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56" r:id="rId2"/>
    <p:sldId id="258" r:id="rId3"/>
    <p:sldId id="257" r:id="rId4"/>
    <p:sldId id="260" r:id="rId5"/>
    <p:sldId id="271" r:id="rId6"/>
    <p:sldId id="259" r:id="rId7"/>
    <p:sldId id="261" r:id="rId8"/>
    <p:sldId id="272" r:id="rId9"/>
    <p:sldId id="276" r:id="rId10"/>
    <p:sldId id="273" r:id="rId11"/>
    <p:sldId id="278" r:id="rId12"/>
    <p:sldId id="264" r:id="rId13"/>
    <p:sldId id="265" r:id="rId14"/>
    <p:sldId id="266" r:id="rId15"/>
    <p:sldId id="274" r:id="rId16"/>
    <p:sldId id="267" r:id="rId17"/>
    <p:sldId id="275" r:id="rId18"/>
    <p:sldId id="268" r:id="rId19"/>
    <p:sldId id="269" r:id="rId20"/>
    <p:sldId id="277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1C"/>
    <a:srgbClr val="1F1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029" autoAdjust="0"/>
    <p:restoredTop sz="85943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6B8F5-7ABB-40E2-A349-E67A4F289202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028A3-0E21-4A1D-B179-4ED56F9821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368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5% visit mosques</a:t>
            </a:r>
            <a:r>
              <a:rPr lang="en-GB" baseline="0" dirty="0" smtClean="0"/>
              <a:t> and out of these 50% have issues in Namaz. Also, 50% population is female gender and almost have less than 2% contribution in national growth in living in remote town and villages.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028A3-0E21-4A1D-B179-4ED56F9821D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280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Allama</a:t>
            </a:r>
            <a:r>
              <a:rPr lang="en-GB" dirty="0" smtClean="0"/>
              <a:t> Iqbal’s vision of the Two‑Nation Theory provided the philosophical basis, which Quaid‑e‑</a:t>
            </a:r>
            <a:r>
              <a:rPr lang="en-GB" dirty="0" err="1" smtClean="0"/>
              <a:t>Azam</a:t>
            </a:r>
            <a:r>
              <a:rPr lang="en-GB" dirty="0" smtClean="0"/>
              <a:t> Jinnah turned into the political reality of Pakistan.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028A3-0E21-4A1D-B179-4ED56F9821D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028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028A3-0E21-4A1D-B179-4ED56F9821D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73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028A3-0E21-4A1D-B179-4ED56F9821D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0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6544175-9D75-4EB8-9E9D-DC7B869C6B58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BB3272A-28D7-4ECC-B93C-7B10C0B92E8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544175-9D75-4EB8-9E9D-DC7B869C6B58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B3272A-28D7-4ECC-B93C-7B10C0B92E8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544175-9D75-4EB8-9E9D-DC7B869C6B58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B3272A-28D7-4ECC-B93C-7B10C0B92E8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4175-9D75-4EB8-9E9D-DC7B869C6B58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3272A-28D7-4ECC-B93C-7B10C0B92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0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544175-9D75-4EB8-9E9D-DC7B869C6B58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B3272A-28D7-4ECC-B93C-7B10C0B92E8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6000"/>
                    </a14:imgEffect>
                    <a14:imgEffect>
                      <a14:saturation sat="0"/>
                    </a14:imgEffect>
                    <a14:imgEffect>
                      <a14:brightnessContrast brigh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30" y="1179762"/>
            <a:ext cx="6265939" cy="449847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7956376" y="620688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2" descr="C:\Users\User\Pictures\saif 123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404664"/>
            <a:ext cx="928394" cy="9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544175-9D75-4EB8-9E9D-DC7B869C6B58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B3272A-28D7-4ECC-B93C-7B10C0B92E8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544175-9D75-4EB8-9E9D-DC7B869C6B58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B3272A-28D7-4ECC-B93C-7B10C0B92E8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544175-9D75-4EB8-9E9D-DC7B869C6B58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B3272A-28D7-4ECC-B93C-7B10C0B92E8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544175-9D75-4EB8-9E9D-DC7B869C6B58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B3272A-28D7-4ECC-B93C-7B10C0B92E8B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544175-9D75-4EB8-9E9D-DC7B869C6B58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B3272A-28D7-4ECC-B93C-7B10C0B92E8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6544175-9D75-4EB8-9E9D-DC7B869C6B58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B3272A-28D7-4ECC-B93C-7B10C0B92E8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6544175-9D75-4EB8-9E9D-DC7B869C6B58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B3272A-28D7-4ECC-B93C-7B10C0B92E8B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6544175-9D75-4EB8-9E9D-DC7B869C6B58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BB3272A-28D7-4ECC-B93C-7B10C0B92E8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 flipV="1">
            <a:off x="539552" y="658193"/>
            <a:ext cx="75608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image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877" y="1"/>
            <a:ext cx="2557122" cy="191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9512" y="5445224"/>
            <a:ext cx="6768752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 smtClean="0">
                <a:solidFill>
                  <a:srgbClr val="1F1E2A"/>
                </a:solidFill>
                <a:latin typeface="Arial Black" pitchFamily="34" charset="0"/>
              </a:rPr>
              <a:t>Prepared By: </a:t>
            </a:r>
            <a:r>
              <a:rPr lang="en-GB" sz="2400" b="1" dirty="0" smtClean="0">
                <a:solidFill>
                  <a:srgbClr val="002060"/>
                </a:solidFill>
                <a:latin typeface="Arial Black" pitchFamily="34" charset="0"/>
              </a:rPr>
              <a:t>Muhammad Khalid Haq</a:t>
            </a:r>
            <a:endParaRPr lang="en-GB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2060848"/>
            <a:ext cx="7776864" cy="160043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/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endParaRPr lang="en-GB" dirty="0">
              <a:solidFill>
                <a:srgbClr val="003E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109728" indent="0" algn="ctr">
              <a:buNone/>
            </a:pPr>
            <a:r>
              <a:rPr lang="en-GB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Transforming </a:t>
            </a:r>
            <a:r>
              <a:rPr lang="en-GB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Illiteracy into Empowerment</a:t>
            </a:r>
          </a:p>
        </p:txBody>
      </p:sp>
    </p:spTree>
    <p:extLst>
      <p:ext uri="{BB962C8B-B14F-4D97-AF65-F5344CB8AC3E}">
        <p14:creationId xmlns:p14="http://schemas.microsoft.com/office/powerpoint/2010/main" val="424444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e15a86-0aad-4d40-8f44-eecf75353dc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01" y="11460"/>
            <a:ext cx="1150999" cy="82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51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GB" sz="3500" dirty="0"/>
              <a:t>QMS compliance</a:t>
            </a:r>
            <a:r>
              <a:rPr lang="en-GB" sz="3500" dirty="0" smtClean="0"/>
              <a:t>.</a:t>
            </a:r>
          </a:p>
          <a:p>
            <a:pPr marL="109728" indent="0">
              <a:buNone/>
            </a:pPr>
            <a:endParaRPr lang="en-GB" sz="3500" dirty="0"/>
          </a:p>
          <a:p>
            <a:pPr marL="109728" indent="0">
              <a:buNone/>
            </a:pPr>
            <a:r>
              <a:rPr lang="en-GB" sz="3500" dirty="0"/>
              <a:t>QA/QC monitoring</a:t>
            </a:r>
            <a:r>
              <a:rPr lang="en-GB" sz="3500" dirty="0" smtClean="0"/>
              <a:t>.</a:t>
            </a:r>
          </a:p>
          <a:p>
            <a:pPr marL="109728" indent="0">
              <a:buNone/>
            </a:pPr>
            <a:endParaRPr lang="en-GB" sz="3500" dirty="0"/>
          </a:p>
          <a:p>
            <a:pPr marL="109728" indent="0">
              <a:buNone/>
            </a:pPr>
            <a:r>
              <a:rPr lang="en-GB" sz="3500" dirty="0"/>
              <a:t>Incentives (Hifz allowance, merit recognition</a:t>
            </a:r>
            <a:r>
              <a:rPr lang="en-GB" sz="3500" dirty="0" smtClean="0"/>
              <a:t>).</a:t>
            </a:r>
          </a:p>
          <a:p>
            <a:pPr marL="109728" indent="0">
              <a:buNone/>
            </a:pPr>
            <a:endParaRPr lang="en-GB" sz="3500" dirty="0"/>
          </a:p>
          <a:p>
            <a:pPr marL="109728" indent="0">
              <a:buNone/>
            </a:pPr>
            <a:r>
              <a:rPr lang="en-GB" sz="3500" dirty="0"/>
              <a:t>Penalties for </a:t>
            </a:r>
            <a:r>
              <a:rPr lang="en-GB" sz="3500" dirty="0" smtClean="0"/>
              <a:t>non-compliance and poor performance.</a:t>
            </a:r>
            <a:endParaRPr lang="en-GB" sz="3500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 Black" pitchFamily="34" charset="0"/>
              </a:rPr>
              <a:t>Governance &amp; Regulations</a:t>
            </a:r>
          </a:p>
        </p:txBody>
      </p:sp>
    </p:spTree>
    <p:extLst>
      <p:ext uri="{BB962C8B-B14F-4D97-AF65-F5344CB8AC3E}">
        <p14:creationId xmlns:p14="http://schemas.microsoft.com/office/powerpoint/2010/main" val="98637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0648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GB" dirty="0" smtClean="0">
                <a:effectLst/>
              </a:rPr>
              <a:t>A hybrid software solution with control points for manual data computerization.</a:t>
            </a:r>
          </a:p>
          <a:p>
            <a:pPr marL="109728" indent="0">
              <a:buNone/>
            </a:pPr>
            <a:endParaRPr lang="en-GB" dirty="0" smtClean="0"/>
          </a:p>
          <a:p>
            <a:pPr marL="109728" indent="0">
              <a:buNone/>
            </a:pPr>
            <a:r>
              <a:rPr lang="en-GB" dirty="0" smtClean="0">
                <a:effectLst/>
              </a:rPr>
              <a:t>Regular reporting provide support for decision making into operations, compliance, and outcomes.</a:t>
            </a:r>
          </a:p>
          <a:p>
            <a:pPr marL="109728" indent="0">
              <a:buNone/>
            </a:pPr>
            <a:endParaRPr lang="en-GB" dirty="0" smtClean="0"/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Arial Black" pitchFamily="34" charset="0"/>
              </a:rPr>
              <a:t>Transparency &amp; Control</a:t>
            </a:r>
            <a:endParaRPr lang="en-GB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71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80520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n-GB" dirty="0" smtClean="0">
                <a:effectLst/>
              </a:rPr>
              <a:t>From 100 schools, 50 proper Namaz are added to the tally every month.</a:t>
            </a:r>
          </a:p>
          <a:p>
            <a:endParaRPr lang="en-GB" dirty="0" smtClean="0"/>
          </a:p>
          <a:p>
            <a:pPr marL="109728" indent="0">
              <a:buNone/>
            </a:pPr>
            <a:r>
              <a:rPr lang="en-GB" dirty="0" smtClean="0"/>
              <a:t>Access </a:t>
            </a:r>
            <a:r>
              <a:rPr lang="en-GB" dirty="0"/>
              <a:t>to structured learning up to </a:t>
            </a:r>
            <a:r>
              <a:rPr lang="en-GB" b="1" dirty="0"/>
              <a:t>Grade 4 </a:t>
            </a:r>
            <a:r>
              <a:rPr lang="en-GB" dirty="0" smtClean="0"/>
              <a:t>with %promotion report on monthly basis.</a:t>
            </a:r>
          </a:p>
          <a:p>
            <a:endParaRPr lang="en-GB" dirty="0" smtClean="0"/>
          </a:p>
          <a:p>
            <a:pPr marL="109728" indent="0">
              <a:buNone/>
            </a:pPr>
            <a:r>
              <a:rPr lang="en-GB" dirty="0"/>
              <a:t>C</a:t>
            </a:r>
            <a:r>
              <a:rPr lang="en-GB" dirty="0" smtClean="0">
                <a:effectLst/>
              </a:rPr>
              <a:t>reating respectable and sustainable employment opportunities in resource‑limited communities — especially for women.</a:t>
            </a:r>
          </a:p>
          <a:p>
            <a:endParaRPr lang="en-GB" dirty="0" smtClean="0"/>
          </a:p>
          <a:p>
            <a:pPr marL="109728" indent="0">
              <a:buNone/>
            </a:pPr>
            <a:r>
              <a:rPr lang="en-GB" dirty="0" smtClean="0">
                <a:effectLst/>
              </a:rPr>
              <a:t>Hifz </a:t>
            </a:r>
            <a:r>
              <a:rPr lang="en-GB" dirty="0"/>
              <a:t>a</a:t>
            </a:r>
            <a:r>
              <a:rPr lang="en-GB" dirty="0" smtClean="0">
                <a:effectLst/>
              </a:rPr>
              <a:t>llowance and reading Glasses in 30 mosques/month to support strengthening spiritual development.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 Black" pitchFamily="34" charset="0"/>
              </a:rPr>
              <a:t>Every Moment, </a:t>
            </a:r>
            <a:r>
              <a:rPr lang="en-GB" dirty="0" smtClean="0">
                <a:latin typeface="Arial Black" pitchFamily="34" charset="0"/>
              </a:rPr>
              <a:t/>
            </a:r>
            <a:br>
              <a:rPr lang="en-GB" dirty="0" smtClean="0">
                <a:latin typeface="Arial Black" pitchFamily="34" charset="0"/>
              </a:rPr>
            </a:br>
            <a:r>
              <a:rPr lang="en-GB" sz="3600" dirty="0" smtClean="0">
                <a:latin typeface="Arial Black" pitchFamily="34" charset="0"/>
              </a:rPr>
              <a:t>Tangible </a:t>
            </a:r>
            <a:r>
              <a:rPr lang="en-GB" sz="3600" dirty="0">
                <a:latin typeface="Arial Black" pitchFamily="34" charset="0"/>
              </a:rPr>
              <a:t>Digital Progress</a:t>
            </a:r>
            <a:endParaRPr lang="en-GB" sz="36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07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245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GB" dirty="0" smtClean="0">
                <a:effectLst/>
              </a:rPr>
              <a:t>Public a role-model comprehensive package with all SOPs for adoption by private sector industries, NGOs, government institutes, and community welfare setups.</a:t>
            </a:r>
          </a:p>
          <a:p>
            <a:endParaRPr lang="en-GB" dirty="0" smtClean="0"/>
          </a:p>
          <a:p>
            <a:pPr marL="109728" indent="0">
              <a:buNone/>
            </a:pPr>
            <a:r>
              <a:rPr lang="en-GB" dirty="0" smtClean="0">
                <a:effectLst/>
              </a:rPr>
              <a:t>Partner with large and effective welfare organizations such as </a:t>
            </a:r>
            <a:r>
              <a:rPr lang="en-GB" b="1" i="1" dirty="0" smtClean="0">
                <a:effectLst/>
              </a:rPr>
              <a:t>Al‑</a:t>
            </a:r>
            <a:r>
              <a:rPr lang="en-GB" b="1" i="1" dirty="0" err="1" smtClean="0">
                <a:effectLst/>
              </a:rPr>
              <a:t>Khidmat</a:t>
            </a:r>
            <a:r>
              <a:rPr lang="en-GB" dirty="0" smtClean="0">
                <a:effectLst/>
              </a:rPr>
              <a:t>  to drive widespread implementation and maximize community impact.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 Black" pitchFamily="34" charset="0"/>
              </a:rPr>
              <a:t>Implementation Plan</a:t>
            </a:r>
            <a:endParaRPr lang="en-GB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10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4c51a0ca-e48d-4e99-8849-ebb6191778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726"/>
            <a:ext cx="9144000" cy="688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4941168"/>
            <a:ext cx="9144000" cy="1916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3E1C"/>
                </a:solidFill>
                <a:latin typeface="Arial Black" pitchFamily="34" charset="0"/>
              </a:rPr>
              <a:t>Hope: </a:t>
            </a:r>
            <a:r>
              <a:rPr lang="en-GB" b="1" i="1" dirty="0">
                <a:solidFill>
                  <a:srgbClr val="003E1C"/>
                </a:solidFill>
                <a:latin typeface="Agency FB" pitchFamily="34" charset="0"/>
              </a:rPr>
              <a:t>100% access to schools for all, creating millions of jobs for women in remote towns, integrated with core religious activity (Namaz).</a:t>
            </a:r>
          </a:p>
        </p:txBody>
      </p:sp>
      <p:pic>
        <p:nvPicPr>
          <p:cNvPr id="5" name="imag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02" y="0"/>
            <a:ext cx="1150998" cy="82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54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80520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en-GB" b="1" dirty="0" smtClean="0">
                <a:effectLst/>
              </a:rPr>
              <a:t>Generic Schools:</a:t>
            </a:r>
            <a:r>
              <a:rPr lang="en-GB" dirty="0" smtClean="0">
                <a:effectLst/>
              </a:rPr>
              <a:t> Small setups with fewer than 10 students, requiring only 01 proper Namaz every 02 months.</a:t>
            </a:r>
          </a:p>
          <a:p>
            <a:endParaRPr lang="en-GB" dirty="0" smtClean="0"/>
          </a:p>
          <a:p>
            <a:pPr marL="109728" indent="0">
              <a:buNone/>
            </a:pPr>
            <a:r>
              <a:rPr lang="en-GB" b="1" dirty="0" smtClean="0">
                <a:effectLst/>
              </a:rPr>
              <a:t>FSSS Advance Category:</a:t>
            </a:r>
            <a:r>
              <a:rPr lang="en-GB" dirty="0" smtClean="0">
                <a:effectLst/>
              </a:rPr>
              <a:t> Offers scholarships, sponsorships, internships, career planning, and short‑term loans to support daily earning opportunities.</a:t>
            </a:r>
          </a:p>
          <a:p>
            <a:endParaRPr lang="en-GB" dirty="0" smtClean="0"/>
          </a:p>
          <a:p>
            <a:pPr marL="109728" indent="0">
              <a:buNone/>
            </a:pPr>
            <a:r>
              <a:rPr lang="en-GB" b="1" dirty="0" smtClean="0">
                <a:effectLst/>
              </a:rPr>
              <a:t>Stand‑Alone Setups:</a:t>
            </a:r>
            <a:r>
              <a:rPr lang="en-GB" dirty="0" smtClean="0">
                <a:effectLst/>
              </a:rPr>
              <a:t> Provides life‑cycle support for individuals already running welfare schools.</a:t>
            </a:r>
          </a:p>
          <a:p>
            <a:endParaRPr lang="en-GB" dirty="0" smtClean="0"/>
          </a:p>
          <a:p>
            <a:pPr marL="109728" indent="0">
              <a:buNone/>
            </a:pPr>
            <a:r>
              <a:rPr lang="en-GB" b="1" dirty="0" smtClean="0">
                <a:effectLst/>
              </a:rPr>
              <a:t>Quran Promotion:</a:t>
            </a:r>
            <a:r>
              <a:rPr lang="en-GB" dirty="0" smtClean="0">
                <a:effectLst/>
              </a:rPr>
              <a:t> </a:t>
            </a:r>
            <a:r>
              <a:rPr lang="en-GB" i="1" dirty="0" smtClean="0">
                <a:effectLst/>
              </a:rPr>
              <a:t>Ankhen Project</a:t>
            </a:r>
            <a:r>
              <a:rPr lang="en-GB" dirty="0" smtClean="0">
                <a:effectLst/>
              </a:rPr>
              <a:t> places reading glasses in mosques across remote towns to encourage and facilitate Quran recitation.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 Black" pitchFamily="34" charset="0"/>
              </a:rPr>
              <a:t>Other Key Features</a:t>
            </a:r>
            <a:endParaRPr lang="en-GB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77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5d70fdb4-52d4-4b52-ac4a-a7616b26528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07581"/>
            <a:ext cx="9324528" cy="696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355976" y="5949280"/>
            <a:ext cx="4608512" cy="648072"/>
          </a:xfrm>
          <a:prstGeom prst="rect">
            <a:avLst/>
          </a:prstGeom>
          <a:solidFill>
            <a:srgbClr val="003E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1000 Students &amp; 100 Schools</a:t>
            </a:r>
            <a:endParaRPr lang="en-GB" sz="1400" b="1" dirty="0"/>
          </a:p>
        </p:txBody>
      </p:sp>
      <p:pic>
        <p:nvPicPr>
          <p:cNvPr id="3076" name="Picture 4" descr="C:\Users\User\Desktop\e2b8c31be9535f81bb2aefd448d9a0b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04864"/>
            <a:ext cx="396044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5652120" y="3140968"/>
            <a:ext cx="864096" cy="235455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Left Arrow 10"/>
          <p:cNvSpPr/>
          <p:nvPr/>
        </p:nvSpPr>
        <p:spPr>
          <a:xfrm>
            <a:off x="2699792" y="3121537"/>
            <a:ext cx="864096" cy="254886"/>
          </a:xfrm>
          <a:prstGeom prst="leftArrow">
            <a:avLst/>
          </a:prstGeom>
          <a:solidFill>
            <a:schemeClr val="accent4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Up Arrow 12"/>
          <p:cNvSpPr/>
          <p:nvPr/>
        </p:nvSpPr>
        <p:spPr>
          <a:xfrm>
            <a:off x="4506300" y="2204864"/>
            <a:ext cx="281724" cy="864096"/>
          </a:xfrm>
          <a:prstGeom prst="upArrow">
            <a:avLst/>
          </a:prstGeom>
          <a:solidFill>
            <a:schemeClr val="accent4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6588224" y="2204864"/>
            <a:ext cx="2376264" cy="22322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3E1C"/>
                </a:solidFill>
                <a:latin typeface="Arial Black" pitchFamily="34" charset="0"/>
              </a:rPr>
              <a:t>Standard Schools</a:t>
            </a:r>
            <a:endParaRPr lang="en-GB" dirty="0">
              <a:solidFill>
                <a:srgbClr val="003E1C"/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204864"/>
            <a:ext cx="2627784" cy="223224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3E1C"/>
                </a:solidFill>
                <a:latin typeface="Arial Black" pitchFamily="34" charset="0"/>
              </a:rPr>
              <a:t>Seminaries</a:t>
            </a:r>
            <a:endParaRPr lang="en-GB" dirty="0">
              <a:solidFill>
                <a:srgbClr val="003E1C"/>
              </a:solidFill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80528" y="-107581"/>
            <a:ext cx="432048" cy="696558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image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-96121"/>
            <a:ext cx="1251267" cy="89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07904" y="313167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Arial Black" pitchFamily="34" charset="0"/>
              </a:rPr>
              <a:t>FSSS School</a:t>
            </a:r>
            <a:endParaRPr lang="en-GB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5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b="1" dirty="0" smtClean="0">
              <a:effectLst/>
            </a:endParaRPr>
          </a:p>
          <a:p>
            <a:pPr marL="109728" indent="0">
              <a:buNone/>
            </a:pPr>
            <a:r>
              <a:rPr lang="en-GB" b="1" dirty="0" smtClean="0">
                <a:effectLst/>
              </a:rPr>
              <a:t>Basic Setup:</a:t>
            </a:r>
            <a:r>
              <a:rPr lang="en-GB" dirty="0" smtClean="0">
                <a:effectLst/>
              </a:rPr>
              <a:t> Energy Solutions Private Ltd. (ESL) provides the initial setup, covering expenses on stationery and other essentials.</a:t>
            </a:r>
          </a:p>
          <a:p>
            <a:endParaRPr lang="en-GB" dirty="0" smtClean="0"/>
          </a:p>
          <a:p>
            <a:pPr marL="109728" indent="0">
              <a:buNone/>
            </a:pPr>
            <a:r>
              <a:rPr lang="en-GB" b="1" dirty="0"/>
              <a:t>Donor Support: </a:t>
            </a:r>
            <a:r>
              <a:rPr lang="en-GB" dirty="0"/>
              <a:t>With </a:t>
            </a:r>
            <a:r>
              <a:rPr lang="en-GB" b="1" dirty="0"/>
              <a:t>90% </a:t>
            </a:r>
            <a:r>
              <a:rPr lang="en-GB" dirty="0"/>
              <a:t>of funds contributed by donors, the model is firmly positioned for sustainability and scalability.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Funding Framework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9188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n-GB" b="1" dirty="0" smtClean="0">
                <a:effectLst/>
              </a:rPr>
              <a:t>Physical / Material (1%):</a:t>
            </a:r>
            <a:endParaRPr lang="en-GB" dirty="0" smtClean="0"/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GB" dirty="0" smtClean="0">
                <a:effectLst/>
              </a:rPr>
              <a:t>Relates to what can be measured, observed, and interacted with using human senses and scientific instruments.</a:t>
            </a:r>
            <a:endParaRPr lang="en-GB" dirty="0" smtClean="0"/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GB" dirty="0" smtClean="0">
                <a:effectLst/>
              </a:rPr>
              <a:t>Focused on tangible facts, processes, and material progress.</a:t>
            </a:r>
            <a:endParaRPr lang="en-GB" dirty="0" smtClean="0"/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GB" dirty="0" smtClean="0">
                <a:effectLst/>
              </a:rPr>
              <a:t>Unfortunately, most of our attention has been limited to this small fraction of knowledge.</a:t>
            </a:r>
          </a:p>
          <a:p>
            <a:pPr lvl="1"/>
            <a:endParaRPr lang="en-GB" dirty="0" smtClean="0"/>
          </a:p>
          <a:p>
            <a:pPr marL="109728" indent="0">
              <a:buNone/>
            </a:pPr>
            <a:r>
              <a:rPr lang="en-GB" b="1" dirty="0" smtClean="0">
                <a:effectLst/>
              </a:rPr>
              <a:t>Spiritual (99%):</a:t>
            </a:r>
            <a:endParaRPr lang="en-GB" dirty="0" smtClean="0"/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GB" dirty="0" smtClean="0">
                <a:effectLst/>
              </a:rPr>
              <a:t>Concerns meaning, consciousness, ethics, and the divine — knowledge beyond physical measurement.</a:t>
            </a:r>
            <a:endParaRPr lang="en-GB" dirty="0" smtClean="0"/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GB" dirty="0" smtClean="0">
                <a:effectLst/>
              </a:rPr>
              <a:t>Provides guidance, purpose, and values that shape human life.</a:t>
            </a:r>
            <a:endParaRPr lang="en-GB" dirty="0" smtClean="0"/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GB" dirty="0" smtClean="0">
                <a:effectLst/>
              </a:rPr>
              <a:t>Begins with </a:t>
            </a:r>
            <a:r>
              <a:rPr lang="en-GB" b="1" dirty="0" smtClean="0">
                <a:effectLst/>
              </a:rPr>
              <a:t>Namaz</a:t>
            </a:r>
            <a:r>
              <a:rPr lang="en-GB" dirty="0" smtClean="0">
                <a:effectLst/>
              </a:rPr>
              <a:t>, which serves as the foundation for accessing and nurturing this vast dimension of knowledge.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Knowledge Categories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90715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endParaRPr lang="en-GB" sz="4000" b="1" dirty="0" smtClean="0"/>
          </a:p>
          <a:p>
            <a:pPr marL="0" indent="0" algn="ctr">
              <a:buNone/>
            </a:pPr>
            <a:endParaRPr lang="en-GB" sz="6000" b="1" dirty="0" smtClean="0">
              <a:solidFill>
                <a:srgbClr val="080808"/>
              </a:solidFill>
            </a:endParaRPr>
          </a:p>
          <a:p>
            <a:pPr marL="0" indent="0" algn="ctr">
              <a:buNone/>
            </a:pPr>
            <a:r>
              <a:rPr lang="en-GB" sz="6000" b="1" dirty="0" smtClean="0">
                <a:solidFill>
                  <a:srgbClr val="080808"/>
                </a:solidFill>
              </a:rPr>
              <a:t>&amp;</a:t>
            </a:r>
          </a:p>
          <a:p>
            <a:pPr marL="0" indent="0" algn="ctr">
              <a:buNone/>
            </a:pPr>
            <a:endParaRPr lang="en-GB" sz="4000" b="1" dirty="0" smtClean="0"/>
          </a:p>
          <a:p>
            <a:pPr marL="0" indent="0" algn="ctr">
              <a:buNone/>
            </a:pPr>
            <a:endParaRPr lang="en-GB" sz="4000" b="1" dirty="0"/>
          </a:p>
          <a:p>
            <a:pPr marL="0" indent="0" algn="ctr">
              <a:buNone/>
            </a:pPr>
            <a:endParaRPr lang="en-GB" sz="4000" b="1" dirty="0" smtClean="0"/>
          </a:p>
          <a:p>
            <a:pPr marL="0" indent="0" algn="ctr">
              <a:buNone/>
            </a:pPr>
            <a:endParaRPr lang="en-GB" sz="4000" b="1" dirty="0"/>
          </a:p>
          <a:p>
            <a:pPr marL="0" indent="0" algn="ctr">
              <a:buNone/>
            </a:pPr>
            <a:endParaRPr lang="en-GB" sz="4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 Black" pitchFamily="34" charset="0"/>
              </a:rPr>
              <a:t>Nation’s  Strengths</a:t>
            </a:r>
            <a:endParaRPr lang="en-GB" b="1" dirty="0">
              <a:latin typeface="Arial Black" pitchFamily="34" charset="0"/>
            </a:endParaRPr>
          </a:p>
        </p:txBody>
      </p:sp>
      <p:sp>
        <p:nvSpPr>
          <p:cNvPr id="11" name="Vertical Scroll 10"/>
          <p:cNvSpPr/>
          <p:nvPr/>
        </p:nvSpPr>
        <p:spPr>
          <a:xfrm>
            <a:off x="2411760" y="4581128"/>
            <a:ext cx="4608512" cy="1296144"/>
          </a:xfrm>
          <a:prstGeom prst="verticalScroll">
            <a:avLst/>
          </a:prstGeom>
          <a:solidFill>
            <a:schemeClr val="bg2"/>
          </a:solidFill>
          <a:effectLst>
            <a:outerShdw blurRad="50800" dist="50800" dir="5400000" algn="ctr" rotWithShape="0">
              <a:srgbClr val="FF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spc="100" dirty="0" smtClean="0">
                <a:solidFill>
                  <a:srgbClr val="003E1C"/>
                </a:solidFill>
                <a:latin typeface="Arial Black" pitchFamily="34" charset="0"/>
              </a:rPr>
              <a:t>Populatio</a:t>
            </a:r>
            <a:r>
              <a:rPr lang="en-GB" sz="4800" b="1" dirty="0" smtClean="0">
                <a:solidFill>
                  <a:srgbClr val="003E1C"/>
                </a:solidFill>
                <a:latin typeface="Arial Black" pitchFamily="34" charset="0"/>
              </a:rPr>
              <a:t>n</a:t>
            </a:r>
            <a:endParaRPr lang="en-GB" sz="4800" b="1" dirty="0">
              <a:solidFill>
                <a:srgbClr val="003E1C"/>
              </a:solidFill>
              <a:latin typeface="Arial Black" pitchFamily="34" charset="0"/>
            </a:endParaRPr>
          </a:p>
        </p:txBody>
      </p:sp>
      <p:sp>
        <p:nvSpPr>
          <p:cNvPr id="12" name="Vertical Scroll 11"/>
          <p:cNvSpPr/>
          <p:nvPr/>
        </p:nvSpPr>
        <p:spPr>
          <a:xfrm>
            <a:off x="2394640" y="1700808"/>
            <a:ext cx="4481616" cy="1296144"/>
          </a:xfrm>
          <a:prstGeom prst="verticalScroll">
            <a:avLst/>
          </a:prstGeom>
          <a:solidFill>
            <a:schemeClr val="bg2"/>
          </a:solidFill>
          <a:effectLst>
            <a:outerShdw blurRad="50800" dist="50800" dir="5400000" algn="ctr" rotWithShape="0">
              <a:srgbClr val="FF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spc="200" dirty="0" smtClean="0">
                <a:solidFill>
                  <a:srgbClr val="003E1C"/>
                </a:solidFill>
                <a:latin typeface="Arial Black" pitchFamily="34" charset="0"/>
              </a:rPr>
              <a:t>Religion</a:t>
            </a:r>
            <a:endParaRPr lang="en-GB" sz="4800" b="1" spc="200" dirty="0">
              <a:solidFill>
                <a:srgbClr val="003E1C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90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467544" y="1628800"/>
            <a:ext cx="4032448" cy="3960440"/>
          </a:xfrm>
          <a:prstGeom prst="vertic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rgbClr val="003E1C"/>
              </a:solidFill>
            </a:endParaRPr>
          </a:p>
          <a:p>
            <a:pPr algn="ctr"/>
            <a:r>
              <a:rPr lang="en-GB" dirty="0" smtClean="0">
                <a:solidFill>
                  <a:srgbClr val="003E1C"/>
                </a:solidFill>
              </a:rPr>
              <a:t>Every </a:t>
            </a:r>
            <a:r>
              <a:rPr lang="en-GB" dirty="0">
                <a:solidFill>
                  <a:srgbClr val="003E1C"/>
                </a:solidFill>
              </a:rPr>
              <a:t>child should learn </a:t>
            </a:r>
            <a:r>
              <a:rPr lang="en-GB" dirty="0" smtClean="0">
                <a:solidFill>
                  <a:srgbClr val="003E1C"/>
                </a:solidFill>
              </a:rPr>
              <a:t>Namaz, </a:t>
            </a:r>
            <a:r>
              <a:rPr lang="en-GB" dirty="0">
                <a:solidFill>
                  <a:srgbClr val="003E1C"/>
                </a:solidFill>
              </a:rPr>
              <a:t>recite the Qur’an with </a:t>
            </a:r>
            <a:r>
              <a:rPr lang="en-GB" dirty="0" smtClean="0">
                <a:solidFill>
                  <a:srgbClr val="003E1C"/>
                </a:solidFill>
              </a:rPr>
              <a:t>tajweed</a:t>
            </a:r>
            <a:r>
              <a:rPr lang="en-GB" dirty="0">
                <a:solidFill>
                  <a:srgbClr val="003E1C"/>
                </a:solidFill>
              </a:rPr>
              <a:t>, and gradually understand its teachings so that the words of Allah guide their daily life and lead them towards success in this world and the Hereafter.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3059832" y="836712"/>
            <a:ext cx="3168352" cy="576064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3E1C"/>
                </a:solidFill>
              </a:rPr>
              <a:t>Namaz Importance</a:t>
            </a:r>
            <a:endParaRPr lang="en-GB" b="1" dirty="0">
              <a:solidFill>
                <a:srgbClr val="003E1C"/>
              </a:solidFill>
            </a:endParaRPr>
          </a:p>
        </p:txBody>
      </p:sp>
      <p:sp>
        <p:nvSpPr>
          <p:cNvPr id="7" name="Vertical Scroll 6"/>
          <p:cNvSpPr/>
          <p:nvPr/>
        </p:nvSpPr>
        <p:spPr>
          <a:xfrm>
            <a:off x="4716016" y="1628800"/>
            <a:ext cx="3888432" cy="3816424"/>
          </a:xfrm>
          <a:prstGeom prst="verticalScroll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smtClean="0">
                <a:solidFill>
                  <a:srgbClr val="003E1C"/>
                </a:solidFill>
              </a:rPr>
              <a:t>Cash Prizes at 03 Levels</a:t>
            </a:r>
          </a:p>
          <a:p>
            <a:pPr algn="ctr"/>
            <a:endParaRPr lang="en-GB" smtClean="0">
              <a:solidFill>
                <a:srgbClr val="003E1C"/>
              </a:solidFill>
            </a:endParaRPr>
          </a:p>
          <a:p>
            <a:r>
              <a:rPr lang="en-GB" smtClean="0">
                <a:solidFill>
                  <a:srgbClr val="003E1C"/>
                </a:solidFill>
              </a:rPr>
              <a:t>L-01 Proper Offering</a:t>
            </a:r>
          </a:p>
          <a:p>
            <a:r>
              <a:rPr lang="en-GB" smtClean="0">
                <a:solidFill>
                  <a:srgbClr val="003E1C"/>
                </a:solidFill>
              </a:rPr>
              <a:t>L-02 Understanding</a:t>
            </a:r>
          </a:p>
          <a:p>
            <a:r>
              <a:rPr lang="en-GB" smtClean="0">
                <a:solidFill>
                  <a:srgbClr val="003E1C"/>
                </a:solidFill>
              </a:rPr>
              <a:t>L-03 Purpose &amp; Benefits</a:t>
            </a:r>
          </a:p>
          <a:p>
            <a:pPr algn="ctr"/>
            <a:endParaRPr lang="en-GB" dirty="0"/>
          </a:p>
        </p:txBody>
      </p:sp>
      <p:sp>
        <p:nvSpPr>
          <p:cNvPr id="8" name="Right Arrow 7"/>
          <p:cNvSpPr/>
          <p:nvPr/>
        </p:nvSpPr>
        <p:spPr>
          <a:xfrm>
            <a:off x="4283968" y="3537012"/>
            <a:ext cx="576064" cy="324036"/>
          </a:xfrm>
          <a:prstGeom prst="rightArrow">
            <a:avLst/>
          </a:prstGeom>
          <a:solidFill>
            <a:srgbClr val="003E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Program Files (x86)\Microsoft Office\MEDIA\CAGCAT10\j03029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6296" y="4293096"/>
            <a:ext cx="688156" cy="9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948264" y="4365104"/>
            <a:ext cx="576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💰</a:t>
            </a:r>
          </a:p>
        </p:txBody>
      </p:sp>
    </p:spTree>
    <p:extLst>
      <p:ext uri="{BB962C8B-B14F-4D97-AF65-F5344CB8AC3E}">
        <p14:creationId xmlns:p14="http://schemas.microsoft.com/office/powerpoint/2010/main" val="154103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404664"/>
            <a:ext cx="8856984" cy="612068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GB" sz="3500" b="1" dirty="0" smtClean="0"/>
          </a:p>
          <a:p>
            <a:pPr marL="0" indent="0" algn="ctr">
              <a:buNone/>
            </a:pPr>
            <a:endParaRPr lang="en-GB" sz="3500" b="1" dirty="0"/>
          </a:p>
          <a:p>
            <a:pPr marL="0" indent="0" algn="ctr">
              <a:buNone/>
            </a:pPr>
            <a:r>
              <a:rPr lang="en-GB" sz="900" b="1" dirty="0"/>
              <a:t>Spiritual(99%)</a:t>
            </a:r>
            <a:r>
              <a:rPr lang="en-GB" sz="900" b="1" dirty="0">
                <a:sym typeface="Wingdings" pitchFamily="2" charset="2"/>
              </a:rPr>
              <a:t>Begins with Namaz</a:t>
            </a:r>
          </a:p>
          <a:p>
            <a:pPr marL="0" indent="0" algn="ctr">
              <a:buNone/>
            </a:pPr>
            <a:r>
              <a:rPr lang="en-GB" sz="1200" b="1" dirty="0"/>
              <a:t>Spiritual(99%)</a:t>
            </a:r>
            <a:r>
              <a:rPr lang="en-GB" sz="1200" b="1" dirty="0">
                <a:sym typeface="Wingdings" pitchFamily="2" charset="2"/>
              </a:rPr>
              <a:t>Begins with Namaz</a:t>
            </a:r>
          </a:p>
          <a:p>
            <a:pPr marL="0" indent="0" algn="ctr">
              <a:buNone/>
            </a:pPr>
            <a:r>
              <a:rPr lang="en-GB" sz="1500" b="1" dirty="0"/>
              <a:t>Spiritual(99%)</a:t>
            </a:r>
            <a:r>
              <a:rPr lang="en-GB" sz="1500" b="1" dirty="0">
                <a:sym typeface="Wingdings" pitchFamily="2" charset="2"/>
              </a:rPr>
              <a:t>Begins with </a:t>
            </a:r>
            <a:r>
              <a:rPr lang="en-GB" sz="1500" b="1" dirty="0" smtClean="0">
                <a:sym typeface="Wingdings" pitchFamily="2" charset="2"/>
              </a:rPr>
              <a:t>Namaz</a:t>
            </a:r>
            <a:endParaRPr lang="en-GB" sz="1500" b="1" dirty="0" smtClean="0"/>
          </a:p>
          <a:p>
            <a:pPr marL="0" indent="0" algn="ctr">
              <a:buNone/>
            </a:pPr>
            <a:r>
              <a:rPr lang="en-GB" sz="1900" b="1" dirty="0"/>
              <a:t>Spiritual(99%)</a:t>
            </a:r>
            <a:r>
              <a:rPr lang="en-GB" sz="1900" b="1" dirty="0">
                <a:sym typeface="Wingdings" pitchFamily="2" charset="2"/>
              </a:rPr>
              <a:t>Begins with Namaz</a:t>
            </a:r>
          </a:p>
          <a:p>
            <a:pPr marL="0" indent="0" algn="ctr">
              <a:buNone/>
            </a:pPr>
            <a:r>
              <a:rPr lang="en-GB" sz="2300" b="1" dirty="0"/>
              <a:t>Spiritual(99%)</a:t>
            </a:r>
            <a:r>
              <a:rPr lang="en-GB" sz="2300" b="1" dirty="0">
                <a:sym typeface="Wingdings" pitchFamily="2" charset="2"/>
              </a:rPr>
              <a:t>Begins with Namaz</a:t>
            </a:r>
          </a:p>
          <a:p>
            <a:pPr marL="0" indent="0" algn="ctr">
              <a:buNone/>
            </a:pPr>
            <a:r>
              <a:rPr lang="en-GB" sz="2600" b="1" dirty="0"/>
              <a:t>Spiritual(99%)</a:t>
            </a:r>
            <a:r>
              <a:rPr lang="en-GB" sz="2600" b="1" dirty="0">
                <a:sym typeface="Wingdings" pitchFamily="2" charset="2"/>
              </a:rPr>
              <a:t>Begins with Namaz</a:t>
            </a:r>
          </a:p>
          <a:p>
            <a:pPr marL="0" indent="0" algn="ctr">
              <a:buNone/>
            </a:pPr>
            <a:r>
              <a:rPr lang="en-GB" sz="3100" b="1" dirty="0"/>
              <a:t>Spiritual(99%)</a:t>
            </a:r>
            <a:r>
              <a:rPr lang="en-GB" sz="3100" b="1" dirty="0">
                <a:sym typeface="Wingdings" pitchFamily="2" charset="2"/>
              </a:rPr>
              <a:t>Begins with Namaz</a:t>
            </a:r>
          </a:p>
          <a:p>
            <a:pPr marL="0" indent="0" algn="ctr">
              <a:buNone/>
            </a:pPr>
            <a:r>
              <a:rPr lang="en-GB" sz="3500" b="1" dirty="0"/>
              <a:t>Spiritual(99%)</a:t>
            </a:r>
            <a:r>
              <a:rPr lang="en-GB" sz="3500" b="1" dirty="0">
                <a:sym typeface="Wingdings" pitchFamily="2" charset="2"/>
              </a:rPr>
              <a:t>Begins with Namaz</a:t>
            </a:r>
          </a:p>
          <a:p>
            <a:pPr marL="0" indent="0" algn="ctr">
              <a:buNone/>
            </a:pPr>
            <a:endParaRPr lang="en-GB" sz="2800" dirty="0" smtClean="0"/>
          </a:p>
          <a:p>
            <a:pPr marL="0" indent="0" algn="ctr">
              <a:buNone/>
            </a:pPr>
            <a:endParaRPr lang="en-GB" sz="2800" dirty="0"/>
          </a:p>
          <a:p>
            <a:pPr marL="0" indent="0" algn="ctr">
              <a:buNone/>
            </a:pPr>
            <a:r>
              <a:rPr lang="en-GB" sz="3200" b="1" dirty="0" smtClean="0">
                <a:solidFill>
                  <a:srgbClr val="003E1C"/>
                </a:solidFill>
              </a:rPr>
              <a:t>Together</a:t>
            </a:r>
            <a:r>
              <a:rPr lang="en-GB" sz="3200" b="1" dirty="0">
                <a:solidFill>
                  <a:srgbClr val="003E1C"/>
                </a:solidFill>
              </a:rPr>
              <a:t>, we can transform illiteracy into empowerment, InshaAllah</a:t>
            </a:r>
            <a:r>
              <a:rPr lang="en-GB" sz="3200" b="1" dirty="0" smtClean="0">
                <a:solidFill>
                  <a:srgbClr val="003E1C"/>
                </a:solidFill>
              </a:rPr>
              <a:t>.</a:t>
            </a:r>
          </a:p>
          <a:p>
            <a:pPr marL="0" indent="0" algn="ctr">
              <a:buNone/>
            </a:pPr>
            <a:endParaRPr lang="en-GB" sz="4000" b="1" dirty="0">
              <a:sym typeface="Wingdings" pitchFamily="2" charset="2"/>
            </a:endParaRPr>
          </a:p>
          <a:p>
            <a:pPr marL="0" indent="0" algn="r">
              <a:buNone/>
            </a:pPr>
            <a:r>
              <a:rPr lang="en-GB" sz="5800" b="1" dirty="0" smtClean="0">
                <a:sym typeface="Wingdings" pitchFamily="2" charset="2"/>
              </a:rPr>
              <a:t>Thank-You</a:t>
            </a:r>
            <a:endParaRPr lang="en-GB" sz="5800" b="1" dirty="0"/>
          </a:p>
        </p:txBody>
      </p:sp>
    </p:spTree>
    <p:extLst>
      <p:ext uri="{BB962C8B-B14F-4D97-AF65-F5344CB8AC3E}">
        <p14:creationId xmlns:p14="http://schemas.microsoft.com/office/powerpoint/2010/main" val="80009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245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GB" dirty="0" smtClean="0"/>
          </a:p>
          <a:p>
            <a:pPr marL="109728" indent="0">
              <a:buNone/>
            </a:pPr>
            <a:r>
              <a:rPr lang="en-GB" dirty="0" smtClean="0"/>
              <a:t>Unite </a:t>
            </a:r>
            <a:r>
              <a:rPr lang="en-GB" dirty="0"/>
              <a:t>Namaz-inspired spiritual knowledge with academics, social awareness, and skill development</a:t>
            </a:r>
            <a:r>
              <a:rPr lang="en-GB" dirty="0" smtClean="0"/>
              <a:t>.</a:t>
            </a:r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r>
              <a:rPr lang="en-GB" dirty="0" smtClean="0"/>
              <a:t>A </a:t>
            </a:r>
            <a:r>
              <a:rPr lang="en-GB" dirty="0"/>
              <a:t>literate, morally strong Pakistan where opportunity empowers communities for sustainable growth.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 Black" pitchFamily="34" charset="0"/>
              </a:rPr>
              <a:t>Mission &amp; Vision</a:t>
            </a:r>
            <a:endParaRPr lang="en-GB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24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dirty="0" smtClean="0"/>
              <a:t>Revisiting </a:t>
            </a:r>
            <a:r>
              <a:rPr lang="en-US" dirty="0"/>
              <a:t>Iqbal’s dream and Jinnah’s </a:t>
            </a:r>
            <a:r>
              <a:rPr lang="en-US" dirty="0" smtClean="0"/>
              <a:t>vision to find lost destiny</a:t>
            </a:r>
          </a:p>
          <a:p>
            <a:pPr marL="109728" indent="0">
              <a:buNone/>
            </a:pPr>
            <a:endParaRPr lang="en-GB" dirty="0" smtClean="0"/>
          </a:p>
          <a:p>
            <a:pPr marL="109728" indent="0">
              <a:buNone/>
            </a:pPr>
            <a:r>
              <a:rPr lang="en-US" dirty="0"/>
              <a:t>T</a:t>
            </a:r>
            <a:r>
              <a:rPr lang="en-US" dirty="0" smtClean="0"/>
              <a:t>ransform </a:t>
            </a:r>
            <a:r>
              <a:rPr lang="en-US" dirty="0"/>
              <a:t>religion and population from perceived weaknesses into its greatest </a:t>
            </a:r>
            <a:r>
              <a:rPr lang="en-US" dirty="0" smtClean="0"/>
              <a:t>nation’s strengths</a:t>
            </a:r>
          </a:p>
          <a:p>
            <a:pPr marL="109728" indent="0">
              <a:buNone/>
            </a:pPr>
            <a:endParaRPr lang="en-GB" dirty="0" smtClean="0"/>
          </a:p>
          <a:p>
            <a:pPr marL="109728" indent="0">
              <a:buNone/>
            </a:pPr>
            <a:r>
              <a:rPr lang="en-GB" dirty="0" smtClean="0"/>
              <a:t>Established a role‑model setup designed for communities replication</a:t>
            </a:r>
          </a:p>
          <a:p>
            <a:pPr marL="109728" indent="0">
              <a:buNone/>
            </a:pPr>
            <a:endParaRPr lang="en-GB" dirty="0" smtClean="0"/>
          </a:p>
          <a:p>
            <a:pPr marL="109728" indent="0">
              <a:buNone/>
            </a:pPr>
            <a:r>
              <a:rPr lang="en-US" dirty="0" smtClean="0"/>
              <a:t>Endeavour expanding welfare </a:t>
            </a:r>
            <a:r>
              <a:rPr lang="en-US" dirty="0"/>
              <a:t>program to millions of schools across </a:t>
            </a:r>
            <a:r>
              <a:rPr lang="en-US" dirty="0" smtClean="0"/>
              <a:t>Pakistan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 Black" pitchFamily="34" charset="0"/>
              </a:rPr>
              <a:t>Goals &amp; Objectives</a:t>
            </a:r>
            <a:endParaRPr lang="en-GB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08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1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702" y="-27383"/>
            <a:ext cx="1604297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01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en-GB" dirty="0" smtClean="0">
                <a:latin typeface="Arial Black" pitchFamily="34" charset="0"/>
              </a:rPr>
              <a:t>Progress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GB" dirty="0" smtClean="0"/>
              <a:t>Registered 100 Schools with 1000+ Students.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GB" dirty="0" smtClean="0"/>
              <a:t>Mobilized donors to acquire funds for a sustainable role-model operation (</a:t>
            </a:r>
            <a:r>
              <a:rPr lang="en-GB" dirty="0"/>
              <a:t>f</a:t>
            </a:r>
            <a:r>
              <a:rPr lang="en-GB" dirty="0" smtClean="0"/>
              <a:t>und </a:t>
            </a:r>
            <a:r>
              <a:rPr lang="en-GB" dirty="0"/>
              <a:t>u</a:t>
            </a:r>
            <a:r>
              <a:rPr lang="en-GB" dirty="0" smtClean="0"/>
              <a:t>tilized &gt; </a:t>
            </a:r>
            <a:r>
              <a:rPr lang="en-GB" b="1" dirty="0" smtClean="0"/>
              <a:t>9.0M</a:t>
            </a:r>
            <a:r>
              <a:rPr lang="en-GB" dirty="0" smtClean="0"/>
              <a:t> PKR).</a:t>
            </a:r>
          </a:p>
          <a:p>
            <a:pPr lvl="1"/>
            <a:endParaRPr lang="en-GB" dirty="0" smtClean="0"/>
          </a:p>
          <a:p>
            <a:pPr marL="109728" indent="0">
              <a:buNone/>
            </a:pPr>
            <a:r>
              <a:rPr lang="en-GB" dirty="0" smtClean="0">
                <a:latin typeface="Arial Black" pitchFamily="34" charset="0"/>
              </a:rPr>
              <a:t>Performance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GB" b="1" dirty="0"/>
              <a:t>250+</a:t>
            </a:r>
            <a:r>
              <a:rPr lang="en-GB" dirty="0"/>
              <a:t> Proper Namaz Practices Recorded via FSSS </a:t>
            </a:r>
            <a:r>
              <a:rPr lang="en-GB" dirty="0" smtClean="0"/>
              <a:t>Schools.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GB" dirty="0" smtClean="0"/>
              <a:t>Sustainable Community Jobs </a:t>
            </a:r>
            <a:r>
              <a:rPr lang="en-GB" b="1" dirty="0" smtClean="0"/>
              <a:t>120</a:t>
            </a:r>
            <a:r>
              <a:rPr lang="en-GB" dirty="0" smtClean="0"/>
              <a:t> (60% staff female).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GB" dirty="0"/>
              <a:t>Empowering </a:t>
            </a:r>
            <a:r>
              <a:rPr lang="en-GB" b="1" dirty="0"/>
              <a:t>54</a:t>
            </a:r>
            <a:r>
              <a:rPr lang="en-GB" dirty="0"/>
              <a:t> staff with Hifz allowance — most of them </a:t>
            </a:r>
            <a:r>
              <a:rPr lang="en-GB" dirty="0" smtClean="0"/>
              <a:t>female.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en-GB" dirty="0" smtClean="0"/>
              <a:t>Monthly </a:t>
            </a:r>
            <a:r>
              <a:rPr lang="en-GB" dirty="0"/>
              <a:t>ration and meal support of </a:t>
            </a:r>
            <a:r>
              <a:rPr lang="en-GB" dirty="0" smtClean="0"/>
              <a:t>approx. </a:t>
            </a:r>
            <a:r>
              <a:rPr lang="en-GB" b="1" dirty="0" smtClean="0"/>
              <a:t>400,000</a:t>
            </a:r>
            <a:r>
              <a:rPr lang="en-GB" dirty="0" smtClean="0"/>
              <a:t> PKR, </a:t>
            </a:r>
            <a:r>
              <a:rPr lang="en-GB" dirty="0"/>
              <a:t>benefiting around 200 </a:t>
            </a:r>
            <a:r>
              <a:rPr lang="en-GB" dirty="0" smtClean="0"/>
              <a:t>families.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/>
          <a:lstStyle/>
          <a:p>
            <a:r>
              <a:rPr lang="en-GB" dirty="0">
                <a:latin typeface="Arial Black" pitchFamily="34" charset="0"/>
              </a:rPr>
              <a:t>Where We Stand Today</a:t>
            </a:r>
            <a:endParaRPr lang="en-GB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63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352928" cy="4752528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n-GB" dirty="0" smtClean="0">
                <a:effectLst/>
              </a:rPr>
              <a:t>No civil structure, furniture, utility bills, or supporting staff required.</a:t>
            </a:r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r>
              <a:rPr lang="en-GB" dirty="0" smtClean="0">
                <a:effectLst/>
              </a:rPr>
              <a:t>No uniform, no time rules, and no stationery. Minimum </a:t>
            </a:r>
            <a:r>
              <a:rPr lang="en-GB" dirty="0"/>
              <a:t>01 </a:t>
            </a:r>
            <a:r>
              <a:rPr lang="en-GB" dirty="0" smtClean="0"/>
              <a:t>hour anytime in day. </a:t>
            </a:r>
            <a:r>
              <a:rPr lang="en-GB" u="sng" dirty="0"/>
              <a:t>S</a:t>
            </a:r>
            <a:r>
              <a:rPr lang="en-GB" u="sng" dirty="0" smtClean="0">
                <a:effectLst/>
              </a:rPr>
              <a:t>chool </a:t>
            </a:r>
            <a:r>
              <a:rPr lang="en-GB" u="sng" dirty="0" smtClean="0">
                <a:effectLst/>
              </a:rPr>
              <a:t>going students are also encouraged for religious part</a:t>
            </a:r>
            <a:r>
              <a:rPr lang="en-GB" dirty="0" smtClean="0">
                <a:effectLst/>
              </a:rPr>
              <a:t>.</a:t>
            </a:r>
          </a:p>
          <a:p>
            <a:pPr marL="109728" indent="0">
              <a:buNone/>
            </a:pPr>
            <a:endParaRPr lang="en-GB" dirty="0" smtClean="0"/>
          </a:p>
          <a:p>
            <a:pPr marL="109728" indent="0">
              <a:buNone/>
            </a:pPr>
            <a:r>
              <a:rPr lang="en-GB" dirty="0"/>
              <a:t>Any citizen who has space for 10 students, can lead proper Namaz, recite the Quran, and teach up to Grade 5 is eligible to qualify as an FSSS franchise</a:t>
            </a:r>
            <a:r>
              <a:rPr lang="en-GB" dirty="0" smtClean="0"/>
              <a:t>.</a:t>
            </a:r>
          </a:p>
          <a:p>
            <a:pPr marL="109728" indent="0">
              <a:buNone/>
            </a:pPr>
            <a:endParaRPr lang="en-GB" dirty="0" smtClean="0"/>
          </a:p>
          <a:p>
            <a:pPr marL="109728" indent="0">
              <a:buNone/>
            </a:pPr>
            <a:r>
              <a:rPr lang="en-GB" dirty="0" smtClean="0">
                <a:effectLst/>
              </a:rPr>
              <a:t>Operates without computers or internet, making it accessible and replicable in resource‑limited areas.</a:t>
            </a:r>
          </a:p>
          <a:p>
            <a:pPr marL="109728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3100" dirty="0">
                <a:latin typeface="Arial Black" pitchFamily="34" charset="0"/>
              </a:rPr>
              <a:t>Virtual </a:t>
            </a:r>
            <a:r>
              <a:rPr lang="en-GB" sz="3100" dirty="0" smtClean="0">
                <a:latin typeface="Arial Black" pitchFamily="34" charset="0"/>
              </a:rPr>
              <a:t>Schools </a:t>
            </a:r>
            <a:br>
              <a:rPr lang="en-GB" sz="3100" dirty="0" smtClean="0">
                <a:latin typeface="Arial Black" pitchFamily="34" charset="0"/>
              </a:rPr>
            </a:br>
            <a:r>
              <a:rPr lang="en-GB" sz="3100" dirty="0">
                <a:effectLst/>
                <a:latin typeface="Arial Black" pitchFamily="34" charset="0"/>
              </a:rPr>
              <a:t>Education at the Doorstep</a:t>
            </a:r>
            <a:r>
              <a:rPr lang="en-GB" sz="3100" dirty="0" smtClean="0">
                <a:latin typeface="Arial Black" pitchFamily="34" charset="0"/>
              </a:rPr>
              <a:t/>
            </a:r>
            <a:br>
              <a:rPr lang="en-GB" sz="3100" dirty="0" smtClean="0">
                <a:latin typeface="Arial Black" pitchFamily="34" charset="0"/>
              </a:rPr>
            </a:br>
            <a:endParaRPr lang="en-GB" sz="31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68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2052" name="Picture 4" descr="C:\Users\User\Pictures\Saved Pictures\p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Vertical Scroll 5"/>
          <p:cNvSpPr/>
          <p:nvPr/>
        </p:nvSpPr>
        <p:spPr>
          <a:xfrm>
            <a:off x="3203848" y="3501008"/>
            <a:ext cx="1296144" cy="360040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 dirty="0" smtClean="0"/>
          </a:p>
          <a:p>
            <a:r>
              <a:rPr lang="en-GB" sz="600" b="1" dirty="0" smtClean="0">
                <a:solidFill>
                  <a:srgbClr val="003E1C"/>
                </a:solidFill>
              </a:rPr>
              <a:t>Offering</a:t>
            </a:r>
          </a:p>
          <a:p>
            <a:r>
              <a:rPr lang="en-GB" sz="600" b="1" dirty="0" smtClean="0">
                <a:solidFill>
                  <a:srgbClr val="003E1C"/>
                </a:solidFill>
              </a:rPr>
              <a:t>Understanding</a:t>
            </a:r>
          </a:p>
          <a:p>
            <a:r>
              <a:rPr lang="en-GB" sz="600" b="1" dirty="0" smtClean="0">
                <a:solidFill>
                  <a:srgbClr val="003E1C"/>
                </a:solidFill>
              </a:rPr>
              <a:t>Purpose &amp; Benefits</a:t>
            </a:r>
          </a:p>
          <a:p>
            <a:pPr algn="ctr"/>
            <a:endParaRPr lang="en-GB" sz="600" dirty="0"/>
          </a:p>
        </p:txBody>
      </p:sp>
      <p:sp>
        <p:nvSpPr>
          <p:cNvPr id="9" name="Vertical Scroll 8"/>
          <p:cNvSpPr/>
          <p:nvPr/>
        </p:nvSpPr>
        <p:spPr>
          <a:xfrm>
            <a:off x="5292080" y="2708920"/>
            <a:ext cx="1296144" cy="360040"/>
          </a:xfrm>
          <a:prstGeom prst="vertic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 dirty="0" smtClean="0"/>
          </a:p>
          <a:p>
            <a:pPr algn="r"/>
            <a:r>
              <a:rPr lang="en-GB" sz="600" b="1" dirty="0" smtClean="0">
                <a:solidFill>
                  <a:srgbClr val="003E1C"/>
                </a:solidFill>
              </a:rPr>
              <a:t>Proper </a:t>
            </a:r>
            <a:r>
              <a:rPr lang="en-GB" sz="600" b="1" dirty="0">
                <a:solidFill>
                  <a:srgbClr val="003E1C"/>
                </a:solidFill>
              </a:rPr>
              <a:t> </a:t>
            </a:r>
            <a:r>
              <a:rPr lang="en-GB" sz="600" b="1" dirty="0" smtClean="0">
                <a:solidFill>
                  <a:srgbClr val="003E1C"/>
                </a:solidFill>
              </a:rPr>
              <a:t>Tajweed</a:t>
            </a:r>
          </a:p>
          <a:p>
            <a:pPr algn="r"/>
            <a:r>
              <a:rPr lang="en-GB" sz="600" b="1" dirty="0" smtClean="0">
                <a:solidFill>
                  <a:srgbClr val="003E1C"/>
                </a:solidFill>
              </a:rPr>
              <a:t>Understanding </a:t>
            </a:r>
            <a:r>
              <a:rPr lang="en-GB" sz="600" b="1" dirty="0" err="1" smtClean="0">
                <a:solidFill>
                  <a:srgbClr val="003E1C"/>
                </a:solidFill>
              </a:rPr>
              <a:t>Msg</a:t>
            </a:r>
            <a:r>
              <a:rPr lang="en-GB" sz="600" b="1" dirty="0" smtClean="0">
                <a:solidFill>
                  <a:srgbClr val="003E1C"/>
                </a:solidFill>
              </a:rPr>
              <a:t> </a:t>
            </a:r>
          </a:p>
          <a:p>
            <a:pPr algn="ctr"/>
            <a:endParaRPr lang="en-GB" sz="600" dirty="0"/>
          </a:p>
        </p:txBody>
      </p:sp>
      <p:pic>
        <p:nvPicPr>
          <p:cNvPr id="10" name="imag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107" y="44624"/>
            <a:ext cx="1150997" cy="82659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5">
                <a:lumMod val="20000"/>
                <a:lumOff val="80000"/>
              </a:scheme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55464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706090"/>
          </a:xfrm>
        </p:spPr>
        <p:txBody>
          <a:bodyPr>
            <a:normAutofit fontScale="90000"/>
          </a:bodyPr>
          <a:lstStyle/>
          <a:p>
            <a:r>
              <a:rPr lang="en-GB" dirty="0"/>
              <a:t>FSSS School: A Snapshot</a:t>
            </a:r>
          </a:p>
        </p:txBody>
      </p:sp>
      <p:pic>
        <p:nvPicPr>
          <p:cNvPr id="4098" name="Picture 2" descr="C:\Users\User\Desktop\ed70b985-b82d-4383-84a0-61484041a5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518" y="-27384"/>
            <a:ext cx="1351536" cy="97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260649"/>
            <a:ext cx="7344816" cy="792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Arial Black" pitchFamily="34" charset="0"/>
              </a:rPr>
              <a:t>A Physical Snapshot, FSSS School</a:t>
            </a:r>
            <a:endParaRPr lang="en-GB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19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1695</TotalTime>
  <Words>895</Words>
  <Application>Microsoft Office PowerPoint</Application>
  <PresentationFormat>On-screen Show (4:3)</PresentationFormat>
  <Paragraphs>140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Concourse</vt:lpstr>
      <vt:lpstr>PowerPoint Presentation</vt:lpstr>
      <vt:lpstr>Nation’s  Strengths</vt:lpstr>
      <vt:lpstr>Mission &amp; Vision</vt:lpstr>
      <vt:lpstr>Goals &amp; Objectives</vt:lpstr>
      <vt:lpstr>PowerPoint Presentation</vt:lpstr>
      <vt:lpstr>Where We Stand Today</vt:lpstr>
      <vt:lpstr> Virtual Schools  Education at the Doorstep </vt:lpstr>
      <vt:lpstr>PowerPoint Presentation</vt:lpstr>
      <vt:lpstr>FSSS School: A Snapshot</vt:lpstr>
      <vt:lpstr>PowerPoint Presentation</vt:lpstr>
      <vt:lpstr>Governance &amp; Regulations</vt:lpstr>
      <vt:lpstr>Transparency &amp; Control</vt:lpstr>
      <vt:lpstr>Every Moment,  Tangible Digital Progress</vt:lpstr>
      <vt:lpstr>Implementation Plan</vt:lpstr>
      <vt:lpstr>PowerPoint Presentation</vt:lpstr>
      <vt:lpstr>Other Key Features</vt:lpstr>
      <vt:lpstr>PowerPoint Presentation</vt:lpstr>
      <vt:lpstr>Funding Framework</vt:lpstr>
      <vt:lpstr>Knowledge Categories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FSSS  Schools</dc:title>
  <dc:creator>User</dc:creator>
  <cp:lastModifiedBy>User</cp:lastModifiedBy>
  <cp:revision>94</cp:revision>
  <dcterms:created xsi:type="dcterms:W3CDTF">2026-05-31T13:07:07Z</dcterms:created>
  <dcterms:modified xsi:type="dcterms:W3CDTF">2026-06-03T08:11:01Z</dcterms:modified>
</cp:coreProperties>
</file>