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926" r:id="rId2"/>
    <p:sldId id="1074" r:id="rId3"/>
    <p:sldId id="1003" r:id="rId4"/>
    <p:sldId id="1004" r:id="rId5"/>
    <p:sldId id="1009" r:id="rId6"/>
    <p:sldId id="1099" r:id="rId7"/>
    <p:sldId id="1096" r:id="rId8"/>
    <p:sldId id="1097" r:id="rId9"/>
    <p:sldId id="1036" r:id="rId10"/>
    <p:sldId id="985" r:id="rId11"/>
    <p:sldId id="986" r:id="rId12"/>
    <p:sldId id="987" r:id="rId13"/>
    <p:sldId id="1070" r:id="rId14"/>
    <p:sldId id="1101" r:id="rId15"/>
    <p:sldId id="1103" r:id="rId16"/>
    <p:sldId id="1104" r:id="rId17"/>
    <p:sldId id="1102" r:id="rId18"/>
    <p:sldId id="1100" r:id="rId19"/>
    <p:sldId id="1038" r:id="rId20"/>
    <p:sldId id="1071" r:id="rId21"/>
    <p:sldId id="1072" r:id="rId22"/>
    <p:sldId id="1073" r:id="rId23"/>
    <p:sldId id="1082" r:id="rId24"/>
    <p:sldId id="1022" r:id="rId25"/>
    <p:sldId id="1023" r:id="rId26"/>
    <p:sldId id="1024" r:id="rId27"/>
    <p:sldId id="1025" r:id="rId28"/>
    <p:sldId id="1026" r:id="rId29"/>
    <p:sldId id="845" r:id="rId30"/>
    <p:sldId id="909" r:id="rId31"/>
    <p:sldId id="999" r:id="rId32"/>
    <p:sldId id="1000" r:id="rId33"/>
    <p:sldId id="1001" r:id="rId34"/>
    <p:sldId id="958" r:id="rId35"/>
    <p:sldId id="960" r:id="rId36"/>
    <p:sldId id="961" r:id="rId37"/>
    <p:sldId id="1091" r:id="rId38"/>
    <p:sldId id="1095" r:id="rId39"/>
    <p:sldId id="1092" r:id="rId40"/>
    <p:sldId id="1093" r:id="rId41"/>
    <p:sldId id="1094" r:id="rId42"/>
    <p:sldId id="1088" r:id="rId43"/>
    <p:sldId id="1089" r:id="rId44"/>
    <p:sldId id="1090" r:id="rId45"/>
    <p:sldId id="1086" r:id="rId46"/>
    <p:sldId id="1084"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31A1B"/>
    <a:srgbClr val="333333"/>
    <a:srgbClr val="B31B1B"/>
    <a:srgbClr val="FF5050"/>
    <a:srgbClr val="B3B3B3"/>
    <a:srgbClr val="FFFFFF"/>
    <a:srgbClr val="0BEBDE"/>
    <a:srgbClr val="FF75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780" autoAdjust="0"/>
    <p:restoredTop sz="81180" autoAdjust="0"/>
  </p:normalViewPr>
  <p:slideViewPr>
    <p:cSldViewPr snapToGrid="0">
      <p:cViewPr varScale="1">
        <p:scale>
          <a:sx n="50" d="100"/>
          <a:sy n="50" d="100"/>
        </p:scale>
        <p:origin x="944" y="40"/>
      </p:cViewPr>
      <p:guideLst/>
    </p:cSldViewPr>
  </p:slideViewPr>
  <p:outlineViewPr>
    <p:cViewPr>
      <p:scale>
        <a:sx n="33" d="100"/>
        <a:sy n="33" d="100"/>
      </p:scale>
      <p:origin x="0" y="-20604"/>
    </p:cViewPr>
  </p:outlineViewPr>
  <p:notesTextViewPr>
    <p:cViewPr>
      <p:scale>
        <a:sx n="1" d="1"/>
        <a:sy n="1" d="1"/>
      </p:scale>
      <p:origin x="0" y="0"/>
    </p:cViewPr>
  </p:notesTextViewPr>
  <p:sorterViewPr>
    <p:cViewPr>
      <p:scale>
        <a:sx n="70" d="100"/>
        <a:sy n="70" d="100"/>
      </p:scale>
      <p:origin x="0" y="-2080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A8C565-F3BF-4A84-AE07-9A89EABD0C05}" type="datetimeFigureOut">
              <a:rPr lang="en-US" smtClean="0"/>
              <a:t>2021-01-19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C334D6-74E3-493C-842C-2A0D832D0681}" type="slidenum">
              <a:rPr lang="en-US" smtClean="0"/>
              <a:t>‹#›</a:t>
            </a:fld>
            <a:endParaRPr lang="en-US"/>
          </a:p>
        </p:txBody>
      </p:sp>
    </p:spTree>
    <p:extLst>
      <p:ext uri="{BB962C8B-B14F-4D97-AF65-F5344CB8AC3E}">
        <p14:creationId xmlns:p14="http://schemas.microsoft.com/office/powerpoint/2010/main" val="1674049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59C334D6-74E3-493C-842C-2A0D832D0681}" type="slidenum">
              <a:rPr lang="en-US" smtClean="0"/>
              <a:t>1</a:t>
            </a:fld>
            <a:endParaRPr lang="en-US"/>
          </a:p>
        </p:txBody>
      </p:sp>
    </p:spTree>
    <p:extLst>
      <p:ext uri="{BB962C8B-B14F-4D97-AF65-F5344CB8AC3E}">
        <p14:creationId xmlns:p14="http://schemas.microsoft.com/office/powerpoint/2010/main" val="17850290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 logo from AEA</a:t>
            </a:r>
          </a:p>
        </p:txBody>
      </p:sp>
      <p:sp>
        <p:nvSpPr>
          <p:cNvPr id="4" name="Slide Number Placeholder 3"/>
          <p:cNvSpPr>
            <a:spLocks noGrp="1"/>
          </p:cNvSpPr>
          <p:nvPr>
            <p:ph type="sldNum" sz="quarter" idx="10"/>
          </p:nvPr>
        </p:nvSpPr>
        <p:spPr/>
        <p:txBody>
          <a:bodyPr/>
          <a:lstStyle/>
          <a:p>
            <a:fld id="{59C334D6-74E3-493C-842C-2A0D832D0681}" type="slidenum">
              <a:rPr lang="en-US" smtClean="0"/>
              <a:t>5</a:t>
            </a:fld>
            <a:endParaRPr lang="en-US"/>
          </a:p>
        </p:txBody>
      </p:sp>
    </p:spTree>
    <p:extLst>
      <p:ext uri="{BB962C8B-B14F-4D97-AF65-F5344CB8AC3E}">
        <p14:creationId xmlns:p14="http://schemas.microsoft.com/office/powerpoint/2010/main" val="40987585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 logo from AEA</a:t>
            </a:r>
          </a:p>
        </p:txBody>
      </p:sp>
      <p:sp>
        <p:nvSpPr>
          <p:cNvPr id="4" name="Slide Number Placeholder 3"/>
          <p:cNvSpPr>
            <a:spLocks noGrp="1"/>
          </p:cNvSpPr>
          <p:nvPr>
            <p:ph type="sldNum" sz="quarter" idx="10"/>
          </p:nvPr>
        </p:nvSpPr>
        <p:spPr/>
        <p:txBody>
          <a:bodyPr/>
          <a:lstStyle/>
          <a:p>
            <a:fld id="{59C334D6-74E3-493C-842C-2A0D832D0681}" type="slidenum">
              <a:rPr lang="en-US" smtClean="0"/>
              <a:t>19</a:t>
            </a:fld>
            <a:endParaRPr lang="en-US"/>
          </a:p>
        </p:txBody>
      </p:sp>
    </p:spTree>
    <p:extLst>
      <p:ext uri="{BB962C8B-B14F-4D97-AF65-F5344CB8AC3E}">
        <p14:creationId xmlns:p14="http://schemas.microsoft.com/office/powerpoint/2010/main" val="18917348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098DA53-2AE6-479B-901D-5117A0B269E4}" type="datetimeFigureOut">
              <a:rPr lang="en-US" smtClean="0"/>
              <a:t>2021-01-19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8C151D-353C-46B9-AA66-2AB42B8086D8}" type="slidenum">
              <a:rPr lang="en-US" smtClean="0"/>
              <a:t>‹#›</a:t>
            </a:fld>
            <a:endParaRPr lang="en-US"/>
          </a:p>
        </p:txBody>
      </p:sp>
      <p:sp>
        <p:nvSpPr>
          <p:cNvPr id="7" name="Rectangle 6"/>
          <p:cNvSpPr/>
          <p:nvPr userDrawn="1"/>
        </p:nvSpPr>
        <p:spPr>
          <a:xfrm>
            <a:off x="0" y="0"/>
            <a:ext cx="12192000" cy="222250"/>
          </a:xfrm>
          <a:prstGeom prst="rect">
            <a:avLst/>
          </a:prstGeom>
          <a:solidFill>
            <a:srgbClr val="B31B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pic>
        <p:nvPicPr>
          <p:cNvPr id="8" name="Picture 7" descr="cu screen b31b1b.psd"/>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242712" y="402168"/>
            <a:ext cx="1384120" cy="1267752"/>
          </a:xfrm>
          <a:prstGeom prst="rect">
            <a:avLst/>
          </a:prstGeom>
        </p:spPr>
      </p:pic>
    </p:spTree>
    <p:extLst>
      <p:ext uri="{BB962C8B-B14F-4D97-AF65-F5344CB8AC3E}">
        <p14:creationId xmlns:p14="http://schemas.microsoft.com/office/powerpoint/2010/main" val="7261674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54480" y="365125"/>
            <a:ext cx="9784080" cy="1325563"/>
          </a:xfrm>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098DA53-2AE6-479B-901D-5117A0B269E4}" type="datetimeFigureOut">
              <a:rPr lang="en-US" smtClean="0"/>
              <a:t>2021-01-19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8C151D-353C-46B9-AA66-2AB42B8086D8}" type="slidenum">
              <a:rPr lang="en-US" smtClean="0"/>
              <a:t>‹#›</a:t>
            </a:fld>
            <a:endParaRPr lang="en-US"/>
          </a:p>
        </p:txBody>
      </p:sp>
      <p:sp>
        <p:nvSpPr>
          <p:cNvPr id="7" name="Rectangle 6"/>
          <p:cNvSpPr/>
          <p:nvPr userDrawn="1"/>
        </p:nvSpPr>
        <p:spPr>
          <a:xfrm>
            <a:off x="0" y="0"/>
            <a:ext cx="12192000" cy="222250"/>
          </a:xfrm>
          <a:prstGeom prst="rect">
            <a:avLst/>
          </a:prstGeom>
          <a:solidFill>
            <a:srgbClr val="B31B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pic>
        <p:nvPicPr>
          <p:cNvPr id="8" name="Picture 7" descr="cu screen b31b1b.psd"/>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242712" y="402168"/>
            <a:ext cx="1384120" cy="1267752"/>
          </a:xfrm>
          <a:prstGeom prst="rect">
            <a:avLst/>
          </a:prstGeom>
        </p:spPr>
      </p:pic>
    </p:spTree>
    <p:extLst>
      <p:ext uri="{BB962C8B-B14F-4D97-AF65-F5344CB8AC3E}">
        <p14:creationId xmlns:p14="http://schemas.microsoft.com/office/powerpoint/2010/main" val="31690399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entered_Title">
    <p:spTree>
      <p:nvGrpSpPr>
        <p:cNvPr id="1" name=""/>
        <p:cNvGrpSpPr/>
        <p:nvPr/>
      </p:nvGrpSpPr>
      <p:grpSpPr>
        <a:xfrm>
          <a:off x="0" y="0"/>
          <a:ext cx="0" cy="0"/>
          <a:chOff x="0" y="0"/>
          <a:chExt cx="0" cy="0"/>
        </a:xfrm>
      </p:grpSpPr>
      <p:sp>
        <p:nvSpPr>
          <p:cNvPr id="2" name="Title 1"/>
          <p:cNvSpPr>
            <a:spLocks noGrp="1"/>
          </p:cNvSpPr>
          <p:nvPr>
            <p:ph type="title"/>
          </p:nvPr>
        </p:nvSpPr>
        <p:spPr>
          <a:xfrm>
            <a:off x="1203960" y="2464858"/>
            <a:ext cx="9784080" cy="1325563"/>
          </a:xfrm>
        </p:spPr>
        <p:txBody>
          <a:bodyPr/>
          <a:lstStyle/>
          <a:p>
            <a:r>
              <a:rPr lang="en-US" dirty="0"/>
              <a:t>Click to edit Master title style</a:t>
            </a:r>
          </a:p>
        </p:txBody>
      </p:sp>
      <p:sp>
        <p:nvSpPr>
          <p:cNvPr id="4" name="Date Placeholder 3"/>
          <p:cNvSpPr>
            <a:spLocks noGrp="1"/>
          </p:cNvSpPr>
          <p:nvPr>
            <p:ph type="dt" sz="half" idx="10"/>
          </p:nvPr>
        </p:nvSpPr>
        <p:spPr/>
        <p:txBody>
          <a:bodyPr/>
          <a:lstStyle/>
          <a:p>
            <a:fld id="{D098DA53-2AE6-479B-901D-5117A0B269E4}" type="datetimeFigureOut">
              <a:rPr lang="en-US" smtClean="0"/>
              <a:t>2021-01-19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8C151D-353C-46B9-AA66-2AB42B8086D8}" type="slidenum">
              <a:rPr lang="en-US" smtClean="0"/>
              <a:t>‹#›</a:t>
            </a:fld>
            <a:endParaRPr lang="en-US"/>
          </a:p>
        </p:txBody>
      </p:sp>
      <p:sp>
        <p:nvSpPr>
          <p:cNvPr id="7" name="Rectangle 6"/>
          <p:cNvSpPr/>
          <p:nvPr userDrawn="1"/>
        </p:nvSpPr>
        <p:spPr>
          <a:xfrm>
            <a:off x="0" y="0"/>
            <a:ext cx="12192000" cy="222250"/>
          </a:xfrm>
          <a:prstGeom prst="rect">
            <a:avLst/>
          </a:prstGeom>
          <a:solidFill>
            <a:srgbClr val="B31B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pic>
        <p:nvPicPr>
          <p:cNvPr id="8" name="Picture 7" descr="cu screen b31b1b.psd"/>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242712" y="402168"/>
            <a:ext cx="1384120" cy="1267752"/>
          </a:xfrm>
          <a:prstGeom prst="rect">
            <a:avLst/>
          </a:prstGeom>
        </p:spPr>
      </p:pic>
    </p:spTree>
    <p:extLst>
      <p:ext uri="{BB962C8B-B14F-4D97-AF65-F5344CB8AC3E}">
        <p14:creationId xmlns:p14="http://schemas.microsoft.com/office/powerpoint/2010/main" val="2956092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b_Title and Content Narrow">
    <p:spTree>
      <p:nvGrpSpPr>
        <p:cNvPr id="1" name=""/>
        <p:cNvGrpSpPr/>
        <p:nvPr/>
      </p:nvGrpSpPr>
      <p:grpSpPr>
        <a:xfrm>
          <a:off x="0" y="0"/>
          <a:ext cx="0" cy="0"/>
          <a:chOff x="0" y="0"/>
          <a:chExt cx="0" cy="0"/>
        </a:xfrm>
      </p:grpSpPr>
      <p:sp>
        <p:nvSpPr>
          <p:cNvPr id="2" name="Title 1"/>
          <p:cNvSpPr>
            <a:spLocks noGrp="1"/>
          </p:cNvSpPr>
          <p:nvPr>
            <p:ph type="title"/>
          </p:nvPr>
        </p:nvSpPr>
        <p:spPr>
          <a:xfrm>
            <a:off x="1554480" y="365125"/>
            <a:ext cx="9784080" cy="1325563"/>
          </a:xfrm>
        </p:spPr>
        <p:txBody>
          <a:bodyPr/>
          <a:lstStyle/>
          <a:p>
            <a:r>
              <a:rPr lang="en-US" dirty="0"/>
              <a:t>Click to edit Master title style</a:t>
            </a:r>
          </a:p>
        </p:txBody>
      </p:sp>
      <p:sp>
        <p:nvSpPr>
          <p:cNvPr id="3" name="Content Placeholder 2"/>
          <p:cNvSpPr>
            <a:spLocks noGrp="1"/>
          </p:cNvSpPr>
          <p:nvPr>
            <p:ph idx="1"/>
          </p:nvPr>
        </p:nvSpPr>
        <p:spPr>
          <a:xfrm>
            <a:off x="2152226" y="1847850"/>
            <a:ext cx="7887547" cy="4351338"/>
          </a:xfrm>
        </p:spPr>
        <p:txBody>
          <a:bodyPr/>
          <a:lstStyle>
            <a:lvl1pPr>
              <a:defRPr sz="3600"/>
            </a:lvl1pPr>
            <a:lvl2pPr>
              <a:defRPr sz="3200"/>
            </a:lvl2pPr>
            <a:lvl3pPr>
              <a:defRPr sz="2800"/>
            </a:lvl3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098DA53-2AE6-479B-901D-5117A0B269E4}" type="datetimeFigureOut">
              <a:rPr lang="en-US" smtClean="0"/>
              <a:t>2021-01-19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8C151D-353C-46B9-AA66-2AB42B8086D8}" type="slidenum">
              <a:rPr lang="en-US" smtClean="0"/>
              <a:t>‹#›</a:t>
            </a:fld>
            <a:endParaRPr lang="en-US"/>
          </a:p>
        </p:txBody>
      </p:sp>
      <p:sp>
        <p:nvSpPr>
          <p:cNvPr id="7" name="Rectangle 6"/>
          <p:cNvSpPr/>
          <p:nvPr userDrawn="1"/>
        </p:nvSpPr>
        <p:spPr>
          <a:xfrm>
            <a:off x="0" y="0"/>
            <a:ext cx="12192000" cy="222250"/>
          </a:xfrm>
          <a:prstGeom prst="rect">
            <a:avLst/>
          </a:prstGeom>
          <a:solidFill>
            <a:srgbClr val="B31B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pic>
        <p:nvPicPr>
          <p:cNvPr id="8" name="Picture 7" descr="cu screen b31b1b.psd"/>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242712" y="402168"/>
            <a:ext cx="1384120" cy="1267752"/>
          </a:xfrm>
          <a:prstGeom prst="rect">
            <a:avLst/>
          </a:prstGeom>
        </p:spPr>
      </p:pic>
    </p:spTree>
    <p:extLst>
      <p:ext uri="{BB962C8B-B14F-4D97-AF65-F5344CB8AC3E}">
        <p14:creationId xmlns:p14="http://schemas.microsoft.com/office/powerpoint/2010/main" val="175534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098DA53-2AE6-479B-901D-5117A0B269E4}" type="datetimeFigureOut">
              <a:rPr lang="en-US" smtClean="0"/>
              <a:t>2021-01-19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8C151D-353C-46B9-AA66-2AB42B8086D8}" type="slidenum">
              <a:rPr lang="en-US" smtClean="0"/>
              <a:t>‹#›</a:t>
            </a:fld>
            <a:endParaRPr lang="en-US"/>
          </a:p>
        </p:txBody>
      </p:sp>
      <p:sp>
        <p:nvSpPr>
          <p:cNvPr id="7" name="Rectangle 6"/>
          <p:cNvSpPr/>
          <p:nvPr userDrawn="1"/>
        </p:nvSpPr>
        <p:spPr>
          <a:xfrm>
            <a:off x="0" y="0"/>
            <a:ext cx="12192000" cy="222250"/>
          </a:xfrm>
          <a:prstGeom prst="rect">
            <a:avLst/>
          </a:prstGeom>
          <a:solidFill>
            <a:srgbClr val="B31B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pic>
        <p:nvPicPr>
          <p:cNvPr id="8" name="Picture 7" descr="cu screen b31b1b.psd"/>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242712" y="402168"/>
            <a:ext cx="1384120" cy="1267752"/>
          </a:xfrm>
          <a:prstGeom prst="rect">
            <a:avLst/>
          </a:prstGeom>
        </p:spPr>
      </p:pic>
    </p:spTree>
    <p:extLst>
      <p:ext uri="{BB962C8B-B14F-4D97-AF65-F5344CB8AC3E}">
        <p14:creationId xmlns:p14="http://schemas.microsoft.com/office/powerpoint/2010/main" val="26610121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551708" y="365125"/>
            <a:ext cx="9802091" cy="1325563"/>
          </a:xfrm>
        </p:spPr>
        <p:txBody>
          <a:body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098DA53-2AE6-479B-901D-5117A0B269E4}" type="datetimeFigureOut">
              <a:rPr lang="en-US" smtClean="0"/>
              <a:t>2021-01-19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8C151D-353C-46B9-AA66-2AB42B8086D8}" type="slidenum">
              <a:rPr lang="en-US" smtClean="0"/>
              <a:t>‹#›</a:t>
            </a:fld>
            <a:endParaRPr lang="en-US"/>
          </a:p>
        </p:txBody>
      </p:sp>
      <p:sp>
        <p:nvSpPr>
          <p:cNvPr id="8" name="Rectangle 7"/>
          <p:cNvSpPr/>
          <p:nvPr userDrawn="1"/>
        </p:nvSpPr>
        <p:spPr>
          <a:xfrm>
            <a:off x="0" y="0"/>
            <a:ext cx="12192000" cy="222250"/>
          </a:xfrm>
          <a:prstGeom prst="rect">
            <a:avLst/>
          </a:prstGeom>
          <a:solidFill>
            <a:srgbClr val="B31B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pic>
        <p:nvPicPr>
          <p:cNvPr id="9" name="Picture 8" descr="cu screen b31b1b.psd"/>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242712" y="402168"/>
            <a:ext cx="1384120" cy="1267752"/>
          </a:xfrm>
          <a:prstGeom prst="rect">
            <a:avLst/>
          </a:prstGeom>
        </p:spPr>
      </p:pic>
    </p:spTree>
    <p:extLst>
      <p:ext uri="{BB962C8B-B14F-4D97-AF65-F5344CB8AC3E}">
        <p14:creationId xmlns:p14="http://schemas.microsoft.com/office/powerpoint/2010/main" val="15874929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54480" y="365125"/>
            <a:ext cx="978408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098DA53-2AE6-479B-901D-5117A0B269E4}" type="datetimeFigureOut">
              <a:rPr lang="en-US" smtClean="0"/>
              <a:t>2021-01-19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8C151D-353C-46B9-AA66-2AB42B8086D8}" type="slidenum">
              <a:rPr lang="en-US" smtClean="0"/>
              <a:t>‹#›</a:t>
            </a:fld>
            <a:endParaRPr lang="en-US"/>
          </a:p>
        </p:txBody>
      </p:sp>
      <p:sp>
        <p:nvSpPr>
          <p:cNvPr id="10" name="Rectangle 9"/>
          <p:cNvSpPr/>
          <p:nvPr userDrawn="1"/>
        </p:nvSpPr>
        <p:spPr>
          <a:xfrm>
            <a:off x="0" y="0"/>
            <a:ext cx="12192000" cy="222250"/>
          </a:xfrm>
          <a:prstGeom prst="rect">
            <a:avLst/>
          </a:prstGeom>
          <a:solidFill>
            <a:srgbClr val="B31B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pic>
        <p:nvPicPr>
          <p:cNvPr id="11" name="Picture 10" descr="cu screen b31b1b.psd"/>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242712" y="402168"/>
            <a:ext cx="1384120" cy="1267752"/>
          </a:xfrm>
          <a:prstGeom prst="rect">
            <a:avLst/>
          </a:prstGeom>
        </p:spPr>
      </p:pic>
    </p:spTree>
    <p:extLst>
      <p:ext uri="{BB962C8B-B14F-4D97-AF65-F5344CB8AC3E}">
        <p14:creationId xmlns:p14="http://schemas.microsoft.com/office/powerpoint/2010/main" val="16437762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098DA53-2AE6-479B-901D-5117A0B269E4}" type="datetimeFigureOut">
              <a:rPr lang="en-US" smtClean="0"/>
              <a:t>2021-01-19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8C151D-353C-46B9-AA66-2AB42B8086D8}" type="slidenum">
              <a:rPr lang="en-US" smtClean="0"/>
              <a:t>‹#›</a:t>
            </a:fld>
            <a:endParaRPr lang="en-US"/>
          </a:p>
        </p:txBody>
      </p:sp>
    </p:spTree>
    <p:extLst>
      <p:ext uri="{BB962C8B-B14F-4D97-AF65-F5344CB8AC3E}">
        <p14:creationId xmlns:p14="http://schemas.microsoft.com/office/powerpoint/2010/main" val="24606075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98DA53-2AE6-479B-901D-5117A0B269E4}" type="datetimeFigureOut">
              <a:rPr lang="en-US" smtClean="0"/>
              <a:t>2021-01-19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8C151D-353C-46B9-AA66-2AB42B8086D8}" type="slidenum">
              <a:rPr lang="en-US" smtClean="0"/>
              <a:t>‹#›</a:t>
            </a:fld>
            <a:endParaRPr lang="en-US"/>
          </a:p>
        </p:txBody>
      </p:sp>
    </p:spTree>
    <p:extLst>
      <p:ext uri="{BB962C8B-B14F-4D97-AF65-F5344CB8AC3E}">
        <p14:creationId xmlns:p14="http://schemas.microsoft.com/office/powerpoint/2010/main" val="462275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098DA53-2AE6-479B-901D-5117A0B269E4}" type="datetimeFigureOut">
              <a:rPr lang="en-US" smtClean="0"/>
              <a:t>2021-01-19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8C151D-353C-46B9-AA66-2AB42B8086D8}" type="slidenum">
              <a:rPr lang="en-US" smtClean="0"/>
              <a:t>‹#›</a:t>
            </a:fld>
            <a:endParaRPr lang="en-US"/>
          </a:p>
        </p:txBody>
      </p:sp>
    </p:spTree>
    <p:extLst>
      <p:ext uri="{BB962C8B-B14F-4D97-AF65-F5344CB8AC3E}">
        <p14:creationId xmlns:p14="http://schemas.microsoft.com/office/powerpoint/2010/main" val="19823074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098DA53-2AE6-479B-901D-5117A0B269E4}" type="datetimeFigureOut">
              <a:rPr lang="en-US" smtClean="0"/>
              <a:t>2021-01-19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8C151D-353C-46B9-AA66-2AB42B8086D8}" type="slidenum">
              <a:rPr lang="en-US" smtClean="0"/>
              <a:t>‹#›</a:t>
            </a:fld>
            <a:endParaRPr lang="en-US"/>
          </a:p>
        </p:txBody>
      </p:sp>
    </p:spTree>
    <p:extLst>
      <p:ext uri="{BB962C8B-B14F-4D97-AF65-F5344CB8AC3E}">
        <p14:creationId xmlns:p14="http://schemas.microsoft.com/office/powerpoint/2010/main" val="2293799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098DA53-2AE6-479B-901D-5117A0B269E4}" type="datetimeFigureOut">
              <a:rPr lang="en-US" smtClean="0"/>
              <a:t>2021-01-19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8C151D-353C-46B9-AA66-2AB42B8086D8}" type="slidenum">
              <a:rPr lang="en-US" smtClean="0"/>
              <a:t>‹#›</a:t>
            </a:fld>
            <a:endParaRPr lang="en-US"/>
          </a:p>
        </p:txBody>
      </p:sp>
    </p:spTree>
    <p:extLst>
      <p:ext uri="{BB962C8B-B14F-4D97-AF65-F5344CB8AC3E}">
        <p14:creationId xmlns:p14="http://schemas.microsoft.com/office/powerpoint/2010/main" val="21439507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098DA53-2AE6-479B-901D-5117A0B269E4}" type="datetimeFigureOut">
              <a:rPr lang="en-US" smtClean="0"/>
              <a:t>2021-01-19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8C151D-353C-46B9-AA66-2AB42B8086D8}" type="slidenum">
              <a:rPr lang="en-US" smtClean="0"/>
              <a:t>‹#›</a:t>
            </a:fld>
            <a:endParaRPr lang="en-US"/>
          </a:p>
        </p:txBody>
      </p:sp>
    </p:spTree>
    <p:extLst>
      <p:ext uri="{BB962C8B-B14F-4D97-AF65-F5344CB8AC3E}">
        <p14:creationId xmlns:p14="http://schemas.microsoft.com/office/powerpoint/2010/main" val="4828452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Empty">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54119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98DA53-2AE6-479B-901D-5117A0B269E4}" type="datetimeFigureOut">
              <a:rPr lang="en-US" smtClean="0"/>
              <a:t>2021-01-19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8C151D-353C-46B9-AA66-2AB42B8086D8}" type="slidenum">
              <a:rPr lang="en-US" smtClean="0"/>
              <a:t>‹#›</a:t>
            </a:fld>
            <a:endParaRPr lang="en-US"/>
          </a:p>
        </p:txBody>
      </p:sp>
    </p:spTree>
    <p:extLst>
      <p:ext uri="{BB962C8B-B14F-4D97-AF65-F5344CB8AC3E}">
        <p14:creationId xmlns:p14="http://schemas.microsoft.com/office/powerpoint/2010/main" val="12399870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4" r:id="rId3"/>
    <p:sldLayoutId id="214748366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3"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hyperlink" Target="https://www.aeaweb.org/journals/data/data-code-policy"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6.xml"/><Relationship Id="rId4" Type="http://schemas.openxmlformats.org/officeDocument/2006/relationships/hyperlink" Target="https://github.com/AEADataEditor/replication-template/blob/master/REPLICATION.md"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slide" Target="slide27.xml"/><Relationship Id="rId7" Type="http://schemas.openxmlformats.org/officeDocument/2006/relationships/image" Target="../media/image12.png"/><Relationship Id="rId2" Type="http://schemas.openxmlformats.org/officeDocument/2006/relationships/slide" Target="slide37.xml"/><Relationship Id="rId1" Type="http://schemas.openxmlformats.org/officeDocument/2006/relationships/slideLayout" Target="../slideLayouts/slideLayout6.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slide" Target="slide2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doi.org/10.1093/restud/rdw057" TargetMode="External"/><Relationship Id="rId1" Type="http://schemas.openxmlformats.org/officeDocument/2006/relationships/slideLayout" Target="../slideLayouts/slideLayout6.xml"/><Relationship Id="rId4" Type="http://schemas.openxmlformats.org/officeDocument/2006/relationships/hyperlink" Target="https://social-science-data-editors.github.io/guidance/DCAS_Restricted_data.html#us-census-bureau-and-fsrdc"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 Id="rId6" Type="http://schemas.openxmlformats.org/officeDocument/2006/relationships/image" Target="../media/image16.png"/><Relationship Id="rId5" Type="http://schemas.openxmlformats.org/officeDocument/2006/relationships/hyperlink" Target="https://social-science-data-editors.github.io/guidance/Requested_information_dcas.html#example-for-government-registers" TargetMode="External"/><Relationship Id="rId4" Type="http://schemas.openxmlformats.org/officeDocument/2006/relationships/hyperlink" Target="https://www.aeaweb.org/articles?id=10.1257/app.20170604"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3" Type="http://schemas.openxmlformats.org/officeDocument/2006/relationships/hyperlink" Target="https://aeadataeditor.github.io/aea-de-guidance/step-by-step.html" TargetMode="External"/><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hyperlink" Target="https://www.aeaweb.org/journals/data/policy-third-party" TargetMode="External"/><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hyperlink" Target="https://aeadataeditor.github.io/aea-de-guidance/data-deposit-aea.html" TargetMode="External"/><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s://social-science-data-editors.github.io/guidance/" TargetMode="External"/><Relationship Id="rId2" Type="http://schemas.openxmlformats.org/officeDocument/2006/relationships/image" Target="../media/image22.png"/><Relationship Id="rId1" Type="http://schemas.openxmlformats.org/officeDocument/2006/relationships/slideLayout" Target="../slideLayouts/slideLayout6.xml"/><Relationship Id="rId5" Type="http://schemas.openxmlformats.org/officeDocument/2006/relationships/image" Target="../media/image24.jpg"/><Relationship Id="rId4" Type="http://schemas.openxmlformats.org/officeDocument/2006/relationships/image" Target="../media/image23.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hyperlink" Target="https://social-science-data-editors.github.io/template_README/" TargetMode="External"/><Relationship Id="rId7" Type="http://schemas.openxmlformats.org/officeDocument/2006/relationships/hyperlink" Target="https://aeadataeditor.github.io/aea-de-guidance/step-by-step.html" TargetMode="External"/><Relationship Id="rId2" Type="http://schemas.openxmlformats.org/officeDocument/2006/relationships/hyperlink" Target="https://social-science-data-editors.github.io/guidance/" TargetMode="External"/><Relationship Id="rId1" Type="http://schemas.openxmlformats.org/officeDocument/2006/relationships/slideLayout" Target="../slideLayouts/slideLayout2.xml"/><Relationship Id="rId6" Type="http://schemas.openxmlformats.org/officeDocument/2006/relationships/hyperlink" Target="https://aeadataeditor.github.io/aea-de-guidance/" TargetMode="External"/><Relationship Id="rId5" Type="http://schemas.openxmlformats.org/officeDocument/2006/relationships/hyperlink" Target="https://social-science-data-editors.github.io/guidance/Licensing_guidance.html" TargetMode="External"/><Relationship Id="rId4" Type="http://schemas.openxmlformats.org/officeDocument/2006/relationships/hyperlink" Target="https://social-science-data-editors.github.io/guidance/addtl-data-citation-guidance.html" TargetMode="External"/><Relationship Id="rId9"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3250350"/>
          </a:xfrm>
        </p:spPr>
        <p:txBody>
          <a:bodyPr>
            <a:normAutofit/>
          </a:bodyPr>
          <a:lstStyle/>
          <a:p>
            <a:r>
              <a:rPr lang="en-US" dirty="0"/>
              <a:t>Fireside Chat with</a:t>
            </a:r>
            <a:br>
              <a:rPr lang="en-US" dirty="0"/>
            </a:br>
            <a:r>
              <a:rPr lang="en-US" dirty="0"/>
              <a:t>AEA Data Editor</a:t>
            </a:r>
            <a:br>
              <a:rPr lang="en-US" dirty="0"/>
            </a:br>
            <a:r>
              <a:rPr lang="en-US" sz="2700" dirty="0"/>
              <a:t>Demystifying Reproducibility</a:t>
            </a:r>
            <a:endParaRPr lang="en-US" dirty="0"/>
          </a:p>
        </p:txBody>
      </p:sp>
      <p:sp>
        <p:nvSpPr>
          <p:cNvPr id="3" name="Subtitle 2"/>
          <p:cNvSpPr>
            <a:spLocks noGrp="1"/>
          </p:cNvSpPr>
          <p:nvPr>
            <p:ph type="subTitle" idx="1"/>
          </p:nvPr>
        </p:nvSpPr>
        <p:spPr>
          <a:xfrm>
            <a:off x="1524000" y="4531658"/>
            <a:ext cx="9144000" cy="2141857"/>
          </a:xfrm>
        </p:spPr>
        <p:txBody>
          <a:bodyPr>
            <a:normAutofit fontScale="92500" lnSpcReduction="20000"/>
          </a:bodyPr>
          <a:lstStyle/>
          <a:p>
            <a:r>
              <a:rPr lang="en-US" dirty="0"/>
              <a:t>Lars Vilhuber</a:t>
            </a:r>
          </a:p>
          <a:p>
            <a:r>
              <a:rPr lang="en-US" dirty="0"/>
              <a:t>Cornell University</a:t>
            </a:r>
          </a:p>
          <a:p>
            <a:endParaRPr lang="en-US" dirty="0"/>
          </a:p>
          <a:p>
            <a:r>
              <a:rPr lang="en-US" sz="1600" dirty="0"/>
              <a:t>The opinions expressed in this talk are solely the authors, and do not represent the views of the U.S. Census Bureau, the American Economic Association, or any of the funding agencies. </a:t>
            </a:r>
          </a:p>
          <a:p>
            <a:r>
              <a:rPr lang="en-US" sz="1300" dirty="0"/>
              <a:t>You may, however, find these opinions quite useful.</a:t>
            </a:r>
          </a:p>
          <a:p>
            <a:r>
              <a:rPr lang="en-US" sz="1600" dirty="0"/>
              <a:t>© Lars Vilhuber                  .</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92333" y="6371695"/>
            <a:ext cx="762000" cy="142875"/>
          </a:xfrm>
          <a:prstGeom prst="rect">
            <a:avLst/>
          </a:prstGeom>
        </p:spPr>
      </p:pic>
      <p:sp>
        <p:nvSpPr>
          <p:cNvPr id="7" name="Rectangle 6"/>
          <p:cNvSpPr/>
          <p:nvPr/>
        </p:nvSpPr>
        <p:spPr>
          <a:xfrm>
            <a:off x="8467" y="219221"/>
            <a:ext cx="1796270" cy="17161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19221"/>
            <a:ext cx="4039164" cy="1209844"/>
          </a:xfrm>
          <a:prstGeom prst="rect">
            <a:avLst/>
          </a:prstGeom>
        </p:spPr>
      </p:pic>
    </p:spTree>
    <p:extLst>
      <p:ext uri="{BB962C8B-B14F-4D97-AF65-F5344CB8AC3E}">
        <p14:creationId xmlns:p14="http://schemas.microsoft.com/office/powerpoint/2010/main" val="140271713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2038905" y="1582824"/>
            <a:ext cx="8114190" cy="2800767"/>
          </a:xfrm>
          <a:prstGeom prst="rect">
            <a:avLst/>
          </a:prstGeom>
          <a:noFill/>
        </p:spPr>
        <p:txBody>
          <a:bodyPr wrap="square" rtlCol="0">
            <a:spAutoFit/>
          </a:bodyPr>
          <a:lstStyle/>
          <a:p>
            <a:pPr algn="ctr"/>
            <a:r>
              <a:rPr lang="en-US" sz="8800" dirty="0">
                <a:solidFill>
                  <a:schemeClr val="bg1"/>
                </a:solidFill>
              </a:rPr>
              <a:t>Data and Code Availability Policy</a:t>
            </a:r>
            <a:endParaRPr lang="en-US" dirty="0">
              <a:solidFill>
                <a:schemeClr val="bg1"/>
              </a:solidFill>
            </a:endParaRPr>
          </a:p>
        </p:txBody>
      </p:sp>
    </p:spTree>
    <p:extLst>
      <p:ext uri="{BB962C8B-B14F-4D97-AF65-F5344CB8AC3E}">
        <p14:creationId xmlns:p14="http://schemas.microsoft.com/office/powerpoint/2010/main" val="36635369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2038905" y="1582824"/>
            <a:ext cx="8114190" cy="369332"/>
          </a:xfrm>
          <a:prstGeom prst="rect">
            <a:avLst/>
          </a:prstGeom>
          <a:noFill/>
        </p:spPr>
        <p:txBody>
          <a:bodyPr wrap="square" rtlCol="0">
            <a:spAutoFit/>
          </a:bodyPr>
          <a:lstStyle/>
          <a:p>
            <a:pPr algn="ctr"/>
            <a:endParaRPr lang="en-US" dirty="0">
              <a:solidFill>
                <a:schemeClr val="bg1"/>
              </a:solidFill>
            </a:endParaRPr>
          </a:p>
        </p:txBody>
      </p:sp>
      <p:pic>
        <p:nvPicPr>
          <p:cNvPr id="3" name="Picture 2"/>
          <p:cNvPicPr>
            <a:picLocks noChangeAspect="1"/>
          </p:cNvPicPr>
          <p:nvPr/>
        </p:nvPicPr>
        <p:blipFill>
          <a:blip r:embed="rId2"/>
          <a:stretch>
            <a:fillRect/>
          </a:stretch>
        </p:blipFill>
        <p:spPr>
          <a:xfrm>
            <a:off x="3679322" y="338816"/>
            <a:ext cx="4552950" cy="1809750"/>
          </a:xfrm>
          <a:prstGeom prst="rect">
            <a:avLst/>
          </a:prstGeom>
        </p:spPr>
      </p:pic>
      <p:pic>
        <p:nvPicPr>
          <p:cNvPr id="6" name="Picture 5"/>
          <p:cNvPicPr>
            <a:picLocks noChangeAspect="1"/>
          </p:cNvPicPr>
          <p:nvPr/>
        </p:nvPicPr>
        <p:blipFill>
          <a:blip r:embed="rId3"/>
          <a:stretch>
            <a:fillRect/>
          </a:stretch>
        </p:blipFill>
        <p:spPr>
          <a:xfrm>
            <a:off x="4147816" y="2344976"/>
            <a:ext cx="3615963" cy="4120203"/>
          </a:xfrm>
          <a:prstGeom prst="rect">
            <a:avLst/>
          </a:prstGeom>
        </p:spPr>
      </p:pic>
    </p:spTree>
    <p:extLst>
      <p:ext uri="{BB962C8B-B14F-4D97-AF65-F5344CB8AC3E}">
        <p14:creationId xmlns:p14="http://schemas.microsoft.com/office/powerpoint/2010/main" val="12652293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889965" y="3802931"/>
            <a:ext cx="2203268" cy="517439"/>
          </a:xfrm>
          <a:prstGeom prst="rect">
            <a:avLst/>
          </a:prstGeom>
          <a:solidFill>
            <a:srgbClr val="FFFF00">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1010193" y="2954064"/>
            <a:ext cx="7241177" cy="385433"/>
          </a:xfrm>
          <a:prstGeom prst="rect">
            <a:avLst/>
          </a:prstGeom>
          <a:solidFill>
            <a:srgbClr val="FFFF00">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3794760" y="2681203"/>
            <a:ext cx="7543800" cy="386862"/>
          </a:xfrm>
          <a:prstGeom prst="rect">
            <a:avLst/>
          </a:prstGeom>
          <a:solidFill>
            <a:srgbClr val="FFFF00">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AEA Data &amp; Code Availability Policy (2019)</a:t>
            </a:r>
          </a:p>
        </p:txBody>
      </p:sp>
      <p:sp>
        <p:nvSpPr>
          <p:cNvPr id="7" name="Rectangle 6"/>
          <p:cNvSpPr/>
          <p:nvPr/>
        </p:nvSpPr>
        <p:spPr>
          <a:xfrm>
            <a:off x="5686696" y="4857587"/>
            <a:ext cx="5129349" cy="391079"/>
          </a:xfrm>
          <a:prstGeom prst="rect">
            <a:avLst/>
          </a:prstGeom>
          <a:solidFill>
            <a:srgbClr val="FFFF00">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p:txBody>
          <a:bodyPr>
            <a:normAutofit/>
          </a:bodyPr>
          <a:lstStyle/>
          <a:p>
            <a:pPr fontAlgn="base"/>
            <a:r>
              <a:rPr lang="en-US" dirty="0">
                <a:solidFill>
                  <a:schemeClr val="bg1">
                    <a:lumMod val="75000"/>
                  </a:schemeClr>
                </a:solidFill>
              </a:rPr>
              <a:t>It is the policy of the American Economic Association to publish papers only if the data used in the analysis are </a:t>
            </a:r>
            <a:r>
              <a:rPr lang="en-US" b="1" u="sng" dirty="0"/>
              <a:t>clearly and precisely </a:t>
            </a:r>
            <a:r>
              <a:rPr lang="en-US" dirty="0">
                <a:solidFill>
                  <a:schemeClr val="bg1">
                    <a:lumMod val="75000"/>
                  </a:schemeClr>
                </a:solidFill>
              </a:rPr>
              <a:t>documented and </a:t>
            </a:r>
            <a:r>
              <a:rPr lang="en-US" b="1" u="sng" dirty="0"/>
              <a:t>access to the data and code is clearly and precisely documented and is non-exclusive to the authors.</a:t>
            </a:r>
          </a:p>
          <a:p>
            <a:pPr fontAlgn="base"/>
            <a:r>
              <a:rPr lang="en-US" dirty="0">
                <a:solidFill>
                  <a:schemeClr val="bg1">
                    <a:lumMod val="75000"/>
                  </a:schemeClr>
                </a:solidFill>
              </a:rPr>
              <a:t>Authors of accepted papers that contain empirical work, simulations, or experimental work must </a:t>
            </a:r>
            <a:r>
              <a:rPr lang="en-US" sz="3200" b="1" dirty="0">
                <a:solidFill>
                  <a:schemeClr val="accent2">
                    <a:lumMod val="75000"/>
                  </a:schemeClr>
                </a:solidFill>
              </a:rPr>
              <a:t>provide</a:t>
            </a:r>
            <a:r>
              <a:rPr lang="en-US" dirty="0">
                <a:solidFill>
                  <a:schemeClr val="bg1">
                    <a:lumMod val="75000"/>
                  </a:schemeClr>
                </a:solidFill>
              </a:rPr>
              <a:t>, </a:t>
            </a:r>
            <a:r>
              <a:rPr lang="en-US" sz="3200" b="1" dirty="0">
                <a:solidFill>
                  <a:schemeClr val="accent6">
                    <a:lumMod val="75000"/>
                  </a:schemeClr>
                </a:solidFill>
              </a:rPr>
              <a:t>prior to acceptance</a:t>
            </a:r>
            <a:r>
              <a:rPr lang="en-US" dirty="0">
                <a:solidFill>
                  <a:schemeClr val="bg1">
                    <a:lumMod val="75000"/>
                  </a:schemeClr>
                </a:solidFill>
              </a:rPr>
              <a:t>, the data, programs, and other details of the computations </a:t>
            </a:r>
            <a:r>
              <a:rPr lang="en-US" sz="3200" b="1" dirty="0">
                <a:solidFill>
                  <a:schemeClr val="accent4">
                    <a:lumMod val="75000"/>
                  </a:schemeClr>
                </a:solidFill>
              </a:rPr>
              <a:t>sufficient to permit replication</a:t>
            </a:r>
            <a:r>
              <a:rPr lang="en-US" dirty="0">
                <a:solidFill>
                  <a:schemeClr val="bg1">
                    <a:lumMod val="75000"/>
                  </a:schemeClr>
                </a:solidFill>
              </a:rPr>
              <a:t>, as well as </a:t>
            </a:r>
            <a:r>
              <a:rPr lang="en-US" b="1" dirty="0">
                <a:solidFill>
                  <a:schemeClr val="accent1">
                    <a:lumMod val="75000"/>
                  </a:schemeClr>
                </a:solidFill>
              </a:rPr>
              <a:t>information about access to data and programs.</a:t>
            </a:r>
          </a:p>
          <a:p>
            <a:endParaRPr lang="en-US" dirty="0"/>
          </a:p>
        </p:txBody>
      </p:sp>
      <p:sp>
        <p:nvSpPr>
          <p:cNvPr id="8" name="TextBox 7"/>
          <p:cNvSpPr txBox="1"/>
          <p:nvPr/>
        </p:nvSpPr>
        <p:spPr>
          <a:xfrm>
            <a:off x="2865290" y="5795852"/>
            <a:ext cx="5642811" cy="381111"/>
          </a:xfrm>
          <a:prstGeom prst="rect">
            <a:avLst/>
          </a:prstGeom>
          <a:noFill/>
        </p:spPr>
        <p:txBody>
          <a:bodyPr wrap="square" rtlCol="0">
            <a:spAutoFit/>
          </a:bodyPr>
          <a:lstStyle/>
          <a:p>
            <a:pPr algn="ctr"/>
            <a:r>
              <a:rPr lang="en-US" dirty="0">
                <a:hlinkClick r:id="rId2"/>
              </a:rPr>
              <a:t>https://www.aeaweb.org/journals/data/data-code-policy</a:t>
            </a:r>
            <a:r>
              <a:rPr lang="en-US" dirty="0"/>
              <a:t> </a:t>
            </a:r>
          </a:p>
        </p:txBody>
      </p:sp>
    </p:spTree>
    <p:extLst>
      <p:ext uri="{BB962C8B-B14F-4D97-AF65-F5344CB8AC3E}">
        <p14:creationId xmlns:p14="http://schemas.microsoft.com/office/powerpoint/2010/main" val="40774852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Current efforts at the AEA</a:t>
            </a:r>
          </a:p>
        </p:txBody>
      </p:sp>
      <p:sp>
        <p:nvSpPr>
          <p:cNvPr id="5" name="Content Placeholder 4"/>
          <p:cNvSpPr>
            <a:spLocks noGrp="1"/>
          </p:cNvSpPr>
          <p:nvPr>
            <p:ph idx="1"/>
          </p:nvPr>
        </p:nvSpPr>
        <p:spPr/>
        <p:txBody>
          <a:bodyPr>
            <a:normAutofit lnSpcReduction="10000"/>
          </a:bodyPr>
          <a:lstStyle/>
          <a:p>
            <a:r>
              <a:rPr lang="en-US" sz="3200" b="1" dirty="0">
                <a:solidFill>
                  <a:srgbClr val="C00000"/>
                </a:solidFill>
              </a:rPr>
              <a:t>Pre-emptively improve code archives</a:t>
            </a:r>
          </a:p>
          <a:p>
            <a:pPr lvl="1"/>
            <a:r>
              <a:rPr lang="en-US" sz="2800" dirty="0"/>
              <a:t>By conducting reproducibility checks </a:t>
            </a:r>
            <a:r>
              <a:rPr lang="en-US" sz="2000" dirty="0"/>
              <a:t>when we can</a:t>
            </a:r>
            <a:endParaRPr lang="en-US" sz="2800" dirty="0"/>
          </a:p>
          <a:p>
            <a:pPr lvl="1"/>
            <a:r>
              <a:rPr lang="en-US" sz="2800" dirty="0"/>
              <a:t>By working with groups that conduct reproducibility checks </a:t>
            </a:r>
            <a:br>
              <a:rPr lang="en-US" sz="2800" dirty="0"/>
            </a:br>
            <a:r>
              <a:rPr lang="en-US" sz="2000" dirty="0"/>
              <a:t>when we cannot</a:t>
            </a:r>
            <a:endParaRPr lang="en-US" sz="2800" dirty="0"/>
          </a:p>
          <a:p>
            <a:r>
              <a:rPr lang="en-US" sz="3200" b="1" dirty="0">
                <a:solidFill>
                  <a:schemeClr val="accent5">
                    <a:lumMod val="75000"/>
                  </a:schemeClr>
                </a:solidFill>
              </a:rPr>
              <a:t>Better archives</a:t>
            </a:r>
          </a:p>
          <a:p>
            <a:pPr lvl="1"/>
            <a:r>
              <a:rPr lang="en-US" sz="2800" dirty="0"/>
              <a:t>Greater transparency of the code and data archives</a:t>
            </a:r>
          </a:p>
          <a:p>
            <a:r>
              <a:rPr lang="en-US" sz="3200" b="1" dirty="0">
                <a:solidFill>
                  <a:schemeClr val="accent6">
                    <a:lumMod val="75000"/>
                  </a:schemeClr>
                </a:solidFill>
              </a:rPr>
              <a:t>Better provenance tracking</a:t>
            </a:r>
          </a:p>
          <a:p>
            <a:pPr lvl="2"/>
            <a:r>
              <a:rPr lang="en-US" sz="2400" dirty="0"/>
              <a:t>Leave code where it is when appropriate</a:t>
            </a:r>
          </a:p>
          <a:p>
            <a:pPr lvl="2"/>
            <a:r>
              <a:rPr lang="en-US" sz="2400" dirty="0"/>
              <a:t>Leave data where it is almost always</a:t>
            </a:r>
          </a:p>
          <a:p>
            <a:pPr lvl="2"/>
            <a:r>
              <a:rPr lang="en-US" sz="2400" dirty="0"/>
              <a:t>Display that information</a:t>
            </a:r>
          </a:p>
          <a:p>
            <a:endParaRPr lang="en-US" dirty="0"/>
          </a:p>
        </p:txBody>
      </p:sp>
    </p:spTree>
    <p:extLst>
      <p:ext uri="{BB962C8B-B14F-4D97-AF65-F5344CB8AC3E}">
        <p14:creationId xmlns:p14="http://schemas.microsoft.com/office/powerpoint/2010/main" val="14995769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2038905" y="1582824"/>
            <a:ext cx="8114190" cy="4154984"/>
          </a:xfrm>
          <a:prstGeom prst="rect">
            <a:avLst/>
          </a:prstGeom>
          <a:noFill/>
        </p:spPr>
        <p:txBody>
          <a:bodyPr wrap="square" rtlCol="0">
            <a:spAutoFit/>
          </a:bodyPr>
          <a:lstStyle/>
          <a:p>
            <a:pPr algn="ctr"/>
            <a:r>
              <a:rPr lang="en-US" sz="8800" dirty="0" err="1">
                <a:solidFill>
                  <a:schemeClr val="bg1"/>
                </a:solidFill>
              </a:rPr>
              <a:t>Reproduciblity</a:t>
            </a:r>
            <a:r>
              <a:rPr lang="en-US" sz="8800" dirty="0">
                <a:solidFill>
                  <a:schemeClr val="bg1"/>
                </a:solidFill>
              </a:rPr>
              <a:t> checks:</a:t>
            </a:r>
          </a:p>
          <a:p>
            <a:pPr algn="ctr"/>
            <a:r>
              <a:rPr lang="en-US" sz="8800" dirty="0">
                <a:solidFill>
                  <a:schemeClr val="bg1"/>
                </a:solidFill>
              </a:rPr>
              <a:t>The Process</a:t>
            </a:r>
            <a:endParaRPr lang="en-US" dirty="0">
              <a:solidFill>
                <a:schemeClr val="bg1"/>
              </a:solidFill>
            </a:endParaRPr>
          </a:p>
        </p:txBody>
      </p:sp>
    </p:spTree>
    <p:extLst>
      <p:ext uri="{BB962C8B-B14F-4D97-AF65-F5344CB8AC3E}">
        <p14:creationId xmlns:p14="http://schemas.microsoft.com/office/powerpoint/2010/main" val="12425036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Flowchart: Internal Storage 23"/>
          <p:cNvSpPr/>
          <p:nvPr/>
        </p:nvSpPr>
        <p:spPr>
          <a:xfrm>
            <a:off x="786580" y="757085"/>
            <a:ext cx="1641987" cy="924232"/>
          </a:xfrm>
          <a:prstGeom prst="flowChartInternalStorag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Request  for evaluation</a:t>
            </a:r>
          </a:p>
        </p:txBody>
      </p:sp>
      <p:sp>
        <p:nvSpPr>
          <p:cNvPr id="25" name="Flowchart: Document 24"/>
          <p:cNvSpPr/>
          <p:nvPr/>
        </p:nvSpPr>
        <p:spPr>
          <a:xfrm>
            <a:off x="9144001" y="571028"/>
            <a:ext cx="1966451" cy="1296348"/>
          </a:xfrm>
          <a:prstGeom prst="flowChartDocumen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Report on</a:t>
            </a:r>
          </a:p>
          <a:p>
            <a:pPr algn="ctr"/>
            <a:r>
              <a:rPr lang="en-US" dirty="0"/>
              <a:t>provenance and data citations</a:t>
            </a:r>
          </a:p>
        </p:txBody>
      </p:sp>
      <p:sp>
        <p:nvSpPr>
          <p:cNvPr id="26" name="Flowchart: Process 25"/>
          <p:cNvSpPr/>
          <p:nvPr/>
        </p:nvSpPr>
        <p:spPr>
          <a:xfrm>
            <a:off x="3254478" y="571027"/>
            <a:ext cx="1927123" cy="1296348"/>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Data citation and provenance analysis</a:t>
            </a:r>
          </a:p>
        </p:txBody>
      </p:sp>
      <p:cxnSp>
        <p:nvCxnSpPr>
          <p:cNvPr id="39" name="Straight Arrow Connector 38"/>
          <p:cNvCxnSpPr>
            <a:stCxn id="24" idx="3"/>
            <a:endCxn id="26" idx="1"/>
          </p:cNvCxnSpPr>
          <p:nvPr/>
        </p:nvCxnSpPr>
        <p:spPr>
          <a:xfrm>
            <a:off x="2428567" y="1219201"/>
            <a:ext cx="825911"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9" name="Straight Arrow Connector 68"/>
          <p:cNvCxnSpPr>
            <a:stCxn id="26" idx="3"/>
            <a:endCxn id="25" idx="1"/>
          </p:cNvCxnSpPr>
          <p:nvPr/>
        </p:nvCxnSpPr>
        <p:spPr>
          <a:xfrm>
            <a:off x="5181601" y="1219201"/>
            <a:ext cx="3962400" cy="1"/>
          </a:xfrm>
          <a:prstGeom prst="straightConnector1">
            <a:avLst/>
          </a:prstGeom>
          <a:ln w="6350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9158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500"/>
                                  </p:stCondLst>
                                  <p:childTnLst>
                                    <p:set>
                                      <p:cBhvr>
                                        <p:cTn id="9" dur="1" fill="hold">
                                          <p:stCondLst>
                                            <p:cond delay="0"/>
                                          </p:stCondLst>
                                        </p:cTn>
                                        <p:tgtEl>
                                          <p:spTgt spid="26"/>
                                        </p:tgtEl>
                                        <p:attrNameLst>
                                          <p:attrName>style.visibility</p:attrName>
                                        </p:attrNameLst>
                                      </p:cBhvr>
                                      <p:to>
                                        <p:strVal val="visible"/>
                                      </p:to>
                                    </p:set>
                                  </p:childTnLst>
                                </p:cTn>
                              </p:par>
                            </p:childTnLst>
                          </p:cTn>
                        </p:par>
                        <p:par>
                          <p:cTn id="10" fill="hold">
                            <p:stCondLst>
                              <p:cond delay="500"/>
                            </p:stCondLst>
                            <p:childTnLst>
                              <p:par>
                                <p:cTn id="11" presetID="1" presetClass="entr" presetSubtype="0" fill="hold" nodeType="afterEffect">
                                  <p:stCondLst>
                                    <p:cond delay="500"/>
                                  </p:stCondLst>
                                  <p:childTnLst>
                                    <p:set>
                                      <p:cBhvr>
                                        <p:cTn id="12" dur="1" fill="hold">
                                          <p:stCondLst>
                                            <p:cond delay="0"/>
                                          </p:stCondLst>
                                        </p:cTn>
                                        <p:tgtEl>
                                          <p:spTgt spid="69"/>
                                        </p:tgtEl>
                                        <p:attrNameLst>
                                          <p:attrName>style.visibility</p:attrName>
                                        </p:attrNameLst>
                                      </p:cBhvr>
                                      <p:to>
                                        <p:strVal val="visible"/>
                                      </p:to>
                                    </p:set>
                                  </p:childTnLst>
                                </p:cTn>
                              </p:par>
                            </p:childTnLst>
                          </p:cTn>
                        </p:par>
                        <p:par>
                          <p:cTn id="13" fill="hold">
                            <p:stCondLst>
                              <p:cond delay="1000"/>
                            </p:stCondLst>
                            <p:childTnLst>
                              <p:par>
                                <p:cTn id="14" presetID="1" presetClass="entr" presetSubtype="0" fill="hold" grpId="0" nodeType="afterEffect">
                                  <p:stCondLst>
                                    <p:cond delay="0"/>
                                  </p:stCondLst>
                                  <p:childTnLst>
                                    <p:set>
                                      <p:cBhvr>
                                        <p:cTn id="15"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620043" y="2581438"/>
            <a:ext cx="2737673" cy="369332"/>
          </a:xfrm>
          <a:prstGeom prst="rect">
            <a:avLst/>
          </a:prstGeom>
          <a:noFill/>
        </p:spPr>
        <p:txBody>
          <a:bodyPr wrap="none" rtlCol="0">
            <a:spAutoFit/>
          </a:bodyPr>
          <a:lstStyle/>
          <a:p>
            <a:r>
              <a:rPr lang="en-US" dirty="0"/>
              <a:t>Can we access all the data?</a:t>
            </a:r>
          </a:p>
        </p:txBody>
      </p:sp>
      <p:sp>
        <p:nvSpPr>
          <p:cNvPr id="24" name="Flowchart: Internal Storage 23"/>
          <p:cNvSpPr/>
          <p:nvPr/>
        </p:nvSpPr>
        <p:spPr>
          <a:xfrm>
            <a:off x="786580" y="757085"/>
            <a:ext cx="1641987" cy="924232"/>
          </a:xfrm>
          <a:prstGeom prst="flowChartInternalStorag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Request  for evaluation</a:t>
            </a:r>
          </a:p>
        </p:txBody>
      </p:sp>
      <p:sp>
        <p:nvSpPr>
          <p:cNvPr id="25" name="Flowchart: Document 24"/>
          <p:cNvSpPr/>
          <p:nvPr/>
        </p:nvSpPr>
        <p:spPr>
          <a:xfrm>
            <a:off x="9144001" y="571028"/>
            <a:ext cx="1966451" cy="1296348"/>
          </a:xfrm>
          <a:prstGeom prst="flowChartDocumen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Report on</a:t>
            </a:r>
          </a:p>
          <a:p>
            <a:pPr algn="ctr"/>
            <a:r>
              <a:rPr lang="en-US" dirty="0"/>
              <a:t>provenance and data citations</a:t>
            </a:r>
          </a:p>
        </p:txBody>
      </p:sp>
      <p:sp>
        <p:nvSpPr>
          <p:cNvPr id="26" name="Flowchart: Process 25"/>
          <p:cNvSpPr/>
          <p:nvPr/>
        </p:nvSpPr>
        <p:spPr>
          <a:xfrm>
            <a:off x="3254478" y="571027"/>
            <a:ext cx="1927123" cy="1296348"/>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Data citation and provenance analysis</a:t>
            </a:r>
          </a:p>
        </p:txBody>
      </p:sp>
      <p:sp>
        <p:nvSpPr>
          <p:cNvPr id="27" name="Flowchart: Decision 26"/>
          <p:cNvSpPr/>
          <p:nvPr/>
        </p:nvSpPr>
        <p:spPr>
          <a:xfrm>
            <a:off x="3357716" y="2397771"/>
            <a:ext cx="1720645" cy="786581"/>
          </a:xfrm>
          <a:prstGeom prst="flowChartDecision">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lowchart: Process 29"/>
          <p:cNvSpPr/>
          <p:nvPr/>
        </p:nvSpPr>
        <p:spPr>
          <a:xfrm>
            <a:off x="5869247" y="2293882"/>
            <a:ext cx="1946787" cy="994358"/>
          </a:xfrm>
          <a:prstGeom prst="flowChartProcess">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Conduct reproducibility check</a:t>
            </a:r>
          </a:p>
        </p:txBody>
      </p:sp>
      <p:sp>
        <p:nvSpPr>
          <p:cNvPr id="35" name="Flowchart: Document 34"/>
          <p:cNvSpPr/>
          <p:nvPr/>
        </p:nvSpPr>
        <p:spPr>
          <a:xfrm>
            <a:off x="9144001" y="2142887"/>
            <a:ext cx="1966451" cy="1296348"/>
          </a:xfrm>
          <a:prstGeom prst="flowChartDocumen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Report on</a:t>
            </a:r>
          </a:p>
          <a:p>
            <a:pPr algn="ctr"/>
            <a:r>
              <a:rPr lang="en-US" dirty="0"/>
              <a:t>computational reproducibility</a:t>
            </a:r>
          </a:p>
        </p:txBody>
      </p:sp>
      <p:cxnSp>
        <p:nvCxnSpPr>
          <p:cNvPr id="39" name="Straight Arrow Connector 38"/>
          <p:cNvCxnSpPr>
            <a:stCxn id="24" idx="3"/>
            <a:endCxn id="26" idx="1"/>
          </p:cNvCxnSpPr>
          <p:nvPr/>
        </p:nvCxnSpPr>
        <p:spPr>
          <a:xfrm>
            <a:off x="2428567" y="1219201"/>
            <a:ext cx="825911"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a:stCxn id="26" idx="2"/>
            <a:endCxn id="27" idx="0"/>
          </p:cNvCxnSpPr>
          <p:nvPr/>
        </p:nvCxnSpPr>
        <p:spPr>
          <a:xfrm flipH="1">
            <a:off x="4218039" y="1867375"/>
            <a:ext cx="1" cy="530396"/>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a:stCxn id="27" idx="3"/>
            <a:endCxn id="30" idx="1"/>
          </p:cNvCxnSpPr>
          <p:nvPr/>
        </p:nvCxnSpPr>
        <p:spPr>
          <a:xfrm flipV="1">
            <a:off x="5078361" y="2791061"/>
            <a:ext cx="790886" cy="1"/>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a:stCxn id="30" idx="3"/>
            <a:endCxn id="35" idx="1"/>
          </p:cNvCxnSpPr>
          <p:nvPr/>
        </p:nvCxnSpPr>
        <p:spPr>
          <a:xfrm>
            <a:off x="7816034" y="2791061"/>
            <a:ext cx="1327967" cy="0"/>
          </a:xfrm>
          <a:prstGeom prst="straightConnector1">
            <a:avLst/>
          </a:prstGeom>
          <a:ln w="6350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69" name="Straight Arrow Connector 68"/>
          <p:cNvCxnSpPr>
            <a:stCxn id="26" idx="3"/>
            <a:endCxn id="25" idx="1"/>
          </p:cNvCxnSpPr>
          <p:nvPr/>
        </p:nvCxnSpPr>
        <p:spPr>
          <a:xfrm>
            <a:off x="5181601" y="1219201"/>
            <a:ext cx="3962400" cy="1"/>
          </a:xfrm>
          <a:prstGeom prst="straightConnector1">
            <a:avLst/>
          </a:prstGeom>
          <a:ln w="6350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5103307" y="2407729"/>
            <a:ext cx="485518" cy="369332"/>
          </a:xfrm>
          <a:prstGeom prst="rect">
            <a:avLst/>
          </a:prstGeom>
          <a:noFill/>
        </p:spPr>
        <p:txBody>
          <a:bodyPr wrap="none" rtlCol="0">
            <a:spAutoFit/>
          </a:bodyPr>
          <a:lstStyle/>
          <a:p>
            <a:r>
              <a:rPr lang="en-US" dirty="0"/>
              <a:t>Yes</a:t>
            </a:r>
          </a:p>
        </p:txBody>
      </p:sp>
    </p:spTree>
    <p:extLst>
      <p:ext uri="{BB962C8B-B14F-4D97-AF65-F5344CB8AC3E}">
        <p14:creationId xmlns:p14="http://schemas.microsoft.com/office/powerpoint/2010/main" val="3407472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4"/>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500"/>
                                  </p:stCondLst>
                                  <p:childTnLst>
                                    <p:set>
                                      <p:cBhvr>
                                        <p:cTn id="11" dur="1" fill="hold">
                                          <p:stCondLst>
                                            <p:cond delay="0"/>
                                          </p:stCondLst>
                                        </p:cTn>
                                        <p:tgtEl>
                                          <p:spTgt spid="30"/>
                                        </p:tgtEl>
                                        <p:attrNameLst>
                                          <p:attrName>style.visibility</p:attrName>
                                        </p:attrNameLst>
                                      </p:cBhvr>
                                      <p:to>
                                        <p:strVal val="visible"/>
                                      </p:to>
                                    </p:set>
                                  </p:childTnLst>
                                </p:cTn>
                              </p:par>
                            </p:childTnLst>
                          </p:cTn>
                        </p:par>
                        <p:par>
                          <p:cTn id="12" fill="hold">
                            <p:stCondLst>
                              <p:cond delay="500"/>
                            </p:stCondLst>
                            <p:childTnLst>
                              <p:par>
                                <p:cTn id="13" presetID="1" presetClass="entr" presetSubtype="0" fill="hold" nodeType="afterEffect">
                                  <p:stCondLst>
                                    <p:cond delay="500"/>
                                  </p:stCondLst>
                                  <p:childTnLst>
                                    <p:set>
                                      <p:cBhvr>
                                        <p:cTn id="14" dur="1" fill="hold">
                                          <p:stCondLst>
                                            <p:cond delay="0"/>
                                          </p:stCondLst>
                                        </p:cTn>
                                        <p:tgtEl>
                                          <p:spTgt spid="57"/>
                                        </p:tgtEl>
                                        <p:attrNameLst>
                                          <p:attrName>style.visibility</p:attrName>
                                        </p:attrNameLst>
                                      </p:cBhvr>
                                      <p:to>
                                        <p:strVal val="visible"/>
                                      </p:to>
                                    </p:set>
                                  </p:childTnLst>
                                </p:cTn>
                              </p:par>
                            </p:childTnLst>
                          </p:cTn>
                        </p:par>
                        <p:par>
                          <p:cTn id="15" fill="hold">
                            <p:stCondLst>
                              <p:cond delay="1000"/>
                            </p:stCondLst>
                            <p:childTnLst>
                              <p:par>
                                <p:cTn id="16" presetID="1" presetClass="entr" presetSubtype="0" fill="hold" grpId="0" nodeType="afterEffect">
                                  <p:stCondLst>
                                    <p:cond delay="500"/>
                                  </p:stCondLst>
                                  <p:childTnLst>
                                    <p:set>
                                      <p:cBhvr>
                                        <p:cTn id="17"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5" grpId="0" animBg="1"/>
      <p:bldP spid="3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620043" y="2581438"/>
            <a:ext cx="2737673" cy="369332"/>
          </a:xfrm>
          <a:prstGeom prst="rect">
            <a:avLst/>
          </a:prstGeom>
          <a:noFill/>
        </p:spPr>
        <p:txBody>
          <a:bodyPr wrap="none" rtlCol="0">
            <a:spAutoFit/>
          </a:bodyPr>
          <a:lstStyle/>
          <a:p>
            <a:r>
              <a:rPr lang="en-US" dirty="0"/>
              <a:t>Can we access all the data?</a:t>
            </a:r>
          </a:p>
        </p:txBody>
      </p:sp>
      <p:sp>
        <p:nvSpPr>
          <p:cNvPr id="24" name="Flowchart: Internal Storage 23"/>
          <p:cNvSpPr/>
          <p:nvPr/>
        </p:nvSpPr>
        <p:spPr>
          <a:xfrm>
            <a:off x="786580" y="757085"/>
            <a:ext cx="1641987" cy="924232"/>
          </a:xfrm>
          <a:prstGeom prst="flowChartInternalStorag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Request  for evaluation</a:t>
            </a:r>
          </a:p>
        </p:txBody>
      </p:sp>
      <p:sp>
        <p:nvSpPr>
          <p:cNvPr id="25" name="Flowchart: Document 24"/>
          <p:cNvSpPr/>
          <p:nvPr/>
        </p:nvSpPr>
        <p:spPr>
          <a:xfrm>
            <a:off x="9144001" y="571028"/>
            <a:ext cx="1966451" cy="1296348"/>
          </a:xfrm>
          <a:prstGeom prst="flowChartDocumen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Report on</a:t>
            </a:r>
          </a:p>
          <a:p>
            <a:pPr algn="ctr"/>
            <a:r>
              <a:rPr lang="en-US" dirty="0"/>
              <a:t>provenance and data citations</a:t>
            </a:r>
          </a:p>
        </p:txBody>
      </p:sp>
      <p:sp>
        <p:nvSpPr>
          <p:cNvPr id="26" name="Flowchart: Process 25"/>
          <p:cNvSpPr/>
          <p:nvPr/>
        </p:nvSpPr>
        <p:spPr>
          <a:xfrm>
            <a:off x="3254478" y="571027"/>
            <a:ext cx="1927123" cy="1296348"/>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Data citation and provenance analysis</a:t>
            </a:r>
          </a:p>
        </p:txBody>
      </p:sp>
      <p:sp>
        <p:nvSpPr>
          <p:cNvPr id="27" name="Flowchart: Decision 26"/>
          <p:cNvSpPr/>
          <p:nvPr/>
        </p:nvSpPr>
        <p:spPr>
          <a:xfrm>
            <a:off x="3357716" y="2397771"/>
            <a:ext cx="1720645" cy="786581"/>
          </a:xfrm>
          <a:prstGeom prst="flowChartDecision">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lowchart: Decision 27"/>
          <p:cNvSpPr/>
          <p:nvPr/>
        </p:nvSpPr>
        <p:spPr>
          <a:xfrm>
            <a:off x="3357716" y="3664834"/>
            <a:ext cx="1720645" cy="786581"/>
          </a:xfrm>
          <a:prstGeom prst="flowChartDecision">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p:cNvSpPr txBox="1"/>
          <p:nvPr/>
        </p:nvSpPr>
        <p:spPr>
          <a:xfrm>
            <a:off x="1241752" y="3664834"/>
            <a:ext cx="2115964" cy="646331"/>
          </a:xfrm>
          <a:prstGeom prst="rect">
            <a:avLst/>
          </a:prstGeom>
          <a:noFill/>
        </p:spPr>
        <p:txBody>
          <a:bodyPr wrap="none" rtlCol="0">
            <a:spAutoFit/>
          </a:bodyPr>
          <a:lstStyle/>
          <a:p>
            <a:r>
              <a:rPr lang="en-US" dirty="0"/>
              <a:t>Do we know how/</a:t>
            </a:r>
          </a:p>
          <a:p>
            <a:r>
              <a:rPr lang="en-US" dirty="0"/>
              <a:t>somebody who can?</a:t>
            </a:r>
          </a:p>
        </p:txBody>
      </p:sp>
      <p:sp>
        <p:nvSpPr>
          <p:cNvPr id="30" name="Flowchart: Process 29"/>
          <p:cNvSpPr/>
          <p:nvPr/>
        </p:nvSpPr>
        <p:spPr>
          <a:xfrm>
            <a:off x="5869247" y="2293882"/>
            <a:ext cx="1946787" cy="994358"/>
          </a:xfrm>
          <a:prstGeom prst="flowChartProcess">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Conduct reproducibility check</a:t>
            </a:r>
          </a:p>
        </p:txBody>
      </p:sp>
      <p:sp>
        <p:nvSpPr>
          <p:cNvPr id="31" name="Flowchart: Process 30"/>
          <p:cNvSpPr/>
          <p:nvPr/>
        </p:nvSpPr>
        <p:spPr>
          <a:xfrm>
            <a:off x="3244644" y="5513555"/>
            <a:ext cx="1946787" cy="994358"/>
          </a:xfrm>
          <a:prstGeom prst="flowChartProcess">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Conduct</a:t>
            </a:r>
          </a:p>
          <a:p>
            <a:pPr algn="ctr"/>
            <a:r>
              <a:rPr lang="en-US" dirty="0"/>
              <a:t>Code</a:t>
            </a:r>
          </a:p>
          <a:p>
            <a:pPr algn="ctr"/>
            <a:r>
              <a:rPr lang="en-US" dirty="0"/>
              <a:t>check</a:t>
            </a:r>
          </a:p>
        </p:txBody>
      </p:sp>
      <p:sp>
        <p:nvSpPr>
          <p:cNvPr id="35" name="Flowchart: Document 34"/>
          <p:cNvSpPr/>
          <p:nvPr/>
        </p:nvSpPr>
        <p:spPr>
          <a:xfrm>
            <a:off x="9144001" y="2142887"/>
            <a:ext cx="1966451" cy="1296348"/>
          </a:xfrm>
          <a:prstGeom prst="flowChartDocumen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Report on</a:t>
            </a:r>
          </a:p>
          <a:p>
            <a:pPr algn="ctr"/>
            <a:r>
              <a:rPr lang="en-US" dirty="0"/>
              <a:t>computational reproducibility</a:t>
            </a:r>
          </a:p>
        </p:txBody>
      </p:sp>
      <p:sp>
        <p:nvSpPr>
          <p:cNvPr id="36" name="Flowchart: Document 35"/>
          <p:cNvSpPr/>
          <p:nvPr/>
        </p:nvSpPr>
        <p:spPr>
          <a:xfrm>
            <a:off x="9144001" y="5521437"/>
            <a:ext cx="1966451" cy="1072403"/>
          </a:xfrm>
          <a:prstGeom prst="flowChartDocumen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Report on</a:t>
            </a:r>
          </a:p>
          <a:p>
            <a:pPr algn="ctr"/>
            <a:r>
              <a:rPr lang="en-US" dirty="0"/>
              <a:t>potential reproducibility</a:t>
            </a:r>
          </a:p>
        </p:txBody>
      </p:sp>
      <p:cxnSp>
        <p:nvCxnSpPr>
          <p:cNvPr id="39" name="Straight Arrow Connector 38"/>
          <p:cNvCxnSpPr>
            <a:stCxn id="24" idx="3"/>
            <a:endCxn id="26" idx="1"/>
          </p:cNvCxnSpPr>
          <p:nvPr/>
        </p:nvCxnSpPr>
        <p:spPr>
          <a:xfrm>
            <a:off x="2428567" y="1219201"/>
            <a:ext cx="825911"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a:stCxn id="26" idx="2"/>
            <a:endCxn id="27" idx="0"/>
          </p:cNvCxnSpPr>
          <p:nvPr/>
        </p:nvCxnSpPr>
        <p:spPr>
          <a:xfrm flipH="1">
            <a:off x="4218039" y="1867375"/>
            <a:ext cx="1" cy="530396"/>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stCxn id="27" idx="2"/>
            <a:endCxn id="28" idx="0"/>
          </p:cNvCxnSpPr>
          <p:nvPr/>
        </p:nvCxnSpPr>
        <p:spPr>
          <a:xfrm>
            <a:off x="4218039" y="3184352"/>
            <a:ext cx="0" cy="480482"/>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a:stCxn id="28" idx="2"/>
            <a:endCxn id="31" idx="0"/>
          </p:cNvCxnSpPr>
          <p:nvPr/>
        </p:nvCxnSpPr>
        <p:spPr>
          <a:xfrm flipH="1">
            <a:off x="4218038" y="4451415"/>
            <a:ext cx="1" cy="106214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a:stCxn id="27" idx="3"/>
            <a:endCxn id="30" idx="1"/>
          </p:cNvCxnSpPr>
          <p:nvPr/>
        </p:nvCxnSpPr>
        <p:spPr>
          <a:xfrm flipV="1">
            <a:off x="5078361" y="2791061"/>
            <a:ext cx="790886" cy="1"/>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a:stCxn id="28" idx="3"/>
            <a:endCxn id="92" idx="1"/>
          </p:cNvCxnSpPr>
          <p:nvPr/>
        </p:nvCxnSpPr>
        <p:spPr>
          <a:xfrm flipV="1">
            <a:off x="5078361" y="4053644"/>
            <a:ext cx="395319" cy="4481"/>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a:stCxn id="30" idx="3"/>
            <a:endCxn id="35" idx="1"/>
          </p:cNvCxnSpPr>
          <p:nvPr/>
        </p:nvCxnSpPr>
        <p:spPr>
          <a:xfrm>
            <a:off x="7816034" y="2791061"/>
            <a:ext cx="1327967" cy="0"/>
          </a:xfrm>
          <a:prstGeom prst="straightConnector1">
            <a:avLst/>
          </a:prstGeom>
          <a:ln w="6350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69" name="Straight Arrow Connector 68"/>
          <p:cNvCxnSpPr>
            <a:stCxn id="26" idx="3"/>
            <a:endCxn id="25" idx="1"/>
          </p:cNvCxnSpPr>
          <p:nvPr/>
        </p:nvCxnSpPr>
        <p:spPr>
          <a:xfrm>
            <a:off x="5181601" y="1219201"/>
            <a:ext cx="3962400" cy="1"/>
          </a:xfrm>
          <a:prstGeom prst="straightConnector1">
            <a:avLst/>
          </a:prstGeom>
          <a:ln w="6350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90" name="Flowchart: Process 89"/>
          <p:cNvSpPr/>
          <p:nvPr/>
        </p:nvSpPr>
        <p:spPr>
          <a:xfrm>
            <a:off x="5561656" y="3915515"/>
            <a:ext cx="4798141" cy="1450389"/>
          </a:xfrm>
          <a:prstGeom prst="flowChartProcess">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8" name="Elbow Connector 77"/>
          <p:cNvCxnSpPr>
            <a:stCxn id="91" idx="3"/>
            <a:endCxn id="35" idx="3"/>
          </p:cNvCxnSpPr>
          <p:nvPr/>
        </p:nvCxnSpPr>
        <p:spPr>
          <a:xfrm flipV="1">
            <a:off x="9927588" y="2791061"/>
            <a:ext cx="1182864" cy="1849648"/>
          </a:xfrm>
          <a:prstGeom prst="bentConnector3">
            <a:avLst>
              <a:gd name="adj1" fmla="val 145953"/>
            </a:avLst>
          </a:prstGeom>
          <a:ln w="57150">
            <a:solidFill>
              <a:schemeClr val="accent6">
                <a:lumMod val="7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91" name="Flowchart: Process 90"/>
          <p:cNvSpPr/>
          <p:nvPr/>
        </p:nvSpPr>
        <p:spPr>
          <a:xfrm>
            <a:off x="7980801" y="4143530"/>
            <a:ext cx="1946787" cy="994358"/>
          </a:xfrm>
          <a:prstGeom prst="flowChartProcess">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Conducts reproducibility check</a:t>
            </a:r>
          </a:p>
        </p:txBody>
      </p:sp>
      <p:sp>
        <p:nvSpPr>
          <p:cNvPr id="92" name="Flowchart: Process 91"/>
          <p:cNvSpPr/>
          <p:nvPr/>
        </p:nvSpPr>
        <p:spPr>
          <a:xfrm>
            <a:off x="5473680" y="3720027"/>
            <a:ext cx="2001520" cy="667233"/>
          </a:xfrm>
          <a:prstGeom prst="flowChartProcess">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Contact</a:t>
            </a:r>
          </a:p>
          <a:p>
            <a:pPr algn="ctr"/>
            <a:r>
              <a:rPr lang="en-US" dirty="0"/>
              <a:t>third party</a:t>
            </a:r>
          </a:p>
        </p:txBody>
      </p:sp>
      <p:cxnSp>
        <p:nvCxnSpPr>
          <p:cNvPr id="93" name="Elbow Connector 92"/>
          <p:cNvCxnSpPr>
            <a:stCxn id="92" idx="2"/>
            <a:endCxn id="91" idx="1"/>
          </p:cNvCxnSpPr>
          <p:nvPr/>
        </p:nvCxnSpPr>
        <p:spPr>
          <a:xfrm rot="16200000" flipH="1">
            <a:off x="7100896" y="3760803"/>
            <a:ext cx="253449" cy="1506361"/>
          </a:xfrm>
          <a:prstGeom prst="bentConnector2">
            <a:avLst/>
          </a:prstGeom>
          <a:ln w="5715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8" name="Straight Arrow Connector 107"/>
          <p:cNvCxnSpPr>
            <a:stCxn id="31" idx="3"/>
            <a:endCxn id="36" idx="1"/>
          </p:cNvCxnSpPr>
          <p:nvPr/>
        </p:nvCxnSpPr>
        <p:spPr>
          <a:xfrm>
            <a:off x="5191431" y="6010734"/>
            <a:ext cx="3952570" cy="46905"/>
          </a:xfrm>
          <a:prstGeom prst="straightConnector1">
            <a:avLst/>
          </a:prstGeom>
          <a:ln w="6350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3762463" y="3169702"/>
            <a:ext cx="455574" cy="369332"/>
          </a:xfrm>
          <a:prstGeom prst="rect">
            <a:avLst/>
          </a:prstGeom>
          <a:noFill/>
        </p:spPr>
        <p:txBody>
          <a:bodyPr wrap="none" rtlCol="0">
            <a:spAutoFit/>
          </a:bodyPr>
          <a:lstStyle/>
          <a:p>
            <a:r>
              <a:rPr lang="en-US" dirty="0"/>
              <a:t>No</a:t>
            </a:r>
          </a:p>
        </p:txBody>
      </p:sp>
      <p:sp>
        <p:nvSpPr>
          <p:cNvPr id="32" name="TextBox 31"/>
          <p:cNvSpPr txBox="1"/>
          <p:nvPr/>
        </p:nvSpPr>
        <p:spPr>
          <a:xfrm>
            <a:off x="3776934" y="4682558"/>
            <a:ext cx="455574" cy="369332"/>
          </a:xfrm>
          <a:prstGeom prst="rect">
            <a:avLst/>
          </a:prstGeom>
          <a:noFill/>
        </p:spPr>
        <p:txBody>
          <a:bodyPr wrap="none" rtlCol="0">
            <a:spAutoFit/>
          </a:bodyPr>
          <a:lstStyle/>
          <a:p>
            <a:r>
              <a:rPr lang="en-US" dirty="0"/>
              <a:t>No</a:t>
            </a:r>
          </a:p>
        </p:txBody>
      </p:sp>
      <p:sp>
        <p:nvSpPr>
          <p:cNvPr id="33" name="TextBox 32"/>
          <p:cNvSpPr txBox="1"/>
          <p:nvPr/>
        </p:nvSpPr>
        <p:spPr>
          <a:xfrm>
            <a:off x="5048233" y="3634596"/>
            <a:ext cx="485518" cy="369332"/>
          </a:xfrm>
          <a:prstGeom prst="rect">
            <a:avLst/>
          </a:prstGeom>
          <a:noFill/>
        </p:spPr>
        <p:txBody>
          <a:bodyPr wrap="none" rtlCol="0">
            <a:spAutoFit/>
          </a:bodyPr>
          <a:lstStyle/>
          <a:p>
            <a:r>
              <a:rPr lang="en-US" dirty="0"/>
              <a:t>Yes</a:t>
            </a:r>
          </a:p>
        </p:txBody>
      </p:sp>
      <p:sp>
        <p:nvSpPr>
          <p:cNvPr id="34" name="TextBox 33"/>
          <p:cNvSpPr txBox="1"/>
          <p:nvPr/>
        </p:nvSpPr>
        <p:spPr>
          <a:xfrm>
            <a:off x="5103307" y="2407729"/>
            <a:ext cx="485518" cy="369332"/>
          </a:xfrm>
          <a:prstGeom prst="rect">
            <a:avLst/>
          </a:prstGeom>
          <a:noFill/>
        </p:spPr>
        <p:txBody>
          <a:bodyPr wrap="none" rtlCol="0">
            <a:spAutoFit/>
          </a:bodyPr>
          <a:lstStyle/>
          <a:p>
            <a:r>
              <a:rPr lang="en-US" dirty="0"/>
              <a:t>Yes</a:t>
            </a:r>
          </a:p>
        </p:txBody>
      </p:sp>
    </p:spTree>
    <p:extLst>
      <p:ext uri="{BB962C8B-B14F-4D97-AF65-F5344CB8AC3E}">
        <p14:creationId xmlns:p14="http://schemas.microsoft.com/office/powerpoint/2010/main" val="124628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grpId="0" nodeType="afterEffect">
                                  <p:stCondLst>
                                    <p:cond delay="0"/>
                                  </p:stCondLst>
                                  <p:childTnLst>
                                    <p:set>
                                      <p:cBhvr>
                                        <p:cTn id="21" dur="1" fill="hold">
                                          <p:stCondLst>
                                            <p:cond delay="0"/>
                                          </p:stCondLst>
                                        </p:cTn>
                                        <p:tgtEl>
                                          <p:spTgt spid="92"/>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90"/>
                                        </p:tgtEl>
                                        <p:attrNameLst>
                                          <p:attrName>style.visibility</p:attrName>
                                        </p:attrNameLst>
                                      </p:cBhvr>
                                      <p:to>
                                        <p:strVal val="visible"/>
                                      </p:to>
                                    </p:set>
                                  </p:childTnLst>
                                </p:cTn>
                              </p:par>
                            </p:childTnLst>
                          </p:cTn>
                        </p:par>
                        <p:par>
                          <p:cTn id="26" fill="hold">
                            <p:stCondLst>
                              <p:cond delay="0"/>
                            </p:stCondLst>
                            <p:childTnLst>
                              <p:par>
                                <p:cTn id="27" presetID="1" presetClass="entr" presetSubtype="0" fill="hold" nodeType="afterEffect">
                                  <p:stCondLst>
                                    <p:cond delay="0"/>
                                  </p:stCondLst>
                                  <p:childTnLst>
                                    <p:set>
                                      <p:cBhvr>
                                        <p:cTn id="28" dur="1" fill="hold">
                                          <p:stCondLst>
                                            <p:cond delay="0"/>
                                          </p:stCondLst>
                                        </p:cTn>
                                        <p:tgtEl>
                                          <p:spTgt spid="93"/>
                                        </p:tgtEl>
                                        <p:attrNameLst>
                                          <p:attrName>style.visibility</p:attrName>
                                        </p:attrNameLst>
                                      </p:cBhvr>
                                      <p:to>
                                        <p:strVal val="visible"/>
                                      </p:to>
                                    </p:set>
                                  </p:childTnLst>
                                </p:cTn>
                              </p:par>
                            </p:childTnLst>
                          </p:cTn>
                        </p:par>
                        <p:par>
                          <p:cTn id="29" fill="hold">
                            <p:stCondLst>
                              <p:cond delay="0"/>
                            </p:stCondLst>
                            <p:childTnLst>
                              <p:par>
                                <p:cTn id="30" presetID="1" presetClass="entr" presetSubtype="0" fill="hold" grpId="0" nodeType="afterEffect">
                                  <p:stCondLst>
                                    <p:cond delay="0"/>
                                  </p:stCondLst>
                                  <p:childTnLst>
                                    <p:set>
                                      <p:cBhvr>
                                        <p:cTn id="31" dur="1" fill="hold">
                                          <p:stCondLst>
                                            <p:cond delay="0"/>
                                          </p:stCondLst>
                                        </p:cTn>
                                        <p:tgtEl>
                                          <p:spTgt spid="91"/>
                                        </p:tgtEl>
                                        <p:attrNameLst>
                                          <p:attrName>style.visibility</p:attrName>
                                        </p:attrNameLst>
                                      </p:cBhvr>
                                      <p:to>
                                        <p:strVal val="visible"/>
                                      </p:to>
                                    </p:set>
                                  </p:childTnLst>
                                </p:cTn>
                              </p:par>
                            </p:childTnLst>
                          </p:cTn>
                        </p:par>
                        <p:par>
                          <p:cTn id="32" fill="hold">
                            <p:stCondLst>
                              <p:cond delay="0"/>
                            </p:stCondLst>
                            <p:childTnLst>
                              <p:par>
                                <p:cTn id="33" presetID="1" presetClass="entr" presetSubtype="0" fill="hold" nodeType="afterEffect">
                                  <p:stCondLst>
                                    <p:cond delay="0"/>
                                  </p:stCondLst>
                                  <p:childTnLst>
                                    <p:set>
                                      <p:cBhvr>
                                        <p:cTn id="34" dur="1" fill="hold">
                                          <p:stCondLst>
                                            <p:cond delay="0"/>
                                          </p:stCondLst>
                                        </p:cTn>
                                        <p:tgtEl>
                                          <p:spTgt spid="7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6"/>
                                        </p:tgtEl>
                                        <p:attrNameLst>
                                          <p:attrName>style.visibility</p:attrName>
                                        </p:attrNameLst>
                                      </p:cBhvr>
                                      <p:to>
                                        <p:strVal val="visible"/>
                                      </p:to>
                                    </p:set>
                                  </p:childTnLst>
                                </p:cTn>
                              </p:par>
                            </p:childTnLst>
                          </p:cTn>
                        </p:par>
                        <p:par>
                          <p:cTn id="39" fill="hold">
                            <p:stCondLst>
                              <p:cond delay="0"/>
                            </p:stCondLst>
                            <p:childTnLst>
                              <p:par>
                                <p:cTn id="40" presetID="1" presetClass="entr" presetSubtype="0" fill="hold" grpId="0" nodeType="afterEffect">
                                  <p:stCondLst>
                                    <p:cond delay="0"/>
                                  </p:stCondLst>
                                  <p:childTnLst>
                                    <p:set>
                                      <p:cBhvr>
                                        <p:cTn id="41" dur="1" fill="hold">
                                          <p:stCondLst>
                                            <p:cond delay="0"/>
                                          </p:stCondLst>
                                        </p:cTn>
                                        <p:tgtEl>
                                          <p:spTgt spid="31"/>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32"/>
                                        </p:tgtEl>
                                        <p:attrNameLst>
                                          <p:attrName>style.visibility</p:attrName>
                                        </p:attrNameLst>
                                      </p:cBhvr>
                                      <p:to>
                                        <p:strVal val="visible"/>
                                      </p:to>
                                    </p:set>
                                  </p:childTnLst>
                                </p:cTn>
                              </p:par>
                            </p:childTnLst>
                          </p:cTn>
                        </p:par>
                        <p:par>
                          <p:cTn id="44" fill="hold">
                            <p:stCondLst>
                              <p:cond delay="0"/>
                            </p:stCondLst>
                            <p:childTnLst>
                              <p:par>
                                <p:cTn id="45" presetID="22" presetClass="entr" presetSubtype="8" fill="hold" nodeType="afterEffect">
                                  <p:stCondLst>
                                    <p:cond delay="0"/>
                                  </p:stCondLst>
                                  <p:childTnLst>
                                    <p:set>
                                      <p:cBhvr>
                                        <p:cTn id="46" dur="1" fill="hold">
                                          <p:stCondLst>
                                            <p:cond delay="0"/>
                                          </p:stCondLst>
                                        </p:cTn>
                                        <p:tgtEl>
                                          <p:spTgt spid="108"/>
                                        </p:tgtEl>
                                        <p:attrNameLst>
                                          <p:attrName>style.visibility</p:attrName>
                                        </p:attrNameLst>
                                      </p:cBhvr>
                                      <p:to>
                                        <p:strVal val="visible"/>
                                      </p:to>
                                    </p:set>
                                    <p:animEffect transition="in" filter="wipe(left)">
                                      <p:cBhvr>
                                        <p:cTn id="47" dur="500"/>
                                        <p:tgtEl>
                                          <p:spTgt spid="108"/>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36"/>
                                        </p:tgtEl>
                                        <p:attrNameLst>
                                          <p:attrName>style.visibility</p:attrName>
                                        </p:attrNameLst>
                                      </p:cBhvr>
                                      <p:to>
                                        <p:strVal val="visible"/>
                                      </p:to>
                                    </p:set>
                                    <p:animEffect transition="in" filter="wipe(left)">
                                      <p:cBhvr>
                                        <p:cTn id="51"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p:bldP spid="31" grpId="0" animBg="1"/>
      <p:bldP spid="36" grpId="0" animBg="1"/>
      <p:bldP spid="90" grpId="0" animBg="1"/>
      <p:bldP spid="91" grpId="0" animBg="1"/>
      <p:bldP spid="92" grpId="0" animBg="1"/>
      <p:bldP spid="2" grpId="0"/>
      <p:bldP spid="32" grpId="0"/>
      <p:bldP spid="3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Flowchart: Document 31"/>
          <p:cNvSpPr/>
          <p:nvPr/>
        </p:nvSpPr>
        <p:spPr>
          <a:xfrm>
            <a:off x="9143997" y="4341348"/>
            <a:ext cx="1966451" cy="1552125"/>
          </a:xfrm>
          <a:prstGeom prst="flowChart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a:p>
            <a:pPr algn="ctr"/>
            <a:r>
              <a:rPr lang="en-US" dirty="0">
                <a:solidFill>
                  <a:schemeClr val="tx1"/>
                </a:solidFill>
              </a:rPr>
              <a:t>Summary indicator of reproducibility</a:t>
            </a:r>
          </a:p>
        </p:txBody>
      </p:sp>
      <p:sp>
        <p:nvSpPr>
          <p:cNvPr id="24" name="Flowchart: Internal Storage 23"/>
          <p:cNvSpPr/>
          <p:nvPr/>
        </p:nvSpPr>
        <p:spPr>
          <a:xfrm>
            <a:off x="786580" y="757085"/>
            <a:ext cx="1641987" cy="924232"/>
          </a:xfrm>
          <a:prstGeom prst="flowChartInternalStorag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Request  for evaluation</a:t>
            </a:r>
          </a:p>
        </p:txBody>
      </p:sp>
      <p:sp>
        <p:nvSpPr>
          <p:cNvPr id="36" name="Flowchart: Document 35"/>
          <p:cNvSpPr/>
          <p:nvPr/>
        </p:nvSpPr>
        <p:spPr>
          <a:xfrm>
            <a:off x="9144000" y="3116184"/>
            <a:ext cx="1966451" cy="1547576"/>
          </a:xfrm>
          <a:prstGeom prst="flowChartDocumen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a:p>
            <a:pPr algn="ctr"/>
            <a:endParaRPr lang="en-US" dirty="0"/>
          </a:p>
          <a:p>
            <a:pPr algn="ctr"/>
            <a:r>
              <a:rPr lang="en-US" dirty="0"/>
              <a:t>Report on</a:t>
            </a:r>
          </a:p>
          <a:p>
            <a:pPr algn="ctr"/>
            <a:r>
              <a:rPr lang="en-US" dirty="0"/>
              <a:t>potential reproducibility</a:t>
            </a:r>
          </a:p>
        </p:txBody>
      </p:sp>
      <p:cxnSp>
        <p:nvCxnSpPr>
          <p:cNvPr id="39" name="Straight Arrow Connector 38"/>
          <p:cNvCxnSpPr>
            <a:stCxn id="24" idx="3"/>
          </p:cNvCxnSpPr>
          <p:nvPr/>
        </p:nvCxnSpPr>
        <p:spPr>
          <a:xfrm flipV="1">
            <a:off x="2428567" y="1209040"/>
            <a:ext cx="793486" cy="10161"/>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Flowchart: Process 1"/>
          <p:cNvSpPr/>
          <p:nvPr/>
        </p:nvSpPr>
        <p:spPr>
          <a:xfrm>
            <a:off x="3222053" y="571028"/>
            <a:ext cx="5130800" cy="3799840"/>
          </a:xfrm>
          <a:prstGeom prst="flowChartProcess">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2"/>
          <a:stretch>
            <a:fillRect/>
          </a:stretch>
        </p:blipFill>
        <p:spPr>
          <a:xfrm>
            <a:off x="3840480" y="856460"/>
            <a:ext cx="3893946" cy="3223098"/>
          </a:xfrm>
          <a:prstGeom prst="rect">
            <a:avLst/>
          </a:prstGeom>
        </p:spPr>
      </p:pic>
      <p:cxnSp>
        <p:nvCxnSpPr>
          <p:cNvPr id="59" name="Straight Arrow Connector 58"/>
          <p:cNvCxnSpPr/>
          <p:nvPr/>
        </p:nvCxnSpPr>
        <p:spPr>
          <a:xfrm>
            <a:off x="8432800" y="1209040"/>
            <a:ext cx="711201" cy="10162"/>
          </a:xfrm>
          <a:prstGeom prst="straightConnector1">
            <a:avLst/>
          </a:prstGeom>
          <a:ln w="6350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a:off x="8432800" y="2668299"/>
            <a:ext cx="711201" cy="10162"/>
          </a:xfrm>
          <a:prstGeom prst="straightConnector1">
            <a:avLst/>
          </a:prstGeom>
          <a:ln w="6350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a:off x="8432800" y="3715588"/>
            <a:ext cx="711201" cy="10162"/>
          </a:xfrm>
          <a:prstGeom prst="straightConnector1">
            <a:avLst/>
          </a:prstGeom>
          <a:ln w="6350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35" name="Flowchart: Document 34"/>
          <p:cNvSpPr/>
          <p:nvPr/>
        </p:nvSpPr>
        <p:spPr>
          <a:xfrm>
            <a:off x="9143998" y="2256329"/>
            <a:ext cx="1966451" cy="1309832"/>
          </a:xfrm>
          <a:prstGeom prst="flowChartDocumen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a:p>
            <a:pPr algn="ctr"/>
            <a:r>
              <a:rPr lang="en-US" dirty="0"/>
              <a:t>Report on</a:t>
            </a:r>
          </a:p>
          <a:p>
            <a:pPr algn="ctr"/>
            <a:r>
              <a:rPr lang="en-US" dirty="0"/>
              <a:t>computational reproducibility</a:t>
            </a:r>
          </a:p>
        </p:txBody>
      </p:sp>
      <p:sp>
        <p:nvSpPr>
          <p:cNvPr id="25" name="Flowchart: Document 24"/>
          <p:cNvSpPr/>
          <p:nvPr/>
        </p:nvSpPr>
        <p:spPr>
          <a:xfrm>
            <a:off x="9143998" y="1297238"/>
            <a:ext cx="1966451" cy="1221634"/>
          </a:xfrm>
          <a:prstGeom prst="flowChartDocumen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Report on</a:t>
            </a:r>
          </a:p>
          <a:p>
            <a:pPr algn="ctr"/>
            <a:r>
              <a:rPr lang="en-US" dirty="0"/>
              <a:t>provenance and data citations</a:t>
            </a:r>
          </a:p>
        </p:txBody>
      </p:sp>
    </p:spTree>
    <p:extLst>
      <p:ext uri="{BB962C8B-B14F-4D97-AF65-F5344CB8AC3E}">
        <p14:creationId xmlns:p14="http://schemas.microsoft.com/office/powerpoint/2010/main" val="1322599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What is the reproducibility check?</a:t>
            </a:r>
          </a:p>
        </p:txBody>
      </p:sp>
      <p:pic>
        <p:nvPicPr>
          <p:cNvPr id="7" name="Content Placeholder 6"/>
          <p:cNvPicPr>
            <a:picLocks noGrp="1" noChangeAspect="1"/>
          </p:cNvPicPr>
          <p:nvPr>
            <p:ph sz="half" idx="1"/>
          </p:nvPr>
        </p:nvPicPr>
        <p:blipFill>
          <a:blip r:embed="rId2"/>
          <a:stretch>
            <a:fillRect/>
          </a:stretch>
        </p:blipFill>
        <p:spPr>
          <a:xfrm>
            <a:off x="838200" y="3230668"/>
            <a:ext cx="5181600" cy="1541252"/>
          </a:xfrm>
          <a:prstGeom prst="rect">
            <a:avLst/>
          </a:prstGeom>
        </p:spPr>
      </p:pic>
      <p:pic>
        <p:nvPicPr>
          <p:cNvPr id="8" name="Content Placeholder 7"/>
          <p:cNvPicPr>
            <a:picLocks noGrp="1" noChangeAspect="1"/>
          </p:cNvPicPr>
          <p:nvPr>
            <p:ph sz="half" idx="2"/>
          </p:nvPr>
        </p:nvPicPr>
        <p:blipFill>
          <a:blip r:embed="rId3"/>
          <a:stretch>
            <a:fillRect/>
          </a:stretch>
        </p:blipFill>
        <p:spPr>
          <a:xfrm>
            <a:off x="6172200" y="2731093"/>
            <a:ext cx="5181600" cy="2500646"/>
          </a:xfrm>
          <a:prstGeom prst="rect">
            <a:avLst/>
          </a:prstGeom>
        </p:spPr>
      </p:pic>
      <p:sp>
        <p:nvSpPr>
          <p:cNvPr id="2" name="TextBox 1"/>
          <p:cNvSpPr txBox="1"/>
          <p:nvPr/>
        </p:nvSpPr>
        <p:spPr>
          <a:xfrm>
            <a:off x="2392095" y="5749097"/>
            <a:ext cx="8121315" cy="369332"/>
          </a:xfrm>
          <a:prstGeom prst="rect">
            <a:avLst/>
          </a:prstGeom>
          <a:noFill/>
        </p:spPr>
        <p:txBody>
          <a:bodyPr wrap="square" rtlCol="0">
            <a:spAutoFit/>
          </a:bodyPr>
          <a:lstStyle/>
          <a:p>
            <a:r>
              <a:rPr lang="en-US" dirty="0"/>
              <a:t>Template report available at </a:t>
            </a:r>
            <a:r>
              <a:rPr lang="en-US" dirty="0">
                <a:hlinkClick r:id="rId4"/>
              </a:rPr>
              <a:t>github.com/</a:t>
            </a:r>
            <a:r>
              <a:rPr lang="en-US" dirty="0" err="1">
                <a:hlinkClick r:id="rId4"/>
              </a:rPr>
              <a:t>AEADataEditor</a:t>
            </a:r>
            <a:r>
              <a:rPr lang="en-US" dirty="0">
                <a:hlinkClick r:id="rId4"/>
              </a:rPr>
              <a:t>/replication-template/</a:t>
            </a:r>
            <a:endParaRPr lang="en-US" dirty="0"/>
          </a:p>
        </p:txBody>
      </p:sp>
    </p:spTree>
    <p:extLst>
      <p:ext uri="{BB962C8B-B14F-4D97-AF65-F5344CB8AC3E}">
        <p14:creationId xmlns:p14="http://schemas.microsoft.com/office/powerpoint/2010/main" val="1891126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What is the reproducibility check?</a:t>
            </a:r>
          </a:p>
        </p:txBody>
      </p:sp>
      <p:pic>
        <p:nvPicPr>
          <p:cNvPr id="7" name="Content Placeholder 6"/>
          <p:cNvPicPr>
            <a:picLocks noGrp="1" noChangeAspect="1"/>
          </p:cNvPicPr>
          <p:nvPr>
            <p:ph sz="half" idx="1"/>
          </p:nvPr>
        </p:nvPicPr>
        <p:blipFill>
          <a:blip r:embed="rId2"/>
          <a:stretch>
            <a:fillRect/>
          </a:stretch>
        </p:blipFill>
        <p:spPr>
          <a:xfrm>
            <a:off x="838200" y="3230668"/>
            <a:ext cx="5181600" cy="1541252"/>
          </a:xfrm>
          <a:prstGeom prst="rect">
            <a:avLst/>
          </a:prstGeom>
        </p:spPr>
      </p:pic>
      <p:sp>
        <p:nvSpPr>
          <p:cNvPr id="2" name="Content Placeholder 1"/>
          <p:cNvSpPr>
            <a:spLocks noGrp="1"/>
          </p:cNvSpPr>
          <p:nvPr>
            <p:ph sz="half" idx="2"/>
          </p:nvPr>
        </p:nvSpPr>
        <p:spPr/>
        <p:txBody>
          <a:bodyPr>
            <a:normAutofit fontScale="92500" lnSpcReduction="10000"/>
          </a:bodyPr>
          <a:lstStyle/>
          <a:p>
            <a:r>
              <a:rPr lang="en-US" dirty="0"/>
              <a:t>Data checks</a:t>
            </a:r>
          </a:p>
          <a:p>
            <a:r>
              <a:rPr lang="en-US" dirty="0"/>
              <a:t>Code description</a:t>
            </a:r>
          </a:p>
          <a:p>
            <a:r>
              <a:rPr lang="en-US" dirty="0"/>
              <a:t>Requirements</a:t>
            </a:r>
          </a:p>
          <a:p>
            <a:pPr lvl="1"/>
            <a:r>
              <a:rPr lang="en-US" dirty="0"/>
              <a:t>As stated by author</a:t>
            </a:r>
          </a:p>
          <a:p>
            <a:pPr lvl="1"/>
            <a:r>
              <a:rPr lang="en-US" dirty="0"/>
              <a:t>As encountered by replicator</a:t>
            </a:r>
          </a:p>
          <a:p>
            <a:r>
              <a:rPr lang="en-US" dirty="0"/>
              <a:t>Verbose description of steps to replicate</a:t>
            </a:r>
          </a:p>
          <a:p>
            <a:r>
              <a:rPr lang="en-US" dirty="0"/>
              <a:t>Findings</a:t>
            </a:r>
          </a:p>
          <a:p>
            <a:pPr lvl="1"/>
            <a:r>
              <a:rPr lang="en-US" dirty="0"/>
              <a:t>Compare tables</a:t>
            </a:r>
          </a:p>
          <a:p>
            <a:pPr lvl="1"/>
            <a:r>
              <a:rPr lang="en-US" dirty="0"/>
              <a:t>Compare figures</a:t>
            </a:r>
          </a:p>
          <a:p>
            <a:pPr lvl="1"/>
            <a:r>
              <a:rPr lang="en-US" dirty="0"/>
              <a:t>Compare in-text numbers</a:t>
            </a:r>
          </a:p>
        </p:txBody>
      </p:sp>
    </p:spTree>
    <p:extLst>
      <p:ext uri="{BB962C8B-B14F-4D97-AF65-F5344CB8AC3E}">
        <p14:creationId xmlns:p14="http://schemas.microsoft.com/office/powerpoint/2010/main" val="37307875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2038905" y="1582824"/>
            <a:ext cx="8114190" cy="2800767"/>
          </a:xfrm>
          <a:prstGeom prst="rect">
            <a:avLst/>
          </a:prstGeom>
          <a:noFill/>
        </p:spPr>
        <p:txBody>
          <a:bodyPr wrap="square" rtlCol="0">
            <a:spAutoFit/>
          </a:bodyPr>
          <a:lstStyle/>
          <a:p>
            <a:pPr algn="ctr"/>
            <a:r>
              <a:rPr lang="en-US" sz="8800" dirty="0">
                <a:solidFill>
                  <a:schemeClr val="bg1"/>
                </a:solidFill>
              </a:rPr>
              <a:t>Where/how to start</a:t>
            </a:r>
            <a:endParaRPr lang="en-US" dirty="0">
              <a:solidFill>
                <a:schemeClr val="bg1"/>
              </a:solidFill>
            </a:endParaRPr>
          </a:p>
        </p:txBody>
      </p:sp>
    </p:spTree>
    <p:extLst>
      <p:ext uri="{BB962C8B-B14F-4D97-AF65-F5344CB8AC3E}">
        <p14:creationId xmlns:p14="http://schemas.microsoft.com/office/powerpoint/2010/main" val="8413349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Basic project setup</a:t>
            </a:r>
          </a:p>
        </p:txBody>
      </p:sp>
      <p:sp>
        <p:nvSpPr>
          <p:cNvPr id="5" name="Content Placeholder 4"/>
          <p:cNvSpPr>
            <a:spLocks noGrp="1"/>
          </p:cNvSpPr>
          <p:nvPr>
            <p:ph sz="half" idx="1"/>
          </p:nvPr>
        </p:nvSpPr>
        <p:spPr/>
        <p:txBody>
          <a:bodyPr/>
          <a:lstStyle/>
          <a:p>
            <a:r>
              <a:rPr lang="en-US" dirty="0"/>
              <a:t>Structure your project</a:t>
            </a:r>
          </a:p>
          <a:p>
            <a:pPr lvl="1"/>
            <a:r>
              <a:rPr lang="en-US" dirty="0"/>
              <a:t>Data inputs</a:t>
            </a:r>
          </a:p>
          <a:p>
            <a:pPr lvl="1"/>
            <a:r>
              <a:rPr lang="en-US" dirty="0"/>
              <a:t>Data outputs</a:t>
            </a:r>
          </a:p>
          <a:p>
            <a:pPr lvl="1"/>
            <a:r>
              <a:rPr lang="en-US" dirty="0"/>
              <a:t>Code</a:t>
            </a:r>
          </a:p>
          <a:p>
            <a:pPr lvl="1"/>
            <a:r>
              <a:rPr lang="en-US" dirty="0"/>
              <a:t>Paper/text/etc.</a:t>
            </a:r>
          </a:p>
          <a:p>
            <a:r>
              <a:rPr lang="en-US" dirty="0"/>
              <a:t>Version your project (</a:t>
            </a:r>
            <a:r>
              <a:rPr lang="en-US" dirty="0" err="1"/>
              <a:t>git</a:t>
            </a:r>
            <a:r>
              <a:rPr lang="en-US" dirty="0"/>
              <a:t>)</a:t>
            </a:r>
          </a:p>
          <a:p>
            <a:r>
              <a:rPr lang="en-US" dirty="0"/>
              <a:t>Track metadata</a:t>
            </a:r>
          </a:p>
          <a:p>
            <a:pPr lvl="1"/>
            <a:r>
              <a:rPr lang="en-US" dirty="0"/>
              <a:t>Cite articles you reference</a:t>
            </a:r>
          </a:p>
          <a:p>
            <a:pPr lvl="1"/>
            <a:r>
              <a:rPr lang="en-US" dirty="0"/>
              <a:t>Cite data sources you use</a:t>
            </a:r>
          </a:p>
        </p:txBody>
      </p:sp>
      <p:pic>
        <p:nvPicPr>
          <p:cNvPr id="7" name="Content Placeholder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172200" y="1999901"/>
            <a:ext cx="5181600" cy="4002786"/>
          </a:xfrm>
        </p:spPr>
      </p:pic>
      <p:sp>
        <p:nvSpPr>
          <p:cNvPr id="8" name="TextBox 7"/>
          <p:cNvSpPr txBox="1"/>
          <p:nvPr/>
        </p:nvSpPr>
        <p:spPr>
          <a:xfrm>
            <a:off x="6019801" y="5777948"/>
            <a:ext cx="5986670" cy="369332"/>
          </a:xfrm>
          <a:prstGeom prst="rect">
            <a:avLst/>
          </a:prstGeom>
          <a:noFill/>
        </p:spPr>
        <p:txBody>
          <a:bodyPr wrap="square" rtlCol="0">
            <a:spAutoFit/>
          </a:bodyPr>
          <a:lstStyle/>
          <a:p>
            <a:r>
              <a:rPr lang="en-US" dirty="0"/>
              <a:t>https://www.projecttier.org/tier-protocol/specifications-3-0/</a:t>
            </a:r>
          </a:p>
        </p:txBody>
      </p:sp>
    </p:spTree>
    <p:extLst>
      <p:ext uri="{BB962C8B-B14F-4D97-AF65-F5344CB8AC3E}">
        <p14:creationId xmlns:p14="http://schemas.microsoft.com/office/powerpoint/2010/main" val="27899844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dirty="0"/>
              <a:t>Computational empathy</a:t>
            </a:r>
          </a:p>
        </p:txBody>
      </p:sp>
    </p:spTree>
    <p:extLst>
      <p:ext uri="{BB962C8B-B14F-4D97-AF65-F5344CB8AC3E}">
        <p14:creationId xmlns:p14="http://schemas.microsoft.com/office/powerpoint/2010/main" val="11917572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Computational empathy</a:t>
            </a:r>
          </a:p>
        </p:txBody>
      </p:sp>
      <p:sp>
        <p:nvSpPr>
          <p:cNvPr id="4" name="Content Placeholder 3"/>
          <p:cNvSpPr>
            <a:spLocks noGrp="1"/>
          </p:cNvSpPr>
          <p:nvPr>
            <p:ph idx="1"/>
          </p:nvPr>
        </p:nvSpPr>
        <p:spPr/>
        <p:txBody>
          <a:bodyPr>
            <a:normAutofit lnSpcReduction="10000"/>
          </a:bodyPr>
          <a:lstStyle/>
          <a:p>
            <a:r>
              <a:rPr lang="en-US" dirty="0"/>
              <a:t>Consider how the next person will (be able) to compute</a:t>
            </a:r>
          </a:p>
          <a:p>
            <a:pPr lvl="1"/>
            <a:r>
              <a:rPr lang="en-US" dirty="0"/>
              <a:t>You don’t know what they don’t know</a:t>
            </a:r>
          </a:p>
          <a:p>
            <a:pPr lvl="1"/>
            <a:r>
              <a:rPr lang="en-US" dirty="0"/>
              <a:t>Assume some frequent characteristics</a:t>
            </a:r>
          </a:p>
          <a:p>
            <a:pPr lvl="2"/>
            <a:r>
              <a:rPr lang="en-US" dirty="0"/>
              <a:t>Empirical background (2-3 </a:t>
            </a:r>
            <a:r>
              <a:rPr lang="en-US" dirty="0" err="1"/>
              <a:t>yrs</a:t>
            </a:r>
            <a:r>
              <a:rPr lang="en-US" dirty="0"/>
              <a:t> undergrad?)</a:t>
            </a:r>
          </a:p>
          <a:p>
            <a:pPr lvl="2"/>
            <a:r>
              <a:rPr lang="en-US" dirty="0"/>
              <a:t>Likely to know about frequently used software, but not very specific software</a:t>
            </a:r>
          </a:p>
          <a:p>
            <a:pPr lvl="2"/>
            <a:r>
              <a:rPr lang="en-US" dirty="0"/>
              <a:t>Have </a:t>
            </a:r>
            <a:r>
              <a:rPr lang="en-US" b="1" u="sng" dirty="0">
                <a:solidFill>
                  <a:srgbClr val="FF0000"/>
                </a:solidFill>
              </a:rPr>
              <a:t>none</a:t>
            </a:r>
            <a:r>
              <a:rPr lang="en-US" dirty="0"/>
              <a:t> of your add-on packages/ libraries/ etc. pre-installed</a:t>
            </a:r>
          </a:p>
          <a:p>
            <a:r>
              <a:rPr lang="en-US" dirty="0"/>
              <a:t>Don’t force them to do </a:t>
            </a:r>
            <a:r>
              <a:rPr lang="en-US"/>
              <a:t>tedious things</a:t>
            </a:r>
            <a:endParaRPr lang="en-US" dirty="0"/>
          </a:p>
        </p:txBody>
      </p:sp>
      <p:sp>
        <p:nvSpPr>
          <p:cNvPr id="2" name="TextBox 1">
            <a:extLst>
              <a:ext uri="{FF2B5EF4-FFF2-40B4-BE49-F238E27FC236}">
                <a16:creationId xmlns:a16="http://schemas.microsoft.com/office/drawing/2014/main" id="{D99C1F26-F6D5-0D49-9FDE-C4AC05B26ED3}"/>
              </a:ext>
            </a:extLst>
          </p:cNvPr>
          <p:cNvSpPr txBox="1"/>
          <p:nvPr/>
        </p:nvSpPr>
        <p:spPr>
          <a:xfrm>
            <a:off x="10319657" y="6025243"/>
            <a:ext cx="751114" cy="375557"/>
          </a:xfrm>
          <a:prstGeom prst="rect">
            <a:avLst/>
          </a:prstGeom>
          <a:noFill/>
        </p:spPr>
        <p:txBody>
          <a:bodyPr wrap="square" rtlCol="0">
            <a:spAutoFit/>
          </a:bodyPr>
          <a:lstStyle/>
          <a:p>
            <a:r>
              <a:rPr lang="en-US" dirty="0">
                <a:solidFill>
                  <a:schemeClr val="bg2">
                    <a:lumMod val="75000"/>
                  </a:schemeClr>
                </a:solidFill>
                <a:hlinkClick r:id="" action="ppaction://noaction"/>
              </a:rPr>
              <a:t>More</a:t>
            </a:r>
            <a:endParaRPr lang="en-US" dirty="0">
              <a:solidFill>
                <a:schemeClr val="bg2">
                  <a:lumMod val="75000"/>
                </a:schemeClr>
              </a:solidFill>
            </a:endParaRPr>
          </a:p>
        </p:txBody>
      </p:sp>
    </p:spTree>
    <p:extLst>
      <p:ext uri="{BB962C8B-B14F-4D97-AF65-F5344CB8AC3E}">
        <p14:creationId xmlns:p14="http://schemas.microsoft.com/office/powerpoint/2010/main" val="28691914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Details</a:t>
            </a:r>
          </a:p>
        </p:txBody>
      </p:sp>
      <p:sp>
        <p:nvSpPr>
          <p:cNvPr id="3" name="Content Placeholder 2"/>
          <p:cNvSpPr>
            <a:spLocks noGrp="1"/>
          </p:cNvSpPr>
          <p:nvPr>
            <p:ph sz="half" idx="1"/>
          </p:nvPr>
        </p:nvSpPr>
        <p:spPr/>
        <p:txBody>
          <a:bodyPr/>
          <a:lstStyle/>
          <a:p>
            <a:r>
              <a:rPr lang="en-US" dirty="0">
                <a:hlinkClick r:id="rId2" action="ppaction://hlinksldjump"/>
              </a:rPr>
              <a:t>Data provenance</a:t>
            </a:r>
            <a:endParaRPr lang="en-US" dirty="0"/>
          </a:p>
          <a:p>
            <a:r>
              <a:rPr lang="en-US" dirty="0">
                <a:hlinkClick r:id="rId3" action="ppaction://hlinksldjump"/>
              </a:rPr>
              <a:t>Data citations</a:t>
            </a:r>
            <a:endParaRPr lang="en-US" dirty="0"/>
          </a:p>
          <a:p>
            <a:r>
              <a:rPr lang="en-US" dirty="0">
                <a:hlinkClick r:id="rId4" action="ppaction://hlinksldjump"/>
              </a:rPr>
              <a:t>Good coding practices</a:t>
            </a:r>
            <a:endParaRPr lang="en-US" dirty="0"/>
          </a:p>
          <a:p>
            <a:endParaRPr lang="en-US" dirty="0"/>
          </a:p>
        </p:txBody>
      </p:sp>
      <p:sp>
        <p:nvSpPr>
          <p:cNvPr id="4" name="Content Placeholder 3"/>
          <p:cNvSpPr>
            <a:spLocks noGrp="1"/>
          </p:cNvSpPr>
          <p:nvPr>
            <p:ph sz="half" idx="2"/>
          </p:nvPr>
        </p:nvSpPr>
        <p:spPr/>
        <p:txBody>
          <a:bodyPr/>
          <a:lstStyle/>
          <a:p>
            <a:endParaRPr lang="en-US"/>
          </a:p>
        </p:txBody>
      </p:sp>
      <p:pic>
        <p:nvPicPr>
          <p:cNvPr id="5" name="Picture 4"/>
          <p:cNvPicPr>
            <a:picLocks noChangeAspect="1"/>
          </p:cNvPicPr>
          <p:nvPr/>
        </p:nvPicPr>
        <p:blipFill>
          <a:blip r:embed="rId5"/>
          <a:stretch>
            <a:fillRect/>
          </a:stretch>
        </p:blipFill>
        <p:spPr>
          <a:xfrm>
            <a:off x="5256948" y="1027906"/>
            <a:ext cx="4138843" cy="2328099"/>
          </a:xfrm>
          <a:prstGeom prst="rect">
            <a:avLst/>
          </a:prstGeom>
          <a:ln w="15875">
            <a:solidFill>
              <a:schemeClr val="tx1"/>
            </a:solidFill>
          </a:ln>
          <a:effectLst>
            <a:outerShdw blurRad="50800" dist="38100" dir="2700000" algn="tl" rotWithShape="0">
              <a:prstClr val="black">
                <a:alpha val="40000"/>
              </a:prstClr>
            </a:outerShdw>
          </a:effectLst>
        </p:spPr>
      </p:pic>
      <p:pic>
        <p:nvPicPr>
          <p:cNvPr id="6" name="Picture 5"/>
          <p:cNvPicPr>
            <a:picLocks noChangeAspect="1"/>
          </p:cNvPicPr>
          <p:nvPr/>
        </p:nvPicPr>
        <p:blipFill>
          <a:blip r:embed="rId6"/>
          <a:stretch>
            <a:fillRect/>
          </a:stretch>
        </p:blipFill>
        <p:spPr>
          <a:xfrm>
            <a:off x="5942590" y="2167950"/>
            <a:ext cx="5338201" cy="2298034"/>
          </a:xfrm>
          <a:prstGeom prst="rect">
            <a:avLst/>
          </a:prstGeom>
          <a:ln w="19050">
            <a:solidFill>
              <a:schemeClr val="tx1"/>
            </a:solidFill>
          </a:ln>
          <a:effectLst>
            <a:outerShdw blurRad="50800" dist="127000" dir="2700000" algn="tl" rotWithShape="0">
              <a:prstClr val="black">
                <a:alpha val="40000"/>
              </a:prstClr>
            </a:outerShdw>
          </a:effectLst>
        </p:spPr>
      </p:pic>
      <p:pic>
        <p:nvPicPr>
          <p:cNvPr id="7" name="Picture 6"/>
          <p:cNvPicPr>
            <a:picLocks noChangeAspect="1"/>
          </p:cNvPicPr>
          <p:nvPr/>
        </p:nvPicPr>
        <p:blipFill>
          <a:blip r:embed="rId7"/>
          <a:stretch>
            <a:fillRect/>
          </a:stretch>
        </p:blipFill>
        <p:spPr>
          <a:xfrm>
            <a:off x="6598862" y="3549156"/>
            <a:ext cx="5089555" cy="2862875"/>
          </a:xfrm>
          <a:prstGeom prst="rect">
            <a:avLst/>
          </a:prstGeom>
          <a:ln w="19050">
            <a:solidFill>
              <a:schemeClr val="tx1"/>
            </a:solidFill>
          </a:ln>
          <a:effectLst>
            <a:outerShdw blurRad="50800" dist="190500" dir="2700000" algn="tl" rotWithShape="0">
              <a:prstClr val="black">
                <a:alpha val="40000"/>
              </a:prstClr>
            </a:outerShdw>
          </a:effectLst>
        </p:spPr>
      </p:pic>
    </p:spTree>
    <p:extLst>
      <p:ext uri="{BB962C8B-B14F-4D97-AF65-F5344CB8AC3E}">
        <p14:creationId xmlns:p14="http://schemas.microsoft.com/office/powerpoint/2010/main" val="3829519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2038905" y="1582824"/>
            <a:ext cx="8114190" cy="2800767"/>
          </a:xfrm>
          <a:prstGeom prst="rect">
            <a:avLst/>
          </a:prstGeom>
          <a:noFill/>
        </p:spPr>
        <p:txBody>
          <a:bodyPr wrap="square" rtlCol="0">
            <a:spAutoFit/>
          </a:bodyPr>
          <a:lstStyle/>
          <a:p>
            <a:pPr algn="ctr"/>
            <a:r>
              <a:rPr lang="en-US" sz="8800" dirty="0">
                <a:solidFill>
                  <a:schemeClr val="bg1"/>
                </a:solidFill>
              </a:rPr>
              <a:t>Restricted-access data</a:t>
            </a:r>
            <a:endParaRPr lang="en-US" dirty="0">
              <a:solidFill>
                <a:schemeClr val="bg1"/>
              </a:solidFill>
            </a:endParaRPr>
          </a:p>
        </p:txBody>
      </p:sp>
    </p:spTree>
    <p:extLst>
      <p:ext uri="{BB962C8B-B14F-4D97-AF65-F5344CB8AC3E}">
        <p14:creationId xmlns:p14="http://schemas.microsoft.com/office/powerpoint/2010/main" val="17682414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Current efforts at the AEA</a:t>
            </a:r>
          </a:p>
        </p:txBody>
      </p:sp>
      <p:sp>
        <p:nvSpPr>
          <p:cNvPr id="5" name="Content Placeholder 4"/>
          <p:cNvSpPr>
            <a:spLocks noGrp="1"/>
          </p:cNvSpPr>
          <p:nvPr>
            <p:ph sz="half" idx="1"/>
          </p:nvPr>
        </p:nvSpPr>
        <p:spPr/>
        <p:txBody>
          <a:bodyPr>
            <a:normAutofit fontScale="77500" lnSpcReduction="20000"/>
          </a:bodyPr>
          <a:lstStyle/>
          <a:p>
            <a:r>
              <a:rPr lang="en-US" sz="3200" b="1" dirty="0">
                <a:solidFill>
                  <a:srgbClr val="C00000"/>
                </a:solidFill>
              </a:rPr>
              <a:t>Pre-emptively improve code archives</a:t>
            </a:r>
          </a:p>
          <a:p>
            <a:pPr lvl="1"/>
            <a:r>
              <a:rPr lang="en-US" sz="2800" dirty="0"/>
              <a:t>By conducting reproducibility checks </a:t>
            </a:r>
            <a:r>
              <a:rPr lang="en-US" sz="2000" dirty="0"/>
              <a:t>when we can</a:t>
            </a:r>
            <a:endParaRPr lang="en-US" sz="2800" dirty="0"/>
          </a:p>
          <a:p>
            <a:pPr lvl="1"/>
            <a:r>
              <a:rPr lang="en-US" sz="2800" dirty="0"/>
              <a:t>By working with groups that conduct reproducibility checks </a:t>
            </a:r>
            <a:br>
              <a:rPr lang="en-US" sz="2800" dirty="0"/>
            </a:br>
            <a:r>
              <a:rPr lang="en-US" sz="2000" dirty="0"/>
              <a:t>when we cannot</a:t>
            </a:r>
            <a:endParaRPr lang="en-US" sz="2800" dirty="0"/>
          </a:p>
          <a:p>
            <a:r>
              <a:rPr lang="en-US" sz="3200" b="1" dirty="0">
                <a:solidFill>
                  <a:schemeClr val="accent5">
                    <a:lumMod val="75000"/>
                  </a:schemeClr>
                </a:solidFill>
              </a:rPr>
              <a:t>Better archives</a:t>
            </a:r>
          </a:p>
          <a:p>
            <a:pPr lvl="1"/>
            <a:r>
              <a:rPr lang="en-US" sz="2800" dirty="0"/>
              <a:t>Greater transparency of the code and data archives</a:t>
            </a:r>
          </a:p>
          <a:p>
            <a:r>
              <a:rPr lang="en-US" sz="3200" b="1" dirty="0">
                <a:solidFill>
                  <a:schemeClr val="accent6">
                    <a:lumMod val="75000"/>
                  </a:schemeClr>
                </a:solidFill>
              </a:rPr>
              <a:t>Better provenance tracking</a:t>
            </a:r>
          </a:p>
          <a:p>
            <a:pPr lvl="2"/>
            <a:r>
              <a:rPr lang="en-US" sz="2400" dirty="0"/>
              <a:t>Leave code where it is when appropriate</a:t>
            </a:r>
          </a:p>
          <a:p>
            <a:pPr lvl="2"/>
            <a:r>
              <a:rPr lang="en-US" sz="2400" dirty="0"/>
              <a:t>Leave data where it is almost always</a:t>
            </a:r>
          </a:p>
          <a:p>
            <a:pPr lvl="2"/>
            <a:r>
              <a:rPr lang="en-US" sz="2400" dirty="0"/>
              <a:t>Display that information</a:t>
            </a:r>
          </a:p>
          <a:p>
            <a:endParaRPr lang="en-US" dirty="0"/>
          </a:p>
        </p:txBody>
      </p:sp>
      <p:sp>
        <p:nvSpPr>
          <p:cNvPr id="2" name="Content Placeholder 1"/>
          <p:cNvSpPr>
            <a:spLocks noGrp="1"/>
          </p:cNvSpPr>
          <p:nvPr>
            <p:ph sz="half" idx="2"/>
          </p:nvPr>
        </p:nvSpPr>
        <p:spPr>
          <a:xfrm>
            <a:off x="6172199" y="1304862"/>
            <a:ext cx="5181600" cy="1041526"/>
          </a:xfrm>
          <a:solidFill>
            <a:schemeClr val="bg1"/>
          </a:solidFill>
          <a:ln w="63500">
            <a:solidFill>
              <a:schemeClr val="accent1">
                <a:shade val="50000"/>
              </a:schemeClr>
            </a:solidFill>
          </a:ln>
          <a:effectLst>
            <a:outerShdw blurRad="50800" dist="38100" dir="2700000" algn="tl" rotWithShape="0">
              <a:prstClr val="black">
                <a:alpha val="40000"/>
              </a:prstClr>
            </a:outerShdw>
          </a:effectLst>
        </p:spPr>
        <p:txBody>
          <a:bodyPr anchor="ctr">
            <a:normAutofit fontScale="77500" lnSpcReduction="20000"/>
          </a:bodyPr>
          <a:lstStyle/>
          <a:p>
            <a:pPr marL="0" indent="0" algn="ctr">
              <a:buNone/>
            </a:pPr>
            <a:r>
              <a:rPr lang="en-US" sz="4000" b="1" dirty="0"/>
              <a:t>Restricted-access data </a:t>
            </a:r>
            <a:br>
              <a:rPr lang="en-US" sz="4000" b="1" dirty="0"/>
            </a:br>
            <a:r>
              <a:rPr lang="en-US" sz="4000" b="1" dirty="0"/>
              <a:t>pose a challenge</a:t>
            </a:r>
          </a:p>
        </p:txBody>
      </p:sp>
      <p:sp>
        <p:nvSpPr>
          <p:cNvPr id="3" name="TextBox 2"/>
          <p:cNvSpPr txBox="1"/>
          <p:nvPr/>
        </p:nvSpPr>
        <p:spPr>
          <a:xfrm>
            <a:off x="6366327" y="2630425"/>
            <a:ext cx="4793343" cy="707886"/>
          </a:xfrm>
          <a:prstGeom prst="rect">
            <a:avLst/>
          </a:prstGeom>
          <a:noFill/>
        </p:spPr>
        <p:txBody>
          <a:bodyPr wrap="square" rtlCol="0">
            <a:spAutoFit/>
          </a:bodyPr>
          <a:lstStyle/>
          <a:p>
            <a:pPr algn="ctr"/>
            <a:r>
              <a:rPr lang="en-US" sz="2000" b="1" dirty="0">
                <a:solidFill>
                  <a:srgbClr val="C00000"/>
                </a:solidFill>
              </a:rPr>
              <a:t>How do you check code when the data access is complex?</a:t>
            </a:r>
          </a:p>
        </p:txBody>
      </p:sp>
      <p:sp>
        <p:nvSpPr>
          <p:cNvPr id="6" name="TextBox 5"/>
          <p:cNvSpPr txBox="1"/>
          <p:nvPr/>
        </p:nvSpPr>
        <p:spPr>
          <a:xfrm>
            <a:off x="6560456" y="3647351"/>
            <a:ext cx="4793343" cy="707886"/>
          </a:xfrm>
          <a:prstGeom prst="rect">
            <a:avLst/>
          </a:prstGeom>
          <a:noFill/>
        </p:spPr>
        <p:txBody>
          <a:bodyPr wrap="square" rtlCol="0">
            <a:spAutoFit/>
          </a:bodyPr>
          <a:lstStyle/>
          <a:p>
            <a:pPr algn="ctr"/>
            <a:r>
              <a:rPr lang="en-US" sz="2000" b="1" dirty="0">
                <a:solidFill>
                  <a:schemeClr val="accent1">
                    <a:lumMod val="75000"/>
                  </a:schemeClr>
                </a:solidFill>
              </a:rPr>
              <a:t>How do you improve archives when you do not control data management?</a:t>
            </a:r>
          </a:p>
        </p:txBody>
      </p:sp>
      <p:sp>
        <p:nvSpPr>
          <p:cNvPr id="7" name="TextBox 6"/>
          <p:cNvSpPr txBox="1"/>
          <p:nvPr/>
        </p:nvSpPr>
        <p:spPr>
          <a:xfrm>
            <a:off x="6366326" y="4639274"/>
            <a:ext cx="4793343" cy="707886"/>
          </a:xfrm>
          <a:prstGeom prst="rect">
            <a:avLst/>
          </a:prstGeom>
          <a:noFill/>
        </p:spPr>
        <p:txBody>
          <a:bodyPr wrap="square" rtlCol="0">
            <a:spAutoFit/>
          </a:bodyPr>
          <a:lstStyle/>
          <a:p>
            <a:pPr algn="ctr"/>
            <a:r>
              <a:rPr lang="en-US" sz="2000" b="1" dirty="0">
                <a:solidFill>
                  <a:schemeClr val="accent6">
                    <a:lumMod val="75000"/>
                  </a:schemeClr>
                </a:solidFill>
              </a:rPr>
              <a:t>How do you document data provenance when you cannot provide the data?</a:t>
            </a:r>
          </a:p>
        </p:txBody>
      </p:sp>
      <p:sp>
        <p:nvSpPr>
          <p:cNvPr id="8" name="Rectangle 7"/>
          <p:cNvSpPr/>
          <p:nvPr/>
        </p:nvSpPr>
        <p:spPr>
          <a:xfrm>
            <a:off x="764309" y="1675067"/>
            <a:ext cx="5255491" cy="1972284"/>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52852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3"/>
                                        </p:tgtEl>
                                      </p:cBhvr>
                                    </p:animEffect>
                                    <p:animScale>
                                      <p:cBhvr>
                                        <p:cTn id="7" dur="250" autoRev="1" fill="hold"/>
                                        <p:tgtEl>
                                          <p:spTgt spid="3"/>
                                        </p:tgtEl>
                                      </p:cBhvr>
                                      <p:by x="105000" y="105000"/>
                                    </p:animScale>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889965" y="3802931"/>
            <a:ext cx="2203268" cy="517439"/>
          </a:xfrm>
          <a:prstGeom prst="rect">
            <a:avLst/>
          </a:prstGeom>
          <a:solidFill>
            <a:srgbClr val="FFFF00">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1010193" y="2954064"/>
            <a:ext cx="7241177" cy="385433"/>
          </a:xfrm>
          <a:prstGeom prst="rect">
            <a:avLst/>
          </a:prstGeom>
          <a:solidFill>
            <a:srgbClr val="FFFF00">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3794760" y="2681203"/>
            <a:ext cx="7543800" cy="386862"/>
          </a:xfrm>
          <a:prstGeom prst="rect">
            <a:avLst/>
          </a:prstGeom>
          <a:solidFill>
            <a:srgbClr val="FFFF00">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AEA Data &amp; Code Availability Policy (2019)</a:t>
            </a:r>
          </a:p>
        </p:txBody>
      </p:sp>
      <p:sp>
        <p:nvSpPr>
          <p:cNvPr id="7" name="Rectangle 6"/>
          <p:cNvSpPr/>
          <p:nvPr/>
        </p:nvSpPr>
        <p:spPr>
          <a:xfrm>
            <a:off x="5686696" y="4857587"/>
            <a:ext cx="5129349" cy="391079"/>
          </a:xfrm>
          <a:prstGeom prst="rect">
            <a:avLst/>
          </a:prstGeom>
          <a:solidFill>
            <a:srgbClr val="FFFF00">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p:txBody>
          <a:bodyPr>
            <a:normAutofit/>
          </a:bodyPr>
          <a:lstStyle/>
          <a:p>
            <a:pPr fontAlgn="base"/>
            <a:r>
              <a:rPr lang="en-US" dirty="0">
                <a:solidFill>
                  <a:schemeClr val="bg1">
                    <a:lumMod val="75000"/>
                  </a:schemeClr>
                </a:solidFill>
              </a:rPr>
              <a:t>It is the policy of the American Economic Association to publish papers only if the data used in the analysis are </a:t>
            </a:r>
            <a:r>
              <a:rPr lang="en-US" b="1" u="sng" dirty="0"/>
              <a:t>clearly and precisely </a:t>
            </a:r>
            <a:r>
              <a:rPr lang="en-US" dirty="0">
                <a:solidFill>
                  <a:schemeClr val="bg1">
                    <a:lumMod val="75000"/>
                  </a:schemeClr>
                </a:solidFill>
              </a:rPr>
              <a:t>documented and </a:t>
            </a:r>
            <a:r>
              <a:rPr lang="en-US" b="1" u="sng" dirty="0"/>
              <a:t>access to the data and code is clearly and precisely documented and is non-exclusive to the authors.</a:t>
            </a:r>
          </a:p>
          <a:p>
            <a:pPr fontAlgn="base"/>
            <a:r>
              <a:rPr lang="en-US" dirty="0">
                <a:solidFill>
                  <a:schemeClr val="bg1">
                    <a:lumMod val="75000"/>
                  </a:schemeClr>
                </a:solidFill>
              </a:rPr>
              <a:t>Authors of accepted papers that contain empirical work, simulations, or experimental work must </a:t>
            </a:r>
            <a:r>
              <a:rPr lang="en-US" sz="3200" b="1" dirty="0">
                <a:solidFill>
                  <a:schemeClr val="accent2">
                    <a:lumMod val="75000"/>
                  </a:schemeClr>
                </a:solidFill>
              </a:rPr>
              <a:t>provide</a:t>
            </a:r>
            <a:r>
              <a:rPr lang="en-US" dirty="0">
                <a:solidFill>
                  <a:schemeClr val="bg1">
                    <a:lumMod val="75000"/>
                  </a:schemeClr>
                </a:solidFill>
              </a:rPr>
              <a:t>, </a:t>
            </a:r>
            <a:r>
              <a:rPr lang="en-US" sz="3200" b="1" dirty="0">
                <a:solidFill>
                  <a:schemeClr val="accent6">
                    <a:lumMod val="75000"/>
                  </a:schemeClr>
                </a:solidFill>
              </a:rPr>
              <a:t>prior to acceptance</a:t>
            </a:r>
            <a:r>
              <a:rPr lang="en-US" dirty="0">
                <a:solidFill>
                  <a:schemeClr val="bg1">
                    <a:lumMod val="75000"/>
                  </a:schemeClr>
                </a:solidFill>
              </a:rPr>
              <a:t>, the data, programs, and other details of the computations </a:t>
            </a:r>
            <a:r>
              <a:rPr lang="en-US" sz="3200" b="1" dirty="0">
                <a:solidFill>
                  <a:schemeClr val="accent4">
                    <a:lumMod val="75000"/>
                  </a:schemeClr>
                </a:solidFill>
              </a:rPr>
              <a:t>sufficient to permit replication</a:t>
            </a:r>
            <a:r>
              <a:rPr lang="en-US" dirty="0">
                <a:solidFill>
                  <a:schemeClr val="bg1">
                    <a:lumMod val="75000"/>
                  </a:schemeClr>
                </a:solidFill>
              </a:rPr>
              <a:t>, as well as </a:t>
            </a:r>
            <a:r>
              <a:rPr lang="en-US" b="1" dirty="0">
                <a:solidFill>
                  <a:schemeClr val="accent1">
                    <a:lumMod val="75000"/>
                  </a:schemeClr>
                </a:solidFill>
              </a:rPr>
              <a:t>information about access to data and programs.</a:t>
            </a:r>
          </a:p>
          <a:p>
            <a:endParaRPr lang="en-US" dirty="0"/>
          </a:p>
        </p:txBody>
      </p:sp>
      <p:sp>
        <p:nvSpPr>
          <p:cNvPr id="8" name="Rectangle 7"/>
          <p:cNvSpPr/>
          <p:nvPr/>
        </p:nvSpPr>
        <p:spPr>
          <a:xfrm>
            <a:off x="838200" y="2550695"/>
            <a:ext cx="10700084" cy="962526"/>
          </a:xfrm>
          <a:prstGeom prst="rect">
            <a:avLst/>
          </a:prstGeom>
          <a:noFill/>
          <a:ln w="825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126118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Example: FSRDC</a:t>
            </a:r>
          </a:p>
        </p:txBody>
      </p:sp>
      <p:sp>
        <p:nvSpPr>
          <p:cNvPr id="5" name="Content Placeholder 4"/>
          <p:cNvSpPr>
            <a:spLocks noGrp="1"/>
          </p:cNvSpPr>
          <p:nvPr>
            <p:ph sz="half" idx="1"/>
          </p:nvPr>
        </p:nvSpPr>
        <p:spPr/>
        <p:txBody>
          <a:bodyPr>
            <a:normAutofit/>
          </a:bodyPr>
          <a:lstStyle/>
          <a:p>
            <a:r>
              <a:rPr lang="en-US" dirty="0"/>
              <a:t>Access can be </a:t>
            </a:r>
            <a:r>
              <a:rPr lang="en-US" b="1" dirty="0">
                <a:solidFill>
                  <a:schemeClr val="accent5"/>
                </a:solidFill>
              </a:rPr>
              <a:t>clearly and precisely documented </a:t>
            </a:r>
          </a:p>
          <a:p>
            <a:r>
              <a:rPr lang="en-US" dirty="0"/>
              <a:t>Is </a:t>
            </a:r>
            <a:r>
              <a:rPr lang="en-US" b="1" dirty="0">
                <a:solidFill>
                  <a:schemeClr val="accent6"/>
                </a:solidFill>
              </a:rPr>
              <a:t>non-exclusive to the authors</a:t>
            </a:r>
          </a:p>
          <a:p>
            <a:r>
              <a:rPr lang="en-US" dirty="0">
                <a:solidFill>
                  <a:srgbClr val="FF0000"/>
                </a:solidFill>
              </a:rPr>
              <a:t>Intermediate files preserved</a:t>
            </a:r>
          </a:p>
          <a:p>
            <a:pPr marL="0" indent="0">
              <a:buNone/>
            </a:pPr>
            <a:r>
              <a:rPr lang="en-US" dirty="0"/>
              <a:t>(example taken from </a:t>
            </a:r>
            <a:r>
              <a:rPr lang="en-US" dirty="0">
                <a:hlinkClick r:id="rId2"/>
              </a:rPr>
              <a:t>Fort, </a:t>
            </a:r>
            <a:r>
              <a:rPr lang="en-US" dirty="0" err="1">
                <a:hlinkClick r:id="rId2"/>
              </a:rPr>
              <a:t>Restud</a:t>
            </a:r>
            <a:r>
              <a:rPr lang="en-US" dirty="0">
                <a:hlinkClick r:id="rId2"/>
              </a:rPr>
              <a:t> 2016</a:t>
            </a:r>
            <a:r>
              <a:rPr lang="en-US" dirty="0"/>
              <a:t>)</a:t>
            </a:r>
          </a:p>
          <a:p>
            <a:r>
              <a:rPr lang="en-US" sz="1800" dirty="0">
                <a:solidFill>
                  <a:schemeClr val="bg2">
                    <a:lumMod val="50000"/>
                  </a:schemeClr>
                </a:solidFill>
              </a:rPr>
              <a:t>NOTE: for AEA, you are required to provide all programs, but a copy may/should be available within the FSRDC as well.</a:t>
            </a:r>
          </a:p>
        </p:txBody>
      </p:sp>
      <p:pic>
        <p:nvPicPr>
          <p:cNvPr id="8" name="Content Placeholder 7"/>
          <p:cNvPicPr>
            <a:picLocks noGrp="1" noChangeAspect="1"/>
          </p:cNvPicPr>
          <p:nvPr>
            <p:ph sz="half" idx="2"/>
          </p:nvPr>
        </p:nvPicPr>
        <p:blipFill>
          <a:blip r:embed="rId3"/>
          <a:stretch>
            <a:fillRect/>
          </a:stretch>
        </p:blipFill>
        <p:spPr>
          <a:xfrm>
            <a:off x="6496678" y="1825625"/>
            <a:ext cx="4532643" cy="4351338"/>
          </a:xfrm>
          <a:prstGeom prst="rect">
            <a:avLst/>
          </a:prstGeom>
        </p:spPr>
      </p:pic>
      <p:sp>
        <p:nvSpPr>
          <p:cNvPr id="7" name="TextBox 6"/>
          <p:cNvSpPr txBox="1"/>
          <p:nvPr/>
        </p:nvSpPr>
        <p:spPr>
          <a:xfrm>
            <a:off x="962151" y="6176963"/>
            <a:ext cx="11069053" cy="369332"/>
          </a:xfrm>
          <a:prstGeom prst="rect">
            <a:avLst/>
          </a:prstGeom>
          <a:noFill/>
        </p:spPr>
        <p:txBody>
          <a:bodyPr wrap="square" rtlCol="0">
            <a:spAutoFit/>
          </a:bodyPr>
          <a:lstStyle/>
          <a:p>
            <a:r>
              <a:rPr lang="en-US" dirty="0">
                <a:hlinkClick r:id="rId4"/>
              </a:rPr>
              <a:t>https://social-science-data-editors.github.io/guidance/DCAS_Restricted_data.html#us-census-bureau-and-fsrdc</a:t>
            </a:r>
            <a:r>
              <a:rPr lang="en-US" dirty="0"/>
              <a:t> </a:t>
            </a:r>
          </a:p>
        </p:txBody>
      </p:sp>
      <p:sp>
        <p:nvSpPr>
          <p:cNvPr id="9" name="Rectangle 8"/>
          <p:cNvSpPr/>
          <p:nvPr/>
        </p:nvSpPr>
        <p:spPr>
          <a:xfrm>
            <a:off x="6761747" y="2069432"/>
            <a:ext cx="4367464" cy="2502568"/>
          </a:xfrm>
          <a:prstGeom prst="rect">
            <a:avLst/>
          </a:prstGeom>
          <a:noFill/>
          <a:ln w="762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914147" y="2743200"/>
            <a:ext cx="3938337" cy="421106"/>
          </a:xfrm>
          <a:prstGeom prst="rect">
            <a:avLst/>
          </a:prstGeom>
          <a:noFill/>
          <a:ln w="762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976310" y="4953375"/>
            <a:ext cx="4152901" cy="893972"/>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306639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stretch>
            <a:fillRect/>
          </a:stretch>
        </p:blipFill>
        <p:spPr>
          <a:xfrm>
            <a:off x="6136105" y="4603552"/>
            <a:ext cx="5421479" cy="1035212"/>
          </a:xfrm>
          <a:prstGeom prst="rect">
            <a:avLst/>
          </a:prstGeom>
        </p:spPr>
      </p:pic>
      <p:pic>
        <p:nvPicPr>
          <p:cNvPr id="6" name="Content Placeholder 5"/>
          <p:cNvPicPr>
            <a:picLocks noGrp="1" noChangeAspect="1"/>
          </p:cNvPicPr>
          <p:nvPr>
            <p:ph sz="half" idx="2"/>
          </p:nvPr>
        </p:nvPicPr>
        <p:blipFill>
          <a:blip r:embed="rId3"/>
          <a:stretch>
            <a:fillRect/>
          </a:stretch>
        </p:blipFill>
        <p:spPr>
          <a:xfrm>
            <a:off x="6019800" y="1527180"/>
            <a:ext cx="5181600" cy="3046780"/>
          </a:xfrm>
          <a:prstGeom prst="rect">
            <a:avLst/>
          </a:prstGeom>
        </p:spPr>
      </p:pic>
      <p:sp>
        <p:nvSpPr>
          <p:cNvPr id="4" name="Title 3"/>
          <p:cNvSpPr>
            <a:spLocks noGrp="1"/>
          </p:cNvSpPr>
          <p:nvPr>
            <p:ph type="title"/>
          </p:nvPr>
        </p:nvSpPr>
        <p:spPr/>
        <p:txBody>
          <a:bodyPr/>
          <a:lstStyle/>
          <a:p>
            <a:r>
              <a:rPr lang="en-US" dirty="0"/>
              <a:t>Example: Danish administrative data</a:t>
            </a:r>
          </a:p>
        </p:txBody>
      </p:sp>
      <p:sp>
        <p:nvSpPr>
          <p:cNvPr id="5" name="Content Placeholder 4"/>
          <p:cNvSpPr>
            <a:spLocks noGrp="1"/>
          </p:cNvSpPr>
          <p:nvPr>
            <p:ph sz="half" idx="1"/>
          </p:nvPr>
        </p:nvSpPr>
        <p:spPr/>
        <p:txBody>
          <a:bodyPr/>
          <a:lstStyle/>
          <a:p>
            <a:r>
              <a:rPr lang="en-US" dirty="0"/>
              <a:t>Access can be </a:t>
            </a:r>
            <a:r>
              <a:rPr lang="en-US" b="1" dirty="0">
                <a:solidFill>
                  <a:schemeClr val="accent5"/>
                </a:solidFill>
              </a:rPr>
              <a:t>clearly and precisely documented </a:t>
            </a:r>
          </a:p>
          <a:p>
            <a:r>
              <a:rPr lang="en-US" dirty="0"/>
              <a:t>Is </a:t>
            </a:r>
            <a:r>
              <a:rPr lang="en-US" b="1" dirty="0">
                <a:solidFill>
                  <a:schemeClr val="accent6"/>
                </a:solidFill>
              </a:rPr>
              <a:t>non-exclusive to the authors</a:t>
            </a:r>
          </a:p>
          <a:p>
            <a:pPr marL="0" indent="0">
              <a:buNone/>
            </a:pPr>
            <a:r>
              <a:rPr lang="en-US" dirty="0"/>
              <a:t>(example taken from </a:t>
            </a:r>
            <a:r>
              <a:rPr lang="en-US" dirty="0" err="1">
                <a:hlinkClick r:id="rId4"/>
              </a:rPr>
              <a:t>Fadlon</a:t>
            </a:r>
            <a:r>
              <a:rPr lang="en-US" dirty="0">
                <a:hlinkClick r:id="rId4"/>
              </a:rPr>
              <a:t> and Nielsen, </a:t>
            </a:r>
            <a:r>
              <a:rPr lang="en-US" dirty="0" err="1">
                <a:hlinkClick r:id="rId4"/>
              </a:rPr>
              <a:t>AEJ:Applied</a:t>
            </a:r>
            <a:r>
              <a:rPr lang="en-US" dirty="0">
                <a:hlinkClick r:id="rId4"/>
              </a:rPr>
              <a:t> 2021</a:t>
            </a:r>
            <a:r>
              <a:rPr lang="en-US" dirty="0"/>
              <a:t>)</a:t>
            </a:r>
          </a:p>
        </p:txBody>
      </p:sp>
      <p:sp>
        <p:nvSpPr>
          <p:cNvPr id="7" name="TextBox 6"/>
          <p:cNvSpPr txBox="1"/>
          <p:nvPr/>
        </p:nvSpPr>
        <p:spPr>
          <a:xfrm>
            <a:off x="962151" y="6176963"/>
            <a:ext cx="11069053" cy="523220"/>
          </a:xfrm>
          <a:prstGeom prst="rect">
            <a:avLst/>
          </a:prstGeom>
          <a:noFill/>
        </p:spPr>
        <p:txBody>
          <a:bodyPr wrap="square" rtlCol="0">
            <a:spAutoFit/>
          </a:bodyPr>
          <a:lstStyle/>
          <a:p>
            <a:r>
              <a:rPr lang="en-US" sz="1400" dirty="0">
                <a:hlinkClick r:id="rId5"/>
              </a:rPr>
              <a:t>https://social-science-data-editors.github.io/guidance/Requested_information_dcas.html#example-for-government-registers</a:t>
            </a:r>
            <a:endParaRPr lang="en-US" sz="1400" dirty="0"/>
          </a:p>
          <a:p>
            <a:r>
              <a:rPr lang="en-US" sz="1400" dirty="0"/>
              <a:t>http://www.dst.dk/extranet/forskningvariabellister/Oversigt%20over%20registre.html </a:t>
            </a:r>
          </a:p>
        </p:txBody>
      </p:sp>
      <p:sp>
        <p:nvSpPr>
          <p:cNvPr id="9" name="Rectangle 8"/>
          <p:cNvSpPr/>
          <p:nvPr/>
        </p:nvSpPr>
        <p:spPr>
          <a:xfrm>
            <a:off x="6143750" y="4603552"/>
            <a:ext cx="5695324" cy="1573411"/>
          </a:xfrm>
          <a:prstGeom prst="rect">
            <a:avLst/>
          </a:prstGeom>
          <a:noFill/>
          <a:ln w="762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077952" y="2620908"/>
            <a:ext cx="5065295" cy="672783"/>
          </a:xfrm>
          <a:prstGeom prst="rect">
            <a:avLst/>
          </a:prstGeom>
          <a:noFill/>
          <a:ln w="762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6"/>
          <a:stretch>
            <a:fillRect/>
          </a:stretch>
        </p:blipFill>
        <p:spPr>
          <a:xfrm>
            <a:off x="6674943" y="5144899"/>
            <a:ext cx="4701117" cy="1023098"/>
          </a:xfrm>
          <a:prstGeom prst="rect">
            <a:avLst/>
          </a:prstGeom>
          <a:ln>
            <a:solidFill>
              <a:schemeClr val="accent5"/>
            </a:solidFill>
          </a:ln>
        </p:spPr>
      </p:pic>
    </p:spTree>
    <p:extLst>
      <p:ext uri="{BB962C8B-B14F-4D97-AF65-F5344CB8AC3E}">
        <p14:creationId xmlns:p14="http://schemas.microsoft.com/office/powerpoint/2010/main" val="2437772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2038905" y="1582824"/>
            <a:ext cx="8114190" cy="4154984"/>
          </a:xfrm>
          <a:prstGeom prst="rect">
            <a:avLst/>
          </a:prstGeom>
          <a:noFill/>
        </p:spPr>
        <p:txBody>
          <a:bodyPr wrap="square" rtlCol="0">
            <a:spAutoFit/>
          </a:bodyPr>
          <a:lstStyle/>
          <a:p>
            <a:pPr algn="ctr"/>
            <a:r>
              <a:rPr lang="en-US" sz="8800" dirty="0">
                <a:solidFill>
                  <a:schemeClr val="bg1"/>
                </a:solidFill>
              </a:rPr>
              <a:t>Details on the </a:t>
            </a:r>
            <a:r>
              <a:rPr lang="en-US" sz="8800" dirty="0" err="1">
                <a:solidFill>
                  <a:schemeClr val="bg1"/>
                </a:solidFill>
              </a:rPr>
              <a:t>Reproducibilty</a:t>
            </a:r>
            <a:r>
              <a:rPr lang="en-US" sz="8800" dirty="0">
                <a:solidFill>
                  <a:schemeClr val="bg1"/>
                </a:solidFill>
              </a:rPr>
              <a:t> Check</a:t>
            </a:r>
            <a:endParaRPr lang="en-US" dirty="0">
              <a:solidFill>
                <a:schemeClr val="bg1"/>
              </a:solidFill>
            </a:endParaRPr>
          </a:p>
        </p:txBody>
      </p:sp>
    </p:spTree>
    <p:extLst>
      <p:ext uri="{BB962C8B-B14F-4D97-AF65-F5344CB8AC3E}">
        <p14:creationId xmlns:p14="http://schemas.microsoft.com/office/powerpoint/2010/main" val="37920142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What is the reproducibility check?</a:t>
            </a:r>
          </a:p>
        </p:txBody>
      </p:sp>
      <p:sp>
        <p:nvSpPr>
          <p:cNvPr id="2" name="Content Placeholder 1"/>
          <p:cNvSpPr>
            <a:spLocks noGrp="1"/>
          </p:cNvSpPr>
          <p:nvPr>
            <p:ph sz="half" idx="2"/>
          </p:nvPr>
        </p:nvSpPr>
        <p:spPr/>
        <p:txBody>
          <a:bodyPr>
            <a:normAutofit fontScale="92500" lnSpcReduction="10000"/>
          </a:bodyPr>
          <a:lstStyle/>
          <a:p>
            <a:pPr marL="0" indent="0">
              <a:buNone/>
            </a:pPr>
            <a:r>
              <a:rPr lang="en-US" dirty="0"/>
              <a:t>INSTRUCTIONS: When data are present, run checks:</a:t>
            </a:r>
          </a:p>
          <a:p>
            <a:r>
              <a:rPr lang="en-US" sz="3200" b="1" dirty="0"/>
              <a:t>Can data be read </a:t>
            </a:r>
            <a:r>
              <a:rPr lang="en-US" dirty="0"/>
              <a:t>(using software indicated by author)?</a:t>
            </a:r>
          </a:p>
          <a:p>
            <a:r>
              <a:rPr lang="en-US" dirty="0"/>
              <a:t>Is data in </a:t>
            </a:r>
            <a:r>
              <a:rPr lang="en-US" sz="3200" b="1" dirty="0"/>
              <a:t>archive-ready formats </a:t>
            </a:r>
            <a:r>
              <a:rPr lang="en-US" dirty="0"/>
              <a:t>(CSV, TXT) or in custom formats (DTA, SAS7BDAT, </a:t>
            </a:r>
            <a:r>
              <a:rPr lang="en-US" dirty="0" err="1"/>
              <a:t>Rdata</a:t>
            </a:r>
            <a:r>
              <a:rPr lang="en-US" dirty="0"/>
              <a:t>)? </a:t>
            </a:r>
          </a:p>
          <a:p>
            <a:r>
              <a:rPr lang="en-US" dirty="0"/>
              <a:t>Does the dataset </a:t>
            </a:r>
            <a:r>
              <a:rPr lang="en-US" sz="3400" b="1" dirty="0"/>
              <a:t>have variable labels?</a:t>
            </a:r>
            <a:endParaRPr lang="en-US" dirty="0"/>
          </a:p>
          <a:p>
            <a:r>
              <a:rPr lang="en-US" dirty="0"/>
              <a:t>Run </a:t>
            </a:r>
            <a:r>
              <a:rPr lang="en-US" b="1" dirty="0"/>
              <a:t>check for PII</a:t>
            </a:r>
            <a:r>
              <a:rPr lang="en-US" dirty="0"/>
              <a:t>. Apply judgement.</a:t>
            </a:r>
          </a:p>
          <a:p>
            <a:endParaRPr lang="en-US" dirty="0"/>
          </a:p>
          <a:p>
            <a:endParaRPr lang="en-US" dirty="0"/>
          </a:p>
        </p:txBody>
      </p:sp>
      <p:sp>
        <p:nvSpPr>
          <p:cNvPr id="3" name="Content Placeholder 2"/>
          <p:cNvSpPr>
            <a:spLocks noGrp="1"/>
          </p:cNvSpPr>
          <p:nvPr>
            <p:ph sz="half" idx="1"/>
          </p:nvPr>
        </p:nvSpPr>
        <p:spPr/>
        <p:txBody>
          <a:bodyPr>
            <a:normAutofit fontScale="92500" lnSpcReduction="10000"/>
          </a:bodyPr>
          <a:lstStyle/>
          <a:p>
            <a:r>
              <a:rPr lang="en-US" b="1" dirty="0"/>
              <a:t>Data checks</a:t>
            </a:r>
          </a:p>
          <a:p>
            <a:r>
              <a:rPr lang="en-US" dirty="0"/>
              <a:t>Code description</a:t>
            </a:r>
          </a:p>
          <a:p>
            <a:r>
              <a:rPr lang="en-US" dirty="0"/>
              <a:t>Requirements</a:t>
            </a:r>
          </a:p>
          <a:p>
            <a:pPr lvl="1"/>
            <a:r>
              <a:rPr lang="en-US" dirty="0"/>
              <a:t>As stated by author</a:t>
            </a:r>
          </a:p>
          <a:p>
            <a:pPr lvl="1"/>
            <a:r>
              <a:rPr lang="en-US" dirty="0"/>
              <a:t>As encountered by replicator</a:t>
            </a:r>
          </a:p>
          <a:p>
            <a:r>
              <a:rPr lang="en-US" dirty="0"/>
              <a:t>Verbose description of steps to replicate</a:t>
            </a:r>
          </a:p>
          <a:p>
            <a:r>
              <a:rPr lang="en-US" dirty="0"/>
              <a:t>Findings</a:t>
            </a:r>
          </a:p>
          <a:p>
            <a:pPr lvl="1"/>
            <a:r>
              <a:rPr lang="en-US" dirty="0"/>
              <a:t>Compare tables</a:t>
            </a:r>
          </a:p>
          <a:p>
            <a:pPr lvl="1"/>
            <a:r>
              <a:rPr lang="en-US" dirty="0"/>
              <a:t>Compare figures</a:t>
            </a:r>
          </a:p>
          <a:p>
            <a:pPr lvl="1"/>
            <a:r>
              <a:rPr lang="en-US" dirty="0"/>
              <a:t>Compare in-text numbers</a:t>
            </a:r>
          </a:p>
          <a:p>
            <a:endParaRPr lang="en-US" dirty="0"/>
          </a:p>
        </p:txBody>
      </p:sp>
      <p:sp>
        <p:nvSpPr>
          <p:cNvPr id="6" name="Rectangle 5"/>
          <p:cNvSpPr/>
          <p:nvPr/>
        </p:nvSpPr>
        <p:spPr>
          <a:xfrm>
            <a:off x="838200" y="1765979"/>
            <a:ext cx="2972963" cy="473638"/>
          </a:xfrm>
          <a:prstGeom prst="rect">
            <a:avLst/>
          </a:prstGeom>
          <a:noFill/>
          <a:ln w="603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647900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What is the reproducibility check?</a:t>
            </a:r>
          </a:p>
        </p:txBody>
      </p:sp>
      <p:sp>
        <p:nvSpPr>
          <p:cNvPr id="2" name="Content Placeholder 1"/>
          <p:cNvSpPr>
            <a:spLocks noGrp="1"/>
          </p:cNvSpPr>
          <p:nvPr>
            <p:ph sz="half" idx="2"/>
          </p:nvPr>
        </p:nvSpPr>
        <p:spPr/>
        <p:txBody>
          <a:bodyPr>
            <a:normAutofit fontScale="92500" lnSpcReduction="10000"/>
          </a:bodyPr>
          <a:lstStyle/>
          <a:p>
            <a:pPr marL="0" indent="0">
              <a:buNone/>
            </a:pPr>
            <a:r>
              <a:rPr lang="en-US" dirty="0"/>
              <a:t>INSTRUCTIONS: </a:t>
            </a:r>
          </a:p>
          <a:p>
            <a:r>
              <a:rPr lang="en-US" b="1" dirty="0"/>
              <a:t>Review the code </a:t>
            </a:r>
            <a:r>
              <a:rPr lang="en-US" dirty="0"/>
              <a:t>(but do not run it yet). </a:t>
            </a:r>
          </a:p>
          <a:p>
            <a:r>
              <a:rPr lang="en-US" dirty="0"/>
              <a:t>Identify programs that create "analysis files" ("</a:t>
            </a:r>
            <a:r>
              <a:rPr lang="en-US" b="1" dirty="0"/>
              <a:t>data preparation code</a:t>
            </a:r>
            <a:r>
              <a:rPr lang="en-US" dirty="0"/>
              <a:t>"). </a:t>
            </a:r>
          </a:p>
          <a:p>
            <a:r>
              <a:rPr lang="en-US" dirty="0"/>
              <a:t>Identify </a:t>
            </a:r>
            <a:r>
              <a:rPr lang="en-US" b="1" dirty="0"/>
              <a:t>programs that create tables and figures</a:t>
            </a:r>
            <a:r>
              <a:rPr lang="en-US" dirty="0"/>
              <a:t>. Not every deposit will have separate programs for this.</a:t>
            </a:r>
          </a:p>
          <a:p>
            <a:pPr lvl="1"/>
            <a:r>
              <a:rPr lang="en-US" dirty="0"/>
              <a:t> Identify all Figure, Table, and any in-text numbers. </a:t>
            </a:r>
          </a:p>
        </p:txBody>
      </p:sp>
      <p:sp>
        <p:nvSpPr>
          <p:cNvPr id="3" name="Content Placeholder 2"/>
          <p:cNvSpPr>
            <a:spLocks noGrp="1"/>
          </p:cNvSpPr>
          <p:nvPr>
            <p:ph sz="half" idx="1"/>
          </p:nvPr>
        </p:nvSpPr>
        <p:spPr/>
        <p:txBody>
          <a:bodyPr>
            <a:normAutofit fontScale="92500" lnSpcReduction="10000"/>
          </a:bodyPr>
          <a:lstStyle/>
          <a:p>
            <a:r>
              <a:rPr lang="en-US" dirty="0"/>
              <a:t>Data checks</a:t>
            </a:r>
          </a:p>
          <a:p>
            <a:r>
              <a:rPr lang="en-US" b="1" dirty="0"/>
              <a:t>Code description</a:t>
            </a:r>
          </a:p>
          <a:p>
            <a:r>
              <a:rPr lang="en-US" dirty="0"/>
              <a:t>Requirements</a:t>
            </a:r>
          </a:p>
          <a:p>
            <a:pPr lvl="1"/>
            <a:r>
              <a:rPr lang="en-US" dirty="0"/>
              <a:t>As stated by author</a:t>
            </a:r>
          </a:p>
          <a:p>
            <a:pPr lvl="1"/>
            <a:r>
              <a:rPr lang="en-US" dirty="0"/>
              <a:t>As encountered by replicator</a:t>
            </a:r>
          </a:p>
          <a:p>
            <a:r>
              <a:rPr lang="en-US" dirty="0"/>
              <a:t>Verbose description of steps to replicate</a:t>
            </a:r>
          </a:p>
          <a:p>
            <a:r>
              <a:rPr lang="en-US" dirty="0"/>
              <a:t>Findings</a:t>
            </a:r>
          </a:p>
          <a:p>
            <a:pPr lvl="1"/>
            <a:r>
              <a:rPr lang="en-US" dirty="0"/>
              <a:t>Compare tables</a:t>
            </a:r>
          </a:p>
          <a:p>
            <a:pPr lvl="1"/>
            <a:r>
              <a:rPr lang="en-US" dirty="0"/>
              <a:t>Compare figures</a:t>
            </a:r>
          </a:p>
          <a:p>
            <a:pPr lvl="1"/>
            <a:r>
              <a:rPr lang="en-US" dirty="0"/>
              <a:t>Compare in-text numbers</a:t>
            </a:r>
          </a:p>
          <a:p>
            <a:endParaRPr lang="en-US" dirty="0"/>
          </a:p>
        </p:txBody>
      </p:sp>
      <p:sp>
        <p:nvSpPr>
          <p:cNvPr id="6" name="Rectangle 5"/>
          <p:cNvSpPr/>
          <p:nvPr/>
        </p:nvSpPr>
        <p:spPr>
          <a:xfrm>
            <a:off x="838200" y="1765979"/>
            <a:ext cx="2972963" cy="473638"/>
          </a:xfrm>
          <a:prstGeom prst="rect">
            <a:avLst/>
          </a:prstGeom>
          <a:noFill/>
          <a:ln w="603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04377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5E-6 1.85185E-6 L 0.00066 0.06852 " pathEditMode="relative" rAng="0" ptsTypes="AA">
                                      <p:cBhvr>
                                        <p:cTn id="6" dur="1000" fill="hold"/>
                                        <p:tgtEl>
                                          <p:spTgt spid="6"/>
                                        </p:tgtEl>
                                        <p:attrNameLst>
                                          <p:attrName>ppt_x</p:attrName>
                                          <p:attrName>ppt_y</p:attrName>
                                        </p:attrNameLst>
                                      </p:cBhvr>
                                      <p:rCtr x="26" y="342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What is the reproducibility check?</a:t>
            </a:r>
          </a:p>
        </p:txBody>
      </p:sp>
      <p:sp>
        <p:nvSpPr>
          <p:cNvPr id="2" name="Content Placeholder 1"/>
          <p:cNvSpPr>
            <a:spLocks noGrp="1"/>
          </p:cNvSpPr>
          <p:nvPr>
            <p:ph sz="half" idx="2"/>
          </p:nvPr>
        </p:nvSpPr>
        <p:spPr/>
        <p:txBody>
          <a:bodyPr>
            <a:normAutofit fontScale="92500" lnSpcReduction="10000"/>
          </a:bodyPr>
          <a:lstStyle/>
          <a:p>
            <a:r>
              <a:rPr lang="en-US" dirty="0"/>
              <a:t>Software Requirements</a:t>
            </a:r>
          </a:p>
          <a:p>
            <a:pPr lvl="1"/>
            <a:r>
              <a:rPr lang="en-US" dirty="0"/>
              <a:t>Version of software (Stata 15, </a:t>
            </a:r>
            <a:r>
              <a:rPr lang="en-US" dirty="0" err="1"/>
              <a:t>Matlab</a:t>
            </a:r>
            <a:r>
              <a:rPr lang="en-US" dirty="0"/>
              <a:t> R2019b, etc.)</a:t>
            </a:r>
          </a:p>
          <a:p>
            <a:pPr lvl="1"/>
            <a:r>
              <a:rPr lang="en-US" dirty="0"/>
              <a:t>Complete list and version of packages!</a:t>
            </a:r>
          </a:p>
          <a:p>
            <a:r>
              <a:rPr lang="en-US" dirty="0"/>
              <a:t>Computational Requirements</a:t>
            </a:r>
          </a:p>
          <a:p>
            <a:pPr lvl="1"/>
            <a:r>
              <a:rPr lang="en-US" dirty="0"/>
              <a:t>Type, vintage, memory size, speed of computer</a:t>
            </a:r>
          </a:p>
          <a:p>
            <a:pPr lvl="1"/>
            <a:r>
              <a:rPr lang="en-US" dirty="0"/>
              <a:t>Disk space!</a:t>
            </a:r>
          </a:p>
          <a:p>
            <a:r>
              <a:rPr lang="en-US" dirty="0"/>
              <a:t>Time Requirements</a:t>
            </a:r>
          </a:p>
          <a:p>
            <a:pPr lvl="1"/>
            <a:r>
              <a:rPr lang="en-US" dirty="0"/>
              <a:t>Minutes, hours, days, weeks, months?</a:t>
            </a:r>
          </a:p>
        </p:txBody>
      </p:sp>
      <p:sp>
        <p:nvSpPr>
          <p:cNvPr id="3" name="Content Placeholder 2"/>
          <p:cNvSpPr>
            <a:spLocks noGrp="1"/>
          </p:cNvSpPr>
          <p:nvPr>
            <p:ph sz="half" idx="1"/>
          </p:nvPr>
        </p:nvSpPr>
        <p:spPr/>
        <p:txBody>
          <a:bodyPr>
            <a:normAutofit fontScale="92500" lnSpcReduction="10000"/>
          </a:bodyPr>
          <a:lstStyle/>
          <a:p>
            <a:r>
              <a:rPr lang="en-US" dirty="0"/>
              <a:t>Data checks</a:t>
            </a:r>
          </a:p>
          <a:p>
            <a:r>
              <a:rPr lang="en-US" dirty="0"/>
              <a:t>Code description</a:t>
            </a:r>
          </a:p>
          <a:p>
            <a:r>
              <a:rPr lang="en-US" b="1" dirty="0"/>
              <a:t>Requirements</a:t>
            </a:r>
          </a:p>
          <a:p>
            <a:pPr lvl="1"/>
            <a:r>
              <a:rPr lang="en-US" dirty="0"/>
              <a:t>As stated by author</a:t>
            </a:r>
          </a:p>
          <a:p>
            <a:pPr lvl="1"/>
            <a:r>
              <a:rPr lang="en-US" dirty="0"/>
              <a:t>As encountered by replicator</a:t>
            </a:r>
          </a:p>
          <a:p>
            <a:r>
              <a:rPr lang="en-US" dirty="0"/>
              <a:t>Verbose description of steps to replicate</a:t>
            </a:r>
          </a:p>
          <a:p>
            <a:r>
              <a:rPr lang="en-US" dirty="0"/>
              <a:t>Findings</a:t>
            </a:r>
          </a:p>
          <a:p>
            <a:pPr lvl="1"/>
            <a:r>
              <a:rPr lang="en-US" dirty="0"/>
              <a:t>Compare tables</a:t>
            </a:r>
          </a:p>
          <a:p>
            <a:pPr lvl="1"/>
            <a:r>
              <a:rPr lang="en-US" dirty="0"/>
              <a:t>Compare figures</a:t>
            </a:r>
          </a:p>
          <a:p>
            <a:pPr lvl="1"/>
            <a:r>
              <a:rPr lang="en-US" dirty="0"/>
              <a:t>Compare in-text numbers</a:t>
            </a:r>
          </a:p>
          <a:p>
            <a:endParaRPr lang="en-US" dirty="0"/>
          </a:p>
        </p:txBody>
      </p:sp>
      <p:sp>
        <p:nvSpPr>
          <p:cNvPr id="5" name="Rectangle 4"/>
          <p:cNvSpPr/>
          <p:nvPr/>
        </p:nvSpPr>
        <p:spPr>
          <a:xfrm>
            <a:off x="838200" y="2212709"/>
            <a:ext cx="2972963" cy="473638"/>
          </a:xfrm>
          <a:prstGeom prst="rect">
            <a:avLst/>
          </a:prstGeom>
          <a:noFill/>
          <a:ln w="603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74105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5E-6 4.07407E-6 L 0.00066 0.06851 " pathEditMode="relative" rAng="0" ptsTypes="AA">
                                      <p:cBhvr>
                                        <p:cTn id="6" dur="1000" fill="hold"/>
                                        <p:tgtEl>
                                          <p:spTgt spid="5"/>
                                        </p:tgtEl>
                                        <p:attrNameLst>
                                          <p:attrName>ppt_x</p:attrName>
                                          <p:attrName>ppt_y</p:attrName>
                                        </p:attrNameLst>
                                      </p:cBhvr>
                                      <p:rCtr x="26" y="342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What is the reproducibility check?</a:t>
            </a:r>
          </a:p>
        </p:txBody>
      </p:sp>
      <p:sp>
        <p:nvSpPr>
          <p:cNvPr id="2" name="Content Placeholder 1"/>
          <p:cNvSpPr>
            <a:spLocks noGrp="1"/>
          </p:cNvSpPr>
          <p:nvPr>
            <p:ph sz="half" idx="2"/>
          </p:nvPr>
        </p:nvSpPr>
        <p:spPr/>
        <p:txBody>
          <a:bodyPr>
            <a:normAutofit fontScale="92500" lnSpcReduction="10000"/>
          </a:bodyPr>
          <a:lstStyle/>
          <a:p>
            <a:pPr marL="0" indent="0">
              <a:buNone/>
            </a:pPr>
            <a:r>
              <a:rPr lang="en-US" dirty="0"/>
              <a:t>INSTRUCTIONS</a:t>
            </a:r>
          </a:p>
          <a:p>
            <a:r>
              <a:rPr lang="en-US" dirty="0"/>
              <a:t>Provide details about your process of accessing the code and data. </a:t>
            </a:r>
          </a:p>
          <a:p>
            <a:r>
              <a:rPr lang="en-US" dirty="0"/>
              <a:t>DO describe actions that you did as per instructions</a:t>
            </a:r>
          </a:p>
          <a:p>
            <a:r>
              <a:rPr lang="en-US" dirty="0"/>
              <a:t>DO describe any other actions you needed to do ("I had to make changes in multiple programs”)</a:t>
            </a:r>
          </a:p>
          <a:p>
            <a:r>
              <a:rPr lang="en-US" dirty="0"/>
              <a:t>Findings come later</a:t>
            </a:r>
          </a:p>
        </p:txBody>
      </p:sp>
      <p:sp>
        <p:nvSpPr>
          <p:cNvPr id="3" name="Content Placeholder 2"/>
          <p:cNvSpPr>
            <a:spLocks noGrp="1"/>
          </p:cNvSpPr>
          <p:nvPr>
            <p:ph sz="half" idx="1"/>
          </p:nvPr>
        </p:nvSpPr>
        <p:spPr/>
        <p:txBody>
          <a:bodyPr>
            <a:normAutofit fontScale="92500" lnSpcReduction="10000"/>
          </a:bodyPr>
          <a:lstStyle/>
          <a:p>
            <a:r>
              <a:rPr lang="en-US" dirty="0"/>
              <a:t>Data checks</a:t>
            </a:r>
          </a:p>
          <a:p>
            <a:r>
              <a:rPr lang="en-US" dirty="0"/>
              <a:t>Code description</a:t>
            </a:r>
          </a:p>
          <a:p>
            <a:r>
              <a:rPr lang="en-US" dirty="0"/>
              <a:t>Requirements</a:t>
            </a:r>
          </a:p>
          <a:p>
            <a:pPr lvl="1"/>
            <a:r>
              <a:rPr lang="en-US" dirty="0"/>
              <a:t>As stated by author</a:t>
            </a:r>
          </a:p>
          <a:p>
            <a:pPr lvl="1"/>
            <a:r>
              <a:rPr lang="en-US" dirty="0"/>
              <a:t>As encountered by replicator</a:t>
            </a:r>
          </a:p>
          <a:p>
            <a:r>
              <a:rPr lang="en-US" b="1" dirty="0"/>
              <a:t>Verbose description </a:t>
            </a:r>
            <a:r>
              <a:rPr lang="en-US" dirty="0"/>
              <a:t>of steps to replicate</a:t>
            </a:r>
          </a:p>
          <a:p>
            <a:r>
              <a:rPr lang="en-US" dirty="0"/>
              <a:t>Findings</a:t>
            </a:r>
          </a:p>
          <a:p>
            <a:pPr lvl="1"/>
            <a:r>
              <a:rPr lang="en-US" dirty="0"/>
              <a:t>Compare tables</a:t>
            </a:r>
          </a:p>
          <a:p>
            <a:pPr lvl="1"/>
            <a:r>
              <a:rPr lang="en-US" dirty="0"/>
              <a:t>Compare figures</a:t>
            </a:r>
          </a:p>
          <a:p>
            <a:pPr lvl="1"/>
            <a:r>
              <a:rPr lang="en-US" dirty="0"/>
              <a:t>Compare in-text numbers</a:t>
            </a:r>
          </a:p>
          <a:p>
            <a:endParaRPr lang="en-US" dirty="0"/>
          </a:p>
        </p:txBody>
      </p:sp>
      <p:sp>
        <p:nvSpPr>
          <p:cNvPr id="5" name="Rectangle 4"/>
          <p:cNvSpPr/>
          <p:nvPr/>
        </p:nvSpPr>
        <p:spPr>
          <a:xfrm>
            <a:off x="838200" y="2652458"/>
            <a:ext cx="2972963" cy="473638"/>
          </a:xfrm>
          <a:prstGeom prst="rect">
            <a:avLst/>
          </a:prstGeom>
          <a:noFill/>
          <a:ln w="603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00794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5E-6 3.7037E-6 L 0.00508 0.15509 " pathEditMode="relative" rAng="0" ptsTypes="AA">
                                      <p:cBhvr>
                                        <p:cTn id="6" dur="1000" fill="hold"/>
                                        <p:tgtEl>
                                          <p:spTgt spid="5"/>
                                        </p:tgtEl>
                                        <p:attrNameLst>
                                          <p:attrName>ppt_x</p:attrName>
                                          <p:attrName>ppt_y</p:attrName>
                                        </p:attrNameLst>
                                      </p:cBhvr>
                                      <p:rCtr x="247" y="775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What is the reproducibility check?</a:t>
            </a:r>
          </a:p>
        </p:txBody>
      </p:sp>
      <p:sp>
        <p:nvSpPr>
          <p:cNvPr id="2" name="Content Placeholder 1"/>
          <p:cNvSpPr>
            <a:spLocks noGrp="1"/>
          </p:cNvSpPr>
          <p:nvPr>
            <p:ph sz="half" idx="2"/>
          </p:nvPr>
        </p:nvSpPr>
        <p:spPr/>
        <p:txBody>
          <a:bodyPr>
            <a:normAutofit fontScale="85000" lnSpcReduction="20000"/>
          </a:bodyPr>
          <a:lstStyle/>
          <a:p>
            <a:pPr marL="0" indent="0">
              <a:buNone/>
            </a:pPr>
            <a:r>
              <a:rPr lang="en-US" dirty="0"/>
              <a:t>INSTRUCTIONS: </a:t>
            </a:r>
          </a:p>
          <a:p>
            <a:r>
              <a:rPr lang="en-US" dirty="0"/>
              <a:t>Describe your findings both positive and negative in some detail, for each </a:t>
            </a:r>
            <a:r>
              <a:rPr lang="en-US" b="1" dirty="0"/>
              <a:t>Data Preparation Code, Figure, Table, and any in-text numbers</a:t>
            </a:r>
            <a:r>
              <a:rPr lang="en-US" dirty="0"/>
              <a:t>. </a:t>
            </a:r>
          </a:p>
          <a:p>
            <a:r>
              <a:rPr lang="en-US" dirty="0"/>
              <a:t>When errors happen, be as precise as possible. </a:t>
            </a:r>
          </a:p>
          <a:p>
            <a:pPr lvl="1"/>
            <a:r>
              <a:rPr lang="en-US" dirty="0"/>
              <a:t>For differences in figures, provide screenshot of manuscript figure, as well as the figure produced by the code you ran. </a:t>
            </a:r>
          </a:p>
          <a:p>
            <a:pPr lvl="1"/>
            <a:r>
              <a:rPr lang="en-US" dirty="0"/>
              <a:t>For differences in numbers, provide both the number as reported in the manuscript, as well as the number replicated. </a:t>
            </a:r>
          </a:p>
        </p:txBody>
      </p:sp>
      <p:sp>
        <p:nvSpPr>
          <p:cNvPr id="3" name="Content Placeholder 2"/>
          <p:cNvSpPr>
            <a:spLocks noGrp="1"/>
          </p:cNvSpPr>
          <p:nvPr>
            <p:ph sz="half" idx="1"/>
          </p:nvPr>
        </p:nvSpPr>
        <p:spPr/>
        <p:txBody>
          <a:bodyPr>
            <a:normAutofit fontScale="85000" lnSpcReduction="20000"/>
          </a:bodyPr>
          <a:lstStyle/>
          <a:p>
            <a:r>
              <a:rPr lang="en-US" dirty="0"/>
              <a:t>Data checks</a:t>
            </a:r>
          </a:p>
          <a:p>
            <a:r>
              <a:rPr lang="en-US" dirty="0"/>
              <a:t>Code description</a:t>
            </a:r>
          </a:p>
          <a:p>
            <a:r>
              <a:rPr lang="en-US" dirty="0"/>
              <a:t>Requirements</a:t>
            </a:r>
          </a:p>
          <a:p>
            <a:pPr lvl="1"/>
            <a:r>
              <a:rPr lang="en-US" dirty="0"/>
              <a:t>As stated by author</a:t>
            </a:r>
          </a:p>
          <a:p>
            <a:pPr lvl="1"/>
            <a:r>
              <a:rPr lang="en-US" dirty="0"/>
              <a:t>As encountered by replicator</a:t>
            </a:r>
          </a:p>
          <a:p>
            <a:r>
              <a:rPr lang="en-US" dirty="0"/>
              <a:t>Verbose description of steps to replicate</a:t>
            </a:r>
          </a:p>
          <a:p>
            <a:r>
              <a:rPr lang="en-US" b="1" dirty="0"/>
              <a:t>Findings</a:t>
            </a:r>
          </a:p>
          <a:p>
            <a:pPr lvl="1"/>
            <a:r>
              <a:rPr lang="en-US" dirty="0"/>
              <a:t>Compare tables</a:t>
            </a:r>
          </a:p>
          <a:p>
            <a:pPr lvl="1"/>
            <a:r>
              <a:rPr lang="en-US" dirty="0"/>
              <a:t>Compare figures</a:t>
            </a:r>
          </a:p>
          <a:p>
            <a:pPr lvl="1"/>
            <a:r>
              <a:rPr lang="en-US" dirty="0"/>
              <a:t>Compare in-text numbers</a:t>
            </a:r>
          </a:p>
          <a:p>
            <a:endParaRPr lang="en-US" dirty="0"/>
          </a:p>
        </p:txBody>
      </p:sp>
      <p:sp>
        <p:nvSpPr>
          <p:cNvPr id="5" name="Rectangle 4"/>
          <p:cNvSpPr/>
          <p:nvPr/>
        </p:nvSpPr>
        <p:spPr>
          <a:xfrm>
            <a:off x="1012767" y="3764475"/>
            <a:ext cx="2972963" cy="473638"/>
          </a:xfrm>
          <a:prstGeom prst="rect">
            <a:avLst/>
          </a:prstGeom>
          <a:noFill/>
          <a:ln w="603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81863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2.08333E-6 -3.33333E-6 L -0.00104 0.1125 " pathEditMode="relative" rAng="0" ptsTypes="AA">
                                      <p:cBhvr>
                                        <p:cTn id="6" dur="1000" fill="hold"/>
                                        <p:tgtEl>
                                          <p:spTgt spid="5"/>
                                        </p:tgtEl>
                                        <p:attrNameLst>
                                          <p:attrName>ppt_x</p:attrName>
                                          <p:attrName>ppt_y</p:attrName>
                                        </p:attrNameLst>
                                      </p:cBhvr>
                                      <p:rCtr x="-52" y="562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150920" y="1582824"/>
            <a:ext cx="11860567" cy="2800767"/>
          </a:xfrm>
          <a:prstGeom prst="rect">
            <a:avLst/>
          </a:prstGeom>
          <a:noFill/>
        </p:spPr>
        <p:txBody>
          <a:bodyPr wrap="square" rtlCol="0">
            <a:spAutoFit/>
          </a:bodyPr>
          <a:lstStyle/>
          <a:p>
            <a:pPr algn="ctr"/>
            <a:r>
              <a:rPr lang="en-US" sz="8800" dirty="0">
                <a:solidFill>
                  <a:schemeClr val="bg1"/>
                </a:solidFill>
              </a:rPr>
              <a:t>Coding for Reproducibility</a:t>
            </a:r>
            <a:endParaRPr lang="en-US" dirty="0">
              <a:solidFill>
                <a:schemeClr val="bg1"/>
              </a:solidFill>
            </a:endParaRPr>
          </a:p>
        </p:txBody>
      </p:sp>
    </p:spTree>
    <p:extLst>
      <p:ext uri="{BB962C8B-B14F-4D97-AF65-F5344CB8AC3E}">
        <p14:creationId xmlns:p14="http://schemas.microsoft.com/office/powerpoint/2010/main" val="12711387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Streamlining replication packages</a:t>
            </a:r>
          </a:p>
        </p:txBody>
      </p:sp>
      <p:sp>
        <p:nvSpPr>
          <p:cNvPr id="3" name="Content Placeholder 2"/>
          <p:cNvSpPr>
            <a:spLocks noGrp="1"/>
          </p:cNvSpPr>
          <p:nvPr>
            <p:ph sz="half" idx="1"/>
          </p:nvPr>
        </p:nvSpPr>
        <p:spPr/>
        <p:txBody>
          <a:bodyPr/>
          <a:lstStyle/>
          <a:p>
            <a:r>
              <a:rPr lang="en-US" dirty="0"/>
              <a:t>Master script preferred</a:t>
            </a:r>
          </a:p>
          <a:p>
            <a:pPr lvl="1"/>
            <a:r>
              <a:rPr lang="en-US" dirty="0"/>
              <a:t>Least amount of manual effort</a:t>
            </a:r>
          </a:p>
          <a:p>
            <a:r>
              <a:rPr lang="en-US" dirty="0"/>
              <a:t>No manual manipulation </a:t>
            </a:r>
          </a:p>
          <a:p>
            <a:pPr lvl="1"/>
            <a:r>
              <a:rPr lang="en-US" dirty="0"/>
              <a:t>“Change the parameter to 0.2, then run the code again”</a:t>
            </a:r>
          </a:p>
          <a:p>
            <a:r>
              <a:rPr lang="en-US" dirty="0"/>
              <a:t>No manual copying of results</a:t>
            </a:r>
          </a:p>
          <a:p>
            <a:pPr lvl="1"/>
            <a:r>
              <a:rPr lang="en-US" dirty="0"/>
              <a:t>Write out/save tables and figures using packages</a:t>
            </a:r>
          </a:p>
          <a:p>
            <a:pPr lvl="1"/>
            <a:r>
              <a:rPr lang="en-US" dirty="0"/>
              <a:t>Compute all numbers in package</a:t>
            </a:r>
          </a:p>
        </p:txBody>
      </p:sp>
      <p:sp>
        <p:nvSpPr>
          <p:cNvPr id="4" name="Content Placeholder 3"/>
          <p:cNvSpPr>
            <a:spLocks noGrp="1"/>
          </p:cNvSpPr>
          <p:nvPr>
            <p:ph sz="half" idx="2"/>
          </p:nvPr>
        </p:nvSpPr>
        <p:spPr/>
        <p:txBody>
          <a:bodyPr/>
          <a:lstStyle/>
          <a:p>
            <a:r>
              <a:rPr lang="en-US" dirty="0"/>
              <a:t>No manual install of packages</a:t>
            </a:r>
          </a:p>
          <a:p>
            <a:pPr lvl="1"/>
            <a:r>
              <a:rPr lang="en-US" dirty="0"/>
              <a:t>Use a script to create all directories, install all necessary packages/requirements/etc.</a:t>
            </a:r>
          </a:p>
          <a:p>
            <a:r>
              <a:rPr lang="en-US" dirty="0"/>
              <a:t>Clear instructions!</a:t>
            </a:r>
          </a:p>
        </p:txBody>
      </p:sp>
      <p:pic>
        <p:nvPicPr>
          <p:cNvPr id="8" name="Picture 7"/>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4896077" y="3320257"/>
            <a:ext cx="681037" cy="681037"/>
          </a:xfrm>
          <a:prstGeom prst="rect">
            <a:avLst/>
          </a:prstGeom>
        </p:spPr>
      </p:pic>
    </p:spTree>
    <p:extLst>
      <p:ext uri="{BB962C8B-B14F-4D97-AF65-F5344CB8AC3E}">
        <p14:creationId xmlns:p14="http://schemas.microsoft.com/office/powerpoint/2010/main" val="9451914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tips from the “frequently gotten wrong” bin</a:t>
            </a:r>
          </a:p>
        </p:txBody>
      </p:sp>
      <p:sp>
        <p:nvSpPr>
          <p:cNvPr id="3" name="Content Placeholder 2"/>
          <p:cNvSpPr>
            <a:spLocks noGrp="1"/>
          </p:cNvSpPr>
          <p:nvPr>
            <p:ph sz="half" idx="1"/>
          </p:nvPr>
        </p:nvSpPr>
        <p:spPr/>
        <p:txBody>
          <a:bodyPr/>
          <a:lstStyle/>
          <a:p>
            <a:r>
              <a:rPr lang="en-US" dirty="0"/>
              <a:t>Set the project directory </a:t>
            </a:r>
            <a:r>
              <a:rPr lang="en-US" b="1" u="sng" dirty="0"/>
              <a:t>ONCE</a:t>
            </a:r>
            <a:r>
              <a:rPr lang="en-US" dirty="0"/>
              <a:t> in code, or </a:t>
            </a:r>
            <a:r>
              <a:rPr lang="en-US" b="1" u="sng" dirty="0"/>
              <a:t>NEVER</a:t>
            </a:r>
            <a:r>
              <a:rPr lang="en-US" dirty="0"/>
              <a:t> </a:t>
            </a:r>
            <a:br>
              <a:rPr lang="en-US" dirty="0"/>
            </a:br>
            <a:r>
              <a:rPr lang="en-US" sz="2000" dirty="0">
                <a:solidFill>
                  <a:schemeClr val="accent1"/>
                </a:solidFill>
              </a:rPr>
              <a:t>(Stata, </a:t>
            </a:r>
            <a:r>
              <a:rPr lang="en-US" sz="2000" dirty="0">
                <a:solidFill>
                  <a:schemeClr val="accent2"/>
                </a:solidFill>
              </a:rPr>
              <a:t>R</a:t>
            </a:r>
            <a:r>
              <a:rPr lang="en-US" sz="2000" dirty="0">
                <a:solidFill>
                  <a:schemeClr val="accent1"/>
                </a:solidFill>
              </a:rPr>
              <a:t>, </a:t>
            </a:r>
            <a:r>
              <a:rPr lang="en-US" sz="2000" dirty="0">
                <a:solidFill>
                  <a:schemeClr val="accent6"/>
                </a:solidFill>
              </a:rPr>
              <a:t>Python</a:t>
            </a:r>
            <a:r>
              <a:rPr lang="en-US" sz="2000" dirty="0">
                <a:solidFill>
                  <a:schemeClr val="accent1"/>
                </a:solidFill>
              </a:rPr>
              <a:t>)</a:t>
            </a:r>
          </a:p>
          <a:p>
            <a:r>
              <a:rPr lang="en-US" dirty="0"/>
              <a:t>Use </a:t>
            </a:r>
            <a:r>
              <a:rPr lang="en-US" b="1" u="sng" dirty="0"/>
              <a:t>placeholders</a:t>
            </a:r>
            <a:r>
              <a:rPr lang="en-US" dirty="0"/>
              <a:t> (</a:t>
            </a:r>
            <a:r>
              <a:rPr lang="en-US" dirty="0" err="1"/>
              <a:t>globals</a:t>
            </a:r>
            <a:r>
              <a:rPr lang="en-US" dirty="0"/>
              <a:t>, </a:t>
            </a:r>
            <a:r>
              <a:rPr lang="en-US" dirty="0" err="1"/>
              <a:t>libnames</a:t>
            </a:r>
            <a:r>
              <a:rPr lang="en-US" dirty="0"/>
              <a:t>, etc.) for common locations ($CONFDATA, $TABLES, $CODE) </a:t>
            </a:r>
            <a:r>
              <a:rPr lang="en-US" sz="1800" dirty="0">
                <a:solidFill>
                  <a:schemeClr val="accent1"/>
                </a:solidFill>
              </a:rPr>
              <a:t>(Stata, </a:t>
            </a:r>
            <a:r>
              <a:rPr lang="en-US" sz="1800" dirty="0">
                <a:solidFill>
                  <a:schemeClr val="accent2"/>
                </a:solidFill>
              </a:rPr>
              <a:t>R</a:t>
            </a:r>
            <a:r>
              <a:rPr lang="en-US" sz="1800" dirty="0">
                <a:solidFill>
                  <a:schemeClr val="accent1"/>
                </a:solidFill>
              </a:rPr>
              <a:t>, </a:t>
            </a:r>
            <a:r>
              <a:rPr lang="en-US" sz="1800" dirty="0">
                <a:solidFill>
                  <a:schemeClr val="accent6"/>
                </a:solidFill>
              </a:rPr>
              <a:t>Python, </a:t>
            </a:r>
            <a:r>
              <a:rPr lang="en-US" sz="1800" dirty="0">
                <a:solidFill>
                  <a:schemeClr val="accent4"/>
                </a:solidFill>
              </a:rPr>
              <a:t>SAS</a:t>
            </a:r>
            <a:r>
              <a:rPr lang="en-US" sz="1800" dirty="0">
                <a:solidFill>
                  <a:schemeClr val="accent1"/>
                </a:solidFill>
              </a:rPr>
              <a:t>)</a:t>
            </a:r>
          </a:p>
          <a:p>
            <a:r>
              <a:rPr lang="en-US" b="1" u="sng" dirty="0"/>
              <a:t>Write out all tables, figures</a:t>
            </a:r>
            <a:r>
              <a:rPr lang="en-US" dirty="0"/>
              <a:t>, and in-text numbers into separate files</a:t>
            </a:r>
          </a:p>
          <a:p>
            <a:endParaRPr lang="en-US" dirty="0"/>
          </a:p>
        </p:txBody>
      </p:sp>
      <p:sp>
        <p:nvSpPr>
          <p:cNvPr id="4" name="Content Placeholder 3"/>
          <p:cNvSpPr>
            <a:spLocks noGrp="1"/>
          </p:cNvSpPr>
          <p:nvPr>
            <p:ph sz="half" idx="2"/>
          </p:nvPr>
        </p:nvSpPr>
        <p:spPr/>
        <p:txBody>
          <a:bodyPr/>
          <a:lstStyle/>
          <a:p>
            <a:pPr marL="0" indent="0">
              <a:buNone/>
            </a:pPr>
            <a:r>
              <a:rPr lang="en-US" dirty="0"/>
              <a:t>If you need to </a:t>
            </a:r>
            <a:r>
              <a:rPr lang="en-US" dirty="0">
                <a:solidFill>
                  <a:srgbClr val="FF0000"/>
                </a:solidFill>
              </a:rPr>
              <a:t>manually</a:t>
            </a:r>
            <a:r>
              <a:rPr lang="en-US" dirty="0"/>
              <a:t> modify the code to obtain a series of tables/figures/columns, you’re doing something wrong:</a:t>
            </a:r>
          </a:p>
          <a:p>
            <a:r>
              <a:rPr lang="en-US" dirty="0"/>
              <a:t>Use </a:t>
            </a:r>
            <a:r>
              <a:rPr lang="en-US" b="1" dirty="0">
                <a:solidFill>
                  <a:schemeClr val="accent2"/>
                </a:solidFill>
              </a:rPr>
              <a:t>functions</a:t>
            </a:r>
            <a:r>
              <a:rPr lang="en-US" b="1" dirty="0"/>
              <a:t>, </a:t>
            </a:r>
            <a:r>
              <a:rPr lang="en-US" b="1" dirty="0">
                <a:solidFill>
                  <a:schemeClr val="accent1"/>
                </a:solidFill>
              </a:rPr>
              <a:t>ado files, programs</a:t>
            </a:r>
            <a:r>
              <a:rPr lang="en-US" b="1" dirty="0"/>
              <a:t>, </a:t>
            </a:r>
            <a:r>
              <a:rPr lang="en-US" b="1" dirty="0">
                <a:solidFill>
                  <a:schemeClr val="accent4"/>
                </a:solidFill>
              </a:rPr>
              <a:t>macros</a:t>
            </a:r>
            <a:r>
              <a:rPr lang="en-US" b="1" dirty="0"/>
              <a:t>, </a:t>
            </a:r>
            <a:r>
              <a:rPr lang="en-US" b="1" dirty="0">
                <a:solidFill>
                  <a:schemeClr val="accent6"/>
                </a:solidFill>
              </a:rPr>
              <a:t>subroutines</a:t>
            </a:r>
          </a:p>
          <a:p>
            <a:r>
              <a:rPr lang="en-US" dirty="0"/>
              <a:t>Use </a:t>
            </a:r>
            <a:r>
              <a:rPr lang="en-US" b="1" dirty="0"/>
              <a:t>loops, parameters, parameter files </a:t>
            </a:r>
            <a:r>
              <a:rPr lang="en-US" dirty="0"/>
              <a:t>to call those subroutines</a:t>
            </a:r>
          </a:p>
        </p:txBody>
      </p:sp>
    </p:spTree>
    <p:extLst>
      <p:ext uri="{BB962C8B-B14F-4D97-AF65-F5344CB8AC3E}">
        <p14:creationId xmlns:p14="http://schemas.microsoft.com/office/powerpoint/2010/main" val="41155866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tips from the “frequently gotten wrong” bin</a:t>
            </a:r>
          </a:p>
        </p:txBody>
      </p:sp>
      <p:sp>
        <p:nvSpPr>
          <p:cNvPr id="3" name="Content Placeholder 2"/>
          <p:cNvSpPr>
            <a:spLocks noGrp="1"/>
          </p:cNvSpPr>
          <p:nvPr>
            <p:ph sz="half" idx="1"/>
          </p:nvPr>
        </p:nvSpPr>
        <p:spPr/>
        <p:txBody>
          <a:bodyPr/>
          <a:lstStyle/>
          <a:p>
            <a:pPr marL="0" indent="0">
              <a:buNone/>
            </a:pPr>
            <a:r>
              <a:rPr lang="en-US" dirty="0"/>
              <a:t>Cleanly </a:t>
            </a:r>
            <a:r>
              <a:rPr lang="en-US" b="1" u="sng" dirty="0"/>
              <a:t>separate</a:t>
            </a:r>
          </a:p>
          <a:p>
            <a:r>
              <a:rPr lang="en-US" dirty="0">
                <a:solidFill>
                  <a:schemeClr val="accent2"/>
                </a:solidFill>
              </a:rPr>
              <a:t>Confidential data </a:t>
            </a:r>
            <a:r>
              <a:rPr lang="en-US" dirty="0"/>
              <a:t>and </a:t>
            </a:r>
            <a:r>
              <a:rPr lang="en-US" dirty="0">
                <a:solidFill>
                  <a:schemeClr val="accent6"/>
                </a:solidFill>
              </a:rPr>
              <a:t>public use </a:t>
            </a:r>
            <a:r>
              <a:rPr lang="en-US" dirty="0"/>
              <a:t>data</a:t>
            </a:r>
          </a:p>
          <a:p>
            <a:pPr lvl="1"/>
            <a:r>
              <a:rPr lang="en-US" dirty="0"/>
              <a:t>You are going to have to provide copies of the public use data without compromising confidentiality</a:t>
            </a:r>
          </a:p>
          <a:p>
            <a:r>
              <a:rPr lang="en-US" dirty="0">
                <a:solidFill>
                  <a:schemeClr val="accent2"/>
                </a:solidFill>
              </a:rPr>
              <a:t>Confidential parameters </a:t>
            </a:r>
            <a:r>
              <a:rPr lang="en-US" dirty="0"/>
              <a:t>and the </a:t>
            </a:r>
            <a:r>
              <a:rPr lang="en-US" dirty="0">
                <a:solidFill>
                  <a:schemeClr val="accent6"/>
                </a:solidFill>
              </a:rPr>
              <a:t>rest of the code</a:t>
            </a:r>
          </a:p>
          <a:p>
            <a:pPr lvl="1"/>
            <a:r>
              <a:rPr lang="en-US" dirty="0"/>
              <a:t>Reduces need to redact programs</a:t>
            </a:r>
          </a:p>
        </p:txBody>
      </p:sp>
      <p:pic>
        <p:nvPicPr>
          <p:cNvPr id="5" name="Content Placeholder 4"/>
          <p:cNvPicPr>
            <a:picLocks noGrp="1" noChangeAspect="1"/>
          </p:cNvPicPr>
          <p:nvPr>
            <p:ph sz="half" idx="2"/>
          </p:nvPr>
        </p:nvPicPr>
        <p:blipFill>
          <a:blip r:embed="rId2"/>
          <a:stretch>
            <a:fillRect/>
          </a:stretch>
        </p:blipFill>
        <p:spPr>
          <a:xfrm>
            <a:off x="6921405" y="3439290"/>
            <a:ext cx="3683189" cy="1124008"/>
          </a:xfrm>
          <a:prstGeom prst="rect">
            <a:avLst/>
          </a:prstGeom>
          <a:ln>
            <a:solidFill>
              <a:schemeClr val="accent1">
                <a:shade val="50000"/>
              </a:schemeClr>
            </a:solidFill>
          </a:ln>
          <a:effectLst>
            <a:outerShdw blurRad="50800" dist="127000" dir="2700000" algn="tl" rotWithShape="0">
              <a:prstClr val="black">
                <a:alpha val="40000"/>
              </a:prstClr>
            </a:outerShdw>
          </a:effectLst>
        </p:spPr>
      </p:pic>
    </p:spTree>
    <p:extLst>
      <p:ext uri="{BB962C8B-B14F-4D97-AF65-F5344CB8AC3E}">
        <p14:creationId xmlns:p14="http://schemas.microsoft.com/office/powerpoint/2010/main" val="28379407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tips from the “frequently gotten wrong” bin</a:t>
            </a:r>
          </a:p>
        </p:txBody>
      </p:sp>
      <p:sp>
        <p:nvSpPr>
          <p:cNvPr id="3" name="Content Placeholder 2"/>
          <p:cNvSpPr>
            <a:spLocks noGrp="1"/>
          </p:cNvSpPr>
          <p:nvPr>
            <p:ph sz="half" idx="1"/>
          </p:nvPr>
        </p:nvSpPr>
        <p:spPr/>
        <p:txBody>
          <a:bodyPr/>
          <a:lstStyle/>
          <a:p>
            <a:pPr marL="0" indent="0">
              <a:buNone/>
            </a:pPr>
            <a:r>
              <a:rPr lang="en-US" dirty="0"/>
              <a:t>Have “</a:t>
            </a:r>
            <a:r>
              <a:rPr lang="en-US" b="1" u="sng" dirty="0"/>
              <a:t>computational empathy</a:t>
            </a:r>
            <a:r>
              <a:rPr lang="en-US" dirty="0"/>
              <a:t>”</a:t>
            </a:r>
          </a:p>
          <a:p>
            <a:r>
              <a:rPr lang="en-US" dirty="0"/>
              <a:t>Consider cross-platform </a:t>
            </a:r>
            <a:r>
              <a:rPr lang="en-US" dirty="0" err="1"/>
              <a:t>programmng</a:t>
            </a:r>
            <a:r>
              <a:rPr lang="en-US" dirty="0"/>
              <a:t> practices</a:t>
            </a:r>
          </a:p>
          <a:p>
            <a:r>
              <a:rPr lang="en-US" dirty="0"/>
              <a:t>Consider that the replicator can learn from the process</a:t>
            </a:r>
          </a:p>
          <a:p>
            <a:pPr lvl="1"/>
            <a:r>
              <a:rPr lang="en-US" dirty="0"/>
              <a:t>They probably don’t have the same knowledge</a:t>
            </a:r>
          </a:p>
          <a:p>
            <a:r>
              <a:rPr lang="en-US" dirty="0"/>
              <a:t>Consider that the replicator might not have the same modules/packages/etc.</a:t>
            </a:r>
          </a:p>
        </p:txBody>
      </p:sp>
      <p:sp>
        <p:nvSpPr>
          <p:cNvPr id="4" name="Content Placeholder 3"/>
          <p:cNvSpPr>
            <a:spLocks noGrp="1"/>
          </p:cNvSpPr>
          <p:nvPr>
            <p:ph sz="half" idx="2"/>
          </p:nvPr>
        </p:nvSpPr>
        <p:spPr/>
        <p:txBody>
          <a:bodyPr/>
          <a:lstStyle/>
          <a:p>
            <a:endParaRPr lang="en-US" dirty="0"/>
          </a:p>
          <a:p>
            <a:r>
              <a:rPr lang="en-US" dirty="0"/>
              <a:t>Path and filenames:</a:t>
            </a:r>
          </a:p>
          <a:p>
            <a:pPr lvl="1"/>
            <a:r>
              <a:rPr lang="en-US" dirty="0">
                <a:solidFill>
                  <a:schemeClr val="accent1"/>
                </a:solidFill>
              </a:rPr>
              <a:t>Stata: always use forward slashes, even on Windows</a:t>
            </a:r>
            <a:br>
              <a:rPr lang="en-US" dirty="0">
                <a:solidFill>
                  <a:schemeClr val="accent1"/>
                </a:solidFill>
              </a:rPr>
            </a:br>
            <a:r>
              <a:rPr lang="en-US" sz="1800" b="1" dirty="0">
                <a:solidFill>
                  <a:schemeClr val="accent1"/>
                </a:solidFill>
                <a:latin typeface="Source Code Pro" panose="020B0509030403020204" pitchFamily="49" charset="0"/>
                <a:ea typeface="Source Code Pro" panose="020B0509030403020204" pitchFamily="49" charset="0"/>
              </a:rPr>
              <a:t>use “$data/path/</a:t>
            </a:r>
            <a:r>
              <a:rPr lang="en-US" sz="1800" b="1" dirty="0" err="1">
                <a:solidFill>
                  <a:schemeClr val="accent1"/>
                </a:solidFill>
                <a:latin typeface="Source Code Pro" panose="020B0509030403020204" pitchFamily="49" charset="0"/>
                <a:ea typeface="Source Code Pro" panose="020B0509030403020204" pitchFamily="49" charset="0"/>
              </a:rPr>
              <a:t>data.dta</a:t>
            </a:r>
            <a:r>
              <a:rPr lang="en-US" sz="1800" b="1" dirty="0">
                <a:solidFill>
                  <a:schemeClr val="accent1"/>
                </a:solidFill>
                <a:latin typeface="Source Code Pro" panose="020B0509030403020204" pitchFamily="49" charset="0"/>
                <a:ea typeface="Source Code Pro" panose="020B0509030403020204" pitchFamily="49" charset="0"/>
              </a:rPr>
              <a:t>”</a:t>
            </a:r>
          </a:p>
          <a:p>
            <a:pPr lvl="1"/>
            <a:r>
              <a:rPr lang="en-US" dirty="0">
                <a:solidFill>
                  <a:schemeClr val="accent2"/>
                </a:solidFill>
              </a:rPr>
              <a:t>R: use “</a:t>
            </a:r>
            <a:r>
              <a:rPr lang="en-US" sz="2000" dirty="0" err="1">
                <a:solidFill>
                  <a:schemeClr val="accent2"/>
                </a:solidFill>
                <a:latin typeface="Source Code Pro" panose="020B0509030403020204" pitchFamily="49" charset="0"/>
                <a:ea typeface="Source Code Pro" panose="020B0509030403020204" pitchFamily="49" charset="0"/>
              </a:rPr>
              <a:t>file.path</a:t>
            </a:r>
            <a:r>
              <a:rPr lang="en-US" sz="2000" dirty="0">
                <a:solidFill>
                  <a:schemeClr val="accent2"/>
                </a:solidFill>
                <a:latin typeface="Source Code Pro" panose="020B0509030403020204" pitchFamily="49" charset="0"/>
                <a:ea typeface="Source Code Pro" panose="020B0509030403020204" pitchFamily="49" charset="0"/>
              </a:rPr>
              <a:t>()</a:t>
            </a:r>
            <a:r>
              <a:rPr lang="en-US" dirty="0">
                <a:solidFill>
                  <a:schemeClr val="accent2"/>
                </a:solidFill>
              </a:rPr>
              <a:t>”</a:t>
            </a:r>
            <a:br>
              <a:rPr lang="en-US" dirty="0">
                <a:solidFill>
                  <a:schemeClr val="accent2"/>
                </a:solidFill>
              </a:rPr>
            </a:br>
            <a:r>
              <a:rPr lang="en-US" sz="1600" b="1" dirty="0">
                <a:solidFill>
                  <a:schemeClr val="accent2"/>
                </a:solidFill>
                <a:latin typeface="Source Code Pro" panose="020B0509030403020204" pitchFamily="49" charset="0"/>
                <a:ea typeface="Source Code Pro" panose="020B0509030403020204" pitchFamily="49" charset="0"/>
              </a:rPr>
              <a:t>x &lt;- read(</a:t>
            </a:r>
            <a:r>
              <a:rPr lang="en-US" sz="1600" b="1" dirty="0" err="1">
                <a:solidFill>
                  <a:schemeClr val="accent2"/>
                </a:solidFill>
                <a:latin typeface="Source Code Pro" panose="020B0509030403020204" pitchFamily="49" charset="0"/>
                <a:ea typeface="Source Code Pro" panose="020B0509030403020204" pitchFamily="49" charset="0"/>
              </a:rPr>
              <a:t>file.path</a:t>
            </a:r>
            <a:r>
              <a:rPr lang="en-US" sz="1600" b="1" dirty="0">
                <a:solidFill>
                  <a:schemeClr val="accent2"/>
                </a:solidFill>
                <a:latin typeface="Source Code Pro" panose="020B0509030403020204" pitchFamily="49" charset="0"/>
                <a:ea typeface="Source Code Pro" panose="020B0509030403020204" pitchFamily="49" charset="0"/>
              </a:rPr>
              <a:t>(data,”</a:t>
            </a:r>
            <a:r>
              <a:rPr lang="en-US" sz="1600" b="1" dirty="0" err="1">
                <a:solidFill>
                  <a:schemeClr val="accent2"/>
                </a:solidFill>
                <a:latin typeface="Source Code Pro" panose="020B0509030403020204" pitchFamily="49" charset="0"/>
                <a:ea typeface="Source Code Pro" panose="020B0509030403020204" pitchFamily="49" charset="0"/>
              </a:rPr>
              <a:t>data.dta</a:t>
            </a:r>
            <a:r>
              <a:rPr lang="en-US" sz="1600" b="1" dirty="0">
                <a:solidFill>
                  <a:schemeClr val="accent2"/>
                </a:solidFill>
                <a:latin typeface="Source Code Pro" panose="020B0509030403020204" pitchFamily="49" charset="0"/>
                <a:ea typeface="Source Code Pro" panose="020B0509030403020204" pitchFamily="49" charset="0"/>
              </a:rPr>
              <a:t>”)</a:t>
            </a:r>
          </a:p>
          <a:p>
            <a:pPr lvl="1"/>
            <a:r>
              <a:rPr lang="en-US" dirty="0">
                <a:solidFill>
                  <a:schemeClr val="accent4"/>
                </a:solidFill>
              </a:rPr>
              <a:t>SAS: use </a:t>
            </a:r>
            <a:r>
              <a:rPr lang="en-US" sz="2000" dirty="0">
                <a:solidFill>
                  <a:schemeClr val="accent4"/>
                </a:solidFill>
                <a:latin typeface="Source Code Pro" panose="020B0509030403020204" pitchFamily="49" charset="0"/>
                <a:ea typeface="Source Code Pro" panose="020B0509030403020204" pitchFamily="49" charset="0"/>
              </a:rPr>
              <a:t>filename</a:t>
            </a:r>
            <a:r>
              <a:rPr lang="en-US" dirty="0">
                <a:solidFill>
                  <a:schemeClr val="accent4"/>
                </a:solidFill>
              </a:rPr>
              <a:t> and </a:t>
            </a:r>
            <a:r>
              <a:rPr lang="en-US" sz="2000" dirty="0" err="1">
                <a:solidFill>
                  <a:schemeClr val="accent4"/>
                </a:solidFill>
                <a:latin typeface="Source Code Pro" panose="020B0509030403020204" pitchFamily="49" charset="0"/>
                <a:ea typeface="Source Code Pro" panose="020B0509030403020204" pitchFamily="49" charset="0"/>
              </a:rPr>
              <a:t>libname</a:t>
            </a:r>
            <a:r>
              <a:rPr lang="en-US" dirty="0">
                <a:solidFill>
                  <a:schemeClr val="accent4"/>
                </a:solidFill>
              </a:rPr>
              <a:t> to abstract</a:t>
            </a:r>
            <a:br>
              <a:rPr lang="en-US" dirty="0">
                <a:solidFill>
                  <a:schemeClr val="accent4"/>
                </a:solidFill>
              </a:rPr>
            </a:br>
            <a:r>
              <a:rPr lang="en-US" sz="2000" b="1" dirty="0">
                <a:solidFill>
                  <a:schemeClr val="accent4"/>
                </a:solidFill>
                <a:latin typeface="Source Code Pro" panose="020B0509030403020204" pitchFamily="49" charset="0"/>
                <a:ea typeface="Source Code Pro" panose="020B0509030403020204" pitchFamily="49" charset="0"/>
              </a:rPr>
              <a:t>data DATALIB.step1;</a:t>
            </a:r>
            <a:br>
              <a:rPr lang="en-US" sz="2000" b="1" dirty="0">
                <a:solidFill>
                  <a:schemeClr val="accent4"/>
                </a:solidFill>
                <a:latin typeface="Source Code Pro" panose="020B0509030403020204" pitchFamily="49" charset="0"/>
                <a:ea typeface="Source Code Pro" panose="020B0509030403020204" pitchFamily="49" charset="0"/>
              </a:rPr>
            </a:br>
            <a:r>
              <a:rPr lang="en-US" sz="2000" b="1" dirty="0">
                <a:solidFill>
                  <a:schemeClr val="accent4"/>
                </a:solidFill>
                <a:latin typeface="Source Code Pro" panose="020B0509030403020204" pitchFamily="49" charset="0"/>
                <a:ea typeface="Source Code Pro" panose="020B0509030403020204" pitchFamily="49" charset="0"/>
              </a:rPr>
              <a:t>set CONFLIB.slid_1996;</a:t>
            </a:r>
            <a:endParaRPr lang="en-US" sz="2000" b="1" dirty="0">
              <a:solidFill>
                <a:schemeClr val="accent1"/>
              </a:solidFill>
              <a:latin typeface="Source Code Pro" panose="020B0509030403020204" pitchFamily="49" charset="0"/>
              <a:ea typeface="Source Code Pro" panose="020B0509030403020204" pitchFamily="49" charset="0"/>
            </a:endParaRPr>
          </a:p>
          <a:p>
            <a:pPr lvl="1"/>
            <a:endParaRPr lang="en-US" dirty="0"/>
          </a:p>
        </p:txBody>
      </p:sp>
    </p:spTree>
    <p:extLst>
      <p:ext uri="{BB962C8B-B14F-4D97-AF65-F5344CB8AC3E}">
        <p14:creationId xmlns:p14="http://schemas.microsoft.com/office/powerpoint/2010/main" val="24901184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Extreme examples</a:t>
            </a:r>
          </a:p>
        </p:txBody>
      </p:sp>
      <p:sp>
        <p:nvSpPr>
          <p:cNvPr id="3" name="Content Placeholder 2"/>
          <p:cNvSpPr>
            <a:spLocks noGrp="1"/>
          </p:cNvSpPr>
          <p:nvPr>
            <p:ph sz="half" idx="1"/>
          </p:nvPr>
        </p:nvSpPr>
        <p:spPr/>
        <p:txBody>
          <a:bodyPr/>
          <a:lstStyle/>
          <a:p>
            <a:r>
              <a:rPr lang="en-US" dirty="0" err="1"/>
              <a:t>Matlab</a:t>
            </a:r>
            <a:r>
              <a:rPr lang="en-US" dirty="0"/>
              <a:t>-based simulation</a:t>
            </a:r>
          </a:p>
          <a:p>
            <a:r>
              <a:rPr lang="en-US" dirty="0"/>
              <a:t>Real example, 10 figures, 4 panels each</a:t>
            </a:r>
          </a:p>
        </p:txBody>
      </p:sp>
      <p:sp>
        <p:nvSpPr>
          <p:cNvPr id="4" name="Content Placeholder 3"/>
          <p:cNvSpPr>
            <a:spLocks noGrp="1"/>
          </p:cNvSpPr>
          <p:nvPr>
            <p:ph sz="half" idx="2"/>
          </p:nvPr>
        </p:nvSpPr>
        <p:spPr/>
        <p:txBody>
          <a:bodyPr/>
          <a:lstStyle/>
          <a:p>
            <a:r>
              <a:rPr lang="en-US" dirty="0">
                <a:solidFill>
                  <a:schemeClr val="accent5"/>
                </a:solidFill>
              </a:rPr>
              <a:t>For Figure 5a, comment line 52, uncomment line 151, run the code, then copy the figure into your document.</a:t>
            </a:r>
          </a:p>
          <a:p>
            <a:r>
              <a:rPr lang="en-US" dirty="0">
                <a:solidFill>
                  <a:schemeClr val="accent5"/>
                </a:solidFill>
              </a:rPr>
              <a:t>For Figure 5b, comment line 151 again, leave line 52 commented, and change the parameter on line 75 to “3”</a:t>
            </a:r>
          </a:p>
          <a:p>
            <a:r>
              <a:rPr lang="en-US" dirty="0">
                <a:solidFill>
                  <a:schemeClr val="accent5"/>
                </a:solidFill>
              </a:rPr>
              <a:t>…. </a:t>
            </a:r>
          </a:p>
        </p:txBody>
      </p:sp>
    </p:spTree>
    <p:extLst>
      <p:ext uri="{BB962C8B-B14F-4D97-AF65-F5344CB8AC3E}">
        <p14:creationId xmlns:p14="http://schemas.microsoft.com/office/powerpoint/2010/main" val="42272954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Extreme examples</a:t>
            </a:r>
          </a:p>
        </p:txBody>
      </p:sp>
      <p:sp>
        <p:nvSpPr>
          <p:cNvPr id="3" name="Content Placeholder 2"/>
          <p:cNvSpPr>
            <a:spLocks noGrp="1"/>
          </p:cNvSpPr>
          <p:nvPr>
            <p:ph sz="half" idx="1"/>
          </p:nvPr>
        </p:nvSpPr>
        <p:spPr/>
        <p:txBody>
          <a:bodyPr/>
          <a:lstStyle/>
          <a:p>
            <a:r>
              <a:rPr lang="en-US" dirty="0"/>
              <a:t>Stata-based estimation</a:t>
            </a:r>
          </a:p>
          <a:p>
            <a:r>
              <a:rPr lang="en-US" dirty="0"/>
              <a:t>4 variants</a:t>
            </a:r>
          </a:p>
        </p:txBody>
      </p:sp>
      <p:sp>
        <p:nvSpPr>
          <p:cNvPr id="4" name="Content Placeholder 3"/>
          <p:cNvSpPr>
            <a:spLocks noGrp="1"/>
          </p:cNvSpPr>
          <p:nvPr>
            <p:ph sz="half" idx="2"/>
          </p:nvPr>
        </p:nvSpPr>
        <p:spPr/>
        <p:txBody>
          <a:bodyPr/>
          <a:lstStyle/>
          <a:p>
            <a:r>
              <a:rPr lang="en-US" dirty="0">
                <a:solidFill>
                  <a:schemeClr val="accent5"/>
                </a:solidFill>
              </a:rPr>
              <a:t>Run the data creation programs, then copy the data to Folder A</a:t>
            </a:r>
          </a:p>
          <a:p>
            <a:r>
              <a:rPr lang="en-US" dirty="0">
                <a:solidFill>
                  <a:schemeClr val="accent5"/>
                </a:solidFill>
              </a:rPr>
              <a:t>Copy programs “b.do” and “c.do” from Folder A to Folder B, but modify “c.do” on line 20</a:t>
            </a:r>
          </a:p>
          <a:p>
            <a:r>
              <a:rPr lang="en-US" dirty="0">
                <a:solidFill>
                  <a:schemeClr val="accent5"/>
                </a:solidFill>
              </a:rPr>
              <a:t>Once done, convert the output from “d.do” to a </a:t>
            </a:r>
            <a:r>
              <a:rPr lang="en-US" dirty="0" err="1">
                <a:solidFill>
                  <a:schemeClr val="accent5"/>
                </a:solidFill>
              </a:rPr>
              <a:t>Matlab</a:t>
            </a:r>
            <a:r>
              <a:rPr lang="en-US" dirty="0">
                <a:solidFill>
                  <a:schemeClr val="accent5"/>
                </a:solidFill>
              </a:rPr>
              <a:t> file, and run the simulation in Folder B/C</a:t>
            </a:r>
          </a:p>
          <a:p>
            <a:r>
              <a:rPr lang="en-US" dirty="0">
                <a:solidFill>
                  <a:schemeClr val="accent5"/>
                </a:solidFill>
              </a:rPr>
              <a:t>…. </a:t>
            </a:r>
          </a:p>
        </p:txBody>
      </p:sp>
    </p:spTree>
    <p:extLst>
      <p:ext uri="{BB962C8B-B14F-4D97-AF65-F5344CB8AC3E}">
        <p14:creationId xmlns:p14="http://schemas.microsoft.com/office/powerpoint/2010/main" val="35096987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Ideal setup</a:t>
            </a:r>
          </a:p>
        </p:txBody>
      </p:sp>
      <p:sp>
        <p:nvSpPr>
          <p:cNvPr id="3" name="Content Placeholder 2"/>
          <p:cNvSpPr>
            <a:spLocks noGrp="1"/>
          </p:cNvSpPr>
          <p:nvPr>
            <p:ph sz="half" idx="1"/>
          </p:nvPr>
        </p:nvSpPr>
        <p:spPr/>
        <p:txBody>
          <a:bodyPr>
            <a:normAutofit lnSpcReduction="10000"/>
          </a:bodyPr>
          <a:lstStyle/>
          <a:p>
            <a:r>
              <a:rPr lang="en-US" dirty="0"/>
              <a:t>1 program to prepare the setup</a:t>
            </a:r>
          </a:p>
          <a:p>
            <a:pPr lvl="1"/>
            <a:r>
              <a:rPr lang="en-US" dirty="0"/>
              <a:t>Installs all packages</a:t>
            </a:r>
          </a:p>
          <a:p>
            <a:pPr lvl="1"/>
            <a:r>
              <a:rPr lang="en-US" dirty="0"/>
              <a:t>Creates all directories</a:t>
            </a:r>
          </a:p>
          <a:p>
            <a:r>
              <a:rPr lang="en-US" dirty="0"/>
              <a:t>1 program (or a very small number) that creates the rest</a:t>
            </a:r>
          </a:p>
          <a:p>
            <a:pPr lvl="1"/>
            <a:r>
              <a:rPr lang="en-US" dirty="0"/>
              <a:t>Possibly with macros/ ado files/ subroutines</a:t>
            </a:r>
          </a:p>
          <a:p>
            <a:pPr lvl="1"/>
            <a:r>
              <a:rPr lang="en-US" dirty="0"/>
              <a:t>Possibly with parameter files that might differ per directory</a:t>
            </a:r>
          </a:p>
          <a:p>
            <a:r>
              <a:rPr lang="en-US" dirty="0"/>
              <a:t>All tables and figures are output programmatically</a:t>
            </a:r>
          </a:p>
        </p:txBody>
      </p:sp>
      <p:sp>
        <p:nvSpPr>
          <p:cNvPr id="4" name="Content Placeholder 3"/>
          <p:cNvSpPr>
            <a:spLocks noGrp="1"/>
          </p:cNvSpPr>
          <p:nvPr>
            <p:ph sz="half" idx="2"/>
          </p:nvPr>
        </p:nvSpPr>
        <p:spPr/>
        <p:txBody>
          <a:bodyPr>
            <a:normAutofit lnSpcReduction="10000"/>
          </a:bodyPr>
          <a:lstStyle/>
          <a:p>
            <a:r>
              <a:rPr lang="en-US" dirty="0">
                <a:solidFill>
                  <a:schemeClr val="accent6">
                    <a:lumMod val="50000"/>
                  </a:schemeClr>
                </a:solidFill>
              </a:rPr>
              <a:t>Setting up can be done in all languages</a:t>
            </a:r>
          </a:p>
          <a:p>
            <a:pPr lvl="1"/>
            <a:r>
              <a:rPr lang="en-US" dirty="0" err="1">
                <a:solidFill>
                  <a:schemeClr val="accent6">
                    <a:lumMod val="50000"/>
                  </a:schemeClr>
                </a:solidFill>
              </a:rPr>
              <a:t>Matlab</a:t>
            </a:r>
            <a:r>
              <a:rPr lang="en-US" dirty="0">
                <a:solidFill>
                  <a:schemeClr val="accent6">
                    <a:lumMod val="50000"/>
                  </a:schemeClr>
                </a:solidFill>
              </a:rPr>
              <a:t>, Stata, R, Python, Fortran</a:t>
            </a:r>
          </a:p>
          <a:p>
            <a:r>
              <a:rPr lang="en-US" dirty="0">
                <a:solidFill>
                  <a:schemeClr val="accent6">
                    <a:lumMod val="50000"/>
                  </a:schemeClr>
                </a:solidFill>
              </a:rPr>
              <a:t>Subroutines exist in all languages</a:t>
            </a:r>
          </a:p>
          <a:p>
            <a:pPr lvl="1"/>
            <a:r>
              <a:rPr lang="en-US" dirty="0">
                <a:solidFill>
                  <a:schemeClr val="accent6">
                    <a:lumMod val="50000"/>
                  </a:schemeClr>
                </a:solidFill>
              </a:rPr>
              <a:t>You might need to learn how!</a:t>
            </a:r>
          </a:p>
          <a:p>
            <a:r>
              <a:rPr lang="en-US" dirty="0">
                <a:solidFill>
                  <a:schemeClr val="accent6">
                    <a:lumMod val="50000"/>
                  </a:schemeClr>
                </a:solidFill>
              </a:rPr>
              <a:t>Ability to output figures and tables (Excel, </a:t>
            </a:r>
            <a:r>
              <a:rPr lang="en-US" dirty="0" err="1">
                <a:solidFill>
                  <a:schemeClr val="accent6">
                    <a:lumMod val="50000"/>
                  </a:schemeClr>
                </a:solidFill>
              </a:rPr>
              <a:t>LaTeX</a:t>
            </a:r>
            <a:r>
              <a:rPr lang="en-US" dirty="0">
                <a:solidFill>
                  <a:schemeClr val="accent6">
                    <a:lumMod val="50000"/>
                  </a:schemeClr>
                </a:solidFill>
              </a:rPr>
              <a:t>) exist in all languages</a:t>
            </a:r>
          </a:p>
        </p:txBody>
      </p:sp>
    </p:spTree>
    <p:extLst>
      <p:ext uri="{BB962C8B-B14F-4D97-AF65-F5344CB8AC3E}">
        <p14:creationId xmlns:p14="http://schemas.microsoft.com/office/powerpoint/2010/main" val="5618020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2038905" y="1582824"/>
            <a:ext cx="8114190" cy="4154984"/>
          </a:xfrm>
          <a:prstGeom prst="rect">
            <a:avLst/>
          </a:prstGeom>
          <a:noFill/>
        </p:spPr>
        <p:txBody>
          <a:bodyPr wrap="square" rtlCol="0">
            <a:spAutoFit/>
          </a:bodyPr>
          <a:lstStyle/>
          <a:p>
            <a:pPr algn="ctr"/>
            <a:r>
              <a:rPr lang="en-US" sz="8800" dirty="0">
                <a:solidFill>
                  <a:schemeClr val="bg1"/>
                </a:solidFill>
              </a:rPr>
              <a:t>Preparing Replication Package</a:t>
            </a:r>
            <a:endParaRPr lang="en-US" dirty="0">
              <a:solidFill>
                <a:schemeClr val="bg1"/>
              </a:solidFill>
            </a:endParaRPr>
          </a:p>
        </p:txBody>
      </p:sp>
    </p:spTree>
    <p:extLst>
      <p:ext uri="{BB962C8B-B14F-4D97-AF65-F5344CB8AC3E}">
        <p14:creationId xmlns:p14="http://schemas.microsoft.com/office/powerpoint/2010/main" val="34781392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Follow the steps</a:t>
            </a:r>
          </a:p>
        </p:txBody>
      </p:sp>
      <p:pic>
        <p:nvPicPr>
          <p:cNvPr id="7" name="Content Placeholder 6"/>
          <p:cNvPicPr>
            <a:picLocks noGrp="1" noChangeAspect="1"/>
          </p:cNvPicPr>
          <p:nvPr>
            <p:ph idx="1"/>
          </p:nvPr>
        </p:nvPicPr>
        <p:blipFill>
          <a:blip r:embed="rId2"/>
          <a:stretch>
            <a:fillRect/>
          </a:stretch>
        </p:blipFill>
        <p:spPr>
          <a:xfrm>
            <a:off x="2532436" y="1847850"/>
            <a:ext cx="7127127" cy="4351338"/>
          </a:xfrm>
          <a:prstGeom prst="rect">
            <a:avLst/>
          </a:prstGeom>
          <a:ln w="38100">
            <a:solidFill>
              <a:schemeClr val="tx1"/>
            </a:solidFill>
          </a:ln>
        </p:spPr>
      </p:pic>
      <p:sp>
        <p:nvSpPr>
          <p:cNvPr id="8" name="Rectangle 7"/>
          <p:cNvSpPr/>
          <p:nvPr/>
        </p:nvSpPr>
        <p:spPr>
          <a:xfrm>
            <a:off x="3048000" y="6356350"/>
            <a:ext cx="8290560" cy="369332"/>
          </a:xfrm>
          <a:prstGeom prst="rect">
            <a:avLst/>
          </a:prstGeom>
        </p:spPr>
        <p:txBody>
          <a:bodyPr wrap="square">
            <a:spAutoFit/>
          </a:bodyPr>
          <a:lstStyle/>
          <a:p>
            <a:r>
              <a:rPr lang="en-US" dirty="0">
                <a:hlinkClick r:id="rId3"/>
              </a:rPr>
              <a:t>https://aeadataeditor.github.io/aea-de-guidance/step-by-step.html</a:t>
            </a:r>
            <a:r>
              <a:rPr lang="en-US" dirty="0"/>
              <a:t> </a:t>
            </a:r>
          </a:p>
        </p:txBody>
      </p:sp>
    </p:spTree>
    <p:extLst>
      <p:ext uri="{BB962C8B-B14F-4D97-AF65-F5344CB8AC3E}">
        <p14:creationId xmlns:p14="http://schemas.microsoft.com/office/powerpoint/2010/main" val="4895820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test the replication package</a:t>
            </a:r>
          </a:p>
        </p:txBody>
      </p:sp>
      <p:sp>
        <p:nvSpPr>
          <p:cNvPr id="3" name="Content Placeholder 2"/>
          <p:cNvSpPr>
            <a:spLocks noGrp="1"/>
          </p:cNvSpPr>
          <p:nvPr>
            <p:ph sz="half" idx="1"/>
          </p:nvPr>
        </p:nvSpPr>
        <p:spPr/>
        <p:txBody>
          <a:bodyPr/>
          <a:lstStyle/>
          <a:p>
            <a:r>
              <a:rPr lang="en-US" dirty="0"/>
              <a:t>README</a:t>
            </a:r>
          </a:p>
          <a:p>
            <a:r>
              <a:rPr lang="en-US" dirty="0"/>
              <a:t>Full package of all programs, data you intend to provide</a:t>
            </a:r>
          </a:p>
          <a:p>
            <a:r>
              <a:rPr lang="en-US" dirty="0"/>
              <a:t>ZIP it up</a:t>
            </a:r>
          </a:p>
        </p:txBody>
      </p:sp>
      <p:sp>
        <p:nvSpPr>
          <p:cNvPr id="4" name="Content Placeholder 3"/>
          <p:cNvSpPr>
            <a:spLocks noGrp="1"/>
          </p:cNvSpPr>
          <p:nvPr>
            <p:ph sz="half" idx="2"/>
          </p:nvPr>
        </p:nvSpPr>
        <p:spPr/>
        <p:txBody>
          <a:bodyPr/>
          <a:lstStyle/>
          <a:p>
            <a:r>
              <a:rPr lang="en-US" dirty="0"/>
              <a:t>Now ask an </a:t>
            </a:r>
            <a:r>
              <a:rPr lang="en-US" dirty="0">
                <a:solidFill>
                  <a:schemeClr val="accent5"/>
                </a:solidFill>
              </a:rPr>
              <a:t>RA/ colleague/ friend/ grandma/ daughter </a:t>
            </a:r>
            <a:r>
              <a:rPr lang="en-US" dirty="0"/>
              <a:t>not previously involved to</a:t>
            </a:r>
          </a:p>
          <a:p>
            <a:pPr lvl="1"/>
            <a:r>
              <a:rPr lang="en-US" dirty="0">
                <a:solidFill>
                  <a:schemeClr val="accent6"/>
                </a:solidFill>
              </a:rPr>
              <a:t>Download the package</a:t>
            </a:r>
          </a:p>
          <a:p>
            <a:pPr lvl="1"/>
            <a:r>
              <a:rPr lang="en-US" dirty="0">
                <a:solidFill>
                  <a:schemeClr val="accent6"/>
                </a:solidFill>
              </a:rPr>
              <a:t>Follow the instructions in the README </a:t>
            </a:r>
            <a:r>
              <a:rPr lang="en-US" dirty="0">
                <a:solidFill>
                  <a:srgbClr val="C00000"/>
                </a:solidFill>
              </a:rPr>
              <a:t>without talking to you</a:t>
            </a:r>
            <a:r>
              <a:rPr lang="en-US" dirty="0">
                <a:solidFill>
                  <a:schemeClr val="accent6"/>
                </a:solidFill>
              </a:rPr>
              <a:t>!</a:t>
            </a:r>
          </a:p>
          <a:p>
            <a:pPr lvl="1"/>
            <a:r>
              <a:rPr lang="en-US" dirty="0">
                <a:solidFill>
                  <a:schemeClr val="accent6"/>
                </a:solidFill>
              </a:rPr>
              <a:t>Compare the results to the paper</a:t>
            </a:r>
          </a:p>
          <a:p>
            <a:pPr lvl="1"/>
            <a:endParaRPr lang="en-US" dirty="0">
              <a:solidFill>
                <a:schemeClr val="accent6"/>
              </a:solidFill>
            </a:endParaRPr>
          </a:p>
        </p:txBody>
      </p:sp>
    </p:spTree>
    <p:extLst>
      <p:ext uri="{BB962C8B-B14F-4D97-AF65-F5344CB8AC3E}">
        <p14:creationId xmlns:p14="http://schemas.microsoft.com/office/powerpoint/2010/main" val="19554383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prepare the replication package</a:t>
            </a:r>
          </a:p>
        </p:txBody>
      </p:sp>
      <p:sp>
        <p:nvSpPr>
          <p:cNvPr id="3" name="Content Placeholder 2"/>
          <p:cNvSpPr>
            <a:spLocks noGrp="1"/>
          </p:cNvSpPr>
          <p:nvPr>
            <p:ph sz="half" idx="1"/>
          </p:nvPr>
        </p:nvSpPr>
        <p:spPr/>
        <p:txBody>
          <a:bodyPr/>
          <a:lstStyle/>
          <a:p>
            <a:r>
              <a:rPr lang="en-US" dirty="0"/>
              <a:t>README</a:t>
            </a:r>
          </a:p>
          <a:p>
            <a:r>
              <a:rPr lang="en-US" dirty="0"/>
              <a:t>Full package of all programs, data you intend to provide</a:t>
            </a:r>
          </a:p>
          <a:p>
            <a:r>
              <a:rPr lang="en-US" dirty="0"/>
              <a:t>ZIP it up</a:t>
            </a:r>
          </a:p>
        </p:txBody>
      </p:sp>
      <p:sp>
        <p:nvSpPr>
          <p:cNvPr id="4" name="Content Placeholder 3"/>
          <p:cNvSpPr>
            <a:spLocks noGrp="1"/>
          </p:cNvSpPr>
          <p:nvPr>
            <p:ph sz="half" idx="2"/>
          </p:nvPr>
        </p:nvSpPr>
        <p:spPr/>
        <p:txBody>
          <a:bodyPr/>
          <a:lstStyle/>
          <a:p>
            <a:r>
              <a:rPr lang="en-US" dirty="0"/>
              <a:t>Now ask an </a:t>
            </a:r>
            <a:r>
              <a:rPr lang="en-US" dirty="0">
                <a:solidFill>
                  <a:schemeClr val="accent5"/>
                </a:solidFill>
              </a:rPr>
              <a:t>RA/ colleague/ friend/ grandma/ daughter </a:t>
            </a:r>
            <a:r>
              <a:rPr lang="en-US" dirty="0"/>
              <a:t>not previously involved to</a:t>
            </a:r>
          </a:p>
          <a:p>
            <a:pPr lvl="1"/>
            <a:r>
              <a:rPr lang="en-US" dirty="0">
                <a:solidFill>
                  <a:schemeClr val="accent6"/>
                </a:solidFill>
              </a:rPr>
              <a:t>Download the package</a:t>
            </a:r>
          </a:p>
          <a:p>
            <a:pPr lvl="1"/>
            <a:r>
              <a:rPr lang="en-US" dirty="0">
                <a:solidFill>
                  <a:schemeClr val="accent6"/>
                </a:solidFill>
              </a:rPr>
              <a:t>Follow the instructions in the README </a:t>
            </a:r>
            <a:r>
              <a:rPr lang="en-US" dirty="0">
                <a:solidFill>
                  <a:srgbClr val="C00000"/>
                </a:solidFill>
              </a:rPr>
              <a:t>without talking to you</a:t>
            </a:r>
            <a:r>
              <a:rPr lang="en-US" dirty="0">
                <a:solidFill>
                  <a:schemeClr val="accent6"/>
                </a:solidFill>
              </a:rPr>
              <a:t>!</a:t>
            </a:r>
          </a:p>
          <a:p>
            <a:pPr lvl="1"/>
            <a:r>
              <a:rPr lang="en-US" dirty="0">
                <a:solidFill>
                  <a:schemeClr val="accent6"/>
                </a:solidFill>
              </a:rPr>
              <a:t>Compare the results to the paper</a:t>
            </a:r>
          </a:p>
          <a:p>
            <a:pPr lvl="1"/>
            <a:endParaRPr lang="en-US" dirty="0">
              <a:solidFill>
                <a:schemeClr val="accent6"/>
              </a:solidFill>
            </a:endParaRPr>
          </a:p>
        </p:txBody>
      </p:sp>
      <p:pic>
        <p:nvPicPr>
          <p:cNvPr id="8" name="Picture 7"/>
          <p:cNvPicPr>
            <a:picLocks noChangeAspect="1"/>
          </p:cNvPicPr>
          <p:nvPr/>
        </p:nvPicPr>
        <p:blipFill>
          <a:blip r:embed="rId2"/>
          <a:stretch>
            <a:fillRect/>
          </a:stretch>
        </p:blipFill>
        <p:spPr>
          <a:xfrm>
            <a:off x="2215771" y="2164004"/>
            <a:ext cx="7608058" cy="4147896"/>
          </a:xfrm>
          <a:prstGeom prst="rect">
            <a:avLst/>
          </a:prstGeom>
          <a:ln w="25400">
            <a:solidFill>
              <a:schemeClr val="tx1"/>
            </a:solidFill>
          </a:ln>
          <a:effectLst>
            <a:outerShdw blurRad="50800" dist="38100" dir="2700000" algn="tl" rotWithShape="0">
              <a:prstClr val="black">
                <a:alpha val="40000"/>
              </a:prstClr>
            </a:outerShdw>
          </a:effectLst>
        </p:spPr>
      </p:pic>
      <p:sp>
        <p:nvSpPr>
          <p:cNvPr id="9" name="TextBox 8"/>
          <p:cNvSpPr txBox="1"/>
          <p:nvPr/>
        </p:nvSpPr>
        <p:spPr>
          <a:xfrm>
            <a:off x="3429000" y="6330676"/>
            <a:ext cx="5974308" cy="369332"/>
          </a:xfrm>
          <a:prstGeom prst="rect">
            <a:avLst/>
          </a:prstGeom>
          <a:noFill/>
        </p:spPr>
        <p:txBody>
          <a:bodyPr wrap="square" rtlCol="0">
            <a:spAutoFit/>
          </a:bodyPr>
          <a:lstStyle/>
          <a:p>
            <a:r>
              <a:rPr lang="en-US" dirty="0">
                <a:hlinkClick r:id="rId3"/>
              </a:rPr>
              <a:t>https://www.aeaweb.org/journals/data/policy-third-party</a:t>
            </a:r>
            <a:r>
              <a:rPr lang="en-US" dirty="0"/>
              <a:t> </a:t>
            </a:r>
          </a:p>
        </p:txBody>
      </p:sp>
    </p:spTree>
    <p:extLst>
      <p:ext uri="{BB962C8B-B14F-4D97-AF65-F5344CB8AC3E}">
        <p14:creationId xmlns:p14="http://schemas.microsoft.com/office/powerpoint/2010/main" val="33273380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Then follow the steps to upload</a:t>
            </a:r>
          </a:p>
        </p:txBody>
      </p:sp>
      <p:sp>
        <p:nvSpPr>
          <p:cNvPr id="3" name="Content Placeholder 2"/>
          <p:cNvSpPr>
            <a:spLocks noGrp="1"/>
          </p:cNvSpPr>
          <p:nvPr>
            <p:ph sz="half" idx="1"/>
          </p:nvPr>
        </p:nvSpPr>
        <p:spPr/>
        <p:txBody>
          <a:bodyPr/>
          <a:lstStyle/>
          <a:p>
            <a:r>
              <a:rPr lang="en-US" dirty="0"/>
              <a:t>No ZIP file *upload* - use the “Import from Zip.”</a:t>
            </a:r>
          </a:p>
          <a:p>
            <a:r>
              <a:rPr lang="en-US" dirty="0"/>
              <a:t>When revising, do not create new deposit – re-use existing project.</a:t>
            </a:r>
          </a:p>
        </p:txBody>
      </p:sp>
      <p:pic>
        <p:nvPicPr>
          <p:cNvPr id="5" name="Content Placeholder 4"/>
          <p:cNvPicPr>
            <a:picLocks noGrp="1" noChangeAspect="1"/>
          </p:cNvPicPr>
          <p:nvPr>
            <p:ph sz="half" idx="2"/>
          </p:nvPr>
        </p:nvPicPr>
        <p:blipFill>
          <a:blip r:embed="rId2"/>
          <a:stretch>
            <a:fillRect/>
          </a:stretch>
        </p:blipFill>
        <p:spPr>
          <a:xfrm>
            <a:off x="6172199" y="1690688"/>
            <a:ext cx="5181600" cy="2466665"/>
          </a:xfrm>
          <a:prstGeom prst="rect">
            <a:avLst/>
          </a:prstGeom>
        </p:spPr>
      </p:pic>
      <p:sp>
        <p:nvSpPr>
          <p:cNvPr id="6" name="Rectangle 5"/>
          <p:cNvSpPr/>
          <p:nvPr/>
        </p:nvSpPr>
        <p:spPr>
          <a:xfrm>
            <a:off x="2979761" y="5807631"/>
            <a:ext cx="7460776" cy="369332"/>
          </a:xfrm>
          <a:prstGeom prst="rect">
            <a:avLst/>
          </a:prstGeom>
        </p:spPr>
        <p:txBody>
          <a:bodyPr wrap="square">
            <a:spAutoFit/>
          </a:bodyPr>
          <a:lstStyle/>
          <a:p>
            <a:r>
              <a:rPr lang="en-US" dirty="0">
                <a:hlinkClick r:id="rId3"/>
              </a:rPr>
              <a:t>https://aeadataeditor.github.io/aea-de-guidance/data-deposit-aea.html</a:t>
            </a:r>
            <a:r>
              <a:rPr lang="en-US" dirty="0"/>
              <a:t> </a:t>
            </a:r>
          </a:p>
        </p:txBody>
      </p:sp>
    </p:spTree>
    <p:extLst>
      <p:ext uri="{BB962C8B-B14F-4D97-AF65-F5344CB8AC3E}">
        <p14:creationId xmlns:p14="http://schemas.microsoft.com/office/powerpoint/2010/main" val="13038428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2197100" y="1384300"/>
            <a:ext cx="7717573" cy="2800767"/>
          </a:xfrm>
          <a:prstGeom prst="rect">
            <a:avLst/>
          </a:prstGeom>
          <a:noFill/>
        </p:spPr>
        <p:txBody>
          <a:bodyPr wrap="square" rtlCol="0">
            <a:spAutoFit/>
          </a:bodyPr>
          <a:lstStyle/>
          <a:p>
            <a:pPr algn="ctr"/>
            <a:r>
              <a:rPr lang="en-US" sz="8800" dirty="0">
                <a:solidFill>
                  <a:schemeClr val="bg1"/>
                </a:solidFill>
              </a:rPr>
              <a:t>The role for  journals</a:t>
            </a:r>
            <a:endParaRPr lang="en-US" dirty="0">
              <a:solidFill>
                <a:schemeClr val="bg1"/>
              </a:solidFill>
            </a:endParaRPr>
          </a:p>
        </p:txBody>
      </p:sp>
    </p:spTree>
    <p:extLst>
      <p:ext uri="{BB962C8B-B14F-4D97-AF65-F5344CB8AC3E}">
        <p14:creationId xmlns:p14="http://schemas.microsoft.com/office/powerpoint/2010/main" val="11420088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Goal: Transportability</a:t>
            </a:r>
          </a:p>
        </p:txBody>
      </p:sp>
      <p:sp>
        <p:nvSpPr>
          <p:cNvPr id="3" name="Content Placeholder 2"/>
          <p:cNvSpPr>
            <a:spLocks noGrp="1"/>
          </p:cNvSpPr>
          <p:nvPr>
            <p:ph idx="1"/>
          </p:nvPr>
        </p:nvSpPr>
        <p:spPr>
          <a:xfrm>
            <a:off x="838200" y="2578099"/>
            <a:ext cx="10515600" cy="3598863"/>
          </a:xfrm>
        </p:spPr>
        <p:txBody>
          <a:bodyPr>
            <a:normAutofit/>
          </a:bodyPr>
          <a:lstStyle/>
          <a:p>
            <a:pPr marL="0" indent="0" algn="ctr">
              <a:buNone/>
            </a:pPr>
            <a:r>
              <a:rPr lang="en-US" sz="4800" dirty="0"/>
              <a:t>Any standards, tools, methods: must be transportable across journals (no custom solutions)</a:t>
            </a:r>
          </a:p>
        </p:txBody>
      </p:sp>
    </p:spTree>
    <p:extLst>
      <p:ext uri="{BB962C8B-B14F-4D97-AF65-F5344CB8AC3E}">
        <p14:creationId xmlns:p14="http://schemas.microsoft.com/office/powerpoint/2010/main" val="38202396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Social science “guild”</a:t>
            </a:r>
          </a:p>
        </p:txBody>
      </p:sp>
      <p:pic>
        <p:nvPicPr>
          <p:cNvPr id="4" name="Content Placeholder 3"/>
          <p:cNvPicPr>
            <a:picLocks noGrp="1" noChangeAspect="1"/>
          </p:cNvPicPr>
          <p:nvPr>
            <p:ph sz="half" idx="1"/>
          </p:nvPr>
        </p:nvPicPr>
        <p:blipFill>
          <a:blip r:embed="rId2"/>
          <a:stretch>
            <a:fillRect/>
          </a:stretch>
        </p:blipFill>
        <p:spPr>
          <a:xfrm>
            <a:off x="838200" y="2061134"/>
            <a:ext cx="5181600" cy="3880320"/>
          </a:xfrm>
          <a:prstGeom prst="rect">
            <a:avLst/>
          </a:prstGeom>
        </p:spPr>
      </p:pic>
      <p:sp>
        <p:nvSpPr>
          <p:cNvPr id="5" name="Content Placeholder 4"/>
          <p:cNvSpPr>
            <a:spLocks noGrp="1"/>
          </p:cNvSpPr>
          <p:nvPr>
            <p:ph sz="half" idx="2"/>
          </p:nvPr>
        </p:nvSpPr>
        <p:spPr>
          <a:xfrm>
            <a:off x="6172200" y="2273299"/>
            <a:ext cx="5181600" cy="3903663"/>
          </a:xfrm>
        </p:spPr>
        <p:txBody>
          <a:bodyPr>
            <a:normAutofit/>
          </a:bodyPr>
          <a:lstStyle/>
          <a:p>
            <a:pPr marL="0" indent="0" algn="ctr">
              <a:buNone/>
            </a:pPr>
            <a:r>
              <a:rPr lang="en-US" sz="4400" dirty="0">
                <a:hlinkClick r:id="rId3"/>
              </a:rPr>
              <a:t>https://</a:t>
            </a:r>
            <a:br>
              <a:rPr lang="en-US" sz="4400" dirty="0">
                <a:hlinkClick r:id="rId3"/>
              </a:rPr>
            </a:br>
            <a:r>
              <a:rPr lang="en-US" sz="4400" dirty="0">
                <a:hlinkClick r:id="rId3"/>
              </a:rPr>
              <a:t>social-science</a:t>
            </a:r>
            <a:br>
              <a:rPr lang="en-US" sz="4400" dirty="0">
                <a:hlinkClick r:id="rId3"/>
              </a:rPr>
            </a:br>
            <a:r>
              <a:rPr lang="en-US" sz="4400" dirty="0">
                <a:hlinkClick r:id="rId3"/>
              </a:rPr>
              <a:t>-data-editors.</a:t>
            </a:r>
            <a:br>
              <a:rPr lang="en-US" sz="4400" dirty="0">
                <a:hlinkClick r:id="rId3"/>
              </a:rPr>
            </a:br>
            <a:r>
              <a:rPr lang="en-US" sz="4400" dirty="0">
                <a:hlinkClick r:id="rId3"/>
              </a:rPr>
              <a:t>github.io/</a:t>
            </a:r>
            <a:br>
              <a:rPr lang="en-US" sz="4400" dirty="0">
                <a:hlinkClick r:id="rId3"/>
              </a:rPr>
            </a:br>
            <a:r>
              <a:rPr lang="en-US" sz="4400" dirty="0">
                <a:hlinkClick r:id="rId3"/>
              </a:rPr>
              <a:t>guidance/</a:t>
            </a:r>
            <a:endParaRPr lang="en-US" sz="4400" dirty="0"/>
          </a:p>
        </p:txBody>
      </p:sp>
      <p:pic>
        <p:nvPicPr>
          <p:cNvPr id="7" name="Picture 6"/>
          <p:cNvPicPr>
            <a:picLocks noChangeAspect="1"/>
          </p:cNvPicPr>
          <p:nvPr/>
        </p:nvPicPr>
        <p:blipFill>
          <a:blip r:embed="rId4"/>
          <a:stretch>
            <a:fillRect/>
          </a:stretch>
        </p:blipFill>
        <p:spPr>
          <a:xfrm>
            <a:off x="6613236" y="365702"/>
            <a:ext cx="4740563" cy="1695432"/>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2963" y="2061133"/>
            <a:ext cx="5902710" cy="3990565"/>
          </a:xfrm>
          <a:prstGeom prst="rect">
            <a:avLst/>
          </a:prstGeom>
        </p:spPr>
      </p:pic>
    </p:spTree>
    <p:extLst>
      <p:ext uri="{BB962C8B-B14F-4D97-AF65-F5344CB8AC3E}">
        <p14:creationId xmlns:p14="http://schemas.microsoft.com/office/powerpoint/2010/main" val="4174590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2038905" y="1582824"/>
            <a:ext cx="8114190" cy="1446550"/>
          </a:xfrm>
          <a:prstGeom prst="rect">
            <a:avLst/>
          </a:prstGeom>
          <a:noFill/>
        </p:spPr>
        <p:txBody>
          <a:bodyPr wrap="square" rtlCol="0">
            <a:spAutoFit/>
          </a:bodyPr>
          <a:lstStyle/>
          <a:p>
            <a:pPr algn="ctr"/>
            <a:r>
              <a:rPr lang="en-US" sz="8800" dirty="0" smtClean="0">
                <a:solidFill>
                  <a:schemeClr val="bg1"/>
                </a:solidFill>
              </a:rPr>
              <a:t>Some resources</a:t>
            </a:r>
            <a:endParaRPr lang="en-US" dirty="0">
              <a:solidFill>
                <a:schemeClr val="bg1"/>
              </a:solidFill>
            </a:endParaRPr>
          </a:p>
        </p:txBody>
      </p:sp>
    </p:spTree>
    <p:extLst>
      <p:ext uri="{BB962C8B-B14F-4D97-AF65-F5344CB8AC3E}">
        <p14:creationId xmlns:p14="http://schemas.microsoft.com/office/powerpoint/2010/main" val="17317814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6CBF9-945C-AC4F-9904-6BB5D9ED8925}"/>
              </a:ext>
            </a:extLst>
          </p:cNvPr>
          <p:cNvSpPr>
            <a:spLocks noGrp="1"/>
          </p:cNvSpPr>
          <p:nvPr>
            <p:ph type="title"/>
          </p:nvPr>
        </p:nvSpPr>
        <p:spPr/>
        <p:txBody>
          <a:bodyPr/>
          <a:lstStyle/>
          <a:p>
            <a:r>
              <a:rPr lang="en-US" dirty="0"/>
              <a:t>Some resources</a:t>
            </a:r>
          </a:p>
        </p:txBody>
      </p:sp>
      <p:sp>
        <p:nvSpPr>
          <p:cNvPr id="3" name="Content Placeholder 2">
            <a:extLst>
              <a:ext uri="{FF2B5EF4-FFF2-40B4-BE49-F238E27FC236}">
                <a16:creationId xmlns:a16="http://schemas.microsoft.com/office/drawing/2014/main" id="{B9245957-D01A-BF49-BAB0-6B930B2DC2CC}"/>
              </a:ext>
            </a:extLst>
          </p:cNvPr>
          <p:cNvSpPr>
            <a:spLocks noGrp="1"/>
          </p:cNvSpPr>
          <p:nvPr>
            <p:ph idx="1"/>
          </p:nvPr>
        </p:nvSpPr>
        <p:spPr/>
        <p:txBody>
          <a:bodyPr/>
          <a:lstStyle/>
          <a:p>
            <a:r>
              <a:rPr lang="en-US" dirty="0">
                <a:hlinkClick r:id="rId2"/>
              </a:rPr>
              <a:t>https://social-science-data-editors.github.io/guidance/</a:t>
            </a:r>
            <a:r>
              <a:rPr lang="en-US" dirty="0"/>
              <a:t> </a:t>
            </a:r>
            <a:endParaRPr lang="en-US" dirty="0" smtClean="0"/>
          </a:p>
          <a:p>
            <a:pPr lvl="1"/>
            <a:r>
              <a:rPr lang="en-US" dirty="0" smtClean="0"/>
              <a:t>General guidance</a:t>
            </a:r>
            <a:endParaRPr lang="en-US" dirty="0"/>
          </a:p>
          <a:p>
            <a:pPr lvl="1"/>
            <a:r>
              <a:rPr lang="en-US" dirty="0" smtClean="0">
                <a:hlinkClick r:id="rId3"/>
              </a:rPr>
              <a:t>Template README</a:t>
            </a:r>
            <a:endParaRPr lang="en-US" dirty="0" smtClean="0"/>
          </a:p>
          <a:p>
            <a:pPr lvl="1"/>
            <a:r>
              <a:rPr lang="en-US" dirty="0" smtClean="0">
                <a:hlinkClick r:id="rId4"/>
              </a:rPr>
              <a:t>data citation guidance</a:t>
            </a:r>
            <a:endParaRPr lang="en-US" dirty="0" smtClean="0"/>
          </a:p>
          <a:p>
            <a:pPr lvl="1"/>
            <a:r>
              <a:rPr lang="en-US" dirty="0" smtClean="0">
                <a:hlinkClick r:id="rId5"/>
              </a:rPr>
              <a:t>discussion of licensing</a:t>
            </a:r>
            <a:endParaRPr lang="en-US" dirty="0" smtClean="0"/>
          </a:p>
          <a:p>
            <a:r>
              <a:rPr lang="en-US" dirty="0" smtClean="0">
                <a:hlinkClick r:id="rId6"/>
              </a:rPr>
              <a:t>https</a:t>
            </a:r>
            <a:r>
              <a:rPr lang="en-US" dirty="0">
                <a:hlinkClick r:id="rId6"/>
              </a:rPr>
              <a:t>://aeadataeditor.github.io/aea-de-guidance/</a:t>
            </a:r>
            <a:endParaRPr lang="en-US" dirty="0"/>
          </a:p>
          <a:p>
            <a:pPr lvl="1"/>
            <a:r>
              <a:rPr lang="en-US" dirty="0" smtClean="0">
                <a:hlinkClick r:id="rId7"/>
              </a:rPr>
              <a:t>Step-by-step guidance</a:t>
            </a:r>
            <a:endParaRPr lang="en-US" dirty="0"/>
          </a:p>
          <a:p>
            <a:pPr lvl="1"/>
            <a:endParaRPr lang="en-US" dirty="0"/>
          </a:p>
          <a:p>
            <a:endParaRPr lang="en-US" dirty="0"/>
          </a:p>
          <a:p>
            <a:endParaRPr lang="en-US" dirty="0"/>
          </a:p>
          <a:p>
            <a:endParaRPr lang="en-US" dirty="0"/>
          </a:p>
        </p:txBody>
      </p:sp>
      <p:pic>
        <p:nvPicPr>
          <p:cNvPr id="4" name="Picture 3">
            <a:extLst>
              <a:ext uri="{FF2B5EF4-FFF2-40B4-BE49-F238E27FC236}">
                <a16:creationId xmlns:a16="http://schemas.microsoft.com/office/drawing/2014/main" id="{6E97958D-F905-FA47-B11A-5F6EBCECBE49}"/>
              </a:ext>
            </a:extLst>
          </p:cNvPr>
          <p:cNvPicPr>
            <a:picLocks noChangeAspect="1"/>
          </p:cNvPicPr>
          <p:nvPr/>
        </p:nvPicPr>
        <p:blipFill>
          <a:blip r:embed="rId8"/>
          <a:stretch>
            <a:fillRect/>
          </a:stretch>
        </p:blipFill>
        <p:spPr>
          <a:xfrm>
            <a:off x="9259390" y="1605695"/>
            <a:ext cx="1915885" cy="685204"/>
          </a:xfrm>
          <a:prstGeom prst="rect">
            <a:avLst/>
          </a:prstGeom>
        </p:spPr>
      </p:pic>
      <p:pic>
        <p:nvPicPr>
          <p:cNvPr id="5" name="Picture 4">
            <a:extLst>
              <a:ext uri="{FF2B5EF4-FFF2-40B4-BE49-F238E27FC236}">
                <a16:creationId xmlns:a16="http://schemas.microsoft.com/office/drawing/2014/main" id="{DF2AA0D5-F1E5-E849-B719-A59C9640D71A}"/>
              </a:ext>
            </a:extLst>
          </p:cNvPr>
          <p:cNvPicPr>
            <a:picLocks noChangeAspect="1"/>
          </p:cNvPicPr>
          <p:nvPr/>
        </p:nvPicPr>
        <p:blipFill>
          <a:blip r:embed="rId9"/>
          <a:stretch>
            <a:fillRect/>
          </a:stretch>
        </p:blipFill>
        <p:spPr>
          <a:xfrm>
            <a:off x="8833757" y="2290899"/>
            <a:ext cx="1546860" cy="524730"/>
          </a:xfrm>
          <a:prstGeom prst="rect">
            <a:avLst/>
          </a:prstGeom>
        </p:spPr>
      </p:pic>
    </p:spTree>
    <p:extLst>
      <p:ext uri="{BB962C8B-B14F-4D97-AF65-F5344CB8AC3E}">
        <p14:creationId xmlns:p14="http://schemas.microsoft.com/office/powerpoint/2010/main" val="2899924498"/>
      </p:ext>
    </p:extLst>
  </p:cSld>
  <p:clrMapOvr>
    <a:masterClrMapping/>
  </p:clrMapOvr>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323F4F"/>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1809</TotalTime>
  <Words>1859</Words>
  <Application>Microsoft Office PowerPoint</Application>
  <PresentationFormat>Widescreen</PresentationFormat>
  <Paragraphs>332</Paragraphs>
  <Slides>46</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46</vt:i4>
      </vt:variant>
    </vt:vector>
  </HeadingPairs>
  <TitlesOfParts>
    <vt:vector size="51" baseType="lpstr">
      <vt:lpstr>Arial</vt:lpstr>
      <vt:lpstr>Calibri</vt:lpstr>
      <vt:lpstr>Calibri Light</vt:lpstr>
      <vt:lpstr>Source Code Pro</vt:lpstr>
      <vt:lpstr>Office Theme</vt:lpstr>
      <vt:lpstr>Fireside Chat with AEA Data Editor Demystifying Reproducibility</vt:lpstr>
      <vt:lpstr>PowerPoint Presentation</vt:lpstr>
      <vt:lpstr>PowerPoint Presentation</vt:lpstr>
      <vt:lpstr>AEA Data &amp; Code Availability Policy (2019)</vt:lpstr>
      <vt:lpstr>Current efforts at the AEA</vt:lpstr>
      <vt:lpstr>PowerPoint Presentation</vt:lpstr>
      <vt:lpstr>PowerPoint Presentation</vt:lpstr>
      <vt:lpstr>PowerPoint Presentation</vt:lpstr>
      <vt:lpstr>PowerPoint Presentation</vt:lpstr>
      <vt:lpstr>PowerPoint Presentation</vt:lpstr>
      <vt:lpstr>What is the reproducibility check?</vt:lpstr>
      <vt:lpstr>What is the reproducibility check?</vt:lpstr>
      <vt:lpstr>PowerPoint Presentation</vt:lpstr>
      <vt:lpstr>Basic project setup</vt:lpstr>
      <vt:lpstr>Computational empathy</vt:lpstr>
      <vt:lpstr>Computational empathy</vt:lpstr>
      <vt:lpstr>Details</vt:lpstr>
      <vt:lpstr>PowerPoint Presentation</vt:lpstr>
      <vt:lpstr>Current efforts at the AEA</vt:lpstr>
      <vt:lpstr>AEA Data &amp; Code Availability Policy (2019)</vt:lpstr>
      <vt:lpstr>Example: FSRDC</vt:lpstr>
      <vt:lpstr>Example: Danish administrative data</vt:lpstr>
      <vt:lpstr>PowerPoint Presentation</vt:lpstr>
      <vt:lpstr>What is the reproducibility check?</vt:lpstr>
      <vt:lpstr>What is the reproducibility check?</vt:lpstr>
      <vt:lpstr>What is the reproducibility check?</vt:lpstr>
      <vt:lpstr>What is the reproducibility check?</vt:lpstr>
      <vt:lpstr>What is the reproducibility check?</vt:lpstr>
      <vt:lpstr>PowerPoint Presentation</vt:lpstr>
      <vt:lpstr>Streamlining replication packages</vt:lpstr>
      <vt:lpstr>Some tips from the “frequently gotten wrong” bin</vt:lpstr>
      <vt:lpstr>Some tips from the “frequently gotten wrong” bin</vt:lpstr>
      <vt:lpstr>Some tips from the “frequently gotten wrong” bin</vt:lpstr>
      <vt:lpstr>Extreme examples</vt:lpstr>
      <vt:lpstr>Extreme examples</vt:lpstr>
      <vt:lpstr>Ideal setup</vt:lpstr>
      <vt:lpstr>PowerPoint Presentation</vt:lpstr>
      <vt:lpstr>Follow the steps</vt:lpstr>
      <vt:lpstr>How to test the replication package</vt:lpstr>
      <vt:lpstr>How to prepare the replication package</vt:lpstr>
      <vt:lpstr>Then follow the steps to upload</vt:lpstr>
      <vt:lpstr>PowerPoint Presentation</vt:lpstr>
      <vt:lpstr>Goal: Transportability</vt:lpstr>
      <vt:lpstr>Social science “guild”</vt:lpstr>
      <vt:lpstr>PowerPoint Presentation</vt:lpstr>
      <vt:lpstr>Some 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Implementing Increased Transparency, and Reproducibility in Economics</dc:title>
  <dc:creator>Lars Vilhuber</dc:creator>
  <cp:lastModifiedBy>Lars Vilhuber</cp:lastModifiedBy>
  <cp:revision>112</cp:revision>
  <dcterms:created xsi:type="dcterms:W3CDTF">2020-03-31T02:20:35Z</dcterms:created>
  <dcterms:modified xsi:type="dcterms:W3CDTF">2021-01-19T19:37:48Z</dcterms:modified>
</cp:coreProperties>
</file>