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FCA12-C687-539F-D4D6-520869A05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2A3560-C06C-1DF3-8DF9-F98DDEF27F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F1000-4DD5-7787-6BA9-327F29DDB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82F80-97BF-8A70-9DDB-1DC0037B4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84E3D-A0C3-4284-D8E4-EFD544A68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8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04D2F-9807-E9F7-7A47-9A599BE67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B1E820-3865-269D-A915-0A4C95F2D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22109-F29D-CB16-D65D-EE631E0A4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159F2-E2C7-7EDC-0EC9-A9E2CE11D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C8F94-5AB7-FF5A-394B-5A0919137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9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35F352-6980-8A44-3BF6-20352BF16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52A1C0-5E63-286E-37F3-DE2F2176F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CECF3-36F7-DCE4-6CAB-9594CC652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DEB19-E193-4FDB-7370-19A5B27CF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A0FCF-E2C7-EC0F-59E9-078BF90E1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89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A4B0C-C34A-E744-CD8A-A5860C69B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78E83-C49D-D4E0-9169-114152928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BDE43-04F9-3C0D-9777-40873A313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BF643-6D1F-E858-A66E-639658633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EEC10-7F76-703A-711F-A60F5EF10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5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D052F-3532-33FC-2C6D-EC1CF1EBF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212F4-E4C1-9E87-AE01-E8C0559D4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ECFD6-87CF-2E3F-2BD8-E9FF0E27D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D9194-1A08-F6F8-3337-6D9263200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E3798-C35A-98A2-F7C9-1FBFDCC7D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6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7369B-569E-B903-E797-CBF670318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64DA8-DDE5-5134-55DF-7A18D8B773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806B2B-F298-9BE6-6ED2-75D4FC40D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3993E-CF96-C6B0-18B5-0CC77A8F9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5C5063-5936-F9ED-BC79-3804A658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AC302-C77A-6389-E213-FA7E45888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0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B74FA-E3B4-3FCF-3276-68517FDFF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1B167-40A9-0A2A-3FF4-E95C5882A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47DCA-E73B-E3B1-4ECF-70700EDCA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535ED7-D328-1EDB-C6C4-11B1D06BF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CA3925-C165-10D6-8236-31E15AFD11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E81CB2-EB23-5F4C-416D-9B0BEE8FA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B1E5D7-3B10-C25B-0E77-60001D20A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FDF9E6-3158-74C7-78C6-432063BB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1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D309E-B377-A555-E3C6-DAF41F517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47714B-EF84-9E15-BDBE-E05B221B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FC4CE6-65E8-9A9D-C764-62C415E70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5C10B0-F5F0-AE9E-CBFF-EEF423EF8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4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08DB1-2F13-9593-9F09-F45DD1AB4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04FD92-F27B-3322-5AEC-085A8DAE8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77A6CD-0FD2-94C2-5C1A-C40D70B29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1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45609-9694-3888-E42A-32231652C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05350-C484-EC0E-04A5-3947D694E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48BEFC-9F92-0BD0-D601-A688BBF74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2A171-492F-971E-972D-60EE2CCCC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6420C5-9568-DCD5-DF28-7A74B232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E2681-73EF-AE5F-9BF6-BC9E67BC3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0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CBB5B-6665-A57B-1D88-73C64ADD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6D7EF8-D062-6498-4FE6-63E64610A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A1681-6C90-9883-BFCF-53D3D5B5F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6424BE-D6FE-77D4-D250-7D3FC6AE6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A2A45-BE91-4348-FFEC-4C3933801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E9EC4B-4C5B-1132-C4B6-4C797EEC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8C2C0-AF16-C9A8-3113-798E3A9DB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28474-837D-9873-1EA5-FD5F259B8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32AAB-8023-693D-3D8E-63736C8DAD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4594D-07C1-4516-BBB0-F8D022F42891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1D104-FDAC-DBF4-4C2D-8E4D4645EF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3AAD-4C6E-C586-C331-6C9CE6C28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FDDF8-AD5E-4830-AAC1-C6104146A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5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269DAC-9D16-EFFE-3742-708440A480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96"/>
          <a:stretch/>
        </p:blipFill>
        <p:spPr>
          <a:xfrm>
            <a:off x="639014" y="0"/>
            <a:ext cx="3079367" cy="2186068"/>
          </a:xfrm>
          <a:prstGeom prst="rect">
            <a:avLst/>
          </a:prstGeom>
        </p:spPr>
      </p:pic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2CC61B1-CA2A-1542-5591-1706876664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284679"/>
              </p:ext>
            </p:extLst>
          </p:nvPr>
        </p:nvGraphicFramePr>
        <p:xfrm>
          <a:off x="647059" y="2839788"/>
          <a:ext cx="4956633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19507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88236174"/>
                    </a:ext>
                  </a:extLst>
                </a:gridCol>
                <a:gridCol w="511924">
                  <a:extLst>
                    <a:ext uri="{9D8B030D-6E8A-4147-A177-3AD203B41FA5}">
                      <a16:colId xmlns:a16="http://schemas.microsoft.com/office/drawing/2014/main" val="3971775258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1719261487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3266898867"/>
                    </a:ext>
                  </a:extLst>
                </a:gridCol>
                <a:gridCol w="485192">
                  <a:extLst>
                    <a:ext uri="{9D8B030D-6E8A-4147-A177-3AD203B41FA5}">
                      <a16:colId xmlns:a16="http://schemas.microsoft.com/office/drawing/2014/main" val="3914140656"/>
                    </a:ext>
                  </a:extLst>
                </a:gridCol>
                <a:gridCol w="509178">
                  <a:extLst>
                    <a:ext uri="{9D8B030D-6E8A-4147-A177-3AD203B41FA5}">
                      <a16:colId xmlns:a16="http://schemas.microsoft.com/office/drawing/2014/main" val="15286847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3s</a:t>
                      </a:r>
                      <a:r>
                        <a:rPr lang="en-US" baseline="30000"/>
                        <a:t>2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FD1F166-166F-0151-6790-07439AD2DD70}"/>
              </a:ext>
            </a:extLst>
          </p:cNvPr>
          <p:cNvSpPr/>
          <p:nvPr/>
        </p:nvSpPr>
        <p:spPr>
          <a:xfrm>
            <a:off x="970384" y="2397819"/>
            <a:ext cx="2416628" cy="410695"/>
          </a:xfrm>
          <a:custGeom>
            <a:avLst/>
            <a:gdLst>
              <a:gd name="connsiteX0" fmla="*/ 0 w 2416628"/>
              <a:gd name="connsiteY0" fmla="*/ 373373 h 410695"/>
              <a:gd name="connsiteX1" fmla="*/ 1436914 w 2416628"/>
              <a:gd name="connsiteY1" fmla="*/ 148 h 410695"/>
              <a:gd name="connsiteX2" fmla="*/ 2416628 w 2416628"/>
              <a:gd name="connsiteY2" fmla="*/ 410695 h 410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6628" h="410695">
                <a:moveTo>
                  <a:pt x="0" y="373373"/>
                </a:moveTo>
                <a:cubicBezTo>
                  <a:pt x="517071" y="183650"/>
                  <a:pt x="1034143" y="-6072"/>
                  <a:pt x="1436914" y="148"/>
                </a:cubicBezTo>
                <a:cubicBezTo>
                  <a:pt x="1839685" y="6368"/>
                  <a:pt x="2128156" y="208531"/>
                  <a:pt x="2416628" y="410695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9">
            <a:extLst>
              <a:ext uri="{FF2B5EF4-FFF2-40B4-BE49-F238E27FC236}">
                <a16:creationId xmlns:a16="http://schemas.microsoft.com/office/drawing/2014/main" id="{CDA53743-B793-586F-A5C5-599698E5D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368695"/>
              </p:ext>
            </p:extLst>
          </p:nvPr>
        </p:nvGraphicFramePr>
        <p:xfrm>
          <a:off x="647059" y="4286190"/>
          <a:ext cx="4956633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19507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88236174"/>
                    </a:ext>
                  </a:extLst>
                </a:gridCol>
                <a:gridCol w="511924">
                  <a:extLst>
                    <a:ext uri="{9D8B030D-6E8A-4147-A177-3AD203B41FA5}">
                      <a16:colId xmlns:a16="http://schemas.microsoft.com/office/drawing/2014/main" val="3971775258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1719261487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3266898867"/>
                    </a:ext>
                  </a:extLst>
                </a:gridCol>
                <a:gridCol w="485192">
                  <a:extLst>
                    <a:ext uri="{9D8B030D-6E8A-4147-A177-3AD203B41FA5}">
                      <a16:colId xmlns:a16="http://schemas.microsoft.com/office/drawing/2014/main" val="3914140656"/>
                    </a:ext>
                  </a:extLst>
                </a:gridCol>
                <a:gridCol w="509178">
                  <a:extLst>
                    <a:ext uri="{9D8B030D-6E8A-4147-A177-3AD203B41FA5}">
                      <a16:colId xmlns:a16="http://schemas.microsoft.com/office/drawing/2014/main" val="15286847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3s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3p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graphicFrame>
        <p:nvGraphicFramePr>
          <p:cNvPr id="14" name="Table 9">
            <a:extLst>
              <a:ext uri="{FF2B5EF4-FFF2-40B4-BE49-F238E27FC236}">
                <a16:creationId xmlns:a16="http://schemas.microsoft.com/office/drawing/2014/main" id="{4720EC37-3767-CAE3-0E39-194A136DFE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937341"/>
              </p:ext>
            </p:extLst>
          </p:nvPr>
        </p:nvGraphicFramePr>
        <p:xfrm>
          <a:off x="647059" y="5608629"/>
          <a:ext cx="4580240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155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519507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88236174"/>
                    </a:ext>
                  </a:extLst>
                </a:gridCol>
                <a:gridCol w="511924">
                  <a:extLst>
                    <a:ext uri="{9D8B030D-6E8A-4147-A177-3AD203B41FA5}">
                      <a16:colId xmlns:a16="http://schemas.microsoft.com/office/drawing/2014/main" val="3971775258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1719261487"/>
                    </a:ext>
                  </a:extLst>
                </a:gridCol>
                <a:gridCol w="494522">
                  <a:extLst>
                    <a:ext uri="{9D8B030D-6E8A-4147-A177-3AD203B41FA5}">
                      <a16:colId xmlns:a16="http://schemas.microsoft.com/office/drawing/2014/main" val="3266898867"/>
                    </a:ext>
                  </a:extLst>
                </a:gridCol>
                <a:gridCol w="485192">
                  <a:extLst>
                    <a:ext uri="{9D8B030D-6E8A-4147-A177-3AD203B41FA5}">
                      <a16:colId xmlns:a16="http://schemas.microsoft.com/office/drawing/2014/main" val="3914140656"/>
                    </a:ext>
                  </a:extLst>
                </a:gridCol>
                <a:gridCol w="509178">
                  <a:extLst>
                    <a:ext uri="{9D8B030D-6E8A-4147-A177-3AD203B41FA5}">
                      <a16:colId xmlns:a16="http://schemas.microsoft.com/office/drawing/2014/main" val="1528684799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   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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781197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/>
                        <a:t>sp</a:t>
                      </a:r>
                      <a:r>
                        <a:rPr lang="en-US" baseline="30000"/>
                        <a:t>3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/>
                        <a:t>3p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C2B7732D-76AB-FA06-6A4C-7C3471B37DFF}"/>
              </a:ext>
            </a:extLst>
          </p:cNvPr>
          <p:cNvSpPr txBox="1"/>
          <p:nvPr/>
        </p:nvSpPr>
        <p:spPr>
          <a:xfrm>
            <a:off x="147483" y="2839788"/>
            <a:ext cx="23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P</a:t>
            </a:r>
          </a:p>
        </p:txBody>
      </p:sp>
      <p:graphicFrame>
        <p:nvGraphicFramePr>
          <p:cNvPr id="17" name="Table 9">
            <a:extLst>
              <a:ext uri="{FF2B5EF4-FFF2-40B4-BE49-F238E27FC236}">
                <a16:creationId xmlns:a16="http://schemas.microsoft.com/office/drawing/2014/main" id="{B7CFFBBF-9E25-C5E8-57D2-290CF1B2DA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804284"/>
              </p:ext>
            </p:extLst>
          </p:nvPr>
        </p:nvGraphicFramePr>
        <p:xfrm>
          <a:off x="7937882" y="425968"/>
          <a:ext cx="2253015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19507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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2s</a:t>
                      </a:r>
                      <a:r>
                        <a:rPr lang="en-US" baseline="30000"/>
                        <a:t>2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F40339C-86CF-E60F-B9E1-19BFEC51F316}"/>
              </a:ext>
            </a:extLst>
          </p:cNvPr>
          <p:cNvSpPr txBox="1"/>
          <p:nvPr/>
        </p:nvSpPr>
        <p:spPr>
          <a:xfrm>
            <a:off x="6518990" y="425968"/>
            <a:ext cx="1155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O in O=P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68B493-C6BB-94DC-A7C1-FA166D9D6030}"/>
              </a:ext>
            </a:extLst>
          </p:cNvPr>
          <p:cNvSpPr/>
          <p:nvPr/>
        </p:nvSpPr>
        <p:spPr>
          <a:xfrm>
            <a:off x="7826680" y="196247"/>
            <a:ext cx="1956620" cy="107211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Table 9">
            <a:extLst>
              <a:ext uri="{FF2B5EF4-FFF2-40B4-BE49-F238E27FC236}">
                <a16:creationId xmlns:a16="http://schemas.microsoft.com/office/drawing/2014/main" id="{29B80B05-A0A4-9A74-DBD0-D6FB69DCC2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817218"/>
              </p:ext>
            </p:extLst>
          </p:nvPr>
        </p:nvGraphicFramePr>
        <p:xfrm>
          <a:off x="7937882" y="1500806"/>
          <a:ext cx="2253015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509869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22822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</a:tblGrid>
              <a:tr h="182880">
                <a:tc gridSpan="2"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2 lone pairs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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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427634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sp</a:t>
                      </a:r>
                      <a:r>
                        <a:rPr kumimoji="0" lang="en-US" sz="1800" b="0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/>
                        <a:t>2p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E949C9F1-3E1F-1F0C-5E79-8CE5CB0F0B01}"/>
              </a:ext>
            </a:extLst>
          </p:cNvPr>
          <p:cNvSpPr/>
          <p:nvPr/>
        </p:nvSpPr>
        <p:spPr>
          <a:xfrm>
            <a:off x="383457" y="4113013"/>
            <a:ext cx="2625213" cy="107211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able 9">
            <a:extLst>
              <a:ext uri="{FF2B5EF4-FFF2-40B4-BE49-F238E27FC236}">
                <a16:creationId xmlns:a16="http://schemas.microsoft.com/office/drawing/2014/main" id="{FCC8B718-34DE-916A-7DED-B0CD4A30B7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777328"/>
              </p:ext>
            </p:extLst>
          </p:nvPr>
        </p:nvGraphicFramePr>
        <p:xfrm>
          <a:off x="8036701" y="3245310"/>
          <a:ext cx="2253015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19507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1659132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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2s</a:t>
                      </a:r>
                      <a:r>
                        <a:rPr lang="en-US" baseline="30000"/>
                        <a:t>2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2p</a:t>
                      </a:r>
                      <a:r>
                        <a:rPr lang="en-US" baseline="-25000"/>
                        <a:t>x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2p</a:t>
                      </a:r>
                      <a:r>
                        <a:rPr kumimoji="0" lang="en-US" sz="1800" b="0" i="0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z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763295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942B305B-F37B-3975-7FFA-653B75DC4784}"/>
              </a:ext>
            </a:extLst>
          </p:cNvPr>
          <p:cNvSpPr txBox="1"/>
          <p:nvPr/>
        </p:nvSpPr>
        <p:spPr>
          <a:xfrm>
            <a:off x="6449961" y="3245310"/>
            <a:ext cx="1323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O in P-O-H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AAEE7B7-63D8-C326-515C-D79D050889B5}"/>
              </a:ext>
            </a:extLst>
          </p:cNvPr>
          <p:cNvSpPr/>
          <p:nvPr/>
        </p:nvSpPr>
        <p:spPr>
          <a:xfrm>
            <a:off x="7925498" y="3015589"/>
            <a:ext cx="2516359" cy="107211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Table 9">
            <a:extLst>
              <a:ext uri="{FF2B5EF4-FFF2-40B4-BE49-F238E27FC236}">
                <a16:creationId xmlns:a16="http://schemas.microsoft.com/office/drawing/2014/main" id="{AC46B7D9-4885-C199-EFEF-1568D9F9A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540628"/>
              </p:ext>
            </p:extLst>
          </p:nvPr>
        </p:nvGraphicFramePr>
        <p:xfrm>
          <a:off x="8036701" y="4320148"/>
          <a:ext cx="2044735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68">
                  <a:extLst>
                    <a:ext uri="{9D8B030D-6E8A-4147-A177-3AD203B41FA5}">
                      <a16:colId xmlns:a16="http://schemas.microsoft.com/office/drawing/2014/main" val="3001003369"/>
                    </a:ext>
                  </a:extLst>
                </a:gridCol>
                <a:gridCol w="509869">
                  <a:extLst>
                    <a:ext uri="{9D8B030D-6E8A-4147-A177-3AD203B41FA5}">
                      <a16:colId xmlns:a16="http://schemas.microsoft.com/office/drawing/2014/main" val="100121000"/>
                    </a:ext>
                  </a:extLst>
                </a:gridCol>
                <a:gridCol w="522822">
                  <a:extLst>
                    <a:ext uri="{9D8B030D-6E8A-4147-A177-3AD203B41FA5}">
                      <a16:colId xmlns:a16="http://schemas.microsoft.com/office/drawing/2014/main" val="2129953588"/>
                    </a:ext>
                  </a:extLst>
                </a:gridCol>
                <a:gridCol w="492776">
                  <a:extLst>
                    <a:ext uri="{9D8B030D-6E8A-4147-A177-3AD203B41FA5}">
                      <a16:colId xmlns:a16="http://schemas.microsoft.com/office/drawing/2014/main" val="1627426471"/>
                    </a:ext>
                  </a:extLst>
                </a:gridCol>
              </a:tblGrid>
              <a:tr h="182880">
                <a:tc gridSpan="2"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</a:rPr>
                        <a:t>2 lone pairs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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9715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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sym typeface="Symbol" panose="05050102010706020507" pitchFamily="18" charset="2"/>
                        </a:rPr>
                        <a:t>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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427634"/>
                  </a:ext>
                </a:extLst>
              </a:tr>
              <a:tr h="18288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</a:rPr>
                        <a:t>sp</a:t>
                      </a:r>
                      <a:r>
                        <a:rPr lang="en-US" sz="1600" baseline="3000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08001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61365068-6BC2-6594-F64C-AEEDEDF5961D}"/>
              </a:ext>
            </a:extLst>
          </p:cNvPr>
          <p:cNvSpPr txBox="1"/>
          <p:nvPr/>
        </p:nvSpPr>
        <p:spPr>
          <a:xfrm>
            <a:off x="6503541" y="5879986"/>
            <a:ext cx="2516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H: no hybridization</a:t>
            </a:r>
          </a:p>
        </p:txBody>
      </p:sp>
    </p:spTree>
    <p:extLst>
      <p:ext uri="{BB962C8B-B14F-4D97-AF65-F5344CB8AC3E}">
        <p14:creationId xmlns:p14="http://schemas.microsoft.com/office/powerpoint/2010/main" val="3611646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CCA99A89824B489F08C8B863F65ED7" ma:contentTypeVersion="3" ma:contentTypeDescription="Create a new document." ma:contentTypeScope="" ma:versionID="13191a0aa6c1edb898dcf6b6249703af">
  <xsd:schema xmlns:xsd="http://www.w3.org/2001/XMLSchema" xmlns:xs="http://www.w3.org/2001/XMLSchema" xmlns:p="http://schemas.microsoft.com/office/2006/metadata/properties" xmlns:ns2="8d240ee7-1ade-4e08-8920-4c2a9c94843f" targetNamespace="http://schemas.microsoft.com/office/2006/metadata/properties" ma:root="true" ma:fieldsID="687d505acb1c0a88822823a3ae8b623a" ns2:_="">
    <xsd:import namespace="8d240ee7-1ade-4e08-8920-4c2a9c9484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240ee7-1ade-4e08-8920-4c2a9c9484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076775C-EA7B-43B0-8BC5-FCCE0ECDBB09}"/>
</file>

<file path=customXml/itemProps2.xml><?xml version="1.0" encoding="utf-8"?>
<ds:datastoreItem xmlns:ds="http://schemas.openxmlformats.org/officeDocument/2006/customXml" ds:itemID="{AAD4192E-5AFC-46C1-9CE3-E387840B0DF4}"/>
</file>

<file path=customXml/itemProps3.xml><?xml version="1.0" encoding="utf-8"?>
<ds:datastoreItem xmlns:ds="http://schemas.openxmlformats.org/officeDocument/2006/customXml" ds:itemID="{D76128A6-04E9-4C77-91AF-B4E58778A655}"/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80</Words>
  <Application>Microsoft Office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 Thi Ngoc Minh</dc:creator>
  <cp:lastModifiedBy>Vu Thi Ngoc Minh</cp:lastModifiedBy>
  <cp:revision>1</cp:revision>
  <dcterms:created xsi:type="dcterms:W3CDTF">2022-05-20T09:33:01Z</dcterms:created>
  <dcterms:modified xsi:type="dcterms:W3CDTF">2022-05-20T10:07:21Z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0x01010024CCA99A89824B489F08C8B863F65ED7</vt:lpwstr>
  </property>
</Properties>
</file>