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49"/>
  </p:notesMasterIdLst>
  <p:handoutMasterIdLst>
    <p:handoutMasterId r:id="rId50"/>
  </p:handoutMasterIdLst>
  <p:sldIdLst>
    <p:sldId id="256" r:id="rId2"/>
    <p:sldId id="257" r:id="rId3"/>
    <p:sldId id="274" r:id="rId4"/>
    <p:sldId id="275" r:id="rId5"/>
    <p:sldId id="276" r:id="rId6"/>
    <p:sldId id="258" r:id="rId7"/>
    <p:sldId id="263" r:id="rId8"/>
    <p:sldId id="277" r:id="rId9"/>
    <p:sldId id="287" r:id="rId10"/>
    <p:sldId id="278" r:id="rId11"/>
    <p:sldId id="283" r:id="rId12"/>
    <p:sldId id="284" r:id="rId13"/>
    <p:sldId id="288" r:id="rId14"/>
    <p:sldId id="285" r:id="rId15"/>
    <p:sldId id="264" r:id="rId16"/>
    <p:sldId id="286" r:id="rId17"/>
    <p:sldId id="260" r:id="rId18"/>
    <p:sldId id="268" r:id="rId19"/>
    <p:sldId id="265" r:id="rId20"/>
    <p:sldId id="269" r:id="rId21"/>
    <p:sldId id="270" r:id="rId22"/>
    <p:sldId id="271" r:id="rId23"/>
    <p:sldId id="272" r:id="rId24"/>
    <p:sldId id="289" r:id="rId25"/>
    <p:sldId id="273" r:id="rId26"/>
    <p:sldId id="259" r:id="rId27"/>
    <p:sldId id="290" r:id="rId28"/>
    <p:sldId id="291" r:id="rId29"/>
    <p:sldId id="292" r:id="rId30"/>
    <p:sldId id="301" r:id="rId31"/>
    <p:sldId id="261" r:id="rId32"/>
    <p:sldId id="293" r:id="rId33"/>
    <p:sldId id="302" r:id="rId34"/>
    <p:sldId id="294" r:id="rId35"/>
    <p:sldId id="303" r:id="rId36"/>
    <p:sldId id="304" r:id="rId37"/>
    <p:sldId id="305" r:id="rId38"/>
    <p:sldId id="306" r:id="rId39"/>
    <p:sldId id="262" r:id="rId40"/>
    <p:sldId id="295" r:id="rId41"/>
    <p:sldId id="308" r:id="rId42"/>
    <p:sldId id="296" r:id="rId43"/>
    <p:sldId id="307" r:id="rId44"/>
    <p:sldId id="299" r:id="rId45"/>
    <p:sldId id="300" r:id="rId46"/>
    <p:sldId id="266" r:id="rId47"/>
    <p:sldId id="267" r:id="rId4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snapToObjects="1">
      <p:cViewPr varScale="1">
        <p:scale>
          <a:sx n="115" d="100"/>
          <a:sy n="115" d="100"/>
        </p:scale>
        <p:origin x="-1416"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handoutMaster" Target="handoutMasters/handoutMaster1.xml"/><Relationship Id="rId51" Type="http://schemas.openxmlformats.org/officeDocument/2006/relationships/printerSettings" Target="printerSettings/printerSettings1.bin"/><Relationship Id="rId52" Type="http://schemas.openxmlformats.org/officeDocument/2006/relationships/presProps" Target="presProps.xml"/><Relationship Id="rId53" Type="http://schemas.openxmlformats.org/officeDocument/2006/relationships/viewProps" Target="viewProps.xml"/><Relationship Id="rId54" Type="http://schemas.openxmlformats.org/officeDocument/2006/relationships/theme" Target="theme/theme1.xml"/><Relationship Id="rId55"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A5D8D83-B88B-724B-9E4E-26099BBF6014}" type="datetimeFigureOut">
              <a:rPr lang="en-US" smtClean="0"/>
              <a:t>30/10/2014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94E8D70-CEE2-6D4E-93B7-6EFCDBB7F782}" type="slidenum">
              <a:rPr lang="en-US" smtClean="0"/>
              <a:t>‹#›</a:t>
            </a:fld>
            <a:endParaRPr lang="en-US"/>
          </a:p>
        </p:txBody>
      </p:sp>
    </p:spTree>
    <p:extLst>
      <p:ext uri="{BB962C8B-B14F-4D97-AF65-F5344CB8AC3E}">
        <p14:creationId xmlns:p14="http://schemas.microsoft.com/office/powerpoint/2010/main" val="10824220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1C8FB4-96C8-0F41-9BA6-53F7040F6BBF}" type="datetimeFigureOut">
              <a:rPr lang="en-US" smtClean="0"/>
              <a:t>30/10/2014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D5B467-8D35-4148-A6B9-F844BC89D2F8}" type="slidenum">
              <a:rPr lang="en-US" smtClean="0"/>
              <a:t>‹#›</a:t>
            </a:fld>
            <a:endParaRPr lang="en-US"/>
          </a:p>
        </p:txBody>
      </p:sp>
    </p:spTree>
    <p:extLst>
      <p:ext uri="{BB962C8B-B14F-4D97-AF65-F5344CB8AC3E}">
        <p14:creationId xmlns:p14="http://schemas.microsoft.com/office/powerpoint/2010/main" val="208676782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026"/>
          <p:cNvSpPr>
            <a:spLocks noGrp="1" noRot="1" noChangeAspect="1" noChangeArrowheads="1" noTextEdit="1"/>
          </p:cNvSpPr>
          <p:nvPr>
            <p:ph type="sldImg"/>
          </p:nvPr>
        </p:nvSpPr>
        <p:spPr>
          <a:ln/>
        </p:spPr>
      </p:sp>
      <p:sp>
        <p:nvSpPr>
          <p:cNvPr id="66563" name="Rectangle 1027"/>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026"/>
          <p:cNvSpPr>
            <a:spLocks noGrp="1" noRot="1" noChangeAspect="1" noChangeArrowheads="1" noTextEdit="1"/>
          </p:cNvSpPr>
          <p:nvPr>
            <p:ph type="sldImg"/>
          </p:nvPr>
        </p:nvSpPr>
        <p:spPr>
          <a:ln/>
        </p:spPr>
      </p:sp>
      <p:sp>
        <p:nvSpPr>
          <p:cNvPr id="62467" name="Rectangle 1027"/>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ln cap="flat"/>
        </p:spPr>
      </p:sp>
      <p:sp>
        <p:nvSpPr>
          <p:cNvPr id="94211" name="Rectangle 3"/>
          <p:cNvSpPr>
            <a:spLocks noGrp="1" noChangeArrowheads="1"/>
          </p:cNvSpPr>
          <p:nvPr>
            <p:ph type="body" idx="1"/>
          </p:nvPr>
        </p:nvSpPr>
        <p:spPr>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7"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30/10/2014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9"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30/10/2014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5"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30/10/2014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4"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7"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10 Dependable Systems</a:t>
            </a:r>
            <a:endParaRPr lang="en-US"/>
          </a:p>
        </p:txBody>
      </p:sp>
      <p:sp>
        <p:nvSpPr>
          <p:cNvPr id="7" name="Slide Number Placeholder 5"/>
          <p:cNvSpPr>
            <a:spLocks noGrp="1"/>
          </p:cNvSpPr>
          <p:nvPr>
            <p:ph type="sldNum" sz="quarter" idx="12"/>
          </p:nvPr>
        </p:nvSpPr>
        <p:spPr/>
        <p:txBody>
          <a:bodyPr/>
          <a:lstStyle>
            <a:lvl1pPr>
              <a:defRPr/>
            </a:lvl1pPr>
          </a:lstStyle>
          <a:p>
            <a:fld id="{9D29DFB1-9EA4-2B4D-92D1-CC42B9A94240}"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30/10/2014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10 Dependable Systems</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9D29DFB1-9EA4-2B4D-92D1-CC42B9A94240}" type="slidenum">
              <a:rPr lang="en-US" smtClean="0"/>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xmlns:p14="http://schemas.microsoft.com/office/powerpoint/2010/main" spd="med">
    <p:wipe dir="r"/>
  </p:transition>
  <p:timing>
    <p:tnLst>
      <p:par>
        <p:cTn xmlns:p14="http://schemas.microsoft.com/office/powerpoint/2010/mai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10 – Dependable systems</a:t>
            </a:r>
            <a:endParaRPr lang="en-US" dirty="0"/>
          </a:p>
        </p:txBody>
      </p:sp>
      <p:sp>
        <p:nvSpPr>
          <p:cNvPr id="3" name="Subtitle 2"/>
          <p:cNvSpPr>
            <a:spLocks noGrp="1"/>
          </p:cNvSpPr>
          <p:nvPr>
            <p:ph type="subTitle" idx="1"/>
          </p:nvPr>
        </p:nvSpPr>
        <p:spPr/>
        <p:txBody>
          <a:bodyPr/>
          <a:lstStyle/>
          <a:p>
            <a:endParaRPr lang="en-US"/>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1</a:t>
            </a:fld>
            <a:endParaRPr lang="en-US"/>
          </a:p>
        </p:txBody>
      </p:sp>
    </p:spTree>
    <p:extLst>
      <p:ext uri="{BB962C8B-B14F-4D97-AF65-F5344CB8AC3E}">
        <p14:creationId xmlns:p14="http://schemas.microsoft.com/office/powerpoint/2010/main" val="1366244926"/>
      </p:ext>
    </p:extLst>
  </p:cSld>
  <p:clrMapOvr>
    <a:masterClrMapping/>
  </p:clrMapOvr>
  <p:transition xmlns:p14="http://schemas.microsoft.com/office/powerpoint/2010/mai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a:t>Other dependability properties</a:t>
            </a:r>
          </a:p>
        </p:txBody>
      </p:sp>
      <p:sp>
        <p:nvSpPr>
          <p:cNvPr id="93187" name="Rectangle 3"/>
          <p:cNvSpPr>
            <a:spLocks noGrp="1" noChangeArrowheads="1"/>
          </p:cNvSpPr>
          <p:nvPr>
            <p:ph idx="1"/>
          </p:nvPr>
        </p:nvSpPr>
        <p:spPr/>
        <p:txBody>
          <a:bodyPr/>
          <a:lstStyle/>
          <a:p>
            <a:pPr>
              <a:lnSpc>
                <a:spcPct val="90000"/>
              </a:lnSpc>
            </a:pPr>
            <a:r>
              <a:rPr lang="en-US" sz="2400" dirty="0" err="1"/>
              <a:t>Repairability</a:t>
            </a:r>
            <a:endParaRPr lang="en-US" sz="2400" dirty="0"/>
          </a:p>
          <a:p>
            <a:pPr lvl="1">
              <a:lnSpc>
                <a:spcPct val="90000"/>
              </a:lnSpc>
            </a:pPr>
            <a:r>
              <a:rPr lang="en-US" sz="2000" dirty="0"/>
              <a:t>Reflects the extent to which the system can be repaired in the event of a failure</a:t>
            </a:r>
          </a:p>
          <a:p>
            <a:pPr>
              <a:lnSpc>
                <a:spcPct val="90000"/>
              </a:lnSpc>
            </a:pPr>
            <a:r>
              <a:rPr lang="en-US" sz="2400" dirty="0"/>
              <a:t>Maintainability</a:t>
            </a:r>
          </a:p>
          <a:p>
            <a:pPr lvl="1">
              <a:lnSpc>
                <a:spcPct val="90000"/>
              </a:lnSpc>
            </a:pPr>
            <a:r>
              <a:rPr lang="en-US" sz="2000" dirty="0"/>
              <a:t>Reflects the extent to which the system can be adapted to new requirements;</a:t>
            </a:r>
          </a:p>
          <a:p>
            <a:pPr>
              <a:lnSpc>
                <a:spcPct val="90000"/>
              </a:lnSpc>
            </a:pPr>
            <a:r>
              <a:rPr lang="en-US" sz="2400" dirty="0" smtClean="0"/>
              <a:t>Error </a:t>
            </a:r>
            <a:r>
              <a:rPr lang="en-US" sz="2400" dirty="0"/>
              <a:t>tolerance</a:t>
            </a:r>
          </a:p>
          <a:p>
            <a:pPr lvl="1">
              <a:lnSpc>
                <a:spcPct val="90000"/>
              </a:lnSpc>
            </a:pPr>
            <a:r>
              <a:rPr lang="en-US" sz="2000" dirty="0"/>
              <a:t>Reflects the extent to which user input errors can be avoided and tolerated.</a:t>
            </a:r>
          </a:p>
        </p:txBody>
      </p:sp>
      <p:sp>
        <p:nvSpPr>
          <p:cNvPr id="4" name="Slide Number Placeholder 3"/>
          <p:cNvSpPr>
            <a:spLocks noGrp="1"/>
          </p:cNvSpPr>
          <p:nvPr>
            <p:ph type="sldNum" sz="quarter" idx="12"/>
          </p:nvPr>
        </p:nvSpPr>
        <p:spPr/>
        <p:txBody>
          <a:bodyPr/>
          <a:lstStyle/>
          <a:p>
            <a:fld id="{745CE82A-87C3-2841-AAF3-37DF1E34DC62}" type="slidenum">
              <a:rPr lang="en-US" smtClean="0"/>
              <a:pPr/>
              <a:t>10</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932031579"/>
      </p:ext>
    </p:extLst>
  </p:cSld>
  <p:clrMapOvr>
    <a:masterClrMapping/>
  </p:clrMapOvr>
  <p:transition xmlns:p14="http://schemas.microsoft.com/office/powerpoint/2010/mai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Dependability attribute dependencies</a:t>
            </a:r>
            <a:endParaRPr lang="en-US" dirty="0"/>
          </a:p>
        </p:txBody>
      </p:sp>
      <p:sp>
        <p:nvSpPr>
          <p:cNvPr id="3" name="Content Placeholder 2"/>
          <p:cNvSpPr>
            <a:spLocks noGrp="1"/>
          </p:cNvSpPr>
          <p:nvPr>
            <p:ph idx="1"/>
          </p:nvPr>
        </p:nvSpPr>
        <p:spPr/>
        <p:txBody>
          <a:bodyPr/>
          <a:lstStyle/>
          <a:p>
            <a:r>
              <a:rPr lang="en-US" dirty="0" smtClean="0"/>
              <a:t>Safe system operation depends on the system being available and operating reliably.</a:t>
            </a:r>
          </a:p>
          <a:p>
            <a:r>
              <a:rPr lang="en-US" dirty="0" smtClean="0"/>
              <a:t>A system may be unreliable because its data has been corrupted by an external attack.</a:t>
            </a:r>
          </a:p>
          <a:p>
            <a:r>
              <a:rPr lang="en-US" dirty="0" smtClean="0"/>
              <a:t>Denial of service attacks on a system are intended to make it unavailable.</a:t>
            </a:r>
          </a:p>
          <a:p>
            <a:r>
              <a:rPr lang="en-US" dirty="0" smtClean="0"/>
              <a:t>If a system is infected with a virus, you cannot be confident in its reliability or safety.</a:t>
            </a:r>
            <a:endParaRPr lang="en-US" dirty="0"/>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11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853022253"/>
      </p:ext>
    </p:extLst>
  </p:cSld>
  <p:clrMapOvr>
    <a:masterClrMapping/>
  </p:clrMapOvr>
  <p:transition xmlns:p14="http://schemas.microsoft.com/office/powerpoint/2010/mai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Dependability achievement</a:t>
            </a:r>
            <a:endParaRPr lang="en-US" dirty="0"/>
          </a:p>
        </p:txBody>
      </p:sp>
      <p:sp>
        <p:nvSpPr>
          <p:cNvPr id="3" name="Content Placeholder 2"/>
          <p:cNvSpPr>
            <a:spLocks noGrp="1"/>
          </p:cNvSpPr>
          <p:nvPr>
            <p:ph idx="1"/>
          </p:nvPr>
        </p:nvSpPr>
        <p:spPr/>
        <p:txBody>
          <a:bodyPr/>
          <a:lstStyle/>
          <a:p>
            <a:r>
              <a:rPr lang="en-US" dirty="0" smtClean="0"/>
              <a:t>Avoid the introduction of accidental errors when developing the system.</a:t>
            </a:r>
          </a:p>
          <a:p>
            <a:r>
              <a:rPr lang="en-US" dirty="0" smtClean="0"/>
              <a:t>Design V &amp; V processes that are effective in discovering residual errors in the system.</a:t>
            </a:r>
          </a:p>
          <a:p>
            <a:r>
              <a:rPr lang="en-US" dirty="0" smtClean="0"/>
              <a:t>Design systems to be fault</a:t>
            </a:r>
            <a:r>
              <a:rPr lang="en-US" dirty="0"/>
              <a:t> </a:t>
            </a:r>
            <a:r>
              <a:rPr lang="en-US" dirty="0" smtClean="0"/>
              <a:t>tolerant so that they can continue in operation when faults occur</a:t>
            </a:r>
          </a:p>
          <a:p>
            <a:r>
              <a:rPr lang="en-US" dirty="0" smtClean="0"/>
              <a:t>Design protection mechanisms that guard against external attacks.</a:t>
            </a:r>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12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431876005"/>
      </p:ext>
    </p:extLst>
  </p:cSld>
  <p:clrMapOvr>
    <a:masterClrMapping/>
  </p:clrMapOvr>
  <p:transition xmlns:p14="http://schemas.microsoft.com/office/powerpoint/2010/mai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Dependability achievement</a:t>
            </a:r>
            <a:endParaRPr lang="en-US" dirty="0"/>
          </a:p>
        </p:txBody>
      </p:sp>
      <p:sp>
        <p:nvSpPr>
          <p:cNvPr id="3" name="Content Placeholder 2"/>
          <p:cNvSpPr>
            <a:spLocks noGrp="1"/>
          </p:cNvSpPr>
          <p:nvPr>
            <p:ph idx="1"/>
          </p:nvPr>
        </p:nvSpPr>
        <p:spPr/>
        <p:txBody>
          <a:bodyPr/>
          <a:lstStyle/>
          <a:p>
            <a:r>
              <a:rPr lang="en-US" dirty="0"/>
              <a:t>Configure the system correctly for its operating environment</a:t>
            </a:r>
            <a:r>
              <a:rPr lang="en-US" dirty="0" smtClean="0"/>
              <a:t>.</a:t>
            </a:r>
          </a:p>
          <a:p>
            <a:r>
              <a:rPr lang="en-US" dirty="0" smtClean="0"/>
              <a:t>Include system capabilities to </a:t>
            </a:r>
            <a:r>
              <a:rPr lang="en-US" dirty="0" err="1" smtClean="0"/>
              <a:t>recognise</a:t>
            </a:r>
            <a:r>
              <a:rPr lang="en-US" dirty="0" smtClean="0"/>
              <a:t> and resist cyberattacks.</a:t>
            </a:r>
            <a:endParaRPr lang="en-US" dirty="0"/>
          </a:p>
          <a:p>
            <a:r>
              <a:rPr lang="en-US" dirty="0"/>
              <a:t>Include recovery mechanisms to help restore normal system service after a failure.</a:t>
            </a:r>
          </a:p>
          <a:p>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13</a:t>
            </a:fld>
            <a:endParaRPr lang="en-US"/>
          </a:p>
        </p:txBody>
      </p:sp>
    </p:spTree>
    <p:extLst>
      <p:ext uri="{BB962C8B-B14F-4D97-AF65-F5344CB8AC3E}">
        <p14:creationId xmlns:p14="http://schemas.microsoft.com/office/powerpoint/2010/main" val="306921077"/>
      </p:ext>
    </p:extLst>
  </p:cSld>
  <p:clrMapOvr>
    <a:masterClrMapping/>
  </p:clrMapOvr>
  <p:transition xmlns:p14="http://schemas.microsoft.com/office/powerpoint/2010/mai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GB"/>
              <a:t>Dependability costs</a:t>
            </a:r>
          </a:p>
        </p:txBody>
      </p:sp>
      <p:sp>
        <p:nvSpPr>
          <p:cNvPr id="72707" name="Rectangle 3"/>
          <p:cNvSpPr>
            <a:spLocks noGrp="1" noChangeArrowheads="1"/>
          </p:cNvSpPr>
          <p:nvPr>
            <p:ph idx="1"/>
          </p:nvPr>
        </p:nvSpPr>
        <p:spPr/>
        <p:txBody>
          <a:bodyPr/>
          <a:lstStyle/>
          <a:p>
            <a:r>
              <a:rPr lang="en-GB" sz="2400" dirty="0"/>
              <a:t>Dependability costs tend to increase exponentially as increasing levels of dependability are </a:t>
            </a:r>
            <a:r>
              <a:rPr lang="en-GB" sz="2400" dirty="0" smtClean="0"/>
              <a:t>required.</a:t>
            </a:r>
          </a:p>
          <a:p>
            <a:r>
              <a:rPr lang="en-GB" sz="2400" dirty="0"/>
              <a:t>There are two reasons for this</a:t>
            </a:r>
          </a:p>
          <a:p>
            <a:pPr lvl="1"/>
            <a:r>
              <a:rPr lang="en-GB" sz="2000" dirty="0"/>
              <a:t>The use of more expensive development techniques and hardware that are required to achieve the higher levels of </a:t>
            </a:r>
            <a:r>
              <a:rPr lang="en-GB" sz="2000" dirty="0" smtClean="0"/>
              <a:t>dependability.</a:t>
            </a:r>
          </a:p>
          <a:p>
            <a:pPr lvl="1"/>
            <a:r>
              <a:rPr lang="en-GB" sz="2000" dirty="0"/>
              <a:t>The increased testing and system validation that is required to convince the system client</a:t>
            </a:r>
            <a:r>
              <a:rPr lang="en-GB" sz="2000" dirty="0" smtClean="0"/>
              <a:t> and regulators that </a:t>
            </a:r>
            <a:r>
              <a:rPr lang="en-GB" sz="2000" dirty="0"/>
              <a:t>the required levels of dependability have been </a:t>
            </a:r>
            <a:r>
              <a:rPr lang="en-GB" sz="2000" dirty="0" smtClean="0"/>
              <a:t>achieved.</a:t>
            </a:r>
            <a:endParaRPr lang="en-GB" sz="20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14</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2999995347"/>
      </p:ext>
    </p:extLst>
  </p:cSld>
  <p:clrMapOvr>
    <a:masterClrMapping/>
  </p:clrMapOvr>
  <p:transition xmlns:p14="http://schemas.microsoft.com/office/powerpoint/2010/mai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Cost/dependability curve</a:t>
            </a:r>
            <a:endParaRPr lang="en-US" dirty="0"/>
          </a:p>
        </p:txBody>
      </p:sp>
      <p:pic>
        <p:nvPicPr>
          <p:cNvPr id="4" name="Picture 3" descr="10.2 CostDependabilityCurve (11.2).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4743" y="1894508"/>
            <a:ext cx="5170254" cy="4411318"/>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15</a:t>
            </a:fld>
            <a:endParaRPr lang="en-US"/>
          </a:p>
        </p:txBody>
      </p:sp>
    </p:spTree>
    <p:extLst>
      <p:ext uri="{BB962C8B-B14F-4D97-AF65-F5344CB8AC3E}">
        <p14:creationId xmlns:p14="http://schemas.microsoft.com/office/powerpoint/2010/main" val="1878573328"/>
      </p:ext>
    </p:extLst>
  </p:cSld>
  <p:clrMapOvr>
    <a:masterClrMapping/>
  </p:clrMapOvr>
  <p:transition xmlns:p14="http://schemas.microsoft.com/office/powerpoint/2010/mai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a:ln/>
        </p:spPr>
        <p:txBody>
          <a:bodyPr lIns="90840" tIns="44623" rIns="90840" bIns="44623"/>
          <a:lstStyle/>
          <a:p>
            <a:r>
              <a:rPr lang="en-GB"/>
              <a:t>Dependability economics</a:t>
            </a:r>
          </a:p>
        </p:txBody>
      </p:sp>
      <p:sp>
        <p:nvSpPr>
          <p:cNvPr id="15363" name="Rectangle 3"/>
          <p:cNvSpPr>
            <a:spLocks noGrp="1" noChangeArrowheads="1"/>
          </p:cNvSpPr>
          <p:nvPr>
            <p:ph idx="1"/>
          </p:nvPr>
        </p:nvSpPr>
        <p:spPr>
          <a:noFill/>
          <a:ln/>
        </p:spPr>
        <p:txBody>
          <a:bodyPr lIns="90840" tIns="44623" rIns="90840" bIns="44623"/>
          <a:lstStyle/>
          <a:p>
            <a:pPr>
              <a:lnSpc>
                <a:spcPct val="90000"/>
              </a:lnSpc>
            </a:pPr>
            <a:r>
              <a:rPr lang="en-GB"/>
              <a:t>Because of very high costs of dependability achievement, it may be more cost effective to accept untrustworthy systems and pay for failure costs</a:t>
            </a:r>
          </a:p>
          <a:p>
            <a:pPr>
              <a:lnSpc>
                <a:spcPct val="90000"/>
              </a:lnSpc>
            </a:pPr>
            <a:r>
              <a:rPr lang="en-GB"/>
              <a:t>However, this depends on social and political factors. A reputation for products  that can’t be trusted may lose future business</a:t>
            </a:r>
          </a:p>
          <a:p>
            <a:pPr>
              <a:lnSpc>
                <a:spcPct val="90000"/>
              </a:lnSpc>
            </a:pPr>
            <a:r>
              <a:rPr lang="en-GB"/>
              <a:t>Depends on system type - for business systems in particular, modest levels of dependability may be adequate</a:t>
            </a:r>
          </a:p>
        </p:txBody>
      </p:sp>
      <p:sp>
        <p:nvSpPr>
          <p:cNvPr id="4" name="Slide Number Placeholder 3"/>
          <p:cNvSpPr>
            <a:spLocks noGrp="1"/>
          </p:cNvSpPr>
          <p:nvPr>
            <p:ph type="sldNum" sz="quarter" idx="12"/>
          </p:nvPr>
        </p:nvSpPr>
        <p:spPr/>
        <p:txBody>
          <a:bodyPr/>
          <a:lstStyle/>
          <a:p>
            <a:fld id="{745CE82A-87C3-2841-AAF3-37DF1E34DC62}" type="slidenum">
              <a:rPr lang="en-US" smtClean="0"/>
              <a:pPr/>
              <a:t>16</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745898014"/>
      </p:ext>
    </p:extLst>
  </p:cSld>
  <p:clrMapOvr>
    <a:masterClrMapping/>
  </p:clrMapOvr>
  <p:transition xmlns:p14="http://schemas.microsoft.com/office/powerpoint/2010/mai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94986"/>
            <a:ext cx="8229600" cy="1143000"/>
          </a:xfrm>
        </p:spPr>
        <p:txBody>
          <a:bodyPr/>
          <a:lstStyle/>
          <a:p>
            <a:pPr algn="ctr"/>
            <a:r>
              <a:rPr lang="en-US" dirty="0" smtClean="0"/>
              <a:t>Sociotechnical systems</a:t>
            </a:r>
            <a:endParaRPr lang="en-US" dirty="0"/>
          </a:p>
        </p:txBody>
      </p:sp>
      <p:sp>
        <p:nvSpPr>
          <p:cNvPr id="3" name="Date Placeholder 2"/>
          <p:cNvSpPr>
            <a:spLocks noGrp="1"/>
          </p:cNvSpPr>
          <p:nvPr>
            <p:ph type="dt" sz="half" idx="10"/>
          </p:nvPr>
        </p:nvSpPr>
        <p:spPr/>
        <p:txBody>
          <a:bodyPr/>
          <a:lstStyle/>
          <a:p>
            <a:r>
              <a:rPr lang="en-GB" smtClean="0"/>
              <a:t>30/10/2014</a:t>
            </a:r>
            <a:endParaRPr lang="en-US"/>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9D29DFB1-9EA4-2B4D-92D1-CC42B9A94240}" type="slidenum">
              <a:rPr lang="en-US" smtClean="0"/>
              <a:t>17</a:t>
            </a:fld>
            <a:endParaRPr lang="en-US"/>
          </a:p>
        </p:txBody>
      </p:sp>
    </p:spTree>
    <p:extLst>
      <p:ext uri="{BB962C8B-B14F-4D97-AF65-F5344CB8AC3E}">
        <p14:creationId xmlns:p14="http://schemas.microsoft.com/office/powerpoint/2010/main" val="2492021470"/>
      </p:ext>
    </p:extLst>
  </p:cSld>
  <p:clrMapOvr>
    <a:masterClrMapping/>
  </p:clrMapOvr>
  <p:transition xmlns:p14="http://schemas.microsoft.com/office/powerpoint/2010/mai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and software</a:t>
            </a:r>
            <a:endParaRPr lang="en-US" dirty="0"/>
          </a:p>
        </p:txBody>
      </p:sp>
      <p:sp>
        <p:nvSpPr>
          <p:cNvPr id="3" name="Content Placeholder 2"/>
          <p:cNvSpPr>
            <a:spLocks noGrp="1"/>
          </p:cNvSpPr>
          <p:nvPr>
            <p:ph idx="1"/>
          </p:nvPr>
        </p:nvSpPr>
        <p:spPr/>
        <p:txBody>
          <a:bodyPr/>
          <a:lstStyle/>
          <a:p>
            <a:r>
              <a:rPr lang="en-US" dirty="0" smtClean="0"/>
              <a:t>Software engineering is not an isolated activity but is part of a broader systems engineering process.</a:t>
            </a:r>
          </a:p>
          <a:p>
            <a:r>
              <a:rPr lang="en-US" dirty="0" smtClean="0"/>
              <a:t>Software systems are therefore not isolated systems but are essential components of broader systems that have a human, social or organizational purpose.</a:t>
            </a:r>
          </a:p>
          <a:p>
            <a:r>
              <a:rPr lang="en-US" dirty="0" smtClean="0"/>
              <a:t>Example</a:t>
            </a:r>
          </a:p>
          <a:p>
            <a:pPr lvl="1"/>
            <a:r>
              <a:rPr lang="en-US" dirty="0" smtClean="0"/>
              <a:t>The wilderness weather system is part of broader weather recording and forecasting systems</a:t>
            </a:r>
          </a:p>
          <a:p>
            <a:pPr lvl="1"/>
            <a:r>
              <a:rPr lang="en-US" dirty="0" smtClean="0"/>
              <a:t>These include hardware and software, forecasting processes, system users, the organizations that depend on weather forecasts, etc.</a:t>
            </a:r>
            <a:endParaRPr lang="en-US" dirty="0"/>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18</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038165022"/>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sociotechnical systems stack</a:t>
            </a:r>
            <a:endParaRPr lang="en-US" dirty="0"/>
          </a:p>
        </p:txBody>
      </p:sp>
      <p:pic>
        <p:nvPicPr>
          <p:cNvPr id="4" name="Picture 3" descr="10.3 SystemsEngStack (10.1).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1936473"/>
            <a:ext cx="8084114" cy="4225787"/>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19</a:t>
            </a:fld>
            <a:endParaRPr lang="en-US"/>
          </a:p>
        </p:txBody>
      </p:sp>
    </p:spTree>
    <p:extLst>
      <p:ext uri="{BB962C8B-B14F-4D97-AF65-F5344CB8AC3E}">
        <p14:creationId xmlns:p14="http://schemas.microsoft.com/office/powerpoint/2010/main" val="2503209102"/>
      </p:ext>
    </p:extLst>
  </p:cSld>
  <p:clrMapOvr>
    <a:masterClrMapping/>
  </p:clrMapOvr>
  <p:transition xmlns:p14="http://schemas.microsoft.com/office/powerpoint/2010/mai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Dependability properties</a:t>
            </a:r>
          </a:p>
          <a:p>
            <a:r>
              <a:rPr lang="en-US" dirty="0" smtClean="0"/>
              <a:t>Sociotechnical systems</a:t>
            </a:r>
          </a:p>
          <a:p>
            <a:r>
              <a:rPr lang="en-US" dirty="0" smtClean="0"/>
              <a:t>Redundancy and diversity</a:t>
            </a:r>
          </a:p>
          <a:p>
            <a:r>
              <a:rPr lang="en-US" dirty="0" smtClean="0"/>
              <a:t>Dependable processes</a:t>
            </a:r>
          </a:p>
          <a:p>
            <a:r>
              <a:rPr lang="en-US" dirty="0" smtClean="0"/>
              <a:t>Formal methods and dependability</a:t>
            </a:r>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2</a:t>
            </a:fld>
            <a:endParaRPr lang="en-US"/>
          </a:p>
        </p:txBody>
      </p:sp>
    </p:spTree>
    <p:extLst>
      <p:ext uri="{BB962C8B-B14F-4D97-AF65-F5344CB8AC3E}">
        <p14:creationId xmlns:p14="http://schemas.microsoft.com/office/powerpoint/2010/main" val="1620439114"/>
      </p:ext>
    </p:extLst>
  </p:cSld>
  <p:clrMapOvr>
    <a:masterClrMapping/>
  </p:clrMapOvr>
  <p:transition xmlns:p14="http://schemas.microsoft.com/office/powerpoint/2010/mai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Layers in the STS stack</a:t>
            </a:r>
            <a:endParaRPr lang="en-US" dirty="0"/>
          </a:p>
        </p:txBody>
      </p:sp>
      <p:sp>
        <p:nvSpPr>
          <p:cNvPr id="3" name="Content Placeholder 2"/>
          <p:cNvSpPr>
            <a:spLocks noGrp="1"/>
          </p:cNvSpPr>
          <p:nvPr>
            <p:ph idx="1"/>
          </p:nvPr>
        </p:nvSpPr>
        <p:spPr/>
        <p:txBody>
          <a:bodyPr/>
          <a:lstStyle/>
          <a:p>
            <a:r>
              <a:rPr lang="en-US" dirty="0" smtClean="0"/>
              <a:t>Equipment</a:t>
            </a:r>
          </a:p>
          <a:p>
            <a:pPr lvl="1"/>
            <a:r>
              <a:rPr lang="en-US" dirty="0" smtClean="0"/>
              <a:t>Hardware devices, some of which may be computers. Most devices will include an embedded system of some kind.</a:t>
            </a:r>
          </a:p>
          <a:p>
            <a:r>
              <a:rPr lang="en-US" dirty="0" smtClean="0"/>
              <a:t>Operating system</a:t>
            </a:r>
          </a:p>
          <a:p>
            <a:pPr lvl="1"/>
            <a:r>
              <a:rPr lang="en-US" dirty="0" smtClean="0"/>
              <a:t>Provides a set of common facilities for higher levels in the system.</a:t>
            </a:r>
          </a:p>
          <a:p>
            <a:r>
              <a:rPr lang="en-US" dirty="0" smtClean="0"/>
              <a:t>Communications and data management</a:t>
            </a:r>
          </a:p>
          <a:p>
            <a:pPr lvl="1"/>
            <a:r>
              <a:rPr lang="en-US" dirty="0" smtClean="0"/>
              <a:t>Middleware that provides access to remote systems and databases.</a:t>
            </a:r>
          </a:p>
          <a:p>
            <a:r>
              <a:rPr lang="en-US" dirty="0" smtClean="0"/>
              <a:t>Application systems</a:t>
            </a:r>
          </a:p>
          <a:p>
            <a:pPr lvl="1"/>
            <a:r>
              <a:rPr lang="en-US" dirty="0" smtClean="0"/>
              <a:t>Specific functionality to meet some organization requirements.</a:t>
            </a:r>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20</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2264158034"/>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Layers in the STS stack</a:t>
            </a:r>
            <a:endParaRPr lang="en-US" dirty="0"/>
          </a:p>
        </p:txBody>
      </p:sp>
      <p:sp>
        <p:nvSpPr>
          <p:cNvPr id="3" name="Content Placeholder 2"/>
          <p:cNvSpPr>
            <a:spLocks noGrp="1"/>
          </p:cNvSpPr>
          <p:nvPr>
            <p:ph idx="1"/>
          </p:nvPr>
        </p:nvSpPr>
        <p:spPr/>
        <p:txBody>
          <a:bodyPr/>
          <a:lstStyle/>
          <a:p>
            <a:r>
              <a:rPr lang="en-US" dirty="0" smtClean="0"/>
              <a:t>Business processes</a:t>
            </a:r>
          </a:p>
          <a:p>
            <a:pPr lvl="1"/>
            <a:r>
              <a:rPr lang="en-US" dirty="0" smtClean="0"/>
              <a:t>A set of processes involving people and computer systems that support the activities of the business.</a:t>
            </a:r>
          </a:p>
          <a:p>
            <a:r>
              <a:rPr lang="en-US" dirty="0" smtClean="0"/>
              <a:t>Organizations</a:t>
            </a:r>
          </a:p>
          <a:p>
            <a:pPr lvl="1"/>
            <a:r>
              <a:rPr lang="en-US" dirty="0" smtClean="0"/>
              <a:t>Higher level strategic business activities that affect the operation of the system.</a:t>
            </a:r>
          </a:p>
          <a:p>
            <a:r>
              <a:rPr lang="en-US" dirty="0" smtClean="0"/>
              <a:t>Society</a:t>
            </a:r>
          </a:p>
          <a:p>
            <a:pPr lvl="1"/>
            <a:r>
              <a:rPr lang="en-US" dirty="0" smtClean="0"/>
              <a:t>Laws, regulation and culture that affect the operation of the system.</a:t>
            </a:r>
            <a:endParaRPr lang="en-US" dirty="0"/>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21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895633769"/>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Holistic system design</a:t>
            </a:r>
            <a:endParaRPr lang="en-US" dirty="0"/>
          </a:p>
        </p:txBody>
      </p:sp>
      <p:sp>
        <p:nvSpPr>
          <p:cNvPr id="3" name="Content Placeholder 2"/>
          <p:cNvSpPr>
            <a:spLocks noGrp="1"/>
          </p:cNvSpPr>
          <p:nvPr>
            <p:ph idx="1"/>
          </p:nvPr>
        </p:nvSpPr>
        <p:spPr/>
        <p:txBody>
          <a:bodyPr/>
          <a:lstStyle/>
          <a:p>
            <a:r>
              <a:rPr lang="en-US" dirty="0" smtClean="0"/>
              <a:t>There are interactions and dependencies between the layers in a system and changes at one level ripple through the other levels</a:t>
            </a:r>
          </a:p>
          <a:p>
            <a:pPr lvl="1"/>
            <a:r>
              <a:rPr lang="en-US" dirty="0" smtClean="0"/>
              <a:t>Example: Change in regulations (society) leads to changes in business processes and application software.</a:t>
            </a:r>
          </a:p>
          <a:p>
            <a:r>
              <a:rPr lang="en-US" dirty="0" smtClean="0"/>
              <a:t>For dependability, a systems perspective is essential</a:t>
            </a:r>
          </a:p>
          <a:p>
            <a:pPr lvl="1"/>
            <a:r>
              <a:rPr lang="en-US" dirty="0" smtClean="0"/>
              <a:t>Contain software failures within the enclosing layers of the STS stack.</a:t>
            </a:r>
          </a:p>
          <a:p>
            <a:pPr lvl="1"/>
            <a:r>
              <a:rPr lang="en-US" dirty="0" smtClean="0"/>
              <a:t>Understand how faults and failures in adjacent layers may affect the software in a system.</a:t>
            </a:r>
            <a:endParaRPr lang="en-US" dirty="0"/>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A86F8904-DFC0-E240-BFF8-1216C9CAE37B}" type="slidenum">
              <a:rPr lang="en-US" smtClean="0"/>
              <a:pPr/>
              <a:t>22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2094855190"/>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Regulation and compliance</a:t>
            </a:r>
            <a:endParaRPr lang="en-US" dirty="0"/>
          </a:p>
        </p:txBody>
      </p:sp>
      <p:sp>
        <p:nvSpPr>
          <p:cNvPr id="3" name="Content Placeholder 2"/>
          <p:cNvSpPr>
            <a:spLocks noGrp="1"/>
          </p:cNvSpPr>
          <p:nvPr>
            <p:ph idx="1"/>
          </p:nvPr>
        </p:nvSpPr>
        <p:spPr/>
        <p:txBody>
          <a:bodyPr/>
          <a:lstStyle/>
          <a:p>
            <a:r>
              <a:rPr lang="en-GB" dirty="0"/>
              <a:t>The general model of economic organization that is now almost universal in the world is that privately owned companies offer goods and services and make a profit on these. </a:t>
            </a:r>
            <a:endParaRPr lang="en-GB" dirty="0" smtClean="0"/>
          </a:p>
          <a:p>
            <a:r>
              <a:rPr lang="en-GB" dirty="0" smtClean="0"/>
              <a:t>To ensure </a:t>
            </a:r>
            <a:r>
              <a:rPr lang="en-GB" dirty="0"/>
              <a:t>the safety of their citizens, most governments </a:t>
            </a:r>
            <a:r>
              <a:rPr lang="en-GB" dirty="0" smtClean="0"/>
              <a:t>regulate (limit </a:t>
            </a:r>
            <a:r>
              <a:rPr lang="en-GB" dirty="0"/>
              <a:t>the freedom </a:t>
            </a:r>
            <a:r>
              <a:rPr lang="en-GB" dirty="0" smtClean="0"/>
              <a:t>of) </a:t>
            </a:r>
            <a:r>
              <a:rPr lang="en-GB" dirty="0"/>
              <a:t>privately owned companies so that they must follow certain standards to ensure that their products are safe and secure. </a:t>
            </a:r>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23</a:t>
            </a:fld>
            <a:endParaRPr lang="en-US"/>
          </a:p>
        </p:txBody>
      </p:sp>
    </p:spTree>
    <p:extLst>
      <p:ext uri="{BB962C8B-B14F-4D97-AF65-F5344CB8AC3E}">
        <p14:creationId xmlns:p14="http://schemas.microsoft.com/office/powerpoint/2010/main" val="1199860183"/>
      </p:ext>
    </p:extLst>
  </p:cSld>
  <p:clrMapOvr>
    <a:masterClrMapping/>
  </p:clrMapOvr>
  <p:transition xmlns:p14="http://schemas.microsoft.com/office/powerpoint/2010/mai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Regulated systems</a:t>
            </a:r>
            <a:endParaRPr lang="en-US" dirty="0"/>
          </a:p>
        </p:txBody>
      </p:sp>
      <p:sp>
        <p:nvSpPr>
          <p:cNvPr id="3" name="Content Placeholder 2"/>
          <p:cNvSpPr>
            <a:spLocks noGrp="1"/>
          </p:cNvSpPr>
          <p:nvPr>
            <p:ph idx="1"/>
          </p:nvPr>
        </p:nvSpPr>
        <p:spPr/>
        <p:txBody>
          <a:bodyPr/>
          <a:lstStyle/>
          <a:p>
            <a:r>
              <a:rPr lang="en-US" dirty="0" smtClean="0"/>
              <a:t>Many critical systems are regulated systems, which means that their use must be approved by an external regulator before the systems go into service. </a:t>
            </a:r>
          </a:p>
          <a:p>
            <a:pPr lvl="1"/>
            <a:r>
              <a:rPr lang="en-US" dirty="0" smtClean="0"/>
              <a:t>Nuclear systems</a:t>
            </a:r>
          </a:p>
          <a:p>
            <a:pPr lvl="1"/>
            <a:r>
              <a:rPr lang="en-US" dirty="0" smtClean="0"/>
              <a:t>Air traffic control systems</a:t>
            </a:r>
          </a:p>
          <a:p>
            <a:pPr lvl="1"/>
            <a:r>
              <a:rPr lang="en-US" dirty="0" smtClean="0"/>
              <a:t>Medical devices</a:t>
            </a:r>
          </a:p>
          <a:p>
            <a:r>
              <a:rPr lang="en-US" dirty="0" smtClean="0"/>
              <a:t>A safety and dependability case has to be approved by the regulator. Therefore, critical systems development has to create the evidence to convince a regulator that the system is dependable, safe and secure.</a:t>
            </a:r>
          </a:p>
        </p:txBody>
      </p:sp>
      <p:sp>
        <p:nvSpPr>
          <p:cNvPr id="4" name="Footer Placeholder 3"/>
          <p:cNvSpPr>
            <a:spLocks noGrp="1"/>
          </p:cNvSpPr>
          <p:nvPr>
            <p:ph type="ftr" sz="quarter" idx="11"/>
          </p:nvPr>
        </p:nvSpPr>
        <p:spPr/>
        <p:txBody>
          <a:bodyPr/>
          <a:lstStyle/>
          <a:p>
            <a:pPr>
              <a:defRPr/>
            </a:pPr>
            <a:r>
              <a:rPr lang="en-US" smtClean="0"/>
              <a:t>Chapter 10 Dependable Systems</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24</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420026364"/>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regulation</a:t>
            </a:r>
            <a:endParaRPr lang="en-US" dirty="0"/>
          </a:p>
        </p:txBody>
      </p:sp>
      <p:sp>
        <p:nvSpPr>
          <p:cNvPr id="3" name="Content Placeholder 2"/>
          <p:cNvSpPr>
            <a:spLocks noGrp="1"/>
          </p:cNvSpPr>
          <p:nvPr>
            <p:ph idx="1"/>
          </p:nvPr>
        </p:nvSpPr>
        <p:spPr/>
        <p:txBody>
          <a:bodyPr/>
          <a:lstStyle/>
          <a:p>
            <a:r>
              <a:rPr lang="en-GB" dirty="0"/>
              <a:t>Regulation and compliance (following the rules) applies to the sociotechnical system as a whole and not simply the software element of that system. </a:t>
            </a:r>
            <a:endParaRPr lang="en-GB" dirty="0" smtClean="0"/>
          </a:p>
          <a:p>
            <a:r>
              <a:rPr lang="en-GB" dirty="0" smtClean="0"/>
              <a:t>Safety-related systems may have to be certified as safe by the regulator.</a:t>
            </a:r>
          </a:p>
          <a:p>
            <a:r>
              <a:rPr lang="en-GB" dirty="0"/>
              <a:t>To achieve certification, companies that are developing safety-critical systems have to produce an extensive safety case </a:t>
            </a:r>
            <a:r>
              <a:rPr lang="en-GB" dirty="0" smtClean="0"/>
              <a:t>that </a:t>
            </a:r>
            <a:r>
              <a:rPr lang="en-GB" dirty="0"/>
              <a:t>shows that rules and regulations have been followed. </a:t>
            </a:r>
            <a:endParaRPr lang="en-GB" dirty="0" smtClean="0"/>
          </a:p>
          <a:p>
            <a:r>
              <a:rPr lang="en-GB" dirty="0"/>
              <a:t>It can be as expensive develop the documentation for certification as it is to develop the system itself. </a:t>
            </a:r>
            <a:endParaRPr lang="en-GB" dirty="0" smtClean="0"/>
          </a:p>
          <a:p>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25</a:t>
            </a:fld>
            <a:endParaRPr lang="en-US"/>
          </a:p>
        </p:txBody>
      </p:sp>
    </p:spTree>
    <p:extLst>
      <p:ext uri="{BB962C8B-B14F-4D97-AF65-F5344CB8AC3E}">
        <p14:creationId xmlns:p14="http://schemas.microsoft.com/office/powerpoint/2010/main" val="4080075999"/>
      </p:ext>
    </p:extLst>
  </p:cSld>
  <p:clrMapOvr>
    <a:masterClrMapping/>
  </p:clrMapOvr>
  <p:transition xmlns:p14="http://schemas.microsoft.com/office/powerpoint/2010/mai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1855"/>
            <a:ext cx="8229600" cy="1143000"/>
          </a:xfrm>
        </p:spPr>
        <p:txBody>
          <a:bodyPr/>
          <a:lstStyle/>
          <a:p>
            <a:pPr algn="ctr"/>
            <a:r>
              <a:rPr lang="en-US" dirty="0" smtClean="0"/>
              <a:t>Redundancy and diversity</a:t>
            </a:r>
            <a:endParaRPr lang="en-US" dirty="0"/>
          </a:p>
        </p:txBody>
      </p:sp>
      <p:sp>
        <p:nvSpPr>
          <p:cNvPr id="3" name="Date Placeholder 2"/>
          <p:cNvSpPr>
            <a:spLocks noGrp="1"/>
          </p:cNvSpPr>
          <p:nvPr>
            <p:ph type="dt" sz="half" idx="10"/>
          </p:nvPr>
        </p:nvSpPr>
        <p:spPr/>
        <p:txBody>
          <a:bodyPr/>
          <a:lstStyle/>
          <a:p>
            <a:r>
              <a:rPr lang="en-GB" smtClean="0"/>
              <a:t>30/10/2014</a:t>
            </a:r>
            <a:endParaRPr lang="en-US"/>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9D29DFB1-9EA4-2B4D-92D1-CC42B9A94240}" type="slidenum">
              <a:rPr lang="en-US" smtClean="0"/>
              <a:t>26</a:t>
            </a:fld>
            <a:endParaRPr lang="en-US"/>
          </a:p>
        </p:txBody>
      </p:sp>
    </p:spTree>
    <p:extLst>
      <p:ext uri="{BB962C8B-B14F-4D97-AF65-F5344CB8AC3E}">
        <p14:creationId xmlns:p14="http://schemas.microsoft.com/office/powerpoint/2010/main" val="3021357965"/>
      </p:ext>
    </p:extLst>
  </p:cSld>
  <p:clrMapOvr>
    <a:masterClrMapping/>
  </p:clrMapOvr>
  <p:transition xmlns:p14="http://schemas.microsoft.com/office/powerpoint/2010/mai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en-US" dirty="0" smtClean="0"/>
              <a:t>Redundancy and diversity</a:t>
            </a:r>
            <a:endParaRPr lang="en-US" dirty="0"/>
          </a:p>
        </p:txBody>
      </p:sp>
      <p:sp>
        <p:nvSpPr>
          <p:cNvPr id="108547" name="Rectangle 3"/>
          <p:cNvSpPr>
            <a:spLocks noGrp="1" noChangeArrowheads="1"/>
          </p:cNvSpPr>
          <p:nvPr>
            <p:ph type="body" idx="1"/>
          </p:nvPr>
        </p:nvSpPr>
        <p:spPr/>
        <p:txBody>
          <a:bodyPr/>
          <a:lstStyle/>
          <a:p>
            <a:pPr>
              <a:lnSpc>
                <a:spcPct val="90000"/>
              </a:lnSpc>
            </a:pPr>
            <a:r>
              <a:rPr lang="en-US" sz="2400" dirty="0"/>
              <a:t>Redundancy</a:t>
            </a:r>
          </a:p>
          <a:p>
            <a:pPr lvl="1">
              <a:lnSpc>
                <a:spcPct val="90000"/>
              </a:lnSpc>
            </a:pPr>
            <a:r>
              <a:rPr lang="en-US" sz="2000" dirty="0"/>
              <a:t>Keep more than </a:t>
            </a:r>
            <a:r>
              <a:rPr lang="en-US" sz="2000" dirty="0" smtClean="0"/>
              <a:t>a single </a:t>
            </a:r>
            <a:r>
              <a:rPr lang="en-US" sz="2000" dirty="0"/>
              <a:t>version of </a:t>
            </a:r>
            <a:r>
              <a:rPr lang="en-US" sz="2000" dirty="0" smtClean="0"/>
              <a:t>critical components so </a:t>
            </a:r>
            <a:r>
              <a:rPr lang="en-US" sz="2000" dirty="0"/>
              <a:t>that if one fails then a backup is available.</a:t>
            </a:r>
          </a:p>
          <a:p>
            <a:pPr>
              <a:lnSpc>
                <a:spcPct val="90000"/>
              </a:lnSpc>
            </a:pPr>
            <a:r>
              <a:rPr lang="en-US" sz="2400" dirty="0"/>
              <a:t>Diversity</a:t>
            </a:r>
          </a:p>
          <a:p>
            <a:pPr lvl="1">
              <a:lnSpc>
                <a:spcPct val="90000"/>
              </a:lnSpc>
            </a:pPr>
            <a:r>
              <a:rPr lang="en-US" sz="2000" dirty="0"/>
              <a:t>Provide the same functionality in different ways </a:t>
            </a:r>
            <a:r>
              <a:rPr lang="en-US" sz="2000" dirty="0" smtClean="0"/>
              <a:t>in different components so </a:t>
            </a:r>
            <a:r>
              <a:rPr lang="en-US" sz="2000" dirty="0"/>
              <a:t>that they will not fail in the same way</a:t>
            </a:r>
            <a:r>
              <a:rPr lang="en-US" sz="2000" dirty="0" smtClean="0"/>
              <a:t>. </a:t>
            </a:r>
            <a:endParaRPr lang="en-US" dirty="0"/>
          </a:p>
          <a:p>
            <a:pPr>
              <a:lnSpc>
                <a:spcPct val="90000"/>
              </a:lnSpc>
            </a:pPr>
            <a:r>
              <a:rPr lang="en-US" sz="2400" dirty="0" smtClean="0"/>
              <a:t>Redundant and diverse components should be independent so that they will not suffer from ‘common-mode’ failures</a:t>
            </a:r>
          </a:p>
          <a:p>
            <a:pPr lvl="1">
              <a:lnSpc>
                <a:spcPct val="90000"/>
              </a:lnSpc>
            </a:pPr>
            <a:r>
              <a:rPr lang="en-US" sz="2000" dirty="0" smtClean="0"/>
              <a:t>For example, components implemented in different programming languages means that a compiler fault will not affect all of them.</a:t>
            </a:r>
            <a:endParaRPr lang="en-US" sz="2000" dirty="0"/>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27</a:t>
            </a:fld>
            <a:endParaRPr lang="en-US"/>
          </a:p>
        </p:txBody>
      </p:sp>
      <p:sp>
        <p:nvSpPr>
          <p:cNvPr id="5" name="Footer Placeholder 4"/>
          <p:cNvSpPr>
            <a:spLocks noGrp="1"/>
          </p:cNvSpPr>
          <p:nvPr>
            <p:ph type="ftr" sz="quarter" idx="11"/>
          </p:nvPr>
        </p:nvSpPr>
        <p:spPr/>
        <p:txBody>
          <a:bodyPr/>
          <a:lstStyle/>
          <a:p>
            <a:pPr>
              <a:defRPr/>
            </a:pPr>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997423540"/>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en-US" dirty="0"/>
              <a:t>Diversity</a:t>
            </a:r>
            <a:r>
              <a:rPr lang="en-US" sz="3600" dirty="0"/>
              <a:t> </a:t>
            </a:r>
            <a:r>
              <a:rPr lang="en-US" dirty="0"/>
              <a:t>and redundancy examples</a:t>
            </a:r>
          </a:p>
        </p:txBody>
      </p:sp>
      <p:sp>
        <p:nvSpPr>
          <p:cNvPr id="109571" name="Rectangle 3"/>
          <p:cNvSpPr>
            <a:spLocks noGrp="1" noChangeArrowheads="1"/>
          </p:cNvSpPr>
          <p:nvPr>
            <p:ph type="body" idx="1"/>
          </p:nvPr>
        </p:nvSpPr>
        <p:spPr/>
        <p:txBody>
          <a:bodyPr/>
          <a:lstStyle/>
          <a:p>
            <a:r>
              <a:rPr lang="en-US" dirty="0">
                <a:solidFill>
                  <a:schemeClr val="accent1"/>
                </a:solidFill>
              </a:rPr>
              <a:t>Redundancy</a:t>
            </a:r>
            <a:r>
              <a:rPr lang="en-US" dirty="0"/>
              <a:t>. Where availability is critical (e.g. in </a:t>
            </a:r>
            <a:r>
              <a:rPr lang="en-US" dirty="0" err="1"/>
              <a:t>e</a:t>
            </a:r>
            <a:r>
              <a:rPr lang="en-US" dirty="0"/>
              <a:t>-commerce systems), companies normally keep backup servers and switch to these automatically if failure occurs.</a:t>
            </a:r>
          </a:p>
          <a:p>
            <a:r>
              <a:rPr lang="en-US" dirty="0">
                <a:solidFill>
                  <a:schemeClr val="accent1"/>
                </a:solidFill>
              </a:rPr>
              <a:t>Diversity</a:t>
            </a:r>
            <a:r>
              <a:rPr lang="en-US" dirty="0"/>
              <a:t>. To provide resilience against external attacks, different servers may be implemented using different operating systems (e.g. Windows and Linux)</a:t>
            </a:r>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28</a:t>
            </a:fld>
            <a:endParaRPr lang="en-US"/>
          </a:p>
        </p:txBody>
      </p:sp>
      <p:sp>
        <p:nvSpPr>
          <p:cNvPr id="5" name="Footer Placeholder 4"/>
          <p:cNvSpPr>
            <a:spLocks noGrp="1"/>
          </p:cNvSpPr>
          <p:nvPr>
            <p:ph type="ftr" sz="quarter" idx="11"/>
          </p:nvPr>
        </p:nvSpPr>
        <p:spPr/>
        <p:txBody>
          <a:bodyPr/>
          <a:lstStyle/>
          <a:p>
            <a:pPr>
              <a:defRPr/>
            </a:pPr>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131398174"/>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diversity and redundancy</a:t>
            </a:r>
            <a:endParaRPr lang="en-US" dirty="0"/>
          </a:p>
        </p:txBody>
      </p:sp>
      <p:sp>
        <p:nvSpPr>
          <p:cNvPr id="3" name="Content Placeholder 2"/>
          <p:cNvSpPr>
            <a:spLocks noGrp="1"/>
          </p:cNvSpPr>
          <p:nvPr>
            <p:ph idx="1"/>
          </p:nvPr>
        </p:nvSpPr>
        <p:spPr/>
        <p:txBody>
          <a:bodyPr/>
          <a:lstStyle/>
          <a:p>
            <a:r>
              <a:rPr lang="en-US" dirty="0" smtClean="0"/>
              <a:t>Process activities, such as validation, should not depend on a single approach, such as testing, to validate the system.</a:t>
            </a:r>
          </a:p>
          <a:p>
            <a:r>
              <a:rPr lang="en-US" dirty="0" smtClean="0"/>
              <a:t>Redundant and diverse process activities are important especially for verification and validation.</a:t>
            </a:r>
          </a:p>
          <a:p>
            <a:r>
              <a:rPr lang="en-US" dirty="0" smtClean="0"/>
              <a:t>Multiple, different process activities the complement each other and allow for cross-checking help to avoid process errors, which may lead to errors in the software.</a:t>
            </a:r>
          </a:p>
          <a:p>
            <a:endParaRPr lang="en-US" dirty="0"/>
          </a:p>
        </p:txBody>
      </p:sp>
      <p:sp>
        <p:nvSpPr>
          <p:cNvPr id="4" name="Footer Placeholder 3"/>
          <p:cNvSpPr>
            <a:spLocks noGrp="1"/>
          </p:cNvSpPr>
          <p:nvPr>
            <p:ph type="ftr" sz="quarter" idx="11"/>
          </p:nvPr>
        </p:nvSpPr>
        <p:spPr/>
        <p:txBody>
          <a:bodyPr/>
          <a:lstStyle/>
          <a:p>
            <a:pPr>
              <a:defRPr/>
            </a:pPr>
            <a:r>
              <a:rPr lang="en-US" smtClean="0"/>
              <a:t>Chapter 10 Dependable Systems</a:t>
            </a:r>
            <a:endParaRPr lang="en-US"/>
          </a:p>
        </p:txBody>
      </p:sp>
      <p:sp>
        <p:nvSpPr>
          <p:cNvPr id="5" name="Slide Number Placeholder 4"/>
          <p:cNvSpPr>
            <a:spLocks noGrp="1"/>
          </p:cNvSpPr>
          <p:nvPr>
            <p:ph type="sldNum" sz="quarter" idx="12"/>
          </p:nvPr>
        </p:nvSpPr>
        <p:spPr/>
        <p:txBody>
          <a:bodyPr/>
          <a:lstStyle/>
          <a:p>
            <a:pPr>
              <a:defRPr/>
            </a:pPr>
            <a:fld id="{2A781D9A-53E0-6A45-A664-CD97B88FD956}" type="slidenum">
              <a:rPr lang="en-US" smtClean="0"/>
              <a:pPr>
                <a:defRPr/>
              </a:pPr>
              <a:t>29</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622575944"/>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GB"/>
              <a:t>System dependability</a:t>
            </a:r>
          </a:p>
        </p:txBody>
      </p:sp>
      <p:sp>
        <p:nvSpPr>
          <p:cNvPr id="26627" name="Rectangle 3"/>
          <p:cNvSpPr>
            <a:spLocks noGrp="1" noChangeArrowheads="1"/>
          </p:cNvSpPr>
          <p:nvPr>
            <p:ph idx="1"/>
          </p:nvPr>
        </p:nvSpPr>
        <p:spPr/>
        <p:txBody>
          <a:bodyPr/>
          <a:lstStyle/>
          <a:p>
            <a:r>
              <a:rPr lang="en-GB" sz="2400" dirty="0"/>
              <a:t>For</a:t>
            </a:r>
            <a:r>
              <a:rPr lang="en-GB" sz="2400" dirty="0" smtClean="0"/>
              <a:t> many computer-based systems</a:t>
            </a:r>
            <a:r>
              <a:rPr lang="en-GB" sz="2400" dirty="0"/>
              <a:t>,</a:t>
            </a:r>
            <a:r>
              <a:rPr lang="en-GB" sz="2400" dirty="0" smtClean="0"/>
              <a:t> the </a:t>
            </a:r>
            <a:r>
              <a:rPr lang="en-GB" sz="2400" dirty="0"/>
              <a:t>most important system property is the dependability of the system.</a:t>
            </a:r>
          </a:p>
          <a:p>
            <a:r>
              <a:rPr lang="en-GB" sz="2400" dirty="0"/>
              <a:t>The dependability of a system reflects the user’s degree of trust in that system. It reflects the extent of the user’s confidence that it will operate as users expect and that it will not ‘fail’ in normal use.</a:t>
            </a:r>
            <a:endParaRPr lang="en-GB" sz="2400" dirty="0" smtClean="0"/>
          </a:p>
          <a:p>
            <a:r>
              <a:rPr lang="en-GB" sz="2400" dirty="0" smtClean="0"/>
              <a:t>Dependability covers the related systems attributes of reliability, availability and security. These are all </a:t>
            </a:r>
            <a:r>
              <a:rPr lang="en-GB" dirty="0" smtClean="0"/>
              <a:t>inter-dependent.</a:t>
            </a:r>
            <a:endParaRPr lang="en-GB" sz="24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3</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406895577"/>
      </p:ext>
    </p:extLst>
  </p:cSld>
  <p:clrMapOvr>
    <a:masterClrMapping/>
  </p:clrMapOvr>
  <p:transition xmlns:p14="http://schemas.microsoft.com/office/powerpoint/2010/main" spd="med">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redundancy and diversity</a:t>
            </a:r>
            <a:endParaRPr lang="en-US" dirty="0"/>
          </a:p>
        </p:txBody>
      </p:sp>
      <p:sp>
        <p:nvSpPr>
          <p:cNvPr id="3" name="Content Placeholder 2"/>
          <p:cNvSpPr>
            <a:spLocks noGrp="1"/>
          </p:cNvSpPr>
          <p:nvPr>
            <p:ph idx="1"/>
          </p:nvPr>
        </p:nvSpPr>
        <p:spPr/>
        <p:txBody>
          <a:bodyPr/>
          <a:lstStyle/>
          <a:p>
            <a:pPr>
              <a:lnSpc>
                <a:spcPct val="90000"/>
              </a:lnSpc>
            </a:pPr>
            <a:r>
              <a:rPr lang="en-US" dirty="0" smtClean="0"/>
              <a:t>Adding diversity </a:t>
            </a:r>
            <a:r>
              <a:rPr lang="en-US" dirty="0"/>
              <a:t>and redundancy </a:t>
            </a:r>
            <a:r>
              <a:rPr lang="en-US" dirty="0" smtClean="0"/>
              <a:t>to a system increases the system complexity.</a:t>
            </a:r>
          </a:p>
          <a:p>
            <a:pPr>
              <a:lnSpc>
                <a:spcPct val="90000"/>
              </a:lnSpc>
            </a:pPr>
            <a:r>
              <a:rPr lang="en-US" dirty="0" smtClean="0"/>
              <a:t>This can </a:t>
            </a:r>
            <a:r>
              <a:rPr lang="en-US" dirty="0"/>
              <a:t>increase the chances of </a:t>
            </a:r>
            <a:r>
              <a:rPr lang="en-US" dirty="0" smtClean="0"/>
              <a:t>error because of unanticipated interactions and dependencies between the redundant system components.</a:t>
            </a:r>
            <a:endParaRPr lang="en-US" dirty="0"/>
          </a:p>
          <a:p>
            <a:pPr>
              <a:lnSpc>
                <a:spcPct val="90000"/>
              </a:lnSpc>
            </a:pPr>
            <a:r>
              <a:rPr lang="en-US" dirty="0"/>
              <a:t>Some engineers </a:t>
            </a:r>
            <a:r>
              <a:rPr lang="en-US" dirty="0" smtClean="0"/>
              <a:t>therefore advocate </a:t>
            </a:r>
            <a:r>
              <a:rPr lang="en-US" dirty="0"/>
              <a:t>simplicity and extensive V &amp; V </a:t>
            </a:r>
            <a:r>
              <a:rPr lang="en-US" dirty="0" smtClean="0"/>
              <a:t>as </a:t>
            </a:r>
            <a:r>
              <a:rPr lang="en-US" dirty="0"/>
              <a:t>a more effective route to software dependability</a:t>
            </a:r>
            <a:r>
              <a:rPr lang="en-US" dirty="0" smtClean="0"/>
              <a:t>.</a:t>
            </a:r>
          </a:p>
          <a:p>
            <a:pPr>
              <a:lnSpc>
                <a:spcPct val="90000"/>
              </a:lnSpc>
            </a:pPr>
            <a:r>
              <a:rPr lang="en-US" dirty="0" smtClean="0"/>
              <a:t>Airbus FCS architecture is redundant/diverse; Boeing 777 FCS architecture has no software diversity</a:t>
            </a:r>
            <a:endParaRPr lang="en-US" dirty="0"/>
          </a:p>
          <a:p>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30</a:t>
            </a:fld>
            <a:endParaRPr lang="en-US"/>
          </a:p>
        </p:txBody>
      </p:sp>
    </p:spTree>
    <p:extLst>
      <p:ext uri="{BB962C8B-B14F-4D97-AF65-F5344CB8AC3E}">
        <p14:creationId xmlns:p14="http://schemas.microsoft.com/office/powerpoint/2010/main" val="2321852099"/>
      </p:ext>
    </p:extLst>
  </p:cSld>
  <p:clrMapOvr>
    <a:masterClrMapping/>
  </p:clrMapOvr>
  <p:transition xmlns:p14="http://schemas.microsoft.com/office/powerpoint/2010/mai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72899"/>
            <a:ext cx="8229600" cy="1143000"/>
          </a:xfrm>
        </p:spPr>
        <p:txBody>
          <a:bodyPr/>
          <a:lstStyle/>
          <a:p>
            <a:pPr algn="ctr"/>
            <a:r>
              <a:rPr lang="en-US" dirty="0" smtClean="0"/>
              <a:t>Dependable processes</a:t>
            </a:r>
            <a:endParaRPr lang="en-US" dirty="0"/>
          </a:p>
        </p:txBody>
      </p:sp>
      <p:sp>
        <p:nvSpPr>
          <p:cNvPr id="3" name="Date Placeholder 2"/>
          <p:cNvSpPr>
            <a:spLocks noGrp="1"/>
          </p:cNvSpPr>
          <p:nvPr>
            <p:ph type="dt" sz="half" idx="10"/>
          </p:nvPr>
        </p:nvSpPr>
        <p:spPr/>
        <p:txBody>
          <a:bodyPr/>
          <a:lstStyle/>
          <a:p>
            <a:r>
              <a:rPr lang="en-GB" smtClean="0"/>
              <a:t>30/10/2014</a:t>
            </a:r>
            <a:endParaRPr lang="en-US"/>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9D29DFB1-9EA4-2B4D-92D1-CC42B9A94240}" type="slidenum">
              <a:rPr lang="en-US" smtClean="0"/>
              <a:t>31</a:t>
            </a:fld>
            <a:endParaRPr lang="en-US"/>
          </a:p>
        </p:txBody>
      </p:sp>
    </p:spTree>
    <p:extLst>
      <p:ext uri="{BB962C8B-B14F-4D97-AF65-F5344CB8AC3E}">
        <p14:creationId xmlns:p14="http://schemas.microsoft.com/office/powerpoint/2010/main" val="159718317"/>
      </p:ext>
    </p:extLst>
  </p:cSld>
  <p:clrMapOvr>
    <a:masterClrMapping/>
  </p:clrMapOvr>
  <p:transition xmlns:p14="http://schemas.microsoft.com/office/powerpoint/2010/main" spd="med">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noFill/>
          <a:ln/>
        </p:spPr>
        <p:txBody>
          <a:bodyPr lIns="90840" tIns="44623" rIns="90840" bIns="44623"/>
          <a:lstStyle/>
          <a:p>
            <a:r>
              <a:rPr lang="en-GB"/>
              <a:t>Dependable processes</a:t>
            </a:r>
          </a:p>
        </p:txBody>
      </p:sp>
      <p:sp>
        <p:nvSpPr>
          <p:cNvPr id="93187" name="Rectangle 3"/>
          <p:cNvSpPr>
            <a:spLocks noGrp="1" noChangeArrowheads="1"/>
          </p:cNvSpPr>
          <p:nvPr>
            <p:ph type="body" idx="1"/>
          </p:nvPr>
        </p:nvSpPr>
        <p:spPr>
          <a:noFill/>
          <a:ln/>
        </p:spPr>
        <p:txBody>
          <a:bodyPr lIns="90840" tIns="44623" rIns="90840" bIns="44623"/>
          <a:lstStyle/>
          <a:p>
            <a:r>
              <a:rPr lang="en-GB" dirty="0"/>
              <a:t>To ensure a minimal number of software faults, it is important to have a well-defined, repeatable software process.</a:t>
            </a:r>
          </a:p>
          <a:p>
            <a:r>
              <a:rPr lang="en-GB" dirty="0"/>
              <a:t>A well-defined repeatable process is one that does not depend entirely on individual skills; rather can be enacted by different people</a:t>
            </a:r>
            <a:r>
              <a:rPr lang="en-GB" dirty="0" smtClean="0"/>
              <a:t>.</a:t>
            </a:r>
          </a:p>
          <a:p>
            <a:r>
              <a:rPr lang="en-GB" dirty="0" smtClean="0"/>
              <a:t>Regulators use information about the process to check if good software engineering practice has been used.</a:t>
            </a:r>
          </a:p>
          <a:p>
            <a:r>
              <a:rPr lang="en-GB" dirty="0"/>
              <a:t>For fault detection, it is clear that the process activities should include significant effort devoted to verification and validation.</a:t>
            </a:r>
          </a:p>
        </p:txBody>
      </p:sp>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32</a:t>
            </a:fld>
            <a:endParaRPr lang="en-US"/>
          </a:p>
        </p:txBody>
      </p:sp>
      <p:sp>
        <p:nvSpPr>
          <p:cNvPr id="5" name="Footer Placeholder 4"/>
          <p:cNvSpPr>
            <a:spLocks noGrp="1"/>
          </p:cNvSpPr>
          <p:nvPr>
            <p:ph type="ftr" sz="quarter" idx="11"/>
          </p:nvPr>
        </p:nvSpPr>
        <p:spPr/>
        <p:txBody>
          <a:bodyPr/>
          <a:lstStyle/>
          <a:p>
            <a:pPr>
              <a:defRPr/>
            </a:pPr>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366382681"/>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Dependable process characteristics</a:t>
            </a:r>
            <a:endParaRPr lang="en-US" dirty="0"/>
          </a:p>
        </p:txBody>
      </p:sp>
      <p:sp>
        <p:nvSpPr>
          <p:cNvPr id="3" name="Content Placeholder 2"/>
          <p:cNvSpPr>
            <a:spLocks noGrp="1"/>
          </p:cNvSpPr>
          <p:nvPr>
            <p:ph idx="1"/>
          </p:nvPr>
        </p:nvSpPr>
        <p:spPr/>
        <p:txBody>
          <a:bodyPr/>
          <a:lstStyle/>
          <a:p>
            <a:r>
              <a:rPr lang="en-US" dirty="0" smtClean="0"/>
              <a:t>Explicitly </a:t>
            </a:r>
            <a:r>
              <a:rPr lang="en-US" dirty="0"/>
              <a:t>defined </a:t>
            </a:r>
            <a:endParaRPr lang="en-US" dirty="0" smtClean="0"/>
          </a:p>
          <a:p>
            <a:pPr lvl="1"/>
            <a:r>
              <a:rPr lang="en-US" dirty="0" smtClean="0"/>
              <a:t>A process that </a:t>
            </a:r>
            <a:r>
              <a:rPr lang="en-US" dirty="0"/>
              <a:t>has a defined process model that is used to drive the software production process. Data must be collected during the process that proves that the development team has followed the process as defined in the process model.</a:t>
            </a:r>
            <a:endParaRPr lang="en-GB" dirty="0"/>
          </a:p>
          <a:p>
            <a:r>
              <a:rPr lang="en-US" dirty="0" smtClean="0"/>
              <a:t>Repeatable</a:t>
            </a:r>
          </a:p>
          <a:p>
            <a:pPr lvl="1"/>
            <a:r>
              <a:rPr lang="en-US" dirty="0" smtClean="0"/>
              <a:t>A process that </a:t>
            </a:r>
            <a:r>
              <a:rPr lang="en-US" dirty="0"/>
              <a:t>does not rely on individual interpretation and judgment. </a:t>
            </a:r>
            <a:r>
              <a:rPr lang="en-US" dirty="0" smtClean="0"/>
              <a:t>The process </a:t>
            </a:r>
            <a:r>
              <a:rPr lang="en-US" dirty="0"/>
              <a:t>can be repeated across projects and with different team members, irrespective of who is involved in the development. </a:t>
            </a:r>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33</a:t>
            </a:fld>
            <a:endParaRPr lang="en-US"/>
          </a:p>
        </p:txBody>
      </p:sp>
    </p:spTree>
    <p:extLst>
      <p:ext uri="{BB962C8B-B14F-4D97-AF65-F5344CB8AC3E}">
        <p14:creationId xmlns:p14="http://schemas.microsoft.com/office/powerpoint/2010/main" val="2645576366"/>
      </p:ext>
    </p:extLst>
  </p:cSld>
  <p:clrMapOvr>
    <a:masterClrMapping/>
  </p:clrMapOvr>
  <p:transition xmlns:p14="http://schemas.microsoft.com/office/powerpoint/2010/main" spd="med">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t>Attributes of dependable processes</a:t>
            </a:r>
            <a:r>
              <a:rPr lang="en-GB" dirty="0" smtClean="0"/>
              <a:t> </a:t>
            </a:r>
            <a:endParaRPr lang="en-US" dirty="0" smtClean="0"/>
          </a:p>
        </p:txBody>
      </p:sp>
      <p:graphicFrame>
        <p:nvGraphicFramePr>
          <p:cNvPr id="6" name="Table 5"/>
          <p:cNvGraphicFramePr>
            <a:graphicFrameLocks noGrp="1"/>
          </p:cNvGraphicFramePr>
          <p:nvPr>
            <p:extLst>
              <p:ext uri="{D42A27DB-BD31-4B8C-83A1-F6EECF244321}">
                <p14:modId xmlns:p14="http://schemas.microsoft.com/office/powerpoint/2010/main" val="2174090940"/>
              </p:ext>
            </p:extLst>
          </p:nvPr>
        </p:nvGraphicFramePr>
        <p:xfrm>
          <a:off x="1118650" y="1715767"/>
          <a:ext cx="7296480" cy="4616930"/>
        </p:xfrm>
        <a:graphic>
          <a:graphicData uri="http://schemas.openxmlformats.org/drawingml/2006/table">
            <a:tbl>
              <a:tblPr firstRow="1" bandRow="1">
                <a:tableStyleId>{5C22544A-7EE6-4342-B048-85BDC9FD1C3A}</a:tableStyleId>
              </a:tblPr>
              <a:tblGrid>
                <a:gridCol w="2785034"/>
                <a:gridCol w="4511446"/>
              </a:tblGrid>
              <a:tr h="392001">
                <a:tc>
                  <a:txBody>
                    <a:bodyPr/>
                    <a:lstStyle/>
                    <a:p>
                      <a:pPr algn="just">
                        <a:spcAft>
                          <a:spcPts val="0"/>
                        </a:spcAft>
                      </a:pPr>
                      <a:r>
                        <a:rPr lang="en-GB" sz="1400" b="1" dirty="0">
                          <a:solidFill>
                            <a:srgbClr val="000000"/>
                          </a:solidFill>
                          <a:latin typeface="Helvetica"/>
                          <a:ea typeface="Times New Roman"/>
                          <a:cs typeface="Helvetica"/>
                        </a:rPr>
                        <a:t>Process characteristic</a:t>
                      </a:r>
                    </a:p>
                  </a:txBody>
                  <a:tcPr marL="73025" marR="73025" marT="73025" marB="73025"/>
                </a:tc>
                <a:tc>
                  <a:txBody>
                    <a:bodyPr/>
                    <a:lstStyle/>
                    <a:p>
                      <a:pPr algn="just">
                        <a:spcAft>
                          <a:spcPts val="0"/>
                        </a:spcAft>
                      </a:pPr>
                      <a:r>
                        <a:rPr lang="en-GB" sz="1400" b="1" dirty="0" smtClean="0">
                          <a:solidFill>
                            <a:srgbClr val="000000"/>
                          </a:solidFill>
                          <a:latin typeface="Helvetica"/>
                          <a:ea typeface="Times New Roman"/>
                          <a:cs typeface="Helvetica"/>
                        </a:rPr>
                        <a:t>Description</a:t>
                      </a:r>
                      <a:endParaRPr lang="en-GB" sz="1400" b="1" dirty="0">
                        <a:solidFill>
                          <a:srgbClr val="000000"/>
                        </a:solidFill>
                        <a:latin typeface="Helvetica"/>
                        <a:ea typeface="Times New Roman"/>
                        <a:cs typeface="Helvetica"/>
                      </a:endParaRPr>
                    </a:p>
                  </a:txBody>
                  <a:tcPr marL="73025" marR="73025" marT="73025" marB="73025"/>
                </a:tc>
              </a:tr>
              <a:tr h="392001">
                <a:tc>
                  <a:txBody>
                    <a:bodyPr/>
                    <a:lstStyle/>
                    <a:p>
                      <a:pPr algn="just">
                        <a:spcBef>
                          <a:spcPts val="600"/>
                        </a:spcBef>
                        <a:spcAft>
                          <a:spcPts val="0"/>
                        </a:spcAft>
                      </a:pPr>
                      <a:r>
                        <a:rPr lang="en-GB" sz="1400" dirty="0">
                          <a:solidFill>
                            <a:srgbClr val="000000"/>
                          </a:solidFill>
                          <a:latin typeface="Helvetica"/>
                          <a:ea typeface="Times New Roman"/>
                          <a:cs typeface="Helvetica"/>
                        </a:rPr>
                        <a:t>Auditable</a:t>
                      </a:r>
                    </a:p>
                  </a:txBody>
                  <a:tcPr marL="73025" marR="73025" marT="0" marB="73025"/>
                </a:tc>
                <a:tc>
                  <a:txBody>
                    <a:bodyPr/>
                    <a:lstStyle/>
                    <a:p>
                      <a:pPr algn="just">
                        <a:spcBef>
                          <a:spcPts val="600"/>
                        </a:spcBef>
                        <a:spcAft>
                          <a:spcPts val="0"/>
                        </a:spcAft>
                      </a:pPr>
                      <a:r>
                        <a:rPr lang="en-GB" sz="1400" dirty="0">
                          <a:solidFill>
                            <a:srgbClr val="000000"/>
                          </a:solidFill>
                          <a:latin typeface="Helvetica"/>
                          <a:ea typeface="Times New Roman"/>
                          <a:cs typeface="Helvetica"/>
                        </a:rPr>
                        <a:t>The process should be understandable by people apart from process participants, who can check that process standards are being followed and make suggestions for process improvement.</a:t>
                      </a:r>
                    </a:p>
                  </a:txBody>
                  <a:tcPr marL="73025" marR="73025" marT="0" marB="73025"/>
                </a:tc>
              </a:tr>
              <a:tr h="392001">
                <a:tc>
                  <a:txBody>
                    <a:bodyPr/>
                    <a:lstStyle/>
                    <a:p>
                      <a:pPr algn="just">
                        <a:spcBef>
                          <a:spcPts val="600"/>
                        </a:spcBef>
                        <a:spcAft>
                          <a:spcPts val="0"/>
                        </a:spcAft>
                      </a:pPr>
                      <a:r>
                        <a:rPr lang="en-GB" sz="1400">
                          <a:solidFill>
                            <a:srgbClr val="000000"/>
                          </a:solidFill>
                          <a:latin typeface="Helvetica"/>
                          <a:ea typeface="Times New Roman"/>
                          <a:cs typeface="Helvetica"/>
                        </a:rPr>
                        <a:t>Diverse</a:t>
                      </a:r>
                    </a:p>
                  </a:txBody>
                  <a:tcPr marL="73025" marR="73025" marT="0" marB="73025"/>
                </a:tc>
                <a:tc>
                  <a:txBody>
                    <a:bodyPr/>
                    <a:lstStyle/>
                    <a:p>
                      <a:pPr algn="just">
                        <a:spcBef>
                          <a:spcPts val="600"/>
                        </a:spcBef>
                        <a:spcAft>
                          <a:spcPts val="0"/>
                        </a:spcAft>
                      </a:pPr>
                      <a:r>
                        <a:rPr lang="en-GB" sz="1400" dirty="0">
                          <a:solidFill>
                            <a:srgbClr val="000000"/>
                          </a:solidFill>
                          <a:latin typeface="Helvetica"/>
                          <a:ea typeface="Times New Roman"/>
                          <a:cs typeface="Helvetica"/>
                        </a:rPr>
                        <a:t>The process should include redundant and diverse verification and validation activities.</a:t>
                      </a:r>
                    </a:p>
                  </a:txBody>
                  <a:tcPr marL="73025" marR="73025" marT="0" marB="73025"/>
                </a:tc>
              </a:tr>
              <a:tr h="1010476">
                <a:tc>
                  <a:txBody>
                    <a:bodyPr/>
                    <a:lstStyle/>
                    <a:p>
                      <a:pPr algn="just">
                        <a:spcBef>
                          <a:spcPts val="600"/>
                        </a:spcBef>
                        <a:spcAft>
                          <a:spcPts val="0"/>
                        </a:spcAft>
                      </a:pPr>
                      <a:r>
                        <a:rPr lang="en-GB" sz="1400" dirty="0">
                          <a:solidFill>
                            <a:srgbClr val="000000"/>
                          </a:solidFill>
                          <a:latin typeface="Helvetica"/>
                          <a:ea typeface="Times New Roman"/>
                          <a:cs typeface="Helvetica"/>
                        </a:rPr>
                        <a:t>Documentable</a:t>
                      </a:r>
                    </a:p>
                  </a:txBody>
                  <a:tcPr marL="73025" marR="73025" marT="0" marB="73025"/>
                </a:tc>
                <a:tc>
                  <a:txBody>
                    <a:bodyPr/>
                    <a:lstStyle/>
                    <a:p>
                      <a:pPr algn="just">
                        <a:spcBef>
                          <a:spcPts val="600"/>
                        </a:spcBef>
                        <a:spcAft>
                          <a:spcPts val="0"/>
                        </a:spcAft>
                      </a:pPr>
                      <a:r>
                        <a:rPr lang="en-GB" sz="1400" dirty="0">
                          <a:solidFill>
                            <a:srgbClr val="000000"/>
                          </a:solidFill>
                          <a:latin typeface="Helvetica"/>
                          <a:ea typeface="Times New Roman"/>
                          <a:cs typeface="Helvetica"/>
                        </a:rPr>
                        <a:t>The process should have a defined process model that sets out the activities in the process and the documentation that is to be produced during these activities.</a:t>
                      </a:r>
                    </a:p>
                  </a:txBody>
                  <a:tcPr marL="73025" marR="73025" marT="0" marB="73025"/>
                </a:tc>
              </a:tr>
              <a:tr h="1010476">
                <a:tc>
                  <a:txBody>
                    <a:bodyPr/>
                    <a:lstStyle/>
                    <a:p>
                      <a:pPr algn="just">
                        <a:spcBef>
                          <a:spcPts val="600"/>
                        </a:spcBef>
                        <a:spcAft>
                          <a:spcPts val="0"/>
                        </a:spcAft>
                      </a:pPr>
                      <a:r>
                        <a:rPr lang="en-GB" sz="1400" dirty="0">
                          <a:solidFill>
                            <a:srgbClr val="000000"/>
                          </a:solidFill>
                          <a:latin typeface="Helvetica"/>
                          <a:ea typeface="Times New Roman"/>
                          <a:cs typeface="Helvetica"/>
                        </a:rPr>
                        <a:t>Robust</a:t>
                      </a:r>
                    </a:p>
                  </a:txBody>
                  <a:tcPr marL="73025" marR="73025" marT="0" marB="73025"/>
                </a:tc>
                <a:tc>
                  <a:txBody>
                    <a:bodyPr/>
                    <a:lstStyle/>
                    <a:p>
                      <a:pPr algn="just">
                        <a:spcBef>
                          <a:spcPts val="600"/>
                        </a:spcBef>
                        <a:spcAft>
                          <a:spcPts val="0"/>
                        </a:spcAft>
                      </a:pPr>
                      <a:r>
                        <a:rPr lang="en-GB" sz="1400" dirty="0">
                          <a:solidFill>
                            <a:srgbClr val="000000"/>
                          </a:solidFill>
                          <a:latin typeface="Helvetica"/>
                          <a:ea typeface="Times New Roman"/>
                          <a:cs typeface="Helvetica"/>
                        </a:rPr>
                        <a:t>The process should be able to recover from failures of individual process activities.</a:t>
                      </a:r>
                    </a:p>
                  </a:txBody>
                  <a:tcPr marL="73025" marR="73025" marT="0" marB="73025"/>
                </a:tc>
              </a:tr>
              <a:tr h="777768">
                <a:tc>
                  <a:txBody>
                    <a:bodyPr/>
                    <a:lstStyle/>
                    <a:p>
                      <a:pPr algn="just">
                        <a:spcBef>
                          <a:spcPts val="600"/>
                        </a:spcBef>
                        <a:spcAft>
                          <a:spcPts val="0"/>
                        </a:spcAft>
                      </a:pPr>
                      <a:r>
                        <a:rPr lang="en-GB" sz="1400" dirty="0">
                          <a:solidFill>
                            <a:srgbClr val="000000"/>
                          </a:solidFill>
                          <a:latin typeface="Helvetica"/>
                          <a:ea typeface="Times New Roman"/>
                          <a:cs typeface="Helvetica"/>
                        </a:rPr>
                        <a:t>Standardized</a:t>
                      </a:r>
                    </a:p>
                  </a:txBody>
                  <a:tcPr marL="73025" marR="73025" marT="0" marB="73025"/>
                </a:tc>
                <a:tc>
                  <a:txBody>
                    <a:bodyPr/>
                    <a:lstStyle/>
                    <a:p>
                      <a:pPr algn="just">
                        <a:spcBef>
                          <a:spcPts val="600"/>
                        </a:spcBef>
                        <a:spcAft>
                          <a:spcPts val="0"/>
                        </a:spcAft>
                      </a:pPr>
                      <a:r>
                        <a:rPr lang="en-GB" sz="1400" dirty="0">
                          <a:solidFill>
                            <a:srgbClr val="000000"/>
                          </a:solidFill>
                          <a:latin typeface="Helvetica"/>
                          <a:ea typeface="Times New Roman"/>
                          <a:cs typeface="Helvetica"/>
                        </a:rPr>
                        <a:t>A comprehensive set of software development standards covering software production and documentation should be available.</a:t>
                      </a:r>
                    </a:p>
                  </a:txBody>
                  <a:tcPr marL="73025" marR="73025" marT="0" marB="73025"/>
                </a:tc>
              </a:tr>
            </a:tbl>
          </a:graphicData>
        </a:graphic>
      </p:graphicFrame>
      <p:sp>
        <p:nvSpPr>
          <p:cNvPr id="4" name="Slide Number Placeholder 3"/>
          <p:cNvSpPr>
            <a:spLocks noGrp="1"/>
          </p:cNvSpPr>
          <p:nvPr>
            <p:ph type="sldNum" sz="quarter" idx="12"/>
          </p:nvPr>
        </p:nvSpPr>
        <p:spPr/>
        <p:txBody>
          <a:bodyPr/>
          <a:lstStyle/>
          <a:p>
            <a:pPr>
              <a:defRPr/>
            </a:pPr>
            <a:fld id="{2A781D9A-53E0-6A45-A664-CD97B88FD956}" type="slidenum">
              <a:rPr lang="en-US" smtClean="0"/>
              <a:pPr>
                <a:defRPr/>
              </a:pPr>
              <a:t>34</a:t>
            </a:fld>
            <a:endParaRPr lang="en-US"/>
          </a:p>
        </p:txBody>
      </p:sp>
      <p:sp>
        <p:nvSpPr>
          <p:cNvPr id="5" name="Footer Placeholder 4"/>
          <p:cNvSpPr>
            <a:spLocks noGrp="1"/>
          </p:cNvSpPr>
          <p:nvPr>
            <p:ph type="ftr" sz="quarter" idx="11"/>
          </p:nvPr>
        </p:nvSpPr>
        <p:spPr/>
        <p:txBody>
          <a:bodyPr/>
          <a:lstStyle/>
          <a:p>
            <a:pPr>
              <a:defRPr/>
            </a:pPr>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234513150"/>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Dependable process activities</a:t>
            </a:r>
            <a:endParaRPr lang="en-US" dirty="0"/>
          </a:p>
        </p:txBody>
      </p:sp>
      <p:sp>
        <p:nvSpPr>
          <p:cNvPr id="3" name="Content Placeholder 2"/>
          <p:cNvSpPr>
            <a:spLocks noGrp="1"/>
          </p:cNvSpPr>
          <p:nvPr>
            <p:ph idx="1"/>
          </p:nvPr>
        </p:nvSpPr>
        <p:spPr/>
        <p:txBody>
          <a:bodyPr/>
          <a:lstStyle/>
          <a:p>
            <a:r>
              <a:rPr lang="en-US" dirty="0"/>
              <a:t>Requirements reviews</a:t>
            </a:r>
            <a:r>
              <a:rPr lang="en-US" i="1" dirty="0"/>
              <a:t> </a:t>
            </a:r>
            <a:r>
              <a:rPr lang="en-US" dirty="0"/>
              <a:t>to check that the requirements are, as far as possible, complete and consistent.</a:t>
            </a:r>
            <a:endParaRPr lang="en-GB" dirty="0"/>
          </a:p>
          <a:p>
            <a:r>
              <a:rPr lang="en-US" dirty="0" smtClean="0"/>
              <a:t>Requirements </a:t>
            </a:r>
            <a:r>
              <a:rPr lang="en-US" dirty="0"/>
              <a:t>management to ensure that changes to the requirements are controlled and that the impact of proposed requirements changes </a:t>
            </a:r>
            <a:r>
              <a:rPr lang="en-US" dirty="0" smtClean="0"/>
              <a:t>is understood.</a:t>
            </a:r>
            <a:endParaRPr lang="en-GB" dirty="0"/>
          </a:p>
          <a:p>
            <a:r>
              <a:rPr lang="en-US" dirty="0" smtClean="0"/>
              <a:t>Formal </a:t>
            </a:r>
            <a:r>
              <a:rPr lang="en-US" dirty="0"/>
              <a:t>specification, where a mathematical model of the software is created and analyzed. </a:t>
            </a:r>
            <a:endParaRPr lang="en-US" dirty="0" smtClean="0"/>
          </a:p>
          <a:p>
            <a:r>
              <a:rPr lang="en-US" dirty="0" smtClean="0"/>
              <a:t>System </a:t>
            </a:r>
            <a:r>
              <a:rPr lang="en-US" dirty="0"/>
              <a:t>modeling, where the software design is explicitly documented as a set of graphical models, and the links between the requirements and these models are </a:t>
            </a:r>
            <a:r>
              <a:rPr lang="en-US" dirty="0" smtClean="0"/>
              <a:t>documented</a:t>
            </a:r>
            <a:r>
              <a:rPr lang="en-US" dirty="0"/>
              <a:t>. </a:t>
            </a:r>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35</a:t>
            </a:fld>
            <a:endParaRPr lang="en-US"/>
          </a:p>
        </p:txBody>
      </p:sp>
    </p:spTree>
    <p:extLst>
      <p:ext uri="{BB962C8B-B14F-4D97-AF65-F5344CB8AC3E}">
        <p14:creationId xmlns:p14="http://schemas.microsoft.com/office/powerpoint/2010/main" val="1815141621"/>
      </p:ext>
    </p:extLst>
  </p:cSld>
  <p:clrMapOvr>
    <a:masterClrMapping/>
  </p:clrMapOvr>
  <p:transition xmlns:p14="http://schemas.microsoft.com/office/powerpoint/2010/mai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Dependable process activities</a:t>
            </a:r>
            <a:endParaRPr lang="en-US" dirty="0"/>
          </a:p>
        </p:txBody>
      </p:sp>
      <p:sp>
        <p:nvSpPr>
          <p:cNvPr id="3" name="Content Placeholder 2"/>
          <p:cNvSpPr>
            <a:spLocks noGrp="1"/>
          </p:cNvSpPr>
          <p:nvPr>
            <p:ph idx="1"/>
          </p:nvPr>
        </p:nvSpPr>
        <p:spPr/>
        <p:txBody>
          <a:bodyPr/>
          <a:lstStyle/>
          <a:p>
            <a:r>
              <a:rPr lang="en-US" dirty="0"/>
              <a:t>Design and program inspections, where the different descriptions of the system are inspected and checked by different people. </a:t>
            </a:r>
            <a:r>
              <a:rPr lang="en-GB" dirty="0" smtClean="0"/>
              <a:t> </a:t>
            </a:r>
            <a:endParaRPr lang="en-GB" dirty="0"/>
          </a:p>
          <a:p>
            <a:r>
              <a:rPr lang="en-US" dirty="0" smtClean="0"/>
              <a:t>Static </a:t>
            </a:r>
            <a:r>
              <a:rPr lang="en-US" dirty="0"/>
              <a:t>analysis, where automated checks are carried out on the source code of the program. </a:t>
            </a:r>
            <a:endParaRPr lang="en-US" dirty="0" smtClean="0"/>
          </a:p>
          <a:p>
            <a:r>
              <a:rPr lang="en-US" dirty="0" smtClean="0"/>
              <a:t>Test </a:t>
            </a:r>
            <a:r>
              <a:rPr lang="en-US" dirty="0"/>
              <a:t>planning and management, where a comprehensive set of system tests is designed. </a:t>
            </a:r>
            <a:endParaRPr lang="en-US" dirty="0" smtClean="0"/>
          </a:p>
          <a:p>
            <a:pPr lvl="1"/>
            <a:r>
              <a:rPr lang="en-US" dirty="0" smtClean="0"/>
              <a:t>The </a:t>
            </a:r>
            <a:r>
              <a:rPr lang="en-US" dirty="0"/>
              <a:t>testing process has to be carefully managed to demonstrate that these tests provide coverage of the system requirements and have been correctly applied in the testing process.</a:t>
            </a:r>
            <a:endParaRPr lang="en-GB" dirty="0"/>
          </a:p>
          <a:p>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36</a:t>
            </a:fld>
            <a:endParaRPr lang="en-US"/>
          </a:p>
        </p:txBody>
      </p:sp>
    </p:spTree>
    <p:extLst>
      <p:ext uri="{BB962C8B-B14F-4D97-AF65-F5344CB8AC3E}">
        <p14:creationId xmlns:p14="http://schemas.microsoft.com/office/powerpoint/2010/main" val="1224787485"/>
      </p:ext>
    </p:extLst>
  </p:cSld>
  <p:clrMapOvr>
    <a:masterClrMapping/>
  </p:clrMapOvr>
  <p:transition xmlns:p14="http://schemas.microsoft.com/office/powerpoint/2010/mai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Dependable processes and agility</a:t>
            </a:r>
            <a:endParaRPr lang="en-US" dirty="0"/>
          </a:p>
        </p:txBody>
      </p:sp>
      <p:sp>
        <p:nvSpPr>
          <p:cNvPr id="3" name="Content Placeholder 2"/>
          <p:cNvSpPr>
            <a:spLocks noGrp="1"/>
          </p:cNvSpPr>
          <p:nvPr>
            <p:ph idx="1"/>
          </p:nvPr>
        </p:nvSpPr>
        <p:spPr/>
        <p:txBody>
          <a:bodyPr/>
          <a:lstStyle/>
          <a:p>
            <a:r>
              <a:rPr lang="en-US" dirty="0"/>
              <a:t>Dependable software often requires certification so both process and product documentation has to be produced</a:t>
            </a:r>
            <a:r>
              <a:rPr lang="en-US" dirty="0" smtClean="0"/>
              <a:t>.</a:t>
            </a:r>
          </a:p>
          <a:p>
            <a:r>
              <a:rPr lang="en-US" dirty="0"/>
              <a:t>Up-front requirements analysis is also essential to discover </a:t>
            </a:r>
            <a:r>
              <a:rPr lang="en-US" dirty="0" smtClean="0"/>
              <a:t>requirements </a:t>
            </a:r>
            <a:r>
              <a:rPr lang="en-US" dirty="0"/>
              <a:t>and requirements conflicts that may compromise the safety and security of the system.</a:t>
            </a:r>
            <a:r>
              <a:rPr lang="en-GB" dirty="0"/>
              <a:t> </a:t>
            </a:r>
            <a:r>
              <a:rPr lang="en-US" dirty="0" smtClean="0"/>
              <a:t> </a:t>
            </a:r>
          </a:p>
          <a:p>
            <a:r>
              <a:rPr lang="en-US" dirty="0"/>
              <a:t>These </a:t>
            </a:r>
            <a:r>
              <a:rPr lang="en-US" dirty="0" smtClean="0"/>
              <a:t>conflict </a:t>
            </a:r>
            <a:r>
              <a:rPr lang="en-US" dirty="0"/>
              <a:t>with the general approach in agile development of co-development of the requirements and the system and minimizing documentation.</a:t>
            </a:r>
            <a:r>
              <a:rPr lang="en-GB" dirty="0"/>
              <a:t> </a:t>
            </a:r>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37</a:t>
            </a:fld>
            <a:endParaRPr lang="en-US"/>
          </a:p>
        </p:txBody>
      </p:sp>
    </p:spTree>
    <p:extLst>
      <p:ext uri="{BB962C8B-B14F-4D97-AF65-F5344CB8AC3E}">
        <p14:creationId xmlns:p14="http://schemas.microsoft.com/office/powerpoint/2010/main" val="3834903232"/>
      </p:ext>
    </p:extLst>
  </p:cSld>
  <p:clrMapOvr>
    <a:masterClrMapping/>
  </p:clrMapOvr>
  <p:transition xmlns:p14="http://schemas.microsoft.com/office/powerpoint/2010/main" spd="med">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Dependable processes and agility</a:t>
            </a:r>
            <a:endParaRPr lang="en-US" dirty="0"/>
          </a:p>
        </p:txBody>
      </p:sp>
      <p:sp>
        <p:nvSpPr>
          <p:cNvPr id="3" name="Content Placeholder 2"/>
          <p:cNvSpPr>
            <a:spLocks noGrp="1"/>
          </p:cNvSpPr>
          <p:nvPr>
            <p:ph idx="1"/>
          </p:nvPr>
        </p:nvSpPr>
        <p:spPr/>
        <p:txBody>
          <a:bodyPr/>
          <a:lstStyle/>
          <a:p>
            <a:r>
              <a:rPr lang="en-US" dirty="0"/>
              <a:t>An agile process may be defined that incorporates techniques such as iterative development, test-first development and user involvement in the development team.  </a:t>
            </a:r>
            <a:endParaRPr lang="en-US" dirty="0" smtClean="0"/>
          </a:p>
          <a:p>
            <a:r>
              <a:rPr lang="en-US" dirty="0" smtClean="0"/>
              <a:t>So </a:t>
            </a:r>
            <a:r>
              <a:rPr lang="en-US" dirty="0"/>
              <a:t>long as the team follows that process and documents their actions, agile </a:t>
            </a:r>
            <a:r>
              <a:rPr lang="en-US" dirty="0" smtClean="0"/>
              <a:t>methods can </a:t>
            </a:r>
            <a:r>
              <a:rPr lang="en-US" dirty="0"/>
              <a:t>be used. </a:t>
            </a:r>
            <a:endParaRPr lang="en-US" dirty="0" smtClean="0"/>
          </a:p>
          <a:p>
            <a:r>
              <a:rPr lang="en-US" dirty="0" smtClean="0"/>
              <a:t>However, additional documentation and planning is essential so ‘pure agile’ is impractical for dependable systems engineering.</a:t>
            </a:r>
          </a:p>
          <a:p>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38</a:t>
            </a:fld>
            <a:endParaRPr lang="en-US"/>
          </a:p>
        </p:txBody>
      </p:sp>
    </p:spTree>
    <p:extLst>
      <p:ext uri="{BB962C8B-B14F-4D97-AF65-F5344CB8AC3E}">
        <p14:creationId xmlns:p14="http://schemas.microsoft.com/office/powerpoint/2010/main" val="2665534316"/>
      </p:ext>
    </p:extLst>
  </p:cSld>
  <p:clrMapOvr>
    <a:masterClrMapping/>
  </p:clrMapOvr>
  <p:transition xmlns:p14="http://schemas.microsoft.com/office/powerpoint/2010/mai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1856"/>
            <a:ext cx="8229600" cy="1143000"/>
          </a:xfrm>
        </p:spPr>
        <p:txBody>
          <a:bodyPr/>
          <a:lstStyle/>
          <a:p>
            <a:pPr algn="ctr"/>
            <a:r>
              <a:rPr lang="en-US" dirty="0" smtClean="0"/>
              <a:t>Formal methods and dependability</a:t>
            </a:r>
            <a:endParaRPr lang="en-US" dirty="0"/>
          </a:p>
        </p:txBody>
      </p:sp>
      <p:sp>
        <p:nvSpPr>
          <p:cNvPr id="3" name="Date Placeholder 2"/>
          <p:cNvSpPr>
            <a:spLocks noGrp="1"/>
          </p:cNvSpPr>
          <p:nvPr>
            <p:ph type="dt" sz="half" idx="10"/>
          </p:nvPr>
        </p:nvSpPr>
        <p:spPr/>
        <p:txBody>
          <a:bodyPr/>
          <a:lstStyle/>
          <a:p>
            <a:r>
              <a:rPr lang="en-GB" smtClean="0"/>
              <a:t>30/10/2014</a:t>
            </a:r>
            <a:endParaRPr lang="en-US"/>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9D29DFB1-9EA4-2B4D-92D1-CC42B9A94240}" type="slidenum">
              <a:rPr lang="en-US" smtClean="0"/>
              <a:t>39</a:t>
            </a:fld>
            <a:endParaRPr lang="en-US"/>
          </a:p>
        </p:txBody>
      </p:sp>
    </p:spTree>
    <p:extLst>
      <p:ext uri="{BB962C8B-B14F-4D97-AF65-F5344CB8AC3E}">
        <p14:creationId xmlns:p14="http://schemas.microsoft.com/office/powerpoint/2010/main" val="2606700215"/>
      </p:ext>
    </p:extLst>
  </p:cSld>
  <p:clrMapOvr>
    <a:masterClrMapping/>
  </p:clrMapOvr>
  <p:transition xmlns:p14="http://schemas.microsoft.com/office/powerpoint/2010/mai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a:t>Importance of dependability</a:t>
            </a:r>
          </a:p>
        </p:txBody>
      </p:sp>
      <p:sp>
        <p:nvSpPr>
          <p:cNvPr id="88067" name="Rectangle 3"/>
          <p:cNvSpPr>
            <a:spLocks noGrp="1" noChangeArrowheads="1"/>
          </p:cNvSpPr>
          <p:nvPr>
            <p:ph idx="1"/>
          </p:nvPr>
        </p:nvSpPr>
        <p:spPr/>
        <p:txBody>
          <a:bodyPr/>
          <a:lstStyle/>
          <a:p>
            <a:r>
              <a:rPr lang="en-US" dirty="0" smtClean="0"/>
              <a:t>System failures may have widespread effects with large numbers of people affected by the failure.</a:t>
            </a:r>
          </a:p>
          <a:p>
            <a:r>
              <a:rPr lang="en-US" dirty="0" smtClean="0"/>
              <a:t>Systems </a:t>
            </a:r>
            <a:r>
              <a:rPr lang="en-US" dirty="0"/>
              <a:t>that are not dependable and are unreliable, unsafe or insecure may be rejected by their users.</a:t>
            </a:r>
          </a:p>
          <a:p>
            <a:r>
              <a:rPr lang="en-US" dirty="0"/>
              <a:t>The costs of system failure may be very </a:t>
            </a:r>
            <a:r>
              <a:rPr lang="en-US" dirty="0" smtClean="0"/>
              <a:t>high if the failure leads to economic losses or physical damage.</a:t>
            </a:r>
          </a:p>
          <a:p>
            <a:r>
              <a:rPr lang="en-US" dirty="0"/>
              <a:t>Undependable systems may cause information loss with a high consequent recovery cost.</a:t>
            </a:r>
          </a:p>
        </p:txBody>
      </p:sp>
      <p:sp>
        <p:nvSpPr>
          <p:cNvPr id="4" name="Slide Number Placeholder 3"/>
          <p:cNvSpPr>
            <a:spLocks noGrp="1"/>
          </p:cNvSpPr>
          <p:nvPr>
            <p:ph type="sldNum" sz="quarter" idx="12"/>
          </p:nvPr>
        </p:nvSpPr>
        <p:spPr/>
        <p:txBody>
          <a:bodyPr/>
          <a:lstStyle/>
          <a:p>
            <a:fld id="{745CE82A-87C3-2841-AAF3-37DF1E34DC62}" type="slidenum">
              <a:rPr lang="en-US" smtClean="0"/>
              <a:pPr/>
              <a:t>4</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398815396"/>
      </p:ext>
    </p:extLst>
  </p:cSld>
  <p:clrMapOvr>
    <a:masterClrMapping/>
  </p:clrMapOvr>
  <p:transition xmlns:p14="http://schemas.microsoft.com/office/powerpoint/2010/mai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GB" dirty="0"/>
              <a:t>Formal</a:t>
            </a:r>
            <a:r>
              <a:rPr lang="en-GB" dirty="0" smtClean="0"/>
              <a:t> specification</a:t>
            </a:r>
            <a:endParaRPr lang="en-GB" dirty="0"/>
          </a:p>
        </p:txBody>
      </p:sp>
      <p:sp>
        <p:nvSpPr>
          <p:cNvPr id="64515" name="Rectangle 3"/>
          <p:cNvSpPr>
            <a:spLocks noGrp="1" noChangeArrowheads="1"/>
          </p:cNvSpPr>
          <p:nvPr>
            <p:ph idx="1"/>
          </p:nvPr>
        </p:nvSpPr>
        <p:spPr/>
        <p:txBody>
          <a:bodyPr/>
          <a:lstStyle/>
          <a:p>
            <a:r>
              <a:rPr lang="en-GB" sz="2400" dirty="0"/>
              <a:t>Formal </a:t>
            </a:r>
            <a:r>
              <a:rPr lang="en-GB" sz="2400" dirty="0" smtClean="0"/>
              <a:t>methods are approaches to software development that are</a:t>
            </a:r>
            <a:r>
              <a:rPr lang="en-GB" dirty="0"/>
              <a:t> </a:t>
            </a:r>
            <a:r>
              <a:rPr lang="en-GB" sz="2400" dirty="0" smtClean="0"/>
              <a:t>based </a:t>
            </a:r>
            <a:r>
              <a:rPr lang="en-GB" sz="2400" dirty="0"/>
              <a:t>on mathematical representation and analysis of software.</a:t>
            </a:r>
          </a:p>
          <a:p>
            <a:r>
              <a:rPr lang="en-GB" sz="2400" dirty="0"/>
              <a:t>Formal methods include</a:t>
            </a:r>
          </a:p>
          <a:p>
            <a:pPr lvl="1"/>
            <a:r>
              <a:rPr lang="en-GB" sz="2000" dirty="0"/>
              <a:t>Formal specification;</a:t>
            </a:r>
          </a:p>
          <a:p>
            <a:pPr lvl="1"/>
            <a:r>
              <a:rPr lang="en-GB" sz="2000" dirty="0"/>
              <a:t>Specification analysis and proof;</a:t>
            </a:r>
          </a:p>
          <a:p>
            <a:pPr lvl="1"/>
            <a:r>
              <a:rPr lang="en-GB" sz="2000" dirty="0"/>
              <a:t>Transformational development;</a:t>
            </a:r>
          </a:p>
          <a:p>
            <a:pPr lvl="1"/>
            <a:r>
              <a:rPr lang="en-GB" sz="2000" dirty="0"/>
              <a:t>Program verification</a:t>
            </a:r>
            <a:r>
              <a:rPr lang="en-GB" sz="2000" dirty="0" smtClean="0"/>
              <a:t>.</a:t>
            </a:r>
          </a:p>
          <a:p>
            <a:r>
              <a:rPr lang="en-GB" sz="2400" dirty="0" smtClean="0"/>
              <a:t>Formal methods significantly reduce some types of programming errors and can be cost-effective for dependable systems engineering.</a:t>
            </a:r>
            <a:endParaRPr lang="en-GB" sz="2400" dirty="0"/>
          </a:p>
        </p:txBody>
      </p:sp>
      <p:sp>
        <p:nvSpPr>
          <p:cNvPr id="4" name="Slide Number Placeholder 3"/>
          <p:cNvSpPr>
            <a:spLocks noGrp="1"/>
          </p:cNvSpPr>
          <p:nvPr>
            <p:ph type="sldNum" sz="quarter" idx="12"/>
          </p:nvPr>
        </p:nvSpPr>
        <p:spPr/>
        <p:txBody>
          <a:bodyPr/>
          <a:lstStyle/>
          <a:p>
            <a:fld id="{348D88E4-469E-644E-9952-CB69E8EF64CD}" type="slidenum">
              <a:rPr lang="en-US" smtClean="0"/>
              <a:pPr/>
              <a:t>40</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781481027"/>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Formal approaches</a:t>
            </a:r>
            <a:endParaRPr lang="en-US" dirty="0"/>
          </a:p>
        </p:txBody>
      </p:sp>
      <p:sp>
        <p:nvSpPr>
          <p:cNvPr id="3" name="Content Placeholder 2"/>
          <p:cNvSpPr>
            <a:spLocks noGrp="1"/>
          </p:cNvSpPr>
          <p:nvPr>
            <p:ph idx="1"/>
          </p:nvPr>
        </p:nvSpPr>
        <p:spPr/>
        <p:txBody>
          <a:bodyPr/>
          <a:lstStyle/>
          <a:p>
            <a:r>
              <a:rPr lang="en-US" dirty="0" smtClean="0"/>
              <a:t>Verification-based approaches</a:t>
            </a:r>
          </a:p>
          <a:p>
            <a:pPr lvl="1"/>
            <a:r>
              <a:rPr lang="en-US" dirty="0" smtClean="0"/>
              <a:t>Different representations of a software system such as a specification and a program implementing that specification are proved to be equivalent. </a:t>
            </a:r>
          </a:p>
          <a:p>
            <a:pPr lvl="1"/>
            <a:r>
              <a:rPr lang="en-US" dirty="0" smtClean="0"/>
              <a:t>This demonstrates the absence of implementation errors.</a:t>
            </a:r>
          </a:p>
          <a:p>
            <a:r>
              <a:rPr lang="en-US" dirty="0" smtClean="0"/>
              <a:t>Refinement-based approaches</a:t>
            </a:r>
          </a:p>
          <a:p>
            <a:pPr lvl="1"/>
            <a:r>
              <a:rPr lang="en-US" dirty="0" smtClean="0"/>
              <a:t>A representation of a system is systematically transformed into another, lower-level </a:t>
            </a:r>
            <a:r>
              <a:rPr lang="en-US" dirty="0" err="1" smtClean="0"/>
              <a:t>represention</a:t>
            </a:r>
            <a:r>
              <a:rPr lang="en-US" dirty="0" smtClean="0"/>
              <a:t> e.g. a specification is transformed automatically into an implementation.</a:t>
            </a:r>
          </a:p>
          <a:p>
            <a:pPr lvl="1"/>
            <a:r>
              <a:rPr lang="en-US" dirty="0" smtClean="0"/>
              <a:t>This means that, if the transformation is correct, the representations are equivalent.</a:t>
            </a:r>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41</a:t>
            </a:fld>
            <a:endParaRPr lang="en-US"/>
          </a:p>
        </p:txBody>
      </p:sp>
    </p:spTree>
    <p:extLst>
      <p:ext uri="{BB962C8B-B14F-4D97-AF65-F5344CB8AC3E}">
        <p14:creationId xmlns:p14="http://schemas.microsoft.com/office/powerpoint/2010/main" val="4168832807"/>
      </p:ext>
    </p:extLst>
  </p:cSld>
  <p:clrMapOvr>
    <a:masterClrMapping/>
  </p:clrMapOvr>
  <p:transition xmlns:p14="http://schemas.microsoft.com/office/powerpoint/2010/mai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Rectangle 1028"/>
          <p:cNvSpPr>
            <a:spLocks noGrp="1" noChangeArrowheads="1"/>
          </p:cNvSpPr>
          <p:nvPr>
            <p:ph type="title"/>
          </p:nvPr>
        </p:nvSpPr>
        <p:spPr/>
        <p:txBody>
          <a:bodyPr/>
          <a:lstStyle/>
          <a:p>
            <a:r>
              <a:rPr lang="en-GB"/>
              <a:t>Use of formal methods</a:t>
            </a:r>
          </a:p>
        </p:txBody>
      </p:sp>
      <p:sp>
        <p:nvSpPr>
          <p:cNvPr id="66565" name="Rectangle 1029"/>
          <p:cNvSpPr>
            <a:spLocks noGrp="1" noChangeArrowheads="1"/>
          </p:cNvSpPr>
          <p:nvPr>
            <p:ph idx="1"/>
          </p:nvPr>
        </p:nvSpPr>
        <p:spPr/>
        <p:txBody>
          <a:bodyPr>
            <a:normAutofit/>
          </a:bodyPr>
          <a:lstStyle/>
          <a:p>
            <a:r>
              <a:rPr lang="en-GB" dirty="0"/>
              <a:t>The principal benefits of formal methods are in reducing the number of faults in systems.</a:t>
            </a:r>
          </a:p>
          <a:p>
            <a:r>
              <a:rPr lang="en-GB" dirty="0"/>
              <a:t>Consequently, their main area of applicability is in </a:t>
            </a:r>
            <a:r>
              <a:rPr lang="en-GB" dirty="0" smtClean="0"/>
              <a:t>dependable systems </a:t>
            </a:r>
            <a:r>
              <a:rPr lang="en-GB" dirty="0"/>
              <a:t>engineering. There have been several successful projects where formal methods have been used in this area.</a:t>
            </a:r>
          </a:p>
          <a:p>
            <a:r>
              <a:rPr lang="en-GB" dirty="0"/>
              <a:t>In this area, the use of formal methods is most likely to be cost-effective because high system failure costs must be avoided. </a:t>
            </a:r>
          </a:p>
        </p:txBody>
      </p:sp>
      <p:sp>
        <p:nvSpPr>
          <p:cNvPr id="4" name="Slide Number Placeholder 3"/>
          <p:cNvSpPr>
            <a:spLocks noGrp="1"/>
          </p:cNvSpPr>
          <p:nvPr>
            <p:ph type="sldNum" sz="quarter" idx="12"/>
          </p:nvPr>
        </p:nvSpPr>
        <p:spPr/>
        <p:txBody>
          <a:bodyPr/>
          <a:lstStyle/>
          <a:p>
            <a:fld id="{348D88E4-469E-644E-9952-CB69E8EF64CD}" type="slidenum">
              <a:rPr lang="en-US" smtClean="0"/>
              <a:pPr/>
              <a:t>42</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834048234"/>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Classes of error</a:t>
            </a:r>
            <a:endParaRPr lang="en-US" dirty="0"/>
          </a:p>
        </p:txBody>
      </p:sp>
      <p:sp>
        <p:nvSpPr>
          <p:cNvPr id="3" name="Content Placeholder 2"/>
          <p:cNvSpPr>
            <a:spLocks noGrp="1"/>
          </p:cNvSpPr>
          <p:nvPr>
            <p:ph idx="1"/>
          </p:nvPr>
        </p:nvSpPr>
        <p:spPr/>
        <p:txBody>
          <a:bodyPr/>
          <a:lstStyle/>
          <a:p>
            <a:r>
              <a:rPr lang="en-GB" dirty="0"/>
              <a:t>Specification and design errors and omissions. </a:t>
            </a:r>
            <a:endParaRPr lang="en-GB" dirty="0" smtClean="0"/>
          </a:p>
          <a:p>
            <a:pPr lvl="1"/>
            <a:r>
              <a:rPr lang="en-GB" dirty="0" smtClean="0"/>
              <a:t>Developing </a:t>
            </a:r>
            <a:r>
              <a:rPr lang="en-GB" dirty="0"/>
              <a:t>and analysing a formal model of the software may reveal errors and omissions in the software requirements. If the model is generated automatically or systematically from source code, analysis using model checking can </a:t>
            </a:r>
            <a:r>
              <a:rPr lang="en-GB" dirty="0" smtClean="0"/>
              <a:t>find undesirable </a:t>
            </a:r>
            <a:r>
              <a:rPr lang="en-GB" dirty="0"/>
              <a:t>states that may occur such as deadlock in a concurrent system.</a:t>
            </a:r>
          </a:p>
          <a:p>
            <a:r>
              <a:rPr lang="en-GB" dirty="0" smtClean="0"/>
              <a:t>Inconsistences </a:t>
            </a:r>
            <a:r>
              <a:rPr lang="en-GB" dirty="0"/>
              <a:t>between a specification and a program. </a:t>
            </a:r>
            <a:endParaRPr lang="en-GB" dirty="0" smtClean="0"/>
          </a:p>
          <a:p>
            <a:pPr lvl="1"/>
            <a:r>
              <a:rPr lang="en-GB" dirty="0" smtClean="0"/>
              <a:t>If </a:t>
            </a:r>
            <a:r>
              <a:rPr lang="en-GB" dirty="0"/>
              <a:t>a refinement method is used, mistakes made by developers that make the software inconsistent with the specification are avoided. Program proving discovers inconsistencies between a program and its specification.</a:t>
            </a:r>
          </a:p>
          <a:p>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43</a:t>
            </a:fld>
            <a:endParaRPr lang="en-US"/>
          </a:p>
        </p:txBody>
      </p:sp>
    </p:spTree>
    <p:extLst>
      <p:ext uri="{BB962C8B-B14F-4D97-AF65-F5344CB8AC3E}">
        <p14:creationId xmlns:p14="http://schemas.microsoft.com/office/powerpoint/2010/main" val="2021495709"/>
      </p:ext>
    </p:extLst>
  </p:cSld>
  <p:clrMapOvr>
    <a:masterClrMapping/>
  </p:clrMapOvr>
  <p:transition xmlns:p14="http://schemas.microsoft.com/office/powerpoint/2010/mai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formal specification</a:t>
            </a:r>
            <a:endParaRPr lang="en-US" dirty="0"/>
          </a:p>
        </p:txBody>
      </p:sp>
      <p:sp>
        <p:nvSpPr>
          <p:cNvPr id="3" name="Content Placeholder 2"/>
          <p:cNvSpPr>
            <a:spLocks noGrp="1"/>
          </p:cNvSpPr>
          <p:nvPr>
            <p:ph idx="1"/>
          </p:nvPr>
        </p:nvSpPr>
        <p:spPr/>
        <p:txBody>
          <a:bodyPr/>
          <a:lstStyle/>
          <a:p>
            <a:r>
              <a:rPr lang="en-US" sz="2200" dirty="0" smtClean="0"/>
              <a:t>Developing a formal specification requires the system requirements to be analyzed in detail. This helps to detect problems, inconsistencies and incompleteness in the requirements.</a:t>
            </a:r>
          </a:p>
          <a:p>
            <a:r>
              <a:rPr lang="en-US" sz="2200" dirty="0" smtClean="0"/>
              <a:t>As the specification is expressed in a formal language, it can be automatically analyzed to discover inconsistencies and incompleteness.</a:t>
            </a:r>
          </a:p>
          <a:p>
            <a:r>
              <a:rPr lang="en-US" sz="2200" dirty="0" smtClean="0"/>
              <a:t>If you use a formal method such as the B method, you can transform the formal specification into a ‘correct’ program.</a:t>
            </a:r>
          </a:p>
          <a:p>
            <a:r>
              <a:rPr lang="en-US" sz="2200" dirty="0" smtClean="0"/>
              <a:t>Program testing costs may be reduced if the program is formally verified against its specification.</a:t>
            </a:r>
            <a:endParaRPr lang="en-US" sz="2200" dirty="0"/>
          </a:p>
        </p:txBody>
      </p:sp>
      <p:sp>
        <p:nvSpPr>
          <p:cNvPr id="4" name="Slide Number Placeholder 3"/>
          <p:cNvSpPr>
            <a:spLocks noGrp="1"/>
          </p:cNvSpPr>
          <p:nvPr>
            <p:ph type="sldNum" sz="quarter" idx="12"/>
          </p:nvPr>
        </p:nvSpPr>
        <p:spPr/>
        <p:txBody>
          <a:bodyPr/>
          <a:lstStyle/>
          <a:p>
            <a:fld id="{348D88E4-469E-644E-9952-CB69E8EF64CD}" type="slidenum">
              <a:rPr lang="en-US" smtClean="0"/>
              <a:pPr/>
              <a:t>44</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115407372"/>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GB"/>
              <a:t>Acceptance of formal methods</a:t>
            </a:r>
          </a:p>
        </p:txBody>
      </p:sp>
      <p:sp>
        <p:nvSpPr>
          <p:cNvPr id="65539" name="Rectangle 3"/>
          <p:cNvSpPr>
            <a:spLocks noGrp="1" noChangeArrowheads="1"/>
          </p:cNvSpPr>
          <p:nvPr>
            <p:ph idx="1"/>
          </p:nvPr>
        </p:nvSpPr>
        <p:spPr/>
        <p:txBody>
          <a:bodyPr/>
          <a:lstStyle/>
          <a:p>
            <a:pPr>
              <a:lnSpc>
                <a:spcPct val="90000"/>
              </a:lnSpc>
            </a:pPr>
            <a:r>
              <a:rPr lang="en-GB" sz="2400" dirty="0"/>
              <a:t>Formal methods have</a:t>
            </a:r>
            <a:r>
              <a:rPr lang="en-GB" sz="2400" dirty="0" smtClean="0"/>
              <a:t> had limited impact on practical software development:</a:t>
            </a:r>
          </a:p>
          <a:p>
            <a:pPr lvl="1">
              <a:lnSpc>
                <a:spcPct val="90000"/>
              </a:lnSpc>
            </a:pPr>
            <a:r>
              <a:rPr lang="en-GB" sz="2000" dirty="0" smtClean="0"/>
              <a:t>Problem owners cannot understand a formal specification and so cannot </a:t>
            </a:r>
            <a:r>
              <a:rPr lang="en-GB" dirty="0" smtClean="0"/>
              <a:t>assess if it is an accurate representation of their requirements.</a:t>
            </a:r>
            <a:endParaRPr lang="en-GB" sz="2000" dirty="0" smtClean="0"/>
          </a:p>
          <a:p>
            <a:pPr lvl="1">
              <a:lnSpc>
                <a:spcPct val="90000"/>
              </a:lnSpc>
            </a:pPr>
            <a:r>
              <a:rPr lang="en-GB" sz="2000" dirty="0" smtClean="0"/>
              <a:t>It is easy to assess the costs of developing a formal specification but harder to assess the benefits. Managers may therefore be </a:t>
            </a:r>
            <a:r>
              <a:rPr lang="en-GB" dirty="0" smtClean="0"/>
              <a:t>unwilling to invest in formal methods.</a:t>
            </a:r>
            <a:endParaRPr lang="en-GB" sz="2000" dirty="0" smtClean="0"/>
          </a:p>
          <a:p>
            <a:pPr lvl="1">
              <a:lnSpc>
                <a:spcPct val="90000"/>
              </a:lnSpc>
            </a:pPr>
            <a:r>
              <a:rPr lang="en-GB" sz="2000" dirty="0" smtClean="0"/>
              <a:t>Software engineers </a:t>
            </a:r>
            <a:r>
              <a:rPr lang="en-GB" dirty="0" smtClean="0"/>
              <a:t>are  unfamiliar with this approach and are therefore reluctant to propose the use of FM.</a:t>
            </a:r>
            <a:endParaRPr lang="en-GB" sz="2000" dirty="0" smtClean="0"/>
          </a:p>
          <a:p>
            <a:pPr lvl="1">
              <a:lnSpc>
                <a:spcPct val="90000"/>
              </a:lnSpc>
            </a:pPr>
            <a:r>
              <a:rPr lang="en-GB" sz="2000" dirty="0"/>
              <a:t>Formal methods are still hard to scale up to large systems</a:t>
            </a:r>
            <a:r>
              <a:rPr lang="en-GB" sz="2000" dirty="0" smtClean="0"/>
              <a:t>.</a:t>
            </a:r>
          </a:p>
          <a:p>
            <a:pPr lvl="1">
              <a:lnSpc>
                <a:spcPct val="90000"/>
              </a:lnSpc>
            </a:pPr>
            <a:r>
              <a:rPr lang="en-GB" dirty="0" smtClean="0"/>
              <a:t>Formal specification is not really compatible with agile development methods.</a:t>
            </a:r>
            <a:endParaRPr lang="en-GB" sz="2000" dirty="0"/>
          </a:p>
        </p:txBody>
      </p:sp>
      <p:sp>
        <p:nvSpPr>
          <p:cNvPr id="4" name="Slide Number Placeholder 3"/>
          <p:cNvSpPr>
            <a:spLocks noGrp="1"/>
          </p:cNvSpPr>
          <p:nvPr>
            <p:ph type="sldNum" sz="quarter" idx="12"/>
          </p:nvPr>
        </p:nvSpPr>
        <p:spPr/>
        <p:txBody>
          <a:bodyPr/>
          <a:lstStyle/>
          <a:p>
            <a:fld id="{348D88E4-469E-644E-9952-CB69E8EF64CD}" type="slidenum">
              <a:rPr lang="en-US" smtClean="0"/>
              <a:pPr/>
              <a:t>45</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073670682"/>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dirty="0"/>
              <a:t>System dependability is important because failure of critical </a:t>
            </a:r>
            <a:r>
              <a:rPr lang="en-GB" dirty="0" smtClean="0"/>
              <a:t>systems </a:t>
            </a:r>
            <a:r>
              <a:rPr lang="en-GB" dirty="0"/>
              <a:t>can lead to </a:t>
            </a:r>
            <a:r>
              <a:rPr lang="en-GB" dirty="0" smtClean="0"/>
              <a:t>economic </a:t>
            </a:r>
            <a:r>
              <a:rPr lang="en-GB" dirty="0"/>
              <a:t>losses, </a:t>
            </a:r>
            <a:r>
              <a:rPr lang="en-GB" dirty="0" smtClean="0"/>
              <a:t>information </a:t>
            </a:r>
            <a:r>
              <a:rPr lang="en-GB" dirty="0"/>
              <a:t>loss, physical damage or threats to human life.  </a:t>
            </a:r>
          </a:p>
          <a:p>
            <a:r>
              <a:rPr lang="en-GB" dirty="0"/>
              <a:t>The dependability of a computer system is a system property that reflects the user’s degree of trust in the system. The most important dimensions of dependability are availability, reliability, safety, security and resilience.</a:t>
            </a:r>
          </a:p>
          <a:p>
            <a:r>
              <a:rPr lang="en-GB" dirty="0"/>
              <a:t>Sociotechnical systems include computer hardware, software and people, and are situated within an organization. They are designed to support organizational or business goals and objectives.</a:t>
            </a:r>
          </a:p>
          <a:p>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46</a:t>
            </a:fld>
            <a:endParaRPr lang="en-US"/>
          </a:p>
        </p:txBody>
      </p:sp>
    </p:spTree>
    <p:extLst>
      <p:ext uri="{BB962C8B-B14F-4D97-AF65-F5344CB8AC3E}">
        <p14:creationId xmlns:p14="http://schemas.microsoft.com/office/powerpoint/2010/main" val="1571233475"/>
      </p:ext>
    </p:extLst>
  </p:cSld>
  <p:clrMapOvr>
    <a:masterClrMapping/>
  </p:clrMapOvr>
  <p:transition xmlns:p14="http://schemas.microsoft.com/office/powerpoint/2010/mai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dirty="0"/>
              <a:t>The use of a dependable, repeatable process is essential if faults in a system are to be minimized. The process should include verification and validation activities at all stages, from requirements definition through to system implementation.</a:t>
            </a:r>
            <a:endParaRPr lang="en-GB" dirty="0"/>
          </a:p>
          <a:p>
            <a:r>
              <a:rPr lang="en-US" dirty="0"/>
              <a:t>The use of redundancy and diversity in hardware, software processes and software systems is essential to the development of dependable systems.</a:t>
            </a:r>
            <a:endParaRPr lang="en-GB" dirty="0"/>
          </a:p>
          <a:p>
            <a:r>
              <a:rPr lang="en-GB" dirty="0"/>
              <a:t>Formal methods, where a formal model of a system is used as a basis for development help reduce the number of specification and implementation errors in a system. </a:t>
            </a:r>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47</a:t>
            </a:fld>
            <a:endParaRPr lang="en-US"/>
          </a:p>
        </p:txBody>
      </p:sp>
    </p:spTree>
    <p:extLst>
      <p:ext uri="{BB962C8B-B14F-4D97-AF65-F5344CB8AC3E}">
        <p14:creationId xmlns:p14="http://schemas.microsoft.com/office/powerpoint/2010/main" val="506276934"/>
      </p:ext>
    </p:extLst>
  </p:cSld>
  <p:clrMapOvr>
    <a:masterClrMapping/>
  </p:clrMapOvr>
  <p:transition xmlns:p14="http://schemas.microsoft.com/office/powerpoint/2010/mai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1026"/>
          <p:cNvSpPr>
            <a:spLocks noGrp="1" noChangeArrowheads="1"/>
          </p:cNvSpPr>
          <p:nvPr>
            <p:ph type="title"/>
          </p:nvPr>
        </p:nvSpPr>
        <p:spPr/>
        <p:txBody>
          <a:bodyPr/>
          <a:lstStyle/>
          <a:p>
            <a:r>
              <a:rPr lang="en-US" dirty="0" smtClean="0"/>
              <a:t>Causes of failure</a:t>
            </a:r>
            <a:endParaRPr lang="en-US" dirty="0"/>
          </a:p>
        </p:txBody>
      </p:sp>
      <p:sp>
        <p:nvSpPr>
          <p:cNvPr id="99331" name="Rectangle 1027"/>
          <p:cNvSpPr>
            <a:spLocks noGrp="1" noChangeArrowheads="1"/>
          </p:cNvSpPr>
          <p:nvPr>
            <p:ph idx="1"/>
          </p:nvPr>
        </p:nvSpPr>
        <p:spPr/>
        <p:txBody>
          <a:bodyPr/>
          <a:lstStyle/>
          <a:p>
            <a:pPr>
              <a:lnSpc>
                <a:spcPct val="90000"/>
              </a:lnSpc>
            </a:pPr>
            <a:r>
              <a:rPr lang="en-US" dirty="0"/>
              <a:t>Hardware failure</a:t>
            </a:r>
          </a:p>
          <a:p>
            <a:pPr lvl="1">
              <a:lnSpc>
                <a:spcPct val="90000"/>
              </a:lnSpc>
            </a:pPr>
            <a:r>
              <a:rPr lang="en-US" dirty="0"/>
              <a:t>Hardware fails because of design and manufacturing errors or because components have reached the end of their natural life.</a:t>
            </a:r>
          </a:p>
          <a:p>
            <a:pPr>
              <a:lnSpc>
                <a:spcPct val="90000"/>
              </a:lnSpc>
            </a:pPr>
            <a:r>
              <a:rPr lang="en-US" dirty="0"/>
              <a:t>Software failure</a:t>
            </a:r>
          </a:p>
          <a:p>
            <a:pPr lvl="1">
              <a:lnSpc>
                <a:spcPct val="90000"/>
              </a:lnSpc>
            </a:pPr>
            <a:r>
              <a:rPr lang="en-US" dirty="0"/>
              <a:t>Software fails due to errors in its specification, design or implementation.</a:t>
            </a:r>
          </a:p>
          <a:p>
            <a:pPr>
              <a:lnSpc>
                <a:spcPct val="90000"/>
              </a:lnSpc>
            </a:pPr>
            <a:r>
              <a:rPr lang="en-US" dirty="0"/>
              <a:t>Operational failure</a:t>
            </a:r>
          </a:p>
          <a:p>
            <a:pPr lvl="1">
              <a:lnSpc>
                <a:spcPct val="90000"/>
              </a:lnSpc>
            </a:pPr>
            <a:r>
              <a:rPr lang="en-US" dirty="0"/>
              <a:t>Human operators make mistakes. Now perhaps the largest single cause of system </a:t>
            </a:r>
            <a:r>
              <a:rPr lang="en-US" dirty="0" smtClean="0"/>
              <a:t>failures in socio-technical systems.</a:t>
            </a:r>
            <a:endParaRPr lang="en-US"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392772322"/>
      </p:ext>
    </p:extLst>
  </p:cSld>
  <p:clrMapOvr>
    <a:masterClrMapping/>
  </p:clrMapOvr>
  <p:transition xmlns:p14="http://schemas.microsoft.com/office/powerpoint/2010/mai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06638"/>
            <a:ext cx="8229600" cy="1143000"/>
          </a:xfrm>
        </p:spPr>
        <p:txBody>
          <a:bodyPr/>
          <a:lstStyle/>
          <a:p>
            <a:pPr algn="ctr"/>
            <a:r>
              <a:rPr lang="en-US" dirty="0" smtClean="0"/>
              <a:t>Dependability properties</a:t>
            </a:r>
            <a:endParaRPr lang="en-US" dirty="0"/>
          </a:p>
        </p:txBody>
      </p:sp>
      <p:sp>
        <p:nvSpPr>
          <p:cNvPr id="3" name="Date Placeholder 2"/>
          <p:cNvSpPr>
            <a:spLocks noGrp="1"/>
          </p:cNvSpPr>
          <p:nvPr>
            <p:ph type="dt" sz="half" idx="10"/>
          </p:nvPr>
        </p:nvSpPr>
        <p:spPr/>
        <p:txBody>
          <a:bodyPr/>
          <a:lstStyle/>
          <a:p>
            <a:r>
              <a:rPr lang="en-GB" smtClean="0"/>
              <a:t>30/10/2014</a:t>
            </a:r>
            <a:endParaRPr lang="en-US"/>
          </a:p>
        </p:txBody>
      </p:sp>
      <p:sp>
        <p:nvSpPr>
          <p:cNvPr id="4" name="Footer Placeholder 3"/>
          <p:cNvSpPr>
            <a:spLocks noGrp="1"/>
          </p:cNvSpPr>
          <p:nvPr>
            <p:ph type="ftr" sz="quarter" idx="11"/>
          </p:nvPr>
        </p:nvSpPr>
        <p:spPr/>
        <p:txBody>
          <a:bodyPr/>
          <a:lstStyle/>
          <a:p>
            <a:r>
              <a:rPr lang="en-US" smtClean="0"/>
              <a:t>Chapter 10 Dependable Systems</a:t>
            </a:r>
            <a:endParaRPr lang="en-US"/>
          </a:p>
        </p:txBody>
      </p:sp>
      <p:sp>
        <p:nvSpPr>
          <p:cNvPr id="5" name="Slide Number Placeholder 4"/>
          <p:cNvSpPr>
            <a:spLocks noGrp="1"/>
          </p:cNvSpPr>
          <p:nvPr>
            <p:ph type="sldNum" sz="quarter" idx="12"/>
          </p:nvPr>
        </p:nvSpPr>
        <p:spPr/>
        <p:txBody>
          <a:bodyPr/>
          <a:lstStyle/>
          <a:p>
            <a:fld id="{9D29DFB1-9EA4-2B4D-92D1-CC42B9A94240}" type="slidenum">
              <a:rPr lang="en-US" smtClean="0"/>
              <a:t>6</a:t>
            </a:fld>
            <a:endParaRPr lang="en-US"/>
          </a:p>
        </p:txBody>
      </p:sp>
    </p:spTree>
    <p:extLst>
      <p:ext uri="{BB962C8B-B14F-4D97-AF65-F5344CB8AC3E}">
        <p14:creationId xmlns:p14="http://schemas.microsoft.com/office/powerpoint/2010/main" val="2657644100"/>
      </p:ext>
    </p:extLst>
  </p:cSld>
  <p:clrMapOvr>
    <a:masterClrMapping/>
  </p:clrMapOvr>
  <p:transition xmlns:p14="http://schemas.microsoft.com/office/powerpoint/2010/mai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principal dependability properties</a:t>
            </a:r>
            <a:endParaRPr lang="en-US" dirty="0"/>
          </a:p>
        </p:txBody>
      </p:sp>
      <p:pic>
        <p:nvPicPr>
          <p:cNvPr id="4" name="Picture 3" descr="10.1 DependabilityProp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37" y="2135256"/>
            <a:ext cx="8864698" cy="3011005"/>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7</a:t>
            </a:fld>
            <a:endParaRPr lang="en-US"/>
          </a:p>
        </p:txBody>
      </p:sp>
    </p:spTree>
    <p:extLst>
      <p:ext uri="{BB962C8B-B14F-4D97-AF65-F5344CB8AC3E}">
        <p14:creationId xmlns:p14="http://schemas.microsoft.com/office/powerpoint/2010/main" val="2411984219"/>
      </p:ext>
    </p:extLst>
  </p:cSld>
  <p:clrMapOvr>
    <a:masterClrMapping/>
  </p:clrMapOvr>
  <p:transition xmlns:p14="http://schemas.microsoft.com/office/powerpoint/2010/mai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Principal properties</a:t>
            </a:r>
            <a:endParaRPr lang="en-US" dirty="0"/>
          </a:p>
        </p:txBody>
      </p:sp>
      <p:sp>
        <p:nvSpPr>
          <p:cNvPr id="3" name="Content Placeholder 2"/>
          <p:cNvSpPr>
            <a:spLocks noGrp="1"/>
          </p:cNvSpPr>
          <p:nvPr>
            <p:ph idx="1"/>
          </p:nvPr>
        </p:nvSpPr>
        <p:spPr>
          <a:xfrm>
            <a:off x="545548" y="1600200"/>
            <a:ext cx="8229600" cy="4525963"/>
          </a:xfrm>
        </p:spPr>
        <p:txBody>
          <a:bodyPr/>
          <a:lstStyle/>
          <a:p>
            <a:r>
              <a:rPr lang="en-US" dirty="0" smtClean="0"/>
              <a:t>Availability</a:t>
            </a:r>
          </a:p>
          <a:p>
            <a:pPr lvl="1"/>
            <a:r>
              <a:rPr lang="en-US" dirty="0" smtClean="0"/>
              <a:t>The probability that the system will be up and running and able to deliver useful services to users.</a:t>
            </a:r>
          </a:p>
          <a:p>
            <a:r>
              <a:rPr lang="en-US" dirty="0" smtClean="0"/>
              <a:t>Reliability</a:t>
            </a:r>
          </a:p>
          <a:p>
            <a:pPr lvl="1"/>
            <a:r>
              <a:rPr lang="en-US" dirty="0" smtClean="0"/>
              <a:t>The probability that the system will correctly deliver services as expected by users.</a:t>
            </a:r>
          </a:p>
          <a:p>
            <a:r>
              <a:rPr lang="en-US" dirty="0" smtClean="0"/>
              <a:t>Safety</a:t>
            </a:r>
          </a:p>
          <a:p>
            <a:pPr lvl="1"/>
            <a:r>
              <a:rPr lang="en-US" dirty="0" smtClean="0"/>
              <a:t>A judgment of how likely it is that the system will cause damage to people or its environment.</a:t>
            </a:r>
          </a:p>
        </p:txBody>
      </p:sp>
      <p:sp>
        <p:nvSpPr>
          <p:cNvPr id="4" name="Slide Number Placeholder 3"/>
          <p:cNvSpPr>
            <a:spLocks noGrp="1"/>
          </p:cNvSpPr>
          <p:nvPr>
            <p:ph type="sldNum" sz="quarter" idx="12"/>
          </p:nvPr>
        </p:nvSpPr>
        <p:spPr/>
        <p:txBody>
          <a:bodyPr/>
          <a:lstStyle/>
          <a:p>
            <a:fld id="{745CE82A-87C3-2841-AAF3-37DF1E34DC62}" type="slidenum">
              <a:rPr lang="en-US" smtClean="0"/>
              <a:pPr/>
              <a:t>8</a:t>
            </a:fld>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428772599"/>
      </p:ext>
    </p:extLst>
  </p:cSld>
  <p:clrMapOvr>
    <a:masterClrMapping/>
  </p:clrMapOvr>
  <p:transition xmlns:p14="http://schemas.microsoft.com/office/powerpoint/2010/mai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Principal properties</a:t>
            </a:r>
            <a:endParaRPr lang="en-US" dirty="0"/>
          </a:p>
        </p:txBody>
      </p:sp>
      <p:sp>
        <p:nvSpPr>
          <p:cNvPr id="3" name="Content Placeholder 2"/>
          <p:cNvSpPr>
            <a:spLocks noGrp="1"/>
          </p:cNvSpPr>
          <p:nvPr>
            <p:ph idx="1"/>
          </p:nvPr>
        </p:nvSpPr>
        <p:spPr/>
        <p:txBody>
          <a:bodyPr/>
          <a:lstStyle/>
          <a:p>
            <a:r>
              <a:rPr lang="en-US" dirty="0"/>
              <a:t>Security</a:t>
            </a:r>
          </a:p>
          <a:p>
            <a:pPr lvl="1"/>
            <a:r>
              <a:rPr lang="en-US" dirty="0"/>
              <a:t>A judgment of how likely it is that the system can resist accidental or deliberate intrusions.</a:t>
            </a:r>
          </a:p>
          <a:p>
            <a:r>
              <a:rPr lang="en-US" dirty="0" smtClean="0"/>
              <a:t>Resilience</a:t>
            </a:r>
          </a:p>
          <a:p>
            <a:pPr lvl="1"/>
            <a:r>
              <a:rPr lang="en-US" dirty="0" smtClean="0"/>
              <a:t>A judgment of how well a system can maintain the continuity of its critical services in the presence of disruptive events such as equipment failure and cyberattacks.</a:t>
            </a:r>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10 Dependable Systems</a:t>
            </a:r>
            <a:endParaRPr lang="en-US"/>
          </a:p>
        </p:txBody>
      </p:sp>
      <p:sp>
        <p:nvSpPr>
          <p:cNvPr id="6" name="Slide Number Placeholder 5"/>
          <p:cNvSpPr>
            <a:spLocks noGrp="1"/>
          </p:cNvSpPr>
          <p:nvPr>
            <p:ph type="sldNum" sz="quarter" idx="12"/>
          </p:nvPr>
        </p:nvSpPr>
        <p:spPr/>
        <p:txBody>
          <a:bodyPr/>
          <a:lstStyle/>
          <a:p>
            <a:fld id="{9D29DFB1-9EA4-2B4D-92D1-CC42B9A94240}" type="slidenum">
              <a:rPr lang="en-US" smtClean="0"/>
              <a:t>9</a:t>
            </a:fld>
            <a:endParaRPr lang="en-US"/>
          </a:p>
        </p:txBody>
      </p:sp>
    </p:spTree>
    <p:extLst>
      <p:ext uri="{BB962C8B-B14F-4D97-AF65-F5344CB8AC3E}">
        <p14:creationId xmlns:p14="http://schemas.microsoft.com/office/powerpoint/2010/main" val="3040899458"/>
      </p:ext>
    </p:extLst>
  </p:cSld>
  <p:clrMapOvr>
    <a:masterClrMapping/>
  </p:clrMapOvr>
  <p:transition xmlns:p14="http://schemas.microsoft.com/office/powerpoint/2010/main" spd="med">
    <p:wipe dir="r"/>
  </p:transition>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141</TotalTime>
  <Words>3264</Words>
  <Application>Microsoft Macintosh PowerPoint</Application>
  <PresentationFormat>On-screen Show (4:3)</PresentationFormat>
  <Paragraphs>360</Paragraphs>
  <Slides>47</Slides>
  <Notes>4</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SE10 slides</vt:lpstr>
      <vt:lpstr>Chapter 10 – Dependable systems</vt:lpstr>
      <vt:lpstr>Topics covered</vt:lpstr>
      <vt:lpstr>System dependability</vt:lpstr>
      <vt:lpstr>Importance of dependability</vt:lpstr>
      <vt:lpstr>Causes of failure</vt:lpstr>
      <vt:lpstr>Dependability properties</vt:lpstr>
      <vt:lpstr>The principal dependability properties</vt:lpstr>
      <vt:lpstr>Principal properties</vt:lpstr>
      <vt:lpstr>Principal properties</vt:lpstr>
      <vt:lpstr>Other dependability properties</vt:lpstr>
      <vt:lpstr>Dependability attribute dependencies</vt:lpstr>
      <vt:lpstr>Dependability achievement</vt:lpstr>
      <vt:lpstr>Dependability achievement</vt:lpstr>
      <vt:lpstr>Dependability costs</vt:lpstr>
      <vt:lpstr>Cost/dependability curve</vt:lpstr>
      <vt:lpstr>Dependability economics</vt:lpstr>
      <vt:lpstr>Sociotechnical systems</vt:lpstr>
      <vt:lpstr>Systems and software</vt:lpstr>
      <vt:lpstr>The sociotechnical systems stack</vt:lpstr>
      <vt:lpstr>Layers in the STS stack</vt:lpstr>
      <vt:lpstr>Layers in the STS stack</vt:lpstr>
      <vt:lpstr>Holistic system design</vt:lpstr>
      <vt:lpstr>Regulation and compliance</vt:lpstr>
      <vt:lpstr>Regulated systems</vt:lpstr>
      <vt:lpstr>Safety regulation</vt:lpstr>
      <vt:lpstr>Redundancy and diversity</vt:lpstr>
      <vt:lpstr>Redundancy and diversity</vt:lpstr>
      <vt:lpstr>Diversity and redundancy examples</vt:lpstr>
      <vt:lpstr>Process diversity and redundancy</vt:lpstr>
      <vt:lpstr>Problems with redundancy and diversity</vt:lpstr>
      <vt:lpstr>Dependable processes</vt:lpstr>
      <vt:lpstr>Dependable processes</vt:lpstr>
      <vt:lpstr>Dependable process characteristics</vt:lpstr>
      <vt:lpstr>Attributes of dependable processes </vt:lpstr>
      <vt:lpstr>Dependable process activities</vt:lpstr>
      <vt:lpstr>Dependable process activities</vt:lpstr>
      <vt:lpstr>Dependable processes and agility</vt:lpstr>
      <vt:lpstr>Dependable processes and agility</vt:lpstr>
      <vt:lpstr>Formal methods and dependability</vt:lpstr>
      <vt:lpstr>Formal specification</vt:lpstr>
      <vt:lpstr>Formal approaches</vt:lpstr>
      <vt:lpstr>Use of formal methods</vt:lpstr>
      <vt:lpstr>Classes of error</vt:lpstr>
      <vt:lpstr>Benefits of formal specification</vt:lpstr>
      <vt:lpstr>Acceptance of formal methods</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10 – Dependable systems</dc:title>
  <dc:creator>Ian Sommerville</dc:creator>
  <cp:lastModifiedBy>Ian Sommerville</cp:lastModifiedBy>
  <cp:revision>11</cp:revision>
  <dcterms:created xsi:type="dcterms:W3CDTF">2014-10-28T09:30:53Z</dcterms:created>
  <dcterms:modified xsi:type="dcterms:W3CDTF">2014-10-30T14:18:56Z</dcterms:modified>
</cp:coreProperties>
</file>