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838" r:id="rId1"/>
  </p:sldMasterIdLst>
  <p:notesMasterIdLst>
    <p:notesMasterId r:id="rId21"/>
  </p:notesMasterIdLst>
  <p:handoutMasterIdLst>
    <p:handoutMasterId r:id="rId22"/>
  </p:handoutMasterIdLst>
  <p:sldIdLst>
    <p:sldId id="420" r:id="rId2"/>
    <p:sldId id="264" r:id="rId3"/>
    <p:sldId id="418" r:id="rId4"/>
    <p:sldId id="415" r:id="rId5"/>
    <p:sldId id="257" r:id="rId6"/>
    <p:sldId id="272" r:id="rId7"/>
    <p:sldId id="284" r:id="rId8"/>
    <p:sldId id="271" r:id="rId9"/>
    <p:sldId id="273" r:id="rId10"/>
    <p:sldId id="258" r:id="rId11"/>
    <p:sldId id="274" r:id="rId12"/>
    <p:sldId id="417" r:id="rId13"/>
    <p:sldId id="276" r:id="rId14"/>
    <p:sldId id="285" r:id="rId15"/>
    <p:sldId id="275" r:id="rId16"/>
    <p:sldId id="277" r:id="rId17"/>
    <p:sldId id="278" r:id="rId18"/>
    <p:sldId id="279" r:id="rId19"/>
    <p:sldId id="419" r:id="rId20"/>
  </p:sldIdLst>
  <p:sldSz cx="9144000" cy="6858000" type="screen4x3"/>
  <p:notesSz cx="10234613" cy="70993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236">
          <p15:clr>
            <a:srgbClr val="A4A3A4"/>
          </p15:clr>
        </p15:guide>
        <p15:guide id="2" pos="3224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33FF"/>
    <a:srgbClr val="990033"/>
    <a:srgbClr val="B2B2B2"/>
    <a:srgbClr val="66FF33"/>
    <a:srgbClr val="FF6600"/>
    <a:srgbClr val="FF0000"/>
    <a:srgbClr val="FF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8" autoAdjust="0"/>
    <p:restoredTop sz="94242" autoAdjust="0"/>
  </p:normalViewPr>
  <p:slideViewPr>
    <p:cSldViewPr>
      <p:cViewPr varScale="1">
        <p:scale>
          <a:sx n="114" d="100"/>
          <a:sy n="114" d="100"/>
        </p:scale>
        <p:origin x="184" y="22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80" d="100"/>
          <a:sy n="80" d="100"/>
        </p:scale>
        <p:origin x="-1254" y="-84"/>
      </p:cViewPr>
      <p:guideLst>
        <p:guide orient="horz" pos="2236"/>
        <p:guide pos="3224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4435475" cy="35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48" tIns="49524" rIns="99048" bIns="49524" numCol="1" anchor="t" anchorCtr="0" compatLnSpc="1">
            <a:prstTxWarp prst="textNoShape">
              <a:avLst/>
            </a:prstTxWarp>
          </a:bodyPr>
          <a:lstStyle>
            <a:lvl1pPr defTabSz="990600">
              <a:defRPr sz="1300">
                <a:latin typeface="Arial" charset="0"/>
              </a:defRPr>
            </a:lvl1pPr>
          </a:lstStyle>
          <a:p>
            <a:endParaRPr lang="tr-TR"/>
          </a:p>
        </p:txBody>
      </p:sp>
      <p:sp>
        <p:nvSpPr>
          <p:cNvPr id="12902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5797550" y="0"/>
            <a:ext cx="4435475" cy="35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48" tIns="49524" rIns="99048" bIns="49524" numCol="1" anchor="t" anchorCtr="0" compatLnSpc="1">
            <a:prstTxWarp prst="textNoShape">
              <a:avLst/>
            </a:prstTxWarp>
          </a:bodyPr>
          <a:lstStyle>
            <a:lvl1pPr algn="r" defTabSz="990600">
              <a:defRPr sz="1300">
                <a:latin typeface="Arial" charset="0"/>
              </a:defRPr>
            </a:lvl1pPr>
          </a:lstStyle>
          <a:p>
            <a:endParaRPr lang="tr-TR"/>
          </a:p>
        </p:txBody>
      </p:sp>
      <p:sp>
        <p:nvSpPr>
          <p:cNvPr id="12902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6742113"/>
            <a:ext cx="4435475" cy="35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48" tIns="49524" rIns="99048" bIns="49524" numCol="1" anchor="b" anchorCtr="0" compatLnSpc="1">
            <a:prstTxWarp prst="textNoShape">
              <a:avLst/>
            </a:prstTxWarp>
          </a:bodyPr>
          <a:lstStyle>
            <a:lvl1pPr defTabSz="990600">
              <a:defRPr sz="1300">
                <a:latin typeface="Arial" charset="0"/>
              </a:defRPr>
            </a:lvl1pPr>
          </a:lstStyle>
          <a:p>
            <a:endParaRPr lang="tr-TR"/>
          </a:p>
        </p:txBody>
      </p:sp>
      <p:sp>
        <p:nvSpPr>
          <p:cNvPr id="12902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5797550" y="6742113"/>
            <a:ext cx="4435475" cy="35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48" tIns="49524" rIns="99048" bIns="49524" numCol="1" anchor="b" anchorCtr="0" compatLnSpc="1">
            <a:prstTxWarp prst="textNoShape">
              <a:avLst/>
            </a:prstTxWarp>
          </a:bodyPr>
          <a:lstStyle>
            <a:lvl1pPr algn="r" defTabSz="990600">
              <a:defRPr sz="1300">
                <a:latin typeface="Arial" charset="0"/>
              </a:defRPr>
            </a:lvl1pPr>
          </a:lstStyle>
          <a:p>
            <a:fld id="{5FF5AA11-6FE7-4D92-860D-F09A5A1025BA}" type="slidenum">
              <a:rPr lang="tr-TR"/>
              <a:pPr/>
              <a:t>‹#›</a:t>
            </a:fld>
            <a:endParaRPr 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4435475" cy="35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48" tIns="49524" rIns="99048" bIns="49524" numCol="1" anchor="t" anchorCtr="0" compatLnSpc="1">
            <a:prstTxWarp prst="textNoShape">
              <a:avLst/>
            </a:prstTxWarp>
          </a:bodyPr>
          <a:lstStyle>
            <a:lvl1pPr defTabSz="990600">
              <a:defRPr sz="1300">
                <a:latin typeface="Arial" charset="0"/>
              </a:defRPr>
            </a:lvl1pPr>
          </a:lstStyle>
          <a:p>
            <a:endParaRPr lang="tr-TR"/>
          </a:p>
        </p:txBody>
      </p:sp>
      <p:sp>
        <p:nvSpPr>
          <p:cNvPr id="798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5797550" y="0"/>
            <a:ext cx="4435475" cy="35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48" tIns="49524" rIns="99048" bIns="49524" numCol="1" anchor="t" anchorCtr="0" compatLnSpc="1">
            <a:prstTxWarp prst="textNoShape">
              <a:avLst/>
            </a:prstTxWarp>
          </a:bodyPr>
          <a:lstStyle>
            <a:lvl1pPr algn="r" defTabSz="990600">
              <a:defRPr sz="1300">
                <a:latin typeface="Arial" charset="0"/>
              </a:defRPr>
            </a:lvl1pPr>
          </a:lstStyle>
          <a:p>
            <a:endParaRPr lang="tr-TR"/>
          </a:p>
        </p:txBody>
      </p:sp>
      <p:sp>
        <p:nvSpPr>
          <p:cNvPr id="798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341688" y="531813"/>
            <a:ext cx="3549650" cy="266223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798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1023938" y="3371850"/>
            <a:ext cx="8186737" cy="3195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48" tIns="49524" rIns="99048" bIns="4952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r-TR"/>
              <a:t>Click to edit Master text styles</a:t>
            </a:r>
          </a:p>
          <a:p>
            <a:pPr lvl="1"/>
            <a:r>
              <a:rPr lang="tr-TR"/>
              <a:t>Second level</a:t>
            </a:r>
          </a:p>
          <a:p>
            <a:pPr lvl="2"/>
            <a:r>
              <a:rPr lang="tr-TR"/>
              <a:t>Third level</a:t>
            </a:r>
          </a:p>
          <a:p>
            <a:pPr lvl="3"/>
            <a:r>
              <a:rPr lang="tr-TR"/>
              <a:t>Fourth level</a:t>
            </a:r>
          </a:p>
          <a:p>
            <a:pPr lvl="4"/>
            <a:r>
              <a:rPr lang="tr-TR"/>
              <a:t>Fifth level</a:t>
            </a:r>
          </a:p>
        </p:txBody>
      </p:sp>
      <p:sp>
        <p:nvSpPr>
          <p:cNvPr id="798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6742113"/>
            <a:ext cx="4435475" cy="35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48" tIns="49524" rIns="99048" bIns="49524" numCol="1" anchor="b" anchorCtr="0" compatLnSpc="1">
            <a:prstTxWarp prst="textNoShape">
              <a:avLst/>
            </a:prstTxWarp>
          </a:bodyPr>
          <a:lstStyle>
            <a:lvl1pPr defTabSz="990600">
              <a:defRPr sz="1300">
                <a:latin typeface="Arial" charset="0"/>
              </a:defRPr>
            </a:lvl1pPr>
          </a:lstStyle>
          <a:p>
            <a:endParaRPr lang="tr-TR"/>
          </a:p>
        </p:txBody>
      </p:sp>
      <p:sp>
        <p:nvSpPr>
          <p:cNvPr id="798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797550" y="6742113"/>
            <a:ext cx="4435475" cy="35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48" tIns="49524" rIns="99048" bIns="49524" numCol="1" anchor="b" anchorCtr="0" compatLnSpc="1">
            <a:prstTxWarp prst="textNoShape">
              <a:avLst/>
            </a:prstTxWarp>
          </a:bodyPr>
          <a:lstStyle>
            <a:lvl1pPr algn="r" defTabSz="990600">
              <a:defRPr sz="1300">
                <a:latin typeface="Arial" charset="0"/>
              </a:defRPr>
            </a:lvl1pPr>
          </a:lstStyle>
          <a:p>
            <a:fld id="{8B153843-1CF4-4938-B773-3DA6477B563D}" type="slidenum">
              <a:rPr lang="tr-TR"/>
              <a:pPr/>
              <a:t>‹#›</a:t>
            </a:fld>
            <a:endParaRPr 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1C75592-7ED8-43B7-86FC-DC656096824A}" type="slidenum">
              <a:rPr lang="tr-TR"/>
              <a:pPr/>
              <a:t>5</a:t>
            </a:fld>
            <a:endParaRPr lang="tr-TR"/>
          </a:p>
        </p:txBody>
      </p:sp>
      <p:sp>
        <p:nvSpPr>
          <p:cNvPr id="1740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0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BDE32BE-7060-409C-A0CB-7403F6FD9703}" type="slidenum">
              <a:rPr lang="tr-TR"/>
              <a:pPr/>
              <a:t>12</a:t>
            </a:fld>
            <a:endParaRPr lang="tr-TR"/>
          </a:p>
        </p:txBody>
      </p:sp>
      <p:sp>
        <p:nvSpPr>
          <p:cNvPr id="3072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242851"/>
            <a:ext cx="6726063" cy="275942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3787" y="4243845"/>
            <a:ext cx="2307831" cy="27694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2590078"/>
            <a:ext cx="6726064" cy="1660332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6833787" y="2590078"/>
            <a:ext cx="2307832" cy="16603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0242" y="2733709"/>
            <a:ext cx="6069268" cy="1373070"/>
          </a:xfrm>
        </p:spPr>
        <p:txBody>
          <a:bodyPr anchor="b">
            <a:noAutofit/>
          </a:bodyPr>
          <a:lstStyle>
            <a:lvl1pPr algn="r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10241" y="4394040"/>
            <a:ext cx="6108101" cy="1117687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55655" y="5936188"/>
            <a:ext cx="2057400" cy="365125"/>
          </a:xfrm>
        </p:spPr>
        <p:txBody>
          <a:bodyPr/>
          <a:lstStyle/>
          <a:p>
            <a:r>
              <a:rPr lang="tr-TR"/>
              <a:t>7/7/2014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3401" y="5936189"/>
            <a:ext cx="4021666" cy="365125"/>
          </a:xfrm>
        </p:spPr>
        <p:txBody>
          <a:bodyPr/>
          <a:lstStyle/>
          <a:p>
            <a:r>
              <a:rPr kumimoji="0" lang="en-US">
                <a:solidFill>
                  <a:schemeClr val="accent1">
                    <a:tint val="20000"/>
                  </a:schemeClr>
                </a:solidFill>
              </a:rPr>
              <a:t>Lecture Notes for E Alpaydın 2014 Introduction to Machine Learning 3e © The MIT Press (V1.0)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010399" y="2750337"/>
            <a:ext cx="1370293" cy="1356442"/>
          </a:xfrm>
        </p:spPr>
        <p:txBody>
          <a:bodyPr/>
          <a:lstStyle/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37487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Group 26"/>
          <p:cNvGrpSpPr/>
          <p:nvPr/>
        </p:nvGrpSpPr>
        <p:grpSpPr>
          <a:xfrm>
            <a:off x="0" y="609600"/>
            <a:ext cx="9161969" cy="1677035"/>
            <a:chOff x="0" y="2895600"/>
            <a:chExt cx="9161969" cy="1677035"/>
          </a:xfrm>
        </p:grpSpPr>
        <p:pic>
          <p:nvPicPr>
            <p:cNvPr id="28" name="Picture 27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9" name="Picture 28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30" name="Rectangle 29"/>
            <p:cNvSpPr/>
            <p:nvPr/>
          </p:nvSpPr>
          <p:spPr bwMode="ltGray"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Rectangle 30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tr-TR"/>
              <a:t>7/7/2014</a:t>
            </a:r>
            <a:endParaRPr lang="en-US" sz="1000" dirty="0">
              <a:solidFill>
                <a:schemeClr val="tx1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Lecture Notes for E Alpaydın 2014 Introduction to Machine Learning 3e © The MIT Press (V1.0)</a:t>
            </a:r>
            <a:endParaRPr lang="tr-T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DA0FD2-D456-4FC5-A587-87644C4EB2D1}" type="slidenum">
              <a:rPr lang="tr-TR" smtClean="0"/>
              <a:pPr/>
              <a:t>‹#›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372719282"/>
      </p:ext>
    </p:extLst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/>
          <p:cNvGrpSpPr/>
          <p:nvPr/>
        </p:nvGrpSpPr>
        <p:grpSpPr>
          <a:xfrm>
            <a:off x="0" y="2728432"/>
            <a:ext cx="9161969" cy="1677035"/>
            <a:chOff x="0" y="2895600"/>
            <a:chExt cx="9161969" cy="1677035"/>
          </a:xfrm>
        </p:grpSpPr>
        <p:pic>
          <p:nvPicPr>
            <p:cNvPr id="19" name="Picture 18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0" name="Picture 19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1" name="Rectangle 20"/>
            <p:cNvSpPr/>
            <p:nvPr/>
          </p:nvSpPr>
          <p:spPr bwMode="ltGray"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1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1639" y="2869895"/>
            <a:ext cx="6889150" cy="1090788"/>
          </a:xfrm>
        </p:spPr>
        <p:txBody>
          <a:bodyPr anchor="ctr">
            <a:normAutofit/>
          </a:bodyPr>
          <a:lstStyle>
            <a:lvl1pPr algn="r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1639" y="4232172"/>
            <a:ext cx="6889150" cy="1704017"/>
          </a:xfrm>
        </p:spPr>
        <p:txBody>
          <a:bodyPr>
            <a:normAutofit/>
          </a:bodyPr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365810" y="5936188"/>
            <a:ext cx="2057400" cy="365125"/>
          </a:xfrm>
        </p:spPr>
        <p:txBody>
          <a:bodyPr/>
          <a:lstStyle/>
          <a:p>
            <a:r>
              <a:rPr lang="tr-TR"/>
              <a:t>7/7/2014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3400" y="5936189"/>
            <a:ext cx="4834673" cy="365125"/>
          </a:xfrm>
        </p:spPr>
        <p:txBody>
          <a:bodyPr/>
          <a:lstStyle/>
          <a:p>
            <a:r>
              <a:rPr lang="en-US"/>
              <a:t>Lecture Notes for E Alpaydın 2014 Introduction to Machine Learning 3e © The MIT Press (V1.0)</a:t>
            </a:r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856438" y="2869896"/>
            <a:ext cx="1149836" cy="1090789"/>
          </a:xfrm>
        </p:spPr>
        <p:txBody>
          <a:bodyPr/>
          <a:lstStyle/>
          <a:p>
            <a:fld id="{0BF0E594-9508-4F75-8FB2-7E9FCE92EA31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1725483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0" y="609600"/>
            <a:ext cx="9161969" cy="1677035"/>
            <a:chOff x="0" y="2895600"/>
            <a:chExt cx="9161969" cy="1677035"/>
          </a:xfrm>
        </p:grpSpPr>
        <p:pic>
          <p:nvPicPr>
            <p:cNvPr id="18" name="Picture 17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19" name="Picture 18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0" name="Rectangle 19"/>
            <p:cNvSpPr/>
            <p:nvPr/>
          </p:nvSpPr>
          <p:spPr bwMode="ltGray"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Rectangle 20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753228"/>
            <a:ext cx="6887390" cy="108093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3400" y="2336873"/>
            <a:ext cx="3357899" cy="359931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061128" y="2336873"/>
            <a:ext cx="3359661" cy="359931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tr-TR"/>
              <a:t>7/7/2014</a:t>
            </a:r>
            <a:endParaRPr lang="en-US" sz="1000" dirty="0">
              <a:solidFill>
                <a:schemeClr val="tx1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Lecture Notes for E Alpaydın 2014 Introduction to Machine Learning 3e © The MIT Press (V1.0)</a:t>
            </a:r>
            <a:endParaRPr lang="tr-T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DA0FD2-D456-4FC5-A587-87644C4EB2D1}" type="slidenum">
              <a:rPr lang="tr-TR" smtClean="0"/>
              <a:pPr/>
              <a:t>‹#›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816477268"/>
      </p:ext>
    </p:extLst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Group 27"/>
          <p:cNvGrpSpPr/>
          <p:nvPr/>
        </p:nvGrpSpPr>
        <p:grpSpPr>
          <a:xfrm>
            <a:off x="0" y="609600"/>
            <a:ext cx="9161969" cy="1677035"/>
            <a:chOff x="0" y="2895600"/>
            <a:chExt cx="9161969" cy="1677035"/>
          </a:xfrm>
        </p:grpSpPr>
        <p:pic>
          <p:nvPicPr>
            <p:cNvPr id="29" name="Picture 28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30" name="Picture 29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31" name="Rectangle 30"/>
            <p:cNvSpPr/>
            <p:nvPr/>
          </p:nvSpPr>
          <p:spPr bwMode="ltGray"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Rectangle 31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1639" y="753230"/>
            <a:ext cx="6896534" cy="108093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0988" y="2336874"/>
            <a:ext cx="3145080" cy="69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1638" y="3030009"/>
            <a:ext cx="3367045" cy="290617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82646" y="2336873"/>
            <a:ext cx="3145527" cy="69207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061129" y="3030009"/>
            <a:ext cx="3367044" cy="290617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tr-TR"/>
              <a:t>7/7/2014</a:t>
            </a:r>
            <a:endParaRPr lang="en-US" sz="1000" dirty="0">
              <a:solidFill>
                <a:schemeClr val="tx1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Lecture Notes for E Alpaydın 2014 Introduction to Machine Learning 3e © The MIT Press (V1.0)</a:t>
            </a:r>
            <a:endParaRPr lang="tr-TR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DA0FD2-D456-4FC5-A587-87644C4EB2D1}" type="slidenum">
              <a:rPr lang="tr-TR" smtClean="0"/>
              <a:pPr/>
              <a:t>‹#›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712312563"/>
      </p:ext>
    </p:extLst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/>
          <p:cNvGrpSpPr/>
          <p:nvPr/>
        </p:nvGrpSpPr>
        <p:grpSpPr>
          <a:xfrm>
            <a:off x="0" y="609600"/>
            <a:ext cx="9161969" cy="1677035"/>
            <a:chOff x="0" y="2895600"/>
            <a:chExt cx="9161969" cy="1677035"/>
          </a:xfrm>
        </p:grpSpPr>
        <p:pic>
          <p:nvPicPr>
            <p:cNvPr id="16" name="Picture 15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17" name="Picture 16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18" name="Rectangle 17"/>
            <p:cNvSpPr/>
            <p:nvPr/>
          </p:nvSpPr>
          <p:spPr bwMode="ltGray"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tr-TR"/>
              <a:t>7/7/2014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Lecture Notes for E Alpaydın 2014 Introduction to Machine Learning 3e © The MIT Press (V1.0)</a:t>
            </a:r>
            <a:endParaRPr lang="tr-T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4B51A6-28A7-47F6-AE2C-F4B123EFE551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2293351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HD-ShadowShort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871"/>
          <a:stretch/>
        </p:blipFill>
        <p:spPr>
          <a:xfrm>
            <a:off x="7717217" y="1973262"/>
            <a:ext cx="1444752" cy="14427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7710769" y="609600"/>
            <a:ext cx="1433231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tr-TR"/>
              <a:t>7/7/2014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Lecture Notes for E Alpaydın 2014 Introduction to Machine Learning 3e © The MIT Press (V1.0)</a:t>
            </a:r>
            <a:endParaRPr lang="tr-T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95849B-5B8D-4701-B904-178A9E77F54C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9931066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0" y="609600"/>
            <a:ext cx="9161969" cy="1677035"/>
            <a:chOff x="0" y="2895600"/>
            <a:chExt cx="9161969" cy="1677035"/>
          </a:xfrm>
        </p:grpSpPr>
        <p:pic>
          <p:nvPicPr>
            <p:cNvPr id="18" name="Picture 17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19" name="Picture 18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0" name="Rectangle 19"/>
            <p:cNvSpPr/>
            <p:nvPr/>
          </p:nvSpPr>
          <p:spPr bwMode="ltGray"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Rectangle 20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1639" y="753227"/>
            <a:ext cx="6896534" cy="108094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14385" y="2336874"/>
            <a:ext cx="3913788" cy="359931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3401" y="2336873"/>
            <a:ext cx="2796240" cy="359931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tr-TR"/>
              <a:t>7/7/2014</a:t>
            </a:r>
            <a:endParaRPr lang="en-US" sz="1000" dirty="0">
              <a:solidFill>
                <a:schemeClr val="tx1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Lecture Notes for E Alpaydın 2014 Introduction to Machine Learning 3e © The MIT Press (V1.0)</a:t>
            </a:r>
            <a:endParaRPr lang="tr-T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DA0FD2-D456-4FC5-A587-87644C4EB2D1}" type="slidenum">
              <a:rPr lang="tr-TR" smtClean="0"/>
              <a:pPr/>
              <a:t>‹#›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892976510"/>
      </p:ext>
    </p:extLst>
  </p:cSld>
  <p:clrMapOvr>
    <a:masterClrMapping/>
  </p:clrMapOvr>
  <p:hf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0" y="609600"/>
            <a:ext cx="9161969" cy="1677035"/>
            <a:chOff x="0" y="2895600"/>
            <a:chExt cx="9161969" cy="1677035"/>
          </a:xfrm>
        </p:grpSpPr>
        <p:pic>
          <p:nvPicPr>
            <p:cNvPr id="18" name="Picture 17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19" name="Picture 18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0" name="Rectangle 19"/>
            <p:cNvSpPr/>
            <p:nvPr/>
          </p:nvSpPr>
          <p:spPr bwMode="ltGray"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Rectangle 20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1639" y="753228"/>
            <a:ext cx="6896534" cy="1080938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510956" y="2336874"/>
            <a:ext cx="3917217" cy="3599312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1638" y="2336874"/>
            <a:ext cx="2798487" cy="3599315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tr-TR"/>
              <a:t>7/7/2014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Lecture Notes for E Alpaydın 2014 Introduction to Machine Learning 3e © The MIT Press (V1.0)</a:t>
            </a:r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E1536C-8D64-4D00-A372-4396C9E22901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8681024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 19"/>
          <p:cNvGrpSpPr/>
          <p:nvPr/>
        </p:nvGrpSpPr>
        <p:grpSpPr>
          <a:xfrm>
            <a:off x="0" y="4572000"/>
            <a:ext cx="9161969" cy="1677035"/>
            <a:chOff x="0" y="2895600"/>
            <a:chExt cx="9161969" cy="1677035"/>
          </a:xfrm>
        </p:grpSpPr>
        <p:pic>
          <p:nvPicPr>
            <p:cNvPr id="24" name="Picture 23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5" name="Picture 24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 bwMode="ltGray"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6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3" y="4711617"/>
            <a:ext cx="6894770" cy="544482"/>
          </a:xfrm>
        </p:spPr>
        <p:txBody>
          <a:bodyPr anchor="b">
            <a:normAutofit/>
          </a:bodyPr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31639" y="609598"/>
            <a:ext cx="6896534" cy="3589575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3401" y="5256098"/>
            <a:ext cx="6894772" cy="547819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tr-TR"/>
              <a:t>7/7/2014</a:t>
            </a:r>
            <a:endParaRPr lang="en-US" sz="1000" dirty="0">
              <a:solidFill>
                <a:schemeClr val="tx1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Lecture Notes for E Alpaydın 2014 Introduction to Machine Learning 3e © The MIT Press (V1.0)</a:t>
            </a:r>
            <a:endParaRPr lang="tr-T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856438" y="4711310"/>
            <a:ext cx="1149836" cy="1090789"/>
          </a:xfrm>
        </p:spPr>
        <p:txBody>
          <a:bodyPr/>
          <a:lstStyle/>
          <a:p>
            <a:fld id="{A4DA0FD2-D456-4FC5-A587-87644C4EB2D1}" type="slidenum">
              <a:rPr lang="tr-TR" smtClean="0"/>
              <a:pPr/>
              <a:t>‹#›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494117685"/>
      </p:ext>
    </p:extLst>
  </p:cSld>
  <p:clrMapOvr>
    <a:masterClrMapping/>
  </p:clrMapOvr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Group 20"/>
          <p:cNvGrpSpPr/>
          <p:nvPr/>
        </p:nvGrpSpPr>
        <p:grpSpPr>
          <a:xfrm>
            <a:off x="0" y="4572000"/>
            <a:ext cx="9161969" cy="1677035"/>
            <a:chOff x="0" y="2895600"/>
            <a:chExt cx="9161969" cy="1677035"/>
          </a:xfrm>
        </p:grpSpPr>
        <p:pic>
          <p:nvPicPr>
            <p:cNvPr id="22" name="Picture 21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3" name="Picture 22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4" name="Rectangle 23"/>
            <p:cNvSpPr/>
            <p:nvPr/>
          </p:nvSpPr>
          <p:spPr bwMode="ltGray"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4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4255" y="609597"/>
            <a:ext cx="6896534" cy="3592750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1638" y="4710340"/>
            <a:ext cx="6889151" cy="1101764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tr-TR"/>
              <a:t>7/7/2014</a:t>
            </a:r>
            <a:endParaRPr lang="en-US" sz="1000" dirty="0">
              <a:solidFill>
                <a:schemeClr val="tx1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Lecture Notes for E Alpaydın 2014 Introduction to Machine Learning 3e © The MIT Press (V1.0)</a:t>
            </a:r>
            <a:endParaRPr lang="tr-T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856438" y="4711616"/>
            <a:ext cx="1149836" cy="1090789"/>
          </a:xfrm>
        </p:spPr>
        <p:txBody>
          <a:bodyPr/>
          <a:lstStyle/>
          <a:p>
            <a:fld id="{A4DA0FD2-D456-4FC5-A587-87644C4EB2D1}" type="slidenum">
              <a:rPr lang="tr-TR" smtClean="0"/>
              <a:pPr/>
              <a:t>‹#›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675956837"/>
      </p:ext>
    </p:extLst>
  </p:cSld>
  <p:clrMapOvr>
    <a:masterClrMapping/>
  </p:clrMapOvr>
  <p:hf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roup 28"/>
          <p:cNvGrpSpPr/>
          <p:nvPr/>
        </p:nvGrpSpPr>
        <p:grpSpPr>
          <a:xfrm>
            <a:off x="0" y="4572000"/>
            <a:ext cx="9161969" cy="1677035"/>
            <a:chOff x="0" y="2895600"/>
            <a:chExt cx="9161969" cy="1677035"/>
          </a:xfrm>
        </p:grpSpPr>
        <p:pic>
          <p:nvPicPr>
            <p:cNvPr id="30" name="Picture 29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31" name="Picture 30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32" name="Rectangle 31"/>
            <p:cNvSpPr/>
            <p:nvPr/>
          </p:nvSpPr>
          <p:spPr bwMode="ltGray"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3" name="Rectangle 32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7921" y="616983"/>
            <a:ext cx="6425147" cy="3036061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989438" y="3660763"/>
            <a:ext cx="5987731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1638" y="4710340"/>
            <a:ext cx="6903919" cy="1101764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tr-TR"/>
              <a:t>7/7/2014</a:t>
            </a:r>
            <a:endParaRPr lang="en-US" sz="1000" dirty="0">
              <a:solidFill>
                <a:schemeClr val="tx1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Lecture Notes for E Alpaydın 2014 Introduction to Machine Learning 3e © The MIT Press (V1.0)</a:t>
            </a:r>
            <a:endParaRPr lang="tr-T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856438" y="4709926"/>
            <a:ext cx="1149836" cy="1090789"/>
          </a:xfrm>
        </p:spPr>
        <p:txBody>
          <a:bodyPr/>
          <a:lstStyle/>
          <a:p>
            <a:fld id="{A4DA0FD2-D456-4FC5-A587-87644C4EB2D1}" type="slidenum">
              <a:rPr lang="tr-TR" smtClean="0"/>
              <a:pPr/>
              <a:t>‹#›</a:t>
            </a:fld>
            <a:endParaRPr lang="tr-TR" dirty="0"/>
          </a:p>
        </p:txBody>
      </p:sp>
      <p:sp>
        <p:nvSpPr>
          <p:cNvPr id="27" name="TextBox 26"/>
          <p:cNvSpPr txBox="1"/>
          <p:nvPr/>
        </p:nvSpPr>
        <p:spPr>
          <a:xfrm>
            <a:off x="270932" y="748116"/>
            <a:ext cx="5334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967191" y="2998573"/>
            <a:ext cx="457200" cy="58477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847135883"/>
      </p:ext>
    </p:extLst>
  </p:cSld>
  <p:clrMapOvr>
    <a:masterClrMapping/>
  </p:clrMapOvr>
  <p:hf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/>
          <p:cNvGrpSpPr/>
          <p:nvPr/>
        </p:nvGrpSpPr>
        <p:grpSpPr>
          <a:xfrm>
            <a:off x="0" y="4572000"/>
            <a:ext cx="9161969" cy="1677035"/>
            <a:chOff x="0" y="2895600"/>
            <a:chExt cx="9161969" cy="1677035"/>
          </a:xfrm>
        </p:grpSpPr>
        <p:pic>
          <p:nvPicPr>
            <p:cNvPr id="23" name="Picture 22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4" name="Picture 23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5" name="Rectangle 24"/>
            <p:cNvSpPr/>
            <p:nvPr/>
          </p:nvSpPr>
          <p:spPr bwMode="ltGray"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1638" y="4710340"/>
            <a:ext cx="6896534" cy="589812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1639" y="5300150"/>
            <a:ext cx="6896534" cy="511954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tr-TR"/>
              <a:t>7/7/2014</a:t>
            </a:r>
            <a:endParaRPr lang="en-US" sz="1000" dirty="0">
              <a:solidFill>
                <a:schemeClr val="tx1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Lecture Notes for E Alpaydın 2014 Introduction to Machine Learning 3e © The MIT Press (V1.0)</a:t>
            </a:r>
            <a:endParaRPr lang="tr-T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856438" y="4709926"/>
            <a:ext cx="1149836" cy="1090789"/>
          </a:xfrm>
        </p:spPr>
        <p:txBody>
          <a:bodyPr/>
          <a:lstStyle/>
          <a:p>
            <a:fld id="{A4DA0FD2-D456-4FC5-A587-87644C4EB2D1}" type="slidenum">
              <a:rPr lang="tr-TR" smtClean="0"/>
              <a:pPr/>
              <a:t>‹#›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953389671"/>
      </p:ext>
    </p:extLst>
  </p:cSld>
  <p:clrMapOvr>
    <a:masterClrMapping/>
  </p:clrMapOvr>
  <p:hf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0" y="609600"/>
            <a:ext cx="9161969" cy="1677035"/>
            <a:chOff x="0" y="2895600"/>
            <a:chExt cx="9161969" cy="1677035"/>
          </a:xfrm>
        </p:grpSpPr>
        <p:pic>
          <p:nvPicPr>
            <p:cNvPr id="24" name="Picture 23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5" name="Picture 24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 bwMode="ltGray"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6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531639" y="753228"/>
            <a:ext cx="6896534" cy="108093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532629" y="2329489"/>
            <a:ext cx="219456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539777" y="3015290"/>
            <a:ext cx="2194560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878413" y="2336873"/>
            <a:ext cx="219456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2879710" y="3007906"/>
            <a:ext cx="2194560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226136" y="2336873"/>
            <a:ext cx="219456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5233520" y="3007905"/>
            <a:ext cx="2194560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tr-TR"/>
              <a:t>7/7/2014</a:t>
            </a:r>
            <a:endParaRPr lang="en-US" sz="1000" dirty="0">
              <a:solidFill>
                <a:schemeClr val="tx1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Lecture Notes for E Alpaydın 2014 Introduction to Machine Learning 3e © The MIT Press (V1.0)</a:t>
            </a:r>
            <a:endParaRPr lang="tr-TR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DA0FD2-D456-4FC5-A587-87644C4EB2D1}" type="slidenum">
              <a:rPr lang="tr-TR" smtClean="0"/>
              <a:pPr/>
              <a:t>‹#›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8188294"/>
      </p:ext>
    </p:extLst>
  </p:cSld>
  <p:clrMapOvr>
    <a:masterClrMapping/>
  </p:clrMapOvr>
  <p:hf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" name="Group 33"/>
          <p:cNvGrpSpPr/>
          <p:nvPr/>
        </p:nvGrpSpPr>
        <p:grpSpPr>
          <a:xfrm>
            <a:off x="0" y="609600"/>
            <a:ext cx="9161969" cy="1677035"/>
            <a:chOff x="0" y="2895600"/>
            <a:chExt cx="9161969" cy="1677035"/>
          </a:xfrm>
        </p:grpSpPr>
        <p:pic>
          <p:nvPicPr>
            <p:cNvPr id="35" name="Picture 34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36" name="Picture 35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37" name="Rectangle 36"/>
            <p:cNvSpPr/>
            <p:nvPr/>
          </p:nvSpPr>
          <p:spPr bwMode="ltGray"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8" name="Rectangle 37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531639" y="753228"/>
            <a:ext cx="6896534" cy="108093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532391" y="4297503"/>
            <a:ext cx="21922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532391" y="2336873"/>
            <a:ext cx="2192257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532391" y="4873765"/>
            <a:ext cx="2192257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870497" y="4297503"/>
            <a:ext cx="221507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2870497" y="2336873"/>
            <a:ext cx="2215070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2869483" y="4873764"/>
            <a:ext cx="2218004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231028" y="4297503"/>
            <a:ext cx="219433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5231027" y="2336873"/>
            <a:ext cx="2194333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5230934" y="4873762"/>
            <a:ext cx="2197239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tr-TR"/>
              <a:t>7/7/2014</a:t>
            </a:r>
            <a:endParaRPr lang="en-US" sz="1000" dirty="0">
              <a:solidFill>
                <a:schemeClr val="tx1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Lecture Notes for E Alpaydın 2014 Introduction to Machine Learning 3e © The MIT Press (V1.0)</a:t>
            </a:r>
            <a:endParaRPr lang="tr-TR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DA0FD2-D456-4FC5-A587-87644C4EB2D1}" type="slidenum">
              <a:rPr lang="tr-TR" smtClean="0"/>
              <a:pPr/>
              <a:t>‹#›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941968939"/>
      </p:ext>
    </p:extLst>
  </p:cSld>
  <p:clrMapOvr>
    <a:masterClrMapping/>
  </p:clrMapOvr>
  <p:hf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609600"/>
            <a:ext cx="9161969" cy="1677035"/>
            <a:chOff x="0" y="2895600"/>
            <a:chExt cx="9161969" cy="1677035"/>
          </a:xfrm>
        </p:grpSpPr>
        <p:pic>
          <p:nvPicPr>
            <p:cNvPr id="17" name="Picture 16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18" name="Picture 17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19" name="Rectangle 18"/>
            <p:cNvSpPr/>
            <p:nvPr/>
          </p:nvSpPr>
          <p:spPr bwMode="ltGray"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Rectangle 19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1639" y="753228"/>
            <a:ext cx="6896534" cy="1080938"/>
          </a:xfrm>
        </p:spPr>
        <p:txBody>
          <a:bodyPr/>
          <a:lstStyle>
            <a:lvl1pPr algn="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tr-TR"/>
              <a:t>7/7/2014</a:t>
            </a:r>
            <a:endParaRPr lang="en-US" sz="1000" dirty="0">
              <a:solidFill>
                <a:schemeClr val="tx1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Lecture Notes for E Alpaydın 2014 Introduction to Machine Learning 3e © The MIT Press (V1.0)</a:t>
            </a:r>
            <a:endParaRPr lang="tr-T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DA0FD2-D456-4FC5-A587-87644C4EB2D1}" type="slidenum">
              <a:rPr lang="tr-TR" smtClean="0"/>
              <a:pPr/>
              <a:t>‹#›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170460556"/>
      </p:ext>
    </p:extLst>
  </p:cSld>
  <p:clrMapOvr>
    <a:masterClrMapping/>
  </p:clrMapOvr>
  <p:hf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>
          <a:xfrm rot="5400000">
            <a:off x="4575305" y="2747178"/>
            <a:ext cx="6862555" cy="1368199"/>
            <a:chOff x="2281445" y="609600"/>
            <a:chExt cx="6862555" cy="1368199"/>
          </a:xfrm>
        </p:grpSpPr>
        <p:sp>
          <p:nvSpPr>
            <p:cNvPr id="12" name="Rectangle 11"/>
            <p:cNvSpPr/>
            <p:nvPr/>
          </p:nvSpPr>
          <p:spPr bwMode="ltGray">
            <a:xfrm>
              <a:off x="2281445" y="609601"/>
              <a:ext cx="5285695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Rectangle 12"/>
            <p:cNvSpPr/>
            <p:nvPr/>
          </p:nvSpPr>
          <p:spPr>
            <a:xfrm>
              <a:off x="7710769" y="609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464798" y="609597"/>
            <a:ext cx="1069602" cy="4461936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0241" y="609598"/>
            <a:ext cx="6576359" cy="532658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029144" y="5936188"/>
            <a:ext cx="2057400" cy="365125"/>
          </a:xfrm>
        </p:spPr>
        <p:txBody>
          <a:bodyPr/>
          <a:lstStyle/>
          <a:p>
            <a:r>
              <a:rPr lang="tr-TR"/>
              <a:t>7/7/2014</a:t>
            </a:r>
            <a:endParaRPr lang="en-US" sz="1000" dirty="0">
              <a:solidFill>
                <a:schemeClr val="tx1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10241" y="5936189"/>
            <a:ext cx="4518959" cy="365125"/>
          </a:xfrm>
        </p:spPr>
        <p:txBody>
          <a:bodyPr/>
          <a:lstStyle/>
          <a:p>
            <a:r>
              <a:rPr lang="en-US"/>
              <a:t>Lecture Notes for E Alpaydın 2014 Introduction to Machine Learning 3e © The MIT Press (V1.0)</a:t>
            </a:r>
            <a:endParaRPr lang="tr-T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431152" y="5432500"/>
            <a:ext cx="1149636" cy="1273100"/>
          </a:xfrm>
        </p:spPr>
        <p:txBody>
          <a:bodyPr anchor="t"/>
          <a:lstStyle>
            <a:lvl1pPr algn="ctr">
              <a:defRPr/>
            </a:lvl1pPr>
          </a:lstStyle>
          <a:p>
            <a:fld id="{A4DA0FD2-D456-4FC5-A587-87644C4EB2D1}" type="slidenum">
              <a:rPr lang="tr-TR" smtClean="0"/>
              <a:pPr/>
              <a:t>‹#›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510489217"/>
      </p:ext>
    </p:extLst>
  </p:cSld>
  <p:clrMapOvr>
    <a:masterClrMapping/>
  </p:clrMapOvr>
  <p:hf hdr="0" ft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3716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tr-TR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981200"/>
            <a:ext cx="4038600" cy="3886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r-T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4038600" cy="3886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0" y="6642100"/>
            <a:ext cx="6048375" cy="2159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Lecture Notes for E Alpaydın 2014 Introduction to Machine Learning 3e © The MIT Press (V1.0)</a:t>
            </a:r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6588125" y="6237288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fld id="{B25A429E-EC32-4435-B6D9-2C358E91B0C4}" type="slidenum">
              <a:rPr lang="tr-TR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285769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James\Desktop\msft\Berlin\build Assets\hashOverlaySD-FullResolve.png"/>
          <p:cNvPicPr>
            <a:picLocks noChangeAspect="1" noChangeArrowheads="1"/>
          </p:cNvPicPr>
          <p:nvPr/>
        </p:nvPicPr>
        <p:blipFill>
          <a:blip r:embed="rId20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9144000" cy="6858000"/>
          </a:xfrm>
          <a:prstGeom prst="rect">
            <a:avLst/>
          </a:prstGeom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31639" y="753228"/>
            <a:ext cx="6896534" cy="10809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2336873"/>
            <a:ext cx="6887389" cy="35993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367881" y="5936188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tr-TR"/>
              <a:t>7/7/2014</a:t>
            </a:r>
            <a:endParaRPr lang="en-US" sz="1000" dirty="0">
              <a:solidFill>
                <a:schemeClr val="tx1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33400" y="5936189"/>
            <a:ext cx="48346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Lecture Notes for E Alpaydın 2014 Introduction to Machine Learning 3e © The MIT Press (V1.0)</a:t>
            </a:r>
            <a:endParaRPr lang="tr-T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48600" y="753228"/>
            <a:ext cx="1157674" cy="10907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DA0FD2-D456-4FC5-A587-87644C4EB2D1}" type="slidenum">
              <a:rPr lang="tr-TR" smtClean="0"/>
              <a:pPr/>
              <a:t>‹#›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96625586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39" r:id="rId1"/>
    <p:sldLayoutId id="2147483840" r:id="rId2"/>
    <p:sldLayoutId id="2147483841" r:id="rId3"/>
    <p:sldLayoutId id="2147483842" r:id="rId4"/>
    <p:sldLayoutId id="2147483843" r:id="rId5"/>
    <p:sldLayoutId id="2147483844" r:id="rId6"/>
    <p:sldLayoutId id="2147483845" r:id="rId7"/>
    <p:sldLayoutId id="2147483846" r:id="rId8"/>
    <p:sldLayoutId id="2147483847" r:id="rId9"/>
    <p:sldLayoutId id="2147483848" r:id="rId10"/>
    <p:sldLayoutId id="2147483849" r:id="rId11"/>
    <p:sldLayoutId id="2147483850" r:id="rId12"/>
    <p:sldLayoutId id="2147483851" r:id="rId13"/>
    <p:sldLayoutId id="2147483852" r:id="rId14"/>
    <p:sldLayoutId id="2147483853" r:id="rId15"/>
    <p:sldLayoutId id="2147483854" r:id="rId16"/>
    <p:sldLayoutId id="2147483855" r:id="rId17"/>
    <p:sldLayoutId id="2147483856" r:id="rId18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tif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10" Type="http://schemas.openxmlformats.org/officeDocument/2006/relationships/image" Target="../media/image13.png"/><Relationship Id="rId4" Type="http://schemas.openxmlformats.org/officeDocument/2006/relationships/image" Target="../media/image7.png"/><Relationship Id="rId9" Type="http://schemas.openxmlformats.org/officeDocument/2006/relationships/image" Target="../media/image12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259634" y="2614588"/>
            <a:ext cx="5328592" cy="1584176"/>
          </a:xfrm>
        </p:spPr>
        <p:txBody>
          <a:bodyPr>
            <a:normAutofit/>
          </a:bodyPr>
          <a:lstStyle/>
          <a:p>
            <a:r>
              <a:rPr lang="tr-TR" sz="2800" i="0" dirty="0"/>
              <a:t>INTRODUCTION TO</a:t>
            </a:r>
            <a:br>
              <a:rPr lang="tr-TR" sz="2800" i="0" dirty="0"/>
            </a:br>
            <a:br>
              <a:rPr lang="tr-TR" sz="2800" i="0" dirty="0"/>
            </a:br>
            <a:r>
              <a:rPr lang="tr-TR" sz="2800" dirty="0"/>
              <a:t> </a:t>
            </a:r>
            <a:r>
              <a:rPr lang="tr-TR" dirty="0"/>
              <a:t>Machine Learning</a:t>
            </a:r>
            <a:endParaRPr lang="tr-TR" sz="2800" dirty="0"/>
          </a:p>
        </p:txBody>
      </p:sp>
      <p:sp>
        <p:nvSpPr>
          <p:cNvPr id="13" name="Rectangle 3"/>
          <p:cNvSpPr txBox="1">
            <a:spLocks noChangeArrowheads="1"/>
          </p:cNvSpPr>
          <p:nvPr/>
        </p:nvSpPr>
        <p:spPr>
          <a:xfrm>
            <a:off x="3635896" y="4941168"/>
            <a:ext cx="3391083" cy="1584176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ts val="700"/>
              </a:spcBef>
              <a:spcAft>
                <a:spcPts val="0"/>
              </a:spcAft>
              <a:buClr>
                <a:schemeClr val="accent2"/>
              </a:buClr>
              <a:buSzPct val="60000"/>
              <a:buFont typeface="Wingdings"/>
              <a:buNone/>
              <a:tabLst/>
              <a:defRPr/>
            </a:pPr>
            <a:r>
              <a:rPr kumimoji="0" lang="tr-TR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ETHEM ALPAYDIN</a:t>
            </a:r>
          </a:p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ts val="700"/>
              </a:spcBef>
              <a:spcAft>
                <a:spcPts val="0"/>
              </a:spcAft>
              <a:buClr>
                <a:schemeClr val="accent2"/>
              </a:buClr>
              <a:buSzPct val="60000"/>
              <a:buFont typeface="Wingdings"/>
              <a:buNone/>
              <a:tabLst/>
              <a:defRPr/>
            </a:pPr>
            <a:r>
              <a:rPr kumimoji="0" lang="tr-TR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The</a:t>
            </a:r>
            <a:r>
              <a:rPr kumimoji="0" lang="tr-TR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MIT </a:t>
            </a:r>
            <a:r>
              <a:rPr kumimoji="0" lang="tr-TR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Press</a:t>
            </a:r>
            <a:r>
              <a:rPr kumimoji="0" lang="tr-TR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, 2020</a:t>
            </a:r>
          </a:p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ts val="700"/>
              </a:spcBef>
              <a:spcAft>
                <a:spcPts val="0"/>
              </a:spcAft>
              <a:buClr>
                <a:schemeClr val="accent2"/>
              </a:buClr>
              <a:buSzPct val="60000"/>
              <a:buFont typeface="Wingdings"/>
              <a:buNone/>
              <a:tabLst/>
              <a:defRPr/>
            </a:pPr>
            <a:endParaRPr kumimoji="0" lang="tr-TR" sz="2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ts val="700"/>
              </a:spcBef>
              <a:spcAft>
                <a:spcPts val="0"/>
              </a:spcAft>
              <a:buClr>
                <a:schemeClr val="accent2"/>
              </a:buClr>
              <a:buSzPct val="60000"/>
              <a:buFont typeface="Wingdings"/>
              <a:buNone/>
              <a:tabLst/>
              <a:defRPr/>
            </a:pPr>
            <a:r>
              <a:rPr lang="tr-TR" sz="1600" i="1" dirty="0" err="1">
                <a:solidFill>
                  <a:srgbClr val="FFFFFF"/>
                </a:solidFill>
                <a:latin typeface="+mj-lt"/>
              </a:rPr>
              <a:t>ethem.alpaydin@gmail.com</a:t>
            </a:r>
            <a:endParaRPr kumimoji="0" lang="tr-TR" sz="1600" b="0" i="1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sp>
        <p:nvSpPr>
          <p:cNvPr id="14" name="Rectangle 7"/>
          <p:cNvSpPr>
            <a:spLocks noChangeArrowheads="1"/>
          </p:cNvSpPr>
          <p:nvPr/>
        </p:nvSpPr>
        <p:spPr bwMode="auto">
          <a:xfrm>
            <a:off x="3420566" y="1267137"/>
            <a:ext cx="4319786" cy="3601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tr-TR" sz="2800" dirty="0">
                <a:solidFill>
                  <a:srgbClr val="FFC000"/>
                </a:solidFill>
                <a:latin typeface="Calibri" pitchFamily="34" charset="0"/>
                <a:cs typeface="Calibri" pitchFamily="34" charset="0"/>
              </a:rPr>
              <a:t>Lecture Slides for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55370FF4-0AEA-FD47-93D8-2375CD091D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6958" y="433333"/>
            <a:ext cx="2520280" cy="2877701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FFFB283E-C489-1A41-9655-44AE6165893C}"/>
              </a:ext>
            </a:extLst>
          </p:cNvPr>
          <p:cNvSpPr/>
          <p:nvPr/>
        </p:nvSpPr>
        <p:spPr>
          <a:xfrm>
            <a:off x="7198502" y="2644170"/>
            <a:ext cx="1502334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TR" sz="9600" dirty="0"/>
              <a:t>4e</a:t>
            </a:r>
          </a:p>
        </p:txBody>
      </p:sp>
    </p:spTree>
    <p:extLst>
      <p:ext uri="{BB962C8B-B14F-4D97-AF65-F5344CB8AC3E}">
        <p14:creationId xmlns:p14="http://schemas.microsoft.com/office/powerpoint/2010/main" val="7735502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4" name="Rectangle 4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tr-TR" sz="2000" i="0"/>
              <a:t>CHAPTER 1:</a:t>
            </a:r>
            <a:r>
              <a:rPr lang="tr-TR"/>
              <a:t> </a:t>
            </a:r>
            <a:br>
              <a:rPr lang="tr-TR"/>
            </a:br>
            <a:r>
              <a:rPr lang="tr-TR"/>
              <a:t>Introduction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Big Data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tr-TR" dirty="0"/>
              <a:t>Widespread use of personal computers and wireless communication leads to “big data”</a:t>
            </a:r>
          </a:p>
          <a:p>
            <a:r>
              <a:rPr lang="tr-TR" dirty="0" err="1"/>
              <a:t>We</a:t>
            </a:r>
            <a:r>
              <a:rPr lang="tr-TR" dirty="0"/>
              <a:t> are both producers and consumers of data</a:t>
            </a:r>
          </a:p>
          <a:p>
            <a:r>
              <a:rPr lang="tr-TR" dirty="0"/>
              <a:t>Data is not random, it has structure, e.g., customer behavior</a:t>
            </a:r>
          </a:p>
          <a:p>
            <a:r>
              <a:rPr lang="tr-TR" dirty="0"/>
              <a:t>We need “big theory” to extract that structure from data for</a:t>
            </a:r>
          </a:p>
          <a:p>
            <a:pPr>
              <a:buNone/>
            </a:pPr>
            <a:r>
              <a:rPr lang="tr-TR" dirty="0"/>
              <a:t>	(a) Understanding the process</a:t>
            </a:r>
          </a:p>
          <a:p>
            <a:pPr>
              <a:buNone/>
            </a:pPr>
            <a:r>
              <a:rPr lang="tr-TR" dirty="0"/>
              <a:t>	(b) Making predictions for the </a:t>
            </a:r>
            <a:r>
              <a:rPr lang="tr-TR" dirty="0" err="1"/>
              <a:t>future</a:t>
            </a:r>
            <a:r>
              <a:rPr lang="tr-TR" dirty="0"/>
              <a:t> </a:t>
            </a:r>
          </a:p>
          <a:p>
            <a:r>
              <a:rPr lang="tr-TR" dirty="0" err="1"/>
              <a:t>Cheaper</a:t>
            </a:r>
            <a:r>
              <a:rPr lang="tr-TR" dirty="0"/>
              <a:t> </a:t>
            </a:r>
            <a:r>
              <a:rPr lang="tr-TR" dirty="0" err="1"/>
              <a:t>computational</a:t>
            </a:r>
            <a:r>
              <a:rPr lang="tr-TR" dirty="0"/>
              <a:t> </a:t>
            </a:r>
            <a:r>
              <a:rPr lang="tr-TR" dirty="0" err="1"/>
              <a:t>power</a:t>
            </a:r>
            <a:r>
              <a:rPr lang="tr-TR" dirty="0"/>
              <a:t> (</a:t>
            </a:r>
            <a:r>
              <a:rPr lang="tr-TR" dirty="0" err="1"/>
              <a:t>e.g</a:t>
            </a:r>
            <a:r>
              <a:rPr lang="tr-TR" dirty="0"/>
              <a:t>., </a:t>
            </a:r>
            <a:r>
              <a:rPr lang="tr-TR" dirty="0" err="1"/>
              <a:t>GPUs</a:t>
            </a:r>
            <a:r>
              <a:rPr lang="tr-TR" dirty="0"/>
              <a:t>).</a:t>
            </a:r>
          </a:p>
          <a:p>
            <a:pPr>
              <a:buNone/>
            </a:pPr>
            <a:endParaRPr lang="tr-TR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6DF4C409-C017-451C-B236-E185BBA6E0E4}" type="slidenum">
              <a:rPr lang="tr-TR" smtClean="0"/>
              <a:pPr/>
              <a:t>3</a:t>
            </a:fld>
            <a:endParaRPr lang="tr-TR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0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Why “Learn” ?</a:t>
            </a:r>
          </a:p>
        </p:txBody>
      </p:sp>
      <p:sp>
        <p:nvSpPr>
          <p:cNvPr id="302083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lnSpc>
                <a:spcPct val="90000"/>
              </a:lnSpc>
            </a:pPr>
            <a:r>
              <a:rPr lang="tr-TR" dirty="0">
                <a:solidFill>
                  <a:schemeClr val="tx2"/>
                </a:solidFill>
              </a:rPr>
              <a:t>Machine learning is programming computers to optimize a performance criterion using example data or past experience.</a:t>
            </a:r>
          </a:p>
          <a:p>
            <a:pPr>
              <a:lnSpc>
                <a:spcPct val="90000"/>
              </a:lnSpc>
            </a:pPr>
            <a:r>
              <a:rPr lang="tr-TR" dirty="0">
                <a:solidFill>
                  <a:schemeClr val="tx2"/>
                </a:solidFill>
              </a:rPr>
              <a:t>There is no need to “learn” to calculate payroll</a:t>
            </a:r>
          </a:p>
          <a:p>
            <a:pPr>
              <a:lnSpc>
                <a:spcPct val="90000"/>
              </a:lnSpc>
            </a:pPr>
            <a:r>
              <a:rPr lang="tr-TR" dirty="0">
                <a:solidFill>
                  <a:schemeClr val="tx2"/>
                </a:solidFill>
              </a:rPr>
              <a:t>Learning is used when:</a:t>
            </a:r>
          </a:p>
          <a:p>
            <a:pPr lvl="1">
              <a:lnSpc>
                <a:spcPct val="90000"/>
              </a:lnSpc>
            </a:pPr>
            <a:r>
              <a:rPr lang="tr-TR" dirty="0">
                <a:solidFill>
                  <a:schemeClr val="tx2"/>
                </a:solidFill>
              </a:rPr>
              <a:t>Human expertise does not exist (navigating on Mars),</a:t>
            </a:r>
          </a:p>
          <a:p>
            <a:pPr lvl="1">
              <a:lnSpc>
                <a:spcPct val="90000"/>
              </a:lnSpc>
            </a:pPr>
            <a:r>
              <a:rPr lang="tr-TR" dirty="0">
                <a:solidFill>
                  <a:schemeClr val="tx2"/>
                </a:solidFill>
              </a:rPr>
              <a:t>Humans are unable to explain their expertise (speech recognition)</a:t>
            </a:r>
          </a:p>
          <a:p>
            <a:pPr lvl="1">
              <a:lnSpc>
                <a:spcPct val="90000"/>
              </a:lnSpc>
            </a:pPr>
            <a:r>
              <a:rPr lang="tr-TR" dirty="0">
                <a:solidFill>
                  <a:schemeClr val="tx2"/>
                </a:solidFill>
              </a:rPr>
              <a:t>Solution changes in time (routing on a computer network)</a:t>
            </a:r>
          </a:p>
          <a:p>
            <a:pPr lvl="1">
              <a:lnSpc>
                <a:spcPct val="90000"/>
              </a:lnSpc>
            </a:pPr>
            <a:r>
              <a:rPr lang="tr-TR" dirty="0">
                <a:solidFill>
                  <a:schemeClr val="tx2"/>
                </a:solidFill>
              </a:rPr>
              <a:t>Solution needs to be adapted to particular cases (user biometrics)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6DF4C409-C017-451C-B236-E185BBA6E0E4}" type="slidenum">
              <a:rPr lang="tr-TR" smtClean="0"/>
              <a:pPr/>
              <a:t>4</a:t>
            </a:fld>
            <a:endParaRPr lang="tr-TR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6" name="Rectangle 4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dirty="0"/>
              <a:t>What We Talk About When We  Talk About “Learning”</a:t>
            </a:r>
          </a:p>
        </p:txBody>
      </p:sp>
      <p:sp>
        <p:nvSpPr>
          <p:cNvPr id="23558" name="Rectangle 6"/>
          <p:cNvSpPr>
            <a:spLocks noGrp="1" noChangeArrowheads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tr-TR" dirty="0"/>
              <a:t>Learning general models from a data of particular examples </a:t>
            </a:r>
          </a:p>
          <a:p>
            <a:r>
              <a:rPr lang="tr-TR" dirty="0"/>
              <a:t>Data is cheap and abundant (data warehouses, data marts); knowledge is expensive and scarce. </a:t>
            </a:r>
          </a:p>
          <a:p>
            <a:r>
              <a:rPr lang="tr-TR" dirty="0"/>
              <a:t>Example in retail: Customer transactions to consumer behavior: </a:t>
            </a:r>
          </a:p>
          <a:p>
            <a:pPr lvl="1">
              <a:buFont typeface="Wingdings" pitchFamily="2" charset="2"/>
              <a:buNone/>
            </a:pPr>
            <a:r>
              <a:rPr lang="tr-TR" sz="2400" dirty="0"/>
              <a:t>	</a:t>
            </a:r>
            <a:r>
              <a:rPr lang="tr-TR" i="1" dirty="0"/>
              <a:t>People who bought “Blink” also bought “Outliers”  (www.amazon.com)</a:t>
            </a:r>
          </a:p>
          <a:p>
            <a:r>
              <a:rPr lang="tr-TR" dirty="0"/>
              <a:t>Build a model that is </a:t>
            </a:r>
            <a:r>
              <a:rPr lang="tr-TR" i="1" dirty="0">
                <a:solidFill>
                  <a:schemeClr val="accent1"/>
                </a:solidFill>
              </a:rPr>
              <a:t>a good and useful approximation</a:t>
            </a:r>
            <a:r>
              <a:rPr lang="tr-TR" dirty="0">
                <a:solidFill>
                  <a:schemeClr val="accent1"/>
                </a:solidFill>
              </a:rPr>
              <a:t> </a:t>
            </a:r>
            <a:r>
              <a:rPr lang="tr-TR" dirty="0"/>
              <a:t>to the data.</a:t>
            </a:r>
            <a:r>
              <a:rPr lang="tr-TR" i="1" dirty="0"/>
              <a:t> </a:t>
            </a:r>
            <a:r>
              <a:rPr lang="tr-TR" dirty="0"/>
              <a:t> </a:t>
            </a:r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6DF4C409-C017-451C-B236-E185BBA6E0E4}" type="slidenum">
              <a:rPr lang="tr-TR" smtClean="0"/>
              <a:pPr/>
              <a:t>5</a:t>
            </a:fld>
            <a:endParaRPr lang="tr-TR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Data Mining</a:t>
            </a:r>
          </a:p>
        </p:txBody>
      </p:sp>
      <p:sp>
        <p:nvSpPr>
          <p:cNvPr id="86019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lnSpc>
                <a:spcPct val="90000"/>
              </a:lnSpc>
            </a:pPr>
            <a:r>
              <a:rPr lang="tr-TR" dirty="0">
                <a:solidFill>
                  <a:schemeClr val="accent1"/>
                </a:solidFill>
              </a:rPr>
              <a:t>Retail:</a:t>
            </a:r>
            <a:r>
              <a:rPr lang="tr-TR" dirty="0"/>
              <a:t> </a:t>
            </a:r>
            <a:r>
              <a:rPr lang="tr-TR" dirty="0">
                <a:solidFill>
                  <a:schemeClr val="tx2"/>
                </a:solidFill>
              </a:rPr>
              <a:t>Market basket analysis, Customer relationship management (CRM)</a:t>
            </a:r>
          </a:p>
          <a:p>
            <a:pPr>
              <a:lnSpc>
                <a:spcPct val="90000"/>
              </a:lnSpc>
            </a:pPr>
            <a:r>
              <a:rPr lang="tr-TR" dirty="0">
                <a:solidFill>
                  <a:schemeClr val="accent1"/>
                </a:solidFill>
              </a:rPr>
              <a:t>Finance:</a:t>
            </a:r>
            <a:r>
              <a:rPr lang="tr-TR" dirty="0"/>
              <a:t> Credit scoring, fraud detection</a:t>
            </a:r>
          </a:p>
          <a:p>
            <a:pPr>
              <a:lnSpc>
                <a:spcPct val="90000"/>
              </a:lnSpc>
            </a:pPr>
            <a:r>
              <a:rPr lang="tr-TR" dirty="0">
                <a:solidFill>
                  <a:schemeClr val="accent1"/>
                </a:solidFill>
              </a:rPr>
              <a:t>Manufacturing: </a:t>
            </a:r>
            <a:r>
              <a:rPr lang="tr-TR" dirty="0"/>
              <a:t>Control, robotics, troubleshooting</a:t>
            </a:r>
          </a:p>
          <a:p>
            <a:pPr>
              <a:lnSpc>
                <a:spcPct val="90000"/>
              </a:lnSpc>
            </a:pPr>
            <a:r>
              <a:rPr lang="tr-TR" dirty="0">
                <a:solidFill>
                  <a:schemeClr val="accent1"/>
                </a:solidFill>
              </a:rPr>
              <a:t>Medicine: </a:t>
            </a:r>
            <a:r>
              <a:rPr lang="tr-TR" dirty="0"/>
              <a:t>Medical diagnosis</a:t>
            </a:r>
          </a:p>
          <a:p>
            <a:pPr>
              <a:lnSpc>
                <a:spcPct val="90000"/>
              </a:lnSpc>
            </a:pPr>
            <a:r>
              <a:rPr lang="tr-TR" dirty="0">
                <a:solidFill>
                  <a:schemeClr val="accent1"/>
                </a:solidFill>
              </a:rPr>
              <a:t>Telecommunications:</a:t>
            </a:r>
            <a:r>
              <a:rPr lang="tr-TR" dirty="0"/>
              <a:t> Spam filters, intrusion detection</a:t>
            </a:r>
          </a:p>
          <a:p>
            <a:pPr>
              <a:lnSpc>
                <a:spcPct val="90000"/>
              </a:lnSpc>
            </a:pPr>
            <a:r>
              <a:rPr lang="tr-TR" dirty="0">
                <a:solidFill>
                  <a:schemeClr val="accent1"/>
                </a:solidFill>
              </a:rPr>
              <a:t>Bioinformatics: </a:t>
            </a:r>
            <a:r>
              <a:rPr lang="tr-TR" dirty="0"/>
              <a:t>Motifs, alignment</a:t>
            </a:r>
          </a:p>
          <a:p>
            <a:pPr>
              <a:lnSpc>
                <a:spcPct val="90000"/>
              </a:lnSpc>
            </a:pPr>
            <a:r>
              <a:rPr lang="tr-TR" dirty="0">
                <a:solidFill>
                  <a:schemeClr val="accent1"/>
                </a:solidFill>
              </a:rPr>
              <a:t>Web mining: </a:t>
            </a:r>
            <a:r>
              <a:rPr lang="tr-TR" dirty="0"/>
              <a:t>Search engines</a:t>
            </a:r>
          </a:p>
          <a:p>
            <a:pPr>
              <a:lnSpc>
                <a:spcPct val="90000"/>
              </a:lnSpc>
            </a:pPr>
            <a:r>
              <a:rPr lang="tr-TR" dirty="0"/>
              <a:t>...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6DF4C409-C017-451C-B236-E185BBA6E0E4}" type="slidenum">
              <a:rPr lang="tr-TR" smtClean="0"/>
              <a:pPr/>
              <a:t>6</a:t>
            </a:fld>
            <a:endParaRPr lang="tr-TR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What is Machine Learning?</a:t>
            </a:r>
          </a:p>
        </p:txBody>
      </p:sp>
      <p:sp>
        <p:nvSpPr>
          <p:cNvPr id="10752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tr-TR"/>
              <a:t>Optimize a performance criterion using example data or past experience.</a:t>
            </a:r>
          </a:p>
          <a:p>
            <a:r>
              <a:rPr lang="tr-TR"/>
              <a:t>Role of Statistics: Inference from a sample</a:t>
            </a:r>
          </a:p>
          <a:p>
            <a:r>
              <a:rPr lang="tr-TR"/>
              <a:t>Role of Computer science: Efficient algorithms to</a:t>
            </a:r>
          </a:p>
          <a:p>
            <a:pPr lvl="1"/>
            <a:r>
              <a:rPr lang="tr-TR" sz="2400"/>
              <a:t>Solve the optimization problem</a:t>
            </a:r>
          </a:p>
          <a:p>
            <a:pPr lvl="1"/>
            <a:r>
              <a:rPr lang="tr-TR" sz="2400"/>
              <a:t>Representing and evaluating the model for inference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6DF4C409-C017-451C-B236-E185BBA6E0E4}" type="slidenum">
              <a:rPr lang="tr-TR" smtClean="0"/>
              <a:pPr/>
              <a:t>7</a:t>
            </a:fld>
            <a:endParaRPr lang="tr-TR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Applications</a:t>
            </a:r>
          </a:p>
        </p:txBody>
      </p:sp>
      <p:sp>
        <p:nvSpPr>
          <p:cNvPr id="8499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tr-TR"/>
              <a:t>Association</a:t>
            </a:r>
          </a:p>
          <a:p>
            <a:r>
              <a:rPr lang="tr-TR"/>
              <a:t>Supervised Learning</a:t>
            </a:r>
          </a:p>
          <a:p>
            <a:pPr lvl="1"/>
            <a:r>
              <a:rPr lang="tr-TR"/>
              <a:t>Classification</a:t>
            </a:r>
          </a:p>
          <a:p>
            <a:pPr lvl="1"/>
            <a:r>
              <a:rPr lang="tr-TR"/>
              <a:t>Regression</a:t>
            </a:r>
          </a:p>
          <a:p>
            <a:r>
              <a:rPr lang="tr-TR"/>
              <a:t>Unsupervised Learning</a:t>
            </a:r>
          </a:p>
          <a:p>
            <a:r>
              <a:rPr lang="tr-TR"/>
              <a:t>Reinforcement Learning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6DF4C409-C017-451C-B236-E185BBA6E0E4}" type="slidenum">
              <a:rPr lang="tr-TR" smtClean="0"/>
              <a:pPr/>
              <a:t>8</a:t>
            </a:fld>
            <a:endParaRPr lang="tr-TR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Learning Associations</a:t>
            </a:r>
          </a:p>
        </p:txBody>
      </p:sp>
      <p:sp>
        <p:nvSpPr>
          <p:cNvPr id="8704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Basket </a:t>
            </a:r>
            <a:r>
              <a:rPr lang="tr-TR" dirty="0" err="1"/>
              <a:t>analysis</a:t>
            </a:r>
            <a:r>
              <a:rPr lang="tr-TR" dirty="0"/>
              <a:t>: </a:t>
            </a:r>
          </a:p>
          <a:p>
            <a:pPr>
              <a:buFont typeface="Wingdings" pitchFamily="2" charset="2"/>
              <a:buNone/>
            </a:pPr>
            <a:r>
              <a:rPr lang="tr-TR" dirty="0"/>
              <a:t>	</a:t>
            </a:r>
            <a:r>
              <a:rPr lang="tr-TR" i="1" dirty="0"/>
              <a:t>P</a:t>
            </a:r>
            <a:r>
              <a:rPr lang="tr-TR" dirty="0"/>
              <a:t>(</a:t>
            </a:r>
            <a:r>
              <a:rPr lang="tr-TR" i="1" dirty="0"/>
              <a:t>Y </a:t>
            </a:r>
            <a:r>
              <a:rPr lang="tr-TR" dirty="0"/>
              <a:t>| </a:t>
            </a:r>
            <a:r>
              <a:rPr lang="tr-TR" i="1" dirty="0"/>
              <a:t>X </a:t>
            </a:r>
            <a:r>
              <a:rPr lang="tr-TR" dirty="0"/>
              <a:t>) </a:t>
            </a:r>
            <a:r>
              <a:rPr lang="tr-TR" dirty="0" err="1"/>
              <a:t>probability</a:t>
            </a:r>
            <a:r>
              <a:rPr lang="tr-TR" dirty="0"/>
              <a:t> </a:t>
            </a:r>
            <a:r>
              <a:rPr lang="tr-TR" dirty="0" err="1"/>
              <a:t>that</a:t>
            </a:r>
            <a:r>
              <a:rPr lang="tr-TR" dirty="0"/>
              <a:t> </a:t>
            </a:r>
            <a:r>
              <a:rPr lang="tr-TR" dirty="0" err="1"/>
              <a:t>somebody</a:t>
            </a:r>
            <a:r>
              <a:rPr lang="tr-TR" dirty="0"/>
              <a:t> </a:t>
            </a:r>
            <a:r>
              <a:rPr lang="tr-TR" dirty="0" err="1"/>
              <a:t>who</a:t>
            </a:r>
            <a:r>
              <a:rPr lang="tr-TR" dirty="0"/>
              <a:t> </a:t>
            </a:r>
            <a:r>
              <a:rPr lang="tr-TR" dirty="0" err="1"/>
              <a:t>buys</a:t>
            </a:r>
            <a:r>
              <a:rPr lang="tr-TR" dirty="0"/>
              <a:t> </a:t>
            </a:r>
            <a:r>
              <a:rPr lang="tr-TR" i="1" dirty="0"/>
              <a:t>X</a:t>
            </a:r>
            <a:r>
              <a:rPr lang="tr-TR" dirty="0"/>
              <a:t> </a:t>
            </a:r>
            <a:r>
              <a:rPr lang="tr-TR" dirty="0" err="1"/>
              <a:t>also</a:t>
            </a:r>
            <a:r>
              <a:rPr lang="tr-TR" dirty="0"/>
              <a:t> </a:t>
            </a:r>
            <a:r>
              <a:rPr lang="tr-TR" dirty="0" err="1"/>
              <a:t>buys</a:t>
            </a:r>
            <a:r>
              <a:rPr lang="tr-TR" dirty="0"/>
              <a:t> </a:t>
            </a:r>
            <a:r>
              <a:rPr lang="tr-TR" i="1" dirty="0"/>
              <a:t>Y </a:t>
            </a:r>
            <a:r>
              <a:rPr lang="tr-TR" dirty="0" err="1"/>
              <a:t>where</a:t>
            </a:r>
            <a:r>
              <a:rPr lang="tr-TR" dirty="0"/>
              <a:t> </a:t>
            </a:r>
            <a:r>
              <a:rPr lang="tr-TR" i="1" dirty="0"/>
              <a:t>X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i="1" dirty="0"/>
              <a:t>Y</a:t>
            </a:r>
            <a:r>
              <a:rPr lang="tr-TR" dirty="0"/>
              <a:t> </a:t>
            </a:r>
            <a:r>
              <a:rPr lang="tr-TR" dirty="0" err="1"/>
              <a:t>are</a:t>
            </a:r>
            <a:r>
              <a:rPr lang="tr-TR" dirty="0"/>
              <a:t> </a:t>
            </a:r>
            <a:r>
              <a:rPr lang="tr-TR" dirty="0" err="1"/>
              <a:t>products</a:t>
            </a:r>
            <a:r>
              <a:rPr lang="tr-TR" dirty="0"/>
              <a:t>/</a:t>
            </a:r>
            <a:r>
              <a:rPr lang="tr-TR" dirty="0" err="1"/>
              <a:t>services</a:t>
            </a:r>
            <a:r>
              <a:rPr lang="tr-TR" dirty="0"/>
              <a:t>.</a:t>
            </a:r>
          </a:p>
          <a:p>
            <a:pPr>
              <a:buFont typeface="Wingdings" pitchFamily="2" charset="2"/>
              <a:buNone/>
            </a:pPr>
            <a:r>
              <a:rPr lang="tr-TR" dirty="0"/>
              <a:t>	</a:t>
            </a:r>
          </a:p>
          <a:p>
            <a:pPr>
              <a:buFont typeface="Wingdings" pitchFamily="2" charset="2"/>
              <a:buNone/>
            </a:pPr>
            <a:r>
              <a:rPr lang="tr-TR" dirty="0"/>
              <a:t>	</a:t>
            </a:r>
            <a:r>
              <a:rPr lang="tr-TR" dirty="0" err="1"/>
              <a:t>Example</a:t>
            </a:r>
            <a:r>
              <a:rPr lang="tr-TR" dirty="0"/>
              <a:t>: </a:t>
            </a:r>
            <a:r>
              <a:rPr lang="tr-TR" i="1" dirty="0"/>
              <a:t>P</a:t>
            </a:r>
            <a:r>
              <a:rPr lang="tr-TR" dirty="0"/>
              <a:t>(</a:t>
            </a:r>
            <a:r>
              <a:rPr lang="tr-TR" dirty="0" err="1"/>
              <a:t>chips</a:t>
            </a:r>
            <a:r>
              <a:rPr lang="tr-TR" dirty="0"/>
              <a:t> | </a:t>
            </a:r>
            <a:r>
              <a:rPr lang="tr-TR" dirty="0" err="1"/>
              <a:t>beer</a:t>
            </a:r>
            <a:r>
              <a:rPr lang="tr-TR" dirty="0"/>
              <a:t>) = 0.7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6DF4C409-C017-451C-B236-E185BBA6E0E4}" type="slidenum">
              <a:rPr lang="tr-TR" smtClean="0"/>
              <a:pPr/>
              <a:t>9</a:t>
            </a:fld>
            <a:endParaRPr lang="tr-TR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Classification</a:t>
            </a:r>
          </a:p>
        </p:txBody>
      </p:sp>
      <p:pic>
        <p:nvPicPr>
          <p:cNvPr id="26633" name="Picture 9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4316799" y="1988840"/>
            <a:ext cx="4689475" cy="4464050"/>
          </a:xfrm>
        </p:spPr>
      </p:pic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6DF4C409-C017-451C-B236-E185BBA6E0E4}" type="slidenum">
              <a:rPr lang="tr-TR" smtClean="0"/>
              <a:pPr/>
              <a:t>10</a:t>
            </a:fld>
            <a:endParaRPr lang="tr-TR" dirty="0"/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305956" y="2333447"/>
            <a:ext cx="3851275" cy="1512168"/>
          </a:xfrm>
        </p:spPr>
        <p:txBody>
          <a:bodyPr>
            <a:normAutofit/>
          </a:bodyPr>
          <a:lstStyle/>
          <a:p>
            <a:r>
              <a:rPr lang="tr-TR" sz="2000" dirty="0"/>
              <a:t>Example: Credit scoring</a:t>
            </a:r>
          </a:p>
          <a:p>
            <a:r>
              <a:rPr lang="tr-TR" sz="2000" dirty="0"/>
              <a:t>Differentiating between </a:t>
            </a:r>
            <a:r>
              <a:rPr lang="tr-TR" sz="2000" dirty="0">
                <a:solidFill>
                  <a:schemeClr val="tx1">
                    <a:lumMod val="95000"/>
                  </a:schemeClr>
                </a:solidFill>
              </a:rPr>
              <a:t>low-risk and </a:t>
            </a:r>
            <a:r>
              <a:rPr lang="tr-TR" sz="2000" dirty="0">
                <a:solidFill>
                  <a:schemeClr val="tx1">
                    <a:lumMod val="95000"/>
                  </a:schemeClr>
                </a:solidFill>
                <a:highlight>
                  <a:srgbClr val="000000"/>
                </a:highlight>
              </a:rPr>
              <a:t>high-risk</a:t>
            </a:r>
            <a:r>
              <a:rPr lang="tr-TR" sz="2000" dirty="0">
                <a:solidFill>
                  <a:schemeClr val="tx1">
                    <a:lumMod val="95000"/>
                  </a:schemeClr>
                </a:solidFill>
              </a:rPr>
              <a:t> </a:t>
            </a:r>
            <a:r>
              <a:rPr lang="tr-TR" sz="2000" dirty="0"/>
              <a:t>customers from their </a:t>
            </a:r>
            <a:r>
              <a:rPr lang="tr-TR" sz="2000" i="1" dirty="0"/>
              <a:t>income</a:t>
            </a:r>
            <a:r>
              <a:rPr lang="tr-TR" sz="2000" dirty="0"/>
              <a:t> and </a:t>
            </a:r>
            <a:r>
              <a:rPr lang="tr-TR" sz="2000" i="1" dirty="0"/>
              <a:t>savings</a:t>
            </a:r>
          </a:p>
        </p:txBody>
      </p:sp>
      <p:sp>
        <p:nvSpPr>
          <p:cNvPr id="26634" name="Rectangle 10"/>
          <p:cNvSpPr>
            <a:spLocks noChangeArrowheads="1"/>
          </p:cNvSpPr>
          <p:nvPr/>
        </p:nvSpPr>
        <p:spPr bwMode="auto">
          <a:xfrm>
            <a:off x="389262" y="4509120"/>
            <a:ext cx="3793327" cy="1595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lnSpc>
                <a:spcPct val="90000"/>
              </a:lnSpc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tr-TR" sz="2400" dirty="0">
                <a:solidFill>
                  <a:srgbClr val="3333FF"/>
                </a:solidFill>
                <a:latin typeface="+mj-lt"/>
              </a:rPr>
              <a:t>Discriminant:</a:t>
            </a:r>
            <a:r>
              <a:rPr lang="tr-TR" sz="2400" dirty="0">
                <a:latin typeface="+mj-lt"/>
              </a:rPr>
              <a:t> 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tr-TR" sz="2000" dirty="0">
                <a:solidFill>
                  <a:schemeClr val="tx1">
                    <a:lumMod val="95000"/>
                  </a:schemeClr>
                </a:solidFill>
                <a:latin typeface="+mj-lt"/>
              </a:rPr>
              <a:t>IF </a:t>
            </a:r>
            <a:r>
              <a:rPr lang="tr-TR" sz="2000" i="1" dirty="0">
                <a:solidFill>
                  <a:schemeClr val="tx1">
                    <a:lumMod val="95000"/>
                  </a:schemeClr>
                </a:solidFill>
                <a:latin typeface="+mj-lt"/>
              </a:rPr>
              <a:t>income</a:t>
            </a:r>
            <a:r>
              <a:rPr lang="tr-TR" sz="2000" dirty="0">
                <a:solidFill>
                  <a:schemeClr val="tx1">
                    <a:lumMod val="95000"/>
                  </a:schemeClr>
                </a:solidFill>
                <a:latin typeface="+mj-lt"/>
              </a:rPr>
              <a:t> &gt; θ</a:t>
            </a:r>
            <a:r>
              <a:rPr lang="tr-TR" sz="2000" baseline="-25000" dirty="0">
                <a:solidFill>
                  <a:schemeClr val="tx1">
                    <a:lumMod val="95000"/>
                  </a:schemeClr>
                </a:solidFill>
                <a:latin typeface="+mj-lt"/>
              </a:rPr>
              <a:t>1</a:t>
            </a:r>
            <a:r>
              <a:rPr lang="tr-TR" sz="2000" dirty="0">
                <a:solidFill>
                  <a:schemeClr val="tx1">
                    <a:lumMod val="95000"/>
                  </a:schemeClr>
                </a:solidFill>
                <a:latin typeface="+mj-lt"/>
              </a:rPr>
              <a:t> AND </a:t>
            </a:r>
            <a:r>
              <a:rPr lang="tr-TR" sz="2000" i="1" dirty="0">
                <a:solidFill>
                  <a:schemeClr val="tx1">
                    <a:lumMod val="95000"/>
                  </a:schemeClr>
                </a:solidFill>
                <a:latin typeface="+mj-lt"/>
              </a:rPr>
              <a:t>savings</a:t>
            </a:r>
            <a:r>
              <a:rPr lang="tr-TR" sz="2000" dirty="0">
                <a:solidFill>
                  <a:schemeClr val="tx1">
                    <a:lumMod val="95000"/>
                  </a:schemeClr>
                </a:solidFill>
                <a:latin typeface="+mj-lt"/>
              </a:rPr>
              <a:t> &gt; θ</a:t>
            </a:r>
            <a:r>
              <a:rPr lang="tr-TR" sz="2000" baseline="-25000" dirty="0">
                <a:solidFill>
                  <a:schemeClr val="tx1">
                    <a:lumMod val="95000"/>
                  </a:schemeClr>
                </a:solidFill>
                <a:latin typeface="+mj-lt"/>
              </a:rPr>
              <a:t>2</a:t>
            </a:r>
            <a:r>
              <a:rPr lang="tr-TR" sz="2000" dirty="0">
                <a:solidFill>
                  <a:schemeClr val="tx1">
                    <a:lumMod val="95000"/>
                  </a:schemeClr>
                </a:solidFill>
                <a:latin typeface="+mj-lt"/>
              </a:rPr>
              <a:t> 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tr-TR" sz="2000" dirty="0">
                <a:solidFill>
                  <a:schemeClr val="tx1">
                    <a:lumMod val="95000"/>
                  </a:schemeClr>
                </a:solidFill>
                <a:latin typeface="+mj-lt"/>
              </a:rPr>
              <a:t>	THEN </a:t>
            </a:r>
            <a:r>
              <a:rPr lang="tr-TR" sz="2000" dirty="0" err="1">
                <a:solidFill>
                  <a:schemeClr val="tx1">
                    <a:lumMod val="95000"/>
                  </a:schemeClr>
                </a:solidFill>
                <a:latin typeface="+mj-lt"/>
              </a:rPr>
              <a:t>low</a:t>
            </a:r>
            <a:r>
              <a:rPr lang="tr-TR" sz="2000" dirty="0">
                <a:solidFill>
                  <a:schemeClr val="tx1">
                    <a:lumMod val="95000"/>
                  </a:schemeClr>
                </a:solidFill>
                <a:latin typeface="+mj-lt"/>
              </a:rPr>
              <a:t>-risk 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tr-TR" sz="2000" dirty="0">
                <a:solidFill>
                  <a:schemeClr val="tx1">
                    <a:lumMod val="95000"/>
                  </a:schemeClr>
                </a:solidFill>
                <a:latin typeface="+mj-lt"/>
              </a:rPr>
              <a:t>	ELSE </a:t>
            </a:r>
            <a:r>
              <a:rPr lang="tr-TR" sz="2000" dirty="0">
                <a:solidFill>
                  <a:schemeClr val="tx1">
                    <a:lumMod val="95000"/>
                  </a:schemeClr>
                </a:solidFill>
                <a:highlight>
                  <a:srgbClr val="000000"/>
                </a:highlight>
                <a:latin typeface="+mj-lt"/>
              </a:rPr>
              <a:t>high-risk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Classification: Applications</a:t>
            </a:r>
          </a:p>
        </p:txBody>
      </p:sp>
      <p:sp>
        <p:nvSpPr>
          <p:cNvPr id="88067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lnSpc>
                <a:spcPct val="90000"/>
              </a:lnSpc>
            </a:pPr>
            <a:r>
              <a:rPr lang="tr-TR" dirty="0"/>
              <a:t>Aka Pattern recognition</a:t>
            </a:r>
          </a:p>
          <a:p>
            <a:pPr>
              <a:lnSpc>
                <a:spcPct val="90000"/>
              </a:lnSpc>
            </a:pPr>
            <a:r>
              <a:rPr lang="tr-TR" dirty="0">
                <a:solidFill>
                  <a:schemeClr val="accent1"/>
                </a:solidFill>
              </a:rPr>
              <a:t>Face recognition: </a:t>
            </a:r>
            <a:r>
              <a:rPr lang="tr-TR" dirty="0"/>
              <a:t>Pose, lighting, occlusion (glasses, beard), make-up, hair style </a:t>
            </a:r>
          </a:p>
          <a:p>
            <a:pPr>
              <a:lnSpc>
                <a:spcPct val="90000"/>
              </a:lnSpc>
            </a:pPr>
            <a:r>
              <a:rPr lang="tr-TR" dirty="0">
                <a:solidFill>
                  <a:schemeClr val="accent1"/>
                </a:solidFill>
              </a:rPr>
              <a:t>Character recognition: </a:t>
            </a:r>
            <a:r>
              <a:rPr lang="tr-TR" dirty="0"/>
              <a:t>Different handwriting styles.</a:t>
            </a:r>
          </a:p>
          <a:p>
            <a:pPr>
              <a:lnSpc>
                <a:spcPct val="90000"/>
              </a:lnSpc>
            </a:pPr>
            <a:r>
              <a:rPr lang="tr-TR" dirty="0">
                <a:solidFill>
                  <a:schemeClr val="accent1"/>
                </a:solidFill>
              </a:rPr>
              <a:t>Speech recognition: </a:t>
            </a:r>
            <a:r>
              <a:rPr lang="tr-TR" dirty="0"/>
              <a:t>Temporal dependency. </a:t>
            </a:r>
          </a:p>
          <a:p>
            <a:pPr>
              <a:lnSpc>
                <a:spcPct val="90000"/>
              </a:lnSpc>
            </a:pPr>
            <a:r>
              <a:rPr lang="tr-TR" dirty="0">
                <a:solidFill>
                  <a:schemeClr val="accent1"/>
                </a:solidFill>
              </a:rPr>
              <a:t>Medical diagnosis: </a:t>
            </a:r>
            <a:r>
              <a:rPr lang="tr-TR" dirty="0"/>
              <a:t>From symptoms to illnesses</a:t>
            </a:r>
          </a:p>
          <a:p>
            <a:pPr>
              <a:lnSpc>
                <a:spcPct val="90000"/>
              </a:lnSpc>
            </a:pPr>
            <a:r>
              <a:rPr lang="tr-TR" dirty="0">
                <a:solidFill>
                  <a:schemeClr val="accent1"/>
                </a:solidFill>
              </a:rPr>
              <a:t>Biometrics: </a:t>
            </a:r>
            <a:r>
              <a:rPr lang="tr-TR" dirty="0"/>
              <a:t>Recognition/authentication using physical and/or behavioral characteristics: Face, iris, signature, etc</a:t>
            </a:r>
          </a:p>
          <a:p>
            <a:pPr>
              <a:lnSpc>
                <a:spcPct val="90000"/>
              </a:lnSpc>
            </a:pPr>
            <a:r>
              <a:rPr lang="tr-TR" dirty="0">
                <a:solidFill>
                  <a:schemeClr val="accent1"/>
                </a:solidFill>
              </a:rPr>
              <a:t>Outlier/</a:t>
            </a:r>
            <a:r>
              <a:rPr lang="tr-TR" dirty="0" err="1">
                <a:solidFill>
                  <a:schemeClr val="accent1"/>
                </a:solidFill>
              </a:rPr>
              <a:t>novelty</a:t>
            </a:r>
            <a:r>
              <a:rPr lang="tr-TR" dirty="0">
                <a:solidFill>
                  <a:schemeClr val="accent1"/>
                </a:solidFill>
              </a:rPr>
              <a:t> </a:t>
            </a:r>
            <a:r>
              <a:rPr lang="tr-TR" dirty="0" err="1">
                <a:solidFill>
                  <a:schemeClr val="accent1"/>
                </a:solidFill>
              </a:rPr>
              <a:t>detection</a:t>
            </a:r>
            <a:r>
              <a:rPr lang="tr-TR" dirty="0">
                <a:solidFill>
                  <a:schemeClr val="accent1"/>
                </a:solidFill>
              </a:rPr>
              <a:t>: </a:t>
            </a:r>
            <a:r>
              <a:rPr lang="tr-TR" dirty="0" err="1"/>
              <a:t>Detecting</a:t>
            </a:r>
            <a:r>
              <a:rPr lang="tr-TR" dirty="0"/>
              <a:t> </a:t>
            </a:r>
            <a:r>
              <a:rPr lang="tr-TR" dirty="0" err="1"/>
              <a:t>faults</a:t>
            </a:r>
            <a:endParaRPr lang="tr-TR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6DF4C409-C017-451C-B236-E185BBA6E0E4}" type="slidenum">
              <a:rPr lang="tr-TR" smtClean="0"/>
              <a:pPr/>
              <a:t>11</a:t>
            </a:fld>
            <a:endParaRPr lang="tr-TR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1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Face Recognition</a:t>
            </a:r>
          </a:p>
        </p:txBody>
      </p:sp>
      <p:sp>
        <p:nvSpPr>
          <p:cNvPr id="19" name="Slide Number Placeholder 18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6DF4C409-C017-451C-B236-E185BBA6E0E4}" type="slidenum">
              <a:rPr lang="tr-TR" smtClean="0"/>
              <a:pPr/>
              <a:t>12</a:t>
            </a:fld>
            <a:endParaRPr lang="tr-TR" dirty="0"/>
          </a:p>
        </p:txBody>
      </p:sp>
      <p:pic>
        <p:nvPicPr>
          <p:cNvPr id="304145" name="Picture 17" descr="01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7914" y="2895600"/>
            <a:ext cx="876300" cy="1066800"/>
          </a:xfrm>
          <a:prstGeom prst="rect">
            <a:avLst/>
          </a:prstGeom>
          <a:noFill/>
        </p:spPr>
      </p:pic>
      <p:pic>
        <p:nvPicPr>
          <p:cNvPr id="304146" name="Picture 18" descr="01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665977" y="2895600"/>
            <a:ext cx="876300" cy="1066800"/>
          </a:xfrm>
          <a:prstGeom prst="rect">
            <a:avLst/>
          </a:prstGeom>
          <a:noFill/>
        </p:spPr>
      </p:pic>
      <p:pic>
        <p:nvPicPr>
          <p:cNvPr id="304147" name="Picture 19" descr="010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674039" y="2895600"/>
            <a:ext cx="876300" cy="1066800"/>
          </a:xfrm>
          <a:prstGeom prst="rect">
            <a:avLst/>
          </a:prstGeom>
          <a:noFill/>
        </p:spPr>
      </p:pic>
      <p:pic>
        <p:nvPicPr>
          <p:cNvPr id="304148" name="Picture 20" descr="013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682102" y="2895600"/>
            <a:ext cx="876300" cy="1066800"/>
          </a:xfrm>
          <a:prstGeom prst="rect">
            <a:avLst/>
          </a:prstGeom>
          <a:noFill/>
        </p:spPr>
      </p:pic>
      <p:pic>
        <p:nvPicPr>
          <p:cNvPr id="304149" name="Picture 21" descr="014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86477" y="4911725"/>
            <a:ext cx="876300" cy="1066800"/>
          </a:xfrm>
          <a:prstGeom prst="rect">
            <a:avLst/>
          </a:prstGeom>
          <a:noFill/>
        </p:spPr>
      </p:pic>
      <p:pic>
        <p:nvPicPr>
          <p:cNvPr id="304150" name="Picture 22" descr="020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594539" y="4911725"/>
            <a:ext cx="876300" cy="1066800"/>
          </a:xfrm>
          <a:prstGeom prst="rect">
            <a:avLst/>
          </a:prstGeom>
          <a:noFill/>
        </p:spPr>
      </p:pic>
      <p:pic>
        <p:nvPicPr>
          <p:cNvPr id="304151" name="Picture 23" descr="105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2602602" y="4911725"/>
            <a:ext cx="876300" cy="1066800"/>
          </a:xfrm>
          <a:prstGeom prst="rect">
            <a:avLst/>
          </a:prstGeom>
          <a:noFill/>
        </p:spPr>
      </p:pic>
      <p:pic>
        <p:nvPicPr>
          <p:cNvPr id="304152" name="Picture 24" descr="350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3610664" y="4911725"/>
            <a:ext cx="876300" cy="1066800"/>
          </a:xfrm>
          <a:prstGeom prst="rect">
            <a:avLst/>
          </a:prstGeom>
          <a:noFill/>
        </p:spPr>
      </p:pic>
      <p:sp>
        <p:nvSpPr>
          <p:cNvPr id="304153" name="Text Box 25"/>
          <p:cNvSpPr txBox="1">
            <a:spLocks noChangeArrowheads="1"/>
          </p:cNvSpPr>
          <p:nvPr/>
        </p:nvSpPr>
        <p:spPr bwMode="auto">
          <a:xfrm>
            <a:off x="513452" y="2247900"/>
            <a:ext cx="468471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tr-TR" sz="2400" dirty="0">
                <a:latin typeface="Lucida Bright" pitchFamily="18" charset="0"/>
              </a:rPr>
              <a:t>Training examples of a person</a:t>
            </a:r>
          </a:p>
        </p:txBody>
      </p:sp>
      <p:sp>
        <p:nvSpPr>
          <p:cNvPr id="304154" name="Text Box 26"/>
          <p:cNvSpPr txBox="1">
            <a:spLocks noChangeArrowheads="1"/>
          </p:cNvSpPr>
          <p:nvPr/>
        </p:nvSpPr>
        <p:spPr bwMode="auto">
          <a:xfrm>
            <a:off x="586477" y="4337050"/>
            <a:ext cx="195103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tr-TR" sz="2400" dirty="0">
                <a:latin typeface="Lucida Bright" pitchFamily="18" charset="0"/>
              </a:rPr>
              <a:t>Test images</a:t>
            </a:r>
          </a:p>
        </p:txBody>
      </p:sp>
      <p:sp>
        <p:nvSpPr>
          <p:cNvPr id="304155" name="Text Box 27"/>
          <p:cNvSpPr txBox="1">
            <a:spLocks noChangeArrowheads="1"/>
          </p:cNvSpPr>
          <p:nvPr/>
        </p:nvSpPr>
        <p:spPr bwMode="auto">
          <a:xfrm>
            <a:off x="5435600" y="5857892"/>
            <a:ext cx="3336925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tr-TR" sz="1400" dirty="0">
                <a:solidFill>
                  <a:schemeClr val="accent1"/>
                </a:solidFill>
                <a:latin typeface="Lucida Bright" pitchFamily="18" charset="0"/>
              </a:rPr>
              <a:t>ORL dataset,</a:t>
            </a:r>
          </a:p>
          <a:p>
            <a:r>
              <a:rPr lang="tr-TR" sz="1400" dirty="0">
                <a:solidFill>
                  <a:schemeClr val="accent1"/>
                </a:solidFill>
                <a:latin typeface="Lucida Bright" pitchFamily="18" charset="0"/>
              </a:rPr>
              <a:t>AT&amp;T Laboratories, Cambridge UK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6" name="Rectangle 4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dirty="0"/>
              <a:t>Regression</a:t>
            </a:r>
          </a:p>
        </p:txBody>
      </p:sp>
      <p:pic>
        <p:nvPicPr>
          <p:cNvPr id="90118" name="Picture 6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419872" y="2192259"/>
            <a:ext cx="5564839" cy="4261077"/>
          </a:xfrm>
        </p:spPr>
      </p:pic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A429E-EC32-4435-B6D9-2C358E91B0C4}" type="slidenum">
              <a:rPr lang="tr-TR" smtClean="0"/>
              <a:pPr/>
              <a:t>13</a:t>
            </a:fld>
            <a:endParaRPr lang="tr-TR" dirty="0"/>
          </a:p>
        </p:txBody>
      </p:sp>
      <p:sp>
        <p:nvSpPr>
          <p:cNvPr id="90117" name="Rectangle 5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512806" y="2218572"/>
            <a:ext cx="2691042" cy="3886200"/>
          </a:xfrm>
        </p:spPr>
        <p:txBody>
          <a:bodyPr>
            <a:normAutofit/>
          </a:bodyPr>
          <a:lstStyle/>
          <a:p>
            <a:r>
              <a:rPr lang="tr-TR" sz="2000" dirty="0"/>
              <a:t>Example: Price of a used car</a:t>
            </a:r>
          </a:p>
          <a:p>
            <a:r>
              <a:rPr lang="tr-TR" sz="2000" i="1" dirty="0"/>
              <a:t>x </a:t>
            </a:r>
            <a:r>
              <a:rPr lang="tr-TR" sz="2000" dirty="0"/>
              <a:t>: car attributes</a:t>
            </a:r>
          </a:p>
          <a:p>
            <a:pPr>
              <a:buFont typeface="Wingdings" pitchFamily="2" charset="2"/>
              <a:buNone/>
            </a:pPr>
            <a:r>
              <a:rPr lang="tr-TR" sz="2000" dirty="0"/>
              <a:t>	</a:t>
            </a:r>
            <a:r>
              <a:rPr lang="tr-TR" sz="2000" i="1" dirty="0"/>
              <a:t>y </a:t>
            </a:r>
            <a:r>
              <a:rPr lang="tr-TR" sz="2000" dirty="0"/>
              <a:t>: price</a:t>
            </a:r>
          </a:p>
          <a:p>
            <a:pPr>
              <a:buFont typeface="Wingdings" pitchFamily="2" charset="2"/>
              <a:buNone/>
            </a:pPr>
            <a:r>
              <a:rPr lang="tr-TR" sz="2000" dirty="0"/>
              <a:t>		</a:t>
            </a:r>
            <a:r>
              <a:rPr lang="tr-TR" sz="2000" i="1" dirty="0"/>
              <a:t>y </a:t>
            </a:r>
            <a:r>
              <a:rPr lang="tr-TR" sz="2000" dirty="0"/>
              <a:t>= </a:t>
            </a:r>
            <a:r>
              <a:rPr lang="tr-TR" sz="2000" i="1" dirty="0"/>
              <a:t>g</a:t>
            </a:r>
            <a:r>
              <a:rPr lang="tr-TR" sz="2000" dirty="0"/>
              <a:t>(</a:t>
            </a:r>
            <a:r>
              <a:rPr lang="tr-TR" sz="2000" i="1" dirty="0" err="1"/>
              <a:t>x</a:t>
            </a:r>
            <a:r>
              <a:rPr lang="tr-TR" sz="2000" dirty="0" err="1"/>
              <a:t>|</a:t>
            </a:r>
            <a:r>
              <a:rPr lang="tr-TR" sz="2000" i="1" dirty="0" err="1">
                <a:latin typeface="Symbol" pitchFamily="18" charset="2"/>
              </a:rPr>
              <a:t>q</a:t>
            </a:r>
            <a:r>
              <a:rPr lang="tr-TR" sz="2000" i="1" dirty="0">
                <a:latin typeface="Symbol" pitchFamily="18" charset="2"/>
              </a:rPr>
              <a:t> </a:t>
            </a:r>
            <a:r>
              <a:rPr lang="tr-TR" sz="2000" dirty="0"/>
              <a:t>)</a:t>
            </a:r>
          </a:p>
          <a:p>
            <a:pPr>
              <a:buFont typeface="Wingdings" pitchFamily="2" charset="2"/>
              <a:buNone/>
            </a:pPr>
            <a:r>
              <a:rPr lang="tr-TR" sz="2000" dirty="0"/>
              <a:t>	</a:t>
            </a:r>
            <a:r>
              <a:rPr lang="tr-TR" sz="2000" i="1" dirty="0"/>
              <a:t>g</a:t>
            </a:r>
            <a:r>
              <a:rPr lang="tr-TR" sz="2000" dirty="0"/>
              <a:t>(), model (</a:t>
            </a:r>
            <a:r>
              <a:rPr lang="tr-TR" sz="2000" dirty="0" err="1"/>
              <a:t>fixed</a:t>
            </a:r>
            <a:r>
              <a:rPr lang="tr-TR" sz="2000" dirty="0"/>
              <a:t>)</a:t>
            </a:r>
          </a:p>
          <a:p>
            <a:pPr>
              <a:buFont typeface="Wingdings" pitchFamily="2" charset="2"/>
              <a:buNone/>
            </a:pPr>
            <a:r>
              <a:rPr lang="tr-TR" sz="2000" dirty="0">
                <a:latin typeface="Symbol" pitchFamily="18" charset="2"/>
              </a:rPr>
              <a:t>	</a:t>
            </a:r>
            <a:r>
              <a:rPr lang="tr-TR" sz="2000" i="1" dirty="0" err="1">
                <a:latin typeface="Symbol" pitchFamily="18" charset="2"/>
              </a:rPr>
              <a:t>q</a:t>
            </a:r>
            <a:r>
              <a:rPr lang="tr-TR" sz="2000" i="1" dirty="0">
                <a:latin typeface="Symbol" pitchFamily="18" charset="2"/>
              </a:rPr>
              <a:t>,  </a:t>
            </a:r>
            <a:r>
              <a:rPr lang="tr-TR" sz="2000" dirty="0" err="1"/>
              <a:t>parameters</a:t>
            </a:r>
            <a:r>
              <a:rPr lang="tr-TR" sz="2000" dirty="0"/>
              <a:t> (</a:t>
            </a:r>
            <a:r>
              <a:rPr lang="tr-TR" sz="2000" dirty="0" err="1"/>
              <a:t>modifiable</a:t>
            </a:r>
            <a:r>
              <a:rPr lang="tr-TR" sz="2000" dirty="0"/>
              <a:t>-&gt;</a:t>
            </a:r>
            <a:r>
              <a:rPr lang="tr-TR" sz="2000" dirty="0" err="1"/>
              <a:t>learned</a:t>
            </a:r>
            <a:r>
              <a:rPr lang="tr-TR" sz="2000" dirty="0"/>
              <a:t>)</a:t>
            </a:r>
          </a:p>
        </p:txBody>
      </p:sp>
      <p:sp>
        <p:nvSpPr>
          <p:cNvPr id="90121" name="Text Box 9"/>
          <p:cNvSpPr txBox="1">
            <a:spLocks noChangeArrowheads="1"/>
          </p:cNvSpPr>
          <p:nvPr/>
        </p:nvSpPr>
        <p:spPr bwMode="auto">
          <a:xfrm>
            <a:off x="6228184" y="3068960"/>
            <a:ext cx="156645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tr-TR" sz="2400" i="1" dirty="0">
                <a:solidFill>
                  <a:schemeClr val="bg1"/>
                </a:solidFill>
                <a:latin typeface="+mn-lt"/>
              </a:rPr>
              <a:t>y </a:t>
            </a:r>
            <a:r>
              <a:rPr lang="tr-TR" sz="2400" dirty="0">
                <a:solidFill>
                  <a:schemeClr val="bg1"/>
                </a:solidFill>
                <a:latin typeface="+mn-lt"/>
              </a:rPr>
              <a:t>= </a:t>
            </a:r>
            <a:r>
              <a:rPr lang="tr-TR" sz="2400" i="1" dirty="0">
                <a:solidFill>
                  <a:schemeClr val="bg1"/>
                </a:solidFill>
                <a:latin typeface="+mn-lt"/>
              </a:rPr>
              <a:t>wx</a:t>
            </a:r>
            <a:r>
              <a:rPr lang="tr-TR" sz="2400" dirty="0">
                <a:solidFill>
                  <a:schemeClr val="bg1"/>
                </a:solidFill>
                <a:latin typeface="+mn-lt"/>
              </a:rPr>
              <a:t>+</a:t>
            </a:r>
            <a:r>
              <a:rPr lang="tr-TR" sz="2400" i="1" dirty="0">
                <a:solidFill>
                  <a:schemeClr val="bg1"/>
                </a:solidFill>
                <a:latin typeface="+mn-lt"/>
              </a:rPr>
              <a:t>w</a:t>
            </a:r>
            <a:r>
              <a:rPr lang="tr-TR" sz="2400" baseline="-25000" dirty="0">
                <a:solidFill>
                  <a:schemeClr val="bg1"/>
                </a:solidFill>
                <a:latin typeface="+mn-lt"/>
              </a:rPr>
              <a:t>0</a:t>
            </a:r>
            <a:endParaRPr lang="en-GB" sz="2400" baseline="-25000" dirty="0">
              <a:solidFill>
                <a:schemeClr val="bg1"/>
              </a:solidFill>
              <a:latin typeface="+mn-lt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Regression Applications</a:t>
            </a:r>
          </a:p>
        </p:txBody>
      </p:sp>
      <p:sp>
        <p:nvSpPr>
          <p:cNvPr id="109571" name="Rectangle 3"/>
          <p:cNvSpPr>
            <a:spLocks noGrp="1" noChangeArrowheads="1"/>
          </p:cNvSpPr>
          <p:nvPr>
            <p:ph idx="1"/>
          </p:nvPr>
        </p:nvSpPr>
        <p:spPr>
          <a:xfrm>
            <a:off x="438659" y="2283079"/>
            <a:ext cx="8229600" cy="869698"/>
          </a:xfrm>
        </p:spPr>
        <p:txBody>
          <a:bodyPr>
            <a:normAutofit lnSpcReduction="10000"/>
          </a:bodyPr>
          <a:lstStyle/>
          <a:p>
            <a:r>
              <a:rPr lang="tr-TR" dirty="0"/>
              <a:t>Navigating a car: Angle of the steering</a:t>
            </a:r>
          </a:p>
          <a:p>
            <a:r>
              <a:rPr lang="tr-TR" dirty="0"/>
              <a:t>Kinematics of a robot arm</a:t>
            </a:r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6DF4C409-C017-451C-B236-E185BBA6E0E4}" type="slidenum">
              <a:rPr lang="tr-TR" smtClean="0"/>
              <a:pPr/>
              <a:t>14</a:t>
            </a:fld>
            <a:endParaRPr lang="tr-TR" dirty="0"/>
          </a:p>
        </p:txBody>
      </p:sp>
      <p:sp>
        <p:nvSpPr>
          <p:cNvPr id="109576" name="Rectangle 8"/>
          <p:cNvSpPr>
            <a:spLocks noChangeArrowheads="1"/>
          </p:cNvSpPr>
          <p:nvPr/>
        </p:nvSpPr>
        <p:spPr bwMode="auto">
          <a:xfrm>
            <a:off x="439554" y="4066753"/>
            <a:ext cx="2232025" cy="1079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tr-TR" sz="2400" i="1" dirty="0">
                <a:latin typeface="+mn-lt"/>
              </a:rPr>
              <a:t>α</a:t>
            </a:r>
            <a:r>
              <a:rPr lang="tr-TR" sz="2000" baseline="-25000" dirty="0">
                <a:latin typeface="+mn-lt"/>
              </a:rPr>
              <a:t>1</a:t>
            </a:r>
            <a:r>
              <a:rPr lang="tr-TR" sz="2400" dirty="0">
                <a:latin typeface="+mn-lt"/>
              </a:rPr>
              <a:t>= </a:t>
            </a:r>
            <a:r>
              <a:rPr lang="tr-TR" sz="2400" i="1" dirty="0">
                <a:latin typeface="+mn-lt"/>
              </a:rPr>
              <a:t>g</a:t>
            </a:r>
            <a:r>
              <a:rPr lang="tr-TR" sz="2000" baseline="-25000" dirty="0">
                <a:latin typeface="+mn-lt"/>
              </a:rPr>
              <a:t>1</a:t>
            </a:r>
            <a:r>
              <a:rPr lang="tr-TR" sz="2400" dirty="0">
                <a:latin typeface="+mn-lt"/>
              </a:rPr>
              <a:t>(</a:t>
            </a:r>
            <a:r>
              <a:rPr lang="tr-TR" sz="2400" i="1" dirty="0">
                <a:latin typeface="+mn-lt"/>
              </a:rPr>
              <a:t>x</a:t>
            </a:r>
            <a:r>
              <a:rPr lang="tr-TR" sz="2400" dirty="0">
                <a:latin typeface="+mn-lt"/>
              </a:rPr>
              <a:t>,</a:t>
            </a:r>
            <a:r>
              <a:rPr lang="tr-TR" sz="2400" i="1" dirty="0">
                <a:latin typeface="+mn-lt"/>
              </a:rPr>
              <a:t>y</a:t>
            </a:r>
            <a:r>
              <a:rPr lang="tr-TR" sz="2400" dirty="0">
                <a:latin typeface="+mn-lt"/>
              </a:rPr>
              <a:t>)</a:t>
            </a:r>
          </a:p>
          <a:p>
            <a:pPr marL="342900" indent="-342900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tr-TR" sz="2400" i="1" dirty="0">
                <a:latin typeface="+mn-lt"/>
              </a:rPr>
              <a:t>α</a:t>
            </a:r>
            <a:r>
              <a:rPr lang="tr-TR" sz="2000" baseline="-25000" dirty="0">
                <a:latin typeface="+mn-lt"/>
              </a:rPr>
              <a:t>2</a:t>
            </a:r>
            <a:r>
              <a:rPr lang="tr-TR" sz="2400" dirty="0">
                <a:latin typeface="+mn-lt"/>
              </a:rPr>
              <a:t>= </a:t>
            </a:r>
            <a:r>
              <a:rPr lang="tr-TR" sz="2400" i="1" dirty="0">
                <a:latin typeface="+mn-lt"/>
              </a:rPr>
              <a:t>g</a:t>
            </a:r>
            <a:r>
              <a:rPr lang="tr-TR" sz="2000" baseline="-25000" dirty="0">
                <a:latin typeface="+mn-lt"/>
              </a:rPr>
              <a:t>2</a:t>
            </a:r>
            <a:r>
              <a:rPr lang="tr-TR" sz="2400" dirty="0">
                <a:latin typeface="+mn-lt"/>
              </a:rPr>
              <a:t>(</a:t>
            </a:r>
            <a:r>
              <a:rPr lang="tr-TR" sz="2400" i="1" dirty="0">
                <a:latin typeface="+mn-lt"/>
              </a:rPr>
              <a:t>x</a:t>
            </a:r>
            <a:r>
              <a:rPr lang="tr-TR" sz="2400" dirty="0">
                <a:latin typeface="+mn-lt"/>
              </a:rPr>
              <a:t>,</a:t>
            </a:r>
            <a:r>
              <a:rPr lang="tr-TR" sz="2400" i="1" dirty="0">
                <a:latin typeface="+mn-lt"/>
              </a:rPr>
              <a:t>y</a:t>
            </a:r>
            <a:r>
              <a:rPr lang="tr-TR" sz="2400" dirty="0">
                <a:latin typeface="+mn-lt"/>
              </a:rPr>
              <a:t>)</a:t>
            </a:r>
          </a:p>
        </p:txBody>
      </p:sp>
      <p:grpSp>
        <p:nvGrpSpPr>
          <p:cNvPr id="109587" name="Group 19"/>
          <p:cNvGrpSpPr>
            <a:grpSpLocks/>
          </p:cNvGrpSpPr>
          <p:nvPr/>
        </p:nvGrpSpPr>
        <p:grpSpPr bwMode="auto">
          <a:xfrm>
            <a:off x="1403350" y="3284538"/>
            <a:ext cx="2374900" cy="2244725"/>
            <a:chOff x="930" y="2288"/>
            <a:chExt cx="1496" cy="1414"/>
          </a:xfrm>
        </p:grpSpPr>
        <p:sp>
          <p:nvSpPr>
            <p:cNvPr id="109572" name="Line 4"/>
            <p:cNvSpPr>
              <a:spLocks noChangeShapeType="1"/>
            </p:cNvSpPr>
            <p:nvPr/>
          </p:nvSpPr>
          <p:spPr bwMode="auto">
            <a:xfrm>
              <a:off x="930" y="3702"/>
              <a:ext cx="771" cy="0"/>
            </a:xfrm>
            <a:prstGeom prst="line">
              <a:avLst/>
            </a:prstGeom>
            <a:ln>
              <a:solidFill>
                <a:schemeClr val="tx1"/>
              </a:solidFill>
              <a:headEnd/>
              <a:tailE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tr-TR"/>
            </a:p>
          </p:txBody>
        </p:sp>
        <p:sp>
          <p:nvSpPr>
            <p:cNvPr id="109573" name="Line 5"/>
            <p:cNvSpPr>
              <a:spLocks noChangeShapeType="1"/>
            </p:cNvSpPr>
            <p:nvPr/>
          </p:nvSpPr>
          <p:spPr bwMode="auto">
            <a:xfrm flipV="1">
              <a:off x="1292" y="3158"/>
              <a:ext cx="681" cy="544"/>
            </a:xfrm>
            <a:prstGeom prst="line">
              <a:avLst/>
            </a:prstGeom>
            <a:ln>
              <a:solidFill>
                <a:schemeClr val="tx1"/>
              </a:solidFill>
              <a:headEnd/>
              <a:tailE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tr-TR"/>
            </a:p>
          </p:txBody>
        </p:sp>
        <p:sp>
          <p:nvSpPr>
            <p:cNvPr id="109574" name="Line 6"/>
            <p:cNvSpPr>
              <a:spLocks noChangeShapeType="1"/>
            </p:cNvSpPr>
            <p:nvPr/>
          </p:nvSpPr>
          <p:spPr bwMode="auto">
            <a:xfrm flipH="1" flipV="1">
              <a:off x="1701" y="2523"/>
              <a:ext cx="271" cy="635"/>
            </a:xfrm>
            <a:prstGeom prst="line">
              <a:avLst/>
            </a:prstGeom>
            <a:ln>
              <a:solidFill>
                <a:schemeClr val="tx1"/>
              </a:solidFill>
              <a:headEnd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tr-TR"/>
            </a:p>
          </p:txBody>
        </p:sp>
        <p:sp>
          <p:nvSpPr>
            <p:cNvPr id="109575" name="Line 7"/>
            <p:cNvSpPr>
              <a:spLocks noChangeShapeType="1"/>
            </p:cNvSpPr>
            <p:nvPr/>
          </p:nvSpPr>
          <p:spPr bwMode="auto">
            <a:xfrm>
              <a:off x="1474" y="3158"/>
              <a:ext cx="952" cy="0"/>
            </a:xfrm>
            <a:prstGeom prst="line">
              <a:avLst/>
            </a:prstGeom>
            <a:ln>
              <a:solidFill>
                <a:schemeClr val="tx1"/>
              </a:solidFill>
              <a:headEnd/>
              <a:tailE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tr-TR"/>
            </a:p>
          </p:txBody>
        </p:sp>
        <p:sp>
          <p:nvSpPr>
            <p:cNvPr id="109578" name="Rectangle 10"/>
            <p:cNvSpPr>
              <a:spLocks noChangeArrowheads="1"/>
            </p:cNvSpPr>
            <p:nvPr/>
          </p:nvSpPr>
          <p:spPr bwMode="auto">
            <a:xfrm>
              <a:off x="1655" y="3331"/>
              <a:ext cx="295" cy="288"/>
            </a:xfrm>
            <a:prstGeom prst="rect">
              <a:avLst/>
            </a:prstGeom>
            <a:noFill/>
            <a:ln w="2857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tr-TR" sz="2400" dirty="0">
                  <a:latin typeface="+mn-lt"/>
                </a:rPr>
                <a:t>α</a:t>
              </a:r>
              <a:r>
                <a:rPr lang="tr-TR" sz="2400" baseline="-25000" dirty="0">
                  <a:latin typeface="+mn-lt"/>
                </a:rPr>
                <a:t>1</a:t>
              </a:r>
            </a:p>
          </p:txBody>
        </p:sp>
        <p:sp>
          <p:nvSpPr>
            <p:cNvPr id="109579" name="Rectangle 11"/>
            <p:cNvSpPr>
              <a:spLocks noChangeArrowheads="1"/>
            </p:cNvSpPr>
            <p:nvPr/>
          </p:nvSpPr>
          <p:spPr bwMode="auto">
            <a:xfrm>
              <a:off x="1973" y="2750"/>
              <a:ext cx="295" cy="288"/>
            </a:xfrm>
            <a:prstGeom prst="rect">
              <a:avLst/>
            </a:prstGeom>
            <a:noFill/>
            <a:ln w="2857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tr-TR" sz="2400" dirty="0">
                  <a:latin typeface="+mn-lt"/>
                </a:rPr>
                <a:t>α</a:t>
              </a:r>
              <a:r>
                <a:rPr lang="tr-TR" sz="2400" baseline="-25000" dirty="0">
                  <a:latin typeface="+mn-lt"/>
                </a:rPr>
                <a:t>2</a:t>
              </a:r>
            </a:p>
          </p:txBody>
        </p:sp>
        <p:sp>
          <p:nvSpPr>
            <p:cNvPr id="109583" name="Arc 15"/>
            <p:cNvSpPr>
              <a:spLocks/>
            </p:cNvSpPr>
            <p:nvPr/>
          </p:nvSpPr>
          <p:spPr bwMode="auto">
            <a:xfrm>
              <a:off x="1927" y="3067"/>
              <a:ext cx="137" cy="91"/>
            </a:xfrm>
            <a:custGeom>
              <a:avLst/>
              <a:gdLst>
                <a:gd name="G0" fmla="+- 0 0 0"/>
                <a:gd name="G1" fmla="+- 21600 0 0"/>
                <a:gd name="G2" fmla="+- 21600 0 0"/>
                <a:gd name="T0" fmla="*/ 0 w 21600"/>
                <a:gd name="T1" fmla="*/ 0 h 21600"/>
                <a:gd name="T2" fmla="*/ 21600 w 21600"/>
                <a:gd name="T3" fmla="*/ 21600 h 21600"/>
                <a:gd name="T4" fmla="*/ 0 w 2160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ln>
              <a:solidFill>
                <a:schemeClr val="tx1"/>
              </a:solidFill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endParaRPr lang="tr-TR"/>
            </a:p>
          </p:txBody>
        </p:sp>
        <p:sp>
          <p:nvSpPr>
            <p:cNvPr id="109584" name="Arc 16"/>
            <p:cNvSpPr>
              <a:spLocks/>
            </p:cNvSpPr>
            <p:nvPr/>
          </p:nvSpPr>
          <p:spPr bwMode="auto">
            <a:xfrm>
              <a:off x="1474" y="3566"/>
              <a:ext cx="136" cy="136"/>
            </a:xfrm>
            <a:custGeom>
              <a:avLst/>
              <a:gdLst>
                <a:gd name="G0" fmla="+- 0 0 0"/>
                <a:gd name="G1" fmla="+- 21600 0 0"/>
                <a:gd name="G2" fmla="+- 21600 0 0"/>
                <a:gd name="T0" fmla="*/ 0 w 21600"/>
                <a:gd name="T1" fmla="*/ 0 h 21600"/>
                <a:gd name="T2" fmla="*/ 21600 w 21600"/>
                <a:gd name="T3" fmla="*/ 21600 h 21600"/>
                <a:gd name="T4" fmla="*/ 0 w 2160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ln>
              <a:solidFill>
                <a:schemeClr val="tx1"/>
              </a:solidFill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endParaRPr lang="tr-TR"/>
            </a:p>
          </p:txBody>
        </p:sp>
        <p:sp>
          <p:nvSpPr>
            <p:cNvPr id="109585" name="Rectangle 17"/>
            <p:cNvSpPr>
              <a:spLocks noChangeArrowheads="1"/>
            </p:cNvSpPr>
            <p:nvPr/>
          </p:nvSpPr>
          <p:spPr bwMode="auto">
            <a:xfrm>
              <a:off x="1111" y="2288"/>
              <a:ext cx="524" cy="2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tr-TR" sz="2400" dirty="0">
                  <a:latin typeface="+mn-lt"/>
                </a:rPr>
                <a:t>(</a:t>
              </a:r>
              <a:r>
                <a:rPr lang="tr-TR" sz="2400" i="1" dirty="0">
                  <a:latin typeface="+mn-lt"/>
                </a:rPr>
                <a:t>x</a:t>
              </a:r>
              <a:r>
                <a:rPr lang="tr-TR" sz="2400" dirty="0">
                  <a:latin typeface="+mn-lt"/>
                </a:rPr>
                <a:t>,</a:t>
              </a:r>
              <a:r>
                <a:rPr lang="tr-TR" sz="2400" i="1" dirty="0">
                  <a:latin typeface="+mn-lt"/>
                </a:rPr>
                <a:t>y</a:t>
              </a:r>
              <a:r>
                <a:rPr lang="tr-TR" sz="2400" dirty="0">
                  <a:latin typeface="+mn-lt"/>
                </a:rPr>
                <a:t>)</a:t>
              </a:r>
            </a:p>
          </p:txBody>
        </p:sp>
      </p:grpSp>
      <p:sp>
        <p:nvSpPr>
          <p:cNvPr id="109586" name="Rectangle 18"/>
          <p:cNvSpPr>
            <a:spLocks noChangeArrowheads="1"/>
          </p:cNvSpPr>
          <p:nvPr/>
        </p:nvSpPr>
        <p:spPr bwMode="auto">
          <a:xfrm>
            <a:off x="5148064" y="5936439"/>
            <a:ext cx="3598859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>
              <a:spcBef>
                <a:spcPct val="20000"/>
              </a:spcBef>
              <a:buClr>
                <a:schemeClr val="bg2"/>
              </a:buClr>
              <a:buSzPct val="75000"/>
            </a:pPr>
            <a:r>
              <a:rPr lang="tr-TR" sz="2400" dirty="0">
                <a:latin typeface="+mn-lt"/>
              </a:rPr>
              <a:t>Response surface design</a:t>
            </a:r>
          </a:p>
        </p:txBody>
      </p:sp>
      <p:grpSp>
        <p:nvGrpSpPr>
          <p:cNvPr id="109588" name="Group 20"/>
          <p:cNvGrpSpPr>
            <a:grpSpLocks/>
          </p:cNvGrpSpPr>
          <p:nvPr/>
        </p:nvGrpSpPr>
        <p:grpSpPr bwMode="auto">
          <a:xfrm>
            <a:off x="5472906" y="3746501"/>
            <a:ext cx="2808288" cy="1885950"/>
            <a:chOff x="3198" y="2659"/>
            <a:chExt cx="1769" cy="1188"/>
          </a:xfrm>
        </p:grpSpPr>
        <p:sp>
          <p:nvSpPr>
            <p:cNvPr id="109589" name="Line 21"/>
            <p:cNvSpPr>
              <a:spLocks noChangeShapeType="1"/>
            </p:cNvSpPr>
            <p:nvPr/>
          </p:nvSpPr>
          <p:spPr bwMode="auto">
            <a:xfrm>
              <a:off x="3198" y="3838"/>
              <a:ext cx="1769" cy="0"/>
            </a:xfrm>
            <a:prstGeom prst="line">
              <a:avLst/>
            </a:prstGeom>
            <a:ln>
              <a:solidFill>
                <a:schemeClr val="tx1"/>
              </a:solidFill>
              <a:headEnd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tr-TR"/>
            </a:p>
          </p:txBody>
        </p:sp>
        <p:sp>
          <p:nvSpPr>
            <p:cNvPr id="109590" name="Line 22"/>
            <p:cNvSpPr>
              <a:spLocks noChangeShapeType="1"/>
            </p:cNvSpPr>
            <p:nvPr/>
          </p:nvSpPr>
          <p:spPr bwMode="auto">
            <a:xfrm flipV="1">
              <a:off x="3198" y="2795"/>
              <a:ext cx="0" cy="1044"/>
            </a:xfrm>
            <a:prstGeom prst="line">
              <a:avLst/>
            </a:prstGeom>
            <a:ln>
              <a:solidFill>
                <a:schemeClr val="tx1"/>
              </a:solidFill>
              <a:headEnd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tr-TR"/>
            </a:p>
          </p:txBody>
        </p:sp>
        <p:grpSp>
          <p:nvGrpSpPr>
            <p:cNvPr id="109591" name="Group 23"/>
            <p:cNvGrpSpPr>
              <a:grpSpLocks/>
            </p:cNvGrpSpPr>
            <p:nvPr/>
          </p:nvGrpSpPr>
          <p:grpSpPr bwMode="auto">
            <a:xfrm>
              <a:off x="3288" y="2659"/>
              <a:ext cx="1497" cy="1188"/>
              <a:chOff x="3923" y="2923"/>
              <a:chExt cx="953" cy="825"/>
            </a:xfrm>
          </p:grpSpPr>
          <p:sp>
            <p:nvSpPr>
              <p:cNvPr id="109592" name="Freeform 24"/>
              <p:cNvSpPr>
                <a:spLocks/>
              </p:cNvSpPr>
              <p:nvPr/>
            </p:nvSpPr>
            <p:spPr bwMode="auto">
              <a:xfrm>
                <a:off x="4014" y="2961"/>
                <a:ext cx="862" cy="741"/>
              </a:xfrm>
              <a:custGeom>
                <a:avLst/>
                <a:gdLst/>
                <a:ahLst/>
                <a:cxnLst>
                  <a:cxn ang="0">
                    <a:pos x="0" y="651"/>
                  </a:cxn>
                  <a:cxn ang="0">
                    <a:pos x="318" y="15"/>
                  </a:cxn>
                  <a:cxn ang="0">
                    <a:pos x="862" y="741"/>
                  </a:cxn>
                </a:cxnLst>
                <a:rect l="0" t="0" r="r" b="b"/>
                <a:pathLst>
                  <a:path w="862" h="741">
                    <a:moveTo>
                      <a:pt x="0" y="651"/>
                    </a:moveTo>
                    <a:cubicBezTo>
                      <a:pt x="87" y="325"/>
                      <a:pt x="174" y="0"/>
                      <a:pt x="318" y="15"/>
                    </a:cubicBezTo>
                    <a:cubicBezTo>
                      <a:pt x="462" y="30"/>
                      <a:pt x="771" y="612"/>
                      <a:pt x="862" y="741"/>
                    </a:cubicBezTo>
                  </a:path>
                </a:pathLst>
              </a:custGeom>
              <a:noFill/>
              <a:ln w="28575" cmpd="sng">
                <a:solidFill>
                  <a:srgbClr val="FF0000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tr-TR"/>
              </a:p>
            </p:txBody>
          </p:sp>
          <p:sp>
            <p:nvSpPr>
              <p:cNvPr id="109593" name="Oval 25"/>
              <p:cNvSpPr>
                <a:spLocks noChangeArrowheads="1"/>
              </p:cNvSpPr>
              <p:nvPr/>
            </p:nvSpPr>
            <p:spPr bwMode="auto">
              <a:xfrm>
                <a:off x="4014" y="3385"/>
                <a:ext cx="90" cy="90"/>
              </a:xfrm>
              <a:prstGeom prst="ellipse">
                <a:avLst/>
              </a:prstGeom>
              <a:solidFill>
                <a:srgbClr val="3333FF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109594" name="Oval 26"/>
              <p:cNvSpPr>
                <a:spLocks noChangeArrowheads="1"/>
              </p:cNvSpPr>
              <p:nvPr/>
            </p:nvSpPr>
            <p:spPr bwMode="auto">
              <a:xfrm>
                <a:off x="4740" y="3521"/>
                <a:ext cx="90" cy="90"/>
              </a:xfrm>
              <a:prstGeom prst="ellipse">
                <a:avLst/>
              </a:prstGeom>
              <a:solidFill>
                <a:srgbClr val="3333FF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109595" name="Freeform 27"/>
              <p:cNvSpPr>
                <a:spLocks/>
              </p:cNvSpPr>
              <p:nvPr/>
            </p:nvSpPr>
            <p:spPr bwMode="auto">
              <a:xfrm>
                <a:off x="3923" y="2923"/>
                <a:ext cx="907" cy="825"/>
              </a:xfrm>
              <a:custGeom>
                <a:avLst/>
                <a:gdLst/>
                <a:ahLst/>
                <a:cxnLst>
                  <a:cxn ang="0">
                    <a:pos x="0" y="779"/>
                  </a:cxn>
                  <a:cxn ang="0">
                    <a:pos x="590" y="8"/>
                  </a:cxn>
                  <a:cxn ang="0">
                    <a:pos x="952" y="825"/>
                  </a:cxn>
                </a:cxnLst>
                <a:rect l="0" t="0" r="r" b="b"/>
                <a:pathLst>
                  <a:path w="952" h="825">
                    <a:moveTo>
                      <a:pt x="0" y="779"/>
                    </a:moveTo>
                    <a:cubicBezTo>
                      <a:pt x="215" y="389"/>
                      <a:pt x="431" y="0"/>
                      <a:pt x="590" y="8"/>
                    </a:cubicBezTo>
                    <a:cubicBezTo>
                      <a:pt x="749" y="16"/>
                      <a:pt x="892" y="689"/>
                      <a:pt x="952" y="825"/>
                    </a:cubicBezTo>
                  </a:path>
                </a:pathLst>
              </a:custGeom>
              <a:noFill/>
              <a:ln w="9525" cap="rnd">
                <a:solidFill>
                  <a:srgbClr val="FF0000"/>
                </a:solidFill>
                <a:prstDash val="sysDot"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tr-TR"/>
              </a:p>
            </p:txBody>
          </p:sp>
        </p:grpSp>
      </p:grp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2"/>
          <p:cNvSpPr>
            <a:spLocks noGrp="1" noChangeArrowheads="1"/>
          </p:cNvSpPr>
          <p:nvPr>
            <p:ph type="title"/>
          </p:nvPr>
        </p:nvSpPr>
        <p:spPr>
          <a:xfrm>
            <a:off x="611560" y="866363"/>
            <a:ext cx="8229600" cy="864518"/>
          </a:xfrm>
        </p:spPr>
        <p:txBody>
          <a:bodyPr>
            <a:normAutofit/>
          </a:bodyPr>
          <a:lstStyle/>
          <a:p>
            <a:r>
              <a:rPr lang="tr-TR" dirty="0"/>
              <a:t>Supervised Learning: Uses</a:t>
            </a:r>
          </a:p>
        </p:txBody>
      </p:sp>
      <p:sp>
        <p:nvSpPr>
          <p:cNvPr id="8909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tr-TR" dirty="0">
                <a:solidFill>
                  <a:schemeClr val="accent1"/>
                </a:solidFill>
              </a:rPr>
              <a:t>Prediction of future cases: </a:t>
            </a:r>
            <a:r>
              <a:rPr lang="tr-TR" dirty="0"/>
              <a:t>Use the rule to predict the output for future inputs</a:t>
            </a:r>
          </a:p>
          <a:p>
            <a:r>
              <a:rPr lang="tr-TR" dirty="0">
                <a:solidFill>
                  <a:schemeClr val="accent1"/>
                </a:solidFill>
              </a:rPr>
              <a:t>Knowledge extraction: </a:t>
            </a:r>
            <a:r>
              <a:rPr lang="tr-TR" dirty="0"/>
              <a:t>The rule is easy to understand</a:t>
            </a:r>
          </a:p>
          <a:p>
            <a:r>
              <a:rPr lang="tr-TR" dirty="0">
                <a:solidFill>
                  <a:schemeClr val="accent1"/>
                </a:solidFill>
              </a:rPr>
              <a:t>Compression:</a:t>
            </a:r>
            <a:r>
              <a:rPr lang="tr-TR" dirty="0"/>
              <a:t> The rule is simpler than the data it explains</a:t>
            </a:r>
          </a:p>
          <a:p>
            <a:r>
              <a:rPr lang="tr-TR" dirty="0">
                <a:solidFill>
                  <a:schemeClr val="accent1"/>
                </a:solidFill>
              </a:rPr>
              <a:t>Outlier detection: </a:t>
            </a:r>
            <a:r>
              <a:rPr lang="tr-TR" dirty="0"/>
              <a:t>Exceptions that are not covered by the rule, e.g., fraud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6DF4C409-C017-451C-B236-E185BBA6E0E4}" type="slidenum">
              <a:rPr lang="tr-TR" smtClean="0"/>
              <a:pPr/>
              <a:t>15</a:t>
            </a:fld>
            <a:endParaRPr lang="tr-TR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Unsupervised Learning</a:t>
            </a:r>
          </a:p>
        </p:txBody>
      </p:sp>
      <p:sp>
        <p:nvSpPr>
          <p:cNvPr id="92163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/>
              <a:t>Learning “what normally happens”</a:t>
            </a:r>
          </a:p>
          <a:p>
            <a:r>
              <a:rPr lang="tr-TR"/>
              <a:t>No output</a:t>
            </a:r>
          </a:p>
          <a:p>
            <a:r>
              <a:rPr lang="tr-TR"/>
              <a:t>Clustering: Grouping similar instances</a:t>
            </a:r>
          </a:p>
          <a:p>
            <a:r>
              <a:rPr lang="tr-TR"/>
              <a:t>Example applications</a:t>
            </a:r>
          </a:p>
          <a:p>
            <a:pPr lvl="1"/>
            <a:r>
              <a:rPr lang="tr-TR" sz="2400"/>
              <a:t>Customer segmentation in CRM</a:t>
            </a:r>
          </a:p>
          <a:p>
            <a:pPr lvl="1"/>
            <a:r>
              <a:rPr lang="tr-TR" sz="2400"/>
              <a:t>Image compression: Color quantization</a:t>
            </a:r>
          </a:p>
          <a:p>
            <a:pPr lvl="1"/>
            <a:r>
              <a:rPr lang="tr-TR" sz="2400"/>
              <a:t>Bioinformatics: Learning motifs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6DF4C409-C017-451C-B236-E185BBA6E0E4}" type="slidenum">
              <a:rPr lang="tr-TR" smtClean="0"/>
              <a:pPr/>
              <a:t>16</a:t>
            </a:fld>
            <a:endParaRPr lang="tr-TR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Reinforcement Learning</a:t>
            </a:r>
          </a:p>
        </p:txBody>
      </p:sp>
      <p:sp>
        <p:nvSpPr>
          <p:cNvPr id="9318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Learning a </a:t>
            </a:r>
            <a:r>
              <a:rPr lang="tr-TR" dirty="0">
                <a:solidFill>
                  <a:srgbClr val="FFC000"/>
                </a:solidFill>
              </a:rPr>
              <a:t>policy</a:t>
            </a:r>
            <a:r>
              <a:rPr lang="tr-TR" dirty="0"/>
              <a:t>: A </a:t>
            </a:r>
            <a:r>
              <a:rPr lang="tr-TR" dirty="0">
                <a:solidFill>
                  <a:schemeClr val="accent1"/>
                </a:solidFill>
              </a:rPr>
              <a:t>sequence</a:t>
            </a:r>
            <a:r>
              <a:rPr lang="tr-TR" dirty="0"/>
              <a:t> of outputs</a:t>
            </a:r>
          </a:p>
          <a:p>
            <a:r>
              <a:rPr lang="tr-TR" dirty="0"/>
              <a:t>No supervised output but delayed reward</a:t>
            </a:r>
          </a:p>
          <a:p>
            <a:r>
              <a:rPr lang="tr-TR" dirty="0"/>
              <a:t>Credit assignment problem</a:t>
            </a:r>
          </a:p>
          <a:p>
            <a:r>
              <a:rPr lang="tr-TR" dirty="0"/>
              <a:t>Game playing</a:t>
            </a:r>
          </a:p>
          <a:p>
            <a:r>
              <a:rPr lang="tr-TR" dirty="0"/>
              <a:t>Robot in a maze</a:t>
            </a:r>
          </a:p>
          <a:p>
            <a:r>
              <a:rPr lang="tr-TR" dirty="0"/>
              <a:t>Multiple agents, partial observability, ...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6DF4C409-C017-451C-B236-E185BBA6E0E4}" type="slidenum">
              <a:rPr lang="tr-TR" smtClean="0"/>
              <a:pPr/>
              <a:t>17</a:t>
            </a:fld>
            <a:endParaRPr lang="tr-TR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/>
              <a:t>Related</a:t>
            </a:r>
            <a:r>
              <a:rPr lang="tr-TR" dirty="0"/>
              <a:t> </a:t>
            </a:r>
            <a:r>
              <a:rPr lang="tr-TR" dirty="0" err="1"/>
              <a:t>Topics</a:t>
            </a:r>
            <a:endParaRPr lang="tr-TR" dirty="0"/>
          </a:p>
        </p:txBody>
      </p:sp>
      <p:sp>
        <p:nvSpPr>
          <p:cNvPr id="94211" name="Rectangle 3"/>
          <p:cNvSpPr>
            <a:spLocks noGrp="1" noChangeArrowheads="1"/>
          </p:cNvSpPr>
          <p:nvPr>
            <p:ph idx="1"/>
          </p:nvPr>
        </p:nvSpPr>
        <p:spPr>
          <a:xfrm>
            <a:off x="533400" y="2336872"/>
            <a:ext cx="7315200" cy="3972447"/>
          </a:xfrm>
        </p:spPr>
        <p:txBody>
          <a:bodyPr>
            <a:normAutofit/>
          </a:bodyPr>
          <a:lstStyle/>
          <a:p>
            <a:r>
              <a:rPr lang="tr-TR" dirty="0">
                <a:solidFill>
                  <a:srgbClr val="FFC000"/>
                </a:solidFill>
              </a:rPr>
              <a:t>High-</a:t>
            </a:r>
            <a:r>
              <a:rPr lang="tr-TR" dirty="0" err="1">
                <a:solidFill>
                  <a:srgbClr val="FFC000"/>
                </a:solidFill>
              </a:rPr>
              <a:t>performance</a:t>
            </a:r>
            <a:r>
              <a:rPr lang="tr-TR" dirty="0">
                <a:solidFill>
                  <a:srgbClr val="FFC000"/>
                </a:solidFill>
              </a:rPr>
              <a:t> </a:t>
            </a:r>
            <a:r>
              <a:rPr lang="tr-TR" dirty="0" err="1">
                <a:solidFill>
                  <a:srgbClr val="FFC000"/>
                </a:solidFill>
              </a:rPr>
              <a:t>computing</a:t>
            </a:r>
            <a:r>
              <a:rPr lang="tr-TR" dirty="0">
                <a:solidFill>
                  <a:srgbClr val="FFC000"/>
                </a:solidFill>
              </a:rPr>
              <a:t>: </a:t>
            </a:r>
          </a:p>
          <a:p>
            <a:pPr marL="0" indent="0">
              <a:buNone/>
            </a:pPr>
            <a:r>
              <a:rPr lang="tr-TR" dirty="0"/>
              <a:t>	</a:t>
            </a:r>
            <a:r>
              <a:rPr lang="tr-TR" sz="2200" dirty="0" err="1"/>
              <a:t>Parallel</a:t>
            </a:r>
            <a:r>
              <a:rPr lang="tr-TR" sz="2200" dirty="0"/>
              <a:t> </a:t>
            </a:r>
            <a:r>
              <a:rPr lang="tr-TR" sz="2200" dirty="0" err="1"/>
              <a:t>processing</a:t>
            </a:r>
            <a:r>
              <a:rPr lang="tr-TR" sz="2200" dirty="0"/>
              <a:t>, </a:t>
            </a:r>
            <a:r>
              <a:rPr lang="tr-TR" sz="2200" dirty="0" err="1"/>
              <a:t>GPUs</a:t>
            </a:r>
            <a:endParaRPr lang="tr-TR" sz="2200" dirty="0"/>
          </a:p>
          <a:p>
            <a:r>
              <a:rPr lang="tr-TR" dirty="0">
                <a:solidFill>
                  <a:srgbClr val="FFC000"/>
                </a:solidFill>
              </a:rPr>
              <a:t>Data </a:t>
            </a:r>
            <a:r>
              <a:rPr lang="tr-TR" dirty="0" err="1">
                <a:solidFill>
                  <a:srgbClr val="FFC000"/>
                </a:solidFill>
              </a:rPr>
              <a:t>privacy</a:t>
            </a:r>
            <a:r>
              <a:rPr lang="tr-TR" dirty="0">
                <a:solidFill>
                  <a:srgbClr val="FFC000"/>
                </a:solidFill>
              </a:rPr>
              <a:t> </a:t>
            </a:r>
            <a:r>
              <a:rPr lang="tr-TR" dirty="0" err="1">
                <a:solidFill>
                  <a:srgbClr val="FFC000"/>
                </a:solidFill>
              </a:rPr>
              <a:t>and</a:t>
            </a:r>
            <a:r>
              <a:rPr lang="tr-TR" dirty="0">
                <a:solidFill>
                  <a:srgbClr val="FFC000"/>
                </a:solidFill>
              </a:rPr>
              <a:t> </a:t>
            </a:r>
            <a:r>
              <a:rPr lang="tr-TR" dirty="0" err="1">
                <a:solidFill>
                  <a:srgbClr val="FFC000"/>
                </a:solidFill>
              </a:rPr>
              <a:t>security</a:t>
            </a:r>
            <a:r>
              <a:rPr lang="tr-TR" dirty="0">
                <a:solidFill>
                  <a:srgbClr val="FFC000"/>
                </a:solidFill>
              </a:rPr>
              <a:t>: </a:t>
            </a:r>
            <a:r>
              <a:rPr lang="tr-TR" dirty="0"/>
              <a:t>	</a:t>
            </a:r>
            <a:r>
              <a:rPr lang="tr-TR" sz="2200" dirty="0" err="1"/>
              <a:t>Sanitization</a:t>
            </a:r>
            <a:r>
              <a:rPr lang="tr-TR" sz="2200" dirty="0"/>
              <a:t>/</a:t>
            </a:r>
            <a:r>
              <a:rPr lang="tr-TR" sz="2200" dirty="0" err="1"/>
              <a:t>anonymization</a:t>
            </a:r>
            <a:r>
              <a:rPr lang="tr-TR" sz="2200" dirty="0"/>
              <a:t> of </a:t>
            </a:r>
            <a:r>
              <a:rPr lang="tr-TR" sz="2200" dirty="0" err="1"/>
              <a:t>personal</a:t>
            </a:r>
            <a:r>
              <a:rPr lang="tr-TR" sz="2200" dirty="0"/>
              <a:t> data</a:t>
            </a:r>
          </a:p>
          <a:p>
            <a:pPr marL="457200" lvl="1" indent="0">
              <a:buNone/>
            </a:pPr>
            <a:r>
              <a:rPr lang="tr-TR" sz="2200" dirty="0"/>
              <a:t>	</a:t>
            </a:r>
            <a:r>
              <a:rPr lang="tr-TR" sz="2200" dirty="0" err="1"/>
              <a:t>privacy-preserving</a:t>
            </a:r>
            <a:r>
              <a:rPr lang="tr-TR" sz="2200" dirty="0"/>
              <a:t> ML</a:t>
            </a:r>
          </a:p>
          <a:p>
            <a:r>
              <a:rPr lang="tr-TR" dirty="0">
                <a:solidFill>
                  <a:srgbClr val="FFC000"/>
                </a:solidFill>
              </a:rPr>
              <a:t>Model </a:t>
            </a:r>
            <a:r>
              <a:rPr lang="tr-TR" dirty="0" err="1">
                <a:solidFill>
                  <a:srgbClr val="FFC000"/>
                </a:solidFill>
              </a:rPr>
              <a:t>interpretability</a:t>
            </a:r>
            <a:r>
              <a:rPr lang="tr-TR" dirty="0">
                <a:solidFill>
                  <a:srgbClr val="FFC000"/>
                </a:solidFill>
              </a:rPr>
              <a:t> </a:t>
            </a:r>
            <a:r>
              <a:rPr lang="tr-TR" dirty="0" err="1">
                <a:solidFill>
                  <a:srgbClr val="FFC000"/>
                </a:solidFill>
              </a:rPr>
              <a:t>and</a:t>
            </a:r>
            <a:r>
              <a:rPr lang="tr-TR" dirty="0">
                <a:solidFill>
                  <a:srgbClr val="FFC000"/>
                </a:solidFill>
              </a:rPr>
              <a:t> </a:t>
            </a:r>
            <a:r>
              <a:rPr lang="tr-TR" dirty="0" err="1">
                <a:solidFill>
                  <a:srgbClr val="FFC000"/>
                </a:solidFill>
              </a:rPr>
              <a:t>trust</a:t>
            </a:r>
            <a:r>
              <a:rPr lang="tr-TR" dirty="0">
                <a:solidFill>
                  <a:srgbClr val="FFC000"/>
                </a:solidFill>
              </a:rPr>
              <a:t>:</a:t>
            </a:r>
          </a:p>
          <a:p>
            <a:pPr marL="457200" lvl="1" indent="0">
              <a:buNone/>
            </a:pPr>
            <a:r>
              <a:rPr lang="tr-TR" dirty="0"/>
              <a:t>	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importance</a:t>
            </a:r>
            <a:r>
              <a:rPr lang="tr-TR" dirty="0"/>
              <a:t> of </a:t>
            </a:r>
            <a:r>
              <a:rPr lang="tr-TR" dirty="0" err="1"/>
              <a:t>testing</a:t>
            </a:r>
            <a:endParaRPr lang="tr-TR" dirty="0"/>
          </a:p>
          <a:p>
            <a:pPr marL="457200" lvl="1" indent="0">
              <a:buNone/>
            </a:pPr>
            <a:r>
              <a:rPr lang="tr-TR" dirty="0"/>
              <a:t>	</a:t>
            </a:r>
            <a:r>
              <a:rPr lang="tr-TR" dirty="0" err="1"/>
              <a:t>Bias</a:t>
            </a:r>
            <a:r>
              <a:rPr lang="tr-TR" dirty="0"/>
              <a:t> in </a:t>
            </a:r>
            <a:r>
              <a:rPr lang="tr-TR" dirty="0" err="1"/>
              <a:t>training</a:t>
            </a:r>
            <a:r>
              <a:rPr lang="tr-TR" dirty="0"/>
              <a:t> data, </a:t>
            </a:r>
            <a:r>
              <a:rPr lang="tr-TR" dirty="0" err="1"/>
              <a:t>fairness</a:t>
            </a:r>
            <a:r>
              <a:rPr lang="tr-TR" dirty="0"/>
              <a:t> of </a:t>
            </a:r>
            <a:r>
              <a:rPr lang="tr-TR" dirty="0" err="1"/>
              <a:t>decisions</a:t>
            </a:r>
            <a:endParaRPr lang="tr-TR" dirty="0"/>
          </a:p>
          <a:p>
            <a:pPr marL="457200" lvl="1" indent="0">
              <a:buNone/>
            </a:pPr>
            <a:r>
              <a:rPr lang="tr-TR" dirty="0"/>
              <a:t>	</a:t>
            </a:r>
            <a:r>
              <a:rPr lang="tr-TR" dirty="0" err="1"/>
              <a:t>Adversarial</a:t>
            </a:r>
            <a:r>
              <a:rPr lang="tr-TR" dirty="0"/>
              <a:t> </a:t>
            </a:r>
            <a:r>
              <a:rPr lang="tr-TR" dirty="0" err="1"/>
              <a:t>examples</a:t>
            </a:r>
            <a:endParaRPr lang="tr-TR" dirty="0"/>
          </a:p>
          <a:p>
            <a:pPr marL="457200" lvl="1" indent="0">
              <a:buNone/>
            </a:pPr>
            <a:r>
              <a:rPr lang="tr-TR" dirty="0"/>
              <a:t>	</a:t>
            </a:r>
            <a:r>
              <a:rPr lang="tr-TR" dirty="0" err="1"/>
              <a:t>We</a:t>
            </a:r>
            <a:r>
              <a:rPr lang="tr-TR" dirty="0"/>
              <a:t> do not </a:t>
            </a:r>
            <a:r>
              <a:rPr lang="tr-TR" dirty="0" err="1"/>
              <a:t>want</a:t>
            </a:r>
            <a:r>
              <a:rPr lang="tr-TR" dirty="0"/>
              <a:t> </a:t>
            </a:r>
            <a:r>
              <a:rPr lang="tr-TR" dirty="0" err="1"/>
              <a:t>black-box</a:t>
            </a:r>
            <a:r>
              <a:rPr lang="tr-TR" dirty="0"/>
              <a:t> but </a:t>
            </a:r>
            <a:r>
              <a:rPr lang="tr-TR" dirty="0" err="1"/>
              <a:t>explainable</a:t>
            </a:r>
            <a:r>
              <a:rPr lang="tr-TR" dirty="0"/>
              <a:t> </a:t>
            </a:r>
            <a:r>
              <a:rPr lang="tr-TR" dirty="0" err="1"/>
              <a:t>models</a:t>
            </a:r>
            <a:endParaRPr lang="tr-TR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6DF4C409-C017-451C-B236-E185BBA6E0E4}" type="slidenum">
              <a:rPr lang="tr-TR" smtClean="0"/>
              <a:pPr/>
              <a:t>18</a:t>
            </a:fld>
            <a:endParaRPr lang="tr-TR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0DE8D7-6BC6-954D-A7B8-E63AF5B068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TR" dirty="0"/>
              <a:t>Data Science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3A37B3-A835-C843-91C0-8E35723CB8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TR" dirty="0"/>
              <a:t>A new field composed of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TR" sz="2400" dirty="0">
                <a:solidFill>
                  <a:srgbClr val="FFC000"/>
                </a:solidFill>
              </a:rPr>
              <a:t>Machine learning </a:t>
            </a:r>
            <a:r>
              <a:rPr lang="en-TR" sz="2400" dirty="0"/>
              <a:t>(theoretical component)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TR" sz="2400" dirty="0">
                <a:solidFill>
                  <a:srgbClr val="FFC000"/>
                </a:solidFill>
              </a:rPr>
              <a:t>High-performance computation </a:t>
            </a:r>
            <a:r>
              <a:rPr lang="en-TR" sz="2400" dirty="0"/>
              <a:t>(engineering component); both hardware and software aspects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TR" sz="2400" dirty="0">
                <a:solidFill>
                  <a:srgbClr val="FFC000"/>
                </a:solidFill>
              </a:rPr>
              <a:t>Ethical/legal aspects </a:t>
            </a:r>
            <a:r>
              <a:rPr lang="en-TR" sz="2400" dirty="0"/>
              <a:t>of data collection, analysis, and data-driven decision making (social component)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4CCB2FD-EF0B-B84E-92FA-D0697FAB1D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DA0FD2-D456-4FC5-A587-87644C4EB2D1}" type="slidenum">
              <a:rPr lang="tr-TR" smtClean="0"/>
              <a:pPr/>
              <a:t>19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935533013"/>
      </p:ext>
    </p:extLst>
  </p:cSld>
  <p:clrMapOvr>
    <a:masterClrMapping/>
  </p:clrMapOvr>
</p:sld>
</file>

<file path=ppt/theme/theme1.xml><?xml version="1.0" encoding="utf-8"?>
<a:theme xmlns:a="http://schemas.openxmlformats.org/drawingml/2006/main" name="Berlin">
  <a:themeElements>
    <a:clrScheme name="Berlin">
      <a:dk1>
        <a:sysClr val="windowText" lastClr="000000"/>
      </a:dk1>
      <a:lt1>
        <a:sysClr val="window" lastClr="FFFFFF"/>
      </a:lt1>
      <a:dk2>
        <a:srgbClr val="9D360E"/>
      </a:dk2>
      <a:lt2>
        <a:srgbClr val="E7E6E6"/>
      </a:lt2>
      <a:accent1>
        <a:srgbClr val="F09415"/>
      </a:accent1>
      <a:accent2>
        <a:srgbClr val="C1B56B"/>
      </a:accent2>
      <a:accent3>
        <a:srgbClr val="4BAF73"/>
      </a:accent3>
      <a:accent4>
        <a:srgbClr val="5AA6C0"/>
      </a:accent4>
      <a:accent5>
        <a:srgbClr val="D17DF9"/>
      </a:accent5>
      <a:accent6>
        <a:srgbClr val="FA7E5C"/>
      </a:accent6>
      <a:hlink>
        <a:srgbClr val="FFAE3E"/>
      </a:hlink>
      <a:folHlink>
        <a:srgbClr val="FCC77E"/>
      </a:folHlink>
    </a:clrScheme>
    <a:fontScheme name="Berlin">
      <a:maj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erli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erlin" id="{7B5DBA9E-B069-418E-9360-A61BDD0615A4}" vid="{C0CBE056-4EF4-4D92-969E-947779DA7AA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</TotalTime>
  <Words>860</Words>
  <Application>Microsoft Macintosh PowerPoint</Application>
  <PresentationFormat>On-screen Show (4:3)</PresentationFormat>
  <Paragraphs>148</Paragraphs>
  <Slides>19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6" baseType="lpstr">
      <vt:lpstr>Arial</vt:lpstr>
      <vt:lpstr>Calibri</vt:lpstr>
      <vt:lpstr>Lucida Bright</vt:lpstr>
      <vt:lpstr>Symbol</vt:lpstr>
      <vt:lpstr>Trebuchet MS</vt:lpstr>
      <vt:lpstr>Wingdings</vt:lpstr>
      <vt:lpstr>Berlin</vt:lpstr>
      <vt:lpstr>INTRODUCTION TO   Machine Learning</vt:lpstr>
      <vt:lpstr>CHAPTER 1:  Introduction</vt:lpstr>
      <vt:lpstr>Big Data</vt:lpstr>
      <vt:lpstr>Why “Learn” ?</vt:lpstr>
      <vt:lpstr>What We Talk About When We  Talk About “Learning”</vt:lpstr>
      <vt:lpstr>Data Mining</vt:lpstr>
      <vt:lpstr>What is Machine Learning?</vt:lpstr>
      <vt:lpstr>Applications</vt:lpstr>
      <vt:lpstr>Learning Associations</vt:lpstr>
      <vt:lpstr>Classification</vt:lpstr>
      <vt:lpstr>Classification: Applications</vt:lpstr>
      <vt:lpstr>Face Recognition</vt:lpstr>
      <vt:lpstr>Regression</vt:lpstr>
      <vt:lpstr>Regression Applications</vt:lpstr>
      <vt:lpstr>Supervised Learning: Uses</vt:lpstr>
      <vt:lpstr>Unsupervised Learning</vt:lpstr>
      <vt:lpstr>Reinforcement Learning</vt:lpstr>
      <vt:lpstr>Related Topics</vt:lpstr>
      <vt:lpstr>Data Science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INTRODUCTION  TO  Machine  Learning 3rd Edition</dc:title>
  <dc:creator>Ethem Alpaydin</dc:creator>
  <cp:lastModifiedBy>Ethem Alpaydin</cp:lastModifiedBy>
  <cp:revision>13</cp:revision>
  <dcterms:created xsi:type="dcterms:W3CDTF">2020-03-23T08:36:12Z</dcterms:created>
  <dcterms:modified xsi:type="dcterms:W3CDTF">2020-04-05T12:04:55Z</dcterms:modified>
</cp:coreProperties>
</file>