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4" r:id="rId1"/>
  </p:sldMasterIdLst>
  <p:notesMasterIdLst>
    <p:notesMasterId r:id="rId19"/>
  </p:notesMasterIdLst>
  <p:handoutMasterIdLst>
    <p:handoutMasterId r:id="rId20"/>
  </p:handoutMasterIdLst>
  <p:sldIdLst>
    <p:sldId id="305" r:id="rId2"/>
    <p:sldId id="268" r:id="rId3"/>
    <p:sldId id="261" r:id="rId4"/>
    <p:sldId id="287" r:id="rId5"/>
    <p:sldId id="289" r:id="rId6"/>
    <p:sldId id="288" r:id="rId7"/>
    <p:sldId id="290" r:id="rId8"/>
    <p:sldId id="301" r:id="rId9"/>
    <p:sldId id="292" r:id="rId10"/>
    <p:sldId id="293" r:id="rId11"/>
    <p:sldId id="294" r:id="rId12"/>
    <p:sldId id="295" r:id="rId13"/>
    <p:sldId id="306" r:id="rId14"/>
    <p:sldId id="297" r:id="rId15"/>
    <p:sldId id="298" r:id="rId16"/>
    <p:sldId id="299" r:id="rId17"/>
    <p:sldId id="300" r:id="rId18"/>
  </p:sldIdLst>
  <p:sldSz cx="9144000" cy="6858000" type="screen4x3"/>
  <p:notesSz cx="10234613" cy="7099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36">
          <p15:clr>
            <a:srgbClr val="A4A3A4"/>
          </p15:clr>
        </p15:guide>
        <p15:guide id="2" pos="32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66FF33"/>
    <a:srgbClr val="3333FF"/>
    <a:srgbClr val="990033"/>
    <a:srgbClr val="FF6600"/>
    <a:srgbClr val="FF00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98" autoAdjust="0"/>
    <p:restoredTop sz="94241" autoAdjust="0"/>
  </p:normalViewPr>
  <p:slideViewPr>
    <p:cSldViewPr>
      <p:cViewPr varScale="1">
        <p:scale>
          <a:sx n="120" d="100"/>
          <a:sy n="120" d="100"/>
        </p:scale>
        <p:origin x="184" y="2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1254" y="-84"/>
      </p:cViewPr>
      <p:guideLst>
        <p:guide orient="horz" pos="2236"/>
        <p:guide pos="32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>
                <a:latin typeface="Arial" charset="0"/>
              </a:defRPr>
            </a:lvl1pPr>
          </a:lstStyle>
          <a:p>
            <a:endParaRPr lang="tr-TR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797550" y="0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latin typeface="Arial" charset="0"/>
              </a:defRPr>
            </a:lvl1pPr>
          </a:lstStyle>
          <a:p>
            <a:endParaRPr lang="tr-TR"/>
          </a:p>
        </p:txBody>
      </p:sp>
      <p:sp>
        <p:nvSpPr>
          <p:cNvPr id="1290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42113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>
                <a:latin typeface="Arial" charset="0"/>
              </a:defRPr>
            </a:lvl1pPr>
          </a:lstStyle>
          <a:p>
            <a:endParaRPr lang="tr-TR"/>
          </a:p>
        </p:txBody>
      </p:sp>
      <p:sp>
        <p:nvSpPr>
          <p:cNvPr id="1290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797550" y="6742113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latin typeface="Arial" charset="0"/>
              </a:defRPr>
            </a:lvl1pPr>
          </a:lstStyle>
          <a:p>
            <a:fld id="{49FBC7A1-5611-4885-9C6A-65005E5A0223}" type="slidenum">
              <a:rPr lang="tr-TR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>
                <a:latin typeface="Arial" charset="0"/>
              </a:defRPr>
            </a:lvl1pPr>
          </a:lstStyle>
          <a:p>
            <a:endParaRPr lang="tr-TR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797550" y="0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latin typeface="Arial" charset="0"/>
              </a:defRPr>
            </a:lvl1pPr>
          </a:lstStyle>
          <a:p>
            <a:endParaRPr lang="tr-TR"/>
          </a:p>
        </p:txBody>
      </p:sp>
      <p:sp>
        <p:nvSpPr>
          <p:cNvPr id="798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41688" y="531813"/>
            <a:ext cx="3549650" cy="26622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98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023938" y="3371850"/>
            <a:ext cx="8186737" cy="319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</a:p>
        </p:txBody>
      </p:sp>
      <p:sp>
        <p:nvSpPr>
          <p:cNvPr id="798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42113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>
                <a:latin typeface="Arial" charset="0"/>
              </a:defRPr>
            </a:lvl1pPr>
          </a:lstStyle>
          <a:p>
            <a:endParaRPr lang="tr-TR"/>
          </a:p>
        </p:txBody>
      </p:sp>
      <p:sp>
        <p:nvSpPr>
          <p:cNvPr id="798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797550" y="6742113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latin typeface="Arial" charset="0"/>
              </a:defRPr>
            </a:lvl1pPr>
          </a:lstStyle>
          <a:p>
            <a:fld id="{F7CD4355-98D6-4E10-B92A-ED4FF00E3E2B}" type="slidenum">
              <a:rPr lang="tr-TR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6726063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4243845"/>
            <a:ext cx="2307831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6726064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2590078"/>
            <a:ext cx="2307832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2" y="2733709"/>
            <a:ext cx="6069268" cy="1373070"/>
          </a:xfrm>
        </p:spPr>
        <p:txBody>
          <a:bodyPr anchor="b">
            <a:noAutofit/>
          </a:bodyPr>
          <a:lstStyle>
            <a:lvl1pPr algn="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4394040"/>
            <a:ext cx="6108101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5655" y="5936188"/>
            <a:ext cx="2057400" cy="365125"/>
          </a:xfrm>
        </p:spPr>
        <p:txBody>
          <a:bodyPr/>
          <a:lstStyle/>
          <a:p>
            <a:r>
              <a:rPr lang="tr-TR"/>
              <a:t>7/8/2014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1" y="5936189"/>
            <a:ext cx="4021666" cy="365125"/>
          </a:xfrm>
        </p:spPr>
        <p:txBody>
          <a:bodyPr/>
          <a:lstStyle/>
          <a:p>
            <a:r>
              <a:rPr lang="en-US"/>
              <a:t>Lecture Notes for E Alpaydın 2010 Introduction to Machine Learning 2e © The MIT Press (V1.0)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399" y="2750337"/>
            <a:ext cx="1370293" cy="1356442"/>
          </a:xfrm>
        </p:spPr>
        <p:txBody>
          <a:bodyPr/>
          <a:lstStyle/>
          <a:p>
            <a:fld id="{DB39FC9D-9D15-45BE-A15F-AC71BAD8CDB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9944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7/8/2014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Lecture Notes for E Alpaydın 2010 Introduction to Machine Learning 2e © The MIT Press (V1.0)</a:t>
            </a:r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0D210-71C6-4AB2-92CC-A96B65609C9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12772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2728432"/>
            <a:ext cx="9161969" cy="1677035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2869895"/>
            <a:ext cx="688915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639" y="4232172"/>
            <a:ext cx="688915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65810" y="5936188"/>
            <a:ext cx="2057400" cy="365125"/>
          </a:xfrm>
        </p:spPr>
        <p:txBody>
          <a:bodyPr/>
          <a:lstStyle/>
          <a:p>
            <a:r>
              <a:rPr lang="tr-TR"/>
              <a:t>7/8/2014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5936189"/>
            <a:ext cx="4834673" cy="365125"/>
          </a:xfrm>
        </p:spPr>
        <p:txBody>
          <a:bodyPr/>
          <a:lstStyle/>
          <a:p>
            <a:r>
              <a:rPr lang="en-US"/>
              <a:t>Lecture Notes for E Alpaydın 2010 Introduction to Machine Learning 2e © The MIT Press (V1.0)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6438" y="2869896"/>
            <a:ext cx="1149836" cy="1090789"/>
          </a:xfrm>
        </p:spPr>
        <p:txBody>
          <a:bodyPr/>
          <a:lstStyle/>
          <a:p>
            <a:fld id="{4C006D11-2F9E-4A4A-828F-51F06953354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3301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53228"/>
            <a:ext cx="688739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36873"/>
            <a:ext cx="3357899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1128" y="2336873"/>
            <a:ext cx="3359661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7/8/2014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Lecture Notes for E Alpaydın 2010 Introduction to Machine Learning 2e © The MIT Press (V1.0)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D1E1-66F6-4E77-93A5-2A4F7545580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6397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30"/>
            <a:ext cx="6896534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0988" y="2336874"/>
            <a:ext cx="3145080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1638" y="3030009"/>
            <a:ext cx="336704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82646" y="2336873"/>
            <a:ext cx="3145527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61129" y="3030009"/>
            <a:ext cx="3367044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7/8/2014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Lecture Notes for E Alpaydın 2010 Introduction to Machine Learning 2e © The MIT Press (V1.0)</a:t>
            </a:r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9CA57-FC94-4931-B11A-2F2ACEF44B6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549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7/8/2014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Lecture Notes for E Alpaydın 2010 Introduction to Machine Learning 2e © The MIT Press (V1.0)</a:t>
            </a:r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D2405-7236-4FE9-A01B-229FC56EB2D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3901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7717217" y="1973262"/>
            <a:ext cx="1444752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710769" y="609600"/>
            <a:ext cx="1433231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7/8/2014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Lecture Notes for E Alpaydın 2010 Introduction to Machine Learning 2e © The MIT Press (V1.0)</a:t>
            </a:r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68DC6-015F-4B3D-BE3B-5FAD708A3D8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8858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7"/>
            <a:ext cx="6896534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2336874"/>
            <a:ext cx="3913788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2336873"/>
            <a:ext cx="2796240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7/8/2014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Lecture Notes for E Alpaydın 2010 Introduction to Machine Learning 2e © The MIT Press (V1.0)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2CA00-C455-4D07-AD6F-44B603437ED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8782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10956" y="2336874"/>
            <a:ext cx="3917217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2336874"/>
            <a:ext cx="2798487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7/8/2014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Lecture Notes for E Alpaydın 2010 Introduction to Machine Learning 2e © The MIT Press (V1.0)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A8F87-D051-4D9B-94F9-CCDD8C41D47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3975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3" y="4711617"/>
            <a:ext cx="6894770" cy="544482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1639" y="609598"/>
            <a:ext cx="6896534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5256098"/>
            <a:ext cx="6894772" cy="5478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>
                <a:solidFill>
                  <a:schemeClr val="tx2">
                    <a:shade val="90000"/>
                  </a:schemeClr>
                </a:solidFill>
              </a:rPr>
              <a:t>7/8/2014</a:t>
            </a:r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Lecture Notes for E Alpaydın 2010 Introduction to Machine Learning 2e © The MIT Press (V1.0)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310"/>
            <a:ext cx="1149836" cy="1090789"/>
          </a:xfrm>
        </p:spPr>
        <p:txBody>
          <a:bodyPr/>
          <a:lstStyle/>
          <a:p>
            <a:fld id="{7A565094-E862-46FE-885C-8B286966E5F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121142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5" y="609597"/>
            <a:ext cx="6896534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889151" cy="1101764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>
                <a:solidFill>
                  <a:schemeClr val="tx2">
                    <a:shade val="90000"/>
                  </a:schemeClr>
                </a:solidFill>
              </a:rPr>
              <a:t>7/8/2014</a:t>
            </a:r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Lecture Notes for E Alpaydın 2010 Introduction to Machine Learning 2e © The MIT Press (V1.0)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616"/>
            <a:ext cx="1149836" cy="1090789"/>
          </a:xfrm>
        </p:spPr>
        <p:txBody>
          <a:bodyPr/>
          <a:lstStyle/>
          <a:p>
            <a:fld id="{7A565094-E862-46FE-885C-8B286966E5F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54655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921" y="616983"/>
            <a:ext cx="642514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89438" y="3660763"/>
            <a:ext cx="5987731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903919" cy="110176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>
                <a:solidFill>
                  <a:schemeClr val="tx2">
                    <a:shade val="90000"/>
                  </a:schemeClr>
                </a:solidFill>
              </a:rPr>
              <a:t>7/8/2014</a:t>
            </a:r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Lecture Notes for E Alpaydın 2010 Introduction to Machine Learning 2e © The MIT Press (V1.0)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7A565094-E862-46FE-885C-8B286966E5F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7" name="TextBox 26"/>
          <p:cNvSpPr txBox="1"/>
          <p:nvPr/>
        </p:nvSpPr>
        <p:spPr>
          <a:xfrm>
            <a:off x="270932" y="748116"/>
            <a:ext cx="5334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7191" y="2998573"/>
            <a:ext cx="457200" cy="584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343792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8" y="4710340"/>
            <a:ext cx="6896534" cy="5898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9" y="5300150"/>
            <a:ext cx="6896534" cy="51195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>
                <a:solidFill>
                  <a:schemeClr val="tx2">
                    <a:shade val="90000"/>
                  </a:schemeClr>
                </a:solidFill>
              </a:rPr>
              <a:t>7/8/2014</a:t>
            </a:r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Lecture Notes for E Alpaydın 2010 Introduction to Machine Learning 2e © The MIT Press (V1.0)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7A565094-E862-46FE-885C-8B286966E5F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0828726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32629" y="2329489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39777" y="3015290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8413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879710" y="3007906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26136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233520" y="3007905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>
                <a:solidFill>
                  <a:schemeClr val="tx2">
                    <a:shade val="90000"/>
                  </a:schemeClr>
                </a:solidFill>
              </a:rPr>
              <a:t>7/8/2014</a:t>
            </a:r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Lecture Notes for E Alpaydın 2010 Introduction to Machine Learning 2e © The MIT Press (V1.0)</a:t>
            </a:r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65094-E862-46FE-885C-8B286966E5F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571571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32391" y="4297503"/>
            <a:ext cx="21922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32391" y="2336873"/>
            <a:ext cx="219225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32391" y="4873765"/>
            <a:ext cx="219225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0497" y="4297503"/>
            <a:ext cx="221507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870497" y="2336873"/>
            <a:ext cx="221507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869483" y="4873764"/>
            <a:ext cx="2218004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31028" y="4297503"/>
            <a:ext cx="21943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231027" y="2336873"/>
            <a:ext cx="2194333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230934" y="4873762"/>
            <a:ext cx="219723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>
                <a:solidFill>
                  <a:schemeClr val="tx2">
                    <a:shade val="90000"/>
                  </a:schemeClr>
                </a:solidFill>
              </a:rPr>
              <a:t>7/8/2014</a:t>
            </a:r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Lecture Notes for E Alpaydın 2010 Introduction to Machine Learning 2e © The MIT Press (V1.0)</a:t>
            </a:r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65094-E862-46FE-885C-8B286966E5F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413913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7/8/2014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Lecture Notes for E Alpaydın 2010 Introduction to Machine Learning 2e © The MIT Press (V1.0)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2189C-EAE1-4217-BE95-5A0D8F9784D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27639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4575305" y="2747178"/>
            <a:ext cx="6862555" cy="136819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 bwMode="ltGray"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4798" y="609597"/>
            <a:ext cx="1069602" cy="446193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609598"/>
            <a:ext cx="6576359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29144" y="5936188"/>
            <a:ext cx="2057400" cy="365125"/>
          </a:xfrm>
        </p:spPr>
        <p:txBody>
          <a:bodyPr/>
          <a:lstStyle/>
          <a:p>
            <a:r>
              <a:rPr lang="tr-TR"/>
              <a:t>7/8/2014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5936189"/>
            <a:ext cx="4518959" cy="365125"/>
          </a:xfrm>
        </p:spPr>
        <p:txBody>
          <a:bodyPr/>
          <a:lstStyle/>
          <a:p>
            <a:r>
              <a:rPr lang="en-US"/>
              <a:t>Lecture Notes for E Alpaydın 2010 Introduction to Machine Learning 2e © The MIT Press (V1.0)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1152" y="5432500"/>
            <a:ext cx="1149636" cy="1273100"/>
          </a:xfrm>
        </p:spPr>
        <p:txBody>
          <a:bodyPr anchor="t"/>
          <a:lstStyle>
            <a:lvl1pPr algn="ctr">
              <a:defRPr/>
            </a:lvl1pPr>
          </a:lstStyle>
          <a:p>
            <a:fld id="{7EB3A8A5-F1F8-4A5E-9DF9-DBA97BB89FF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53053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866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00500"/>
            <a:ext cx="4038600" cy="1866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0" y="6642100"/>
            <a:ext cx="6048375" cy="2159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Lecture Notes for E Alpaydın 2010 Introduction to Machine Learning 2e © The MIT Press (V1.0)</a:t>
            </a:r>
            <a:endParaRPr lang="tr-T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6588125" y="623728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E2AD2982-C8A2-46B9-B5BF-2CA42BE54529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56752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0" y="6642100"/>
            <a:ext cx="6048375" cy="2159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Lecture Notes for E Alpaydın 2010 Introduction to Machine Learning 2e © The MIT Press (V1.0)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588125" y="623728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4D9C910F-95E2-44E4-84AE-A7A1028AFFDD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78078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0" y="6642100"/>
            <a:ext cx="6048375" cy="2159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Lecture Notes for E Alpaydın 2010 Introduction to Machine Learning 2e © The MIT Press (V1.0)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588125" y="623728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1E02EA1-D2B5-4355-B372-290AC846D86A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404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336873"/>
            <a:ext cx="6887389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67881" y="593618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>
                <a:solidFill>
                  <a:schemeClr val="tx2">
                    <a:shade val="90000"/>
                  </a:schemeClr>
                </a:solidFill>
              </a:rPr>
              <a:t>7/8/2014</a:t>
            </a:r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5936189"/>
            <a:ext cx="4834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Lecture Notes for E Alpaydın 2010 Introduction to Machine Learning 2e © The MIT Press (V1.0)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753228"/>
            <a:ext cx="1157674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65094-E862-46FE-885C-8B286966E5F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47109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  <p:sldLayoutId id="2147483732" r:id="rId18"/>
    <p:sldLayoutId id="2147483733" r:id="rId19"/>
    <p:sldLayoutId id="2147483734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59634" y="2614588"/>
            <a:ext cx="5328592" cy="1584176"/>
          </a:xfrm>
        </p:spPr>
        <p:txBody>
          <a:bodyPr>
            <a:normAutofit/>
          </a:bodyPr>
          <a:lstStyle/>
          <a:p>
            <a:r>
              <a:rPr lang="tr-TR" sz="2800" i="0" dirty="0"/>
              <a:t>INTRODUCTION TO</a:t>
            </a:r>
            <a:br>
              <a:rPr lang="tr-TR" sz="2800" i="0" dirty="0"/>
            </a:br>
            <a:br>
              <a:rPr lang="tr-TR" sz="2800" i="0" dirty="0"/>
            </a:br>
            <a:r>
              <a:rPr lang="tr-TR" sz="2800" dirty="0"/>
              <a:t> </a:t>
            </a:r>
            <a:r>
              <a:rPr lang="tr-TR" dirty="0"/>
              <a:t>Machine Learning</a:t>
            </a:r>
            <a:endParaRPr lang="tr-TR" sz="2800" dirty="0"/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3635896" y="4941168"/>
            <a:ext cx="3391083" cy="1584176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ETHEM ALPAYDIN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tr-T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The</a:t>
            </a: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MIT </a:t>
            </a:r>
            <a:r>
              <a:rPr kumimoji="0" lang="tr-T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Press</a:t>
            </a: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2020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kumimoji="0" lang="tr-TR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lang="tr-TR" sz="1600" i="1" dirty="0" err="1">
                <a:solidFill>
                  <a:srgbClr val="FFFFFF"/>
                </a:solidFill>
                <a:latin typeface="+mj-lt"/>
              </a:rPr>
              <a:t>ethem.alpaydin@gmail.com</a:t>
            </a:r>
            <a:endParaRPr kumimoji="0" lang="tr-TR" sz="1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3420566" y="1267137"/>
            <a:ext cx="4319786" cy="360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tr-TR" sz="2800" dirty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Lecture Slides for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370FF4-0AEA-FD47-93D8-2375CD091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958" y="433333"/>
            <a:ext cx="2520280" cy="287770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FFB283E-C489-1A41-9655-44AE6165893C}"/>
              </a:ext>
            </a:extLst>
          </p:cNvPr>
          <p:cNvSpPr/>
          <p:nvPr/>
        </p:nvSpPr>
        <p:spPr>
          <a:xfrm>
            <a:off x="7198502" y="2644170"/>
            <a:ext cx="150233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TR" sz="9600" dirty="0"/>
              <a:t>4e</a:t>
            </a:r>
          </a:p>
        </p:txBody>
      </p:sp>
    </p:spTree>
    <p:extLst>
      <p:ext uri="{BB962C8B-B14F-4D97-AF65-F5344CB8AC3E}">
        <p14:creationId xmlns:p14="http://schemas.microsoft.com/office/powerpoint/2010/main" val="1220800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tr-TR" sz="2000" i="0"/>
              <a:t>CHAPTER 2:</a:t>
            </a:r>
            <a:r>
              <a:rPr lang="tr-TR"/>
              <a:t> </a:t>
            </a:r>
            <a:br>
              <a:rPr lang="tr-TR"/>
            </a:br>
            <a:r>
              <a:rPr lang="tr-TR"/>
              <a:t>Supervised Learning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Learning a Class from Examples</a:t>
            </a:r>
          </a:p>
        </p:txBody>
      </p:sp>
      <p:sp>
        <p:nvSpPr>
          <p:cNvPr id="47111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solidFill>
                  <a:schemeClr val="tx2"/>
                </a:solidFill>
                <a:latin typeface="+mj-lt"/>
              </a:rPr>
              <a:t>Class C of a “family car”</a:t>
            </a:r>
          </a:p>
          <a:p>
            <a:pPr lvl="1"/>
            <a:r>
              <a:rPr lang="tr-TR" sz="2400" dirty="0">
                <a:solidFill>
                  <a:schemeClr val="accent1"/>
                </a:solidFill>
                <a:latin typeface="+mj-lt"/>
              </a:rPr>
              <a:t>Prediction:</a:t>
            </a:r>
            <a:r>
              <a:rPr lang="tr-TR" sz="2400" dirty="0">
                <a:solidFill>
                  <a:schemeClr val="tx2"/>
                </a:solidFill>
                <a:latin typeface="+mj-lt"/>
              </a:rPr>
              <a:t> Is car </a:t>
            </a:r>
            <a:r>
              <a:rPr lang="tr-TR" sz="2400" i="1" dirty="0">
                <a:solidFill>
                  <a:schemeClr val="tx2"/>
                </a:solidFill>
                <a:latin typeface="+mj-lt"/>
              </a:rPr>
              <a:t>x</a:t>
            </a:r>
            <a:r>
              <a:rPr lang="tr-TR" sz="2400" dirty="0">
                <a:solidFill>
                  <a:schemeClr val="tx2"/>
                </a:solidFill>
                <a:latin typeface="+mj-lt"/>
              </a:rPr>
              <a:t> a family car?</a:t>
            </a:r>
          </a:p>
          <a:p>
            <a:pPr lvl="1"/>
            <a:r>
              <a:rPr lang="tr-TR" sz="2400" dirty="0">
                <a:solidFill>
                  <a:schemeClr val="accent1"/>
                </a:solidFill>
                <a:latin typeface="+mj-lt"/>
              </a:rPr>
              <a:t>Knowledge extraction: </a:t>
            </a:r>
            <a:r>
              <a:rPr lang="tr-TR" sz="2400" dirty="0">
                <a:solidFill>
                  <a:schemeClr val="tx2"/>
                </a:solidFill>
                <a:latin typeface="+mj-lt"/>
              </a:rPr>
              <a:t>What do people expect from a family car?</a:t>
            </a:r>
          </a:p>
          <a:p>
            <a:r>
              <a:rPr lang="tr-TR" dirty="0">
                <a:solidFill>
                  <a:schemeClr val="tx2"/>
                </a:solidFill>
                <a:latin typeface="+mj-lt"/>
              </a:rPr>
              <a:t>Output: </a:t>
            </a:r>
          </a:p>
          <a:p>
            <a:pPr lvl="1">
              <a:buFont typeface="Wingdings" pitchFamily="2" charset="2"/>
              <a:buNone/>
            </a:pPr>
            <a:r>
              <a:rPr lang="tr-TR" sz="2400" dirty="0">
                <a:solidFill>
                  <a:schemeClr val="tx2"/>
                </a:solidFill>
                <a:latin typeface="+mj-lt"/>
              </a:rPr>
              <a:t>		Positive (+) and negative (–) examples</a:t>
            </a:r>
          </a:p>
          <a:p>
            <a:r>
              <a:rPr lang="tr-TR" dirty="0">
                <a:solidFill>
                  <a:schemeClr val="tx2"/>
                </a:solidFill>
                <a:latin typeface="+mj-lt"/>
              </a:rPr>
              <a:t>Input representation: </a:t>
            </a:r>
          </a:p>
          <a:p>
            <a:pPr>
              <a:buFont typeface="Wingdings" pitchFamily="2" charset="2"/>
              <a:buNone/>
            </a:pPr>
            <a:r>
              <a:rPr lang="tr-TR" i="1" dirty="0">
                <a:solidFill>
                  <a:schemeClr val="tx2"/>
                </a:solidFill>
                <a:latin typeface="+mj-lt"/>
              </a:rPr>
              <a:t>		x</a:t>
            </a:r>
            <a:r>
              <a:rPr lang="tr-TR" baseline="-25000" dirty="0">
                <a:solidFill>
                  <a:schemeClr val="tx2"/>
                </a:solidFill>
                <a:latin typeface="+mj-lt"/>
              </a:rPr>
              <a:t>1</a:t>
            </a:r>
            <a:r>
              <a:rPr lang="tr-TR" dirty="0">
                <a:solidFill>
                  <a:schemeClr val="tx2"/>
                </a:solidFill>
                <a:latin typeface="+mj-lt"/>
              </a:rPr>
              <a:t>: price, </a:t>
            </a:r>
            <a:r>
              <a:rPr lang="tr-TR" i="1" dirty="0">
                <a:solidFill>
                  <a:schemeClr val="tx2"/>
                </a:solidFill>
                <a:latin typeface="+mj-lt"/>
              </a:rPr>
              <a:t>x</a:t>
            </a:r>
            <a:r>
              <a:rPr lang="tr-TR" baseline="-25000" dirty="0">
                <a:solidFill>
                  <a:schemeClr val="tx2"/>
                </a:solidFill>
                <a:latin typeface="+mj-lt"/>
              </a:rPr>
              <a:t>2</a:t>
            </a:r>
            <a:r>
              <a:rPr lang="tr-TR" dirty="0">
                <a:solidFill>
                  <a:schemeClr val="tx2"/>
                </a:solidFill>
                <a:latin typeface="+mj-lt"/>
              </a:rPr>
              <a:t> : engine power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06444352-98EB-4C2F-B839-A2A12EA93647}" type="slidenum">
              <a:rPr lang="tr-TR"/>
              <a:pPr/>
              <a:t>3</a:t>
            </a:fld>
            <a:endParaRPr lang="tr-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3566" y="2155513"/>
            <a:ext cx="4674497" cy="4259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26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Training set </a:t>
            </a:r>
            <a:r>
              <a:rPr lang="tr-TR" i="0" dirty="0">
                <a:latin typeface="Lucida Calligraphy" pitchFamily="66" charset="0"/>
              </a:rPr>
              <a:t>X</a:t>
            </a:r>
          </a:p>
        </p:txBody>
      </p:sp>
      <p:sp>
        <p:nvSpPr>
          <p:cNvPr id="9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A0B84-E934-4CCF-852A-950DBD7D0868}" type="slidenum">
              <a:rPr lang="tr-TR"/>
              <a:pPr/>
              <a:t>4</a:t>
            </a:fld>
            <a:endParaRPr lang="tr-TR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037CBA4-AB4C-2947-AC3B-FF9C93F06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95" y="2155512"/>
            <a:ext cx="2132097" cy="625415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44144B9-999F-754F-98FD-F05FB7470B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094" y="3009900"/>
            <a:ext cx="1463839" cy="779140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593A5D9-B2B8-C94C-8718-999E924D4E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6094" y="4018013"/>
            <a:ext cx="3302968" cy="625414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276872"/>
            <a:ext cx="4327099" cy="4032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857446"/>
            <a:ext cx="6350000" cy="882352"/>
          </a:xfrm>
        </p:spPr>
        <p:txBody>
          <a:bodyPr/>
          <a:lstStyle/>
          <a:p>
            <a:r>
              <a:rPr lang="tr-TR" dirty="0"/>
              <a:t>Class </a:t>
            </a:r>
            <a:r>
              <a:rPr lang="tr-TR" i="0" dirty="0">
                <a:latin typeface="Lucida Calligraphy" pitchFamily="66" charset="0"/>
              </a:rPr>
              <a:t>C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97FE7FC5-EBE2-4223-9934-12223D1105AE}" type="slidenum">
              <a:rPr lang="tr-TR"/>
              <a:pPr/>
              <a:t>5</a:t>
            </a:fld>
            <a:endParaRPr lang="tr-TR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8288EE-7AF4-D84B-9678-59B7057F4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44" y="2636912"/>
            <a:ext cx="6075675" cy="432048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701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387292"/>
            <a:ext cx="5159111" cy="4104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753228"/>
            <a:ext cx="6336704" cy="936104"/>
          </a:xfrm>
        </p:spPr>
        <p:txBody>
          <a:bodyPr/>
          <a:lstStyle/>
          <a:p>
            <a:r>
              <a:rPr lang="tr-TR" dirty="0"/>
              <a:t>Hypothesis class </a:t>
            </a:r>
            <a:r>
              <a:rPr lang="tr-TR" i="0" dirty="0">
                <a:latin typeface="Lucida Calligraphy" pitchFamily="66" charset="0"/>
              </a:rPr>
              <a:t>H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BE044D3-A45A-49F6-AF6E-C0C10AACE9F4}" type="slidenum">
              <a:rPr lang="tr-TR"/>
              <a:pPr/>
              <a:t>6</a:t>
            </a:fld>
            <a:endParaRPr lang="tr-TR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6A113E-D579-4846-942C-501B787A7F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3767" y="2215873"/>
            <a:ext cx="5559445" cy="781079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E85EAF6-8940-B744-9874-5AFB623E6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99" y="4217504"/>
            <a:ext cx="3409721" cy="939687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372108"/>
            <a:ext cx="4608512" cy="4301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S, G, and the Version Space</a:t>
            </a:r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BF278D9-B881-4104-A829-EC488FE52DF4}" type="slidenum">
              <a:rPr lang="tr-TR"/>
              <a:pPr/>
              <a:t>7</a:t>
            </a:fld>
            <a:endParaRPr lang="tr-TR"/>
          </a:p>
        </p:txBody>
      </p:sp>
      <p:sp>
        <p:nvSpPr>
          <p:cNvPr id="116756" name="Text Box 20"/>
          <p:cNvSpPr txBox="1">
            <a:spLocks noChangeArrowheads="1"/>
          </p:cNvSpPr>
          <p:nvPr/>
        </p:nvSpPr>
        <p:spPr bwMode="auto">
          <a:xfrm>
            <a:off x="5038160" y="2564904"/>
            <a:ext cx="386875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r-TR" sz="2000" i="1" dirty="0"/>
              <a:t>S</a:t>
            </a:r>
            <a:r>
              <a:rPr lang="tr-TR" sz="2000" dirty="0"/>
              <a:t>,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most</a:t>
            </a:r>
            <a:r>
              <a:rPr lang="tr-TR" sz="2000" dirty="0"/>
              <a:t> </a:t>
            </a:r>
            <a:r>
              <a:rPr lang="tr-TR" sz="2000" dirty="0" err="1"/>
              <a:t>specific</a:t>
            </a:r>
            <a:r>
              <a:rPr lang="tr-TR" sz="2000" dirty="0"/>
              <a:t> </a:t>
            </a:r>
            <a:r>
              <a:rPr lang="tr-TR" sz="2000" dirty="0" err="1"/>
              <a:t>hypothesis</a:t>
            </a:r>
            <a:r>
              <a:rPr lang="tr-TR" sz="2000" dirty="0"/>
              <a:t>, </a:t>
            </a:r>
          </a:p>
          <a:p>
            <a:r>
              <a:rPr lang="tr-TR" sz="2000" i="1" dirty="0"/>
              <a:t>G</a:t>
            </a:r>
            <a:r>
              <a:rPr lang="tr-TR" sz="2000" dirty="0"/>
              <a:t>,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most</a:t>
            </a:r>
            <a:r>
              <a:rPr lang="tr-TR" sz="2000" dirty="0"/>
              <a:t> general </a:t>
            </a:r>
            <a:r>
              <a:rPr lang="tr-TR" sz="2000" dirty="0" err="1"/>
              <a:t>hypothesis</a:t>
            </a:r>
            <a:r>
              <a:rPr lang="tr-TR" sz="2000" dirty="0"/>
              <a:t>,</a:t>
            </a:r>
            <a:endParaRPr lang="tr-TR" sz="2000" i="1" dirty="0"/>
          </a:p>
          <a:p>
            <a:r>
              <a:rPr lang="tr-TR" sz="2000" dirty="0" err="1"/>
              <a:t>and</a:t>
            </a:r>
            <a:r>
              <a:rPr lang="tr-TR" sz="2000" dirty="0"/>
              <a:t> </a:t>
            </a:r>
            <a:r>
              <a:rPr lang="tr-TR" sz="2000" dirty="0" err="1"/>
              <a:t>any</a:t>
            </a:r>
            <a:r>
              <a:rPr lang="tr-TR" sz="2000" i="1" dirty="0"/>
              <a:t> </a:t>
            </a:r>
            <a:r>
              <a:rPr lang="tr-TR" sz="2000" i="1" dirty="0">
                <a:latin typeface="+mj-lt"/>
              </a:rPr>
              <a:t>h </a:t>
            </a:r>
            <a:r>
              <a:rPr lang="tr-TR" sz="2000" dirty="0" err="1">
                <a:latin typeface="Symbol" pitchFamily="18" charset="2"/>
              </a:rPr>
              <a:t>Î</a:t>
            </a:r>
            <a:r>
              <a:rPr lang="tr-TR" sz="2000" dirty="0">
                <a:latin typeface="Symbol" pitchFamily="18" charset="2"/>
              </a:rPr>
              <a:t> </a:t>
            </a:r>
            <a:r>
              <a:rPr lang="tr-TR" sz="2000" dirty="0">
                <a:latin typeface="+mj-lt"/>
              </a:rPr>
              <a:t>H between </a:t>
            </a:r>
            <a:r>
              <a:rPr lang="tr-TR" sz="2000" i="1" dirty="0">
                <a:latin typeface="+mj-lt"/>
              </a:rPr>
              <a:t>S</a:t>
            </a:r>
            <a:r>
              <a:rPr lang="tr-TR" sz="2000" dirty="0">
                <a:latin typeface="+mj-lt"/>
              </a:rPr>
              <a:t> and </a:t>
            </a:r>
            <a:r>
              <a:rPr lang="tr-TR" sz="2000" i="1" dirty="0">
                <a:latin typeface="+mj-lt"/>
              </a:rPr>
              <a:t>G</a:t>
            </a:r>
            <a:r>
              <a:rPr lang="tr-TR" sz="2000" dirty="0">
                <a:latin typeface="+mj-lt"/>
              </a:rPr>
              <a:t> is </a:t>
            </a:r>
            <a:r>
              <a:rPr lang="tr-TR" sz="2000" dirty="0" err="1">
                <a:solidFill>
                  <a:srgbClr val="FFC000"/>
                </a:solidFill>
                <a:latin typeface="+mj-lt"/>
              </a:rPr>
              <a:t>consistent</a:t>
            </a:r>
            <a:r>
              <a:rPr lang="tr-TR" sz="2000" dirty="0">
                <a:solidFill>
                  <a:schemeClr val="tx2"/>
                </a:solidFill>
                <a:latin typeface="+mj-lt"/>
              </a:rPr>
              <a:t> </a:t>
            </a:r>
            <a:r>
              <a:rPr lang="tr-TR" sz="2000" dirty="0">
                <a:latin typeface="+mj-lt"/>
              </a:rPr>
              <a:t>and make up </a:t>
            </a:r>
            <a:r>
              <a:rPr lang="tr-TR" sz="2000" dirty="0" err="1">
                <a:latin typeface="+mj-lt"/>
              </a:rPr>
              <a:t>the</a:t>
            </a:r>
            <a:r>
              <a:rPr lang="tr-TR" sz="2000" dirty="0">
                <a:latin typeface="+mj-lt"/>
              </a:rPr>
              <a:t> </a:t>
            </a:r>
            <a:r>
              <a:rPr lang="tr-TR" sz="2000" dirty="0" err="1">
                <a:solidFill>
                  <a:srgbClr val="FFC000"/>
                </a:solidFill>
                <a:latin typeface="+mj-lt"/>
              </a:rPr>
              <a:t>version</a:t>
            </a:r>
            <a:r>
              <a:rPr lang="tr-TR" sz="2000" dirty="0">
                <a:solidFill>
                  <a:srgbClr val="FFC000"/>
                </a:solidFill>
                <a:latin typeface="+mj-lt"/>
              </a:rPr>
              <a:t> space</a:t>
            </a:r>
          </a:p>
          <a:p>
            <a:r>
              <a:rPr lang="tr-TR" sz="2000" dirty="0">
                <a:latin typeface="+mj-lt"/>
              </a:rPr>
              <a:t>(Mitchell, 1997)</a:t>
            </a:r>
            <a:endParaRPr lang="en-GB" sz="2000" dirty="0">
              <a:latin typeface="+mj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Margin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Choose </a:t>
            </a:r>
            <a:r>
              <a:rPr lang="tr-TR" i="1" dirty="0"/>
              <a:t>h</a:t>
            </a:r>
            <a:r>
              <a:rPr lang="tr-TR" dirty="0"/>
              <a:t> with largest margin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DAC0D210-71C6-4AB2-92CC-A96B65609C9A}" type="slidenum">
              <a:rPr lang="tr-TR" smtClean="0"/>
              <a:pPr/>
              <a:t>8</a:t>
            </a:fld>
            <a:endParaRPr lang="tr-TR"/>
          </a:p>
        </p:txBody>
      </p:sp>
      <p:pic>
        <p:nvPicPr>
          <p:cNvPr id="40858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2852936"/>
            <a:ext cx="3829050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VC Dimension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 i="1" dirty="0"/>
              <a:t>N</a:t>
            </a:r>
            <a:r>
              <a:rPr lang="tr-TR" dirty="0"/>
              <a:t> points can be labeled in 2</a:t>
            </a:r>
            <a:r>
              <a:rPr lang="tr-TR" i="1" baseline="30000" dirty="0"/>
              <a:t>N</a:t>
            </a:r>
            <a:r>
              <a:rPr lang="tr-TR" i="1" dirty="0"/>
              <a:t> </a:t>
            </a:r>
            <a:r>
              <a:rPr lang="tr-TR" dirty="0"/>
              <a:t>ways as +/–</a:t>
            </a:r>
          </a:p>
          <a:p>
            <a:r>
              <a:rPr lang="tr-TR" dirty="0">
                <a:latin typeface="Lucida Calligraphy" pitchFamily="66" charset="0"/>
              </a:rPr>
              <a:t>H</a:t>
            </a:r>
            <a:r>
              <a:rPr lang="tr-TR" dirty="0"/>
              <a:t> </a:t>
            </a:r>
            <a:r>
              <a:rPr lang="tr-TR" dirty="0">
                <a:solidFill>
                  <a:schemeClr val="accent1"/>
                </a:solidFill>
              </a:rPr>
              <a:t>shatters</a:t>
            </a:r>
            <a:r>
              <a:rPr lang="tr-TR" dirty="0"/>
              <a:t> </a:t>
            </a:r>
            <a:r>
              <a:rPr lang="tr-TR" i="1" dirty="0"/>
              <a:t>N</a:t>
            </a:r>
            <a:r>
              <a:rPr lang="tr-TR" dirty="0"/>
              <a:t> if there </a:t>
            </a:r>
          </a:p>
          <a:p>
            <a:pPr>
              <a:buFont typeface="Wingdings" pitchFamily="2" charset="2"/>
              <a:buNone/>
            </a:pPr>
            <a:r>
              <a:rPr lang="tr-TR" dirty="0"/>
              <a:t>	exists </a:t>
            </a:r>
            <a:r>
              <a:rPr lang="tr-TR" i="1" dirty="0"/>
              <a:t>h </a:t>
            </a:r>
            <a:r>
              <a:rPr lang="tr-TR" dirty="0">
                <a:latin typeface="Symbol" pitchFamily="18" charset="2"/>
              </a:rPr>
              <a:t>Î</a:t>
            </a:r>
            <a:r>
              <a:rPr lang="tr-TR" dirty="0"/>
              <a:t> </a:t>
            </a:r>
            <a:r>
              <a:rPr lang="tr-TR" dirty="0">
                <a:latin typeface="Lucida Calligraphy" pitchFamily="66" charset="0"/>
              </a:rPr>
              <a:t>H</a:t>
            </a:r>
            <a:r>
              <a:rPr lang="tr-TR" dirty="0"/>
              <a:t> consistent </a:t>
            </a:r>
          </a:p>
          <a:p>
            <a:pPr>
              <a:buFont typeface="Wingdings" pitchFamily="2" charset="2"/>
              <a:buNone/>
            </a:pPr>
            <a:r>
              <a:rPr lang="tr-TR" dirty="0"/>
              <a:t>	for any of these: </a:t>
            </a:r>
          </a:p>
          <a:p>
            <a:pPr>
              <a:buFont typeface="Wingdings" pitchFamily="2" charset="2"/>
              <a:buNone/>
            </a:pPr>
            <a:r>
              <a:rPr lang="tr-TR" dirty="0"/>
              <a:t>	VC(</a:t>
            </a:r>
            <a:r>
              <a:rPr lang="tr-TR" dirty="0">
                <a:latin typeface="Lucida Calligraphy" pitchFamily="66" charset="0"/>
              </a:rPr>
              <a:t>H </a:t>
            </a:r>
            <a:r>
              <a:rPr lang="tr-TR" dirty="0"/>
              <a:t>) = </a:t>
            </a:r>
            <a:r>
              <a:rPr lang="tr-TR" i="1" dirty="0"/>
              <a:t>N</a:t>
            </a:r>
          </a:p>
          <a:p>
            <a:pPr>
              <a:buFont typeface="Wingdings" pitchFamily="2" charset="2"/>
              <a:buNone/>
            </a:pPr>
            <a:endParaRPr lang="tr-TR" dirty="0"/>
          </a:p>
          <a:p>
            <a:pPr>
              <a:buFont typeface="Wingdings" pitchFamily="2" charset="2"/>
              <a:buNone/>
            </a:pPr>
            <a:endParaRPr lang="tr-TR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53172E8B-B100-44E8-A6FB-3C1D87C241FA}" type="slidenum">
              <a:rPr lang="tr-TR"/>
              <a:pPr/>
              <a:t>9</a:t>
            </a:fld>
            <a:endParaRPr lang="tr-TR"/>
          </a:p>
        </p:txBody>
      </p:sp>
      <p:pic>
        <p:nvPicPr>
          <p:cNvPr id="1187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825" y="2997200"/>
            <a:ext cx="3468688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8789" name="Text Box 5"/>
          <p:cNvSpPr txBox="1">
            <a:spLocks noChangeArrowheads="1"/>
          </p:cNvSpPr>
          <p:nvPr/>
        </p:nvSpPr>
        <p:spPr bwMode="auto">
          <a:xfrm>
            <a:off x="627887" y="5013176"/>
            <a:ext cx="318869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000" i="1" dirty="0">
                <a:solidFill>
                  <a:schemeClr val="accent1"/>
                </a:solidFill>
                <a:latin typeface="+mj-lt"/>
              </a:rPr>
              <a:t>An axis-aligned </a:t>
            </a:r>
            <a:r>
              <a:rPr lang="tr-TR" sz="2000" i="1" dirty="0" err="1">
                <a:solidFill>
                  <a:schemeClr val="accent1"/>
                </a:solidFill>
                <a:latin typeface="+mj-lt"/>
              </a:rPr>
              <a:t>rectangle</a:t>
            </a:r>
            <a:r>
              <a:rPr lang="tr-TR" sz="2000" i="1" dirty="0">
                <a:solidFill>
                  <a:schemeClr val="accent1"/>
                </a:solidFill>
                <a:latin typeface="+mj-lt"/>
              </a:rPr>
              <a:t> </a:t>
            </a:r>
          </a:p>
          <a:p>
            <a:r>
              <a:rPr lang="tr-TR" sz="2000" i="1" dirty="0" err="1">
                <a:solidFill>
                  <a:schemeClr val="accent1"/>
                </a:solidFill>
                <a:latin typeface="+mj-lt"/>
              </a:rPr>
              <a:t>shatters</a:t>
            </a:r>
            <a:r>
              <a:rPr lang="tr-TR" sz="2000" i="1" dirty="0">
                <a:solidFill>
                  <a:schemeClr val="accent1"/>
                </a:solidFill>
                <a:latin typeface="+mj-lt"/>
              </a:rPr>
              <a:t> 4 points only 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Probably Approximately Correct (PAC) Learning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rmAutofit fontScale="92500"/>
          </a:bodyPr>
          <a:lstStyle/>
          <a:p>
            <a:r>
              <a:rPr lang="tr-TR" sz="2000" dirty="0"/>
              <a:t>How many training examples </a:t>
            </a:r>
            <a:r>
              <a:rPr lang="tr-TR" sz="2000" i="1" dirty="0"/>
              <a:t>N</a:t>
            </a:r>
            <a:r>
              <a:rPr lang="tr-TR" sz="2000" dirty="0"/>
              <a:t> should we have, such that with </a:t>
            </a:r>
            <a:r>
              <a:rPr lang="tr-TR" sz="2000" dirty="0">
                <a:solidFill>
                  <a:srgbClr val="FFC000"/>
                </a:solidFill>
              </a:rPr>
              <a:t>probability at least </a:t>
            </a:r>
            <a:r>
              <a:rPr lang="tr-TR" sz="2000" dirty="0"/>
              <a:t>1 ‒ δ, </a:t>
            </a:r>
            <a:r>
              <a:rPr lang="tr-TR" sz="2000" i="1" dirty="0"/>
              <a:t>h</a:t>
            </a:r>
            <a:r>
              <a:rPr lang="tr-TR" sz="2000" dirty="0"/>
              <a:t> has </a:t>
            </a:r>
            <a:r>
              <a:rPr lang="tr-TR" sz="2000" dirty="0">
                <a:solidFill>
                  <a:srgbClr val="FFC000"/>
                </a:solidFill>
              </a:rPr>
              <a:t>error at most </a:t>
            </a:r>
            <a:r>
              <a:rPr lang="tr-TR" sz="2000" dirty="0"/>
              <a:t>ε ?</a:t>
            </a:r>
          </a:p>
          <a:p>
            <a:pPr>
              <a:buFont typeface="Wingdings" pitchFamily="2" charset="2"/>
              <a:buNone/>
            </a:pPr>
            <a:r>
              <a:rPr lang="tr-TR" sz="2000" dirty="0"/>
              <a:t>	(Blumer et al., 1989)</a:t>
            </a:r>
          </a:p>
          <a:p>
            <a:pPr>
              <a:buFont typeface="Wingdings" pitchFamily="2" charset="2"/>
              <a:buNone/>
            </a:pPr>
            <a:endParaRPr lang="tr-TR" sz="2000" dirty="0"/>
          </a:p>
          <a:p>
            <a:r>
              <a:rPr lang="tr-TR" sz="1800" dirty="0"/>
              <a:t>Each strip is at most ε/4</a:t>
            </a:r>
          </a:p>
          <a:p>
            <a:r>
              <a:rPr lang="tr-TR" sz="1800" dirty="0"/>
              <a:t>Pr that we miss a strip 1‒ ε/4</a:t>
            </a:r>
          </a:p>
          <a:p>
            <a:r>
              <a:rPr lang="tr-TR" sz="1800" dirty="0"/>
              <a:t>Pr that </a:t>
            </a:r>
            <a:r>
              <a:rPr lang="tr-TR" sz="1800" i="1" dirty="0"/>
              <a:t>N</a:t>
            </a:r>
            <a:r>
              <a:rPr lang="tr-TR" sz="1800" dirty="0"/>
              <a:t> instances miss a strip (1 ‒ ε/4)</a:t>
            </a:r>
            <a:r>
              <a:rPr lang="tr-TR" sz="1800" i="1" baseline="30000" dirty="0"/>
              <a:t>N</a:t>
            </a:r>
          </a:p>
          <a:p>
            <a:r>
              <a:rPr lang="tr-TR" sz="1800" dirty="0"/>
              <a:t>Pr that </a:t>
            </a:r>
            <a:r>
              <a:rPr lang="tr-TR" sz="1800" i="1" dirty="0"/>
              <a:t>N</a:t>
            </a:r>
            <a:r>
              <a:rPr lang="tr-TR" sz="1800" dirty="0"/>
              <a:t> instances miss 4 strips 4(1 ‒ </a:t>
            </a:r>
            <a:r>
              <a:rPr lang="tr-TR" sz="1800" i="1" dirty="0"/>
              <a:t>ε</a:t>
            </a:r>
            <a:r>
              <a:rPr lang="tr-TR" sz="1800" dirty="0"/>
              <a:t>/4)</a:t>
            </a:r>
            <a:r>
              <a:rPr lang="tr-TR" sz="1800" i="1" baseline="30000" dirty="0"/>
              <a:t>N</a:t>
            </a:r>
          </a:p>
          <a:p>
            <a:r>
              <a:rPr lang="tr-TR" sz="1800" dirty="0"/>
              <a:t>4(1 ‒ ε/4)</a:t>
            </a:r>
            <a:r>
              <a:rPr lang="tr-TR" sz="1800" i="1" baseline="30000" dirty="0"/>
              <a:t>N</a:t>
            </a:r>
            <a:r>
              <a:rPr lang="tr-TR" sz="1800" dirty="0"/>
              <a:t> ≤ δ and (1 ‒ x)≤exp( ‒ x)</a:t>
            </a:r>
            <a:endParaRPr lang="tr-TR" sz="1800" baseline="30000" dirty="0"/>
          </a:p>
          <a:p>
            <a:r>
              <a:rPr lang="tr-TR" sz="1800" dirty="0"/>
              <a:t>4exp(‒ ε</a:t>
            </a:r>
            <a:r>
              <a:rPr lang="tr-TR" sz="1800" i="1" dirty="0"/>
              <a:t>N</a:t>
            </a:r>
            <a:r>
              <a:rPr lang="tr-TR" sz="1800" dirty="0"/>
              <a:t>/4) ≤ δ  and </a:t>
            </a:r>
            <a:r>
              <a:rPr lang="tr-TR" sz="1800" i="1" dirty="0"/>
              <a:t>N</a:t>
            </a:r>
            <a:r>
              <a:rPr lang="tr-TR" sz="1800" dirty="0"/>
              <a:t> ≥ (4/ε)log(4/δ)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E07A151-C605-45FE-A0D0-184A34F3C27A}" type="slidenum">
              <a:rPr lang="tr-TR"/>
              <a:pPr/>
              <a:t>10</a:t>
            </a:fld>
            <a:endParaRPr lang="tr-TR"/>
          </a:p>
        </p:txBody>
      </p:sp>
      <p:pic>
        <p:nvPicPr>
          <p:cNvPr id="1198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3072860"/>
            <a:ext cx="3816350" cy="336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2276872"/>
            <a:ext cx="4608947" cy="4320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Noise and Model Complexity</a:t>
            </a:r>
          </a:p>
        </p:txBody>
      </p:sp>
      <p:sp>
        <p:nvSpPr>
          <p:cNvPr id="121859" name="AutoShape 3"/>
          <p:cNvSpPr>
            <a:spLocks noGrp="1" noChangeAspect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None/>
            </a:pPr>
            <a:r>
              <a:rPr lang="tr-TR" dirty="0"/>
              <a:t>Use the simpler one because</a:t>
            </a:r>
          </a:p>
          <a:p>
            <a:r>
              <a:rPr lang="tr-TR" sz="2400" dirty="0"/>
              <a:t>Simpler to use </a:t>
            </a:r>
          </a:p>
          <a:p>
            <a:pPr>
              <a:buFont typeface="Wingdings" pitchFamily="2" charset="2"/>
              <a:buNone/>
            </a:pPr>
            <a:r>
              <a:rPr lang="tr-TR" sz="2400" dirty="0"/>
              <a:t>	(lower computational </a:t>
            </a:r>
          </a:p>
          <a:p>
            <a:pPr>
              <a:buFont typeface="Wingdings" pitchFamily="2" charset="2"/>
              <a:buNone/>
            </a:pPr>
            <a:r>
              <a:rPr lang="tr-TR" sz="2400" dirty="0"/>
              <a:t>	complexity)</a:t>
            </a:r>
          </a:p>
          <a:p>
            <a:r>
              <a:rPr lang="tr-TR" sz="2400" dirty="0"/>
              <a:t>Easier to train (lower </a:t>
            </a:r>
          </a:p>
          <a:p>
            <a:pPr>
              <a:buFont typeface="Wingdings" pitchFamily="2" charset="2"/>
              <a:buNone/>
            </a:pPr>
            <a:r>
              <a:rPr lang="tr-TR" sz="2400" dirty="0"/>
              <a:t>	space complexity)</a:t>
            </a:r>
          </a:p>
          <a:p>
            <a:r>
              <a:rPr lang="tr-TR" sz="2400" dirty="0"/>
              <a:t>Easier to explain </a:t>
            </a:r>
          </a:p>
          <a:p>
            <a:pPr>
              <a:buFont typeface="Wingdings" pitchFamily="2" charset="2"/>
              <a:buNone/>
            </a:pPr>
            <a:r>
              <a:rPr lang="tr-TR" sz="2400" dirty="0"/>
              <a:t>	(more interpretable)</a:t>
            </a:r>
          </a:p>
          <a:p>
            <a:r>
              <a:rPr lang="tr-TR" sz="2400" dirty="0"/>
              <a:t>Generalizes better (lower </a:t>
            </a:r>
          </a:p>
          <a:p>
            <a:pPr>
              <a:buFont typeface="Wingdings" pitchFamily="2" charset="2"/>
              <a:buNone/>
            </a:pPr>
            <a:r>
              <a:rPr lang="tr-TR" sz="2400" dirty="0"/>
              <a:t>	variance - Occam’s razor)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A69A90D-68B4-44BD-B5BA-4D595A9E4370}" type="slidenum">
              <a:rPr lang="tr-TR"/>
              <a:pPr/>
              <a:t>11</a:t>
            </a:fld>
            <a:endParaRPr lang="tr-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/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A687C7D-0C0F-BD42-B9EA-57574BD79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132856"/>
            <a:ext cx="5104567" cy="417646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noProof="1"/>
              <a:t>Multiple Classes</a:t>
            </a:r>
            <a:r>
              <a:rPr lang="tr-TR" dirty="0"/>
              <a:t>, </a:t>
            </a:r>
            <a:r>
              <a:rPr lang="tr-TR" i="0" dirty="0">
                <a:latin typeface="Lucida Calligraphy" pitchFamily="66" charset="0"/>
              </a:rPr>
              <a:t>C</a:t>
            </a:r>
            <a:r>
              <a:rPr lang="tr-TR" baseline="-25000" dirty="0"/>
              <a:t>i</a:t>
            </a:r>
            <a:r>
              <a:rPr lang="tr-TR" dirty="0"/>
              <a:t> i=1,...,K</a:t>
            </a:r>
            <a:endParaRPr lang="tr-TR" i="0" noProof="1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555BC-930B-4076-A8BF-A2F2FB6FDEDE}" type="slidenum">
              <a:rPr lang="tr-TR"/>
              <a:pPr/>
              <a:t>12</a:t>
            </a:fld>
            <a:endParaRPr lang="tr-TR" dirty="0"/>
          </a:p>
        </p:txBody>
      </p:sp>
      <p:sp>
        <p:nvSpPr>
          <p:cNvPr id="122901" name="Text Box 21"/>
          <p:cNvSpPr txBox="1">
            <a:spLocks noChangeArrowheads="1"/>
          </p:cNvSpPr>
          <p:nvPr/>
        </p:nvSpPr>
        <p:spPr bwMode="auto">
          <a:xfrm>
            <a:off x="6228184" y="2132856"/>
            <a:ext cx="2016224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r-TR" sz="2000" dirty="0">
                <a:latin typeface="+mj-lt"/>
              </a:rPr>
              <a:t>Train </a:t>
            </a:r>
            <a:r>
              <a:rPr lang="tr-TR" sz="2000" dirty="0" err="1">
                <a:latin typeface="+mj-lt"/>
              </a:rPr>
              <a:t>hypotheses</a:t>
            </a:r>
            <a:r>
              <a:rPr lang="tr-TR" sz="2000" dirty="0">
                <a:latin typeface="+mj-lt"/>
              </a:rPr>
              <a:t> </a:t>
            </a:r>
            <a:r>
              <a:rPr lang="tr-TR" sz="2000" i="1" dirty="0" err="1">
                <a:latin typeface="Calibri" pitchFamily="34" charset="0"/>
                <a:cs typeface="Calibri" pitchFamily="34" charset="0"/>
              </a:rPr>
              <a:t>h</a:t>
            </a:r>
            <a:r>
              <a:rPr lang="tr-TR" sz="2000" i="1" baseline="-25000" dirty="0" err="1">
                <a:latin typeface="Calibri" pitchFamily="34" charset="0"/>
                <a:cs typeface="Calibri" pitchFamily="34" charset="0"/>
              </a:rPr>
              <a:t>i</a:t>
            </a:r>
            <a:r>
              <a:rPr lang="tr-TR" sz="2000" dirty="0">
                <a:latin typeface="Calibri" pitchFamily="34" charset="0"/>
                <a:cs typeface="Calibri" pitchFamily="34" charset="0"/>
              </a:rPr>
              <a:t>(</a:t>
            </a:r>
            <a:r>
              <a:rPr lang="tr-TR" sz="2000" b="1" i="1" dirty="0">
                <a:latin typeface="Calibri" pitchFamily="34" charset="0"/>
                <a:cs typeface="Calibri" pitchFamily="34" charset="0"/>
              </a:rPr>
              <a:t>x</a:t>
            </a:r>
            <a:r>
              <a:rPr lang="tr-TR" sz="2000" dirty="0">
                <a:latin typeface="Calibri" pitchFamily="34" charset="0"/>
                <a:cs typeface="Calibri" pitchFamily="34" charset="0"/>
              </a:rPr>
              <a:t>), </a:t>
            </a:r>
            <a:r>
              <a:rPr lang="tr-TR" sz="2000" i="1" dirty="0">
                <a:latin typeface="Calibri" pitchFamily="34" charset="0"/>
                <a:cs typeface="Calibri" pitchFamily="34" charset="0"/>
              </a:rPr>
              <a:t>i </a:t>
            </a:r>
            <a:r>
              <a:rPr lang="tr-TR" sz="2000" dirty="0">
                <a:latin typeface="Calibri" pitchFamily="34" charset="0"/>
                <a:cs typeface="Calibri" pitchFamily="34" charset="0"/>
              </a:rPr>
              <a:t>=1,...,</a:t>
            </a:r>
            <a:r>
              <a:rPr lang="tr-TR" sz="2000" i="1" dirty="0">
                <a:latin typeface="Calibri" pitchFamily="34" charset="0"/>
                <a:cs typeface="Calibri" pitchFamily="34" charset="0"/>
              </a:rPr>
              <a:t>K, </a:t>
            </a:r>
            <a:r>
              <a:rPr lang="tr-TR" sz="2000" dirty="0" err="1">
                <a:latin typeface="Calibri" pitchFamily="34" charset="0"/>
                <a:cs typeface="Calibri" pitchFamily="34" charset="0"/>
              </a:rPr>
              <a:t>one</a:t>
            </a:r>
            <a:r>
              <a:rPr lang="tr-TR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dirty="0" err="1">
                <a:latin typeface="Calibri" pitchFamily="34" charset="0"/>
                <a:cs typeface="Calibri" pitchFamily="34" charset="0"/>
              </a:rPr>
              <a:t>to</a:t>
            </a:r>
            <a:r>
              <a:rPr lang="tr-TR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dirty="0" err="1">
                <a:latin typeface="Calibri" pitchFamily="34" charset="0"/>
                <a:cs typeface="Calibri" pitchFamily="34" charset="0"/>
              </a:rPr>
              <a:t>separate</a:t>
            </a:r>
            <a:r>
              <a:rPr lang="tr-TR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dirty="0" err="1">
                <a:latin typeface="Calibri" pitchFamily="34" charset="0"/>
                <a:cs typeface="Calibri" pitchFamily="34" charset="0"/>
              </a:rPr>
              <a:t>each</a:t>
            </a:r>
            <a:r>
              <a:rPr lang="tr-TR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dirty="0" err="1">
                <a:latin typeface="Calibri" pitchFamily="34" charset="0"/>
                <a:cs typeface="Calibri" pitchFamily="34" charset="0"/>
              </a:rPr>
              <a:t>class</a:t>
            </a:r>
            <a:r>
              <a:rPr lang="tr-TR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dirty="0" err="1">
                <a:latin typeface="Calibri" pitchFamily="34" charset="0"/>
                <a:cs typeface="Calibri" pitchFamily="34" charset="0"/>
              </a:rPr>
              <a:t>from</a:t>
            </a:r>
            <a:r>
              <a:rPr lang="tr-TR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dirty="0" err="1">
                <a:latin typeface="Calibri" pitchFamily="34" charset="0"/>
                <a:cs typeface="Calibri" pitchFamily="34" charset="0"/>
              </a:rPr>
              <a:t>the</a:t>
            </a:r>
            <a:r>
              <a:rPr lang="tr-TR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dirty="0" err="1">
                <a:latin typeface="Calibri" pitchFamily="34" charset="0"/>
                <a:cs typeface="Calibri" pitchFamily="34" charset="0"/>
              </a:rPr>
              <a:t>union</a:t>
            </a:r>
            <a:r>
              <a:rPr lang="tr-TR" sz="2000" dirty="0">
                <a:latin typeface="Calibri" pitchFamily="34" charset="0"/>
                <a:cs typeface="Calibri" pitchFamily="34" charset="0"/>
              </a:rPr>
              <a:t> of </a:t>
            </a:r>
            <a:r>
              <a:rPr lang="tr-TR" sz="2000" dirty="0" err="1">
                <a:latin typeface="Calibri" pitchFamily="34" charset="0"/>
                <a:cs typeface="Calibri" pitchFamily="34" charset="0"/>
              </a:rPr>
              <a:t>all</a:t>
            </a:r>
            <a:r>
              <a:rPr lang="tr-TR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dirty="0" err="1">
                <a:latin typeface="Calibri" pitchFamily="34" charset="0"/>
                <a:cs typeface="Calibri" pitchFamily="34" charset="0"/>
              </a:rPr>
              <a:t>others</a:t>
            </a:r>
            <a:endParaRPr lang="tr-TR" sz="2000" dirty="0">
              <a:latin typeface="Calibri" pitchFamily="34" charset="0"/>
              <a:cs typeface="Calibri" pitchFamily="34" charset="0"/>
            </a:endParaRPr>
          </a:p>
          <a:p>
            <a:endParaRPr lang="tr-TR" sz="2000" dirty="0">
              <a:latin typeface="Calibri" pitchFamily="34" charset="0"/>
              <a:cs typeface="Calibri" pitchFamily="34" charset="0"/>
            </a:endParaRPr>
          </a:p>
          <a:p>
            <a:r>
              <a:rPr lang="tr-TR" sz="2000" dirty="0">
                <a:latin typeface="Calibri" pitchFamily="34" charset="0"/>
                <a:cs typeface="Calibri" pitchFamily="34" charset="0"/>
              </a:rPr>
              <a:t>?: </a:t>
            </a:r>
            <a:r>
              <a:rPr lang="tr-TR" sz="2000" dirty="0" err="1">
                <a:latin typeface="Calibri" pitchFamily="34" charset="0"/>
                <a:cs typeface="Calibri" pitchFamily="34" charset="0"/>
              </a:rPr>
              <a:t>reject</a:t>
            </a:r>
            <a:r>
              <a:rPr lang="tr-TR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dirty="0" err="1">
                <a:latin typeface="Calibri" pitchFamily="34" charset="0"/>
                <a:cs typeface="Calibri" pitchFamily="34" charset="0"/>
              </a:rPr>
              <a:t>regions</a:t>
            </a:r>
            <a:r>
              <a:rPr lang="tr-TR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dirty="0" err="1">
                <a:latin typeface="Calibri" pitchFamily="34" charset="0"/>
                <a:cs typeface="Calibri" pitchFamily="34" charset="0"/>
              </a:rPr>
              <a:t>where</a:t>
            </a:r>
            <a:r>
              <a:rPr lang="tr-TR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dirty="0" err="1">
                <a:latin typeface="Calibri" pitchFamily="34" charset="0"/>
                <a:cs typeface="Calibri" pitchFamily="34" charset="0"/>
              </a:rPr>
              <a:t>no</a:t>
            </a:r>
            <a:r>
              <a:rPr lang="tr-TR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dirty="0" err="1">
                <a:latin typeface="Calibri" pitchFamily="34" charset="0"/>
                <a:cs typeface="Calibri" pitchFamily="34" charset="0"/>
              </a:rPr>
              <a:t>or</a:t>
            </a:r>
            <a:r>
              <a:rPr lang="tr-TR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dirty="0" err="1">
                <a:latin typeface="Calibri" pitchFamily="34" charset="0"/>
                <a:cs typeface="Calibri" pitchFamily="34" charset="0"/>
              </a:rPr>
              <a:t>more</a:t>
            </a:r>
            <a:r>
              <a:rPr lang="tr-TR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dirty="0" err="1">
                <a:latin typeface="Calibri" pitchFamily="34" charset="0"/>
                <a:cs typeface="Calibri" pitchFamily="34" charset="0"/>
              </a:rPr>
              <a:t>than</a:t>
            </a:r>
            <a:r>
              <a:rPr lang="tr-TR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dirty="0" err="1">
                <a:latin typeface="Calibri" pitchFamily="34" charset="0"/>
                <a:cs typeface="Calibri" pitchFamily="34" charset="0"/>
              </a:rPr>
              <a:t>one</a:t>
            </a:r>
            <a:r>
              <a:rPr lang="tr-TR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i="1" dirty="0" err="1">
                <a:latin typeface="Calibri" pitchFamily="34" charset="0"/>
                <a:cs typeface="Calibri" pitchFamily="34" charset="0"/>
              </a:rPr>
              <a:t>h</a:t>
            </a:r>
            <a:r>
              <a:rPr lang="tr-TR" sz="2000" i="1" baseline="-25000" dirty="0" err="1">
                <a:latin typeface="Calibri" pitchFamily="34" charset="0"/>
                <a:cs typeface="Calibri" pitchFamily="34" charset="0"/>
              </a:rPr>
              <a:t>i</a:t>
            </a:r>
            <a:r>
              <a:rPr lang="tr-TR" sz="2000" dirty="0">
                <a:latin typeface="Calibri" pitchFamily="34" charset="0"/>
                <a:cs typeface="Calibri" pitchFamily="34" charset="0"/>
              </a:rPr>
              <a:t>(</a:t>
            </a:r>
            <a:r>
              <a:rPr lang="tr-TR" sz="2000" b="1" i="1" dirty="0">
                <a:latin typeface="Calibri" pitchFamily="34" charset="0"/>
                <a:cs typeface="Calibri" pitchFamily="34" charset="0"/>
              </a:rPr>
              <a:t>x</a:t>
            </a:r>
            <a:r>
              <a:rPr lang="tr-TR" sz="2000" dirty="0">
                <a:latin typeface="Calibri" pitchFamily="34" charset="0"/>
                <a:cs typeface="Calibri" pitchFamily="34" charset="0"/>
              </a:rPr>
              <a:t>)&gt;0.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F9DD9-681E-BE46-8262-E7E946DBD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dirty="0"/>
              <a:t>Regression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719554-F1BA-5442-9ADD-066EC1493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0D210-71C6-4AB2-92CC-A96B65609C9A}" type="slidenum">
              <a:rPr lang="tr-TR" smtClean="0"/>
              <a:pPr/>
              <a:t>13</a:t>
            </a:fld>
            <a:endParaRPr lang="tr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237A5F-E556-2245-B463-EC92A4F09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880" y="2420888"/>
            <a:ext cx="5214105" cy="41459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1AB3579-8B50-1F44-80E4-D8DA063F6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015" y="4306502"/>
            <a:ext cx="2645912" cy="661478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85A77E-861E-0C43-8B33-A18A6180E8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639" y="2625217"/>
            <a:ext cx="1304057" cy="661478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8FFB2DE-CD44-694A-ABC3-F11617B654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4048" y="3119580"/>
            <a:ext cx="1512168" cy="396044"/>
          </a:xfrm>
          <a:prstGeom prst="rect">
            <a:avLst/>
          </a:prstGeom>
          <a:solidFill>
            <a:schemeClr val="accent1"/>
          </a:solidFill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F641019-A6AC-314D-9DEE-71814BFB5016}"/>
              </a:ext>
            </a:extLst>
          </p:cNvPr>
          <p:cNvCxnSpPr/>
          <p:nvPr/>
        </p:nvCxnSpPr>
        <p:spPr>
          <a:xfrm flipH="1">
            <a:off x="5364088" y="3515624"/>
            <a:ext cx="324036" cy="4174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402F8864-32FB-3248-A67D-09582F6512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9348" y="4663562"/>
            <a:ext cx="2142852" cy="386416"/>
          </a:xfrm>
          <a:prstGeom prst="rect">
            <a:avLst/>
          </a:prstGeom>
          <a:solidFill>
            <a:schemeClr val="accent1"/>
          </a:solidFill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56C2C9C-9145-C64F-BE0D-8714FECAF848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5300774" y="4214316"/>
            <a:ext cx="215714" cy="4492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96699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Model </a:t>
            </a:r>
            <a:r>
              <a:rPr lang="tr-TR" dirty="0" err="1"/>
              <a:t>Selection</a:t>
            </a:r>
            <a:r>
              <a:rPr lang="tr-TR" dirty="0"/>
              <a:t> &amp; </a:t>
            </a:r>
            <a:r>
              <a:rPr lang="tr-TR" dirty="0" err="1"/>
              <a:t>Generalization</a:t>
            </a:r>
            <a:endParaRPr lang="tr-TR" dirty="0"/>
          </a:p>
        </p:txBody>
      </p:sp>
      <p:sp>
        <p:nvSpPr>
          <p:cNvPr id="1249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Learning is an </a:t>
            </a:r>
            <a:r>
              <a:rPr lang="tr-TR" dirty="0">
                <a:solidFill>
                  <a:schemeClr val="accent1"/>
                </a:solidFill>
              </a:rPr>
              <a:t>ill-posed problem</a:t>
            </a:r>
            <a:r>
              <a:rPr lang="tr-TR" dirty="0">
                <a:solidFill>
                  <a:schemeClr val="bg2"/>
                </a:solidFill>
              </a:rPr>
              <a:t>;</a:t>
            </a:r>
            <a:r>
              <a:rPr lang="tr-TR" dirty="0"/>
              <a:t> data is not sufficient to find a unique solution</a:t>
            </a:r>
          </a:p>
          <a:p>
            <a:r>
              <a:rPr lang="tr-TR" dirty="0"/>
              <a:t>The need for </a:t>
            </a:r>
            <a:r>
              <a:rPr lang="tr-TR" dirty="0">
                <a:solidFill>
                  <a:schemeClr val="accent1"/>
                </a:solidFill>
              </a:rPr>
              <a:t>inductive bias</a:t>
            </a:r>
            <a:r>
              <a:rPr lang="tr-TR" dirty="0">
                <a:solidFill>
                  <a:schemeClr val="bg2"/>
                </a:solidFill>
              </a:rPr>
              <a:t>,</a:t>
            </a:r>
            <a:r>
              <a:rPr lang="tr-TR" dirty="0">
                <a:solidFill>
                  <a:schemeClr val="hlink"/>
                </a:solidFill>
              </a:rPr>
              <a:t> </a:t>
            </a:r>
            <a:r>
              <a:rPr lang="tr-TR" dirty="0"/>
              <a:t>assumptions about </a:t>
            </a:r>
            <a:r>
              <a:rPr lang="tr-TR" dirty="0">
                <a:latin typeface="Lucida Calligraphy" pitchFamily="66" charset="0"/>
              </a:rPr>
              <a:t>H</a:t>
            </a:r>
            <a:endParaRPr lang="tr-TR" dirty="0">
              <a:solidFill>
                <a:schemeClr val="hlink"/>
              </a:solidFill>
              <a:latin typeface="Lucida Calligraphy" pitchFamily="66" charset="0"/>
            </a:endParaRPr>
          </a:p>
          <a:p>
            <a:r>
              <a:rPr lang="tr-TR" dirty="0">
                <a:solidFill>
                  <a:schemeClr val="accent1"/>
                </a:solidFill>
              </a:rPr>
              <a:t>Generalization: </a:t>
            </a:r>
            <a:r>
              <a:rPr lang="tr-TR" dirty="0"/>
              <a:t>How well a model performs on new data</a:t>
            </a:r>
          </a:p>
          <a:p>
            <a:r>
              <a:rPr lang="tr-TR" dirty="0"/>
              <a:t>Overfitting: </a:t>
            </a:r>
            <a:r>
              <a:rPr lang="tr-TR" dirty="0">
                <a:latin typeface="Lucida Calligraphy" pitchFamily="66" charset="0"/>
              </a:rPr>
              <a:t>H</a:t>
            </a:r>
            <a:r>
              <a:rPr lang="tr-TR" dirty="0"/>
              <a:t> more complex than </a:t>
            </a:r>
            <a:r>
              <a:rPr lang="tr-TR" i="1" dirty="0"/>
              <a:t>C</a:t>
            </a:r>
            <a:r>
              <a:rPr lang="tr-TR" dirty="0"/>
              <a:t> or </a:t>
            </a:r>
            <a:r>
              <a:rPr lang="tr-TR" i="1" dirty="0"/>
              <a:t>f </a:t>
            </a:r>
          </a:p>
          <a:p>
            <a:r>
              <a:rPr lang="tr-TR" dirty="0"/>
              <a:t>Underfitting: </a:t>
            </a:r>
            <a:r>
              <a:rPr lang="tr-TR" dirty="0">
                <a:latin typeface="Lucida Calligraphy" pitchFamily="66" charset="0"/>
              </a:rPr>
              <a:t>H</a:t>
            </a:r>
            <a:r>
              <a:rPr lang="tr-TR" dirty="0"/>
              <a:t> less complex than </a:t>
            </a:r>
            <a:r>
              <a:rPr lang="tr-TR" i="1" dirty="0"/>
              <a:t>C</a:t>
            </a:r>
            <a:r>
              <a:rPr lang="tr-TR" dirty="0"/>
              <a:t> or </a:t>
            </a:r>
            <a:r>
              <a:rPr lang="tr-TR" i="1" dirty="0"/>
              <a:t>f</a:t>
            </a:r>
            <a:endParaRPr lang="tr-TR" i="1" dirty="0">
              <a:solidFill>
                <a:srgbClr val="99003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8D26EC8-C52F-40DA-B769-489166C0D70A}" type="slidenum">
              <a:rPr lang="tr-TR"/>
              <a:pPr/>
              <a:t>14</a:t>
            </a:fld>
            <a:endParaRPr lang="tr-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Triple Trade-Off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2214225"/>
            <a:ext cx="8229600" cy="3886200"/>
          </a:xfrm>
        </p:spPr>
        <p:txBody>
          <a:bodyPr/>
          <a:lstStyle/>
          <a:p>
            <a:r>
              <a:rPr lang="tr-TR" dirty="0" err="1"/>
              <a:t>There</a:t>
            </a:r>
            <a:r>
              <a:rPr lang="tr-TR" dirty="0"/>
              <a:t> is a </a:t>
            </a:r>
            <a:r>
              <a:rPr lang="tr-TR" dirty="0" err="1"/>
              <a:t>trade-off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three</a:t>
            </a:r>
            <a:r>
              <a:rPr lang="tr-TR" dirty="0"/>
              <a:t> </a:t>
            </a:r>
            <a:r>
              <a:rPr lang="tr-TR" dirty="0" err="1"/>
              <a:t>factors</a:t>
            </a:r>
            <a:r>
              <a:rPr lang="tr-TR" dirty="0"/>
              <a:t> (</a:t>
            </a:r>
            <a:r>
              <a:rPr lang="tr-TR" dirty="0" err="1"/>
              <a:t>Dietterich</a:t>
            </a:r>
            <a:r>
              <a:rPr lang="tr-TR" dirty="0"/>
              <a:t>, 2003):</a:t>
            </a:r>
          </a:p>
          <a:p>
            <a:pPr marL="990600" lvl="1" indent="-533400">
              <a:buFont typeface="Wingdings" pitchFamily="2" charset="2"/>
              <a:buAutoNum type="arabicPeriod"/>
            </a:pPr>
            <a:r>
              <a:rPr lang="tr-TR" sz="2400" dirty="0" err="1"/>
              <a:t>Complexity</a:t>
            </a:r>
            <a:r>
              <a:rPr lang="tr-TR" sz="2400" dirty="0"/>
              <a:t> of </a:t>
            </a:r>
            <a:r>
              <a:rPr lang="tr-TR" sz="2400" dirty="0">
                <a:latin typeface="Lucida Calligraphy" pitchFamily="66" charset="0"/>
              </a:rPr>
              <a:t>H</a:t>
            </a:r>
            <a:r>
              <a:rPr lang="tr-TR" sz="2400" i="1" dirty="0"/>
              <a:t>, c </a:t>
            </a:r>
            <a:r>
              <a:rPr lang="tr-TR" sz="2400" dirty="0"/>
              <a:t>(</a:t>
            </a:r>
            <a:r>
              <a:rPr lang="tr-TR" sz="2400" dirty="0">
                <a:latin typeface="Lucida Calligraphy" pitchFamily="66" charset="0"/>
              </a:rPr>
              <a:t>H</a:t>
            </a:r>
            <a:r>
              <a:rPr lang="tr-TR" sz="2400" dirty="0"/>
              <a:t>),</a:t>
            </a:r>
          </a:p>
          <a:p>
            <a:pPr marL="990600" lvl="1" indent="-533400">
              <a:buFont typeface="Wingdings" pitchFamily="2" charset="2"/>
              <a:buAutoNum type="arabicPeriod"/>
            </a:pPr>
            <a:r>
              <a:rPr lang="tr-TR" sz="2400" dirty="0"/>
              <a:t>Training set size, </a:t>
            </a:r>
            <a:r>
              <a:rPr lang="tr-TR" sz="2400" i="1" dirty="0"/>
              <a:t>N, </a:t>
            </a:r>
            <a:endParaRPr lang="tr-TR" sz="2400" dirty="0"/>
          </a:p>
          <a:p>
            <a:pPr marL="990600" lvl="1" indent="-533400">
              <a:buFont typeface="Wingdings" pitchFamily="2" charset="2"/>
              <a:buAutoNum type="arabicPeriod"/>
            </a:pPr>
            <a:r>
              <a:rPr lang="tr-TR" sz="2400" dirty="0" err="1"/>
              <a:t>Generalization</a:t>
            </a:r>
            <a:r>
              <a:rPr lang="tr-TR" sz="2400" dirty="0"/>
              <a:t> </a:t>
            </a:r>
            <a:r>
              <a:rPr lang="tr-TR" sz="2400" dirty="0" err="1"/>
              <a:t>error</a:t>
            </a:r>
            <a:r>
              <a:rPr lang="tr-TR" sz="2400" dirty="0"/>
              <a:t>, </a:t>
            </a:r>
            <a:r>
              <a:rPr lang="tr-TR" sz="2400" i="1" dirty="0"/>
              <a:t>E</a:t>
            </a:r>
            <a:r>
              <a:rPr lang="tr-TR" sz="2400" dirty="0"/>
              <a:t>, on </a:t>
            </a:r>
            <a:r>
              <a:rPr lang="tr-TR" sz="2400" dirty="0" err="1"/>
              <a:t>new</a:t>
            </a:r>
            <a:r>
              <a:rPr lang="tr-TR" sz="2400" dirty="0"/>
              <a:t> data</a:t>
            </a:r>
          </a:p>
          <a:p>
            <a:r>
              <a:rPr lang="tr-TR" dirty="0"/>
              <a:t>As </a:t>
            </a:r>
            <a:r>
              <a:rPr lang="tr-TR" i="1" dirty="0"/>
              <a:t>N </a:t>
            </a:r>
            <a:r>
              <a:rPr lang="tr-TR" i="1" dirty="0" err="1"/>
              <a:t>increases</a:t>
            </a:r>
            <a:r>
              <a:rPr lang="tr-TR" i="1" dirty="0"/>
              <a:t>, E </a:t>
            </a:r>
            <a:r>
              <a:rPr lang="tr-TR" i="1" dirty="0" err="1"/>
              <a:t>decreases</a:t>
            </a:r>
            <a:endParaRPr lang="tr-TR" dirty="0">
              <a:latin typeface="Symbol" pitchFamily="18" charset="2"/>
            </a:endParaRPr>
          </a:p>
          <a:p>
            <a:r>
              <a:rPr lang="tr-TR" dirty="0"/>
              <a:t>As </a:t>
            </a:r>
            <a:r>
              <a:rPr lang="tr-TR" i="1" dirty="0"/>
              <a:t>c</a:t>
            </a:r>
            <a:r>
              <a:rPr lang="tr-TR" dirty="0"/>
              <a:t>(</a:t>
            </a:r>
            <a:r>
              <a:rPr lang="tr-TR" dirty="0">
                <a:latin typeface="Lucida Calligraphy" pitchFamily="66" charset="0"/>
              </a:rPr>
              <a:t>H) </a:t>
            </a:r>
            <a:r>
              <a:rPr lang="tr-TR" i="1" dirty="0" err="1"/>
              <a:t>increases</a:t>
            </a:r>
            <a:r>
              <a:rPr lang="tr-TR" dirty="0">
                <a:latin typeface="Symbol" pitchFamily="18" charset="2"/>
              </a:rPr>
              <a:t>,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i="1" dirty="0"/>
              <a:t>E </a:t>
            </a:r>
            <a:r>
              <a:rPr lang="tr-TR" i="1" dirty="0" err="1"/>
              <a:t>decreases</a:t>
            </a:r>
            <a:r>
              <a:rPr lang="tr-TR" dirty="0">
                <a:latin typeface="Symbol" pitchFamily="18" charset="2"/>
              </a:rPr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then</a:t>
            </a:r>
            <a:r>
              <a:rPr lang="tr-TR" dirty="0"/>
              <a:t> E </a:t>
            </a:r>
            <a:r>
              <a:rPr lang="tr-TR" dirty="0" err="1"/>
              <a:t>increases</a:t>
            </a:r>
            <a:r>
              <a:rPr lang="tr-TR" dirty="0"/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83AD753-33B0-45DC-B91F-EDFAACD52824}" type="slidenum">
              <a:rPr lang="tr-TR"/>
              <a:pPr/>
              <a:t>15</a:t>
            </a:fld>
            <a:endParaRPr lang="tr-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Cross-Validation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/>
              <a:t>To estimate generalization error, we need data unseen during training. We split the data as</a:t>
            </a:r>
          </a:p>
          <a:p>
            <a:pPr lvl="1"/>
            <a:r>
              <a:rPr lang="tr-TR" sz="2400"/>
              <a:t>Training set (50%)</a:t>
            </a:r>
          </a:p>
          <a:p>
            <a:pPr lvl="1"/>
            <a:r>
              <a:rPr lang="tr-TR" sz="2400"/>
              <a:t>Validation set (25%)</a:t>
            </a:r>
          </a:p>
          <a:p>
            <a:pPr lvl="1"/>
            <a:r>
              <a:rPr lang="tr-TR" sz="2400"/>
              <a:t>Test (publication) set (25%)</a:t>
            </a:r>
          </a:p>
          <a:p>
            <a:r>
              <a:rPr lang="tr-TR"/>
              <a:t>Resampling when there is few data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E8DC725E-4115-4786-8A56-EA4079F6953E}" type="slidenum">
              <a:rPr lang="tr-TR"/>
              <a:pPr/>
              <a:t>16</a:t>
            </a:fld>
            <a:endParaRPr lang="tr-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Dimensions of a Supervised Learner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tr-TR" sz="2400" dirty="0">
                <a:latin typeface="+mj-lt"/>
              </a:rPr>
              <a:t>Model: </a:t>
            </a:r>
          </a:p>
          <a:p>
            <a:pPr marL="990600" lvl="1" indent="-533400">
              <a:buFont typeface="Wingdings" pitchFamily="2" charset="2"/>
              <a:buNone/>
            </a:pPr>
            <a:r>
              <a:rPr lang="tr-TR" i="1" dirty="0">
                <a:latin typeface="+mj-lt"/>
              </a:rPr>
              <a:t>		</a:t>
            </a:r>
            <a:endParaRPr lang="tr-TR" dirty="0">
              <a:latin typeface="+mj-lt"/>
            </a:endParaRPr>
          </a:p>
          <a:p>
            <a:pPr marL="609600" indent="-609600">
              <a:buFont typeface="Wingdings" pitchFamily="2" charset="2"/>
              <a:buAutoNum type="arabicPeriod"/>
            </a:pPr>
            <a:r>
              <a:rPr lang="tr-TR" sz="2400" dirty="0">
                <a:latin typeface="+mj-lt"/>
              </a:rPr>
              <a:t>Loss function:</a:t>
            </a:r>
          </a:p>
          <a:p>
            <a:pPr marL="990600" lvl="1" indent="-533400">
              <a:buFont typeface="Wingdings" pitchFamily="2" charset="2"/>
              <a:buNone/>
            </a:pPr>
            <a:r>
              <a:rPr lang="tr-TR" dirty="0">
                <a:latin typeface="+mj-lt"/>
              </a:rPr>
              <a:t>		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tr-TR" sz="2400" dirty="0">
                <a:latin typeface="+mj-lt"/>
              </a:rPr>
              <a:t>Optimization procedure:</a:t>
            </a:r>
          </a:p>
          <a:p>
            <a:pPr marL="609600" indent="-609600">
              <a:buFont typeface="Wingdings" pitchFamily="2" charset="2"/>
              <a:buNone/>
            </a:pPr>
            <a:r>
              <a:rPr lang="tr-TR" sz="2000" dirty="0">
                <a:latin typeface="Symbol" pitchFamily="18" charset="2"/>
              </a:rPr>
              <a:t>			</a:t>
            </a:r>
            <a:endParaRPr lang="tr-TR" sz="2000" dirty="0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0D5A9-BAEB-40C8-9A1F-20C1C81D894A}" type="slidenum">
              <a:rPr lang="tr-TR"/>
              <a:pPr/>
              <a:t>17</a:t>
            </a:fld>
            <a:endParaRPr lang="tr-TR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C5E741-9235-9948-9778-AACADFB21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358" y="2455671"/>
            <a:ext cx="936104" cy="468052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1C351F-AACD-3947-85A5-95538CC15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358" y="3192404"/>
            <a:ext cx="2736818" cy="673678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75CBCB-42E1-EB4D-B7B3-44BC63AF85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9358" y="4721613"/>
            <a:ext cx="2021957" cy="480465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{11E80DD9-87BE-CA46-8DF6-BF3A6212BB34}tf10001057</Template>
  <TotalTime>3587</TotalTime>
  <Words>606</Words>
  <Application>Microsoft Macintosh PowerPoint</Application>
  <PresentationFormat>On-screen Show (4:3)</PresentationFormat>
  <Paragraphs>101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Lucida Calligraphy</vt:lpstr>
      <vt:lpstr>Symbol</vt:lpstr>
      <vt:lpstr>Trebuchet MS</vt:lpstr>
      <vt:lpstr>Wingdings</vt:lpstr>
      <vt:lpstr>Berlin</vt:lpstr>
      <vt:lpstr>INTRODUCTION TO   Machine Learning</vt:lpstr>
      <vt:lpstr>CHAPTER 2:  Supervised Learning</vt:lpstr>
      <vt:lpstr>Learning a Class from Examples</vt:lpstr>
      <vt:lpstr>Training set X</vt:lpstr>
      <vt:lpstr>Class C</vt:lpstr>
      <vt:lpstr>Hypothesis class H</vt:lpstr>
      <vt:lpstr>S, G, and the Version Space</vt:lpstr>
      <vt:lpstr>Margin</vt:lpstr>
      <vt:lpstr>VC Dimension</vt:lpstr>
      <vt:lpstr>Probably Approximately Correct (PAC) Learning</vt:lpstr>
      <vt:lpstr>Noise and Model Complexity</vt:lpstr>
      <vt:lpstr>Multiple Classes, Ci i=1,...,K</vt:lpstr>
      <vt:lpstr>Regression</vt:lpstr>
      <vt:lpstr>Model Selection &amp; Generalization</vt:lpstr>
      <vt:lpstr>Triple Trade-Off</vt:lpstr>
      <vt:lpstr>Cross-Validation</vt:lpstr>
      <vt:lpstr>Dimensions of a Supervised Learner</vt:lpstr>
    </vt:vector>
  </TitlesOfParts>
  <Company>BOGAZICI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Machine Learning</dc:title>
  <dc:creator>ethem</dc:creator>
  <cp:lastModifiedBy>Ethem Alpaydin</cp:lastModifiedBy>
  <cp:revision>232</cp:revision>
  <dcterms:created xsi:type="dcterms:W3CDTF">2005-01-24T14:46:28Z</dcterms:created>
  <dcterms:modified xsi:type="dcterms:W3CDTF">2020-04-05T12:22:21Z</dcterms:modified>
</cp:coreProperties>
</file>