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5"/>
  </p:notesMasterIdLst>
  <p:handoutMasterIdLst>
    <p:handoutMasterId r:id="rId36"/>
  </p:handoutMasterIdLst>
  <p:sldIdLst>
    <p:sldId id="256" r:id="rId2"/>
    <p:sldId id="257" r:id="rId3"/>
    <p:sldId id="258" r:id="rId4"/>
    <p:sldId id="259" r:id="rId5"/>
    <p:sldId id="336" r:id="rId6"/>
    <p:sldId id="260" r:id="rId7"/>
    <p:sldId id="307" r:id="rId8"/>
    <p:sldId id="310" r:id="rId9"/>
    <p:sldId id="311" r:id="rId10"/>
    <p:sldId id="309" r:id="rId11"/>
    <p:sldId id="312" r:id="rId12"/>
    <p:sldId id="313" r:id="rId13"/>
    <p:sldId id="314" r:id="rId14"/>
    <p:sldId id="315" r:id="rId15"/>
    <p:sldId id="316" r:id="rId16"/>
    <p:sldId id="317" r:id="rId17"/>
    <p:sldId id="318" r:id="rId18"/>
    <p:sldId id="319" r:id="rId19"/>
    <p:sldId id="321" r:id="rId20"/>
    <p:sldId id="320" r:id="rId21"/>
    <p:sldId id="322" r:id="rId22"/>
    <p:sldId id="323" r:id="rId23"/>
    <p:sldId id="324" r:id="rId24"/>
    <p:sldId id="325" r:id="rId25"/>
    <p:sldId id="326" r:id="rId26"/>
    <p:sldId id="327" r:id="rId27"/>
    <p:sldId id="328" r:id="rId28"/>
    <p:sldId id="329" r:id="rId29"/>
    <p:sldId id="330" r:id="rId30"/>
    <p:sldId id="331" r:id="rId31"/>
    <p:sldId id="333" r:id="rId32"/>
    <p:sldId id="334" r:id="rId33"/>
    <p:sldId id="335"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87282" autoAdjust="0"/>
  </p:normalViewPr>
  <p:slideViewPr>
    <p:cSldViewPr>
      <p:cViewPr varScale="1">
        <p:scale>
          <a:sx n="99" d="100"/>
          <a:sy n="99" d="100"/>
        </p:scale>
        <p:origin x="188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7406"/>
    </p:cViewPr>
  </p:sorterViewPr>
  <p:notesViewPr>
    <p:cSldViewPr>
      <p:cViewPr varScale="1">
        <p:scale>
          <a:sx n="65" d="100"/>
          <a:sy n="65" d="100"/>
        </p:scale>
        <p:origin x="3154"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B8E6B8-27F4-461F-B352-542E510FFB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a:extLst>
              <a:ext uri="{FF2B5EF4-FFF2-40B4-BE49-F238E27FC236}">
                <a16:creationId xmlns:a16="http://schemas.microsoft.com/office/drawing/2014/main" id="{B848B40D-08FE-47BD-ADFD-6537AF43A2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4F9FF66B-C57C-42F8-8350-291D5A75D86C}" type="datetimeFigureOut">
              <a:rPr lang="en-US"/>
              <a:pPr>
                <a:defRPr/>
              </a:pPr>
              <a:t>8/5/2020</a:t>
            </a:fld>
            <a:endParaRPr lang="en-US"/>
          </a:p>
        </p:txBody>
      </p:sp>
      <p:sp>
        <p:nvSpPr>
          <p:cNvPr id="4" name="Footer Placeholder 3">
            <a:extLst>
              <a:ext uri="{FF2B5EF4-FFF2-40B4-BE49-F238E27FC236}">
                <a16:creationId xmlns:a16="http://schemas.microsoft.com/office/drawing/2014/main" id="{C2D892F3-F4B6-4CA2-B1CE-91441BD4E60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5" name="Slide Number Placeholder 4">
            <a:extLst>
              <a:ext uri="{FF2B5EF4-FFF2-40B4-BE49-F238E27FC236}">
                <a16:creationId xmlns:a16="http://schemas.microsoft.com/office/drawing/2014/main" id="{8BF1424F-9085-4107-9D84-0BDF7B5506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78AC5DC9-A7C8-47AD-996A-2BC23EA4145E}"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23074E-D6C8-49FD-8D8C-D4F30CA63B3C}"/>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itchFamily="34" charset="0"/>
              </a:defRPr>
            </a:lvl1pPr>
          </a:lstStyle>
          <a:p>
            <a:pPr>
              <a:defRPr/>
            </a:pPr>
            <a:endParaRPr lang="en-US"/>
          </a:p>
        </p:txBody>
      </p:sp>
      <p:sp>
        <p:nvSpPr>
          <p:cNvPr id="3" name="Date Placeholder 2">
            <a:extLst>
              <a:ext uri="{FF2B5EF4-FFF2-40B4-BE49-F238E27FC236}">
                <a16:creationId xmlns:a16="http://schemas.microsoft.com/office/drawing/2014/main" id="{94ADD9DF-7D4C-423C-904B-5200F639EC13}"/>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9468A794-013D-4900-BF78-0F7DF19797E1}" type="datetimeFigureOut">
              <a:rPr lang="en-US"/>
              <a:pPr>
                <a:defRPr/>
              </a:pPr>
              <a:t>8/5/2020</a:t>
            </a:fld>
            <a:endParaRPr lang="en-US"/>
          </a:p>
        </p:txBody>
      </p:sp>
      <p:sp>
        <p:nvSpPr>
          <p:cNvPr id="4" name="Slide Image Placeholder 3">
            <a:extLst>
              <a:ext uri="{FF2B5EF4-FFF2-40B4-BE49-F238E27FC236}">
                <a16:creationId xmlns:a16="http://schemas.microsoft.com/office/drawing/2014/main" id="{3F0DED92-EFBC-4FBB-A1E4-161612067FA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E7FDCC0-EF9B-4026-B505-21A78F8F11A4}"/>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6E2AEF-D276-4A69-8CC7-6545C961B13A}"/>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083331EE-1494-45A7-8E1C-7AFABCF42F8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7CB53AF-D47C-42E0-92B9-E8537937E72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7CB53AF-D47C-42E0-92B9-E8537937E721}" type="slidenum">
              <a:rPr lang="en-US" altLang="en-US" smtClean="0"/>
              <a:pPr>
                <a:defRPr/>
              </a:pPr>
              <a:t>1</a:t>
            </a:fld>
            <a:endParaRPr lang="en-US" altLang="en-US"/>
          </a:p>
        </p:txBody>
      </p:sp>
    </p:spTree>
    <p:extLst>
      <p:ext uri="{BB962C8B-B14F-4D97-AF65-F5344CB8AC3E}">
        <p14:creationId xmlns:p14="http://schemas.microsoft.com/office/powerpoint/2010/main" val="4275413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a:t>
            </a:fld>
            <a:endParaRPr lang="en-US" altLang="en-US"/>
          </a:p>
        </p:txBody>
      </p:sp>
    </p:spTree>
    <p:extLst>
      <p:ext uri="{BB962C8B-B14F-4D97-AF65-F5344CB8AC3E}">
        <p14:creationId xmlns:p14="http://schemas.microsoft.com/office/powerpoint/2010/main" val="335722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These are all examples that fit into category of Big Data.  Large amounts of data that do not easily fit into operational databases or data warehouses.</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3</a:t>
            </a:fld>
            <a:endParaRPr lang="en-US" altLang="en-US"/>
          </a:p>
        </p:txBody>
      </p:sp>
    </p:spTree>
    <p:extLst>
      <p:ext uri="{BB962C8B-B14F-4D97-AF65-F5344CB8AC3E}">
        <p14:creationId xmlns:p14="http://schemas.microsoft.com/office/powerpoint/2010/main" val="3894991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4</a:t>
            </a:fld>
            <a:endParaRPr lang="en-US" altLang="en-US"/>
          </a:p>
        </p:txBody>
      </p:sp>
    </p:spTree>
    <p:extLst>
      <p:ext uri="{BB962C8B-B14F-4D97-AF65-F5344CB8AC3E}">
        <p14:creationId xmlns:p14="http://schemas.microsoft.com/office/powerpoint/2010/main" val="415494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5</a:t>
            </a:fld>
            <a:endParaRPr lang="en-US" altLang="en-US"/>
          </a:p>
        </p:txBody>
      </p:sp>
    </p:spTree>
    <p:extLst>
      <p:ext uri="{BB962C8B-B14F-4D97-AF65-F5344CB8AC3E}">
        <p14:creationId xmlns:p14="http://schemas.microsoft.com/office/powerpoint/2010/main" val="78779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6</a:t>
            </a:fld>
            <a:endParaRPr lang="en-US" altLang="en-US"/>
          </a:p>
        </p:txBody>
      </p:sp>
    </p:spTree>
    <p:extLst>
      <p:ext uri="{BB962C8B-B14F-4D97-AF65-F5344CB8AC3E}">
        <p14:creationId xmlns:p14="http://schemas.microsoft.com/office/powerpoint/2010/main" val="3992317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7</a:t>
            </a:fld>
            <a:endParaRPr lang="en-US" altLang="en-US"/>
          </a:p>
        </p:txBody>
      </p:sp>
    </p:spTree>
    <p:extLst>
      <p:ext uri="{BB962C8B-B14F-4D97-AF65-F5344CB8AC3E}">
        <p14:creationId xmlns:p14="http://schemas.microsoft.com/office/powerpoint/2010/main" val="452678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8</a:t>
            </a:fld>
            <a:endParaRPr lang="en-US" altLang="en-US"/>
          </a:p>
        </p:txBody>
      </p:sp>
    </p:spTree>
    <p:extLst>
      <p:ext uri="{BB962C8B-B14F-4D97-AF65-F5344CB8AC3E}">
        <p14:creationId xmlns:p14="http://schemas.microsoft.com/office/powerpoint/2010/main" val="2137853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9</a:t>
            </a:fld>
            <a:endParaRPr lang="en-US" altLang="en-US"/>
          </a:p>
        </p:txBody>
      </p:sp>
    </p:spTree>
    <p:extLst>
      <p:ext uri="{BB962C8B-B14F-4D97-AF65-F5344CB8AC3E}">
        <p14:creationId xmlns:p14="http://schemas.microsoft.com/office/powerpoint/2010/main" val="1922823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Examples given on Pages 318-319.</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10</a:t>
            </a:fld>
            <a:endParaRPr lang="en-US" altLang="en-US"/>
          </a:p>
        </p:txBody>
      </p:sp>
    </p:spTree>
    <p:extLst>
      <p:ext uri="{BB962C8B-B14F-4D97-AF65-F5344CB8AC3E}">
        <p14:creationId xmlns:p14="http://schemas.microsoft.com/office/powerpoint/2010/main" val="4215078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11</a:t>
            </a:fld>
            <a:endParaRPr lang="en-US" altLang="en-US"/>
          </a:p>
        </p:txBody>
      </p:sp>
    </p:spTree>
    <p:extLst>
      <p:ext uri="{BB962C8B-B14F-4D97-AF65-F5344CB8AC3E}">
        <p14:creationId xmlns:p14="http://schemas.microsoft.com/office/powerpoint/2010/main" val="2075882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319-322.</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12</a:t>
            </a:fld>
            <a:endParaRPr lang="en-US" altLang="en-US"/>
          </a:p>
        </p:txBody>
      </p:sp>
    </p:spTree>
    <p:extLst>
      <p:ext uri="{BB962C8B-B14F-4D97-AF65-F5344CB8AC3E}">
        <p14:creationId xmlns:p14="http://schemas.microsoft.com/office/powerpoint/2010/main" val="201432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319-322.</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13</a:t>
            </a:fld>
            <a:endParaRPr lang="en-US" altLang="en-US"/>
          </a:p>
        </p:txBody>
      </p:sp>
    </p:spTree>
    <p:extLst>
      <p:ext uri="{BB962C8B-B14F-4D97-AF65-F5344CB8AC3E}">
        <p14:creationId xmlns:p14="http://schemas.microsoft.com/office/powerpoint/2010/main" val="3025078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319-322.</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14</a:t>
            </a:fld>
            <a:endParaRPr lang="en-US" altLang="en-US"/>
          </a:p>
        </p:txBody>
      </p:sp>
    </p:spTree>
    <p:extLst>
      <p:ext uri="{BB962C8B-B14F-4D97-AF65-F5344CB8AC3E}">
        <p14:creationId xmlns:p14="http://schemas.microsoft.com/office/powerpoint/2010/main" val="957952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319-322.</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15</a:t>
            </a:fld>
            <a:endParaRPr lang="en-US" altLang="en-US"/>
          </a:p>
        </p:txBody>
      </p:sp>
    </p:spTree>
    <p:extLst>
      <p:ext uri="{BB962C8B-B14F-4D97-AF65-F5344CB8AC3E}">
        <p14:creationId xmlns:p14="http://schemas.microsoft.com/office/powerpoint/2010/main" val="2360147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319-322.</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16</a:t>
            </a:fld>
            <a:endParaRPr lang="en-US" altLang="en-US"/>
          </a:p>
        </p:txBody>
      </p:sp>
    </p:spTree>
    <p:extLst>
      <p:ext uri="{BB962C8B-B14F-4D97-AF65-F5344CB8AC3E}">
        <p14:creationId xmlns:p14="http://schemas.microsoft.com/office/powerpoint/2010/main" val="2228844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17</a:t>
            </a:fld>
            <a:endParaRPr lang="en-US" altLang="en-US"/>
          </a:p>
        </p:txBody>
      </p:sp>
    </p:spTree>
    <p:extLst>
      <p:ext uri="{BB962C8B-B14F-4D97-AF65-F5344CB8AC3E}">
        <p14:creationId xmlns:p14="http://schemas.microsoft.com/office/powerpoint/2010/main" val="3089392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322-324.</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18</a:t>
            </a:fld>
            <a:endParaRPr lang="en-US" altLang="en-US"/>
          </a:p>
        </p:txBody>
      </p:sp>
    </p:spTree>
    <p:extLst>
      <p:ext uri="{BB962C8B-B14F-4D97-AF65-F5344CB8AC3E}">
        <p14:creationId xmlns:p14="http://schemas.microsoft.com/office/powerpoint/2010/main" val="3277626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 324.</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19</a:t>
            </a:fld>
            <a:endParaRPr lang="en-US" altLang="en-US"/>
          </a:p>
        </p:txBody>
      </p:sp>
    </p:spTree>
    <p:extLst>
      <p:ext uri="{BB962C8B-B14F-4D97-AF65-F5344CB8AC3E}">
        <p14:creationId xmlns:p14="http://schemas.microsoft.com/office/powerpoint/2010/main" val="966515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Pages 324-326.</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20</a:t>
            </a:fld>
            <a:endParaRPr lang="en-US" altLang="en-US"/>
          </a:p>
        </p:txBody>
      </p:sp>
    </p:spTree>
    <p:extLst>
      <p:ext uri="{BB962C8B-B14F-4D97-AF65-F5344CB8AC3E}">
        <p14:creationId xmlns:p14="http://schemas.microsoft.com/office/powerpoint/2010/main" val="3093841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Pages 324-326.</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21</a:t>
            </a:fld>
            <a:endParaRPr lang="en-US" altLang="en-US"/>
          </a:p>
        </p:txBody>
      </p:sp>
    </p:spTree>
    <p:extLst>
      <p:ext uri="{BB962C8B-B14F-4D97-AF65-F5344CB8AC3E}">
        <p14:creationId xmlns:p14="http://schemas.microsoft.com/office/powerpoint/2010/main" val="1768602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Pages 324-327.</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22</a:t>
            </a:fld>
            <a:endParaRPr lang="en-US" altLang="en-US"/>
          </a:p>
        </p:txBody>
      </p:sp>
    </p:spTree>
    <p:extLst>
      <p:ext uri="{BB962C8B-B14F-4D97-AF65-F5344CB8AC3E}">
        <p14:creationId xmlns:p14="http://schemas.microsoft.com/office/powerpoint/2010/main" val="388295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Pages 324-327.</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23</a:t>
            </a:fld>
            <a:endParaRPr lang="en-US" altLang="en-US"/>
          </a:p>
        </p:txBody>
      </p:sp>
    </p:spTree>
    <p:extLst>
      <p:ext uri="{BB962C8B-B14F-4D97-AF65-F5344CB8AC3E}">
        <p14:creationId xmlns:p14="http://schemas.microsoft.com/office/powerpoint/2010/main" val="188525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24</a:t>
            </a:fld>
            <a:endParaRPr lang="en-US" altLang="en-US"/>
          </a:p>
        </p:txBody>
      </p:sp>
    </p:spTree>
    <p:extLst>
      <p:ext uri="{BB962C8B-B14F-4D97-AF65-F5344CB8AC3E}">
        <p14:creationId xmlns:p14="http://schemas.microsoft.com/office/powerpoint/2010/main" val="5878545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25</a:t>
            </a:fld>
            <a:endParaRPr lang="en-US" altLang="en-US"/>
          </a:p>
        </p:txBody>
      </p:sp>
    </p:spTree>
    <p:extLst>
      <p:ext uri="{BB962C8B-B14F-4D97-AF65-F5344CB8AC3E}">
        <p14:creationId xmlns:p14="http://schemas.microsoft.com/office/powerpoint/2010/main" val="2614156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Pages 328-329.</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26</a:t>
            </a:fld>
            <a:endParaRPr lang="en-US" altLang="en-US"/>
          </a:p>
        </p:txBody>
      </p:sp>
    </p:spTree>
    <p:extLst>
      <p:ext uri="{BB962C8B-B14F-4D97-AF65-F5344CB8AC3E}">
        <p14:creationId xmlns:p14="http://schemas.microsoft.com/office/powerpoint/2010/main" val="14441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This example is discussed on Pages 328-329.</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27</a:t>
            </a:fld>
            <a:endParaRPr lang="en-US" altLang="en-US"/>
          </a:p>
        </p:txBody>
      </p:sp>
    </p:spTree>
    <p:extLst>
      <p:ext uri="{BB962C8B-B14F-4D97-AF65-F5344CB8AC3E}">
        <p14:creationId xmlns:p14="http://schemas.microsoft.com/office/powerpoint/2010/main" val="2211704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28</a:t>
            </a:fld>
            <a:endParaRPr lang="en-US" altLang="en-US"/>
          </a:p>
        </p:txBody>
      </p:sp>
    </p:spTree>
    <p:extLst>
      <p:ext uri="{BB962C8B-B14F-4D97-AF65-F5344CB8AC3E}">
        <p14:creationId xmlns:p14="http://schemas.microsoft.com/office/powerpoint/2010/main" val="23627592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29</a:t>
            </a:fld>
            <a:endParaRPr lang="en-US" altLang="en-US"/>
          </a:p>
        </p:txBody>
      </p:sp>
    </p:spTree>
    <p:extLst>
      <p:ext uri="{BB962C8B-B14F-4D97-AF65-F5344CB8AC3E}">
        <p14:creationId xmlns:p14="http://schemas.microsoft.com/office/powerpoint/2010/main" val="3933782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 329.</a:t>
            </a:r>
          </a:p>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30</a:t>
            </a:fld>
            <a:endParaRPr lang="en-US" altLang="en-US"/>
          </a:p>
        </p:txBody>
      </p:sp>
    </p:spTree>
    <p:extLst>
      <p:ext uri="{BB962C8B-B14F-4D97-AF65-F5344CB8AC3E}">
        <p14:creationId xmlns:p14="http://schemas.microsoft.com/office/powerpoint/2010/main" val="42497581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a:t>Fully developed data warehouse and a data lake are at the opposite ends of a broad spectrum of solutions for large analytical data repositories.</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31</a:t>
            </a:fld>
            <a:endParaRPr lang="en-US" altLang="en-US"/>
          </a:p>
        </p:txBody>
      </p:sp>
    </p:spTree>
    <p:extLst>
      <p:ext uri="{BB962C8B-B14F-4D97-AF65-F5344CB8AC3E}">
        <p14:creationId xmlns:p14="http://schemas.microsoft.com/office/powerpoint/2010/main" val="3008885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 329.</a:t>
            </a:r>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32</a:t>
            </a:fld>
            <a:endParaRPr lang="en-US" altLang="en-US"/>
          </a:p>
        </p:txBody>
      </p:sp>
    </p:spTree>
    <p:extLst>
      <p:ext uri="{BB962C8B-B14F-4D97-AF65-F5344CB8AC3E}">
        <p14:creationId xmlns:p14="http://schemas.microsoft.com/office/powerpoint/2010/main" val="4108233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1241F117-9BC9-4213-B444-753D451F81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7E74417-B9CA-4CBF-A187-A01A14FCBD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This example is discussed on Pages 329-330.</a:t>
            </a:r>
          </a:p>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23E08387-F88F-4FA8-8995-15EA2BF10B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3971A9F-5F5E-4819-87F4-25DA66669A98}" type="slidenum">
              <a:rPr lang="en-US" altLang="en-US"/>
              <a:pPr>
                <a:spcBef>
                  <a:spcPct val="0"/>
                </a:spcBef>
              </a:pPr>
              <a:t>33</a:t>
            </a:fld>
            <a:endParaRPr lang="en-US" altLang="en-US"/>
          </a:p>
        </p:txBody>
      </p:sp>
    </p:spTree>
    <p:extLst>
      <p:ext uri="{BB962C8B-B14F-4D97-AF65-F5344CB8AC3E}">
        <p14:creationId xmlns:p14="http://schemas.microsoft.com/office/powerpoint/2010/main" val="2448863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alpha val="90000"/>
          </a:schemeClr>
        </a:solidFill>
        <a:effectLst/>
      </p:bgPr>
    </p:bg>
    <p:spTree>
      <p:nvGrpSpPr>
        <p:cNvPr id="1" name=""/>
        <p:cNvGrpSpPr/>
        <p:nvPr/>
      </p:nvGrpSpPr>
      <p:grpSpPr>
        <a:xfrm>
          <a:off x="0" y="0"/>
          <a:ext cx="0" cy="0"/>
          <a:chOff x="0" y="0"/>
          <a:chExt cx="0" cy="0"/>
        </a:xfrm>
      </p:grpSpPr>
      <p:sp>
        <p:nvSpPr>
          <p:cNvPr id="4" name="Straight Connector 3">
            <a:extLst>
              <a:ext uri="{FF2B5EF4-FFF2-40B4-BE49-F238E27FC236}">
                <a16:creationId xmlns:a16="http://schemas.microsoft.com/office/drawing/2014/main" id="{E02CE6A3-2288-4954-9AC3-017334136A63}"/>
              </a:ext>
            </a:extLst>
          </p:cNvPr>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lvl1pPr>
              <a:defRPr>
                <a:solidFill>
                  <a:schemeClr val="tx1"/>
                </a:solidFill>
                <a:latin typeface="Franklin Gothic Book" pitchFamily="34" charset="0"/>
                <a:ea typeface="MS PGothic" pitchFamily="34" charset="-128"/>
              </a:defRPr>
            </a:lvl1pPr>
            <a:lvl2pPr marL="37931725" indent="-37474525">
              <a:defRPr>
                <a:solidFill>
                  <a:schemeClr val="tx1"/>
                </a:solidFill>
                <a:latin typeface="Franklin Gothic Book" pitchFamily="34" charset="0"/>
                <a:ea typeface="MS PGothic" pitchFamily="34" charset="-128"/>
              </a:defRPr>
            </a:lvl2pPr>
            <a:lvl3pPr>
              <a:defRPr>
                <a:solidFill>
                  <a:schemeClr val="tx1"/>
                </a:solidFill>
                <a:latin typeface="Franklin Gothic Book" pitchFamily="34" charset="0"/>
                <a:ea typeface="MS PGothic" pitchFamily="34" charset="-128"/>
              </a:defRPr>
            </a:lvl3pPr>
            <a:lvl4pPr>
              <a:defRPr>
                <a:solidFill>
                  <a:schemeClr val="tx1"/>
                </a:solidFill>
                <a:latin typeface="Franklin Gothic Book" pitchFamily="34" charset="0"/>
                <a:ea typeface="MS PGothic" pitchFamily="34" charset="-128"/>
              </a:defRPr>
            </a:lvl4pPr>
            <a:lvl5pPr>
              <a:defRPr>
                <a:solidFill>
                  <a:schemeClr val="tx1"/>
                </a:solidFill>
                <a:latin typeface="Franklin Gothic Book" pitchFamily="34" charset="0"/>
                <a:ea typeface="MS PGothic" pitchFamily="34" charset="-128"/>
              </a:defRPr>
            </a:lvl5pPr>
            <a:lvl6pPr marL="457200" fontAlgn="base">
              <a:spcBef>
                <a:spcPct val="0"/>
              </a:spcBef>
              <a:spcAft>
                <a:spcPct val="0"/>
              </a:spcAft>
              <a:defRPr>
                <a:solidFill>
                  <a:schemeClr val="tx1"/>
                </a:solidFill>
                <a:latin typeface="Franklin Gothic Book" pitchFamily="34" charset="0"/>
                <a:ea typeface="MS PGothic" pitchFamily="34" charset="-128"/>
              </a:defRPr>
            </a:lvl6pPr>
            <a:lvl7pPr marL="914400" fontAlgn="base">
              <a:spcBef>
                <a:spcPct val="0"/>
              </a:spcBef>
              <a:spcAft>
                <a:spcPct val="0"/>
              </a:spcAft>
              <a:defRPr>
                <a:solidFill>
                  <a:schemeClr val="tx1"/>
                </a:solidFill>
                <a:latin typeface="Franklin Gothic Book" pitchFamily="34" charset="0"/>
                <a:ea typeface="MS PGothic" pitchFamily="34" charset="-128"/>
              </a:defRPr>
            </a:lvl7pPr>
            <a:lvl8pPr marL="1371600" fontAlgn="base">
              <a:spcBef>
                <a:spcPct val="0"/>
              </a:spcBef>
              <a:spcAft>
                <a:spcPct val="0"/>
              </a:spcAft>
              <a:defRPr>
                <a:solidFill>
                  <a:schemeClr val="tx1"/>
                </a:solidFill>
                <a:latin typeface="Franklin Gothic Book" pitchFamily="34" charset="0"/>
                <a:ea typeface="MS PGothic" pitchFamily="34" charset="-128"/>
              </a:defRPr>
            </a:lvl8pPr>
            <a:lvl9pPr marL="1828800" fontAlgn="base">
              <a:spcBef>
                <a:spcPct val="0"/>
              </a:spcBef>
              <a:spcAft>
                <a:spcPct val="0"/>
              </a:spcAft>
              <a:defRPr>
                <a:solidFill>
                  <a:schemeClr val="tx1"/>
                </a:solidFill>
                <a:latin typeface="Franklin Gothic Book" pitchFamily="34" charset="0"/>
                <a:ea typeface="MS PGothic" pitchFamily="34" charset="-128"/>
              </a:defRPr>
            </a:lvl9pPr>
          </a:lstStyle>
          <a:p>
            <a:pPr eaLnBrk="1" hangingPunct="1">
              <a:defRPr/>
            </a:pPr>
            <a:endParaRPr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0" name="Title 9"/>
          <p:cNvSpPr>
            <a:spLocks noGrp="1"/>
          </p:cNvSpPr>
          <p:nvPr>
            <p:ph type="title"/>
          </p:nvPr>
        </p:nvSpPr>
        <p:spPr/>
        <p:txBody>
          <a:bodyPr/>
          <a:lstStyle/>
          <a:p>
            <a:r>
              <a:rPr lang="en-US" dirty="0"/>
              <a:t>Click to edit Master title style</a:t>
            </a:r>
          </a:p>
        </p:txBody>
      </p:sp>
      <p:sp>
        <p:nvSpPr>
          <p:cNvPr id="5" name="Slide Number Placeholder 2">
            <a:extLst>
              <a:ext uri="{FF2B5EF4-FFF2-40B4-BE49-F238E27FC236}">
                <a16:creationId xmlns:a16="http://schemas.microsoft.com/office/drawing/2014/main" id="{5438BF24-4E6F-4964-A3E1-26B35AD880B3}"/>
              </a:ext>
            </a:extLst>
          </p:cNvPr>
          <p:cNvSpPr>
            <a:spLocks noGrp="1"/>
          </p:cNvSpPr>
          <p:nvPr>
            <p:ph type="sldNum" sz="quarter" idx="10"/>
          </p:nvPr>
        </p:nvSpPr>
        <p:spPr/>
        <p:txBody>
          <a:bodyPr/>
          <a:lstStyle>
            <a:lvl1pPr>
              <a:defRPr/>
            </a:lvl1pPr>
          </a:lstStyle>
          <a:p>
            <a:pPr>
              <a:defRPr/>
            </a:pPr>
            <a:r>
              <a:rPr lang="en-US" altLang="en-US"/>
              <a:t>Chapter 1 – Slide  </a:t>
            </a:r>
            <a:fld id="{378338D0-271D-4A77-90A8-CEC4E2BC2D8E}" type="slidenum">
              <a:rPr lang="en-US" altLang="en-US" b="1"/>
              <a:pPr>
                <a:defRPr/>
              </a:pPr>
              <a:t>‹#›</a:t>
            </a:fld>
            <a:endParaRPr lang="en-US" altLang="en-US" b="1"/>
          </a:p>
        </p:txBody>
      </p:sp>
      <p:sp>
        <p:nvSpPr>
          <p:cNvPr id="6" name="Footer Placeholder 18">
            <a:extLst>
              <a:ext uri="{FF2B5EF4-FFF2-40B4-BE49-F238E27FC236}">
                <a16:creationId xmlns:a16="http://schemas.microsoft.com/office/drawing/2014/main" id="{3556D23C-D1AD-4CDC-8601-8CE8F0CB93E9}"/>
              </a:ext>
            </a:extLst>
          </p:cNvPr>
          <p:cNvSpPr>
            <a:spLocks noGrp="1"/>
          </p:cNvSpPr>
          <p:nvPr>
            <p:ph type="ftr" sz="quarter" idx="11"/>
          </p:nvPr>
        </p:nvSpPr>
        <p:spPr>
          <a:xfrm>
            <a:off x="0" y="6629400"/>
            <a:ext cx="4267200" cy="228600"/>
          </a:xfrm>
        </p:spPr>
        <p:txBody>
          <a:bodyPr/>
          <a:lstStyle>
            <a:lvl1pPr eaLnBrk="1" hangingPunct="1">
              <a:defRPr sz="900" i="1" baseline="0">
                <a:latin typeface="Franklin Gothic Book" pitchFamily="34" charset="0"/>
              </a:defRPr>
            </a:lvl1pPr>
          </a:lstStyle>
          <a:p>
            <a:pPr>
              <a:defRPr/>
            </a:pPr>
            <a:r>
              <a:rPr lang="en-US" dirty="0"/>
              <a:t>Jukić, Vrbsky, Nestorov, Sharma, Sharma – Database Systems</a:t>
            </a:r>
          </a:p>
        </p:txBody>
      </p:sp>
    </p:spTree>
    <p:extLst>
      <p:ext uri="{BB962C8B-B14F-4D97-AF65-F5344CB8AC3E}">
        <p14:creationId xmlns:p14="http://schemas.microsoft.com/office/powerpoint/2010/main" val="409156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alpha val="90000"/>
          </a:schemeClr>
        </a:solidFill>
        <a:effectLst/>
      </p:bgPr>
    </p:bg>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lvl1pPr>
              <a:defRPr kumimoji="0" lang="en-US" sz="3200" kern="1200" cap="all" baseline="0" dirty="0" smtClean="0">
                <a:solidFill>
                  <a:schemeClr val="tx2"/>
                </a:solidFill>
                <a:effectLst/>
                <a:latin typeface="+mj-lt"/>
                <a:ea typeface="+mj-ea"/>
                <a:cs typeface="+mj-cs"/>
              </a:defRPr>
            </a:lvl1pPr>
          </a:lstStyle>
          <a:p>
            <a:r>
              <a:rPr lang="en-US" dirty="0"/>
              <a:t>Click to edit Master title style</a:t>
            </a:r>
          </a:p>
        </p:txBody>
      </p:sp>
      <p:sp>
        <p:nvSpPr>
          <p:cNvPr id="27" name="Content Placeholder 26"/>
          <p:cNvSpPr>
            <a:spLocks noGrp="1"/>
          </p:cNvSpPr>
          <p:nvPr>
            <p:ph idx="1"/>
          </p:nvPr>
        </p:nvSpPr>
        <p:spPr/>
        <p:txBody>
          <a:bodyPr>
            <a:normAutofit/>
          </a:bodyPr>
          <a:lstStyle>
            <a:lvl1pPr marL="342900" indent="-342900">
              <a:buClrTx/>
              <a:buSzPct val="90000"/>
              <a:buFont typeface="Wingdings" pitchFamily="2" charset="2"/>
              <a:buChar char="§"/>
              <a:defRPr sz="2400"/>
            </a:lvl1pPr>
            <a:lvl2pPr marL="742950" indent="-285750">
              <a:buClrTx/>
              <a:buSzPct val="90000"/>
              <a:buFont typeface="Arial" pitchFamily="34" charset="0"/>
              <a:buChar char="•"/>
              <a:defRPr sz="2000"/>
            </a:lvl2pPr>
            <a:lvl3pPr marL="1143000" indent="-228600">
              <a:buClrTx/>
              <a:buSzPct val="60000"/>
              <a:buFont typeface="Courier New" pitchFamily="49" charset="0"/>
              <a:buChar char="o"/>
              <a:defRPr sz="1800"/>
            </a:lvl3pPr>
            <a:lvl4pPr>
              <a:buClrTx/>
              <a:buSzPct val="50000"/>
              <a:defRPr sz="1600"/>
            </a:lvl4pPr>
            <a:lvl5pPr marL="2057400" indent="-228600">
              <a:buClrTx/>
              <a:buSzPct val="40000"/>
              <a:buFont typeface="Wingdings" pitchFamily="2" charset="2"/>
              <a:buChar char="v"/>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15">
            <a:extLst>
              <a:ext uri="{FF2B5EF4-FFF2-40B4-BE49-F238E27FC236}">
                <a16:creationId xmlns:a16="http://schemas.microsoft.com/office/drawing/2014/main" id="{9E624EB5-C5D7-42D4-B8C8-B4E09DB1FD30}"/>
              </a:ext>
            </a:extLst>
          </p:cNvPr>
          <p:cNvSpPr>
            <a:spLocks noGrp="1"/>
          </p:cNvSpPr>
          <p:nvPr>
            <p:ph type="sldNum" sz="quarter" idx="10"/>
          </p:nvPr>
        </p:nvSpPr>
        <p:spPr/>
        <p:txBody>
          <a:bodyPr/>
          <a:lstStyle>
            <a:lvl1pPr>
              <a:defRPr/>
            </a:lvl1pPr>
          </a:lstStyle>
          <a:p>
            <a:pPr>
              <a:defRPr/>
            </a:pPr>
            <a:r>
              <a:rPr lang="en-US" altLang="en-US"/>
              <a:t>Chapter 1 – Slide  </a:t>
            </a:r>
            <a:fld id="{688A9D58-1E21-4940-A557-8A32E88E0976}" type="slidenum">
              <a:rPr lang="en-US" altLang="en-US" b="1"/>
              <a:pPr>
                <a:defRPr/>
              </a:pPr>
              <a:t>‹#›</a:t>
            </a:fld>
            <a:endParaRPr lang="en-US" altLang="en-US" b="1"/>
          </a:p>
        </p:txBody>
      </p:sp>
      <p:sp>
        <p:nvSpPr>
          <p:cNvPr id="5" name="Footer Placeholder 18">
            <a:extLst>
              <a:ext uri="{FF2B5EF4-FFF2-40B4-BE49-F238E27FC236}">
                <a16:creationId xmlns:a16="http://schemas.microsoft.com/office/drawing/2014/main" id="{A020E031-F269-43F6-A25B-162873BA7594}"/>
              </a:ext>
            </a:extLst>
          </p:cNvPr>
          <p:cNvSpPr>
            <a:spLocks noGrp="1"/>
          </p:cNvSpPr>
          <p:nvPr>
            <p:ph type="ftr" sz="quarter" idx="11"/>
          </p:nvPr>
        </p:nvSpPr>
        <p:spPr>
          <a:xfrm>
            <a:off x="0" y="6629400"/>
            <a:ext cx="3276600" cy="228600"/>
          </a:xfrm>
        </p:spPr>
        <p:txBody>
          <a:bodyPr/>
          <a:lstStyle>
            <a:lvl1pPr eaLnBrk="1" hangingPunct="1">
              <a:defRPr sz="900" i="1" baseline="0">
                <a:latin typeface="Franklin Gothic Book" pitchFamily="34" charset="0"/>
              </a:defRPr>
            </a:lvl1pPr>
          </a:lstStyle>
          <a:p>
            <a:pPr>
              <a:defRPr/>
            </a:pPr>
            <a:r>
              <a:rPr lang="en-US" dirty="0"/>
              <a:t>Jukić, Vrbsky, Nestorov, Sharma, Sharma – Database Systems</a:t>
            </a:r>
          </a:p>
        </p:txBody>
      </p:sp>
    </p:spTree>
    <p:extLst>
      <p:ext uri="{BB962C8B-B14F-4D97-AF65-F5344CB8AC3E}">
        <p14:creationId xmlns:p14="http://schemas.microsoft.com/office/powerpoint/2010/main" val="553567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90000"/>
          </a:schemeClr>
        </a:solidFill>
        <a:effectLst/>
      </p:bgPr>
    </p:bg>
    <p:spTree>
      <p:nvGrpSpPr>
        <p:cNvPr id="1" name=""/>
        <p:cNvGrpSpPr/>
        <p:nvPr/>
      </p:nvGrpSpPr>
      <p:grpSpPr>
        <a:xfrm>
          <a:off x="0" y="0"/>
          <a:ext cx="0" cy="0"/>
          <a:chOff x="0" y="0"/>
          <a:chExt cx="0" cy="0"/>
        </a:xfrm>
      </p:grpSpPr>
      <p:sp>
        <p:nvSpPr>
          <p:cNvPr id="7" name="Straight Connector 6">
            <a:extLst>
              <a:ext uri="{FF2B5EF4-FFF2-40B4-BE49-F238E27FC236}">
                <a16:creationId xmlns:a16="http://schemas.microsoft.com/office/drawing/2014/main" id="{2018B3E6-8253-473C-8749-CE194CC522EA}"/>
              </a:ext>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lvl1pPr>
              <a:defRPr>
                <a:solidFill>
                  <a:schemeClr val="tx1"/>
                </a:solidFill>
                <a:latin typeface="Franklin Gothic Book" pitchFamily="34" charset="0"/>
                <a:ea typeface="MS PGothic" pitchFamily="34" charset="-128"/>
              </a:defRPr>
            </a:lvl1pPr>
            <a:lvl2pPr marL="37931725" indent="-37474525">
              <a:defRPr>
                <a:solidFill>
                  <a:schemeClr val="tx1"/>
                </a:solidFill>
                <a:latin typeface="Franklin Gothic Book" pitchFamily="34" charset="0"/>
                <a:ea typeface="MS PGothic" pitchFamily="34" charset="-128"/>
              </a:defRPr>
            </a:lvl2pPr>
            <a:lvl3pPr>
              <a:defRPr>
                <a:solidFill>
                  <a:schemeClr val="tx1"/>
                </a:solidFill>
                <a:latin typeface="Franklin Gothic Book" pitchFamily="34" charset="0"/>
                <a:ea typeface="MS PGothic" pitchFamily="34" charset="-128"/>
              </a:defRPr>
            </a:lvl3pPr>
            <a:lvl4pPr>
              <a:defRPr>
                <a:solidFill>
                  <a:schemeClr val="tx1"/>
                </a:solidFill>
                <a:latin typeface="Franklin Gothic Book" pitchFamily="34" charset="0"/>
                <a:ea typeface="MS PGothic" pitchFamily="34" charset="-128"/>
              </a:defRPr>
            </a:lvl4pPr>
            <a:lvl5pPr>
              <a:defRPr>
                <a:solidFill>
                  <a:schemeClr val="tx1"/>
                </a:solidFill>
                <a:latin typeface="Franklin Gothic Book" pitchFamily="34" charset="0"/>
                <a:ea typeface="MS PGothic" pitchFamily="34" charset="-128"/>
              </a:defRPr>
            </a:lvl5pPr>
            <a:lvl6pPr marL="457200" fontAlgn="base">
              <a:spcBef>
                <a:spcPct val="0"/>
              </a:spcBef>
              <a:spcAft>
                <a:spcPct val="0"/>
              </a:spcAft>
              <a:defRPr>
                <a:solidFill>
                  <a:schemeClr val="tx1"/>
                </a:solidFill>
                <a:latin typeface="Franklin Gothic Book" pitchFamily="34" charset="0"/>
                <a:ea typeface="MS PGothic" pitchFamily="34" charset="-128"/>
              </a:defRPr>
            </a:lvl6pPr>
            <a:lvl7pPr marL="914400" fontAlgn="base">
              <a:spcBef>
                <a:spcPct val="0"/>
              </a:spcBef>
              <a:spcAft>
                <a:spcPct val="0"/>
              </a:spcAft>
              <a:defRPr>
                <a:solidFill>
                  <a:schemeClr val="tx1"/>
                </a:solidFill>
                <a:latin typeface="Franklin Gothic Book" pitchFamily="34" charset="0"/>
                <a:ea typeface="MS PGothic" pitchFamily="34" charset="-128"/>
              </a:defRPr>
            </a:lvl7pPr>
            <a:lvl8pPr marL="1371600" fontAlgn="base">
              <a:spcBef>
                <a:spcPct val="0"/>
              </a:spcBef>
              <a:spcAft>
                <a:spcPct val="0"/>
              </a:spcAft>
              <a:defRPr>
                <a:solidFill>
                  <a:schemeClr val="tx1"/>
                </a:solidFill>
                <a:latin typeface="Franklin Gothic Book" pitchFamily="34" charset="0"/>
                <a:ea typeface="MS PGothic" pitchFamily="34" charset="-128"/>
              </a:defRPr>
            </a:lvl8pPr>
            <a:lvl9pPr marL="1828800" fontAlgn="base">
              <a:spcBef>
                <a:spcPct val="0"/>
              </a:spcBef>
              <a:spcAft>
                <a:spcPct val="0"/>
              </a:spcAft>
              <a:defRPr>
                <a:solidFill>
                  <a:schemeClr val="tx1"/>
                </a:solidFill>
                <a:latin typeface="Franklin Gothic Book" pitchFamily="34" charset="0"/>
                <a:ea typeface="MS PGothic" pitchFamily="34" charset="-128"/>
              </a:defRPr>
            </a:lvl9pPr>
          </a:lstStyle>
          <a:p>
            <a:pPr eaLnBrk="1" hangingPunct="1">
              <a:defRPr/>
            </a:pPr>
            <a:endParaRPr lang="en-US"/>
          </a:p>
        </p:txBody>
      </p:sp>
      <p:sp>
        <p:nvSpPr>
          <p:cNvPr id="1029" name="Text Placeholder 7">
            <a:extLst>
              <a:ext uri="{FF2B5EF4-FFF2-40B4-BE49-F238E27FC236}">
                <a16:creationId xmlns:a16="http://schemas.microsoft.com/office/drawing/2014/main" id="{756501B4-3B5C-49DE-8DA3-22EB08E1F50F}"/>
              </a:ext>
            </a:extLst>
          </p:cNvPr>
          <p:cNvSpPr>
            <a:spLocks noGrp="1"/>
          </p:cNvSpPr>
          <p:nvPr>
            <p:ph type="body" idx="1"/>
          </p:nvPr>
        </p:nvSpPr>
        <p:spPr bwMode="auto">
          <a:xfrm>
            <a:off x="304800" y="1554163"/>
            <a:ext cx="8686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Title Placeholder 9">
            <a:extLst>
              <a:ext uri="{FF2B5EF4-FFF2-40B4-BE49-F238E27FC236}">
                <a16:creationId xmlns:a16="http://schemas.microsoft.com/office/drawing/2014/main" id="{9AD15181-2D05-4066-A318-E8865B0262C5}"/>
              </a:ext>
            </a:extLst>
          </p:cNvPr>
          <p:cNvSpPr>
            <a:spLocks noGrp="1"/>
          </p:cNvSpPr>
          <p:nvPr>
            <p:ph type="title"/>
          </p:nvPr>
        </p:nvSpPr>
        <p:spPr>
          <a:xfrm>
            <a:off x="304800" y="457200"/>
            <a:ext cx="8686800" cy="838200"/>
          </a:xfrm>
          <a:prstGeom prst="rect">
            <a:avLst/>
          </a:prstGeom>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9" name="Straight Connector 8">
            <a:extLst>
              <a:ext uri="{FF2B5EF4-FFF2-40B4-BE49-F238E27FC236}">
                <a16:creationId xmlns:a16="http://schemas.microsoft.com/office/drawing/2014/main" id="{C1DB9744-F7A4-4E4B-B9F4-66B0FCA955AF}"/>
              </a:ext>
            </a:extLst>
          </p:cNvPr>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lvl1pPr>
              <a:defRPr>
                <a:solidFill>
                  <a:schemeClr val="tx1"/>
                </a:solidFill>
                <a:latin typeface="Franklin Gothic Book" pitchFamily="34" charset="0"/>
                <a:ea typeface="MS PGothic" pitchFamily="34" charset="-128"/>
              </a:defRPr>
            </a:lvl1pPr>
            <a:lvl2pPr marL="37931725" indent="-37474525">
              <a:defRPr>
                <a:solidFill>
                  <a:schemeClr val="tx1"/>
                </a:solidFill>
                <a:latin typeface="Franklin Gothic Book" pitchFamily="34" charset="0"/>
                <a:ea typeface="MS PGothic" pitchFamily="34" charset="-128"/>
              </a:defRPr>
            </a:lvl2pPr>
            <a:lvl3pPr>
              <a:defRPr>
                <a:solidFill>
                  <a:schemeClr val="tx1"/>
                </a:solidFill>
                <a:latin typeface="Franklin Gothic Book" pitchFamily="34" charset="0"/>
                <a:ea typeface="MS PGothic" pitchFamily="34" charset="-128"/>
              </a:defRPr>
            </a:lvl3pPr>
            <a:lvl4pPr>
              <a:defRPr>
                <a:solidFill>
                  <a:schemeClr val="tx1"/>
                </a:solidFill>
                <a:latin typeface="Franklin Gothic Book" pitchFamily="34" charset="0"/>
                <a:ea typeface="MS PGothic" pitchFamily="34" charset="-128"/>
              </a:defRPr>
            </a:lvl4pPr>
            <a:lvl5pPr>
              <a:defRPr>
                <a:solidFill>
                  <a:schemeClr val="tx1"/>
                </a:solidFill>
                <a:latin typeface="Franklin Gothic Book" pitchFamily="34" charset="0"/>
                <a:ea typeface="MS PGothic" pitchFamily="34" charset="-128"/>
              </a:defRPr>
            </a:lvl5pPr>
            <a:lvl6pPr marL="457200" fontAlgn="base">
              <a:spcBef>
                <a:spcPct val="0"/>
              </a:spcBef>
              <a:spcAft>
                <a:spcPct val="0"/>
              </a:spcAft>
              <a:defRPr>
                <a:solidFill>
                  <a:schemeClr val="tx1"/>
                </a:solidFill>
                <a:latin typeface="Franklin Gothic Book" pitchFamily="34" charset="0"/>
                <a:ea typeface="MS PGothic" pitchFamily="34" charset="-128"/>
              </a:defRPr>
            </a:lvl6pPr>
            <a:lvl7pPr marL="914400" fontAlgn="base">
              <a:spcBef>
                <a:spcPct val="0"/>
              </a:spcBef>
              <a:spcAft>
                <a:spcPct val="0"/>
              </a:spcAft>
              <a:defRPr>
                <a:solidFill>
                  <a:schemeClr val="tx1"/>
                </a:solidFill>
                <a:latin typeface="Franklin Gothic Book" pitchFamily="34" charset="0"/>
                <a:ea typeface="MS PGothic" pitchFamily="34" charset="-128"/>
              </a:defRPr>
            </a:lvl7pPr>
            <a:lvl8pPr marL="1371600" fontAlgn="base">
              <a:spcBef>
                <a:spcPct val="0"/>
              </a:spcBef>
              <a:spcAft>
                <a:spcPct val="0"/>
              </a:spcAft>
              <a:defRPr>
                <a:solidFill>
                  <a:schemeClr val="tx1"/>
                </a:solidFill>
                <a:latin typeface="Franklin Gothic Book" pitchFamily="34" charset="0"/>
                <a:ea typeface="MS PGothic" pitchFamily="34" charset="-128"/>
              </a:defRPr>
            </a:lvl8pPr>
            <a:lvl9pPr marL="1828800" fontAlgn="base">
              <a:spcBef>
                <a:spcPct val="0"/>
              </a:spcBef>
              <a:spcAft>
                <a:spcPct val="0"/>
              </a:spcAft>
              <a:defRPr>
                <a:solidFill>
                  <a:schemeClr val="tx1"/>
                </a:solidFill>
                <a:latin typeface="Franklin Gothic Book" pitchFamily="34" charset="0"/>
                <a:ea typeface="MS PGothic" pitchFamily="34" charset="-128"/>
              </a:defRPr>
            </a:lvl9pPr>
          </a:lstStyle>
          <a:p>
            <a:pPr eaLnBrk="1" hangingPunct="1">
              <a:defRPr/>
            </a:pPr>
            <a:endParaRPr lang="en-US"/>
          </a:p>
        </p:txBody>
      </p:sp>
      <p:sp>
        <p:nvSpPr>
          <p:cNvPr id="12" name="Straight Connector 11">
            <a:extLst>
              <a:ext uri="{FF2B5EF4-FFF2-40B4-BE49-F238E27FC236}">
                <a16:creationId xmlns:a16="http://schemas.microsoft.com/office/drawing/2014/main" id="{40A34B8B-B6C7-4D8E-8726-2B3F1BEA6D67}"/>
              </a:ext>
            </a:extLst>
          </p:cNvPr>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lvl1pPr>
              <a:defRPr>
                <a:solidFill>
                  <a:schemeClr val="tx1"/>
                </a:solidFill>
                <a:latin typeface="Franklin Gothic Book" pitchFamily="34" charset="0"/>
                <a:ea typeface="MS PGothic" pitchFamily="34" charset="-128"/>
              </a:defRPr>
            </a:lvl1pPr>
            <a:lvl2pPr marL="37931725" indent="-37474525">
              <a:defRPr>
                <a:solidFill>
                  <a:schemeClr val="tx1"/>
                </a:solidFill>
                <a:latin typeface="Franklin Gothic Book" pitchFamily="34" charset="0"/>
                <a:ea typeface="MS PGothic" pitchFamily="34" charset="-128"/>
              </a:defRPr>
            </a:lvl2pPr>
            <a:lvl3pPr>
              <a:defRPr>
                <a:solidFill>
                  <a:schemeClr val="tx1"/>
                </a:solidFill>
                <a:latin typeface="Franklin Gothic Book" pitchFamily="34" charset="0"/>
                <a:ea typeface="MS PGothic" pitchFamily="34" charset="-128"/>
              </a:defRPr>
            </a:lvl3pPr>
            <a:lvl4pPr>
              <a:defRPr>
                <a:solidFill>
                  <a:schemeClr val="tx1"/>
                </a:solidFill>
                <a:latin typeface="Franklin Gothic Book" pitchFamily="34" charset="0"/>
                <a:ea typeface="MS PGothic" pitchFamily="34" charset="-128"/>
              </a:defRPr>
            </a:lvl4pPr>
            <a:lvl5pPr>
              <a:defRPr>
                <a:solidFill>
                  <a:schemeClr val="tx1"/>
                </a:solidFill>
                <a:latin typeface="Franklin Gothic Book" pitchFamily="34" charset="0"/>
                <a:ea typeface="MS PGothic" pitchFamily="34" charset="-128"/>
              </a:defRPr>
            </a:lvl5pPr>
            <a:lvl6pPr marL="457200" fontAlgn="base">
              <a:spcBef>
                <a:spcPct val="0"/>
              </a:spcBef>
              <a:spcAft>
                <a:spcPct val="0"/>
              </a:spcAft>
              <a:defRPr>
                <a:solidFill>
                  <a:schemeClr val="tx1"/>
                </a:solidFill>
                <a:latin typeface="Franklin Gothic Book" pitchFamily="34" charset="0"/>
                <a:ea typeface="MS PGothic" pitchFamily="34" charset="-128"/>
              </a:defRPr>
            </a:lvl6pPr>
            <a:lvl7pPr marL="914400" fontAlgn="base">
              <a:spcBef>
                <a:spcPct val="0"/>
              </a:spcBef>
              <a:spcAft>
                <a:spcPct val="0"/>
              </a:spcAft>
              <a:defRPr>
                <a:solidFill>
                  <a:schemeClr val="tx1"/>
                </a:solidFill>
                <a:latin typeface="Franklin Gothic Book" pitchFamily="34" charset="0"/>
                <a:ea typeface="MS PGothic" pitchFamily="34" charset="-128"/>
              </a:defRPr>
            </a:lvl7pPr>
            <a:lvl8pPr marL="1371600" fontAlgn="base">
              <a:spcBef>
                <a:spcPct val="0"/>
              </a:spcBef>
              <a:spcAft>
                <a:spcPct val="0"/>
              </a:spcAft>
              <a:defRPr>
                <a:solidFill>
                  <a:schemeClr val="tx1"/>
                </a:solidFill>
                <a:latin typeface="Franklin Gothic Book" pitchFamily="34" charset="0"/>
                <a:ea typeface="MS PGothic" pitchFamily="34" charset="-128"/>
              </a:defRPr>
            </a:lvl8pPr>
            <a:lvl9pPr marL="1828800" fontAlgn="base">
              <a:spcBef>
                <a:spcPct val="0"/>
              </a:spcBef>
              <a:spcAft>
                <a:spcPct val="0"/>
              </a:spcAft>
              <a:defRPr>
                <a:solidFill>
                  <a:schemeClr val="tx1"/>
                </a:solidFill>
                <a:latin typeface="Franklin Gothic Book" pitchFamily="34" charset="0"/>
                <a:ea typeface="MS PGothic" pitchFamily="34" charset="-128"/>
              </a:defRPr>
            </a:lvl9pPr>
          </a:lstStyle>
          <a:p>
            <a:pPr eaLnBrk="1" hangingPunct="1">
              <a:defRPr/>
            </a:pPr>
            <a:endParaRPr lang="en-US"/>
          </a:p>
        </p:txBody>
      </p:sp>
      <p:sp>
        <p:nvSpPr>
          <p:cNvPr id="13" name="Footer Placeholder 18">
            <a:extLst>
              <a:ext uri="{FF2B5EF4-FFF2-40B4-BE49-F238E27FC236}">
                <a16:creationId xmlns:a16="http://schemas.microsoft.com/office/drawing/2014/main" id="{17BFADA0-C414-4B44-A827-3D38B6960E05}"/>
              </a:ext>
            </a:extLst>
          </p:cNvPr>
          <p:cNvSpPr>
            <a:spLocks noGrp="1"/>
          </p:cNvSpPr>
          <p:nvPr>
            <p:ph type="ftr" sz="quarter" idx="3"/>
          </p:nvPr>
        </p:nvSpPr>
        <p:spPr>
          <a:xfrm>
            <a:off x="0" y="6629400"/>
            <a:ext cx="2895600" cy="228600"/>
          </a:xfrm>
          <a:prstGeom prst="rect">
            <a:avLst/>
          </a:prstGeom>
        </p:spPr>
        <p:txBody>
          <a:bodyPr vert="horz" wrap="square" lIns="91440" tIns="45720" rIns="91440" bIns="45720" numCol="1" anchor="t" anchorCtr="0" compatLnSpc="1">
            <a:prstTxWarp prst="textNoShape">
              <a:avLst/>
            </a:prstTxWarp>
          </a:bodyPr>
          <a:lstStyle>
            <a:lvl1pPr eaLnBrk="1" hangingPunct="1">
              <a:defRPr sz="900" i="1" baseline="0">
                <a:latin typeface="Franklin Gothic Book" pitchFamily="34" charset="0"/>
              </a:defRPr>
            </a:lvl1pPr>
          </a:lstStyle>
          <a:p>
            <a:pPr>
              <a:defRPr/>
            </a:pPr>
            <a:r>
              <a:rPr lang="en-US" dirty="0"/>
              <a:t>Jukić, Vrbsky, Nestorov, Sharma, Sharma – Database Systems</a:t>
            </a:r>
          </a:p>
        </p:txBody>
      </p:sp>
      <p:sp>
        <p:nvSpPr>
          <p:cNvPr id="11" name="Slide Number Placeholder 15">
            <a:extLst>
              <a:ext uri="{FF2B5EF4-FFF2-40B4-BE49-F238E27FC236}">
                <a16:creationId xmlns:a16="http://schemas.microsoft.com/office/drawing/2014/main" id="{126F3977-EA3A-4D0C-A9EC-048B1568E93F}"/>
              </a:ext>
            </a:extLst>
          </p:cNvPr>
          <p:cNvSpPr>
            <a:spLocks noGrp="1"/>
          </p:cNvSpPr>
          <p:nvPr>
            <p:ph type="sldNum" sz="quarter" idx="4"/>
          </p:nvPr>
        </p:nvSpPr>
        <p:spPr>
          <a:xfrm>
            <a:off x="7924800" y="6629400"/>
            <a:ext cx="1219200" cy="2286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900" baseline="0">
                <a:latin typeface="Franklin Gothic Book" panose="020B0503020102020204" pitchFamily="34" charset="0"/>
              </a:defRPr>
            </a:lvl1pPr>
          </a:lstStyle>
          <a:p>
            <a:pPr>
              <a:defRPr/>
            </a:pPr>
            <a:r>
              <a:rPr lang="en-US" altLang="en-US"/>
              <a:t>Chapter 1 – Slide  </a:t>
            </a:r>
            <a:fld id="{120504DC-A01F-40B4-B6DF-73148F3D8C55}" type="slidenum">
              <a:rPr lang="en-US" altLang="en-US" b="1"/>
              <a:pPr>
                <a:defRPr/>
              </a:pPr>
              <a:t>‹#›</a:t>
            </a:fld>
            <a:endParaRPr lang="en-US" altLang="en-US" b="1"/>
          </a:p>
        </p:txBody>
      </p:sp>
      <p:sp>
        <p:nvSpPr>
          <p:cNvPr id="14" name="Footer Placeholder 3">
            <a:extLst>
              <a:ext uri="{FF2B5EF4-FFF2-40B4-BE49-F238E27FC236}">
                <a16:creationId xmlns:a16="http://schemas.microsoft.com/office/drawing/2014/main" id="{8CD3E089-89FD-4D6C-B077-64C2D7EAF363}"/>
              </a:ext>
            </a:extLst>
          </p:cNvPr>
          <p:cNvSpPr txBox="1">
            <a:spLocks/>
          </p:cNvSpPr>
          <p:nvPr userDrawn="1"/>
        </p:nvSpPr>
        <p:spPr>
          <a:xfrm>
            <a:off x="3429000" y="6629400"/>
            <a:ext cx="3276600" cy="228600"/>
          </a:xfrm>
          <a:prstGeom prst="rect">
            <a:avLst/>
          </a:prstGeom>
        </p:spPr>
        <p:txBody>
          <a:bodyPr/>
          <a:lstStyle>
            <a:lvl1pPr>
              <a:defRPr>
                <a:solidFill>
                  <a:schemeClr val="tx1"/>
                </a:solidFill>
                <a:latin typeface="Franklin Gothic Book" pitchFamily="34" charset="0"/>
                <a:ea typeface="MS PGothic" pitchFamily="34" charset="-128"/>
              </a:defRPr>
            </a:lvl1pPr>
            <a:lvl2pPr marL="37931725" indent="-37474525">
              <a:defRPr>
                <a:solidFill>
                  <a:schemeClr val="tx1"/>
                </a:solidFill>
                <a:latin typeface="Franklin Gothic Book" pitchFamily="34" charset="0"/>
                <a:ea typeface="MS PGothic" pitchFamily="34" charset="-128"/>
              </a:defRPr>
            </a:lvl2pPr>
            <a:lvl3pPr>
              <a:defRPr>
                <a:solidFill>
                  <a:schemeClr val="tx1"/>
                </a:solidFill>
                <a:latin typeface="Franklin Gothic Book" pitchFamily="34" charset="0"/>
                <a:ea typeface="MS PGothic" pitchFamily="34" charset="-128"/>
              </a:defRPr>
            </a:lvl3pPr>
            <a:lvl4pPr>
              <a:defRPr>
                <a:solidFill>
                  <a:schemeClr val="tx1"/>
                </a:solidFill>
                <a:latin typeface="Franklin Gothic Book" pitchFamily="34" charset="0"/>
                <a:ea typeface="MS PGothic" pitchFamily="34" charset="-128"/>
              </a:defRPr>
            </a:lvl4pPr>
            <a:lvl5pPr>
              <a:defRPr>
                <a:solidFill>
                  <a:schemeClr val="tx1"/>
                </a:solidFill>
                <a:latin typeface="Franklin Gothic Book" pitchFamily="34" charset="0"/>
                <a:ea typeface="MS PGothic" pitchFamily="34" charset="-128"/>
              </a:defRPr>
            </a:lvl5pPr>
            <a:lvl6pPr marL="457200" fontAlgn="base">
              <a:spcBef>
                <a:spcPct val="0"/>
              </a:spcBef>
              <a:spcAft>
                <a:spcPct val="0"/>
              </a:spcAft>
              <a:defRPr>
                <a:solidFill>
                  <a:schemeClr val="tx1"/>
                </a:solidFill>
                <a:latin typeface="Franklin Gothic Book" pitchFamily="34" charset="0"/>
                <a:ea typeface="MS PGothic" pitchFamily="34" charset="-128"/>
              </a:defRPr>
            </a:lvl6pPr>
            <a:lvl7pPr marL="914400" fontAlgn="base">
              <a:spcBef>
                <a:spcPct val="0"/>
              </a:spcBef>
              <a:spcAft>
                <a:spcPct val="0"/>
              </a:spcAft>
              <a:defRPr>
                <a:solidFill>
                  <a:schemeClr val="tx1"/>
                </a:solidFill>
                <a:latin typeface="Franklin Gothic Book" pitchFamily="34" charset="0"/>
                <a:ea typeface="MS PGothic" pitchFamily="34" charset="-128"/>
              </a:defRPr>
            </a:lvl7pPr>
            <a:lvl8pPr marL="1371600" fontAlgn="base">
              <a:spcBef>
                <a:spcPct val="0"/>
              </a:spcBef>
              <a:spcAft>
                <a:spcPct val="0"/>
              </a:spcAft>
              <a:defRPr>
                <a:solidFill>
                  <a:schemeClr val="tx1"/>
                </a:solidFill>
                <a:latin typeface="Franklin Gothic Book" pitchFamily="34" charset="0"/>
                <a:ea typeface="MS PGothic" pitchFamily="34" charset="-128"/>
              </a:defRPr>
            </a:lvl8pPr>
            <a:lvl9pPr marL="1828800" fontAlgn="base">
              <a:spcBef>
                <a:spcPct val="0"/>
              </a:spcBef>
              <a:spcAft>
                <a:spcPct val="0"/>
              </a:spcAft>
              <a:defRPr>
                <a:solidFill>
                  <a:schemeClr val="tx1"/>
                </a:solidFill>
                <a:latin typeface="Franklin Gothic Book" pitchFamily="34" charset="0"/>
                <a:ea typeface="MS PGothic" pitchFamily="34" charset="-128"/>
              </a:defRPr>
            </a:lvl9pPr>
          </a:lstStyle>
          <a:p>
            <a:pPr eaLnBrk="1" hangingPunct="1">
              <a:defRPr/>
            </a:pPr>
            <a:r>
              <a:rPr lang="en-US" sz="900" dirty="0"/>
              <a:t>Copyright (c) 2020 Nenad Jukic and Prospect Press</a:t>
            </a:r>
            <a:endParaRPr lang="en-US" sz="900" i="1" dirty="0"/>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Lst>
  <p:hf hdr="0" dt="0"/>
  <p:txStyles>
    <p:titleStyle>
      <a:lvl1pPr algn="l" rtl="0" eaLnBrk="0" fontAlgn="base" hangingPunct="0">
        <a:spcBef>
          <a:spcPct val="0"/>
        </a:spcBef>
        <a:spcAft>
          <a:spcPct val="0"/>
        </a:spcAft>
        <a:defRPr lang="en-US" sz="3200" kern="1200" cap="all" dirty="0">
          <a:solidFill>
            <a:schemeClr val="tx2"/>
          </a:solidFill>
          <a:latin typeface="+mj-lt"/>
          <a:ea typeface="MS PGothic" pitchFamily="34" charset="-128"/>
          <a:cs typeface="+mj-cs"/>
        </a:defRPr>
      </a:lvl1pPr>
      <a:lvl2pPr algn="l" rtl="0" eaLnBrk="0" fontAlgn="base" hangingPunct="0">
        <a:spcBef>
          <a:spcPct val="0"/>
        </a:spcBef>
        <a:spcAft>
          <a:spcPct val="0"/>
        </a:spcAft>
        <a:defRPr sz="3200">
          <a:solidFill>
            <a:schemeClr val="tx2"/>
          </a:solidFill>
          <a:latin typeface="Franklin Gothic Medium" pitchFamily="34" charset="0"/>
          <a:ea typeface="MS PGothic" pitchFamily="34" charset="-128"/>
        </a:defRPr>
      </a:lvl2pPr>
      <a:lvl3pPr algn="l" rtl="0" eaLnBrk="0" fontAlgn="base" hangingPunct="0">
        <a:spcBef>
          <a:spcPct val="0"/>
        </a:spcBef>
        <a:spcAft>
          <a:spcPct val="0"/>
        </a:spcAft>
        <a:defRPr sz="3200">
          <a:solidFill>
            <a:schemeClr val="tx2"/>
          </a:solidFill>
          <a:latin typeface="Franklin Gothic Medium" pitchFamily="34" charset="0"/>
          <a:ea typeface="MS PGothic" pitchFamily="34" charset="-128"/>
        </a:defRPr>
      </a:lvl3pPr>
      <a:lvl4pPr algn="l" rtl="0" eaLnBrk="0" fontAlgn="base" hangingPunct="0">
        <a:spcBef>
          <a:spcPct val="0"/>
        </a:spcBef>
        <a:spcAft>
          <a:spcPct val="0"/>
        </a:spcAft>
        <a:defRPr sz="3200">
          <a:solidFill>
            <a:schemeClr val="tx2"/>
          </a:solidFill>
          <a:latin typeface="Franklin Gothic Medium" pitchFamily="34" charset="0"/>
          <a:ea typeface="MS PGothic" pitchFamily="34" charset="-128"/>
        </a:defRPr>
      </a:lvl4pPr>
      <a:lvl5pPr algn="l" rtl="0" eaLnBrk="0" fontAlgn="base" hangingPunct="0">
        <a:spcBef>
          <a:spcPct val="0"/>
        </a:spcBef>
        <a:spcAft>
          <a:spcPct val="0"/>
        </a:spcAft>
        <a:defRPr sz="3200">
          <a:solidFill>
            <a:schemeClr val="tx2"/>
          </a:solidFill>
          <a:latin typeface="Franklin Gothic Medium" pitchFamily="34" charset="0"/>
          <a:ea typeface="MS PGothic" pitchFamily="34" charset="-128"/>
        </a:defRPr>
      </a:lvl5pPr>
      <a:lvl6pPr marL="457200" algn="l" rtl="0" fontAlgn="base">
        <a:spcBef>
          <a:spcPct val="0"/>
        </a:spcBef>
        <a:spcAft>
          <a:spcPct val="0"/>
        </a:spcAft>
        <a:defRPr sz="3200">
          <a:solidFill>
            <a:schemeClr val="tx2"/>
          </a:solidFill>
          <a:latin typeface="Franklin Gothic Medium" pitchFamily="34" charset="0"/>
          <a:ea typeface="MS PGothic" pitchFamily="34" charset="-128"/>
        </a:defRPr>
      </a:lvl6pPr>
      <a:lvl7pPr marL="914400" algn="l" rtl="0" fontAlgn="base">
        <a:spcBef>
          <a:spcPct val="0"/>
        </a:spcBef>
        <a:spcAft>
          <a:spcPct val="0"/>
        </a:spcAft>
        <a:defRPr sz="3200">
          <a:solidFill>
            <a:schemeClr val="tx2"/>
          </a:solidFill>
          <a:latin typeface="Franklin Gothic Medium" pitchFamily="34" charset="0"/>
          <a:ea typeface="MS PGothic" pitchFamily="34" charset="-128"/>
        </a:defRPr>
      </a:lvl7pPr>
      <a:lvl8pPr marL="1371600" algn="l" rtl="0" fontAlgn="base">
        <a:spcBef>
          <a:spcPct val="0"/>
        </a:spcBef>
        <a:spcAft>
          <a:spcPct val="0"/>
        </a:spcAft>
        <a:defRPr sz="3200">
          <a:solidFill>
            <a:schemeClr val="tx2"/>
          </a:solidFill>
          <a:latin typeface="Franklin Gothic Medium" pitchFamily="34" charset="0"/>
          <a:ea typeface="MS PGothic" pitchFamily="34" charset="-128"/>
        </a:defRPr>
      </a:lvl8pPr>
      <a:lvl9pPr marL="1828800" algn="l" rtl="0" fontAlgn="base">
        <a:spcBef>
          <a:spcPct val="0"/>
        </a:spcBef>
        <a:spcAft>
          <a:spcPct val="0"/>
        </a:spcAft>
        <a:defRPr sz="3200">
          <a:solidFill>
            <a:schemeClr val="tx2"/>
          </a:solidFill>
          <a:latin typeface="Franklin Gothic Medium" pitchFamily="34" charset="0"/>
          <a:ea typeface="MS PGothic" pitchFamily="34" charset="-128"/>
        </a:defRPr>
      </a:lvl9pPr>
    </p:titleStyle>
    <p:bodyStyle>
      <a:lvl1pPr marL="342900" indent="-342900" algn="l" rtl="0" eaLnBrk="0" fontAlgn="base" hangingPunct="0">
        <a:spcBef>
          <a:spcPct val="20000"/>
        </a:spcBef>
        <a:spcAft>
          <a:spcPct val="0"/>
        </a:spcAft>
        <a:buClr>
          <a:schemeClr val="accent1"/>
        </a:buClr>
        <a:buSzPct val="70000"/>
        <a:buFont typeface="Wingdings 2" panose="05020102010507070707" pitchFamily="18" charset="2"/>
        <a:buChar char=""/>
        <a:defRPr lang="en-US" sz="2400" kern="1200" dirty="0">
          <a:solidFill>
            <a:schemeClr val="tx2"/>
          </a:solidFill>
          <a:latin typeface="+mn-lt"/>
          <a:ea typeface="MS PGothic"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lang="en-US" sz="2000" kern="1200" dirty="0">
          <a:solidFill>
            <a:schemeClr val="tx2"/>
          </a:solidFill>
          <a:latin typeface="+mn-lt"/>
          <a:ea typeface="MS PGothic"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lang="en-US" kern="1200" dirty="0">
          <a:solidFill>
            <a:schemeClr val="tx2"/>
          </a:solidFill>
          <a:latin typeface="+mn-lt"/>
          <a:ea typeface="MS PGothic"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lang="en-US" sz="1600" kern="1200" dirty="0">
          <a:solidFill>
            <a:schemeClr val="tx2"/>
          </a:solidFill>
          <a:latin typeface="+mn-lt"/>
          <a:ea typeface="MS PGothic"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lang="en-US" sz="1400" kern="1200" dirty="0">
          <a:solidFill>
            <a:schemeClr val="tx2"/>
          </a:solidFill>
          <a:latin typeface="+mn-lt"/>
          <a:ea typeface="MS PGothic" pitchFamily="34" charset="-128"/>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FCAFD-00C8-4C9E-AD47-2B8E2AB6BF6C}"/>
              </a:ext>
            </a:extLst>
          </p:cNvPr>
          <p:cNvSpPr>
            <a:spLocks noGrp="1"/>
          </p:cNvSpPr>
          <p:nvPr>
            <p:ph type="ctrTitle"/>
          </p:nvPr>
        </p:nvSpPr>
        <p:spPr>
          <a:xfrm>
            <a:off x="381000" y="5355939"/>
            <a:ext cx="8763000" cy="1222375"/>
          </a:xfrm>
        </p:spPr>
        <p:txBody>
          <a:bodyPr/>
          <a:lstStyle/>
          <a:p>
            <a:pPr eaLnBrk="1" fontAlgn="auto" hangingPunct="1">
              <a:spcAft>
                <a:spcPts val="0"/>
              </a:spcAft>
              <a:defRPr/>
            </a:pPr>
            <a:r>
              <a:rPr lang="en-US" dirty="0">
                <a:effectLst>
                  <a:reflection endPos="0" dir="5400000" sy="-90000" algn="bl" rotWithShape="0"/>
                </a:effectLst>
              </a:rPr>
              <a:t>Chapter 10 - </a:t>
            </a:r>
            <a:r>
              <a:rPr lang="en-US" cap="none" dirty="0">
                <a:effectLst>
                  <a:reflection endPos="0" dir="5400000" sy="-90000" algn="bl" rotWithShape="0"/>
                </a:effectLst>
              </a:rPr>
              <a:t>Big Data and Data Lakes</a:t>
            </a:r>
            <a:endParaRPr cap="none" dirty="0">
              <a:effectLst>
                <a:reflection endPos="0" dir="5400000" sy="-90000" algn="bl" rotWithShape="0"/>
              </a:effectLst>
            </a:endParaRPr>
          </a:p>
        </p:txBody>
      </p:sp>
      <p:pic>
        <p:nvPicPr>
          <p:cNvPr id="5" name="Picture 4">
            <a:extLst>
              <a:ext uri="{FF2B5EF4-FFF2-40B4-BE49-F238E27FC236}">
                <a16:creationId xmlns:a16="http://schemas.microsoft.com/office/drawing/2014/main" id="{79BF4DB8-5E4F-41C6-B0FD-B8455C88A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970" y="0"/>
            <a:ext cx="4206240" cy="5355939"/>
          </a:xfrm>
          <a:prstGeom prst="rect">
            <a:avLst/>
          </a:prstGeom>
        </p:spPr>
      </p:pic>
      <p:sp>
        <p:nvSpPr>
          <p:cNvPr id="6" name="TextBox 5">
            <a:extLst>
              <a:ext uri="{FF2B5EF4-FFF2-40B4-BE49-F238E27FC236}">
                <a16:creationId xmlns:a16="http://schemas.microsoft.com/office/drawing/2014/main" id="{2BE60B8E-2A0F-46C6-961F-0DB677517389}"/>
              </a:ext>
            </a:extLst>
          </p:cNvPr>
          <p:cNvSpPr txBox="1"/>
          <p:nvPr/>
        </p:nvSpPr>
        <p:spPr>
          <a:xfrm>
            <a:off x="0" y="0"/>
            <a:ext cx="2411970" cy="338554"/>
          </a:xfrm>
          <a:prstGeom prst="rect">
            <a:avLst/>
          </a:prstGeom>
          <a:noFill/>
        </p:spPr>
        <p:txBody>
          <a:bodyPr wrap="square" rtlCol="0">
            <a:spAutoFit/>
          </a:bodyPr>
          <a:lstStyle/>
          <a:p>
            <a:pPr algn="r"/>
            <a:r>
              <a:rPr lang="en-US" sz="1600" i="1" dirty="0">
                <a:solidFill>
                  <a:schemeClr val="tx2"/>
                </a:solidFill>
                <a:effectLst>
                  <a:reflection endPos="0" dir="5400000" sy="-90000" algn="bl" rotWithShape="0"/>
                </a:effectLst>
                <a:latin typeface="+mj-lt"/>
                <a:cs typeface="+mj-cs"/>
              </a:rPr>
              <a:t>For exclusive use with: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altLang="en-US" cap="none">
                <a:ea typeface="MS PGothic" panose="020B0600070205080204" pitchFamily="34" charset="-128"/>
              </a:rPr>
              <a:t>INTRODUCTION</a:t>
            </a: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lstStyle/>
          <a:p>
            <a:pPr eaLnBrk="1" hangingPunct="1"/>
            <a:r>
              <a:rPr lang="en-US" altLang="en-US" dirty="0"/>
              <a:t>Broad categories of </a:t>
            </a:r>
            <a:r>
              <a:rPr lang="en-US" altLang="en-US" b="1" dirty="0"/>
              <a:t>large corporate data sets</a:t>
            </a:r>
            <a:r>
              <a:rPr lang="en-US" altLang="en-US" dirty="0"/>
              <a:t>:</a:t>
            </a:r>
          </a:p>
          <a:p>
            <a:pPr lvl="1"/>
            <a:r>
              <a:rPr lang="en-US" b="1" dirty="0"/>
              <a:t>Operational Database </a:t>
            </a:r>
            <a:r>
              <a:rPr lang="en-US" dirty="0"/>
              <a:t>Data Sets</a:t>
            </a:r>
          </a:p>
          <a:p>
            <a:pPr lvl="1"/>
            <a:r>
              <a:rPr lang="en-US" b="1" dirty="0"/>
              <a:t>Data Warehouse </a:t>
            </a:r>
            <a:r>
              <a:rPr lang="en-US" dirty="0"/>
              <a:t>Data Sets</a:t>
            </a:r>
          </a:p>
          <a:p>
            <a:pPr lvl="1"/>
            <a:r>
              <a:rPr lang="en-US" b="1" dirty="0"/>
              <a:t>Big Data </a:t>
            </a:r>
            <a:r>
              <a:rPr lang="en-US" dirty="0"/>
              <a:t>Sets</a:t>
            </a:r>
            <a:endParaRPr lang="en-US" altLang="en-US" dirty="0"/>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134347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altLang="en-US" cap="none">
                <a:ea typeface="MS PGothic" panose="020B0600070205080204" pitchFamily="34" charset="-128"/>
              </a:rPr>
              <a:t>INTRODUCTION</a:t>
            </a: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a:xfrm>
            <a:off x="304800" y="1554163"/>
            <a:ext cx="8458200" cy="4525962"/>
          </a:xfrm>
        </p:spPr>
        <p:txBody>
          <a:bodyPr/>
          <a:lstStyle/>
          <a:p>
            <a:pPr eaLnBrk="1" hangingPunct="1"/>
            <a:r>
              <a:rPr lang="en-US" altLang="en-US" dirty="0"/>
              <a:t>Examples of sources generating large amounts of data:</a:t>
            </a:r>
          </a:p>
          <a:p>
            <a:pPr lvl="1"/>
            <a:r>
              <a:rPr lang="en-US" dirty="0"/>
              <a:t>Smartphones that broadcast their location every few seconds</a:t>
            </a:r>
          </a:p>
          <a:p>
            <a:pPr lvl="1"/>
            <a:r>
              <a:rPr lang="en-US" dirty="0"/>
              <a:t>Chips built into cars that perform thousands of diagnostic tests per second</a:t>
            </a:r>
          </a:p>
          <a:p>
            <a:pPr lvl="1"/>
            <a:r>
              <a:rPr lang="en-US" dirty="0"/>
              <a:t>Cameras that are continuously recording public and private spaces</a:t>
            </a:r>
          </a:p>
          <a:p>
            <a:pPr lvl="1"/>
            <a:r>
              <a:rPr lang="en-US" dirty="0"/>
              <a:t>Radio-frequency identification (RFID) tags that send a wireless signal that is read at various points as the carts of merchandise to which the RFID tags are attached travel in the supply chain from the manufacturer to the customer</a:t>
            </a:r>
            <a:endParaRPr lang="en-US" altLang="en-US" dirty="0"/>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3</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1973556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a:xfrm>
            <a:off x="304800" y="1554163"/>
            <a:ext cx="8686800" cy="4525962"/>
          </a:xfrm>
        </p:spPr>
        <p:txBody>
          <a:bodyPr>
            <a:noAutofit/>
          </a:bodyPr>
          <a:lstStyle/>
          <a:p>
            <a:pPr eaLnBrk="1" hangingPunct="1"/>
            <a:r>
              <a:rPr lang="en-US" altLang="en-US" b="1" dirty="0"/>
              <a:t>Big data </a:t>
            </a:r>
          </a:p>
          <a:p>
            <a:pPr lvl="1" eaLnBrk="1" hangingPunct="1"/>
            <a:r>
              <a:rPr lang="en-US" altLang="en-US" dirty="0"/>
              <a:t>Data sets in corporations and organizations that contain </a:t>
            </a:r>
            <a:r>
              <a:rPr lang="en-US" altLang="en-US" b="1" dirty="0"/>
              <a:t>massive volumes </a:t>
            </a:r>
            <a:r>
              <a:rPr lang="en-US" altLang="en-US" dirty="0"/>
              <a:t>of </a:t>
            </a:r>
            <a:r>
              <a:rPr lang="en-US" altLang="en-US" b="1" dirty="0"/>
              <a:t>diverse and rapidly growing data</a:t>
            </a:r>
            <a:r>
              <a:rPr lang="en-US" altLang="en-US" dirty="0"/>
              <a:t> that, unlike operational databases and data warehouses, are </a:t>
            </a:r>
            <a:r>
              <a:rPr lang="en-US" altLang="en-US" b="1" dirty="0"/>
              <a:t>not formally modeled for querying and retrieval </a:t>
            </a:r>
            <a:r>
              <a:rPr lang="en-US" altLang="en-US" dirty="0"/>
              <a:t>and are </a:t>
            </a:r>
            <a:r>
              <a:rPr lang="en-US" altLang="en-US" b="1" dirty="0"/>
              <a:t>not accompanied with detailed metadata</a:t>
            </a:r>
            <a:endParaRPr lang="en-US" altLang="en-US" dirty="0"/>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4</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3710195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a:xfrm>
            <a:off x="304800" y="1554163"/>
            <a:ext cx="8686800" cy="4525962"/>
          </a:xfrm>
        </p:spPr>
        <p:txBody>
          <a:bodyPr>
            <a:noAutofit/>
          </a:bodyPr>
          <a:lstStyle/>
          <a:p>
            <a:pPr eaLnBrk="1" hangingPunct="1"/>
            <a:r>
              <a:rPr lang="en-US" altLang="en-US" b="1" dirty="0"/>
              <a:t>Big data </a:t>
            </a:r>
          </a:p>
          <a:p>
            <a:pPr lvl="1" eaLnBrk="1" hangingPunct="1"/>
            <a:r>
              <a:rPr lang="en-US" altLang="en-US" dirty="0"/>
              <a:t>Typically </a:t>
            </a:r>
            <a:r>
              <a:rPr lang="en-US" altLang="en-US" b="1" dirty="0"/>
              <a:t>unstructured</a:t>
            </a:r>
            <a:r>
              <a:rPr lang="en-US" altLang="en-US" dirty="0"/>
              <a:t> or </a:t>
            </a:r>
            <a:r>
              <a:rPr lang="en-US" altLang="en-US" b="1" dirty="0"/>
              <a:t>semi-structured</a:t>
            </a:r>
            <a:endParaRPr lang="en-US" altLang="en-US" dirty="0"/>
          </a:p>
          <a:p>
            <a:pPr lvl="1" eaLnBrk="1" hangingPunct="1"/>
            <a:r>
              <a:rPr lang="en-US" altLang="en-US" b="1" dirty="0"/>
              <a:t>Unstructured data</a:t>
            </a:r>
          </a:p>
          <a:p>
            <a:pPr lvl="2" eaLnBrk="1" hangingPunct="1"/>
            <a:r>
              <a:rPr lang="en-US" altLang="en-US" dirty="0"/>
              <a:t>no explicit structure </a:t>
            </a:r>
          </a:p>
          <a:p>
            <a:pPr lvl="2" eaLnBrk="1" hangingPunct="1"/>
            <a:r>
              <a:rPr lang="en-US" altLang="en-US" dirty="0"/>
              <a:t>e.g. text document</a:t>
            </a:r>
          </a:p>
          <a:p>
            <a:pPr lvl="1" eaLnBrk="1" hangingPunct="1"/>
            <a:r>
              <a:rPr lang="en-US" altLang="en-US" b="1" dirty="0"/>
              <a:t>Semi-structured data</a:t>
            </a:r>
          </a:p>
          <a:p>
            <a:pPr lvl="2" eaLnBrk="1" hangingPunct="1"/>
            <a:r>
              <a:rPr lang="en-US" altLang="en-US" dirty="0"/>
              <a:t>some structure (but not completely structured)</a:t>
            </a:r>
          </a:p>
          <a:p>
            <a:pPr lvl="2" eaLnBrk="1" hangingPunct="1"/>
            <a:r>
              <a:rPr lang="en-US" altLang="en-US" dirty="0"/>
              <a:t>e.g.  collection of e-mails has a simple structure that distinguishes the sender, recipient, subject, and body of the message, but the message itself is unstructured</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5</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3195356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b="1" dirty="0"/>
              <a:t>Big data </a:t>
            </a:r>
          </a:p>
          <a:p>
            <a:pPr lvl="1" eaLnBrk="1" hangingPunct="1"/>
            <a:r>
              <a:rPr lang="en-US" altLang="en-US" dirty="0"/>
              <a:t>Unstructured data, semi-structured data, low-structure data, and lightly structured data are all various terms that describe data with little or no formal metadata</a:t>
            </a:r>
          </a:p>
          <a:p>
            <a:pPr lvl="1" eaLnBrk="1" hangingPunct="1"/>
            <a:r>
              <a:rPr lang="en-US" altLang="en-US" dirty="0"/>
              <a:t>The lack of formal metadata in big data sets is caused by the fact that, unlike operational databases and data warehouses, the repositories of big data are not created through the process of formal database modeling</a:t>
            </a:r>
          </a:p>
          <a:p>
            <a:pPr lvl="1" eaLnBrk="1" hangingPunct="1"/>
            <a:r>
              <a:rPr lang="en-US" altLang="en-US" dirty="0"/>
              <a:t>Consequently, big data does not easily fit into tables with rows and columns</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6</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46637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V’s od 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In the literature, big data has been characterized with a varying number of </a:t>
            </a:r>
            <a:r>
              <a:rPr lang="en-US" altLang="en-US" b="1" dirty="0"/>
              <a:t>V’s</a:t>
            </a:r>
          </a:p>
          <a:p>
            <a:pPr lvl="1" eaLnBrk="1" hangingPunct="1"/>
            <a:r>
              <a:rPr lang="en-US" altLang="en-US" dirty="0"/>
              <a:t>Three, four, five, six, or even seven V’s: </a:t>
            </a:r>
            <a:r>
              <a:rPr lang="en-US" altLang="en-US" b="1" dirty="0"/>
              <a:t>Volume</a:t>
            </a:r>
            <a:r>
              <a:rPr lang="en-US" altLang="en-US" dirty="0"/>
              <a:t>, </a:t>
            </a:r>
            <a:r>
              <a:rPr lang="en-US" altLang="en-US" b="1" dirty="0"/>
              <a:t>Variety</a:t>
            </a:r>
            <a:r>
              <a:rPr lang="en-US" altLang="en-US" dirty="0"/>
              <a:t>, </a:t>
            </a:r>
            <a:r>
              <a:rPr lang="en-US" altLang="en-US" b="1" dirty="0"/>
              <a:t>Velocity</a:t>
            </a:r>
            <a:r>
              <a:rPr lang="en-US" altLang="en-US" dirty="0"/>
              <a:t>, </a:t>
            </a:r>
            <a:r>
              <a:rPr lang="en-US" altLang="en-US" b="1" dirty="0"/>
              <a:t>Veracity</a:t>
            </a:r>
            <a:r>
              <a:rPr lang="en-US" altLang="en-US" dirty="0"/>
              <a:t>, </a:t>
            </a:r>
            <a:r>
              <a:rPr lang="en-US" altLang="en-US" b="1" dirty="0"/>
              <a:t>Variability</a:t>
            </a:r>
            <a:r>
              <a:rPr lang="en-US" altLang="en-US" dirty="0"/>
              <a:t>, </a:t>
            </a:r>
            <a:r>
              <a:rPr lang="en-US" altLang="en-US" b="1" dirty="0"/>
              <a:t>Value</a:t>
            </a:r>
            <a:r>
              <a:rPr lang="en-US" altLang="en-US" dirty="0"/>
              <a:t>, and </a:t>
            </a:r>
            <a:r>
              <a:rPr lang="en-US" altLang="en-US" b="1" dirty="0"/>
              <a:t>Visualization</a:t>
            </a:r>
          </a:p>
          <a:p>
            <a:pPr lvl="1" eaLnBrk="1" hangingPunct="1"/>
            <a:r>
              <a:rPr lang="en-US" altLang="en-US" dirty="0"/>
              <a:t>While </a:t>
            </a:r>
            <a:r>
              <a:rPr lang="en-US" altLang="en-US" b="1" dirty="0"/>
              <a:t>expressive</a:t>
            </a:r>
            <a:r>
              <a:rPr lang="en-US" altLang="en-US" dirty="0"/>
              <a:t>, describing big data with </a:t>
            </a:r>
            <a:r>
              <a:rPr lang="en-US" altLang="en-US" b="1" dirty="0"/>
              <a:t>simple V’s can also be somewhat confusing and misleading</a:t>
            </a:r>
          </a:p>
          <a:p>
            <a:pPr lvl="1" eaLnBrk="1" hangingPunct="1"/>
            <a:r>
              <a:rPr lang="en-US" altLang="en-US" dirty="0"/>
              <a:t>These V’s stated on their own, without context or an example, can be applied to operational databases and data warehouses as well, and therefore are </a:t>
            </a:r>
            <a:r>
              <a:rPr lang="en-US" altLang="en-US" b="1" dirty="0"/>
              <a:t>not completely and exclusively descriptive of big data</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7</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4163987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V’s od 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In the literature, big data has been characterized with a varying number of </a:t>
            </a:r>
            <a:r>
              <a:rPr lang="en-US" altLang="en-US" b="1" dirty="0"/>
              <a:t>V’s</a:t>
            </a:r>
          </a:p>
          <a:p>
            <a:pPr lvl="1" eaLnBrk="1" hangingPunct="1"/>
            <a:r>
              <a:rPr lang="en-US" altLang="en-US" b="1" dirty="0"/>
              <a:t>Volume</a:t>
            </a:r>
          </a:p>
          <a:p>
            <a:pPr lvl="2" eaLnBrk="1" hangingPunct="1"/>
            <a:r>
              <a:rPr lang="en-US" altLang="en-US" dirty="0"/>
              <a:t>Large size of data</a:t>
            </a:r>
          </a:p>
          <a:p>
            <a:pPr lvl="1" eaLnBrk="1" hangingPunct="1"/>
            <a:r>
              <a:rPr lang="en-US" altLang="en-US" b="1" dirty="0"/>
              <a:t>Variety</a:t>
            </a:r>
          </a:p>
          <a:p>
            <a:pPr lvl="2" eaLnBrk="1" hangingPunct="1"/>
            <a:r>
              <a:rPr lang="en-US" altLang="en-US" dirty="0"/>
              <a:t>Abundance of different types of data sources</a:t>
            </a:r>
          </a:p>
          <a:p>
            <a:pPr lvl="1" eaLnBrk="1" hangingPunct="1"/>
            <a:r>
              <a:rPr lang="en-US" altLang="en-US" b="1" dirty="0"/>
              <a:t>Velocity</a:t>
            </a:r>
          </a:p>
          <a:p>
            <a:pPr lvl="2" eaLnBrk="1" hangingPunct="1"/>
            <a:r>
              <a:rPr lang="en-US" altLang="en-US" dirty="0"/>
              <a:t>High speed of incoming data</a:t>
            </a:r>
          </a:p>
          <a:p>
            <a:pPr lvl="1" eaLnBrk="1" hangingPunct="1"/>
            <a:r>
              <a:rPr lang="en-US" altLang="en-US" b="1" dirty="0"/>
              <a:t>Veracity</a:t>
            </a:r>
          </a:p>
          <a:p>
            <a:pPr lvl="2" eaLnBrk="1" hangingPunct="1"/>
            <a:r>
              <a:rPr lang="en-US" altLang="en-US" dirty="0"/>
              <a:t>Data quality issues in data</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8</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487447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V’s od 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In the literature, big data has been characterized with a varying number of </a:t>
            </a:r>
            <a:r>
              <a:rPr lang="en-US" altLang="en-US" b="1" dirty="0"/>
              <a:t>V’s</a:t>
            </a:r>
          </a:p>
          <a:p>
            <a:pPr lvl="1" eaLnBrk="1" hangingPunct="1"/>
            <a:r>
              <a:rPr lang="en-US" altLang="en-US" b="1" dirty="0"/>
              <a:t>Variability</a:t>
            </a:r>
          </a:p>
          <a:p>
            <a:pPr lvl="2" eaLnBrk="1" hangingPunct="1"/>
            <a:r>
              <a:rPr lang="en-US" altLang="en-US" dirty="0"/>
              <a:t>Possibility of interpreting the data in different ways</a:t>
            </a:r>
          </a:p>
          <a:p>
            <a:pPr lvl="1" eaLnBrk="1" hangingPunct="1"/>
            <a:r>
              <a:rPr lang="en-US" altLang="en-US" b="1" dirty="0"/>
              <a:t>Value</a:t>
            </a:r>
          </a:p>
          <a:p>
            <a:pPr lvl="2" eaLnBrk="1" hangingPunct="1"/>
            <a:r>
              <a:rPr lang="en-US" altLang="en-US" dirty="0"/>
              <a:t>Usefulness and actionability of data</a:t>
            </a:r>
          </a:p>
          <a:p>
            <a:pPr lvl="1" eaLnBrk="1" hangingPunct="1"/>
            <a:r>
              <a:rPr lang="en-US" altLang="en-US" b="1" dirty="0"/>
              <a:t>Visualization</a:t>
            </a:r>
          </a:p>
          <a:p>
            <a:pPr lvl="2" eaLnBrk="1" hangingPunct="1"/>
            <a:r>
              <a:rPr lang="en-US" altLang="en-US" dirty="0"/>
              <a:t>Necessity for illustrative and rich visualization of data</a:t>
            </a:r>
          </a:p>
          <a:p>
            <a:pPr lvl="2" eaLnBrk="1" hangingPunct="1"/>
            <a:endParaRPr lang="en-US" altLang="en-US" b="1" dirty="0"/>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924800" y="6629400"/>
            <a:ext cx="1219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9</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90471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V’s od 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V’s of Big Data</a:t>
            </a:r>
          </a:p>
          <a:p>
            <a:pPr lvl="1" eaLnBrk="1" hangingPunct="1"/>
            <a:r>
              <a:rPr lang="en-US" altLang="en-US" dirty="0"/>
              <a:t>There are examples of V’s</a:t>
            </a:r>
            <a:r>
              <a:rPr lang="en-US" altLang="en-US" b="1" dirty="0"/>
              <a:t> </a:t>
            </a:r>
            <a:r>
              <a:rPr lang="en-US" altLang="en-US" dirty="0"/>
              <a:t>that</a:t>
            </a:r>
            <a:r>
              <a:rPr lang="en-US" altLang="en-US" b="1" dirty="0"/>
              <a:t> </a:t>
            </a:r>
            <a:r>
              <a:rPr lang="en-US" altLang="en-US" dirty="0"/>
              <a:t>are applicable to operational databases, data warehouses and big data</a:t>
            </a:r>
          </a:p>
          <a:p>
            <a:pPr lvl="1" eaLnBrk="1" hangingPunct="1"/>
            <a:r>
              <a:rPr lang="en-US" altLang="en-US" dirty="0"/>
              <a:t>In order to avoid vagueness in describing big data with simple V’s, a more precise definition of big data using such V’s is needed</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467600" y="6629400"/>
            <a:ext cx="16764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10</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219444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BIG DATA DEFINITION</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a:xfrm>
            <a:off x="304800" y="1554163"/>
            <a:ext cx="8610600" cy="4525962"/>
          </a:xfrm>
        </p:spPr>
        <p:txBody>
          <a:bodyPr>
            <a:noAutofit/>
          </a:bodyPr>
          <a:lstStyle/>
          <a:p>
            <a:pPr eaLnBrk="1" hangingPunct="1"/>
            <a:r>
              <a:rPr lang="en-US" altLang="en-US" dirty="0"/>
              <a:t>Big data refers to the </a:t>
            </a:r>
            <a:r>
              <a:rPr lang="en-US" altLang="en-US" b="1" dirty="0"/>
              <a:t>massive volumes </a:t>
            </a:r>
            <a:r>
              <a:rPr lang="en-US" altLang="en-US" dirty="0"/>
              <a:t>of </a:t>
            </a:r>
            <a:r>
              <a:rPr lang="en-US" altLang="en-US" b="1" dirty="0"/>
              <a:t>diverse</a:t>
            </a:r>
            <a:r>
              <a:rPr lang="en-US" altLang="en-US" dirty="0"/>
              <a:t> and </a:t>
            </a:r>
            <a:r>
              <a:rPr lang="en-US" altLang="en-US" b="1" dirty="0"/>
              <a:t>rapidly growing data </a:t>
            </a:r>
            <a:r>
              <a:rPr lang="en-US" altLang="en-US" dirty="0"/>
              <a:t>sets which </a:t>
            </a:r>
            <a:r>
              <a:rPr lang="en-US" altLang="en-US" b="1" dirty="0"/>
              <a:t>when compared with operational databases and data warehouses</a:t>
            </a:r>
            <a:r>
              <a:rPr lang="en-US" altLang="en-US" dirty="0"/>
              <a:t>:</a:t>
            </a:r>
          </a:p>
          <a:p>
            <a:pPr lvl="1" eaLnBrk="1" hangingPunct="1"/>
            <a:r>
              <a:rPr lang="en-US" altLang="en-US" sz="2200" i="1" dirty="0"/>
              <a:t>are considerably </a:t>
            </a:r>
            <a:r>
              <a:rPr lang="en-US" altLang="en-US" sz="2200" b="1" i="1" dirty="0"/>
              <a:t>less structured, with little or no metadata</a:t>
            </a:r>
            <a:endParaRPr lang="en-US" altLang="en-US" sz="2200" i="1" dirty="0"/>
          </a:p>
          <a:p>
            <a:pPr lvl="1" eaLnBrk="1" hangingPunct="1"/>
            <a:r>
              <a:rPr lang="en-US" altLang="en-US" sz="2200" i="1" dirty="0"/>
              <a:t>in general, exhibit </a:t>
            </a:r>
            <a:r>
              <a:rPr lang="en-US" altLang="en-US" sz="2200" b="1" i="1" dirty="0"/>
              <a:t>larger Volume, Velocity, </a:t>
            </a:r>
            <a:r>
              <a:rPr lang="en-US" altLang="en-US" sz="2200" i="1" dirty="0"/>
              <a:t>and</a:t>
            </a:r>
            <a:r>
              <a:rPr lang="en-US" altLang="en-US" sz="2200" b="1" i="1" dirty="0"/>
              <a:t> Variety</a:t>
            </a:r>
          </a:p>
          <a:p>
            <a:pPr lvl="1" eaLnBrk="1" hangingPunct="1"/>
            <a:r>
              <a:rPr lang="en-US" altLang="en-US" sz="2200" i="1" dirty="0"/>
              <a:t>have a </a:t>
            </a:r>
            <a:r>
              <a:rPr lang="en-US" altLang="en-US" sz="2200" b="1" i="1" dirty="0"/>
              <a:t>higher likelihood of having data quality (Veracity) issues</a:t>
            </a:r>
          </a:p>
          <a:p>
            <a:pPr lvl="1" eaLnBrk="1" hangingPunct="1"/>
            <a:r>
              <a:rPr lang="en-US" altLang="en-US" sz="2200" i="1" dirty="0"/>
              <a:t>have a </a:t>
            </a:r>
            <a:r>
              <a:rPr lang="en-US" altLang="en-US" sz="2200" b="1" i="1" dirty="0"/>
              <a:t>higher possibility of different interpretations (Variability</a:t>
            </a:r>
            <a:r>
              <a:rPr lang="en-US" altLang="en-US" sz="2200" i="1" dirty="0"/>
              <a:t>)</a:t>
            </a:r>
          </a:p>
          <a:p>
            <a:pPr lvl="1" eaLnBrk="1" hangingPunct="1"/>
            <a:r>
              <a:rPr lang="en-US" altLang="en-US" sz="2200" i="1" dirty="0"/>
              <a:t>need a </a:t>
            </a:r>
            <a:r>
              <a:rPr lang="en-US" altLang="en-US" sz="2200" b="1" i="1" dirty="0"/>
              <a:t>more explorative and experimental approach to yield Value</a:t>
            </a:r>
            <a:r>
              <a:rPr lang="en-US" altLang="en-US" sz="2200" i="1" dirty="0"/>
              <a:t>, if any</a:t>
            </a:r>
          </a:p>
          <a:p>
            <a:pPr lvl="1" eaLnBrk="1" hangingPunct="1"/>
            <a:r>
              <a:rPr lang="en-US" altLang="en-US" sz="2200" i="1" dirty="0"/>
              <a:t>are as likely (if not even more so) to </a:t>
            </a:r>
            <a:r>
              <a:rPr lang="en-US" altLang="en-US" sz="2200" b="1" i="1" dirty="0"/>
              <a:t>benefit from rich and innovative Visualization</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543800" y="6629400"/>
            <a:ext cx="1600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11</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271500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194627"/>
            <a:ext cx="8686800" cy="815974"/>
          </a:xfrm>
          <a:ln>
            <a:noFill/>
          </a:ln>
        </p:spPr>
        <p:txBody>
          <a:bodyPr>
            <a:noAutofit/>
          </a:bodyPr>
          <a:lstStyle/>
          <a:p>
            <a:pPr eaLnBrk="1" hangingPunct="1"/>
            <a:r>
              <a:rPr lang="en-US" altLang="en-US" sz="2000" cap="none" dirty="0">
                <a:ea typeface="MS PGothic" panose="020B0600070205080204" pitchFamily="34" charset="-128"/>
              </a:rPr>
              <a:t>EXAMPLE : Three Types of Data Sets in a Corporation</a:t>
            </a:r>
            <a:br>
              <a:rPr lang="en-US" altLang="en-US" sz="2000" cap="none" dirty="0">
                <a:ea typeface="MS PGothic" panose="020B0600070205080204" pitchFamily="34" charset="-128"/>
              </a:rPr>
            </a:br>
            <a:r>
              <a:rPr lang="en-US" altLang="en-US" sz="2000" i="1" cap="none" dirty="0">
                <a:ea typeface="MS PGothic" panose="020B0600070205080204" pitchFamily="34" charset="-128"/>
              </a:rPr>
              <a:t>Insurance Company </a:t>
            </a:r>
            <a:r>
              <a:rPr lang="en-US" altLang="en-US" sz="2000" b="1" i="1" cap="none" dirty="0">
                <a:ea typeface="MS PGothic" panose="020B0600070205080204" pitchFamily="34" charset="-128"/>
              </a:rPr>
              <a:t>Operational Database</a:t>
            </a:r>
            <a:br>
              <a:rPr lang="en-US" altLang="en-US" sz="2000" b="1" i="1" cap="none" dirty="0">
                <a:ea typeface="MS PGothic" panose="020B0600070205080204" pitchFamily="34" charset="-128"/>
              </a:rPr>
            </a:br>
            <a:r>
              <a:rPr lang="en-US" altLang="en-US" sz="2000" i="1" cap="none" dirty="0">
                <a:ea typeface="MS PGothic" panose="020B0600070205080204" pitchFamily="34" charset="-128"/>
              </a:rPr>
              <a:t>(ER Diagram and Relational Schema)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12</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4" name="Picture 3">
            <a:extLst>
              <a:ext uri="{FF2B5EF4-FFF2-40B4-BE49-F238E27FC236}">
                <a16:creationId xmlns:a16="http://schemas.microsoft.com/office/drawing/2014/main" id="{989E8648-7100-4998-9BB5-ABF70EB935CA}"/>
              </a:ext>
            </a:extLst>
          </p:cNvPr>
          <p:cNvPicPr>
            <a:picLocks noChangeAspect="1"/>
          </p:cNvPicPr>
          <p:nvPr/>
        </p:nvPicPr>
        <p:blipFill rotWithShape="1">
          <a:blip r:embed="rId3">
            <a:extLst>
              <a:ext uri="{28A0092B-C50C-407E-A947-70E740481C1C}">
                <a14:useLocalDpi xmlns:a14="http://schemas.microsoft.com/office/drawing/2010/main" val="0"/>
              </a:ext>
            </a:extLst>
          </a:blip>
          <a:srcRect l="2030" t="1737" r="472" b="40160"/>
          <a:stretch/>
        </p:blipFill>
        <p:spPr>
          <a:xfrm>
            <a:off x="20700" y="1142840"/>
            <a:ext cx="9096883" cy="5303520"/>
          </a:xfrm>
          <a:prstGeom prst="rect">
            <a:avLst/>
          </a:prstGeom>
          <a:ln>
            <a:solidFill>
              <a:schemeClr val="tx1"/>
            </a:solidFill>
          </a:ln>
        </p:spPr>
      </p:pic>
    </p:spTree>
    <p:extLst>
      <p:ext uri="{BB962C8B-B14F-4D97-AF65-F5344CB8AC3E}">
        <p14:creationId xmlns:p14="http://schemas.microsoft.com/office/powerpoint/2010/main" val="2630656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194627"/>
            <a:ext cx="8686800" cy="815974"/>
          </a:xfrm>
          <a:ln>
            <a:noFill/>
          </a:ln>
        </p:spPr>
        <p:txBody>
          <a:bodyPr>
            <a:noAutofit/>
          </a:bodyPr>
          <a:lstStyle/>
          <a:p>
            <a:pPr eaLnBrk="1" hangingPunct="1"/>
            <a:r>
              <a:rPr lang="en-US" altLang="en-US" sz="2000" cap="none" dirty="0">
                <a:ea typeface="MS PGothic" panose="020B0600070205080204" pitchFamily="34" charset="-128"/>
              </a:rPr>
              <a:t>EXAMPLE : Three Types of Data Sets in a Corporation</a:t>
            </a:r>
            <a:br>
              <a:rPr lang="en-US" altLang="en-US" sz="2000" cap="none" dirty="0">
                <a:ea typeface="MS PGothic" panose="020B0600070205080204" pitchFamily="34" charset="-128"/>
              </a:rPr>
            </a:br>
            <a:r>
              <a:rPr lang="en-US" altLang="en-US" sz="2000" i="1" cap="none" dirty="0">
                <a:ea typeface="MS PGothic" panose="020B0600070205080204" pitchFamily="34" charset="-128"/>
              </a:rPr>
              <a:t>Insurance Company </a:t>
            </a:r>
            <a:r>
              <a:rPr lang="en-US" altLang="en-US" sz="2000" b="1" i="1" cap="none" dirty="0">
                <a:ea typeface="MS PGothic" panose="020B0600070205080204" pitchFamily="34" charset="-128"/>
              </a:rPr>
              <a:t>Operational Database</a:t>
            </a:r>
            <a:br>
              <a:rPr lang="en-US" altLang="en-US" sz="2000" b="1" i="1" cap="none" dirty="0">
                <a:ea typeface="MS PGothic" panose="020B0600070205080204" pitchFamily="34" charset="-128"/>
              </a:rPr>
            </a:br>
            <a:r>
              <a:rPr lang="en-US" altLang="en-US" sz="2000" i="1" cap="none" dirty="0">
                <a:ea typeface="MS PGothic" panose="020B0600070205080204" pitchFamily="34" charset="-128"/>
              </a:rPr>
              <a:t>(Sample Data)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13</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4" name="Picture 3">
            <a:extLst>
              <a:ext uri="{FF2B5EF4-FFF2-40B4-BE49-F238E27FC236}">
                <a16:creationId xmlns:a16="http://schemas.microsoft.com/office/drawing/2014/main" id="{989E8648-7100-4998-9BB5-ABF70EB935CA}"/>
              </a:ext>
            </a:extLst>
          </p:cNvPr>
          <p:cNvPicPr>
            <a:picLocks noChangeAspect="1"/>
          </p:cNvPicPr>
          <p:nvPr/>
        </p:nvPicPr>
        <p:blipFill rotWithShape="1">
          <a:blip r:embed="rId3">
            <a:extLst>
              <a:ext uri="{28A0092B-C50C-407E-A947-70E740481C1C}">
                <a14:useLocalDpi xmlns:a14="http://schemas.microsoft.com/office/drawing/2010/main" val="0"/>
              </a:ext>
            </a:extLst>
          </a:blip>
          <a:srcRect l="2030" t="59840" r="11572" b="1336"/>
          <a:stretch/>
        </p:blipFill>
        <p:spPr>
          <a:xfrm>
            <a:off x="411892" y="1676400"/>
            <a:ext cx="8320216" cy="3657600"/>
          </a:xfrm>
          <a:prstGeom prst="rect">
            <a:avLst/>
          </a:prstGeom>
          <a:ln>
            <a:solidFill>
              <a:schemeClr val="tx1"/>
            </a:solidFill>
          </a:ln>
        </p:spPr>
      </p:pic>
    </p:spTree>
    <p:extLst>
      <p:ext uri="{BB962C8B-B14F-4D97-AF65-F5344CB8AC3E}">
        <p14:creationId xmlns:p14="http://schemas.microsoft.com/office/powerpoint/2010/main" val="4202205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194627"/>
            <a:ext cx="8686800" cy="815974"/>
          </a:xfrm>
          <a:ln>
            <a:noFill/>
          </a:ln>
        </p:spPr>
        <p:txBody>
          <a:bodyPr>
            <a:noAutofit/>
          </a:bodyPr>
          <a:lstStyle/>
          <a:p>
            <a:pPr eaLnBrk="1" hangingPunct="1"/>
            <a:r>
              <a:rPr lang="en-US" altLang="en-US" sz="2000" cap="none" dirty="0">
                <a:ea typeface="MS PGothic" panose="020B0600070205080204" pitchFamily="34" charset="-128"/>
              </a:rPr>
              <a:t>EXAMPLE : Three Types of Data Sets in a Corporation</a:t>
            </a:r>
            <a:br>
              <a:rPr lang="en-US" altLang="en-US" sz="2000" cap="none" dirty="0">
                <a:ea typeface="MS PGothic" panose="020B0600070205080204" pitchFamily="34" charset="-128"/>
              </a:rPr>
            </a:br>
            <a:r>
              <a:rPr lang="en-US" altLang="en-US" sz="2000" i="1" cap="none" dirty="0">
                <a:ea typeface="MS PGothic" panose="020B0600070205080204" pitchFamily="34" charset="-128"/>
              </a:rPr>
              <a:t>Insurance Company </a:t>
            </a:r>
            <a:r>
              <a:rPr lang="en-US" altLang="en-US" sz="2000" b="1" i="1" cap="none" dirty="0">
                <a:ea typeface="MS PGothic" panose="020B0600070205080204" pitchFamily="34" charset="-128"/>
              </a:rPr>
              <a:t>Data Warehouse</a:t>
            </a:r>
            <a:br>
              <a:rPr lang="en-US" altLang="en-US" sz="2000" b="1" i="1" cap="none" dirty="0">
                <a:ea typeface="MS PGothic" panose="020B0600070205080204" pitchFamily="34" charset="-128"/>
              </a:rPr>
            </a:br>
            <a:r>
              <a:rPr lang="en-US" altLang="en-US" sz="2000" i="1" cap="none" dirty="0">
                <a:ea typeface="MS PGothic" panose="020B0600070205080204" pitchFamily="34" charset="-128"/>
              </a:rPr>
              <a:t>(Star Schema)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14</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3" name="Picture 2">
            <a:extLst>
              <a:ext uri="{FF2B5EF4-FFF2-40B4-BE49-F238E27FC236}">
                <a16:creationId xmlns:a16="http://schemas.microsoft.com/office/drawing/2014/main" id="{ECC43356-9993-49D7-969A-3F67B7FFCD9D}"/>
              </a:ext>
            </a:extLst>
          </p:cNvPr>
          <p:cNvPicPr>
            <a:picLocks noChangeAspect="1"/>
          </p:cNvPicPr>
          <p:nvPr/>
        </p:nvPicPr>
        <p:blipFill rotWithShape="1">
          <a:blip r:embed="rId3">
            <a:extLst>
              <a:ext uri="{28A0092B-C50C-407E-A947-70E740481C1C}">
                <a14:useLocalDpi xmlns:a14="http://schemas.microsoft.com/office/drawing/2010/main" val="0"/>
              </a:ext>
            </a:extLst>
          </a:blip>
          <a:srcRect l="5877" t="1756" r="6666" b="68555"/>
          <a:stretch/>
        </p:blipFill>
        <p:spPr>
          <a:xfrm>
            <a:off x="228600" y="1691640"/>
            <a:ext cx="8458200" cy="3474720"/>
          </a:xfrm>
          <a:prstGeom prst="rect">
            <a:avLst/>
          </a:prstGeom>
          <a:ln>
            <a:solidFill>
              <a:schemeClr val="tx1"/>
            </a:solidFill>
          </a:ln>
        </p:spPr>
      </p:pic>
    </p:spTree>
    <p:extLst>
      <p:ext uri="{BB962C8B-B14F-4D97-AF65-F5344CB8AC3E}">
        <p14:creationId xmlns:p14="http://schemas.microsoft.com/office/powerpoint/2010/main" val="1219506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194627"/>
            <a:ext cx="8686800" cy="815974"/>
          </a:xfrm>
          <a:ln>
            <a:noFill/>
          </a:ln>
        </p:spPr>
        <p:txBody>
          <a:bodyPr>
            <a:noAutofit/>
          </a:bodyPr>
          <a:lstStyle/>
          <a:p>
            <a:pPr eaLnBrk="1" hangingPunct="1"/>
            <a:r>
              <a:rPr lang="en-US" altLang="en-US" sz="2000" cap="none" dirty="0">
                <a:ea typeface="MS PGothic" panose="020B0600070205080204" pitchFamily="34" charset="-128"/>
              </a:rPr>
              <a:t>EXAMPLE : Three Types of Data Sets in a Corporation</a:t>
            </a:r>
            <a:br>
              <a:rPr lang="en-US" altLang="en-US" sz="2000" cap="none" dirty="0">
                <a:ea typeface="MS PGothic" panose="020B0600070205080204" pitchFamily="34" charset="-128"/>
              </a:rPr>
            </a:br>
            <a:r>
              <a:rPr lang="en-US" altLang="en-US" sz="2000" i="1" cap="none" dirty="0">
                <a:ea typeface="MS PGothic" panose="020B0600070205080204" pitchFamily="34" charset="-128"/>
              </a:rPr>
              <a:t>Insurance Company </a:t>
            </a:r>
            <a:r>
              <a:rPr lang="en-US" altLang="en-US" sz="2000" b="1" i="1" cap="none" dirty="0">
                <a:ea typeface="MS PGothic" panose="020B0600070205080204" pitchFamily="34" charset="-128"/>
              </a:rPr>
              <a:t>Data Warehouse</a:t>
            </a:r>
            <a:br>
              <a:rPr lang="en-US" altLang="en-US" sz="2000" b="1" i="1" cap="none" dirty="0">
                <a:ea typeface="MS PGothic" panose="020B0600070205080204" pitchFamily="34" charset="-128"/>
              </a:rPr>
            </a:br>
            <a:r>
              <a:rPr lang="en-US" altLang="en-US" sz="2000" i="1" cap="none" dirty="0">
                <a:ea typeface="MS PGothic" panose="020B0600070205080204" pitchFamily="34" charset="-128"/>
              </a:rPr>
              <a:t>(Sample Data)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15</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3" name="Picture 2">
            <a:extLst>
              <a:ext uri="{FF2B5EF4-FFF2-40B4-BE49-F238E27FC236}">
                <a16:creationId xmlns:a16="http://schemas.microsoft.com/office/drawing/2014/main" id="{A046BF29-4B9A-4EBE-B6E7-AEB4F1E8D27E}"/>
              </a:ext>
            </a:extLst>
          </p:cNvPr>
          <p:cNvPicPr>
            <a:picLocks noChangeAspect="1"/>
          </p:cNvPicPr>
          <p:nvPr/>
        </p:nvPicPr>
        <p:blipFill rotWithShape="1">
          <a:blip r:embed="rId3">
            <a:extLst>
              <a:ext uri="{28A0092B-C50C-407E-A947-70E740481C1C}">
                <a14:useLocalDpi xmlns:a14="http://schemas.microsoft.com/office/drawing/2010/main" val="0"/>
              </a:ext>
            </a:extLst>
          </a:blip>
          <a:srcRect l="2532" t="30834" r="2108" b="2972"/>
          <a:stretch/>
        </p:blipFill>
        <p:spPr>
          <a:xfrm>
            <a:off x="2011679" y="663574"/>
            <a:ext cx="7047406" cy="5920106"/>
          </a:xfrm>
          <a:prstGeom prst="rect">
            <a:avLst/>
          </a:prstGeom>
          <a:ln>
            <a:solidFill>
              <a:schemeClr val="tx1"/>
            </a:solidFill>
          </a:ln>
        </p:spPr>
      </p:pic>
    </p:spTree>
    <p:extLst>
      <p:ext uri="{BB962C8B-B14F-4D97-AF65-F5344CB8AC3E}">
        <p14:creationId xmlns:p14="http://schemas.microsoft.com/office/powerpoint/2010/main" val="1384820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194627"/>
            <a:ext cx="8686800" cy="815974"/>
          </a:xfrm>
          <a:ln>
            <a:noFill/>
          </a:ln>
        </p:spPr>
        <p:txBody>
          <a:bodyPr>
            <a:noAutofit/>
          </a:bodyPr>
          <a:lstStyle/>
          <a:p>
            <a:pPr eaLnBrk="1" hangingPunct="1"/>
            <a:r>
              <a:rPr lang="en-US" altLang="en-US" sz="2000" cap="none" dirty="0">
                <a:ea typeface="MS PGothic" panose="020B0600070205080204" pitchFamily="34" charset="-128"/>
              </a:rPr>
              <a:t>EXAMPLE : Three Types of Data Sets in a Corporation</a:t>
            </a:r>
            <a:br>
              <a:rPr lang="en-US" altLang="en-US" sz="2000" cap="none" dirty="0">
                <a:ea typeface="MS PGothic" panose="020B0600070205080204" pitchFamily="34" charset="-128"/>
              </a:rPr>
            </a:br>
            <a:r>
              <a:rPr lang="en-US" altLang="en-US" sz="2000" i="1" cap="none" dirty="0">
                <a:ea typeface="MS PGothic" panose="020B0600070205080204" pitchFamily="34" charset="-128"/>
              </a:rPr>
              <a:t>Insurance Company </a:t>
            </a:r>
            <a:r>
              <a:rPr lang="en-US" altLang="en-US" sz="2000" b="1" i="1" cap="none" dirty="0">
                <a:ea typeface="MS PGothic" panose="020B0600070205080204" pitchFamily="34" charset="-128"/>
              </a:rPr>
              <a:t>Big Data Set</a:t>
            </a:r>
            <a:br>
              <a:rPr lang="en-US" altLang="en-US" sz="2000" b="1" i="1" cap="none" dirty="0">
                <a:ea typeface="MS PGothic" panose="020B0600070205080204" pitchFamily="34" charset="-128"/>
              </a:rPr>
            </a:br>
            <a:r>
              <a:rPr lang="en-US" altLang="en-US" sz="2000" i="1" cap="none" dirty="0">
                <a:ea typeface="MS PGothic" panose="020B0600070205080204" pitchFamily="34" charset="-128"/>
              </a:rPr>
              <a:t>(Sample Data generated by a Telemetry Device)</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16</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3" name="Picture 2">
            <a:extLst>
              <a:ext uri="{FF2B5EF4-FFF2-40B4-BE49-F238E27FC236}">
                <a16:creationId xmlns:a16="http://schemas.microsoft.com/office/drawing/2014/main" id="{0AC1ACB7-7D8F-432A-9FD7-B5CDC307D0C5}"/>
              </a:ext>
            </a:extLst>
          </p:cNvPr>
          <p:cNvPicPr>
            <a:picLocks noChangeAspect="1"/>
          </p:cNvPicPr>
          <p:nvPr/>
        </p:nvPicPr>
        <p:blipFill rotWithShape="1">
          <a:blip r:embed="rId3">
            <a:extLst>
              <a:ext uri="{28A0092B-C50C-407E-A947-70E740481C1C}">
                <a14:useLocalDpi xmlns:a14="http://schemas.microsoft.com/office/drawing/2010/main" val="0"/>
              </a:ext>
            </a:extLst>
          </a:blip>
          <a:srcRect l="750" t="7265" r="16460" b="7265"/>
          <a:stretch/>
        </p:blipFill>
        <p:spPr>
          <a:xfrm>
            <a:off x="154939" y="1752600"/>
            <a:ext cx="8834121" cy="3200400"/>
          </a:xfrm>
          <a:prstGeom prst="rect">
            <a:avLst/>
          </a:prstGeom>
          <a:ln>
            <a:solidFill>
              <a:schemeClr val="tx1"/>
            </a:solidFill>
          </a:ln>
        </p:spPr>
      </p:pic>
    </p:spTree>
    <p:extLst>
      <p:ext uri="{BB962C8B-B14F-4D97-AF65-F5344CB8AC3E}">
        <p14:creationId xmlns:p14="http://schemas.microsoft.com/office/powerpoint/2010/main" val="2225630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MAPREDUCE AND HADOOP</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Standard database and data warehousing technologies </a:t>
            </a:r>
            <a:r>
              <a:rPr lang="en-US" altLang="en-US" b="1" dirty="0"/>
              <a:t>cannot</a:t>
            </a:r>
            <a:r>
              <a:rPr lang="en-US" altLang="en-US" dirty="0"/>
              <a:t> adequately </a:t>
            </a:r>
          </a:p>
          <a:p>
            <a:pPr lvl="1" eaLnBrk="1" hangingPunct="1"/>
            <a:r>
              <a:rPr lang="en-US" altLang="en-US" dirty="0"/>
              <a:t>Capture the unstructuredness of big data </a:t>
            </a:r>
          </a:p>
          <a:p>
            <a:pPr lvl="1" eaLnBrk="1" hangingPunct="1"/>
            <a:r>
              <a:rPr lang="en-US" altLang="en-US" dirty="0"/>
              <a:t>Process big data sets and achieve satisfactory performance handling complex queries over big data</a:t>
            </a:r>
          </a:p>
          <a:p>
            <a:pPr eaLnBrk="1" hangingPunct="1"/>
            <a:r>
              <a:rPr lang="en-US" altLang="en-US" dirty="0"/>
              <a:t>MapReduce</a:t>
            </a:r>
          </a:p>
          <a:p>
            <a:pPr lvl="1" eaLnBrk="1" hangingPunct="1"/>
            <a:r>
              <a:rPr lang="en-US" altLang="en-US" dirty="0"/>
              <a:t>An approach for dealing with big data</a:t>
            </a:r>
          </a:p>
          <a:p>
            <a:pPr lvl="2" eaLnBrk="1" hangingPunct="1"/>
            <a:r>
              <a:rPr lang="en-US" altLang="en-US" dirty="0"/>
              <a:t>Map – maps every record into a key-value pair</a:t>
            </a:r>
          </a:p>
          <a:p>
            <a:pPr lvl="2" eaLnBrk="1" hangingPunct="1"/>
            <a:r>
              <a:rPr lang="en-US" altLang="en-US" dirty="0"/>
              <a:t>Reduce - gathers all records with the same key and generates a single output record for every key</a:t>
            </a:r>
          </a:p>
          <a:p>
            <a:pPr lvl="1" eaLnBrk="1" hangingPunct="1"/>
            <a:r>
              <a:rPr lang="en-US" altLang="en-US" dirty="0"/>
              <a:t>Hadoop </a:t>
            </a:r>
          </a:p>
          <a:p>
            <a:pPr lvl="2" eaLnBrk="1" hangingPunct="1"/>
            <a:r>
              <a:rPr lang="en-US" altLang="en-US" dirty="0"/>
              <a:t>Open-source MapReduce implementation</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848600" y="6629400"/>
            <a:ext cx="12954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17</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3545954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0"/>
            <a:ext cx="9144000" cy="815974"/>
          </a:xfrm>
          <a:ln>
            <a:noFill/>
          </a:ln>
        </p:spPr>
        <p:txBody>
          <a:bodyPr>
            <a:noAutofit/>
          </a:bodyPr>
          <a:lstStyle/>
          <a:p>
            <a:pPr eaLnBrk="1" hangingPunct="1"/>
            <a:r>
              <a:rPr lang="en-US" altLang="en-US" sz="2000" cap="none" dirty="0">
                <a:ea typeface="MS PGothic" panose="020B0600070205080204" pitchFamily="34" charset="-128"/>
              </a:rPr>
              <a:t>EXAMPLE : MapReduce Processing </a:t>
            </a:r>
            <a:r>
              <a:rPr lang="en-US" altLang="en-US" sz="2000" i="1" cap="none" dirty="0">
                <a:ea typeface="MS PGothic" panose="020B0600070205080204" pitchFamily="34" charset="-128"/>
              </a:rPr>
              <a:t>Insurance Company </a:t>
            </a:r>
            <a:r>
              <a:rPr lang="en-US" altLang="en-US" sz="2000" b="1" i="1" cap="none" dirty="0">
                <a:ea typeface="MS PGothic" panose="020B0600070205080204" pitchFamily="34" charset="-128"/>
              </a:rPr>
              <a:t>Big Data Set </a:t>
            </a:r>
            <a:r>
              <a:rPr lang="en-US" altLang="en-US" sz="2000" i="1" cap="none" dirty="0">
                <a:ea typeface="MS PGothic" panose="020B0600070205080204" pitchFamily="34" charset="-128"/>
              </a:rPr>
              <a:t>(Telemetry Data)</a:t>
            </a: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18</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8" name="Picture 7">
            <a:extLst>
              <a:ext uri="{FF2B5EF4-FFF2-40B4-BE49-F238E27FC236}">
                <a16:creationId xmlns:a16="http://schemas.microsoft.com/office/drawing/2014/main" id="{2AB78566-A6AD-4D6B-BCDE-160873CE6663}"/>
              </a:ext>
            </a:extLst>
          </p:cNvPr>
          <p:cNvPicPr>
            <a:picLocks noChangeAspect="1"/>
          </p:cNvPicPr>
          <p:nvPr/>
        </p:nvPicPr>
        <p:blipFill rotWithShape="1">
          <a:blip r:embed="rId3">
            <a:extLst>
              <a:ext uri="{28A0092B-C50C-407E-A947-70E740481C1C}">
                <a14:useLocalDpi xmlns:a14="http://schemas.microsoft.com/office/drawing/2010/main" val="0"/>
              </a:ext>
            </a:extLst>
          </a:blip>
          <a:srcRect l="2005" t="2652" r="1114" b="2652"/>
          <a:stretch/>
        </p:blipFill>
        <p:spPr>
          <a:xfrm>
            <a:off x="50800" y="1290320"/>
            <a:ext cx="9037199" cy="3895344"/>
          </a:xfrm>
          <a:prstGeom prst="rect">
            <a:avLst/>
          </a:prstGeom>
          <a:ln>
            <a:solidFill>
              <a:schemeClr val="tx1"/>
            </a:solidFill>
          </a:ln>
        </p:spPr>
      </p:pic>
    </p:spTree>
    <p:extLst>
      <p:ext uri="{BB962C8B-B14F-4D97-AF65-F5344CB8AC3E}">
        <p14:creationId xmlns:p14="http://schemas.microsoft.com/office/powerpoint/2010/main" val="969024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V’s od 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Example – Examining V’s of Big Data</a:t>
            </a:r>
          </a:p>
          <a:p>
            <a:pPr lvl="1" eaLnBrk="1" hangingPunct="1"/>
            <a:r>
              <a:rPr lang="en-US" altLang="en-US" b="1" dirty="0"/>
              <a:t>Volume </a:t>
            </a:r>
            <a:r>
              <a:rPr lang="en-US" altLang="en-US" dirty="0"/>
              <a:t>- consider the volume of telemetry data</a:t>
            </a:r>
          </a:p>
          <a:p>
            <a:pPr lvl="1" eaLnBrk="1" hangingPunct="1"/>
            <a:r>
              <a:rPr lang="en-US" altLang="en-US" b="1" dirty="0"/>
              <a:t>Variety</a:t>
            </a:r>
            <a:r>
              <a:rPr lang="en-US" altLang="en-US" dirty="0"/>
              <a:t> - consider the variety of devices capable of generating big data</a:t>
            </a:r>
          </a:p>
          <a:p>
            <a:pPr lvl="1" eaLnBrk="1" hangingPunct="1"/>
            <a:r>
              <a:rPr lang="en-US" altLang="en-US" b="1" dirty="0"/>
              <a:t>Velocity</a:t>
            </a:r>
            <a:r>
              <a:rPr lang="en-US" altLang="en-US" dirty="0"/>
              <a:t> - consider the velocity of telemetry data</a:t>
            </a:r>
          </a:p>
          <a:p>
            <a:pPr lvl="1" eaLnBrk="1" hangingPunct="1"/>
            <a:r>
              <a:rPr lang="en-US" altLang="en-US" b="1" dirty="0"/>
              <a:t>Veracity</a:t>
            </a:r>
            <a:r>
              <a:rPr lang="en-US" altLang="en-US" dirty="0"/>
              <a:t> - consider the possible data quality issues in telemetry data</a:t>
            </a:r>
          </a:p>
          <a:p>
            <a:pPr lvl="1" eaLnBrk="1" hangingPunct="1"/>
            <a:r>
              <a:rPr lang="en-US" altLang="en-US" b="1" dirty="0"/>
              <a:t>Variability </a:t>
            </a:r>
            <a:r>
              <a:rPr lang="en-US" altLang="en-US" dirty="0"/>
              <a:t>– consider the possibilities of interpreting telemetry data in different ways</a:t>
            </a:r>
          </a:p>
          <a:p>
            <a:pPr lvl="1" eaLnBrk="1" hangingPunct="1"/>
            <a:r>
              <a:rPr lang="en-US" altLang="en-US" b="1" dirty="0"/>
              <a:t>Visualization</a:t>
            </a:r>
            <a:r>
              <a:rPr lang="en-US" altLang="en-US" dirty="0"/>
              <a:t> – consider the possibilities of visualizing and superimposing telemetry data</a:t>
            </a:r>
          </a:p>
          <a:p>
            <a:pPr lvl="1" eaLnBrk="1" hangingPunct="1"/>
            <a:r>
              <a:rPr lang="en-US" altLang="en-US" b="1" dirty="0"/>
              <a:t>Value </a:t>
            </a:r>
            <a:r>
              <a:rPr lang="en-US" altLang="en-US" dirty="0"/>
              <a:t>– consider the value provided by telemetry data</a:t>
            </a:r>
          </a:p>
          <a:p>
            <a:pPr lvl="2" eaLnBrk="1" hangingPunct="1"/>
            <a:endParaRPr lang="en-US" altLang="en-US" dirty="0"/>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19</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3031456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30480"/>
            <a:ext cx="8686800" cy="716280"/>
          </a:xfrm>
          <a:ln>
            <a:noFill/>
          </a:ln>
        </p:spPr>
        <p:txBody>
          <a:bodyPr>
            <a:noAutofit/>
          </a:bodyPr>
          <a:lstStyle/>
          <a:p>
            <a:pPr eaLnBrk="1" hangingPunct="1"/>
            <a:r>
              <a:rPr lang="en-US" altLang="en-US" sz="2000" cap="none" dirty="0">
                <a:ea typeface="MS PGothic" panose="020B0600070205080204" pitchFamily="34" charset="-128"/>
              </a:rPr>
              <a:t>EXAMPLE : </a:t>
            </a:r>
            <a:r>
              <a:rPr lang="en-US" altLang="en-US" sz="2000" b="1" i="1" cap="none" dirty="0">
                <a:ea typeface="MS PGothic" panose="020B0600070205080204" pitchFamily="34" charset="-128"/>
              </a:rPr>
              <a:t>Big Data </a:t>
            </a:r>
            <a:r>
              <a:rPr lang="en-US" altLang="en-US" sz="2000" i="1" cap="none" dirty="0">
                <a:ea typeface="MS PGothic" panose="020B0600070205080204" pitchFamily="34" charset="-128"/>
              </a:rPr>
              <a:t>as a </a:t>
            </a:r>
            <a:r>
              <a:rPr lang="en-US" altLang="en-US" sz="2000" b="1" i="1" cap="none" dirty="0">
                <a:ea typeface="MS PGothic" panose="020B0600070205080204" pitchFamily="34" charset="-128"/>
              </a:rPr>
              <a:t>Source for a Data Warehouse </a:t>
            </a:r>
            <a:r>
              <a:rPr lang="en-US" altLang="en-US" sz="2000" i="1" cap="none" dirty="0">
                <a:ea typeface="MS PGothic" panose="020B0600070205080204" pitchFamily="34" charset="-128"/>
              </a:rPr>
              <a:t>(Star Schema)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20</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3" name="Picture 2">
            <a:extLst>
              <a:ext uri="{FF2B5EF4-FFF2-40B4-BE49-F238E27FC236}">
                <a16:creationId xmlns:a16="http://schemas.microsoft.com/office/drawing/2014/main" id="{E2FE150F-99A3-4071-AC7A-0C424EA3571A}"/>
              </a:ext>
            </a:extLst>
          </p:cNvPr>
          <p:cNvPicPr>
            <a:picLocks noChangeAspect="1"/>
          </p:cNvPicPr>
          <p:nvPr/>
        </p:nvPicPr>
        <p:blipFill rotWithShape="1">
          <a:blip r:embed="rId3">
            <a:extLst>
              <a:ext uri="{28A0092B-C50C-407E-A947-70E740481C1C}">
                <a14:useLocalDpi xmlns:a14="http://schemas.microsoft.com/office/drawing/2010/main" val="0"/>
              </a:ext>
            </a:extLst>
          </a:blip>
          <a:srcRect l="12173" t="2287" r="12582" b="64554"/>
          <a:stretch/>
        </p:blipFill>
        <p:spPr>
          <a:xfrm>
            <a:off x="548640" y="1371600"/>
            <a:ext cx="7991708" cy="3931920"/>
          </a:xfrm>
          <a:prstGeom prst="rect">
            <a:avLst/>
          </a:prstGeom>
          <a:ln>
            <a:solidFill>
              <a:schemeClr val="tx1"/>
            </a:solidFill>
          </a:ln>
        </p:spPr>
      </p:pic>
    </p:spTree>
    <p:extLst>
      <p:ext uri="{BB962C8B-B14F-4D97-AF65-F5344CB8AC3E}">
        <p14:creationId xmlns:p14="http://schemas.microsoft.com/office/powerpoint/2010/main" val="3754285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30480"/>
            <a:ext cx="8686800" cy="716280"/>
          </a:xfrm>
          <a:ln>
            <a:noFill/>
          </a:ln>
        </p:spPr>
        <p:txBody>
          <a:bodyPr>
            <a:noAutofit/>
          </a:bodyPr>
          <a:lstStyle/>
          <a:p>
            <a:pPr eaLnBrk="1" hangingPunct="1"/>
            <a:r>
              <a:rPr lang="en-US" altLang="en-US" sz="2000" cap="none" dirty="0">
                <a:ea typeface="MS PGothic" panose="020B0600070205080204" pitchFamily="34" charset="-128"/>
              </a:rPr>
              <a:t>EXAMPLE : </a:t>
            </a:r>
            <a:r>
              <a:rPr lang="en-US" altLang="en-US" sz="2000" b="1" i="1" cap="none" dirty="0">
                <a:ea typeface="MS PGothic" panose="020B0600070205080204" pitchFamily="34" charset="-128"/>
              </a:rPr>
              <a:t>Big Data </a:t>
            </a:r>
            <a:r>
              <a:rPr lang="en-US" altLang="en-US" sz="2000" i="1" cap="none" dirty="0">
                <a:ea typeface="MS PGothic" panose="020B0600070205080204" pitchFamily="34" charset="-128"/>
              </a:rPr>
              <a:t>as a </a:t>
            </a:r>
            <a:r>
              <a:rPr lang="en-US" altLang="en-US" sz="2000" b="1" i="1" cap="none" dirty="0">
                <a:ea typeface="MS PGothic" panose="020B0600070205080204" pitchFamily="34" charset="-128"/>
              </a:rPr>
              <a:t>Source for a Data Warehouse </a:t>
            </a:r>
            <a:r>
              <a:rPr lang="en-US" altLang="en-US" sz="2000" i="1" cap="none" dirty="0">
                <a:ea typeface="MS PGothic" panose="020B0600070205080204" pitchFamily="34" charset="-128"/>
              </a:rPr>
              <a:t>(Sample Data)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21</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4" name="Picture 3">
            <a:extLst>
              <a:ext uri="{FF2B5EF4-FFF2-40B4-BE49-F238E27FC236}">
                <a16:creationId xmlns:a16="http://schemas.microsoft.com/office/drawing/2014/main" id="{E85B2C00-ED3A-4D21-996E-A6BE3BD921F1}"/>
              </a:ext>
            </a:extLst>
          </p:cNvPr>
          <p:cNvPicPr>
            <a:picLocks noChangeAspect="1"/>
          </p:cNvPicPr>
          <p:nvPr/>
        </p:nvPicPr>
        <p:blipFill rotWithShape="1">
          <a:blip r:embed="rId3">
            <a:extLst>
              <a:ext uri="{28A0092B-C50C-407E-A947-70E740481C1C}">
                <a14:useLocalDpi xmlns:a14="http://schemas.microsoft.com/office/drawing/2010/main" val="0"/>
              </a:ext>
            </a:extLst>
          </a:blip>
          <a:srcRect l="1680" t="34644" r="2086" b="2201"/>
          <a:stretch/>
        </p:blipFill>
        <p:spPr>
          <a:xfrm>
            <a:off x="228600" y="640080"/>
            <a:ext cx="7680960" cy="5627680"/>
          </a:xfrm>
          <a:prstGeom prst="rect">
            <a:avLst/>
          </a:prstGeom>
          <a:ln>
            <a:solidFill>
              <a:schemeClr val="tx1"/>
            </a:solidFill>
          </a:ln>
        </p:spPr>
      </p:pic>
    </p:spTree>
    <p:extLst>
      <p:ext uri="{BB962C8B-B14F-4D97-AF65-F5344CB8AC3E}">
        <p14:creationId xmlns:p14="http://schemas.microsoft.com/office/powerpoint/2010/main" val="2075365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10160" y="-10160"/>
            <a:ext cx="9067800" cy="716280"/>
          </a:xfrm>
          <a:ln>
            <a:noFill/>
          </a:ln>
        </p:spPr>
        <p:txBody>
          <a:bodyPr>
            <a:noAutofit/>
          </a:bodyPr>
          <a:lstStyle/>
          <a:p>
            <a:pPr eaLnBrk="1" hangingPunct="1"/>
            <a:r>
              <a:rPr lang="en-US" altLang="en-US" sz="2000" cap="none" dirty="0">
                <a:ea typeface="MS PGothic" panose="020B0600070205080204" pitchFamily="34" charset="-128"/>
              </a:rPr>
              <a:t>EXPANDED EXAMPLE : </a:t>
            </a:r>
            <a:r>
              <a:rPr lang="en-US" altLang="en-US" sz="2000" b="1" i="1" cap="none" dirty="0">
                <a:ea typeface="MS PGothic" panose="020B0600070205080204" pitchFamily="34" charset="-128"/>
              </a:rPr>
              <a:t>Big Data </a:t>
            </a:r>
            <a:r>
              <a:rPr lang="en-US" altLang="en-US" sz="2000" i="1" cap="none" dirty="0">
                <a:ea typeface="MS PGothic" panose="020B0600070205080204" pitchFamily="34" charset="-128"/>
              </a:rPr>
              <a:t>as a </a:t>
            </a:r>
            <a:r>
              <a:rPr lang="en-US" altLang="en-US" sz="2000" b="1" i="1" cap="none" dirty="0">
                <a:ea typeface="MS PGothic" panose="020B0600070205080204" pitchFamily="34" charset="-128"/>
              </a:rPr>
              <a:t>Source for a Data Warehouse </a:t>
            </a:r>
            <a:r>
              <a:rPr lang="en-US" altLang="en-US" sz="2000" i="1" cap="none" dirty="0">
                <a:ea typeface="MS PGothic" panose="020B0600070205080204" pitchFamily="34" charset="-128"/>
              </a:rPr>
              <a:t>(Star Schema)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22</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4" name="Picture 3">
            <a:extLst>
              <a:ext uri="{FF2B5EF4-FFF2-40B4-BE49-F238E27FC236}">
                <a16:creationId xmlns:a16="http://schemas.microsoft.com/office/drawing/2014/main" id="{D2168697-3D20-4DC7-AA31-A0910CDDBB45}"/>
              </a:ext>
            </a:extLst>
          </p:cNvPr>
          <p:cNvPicPr>
            <a:picLocks noChangeAspect="1"/>
          </p:cNvPicPr>
          <p:nvPr/>
        </p:nvPicPr>
        <p:blipFill rotWithShape="1">
          <a:blip r:embed="rId3">
            <a:extLst>
              <a:ext uri="{28A0092B-C50C-407E-A947-70E740481C1C}">
                <a14:useLocalDpi xmlns:a14="http://schemas.microsoft.com/office/drawing/2010/main" val="0"/>
              </a:ext>
            </a:extLst>
          </a:blip>
          <a:srcRect l="13401" t="2223" r="14328" b="60509"/>
          <a:stretch/>
        </p:blipFill>
        <p:spPr>
          <a:xfrm>
            <a:off x="548640" y="1371600"/>
            <a:ext cx="8305800" cy="4800600"/>
          </a:xfrm>
          <a:prstGeom prst="rect">
            <a:avLst/>
          </a:prstGeom>
          <a:ln>
            <a:solidFill>
              <a:schemeClr val="tx1"/>
            </a:solidFill>
          </a:ln>
        </p:spPr>
      </p:pic>
    </p:spTree>
    <p:extLst>
      <p:ext uri="{BB962C8B-B14F-4D97-AF65-F5344CB8AC3E}">
        <p14:creationId xmlns:p14="http://schemas.microsoft.com/office/powerpoint/2010/main" val="810087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a:xfrm>
            <a:off x="0" y="-30480"/>
            <a:ext cx="9144000" cy="716280"/>
          </a:xfrm>
          <a:ln>
            <a:noFill/>
          </a:ln>
        </p:spPr>
        <p:txBody>
          <a:bodyPr>
            <a:noAutofit/>
          </a:bodyPr>
          <a:lstStyle/>
          <a:p>
            <a:pPr eaLnBrk="1" hangingPunct="1"/>
            <a:r>
              <a:rPr lang="en-US" altLang="en-US" sz="2000" cap="none" dirty="0">
                <a:ea typeface="MS PGothic" panose="020B0600070205080204" pitchFamily="34" charset="-128"/>
              </a:rPr>
              <a:t>EXPANDED EXAMPLE : </a:t>
            </a:r>
            <a:r>
              <a:rPr lang="en-US" altLang="en-US" sz="2000" b="1" i="1" cap="none" dirty="0">
                <a:ea typeface="MS PGothic" panose="020B0600070205080204" pitchFamily="34" charset="-128"/>
              </a:rPr>
              <a:t>Big Data </a:t>
            </a:r>
            <a:r>
              <a:rPr lang="en-US" altLang="en-US" sz="2000" i="1" cap="none" dirty="0">
                <a:ea typeface="MS PGothic" panose="020B0600070205080204" pitchFamily="34" charset="-128"/>
              </a:rPr>
              <a:t>as a </a:t>
            </a:r>
            <a:r>
              <a:rPr lang="en-US" altLang="en-US" sz="2000" b="1" i="1" cap="none" dirty="0">
                <a:ea typeface="MS PGothic" panose="020B0600070205080204" pitchFamily="34" charset="-128"/>
              </a:rPr>
              <a:t>Source for a Data Warehouse </a:t>
            </a:r>
            <a:r>
              <a:rPr lang="en-US" altLang="en-US" sz="2000" i="1" cap="none" dirty="0">
                <a:ea typeface="MS PGothic" panose="020B0600070205080204" pitchFamily="34" charset="-128"/>
              </a:rPr>
              <a:t>(Sample Data)</a:t>
            </a:r>
            <a:br>
              <a:rPr lang="en-US" altLang="en-US" sz="2000" i="1" cap="none" dirty="0">
                <a:ea typeface="MS PGothic" panose="020B0600070205080204" pitchFamily="34" charset="-128"/>
              </a:rPr>
            </a:br>
            <a:endParaRPr altLang="en-US" sz="2000" i="1"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23</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8" name="Picture 7">
            <a:extLst>
              <a:ext uri="{FF2B5EF4-FFF2-40B4-BE49-F238E27FC236}">
                <a16:creationId xmlns:a16="http://schemas.microsoft.com/office/drawing/2014/main" id="{DBD4F8CA-ADD3-40DA-A0AD-0DBC9BA9DA14}"/>
              </a:ext>
            </a:extLst>
          </p:cNvPr>
          <p:cNvPicPr>
            <a:picLocks noChangeAspect="1"/>
          </p:cNvPicPr>
          <p:nvPr/>
        </p:nvPicPr>
        <p:blipFill rotWithShape="1">
          <a:blip r:embed="rId3">
            <a:extLst>
              <a:ext uri="{28A0092B-C50C-407E-A947-70E740481C1C}">
                <a14:useLocalDpi xmlns:a14="http://schemas.microsoft.com/office/drawing/2010/main" val="0"/>
              </a:ext>
            </a:extLst>
          </a:blip>
          <a:srcRect l="2095" t="39117" r="1544" b="1683"/>
          <a:stretch/>
        </p:blipFill>
        <p:spPr>
          <a:xfrm>
            <a:off x="228600" y="640080"/>
            <a:ext cx="8011886" cy="5516880"/>
          </a:xfrm>
          <a:prstGeom prst="rect">
            <a:avLst/>
          </a:prstGeom>
          <a:ln>
            <a:solidFill>
              <a:schemeClr val="tx1"/>
            </a:solidFill>
          </a:ln>
        </p:spPr>
      </p:pic>
    </p:spTree>
    <p:extLst>
      <p:ext uri="{BB962C8B-B14F-4D97-AF65-F5344CB8AC3E}">
        <p14:creationId xmlns:p14="http://schemas.microsoft.com/office/powerpoint/2010/main" val="1131174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CORPORATE USE OF BIG DATA</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r>
              <a:rPr lang="en-US" dirty="0"/>
              <a:t>Big data methods:</a:t>
            </a:r>
          </a:p>
          <a:p>
            <a:pPr lvl="1"/>
            <a:r>
              <a:rPr lang="en-US" b="1" i="1" dirty="0"/>
              <a:t>Increase</a:t>
            </a:r>
            <a:r>
              <a:rPr lang="en-US" dirty="0"/>
              <a:t> the ability to analyze the data that the organization owns or to which it has access</a:t>
            </a:r>
          </a:p>
          <a:p>
            <a:pPr lvl="2"/>
            <a:r>
              <a:rPr lang="en-US" dirty="0"/>
              <a:t>It is a mistake to treat big data as a completely separate and distinct data issue</a:t>
            </a:r>
          </a:p>
          <a:p>
            <a:pPr lvl="2"/>
            <a:r>
              <a:rPr lang="en-US" dirty="0"/>
              <a:t>Integrated approach, where a big data initiative goes hand-in-hand with other data projects, is more beneficial</a:t>
            </a:r>
          </a:p>
          <a:p>
            <a:pPr lvl="1"/>
            <a:r>
              <a:rPr lang="en-US" b="1" i="1" dirty="0"/>
              <a:t>Do not replace </a:t>
            </a:r>
            <a:r>
              <a:rPr lang="en-US" dirty="0"/>
              <a:t>database and data warehousing approaches developed for managing and utilizing formally modeled data assets</a:t>
            </a:r>
          </a:p>
          <a:p>
            <a:pPr lvl="2"/>
            <a:r>
              <a:rPr lang="en-US" dirty="0"/>
              <a:t>Instead, they allow organizations to analyze and get insight from the kinds of data that are not suited for regular database and data warehouse technologies</a:t>
            </a:r>
            <a:endParaRPr lang="en-US" altLang="en-US" dirty="0"/>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543800" y="6629400"/>
            <a:ext cx="16002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24</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2323101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b="1" dirty="0"/>
              <a:t>Data Warehouse</a:t>
            </a:r>
          </a:p>
          <a:p>
            <a:pPr lvl="1" eaLnBrk="1" hangingPunct="1"/>
            <a:r>
              <a:rPr lang="en-US" altLang="en-US" dirty="0"/>
              <a:t>Stores data in a predefined target structure with detailed metadata (e.g., star schemas)</a:t>
            </a:r>
          </a:p>
          <a:p>
            <a:pPr lvl="2" eaLnBrk="1" hangingPunct="1"/>
            <a:r>
              <a:rPr lang="en-US" altLang="en-US" dirty="0"/>
              <a:t>Users retrieve and analyze data</a:t>
            </a:r>
            <a:br>
              <a:rPr lang="en-US" altLang="en-US" dirty="0"/>
            </a:br>
            <a:endParaRPr lang="en-US" altLang="en-US" b="1" dirty="0"/>
          </a:p>
          <a:p>
            <a:pPr eaLnBrk="1" hangingPunct="1"/>
            <a:r>
              <a:rPr lang="en-US" altLang="en-US" b="1" dirty="0"/>
              <a:t>Data Lake</a:t>
            </a:r>
          </a:p>
          <a:p>
            <a:pPr lvl="1" eaLnBrk="1" hangingPunct="1"/>
            <a:r>
              <a:rPr lang="en-US" altLang="en-US" dirty="0"/>
              <a:t>A large data pool in which the schema and data requirements are not defined until the data is queried</a:t>
            </a:r>
          </a:p>
          <a:p>
            <a:pPr lvl="1" eaLnBrk="1" hangingPunct="1"/>
            <a:r>
              <a:rPr lang="en-US" altLang="en-US" dirty="0"/>
              <a:t>Data lake stores vast amount of raw data in its native format until it is needed</a:t>
            </a:r>
          </a:p>
          <a:p>
            <a:pPr lvl="2" eaLnBrk="1" hangingPunct="1"/>
            <a:r>
              <a:rPr lang="en-US" altLang="en-US" dirty="0"/>
              <a:t>This approach is often referred to as </a:t>
            </a:r>
            <a:r>
              <a:rPr lang="en-US" altLang="en-US" b="1" dirty="0"/>
              <a:t>schema on read </a:t>
            </a:r>
            <a:r>
              <a:rPr lang="en-US" altLang="en-US" dirty="0"/>
              <a:t>or </a:t>
            </a:r>
            <a:r>
              <a:rPr lang="en-US" altLang="en-US" b="1" dirty="0"/>
              <a:t>schema on demand</a:t>
            </a:r>
          </a:p>
          <a:p>
            <a:pPr lvl="2" eaLnBrk="1" hangingPunct="1"/>
            <a:r>
              <a:rPr lang="en-US" altLang="en-US" dirty="0"/>
              <a:t>Users have to prepare and transform data, prior to analyzing it</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25</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1289904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 vs DATA WAREHOUSE</a:t>
            </a:r>
            <a:endParaRPr altLang="en-US"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26</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4" name="Picture 3">
            <a:extLst>
              <a:ext uri="{FF2B5EF4-FFF2-40B4-BE49-F238E27FC236}">
                <a16:creationId xmlns:a16="http://schemas.microsoft.com/office/drawing/2014/main" id="{BC6C0A6D-2207-4404-A79E-507A544D36E2}"/>
              </a:ext>
            </a:extLst>
          </p:cNvPr>
          <p:cNvPicPr>
            <a:picLocks noChangeAspect="1"/>
          </p:cNvPicPr>
          <p:nvPr/>
        </p:nvPicPr>
        <p:blipFill rotWithShape="1">
          <a:blip r:embed="rId3">
            <a:extLst>
              <a:ext uri="{28A0092B-C50C-407E-A947-70E740481C1C}">
                <a14:useLocalDpi xmlns:a14="http://schemas.microsoft.com/office/drawing/2010/main" val="0"/>
              </a:ext>
            </a:extLst>
          </a:blip>
          <a:srcRect l="1365" t="962" r="1747" b="50000"/>
          <a:stretch/>
        </p:blipFill>
        <p:spPr>
          <a:xfrm>
            <a:off x="548640" y="1371600"/>
            <a:ext cx="8229600" cy="4729122"/>
          </a:xfrm>
          <a:prstGeom prst="rect">
            <a:avLst/>
          </a:prstGeom>
        </p:spPr>
      </p:pic>
    </p:spTree>
    <p:extLst>
      <p:ext uri="{BB962C8B-B14F-4D97-AF65-F5344CB8AC3E}">
        <p14:creationId xmlns:p14="http://schemas.microsoft.com/office/powerpoint/2010/main" val="829730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 vs DATA WAREHOUSE</a:t>
            </a:r>
            <a:endParaRPr altLang="en-US"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27</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8" name="Picture 7">
            <a:extLst>
              <a:ext uri="{FF2B5EF4-FFF2-40B4-BE49-F238E27FC236}">
                <a16:creationId xmlns:a16="http://schemas.microsoft.com/office/drawing/2014/main" id="{C8ADBBEC-9933-4C80-B762-339E2128FA22}"/>
              </a:ext>
            </a:extLst>
          </p:cNvPr>
          <p:cNvPicPr>
            <a:picLocks noChangeAspect="1"/>
          </p:cNvPicPr>
          <p:nvPr/>
        </p:nvPicPr>
        <p:blipFill rotWithShape="1">
          <a:blip r:embed="rId3">
            <a:extLst>
              <a:ext uri="{28A0092B-C50C-407E-A947-70E740481C1C}">
                <a14:useLocalDpi xmlns:a14="http://schemas.microsoft.com/office/drawing/2010/main" val="0"/>
              </a:ext>
            </a:extLst>
          </a:blip>
          <a:srcRect l="455" t="50000" r="928" b="721"/>
          <a:stretch/>
        </p:blipFill>
        <p:spPr>
          <a:xfrm>
            <a:off x="548640" y="1371600"/>
            <a:ext cx="8229600" cy="4669007"/>
          </a:xfrm>
          <a:prstGeom prst="rect">
            <a:avLst/>
          </a:prstGeom>
        </p:spPr>
      </p:pic>
    </p:spTree>
    <p:extLst>
      <p:ext uri="{BB962C8B-B14F-4D97-AF65-F5344CB8AC3E}">
        <p14:creationId xmlns:p14="http://schemas.microsoft.com/office/powerpoint/2010/main" val="191029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A suitable concept for the storage of big data</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28</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236669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Is Data Lake a suitable alternative for a data warehouse?</a:t>
            </a:r>
          </a:p>
          <a:p>
            <a:pPr lvl="1" eaLnBrk="1" hangingPunct="1"/>
            <a:r>
              <a:rPr lang="en-US" altLang="en-US" dirty="0"/>
              <a:t>OK, if companies </a:t>
            </a:r>
            <a:r>
              <a:rPr lang="en-US" altLang="en-US" i="1" dirty="0"/>
              <a:t>consciously</a:t>
            </a:r>
            <a:r>
              <a:rPr lang="en-US" altLang="en-US" dirty="0"/>
              <a:t> and </a:t>
            </a:r>
            <a:r>
              <a:rPr lang="en-US" altLang="en-US" i="1" dirty="0"/>
              <a:t>deliberately</a:t>
            </a:r>
            <a:r>
              <a:rPr lang="en-US" altLang="en-US" dirty="0"/>
              <a:t> want to have a </a:t>
            </a:r>
            <a:r>
              <a:rPr lang="en-US" altLang="en-US" i="1" dirty="0"/>
              <a:t>cheaper</a:t>
            </a:r>
            <a:r>
              <a:rPr lang="en-US" altLang="en-US" dirty="0"/>
              <a:t> and more flexible approach, while at the same time a </a:t>
            </a:r>
            <a:r>
              <a:rPr lang="en-US" altLang="en-US" i="1" dirty="0"/>
              <a:t>less organized</a:t>
            </a:r>
            <a:r>
              <a:rPr lang="en-US" altLang="en-US" dirty="0"/>
              <a:t> and </a:t>
            </a:r>
            <a:r>
              <a:rPr lang="en-US" altLang="en-US" i="1" dirty="0"/>
              <a:t>less powerful </a:t>
            </a:r>
            <a:r>
              <a:rPr lang="en-US" altLang="en-US" dirty="0"/>
              <a:t>approach to the analysis of </a:t>
            </a:r>
            <a:r>
              <a:rPr lang="en-US" altLang="en-US" i="1" dirty="0"/>
              <a:t>some of their structured </a:t>
            </a:r>
            <a:r>
              <a:rPr lang="en-US" altLang="en-US" dirty="0"/>
              <a:t>data</a:t>
            </a:r>
          </a:p>
          <a:p>
            <a:pPr lvl="1" eaLnBrk="1" hangingPunct="1"/>
            <a:r>
              <a:rPr lang="en-US" altLang="en-US" dirty="0"/>
              <a:t>Not OK, if companies take a superficial view of data lakes as an </a:t>
            </a:r>
            <a:r>
              <a:rPr lang="en-US" altLang="en-US" i="1" dirty="0"/>
              <a:t>equivalent</a:t>
            </a:r>
            <a:r>
              <a:rPr lang="en-US" altLang="en-US" dirty="0"/>
              <a:t> (and yet somehow </a:t>
            </a:r>
            <a:r>
              <a:rPr lang="en-US" altLang="en-US" i="1" dirty="0"/>
              <a:t>magically cheaper</a:t>
            </a:r>
            <a:r>
              <a:rPr lang="en-US" altLang="en-US" dirty="0"/>
              <a:t>) alternative to data warehouses, </a:t>
            </a:r>
          </a:p>
          <a:p>
            <a:pPr lvl="2" eaLnBrk="1" hangingPunct="1"/>
            <a:r>
              <a:rPr lang="en-US" altLang="en-US" dirty="0"/>
              <a:t>In such cases, companies end up with an unwieldy mass of disparate data (i.e. </a:t>
            </a:r>
            <a:r>
              <a:rPr lang="en-US" altLang="en-US" b="1" dirty="0"/>
              <a:t>data jungle </a:t>
            </a:r>
            <a:r>
              <a:rPr lang="en-US" altLang="en-US" dirty="0"/>
              <a:t>or </a:t>
            </a:r>
            <a:r>
              <a:rPr lang="en-US" altLang="en-US" b="1" dirty="0"/>
              <a:t>data swamp)</a:t>
            </a:r>
            <a:r>
              <a:rPr lang="en-US" altLang="en-US" dirty="0"/>
              <a:t> </a:t>
            </a:r>
          </a:p>
          <a:p>
            <a:pPr lvl="2" eaLnBrk="1" hangingPunct="1"/>
            <a:r>
              <a:rPr lang="en-US" altLang="en-US" dirty="0"/>
              <a:t>This requires analysts to devote most of their efforts to locating and preparing the needed data, while sacrificing the amount of time they can devote to actual analysis</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29</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440227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Data Warehouse vs Data Lake </a:t>
            </a:r>
          </a:p>
          <a:p>
            <a:pPr lvl="1" eaLnBrk="1" hangingPunct="1"/>
            <a:r>
              <a:rPr lang="en-US" altLang="en-US" dirty="0"/>
              <a:t>Analogy: agriculture vs hunting/gathering</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30</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20163342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31</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pic>
        <p:nvPicPr>
          <p:cNvPr id="4" name="Picture 3">
            <a:extLst>
              <a:ext uri="{FF2B5EF4-FFF2-40B4-BE49-F238E27FC236}">
                <a16:creationId xmlns:a16="http://schemas.microsoft.com/office/drawing/2014/main" id="{F998C60D-8322-4297-870D-E26169F9CA81}"/>
              </a:ext>
            </a:extLst>
          </p:cNvPr>
          <p:cNvPicPr>
            <a:picLocks noChangeAspect="1"/>
          </p:cNvPicPr>
          <p:nvPr/>
        </p:nvPicPr>
        <p:blipFill rotWithShape="1">
          <a:blip r:embed="rId3">
            <a:extLst>
              <a:ext uri="{28A0092B-C50C-407E-A947-70E740481C1C}">
                <a14:useLocalDpi xmlns:a14="http://schemas.microsoft.com/office/drawing/2010/main" val="0"/>
              </a:ext>
            </a:extLst>
          </a:blip>
          <a:srcRect b="5252"/>
          <a:stretch/>
        </p:blipFill>
        <p:spPr>
          <a:xfrm>
            <a:off x="68580" y="3336505"/>
            <a:ext cx="9006840" cy="1938757"/>
          </a:xfrm>
          <a:prstGeom prst="rect">
            <a:avLst/>
          </a:prstGeom>
        </p:spPr>
      </p:pic>
      <p:sp>
        <p:nvSpPr>
          <p:cNvPr id="9" name="Content Placeholder 2">
            <a:extLst>
              <a:ext uri="{FF2B5EF4-FFF2-40B4-BE49-F238E27FC236}">
                <a16:creationId xmlns:a16="http://schemas.microsoft.com/office/drawing/2014/main" id="{1E78D594-4BF5-490D-ADCC-AB6736C6F1BB}"/>
              </a:ext>
            </a:extLst>
          </p:cNvPr>
          <p:cNvSpPr>
            <a:spLocks noGrp="1"/>
          </p:cNvSpPr>
          <p:nvPr>
            <p:ph idx="1"/>
          </p:nvPr>
        </p:nvSpPr>
        <p:spPr>
          <a:xfrm>
            <a:off x="304800" y="1554163"/>
            <a:ext cx="8686800" cy="4525962"/>
          </a:xfrm>
        </p:spPr>
        <p:txBody>
          <a:bodyPr>
            <a:noAutofit/>
          </a:bodyPr>
          <a:lstStyle/>
          <a:p>
            <a:pPr eaLnBrk="1" hangingPunct="1"/>
            <a:r>
              <a:rPr lang="en-US" altLang="en-US" dirty="0"/>
              <a:t>Spectrum of Solutions for Large Analytical Data Repositories</a:t>
            </a:r>
          </a:p>
        </p:txBody>
      </p:sp>
    </p:spTree>
    <p:extLst>
      <p:ext uri="{BB962C8B-B14F-4D97-AF65-F5344CB8AC3E}">
        <p14:creationId xmlns:p14="http://schemas.microsoft.com/office/powerpoint/2010/main" val="561514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Spectrum of Solutions for Large Analytical Data Repositories</a:t>
            </a:r>
          </a:p>
          <a:p>
            <a:pPr lvl="1" eaLnBrk="1" hangingPunct="1"/>
            <a:r>
              <a:rPr lang="en-US" altLang="en-US" dirty="0"/>
              <a:t>A fully developed data warehouse and a data lake are at the opposite ends of a broad spectrum of solutions for large analytical data repositories</a:t>
            </a:r>
          </a:p>
          <a:p>
            <a:pPr lvl="1" eaLnBrk="1" hangingPunct="1"/>
            <a:r>
              <a:rPr lang="en-US" altLang="en-US" dirty="0"/>
              <a:t>An example inside the spectrum </a:t>
            </a:r>
          </a:p>
          <a:p>
            <a:pPr lvl="2" eaLnBrk="1" hangingPunct="1"/>
            <a:r>
              <a:rPr lang="en-US" altLang="en-US" dirty="0"/>
              <a:t>Quick and simple transformations of source data to merge data into a standardized form for ad-hoc use, without necessarily having elaborate star schemas and surrogate keys</a:t>
            </a:r>
          </a:p>
          <a:p>
            <a:pPr lvl="1" eaLnBrk="1" hangingPunct="1"/>
            <a:r>
              <a:rPr lang="en-US" altLang="en-US" dirty="0"/>
              <a:t>In practice, within this spectrum, it is common to hear the terms </a:t>
            </a:r>
            <a:r>
              <a:rPr lang="en-US" altLang="en-US" i="1" dirty="0"/>
              <a:t>“data warehouse”</a:t>
            </a:r>
            <a:r>
              <a:rPr lang="en-US" altLang="en-US" dirty="0"/>
              <a:t> or </a:t>
            </a:r>
            <a:r>
              <a:rPr lang="en-US" altLang="en-US" i="1" dirty="0"/>
              <a:t>“data lake” </a:t>
            </a:r>
            <a:r>
              <a:rPr lang="en-US" altLang="en-US" dirty="0"/>
              <a:t>used loosely (by people not adhering to proper definitions of these terms) to describe solutions that do not necessarily refer to the ends of the spectrum</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32</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2518712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6716E2A-04EE-430D-BAD4-8F4C21666C5C}"/>
              </a:ext>
            </a:extLst>
          </p:cNvPr>
          <p:cNvSpPr>
            <a:spLocks noGrp="1"/>
          </p:cNvSpPr>
          <p:nvPr>
            <p:ph type="title"/>
          </p:nvPr>
        </p:nvSpPr>
        <p:spPr bwMode="auto"/>
        <p:txBody>
          <a:bodyPr/>
          <a:lstStyle/>
          <a:p>
            <a:pPr eaLnBrk="1" hangingPunct="1"/>
            <a:r>
              <a:rPr lang="en-US" altLang="en-US" cap="none" dirty="0">
                <a:ea typeface="MS PGothic" panose="020B0600070205080204" pitchFamily="34" charset="-128"/>
              </a:rPr>
              <a:t>DATA LAKE</a:t>
            </a:r>
            <a:endParaRPr altLang="en-US" cap="none" dirty="0">
              <a:ea typeface="MS PGothic" panose="020B0600070205080204" pitchFamily="34" charset="-128"/>
            </a:endParaRPr>
          </a:p>
        </p:txBody>
      </p:sp>
      <p:sp>
        <p:nvSpPr>
          <p:cNvPr id="5123" name="Content Placeholder 2">
            <a:extLst>
              <a:ext uri="{FF2B5EF4-FFF2-40B4-BE49-F238E27FC236}">
                <a16:creationId xmlns:a16="http://schemas.microsoft.com/office/drawing/2014/main" id="{35E1B20B-D590-4FF5-9434-309B19B83B0A}"/>
              </a:ext>
            </a:extLst>
          </p:cNvPr>
          <p:cNvSpPr>
            <a:spLocks noGrp="1"/>
          </p:cNvSpPr>
          <p:nvPr>
            <p:ph idx="1"/>
          </p:nvPr>
        </p:nvSpPr>
        <p:spPr/>
        <p:txBody>
          <a:bodyPr>
            <a:noAutofit/>
          </a:bodyPr>
          <a:lstStyle/>
          <a:p>
            <a:pPr eaLnBrk="1" hangingPunct="1"/>
            <a:r>
              <a:rPr lang="en-US" altLang="en-US" dirty="0"/>
              <a:t>Spectrum of Solutions for Large Analytical Data Repositories</a:t>
            </a:r>
          </a:p>
          <a:p>
            <a:pPr lvl="1" eaLnBrk="1" hangingPunct="1"/>
            <a:r>
              <a:rPr lang="en-US" altLang="en-US" dirty="0"/>
              <a:t>Allows for solutions that combine the use of data warehouses and data lakes</a:t>
            </a:r>
          </a:p>
          <a:p>
            <a:pPr lvl="1" eaLnBrk="1" hangingPunct="1"/>
            <a:r>
              <a:rPr lang="en-US" altLang="en-US" dirty="0"/>
              <a:t>Example:</a:t>
            </a:r>
          </a:p>
          <a:p>
            <a:pPr lvl="2" eaLnBrk="1" hangingPunct="1"/>
            <a:r>
              <a:rPr lang="en-US" altLang="en-US" dirty="0"/>
              <a:t>The most commonly used analytical data is kept in a data warehouse</a:t>
            </a:r>
          </a:p>
          <a:p>
            <a:pPr lvl="2" eaLnBrk="1" hangingPunct="1"/>
            <a:r>
              <a:rPr lang="en-US" altLang="en-US" dirty="0"/>
              <a:t>As needed, this data can be combined with the data from a data lake for more complex and explorative analytical solutions</a:t>
            </a:r>
          </a:p>
        </p:txBody>
      </p:sp>
      <p:sp>
        <p:nvSpPr>
          <p:cNvPr id="6" name="Slide Number Placeholder 15">
            <a:extLst>
              <a:ext uri="{FF2B5EF4-FFF2-40B4-BE49-F238E27FC236}">
                <a16:creationId xmlns:a16="http://schemas.microsoft.com/office/drawing/2014/main" id="{590BB5AD-4C63-49CA-8B77-BD124AF47BF5}"/>
              </a:ext>
            </a:extLst>
          </p:cNvPr>
          <p:cNvSpPr>
            <a:spLocks noGrp="1"/>
          </p:cNvSpPr>
          <p:nvPr>
            <p:ph type="sldNum" sz="quarter" idx="10"/>
          </p:nvPr>
        </p:nvSpPr>
        <p:spPr bwMode="auto">
          <a:xfrm>
            <a:off x="7696200" y="6629400"/>
            <a:ext cx="1447800" cy="22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ea typeface="MS PGothic" panose="020B0600070205080204" pitchFamily="34" charset="-128"/>
              </a:defRPr>
            </a:lvl1pPr>
            <a:lvl2pPr marL="742950" indent="-28575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ea typeface="MS PGothic" panose="020B0600070205080204" pitchFamily="34" charset="-128"/>
              </a:defRPr>
            </a:lvl2pPr>
            <a:lvl3pPr marL="1143000" indent="-228600">
              <a:spcBef>
                <a:spcPct val="20000"/>
              </a:spcBef>
              <a:buClr>
                <a:schemeClr val="accent1"/>
              </a:buClr>
              <a:buSzPct val="70000"/>
              <a:buFont typeface="Wingdings 2" panose="05020102010507070707" pitchFamily="18" charset="2"/>
              <a:buChar char=""/>
              <a:defRPr>
                <a:solidFill>
                  <a:schemeClr val="tx2"/>
                </a:solidFill>
                <a:latin typeface="Franklin Gothic Book" panose="020B0503020102020204" pitchFamily="34" charset="0"/>
                <a:ea typeface="MS PGothic" panose="020B0600070205080204" pitchFamily="34" charset="-128"/>
              </a:defRPr>
            </a:lvl3pPr>
            <a:lvl4pPr marL="1600200" indent="-228600">
              <a:spcBef>
                <a:spcPct val="20000"/>
              </a:spcBef>
              <a:buClr>
                <a:schemeClr val="accent1"/>
              </a:buClr>
              <a:buSzPct val="70000"/>
              <a:buFont typeface="Wingdings 2" panose="05020102010507070707" pitchFamily="18" charset="2"/>
              <a:buChar char=""/>
              <a:defRPr sz="1600">
                <a:solidFill>
                  <a:schemeClr val="tx2"/>
                </a:solidFill>
                <a:latin typeface="Franklin Gothic Book" panose="020B0503020102020204" pitchFamily="34" charset="0"/>
                <a:ea typeface="MS PGothic" panose="020B0600070205080204" pitchFamily="34" charset="-128"/>
              </a:defRPr>
            </a:lvl4pPr>
            <a:lvl5pPr marL="2057400" indent="-228600">
              <a:spcBef>
                <a:spcPct val="20000"/>
              </a:spcBef>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1400">
                <a:solidFill>
                  <a:schemeClr val="tx2"/>
                </a:solidFill>
                <a:latin typeface="Franklin Gothic Book" panose="020B0503020102020204" pitchFamily="34" charset="0"/>
                <a:ea typeface="MS PGothic" panose="020B0600070205080204" pitchFamily="34" charset="-128"/>
              </a:defRPr>
            </a:lvl9pPr>
          </a:lstStyle>
          <a:p>
            <a:pPr>
              <a:spcBef>
                <a:spcPct val="0"/>
              </a:spcBef>
              <a:buClrTx/>
              <a:buSzTx/>
              <a:buFontTx/>
              <a:buNone/>
            </a:pPr>
            <a:r>
              <a:rPr lang="en-US" altLang="en-US" sz="900" dirty="0">
                <a:solidFill>
                  <a:schemeClr val="tx1"/>
                </a:solidFill>
              </a:rPr>
              <a:t>Chapter 10 – Slide  </a:t>
            </a:r>
            <a:fld id="{5C9E57E9-559C-425F-92EE-EE51A7A59D32}" type="slidenum">
              <a:rPr lang="en-US" altLang="en-US" sz="900" b="1" smtClean="0">
                <a:solidFill>
                  <a:schemeClr val="tx1"/>
                </a:solidFill>
              </a:rPr>
              <a:pPr>
                <a:spcBef>
                  <a:spcPct val="0"/>
                </a:spcBef>
                <a:buClrTx/>
                <a:buSzTx/>
                <a:buFontTx/>
                <a:buNone/>
              </a:pPr>
              <a:t>33</a:t>
            </a:fld>
            <a:endParaRPr lang="en-US" altLang="en-US" sz="900" b="1" dirty="0">
              <a:solidFill>
                <a:schemeClr val="tx1"/>
              </a:solidFill>
            </a:endParaRPr>
          </a:p>
        </p:txBody>
      </p:sp>
      <p:sp>
        <p:nvSpPr>
          <p:cNvPr id="7" name="Footer Placeholder 3">
            <a:extLst>
              <a:ext uri="{FF2B5EF4-FFF2-40B4-BE49-F238E27FC236}">
                <a16:creationId xmlns:a16="http://schemas.microsoft.com/office/drawing/2014/main" id="{7F832AD5-6C75-49CC-A70A-442FA3A3F33D}"/>
              </a:ext>
            </a:extLst>
          </p:cNvPr>
          <p:cNvSpPr txBox="1">
            <a:spLocks/>
          </p:cNvSpPr>
          <p:nvPr/>
        </p:nvSpPr>
        <p:spPr bwMode="auto">
          <a:xfrm>
            <a:off x="0" y="6629400"/>
            <a:ext cx="3276600" cy="228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20000"/>
              </a:spcBef>
              <a:spcAft>
                <a:spcPct val="0"/>
              </a:spcAft>
              <a:buClr>
                <a:schemeClr val="accent1"/>
              </a:buClr>
              <a:buSzPct val="70000"/>
              <a:buFont typeface="Wingdings 2" panose="05020102010507070707" pitchFamily="18" charset="2"/>
              <a:buChar char=""/>
              <a:defRPr sz="2400" kern="1200" baseline="0">
                <a:solidFill>
                  <a:schemeClr val="tx2"/>
                </a:solidFill>
                <a:latin typeface="Franklin Gothic Book" panose="020B0503020102020204" pitchFamily="34" charset="0"/>
                <a:ea typeface="MS PGothic" panose="020B0600070205080204" pitchFamily="34" charset="-128"/>
                <a:cs typeface="+mn-cs"/>
              </a:defRPr>
            </a:lvl1pPr>
            <a:lvl2pPr marL="742950" indent="-285750" algn="l" rtl="0" eaLnBrk="0" fontAlgn="base" hangingPunct="0">
              <a:spcBef>
                <a:spcPct val="20000"/>
              </a:spcBef>
              <a:spcAft>
                <a:spcPct val="0"/>
              </a:spcAft>
              <a:buClr>
                <a:schemeClr val="accent1"/>
              </a:buClr>
              <a:buSzPct val="70000"/>
              <a:buFont typeface="Wingdings 2" panose="05020102010507070707" pitchFamily="18" charset="2"/>
              <a:buChar char=""/>
              <a:defRPr sz="2000" kern="1200">
                <a:solidFill>
                  <a:schemeClr val="tx2"/>
                </a:solidFill>
                <a:latin typeface="Franklin Gothic Book" panose="020B050302010202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Clr>
                <a:schemeClr val="accent1"/>
              </a:buClr>
              <a:buSzPct val="70000"/>
              <a:buFont typeface="Wingdings 2" panose="05020102010507070707" pitchFamily="18" charset="2"/>
              <a:buChar char=""/>
              <a:defRPr kern="1200">
                <a:solidFill>
                  <a:schemeClr val="tx2"/>
                </a:solidFill>
                <a:latin typeface="Franklin Gothic Book" panose="020B050302010202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Clr>
                <a:schemeClr val="accent1"/>
              </a:buClr>
              <a:buSzPct val="70000"/>
              <a:buFont typeface="Wingdings 2" panose="05020102010507070707" pitchFamily="18" charset="2"/>
              <a:buChar char=""/>
              <a:defRPr sz="1600" kern="1200">
                <a:solidFill>
                  <a:schemeClr val="tx2"/>
                </a:solidFill>
                <a:latin typeface="Franklin Gothic Book" panose="020B050302010202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5pPr>
            <a:lvl6pPr marL="25146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6pPr>
            <a:lvl7pPr marL="29718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7pPr>
            <a:lvl8pPr marL="34290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8pPr>
            <a:lvl9pPr marL="3886200" indent="-228600" algn="l" defTabSz="914400" rtl="0" eaLnBrk="0" fontAlgn="base" latinLnBrk="0" hangingPunct="0">
              <a:spcBef>
                <a:spcPct val="20000"/>
              </a:spcBef>
              <a:spcAft>
                <a:spcPct val="0"/>
              </a:spcAft>
              <a:buClr>
                <a:schemeClr val="accent1"/>
              </a:buClr>
              <a:buSzPct val="60000"/>
              <a:buFont typeface="Wingdings 2" panose="05020102010507070707" pitchFamily="18" charset="2"/>
              <a:buChar char=""/>
              <a:defRPr sz="1400" kern="1200">
                <a:solidFill>
                  <a:schemeClr val="tx2"/>
                </a:solidFill>
                <a:latin typeface="Franklin Gothic Book" panose="020B0503020102020204" pitchFamily="34" charset="0"/>
                <a:ea typeface="MS PGothic" panose="020B0600070205080204" pitchFamily="34" charset="-128"/>
                <a:cs typeface="+mn-cs"/>
              </a:defRPr>
            </a:lvl9pPr>
          </a:lstStyle>
          <a:p>
            <a:pPr algn="l">
              <a:spcBef>
                <a:spcPct val="0"/>
              </a:spcBef>
              <a:buClrTx/>
              <a:buSzTx/>
              <a:buFontTx/>
              <a:buNone/>
            </a:pPr>
            <a:r>
              <a:rPr lang="en-US" altLang="en-US" sz="900" i="1" dirty="0">
                <a:solidFill>
                  <a:schemeClr val="tx1"/>
                </a:solidFill>
              </a:rPr>
              <a:t>Jukić, Vrbsky, Nestorov, Sharma – Database Systems </a:t>
            </a:r>
          </a:p>
        </p:txBody>
      </p:sp>
    </p:spTree>
    <p:extLst>
      <p:ext uri="{BB962C8B-B14F-4D97-AF65-F5344CB8AC3E}">
        <p14:creationId xmlns:p14="http://schemas.microsoft.com/office/powerpoint/2010/main" val="4552166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4918</TotalTime>
  <Words>2227</Words>
  <Application>Microsoft Office PowerPoint</Application>
  <PresentationFormat>On-screen Show (4:3)</PresentationFormat>
  <Paragraphs>253</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Courier New</vt:lpstr>
      <vt:lpstr>Franklin Gothic Book</vt:lpstr>
      <vt:lpstr>Franklin Gothic Medium</vt:lpstr>
      <vt:lpstr>Wingdings</vt:lpstr>
      <vt:lpstr>Wingdings 2</vt:lpstr>
      <vt:lpstr>Trek</vt:lpstr>
      <vt:lpstr>Chapter 10 - Big Data and Data Lakes</vt:lpstr>
      <vt:lpstr>INTRODUCTION</vt:lpstr>
      <vt:lpstr>INTRODUCTION</vt:lpstr>
      <vt:lpstr>BIG DATA</vt:lpstr>
      <vt:lpstr>BIG DATA</vt:lpstr>
      <vt:lpstr>BIG DATA</vt:lpstr>
      <vt:lpstr>V’s od BIG DATA</vt:lpstr>
      <vt:lpstr>V’s od BIG DATA</vt:lpstr>
      <vt:lpstr>V’s od BIG DATA</vt:lpstr>
      <vt:lpstr>V’s od BIG DATA</vt:lpstr>
      <vt:lpstr>BIG DATA DEFINITION</vt:lpstr>
      <vt:lpstr>EXAMPLE : Three Types of Data Sets in a Corporation Insurance Company Operational Database (ER Diagram and Relational Schema) </vt:lpstr>
      <vt:lpstr>EXAMPLE : Three Types of Data Sets in a Corporation Insurance Company Operational Database (Sample Data) </vt:lpstr>
      <vt:lpstr>EXAMPLE : Three Types of Data Sets in a Corporation Insurance Company Data Warehouse (Star Schema) </vt:lpstr>
      <vt:lpstr>EXAMPLE : Three Types of Data Sets in a Corporation Insurance Company Data Warehouse (Sample Data) </vt:lpstr>
      <vt:lpstr>EXAMPLE : Three Types of Data Sets in a Corporation Insurance Company Big Data Set (Sample Data generated by a Telemetry Device) </vt:lpstr>
      <vt:lpstr>MAPREDUCE AND HADOOP</vt:lpstr>
      <vt:lpstr>EXAMPLE : MapReduce Processing Insurance Company Big Data Set (Telemetry Data)</vt:lpstr>
      <vt:lpstr>V’s od BIG DATA</vt:lpstr>
      <vt:lpstr>EXAMPLE : Big Data as a Source for a Data Warehouse (Star Schema) </vt:lpstr>
      <vt:lpstr>EXAMPLE : Big Data as a Source for a Data Warehouse (Sample Data) </vt:lpstr>
      <vt:lpstr>EXPANDED EXAMPLE : Big Data as a Source for a Data Warehouse (Star Schema) </vt:lpstr>
      <vt:lpstr>EXPANDED EXAMPLE : Big Data as a Source for a Data Warehouse (Sample Data) </vt:lpstr>
      <vt:lpstr>CORPORATE USE OF BIG DATA</vt:lpstr>
      <vt:lpstr>DATA LAKE</vt:lpstr>
      <vt:lpstr>DATA LAKE vs DATA WAREHOUSE</vt:lpstr>
      <vt:lpstr>DATA LAKE vs DATA WAREHOUSE</vt:lpstr>
      <vt:lpstr>DATA LAKE</vt:lpstr>
      <vt:lpstr>DATA LAKE</vt:lpstr>
      <vt:lpstr>DATA LAKE</vt:lpstr>
      <vt:lpstr>DATA LAKE</vt:lpstr>
      <vt:lpstr>DATA LAKE</vt:lpstr>
      <vt:lpstr>DATA LAKE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 Introduction</dc:title>
  <dc:creator>user</dc:creator>
  <cp:lastModifiedBy>Propect1</cp:lastModifiedBy>
  <cp:revision>166</cp:revision>
  <dcterms:created xsi:type="dcterms:W3CDTF">2006-08-16T00:00:00Z</dcterms:created>
  <dcterms:modified xsi:type="dcterms:W3CDTF">2020-08-05T12:45:29Z</dcterms:modified>
</cp:coreProperties>
</file>