
<file path=[Content_Types].xml><?xml version="1.0" encoding="utf-8"?>
<Types xmlns="http://schemas.openxmlformats.org/package/2006/content-types">
  <Default Extension="bin" ContentType="application/vnd.openxmlformats-officedocument.oleObject"/>
  <Default Extension="jpe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sldIdLst>
    <p:sldId id="256" r:id="rId2"/>
    <p:sldId id="257" r:id="rId3"/>
    <p:sldId id="258" r:id="rId4"/>
    <p:sldId id="259" r:id="rId5"/>
    <p:sldId id="270" r:id="rId6"/>
    <p:sldId id="271" r:id="rId7"/>
    <p:sldId id="272" r:id="rId8"/>
    <p:sldId id="273" r:id="rId9"/>
    <p:sldId id="274" r:id="rId10"/>
    <p:sldId id="275" r:id="rId11"/>
    <p:sldId id="276" r:id="rId12"/>
    <p:sldId id="277" r:id="rId13"/>
    <p:sldId id="278" r:id="rId14"/>
    <p:sldId id="279" r:id="rId15"/>
    <p:sldId id="280" r:id="rId16"/>
    <p:sldId id="281" r:id="rId17"/>
    <p:sldId id="282" r:id="rId18"/>
    <p:sldId id="283" r:id="rId19"/>
    <p:sldId id="284" r:id="rId20"/>
    <p:sldId id="285" r:id="rId21"/>
    <p:sldId id="286" r:id="rId22"/>
    <p:sldId id="287" r:id="rId23"/>
    <p:sldId id="260" r:id="rId24"/>
    <p:sldId id="266" r:id="rId25"/>
    <p:sldId id="267" r:id="rId26"/>
    <p:sldId id="268" r:id="rId27"/>
    <p:sldId id="269" r:id="rId28"/>
    <p:sldId id="261" r:id="rId29"/>
    <p:sldId id="263" r:id="rId30"/>
    <p:sldId id="264" r:id="rId31"/>
    <p:sldId id="265"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3" r:id="rId47"/>
    <p:sldId id="304" r:id="rId48"/>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5" d="100"/>
          <a:sy n="105" d="100"/>
        </p:scale>
        <p:origin x="1794"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2" name="Group 2">
            <a:extLst>
              <a:ext uri="{FF2B5EF4-FFF2-40B4-BE49-F238E27FC236}">
                <a16:creationId xmlns:a16="http://schemas.microsoft.com/office/drawing/2014/main" id="{7BD55041-A84F-20EF-DC50-F55E0FD37189}"/>
              </a:ext>
            </a:extLst>
          </p:cNvPr>
          <p:cNvGrpSpPr>
            <a:grpSpLocks/>
          </p:cNvGrpSpPr>
          <p:nvPr/>
        </p:nvGrpSpPr>
        <p:grpSpPr bwMode="auto">
          <a:xfrm>
            <a:off x="0" y="0"/>
            <a:ext cx="5867400" cy="6858000"/>
            <a:chOff x="0" y="0"/>
            <a:chExt cx="3696" cy="4320"/>
          </a:xfrm>
        </p:grpSpPr>
        <p:sp>
          <p:nvSpPr>
            <p:cNvPr id="3" name="Rectangle 3">
              <a:extLst>
                <a:ext uri="{FF2B5EF4-FFF2-40B4-BE49-F238E27FC236}">
                  <a16:creationId xmlns:a16="http://schemas.microsoft.com/office/drawing/2014/main" id="{48A0B8F9-0E03-2D4E-43CB-EC9BECE857EA}"/>
                </a:ext>
              </a:extLst>
            </p:cNvPr>
            <p:cNvSpPr>
              <a:spLocks noChangeArrowheads="1"/>
            </p:cNvSpPr>
            <p:nvPr/>
          </p:nvSpPr>
          <p:spPr bwMode="auto">
            <a:xfrm>
              <a:off x="0" y="0"/>
              <a:ext cx="2880" cy="432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kumimoji="1" lang="en-US" altLang="en-US" sz="2400">
                <a:latin typeface="Times New Roman" panose="02020603050405020304" pitchFamily="18" charset="0"/>
              </a:endParaRPr>
            </a:p>
          </p:txBody>
        </p:sp>
        <p:sp>
          <p:nvSpPr>
            <p:cNvPr id="4" name="AutoShape 4">
              <a:extLst>
                <a:ext uri="{FF2B5EF4-FFF2-40B4-BE49-F238E27FC236}">
                  <a16:creationId xmlns:a16="http://schemas.microsoft.com/office/drawing/2014/main" id="{48B98D79-3137-1C7F-D42A-D6223E6CE611}"/>
                </a:ext>
              </a:extLst>
            </p:cNvPr>
            <p:cNvSpPr>
              <a:spLocks noChangeArrowheads="1"/>
            </p:cNvSpPr>
            <p:nvPr/>
          </p:nvSpPr>
          <p:spPr bwMode="white">
            <a:xfrm>
              <a:off x="432" y="624"/>
              <a:ext cx="3264" cy="1200"/>
            </a:xfrm>
            <a:prstGeom prst="roundRect">
              <a:avLst>
                <a:gd name="adj" fmla="val 50000"/>
              </a:avLst>
            </a:prstGeom>
            <a:solidFill>
              <a:schemeClr val="bg1"/>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kumimoji="1" lang="en-US" altLang="en-US" sz="2400">
                <a:latin typeface="Times New Roman" panose="02020603050405020304" pitchFamily="18" charset="0"/>
              </a:endParaRPr>
            </a:p>
          </p:txBody>
        </p:sp>
      </p:grpSp>
      <p:grpSp>
        <p:nvGrpSpPr>
          <p:cNvPr id="5" name="Group 5">
            <a:extLst>
              <a:ext uri="{FF2B5EF4-FFF2-40B4-BE49-F238E27FC236}">
                <a16:creationId xmlns:a16="http://schemas.microsoft.com/office/drawing/2014/main" id="{00CD1849-0CAD-DAD3-AC1D-744911A9D5A0}"/>
              </a:ext>
            </a:extLst>
          </p:cNvPr>
          <p:cNvGrpSpPr>
            <a:grpSpLocks/>
          </p:cNvGrpSpPr>
          <p:nvPr/>
        </p:nvGrpSpPr>
        <p:grpSpPr bwMode="auto">
          <a:xfrm>
            <a:off x="3632200" y="4889500"/>
            <a:ext cx="4876800" cy="319088"/>
            <a:chOff x="2288" y="3080"/>
            <a:chExt cx="3072" cy="201"/>
          </a:xfrm>
        </p:grpSpPr>
        <p:sp>
          <p:nvSpPr>
            <p:cNvPr id="6" name="AutoShape 6">
              <a:extLst>
                <a:ext uri="{FF2B5EF4-FFF2-40B4-BE49-F238E27FC236}">
                  <a16:creationId xmlns:a16="http://schemas.microsoft.com/office/drawing/2014/main" id="{6635835D-094A-D33C-C002-670A623FE272}"/>
                </a:ext>
              </a:extLst>
            </p:cNvPr>
            <p:cNvSpPr>
              <a:spLocks noChangeArrowheads="1"/>
            </p:cNvSpPr>
            <p:nvPr/>
          </p:nvSpPr>
          <p:spPr bwMode="auto">
            <a:xfrm flipH="1">
              <a:off x="2288" y="3080"/>
              <a:ext cx="2914" cy="200"/>
            </a:xfrm>
            <a:prstGeom prst="roundRect">
              <a:avLst>
                <a:gd name="adj" fmla="val 0"/>
              </a:avLst>
            </a:prstGeom>
            <a:solidFill>
              <a:schemeClr va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7" name="AutoShape 7">
              <a:extLst>
                <a:ext uri="{FF2B5EF4-FFF2-40B4-BE49-F238E27FC236}">
                  <a16:creationId xmlns:a16="http://schemas.microsoft.com/office/drawing/2014/main" id="{6270E48D-FF23-CC6A-3E19-2B65B398CC02}"/>
                </a:ext>
              </a:extLst>
            </p:cNvPr>
            <p:cNvSpPr>
              <a:spLocks noChangeArrowheads="1"/>
            </p:cNvSpPr>
            <p:nvPr/>
          </p:nvSpPr>
          <p:spPr bwMode="auto">
            <a:xfrm>
              <a:off x="5196" y="3080"/>
              <a:ext cx="164" cy="201"/>
            </a:xfrm>
            <a:prstGeom prst="flowChartDelay">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grpSp>
      <p:sp>
        <p:nvSpPr>
          <p:cNvPr id="5128" name="Rectangle 8"/>
          <p:cNvSpPr>
            <a:spLocks noGrp="1" noChangeArrowheads="1"/>
          </p:cNvSpPr>
          <p:nvPr>
            <p:ph type="subTitle" idx="1"/>
          </p:nvPr>
        </p:nvSpPr>
        <p:spPr>
          <a:xfrm>
            <a:off x="4673600" y="2927350"/>
            <a:ext cx="4013200" cy="1822450"/>
          </a:xfrm>
        </p:spPr>
        <p:txBody>
          <a:bodyPr anchor="b"/>
          <a:lstStyle>
            <a:lvl1pPr marL="0" indent="0">
              <a:buFont typeface="Wingdings" panose="05000000000000000000" pitchFamily="2" charset="2"/>
              <a:buNone/>
              <a:defRPr>
                <a:solidFill>
                  <a:schemeClr val="tx2"/>
                </a:solidFill>
              </a:defRPr>
            </a:lvl1pPr>
          </a:lstStyle>
          <a:p>
            <a:pPr lvl="0"/>
            <a:r>
              <a:rPr lang="en-US" altLang="en-US" noProof="0"/>
              <a:t>Click to edit Master subtitle style</a:t>
            </a:r>
          </a:p>
        </p:txBody>
      </p:sp>
      <p:sp>
        <p:nvSpPr>
          <p:cNvPr id="5132"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pPr lvl="0"/>
            <a:r>
              <a:rPr lang="en-US" altLang="en-US" noProof="0"/>
              <a:t>Click to edit Master title style</a:t>
            </a:r>
          </a:p>
        </p:txBody>
      </p:sp>
      <p:sp>
        <p:nvSpPr>
          <p:cNvPr id="8" name="Rectangle 9">
            <a:extLst>
              <a:ext uri="{FF2B5EF4-FFF2-40B4-BE49-F238E27FC236}">
                <a16:creationId xmlns:a16="http://schemas.microsoft.com/office/drawing/2014/main" id="{A519447F-8D2A-A102-611E-B55A241A8CE3}"/>
              </a:ext>
            </a:extLst>
          </p:cNvPr>
          <p:cNvSpPr>
            <a:spLocks noGrp="1" noChangeArrowheads="1"/>
          </p:cNvSpPr>
          <p:nvPr>
            <p:ph type="dt" sz="quarter" idx="10"/>
          </p:nvPr>
        </p:nvSpPr>
        <p:spPr/>
        <p:txBody>
          <a:bodyPr/>
          <a:lstStyle>
            <a:lvl1pPr>
              <a:defRPr smtClean="0">
                <a:solidFill>
                  <a:schemeClr val="bg1"/>
                </a:solidFill>
              </a:defRPr>
            </a:lvl1pPr>
          </a:lstStyle>
          <a:p>
            <a:pPr>
              <a:defRPr/>
            </a:pPr>
            <a:endParaRPr lang="en-US" altLang="en-US"/>
          </a:p>
        </p:txBody>
      </p:sp>
      <p:sp>
        <p:nvSpPr>
          <p:cNvPr id="9" name="Rectangle 10">
            <a:extLst>
              <a:ext uri="{FF2B5EF4-FFF2-40B4-BE49-F238E27FC236}">
                <a16:creationId xmlns:a16="http://schemas.microsoft.com/office/drawing/2014/main" id="{871EAACD-26AE-5149-3F13-E27763B4962E}"/>
              </a:ext>
            </a:extLst>
          </p:cNvPr>
          <p:cNvSpPr>
            <a:spLocks noGrp="1" noChangeArrowheads="1"/>
          </p:cNvSpPr>
          <p:nvPr>
            <p:ph type="ftr" sz="quarter" idx="11"/>
          </p:nvPr>
        </p:nvSpPr>
        <p:spPr/>
        <p:txBody>
          <a:bodyPr/>
          <a:lstStyle>
            <a:lvl1pPr algn="r">
              <a:defRPr smtClean="0"/>
            </a:lvl1pPr>
          </a:lstStyle>
          <a:p>
            <a:pPr>
              <a:defRPr/>
            </a:pPr>
            <a:endParaRPr lang="en-US" altLang="en-US"/>
          </a:p>
        </p:txBody>
      </p:sp>
      <p:sp>
        <p:nvSpPr>
          <p:cNvPr id="10" name="Rectangle 11">
            <a:extLst>
              <a:ext uri="{FF2B5EF4-FFF2-40B4-BE49-F238E27FC236}">
                <a16:creationId xmlns:a16="http://schemas.microsoft.com/office/drawing/2014/main" id="{CEBD9B45-1A01-C6D6-31E4-A8EDD14947E6}"/>
              </a:ext>
            </a:extLst>
          </p:cNvPr>
          <p:cNvSpPr>
            <a:spLocks noGrp="1" noChangeArrowheads="1"/>
          </p:cNvSpPr>
          <p:nvPr>
            <p:ph type="sldNum" sz="quarter" idx="12"/>
          </p:nvPr>
        </p:nvSpPr>
        <p:spPr>
          <a:xfrm>
            <a:off x="76200" y="6248400"/>
            <a:ext cx="587375" cy="488950"/>
          </a:xfrm>
        </p:spPr>
        <p:txBody>
          <a:bodyPr anchorCtr="0"/>
          <a:lstStyle>
            <a:lvl1pPr>
              <a:defRPr/>
            </a:lvl1pPr>
          </a:lstStyle>
          <a:p>
            <a:fld id="{8A78C7BC-7C27-4707-AEE4-D7D844691C9D}" type="slidenum">
              <a:rPr lang="en-US" altLang="en-US"/>
              <a:pPr/>
              <a:t>‹#›</a:t>
            </a:fld>
            <a:endParaRPr lang="en-US" altLang="en-US"/>
          </a:p>
        </p:txBody>
      </p:sp>
    </p:spTree>
    <p:extLst>
      <p:ext uri="{BB962C8B-B14F-4D97-AF65-F5344CB8AC3E}">
        <p14:creationId xmlns:p14="http://schemas.microsoft.com/office/powerpoint/2010/main" val="18994262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a:extLst>
              <a:ext uri="{FF2B5EF4-FFF2-40B4-BE49-F238E27FC236}">
                <a16:creationId xmlns:a16="http://schemas.microsoft.com/office/drawing/2014/main" id="{744A33D8-8B72-47B3-97A7-6F4F2C1938F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2">
            <a:extLst>
              <a:ext uri="{FF2B5EF4-FFF2-40B4-BE49-F238E27FC236}">
                <a16:creationId xmlns:a16="http://schemas.microsoft.com/office/drawing/2014/main" id="{8F0B2653-71B2-418C-C39D-5AAC71456E3A}"/>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3">
            <a:extLst>
              <a:ext uri="{FF2B5EF4-FFF2-40B4-BE49-F238E27FC236}">
                <a16:creationId xmlns:a16="http://schemas.microsoft.com/office/drawing/2014/main" id="{FC3A7A13-BDFF-8256-7A54-7319759DC5C4}"/>
              </a:ext>
            </a:extLst>
          </p:cNvPr>
          <p:cNvSpPr>
            <a:spLocks noGrp="1" noChangeArrowheads="1"/>
          </p:cNvSpPr>
          <p:nvPr>
            <p:ph type="sldNum" sz="quarter" idx="12"/>
          </p:nvPr>
        </p:nvSpPr>
        <p:spPr>
          <a:ln/>
        </p:spPr>
        <p:txBody>
          <a:bodyPr/>
          <a:lstStyle>
            <a:lvl1pPr>
              <a:defRPr/>
            </a:lvl1pPr>
          </a:lstStyle>
          <a:p>
            <a:fld id="{2FCC58D0-203C-4FE7-999E-053430EC50D2}" type="slidenum">
              <a:rPr lang="en-US" altLang="en-US"/>
              <a:pPr/>
              <a:t>‹#›</a:t>
            </a:fld>
            <a:endParaRPr lang="en-US" altLang="en-US"/>
          </a:p>
        </p:txBody>
      </p:sp>
    </p:spTree>
    <p:extLst>
      <p:ext uri="{BB962C8B-B14F-4D97-AF65-F5344CB8AC3E}">
        <p14:creationId xmlns:p14="http://schemas.microsoft.com/office/powerpoint/2010/main" val="39683139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Edit Master text styles</a:t>
            </a:r>
          </a:p>
        </p:txBody>
      </p:sp>
      <p:sp>
        <p:nvSpPr>
          <p:cNvPr id="4" name="Rectangle 11">
            <a:extLst>
              <a:ext uri="{FF2B5EF4-FFF2-40B4-BE49-F238E27FC236}">
                <a16:creationId xmlns:a16="http://schemas.microsoft.com/office/drawing/2014/main" id="{7700067D-627D-5B67-5ADA-D53F36CF0A8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2">
            <a:extLst>
              <a:ext uri="{FF2B5EF4-FFF2-40B4-BE49-F238E27FC236}">
                <a16:creationId xmlns:a16="http://schemas.microsoft.com/office/drawing/2014/main" id="{65F852EC-97C3-E0B4-B7B7-197E9678250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3">
            <a:extLst>
              <a:ext uri="{FF2B5EF4-FFF2-40B4-BE49-F238E27FC236}">
                <a16:creationId xmlns:a16="http://schemas.microsoft.com/office/drawing/2014/main" id="{61FBFD44-380D-9EB1-E064-57EC22CA73B9}"/>
              </a:ext>
            </a:extLst>
          </p:cNvPr>
          <p:cNvSpPr>
            <a:spLocks noGrp="1" noChangeArrowheads="1"/>
          </p:cNvSpPr>
          <p:nvPr>
            <p:ph type="sldNum" sz="quarter" idx="12"/>
          </p:nvPr>
        </p:nvSpPr>
        <p:spPr>
          <a:ln/>
        </p:spPr>
        <p:txBody>
          <a:bodyPr/>
          <a:lstStyle>
            <a:lvl1pPr>
              <a:defRPr/>
            </a:lvl1pPr>
          </a:lstStyle>
          <a:p>
            <a:fld id="{9C2E6442-91D6-493F-B321-1CDA1C7A0E8D}" type="slidenum">
              <a:rPr lang="en-US" altLang="en-US"/>
              <a:pPr/>
              <a:t>‹#›</a:t>
            </a:fld>
            <a:endParaRPr lang="en-US" altLang="en-US"/>
          </a:p>
        </p:txBody>
      </p:sp>
    </p:spTree>
    <p:extLst>
      <p:ext uri="{BB962C8B-B14F-4D97-AF65-F5344CB8AC3E}">
        <p14:creationId xmlns:p14="http://schemas.microsoft.com/office/powerpoint/2010/main" val="11515402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2362200"/>
            <a:ext cx="3770313" cy="37242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0913" y="2362200"/>
            <a:ext cx="3770312" cy="37242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a:extLst>
              <a:ext uri="{FF2B5EF4-FFF2-40B4-BE49-F238E27FC236}">
                <a16:creationId xmlns:a16="http://schemas.microsoft.com/office/drawing/2014/main" id="{D29FE1B3-598A-356C-6F8F-62DCFFDEE65C}"/>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2">
            <a:extLst>
              <a:ext uri="{FF2B5EF4-FFF2-40B4-BE49-F238E27FC236}">
                <a16:creationId xmlns:a16="http://schemas.microsoft.com/office/drawing/2014/main" id="{85780060-DFAC-536B-45C9-053126E1D79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3">
            <a:extLst>
              <a:ext uri="{FF2B5EF4-FFF2-40B4-BE49-F238E27FC236}">
                <a16:creationId xmlns:a16="http://schemas.microsoft.com/office/drawing/2014/main" id="{C823F5BA-B18A-5D47-33DF-10DB76582EA5}"/>
              </a:ext>
            </a:extLst>
          </p:cNvPr>
          <p:cNvSpPr>
            <a:spLocks noGrp="1" noChangeArrowheads="1"/>
          </p:cNvSpPr>
          <p:nvPr>
            <p:ph type="sldNum" sz="quarter" idx="12"/>
          </p:nvPr>
        </p:nvSpPr>
        <p:spPr>
          <a:ln/>
        </p:spPr>
        <p:txBody>
          <a:bodyPr/>
          <a:lstStyle>
            <a:lvl1pPr>
              <a:defRPr/>
            </a:lvl1pPr>
          </a:lstStyle>
          <a:p>
            <a:fld id="{2CB7E991-3E00-41B5-BFDC-2E77FDA2A2DA}" type="slidenum">
              <a:rPr lang="en-US" altLang="en-US"/>
              <a:pPr/>
              <a:t>‹#›</a:t>
            </a:fld>
            <a:endParaRPr lang="en-US" altLang="en-US"/>
          </a:p>
        </p:txBody>
      </p:sp>
    </p:spTree>
    <p:extLst>
      <p:ext uri="{BB962C8B-B14F-4D97-AF65-F5344CB8AC3E}">
        <p14:creationId xmlns:p14="http://schemas.microsoft.com/office/powerpoint/2010/main" val="20196855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1">
            <a:extLst>
              <a:ext uri="{FF2B5EF4-FFF2-40B4-BE49-F238E27FC236}">
                <a16:creationId xmlns:a16="http://schemas.microsoft.com/office/drawing/2014/main" id="{02384719-6A34-D072-E1A2-BB9CC1403F91}"/>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8" name="Rectangle 12">
            <a:extLst>
              <a:ext uri="{FF2B5EF4-FFF2-40B4-BE49-F238E27FC236}">
                <a16:creationId xmlns:a16="http://schemas.microsoft.com/office/drawing/2014/main" id="{D32FB295-72BD-48CC-ED5B-9D30CBA74423}"/>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9" name="Rectangle 13">
            <a:extLst>
              <a:ext uri="{FF2B5EF4-FFF2-40B4-BE49-F238E27FC236}">
                <a16:creationId xmlns:a16="http://schemas.microsoft.com/office/drawing/2014/main" id="{D4FE34A0-FB29-6535-59D4-2F90D20A8B9B}"/>
              </a:ext>
            </a:extLst>
          </p:cNvPr>
          <p:cNvSpPr>
            <a:spLocks noGrp="1" noChangeArrowheads="1"/>
          </p:cNvSpPr>
          <p:nvPr>
            <p:ph type="sldNum" sz="quarter" idx="12"/>
          </p:nvPr>
        </p:nvSpPr>
        <p:spPr>
          <a:ln/>
        </p:spPr>
        <p:txBody>
          <a:bodyPr/>
          <a:lstStyle>
            <a:lvl1pPr>
              <a:defRPr/>
            </a:lvl1pPr>
          </a:lstStyle>
          <a:p>
            <a:fld id="{7257A238-ECF8-48D0-B781-A2D5DF347651}" type="slidenum">
              <a:rPr lang="en-US" altLang="en-US"/>
              <a:pPr/>
              <a:t>‹#›</a:t>
            </a:fld>
            <a:endParaRPr lang="en-US" altLang="en-US"/>
          </a:p>
        </p:txBody>
      </p:sp>
    </p:spTree>
    <p:extLst>
      <p:ext uri="{BB962C8B-B14F-4D97-AF65-F5344CB8AC3E}">
        <p14:creationId xmlns:p14="http://schemas.microsoft.com/office/powerpoint/2010/main" val="2476741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1">
            <a:extLst>
              <a:ext uri="{FF2B5EF4-FFF2-40B4-BE49-F238E27FC236}">
                <a16:creationId xmlns:a16="http://schemas.microsoft.com/office/drawing/2014/main" id="{15B7D125-4DB7-59FB-7DF4-93ECA74C3768}"/>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4" name="Rectangle 12">
            <a:extLst>
              <a:ext uri="{FF2B5EF4-FFF2-40B4-BE49-F238E27FC236}">
                <a16:creationId xmlns:a16="http://schemas.microsoft.com/office/drawing/2014/main" id="{BD92C8A0-68E2-B7AA-8B0F-1F3EFD688C71}"/>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5" name="Rectangle 13">
            <a:extLst>
              <a:ext uri="{FF2B5EF4-FFF2-40B4-BE49-F238E27FC236}">
                <a16:creationId xmlns:a16="http://schemas.microsoft.com/office/drawing/2014/main" id="{85B40A85-C1C7-D12D-5346-9EE12CE8B4AB}"/>
              </a:ext>
            </a:extLst>
          </p:cNvPr>
          <p:cNvSpPr>
            <a:spLocks noGrp="1" noChangeArrowheads="1"/>
          </p:cNvSpPr>
          <p:nvPr>
            <p:ph type="sldNum" sz="quarter" idx="12"/>
          </p:nvPr>
        </p:nvSpPr>
        <p:spPr>
          <a:ln/>
        </p:spPr>
        <p:txBody>
          <a:bodyPr/>
          <a:lstStyle>
            <a:lvl1pPr>
              <a:defRPr/>
            </a:lvl1pPr>
          </a:lstStyle>
          <a:p>
            <a:fld id="{DE0EEFCD-5306-4361-BB34-D9E72A86AE5E}" type="slidenum">
              <a:rPr lang="en-US" altLang="en-US"/>
              <a:pPr/>
              <a:t>‹#›</a:t>
            </a:fld>
            <a:endParaRPr lang="en-US" altLang="en-US"/>
          </a:p>
        </p:txBody>
      </p:sp>
    </p:spTree>
    <p:extLst>
      <p:ext uri="{BB962C8B-B14F-4D97-AF65-F5344CB8AC3E}">
        <p14:creationId xmlns:p14="http://schemas.microsoft.com/office/powerpoint/2010/main" val="4824818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1">
            <a:extLst>
              <a:ext uri="{FF2B5EF4-FFF2-40B4-BE49-F238E27FC236}">
                <a16:creationId xmlns:a16="http://schemas.microsoft.com/office/drawing/2014/main" id="{A32527BF-E207-6E29-E32D-58EE37F5AC36}"/>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3" name="Rectangle 12">
            <a:extLst>
              <a:ext uri="{FF2B5EF4-FFF2-40B4-BE49-F238E27FC236}">
                <a16:creationId xmlns:a16="http://schemas.microsoft.com/office/drawing/2014/main" id="{5189B79F-4D92-BE6E-0DD5-8A49E4DD54A6}"/>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4" name="Rectangle 13">
            <a:extLst>
              <a:ext uri="{FF2B5EF4-FFF2-40B4-BE49-F238E27FC236}">
                <a16:creationId xmlns:a16="http://schemas.microsoft.com/office/drawing/2014/main" id="{1FC9A69A-287E-4089-A609-447D526C1ACA}"/>
              </a:ext>
            </a:extLst>
          </p:cNvPr>
          <p:cNvSpPr>
            <a:spLocks noGrp="1" noChangeArrowheads="1"/>
          </p:cNvSpPr>
          <p:nvPr>
            <p:ph type="sldNum" sz="quarter" idx="12"/>
          </p:nvPr>
        </p:nvSpPr>
        <p:spPr>
          <a:ln/>
        </p:spPr>
        <p:txBody>
          <a:bodyPr/>
          <a:lstStyle>
            <a:lvl1pPr>
              <a:defRPr/>
            </a:lvl1pPr>
          </a:lstStyle>
          <a:p>
            <a:fld id="{54F7DB8C-2D50-4A39-AEF8-AB798EE7F33C}" type="slidenum">
              <a:rPr lang="en-US" altLang="en-US"/>
              <a:pPr/>
              <a:t>‹#›</a:t>
            </a:fld>
            <a:endParaRPr lang="en-US" altLang="en-US"/>
          </a:p>
        </p:txBody>
      </p:sp>
    </p:spTree>
    <p:extLst>
      <p:ext uri="{BB962C8B-B14F-4D97-AF65-F5344CB8AC3E}">
        <p14:creationId xmlns:p14="http://schemas.microsoft.com/office/powerpoint/2010/main" val="26558870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11">
            <a:extLst>
              <a:ext uri="{FF2B5EF4-FFF2-40B4-BE49-F238E27FC236}">
                <a16:creationId xmlns:a16="http://schemas.microsoft.com/office/drawing/2014/main" id="{141F088A-79FC-836D-15B8-358EB073595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2">
            <a:extLst>
              <a:ext uri="{FF2B5EF4-FFF2-40B4-BE49-F238E27FC236}">
                <a16:creationId xmlns:a16="http://schemas.microsoft.com/office/drawing/2014/main" id="{9CB44A0A-5F07-D8D9-E02F-62AAD467D290}"/>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3">
            <a:extLst>
              <a:ext uri="{FF2B5EF4-FFF2-40B4-BE49-F238E27FC236}">
                <a16:creationId xmlns:a16="http://schemas.microsoft.com/office/drawing/2014/main" id="{5BEA2AB8-155F-A86E-D652-D6ABE5091925}"/>
              </a:ext>
            </a:extLst>
          </p:cNvPr>
          <p:cNvSpPr>
            <a:spLocks noGrp="1" noChangeArrowheads="1"/>
          </p:cNvSpPr>
          <p:nvPr>
            <p:ph type="sldNum" sz="quarter" idx="12"/>
          </p:nvPr>
        </p:nvSpPr>
        <p:spPr>
          <a:ln/>
        </p:spPr>
        <p:txBody>
          <a:bodyPr/>
          <a:lstStyle>
            <a:lvl1pPr>
              <a:defRPr/>
            </a:lvl1pPr>
          </a:lstStyle>
          <a:p>
            <a:fld id="{BBC28134-9F59-479B-A64F-18CDBF52328B}" type="slidenum">
              <a:rPr lang="en-US" altLang="en-US"/>
              <a:pPr/>
              <a:t>‹#›</a:t>
            </a:fld>
            <a:endParaRPr lang="en-US" altLang="en-US"/>
          </a:p>
        </p:txBody>
      </p:sp>
    </p:spTree>
    <p:extLst>
      <p:ext uri="{BB962C8B-B14F-4D97-AF65-F5344CB8AC3E}">
        <p14:creationId xmlns:p14="http://schemas.microsoft.com/office/powerpoint/2010/main" val="12812479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Rectangle 11">
            <a:extLst>
              <a:ext uri="{FF2B5EF4-FFF2-40B4-BE49-F238E27FC236}">
                <a16:creationId xmlns:a16="http://schemas.microsoft.com/office/drawing/2014/main" id="{A1EF7CA6-CB49-C29E-D26F-D9F23B5F125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2">
            <a:extLst>
              <a:ext uri="{FF2B5EF4-FFF2-40B4-BE49-F238E27FC236}">
                <a16:creationId xmlns:a16="http://schemas.microsoft.com/office/drawing/2014/main" id="{10804BE9-6C0F-88A1-64A4-26946B56879C}"/>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3">
            <a:extLst>
              <a:ext uri="{FF2B5EF4-FFF2-40B4-BE49-F238E27FC236}">
                <a16:creationId xmlns:a16="http://schemas.microsoft.com/office/drawing/2014/main" id="{A94289B7-2FFA-2BC9-FCEF-1DD8CEDB3188}"/>
              </a:ext>
            </a:extLst>
          </p:cNvPr>
          <p:cNvSpPr>
            <a:spLocks noGrp="1" noChangeArrowheads="1"/>
          </p:cNvSpPr>
          <p:nvPr>
            <p:ph type="sldNum" sz="quarter" idx="12"/>
          </p:nvPr>
        </p:nvSpPr>
        <p:spPr>
          <a:ln/>
        </p:spPr>
        <p:txBody>
          <a:bodyPr/>
          <a:lstStyle>
            <a:lvl1pPr>
              <a:defRPr/>
            </a:lvl1pPr>
          </a:lstStyle>
          <a:p>
            <a:fld id="{F6327715-1A6D-4A41-B348-B90DA6D9EF1C}" type="slidenum">
              <a:rPr lang="en-US" altLang="en-US"/>
              <a:pPr/>
              <a:t>‹#›</a:t>
            </a:fld>
            <a:endParaRPr lang="en-US" altLang="en-US"/>
          </a:p>
        </p:txBody>
      </p:sp>
    </p:spTree>
    <p:extLst>
      <p:ext uri="{BB962C8B-B14F-4D97-AF65-F5344CB8AC3E}">
        <p14:creationId xmlns:p14="http://schemas.microsoft.com/office/powerpoint/2010/main" val="2188734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a:extLst>
              <a:ext uri="{FF2B5EF4-FFF2-40B4-BE49-F238E27FC236}">
                <a16:creationId xmlns:a16="http://schemas.microsoft.com/office/drawing/2014/main" id="{C8A2E346-101C-0057-4820-D5130806E085}"/>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2">
            <a:extLst>
              <a:ext uri="{FF2B5EF4-FFF2-40B4-BE49-F238E27FC236}">
                <a16:creationId xmlns:a16="http://schemas.microsoft.com/office/drawing/2014/main" id="{476C670B-AD27-CCC0-20D7-B95114F4B3E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3">
            <a:extLst>
              <a:ext uri="{FF2B5EF4-FFF2-40B4-BE49-F238E27FC236}">
                <a16:creationId xmlns:a16="http://schemas.microsoft.com/office/drawing/2014/main" id="{7BC762BE-12FC-E10A-43F8-442050D3AB89}"/>
              </a:ext>
            </a:extLst>
          </p:cNvPr>
          <p:cNvSpPr>
            <a:spLocks noGrp="1" noChangeArrowheads="1"/>
          </p:cNvSpPr>
          <p:nvPr>
            <p:ph type="sldNum" sz="quarter" idx="12"/>
          </p:nvPr>
        </p:nvSpPr>
        <p:spPr>
          <a:ln/>
        </p:spPr>
        <p:txBody>
          <a:bodyPr/>
          <a:lstStyle>
            <a:lvl1pPr>
              <a:defRPr/>
            </a:lvl1pPr>
          </a:lstStyle>
          <a:p>
            <a:fld id="{FB38EE75-8981-43B0-9F07-06103C1960AD}" type="slidenum">
              <a:rPr lang="en-US" altLang="en-US"/>
              <a:pPr/>
              <a:t>‹#›</a:t>
            </a:fld>
            <a:endParaRPr lang="en-US" altLang="en-US"/>
          </a:p>
        </p:txBody>
      </p:sp>
    </p:spTree>
    <p:extLst>
      <p:ext uri="{BB962C8B-B14F-4D97-AF65-F5344CB8AC3E}">
        <p14:creationId xmlns:p14="http://schemas.microsoft.com/office/powerpoint/2010/main" val="28694761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05600" y="762000"/>
            <a:ext cx="1981200" cy="53244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762000" y="762000"/>
            <a:ext cx="5791200" cy="532447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1">
            <a:extLst>
              <a:ext uri="{FF2B5EF4-FFF2-40B4-BE49-F238E27FC236}">
                <a16:creationId xmlns:a16="http://schemas.microsoft.com/office/drawing/2014/main" id="{6FFD4136-58E7-0B1F-80EF-DFC28A4B6233}"/>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5" name="Rectangle 12">
            <a:extLst>
              <a:ext uri="{FF2B5EF4-FFF2-40B4-BE49-F238E27FC236}">
                <a16:creationId xmlns:a16="http://schemas.microsoft.com/office/drawing/2014/main" id="{85D1DD88-01C5-7A14-CAB6-7247D27AC4D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6" name="Rectangle 13">
            <a:extLst>
              <a:ext uri="{FF2B5EF4-FFF2-40B4-BE49-F238E27FC236}">
                <a16:creationId xmlns:a16="http://schemas.microsoft.com/office/drawing/2014/main" id="{CBE49C6D-EDB2-AAEE-6722-88D6331E7CB6}"/>
              </a:ext>
            </a:extLst>
          </p:cNvPr>
          <p:cNvSpPr>
            <a:spLocks noGrp="1" noChangeArrowheads="1"/>
          </p:cNvSpPr>
          <p:nvPr>
            <p:ph type="sldNum" sz="quarter" idx="12"/>
          </p:nvPr>
        </p:nvSpPr>
        <p:spPr>
          <a:ln/>
        </p:spPr>
        <p:txBody>
          <a:bodyPr/>
          <a:lstStyle>
            <a:lvl1pPr>
              <a:defRPr/>
            </a:lvl1pPr>
          </a:lstStyle>
          <a:p>
            <a:fld id="{E25AC3D7-869C-412C-B76E-21EB57B97D3E}" type="slidenum">
              <a:rPr lang="en-US" altLang="en-US"/>
              <a:pPr/>
              <a:t>‹#›</a:t>
            </a:fld>
            <a:endParaRPr lang="en-US" altLang="en-US"/>
          </a:p>
        </p:txBody>
      </p:sp>
    </p:spTree>
    <p:extLst>
      <p:ext uri="{BB962C8B-B14F-4D97-AF65-F5344CB8AC3E}">
        <p14:creationId xmlns:p14="http://schemas.microsoft.com/office/powerpoint/2010/main" val="33140170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62000" y="762000"/>
            <a:ext cx="7924800" cy="1143000"/>
          </a:xfrm>
        </p:spPr>
        <p:txBody>
          <a:bodyPr/>
          <a:lstStyle/>
          <a:p>
            <a:r>
              <a:rPr lang="en-US"/>
              <a:t>Click to edit Master title style</a:t>
            </a:r>
          </a:p>
        </p:txBody>
      </p:sp>
      <p:sp>
        <p:nvSpPr>
          <p:cNvPr id="3" name="Text Placeholder 2"/>
          <p:cNvSpPr>
            <a:spLocks noGrp="1"/>
          </p:cNvSpPr>
          <p:nvPr>
            <p:ph type="body" sz="half" idx="1"/>
          </p:nvPr>
        </p:nvSpPr>
        <p:spPr>
          <a:xfrm>
            <a:off x="838200" y="2362200"/>
            <a:ext cx="3770313" cy="37242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760913" y="2362200"/>
            <a:ext cx="3770312" cy="37242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1">
            <a:extLst>
              <a:ext uri="{FF2B5EF4-FFF2-40B4-BE49-F238E27FC236}">
                <a16:creationId xmlns:a16="http://schemas.microsoft.com/office/drawing/2014/main" id="{5F082439-6195-F99D-A65A-CC594C7C9C2A}"/>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12">
            <a:extLst>
              <a:ext uri="{FF2B5EF4-FFF2-40B4-BE49-F238E27FC236}">
                <a16:creationId xmlns:a16="http://schemas.microsoft.com/office/drawing/2014/main" id="{FBDB2136-DB6C-1A43-5CC5-D2264C34B9B7}"/>
              </a:ext>
            </a:extLst>
          </p:cNvPr>
          <p:cNvSpPr>
            <a:spLocks noGrp="1" noChangeArrowheads="1"/>
          </p:cNvSpPr>
          <p:nvPr>
            <p:ph type="ftr" sz="quarter" idx="11"/>
          </p:nvPr>
        </p:nvSpPr>
        <p:spPr>
          <a:ln/>
        </p:spPr>
        <p:txBody>
          <a:bodyPr/>
          <a:lstStyle>
            <a:lvl1pPr>
              <a:defRPr/>
            </a:lvl1pPr>
          </a:lstStyle>
          <a:p>
            <a:pPr>
              <a:defRPr/>
            </a:pPr>
            <a:endParaRPr lang="en-US" altLang="en-US"/>
          </a:p>
        </p:txBody>
      </p:sp>
      <p:sp>
        <p:nvSpPr>
          <p:cNvPr id="7" name="Rectangle 13">
            <a:extLst>
              <a:ext uri="{FF2B5EF4-FFF2-40B4-BE49-F238E27FC236}">
                <a16:creationId xmlns:a16="http://schemas.microsoft.com/office/drawing/2014/main" id="{EDAFF9B3-DEC5-B78C-90BF-86911EE24312}"/>
              </a:ext>
            </a:extLst>
          </p:cNvPr>
          <p:cNvSpPr>
            <a:spLocks noGrp="1" noChangeArrowheads="1"/>
          </p:cNvSpPr>
          <p:nvPr>
            <p:ph type="sldNum" sz="quarter" idx="12"/>
          </p:nvPr>
        </p:nvSpPr>
        <p:spPr>
          <a:ln/>
        </p:spPr>
        <p:txBody>
          <a:bodyPr/>
          <a:lstStyle>
            <a:lvl1pPr>
              <a:defRPr/>
            </a:lvl1pPr>
          </a:lstStyle>
          <a:p>
            <a:fld id="{050F6781-0254-413C-AC20-BB29F4CB9CA3}" type="slidenum">
              <a:rPr lang="en-US" altLang="en-US"/>
              <a:pPr/>
              <a:t>‹#›</a:t>
            </a:fld>
            <a:endParaRPr lang="en-US" altLang="en-US"/>
          </a:p>
        </p:txBody>
      </p:sp>
    </p:spTree>
    <p:extLst>
      <p:ext uri="{BB962C8B-B14F-4D97-AF65-F5344CB8AC3E}">
        <p14:creationId xmlns:p14="http://schemas.microsoft.com/office/powerpoint/2010/main" val="34638016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a:extLst>
              <a:ext uri="{FF2B5EF4-FFF2-40B4-BE49-F238E27FC236}">
                <a16:creationId xmlns:a16="http://schemas.microsoft.com/office/drawing/2014/main" id="{E2CAEB4E-6C86-E13E-21D8-F1D16544136E}"/>
              </a:ext>
            </a:extLst>
          </p:cNvPr>
          <p:cNvGrpSpPr>
            <a:grpSpLocks/>
          </p:cNvGrpSpPr>
          <p:nvPr/>
        </p:nvGrpSpPr>
        <p:grpSpPr bwMode="auto">
          <a:xfrm>
            <a:off x="0" y="0"/>
            <a:ext cx="7620000" cy="6858000"/>
            <a:chOff x="0" y="0"/>
            <a:chExt cx="4800" cy="4320"/>
          </a:xfrm>
        </p:grpSpPr>
        <p:grpSp>
          <p:nvGrpSpPr>
            <p:cNvPr id="1032" name="Group 3">
              <a:extLst>
                <a:ext uri="{FF2B5EF4-FFF2-40B4-BE49-F238E27FC236}">
                  <a16:creationId xmlns:a16="http://schemas.microsoft.com/office/drawing/2014/main" id="{C1D364C5-9166-64C5-E054-70F013FBFE13}"/>
                </a:ext>
              </a:extLst>
            </p:cNvPr>
            <p:cNvGrpSpPr>
              <a:grpSpLocks/>
            </p:cNvGrpSpPr>
            <p:nvPr userDrawn="1"/>
          </p:nvGrpSpPr>
          <p:grpSpPr bwMode="auto">
            <a:xfrm>
              <a:off x="0" y="0"/>
              <a:ext cx="2016" cy="4320"/>
              <a:chOff x="0" y="0"/>
              <a:chExt cx="2016" cy="4320"/>
            </a:xfrm>
          </p:grpSpPr>
          <p:sp>
            <p:nvSpPr>
              <p:cNvPr id="1036" name="Rectangle 4">
                <a:extLst>
                  <a:ext uri="{FF2B5EF4-FFF2-40B4-BE49-F238E27FC236}">
                    <a16:creationId xmlns:a16="http://schemas.microsoft.com/office/drawing/2014/main" id="{D2ECD7A4-5115-4386-B933-71ED7C0B64A0}"/>
                  </a:ext>
                </a:extLst>
              </p:cNvPr>
              <p:cNvSpPr>
                <a:spLocks noChangeArrowheads="1"/>
              </p:cNvSpPr>
              <p:nvPr userDrawn="1"/>
            </p:nvSpPr>
            <p:spPr bwMode="auto">
              <a:xfrm>
                <a:off x="0" y="0"/>
                <a:ext cx="480" cy="4320"/>
              </a:xfrm>
              <a:prstGeom prst="rect">
                <a:avLst/>
              </a:prstGeom>
              <a:solidFill>
                <a:schemeClr val="accent2"/>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037" name="Freeform 5">
                <a:extLst>
                  <a:ext uri="{FF2B5EF4-FFF2-40B4-BE49-F238E27FC236}">
                    <a16:creationId xmlns:a16="http://schemas.microsoft.com/office/drawing/2014/main" id="{E00592A2-5086-43A0-6FEA-7B9B97B576B5}"/>
                  </a:ext>
                </a:extLst>
              </p:cNvPr>
              <p:cNvSpPr>
                <a:spLocks/>
              </p:cNvSpPr>
              <p:nvPr userDrawn="1"/>
            </p:nvSpPr>
            <p:spPr bwMode="auto">
              <a:xfrm>
                <a:off x="288" y="0"/>
                <a:ext cx="1728" cy="735"/>
              </a:xfrm>
              <a:custGeom>
                <a:avLst/>
                <a:gdLst>
                  <a:gd name="T0" fmla="*/ 1728 w 1728"/>
                  <a:gd name="T1" fmla="*/ 0 h 735"/>
                  <a:gd name="T2" fmla="*/ 1728 w 1728"/>
                  <a:gd name="T3" fmla="*/ 480 h 735"/>
                  <a:gd name="T4" fmla="*/ 380 w 1728"/>
                  <a:gd name="T5" fmla="*/ 482 h 735"/>
                  <a:gd name="T6" fmla="*/ 354 w 1728"/>
                  <a:gd name="T7" fmla="*/ 480 h 735"/>
                  <a:gd name="T8" fmla="*/ 308 w 1728"/>
                  <a:gd name="T9" fmla="*/ 489 h 735"/>
                  <a:gd name="T10" fmla="*/ 246 w 1728"/>
                  <a:gd name="T11" fmla="*/ 531 h 735"/>
                  <a:gd name="T12" fmla="*/ 206 w 1728"/>
                  <a:gd name="T13" fmla="*/ 597 h 735"/>
                  <a:gd name="T14" fmla="*/ 192 w 1728"/>
                  <a:gd name="T15" fmla="*/ 666 h 735"/>
                  <a:gd name="T16" fmla="*/ 192 w 1728"/>
                  <a:gd name="T17" fmla="*/ 735 h 735"/>
                  <a:gd name="T18" fmla="*/ 0 w 1728"/>
                  <a:gd name="T19" fmla="*/ 735 h 735"/>
                  <a:gd name="T20" fmla="*/ 0 w 1728"/>
                  <a:gd name="T21" fmla="*/ 480 h 735"/>
                  <a:gd name="T22" fmla="*/ 0 w 1728"/>
                  <a:gd name="T23" fmla="*/ 0 h 735"/>
                  <a:gd name="T24" fmla="*/ 1728 w 1728"/>
                  <a:gd name="T25" fmla="*/ 0 h 7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a:noFill/>
              </a:ln>
              <a:effectLst/>
              <a:extLst>
                <a:ext uri="{91240B29-F687-4F45-9708-019B960494DF}">
                  <a14:hiddenLine xmlns:a14="http://schemas.microsoft.com/office/drawing/2010/main" w="9525" cap="flat" cmpd="sng">
                    <a:solidFill>
                      <a:schemeClr val="tx1"/>
                    </a:solidFill>
                    <a:prstDash val="solid"/>
                    <a:miter lim="800000"/>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US"/>
              </a:p>
            </p:txBody>
          </p:sp>
        </p:grpSp>
        <p:grpSp>
          <p:nvGrpSpPr>
            <p:cNvPr id="1033" name="Group 6">
              <a:extLst>
                <a:ext uri="{FF2B5EF4-FFF2-40B4-BE49-F238E27FC236}">
                  <a16:creationId xmlns:a16="http://schemas.microsoft.com/office/drawing/2014/main" id="{46A3DB29-6F34-03E1-5D53-B60EF1D67E93}"/>
                </a:ext>
              </a:extLst>
            </p:cNvPr>
            <p:cNvGrpSpPr>
              <a:grpSpLocks/>
            </p:cNvGrpSpPr>
            <p:nvPr/>
          </p:nvGrpSpPr>
          <p:grpSpPr bwMode="auto">
            <a:xfrm>
              <a:off x="144" y="1248"/>
              <a:ext cx="4656" cy="201"/>
              <a:chOff x="144" y="1248"/>
              <a:chExt cx="4656" cy="201"/>
            </a:xfrm>
          </p:grpSpPr>
          <p:sp>
            <p:nvSpPr>
              <p:cNvPr id="1034" name="AutoShape 7">
                <a:extLst>
                  <a:ext uri="{FF2B5EF4-FFF2-40B4-BE49-F238E27FC236}">
                    <a16:creationId xmlns:a16="http://schemas.microsoft.com/office/drawing/2014/main" id="{344072E8-4150-71F4-64EA-A7DB1DBEAADD}"/>
                  </a:ext>
                </a:extLst>
              </p:cNvPr>
              <p:cNvSpPr>
                <a:spLocks noChangeArrowheads="1"/>
              </p:cNvSpPr>
              <p:nvPr/>
            </p:nvSpPr>
            <p:spPr bwMode="auto">
              <a:xfrm>
                <a:off x="384" y="1248"/>
                <a:ext cx="4416" cy="200"/>
              </a:xfrm>
              <a:prstGeom prst="roundRect">
                <a:avLst>
                  <a:gd name="adj" fmla="val 0"/>
                </a:avLst>
              </a:prstGeom>
              <a:solidFill>
                <a:schemeClr val="hlink"/>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1035" name="AutoShape 8">
                <a:extLst>
                  <a:ext uri="{FF2B5EF4-FFF2-40B4-BE49-F238E27FC236}">
                    <a16:creationId xmlns:a16="http://schemas.microsoft.com/office/drawing/2014/main" id="{2084E06D-EAB5-6359-58CC-89D853F5744A}"/>
                  </a:ext>
                </a:extLst>
              </p:cNvPr>
              <p:cNvSpPr>
                <a:spLocks noChangeArrowheads="1"/>
              </p:cNvSpPr>
              <p:nvPr/>
            </p:nvSpPr>
            <p:spPr bwMode="auto">
              <a:xfrm flipH="1">
                <a:off x="144" y="1248"/>
                <a:ext cx="248" cy="201"/>
              </a:xfrm>
              <a:prstGeom prst="flowChartDelay">
                <a:avLst/>
              </a:prstGeom>
              <a:solidFill>
                <a:schemeClr val="hlink"/>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grpSp>
      </p:grpSp>
      <p:sp>
        <p:nvSpPr>
          <p:cNvPr id="1027" name="AutoShape 9">
            <a:extLst>
              <a:ext uri="{FF2B5EF4-FFF2-40B4-BE49-F238E27FC236}">
                <a16:creationId xmlns:a16="http://schemas.microsoft.com/office/drawing/2014/main" id="{14AD2595-1E61-CA1D-FAB4-EC7E6F3DDBA7}"/>
              </a:ext>
            </a:extLst>
          </p:cNvPr>
          <p:cNvSpPr>
            <a:spLocks noGrp="1" noChangeArrowheads="1"/>
          </p:cNvSpPr>
          <p:nvPr>
            <p:ph type="title"/>
          </p:nvPr>
        </p:nvSpPr>
        <p:spPr bwMode="auto">
          <a:xfrm>
            <a:off x="762000" y="762000"/>
            <a:ext cx="7924800" cy="1143000"/>
          </a:xfrm>
          <a:prstGeom prst="roundRect">
            <a:avLst>
              <a:gd name="adj" fmla="val 21667"/>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1028" name="Rectangle 10">
            <a:extLst>
              <a:ext uri="{FF2B5EF4-FFF2-40B4-BE49-F238E27FC236}">
                <a16:creationId xmlns:a16="http://schemas.microsoft.com/office/drawing/2014/main" id="{ADBB46BD-AE74-BB4F-9CC9-446C3B85F3A2}"/>
              </a:ext>
            </a:extLst>
          </p:cNvPr>
          <p:cNvSpPr>
            <a:spLocks noGrp="1" noChangeArrowheads="1"/>
          </p:cNvSpPr>
          <p:nvPr>
            <p:ph type="body" idx="1"/>
          </p:nvPr>
        </p:nvSpPr>
        <p:spPr bwMode="auto">
          <a:xfrm>
            <a:off x="838200" y="2362200"/>
            <a:ext cx="7693025" cy="3724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107" name="Rectangle 11">
            <a:extLst>
              <a:ext uri="{FF2B5EF4-FFF2-40B4-BE49-F238E27FC236}">
                <a16:creationId xmlns:a16="http://schemas.microsoft.com/office/drawing/2014/main" id="{E7A0ECCC-1BC0-8710-EEE3-FCDBBB9CDE92}"/>
              </a:ext>
            </a:extLst>
          </p:cNvPr>
          <p:cNvSpPr>
            <a:spLocks noGrp="1" noChangeArrowheads="1"/>
          </p:cNvSpPr>
          <p:nvPr>
            <p:ph type="dt" sz="half" idx="2"/>
          </p:nvPr>
        </p:nvSpPr>
        <p:spPr bwMode="auto">
          <a:xfrm>
            <a:off x="2438400" y="6248400"/>
            <a:ext cx="2130425"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eaLnBrk="1" hangingPunct="1">
              <a:defRPr sz="1400" smtClean="0"/>
            </a:lvl1pPr>
          </a:lstStyle>
          <a:p>
            <a:pPr>
              <a:defRPr/>
            </a:pPr>
            <a:endParaRPr lang="en-US" altLang="en-US"/>
          </a:p>
        </p:txBody>
      </p:sp>
      <p:sp>
        <p:nvSpPr>
          <p:cNvPr id="4108" name="Rectangle 12">
            <a:extLst>
              <a:ext uri="{FF2B5EF4-FFF2-40B4-BE49-F238E27FC236}">
                <a16:creationId xmlns:a16="http://schemas.microsoft.com/office/drawing/2014/main" id="{E6DB4949-01B8-D83A-DEBD-CEF34812D066}"/>
              </a:ext>
            </a:extLst>
          </p:cNvPr>
          <p:cNvSpPr>
            <a:spLocks noGrp="1" noChangeArrowheads="1"/>
          </p:cNvSpPr>
          <p:nvPr>
            <p:ph type="ftr" sz="quarter" idx="3"/>
          </p:nvPr>
        </p:nvSpPr>
        <p:spPr bwMode="auto">
          <a:xfrm>
            <a:off x="5791200" y="6248400"/>
            <a:ext cx="2897188" cy="474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ctr" eaLnBrk="1" hangingPunct="1">
              <a:defRPr sz="1400" smtClean="0"/>
            </a:lvl1pPr>
          </a:lstStyle>
          <a:p>
            <a:pPr>
              <a:defRPr/>
            </a:pPr>
            <a:endParaRPr lang="en-US" altLang="en-US"/>
          </a:p>
        </p:txBody>
      </p:sp>
      <p:sp>
        <p:nvSpPr>
          <p:cNvPr id="4109" name="Rectangle 13">
            <a:extLst>
              <a:ext uri="{FF2B5EF4-FFF2-40B4-BE49-F238E27FC236}">
                <a16:creationId xmlns:a16="http://schemas.microsoft.com/office/drawing/2014/main" id="{6700601D-579A-7372-C207-3D75489BE698}"/>
              </a:ext>
            </a:extLst>
          </p:cNvPr>
          <p:cNvSpPr>
            <a:spLocks noGrp="1" noChangeArrowheads="1"/>
          </p:cNvSpPr>
          <p:nvPr>
            <p:ph type="sldNum" sz="quarter" idx="4"/>
          </p:nvPr>
        </p:nvSpPr>
        <p:spPr bwMode="auto">
          <a:xfrm>
            <a:off x="84138" y="6242050"/>
            <a:ext cx="587375" cy="488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1" compatLnSpc="1">
            <a:prstTxWarp prst="textNoShape">
              <a:avLst/>
            </a:prstTxWarp>
          </a:bodyPr>
          <a:lstStyle>
            <a:lvl1pPr eaLnBrk="1" hangingPunct="1">
              <a:defRPr sz="2600" b="1">
                <a:solidFill>
                  <a:schemeClr val="bg1"/>
                </a:solidFill>
              </a:defRPr>
            </a:lvl1pPr>
          </a:lstStyle>
          <a:p>
            <a:fld id="{765BDBD4-0608-45DF-8FDD-A8DEDA0DE804}"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74"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rtl="0" eaLnBrk="0" fontAlgn="base" hangingPunct="0">
        <a:lnSpc>
          <a:spcPct val="90000"/>
        </a:lnSpc>
        <a:spcBef>
          <a:spcPct val="0"/>
        </a:spcBef>
        <a:spcAft>
          <a:spcPct val="0"/>
        </a:spcAft>
        <a:defRPr sz="3600" b="1" kern="1200">
          <a:solidFill>
            <a:schemeClr val="tx2"/>
          </a:solidFill>
          <a:latin typeface="+mj-lt"/>
          <a:ea typeface="+mj-ea"/>
          <a:cs typeface="+mj-cs"/>
        </a:defRPr>
      </a:lvl1pPr>
      <a:lvl2pPr algn="l" rtl="0" eaLnBrk="0" fontAlgn="base" hangingPunct="0">
        <a:lnSpc>
          <a:spcPct val="90000"/>
        </a:lnSpc>
        <a:spcBef>
          <a:spcPct val="0"/>
        </a:spcBef>
        <a:spcAft>
          <a:spcPct val="0"/>
        </a:spcAft>
        <a:defRPr sz="3600" b="1">
          <a:solidFill>
            <a:schemeClr val="tx2"/>
          </a:solidFill>
          <a:latin typeface="Arial" panose="020B0604020202020204" pitchFamily="34" charset="0"/>
        </a:defRPr>
      </a:lvl2pPr>
      <a:lvl3pPr algn="l" rtl="0" eaLnBrk="0" fontAlgn="base" hangingPunct="0">
        <a:lnSpc>
          <a:spcPct val="90000"/>
        </a:lnSpc>
        <a:spcBef>
          <a:spcPct val="0"/>
        </a:spcBef>
        <a:spcAft>
          <a:spcPct val="0"/>
        </a:spcAft>
        <a:defRPr sz="3600" b="1">
          <a:solidFill>
            <a:schemeClr val="tx2"/>
          </a:solidFill>
          <a:latin typeface="Arial" panose="020B0604020202020204" pitchFamily="34" charset="0"/>
        </a:defRPr>
      </a:lvl3pPr>
      <a:lvl4pPr algn="l" rtl="0" eaLnBrk="0" fontAlgn="base" hangingPunct="0">
        <a:lnSpc>
          <a:spcPct val="90000"/>
        </a:lnSpc>
        <a:spcBef>
          <a:spcPct val="0"/>
        </a:spcBef>
        <a:spcAft>
          <a:spcPct val="0"/>
        </a:spcAft>
        <a:defRPr sz="3600" b="1">
          <a:solidFill>
            <a:schemeClr val="tx2"/>
          </a:solidFill>
          <a:latin typeface="Arial" panose="020B0604020202020204" pitchFamily="34" charset="0"/>
        </a:defRPr>
      </a:lvl4pPr>
      <a:lvl5pPr algn="l" rtl="0" eaLnBrk="0" fontAlgn="base" hangingPunct="0">
        <a:lnSpc>
          <a:spcPct val="90000"/>
        </a:lnSpc>
        <a:spcBef>
          <a:spcPct val="0"/>
        </a:spcBef>
        <a:spcAft>
          <a:spcPct val="0"/>
        </a:spcAft>
        <a:defRPr sz="3600" b="1">
          <a:solidFill>
            <a:schemeClr val="tx2"/>
          </a:solidFill>
          <a:latin typeface="Arial" panose="020B0604020202020204" pitchFamily="34" charset="0"/>
        </a:defRPr>
      </a:lvl5pPr>
      <a:lvl6pPr marL="457200" algn="l" rtl="0" fontAlgn="base">
        <a:lnSpc>
          <a:spcPct val="90000"/>
        </a:lnSpc>
        <a:spcBef>
          <a:spcPct val="0"/>
        </a:spcBef>
        <a:spcAft>
          <a:spcPct val="0"/>
        </a:spcAft>
        <a:defRPr sz="3600" b="1">
          <a:solidFill>
            <a:schemeClr val="tx2"/>
          </a:solidFill>
          <a:latin typeface="Arial" panose="020B0604020202020204" pitchFamily="34" charset="0"/>
        </a:defRPr>
      </a:lvl6pPr>
      <a:lvl7pPr marL="914400" algn="l" rtl="0" fontAlgn="base">
        <a:lnSpc>
          <a:spcPct val="90000"/>
        </a:lnSpc>
        <a:spcBef>
          <a:spcPct val="0"/>
        </a:spcBef>
        <a:spcAft>
          <a:spcPct val="0"/>
        </a:spcAft>
        <a:defRPr sz="3600" b="1">
          <a:solidFill>
            <a:schemeClr val="tx2"/>
          </a:solidFill>
          <a:latin typeface="Arial" panose="020B0604020202020204" pitchFamily="34" charset="0"/>
        </a:defRPr>
      </a:lvl7pPr>
      <a:lvl8pPr marL="1371600" algn="l" rtl="0" fontAlgn="base">
        <a:lnSpc>
          <a:spcPct val="90000"/>
        </a:lnSpc>
        <a:spcBef>
          <a:spcPct val="0"/>
        </a:spcBef>
        <a:spcAft>
          <a:spcPct val="0"/>
        </a:spcAft>
        <a:defRPr sz="3600" b="1">
          <a:solidFill>
            <a:schemeClr val="tx2"/>
          </a:solidFill>
          <a:latin typeface="Arial" panose="020B0604020202020204" pitchFamily="34" charset="0"/>
        </a:defRPr>
      </a:lvl8pPr>
      <a:lvl9pPr marL="1828800" algn="l" rtl="0" fontAlgn="base">
        <a:lnSpc>
          <a:spcPct val="90000"/>
        </a:lnSpc>
        <a:spcBef>
          <a:spcPct val="0"/>
        </a:spcBef>
        <a:spcAft>
          <a:spcPct val="0"/>
        </a:spcAft>
        <a:defRPr sz="3600" b="1">
          <a:solidFill>
            <a:schemeClr val="tx2"/>
          </a:solidFill>
          <a:latin typeface="Arial" panose="020B0604020202020204" pitchFamily="34" charset="0"/>
        </a:defRPr>
      </a:lvl9pPr>
    </p:titleStyle>
    <p:bodyStyle>
      <a:lvl1pPr marL="342900" indent="-342900" algn="l" rtl="0" eaLnBrk="0" fontAlgn="base" hangingPunct="0">
        <a:spcBef>
          <a:spcPct val="20000"/>
        </a:spcBef>
        <a:spcAft>
          <a:spcPct val="0"/>
        </a:spcAft>
        <a:buClr>
          <a:schemeClr val="tx1"/>
        </a:buClr>
        <a:buSzPct val="75000"/>
        <a:buFont typeface="Wingdings" panose="05000000000000000000" pitchFamily="2" charset="2"/>
        <a:buChar char="l"/>
        <a:defRPr sz="2800" kern="12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400" kern="1200">
          <a:solidFill>
            <a:schemeClr val="tx1"/>
          </a:solidFill>
          <a:latin typeface="+mn-lt"/>
          <a:ea typeface="+mn-ea"/>
          <a:cs typeface="+mn-cs"/>
        </a:defRPr>
      </a:lvl2pPr>
      <a:lvl3pPr marL="1143000" indent="-228600" algn="l" rtl="0" eaLnBrk="0" fontAlgn="base" hangingPunct="0">
        <a:spcBef>
          <a:spcPct val="20000"/>
        </a:spcBef>
        <a:spcAft>
          <a:spcPct val="0"/>
        </a:spcAft>
        <a:buClr>
          <a:schemeClr val="tx1"/>
        </a:buClr>
        <a:buSzPct val="75000"/>
        <a:buFont typeface="Wingdings" panose="05000000000000000000" pitchFamily="2" charset="2"/>
        <a:buChar char="l"/>
        <a:defRPr sz="2000" kern="1200">
          <a:solidFill>
            <a:schemeClr val="tx1"/>
          </a:solidFill>
          <a:latin typeface="+mn-lt"/>
          <a:ea typeface="+mn-ea"/>
          <a:cs typeface="+mn-cs"/>
        </a:defRPr>
      </a:lvl3pPr>
      <a:lvl4pPr marL="1600200" indent="-228600" algn="l" rtl="0" eaLnBrk="0" fontAlgn="base" hangingPunct="0">
        <a:spcBef>
          <a:spcPct val="20000"/>
        </a:spcBef>
        <a:spcAft>
          <a:spcPct val="0"/>
        </a:spcAft>
        <a:buClr>
          <a:schemeClr val="tx1"/>
        </a:buClr>
        <a:buSzPct val="80000"/>
        <a:buChar char="–"/>
        <a:defRPr kern="1200">
          <a:solidFill>
            <a:schemeClr val="tx1"/>
          </a:solidFill>
          <a:latin typeface="+mn-lt"/>
          <a:ea typeface="+mn-ea"/>
          <a:cs typeface="+mn-cs"/>
        </a:defRPr>
      </a:lvl4pPr>
      <a:lvl5pPr marL="2057400" indent="-228600" algn="l" rtl="0" eaLnBrk="0" fontAlgn="base" hangingPunct="0">
        <a:spcBef>
          <a:spcPct val="20000"/>
        </a:spcBef>
        <a:spcAft>
          <a:spcPct val="0"/>
        </a:spcAft>
        <a:buClr>
          <a:schemeClr val="tx1"/>
        </a:buClr>
        <a:buSzPct val="65000"/>
        <a:buFont typeface="Wingdings" panose="05000000000000000000" pitchFamily="2" charset="2"/>
        <a:buChar char="l"/>
        <a:defRPr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oleObject" Target="../embeddings/oleObject1.bin"/><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AutoShape 2">
            <a:extLst>
              <a:ext uri="{FF2B5EF4-FFF2-40B4-BE49-F238E27FC236}">
                <a16:creationId xmlns:a16="http://schemas.microsoft.com/office/drawing/2014/main" id="{4DF6C1E5-B559-0C9F-DEAC-6A470A7C59CA}"/>
              </a:ext>
            </a:extLst>
          </p:cNvPr>
          <p:cNvSpPr>
            <a:spLocks noGrp="1" noChangeArrowheads="1"/>
          </p:cNvSpPr>
          <p:nvPr>
            <p:ph type="ctrTitle"/>
          </p:nvPr>
        </p:nvSpPr>
        <p:spPr/>
        <p:txBody>
          <a:bodyPr/>
          <a:lstStyle/>
          <a:p>
            <a:pPr eaLnBrk="1" hangingPunct="1"/>
            <a:r>
              <a:rPr lang="en-US" altLang="en-US"/>
              <a:t>Neural Network: A Brief Overview</a:t>
            </a:r>
          </a:p>
        </p:txBody>
      </p:sp>
      <p:sp>
        <p:nvSpPr>
          <p:cNvPr id="3075" name="Rectangle 3">
            <a:extLst>
              <a:ext uri="{FF2B5EF4-FFF2-40B4-BE49-F238E27FC236}">
                <a16:creationId xmlns:a16="http://schemas.microsoft.com/office/drawing/2014/main" id="{48E5EDD5-D7F0-3CF9-8122-045DC6B9A4AC}"/>
              </a:ext>
            </a:extLst>
          </p:cNvPr>
          <p:cNvSpPr>
            <a:spLocks noGrp="1" noChangeArrowheads="1"/>
          </p:cNvSpPr>
          <p:nvPr>
            <p:ph type="subTitle" idx="1"/>
          </p:nvPr>
        </p:nvSpPr>
        <p:spPr/>
        <p:txBody>
          <a:bodyPr/>
          <a:lstStyle/>
          <a:p>
            <a:pPr eaLnBrk="1" hangingPunct="1"/>
            <a:r>
              <a:rPr lang="en-US" altLang="en-US"/>
              <a:t>Performance in Analytical Models CS. 6645</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AutoShape 2">
            <a:extLst>
              <a:ext uri="{FF2B5EF4-FFF2-40B4-BE49-F238E27FC236}">
                <a16:creationId xmlns:a16="http://schemas.microsoft.com/office/drawing/2014/main" id="{C4743BE1-1354-BB70-CEE4-E45739CB50EF}"/>
              </a:ext>
            </a:extLst>
          </p:cNvPr>
          <p:cNvSpPr>
            <a:spLocks noGrp="1" noChangeArrowheads="1"/>
          </p:cNvSpPr>
          <p:nvPr>
            <p:ph type="title"/>
          </p:nvPr>
        </p:nvSpPr>
        <p:spPr/>
        <p:txBody>
          <a:bodyPr/>
          <a:lstStyle/>
          <a:p>
            <a:pPr eaLnBrk="1" hangingPunct="1"/>
            <a:r>
              <a:rPr lang="en-US" altLang="en-US"/>
              <a:t>Outline</a:t>
            </a:r>
          </a:p>
        </p:txBody>
      </p:sp>
      <p:sp>
        <p:nvSpPr>
          <p:cNvPr id="4099" name="Rectangle 3">
            <a:extLst>
              <a:ext uri="{FF2B5EF4-FFF2-40B4-BE49-F238E27FC236}">
                <a16:creationId xmlns:a16="http://schemas.microsoft.com/office/drawing/2014/main" id="{5D0E61C8-28CE-0CA5-1AB4-21D7706D7620}"/>
              </a:ext>
            </a:extLst>
          </p:cNvPr>
          <p:cNvSpPr>
            <a:spLocks noGrp="1" noChangeArrowheads="1"/>
          </p:cNvSpPr>
          <p:nvPr>
            <p:ph type="body" idx="1"/>
          </p:nvPr>
        </p:nvSpPr>
        <p:spPr/>
        <p:txBody>
          <a:bodyPr/>
          <a:lstStyle/>
          <a:p>
            <a:pPr eaLnBrk="1" hangingPunct="1"/>
            <a:r>
              <a:rPr lang="en-US" altLang="en-US"/>
              <a:t>Introduction</a:t>
            </a:r>
          </a:p>
          <a:p>
            <a:pPr eaLnBrk="1" hangingPunct="1"/>
            <a:r>
              <a:rPr lang="en-US" altLang="en-US"/>
              <a:t>Background</a:t>
            </a:r>
          </a:p>
          <a:p>
            <a:pPr eaLnBrk="1" hangingPunct="1"/>
            <a:r>
              <a:rPr lang="en-US" altLang="en-US"/>
              <a:t>How the human brain works</a:t>
            </a:r>
          </a:p>
          <a:p>
            <a:pPr eaLnBrk="1" hangingPunct="1"/>
            <a:r>
              <a:rPr lang="en-US" altLang="en-US"/>
              <a:t>A Neuron Model</a:t>
            </a:r>
          </a:p>
          <a:p>
            <a:pPr eaLnBrk="1" hangingPunct="1"/>
            <a:r>
              <a:rPr lang="en-US" altLang="en-US"/>
              <a:t>A Simple Neuron</a:t>
            </a:r>
          </a:p>
          <a:p>
            <a:pPr eaLnBrk="1" hangingPunct="1"/>
            <a:r>
              <a:rPr lang="en-US" altLang="en-US"/>
              <a:t>Pattern Recognition example </a:t>
            </a:r>
          </a:p>
          <a:p>
            <a:pPr eaLnBrk="1" hangingPunct="1"/>
            <a:r>
              <a:rPr lang="en-US" altLang="en-US"/>
              <a:t>A Complicated Perceptron</a:t>
            </a:r>
          </a:p>
          <a:p>
            <a:pPr eaLnBrk="1" hangingPunct="1"/>
            <a:endParaRPr lang="en-US" altLang="en-US"/>
          </a:p>
          <a:p>
            <a:pPr eaLnBrk="1" hangingPunct="1"/>
            <a:endParaRPr lang="en-US"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AutoShape 2">
            <a:extLst>
              <a:ext uri="{FF2B5EF4-FFF2-40B4-BE49-F238E27FC236}">
                <a16:creationId xmlns:a16="http://schemas.microsoft.com/office/drawing/2014/main" id="{96BF1264-728D-7DCA-1288-1D03C1BD8C2F}"/>
              </a:ext>
            </a:extLst>
          </p:cNvPr>
          <p:cNvSpPr>
            <a:spLocks noGrp="1" noChangeArrowheads="1"/>
          </p:cNvSpPr>
          <p:nvPr>
            <p:ph type="title"/>
          </p:nvPr>
        </p:nvSpPr>
        <p:spPr/>
        <p:txBody>
          <a:bodyPr/>
          <a:lstStyle/>
          <a:p>
            <a:pPr eaLnBrk="1" hangingPunct="1"/>
            <a:r>
              <a:rPr lang="en-US" altLang="en-US"/>
              <a:t>Outline Continued</a:t>
            </a:r>
          </a:p>
        </p:txBody>
      </p:sp>
      <p:sp>
        <p:nvSpPr>
          <p:cNvPr id="5123" name="Rectangle 3">
            <a:extLst>
              <a:ext uri="{FF2B5EF4-FFF2-40B4-BE49-F238E27FC236}">
                <a16:creationId xmlns:a16="http://schemas.microsoft.com/office/drawing/2014/main" id="{D4F86E40-5593-4301-B7F1-3184A4A7C7D9}"/>
              </a:ext>
            </a:extLst>
          </p:cNvPr>
          <p:cNvSpPr>
            <a:spLocks noGrp="1" noChangeArrowheads="1"/>
          </p:cNvSpPr>
          <p:nvPr>
            <p:ph type="body" idx="1"/>
          </p:nvPr>
        </p:nvSpPr>
        <p:spPr/>
        <p:txBody>
          <a:bodyPr/>
          <a:lstStyle/>
          <a:p>
            <a:pPr eaLnBrk="1" hangingPunct="1"/>
            <a:r>
              <a:rPr lang="en-US" altLang="en-US"/>
              <a:t>Different types of Neural Networks</a:t>
            </a:r>
          </a:p>
          <a:p>
            <a:pPr eaLnBrk="1" hangingPunct="1"/>
            <a:r>
              <a:rPr lang="en-US" altLang="en-US"/>
              <a:t>Network Layers and Structure</a:t>
            </a:r>
          </a:p>
          <a:p>
            <a:pPr eaLnBrk="1" hangingPunct="1"/>
            <a:r>
              <a:rPr lang="en-US" altLang="en-US"/>
              <a:t>Training a Neural Network</a:t>
            </a:r>
          </a:p>
          <a:p>
            <a:pPr eaLnBrk="1" hangingPunct="1"/>
            <a:r>
              <a:rPr lang="en-US" altLang="en-US"/>
              <a:t>Learning process</a:t>
            </a:r>
          </a:p>
          <a:p>
            <a:pPr eaLnBrk="1" hangingPunct="1"/>
            <a:r>
              <a:rPr lang="en-US" altLang="en-US"/>
              <a:t>Neural Networks in use</a:t>
            </a:r>
          </a:p>
          <a:p>
            <a:pPr eaLnBrk="1" hangingPunct="1"/>
            <a:r>
              <a:rPr lang="en-US" altLang="en-US"/>
              <a:t>Use of Neural Networks in C.A.I.S. project</a:t>
            </a:r>
          </a:p>
          <a:p>
            <a:pPr eaLnBrk="1" hangingPunct="1"/>
            <a:r>
              <a:rPr lang="en-US" altLang="en-US"/>
              <a:t>Conclusion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AutoShape 2">
            <a:extLst>
              <a:ext uri="{FF2B5EF4-FFF2-40B4-BE49-F238E27FC236}">
                <a16:creationId xmlns:a16="http://schemas.microsoft.com/office/drawing/2014/main" id="{9F078FB7-EE73-070D-9C7B-9CB9E939A254}"/>
              </a:ext>
            </a:extLst>
          </p:cNvPr>
          <p:cNvSpPr>
            <a:spLocks noGrp="1" noChangeArrowheads="1"/>
          </p:cNvSpPr>
          <p:nvPr>
            <p:ph type="title"/>
          </p:nvPr>
        </p:nvSpPr>
        <p:spPr/>
        <p:txBody>
          <a:bodyPr/>
          <a:lstStyle/>
          <a:p>
            <a:pPr eaLnBrk="1" hangingPunct="1"/>
            <a:r>
              <a:rPr lang="en-US" altLang="en-US"/>
              <a:t>Introduction</a:t>
            </a:r>
          </a:p>
        </p:txBody>
      </p:sp>
      <p:sp>
        <p:nvSpPr>
          <p:cNvPr id="6147" name="Rectangle 3">
            <a:extLst>
              <a:ext uri="{FF2B5EF4-FFF2-40B4-BE49-F238E27FC236}">
                <a16:creationId xmlns:a16="http://schemas.microsoft.com/office/drawing/2014/main" id="{23CF13C0-53C1-56FF-D053-561E162011A9}"/>
              </a:ext>
            </a:extLst>
          </p:cNvPr>
          <p:cNvSpPr>
            <a:spLocks noGrp="1" noChangeArrowheads="1"/>
          </p:cNvSpPr>
          <p:nvPr>
            <p:ph type="body" idx="1"/>
          </p:nvPr>
        </p:nvSpPr>
        <p:spPr/>
        <p:txBody>
          <a:bodyPr/>
          <a:lstStyle/>
          <a:p>
            <a:pPr eaLnBrk="1" hangingPunct="1"/>
            <a:r>
              <a:rPr lang="en-US" altLang="en-US" sz="2400"/>
              <a:t>What are Neural Networks?</a:t>
            </a:r>
          </a:p>
          <a:p>
            <a:pPr lvl="1" eaLnBrk="1" hangingPunct="1"/>
            <a:r>
              <a:rPr lang="en-US" altLang="en-US" sz="2000"/>
              <a:t>Neural networks are a new method of programming computers. </a:t>
            </a:r>
          </a:p>
          <a:p>
            <a:pPr lvl="1" eaLnBrk="1" hangingPunct="1"/>
            <a:r>
              <a:rPr lang="en-US" altLang="en-US" sz="2000"/>
              <a:t>They are exceptionally good at performing pattern recognition and other tasks that are very difficult to program using conventional techniques. </a:t>
            </a:r>
          </a:p>
          <a:p>
            <a:pPr lvl="1" eaLnBrk="1" hangingPunct="1"/>
            <a:r>
              <a:rPr lang="en-US" altLang="en-US" sz="2000"/>
              <a:t>Programs that employ neural nets are also capable of learning on their own and adapting to changing conditions. </a:t>
            </a:r>
          </a:p>
          <a:p>
            <a:pPr eaLnBrk="1" hangingPunct="1">
              <a:buFont typeface="Wingdings" panose="05000000000000000000" pitchFamily="2" charset="2"/>
              <a:buNone/>
            </a:pPr>
            <a:r>
              <a:rPr lang="en-US" altLang="en-US" sz="2400"/>
              <a:t>  </a:t>
            </a:r>
          </a:p>
          <a:p>
            <a:pPr lvl="1" eaLnBrk="1" hangingPunct="1">
              <a:buFontTx/>
              <a:buNone/>
            </a:pPr>
            <a:endParaRPr lang="en-US" altLang="en-US" sz="2000"/>
          </a:p>
          <a:p>
            <a:pPr eaLnBrk="1" hangingPunct="1"/>
            <a:endParaRPr lang="en-US" altLang="en-US" sz="24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AutoShape 2">
            <a:extLst>
              <a:ext uri="{FF2B5EF4-FFF2-40B4-BE49-F238E27FC236}">
                <a16:creationId xmlns:a16="http://schemas.microsoft.com/office/drawing/2014/main" id="{E45153F9-D53B-EA84-76EA-0FCF5380F038}"/>
              </a:ext>
            </a:extLst>
          </p:cNvPr>
          <p:cNvSpPr>
            <a:spLocks noGrp="1" noChangeArrowheads="1"/>
          </p:cNvSpPr>
          <p:nvPr>
            <p:ph type="title"/>
          </p:nvPr>
        </p:nvSpPr>
        <p:spPr/>
        <p:txBody>
          <a:bodyPr/>
          <a:lstStyle/>
          <a:p>
            <a:pPr eaLnBrk="1" hangingPunct="1"/>
            <a:r>
              <a:rPr lang="en-US" altLang="en-US"/>
              <a:t>Background</a:t>
            </a:r>
          </a:p>
        </p:txBody>
      </p:sp>
      <p:sp>
        <p:nvSpPr>
          <p:cNvPr id="7171" name="Rectangle 3">
            <a:extLst>
              <a:ext uri="{FF2B5EF4-FFF2-40B4-BE49-F238E27FC236}">
                <a16:creationId xmlns:a16="http://schemas.microsoft.com/office/drawing/2014/main" id="{B4268296-FDD4-54CE-1056-D05A46DDD423}"/>
              </a:ext>
            </a:extLst>
          </p:cNvPr>
          <p:cNvSpPr>
            <a:spLocks noGrp="1" noChangeArrowheads="1"/>
          </p:cNvSpPr>
          <p:nvPr>
            <p:ph type="body" idx="1"/>
          </p:nvPr>
        </p:nvSpPr>
        <p:spPr/>
        <p:txBody>
          <a:bodyPr/>
          <a:lstStyle/>
          <a:p>
            <a:pPr eaLnBrk="1" hangingPunct="1">
              <a:lnSpc>
                <a:spcPct val="80000"/>
              </a:lnSpc>
            </a:pPr>
            <a:r>
              <a:rPr lang="en-US" altLang="en-US" sz="2000"/>
              <a:t>An Artificial Neural Network (ANN) is an information processing paradigm that is inspired by the biological nervous systems, such as the human brain’s information processing mechanism. </a:t>
            </a:r>
          </a:p>
          <a:p>
            <a:pPr eaLnBrk="1" hangingPunct="1">
              <a:lnSpc>
                <a:spcPct val="80000"/>
              </a:lnSpc>
            </a:pPr>
            <a:r>
              <a:rPr lang="en-US" altLang="en-US" sz="2000"/>
              <a:t>The key element of this paradigm is the novel structure of the information processing system. It is composed of a large number of highly interconnected processing elements (neurons) working in unison to solve specific problems. NNs, like people, learn by example. </a:t>
            </a:r>
          </a:p>
          <a:p>
            <a:pPr eaLnBrk="1" hangingPunct="1">
              <a:lnSpc>
                <a:spcPct val="80000"/>
              </a:lnSpc>
            </a:pPr>
            <a:r>
              <a:rPr lang="en-US" altLang="en-US" sz="2000"/>
              <a:t>An NN is configured for a specific application, such as pattern recognition or data classification, through a learning process. Learning in biological systems involves adjustments to the synaptic connections that exist between the neurons. This is true of NNs as well.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AutoShape 2">
            <a:extLst>
              <a:ext uri="{FF2B5EF4-FFF2-40B4-BE49-F238E27FC236}">
                <a16:creationId xmlns:a16="http://schemas.microsoft.com/office/drawing/2014/main" id="{606559B3-8961-335D-8BA8-F13A10C6AC56}"/>
              </a:ext>
            </a:extLst>
          </p:cNvPr>
          <p:cNvSpPr>
            <a:spLocks noGrp="1" noChangeArrowheads="1"/>
          </p:cNvSpPr>
          <p:nvPr>
            <p:ph type="title"/>
          </p:nvPr>
        </p:nvSpPr>
        <p:spPr/>
        <p:txBody>
          <a:bodyPr/>
          <a:lstStyle/>
          <a:p>
            <a:pPr eaLnBrk="1" hangingPunct="1"/>
            <a:r>
              <a:rPr lang="en-US" altLang="en-US"/>
              <a:t>How the Human Brain learns</a:t>
            </a:r>
          </a:p>
        </p:txBody>
      </p:sp>
      <p:sp>
        <p:nvSpPr>
          <p:cNvPr id="8195" name="Rectangle 3">
            <a:extLst>
              <a:ext uri="{FF2B5EF4-FFF2-40B4-BE49-F238E27FC236}">
                <a16:creationId xmlns:a16="http://schemas.microsoft.com/office/drawing/2014/main" id="{77C28AB9-0DB7-E0BA-78E8-14C5054BABBD}"/>
              </a:ext>
            </a:extLst>
          </p:cNvPr>
          <p:cNvSpPr>
            <a:spLocks noGrp="1" noChangeArrowheads="1"/>
          </p:cNvSpPr>
          <p:nvPr>
            <p:ph type="body" idx="1"/>
          </p:nvPr>
        </p:nvSpPr>
        <p:spPr>
          <a:xfrm>
            <a:off x="838200" y="2362200"/>
            <a:ext cx="7848600" cy="4343400"/>
          </a:xfrm>
        </p:spPr>
        <p:txBody>
          <a:bodyPr/>
          <a:lstStyle/>
          <a:p>
            <a:pPr eaLnBrk="1" hangingPunct="1">
              <a:lnSpc>
                <a:spcPct val="80000"/>
              </a:lnSpc>
            </a:pPr>
            <a:endParaRPr lang="en-US" altLang="en-US" sz="800"/>
          </a:p>
          <a:p>
            <a:pPr eaLnBrk="1" hangingPunct="1">
              <a:lnSpc>
                <a:spcPct val="80000"/>
              </a:lnSpc>
            </a:pPr>
            <a:endParaRPr lang="en-US" altLang="en-US" sz="800"/>
          </a:p>
          <a:p>
            <a:pPr eaLnBrk="1" hangingPunct="1">
              <a:lnSpc>
                <a:spcPct val="80000"/>
              </a:lnSpc>
            </a:pPr>
            <a:endParaRPr lang="en-US" altLang="en-US" sz="800"/>
          </a:p>
          <a:p>
            <a:pPr eaLnBrk="1" hangingPunct="1">
              <a:lnSpc>
                <a:spcPct val="80000"/>
              </a:lnSpc>
            </a:pPr>
            <a:endParaRPr lang="en-US" altLang="en-US" sz="800"/>
          </a:p>
          <a:p>
            <a:pPr eaLnBrk="1" hangingPunct="1">
              <a:lnSpc>
                <a:spcPct val="80000"/>
              </a:lnSpc>
            </a:pPr>
            <a:endParaRPr lang="en-US" altLang="en-US" sz="800"/>
          </a:p>
          <a:p>
            <a:pPr eaLnBrk="1" hangingPunct="1">
              <a:lnSpc>
                <a:spcPct val="80000"/>
              </a:lnSpc>
            </a:pPr>
            <a:endParaRPr lang="en-US" altLang="en-US" sz="800"/>
          </a:p>
          <a:p>
            <a:pPr eaLnBrk="1" hangingPunct="1">
              <a:lnSpc>
                <a:spcPct val="80000"/>
              </a:lnSpc>
            </a:pPr>
            <a:endParaRPr lang="en-US" altLang="en-US" sz="800"/>
          </a:p>
          <a:p>
            <a:pPr eaLnBrk="1" hangingPunct="1">
              <a:lnSpc>
                <a:spcPct val="80000"/>
              </a:lnSpc>
            </a:pPr>
            <a:endParaRPr lang="en-US" altLang="en-US" sz="800"/>
          </a:p>
          <a:p>
            <a:pPr eaLnBrk="1" hangingPunct="1">
              <a:lnSpc>
                <a:spcPct val="80000"/>
              </a:lnSpc>
            </a:pPr>
            <a:endParaRPr lang="en-US" altLang="en-US" sz="800"/>
          </a:p>
          <a:p>
            <a:pPr eaLnBrk="1" hangingPunct="1">
              <a:lnSpc>
                <a:spcPct val="80000"/>
              </a:lnSpc>
            </a:pPr>
            <a:endParaRPr lang="en-US" altLang="en-US" sz="800"/>
          </a:p>
          <a:p>
            <a:pPr eaLnBrk="1" hangingPunct="1">
              <a:lnSpc>
                <a:spcPct val="80000"/>
              </a:lnSpc>
            </a:pPr>
            <a:endParaRPr lang="en-US" altLang="en-US" sz="800"/>
          </a:p>
          <a:p>
            <a:pPr eaLnBrk="1" hangingPunct="1">
              <a:lnSpc>
                <a:spcPct val="80000"/>
              </a:lnSpc>
            </a:pPr>
            <a:endParaRPr lang="en-US" altLang="en-US" sz="800"/>
          </a:p>
          <a:p>
            <a:pPr eaLnBrk="1" hangingPunct="1">
              <a:lnSpc>
                <a:spcPct val="80000"/>
              </a:lnSpc>
            </a:pPr>
            <a:endParaRPr lang="en-US" altLang="en-US" sz="800"/>
          </a:p>
          <a:p>
            <a:pPr eaLnBrk="1" hangingPunct="1">
              <a:lnSpc>
                <a:spcPct val="80000"/>
              </a:lnSpc>
            </a:pPr>
            <a:endParaRPr lang="en-US" altLang="en-US" sz="800"/>
          </a:p>
          <a:p>
            <a:pPr eaLnBrk="1" hangingPunct="1">
              <a:lnSpc>
                <a:spcPct val="80000"/>
              </a:lnSpc>
            </a:pPr>
            <a:endParaRPr lang="en-US" altLang="en-US" sz="800"/>
          </a:p>
          <a:p>
            <a:pPr eaLnBrk="1" hangingPunct="1">
              <a:lnSpc>
                <a:spcPct val="80000"/>
              </a:lnSpc>
            </a:pPr>
            <a:endParaRPr lang="en-US" altLang="en-US" sz="800"/>
          </a:p>
          <a:p>
            <a:pPr eaLnBrk="1" hangingPunct="1">
              <a:lnSpc>
                <a:spcPct val="80000"/>
              </a:lnSpc>
            </a:pPr>
            <a:endParaRPr lang="en-US" altLang="en-US" sz="1800"/>
          </a:p>
          <a:p>
            <a:pPr eaLnBrk="1" hangingPunct="1">
              <a:lnSpc>
                <a:spcPct val="80000"/>
              </a:lnSpc>
            </a:pPr>
            <a:r>
              <a:rPr lang="en-US" altLang="en-US" sz="1900"/>
              <a:t>In the human brain, a typical neuron collects signals from others through a host of fine structures called </a:t>
            </a:r>
            <a:r>
              <a:rPr lang="en-US" altLang="en-US" sz="1900" i="1"/>
              <a:t>dendrites</a:t>
            </a:r>
            <a:r>
              <a:rPr lang="en-US" altLang="en-US" sz="1900"/>
              <a:t>. </a:t>
            </a:r>
          </a:p>
          <a:p>
            <a:pPr eaLnBrk="1" hangingPunct="1">
              <a:lnSpc>
                <a:spcPct val="80000"/>
              </a:lnSpc>
            </a:pPr>
            <a:r>
              <a:rPr lang="en-US" altLang="en-US" sz="1900"/>
              <a:t>The neuron sends out spikes of electrical activity through a long, thin stand known as an </a:t>
            </a:r>
            <a:r>
              <a:rPr lang="en-US" altLang="en-US" sz="1900" i="1"/>
              <a:t>axon</a:t>
            </a:r>
            <a:r>
              <a:rPr lang="en-US" altLang="en-US" sz="1900"/>
              <a:t>, which splits into thousands of branches. </a:t>
            </a:r>
          </a:p>
          <a:p>
            <a:pPr eaLnBrk="1" hangingPunct="1">
              <a:lnSpc>
                <a:spcPct val="80000"/>
              </a:lnSpc>
            </a:pPr>
            <a:r>
              <a:rPr lang="en-US" altLang="en-US" sz="1900"/>
              <a:t>At the end of each branch, a structure called a </a:t>
            </a:r>
            <a:r>
              <a:rPr lang="en-US" altLang="en-US" sz="1900" i="1"/>
              <a:t>synapse</a:t>
            </a:r>
            <a:r>
              <a:rPr lang="en-US" altLang="en-US" sz="1900"/>
              <a:t> converts the activity from the axon into electrical effects that inhibit or excite activity in the connected neurons. </a:t>
            </a:r>
          </a:p>
        </p:txBody>
      </p:sp>
      <p:pic>
        <p:nvPicPr>
          <p:cNvPr id="8196" name="Picture 5" descr="report">
            <a:extLst>
              <a:ext uri="{FF2B5EF4-FFF2-40B4-BE49-F238E27FC236}">
                <a16:creationId xmlns:a16="http://schemas.microsoft.com/office/drawing/2014/main" id="{10D79088-E8B5-32D2-37B9-0B9D21A1015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514600"/>
            <a:ext cx="3352800" cy="1722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7" descr="report">
            <a:extLst>
              <a:ext uri="{FF2B5EF4-FFF2-40B4-BE49-F238E27FC236}">
                <a16:creationId xmlns:a16="http://schemas.microsoft.com/office/drawing/2014/main" id="{0BAFDB1F-51DF-F695-53A3-C15F552B3E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438400"/>
            <a:ext cx="3819525" cy="188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AutoShape 2">
            <a:extLst>
              <a:ext uri="{FF2B5EF4-FFF2-40B4-BE49-F238E27FC236}">
                <a16:creationId xmlns:a16="http://schemas.microsoft.com/office/drawing/2014/main" id="{F612FEBF-8761-69D9-EB1E-C484292A7D4C}"/>
              </a:ext>
            </a:extLst>
          </p:cNvPr>
          <p:cNvSpPr>
            <a:spLocks noGrp="1" noChangeArrowheads="1"/>
          </p:cNvSpPr>
          <p:nvPr>
            <p:ph type="title"/>
          </p:nvPr>
        </p:nvSpPr>
        <p:spPr/>
        <p:txBody>
          <a:bodyPr/>
          <a:lstStyle/>
          <a:p>
            <a:pPr eaLnBrk="1" hangingPunct="1"/>
            <a:r>
              <a:rPr lang="en-US" altLang="en-US"/>
              <a:t>A Neuron Model</a:t>
            </a:r>
          </a:p>
        </p:txBody>
      </p:sp>
      <p:sp>
        <p:nvSpPr>
          <p:cNvPr id="9219" name="Rectangle 3">
            <a:extLst>
              <a:ext uri="{FF2B5EF4-FFF2-40B4-BE49-F238E27FC236}">
                <a16:creationId xmlns:a16="http://schemas.microsoft.com/office/drawing/2014/main" id="{67319D98-0C67-A28B-3193-E30AFDFEA263}"/>
              </a:ext>
            </a:extLst>
          </p:cNvPr>
          <p:cNvSpPr>
            <a:spLocks noGrp="1" noChangeArrowheads="1"/>
          </p:cNvSpPr>
          <p:nvPr>
            <p:ph type="body" idx="1"/>
          </p:nvPr>
        </p:nvSpPr>
        <p:spPr>
          <a:xfrm>
            <a:off x="838200" y="2362200"/>
            <a:ext cx="7848600" cy="4267200"/>
          </a:xfrm>
        </p:spPr>
        <p:txBody>
          <a:bodyPr/>
          <a:lstStyle/>
          <a:p>
            <a:pPr eaLnBrk="1" hangingPunct="1">
              <a:lnSpc>
                <a:spcPct val="80000"/>
              </a:lnSpc>
            </a:pPr>
            <a:r>
              <a:rPr lang="en-US" altLang="en-US" sz="1800"/>
              <a:t>When a neuron receives excitatory input that is sufficiently large compared with its inhibitory input, it sends a spike of electrical activity down its axon. Learning occurs by changing the effectiveness of the synapses so that the influence of one neuron on another changes. </a:t>
            </a:r>
          </a:p>
          <a:p>
            <a:pPr eaLnBrk="1" hangingPunct="1">
              <a:lnSpc>
                <a:spcPct val="80000"/>
              </a:lnSpc>
            </a:pPr>
            <a:endParaRPr lang="en-US" altLang="en-US" sz="1800"/>
          </a:p>
          <a:p>
            <a:pPr eaLnBrk="1" hangingPunct="1">
              <a:lnSpc>
                <a:spcPct val="80000"/>
              </a:lnSpc>
            </a:pPr>
            <a:endParaRPr lang="en-US" altLang="en-US" sz="1400"/>
          </a:p>
          <a:p>
            <a:pPr eaLnBrk="1" hangingPunct="1">
              <a:lnSpc>
                <a:spcPct val="80000"/>
              </a:lnSpc>
            </a:pPr>
            <a:endParaRPr lang="en-US" altLang="en-US" sz="1400"/>
          </a:p>
          <a:p>
            <a:pPr eaLnBrk="1" hangingPunct="1">
              <a:lnSpc>
                <a:spcPct val="80000"/>
              </a:lnSpc>
            </a:pPr>
            <a:endParaRPr lang="en-US" altLang="en-US" sz="1400"/>
          </a:p>
          <a:p>
            <a:pPr eaLnBrk="1" hangingPunct="1">
              <a:lnSpc>
                <a:spcPct val="80000"/>
              </a:lnSpc>
            </a:pPr>
            <a:endParaRPr lang="en-US" altLang="en-US" sz="1400"/>
          </a:p>
          <a:p>
            <a:pPr eaLnBrk="1" hangingPunct="1">
              <a:lnSpc>
                <a:spcPct val="80000"/>
              </a:lnSpc>
            </a:pPr>
            <a:endParaRPr lang="en-US" altLang="en-US" sz="1400"/>
          </a:p>
          <a:p>
            <a:pPr eaLnBrk="1" hangingPunct="1">
              <a:lnSpc>
                <a:spcPct val="80000"/>
              </a:lnSpc>
            </a:pPr>
            <a:endParaRPr lang="en-US" altLang="en-US" sz="1400"/>
          </a:p>
          <a:p>
            <a:pPr eaLnBrk="1" hangingPunct="1">
              <a:lnSpc>
                <a:spcPct val="80000"/>
              </a:lnSpc>
            </a:pPr>
            <a:endParaRPr lang="en-US" altLang="en-US" sz="1600"/>
          </a:p>
          <a:p>
            <a:pPr eaLnBrk="1" hangingPunct="1">
              <a:lnSpc>
                <a:spcPct val="80000"/>
              </a:lnSpc>
            </a:pPr>
            <a:endParaRPr lang="en-US" altLang="en-US" sz="1600"/>
          </a:p>
          <a:p>
            <a:pPr eaLnBrk="1" hangingPunct="1">
              <a:lnSpc>
                <a:spcPct val="80000"/>
              </a:lnSpc>
            </a:pPr>
            <a:r>
              <a:rPr lang="en-US" altLang="en-US" sz="1800"/>
              <a:t>We conduct these neural networks by first trying to deduce the essential features of neurons and their interconnections. </a:t>
            </a:r>
          </a:p>
          <a:p>
            <a:pPr eaLnBrk="1" hangingPunct="1">
              <a:lnSpc>
                <a:spcPct val="80000"/>
              </a:lnSpc>
            </a:pPr>
            <a:r>
              <a:rPr lang="en-US" altLang="en-US" sz="1800"/>
              <a:t>We then typically program a computer to simulate these features. </a:t>
            </a:r>
          </a:p>
          <a:p>
            <a:pPr eaLnBrk="1" hangingPunct="1">
              <a:lnSpc>
                <a:spcPct val="80000"/>
              </a:lnSpc>
              <a:buFont typeface="Wingdings" panose="05000000000000000000" pitchFamily="2" charset="2"/>
              <a:buNone/>
            </a:pPr>
            <a:endParaRPr lang="en-US" altLang="en-US" sz="1800"/>
          </a:p>
          <a:p>
            <a:pPr eaLnBrk="1" hangingPunct="1">
              <a:lnSpc>
                <a:spcPct val="80000"/>
              </a:lnSpc>
            </a:pPr>
            <a:endParaRPr lang="en-US" altLang="en-US" sz="1400"/>
          </a:p>
        </p:txBody>
      </p:sp>
      <p:pic>
        <p:nvPicPr>
          <p:cNvPr id="9220" name="Picture 5" descr="report">
            <a:extLst>
              <a:ext uri="{FF2B5EF4-FFF2-40B4-BE49-F238E27FC236}">
                <a16:creationId xmlns:a16="http://schemas.microsoft.com/office/drawing/2014/main" id="{9760A2F3-501C-9DB1-825A-3218982732D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3429000"/>
            <a:ext cx="3810000" cy="180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AutoShape 2">
            <a:extLst>
              <a:ext uri="{FF2B5EF4-FFF2-40B4-BE49-F238E27FC236}">
                <a16:creationId xmlns:a16="http://schemas.microsoft.com/office/drawing/2014/main" id="{B89E1648-ACEB-1494-4D8C-A47A7FEE83C6}"/>
              </a:ext>
            </a:extLst>
          </p:cNvPr>
          <p:cNvSpPr>
            <a:spLocks noGrp="1" noChangeArrowheads="1"/>
          </p:cNvSpPr>
          <p:nvPr>
            <p:ph type="title"/>
          </p:nvPr>
        </p:nvSpPr>
        <p:spPr/>
        <p:txBody>
          <a:bodyPr/>
          <a:lstStyle/>
          <a:p>
            <a:pPr eaLnBrk="1" hangingPunct="1"/>
            <a:r>
              <a:rPr lang="en-US" altLang="en-US"/>
              <a:t>A Simple Neuron</a:t>
            </a:r>
          </a:p>
        </p:txBody>
      </p:sp>
      <p:sp>
        <p:nvSpPr>
          <p:cNvPr id="10243" name="Rectangle 3">
            <a:extLst>
              <a:ext uri="{FF2B5EF4-FFF2-40B4-BE49-F238E27FC236}">
                <a16:creationId xmlns:a16="http://schemas.microsoft.com/office/drawing/2014/main" id="{E001F6BE-AC12-C5C7-B583-C6CEC648A768}"/>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None/>
            </a:pPr>
            <a:endParaRPr lang="en-US" altLang="en-US" sz="2400" b="1"/>
          </a:p>
          <a:p>
            <a:pPr eaLnBrk="1" hangingPunct="1">
              <a:lnSpc>
                <a:spcPct val="80000"/>
              </a:lnSpc>
            </a:pPr>
            <a:endParaRPr lang="en-US" altLang="en-US" sz="2400"/>
          </a:p>
          <a:p>
            <a:pPr eaLnBrk="1" hangingPunct="1">
              <a:lnSpc>
                <a:spcPct val="80000"/>
              </a:lnSpc>
            </a:pPr>
            <a:endParaRPr lang="en-US" altLang="en-US" sz="2400"/>
          </a:p>
          <a:p>
            <a:pPr eaLnBrk="1" hangingPunct="1">
              <a:lnSpc>
                <a:spcPct val="80000"/>
              </a:lnSpc>
            </a:pPr>
            <a:endParaRPr lang="en-US" altLang="en-US" sz="2400"/>
          </a:p>
          <a:p>
            <a:pPr eaLnBrk="1" hangingPunct="1">
              <a:lnSpc>
                <a:spcPct val="80000"/>
              </a:lnSpc>
            </a:pPr>
            <a:endParaRPr lang="en-US" altLang="en-US" sz="2400"/>
          </a:p>
          <a:p>
            <a:pPr eaLnBrk="1" hangingPunct="1">
              <a:lnSpc>
                <a:spcPct val="80000"/>
              </a:lnSpc>
            </a:pPr>
            <a:endParaRPr lang="en-US" altLang="en-US" sz="2400"/>
          </a:p>
          <a:p>
            <a:pPr eaLnBrk="1" hangingPunct="1">
              <a:lnSpc>
                <a:spcPct val="80000"/>
              </a:lnSpc>
            </a:pPr>
            <a:endParaRPr lang="en-US" altLang="en-US" sz="2400"/>
          </a:p>
          <a:p>
            <a:pPr eaLnBrk="1" hangingPunct="1">
              <a:lnSpc>
                <a:spcPct val="80000"/>
              </a:lnSpc>
            </a:pPr>
            <a:r>
              <a:rPr lang="en-US" altLang="en-US" sz="2400"/>
              <a:t>An artificial neuron is a device with many inputs and one output. </a:t>
            </a:r>
          </a:p>
          <a:p>
            <a:pPr eaLnBrk="1" hangingPunct="1">
              <a:lnSpc>
                <a:spcPct val="80000"/>
              </a:lnSpc>
            </a:pPr>
            <a:r>
              <a:rPr lang="en-US" altLang="en-US" sz="2400"/>
              <a:t>The neuron has two modes of operation; </a:t>
            </a:r>
          </a:p>
          <a:p>
            <a:pPr eaLnBrk="1" hangingPunct="1">
              <a:lnSpc>
                <a:spcPct val="80000"/>
              </a:lnSpc>
            </a:pPr>
            <a:r>
              <a:rPr lang="en-US" altLang="en-US" sz="2400"/>
              <a:t>the training mode and </a:t>
            </a:r>
          </a:p>
          <a:p>
            <a:pPr eaLnBrk="1" hangingPunct="1">
              <a:lnSpc>
                <a:spcPct val="80000"/>
              </a:lnSpc>
            </a:pPr>
            <a:r>
              <a:rPr lang="en-US" altLang="en-US" sz="2400"/>
              <a:t>the using mode. </a:t>
            </a:r>
          </a:p>
        </p:txBody>
      </p:sp>
      <p:pic>
        <p:nvPicPr>
          <p:cNvPr id="10244" name="Picture 5" descr="report">
            <a:extLst>
              <a:ext uri="{FF2B5EF4-FFF2-40B4-BE49-F238E27FC236}">
                <a16:creationId xmlns:a16="http://schemas.microsoft.com/office/drawing/2014/main" id="{03FF8E04-856A-80E1-E976-0DA2772CE81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2438400"/>
            <a:ext cx="4267200" cy="1743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AutoShape 2">
            <a:extLst>
              <a:ext uri="{FF2B5EF4-FFF2-40B4-BE49-F238E27FC236}">
                <a16:creationId xmlns:a16="http://schemas.microsoft.com/office/drawing/2014/main" id="{60B4A42B-7DA4-E754-15FD-3F935EB99D7A}"/>
              </a:ext>
            </a:extLst>
          </p:cNvPr>
          <p:cNvSpPr>
            <a:spLocks noGrp="1" noChangeArrowheads="1"/>
          </p:cNvSpPr>
          <p:nvPr>
            <p:ph type="title"/>
          </p:nvPr>
        </p:nvSpPr>
        <p:spPr/>
        <p:txBody>
          <a:bodyPr/>
          <a:lstStyle/>
          <a:p>
            <a:pPr eaLnBrk="1" hangingPunct="1"/>
            <a:r>
              <a:rPr lang="en-US" altLang="en-US"/>
              <a:t>A Simple Neuron (Cont.)</a:t>
            </a:r>
          </a:p>
        </p:txBody>
      </p:sp>
      <p:sp>
        <p:nvSpPr>
          <p:cNvPr id="11267" name="Rectangle 3">
            <a:extLst>
              <a:ext uri="{FF2B5EF4-FFF2-40B4-BE49-F238E27FC236}">
                <a16:creationId xmlns:a16="http://schemas.microsoft.com/office/drawing/2014/main" id="{050C0C41-AC85-8CDF-05F6-5B173FECFBA9}"/>
              </a:ext>
            </a:extLst>
          </p:cNvPr>
          <p:cNvSpPr>
            <a:spLocks noGrp="1" noChangeArrowheads="1"/>
          </p:cNvSpPr>
          <p:nvPr>
            <p:ph type="body" idx="1"/>
          </p:nvPr>
        </p:nvSpPr>
        <p:spPr/>
        <p:txBody>
          <a:bodyPr/>
          <a:lstStyle/>
          <a:p>
            <a:pPr eaLnBrk="1" hangingPunct="1">
              <a:lnSpc>
                <a:spcPct val="90000"/>
              </a:lnSpc>
            </a:pPr>
            <a:r>
              <a:rPr lang="en-US" altLang="en-US" sz="2000"/>
              <a:t>In the training mode, the neuron can be trained to fire (or not), for particular input patterns. </a:t>
            </a:r>
          </a:p>
          <a:p>
            <a:pPr eaLnBrk="1" hangingPunct="1">
              <a:lnSpc>
                <a:spcPct val="90000"/>
              </a:lnSpc>
            </a:pPr>
            <a:r>
              <a:rPr lang="en-US" altLang="en-US" sz="2000"/>
              <a:t>In the using mode, when a taught input pattern is detected at the input, its associated output becomes the current output. If the input pattern does not belong in the taught list of input patterns, the firing rule is used to determine whether to fire or not.</a:t>
            </a:r>
          </a:p>
          <a:p>
            <a:pPr eaLnBrk="1" hangingPunct="1">
              <a:lnSpc>
                <a:spcPct val="90000"/>
              </a:lnSpc>
            </a:pPr>
            <a:r>
              <a:rPr lang="en-US" altLang="en-US" sz="2000"/>
              <a:t>The firing rule is an important concept in neural networks and accounts for their high flexibility. A firing rule determines how one calculates whether a neuron should fire for any input pattern. It relates to all the input patterns, not only the ones on which the node was trained on previously.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AutoShape 2">
            <a:extLst>
              <a:ext uri="{FF2B5EF4-FFF2-40B4-BE49-F238E27FC236}">
                <a16:creationId xmlns:a16="http://schemas.microsoft.com/office/drawing/2014/main" id="{4A89936C-60D9-A011-F5DA-58D1988662E4}"/>
              </a:ext>
            </a:extLst>
          </p:cNvPr>
          <p:cNvSpPr>
            <a:spLocks noGrp="1" noChangeArrowheads="1"/>
          </p:cNvSpPr>
          <p:nvPr>
            <p:ph type="title"/>
          </p:nvPr>
        </p:nvSpPr>
        <p:spPr/>
        <p:txBody>
          <a:bodyPr/>
          <a:lstStyle/>
          <a:p>
            <a:pPr eaLnBrk="1" hangingPunct="1"/>
            <a:r>
              <a:rPr lang="en-US" altLang="en-US"/>
              <a:t>Pattern Recognition</a:t>
            </a:r>
          </a:p>
        </p:txBody>
      </p:sp>
      <p:sp>
        <p:nvSpPr>
          <p:cNvPr id="12291" name="Rectangle 3">
            <a:extLst>
              <a:ext uri="{FF2B5EF4-FFF2-40B4-BE49-F238E27FC236}">
                <a16:creationId xmlns:a16="http://schemas.microsoft.com/office/drawing/2014/main" id="{E460C826-BA9D-D2A8-9E7E-50E2A66F2A96}"/>
              </a:ext>
            </a:extLst>
          </p:cNvPr>
          <p:cNvSpPr>
            <a:spLocks noGrp="1" noChangeArrowheads="1"/>
          </p:cNvSpPr>
          <p:nvPr>
            <p:ph type="body" idx="1"/>
          </p:nvPr>
        </p:nvSpPr>
        <p:spPr/>
        <p:txBody>
          <a:bodyPr/>
          <a:lstStyle/>
          <a:p>
            <a:pPr eaLnBrk="1" hangingPunct="1">
              <a:lnSpc>
                <a:spcPct val="90000"/>
              </a:lnSpc>
            </a:pPr>
            <a:r>
              <a:rPr lang="en-US" altLang="en-US" sz="2000"/>
              <a:t>An important application of neural networks is pattern recognition. Pattern recognition can be implemented by using a feed-forward neural network that has been trained accordingly. </a:t>
            </a:r>
          </a:p>
          <a:p>
            <a:pPr eaLnBrk="1" hangingPunct="1">
              <a:lnSpc>
                <a:spcPct val="90000"/>
              </a:lnSpc>
            </a:pPr>
            <a:r>
              <a:rPr lang="en-US" altLang="en-US" sz="2000"/>
              <a:t>During training, the network is trained to associate outputs with input patterns. </a:t>
            </a:r>
          </a:p>
          <a:p>
            <a:pPr eaLnBrk="1" hangingPunct="1">
              <a:lnSpc>
                <a:spcPct val="90000"/>
              </a:lnSpc>
            </a:pPr>
            <a:r>
              <a:rPr lang="en-US" altLang="en-US" sz="2000"/>
              <a:t>When the network is used, it identifies the input pattern and tries to output the associated output pattern. </a:t>
            </a:r>
          </a:p>
          <a:p>
            <a:pPr eaLnBrk="1" hangingPunct="1">
              <a:lnSpc>
                <a:spcPct val="90000"/>
              </a:lnSpc>
            </a:pPr>
            <a:r>
              <a:rPr lang="en-US" altLang="en-US" sz="2000"/>
              <a:t>The power of neural networks comes to life when a pattern that has no output associated with it, is given as an input. </a:t>
            </a:r>
          </a:p>
          <a:p>
            <a:pPr eaLnBrk="1" hangingPunct="1">
              <a:lnSpc>
                <a:spcPct val="90000"/>
              </a:lnSpc>
            </a:pPr>
            <a:r>
              <a:rPr lang="en-US" altLang="en-US" sz="2000"/>
              <a:t>In this case, the network gives the output that corresponds to a taught input pattern that is least different from the given pattern.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AutoShape 2">
            <a:extLst>
              <a:ext uri="{FF2B5EF4-FFF2-40B4-BE49-F238E27FC236}">
                <a16:creationId xmlns:a16="http://schemas.microsoft.com/office/drawing/2014/main" id="{938EBB86-E834-A067-29AE-18D3B96C7A08}"/>
              </a:ext>
            </a:extLst>
          </p:cNvPr>
          <p:cNvSpPr>
            <a:spLocks noGrp="1" noChangeArrowheads="1"/>
          </p:cNvSpPr>
          <p:nvPr>
            <p:ph type="title"/>
          </p:nvPr>
        </p:nvSpPr>
        <p:spPr/>
        <p:txBody>
          <a:bodyPr/>
          <a:lstStyle/>
          <a:p>
            <a:pPr eaLnBrk="1" hangingPunct="1"/>
            <a:r>
              <a:rPr lang="en-US" altLang="en-US"/>
              <a:t>Pattern Recognition (cont.)</a:t>
            </a:r>
          </a:p>
        </p:txBody>
      </p:sp>
      <p:sp>
        <p:nvSpPr>
          <p:cNvPr id="13315" name="Rectangle 3">
            <a:extLst>
              <a:ext uri="{FF2B5EF4-FFF2-40B4-BE49-F238E27FC236}">
                <a16:creationId xmlns:a16="http://schemas.microsoft.com/office/drawing/2014/main" id="{F1F0D8F7-67AB-664A-BA7C-F176E25D6A00}"/>
              </a:ext>
            </a:extLst>
          </p:cNvPr>
          <p:cNvSpPr>
            <a:spLocks noGrp="1" noChangeArrowheads="1"/>
          </p:cNvSpPr>
          <p:nvPr>
            <p:ph type="body" idx="1"/>
          </p:nvPr>
        </p:nvSpPr>
        <p:spPr/>
        <p:txBody>
          <a:bodyPr/>
          <a:lstStyle/>
          <a:p>
            <a:pPr eaLnBrk="1" hangingPunct="1"/>
            <a:endParaRPr lang="en-US" altLang="en-US"/>
          </a:p>
          <a:p>
            <a:pPr eaLnBrk="1" hangingPunct="1"/>
            <a:endParaRPr lang="en-US" altLang="en-US"/>
          </a:p>
          <a:p>
            <a:pPr eaLnBrk="1" hangingPunct="1"/>
            <a:endParaRPr lang="en-US" altLang="en-US"/>
          </a:p>
          <a:p>
            <a:pPr eaLnBrk="1" hangingPunct="1"/>
            <a:r>
              <a:rPr lang="en-US" altLang="en-US"/>
              <a:t>Suppose a network is trained to recognize the patterns T and H. The associated patterns are all black and all white respectively as shown above. </a:t>
            </a:r>
          </a:p>
        </p:txBody>
      </p:sp>
      <p:pic>
        <p:nvPicPr>
          <p:cNvPr id="13316" name="Picture 5" descr="report">
            <a:extLst>
              <a:ext uri="{FF2B5EF4-FFF2-40B4-BE49-F238E27FC236}">
                <a16:creationId xmlns:a16="http://schemas.microsoft.com/office/drawing/2014/main" id="{A24B05D3-F168-647C-E1B5-719F21E5AF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81200" y="2590800"/>
            <a:ext cx="5400675"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AutoShape 2">
            <a:extLst>
              <a:ext uri="{FF2B5EF4-FFF2-40B4-BE49-F238E27FC236}">
                <a16:creationId xmlns:a16="http://schemas.microsoft.com/office/drawing/2014/main" id="{9C2C07D8-B937-C74D-9248-096761C09454}"/>
              </a:ext>
            </a:extLst>
          </p:cNvPr>
          <p:cNvSpPr>
            <a:spLocks noGrp="1" noChangeArrowheads="1"/>
          </p:cNvSpPr>
          <p:nvPr>
            <p:ph type="title"/>
          </p:nvPr>
        </p:nvSpPr>
        <p:spPr/>
        <p:txBody>
          <a:bodyPr/>
          <a:lstStyle/>
          <a:p>
            <a:pPr eaLnBrk="1" hangingPunct="1"/>
            <a:r>
              <a:rPr lang="en-US" altLang="en-US"/>
              <a:t>Pattern Recognition (cont.)</a:t>
            </a:r>
          </a:p>
        </p:txBody>
      </p:sp>
      <p:sp>
        <p:nvSpPr>
          <p:cNvPr id="14339" name="Rectangle 3">
            <a:extLst>
              <a:ext uri="{FF2B5EF4-FFF2-40B4-BE49-F238E27FC236}">
                <a16:creationId xmlns:a16="http://schemas.microsoft.com/office/drawing/2014/main" id="{E161D767-619B-574B-6935-350EA36E4CA0}"/>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None/>
            </a:pPr>
            <a:r>
              <a:rPr lang="en-US" altLang="en-US" sz="2400"/>
              <a:t>                             </a:t>
            </a:r>
          </a:p>
          <a:p>
            <a:pPr eaLnBrk="1" hangingPunct="1">
              <a:lnSpc>
                <a:spcPct val="80000"/>
              </a:lnSpc>
              <a:buFont typeface="Wingdings" panose="05000000000000000000" pitchFamily="2" charset="2"/>
              <a:buNone/>
            </a:pPr>
            <a:endParaRPr lang="en-US" altLang="en-US" sz="2400"/>
          </a:p>
          <a:p>
            <a:pPr eaLnBrk="1" hangingPunct="1">
              <a:lnSpc>
                <a:spcPct val="80000"/>
              </a:lnSpc>
              <a:buFont typeface="Wingdings" panose="05000000000000000000" pitchFamily="2" charset="2"/>
              <a:buNone/>
            </a:pPr>
            <a:endParaRPr lang="en-US" altLang="en-US" sz="2400"/>
          </a:p>
          <a:p>
            <a:pPr eaLnBrk="1" hangingPunct="1">
              <a:lnSpc>
                <a:spcPct val="80000"/>
              </a:lnSpc>
              <a:buFont typeface="Wingdings" panose="05000000000000000000" pitchFamily="2" charset="2"/>
              <a:buNone/>
            </a:pPr>
            <a:endParaRPr lang="en-US" altLang="en-US" sz="2400"/>
          </a:p>
          <a:p>
            <a:pPr eaLnBrk="1" hangingPunct="1">
              <a:lnSpc>
                <a:spcPct val="80000"/>
              </a:lnSpc>
              <a:buFont typeface="Wingdings" panose="05000000000000000000" pitchFamily="2" charset="2"/>
              <a:buNone/>
            </a:pPr>
            <a:endParaRPr lang="en-US" altLang="en-US" sz="2400"/>
          </a:p>
          <a:p>
            <a:pPr eaLnBrk="1" hangingPunct="1">
              <a:lnSpc>
                <a:spcPct val="80000"/>
              </a:lnSpc>
              <a:buFont typeface="Wingdings" panose="05000000000000000000" pitchFamily="2" charset="2"/>
              <a:buNone/>
            </a:pPr>
            <a:r>
              <a:rPr lang="en-US" altLang="en-US" sz="2400"/>
              <a:t>	Since the input pattern looks more like a ‘T’, when the network classifies it, it sees the input closely resembling ‘T’ and outputs the pattern that represents a ‘T’.</a:t>
            </a:r>
          </a:p>
          <a:p>
            <a:pPr eaLnBrk="1" hangingPunct="1">
              <a:lnSpc>
                <a:spcPct val="80000"/>
              </a:lnSpc>
              <a:buFont typeface="Wingdings" panose="05000000000000000000" pitchFamily="2" charset="2"/>
              <a:buNone/>
            </a:pPr>
            <a:r>
              <a:rPr lang="en-US" altLang="en-US" sz="2400"/>
              <a:t>   </a:t>
            </a:r>
          </a:p>
        </p:txBody>
      </p:sp>
      <p:pic>
        <p:nvPicPr>
          <p:cNvPr id="14340" name="Picture 5" descr="report">
            <a:extLst>
              <a:ext uri="{FF2B5EF4-FFF2-40B4-BE49-F238E27FC236}">
                <a16:creationId xmlns:a16="http://schemas.microsoft.com/office/drawing/2014/main" id="{F41D43B5-39F9-F29F-7FA6-BE9C1788E2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2438400"/>
            <a:ext cx="36576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AutoShape 2">
            <a:extLst>
              <a:ext uri="{FF2B5EF4-FFF2-40B4-BE49-F238E27FC236}">
                <a16:creationId xmlns:a16="http://schemas.microsoft.com/office/drawing/2014/main" id="{9E034B7E-1181-5BCB-3163-53EB7BDAA7F6}"/>
              </a:ext>
            </a:extLst>
          </p:cNvPr>
          <p:cNvSpPr>
            <a:spLocks noGrp="1" noChangeArrowheads="1"/>
          </p:cNvSpPr>
          <p:nvPr>
            <p:ph type="title"/>
          </p:nvPr>
        </p:nvSpPr>
        <p:spPr/>
        <p:txBody>
          <a:bodyPr/>
          <a:lstStyle/>
          <a:p>
            <a:pPr eaLnBrk="1" hangingPunct="1"/>
            <a:r>
              <a:rPr lang="en-US" altLang="en-US"/>
              <a:t>Pattern Recognition (cont.)</a:t>
            </a:r>
          </a:p>
        </p:txBody>
      </p:sp>
      <p:sp>
        <p:nvSpPr>
          <p:cNvPr id="15363" name="Rectangle 3">
            <a:extLst>
              <a:ext uri="{FF2B5EF4-FFF2-40B4-BE49-F238E27FC236}">
                <a16:creationId xmlns:a16="http://schemas.microsoft.com/office/drawing/2014/main" id="{59599156-56C7-F5CF-2575-66B87F989658}"/>
              </a:ext>
            </a:extLst>
          </p:cNvPr>
          <p:cNvSpPr>
            <a:spLocks noGrp="1" noChangeArrowheads="1"/>
          </p:cNvSpPr>
          <p:nvPr>
            <p:ph type="body" idx="1"/>
          </p:nvPr>
        </p:nvSpPr>
        <p:spPr/>
        <p:txBody>
          <a:bodyPr/>
          <a:lstStyle/>
          <a:p>
            <a:pPr eaLnBrk="1" hangingPunct="1">
              <a:buFont typeface="Wingdings" panose="05000000000000000000" pitchFamily="2" charset="2"/>
              <a:buNone/>
            </a:pPr>
            <a:endParaRPr lang="en-US" altLang="en-US"/>
          </a:p>
          <a:p>
            <a:pPr eaLnBrk="1" hangingPunct="1">
              <a:buFont typeface="Wingdings" panose="05000000000000000000" pitchFamily="2" charset="2"/>
              <a:buNone/>
            </a:pPr>
            <a:endParaRPr lang="en-US" altLang="en-US"/>
          </a:p>
          <a:p>
            <a:pPr eaLnBrk="1" hangingPunct="1">
              <a:buFont typeface="Wingdings" panose="05000000000000000000" pitchFamily="2" charset="2"/>
              <a:buNone/>
            </a:pPr>
            <a:endParaRPr lang="en-US" altLang="en-US"/>
          </a:p>
          <a:p>
            <a:pPr eaLnBrk="1" hangingPunct="1">
              <a:buFont typeface="Wingdings" panose="05000000000000000000" pitchFamily="2" charset="2"/>
              <a:buNone/>
            </a:pPr>
            <a:r>
              <a:rPr lang="en-US" altLang="en-US"/>
              <a:t>	The input pattern here closely resembles ‘H’ with a slight difference. The network in this case classifies it as an ‘H’ and outputs the pattern representing an ‘H’.</a:t>
            </a:r>
          </a:p>
        </p:txBody>
      </p:sp>
      <p:pic>
        <p:nvPicPr>
          <p:cNvPr id="15364" name="Picture 5" descr="report">
            <a:extLst>
              <a:ext uri="{FF2B5EF4-FFF2-40B4-BE49-F238E27FC236}">
                <a16:creationId xmlns:a16="http://schemas.microsoft.com/office/drawing/2014/main" id="{999F5F2D-272A-776E-126D-474DC0C40B0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124200" y="2514600"/>
            <a:ext cx="24765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AutoShape 2">
            <a:extLst>
              <a:ext uri="{FF2B5EF4-FFF2-40B4-BE49-F238E27FC236}">
                <a16:creationId xmlns:a16="http://schemas.microsoft.com/office/drawing/2014/main" id="{510C16EA-2DCC-C2EC-FD41-A3E46A24CCB2}"/>
              </a:ext>
            </a:extLst>
          </p:cNvPr>
          <p:cNvSpPr>
            <a:spLocks noGrp="1" noChangeArrowheads="1"/>
          </p:cNvSpPr>
          <p:nvPr>
            <p:ph type="title"/>
          </p:nvPr>
        </p:nvSpPr>
        <p:spPr/>
        <p:txBody>
          <a:bodyPr/>
          <a:lstStyle/>
          <a:p>
            <a:pPr eaLnBrk="1" hangingPunct="1"/>
            <a:r>
              <a:rPr lang="en-US" altLang="en-US"/>
              <a:t>Pattern Recognition (cont.)</a:t>
            </a:r>
          </a:p>
        </p:txBody>
      </p:sp>
      <p:sp>
        <p:nvSpPr>
          <p:cNvPr id="16387" name="Rectangle 3">
            <a:extLst>
              <a:ext uri="{FF2B5EF4-FFF2-40B4-BE49-F238E27FC236}">
                <a16:creationId xmlns:a16="http://schemas.microsoft.com/office/drawing/2014/main" id="{9D4893B1-AFD8-66F3-815B-0EB5716BD77F}"/>
              </a:ext>
            </a:extLst>
          </p:cNvPr>
          <p:cNvSpPr>
            <a:spLocks noGrp="1" noChangeArrowheads="1"/>
          </p:cNvSpPr>
          <p:nvPr>
            <p:ph type="body" idx="1"/>
          </p:nvPr>
        </p:nvSpPr>
        <p:spPr/>
        <p:txBody>
          <a:bodyPr/>
          <a:lstStyle/>
          <a:p>
            <a:pPr eaLnBrk="1" hangingPunct="1">
              <a:lnSpc>
                <a:spcPct val="80000"/>
              </a:lnSpc>
              <a:buFont typeface="Wingdings" panose="05000000000000000000" pitchFamily="2" charset="2"/>
              <a:buNone/>
            </a:pPr>
            <a:endParaRPr lang="en-US" altLang="en-US" sz="2000"/>
          </a:p>
          <a:p>
            <a:pPr eaLnBrk="1" hangingPunct="1">
              <a:lnSpc>
                <a:spcPct val="80000"/>
              </a:lnSpc>
              <a:buFont typeface="Wingdings" panose="05000000000000000000" pitchFamily="2" charset="2"/>
              <a:buNone/>
            </a:pPr>
            <a:endParaRPr lang="en-US" altLang="en-US" sz="2000"/>
          </a:p>
          <a:p>
            <a:pPr eaLnBrk="1" hangingPunct="1">
              <a:lnSpc>
                <a:spcPct val="80000"/>
              </a:lnSpc>
              <a:buFont typeface="Wingdings" panose="05000000000000000000" pitchFamily="2" charset="2"/>
              <a:buNone/>
            </a:pPr>
            <a:endParaRPr lang="en-US" altLang="en-US" sz="2000"/>
          </a:p>
          <a:p>
            <a:pPr eaLnBrk="1" hangingPunct="1">
              <a:lnSpc>
                <a:spcPct val="80000"/>
              </a:lnSpc>
            </a:pPr>
            <a:endParaRPr lang="en-US" altLang="en-US" sz="2000"/>
          </a:p>
          <a:p>
            <a:pPr eaLnBrk="1" hangingPunct="1">
              <a:lnSpc>
                <a:spcPct val="80000"/>
              </a:lnSpc>
            </a:pPr>
            <a:r>
              <a:rPr lang="en-US" altLang="en-US" sz="2000"/>
              <a:t>Here the top row is 2 errors away from a ‘T’ and 3 errors away from an H. So the top output is a black. </a:t>
            </a:r>
          </a:p>
          <a:p>
            <a:pPr eaLnBrk="1" hangingPunct="1">
              <a:lnSpc>
                <a:spcPct val="80000"/>
              </a:lnSpc>
            </a:pPr>
            <a:r>
              <a:rPr lang="en-US" altLang="en-US" sz="2000"/>
              <a:t>The middle row is 1 error away from both T and H, so the output is random.</a:t>
            </a:r>
          </a:p>
          <a:p>
            <a:pPr eaLnBrk="1" hangingPunct="1">
              <a:lnSpc>
                <a:spcPct val="80000"/>
              </a:lnSpc>
            </a:pPr>
            <a:r>
              <a:rPr lang="en-US" altLang="en-US" sz="2000"/>
              <a:t>The bottom row is 1 error away from T and 2 away from H. Therefore the output is black. </a:t>
            </a:r>
          </a:p>
          <a:p>
            <a:pPr eaLnBrk="1" hangingPunct="1">
              <a:lnSpc>
                <a:spcPct val="80000"/>
              </a:lnSpc>
            </a:pPr>
            <a:r>
              <a:rPr lang="en-US" altLang="en-US" sz="2000"/>
              <a:t>Since the input resembles a ‘T’ more than an ‘H’ the output of the network is in favor of a ‘T’. </a:t>
            </a:r>
          </a:p>
        </p:txBody>
      </p:sp>
      <p:pic>
        <p:nvPicPr>
          <p:cNvPr id="16388" name="Picture 5" descr="report">
            <a:extLst>
              <a:ext uri="{FF2B5EF4-FFF2-40B4-BE49-F238E27FC236}">
                <a16:creationId xmlns:a16="http://schemas.microsoft.com/office/drawing/2014/main" id="{8861D93F-0805-DD0E-D7C3-641F4F59BD7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0" y="2590800"/>
            <a:ext cx="2933700" cy="1019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AutoShape 2">
            <a:extLst>
              <a:ext uri="{FF2B5EF4-FFF2-40B4-BE49-F238E27FC236}">
                <a16:creationId xmlns:a16="http://schemas.microsoft.com/office/drawing/2014/main" id="{9DA98F89-1637-A6DC-E4ED-F9B4AC7A7801}"/>
              </a:ext>
            </a:extLst>
          </p:cNvPr>
          <p:cNvSpPr>
            <a:spLocks noGrp="1" noChangeArrowheads="1"/>
          </p:cNvSpPr>
          <p:nvPr>
            <p:ph type="title"/>
          </p:nvPr>
        </p:nvSpPr>
        <p:spPr/>
        <p:txBody>
          <a:bodyPr/>
          <a:lstStyle/>
          <a:p>
            <a:pPr eaLnBrk="1" hangingPunct="1"/>
            <a:r>
              <a:rPr lang="en-US" altLang="en-US"/>
              <a:t>A Complicated Perceptron</a:t>
            </a:r>
          </a:p>
        </p:txBody>
      </p:sp>
      <p:sp>
        <p:nvSpPr>
          <p:cNvPr id="17411" name="Rectangle 3">
            <a:extLst>
              <a:ext uri="{FF2B5EF4-FFF2-40B4-BE49-F238E27FC236}">
                <a16:creationId xmlns:a16="http://schemas.microsoft.com/office/drawing/2014/main" id="{A71FF7FD-51BF-E7D9-3DE4-54C86579B451}"/>
              </a:ext>
            </a:extLst>
          </p:cNvPr>
          <p:cNvSpPr>
            <a:spLocks noGrp="1" noChangeArrowheads="1"/>
          </p:cNvSpPr>
          <p:nvPr>
            <p:ph type="body" idx="1"/>
          </p:nvPr>
        </p:nvSpPr>
        <p:spPr>
          <a:xfrm>
            <a:off x="838200" y="2362200"/>
            <a:ext cx="7693025" cy="4495800"/>
          </a:xfrm>
        </p:spPr>
        <p:txBody>
          <a:bodyPr/>
          <a:lstStyle/>
          <a:p>
            <a:pPr eaLnBrk="1" hangingPunct="1">
              <a:lnSpc>
                <a:spcPct val="80000"/>
              </a:lnSpc>
              <a:buFont typeface="Wingdings" panose="05000000000000000000" pitchFamily="2" charset="2"/>
              <a:buNone/>
            </a:pPr>
            <a:endParaRPr lang="en-US" altLang="en-US" sz="1800"/>
          </a:p>
          <a:p>
            <a:pPr eaLnBrk="1" hangingPunct="1">
              <a:lnSpc>
                <a:spcPct val="80000"/>
              </a:lnSpc>
              <a:buFont typeface="Wingdings" panose="05000000000000000000" pitchFamily="2" charset="2"/>
              <a:buNone/>
            </a:pPr>
            <a:endParaRPr lang="en-US" altLang="en-US" sz="1800"/>
          </a:p>
          <a:p>
            <a:pPr eaLnBrk="1" hangingPunct="1">
              <a:lnSpc>
                <a:spcPct val="80000"/>
              </a:lnSpc>
              <a:buFont typeface="Wingdings" panose="05000000000000000000" pitchFamily="2" charset="2"/>
              <a:buNone/>
            </a:pPr>
            <a:endParaRPr lang="en-US" altLang="en-US" sz="1800"/>
          </a:p>
          <a:p>
            <a:pPr eaLnBrk="1" hangingPunct="1">
              <a:lnSpc>
                <a:spcPct val="80000"/>
              </a:lnSpc>
              <a:buFont typeface="Wingdings" panose="05000000000000000000" pitchFamily="2" charset="2"/>
              <a:buNone/>
            </a:pPr>
            <a:endParaRPr lang="en-US" altLang="en-US" sz="1800"/>
          </a:p>
          <a:p>
            <a:pPr eaLnBrk="1" hangingPunct="1">
              <a:lnSpc>
                <a:spcPct val="80000"/>
              </a:lnSpc>
            </a:pPr>
            <a:endParaRPr lang="en-US" altLang="en-US" sz="1800"/>
          </a:p>
          <a:p>
            <a:pPr eaLnBrk="1" hangingPunct="1">
              <a:lnSpc>
                <a:spcPct val="80000"/>
              </a:lnSpc>
            </a:pPr>
            <a:endParaRPr lang="en-US" altLang="en-US" sz="2000"/>
          </a:p>
          <a:p>
            <a:pPr eaLnBrk="1" hangingPunct="1">
              <a:lnSpc>
                <a:spcPct val="80000"/>
              </a:lnSpc>
            </a:pPr>
            <a:r>
              <a:rPr lang="en-US" altLang="en-US" sz="2000"/>
              <a:t>A more sophisticated Neuron is know as the McCulloch and Pitts model (MCP). </a:t>
            </a:r>
          </a:p>
          <a:p>
            <a:pPr eaLnBrk="1" hangingPunct="1">
              <a:lnSpc>
                <a:spcPct val="80000"/>
              </a:lnSpc>
            </a:pPr>
            <a:r>
              <a:rPr lang="en-US" altLang="en-US" sz="2000"/>
              <a:t>The difference is that in the MCP model, the inputs are weighted and the effect that each input has at decision making, is dependent on the weight of the particular input. </a:t>
            </a:r>
          </a:p>
          <a:p>
            <a:pPr eaLnBrk="1" hangingPunct="1">
              <a:lnSpc>
                <a:spcPct val="80000"/>
              </a:lnSpc>
            </a:pPr>
            <a:r>
              <a:rPr lang="en-US" altLang="en-US" sz="2000"/>
              <a:t>The weight of the input is a number which is multiplied with the input to give the weighted input. </a:t>
            </a:r>
          </a:p>
          <a:p>
            <a:pPr eaLnBrk="1" hangingPunct="1">
              <a:lnSpc>
                <a:spcPct val="80000"/>
              </a:lnSpc>
              <a:buFont typeface="Wingdings" panose="05000000000000000000" pitchFamily="2" charset="2"/>
              <a:buNone/>
            </a:pPr>
            <a:r>
              <a:rPr lang="en-US" altLang="en-US" sz="2000"/>
              <a:t> </a:t>
            </a:r>
          </a:p>
        </p:txBody>
      </p:sp>
      <p:pic>
        <p:nvPicPr>
          <p:cNvPr id="17412" name="Picture 5" descr="report">
            <a:extLst>
              <a:ext uri="{FF2B5EF4-FFF2-40B4-BE49-F238E27FC236}">
                <a16:creationId xmlns:a16="http://schemas.microsoft.com/office/drawing/2014/main" id="{17DA9C52-31FD-BBB6-04C5-C1D28DC3A9B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62200" y="2438400"/>
            <a:ext cx="4267200" cy="152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AutoShape 2">
            <a:extLst>
              <a:ext uri="{FF2B5EF4-FFF2-40B4-BE49-F238E27FC236}">
                <a16:creationId xmlns:a16="http://schemas.microsoft.com/office/drawing/2014/main" id="{E4DC2C72-4460-A9DD-9522-5A5EDAE56FA3}"/>
              </a:ext>
            </a:extLst>
          </p:cNvPr>
          <p:cNvSpPr>
            <a:spLocks noGrp="1" noChangeArrowheads="1"/>
          </p:cNvSpPr>
          <p:nvPr>
            <p:ph type="title"/>
          </p:nvPr>
        </p:nvSpPr>
        <p:spPr/>
        <p:txBody>
          <a:bodyPr/>
          <a:lstStyle/>
          <a:p>
            <a:pPr eaLnBrk="1" hangingPunct="1"/>
            <a:r>
              <a:rPr lang="en-US" altLang="en-US"/>
              <a:t>A Complicated Perceptron (cont.)</a:t>
            </a:r>
          </a:p>
        </p:txBody>
      </p:sp>
      <p:sp>
        <p:nvSpPr>
          <p:cNvPr id="18435" name="Rectangle 3">
            <a:extLst>
              <a:ext uri="{FF2B5EF4-FFF2-40B4-BE49-F238E27FC236}">
                <a16:creationId xmlns:a16="http://schemas.microsoft.com/office/drawing/2014/main" id="{3801C855-E060-D12B-3736-A5A49214C3AA}"/>
              </a:ext>
            </a:extLst>
          </p:cNvPr>
          <p:cNvSpPr>
            <a:spLocks noGrp="1" noChangeArrowheads="1"/>
          </p:cNvSpPr>
          <p:nvPr>
            <p:ph type="body" idx="1"/>
          </p:nvPr>
        </p:nvSpPr>
        <p:spPr/>
        <p:txBody>
          <a:bodyPr/>
          <a:lstStyle/>
          <a:p>
            <a:pPr eaLnBrk="1" hangingPunct="1"/>
            <a:r>
              <a:rPr lang="en-US" altLang="en-US" sz="2400"/>
              <a:t>The weighted inputs are then added together and if they exceed a pre-set threshold value, the perceptron / neuron fires. </a:t>
            </a:r>
          </a:p>
          <a:p>
            <a:pPr eaLnBrk="1" hangingPunct="1"/>
            <a:r>
              <a:rPr lang="en-US" altLang="en-US" sz="2400"/>
              <a:t>Otherwise it will not fire and the inputs tied to that perceptron will not have any effect on the decision making. </a:t>
            </a:r>
          </a:p>
          <a:p>
            <a:pPr eaLnBrk="1" hangingPunct="1"/>
            <a:r>
              <a:rPr lang="en-US" altLang="en-US" sz="2400"/>
              <a:t>In mathematical terms, the neuron fires if and only if; </a:t>
            </a:r>
          </a:p>
          <a:p>
            <a:pPr eaLnBrk="1" hangingPunct="1">
              <a:buFont typeface="Wingdings" panose="05000000000000000000" pitchFamily="2" charset="2"/>
              <a:buNone/>
            </a:pPr>
            <a:r>
              <a:rPr lang="en-US" altLang="en-US" sz="2400"/>
              <a:t>			X1W1 + X2W2 + X3W3 + ... &gt; T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AutoShape 2">
            <a:extLst>
              <a:ext uri="{FF2B5EF4-FFF2-40B4-BE49-F238E27FC236}">
                <a16:creationId xmlns:a16="http://schemas.microsoft.com/office/drawing/2014/main" id="{8388DD76-7AD1-7CEE-3123-07CA35D81348}"/>
              </a:ext>
            </a:extLst>
          </p:cNvPr>
          <p:cNvSpPr>
            <a:spLocks noGrp="1" noChangeArrowheads="1"/>
          </p:cNvSpPr>
          <p:nvPr>
            <p:ph type="title"/>
          </p:nvPr>
        </p:nvSpPr>
        <p:spPr/>
        <p:txBody>
          <a:bodyPr/>
          <a:lstStyle/>
          <a:p>
            <a:pPr eaLnBrk="1" hangingPunct="1"/>
            <a:r>
              <a:rPr lang="en-US" altLang="en-US"/>
              <a:t>A Complicated Perceptron</a:t>
            </a:r>
          </a:p>
        </p:txBody>
      </p:sp>
      <p:sp>
        <p:nvSpPr>
          <p:cNvPr id="19459" name="Rectangle 3">
            <a:extLst>
              <a:ext uri="{FF2B5EF4-FFF2-40B4-BE49-F238E27FC236}">
                <a16:creationId xmlns:a16="http://schemas.microsoft.com/office/drawing/2014/main" id="{BA784D71-B812-B539-02E1-E2088D91C354}"/>
              </a:ext>
            </a:extLst>
          </p:cNvPr>
          <p:cNvSpPr>
            <a:spLocks noGrp="1" noChangeArrowheads="1"/>
          </p:cNvSpPr>
          <p:nvPr>
            <p:ph type="body" idx="1"/>
          </p:nvPr>
        </p:nvSpPr>
        <p:spPr/>
        <p:txBody>
          <a:bodyPr/>
          <a:lstStyle/>
          <a:p>
            <a:pPr eaLnBrk="1" hangingPunct="1"/>
            <a:r>
              <a:rPr lang="en-US" altLang="en-US" sz="2400"/>
              <a:t>The MCP neuron has the ability to adapt to a particular situation by changing its weights and/or threshold. </a:t>
            </a:r>
          </a:p>
          <a:p>
            <a:pPr eaLnBrk="1" hangingPunct="1"/>
            <a:r>
              <a:rPr lang="en-US" altLang="en-US" sz="2400"/>
              <a:t>Various algorithms exist that cause the neuron to 'adapt'; the most used ones are the Delta rule and the back error propagation.</a:t>
            </a:r>
            <a:r>
              <a:rPr lang="en-US" altLang="en-US"/>
              <a:t>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AutoShape 2">
            <a:extLst>
              <a:ext uri="{FF2B5EF4-FFF2-40B4-BE49-F238E27FC236}">
                <a16:creationId xmlns:a16="http://schemas.microsoft.com/office/drawing/2014/main" id="{B16513E8-8E95-7CFD-F5F8-4C3C6232B759}"/>
              </a:ext>
            </a:extLst>
          </p:cNvPr>
          <p:cNvSpPr>
            <a:spLocks noGrp="1" noChangeArrowheads="1"/>
          </p:cNvSpPr>
          <p:nvPr>
            <p:ph type="title"/>
          </p:nvPr>
        </p:nvSpPr>
        <p:spPr/>
        <p:txBody>
          <a:bodyPr/>
          <a:lstStyle/>
          <a:p>
            <a:pPr eaLnBrk="1" hangingPunct="1"/>
            <a:r>
              <a:rPr lang="en-US" altLang="en-US"/>
              <a:t>Different types of Neural Networks</a:t>
            </a:r>
          </a:p>
        </p:txBody>
      </p:sp>
      <p:sp>
        <p:nvSpPr>
          <p:cNvPr id="20483" name="Rectangle 3">
            <a:extLst>
              <a:ext uri="{FF2B5EF4-FFF2-40B4-BE49-F238E27FC236}">
                <a16:creationId xmlns:a16="http://schemas.microsoft.com/office/drawing/2014/main" id="{35545A53-F94F-2181-0864-2E4738A7186B}"/>
              </a:ext>
            </a:extLst>
          </p:cNvPr>
          <p:cNvSpPr>
            <a:spLocks noGrp="1" noChangeArrowheads="1"/>
          </p:cNvSpPr>
          <p:nvPr>
            <p:ph type="body" idx="1"/>
          </p:nvPr>
        </p:nvSpPr>
        <p:spPr/>
        <p:txBody>
          <a:bodyPr/>
          <a:lstStyle/>
          <a:p>
            <a:pPr eaLnBrk="1" hangingPunct="1">
              <a:lnSpc>
                <a:spcPct val="90000"/>
              </a:lnSpc>
            </a:pPr>
            <a:r>
              <a:rPr lang="en-US" altLang="en-US" b="1"/>
              <a:t>Feed-forward networks</a:t>
            </a:r>
          </a:p>
          <a:p>
            <a:pPr lvl="1" eaLnBrk="1" hangingPunct="1">
              <a:lnSpc>
                <a:spcPct val="90000"/>
              </a:lnSpc>
            </a:pPr>
            <a:r>
              <a:rPr lang="en-US" altLang="en-US"/>
              <a:t>Feed-forward NNs allow signals to travel one way only; from input to output. There is no feedback (loops) i.e. the output of any layer does not affect that same layer. </a:t>
            </a:r>
          </a:p>
          <a:p>
            <a:pPr lvl="1" eaLnBrk="1" hangingPunct="1">
              <a:lnSpc>
                <a:spcPct val="90000"/>
              </a:lnSpc>
            </a:pPr>
            <a:r>
              <a:rPr lang="en-US" altLang="en-US"/>
              <a:t>Feed-forward NNs tend to be straight forward networks that associate inputs with outputs. They are extensively used in pattern recognition. </a:t>
            </a:r>
          </a:p>
          <a:p>
            <a:pPr lvl="1" eaLnBrk="1" hangingPunct="1">
              <a:lnSpc>
                <a:spcPct val="90000"/>
              </a:lnSpc>
            </a:pPr>
            <a:r>
              <a:rPr lang="en-US" altLang="en-US"/>
              <a:t>This type of organization is also referred to as bottom-up or top-down.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AutoShape 2">
            <a:extLst>
              <a:ext uri="{FF2B5EF4-FFF2-40B4-BE49-F238E27FC236}">
                <a16:creationId xmlns:a16="http://schemas.microsoft.com/office/drawing/2014/main" id="{1A984E4B-97FB-9F1E-0D1D-9007A944AC97}"/>
              </a:ext>
            </a:extLst>
          </p:cNvPr>
          <p:cNvSpPr>
            <a:spLocks noGrp="1" noChangeArrowheads="1"/>
          </p:cNvSpPr>
          <p:nvPr>
            <p:ph type="title"/>
          </p:nvPr>
        </p:nvSpPr>
        <p:spPr/>
        <p:txBody>
          <a:bodyPr/>
          <a:lstStyle/>
          <a:p>
            <a:pPr eaLnBrk="1" hangingPunct="1"/>
            <a:r>
              <a:rPr lang="en-US" altLang="en-US"/>
              <a:t>Continued</a:t>
            </a:r>
          </a:p>
        </p:txBody>
      </p:sp>
      <p:sp>
        <p:nvSpPr>
          <p:cNvPr id="21507" name="Rectangle 3">
            <a:extLst>
              <a:ext uri="{FF2B5EF4-FFF2-40B4-BE49-F238E27FC236}">
                <a16:creationId xmlns:a16="http://schemas.microsoft.com/office/drawing/2014/main" id="{B3CAF709-E560-DB91-9BFD-87FE6064A08C}"/>
              </a:ext>
            </a:extLst>
          </p:cNvPr>
          <p:cNvSpPr>
            <a:spLocks noGrp="1" noChangeArrowheads="1"/>
          </p:cNvSpPr>
          <p:nvPr>
            <p:ph type="body" idx="1"/>
          </p:nvPr>
        </p:nvSpPr>
        <p:spPr/>
        <p:txBody>
          <a:bodyPr/>
          <a:lstStyle/>
          <a:p>
            <a:pPr eaLnBrk="1" hangingPunct="1"/>
            <a:r>
              <a:rPr lang="en-US" altLang="en-US" sz="2400" b="1"/>
              <a:t>Feedback networks</a:t>
            </a:r>
          </a:p>
          <a:p>
            <a:pPr lvl="1" eaLnBrk="1" hangingPunct="1"/>
            <a:r>
              <a:rPr lang="en-US" altLang="en-US" sz="2000"/>
              <a:t>Feedback networks can have signals traveling in both directions by introducing loops in the network. </a:t>
            </a:r>
          </a:p>
          <a:p>
            <a:pPr lvl="1" eaLnBrk="1" hangingPunct="1"/>
            <a:r>
              <a:rPr lang="en-US" altLang="en-US" sz="2000"/>
              <a:t>Feedback networks are dynamic; their 'state' is changing continuously until they reach an equilibrium point. </a:t>
            </a:r>
          </a:p>
          <a:p>
            <a:pPr lvl="1" eaLnBrk="1" hangingPunct="1"/>
            <a:r>
              <a:rPr lang="en-US" altLang="en-US" sz="2000"/>
              <a:t>They remain at the equilibrium point until the input changes and a new equilibrium needs to be found. </a:t>
            </a:r>
          </a:p>
          <a:p>
            <a:pPr lvl="1" eaLnBrk="1" hangingPunct="1"/>
            <a:r>
              <a:rPr lang="en-US" altLang="en-US" sz="2000"/>
              <a:t>Feedback architectures are also referred to as interactive or recurrent, although the latter term is often used to denote feedback connections in single-layer organizations.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AutoShape 5">
            <a:extLst>
              <a:ext uri="{FF2B5EF4-FFF2-40B4-BE49-F238E27FC236}">
                <a16:creationId xmlns:a16="http://schemas.microsoft.com/office/drawing/2014/main" id="{D12CB2B9-01AB-0367-59FC-80AF652EF460}"/>
              </a:ext>
            </a:extLst>
          </p:cNvPr>
          <p:cNvSpPr>
            <a:spLocks noGrp="1" noChangeArrowheads="1"/>
          </p:cNvSpPr>
          <p:nvPr>
            <p:ph type="title"/>
          </p:nvPr>
        </p:nvSpPr>
        <p:spPr/>
        <p:txBody>
          <a:bodyPr/>
          <a:lstStyle/>
          <a:p>
            <a:pPr eaLnBrk="1" hangingPunct="1"/>
            <a:r>
              <a:rPr lang="en-US" altLang="en-US"/>
              <a:t>Diagram of an NN</a:t>
            </a:r>
          </a:p>
        </p:txBody>
      </p:sp>
      <p:sp>
        <p:nvSpPr>
          <p:cNvPr id="22531" name="Text Box 7">
            <a:extLst>
              <a:ext uri="{FF2B5EF4-FFF2-40B4-BE49-F238E27FC236}">
                <a16:creationId xmlns:a16="http://schemas.microsoft.com/office/drawing/2014/main" id="{9289E280-AA73-72C4-ECB1-36BCEB9D0F9F}"/>
              </a:ext>
            </a:extLst>
          </p:cNvPr>
          <p:cNvSpPr txBox="1">
            <a:spLocks noChangeArrowheads="1"/>
          </p:cNvSpPr>
          <p:nvPr/>
        </p:nvSpPr>
        <p:spPr bwMode="auto">
          <a:xfrm>
            <a:off x="3124200" y="5638800"/>
            <a:ext cx="31432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a:t>Fig: A simple Neural Network</a:t>
            </a:r>
          </a:p>
        </p:txBody>
      </p:sp>
      <p:pic>
        <p:nvPicPr>
          <p:cNvPr id="22532" name="Picture 9" descr="fig2">
            <a:extLst>
              <a:ext uri="{FF2B5EF4-FFF2-40B4-BE49-F238E27FC236}">
                <a16:creationId xmlns:a16="http://schemas.microsoft.com/office/drawing/2014/main" id="{8D354EF8-3311-2383-F860-D4C8036C4588}"/>
              </a:ext>
            </a:extLst>
          </p:cNvPr>
          <p:cNvPicPr>
            <a:picLocks noChangeAspect="1" noChangeArrowheads="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2514600" y="2743200"/>
            <a:ext cx="3770313" cy="2286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AutoShape 2">
            <a:extLst>
              <a:ext uri="{FF2B5EF4-FFF2-40B4-BE49-F238E27FC236}">
                <a16:creationId xmlns:a16="http://schemas.microsoft.com/office/drawing/2014/main" id="{98E4E723-994E-8BC8-578A-46BBB5BFC7D9}"/>
              </a:ext>
            </a:extLst>
          </p:cNvPr>
          <p:cNvSpPr>
            <a:spLocks noGrp="1" noChangeArrowheads="1"/>
          </p:cNvSpPr>
          <p:nvPr>
            <p:ph type="title"/>
          </p:nvPr>
        </p:nvSpPr>
        <p:spPr/>
        <p:txBody>
          <a:bodyPr/>
          <a:lstStyle/>
          <a:p>
            <a:pPr eaLnBrk="1" hangingPunct="1"/>
            <a:r>
              <a:rPr lang="en-US" altLang="en-US"/>
              <a:t>Network Layers</a:t>
            </a:r>
          </a:p>
        </p:txBody>
      </p:sp>
      <p:sp>
        <p:nvSpPr>
          <p:cNvPr id="23555" name="Rectangle 3">
            <a:extLst>
              <a:ext uri="{FF2B5EF4-FFF2-40B4-BE49-F238E27FC236}">
                <a16:creationId xmlns:a16="http://schemas.microsoft.com/office/drawing/2014/main" id="{21DA8740-DA6D-71FE-8019-51FECE13E3C6}"/>
              </a:ext>
            </a:extLst>
          </p:cNvPr>
          <p:cNvSpPr>
            <a:spLocks noGrp="1" noChangeArrowheads="1"/>
          </p:cNvSpPr>
          <p:nvPr>
            <p:ph type="body" idx="1"/>
          </p:nvPr>
        </p:nvSpPr>
        <p:spPr/>
        <p:txBody>
          <a:bodyPr/>
          <a:lstStyle/>
          <a:p>
            <a:pPr eaLnBrk="1" hangingPunct="1">
              <a:lnSpc>
                <a:spcPct val="90000"/>
              </a:lnSpc>
            </a:pPr>
            <a:r>
              <a:rPr lang="en-US" altLang="en-US" sz="2400"/>
              <a:t>Input Layer - The activity of the input units represents the raw information that is fed into the network. </a:t>
            </a:r>
          </a:p>
          <a:p>
            <a:pPr eaLnBrk="1" hangingPunct="1">
              <a:lnSpc>
                <a:spcPct val="90000"/>
              </a:lnSpc>
            </a:pPr>
            <a:r>
              <a:rPr lang="en-US" altLang="en-US" sz="2400"/>
              <a:t>Hidden Layer - The activity of each hidden unit is determined by the activities of the input units and the weights on the connections between the input and the hidden units. </a:t>
            </a:r>
          </a:p>
          <a:p>
            <a:pPr eaLnBrk="1" hangingPunct="1">
              <a:lnSpc>
                <a:spcPct val="90000"/>
              </a:lnSpc>
            </a:pPr>
            <a:r>
              <a:rPr lang="en-US" altLang="en-US" sz="2400"/>
              <a:t>Output Layer - The behavior of the output units depends on the activity of the hidden units and the weights between the hidden and output units. </a:t>
            </a:r>
          </a:p>
          <a:p>
            <a:pPr eaLnBrk="1" hangingPunct="1">
              <a:lnSpc>
                <a:spcPct val="90000"/>
              </a:lnSpc>
            </a:pPr>
            <a:endParaRPr lang="en-US" altLang="en-US" sz="240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AutoShape 2">
            <a:extLst>
              <a:ext uri="{FF2B5EF4-FFF2-40B4-BE49-F238E27FC236}">
                <a16:creationId xmlns:a16="http://schemas.microsoft.com/office/drawing/2014/main" id="{A7F123D6-B6F7-9411-A3FC-2BEFACADF62D}"/>
              </a:ext>
            </a:extLst>
          </p:cNvPr>
          <p:cNvSpPr>
            <a:spLocks noGrp="1" noChangeArrowheads="1"/>
          </p:cNvSpPr>
          <p:nvPr>
            <p:ph type="title"/>
          </p:nvPr>
        </p:nvSpPr>
        <p:spPr/>
        <p:txBody>
          <a:bodyPr/>
          <a:lstStyle/>
          <a:p>
            <a:pPr eaLnBrk="1" hangingPunct="1"/>
            <a:r>
              <a:rPr lang="en-US" altLang="en-US"/>
              <a:t>Continued</a:t>
            </a:r>
          </a:p>
        </p:txBody>
      </p:sp>
      <p:sp>
        <p:nvSpPr>
          <p:cNvPr id="24579" name="Rectangle 3">
            <a:extLst>
              <a:ext uri="{FF2B5EF4-FFF2-40B4-BE49-F238E27FC236}">
                <a16:creationId xmlns:a16="http://schemas.microsoft.com/office/drawing/2014/main" id="{536A899B-FB2B-667A-ACEE-C002ADBB6285}"/>
              </a:ext>
            </a:extLst>
          </p:cNvPr>
          <p:cNvSpPr>
            <a:spLocks noGrp="1" noChangeArrowheads="1"/>
          </p:cNvSpPr>
          <p:nvPr>
            <p:ph type="body" idx="1"/>
          </p:nvPr>
        </p:nvSpPr>
        <p:spPr/>
        <p:txBody>
          <a:bodyPr/>
          <a:lstStyle/>
          <a:p>
            <a:pPr eaLnBrk="1" hangingPunct="1"/>
            <a:r>
              <a:rPr lang="en-US" altLang="en-US" sz="2400"/>
              <a:t>This simple type of network is interesting because the hidden units are free to construct their own representations of the input. </a:t>
            </a:r>
          </a:p>
          <a:p>
            <a:pPr eaLnBrk="1" hangingPunct="1"/>
            <a:r>
              <a:rPr lang="en-US" altLang="en-US" sz="2400"/>
              <a:t>The weights between the input and hidden units determine when each hidden unit is active, and so by modifying these weights, a hidden unit can choose what it represents.</a:t>
            </a:r>
            <a:r>
              <a:rPr lang="en-US" altLang="en-US"/>
              <a:t>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AutoShape 2">
            <a:extLst>
              <a:ext uri="{FF2B5EF4-FFF2-40B4-BE49-F238E27FC236}">
                <a16:creationId xmlns:a16="http://schemas.microsoft.com/office/drawing/2014/main" id="{F2F6828F-1383-660A-A810-DEC7CD7FBA7C}"/>
              </a:ext>
            </a:extLst>
          </p:cNvPr>
          <p:cNvSpPr>
            <a:spLocks noGrp="1" noChangeArrowheads="1"/>
          </p:cNvSpPr>
          <p:nvPr>
            <p:ph type="title"/>
          </p:nvPr>
        </p:nvSpPr>
        <p:spPr/>
        <p:txBody>
          <a:bodyPr/>
          <a:lstStyle/>
          <a:p>
            <a:pPr eaLnBrk="1" hangingPunct="1"/>
            <a:r>
              <a:rPr lang="en-US" altLang="en-US"/>
              <a:t>Network Structure</a:t>
            </a:r>
          </a:p>
        </p:txBody>
      </p:sp>
      <p:sp>
        <p:nvSpPr>
          <p:cNvPr id="25603" name="Rectangle 3">
            <a:extLst>
              <a:ext uri="{FF2B5EF4-FFF2-40B4-BE49-F238E27FC236}">
                <a16:creationId xmlns:a16="http://schemas.microsoft.com/office/drawing/2014/main" id="{B2E44256-F984-ECD2-B520-5A437FBD252A}"/>
              </a:ext>
            </a:extLst>
          </p:cNvPr>
          <p:cNvSpPr>
            <a:spLocks noGrp="1" noChangeArrowheads="1"/>
          </p:cNvSpPr>
          <p:nvPr>
            <p:ph type="body" idx="1"/>
          </p:nvPr>
        </p:nvSpPr>
        <p:spPr/>
        <p:txBody>
          <a:bodyPr/>
          <a:lstStyle/>
          <a:p>
            <a:pPr eaLnBrk="1" hangingPunct="1"/>
            <a:r>
              <a:rPr lang="en-US" altLang="en-US" sz="2400">
                <a:solidFill>
                  <a:srgbClr val="003300"/>
                </a:solidFill>
              </a:rPr>
              <a:t>The number of layers and of neurons depend on the specific task. In practice this issue is solved by trial and error.</a:t>
            </a:r>
          </a:p>
          <a:p>
            <a:pPr eaLnBrk="1" hangingPunct="1"/>
            <a:r>
              <a:rPr lang="en-US" altLang="en-US" sz="2400">
                <a:solidFill>
                  <a:srgbClr val="003300"/>
                </a:solidFill>
                <a:sym typeface="Symbol" panose="05050102010706020507" pitchFamily="18" charset="2"/>
              </a:rPr>
              <a:t>Two types of adaptive algorithms can be used:</a:t>
            </a:r>
          </a:p>
          <a:p>
            <a:pPr lvl="1" eaLnBrk="1" hangingPunct="1"/>
            <a:r>
              <a:rPr lang="en-US" altLang="en-US" sz="2000">
                <a:solidFill>
                  <a:srgbClr val="003300"/>
                </a:solidFill>
                <a:sym typeface="Symbol" panose="05050102010706020507" pitchFamily="18" charset="2"/>
              </a:rPr>
              <a:t>start from a large network and successively remove some neurons and links until  network performance degrades.</a:t>
            </a:r>
          </a:p>
          <a:p>
            <a:pPr lvl="1" eaLnBrk="1" hangingPunct="1"/>
            <a:r>
              <a:rPr lang="en-US" altLang="en-US" sz="2000">
                <a:solidFill>
                  <a:srgbClr val="003300"/>
                </a:solidFill>
                <a:sym typeface="Symbol" panose="05050102010706020507" pitchFamily="18" charset="2"/>
              </a:rPr>
              <a:t>begin with a small network and introduce new neurons until performance is satisfactory.</a:t>
            </a:r>
          </a:p>
          <a:p>
            <a:pPr eaLnBrk="1" hangingPunct="1">
              <a:buFont typeface="Wingdings" panose="05000000000000000000" pitchFamily="2" charset="2"/>
              <a:buNone/>
            </a:pPr>
            <a:endParaRPr lang="en-US" altLang="en-US" sz="2400">
              <a:solidFill>
                <a:srgbClr val="003300"/>
              </a:solidFill>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AutoShape 2">
            <a:extLst>
              <a:ext uri="{FF2B5EF4-FFF2-40B4-BE49-F238E27FC236}">
                <a16:creationId xmlns:a16="http://schemas.microsoft.com/office/drawing/2014/main" id="{8CD1D243-A64A-A257-A378-7FB9B8CDC146}"/>
              </a:ext>
            </a:extLst>
          </p:cNvPr>
          <p:cNvSpPr>
            <a:spLocks noGrp="1" noChangeArrowheads="1"/>
          </p:cNvSpPr>
          <p:nvPr>
            <p:ph type="title"/>
          </p:nvPr>
        </p:nvSpPr>
        <p:spPr/>
        <p:txBody>
          <a:bodyPr/>
          <a:lstStyle/>
          <a:p>
            <a:pPr eaLnBrk="1" hangingPunct="1"/>
            <a:r>
              <a:rPr lang="en-US" altLang="en-US"/>
              <a:t>Network Parameters</a:t>
            </a:r>
          </a:p>
        </p:txBody>
      </p:sp>
      <p:sp>
        <p:nvSpPr>
          <p:cNvPr id="26627" name="Rectangle 3">
            <a:extLst>
              <a:ext uri="{FF2B5EF4-FFF2-40B4-BE49-F238E27FC236}">
                <a16:creationId xmlns:a16="http://schemas.microsoft.com/office/drawing/2014/main" id="{E3FC20AF-2274-9D24-4874-3A21FC2A24D0}"/>
              </a:ext>
            </a:extLst>
          </p:cNvPr>
          <p:cNvSpPr>
            <a:spLocks noGrp="1" noChangeArrowheads="1"/>
          </p:cNvSpPr>
          <p:nvPr>
            <p:ph type="body" idx="1"/>
          </p:nvPr>
        </p:nvSpPr>
        <p:spPr/>
        <p:txBody>
          <a:bodyPr/>
          <a:lstStyle/>
          <a:p>
            <a:pPr eaLnBrk="1" hangingPunct="1"/>
            <a:r>
              <a:rPr lang="en-US" altLang="en-US"/>
              <a:t>How are the weights initialized?</a:t>
            </a:r>
          </a:p>
          <a:p>
            <a:pPr eaLnBrk="1" hangingPunct="1"/>
            <a:r>
              <a:rPr lang="en-US" altLang="en-US">
                <a:sym typeface="Symbol" panose="05050102010706020507" pitchFamily="18" charset="2"/>
              </a:rPr>
              <a:t>How many hidden layers and how many neurons?</a:t>
            </a:r>
          </a:p>
          <a:p>
            <a:pPr eaLnBrk="1" hangingPunct="1"/>
            <a:r>
              <a:rPr lang="en-US" altLang="en-US">
                <a:sym typeface="Symbol" panose="05050102010706020507" pitchFamily="18" charset="2"/>
              </a:rPr>
              <a:t>How many examples in the training set?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AutoShape 2">
            <a:extLst>
              <a:ext uri="{FF2B5EF4-FFF2-40B4-BE49-F238E27FC236}">
                <a16:creationId xmlns:a16="http://schemas.microsoft.com/office/drawing/2014/main" id="{E59525DF-BA64-6B38-EB49-49E8DBDD4997}"/>
              </a:ext>
            </a:extLst>
          </p:cNvPr>
          <p:cNvSpPr>
            <a:spLocks noGrp="1" noChangeArrowheads="1"/>
          </p:cNvSpPr>
          <p:nvPr>
            <p:ph type="title"/>
          </p:nvPr>
        </p:nvSpPr>
        <p:spPr/>
        <p:txBody>
          <a:bodyPr/>
          <a:lstStyle/>
          <a:p>
            <a:pPr eaLnBrk="1" hangingPunct="1"/>
            <a:r>
              <a:rPr lang="en-US" altLang="en-US"/>
              <a:t>Weights</a:t>
            </a:r>
          </a:p>
        </p:txBody>
      </p:sp>
      <p:sp>
        <p:nvSpPr>
          <p:cNvPr id="27651" name="Rectangle 3">
            <a:extLst>
              <a:ext uri="{FF2B5EF4-FFF2-40B4-BE49-F238E27FC236}">
                <a16:creationId xmlns:a16="http://schemas.microsoft.com/office/drawing/2014/main" id="{72858A00-479A-C34E-4B27-4C040BE0D487}"/>
              </a:ext>
            </a:extLst>
          </p:cNvPr>
          <p:cNvSpPr>
            <a:spLocks noGrp="1" noChangeArrowheads="1"/>
          </p:cNvSpPr>
          <p:nvPr>
            <p:ph type="body" idx="1"/>
          </p:nvPr>
        </p:nvSpPr>
        <p:spPr/>
        <p:txBody>
          <a:bodyPr/>
          <a:lstStyle/>
          <a:p>
            <a:pPr eaLnBrk="1" hangingPunct="1"/>
            <a:r>
              <a:rPr lang="en-US" altLang="en-US"/>
              <a:t>In general, initial weights are randomly chosen, with typical values between -1.0 and 1.0 or -0.5 and 0.5.</a:t>
            </a:r>
          </a:p>
          <a:p>
            <a:pPr eaLnBrk="1" hangingPunct="1"/>
            <a:r>
              <a:rPr lang="en-US" altLang="en-US"/>
              <a:t>There are two types of NNs. The first type is known as </a:t>
            </a:r>
          </a:p>
          <a:p>
            <a:pPr lvl="1" eaLnBrk="1" hangingPunct="1"/>
            <a:r>
              <a:rPr lang="en-US" altLang="en-US"/>
              <a:t>Fixed Networks – where the weights are fixed</a:t>
            </a:r>
          </a:p>
          <a:p>
            <a:pPr lvl="1" eaLnBrk="1" hangingPunct="1"/>
            <a:r>
              <a:rPr lang="en-US" altLang="en-US"/>
              <a:t>Adaptive Networks – where the weights are changed to reduce prediction error. </a:t>
            </a:r>
          </a:p>
          <a:p>
            <a:pPr eaLnBrk="1" hangingPunct="1"/>
            <a:endParaRPr lang="en-US" alt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AutoShape 2">
            <a:extLst>
              <a:ext uri="{FF2B5EF4-FFF2-40B4-BE49-F238E27FC236}">
                <a16:creationId xmlns:a16="http://schemas.microsoft.com/office/drawing/2014/main" id="{5171110E-E586-FE32-B824-612D17D79E20}"/>
              </a:ext>
            </a:extLst>
          </p:cNvPr>
          <p:cNvSpPr>
            <a:spLocks noGrp="1" noChangeArrowheads="1"/>
          </p:cNvSpPr>
          <p:nvPr>
            <p:ph type="title"/>
          </p:nvPr>
        </p:nvSpPr>
        <p:spPr/>
        <p:txBody>
          <a:bodyPr/>
          <a:lstStyle/>
          <a:p>
            <a:pPr eaLnBrk="1" hangingPunct="1"/>
            <a:r>
              <a:rPr lang="en-US" altLang="en-US"/>
              <a:t>Size of Training Data</a:t>
            </a:r>
          </a:p>
        </p:txBody>
      </p:sp>
      <p:sp>
        <p:nvSpPr>
          <p:cNvPr id="28675" name="Rectangle 3">
            <a:extLst>
              <a:ext uri="{FF2B5EF4-FFF2-40B4-BE49-F238E27FC236}">
                <a16:creationId xmlns:a16="http://schemas.microsoft.com/office/drawing/2014/main" id="{37011F1B-5EDE-1A5B-B066-5A143C5ED225}"/>
              </a:ext>
            </a:extLst>
          </p:cNvPr>
          <p:cNvSpPr>
            <a:spLocks noGrp="1" noChangeArrowheads="1"/>
          </p:cNvSpPr>
          <p:nvPr>
            <p:ph type="body" sz="half" idx="1"/>
          </p:nvPr>
        </p:nvSpPr>
        <p:spPr>
          <a:xfrm>
            <a:off x="838200" y="2362200"/>
            <a:ext cx="7391400" cy="2514600"/>
          </a:xfrm>
        </p:spPr>
        <p:txBody>
          <a:bodyPr/>
          <a:lstStyle/>
          <a:p>
            <a:pPr eaLnBrk="1" hangingPunct="1">
              <a:lnSpc>
                <a:spcPct val="90000"/>
              </a:lnSpc>
            </a:pPr>
            <a:r>
              <a:rPr lang="en-US" altLang="en-US" sz="2400">
                <a:solidFill>
                  <a:schemeClr val="accent2"/>
                </a:solidFill>
              </a:rPr>
              <a:t>Rule of thumb: </a:t>
            </a:r>
          </a:p>
          <a:p>
            <a:pPr lvl="1" eaLnBrk="1" hangingPunct="1">
              <a:lnSpc>
                <a:spcPct val="90000"/>
              </a:lnSpc>
            </a:pPr>
            <a:r>
              <a:rPr lang="en-US" altLang="en-US" sz="2000"/>
              <a:t>the number of training examples should be at least five to ten times the number of weights of the network.</a:t>
            </a:r>
          </a:p>
          <a:p>
            <a:pPr lvl="1" eaLnBrk="1" hangingPunct="1">
              <a:lnSpc>
                <a:spcPct val="90000"/>
              </a:lnSpc>
            </a:pPr>
            <a:endParaRPr lang="en-US" altLang="en-US" sz="2000"/>
          </a:p>
          <a:p>
            <a:pPr lvl="1" eaLnBrk="1" hangingPunct="1">
              <a:lnSpc>
                <a:spcPct val="90000"/>
              </a:lnSpc>
            </a:pPr>
            <a:endParaRPr lang="en-US" altLang="en-US" sz="2000"/>
          </a:p>
          <a:p>
            <a:pPr lvl="1" eaLnBrk="1" hangingPunct="1">
              <a:lnSpc>
                <a:spcPct val="90000"/>
              </a:lnSpc>
            </a:pPr>
            <a:endParaRPr lang="en-US" altLang="en-US" sz="2000"/>
          </a:p>
          <a:p>
            <a:pPr eaLnBrk="1" hangingPunct="1">
              <a:lnSpc>
                <a:spcPct val="90000"/>
              </a:lnSpc>
            </a:pPr>
            <a:r>
              <a:rPr lang="en-US" altLang="en-US" sz="2400">
                <a:solidFill>
                  <a:schemeClr val="accent2"/>
                </a:solidFill>
              </a:rPr>
              <a:t>Other rule:</a:t>
            </a:r>
          </a:p>
          <a:p>
            <a:pPr eaLnBrk="1" hangingPunct="1">
              <a:lnSpc>
                <a:spcPct val="90000"/>
              </a:lnSpc>
            </a:pPr>
            <a:endParaRPr lang="en-US" altLang="en-US" sz="2400">
              <a:solidFill>
                <a:schemeClr val="accent2"/>
              </a:solidFill>
              <a:sym typeface="Symbol" panose="05050102010706020507" pitchFamily="18" charset="2"/>
            </a:endParaRPr>
          </a:p>
          <a:p>
            <a:pPr eaLnBrk="1" hangingPunct="1">
              <a:lnSpc>
                <a:spcPct val="90000"/>
              </a:lnSpc>
            </a:pPr>
            <a:endParaRPr lang="en-US" altLang="en-US" sz="2400"/>
          </a:p>
        </p:txBody>
      </p:sp>
      <p:graphicFrame>
        <p:nvGraphicFramePr>
          <p:cNvPr id="28676" name="Object 4">
            <a:extLst>
              <a:ext uri="{FF2B5EF4-FFF2-40B4-BE49-F238E27FC236}">
                <a16:creationId xmlns:a16="http://schemas.microsoft.com/office/drawing/2014/main" id="{83B63E71-FEA0-BA00-1B7B-44FC73B87EA4}"/>
              </a:ext>
            </a:extLst>
          </p:cNvPr>
          <p:cNvGraphicFramePr>
            <a:graphicFrameLocks noChangeAspect="1"/>
          </p:cNvGraphicFramePr>
          <p:nvPr>
            <p:ph sz="half" idx="2"/>
          </p:nvPr>
        </p:nvGraphicFramePr>
        <p:xfrm>
          <a:off x="1447800" y="5029200"/>
          <a:ext cx="2286000" cy="1423988"/>
        </p:xfrm>
        <a:graphic>
          <a:graphicData uri="http://schemas.openxmlformats.org/presentationml/2006/ole">
            <mc:AlternateContent xmlns:mc="http://schemas.openxmlformats.org/markup-compatibility/2006">
              <mc:Choice xmlns:v="urn:schemas-microsoft-com:vml" Requires="v">
                <p:oleObj name="Equation" r:id="rId2" imgW="672808" imgH="418918" progId="Equation.3">
                  <p:embed/>
                </p:oleObj>
              </mc:Choice>
              <mc:Fallback>
                <p:oleObj name="Equation" r:id="rId2" imgW="672808" imgH="418918" progId="Equation.3">
                  <p:embed/>
                  <p:pic>
                    <p:nvPicPr>
                      <p:cNvPr id="0" name="Object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47800" y="5029200"/>
                        <a:ext cx="2286000" cy="1423988"/>
                      </a:xfrm>
                      <a:prstGeom prst="rect">
                        <a:avLst/>
                      </a:prstGeom>
                      <a:solidFill>
                        <a:schemeClr val="accent1"/>
                      </a:solidFill>
                      <a:ln>
                        <a:noFill/>
                      </a:ln>
                      <a:effectLst/>
                      <a:extLs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28677" name="Text Box 6">
            <a:extLst>
              <a:ext uri="{FF2B5EF4-FFF2-40B4-BE49-F238E27FC236}">
                <a16:creationId xmlns:a16="http://schemas.microsoft.com/office/drawing/2014/main" id="{165DBDED-7A4E-5101-56E0-0E22118A41E1}"/>
              </a:ext>
            </a:extLst>
          </p:cNvPr>
          <p:cNvSpPr txBox="1">
            <a:spLocks noChangeArrowheads="1"/>
          </p:cNvSpPr>
          <p:nvPr/>
        </p:nvSpPr>
        <p:spPr bwMode="auto">
          <a:xfrm>
            <a:off x="5165725" y="4913313"/>
            <a:ext cx="3521075" cy="1311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000"/>
              <a:t>|W|= number of weights</a:t>
            </a:r>
          </a:p>
          <a:p>
            <a:endParaRPr lang="en-US" altLang="en-US" sz="2000"/>
          </a:p>
          <a:p>
            <a:r>
              <a:rPr lang="en-US" altLang="en-US" sz="2000"/>
              <a:t>a = expected accuracy on test set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AutoShape 2">
            <a:extLst>
              <a:ext uri="{FF2B5EF4-FFF2-40B4-BE49-F238E27FC236}">
                <a16:creationId xmlns:a16="http://schemas.microsoft.com/office/drawing/2014/main" id="{C56F7841-4D13-32B8-B616-BD1BD1A22BDD}"/>
              </a:ext>
            </a:extLst>
          </p:cNvPr>
          <p:cNvSpPr>
            <a:spLocks noGrp="1" noChangeArrowheads="1"/>
          </p:cNvSpPr>
          <p:nvPr>
            <p:ph type="title"/>
          </p:nvPr>
        </p:nvSpPr>
        <p:spPr/>
        <p:txBody>
          <a:bodyPr/>
          <a:lstStyle/>
          <a:p>
            <a:pPr eaLnBrk="1" hangingPunct="1"/>
            <a:r>
              <a:rPr lang="en-US" altLang="en-US"/>
              <a:t>Training Basics</a:t>
            </a:r>
          </a:p>
        </p:txBody>
      </p:sp>
      <p:sp>
        <p:nvSpPr>
          <p:cNvPr id="29699" name="Rectangle 3">
            <a:extLst>
              <a:ext uri="{FF2B5EF4-FFF2-40B4-BE49-F238E27FC236}">
                <a16:creationId xmlns:a16="http://schemas.microsoft.com/office/drawing/2014/main" id="{DB60CAED-6A69-6189-3DEC-27D9C8FE715D}"/>
              </a:ext>
            </a:extLst>
          </p:cNvPr>
          <p:cNvSpPr>
            <a:spLocks noGrp="1" noChangeArrowheads="1"/>
          </p:cNvSpPr>
          <p:nvPr>
            <p:ph type="body" idx="1"/>
          </p:nvPr>
        </p:nvSpPr>
        <p:spPr/>
        <p:txBody>
          <a:bodyPr/>
          <a:lstStyle/>
          <a:p>
            <a:pPr eaLnBrk="1" hangingPunct="1">
              <a:lnSpc>
                <a:spcPct val="90000"/>
              </a:lnSpc>
            </a:pPr>
            <a:r>
              <a:rPr lang="en-US" altLang="en-US"/>
              <a:t>The most basic method of training a neural network is trial and error. </a:t>
            </a:r>
          </a:p>
          <a:p>
            <a:pPr eaLnBrk="1" hangingPunct="1">
              <a:lnSpc>
                <a:spcPct val="90000"/>
              </a:lnSpc>
            </a:pPr>
            <a:r>
              <a:rPr lang="en-US" altLang="en-US"/>
              <a:t>If the network isn't behaving the way it should, change the weighting of a random link by a random amount. If the accuracy of the network declines, undo the change and make a different one. </a:t>
            </a:r>
          </a:p>
          <a:p>
            <a:pPr eaLnBrk="1" hangingPunct="1">
              <a:lnSpc>
                <a:spcPct val="90000"/>
              </a:lnSpc>
            </a:pPr>
            <a:r>
              <a:rPr lang="en-US" altLang="en-US"/>
              <a:t>It takes time, but the trial and error method does produce results.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AutoShape 2">
            <a:extLst>
              <a:ext uri="{FF2B5EF4-FFF2-40B4-BE49-F238E27FC236}">
                <a16:creationId xmlns:a16="http://schemas.microsoft.com/office/drawing/2014/main" id="{F9793225-2207-F548-A4C4-A340DD89762B}"/>
              </a:ext>
            </a:extLst>
          </p:cNvPr>
          <p:cNvSpPr>
            <a:spLocks noGrp="1" noChangeArrowheads="1"/>
          </p:cNvSpPr>
          <p:nvPr>
            <p:ph type="title"/>
          </p:nvPr>
        </p:nvSpPr>
        <p:spPr/>
        <p:txBody>
          <a:bodyPr/>
          <a:lstStyle/>
          <a:p>
            <a:pPr eaLnBrk="1" hangingPunct="1"/>
            <a:r>
              <a:rPr lang="en-US" altLang="en-US">
                <a:solidFill>
                  <a:schemeClr val="tx1"/>
                </a:solidFill>
              </a:rPr>
              <a:t>Training: Backprop algorithm</a:t>
            </a:r>
          </a:p>
        </p:txBody>
      </p:sp>
      <p:sp>
        <p:nvSpPr>
          <p:cNvPr id="30723" name="Rectangle 3">
            <a:extLst>
              <a:ext uri="{FF2B5EF4-FFF2-40B4-BE49-F238E27FC236}">
                <a16:creationId xmlns:a16="http://schemas.microsoft.com/office/drawing/2014/main" id="{06E462DA-7C08-E3C3-2F73-1FFEE0262FA7}"/>
              </a:ext>
            </a:extLst>
          </p:cNvPr>
          <p:cNvSpPr>
            <a:spLocks noGrp="1" noChangeArrowheads="1"/>
          </p:cNvSpPr>
          <p:nvPr>
            <p:ph type="body" idx="1"/>
          </p:nvPr>
        </p:nvSpPr>
        <p:spPr>
          <a:xfrm>
            <a:off x="838200" y="2362200"/>
            <a:ext cx="7693025" cy="4191000"/>
          </a:xfrm>
        </p:spPr>
        <p:txBody>
          <a:bodyPr/>
          <a:lstStyle/>
          <a:p>
            <a:pPr eaLnBrk="1" hangingPunct="1">
              <a:lnSpc>
                <a:spcPct val="80000"/>
              </a:lnSpc>
            </a:pPr>
            <a:r>
              <a:rPr lang="en-US" altLang="en-US" sz="2000"/>
              <a:t>The Backprop algorithm searches for weight values that minimize the total error of the network over the set of training examples (training set).</a:t>
            </a:r>
          </a:p>
          <a:p>
            <a:pPr eaLnBrk="1" hangingPunct="1">
              <a:lnSpc>
                <a:spcPct val="80000"/>
              </a:lnSpc>
            </a:pPr>
            <a:r>
              <a:rPr lang="en-US" altLang="en-US" sz="2000"/>
              <a:t>Backprop consists of the repeated application of the following two passes:</a:t>
            </a:r>
          </a:p>
          <a:p>
            <a:pPr lvl="1" eaLnBrk="1" hangingPunct="1">
              <a:lnSpc>
                <a:spcPct val="80000"/>
              </a:lnSpc>
            </a:pPr>
            <a:r>
              <a:rPr lang="en-US" altLang="en-US" sz="2000" b="1"/>
              <a:t>Forward pass</a:t>
            </a:r>
            <a:r>
              <a:rPr lang="en-US" altLang="en-US" sz="2000"/>
              <a:t>: in this step the network is activated on one example and the error of (each neuron of) the output layer is computed.</a:t>
            </a:r>
          </a:p>
          <a:p>
            <a:pPr lvl="1" eaLnBrk="1" hangingPunct="1">
              <a:lnSpc>
                <a:spcPct val="80000"/>
              </a:lnSpc>
            </a:pPr>
            <a:r>
              <a:rPr lang="en-US" altLang="en-US" sz="2000" b="1"/>
              <a:t>Backward pass</a:t>
            </a:r>
            <a:r>
              <a:rPr lang="en-US" altLang="en-US" sz="2000"/>
              <a:t>: in this step the network error is used for updating the weights.  Starting at the output layer, the error is propagated backwards through the network, layer by layer. This is done by recursively computing the </a:t>
            </a:r>
            <a:r>
              <a:rPr lang="en-US" altLang="en-US" sz="2000">
                <a:sym typeface="Symbol" panose="05050102010706020507" pitchFamily="18" charset="2"/>
              </a:rPr>
              <a:t>local gradient of each neuron.</a:t>
            </a:r>
          </a:p>
          <a:p>
            <a:pPr eaLnBrk="1" hangingPunct="1">
              <a:lnSpc>
                <a:spcPct val="80000"/>
              </a:lnSpc>
            </a:pPr>
            <a:endParaRPr lang="en-US" altLang="en-US" sz="200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AutoShape 2">
            <a:extLst>
              <a:ext uri="{FF2B5EF4-FFF2-40B4-BE49-F238E27FC236}">
                <a16:creationId xmlns:a16="http://schemas.microsoft.com/office/drawing/2014/main" id="{773FC1FB-2749-0CBB-CB89-2308FE1CC2C9}"/>
              </a:ext>
            </a:extLst>
          </p:cNvPr>
          <p:cNvSpPr>
            <a:spLocks noGrp="1" noChangeArrowheads="1"/>
          </p:cNvSpPr>
          <p:nvPr>
            <p:ph type="title"/>
          </p:nvPr>
        </p:nvSpPr>
        <p:spPr/>
        <p:txBody>
          <a:bodyPr/>
          <a:lstStyle/>
          <a:p>
            <a:pPr eaLnBrk="1" hangingPunct="1"/>
            <a:r>
              <a:rPr lang="en-US" altLang="en-US"/>
              <a:t>Back Propagation</a:t>
            </a:r>
          </a:p>
        </p:txBody>
      </p:sp>
      <p:sp>
        <p:nvSpPr>
          <p:cNvPr id="31747" name="Rectangle 3">
            <a:extLst>
              <a:ext uri="{FF2B5EF4-FFF2-40B4-BE49-F238E27FC236}">
                <a16:creationId xmlns:a16="http://schemas.microsoft.com/office/drawing/2014/main" id="{0C7059BF-B72E-18C1-2E8F-D35B6245373F}"/>
              </a:ext>
            </a:extLst>
          </p:cNvPr>
          <p:cNvSpPr>
            <a:spLocks noGrp="1" noChangeArrowheads="1"/>
          </p:cNvSpPr>
          <p:nvPr>
            <p:ph type="body" idx="1"/>
          </p:nvPr>
        </p:nvSpPr>
        <p:spPr/>
        <p:txBody>
          <a:bodyPr/>
          <a:lstStyle/>
          <a:p>
            <a:pPr eaLnBrk="1" hangingPunct="1"/>
            <a:endParaRPr lang="en-US" altLang="en-US"/>
          </a:p>
        </p:txBody>
      </p:sp>
      <p:sp>
        <p:nvSpPr>
          <p:cNvPr id="31748" name="Rectangle 4">
            <a:extLst>
              <a:ext uri="{FF2B5EF4-FFF2-40B4-BE49-F238E27FC236}">
                <a16:creationId xmlns:a16="http://schemas.microsoft.com/office/drawing/2014/main" id="{D60DEF7B-05C3-F6F2-8CA1-F7F71DEAC405}"/>
              </a:ext>
            </a:extLst>
          </p:cNvPr>
          <p:cNvSpPr>
            <a:spLocks noChangeArrowheads="1"/>
          </p:cNvSpPr>
          <p:nvPr/>
        </p:nvSpPr>
        <p:spPr bwMode="auto">
          <a:xfrm>
            <a:off x="835025" y="411163"/>
            <a:ext cx="7851775" cy="11858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eaLnBrk="1" hangingPunct="1">
              <a:lnSpc>
                <a:spcPct val="90000"/>
              </a:lnSpc>
            </a:pPr>
            <a:endParaRPr lang="en-US" altLang="en-US" sz="3200" b="1">
              <a:solidFill>
                <a:schemeClr val="tx2"/>
              </a:solidFill>
            </a:endParaRPr>
          </a:p>
        </p:txBody>
      </p:sp>
      <p:sp>
        <p:nvSpPr>
          <p:cNvPr id="31749" name="Rectangle 5">
            <a:extLst>
              <a:ext uri="{FF2B5EF4-FFF2-40B4-BE49-F238E27FC236}">
                <a16:creationId xmlns:a16="http://schemas.microsoft.com/office/drawing/2014/main" id="{453BD259-5FFC-EC30-8447-D504BC3AE86F}"/>
              </a:ext>
            </a:extLst>
          </p:cNvPr>
          <p:cNvSpPr>
            <a:spLocks noChangeArrowheads="1"/>
          </p:cNvSpPr>
          <p:nvPr/>
        </p:nvSpPr>
        <p:spPr bwMode="auto">
          <a:xfrm>
            <a:off x="914400" y="2362200"/>
            <a:ext cx="79248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342900" indent="-342900">
              <a:spcBef>
                <a:spcPct val="20000"/>
              </a:spcBef>
              <a:buClr>
                <a:schemeClr val="tx1"/>
              </a:buClr>
              <a:buSzPct val="75000"/>
              <a:buFont typeface="Wingdings" panose="05000000000000000000" pitchFamily="2" charset="2"/>
              <a:buChar char="l"/>
              <a:defRPr sz="2800">
                <a:solidFill>
                  <a:schemeClr val="tx1"/>
                </a:solidFill>
                <a:latin typeface="Arial" panose="020B0604020202020204" pitchFamily="34" charset="0"/>
              </a:defRPr>
            </a:lvl1pPr>
            <a:lvl2pPr marL="742950" indent="-285750">
              <a:spcBef>
                <a:spcPct val="20000"/>
              </a:spcBef>
              <a:buClr>
                <a:schemeClr val="tx1"/>
              </a:buClr>
              <a:buSzPct val="75000"/>
              <a:buChar char="–"/>
              <a:defRPr sz="2400">
                <a:solidFill>
                  <a:schemeClr val="tx1"/>
                </a:solidFill>
                <a:latin typeface="Arial" panose="020B0604020202020204" pitchFamily="34" charset="0"/>
              </a:defRPr>
            </a:lvl2pPr>
            <a:lvl3pPr marL="1143000" indent="-228600">
              <a:spcBef>
                <a:spcPct val="20000"/>
              </a:spcBef>
              <a:buClr>
                <a:schemeClr val="tx1"/>
              </a:buClr>
              <a:buSzPct val="75000"/>
              <a:buFont typeface="Wingdings" panose="05000000000000000000" pitchFamily="2" charset="2"/>
              <a:buChar char="l"/>
              <a:defRPr sz="2000">
                <a:solidFill>
                  <a:schemeClr val="tx1"/>
                </a:solidFill>
                <a:latin typeface="Arial" panose="020B0604020202020204" pitchFamily="34" charset="0"/>
              </a:defRPr>
            </a:lvl3pPr>
            <a:lvl4pPr marL="1600200" indent="-228600">
              <a:spcBef>
                <a:spcPct val="20000"/>
              </a:spcBef>
              <a:buClr>
                <a:schemeClr val="tx1"/>
              </a:buClr>
              <a:buSzPct val="80000"/>
              <a:buChar char="–"/>
              <a:defRPr>
                <a:solidFill>
                  <a:schemeClr val="tx1"/>
                </a:solidFill>
                <a:latin typeface="Arial" panose="020B0604020202020204" pitchFamily="34" charset="0"/>
              </a:defRPr>
            </a:lvl4pPr>
            <a:lvl5pPr marL="2057400" indent="-228600">
              <a:spcBef>
                <a:spcPct val="20000"/>
              </a:spcBef>
              <a:buClr>
                <a:schemeClr val="tx1"/>
              </a:buClr>
              <a:buSzPct val="65000"/>
              <a:buFont typeface="Wingdings" panose="05000000000000000000" pitchFamily="2" charset="2"/>
              <a:buChar char="l"/>
              <a:defRPr>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tx1"/>
              </a:buClr>
              <a:buSzPct val="65000"/>
              <a:buFont typeface="Wingdings" panose="05000000000000000000" pitchFamily="2" charset="2"/>
              <a:buChar char="l"/>
              <a:defRPr>
                <a:solidFill>
                  <a:schemeClr val="tx1"/>
                </a:solidFill>
                <a:latin typeface="Arial" panose="020B0604020202020204" pitchFamily="34" charset="0"/>
              </a:defRPr>
            </a:lvl9pPr>
          </a:lstStyle>
          <a:p>
            <a:pPr eaLnBrk="1" hangingPunct="1"/>
            <a:r>
              <a:rPr lang="en-US" altLang="en-US" sz="2400"/>
              <a:t>Back-propagation training algorithm</a:t>
            </a:r>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endParaRPr lang="en-US" altLang="en-US"/>
          </a:p>
          <a:p>
            <a:pPr eaLnBrk="1" hangingPunct="1"/>
            <a:r>
              <a:rPr lang="en-US" altLang="en-US" sz="2400"/>
              <a:t>Backprop adjusts the weights of the NN in order to minimize the network total mean squared error.</a:t>
            </a:r>
          </a:p>
        </p:txBody>
      </p:sp>
      <p:cxnSp>
        <p:nvCxnSpPr>
          <p:cNvPr id="31750" name="AutoShape 7">
            <a:extLst>
              <a:ext uri="{FF2B5EF4-FFF2-40B4-BE49-F238E27FC236}">
                <a16:creationId xmlns:a16="http://schemas.microsoft.com/office/drawing/2014/main" id="{857BB647-3006-EABB-A0A0-9328B2668246}"/>
              </a:ext>
            </a:extLst>
          </p:cNvPr>
          <p:cNvCxnSpPr>
            <a:cxnSpLocks noChangeShapeType="1"/>
            <a:stCxn id="31749" idx="0"/>
            <a:endCxn id="31749" idx="0"/>
          </p:cNvCxnSpPr>
          <p:nvPr/>
        </p:nvCxnSpPr>
        <p:spPr bwMode="auto">
          <a:xfrm>
            <a:off x="4876800" y="2362200"/>
            <a:ext cx="0" cy="0"/>
          </a:xfrm>
          <a:prstGeom prst="straightConnector1">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751" name="Oval 8">
            <a:extLst>
              <a:ext uri="{FF2B5EF4-FFF2-40B4-BE49-F238E27FC236}">
                <a16:creationId xmlns:a16="http://schemas.microsoft.com/office/drawing/2014/main" id="{C48743E1-A85B-9459-637A-D6A89CE21F42}"/>
              </a:ext>
            </a:extLst>
          </p:cNvPr>
          <p:cNvSpPr>
            <a:spLocks noChangeArrowheads="1"/>
          </p:cNvSpPr>
          <p:nvPr/>
        </p:nvSpPr>
        <p:spPr bwMode="auto">
          <a:xfrm>
            <a:off x="2209800" y="3276600"/>
            <a:ext cx="363538" cy="4746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1752" name="Oval 9">
            <a:extLst>
              <a:ext uri="{FF2B5EF4-FFF2-40B4-BE49-F238E27FC236}">
                <a16:creationId xmlns:a16="http://schemas.microsoft.com/office/drawing/2014/main" id="{12A2F5CC-B476-8A2B-D55C-DBBF75169835}"/>
              </a:ext>
            </a:extLst>
          </p:cNvPr>
          <p:cNvSpPr>
            <a:spLocks noChangeArrowheads="1"/>
          </p:cNvSpPr>
          <p:nvPr/>
        </p:nvSpPr>
        <p:spPr bwMode="auto">
          <a:xfrm>
            <a:off x="2209800" y="4114800"/>
            <a:ext cx="363538" cy="4746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1753" name="Oval 10">
            <a:extLst>
              <a:ext uri="{FF2B5EF4-FFF2-40B4-BE49-F238E27FC236}">
                <a16:creationId xmlns:a16="http://schemas.microsoft.com/office/drawing/2014/main" id="{1C7CEDC3-3D2F-68AE-1C7D-298CBE100B3E}"/>
              </a:ext>
            </a:extLst>
          </p:cNvPr>
          <p:cNvSpPr>
            <a:spLocks noChangeArrowheads="1"/>
          </p:cNvSpPr>
          <p:nvPr/>
        </p:nvSpPr>
        <p:spPr bwMode="auto">
          <a:xfrm>
            <a:off x="2209800" y="4800600"/>
            <a:ext cx="363538" cy="4746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1754" name="Oval 11">
            <a:extLst>
              <a:ext uri="{FF2B5EF4-FFF2-40B4-BE49-F238E27FC236}">
                <a16:creationId xmlns:a16="http://schemas.microsoft.com/office/drawing/2014/main" id="{845C2C4C-C4E0-C853-324C-91D98C4F9D21}"/>
              </a:ext>
            </a:extLst>
          </p:cNvPr>
          <p:cNvSpPr>
            <a:spLocks noChangeArrowheads="1"/>
          </p:cNvSpPr>
          <p:nvPr/>
        </p:nvSpPr>
        <p:spPr bwMode="auto">
          <a:xfrm>
            <a:off x="3962400" y="3962400"/>
            <a:ext cx="363538" cy="474663"/>
          </a:xfrm>
          <a:prstGeom prst="ellipse">
            <a:avLst/>
          </a:prstGeom>
          <a:solidFill>
            <a:schemeClr val="accent1"/>
          </a:solidFill>
          <a:ln w="9525">
            <a:solidFill>
              <a:schemeClr val="tx1"/>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a:p>
        </p:txBody>
      </p:sp>
      <p:sp>
        <p:nvSpPr>
          <p:cNvPr id="31755" name="Line 12">
            <a:extLst>
              <a:ext uri="{FF2B5EF4-FFF2-40B4-BE49-F238E27FC236}">
                <a16:creationId xmlns:a16="http://schemas.microsoft.com/office/drawing/2014/main" id="{758131C5-8C0F-EF8F-70E2-9D56C57C350B}"/>
              </a:ext>
            </a:extLst>
          </p:cNvPr>
          <p:cNvSpPr>
            <a:spLocks noChangeShapeType="1"/>
          </p:cNvSpPr>
          <p:nvPr/>
        </p:nvSpPr>
        <p:spPr bwMode="auto">
          <a:xfrm>
            <a:off x="1752600" y="3352800"/>
            <a:ext cx="509588" cy="1588"/>
          </a:xfrm>
          <a:prstGeom prst="line">
            <a:avLst/>
          </a:prstGeom>
          <a:noFill/>
          <a:ln w="28575">
            <a:solidFill>
              <a:srgbClr val="00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6" name="Line 13">
            <a:extLst>
              <a:ext uri="{FF2B5EF4-FFF2-40B4-BE49-F238E27FC236}">
                <a16:creationId xmlns:a16="http://schemas.microsoft.com/office/drawing/2014/main" id="{349EAE68-3200-F9D5-B32B-52FF688D6602}"/>
              </a:ext>
            </a:extLst>
          </p:cNvPr>
          <p:cNvSpPr>
            <a:spLocks noChangeShapeType="1"/>
          </p:cNvSpPr>
          <p:nvPr/>
        </p:nvSpPr>
        <p:spPr bwMode="auto">
          <a:xfrm>
            <a:off x="1752600" y="4191000"/>
            <a:ext cx="509588" cy="1588"/>
          </a:xfrm>
          <a:prstGeom prst="line">
            <a:avLst/>
          </a:prstGeom>
          <a:noFill/>
          <a:ln w="28575">
            <a:solidFill>
              <a:srgbClr val="00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7" name="Line 14">
            <a:extLst>
              <a:ext uri="{FF2B5EF4-FFF2-40B4-BE49-F238E27FC236}">
                <a16:creationId xmlns:a16="http://schemas.microsoft.com/office/drawing/2014/main" id="{26CB4F92-538C-5899-B6AA-78EC5DA16420}"/>
              </a:ext>
            </a:extLst>
          </p:cNvPr>
          <p:cNvSpPr>
            <a:spLocks noChangeShapeType="1"/>
          </p:cNvSpPr>
          <p:nvPr/>
        </p:nvSpPr>
        <p:spPr bwMode="auto">
          <a:xfrm>
            <a:off x="1752600" y="4876800"/>
            <a:ext cx="509588" cy="1588"/>
          </a:xfrm>
          <a:prstGeom prst="line">
            <a:avLst/>
          </a:prstGeom>
          <a:noFill/>
          <a:ln w="28575">
            <a:solidFill>
              <a:srgbClr val="00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8" name="Line 15">
            <a:extLst>
              <a:ext uri="{FF2B5EF4-FFF2-40B4-BE49-F238E27FC236}">
                <a16:creationId xmlns:a16="http://schemas.microsoft.com/office/drawing/2014/main" id="{FFD31C09-126F-EC11-12D6-5BD03373D275}"/>
              </a:ext>
            </a:extLst>
          </p:cNvPr>
          <p:cNvSpPr>
            <a:spLocks noChangeShapeType="1"/>
          </p:cNvSpPr>
          <p:nvPr/>
        </p:nvSpPr>
        <p:spPr bwMode="auto">
          <a:xfrm>
            <a:off x="2590800" y="3352800"/>
            <a:ext cx="800100" cy="1588"/>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59" name="Line 16">
            <a:extLst>
              <a:ext uri="{FF2B5EF4-FFF2-40B4-BE49-F238E27FC236}">
                <a16:creationId xmlns:a16="http://schemas.microsoft.com/office/drawing/2014/main" id="{E8729E6E-E9B7-2AFD-EDE5-03E9D1273A9B}"/>
              </a:ext>
            </a:extLst>
          </p:cNvPr>
          <p:cNvSpPr>
            <a:spLocks noChangeShapeType="1"/>
          </p:cNvSpPr>
          <p:nvPr/>
        </p:nvSpPr>
        <p:spPr bwMode="auto">
          <a:xfrm>
            <a:off x="2514600" y="4876800"/>
            <a:ext cx="800100" cy="1588"/>
          </a:xfrm>
          <a:prstGeom prst="line">
            <a:avLst/>
          </a:prstGeom>
          <a:noFill/>
          <a:ln w="28575">
            <a:solidFill>
              <a:srgbClr val="0099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cxnSp>
        <p:nvCxnSpPr>
          <p:cNvPr id="31760" name="AutoShape 17">
            <a:extLst>
              <a:ext uri="{FF2B5EF4-FFF2-40B4-BE49-F238E27FC236}">
                <a16:creationId xmlns:a16="http://schemas.microsoft.com/office/drawing/2014/main" id="{7EF09B9D-3401-2A8F-2D57-30DB76CD66AC}"/>
              </a:ext>
            </a:extLst>
          </p:cNvPr>
          <p:cNvCxnSpPr>
            <a:cxnSpLocks noChangeShapeType="1"/>
            <a:stCxn id="31759" idx="1"/>
            <a:endCxn id="31754" idx="3"/>
          </p:cNvCxnSpPr>
          <p:nvPr/>
        </p:nvCxnSpPr>
        <p:spPr bwMode="auto">
          <a:xfrm flipV="1">
            <a:off x="3314700" y="4367213"/>
            <a:ext cx="701675" cy="525462"/>
          </a:xfrm>
          <a:prstGeom prst="straightConnector1">
            <a:avLst/>
          </a:prstGeom>
          <a:noFill/>
          <a:ln w="28575">
            <a:solidFill>
              <a:srgbClr val="00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761" name="Line 18">
            <a:extLst>
              <a:ext uri="{FF2B5EF4-FFF2-40B4-BE49-F238E27FC236}">
                <a16:creationId xmlns:a16="http://schemas.microsoft.com/office/drawing/2014/main" id="{CB8F046E-BB5F-9806-668E-37D112D30921}"/>
              </a:ext>
            </a:extLst>
          </p:cNvPr>
          <p:cNvSpPr>
            <a:spLocks noChangeShapeType="1"/>
          </p:cNvSpPr>
          <p:nvPr/>
        </p:nvSpPr>
        <p:spPr bwMode="auto">
          <a:xfrm flipH="1">
            <a:off x="4343400" y="4191000"/>
            <a:ext cx="509588" cy="1588"/>
          </a:xfrm>
          <a:prstGeom prst="line">
            <a:avLst/>
          </a:prstGeom>
          <a:noFill/>
          <a:ln w="28575">
            <a:solidFill>
              <a:schemeClr val="tx2"/>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62" name="Line 19">
            <a:extLst>
              <a:ext uri="{FF2B5EF4-FFF2-40B4-BE49-F238E27FC236}">
                <a16:creationId xmlns:a16="http://schemas.microsoft.com/office/drawing/2014/main" id="{17076C08-5806-FE5B-2F74-FC867B6FB9BF}"/>
              </a:ext>
            </a:extLst>
          </p:cNvPr>
          <p:cNvSpPr>
            <a:spLocks noChangeShapeType="1"/>
          </p:cNvSpPr>
          <p:nvPr/>
        </p:nvSpPr>
        <p:spPr bwMode="auto">
          <a:xfrm flipH="1">
            <a:off x="1676400" y="3429000"/>
            <a:ext cx="509588" cy="1588"/>
          </a:xfrm>
          <a:prstGeom prst="line">
            <a:avLst/>
          </a:prstGeom>
          <a:noFill/>
          <a:ln w="28575">
            <a:solidFill>
              <a:schemeClr val="tx2"/>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63" name="Line 20">
            <a:extLst>
              <a:ext uri="{FF2B5EF4-FFF2-40B4-BE49-F238E27FC236}">
                <a16:creationId xmlns:a16="http://schemas.microsoft.com/office/drawing/2014/main" id="{453E411B-DD51-A3AE-8B09-CC11E62F37EE}"/>
              </a:ext>
            </a:extLst>
          </p:cNvPr>
          <p:cNvSpPr>
            <a:spLocks noChangeShapeType="1"/>
          </p:cNvSpPr>
          <p:nvPr/>
        </p:nvSpPr>
        <p:spPr bwMode="auto">
          <a:xfrm flipH="1">
            <a:off x="1676400" y="4343400"/>
            <a:ext cx="509588" cy="1588"/>
          </a:xfrm>
          <a:prstGeom prst="line">
            <a:avLst/>
          </a:prstGeom>
          <a:noFill/>
          <a:ln w="28575">
            <a:solidFill>
              <a:schemeClr val="tx2"/>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64" name="Line 21">
            <a:extLst>
              <a:ext uri="{FF2B5EF4-FFF2-40B4-BE49-F238E27FC236}">
                <a16:creationId xmlns:a16="http://schemas.microsoft.com/office/drawing/2014/main" id="{A423EE69-990A-DC61-32D2-33B139CBEDB9}"/>
              </a:ext>
            </a:extLst>
          </p:cNvPr>
          <p:cNvSpPr>
            <a:spLocks noChangeShapeType="1"/>
          </p:cNvSpPr>
          <p:nvPr/>
        </p:nvSpPr>
        <p:spPr bwMode="auto">
          <a:xfrm flipH="1">
            <a:off x="1676400" y="5029200"/>
            <a:ext cx="509588" cy="1588"/>
          </a:xfrm>
          <a:prstGeom prst="line">
            <a:avLst/>
          </a:prstGeom>
          <a:noFill/>
          <a:ln w="28575">
            <a:solidFill>
              <a:schemeClr val="tx2"/>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65" name="Line 22">
            <a:extLst>
              <a:ext uri="{FF2B5EF4-FFF2-40B4-BE49-F238E27FC236}">
                <a16:creationId xmlns:a16="http://schemas.microsoft.com/office/drawing/2014/main" id="{5B426860-1F9E-4833-E86A-6CD5B45DBF33}"/>
              </a:ext>
            </a:extLst>
          </p:cNvPr>
          <p:cNvSpPr>
            <a:spLocks noChangeShapeType="1"/>
          </p:cNvSpPr>
          <p:nvPr/>
        </p:nvSpPr>
        <p:spPr bwMode="auto">
          <a:xfrm flipH="1">
            <a:off x="3276600" y="4419600"/>
            <a:ext cx="654050" cy="631825"/>
          </a:xfrm>
          <a:prstGeom prst="line">
            <a:avLst/>
          </a:prstGeom>
          <a:noFill/>
          <a:ln w="28575">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66" name="Line 23">
            <a:extLst>
              <a:ext uri="{FF2B5EF4-FFF2-40B4-BE49-F238E27FC236}">
                <a16:creationId xmlns:a16="http://schemas.microsoft.com/office/drawing/2014/main" id="{251E569C-4C74-795F-23DB-DFFED55E07B2}"/>
              </a:ext>
            </a:extLst>
          </p:cNvPr>
          <p:cNvSpPr>
            <a:spLocks noChangeShapeType="1"/>
          </p:cNvSpPr>
          <p:nvPr/>
        </p:nvSpPr>
        <p:spPr bwMode="auto">
          <a:xfrm flipH="1">
            <a:off x="2514600" y="4267200"/>
            <a:ext cx="1381125" cy="1588"/>
          </a:xfrm>
          <a:prstGeom prst="line">
            <a:avLst/>
          </a:prstGeom>
          <a:noFill/>
          <a:ln w="28575">
            <a:solidFill>
              <a:schemeClr val="tx2"/>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67" name="Line 24">
            <a:extLst>
              <a:ext uri="{FF2B5EF4-FFF2-40B4-BE49-F238E27FC236}">
                <a16:creationId xmlns:a16="http://schemas.microsoft.com/office/drawing/2014/main" id="{54A234D9-C8C2-CB3B-EBF9-4575E9F4199C}"/>
              </a:ext>
            </a:extLst>
          </p:cNvPr>
          <p:cNvSpPr>
            <a:spLocks noChangeShapeType="1"/>
          </p:cNvSpPr>
          <p:nvPr/>
        </p:nvSpPr>
        <p:spPr bwMode="auto">
          <a:xfrm>
            <a:off x="2590800" y="4114800"/>
            <a:ext cx="1381125" cy="1588"/>
          </a:xfrm>
          <a:prstGeom prst="line">
            <a:avLst/>
          </a:prstGeom>
          <a:noFill/>
          <a:ln w="28575">
            <a:solidFill>
              <a:srgbClr val="00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68" name="Line 25">
            <a:extLst>
              <a:ext uri="{FF2B5EF4-FFF2-40B4-BE49-F238E27FC236}">
                <a16:creationId xmlns:a16="http://schemas.microsoft.com/office/drawing/2014/main" id="{022572E5-04C2-2287-A654-C91913610ADA}"/>
              </a:ext>
            </a:extLst>
          </p:cNvPr>
          <p:cNvSpPr>
            <a:spLocks noChangeShapeType="1"/>
          </p:cNvSpPr>
          <p:nvPr/>
        </p:nvSpPr>
        <p:spPr bwMode="auto">
          <a:xfrm flipH="1">
            <a:off x="2514600" y="5029200"/>
            <a:ext cx="800100" cy="1588"/>
          </a:xfrm>
          <a:prstGeom prst="line">
            <a:avLst/>
          </a:prstGeom>
          <a:noFill/>
          <a:ln w="28575">
            <a:solidFill>
              <a:schemeClr val="tx2"/>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69" name="Line 26">
            <a:extLst>
              <a:ext uri="{FF2B5EF4-FFF2-40B4-BE49-F238E27FC236}">
                <a16:creationId xmlns:a16="http://schemas.microsoft.com/office/drawing/2014/main" id="{A78BA83D-ABFC-C790-6FDE-018C3C954C50}"/>
              </a:ext>
            </a:extLst>
          </p:cNvPr>
          <p:cNvSpPr>
            <a:spLocks noChangeShapeType="1"/>
          </p:cNvSpPr>
          <p:nvPr/>
        </p:nvSpPr>
        <p:spPr bwMode="auto">
          <a:xfrm>
            <a:off x="3429000" y="3352800"/>
            <a:ext cx="727075" cy="631825"/>
          </a:xfrm>
          <a:prstGeom prst="line">
            <a:avLst/>
          </a:prstGeom>
          <a:noFill/>
          <a:ln w="28575">
            <a:solidFill>
              <a:srgbClr val="00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70" name="Line 27">
            <a:extLst>
              <a:ext uri="{FF2B5EF4-FFF2-40B4-BE49-F238E27FC236}">
                <a16:creationId xmlns:a16="http://schemas.microsoft.com/office/drawing/2014/main" id="{BBD0C621-149D-7257-16B7-CF5B54255842}"/>
              </a:ext>
            </a:extLst>
          </p:cNvPr>
          <p:cNvSpPr>
            <a:spLocks noChangeShapeType="1"/>
          </p:cNvSpPr>
          <p:nvPr/>
        </p:nvSpPr>
        <p:spPr bwMode="auto">
          <a:xfrm flipH="1" flipV="1">
            <a:off x="3352800" y="3429000"/>
            <a:ext cx="654050" cy="554038"/>
          </a:xfrm>
          <a:prstGeom prst="line">
            <a:avLst/>
          </a:prstGeom>
          <a:noFill/>
          <a:ln w="28575">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71" name="Line 28">
            <a:extLst>
              <a:ext uri="{FF2B5EF4-FFF2-40B4-BE49-F238E27FC236}">
                <a16:creationId xmlns:a16="http://schemas.microsoft.com/office/drawing/2014/main" id="{1851D828-C0F3-2DC2-9B13-FFF2040F1A3A}"/>
              </a:ext>
            </a:extLst>
          </p:cNvPr>
          <p:cNvSpPr>
            <a:spLocks noChangeShapeType="1"/>
          </p:cNvSpPr>
          <p:nvPr/>
        </p:nvSpPr>
        <p:spPr bwMode="auto">
          <a:xfrm flipH="1">
            <a:off x="2590800" y="3429000"/>
            <a:ext cx="800100" cy="1588"/>
          </a:xfrm>
          <a:prstGeom prst="line">
            <a:avLst/>
          </a:prstGeom>
          <a:noFill/>
          <a:ln w="28575">
            <a:solidFill>
              <a:schemeClr val="tx2"/>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72" name="Line 29">
            <a:extLst>
              <a:ext uri="{FF2B5EF4-FFF2-40B4-BE49-F238E27FC236}">
                <a16:creationId xmlns:a16="http://schemas.microsoft.com/office/drawing/2014/main" id="{18A91C6D-7973-2D6D-DA8F-51B5F83DEA7A}"/>
              </a:ext>
            </a:extLst>
          </p:cNvPr>
          <p:cNvSpPr>
            <a:spLocks noChangeShapeType="1"/>
          </p:cNvSpPr>
          <p:nvPr/>
        </p:nvSpPr>
        <p:spPr bwMode="auto">
          <a:xfrm>
            <a:off x="4343400" y="4038600"/>
            <a:ext cx="509588" cy="1588"/>
          </a:xfrm>
          <a:prstGeom prst="line">
            <a:avLst/>
          </a:prstGeom>
          <a:noFill/>
          <a:ln w="28575">
            <a:solidFill>
              <a:srgbClr val="00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73" name="Line 30">
            <a:extLst>
              <a:ext uri="{FF2B5EF4-FFF2-40B4-BE49-F238E27FC236}">
                <a16:creationId xmlns:a16="http://schemas.microsoft.com/office/drawing/2014/main" id="{5A1F3308-EF38-D061-8A9E-966971566217}"/>
              </a:ext>
            </a:extLst>
          </p:cNvPr>
          <p:cNvSpPr>
            <a:spLocks noChangeShapeType="1"/>
          </p:cNvSpPr>
          <p:nvPr/>
        </p:nvSpPr>
        <p:spPr bwMode="auto">
          <a:xfrm>
            <a:off x="5738813" y="2819400"/>
            <a:ext cx="509587" cy="1588"/>
          </a:xfrm>
          <a:prstGeom prst="line">
            <a:avLst/>
          </a:prstGeom>
          <a:noFill/>
          <a:ln w="28575">
            <a:solidFill>
              <a:srgbClr val="0099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774" name="Text Box 31">
            <a:extLst>
              <a:ext uri="{FF2B5EF4-FFF2-40B4-BE49-F238E27FC236}">
                <a16:creationId xmlns:a16="http://schemas.microsoft.com/office/drawing/2014/main" id="{A0F29723-52E6-B100-B15C-0F6C432403B1}"/>
              </a:ext>
            </a:extLst>
          </p:cNvPr>
          <p:cNvSpPr txBox="1">
            <a:spLocks noChangeArrowheads="1"/>
          </p:cNvSpPr>
          <p:nvPr/>
        </p:nvSpPr>
        <p:spPr bwMode="auto">
          <a:xfrm>
            <a:off x="6453188" y="2549525"/>
            <a:ext cx="2690812"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r>
              <a:rPr lang="en-US" altLang="en-US" sz="2400" i="1">
                <a:solidFill>
                  <a:srgbClr val="009900"/>
                </a:solidFill>
              </a:rPr>
              <a:t>Network activation</a:t>
            </a:r>
          </a:p>
          <a:p>
            <a:r>
              <a:rPr lang="en-US" altLang="en-US" sz="2400" i="1">
                <a:solidFill>
                  <a:srgbClr val="009900"/>
                </a:solidFill>
              </a:rPr>
              <a:t>Forward Step</a:t>
            </a:r>
            <a:endParaRPr lang="en-US" altLang="en-US" sz="2400"/>
          </a:p>
        </p:txBody>
      </p:sp>
      <p:sp>
        <p:nvSpPr>
          <p:cNvPr id="31775" name="Text Box 32">
            <a:extLst>
              <a:ext uri="{FF2B5EF4-FFF2-40B4-BE49-F238E27FC236}">
                <a16:creationId xmlns:a16="http://schemas.microsoft.com/office/drawing/2014/main" id="{D4ADB6D5-4F69-D7EC-6CBE-1708D7B05CA8}"/>
              </a:ext>
            </a:extLst>
          </p:cNvPr>
          <p:cNvSpPr txBox="1">
            <a:spLocks noChangeArrowheads="1"/>
          </p:cNvSpPr>
          <p:nvPr/>
        </p:nvSpPr>
        <p:spPr bwMode="auto">
          <a:xfrm>
            <a:off x="6367463" y="3783013"/>
            <a:ext cx="2471737"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endParaRPr lang="en-US" altLang="en-US" sz="2400"/>
          </a:p>
          <a:p>
            <a:r>
              <a:rPr lang="en-US" altLang="en-US" sz="2400" i="1">
                <a:solidFill>
                  <a:schemeClr val="tx2"/>
                </a:solidFill>
              </a:rPr>
              <a:t>Error propagation</a:t>
            </a:r>
          </a:p>
          <a:p>
            <a:r>
              <a:rPr lang="en-US" altLang="en-US" sz="2400" i="1">
                <a:solidFill>
                  <a:schemeClr val="tx2"/>
                </a:solidFill>
              </a:rPr>
              <a:t>Backward Step</a:t>
            </a:r>
            <a:endParaRPr lang="en-US" altLang="en-US" sz="2400"/>
          </a:p>
        </p:txBody>
      </p:sp>
      <p:sp>
        <p:nvSpPr>
          <p:cNvPr id="31776" name="Line 33">
            <a:extLst>
              <a:ext uri="{FF2B5EF4-FFF2-40B4-BE49-F238E27FC236}">
                <a16:creationId xmlns:a16="http://schemas.microsoft.com/office/drawing/2014/main" id="{048822A1-D12D-267C-E89E-6C70AACB3C40}"/>
              </a:ext>
            </a:extLst>
          </p:cNvPr>
          <p:cNvSpPr>
            <a:spLocks noChangeShapeType="1"/>
          </p:cNvSpPr>
          <p:nvPr/>
        </p:nvSpPr>
        <p:spPr bwMode="auto">
          <a:xfrm flipH="1">
            <a:off x="5662613" y="4114800"/>
            <a:ext cx="509587" cy="1588"/>
          </a:xfrm>
          <a:prstGeom prst="line">
            <a:avLst/>
          </a:prstGeom>
          <a:noFill/>
          <a:ln w="28575">
            <a:solidFill>
              <a:schemeClr val="tx2"/>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AutoShape 2">
            <a:extLst>
              <a:ext uri="{FF2B5EF4-FFF2-40B4-BE49-F238E27FC236}">
                <a16:creationId xmlns:a16="http://schemas.microsoft.com/office/drawing/2014/main" id="{6CE950FF-98E2-4C1B-5D86-3D8F0B6D1954}"/>
              </a:ext>
            </a:extLst>
          </p:cNvPr>
          <p:cNvSpPr>
            <a:spLocks noGrp="1" noChangeArrowheads="1"/>
          </p:cNvSpPr>
          <p:nvPr>
            <p:ph type="title"/>
          </p:nvPr>
        </p:nvSpPr>
        <p:spPr/>
        <p:txBody>
          <a:bodyPr/>
          <a:lstStyle/>
          <a:p>
            <a:pPr eaLnBrk="1" hangingPunct="1"/>
            <a:r>
              <a:rPr lang="en-US" altLang="en-US"/>
              <a:t>The Learning Process</a:t>
            </a:r>
          </a:p>
        </p:txBody>
      </p:sp>
      <p:sp>
        <p:nvSpPr>
          <p:cNvPr id="32771" name="Rectangle 3">
            <a:extLst>
              <a:ext uri="{FF2B5EF4-FFF2-40B4-BE49-F238E27FC236}">
                <a16:creationId xmlns:a16="http://schemas.microsoft.com/office/drawing/2014/main" id="{35BFF9D3-E806-4369-19C9-617827AD739E}"/>
              </a:ext>
            </a:extLst>
          </p:cNvPr>
          <p:cNvSpPr>
            <a:spLocks noGrp="1" noChangeArrowheads="1"/>
          </p:cNvSpPr>
          <p:nvPr>
            <p:ph type="body" idx="1"/>
          </p:nvPr>
        </p:nvSpPr>
        <p:spPr/>
        <p:txBody>
          <a:bodyPr/>
          <a:lstStyle/>
          <a:p>
            <a:pPr eaLnBrk="1" hangingPunct="1"/>
            <a:r>
              <a:rPr lang="en-US" altLang="en-US"/>
              <a:t>The memorization of patterns and the subsequent response of the network can be categorized into two general paradigms:</a:t>
            </a:r>
          </a:p>
          <a:p>
            <a:pPr lvl="1" eaLnBrk="1" hangingPunct="1"/>
            <a:r>
              <a:rPr lang="en-US" altLang="en-US"/>
              <a:t>Associative mapping</a:t>
            </a:r>
          </a:p>
          <a:p>
            <a:pPr lvl="1" eaLnBrk="1" hangingPunct="1"/>
            <a:r>
              <a:rPr lang="en-US" altLang="en-US"/>
              <a:t>Regularity detection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AutoShape 2">
            <a:extLst>
              <a:ext uri="{FF2B5EF4-FFF2-40B4-BE49-F238E27FC236}">
                <a16:creationId xmlns:a16="http://schemas.microsoft.com/office/drawing/2014/main" id="{391F5410-CE6F-25D3-75A2-959629BC3019}"/>
              </a:ext>
            </a:extLst>
          </p:cNvPr>
          <p:cNvSpPr>
            <a:spLocks noGrp="1" noChangeArrowheads="1"/>
          </p:cNvSpPr>
          <p:nvPr>
            <p:ph type="title"/>
          </p:nvPr>
        </p:nvSpPr>
        <p:spPr/>
        <p:txBody>
          <a:bodyPr/>
          <a:lstStyle/>
          <a:p>
            <a:pPr eaLnBrk="1" hangingPunct="1"/>
            <a:r>
              <a:rPr lang="en-US" altLang="en-US"/>
              <a:t>Associative Mapping</a:t>
            </a:r>
          </a:p>
        </p:txBody>
      </p:sp>
      <p:sp>
        <p:nvSpPr>
          <p:cNvPr id="33795" name="Rectangle 3">
            <a:extLst>
              <a:ext uri="{FF2B5EF4-FFF2-40B4-BE49-F238E27FC236}">
                <a16:creationId xmlns:a16="http://schemas.microsoft.com/office/drawing/2014/main" id="{5287D375-7F0E-8E5A-B2B4-7F9874C401D3}"/>
              </a:ext>
            </a:extLst>
          </p:cNvPr>
          <p:cNvSpPr>
            <a:spLocks noGrp="1" noChangeArrowheads="1"/>
          </p:cNvSpPr>
          <p:nvPr>
            <p:ph type="body" idx="1"/>
          </p:nvPr>
        </p:nvSpPr>
        <p:spPr/>
        <p:txBody>
          <a:bodyPr/>
          <a:lstStyle/>
          <a:p>
            <a:pPr eaLnBrk="1" hangingPunct="1"/>
            <a:r>
              <a:rPr lang="en-US" altLang="en-US" b="1"/>
              <a:t>Associative mapping</a:t>
            </a:r>
            <a:r>
              <a:rPr lang="en-US" altLang="en-US"/>
              <a:t> a type of NN in which the network learns to produce a particular pattern on the set of input units whenever another particular pattern is applied on the set of input units. </a:t>
            </a:r>
          </a:p>
          <a:p>
            <a:pPr eaLnBrk="1" hangingPunct="1"/>
            <a:r>
              <a:rPr lang="en-US" altLang="en-US"/>
              <a:t>This allows the network to complete a pattern given parts of a pattern that is similar to a previously learned pattern.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AutoShape 2">
            <a:extLst>
              <a:ext uri="{FF2B5EF4-FFF2-40B4-BE49-F238E27FC236}">
                <a16:creationId xmlns:a16="http://schemas.microsoft.com/office/drawing/2014/main" id="{BAA55EBA-1990-7C33-117F-004B36CB5911}"/>
              </a:ext>
            </a:extLst>
          </p:cNvPr>
          <p:cNvSpPr>
            <a:spLocks noGrp="1" noChangeArrowheads="1"/>
          </p:cNvSpPr>
          <p:nvPr>
            <p:ph type="title"/>
          </p:nvPr>
        </p:nvSpPr>
        <p:spPr/>
        <p:txBody>
          <a:bodyPr/>
          <a:lstStyle/>
          <a:p>
            <a:pPr eaLnBrk="1" hangingPunct="1"/>
            <a:r>
              <a:rPr lang="en-US" altLang="en-US"/>
              <a:t>Regularity Detection</a:t>
            </a:r>
          </a:p>
        </p:txBody>
      </p:sp>
      <p:sp>
        <p:nvSpPr>
          <p:cNvPr id="34819" name="Rectangle 3">
            <a:extLst>
              <a:ext uri="{FF2B5EF4-FFF2-40B4-BE49-F238E27FC236}">
                <a16:creationId xmlns:a16="http://schemas.microsoft.com/office/drawing/2014/main" id="{2AFE4372-3A06-D622-83CB-CDDFDDA3AC9C}"/>
              </a:ext>
            </a:extLst>
          </p:cNvPr>
          <p:cNvSpPr>
            <a:spLocks noGrp="1" noChangeArrowheads="1"/>
          </p:cNvSpPr>
          <p:nvPr>
            <p:ph type="body" idx="1"/>
          </p:nvPr>
        </p:nvSpPr>
        <p:spPr/>
        <p:txBody>
          <a:bodyPr/>
          <a:lstStyle/>
          <a:p>
            <a:pPr eaLnBrk="1" hangingPunct="1">
              <a:lnSpc>
                <a:spcPct val="90000"/>
              </a:lnSpc>
            </a:pPr>
            <a:r>
              <a:rPr lang="en-US" altLang="en-US" b="1"/>
              <a:t>Regularity detection</a:t>
            </a:r>
            <a:r>
              <a:rPr lang="en-US" altLang="en-US"/>
              <a:t> is a type of NN in which units learn to respond to particular properties of the input patterns. Whereas in associative mapping the network stores the relationships among patterns. </a:t>
            </a:r>
          </a:p>
          <a:p>
            <a:pPr eaLnBrk="1" hangingPunct="1">
              <a:lnSpc>
                <a:spcPct val="90000"/>
              </a:lnSpc>
            </a:pPr>
            <a:r>
              <a:rPr lang="en-US" altLang="en-US"/>
              <a:t>In regularity detection the response of each unit has a particular 'meaning'. This means that the activation of each unit corresponds to different input attributes. </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AutoShape 2">
            <a:extLst>
              <a:ext uri="{FF2B5EF4-FFF2-40B4-BE49-F238E27FC236}">
                <a16:creationId xmlns:a16="http://schemas.microsoft.com/office/drawing/2014/main" id="{53516299-88D1-14E5-4DD4-CFA90E43C2C2}"/>
              </a:ext>
            </a:extLst>
          </p:cNvPr>
          <p:cNvSpPr>
            <a:spLocks noGrp="1" noChangeArrowheads="1"/>
          </p:cNvSpPr>
          <p:nvPr>
            <p:ph type="title"/>
          </p:nvPr>
        </p:nvSpPr>
        <p:spPr/>
        <p:txBody>
          <a:bodyPr/>
          <a:lstStyle/>
          <a:p>
            <a:pPr eaLnBrk="1" hangingPunct="1"/>
            <a:r>
              <a:rPr lang="en-US" altLang="en-US"/>
              <a:t>The Learning Process (cont.)</a:t>
            </a:r>
          </a:p>
        </p:txBody>
      </p:sp>
      <p:sp>
        <p:nvSpPr>
          <p:cNvPr id="35843" name="Rectangle 3">
            <a:extLst>
              <a:ext uri="{FF2B5EF4-FFF2-40B4-BE49-F238E27FC236}">
                <a16:creationId xmlns:a16="http://schemas.microsoft.com/office/drawing/2014/main" id="{7F8EBE9D-5FD2-90FD-C3C3-4BE290105ADD}"/>
              </a:ext>
            </a:extLst>
          </p:cNvPr>
          <p:cNvSpPr>
            <a:spLocks noGrp="1" noChangeArrowheads="1"/>
          </p:cNvSpPr>
          <p:nvPr>
            <p:ph type="body" idx="1"/>
          </p:nvPr>
        </p:nvSpPr>
        <p:spPr/>
        <p:txBody>
          <a:bodyPr/>
          <a:lstStyle/>
          <a:p>
            <a:pPr eaLnBrk="1" hangingPunct="1"/>
            <a:r>
              <a:rPr lang="en-US" altLang="en-US"/>
              <a:t>Every neural network possesses knowledge which is contained in the values of the connection weights. </a:t>
            </a:r>
          </a:p>
          <a:p>
            <a:pPr eaLnBrk="1" hangingPunct="1"/>
            <a:r>
              <a:rPr lang="en-US" altLang="en-US"/>
              <a:t>Modifying the knowledge stored in the network as a function of experience implies a learning rule for changing the values of the weights. </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AutoShape 2">
            <a:extLst>
              <a:ext uri="{FF2B5EF4-FFF2-40B4-BE49-F238E27FC236}">
                <a16:creationId xmlns:a16="http://schemas.microsoft.com/office/drawing/2014/main" id="{05C2EF90-397A-4292-F57C-CC164A9C0EB2}"/>
              </a:ext>
            </a:extLst>
          </p:cNvPr>
          <p:cNvSpPr>
            <a:spLocks noGrp="1" noChangeArrowheads="1"/>
          </p:cNvSpPr>
          <p:nvPr>
            <p:ph type="title"/>
          </p:nvPr>
        </p:nvSpPr>
        <p:spPr/>
        <p:txBody>
          <a:bodyPr/>
          <a:lstStyle/>
          <a:p>
            <a:pPr eaLnBrk="1" hangingPunct="1"/>
            <a:r>
              <a:rPr lang="en-US" altLang="en-US"/>
              <a:t>The Learning Process (cont.)</a:t>
            </a:r>
          </a:p>
        </p:txBody>
      </p:sp>
      <p:sp>
        <p:nvSpPr>
          <p:cNvPr id="36867" name="Rectangle 3">
            <a:extLst>
              <a:ext uri="{FF2B5EF4-FFF2-40B4-BE49-F238E27FC236}">
                <a16:creationId xmlns:a16="http://schemas.microsoft.com/office/drawing/2014/main" id="{F557A773-94A1-09F8-3549-B7E23516C608}"/>
              </a:ext>
            </a:extLst>
          </p:cNvPr>
          <p:cNvSpPr>
            <a:spLocks noGrp="1" noChangeArrowheads="1"/>
          </p:cNvSpPr>
          <p:nvPr>
            <p:ph type="body" idx="1"/>
          </p:nvPr>
        </p:nvSpPr>
        <p:spPr/>
        <p:txBody>
          <a:bodyPr/>
          <a:lstStyle/>
          <a:p>
            <a:pPr eaLnBrk="1" hangingPunct="1"/>
            <a:r>
              <a:rPr lang="en-US" altLang="en-US"/>
              <a:t>Recall: Adaptive networks are NNs that allow the change of weights in its connections. </a:t>
            </a:r>
          </a:p>
          <a:p>
            <a:pPr eaLnBrk="1" hangingPunct="1"/>
            <a:r>
              <a:rPr lang="en-US" altLang="en-US"/>
              <a:t>The learning methods can be classified in two categories: </a:t>
            </a:r>
          </a:p>
          <a:p>
            <a:pPr lvl="1" eaLnBrk="1" hangingPunct="1"/>
            <a:r>
              <a:rPr lang="en-US" altLang="en-US"/>
              <a:t>Supervised Learning</a:t>
            </a:r>
          </a:p>
          <a:p>
            <a:pPr lvl="1" eaLnBrk="1" hangingPunct="1"/>
            <a:r>
              <a:rPr lang="en-US" altLang="en-US"/>
              <a:t>Unsupervised Learning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AutoShape 2">
            <a:extLst>
              <a:ext uri="{FF2B5EF4-FFF2-40B4-BE49-F238E27FC236}">
                <a16:creationId xmlns:a16="http://schemas.microsoft.com/office/drawing/2014/main" id="{402CFAE2-F950-DD4D-84BE-3604379D32A6}"/>
              </a:ext>
            </a:extLst>
          </p:cNvPr>
          <p:cNvSpPr>
            <a:spLocks noGrp="1" noChangeArrowheads="1"/>
          </p:cNvSpPr>
          <p:nvPr>
            <p:ph type="title"/>
          </p:nvPr>
        </p:nvSpPr>
        <p:spPr/>
        <p:txBody>
          <a:bodyPr/>
          <a:lstStyle/>
          <a:p>
            <a:pPr eaLnBrk="1" hangingPunct="1"/>
            <a:r>
              <a:rPr lang="en-US" altLang="en-US"/>
              <a:t>Supervised Learning</a:t>
            </a:r>
          </a:p>
        </p:txBody>
      </p:sp>
      <p:sp>
        <p:nvSpPr>
          <p:cNvPr id="37891" name="Rectangle 3">
            <a:extLst>
              <a:ext uri="{FF2B5EF4-FFF2-40B4-BE49-F238E27FC236}">
                <a16:creationId xmlns:a16="http://schemas.microsoft.com/office/drawing/2014/main" id="{09EFB447-32CB-DB55-7A14-28972682D64C}"/>
              </a:ext>
            </a:extLst>
          </p:cNvPr>
          <p:cNvSpPr>
            <a:spLocks noGrp="1" noChangeArrowheads="1"/>
          </p:cNvSpPr>
          <p:nvPr>
            <p:ph type="body" idx="1"/>
          </p:nvPr>
        </p:nvSpPr>
        <p:spPr/>
        <p:txBody>
          <a:bodyPr/>
          <a:lstStyle/>
          <a:p>
            <a:pPr eaLnBrk="1" hangingPunct="1">
              <a:lnSpc>
                <a:spcPct val="80000"/>
              </a:lnSpc>
            </a:pPr>
            <a:r>
              <a:rPr lang="en-US" altLang="en-US" sz="2400" b="1"/>
              <a:t>Supervised learning</a:t>
            </a:r>
            <a:r>
              <a:rPr lang="en-US" altLang="en-US" sz="2400"/>
              <a:t> which incorporates an external teacher, so that each output unit is told what its desired response to input signals ought to be. </a:t>
            </a:r>
          </a:p>
          <a:p>
            <a:pPr eaLnBrk="1" hangingPunct="1">
              <a:lnSpc>
                <a:spcPct val="80000"/>
              </a:lnSpc>
            </a:pPr>
            <a:r>
              <a:rPr lang="en-US" altLang="en-US" sz="2400"/>
              <a:t>An important issue concerning supervised learning is the problem of error convergence, ie the minimization of error between the desired and computed unit values. </a:t>
            </a:r>
          </a:p>
          <a:p>
            <a:pPr eaLnBrk="1" hangingPunct="1">
              <a:lnSpc>
                <a:spcPct val="80000"/>
              </a:lnSpc>
            </a:pPr>
            <a:r>
              <a:rPr lang="en-US" altLang="en-US" sz="2400"/>
              <a:t>The aim is to determine a set of weights which minimizes the error. One well-known method, which is common to many learning paradigms is the least mean square (LMS) convergence.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AutoShape 2">
            <a:extLst>
              <a:ext uri="{FF2B5EF4-FFF2-40B4-BE49-F238E27FC236}">
                <a16:creationId xmlns:a16="http://schemas.microsoft.com/office/drawing/2014/main" id="{4DB15393-EE45-6CB4-8C9E-A818B64CB4EB}"/>
              </a:ext>
            </a:extLst>
          </p:cNvPr>
          <p:cNvSpPr>
            <a:spLocks noGrp="1" noChangeArrowheads="1"/>
          </p:cNvSpPr>
          <p:nvPr>
            <p:ph type="title"/>
          </p:nvPr>
        </p:nvSpPr>
        <p:spPr/>
        <p:txBody>
          <a:bodyPr/>
          <a:lstStyle/>
          <a:p>
            <a:pPr eaLnBrk="1" hangingPunct="1"/>
            <a:r>
              <a:rPr lang="en-US" altLang="en-US"/>
              <a:t>Supervised Learning</a:t>
            </a:r>
          </a:p>
        </p:txBody>
      </p:sp>
      <p:sp>
        <p:nvSpPr>
          <p:cNvPr id="38915" name="Rectangle 3">
            <a:extLst>
              <a:ext uri="{FF2B5EF4-FFF2-40B4-BE49-F238E27FC236}">
                <a16:creationId xmlns:a16="http://schemas.microsoft.com/office/drawing/2014/main" id="{1939BBC8-0F9F-9472-773B-8892DAB3666C}"/>
              </a:ext>
            </a:extLst>
          </p:cNvPr>
          <p:cNvSpPr>
            <a:spLocks noGrp="1" noChangeArrowheads="1"/>
          </p:cNvSpPr>
          <p:nvPr>
            <p:ph type="body" idx="1"/>
          </p:nvPr>
        </p:nvSpPr>
        <p:spPr/>
        <p:txBody>
          <a:bodyPr/>
          <a:lstStyle/>
          <a:p>
            <a:pPr eaLnBrk="1" hangingPunct="1"/>
            <a:r>
              <a:rPr lang="en-US" altLang="en-US" sz="2400"/>
              <a:t>In this sort of learning, the human teacher’s experience is used to tell the NN which outputs are correct and which are not. </a:t>
            </a:r>
          </a:p>
          <a:p>
            <a:pPr eaLnBrk="1" hangingPunct="1"/>
            <a:r>
              <a:rPr lang="en-US" altLang="en-US" sz="2400"/>
              <a:t>This does not mean that a human teacher needs to be present at all times, only the correct classifications gathered from the human teacher on a domain needs to be present. </a:t>
            </a:r>
          </a:p>
          <a:p>
            <a:pPr eaLnBrk="1" hangingPunct="1"/>
            <a:r>
              <a:rPr lang="en-US" altLang="en-US" sz="2400"/>
              <a:t>The network then learns from its error, that is, it changes its weight to reduce its prediction error. </a:t>
            </a:r>
          </a:p>
          <a:p>
            <a:pPr eaLnBrk="1" hangingPunct="1"/>
            <a:endParaRPr lang="en-US" altLang="en-US" sz="240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AutoShape 2">
            <a:extLst>
              <a:ext uri="{FF2B5EF4-FFF2-40B4-BE49-F238E27FC236}">
                <a16:creationId xmlns:a16="http://schemas.microsoft.com/office/drawing/2014/main" id="{B4473565-A42D-0BE6-C42F-B3BBF5032928}"/>
              </a:ext>
            </a:extLst>
          </p:cNvPr>
          <p:cNvSpPr>
            <a:spLocks noGrp="1" noChangeArrowheads="1"/>
          </p:cNvSpPr>
          <p:nvPr>
            <p:ph type="title"/>
          </p:nvPr>
        </p:nvSpPr>
        <p:spPr/>
        <p:txBody>
          <a:bodyPr/>
          <a:lstStyle/>
          <a:p>
            <a:pPr eaLnBrk="1" hangingPunct="1"/>
            <a:r>
              <a:rPr lang="en-US" altLang="en-US"/>
              <a:t>Unsupervised Learning</a:t>
            </a:r>
          </a:p>
        </p:txBody>
      </p:sp>
      <p:sp>
        <p:nvSpPr>
          <p:cNvPr id="39939" name="Rectangle 3">
            <a:extLst>
              <a:ext uri="{FF2B5EF4-FFF2-40B4-BE49-F238E27FC236}">
                <a16:creationId xmlns:a16="http://schemas.microsoft.com/office/drawing/2014/main" id="{E056C93E-604C-E842-E753-78AA86E34094}"/>
              </a:ext>
            </a:extLst>
          </p:cNvPr>
          <p:cNvSpPr>
            <a:spLocks noGrp="1" noChangeArrowheads="1"/>
          </p:cNvSpPr>
          <p:nvPr>
            <p:ph type="body" idx="1"/>
          </p:nvPr>
        </p:nvSpPr>
        <p:spPr/>
        <p:txBody>
          <a:bodyPr/>
          <a:lstStyle/>
          <a:p>
            <a:pPr eaLnBrk="1" hangingPunct="1">
              <a:lnSpc>
                <a:spcPct val="90000"/>
              </a:lnSpc>
            </a:pPr>
            <a:r>
              <a:rPr lang="en-US" altLang="en-US" sz="2400" b="1"/>
              <a:t>Unsupervised learning</a:t>
            </a:r>
            <a:r>
              <a:rPr lang="en-US" altLang="en-US" sz="2400"/>
              <a:t> uses no external teacher and is based upon only local information. It is also referred to as self-organization, in the sense that it self-organizes data presented to the network and detects their emergent collective properties. </a:t>
            </a:r>
          </a:p>
          <a:p>
            <a:pPr eaLnBrk="1" hangingPunct="1">
              <a:lnSpc>
                <a:spcPct val="90000"/>
              </a:lnSpc>
            </a:pPr>
            <a:r>
              <a:rPr lang="en-US" altLang="en-US" sz="2400"/>
              <a:t>The network is then used to construct clusters of similar patterns. </a:t>
            </a:r>
          </a:p>
          <a:p>
            <a:pPr eaLnBrk="1" hangingPunct="1">
              <a:lnSpc>
                <a:spcPct val="90000"/>
              </a:lnSpc>
            </a:pPr>
            <a:r>
              <a:rPr lang="en-US" altLang="en-US" sz="2400"/>
              <a:t>This is particularly useful is domains were a instances are checked to match previous scenarios. For example, detecting credit card fraud. </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AutoShape 2">
            <a:extLst>
              <a:ext uri="{FF2B5EF4-FFF2-40B4-BE49-F238E27FC236}">
                <a16:creationId xmlns:a16="http://schemas.microsoft.com/office/drawing/2014/main" id="{8C359077-A5E6-E190-4F3A-778DC10450F9}"/>
              </a:ext>
            </a:extLst>
          </p:cNvPr>
          <p:cNvSpPr>
            <a:spLocks noGrp="1" noChangeArrowheads="1"/>
          </p:cNvSpPr>
          <p:nvPr>
            <p:ph type="title"/>
          </p:nvPr>
        </p:nvSpPr>
        <p:spPr/>
        <p:txBody>
          <a:bodyPr/>
          <a:lstStyle/>
          <a:p>
            <a:pPr eaLnBrk="1" hangingPunct="1"/>
            <a:r>
              <a:rPr lang="en-US" altLang="en-US"/>
              <a:t>Neural Network in Use</a:t>
            </a:r>
          </a:p>
        </p:txBody>
      </p:sp>
      <p:sp>
        <p:nvSpPr>
          <p:cNvPr id="40963" name="Rectangle 3">
            <a:extLst>
              <a:ext uri="{FF2B5EF4-FFF2-40B4-BE49-F238E27FC236}">
                <a16:creationId xmlns:a16="http://schemas.microsoft.com/office/drawing/2014/main" id="{A06A5F31-6641-7E83-4B91-748CD77F3025}"/>
              </a:ext>
            </a:extLst>
          </p:cNvPr>
          <p:cNvSpPr>
            <a:spLocks noGrp="1" noChangeArrowheads="1"/>
          </p:cNvSpPr>
          <p:nvPr>
            <p:ph type="body" idx="1"/>
          </p:nvPr>
        </p:nvSpPr>
        <p:spPr>
          <a:xfrm>
            <a:off x="838200" y="2362200"/>
            <a:ext cx="7693025" cy="4495800"/>
          </a:xfrm>
        </p:spPr>
        <p:txBody>
          <a:bodyPr/>
          <a:lstStyle/>
          <a:p>
            <a:pPr eaLnBrk="1" hangingPunct="1">
              <a:lnSpc>
                <a:spcPct val="80000"/>
              </a:lnSpc>
              <a:buFont typeface="Wingdings" panose="05000000000000000000" pitchFamily="2" charset="2"/>
              <a:buNone/>
            </a:pPr>
            <a:r>
              <a:rPr lang="en-US" altLang="en-US" sz="2000"/>
              <a:t>Since neural networks are best at identifying patterns or trends </a:t>
            </a:r>
          </a:p>
          <a:p>
            <a:pPr eaLnBrk="1" hangingPunct="1">
              <a:lnSpc>
                <a:spcPct val="80000"/>
              </a:lnSpc>
              <a:buFont typeface="Wingdings" panose="05000000000000000000" pitchFamily="2" charset="2"/>
              <a:buNone/>
            </a:pPr>
            <a:r>
              <a:rPr lang="en-US" altLang="en-US" sz="2000"/>
              <a:t>in data, they are well suited for prediction or forecasting</a:t>
            </a:r>
          </a:p>
          <a:p>
            <a:pPr eaLnBrk="1" hangingPunct="1">
              <a:lnSpc>
                <a:spcPct val="80000"/>
              </a:lnSpc>
              <a:buFont typeface="Wingdings" panose="05000000000000000000" pitchFamily="2" charset="2"/>
              <a:buNone/>
            </a:pPr>
            <a:r>
              <a:rPr lang="en-US" altLang="en-US" sz="2000"/>
              <a:t>needs including: </a:t>
            </a:r>
          </a:p>
          <a:p>
            <a:pPr lvl="1" eaLnBrk="1" hangingPunct="1">
              <a:lnSpc>
                <a:spcPct val="80000"/>
              </a:lnSpc>
            </a:pPr>
            <a:r>
              <a:rPr lang="en-US" altLang="en-US" sz="2000"/>
              <a:t>sales forecasting </a:t>
            </a:r>
          </a:p>
          <a:p>
            <a:pPr lvl="1" eaLnBrk="1" hangingPunct="1">
              <a:lnSpc>
                <a:spcPct val="80000"/>
              </a:lnSpc>
            </a:pPr>
            <a:r>
              <a:rPr lang="en-US" altLang="en-US" sz="2000"/>
              <a:t>industrial process control </a:t>
            </a:r>
          </a:p>
          <a:p>
            <a:pPr lvl="1" eaLnBrk="1" hangingPunct="1">
              <a:lnSpc>
                <a:spcPct val="80000"/>
              </a:lnSpc>
            </a:pPr>
            <a:r>
              <a:rPr lang="en-US" altLang="en-US" sz="2000"/>
              <a:t>customer research </a:t>
            </a:r>
          </a:p>
          <a:p>
            <a:pPr lvl="1" eaLnBrk="1" hangingPunct="1">
              <a:lnSpc>
                <a:spcPct val="80000"/>
              </a:lnSpc>
            </a:pPr>
            <a:r>
              <a:rPr lang="en-US" altLang="en-US" sz="2000"/>
              <a:t>data validation </a:t>
            </a:r>
          </a:p>
          <a:p>
            <a:pPr lvl="1" eaLnBrk="1" hangingPunct="1">
              <a:lnSpc>
                <a:spcPct val="80000"/>
              </a:lnSpc>
            </a:pPr>
            <a:r>
              <a:rPr lang="en-US" altLang="en-US" sz="2000"/>
              <a:t>risk management </a:t>
            </a:r>
          </a:p>
          <a:p>
            <a:pPr lvl="1" eaLnBrk="1" hangingPunct="1">
              <a:lnSpc>
                <a:spcPct val="80000"/>
              </a:lnSpc>
            </a:pPr>
            <a:endParaRPr lang="en-US" altLang="en-US" sz="1800"/>
          </a:p>
          <a:p>
            <a:pPr eaLnBrk="1" hangingPunct="1">
              <a:lnSpc>
                <a:spcPct val="80000"/>
              </a:lnSpc>
              <a:buFont typeface="Wingdings" panose="05000000000000000000" pitchFamily="2" charset="2"/>
              <a:buNone/>
            </a:pPr>
            <a:r>
              <a:rPr lang="en-US" altLang="en-US" sz="2000"/>
              <a:t>	ANN are also used in the following specific paradigms: recognition of speakers in communications; diagnosis of hepatitis; undersea mine detection; texture analysis; three-dimensional object recognition; hand-written word recognition; and facial recognition. </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AutoShape 2">
            <a:extLst>
              <a:ext uri="{FF2B5EF4-FFF2-40B4-BE49-F238E27FC236}">
                <a16:creationId xmlns:a16="http://schemas.microsoft.com/office/drawing/2014/main" id="{04640031-711F-8780-9B41-6EC0CB59E3C3}"/>
              </a:ext>
            </a:extLst>
          </p:cNvPr>
          <p:cNvSpPr>
            <a:spLocks noGrp="1" noChangeArrowheads="1"/>
          </p:cNvSpPr>
          <p:nvPr>
            <p:ph type="title"/>
          </p:nvPr>
        </p:nvSpPr>
        <p:spPr/>
        <p:txBody>
          <a:bodyPr/>
          <a:lstStyle/>
          <a:p>
            <a:pPr eaLnBrk="1" hangingPunct="1"/>
            <a:r>
              <a:rPr lang="en-US" altLang="en-US"/>
              <a:t>Neural networks in Medicine </a:t>
            </a:r>
          </a:p>
        </p:txBody>
      </p:sp>
      <p:sp>
        <p:nvSpPr>
          <p:cNvPr id="41987" name="Rectangle 3">
            <a:extLst>
              <a:ext uri="{FF2B5EF4-FFF2-40B4-BE49-F238E27FC236}">
                <a16:creationId xmlns:a16="http://schemas.microsoft.com/office/drawing/2014/main" id="{5B8B9163-F021-ED79-CAA0-1FDF41199048}"/>
              </a:ext>
            </a:extLst>
          </p:cNvPr>
          <p:cNvSpPr>
            <a:spLocks noGrp="1" noChangeArrowheads="1"/>
          </p:cNvSpPr>
          <p:nvPr>
            <p:ph type="body" idx="1"/>
          </p:nvPr>
        </p:nvSpPr>
        <p:spPr/>
        <p:txBody>
          <a:bodyPr/>
          <a:lstStyle/>
          <a:p>
            <a:pPr eaLnBrk="1" hangingPunct="1"/>
            <a:r>
              <a:rPr lang="en-US" altLang="en-US" sz="2400"/>
              <a:t>Artificial Neural Networks (ANN) are currently a 'hot' research area in medicine and it is believed that they will receive extensive application to biomedical systems in the next few years. </a:t>
            </a:r>
          </a:p>
          <a:p>
            <a:pPr eaLnBrk="1" hangingPunct="1"/>
            <a:r>
              <a:rPr lang="en-US" altLang="en-US" sz="2400"/>
              <a:t>At the moment, the research is mostly on modeling parts of the human body and recognizing diseases from various scans (e.g. cardiograms, CAT scans, ultrasonic scans, etc.). </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AutoShape 2">
            <a:extLst>
              <a:ext uri="{FF2B5EF4-FFF2-40B4-BE49-F238E27FC236}">
                <a16:creationId xmlns:a16="http://schemas.microsoft.com/office/drawing/2014/main" id="{0ED50AC9-40EF-4BA3-F7FE-2713E8697508}"/>
              </a:ext>
            </a:extLst>
          </p:cNvPr>
          <p:cNvSpPr>
            <a:spLocks noGrp="1" noChangeArrowheads="1"/>
          </p:cNvSpPr>
          <p:nvPr>
            <p:ph type="title"/>
          </p:nvPr>
        </p:nvSpPr>
        <p:spPr/>
        <p:txBody>
          <a:bodyPr/>
          <a:lstStyle/>
          <a:p>
            <a:pPr eaLnBrk="1" hangingPunct="1"/>
            <a:r>
              <a:rPr lang="en-US" altLang="en-US"/>
              <a:t>Continued</a:t>
            </a:r>
          </a:p>
        </p:txBody>
      </p:sp>
      <p:sp>
        <p:nvSpPr>
          <p:cNvPr id="43011" name="Rectangle 3">
            <a:extLst>
              <a:ext uri="{FF2B5EF4-FFF2-40B4-BE49-F238E27FC236}">
                <a16:creationId xmlns:a16="http://schemas.microsoft.com/office/drawing/2014/main" id="{3425D53E-956E-2E66-8E32-86B6ABAD67AC}"/>
              </a:ext>
            </a:extLst>
          </p:cNvPr>
          <p:cNvSpPr>
            <a:spLocks noGrp="1" noChangeArrowheads="1"/>
          </p:cNvSpPr>
          <p:nvPr>
            <p:ph type="body" idx="1"/>
          </p:nvPr>
        </p:nvSpPr>
        <p:spPr/>
        <p:txBody>
          <a:bodyPr/>
          <a:lstStyle/>
          <a:p>
            <a:pPr eaLnBrk="1" hangingPunct="1">
              <a:lnSpc>
                <a:spcPct val="80000"/>
              </a:lnSpc>
            </a:pPr>
            <a:r>
              <a:rPr lang="en-US" altLang="en-US" sz="2400"/>
              <a:t>Neural networks are ideal in recognizing diseases using scans since there is no need to provide a specific algorithm on how to identify the disease.</a:t>
            </a:r>
          </a:p>
          <a:p>
            <a:pPr eaLnBrk="1" hangingPunct="1">
              <a:lnSpc>
                <a:spcPct val="80000"/>
              </a:lnSpc>
            </a:pPr>
            <a:r>
              <a:rPr lang="en-US" altLang="en-US" sz="2400"/>
              <a:t>Neural networks learn by example so the details of how to recognize the disease are not needed. </a:t>
            </a:r>
          </a:p>
          <a:p>
            <a:pPr eaLnBrk="1" hangingPunct="1">
              <a:lnSpc>
                <a:spcPct val="80000"/>
              </a:lnSpc>
            </a:pPr>
            <a:r>
              <a:rPr lang="en-US" altLang="en-US" sz="2400"/>
              <a:t>What is needed is a set of examples that are representative of all the variations of the disease.</a:t>
            </a:r>
          </a:p>
          <a:p>
            <a:pPr eaLnBrk="1" hangingPunct="1">
              <a:lnSpc>
                <a:spcPct val="80000"/>
              </a:lnSpc>
            </a:pPr>
            <a:r>
              <a:rPr lang="en-US" altLang="en-US" sz="2400"/>
              <a:t>The quantity of examples is not as important as the </a:t>
            </a:r>
            <a:r>
              <a:rPr lang="en-US" altLang="en-US" sz="2400" b="1"/>
              <a:t>'quality'</a:t>
            </a:r>
            <a:r>
              <a:rPr lang="en-US" altLang="en-US" sz="2400"/>
              <a:t>. The examples need to be selected very carefully if the system is to perform reliably and efficiently. </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AutoShape 2">
            <a:extLst>
              <a:ext uri="{FF2B5EF4-FFF2-40B4-BE49-F238E27FC236}">
                <a16:creationId xmlns:a16="http://schemas.microsoft.com/office/drawing/2014/main" id="{5D9282EF-9FD4-CE08-0323-A73D62FF2894}"/>
              </a:ext>
            </a:extLst>
          </p:cNvPr>
          <p:cNvSpPr>
            <a:spLocks noGrp="1" noChangeArrowheads="1"/>
          </p:cNvSpPr>
          <p:nvPr>
            <p:ph type="title"/>
          </p:nvPr>
        </p:nvSpPr>
        <p:spPr/>
        <p:txBody>
          <a:bodyPr/>
          <a:lstStyle/>
          <a:p>
            <a:pPr eaLnBrk="1" hangingPunct="1"/>
            <a:r>
              <a:rPr lang="en-US" altLang="en-US" sz="3200"/>
              <a:t>Modeling and Diagnosing the Cardiovascular System </a:t>
            </a:r>
          </a:p>
        </p:txBody>
      </p:sp>
      <p:sp>
        <p:nvSpPr>
          <p:cNvPr id="44035" name="Rectangle 3">
            <a:extLst>
              <a:ext uri="{FF2B5EF4-FFF2-40B4-BE49-F238E27FC236}">
                <a16:creationId xmlns:a16="http://schemas.microsoft.com/office/drawing/2014/main" id="{BC75A794-61C3-F63E-017E-B18C5A027D80}"/>
              </a:ext>
            </a:extLst>
          </p:cNvPr>
          <p:cNvSpPr>
            <a:spLocks noGrp="1" noChangeArrowheads="1"/>
          </p:cNvSpPr>
          <p:nvPr>
            <p:ph type="body" idx="1"/>
          </p:nvPr>
        </p:nvSpPr>
        <p:spPr/>
        <p:txBody>
          <a:bodyPr/>
          <a:lstStyle/>
          <a:p>
            <a:pPr eaLnBrk="1" hangingPunct="1">
              <a:lnSpc>
                <a:spcPct val="90000"/>
              </a:lnSpc>
            </a:pPr>
            <a:r>
              <a:rPr lang="en-US" altLang="en-US" sz="2400"/>
              <a:t>Neural Networks are used experimentally to model the human cardiovascular system. </a:t>
            </a:r>
          </a:p>
          <a:p>
            <a:pPr eaLnBrk="1" hangingPunct="1">
              <a:lnSpc>
                <a:spcPct val="90000"/>
              </a:lnSpc>
            </a:pPr>
            <a:r>
              <a:rPr lang="en-US" altLang="en-US" sz="2400"/>
              <a:t>Diagnosis can be achieved by building a model of the cardiovascular system of an individual and comparing it with the real time physiological measurements taken from the patient. </a:t>
            </a:r>
          </a:p>
          <a:p>
            <a:pPr eaLnBrk="1" hangingPunct="1">
              <a:lnSpc>
                <a:spcPct val="90000"/>
              </a:lnSpc>
            </a:pPr>
            <a:r>
              <a:rPr lang="en-US" altLang="en-US" sz="2400"/>
              <a:t>If this routine is carried out regularly, potential harmful medical conditions can be detected at an early stage and thus make the process of combating the disease much easier.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AutoShape 2">
            <a:extLst>
              <a:ext uri="{FF2B5EF4-FFF2-40B4-BE49-F238E27FC236}">
                <a16:creationId xmlns:a16="http://schemas.microsoft.com/office/drawing/2014/main" id="{DF77D0DC-42EC-20AD-6F71-6E878B1BEB57}"/>
              </a:ext>
            </a:extLst>
          </p:cNvPr>
          <p:cNvSpPr>
            <a:spLocks noGrp="1" noChangeArrowheads="1"/>
          </p:cNvSpPr>
          <p:nvPr>
            <p:ph type="title"/>
          </p:nvPr>
        </p:nvSpPr>
        <p:spPr/>
        <p:txBody>
          <a:bodyPr/>
          <a:lstStyle/>
          <a:p>
            <a:pPr eaLnBrk="1" hangingPunct="1"/>
            <a:r>
              <a:rPr lang="en-US" altLang="en-US"/>
              <a:t>Continued</a:t>
            </a:r>
          </a:p>
        </p:txBody>
      </p:sp>
      <p:sp>
        <p:nvSpPr>
          <p:cNvPr id="45059" name="Rectangle 3">
            <a:extLst>
              <a:ext uri="{FF2B5EF4-FFF2-40B4-BE49-F238E27FC236}">
                <a16:creationId xmlns:a16="http://schemas.microsoft.com/office/drawing/2014/main" id="{76FCC5A8-4C2B-614C-A9FA-CF9226539455}"/>
              </a:ext>
            </a:extLst>
          </p:cNvPr>
          <p:cNvSpPr>
            <a:spLocks noGrp="1" noChangeArrowheads="1"/>
          </p:cNvSpPr>
          <p:nvPr>
            <p:ph type="body" idx="1"/>
          </p:nvPr>
        </p:nvSpPr>
        <p:spPr/>
        <p:txBody>
          <a:bodyPr/>
          <a:lstStyle/>
          <a:p>
            <a:pPr eaLnBrk="1" hangingPunct="1">
              <a:lnSpc>
                <a:spcPct val="80000"/>
              </a:lnSpc>
            </a:pPr>
            <a:r>
              <a:rPr lang="en-US" altLang="en-US" sz="2400"/>
              <a:t>A model of an individual's cardiovascular system must mimic the relationship among physiological variables (i.e., heart rate, systolic and diastolic blood pressures, and breathing rate) at different physical activity levels. </a:t>
            </a:r>
          </a:p>
          <a:p>
            <a:pPr eaLnBrk="1" hangingPunct="1">
              <a:lnSpc>
                <a:spcPct val="80000"/>
              </a:lnSpc>
            </a:pPr>
            <a:r>
              <a:rPr lang="en-US" altLang="en-US" sz="2400"/>
              <a:t>If a model is adapted to an individual, then it becomes a model of the physical condition of that individual. The simulator will have to be able to adapt to the features of any individual without the supervision of an expert. This calls for a neural network. </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AutoShape 2">
            <a:extLst>
              <a:ext uri="{FF2B5EF4-FFF2-40B4-BE49-F238E27FC236}">
                <a16:creationId xmlns:a16="http://schemas.microsoft.com/office/drawing/2014/main" id="{4E5EF7CC-1DBA-5029-5E18-501B70AEEEFD}"/>
              </a:ext>
            </a:extLst>
          </p:cNvPr>
          <p:cNvSpPr>
            <a:spLocks noGrp="1" noChangeArrowheads="1"/>
          </p:cNvSpPr>
          <p:nvPr>
            <p:ph type="title"/>
          </p:nvPr>
        </p:nvSpPr>
        <p:spPr/>
        <p:txBody>
          <a:bodyPr/>
          <a:lstStyle/>
          <a:p>
            <a:pPr eaLnBrk="1" hangingPunct="1"/>
            <a:r>
              <a:rPr lang="en-US" altLang="en-US"/>
              <a:t>Continued</a:t>
            </a:r>
          </a:p>
        </p:txBody>
      </p:sp>
      <p:sp>
        <p:nvSpPr>
          <p:cNvPr id="46083" name="Rectangle 3">
            <a:extLst>
              <a:ext uri="{FF2B5EF4-FFF2-40B4-BE49-F238E27FC236}">
                <a16:creationId xmlns:a16="http://schemas.microsoft.com/office/drawing/2014/main" id="{0FFAC866-0588-6A88-08C7-AA21416A6109}"/>
              </a:ext>
            </a:extLst>
          </p:cNvPr>
          <p:cNvSpPr>
            <a:spLocks noGrp="1" noChangeArrowheads="1"/>
          </p:cNvSpPr>
          <p:nvPr>
            <p:ph type="body" idx="1"/>
          </p:nvPr>
        </p:nvSpPr>
        <p:spPr/>
        <p:txBody>
          <a:bodyPr/>
          <a:lstStyle/>
          <a:p>
            <a:pPr eaLnBrk="1" hangingPunct="1">
              <a:lnSpc>
                <a:spcPct val="90000"/>
              </a:lnSpc>
            </a:pPr>
            <a:r>
              <a:rPr lang="en-US" altLang="en-US" sz="2000"/>
              <a:t>Another reason that justifies the use of NN technology, is the ability of NNs to provide sensor fusion which is the combining of values from several different sensors. </a:t>
            </a:r>
          </a:p>
          <a:p>
            <a:pPr eaLnBrk="1" hangingPunct="1">
              <a:lnSpc>
                <a:spcPct val="90000"/>
              </a:lnSpc>
            </a:pPr>
            <a:r>
              <a:rPr lang="en-US" altLang="en-US" sz="2000"/>
              <a:t>Sensor fusion enables the NNs to learn complex relationships among the individual sensor values, which would otherwise be lost if the values were individually analyzed. </a:t>
            </a:r>
          </a:p>
          <a:p>
            <a:pPr eaLnBrk="1" hangingPunct="1">
              <a:lnSpc>
                <a:spcPct val="90000"/>
              </a:lnSpc>
            </a:pPr>
            <a:r>
              <a:rPr lang="en-US" altLang="en-US" sz="2000"/>
              <a:t>In medical modeling and diagnosis, this implies that even though each sensor in a set may be sensitive only to a specific physiological variable, NNs are capable of detecting complex medical conditions by fusing the data from the individual biomedical sensors.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AutoShape 2">
            <a:extLst>
              <a:ext uri="{FF2B5EF4-FFF2-40B4-BE49-F238E27FC236}">
                <a16:creationId xmlns:a16="http://schemas.microsoft.com/office/drawing/2014/main" id="{C2EC30B8-7772-0D6D-A317-5E6652F2E789}"/>
              </a:ext>
            </a:extLst>
          </p:cNvPr>
          <p:cNvSpPr>
            <a:spLocks noGrp="1" noChangeArrowheads="1"/>
          </p:cNvSpPr>
          <p:nvPr>
            <p:ph type="title"/>
          </p:nvPr>
        </p:nvSpPr>
        <p:spPr/>
        <p:txBody>
          <a:bodyPr/>
          <a:lstStyle/>
          <a:p>
            <a:pPr eaLnBrk="1" hangingPunct="1"/>
            <a:r>
              <a:rPr lang="en-US" altLang="en-US" sz="3200"/>
              <a:t>Use of Neural Networks in C.A.I.S. Project</a:t>
            </a:r>
          </a:p>
        </p:txBody>
      </p:sp>
      <p:sp>
        <p:nvSpPr>
          <p:cNvPr id="47107" name="Rectangle 3">
            <a:extLst>
              <a:ext uri="{FF2B5EF4-FFF2-40B4-BE49-F238E27FC236}">
                <a16:creationId xmlns:a16="http://schemas.microsoft.com/office/drawing/2014/main" id="{D5424BAB-3543-F03B-82F1-23DC2A668223}"/>
              </a:ext>
            </a:extLst>
          </p:cNvPr>
          <p:cNvSpPr>
            <a:spLocks noGrp="1" noChangeArrowheads="1"/>
          </p:cNvSpPr>
          <p:nvPr>
            <p:ph type="body" idx="1"/>
          </p:nvPr>
        </p:nvSpPr>
        <p:spPr/>
        <p:txBody>
          <a:bodyPr/>
          <a:lstStyle/>
          <a:p>
            <a:pPr eaLnBrk="1" hangingPunct="1"/>
            <a:r>
              <a:rPr lang="en-US" altLang="en-US" sz="2400"/>
              <a:t>In C.A.I.S. Project, a Neural Network implementing supervised learning should be used. </a:t>
            </a:r>
          </a:p>
          <a:p>
            <a:pPr eaLnBrk="1" hangingPunct="1"/>
            <a:r>
              <a:rPr lang="en-US" altLang="en-US" sz="2400"/>
              <a:t>This would allows the system to first predict an output and then compare its output with the gold standard to calculate its error. </a:t>
            </a:r>
          </a:p>
          <a:p>
            <a:pPr eaLnBrk="1" hangingPunct="1"/>
            <a:r>
              <a:rPr lang="en-US" altLang="en-US" sz="2400"/>
              <a:t>By implementing a Neural Network utilizing the Back propagation algorithm, we can assure that the network will be able to reduce its prediction error given the right training examples.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AutoShape 2">
            <a:extLst>
              <a:ext uri="{FF2B5EF4-FFF2-40B4-BE49-F238E27FC236}">
                <a16:creationId xmlns:a16="http://schemas.microsoft.com/office/drawing/2014/main" id="{060DD1C5-8640-D1E8-5FF7-D3035679056A}"/>
              </a:ext>
            </a:extLst>
          </p:cNvPr>
          <p:cNvSpPr>
            <a:spLocks noGrp="1" noChangeArrowheads="1"/>
          </p:cNvSpPr>
          <p:nvPr>
            <p:ph type="title"/>
          </p:nvPr>
        </p:nvSpPr>
        <p:spPr/>
        <p:txBody>
          <a:bodyPr/>
          <a:lstStyle/>
          <a:p>
            <a:pPr eaLnBrk="1" hangingPunct="1"/>
            <a:r>
              <a:rPr lang="en-US" altLang="en-US"/>
              <a:t>Continued</a:t>
            </a:r>
          </a:p>
        </p:txBody>
      </p:sp>
      <p:sp>
        <p:nvSpPr>
          <p:cNvPr id="48131" name="Rectangle 3">
            <a:extLst>
              <a:ext uri="{FF2B5EF4-FFF2-40B4-BE49-F238E27FC236}">
                <a16:creationId xmlns:a16="http://schemas.microsoft.com/office/drawing/2014/main" id="{E6DA08CD-EB5D-6B77-6E69-19F4E00AF6E4}"/>
              </a:ext>
            </a:extLst>
          </p:cNvPr>
          <p:cNvSpPr>
            <a:spLocks noGrp="1" noChangeArrowheads="1"/>
          </p:cNvSpPr>
          <p:nvPr>
            <p:ph type="body" idx="1"/>
          </p:nvPr>
        </p:nvSpPr>
        <p:spPr/>
        <p:txBody>
          <a:bodyPr/>
          <a:lstStyle/>
          <a:p>
            <a:pPr eaLnBrk="1" hangingPunct="1"/>
            <a:r>
              <a:rPr lang="en-US" altLang="en-US" sz="2400"/>
              <a:t>However, to do this, the network needs to have enough information/ variables to make connection to the diagnosis of different variations of heart murmur. </a:t>
            </a:r>
          </a:p>
          <a:p>
            <a:pPr eaLnBrk="1" hangingPunct="1"/>
            <a:r>
              <a:rPr lang="en-US" altLang="en-US" sz="2400"/>
              <a:t>Simply the signal processed sound may give us an output, but it has the possibility to be error prone. </a:t>
            </a:r>
          </a:p>
          <a:p>
            <a:pPr eaLnBrk="1" hangingPunct="1"/>
            <a:r>
              <a:rPr lang="en-US" altLang="en-US" sz="2400"/>
              <a:t>Hence the network will need to have a supply of contextual data, gathered from experts while training, to make strong and correct predictions.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AutoShape 2">
            <a:extLst>
              <a:ext uri="{FF2B5EF4-FFF2-40B4-BE49-F238E27FC236}">
                <a16:creationId xmlns:a16="http://schemas.microsoft.com/office/drawing/2014/main" id="{5A876AA3-C693-60F2-B447-9D2D5108E492}"/>
              </a:ext>
            </a:extLst>
          </p:cNvPr>
          <p:cNvSpPr>
            <a:spLocks noGrp="1" noChangeArrowheads="1"/>
          </p:cNvSpPr>
          <p:nvPr>
            <p:ph type="title"/>
          </p:nvPr>
        </p:nvSpPr>
        <p:spPr/>
        <p:txBody>
          <a:bodyPr/>
          <a:lstStyle/>
          <a:p>
            <a:pPr eaLnBrk="1" hangingPunct="1"/>
            <a:r>
              <a:rPr lang="en-US" altLang="en-US"/>
              <a:t>Disadvantage of Neural Network</a:t>
            </a:r>
          </a:p>
        </p:txBody>
      </p:sp>
      <p:sp>
        <p:nvSpPr>
          <p:cNvPr id="49155" name="Rectangle 3">
            <a:extLst>
              <a:ext uri="{FF2B5EF4-FFF2-40B4-BE49-F238E27FC236}">
                <a16:creationId xmlns:a16="http://schemas.microsoft.com/office/drawing/2014/main" id="{495D45AB-7D54-91E9-462C-080E13FB5F2E}"/>
              </a:ext>
            </a:extLst>
          </p:cNvPr>
          <p:cNvSpPr>
            <a:spLocks noGrp="1" noChangeArrowheads="1"/>
          </p:cNvSpPr>
          <p:nvPr>
            <p:ph type="body" idx="1"/>
          </p:nvPr>
        </p:nvSpPr>
        <p:spPr/>
        <p:txBody>
          <a:bodyPr/>
          <a:lstStyle/>
          <a:p>
            <a:pPr eaLnBrk="1" hangingPunct="1"/>
            <a:r>
              <a:rPr lang="en-US" altLang="en-US"/>
              <a:t>The individual relations between the input variables and the output variables are not developed by engineering judgment so that the model tends to be a black box or input/output table without analytical basis.</a:t>
            </a:r>
          </a:p>
          <a:p>
            <a:pPr eaLnBrk="1" hangingPunct="1"/>
            <a:r>
              <a:rPr lang="en-US" altLang="en-US"/>
              <a:t>The sample size has to be large.</a:t>
            </a:r>
          </a:p>
          <a:p>
            <a:pPr eaLnBrk="1" hangingPunct="1"/>
            <a:r>
              <a:rPr lang="en-US" altLang="en-US"/>
              <a:t>Requires lot of trial and error so training can be time consuming. </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AutoShape 2">
            <a:extLst>
              <a:ext uri="{FF2B5EF4-FFF2-40B4-BE49-F238E27FC236}">
                <a16:creationId xmlns:a16="http://schemas.microsoft.com/office/drawing/2014/main" id="{161E9857-4A5C-ED53-3ABE-65FFC3119FC1}"/>
              </a:ext>
            </a:extLst>
          </p:cNvPr>
          <p:cNvSpPr>
            <a:spLocks noGrp="1" noChangeArrowheads="1"/>
          </p:cNvSpPr>
          <p:nvPr>
            <p:ph type="title"/>
          </p:nvPr>
        </p:nvSpPr>
        <p:spPr/>
        <p:txBody>
          <a:bodyPr/>
          <a:lstStyle/>
          <a:p>
            <a:pPr eaLnBrk="1" hangingPunct="1"/>
            <a:r>
              <a:rPr lang="en-US" altLang="en-US"/>
              <a:t>Conclusion</a:t>
            </a:r>
          </a:p>
        </p:txBody>
      </p:sp>
      <p:sp>
        <p:nvSpPr>
          <p:cNvPr id="50179" name="Rectangle 3">
            <a:extLst>
              <a:ext uri="{FF2B5EF4-FFF2-40B4-BE49-F238E27FC236}">
                <a16:creationId xmlns:a16="http://schemas.microsoft.com/office/drawing/2014/main" id="{B1EF8A18-20E2-2146-D626-15AF9795A16D}"/>
              </a:ext>
            </a:extLst>
          </p:cNvPr>
          <p:cNvSpPr>
            <a:spLocks noGrp="1" noChangeArrowheads="1"/>
          </p:cNvSpPr>
          <p:nvPr>
            <p:ph type="body" idx="1"/>
          </p:nvPr>
        </p:nvSpPr>
        <p:spPr/>
        <p:txBody>
          <a:bodyPr/>
          <a:lstStyle/>
          <a:p>
            <a:pPr eaLnBrk="1" hangingPunct="1"/>
            <a:r>
              <a:rPr lang="en-US" altLang="en-US"/>
              <a:t>A Neural Network can be successfully used in the C.A.I.S. project, given that we have access to enough training data. </a:t>
            </a:r>
          </a:p>
          <a:p>
            <a:pPr eaLnBrk="1" hangingPunct="1"/>
            <a:r>
              <a:rPr lang="en-US" altLang="en-US"/>
              <a:t>Since we need it to be highly accurate, we need to carefully gather contextual variables that closely relate to diagnosing heart murmur and its various grades. </a:t>
            </a:r>
          </a:p>
        </p:txBody>
      </p:sp>
    </p:spTree>
  </p:cSld>
  <p:clrMapOvr>
    <a:masterClrMapping/>
  </p:clrMapOvr>
</p:sld>
</file>

<file path=ppt/theme/theme1.xml><?xml version="1.0" encoding="utf-8"?>
<a:theme xmlns:a="http://schemas.openxmlformats.org/drawingml/2006/main" name="Capsules">
  <a:themeElements>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Capsules">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altLang="en-US" sz="1800" b="0" i="0" u="none" strike="noStrike" cap="none" normalizeH="0" baseline="0" smtClean="0">
            <a:ln>
              <a:noFill/>
            </a:ln>
            <a:solidFill>
              <a:schemeClr val="tx1"/>
            </a:solidFill>
            <a:effectLst/>
            <a:latin typeface="Arial" panose="020B0604020202020204" pitchFamily="34" charset="0"/>
          </a:defRPr>
        </a:defPPr>
      </a:lstStyle>
    </a:lnDef>
  </a:objectDefaults>
  <a:extraClrSchemeLst>
    <a:extraClrScheme>
      <a:clrScheme name="Capsules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Capsules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Capsules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Capsules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Capsules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Capsules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Capsules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Capsules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Capsules</Template>
  <TotalTime>238</TotalTime>
  <Words>3104</Words>
  <Application>Microsoft Office PowerPoint</Application>
  <PresentationFormat>On-screen Show (4:3)</PresentationFormat>
  <Paragraphs>271</Paragraphs>
  <Slides>47</Slides>
  <Notes>0</Notes>
  <HiddenSlides>0</HiddenSlides>
  <MMClips>0</MMClips>
  <ScaleCrop>false</ScaleCrop>
  <HeadingPairs>
    <vt:vector size="8" baseType="variant">
      <vt:variant>
        <vt:lpstr>Fonts Used</vt:lpstr>
      </vt:variant>
      <vt:variant>
        <vt:i4>5</vt:i4>
      </vt:variant>
      <vt:variant>
        <vt:lpstr>Theme</vt:lpstr>
      </vt:variant>
      <vt:variant>
        <vt:i4>1</vt:i4>
      </vt:variant>
      <vt:variant>
        <vt:lpstr>Embedded OLE Servers</vt:lpstr>
      </vt:variant>
      <vt:variant>
        <vt:i4>1</vt:i4>
      </vt:variant>
      <vt:variant>
        <vt:lpstr>Slide Titles</vt:lpstr>
      </vt:variant>
      <vt:variant>
        <vt:i4>47</vt:i4>
      </vt:variant>
    </vt:vector>
  </HeadingPairs>
  <TitlesOfParts>
    <vt:vector size="54" baseType="lpstr">
      <vt:lpstr>Arial</vt:lpstr>
      <vt:lpstr>Wingdings</vt:lpstr>
      <vt:lpstr>Calibri</vt:lpstr>
      <vt:lpstr>Times New Roman</vt:lpstr>
      <vt:lpstr>Symbol</vt:lpstr>
      <vt:lpstr>Capsules</vt:lpstr>
      <vt:lpstr>Microsoft Equation 3.0</vt:lpstr>
      <vt:lpstr>Neural Network: A Brief Overview</vt:lpstr>
      <vt:lpstr>Outline</vt:lpstr>
      <vt:lpstr>Outline Continued</vt:lpstr>
      <vt:lpstr>Introduction</vt:lpstr>
      <vt:lpstr>Background</vt:lpstr>
      <vt:lpstr>How the Human Brain learns</vt:lpstr>
      <vt:lpstr>A Neuron Model</vt:lpstr>
      <vt:lpstr>A Simple Neuron</vt:lpstr>
      <vt:lpstr>A Simple Neuron (Cont.)</vt:lpstr>
      <vt:lpstr>Pattern Recognition</vt:lpstr>
      <vt:lpstr>Pattern Recognition (cont.)</vt:lpstr>
      <vt:lpstr>Pattern Recognition (cont.)</vt:lpstr>
      <vt:lpstr>Pattern Recognition (cont.)</vt:lpstr>
      <vt:lpstr>Pattern Recognition (cont.)</vt:lpstr>
      <vt:lpstr>A Complicated Perceptron</vt:lpstr>
      <vt:lpstr>A Complicated Perceptron (cont.)</vt:lpstr>
      <vt:lpstr>A Complicated Perceptron</vt:lpstr>
      <vt:lpstr>Different types of Neural Networks</vt:lpstr>
      <vt:lpstr>Continued</vt:lpstr>
      <vt:lpstr>Diagram of an NN</vt:lpstr>
      <vt:lpstr>Network Layers</vt:lpstr>
      <vt:lpstr>Continued</vt:lpstr>
      <vt:lpstr>Network Structure</vt:lpstr>
      <vt:lpstr>Network Parameters</vt:lpstr>
      <vt:lpstr>Weights</vt:lpstr>
      <vt:lpstr>Size of Training Data</vt:lpstr>
      <vt:lpstr>Training Basics</vt:lpstr>
      <vt:lpstr>Training: Backprop algorithm</vt:lpstr>
      <vt:lpstr>Back Propagation</vt:lpstr>
      <vt:lpstr>The Learning Process</vt:lpstr>
      <vt:lpstr>Associative Mapping</vt:lpstr>
      <vt:lpstr>Regularity Detection</vt:lpstr>
      <vt:lpstr>The Learning Process (cont.)</vt:lpstr>
      <vt:lpstr>The Learning Process (cont.)</vt:lpstr>
      <vt:lpstr>Supervised Learning</vt:lpstr>
      <vt:lpstr>Supervised Learning</vt:lpstr>
      <vt:lpstr>Unsupervised Learning</vt:lpstr>
      <vt:lpstr>Neural Network in Use</vt:lpstr>
      <vt:lpstr>Neural networks in Medicine </vt:lpstr>
      <vt:lpstr>Continued</vt:lpstr>
      <vt:lpstr>Modeling and Diagnosing the Cardiovascular System </vt:lpstr>
      <vt:lpstr>Continued</vt:lpstr>
      <vt:lpstr>Continued</vt:lpstr>
      <vt:lpstr>Use of Neural Networks in C.A.I.S. Project</vt:lpstr>
      <vt:lpstr>Continued</vt:lpstr>
      <vt:lpstr>Disadvantage of Neural Network</vt:lpstr>
      <vt:lpstr>Conclusion</vt:lpstr>
    </vt:vector>
  </TitlesOfParts>
  <Company>UMD ITSS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Neural Network: A Brief Overview</dc:title>
  <dc:creator>University of Minnesota Computer Labs</dc:creator>
  <cp:lastModifiedBy>Dương Tùng</cp:lastModifiedBy>
  <cp:revision>109</cp:revision>
  <dcterms:created xsi:type="dcterms:W3CDTF">2004-02-02T03:56:05Z</dcterms:created>
  <dcterms:modified xsi:type="dcterms:W3CDTF">2026-07-10T17:16:13Z</dcterms:modified>
</cp:coreProperties>
</file>