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335" r:id="rId2"/>
    <p:sldId id="336" r:id="rId3"/>
    <p:sldId id="337" r:id="rId4"/>
    <p:sldId id="367" r:id="rId5"/>
    <p:sldId id="338" r:id="rId6"/>
    <p:sldId id="364" r:id="rId7"/>
    <p:sldId id="340" r:id="rId8"/>
    <p:sldId id="341" r:id="rId9"/>
    <p:sldId id="342" r:id="rId10"/>
    <p:sldId id="343" r:id="rId11"/>
    <p:sldId id="344" r:id="rId12"/>
    <p:sldId id="345" r:id="rId13"/>
    <p:sldId id="368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</p:sldIdLst>
  <p:sldSz cx="9144000" cy="6858000" type="screen4x3"/>
  <p:notesSz cx="6997700" cy="9283700"/>
  <p:custShowLst>
    <p:custShow name="Custom Show 1" id="0">
      <p:sldLst>
        <p:sld r:id="rId2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 Sudarshan" initials="SS" lastIdx="1" clrIdx="1">
    <p:extLst>
      <p:ext uri="{19B8F6BF-5375-455C-9EA6-DF929625EA0E}">
        <p15:presenceInfo xmlns:p15="http://schemas.microsoft.com/office/powerpoint/2012/main" userId="b463bc06a992a7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6517" autoAdjust="0"/>
  </p:normalViewPr>
  <p:slideViewPr>
    <p:cSldViewPr snapToGrid="0">
      <p:cViewPr>
        <p:scale>
          <a:sx n="118" d="100"/>
          <a:sy n="118" d="100"/>
        </p:scale>
        <p:origin x="516" y="-18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DE2DCE1-2EFC-4C42-8DFC-CBA6F332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637794-A468-4EC6-9DD2-8F932E639220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07B12F9-7FC5-42D0-9964-0865785D1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BC6D4DE-B9DA-4FD2-A997-14A566E8D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3648DA-533A-4CF4-BE6A-7CC0C8DD9180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21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D4AE86D-105E-4E6D-B77F-4AC8A2CFF942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4B7984-B6AD-4D3E-800B-506D1974D9BE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900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2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6BB600-5F46-4F6C-928D-3BCCB73D5636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1035C-5808-407C-8457-78863416B201}" type="slidenum">
              <a:rPr lang="en-US" altLang="en-US" sz="1300">
                <a:latin typeface="Times New Roman" panose="02020603050405020304" pitchFamily="18" charset="0"/>
              </a:rPr>
              <a:pPr/>
              <a:t>24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34B2C1-B6FF-4E08-B576-E580E4C742E5}" type="slidenum">
              <a:rPr lang="en-US" altLang="en-US" sz="1300">
                <a:latin typeface="Times New Roman" panose="02020603050405020304" pitchFamily="18" charset="0"/>
              </a:rPr>
              <a:pPr/>
              <a:t>25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26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28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873" indent="-285721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2883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036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189" indent="-228577" defTabSz="930179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343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496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8649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5802" indent="-228577" defTabSz="9301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B64798-7BD6-4B88-81ED-0C1AFAB11F92}" type="slidenum">
              <a:rPr lang="en-US" altLang="en-US" sz="1300">
                <a:latin typeface="Times New Roman" panose="02020603050405020304" pitchFamily="18" charset="0"/>
              </a:rPr>
              <a:pPr/>
              <a:t>29</a:t>
            </a:fld>
            <a:endParaRPr lang="en-US" altLang="en-US" sz="1300" dirty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4B64C8-56F4-412C-A096-460A1996127B}" type="slidenum">
              <a:rPr lang="en-US" altLang="en-US" sz="1200"/>
              <a:pPr/>
              <a:t>3</a:t>
            </a:fld>
            <a:endParaRPr lang="en-US" altLang="en-US" sz="12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34863" indent="-282640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30558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82781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35005" indent="-226112" defTabSz="928001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48722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39451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391675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43898" indent="-226112" defTabSz="9280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5814F0E-33C5-4FFC-97A8-A1EDBAA0258F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65991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65991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03" tIns="45146" rIns="91903" bIns="45146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21402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3031710" cy="46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86" tIns="45643" rIns="91286" bIns="45643" anchor="ctr"/>
          <a:lstStyle>
            <a:lvl1pPr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146" y="4410702"/>
            <a:ext cx="5135409" cy="4174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03" tIns="45146" rIns="91903" bIns="45146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9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5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8DD873-39B1-4B0F-9E11-CA0A5E740CE2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A82168F-E865-405F-BB81-ED9E0172F23B}" type="slidenum">
              <a:rPr lang="en-US" altLang="en-US" sz="1200"/>
              <a:pPr/>
              <a:t>8</a:t>
            </a:fld>
            <a:endParaRPr lang="en-US" altLang="en-US" sz="12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209238-363D-4A4D-99AF-38838EDEB568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084" y="1093788"/>
            <a:ext cx="7702579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2.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1CB68582-BBE2-4F64-8E5F-7C76410784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Intro to Relational Model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Relational Query Languages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084263"/>
            <a:ext cx="7692069" cy="3555047"/>
          </a:xfrm>
        </p:spPr>
        <p:txBody>
          <a:bodyPr/>
          <a:lstStyle/>
          <a:p>
            <a:r>
              <a:rPr lang="en-US" altLang="en-US" sz="1700" dirty="0"/>
              <a:t>Procedural versus non-procedural, or declarative</a:t>
            </a:r>
          </a:p>
          <a:p>
            <a:r>
              <a:rPr lang="en-US" altLang="en-US" sz="1700" dirty="0"/>
              <a:t>“Pure” languages:</a:t>
            </a:r>
          </a:p>
          <a:p>
            <a:pPr lvl="1"/>
            <a:r>
              <a:rPr lang="en-US" altLang="en-US" sz="1700" dirty="0"/>
              <a:t>Relational algebra</a:t>
            </a:r>
          </a:p>
          <a:p>
            <a:pPr lvl="1"/>
            <a:r>
              <a:rPr lang="en-US" altLang="en-US" sz="1700" dirty="0"/>
              <a:t>Tuple relational calculus</a:t>
            </a:r>
          </a:p>
          <a:p>
            <a:pPr lvl="1"/>
            <a:r>
              <a:rPr lang="en-US" altLang="en-US" sz="1700" dirty="0"/>
              <a:t>Domain relational calculus</a:t>
            </a:r>
          </a:p>
          <a:p>
            <a:r>
              <a:rPr lang="en-US" altLang="en-US" sz="1700" dirty="0"/>
              <a:t>The above 3 pure languages are equivalent in computing power</a:t>
            </a:r>
          </a:p>
          <a:p>
            <a:r>
              <a:rPr lang="en-US" altLang="en-US" sz="1700" dirty="0"/>
              <a:t>We will concentrate in this chapter on relational algebra</a:t>
            </a:r>
          </a:p>
          <a:p>
            <a:pPr lvl="1"/>
            <a:r>
              <a:rPr lang="en-US" altLang="en-US" sz="1700" dirty="0"/>
              <a:t>Not </a:t>
            </a:r>
            <a:r>
              <a:rPr lang="en-US" altLang="en-US" dirty="0"/>
              <a:t>T</a:t>
            </a:r>
            <a:r>
              <a:rPr lang="en-US" altLang="en-US" sz="1700" dirty="0"/>
              <a:t>uring-machine equivalent</a:t>
            </a:r>
          </a:p>
          <a:p>
            <a:pPr lvl="1"/>
            <a:r>
              <a:rPr lang="en-US" altLang="en-US" sz="1700" dirty="0"/>
              <a:t>Consists of 6 basic operations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Relational Algebra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558903" cy="4876800"/>
          </a:xfrm>
        </p:spPr>
        <p:txBody>
          <a:bodyPr/>
          <a:lstStyle/>
          <a:p>
            <a:r>
              <a:rPr lang="en-US" altLang="en-US" sz="1700" dirty="0"/>
              <a:t>A  procedural language consisting  of a set of operations that take one or two relations as input and produce a new relation as their result. </a:t>
            </a:r>
          </a:p>
          <a:p>
            <a:r>
              <a:rPr lang="en-US" altLang="en-US" sz="1700" dirty="0"/>
              <a:t>Six basic operators</a:t>
            </a:r>
          </a:p>
          <a:p>
            <a:pPr lvl="1"/>
            <a:r>
              <a:rPr lang="en-US" altLang="en-US" sz="1700" dirty="0"/>
              <a:t>select: </a:t>
            </a:r>
            <a:r>
              <a:rPr kumimoji="0" lang="en-US" altLang="en-US" sz="1700" dirty="0">
                <a:sym typeface="Symbol" panose="05050102010706020507" pitchFamily="18" charset="2"/>
              </a:rPr>
              <a:t></a:t>
            </a:r>
            <a:endParaRPr lang="en-US" altLang="en-US" sz="1700" dirty="0"/>
          </a:p>
          <a:p>
            <a:pPr lvl="1"/>
            <a:r>
              <a:rPr lang="en-US" altLang="en-US" sz="1700" dirty="0"/>
              <a:t>project: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endParaRPr lang="en-US" altLang="en-US" sz="1700" dirty="0"/>
          </a:p>
          <a:p>
            <a:pPr lvl="1"/>
            <a:r>
              <a:rPr lang="en-US" altLang="en-US" sz="1700" dirty="0"/>
              <a:t>union: </a:t>
            </a:r>
            <a:r>
              <a:rPr lang="en-US" altLang="en-US" sz="1700" dirty="0">
                <a:sym typeface="Symbol" panose="05050102010706020507" pitchFamily="18" charset="2"/>
              </a:rPr>
              <a:t></a:t>
            </a:r>
            <a:endParaRPr lang="en-US" altLang="en-US" sz="1700" dirty="0"/>
          </a:p>
          <a:p>
            <a:pPr lvl="1"/>
            <a:r>
              <a:rPr lang="en-US" altLang="en-US" sz="1700" dirty="0"/>
              <a:t>set difference: </a:t>
            </a:r>
            <a:r>
              <a:rPr lang="en-US" altLang="en-US" sz="1700" i="1" dirty="0"/>
              <a:t>–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Cartesian product: x</a:t>
            </a:r>
          </a:p>
          <a:p>
            <a:pPr lvl="1"/>
            <a:r>
              <a:rPr lang="en-US" altLang="en-US" sz="1700" dirty="0"/>
              <a:t>rename: </a:t>
            </a:r>
            <a:r>
              <a:rPr lang="en-US" altLang="en-US" sz="1700" i="1" dirty="0">
                <a:sym typeface="Symbol" panose="05050102010706020507" pitchFamily="18" charset="2"/>
              </a:rPr>
              <a:t></a:t>
            </a:r>
          </a:p>
          <a:p>
            <a:pPr lvl="1"/>
            <a:endParaRPr lang="en-US" altLang="en-US" sz="2000" i="1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574"/>
            <a:ext cx="7612170" cy="33503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The  </a:t>
            </a:r>
            <a:r>
              <a:rPr lang="en-US" altLang="en-US" sz="1700" b="1" dirty="0"/>
              <a:t>selec</a:t>
            </a:r>
            <a:r>
              <a:rPr lang="en-US" altLang="en-US" sz="1700" dirty="0"/>
              <a:t>t operation selects tuples that satisfy a given predicate.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Notation: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ym typeface="Symbol" panose="05050102010706020507" pitchFamily="18" charset="2"/>
              </a:rPr>
              <a:t> is called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selection predicate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select those tuples of the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 relation where the instructor is in the “Physics” department.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Query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	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Physics”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Result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EA259D-031F-4208-A7F2-A15AE516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1858"/>
          <a:stretch/>
        </p:blipFill>
        <p:spPr>
          <a:xfrm>
            <a:off x="1735698" y="4125699"/>
            <a:ext cx="4932139" cy="1223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Select Operation (Cont.)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8873"/>
            <a:ext cx="7656559" cy="481082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allow comparisons using 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  =, , &gt;, . &lt;. 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in the selection predicate.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We can combine several predicates into a larger predicate by using the connectives:</a:t>
            </a:r>
          </a:p>
          <a:p>
            <a:pPr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             (</a:t>
            </a:r>
            <a:r>
              <a:rPr lang="en-US" altLang="en-US" sz="1700" b="1" dirty="0">
                <a:sym typeface="Symbol" panose="05050102010706020507" pitchFamily="18" charset="2"/>
              </a:rPr>
              <a:t>and</a:t>
            </a:r>
            <a:r>
              <a:rPr lang="en-US" altLang="en-US" sz="1700" dirty="0">
                <a:sym typeface="Symbol" panose="05050102010706020507" pitchFamily="18" charset="2"/>
              </a:rPr>
              <a:t>),  (</a:t>
            </a:r>
            <a:r>
              <a:rPr lang="en-US" altLang="en-US" sz="1700" b="1" dirty="0">
                <a:sym typeface="Symbol" panose="05050102010706020507" pitchFamily="18" charset="2"/>
              </a:rPr>
              <a:t>or</a:t>
            </a:r>
            <a:r>
              <a:rPr lang="en-US" altLang="en-US" sz="1700" dirty="0">
                <a:sym typeface="Symbol" panose="05050102010706020507" pitchFamily="18" charset="2"/>
              </a:rPr>
              <a:t>),  (</a:t>
            </a:r>
            <a:r>
              <a:rPr lang="en-US" altLang="en-US" sz="1700" b="1" dirty="0">
                <a:sym typeface="Symbol" panose="05050102010706020507" pitchFamily="18" charset="2"/>
              </a:rPr>
              <a:t>not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Example: Find the instructors in Physics with a salary greater $90,000, we write: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&gt;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90,000</a:t>
            </a:r>
            <a:r>
              <a:rPr lang="en-US" altLang="ja-JP" sz="1700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ja-JP" sz="800" i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select predicate may  include comparisons between two attributes. 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Example, find all departments whose name is the same as their building name:</a:t>
            </a:r>
          </a:p>
          <a:p>
            <a:pPr lvl="1"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building</a:t>
            </a:r>
            <a:r>
              <a:rPr lang="en-US" altLang="ja-JP" sz="1900" i="1" dirty="0">
                <a:sym typeface="Symbol" panose="05050102010706020507" pitchFamily="18" charset="2"/>
              </a:rPr>
              <a:t> 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department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endParaRPr lang="en-US" altLang="en-US" sz="17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083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2" cy="4876800"/>
          </a:xfrm>
        </p:spPr>
        <p:txBody>
          <a:bodyPr/>
          <a:lstStyle/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A unary operation that returns its argument relation, with certain attributes left out.  </a:t>
            </a:r>
          </a:p>
          <a:p>
            <a:pPr>
              <a:lnSpc>
                <a:spcPct val="120000"/>
              </a:lnSpc>
              <a:tabLst>
                <a:tab pos="3257550" algn="ctr"/>
              </a:tabLst>
            </a:pPr>
            <a:r>
              <a:rPr lang="en-US" altLang="en-US" sz="1700" dirty="0"/>
              <a:t>Notation:</a:t>
            </a:r>
          </a:p>
          <a:p>
            <a:pPr>
              <a:lnSpc>
                <a:spcPct val="120000"/>
              </a:lnSpc>
              <a:buNone/>
              <a:tabLst>
                <a:tab pos="32575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 </a:t>
            </a:r>
            <a:r>
              <a:rPr lang="en-US" altLang="en-US" i="1" baseline="-25000" dirty="0">
                <a:sym typeface="Symbol" panose="05050102010706020507" pitchFamily="18" charset="2"/>
              </a:rPr>
              <a:t>A</a:t>
            </a:r>
            <a:r>
              <a:rPr lang="en-US" altLang="en-US" i="1" baseline="-50000" dirty="0">
                <a:sym typeface="Symbol" panose="05050102010706020507" pitchFamily="18" charset="2"/>
              </a:rPr>
              <a:t>1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2</a:t>
            </a:r>
            <a:r>
              <a:rPr lang="en-US" altLang="en-US" i="1" baseline="-25000" dirty="0">
                <a:sym typeface="Symbol" panose="05050102010706020507" pitchFamily="18" charset="2"/>
              </a:rPr>
              <a:t>,A</a:t>
            </a:r>
            <a:r>
              <a:rPr lang="en-US" altLang="en-US" i="1" baseline="-50000" dirty="0">
                <a:sym typeface="Symbol" panose="05050102010706020507" pitchFamily="18" charset="2"/>
              </a:rPr>
              <a:t>3</a:t>
            </a:r>
            <a:r>
              <a:rPr lang="en-US" altLang="en-US" i="1" baseline="-25000" dirty="0">
                <a:sym typeface="Symbol" panose="05050102010706020507" pitchFamily="18" charset="2"/>
              </a:rPr>
              <a:t> ….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A</a:t>
            </a:r>
            <a:r>
              <a:rPr lang="en-US" altLang="en-US" i="1" baseline="-50000" dirty="0" err="1">
                <a:sym typeface="Symbol" panose="05050102010706020507" pitchFamily="18" charset="2"/>
              </a:rPr>
              <a:t>k</a:t>
            </a:r>
            <a:r>
              <a:rPr lang="en-US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en-US" baseline="-25000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>
              <a:lnSpc>
                <a:spcPct val="120000"/>
              </a:lnSpc>
              <a:buFont typeface="Monotype Sorts" charset="2"/>
              <a:buNone/>
              <a:tabLst>
                <a:tab pos="3257550" algn="ctr"/>
              </a:tabLst>
            </a:pPr>
            <a:r>
              <a:rPr lang="en-US" altLang="en-US" sz="1700" dirty="0"/>
              <a:t>	where </a:t>
            </a:r>
            <a:r>
              <a:rPr lang="en-US" altLang="en-US" sz="1700" i="1" dirty="0"/>
              <a:t>A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A</a:t>
            </a:r>
            <a:r>
              <a:rPr lang="en-US" altLang="en-US" sz="1700" i="1" baseline="-25000" dirty="0"/>
              <a:t>2</a:t>
            </a:r>
            <a:r>
              <a:rPr lang="en-US" altLang="en-US" sz="1700" dirty="0"/>
              <a:t>,  …,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sz="1700" dirty="0"/>
              <a:t>  are attribute names and </a:t>
            </a:r>
            <a:r>
              <a:rPr lang="en-US" altLang="en-US" sz="1700" i="1" dirty="0"/>
              <a:t>r</a:t>
            </a:r>
            <a:r>
              <a:rPr lang="en-US" altLang="en-US" sz="1700" dirty="0"/>
              <a:t> is a relation name.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The result is defined as the relation of </a:t>
            </a:r>
            <a:r>
              <a:rPr lang="en-US" altLang="en-US" sz="1700" i="1" dirty="0"/>
              <a:t>k</a:t>
            </a:r>
            <a:r>
              <a:rPr lang="en-US" altLang="en-US" sz="1700" dirty="0"/>
              <a:t> columns obtained by erasing the columns that are not listed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Duplicate rows removed from result, since relations are sets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Project Operation Example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912353" cy="1567751"/>
          </a:xfrm>
        </p:spPr>
        <p:txBody>
          <a:bodyPr/>
          <a:lstStyle/>
          <a:p>
            <a:pPr>
              <a:tabLst>
                <a:tab pos="3257550" algn="ctr"/>
              </a:tabLst>
            </a:pPr>
            <a:r>
              <a:rPr lang="en-US" altLang="en-US" sz="1700" dirty="0"/>
              <a:t>Example: eliminate the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 attribute of </a:t>
            </a:r>
            <a:r>
              <a:rPr lang="en-US" altLang="en-US" sz="1700" i="1" dirty="0"/>
              <a:t>instructor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Query</a:t>
            </a:r>
            <a:r>
              <a:rPr lang="en-US" altLang="en-US" sz="1700" i="1" dirty="0"/>
              <a:t>:</a:t>
            </a:r>
            <a:br>
              <a:rPr lang="en-US" altLang="en-US" sz="1700" dirty="0"/>
            </a:b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	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/>
              <a:t>ID, name, salary</a:t>
            </a:r>
            <a:r>
              <a:rPr lang="en-US" altLang="en-US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) </a:t>
            </a:r>
          </a:p>
          <a:p>
            <a:pPr>
              <a:tabLst>
                <a:tab pos="3257550" algn="ctr"/>
              </a:tabLst>
            </a:pPr>
            <a:r>
              <a:rPr lang="en-US" altLang="en-US" sz="1700" dirty="0"/>
              <a:t>Result:</a:t>
            </a:r>
            <a:br>
              <a:rPr lang="en-US" altLang="en-US" sz="1700" dirty="0"/>
            </a:br>
            <a:endParaRPr lang="en-US" altLang="en-US" sz="17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8A827ED-B175-4A55-B05F-235A354E7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9823"/>
          <a:stretch/>
        </p:blipFill>
        <p:spPr>
          <a:xfrm>
            <a:off x="2386431" y="2422578"/>
            <a:ext cx="4216669" cy="374988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Composition of Relational Operations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42035"/>
            <a:ext cx="7558786" cy="3720109"/>
          </a:xfrm>
        </p:spPr>
        <p:txBody>
          <a:bodyPr/>
          <a:lstStyle/>
          <a:p>
            <a:r>
              <a:rPr lang="en-US" altLang="en-US" sz="1700" dirty="0"/>
              <a:t>The result of a relational-algebra operation is relation  and therefore of relational-algebra operations can be composed together into a </a:t>
            </a:r>
            <a:r>
              <a:rPr lang="en-US" altLang="en-US" sz="1700" b="1" dirty="0"/>
              <a:t>relational-algebra expression</a:t>
            </a:r>
            <a:r>
              <a:rPr lang="en-US" altLang="en-US" sz="1700" dirty="0"/>
              <a:t>.</a:t>
            </a:r>
          </a:p>
          <a:p>
            <a:r>
              <a:rPr lang="en-US" altLang="en-US" sz="1700" dirty="0"/>
              <a:t>Consider  the query -- Find the names of all instructors in the Physics department.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>
                <a:sym typeface="Symbol" panose="05050102010706020507" pitchFamily="18" charset="2"/>
              </a:rPr>
              <a:t>name</a:t>
            </a:r>
            <a:r>
              <a:rPr lang="en-US" altLang="en-US" dirty="0"/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Instead of giving the name of a relation as the argument of the projection operation, we give an expression that evaluates to a relation.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Cartesian-Product Operation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5721"/>
            <a:ext cx="7709825" cy="4876800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operation (denoted by X)  allows us to combine information from any two relations.  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Example: the Cartesian product of the relations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and t</a:t>
            </a:r>
            <a:r>
              <a:rPr lang="en-US" altLang="en-US" sz="1700" i="1" dirty="0"/>
              <a:t>eaches</a:t>
            </a:r>
            <a:r>
              <a:rPr lang="en-US" altLang="en-US" sz="1700" dirty="0"/>
              <a:t> is written  as: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We construct a tuple of the result out of each possible pair of tuples: one from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 and one from the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relation (see next slide)</a:t>
            </a:r>
          </a:p>
          <a:p>
            <a:pPr>
              <a:tabLst>
                <a:tab pos="3149600" algn="ctr"/>
              </a:tabLst>
            </a:pPr>
            <a:r>
              <a:rPr lang="en-US" altLang="en-US" sz="1700" dirty="0"/>
              <a:t>Since the instructor</a:t>
            </a:r>
            <a:r>
              <a:rPr lang="en-US" altLang="en-US" sz="1700" i="1" dirty="0"/>
              <a:t> ID </a:t>
            </a:r>
            <a:r>
              <a:rPr lang="en-US" altLang="en-US" sz="1700" dirty="0"/>
              <a:t>appears in both relations we distinguish between these attribute by attaching to the attribute the name of the relation from which the attribute originally came.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instructor.ID</a:t>
            </a:r>
          </a:p>
          <a:p>
            <a:pPr lvl="1">
              <a:tabLst>
                <a:tab pos="3149600" algn="ctr"/>
              </a:tabLst>
            </a:pPr>
            <a:r>
              <a:rPr lang="en-US" altLang="en-US" sz="1700" i="1" dirty="0"/>
              <a:t>teaches.ID</a:t>
            </a:r>
          </a:p>
          <a:p>
            <a:pPr lvl="1">
              <a:tabLst>
                <a:tab pos="3149600" algn="ctr"/>
              </a:tabLst>
            </a:pPr>
            <a:endParaRPr lang="en-US" altLang="en-US" dirty="0"/>
          </a:p>
          <a:p>
            <a:pPr>
              <a:buNone/>
              <a:tabLst>
                <a:tab pos="3149600" algn="ctr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</a:t>
            </a:r>
            <a:r>
              <a:rPr lang="en-US" altLang="en-US" sz="2800" i="1" dirty="0"/>
              <a:t>  instructor</a:t>
            </a:r>
            <a:r>
              <a:rPr lang="en-US" altLang="en-US" sz="2800" dirty="0"/>
              <a:t>  </a:t>
            </a:r>
            <a:r>
              <a:rPr lang="en-US" altLang="en-US" sz="2400" dirty="0"/>
              <a:t>X</a:t>
            </a:r>
            <a:r>
              <a:rPr lang="en-US" altLang="en-US" sz="2800" dirty="0"/>
              <a:t>  </a:t>
            </a:r>
            <a:r>
              <a:rPr lang="en-US" altLang="en-US" sz="2800" i="1" dirty="0"/>
              <a:t>teaches  table</a:t>
            </a:r>
            <a:endParaRPr lang="en-US" altLang="en-US" sz="28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25A146-DF78-4629-A7BE-AFD77542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2" b="6551"/>
          <a:stretch/>
        </p:blipFill>
        <p:spPr>
          <a:xfrm>
            <a:off x="1669591" y="727075"/>
            <a:ext cx="5459492" cy="59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26681"/>
            <a:ext cx="7631938" cy="4664519"/>
          </a:xfrm>
        </p:spPr>
        <p:txBody>
          <a:bodyPr/>
          <a:lstStyle/>
          <a:p>
            <a:pPr>
              <a:tabLst>
                <a:tab pos="3149600" algn="ctr"/>
              </a:tabLst>
            </a:pPr>
            <a:r>
              <a:rPr lang="en-US" altLang="en-US" sz="1700" dirty="0"/>
              <a:t>The Cartesian-Product </a:t>
            </a:r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i="1" dirty="0"/>
              <a:t>                    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endParaRPr lang="en-US" altLang="en-US" sz="1700" dirty="0"/>
          </a:p>
          <a:p>
            <a:pPr>
              <a:buNone/>
              <a:tabLst>
                <a:tab pos="3149600" algn="ctr"/>
              </a:tabLst>
            </a:pPr>
            <a:r>
              <a:rPr lang="en-US" altLang="en-US" sz="1700" dirty="0"/>
              <a:t>      associates every  tuple of  instructor with every tuple of teaches.</a:t>
            </a:r>
          </a:p>
          <a:p>
            <a:pPr lvl="1"/>
            <a:r>
              <a:rPr lang="en-US" altLang="en-US" sz="1700" dirty="0"/>
              <a:t>Most of the resulting rows have information about instructors who did NOT teach a particular course. </a:t>
            </a:r>
          </a:p>
          <a:p>
            <a:r>
              <a:rPr lang="en-US" altLang="en-US" sz="1700" dirty="0"/>
              <a:t>To get only those tuples of 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</a:t>
            </a:r>
            <a:r>
              <a:rPr lang="en-US" altLang="en-US" sz="1700" dirty="0"/>
              <a:t> “ that pertain to instructors and the courses that they taught, we write:</a:t>
            </a:r>
          </a:p>
          <a:p>
            <a:pPr>
              <a:buNone/>
            </a:pPr>
            <a:r>
              <a:rPr lang="en-US" altLang="en-US" sz="17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 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ja-JP" sz="1700" dirty="0">
                <a:sym typeface="Symbol" panose="05050102010706020507" pitchFamily="18" charset="2"/>
              </a:rPr>
              <a:t>We get only those tuples of “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X  </a:t>
            </a:r>
            <a:r>
              <a:rPr lang="en-US" altLang="en-US" sz="1700" i="1" dirty="0"/>
              <a:t>teaches” </a:t>
            </a:r>
            <a:r>
              <a:rPr lang="en-US" altLang="ja-JP" sz="1700" dirty="0">
                <a:sym typeface="Symbol" panose="05050102010706020507" pitchFamily="18" charset="2"/>
              </a:rPr>
              <a:t>that pertain to instructors and the courses that they taught.</a:t>
            </a:r>
          </a:p>
          <a:p>
            <a:r>
              <a:rPr lang="en-US" altLang="ja-JP" sz="1700" dirty="0">
                <a:sym typeface="Symbol" panose="05050102010706020507" pitchFamily="18" charset="2"/>
              </a:rPr>
              <a:t>The result of this expression, shown in the next slide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altLang="en-US" sz="2800" dirty="0"/>
              <a:t>Outline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7496760" cy="2772156"/>
          </a:xfrm>
        </p:spPr>
        <p:txBody>
          <a:bodyPr lIns="90488" tIns="44450" rIns="90488" bIns="44450"/>
          <a:lstStyle/>
          <a:p>
            <a:r>
              <a:rPr lang="en-US" altLang="en-US" sz="1700" dirty="0"/>
              <a:t>Structure of Relational Databases</a:t>
            </a:r>
          </a:p>
          <a:p>
            <a:r>
              <a:rPr lang="en-US" altLang="en-US" sz="1700" dirty="0"/>
              <a:t>Database Schema</a:t>
            </a:r>
          </a:p>
          <a:p>
            <a:r>
              <a:rPr lang="en-US" altLang="en-US" sz="1700" dirty="0"/>
              <a:t>Keys</a:t>
            </a:r>
          </a:p>
          <a:p>
            <a:r>
              <a:rPr lang="en-US" altLang="en-US" sz="1700" dirty="0"/>
              <a:t>Schema Diagrams</a:t>
            </a:r>
          </a:p>
          <a:p>
            <a:r>
              <a:rPr lang="en-US" altLang="en-US" sz="1700" dirty="0"/>
              <a:t>Relational Query Languages</a:t>
            </a:r>
          </a:p>
          <a:p>
            <a:r>
              <a:rPr lang="en-US" altLang="en-US" sz="1700" dirty="0"/>
              <a:t>The Relational Algebra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436866" cy="848423"/>
          </a:xfrm>
        </p:spPr>
        <p:txBody>
          <a:bodyPr/>
          <a:lstStyle/>
          <a:p>
            <a:r>
              <a:rPr lang="en-US" altLang="en-US" sz="1700" dirty="0"/>
              <a:t>The</a:t>
            </a:r>
            <a:r>
              <a:rPr lang="en-US" altLang="en-US" sz="1700" dirty="0">
                <a:sym typeface="Symbol" panose="05050102010706020507" pitchFamily="18" charset="2"/>
              </a:rPr>
              <a:t>  table corresponding to:</a:t>
            </a:r>
          </a:p>
          <a:p>
            <a:pPr>
              <a:buNone/>
            </a:pPr>
            <a:r>
              <a:rPr lang="en-US" altLang="en-US" sz="1700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 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instructor.id =  teaches.id</a:t>
            </a:r>
            <a:r>
              <a:rPr lang="en-US" altLang="ja-JP" i="1" baseline="-25000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  </a:t>
            </a:r>
            <a:r>
              <a:rPr lang="en-US" altLang="ja-JP" sz="1700" dirty="0">
                <a:sym typeface="Symbol" panose="05050102010706020507" pitchFamily="18" charset="2"/>
              </a:rPr>
              <a:t>x</a:t>
            </a:r>
            <a:r>
              <a:rPr lang="en-US" altLang="ja-JP" sz="1700" i="1" dirty="0">
                <a:sym typeface="Symbol" panose="05050102010706020507" pitchFamily="18" charset="2"/>
              </a:rPr>
              <a:t> teaches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  <a:r>
              <a:rPr lang="en-US" altLang="en-US" sz="1700" dirty="0"/>
              <a:t> </a:t>
            </a:r>
          </a:p>
          <a:p>
            <a:pPr>
              <a:buNone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14E8B-ADB7-4B47-B765-99E7784E86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878"/>
          <a:stretch/>
        </p:blipFill>
        <p:spPr>
          <a:xfrm>
            <a:off x="938783" y="1926336"/>
            <a:ext cx="7416310" cy="4134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Join Operation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</p:spPr>
            <p:txBody>
              <a:bodyPr/>
              <a:lstStyle/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The </a:t>
                </a:r>
                <a:r>
                  <a:rPr lang="en-US" altLang="en-US" sz="1700" b="1" dirty="0"/>
                  <a:t>join </a:t>
                </a:r>
                <a:r>
                  <a:rPr lang="en-US" altLang="en-US" sz="1700" dirty="0"/>
                  <a:t>operation allows us to combine  a select operation and a  </a:t>
                </a:r>
                <a:r>
                  <a:rPr lang="en-US" altLang="en-US" sz="1700" b="1" dirty="0"/>
                  <a:t> </a:t>
                </a:r>
                <a:r>
                  <a:rPr lang="en-US" altLang="en-US" sz="1700" dirty="0"/>
                  <a:t>Cartesian-Product  operation into a single operation.</a:t>
                </a:r>
              </a:p>
              <a:p>
                <a:pPr>
                  <a:tabLst>
                    <a:tab pos="3149600" algn="ctr"/>
                  </a:tabLst>
                </a:pPr>
                <a:r>
                  <a:rPr lang="en-US" altLang="en-US" sz="1700" dirty="0"/>
                  <a:t>Consider relations </a:t>
                </a:r>
                <a:r>
                  <a:rPr lang="en-US" altLang="en-US" sz="1700" i="1" dirty="0"/>
                  <a:t>r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R</a:t>
                </a:r>
                <a:r>
                  <a:rPr lang="en-US" altLang="en-US" sz="1700" dirty="0"/>
                  <a:t>) and </a:t>
                </a:r>
                <a:r>
                  <a:rPr lang="en-US" altLang="en-US" sz="1700" i="1" dirty="0"/>
                  <a:t>s </a:t>
                </a:r>
                <a:r>
                  <a:rPr lang="en-US" altLang="en-US" sz="1700" dirty="0"/>
                  <a:t>(</a:t>
                </a:r>
                <a:r>
                  <a:rPr lang="en-US" altLang="en-US" sz="1700" i="1" dirty="0"/>
                  <a:t>S</a:t>
                </a:r>
                <a:r>
                  <a:rPr lang="en-US" altLang="en-US" sz="1700" dirty="0"/>
                  <a:t>)</a:t>
                </a:r>
              </a:p>
              <a:p>
                <a:r>
                  <a:rPr lang="en-US" altLang="en-US" sz="1700" dirty="0"/>
                  <a:t>Let  “theta” be a predicate on attributes in the schema R “union” S. The join operation  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altLang="en-US" sz="1700" dirty="0"/>
                  <a:t> s is defined as follows: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sz="1700" dirty="0"/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>
                  <a:sym typeface="Symbol" panose="05050102010706020507" pitchFamily="18" charset="2"/>
                </a:endParaRP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Thus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instructor.id =  teaches.id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(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instructor 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x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 teaches </a:t>
                </a:r>
                <a:r>
                  <a:rPr lang="en-US" altLang="ja-JP" sz="1700" dirty="0">
                    <a:sym typeface="Symbol" panose="05050102010706020507" pitchFamily="18" charset="2"/>
                  </a:rPr>
                  <a:t>))</a:t>
                </a:r>
              </a:p>
              <a:p>
                <a:pPr marL="0" indent="0"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ja-JP" sz="1700" dirty="0">
                    <a:sym typeface="Symbol" panose="05050102010706020507" pitchFamily="18" charset="2"/>
                  </a:rPr>
                  <a:t>Can equivalently be written as </a:t>
                </a:r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          instructor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  <a:r>
                  <a:rPr lang="en-US" sz="1700" dirty="0"/>
                  <a:t>.</a:t>
                </a:r>
              </a:p>
              <a:p>
                <a:pPr>
                  <a:buNone/>
                </a:pPr>
                <a:endParaRPr lang="en-US" altLang="ja-JP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50" y="1138873"/>
                <a:ext cx="7644131" cy="4823015"/>
              </a:xfrm>
              <a:blipFill>
                <a:blip r:embed="rId3"/>
                <a:stretch>
                  <a:fillRect l="-558"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4489"/>
            <a:ext cx="7683191" cy="4688903"/>
          </a:xfrm>
        </p:spPr>
        <p:txBody>
          <a:bodyPr/>
          <a:lstStyle/>
          <a:p>
            <a:pPr>
              <a:tabLst>
                <a:tab pos="2965450" algn="ctr"/>
              </a:tabLst>
            </a:pPr>
            <a:r>
              <a:rPr lang="en-US" altLang="en-US" sz="1700" dirty="0"/>
              <a:t>The union operation </a:t>
            </a:r>
            <a:r>
              <a:rPr lang="en-US" altLang="en-US" sz="1700" dirty="0">
                <a:sym typeface="Symbol" panose="05050102010706020507" pitchFamily="18" charset="2"/>
              </a:rPr>
              <a:t>allows us to combine two relations </a:t>
            </a:r>
            <a:endParaRPr lang="en-US" altLang="en-US" sz="1700" dirty="0"/>
          </a:p>
          <a:p>
            <a:pPr>
              <a:tabLst>
                <a:tab pos="2965450" algn="ctr"/>
              </a:tabLst>
            </a:pPr>
            <a:r>
              <a:rPr lang="en-US" altLang="en-US" sz="1700" dirty="0"/>
              <a:t>Notation:  </a:t>
            </a:r>
            <a:r>
              <a:rPr lang="en-US" altLang="en-US" sz="1700" i="1" dirty="0"/>
              <a:t>r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For </a:t>
            </a:r>
            <a:r>
              <a:rPr lang="en-US" altLang="en-US" sz="1700" i="1" dirty="0"/>
              <a:t>r</a:t>
            </a:r>
            <a:r>
              <a:rPr lang="en-US" altLang="en-US" sz="1700" dirty="0"/>
              <a:t> 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to be valid.</a:t>
            </a:r>
          </a:p>
          <a:p>
            <a:pPr>
              <a:buFont typeface="Monotype Sorts" charset="2"/>
              <a:buNone/>
              <a:tabLst>
                <a:tab pos="2965450" algn="ctr"/>
              </a:tabLst>
            </a:pPr>
            <a:r>
              <a:rPr lang="en-US" altLang="en-US" sz="1700" i="1" dirty="0">
                <a:sym typeface="Symbol" panose="05050102010706020507" pitchFamily="18" charset="2"/>
              </a:rPr>
              <a:t>	</a:t>
            </a:r>
            <a:r>
              <a:rPr lang="en-US" altLang="en-US" sz="1700" dirty="0">
                <a:sym typeface="Symbol" panose="05050102010706020507" pitchFamily="18" charset="2"/>
              </a:rPr>
              <a:t>1.   </a:t>
            </a:r>
            <a:r>
              <a:rPr lang="en-US" altLang="en-US" sz="1700" i="1" dirty="0">
                <a:sym typeface="Symbol" panose="05050102010706020507" pitchFamily="18" charset="2"/>
              </a:rPr>
              <a:t>r,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s</a:t>
            </a:r>
            <a:r>
              <a:rPr lang="en-US" altLang="en-US" sz="1700" dirty="0">
                <a:sym typeface="Symbol" panose="05050102010706020507" pitchFamily="18" charset="2"/>
              </a:rPr>
              <a:t> must have the </a:t>
            </a:r>
            <a:r>
              <a:rPr lang="en-US" altLang="en-US" sz="1700" i="1" dirty="0">
                <a:sym typeface="Symbol" panose="05050102010706020507" pitchFamily="18" charset="2"/>
              </a:rPr>
              <a:t>same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arity</a:t>
            </a:r>
            <a:r>
              <a:rPr lang="en-US" altLang="en-US" sz="1700" dirty="0">
                <a:sym typeface="Symbol" panose="05050102010706020507" pitchFamily="18" charset="2"/>
              </a:rPr>
              <a:t> (same number of attributes)</a:t>
            </a:r>
          </a:p>
          <a:p>
            <a:pPr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	2.   The attribute domains must be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compatible</a:t>
            </a:r>
            <a:r>
              <a:rPr lang="en-US" altLang="en-US" sz="1700" dirty="0">
                <a:sym typeface="Symbol" panose="05050102010706020507" pitchFamily="18" charset="2"/>
              </a:rPr>
              <a:t> (example: 2</a:t>
            </a:r>
            <a:r>
              <a:rPr lang="en-US" altLang="en-US" sz="1700" baseline="30000" dirty="0">
                <a:sym typeface="Symbol" panose="05050102010706020507" pitchFamily="18" charset="2"/>
              </a:rPr>
              <a:t>nd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    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r</a:t>
            </a:r>
            <a:r>
              <a:rPr lang="en-US" altLang="en-US" dirty="0">
                <a:sym typeface="Symbol" panose="05050102010706020507" pitchFamily="18" charset="2"/>
              </a:rPr>
              <a:t> deals with the same type of values as does the </a:t>
            </a:r>
          </a:p>
          <a:p>
            <a:pPr lvl="1">
              <a:spcBef>
                <a:spcPts val="0"/>
              </a:spcBef>
              <a:buNone/>
              <a:tabLst>
                <a:tab pos="2965450" algn="ctr"/>
              </a:tabLst>
            </a:pPr>
            <a:r>
              <a:rPr lang="en-US" altLang="en-US" dirty="0">
                <a:sym typeface="Symbol" panose="05050102010706020507" pitchFamily="18" charset="2"/>
              </a:rPr>
              <a:t>     2</a:t>
            </a:r>
            <a:r>
              <a:rPr lang="en-US" altLang="en-US" baseline="30000" dirty="0">
                <a:sym typeface="Symbol" panose="05050102010706020507" pitchFamily="18" charset="2"/>
              </a:rPr>
              <a:t>nd </a:t>
            </a:r>
            <a:r>
              <a:rPr lang="en-US" altLang="en-US" dirty="0">
                <a:sym typeface="Symbol" panose="05050102010706020507" pitchFamily="18" charset="2"/>
              </a:rPr>
              <a:t>column of </a:t>
            </a:r>
            <a:r>
              <a:rPr lang="en-US" altLang="en-US" i="1" dirty="0">
                <a:sym typeface="Symbol" panose="05050102010706020507" pitchFamily="18" charset="2"/>
              </a:rPr>
              <a:t>s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Example: to find all courses taught in the Fall 2017 semester, or in the Spring 2018 semester, or in both</a:t>
            </a:r>
            <a:br>
              <a:rPr lang="en-US" altLang="en-US" sz="1700" dirty="0"/>
            </a:br>
            <a:r>
              <a:rPr lang="en-US" altLang="en-US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sz="1700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Union Operation (Cont.)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41338"/>
            <a:ext cx="7680706" cy="1372678"/>
          </a:xfrm>
        </p:spPr>
        <p:txBody>
          <a:bodyPr/>
          <a:lstStyle/>
          <a:p>
            <a:pPr>
              <a:lnSpc>
                <a:spcPct val="140000"/>
              </a:lnSpc>
              <a:tabLst>
                <a:tab pos="2965450" algn="ctr"/>
              </a:tabLst>
            </a:pPr>
            <a:r>
              <a:rPr lang="en-US" altLang="en-US" sz="1700" dirty="0"/>
              <a:t>Result of: 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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dirty="0">
                <a:sym typeface="Symbol" panose="05050102010706020507" pitchFamily="18" charset="2"/>
              </a:rPr>
              <a:t>   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lnSpc>
                <a:spcPct val="140000"/>
              </a:lnSpc>
              <a:tabLst>
                <a:tab pos="2965450" algn="ctr"/>
              </a:tabLst>
            </a:pPr>
            <a:endParaRPr lang="en-US" altLang="en-US" dirty="0"/>
          </a:p>
          <a:p>
            <a:pPr>
              <a:lnSpc>
                <a:spcPct val="140000"/>
              </a:lnSpc>
              <a:buFont typeface="Monotype Sorts" charset="2"/>
              <a:buNone/>
              <a:tabLst>
                <a:tab pos="2965450" algn="ctr"/>
              </a:tabLst>
            </a:pPr>
            <a:endParaRPr lang="en-US" altLang="en-US" i="1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46BBCE-73BA-4F9A-A63C-4CE16E87A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449" r="37780" b="13863"/>
          <a:stretch/>
        </p:blipFill>
        <p:spPr>
          <a:xfrm>
            <a:off x="3481551" y="2414016"/>
            <a:ext cx="1818732" cy="287477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Set-Intersection Operation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12169" cy="3932999"/>
          </a:xfrm>
        </p:spPr>
        <p:txBody>
          <a:bodyPr/>
          <a:lstStyle/>
          <a:p>
            <a:r>
              <a:rPr lang="en-US" altLang="en-US" sz="1700" dirty="0"/>
              <a:t>The  set-intersection  operation </a:t>
            </a:r>
            <a:r>
              <a:rPr lang="en-US" altLang="en-US" sz="1700" dirty="0">
                <a:sym typeface="Symbol" panose="05050102010706020507" pitchFamily="18" charset="2"/>
              </a:rPr>
              <a:t> allows us to find tuples that are in both the input relations.</a:t>
            </a:r>
            <a:endParaRPr lang="en-US" altLang="en-US" sz="1700" dirty="0"/>
          </a:p>
          <a:p>
            <a:r>
              <a:rPr lang="en-US" altLang="en-US" sz="1700" dirty="0"/>
              <a:t>Notation: </a:t>
            </a:r>
            <a:r>
              <a:rPr lang="en-US" altLang="en-US" sz="1700" i="1" dirty="0"/>
              <a:t>r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r>
              <a:rPr lang="en-US" altLang="en-US" sz="1700" i="1" dirty="0"/>
              <a:t>s</a:t>
            </a:r>
            <a:endParaRPr lang="en-US" altLang="en-US" sz="1700" dirty="0"/>
          </a:p>
          <a:p>
            <a:r>
              <a:rPr lang="en-US" altLang="en-US" sz="1700" dirty="0"/>
              <a:t>Assume: 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, </a:t>
            </a:r>
            <a:r>
              <a:rPr lang="en-US" altLang="en-US" sz="1700" i="1" dirty="0"/>
              <a:t>s</a:t>
            </a:r>
            <a:r>
              <a:rPr lang="en-US" altLang="en-US" sz="1700" dirty="0"/>
              <a:t> have the </a:t>
            </a:r>
            <a:r>
              <a:rPr lang="en-US" altLang="en-US" sz="1700" i="1" dirty="0"/>
              <a:t>same </a:t>
            </a:r>
            <a:r>
              <a:rPr lang="en-US" altLang="en-US" sz="1700" i="1" dirty="0" err="1"/>
              <a:t>arity</a:t>
            </a:r>
            <a:r>
              <a:rPr lang="en-US" altLang="en-US" sz="1700" dirty="0"/>
              <a:t> </a:t>
            </a:r>
          </a:p>
          <a:p>
            <a:pPr lvl="1"/>
            <a:r>
              <a:rPr lang="en-US" altLang="en-US" sz="1700" dirty="0"/>
              <a:t>attributes of </a:t>
            </a:r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are compatible</a:t>
            </a:r>
          </a:p>
          <a:p>
            <a:r>
              <a:rPr lang="en-US" altLang="en-US" sz="1700" dirty="0"/>
              <a:t>Example: Find the set of all courses taught in both the Fall 2017 and the Spring 2018 semesters.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     </a:t>
            </a:r>
            <a:r>
              <a:rPr lang="en-US" altLang="en-US" dirty="0">
                <a:sym typeface="Symbol" panose="05050102010706020507" pitchFamily="18" charset="2"/>
              </a:rPr>
              <a:t></a:t>
            </a:r>
            <a:r>
              <a:rPr lang="en-US" altLang="en-US" i="1" baseline="-25000" dirty="0" err="1"/>
              <a:t>course_id</a:t>
            </a:r>
            <a:r>
              <a:rPr lang="en-US" altLang="en-US" dirty="0"/>
              <a:t> 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Fall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</a:t>
            </a:r>
            <a:r>
              <a:rPr lang="en-US" altLang="en-US" sz="1700" dirty="0">
                <a:sym typeface="Symbol" panose="05050102010706020507" pitchFamily="18" charset="2"/>
              </a:rPr>
              <a:t>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  </a:t>
            </a:r>
            <a:r>
              <a:rPr lang="en-US" altLang="ja-JP" dirty="0">
                <a:sym typeface="Symbol" panose="05050102010706020507" pitchFamily="18" charset="2"/>
              </a:rPr>
              <a:t></a:t>
            </a:r>
            <a:r>
              <a:rPr lang="en-US" altLang="ja-JP" i="1" baseline="-25000" dirty="0" err="1"/>
              <a:t>course_id</a:t>
            </a:r>
            <a:r>
              <a:rPr lang="en-US" altLang="ja-JP" dirty="0"/>
              <a:t> (</a:t>
            </a:r>
            <a:r>
              <a:rPr lang="en-US" altLang="ja-JP" i="1" dirty="0">
                <a:sym typeface="Symbol" panose="05050102010706020507" pitchFamily="18" charset="2"/>
              </a:rPr>
              <a:t>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i="1" baseline="-25000" dirty="0">
                <a:sym typeface="Symbol" panose="05050102010706020507" pitchFamily="18" charset="2"/>
              </a:rPr>
              <a:t>”</a:t>
            </a:r>
            <a:r>
              <a:rPr lang="en-US" altLang="ja-JP" i="1" baseline="-25000" dirty="0">
                <a:sym typeface="Symbol" panose="05050102010706020507" pitchFamily="18" charset="2"/>
              </a:rPr>
              <a:t>  </a:t>
            </a:r>
            <a:r>
              <a:rPr lang="el-GR" altLang="ja-JP" i="1" baseline="-25000" dirty="0">
                <a:sym typeface="Symbol" panose="05050102010706020507" pitchFamily="18" charset="2"/>
              </a:rPr>
              <a:t>Λ</a:t>
            </a:r>
            <a:r>
              <a:rPr lang="en-US" altLang="ja-JP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Result</a:t>
            </a:r>
            <a:endParaRPr lang="en-US" altLang="en-US" sz="1700" dirty="0"/>
          </a:p>
          <a:p>
            <a:pPr>
              <a:buNone/>
            </a:pPr>
            <a:endParaRPr lang="en-US" alt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D242B5-7E15-4908-A992-5D9C0D3A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817" r="40862" b="33302"/>
          <a:stretch/>
        </p:blipFill>
        <p:spPr>
          <a:xfrm>
            <a:off x="3584772" y="4723514"/>
            <a:ext cx="1373862" cy="8243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11125"/>
            <a:ext cx="8077200" cy="609600"/>
          </a:xfrm>
        </p:spPr>
        <p:txBody>
          <a:bodyPr/>
          <a:lstStyle/>
          <a:p>
            <a:r>
              <a:rPr lang="en-US" altLang="en-US" sz="2800" dirty="0"/>
              <a:t>Set Difference Operation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77913"/>
            <a:ext cx="7754212" cy="3737927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700" dirty="0"/>
              <a:t>The set-difference operation allows us to find tuples that are in one relation but are not in another. </a:t>
            </a:r>
          </a:p>
          <a:p>
            <a:pPr>
              <a:spcBef>
                <a:spcPct val="60000"/>
              </a:spcBef>
            </a:pPr>
            <a:r>
              <a:rPr lang="en-US" altLang="en-US" sz="1700" dirty="0"/>
              <a:t>Notation </a:t>
            </a:r>
            <a:r>
              <a:rPr lang="en-US" altLang="en-US" sz="1700" i="1" dirty="0"/>
              <a:t>r – s</a:t>
            </a:r>
          </a:p>
          <a:p>
            <a:r>
              <a:rPr lang="en-US" altLang="en-US" sz="1700" dirty="0"/>
              <a:t>Set differences must be taken between </a:t>
            </a:r>
            <a:r>
              <a:rPr lang="en-US" altLang="en-US" sz="1700" b="1" dirty="0">
                <a:solidFill>
                  <a:srgbClr val="002060"/>
                </a:solidFill>
              </a:rPr>
              <a:t>compatible</a:t>
            </a:r>
            <a:r>
              <a:rPr lang="en-US" altLang="en-US" sz="1700" dirty="0"/>
              <a:t> relations.</a:t>
            </a:r>
          </a:p>
          <a:p>
            <a:pPr lvl="1"/>
            <a:r>
              <a:rPr lang="en-US" altLang="en-US" sz="1700" i="1" dirty="0"/>
              <a:t>r</a:t>
            </a:r>
            <a:r>
              <a:rPr lang="en-US" altLang="en-US" sz="1700" dirty="0"/>
              <a:t> and </a:t>
            </a:r>
            <a:r>
              <a:rPr lang="en-US" altLang="en-US" sz="1700" i="1" dirty="0"/>
              <a:t>s</a:t>
            </a:r>
            <a:r>
              <a:rPr lang="en-US" altLang="en-US" sz="1700" dirty="0"/>
              <a:t> must have the </a:t>
            </a:r>
            <a:r>
              <a:rPr lang="en-US" altLang="en-US" sz="1700" dirty="0">
                <a:solidFill>
                  <a:srgbClr val="002060"/>
                </a:solidFill>
              </a:rPr>
              <a:t>same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arity</a:t>
            </a:r>
            <a:endParaRPr lang="en-US" altLang="en-US" sz="1700" dirty="0"/>
          </a:p>
          <a:p>
            <a:pPr lvl="1"/>
            <a:r>
              <a:rPr lang="en-US" altLang="en-US" sz="1700" dirty="0"/>
              <a:t>attribute domains of </a:t>
            </a:r>
            <a:r>
              <a:rPr lang="en-US" altLang="en-US" sz="1700" i="1" dirty="0"/>
              <a:t>r </a:t>
            </a:r>
            <a:r>
              <a:rPr lang="en-US" altLang="en-US" sz="1700" dirty="0"/>
              <a:t>and </a:t>
            </a:r>
            <a:r>
              <a:rPr lang="en-US" altLang="en-US" sz="1700" i="1" dirty="0"/>
              <a:t>s </a:t>
            </a:r>
            <a:r>
              <a:rPr lang="en-US" altLang="en-US" sz="1700" dirty="0"/>
              <a:t>must be compatible</a:t>
            </a:r>
          </a:p>
          <a:p>
            <a:pPr>
              <a:lnSpc>
                <a:spcPct val="140000"/>
              </a:lnSpc>
            </a:pPr>
            <a:r>
              <a:rPr lang="en-US" altLang="en-US" sz="1700" dirty="0"/>
              <a:t>Example: to find all courses taught in the Fall 2017 semester, but not in the Spring 2018 semester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dirty="0">
                <a:sym typeface="Symbol" panose="05050102010706020507" pitchFamily="18" charset="2"/>
              </a:rPr>
              <a:t></a:t>
            </a:r>
            <a:r>
              <a:rPr lang="en-US" altLang="en-US" sz="1700" i="1" baseline="-25000" dirty="0" err="1"/>
              <a:t>course_id</a:t>
            </a:r>
            <a:r>
              <a:rPr lang="en-US" altLang="en-US" sz="1700" dirty="0"/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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Fall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year=2017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  −  </a:t>
            </a:r>
            <a:br>
              <a:rPr lang="en-US" altLang="ja-JP" sz="1700" dirty="0">
                <a:sym typeface="Symbol" panose="05050102010706020507" pitchFamily="18" charset="2"/>
              </a:rPr>
            </a:br>
            <a:r>
              <a:rPr lang="en-US" altLang="ja-JP" sz="1700" dirty="0">
                <a:sym typeface="Symbol" panose="05050102010706020507" pitchFamily="18" charset="2"/>
              </a:rPr>
              <a:t>   </a:t>
            </a:r>
            <a:r>
              <a:rPr lang="en-US" altLang="ja-JP" sz="1700" i="1" baseline="-25000" dirty="0" err="1"/>
              <a:t>course_id</a:t>
            </a:r>
            <a:r>
              <a:rPr lang="en-US" altLang="ja-JP" sz="1700" dirty="0"/>
              <a:t> (</a:t>
            </a:r>
            <a:r>
              <a:rPr lang="en-US" altLang="ja-JP" sz="1700" i="1" dirty="0">
                <a:sym typeface="Symbol" panose="05050102010706020507" pitchFamily="18" charset="2"/>
              </a:rPr>
              <a:t></a:t>
            </a:r>
            <a:r>
              <a:rPr lang="en-US" altLang="ja-JP" sz="1700" dirty="0">
                <a:sym typeface="Symbol" panose="05050102010706020507" pitchFamily="18" charset="2"/>
              </a:rPr>
              <a:t> 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semester=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Spring</a:t>
            </a:r>
            <a:r>
              <a:rPr lang="ja-JP" altLang="en-US" sz="1700" i="1" baseline="-25000" dirty="0">
                <a:sym typeface="Symbol" panose="05050102010706020507" pitchFamily="18" charset="2"/>
              </a:rPr>
              <a:t>”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 </a:t>
            </a:r>
            <a:r>
              <a:rPr lang="el-GR" altLang="ja-JP" sz="1700" i="1" baseline="-25000" dirty="0">
                <a:sym typeface="Symbol" panose="05050102010706020507" pitchFamily="18" charset="2"/>
              </a:rPr>
              <a:t>Λ</a:t>
            </a:r>
            <a:r>
              <a:rPr lang="en-US" altLang="ja-JP" sz="1700" i="1" baseline="-25000" dirty="0">
                <a:sym typeface="Symbol" panose="05050102010706020507" pitchFamily="18" charset="2"/>
              </a:rPr>
              <a:t> year=2018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section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>
              <a:buFont typeface="Monotype Sorts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B4CEA55-B6FE-4CA5-8F34-E2CFAC349C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709" r="41294" b="41353"/>
          <a:stretch/>
        </p:blipFill>
        <p:spPr>
          <a:xfrm>
            <a:off x="3971064" y="4882073"/>
            <a:ext cx="1201872" cy="983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Assignment 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1563"/>
            <a:ext cx="7656322" cy="4835207"/>
          </a:xfrm>
        </p:spPr>
        <p:txBody>
          <a:bodyPr/>
          <a:lstStyle/>
          <a:p>
            <a:r>
              <a:rPr lang="en-US" altLang="en-US" sz="1700" dirty="0"/>
              <a:t>It is convenient at times to write a relational-algebra expression by assigning parts of it to temporary relation variables.  </a:t>
            </a:r>
          </a:p>
          <a:p>
            <a:r>
              <a:rPr lang="en-US" altLang="en-US" sz="1700" dirty="0"/>
              <a:t>The assignment  operation is  denoted by </a:t>
            </a:r>
            <a:r>
              <a:rPr lang="en-US" altLang="en-US" sz="1700" dirty="0"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ym typeface="Wingdings" pitchFamily="2" charset="2"/>
              </a:rPr>
              <a:t> and </a:t>
            </a:r>
            <a:r>
              <a:rPr lang="en-US" altLang="en-US" sz="1700" dirty="0"/>
              <a:t>works like assignment in a programming language.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/>
              <a:t>Example: Find all </a:t>
            </a:r>
            <a:r>
              <a:rPr lang="en-US" altLang="en-US" sz="1700" dirty="0">
                <a:sym typeface="Symbol" panose="05050102010706020507" pitchFamily="18" charset="2"/>
              </a:rPr>
              <a:t>instructor in the “Physics” and Music department.</a:t>
            </a:r>
            <a:br>
              <a:rPr lang="en-US" altLang="en-US" sz="1700" dirty="0">
                <a:sym typeface="Symbol" panose="05050102010706020507" pitchFamily="18" charset="2"/>
              </a:rPr>
            </a:b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  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800" i="1" dirty="0">
                <a:sym typeface="Symbol" panose="05050102010706020507" pitchFamily="18" charset="2"/>
              </a:rPr>
              <a:t></a:t>
            </a:r>
            <a:r>
              <a:rPr lang="en-US" altLang="en-US" sz="1800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  <a:r>
              <a:rPr lang="en-US" altLang="en-US" sz="1700" dirty="0">
                <a:sym typeface="Symbol" panose="05050102010706020507" pitchFamily="18" charset="2"/>
              </a:rPr>
              <a:t> </a:t>
            </a:r>
            <a:r>
              <a:rPr lang="en-US" altLang="en-US" sz="1700" b="1" dirty="0">
                <a:sym typeface="Wingdings" pitchFamily="2" charset="2"/>
              </a:rPr>
              <a:t> </a:t>
            </a:r>
            <a:r>
              <a:rPr lang="en-US" altLang="en-US" sz="1900" i="1" dirty="0">
                <a:sym typeface="Symbol" panose="05050102010706020507" pitchFamily="18" charset="2"/>
              </a:rPr>
              <a:t></a:t>
            </a:r>
            <a:r>
              <a:rPr lang="en-US" altLang="en-US" sz="1900" dirty="0">
                <a:sym typeface="Symbol" panose="05050102010706020507" pitchFamily="18" charset="2"/>
              </a:rPr>
              <a:t> </a:t>
            </a:r>
            <a:r>
              <a:rPr lang="en-US" altLang="en-US" sz="1900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sz="1900" i="1" baseline="-25000" dirty="0">
                <a:sym typeface="Symbol" panose="05050102010706020507" pitchFamily="18" charset="2"/>
              </a:rPr>
              <a:t>“</a:t>
            </a:r>
            <a:r>
              <a:rPr lang="en-US" altLang="ja-JP" sz="1900" i="1" baseline="-25000" dirty="0">
                <a:sym typeface="Symbol" panose="05050102010706020507" pitchFamily="18" charset="2"/>
              </a:rPr>
              <a:t>Music”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       </a:t>
            </a:r>
            <a:r>
              <a:rPr lang="en-US" altLang="en-US" sz="1700" i="1" dirty="0">
                <a:sym typeface="Symbol" panose="05050102010706020507" pitchFamily="18" charset="2"/>
              </a:rPr>
              <a:t>Physics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dirty="0"/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 </a:t>
            </a:r>
            <a:r>
              <a:rPr lang="en-US" altLang="en-US" sz="1700" i="1" dirty="0">
                <a:sym typeface="Symbol" panose="05050102010706020507" pitchFamily="18" charset="2"/>
              </a:rPr>
              <a:t>Music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With the assignment operation, a query can be written as a sequential program consisting of a series of assignments followed by an expression whose value is displayed as the result of the query. </a:t>
            </a:r>
          </a:p>
          <a:p>
            <a:pPr lvl="1">
              <a:lnSpc>
                <a:spcPct val="90000"/>
              </a:lnSpc>
              <a:buNone/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The Rename Operation 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7913"/>
            <a:ext cx="7683191" cy="3201479"/>
          </a:xfrm>
        </p:spPr>
        <p:txBody>
          <a:bodyPr/>
          <a:lstStyle/>
          <a:p>
            <a:r>
              <a:rPr lang="en-US" altLang="en-US" sz="1700" dirty="0"/>
              <a:t>The results of relational-algebra expressions do not have a name that we can use to refer to them.  The  rename operator,  </a:t>
            </a:r>
            <a:r>
              <a:rPr lang="en-US" altLang="en-US" sz="1700" i="1" dirty="0">
                <a:sym typeface="Symbol" panose="05050102010706020507" pitchFamily="18" charset="2"/>
              </a:rPr>
              <a:t> ,</a:t>
            </a:r>
            <a:r>
              <a:rPr lang="en-US" altLang="en-US" sz="1700" dirty="0">
                <a:sym typeface="Symbol" panose="05050102010706020507" pitchFamily="18" charset="2"/>
              </a:rPr>
              <a:t>  is provided 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for that purpose</a:t>
            </a:r>
          </a:p>
          <a:p>
            <a:r>
              <a:rPr lang="en-US" altLang="en-US" sz="1700" dirty="0"/>
              <a:t>The expression:</a:t>
            </a:r>
          </a:p>
          <a:p>
            <a:pPr>
              <a:buNone/>
            </a:pPr>
            <a:r>
              <a:rPr lang="en-US" altLang="en-US" sz="1700" dirty="0"/>
              <a:t> 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en-US" sz="1700" dirty="0">
                <a:sym typeface="Symbol" panose="05050102010706020507" pitchFamily="18" charset="2"/>
              </a:rPr>
              <a:t>      returns the result of expression 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 under the name </a:t>
            </a:r>
            <a:r>
              <a:rPr lang="en-US" altLang="en-US" sz="1700" i="1" dirty="0">
                <a:sym typeface="Symbol" panose="05050102010706020507" pitchFamily="18" charset="2"/>
              </a:rPr>
              <a:t>x</a:t>
            </a:r>
            <a:endParaRPr lang="en-US" altLang="en-US" sz="1700" i="1" dirty="0"/>
          </a:p>
          <a:p>
            <a:r>
              <a:rPr lang="en-US" altLang="en-US" sz="1700" dirty="0"/>
              <a:t>Another form of the rename operation:</a:t>
            </a:r>
          </a:p>
          <a:p>
            <a:pPr>
              <a:buNone/>
            </a:pPr>
            <a:r>
              <a:rPr lang="en-US" altLang="en-US" sz="1700" dirty="0"/>
              <a:t>                 </a:t>
            </a:r>
            <a:r>
              <a:rPr lang="en-US" altLang="en-US" i="1" dirty="0">
                <a:sym typeface="Symbol" panose="05050102010706020507" pitchFamily="18" charset="2"/>
              </a:rPr>
              <a:t></a:t>
            </a:r>
            <a:r>
              <a:rPr lang="en-US" altLang="en-US" i="1" baseline="-25000" dirty="0">
                <a:sym typeface="Symbol" panose="05050102010706020507" pitchFamily="18" charset="2"/>
              </a:rPr>
              <a:t>x(A1,A2, .. An) </a:t>
            </a:r>
            <a:r>
              <a:rPr lang="en-US" altLang="en-US" sz="1700" dirty="0">
                <a:sym typeface="Symbol" panose="05050102010706020507" pitchFamily="18" charset="2"/>
              </a:rPr>
              <a:t>(</a:t>
            </a:r>
            <a:r>
              <a:rPr lang="en-US" altLang="en-US" sz="1700" i="1" dirty="0">
                <a:sym typeface="Symbol" panose="05050102010706020507" pitchFamily="18" charset="2"/>
              </a:rPr>
              <a:t>E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6740"/>
            <a:ext cx="7683192" cy="4664519"/>
          </a:xfrm>
        </p:spPr>
        <p:txBody>
          <a:bodyPr/>
          <a:lstStyle/>
          <a:p>
            <a:r>
              <a:rPr lang="en-US" altLang="en-US" sz="1700" dirty="0"/>
              <a:t>There is more than one way to write a query in relational algebra. </a:t>
            </a:r>
          </a:p>
          <a:p>
            <a:r>
              <a:rPr lang="en-US" altLang="en-US" sz="1700" dirty="0"/>
              <a:t>Example:  Find information about courses taught by instructors in the Physics department with salary greater than 90,000</a:t>
            </a:r>
          </a:p>
          <a:p>
            <a:r>
              <a:rPr lang="en-US" altLang="en-US" sz="1700" dirty="0"/>
              <a:t>Query 1</a:t>
            </a:r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en-US" dirty="0">
                <a:sym typeface="Symbol" panose="05050102010706020507" pitchFamily="18" charset="2"/>
              </a:rPr>
              <a:t></a:t>
            </a:r>
            <a:r>
              <a:rPr lang="ja-JP" altLang="en-US" i="1" baseline="-25000" dirty="0">
                <a:sym typeface="Symbol" panose="05050102010706020507" pitchFamily="18" charset="2"/>
              </a:rPr>
              <a:t> </a:t>
            </a:r>
            <a:r>
              <a:rPr lang="en-US" altLang="ja-JP" i="1" baseline="-25000" dirty="0">
                <a:sym typeface="Symbol" panose="05050102010706020507" pitchFamily="18" charset="2"/>
              </a:rPr>
              <a:t>salary &gt; </a:t>
            </a:r>
            <a:r>
              <a:rPr lang="en-US" altLang="ja-JP" baseline="-25000" dirty="0">
                <a:sym typeface="Symbol" panose="05050102010706020507" pitchFamily="18" charset="2"/>
              </a:rPr>
              <a:t>90,000</a:t>
            </a:r>
            <a:r>
              <a:rPr lang="en-US" altLang="ja-JP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Query 2</a:t>
            </a:r>
            <a:endParaRPr lang="en-US" altLang="en-US" sz="1700" dirty="0"/>
          </a:p>
          <a:p>
            <a:pPr>
              <a:buNone/>
            </a:pPr>
            <a:r>
              <a:rPr lang="en-US" altLang="en-US" sz="1700" i="1" dirty="0">
                <a:sym typeface="Symbol" panose="05050102010706020507" pitchFamily="18" charset="2"/>
              </a:rPr>
              <a:t>          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dept_name=</a:t>
            </a:r>
            <a:r>
              <a:rPr lang="ja-JP" altLang="en-US" i="1" baseline="-25000" dirty="0">
                <a:sym typeface="Symbol" panose="05050102010706020507" pitchFamily="18" charset="2"/>
              </a:rPr>
              <a:t>“</a:t>
            </a:r>
            <a:r>
              <a:rPr lang="en-US" altLang="ja-JP" i="1" baseline="-25000" dirty="0">
                <a:sym typeface="Symbol" panose="05050102010706020507" pitchFamily="18" charset="2"/>
              </a:rPr>
              <a:t>Physics</a:t>
            </a:r>
            <a:r>
              <a:rPr lang="ja-JP" altLang="en-US" i="1" baseline="-25000" dirty="0">
                <a:sym typeface="Symbol" panose="05050102010706020507" pitchFamily="18" charset="2"/>
              </a:rPr>
              <a:t>” </a:t>
            </a:r>
            <a:r>
              <a:rPr lang="en-US" altLang="ja-JP" dirty="0">
                <a:sym typeface="Symbol" panose="05050102010706020507" pitchFamily="18" charset="2"/>
              </a:rPr>
              <a:t>(</a:t>
            </a:r>
            <a:r>
              <a:rPr lang="en-US" altLang="en-US" i="1" dirty="0">
                <a:sym typeface="Symbol" panose="05050102010706020507" pitchFamily="18" charset="2"/>
              </a:rPr>
              <a:t>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i="1" baseline="-25000" dirty="0">
                <a:sym typeface="Symbol" panose="05050102010706020507" pitchFamily="18" charset="2"/>
              </a:rPr>
              <a:t>s</a:t>
            </a:r>
            <a:r>
              <a:rPr lang="en-US" altLang="ja-JP" i="1" baseline="-25000" dirty="0">
                <a:sym typeface="Symbol" panose="05050102010706020507" pitchFamily="18" charset="2"/>
              </a:rPr>
              <a:t>alary &gt; 90.000</a:t>
            </a:r>
            <a:r>
              <a:rPr lang="en-US" altLang="ja-JP" i="1" dirty="0">
                <a:sym typeface="Symbol" panose="05050102010706020507" pitchFamily="18" charset="2"/>
              </a:rPr>
              <a:t> </a:t>
            </a:r>
            <a:r>
              <a:rPr lang="en-US" altLang="ja-JP" sz="1700" dirty="0">
                <a:sym typeface="Symbol" panose="05050102010706020507" pitchFamily="18" charset="2"/>
              </a:rPr>
              <a:t>(</a:t>
            </a:r>
            <a:r>
              <a:rPr lang="en-US" altLang="ja-JP" sz="1700" i="1" dirty="0">
                <a:sym typeface="Symbol" panose="05050102010706020507" pitchFamily="18" charset="2"/>
              </a:rPr>
              <a:t>instructor</a:t>
            </a:r>
            <a:r>
              <a:rPr lang="en-US" altLang="ja-JP" sz="1700" dirty="0">
                <a:sym typeface="Symbol" panose="05050102010706020507" pitchFamily="18" charset="2"/>
              </a:rPr>
              <a:t>))</a:t>
            </a:r>
          </a:p>
          <a:p>
            <a:pPr>
              <a:buNone/>
            </a:pPr>
            <a:r>
              <a:rPr lang="en-US" altLang="ja-JP" sz="800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r>
              <a:rPr lang="en-US" altLang="en-US" sz="1700" dirty="0">
                <a:sym typeface="Symbol" panose="05050102010706020507" pitchFamily="18" charset="2"/>
              </a:rPr>
              <a:t>The two queries are not identical; they are, however, equivalent -- they give the same result on any database.</a:t>
            </a: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658938" algn="l"/>
                <a:tab pos="3149600" algn="ctr"/>
                <a:tab pos="3425825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Equivalent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</p:spPr>
            <p:txBody>
              <a:bodyPr/>
              <a:lstStyle/>
              <a:p>
                <a:r>
                  <a:rPr lang="en-US" altLang="en-US" sz="1700" dirty="0"/>
                  <a:t>There is more than one way to write a query in relational algebra. </a:t>
                </a:r>
              </a:p>
              <a:p>
                <a:r>
                  <a:rPr lang="en-US" altLang="en-US" sz="1700" dirty="0"/>
                  <a:t>Example:  Find information about courses taught by instructors in the Physics department</a:t>
                </a:r>
              </a:p>
              <a:p>
                <a:r>
                  <a:rPr lang="en-US" altLang="en-US" sz="1700" dirty="0"/>
                  <a:t>Query 1</a:t>
                </a:r>
              </a:p>
              <a:p>
                <a:pPr marL="0" indent="0"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teaches)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r>
                  <a:rPr lang="en-US" altLang="en-US" sz="1700" dirty="0">
                    <a:sym typeface="Symbol" panose="05050102010706020507" pitchFamily="18" charset="2"/>
                  </a:rPr>
                  <a:t>Query 2</a:t>
                </a:r>
                <a:endParaRPr lang="en-US" altLang="en-US" sz="1700" dirty="0"/>
              </a:p>
              <a:p>
                <a:pPr>
                  <a:buNone/>
                </a:pPr>
                <a:r>
                  <a:rPr lang="en-US" altLang="en-US" sz="1700" i="1" dirty="0">
                    <a:sym typeface="Symbol" panose="05050102010706020507" pitchFamily="18" charset="2"/>
                  </a:rPr>
                  <a:t>       (</a:t>
                </a:r>
                <a:r>
                  <a:rPr lang="en-US" altLang="en-US" i="1" dirty="0">
                    <a:sym typeface="Symbol" panose="05050102010706020507" pitchFamily="18" charset="2"/>
                  </a:rPr>
                  <a:t></a:t>
                </a:r>
                <a:r>
                  <a:rPr lang="en-US" altLang="en-US" i="1" baseline="-25000" dirty="0" err="1">
                    <a:sym typeface="Symbol" panose="05050102010706020507" pitchFamily="18" charset="2"/>
                  </a:rPr>
                  <a:t>dept_name</a:t>
                </a:r>
                <a:r>
                  <a:rPr lang="en-US" altLang="en-US" i="1" baseline="-25000" dirty="0">
                    <a:sym typeface="Symbol" panose="05050102010706020507" pitchFamily="18" charset="2"/>
                  </a:rPr>
                  <a:t>=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“</a:t>
                </a:r>
                <a:r>
                  <a:rPr lang="en-US" altLang="ja-JP" i="1" baseline="-25000" dirty="0">
                    <a:sym typeface="Symbol" panose="05050102010706020507" pitchFamily="18" charset="2"/>
                  </a:rPr>
                  <a:t>Physics</a:t>
                </a:r>
                <a:r>
                  <a:rPr lang="ja-JP" altLang="en-US" i="1" baseline="-25000" dirty="0">
                    <a:sym typeface="Symbol" panose="05050102010706020507" pitchFamily="18" charset="2"/>
                  </a:rPr>
                  <a:t>” </a:t>
                </a:r>
                <a:r>
                  <a:rPr lang="en-US" altLang="ja-JP" sz="1700" i="1" dirty="0">
                    <a:sym typeface="Symbol" panose="05050102010706020507" pitchFamily="18" charset="2"/>
                  </a:rPr>
                  <a:t>(i</a:t>
                </a:r>
                <a:r>
                  <a:rPr lang="en-US" altLang="en-US" sz="1700" i="1" dirty="0">
                    <a:sym typeface="Symbol" panose="05050102010706020507" pitchFamily="18" charset="2"/>
                  </a:rPr>
                  <a:t>nstructor))</a:t>
                </a:r>
                <a:r>
                  <a:rPr lang="en-US" altLang="en-US" sz="17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i="1" baseline="-25000" dirty="0"/>
                  <a:t>instructor.ID = teaches.ID</a:t>
                </a:r>
                <a:r>
                  <a:rPr lang="en-US" baseline="-25000" dirty="0"/>
                  <a:t> </a:t>
                </a:r>
                <a:r>
                  <a:rPr lang="en-US" sz="1700" i="1" dirty="0"/>
                  <a:t>teaches</a:t>
                </a:r>
              </a:p>
              <a:p>
                <a:pPr>
                  <a:buNone/>
                </a:pPr>
                <a:r>
                  <a:rPr lang="en-US" altLang="ja-JP" sz="800" dirty="0">
                    <a:sym typeface="Symbol" panose="05050102010706020507" pitchFamily="18" charset="2"/>
                  </a:rPr>
                  <a:t> 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r>
                  <a:rPr lang="en-US" altLang="en-US" sz="1700" dirty="0">
                    <a:sym typeface="Symbol" panose="05050102010706020507" pitchFamily="18" charset="2"/>
                  </a:rPr>
                  <a:t>The two queries are not identical; they are, however, equivalent -- they give the same result on any database.</a:t>
                </a: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  <a:tabLst>
                    <a:tab pos="1658938" algn="l"/>
                    <a:tab pos="3149600" algn="ctr"/>
                    <a:tab pos="3425825" algn="l"/>
                  </a:tabLst>
                </a:pP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1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8349" y="1138873"/>
                <a:ext cx="7638803" cy="4506023"/>
              </a:xfrm>
              <a:blipFill>
                <a:blip r:embed="rId3"/>
                <a:stretch>
                  <a:fillRect l="-559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Instructor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Relation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40563" y="1333500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attributes</a:t>
            </a:r>
          </a:p>
          <a:p>
            <a:pPr algn="ctr"/>
            <a:r>
              <a:rPr lang="en-US" altLang="en-US" sz="1800"/>
              <a:t>(or columns)</a:t>
            </a:r>
            <a:endParaRPr lang="en-US" alt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3238499" y="1565275"/>
            <a:ext cx="3927475" cy="350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4608513" y="1546225"/>
            <a:ext cx="2557461" cy="369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H="1">
            <a:off x="5819775" y="1565275"/>
            <a:ext cx="1320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6988175" y="2522538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tuples</a:t>
            </a:r>
          </a:p>
          <a:p>
            <a:pPr algn="ctr"/>
            <a:r>
              <a:rPr lang="en-US" altLang="en-US" sz="1800"/>
              <a:t>(or rows)</a:t>
            </a:r>
            <a:endParaRPr lang="en-US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 flipH="1" flipV="1">
            <a:off x="6742113" y="2487613"/>
            <a:ext cx="369887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 flipH="1">
            <a:off x="6729413" y="2706688"/>
            <a:ext cx="369887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 flipH="1">
            <a:off x="6718300" y="2717800"/>
            <a:ext cx="392113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 flipH="1">
            <a:off x="6729413" y="2727325"/>
            <a:ext cx="381000" cy="55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IN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0151978-E921-4884-8DCD-8A5563064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3197"/>
          <a:stretch/>
        </p:blipFill>
        <p:spPr>
          <a:xfrm>
            <a:off x="1680369" y="1756896"/>
            <a:ext cx="5154612" cy="442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End of Chapter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US" dirty="0"/>
              <a:t>Relation Schema and Instance</a:t>
            </a:r>
            <a:endParaRPr lang="en-US" alt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4900"/>
            <a:ext cx="6790690" cy="3515868"/>
          </a:xfrm>
        </p:spPr>
        <p:txBody>
          <a:bodyPr lIns="90488" tIns="44450" rIns="90488" bIns="44450"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 </a:t>
            </a:r>
            <a:r>
              <a:rPr lang="en-US" altLang="en-US" i="1" dirty="0">
                <a:ea typeface="ＭＳ Ｐゴシック" panose="020B0600070205080204" pitchFamily="34" charset="-128"/>
              </a:rPr>
              <a:t>attributes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, …, </a:t>
            </a:r>
            <a:r>
              <a:rPr lang="en-US" altLang="en-US" i="1" dirty="0">
                <a:ea typeface="ＭＳ Ｐゴシック" panose="020B0600070205080204" pitchFamily="34" charset="-128"/>
              </a:rPr>
              <a:t>A</a:t>
            </a:r>
            <a:r>
              <a:rPr lang="en-US" altLang="en-US" i="1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) is a </a:t>
            </a:r>
            <a:r>
              <a:rPr lang="en-US" altLang="en-US" i="1" dirty="0">
                <a:ea typeface="ＭＳ Ｐゴシック" panose="020B0600070205080204" pitchFamily="34" charset="-128"/>
              </a:rPr>
              <a:t>relation schema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Example:</a:t>
            </a:r>
          </a:p>
          <a:p>
            <a:pPr>
              <a:lnSpc>
                <a:spcPct val="120000"/>
              </a:lnSpc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  <a:r>
              <a:rPr lang="en-US" altLang="en-US" i="1" dirty="0">
                <a:ea typeface="ＭＳ Ｐゴシック" panose="020B0600070205080204" pitchFamily="34" charset="-128"/>
              </a:rPr>
              <a:t>     instructor </a:t>
            </a:r>
            <a:r>
              <a:rPr lang="en-US" altLang="en-US" dirty="0">
                <a:ea typeface="ＭＳ Ｐゴシック" panose="020B0600070205080204" pitchFamily="34" charset="-128"/>
              </a:rPr>
              <a:t> = (</a:t>
            </a:r>
            <a:r>
              <a:rPr lang="en-US" altLang="en-US" i="1" dirty="0">
                <a:ea typeface="ＭＳ Ｐゴシック" panose="020B0600070205080204" pitchFamily="34" charset="-128"/>
              </a:rPr>
              <a:t>ID,  name, dept_name, salary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 relation instance </a:t>
            </a:r>
            <a:r>
              <a:rPr lang="en-US" altLang="en-US" i="1" dirty="0"/>
              <a:t>r</a:t>
            </a:r>
            <a:r>
              <a:rPr lang="en-US" altLang="en-US" dirty="0"/>
              <a:t> defined over schema </a:t>
            </a:r>
            <a:r>
              <a:rPr lang="en-US" altLang="en-US" i="1" dirty="0"/>
              <a:t>R</a:t>
            </a:r>
            <a:r>
              <a:rPr lang="en-US" altLang="en-US" dirty="0"/>
              <a:t> is denoted  by </a:t>
            </a:r>
            <a:r>
              <a:rPr lang="en-US" altLang="en-US" i="1" dirty="0"/>
              <a:t>r </a:t>
            </a:r>
            <a:r>
              <a:rPr lang="en-US" altLang="en-US" dirty="0"/>
              <a:t>(</a:t>
            </a:r>
            <a:r>
              <a:rPr lang="en-US" altLang="en-US" i="1" dirty="0"/>
              <a:t>R</a:t>
            </a:r>
            <a:r>
              <a:rPr lang="en-US" altLang="en-US" dirty="0"/>
              <a:t>).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The current values a relation are specified by a table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An element </a:t>
            </a:r>
            <a:r>
              <a:rPr lang="en-US" altLang="en-US" b="1" i="1" dirty="0">
                <a:solidFill>
                  <a:srgbClr val="000099"/>
                </a:solidFill>
              </a:rPr>
              <a:t>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dirty="0"/>
              <a:t>of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dirty="0"/>
              <a:t>relation</a:t>
            </a:r>
            <a:r>
              <a:rPr lang="en-US" altLang="en-US" b="1" dirty="0">
                <a:solidFill>
                  <a:schemeClr val="bg2"/>
                </a:solidFill>
              </a:rPr>
              <a:t> </a:t>
            </a:r>
            <a:r>
              <a:rPr lang="en-US" altLang="en-US" b="1" i="1" dirty="0">
                <a:solidFill>
                  <a:srgbClr val="000099"/>
                </a:solidFill>
              </a:rPr>
              <a:t>r</a:t>
            </a:r>
            <a:r>
              <a:rPr lang="en-US" altLang="en-US" dirty="0"/>
              <a:t> is called a  </a:t>
            </a:r>
            <a:r>
              <a:rPr lang="en-US" altLang="en-US" i="1" dirty="0"/>
              <a:t>tuple</a:t>
            </a:r>
            <a:r>
              <a:rPr lang="en-US" altLang="en-US" dirty="0"/>
              <a:t> and is represented by a </a:t>
            </a:r>
            <a:r>
              <a:rPr lang="en-US" altLang="en-US" i="1" dirty="0"/>
              <a:t>row </a:t>
            </a:r>
            <a:r>
              <a:rPr lang="en-US" altLang="en-US" dirty="0"/>
              <a:t>in a table</a:t>
            </a:r>
          </a:p>
          <a:p>
            <a:pPr>
              <a:lnSpc>
                <a:spcPct val="120000"/>
              </a:lnSpc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7364921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Attributes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19200"/>
            <a:ext cx="7656558" cy="4230624"/>
          </a:xfrm>
        </p:spPr>
        <p:txBody>
          <a:bodyPr/>
          <a:lstStyle/>
          <a:p>
            <a:r>
              <a:rPr lang="en-US" altLang="en-US" sz="1700" dirty="0"/>
              <a:t>The set of allowed values for each attribute is called the </a:t>
            </a:r>
            <a:r>
              <a:rPr lang="en-US" altLang="en-US" sz="1700" b="1" dirty="0">
                <a:solidFill>
                  <a:srgbClr val="002060"/>
                </a:solidFill>
              </a:rPr>
              <a:t>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the attribute</a:t>
            </a:r>
          </a:p>
          <a:p>
            <a:r>
              <a:rPr lang="en-US" altLang="en-US" sz="1700" dirty="0"/>
              <a:t>Attribute values are (normally) required to be </a:t>
            </a:r>
            <a:r>
              <a:rPr lang="en-US" altLang="en-US" sz="1700" b="1" dirty="0">
                <a:solidFill>
                  <a:srgbClr val="002060"/>
                </a:solidFill>
              </a:rPr>
              <a:t>atomic</a:t>
            </a:r>
            <a:r>
              <a:rPr lang="en-US" altLang="en-US" sz="1700" dirty="0"/>
              <a:t>; that is, indivisible</a:t>
            </a:r>
          </a:p>
          <a:p>
            <a:r>
              <a:rPr lang="en-US" altLang="en-US" sz="1700" dirty="0"/>
              <a:t>The special value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b="1" i="1" dirty="0">
                <a:solidFill>
                  <a:srgbClr val="000000"/>
                </a:solidFill>
              </a:rPr>
              <a:t>null</a:t>
            </a:r>
            <a:r>
              <a:rPr lang="en-US" altLang="en-US" sz="1700" dirty="0"/>
              <a:t>  is a member of every domain. Indicated that the value is “unknown”</a:t>
            </a:r>
          </a:p>
          <a:p>
            <a:r>
              <a:rPr lang="en-US" altLang="en-US" sz="1700" dirty="0"/>
              <a:t>The null value causes complications in the definition of many operations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are Unordered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19200"/>
            <a:ext cx="7621047" cy="1048512"/>
          </a:xfrm>
        </p:spPr>
        <p:txBody>
          <a:bodyPr/>
          <a:lstStyle/>
          <a:p>
            <a:r>
              <a:rPr lang="en-US" altLang="en-US" sz="1700" dirty="0"/>
              <a:t>Order of tuples is irrelevant (tuples may be stored in an arbitrary order)</a:t>
            </a:r>
          </a:p>
          <a:p>
            <a:r>
              <a:rPr lang="en-US" altLang="en-US" sz="1700" dirty="0"/>
              <a:t>Example: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 relation with unordered tuples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2967B4-430E-442F-B611-B9DC46ED7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1948917" y="2188304"/>
            <a:ext cx="4702738" cy="37135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Database Schema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2297"/>
            <a:ext cx="7594414" cy="2055431"/>
          </a:xfrm>
        </p:spPr>
        <p:txBody>
          <a:bodyPr/>
          <a:lstStyle/>
          <a:p>
            <a:r>
              <a:rPr lang="en-US" altLang="en-US" sz="1700" dirty="0">
                <a:sym typeface="Symbol" panose="05050102010706020507" pitchFamily="18" charset="2"/>
              </a:rPr>
              <a:t>Database schema -- is the logical structure of the database.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Database instance -- is a snapshot of the data in the database at a given instant in time. 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Example: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schema:  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(</a:t>
            </a:r>
            <a:r>
              <a:rPr lang="en-US" altLang="en-US" sz="1700" i="1" dirty="0">
                <a:sym typeface="Symbol" panose="05050102010706020507" pitchFamily="18" charset="2"/>
              </a:rPr>
              <a:t>ID, name, dept_name, salary</a:t>
            </a:r>
            <a:r>
              <a:rPr lang="en-US" altLang="en-US" sz="1700" dirty="0"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Instance: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D43850F-C798-4B0C-AB3F-7891AC784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b="12197"/>
          <a:stretch/>
        </p:blipFill>
        <p:spPr>
          <a:xfrm>
            <a:off x="2589387" y="2909279"/>
            <a:ext cx="4483051" cy="3540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Keys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8865"/>
            <a:ext cx="7647680" cy="4896167"/>
          </a:xfrm>
        </p:spPr>
        <p:txBody>
          <a:bodyPr/>
          <a:lstStyle/>
          <a:p>
            <a:r>
              <a:rPr lang="en-US" altLang="en-US" sz="1700" dirty="0"/>
              <a:t>Let K </a:t>
            </a:r>
            <a:r>
              <a:rPr lang="en-US" altLang="en-US" sz="1700" dirty="0">
                <a:sym typeface="Symbol" panose="05050102010706020507" pitchFamily="18" charset="2"/>
              </a:rPr>
              <a:t> R</a:t>
            </a:r>
          </a:p>
          <a:p>
            <a:r>
              <a:rPr lang="en-US" altLang="en-US" sz="1700" i="1" dirty="0">
                <a:sym typeface="Symbol" panose="05050102010706020507" pitchFamily="18" charset="2"/>
              </a:rPr>
              <a:t>K </a:t>
            </a:r>
            <a:r>
              <a:rPr lang="en-US" altLang="en-US" sz="1700" dirty="0">
                <a:sym typeface="Symbol" panose="05050102010706020507" pitchFamily="18" charset="2"/>
              </a:rPr>
              <a:t>is a </a:t>
            </a:r>
            <a:r>
              <a:rPr lang="en-US" altLang="en-US" sz="1700" b="1" dirty="0" err="1">
                <a:solidFill>
                  <a:srgbClr val="002060"/>
                </a:solidFill>
                <a:sym typeface="Symbol" panose="05050102010706020507" pitchFamily="18" charset="2"/>
              </a:rPr>
              <a:t>superkey</a:t>
            </a:r>
            <a:r>
              <a:rPr lang="en-US" altLang="en-US" sz="1700" b="1" dirty="0">
                <a:solidFill>
                  <a:schemeClr val="tx2"/>
                </a:solidFill>
                <a:sym typeface="Symbol" panose="05050102010706020507" pitchFamily="18" charset="2"/>
              </a:rPr>
              <a:t> </a:t>
            </a:r>
            <a:r>
              <a:rPr lang="en-US" altLang="en-US" sz="1700" dirty="0">
                <a:sym typeface="Symbol" panose="05050102010706020507" pitchFamily="18" charset="2"/>
              </a:rPr>
              <a:t>of </a:t>
            </a:r>
            <a:r>
              <a:rPr lang="en-US" altLang="en-US" sz="1700" i="1" dirty="0">
                <a:sym typeface="Symbol" panose="05050102010706020507" pitchFamily="18" charset="2"/>
              </a:rPr>
              <a:t>R</a:t>
            </a:r>
            <a:r>
              <a:rPr lang="en-US" altLang="en-US" sz="1700" dirty="0">
                <a:sym typeface="Symbol" panose="05050102010706020507" pitchFamily="18" charset="2"/>
              </a:rPr>
              <a:t> if values for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are sufficient to identify a unique tuple of each possible relation </a:t>
            </a:r>
            <a:r>
              <a:rPr lang="en-US" altLang="en-US" sz="1700" i="1" dirty="0">
                <a:sym typeface="Symbol" panose="05050102010706020507" pitchFamily="18" charset="2"/>
              </a:rPr>
              <a:t>r(R)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</a:p>
          <a:p>
            <a:pPr lvl="1">
              <a:lnSpc>
                <a:spcPct val="13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and {</a:t>
            </a:r>
            <a:r>
              <a:rPr lang="en-US" altLang="en-US" sz="1700" dirty="0" err="1">
                <a:sym typeface="Symbol" panose="05050102010706020507" pitchFamily="18" charset="2"/>
              </a:rPr>
              <a:t>ID,name</a:t>
            </a:r>
            <a:r>
              <a:rPr lang="en-US" altLang="en-US" sz="1700" dirty="0">
                <a:sym typeface="Symbol" panose="05050102010706020507" pitchFamily="18" charset="2"/>
              </a:rPr>
              <a:t>} are both </a:t>
            </a:r>
            <a:r>
              <a:rPr lang="en-US" altLang="en-US" sz="1700" dirty="0" err="1">
                <a:sym typeface="Symbol" panose="05050102010706020507" pitchFamily="18" charset="2"/>
              </a:rPr>
              <a:t>superkeys</a:t>
            </a:r>
            <a:r>
              <a:rPr lang="en-US" altLang="en-US" sz="1700" dirty="0">
                <a:sym typeface="Symbol" panose="05050102010706020507" pitchFamily="18" charset="2"/>
              </a:rPr>
              <a:t> of </a:t>
            </a:r>
            <a:r>
              <a:rPr lang="en-US" altLang="en-US" sz="1700" i="1" dirty="0">
                <a:sym typeface="Symbol" panose="05050102010706020507" pitchFamily="18" charset="2"/>
              </a:rPr>
              <a:t>instructor.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 err="1">
                <a:sym typeface="Symbol" panose="05050102010706020507" pitchFamily="18" charset="2"/>
              </a:rPr>
              <a:t>Superkey</a:t>
            </a:r>
            <a:r>
              <a:rPr lang="en-US" altLang="en-US" sz="1700" dirty="0"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a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candidate key</a:t>
            </a:r>
            <a:r>
              <a:rPr lang="en-US" altLang="en-US" sz="1700" dirty="0">
                <a:sym typeface="Symbol" panose="05050102010706020507" pitchFamily="18" charset="2"/>
              </a:rPr>
              <a:t> if </a:t>
            </a:r>
            <a:r>
              <a:rPr lang="en-US" altLang="en-US" sz="1700" i="1" dirty="0">
                <a:sym typeface="Symbol" panose="05050102010706020507" pitchFamily="18" charset="2"/>
              </a:rPr>
              <a:t>K</a:t>
            </a:r>
            <a:r>
              <a:rPr lang="en-US" altLang="en-US" sz="1700" dirty="0">
                <a:sym typeface="Symbol" panose="05050102010706020507" pitchFamily="18" charset="2"/>
              </a:rPr>
              <a:t> is minimal</a:t>
            </a:r>
            <a:br>
              <a:rPr lang="en-US" altLang="en-US" sz="1700" dirty="0">
                <a:sym typeface="Symbol" panose="05050102010706020507" pitchFamily="18" charset="2"/>
              </a:rPr>
            </a:br>
            <a:r>
              <a:rPr lang="en-US" altLang="en-US" sz="1700" dirty="0">
                <a:sym typeface="Symbol" panose="05050102010706020507" pitchFamily="18" charset="2"/>
              </a:rPr>
              <a:t>Example:  {</a:t>
            </a:r>
            <a:r>
              <a:rPr lang="en-US" altLang="en-US" sz="1700" i="1" dirty="0">
                <a:sym typeface="Symbol" panose="05050102010706020507" pitchFamily="18" charset="2"/>
              </a:rPr>
              <a:t>ID</a:t>
            </a:r>
            <a:r>
              <a:rPr lang="en-US" altLang="en-US" sz="1700" dirty="0">
                <a:sym typeface="Symbol" panose="05050102010706020507" pitchFamily="18" charset="2"/>
              </a:rPr>
              <a:t>} is a candidate key for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endParaRPr lang="en-US" altLang="en-US" sz="170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en-US" sz="1700" dirty="0">
                <a:sym typeface="Symbol" panose="05050102010706020507" pitchFamily="18" charset="2"/>
              </a:rPr>
              <a:t>One of the candidate keys is selected to be the </a:t>
            </a:r>
            <a:r>
              <a:rPr lang="en-US" altLang="en-US" sz="1700" b="1" dirty="0">
                <a:solidFill>
                  <a:srgbClr val="002060"/>
                </a:solidFill>
                <a:sym typeface="Symbol" panose="05050102010706020507" pitchFamily="18" charset="2"/>
              </a:rPr>
              <a:t>primary key</a:t>
            </a:r>
            <a:r>
              <a:rPr lang="en-US" altLang="en-US" sz="1700" dirty="0">
                <a:sym typeface="Symbol" panose="05050102010706020507" pitchFamily="18" charset="2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ym typeface="Symbol" panose="05050102010706020507" pitchFamily="18" charset="2"/>
              </a:rPr>
              <a:t>W</a:t>
            </a:r>
            <a:r>
              <a:rPr lang="en-US" altLang="en-US" sz="1700" dirty="0">
                <a:sym typeface="Symbol" panose="05050102010706020507" pitchFamily="18" charset="2"/>
              </a:rPr>
              <a:t>hich one?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constraint: Value in one relation must appear in another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Referencing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Referenced</a:t>
            </a:r>
            <a:r>
              <a:rPr lang="en-US" altLang="en-US" sz="1700" dirty="0"/>
              <a:t> relation</a:t>
            </a:r>
          </a:p>
          <a:p>
            <a:pPr lvl="1"/>
            <a:r>
              <a:rPr lang="en-US" altLang="en-US" sz="1700" dirty="0">
                <a:sym typeface="Symbol" panose="05050102010706020507" pitchFamily="18" charset="2"/>
              </a:rPr>
              <a:t>Example: </a:t>
            </a:r>
            <a:r>
              <a:rPr lang="en-US" altLang="en-US" sz="1700" i="1" dirty="0">
                <a:sym typeface="Symbol" panose="05050102010706020507" pitchFamily="18" charset="2"/>
              </a:rPr>
              <a:t>dept_name</a:t>
            </a:r>
            <a:r>
              <a:rPr lang="en-US" altLang="en-US" sz="1700" dirty="0">
                <a:sym typeface="Symbol" panose="05050102010706020507" pitchFamily="18" charset="2"/>
              </a:rPr>
              <a:t> in i</a:t>
            </a:r>
            <a:r>
              <a:rPr lang="en-US" altLang="en-US" sz="1700" i="1" dirty="0">
                <a:sym typeface="Symbol" panose="05050102010706020507" pitchFamily="18" charset="2"/>
              </a:rPr>
              <a:t>nstructor</a:t>
            </a:r>
            <a:r>
              <a:rPr lang="en-US" altLang="en-US" sz="1700" dirty="0">
                <a:sym typeface="Symbol" panose="05050102010706020507" pitchFamily="18" charset="2"/>
              </a:rPr>
              <a:t>  is a foreign key from </a:t>
            </a:r>
            <a:r>
              <a:rPr lang="en-US" altLang="en-US" sz="1700" i="1" dirty="0">
                <a:sym typeface="Symbol" panose="05050102010706020507" pitchFamily="18" charset="2"/>
              </a:rPr>
              <a:t>instructor</a:t>
            </a:r>
            <a:r>
              <a:rPr lang="en-US" altLang="en-US" sz="1700" dirty="0">
                <a:sym typeface="Symbol" panose="05050102010706020507" pitchFamily="18" charset="2"/>
              </a:rPr>
              <a:t> referencing </a:t>
            </a:r>
            <a:r>
              <a:rPr lang="en-US" altLang="en-US" sz="1700" i="1" dirty="0">
                <a:sym typeface="Symbol" panose="05050102010706020507" pitchFamily="18" charset="2"/>
              </a:rPr>
              <a:t>department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Schema Diagram for University Database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B8FF63-5393-4696-8B56-06CDA84E9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002" y="1383738"/>
            <a:ext cx="8131996" cy="487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DA6B16-FD87-496B-8D10-4AF38B7E57AB}"/>
</file>

<file path=customXml/itemProps2.xml><?xml version="1.0" encoding="utf-8"?>
<ds:datastoreItem xmlns:ds="http://schemas.openxmlformats.org/officeDocument/2006/customXml" ds:itemID="{181D457C-7787-441B-A6FB-A06435A74532}"/>
</file>

<file path=customXml/itemProps3.xml><?xml version="1.0" encoding="utf-8"?>
<ds:datastoreItem xmlns:ds="http://schemas.openxmlformats.org/officeDocument/2006/customXml" ds:itemID="{F763B6A0-0792-4541-8711-ACF96891D720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93891</TotalTime>
  <Words>1504</Words>
  <Application>Microsoft Office PowerPoint</Application>
  <PresentationFormat>On-screen Show (4:3)</PresentationFormat>
  <Paragraphs>234</Paragraphs>
  <Slides>30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Arial</vt:lpstr>
      <vt:lpstr>Cambria Math</vt:lpstr>
      <vt:lpstr>Helvetica</vt:lpstr>
      <vt:lpstr>Monotype Sorts</vt:lpstr>
      <vt:lpstr>Times New Roman</vt:lpstr>
      <vt:lpstr>Webdings</vt:lpstr>
      <vt:lpstr>Wingdings</vt:lpstr>
      <vt:lpstr>2_db-5-grey</vt:lpstr>
      <vt:lpstr>Chapter 2: Intro to Relational Model</vt:lpstr>
      <vt:lpstr>Outline</vt:lpstr>
      <vt:lpstr>Example of a Instructor  Relation</vt:lpstr>
      <vt:lpstr>Relation Schema and Instance</vt:lpstr>
      <vt:lpstr>Attributes</vt:lpstr>
      <vt:lpstr>Relations are Unordered</vt:lpstr>
      <vt:lpstr>Database Schema</vt:lpstr>
      <vt:lpstr>Keys</vt:lpstr>
      <vt:lpstr>Schema Diagram for University Database</vt:lpstr>
      <vt:lpstr>Relational Query Languages</vt:lpstr>
      <vt:lpstr>Relational Algebra</vt:lpstr>
      <vt:lpstr>Select Operation</vt:lpstr>
      <vt:lpstr>Select Operation (Cont.)</vt:lpstr>
      <vt:lpstr>Project Operation</vt:lpstr>
      <vt:lpstr>Project Operation Example</vt:lpstr>
      <vt:lpstr>Composition of Relational Operations</vt:lpstr>
      <vt:lpstr>Cartesian-Product Operation</vt:lpstr>
      <vt:lpstr>The  instructor  X  teaches  table</vt:lpstr>
      <vt:lpstr>Join Operation</vt:lpstr>
      <vt:lpstr>Join Operation (Cont.)</vt:lpstr>
      <vt:lpstr>Join Operation (Cont.)</vt:lpstr>
      <vt:lpstr>Union Operation</vt:lpstr>
      <vt:lpstr>Union Operation (Cont.)</vt:lpstr>
      <vt:lpstr>Set-Intersection Operation</vt:lpstr>
      <vt:lpstr>Set Difference Operation</vt:lpstr>
      <vt:lpstr>The Assignment  Operation </vt:lpstr>
      <vt:lpstr>The Rename Operation </vt:lpstr>
      <vt:lpstr>Equivalent Queries</vt:lpstr>
      <vt:lpstr>Equivalent Queries</vt:lpstr>
      <vt:lpstr>End of Chapter 2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S Sudarshan</cp:lastModifiedBy>
  <cp:revision>481</cp:revision>
  <cp:lastPrinted>1999-06-28T19:27:31Z</cp:lastPrinted>
  <dcterms:created xsi:type="dcterms:W3CDTF">2009-12-21T15:40:22Z</dcterms:created>
  <dcterms:modified xsi:type="dcterms:W3CDTF">2019-09-09T05:12:01Z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