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5.xml" ContentType="application/vnd.openxmlformats-officedocument.presentationml.notesSlide+xml"/>
  <Override PartName="/ppt/embeddings/oleObject13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47" r:id="rId42"/>
    <p:sldId id="848" r:id="rId43"/>
    <p:sldId id="849" r:id="rId44"/>
    <p:sldId id="850" r:id="rId45"/>
    <p:sldId id="852" r:id="rId46"/>
    <p:sldId id="818" r:id="rId47"/>
    <p:sldId id="819" r:id="rId48"/>
    <p:sldId id="820" r:id="rId49"/>
    <p:sldId id="821" r:id="rId50"/>
    <p:sldId id="822" r:id="rId51"/>
    <p:sldId id="823" r:id="rId52"/>
    <p:sldId id="854" r:id="rId53"/>
    <p:sldId id="825" r:id="rId54"/>
    <p:sldId id="826" r:id="rId55"/>
    <p:sldId id="827" r:id="rId56"/>
    <p:sldId id="828" r:id="rId57"/>
    <p:sldId id="829" r:id="rId58"/>
    <p:sldId id="830" r:id="rId59"/>
    <p:sldId id="831" r:id="rId60"/>
    <p:sldId id="832" r:id="rId61"/>
    <p:sldId id="833" r:id="rId62"/>
    <p:sldId id="834" r:id="rId63"/>
    <p:sldId id="835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53" r:id="rId73"/>
    <p:sldId id="844" r:id="rId74"/>
    <p:sldId id="845" r:id="rId75"/>
    <p:sldId id="846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4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4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46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wmf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wmf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8.wm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8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27.png"/><Relationship Id="rId5" Type="http://schemas.openxmlformats.org/officeDocument/2006/relationships/image" Target="../media/image54.png"/><Relationship Id="rId6" Type="http://schemas.openxmlformats.org/officeDocument/2006/relationships/image" Target="../media/image5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5.png"/><Relationship Id="rId5" Type="http://schemas.openxmlformats.org/officeDocument/2006/relationships/image" Target="../media/image5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5.png"/><Relationship Id="rId5" Type="http://schemas.openxmlformats.org/officeDocument/2006/relationships/image" Target="../media/image54.png"/><Relationship Id="rId6" Type="http://schemas.openxmlformats.org/officeDocument/2006/relationships/image" Target="../media/image6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5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27.png"/><Relationship Id="rId6" Type="http://schemas.openxmlformats.org/officeDocument/2006/relationships/image" Target="../media/image6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31.png"/><Relationship Id="rId27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3.wmf"/><Relationship Id="rId8" Type="http://schemas.openxmlformats.org/officeDocument/2006/relationships/image" Target="../media/image3.png"/><Relationship Id="rId9" Type="http://schemas.openxmlformats.org/officeDocument/2006/relationships/image" Target="../media/image7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75.w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wmf"/><Relationship Id="rId5" Type="http://schemas.openxmlformats.org/officeDocument/2006/relationships/image" Target="../media/image76.wmf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8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76.wmf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6.wmf"/><Relationship Id="rId5" Type="http://schemas.openxmlformats.org/officeDocument/2006/relationships/image" Target="../media/image48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8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54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55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56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57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58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59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0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1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2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3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Internet: </a:t>
            </a:r>
            <a:r>
              <a:rPr lang="en-US" i="1" dirty="0" smtClean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MANET, VANET</a:t>
            </a:r>
            <a:endParaRPr lang="en-US" i="1" dirty="0" smtClean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7.2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</a:t>
            </a:r>
            <a:r>
              <a:rPr lang="en-US" sz="2000" dirty="0" smtClean="0">
                <a:latin typeface="Gill Sans MT" charset="0"/>
              </a:rPr>
              <a:t>3G</a:t>
            </a:r>
            <a:r>
              <a:rPr lang="en-US" sz="2000" dirty="0">
                <a:latin typeface="Gill Sans MT" charset="0"/>
              </a:rPr>
              <a:t>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-&gt; increase SNR-&gt;decrease 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Z</a:t>
            </a:r>
            <a:r>
              <a:rPr lang="en-US" baseline="-25000" dirty="0" smtClean="0">
                <a:latin typeface="Arial" charset="0"/>
                <a:cs typeface="Arial" charset="0"/>
              </a:rPr>
              <a:t>i,m</a:t>
            </a:r>
            <a:r>
              <a:rPr lang="en-US" dirty="0" smtClean="0">
                <a:latin typeface="Arial" charset="0"/>
                <a:cs typeface="Arial" charset="0"/>
              </a:rPr>
              <a:t>= d</a:t>
            </a:r>
            <a:r>
              <a:rPr lang="en-US" baseline="-25000" dirty="0" smtClean="0">
                <a:latin typeface="Arial" charset="0"/>
                <a:cs typeface="Arial" charset="0"/>
              </a:rPr>
              <a:t>i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.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  <a:r>
              <a:rPr lang="en-US" baseline="-25000" dirty="0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 </a:t>
              </a:r>
              <a:r>
                <a:rPr lang="en-US" dirty="0" smtClean="0">
                  <a:latin typeface="Arial" charset="0"/>
                  <a:cs typeface="Arial" charset="0"/>
                </a:rPr>
                <a:t>= </a:t>
              </a:r>
              <a:r>
                <a:rPr lang="en-US" sz="2800" dirty="0" smtClean="0">
                  <a:latin typeface="Symbol" charset="0"/>
                  <a:cs typeface="Arial" charset="0"/>
                </a:rPr>
                <a:t>S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Z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 smtClean="0">
                  <a:latin typeface="Arial" charset="0"/>
                  <a:cs typeface="Arial" charset="0"/>
                </a:rPr>
                <a:t>.</a:t>
              </a:r>
              <a:r>
                <a:rPr lang="en-US" dirty="0" smtClean="0">
                  <a:latin typeface="Arial" charset="0"/>
                  <a:cs typeface="Arial" charset="0"/>
                </a:rPr>
                <a:t>c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</a:t>
            </a:r>
            <a:r>
              <a:rPr lang="en-US" sz="2400" dirty="0" smtClean="0">
                <a:latin typeface="Gill Sans MT" charset="0"/>
                <a:cs typeface="+mn-cs"/>
              </a:rPr>
              <a:t>subscribers (5-to-1)!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</a:t>
            </a:r>
            <a:r>
              <a:rPr lang="en-US" sz="2400" dirty="0" smtClean="0">
                <a:latin typeface="Gill Sans MT" charset="0"/>
                <a:cs typeface="+mn-cs"/>
              </a:rPr>
              <a:t>equals # </a:t>
            </a:r>
            <a:r>
              <a:rPr lang="en-US" sz="2400" dirty="0">
                <a:latin typeface="Gill Sans MT" charset="0"/>
                <a:cs typeface="+mn-cs"/>
              </a:rPr>
              <a:t>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b="1" dirty="0">
                <a:latin typeface="Arial" charset="0"/>
                <a:cs typeface="Arial" charset="0"/>
              </a:rPr>
              <a:t>DIFS</a:t>
            </a:r>
            <a:r>
              <a:rPr lang="en-US" sz="2000" dirty="0">
                <a:latin typeface="Arial" charset="0"/>
                <a:cs typeface="Arial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b="1" dirty="0">
                <a:latin typeface="Arial" charset="0"/>
                <a:cs typeface="Arial" charset="0"/>
              </a:rPr>
              <a:t>SIFS </a:t>
            </a:r>
            <a:r>
              <a:rPr lang="en-US" sz="2000" dirty="0">
                <a:latin typeface="Arial" charset="0"/>
                <a:cs typeface="Arial" charset="0"/>
              </a:rPr>
              <a:t>(ACK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 smtClean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 smtClean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3G, LTE)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 smtClean="0">
                <a:latin typeface="Gill Sans MT" charset="0"/>
                <a:cs typeface="+mn-cs"/>
              </a:rPr>
              <a:t>Introduction 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Cellular Internet a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ccess</a:t>
            </a:r>
            <a:endParaRPr lang="en-US" sz="2400" dirty="0">
              <a:solidFill>
                <a:srgbClr val="C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Principles: addressing and routing </a:t>
            </a:r>
            <a:r>
              <a:rPr lang="en-US" sz="2400" dirty="0">
                <a:latin typeface="Gill Sans MT" charset="0"/>
                <a:cs typeface="+mn-cs"/>
              </a:rPr>
              <a:t>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latin typeface="Gill Sans MT" charset="0"/>
                <a:cs typeface="+mn-cs"/>
              </a:rPr>
              <a:t>protocols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5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 smtClean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 smtClean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versus 4G LTE network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</a:t>
            </a:r>
            <a:r>
              <a:rPr lang="en-US" sz="4400" dirty="0" smtClean="0">
                <a:solidFill>
                  <a:srgbClr val="000090"/>
                </a:solidFill>
              </a:rPr>
              <a:t>G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4G-LTE</a:t>
            </a:r>
            <a:endParaRPr lang="en-US" sz="4400" dirty="0">
              <a:solidFill>
                <a:srgbClr val="000090"/>
              </a:solidFill>
            </a:endParaRP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  <a:endParaRPr lang="en-US" sz="40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 smtClean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 smtClean="0"/>
              <a:t>no separation between voice and data – all traffic carried over IP core to gateway</a:t>
            </a:r>
            <a:endParaRPr lang="en-US" sz="2400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(user element)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(base station)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data</a:t>
            </a: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Entity </a:t>
              </a:r>
              <a:r>
                <a:rPr lang="en-US" dirty="0">
                  <a:solidFill>
                    <a:srgbClr val="000090"/>
                  </a:solidFill>
                </a:rPr>
                <a:t>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control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Home </a:t>
              </a:r>
              <a:r>
                <a:rPr lang="en-US" dirty="0">
                  <a:solidFill>
                    <a:srgbClr val="000090"/>
                  </a:solidFill>
                </a:rPr>
                <a:t>Subscriber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 (like HLR+VLR)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QoS enforcement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sets up eNodeB-PGW tunnel (aka bearer)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021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UE – eNodeB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 –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PGW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</a:rPr>
              <a:t>tunnel</a:t>
            </a:r>
            <a:endParaRPr lang="en-US" sz="2800" i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 link-layer radio net</a:t>
            </a:r>
            <a:endParaRPr lang="en-US" sz="2400" i="1" dirty="0">
              <a:solidFill>
                <a:srgbClr val="000090"/>
              </a:solidFill>
            </a:endParaRP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960350"/>
            <a:ext cx="49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UE</a:t>
            </a:r>
            <a:endParaRPr lang="en-US" dirty="0"/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77703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eNodeB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IP packet from UE encapsulated in GPRS Tunneling Protocol (GTP) message at ENodeB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24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 smtClean="0"/>
              <a:t>QoS from eNodeB to SGW: min and max guaranteed bit rate</a:t>
            </a:r>
          </a:p>
          <a:p>
            <a:r>
              <a:rPr lang="en-US" sz="2400" dirty="0" smtClean="0"/>
              <a:t>QoS in radio access network: one of 12 QCI values</a:t>
            </a:r>
            <a:endParaRPr 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9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Wireless links, characteristics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.4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7.5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.7</a:t>
            </a:r>
            <a:r>
              <a:rPr lang="en-US" sz="2400" dirty="0" smtClean="0">
                <a:latin typeface="Gill Sans MT" charset="0"/>
                <a:cs typeface="+mn-cs"/>
              </a:rPr>
              <a:t> Handling mobility in cellular </a:t>
            </a:r>
            <a:r>
              <a:rPr lang="en-US" sz="2400" dirty="0">
                <a:latin typeface="Gill Sans MT" charset="0"/>
                <a:cs typeface="+mn-cs"/>
              </a:rPr>
              <a:t>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dirty="0" smtClean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permanent </a:t>
            </a:r>
            <a:r>
              <a:rPr lang="ja-JP" altLang="en-US" sz="2000" smtClean="0">
                <a:latin typeface="Arial" charset="0"/>
                <a:cs typeface="Arial" charset="0"/>
              </a:rPr>
              <a:t>“</a:t>
            </a: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  <a:r>
              <a:rPr lang="ja-JP" altLang="en-US" sz="2000" smtClean="0">
                <a:latin typeface="Arial" charset="0"/>
                <a:cs typeface="Arial" charset="0"/>
              </a:rPr>
              <a:t>”</a:t>
            </a:r>
            <a:r>
              <a:rPr lang="en-US" sz="2000" dirty="0" smtClean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 smtClean="0">
                <a:latin typeface="Arial" charset="0"/>
                <a:cs typeface="Arial" charset="0"/>
              </a:rPr>
              <a:t>can always</a:t>
            </a:r>
            <a:r>
              <a:rPr lang="en-US" sz="2000" dirty="0" smtClean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 smtClean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 smtClean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remains constant (</a:t>
            </a:r>
            <a:r>
              <a:rPr lang="en-US" sz="1600" dirty="0" smtClean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 smtClean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 smtClean="0">
                <a:latin typeface="Arial" charset="0"/>
                <a:cs typeface="Arial" charset="0"/>
              </a:rPr>
              <a:t>wants to communicate with mobile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</a:t>
            </a:r>
            <a:r>
              <a:rPr lang="en-US" sz="2400" dirty="0" smtClean="0">
                <a:latin typeface="Gill Sans MT" charset="0"/>
                <a:cs typeface="+mn-cs"/>
              </a:rPr>
              <a:t>?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Facebook!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“</a:t>
              </a:r>
              <a:r>
                <a:rPr lang="en-US" sz="2000" dirty="0" smtClean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”</a:t>
              </a:r>
              <a:endParaRPr lang="en-US" sz="20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7.6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7.7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7.8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protocols</a:t>
            </a:r>
            <a:endParaRPr lang="en-US" sz="24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8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</a:t>
            </a:r>
            <a:r>
              <a:rPr lang="en-US" dirty="0" smtClean="0">
                <a:latin typeface="Gill Sans MT" charset="0"/>
                <a:cs typeface="+mn-cs"/>
              </a:rPr>
              <a:t>we’ve </a:t>
            </a:r>
            <a:r>
              <a:rPr lang="en-US" dirty="0">
                <a:latin typeface="Gill Sans MT" charset="0"/>
                <a:cs typeface="+mn-cs"/>
              </a:rPr>
              <a:t>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13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14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 smtClean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3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6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5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 smtClean="0">
                  <a:latin typeface="Arial" charset="0"/>
                  <a:cs typeface="Arial" charset="0"/>
                </a:rPr>
                <a:t>nd</a:t>
              </a:r>
              <a:r>
                <a:rPr lang="en-US" dirty="0" smtClean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77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</a:t>
            </a:r>
            <a:r>
              <a:rPr lang="en-US" sz="2200" dirty="0" smtClean="0">
                <a:latin typeface="Gill Sans MT" charset="0"/>
              </a:rPr>
              <a:t>doesn't </a:t>
            </a:r>
            <a:r>
              <a:rPr lang="en-US" sz="2200" dirty="0">
                <a:latin typeface="Gill Sans MT" charset="0"/>
              </a:rPr>
              <a:t>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69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8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marL="687388" lvl="1" indent="-230188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call remains routed through anchor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93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 smtClean="0"/>
              <a:t>Paging: idle UE may move from cell to cell: network does not know where the idle UE is resident</a:t>
            </a:r>
          </a:p>
          <a:p>
            <a:pPr lvl="1"/>
            <a:r>
              <a:rPr lang="en-US" dirty="0" smtClean="0"/>
              <a:t>paging message from MME broadcast by all eNodeB 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 smtClean="0"/>
          </a:p>
          <a:p>
            <a:pPr>
              <a:buSzPct val="100000"/>
              <a:buFont typeface="Wingdings" charset="2"/>
              <a:buChar char="§"/>
            </a:pPr>
            <a:r>
              <a:rPr lang="en-US" dirty="0" smtClean="0"/>
              <a:t>handoff: similar to 3G:</a:t>
            </a:r>
          </a:p>
          <a:p>
            <a:pPr lvl="1"/>
            <a:r>
              <a:rPr lang="en-US" sz="2000" dirty="0" smtClean="0"/>
              <a:t>preparation phase</a:t>
            </a:r>
          </a:p>
          <a:p>
            <a:pPr lvl="1"/>
            <a:r>
              <a:rPr lang="en-US" sz="2000" dirty="0" smtClean="0"/>
              <a:t>execution phase</a:t>
            </a:r>
          </a:p>
          <a:p>
            <a:pPr lvl="1"/>
            <a:r>
              <a:rPr lang="en-US" sz="2000" dirty="0" smtClean="0"/>
              <a:t>completion phase</a:t>
            </a:r>
            <a:endParaRPr lang="en-US" sz="2000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15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</a:t>
            </a:r>
            <a:r>
              <a:rPr lang="en-US" dirty="0" smtClean="0">
                <a:latin typeface="Gill Sans MT" charset="0"/>
                <a:cs typeface="+mj-cs"/>
              </a:rPr>
              <a:t>cellular versus </a:t>
            </a: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84959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3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</a:t>
            </a:r>
            <a:r>
              <a:rPr lang="en-US" sz="2000" dirty="0">
                <a:latin typeface="Gill Sans MT" charset="0"/>
              </a:rPr>
              <a:t>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</a:t>
            </a:r>
            <a:r>
              <a:rPr lang="en-US" sz="2000" dirty="0" smtClean="0">
                <a:latin typeface="Gill Sans MT" charset="0"/>
              </a:rPr>
              <a:t>GSM, LTE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.056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.384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5-11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450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1300</a:t>
            </a:r>
            <a:endParaRPr lang="en-US" dirty="0"/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802.11 ac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17548</TotalTime>
  <Words>5894</Words>
  <Application>Microsoft Macintosh PowerPoint</Application>
  <PresentationFormat>On-screen Show (4:3)</PresentationFormat>
  <Paragraphs>1471</Paragraphs>
  <Slides>75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Mobility: cellular versus Mobile IP</vt:lpstr>
      <vt:lpstr>Wireless, mobility: impact on higher layer protocols</vt:lpstr>
      <vt:lpstr>Chapter 7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Jim Kurose</cp:lastModifiedBy>
  <cp:revision>535</cp:revision>
  <dcterms:created xsi:type="dcterms:W3CDTF">1999-10-08T19:08:27Z</dcterms:created>
  <dcterms:modified xsi:type="dcterms:W3CDTF">2016-07-04T16:35:25Z</dcterms:modified>
</cp:coreProperties>
</file>