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31" r:id="rId2"/>
    <p:sldId id="332" r:id="rId3"/>
    <p:sldId id="333" r:id="rId4"/>
    <p:sldId id="334" r:id="rId5"/>
    <p:sldId id="377" r:id="rId6"/>
    <p:sldId id="335" r:id="rId7"/>
    <p:sldId id="336" r:id="rId8"/>
    <p:sldId id="337" r:id="rId9"/>
    <p:sldId id="338" r:id="rId10"/>
    <p:sldId id="374" r:id="rId11"/>
    <p:sldId id="378" r:id="rId12"/>
    <p:sldId id="340" r:id="rId13"/>
    <p:sldId id="379" r:id="rId14"/>
    <p:sldId id="341" r:id="rId15"/>
    <p:sldId id="38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81" r:id="rId25"/>
    <p:sldId id="351" r:id="rId26"/>
    <p:sldId id="352" r:id="rId27"/>
    <p:sldId id="353" r:id="rId28"/>
    <p:sldId id="354" r:id="rId29"/>
    <p:sldId id="382" r:id="rId30"/>
    <p:sldId id="383" r:id="rId31"/>
    <p:sldId id="384" r:id="rId32"/>
    <p:sldId id="385" r:id="rId33"/>
    <p:sldId id="357" r:id="rId34"/>
    <p:sldId id="358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4" r:id="rId43"/>
    <p:sldId id="359" r:id="rId44"/>
    <p:sldId id="395" r:id="rId45"/>
    <p:sldId id="360" r:id="rId46"/>
    <p:sldId id="373" r:id="rId47"/>
    <p:sldId id="396" r:id="rId48"/>
    <p:sldId id="397" r:id="rId49"/>
    <p:sldId id="361" r:id="rId50"/>
    <p:sldId id="362" r:id="rId51"/>
    <p:sldId id="363" r:id="rId52"/>
    <p:sldId id="375" r:id="rId53"/>
    <p:sldId id="364" r:id="rId54"/>
    <p:sldId id="365" r:id="rId55"/>
    <p:sldId id="398" r:id="rId56"/>
    <p:sldId id="366" r:id="rId57"/>
    <p:sldId id="367" r:id="rId58"/>
    <p:sldId id="368" r:id="rId59"/>
    <p:sldId id="376" r:id="rId60"/>
    <p:sldId id="369" r:id="rId61"/>
    <p:sldId id="370" r:id="rId62"/>
    <p:sldId id="371" r:id="rId63"/>
    <p:sldId id="372" r:id="rId6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3" autoAdjust="0"/>
    <p:restoredTop sz="94626"/>
  </p:normalViewPr>
  <p:slideViewPr>
    <p:cSldViewPr snapToGrid="0">
      <p:cViewPr varScale="1">
        <p:scale>
          <a:sx n="70" d="100"/>
          <a:sy n="70" d="100"/>
        </p:scale>
        <p:origin x="864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 snapToGrid="0">
      <p:cViewPr varScale="1">
        <p:scale>
          <a:sx n="73" d="100"/>
          <a:sy n="73" d="100"/>
        </p:scale>
        <p:origin x="-162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0C4562-1819-4A4C-8E84-8762598F0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888F6BF-980E-4154-9582-73071EB466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7443ED-743B-40CA-A0C4-A5094D1EF9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2D72069-5AE5-45CA-B9B5-C7885281CF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23917F1-2811-4D89-BB39-7F4B860017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FF863A-563B-4650-9916-E2BA74893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50AAA7-213E-427A-9B08-F380117F3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45F81B-3B51-469E-8039-6D6090697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5A1AB8E-F82E-43C1-AD5C-E4A371BC27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8055955-90A4-4D08-AB1C-A4B30E64B8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E66CCC-5F13-4776-85DA-D53B16116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502DF71-3C45-4C55-AF2B-283333F9BC5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9BB91D0-98A2-452A-9686-40FABA68D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4CFF6C-4004-4410-88F0-F4F19A1CCD13}" type="slidenum">
              <a:rPr lang="en-US" altLang="en-US" smtClean="0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65B70CD-1D40-4FBB-B69E-B0BE8DCDA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F07CFF-7563-4EE5-812A-6F8C90FD7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307F2A2-9C89-4CCD-8947-EF9F7A7F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200DDC-C11B-49B3-97E9-1ED578740C37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B56883D-676A-482F-9E14-FE9A4AE2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F62D35-9C65-414C-A86A-3FDBE9961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DF3E7C6-C9CA-4089-A553-275E1982B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398EA6-8FE3-4BCE-B6A8-508B0A27C7F8}" type="slidenum">
              <a:rPr lang="en-US" altLang="en-US" smtClean="0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73988C8-FA90-46B8-B16F-16B1E13B3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C96CC4-5B31-40CD-B384-477B7275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2803BA9-336C-40B8-B240-AE76B19DB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A5F754-A269-48A9-AF00-EE1AB4FE158B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118FFA9-F8CF-48E9-8DBD-7D20A0B4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CD8A752-1AAD-4C50-BBDA-5D51338F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B8C0B8A-AD96-4A57-B567-49E824FF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6B8074-FFAA-46E8-A8E7-A2DF12801B2C}" type="slidenum">
              <a:rPr lang="en-US" altLang="en-US" smtClean="0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F09C86C-58BC-4607-981A-D231C591F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98BD5B-BC5C-4CDB-9D48-4CA967CB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C789749-18B6-4527-94FF-59E54FAC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77C39C-CCD1-4085-91E8-2B527B8A2188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0A9510C-2BDE-4137-877F-7D3AEFD82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693E25-AC6E-41AC-A5E3-4037EB9E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66CBFBC-E533-4BF2-B5D5-3A45F5C19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8AF47D-CB37-4C77-9E61-6FE982C48A6C}" type="slidenum">
              <a:rPr lang="en-US" altLang="en-US" smtClean="0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7584299-1856-48BE-B736-7EC68096B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E5BFC8-6F28-4BDE-8F1C-CE906E2BF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3071C3A-881C-48B3-B309-1D92C9DD8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B73719-6FB6-4E20-AE32-14616D4F0E63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D8F37CA-C0AA-4EA5-95A9-4F33D4E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EE2A4B-553A-4DCA-8D0B-3BB07C43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6DF61C1-FABB-4C2F-A2F6-2A6755D4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3420185-E3D4-4A25-8067-B745C75A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E5937DC-D53C-4814-A45E-BF7CA978F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F23E72-A12C-4C92-8AE1-BFA934D068FF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9EBE3A-525E-43F8-98FF-7CCE61EF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BDAC0BA-8814-496D-B065-6E2C7E2C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5FB8F64-88BB-4559-9134-E35CDEC2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C5D0B0-D187-4E63-8B13-81271B8117FB}" type="slidenum">
              <a:rPr lang="en-US" altLang="en-US" smtClean="0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7CC628D-83F5-4EEA-8C50-0B294DCF1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97B3F5-0425-41C0-BA0E-2A5645F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94713BEE-C1CE-484C-819E-C7874EAB1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73D603-B8D2-4718-A866-542F17F0E427}" type="slidenum">
              <a:rPr lang="en-US" altLang="en-US" smtClean="0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58D9914-4AE8-433F-9B79-3F9210954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F60734-AFF9-4268-9BD1-9AFF6E1D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712BD98-8FD1-4C5B-ACCD-B506C3F30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3646A7-87D1-4E08-9877-083F79BE34C5}" type="slidenum">
              <a:rPr lang="en-US" altLang="en-US" smtClean="0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CF3906-A485-420D-A07D-6796D1373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7B4482B-2E5E-4B60-925B-792A62447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B7AAAF-2D0D-444E-9C4A-241B80536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8E20DC-D625-4FC1-80D1-197547D6A0FC}" type="slidenum">
              <a:rPr lang="en-US" altLang="en-US" smtClean="0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9908802-64CA-49E3-931A-595B2C94C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AC4CBFD-A424-47AF-AE08-5BE9978F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17EBCBBF-41C5-425A-8C78-5D293D9B8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086FDF-C283-4A26-A609-6B6E5A4F7611}" type="slidenum">
              <a:rPr lang="en-US" altLang="en-US" smtClean="0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9B233EF-4231-4BA9-9EEF-1E69C0C6D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24EF9F7-118A-440E-835D-273EF5003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8748FDE-E8BC-4A9C-A7E9-E83C7D708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B4739B-763B-41A7-BF7B-6390169FD7EB}" type="slidenum">
              <a:rPr lang="en-US" altLang="en-US" smtClean="0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EDC8114-80FF-4527-8452-8939C60B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42AF9C-FB2A-4442-A801-C02307714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2F305424-2E1B-470D-A274-29ABA8FF1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5790EF-1AC9-4C3D-A973-AAE8B010255A}" type="slidenum">
              <a:rPr lang="en-US" altLang="en-US" smtClean="0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5C964FA-22D0-4E05-B730-D533B6A44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80E7091-F446-484C-8E4A-417D2AC58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5FF94ED2-DF55-4D1B-8DA2-07A842A2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910074-6A37-4496-AE68-529FF68CD695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3D7B118-35EC-41E3-912A-ACD9C96F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96523C0-C350-444A-B4E1-1329DD71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A5AFAA5-5218-4C59-9B07-DF3DD01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0F8462-1483-480D-9499-599BDADC3331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72C3A4C-AD16-4898-8CE5-E59313D1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024EE35-1071-4350-AC7A-2880808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CF84B4F2-9D3B-4B2F-BF96-A59F22577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FC7D05-D70C-4688-A6EC-0CAD37F60868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362FC63-0CF8-4F27-8D50-36C31177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EA1D9E-4BA7-46A6-8A84-EDB8389F7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3D8E3A22-255B-4013-9FAA-354F22808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384F79-FBB8-4CF0-ACB5-B2C4E81F4BD7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3414BE9A-3487-46A0-8D93-908174E2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50E0C92-CD42-45A7-9966-C095105AF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E5962F69-093A-408F-B384-7C8444BF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6DE1FD-0744-4729-8EA7-07AB55511A72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F35BB1E-D520-47C0-8054-BC16A9F20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BD69566-D1C2-496F-B046-36CA881C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BB938EB-EAE1-4FAC-BCB5-53974E68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9AA36B63-1BA8-465A-9F47-478166EC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2B3D9C8-405E-4869-B7DA-C0EA2952C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9621-5A44-4CBF-82F9-AF59D7D29429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E4665BD-4253-40F1-BC78-DE8BBDAB7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6713D87-7305-49B3-91D0-F30C4463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AE79D6A-67CB-4C69-BA94-F4EE051A7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24DD7-701B-4C62-BB67-32CAEE595173}" type="slidenum">
              <a:rPr lang="en-US" altLang="en-US" smtClean="0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B7687CC-A2DC-4DB6-9D2E-F0DF0D822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8288A69-48FB-4D7D-9160-2B0CCFFD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25BBC46-A330-4F4A-B305-93B88114E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F1AA22-768A-4441-B4A7-7B9EE0F1CEA2}" type="slidenum">
              <a:rPr lang="en-US" altLang="en-US" smtClean="0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2C4AF6F-3A33-4B3D-A9C5-999D34DE6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3C39424-7CC6-4EAD-B6CC-B6829E4E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74F122F5-4598-4486-AEE9-A0E29FCC7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04" tIns="45801" rIns="91604" bIns="45801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87849D-3357-408B-BE81-D941B68A9C17}" type="slidenum">
              <a:rPr lang="en-US" altLang="en-US" sz="1200">
                <a:latin typeface="Helvetica" panose="020B0604020202020204" pitchFamily="34" charset="0"/>
              </a:rPr>
              <a:pPr algn="r"/>
              <a:t>58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3C4DCE4-88C5-4C98-9DA5-E017D80E1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65D6DE-A5FC-47F0-B3FB-BFABDB9A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D3517A6B-4F86-4BF0-A7FB-1BD5EBE18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116B57-7969-4071-A746-9D77D5F1E3CB}" type="slidenum">
              <a:rPr lang="en-US" altLang="en-US" smtClean="0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878F00E-B648-4612-B5CB-D00AADE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C6BA39-1EDC-4A74-8794-176CC37B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A98BD5E9-68DB-44E3-B64A-5E17DF84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6A8B9C-1E5D-4E07-B8D8-9FCDFD426338}" type="slidenum">
              <a:rPr lang="en-US" altLang="en-US" smtClean="0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B327CA-F749-48DD-B520-75AA26D49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1ED87E5-76C2-4D48-98D1-5C54D1AA7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0C37606-01E7-4DBC-B837-C0D0A6173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97C32648-9B7A-4EFE-847A-739C7102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D5813B0-A22D-4F2C-8A3F-0BFE4DE6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2ED1-C80C-4561-A421-39FDA9B078BC}" type="slidenum">
              <a:rPr lang="en-US" altLang="en-US" smtClean="0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1C79D5CE-BCEF-4B0F-9D0F-A5485F9B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6ECB659-BD3A-4C4F-8EF1-B79B7B48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B7BA288-9799-4FCC-AA27-DAA56CA5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D05454-0887-49D1-BB79-E16982FE9E04}" type="slidenum">
              <a:rPr lang="en-US" altLang="en-US" smtClean="0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5C74086-1C19-4246-8A2B-B6C7CCC34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E3FD3FF-5B29-43D0-9279-B7FF5B29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B691F4-8A83-4EB6-9CC2-A3360F1AD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F4246C7-27CE-4111-80E3-59FD3BC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989082A-5E14-437A-8593-A083C9E0B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9C771-0D6A-4807-BCDD-77C1F2EE8271}" type="slidenum">
              <a:rPr lang="en-US" altLang="en-US" smtClean="0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AC42077-757B-4A4C-8A05-7B590F2E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753078-9E5A-48E2-813D-E5D652399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998348D-9A8E-4A1B-A5CC-88DB5AB92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77410E8-14CB-430D-9C9B-CA14C8C0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CB3E8E7-C086-4355-9CE8-18739774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7150505-875B-411A-8576-2DD58804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2858C04-233B-4F84-8B85-EA895CEA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E4843CC-89D3-47B0-BBCC-C97C1F2F4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8E92A4A-A65D-4B54-AD1C-C891575A70C7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A9A240-C64D-4B73-B222-A2240BA2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0CE453-DC15-4BB2-AE60-001C2582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D7109CB-1C1F-43A3-9D41-5E4A55722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06B863-0953-4381-B842-DD977F0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639C405-F6E2-417F-8A27-5C09EB03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97C76FE8-CB55-4011-A0E6-A17B9BDC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AE8C83-8EB2-41AB-A5F7-FA719861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21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5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23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4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1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5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0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3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E799C5B-1F2C-4727-B04D-3C144142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7CAF9D1-07DE-4C40-A4D8-E9F6D37A6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4D6D3A-1B1C-470E-BC9D-4C5D9690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0568D0-1118-430A-9D7C-4FADA870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1540BB71-9BEC-4347-834F-C88CB0227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DA1E9C4-BD61-4AC8-9022-3985C6D3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ECCE598-0798-4A43-9FF2-062E30A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7B8A227-8BCF-4192-8DD5-3E05B704C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4.</a:t>
            </a:r>
            <a:fld id="{B8C59114-2645-4608-9BE9-5C330A595960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9D70C2C-1A21-48F2-880B-506452A6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8694D3-86E1-44FA-8516-8D3F5E09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91CD56B2-899D-4DC1-BFE5-E29F3D4F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9BB6AAA-4250-44C0-8BF1-0E2B0D4E2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4:  Threads &amp; Concurrency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AD927E8-64DE-4671-A690-608A4563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13537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FB1F3DE-869C-4D7F-9A3F-53A8F1DC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dirty="0"/>
              <a:t>Types of parallelism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 parallelism </a:t>
            </a:r>
            <a:r>
              <a:rPr lang="en-US" altLang="en-US" dirty="0"/>
              <a:t>– distributes subsets of the same data across multiple cores, same operation on each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Task parallelism </a:t>
            </a:r>
            <a:r>
              <a:rPr lang="en-US" altLang="en-US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297ACC2-6415-49B5-B30C-3C6679A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7C4056CB-23F8-4E11-9D19-A3540316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73200"/>
            <a:ext cx="58515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081C5BE-54CB-4060-BFB3-18429EA4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Amdahl’s Law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1AEDCB-DDB2-4B98-87D9-BFA079D3C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S</a:t>
            </a:r>
            <a:r>
              <a:rPr lang="en-US" altLang="en-US" dirty="0">
                <a:cs typeface="ＭＳ Ｐゴシック" charset="-128"/>
              </a:rPr>
              <a:t> is serial portion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processing cores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As </a:t>
            </a: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approaches infinity, speedup approaches 1 / </a:t>
            </a:r>
            <a:r>
              <a:rPr lang="en-US" altLang="en-US" i="1" dirty="0">
                <a:cs typeface="ＭＳ Ｐゴシック" charset="-128"/>
              </a:rPr>
              <a:t>S</a:t>
            </a:r>
          </a:p>
          <a:p>
            <a:pPr>
              <a:buFont typeface="Monotype Sorts" pitchFamily="-84" charset="2"/>
              <a:buNone/>
              <a:defRPr/>
            </a:pPr>
            <a:br>
              <a:rPr lang="en-US" altLang="en-US" b="1" dirty="0">
                <a:cs typeface="ＭＳ Ｐゴシック" charset="-128"/>
              </a:rPr>
            </a:br>
            <a:r>
              <a:rPr lang="en-US" altLang="en-US" b="1" dirty="0">
                <a:cs typeface="ＭＳ Ｐゴシック" charset="-128"/>
              </a:rPr>
              <a:t>Serial portion of an application has disproportionate  effect 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800" b="1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But does the law take into account contemporary multicore systems?</a:t>
            </a:r>
          </a:p>
        </p:txBody>
      </p:sp>
      <p:pic>
        <p:nvPicPr>
          <p:cNvPr id="25603" name="Picture 1" descr="Screen Shot 2012-12-04 at 7.54.07 PM.png">
            <a:extLst>
              <a:ext uri="{FF2B5EF4-FFF2-40B4-BE49-F238E27FC236}">
                <a16:creationId xmlns:a16="http://schemas.microsoft.com/office/drawing/2014/main" id="{73692B8D-A89E-4AD0-A1E3-ED895D4F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7" y="2597182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81CBC2B-DB28-4332-A1D1-A5123743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9173F832-D0B8-4682-8422-824AC9A2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411288"/>
            <a:ext cx="5276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0A3DCFF-94B3-4FFC-B2A6-FE43AD17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29606"/>
            <a:ext cx="78263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User Threads and Kernel Threads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A746B80-CDA4-4092-8028-5DF70403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 threads </a:t>
            </a:r>
            <a:r>
              <a:rPr lang="en-US" altLang="en-US" dirty="0"/>
              <a:t>- management done by user-level threads library</a:t>
            </a:r>
          </a:p>
          <a:p>
            <a:r>
              <a:rPr lang="en-US" altLang="en-US" dirty="0"/>
              <a:t>Three primary thread libraries:</a:t>
            </a:r>
          </a:p>
          <a:p>
            <a:pPr lvl="1"/>
            <a:r>
              <a:rPr lang="en-US" altLang="en-US" dirty="0"/>
              <a:t> POSIX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Pthreads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dirty="0"/>
              <a:t> Windows threads</a:t>
            </a:r>
          </a:p>
          <a:p>
            <a:pPr lvl="1"/>
            <a:r>
              <a:rPr lang="en-US" altLang="en-US" dirty="0"/>
              <a:t> Java threads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Kernel threads </a:t>
            </a:r>
            <a:r>
              <a:rPr lang="en-US" altLang="en-US" dirty="0"/>
              <a:t>- Supported by the Kernel</a:t>
            </a:r>
          </a:p>
          <a:p>
            <a:r>
              <a:rPr lang="en-US" altLang="en-US" dirty="0"/>
              <a:t>Examples – virtually all general-purpose operating systems, including:</a:t>
            </a:r>
          </a:p>
          <a:p>
            <a:pPr lvl="1"/>
            <a:r>
              <a:rPr lang="en-US" altLang="en-US" dirty="0"/>
              <a:t>Windows </a:t>
            </a:r>
          </a:p>
          <a:p>
            <a:pPr lvl="1"/>
            <a:r>
              <a:rPr lang="en-US" altLang="en-US" dirty="0"/>
              <a:t>Linux</a:t>
            </a:r>
          </a:p>
          <a:p>
            <a:pPr lvl="1"/>
            <a:r>
              <a:rPr lang="en-US" altLang="en-US" dirty="0"/>
              <a:t>Mac OS X</a:t>
            </a:r>
          </a:p>
          <a:p>
            <a:pPr lvl="1"/>
            <a:r>
              <a:rPr lang="en-US" altLang="en-US" dirty="0"/>
              <a:t>iOS</a:t>
            </a:r>
          </a:p>
          <a:p>
            <a:pPr lvl="1"/>
            <a:r>
              <a:rPr lang="en-US" altLang="en-US" dirty="0"/>
              <a:t>Android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3ED592C-0C4E-45A3-A96C-C192AD94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and Kernel Threads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BDB5D90-D947-41F8-BDFE-DD7C4ED2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01825"/>
            <a:ext cx="482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7C60FED-BD89-4655-8023-6D89846C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Multithreading Models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986761F-3FB5-4AD0-B6CE-CA9BD246E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Many-to-One</a:t>
            </a:r>
          </a:p>
          <a:p>
            <a:r>
              <a:rPr lang="en-US" altLang="en-US" dirty="0"/>
              <a:t>One-to-One</a:t>
            </a:r>
          </a:p>
          <a:p>
            <a:r>
              <a:rPr lang="en-US" altLang="en-US" dirty="0"/>
              <a:t>Many-to-Many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428C89C-D1C7-44B6-B4FD-1F83ABA1D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Many-to-One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D915EFA-C388-487C-B6EF-E8082705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1730" cy="4530725"/>
          </a:xfrm>
        </p:spPr>
        <p:txBody>
          <a:bodyPr/>
          <a:lstStyle/>
          <a:p>
            <a:r>
              <a:rPr lang="en-US" altLang="en-US" dirty="0"/>
              <a:t>Many user-level threads mapped to single kernel thread</a:t>
            </a:r>
          </a:p>
          <a:p>
            <a:r>
              <a:rPr lang="en-US" altLang="en-US" dirty="0"/>
              <a:t>One thread blocking causes all to block</a:t>
            </a:r>
          </a:p>
          <a:p>
            <a:r>
              <a:rPr lang="en-US" altLang="en-US" dirty="0"/>
              <a:t>Multiple threads may not run in parallel on multicore system because only one may be in kernel at a time</a:t>
            </a:r>
          </a:p>
          <a:p>
            <a:r>
              <a:rPr lang="en-US" altLang="en-US" dirty="0"/>
              <a:t>Few systems currently use this model</a:t>
            </a:r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Solaris Green Threads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GNU Portable Threads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6B215585-915F-44AD-918A-FBC0A438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5" y="3672082"/>
            <a:ext cx="395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FBEFB0E-7F3F-4EF4-9827-FE005FBB4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One-to-One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353153-B94C-4BC4-A944-80F7FC0E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28423" cy="4530725"/>
          </a:xfrm>
        </p:spPr>
        <p:txBody>
          <a:bodyPr/>
          <a:lstStyle/>
          <a:p>
            <a:r>
              <a:rPr lang="en-US" altLang="en-US" dirty="0"/>
              <a:t>Each user-level thread maps to kernel thread</a:t>
            </a:r>
          </a:p>
          <a:p>
            <a:r>
              <a:rPr lang="en-US" altLang="en-US" dirty="0"/>
              <a:t>Creating a user-level thread creates a kernel thread</a:t>
            </a:r>
          </a:p>
          <a:p>
            <a:r>
              <a:rPr lang="en-US" altLang="en-US" dirty="0"/>
              <a:t>More concurrency than many-to-one</a:t>
            </a:r>
          </a:p>
          <a:p>
            <a:r>
              <a:rPr lang="en-US" altLang="en-US" dirty="0"/>
              <a:t>Number of threads per process sometimes restricted due to overhead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Windows</a:t>
            </a:r>
          </a:p>
          <a:p>
            <a:pPr lvl="1"/>
            <a:r>
              <a:rPr lang="en-US" altLang="en-US" dirty="0"/>
              <a:t>Linux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EF8F904A-031A-45E1-82C4-C375DF8A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49625"/>
            <a:ext cx="3914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6AC490D-7E71-499F-80A2-0817A449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Many-to-Many Model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A3ECDFD-78CA-4E72-9500-110C1790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7607785" cy="4445000"/>
          </a:xfrm>
        </p:spPr>
        <p:txBody>
          <a:bodyPr/>
          <a:lstStyle/>
          <a:p>
            <a:r>
              <a:rPr lang="en-US" altLang="en-US" dirty="0"/>
              <a:t>Allows many user level threads to be mapped to many kernel threads</a:t>
            </a:r>
          </a:p>
          <a:p>
            <a:r>
              <a:rPr lang="en-US" altLang="en-US" dirty="0"/>
              <a:t>Allows the  operating system to create a sufficient number of kernel threads</a:t>
            </a:r>
          </a:p>
          <a:p>
            <a:r>
              <a:rPr lang="en-US" altLang="en-US" dirty="0"/>
              <a:t>Windows  with the </a:t>
            </a:r>
            <a:r>
              <a:rPr lang="en-US" altLang="en-US" i="1" dirty="0" err="1"/>
              <a:t>ThreadFiber</a:t>
            </a:r>
            <a:r>
              <a:rPr lang="en-US" altLang="en-US" dirty="0"/>
              <a:t> package</a:t>
            </a:r>
          </a:p>
          <a:p>
            <a:r>
              <a:rPr lang="en-US" altLang="en-US" dirty="0"/>
              <a:t>Otherwise not very common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CCAA589D-3ED6-47FF-8B49-15D8580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200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03D3746-8758-479C-93A3-DC90B12F6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E2970C8-8537-47B0-BAC1-E14D29076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  <a:p>
            <a:r>
              <a:rPr lang="en-US" altLang="en-US"/>
              <a:t>Multicore Programming</a:t>
            </a:r>
          </a:p>
          <a:p>
            <a:r>
              <a:rPr lang="en-US" altLang="en-US"/>
              <a:t>Multithreading Models</a:t>
            </a:r>
          </a:p>
          <a:p>
            <a:r>
              <a:rPr lang="en-US" altLang="en-US"/>
              <a:t>Thread Libraries</a:t>
            </a:r>
          </a:p>
          <a:p>
            <a:r>
              <a:rPr lang="en-US" altLang="en-US"/>
              <a:t>Implicit Threading</a:t>
            </a:r>
          </a:p>
          <a:p>
            <a:r>
              <a:rPr lang="en-US" altLang="en-US"/>
              <a:t>Threading Issues</a:t>
            </a:r>
          </a:p>
          <a:p>
            <a:r>
              <a:rPr lang="en-US" altLang="en-US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98DC882-9265-4F2A-AAAB-DD166A26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Model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2E2CD6A-C625-47A4-91CD-EAFB17708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7" y="1155700"/>
            <a:ext cx="7641739" cy="4456113"/>
          </a:xfrm>
        </p:spPr>
        <p:txBody>
          <a:bodyPr/>
          <a:lstStyle/>
          <a:p>
            <a:r>
              <a:rPr lang="en-US" altLang="en-US" dirty="0"/>
              <a:t>Similar to M:M, except that it allows a user thread to be </a:t>
            </a:r>
            <a:r>
              <a:rPr lang="en-US" altLang="en-US" b="1" dirty="0"/>
              <a:t>bound</a:t>
            </a:r>
            <a:r>
              <a:rPr lang="en-US" altLang="en-US" dirty="0"/>
              <a:t> to kernel thread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95426A68-78A8-483B-AE90-0C4299BC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36800"/>
            <a:ext cx="422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6BE45F0-3DE5-4D5E-A6DF-893325F2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Libraries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56EC163-3A42-463F-98B9-34FCCA5B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2" y="1233488"/>
            <a:ext cx="770306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 library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provides programmer with API for creating and managing threads</a:t>
            </a:r>
          </a:p>
          <a:p>
            <a:r>
              <a:rPr lang="en-US" altLang="en-US" dirty="0"/>
              <a:t>Two primary ways of implementing</a:t>
            </a:r>
          </a:p>
          <a:p>
            <a:pPr lvl="1"/>
            <a:r>
              <a:rPr lang="en-US" altLang="en-US" dirty="0"/>
              <a:t>Library entirely in user space</a:t>
            </a:r>
          </a:p>
          <a:p>
            <a:pPr lvl="1"/>
            <a:r>
              <a:rPr lang="en-US" altLang="en-US" dirty="0"/>
              <a:t>Kernel-level library supported by the 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8F382B6E-9987-479D-9B85-186AB9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Pthreads</a:t>
            </a:r>
            <a:endParaRPr lang="en-US" altLang="en-US" dirty="0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DE6F01A-727E-4FA1-9360-3180865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33488"/>
            <a:ext cx="7613780" cy="4465637"/>
          </a:xfrm>
        </p:spPr>
        <p:txBody>
          <a:bodyPr/>
          <a:lstStyle/>
          <a:p>
            <a:r>
              <a:rPr lang="en-US" altLang="en-US" dirty="0"/>
              <a:t>May be provided either as user-level or kernel-level</a:t>
            </a:r>
          </a:p>
          <a:p>
            <a:r>
              <a:rPr lang="en-US" altLang="en-US" dirty="0"/>
              <a:t>A POSIX standard (IEEE 1003.1c) API for thread creation and synchronization</a:t>
            </a:r>
          </a:p>
          <a:p>
            <a:r>
              <a:rPr lang="en-US" altLang="en-US" b="1" i="1" dirty="0"/>
              <a:t>Specification</a:t>
            </a:r>
            <a:r>
              <a:rPr lang="en-US" altLang="en-US" dirty="0"/>
              <a:t>, not </a:t>
            </a:r>
            <a:r>
              <a:rPr lang="en-US" altLang="en-US" b="1" i="1" dirty="0"/>
              <a:t>implementation</a:t>
            </a:r>
            <a:endParaRPr lang="en-US" altLang="en-US" dirty="0"/>
          </a:p>
          <a:p>
            <a:r>
              <a:rPr lang="en-US" altLang="en-US" dirty="0"/>
              <a:t>API specifies behavior of the thread library, implementation is up to development of the library</a:t>
            </a:r>
          </a:p>
          <a:p>
            <a:r>
              <a:rPr lang="en-US" altLang="en-US" dirty="0"/>
              <a:t>Common in UNIX operating systems (Linux &amp; Mac OS X)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043C8C3-F0F7-45F5-8A7A-9650671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</a:t>
            </a: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9A3D775D-6FA1-4646-A7D2-CE6E80B5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49325"/>
            <a:ext cx="7137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245F2F6-2CCF-4D21-8E1F-CB638D27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 (Cont.)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78685247-D5BA-441C-A8DF-77393E66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030B908-CBBC-46B7-AB64-06E0AE9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22868"/>
            <a:ext cx="7793037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Code for Joining 10 Threads</a:t>
            </a: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67BD81D9-A50E-47F3-9F79-4E6B618D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ECD3BA-62CC-49CF-A3B0-2E894A8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26237"/>
            <a:ext cx="8615524" cy="576262"/>
          </a:xfrm>
        </p:spPr>
        <p:txBody>
          <a:bodyPr/>
          <a:lstStyle/>
          <a:p>
            <a:r>
              <a:rPr lang="en-US" altLang="en-US" dirty="0"/>
              <a:t>Windows  Multithreaded C Program</a:t>
            </a:r>
          </a:p>
        </p:txBody>
      </p:sp>
      <p:pic>
        <p:nvPicPr>
          <p:cNvPr id="49154" name="Picture 1">
            <a:extLst>
              <a:ext uri="{FF2B5EF4-FFF2-40B4-BE49-F238E27FC236}">
                <a16:creationId xmlns:a16="http://schemas.microsoft.com/office/drawing/2014/main" id="{059F8F90-7DAA-4C82-9441-2A6B6B6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05000"/>
            <a:ext cx="6184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E8315E7-366C-43D5-A792-8CEC9E0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222868"/>
            <a:ext cx="8026141" cy="576262"/>
          </a:xfrm>
        </p:spPr>
        <p:txBody>
          <a:bodyPr/>
          <a:lstStyle/>
          <a:p>
            <a:r>
              <a:rPr lang="en-US" altLang="en-US" sz="3000" dirty="0"/>
              <a:t>Windows  Multithreaded C Program (Cont.)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52F3D5AE-9E92-48CC-B027-69AF9871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93763"/>
            <a:ext cx="6540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:a16="http://schemas.microsoft.com/office/drawing/2014/main" id="{C1AEEAB0-CD68-4885-8DE2-6E1B4D46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Java Threads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570CFFC5-7BD7-485F-B933-EB13E069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688975" cy="3746500"/>
          </a:xfrm>
        </p:spPr>
        <p:txBody>
          <a:bodyPr/>
          <a:lstStyle/>
          <a:p>
            <a:r>
              <a:rPr lang="en-US" altLang="en-US" dirty="0"/>
              <a:t>Java threads are managed by the JVM</a:t>
            </a:r>
          </a:p>
          <a:p>
            <a:r>
              <a:rPr lang="en-US" altLang="en-US" dirty="0"/>
              <a:t>Typically implemented using the threads model provided by underlying OS</a:t>
            </a:r>
          </a:p>
          <a:p>
            <a:r>
              <a:rPr lang="en-US" altLang="en-US" dirty="0"/>
              <a:t>Java threads may be created by:</a:t>
            </a:r>
          </a:p>
          <a:p>
            <a:pPr lvl="1"/>
            <a:r>
              <a:rPr lang="en-US" altLang="en-US" dirty="0"/>
              <a:t>Extending Thread class</a:t>
            </a:r>
          </a:p>
          <a:p>
            <a:pPr lvl="1"/>
            <a:r>
              <a:rPr lang="en-US" altLang="en-US" dirty="0"/>
              <a:t>Implementing the Runnable interface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endParaRPr lang="en-US" altLang="en-US" sz="900" dirty="0"/>
          </a:p>
          <a:p>
            <a:pPr lvl="1"/>
            <a:r>
              <a:rPr lang="en-US" altLang="en-US" dirty="0"/>
              <a:t>Standard practice is to implement Runnable interface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03" name="Picture 1" descr="Screen Shot 2012-12-04 at 9.09.28 PM.png">
            <a:extLst>
              <a:ext uri="{FF2B5EF4-FFF2-40B4-BE49-F238E27FC236}">
                <a16:creationId xmlns:a16="http://schemas.microsoft.com/office/drawing/2014/main" id="{0C728E61-EF06-4D16-9CCE-0AA7C762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503613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60F206A-FBEA-44F3-B6C2-45680ED5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Java Threads</a:t>
            </a:r>
          </a:p>
        </p:txBody>
      </p:sp>
      <p:sp>
        <p:nvSpPr>
          <p:cNvPr id="53250" name="TextBox 2">
            <a:extLst>
              <a:ext uri="{FF2B5EF4-FFF2-40B4-BE49-F238E27FC236}">
                <a16:creationId xmlns:a16="http://schemas.microsoft.com/office/drawing/2014/main" id="{93AD19CF-3C73-477D-B858-C3606B2B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062038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Implementing Runnable interface: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3A6E59B6-1369-4D02-9B41-9466C54E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492250"/>
            <a:ext cx="482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5D600B74-6680-4450-BB6F-CBCFF22A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014663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Creating a thread: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3157C5FE-DF44-43EE-B465-730C09A7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494088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B7EDA4AE-092F-4D4E-9689-344AD518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4219575"/>
            <a:ext cx="284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Waiting on a thread:</a:t>
            </a:r>
          </a:p>
        </p:txBody>
      </p:sp>
      <p:pic>
        <p:nvPicPr>
          <p:cNvPr id="53255" name="Picture 7">
            <a:extLst>
              <a:ext uri="{FF2B5EF4-FFF2-40B4-BE49-F238E27FC236}">
                <a16:creationId xmlns:a16="http://schemas.microsoft.com/office/drawing/2014/main" id="{6EBBEE03-6B80-4FB8-8BA5-A69C6B30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57725"/>
            <a:ext cx="411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4FAEF8D-141E-4014-81C2-5AD32F5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9649437-64F3-4573-8F48-4963AC54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940550" cy="4530725"/>
          </a:xfrm>
        </p:spPr>
        <p:txBody>
          <a:bodyPr/>
          <a:lstStyle/>
          <a:p>
            <a:r>
              <a:rPr lang="en-US" altLang="en-US" dirty="0"/>
              <a:t>Identify the basic components of a thread, and contrast threads and processes</a:t>
            </a:r>
          </a:p>
          <a:p>
            <a:r>
              <a:rPr lang="en-US" altLang="en-US" dirty="0"/>
              <a:t>Describe the benefits and challenges of </a:t>
            </a:r>
            <a:r>
              <a:rPr lang="en-US" altLang="en-US" dirty="0" err="1"/>
              <a:t>designng</a:t>
            </a:r>
            <a:r>
              <a:rPr lang="en-US" altLang="en-US" dirty="0"/>
              <a:t> multithreaded applications</a:t>
            </a:r>
          </a:p>
          <a:p>
            <a:r>
              <a:rPr lang="en-US" altLang="en-US" dirty="0"/>
              <a:t>Illustrate different approaches to implicit threading including thread pools, fork-join, and Grand Central Dispatch</a:t>
            </a:r>
          </a:p>
          <a:p>
            <a:r>
              <a:rPr lang="en-US" altLang="en-US" dirty="0"/>
              <a:t>Describe how the Windows and Linux operating systems represent threads</a:t>
            </a:r>
          </a:p>
          <a:p>
            <a:r>
              <a:rPr lang="en-US" altLang="en-US" dirty="0"/>
              <a:t>Designing multithreaded applications using the </a:t>
            </a:r>
            <a:r>
              <a:rPr lang="en-US" altLang="en-US" dirty="0" err="1"/>
              <a:t>Pthreads</a:t>
            </a:r>
            <a:r>
              <a:rPr lang="en-US" altLang="en-US" dirty="0"/>
              <a:t>, Java, and Windows threading APIs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3BB46A0-1D14-4FC6-A460-C90F6E2D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D32A769-ACA8-4BB5-9FC7-1A36C936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Rather than explicitly creating threads, Java also allows thread creation around the Executor interface: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The Executor is used as follows: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25F2420-3B38-4BBF-95DB-0D1FB6F5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982788"/>
            <a:ext cx="4267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83D93813-F376-44DC-802B-F865A1A1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083050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A55039-19E6-4761-9A88-54FE627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FA43B0FA-FE5E-400F-8A43-708B3CC2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89063"/>
            <a:ext cx="6019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D9F2F0-9A6E-4213-BD42-4A873B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Executor Framework (Cont.)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60CA2FFB-E1A5-46F6-B0CB-5515AE97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78000"/>
            <a:ext cx="7581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9E55120-F5D0-46C2-82BE-CA660613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4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Implicit Threading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C74C183-73E7-433E-B44B-AE29734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84407" cy="4478337"/>
          </a:xfrm>
        </p:spPr>
        <p:txBody>
          <a:bodyPr/>
          <a:lstStyle/>
          <a:p>
            <a:r>
              <a:rPr lang="en-US" altLang="en-US" dirty="0"/>
              <a:t>Growing in popularity as numbers of threads increase, program correctness more difficult with explicit threads</a:t>
            </a:r>
          </a:p>
          <a:p>
            <a:r>
              <a:rPr lang="en-US" altLang="en-US" dirty="0"/>
              <a:t>Creation and management of threads done by compilers and run-time libraries rather than programmers</a:t>
            </a:r>
          </a:p>
          <a:p>
            <a:r>
              <a:rPr lang="en-US" altLang="en-US" dirty="0"/>
              <a:t>Five methods explored</a:t>
            </a:r>
          </a:p>
          <a:p>
            <a:pPr lvl="1"/>
            <a:r>
              <a:rPr lang="en-US" altLang="en-US" dirty="0"/>
              <a:t>Thread Pools</a:t>
            </a:r>
          </a:p>
          <a:p>
            <a:pPr lvl="1"/>
            <a:r>
              <a:rPr lang="en-US" altLang="en-US" dirty="0"/>
              <a:t>Fork-Join</a:t>
            </a:r>
          </a:p>
          <a:p>
            <a:pPr lvl="1"/>
            <a:r>
              <a:rPr lang="en-US" altLang="en-US" dirty="0"/>
              <a:t>OpenMP</a:t>
            </a:r>
          </a:p>
          <a:p>
            <a:pPr lvl="1"/>
            <a:r>
              <a:rPr lang="en-US" altLang="en-US" dirty="0"/>
              <a:t>Grand Central Dispatch</a:t>
            </a:r>
          </a:p>
          <a:p>
            <a:pPr lvl="1"/>
            <a:r>
              <a:rPr lang="en-US" altLang="en-US" dirty="0"/>
              <a:t>Intel Threading Building Blocks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7548F8-7BBB-488A-9C64-FEFB3E11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Pools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DAB4466-FF5C-42A6-98D5-F594A5A1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081088"/>
            <a:ext cx="7686221" cy="4478337"/>
          </a:xfrm>
        </p:spPr>
        <p:txBody>
          <a:bodyPr/>
          <a:lstStyle/>
          <a:p>
            <a:r>
              <a:rPr lang="en-US" altLang="en-US" dirty="0"/>
              <a:t>Create a number of threads in a pool where they await work</a:t>
            </a:r>
          </a:p>
          <a:p>
            <a:r>
              <a:rPr lang="en-US" altLang="en-US" dirty="0"/>
              <a:t>Advantages:</a:t>
            </a:r>
          </a:p>
          <a:p>
            <a:pPr lvl="1"/>
            <a:r>
              <a:rPr lang="en-US" altLang="en-US" dirty="0"/>
              <a:t>Usually slightly faster to service a request with an existing thread than create a new thread</a:t>
            </a:r>
          </a:p>
          <a:p>
            <a:pPr lvl="1"/>
            <a:r>
              <a:rPr lang="en-US" altLang="en-US" dirty="0"/>
              <a:t>Allows the number of threads in the application(s) to be bound to the size of the pool</a:t>
            </a:r>
          </a:p>
          <a:p>
            <a:pPr lvl="1"/>
            <a:r>
              <a:rPr lang="en-US" altLang="en-US" dirty="0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 dirty="0" err="1"/>
              <a:t>i.e,Tasks</a:t>
            </a:r>
            <a:r>
              <a:rPr lang="en-US" altLang="en-US" dirty="0"/>
              <a:t> could be scheduled to run periodically</a:t>
            </a:r>
          </a:p>
          <a:p>
            <a:r>
              <a:rPr lang="en-US" altLang="en-US" dirty="0"/>
              <a:t>Windows API supports thread pools:</a:t>
            </a:r>
          </a:p>
        </p:txBody>
      </p:sp>
      <p:pic>
        <p:nvPicPr>
          <p:cNvPr id="59395" name="Picture 1" descr="Screen Shot 2012-12-04 at 9.17.42 PM.png">
            <a:extLst>
              <a:ext uri="{FF2B5EF4-FFF2-40B4-BE49-F238E27FC236}">
                <a16:creationId xmlns:a16="http://schemas.microsoft.com/office/drawing/2014/main" id="{D64E1B78-20BD-4FED-BCFF-952D9F2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4743450"/>
            <a:ext cx="6438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B30332-8F67-4C2C-9E06-797B76E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Thread Pools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0F2BF71E-EE06-4CCF-82F8-A416029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factory methods for creating thread pools in Executors class: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1E44F790-96C5-4253-A283-43ACB4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36713"/>
            <a:ext cx="668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7716076-2C27-44DA-8C53-7D021F9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Thread Pools (Cont.)</a:t>
            </a:r>
          </a:p>
        </p:txBody>
      </p:sp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D3341B41-7DD8-4DC3-BD1A-010A1A37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311275"/>
            <a:ext cx="7010400" cy="42545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6B7209D-1875-45AD-B783-C40EB73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BD5D55A5-3CD4-45C3-AEDE-1B3CAE7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Multiple threads (tasks) are </a:t>
            </a:r>
            <a:r>
              <a:rPr lang="en-US" altLang="en-US" b="1"/>
              <a:t>forked</a:t>
            </a:r>
            <a:r>
              <a:rPr lang="en-US" altLang="en-US"/>
              <a:t>, and then </a:t>
            </a:r>
            <a:r>
              <a:rPr lang="en-US" altLang="en-US" b="1"/>
              <a:t>joined</a:t>
            </a:r>
            <a:r>
              <a:rPr lang="en-US" altLang="en-US"/>
              <a:t>.</a:t>
            </a:r>
          </a:p>
        </p:txBody>
      </p:sp>
      <p:pic>
        <p:nvPicPr>
          <p:cNvPr id="63491" name="Picture 1">
            <a:extLst>
              <a:ext uri="{FF2B5EF4-FFF2-40B4-BE49-F238E27FC236}">
                <a16:creationId xmlns:a16="http://schemas.microsoft.com/office/drawing/2014/main" id="{D71E8547-BE08-417E-B714-75D03F5D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38450"/>
            <a:ext cx="83518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E70855C1-DCE3-42CB-A4C8-7B95840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8025F3E-39A7-4B92-9FF0-6B73CEC4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General algorithm for fork-join strategy: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8A3EBE2-4330-4DB9-A558-3710736C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78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60B8B1B-D780-4852-8E0D-49911E9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B3C03BAD-DAA6-436B-95DB-DD28333B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82725"/>
            <a:ext cx="420211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774012-3807-4498-B991-8D9050F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284F1CF5-435D-4BB1-9339-BE39F15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/>
          <a:lstStyle/>
          <a:p>
            <a:r>
              <a:rPr lang="en-US" altLang="en-US"/>
              <a:t>Most modern applications are multithreaded</a:t>
            </a:r>
          </a:p>
          <a:p>
            <a:r>
              <a:rPr lang="en-US" altLang="en-US"/>
              <a:t>Threads run within application</a:t>
            </a:r>
          </a:p>
          <a:p>
            <a:r>
              <a:rPr lang="en-US" altLang="en-US"/>
              <a:t>Multiple tasks with the application can be implemented by separate threads</a:t>
            </a:r>
          </a:p>
          <a:p>
            <a:pPr lvl="1"/>
            <a:r>
              <a:rPr lang="en-US" altLang="en-US"/>
              <a:t>Update display</a:t>
            </a:r>
          </a:p>
          <a:p>
            <a:pPr lvl="1"/>
            <a:r>
              <a:rPr lang="en-US" altLang="en-US"/>
              <a:t>Fetch data</a:t>
            </a:r>
          </a:p>
          <a:p>
            <a:pPr lvl="1"/>
            <a:r>
              <a:rPr lang="en-US" altLang="en-US"/>
              <a:t>Spell checking</a:t>
            </a:r>
          </a:p>
          <a:p>
            <a:pPr lvl="1"/>
            <a:r>
              <a:rPr lang="en-US" altLang="en-US"/>
              <a:t>Answer a network request</a:t>
            </a:r>
          </a:p>
          <a:p>
            <a:r>
              <a:rPr lang="en-US" altLang="en-US"/>
              <a:t>Process creation is heavy-weight while thread creation is light-weight</a:t>
            </a:r>
          </a:p>
          <a:p>
            <a:r>
              <a:rPr lang="en-US" altLang="en-US"/>
              <a:t>Can simplify code, increase efficiency</a:t>
            </a:r>
          </a:p>
          <a:p>
            <a:r>
              <a:rPr lang="en-US" altLang="en-US"/>
              <a:t>Kernels are generally multithreaded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D13F5A-2734-49DF-BFE4-5DB6E05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6CF0E748-8FC9-47F3-864F-F2C39472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84388"/>
            <a:ext cx="5537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7EBC813-24D9-4251-A424-D543DF4A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208F6E35-E9F8-4881-9CC9-CD085B4BF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2" y="906105"/>
            <a:ext cx="4806691" cy="57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D90200C-7483-4971-837A-517771B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C19F5FD-397F-47D2-8792-EE6E18E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12399" cy="18573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r>
              <a:rPr lang="en-US" altLang="en-US" dirty="0"/>
              <a:t> is an abstract base class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and </a:t>
            </a:r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classes extend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returns a result (via the return value from the </a:t>
            </a:r>
            <a:r>
              <a:rPr lang="en-US" altLang="en-US" b="1" dirty="0">
                <a:latin typeface="Courier New" panose="02070309020205020404" pitchFamily="49" charset="0"/>
              </a:rPr>
              <a:t>compute() </a:t>
            </a:r>
            <a:r>
              <a:rPr lang="en-US" altLang="en-US" dirty="0"/>
              <a:t>method) 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does not return a result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endParaRPr lang="en-US" altLang="en-US" b="1" dirty="0">
              <a:latin typeface="Courier New" panose="02070309020205020404" pitchFamily="49" charset="0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16F28A26-C981-42C8-8117-EA6AF2BD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37" y="3514236"/>
            <a:ext cx="495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4669B9-2DEA-421A-8382-2BC0EEE0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34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OpenMP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4946A5B-F4DA-4E2D-9FE7-9A6C90AEC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473200"/>
            <a:ext cx="3560763" cy="3997325"/>
          </a:xfrm>
        </p:spPr>
        <p:txBody>
          <a:bodyPr/>
          <a:lstStyle/>
          <a:p>
            <a:r>
              <a:rPr lang="en-US" altLang="en-US" dirty="0"/>
              <a:t>Set of compiler directives and an API for C, C++, FORTRAN </a:t>
            </a:r>
          </a:p>
          <a:p>
            <a:r>
              <a:rPr lang="en-US" altLang="en-US" dirty="0"/>
              <a:t>Provides support for parallel programming in shared-memory environments</a:t>
            </a:r>
          </a:p>
          <a:p>
            <a:r>
              <a:rPr lang="en-US" altLang="en-US" dirty="0"/>
              <a:t>Identifies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parallel regions </a:t>
            </a:r>
            <a:r>
              <a:rPr lang="en-US" altLang="en-US" dirty="0"/>
              <a:t>– blocks of code that can run in parallel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parallel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Create as many threads as there are cores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55ABC929-CE13-4509-98E6-61C83753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73200"/>
            <a:ext cx="408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79CC573-0BA9-4E42-AA0D-66DAEE95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4A81212D-9FC8-4D36-B7BD-612B8542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Run the for loop in parallel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E15DDD23-9A4F-4651-BEEF-EB8F9B70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70163"/>
            <a:ext cx="358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3EDC882-8B59-4594-B276-CFAD243C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27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0F26652-E0BE-449C-A693-21DA9E1C2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187450"/>
            <a:ext cx="7753740" cy="4478338"/>
          </a:xfrm>
        </p:spPr>
        <p:txBody>
          <a:bodyPr/>
          <a:lstStyle/>
          <a:p>
            <a:r>
              <a:rPr lang="en-US" altLang="en-US" dirty="0"/>
              <a:t>Apple technology for macOS and iOS operating systems</a:t>
            </a:r>
          </a:p>
          <a:p>
            <a:r>
              <a:rPr lang="en-US" altLang="en-US" dirty="0"/>
              <a:t>Extensions to C, C++ and Objective-C languages, API, and run-time library</a:t>
            </a:r>
          </a:p>
          <a:p>
            <a:r>
              <a:rPr lang="en-US" altLang="en-US" dirty="0"/>
              <a:t>Allows identification of parallel sections</a:t>
            </a:r>
          </a:p>
          <a:p>
            <a:r>
              <a:rPr lang="en-US" altLang="en-US" dirty="0"/>
              <a:t>Manages most of the details of threading</a:t>
            </a:r>
          </a:p>
          <a:p>
            <a:r>
              <a:rPr lang="en-US" altLang="en-US" dirty="0"/>
              <a:t>Block is in “^{ }” 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  <a:r>
              <a:rPr lang="ro-RO" altLang="en-US" b="1" dirty="0">
                <a:latin typeface="Courier New" panose="02070309020205020404" pitchFamily="49" charset="0"/>
              </a:rPr>
              <a:t>ˆ{ printf("I am a block"); } </a:t>
            </a:r>
            <a:br>
              <a:rPr lang="ro-RO" altLang="en-US" b="1" dirty="0">
                <a:latin typeface="Courier New" panose="02070309020205020404" pitchFamily="49" charset="0"/>
              </a:rPr>
            </a:br>
            <a:endParaRPr lang="en-US" altLang="en-US" dirty="0"/>
          </a:p>
          <a:p>
            <a:r>
              <a:rPr lang="en-US" altLang="en-US" dirty="0"/>
              <a:t>Blocks placed in dispatch queue</a:t>
            </a:r>
          </a:p>
          <a:p>
            <a:pPr lvl="1"/>
            <a:r>
              <a:rPr lang="en-US" altLang="en-US" dirty="0"/>
              <a:t>Assigned to available thread in thread pool when removed from queue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B806D4C-6940-4E14-B304-1F7CFEF6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AF9024C-9C3C-4274-AB7B-7B0D8B7A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2" y="1203325"/>
            <a:ext cx="7688426" cy="4478338"/>
          </a:xfrm>
        </p:spPr>
        <p:txBody>
          <a:bodyPr/>
          <a:lstStyle/>
          <a:p>
            <a:r>
              <a:rPr lang="en-US" altLang="en-US" dirty="0"/>
              <a:t>Two types of dispatch queues:</a:t>
            </a:r>
          </a:p>
          <a:p>
            <a:pPr lvl="1"/>
            <a:r>
              <a:rPr lang="en-US" altLang="en-US" b="1" dirty="0"/>
              <a:t>serial</a:t>
            </a:r>
            <a:r>
              <a:rPr lang="en-US" altLang="en-US" dirty="0"/>
              <a:t> – blocks removed in FIFO order, queue is per process,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main queue</a:t>
            </a:r>
          </a:p>
          <a:p>
            <a:pPr lvl="2"/>
            <a:r>
              <a:rPr lang="en-US" altLang="en-US" dirty="0"/>
              <a:t>Programmers can create additional serial queues within program</a:t>
            </a:r>
          </a:p>
          <a:p>
            <a:pPr lvl="1"/>
            <a:r>
              <a:rPr lang="en-US" altLang="en-US" b="1" dirty="0"/>
              <a:t>concurrent</a:t>
            </a:r>
            <a:r>
              <a:rPr lang="en-US" altLang="en-US" dirty="0"/>
              <a:t> – removed in FIFO order but several may be removed at a time</a:t>
            </a:r>
          </a:p>
          <a:p>
            <a:pPr lvl="2"/>
            <a:r>
              <a:rPr lang="en-US" altLang="en-US" dirty="0"/>
              <a:t>Four system wide queues divided by quality of service: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QOS_CLASS_USER_INTERACTIVE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QOS_CLASS_USER_INITIATED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QOS_CLASS_USER_UTILITY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QOS_CLASS_USER_BACKGROUND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2E8FE8F8-6247-440E-8AD2-9125A529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860"/>
            <a:ext cx="8229600" cy="576262"/>
          </a:xfrm>
        </p:spPr>
        <p:txBody>
          <a:bodyPr/>
          <a:lstStyle/>
          <a:p>
            <a:r>
              <a:rPr lang="en-US" altLang="en-US" dirty="0"/>
              <a:t>Grand Central Dispatch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61FCAB4-6A2F-4741-AEC6-56E10DD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the Swift language a task is defined as a closure – similar to a block, minus the caret</a:t>
            </a:r>
          </a:p>
          <a:p>
            <a:r>
              <a:rPr lang="en-US" altLang="en-US" dirty="0"/>
              <a:t>Closures are submitted to the queue using the </a:t>
            </a:r>
            <a:r>
              <a:rPr lang="en-US" altLang="en-US" dirty="0" err="1">
                <a:latin typeface="Courier New" panose="02070309020205020404" pitchFamily="49" charset="0"/>
              </a:rPr>
              <a:t>dispatch_async</a:t>
            </a:r>
            <a:r>
              <a:rPr lang="en-US" altLang="en-US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BEE0DB06-C5D5-4AB5-BD45-46DF14ED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32050"/>
            <a:ext cx="5892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E06E839-D948-468F-B190-B5CDABB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33853"/>
            <a:ext cx="7727950" cy="576262"/>
          </a:xfrm>
        </p:spPr>
        <p:txBody>
          <a:bodyPr/>
          <a:lstStyle/>
          <a:p>
            <a:r>
              <a:rPr lang="en-US" altLang="en-US" dirty="0"/>
              <a:t>Intel Threading Building Blocks (TBB)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4B964262-47E7-4DB6-A63C-554FF6E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Template library for designing parallel C++ programs</a:t>
            </a:r>
          </a:p>
          <a:p>
            <a:r>
              <a:rPr lang="en-US" altLang="en-US" dirty="0"/>
              <a:t>A serial version of a simple for loop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for loop written using TBB with </a:t>
            </a:r>
            <a:r>
              <a:rPr lang="en-US" altLang="en-US" b="1" dirty="0" err="1">
                <a:latin typeface="Courier New" panose="02070309020205020404" pitchFamily="49" charset="0"/>
              </a:rPr>
              <a:t>parallel_for</a:t>
            </a:r>
            <a:r>
              <a:rPr lang="en-US" altLang="en-US" dirty="0"/>
              <a:t> statement: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AECC45F-AE48-41B9-BBCF-8CA2461C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112963"/>
            <a:ext cx="372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13B8E9B-4CDB-4160-8253-D3DEBB20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071938"/>
            <a:ext cx="664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8F5BE787-1C90-443B-BF35-EC074EF9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Threading Issues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F51DC46-1491-4D2A-B267-43A725F2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2" y="1143000"/>
            <a:ext cx="7440645" cy="4483100"/>
          </a:xfrm>
        </p:spPr>
        <p:txBody>
          <a:bodyPr/>
          <a:lstStyle/>
          <a:p>
            <a:r>
              <a:rPr lang="en-US" altLang="en-US" dirty="0"/>
              <a:t>Semantics of </a:t>
            </a:r>
            <a:r>
              <a:rPr lang="en-US" altLang="en-US" b="1" dirty="0"/>
              <a:t>fork()</a:t>
            </a:r>
            <a:r>
              <a:rPr lang="en-US" altLang="en-US" dirty="0"/>
              <a:t> and </a:t>
            </a:r>
            <a:r>
              <a:rPr lang="en-US" altLang="en-US" b="1" dirty="0"/>
              <a:t>exec()</a:t>
            </a:r>
            <a:r>
              <a:rPr lang="en-US" altLang="en-US" dirty="0"/>
              <a:t> system calls</a:t>
            </a:r>
            <a:endParaRPr lang="en-US" altLang="en-US" sz="800" dirty="0"/>
          </a:p>
          <a:p>
            <a:r>
              <a:rPr lang="en-US" altLang="en-US" dirty="0"/>
              <a:t>Signal handling</a:t>
            </a:r>
          </a:p>
          <a:p>
            <a:pPr lvl="1"/>
            <a:r>
              <a:rPr lang="en-US" altLang="en-US" dirty="0"/>
              <a:t>Synchronous and asynchronous</a:t>
            </a:r>
            <a:endParaRPr lang="en-US" altLang="en-US" sz="800" dirty="0"/>
          </a:p>
          <a:p>
            <a:r>
              <a:rPr lang="en-US" altLang="en-US" dirty="0"/>
              <a:t>Thread cancellation of target thread</a:t>
            </a:r>
          </a:p>
          <a:p>
            <a:pPr lvl="1"/>
            <a:r>
              <a:rPr lang="en-US" altLang="en-US" dirty="0"/>
              <a:t>Asynchronous or deferred</a:t>
            </a:r>
            <a:endParaRPr lang="en-US" altLang="en-US" sz="800" dirty="0"/>
          </a:p>
          <a:p>
            <a:r>
              <a:rPr lang="en-US" altLang="en-US" dirty="0"/>
              <a:t>Thread-local storage</a:t>
            </a:r>
          </a:p>
          <a:p>
            <a:r>
              <a:rPr lang="en-US" altLang="en-US" dirty="0"/>
              <a:t>Scheduler Activations</a:t>
            </a:r>
          </a:p>
          <a:p>
            <a:endParaRPr lang="en-US" altLang="en-US" sz="800" dirty="0"/>
          </a:p>
          <a:p>
            <a:pPr lvl="1">
              <a:buFont typeface="Monotype Sorts" pitchFamily="-84" charset="2"/>
              <a:buNone/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0A79867A-2E93-4EF0-B105-A26BB113E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04206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Semantics of fork() and exec()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A843C793-C155-4716-B3E2-61F8E727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56415" cy="4530725"/>
          </a:xfrm>
        </p:spPr>
        <p:txBody>
          <a:bodyPr/>
          <a:lstStyle/>
          <a:p>
            <a:r>
              <a:rPr lang="en-US" altLang="en-US"/>
              <a:t>Does </a:t>
            </a:r>
            <a:r>
              <a:rPr lang="en-US" altLang="en-US" b="1">
                <a:latin typeface="Courier New" panose="02070309020205020404" pitchFamily="49" charset="0"/>
              </a:rPr>
              <a:t>fork()</a:t>
            </a:r>
            <a:r>
              <a:rPr lang="en-US" altLang="en-US"/>
              <a:t>duplicate only the calling thread or all threads?</a:t>
            </a:r>
          </a:p>
          <a:p>
            <a:pPr lvl="1"/>
            <a:r>
              <a:rPr lang="en-US" altLang="en-US"/>
              <a:t>Some UNIXes have two versions of fork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exec() </a:t>
            </a:r>
            <a:r>
              <a:rPr lang="en-US" altLang="en-US"/>
              <a:t>usually works as normal – replace the running process including all threads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E38D4671-065E-48FB-994B-D2E5E93E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4752EA8-B31F-42FC-AC88-93660F76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756" y="1164839"/>
            <a:ext cx="7719753" cy="5156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Signals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default handler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User-defined 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6878F364-9781-4DC9-A9A3-9DD34E5E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09391F2-8D47-4F0C-960D-BFD5F96C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7" y="1146175"/>
            <a:ext cx="7691761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the thread to which the signal applies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A4A892A-809A-4516-AB08-9E20E9A5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6237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E0ACA4C6-47F5-415C-B47D-5700AEF1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46175"/>
            <a:ext cx="7672031" cy="4430713"/>
          </a:xfrm>
        </p:spPr>
        <p:txBody>
          <a:bodyPr/>
          <a:lstStyle/>
          <a:p>
            <a:r>
              <a:rPr lang="en-US" altLang="en-US" dirty="0"/>
              <a:t>Terminating a thread before it has finished</a:t>
            </a:r>
          </a:p>
          <a:p>
            <a:r>
              <a:rPr lang="en-US" altLang="en-US" dirty="0"/>
              <a:t>Thread to be canceled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target thread</a:t>
            </a:r>
          </a:p>
          <a:p>
            <a:r>
              <a:rPr lang="en-US" altLang="en-US" dirty="0"/>
              <a:t>Two general approaches:</a:t>
            </a:r>
          </a:p>
          <a:p>
            <a:pPr lvl="1"/>
            <a:r>
              <a:rPr lang="en-US" altLang="en-US" b="1" dirty="0"/>
              <a:t>Asynchronous cancellation</a:t>
            </a:r>
            <a:r>
              <a:rPr lang="en-US" altLang="en-US" dirty="0"/>
              <a:t> terminates the target thread immediately</a:t>
            </a:r>
          </a:p>
          <a:p>
            <a:pPr lvl="1"/>
            <a:r>
              <a:rPr lang="en-US" altLang="en-US" b="1" dirty="0"/>
              <a:t>Deferred cancellation</a:t>
            </a:r>
            <a:r>
              <a:rPr lang="en-US" altLang="en-US" dirty="0"/>
              <a:t> allows the target thread to periodically check if it should be cancelled</a:t>
            </a:r>
          </a:p>
          <a:p>
            <a:r>
              <a:rPr lang="en-US" altLang="en-US" dirty="0" err="1"/>
              <a:t>Pthread</a:t>
            </a:r>
            <a:r>
              <a:rPr lang="en-US" altLang="en-US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C3014C15-8D5D-4EBD-B07F-81007A22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022725"/>
            <a:ext cx="394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46D4A08B-A3B9-409D-9FF5-9A70E4A5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28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D8769D7-C343-444C-A0E2-10A79AC9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057275"/>
            <a:ext cx="7735078" cy="49625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Default type is deferred</a:t>
            </a:r>
          </a:p>
          <a:p>
            <a:pPr lvl="1">
              <a:defRPr/>
            </a:pPr>
            <a:r>
              <a:rPr lang="en-US" altLang="en-US" dirty="0"/>
              <a:t>Cancellation only occurs when thread reaches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cancellation point</a:t>
            </a:r>
          </a:p>
          <a:p>
            <a:pPr lvl="2">
              <a:defRPr/>
            </a:pPr>
            <a:r>
              <a:rPr lang="en-US" altLang="en-US" dirty="0"/>
              <a:t>i.e.,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cleanup handler </a:t>
            </a:r>
            <a:r>
              <a:rPr lang="en-US" altLang="en-US" dirty="0"/>
              <a:t>is invoked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On Linux systems, thread cancellation is handled through signals</a:t>
            </a: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45A1D62A-4B0A-490B-8A95-06E0D48B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963738"/>
            <a:ext cx="5100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0D1FBD27-2B69-44A9-A404-9835E77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Thread Cancellation in Java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5BEED4D-A616-43F0-AE72-2D49BC1B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Deferred cancellation uses the </a:t>
            </a:r>
            <a:r>
              <a:rPr lang="en-US" altLang="en-US" b="1">
                <a:latin typeface="Courier New" panose="02070309020205020404" pitchFamily="49" charset="0"/>
              </a:rPr>
              <a:t>interrupt()</a:t>
            </a:r>
            <a:r>
              <a:rPr lang="en-US" altLang="en-US"/>
              <a:t> method, which sets the interrupted status of a thread.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 thread can then check to see if it has been interrupted: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5B25D66-7EE8-4C02-9916-79984531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812925"/>
            <a:ext cx="571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B3E1EED7-AF5C-4949-B412-6DA9E936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195763"/>
            <a:ext cx="566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2580DFDB-6ABD-4948-952F-076F0CA2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Thread-Local Storage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1C7EAF96-DD82-4FEA-A725-EF91F94C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768383" cy="447833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Thread-local storage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TLS</a:t>
            </a:r>
            <a:r>
              <a:rPr lang="en-US" altLang="en-US" dirty="0"/>
              <a:t>) allows each thread to have its own copy of data</a:t>
            </a:r>
          </a:p>
          <a:p>
            <a:r>
              <a:rPr lang="en-US" altLang="en-US" dirty="0"/>
              <a:t>Useful when you do not have control over the thread creation process (i.e., when using a thread pool)</a:t>
            </a:r>
          </a:p>
          <a:p>
            <a:r>
              <a:rPr lang="en-US" altLang="en-US" dirty="0"/>
              <a:t>Different from local variables</a:t>
            </a:r>
          </a:p>
          <a:p>
            <a:pPr lvl="1"/>
            <a:r>
              <a:rPr lang="en-US" altLang="en-US" dirty="0"/>
              <a:t>Local variables visible only during single function invocation</a:t>
            </a:r>
          </a:p>
          <a:p>
            <a:pPr lvl="1"/>
            <a:r>
              <a:rPr lang="en-US" altLang="en-US" dirty="0"/>
              <a:t>TLS visible across function invocations</a:t>
            </a:r>
          </a:p>
          <a:p>
            <a:r>
              <a:rPr lang="en-US" altLang="en-US" dirty="0"/>
              <a:t>Similar to </a:t>
            </a:r>
            <a:r>
              <a:rPr lang="en-US" altLang="en-US" b="1" dirty="0">
                <a:latin typeface="Courier New" panose="02070309020205020404" pitchFamily="49" charset="0"/>
              </a:rPr>
              <a:t>static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TLS is unique to each thread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65E82D8D-F606-4BB6-910E-3E1D7A764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28830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Scheduler Activations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A8495397-A30B-4D32-9963-DA7E64699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/>
          <a:lstStyle/>
          <a:p>
            <a:r>
              <a:rPr lang="en-US" altLang="en-US" dirty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dirty="0"/>
              <a:t>Typically use an intermediate data structure between user and kernel threads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LWP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Appears to be a virtual processor on which process can schedule user thread to run</a:t>
            </a:r>
          </a:p>
          <a:p>
            <a:pPr lvl="1"/>
            <a:r>
              <a:rPr lang="en-US" altLang="en-US" dirty="0"/>
              <a:t>Each LWP attached to kernel thread</a:t>
            </a:r>
          </a:p>
          <a:p>
            <a:pPr lvl="1"/>
            <a:r>
              <a:rPr lang="en-US" altLang="en-US" dirty="0"/>
              <a:t>How many LWPs to create?</a:t>
            </a:r>
          </a:p>
          <a:p>
            <a:r>
              <a:rPr lang="en-US" altLang="en-US" dirty="0"/>
              <a:t>Scheduler activations provide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a communication mechanism from the kernel to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the thread library</a:t>
            </a:r>
          </a:p>
          <a:p>
            <a:r>
              <a:rPr lang="en-US" altLang="en-US" dirty="0"/>
              <a:t>This communication allows an application to maintain the correct number kernel threads</a:t>
            </a: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7DC26CCE-1C29-4F40-8E4C-6E777703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16175"/>
            <a:ext cx="2352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228830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/>
              <a:t>Windows Threads</a:t>
            </a:r>
          </a:p>
          <a:p>
            <a:r>
              <a:rPr lang="en-US" altLang="en-US"/>
              <a:t>Linux Threads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119AA1B0-0B6B-4557-94CD-C696EC50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9A0C3CF5-1789-4524-A426-288D6840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130300"/>
            <a:ext cx="7763068" cy="5141913"/>
          </a:xfrm>
        </p:spPr>
        <p:txBody>
          <a:bodyPr/>
          <a:lstStyle/>
          <a:p>
            <a:r>
              <a:rPr lang="en-US" altLang="en-US" dirty="0"/>
              <a:t>Windows API – primary API for Windows applications</a:t>
            </a:r>
          </a:p>
          <a:p>
            <a:r>
              <a:rPr lang="en-US" altLang="en-US" dirty="0"/>
              <a:t>Implements the one-to-one mapping, kernel-level</a:t>
            </a:r>
          </a:p>
          <a:p>
            <a:r>
              <a:rPr lang="en-US" altLang="en-US" dirty="0"/>
              <a:t>Each thread contains</a:t>
            </a:r>
          </a:p>
          <a:p>
            <a:pPr lvl="1"/>
            <a:r>
              <a:rPr lang="en-US" altLang="en-US" dirty="0"/>
              <a:t>A thread id</a:t>
            </a:r>
          </a:p>
          <a:p>
            <a:pPr lvl="1"/>
            <a:r>
              <a:rPr lang="en-US" altLang="en-US" dirty="0"/>
              <a:t>Register set representing state of processor</a:t>
            </a:r>
          </a:p>
          <a:p>
            <a:pPr lvl="1"/>
            <a:r>
              <a:rPr lang="en-US" altLang="en-US" dirty="0"/>
              <a:t>Separate user and kernel stacks for when thread runs in user mode or kernel mode</a:t>
            </a:r>
          </a:p>
          <a:p>
            <a:pPr lvl="1"/>
            <a:r>
              <a:rPr lang="en-US" altLang="en-US" dirty="0"/>
              <a:t>Private data storage area used by run-time libraries and dynamic link libraries (DLLs)</a:t>
            </a:r>
          </a:p>
          <a:p>
            <a:r>
              <a:rPr lang="en-US" altLang="en-US" dirty="0"/>
              <a:t>The register set, stacks, and private storage area are known as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context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FE08425D-ED51-450A-B441-45E2EB4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6887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Server Architecture</a:t>
            </a:r>
          </a:p>
        </p:txBody>
      </p:sp>
      <p:pic>
        <p:nvPicPr>
          <p:cNvPr id="14338" name="Picture 1">
            <a:extLst>
              <a:ext uri="{FF2B5EF4-FFF2-40B4-BE49-F238E27FC236}">
                <a16:creationId xmlns:a16="http://schemas.microsoft.com/office/drawing/2014/main" id="{CF5D0D58-5C7A-45B8-AD7F-B5E9EF91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7966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706217A8-F3F8-485D-B043-6CC2F9CD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(Cont.)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80C93C6D-5B8E-43FC-AA4D-62288181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7701092" cy="5141913"/>
          </a:xfrm>
        </p:spPr>
        <p:txBody>
          <a:bodyPr/>
          <a:lstStyle/>
          <a:p>
            <a:r>
              <a:rPr lang="en-US" altLang="en-US" dirty="0"/>
              <a:t>The primary data structures of a thread include:</a:t>
            </a:r>
          </a:p>
          <a:p>
            <a:pPr lvl="1"/>
            <a:r>
              <a:rPr lang="en-US" altLang="en-US" dirty="0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 dirty="0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 dirty="0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58ED7928-B775-4E93-B427-ECD5DC52C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874" y="228830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Data Structures</a:t>
            </a:r>
          </a:p>
        </p:txBody>
      </p:sp>
      <p:pic>
        <p:nvPicPr>
          <p:cNvPr id="102402" name="Picture 1">
            <a:extLst>
              <a:ext uri="{FF2B5EF4-FFF2-40B4-BE49-F238E27FC236}">
                <a16:creationId xmlns:a16="http://schemas.microsoft.com/office/drawing/2014/main" id="{484A094D-1D6D-4AEC-B6E2-DD851672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98600"/>
            <a:ext cx="43068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A83B2EB4-BA9F-4468-9748-66079CAC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Threads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CC8EC9-347D-4989-9EE5-6AE0B546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594308" cy="4495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Linux refers to them as </a:t>
            </a:r>
            <a:r>
              <a:rPr lang="en-US" altLang="en-US" b="1" i="1" dirty="0">
                <a:cs typeface="ＭＳ Ｐゴシック" charset="-128"/>
              </a:rPr>
              <a:t>tasks</a:t>
            </a:r>
            <a:r>
              <a:rPr lang="en-US" altLang="en-US" dirty="0">
                <a:cs typeface="ＭＳ Ｐゴシック" charset="-128"/>
              </a:rPr>
              <a:t> rather than </a:t>
            </a:r>
            <a:r>
              <a:rPr lang="en-US" altLang="en-US" b="1" i="1" dirty="0">
                <a:cs typeface="ＭＳ Ｐゴシック" charset="-128"/>
              </a:rPr>
              <a:t>threads</a:t>
            </a: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Thread creation is done through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ＭＳ Ｐゴシック" charset="-128"/>
              </a:rPr>
              <a:t>system call</a:t>
            </a:r>
          </a:p>
          <a:p>
            <a:pPr>
              <a:defRPr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dirty="0">
                <a:cs typeface="ＭＳ Ｐゴシック" charset="-128"/>
              </a:rPr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dirty="0"/>
              <a:t>Flags control behavior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Courier New" pitchFamily="49" charset="0"/>
              </a:rPr>
              <a:t>points to process data structures (shared or unique)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</p:txBody>
      </p:sp>
      <p:pic>
        <p:nvPicPr>
          <p:cNvPr id="104451" name="Picture 1">
            <a:extLst>
              <a:ext uri="{FF2B5EF4-FFF2-40B4-BE49-F238E27FC236}">
                <a16:creationId xmlns:a16="http://schemas.microsoft.com/office/drawing/2014/main" id="{4A30D8FF-ECBB-4EF4-9DE7-A53BC09D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032125"/>
            <a:ext cx="39544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A4E1028-A5C4-45A4-B6C0-DFAAAFA6F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4F3E7-BE56-4BF5-89DF-866E7EA8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481242"/>
            <a:ext cx="6951662" cy="312738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FC87E0-114C-4BFC-8B34-FD5EF6B8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/>
          <a:lstStyle/>
          <a:p>
            <a:r>
              <a:rPr lang="en-US" altLang="en-US" b="1" dirty="0"/>
              <a:t>Responsiveness – </a:t>
            </a:r>
            <a:r>
              <a:rPr lang="en-US" altLang="en-US" dirty="0"/>
              <a:t>may allow continued execution if part of process is blocked, especially important for user interfaces</a:t>
            </a:r>
          </a:p>
          <a:p>
            <a:r>
              <a:rPr lang="en-US" altLang="en-US" b="1" dirty="0"/>
              <a:t>Resource Sharing – </a:t>
            </a:r>
            <a:r>
              <a:rPr lang="en-US" altLang="en-US" dirty="0"/>
              <a:t>threads share resources of process, easier than shared memory or message passing</a:t>
            </a:r>
          </a:p>
          <a:p>
            <a:r>
              <a:rPr lang="en-US" altLang="en-US" b="1" dirty="0"/>
              <a:t>Economy – </a:t>
            </a:r>
            <a:r>
              <a:rPr lang="en-US" altLang="en-US" dirty="0"/>
              <a:t>cheaper than process creation, thread switching lower overhead than context switching</a:t>
            </a:r>
          </a:p>
          <a:p>
            <a:r>
              <a:rPr lang="en-US" altLang="en-US" b="1" dirty="0"/>
              <a:t>Scalability – </a:t>
            </a:r>
            <a:r>
              <a:rPr lang="en-US" altLang="en-US" dirty="0"/>
              <a:t>process can take advantage of multicore architectures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AE641A-82E5-4706-A422-7614EF04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22868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143B20-81F4-4C44-95F8-D8F686F2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2" y="1208088"/>
            <a:ext cx="7723188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Multicore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multiprocessor</a:t>
            </a:r>
            <a:r>
              <a:rPr lang="en-US" altLang="en-US" dirty="0"/>
              <a:t> systems puts pressure on programmers, challenges include:</a:t>
            </a:r>
          </a:p>
          <a:p>
            <a:pPr lvl="1"/>
            <a:r>
              <a:rPr lang="en-US" altLang="en-US" b="1" dirty="0"/>
              <a:t>Dividing activities</a:t>
            </a:r>
          </a:p>
          <a:p>
            <a:pPr lvl="1"/>
            <a:r>
              <a:rPr lang="en-US" altLang="en-US" b="1" dirty="0"/>
              <a:t>Balance</a:t>
            </a:r>
          </a:p>
          <a:p>
            <a:pPr lvl="1"/>
            <a:r>
              <a:rPr lang="en-US" altLang="en-US" b="1" dirty="0"/>
              <a:t>Data splitting</a:t>
            </a:r>
          </a:p>
          <a:p>
            <a:pPr lvl="1"/>
            <a:r>
              <a:rPr lang="en-US" altLang="en-US" b="1" dirty="0"/>
              <a:t>Data dependency</a:t>
            </a:r>
          </a:p>
          <a:p>
            <a:pPr lvl="1"/>
            <a:r>
              <a:rPr lang="en-US" altLang="en-US" b="1" dirty="0"/>
              <a:t>Testing and debugging</a:t>
            </a:r>
          </a:p>
          <a:p>
            <a:r>
              <a:rPr lang="en-US" altLang="en-US" b="1" i="1" dirty="0"/>
              <a:t>Parallelism</a:t>
            </a:r>
            <a:r>
              <a:rPr lang="en-US" altLang="en-US" dirty="0"/>
              <a:t> implies a system can perform more than one task simultaneously</a:t>
            </a:r>
          </a:p>
          <a:p>
            <a:r>
              <a:rPr lang="en-US" altLang="en-US" b="1" i="1" dirty="0"/>
              <a:t>Concurrency</a:t>
            </a:r>
            <a:r>
              <a:rPr lang="en-US" altLang="en-US" dirty="0"/>
              <a:t> supports more than one task making progress</a:t>
            </a:r>
          </a:p>
          <a:p>
            <a:pPr lvl="1"/>
            <a:r>
              <a:rPr lang="en-US" altLang="en-US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9AFB161-ED93-4730-90CF-60C15CF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2221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Concurrency vs. Parallelism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036A6A0-4CE5-4725-A8D1-F915FCFB1B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2433" y="1163638"/>
            <a:ext cx="79123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Concurrent execution on single-core system: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Parallelism on a multi-core system:</a:t>
            </a:r>
          </a:p>
          <a:p>
            <a:endParaRPr lang="en-US" altLang="en-US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23F49F0-4145-4731-B6A8-7F150BB6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30388"/>
            <a:ext cx="77993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B2355580-5738-4BF5-8926-EC91E28B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647589"/>
            <a:ext cx="4692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15488</TotalTime>
  <Words>2086</Words>
  <Application>Microsoft Office PowerPoint</Application>
  <PresentationFormat>On-screen Show (4:3)</PresentationFormat>
  <Paragraphs>340</Paragraphs>
  <Slides>63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4:  Threads &amp; Concurrency </vt:lpstr>
      <vt:lpstr>Outline</vt:lpstr>
      <vt:lpstr>Objectives</vt:lpstr>
      <vt:lpstr>Motivation</vt:lpstr>
      <vt:lpstr>Single and Multithreaded Processes</vt:lpstr>
      <vt:lpstr>Multithreaded Server Architecture</vt:lpstr>
      <vt:lpstr>Benefits</vt:lpstr>
      <vt:lpstr>Multicore Programming</vt:lpstr>
      <vt:lpstr>Concurrency vs. Parallelism</vt:lpstr>
      <vt:lpstr>Multicore Programming</vt:lpstr>
      <vt:lpstr>Data and Task Parallelism</vt:lpstr>
      <vt:lpstr>Amdahl’s Law</vt:lpstr>
      <vt:lpstr>Amdahl’s Law</vt:lpstr>
      <vt:lpstr>User Threads and Kernel Threads</vt:lpstr>
      <vt:lpstr>User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Threads</vt:lpstr>
      <vt:lpstr>Java Executor Framework</vt:lpstr>
      <vt:lpstr>Java Executor Framework</vt:lpstr>
      <vt:lpstr>Java Executor Framework (Cont.)</vt:lpstr>
      <vt:lpstr>Implicit Threading</vt:lpstr>
      <vt:lpstr>Thread Pools</vt:lpstr>
      <vt:lpstr>Java Thread Pools</vt:lpstr>
      <vt:lpstr>Java Thread Pools (Cont.)</vt:lpstr>
      <vt:lpstr>Fork-Join Parallelism</vt:lpstr>
      <vt:lpstr>Fork-Join Parallelism</vt:lpstr>
      <vt:lpstr>Fork-Join Parallelism</vt:lpstr>
      <vt:lpstr>Fork-Join Parallelism in Java</vt:lpstr>
      <vt:lpstr>Fork-Join Parallelism in Java</vt:lpstr>
      <vt:lpstr>Fork-Join Parallelism in Java</vt:lpstr>
      <vt:lpstr>OpenMP</vt:lpstr>
      <vt:lpstr>PowerPoint Presentation</vt:lpstr>
      <vt:lpstr>Grand Central Dispatch</vt:lpstr>
      <vt:lpstr>Grand Central Dispatch</vt:lpstr>
      <vt:lpstr>Grand Central Dispatch</vt:lpstr>
      <vt:lpstr>Intel Threading Building Blocks (TBB)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 Cancellation in Java</vt:lpstr>
      <vt:lpstr>Thread-Local Storage</vt:lpstr>
      <vt:lpstr>Scheduler Activations</vt:lpstr>
      <vt:lpstr>Operating System Examples</vt:lpstr>
      <vt:lpstr>Windows Threads</vt:lpstr>
      <vt:lpstr>Windows Threads (Cont.)</vt:lpstr>
      <vt:lpstr>Windows Threads Data Structures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226</cp:revision>
  <cp:lastPrinted>2013-09-10T17:57:57Z</cp:lastPrinted>
  <dcterms:created xsi:type="dcterms:W3CDTF">2011-01-13T23:43:38Z</dcterms:created>
  <dcterms:modified xsi:type="dcterms:W3CDTF">2022-02-23T00:56:51Z</dcterms:modified>
</cp:coreProperties>
</file>