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1"/>
  </p:notesMasterIdLst>
  <p:handoutMasterIdLst>
    <p:handoutMasterId r:id="rId62"/>
  </p:handoutMasterIdLst>
  <p:sldIdLst>
    <p:sldId id="331" r:id="rId2"/>
    <p:sldId id="332" r:id="rId3"/>
    <p:sldId id="333" r:id="rId4"/>
    <p:sldId id="420" r:id="rId5"/>
    <p:sldId id="424" r:id="rId6"/>
    <p:sldId id="338" r:id="rId7"/>
    <p:sldId id="339" r:id="rId8"/>
    <p:sldId id="480" r:id="rId9"/>
    <p:sldId id="446" r:id="rId10"/>
    <p:sldId id="453" r:id="rId11"/>
    <p:sldId id="459" r:id="rId12"/>
    <p:sldId id="460" r:id="rId13"/>
    <p:sldId id="458" r:id="rId14"/>
    <p:sldId id="457" r:id="rId15"/>
    <p:sldId id="407" r:id="rId16"/>
    <p:sldId id="427" r:id="rId17"/>
    <p:sldId id="447" r:id="rId18"/>
    <p:sldId id="429" r:id="rId19"/>
    <p:sldId id="456" r:id="rId20"/>
    <p:sldId id="462" r:id="rId21"/>
    <p:sldId id="463" r:id="rId22"/>
    <p:sldId id="464" r:id="rId23"/>
    <p:sldId id="343" r:id="rId24"/>
    <p:sldId id="433" r:id="rId25"/>
    <p:sldId id="448" r:id="rId26"/>
    <p:sldId id="346" r:id="rId27"/>
    <p:sldId id="449" r:id="rId28"/>
    <p:sldId id="348" r:id="rId29"/>
    <p:sldId id="349" r:id="rId30"/>
    <p:sldId id="434" r:id="rId31"/>
    <p:sldId id="435" r:id="rId32"/>
    <p:sldId id="450" r:id="rId33"/>
    <p:sldId id="432" r:id="rId34"/>
    <p:sldId id="352" r:id="rId35"/>
    <p:sldId id="451" r:id="rId36"/>
    <p:sldId id="472" r:id="rId37"/>
    <p:sldId id="354" r:id="rId38"/>
    <p:sldId id="355" r:id="rId39"/>
    <p:sldId id="452" r:id="rId40"/>
    <p:sldId id="356" r:id="rId41"/>
    <p:sldId id="418" r:id="rId42"/>
    <p:sldId id="369" r:id="rId43"/>
    <p:sldId id="370" r:id="rId44"/>
    <p:sldId id="476" r:id="rId45"/>
    <p:sldId id="371" r:id="rId46"/>
    <p:sldId id="372" r:id="rId47"/>
    <p:sldId id="481" r:id="rId48"/>
    <p:sldId id="377" r:id="rId49"/>
    <p:sldId id="378" r:id="rId50"/>
    <p:sldId id="379" r:id="rId51"/>
    <p:sldId id="380" r:id="rId52"/>
    <p:sldId id="419" r:id="rId53"/>
    <p:sldId id="479" r:id="rId54"/>
    <p:sldId id="381" r:id="rId55"/>
    <p:sldId id="475" r:id="rId56"/>
    <p:sldId id="438" r:id="rId57"/>
    <p:sldId id="437" r:id="rId58"/>
    <p:sldId id="439" r:id="rId59"/>
    <p:sldId id="404" r:id="rId6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0066CC"/>
    <a:srgbClr val="CC6600"/>
    <a:srgbClr val="993300"/>
    <a:srgbClr val="FF0000"/>
    <a:srgbClr val="CCECFF"/>
    <a:srgbClr val="66CCFF"/>
    <a:srgbClr val="CC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4646"/>
  </p:normalViewPr>
  <p:slideViewPr>
    <p:cSldViewPr snapToGrid="0">
      <p:cViewPr varScale="1">
        <p:scale>
          <a:sx n="75" d="100"/>
          <a:sy n="75" d="100"/>
        </p:scale>
        <p:origin x="883" y="43"/>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113766"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4003185" y="0"/>
            <a:ext cx="3112157"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algn="r" defTabSz="892536">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954002"/>
            <a:ext cx="3113766"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4003185" y="8954002"/>
            <a:ext cx="3112157"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algn="r" defTabSz="892536">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76775"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4025702" y="0"/>
            <a:ext cx="3076774"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algn="r" defTabSz="940694">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2049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47320" y="4460167"/>
            <a:ext cx="5207838" cy="4222890"/>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920334"/>
            <a:ext cx="3076775"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4025702" y="8920334"/>
            <a:ext cx="3076774"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algn="r" defTabSz="940694">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p>
          <a:p>
            <a:pPr>
              <a:lnSpc>
                <a:spcPct val="90000"/>
              </a:lnSpc>
              <a:tabLst>
                <a:tab pos="739775" algn="l"/>
                <a:tab pos="1020763" algn="l"/>
                <a:tab pos="1257300" algn="l"/>
              </a:tabLst>
            </a:pPr>
            <a:r>
              <a:rPr lang="en-US" altLang="en-US" dirty="0">
                <a:solidFill>
                  <a:srgbClr val="000000"/>
                </a:solidFill>
              </a:rPr>
              <a:t>initially, the value of </a:t>
            </a:r>
            <a:r>
              <a:rPr lang="en-US" altLang="en-US" sz="2000" b="1" dirty="0">
                <a:latin typeface="Courier New" panose="02070309020205020404" pitchFamily="49" charset="0"/>
              </a:rPr>
              <a:t>turn </a:t>
            </a:r>
            <a:r>
              <a:rPr lang="en-US" altLang="en-US" dirty="0">
                <a:solidFill>
                  <a:srgbClr val="000000"/>
                </a:solidFill>
              </a:rPr>
              <a:t>is set to </a:t>
            </a:r>
            <a:r>
              <a:rPr lang="en-US" altLang="en-US" i="1" dirty="0">
                <a:solidFill>
                  <a:srgbClr val="000000"/>
                </a:solidFill>
              </a:rPr>
              <a:t>i </a:t>
            </a: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67682"/>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6" y="1144588"/>
            <a:ext cx="5905702" cy="4222237"/>
          </a:xfrm>
        </p:spPr>
        <p:txBody>
          <a:bodyPr/>
          <a:lstStyle/>
          <a:p>
            <a:r>
              <a:rPr lang="en-US" altLang="en-US" dirty="0"/>
              <a:t>Describe the critical-section problem and illustrate a race condition</a:t>
            </a:r>
          </a:p>
          <a:p>
            <a:r>
              <a:rPr lang="en-US" altLang="en-US" dirty="0"/>
              <a:t>Illustrate hardware solutions to the critical-section problem using memory barriers, compare-and-swap operations, and atomic variables</a:t>
            </a:r>
          </a:p>
          <a:p>
            <a:r>
              <a:rPr lang="en-US" altLang="en-US" dirty="0"/>
              <a:t>Demonstrate how mutex locks, semaphores, monitors, and condition variables can be used to solve the critical section problem</a:t>
            </a:r>
          </a:p>
          <a:p>
            <a:r>
              <a:rPr lang="en-US" altLang="en-US" dirty="0"/>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3" name="Picture 2" descr="Text&#10;&#10;Description automatically generated">
            <a:extLst>
              <a:ext uri="{FF2B5EF4-FFF2-40B4-BE49-F238E27FC236}">
                <a16:creationId xmlns:a16="http://schemas.microsoft.com/office/drawing/2014/main" id="{28575814-05D6-4140-9987-D9F185C76491}"/>
              </a:ext>
            </a:extLst>
          </p:cNvPr>
          <p:cNvPicPr>
            <a:picLocks noChangeAspect="1"/>
          </p:cNvPicPr>
          <p:nvPr/>
        </p:nvPicPr>
        <p:blipFill>
          <a:blip r:embed="rId2"/>
          <a:stretch>
            <a:fillRect/>
          </a:stretch>
        </p:blipFill>
        <p:spPr>
          <a:xfrm>
            <a:off x="1979960" y="1943901"/>
            <a:ext cx="2592040" cy="2515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16778</TotalTime>
  <Words>3946</Words>
  <Application>Microsoft Office PowerPoint</Application>
  <PresentationFormat>On-screen Show (4:3)</PresentationFormat>
  <Paragraphs>578</Paragraphs>
  <Slides>59</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Courier New</vt:lpstr>
      <vt:lpstr>Helvetica</vt:lpstr>
      <vt:lpstr>Monotype Sorts</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Correctness of the Software Solution </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Presentation</vt:lpstr>
      <vt:lpstr>PowerPoint Presentation</vt:lpstr>
      <vt:lpstr>A Monitor to Allocate Single Resource</vt:lpstr>
      <vt:lpstr>Single Resource Monitor (Cont.)</vt:lpstr>
      <vt:lpstr>Liveness</vt:lpstr>
      <vt:lpstr>Liveness</vt:lpstr>
      <vt:lpstr>Liveness</vt:lpstr>
      <vt:lpstr>End of Chapter 6</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364</cp:revision>
  <cp:lastPrinted>2020-11-04T14:30:39Z</cp:lastPrinted>
  <dcterms:created xsi:type="dcterms:W3CDTF">2011-01-13T23:43:38Z</dcterms:created>
  <dcterms:modified xsi:type="dcterms:W3CDTF">2021-03-15T22:36:26Z</dcterms:modified>
</cp:coreProperties>
</file>