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555" r:id="rId2"/>
    <p:sldId id="605" r:id="rId3"/>
    <p:sldId id="608" r:id="rId4"/>
    <p:sldId id="290" r:id="rId5"/>
    <p:sldId id="452" r:id="rId6"/>
    <p:sldId id="628" r:id="rId7"/>
    <p:sldId id="319" r:id="rId8"/>
    <p:sldId id="378" r:id="rId9"/>
    <p:sldId id="557" r:id="rId10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56702"/>
  </p:normalViewPr>
  <p:slideViewPr>
    <p:cSldViewPr snapToGrid="0">
      <p:cViewPr varScale="1">
        <p:scale>
          <a:sx n="62" d="100"/>
          <a:sy n="62" d="100"/>
        </p:scale>
        <p:origin x="1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7E53D-6CEB-C745-90DB-0C6677D3C265}" type="datetimeFigureOut">
              <a:rPr lang="en-VN" smtClean="0"/>
              <a:t>25/03/2025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2C049-168A-2443-8E16-0840F512F72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4570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0" u="none" strike="noStrike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2783F-DCC3-304A-B867-3F455E5FA1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6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Wingdings" pitchFamily="2" charset="2"/>
              <a:buChar char="à"/>
            </a:pPr>
            <a:endParaRPr lang="en-US" b="0" i="0" u="none" strike="noStrike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2783F-DCC3-304A-B867-3F455E5FA1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9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2783F-DCC3-304A-B867-3F455E5FA1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8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40AB41A1-DD98-FAE1-E08C-EA27B0E307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2A83B229-FF38-D8D3-1861-E00F2D80F7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 altLang="en-US" sz="900" dirty="0"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7B0E95D1-73E6-E254-CFF9-0FC1F233F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725E6B-DE75-DC4E-B51C-916B2635EF69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3C084D-59E7-4DC0-88F5-A669E9B7C1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none" strike="noStrike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2783F-DCC3-304A-B867-3F455E5FA1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3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F62D3C84-7BB3-0EC2-187A-6DD712377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E1A1B262-498B-9CC2-7E7B-151A852534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F7A31261-F7A4-D3EF-FD8B-CD67CDC6A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B5300D-5EEC-BA4D-ABB7-EF8F234F67A9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3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0" u="none" strike="noStrike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29925-E414-427C-A484-3D8FD32F1B4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1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52BBC219-F8F9-AA03-8F33-96FDC2C47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0EAC6E-D357-F747-A38A-80A213C59E18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7186C2BE-734F-4CF4-F408-3AB2E517BF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88063" cy="3425825"/>
          </a:xfrm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5E757DBB-87E2-12DB-EF03-154F423CD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7975"/>
          </a:xfrm>
          <a:ln/>
        </p:spPr>
        <p:txBody>
          <a:bodyPr lIns="90474" tIns="45238" rIns="90474" bIns="45238"/>
          <a:lstStyle/>
          <a:p>
            <a:pPr eaLnBrk="1" hangingPunct="1">
              <a:defRPr/>
            </a:pPr>
            <a:endParaRPr lang="en-US" sz="2000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Header Placeholder 4">
            <a:extLst>
              <a:ext uri="{FF2B5EF4-FFF2-40B4-BE49-F238E27FC236}">
                <a16:creationId xmlns:a16="http://schemas.microsoft.com/office/drawing/2014/main" id="{68ABFE1F-E4FB-7484-4ACA-29E70E484C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Hành vi tổ chức, Viện KT&amp;QL, HUST, NgocPTK</a:t>
            </a:r>
            <a:endParaRPr lang="th-TH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BD95-BC6E-B747-641B-1A1F4E8A0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F5A23-E254-669A-4B0D-2ABD80F2D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804FD-5BD1-D0EC-5D35-6EF0B319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EA07-2BB1-F94D-A0DB-1E4B2BCA004D}" type="datetimeFigureOut">
              <a:rPr lang="en-VN" smtClean="0"/>
              <a:t>25/03/2025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5A5F2-63CC-821A-5F44-F71FA463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068E5-04FA-119D-8D6C-FD1A118D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B84-8A87-3840-A45F-77E942DA03D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0302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3024-CDEE-3184-BC71-8964EE8E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138A9-25B1-CF88-3098-961A4125D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1BF26-F908-0A3B-5C87-1DF78FE8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EA07-2BB1-F94D-A0DB-1E4B2BCA004D}" type="datetimeFigureOut">
              <a:rPr lang="en-VN" smtClean="0"/>
              <a:t>25/03/2025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8D4F9-20B9-D56B-96E8-54BF7598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8D71B-70F6-A671-C474-B3E4AE43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B84-8A87-3840-A45F-77E942DA03D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8563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F2357-A7B8-C70E-152E-246B3DEBC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06DFA-75D3-847A-23DA-AF148DCF4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B0532-AF99-5B2D-FF06-37154BDE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EA07-2BB1-F94D-A0DB-1E4B2BCA004D}" type="datetimeFigureOut">
              <a:rPr lang="en-VN" smtClean="0"/>
              <a:t>25/03/2025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E4C1D-198B-1008-9624-E957033D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90012-9AC8-4D77-2B49-52E92B18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B84-8A87-3840-A45F-77E942DA03D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406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31E13-08AF-A9E4-A202-AFC90107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8810B-1E70-9119-12F6-DDAE79FF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3ED89-FFD6-EF65-DCF8-083E6AB3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CC8EFF11-DD40-B344-8203-69FC35FF7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55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EB7C-20C8-C9E0-0C16-A5B11DC8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E6383-1AE5-66DA-597A-336B8A172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D304D-0E98-50C3-CBBF-4EAC7F2E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EA07-2BB1-F94D-A0DB-1E4B2BCA004D}" type="datetimeFigureOut">
              <a:rPr lang="en-VN" smtClean="0"/>
              <a:t>25/03/2025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A0FAF-9991-1DD3-19CA-ABDD5D0D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5A59E-8590-7249-D1FE-86FD29AD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B84-8A87-3840-A45F-77E942DA03D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5748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1A2A-3C0A-43DD-AD90-5C2239AB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C7CD0-875A-CCC5-C908-18283F6D3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8326E-9280-8605-4810-9CFD09FF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EA07-2BB1-F94D-A0DB-1E4B2BCA004D}" type="datetimeFigureOut">
              <a:rPr lang="en-VN" smtClean="0"/>
              <a:t>25/03/2025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96B26-595A-9808-41FA-708D68E8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D98C0-CCEE-AF2A-A1EB-DF882869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B84-8A87-3840-A45F-77E942DA03D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5725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04F1-CDC0-3FA3-0A11-A12C6F5E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FEB01-2AE1-3432-8769-F61108E75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C110D-8106-267D-F24C-D99C8E61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470FF-66D4-6990-8E2B-1DA852DB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EA07-2BB1-F94D-A0DB-1E4B2BCA004D}" type="datetimeFigureOut">
              <a:rPr lang="en-VN" smtClean="0"/>
              <a:t>25/03/2025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8F7FB-C702-3B98-4A8F-10F1D20E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CBCEF-1EDC-6E0D-EB88-57D34C26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B84-8A87-3840-A45F-77E942DA03D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1444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F159-E459-D6A2-F765-2D5755C3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DAA4F-EB7E-295A-9C95-48F6E5BE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A09A8-1806-300E-C02B-3BA85790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E97F55-9A4D-1CF0-023B-4884592C7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762DA-CE1C-8B68-B6B2-9EBF1B578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213BEB-0003-5F92-B205-6EF15046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EA07-2BB1-F94D-A0DB-1E4B2BCA004D}" type="datetimeFigureOut">
              <a:rPr lang="en-VN" smtClean="0"/>
              <a:t>25/03/2025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B6C273-453D-4ABE-8BD8-C1C5EFC8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2AF29-39D7-353A-08FA-8823B55F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B84-8A87-3840-A45F-77E942DA03D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6133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19C1-50F1-0452-50E6-1A0A649E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DC228-37BB-8B8B-E285-DE1FCC5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EA07-2BB1-F94D-A0DB-1E4B2BCA004D}" type="datetimeFigureOut">
              <a:rPr lang="en-VN" smtClean="0"/>
              <a:t>25/03/2025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8F6AE-B50D-0B52-6072-0D4AB102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F6E0B-0F1E-2792-A993-6BA26E12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B84-8A87-3840-A45F-77E942DA03D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008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304C8-E893-2F55-C3B3-6714BCCA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EA07-2BB1-F94D-A0DB-1E4B2BCA004D}" type="datetimeFigureOut">
              <a:rPr lang="en-VN" smtClean="0"/>
              <a:t>25/03/2025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CCEB5-0DE5-DEE4-F71D-66CC3456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36B0-83D5-9203-B635-E9BC7859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B84-8A87-3840-A45F-77E942DA03D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794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6A2A0-69A9-F032-B190-DA2A01A8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29DBB-6213-E07C-2955-4F71829D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8C5BE-2F42-4721-0927-C7FA8D165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D1FB6-75E3-84FF-6E94-D2782D7E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EA07-2BB1-F94D-A0DB-1E4B2BCA004D}" type="datetimeFigureOut">
              <a:rPr lang="en-VN" smtClean="0"/>
              <a:t>25/03/2025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78E15-7ECC-C89B-7E7C-436D203E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B6240-54F6-92EA-FB42-90EE54A9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B84-8A87-3840-A45F-77E942DA03D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869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FD17-75CB-6C55-2AA1-B393125E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FDA23-3DA0-47C0-FA34-0E3C7DB12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8DEFD-EC75-0DAE-7C55-734076898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01D54-FCBF-8F97-8B57-F4B57C1E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EA07-2BB1-F94D-A0DB-1E4B2BCA004D}" type="datetimeFigureOut">
              <a:rPr lang="en-VN" smtClean="0"/>
              <a:t>25/03/2025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B5C92-D831-F36F-95A3-A6C20557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9792B-947D-DA57-6471-4C05350D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B84-8A87-3840-A45F-77E942DA03D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388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30BDD-2DFB-C249-676F-93FB1DCB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94F88-852A-4AE8-1B64-C2621E8B3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1BB29-3482-B976-C24C-8A87A8F4A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BEA07-2BB1-F94D-A0DB-1E4B2BCA004D}" type="datetimeFigureOut">
              <a:rPr lang="en-VN" smtClean="0"/>
              <a:t>25/03/2025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A8342-33FB-6665-B9D6-A3504BD2B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02AC-412C-D9F4-62B7-41E28D4AC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CD6B84-8A87-3840-A45F-77E942DA03D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781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4. 1. </a:t>
            </a:r>
            <a:r>
              <a:rPr lang="en-US" sz="25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Definition of organizational environment</a:t>
            </a:r>
            <a:endParaRPr lang="en-US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19" y="66372"/>
            <a:ext cx="606650" cy="909976"/>
          </a:xfrm>
          <a:prstGeom prst="rect">
            <a:avLst/>
          </a:prstGeom>
        </p:spPr>
      </p:pic>
      <p:sp>
        <p:nvSpPr>
          <p:cNvPr id="11" name="AutoShape 22">
            <a:extLst>
              <a:ext uri="{FF2B5EF4-FFF2-40B4-BE49-F238E27FC236}">
                <a16:creationId xmlns:a16="http://schemas.microsoft.com/office/drawing/2014/main" id="{FDFE83CE-0A97-455D-8A95-0405739DA69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9677" y="1291017"/>
            <a:ext cx="7391400" cy="535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23016-79C1-C7DD-3FAB-33BEA65AAE39}"/>
              </a:ext>
            </a:extLst>
          </p:cNvPr>
          <p:cNvSpPr txBox="1"/>
          <p:nvPr/>
        </p:nvSpPr>
        <p:spPr>
          <a:xfrm>
            <a:off x="2179982" y="1413824"/>
            <a:ext cx="334733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dirty="0"/>
              <a:t>An organization's environment is defined as all the factors and forces existing  </a:t>
            </a:r>
            <a:r>
              <a:rPr lang="en-US" sz="2500" dirty="0">
                <a:solidFill>
                  <a:srgbClr val="FF0000"/>
                </a:solidFill>
              </a:rPr>
              <a:t>within </a:t>
            </a:r>
            <a:r>
              <a:rPr lang="en-US" sz="2500" dirty="0"/>
              <a:t>and</a:t>
            </a:r>
            <a:r>
              <a:rPr lang="en-US" sz="2500" dirty="0">
                <a:solidFill>
                  <a:srgbClr val="FF0000"/>
                </a:solidFill>
              </a:rPr>
              <a:t> outside  </a:t>
            </a:r>
            <a:r>
              <a:rPr lang="en-US" sz="2500" dirty="0"/>
              <a:t>the organization that can </a:t>
            </a:r>
            <a:r>
              <a:rPr lang="en-US" sz="2500" dirty="0">
                <a:solidFill>
                  <a:srgbClr val="FF0000"/>
                </a:solidFill>
              </a:rPr>
              <a:t>directly</a:t>
            </a:r>
            <a:r>
              <a:rPr lang="en-US" sz="2500" dirty="0"/>
              <a:t> or </a:t>
            </a:r>
            <a:r>
              <a:rPr lang="en-US" sz="2500" dirty="0">
                <a:solidFill>
                  <a:srgbClr val="FF0000"/>
                </a:solidFill>
              </a:rPr>
              <a:t>indirectly</a:t>
            </a:r>
            <a:r>
              <a:rPr lang="en-US" sz="2500" dirty="0"/>
              <a:t> affect </a:t>
            </a:r>
            <a:r>
              <a:rPr lang="en-US" sz="2500" dirty="0">
                <a:solidFill>
                  <a:srgbClr val="FF0000"/>
                </a:solidFill>
              </a:rPr>
              <a:t>organizational performance</a:t>
            </a:r>
            <a:r>
              <a:rPr lang="en-US" sz="2500" dirty="0"/>
              <a:t>&amp; </a:t>
            </a:r>
            <a:r>
              <a:rPr lang="en-US" sz="2500" dirty="0">
                <a:solidFill>
                  <a:srgbClr val="FF0000"/>
                </a:solidFill>
              </a:rPr>
              <a:t>managerial decision- making. </a:t>
            </a:r>
          </a:p>
          <a:p>
            <a:pPr algn="just"/>
            <a:endParaRPr lang="en-US" sz="2500" dirty="0"/>
          </a:p>
        </p:txBody>
      </p:sp>
      <p:pic>
        <p:nvPicPr>
          <p:cNvPr id="3" name="Picture 2" descr="A close-up of words&#10;&#10;Description automatically generated">
            <a:extLst>
              <a:ext uri="{FF2B5EF4-FFF2-40B4-BE49-F238E27FC236}">
                <a16:creationId xmlns:a16="http://schemas.microsoft.com/office/drawing/2014/main" id="{D17646DB-8586-4134-5801-8D1E55F57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10140"/>
            <a:ext cx="4283765" cy="29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6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"/>
            <a:ext cx="9144000" cy="104268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4. 2. </a:t>
            </a:r>
            <a:r>
              <a:rPr lang="en-US" sz="2500" b="1" dirty="0">
                <a:ea typeface="Arial Unicode MS" pitchFamily="34" charset="-128"/>
                <a:cs typeface="Arial Unicode MS" pitchFamily="34" charset="-128"/>
              </a:rPr>
              <a:t>Classification of organizational environment</a:t>
            </a:r>
            <a:endParaRPr lang="en-US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19" y="66372"/>
            <a:ext cx="606650" cy="909976"/>
          </a:xfrm>
          <a:prstGeom prst="rect">
            <a:avLst/>
          </a:prstGeom>
        </p:spPr>
      </p:pic>
      <p:sp>
        <p:nvSpPr>
          <p:cNvPr id="11" name="AutoShape 22">
            <a:extLst>
              <a:ext uri="{FF2B5EF4-FFF2-40B4-BE49-F238E27FC236}">
                <a16:creationId xmlns:a16="http://schemas.microsoft.com/office/drawing/2014/main" id="{FDFE83CE-0A97-455D-8A95-0405739DA69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9677" y="1291017"/>
            <a:ext cx="7391400" cy="535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pic>
        <p:nvPicPr>
          <p:cNvPr id="27" name="Picture 26" descr="A diagram of a company&#10;&#10;Description automatically generated">
            <a:extLst>
              <a:ext uri="{FF2B5EF4-FFF2-40B4-BE49-F238E27FC236}">
                <a16:creationId xmlns:a16="http://schemas.microsoft.com/office/drawing/2014/main" id="{B5CF53E8-DB6C-BBC0-DB1E-81344648B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77" y="1092925"/>
            <a:ext cx="7772400" cy="57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7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restaurant&#10;&#10;Description automatically generated">
            <a:extLst>
              <a:ext uri="{FF2B5EF4-FFF2-40B4-BE49-F238E27FC236}">
                <a16:creationId xmlns:a16="http://schemas.microsoft.com/office/drawing/2014/main" id="{7426BEC2-F0A5-3598-D052-20AFA834F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9" y="1451113"/>
            <a:ext cx="6758609" cy="514847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6E2DE1-7933-D9D9-385F-079A03449823}"/>
              </a:ext>
            </a:extLst>
          </p:cNvPr>
          <p:cNvSpPr txBox="1"/>
          <p:nvPr/>
        </p:nvSpPr>
        <p:spPr>
          <a:xfrm>
            <a:off x="1902609" y="439449"/>
            <a:ext cx="73919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en-US" sz="3200" b="1" dirty="0">
                <a:solidFill>
                  <a:schemeClr val="tx2"/>
                </a:solidFill>
              </a:rPr>
              <a:t>McDonald’s General Environment </a:t>
            </a:r>
          </a:p>
        </p:txBody>
      </p:sp>
    </p:spTree>
    <p:extLst>
      <p:ext uri="{BB962C8B-B14F-4D97-AF65-F5344CB8AC3E}">
        <p14:creationId xmlns:p14="http://schemas.microsoft.com/office/powerpoint/2010/main" val="400948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221E724A-F2B4-D051-54BF-E342E6E6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03616"/>
            <a:ext cx="8799512" cy="690907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Assessing Environmental Uncertainty</a:t>
            </a:r>
          </a:p>
        </p:txBody>
      </p:sp>
      <p:sp>
        <p:nvSpPr>
          <p:cNvPr id="26627" name="Footer Placeholder 5">
            <a:extLst>
              <a:ext uri="{FF2B5EF4-FFF2-40B4-BE49-F238E27FC236}">
                <a16:creationId xmlns:a16="http://schemas.microsoft.com/office/drawing/2014/main" id="{8EC44626-3019-FAFA-4554-B7D6500817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Copyright ©2017 Pearson Education, Inc.</a:t>
            </a:r>
          </a:p>
        </p:txBody>
      </p:sp>
      <p:sp>
        <p:nvSpPr>
          <p:cNvPr id="26628" name="Slide Number Placeholder 4">
            <a:extLst>
              <a:ext uri="{FF2B5EF4-FFF2-40B4-BE49-F238E27FC236}">
                <a16:creationId xmlns:a16="http://schemas.microsoft.com/office/drawing/2014/main" id="{C89F1817-47BC-C24B-3FFE-EEAD75E27A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2-</a:t>
            </a:r>
            <a:fld id="{FDB91EC6-00A7-B846-9C1D-DB8A07A46F55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26629" name="Picture 6">
            <a:extLst>
              <a:ext uri="{FF2B5EF4-FFF2-40B4-BE49-F238E27FC236}">
                <a16:creationId xmlns:a16="http://schemas.microsoft.com/office/drawing/2014/main" id="{97BACBDC-C301-BF9E-730E-3C3D76F3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49" y="1351723"/>
            <a:ext cx="8604008" cy="480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447800"/>
            <a:ext cx="7315200" cy="6096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Arial" pitchFamily="34" charset="0"/>
                <a:cs typeface="Arial" pitchFamily="34" charset="0"/>
              </a:rPr>
              <a:t>Organizational Culture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2362201"/>
            <a:ext cx="7646276" cy="3763963"/>
          </a:xfrm>
        </p:spPr>
        <p:txBody>
          <a:bodyPr>
            <a:normAutofit/>
          </a:bodyPr>
          <a:lstStyle/>
          <a:p>
            <a:pPr marL="342900" lvl="2" indent="-342900" algn="just"/>
            <a:r>
              <a:rPr lang="en-US" sz="2400" dirty="0">
                <a:latin typeface="Arial" pitchFamily="34" charset="0"/>
                <a:cs typeface="Arial" pitchFamily="34" charset="0"/>
              </a:rPr>
              <a:t>A set of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values, beliefs, behaviors, customs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traditions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that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affect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organizational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activities, feeling, thinking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behaviors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 members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pursuing organizational goals.</a:t>
            </a:r>
          </a:p>
          <a:p>
            <a:pPr marL="342900" lvl="2" indent="-342900" algn="just"/>
            <a:r>
              <a:rPr lang="en-US" sz="2400" dirty="0">
                <a:latin typeface="Arial" pitchFamily="34" charset="0"/>
                <a:cs typeface="Arial" pitchFamily="34" charset="0"/>
              </a:rPr>
              <a:t> Managers need to comprehend organizational culture to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co-ordinate with others.</a:t>
            </a:r>
          </a:p>
          <a:p>
            <a:pPr marL="342900" lvl="2" indent="-342900"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2" indent="-342900"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2" indent="-342900"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CDCD45-2D91-C256-32D2-5FDFC284178E}"/>
              </a:ext>
            </a:extLst>
          </p:cNvPr>
          <p:cNvSpPr/>
          <p:nvPr/>
        </p:nvSpPr>
        <p:spPr>
          <a:xfrm>
            <a:off x="1524000" y="1"/>
            <a:ext cx="9144000" cy="80702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4. 2. </a:t>
            </a:r>
            <a:r>
              <a:rPr lang="en-US" sz="2500" b="1" dirty="0">
                <a:ea typeface="Arial Unicode MS" pitchFamily="34" charset="-128"/>
                <a:cs typeface="Arial Unicode MS" pitchFamily="34" charset="-128"/>
              </a:rPr>
              <a:t>Classification of organizational environment</a:t>
            </a:r>
            <a:endParaRPr lang="en-US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D44F945-B404-35D4-435C-C620D80D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54065"/>
            <a:ext cx="7620000" cy="13716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A diagram of a pyramid&#10;&#10;Description automatically generated">
            <a:extLst>
              <a:ext uri="{FF2B5EF4-FFF2-40B4-BE49-F238E27FC236}">
                <a16:creationId xmlns:a16="http://schemas.microsoft.com/office/drawing/2014/main" id="{09867180-2E70-5949-46D0-CCA621964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4" y="654066"/>
            <a:ext cx="8686799" cy="5848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946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663549F-F925-6FA1-2E25-DED3C638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8984974" cy="974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dirty="0">
                <a:ea typeface="ＭＳ Ｐゴシック" panose="020B0600070205080204" pitchFamily="34" charset="-128"/>
                <a:cs typeface="Arial" panose="020B0604020202020204" pitchFamily="34" charset="0"/>
              </a:rPr>
              <a:t>Organizational Stakeholders</a:t>
            </a:r>
          </a:p>
        </p:txBody>
      </p:sp>
      <p:sp>
        <p:nvSpPr>
          <p:cNvPr id="28675" name="Footer Placeholder 5">
            <a:extLst>
              <a:ext uri="{FF2B5EF4-FFF2-40B4-BE49-F238E27FC236}">
                <a16:creationId xmlns:a16="http://schemas.microsoft.com/office/drawing/2014/main" id="{E8ABDA01-7CAC-1A00-005A-DCF39FBA1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Copyright ©2017 Pearson Education, Inc.</a:t>
            </a:r>
          </a:p>
        </p:txBody>
      </p:sp>
      <p:sp>
        <p:nvSpPr>
          <p:cNvPr id="28676" name="Slide Number Placeholder 4">
            <a:extLst>
              <a:ext uri="{FF2B5EF4-FFF2-40B4-BE49-F238E27FC236}">
                <a16:creationId xmlns:a16="http://schemas.microsoft.com/office/drawing/2014/main" id="{BCACF9BD-354F-CC35-EB4F-0A4244E4F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2-</a:t>
            </a:r>
            <a:fld id="{85E40D7A-5979-A94B-AEA8-D2C31FA31C07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28677" name="Picture 6">
            <a:extLst>
              <a:ext uri="{FF2B5EF4-FFF2-40B4-BE49-F238E27FC236}">
                <a16:creationId xmlns:a16="http://schemas.microsoft.com/office/drawing/2014/main" id="{3D2829B6-3171-2B9F-6434-0805E4D2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77660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7815EB3-D4EC-29B5-D275-4B6A9C84C4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2099556" y="5817394"/>
            <a:ext cx="2514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4290" rIns="137160" bIns="34290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7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7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7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7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VN" dirty="0">
                <a:solidFill>
                  <a:schemeClr val="bg1"/>
                </a:solidFill>
              </a:rPr>
              <a:t>© 2005 Prentice Hall Inc. All rights reserved.</a:t>
            </a:r>
          </a:p>
        </p:txBody>
      </p:sp>
      <p:sp>
        <p:nvSpPr>
          <p:cNvPr id="233474" name="Rectangle 2">
            <a:extLst>
              <a:ext uri="{FF2B5EF4-FFF2-40B4-BE49-F238E27FC236}">
                <a16:creationId xmlns:a16="http://schemas.microsoft.com/office/drawing/2014/main" id="{3622FD0F-3535-18F9-5DD7-5D3A09F3B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altLang="en-VN" sz="2400" dirty="0"/>
              <a:t>Challenges and Opportunities for MANAGEMENT</a:t>
            </a:r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FAB6BE99-3607-C875-23AF-4CB23966B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VN" sz="2400" dirty="0">
                <a:latin typeface="Söhne"/>
              </a:rPr>
              <a:t>Expansion or downsizing</a:t>
            </a:r>
          </a:p>
          <a:p>
            <a:r>
              <a:rPr lang="en-US" altLang="en-VN" sz="2400" dirty="0">
                <a:latin typeface="Söhne"/>
              </a:rPr>
              <a:t>Workforce diversity: transitioning from a "</a:t>
            </a:r>
            <a:r>
              <a:rPr lang="en-US" altLang="en-VN" sz="2400" dirty="0">
                <a:solidFill>
                  <a:srgbClr val="FF0000"/>
                </a:solidFill>
                <a:latin typeface="Söhne"/>
              </a:rPr>
              <a:t>melting pot</a:t>
            </a:r>
            <a:r>
              <a:rPr lang="en-US" altLang="en-VN" sz="2400" dirty="0">
                <a:latin typeface="Söhne"/>
              </a:rPr>
              <a:t>" approach to a "celebration of differences" approach</a:t>
            </a:r>
          </a:p>
          <a:p>
            <a:r>
              <a:rPr lang="en-US" altLang="en-VN" sz="2400" dirty="0">
                <a:latin typeface="Söhne"/>
              </a:rPr>
              <a:t>Trend towards empowering employees</a:t>
            </a:r>
          </a:p>
          <a:p>
            <a:r>
              <a:rPr lang="en-US" altLang="en-VN" sz="2400" dirty="0">
                <a:latin typeface="Söhne"/>
              </a:rPr>
              <a:t>Encouraging creativity</a:t>
            </a:r>
          </a:p>
          <a:p>
            <a:r>
              <a:rPr lang="en-US" altLang="en-VN" sz="2400" dirty="0">
                <a:latin typeface="Söhne"/>
              </a:rPr>
              <a:t>Decreasing employee loyalty towards organizations</a:t>
            </a:r>
          </a:p>
          <a:p>
            <a:r>
              <a:rPr lang="en-US" altLang="en-VN" sz="2400" dirty="0">
                <a:latin typeface="Söhne"/>
              </a:rPr>
              <a:t>CSR</a:t>
            </a:r>
          </a:p>
          <a:p>
            <a:endParaRPr lang="en-US" altLang="en-VN" sz="2400" dirty="0">
              <a:latin typeface="Söh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Placeholder 1">
            <a:extLst>
              <a:ext uri="{FF2B5EF4-FFF2-40B4-BE49-F238E27FC236}">
                <a16:creationId xmlns:a16="http://schemas.microsoft.com/office/drawing/2014/main" id="{9EC6BE17-A9CE-856A-C4CC-AB42555241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VN" altLang="en-VN"/>
          </a:p>
        </p:txBody>
      </p:sp>
      <p:pic>
        <p:nvPicPr>
          <p:cNvPr id="55299" name="Picture 3" descr="Chart&#10;&#10;Description automatically generated">
            <a:extLst>
              <a:ext uri="{FF2B5EF4-FFF2-40B4-BE49-F238E27FC236}">
                <a16:creationId xmlns:a16="http://schemas.microsoft.com/office/drawing/2014/main" id="{B180ABC0-B8C6-1A70-6E0C-4D966DF6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00809"/>
            <a:ext cx="8229600" cy="390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4956D76-272C-9AFA-D20A-7B4AF474487E}"/>
              </a:ext>
            </a:extLst>
          </p:cNvPr>
          <p:cNvSpPr txBox="1">
            <a:spLocks noChangeArrowheads="1"/>
          </p:cNvSpPr>
          <p:nvPr/>
        </p:nvSpPr>
        <p:spPr>
          <a:xfrm>
            <a:off x="1775520" y="890718"/>
            <a:ext cx="8640960" cy="810090"/>
          </a:xfrm>
          <a:prstGeom prst="rect">
            <a:avLst/>
          </a:prstGeom>
          <a:ln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altLang="en-VN" sz="2400" dirty="0"/>
              <a:t>Challenges and Opportunity</a:t>
            </a:r>
          </a:p>
        </p:txBody>
      </p:sp>
    </p:spTree>
  </p:cSld>
  <p:clrMapOvr>
    <a:masterClrMapping/>
  </p:clrMapOvr>
  <p:transition>
    <p:cover dir="l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1753207B728419CE15FC26C066D24" ma:contentTypeVersion="4" ma:contentTypeDescription="Create a new document." ma:contentTypeScope="" ma:versionID="1580ad8ce60330eacdd52f00f081f78d">
  <xsd:schema xmlns:xsd="http://www.w3.org/2001/XMLSchema" xmlns:xs="http://www.w3.org/2001/XMLSchema" xmlns:p="http://schemas.microsoft.com/office/2006/metadata/properties" xmlns:ns2="a5ed50e2-7376-4ccf-9b31-1b9b7ae842f3" targetNamespace="http://schemas.microsoft.com/office/2006/metadata/properties" ma:root="true" ma:fieldsID="a5c4a23de25b9446667ab13d7c9ba30e" ns2:_="">
    <xsd:import namespace="a5ed50e2-7376-4ccf-9b31-1b9b7ae84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d50e2-7376-4ccf-9b31-1b9b7ae84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271755-095D-4D74-9E6D-896CD078B750}"/>
</file>

<file path=customXml/itemProps2.xml><?xml version="1.0" encoding="utf-8"?>
<ds:datastoreItem xmlns:ds="http://schemas.openxmlformats.org/officeDocument/2006/customXml" ds:itemID="{87559414-F8FC-4C6C-A6A6-749E76E233C4}"/>
</file>

<file path=customXml/itemProps3.xml><?xml version="1.0" encoding="utf-8"?>
<ds:datastoreItem xmlns:ds="http://schemas.openxmlformats.org/officeDocument/2006/customXml" ds:itemID="{864AB6B1-7735-4097-923F-B1B872F2910C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198</Words>
  <Application>Microsoft Macintosh PowerPoint</Application>
  <PresentationFormat>Widescreen</PresentationFormat>
  <Paragraphs>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 Unicode MS</vt:lpstr>
      <vt:lpstr>ＭＳ Ｐゴシック</vt:lpstr>
      <vt:lpstr>Söhne</vt:lpstr>
      <vt:lpstr>Aptos</vt:lpstr>
      <vt:lpstr>Aptos Display</vt:lpstr>
      <vt:lpstr>Arial</vt:lpstr>
      <vt:lpstr>Arial</vt:lpstr>
      <vt:lpstr>Calibri</vt:lpstr>
      <vt:lpstr>Noto Sans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Assessing Environmental Uncertainty</vt:lpstr>
      <vt:lpstr>Organizational Culture</vt:lpstr>
      <vt:lpstr>PowerPoint Presentation</vt:lpstr>
      <vt:lpstr>Organizational Stakeholders</vt:lpstr>
      <vt:lpstr>Challenges and Opportunities for MANAGEMENT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Nguyen Thanh Huong - Vien Kinh Te va Quan Ly</dc:creator>
  <cp:lastModifiedBy>Nguyen Thanh Huong - Vien Kinh Te va Quan Ly</cp:lastModifiedBy>
  <cp:revision>2</cp:revision>
  <dcterms:created xsi:type="dcterms:W3CDTF">2025-03-25T02:47:58Z</dcterms:created>
  <dcterms:modified xsi:type="dcterms:W3CDTF">2025-03-25T02:50:38Z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0x0101009E51753207B728419CE15FC26C066D24</vt:lpwstr>
  </property>
</Properties>
</file>