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64"/>
  </p:notesMasterIdLst>
  <p:sldIdLst>
    <p:sldId id="256" r:id="rId5"/>
    <p:sldId id="523" r:id="rId6"/>
    <p:sldId id="524" r:id="rId7"/>
    <p:sldId id="571" r:id="rId8"/>
    <p:sldId id="258" r:id="rId9"/>
    <p:sldId id="351" r:id="rId10"/>
    <p:sldId id="541" r:id="rId11"/>
    <p:sldId id="540" r:id="rId12"/>
    <p:sldId id="264" r:id="rId13"/>
    <p:sldId id="265" r:id="rId14"/>
    <p:sldId id="259" r:id="rId15"/>
    <p:sldId id="352" r:id="rId16"/>
    <p:sldId id="323" r:id="rId17"/>
    <p:sldId id="542" r:id="rId18"/>
    <p:sldId id="544" r:id="rId19"/>
    <p:sldId id="547" r:id="rId20"/>
    <p:sldId id="550" r:id="rId21"/>
    <p:sldId id="545" r:id="rId22"/>
    <p:sldId id="546" r:id="rId23"/>
    <p:sldId id="548" r:id="rId24"/>
    <p:sldId id="549" r:id="rId25"/>
    <p:sldId id="553" r:id="rId26"/>
    <p:sldId id="570" r:id="rId27"/>
    <p:sldId id="543" r:id="rId28"/>
    <p:sldId id="551" r:id="rId29"/>
    <p:sldId id="322" r:id="rId30"/>
    <p:sldId id="552" r:id="rId31"/>
    <p:sldId id="330" r:id="rId32"/>
    <p:sldId id="331" r:id="rId33"/>
    <p:sldId id="288" r:id="rId34"/>
    <p:sldId id="332" r:id="rId35"/>
    <p:sldId id="333" r:id="rId36"/>
    <p:sldId id="539" r:id="rId37"/>
    <p:sldId id="295" r:id="rId38"/>
    <p:sldId id="344" r:id="rId39"/>
    <p:sldId id="555" r:id="rId40"/>
    <p:sldId id="556" r:id="rId41"/>
    <p:sldId id="432" r:id="rId42"/>
    <p:sldId id="465" r:id="rId43"/>
    <p:sldId id="433" r:id="rId44"/>
    <p:sldId id="435" r:id="rId45"/>
    <p:sldId id="437" r:id="rId46"/>
    <p:sldId id="438" r:id="rId47"/>
    <p:sldId id="467" r:id="rId48"/>
    <p:sldId id="557" r:id="rId49"/>
    <p:sldId id="448" r:id="rId50"/>
    <p:sldId id="472" r:id="rId51"/>
    <p:sldId id="473" r:id="rId52"/>
    <p:sldId id="441" r:id="rId53"/>
    <p:sldId id="444" r:id="rId54"/>
    <p:sldId id="445" r:id="rId55"/>
    <p:sldId id="449" r:id="rId56"/>
    <p:sldId id="468" r:id="rId57"/>
    <p:sldId id="469" r:id="rId58"/>
    <p:sldId id="446" r:id="rId59"/>
    <p:sldId id="452" r:id="rId60"/>
    <p:sldId id="453" r:id="rId61"/>
    <p:sldId id="454" r:id="rId62"/>
    <p:sldId id="270" r:id="rId63"/>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 Minh Phuoc" initials="NMP" lastIdx="1" clrIdx="0">
    <p:extLst>
      <p:ext uri="{19B8F6BF-5375-455C-9EA6-DF929625EA0E}">
        <p15:presenceInfo xmlns:p15="http://schemas.microsoft.com/office/powerpoint/2012/main" userId="Ngo Minh Phu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32" autoAdjust="0"/>
    <p:restoredTop sz="77485"/>
  </p:normalViewPr>
  <p:slideViewPr>
    <p:cSldViewPr snapToGrid="0" snapToObjects="1">
      <p:cViewPr varScale="1">
        <p:scale>
          <a:sx n="87" d="100"/>
          <a:sy n="87" d="100"/>
        </p:scale>
        <p:origin x="196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7843F-4168-41AF-9DA4-932F1D2F6209}" type="doc">
      <dgm:prSet loTypeId="urn:microsoft.com/office/officeart/2005/8/layout/venn1" loCatId="relationship" qsTypeId="urn:microsoft.com/office/officeart/2005/8/quickstyle/simple1#1" qsCatId="simple" csTypeId="urn:microsoft.com/office/officeart/2005/8/colors/accent1_2#1" csCatId="accent1" phldr="1"/>
      <dgm:spPr/>
    </dgm:pt>
    <dgm:pt modelId="{6DDA7B8D-6AF7-4179-9D27-25B359908A51}">
      <dgm:prSet custT="1"/>
      <dgm:spPr>
        <a:solidFill>
          <a:srgbClr val="EBD4B3">
            <a:alpha val="49804"/>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C00000"/>
              </a:solidFill>
              <a:effectLst/>
              <a:latin typeface="Arial" pitchFamily="34" charset="0"/>
              <a:cs typeface="Arial" pitchFamily="34" charset="0"/>
            </a:rPr>
            <a:t>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C00000"/>
              </a:solidFill>
              <a:effectLst/>
              <a:latin typeface="Arial" pitchFamily="34" charset="0"/>
              <a:cs typeface="Arial" pitchFamily="34" charset="0"/>
            </a:rPr>
            <a:t>goals</a:t>
          </a:r>
        </a:p>
      </dgm:t>
    </dgm:pt>
    <dgm:pt modelId="{80B7A795-1FCE-4F8C-A2CF-4ADC8219DDA1}" type="parTrans" cxnId="{3FF70182-720E-46C1-93A6-FC03C330C061}">
      <dgm:prSet/>
      <dgm:spPr/>
      <dgm:t>
        <a:bodyPr/>
        <a:lstStyle/>
        <a:p>
          <a:endParaRPr lang="en-US"/>
        </a:p>
      </dgm:t>
    </dgm:pt>
    <dgm:pt modelId="{1C5D7C03-5C73-4FA9-BBB8-E11431BB2D7F}" type="sibTrans" cxnId="{3FF70182-720E-46C1-93A6-FC03C330C061}">
      <dgm:prSet/>
      <dgm:spPr/>
      <dgm:t>
        <a:bodyPr/>
        <a:lstStyle/>
        <a:p>
          <a:endParaRPr lang="en-US"/>
        </a:p>
      </dgm:t>
    </dgm:pt>
    <dgm:pt modelId="{434566FB-1894-4917-AE08-9F2C04833D5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C00000"/>
              </a:solidFill>
              <a:effectLst/>
              <a:latin typeface="Arial" pitchFamily="34" charset="0"/>
              <a:cs typeface="Arial" pitchFamily="34" charset="0"/>
            </a:rPr>
            <a:t>Structured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C00000"/>
              </a:solidFill>
              <a:effectLst/>
              <a:latin typeface="Arial" pitchFamily="34" charset="0"/>
              <a:cs typeface="Arial" pitchFamily="34" charset="0"/>
            </a:rPr>
            <a:t>way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pitchFamily="34" charset="0"/>
            <a:cs typeface="Arial" pitchFamily="34" charset="0"/>
          </a:endParaRPr>
        </a:p>
      </dgm:t>
    </dgm:pt>
    <dgm:pt modelId="{71E5C5D4-E298-48D0-B101-9AB96A01F573}" type="parTrans" cxnId="{A776AB3E-E0C9-4465-907B-0C7C864871BF}">
      <dgm:prSet/>
      <dgm:spPr/>
      <dgm:t>
        <a:bodyPr/>
        <a:lstStyle/>
        <a:p>
          <a:endParaRPr lang="en-US"/>
        </a:p>
      </dgm:t>
    </dgm:pt>
    <dgm:pt modelId="{508AC85F-0ABD-40BB-B592-323E2DD197EA}" type="sibTrans" cxnId="{A776AB3E-E0C9-4465-907B-0C7C864871BF}">
      <dgm:prSet/>
      <dgm:spPr/>
      <dgm:t>
        <a:bodyPr/>
        <a:lstStyle/>
        <a:p>
          <a:endParaRPr lang="en-US"/>
        </a:p>
      </dgm:t>
    </dgm:pt>
    <dgm:pt modelId="{255343BC-45FA-48FE-8894-16C21C97A138}">
      <dgm:prSet custT="1"/>
      <dgm:spPr>
        <a:solidFill>
          <a:srgbClr val="FFFF00">
            <a:alpha val="49804"/>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C00000"/>
              </a:solidFill>
              <a:effectLst/>
              <a:latin typeface="Arial" pitchFamily="34" charset="0"/>
              <a:cs typeface="Arial" pitchFamily="34" charset="0"/>
            </a:rPr>
            <a:t>People</a:t>
          </a:r>
          <a:endParaRPr kumimoji="0" lang="en-US" sz="1400" b="0" i="1" u="none" strike="noStrike" cap="none" normalizeH="0" baseline="0" dirty="0">
            <a:ln>
              <a:noFill/>
            </a:ln>
            <a:solidFill>
              <a:schemeClr val="tx1"/>
            </a:solidFill>
            <a:effectLst/>
            <a:latin typeface="Arial" pitchFamily="34" charset="0"/>
            <a:cs typeface="Arial" pitchFamily="34" charset="0"/>
          </a:endParaRPr>
        </a:p>
      </dgm:t>
    </dgm:pt>
    <dgm:pt modelId="{D969A459-C843-47DD-9025-5CACE936BB1F}" type="parTrans" cxnId="{B31DC991-2B5D-4B1B-A7B4-E0C59A981850}">
      <dgm:prSet/>
      <dgm:spPr/>
      <dgm:t>
        <a:bodyPr/>
        <a:lstStyle/>
        <a:p>
          <a:endParaRPr lang="en-US"/>
        </a:p>
      </dgm:t>
    </dgm:pt>
    <dgm:pt modelId="{8618FE87-493D-4F29-9B10-EF5DF098864A}" type="sibTrans" cxnId="{B31DC991-2B5D-4B1B-A7B4-E0C59A981850}">
      <dgm:prSet/>
      <dgm:spPr/>
      <dgm:t>
        <a:bodyPr/>
        <a:lstStyle/>
        <a:p>
          <a:endParaRPr lang="en-US"/>
        </a:p>
      </dgm:t>
    </dgm:pt>
    <dgm:pt modelId="{2AD602EE-2DE0-41D9-A7FA-E50BA169CD86}" type="pres">
      <dgm:prSet presAssocID="{F4B7843F-4168-41AF-9DA4-932F1D2F6209}" presName="compositeShape" presStyleCnt="0">
        <dgm:presLayoutVars>
          <dgm:chMax val="7"/>
          <dgm:dir/>
          <dgm:resizeHandles val="exact"/>
        </dgm:presLayoutVars>
      </dgm:prSet>
      <dgm:spPr/>
    </dgm:pt>
    <dgm:pt modelId="{E3E4E3E4-B1DB-4933-88C2-33C9E0710594}" type="pres">
      <dgm:prSet presAssocID="{6DDA7B8D-6AF7-4179-9D27-25B359908A51}" presName="circ1" presStyleLbl="vennNode1" presStyleIdx="0" presStyleCnt="3" custScaleX="138468" custScaleY="88153" custLinFactNeighborX="437" custLinFactNeighborY="-8515"/>
      <dgm:spPr/>
    </dgm:pt>
    <dgm:pt modelId="{70448E72-F02E-4678-BADA-16145EAE1A8B}" type="pres">
      <dgm:prSet presAssocID="{6DDA7B8D-6AF7-4179-9D27-25B359908A51}" presName="circ1Tx" presStyleLbl="revTx" presStyleIdx="0" presStyleCnt="0">
        <dgm:presLayoutVars>
          <dgm:chMax val="0"/>
          <dgm:chPref val="0"/>
          <dgm:bulletEnabled val="1"/>
        </dgm:presLayoutVars>
      </dgm:prSet>
      <dgm:spPr/>
    </dgm:pt>
    <dgm:pt modelId="{B9AC9FE9-E5E0-441C-9559-B2339F3F70E0}" type="pres">
      <dgm:prSet presAssocID="{434566FB-1894-4917-AE08-9F2C04833D59}" presName="circ2" presStyleLbl="vennNode1" presStyleIdx="1" presStyleCnt="3" custScaleX="140433"/>
      <dgm:spPr/>
    </dgm:pt>
    <dgm:pt modelId="{27A3E474-2E99-410B-9B90-17A732644630}" type="pres">
      <dgm:prSet presAssocID="{434566FB-1894-4917-AE08-9F2C04833D59}" presName="circ2Tx" presStyleLbl="revTx" presStyleIdx="0" presStyleCnt="0">
        <dgm:presLayoutVars>
          <dgm:chMax val="0"/>
          <dgm:chPref val="0"/>
          <dgm:bulletEnabled val="1"/>
        </dgm:presLayoutVars>
      </dgm:prSet>
      <dgm:spPr/>
    </dgm:pt>
    <dgm:pt modelId="{9FEBD4CB-9F04-41F8-AE12-3A173975449E}" type="pres">
      <dgm:prSet presAssocID="{255343BC-45FA-48FE-8894-16C21C97A138}" presName="circ3" presStyleLbl="vennNode1" presStyleIdx="2" presStyleCnt="3" custScaleX="132825"/>
      <dgm:spPr/>
    </dgm:pt>
    <dgm:pt modelId="{84828FA1-792C-46F8-A182-73F24A167E57}" type="pres">
      <dgm:prSet presAssocID="{255343BC-45FA-48FE-8894-16C21C97A138}" presName="circ3Tx" presStyleLbl="revTx" presStyleIdx="0" presStyleCnt="0">
        <dgm:presLayoutVars>
          <dgm:chMax val="0"/>
          <dgm:chPref val="0"/>
          <dgm:bulletEnabled val="1"/>
        </dgm:presLayoutVars>
      </dgm:prSet>
      <dgm:spPr/>
    </dgm:pt>
  </dgm:ptLst>
  <dgm:cxnLst>
    <dgm:cxn modelId="{DC453001-D0FC-4E5E-AD25-27E120CFC416}" type="presOf" srcId="{434566FB-1894-4917-AE08-9F2C04833D59}" destId="{27A3E474-2E99-410B-9B90-17A732644630}" srcOrd="1" destOrd="0" presId="urn:microsoft.com/office/officeart/2005/8/layout/venn1"/>
    <dgm:cxn modelId="{A776AB3E-E0C9-4465-907B-0C7C864871BF}" srcId="{F4B7843F-4168-41AF-9DA4-932F1D2F6209}" destId="{434566FB-1894-4917-AE08-9F2C04833D59}" srcOrd="1" destOrd="0" parTransId="{71E5C5D4-E298-48D0-B101-9AB96A01F573}" sibTransId="{508AC85F-0ABD-40BB-B592-323E2DD197EA}"/>
    <dgm:cxn modelId="{C1719B4A-AB4A-4473-96F8-FAF8B70B14A8}" type="presOf" srcId="{6DDA7B8D-6AF7-4179-9D27-25B359908A51}" destId="{E3E4E3E4-B1DB-4933-88C2-33C9E0710594}" srcOrd="0" destOrd="0" presId="urn:microsoft.com/office/officeart/2005/8/layout/venn1"/>
    <dgm:cxn modelId="{324E0A55-75A3-45E6-A648-289D06483CE8}" type="presOf" srcId="{6DDA7B8D-6AF7-4179-9D27-25B359908A51}" destId="{70448E72-F02E-4678-BADA-16145EAE1A8B}" srcOrd="1" destOrd="0" presId="urn:microsoft.com/office/officeart/2005/8/layout/venn1"/>
    <dgm:cxn modelId="{C66B9176-379D-4627-9EF3-745C8A71E926}" type="presOf" srcId="{434566FB-1894-4917-AE08-9F2C04833D59}" destId="{B9AC9FE9-E5E0-441C-9559-B2339F3F70E0}" srcOrd="0" destOrd="0" presId="urn:microsoft.com/office/officeart/2005/8/layout/venn1"/>
    <dgm:cxn modelId="{3FF70182-720E-46C1-93A6-FC03C330C061}" srcId="{F4B7843F-4168-41AF-9DA4-932F1D2F6209}" destId="{6DDA7B8D-6AF7-4179-9D27-25B359908A51}" srcOrd="0" destOrd="0" parTransId="{80B7A795-1FCE-4F8C-A2CF-4ADC8219DDA1}" sibTransId="{1C5D7C03-5C73-4FA9-BBB8-E11431BB2D7F}"/>
    <dgm:cxn modelId="{B31DC991-2B5D-4B1B-A7B4-E0C59A981850}" srcId="{F4B7843F-4168-41AF-9DA4-932F1D2F6209}" destId="{255343BC-45FA-48FE-8894-16C21C97A138}" srcOrd="2" destOrd="0" parTransId="{D969A459-C843-47DD-9025-5CACE936BB1F}" sibTransId="{8618FE87-493D-4F29-9B10-EF5DF098864A}"/>
    <dgm:cxn modelId="{8859F4B1-B6B4-4365-AFB5-1C23913A1A89}" type="presOf" srcId="{F4B7843F-4168-41AF-9DA4-932F1D2F6209}" destId="{2AD602EE-2DE0-41D9-A7FA-E50BA169CD86}" srcOrd="0" destOrd="0" presId="urn:microsoft.com/office/officeart/2005/8/layout/venn1"/>
    <dgm:cxn modelId="{524842BA-88CE-4B8F-BAB7-C635DCF080BE}" type="presOf" srcId="{255343BC-45FA-48FE-8894-16C21C97A138}" destId="{9FEBD4CB-9F04-41F8-AE12-3A173975449E}" srcOrd="0" destOrd="0" presId="urn:microsoft.com/office/officeart/2005/8/layout/venn1"/>
    <dgm:cxn modelId="{979B7ABC-498E-4D82-ABA5-AF2AB59B48DC}" type="presOf" srcId="{255343BC-45FA-48FE-8894-16C21C97A138}" destId="{84828FA1-792C-46F8-A182-73F24A167E57}" srcOrd="1" destOrd="0" presId="urn:microsoft.com/office/officeart/2005/8/layout/venn1"/>
    <dgm:cxn modelId="{C7C20D10-9AAE-4A0E-8321-BF9FFEC1536A}" type="presParOf" srcId="{2AD602EE-2DE0-41D9-A7FA-E50BA169CD86}" destId="{E3E4E3E4-B1DB-4933-88C2-33C9E0710594}" srcOrd="0" destOrd="0" presId="urn:microsoft.com/office/officeart/2005/8/layout/venn1"/>
    <dgm:cxn modelId="{4850E686-8CC7-4322-8F91-6372E061554C}" type="presParOf" srcId="{2AD602EE-2DE0-41D9-A7FA-E50BA169CD86}" destId="{70448E72-F02E-4678-BADA-16145EAE1A8B}" srcOrd="1" destOrd="0" presId="urn:microsoft.com/office/officeart/2005/8/layout/venn1"/>
    <dgm:cxn modelId="{FA5A8151-3C5F-43AA-B112-A08E10B1CBB3}" type="presParOf" srcId="{2AD602EE-2DE0-41D9-A7FA-E50BA169CD86}" destId="{B9AC9FE9-E5E0-441C-9559-B2339F3F70E0}" srcOrd="2" destOrd="0" presId="urn:microsoft.com/office/officeart/2005/8/layout/venn1"/>
    <dgm:cxn modelId="{905B918C-ED40-4446-9374-4DA39E726C7C}" type="presParOf" srcId="{2AD602EE-2DE0-41D9-A7FA-E50BA169CD86}" destId="{27A3E474-2E99-410B-9B90-17A732644630}" srcOrd="3" destOrd="0" presId="urn:microsoft.com/office/officeart/2005/8/layout/venn1"/>
    <dgm:cxn modelId="{DF2D35B5-0F64-442E-AD82-4FE2EE73421C}" type="presParOf" srcId="{2AD602EE-2DE0-41D9-A7FA-E50BA169CD86}" destId="{9FEBD4CB-9F04-41F8-AE12-3A173975449E}" srcOrd="4" destOrd="0" presId="urn:microsoft.com/office/officeart/2005/8/layout/venn1"/>
    <dgm:cxn modelId="{881A9382-C11A-48DA-A37B-0F98592B486A}" type="presParOf" srcId="{2AD602EE-2DE0-41D9-A7FA-E50BA169CD86}" destId="{84828FA1-792C-46F8-A182-73F24A167E57}"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36F65-A8FD-154F-B6B8-B711E0502E2F}" type="doc">
      <dgm:prSet loTypeId="urn:microsoft.com/office/officeart/2005/8/layout/vList5" loCatId="" qsTypeId="urn:microsoft.com/office/officeart/2005/8/quickstyle/simple4" qsCatId="simple" csTypeId="urn:microsoft.com/office/officeart/2005/8/colors/colorful5" csCatId="colorful" phldr="1"/>
      <dgm:spPr/>
      <dgm:t>
        <a:bodyPr/>
        <a:lstStyle/>
        <a:p>
          <a:endParaRPr lang="en-US"/>
        </a:p>
      </dgm:t>
    </dgm:pt>
    <dgm:pt modelId="{6F3638BA-3CCB-504A-9C5F-F4CB4A630E0B}">
      <dgm:prSet phldrT="[Text]" custT="1"/>
      <dgm:spPr/>
      <dgm:t>
        <a:bodyPr/>
        <a:lstStyle/>
        <a:p>
          <a:r>
            <a:rPr lang="en-US" sz="2000" b="1" dirty="0">
              <a:solidFill>
                <a:srgbClr val="C00000"/>
              </a:solidFill>
              <a:latin typeface="Tahoma"/>
              <a:cs typeface="Tahoma"/>
            </a:rPr>
            <a:t>Interpersonal Roles</a:t>
          </a:r>
        </a:p>
      </dgm:t>
    </dgm:pt>
    <dgm:pt modelId="{308E53E9-9C73-F74E-AC60-B7548BDE029B}" type="parTrans" cxnId="{77024637-7D45-3941-9F4A-413EBCA4FCCA}">
      <dgm:prSet/>
      <dgm:spPr/>
      <dgm:t>
        <a:bodyPr/>
        <a:lstStyle/>
        <a:p>
          <a:endParaRPr lang="en-US" sz="2000">
            <a:latin typeface="Tahoma"/>
            <a:cs typeface="Tahoma"/>
          </a:endParaRPr>
        </a:p>
      </dgm:t>
    </dgm:pt>
    <dgm:pt modelId="{349D99B1-196D-3D40-920F-A023A44B8043}" type="sibTrans" cxnId="{77024637-7D45-3941-9F4A-413EBCA4FCCA}">
      <dgm:prSet/>
      <dgm:spPr/>
      <dgm:t>
        <a:bodyPr/>
        <a:lstStyle/>
        <a:p>
          <a:endParaRPr lang="en-US" sz="2000">
            <a:latin typeface="Tahoma"/>
            <a:cs typeface="Tahoma"/>
          </a:endParaRPr>
        </a:p>
      </dgm:t>
    </dgm:pt>
    <dgm:pt modelId="{7717F683-F8C2-1440-8758-EC732EC9DFFD}">
      <dgm:prSet phldrT="[Text]" custT="1"/>
      <dgm:spPr/>
      <dgm:t>
        <a:bodyPr/>
        <a:lstStyle/>
        <a:p>
          <a:r>
            <a:rPr lang="en-US" sz="2000" b="1" dirty="0">
              <a:latin typeface="Tahoma"/>
              <a:cs typeface="Tahoma"/>
            </a:rPr>
            <a:t>Figurehead</a:t>
          </a:r>
        </a:p>
      </dgm:t>
    </dgm:pt>
    <dgm:pt modelId="{F4A71D7F-D790-DB4A-824C-6170721CC017}" type="parTrans" cxnId="{8318ACCD-893D-F044-AF55-333C8344A3FE}">
      <dgm:prSet/>
      <dgm:spPr/>
      <dgm:t>
        <a:bodyPr/>
        <a:lstStyle/>
        <a:p>
          <a:endParaRPr lang="en-US" sz="2000">
            <a:latin typeface="Tahoma"/>
            <a:cs typeface="Tahoma"/>
          </a:endParaRPr>
        </a:p>
      </dgm:t>
    </dgm:pt>
    <dgm:pt modelId="{004D36A3-A622-894C-B7AE-CF9CFEDD4B90}" type="sibTrans" cxnId="{8318ACCD-893D-F044-AF55-333C8344A3FE}">
      <dgm:prSet/>
      <dgm:spPr/>
      <dgm:t>
        <a:bodyPr/>
        <a:lstStyle/>
        <a:p>
          <a:endParaRPr lang="en-US" sz="2000">
            <a:latin typeface="Tahoma"/>
            <a:cs typeface="Tahoma"/>
          </a:endParaRPr>
        </a:p>
      </dgm:t>
    </dgm:pt>
    <dgm:pt modelId="{491AABAA-4225-C64B-8424-05F2ADDDBF09}">
      <dgm:prSet phldrT="[Text]" custT="1"/>
      <dgm:spPr/>
      <dgm:t>
        <a:bodyPr/>
        <a:lstStyle/>
        <a:p>
          <a:r>
            <a:rPr lang="en-US" sz="2000" b="1" dirty="0">
              <a:solidFill>
                <a:srgbClr val="C00000"/>
              </a:solidFill>
              <a:latin typeface="Tahoma"/>
              <a:cs typeface="Tahoma"/>
            </a:rPr>
            <a:t>Informational Roles</a:t>
          </a:r>
        </a:p>
      </dgm:t>
    </dgm:pt>
    <dgm:pt modelId="{C021F193-4491-4F46-9F2D-F4EBF920D869}" type="parTrans" cxnId="{D592C947-F27C-8947-89DD-17E51D1B5804}">
      <dgm:prSet/>
      <dgm:spPr/>
      <dgm:t>
        <a:bodyPr/>
        <a:lstStyle/>
        <a:p>
          <a:endParaRPr lang="en-US" sz="2000">
            <a:latin typeface="Tahoma"/>
            <a:cs typeface="Tahoma"/>
          </a:endParaRPr>
        </a:p>
      </dgm:t>
    </dgm:pt>
    <dgm:pt modelId="{3B4A6094-65B2-B448-A759-33DB06C8E762}" type="sibTrans" cxnId="{D592C947-F27C-8947-89DD-17E51D1B5804}">
      <dgm:prSet/>
      <dgm:spPr/>
      <dgm:t>
        <a:bodyPr/>
        <a:lstStyle/>
        <a:p>
          <a:endParaRPr lang="en-US" sz="2000">
            <a:latin typeface="Tahoma"/>
            <a:cs typeface="Tahoma"/>
          </a:endParaRPr>
        </a:p>
      </dgm:t>
    </dgm:pt>
    <dgm:pt modelId="{312FF376-4B9E-B841-8017-F716EDA6E911}">
      <dgm:prSet phldrT="[Text]" custT="1"/>
      <dgm:spPr/>
      <dgm:t>
        <a:bodyPr/>
        <a:lstStyle/>
        <a:p>
          <a:r>
            <a:rPr lang="en-US" sz="2000" b="1" dirty="0">
              <a:latin typeface="Tahoma"/>
              <a:cs typeface="Tahoma"/>
            </a:rPr>
            <a:t>Monitor</a:t>
          </a:r>
        </a:p>
      </dgm:t>
    </dgm:pt>
    <dgm:pt modelId="{800F8B6B-B3C3-4D4D-8D79-FD2B7DC3A670}" type="parTrans" cxnId="{E72B60B0-2795-5A43-BFE4-6EA3AA7D899A}">
      <dgm:prSet/>
      <dgm:spPr/>
      <dgm:t>
        <a:bodyPr/>
        <a:lstStyle/>
        <a:p>
          <a:endParaRPr lang="en-US" sz="2000">
            <a:latin typeface="Tahoma"/>
            <a:cs typeface="Tahoma"/>
          </a:endParaRPr>
        </a:p>
      </dgm:t>
    </dgm:pt>
    <dgm:pt modelId="{D45D705C-2F9D-2648-9D2B-5C441631ECF7}" type="sibTrans" cxnId="{E72B60B0-2795-5A43-BFE4-6EA3AA7D899A}">
      <dgm:prSet/>
      <dgm:spPr/>
      <dgm:t>
        <a:bodyPr/>
        <a:lstStyle/>
        <a:p>
          <a:endParaRPr lang="en-US" sz="2000">
            <a:latin typeface="Tahoma"/>
            <a:cs typeface="Tahoma"/>
          </a:endParaRPr>
        </a:p>
      </dgm:t>
    </dgm:pt>
    <dgm:pt modelId="{34175D38-AFBF-8F4A-A284-1BE5249B9551}">
      <dgm:prSet phldrT="[Text]" custT="1"/>
      <dgm:spPr/>
      <dgm:t>
        <a:bodyPr/>
        <a:lstStyle/>
        <a:p>
          <a:r>
            <a:rPr lang="en-US" sz="2000" b="1" dirty="0">
              <a:latin typeface="Tahoma"/>
              <a:cs typeface="Tahoma"/>
            </a:rPr>
            <a:t>Spokesperson</a:t>
          </a:r>
        </a:p>
      </dgm:t>
    </dgm:pt>
    <dgm:pt modelId="{D9752D7A-C816-A745-B0FD-4456CDD45301}" type="parTrans" cxnId="{DCAA6D21-9464-CE48-A66C-1A41BD5ED8AE}">
      <dgm:prSet/>
      <dgm:spPr/>
      <dgm:t>
        <a:bodyPr/>
        <a:lstStyle/>
        <a:p>
          <a:endParaRPr lang="en-US" sz="2000">
            <a:latin typeface="Tahoma"/>
            <a:cs typeface="Tahoma"/>
          </a:endParaRPr>
        </a:p>
      </dgm:t>
    </dgm:pt>
    <dgm:pt modelId="{8E2BC5DF-5341-5640-9ADB-1CB6FFE44E4B}" type="sibTrans" cxnId="{DCAA6D21-9464-CE48-A66C-1A41BD5ED8AE}">
      <dgm:prSet/>
      <dgm:spPr/>
      <dgm:t>
        <a:bodyPr/>
        <a:lstStyle/>
        <a:p>
          <a:endParaRPr lang="en-US" sz="2000">
            <a:latin typeface="Tahoma"/>
            <a:cs typeface="Tahoma"/>
          </a:endParaRPr>
        </a:p>
      </dgm:t>
    </dgm:pt>
    <dgm:pt modelId="{E52C05E0-5F01-B84F-9603-C9F3CA03EE42}">
      <dgm:prSet phldrT="[Text]" custT="1"/>
      <dgm:spPr/>
      <dgm:t>
        <a:bodyPr/>
        <a:lstStyle/>
        <a:p>
          <a:r>
            <a:rPr lang="en-US" sz="2000" dirty="0">
              <a:latin typeface="Tahoma"/>
              <a:cs typeface="Tahoma"/>
            </a:rPr>
            <a:t>Decisional Roles </a:t>
          </a:r>
        </a:p>
      </dgm:t>
    </dgm:pt>
    <dgm:pt modelId="{291B58E3-C53E-FB42-A72E-84D9692E5290}" type="parTrans" cxnId="{16F8E0F3-7ABA-064B-B9E0-8D4F0A6CCEEE}">
      <dgm:prSet/>
      <dgm:spPr/>
      <dgm:t>
        <a:bodyPr/>
        <a:lstStyle/>
        <a:p>
          <a:endParaRPr lang="en-US" sz="2000">
            <a:latin typeface="Tahoma"/>
            <a:cs typeface="Tahoma"/>
          </a:endParaRPr>
        </a:p>
      </dgm:t>
    </dgm:pt>
    <dgm:pt modelId="{2E8BB53A-4B18-E045-B2E6-02DC8EF4A46B}" type="sibTrans" cxnId="{16F8E0F3-7ABA-064B-B9E0-8D4F0A6CCEEE}">
      <dgm:prSet/>
      <dgm:spPr/>
      <dgm:t>
        <a:bodyPr/>
        <a:lstStyle/>
        <a:p>
          <a:endParaRPr lang="en-US" sz="2000">
            <a:latin typeface="Tahoma"/>
            <a:cs typeface="Tahoma"/>
          </a:endParaRPr>
        </a:p>
      </dgm:t>
    </dgm:pt>
    <dgm:pt modelId="{430A766D-3E1F-2F42-9977-E881F877B47B}">
      <dgm:prSet phldrT="[Text]" custT="1"/>
      <dgm:spPr/>
      <dgm:t>
        <a:bodyPr/>
        <a:lstStyle/>
        <a:p>
          <a:r>
            <a:rPr lang="en-US" sz="2000" b="1" dirty="0">
              <a:latin typeface="Tahoma"/>
              <a:cs typeface="Tahoma"/>
            </a:rPr>
            <a:t>Entrepreneur</a:t>
          </a:r>
        </a:p>
      </dgm:t>
    </dgm:pt>
    <dgm:pt modelId="{78C4E225-1022-A841-ADF7-4EF0D4F18160}" type="parTrans" cxnId="{F5CAF71C-7CF0-FA43-B5CB-98B8B2E18680}">
      <dgm:prSet/>
      <dgm:spPr/>
      <dgm:t>
        <a:bodyPr/>
        <a:lstStyle/>
        <a:p>
          <a:endParaRPr lang="en-US" sz="2000">
            <a:latin typeface="Tahoma"/>
            <a:cs typeface="Tahoma"/>
          </a:endParaRPr>
        </a:p>
      </dgm:t>
    </dgm:pt>
    <dgm:pt modelId="{4AC5024C-611C-6743-AFE9-5296E3CBD6BB}" type="sibTrans" cxnId="{F5CAF71C-7CF0-FA43-B5CB-98B8B2E18680}">
      <dgm:prSet/>
      <dgm:spPr/>
      <dgm:t>
        <a:bodyPr/>
        <a:lstStyle/>
        <a:p>
          <a:endParaRPr lang="en-US" sz="2000">
            <a:latin typeface="Tahoma"/>
            <a:cs typeface="Tahoma"/>
          </a:endParaRPr>
        </a:p>
      </dgm:t>
    </dgm:pt>
    <dgm:pt modelId="{7974791B-8DA0-4C4C-A38B-6A8E7ABDA58F}">
      <dgm:prSet phldrT="[Text]" custT="1"/>
      <dgm:spPr/>
      <dgm:t>
        <a:bodyPr/>
        <a:lstStyle/>
        <a:p>
          <a:r>
            <a:rPr lang="en-US" sz="2000" b="1" dirty="0">
              <a:latin typeface="Tahoma"/>
              <a:cs typeface="Tahoma"/>
            </a:rPr>
            <a:t>Negotiator</a:t>
          </a:r>
        </a:p>
      </dgm:t>
    </dgm:pt>
    <dgm:pt modelId="{91C830F8-C2D6-9846-8FC5-7FCC22F01EA6}" type="parTrans" cxnId="{25864B58-815E-FA40-BD5A-8CE4B0785BB5}">
      <dgm:prSet/>
      <dgm:spPr/>
      <dgm:t>
        <a:bodyPr/>
        <a:lstStyle/>
        <a:p>
          <a:endParaRPr lang="en-US" sz="2000">
            <a:latin typeface="Tahoma"/>
            <a:cs typeface="Tahoma"/>
          </a:endParaRPr>
        </a:p>
      </dgm:t>
    </dgm:pt>
    <dgm:pt modelId="{558EB623-BE47-214A-98C6-220809289737}" type="sibTrans" cxnId="{25864B58-815E-FA40-BD5A-8CE4B0785BB5}">
      <dgm:prSet/>
      <dgm:spPr/>
      <dgm:t>
        <a:bodyPr/>
        <a:lstStyle/>
        <a:p>
          <a:endParaRPr lang="en-US" sz="2000">
            <a:latin typeface="Tahoma"/>
            <a:cs typeface="Tahoma"/>
          </a:endParaRPr>
        </a:p>
      </dgm:t>
    </dgm:pt>
    <dgm:pt modelId="{37F5986F-585D-5C44-B316-F18E2325E314}">
      <dgm:prSet phldrT="[Text]" custT="1"/>
      <dgm:spPr/>
      <dgm:t>
        <a:bodyPr/>
        <a:lstStyle/>
        <a:p>
          <a:r>
            <a:rPr lang="en-US" sz="2000" b="1" dirty="0">
              <a:latin typeface="Tahoma"/>
              <a:cs typeface="Tahoma"/>
            </a:rPr>
            <a:t>Liaison</a:t>
          </a:r>
        </a:p>
      </dgm:t>
    </dgm:pt>
    <dgm:pt modelId="{3719FA5B-7681-4140-A378-90A42BE4D502}" type="sibTrans" cxnId="{93FA97D7-0310-8F40-8FE0-3BA67C789EDA}">
      <dgm:prSet/>
      <dgm:spPr/>
      <dgm:t>
        <a:bodyPr/>
        <a:lstStyle/>
        <a:p>
          <a:endParaRPr lang="en-US" sz="2000">
            <a:latin typeface="Tahoma"/>
            <a:cs typeface="Tahoma"/>
          </a:endParaRPr>
        </a:p>
      </dgm:t>
    </dgm:pt>
    <dgm:pt modelId="{95952762-CBDC-FB4B-ABEB-09584F732440}" type="parTrans" cxnId="{93FA97D7-0310-8F40-8FE0-3BA67C789EDA}">
      <dgm:prSet/>
      <dgm:spPr/>
      <dgm:t>
        <a:bodyPr/>
        <a:lstStyle/>
        <a:p>
          <a:endParaRPr lang="en-US" sz="2000">
            <a:latin typeface="Tahoma"/>
            <a:cs typeface="Tahoma"/>
          </a:endParaRPr>
        </a:p>
      </dgm:t>
    </dgm:pt>
    <dgm:pt modelId="{631DA92B-D794-0146-B02D-711A517D7196}">
      <dgm:prSet phldrT="[Text]" custT="1"/>
      <dgm:spPr/>
      <dgm:t>
        <a:bodyPr/>
        <a:lstStyle/>
        <a:p>
          <a:r>
            <a:rPr lang="en-US" sz="2000" b="1" dirty="0">
              <a:latin typeface="Tahoma"/>
              <a:cs typeface="Tahoma"/>
            </a:rPr>
            <a:t>Leader</a:t>
          </a:r>
        </a:p>
      </dgm:t>
    </dgm:pt>
    <dgm:pt modelId="{5E639A43-FF60-E243-9262-C9DD1ECA9947}" type="sibTrans" cxnId="{2D17ABCE-6E61-6941-B94E-58BC234956A3}">
      <dgm:prSet/>
      <dgm:spPr/>
      <dgm:t>
        <a:bodyPr/>
        <a:lstStyle/>
        <a:p>
          <a:endParaRPr lang="en-US" sz="2000">
            <a:latin typeface="Tahoma"/>
            <a:cs typeface="Tahoma"/>
          </a:endParaRPr>
        </a:p>
      </dgm:t>
    </dgm:pt>
    <dgm:pt modelId="{4899E827-D9AA-A648-9234-9DB4DB8EA3B0}" type="parTrans" cxnId="{2D17ABCE-6E61-6941-B94E-58BC234956A3}">
      <dgm:prSet/>
      <dgm:spPr/>
      <dgm:t>
        <a:bodyPr/>
        <a:lstStyle/>
        <a:p>
          <a:endParaRPr lang="en-US" sz="2000">
            <a:latin typeface="Tahoma"/>
            <a:cs typeface="Tahoma"/>
          </a:endParaRPr>
        </a:p>
      </dgm:t>
    </dgm:pt>
    <dgm:pt modelId="{A3ACE36D-79E3-2849-A006-AFFCAB25EBAC}">
      <dgm:prSet phldrT="[Text]" custT="1"/>
      <dgm:spPr/>
      <dgm:t>
        <a:bodyPr/>
        <a:lstStyle/>
        <a:p>
          <a:r>
            <a:rPr lang="en-US" sz="2000" b="1" dirty="0">
              <a:latin typeface="Tahoma"/>
              <a:cs typeface="Tahoma"/>
            </a:rPr>
            <a:t>Disseminator</a:t>
          </a:r>
        </a:p>
      </dgm:t>
    </dgm:pt>
    <dgm:pt modelId="{4245E13F-90AE-7844-92C1-D07C0B676D0E}" type="parTrans" cxnId="{0A26C04D-D7AB-ED41-ADB6-ED57FA855C54}">
      <dgm:prSet/>
      <dgm:spPr/>
      <dgm:t>
        <a:bodyPr/>
        <a:lstStyle/>
        <a:p>
          <a:endParaRPr lang="en-US" sz="2000"/>
        </a:p>
      </dgm:t>
    </dgm:pt>
    <dgm:pt modelId="{64FFAB37-ACFF-1A4A-A206-CF5B3C9E7943}" type="sibTrans" cxnId="{0A26C04D-D7AB-ED41-ADB6-ED57FA855C54}">
      <dgm:prSet/>
      <dgm:spPr/>
      <dgm:t>
        <a:bodyPr/>
        <a:lstStyle/>
        <a:p>
          <a:endParaRPr lang="en-US" sz="2000"/>
        </a:p>
      </dgm:t>
    </dgm:pt>
    <dgm:pt modelId="{C1791936-0D02-6540-A755-FE95206EEFBA}">
      <dgm:prSet phldrT="[Text]" custT="1"/>
      <dgm:spPr/>
      <dgm:t>
        <a:bodyPr/>
        <a:lstStyle/>
        <a:p>
          <a:r>
            <a:rPr lang="en-US" sz="2000" b="1" dirty="0">
              <a:latin typeface="Tahoma"/>
              <a:cs typeface="Tahoma"/>
            </a:rPr>
            <a:t>Disturbance Handle</a:t>
          </a:r>
        </a:p>
      </dgm:t>
    </dgm:pt>
    <dgm:pt modelId="{68AF2684-F8BE-394D-9A89-1221DCB4A105}" type="parTrans" cxnId="{067D1B1A-6B91-DF4F-AA41-21FB13DA1D07}">
      <dgm:prSet/>
      <dgm:spPr/>
      <dgm:t>
        <a:bodyPr/>
        <a:lstStyle/>
        <a:p>
          <a:endParaRPr lang="en-US" sz="2000"/>
        </a:p>
      </dgm:t>
    </dgm:pt>
    <dgm:pt modelId="{107B7286-B308-B54E-9703-0CB01D6E47D9}" type="sibTrans" cxnId="{067D1B1A-6B91-DF4F-AA41-21FB13DA1D07}">
      <dgm:prSet/>
      <dgm:spPr/>
      <dgm:t>
        <a:bodyPr/>
        <a:lstStyle/>
        <a:p>
          <a:endParaRPr lang="en-US" sz="2000"/>
        </a:p>
      </dgm:t>
    </dgm:pt>
    <dgm:pt modelId="{89651B23-589C-5748-94EF-8EE09075AF7E}">
      <dgm:prSet phldrT="[Text]" custT="1"/>
      <dgm:spPr/>
      <dgm:t>
        <a:bodyPr/>
        <a:lstStyle/>
        <a:p>
          <a:r>
            <a:rPr lang="en-US" sz="2000" b="1" dirty="0">
              <a:latin typeface="Tahoma"/>
              <a:cs typeface="Tahoma"/>
            </a:rPr>
            <a:t>Resource Allocator</a:t>
          </a:r>
        </a:p>
      </dgm:t>
    </dgm:pt>
    <dgm:pt modelId="{4456468E-3650-9947-A375-EDD355725B7E}" type="parTrans" cxnId="{6A37C71C-7940-5E49-9ECD-BA05C1CF303D}">
      <dgm:prSet/>
      <dgm:spPr/>
      <dgm:t>
        <a:bodyPr/>
        <a:lstStyle/>
        <a:p>
          <a:endParaRPr lang="en-US" sz="2000"/>
        </a:p>
      </dgm:t>
    </dgm:pt>
    <dgm:pt modelId="{69BF8C5C-B59E-1840-9EF2-F60DDA4057F9}" type="sibTrans" cxnId="{6A37C71C-7940-5E49-9ECD-BA05C1CF303D}">
      <dgm:prSet/>
      <dgm:spPr/>
      <dgm:t>
        <a:bodyPr/>
        <a:lstStyle/>
        <a:p>
          <a:endParaRPr lang="en-US" sz="2000"/>
        </a:p>
      </dgm:t>
    </dgm:pt>
    <dgm:pt modelId="{1213C6EB-81C5-354B-8D5B-96FE0345EB2A}" type="pres">
      <dgm:prSet presAssocID="{D0C36F65-A8FD-154F-B6B8-B711E0502E2F}" presName="Name0" presStyleCnt="0">
        <dgm:presLayoutVars>
          <dgm:dir/>
          <dgm:animLvl val="lvl"/>
          <dgm:resizeHandles val="exact"/>
        </dgm:presLayoutVars>
      </dgm:prSet>
      <dgm:spPr/>
    </dgm:pt>
    <dgm:pt modelId="{EF2FDD3B-7919-2440-A350-4C2558771312}" type="pres">
      <dgm:prSet presAssocID="{6F3638BA-3CCB-504A-9C5F-F4CB4A630E0B}" presName="linNode" presStyleCnt="0"/>
      <dgm:spPr/>
    </dgm:pt>
    <dgm:pt modelId="{9FB7471A-BC1F-2C46-A464-1F6B1605F626}" type="pres">
      <dgm:prSet presAssocID="{6F3638BA-3CCB-504A-9C5F-F4CB4A630E0B}" presName="parentText" presStyleLbl="node1" presStyleIdx="0" presStyleCnt="3" custScaleX="191466">
        <dgm:presLayoutVars>
          <dgm:chMax val="1"/>
          <dgm:bulletEnabled val="1"/>
        </dgm:presLayoutVars>
      </dgm:prSet>
      <dgm:spPr/>
    </dgm:pt>
    <dgm:pt modelId="{3E5A368F-24F4-B444-98DA-83194E901806}" type="pres">
      <dgm:prSet presAssocID="{6F3638BA-3CCB-504A-9C5F-F4CB4A630E0B}" presName="descendantText" presStyleLbl="alignAccFollowNode1" presStyleIdx="0" presStyleCnt="3">
        <dgm:presLayoutVars>
          <dgm:bulletEnabled val="1"/>
        </dgm:presLayoutVars>
      </dgm:prSet>
      <dgm:spPr/>
    </dgm:pt>
    <dgm:pt modelId="{6ABF310D-95E5-2B4A-99E5-321043D3770B}" type="pres">
      <dgm:prSet presAssocID="{349D99B1-196D-3D40-920F-A023A44B8043}" presName="sp" presStyleCnt="0"/>
      <dgm:spPr/>
    </dgm:pt>
    <dgm:pt modelId="{512213F0-5399-7045-9881-7FC06076E3CB}" type="pres">
      <dgm:prSet presAssocID="{491AABAA-4225-C64B-8424-05F2ADDDBF09}" presName="linNode" presStyleCnt="0"/>
      <dgm:spPr/>
    </dgm:pt>
    <dgm:pt modelId="{4105E72F-7371-B14A-BD07-E688EF8DB941}" type="pres">
      <dgm:prSet presAssocID="{491AABAA-4225-C64B-8424-05F2ADDDBF09}" presName="parentText" presStyleLbl="node1" presStyleIdx="1" presStyleCnt="3" custScaleX="192570">
        <dgm:presLayoutVars>
          <dgm:chMax val="1"/>
          <dgm:bulletEnabled val="1"/>
        </dgm:presLayoutVars>
      </dgm:prSet>
      <dgm:spPr/>
    </dgm:pt>
    <dgm:pt modelId="{C720E93A-CCC1-5B44-8ADA-64754F2CC726}" type="pres">
      <dgm:prSet presAssocID="{491AABAA-4225-C64B-8424-05F2ADDDBF09}" presName="descendantText" presStyleLbl="alignAccFollowNode1" presStyleIdx="1" presStyleCnt="3">
        <dgm:presLayoutVars>
          <dgm:bulletEnabled val="1"/>
        </dgm:presLayoutVars>
      </dgm:prSet>
      <dgm:spPr/>
    </dgm:pt>
    <dgm:pt modelId="{201494B0-99F2-4E4D-900E-1853B2069075}" type="pres">
      <dgm:prSet presAssocID="{3B4A6094-65B2-B448-A759-33DB06C8E762}" presName="sp" presStyleCnt="0"/>
      <dgm:spPr/>
    </dgm:pt>
    <dgm:pt modelId="{BCA7AEE5-3ED1-AA43-BC13-4A08284E5D6B}" type="pres">
      <dgm:prSet presAssocID="{E52C05E0-5F01-B84F-9603-C9F3CA03EE42}" presName="linNode" presStyleCnt="0"/>
      <dgm:spPr/>
    </dgm:pt>
    <dgm:pt modelId="{B00348D0-3058-E746-918A-873C92142473}" type="pres">
      <dgm:prSet presAssocID="{E52C05E0-5F01-B84F-9603-C9F3CA03EE42}" presName="parentText" presStyleLbl="node1" presStyleIdx="2" presStyleCnt="3" custScaleX="190610">
        <dgm:presLayoutVars>
          <dgm:chMax val="1"/>
          <dgm:bulletEnabled val="1"/>
        </dgm:presLayoutVars>
      </dgm:prSet>
      <dgm:spPr/>
    </dgm:pt>
    <dgm:pt modelId="{1A3F1D95-5DA9-B842-BFC6-4085E95A3FFC}" type="pres">
      <dgm:prSet presAssocID="{E52C05E0-5F01-B84F-9603-C9F3CA03EE42}" presName="descendantText" presStyleLbl="alignAccFollowNode1" presStyleIdx="2" presStyleCnt="3">
        <dgm:presLayoutVars>
          <dgm:bulletEnabled val="1"/>
        </dgm:presLayoutVars>
      </dgm:prSet>
      <dgm:spPr/>
    </dgm:pt>
  </dgm:ptLst>
  <dgm:cxnLst>
    <dgm:cxn modelId="{F7DC0608-E17E-7647-B17D-4EF46E31E55E}" type="presOf" srcId="{89651B23-589C-5748-94EF-8EE09075AF7E}" destId="{1A3F1D95-5DA9-B842-BFC6-4085E95A3FFC}" srcOrd="0" destOrd="2" presId="urn:microsoft.com/office/officeart/2005/8/layout/vList5"/>
    <dgm:cxn modelId="{067D1B1A-6B91-DF4F-AA41-21FB13DA1D07}" srcId="{E52C05E0-5F01-B84F-9603-C9F3CA03EE42}" destId="{C1791936-0D02-6540-A755-FE95206EEFBA}" srcOrd="1" destOrd="0" parTransId="{68AF2684-F8BE-394D-9A89-1221DCB4A105}" sibTransId="{107B7286-B308-B54E-9703-0CB01D6E47D9}"/>
    <dgm:cxn modelId="{8780DE1A-8C98-634D-91A0-C65B7E230C01}" type="presOf" srcId="{C1791936-0D02-6540-A755-FE95206EEFBA}" destId="{1A3F1D95-5DA9-B842-BFC6-4085E95A3FFC}" srcOrd="0" destOrd="1" presId="urn:microsoft.com/office/officeart/2005/8/layout/vList5"/>
    <dgm:cxn modelId="{6A37C71C-7940-5E49-9ECD-BA05C1CF303D}" srcId="{E52C05E0-5F01-B84F-9603-C9F3CA03EE42}" destId="{89651B23-589C-5748-94EF-8EE09075AF7E}" srcOrd="2" destOrd="0" parTransId="{4456468E-3650-9947-A375-EDD355725B7E}" sibTransId="{69BF8C5C-B59E-1840-9EF2-F60DDA4057F9}"/>
    <dgm:cxn modelId="{F5CAF71C-7CF0-FA43-B5CB-98B8B2E18680}" srcId="{E52C05E0-5F01-B84F-9603-C9F3CA03EE42}" destId="{430A766D-3E1F-2F42-9977-E881F877B47B}" srcOrd="0" destOrd="0" parTransId="{78C4E225-1022-A841-ADF7-4EF0D4F18160}" sibTransId="{4AC5024C-611C-6743-AFE9-5296E3CBD6BB}"/>
    <dgm:cxn modelId="{DCAA6D21-9464-CE48-A66C-1A41BD5ED8AE}" srcId="{491AABAA-4225-C64B-8424-05F2ADDDBF09}" destId="{34175D38-AFBF-8F4A-A284-1BE5249B9551}" srcOrd="2" destOrd="0" parTransId="{D9752D7A-C816-A745-B0FD-4456CDD45301}" sibTransId="{8E2BC5DF-5341-5640-9ADB-1CB6FFE44E4B}"/>
    <dgm:cxn modelId="{A35D9821-1284-5549-94D9-A214941DED34}" type="presOf" srcId="{34175D38-AFBF-8F4A-A284-1BE5249B9551}" destId="{C720E93A-CCC1-5B44-8ADA-64754F2CC726}" srcOrd="0" destOrd="2" presId="urn:microsoft.com/office/officeart/2005/8/layout/vList5"/>
    <dgm:cxn modelId="{C24AA723-A1D3-0247-98F2-DB32773B2A93}" type="presOf" srcId="{D0C36F65-A8FD-154F-B6B8-B711E0502E2F}" destId="{1213C6EB-81C5-354B-8D5B-96FE0345EB2A}" srcOrd="0" destOrd="0" presId="urn:microsoft.com/office/officeart/2005/8/layout/vList5"/>
    <dgm:cxn modelId="{F25D9933-0CAA-0843-AA90-58EC54A3C3ED}" type="presOf" srcId="{37F5986F-585D-5C44-B316-F18E2325E314}" destId="{3E5A368F-24F4-B444-98DA-83194E901806}" srcOrd="0" destOrd="2" presId="urn:microsoft.com/office/officeart/2005/8/layout/vList5"/>
    <dgm:cxn modelId="{77024637-7D45-3941-9F4A-413EBCA4FCCA}" srcId="{D0C36F65-A8FD-154F-B6B8-B711E0502E2F}" destId="{6F3638BA-3CCB-504A-9C5F-F4CB4A630E0B}" srcOrd="0" destOrd="0" parTransId="{308E53E9-9C73-F74E-AC60-B7548BDE029B}" sibTransId="{349D99B1-196D-3D40-920F-A023A44B8043}"/>
    <dgm:cxn modelId="{F99FFD3C-E807-2640-8870-BBAE8DE9599A}" type="presOf" srcId="{312FF376-4B9E-B841-8017-F716EDA6E911}" destId="{C720E93A-CCC1-5B44-8ADA-64754F2CC726}" srcOrd="0" destOrd="0" presId="urn:microsoft.com/office/officeart/2005/8/layout/vList5"/>
    <dgm:cxn modelId="{F8D8E144-06C0-1E44-9D39-C422BC581420}" type="presOf" srcId="{7974791B-8DA0-4C4C-A38B-6A8E7ABDA58F}" destId="{1A3F1D95-5DA9-B842-BFC6-4085E95A3FFC}" srcOrd="0" destOrd="3" presId="urn:microsoft.com/office/officeart/2005/8/layout/vList5"/>
    <dgm:cxn modelId="{D592C947-F27C-8947-89DD-17E51D1B5804}" srcId="{D0C36F65-A8FD-154F-B6B8-B711E0502E2F}" destId="{491AABAA-4225-C64B-8424-05F2ADDDBF09}" srcOrd="1" destOrd="0" parTransId="{C021F193-4491-4F46-9F2D-F4EBF920D869}" sibTransId="{3B4A6094-65B2-B448-A759-33DB06C8E762}"/>
    <dgm:cxn modelId="{4ED5CD49-651C-8243-A50F-6E9AAB3286A5}" type="presOf" srcId="{6F3638BA-3CCB-504A-9C5F-F4CB4A630E0B}" destId="{9FB7471A-BC1F-2C46-A464-1F6B1605F626}" srcOrd="0" destOrd="0" presId="urn:microsoft.com/office/officeart/2005/8/layout/vList5"/>
    <dgm:cxn modelId="{0A26C04D-D7AB-ED41-ADB6-ED57FA855C54}" srcId="{491AABAA-4225-C64B-8424-05F2ADDDBF09}" destId="{A3ACE36D-79E3-2849-A006-AFFCAB25EBAC}" srcOrd="1" destOrd="0" parTransId="{4245E13F-90AE-7844-92C1-D07C0B676D0E}" sibTransId="{64FFAB37-ACFF-1A4A-A206-CF5B3C9E7943}"/>
    <dgm:cxn modelId="{25864B58-815E-FA40-BD5A-8CE4B0785BB5}" srcId="{E52C05E0-5F01-B84F-9603-C9F3CA03EE42}" destId="{7974791B-8DA0-4C4C-A38B-6A8E7ABDA58F}" srcOrd="3" destOrd="0" parTransId="{91C830F8-C2D6-9846-8FC5-7FCC22F01EA6}" sibTransId="{558EB623-BE47-214A-98C6-220809289737}"/>
    <dgm:cxn modelId="{CD35A86D-8D10-A44F-B1AF-F05D2AE455E8}" type="presOf" srcId="{E52C05E0-5F01-B84F-9603-C9F3CA03EE42}" destId="{B00348D0-3058-E746-918A-873C92142473}" srcOrd="0" destOrd="0" presId="urn:microsoft.com/office/officeart/2005/8/layout/vList5"/>
    <dgm:cxn modelId="{972C4972-B390-7A48-B46D-48E40E849705}" type="presOf" srcId="{631DA92B-D794-0146-B02D-711A517D7196}" destId="{3E5A368F-24F4-B444-98DA-83194E901806}" srcOrd="0" destOrd="1" presId="urn:microsoft.com/office/officeart/2005/8/layout/vList5"/>
    <dgm:cxn modelId="{341F807C-A385-F44D-BF04-060229B11FFF}" type="presOf" srcId="{430A766D-3E1F-2F42-9977-E881F877B47B}" destId="{1A3F1D95-5DA9-B842-BFC6-4085E95A3FFC}" srcOrd="0" destOrd="0" presId="urn:microsoft.com/office/officeart/2005/8/layout/vList5"/>
    <dgm:cxn modelId="{E72B60B0-2795-5A43-BFE4-6EA3AA7D899A}" srcId="{491AABAA-4225-C64B-8424-05F2ADDDBF09}" destId="{312FF376-4B9E-B841-8017-F716EDA6E911}" srcOrd="0" destOrd="0" parTransId="{800F8B6B-B3C3-4D4D-8D79-FD2B7DC3A670}" sibTransId="{D45D705C-2F9D-2648-9D2B-5C441631ECF7}"/>
    <dgm:cxn modelId="{44CD88CA-A9EA-9540-BDE9-347ECF1634B2}" type="presOf" srcId="{491AABAA-4225-C64B-8424-05F2ADDDBF09}" destId="{4105E72F-7371-B14A-BD07-E688EF8DB941}" srcOrd="0" destOrd="0" presId="urn:microsoft.com/office/officeart/2005/8/layout/vList5"/>
    <dgm:cxn modelId="{2C606ACB-64B7-B648-BD81-5A4B9DFFFA94}" type="presOf" srcId="{7717F683-F8C2-1440-8758-EC732EC9DFFD}" destId="{3E5A368F-24F4-B444-98DA-83194E901806}" srcOrd="0" destOrd="0" presId="urn:microsoft.com/office/officeart/2005/8/layout/vList5"/>
    <dgm:cxn modelId="{8318ACCD-893D-F044-AF55-333C8344A3FE}" srcId="{6F3638BA-3CCB-504A-9C5F-F4CB4A630E0B}" destId="{7717F683-F8C2-1440-8758-EC732EC9DFFD}" srcOrd="0" destOrd="0" parTransId="{F4A71D7F-D790-DB4A-824C-6170721CC017}" sibTransId="{004D36A3-A622-894C-B7AE-CF9CFEDD4B90}"/>
    <dgm:cxn modelId="{2D17ABCE-6E61-6941-B94E-58BC234956A3}" srcId="{6F3638BA-3CCB-504A-9C5F-F4CB4A630E0B}" destId="{631DA92B-D794-0146-B02D-711A517D7196}" srcOrd="1" destOrd="0" parTransId="{4899E827-D9AA-A648-9234-9DB4DB8EA3B0}" sibTransId="{5E639A43-FF60-E243-9262-C9DD1ECA9947}"/>
    <dgm:cxn modelId="{93FA97D7-0310-8F40-8FE0-3BA67C789EDA}" srcId="{6F3638BA-3CCB-504A-9C5F-F4CB4A630E0B}" destId="{37F5986F-585D-5C44-B316-F18E2325E314}" srcOrd="2" destOrd="0" parTransId="{95952762-CBDC-FB4B-ABEB-09584F732440}" sibTransId="{3719FA5B-7681-4140-A378-90A42BE4D502}"/>
    <dgm:cxn modelId="{26E800EA-5D7C-CC4C-B428-A79DAA48A8CE}" type="presOf" srcId="{A3ACE36D-79E3-2849-A006-AFFCAB25EBAC}" destId="{C720E93A-CCC1-5B44-8ADA-64754F2CC726}" srcOrd="0" destOrd="1" presId="urn:microsoft.com/office/officeart/2005/8/layout/vList5"/>
    <dgm:cxn modelId="{16F8E0F3-7ABA-064B-B9E0-8D4F0A6CCEEE}" srcId="{D0C36F65-A8FD-154F-B6B8-B711E0502E2F}" destId="{E52C05E0-5F01-B84F-9603-C9F3CA03EE42}" srcOrd="2" destOrd="0" parTransId="{291B58E3-C53E-FB42-A72E-84D9692E5290}" sibTransId="{2E8BB53A-4B18-E045-B2E6-02DC8EF4A46B}"/>
    <dgm:cxn modelId="{4BD7EFC2-7A5D-1347-B2F7-4C22DFA6F004}" type="presParOf" srcId="{1213C6EB-81C5-354B-8D5B-96FE0345EB2A}" destId="{EF2FDD3B-7919-2440-A350-4C2558771312}" srcOrd="0" destOrd="0" presId="urn:microsoft.com/office/officeart/2005/8/layout/vList5"/>
    <dgm:cxn modelId="{D9CF60CE-B91D-334F-B11D-CFA255E4E3CD}" type="presParOf" srcId="{EF2FDD3B-7919-2440-A350-4C2558771312}" destId="{9FB7471A-BC1F-2C46-A464-1F6B1605F626}" srcOrd="0" destOrd="0" presId="urn:microsoft.com/office/officeart/2005/8/layout/vList5"/>
    <dgm:cxn modelId="{53C81095-5229-B649-8847-7FD75B702BE2}" type="presParOf" srcId="{EF2FDD3B-7919-2440-A350-4C2558771312}" destId="{3E5A368F-24F4-B444-98DA-83194E901806}" srcOrd="1" destOrd="0" presId="urn:microsoft.com/office/officeart/2005/8/layout/vList5"/>
    <dgm:cxn modelId="{D70FD0AE-F5DD-B146-97A7-349B02680CC3}" type="presParOf" srcId="{1213C6EB-81C5-354B-8D5B-96FE0345EB2A}" destId="{6ABF310D-95E5-2B4A-99E5-321043D3770B}" srcOrd="1" destOrd="0" presId="urn:microsoft.com/office/officeart/2005/8/layout/vList5"/>
    <dgm:cxn modelId="{659E8F4D-B5F5-564F-9A2E-7DDCA168BC48}" type="presParOf" srcId="{1213C6EB-81C5-354B-8D5B-96FE0345EB2A}" destId="{512213F0-5399-7045-9881-7FC06076E3CB}" srcOrd="2" destOrd="0" presId="urn:microsoft.com/office/officeart/2005/8/layout/vList5"/>
    <dgm:cxn modelId="{97AA5544-8826-CA4A-9413-289CC8DABB86}" type="presParOf" srcId="{512213F0-5399-7045-9881-7FC06076E3CB}" destId="{4105E72F-7371-B14A-BD07-E688EF8DB941}" srcOrd="0" destOrd="0" presId="urn:microsoft.com/office/officeart/2005/8/layout/vList5"/>
    <dgm:cxn modelId="{B1067C2A-3885-7642-BEA2-9017151F28B0}" type="presParOf" srcId="{512213F0-5399-7045-9881-7FC06076E3CB}" destId="{C720E93A-CCC1-5B44-8ADA-64754F2CC726}" srcOrd="1" destOrd="0" presId="urn:microsoft.com/office/officeart/2005/8/layout/vList5"/>
    <dgm:cxn modelId="{483787F2-D6F5-7E43-BB5D-CD1295CA90D0}" type="presParOf" srcId="{1213C6EB-81C5-354B-8D5B-96FE0345EB2A}" destId="{201494B0-99F2-4E4D-900E-1853B2069075}" srcOrd="3" destOrd="0" presId="urn:microsoft.com/office/officeart/2005/8/layout/vList5"/>
    <dgm:cxn modelId="{C1E940E3-1E9D-6B48-A619-3A9DD42129D8}" type="presParOf" srcId="{1213C6EB-81C5-354B-8D5B-96FE0345EB2A}" destId="{BCA7AEE5-3ED1-AA43-BC13-4A08284E5D6B}" srcOrd="4" destOrd="0" presId="urn:microsoft.com/office/officeart/2005/8/layout/vList5"/>
    <dgm:cxn modelId="{BF3EF7C9-6455-EE41-AA79-9C95A8865E24}" type="presParOf" srcId="{BCA7AEE5-3ED1-AA43-BC13-4A08284E5D6B}" destId="{B00348D0-3058-E746-918A-873C92142473}" srcOrd="0" destOrd="0" presId="urn:microsoft.com/office/officeart/2005/8/layout/vList5"/>
    <dgm:cxn modelId="{0F0A40B2-1409-A649-BD90-02EF03619785}" type="presParOf" srcId="{BCA7AEE5-3ED1-AA43-BC13-4A08284E5D6B}" destId="{1A3F1D95-5DA9-B842-BFC6-4085E95A3FF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E3E4-B1DB-4933-88C2-33C9E0710594}">
      <dsp:nvSpPr>
        <dsp:cNvPr id="0" name=""/>
        <dsp:cNvSpPr/>
      </dsp:nvSpPr>
      <dsp:spPr>
        <a:xfrm>
          <a:off x="910497" y="0"/>
          <a:ext cx="2022410" cy="1287528"/>
        </a:xfrm>
        <a:prstGeom prst="ellipse">
          <a:avLst/>
        </a:prstGeom>
        <a:solidFill>
          <a:srgbClr val="EBD4B3">
            <a:alpha val="49804"/>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kern="1200" cap="none" normalizeH="0" baseline="0" dirty="0">
              <a:ln>
                <a:noFill/>
              </a:ln>
              <a:solidFill>
                <a:srgbClr val="C00000"/>
              </a:solidFill>
              <a:effectLst/>
              <a:latin typeface="Arial" pitchFamily="34" charset="0"/>
              <a:cs typeface="Arial" pitchFamily="34" charset="0"/>
            </a:rPr>
            <a:t>Specific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kern="1200" cap="none" normalizeH="0" baseline="0" dirty="0">
              <a:ln>
                <a:noFill/>
              </a:ln>
              <a:solidFill>
                <a:srgbClr val="C00000"/>
              </a:solidFill>
              <a:effectLst/>
              <a:latin typeface="Arial" pitchFamily="34" charset="0"/>
              <a:cs typeface="Arial" pitchFamily="34" charset="0"/>
            </a:rPr>
            <a:t>goals</a:t>
          </a:r>
        </a:p>
      </dsp:txBody>
      <dsp:txXfrm>
        <a:off x="1180152" y="225317"/>
        <a:ext cx="1483100" cy="579387"/>
      </dsp:txXfrm>
    </dsp:sp>
    <dsp:sp modelId="{B9AC9FE9-E5E0-441C-9559-B2339F3F70E0}">
      <dsp:nvSpPr>
        <dsp:cNvPr id="0" name=""/>
        <dsp:cNvSpPr/>
      </dsp:nvSpPr>
      <dsp:spPr>
        <a:xfrm>
          <a:off x="1416784" y="940186"/>
          <a:ext cx="2051110" cy="1460561"/>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kern="1200" cap="none" normalizeH="0" baseline="0" dirty="0">
              <a:ln>
                <a:noFill/>
              </a:ln>
              <a:solidFill>
                <a:srgbClr val="C00000"/>
              </a:solidFill>
              <a:effectLst/>
              <a:latin typeface="Arial" pitchFamily="34" charset="0"/>
              <a:cs typeface="Arial" pitchFamily="34" charset="0"/>
            </a:rPr>
            <a:t>Structured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kern="1200" cap="none" normalizeH="0" baseline="0" dirty="0">
              <a:ln>
                <a:noFill/>
              </a:ln>
              <a:solidFill>
                <a:srgbClr val="C00000"/>
              </a:solidFill>
              <a:effectLst/>
              <a:latin typeface="Arial" pitchFamily="34" charset="0"/>
              <a:cs typeface="Arial" pitchFamily="34" charset="0"/>
            </a:rPr>
            <a:t>way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1" u="none" strike="noStrike" kern="1200" cap="none" normalizeH="0" baseline="0" dirty="0">
            <a:ln>
              <a:noFill/>
            </a:ln>
            <a:solidFill>
              <a:schemeClr val="tx1"/>
            </a:solidFill>
            <a:effectLst/>
            <a:latin typeface="Arial" pitchFamily="34" charset="0"/>
            <a:cs typeface="Arial" pitchFamily="34" charset="0"/>
          </a:endParaRPr>
        </a:p>
      </dsp:txBody>
      <dsp:txXfrm>
        <a:off x="2044082" y="1317498"/>
        <a:ext cx="1230666" cy="803308"/>
      </dsp:txXfrm>
    </dsp:sp>
    <dsp:sp modelId="{9FEBD4CB-9F04-41F8-AE12-3A173975449E}">
      <dsp:nvSpPr>
        <dsp:cNvPr id="0" name=""/>
        <dsp:cNvSpPr/>
      </dsp:nvSpPr>
      <dsp:spPr>
        <a:xfrm>
          <a:off x="418305" y="940186"/>
          <a:ext cx="1939990" cy="1460561"/>
        </a:xfrm>
        <a:prstGeom prst="ellipse">
          <a:avLst/>
        </a:prstGeom>
        <a:solidFill>
          <a:srgbClr val="FFFF00">
            <a:alpha val="49804"/>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kern="1200" cap="none" normalizeH="0" baseline="0" dirty="0">
              <a:ln>
                <a:noFill/>
              </a:ln>
              <a:solidFill>
                <a:srgbClr val="C00000"/>
              </a:solidFill>
              <a:effectLst/>
              <a:latin typeface="Arial" pitchFamily="34" charset="0"/>
              <a:cs typeface="Arial" pitchFamily="34" charset="0"/>
            </a:rPr>
            <a:t>People</a:t>
          </a:r>
          <a:endParaRPr kumimoji="0" lang="en-US" sz="1400" b="0" i="1" u="none" strike="noStrike" kern="1200" cap="none" normalizeH="0" baseline="0" dirty="0">
            <a:ln>
              <a:noFill/>
            </a:ln>
            <a:solidFill>
              <a:schemeClr val="tx1"/>
            </a:solidFill>
            <a:effectLst/>
            <a:latin typeface="Arial" pitchFamily="34" charset="0"/>
            <a:cs typeface="Arial" pitchFamily="34" charset="0"/>
          </a:endParaRPr>
        </a:p>
      </dsp:txBody>
      <dsp:txXfrm>
        <a:off x="600987" y="1317498"/>
        <a:ext cx="1163994" cy="80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A368F-24F4-B444-98DA-83194E901806}">
      <dsp:nvSpPr>
        <dsp:cNvPr id="0" name=""/>
        <dsp:cNvSpPr/>
      </dsp:nvSpPr>
      <dsp:spPr>
        <a:xfrm rot="5400000">
          <a:off x="5828972" y="-1240765"/>
          <a:ext cx="1296590" cy="410717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ahoma"/>
              <a:cs typeface="Tahoma"/>
            </a:rPr>
            <a:t>Figurehead</a:t>
          </a:r>
        </a:p>
        <a:p>
          <a:pPr marL="228600" lvl="1" indent="-228600" algn="l" defTabSz="889000">
            <a:lnSpc>
              <a:spcPct val="90000"/>
            </a:lnSpc>
            <a:spcBef>
              <a:spcPct val="0"/>
            </a:spcBef>
            <a:spcAft>
              <a:spcPct val="15000"/>
            </a:spcAft>
            <a:buChar char="•"/>
          </a:pPr>
          <a:r>
            <a:rPr lang="en-US" sz="2000" b="1" kern="1200" dirty="0">
              <a:latin typeface="Tahoma"/>
              <a:cs typeface="Tahoma"/>
            </a:rPr>
            <a:t>Leader</a:t>
          </a:r>
        </a:p>
        <a:p>
          <a:pPr marL="228600" lvl="1" indent="-228600" algn="l" defTabSz="889000">
            <a:lnSpc>
              <a:spcPct val="90000"/>
            </a:lnSpc>
            <a:spcBef>
              <a:spcPct val="0"/>
            </a:spcBef>
            <a:spcAft>
              <a:spcPct val="15000"/>
            </a:spcAft>
            <a:buChar char="•"/>
          </a:pPr>
          <a:r>
            <a:rPr lang="en-US" sz="2000" b="1" kern="1200" dirty="0">
              <a:latin typeface="Tahoma"/>
              <a:cs typeface="Tahoma"/>
            </a:rPr>
            <a:t>Liaison</a:t>
          </a:r>
        </a:p>
      </dsp:txBody>
      <dsp:txXfrm rot="-5400000">
        <a:off x="4423678" y="227823"/>
        <a:ext cx="4043885" cy="1170002"/>
      </dsp:txXfrm>
    </dsp:sp>
    <dsp:sp modelId="{9FB7471A-BC1F-2C46-A464-1F6B1605F626}">
      <dsp:nvSpPr>
        <dsp:cNvPr id="0" name=""/>
        <dsp:cNvSpPr/>
      </dsp:nvSpPr>
      <dsp:spPr>
        <a:xfrm>
          <a:off x="260" y="2455"/>
          <a:ext cx="4423417" cy="1620737"/>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Tahoma"/>
              <a:cs typeface="Tahoma"/>
            </a:rPr>
            <a:t>Interpersonal Roles</a:t>
          </a:r>
        </a:p>
      </dsp:txBody>
      <dsp:txXfrm>
        <a:off x="79378" y="81573"/>
        <a:ext cx="4265181" cy="1462501"/>
      </dsp:txXfrm>
    </dsp:sp>
    <dsp:sp modelId="{C720E93A-CCC1-5B44-8ADA-64754F2CC726}">
      <dsp:nvSpPr>
        <dsp:cNvPr id="0" name=""/>
        <dsp:cNvSpPr/>
      </dsp:nvSpPr>
      <dsp:spPr>
        <a:xfrm rot="5400000">
          <a:off x="5837588" y="466343"/>
          <a:ext cx="1296590" cy="4096511"/>
        </a:xfrm>
        <a:prstGeom prst="round2SameRect">
          <a:avLst/>
        </a:prstGeom>
        <a:solidFill>
          <a:schemeClr val="accent5">
            <a:tint val="40000"/>
            <a:alpha val="90000"/>
            <a:hueOff val="1507470"/>
            <a:satOff val="-21959"/>
            <a:lumOff val="244"/>
            <a:alphaOff val="0"/>
          </a:schemeClr>
        </a:solidFill>
        <a:ln w="12700" cap="flat" cmpd="sng" algn="ctr">
          <a:solidFill>
            <a:schemeClr val="accent5">
              <a:tint val="40000"/>
              <a:alpha val="90000"/>
              <a:hueOff val="1507470"/>
              <a:satOff val="-21959"/>
              <a:lumOff val="2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ahoma"/>
              <a:cs typeface="Tahoma"/>
            </a:rPr>
            <a:t>Monitor</a:t>
          </a:r>
        </a:p>
        <a:p>
          <a:pPr marL="228600" lvl="1" indent="-228600" algn="l" defTabSz="889000">
            <a:lnSpc>
              <a:spcPct val="90000"/>
            </a:lnSpc>
            <a:spcBef>
              <a:spcPct val="0"/>
            </a:spcBef>
            <a:spcAft>
              <a:spcPct val="15000"/>
            </a:spcAft>
            <a:buChar char="•"/>
          </a:pPr>
          <a:r>
            <a:rPr lang="en-US" sz="2000" b="1" kern="1200" dirty="0">
              <a:latin typeface="Tahoma"/>
              <a:cs typeface="Tahoma"/>
            </a:rPr>
            <a:t>Disseminator</a:t>
          </a:r>
        </a:p>
        <a:p>
          <a:pPr marL="228600" lvl="1" indent="-228600" algn="l" defTabSz="889000">
            <a:lnSpc>
              <a:spcPct val="90000"/>
            </a:lnSpc>
            <a:spcBef>
              <a:spcPct val="0"/>
            </a:spcBef>
            <a:spcAft>
              <a:spcPct val="15000"/>
            </a:spcAft>
            <a:buChar char="•"/>
          </a:pPr>
          <a:r>
            <a:rPr lang="en-US" sz="2000" b="1" kern="1200" dirty="0">
              <a:latin typeface="Tahoma"/>
              <a:cs typeface="Tahoma"/>
            </a:rPr>
            <a:t>Spokesperson</a:t>
          </a:r>
        </a:p>
      </dsp:txBody>
      <dsp:txXfrm rot="-5400000">
        <a:off x="4437628" y="1929597"/>
        <a:ext cx="4033217" cy="1170002"/>
      </dsp:txXfrm>
    </dsp:sp>
    <dsp:sp modelId="{4105E72F-7371-B14A-BD07-E688EF8DB941}">
      <dsp:nvSpPr>
        <dsp:cNvPr id="0" name=""/>
        <dsp:cNvSpPr/>
      </dsp:nvSpPr>
      <dsp:spPr>
        <a:xfrm>
          <a:off x="260" y="1704230"/>
          <a:ext cx="4437367" cy="1620737"/>
        </a:xfrm>
        <a:prstGeom prst="roundRect">
          <a:avLst/>
        </a:prstGeom>
        <a:solidFill>
          <a:schemeClr val="accent5">
            <a:hueOff val="1228607"/>
            <a:satOff val="-26981"/>
            <a:lumOff val="6863"/>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Tahoma"/>
              <a:cs typeface="Tahoma"/>
            </a:rPr>
            <a:t>Informational Roles</a:t>
          </a:r>
        </a:p>
      </dsp:txBody>
      <dsp:txXfrm>
        <a:off x="79378" y="1783348"/>
        <a:ext cx="4279131" cy="1462501"/>
      </dsp:txXfrm>
    </dsp:sp>
    <dsp:sp modelId="{1A3F1D95-5DA9-B842-BFC6-4085E95A3FFC}">
      <dsp:nvSpPr>
        <dsp:cNvPr id="0" name=""/>
        <dsp:cNvSpPr/>
      </dsp:nvSpPr>
      <dsp:spPr>
        <a:xfrm rot="5400000">
          <a:off x="5825968" y="2157450"/>
          <a:ext cx="1296590" cy="4117847"/>
        </a:xfrm>
        <a:prstGeom prst="round2SameRect">
          <a:avLst/>
        </a:prstGeom>
        <a:solidFill>
          <a:schemeClr val="accent5">
            <a:tint val="40000"/>
            <a:alpha val="90000"/>
            <a:hueOff val="3014941"/>
            <a:satOff val="-43918"/>
            <a:lumOff val="488"/>
            <a:alphaOff val="0"/>
          </a:schemeClr>
        </a:solidFill>
        <a:ln w="12700" cap="flat" cmpd="sng" algn="ctr">
          <a:solidFill>
            <a:schemeClr val="accent5">
              <a:tint val="40000"/>
              <a:alpha val="90000"/>
              <a:hueOff val="3014941"/>
              <a:satOff val="-43918"/>
              <a:lumOff val="4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ahoma"/>
              <a:cs typeface="Tahoma"/>
            </a:rPr>
            <a:t>Entrepreneur</a:t>
          </a:r>
        </a:p>
        <a:p>
          <a:pPr marL="228600" lvl="1" indent="-228600" algn="l" defTabSz="889000">
            <a:lnSpc>
              <a:spcPct val="90000"/>
            </a:lnSpc>
            <a:spcBef>
              <a:spcPct val="0"/>
            </a:spcBef>
            <a:spcAft>
              <a:spcPct val="15000"/>
            </a:spcAft>
            <a:buChar char="•"/>
          </a:pPr>
          <a:r>
            <a:rPr lang="en-US" sz="2000" b="1" kern="1200" dirty="0">
              <a:latin typeface="Tahoma"/>
              <a:cs typeface="Tahoma"/>
            </a:rPr>
            <a:t>Disturbance Handle</a:t>
          </a:r>
        </a:p>
        <a:p>
          <a:pPr marL="228600" lvl="1" indent="-228600" algn="l" defTabSz="889000">
            <a:lnSpc>
              <a:spcPct val="90000"/>
            </a:lnSpc>
            <a:spcBef>
              <a:spcPct val="0"/>
            </a:spcBef>
            <a:spcAft>
              <a:spcPct val="15000"/>
            </a:spcAft>
            <a:buChar char="•"/>
          </a:pPr>
          <a:r>
            <a:rPr lang="en-US" sz="2000" b="1" kern="1200" dirty="0">
              <a:latin typeface="Tahoma"/>
              <a:cs typeface="Tahoma"/>
            </a:rPr>
            <a:t>Resource Allocator</a:t>
          </a:r>
        </a:p>
        <a:p>
          <a:pPr marL="228600" lvl="1" indent="-228600" algn="l" defTabSz="889000">
            <a:lnSpc>
              <a:spcPct val="90000"/>
            </a:lnSpc>
            <a:spcBef>
              <a:spcPct val="0"/>
            </a:spcBef>
            <a:spcAft>
              <a:spcPct val="15000"/>
            </a:spcAft>
            <a:buChar char="•"/>
          </a:pPr>
          <a:r>
            <a:rPr lang="en-US" sz="2000" b="1" kern="1200" dirty="0">
              <a:latin typeface="Tahoma"/>
              <a:cs typeface="Tahoma"/>
            </a:rPr>
            <a:t>Negotiator</a:t>
          </a:r>
        </a:p>
      </dsp:txBody>
      <dsp:txXfrm rot="-5400000">
        <a:off x="4415340" y="3631372"/>
        <a:ext cx="4054553" cy="1170002"/>
      </dsp:txXfrm>
    </dsp:sp>
    <dsp:sp modelId="{B00348D0-3058-E746-918A-873C92142473}">
      <dsp:nvSpPr>
        <dsp:cNvPr id="0" name=""/>
        <dsp:cNvSpPr/>
      </dsp:nvSpPr>
      <dsp:spPr>
        <a:xfrm>
          <a:off x="260" y="3406005"/>
          <a:ext cx="4415079" cy="1620737"/>
        </a:xfrm>
        <a:prstGeom prst="roundRect">
          <a:avLst/>
        </a:prstGeom>
        <a:solidFill>
          <a:schemeClr val="accent5">
            <a:hueOff val="2457214"/>
            <a:satOff val="-53963"/>
            <a:lumOff val="13725"/>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a:cs typeface="Tahoma"/>
            </a:rPr>
            <a:t>Decisional Roles </a:t>
          </a:r>
        </a:p>
      </dsp:txBody>
      <dsp:txXfrm>
        <a:off x="79378" y="3485123"/>
        <a:ext cx="4256843" cy="14625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628C3-B4FC-7A4F-B985-13EC65DF1457}" type="datetimeFigureOut">
              <a:rPr lang="en-US" smtClean="0"/>
              <a:t>2/18/25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2783F-DCC3-304A-B867-3F455E5FA1DF}" type="slidenum">
              <a:rPr lang="en-US" smtClean="0"/>
              <a:t>‹#›</a:t>
            </a:fld>
            <a:endParaRPr lang="en-US"/>
          </a:p>
        </p:txBody>
      </p:sp>
    </p:spTree>
    <p:extLst>
      <p:ext uri="{BB962C8B-B14F-4D97-AF65-F5344CB8AC3E}">
        <p14:creationId xmlns:p14="http://schemas.microsoft.com/office/powerpoint/2010/main" val="1378191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heleader.vn/Kh&#7911;ng+ho&#7843;ng+truy&#7873;n+th&#244;ng.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a:t>
            </a:fld>
            <a:endParaRPr lang="en-US"/>
          </a:p>
        </p:txBody>
      </p:sp>
    </p:spTree>
    <p:extLst>
      <p:ext uri="{BB962C8B-B14F-4D97-AF65-F5344CB8AC3E}">
        <p14:creationId xmlns:p14="http://schemas.microsoft.com/office/powerpoint/2010/main" val="49891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10</a:t>
            </a:fld>
            <a:endParaRPr lang="en-US"/>
          </a:p>
        </p:txBody>
      </p:sp>
    </p:spTree>
    <p:extLst>
      <p:ext uri="{BB962C8B-B14F-4D97-AF65-F5344CB8AC3E}">
        <p14:creationId xmlns:p14="http://schemas.microsoft.com/office/powerpoint/2010/main" val="283763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11</a:t>
            </a:fld>
            <a:endParaRPr lang="en-US"/>
          </a:p>
        </p:txBody>
      </p:sp>
    </p:spTree>
    <p:extLst>
      <p:ext uri="{BB962C8B-B14F-4D97-AF65-F5344CB8AC3E}">
        <p14:creationId xmlns:p14="http://schemas.microsoft.com/office/powerpoint/2010/main" val="510386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12</a:t>
            </a:fld>
            <a:endParaRPr lang="en-US"/>
          </a:p>
        </p:txBody>
      </p:sp>
    </p:spTree>
    <p:extLst>
      <p:ext uri="{BB962C8B-B14F-4D97-AF65-F5344CB8AC3E}">
        <p14:creationId xmlns:p14="http://schemas.microsoft.com/office/powerpoint/2010/main" val="95539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13</a:t>
            </a:fld>
            <a:endParaRPr lang="en-US"/>
          </a:p>
        </p:txBody>
      </p:sp>
    </p:spTree>
    <p:extLst>
      <p:ext uri="{BB962C8B-B14F-4D97-AF65-F5344CB8AC3E}">
        <p14:creationId xmlns:p14="http://schemas.microsoft.com/office/powerpoint/2010/main" val="378640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14</a:t>
            </a:fld>
            <a:endParaRPr lang="en-US"/>
          </a:p>
        </p:txBody>
      </p:sp>
    </p:spTree>
    <p:extLst>
      <p:ext uri="{BB962C8B-B14F-4D97-AF65-F5344CB8AC3E}">
        <p14:creationId xmlns:p14="http://schemas.microsoft.com/office/powerpoint/2010/main" val="415862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15</a:t>
            </a:fld>
            <a:endParaRPr lang="en-US"/>
          </a:p>
        </p:txBody>
      </p:sp>
    </p:spTree>
    <p:extLst>
      <p:ext uri="{BB962C8B-B14F-4D97-AF65-F5344CB8AC3E}">
        <p14:creationId xmlns:p14="http://schemas.microsoft.com/office/powerpoint/2010/main" val="217279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5107FA2-C0C2-4606-84F1-9021A8136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1CC5E84-6203-1DE0-B7CB-76586DE4DE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5800" lvl="1" indent="-228600" eaLnBrk="1" hangingPunct="1">
              <a:spcBef>
                <a:spcPct val="0"/>
              </a:spcBef>
              <a:buFontTx/>
              <a:buChar char="•"/>
            </a:pPr>
            <a:endParaRPr lang="en-US" altLang="en-US" dirty="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56D2BC40-AAF7-B4E4-A327-99E11F4A36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C6E4BA-0AB5-F64C-A388-DC867EF5E478}"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17</a:t>
            </a:fld>
            <a:endParaRPr lang="en-US"/>
          </a:p>
        </p:txBody>
      </p:sp>
    </p:spTree>
    <p:extLst>
      <p:ext uri="{BB962C8B-B14F-4D97-AF65-F5344CB8AC3E}">
        <p14:creationId xmlns:p14="http://schemas.microsoft.com/office/powerpoint/2010/main" val="1619241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18</a:t>
            </a:fld>
            <a:endParaRPr lang="en-US"/>
          </a:p>
        </p:txBody>
      </p:sp>
    </p:spTree>
    <p:extLst>
      <p:ext uri="{BB962C8B-B14F-4D97-AF65-F5344CB8AC3E}">
        <p14:creationId xmlns:p14="http://schemas.microsoft.com/office/powerpoint/2010/main" val="373726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19</a:t>
            </a:fld>
            <a:endParaRPr lang="en-US"/>
          </a:p>
        </p:txBody>
      </p:sp>
    </p:spTree>
    <p:extLst>
      <p:ext uri="{BB962C8B-B14F-4D97-AF65-F5344CB8AC3E}">
        <p14:creationId xmlns:p14="http://schemas.microsoft.com/office/powerpoint/2010/main" val="236110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a:t>
            </a:fld>
            <a:endParaRPr lang="en-US"/>
          </a:p>
        </p:txBody>
      </p:sp>
    </p:spTree>
    <p:extLst>
      <p:ext uri="{BB962C8B-B14F-4D97-AF65-F5344CB8AC3E}">
        <p14:creationId xmlns:p14="http://schemas.microsoft.com/office/powerpoint/2010/main" val="261083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20</a:t>
            </a:fld>
            <a:endParaRPr lang="en-US"/>
          </a:p>
        </p:txBody>
      </p:sp>
    </p:spTree>
    <p:extLst>
      <p:ext uri="{BB962C8B-B14F-4D97-AF65-F5344CB8AC3E}">
        <p14:creationId xmlns:p14="http://schemas.microsoft.com/office/powerpoint/2010/main" val="81189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21</a:t>
            </a:fld>
            <a:endParaRPr lang="en-US"/>
          </a:p>
        </p:txBody>
      </p:sp>
    </p:spTree>
    <p:extLst>
      <p:ext uri="{BB962C8B-B14F-4D97-AF65-F5344CB8AC3E}">
        <p14:creationId xmlns:p14="http://schemas.microsoft.com/office/powerpoint/2010/main" val="207641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7084475-75BD-D277-50A2-147414CF1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4D01395-98BC-56B9-9CA3-D38068834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BBCA1F13-885F-9F2D-A25F-14CD59180D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D3C41F-C8B7-124A-8854-13C6A24BCA50}"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4EFC27B-8F2E-E1B6-39C8-AC81B9F62E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D3EDFCC-7223-A976-2748-288D501EE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AEF807FC-17EB-B450-C78B-336413A5A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72B727-6550-4A4A-8B2F-ADF637857ADC}"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24</a:t>
            </a:fld>
            <a:endParaRPr lang="en-US"/>
          </a:p>
        </p:txBody>
      </p:sp>
    </p:spTree>
    <p:extLst>
      <p:ext uri="{BB962C8B-B14F-4D97-AF65-F5344CB8AC3E}">
        <p14:creationId xmlns:p14="http://schemas.microsoft.com/office/powerpoint/2010/main" val="5486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E66878-9A14-498A-80E8-8FC0E81FD9F5}" type="slidenum">
              <a:rPr lang="en-US" smtClean="0">
                <a:latin typeface="Arial" charset="0"/>
                <a:cs typeface="Arial" charset="0"/>
              </a:rPr>
              <a:pPr fontAlgn="base">
                <a:spcBef>
                  <a:spcPct val="0"/>
                </a:spcBef>
                <a:spcAft>
                  <a:spcPct val="0"/>
                </a:spcAft>
              </a:pPr>
              <a:t>25</a:t>
            </a:fld>
            <a:endParaRPr lang="en-US">
              <a:latin typeface="Arial" charset="0"/>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8" algn="l">
              <a:buFontTx/>
              <a:buNone/>
            </a:pPr>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26</a:t>
            </a:fld>
            <a:endParaRPr lang="en-US"/>
          </a:p>
        </p:txBody>
      </p:sp>
    </p:spTree>
    <p:extLst>
      <p:ext uri="{BB962C8B-B14F-4D97-AF65-F5344CB8AC3E}">
        <p14:creationId xmlns:p14="http://schemas.microsoft.com/office/powerpoint/2010/main" val="291814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bwMode="auto"/>
        <p:txBody>
          <a:bodyPr wrap="none" numCol="1" anchor="ctr" anchorCtr="0" compatLnSpc="1">
            <a:prstTxWarp prst="textNoShape">
              <a:avLst/>
            </a:prstTxWarp>
          </a:bodyPr>
          <a:lstStyle/>
          <a:p>
            <a:pPr marL="228600" indent="-228600" eaLnBrk="1" hangingPunct="1">
              <a:lnSpc>
                <a:spcPct val="150000"/>
              </a:lnSpc>
              <a:spcBef>
                <a:spcPct val="0"/>
              </a:spcBef>
              <a:buFont typeface="+mj-lt"/>
              <a:buAutoNum type="arabicPeriod"/>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28</a:t>
            </a:fld>
            <a:endParaRPr lang="en-US"/>
          </a:p>
        </p:txBody>
      </p:sp>
    </p:spTree>
    <p:extLst>
      <p:ext uri="{BB962C8B-B14F-4D97-AF65-F5344CB8AC3E}">
        <p14:creationId xmlns:p14="http://schemas.microsoft.com/office/powerpoint/2010/main" val="3440001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29</a:t>
            </a:fld>
            <a:endParaRPr lang="en-US"/>
          </a:p>
        </p:txBody>
      </p:sp>
    </p:spTree>
    <p:extLst>
      <p:ext uri="{BB962C8B-B14F-4D97-AF65-F5344CB8AC3E}">
        <p14:creationId xmlns:p14="http://schemas.microsoft.com/office/powerpoint/2010/main" val="249125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a:t>
            </a:fld>
            <a:endParaRPr lang="en-US"/>
          </a:p>
        </p:txBody>
      </p:sp>
    </p:spTree>
    <p:extLst>
      <p:ext uri="{BB962C8B-B14F-4D97-AF65-F5344CB8AC3E}">
        <p14:creationId xmlns:p14="http://schemas.microsoft.com/office/powerpoint/2010/main" val="2127408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3BB1714-E1C6-8C8C-53D2-B1296CED9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897EB7E-0E82-2493-D0BA-A242EAECD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3BBA769C-D48A-2DF7-6E1A-06C2084E91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36AAB3-050B-8542-805A-D31FCF225798}"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31</a:t>
            </a:fld>
            <a:endParaRPr lang="en-US"/>
          </a:p>
        </p:txBody>
      </p:sp>
    </p:spTree>
    <p:extLst>
      <p:ext uri="{BB962C8B-B14F-4D97-AF65-F5344CB8AC3E}">
        <p14:creationId xmlns:p14="http://schemas.microsoft.com/office/powerpoint/2010/main" val="1694985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32</a:t>
            </a:fld>
            <a:endParaRPr lang="en-US"/>
          </a:p>
        </p:txBody>
      </p:sp>
    </p:spTree>
    <p:extLst>
      <p:ext uri="{BB962C8B-B14F-4D97-AF65-F5344CB8AC3E}">
        <p14:creationId xmlns:p14="http://schemas.microsoft.com/office/powerpoint/2010/main" val="1041964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33</a:t>
            </a:fld>
            <a:endParaRPr lang="en-US"/>
          </a:p>
        </p:txBody>
      </p:sp>
    </p:spTree>
    <p:extLst>
      <p:ext uri="{BB962C8B-B14F-4D97-AF65-F5344CB8AC3E}">
        <p14:creationId xmlns:p14="http://schemas.microsoft.com/office/powerpoint/2010/main" val="197383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CFF0466-C9BC-740B-96EB-58EECE6DD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CAEFF008-87A1-2843-C566-D888D2F952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6752F378-4B89-B269-7663-F9770978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2FB041-060E-7B45-962C-94EE00456F8E}"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35</a:t>
            </a:fld>
            <a:endParaRPr lang="en-US"/>
          </a:p>
        </p:txBody>
      </p:sp>
    </p:spTree>
    <p:extLst>
      <p:ext uri="{BB962C8B-B14F-4D97-AF65-F5344CB8AC3E}">
        <p14:creationId xmlns:p14="http://schemas.microsoft.com/office/powerpoint/2010/main" val="3531350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36</a:t>
            </a:fld>
            <a:endParaRPr lang="en-US"/>
          </a:p>
        </p:txBody>
      </p:sp>
    </p:spTree>
    <p:extLst>
      <p:ext uri="{BB962C8B-B14F-4D97-AF65-F5344CB8AC3E}">
        <p14:creationId xmlns:p14="http://schemas.microsoft.com/office/powerpoint/2010/main" val="1766963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37</a:t>
            </a:fld>
            <a:endParaRPr lang="en-US"/>
          </a:p>
        </p:txBody>
      </p:sp>
    </p:spTree>
    <p:extLst>
      <p:ext uri="{BB962C8B-B14F-4D97-AF65-F5344CB8AC3E}">
        <p14:creationId xmlns:p14="http://schemas.microsoft.com/office/powerpoint/2010/main" val="1178224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78363-AADB-F65B-33C6-CF5FC5982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DF552-1266-9BFF-D39A-14AFBBBA5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E33CA-F425-4661-1CB3-193EA2E10975}"/>
              </a:ext>
            </a:extLst>
          </p:cNvPr>
          <p:cNvSpPr>
            <a:spLocks noGrp="1"/>
          </p:cNvSpPr>
          <p:nvPr>
            <p:ph type="body" idx="1"/>
          </p:nvPr>
        </p:nvSpPr>
        <p:spPr/>
        <p:txBody>
          <a:bodyPr/>
          <a:lstStyle/>
          <a:p>
            <a:endParaRPr lang="en-VN" dirty="0">
              <a:sym typeface="Wingdings" pitchFamily="2" charset="2"/>
            </a:endParaRPr>
          </a:p>
          <a:p>
            <a:endParaRPr lang="en-VN" dirty="0"/>
          </a:p>
        </p:txBody>
      </p:sp>
      <p:sp>
        <p:nvSpPr>
          <p:cNvPr id="4" name="Slide Number Placeholder 3">
            <a:extLst>
              <a:ext uri="{FF2B5EF4-FFF2-40B4-BE49-F238E27FC236}">
                <a16:creationId xmlns:a16="http://schemas.microsoft.com/office/drawing/2014/main" id="{8AE4A0AB-221E-5CA5-DBB6-23284D3F8F5E}"/>
              </a:ext>
            </a:extLst>
          </p:cNvPr>
          <p:cNvSpPr>
            <a:spLocks noGrp="1"/>
          </p:cNvSpPr>
          <p:nvPr>
            <p:ph type="sldNum" sz="quarter" idx="5"/>
          </p:nvPr>
        </p:nvSpPr>
        <p:spPr/>
        <p:txBody>
          <a:bodyPr/>
          <a:lstStyle/>
          <a:p>
            <a:fld id="{F882783F-DCC3-304A-B867-3F455E5FA1DF}" type="slidenum">
              <a:rPr lang="en-US" smtClean="0"/>
              <a:t>4</a:t>
            </a:fld>
            <a:endParaRPr lang="en-US"/>
          </a:p>
        </p:txBody>
      </p:sp>
    </p:spTree>
    <p:extLst>
      <p:ext uri="{BB962C8B-B14F-4D97-AF65-F5344CB8AC3E}">
        <p14:creationId xmlns:p14="http://schemas.microsoft.com/office/powerpoint/2010/main" val="4203164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buFontTx/>
              <a:buNone/>
            </a:pPr>
            <a:endParaRPr lang="en-US" b="1"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dirty="0"/>
          </a:p>
        </p:txBody>
      </p:sp>
      <p:sp>
        <p:nvSpPr>
          <p:cNvPr id="4" name="Slide Number Placeholder 3"/>
          <p:cNvSpPr>
            <a:spLocks noGrp="1"/>
          </p:cNvSpPr>
          <p:nvPr>
            <p:ph type="sldNum" sz="quarter" idx="5"/>
          </p:nvPr>
        </p:nvSpPr>
        <p:spPr/>
        <p:txBody>
          <a:bodyPr/>
          <a:lstStyle/>
          <a:p>
            <a:pPr>
              <a:defRPr/>
            </a:pPr>
            <a:fld id="{968A5A15-7707-432F-ADBE-69C85D6464C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sz="1200" dirty="0"/>
          </a:p>
        </p:txBody>
      </p:sp>
    </p:spTree>
    <p:extLst>
      <p:ext uri="{BB962C8B-B14F-4D97-AF65-F5344CB8AC3E}">
        <p14:creationId xmlns:p14="http://schemas.microsoft.com/office/powerpoint/2010/main" val="1130838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20000"/>
              </a:spcBef>
              <a:spcAft>
                <a:spcPct val="0"/>
              </a:spcAft>
              <a:buClrTx/>
              <a:buSzTx/>
              <a:buFontTx/>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5</a:t>
            </a:fld>
            <a:endParaRPr lang="en-US"/>
          </a:p>
        </p:txBody>
      </p:sp>
    </p:spTree>
    <p:extLst>
      <p:ext uri="{BB962C8B-B14F-4D97-AF65-F5344CB8AC3E}">
        <p14:creationId xmlns:p14="http://schemas.microsoft.com/office/powerpoint/2010/main" val="1939302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b="1"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pPr>
              <a:defRPr/>
            </a:pPr>
            <a:fld id="{1D3C084D-59E7-4DC0-88F5-A669E9B7C15F}" type="slidenum">
              <a:rPr lang="en-US" smtClean="0"/>
              <a:pPr>
                <a:defRPr/>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6</a:t>
            </a:fld>
            <a:endParaRPr lang="en-US"/>
          </a:p>
        </p:txBody>
      </p:sp>
    </p:spTree>
    <p:extLst>
      <p:ext uri="{BB962C8B-B14F-4D97-AF65-F5344CB8AC3E}">
        <p14:creationId xmlns:p14="http://schemas.microsoft.com/office/powerpoint/2010/main" val="55359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7</a:t>
            </a:fld>
            <a:endParaRPr lang="en-US"/>
          </a:p>
        </p:txBody>
      </p:sp>
    </p:spTree>
    <p:extLst>
      <p:ext uri="{BB962C8B-B14F-4D97-AF65-F5344CB8AC3E}">
        <p14:creationId xmlns:p14="http://schemas.microsoft.com/office/powerpoint/2010/main" val="41399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endParaRPr lang="en-US" b="0" i="0" u="none" strike="noStrike" dirty="0">
              <a:solidFill>
                <a:srgbClr val="374151"/>
              </a:solidFill>
              <a:effectLst/>
              <a:latin typeface="Söhne"/>
            </a:endParaRPr>
          </a:p>
          <a:p>
            <a:pPr>
              <a:defRPr/>
            </a:pPr>
            <a:r>
              <a:rPr lang="en-US" b="0" i="0" u="none" strike="noStrike" dirty="0">
                <a:solidFill>
                  <a:srgbClr val="374151"/>
                </a:solidFill>
                <a:effectLst/>
                <a:latin typeface="Söhne"/>
              </a:rPr>
              <a:t>Now, let’s go into the first part of our session, where we explore the importance of management. In this section, we'll address two key aspects:</a:t>
            </a:r>
            <a:endParaRPr lang="en-US" dirty="0"/>
          </a:p>
          <a:p>
            <a:pPr>
              <a:defRPr/>
            </a:pPr>
            <a:endParaRPr lang="en-US" dirty="0"/>
          </a:p>
          <a:p>
            <a:pPr>
              <a:defRPr/>
            </a:pPr>
            <a:r>
              <a:rPr lang="en-US" dirty="0" err="1"/>
              <a:t>Quản</a:t>
            </a:r>
            <a:r>
              <a:rPr lang="en-US" dirty="0"/>
              <a:t> </a:t>
            </a:r>
            <a:r>
              <a:rPr lang="en-US" dirty="0" err="1"/>
              <a:t>lý</a:t>
            </a:r>
            <a:r>
              <a:rPr lang="en-US" dirty="0"/>
              <a:t> </a:t>
            </a:r>
            <a:r>
              <a:rPr lang="en-US" dirty="0" err="1"/>
              <a:t>và</a:t>
            </a:r>
            <a:r>
              <a:rPr lang="en-US" dirty="0"/>
              <a:t> </a:t>
            </a:r>
            <a:r>
              <a:rPr lang="en-US" dirty="0" err="1"/>
              <a:t>quản</a:t>
            </a:r>
            <a:r>
              <a:rPr lang="en-US" dirty="0"/>
              <a:t> </a:t>
            </a:r>
            <a:r>
              <a:rPr lang="en-US" dirty="0" err="1"/>
              <a:t>trị</a:t>
            </a:r>
            <a:endParaRPr lang="en-US" dirty="0"/>
          </a:p>
          <a:p>
            <a:pPr>
              <a:defRPr/>
            </a:pPr>
            <a:r>
              <a:rPr lang="vi-VN" b="1" dirty="0"/>
              <a:t>Quản lý là làm tốt việc được giao </a:t>
            </a:r>
          </a:p>
          <a:p>
            <a:pPr>
              <a:defRPr/>
            </a:pPr>
            <a:r>
              <a:rPr lang="vi-VN" b="1" dirty="0"/>
              <a:t>quản trị là làm đúng việc, đúng người, đúng thời điểm và địa điểm.</a:t>
            </a:r>
          </a:p>
          <a:p>
            <a:pPr>
              <a:defRPr/>
            </a:pPr>
            <a:r>
              <a:rPr lang="vi-VN" i="1" dirty="0"/>
              <a:t>Giáo sư Phan Văn Trường, chuyên gia cao cấp về đàm phán quốc tế, cố vấn cho Chính phủ Pháp</a:t>
            </a:r>
          </a:p>
          <a:p>
            <a:pPr>
              <a:defRPr/>
            </a:pPr>
            <a:endParaRPr lang="vi-VN" i="1" dirty="0"/>
          </a:p>
          <a:p>
            <a:pPr>
              <a:defRPr/>
            </a:pPr>
            <a:endParaRPr lang="vi-VN" i="1" dirty="0"/>
          </a:p>
          <a:p>
            <a:pPr>
              <a:defRPr/>
            </a:pPr>
            <a:r>
              <a:rPr lang="vi-VN" dirty="0"/>
              <a:t>Có hai con thuyền cùng xuất phát từ Hải Phòng đến Kuala Lumpur. Con tàu thứ nhất của Việt Nam, thuyền trưởng và thuỷ thủ người Việt. Con tàu thứ hai của Malaysia, thuyền trưởng và thuỷ thủ đều là người Malaysia. Trước khi tàu rời bến, thời tiết rất đẹp nhưng cả hai đều biết được rằng sẽ có bão đổ bộ trên đường đi trong 6 tiếng nữa.</a:t>
            </a:r>
          </a:p>
          <a:p>
            <a:pPr>
              <a:defRPr/>
            </a:pPr>
            <a:endParaRPr lang="vi-VN" dirty="0"/>
          </a:p>
          <a:p>
            <a:pPr>
              <a:defRPr/>
            </a:pPr>
            <a:r>
              <a:rPr lang="vi-VN" dirty="0"/>
              <a:t>Thuyền trưởng Việt Nam vội vàng hô hào anh em lên đường may ra mới thoát bão </a:t>
            </a:r>
          </a:p>
          <a:p>
            <a:pPr>
              <a:defRPr/>
            </a:pPr>
            <a:r>
              <a:rPr lang="vi-VN" dirty="0"/>
              <a:t>trong khi thuyền trưởng Malaysia quyết định chưa đi vội, chờ xác định được chính xác đường đi của bão rồi quyết định lên đường.</a:t>
            </a:r>
          </a:p>
          <a:p>
            <a:pPr>
              <a:defRPr/>
            </a:pPr>
            <a:endParaRPr lang="vi-VN" dirty="0"/>
          </a:p>
          <a:p>
            <a:pPr>
              <a:defRPr/>
            </a:pPr>
            <a:r>
              <a:rPr lang="vi-VN" dirty="0"/>
              <a:t>Sau 6 tiếng lênh đênh, thuyền Việt Nam gặp bão, thuỷ thủ phải đánh lộn với bão. Cuối cùng cũng tới được Kuala Lumpur mà không hề có tổn thất về người và tài sản nhưng ai cũng mệt nhoài. </a:t>
            </a:r>
          </a:p>
          <a:p>
            <a:pPr>
              <a:defRPr/>
            </a:pPr>
            <a:r>
              <a:rPr lang="vi-VN" dirty="0"/>
              <a:t>Trong khi đó, thuyền của Malaysia do có sự tính toán kỹ nên trên đường không gặp bão, thuỷ thủ nghỉ ngơi thảnh thơi trên boong tàu và cũng chỉ tới muộn hơn nửa ngày.</a:t>
            </a:r>
          </a:p>
          <a:p>
            <a:pPr>
              <a:defRPr/>
            </a:pPr>
            <a:endParaRPr lang="vi-VN" dirty="0"/>
          </a:p>
          <a:p>
            <a:pPr>
              <a:defRPr/>
            </a:pPr>
            <a:r>
              <a:rPr lang="vi-VN" dirty="0"/>
              <a:t>Thủy thủ của Việt Nam kiểm soát được </a:t>
            </a:r>
            <a:r>
              <a:rPr lang="vi-VN" dirty="0">
                <a:hlinkClick r:id="rId3" tooltip="Khủng hoảng truyền thông"/>
              </a:rPr>
              <a:t>khủng hoảng</a:t>
            </a:r>
            <a:r>
              <a:rPr lang="vi-VN" dirty="0"/>
              <a:t>, không để bị thiệt hại, đó là </a:t>
            </a:r>
            <a:r>
              <a:rPr lang="vi-VN" b="1" dirty="0"/>
              <a:t>quản lý giỏi</a:t>
            </a:r>
            <a:r>
              <a:rPr lang="vi-VN" dirty="0"/>
              <a:t>. Thế nhưng thuyền trưởng người Việt lại </a:t>
            </a:r>
            <a:r>
              <a:rPr lang="vi-VN" b="1" dirty="0"/>
              <a:t>quản trị kém vô </a:t>
            </a:r>
            <a:r>
              <a:rPr lang="vi-VN" dirty="0"/>
              <a:t>cùng do chọn sai việc nên trong bão táp đã gây nên vấn đề mà nhân viên phải quản lý một cách khó khăn. Sau khi đến nơi, thuỷ thủ ngủ 2 ngày 2 đêm vì quá mệt. </a:t>
            </a:r>
          </a:p>
          <a:p>
            <a:pPr>
              <a:defRPr/>
            </a:pPr>
            <a:br>
              <a:rPr lang="vi-VN" dirty="0"/>
            </a:br>
            <a:r>
              <a:rPr lang="vi-VN" dirty="0"/>
              <a:t>Ngược lại, tàu của Malaysia không gặp bão, thuỷ thủ không mất sức là do thuyền trưởng rất giỏi, </a:t>
            </a:r>
            <a:r>
              <a:rPr lang="vi-VN" b="1" dirty="0"/>
              <a:t>chọn đúng việc, làm đúng việc và đúng thời điểm.</a:t>
            </a:r>
          </a:p>
          <a:p>
            <a:pPr>
              <a:defRPr/>
            </a:pPr>
            <a:endParaRPr lang="vi-VN" b="1" dirty="0"/>
          </a:p>
          <a:p>
            <a:pPr>
              <a:defRPr/>
            </a:pPr>
            <a:endParaRPr lang="vi-VN" b="1" dirty="0"/>
          </a:p>
          <a:p>
            <a:pPr>
              <a:defRPr/>
            </a:pPr>
            <a:r>
              <a:rPr lang="vi-VN" dirty="0"/>
              <a:t>Người Malaysia chậm hiểu hơn mình nhiều lắm, giải thích tới 4 lần có khi có người cũng không hiểu trong khi người Việt nói nửa câu đã hiểu rồi nhưng hiểu xong lại lao đầu vào bão, đôi khi chỉ là muốn chứng tỏ rằng rất giỏi đấu tranh với bão”, ông Trường nói.</a:t>
            </a:r>
          </a:p>
          <a:p>
            <a:pPr>
              <a:defRPr/>
            </a:pPr>
            <a:r>
              <a:rPr lang="vi-VN" dirty="0"/>
              <a:t>“Lấy ví dụ đó tôi mới thấy thương người Việt mình, vô cùng sắc sảo và giỏi nhưng lúc nào cũng hớt hải, vất vả trong khi người Malaysia nhẹ nhàng dù không chăm chỉ, là vì họ quản trị đúng”, ông nhận định thêm.</a:t>
            </a:r>
            <a:br>
              <a:rPr lang="vi-VN" dirty="0"/>
            </a:br>
            <a:endParaRPr lang="vi-VN" dirty="0"/>
          </a:p>
          <a:p>
            <a:pPr>
              <a:defRPr/>
            </a:pPr>
            <a:r>
              <a:rPr lang="vi-VN" dirty="0"/>
              <a:t>Theo ông Trường,</a:t>
            </a:r>
          </a:p>
          <a:p>
            <a:pPr>
              <a:defRPr/>
            </a:pPr>
            <a:r>
              <a:rPr lang="vi-VN" dirty="0"/>
              <a:t> </a:t>
            </a:r>
            <a:r>
              <a:rPr lang="vi-VN" b="1" dirty="0"/>
              <a:t>quản lý </a:t>
            </a:r>
            <a:r>
              <a:rPr lang="vi-VN" dirty="0"/>
              <a:t>là làm tốt việc được giao </a:t>
            </a:r>
          </a:p>
          <a:p>
            <a:pPr>
              <a:defRPr/>
            </a:pPr>
            <a:r>
              <a:rPr lang="vi-VN" dirty="0"/>
              <a:t>còn </a:t>
            </a:r>
            <a:r>
              <a:rPr lang="vi-VN" b="1" dirty="0"/>
              <a:t>quản trị </a:t>
            </a:r>
            <a:r>
              <a:rPr lang="vi-VN" dirty="0"/>
              <a:t>là </a:t>
            </a:r>
            <a:r>
              <a:rPr lang="vi-VN" b="1" dirty="0"/>
              <a:t>làm đúng việc nhưng phải chọn đúng người, làm đúng thời điểm và địa điểm</a:t>
            </a:r>
            <a:r>
              <a:rPr lang="vi-VN" dirty="0"/>
              <a:t>.</a:t>
            </a:r>
          </a:p>
          <a:p>
            <a:pPr>
              <a:defRPr/>
            </a:pPr>
            <a:r>
              <a:rPr lang="vi-VN" dirty="0"/>
              <a:t> Tuy nhiên, rất khó để có thể quản trị tốt.</a:t>
            </a:r>
          </a:p>
          <a:p>
            <a:pPr>
              <a:defRPr/>
            </a:pPr>
            <a:r>
              <a:rPr lang="vi-VN" dirty="0"/>
              <a:t>Nếu làm quản trị tốt, chọn đúng người, đúng việc, đúng thời điểm và địa điểm thì công ty vận hành trơn tru, nhân viên nhàn hạ. Trong khi đó, phần đông những công ty ông Trường quen biết đều có nhân viên làm việc rất vất vả, đấu đá nhau mọi nơi và toàn làm những việc không phải của mình.</a:t>
            </a:r>
          </a:p>
          <a:p>
            <a:pPr>
              <a:defRPr/>
            </a:pPr>
            <a:br>
              <a:rPr lang="vi-VN" dirty="0"/>
            </a:br>
            <a:endParaRPr lang="vi-VN" b="1" dirty="0"/>
          </a:p>
          <a:p>
            <a:pPr>
              <a:defRPr/>
            </a:pPr>
            <a:endParaRPr lang="vi-VN" dirty="0"/>
          </a:p>
          <a:p>
            <a:pPr>
              <a:defRPr/>
            </a:pPr>
            <a:endParaRPr lang="vi-VN" b="1" dirty="0"/>
          </a:p>
          <a:p>
            <a:pPr>
              <a:defRPr/>
            </a:pPr>
            <a:endParaRPr lang="en-US" dirty="0"/>
          </a:p>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8</a:t>
            </a:fld>
            <a:endParaRPr lang="en-US"/>
          </a:p>
        </p:txBody>
      </p:sp>
    </p:spTree>
    <p:extLst>
      <p:ext uri="{BB962C8B-B14F-4D97-AF65-F5344CB8AC3E}">
        <p14:creationId xmlns:p14="http://schemas.microsoft.com/office/powerpoint/2010/main" val="18783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D3F5066A-2FC9-6368-EC70-90191C540B4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latin typeface="Arial" panose="020B0604020202020204" pitchFamily="34" charset="0"/>
                <a:cs typeface="Arial" panose="020B0604020202020204" pitchFamily="34" charset="0"/>
              </a:rPr>
              <a:t>Bài giảng Quản lý đại cương</a:t>
            </a:r>
          </a:p>
        </p:txBody>
      </p:sp>
      <p:sp>
        <p:nvSpPr>
          <p:cNvPr id="34818" name="Rectangle 6">
            <a:extLst>
              <a:ext uri="{FF2B5EF4-FFF2-40B4-BE49-F238E27FC236}">
                <a16:creationId xmlns:a16="http://schemas.microsoft.com/office/drawing/2014/main" id="{A5A056CB-77D6-D408-2513-779468F2AEDA}"/>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latin typeface="Arial" panose="020B0604020202020204" pitchFamily="34" charset="0"/>
                <a:cs typeface="Arial" panose="020B0604020202020204" pitchFamily="34" charset="0"/>
              </a:rPr>
              <a:t>Biên soạn: TS. Lê Hiếu Học - Khoa Kinh Tế &amp; Quản lý - Trường ĐH Bách Khoa Hà Nội</a:t>
            </a:r>
          </a:p>
        </p:txBody>
      </p:sp>
      <p:sp>
        <p:nvSpPr>
          <p:cNvPr id="34819" name="Rectangle 7">
            <a:extLst>
              <a:ext uri="{FF2B5EF4-FFF2-40B4-BE49-F238E27FC236}">
                <a16:creationId xmlns:a16="http://schemas.microsoft.com/office/drawing/2014/main" id="{4B782C45-E885-57E8-D6E8-4E9E85D14C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451D72-508E-9440-AC81-7DB5D225CF52}"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4820" name="Rectangle 2">
            <a:extLst>
              <a:ext uri="{FF2B5EF4-FFF2-40B4-BE49-F238E27FC236}">
                <a16:creationId xmlns:a16="http://schemas.microsoft.com/office/drawing/2014/main" id="{BD460C68-D01C-9E5A-5025-3753E24DD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3">
            <a:extLst>
              <a:ext uri="{FF2B5EF4-FFF2-40B4-BE49-F238E27FC236}">
                <a16:creationId xmlns:a16="http://schemas.microsoft.com/office/drawing/2014/main" id="{C7CA0C42-4000-A41E-65DE-C6100E86F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February 18,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February 18,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February 18,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65"/>
            <a:ext cx="7620000" cy="1371600"/>
          </a:xfrm>
        </p:spPr>
        <p:txBody>
          <a:bodyPr/>
          <a:lstStyle/>
          <a:p>
            <a:r>
              <a:rPr lang="en-US" dirty="0"/>
              <a:t>Click to edit Master title style</a:t>
            </a:r>
          </a:p>
        </p:txBody>
      </p:sp>
      <p:sp>
        <p:nvSpPr>
          <p:cNvPr id="3" name="Content Placeholder 2"/>
          <p:cNvSpPr>
            <a:spLocks noGrp="1"/>
          </p:cNvSpPr>
          <p:nvPr>
            <p:ph idx="1"/>
          </p:nvPr>
        </p:nvSpPr>
        <p:spPr>
          <a:xfrm>
            <a:off x="457200" y="2172502"/>
            <a:ext cx="7620000" cy="3953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33F43-3E86-47E4-BFBB-2476D384E1C6}" type="datetime4">
              <a:rPr lang="en-US" smtClean="0"/>
              <a:pPr/>
              <a:t>February 18,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February 18, 2025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February 18,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February 18,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February 18,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February 18,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18,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February 18,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February 18,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b="0" i="0" u="none"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383" y="5940288"/>
            <a:ext cx="8700899" cy="914400"/>
          </a:xfrm>
        </p:spPr>
        <p:txBody>
          <a:bodyPr vert="horz" lIns="91440" tIns="45720" rIns="91440" bIns="45720" rtlCol="0" anchor="t">
            <a:normAutofit fontScale="70000" lnSpcReduction="2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CHAPTER 1: OVERVIEW OF ORGANIZATIONAL MANAGEMENT</a:t>
            </a:r>
          </a:p>
          <a:p>
            <a:pPr algn="ctr"/>
            <a:r>
              <a:rPr lang="en-US" b="1" dirty="0">
                <a:latin typeface="Tahoma"/>
                <a:ea typeface="Tahoma"/>
                <a:cs typeface="Tahoma"/>
              </a:rPr>
              <a:t>SCHOOL OF ECONOMICS AND MANAGEMENT– HUST</a:t>
            </a:r>
          </a:p>
          <a:p>
            <a:pPr algn="ctr"/>
            <a:r>
              <a:rPr lang="en-US" sz="1700" b="1" dirty="0">
                <a:latin typeface="Tahoma"/>
                <a:ea typeface="Tahoma"/>
                <a:cs typeface="Tahoma"/>
              </a:rPr>
              <a:t>DR. NGUYEN THANH HUONG</a:t>
            </a:r>
          </a:p>
          <a:p>
            <a:pPr algn="ctr"/>
            <a:endParaRPr lang="en-US" sz="1700" b="1" dirty="0">
              <a:latin typeface="Tahoma"/>
              <a:ea typeface="Tahoma"/>
              <a:cs typeface="Tahoma"/>
            </a:endParaRPr>
          </a:p>
        </p:txBody>
      </p:sp>
      <p:pic>
        <p:nvPicPr>
          <p:cNvPr id="5" name="Picture 4"/>
          <p:cNvPicPr>
            <a:picLocks noChangeAspect="1"/>
          </p:cNvPicPr>
          <p:nvPr/>
        </p:nvPicPr>
        <p:blipFill>
          <a:blip r:embed="rId3"/>
          <a:stretch>
            <a:fillRect/>
          </a:stretch>
        </p:blipFill>
        <p:spPr>
          <a:xfrm>
            <a:off x="0" y="2150166"/>
            <a:ext cx="9144000" cy="3560242"/>
          </a:xfrm>
          <a:prstGeom prst="rect">
            <a:avLst/>
          </a:prstGeom>
        </p:spPr>
      </p:pic>
      <p:pic>
        <p:nvPicPr>
          <p:cNvPr id="6" name="Picture 5"/>
          <p:cNvPicPr>
            <a:picLocks noChangeAspect="1"/>
          </p:cNvPicPr>
          <p:nvPr/>
        </p:nvPicPr>
        <p:blipFill>
          <a:blip r:embed="rId4"/>
          <a:stretch>
            <a:fillRect/>
          </a:stretch>
        </p:blipFill>
        <p:spPr>
          <a:xfrm>
            <a:off x="138980" y="132705"/>
            <a:ext cx="1023723" cy="1535585"/>
          </a:xfrm>
          <a:prstGeom prst="rect">
            <a:avLst/>
          </a:prstGeom>
        </p:spPr>
      </p:pic>
      <p:sp>
        <p:nvSpPr>
          <p:cNvPr id="7" name="TextBox 6"/>
          <p:cNvSpPr txBox="1"/>
          <p:nvPr/>
        </p:nvSpPr>
        <p:spPr>
          <a:xfrm>
            <a:off x="1335293" y="1047455"/>
            <a:ext cx="6975881" cy="646331"/>
          </a:xfrm>
          <a:prstGeom prst="rect">
            <a:avLst/>
          </a:prstGeom>
          <a:noFill/>
        </p:spPr>
        <p:txBody>
          <a:bodyPr wrap="square" rtlCol="0">
            <a:spAutoFit/>
          </a:bodyPr>
          <a:lstStyle/>
          <a:p>
            <a:r>
              <a:rPr lang="en-US" b="1" dirty="0">
                <a:solidFill>
                  <a:srgbClr val="FF0000"/>
                </a:solidFill>
              </a:rPr>
              <a:t>TRƯỜNG ĐẠI HỌC BÁCH KHOA HÀ NỘI</a:t>
            </a:r>
          </a:p>
          <a:p>
            <a:r>
              <a:rPr lang="en-US" b="1" dirty="0">
                <a:solidFill>
                  <a:srgbClr val="FF0000"/>
                </a:solidFill>
              </a:rPr>
              <a:t>HANOI UNIVERSITY OF SCIENCE AND TECHNOLOGY</a:t>
            </a:r>
          </a:p>
        </p:txBody>
      </p:sp>
    </p:spTree>
    <p:extLst>
      <p:ext uri="{BB962C8B-B14F-4D97-AF65-F5344CB8AC3E}">
        <p14:creationId xmlns:p14="http://schemas.microsoft.com/office/powerpoint/2010/main" val="383876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DE3E5C98-DAFE-2A01-AFE7-B3482C27B415}"/>
              </a:ext>
            </a:extLst>
          </p:cNvPr>
          <p:cNvSpPr>
            <a:spLocks noGrp="1" noChangeArrowheads="1"/>
          </p:cNvSpPr>
          <p:nvPr>
            <p:ph idx="1"/>
          </p:nvPr>
        </p:nvSpPr>
        <p:spPr>
          <a:xfrm>
            <a:off x="518886" y="304800"/>
            <a:ext cx="8106228" cy="2171274"/>
          </a:xfrm>
        </p:spPr>
        <p:txBody>
          <a:bodyPr>
            <a:normAutofit/>
          </a:bodyPr>
          <a:lstStyle/>
          <a:p>
            <a:pPr marL="285750" indent="-285750" algn="just" eaLnBrk="1" hangingPunct="1">
              <a:buFont typeface="Arial" panose="020B0604020202020204" pitchFamily="34" charset="0"/>
              <a:buChar char="•"/>
            </a:pPr>
            <a:r>
              <a:rPr lang="en-US" sz="1300" dirty="0"/>
              <a:t>Adam Smith, (1776) author of the classical economics doctrine, </a:t>
            </a:r>
            <a:r>
              <a:rPr lang="en-US" sz="1300" i="1" dirty="0"/>
              <a:t>The Wealth of Nations,</a:t>
            </a:r>
            <a:r>
              <a:rPr lang="en-US" sz="1300" dirty="0"/>
              <a:t> argued about the economic advantages that </a:t>
            </a:r>
            <a:r>
              <a:rPr lang="en-US" sz="1300" b="1" dirty="0">
                <a:solidFill>
                  <a:srgbClr val="FF0000"/>
                </a:solidFill>
              </a:rPr>
              <a:t>division of labor</a:t>
            </a:r>
            <a:endParaRPr lang="en-US" sz="1300" dirty="0">
              <a:solidFill>
                <a:srgbClr val="FF0000"/>
              </a:solidFill>
            </a:endParaRPr>
          </a:p>
          <a:p>
            <a:pPr marL="285750" indent="-285750" algn="just" eaLnBrk="1" hangingPunct="1">
              <a:buFont typeface="Arial" panose="020B0604020202020204" pitchFamily="34" charset="0"/>
              <a:buChar char="•"/>
            </a:pPr>
            <a:r>
              <a:rPr lang="en-US" sz="1300" b="1" dirty="0"/>
              <a:t>The Industrial Revolution:</a:t>
            </a:r>
            <a:r>
              <a:rPr lang="en-US" sz="1300" dirty="0"/>
              <a:t> The introduction of machine powers, combined with the division of labor, made large, efficient factories possible. Planning, organizing, leading, and controlling became necessary.</a:t>
            </a:r>
          </a:p>
          <a:p>
            <a:pPr marL="285750" indent="-285750" algn="just" eaLnBrk="1" hangingPunct="1">
              <a:buFont typeface="Arial" panose="020B0604020202020204" pitchFamily="34" charset="0"/>
              <a:buChar char="•"/>
            </a:pPr>
            <a:r>
              <a:rPr lang="en-US" sz="1300" dirty="0"/>
              <a:t>The development of management theories has been characterized by differing beliefs about what managers do and how they should do it. </a:t>
            </a:r>
          </a:p>
        </p:txBody>
      </p:sp>
      <p:pic>
        <p:nvPicPr>
          <p:cNvPr id="4" name="Picture 3" descr="adamsmith.jpg">
            <a:extLst>
              <a:ext uri="{FF2B5EF4-FFF2-40B4-BE49-F238E27FC236}">
                <a16:creationId xmlns:a16="http://schemas.microsoft.com/office/drawing/2014/main" id="{DA577F53-4436-B2FD-CFB6-AF2EC0D45E15}"/>
              </a:ext>
            </a:extLst>
          </p:cNvPr>
          <p:cNvPicPr>
            <a:picLocks noChangeAspect="1"/>
          </p:cNvPicPr>
          <p:nvPr/>
        </p:nvPicPr>
        <p:blipFill>
          <a:blip r:embed="rId3"/>
          <a:stretch>
            <a:fillRect/>
          </a:stretch>
        </p:blipFill>
        <p:spPr>
          <a:xfrm>
            <a:off x="830567" y="2476074"/>
            <a:ext cx="2819400" cy="3200400"/>
          </a:xfrm>
          <a:prstGeom prst="rect">
            <a:avLst/>
          </a:prstGeom>
          <a:ln>
            <a:noFill/>
          </a:ln>
          <a:effectLst>
            <a:outerShdw blurRad="292100" dist="139700" dir="2700000" algn="tl" rotWithShape="0">
              <a:srgbClr val="333333">
                <a:alpha val="65000"/>
              </a:srgbClr>
            </a:outerShdw>
          </a:effectLst>
        </p:spPr>
      </p:pic>
      <p:pic>
        <p:nvPicPr>
          <p:cNvPr id="5" name="Picture 4" descr="industrial-revolution-2.jpg">
            <a:extLst>
              <a:ext uri="{FF2B5EF4-FFF2-40B4-BE49-F238E27FC236}">
                <a16:creationId xmlns:a16="http://schemas.microsoft.com/office/drawing/2014/main" id="{57172E6E-6BB7-A285-6902-25364D0406C0}"/>
              </a:ext>
            </a:extLst>
          </p:cNvPr>
          <p:cNvPicPr>
            <a:picLocks noChangeAspect="1"/>
          </p:cNvPicPr>
          <p:nvPr/>
        </p:nvPicPr>
        <p:blipFill>
          <a:blip r:embed="rId4"/>
          <a:stretch>
            <a:fillRect/>
          </a:stretch>
        </p:blipFill>
        <p:spPr>
          <a:xfrm>
            <a:off x="4572000" y="2476074"/>
            <a:ext cx="3657600"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F9300-1E56-6440-8065-FA5DF558DF21}"/>
              </a:ext>
            </a:extLst>
          </p:cNvPr>
          <p:cNvSpPr>
            <a:spLocks noGrp="1"/>
          </p:cNvSpPr>
          <p:nvPr>
            <p:ph idx="1"/>
          </p:nvPr>
        </p:nvSpPr>
        <p:spPr>
          <a:xfrm>
            <a:off x="179388" y="1071563"/>
            <a:ext cx="8785225" cy="5357812"/>
          </a:xfrm>
        </p:spPr>
        <p:txBody>
          <a:bodyPr>
            <a:normAutofit/>
          </a:bodyPr>
          <a:lstStyle/>
          <a:p>
            <a:pPr>
              <a:lnSpc>
                <a:spcPct val="130000"/>
              </a:lnSpc>
              <a:spcBef>
                <a:spcPts val="600"/>
              </a:spcBef>
              <a:defRPr/>
            </a:pPr>
            <a:r>
              <a:rPr lang="en-US" dirty="0" err="1">
                <a:latin typeface="Arial" pitchFamily="34" charset="0"/>
                <a:cs typeface="Arial" pitchFamily="34" charset="0"/>
              </a:rPr>
              <a:t>Eg</a:t>
            </a:r>
            <a:r>
              <a:rPr lang="en-US" dirty="0">
                <a:latin typeface="Arial" pitchFamily="34" charset="0"/>
                <a:cs typeface="Arial" pitchFamily="34" charset="0"/>
              </a:rPr>
              <a:t>: In order to finish a lesson</a:t>
            </a:r>
          </a:p>
          <a:p>
            <a:pPr indent="-914400">
              <a:lnSpc>
                <a:spcPct val="130000"/>
              </a:lnSpc>
              <a:spcBef>
                <a:spcPts val="600"/>
              </a:spcBef>
              <a:buFont typeface="Wingdings" pitchFamily="2" charset="2"/>
              <a:buChar char="Ø"/>
              <a:defRPr/>
            </a:pPr>
            <a:r>
              <a:rPr lang="en-US" dirty="0">
                <a:latin typeface="Arial" pitchFamily="34" charset="0"/>
                <a:cs typeface="Arial" pitchFamily="34" charset="0"/>
              </a:rPr>
              <a:t>    Learners</a:t>
            </a:r>
          </a:p>
          <a:p>
            <a:pPr indent="-914400">
              <a:lnSpc>
                <a:spcPct val="130000"/>
              </a:lnSpc>
              <a:spcBef>
                <a:spcPts val="600"/>
              </a:spcBef>
              <a:buFont typeface="Wingdings" pitchFamily="2" charset="2"/>
              <a:buChar char="Ø"/>
              <a:defRPr/>
            </a:pPr>
            <a:r>
              <a:rPr lang="en-US" dirty="0">
                <a:latin typeface="Arial" pitchFamily="34" charset="0"/>
                <a:cs typeface="Arial" pitchFamily="34" charset="0"/>
              </a:rPr>
              <a:t>    Lecturer</a:t>
            </a:r>
          </a:p>
          <a:p>
            <a:pPr indent="-914400">
              <a:lnSpc>
                <a:spcPct val="130000"/>
              </a:lnSpc>
              <a:spcBef>
                <a:spcPts val="600"/>
              </a:spcBef>
              <a:buFont typeface="Wingdings" pitchFamily="2" charset="2"/>
              <a:buChar char="Ø"/>
              <a:defRPr/>
            </a:pPr>
            <a:r>
              <a:rPr lang="en-US" dirty="0">
                <a:latin typeface="Arial" pitchFamily="34" charset="0"/>
                <a:cs typeface="Arial" pitchFamily="34" charset="0"/>
              </a:rPr>
              <a:t>    Infrastructure</a:t>
            </a:r>
          </a:p>
          <a:p>
            <a:pPr indent="-914400">
              <a:lnSpc>
                <a:spcPct val="130000"/>
              </a:lnSpc>
              <a:spcBef>
                <a:spcPts val="600"/>
              </a:spcBef>
              <a:buFont typeface="Wingdings" pitchFamily="2" charset="2"/>
              <a:buChar char="Ø"/>
              <a:defRPr/>
            </a:pPr>
            <a:r>
              <a:rPr lang="en-US" dirty="0">
                <a:latin typeface="Arial" pitchFamily="34" charset="0"/>
                <a:cs typeface="Arial" pitchFamily="34" charset="0"/>
              </a:rPr>
              <a:t>    Other factors</a:t>
            </a:r>
          </a:p>
          <a:p>
            <a:pPr indent="-914400">
              <a:lnSpc>
                <a:spcPct val="130000"/>
              </a:lnSpc>
              <a:spcBef>
                <a:spcPts val="600"/>
              </a:spcBef>
              <a:buFont typeface="Wingdings" pitchFamily="2" charset="2"/>
              <a:buChar char="Ø"/>
              <a:defRPr/>
            </a:pPr>
            <a:endParaRPr lang="en-US" dirty="0">
              <a:latin typeface="Arial" pitchFamily="34" charset="0"/>
              <a:cs typeface="Arial" pitchFamily="34" charset="0"/>
            </a:endParaRPr>
          </a:p>
          <a:p>
            <a:pPr>
              <a:lnSpc>
                <a:spcPct val="130000"/>
              </a:lnSpc>
              <a:spcBef>
                <a:spcPts val="600"/>
              </a:spcBef>
              <a:defRPr/>
            </a:pPr>
            <a:r>
              <a:rPr lang="en-US" dirty="0">
                <a:latin typeface="Arial" pitchFamily="34" charset="0"/>
                <a:cs typeface="Arial" pitchFamily="34" charset="0"/>
              </a:rPr>
              <a:t>                Co-operate individual  activities with the overall aim of achieving common objectives efficiently</a:t>
            </a:r>
          </a:p>
          <a:p>
            <a:pPr>
              <a:lnSpc>
                <a:spcPct val="130000"/>
              </a:lnSpc>
              <a:spcBef>
                <a:spcPts val="600"/>
              </a:spcBef>
              <a:spcAft>
                <a:spcPts val="600"/>
              </a:spcAft>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ight Arrow 4">
            <a:extLst>
              <a:ext uri="{FF2B5EF4-FFF2-40B4-BE49-F238E27FC236}">
                <a16:creationId xmlns:a16="http://schemas.microsoft.com/office/drawing/2014/main" id="{F8C0E480-8108-514B-9768-F55EED0004C7}"/>
              </a:ext>
            </a:extLst>
          </p:cNvPr>
          <p:cNvSpPr/>
          <p:nvPr/>
        </p:nvSpPr>
        <p:spPr bwMode="auto">
          <a:xfrm>
            <a:off x="273977" y="4297002"/>
            <a:ext cx="882158" cy="549275"/>
          </a:xfrm>
          <a:prstGeom prst="rightArrow">
            <a:avLst/>
          </a:prstGeom>
          <a:solidFill>
            <a:schemeClr val="accent1">
              <a:lumMod val="50000"/>
            </a:schemeClr>
          </a:solidFill>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wrap="none"/>
          <a:lstStyle/>
          <a:p>
            <a:pPr eaLnBrk="1" hangingPunct="1">
              <a:defRPr/>
            </a:pPr>
            <a:endParaRPr lang="en-US" dirty="0">
              <a:solidFill>
                <a:schemeClr val="tx1"/>
              </a:solidFill>
              <a:latin typeface="Verdana" pitchFamily="34" charset="0"/>
            </a:endParaRPr>
          </a:p>
        </p:txBody>
      </p:sp>
      <p:sp>
        <p:nvSpPr>
          <p:cNvPr id="2" name="Oval 5">
            <a:extLst>
              <a:ext uri="{FF2B5EF4-FFF2-40B4-BE49-F238E27FC236}">
                <a16:creationId xmlns:a16="http://schemas.microsoft.com/office/drawing/2014/main" id="{C1063F8A-07F4-D557-662D-4D7642302007}"/>
              </a:ext>
            </a:extLst>
          </p:cNvPr>
          <p:cNvSpPr>
            <a:spLocks noChangeArrowheads="1"/>
          </p:cNvSpPr>
          <p:nvPr/>
        </p:nvSpPr>
        <p:spPr bwMode="auto">
          <a:xfrm>
            <a:off x="5470634" y="1600200"/>
            <a:ext cx="2057400" cy="1828800"/>
          </a:xfrm>
          <a:prstGeom prst="ellipse">
            <a:avLst/>
          </a:prstGeom>
          <a:solidFill>
            <a:srgbClr val="E4D19C"/>
          </a:solidFill>
          <a:ln w="12700" cap="sq" algn="ctr">
            <a:solidFill>
              <a:schemeClr val="tx1"/>
            </a:solidFill>
            <a:round/>
            <a:headEnd type="none" w="sm" len="sm"/>
            <a:tailEnd type="none" w="sm" len="sm"/>
          </a:ln>
        </p:spPr>
        <p:txBody>
          <a:bodyPr wrap="none"/>
          <a:lstStyle/>
          <a:p>
            <a:pPr algn="ctr"/>
            <a:endParaRPr lang="en-US" b="1" dirty="0">
              <a:latin typeface="Verdana" pitchFamily="34" charset="0"/>
            </a:endParaRPr>
          </a:p>
          <a:p>
            <a:pPr algn="ctr"/>
            <a:r>
              <a:rPr lang="en-US" b="1" dirty="0">
                <a:cs typeface="Times New Roman" pitchFamily="18" charset="0"/>
              </a:rPr>
              <a:t>COMMON</a:t>
            </a:r>
          </a:p>
          <a:p>
            <a:pPr algn="ctr"/>
            <a:r>
              <a:rPr lang="en-US" b="1" dirty="0">
                <a:cs typeface="Times New Roman" pitchFamily="18" charset="0"/>
              </a:rPr>
              <a:t> OBJECTIVES</a:t>
            </a:r>
          </a:p>
        </p:txBody>
      </p:sp>
      <p:sp>
        <p:nvSpPr>
          <p:cNvPr id="8" name="TextBox 7">
            <a:extLst>
              <a:ext uri="{FF2B5EF4-FFF2-40B4-BE49-F238E27FC236}">
                <a16:creationId xmlns:a16="http://schemas.microsoft.com/office/drawing/2014/main" id="{5E99CE16-E94C-53E9-AFFD-1B4F92597463}"/>
              </a:ext>
            </a:extLst>
          </p:cNvPr>
          <p:cNvSpPr txBox="1"/>
          <p:nvPr/>
        </p:nvSpPr>
        <p:spPr>
          <a:xfrm>
            <a:off x="273977" y="243959"/>
            <a:ext cx="5639806" cy="400110"/>
          </a:xfrm>
          <a:prstGeom prst="rect">
            <a:avLst/>
          </a:prstGeom>
          <a:noFill/>
        </p:spPr>
        <p:txBody>
          <a:bodyPr wrap="square">
            <a:spAutoFit/>
          </a:bodyPr>
          <a:lstStyle/>
          <a:p>
            <a:r>
              <a:rPr lang="en-US" sz="2000" b="1" dirty="0">
                <a:solidFill>
                  <a:srgbClr val="FF0000"/>
                </a:solidFill>
              </a:rPr>
              <a:t>1.1. THE SOCIAL DIVISION OF LABOR</a:t>
            </a:r>
            <a:endParaRPr lang="en-VN" sz="2000" b="1" dirty="0">
              <a:solidFill>
                <a:srgbClr val="FF0000"/>
              </a:solidFill>
            </a:endParaRPr>
          </a:p>
        </p:txBody>
      </p:sp>
    </p:spTree>
    <p:extLst>
      <p:ext uri="{BB962C8B-B14F-4D97-AF65-F5344CB8AC3E}">
        <p14:creationId xmlns:p14="http://schemas.microsoft.com/office/powerpoint/2010/main" val="385608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89C2-ABDF-214C-85AC-2462A42777D6}"/>
              </a:ext>
            </a:extLst>
          </p:cNvPr>
          <p:cNvSpPr>
            <a:spLocks noGrp="1"/>
          </p:cNvSpPr>
          <p:nvPr>
            <p:ph type="title"/>
          </p:nvPr>
        </p:nvSpPr>
        <p:spPr>
          <a:xfrm>
            <a:off x="457199" y="291425"/>
            <a:ext cx="7620000" cy="880821"/>
          </a:xfrm>
        </p:spPr>
        <p:txBody>
          <a:bodyPr>
            <a:normAutofit/>
          </a:bodyPr>
          <a:lstStyle/>
          <a:p>
            <a:r>
              <a:rPr lang="en-VN" sz="2800" dirty="0">
                <a:latin typeface="+mn-lt"/>
              </a:rPr>
              <a:t>1.2. WHY DO WE NEED MANAGEMENT?</a:t>
            </a:r>
          </a:p>
        </p:txBody>
      </p:sp>
      <p:sp>
        <p:nvSpPr>
          <p:cNvPr id="3" name="Content Placeholder 2">
            <a:extLst>
              <a:ext uri="{FF2B5EF4-FFF2-40B4-BE49-F238E27FC236}">
                <a16:creationId xmlns:a16="http://schemas.microsoft.com/office/drawing/2014/main" id="{27FDA1D8-2CD8-DF4A-915D-AE083B1727B3}"/>
              </a:ext>
            </a:extLst>
          </p:cNvPr>
          <p:cNvSpPr>
            <a:spLocks noGrp="1"/>
          </p:cNvSpPr>
          <p:nvPr>
            <p:ph idx="1"/>
          </p:nvPr>
        </p:nvSpPr>
        <p:spPr>
          <a:xfrm>
            <a:off x="457199" y="1436915"/>
            <a:ext cx="8425543" cy="4689250"/>
          </a:xfrm>
        </p:spPr>
        <p:txBody>
          <a:bodyPr>
            <a:normAutofit/>
          </a:bodyPr>
          <a:lstStyle/>
          <a:p>
            <a:pPr>
              <a:lnSpc>
                <a:spcPct val="130000"/>
              </a:lnSpc>
              <a:spcBef>
                <a:spcPts val="600"/>
              </a:spcBef>
              <a:spcAft>
                <a:spcPts val="600"/>
              </a:spcAft>
            </a:pPr>
            <a:r>
              <a:rPr lang="en-US" dirty="0">
                <a:latin typeface="Arial" pitchFamily="34" charset="0"/>
                <a:cs typeface="Arial" pitchFamily="34" charset="0"/>
              </a:rPr>
              <a:t>Due to work allocation and collaboration </a:t>
            </a:r>
          </a:p>
          <a:p>
            <a:pPr>
              <a:lnSpc>
                <a:spcPct val="130000"/>
              </a:lnSpc>
              <a:spcBef>
                <a:spcPts val="600"/>
              </a:spcBef>
              <a:spcAft>
                <a:spcPts val="600"/>
              </a:spcAft>
            </a:pPr>
            <a:r>
              <a:rPr lang="en-US" dirty="0">
                <a:latin typeface="Arial" pitchFamily="34" charset="0"/>
                <a:cs typeface="Arial" pitchFamily="34" charset="0"/>
              </a:rPr>
              <a:t>Nowadays, management becomes more and more important:</a:t>
            </a:r>
          </a:p>
          <a:p>
            <a:pPr lvl="1">
              <a:lnSpc>
                <a:spcPct val="130000"/>
              </a:lnSpc>
              <a:spcBef>
                <a:spcPts val="600"/>
              </a:spcBef>
              <a:spcAft>
                <a:spcPts val="600"/>
              </a:spcAft>
              <a:buFont typeface="Wingdings" pitchFamily="2" charset="2"/>
              <a:buChar char="§"/>
            </a:pPr>
            <a:r>
              <a:rPr lang="en-US">
                <a:latin typeface="Arial" pitchFamily="34" charset="0"/>
                <a:cs typeface="Arial" pitchFamily="34" charset="0"/>
              </a:rPr>
              <a:t>Randomness and </a:t>
            </a:r>
            <a:r>
              <a:rPr lang="en-US" dirty="0">
                <a:latin typeface="Arial" pitchFamily="34" charset="0"/>
                <a:cs typeface="Arial" pitchFamily="34" charset="0"/>
              </a:rPr>
              <a:t>other risk factors </a:t>
            </a:r>
          </a:p>
          <a:p>
            <a:pPr lvl="1">
              <a:lnSpc>
                <a:spcPct val="130000"/>
              </a:lnSpc>
              <a:spcBef>
                <a:spcPts val="600"/>
              </a:spcBef>
              <a:spcAft>
                <a:spcPts val="600"/>
              </a:spcAft>
              <a:buFont typeface="Wingdings" pitchFamily="2" charset="2"/>
              <a:buChar char="§"/>
            </a:pPr>
            <a:r>
              <a:rPr lang="en-US" dirty="0">
                <a:latin typeface="Arial" pitchFamily="34" charset="0"/>
                <a:cs typeface="Arial" pitchFamily="34" charset="0"/>
              </a:rPr>
              <a:t>Resource </a:t>
            </a:r>
            <a:r>
              <a:rPr lang="en-US" dirty="0" err="1">
                <a:latin typeface="Arial" pitchFamily="34" charset="0"/>
                <a:cs typeface="Arial" pitchFamily="34" charset="0"/>
              </a:rPr>
              <a:t>exhaution</a:t>
            </a:r>
            <a:r>
              <a:rPr lang="en-US" dirty="0">
                <a:latin typeface="Arial" pitchFamily="34" charset="0"/>
                <a:cs typeface="Arial" pitchFamily="34" charset="0"/>
              </a:rPr>
              <a:t> because of increasing need.</a:t>
            </a:r>
          </a:p>
          <a:p>
            <a:pPr lvl="1">
              <a:lnSpc>
                <a:spcPct val="130000"/>
              </a:lnSpc>
              <a:spcBef>
                <a:spcPts val="600"/>
              </a:spcBef>
              <a:spcAft>
                <a:spcPts val="600"/>
              </a:spcAft>
              <a:buFont typeface="Wingdings" pitchFamily="2" charset="2"/>
              <a:buChar char="§"/>
            </a:pPr>
            <a:r>
              <a:rPr lang="en-US" dirty="0">
                <a:latin typeface="Arial" pitchFamily="34" charset="0"/>
                <a:cs typeface="Arial" pitchFamily="34" charset="0"/>
              </a:rPr>
              <a:t>A good and creative management can make up for the shortage of resources and preferential natural conditions</a:t>
            </a:r>
          </a:p>
          <a:p>
            <a:pPr lvl="1">
              <a:lnSpc>
                <a:spcPct val="130000"/>
              </a:lnSpc>
              <a:spcBef>
                <a:spcPts val="600"/>
              </a:spcBef>
              <a:spcAft>
                <a:spcPts val="600"/>
              </a:spcAft>
              <a:buFont typeface="Wingdings" pitchFamily="2" charset="2"/>
              <a:buChar char="§"/>
            </a:pPr>
            <a:r>
              <a:rPr lang="en-US" dirty="0">
                <a:latin typeface="Arial" pitchFamily="34" charset="0"/>
                <a:cs typeface="Arial" pitchFamily="34" charset="0"/>
              </a:rPr>
              <a:t>On the tendency of global economic integration, Vietnamese organizations need to improve managerial capacity, besides technology, </a:t>
            </a:r>
            <a:r>
              <a:rPr lang="en-US" dirty="0" err="1">
                <a:latin typeface="Arial" pitchFamily="34" charset="0"/>
                <a:cs typeface="Arial" pitchFamily="34" charset="0"/>
              </a:rPr>
              <a:t>labour</a:t>
            </a:r>
            <a:r>
              <a:rPr lang="en-US" dirty="0">
                <a:latin typeface="Arial" pitchFamily="34" charset="0"/>
                <a:cs typeface="Arial" pitchFamily="34" charset="0"/>
              </a:rPr>
              <a:t>…</a:t>
            </a:r>
          </a:p>
          <a:p>
            <a:pPr marL="274320" lvl="1" indent="0">
              <a:lnSpc>
                <a:spcPct val="130000"/>
              </a:lnSpc>
              <a:spcBef>
                <a:spcPts val="600"/>
              </a:spcBef>
              <a:spcAft>
                <a:spcPts val="60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p:txBody>
      </p:sp>
    </p:spTree>
    <p:extLst>
      <p:ext uri="{BB962C8B-B14F-4D97-AF65-F5344CB8AC3E}">
        <p14:creationId xmlns:p14="http://schemas.microsoft.com/office/powerpoint/2010/main" val="49222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516531" y="305043"/>
            <a:ext cx="8309925" cy="477054"/>
          </a:xfrm>
          <a:prstGeom prst="rect">
            <a:avLst/>
          </a:prstGeom>
          <a:noFill/>
        </p:spPr>
        <p:txBody>
          <a:bodyPr wrap="square" rtlCol="0">
            <a:spAutoFit/>
          </a:bodyPr>
          <a:lstStyle/>
          <a:p>
            <a:pPr algn="ctr"/>
            <a:r>
              <a:rPr lang="en-US" sz="2500" dirty="0">
                <a:solidFill>
                  <a:srgbClr val="FFFFFF"/>
                </a:solidFill>
                <a:latin typeface="Tahoma" panose="020B0604030504040204" pitchFamily="34" charset="0"/>
                <a:ea typeface="Tahoma" panose="020B0604030504040204" pitchFamily="34" charset="0"/>
                <a:cs typeface="Tahoma" panose="020B0604030504040204" pitchFamily="34" charset="0"/>
              </a:rPr>
              <a:t>2. DEFINTION AND PRINCIPLES OF MANAGEMENT</a:t>
            </a:r>
          </a:p>
        </p:txBody>
      </p:sp>
      <p:sp>
        <p:nvSpPr>
          <p:cNvPr id="8" name="Content Placeholder 7">
            <a:extLst>
              <a:ext uri="{FF2B5EF4-FFF2-40B4-BE49-F238E27FC236}">
                <a16:creationId xmlns:a16="http://schemas.microsoft.com/office/drawing/2014/main" id="{F6D4A919-76B8-47B8-BF78-4F34C9DF8A6F}"/>
              </a:ext>
            </a:extLst>
          </p:cNvPr>
          <p:cNvSpPr>
            <a:spLocks noGrp="1"/>
          </p:cNvSpPr>
          <p:nvPr>
            <p:ph idx="1"/>
          </p:nvPr>
        </p:nvSpPr>
        <p:spPr>
          <a:xfrm>
            <a:off x="646385" y="1724621"/>
            <a:ext cx="7782911" cy="3150811"/>
          </a:xfrm>
        </p:spPr>
        <p:txBody>
          <a:bodyPr/>
          <a:lstStyle/>
          <a:p>
            <a:pPr eaLnBrk="0" hangingPunct="0"/>
            <a:r>
              <a:rPr lang="en-US" sz="2000" dirty="0"/>
              <a:t>1) General definition of management</a:t>
            </a:r>
          </a:p>
          <a:p>
            <a:pPr hangingPunct="0"/>
            <a:r>
              <a:rPr lang="en-US" sz="2000" dirty="0"/>
              <a:t>2) Definition of organizational management</a:t>
            </a:r>
          </a:p>
          <a:p>
            <a:pPr hangingPunct="0"/>
            <a:r>
              <a:rPr lang="en-US" sz="2000" dirty="0"/>
              <a:t>3) Principles of management</a:t>
            </a:r>
          </a:p>
          <a:p>
            <a:pPr marL="0" indent="0">
              <a:spcBef>
                <a:spcPts val="600"/>
              </a:spcBef>
              <a:buNone/>
            </a:pP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420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latin typeface="Arial" pitchFamily="34" charset="0"/>
                <a:ea typeface="ＭＳ Ｐゴシック" pitchFamily="2"/>
                <a:cs typeface="Arial" pitchFamily="34" charset="0"/>
              </a:rPr>
              <a:t>2.1 </a:t>
            </a:r>
            <a:r>
              <a:rPr lang="en-US" sz="2800" dirty="0">
                <a:solidFill>
                  <a:schemeClr val="bg1"/>
                </a:solidFill>
                <a:latin typeface="Arial" pitchFamily="34" charset="0"/>
                <a:cs typeface="Arial" pitchFamily="34" charset="0"/>
              </a:rPr>
              <a:t>General definition of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6E6252-916B-424B-ADBC-2C529D328F82}"/>
              </a:ext>
            </a:extLst>
          </p:cNvPr>
          <p:cNvSpPr>
            <a:spLocks noGrp="1"/>
          </p:cNvSpPr>
          <p:nvPr>
            <p:ph idx="1"/>
          </p:nvPr>
        </p:nvSpPr>
        <p:spPr>
          <a:xfrm>
            <a:off x="134919" y="1265633"/>
            <a:ext cx="3691645" cy="4536077"/>
          </a:xfrm>
        </p:spPr>
        <p:txBody>
          <a:bodyPr>
            <a:normAutofit/>
          </a:bodyPr>
          <a:lstStyle/>
          <a:p>
            <a:pPr fontAlgn="auto" hangingPunct="0">
              <a:spcBef>
                <a:spcPts val="0"/>
              </a:spcBef>
              <a:spcAft>
                <a:spcPts val="0"/>
              </a:spcAft>
              <a:buClr>
                <a:srgbClr val="000000"/>
              </a:buClr>
              <a:buSzPct val="100000"/>
              <a:buFont typeface="Times New Roman" panose="02020603050405020304" pitchFamily="18" charset="0"/>
              <a:buNone/>
              <a:defRPr/>
            </a:pPr>
            <a:endParaRPr lang="en-US" sz="2000" dirty="0">
              <a:ea typeface="ＭＳ Ｐゴシック" pitchFamily="2"/>
            </a:endParaRPr>
          </a:p>
          <a:p>
            <a:pPr marL="274320" lvl="1" indent="0" fontAlgn="auto">
              <a:spcBef>
                <a:spcPts val="0"/>
              </a:spcBef>
              <a:spcAft>
                <a:spcPts val="0"/>
              </a:spcAft>
              <a:buNone/>
              <a:defRPr/>
            </a:pPr>
            <a:r>
              <a:rPr lang="en-US" sz="2400" dirty="0">
                <a:latin typeface="Arial" pitchFamily="34" charset="0"/>
                <a:cs typeface="Arial" pitchFamily="34" charset="0"/>
              </a:rPr>
              <a:t>Management is the </a:t>
            </a:r>
            <a:r>
              <a:rPr lang="en-US" sz="2400" dirty="0">
                <a:solidFill>
                  <a:srgbClr val="FF0000"/>
                </a:solidFill>
                <a:latin typeface="Arial" pitchFamily="34" charset="0"/>
                <a:cs typeface="Arial" pitchFamily="34" charset="0"/>
              </a:rPr>
              <a:t>cooperation</a:t>
            </a:r>
            <a:r>
              <a:rPr lang="en-US" sz="2400" dirty="0">
                <a:latin typeface="Arial" pitchFamily="34" charset="0"/>
                <a:cs typeface="Arial" pitchFamily="34" charset="0"/>
              </a:rPr>
              <a:t> between activities of </a:t>
            </a:r>
            <a:r>
              <a:rPr lang="en-US" sz="2400" dirty="0">
                <a:solidFill>
                  <a:srgbClr val="FF0000"/>
                </a:solidFill>
                <a:latin typeface="Arial" pitchFamily="34" charset="0"/>
                <a:cs typeface="Arial" pitchFamily="34" charset="0"/>
              </a:rPr>
              <a:t>individuals </a:t>
            </a:r>
            <a:r>
              <a:rPr lang="en-US" sz="2400" dirty="0">
                <a:latin typeface="Arial" pitchFamily="34" charset="0"/>
                <a:cs typeface="Arial" pitchFamily="34" charset="0"/>
              </a:rPr>
              <a:t>with the overall aim of achieving </a:t>
            </a:r>
            <a:r>
              <a:rPr lang="en-US" sz="2400" dirty="0">
                <a:solidFill>
                  <a:srgbClr val="FF0000"/>
                </a:solidFill>
                <a:latin typeface="Arial" pitchFamily="34" charset="0"/>
                <a:cs typeface="Arial" pitchFamily="34" charset="0"/>
              </a:rPr>
              <a:t>common objectives </a:t>
            </a:r>
            <a:r>
              <a:rPr lang="en-US" sz="2400" dirty="0">
                <a:latin typeface="Arial" pitchFamily="34" charset="0"/>
                <a:cs typeface="Arial" pitchFamily="34" charset="0"/>
              </a:rPr>
              <a:t>efficiently</a:t>
            </a:r>
          </a:p>
          <a:p>
            <a:pPr>
              <a:lnSpc>
                <a:spcPct val="120000"/>
              </a:lnSpc>
              <a:spcBef>
                <a:spcPts val="0"/>
              </a:spcBef>
            </a:pPr>
            <a:endParaRPr lang="en-GB" dirty="0"/>
          </a:p>
        </p:txBody>
      </p:sp>
      <p:pic>
        <p:nvPicPr>
          <p:cNvPr id="7" name="Picture 6" descr="A compass pointing to a word&#10;&#10;Description automatically generated">
            <a:extLst>
              <a:ext uri="{FF2B5EF4-FFF2-40B4-BE49-F238E27FC236}">
                <a16:creationId xmlns:a16="http://schemas.microsoft.com/office/drawing/2014/main" id="{A7815BBD-F415-41B7-DF30-6BD9CD5FB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672" y="2712863"/>
            <a:ext cx="3569481" cy="2595600"/>
          </a:xfrm>
          <a:prstGeom prst="rect">
            <a:avLst/>
          </a:prstGeom>
        </p:spPr>
      </p:pic>
    </p:spTree>
    <p:extLst>
      <p:ext uri="{BB962C8B-B14F-4D97-AF65-F5344CB8AC3E}">
        <p14:creationId xmlns:p14="http://schemas.microsoft.com/office/powerpoint/2010/main" val="13231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A97FE15-16EE-FA47-D31D-258BC471BB9A}"/>
              </a:ext>
            </a:extLst>
          </p:cNvPr>
          <p:cNvSpPr txBox="1"/>
          <p:nvPr/>
        </p:nvSpPr>
        <p:spPr>
          <a:xfrm>
            <a:off x="438243" y="1320336"/>
            <a:ext cx="7949011" cy="369332"/>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rPr>
              <a:t>2.2.1. </a:t>
            </a:r>
            <a:r>
              <a:rPr lang="en-US" sz="1800" dirty="0">
                <a:solidFill>
                  <a:srgbClr val="000000"/>
                </a:solidFill>
                <a:ea typeface="DejaVu Sans"/>
                <a:cs typeface="DejaVu Sans"/>
              </a:rPr>
              <a:t>An organization and its characteristics</a:t>
            </a:r>
          </a:p>
        </p:txBody>
      </p:sp>
      <p:sp>
        <p:nvSpPr>
          <p:cNvPr id="11" name="TextBox 7">
            <a:extLst>
              <a:ext uri="{FF2B5EF4-FFF2-40B4-BE49-F238E27FC236}">
                <a16:creationId xmlns:a16="http://schemas.microsoft.com/office/drawing/2014/main" id="{47F3D0C0-227B-D17C-A99C-FF50A62F0DAF}"/>
              </a:ext>
            </a:extLst>
          </p:cNvPr>
          <p:cNvSpPr txBox="1">
            <a:spLocks noChangeArrowheads="1"/>
          </p:cNvSpPr>
          <p:nvPr/>
        </p:nvSpPr>
        <p:spPr bwMode="auto">
          <a:xfrm>
            <a:off x="438243" y="2059789"/>
            <a:ext cx="4191000" cy="3477875"/>
          </a:xfrm>
          <a:prstGeom prst="rect">
            <a:avLst/>
          </a:prstGeom>
          <a:noFill/>
          <a:ln w="9525">
            <a:noFill/>
            <a:miter lim="800000"/>
            <a:headEnd/>
            <a:tailEnd/>
          </a:ln>
        </p:spPr>
        <p:txBody>
          <a:bodyPr wrap="square">
            <a:spAutoFit/>
          </a:bodyPr>
          <a:lstStyle/>
          <a:p>
            <a:pPr marL="533400" indent="-533400">
              <a:buFont typeface="Wingdings" pitchFamily="2" charset="2"/>
              <a:buNone/>
            </a:pPr>
            <a:r>
              <a:rPr lang="en-US" sz="2000" dirty="0">
                <a:solidFill>
                  <a:srgbClr val="000000"/>
                </a:solidFill>
                <a:ea typeface="Gulim" pitchFamily="34" charset="-127"/>
              </a:rPr>
              <a:t>An organization could be defined as two or more people who work together in a structured way to achieve a specific goal or set of goals</a:t>
            </a:r>
            <a:endParaRPr lang="en-US" sz="2000" dirty="0">
              <a:solidFill>
                <a:schemeClr val="tx2"/>
              </a:solidFill>
            </a:endParaRPr>
          </a:p>
          <a:p>
            <a:pPr marL="533400" indent="-533400">
              <a:buFont typeface="Wingdings" pitchFamily="2" charset="2"/>
              <a:buNone/>
            </a:pPr>
            <a:r>
              <a:rPr lang="en-US" sz="2000" dirty="0">
                <a:solidFill>
                  <a:srgbClr val="000000"/>
                </a:solidFill>
                <a:ea typeface="DejaVu Sans"/>
                <a:cs typeface="DejaVu Sans"/>
              </a:rPr>
              <a:t>Organizations’ characteristics:</a:t>
            </a:r>
            <a:endParaRPr lang="en-US" sz="2000" dirty="0">
              <a:solidFill>
                <a:schemeClr val="tx2"/>
              </a:solidFill>
            </a:endParaRPr>
          </a:p>
          <a:p>
            <a:pPr marL="533400" indent="-533400">
              <a:buFontTx/>
              <a:buChar char="-"/>
            </a:pPr>
            <a:r>
              <a:rPr lang="en-US" sz="2000" dirty="0"/>
              <a:t>People</a:t>
            </a:r>
          </a:p>
          <a:p>
            <a:pPr marL="533400" indent="-533400">
              <a:buFontTx/>
              <a:buChar char="-"/>
            </a:pPr>
            <a:r>
              <a:rPr lang="en-US" sz="2000" dirty="0"/>
              <a:t>Specific goal/ set of goals</a:t>
            </a:r>
          </a:p>
          <a:p>
            <a:pPr marL="533400" indent="-533400">
              <a:buFontTx/>
              <a:buChar char="-"/>
            </a:pPr>
            <a:r>
              <a:rPr lang="en-US" sz="2000" dirty="0"/>
              <a:t>Structured way</a:t>
            </a:r>
          </a:p>
          <a:p>
            <a:pPr marL="533400" indent="-533400">
              <a:buFontTx/>
              <a:buChar char="-"/>
            </a:pPr>
            <a:endParaRPr lang="en-US" sz="2000" dirty="0"/>
          </a:p>
          <a:p>
            <a:pPr marL="533400" indent="-533400">
              <a:buFontTx/>
              <a:buChar char="-"/>
            </a:pPr>
            <a:endParaRPr lang="en-US" sz="2000" dirty="0">
              <a:solidFill>
                <a:schemeClr val="tx2"/>
              </a:solidFill>
            </a:endParaRPr>
          </a:p>
        </p:txBody>
      </p:sp>
      <p:graphicFrame>
        <p:nvGraphicFramePr>
          <p:cNvPr id="12" name="Diagram 11">
            <a:extLst>
              <a:ext uri="{FF2B5EF4-FFF2-40B4-BE49-F238E27FC236}">
                <a16:creationId xmlns:a16="http://schemas.microsoft.com/office/drawing/2014/main" id="{E62C3694-7D84-3FB5-597A-A3DACBFA5608}"/>
              </a:ext>
            </a:extLst>
          </p:cNvPr>
          <p:cNvGraphicFramePr/>
          <p:nvPr>
            <p:extLst>
              <p:ext uri="{D42A27DB-BD31-4B8C-83A1-F6EECF244321}">
                <p14:modId xmlns:p14="http://schemas.microsoft.com/office/powerpoint/2010/main" val="2782149701"/>
              </p:ext>
            </p:extLst>
          </p:nvPr>
        </p:nvGraphicFramePr>
        <p:xfrm>
          <a:off x="4984531" y="2388476"/>
          <a:ext cx="38862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7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2"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51D51E-5E76-18A3-D7BE-E8320C3C9224}"/>
              </a:ext>
            </a:extLst>
          </p:cNvPr>
          <p:cNvSpPr>
            <a:spLocks noGrp="1"/>
          </p:cNvSpPr>
          <p:nvPr>
            <p:ph type="title"/>
          </p:nvPr>
        </p:nvSpPr>
        <p:spPr>
          <a:xfrm>
            <a:off x="762000" y="228600"/>
            <a:ext cx="8229600" cy="1219200"/>
          </a:xfrm>
        </p:spPr>
        <p:txBody>
          <a:bodyPr/>
          <a:lstStyle/>
          <a:p>
            <a:r>
              <a:rPr lang="en-US" altLang="en-US" dirty="0">
                <a:cs typeface="Arial" panose="020B0604020202020204" pitchFamily="34" charset="0"/>
              </a:rPr>
              <a:t>Three Characteristics </a:t>
            </a:r>
            <a:br>
              <a:rPr lang="en-US" altLang="en-US" dirty="0">
                <a:cs typeface="Arial" panose="020B0604020202020204" pitchFamily="34" charset="0"/>
              </a:rPr>
            </a:br>
            <a:r>
              <a:rPr lang="en-US" altLang="en-US" dirty="0">
                <a:cs typeface="Arial" panose="020B0604020202020204" pitchFamily="34" charset="0"/>
              </a:rPr>
              <a:t>of Organizations</a:t>
            </a:r>
          </a:p>
        </p:txBody>
      </p:sp>
      <p:sp>
        <p:nvSpPr>
          <p:cNvPr id="18435" name="Footer Placeholder 1">
            <a:extLst>
              <a:ext uri="{FF2B5EF4-FFF2-40B4-BE49-F238E27FC236}">
                <a16:creationId xmlns:a16="http://schemas.microsoft.com/office/drawing/2014/main" id="{7F8F4C95-3E82-0304-E160-9D2C5EA20EAA}"/>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0">
                <a:solidFill>
                  <a:schemeClr val="tx1"/>
                </a:solidFill>
              </a:rPr>
              <a:t>Copyright ©2017 Pearson Education, Inc.</a:t>
            </a:r>
          </a:p>
        </p:txBody>
      </p:sp>
      <p:sp>
        <p:nvSpPr>
          <p:cNvPr id="18436" name="Slide Number Placeholder 4">
            <a:extLst>
              <a:ext uri="{FF2B5EF4-FFF2-40B4-BE49-F238E27FC236}">
                <a16:creationId xmlns:a16="http://schemas.microsoft.com/office/drawing/2014/main" id="{C912FBE3-5D82-4B96-7236-864E3C01F2E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0">
                <a:solidFill>
                  <a:schemeClr val="tx1"/>
                </a:solidFill>
              </a:rPr>
              <a:t>1-</a:t>
            </a:r>
            <a:fld id="{C3D56DCF-3DEA-E243-9639-1B16FB5DD44E}" type="slidenum">
              <a:rPr lang="en-US" altLang="en-US" sz="1200" b="0">
                <a:solidFill>
                  <a:schemeClr val="tx1"/>
                </a:solidFill>
              </a:rPr>
              <a:pPr>
                <a:spcBef>
                  <a:spcPct val="0"/>
                </a:spcBef>
                <a:buFontTx/>
                <a:buNone/>
              </a:pPr>
              <a:t>16</a:t>
            </a:fld>
            <a:endParaRPr lang="en-US" altLang="en-US" sz="1200" b="0">
              <a:solidFill>
                <a:schemeClr val="tx1"/>
              </a:solidFill>
            </a:endParaRPr>
          </a:p>
        </p:txBody>
      </p:sp>
      <p:pic>
        <p:nvPicPr>
          <p:cNvPr id="18437" name="Picture 7">
            <a:extLst>
              <a:ext uri="{FF2B5EF4-FFF2-40B4-BE49-F238E27FC236}">
                <a16:creationId xmlns:a16="http://schemas.microsoft.com/office/drawing/2014/main" id="{43451650-56A6-3D6A-0557-06BDA227F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2133600"/>
            <a:ext cx="84582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8" name="Content Placeholder 7">
            <a:extLst>
              <a:ext uri="{FF2B5EF4-FFF2-40B4-BE49-F238E27FC236}">
                <a16:creationId xmlns:a16="http://schemas.microsoft.com/office/drawing/2014/main" id="{F6D4A919-76B8-47B8-BF78-4F34C9DF8A6F}"/>
              </a:ext>
            </a:extLst>
          </p:cNvPr>
          <p:cNvSpPr>
            <a:spLocks noGrp="1"/>
          </p:cNvSpPr>
          <p:nvPr>
            <p:ph idx="1"/>
          </p:nvPr>
        </p:nvSpPr>
        <p:spPr>
          <a:xfrm>
            <a:off x="258213" y="1772972"/>
            <a:ext cx="4214294" cy="3150811"/>
          </a:xfrm>
        </p:spPr>
        <p:txBody>
          <a:bodyPr/>
          <a:lstStyle/>
          <a:p>
            <a:pPr marL="342900" indent="-342900" algn="just">
              <a:spcBef>
                <a:spcPts val="600"/>
              </a:spcBef>
              <a:buFont typeface="Wingdings" pitchFamily="2" charset="2"/>
              <a:buChar char="v"/>
            </a:pPr>
            <a:r>
              <a:rPr lang="en-US" sz="2000" dirty="0">
                <a:solidFill>
                  <a:srgbClr val="000000"/>
                </a:solidFill>
                <a:ea typeface="DejaVu Sans"/>
                <a:cs typeface="DejaVu Sans"/>
              </a:rPr>
              <a:t>The systems approach to management</a:t>
            </a:r>
          </a:p>
          <a:p>
            <a:pPr marL="342900" indent="-342900" algn="just">
              <a:spcBef>
                <a:spcPts val="600"/>
              </a:spcBef>
              <a:buFont typeface="Wingdings" pitchFamily="2" charset="2"/>
              <a:buChar char="v"/>
            </a:pPr>
            <a:r>
              <a:rPr lang="en-US" sz="2000" dirty="0">
                <a:solidFill>
                  <a:srgbClr val="000000"/>
                </a:solidFill>
                <a:latin typeface="Arial" charset="0"/>
                <a:ea typeface="DejaVu Sans"/>
                <a:cs typeface="DejaVu Sans"/>
              </a:rPr>
              <a:t>The process approach to management</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Image result for Business">
            <a:extLst>
              <a:ext uri="{FF2B5EF4-FFF2-40B4-BE49-F238E27FC236}">
                <a16:creationId xmlns:a16="http://schemas.microsoft.com/office/drawing/2014/main" id="{61B625ED-8054-4A4F-8BB3-790348914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495" y="1832416"/>
            <a:ext cx="3771900" cy="3031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DCA050-F3F4-F5C6-D806-196EED5B50FE}"/>
              </a:ext>
            </a:extLst>
          </p:cNvPr>
          <p:cNvSpPr txBox="1"/>
          <p:nvPr/>
        </p:nvSpPr>
        <p:spPr>
          <a:xfrm>
            <a:off x="1278940" y="97294"/>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389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A97FE15-16EE-FA47-D31D-258BC471BB9A}"/>
              </a:ext>
            </a:extLst>
          </p:cNvPr>
          <p:cNvSpPr txBox="1"/>
          <p:nvPr/>
        </p:nvSpPr>
        <p:spPr>
          <a:xfrm>
            <a:off x="438243" y="1320336"/>
            <a:ext cx="7949011" cy="430887"/>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000000"/>
                </a:solidFill>
              </a:rPr>
              <a:t>2.2.1. </a:t>
            </a:r>
            <a:r>
              <a:rPr lang="en-US" sz="2200" dirty="0">
                <a:solidFill>
                  <a:srgbClr val="000000"/>
                </a:solidFill>
                <a:ea typeface="DejaVu Sans"/>
                <a:cs typeface="DejaVu Sans"/>
              </a:rPr>
              <a:t>The systems approach to management</a:t>
            </a:r>
          </a:p>
        </p:txBody>
      </p:sp>
      <p:sp>
        <p:nvSpPr>
          <p:cNvPr id="2" name="AutoShape 4">
            <a:extLst>
              <a:ext uri="{FF2B5EF4-FFF2-40B4-BE49-F238E27FC236}">
                <a16:creationId xmlns:a16="http://schemas.microsoft.com/office/drawing/2014/main" id="{CAA9D443-27E2-F347-E02F-D5B36681AEEE}"/>
              </a:ext>
            </a:extLst>
          </p:cNvPr>
          <p:cNvSpPr>
            <a:spLocks noChangeArrowheads="1"/>
          </p:cNvSpPr>
          <p:nvPr/>
        </p:nvSpPr>
        <p:spPr bwMode="auto">
          <a:xfrm>
            <a:off x="438244" y="1535779"/>
            <a:ext cx="5132240" cy="42497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lstStyle/>
          <a:p>
            <a:pPr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a:solidFill>
                <a:srgbClr val="000000"/>
              </a:solidFill>
            </a:endParaRPr>
          </a:p>
          <a:p>
            <a:pPr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solidFill>
                <a:srgbClr val="000000"/>
              </a:solidFill>
            </a:endParaRPr>
          </a:p>
          <a:p>
            <a:pPr marL="342900" lvl="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t>System is</a:t>
            </a:r>
            <a:r>
              <a:rPr lang="en-US" sz="2000" dirty="0">
                <a:latin typeface="Arial" pitchFamily="34" charset="0"/>
                <a:cs typeface="Arial" pitchFamily="34" charset="0"/>
              </a:rPr>
              <a:t> a set of connected things or parts forming a complex whole</a:t>
            </a:r>
            <a:endParaRPr lang="en-US" sz="2000" dirty="0">
              <a:solidFill>
                <a:srgbClr val="000000"/>
              </a:solidFill>
              <a:latin typeface="Arial" pitchFamily="34" charset="0"/>
              <a:ea typeface="Gulim" pitchFamily="34" charset="-127"/>
              <a:cs typeface="Arial" pitchFamily="34" charset="0"/>
            </a:endParaRP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t>Closed system </a:t>
            </a:r>
            <a:r>
              <a:rPr lang="en-US" sz="2000" dirty="0"/>
              <a:t>is an isolated system that has no interaction with its external environment</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t>Open system </a:t>
            </a:r>
            <a:r>
              <a:rPr lang="en-US" sz="2000" dirty="0"/>
              <a:t>is a system which continuously interacts with its environment or surroundings</a:t>
            </a:r>
          </a:p>
          <a:p>
            <a:pPr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p:txBody>
      </p:sp>
      <p:pic>
        <p:nvPicPr>
          <p:cNvPr id="3" name="Picture 2" descr="Image result for SYSTEM">
            <a:extLst>
              <a:ext uri="{FF2B5EF4-FFF2-40B4-BE49-F238E27FC236}">
                <a16:creationId xmlns:a16="http://schemas.microsoft.com/office/drawing/2014/main" id="{FEEF02D7-497F-6CBF-13EE-4047E0ACE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490" y="2280620"/>
            <a:ext cx="2314575" cy="282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A97FE15-16EE-FA47-D31D-258BC471BB9A}"/>
              </a:ext>
            </a:extLst>
          </p:cNvPr>
          <p:cNvSpPr txBox="1"/>
          <p:nvPr/>
        </p:nvSpPr>
        <p:spPr>
          <a:xfrm>
            <a:off x="438243" y="1320336"/>
            <a:ext cx="7949011" cy="430887"/>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000000"/>
                </a:solidFill>
              </a:rPr>
              <a:t>2.2.1. </a:t>
            </a:r>
            <a:r>
              <a:rPr lang="en-US" sz="2200" dirty="0">
                <a:solidFill>
                  <a:srgbClr val="000000"/>
                </a:solidFill>
                <a:ea typeface="DejaVu Sans"/>
                <a:cs typeface="DejaVu Sans"/>
              </a:rPr>
              <a:t>The systems approach to management</a:t>
            </a:r>
          </a:p>
        </p:txBody>
      </p:sp>
      <p:grpSp>
        <p:nvGrpSpPr>
          <p:cNvPr id="3" name="Group 37">
            <a:extLst>
              <a:ext uri="{FF2B5EF4-FFF2-40B4-BE49-F238E27FC236}">
                <a16:creationId xmlns:a16="http://schemas.microsoft.com/office/drawing/2014/main" id="{8FA7AFAD-A792-BC86-D3F2-B325970C820F}"/>
              </a:ext>
            </a:extLst>
          </p:cNvPr>
          <p:cNvGrpSpPr>
            <a:grpSpLocks/>
          </p:cNvGrpSpPr>
          <p:nvPr/>
        </p:nvGrpSpPr>
        <p:grpSpPr bwMode="auto">
          <a:xfrm>
            <a:off x="990599" y="1649691"/>
            <a:ext cx="6787055" cy="3748361"/>
            <a:chOff x="304800" y="-466725"/>
            <a:chExt cx="8193089" cy="8120060"/>
          </a:xfrm>
        </p:grpSpPr>
        <p:sp>
          <p:nvSpPr>
            <p:cNvPr id="7" name="Oval 3">
              <a:extLst>
                <a:ext uri="{FF2B5EF4-FFF2-40B4-BE49-F238E27FC236}">
                  <a16:creationId xmlns:a16="http://schemas.microsoft.com/office/drawing/2014/main" id="{4D7A4FBF-E48E-3657-9941-F537C66A67F5}"/>
                </a:ext>
              </a:extLst>
            </p:cNvPr>
            <p:cNvSpPr>
              <a:spLocks noChangeArrowheads="1"/>
            </p:cNvSpPr>
            <p:nvPr/>
          </p:nvSpPr>
          <p:spPr bwMode="auto">
            <a:xfrm>
              <a:off x="2057400" y="1219199"/>
              <a:ext cx="5029200" cy="4648200"/>
            </a:xfrm>
            <a:prstGeom prst="ellipse">
              <a:avLst/>
            </a:prstGeom>
            <a:solidFill>
              <a:srgbClr val="E4D19C"/>
            </a:solidFill>
            <a:ln w="38100">
              <a:solidFill>
                <a:schemeClr val="tx1"/>
              </a:solidFill>
              <a:round/>
              <a:headEnd/>
              <a:tailEnd/>
            </a:ln>
          </p:spPr>
          <p:txBody>
            <a:bodyPr wrap="none" anchor="ctr"/>
            <a:lstStyle/>
            <a:p>
              <a:pPr eaLnBrk="0" hangingPunct="0"/>
              <a:endParaRPr lang="en-US" sz="2400">
                <a:latin typeface="Times New Roman" pitchFamily="18" charset="0"/>
              </a:endParaRPr>
            </a:p>
          </p:txBody>
        </p:sp>
        <p:grpSp>
          <p:nvGrpSpPr>
            <p:cNvPr id="8" name="Group 37">
              <a:extLst>
                <a:ext uri="{FF2B5EF4-FFF2-40B4-BE49-F238E27FC236}">
                  <a16:creationId xmlns:a16="http://schemas.microsoft.com/office/drawing/2014/main" id="{AA229CD7-4F97-4FDF-AFE9-270744294B17}"/>
                </a:ext>
              </a:extLst>
            </p:cNvPr>
            <p:cNvGrpSpPr>
              <a:grpSpLocks/>
            </p:cNvGrpSpPr>
            <p:nvPr/>
          </p:nvGrpSpPr>
          <p:grpSpPr bwMode="auto">
            <a:xfrm>
              <a:off x="304800" y="2289175"/>
              <a:ext cx="8193089" cy="4086225"/>
              <a:chOff x="288" y="1458"/>
              <a:chExt cx="5161" cy="2574"/>
            </a:xfrm>
          </p:grpSpPr>
          <p:sp>
            <p:nvSpPr>
              <p:cNvPr id="15" name="Rectangle 8">
                <a:extLst>
                  <a:ext uri="{FF2B5EF4-FFF2-40B4-BE49-F238E27FC236}">
                    <a16:creationId xmlns:a16="http://schemas.microsoft.com/office/drawing/2014/main" id="{8B7C514D-4735-0666-69B0-0726493A7AC9}"/>
                  </a:ext>
                </a:extLst>
              </p:cNvPr>
              <p:cNvSpPr>
                <a:spLocks noChangeAspect="1" noChangeArrowheads="1"/>
              </p:cNvSpPr>
              <p:nvPr/>
            </p:nvSpPr>
            <p:spPr bwMode="auto">
              <a:xfrm>
                <a:off x="3906" y="1648"/>
                <a:ext cx="1543" cy="2308"/>
              </a:xfrm>
              <a:prstGeom prst="rect">
                <a:avLst/>
              </a:prstGeom>
              <a:solidFill>
                <a:srgbClr val="BBF10F"/>
              </a:solidFill>
              <a:ln w="9525">
                <a:solidFill>
                  <a:srgbClr val="C00000"/>
                </a:solidFill>
                <a:miter lim="800000"/>
                <a:headEnd/>
                <a:tailEnd/>
              </a:ln>
            </p:spPr>
            <p:txBody>
              <a:bodyPr wrap="none" anchor="ctr"/>
              <a:lstStyle/>
              <a:p>
                <a:pPr eaLnBrk="0" hangingPunct="0"/>
                <a:endParaRPr lang="en-US" sz="2400" dirty="0">
                  <a:latin typeface="Times New Roman" pitchFamily="18" charset="0"/>
                </a:endParaRPr>
              </a:p>
            </p:txBody>
          </p:sp>
          <p:sp>
            <p:nvSpPr>
              <p:cNvPr id="16" name="Rectangle 10">
                <a:extLst>
                  <a:ext uri="{FF2B5EF4-FFF2-40B4-BE49-F238E27FC236}">
                    <a16:creationId xmlns:a16="http://schemas.microsoft.com/office/drawing/2014/main" id="{A22FEBD9-E4AB-43BA-3CEB-579943751F0E}"/>
                  </a:ext>
                </a:extLst>
              </p:cNvPr>
              <p:cNvSpPr>
                <a:spLocks noChangeArrowheads="1"/>
              </p:cNvSpPr>
              <p:nvPr/>
            </p:nvSpPr>
            <p:spPr bwMode="auto">
              <a:xfrm>
                <a:off x="1988" y="1458"/>
                <a:ext cx="1822" cy="478"/>
              </a:xfrm>
              <a:prstGeom prst="rect">
                <a:avLst/>
              </a:prstGeom>
              <a:solidFill>
                <a:srgbClr val="C00000"/>
              </a:solidFill>
              <a:ln w="9525">
                <a:solidFill>
                  <a:srgbClr val="C00000"/>
                </a:solidFill>
                <a:miter lim="800000"/>
                <a:headEnd/>
                <a:tailEnd/>
              </a:ln>
            </p:spPr>
            <p:txBody>
              <a:bodyPr wrap="none" anchor="ctr"/>
              <a:lstStyle/>
              <a:p>
                <a:pPr eaLnBrk="0" hangingPunct="0"/>
                <a:r>
                  <a:rPr lang="en-US" sz="1600" dirty="0">
                    <a:solidFill>
                      <a:schemeClr val="bg1"/>
                    </a:solidFill>
                  </a:rPr>
                  <a:t>Transformation process</a:t>
                </a:r>
              </a:p>
            </p:txBody>
          </p:sp>
          <p:sp>
            <p:nvSpPr>
              <p:cNvPr id="17" name="Text Box 13">
                <a:extLst>
                  <a:ext uri="{FF2B5EF4-FFF2-40B4-BE49-F238E27FC236}">
                    <a16:creationId xmlns:a16="http://schemas.microsoft.com/office/drawing/2014/main" id="{1F50F825-6348-D5D4-7CD2-E686907EF51B}"/>
                  </a:ext>
                </a:extLst>
              </p:cNvPr>
              <p:cNvSpPr txBox="1">
                <a:spLocks noChangeArrowheads="1"/>
              </p:cNvSpPr>
              <p:nvPr/>
            </p:nvSpPr>
            <p:spPr bwMode="auto">
              <a:xfrm>
                <a:off x="1988" y="1957"/>
                <a:ext cx="1822" cy="336"/>
              </a:xfrm>
              <a:prstGeom prst="rect">
                <a:avLst/>
              </a:prstGeom>
              <a:solidFill>
                <a:srgbClr val="BBF10F"/>
              </a:solidFill>
              <a:ln w="9525">
                <a:solidFill>
                  <a:srgbClr val="C00000"/>
                </a:solidFill>
                <a:miter lim="800000"/>
                <a:headEnd/>
                <a:tailEnd/>
              </a:ln>
            </p:spPr>
            <p:txBody>
              <a:bodyPr wrap="square">
                <a:spAutoFit/>
              </a:bodyPr>
              <a:lstStyle/>
              <a:p>
                <a:pPr marL="342900" indent="-342900" algn="ctr" eaLnBrk="0" hangingPunct="0"/>
                <a:r>
                  <a:rPr lang="en-US" sz="1400" dirty="0">
                    <a:solidFill>
                      <a:schemeClr val="tx2"/>
                    </a:solidFill>
                  </a:rPr>
                  <a:t>Management process</a:t>
                </a:r>
              </a:p>
            </p:txBody>
          </p:sp>
          <p:sp>
            <p:nvSpPr>
              <p:cNvPr id="18" name="Rectangle 16">
                <a:extLst>
                  <a:ext uri="{FF2B5EF4-FFF2-40B4-BE49-F238E27FC236}">
                    <a16:creationId xmlns:a16="http://schemas.microsoft.com/office/drawing/2014/main" id="{EC166E3D-7F01-29C4-0774-9754A379628C}"/>
                  </a:ext>
                </a:extLst>
              </p:cNvPr>
              <p:cNvSpPr>
                <a:spLocks noChangeArrowheads="1"/>
              </p:cNvSpPr>
              <p:nvPr/>
            </p:nvSpPr>
            <p:spPr bwMode="auto">
              <a:xfrm>
                <a:off x="3906" y="1648"/>
                <a:ext cx="1536" cy="288"/>
              </a:xfrm>
              <a:prstGeom prst="rect">
                <a:avLst/>
              </a:prstGeom>
              <a:solidFill>
                <a:srgbClr val="C00000"/>
              </a:solidFill>
              <a:ln w="9525">
                <a:solidFill>
                  <a:srgbClr val="C00000"/>
                </a:solidFill>
                <a:miter lim="800000"/>
                <a:headEnd/>
                <a:tailEnd/>
              </a:ln>
            </p:spPr>
            <p:txBody>
              <a:bodyPr wrap="none" anchor="ctr"/>
              <a:lstStyle/>
              <a:p>
                <a:pPr algn="ctr" eaLnBrk="0" hangingPunct="0"/>
                <a:r>
                  <a:rPr lang="en-US" sz="1600" dirty="0">
                    <a:solidFill>
                      <a:schemeClr val="bg1"/>
                    </a:solidFill>
                  </a:rPr>
                  <a:t>Output</a:t>
                </a:r>
              </a:p>
            </p:txBody>
          </p:sp>
          <p:grpSp>
            <p:nvGrpSpPr>
              <p:cNvPr id="19" name="Group 36">
                <a:extLst>
                  <a:ext uri="{FF2B5EF4-FFF2-40B4-BE49-F238E27FC236}">
                    <a16:creationId xmlns:a16="http://schemas.microsoft.com/office/drawing/2014/main" id="{237644B9-6FC8-770E-2139-2D48055379DD}"/>
                  </a:ext>
                </a:extLst>
              </p:cNvPr>
              <p:cNvGrpSpPr>
                <a:grpSpLocks/>
              </p:cNvGrpSpPr>
              <p:nvPr/>
            </p:nvGrpSpPr>
            <p:grpSpPr bwMode="auto">
              <a:xfrm>
                <a:off x="288" y="1648"/>
                <a:ext cx="1543" cy="2384"/>
                <a:chOff x="288" y="1648"/>
                <a:chExt cx="1543" cy="2384"/>
              </a:xfrm>
            </p:grpSpPr>
            <p:sp>
              <p:nvSpPr>
                <p:cNvPr id="22" name="Rectangle 7">
                  <a:extLst>
                    <a:ext uri="{FF2B5EF4-FFF2-40B4-BE49-F238E27FC236}">
                      <a16:creationId xmlns:a16="http://schemas.microsoft.com/office/drawing/2014/main" id="{FD7C0C1B-2747-98D3-DC48-7721ED8881CE}"/>
                    </a:ext>
                  </a:extLst>
                </p:cNvPr>
                <p:cNvSpPr>
                  <a:spLocks noChangeAspect="1" noChangeArrowheads="1"/>
                </p:cNvSpPr>
                <p:nvPr/>
              </p:nvSpPr>
              <p:spPr bwMode="auto">
                <a:xfrm>
                  <a:off x="288" y="1648"/>
                  <a:ext cx="1543" cy="2384"/>
                </a:xfrm>
                <a:prstGeom prst="rect">
                  <a:avLst/>
                </a:prstGeom>
                <a:solidFill>
                  <a:srgbClr val="BBF10F"/>
                </a:solidFill>
                <a:ln w="9525">
                  <a:solidFill>
                    <a:srgbClr val="C00000"/>
                  </a:solidFill>
                  <a:miter lim="800000"/>
                  <a:headEnd/>
                  <a:tailEnd/>
                </a:ln>
              </p:spPr>
              <p:txBody>
                <a:bodyPr wrap="none" anchor="ctr"/>
                <a:lstStyle/>
                <a:p>
                  <a:pPr eaLnBrk="0" hangingPunct="0"/>
                  <a:endParaRPr lang="en-US" sz="2400">
                    <a:latin typeface="Times New Roman" pitchFamily="18" charset="0"/>
                  </a:endParaRPr>
                </a:p>
              </p:txBody>
            </p:sp>
            <p:sp>
              <p:nvSpPr>
                <p:cNvPr id="23" name="Rectangle 15">
                  <a:extLst>
                    <a:ext uri="{FF2B5EF4-FFF2-40B4-BE49-F238E27FC236}">
                      <a16:creationId xmlns:a16="http://schemas.microsoft.com/office/drawing/2014/main" id="{16C1F87A-3E4F-9EE2-EFA2-0CEFB8284DC1}"/>
                    </a:ext>
                  </a:extLst>
                </p:cNvPr>
                <p:cNvSpPr>
                  <a:spLocks noChangeArrowheads="1"/>
                </p:cNvSpPr>
                <p:nvPr/>
              </p:nvSpPr>
              <p:spPr bwMode="auto">
                <a:xfrm>
                  <a:off x="288" y="1648"/>
                  <a:ext cx="1536" cy="288"/>
                </a:xfrm>
                <a:prstGeom prst="rect">
                  <a:avLst/>
                </a:prstGeom>
                <a:solidFill>
                  <a:srgbClr val="C00000"/>
                </a:solidFill>
                <a:ln w="9525">
                  <a:solidFill>
                    <a:srgbClr val="C00000"/>
                  </a:solidFill>
                  <a:miter lim="800000"/>
                  <a:headEnd/>
                  <a:tailEnd/>
                </a:ln>
              </p:spPr>
              <p:txBody>
                <a:bodyPr wrap="none" anchor="ctr"/>
                <a:lstStyle/>
                <a:p>
                  <a:pPr algn="ctr" eaLnBrk="0" hangingPunct="0"/>
                  <a:r>
                    <a:rPr lang="en-US" sz="1600" dirty="0">
                      <a:solidFill>
                        <a:schemeClr val="bg1"/>
                      </a:solidFill>
                    </a:rPr>
                    <a:t>Input</a:t>
                  </a:r>
                </a:p>
              </p:txBody>
            </p:sp>
          </p:grpSp>
          <p:sp>
            <p:nvSpPr>
              <p:cNvPr id="20" name="Line 23">
                <a:extLst>
                  <a:ext uri="{FF2B5EF4-FFF2-40B4-BE49-F238E27FC236}">
                    <a16:creationId xmlns:a16="http://schemas.microsoft.com/office/drawing/2014/main" id="{6D5BE9FB-6E0B-D93A-5669-DDADCD9BC1BB}"/>
                  </a:ext>
                </a:extLst>
              </p:cNvPr>
              <p:cNvSpPr>
                <a:spLocks noChangeShapeType="1"/>
              </p:cNvSpPr>
              <p:nvPr/>
            </p:nvSpPr>
            <p:spPr bwMode="auto">
              <a:xfrm>
                <a:off x="1824" y="2343"/>
                <a:ext cx="288" cy="0"/>
              </a:xfrm>
              <a:prstGeom prst="line">
                <a:avLst/>
              </a:prstGeom>
              <a:noFill/>
              <a:ln w="19050">
                <a:solidFill>
                  <a:srgbClr val="C00000"/>
                </a:solidFill>
                <a:round/>
                <a:headEnd/>
                <a:tailEnd type="triangle" w="med" len="med"/>
              </a:ln>
            </p:spPr>
            <p:txBody>
              <a:bodyPr wrap="none" anchor="ctr"/>
              <a:lstStyle/>
              <a:p>
                <a:endParaRPr lang="en-US"/>
              </a:p>
            </p:txBody>
          </p:sp>
          <p:sp>
            <p:nvSpPr>
              <p:cNvPr id="21" name="Line 24">
                <a:extLst>
                  <a:ext uri="{FF2B5EF4-FFF2-40B4-BE49-F238E27FC236}">
                    <a16:creationId xmlns:a16="http://schemas.microsoft.com/office/drawing/2014/main" id="{3FE1E1E9-E5A1-BBE8-E160-9CB2E688972F}"/>
                  </a:ext>
                </a:extLst>
              </p:cNvPr>
              <p:cNvSpPr>
                <a:spLocks noChangeShapeType="1"/>
              </p:cNvSpPr>
              <p:nvPr/>
            </p:nvSpPr>
            <p:spPr bwMode="auto">
              <a:xfrm>
                <a:off x="3648" y="2343"/>
                <a:ext cx="240" cy="0"/>
              </a:xfrm>
              <a:prstGeom prst="line">
                <a:avLst/>
              </a:prstGeom>
              <a:noFill/>
              <a:ln w="19050">
                <a:solidFill>
                  <a:srgbClr val="C00000"/>
                </a:solidFill>
                <a:round/>
                <a:headEnd/>
                <a:tailEnd type="triangle" w="med" len="med"/>
              </a:ln>
            </p:spPr>
            <p:txBody>
              <a:bodyPr wrap="none" anchor="ctr"/>
              <a:lstStyle/>
              <a:p>
                <a:endParaRPr lang="en-US"/>
              </a:p>
            </p:txBody>
          </p:sp>
        </p:grpSp>
        <p:grpSp>
          <p:nvGrpSpPr>
            <p:cNvPr id="9" name="Group 35">
              <a:extLst>
                <a:ext uri="{FF2B5EF4-FFF2-40B4-BE49-F238E27FC236}">
                  <a16:creationId xmlns:a16="http://schemas.microsoft.com/office/drawing/2014/main" id="{3B55D0A2-BA8E-3887-F143-5B852EF7133B}"/>
                </a:ext>
              </a:extLst>
            </p:cNvPr>
            <p:cNvGrpSpPr>
              <a:grpSpLocks/>
            </p:cNvGrpSpPr>
            <p:nvPr/>
          </p:nvGrpSpPr>
          <p:grpSpPr bwMode="auto">
            <a:xfrm>
              <a:off x="3262313" y="-466725"/>
              <a:ext cx="2649538" cy="8120060"/>
              <a:chOff x="2055" y="-294"/>
              <a:chExt cx="1669" cy="5115"/>
            </a:xfrm>
          </p:grpSpPr>
          <p:sp>
            <p:nvSpPr>
              <p:cNvPr id="11" name="Arc 26">
                <a:extLst>
                  <a:ext uri="{FF2B5EF4-FFF2-40B4-BE49-F238E27FC236}">
                    <a16:creationId xmlns:a16="http://schemas.microsoft.com/office/drawing/2014/main" id="{B934FFED-21E3-A952-CD0B-F95F28FBC239}"/>
                  </a:ext>
                </a:extLst>
              </p:cNvPr>
              <p:cNvSpPr>
                <a:spLocks/>
              </p:cNvSpPr>
              <p:nvPr/>
            </p:nvSpPr>
            <p:spPr bwMode="auto">
              <a:xfrm rot="7126865">
                <a:off x="1938" y="3097"/>
                <a:ext cx="1587" cy="1353"/>
              </a:xfrm>
              <a:custGeom>
                <a:avLst/>
                <a:gdLst>
                  <a:gd name="T0" fmla="*/ 0 w 22679"/>
                  <a:gd name="T1" fmla="*/ 0 h 22319"/>
                  <a:gd name="T2" fmla="*/ 0 w 22679"/>
                  <a:gd name="T3" fmla="*/ 0 h 22319"/>
                  <a:gd name="T4" fmla="*/ 0 w 22679"/>
                  <a:gd name="T5" fmla="*/ 0 h 22319"/>
                  <a:gd name="T6" fmla="*/ 0 60000 65536"/>
                  <a:gd name="T7" fmla="*/ 0 60000 65536"/>
                  <a:gd name="T8" fmla="*/ 0 60000 65536"/>
                  <a:gd name="T9" fmla="*/ 0 w 22679"/>
                  <a:gd name="T10" fmla="*/ 0 h 22319"/>
                  <a:gd name="T11" fmla="*/ 22679 w 22679"/>
                  <a:gd name="T12" fmla="*/ 22319 h 22319"/>
                </a:gdLst>
                <a:ahLst/>
                <a:cxnLst>
                  <a:cxn ang="T6">
                    <a:pos x="T0" y="T1"/>
                  </a:cxn>
                  <a:cxn ang="T7">
                    <a:pos x="T2" y="T3"/>
                  </a:cxn>
                  <a:cxn ang="T8">
                    <a:pos x="T4" y="T5"/>
                  </a:cxn>
                </a:cxnLst>
                <a:rect l="T9" t="T10" r="T11" b="T12"/>
                <a:pathLst>
                  <a:path w="22679" h="22319" fill="none" extrusionOk="0">
                    <a:moveTo>
                      <a:pt x="-1" y="26"/>
                    </a:moveTo>
                    <a:cubicBezTo>
                      <a:pt x="359" y="8"/>
                      <a:pt x="719" y="-1"/>
                      <a:pt x="1079" y="0"/>
                    </a:cubicBezTo>
                    <a:cubicBezTo>
                      <a:pt x="13008" y="0"/>
                      <a:pt x="22679" y="9670"/>
                      <a:pt x="22679" y="21600"/>
                    </a:cubicBezTo>
                    <a:cubicBezTo>
                      <a:pt x="22679" y="21839"/>
                      <a:pt x="22675" y="22079"/>
                      <a:pt x="22667" y="22319"/>
                    </a:cubicBezTo>
                  </a:path>
                  <a:path w="22679" h="22319" stroke="0" extrusionOk="0">
                    <a:moveTo>
                      <a:pt x="-1" y="26"/>
                    </a:moveTo>
                    <a:cubicBezTo>
                      <a:pt x="359" y="8"/>
                      <a:pt x="719" y="-1"/>
                      <a:pt x="1079" y="0"/>
                    </a:cubicBezTo>
                    <a:cubicBezTo>
                      <a:pt x="13008" y="0"/>
                      <a:pt x="22679" y="9670"/>
                      <a:pt x="22679" y="21600"/>
                    </a:cubicBezTo>
                    <a:cubicBezTo>
                      <a:pt x="22679" y="21839"/>
                      <a:pt x="22675" y="22079"/>
                      <a:pt x="22667" y="22319"/>
                    </a:cubicBezTo>
                    <a:lnTo>
                      <a:pt x="1079" y="21600"/>
                    </a:lnTo>
                    <a:close/>
                  </a:path>
                </a:pathLst>
              </a:custGeom>
              <a:noFill/>
              <a:ln w="9525">
                <a:solidFill>
                  <a:schemeClr val="tx1"/>
                </a:solidFill>
                <a:round/>
                <a:headEnd type="triangle" w="med" len="med"/>
                <a:tailEnd type="triangle" w="med" len="med"/>
              </a:ln>
            </p:spPr>
            <p:txBody>
              <a:bodyPr wrap="none" anchor="ctr"/>
              <a:lstStyle/>
              <a:p>
                <a:endParaRPr lang="en-US" dirty="0"/>
              </a:p>
            </p:txBody>
          </p:sp>
          <p:sp>
            <p:nvSpPr>
              <p:cNvPr id="12" name="Arc 27">
                <a:extLst>
                  <a:ext uri="{FF2B5EF4-FFF2-40B4-BE49-F238E27FC236}">
                    <a16:creationId xmlns:a16="http://schemas.microsoft.com/office/drawing/2014/main" id="{3A4C9BA0-1E88-55CB-F1A5-4D749BFFA549}"/>
                  </a:ext>
                </a:extLst>
              </p:cNvPr>
              <p:cNvSpPr>
                <a:spLocks/>
              </p:cNvSpPr>
              <p:nvPr/>
            </p:nvSpPr>
            <p:spPr bwMode="auto">
              <a:xfrm rot="12513329" flipV="1">
                <a:off x="2061" y="-294"/>
                <a:ext cx="1663" cy="1902"/>
              </a:xfrm>
              <a:custGeom>
                <a:avLst/>
                <a:gdLst>
                  <a:gd name="T0" fmla="*/ 0 w 22679"/>
                  <a:gd name="T1" fmla="*/ 0 h 22319"/>
                  <a:gd name="T2" fmla="*/ 0 w 22679"/>
                  <a:gd name="T3" fmla="*/ 0 h 22319"/>
                  <a:gd name="T4" fmla="*/ 0 w 22679"/>
                  <a:gd name="T5" fmla="*/ 0 h 22319"/>
                  <a:gd name="T6" fmla="*/ 0 60000 65536"/>
                  <a:gd name="T7" fmla="*/ 0 60000 65536"/>
                  <a:gd name="T8" fmla="*/ 0 60000 65536"/>
                  <a:gd name="T9" fmla="*/ 0 w 22679"/>
                  <a:gd name="T10" fmla="*/ 0 h 22319"/>
                  <a:gd name="T11" fmla="*/ 22679 w 22679"/>
                  <a:gd name="T12" fmla="*/ 22319 h 22319"/>
                </a:gdLst>
                <a:ahLst/>
                <a:cxnLst>
                  <a:cxn ang="T6">
                    <a:pos x="T0" y="T1"/>
                  </a:cxn>
                  <a:cxn ang="T7">
                    <a:pos x="T2" y="T3"/>
                  </a:cxn>
                  <a:cxn ang="T8">
                    <a:pos x="T4" y="T5"/>
                  </a:cxn>
                </a:cxnLst>
                <a:rect l="T9" t="T10" r="T11" b="T12"/>
                <a:pathLst>
                  <a:path w="22679" h="22319" fill="none" extrusionOk="0">
                    <a:moveTo>
                      <a:pt x="-1" y="26"/>
                    </a:moveTo>
                    <a:cubicBezTo>
                      <a:pt x="359" y="8"/>
                      <a:pt x="719" y="-1"/>
                      <a:pt x="1079" y="0"/>
                    </a:cubicBezTo>
                    <a:cubicBezTo>
                      <a:pt x="13008" y="0"/>
                      <a:pt x="22679" y="9670"/>
                      <a:pt x="22679" y="21600"/>
                    </a:cubicBezTo>
                    <a:cubicBezTo>
                      <a:pt x="22679" y="21839"/>
                      <a:pt x="22675" y="22079"/>
                      <a:pt x="22667" y="22319"/>
                    </a:cubicBezTo>
                  </a:path>
                  <a:path w="22679" h="22319" stroke="0" extrusionOk="0">
                    <a:moveTo>
                      <a:pt x="-1" y="26"/>
                    </a:moveTo>
                    <a:cubicBezTo>
                      <a:pt x="359" y="8"/>
                      <a:pt x="719" y="-1"/>
                      <a:pt x="1079" y="0"/>
                    </a:cubicBezTo>
                    <a:cubicBezTo>
                      <a:pt x="13008" y="0"/>
                      <a:pt x="22679" y="9670"/>
                      <a:pt x="22679" y="21600"/>
                    </a:cubicBezTo>
                    <a:cubicBezTo>
                      <a:pt x="22679" y="21839"/>
                      <a:pt x="22675" y="22079"/>
                      <a:pt x="22667" y="22319"/>
                    </a:cubicBezTo>
                    <a:lnTo>
                      <a:pt x="1079" y="21600"/>
                    </a:lnTo>
                    <a:close/>
                  </a:path>
                </a:pathLst>
              </a:custGeom>
              <a:noFill/>
              <a:ln w="9525">
                <a:solidFill>
                  <a:schemeClr val="tx1"/>
                </a:solidFill>
                <a:round/>
                <a:headEnd type="triangle" w="med" len="med"/>
                <a:tailEnd type="triangle" w="med" len="med"/>
              </a:ln>
            </p:spPr>
            <p:txBody>
              <a:bodyPr wrap="none" anchor="ctr"/>
              <a:lstStyle/>
              <a:p>
                <a:endParaRPr lang="en-US"/>
              </a:p>
            </p:txBody>
          </p:sp>
          <p:sp>
            <p:nvSpPr>
              <p:cNvPr id="13" name="Text Box 28">
                <a:extLst>
                  <a:ext uri="{FF2B5EF4-FFF2-40B4-BE49-F238E27FC236}">
                    <a16:creationId xmlns:a16="http://schemas.microsoft.com/office/drawing/2014/main" id="{89EEF164-9900-9640-7463-7BCFFCA87E91}"/>
                  </a:ext>
                </a:extLst>
              </p:cNvPr>
              <p:cNvSpPr txBox="1">
                <a:spLocks noChangeArrowheads="1"/>
              </p:cNvSpPr>
              <p:nvPr/>
            </p:nvSpPr>
            <p:spPr bwMode="auto">
              <a:xfrm>
                <a:off x="2290" y="4417"/>
                <a:ext cx="1179" cy="404"/>
              </a:xfrm>
              <a:prstGeom prst="rect">
                <a:avLst/>
              </a:prstGeom>
              <a:noFill/>
              <a:ln w="9525">
                <a:noFill/>
                <a:miter lim="800000"/>
                <a:headEnd/>
                <a:tailEnd/>
              </a:ln>
            </p:spPr>
            <p:txBody>
              <a:bodyPr wrap="none">
                <a:spAutoFit/>
              </a:bodyPr>
              <a:lstStyle/>
              <a:p>
                <a:pPr eaLnBrk="0" hangingPunct="0"/>
                <a:r>
                  <a:rPr lang="en-US" dirty="0"/>
                  <a:t>Environment</a:t>
                </a:r>
              </a:p>
            </p:txBody>
          </p:sp>
          <p:sp>
            <p:nvSpPr>
              <p:cNvPr id="14" name="Text Box 29">
                <a:extLst>
                  <a:ext uri="{FF2B5EF4-FFF2-40B4-BE49-F238E27FC236}">
                    <a16:creationId xmlns:a16="http://schemas.microsoft.com/office/drawing/2014/main" id="{378A7933-F1B5-E004-52D1-4C22EA6769F9}"/>
                  </a:ext>
                </a:extLst>
              </p:cNvPr>
              <p:cNvSpPr txBox="1">
                <a:spLocks noChangeArrowheads="1"/>
              </p:cNvSpPr>
              <p:nvPr/>
            </p:nvSpPr>
            <p:spPr bwMode="auto">
              <a:xfrm>
                <a:off x="2317" y="350"/>
                <a:ext cx="1240" cy="404"/>
              </a:xfrm>
              <a:prstGeom prst="rect">
                <a:avLst/>
              </a:prstGeom>
              <a:noFill/>
              <a:ln w="9525">
                <a:noFill/>
                <a:miter lim="800000"/>
                <a:headEnd/>
                <a:tailEnd/>
              </a:ln>
            </p:spPr>
            <p:txBody>
              <a:bodyPr wrap="square">
                <a:spAutoFit/>
              </a:bodyPr>
              <a:lstStyle/>
              <a:p>
                <a:pPr eaLnBrk="0" hangingPunct="0"/>
                <a:r>
                  <a:rPr lang="en-US" dirty="0"/>
                  <a:t>Environment</a:t>
                </a:r>
              </a:p>
            </p:txBody>
          </p:sp>
        </p:grpSp>
      </p:grpSp>
      <p:sp>
        <p:nvSpPr>
          <p:cNvPr id="26" name="Rectangle 58">
            <a:extLst>
              <a:ext uri="{FF2B5EF4-FFF2-40B4-BE49-F238E27FC236}">
                <a16:creationId xmlns:a16="http://schemas.microsoft.com/office/drawing/2014/main" id="{0330F657-072F-02AA-F9B6-60E6CCAEB509}"/>
              </a:ext>
            </a:extLst>
          </p:cNvPr>
          <p:cNvSpPr>
            <a:spLocks noChangeArrowheads="1"/>
          </p:cNvSpPr>
          <p:nvPr/>
        </p:nvSpPr>
        <p:spPr bwMode="auto">
          <a:xfrm>
            <a:off x="1034287" y="3186780"/>
            <a:ext cx="1905000" cy="1169551"/>
          </a:xfrm>
          <a:prstGeom prst="rect">
            <a:avLst/>
          </a:prstGeom>
          <a:noFill/>
          <a:ln w="9525">
            <a:noFill/>
            <a:miter lim="800000"/>
            <a:headEnd/>
            <a:tailEnd/>
          </a:ln>
        </p:spPr>
        <p:txBody>
          <a:bodyPr wrap="square">
            <a:spAutoFit/>
          </a:bodyPr>
          <a:lstStyle/>
          <a:p>
            <a:pPr marL="342900" indent="-342900" eaLnBrk="0" hangingPunct="0">
              <a:buFontTx/>
              <a:buAutoNum type="arabicPeriod"/>
            </a:pPr>
            <a:r>
              <a:rPr lang="en-US" sz="1400" dirty="0">
                <a:solidFill>
                  <a:schemeClr val="tx2"/>
                </a:solidFill>
              </a:rPr>
              <a:t>Raw materials</a:t>
            </a:r>
          </a:p>
          <a:p>
            <a:pPr marL="342900" indent="-342900" eaLnBrk="0" hangingPunct="0">
              <a:buFontTx/>
              <a:buAutoNum type="arabicPeriod"/>
            </a:pPr>
            <a:r>
              <a:rPr lang="en-US" sz="1400" dirty="0">
                <a:solidFill>
                  <a:schemeClr val="tx2"/>
                </a:solidFill>
              </a:rPr>
              <a:t>Human resource</a:t>
            </a:r>
          </a:p>
          <a:p>
            <a:pPr marL="342900" indent="-342900" eaLnBrk="0" hangingPunct="0">
              <a:buFontTx/>
              <a:buAutoNum type="arabicPeriod"/>
            </a:pPr>
            <a:r>
              <a:rPr lang="en-US" sz="1400" dirty="0">
                <a:solidFill>
                  <a:schemeClr val="tx2"/>
                </a:solidFill>
              </a:rPr>
              <a:t>Capital</a:t>
            </a:r>
          </a:p>
          <a:p>
            <a:pPr marL="342900" indent="-342900" eaLnBrk="0" hangingPunct="0">
              <a:buFontTx/>
              <a:buAutoNum type="arabicPeriod"/>
            </a:pPr>
            <a:r>
              <a:rPr lang="en-US" sz="1400" dirty="0">
                <a:solidFill>
                  <a:schemeClr val="tx2"/>
                </a:solidFill>
              </a:rPr>
              <a:t>Technology</a:t>
            </a:r>
          </a:p>
          <a:p>
            <a:pPr marL="342900" indent="-342900" eaLnBrk="0" hangingPunct="0">
              <a:buFontTx/>
              <a:buAutoNum type="arabicPeriod"/>
            </a:pPr>
            <a:r>
              <a:rPr lang="en-US" sz="1400" dirty="0">
                <a:solidFill>
                  <a:schemeClr val="tx2"/>
                </a:solidFill>
              </a:rPr>
              <a:t>Information</a:t>
            </a:r>
          </a:p>
        </p:txBody>
      </p:sp>
      <p:sp>
        <p:nvSpPr>
          <p:cNvPr id="27" name="Rectangle 57">
            <a:extLst>
              <a:ext uri="{FF2B5EF4-FFF2-40B4-BE49-F238E27FC236}">
                <a16:creationId xmlns:a16="http://schemas.microsoft.com/office/drawing/2014/main" id="{FF1288E7-9C5A-1DC3-BC1E-14D2ADEACD0C}"/>
              </a:ext>
            </a:extLst>
          </p:cNvPr>
          <p:cNvSpPr>
            <a:spLocks noChangeArrowheads="1"/>
          </p:cNvSpPr>
          <p:nvPr/>
        </p:nvSpPr>
        <p:spPr bwMode="auto">
          <a:xfrm>
            <a:off x="5845500" y="2897828"/>
            <a:ext cx="1905000" cy="1600438"/>
          </a:xfrm>
          <a:prstGeom prst="rect">
            <a:avLst/>
          </a:prstGeom>
          <a:noFill/>
          <a:ln w="9525">
            <a:noFill/>
            <a:miter lim="800000"/>
            <a:headEnd/>
            <a:tailEnd/>
          </a:ln>
        </p:spPr>
        <p:txBody>
          <a:bodyPr>
            <a:spAutoFit/>
          </a:bodyPr>
          <a:lstStyle/>
          <a:p>
            <a:pPr marL="342900" indent="-342900" eaLnBrk="0" hangingPunct="0">
              <a:buFontTx/>
              <a:buAutoNum type="arabicPeriod"/>
            </a:pPr>
            <a:endParaRPr lang="en-US" sz="1400" dirty="0">
              <a:solidFill>
                <a:schemeClr val="tx2"/>
              </a:solidFill>
            </a:endParaRPr>
          </a:p>
          <a:p>
            <a:pPr marL="342900" indent="-342900" eaLnBrk="0" hangingPunct="0">
              <a:buFontTx/>
              <a:buAutoNum type="arabicPeriod"/>
            </a:pPr>
            <a:r>
              <a:rPr lang="en-US" sz="1400" dirty="0">
                <a:solidFill>
                  <a:schemeClr val="tx2"/>
                </a:solidFill>
              </a:rPr>
              <a:t>Products/ Services</a:t>
            </a:r>
          </a:p>
          <a:p>
            <a:pPr marL="342900" indent="-342900" eaLnBrk="0" hangingPunct="0">
              <a:buFontTx/>
              <a:buAutoNum type="arabicPeriod"/>
            </a:pPr>
            <a:r>
              <a:rPr lang="en-US" sz="1400" dirty="0">
                <a:solidFill>
                  <a:schemeClr val="tx2"/>
                </a:solidFill>
              </a:rPr>
              <a:t>Employee work performance</a:t>
            </a:r>
          </a:p>
          <a:p>
            <a:pPr marL="342900" indent="-342900" eaLnBrk="0" hangingPunct="0">
              <a:buFontTx/>
              <a:buAutoNum type="arabicPeriod"/>
            </a:pPr>
            <a:r>
              <a:rPr lang="en-US" sz="1400" dirty="0">
                <a:solidFill>
                  <a:schemeClr val="tx2"/>
                </a:solidFill>
              </a:rPr>
              <a:t>Job satisfaction</a:t>
            </a:r>
          </a:p>
          <a:p>
            <a:pPr marL="342900" indent="-342900" eaLnBrk="0" hangingPunct="0">
              <a:buFontTx/>
              <a:buAutoNum type="arabicPeriod"/>
            </a:pPr>
            <a:r>
              <a:rPr lang="en-US" sz="1400" dirty="0">
                <a:solidFill>
                  <a:schemeClr val="tx2"/>
                </a:solidFill>
              </a:rPr>
              <a:t>Turnover</a:t>
            </a:r>
          </a:p>
        </p:txBody>
      </p:sp>
      <p:sp>
        <p:nvSpPr>
          <p:cNvPr id="28" name="TextBox 27">
            <a:extLst>
              <a:ext uri="{FF2B5EF4-FFF2-40B4-BE49-F238E27FC236}">
                <a16:creationId xmlns:a16="http://schemas.microsoft.com/office/drawing/2014/main" id="{8E0260B3-620A-973E-5C68-D116D2C034AD}"/>
              </a:ext>
            </a:extLst>
          </p:cNvPr>
          <p:cNvSpPr txBox="1"/>
          <p:nvPr/>
        </p:nvSpPr>
        <p:spPr>
          <a:xfrm>
            <a:off x="3890214" y="4630426"/>
            <a:ext cx="1371600" cy="381000"/>
          </a:xfrm>
          <a:prstGeom prst="rect">
            <a:avLst/>
          </a:prstGeom>
          <a:noFill/>
        </p:spPr>
        <p:txBody>
          <a:bodyPr wrap="square" rtlCol="0">
            <a:spAutoFit/>
          </a:bodyPr>
          <a:lstStyle/>
          <a:p>
            <a:r>
              <a:rPr lang="en-US" dirty="0"/>
              <a:t>Feedback</a:t>
            </a:r>
          </a:p>
        </p:txBody>
      </p:sp>
      <p:sp>
        <p:nvSpPr>
          <p:cNvPr id="30" name="TextBox 29">
            <a:extLst>
              <a:ext uri="{FF2B5EF4-FFF2-40B4-BE49-F238E27FC236}">
                <a16:creationId xmlns:a16="http://schemas.microsoft.com/office/drawing/2014/main" id="{9D59A2D7-3397-CCA5-BA59-126597FF3740}"/>
              </a:ext>
            </a:extLst>
          </p:cNvPr>
          <p:cNvSpPr txBox="1"/>
          <p:nvPr/>
        </p:nvSpPr>
        <p:spPr>
          <a:xfrm>
            <a:off x="3389279" y="3524307"/>
            <a:ext cx="2217856" cy="954107"/>
          </a:xfrm>
          <a:prstGeom prst="rect">
            <a:avLst/>
          </a:prstGeom>
          <a:noFill/>
        </p:spPr>
        <p:txBody>
          <a:bodyPr wrap="square">
            <a:spAutoFit/>
          </a:bodyPr>
          <a:lstStyle/>
          <a:p>
            <a:pPr marL="285750" indent="-285750">
              <a:buFont typeface="Arial" panose="020B0604020202020204" pitchFamily="34" charset="0"/>
              <a:buChar char="•"/>
            </a:pPr>
            <a:r>
              <a:rPr lang="en-US" sz="1400" b="1" i="0" u="none" strike="noStrike" dirty="0">
                <a:effectLst/>
                <a:latin typeface="Söhne"/>
              </a:rPr>
              <a:t>Activities of Employees</a:t>
            </a:r>
          </a:p>
          <a:p>
            <a:pPr marL="285750" indent="-285750">
              <a:buFont typeface="Arial" panose="020B0604020202020204" pitchFamily="34" charset="0"/>
              <a:buChar char="•"/>
            </a:pPr>
            <a:r>
              <a:rPr lang="en-US" sz="1400" b="1" i="0" u="none" strike="noStrike" dirty="0">
                <a:effectLst/>
                <a:latin typeface="Söhne"/>
              </a:rPr>
              <a:t>Management Activities</a:t>
            </a:r>
          </a:p>
          <a:p>
            <a:pPr marL="285750" indent="-285750">
              <a:buFont typeface="Arial" panose="020B0604020202020204" pitchFamily="34" charset="0"/>
              <a:buChar char="•"/>
            </a:pPr>
            <a:r>
              <a:rPr lang="en-US" sz="1400" b="1" i="0" u="none" strike="noStrike" dirty="0">
                <a:effectLst/>
                <a:latin typeface="Söhne"/>
              </a:rPr>
              <a:t>Methods, Technology, and Operations</a:t>
            </a:r>
            <a:endParaRPr lang="en-VN" sz="1400" dirty="0"/>
          </a:p>
        </p:txBody>
      </p:sp>
    </p:spTree>
    <p:extLst>
      <p:ext uri="{BB962C8B-B14F-4D97-AF65-F5344CB8AC3E}">
        <p14:creationId xmlns:p14="http://schemas.microsoft.com/office/powerpoint/2010/main" val="71612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8309924"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BRIEF PROGRAM OVERVIEW</a:t>
            </a:r>
          </a:p>
        </p:txBody>
      </p:sp>
      <p:sp>
        <p:nvSpPr>
          <p:cNvPr id="3" name="Content Placeholder 2"/>
          <p:cNvSpPr>
            <a:spLocks noGrp="1"/>
          </p:cNvSpPr>
          <p:nvPr>
            <p:ph idx="1"/>
          </p:nvPr>
        </p:nvSpPr>
        <p:spPr>
          <a:xfrm>
            <a:off x="457200" y="2172502"/>
            <a:ext cx="8255658" cy="3953662"/>
          </a:xfrm>
        </p:spPr>
        <p:txBody>
          <a:bodyPr>
            <a:normAutofit/>
          </a:bodyPr>
          <a:lstStyle/>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1: Overview of Organizational Management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2: Planning Function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3: Organizing Function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4: Leadership Function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5: Controlling Function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Chapter 6: Information in Operational Management </a:t>
            </a:r>
          </a:p>
          <a:p>
            <a:pPr marL="342900" indent="-342900" algn="just">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Conclusion and Review</a:t>
            </a: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7430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A97FE15-16EE-FA47-D31D-258BC471BB9A}"/>
              </a:ext>
            </a:extLst>
          </p:cNvPr>
          <p:cNvSpPr txBox="1"/>
          <p:nvPr/>
        </p:nvSpPr>
        <p:spPr>
          <a:xfrm>
            <a:off x="438243" y="1320336"/>
            <a:ext cx="7949011" cy="430887"/>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000000"/>
                </a:solidFill>
              </a:rPr>
              <a:t>2.2.2. </a:t>
            </a:r>
            <a:r>
              <a:rPr lang="en-US" sz="2200" dirty="0">
                <a:solidFill>
                  <a:srgbClr val="000000"/>
                </a:solidFill>
                <a:latin typeface="Arial" charset="0"/>
                <a:ea typeface="DejaVu Sans"/>
                <a:cs typeface="DejaVu Sans"/>
              </a:rPr>
              <a:t>The process approach to management</a:t>
            </a:r>
            <a:endParaRPr lang="en-US" sz="2200" dirty="0">
              <a:solidFill>
                <a:srgbClr val="000000"/>
              </a:solidFill>
              <a:ea typeface="DejaVu Sans"/>
              <a:cs typeface="DejaVu Sans"/>
            </a:endParaRPr>
          </a:p>
        </p:txBody>
      </p:sp>
      <p:sp>
        <p:nvSpPr>
          <p:cNvPr id="7" name="TextBox 6">
            <a:extLst>
              <a:ext uri="{FF2B5EF4-FFF2-40B4-BE49-F238E27FC236}">
                <a16:creationId xmlns:a16="http://schemas.microsoft.com/office/drawing/2014/main" id="{1B89F8D6-B335-5C32-B527-7D459957FBFB}"/>
              </a:ext>
            </a:extLst>
          </p:cNvPr>
          <p:cNvSpPr txBox="1"/>
          <p:nvPr/>
        </p:nvSpPr>
        <p:spPr>
          <a:xfrm>
            <a:off x="544822" y="1827725"/>
            <a:ext cx="7548144" cy="923330"/>
          </a:xfrm>
          <a:prstGeom prst="rect">
            <a:avLst/>
          </a:prstGeom>
          <a:noFill/>
        </p:spPr>
        <p:txBody>
          <a:bodyPr wrap="square">
            <a:spAutoFit/>
          </a:bodyPr>
          <a:lstStyle/>
          <a:p>
            <a:pPr algn="just"/>
            <a:r>
              <a:rPr lang="en-US" sz="1800" dirty="0">
                <a:latin typeface="Arial" pitchFamily="34" charset="0"/>
                <a:cs typeface="Arial" pitchFamily="34" charset="0"/>
              </a:rPr>
              <a:t>It is defined as the intentional impact of subjects of management on objects of management with the overall aim of achieving common objectives efficiently</a:t>
            </a:r>
            <a:endParaRPr lang="en-VN" dirty="0"/>
          </a:p>
        </p:txBody>
      </p:sp>
      <p:pic>
        <p:nvPicPr>
          <p:cNvPr id="15" name="Picture 14" descr="A diagram of a diagram&#10;&#10;Description automatically generated">
            <a:extLst>
              <a:ext uri="{FF2B5EF4-FFF2-40B4-BE49-F238E27FC236}">
                <a16:creationId xmlns:a16="http://schemas.microsoft.com/office/drawing/2014/main" id="{9C94A553-9DAA-2782-2779-2D0622D57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66" y="3034102"/>
            <a:ext cx="7772400" cy="2976244"/>
          </a:xfrm>
          <a:prstGeom prst="rect">
            <a:avLst/>
          </a:prstGeom>
        </p:spPr>
      </p:pic>
    </p:spTree>
    <p:extLst>
      <p:ext uri="{BB962C8B-B14F-4D97-AF65-F5344CB8AC3E}">
        <p14:creationId xmlns:p14="http://schemas.microsoft.com/office/powerpoint/2010/main" val="41003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1031051"/>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a:p>
            <a:pPr marL="0" indent="0">
              <a:spcBef>
                <a:spcPts val="600"/>
              </a:spcBef>
              <a:buNone/>
            </a:pP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A97FE15-16EE-FA47-D31D-258BC471BB9A}"/>
              </a:ext>
            </a:extLst>
          </p:cNvPr>
          <p:cNvSpPr txBox="1"/>
          <p:nvPr/>
        </p:nvSpPr>
        <p:spPr>
          <a:xfrm>
            <a:off x="438243" y="1320336"/>
            <a:ext cx="7949011" cy="430887"/>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000000"/>
                </a:solidFill>
              </a:rPr>
              <a:t>2.2.2. </a:t>
            </a:r>
            <a:r>
              <a:rPr lang="en-US" sz="2200" dirty="0">
                <a:solidFill>
                  <a:srgbClr val="000000"/>
                </a:solidFill>
                <a:latin typeface="Arial" charset="0"/>
                <a:ea typeface="DejaVu Sans"/>
                <a:cs typeface="DejaVu Sans"/>
              </a:rPr>
              <a:t>The process approach to management</a:t>
            </a:r>
            <a:endParaRPr lang="en-US" sz="2200" dirty="0">
              <a:solidFill>
                <a:srgbClr val="000000"/>
              </a:solidFill>
              <a:ea typeface="DejaVu Sans"/>
              <a:cs typeface="DejaVu Sans"/>
            </a:endParaRPr>
          </a:p>
        </p:txBody>
      </p:sp>
      <p:pic>
        <p:nvPicPr>
          <p:cNvPr id="2" name="Picture 1" descr="8443.imgcache.jpg">
            <a:extLst>
              <a:ext uri="{FF2B5EF4-FFF2-40B4-BE49-F238E27FC236}">
                <a16:creationId xmlns:a16="http://schemas.microsoft.com/office/drawing/2014/main" id="{AE569858-7981-1424-FF50-4501B7E7D65C}"/>
              </a:ext>
            </a:extLst>
          </p:cNvPr>
          <p:cNvPicPr>
            <a:picLocks noChangeAspect="1"/>
          </p:cNvPicPr>
          <p:nvPr/>
        </p:nvPicPr>
        <p:blipFill>
          <a:blip r:embed="rId4"/>
          <a:stretch>
            <a:fillRect/>
          </a:stretch>
        </p:blipFill>
        <p:spPr>
          <a:xfrm>
            <a:off x="583914" y="2149366"/>
            <a:ext cx="7183232" cy="3810000"/>
          </a:xfrm>
          <a:prstGeom prst="rect">
            <a:avLst/>
          </a:prstGeom>
        </p:spPr>
      </p:pic>
    </p:spTree>
    <p:extLst>
      <p:ext uri="{BB962C8B-B14F-4D97-AF65-F5344CB8AC3E}">
        <p14:creationId xmlns:p14="http://schemas.microsoft.com/office/powerpoint/2010/main" val="413829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4F65273-C81A-3AFB-7BFD-8F6EAC0E57A0}"/>
              </a:ext>
            </a:extLst>
          </p:cNvPr>
          <p:cNvSpPr>
            <a:spLocks noGrp="1"/>
          </p:cNvSpPr>
          <p:nvPr>
            <p:ph type="title"/>
          </p:nvPr>
        </p:nvSpPr>
        <p:spPr>
          <a:xfrm>
            <a:off x="533400" y="76200"/>
            <a:ext cx="8534400" cy="1219200"/>
          </a:xfrm>
        </p:spPr>
        <p:txBody>
          <a:bodyPr/>
          <a:lstStyle/>
          <a:p>
            <a:pPr algn="ctr"/>
            <a:r>
              <a:rPr lang="en-US" altLang="en-US" sz="4800">
                <a:latin typeface="Malgun Gothic" panose="020B0503020000020004" pitchFamily="34" charset="-127"/>
                <a:ea typeface="Malgun Gothic" panose="020B0503020000020004" pitchFamily="34" charset="-127"/>
                <a:cs typeface="Arial" panose="020B0604020202020204" pitchFamily="34" charset="0"/>
              </a:rPr>
              <a:t>Four Functions Approach</a:t>
            </a:r>
          </a:p>
        </p:txBody>
      </p:sp>
      <p:sp>
        <p:nvSpPr>
          <p:cNvPr id="31747" name="Content Placeholder 2">
            <a:extLst>
              <a:ext uri="{FF2B5EF4-FFF2-40B4-BE49-F238E27FC236}">
                <a16:creationId xmlns:a16="http://schemas.microsoft.com/office/drawing/2014/main" id="{644817D1-D97A-D6C2-02D6-AC386D4DF2E9}"/>
              </a:ext>
            </a:extLst>
          </p:cNvPr>
          <p:cNvSpPr>
            <a:spLocks noGrp="1"/>
          </p:cNvSpPr>
          <p:nvPr>
            <p:ph sz="half" idx="1"/>
          </p:nvPr>
        </p:nvSpPr>
        <p:spPr>
          <a:xfrm>
            <a:off x="1295400" y="1355725"/>
            <a:ext cx="4038600" cy="4754563"/>
          </a:xfrm>
        </p:spPr>
        <p:txBody>
          <a:bodyPr/>
          <a:lstStyle/>
          <a:p>
            <a:pPr marL="0" indent="0"/>
            <a:endParaRPr lang="en-US" altLang="en-US" sz="3000">
              <a:ea typeface="ＭＳ Ｐゴシック" panose="020B0600070205080204" pitchFamily="34" charset="-128"/>
            </a:endParaRPr>
          </a:p>
          <a:p>
            <a:pPr marL="0" indent="0"/>
            <a:endParaRPr lang="en-US" altLang="en-US" sz="3000">
              <a:ea typeface="ＭＳ Ｐゴシック" panose="020B0600070205080204" pitchFamily="34" charset="-128"/>
            </a:endParaRPr>
          </a:p>
          <a:p>
            <a:pPr marL="0" indent="0">
              <a:buFont typeface="Arial" panose="020B0604020202020204" pitchFamily="34" charset="0"/>
              <a:buChar char="•"/>
            </a:pPr>
            <a:r>
              <a:rPr lang="en-US" altLang="en-US" sz="3000">
                <a:solidFill>
                  <a:srgbClr val="648596"/>
                </a:solidFill>
                <a:ea typeface="ＭＳ Ｐゴシック" panose="020B0600070205080204" pitchFamily="34" charset="-128"/>
              </a:rPr>
              <a:t>Planning</a:t>
            </a:r>
          </a:p>
          <a:p>
            <a:pPr marL="0" indent="0">
              <a:buFont typeface="Arial" panose="020B0604020202020204" pitchFamily="34" charset="0"/>
              <a:buChar char="•"/>
            </a:pPr>
            <a:r>
              <a:rPr lang="en-US" altLang="en-US" sz="3000">
                <a:solidFill>
                  <a:srgbClr val="648596"/>
                </a:solidFill>
                <a:ea typeface="ＭＳ Ｐゴシック" panose="020B0600070205080204" pitchFamily="34" charset="-128"/>
              </a:rPr>
              <a:t>Organizing</a:t>
            </a:r>
          </a:p>
          <a:p>
            <a:pPr marL="0" indent="0">
              <a:buFont typeface="Arial" panose="020B0604020202020204" pitchFamily="34" charset="0"/>
              <a:buChar char="•"/>
            </a:pPr>
            <a:r>
              <a:rPr lang="en-US" altLang="en-US" sz="3000">
                <a:solidFill>
                  <a:srgbClr val="648596"/>
                </a:solidFill>
                <a:ea typeface="ＭＳ Ｐゴシック" panose="020B0600070205080204" pitchFamily="34" charset="-128"/>
              </a:rPr>
              <a:t>Leading</a:t>
            </a:r>
          </a:p>
          <a:p>
            <a:pPr marL="0" indent="0">
              <a:buFont typeface="Arial" panose="020B0604020202020204" pitchFamily="34" charset="0"/>
              <a:buChar char="•"/>
            </a:pPr>
            <a:r>
              <a:rPr lang="en-US" altLang="en-US" sz="3000">
                <a:solidFill>
                  <a:srgbClr val="648596"/>
                </a:solidFill>
                <a:ea typeface="ＭＳ Ｐゴシック" panose="020B0600070205080204" pitchFamily="34" charset="-128"/>
              </a:rPr>
              <a:t>Controlling</a:t>
            </a:r>
          </a:p>
          <a:p>
            <a:pPr marL="0" indent="0">
              <a:buFont typeface="Arial" panose="020B0604020202020204" pitchFamily="34" charset="0"/>
              <a:buChar char="•"/>
            </a:pPr>
            <a:endParaRPr lang="en-US" altLang="en-US" sz="3000">
              <a:ea typeface="ＭＳ Ｐゴシック" panose="020B0600070205080204" pitchFamily="34" charset="-128"/>
            </a:endParaRPr>
          </a:p>
        </p:txBody>
      </p:sp>
      <p:sp>
        <p:nvSpPr>
          <p:cNvPr id="31748" name="Footer Placeholder 1">
            <a:extLst>
              <a:ext uri="{FF2B5EF4-FFF2-40B4-BE49-F238E27FC236}">
                <a16:creationId xmlns:a16="http://schemas.microsoft.com/office/drawing/2014/main" id="{6CEDB8A9-D9AF-B25E-655E-DF06FFFBE8CC}"/>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0">
                <a:solidFill>
                  <a:schemeClr val="tx1"/>
                </a:solidFill>
              </a:rPr>
              <a:t>Copyright ©2017 Pearson Education, Inc.</a:t>
            </a:r>
          </a:p>
        </p:txBody>
      </p:sp>
      <p:pic>
        <p:nvPicPr>
          <p:cNvPr id="31750" name="Picture 7">
            <a:extLst>
              <a:ext uri="{FF2B5EF4-FFF2-40B4-BE49-F238E27FC236}">
                <a16:creationId xmlns:a16="http://schemas.microsoft.com/office/drawing/2014/main" id="{2277DAE1-3B56-7C75-EBEA-B98EB27D1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50"/>
          <a:stretch>
            <a:fillRect/>
          </a:stretch>
        </p:blipFill>
        <p:spPr bwMode="auto">
          <a:xfrm>
            <a:off x="4096407" y="2033270"/>
            <a:ext cx="4699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C763FFF-AA1A-9EC4-45EB-4F685F790EC5}"/>
              </a:ext>
            </a:extLst>
          </p:cNvPr>
          <p:cNvSpPr>
            <a:spLocks noGrp="1"/>
          </p:cNvSpPr>
          <p:nvPr>
            <p:ph type="title"/>
          </p:nvPr>
        </p:nvSpPr>
        <p:spPr>
          <a:xfrm>
            <a:off x="457200" y="152400"/>
            <a:ext cx="8686800" cy="1219200"/>
          </a:xfrm>
        </p:spPr>
        <p:txBody>
          <a:bodyPr>
            <a:normAutofit fontScale="90000"/>
          </a:bodyPr>
          <a:lstStyle/>
          <a:p>
            <a:pPr eaLnBrk="1" hangingPunct="1"/>
            <a:r>
              <a:rPr lang="en-US" altLang="en-US" sz="4200">
                <a:ea typeface="ＭＳ Ｐゴシック" panose="020B0600070205080204" pitchFamily="34" charset="-128"/>
                <a:cs typeface="Arial" panose="020B0604020202020204" pitchFamily="34" charset="0"/>
              </a:rPr>
              <a:t>Is the Manager’s Job Universal?</a:t>
            </a:r>
          </a:p>
        </p:txBody>
      </p:sp>
      <p:sp>
        <p:nvSpPr>
          <p:cNvPr id="26627" name="Content Placeholder 2">
            <a:extLst>
              <a:ext uri="{FF2B5EF4-FFF2-40B4-BE49-F238E27FC236}">
                <a16:creationId xmlns:a16="http://schemas.microsoft.com/office/drawing/2014/main" id="{3D0DFE7E-3AFF-2E5F-CC90-5C0FDE5CFDE6}"/>
              </a:ext>
            </a:extLst>
          </p:cNvPr>
          <p:cNvSpPr>
            <a:spLocks noGrp="1"/>
          </p:cNvSpPr>
          <p:nvPr>
            <p:ph idx="1"/>
          </p:nvPr>
        </p:nvSpPr>
        <p:spPr>
          <a:xfrm>
            <a:off x="838200" y="1570038"/>
            <a:ext cx="8229600" cy="4754562"/>
          </a:xfrm>
        </p:spPr>
        <p:txBody>
          <a:bodyPr/>
          <a:lstStyle/>
          <a:p>
            <a:pPr eaLnBrk="1" hangingPunct="1">
              <a:lnSpc>
                <a:spcPct val="80000"/>
              </a:lnSpc>
            </a:pPr>
            <a:r>
              <a:rPr lang="en-US" altLang="en-US" sz="3000" b="1">
                <a:solidFill>
                  <a:srgbClr val="648596"/>
                </a:solidFill>
                <a:ea typeface="ＭＳ Ｐゴシック" panose="020B0600070205080204" pitchFamily="34" charset="-128"/>
              </a:rPr>
              <a:t>1. Level in the Organization</a:t>
            </a:r>
            <a:endParaRPr lang="en-US" altLang="en-US" sz="3000">
              <a:solidFill>
                <a:srgbClr val="648596"/>
              </a:solidFill>
              <a:ea typeface="ＭＳ Ｐゴシック" panose="020B0600070205080204" pitchFamily="34" charset="-128"/>
            </a:endParaRPr>
          </a:p>
        </p:txBody>
      </p:sp>
      <p:pic>
        <p:nvPicPr>
          <p:cNvPr id="26630" name="Picture 6">
            <a:extLst>
              <a:ext uri="{FF2B5EF4-FFF2-40B4-BE49-F238E27FC236}">
                <a16:creationId xmlns:a16="http://schemas.microsoft.com/office/drawing/2014/main" id="{97B1CDD7-D4FF-BB7F-D0AE-7F1A223E8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7089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a:extLst>
              <a:ext uri="{FF2B5EF4-FFF2-40B4-BE49-F238E27FC236}">
                <a16:creationId xmlns:a16="http://schemas.microsoft.com/office/drawing/2014/main" id="{38699E43-D757-2434-823C-9E0D0BBC2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066800"/>
            <a:ext cx="3365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Management Background">
            <a:extLst>
              <a:ext uri="{FF2B5EF4-FFF2-40B4-BE49-F238E27FC236}">
                <a16:creationId xmlns:a16="http://schemas.microsoft.com/office/drawing/2014/main" id="{F9CD34D7-423C-40A5-B9BA-BA9DC72FB6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95" y="2511047"/>
            <a:ext cx="4000930" cy="2331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34919" y="66372"/>
            <a:ext cx="606650" cy="909976"/>
          </a:xfrm>
          <a:prstGeom prst="rect">
            <a:avLst/>
          </a:prstGeom>
        </p:spPr>
      </p:pic>
      <p:sp>
        <p:nvSpPr>
          <p:cNvPr id="6" name="TextBox 5"/>
          <p:cNvSpPr txBox="1"/>
          <p:nvPr/>
        </p:nvSpPr>
        <p:spPr>
          <a:xfrm>
            <a:off x="1426085" y="289285"/>
            <a:ext cx="7519174" cy="523220"/>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p:txBody>
      </p:sp>
      <p:sp>
        <p:nvSpPr>
          <p:cNvPr id="3" name="Content Placeholder 2">
            <a:extLst>
              <a:ext uri="{FF2B5EF4-FFF2-40B4-BE49-F238E27FC236}">
                <a16:creationId xmlns:a16="http://schemas.microsoft.com/office/drawing/2014/main" id="{4A6E6252-916B-424B-ADBC-2C529D328F82}"/>
              </a:ext>
            </a:extLst>
          </p:cNvPr>
          <p:cNvSpPr>
            <a:spLocks noGrp="1"/>
          </p:cNvSpPr>
          <p:nvPr>
            <p:ph idx="1"/>
          </p:nvPr>
        </p:nvSpPr>
        <p:spPr>
          <a:xfrm>
            <a:off x="4298732" y="1641865"/>
            <a:ext cx="4757674" cy="5076370"/>
          </a:xfrm>
        </p:spPr>
        <p:txBody>
          <a:bodyPr>
            <a:normAutofit fontScale="25000" lnSpcReduction="20000"/>
          </a:bodyPr>
          <a:lstStyle/>
          <a:p>
            <a:pPr algn="just">
              <a:lnSpc>
                <a:spcPct val="120000"/>
              </a:lnSpc>
              <a:spcBef>
                <a:spcPts val="0"/>
              </a:spcBef>
            </a:pPr>
            <a:r>
              <a:rPr lang="en-US" sz="6400" dirty="0">
                <a:latin typeface="Tahoma" panose="020B0604030504040204" pitchFamily="34" charset="0"/>
                <a:ea typeface="Tahoma" panose="020B0604030504040204" pitchFamily="34" charset="0"/>
                <a:cs typeface="Tahoma" panose="020B0604030504040204" pitchFamily="34" charset="0"/>
              </a:rPr>
              <a:t>Mary Parker Follett: </a:t>
            </a:r>
            <a:r>
              <a:rPr lang="en-US" sz="6400" b="0" dirty="0">
                <a:latin typeface="Tahoma" panose="020B0604030504040204" pitchFamily="34" charset="0"/>
                <a:ea typeface="Tahoma" panose="020B0604030504040204" pitchFamily="34" charset="0"/>
                <a:cs typeface="Tahoma" panose="020B0604030504040204" pitchFamily="34" charset="0"/>
              </a:rPr>
              <a:t>“Management is defined as ”the art of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getting things done through people</a:t>
            </a:r>
            <a:r>
              <a:rPr lang="en-US" sz="6400" b="0" dirty="0">
                <a:latin typeface="Tahoma" panose="020B0604030504040204" pitchFamily="34" charset="0"/>
                <a:ea typeface="Tahoma" panose="020B0604030504040204" pitchFamily="34" charset="0"/>
                <a:cs typeface="Tahoma" panose="020B0604030504040204" pitchFamily="34" charset="0"/>
              </a:rPr>
              <a:t>”</a:t>
            </a:r>
            <a:br>
              <a:rPr lang="en-US" sz="6400" b="0" dirty="0">
                <a:latin typeface="Tahoma" panose="020B0604030504040204" pitchFamily="34" charset="0"/>
                <a:ea typeface="Tahoma" panose="020B0604030504040204" pitchFamily="34" charset="0"/>
                <a:cs typeface="Tahoma" panose="020B0604030504040204" pitchFamily="34" charset="0"/>
              </a:rPr>
            </a:br>
            <a:br>
              <a:rPr lang="en-US" sz="6400" b="0" dirty="0">
                <a:latin typeface="Tahoma" panose="020B0604030504040204" pitchFamily="34" charset="0"/>
                <a:ea typeface="Tahoma" panose="020B0604030504040204" pitchFamily="34" charset="0"/>
                <a:cs typeface="Tahoma" panose="020B0604030504040204" pitchFamily="34" charset="0"/>
              </a:rPr>
            </a:br>
            <a:r>
              <a:rPr lang="en-US" sz="6400" dirty="0">
                <a:latin typeface="Tahoma" panose="020B0604030504040204" pitchFamily="34" charset="0"/>
                <a:ea typeface="Tahoma" panose="020B0604030504040204" pitchFamily="34" charset="0"/>
                <a:cs typeface="Tahoma" panose="020B0604030504040204" pitchFamily="34" charset="0"/>
              </a:rPr>
              <a:t>Koontz &amp;  O' </a:t>
            </a:r>
            <a:r>
              <a:rPr lang="en-US" sz="6400" dirty="0" err="1">
                <a:latin typeface="Tahoma" panose="020B0604030504040204" pitchFamily="34" charset="0"/>
                <a:ea typeface="Tahoma" panose="020B0604030504040204" pitchFamily="34" charset="0"/>
                <a:cs typeface="Tahoma" panose="020B0604030504040204" pitchFamily="34" charset="0"/>
              </a:rPr>
              <a:t>Donnel</a:t>
            </a:r>
            <a:r>
              <a:rPr lang="en-US" sz="6400" dirty="0">
                <a:latin typeface="Tahoma" panose="020B0604030504040204" pitchFamily="34" charset="0"/>
                <a:ea typeface="Tahoma" panose="020B0604030504040204" pitchFamily="34" charset="0"/>
                <a:cs typeface="Tahoma" panose="020B0604030504040204" pitchFamily="34" charset="0"/>
              </a:rPr>
              <a:t>: </a:t>
            </a:r>
            <a:r>
              <a:rPr lang="en-US" sz="6400" b="0" dirty="0">
                <a:latin typeface="Tahoma" panose="020B0604030504040204" pitchFamily="34" charset="0"/>
                <a:ea typeface="Tahoma" panose="020B0604030504040204" pitchFamily="34" charset="0"/>
                <a:cs typeface="Tahoma" panose="020B0604030504040204" pitchFamily="34" charset="0"/>
              </a:rPr>
              <a:t>“Management of an organization is the process of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establishing objectives and goal</a:t>
            </a:r>
            <a:r>
              <a:rPr lang="en-US" sz="6400" b="0" dirty="0">
                <a:latin typeface="Tahoma" panose="020B0604030504040204" pitchFamily="34" charset="0"/>
                <a:ea typeface="Tahoma" panose="020B0604030504040204" pitchFamily="34" charset="0"/>
                <a:cs typeface="Tahoma" panose="020B0604030504040204" pitchFamily="34" charset="0"/>
              </a:rPr>
              <a:t>s of the organization periodically,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designing the work system </a:t>
            </a:r>
            <a:r>
              <a:rPr lang="en-US" sz="6400" b="0" dirty="0">
                <a:latin typeface="Tahoma" panose="020B0604030504040204" pitchFamily="34" charset="0"/>
                <a:ea typeface="Tahoma" panose="020B0604030504040204" pitchFamily="34" charset="0"/>
                <a:cs typeface="Tahoma" panose="020B0604030504040204" pitchFamily="34" charset="0"/>
              </a:rPr>
              <a:t>and the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organization structure</a:t>
            </a:r>
            <a:r>
              <a:rPr lang="en-US" sz="6400" b="0" dirty="0">
                <a:latin typeface="Tahoma" panose="020B0604030504040204" pitchFamily="34" charset="0"/>
                <a:ea typeface="Tahoma" panose="020B0604030504040204" pitchFamily="34" charset="0"/>
                <a:cs typeface="Tahoma" panose="020B0604030504040204" pitchFamily="34" charset="0"/>
              </a:rPr>
              <a:t>, and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maintaining an environment </a:t>
            </a:r>
            <a:r>
              <a:rPr lang="en-US" sz="6400" b="0" dirty="0">
                <a:latin typeface="Tahoma" panose="020B0604030504040204" pitchFamily="34" charset="0"/>
                <a:ea typeface="Tahoma" panose="020B0604030504040204" pitchFamily="34" charset="0"/>
                <a:cs typeface="Tahoma" panose="020B0604030504040204" pitchFamily="34" charset="0"/>
              </a:rPr>
              <a:t>in which individuals, working together in groups, accomplish their aims and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objectives and goals </a:t>
            </a:r>
            <a:r>
              <a:rPr lang="en-US" sz="6400" b="0" dirty="0">
                <a:latin typeface="Tahoma" panose="020B0604030504040204" pitchFamily="34" charset="0"/>
                <a:ea typeface="Tahoma" panose="020B0604030504040204" pitchFamily="34" charset="0"/>
                <a:cs typeface="Tahoma" panose="020B0604030504040204" pitchFamily="34" charset="0"/>
              </a:rPr>
              <a:t>of the organization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effectively</a:t>
            </a:r>
            <a:r>
              <a:rPr lang="en-US" sz="6400" b="0" dirty="0">
                <a:latin typeface="Tahoma" panose="020B0604030504040204" pitchFamily="34" charset="0"/>
                <a:ea typeface="Tahoma" panose="020B0604030504040204" pitchFamily="34" charset="0"/>
                <a:cs typeface="Tahoma" panose="020B0604030504040204" pitchFamily="34" charset="0"/>
              </a:rPr>
              <a:t> and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efficiently</a:t>
            </a:r>
            <a:r>
              <a:rPr lang="en-US" sz="6400" b="0" dirty="0">
                <a:latin typeface="Tahoma" panose="020B0604030504040204" pitchFamily="34" charset="0"/>
                <a:ea typeface="Tahoma" panose="020B0604030504040204" pitchFamily="34" charset="0"/>
                <a:cs typeface="Tahoma" panose="020B0604030504040204" pitchFamily="34" charset="0"/>
              </a:rPr>
              <a:t>”</a:t>
            </a:r>
          </a:p>
          <a:p>
            <a:pPr algn="just">
              <a:lnSpc>
                <a:spcPct val="120000"/>
              </a:lnSpc>
              <a:spcBef>
                <a:spcPts val="0"/>
              </a:spcBef>
            </a:pPr>
            <a:r>
              <a:rPr lang="en-US" sz="6400" dirty="0">
                <a:latin typeface="Tahoma" panose="020B0604030504040204" pitchFamily="34" charset="0"/>
                <a:ea typeface="Tahoma" panose="020B0604030504040204" pitchFamily="34" charset="0"/>
                <a:cs typeface="Tahoma" panose="020B0604030504040204" pitchFamily="34" charset="0"/>
              </a:rPr>
              <a:t>James Stoner &amp; Stephen Robbin: “</a:t>
            </a:r>
            <a:r>
              <a:rPr lang="en-US" sz="6400" b="0" dirty="0">
                <a:latin typeface="Tahoma" panose="020B0604030504040204" pitchFamily="34" charset="0"/>
                <a:ea typeface="Tahoma" panose="020B0604030504040204" pitchFamily="34" charset="0"/>
                <a:cs typeface="Tahoma" panose="020B0604030504040204" pitchFamily="34" charset="0"/>
              </a:rPr>
              <a:t>Management is the process of </a:t>
            </a:r>
            <a:r>
              <a:rPr lang="en-US" sz="6400" b="0" dirty="0">
                <a:solidFill>
                  <a:srgbClr val="FF0000"/>
                </a:solidFill>
                <a:latin typeface="Tahoma" panose="020B0604030504040204" pitchFamily="34" charset="0"/>
                <a:ea typeface="Tahoma" panose="020B0604030504040204" pitchFamily="34" charset="0"/>
                <a:cs typeface="Tahoma" panose="020B0604030504040204" pitchFamily="34" charset="0"/>
              </a:rPr>
              <a:t>planning, organizing, leading, and controlling</a:t>
            </a:r>
            <a:r>
              <a:rPr lang="en-US" sz="6400" b="0" dirty="0">
                <a:latin typeface="Tahoma" panose="020B0604030504040204" pitchFamily="34" charset="0"/>
                <a:ea typeface="Tahoma" panose="020B0604030504040204" pitchFamily="34" charset="0"/>
                <a:cs typeface="Tahoma" panose="020B0604030504040204" pitchFamily="34" charset="0"/>
              </a:rPr>
              <a:t> the work of organization members and of using all available organizational resources to reach stated organizational goals”.</a:t>
            </a:r>
          </a:p>
          <a:p>
            <a:pPr>
              <a:lnSpc>
                <a:spcPct val="120000"/>
              </a:lnSpc>
              <a:spcBef>
                <a:spcPts val="0"/>
              </a:spcBef>
            </a:pPr>
            <a:endParaRPr lang="en-GB" dirty="0"/>
          </a:p>
        </p:txBody>
      </p:sp>
      <p:sp>
        <p:nvSpPr>
          <p:cNvPr id="7" name="TextBox 6">
            <a:extLst>
              <a:ext uri="{FF2B5EF4-FFF2-40B4-BE49-F238E27FC236}">
                <a16:creationId xmlns:a16="http://schemas.microsoft.com/office/drawing/2014/main" id="{679AE0C8-D4D2-7F24-767E-A274B9FBEA47}"/>
              </a:ext>
            </a:extLst>
          </p:cNvPr>
          <p:cNvSpPr txBox="1"/>
          <p:nvPr/>
        </p:nvSpPr>
        <p:spPr>
          <a:xfrm>
            <a:off x="136718" y="1265633"/>
            <a:ext cx="6400715" cy="369332"/>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rPr>
              <a:t>2.2.2. </a:t>
            </a:r>
            <a:r>
              <a:rPr lang="en-US" sz="1800" dirty="0">
                <a:solidFill>
                  <a:srgbClr val="000000"/>
                </a:solidFill>
                <a:latin typeface="Arial" charset="0"/>
                <a:ea typeface="DejaVu Sans"/>
                <a:cs typeface="DejaVu Sans"/>
              </a:rPr>
              <a:t>The process approach to management</a:t>
            </a:r>
            <a:endParaRPr lang="en-US" sz="1800" dirty="0">
              <a:solidFill>
                <a:srgbClr val="000000"/>
              </a:solidFill>
              <a:ea typeface="DejaVu Sans"/>
              <a:cs typeface="DejaVu Sans"/>
            </a:endParaRPr>
          </a:p>
        </p:txBody>
      </p:sp>
    </p:spTree>
    <p:extLst>
      <p:ext uri="{BB962C8B-B14F-4D97-AF65-F5344CB8AC3E}">
        <p14:creationId xmlns:p14="http://schemas.microsoft.com/office/powerpoint/2010/main" val="411325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 y="350044"/>
            <a:ext cx="8991600" cy="561975"/>
          </a:xfrm>
        </p:spPr>
        <p:txBody>
          <a:bodyPr>
            <a:noAutofit/>
          </a:bodyPr>
          <a:lstStyle/>
          <a:p>
            <a:r>
              <a:rPr lang="en-US" sz="2200" dirty="0">
                <a:latin typeface="+mn-lt"/>
              </a:rPr>
              <a:t>2.2.4. Efficiency and Effectiveness</a:t>
            </a:r>
            <a:br>
              <a:rPr lang="en-US" sz="2200" dirty="0">
                <a:latin typeface="+mn-lt"/>
              </a:rPr>
            </a:br>
            <a:endParaRPr lang="en-US" sz="2200" dirty="0">
              <a:latin typeface="+mn-lt"/>
              <a:cs typeface="Arial" charset="0"/>
            </a:endParaRPr>
          </a:p>
        </p:txBody>
      </p:sp>
      <p:sp>
        <p:nvSpPr>
          <p:cNvPr id="139269" name="Rectangle 5"/>
          <p:cNvSpPr>
            <a:spLocks noChangeArrowheads="1"/>
          </p:cNvSpPr>
          <p:nvPr/>
        </p:nvSpPr>
        <p:spPr bwMode="auto">
          <a:xfrm>
            <a:off x="914400" y="1981200"/>
            <a:ext cx="2895600" cy="838200"/>
          </a:xfrm>
          <a:prstGeom prst="rect">
            <a:avLst/>
          </a:prstGeom>
          <a:solidFill>
            <a:schemeClr val="accent1">
              <a:lumMod val="60000"/>
              <a:lumOff val="40000"/>
            </a:schemeClr>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2000" b="1" dirty="0">
                <a:solidFill>
                  <a:schemeClr val="bg1"/>
                </a:solidFill>
                <a:effectLst>
                  <a:outerShdw blurRad="38100" dist="38100" dir="2700000" algn="tl">
                    <a:srgbClr val="000000"/>
                  </a:outerShdw>
                </a:effectLst>
                <a:latin typeface="Arial" pitchFamily="34" charset="0"/>
                <a:cs typeface="Arial" pitchFamily="34" charset="0"/>
              </a:rPr>
              <a:t>Doing things right</a:t>
            </a:r>
          </a:p>
        </p:txBody>
      </p:sp>
      <p:sp>
        <p:nvSpPr>
          <p:cNvPr id="139272" name="AutoShape 8"/>
          <p:cNvSpPr>
            <a:spLocks noChangeArrowheads="1"/>
          </p:cNvSpPr>
          <p:nvPr/>
        </p:nvSpPr>
        <p:spPr bwMode="auto">
          <a:xfrm>
            <a:off x="2362200" y="4572000"/>
            <a:ext cx="4267200" cy="1295400"/>
          </a:xfrm>
          <a:prstGeom prst="roundRect">
            <a:avLst>
              <a:gd name="adj" fmla="val 16667"/>
            </a:avLst>
          </a:prstGeom>
          <a:solidFill>
            <a:schemeClr val="bg2">
              <a:lumMod val="50000"/>
            </a:schemeClr>
          </a:solidFill>
          <a:ln w="12700" algn="ctr">
            <a:solidFill>
              <a:schemeClr val="tx1"/>
            </a:solidFill>
            <a:round/>
            <a:headEnd/>
            <a:tailEnd/>
          </a:ln>
          <a:effectLst>
            <a:outerShdw dist="107763" dir="2700000" algn="ctr" rotWithShape="0">
              <a:schemeClr val="bg2">
                <a:alpha val="50000"/>
              </a:schemeClr>
            </a:outerShdw>
          </a:effectLst>
        </p:spPr>
        <p:txBody>
          <a:bodyPr wrap="none" rIns="822960" anchor="ctr"/>
          <a:lstStyle/>
          <a:p>
            <a:pPr algn="ctr">
              <a:defRPr/>
            </a:pPr>
            <a:r>
              <a:rPr lang="en-US" sz="1600" dirty="0">
                <a:latin typeface="Arial" pitchFamily="34" charset="0"/>
                <a:cs typeface="Arial" pitchFamily="34" charset="0"/>
              </a:rPr>
              <a:t>            </a:t>
            </a:r>
            <a:r>
              <a:rPr lang="en-US" b="1" dirty="0">
                <a:solidFill>
                  <a:schemeClr val="bg1"/>
                </a:solidFill>
                <a:latin typeface="Arial" pitchFamily="34" charset="0"/>
                <a:cs typeface="Arial" pitchFamily="34" charset="0"/>
              </a:rPr>
              <a:t>The aims of management:</a:t>
            </a:r>
          </a:p>
          <a:p>
            <a:pPr>
              <a:buFont typeface="Wingdings" pitchFamily="2" charset="2"/>
              <a:buChar char="ü"/>
              <a:defRPr/>
            </a:pPr>
            <a:r>
              <a:rPr lang="en-US" b="1" dirty="0">
                <a:solidFill>
                  <a:schemeClr val="bg1"/>
                </a:solidFill>
              </a:rPr>
              <a:t>Waste minimization</a:t>
            </a:r>
          </a:p>
          <a:p>
            <a:pPr>
              <a:buFont typeface="Wingdings" pitchFamily="2" charset="2"/>
              <a:buChar char="ü"/>
              <a:defRPr/>
            </a:pPr>
            <a:r>
              <a:rPr lang="en-US" b="1" dirty="0">
                <a:solidFill>
                  <a:schemeClr val="bg1"/>
                </a:solidFill>
              </a:rPr>
              <a:t>Higher levels of objectives</a:t>
            </a:r>
          </a:p>
          <a:p>
            <a:pPr>
              <a:spcBef>
                <a:spcPct val="50000"/>
              </a:spcBef>
              <a:defRPr/>
            </a:pPr>
            <a:endParaRPr lang="en-US" sz="1600" b="1" dirty="0">
              <a:effectLst>
                <a:outerShdw blurRad="38100" dist="38100" dir="2700000" algn="tl">
                  <a:srgbClr val="C0C0C0"/>
                </a:outerShdw>
              </a:effectLst>
              <a:latin typeface="Arial" pitchFamily="34" charset="0"/>
              <a:cs typeface="Arial" pitchFamily="34" charset="0"/>
            </a:endParaRPr>
          </a:p>
        </p:txBody>
      </p:sp>
      <p:sp>
        <p:nvSpPr>
          <p:cNvPr id="139273" name="Rectangle 9"/>
          <p:cNvSpPr>
            <a:spLocks noChangeArrowheads="1"/>
          </p:cNvSpPr>
          <p:nvPr/>
        </p:nvSpPr>
        <p:spPr bwMode="auto">
          <a:xfrm>
            <a:off x="5029200" y="1981200"/>
            <a:ext cx="2971800" cy="838200"/>
          </a:xfrm>
          <a:prstGeom prst="rect">
            <a:avLst/>
          </a:prstGeom>
          <a:solidFill>
            <a:schemeClr val="accent1">
              <a:lumMod val="60000"/>
              <a:lumOff val="40000"/>
            </a:schemeClr>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2000" b="1" dirty="0">
                <a:solidFill>
                  <a:schemeClr val="bg1"/>
                </a:solidFill>
                <a:effectLst>
                  <a:outerShdw blurRad="38100" dist="38100" dir="2700000" algn="tl">
                    <a:srgbClr val="000000"/>
                  </a:outerShdw>
                </a:effectLst>
                <a:latin typeface="Arial" pitchFamily="34" charset="0"/>
                <a:cs typeface="Arial" pitchFamily="34" charset="0"/>
              </a:rPr>
              <a:t>Doing the right things</a:t>
            </a:r>
          </a:p>
        </p:txBody>
      </p:sp>
      <p:sp>
        <p:nvSpPr>
          <p:cNvPr id="47110" name="Text Box 11"/>
          <p:cNvSpPr txBox="1">
            <a:spLocks noChangeArrowheads="1"/>
          </p:cNvSpPr>
          <p:nvPr/>
        </p:nvSpPr>
        <p:spPr bwMode="auto">
          <a:xfrm>
            <a:off x="5181600" y="3581400"/>
            <a:ext cx="2895600" cy="338138"/>
          </a:xfrm>
          <a:prstGeom prst="rect">
            <a:avLst/>
          </a:prstGeom>
          <a:noFill/>
          <a:ln w="12700" algn="ctr">
            <a:noFill/>
            <a:miter lim="800000"/>
            <a:headEnd/>
            <a:tailEnd/>
          </a:ln>
        </p:spPr>
        <p:txBody>
          <a:bodyPr>
            <a:spAutoFit/>
          </a:bodyPr>
          <a:lstStyle/>
          <a:p>
            <a:pPr algn="ctr">
              <a:spcBef>
                <a:spcPct val="50000"/>
              </a:spcBef>
            </a:pPr>
            <a:endParaRPr lang="en-US" sz="1600"/>
          </a:p>
        </p:txBody>
      </p:sp>
      <p:sp>
        <p:nvSpPr>
          <p:cNvPr id="47112" name="Text Box 13"/>
          <p:cNvSpPr txBox="1">
            <a:spLocks noChangeArrowheads="1"/>
          </p:cNvSpPr>
          <p:nvPr/>
        </p:nvSpPr>
        <p:spPr bwMode="auto">
          <a:xfrm>
            <a:off x="1371600" y="1524000"/>
            <a:ext cx="2133600" cy="400110"/>
          </a:xfrm>
          <a:prstGeom prst="rect">
            <a:avLst/>
          </a:prstGeom>
          <a:noFill/>
          <a:ln w="12700" algn="ctr">
            <a:noFill/>
            <a:miter lim="800000"/>
            <a:headEnd/>
            <a:tailEnd/>
          </a:ln>
        </p:spPr>
        <p:txBody>
          <a:bodyPr>
            <a:spAutoFit/>
          </a:bodyPr>
          <a:lstStyle/>
          <a:p>
            <a:pPr algn="ctr">
              <a:spcBef>
                <a:spcPct val="50000"/>
              </a:spcBef>
            </a:pPr>
            <a:r>
              <a:rPr lang="en-US" sz="2000" b="1" dirty="0">
                <a:solidFill>
                  <a:srgbClr val="C00000"/>
                </a:solidFill>
              </a:rPr>
              <a:t>Efficiency</a:t>
            </a:r>
          </a:p>
        </p:txBody>
      </p:sp>
      <p:sp>
        <p:nvSpPr>
          <p:cNvPr id="47113" name="Text Box 14"/>
          <p:cNvSpPr txBox="1">
            <a:spLocks noChangeArrowheads="1"/>
          </p:cNvSpPr>
          <p:nvPr/>
        </p:nvSpPr>
        <p:spPr bwMode="auto">
          <a:xfrm>
            <a:off x="5210175" y="1519238"/>
            <a:ext cx="2514600" cy="400110"/>
          </a:xfrm>
          <a:prstGeom prst="rect">
            <a:avLst/>
          </a:prstGeom>
          <a:noFill/>
          <a:ln w="12700" algn="ctr">
            <a:noFill/>
            <a:miter lim="800000"/>
            <a:headEnd/>
            <a:tailEnd/>
          </a:ln>
        </p:spPr>
        <p:txBody>
          <a:bodyPr>
            <a:spAutoFit/>
          </a:bodyPr>
          <a:lstStyle/>
          <a:p>
            <a:pPr algn="ctr">
              <a:spcBef>
                <a:spcPct val="50000"/>
              </a:spcBef>
            </a:pPr>
            <a:r>
              <a:rPr lang="en-US" sz="2000" b="1" dirty="0">
                <a:solidFill>
                  <a:srgbClr val="C00000"/>
                </a:solidFill>
              </a:rPr>
              <a:t>Effectiveness</a:t>
            </a:r>
          </a:p>
        </p:txBody>
      </p:sp>
      <p:sp>
        <p:nvSpPr>
          <p:cNvPr id="47114" name="Freeform 8"/>
          <p:cNvSpPr>
            <a:spLocks/>
          </p:cNvSpPr>
          <p:nvPr/>
        </p:nvSpPr>
        <p:spPr bwMode="gray">
          <a:xfrm>
            <a:off x="5143500" y="3357563"/>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noFill/>
            <a:round/>
            <a:headEnd/>
            <a:tailEnd/>
          </a:ln>
        </p:spPr>
        <p:txBody>
          <a:bodyPr/>
          <a:lstStyle/>
          <a:p>
            <a:endParaRPr lang="en-US"/>
          </a:p>
        </p:txBody>
      </p:sp>
      <p:sp>
        <p:nvSpPr>
          <p:cNvPr id="47115" name="Freeform 10"/>
          <p:cNvSpPr>
            <a:spLocks/>
          </p:cNvSpPr>
          <p:nvPr/>
        </p:nvSpPr>
        <p:spPr bwMode="gray">
          <a:xfrm flipH="1">
            <a:off x="2857500" y="3286125"/>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C00000"/>
          </a:solidFill>
          <a:ln w="0">
            <a:solidFill>
              <a:srgbClr val="C00000"/>
            </a:solidFill>
            <a:round/>
            <a:headEnd/>
            <a:tailEnd/>
          </a:ln>
        </p:spPr>
        <p:txBody>
          <a:bodyPr/>
          <a:lstStyle/>
          <a:p>
            <a:endParaRPr lang="en-US"/>
          </a:p>
        </p:txBody>
      </p:sp>
      <p:sp>
        <p:nvSpPr>
          <p:cNvPr id="47120" name="TextBox 16"/>
          <p:cNvSpPr txBox="1">
            <a:spLocks noChangeArrowheads="1"/>
          </p:cNvSpPr>
          <p:nvPr/>
        </p:nvSpPr>
        <p:spPr bwMode="auto">
          <a:xfrm>
            <a:off x="2209800" y="1066800"/>
            <a:ext cx="4876800" cy="461665"/>
          </a:xfrm>
          <a:prstGeom prst="rect">
            <a:avLst/>
          </a:prstGeom>
          <a:noFill/>
          <a:ln w="9525">
            <a:noFill/>
            <a:miter lim="800000"/>
            <a:headEnd/>
            <a:tailEnd/>
          </a:ln>
        </p:spPr>
        <p:txBody>
          <a:bodyPr wrap="square">
            <a:spAutoFit/>
          </a:bodyPr>
          <a:lstStyle/>
          <a:p>
            <a:endParaRPr lang="en-US" sz="24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426085" y="289285"/>
            <a:ext cx="7519174" cy="523220"/>
          </a:xfrm>
          <a:prstGeom prst="rect">
            <a:avLst/>
          </a:prstGeom>
          <a:noFill/>
        </p:spPr>
        <p:txBody>
          <a:bodyPr wrap="square" rtlCol="0">
            <a:spAutoFit/>
          </a:bodyPr>
          <a:lstStyle/>
          <a:p>
            <a:pPr>
              <a:spcBef>
                <a:spcPts val="600"/>
              </a:spcBef>
            </a:pPr>
            <a:r>
              <a:rPr lang="en-US" sz="2800" dirty="0">
                <a:solidFill>
                  <a:schemeClr val="bg1"/>
                </a:solidFill>
              </a:rPr>
              <a:t>2.2 Definition of organizational management</a:t>
            </a:r>
            <a:endParaRPr lang="en-US" sz="2800" dirty="0">
              <a:solidFill>
                <a:schemeClr val="bg1"/>
              </a:solidFill>
              <a:latin typeface="Arial" pitchFamily="34" charset="0"/>
              <a:ea typeface="ＭＳ Ｐゴシック" pitchFamily="2"/>
              <a:cs typeface="Arial" pitchFamily="34" charset="0"/>
            </a:endParaRPr>
          </a:p>
        </p:txBody>
      </p:sp>
      <p:sp>
        <p:nvSpPr>
          <p:cNvPr id="3" name="Content Placeholder 2">
            <a:extLst>
              <a:ext uri="{FF2B5EF4-FFF2-40B4-BE49-F238E27FC236}">
                <a16:creationId xmlns:a16="http://schemas.microsoft.com/office/drawing/2014/main" id="{4A6E6252-916B-424B-ADBC-2C529D328F82}"/>
              </a:ext>
            </a:extLst>
          </p:cNvPr>
          <p:cNvSpPr>
            <a:spLocks noGrp="1"/>
          </p:cNvSpPr>
          <p:nvPr>
            <p:ph idx="1"/>
          </p:nvPr>
        </p:nvSpPr>
        <p:spPr>
          <a:xfrm>
            <a:off x="469045" y="2070429"/>
            <a:ext cx="8476214" cy="4498286"/>
          </a:xfrm>
        </p:spPr>
        <p:txBody>
          <a:bodyPr>
            <a:norm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Bateman &amp; Snell: </a:t>
            </a:r>
          </a:p>
          <a:p>
            <a:endParaRPr lang="en-US" sz="1800" b="1" dirty="0">
              <a:latin typeface="Tahoma" panose="020B0604030504040204" pitchFamily="34" charset="0"/>
              <a:ea typeface="Tahoma" panose="020B0604030504040204" pitchFamily="34" charset="0"/>
              <a:cs typeface="Tahoma" panose="020B0604030504040204" pitchFamily="34" charset="0"/>
            </a:endParaRPr>
          </a:p>
          <a:p>
            <a:r>
              <a:rPr lang="en-US" sz="1800" b="0" dirty="0">
                <a:latin typeface="Tahoma" panose="020B0604030504040204" pitchFamily="34" charset="0"/>
                <a:ea typeface="Tahoma" panose="020B0604030504040204" pitchFamily="34" charset="0"/>
                <a:cs typeface="Tahoma" panose="020B0604030504040204" pitchFamily="34" charset="0"/>
              </a:rPr>
              <a:t>“</a:t>
            </a:r>
            <a:r>
              <a:rPr lang="en-US" sz="1800" b="0" dirty="0"/>
              <a:t>Management is the act of getting people together to accomplish desired goals and objectives using available resources </a:t>
            </a:r>
            <a:r>
              <a:rPr lang="en-US" sz="1800" b="0" dirty="0">
                <a:solidFill>
                  <a:schemeClr val="tx2"/>
                </a:solidFill>
              </a:rPr>
              <a:t>efficiently </a:t>
            </a:r>
            <a:r>
              <a:rPr lang="en-US" sz="1800" b="0" dirty="0"/>
              <a:t>and </a:t>
            </a:r>
            <a:r>
              <a:rPr lang="en-US" sz="1800" b="0" dirty="0">
                <a:solidFill>
                  <a:schemeClr val="tx2"/>
                </a:solidFill>
              </a:rPr>
              <a:t>effectively</a:t>
            </a:r>
            <a:r>
              <a:rPr lang="en-US" sz="1800" b="0" dirty="0">
                <a:latin typeface="Tahoma" panose="020B0604030504040204" pitchFamily="34" charset="0"/>
                <a:ea typeface="Tahoma" panose="020B0604030504040204" pitchFamily="34" charset="0"/>
                <a:cs typeface="Tahoma" panose="020B0604030504040204" pitchFamily="34" charset="0"/>
              </a:rPr>
              <a:t>”</a:t>
            </a:r>
          </a:p>
          <a:p>
            <a:endParaRPr lang="en-GB" sz="1800" dirty="0"/>
          </a:p>
        </p:txBody>
      </p:sp>
      <p:pic>
        <p:nvPicPr>
          <p:cNvPr id="7" name="Picture 2" descr="C:\Program Files\Microsoft Office\MEDIA\CAGCAT10\j0234687.gif">
            <a:extLst>
              <a:ext uri="{FF2B5EF4-FFF2-40B4-BE49-F238E27FC236}">
                <a16:creationId xmlns:a16="http://schemas.microsoft.com/office/drawing/2014/main" id="{A3A0A2E1-9A29-4D4D-84AD-DD136F9CF86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2475" y="4580122"/>
            <a:ext cx="3352800" cy="197529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FE151C-BD6D-1938-75C4-6D9746C5B5DC}"/>
              </a:ext>
            </a:extLst>
          </p:cNvPr>
          <p:cNvSpPr txBox="1"/>
          <p:nvPr/>
        </p:nvSpPr>
        <p:spPr>
          <a:xfrm>
            <a:off x="136718" y="1265633"/>
            <a:ext cx="6400715" cy="369332"/>
          </a:xfrm>
          <a:prstGeom prst="rect">
            <a:avLst/>
          </a:prstGeom>
          <a:noFill/>
        </p:spPr>
        <p:txBody>
          <a:bodyPr wrap="square">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rPr>
              <a:t>2.2.3. </a:t>
            </a:r>
            <a:r>
              <a:rPr lang="en-US" sz="1800" dirty="0">
                <a:solidFill>
                  <a:srgbClr val="000000"/>
                </a:solidFill>
                <a:latin typeface="Arial" charset="0"/>
                <a:ea typeface="DejaVu Sans"/>
                <a:cs typeface="DejaVu Sans"/>
              </a:rPr>
              <a:t>The process approach to management</a:t>
            </a:r>
            <a:endParaRPr lang="en-US" sz="1800" dirty="0">
              <a:solidFill>
                <a:srgbClr val="000000"/>
              </a:solidFill>
              <a:ea typeface="DejaVu Sans"/>
              <a:cs typeface="DejaVu Sans"/>
            </a:endParaRPr>
          </a:p>
        </p:txBody>
      </p:sp>
    </p:spTree>
    <p:extLst>
      <p:ext uri="{BB962C8B-B14F-4D97-AF65-F5344CB8AC3E}">
        <p14:creationId xmlns:p14="http://schemas.microsoft.com/office/powerpoint/2010/main" val="282308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3"/>
          <p:cNvSpPr/>
          <p:nvPr/>
        </p:nvSpPr>
        <p:spPr>
          <a:xfrm>
            <a:off x="694624" y="1162172"/>
            <a:ext cx="8305800" cy="60802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a:lstStyle/>
          <a:p>
            <a:pPr lvl="0" algn="ctr" hangingPunct="0">
              <a:buClr>
                <a:srgbClr val="000000"/>
              </a:buClr>
              <a:buSzPct val="100000"/>
            </a:pPr>
            <a:r>
              <a:rPr lang="en-US" i="1" dirty="0"/>
              <a:t>Henri Fayol's 14 Principles of Management</a:t>
            </a:r>
            <a:r>
              <a:rPr lang="en-US" dirty="0"/>
              <a:t>.</a:t>
            </a:r>
            <a:endParaRPr lang="en-US" dirty="0">
              <a:solidFill>
                <a:srgbClr val="000000"/>
              </a:solidFill>
              <a:ea typeface="DejaVu Sans"/>
              <a:cs typeface="DejaVu Sans"/>
            </a:endParaRPr>
          </a:p>
          <a:p>
            <a:pPr algn="ctr" hangingPunct="0">
              <a:buClr>
                <a:srgbClr val="000000"/>
              </a:buClr>
              <a:buSzPct val="100000"/>
              <a:buFont typeface="Times New Roman" pitchFamily="18" charset="0"/>
              <a:buNone/>
            </a:pPr>
            <a:endParaRPr lang="en-US" b="1" dirty="0">
              <a:ea typeface="MS PGothic" pitchFamily="34" charset="-128"/>
            </a:endParaRPr>
          </a:p>
          <a:p>
            <a:pPr>
              <a:lnSpc>
                <a:spcPct val="150000"/>
              </a:lnSpc>
            </a:pPr>
            <a:r>
              <a:rPr lang="en-US" sz="1400" dirty="0"/>
              <a:t>	</a:t>
            </a:r>
          </a:p>
        </p:txBody>
      </p:sp>
      <p:sp>
        <p:nvSpPr>
          <p:cNvPr id="8" name="Rectangle 7"/>
          <p:cNvSpPr/>
          <p:nvPr/>
        </p:nvSpPr>
        <p:spPr>
          <a:xfrm>
            <a:off x="3200400" y="2438400"/>
            <a:ext cx="4572000" cy="630942"/>
          </a:xfrm>
          <a:prstGeom prst="rect">
            <a:avLst/>
          </a:prstGeom>
        </p:spPr>
        <p:txBody>
          <a:bodyPr>
            <a:spAutoFit/>
          </a:bodyPr>
          <a:lstStyle/>
          <a:p>
            <a:pPr>
              <a:lnSpc>
                <a:spcPct val="150000"/>
              </a:lnSpc>
            </a:pPr>
            <a:endParaRPr lang="en-GB" sz="1400" dirty="0"/>
          </a:p>
          <a:p>
            <a:pPr lvl="1"/>
            <a:endParaRPr lang="en-US" sz="1400" dirty="0">
              <a:ea typeface="MS PGothic" pitchFamily="34" charset="-128"/>
            </a:endParaRPr>
          </a:p>
        </p:txBody>
      </p:sp>
      <p:sp>
        <p:nvSpPr>
          <p:cNvPr id="11" name="TextBox 10"/>
          <p:cNvSpPr txBox="1"/>
          <p:nvPr/>
        </p:nvSpPr>
        <p:spPr>
          <a:xfrm>
            <a:off x="762000" y="3048000"/>
            <a:ext cx="1143000" cy="369332"/>
          </a:xfrm>
          <a:prstGeom prst="rect">
            <a:avLst/>
          </a:prstGeom>
          <a:noFill/>
        </p:spPr>
        <p:txBody>
          <a:bodyPr wrap="square" rtlCol="0">
            <a:spAutoFit/>
          </a:bodyPr>
          <a:lstStyle/>
          <a:p>
            <a:endParaRPr lang="en-US" dirty="0"/>
          </a:p>
        </p:txBody>
      </p:sp>
      <p:grpSp>
        <p:nvGrpSpPr>
          <p:cNvPr id="30" name="Group 29"/>
          <p:cNvGrpSpPr/>
          <p:nvPr/>
        </p:nvGrpSpPr>
        <p:grpSpPr>
          <a:xfrm>
            <a:off x="457200" y="2514600"/>
            <a:ext cx="8077200" cy="3962400"/>
            <a:chOff x="457200" y="2362200"/>
            <a:chExt cx="7239000" cy="4114800"/>
          </a:xfrm>
        </p:grpSpPr>
        <p:sp>
          <p:nvSpPr>
            <p:cNvPr id="20" name="Rounded Rectangle 19"/>
            <p:cNvSpPr/>
            <p:nvPr/>
          </p:nvSpPr>
          <p:spPr>
            <a:xfrm>
              <a:off x="457200" y="5181600"/>
              <a:ext cx="3124200"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rPr>
                <a:t>6/Subordination of individual interest to general interest</a:t>
              </a:r>
            </a:p>
          </p:txBody>
        </p:sp>
        <p:sp>
          <p:nvSpPr>
            <p:cNvPr id="23" name="Rounded Rectangle 22"/>
            <p:cNvSpPr/>
            <p:nvPr/>
          </p:nvSpPr>
          <p:spPr>
            <a:xfrm>
              <a:off x="4495800" y="4648200"/>
              <a:ext cx="3200400" cy="762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latin typeface="Arial" pitchFamily="34" charset="0"/>
                  <a:cs typeface="Arial" pitchFamily="34" charset="0"/>
                </a:rPr>
                <a:t>12/Stability of Tenure</a:t>
              </a:r>
            </a:p>
            <a:p>
              <a:pPr>
                <a:lnSpc>
                  <a:spcPct val="150000"/>
                </a:lnSpc>
              </a:pPr>
              <a:r>
                <a:rPr lang="en-GB" b="1" dirty="0">
                  <a:latin typeface="Arial" pitchFamily="34" charset="0"/>
                  <a:cs typeface="Arial" pitchFamily="34" charset="0"/>
                </a:rPr>
                <a:t> of Personnel</a:t>
              </a:r>
              <a:endParaRPr lang="en-US" dirty="0">
                <a:solidFill>
                  <a:srgbClr val="800000"/>
                </a:solidFill>
                <a:latin typeface="Arial" pitchFamily="34" charset="0"/>
                <a:cs typeface="Arial" pitchFamily="34" charset="0"/>
              </a:endParaRPr>
            </a:p>
          </p:txBody>
        </p:sp>
        <p:sp>
          <p:nvSpPr>
            <p:cNvPr id="13" name="Rounded Rectangle 12"/>
            <p:cNvSpPr/>
            <p:nvPr/>
          </p:nvSpPr>
          <p:spPr>
            <a:xfrm>
              <a:off x="457200" y="2362200"/>
              <a:ext cx="3048000" cy="4572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1/ Division of work</a:t>
              </a:r>
            </a:p>
          </p:txBody>
        </p:sp>
        <p:sp>
          <p:nvSpPr>
            <p:cNvPr id="14" name="Rounded Rectangle 13"/>
            <p:cNvSpPr/>
            <p:nvPr/>
          </p:nvSpPr>
          <p:spPr>
            <a:xfrm>
              <a:off x="457200" y="2895600"/>
              <a:ext cx="30480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2/Authority</a:t>
              </a:r>
            </a:p>
          </p:txBody>
        </p:sp>
        <p:sp>
          <p:nvSpPr>
            <p:cNvPr id="15" name="Rounded Rectangle 14"/>
            <p:cNvSpPr/>
            <p:nvPr/>
          </p:nvSpPr>
          <p:spPr>
            <a:xfrm>
              <a:off x="457200" y="3429000"/>
              <a:ext cx="30480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3/Discipline</a:t>
              </a:r>
            </a:p>
          </p:txBody>
        </p:sp>
        <p:sp>
          <p:nvSpPr>
            <p:cNvPr id="16" name="Rounded Rectangle 15"/>
            <p:cNvSpPr/>
            <p:nvPr/>
          </p:nvSpPr>
          <p:spPr>
            <a:xfrm>
              <a:off x="457200" y="4038600"/>
              <a:ext cx="3048000" cy="533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4/Unity of command</a:t>
              </a:r>
            </a:p>
          </p:txBody>
        </p:sp>
        <p:sp>
          <p:nvSpPr>
            <p:cNvPr id="17" name="Rounded Rectangle 16"/>
            <p:cNvSpPr/>
            <p:nvPr/>
          </p:nvSpPr>
          <p:spPr>
            <a:xfrm>
              <a:off x="457200" y="4648200"/>
              <a:ext cx="3048000"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5/Unity of direction</a:t>
              </a:r>
            </a:p>
          </p:txBody>
        </p:sp>
        <p:sp>
          <p:nvSpPr>
            <p:cNvPr id="18" name="Rounded Rectangle 17"/>
            <p:cNvSpPr/>
            <p:nvPr/>
          </p:nvSpPr>
          <p:spPr>
            <a:xfrm>
              <a:off x="457200" y="6019800"/>
              <a:ext cx="3048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latin typeface="Arial" pitchFamily="34" charset="0"/>
                  <a:cs typeface="Arial" pitchFamily="34" charset="0"/>
                </a:rPr>
                <a:t>7/Remuneration</a:t>
              </a:r>
            </a:p>
          </p:txBody>
        </p:sp>
        <p:sp>
          <p:nvSpPr>
            <p:cNvPr id="19" name="Rounded Rectangle 18"/>
            <p:cNvSpPr/>
            <p:nvPr/>
          </p:nvSpPr>
          <p:spPr>
            <a:xfrm>
              <a:off x="4495800" y="2362200"/>
              <a:ext cx="3124200" cy="533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latin typeface="Arial" pitchFamily="34" charset="0"/>
                  <a:cs typeface="Arial" pitchFamily="34" charset="0"/>
                </a:rPr>
                <a:t>8/Centralization </a:t>
              </a:r>
            </a:p>
          </p:txBody>
        </p:sp>
        <p:sp>
          <p:nvSpPr>
            <p:cNvPr id="21" name="Rounded Rectangle 20"/>
            <p:cNvSpPr/>
            <p:nvPr/>
          </p:nvSpPr>
          <p:spPr>
            <a:xfrm>
              <a:off x="4495800" y="4114800"/>
              <a:ext cx="3200400" cy="457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bg1"/>
                  </a:solidFill>
                  <a:latin typeface="Arial" pitchFamily="34" charset="0"/>
                  <a:cs typeface="Arial" pitchFamily="34" charset="0"/>
                </a:rPr>
                <a:t>11/Equity</a:t>
              </a:r>
            </a:p>
          </p:txBody>
        </p:sp>
        <p:sp>
          <p:nvSpPr>
            <p:cNvPr id="22" name="Rounded Rectangle 21"/>
            <p:cNvSpPr/>
            <p:nvPr/>
          </p:nvSpPr>
          <p:spPr>
            <a:xfrm>
              <a:off x="4495800" y="3581400"/>
              <a:ext cx="3200400" cy="457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latin typeface="Arial" pitchFamily="34" charset="0"/>
                  <a:cs typeface="Arial" pitchFamily="34" charset="0"/>
                </a:rPr>
                <a:t>10/Order</a:t>
              </a:r>
              <a:endParaRPr lang="en-US" b="1" dirty="0">
                <a:solidFill>
                  <a:srgbClr val="800000"/>
                </a:solidFill>
                <a:latin typeface="Arial" pitchFamily="34" charset="0"/>
                <a:cs typeface="Arial" pitchFamily="34" charset="0"/>
              </a:endParaRPr>
            </a:p>
          </p:txBody>
        </p:sp>
        <p:sp>
          <p:nvSpPr>
            <p:cNvPr id="24" name="Rounded Rectangle 23"/>
            <p:cNvSpPr/>
            <p:nvPr/>
          </p:nvSpPr>
          <p:spPr>
            <a:xfrm>
              <a:off x="4495800" y="5486400"/>
              <a:ext cx="32004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solidFill>
                    <a:schemeClr val="bg1"/>
                  </a:solidFill>
                  <a:latin typeface="Arial" pitchFamily="34" charset="0"/>
                  <a:cs typeface="Arial" pitchFamily="34" charset="0"/>
                </a:rPr>
                <a:t>13/Initiative</a:t>
              </a:r>
              <a:endParaRPr lang="en-US" b="1" dirty="0">
                <a:solidFill>
                  <a:schemeClr val="bg1"/>
                </a:solidFill>
                <a:latin typeface="Arial" pitchFamily="34" charset="0"/>
                <a:cs typeface="Arial" pitchFamily="34" charset="0"/>
              </a:endParaRPr>
            </a:p>
          </p:txBody>
        </p:sp>
        <p:sp>
          <p:nvSpPr>
            <p:cNvPr id="25" name="Rounded Rectangle 24"/>
            <p:cNvSpPr/>
            <p:nvPr/>
          </p:nvSpPr>
          <p:spPr>
            <a:xfrm>
              <a:off x="4495800" y="6019800"/>
              <a:ext cx="32004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b="1" dirty="0">
                  <a:solidFill>
                    <a:schemeClr val="bg1"/>
                  </a:solidFill>
                  <a:latin typeface="Arial" pitchFamily="34" charset="0"/>
                  <a:cs typeface="Arial" pitchFamily="34" charset="0"/>
                </a:rPr>
                <a:t>14/Esprit</a:t>
              </a:r>
              <a:r>
                <a:rPr lang="en-GB" b="1" dirty="0">
                  <a:latin typeface="Arial" pitchFamily="34" charset="0"/>
                  <a:cs typeface="Arial" pitchFamily="34" charset="0"/>
                </a:rPr>
                <a:t> de Corps</a:t>
              </a:r>
              <a:endParaRPr lang="en-US" b="1" dirty="0">
                <a:solidFill>
                  <a:srgbClr val="800000"/>
                </a:solidFill>
                <a:latin typeface="Arial" pitchFamily="34" charset="0"/>
                <a:cs typeface="Arial" pitchFamily="34" charset="0"/>
              </a:endParaRPr>
            </a:p>
          </p:txBody>
        </p:sp>
        <p:sp>
          <p:nvSpPr>
            <p:cNvPr id="26" name="Rounded Rectangle 25"/>
            <p:cNvSpPr/>
            <p:nvPr/>
          </p:nvSpPr>
          <p:spPr>
            <a:xfrm>
              <a:off x="4495800" y="2971800"/>
              <a:ext cx="3124200" cy="5334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itchFamily="34" charset="0"/>
                  <a:cs typeface="Arial" pitchFamily="34" charset="0"/>
                </a:rPr>
                <a:t>9/Scalar chain</a:t>
              </a:r>
            </a:p>
          </p:txBody>
        </p:sp>
      </p:grpSp>
      <p:sp>
        <p:nvSpPr>
          <p:cNvPr id="2" name="Rectangle 1">
            <a:extLst>
              <a:ext uri="{FF2B5EF4-FFF2-40B4-BE49-F238E27FC236}">
                <a16:creationId xmlns:a16="http://schemas.microsoft.com/office/drawing/2014/main" id="{F7634A4E-B5D7-7E84-E257-7B6F7D5815AC}"/>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lvl="0" algn="ctr" hangingPunct="0">
              <a:buClr>
                <a:srgbClr val="000000"/>
              </a:buClr>
              <a:buSzPct val="100000"/>
            </a:pPr>
            <a:r>
              <a:rPr lang="en-US" sz="2800" dirty="0">
                <a:solidFill>
                  <a:schemeClr val="bg1"/>
                </a:solidFill>
                <a:ea typeface="MS PGothic" pitchFamily="34" charset="-128"/>
              </a:rPr>
              <a:t>2.3.  </a:t>
            </a:r>
            <a:r>
              <a:rPr lang="en-US" sz="2800" dirty="0">
                <a:solidFill>
                  <a:schemeClr val="bg1"/>
                </a:solidFill>
                <a:ea typeface="DejaVu Sans"/>
                <a:cs typeface="DejaVu Sans"/>
              </a:rPr>
              <a:t>Principles of management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66372"/>
            <a:ext cx="8309925" cy="954107"/>
          </a:xfrm>
          <a:prstGeom prst="rect">
            <a:avLst/>
          </a:prstGeom>
          <a:noFill/>
        </p:spPr>
        <p:txBody>
          <a:bodyPr wrap="square" rtlCol="0">
            <a:spAutoFit/>
          </a:bodyPr>
          <a:lstStyle/>
          <a:p>
            <a:pPr algn="ctr"/>
            <a:r>
              <a:rPr lang="ru-RU" sz="28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ru-RU"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kumimoji="0" lang="en-US" sz="2800" i="0" u="none" strike="noStrike" cap="none" normalizeH="0" baseline="0" dirty="0">
                <a:ln>
                  <a:noFill/>
                </a:ln>
                <a:solidFill>
                  <a:schemeClr val="bg1"/>
                </a:solidFill>
                <a:effectLst/>
                <a:latin typeface="Arial" charset="0"/>
                <a:ea typeface="MS PGothic" pitchFamily="34" charset="-128"/>
                <a:cs typeface="Arial" charset="0"/>
              </a:rPr>
              <a:t>Definition of a manager, the managerial roles and skills</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 name="TextBox 7">
            <a:extLst>
              <a:ext uri="{FF2B5EF4-FFF2-40B4-BE49-F238E27FC236}">
                <a16:creationId xmlns:a16="http://schemas.microsoft.com/office/drawing/2014/main" id="{7011B747-C3EE-4712-AF69-E6C40B10AF75}"/>
              </a:ext>
            </a:extLst>
          </p:cNvPr>
          <p:cNvSpPr txBox="1"/>
          <p:nvPr/>
        </p:nvSpPr>
        <p:spPr>
          <a:xfrm>
            <a:off x="274794" y="2405755"/>
            <a:ext cx="4699921" cy="2562496"/>
          </a:xfrm>
          <a:prstGeom prst="rect">
            <a:avLst/>
          </a:prstGeom>
          <a:noFill/>
        </p:spPr>
        <p:txBody>
          <a:bodyPr wrap="square">
            <a:spAutoFit/>
          </a:bodyPr>
          <a:lstStyle/>
          <a:p>
            <a:pPr>
              <a:lnSpc>
                <a:spcPct val="150000"/>
              </a:lnSpc>
              <a:spcBef>
                <a:spcPts val="600"/>
              </a:spcBef>
              <a:spcAft>
                <a:spcPts val="600"/>
              </a:spcAft>
            </a:pPr>
            <a:r>
              <a:rPr lang="ru-RU" sz="2200" dirty="0">
                <a:latin typeface="Tahoma" panose="020B0604030504040204" pitchFamily="34" charset="0"/>
                <a:ea typeface="Tahoma" panose="020B0604030504040204" pitchFamily="34" charset="0"/>
                <a:cs typeface="Tahoma" panose="020B0604030504040204" pitchFamily="34" charset="0"/>
              </a:rPr>
              <a:t>3.1</a:t>
            </a:r>
            <a:r>
              <a:rPr lang="en-US" sz="2200" dirty="0">
                <a:latin typeface="Tahoma" panose="020B0604030504040204" pitchFamily="34" charset="0"/>
                <a:ea typeface="Tahoma" panose="020B0604030504040204" pitchFamily="34" charset="0"/>
                <a:cs typeface="Tahoma" panose="020B0604030504040204" pitchFamily="34" charset="0"/>
              </a:rPr>
              <a:t>.</a:t>
            </a:r>
            <a:r>
              <a:rPr lang="ru-RU" sz="2200" dirty="0">
                <a:latin typeface="Tahoma" panose="020B0604030504040204" pitchFamily="34" charset="0"/>
                <a:ea typeface="Tahoma" panose="020B0604030504040204" pitchFamily="34" charset="0"/>
                <a:cs typeface="Tahoma" panose="020B0604030504040204" pitchFamily="34" charset="0"/>
              </a:rPr>
              <a:t> </a:t>
            </a:r>
            <a:r>
              <a:rPr lang="en-US" sz="2400" dirty="0"/>
              <a:t>Definition of a manager</a:t>
            </a:r>
          </a:p>
          <a:p>
            <a:pPr>
              <a:lnSpc>
                <a:spcPct val="150000"/>
              </a:lnSpc>
              <a:spcBef>
                <a:spcPts val="600"/>
              </a:spcBef>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3.2. Levels of management</a:t>
            </a:r>
          </a:p>
          <a:p>
            <a:pPr marL="0" indent="0">
              <a:lnSpc>
                <a:spcPct val="150000"/>
              </a:lnSpc>
              <a:spcBef>
                <a:spcPts val="600"/>
              </a:spcBef>
              <a:spcAft>
                <a:spcPts val="600"/>
              </a:spcAft>
              <a:buNone/>
            </a:pPr>
            <a:r>
              <a:rPr lang="ru-RU" sz="2200" dirty="0">
                <a:latin typeface="Tahoma" panose="020B0604030504040204" pitchFamily="34" charset="0"/>
                <a:ea typeface="Tahoma" panose="020B0604030504040204" pitchFamily="34" charset="0"/>
                <a:cs typeface="Tahoma" panose="020B0604030504040204" pitchFamily="34" charset="0"/>
              </a:rPr>
              <a:t>3.</a:t>
            </a:r>
            <a:r>
              <a:rPr lang="vi-VN" sz="2200" dirty="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rPr>
              <a:t>.</a:t>
            </a:r>
            <a:r>
              <a:rPr lang="ru-RU"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Managerial roles</a:t>
            </a: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600"/>
              </a:spcBef>
              <a:spcAft>
                <a:spcPts val="600"/>
              </a:spcAft>
              <a:buNone/>
            </a:pPr>
            <a:r>
              <a:rPr lang="ru-RU" sz="2200" dirty="0">
                <a:latin typeface="Tahoma" panose="020B0604030504040204" pitchFamily="34" charset="0"/>
                <a:ea typeface="Tahoma" panose="020B0604030504040204" pitchFamily="34" charset="0"/>
                <a:cs typeface="Tahoma" panose="020B0604030504040204" pitchFamily="34" charset="0"/>
              </a:rPr>
              <a:t>3.</a:t>
            </a:r>
            <a:r>
              <a:rPr lang="vi-VN" sz="2200" dirty="0">
                <a:latin typeface="Tahoma" panose="020B0604030504040204" pitchFamily="34" charset="0"/>
                <a:ea typeface="Tahoma" panose="020B0604030504040204" pitchFamily="34" charset="0"/>
                <a:cs typeface="Tahoma" panose="020B0604030504040204" pitchFamily="34" charset="0"/>
              </a:rPr>
              <a:t>4</a:t>
            </a:r>
            <a:r>
              <a:rPr lang="en-US" sz="2200" dirty="0">
                <a:latin typeface="Tahoma" panose="020B0604030504040204" pitchFamily="34" charset="0"/>
                <a:ea typeface="Tahoma" panose="020B0604030504040204" pitchFamily="34" charset="0"/>
                <a:cs typeface="Tahoma" panose="020B0604030504040204" pitchFamily="34" charset="0"/>
              </a:rPr>
              <a:t>.</a:t>
            </a:r>
            <a:r>
              <a:rPr lang="ru-RU"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Managerial skills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Image result for Team Manager">
            <a:extLst>
              <a:ext uri="{FF2B5EF4-FFF2-40B4-BE49-F238E27FC236}">
                <a16:creationId xmlns:a16="http://schemas.microsoft.com/office/drawing/2014/main" id="{D85EE214-D7BD-4419-B0AA-7C2E7FAC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261" y="2480424"/>
            <a:ext cx="3743325" cy="248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59730"/>
            <a:ext cx="8309925" cy="523220"/>
          </a:xfrm>
          <a:prstGeom prst="rect">
            <a:avLst/>
          </a:prstGeom>
          <a:noFill/>
        </p:spPr>
        <p:txBody>
          <a:bodyPr wrap="square" rtlCol="0">
            <a:spAutoFit/>
          </a:bodyPr>
          <a:lstStyle/>
          <a:p>
            <a:pPr algn="ctr"/>
            <a:r>
              <a:rPr lang="ru-RU" sz="28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a:t>
            </a:r>
            <a:r>
              <a:rPr kumimoji="0" lang="en-US" sz="2800" i="0" u="none" strike="noStrike" cap="none" normalizeH="0" baseline="0" dirty="0">
                <a:ln>
                  <a:noFill/>
                </a:ln>
                <a:solidFill>
                  <a:schemeClr val="bg1"/>
                </a:solidFill>
                <a:effectLst/>
                <a:latin typeface="Arial" charset="0"/>
                <a:ea typeface="MS PGothic" pitchFamily="34" charset="-128"/>
                <a:cs typeface="Arial" charset="0"/>
              </a:rPr>
              <a:t>Definition of a manager</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TextBox 8">
            <a:extLst>
              <a:ext uri="{FF2B5EF4-FFF2-40B4-BE49-F238E27FC236}">
                <a16:creationId xmlns:a16="http://schemas.microsoft.com/office/drawing/2014/main" id="{3DE3C3CA-FDE3-4E48-A3D1-1AF2175A695D}"/>
              </a:ext>
            </a:extLst>
          </p:cNvPr>
          <p:cNvSpPr txBox="1"/>
          <p:nvPr/>
        </p:nvSpPr>
        <p:spPr>
          <a:xfrm>
            <a:off x="4824247" y="2246831"/>
            <a:ext cx="4121011" cy="2785378"/>
          </a:xfrm>
          <a:prstGeom prst="rect">
            <a:avLst/>
          </a:prstGeom>
          <a:noFill/>
        </p:spPr>
        <p:txBody>
          <a:bodyPr wrap="square">
            <a:spAutoFit/>
          </a:bodyPr>
          <a:lstStyle/>
          <a:p>
            <a:pPr lvl="1" algn="just"/>
            <a:r>
              <a:rPr lang="en-US" sz="2500" dirty="0"/>
              <a:t>Someone who </a:t>
            </a:r>
            <a:r>
              <a:rPr lang="en-US" sz="2500" dirty="0">
                <a:solidFill>
                  <a:schemeClr val="tx2"/>
                </a:solidFill>
              </a:rPr>
              <a:t>works with and through other </a:t>
            </a:r>
            <a:r>
              <a:rPr lang="en-US" sz="2500" dirty="0"/>
              <a:t>people by </a:t>
            </a:r>
            <a:r>
              <a:rPr lang="en-US" sz="2500" dirty="0">
                <a:solidFill>
                  <a:schemeClr val="tx2"/>
                </a:solidFill>
              </a:rPr>
              <a:t>coordinating</a:t>
            </a:r>
            <a:r>
              <a:rPr lang="en-US" sz="2500" dirty="0"/>
              <a:t> and </a:t>
            </a:r>
            <a:r>
              <a:rPr lang="en-US" sz="2500" dirty="0">
                <a:solidFill>
                  <a:schemeClr val="tx2"/>
                </a:solidFill>
              </a:rPr>
              <a:t>integrating</a:t>
            </a:r>
            <a:r>
              <a:rPr lang="en-US" sz="2500" dirty="0"/>
              <a:t> their work activities in order to accomplish </a:t>
            </a:r>
            <a:r>
              <a:rPr lang="en-US" sz="2500" dirty="0">
                <a:solidFill>
                  <a:schemeClr val="tx2"/>
                </a:solidFill>
              </a:rPr>
              <a:t>organizational goals</a:t>
            </a:r>
            <a:r>
              <a:rPr lang="en-US" sz="2500" dirty="0"/>
              <a:t>.</a:t>
            </a:r>
          </a:p>
        </p:txBody>
      </p:sp>
      <p:pic>
        <p:nvPicPr>
          <p:cNvPr id="6146" name="Picture 2" descr="Image result for Team Manager">
            <a:extLst>
              <a:ext uri="{FF2B5EF4-FFF2-40B4-BE49-F238E27FC236}">
                <a16:creationId xmlns:a16="http://schemas.microsoft.com/office/drawing/2014/main" id="{0810D58E-5F46-4CF3-902C-34A7ED61C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90" y="2531100"/>
            <a:ext cx="4333875" cy="2466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5E9F36-9D35-381E-3E4C-E5113B0E7646}"/>
              </a:ext>
            </a:extLst>
          </p:cNvPr>
          <p:cNvSpPr txBox="1"/>
          <p:nvPr/>
        </p:nvSpPr>
        <p:spPr>
          <a:xfrm>
            <a:off x="438244" y="1361602"/>
            <a:ext cx="4624550" cy="658770"/>
          </a:xfrm>
          <a:prstGeom prst="rect">
            <a:avLst/>
          </a:prstGeom>
          <a:noFill/>
        </p:spPr>
        <p:txBody>
          <a:bodyPr wrap="square">
            <a:spAutoFit/>
          </a:bodyPr>
          <a:lstStyle/>
          <a:p>
            <a:pPr lvl="1">
              <a:lnSpc>
                <a:spcPct val="150000"/>
              </a:lnSpc>
              <a:spcBef>
                <a:spcPts val="600"/>
              </a:spcBef>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800" i="1" dirty="0">
                <a:solidFill>
                  <a:srgbClr val="000000"/>
                </a:solidFill>
                <a:ea typeface="DejaVu Sans"/>
                <a:cs typeface="DejaVu Sans"/>
              </a:rPr>
              <a:t>Who are managers?</a:t>
            </a:r>
          </a:p>
        </p:txBody>
      </p:sp>
    </p:spTree>
    <p:extLst>
      <p:ext uri="{BB962C8B-B14F-4D97-AF65-F5344CB8AC3E}">
        <p14:creationId xmlns:p14="http://schemas.microsoft.com/office/powerpoint/2010/main" val="178078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8309924"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CLASS MATERIALS</a:t>
            </a:r>
          </a:p>
        </p:txBody>
      </p:sp>
      <p:sp>
        <p:nvSpPr>
          <p:cNvPr id="3" name="Content Placeholder 2"/>
          <p:cNvSpPr>
            <a:spLocks noGrp="1"/>
          </p:cNvSpPr>
          <p:nvPr>
            <p:ph idx="1"/>
          </p:nvPr>
        </p:nvSpPr>
        <p:spPr>
          <a:xfrm>
            <a:off x="457200" y="2172502"/>
            <a:ext cx="8255658" cy="3953662"/>
          </a:xfrm>
        </p:spPr>
        <p:txBody>
          <a:bodyPr>
            <a:noAutofit/>
          </a:bodyPr>
          <a:lstStyle/>
          <a:p>
            <a:pPr algn="just">
              <a:lnSpc>
                <a:spcPct val="140000"/>
              </a:lnSpc>
              <a:spcBef>
                <a:spcPct val="0"/>
              </a:spcBef>
            </a:pPr>
            <a:r>
              <a:rPr lang="en-US" altLang="en-VN" sz="1200" dirty="0"/>
              <a:t>[1] T</a:t>
            </a:r>
            <a:r>
              <a:rPr lang="vi-VN" altLang="en-VN" sz="1200" dirty="0"/>
              <a:t>extbook</a:t>
            </a:r>
          </a:p>
          <a:p>
            <a:pPr algn="just">
              <a:lnSpc>
                <a:spcPct val="140000"/>
              </a:lnSpc>
              <a:spcBef>
                <a:spcPct val="0"/>
              </a:spcBef>
            </a:pPr>
            <a:r>
              <a:rPr lang="vi-VN" altLang="en-VN" sz="1200" b="1" dirty="0"/>
              <a:t>Ricky W. Griffin, 2008. Fundamentals of Management, 5th Edition, South Western, Cengage Learning, ISBN-13: 978-1-4390-3790-4, ISBN-10: 1-4390-3790-6</a:t>
            </a:r>
          </a:p>
          <a:p>
            <a:pPr algn="just">
              <a:lnSpc>
                <a:spcPct val="140000"/>
              </a:lnSpc>
              <a:spcBef>
                <a:spcPct val="0"/>
              </a:spcBef>
            </a:pPr>
            <a:r>
              <a:rPr lang="en-US" altLang="en-VN" sz="1200" dirty="0"/>
              <a:t>[2] More books</a:t>
            </a:r>
          </a:p>
          <a:p>
            <a:pPr>
              <a:spcBef>
                <a:spcPts val="600"/>
              </a:spcBef>
              <a:spcAft>
                <a:spcPts val="300"/>
              </a:spcAft>
            </a:pPr>
            <a:r>
              <a:rPr lang="en-US" sz="1200" b="1" dirty="0" err="1">
                <a:effectLst/>
                <a:ea typeface="Calibri" panose="020F0502020204030204" pitchFamily="34" charset="0"/>
              </a:rPr>
              <a:t>Tài</a:t>
            </a:r>
            <a:r>
              <a:rPr lang="en-US" sz="1200" b="1" dirty="0">
                <a:effectLst/>
                <a:ea typeface="Calibri" panose="020F0502020204030204" pitchFamily="34" charset="0"/>
              </a:rPr>
              <a:t> </a:t>
            </a:r>
            <a:r>
              <a:rPr lang="en-US" sz="1200" b="1" dirty="0" err="1">
                <a:effectLst/>
                <a:ea typeface="Calibri" panose="020F0502020204030204" pitchFamily="34" charset="0"/>
              </a:rPr>
              <a:t>liệu</a:t>
            </a:r>
            <a:r>
              <a:rPr lang="en-US" sz="1200" b="1" dirty="0">
                <a:effectLst/>
                <a:ea typeface="Calibri" panose="020F0502020204030204" pitchFamily="34" charset="0"/>
              </a:rPr>
              <a:t> </a:t>
            </a:r>
            <a:r>
              <a:rPr lang="en-US" sz="1200" b="1" dirty="0" err="1">
                <a:effectLst/>
                <a:ea typeface="Calibri" panose="020F0502020204030204" pitchFamily="34" charset="0"/>
              </a:rPr>
              <a:t>tham</a:t>
            </a:r>
            <a:r>
              <a:rPr lang="en-US" sz="1200" b="1" dirty="0">
                <a:effectLst/>
                <a:ea typeface="Calibri" panose="020F0502020204030204" pitchFamily="34" charset="0"/>
              </a:rPr>
              <a:t> </a:t>
            </a:r>
            <a:r>
              <a:rPr lang="en-US" sz="1200" b="1" dirty="0" err="1">
                <a:effectLst/>
                <a:ea typeface="Calibri" panose="020F0502020204030204" pitchFamily="34" charset="0"/>
              </a:rPr>
              <a:t>khảo</a:t>
            </a:r>
            <a:r>
              <a:rPr lang="en-US" sz="1200" b="1" dirty="0">
                <a:effectLst/>
                <a:ea typeface="Calibri" panose="020F0502020204030204" pitchFamily="34" charset="0"/>
              </a:rPr>
              <a:t> (</a:t>
            </a:r>
            <a:r>
              <a:rPr lang="en-US" sz="1200" b="1" i="1" dirty="0">
                <a:effectLst/>
                <a:ea typeface="Calibri" panose="020F0502020204030204" pitchFamily="34" charset="0"/>
              </a:rPr>
              <a:t>References</a:t>
            </a:r>
            <a:r>
              <a:rPr lang="en-US" sz="1200" b="1" dirty="0">
                <a:effectLst/>
                <a:ea typeface="Calibri" panose="020F0502020204030204" pitchFamily="34" charset="0"/>
              </a:rPr>
              <a:t>)</a:t>
            </a:r>
            <a:endParaRPr lang="en-VN" sz="1200" dirty="0">
              <a:effectLst/>
              <a:ea typeface="Calibri" panose="020F0502020204030204" pitchFamily="34" charset="0"/>
            </a:endParaRPr>
          </a:p>
          <a:p>
            <a:pPr marL="408305" indent="-179705" algn="just">
              <a:spcBef>
                <a:spcPts val="600"/>
              </a:spcBef>
              <a:spcAft>
                <a:spcPts val="600"/>
              </a:spcAft>
              <a:tabLst>
                <a:tab pos="408305" algn="l"/>
                <a:tab pos="457200" algn="l"/>
              </a:tabLst>
            </a:pPr>
            <a:r>
              <a:rPr lang="vi-VN" sz="1200" b="1" u="sng" dirty="0">
                <a:effectLst/>
                <a:ea typeface="Times New Roman" panose="02020603050405020304" pitchFamily="18" charset="0"/>
                <a:cs typeface="Times New Roman" panose="02020603050405020304" pitchFamily="18" charset="0"/>
              </a:rPr>
              <a:t>In Vietnamese </a:t>
            </a:r>
            <a:endParaRPr lang="en-VN" sz="1200" dirty="0">
              <a:effectLst/>
              <a:ea typeface="Times New Roman" panose="02020603050405020304" pitchFamily="18" charset="0"/>
              <a:cs typeface="Times New Roman" panose="02020603050405020304" pitchFamily="18" charset="0"/>
            </a:endParaRPr>
          </a:p>
          <a:p>
            <a:pPr marL="450215">
              <a:lnSpc>
                <a:spcPct val="110000"/>
              </a:lnSpc>
              <a:spcBef>
                <a:spcPts val="300"/>
              </a:spcBef>
              <a:spcAft>
                <a:spcPts val="600"/>
              </a:spcAft>
            </a:pPr>
            <a:r>
              <a:rPr lang="vi-VN" sz="1200" dirty="0">
                <a:effectLst/>
                <a:ea typeface="Calibri" panose="020F0502020204030204" pitchFamily="34" charset="0"/>
              </a:rPr>
              <a:t>1. Nguyễn Quang Chương, Bài giảng Quản trị học đại cương, Nhà xuất bản Bách   khoa, 2013</a:t>
            </a:r>
            <a:endParaRPr lang="en-VN" sz="1200" dirty="0">
              <a:effectLst/>
              <a:ea typeface="Calibri" panose="020F0502020204030204" pitchFamily="34" charset="0"/>
            </a:endParaRPr>
          </a:p>
          <a:p>
            <a:pPr marL="408305" indent="-179705" algn="just">
              <a:spcBef>
                <a:spcPts val="600"/>
              </a:spcBef>
              <a:spcAft>
                <a:spcPts val="600"/>
              </a:spcAft>
              <a:tabLst>
                <a:tab pos="408305" algn="l"/>
                <a:tab pos="457200" algn="l"/>
              </a:tabLst>
            </a:pPr>
            <a:r>
              <a:rPr lang="vi-VN" sz="1200" b="1" u="sng" dirty="0">
                <a:effectLst/>
                <a:ea typeface="Times New Roman" panose="02020603050405020304" pitchFamily="18" charset="0"/>
                <a:cs typeface="Times New Roman" panose="02020603050405020304" pitchFamily="18" charset="0"/>
              </a:rPr>
              <a:t>In English </a:t>
            </a:r>
            <a:endParaRPr lang="en-VN" sz="1200" dirty="0">
              <a:effectLst/>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tabLst>
                <a:tab pos="408305" algn="l"/>
                <a:tab pos="457200" algn="l"/>
              </a:tabLst>
            </a:pPr>
            <a:r>
              <a:rPr lang="vi-VN" sz="1200" dirty="0">
                <a:effectLst/>
                <a:ea typeface="Times New Roman" panose="02020603050405020304" pitchFamily="18" charset="0"/>
                <a:cs typeface="Times New Roman" panose="02020603050405020304" pitchFamily="18" charset="0"/>
              </a:rPr>
              <a:t>Robbins, S.P. </a:t>
            </a:r>
            <a:r>
              <a:rPr lang="vi-VN" sz="1200" dirty="0">
                <a:ea typeface="Times New Roman" panose="02020603050405020304" pitchFamily="18" charset="0"/>
                <a:cs typeface="Times New Roman" panose="02020603050405020304" pitchFamily="18" charset="0"/>
              </a:rPr>
              <a:t>&amp; </a:t>
            </a:r>
            <a:r>
              <a:rPr lang="vi-VN" sz="1200" dirty="0">
                <a:effectLst/>
                <a:ea typeface="Times New Roman" panose="02020603050405020304" pitchFamily="18" charset="0"/>
                <a:cs typeface="Times New Roman" panose="02020603050405020304" pitchFamily="18" charset="0"/>
              </a:rPr>
              <a:t> Coulter, M. (2017), Management, </a:t>
            </a:r>
            <a:r>
              <a:rPr lang="vi-VN" sz="1200" dirty="0">
                <a:ea typeface="Times New Roman" panose="02020603050405020304" pitchFamily="18" charset="0"/>
                <a:cs typeface="Times New Roman" panose="02020603050405020304" pitchFamily="18" charset="0"/>
              </a:rPr>
              <a:t>11</a:t>
            </a:r>
            <a:r>
              <a:rPr lang="vi-VN" sz="1200" dirty="0">
                <a:effectLst/>
                <a:ea typeface="Times New Roman" panose="02020603050405020304" pitchFamily="18" charset="0"/>
                <a:cs typeface="Times New Roman" panose="02020603050405020304" pitchFamily="18" charset="0"/>
              </a:rPr>
              <a:t>th edition, Pearson Education Inc.</a:t>
            </a:r>
            <a:endParaRPr lang="en-US" altLang="en-VN" sz="1200" b="1" dirty="0"/>
          </a:p>
          <a:p>
            <a:pPr marL="342900" lvl="0" indent="-342900" algn="just">
              <a:lnSpc>
                <a:spcPct val="110000"/>
              </a:lnSpc>
              <a:spcBef>
                <a:spcPts val="600"/>
              </a:spcBef>
              <a:spcAft>
                <a:spcPts val="600"/>
              </a:spcAft>
              <a:buFont typeface="+mj-lt"/>
              <a:buAutoNum type="arabicPeriod"/>
            </a:pPr>
            <a:r>
              <a:rPr lang="en-US" sz="1200" dirty="0">
                <a:effectLst/>
                <a:ea typeface="Arial" panose="020B0604020202020204" pitchFamily="34" charset="0"/>
                <a:cs typeface="Times New Roman" panose="02020603050405020304" pitchFamily="18" charset="0"/>
              </a:rPr>
              <a:t>John </a:t>
            </a:r>
            <a:r>
              <a:rPr lang="en-US" sz="1200" dirty="0" err="1">
                <a:effectLst/>
                <a:ea typeface="Arial" panose="020B0604020202020204" pitchFamily="34" charset="0"/>
                <a:cs typeface="Times New Roman" panose="02020603050405020304" pitchFamily="18" charset="0"/>
              </a:rPr>
              <a:t>R.Schermerhorn</a:t>
            </a:r>
            <a:r>
              <a:rPr lang="en-US" sz="1200" dirty="0">
                <a:effectLst/>
                <a:ea typeface="Arial" panose="020B0604020202020204" pitchFamily="34" charset="0"/>
                <a:cs typeface="Times New Roman" panose="02020603050405020304" pitchFamily="18" charset="0"/>
              </a:rPr>
              <a:t>, Introduction to Management, 14th edition, John Wiley &amp; Sons, Inc, 2020.</a:t>
            </a:r>
            <a:endParaRPr lang="en-VN" sz="1200" dirty="0">
              <a:effectLst/>
              <a:ea typeface="Times New Roman" panose="02020603050405020304" pitchFamily="18" charset="0"/>
            </a:endParaRPr>
          </a:p>
          <a:p>
            <a:pPr marL="342900" lvl="0" indent="-342900" algn="just">
              <a:spcBef>
                <a:spcPts val="600"/>
              </a:spcBef>
              <a:spcAft>
                <a:spcPts val="600"/>
              </a:spcAft>
              <a:buFont typeface="+mj-lt"/>
              <a:buAutoNum type="arabicPeriod"/>
              <a:tabLst>
                <a:tab pos="408305" algn="l"/>
                <a:tab pos="457200" algn="l"/>
              </a:tabLst>
            </a:pPr>
            <a:r>
              <a:rPr lang="vi-VN" sz="1200" dirty="0">
                <a:effectLst/>
                <a:ea typeface="Arial" panose="020B0604020202020204" pitchFamily="34" charset="0"/>
                <a:cs typeface="Times New Roman" panose="02020603050405020304" pitchFamily="18" charset="0"/>
              </a:rPr>
              <a:t>Kinicki/Williams, Management: A practical introduction, 9th edition, McGraw- Hill, 2020.</a:t>
            </a:r>
            <a:endParaRPr lang="en-VN" sz="1200" dirty="0">
              <a:effectLst/>
              <a:ea typeface="Times New Roman" panose="02020603050405020304" pitchFamily="18" charset="0"/>
              <a:cs typeface="Times New Roman" panose="02020603050405020304" pitchFamily="18" charset="0"/>
            </a:endParaRPr>
          </a:p>
          <a:p>
            <a:pPr algn="just">
              <a:lnSpc>
                <a:spcPct val="140000"/>
              </a:lnSpc>
              <a:spcBef>
                <a:spcPct val="0"/>
              </a:spcBef>
            </a:pPr>
            <a:r>
              <a:rPr lang="en-US" altLang="en-VN" sz="1200" dirty="0"/>
              <a:t>[3] Related papers</a:t>
            </a:r>
          </a:p>
          <a:p>
            <a:pPr algn="just">
              <a:lnSpc>
                <a:spcPct val="140000"/>
              </a:lnSpc>
              <a:spcBef>
                <a:spcPct val="0"/>
              </a:spcBef>
            </a:pPr>
            <a:endParaRPr lang="vi-VN" altLang="en-VN" sz="1200" dirty="0"/>
          </a:p>
          <a:p>
            <a:pPr algn="just">
              <a:lnSpc>
                <a:spcPct val="140000"/>
              </a:lnSpc>
              <a:spcBef>
                <a:spcPct val="0"/>
              </a:spcBef>
            </a:pPr>
            <a:endParaRPr lang="en-US" altLang="en-VN" sz="1200" dirty="0"/>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3776424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6A115DF-6FD7-BA60-041C-AE05CE35DB28}"/>
              </a:ext>
            </a:extLst>
          </p:cNvPr>
          <p:cNvSpPr>
            <a:spLocks noGrp="1"/>
          </p:cNvSpPr>
          <p:nvPr>
            <p:ph type="title"/>
          </p:nvPr>
        </p:nvSpPr>
        <p:spPr>
          <a:xfrm>
            <a:off x="481013" y="152400"/>
            <a:ext cx="8686800" cy="1219200"/>
          </a:xfrm>
        </p:spPr>
        <p:txBody>
          <a:bodyPr>
            <a:normAutofit fontScale="90000"/>
          </a:bodyPr>
          <a:lstStyle/>
          <a:p>
            <a:pPr eaLnBrk="1" hangingPunct="1"/>
            <a:r>
              <a:rPr lang="en-US" altLang="en-US" sz="4200">
                <a:ea typeface="ＭＳ Ｐゴシック" panose="020B0600070205080204" pitchFamily="34" charset="-128"/>
                <a:cs typeface="Arial" panose="020B0604020202020204" pitchFamily="34" charset="0"/>
              </a:rPr>
              <a:t>What Titles Do Managers Have?</a:t>
            </a:r>
          </a:p>
        </p:txBody>
      </p:sp>
      <p:sp>
        <p:nvSpPr>
          <p:cNvPr id="21507" name="Content Placeholder 2">
            <a:extLst>
              <a:ext uri="{FF2B5EF4-FFF2-40B4-BE49-F238E27FC236}">
                <a16:creationId xmlns:a16="http://schemas.microsoft.com/office/drawing/2014/main" id="{F686B0D0-D38A-95C6-371A-23B3E92E3BF5}"/>
              </a:ext>
            </a:extLst>
          </p:cNvPr>
          <p:cNvSpPr>
            <a:spLocks noGrp="1"/>
          </p:cNvSpPr>
          <p:nvPr>
            <p:ph idx="1"/>
          </p:nvPr>
        </p:nvSpPr>
        <p:spPr>
          <a:xfrm>
            <a:off x="838200" y="1371600"/>
            <a:ext cx="8229600" cy="4754563"/>
          </a:xfrm>
        </p:spPr>
        <p:txBody>
          <a:bodyPr>
            <a:normAutofit/>
          </a:bodyPr>
          <a:lstStyle/>
          <a:p>
            <a:pPr eaLnBrk="1" hangingPunct="1">
              <a:lnSpc>
                <a:spcPct val="80000"/>
              </a:lnSpc>
            </a:pPr>
            <a:r>
              <a:rPr lang="en-US" altLang="en-US" sz="2700" b="1" dirty="0">
                <a:solidFill>
                  <a:srgbClr val="648596"/>
                </a:solidFill>
                <a:ea typeface="ＭＳ Ｐゴシック" panose="020B0600070205080204" pitchFamily="34" charset="-128"/>
              </a:rPr>
              <a:t>Top Managers </a:t>
            </a:r>
            <a:endParaRPr lang="en-US" altLang="en-US" sz="2700" dirty="0">
              <a:solidFill>
                <a:srgbClr val="648596"/>
              </a:solidFill>
              <a:ea typeface="ＭＳ Ｐゴシック" panose="020B0600070205080204" pitchFamily="34" charset="-128"/>
            </a:endParaRPr>
          </a:p>
          <a:p>
            <a:pPr lvl="1" eaLnBrk="1" hangingPunct="1">
              <a:lnSpc>
                <a:spcPct val="80000"/>
              </a:lnSpc>
            </a:pPr>
            <a:r>
              <a:rPr lang="en-US" altLang="en-US" sz="2700" dirty="0">
                <a:ea typeface="ＭＳ Ｐゴシック" panose="020B0600070205080204" pitchFamily="34" charset="-128"/>
              </a:rPr>
              <a:t>Make decisions about the direction of an organization</a:t>
            </a:r>
          </a:p>
          <a:p>
            <a:pPr lvl="1" eaLnBrk="1" hangingPunct="1">
              <a:lnSpc>
                <a:spcPct val="80000"/>
              </a:lnSpc>
            </a:pPr>
            <a:endParaRPr lang="en-US" altLang="en-US" sz="2700" dirty="0">
              <a:ea typeface="ＭＳ Ｐゴシック" panose="020B0600070205080204" pitchFamily="34" charset="-128"/>
            </a:endParaRPr>
          </a:p>
          <a:p>
            <a:pPr eaLnBrk="1" hangingPunct="1">
              <a:lnSpc>
                <a:spcPct val="80000"/>
              </a:lnSpc>
            </a:pPr>
            <a:r>
              <a:rPr lang="en-US" altLang="en-US" sz="2700" b="1" dirty="0">
                <a:solidFill>
                  <a:srgbClr val="648596"/>
                </a:solidFill>
                <a:ea typeface="ＭＳ Ｐゴシック" panose="020B0600070205080204" pitchFamily="34" charset="-128"/>
              </a:rPr>
              <a:t>Middle Managers </a:t>
            </a:r>
          </a:p>
          <a:p>
            <a:pPr lvl="1" eaLnBrk="1" hangingPunct="1">
              <a:lnSpc>
                <a:spcPct val="80000"/>
              </a:lnSpc>
            </a:pPr>
            <a:r>
              <a:rPr lang="en-US" altLang="en-US" sz="2700" dirty="0">
                <a:ea typeface="ＭＳ Ｐゴシック" panose="020B0600070205080204" pitchFamily="34" charset="-128"/>
              </a:rPr>
              <a:t>Manage other managers </a:t>
            </a:r>
          </a:p>
          <a:p>
            <a:pPr lvl="1" eaLnBrk="1" hangingPunct="1">
              <a:lnSpc>
                <a:spcPct val="80000"/>
              </a:lnSpc>
            </a:pPr>
            <a:endParaRPr lang="en-US" altLang="en-US" sz="2700" dirty="0">
              <a:ea typeface="ＭＳ Ｐゴシック" panose="020B0600070205080204" pitchFamily="34" charset="-128"/>
            </a:endParaRPr>
          </a:p>
          <a:p>
            <a:pPr eaLnBrk="1" hangingPunct="1">
              <a:lnSpc>
                <a:spcPct val="80000"/>
              </a:lnSpc>
            </a:pPr>
            <a:r>
              <a:rPr lang="en-US" altLang="en-US" sz="2700" b="1" dirty="0">
                <a:solidFill>
                  <a:srgbClr val="648596"/>
                </a:solidFill>
                <a:ea typeface="ＭＳ Ｐゴシック" panose="020B0600070205080204" pitchFamily="34" charset="-128"/>
              </a:rPr>
              <a:t>First-line Managers </a:t>
            </a:r>
            <a:endParaRPr lang="en-US" altLang="en-US" sz="2700" dirty="0">
              <a:solidFill>
                <a:srgbClr val="648596"/>
              </a:solidFill>
              <a:ea typeface="ＭＳ Ｐゴシック" panose="020B0600070205080204" pitchFamily="34" charset="-128"/>
            </a:endParaRPr>
          </a:p>
          <a:p>
            <a:pPr lvl="1" eaLnBrk="1" hangingPunct="1">
              <a:lnSpc>
                <a:spcPct val="80000"/>
              </a:lnSpc>
            </a:pPr>
            <a:r>
              <a:rPr lang="en-US" altLang="en-US" sz="2700" dirty="0">
                <a:ea typeface="ＭＳ Ｐゴシック" panose="020B0600070205080204" pitchFamily="34" charset="-128"/>
              </a:rPr>
              <a:t>Direct nonmanagerial employees</a:t>
            </a:r>
          </a:p>
          <a:p>
            <a:pPr lvl="1" eaLnBrk="1" hangingPunct="1">
              <a:lnSpc>
                <a:spcPct val="80000"/>
              </a:lnSpc>
            </a:pPr>
            <a:endParaRPr lang="en-US" altLang="en-US" sz="2700" dirty="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331648" y="259730"/>
            <a:ext cx="8812352"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3.2. ORGANIZATIONAL HIERACHY</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537029" y="1109054"/>
            <a:ext cx="8273142" cy="553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oster of a diagram of a pyramid&#10;&#10;Description automatically generated">
            <a:extLst>
              <a:ext uri="{FF2B5EF4-FFF2-40B4-BE49-F238E27FC236}">
                <a16:creationId xmlns:a16="http://schemas.microsoft.com/office/drawing/2014/main" id="{5149E83E-BB62-AA73-B708-A0724B9AE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636" y="1236038"/>
            <a:ext cx="6310728" cy="5513105"/>
          </a:xfrm>
          <a:prstGeom prst="rect">
            <a:avLst/>
          </a:prstGeom>
        </p:spPr>
      </p:pic>
    </p:spTree>
    <p:extLst>
      <p:ext uri="{BB962C8B-B14F-4D97-AF65-F5344CB8AC3E}">
        <p14:creationId xmlns:p14="http://schemas.microsoft.com/office/powerpoint/2010/main" val="152167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96"/>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3.3. Managerial roles</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76300" y="1089080"/>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a:extLst>
              <a:ext uri="{FF2B5EF4-FFF2-40B4-BE49-F238E27FC236}">
                <a16:creationId xmlns:a16="http://schemas.microsoft.com/office/drawing/2014/main" id="{42A1E269-96EA-4C48-847F-37987B7B041C}"/>
              </a:ext>
            </a:extLst>
          </p:cNvPr>
          <p:cNvGraphicFramePr/>
          <p:nvPr>
            <p:extLst>
              <p:ext uri="{D42A27DB-BD31-4B8C-83A1-F6EECF244321}">
                <p14:modId xmlns:p14="http://schemas.microsoft.com/office/powerpoint/2010/main" val="4218064324"/>
              </p:ext>
            </p:extLst>
          </p:nvPr>
        </p:nvGraphicFramePr>
        <p:xfrm>
          <a:off x="299357" y="1695805"/>
          <a:ext cx="8534400" cy="5029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334C87C-E898-4B34-8B7D-8BE5385C95A6}"/>
              </a:ext>
            </a:extLst>
          </p:cNvPr>
          <p:cNvSpPr txBox="1"/>
          <p:nvPr/>
        </p:nvSpPr>
        <p:spPr>
          <a:xfrm>
            <a:off x="555171" y="1181609"/>
            <a:ext cx="7108372" cy="646331"/>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 Henry Mintzberg (1990): </a:t>
            </a:r>
            <a:endParaRPr lang="en-GB" b="1" dirty="0">
              <a:solidFill>
                <a:srgbClr val="666666"/>
              </a:solidFill>
              <a:effectLst/>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292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3.3. Managerial roles</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TextBox 6">
            <a:extLst>
              <a:ext uri="{FF2B5EF4-FFF2-40B4-BE49-F238E27FC236}">
                <a16:creationId xmlns:a16="http://schemas.microsoft.com/office/drawing/2014/main" id="{CF05E8D8-8216-4298-9B02-BFB45BEB87E9}"/>
              </a:ext>
            </a:extLst>
          </p:cNvPr>
          <p:cNvSpPr txBox="1"/>
          <p:nvPr/>
        </p:nvSpPr>
        <p:spPr>
          <a:xfrm>
            <a:off x="580537" y="1450348"/>
            <a:ext cx="7169512" cy="3376374"/>
          </a:xfrm>
          <a:prstGeom prst="rect">
            <a:avLst/>
          </a:prstGeom>
          <a:noFill/>
        </p:spPr>
        <p:txBody>
          <a:bodyPr wrap="square">
            <a:spAutoFit/>
          </a:bodyPr>
          <a:lstStyle/>
          <a:p>
            <a:pPr marL="0" indent="0">
              <a:lnSpc>
                <a:spcPct val="150000"/>
              </a:lnSpc>
              <a:spcBef>
                <a:spcPts val="600"/>
              </a:spcBef>
              <a:spcAft>
                <a:spcPts val="600"/>
              </a:spcAft>
              <a:buNone/>
            </a:pPr>
            <a:r>
              <a:rPr lang="en-US" sz="2500" b="1" dirty="0">
                <a:latin typeface="Tahoma" panose="020B0604030504040204" pitchFamily="34" charset="0"/>
                <a:ea typeface="Tahoma" panose="020B0604030504040204" pitchFamily="34" charset="0"/>
                <a:cs typeface="Tahoma" panose="020B0604030504040204" pitchFamily="34" charset="0"/>
              </a:rPr>
              <a:t>When to use?</a:t>
            </a:r>
          </a:p>
          <a:p>
            <a:pPr marL="800100" lvl="1" indent="-342900">
              <a:lnSpc>
                <a:spcPct val="150000"/>
              </a:lnSpc>
              <a:spcBef>
                <a:spcPts val="600"/>
              </a:spcBef>
              <a:spcAft>
                <a:spcPts val="600"/>
              </a:spcAft>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Write a job description</a:t>
            </a:r>
          </a:p>
          <a:p>
            <a:pPr marL="800100" lvl="1" indent="-342900">
              <a:lnSpc>
                <a:spcPct val="150000"/>
              </a:lnSpc>
              <a:spcBef>
                <a:spcPts val="600"/>
              </a:spcBef>
              <a:spcAft>
                <a:spcPts val="600"/>
              </a:spcAft>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Develop training</a:t>
            </a:r>
          </a:p>
          <a:p>
            <a:pPr marL="800100" lvl="1" indent="-342900">
              <a:lnSpc>
                <a:spcPct val="150000"/>
              </a:lnSpc>
              <a:spcBef>
                <a:spcPts val="600"/>
              </a:spcBef>
              <a:spcAft>
                <a:spcPts val="600"/>
              </a:spcAft>
              <a:buFont typeface="Arial" panose="020B0604020202020204" pitchFamily="34" charset="0"/>
              <a:buChar char="•"/>
            </a:pPr>
            <a:r>
              <a:rPr lang="en-US" sz="2300" dirty="0">
                <a:latin typeface="Tahoma" panose="020B0604030504040204" pitchFamily="34" charset="0"/>
                <a:ea typeface="Tahoma" panose="020B0604030504040204" pitchFamily="34" charset="0"/>
                <a:cs typeface="Tahoma" panose="020B0604030504040204" pitchFamily="34" charset="0"/>
              </a:rPr>
              <a:t>Assess your own weaknesses</a:t>
            </a:r>
          </a:p>
          <a:p>
            <a:pPr marL="0" indent="0">
              <a:lnSpc>
                <a:spcPct val="150000"/>
              </a:lnSpc>
              <a:spcBef>
                <a:spcPts val="600"/>
              </a:spcBef>
              <a:spcAft>
                <a:spcPts val="600"/>
              </a:spcAft>
              <a:buNone/>
            </a:pP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482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A7A435-DCB0-A907-070E-62802595D150}"/>
              </a:ext>
            </a:extLst>
          </p:cNvPr>
          <p:cNvSpPr>
            <a:spLocks noGrp="1"/>
          </p:cNvSpPr>
          <p:nvPr>
            <p:ph type="title"/>
          </p:nvPr>
        </p:nvSpPr>
        <p:spPr>
          <a:xfrm>
            <a:off x="457200" y="373062"/>
            <a:ext cx="8513764" cy="774701"/>
          </a:xfrm>
        </p:spPr>
        <p:txBody>
          <a:bodyPr>
            <a:normAutofit/>
          </a:bodyPr>
          <a:lstStyle/>
          <a:p>
            <a:pPr eaLnBrk="1" hangingPunct="1"/>
            <a:r>
              <a:rPr lang="en-US" altLang="en-US" sz="3000" dirty="0">
                <a:ea typeface="ＭＳ Ｐゴシック" panose="020B0600070205080204" pitchFamily="34" charset="-128"/>
                <a:cs typeface="Arial" panose="020B0604020202020204" pitchFamily="34" charset="0"/>
              </a:rPr>
              <a:t>What Skills Do Managers Need?</a:t>
            </a:r>
          </a:p>
        </p:txBody>
      </p:sp>
      <p:sp>
        <p:nvSpPr>
          <p:cNvPr id="34819" name="Content Placeholder 2">
            <a:extLst>
              <a:ext uri="{FF2B5EF4-FFF2-40B4-BE49-F238E27FC236}">
                <a16:creationId xmlns:a16="http://schemas.microsoft.com/office/drawing/2014/main" id="{5D80F57D-8A8B-BCCF-D224-B38E68A1F65D}"/>
              </a:ext>
            </a:extLst>
          </p:cNvPr>
          <p:cNvSpPr>
            <a:spLocks noGrp="1"/>
          </p:cNvSpPr>
          <p:nvPr>
            <p:ph idx="1"/>
          </p:nvPr>
        </p:nvSpPr>
        <p:spPr>
          <a:xfrm>
            <a:off x="762000" y="1568450"/>
            <a:ext cx="3810000" cy="2286000"/>
          </a:xfrm>
        </p:spPr>
        <p:txBody>
          <a:bodyPr/>
          <a:lstStyle/>
          <a:p>
            <a:pPr algn="ctr" eaLnBrk="1" hangingPunct="1">
              <a:lnSpc>
                <a:spcPct val="80000"/>
              </a:lnSpc>
            </a:pPr>
            <a:r>
              <a:rPr lang="en-US" altLang="en-US" sz="3000" b="1">
                <a:solidFill>
                  <a:srgbClr val="648596"/>
                </a:solidFill>
                <a:ea typeface="ＭＳ Ｐゴシック" panose="020B0600070205080204" pitchFamily="34" charset="-128"/>
              </a:rPr>
              <a:t>Conceptual Skills </a:t>
            </a:r>
          </a:p>
        </p:txBody>
      </p:sp>
      <p:sp>
        <p:nvSpPr>
          <p:cNvPr id="34820" name="Footer Placeholder 1">
            <a:extLst>
              <a:ext uri="{FF2B5EF4-FFF2-40B4-BE49-F238E27FC236}">
                <a16:creationId xmlns:a16="http://schemas.microsoft.com/office/drawing/2014/main" id="{D4E62204-1F60-3F63-1658-69F6656E14F1}"/>
              </a:ext>
            </a:extLst>
          </p:cNvPr>
          <p:cNvSpPr>
            <a:spLocks noGrp="1"/>
          </p:cNvSpPr>
          <p:nvPr>
            <p:ph type="ftr" sz="quarter" idx="10"/>
          </p:nvPr>
        </p:nvSpPr>
        <p:spPr bwMode="auto">
          <a:xfrm>
            <a:off x="423206" y="6442460"/>
            <a:ext cx="3429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0" dirty="0">
                <a:solidFill>
                  <a:schemeClr val="tx1"/>
                </a:solidFill>
              </a:rPr>
              <a:t>Copyright ©2017 Pearson Education, Inc.</a:t>
            </a:r>
          </a:p>
        </p:txBody>
      </p:sp>
      <p:sp>
        <p:nvSpPr>
          <p:cNvPr id="34822" name="Content Placeholder 2">
            <a:extLst>
              <a:ext uri="{FF2B5EF4-FFF2-40B4-BE49-F238E27FC236}">
                <a16:creationId xmlns:a16="http://schemas.microsoft.com/office/drawing/2014/main" id="{2C10B879-9D70-9E2D-0231-29B3FD51A571}"/>
              </a:ext>
            </a:extLst>
          </p:cNvPr>
          <p:cNvSpPr txBox="1">
            <a:spLocks/>
          </p:cNvSpPr>
          <p:nvPr/>
        </p:nvSpPr>
        <p:spPr bwMode="auto">
          <a:xfrm>
            <a:off x="4876800" y="16002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pPr>
            <a:r>
              <a:rPr lang="en-US" altLang="en-US" sz="3000">
                <a:solidFill>
                  <a:srgbClr val="648596"/>
                </a:solidFill>
                <a:latin typeface="Arial" panose="020B0604020202020204" pitchFamily="34" charset="0"/>
              </a:rPr>
              <a:t>Interpersonal Skills </a:t>
            </a:r>
          </a:p>
        </p:txBody>
      </p:sp>
      <p:sp>
        <p:nvSpPr>
          <p:cNvPr id="34823" name="Content Placeholder 2">
            <a:extLst>
              <a:ext uri="{FF2B5EF4-FFF2-40B4-BE49-F238E27FC236}">
                <a16:creationId xmlns:a16="http://schemas.microsoft.com/office/drawing/2014/main" id="{4CCF902D-3A42-9133-B98A-9801C29F3007}"/>
              </a:ext>
            </a:extLst>
          </p:cNvPr>
          <p:cNvSpPr txBox="1">
            <a:spLocks/>
          </p:cNvSpPr>
          <p:nvPr/>
        </p:nvSpPr>
        <p:spPr bwMode="auto">
          <a:xfrm>
            <a:off x="838200" y="41148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pPr>
            <a:r>
              <a:rPr lang="en-US" altLang="en-US" sz="3000">
                <a:solidFill>
                  <a:srgbClr val="648596"/>
                </a:solidFill>
                <a:latin typeface="Arial" panose="020B0604020202020204" pitchFamily="34" charset="0"/>
              </a:rPr>
              <a:t>Technical Skills </a:t>
            </a:r>
          </a:p>
        </p:txBody>
      </p:sp>
      <p:sp>
        <p:nvSpPr>
          <p:cNvPr id="34824" name="Content Placeholder 2">
            <a:extLst>
              <a:ext uri="{FF2B5EF4-FFF2-40B4-BE49-F238E27FC236}">
                <a16:creationId xmlns:a16="http://schemas.microsoft.com/office/drawing/2014/main" id="{F97F9A83-C08A-ACA8-3788-18FD414D2B75}"/>
              </a:ext>
            </a:extLst>
          </p:cNvPr>
          <p:cNvSpPr txBox="1">
            <a:spLocks/>
          </p:cNvSpPr>
          <p:nvPr/>
        </p:nvSpPr>
        <p:spPr bwMode="auto">
          <a:xfrm>
            <a:off x="4895850" y="4087813"/>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0000"/>
              </a:lnSpc>
            </a:pPr>
            <a:r>
              <a:rPr lang="en-US" altLang="en-US" sz="3000">
                <a:solidFill>
                  <a:srgbClr val="648596"/>
                </a:solidFill>
                <a:latin typeface="Arial" panose="020B0604020202020204" pitchFamily="34" charset="0"/>
              </a:rPr>
              <a:t>Political Skills </a:t>
            </a:r>
          </a:p>
        </p:txBody>
      </p:sp>
      <p:sp>
        <p:nvSpPr>
          <p:cNvPr id="34825" name="Rectangle 1">
            <a:extLst>
              <a:ext uri="{FF2B5EF4-FFF2-40B4-BE49-F238E27FC236}">
                <a16:creationId xmlns:a16="http://schemas.microsoft.com/office/drawing/2014/main" id="{4C786E6D-E023-C271-89BD-B4E54A4EDFBE}"/>
              </a:ext>
            </a:extLst>
          </p:cNvPr>
          <p:cNvSpPr>
            <a:spLocks noChangeArrowheads="1"/>
          </p:cNvSpPr>
          <p:nvPr/>
        </p:nvSpPr>
        <p:spPr bwMode="auto">
          <a:xfrm rot="5400000">
            <a:off x="8128001" y="4684712"/>
            <a:ext cx="1439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600" b="1">
                <a:solidFill>
                  <a:srgbClr val="10866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b="0">
                <a:solidFill>
                  <a:schemeClr val="tx1"/>
                </a:solidFill>
                <a:latin typeface="Arial" panose="020B0604020202020204" pitchFamily="34" charset="0"/>
              </a:rPr>
              <a:t>Source: Simon/Fotolia</a:t>
            </a:r>
          </a:p>
        </p:txBody>
      </p:sp>
      <p:grpSp>
        <p:nvGrpSpPr>
          <p:cNvPr id="34826" name="Group 2">
            <a:extLst>
              <a:ext uri="{FF2B5EF4-FFF2-40B4-BE49-F238E27FC236}">
                <a16:creationId xmlns:a16="http://schemas.microsoft.com/office/drawing/2014/main" id="{73A3FDC1-C85E-430B-5B0C-804118CB89B9}"/>
              </a:ext>
            </a:extLst>
          </p:cNvPr>
          <p:cNvGrpSpPr>
            <a:grpSpLocks/>
          </p:cNvGrpSpPr>
          <p:nvPr/>
        </p:nvGrpSpPr>
        <p:grpSpPr bwMode="auto">
          <a:xfrm>
            <a:off x="1576388" y="1935163"/>
            <a:ext cx="2257425" cy="1995487"/>
            <a:chOff x="2071914" y="1890938"/>
            <a:chExt cx="2257818" cy="1995262"/>
          </a:xfrm>
        </p:grpSpPr>
        <p:pic>
          <p:nvPicPr>
            <p:cNvPr id="34834" name="Picture 14">
              <a:extLst>
                <a:ext uri="{FF2B5EF4-FFF2-40B4-BE49-F238E27FC236}">
                  <a16:creationId xmlns:a16="http://schemas.microsoft.com/office/drawing/2014/main" id="{CEE2B735-7A6F-DBB0-7DF7-B3423C250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60"/>
            <a:stretch>
              <a:fillRect/>
            </a:stretch>
          </p:blipFill>
          <p:spPr bwMode="auto">
            <a:xfrm>
              <a:off x="2071914" y="1890938"/>
              <a:ext cx="2257818" cy="199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34B9554-89C2-9E95-1045-77211C0AA4CF}"/>
                </a:ext>
              </a:extLst>
            </p:cNvPr>
            <p:cNvSpPr/>
            <p:nvPr/>
          </p:nvSpPr>
          <p:spPr>
            <a:xfrm>
              <a:off x="2071914" y="3276669"/>
              <a:ext cx="228640" cy="15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pic>
        <p:nvPicPr>
          <p:cNvPr id="34827" name="Picture 16">
            <a:extLst>
              <a:ext uri="{FF2B5EF4-FFF2-40B4-BE49-F238E27FC236}">
                <a16:creationId xmlns:a16="http://schemas.microsoft.com/office/drawing/2014/main" id="{74EDC274-39F0-B535-5997-4804CB3DB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47900"/>
            <a:ext cx="26384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828" name="Group 4">
            <a:extLst>
              <a:ext uri="{FF2B5EF4-FFF2-40B4-BE49-F238E27FC236}">
                <a16:creationId xmlns:a16="http://schemas.microsoft.com/office/drawing/2014/main" id="{210E70E3-ED33-78A1-5977-7A90C5D805E8}"/>
              </a:ext>
            </a:extLst>
          </p:cNvPr>
          <p:cNvGrpSpPr>
            <a:grpSpLocks/>
          </p:cNvGrpSpPr>
          <p:nvPr/>
        </p:nvGrpSpPr>
        <p:grpSpPr bwMode="auto">
          <a:xfrm>
            <a:off x="1690688" y="4446588"/>
            <a:ext cx="1662112" cy="2030412"/>
            <a:chOff x="1690491" y="4419600"/>
            <a:chExt cx="1662309" cy="2030156"/>
          </a:xfrm>
        </p:grpSpPr>
        <p:pic>
          <p:nvPicPr>
            <p:cNvPr id="34832" name="Picture 17">
              <a:extLst>
                <a:ext uri="{FF2B5EF4-FFF2-40B4-BE49-F238E27FC236}">
                  <a16:creationId xmlns:a16="http://schemas.microsoft.com/office/drawing/2014/main" id="{FE6FB3C2-039C-76C1-59F8-A4B494348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724" t="2515" r="3825"/>
            <a:stretch>
              <a:fillRect/>
            </a:stretch>
          </p:blipFill>
          <p:spPr bwMode="auto">
            <a:xfrm>
              <a:off x="1690491" y="4419600"/>
              <a:ext cx="1662309" cy="203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53EC088-A2F6-146B-65B7-BFCEBC48E287}"/>
                </a:ext>
              </a:extLst>
            </p:cNvPr>
            <p:cNvSpPr/>
            <p:nvPr/>
          </p:nvSpPr>
          <p:spPr>
            <a:xfrm>
              <a:off x="1752410" y="5029123"/>
              <a:ext cx="152418" cy="23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nvGrpSpPr>
          <p:cNvPr id="34829" name="Group 6">
            <a:extLst>
              <a:ext uri="{FF2B5EF4-FFF2-40B4-BE49-F238E27FC236}">
                <a16:creationId xmlns:a16="http://schemas.microsoft.com/office/drawing/2014/main" id="{39BA49D1-D854-E3A1-3AE8-09146CEB661B}"/>
              </a:ext>
            </a:extLst>
          </p:cNvPr>
          <p:cNvGrpSpPr>
            <a:grpSpLocks/>
          </p:cNvGrpSpPr>
          <p:nvPr/>
        </p:nvGrpSpPr>
        <p:grpSpPr bwMode="auto">
          <a:xfrm>
            <a:off x="5867400" y="4572000"/>
            <a:ext cx="2105025" cy="1828800"/>
            <a:chOff x="5867400" y="4446844"/>
            <a:chExt cx="2105025" cy="1828800"/>
          </a:xfrm>
        </p:grpSpPr>
        <p:pic>
          <p:nvPicPr>
            <p:cNvPr id="34830" name="Picture 18">
              <a:extLst>
                <a:ext uri="{FF2B5EF4-FFF2-40B4-BE49-F238E27FC236}">
                  <a16:creationId xmlns:a16="http://schemas.microsoft.com/office/drawing/2014/main" id="{B5B14C5A-7777-888E-AEB4-05CE8D94D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446844"/>
              <a:ext cx="2028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5C1846E-ED61-1A9B-C9B8-0255F68E69A7}"/>
                </a:ext>
              </a:extLst>
            </p:cNvPr>
            <p:cNvSpPr/>
            <p:nvPr/>
          </p:nvSpPr>
          <p:spPr>
            <a:xfrm>
              <a:off x="5867400" y="4807207"/>
              <a:ext cx="381000" cy="36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4. ORGANIZATIONAL ENVIRONMENT</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 name="AutoShape 4">
            <a:extLst>
              <a:ext uri="{FF2B5EF4-FFF2-40B4-BE49-F238E27FC236}">
                <a16:creationId xmlns:a16="http://schemas.microsoft.com/office/drawing/2014/main" id="{2BEB629E-8CA8-C18D-D8D3-8059F432F1B9}"/>
              </a:ext>
            </a:extLst>
          </p:cNvPr>
          <p:cNvSpPr>
            <a:spLocks noChangeArrowheads="1"/>
          </p:cNvSpPr>
          <p:nvPr/>
        </p:nvSpPr>
        <p:spPr bwMode="auto">
          <a:xfrm>
            <a:off x="228600" y="2088931"/>
            <a:ext cx="8915400" cy="22860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90000" tIns="45000" rIns="90000" bIns="45000"/>
          <a:lstStyle/>
          <a:p>
            <a:pPr lvl="0" defTabSz="457200" hangingPunct="0">
              <a:lnSpc>
                <a:spcPct val="7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700" dirty="0">
                <a:solidFill>
                  <a:srgbClr val="000000"/>
                </a:solidFill>
                <a:ea typeface="Arial Unicode MS" pitchFamily="34" charset="-128"/>
                <a:cs typeface="Arial Unicode MS" pitchFamily="34" charset="-128"/>
              </a:rPr>
              <a:t>1)Definition of organizational environment</a:t>
            </a:r>
          </a:p>
          <a:p>
            <a:pPr lvl="0" defTabSz="457200" hangingPunct="0">
              <a:lnSpc>
                <a:spcPct val="7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000000"/>
              </a:solidFill>
              <a:ea typeface="Arial Unicode MS" pitchFamily="34" charset="-128"/>
              <a:cs typeface="Arial Unicode MS" pitchFamily="34" charset="-128"/>
            </a:endParaRPr>
          </a:p>
          <a:p>
            <a:pPr lvl="0" defTabSz="457200" eaLnBrk="0" hangingPunct="0">
              <a:lnSpc>
                <a:spcPct val="9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700" dirty="0">
                <a:solidFill>
                  <a:srgbClr val="000000"/>
                </a:solidFill>
                <a:latin typeface="Arial" pitchFamily="34" charset="0"/>
                <a:cs typeface="Arial" pitchFamily="34" charset="0"/>
              </a:rPr>
              <a:t>2) </a:t>
            </a:r>
            <a:r>
              <a:rPr lang="en-US" sz="2700" dirty="0">
                <a:solidFill>
                  <a:srgbClr val="000000"/>
                </a:solidFill>
                <a:latin typeface="Arial" pitchFamily="34" charset="0"/>
                <a:ea typeface="DejaVu Sans"/>
                <a:cs typeface="Arial" pitchFamily="34" charset="0"/>
              </a:rPr>
              <a:t>C</a:t>
            </a:r>
            <a:r>
              <a:rPr lang="en-US" sz="2700" dirty="0">
                <a:solidFill>
                  <a:srgbClr val="000000"/>
                </a:solidFill>
                <a:ea typeface="Arial Unicode MS" pitchFamily="34" charset="-128"/>
                <a:cs typeface="Arial Unicode MS" pitchFamily="34" charset="-128"/>
              </a:rPr>
              <a:t>lassification of organizational environment</a:t>
            </a:r>
            <a:endParaRPr lang="en-US" sz="2700" dirty="0">
              <a:solidFill>
                <a:srgbClr val="000000"/>
              </a:solidFill>
              <a:latin typeface="Arial" pitchFamily="34" charset="0"/>
              <a:ea typeface="DejaVu Sans"/>
              <a:cs typeface="Arial" pitchFamily="34" charset="0"/>
            </a:endParaRPr>
          </a:p>
          <a:p>
            <a:pPr marL="742950" indent="-742950" algn="just">
              <a:lnSpc>
                <a:spcPct val="94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000000"/>
              </a:solidFill>
              <a:latin typeface="Arial" pitchFamily="34" charset="0"/>
              <a:cs typeface="Arial" pitchFamily="34" charset="0"/>
            </a:endParaRPr>
          </a:p>
          <a:p>
            <a:pPr marL="742950" indent="-742950"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6018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4. 1. </a:t>
            </a:r>
            <a:r>
              <a:rPr lang="en-US" sz="2500" b="1" dirty="0">
                <a:solidFill>
                  <a:schemeClr val="bg1"/>
                </a:solidFill>
                <a:ea typeface="Arial Unicode MS" pitchFamily="34" charset="-128"/>
                <a:cs typeface="Arial Unicode MS" pitchFamily="34" charset="-128"/>
              </a:rPr>
              <a:t>Definition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 name="TextBox 5">
            <a:extLst>
              <a:ext uri="{FF2B5EF4-FFF2-40B4-BE49-F238E27FC236}">
                <a16:creationId xmlns:a16="http://schemas.microsoft.com/office/drawing/2014/main" id="{ED723016-79C1-C7DD-3FAB-33BEA65AAE39}"/>
              </a:ext>
            </a:extLst>
          </p:cNvPr>
          <p:cNvSpPr txBox="1"/>
          <p:nvPr/>
        </p:nvSpPr>
        <p:spPr>
          <a:xfrm>
            <a:off x="655981" y="1413823"/>
            <a:ext cx="3347331" cy="5093702"/>
          </a:xfrm>
          <a:prstGeom prst="rect">
            <a:avLst/>
          </a:prstGeom>
          <a:noFill/>
        </p:spPr>
        <p:txBody>
          <a:bodyPr wrap="square">
            <a:spAutoFit/>
          </a:bodyPr>
          <a:lstStyle/>
          <a:p>
            <a:pPr algn="just"/>
            <a:r>
              <a:rPr lang="en-US" sz="2500" dirty="0"/>
              <a:t>An organization's environment is defined as all the factors and forces existing  </a:t>
            </a:r>
            <a:r>
              <a:rPr lang="en-US" sz="2500" dirty="0">
                <a:solidFill>
                  <a:srgbClr val="FF0000"/>
                </a:solidFill>
              </a:rPr>
              <a:t>within </a:t>
            </a:r>
            <a:r>
              <a:rPr lang="en-US" sz="2500" dirty="0"/>
              <a:t>and</a:t>
            </a:r>
            <a:r>
              <a:rPr lang="en-US" sz="2500" dirty="0">
                <a:solidFill>
                  <a:srgbClr val="FF0000"/>
                </a:solidFill>
              </a:rPr>
              <a:t> outside  </a:t>
            </a:r>
            <a:r>
              <a:rPr lang="en-US" sz="2500" dirty="0"/>
              <a:t>the organization that can </a:t>
            </a:r>
            <a:r>
              <a:rPr lang="en-US" sz="2500" dirty="0">
                <a:solidFill>
                  <a:srgbClr val="FF0000"/>
                </a:solidFill>
              </a:rPr>
              <a:t>directly</a:t>
            </a:r>
            <a:r>
              <a:rPr lang="en-US" sz="2500" dirty="0"/>
              <a:t> or </a:t>
            </a:r>
            <a:r>
              <a:rPr lang="en-US" sz="2500" dirty="0">
                <a:solidFill>
                  <a:srgbClr val="FF0000"/>
                </a:solidFill>
              </a:rPr>
              <a:t>indirectly</a:t>
            </a:r>
            <a:r>
              <a:rPr lang="en-US" sz="2500" dirty="0"/>
              <a:t> affect </a:t>
            </a:r>
            <a:r>
              <a:rPr lang="en-US" sz="2500" dirty="0">
                <a:solidFill>
                  <a:srgbClr val="FF0000"/>
                </a:solidFill>
              </a:rPr>
              <a:t>organizational performance</a:t>
            </a:r>
            <a:r>
              <a:rPr lang="en-US" sz="2500" dirty="0"/>
              <a:t>&amp; </a:t>
            </a:r>
            <a:r>
              <a:rPr lang="en-US" sz="2500" dirty="0">
                <a:solidFill>
                  <a:srgbClr val="FF0000"/>
                </a:solidFill>
              </a:rPr>
              <a:t>managerial decision- making. </a:t>
            </a:r>
          </a:p>
          <a:p>
            <a:pPr algn="just"/>
            <a:endParaRPr lang="en-US" sz="2500" dirty="0"/>
          </a:p>
        </p:txBody>
      </p:sp>
      <p:pic>
        <p:nvPicPr>
          <p:cNvPr id="3" name="Picture 2" descr="A close-up of words&#10;&#10;Description automatically generated">
            <a:extLst>
              <a:ext uri="{FF2B5EF4-FFF2-40B4-BE49-F238E27FC236}">
                <a16:creationId xmlns:a16="http://schemas.microsoft.com/office/drawing/2014/main" id="{D17646DB-8586-4134-5801-8D1E55F57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10139"/>
            <a:ext cx="4283765" cy="2925931"/>
          </a:xfrm>
          <a:prstGeom prst="rect">
            <a:avLst/>
          </a:prstGeom>
        </p:spPr>
      </p:pic>
    </p:spTree>
    <p:extLst>
      <p:ext uri="{BB962C8B-B14F-4D97-AF65-F5344CB8AC3E}">
        <p14:creationId xmlns:p14="http://schemas.microsoft.com/office/powerpoint/2010/main" val="828162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nvGrpSpPr>
          <p:cNvPr id="2" name="Group 3">
            <a:extLst>
              <a:ext uri="{FF2B5EF4-FFF2-40B4-BE49-F238E27FC236}">
                <a16:creationId xmlns:a16="http://schemas.microsoft.com/office/drawing/2014/main" id="{2458EE25-66B8-6B54-9272-2D838C763966}"/>
              </a:ext>
            </a:extLst>
          </p:cNvPr>
          <p:cNvGrpSpPr>
            <a:grpSpLocks noGrp="1"/>
          </p:cNvGrpSpPr>
          <p:nvPr/>
        </p:nvGrpSpPr>
        <p:grpSpPr bwMode="auto">
          <a:xfrm>
            <a:off x="304800" y="1291016"/>
            <a:ext cx="8597462" cy="5185984"/>
            <a:chOff x="346" y="778"/>
            <a:chExt cx="3283" cy="3068"/>
          </a:xfrm>
        </p:grpSpPr>
        <p:sp>
          <p:nvSpPr>
            <p:cNvPr id="3" name="Oval 6">
              <a:extLst>
                <a:ext uri="{FF2B5EF4-FFF2-40B4-BE49-F238E27FC236}">
                  <a16:creationId xmlns:a16="http://schemas.microsoft.com/office/drawing/2014/main" id="{DD46A903-EAA1-E609-DA92-FD4761DF2C7D}"/>
                </a:ext>
              </a:extLst>
            </p:cNvPr>
            <p:cNvSpPr>
              <a:spLocks noChangeArrowheads="1"/>
            </p:cNvSpPr>
            <p:nvPr/>
          </p:nvSpPr>
          <p:spPr bwMode="blackWhite">
            <a:xfrm>
              <a:off x="436" y="843"/>
              <a:ext cx="3193" cy="3003"/>
            </a:xfrm>
            <a:prstGeom prst="ellipse">
              <a:avLst/>
            </a:prstGeom>
            <a:noFill/>
            <a:ln w="9525">
              <a:noFill/>
              <a:round/>
              <a:headEnd/>
              <a:tailEnd/>
            </a:ln>
          </p:spPr>
          <p:txBody>
            <a:bodyPr/>
            <a:lstStyle/>
            <a:p>
              <a:pPr algn="l">
                <a:lnSpc>
                  <a:spcPct val="100000"/>
                </a:lnSpc>
                <a:spcBef>
                  <a:spcPct val="0"/>
                </a:spcBef>
                <a:buFontTx/>
                <a:buNone/>
              </a:pPr>
              <a:endParaRPr lang="de-DE" sz="1800">
                <a:latin typeface="Arial" charset="0"/>
              </a:endParaRPr>
            </a:p>
          </p:txBody>
        </p:sp>
        <p:sp>
          <p:nvSpPr>
            <p:cNvPr id="7" name="Oval 7">
              <a:extLst>
                <a:ext uri="{FF2B5EF4-FFF2-40B4-BE49-F238E27FC236}">
                  <a16:creationId xmlns:a16="http://schemas.microsoft.com/office/drawing/2014/main" id="{AE6C5415-B2DE-7657-4812-0C0EC07A8157}"/>
                </a:ext>
              </a:extLst>
            </p:cNvPr>
            <p:cNvSpPr>
              <a:spLocks noChangeArrowheads="1"/>
            </p:cNvSpPr>
            <p:nvPr/>
          </p:nvSpPr>
          <p:spPr bwMode="blackWhite">
            <a:xfrm>
              <a:off x="346" y="778"/>
              <a:ext cx="3191" cy="3056"/>
            </a:xfrm>
            <a:prstGeom prst="ellipse">
              <a:avLst/>
            </a:prstGeom>
            <a:solidFill>
              <a:schemeClr val="accent5">
                <a:lumMod val="75000"/>
              </a:schemeClr>
            </a:solidFill>
            <a:ln w="3175">
              <a:solidFill>
                <a:srgbClr val="FFF2AE"/>
              </a:solidFill>
              <a:round/>
              <a:headEnd/>
              <a:tailEnd/>
            </a:ln>
          </p:spPr>
          <p:txBody>
            <a:bodyPr/>
            <a:lstStyle/>
            <a:p>
              <a:pPr algn="l">
                <a:lnSpc>
                  <a:spcPct val="100000"/>
                </a:lnSpc>
                <a:spcBef>
                  <a:spcPct val="0"/>
                </a:spcBef>
                <a:buFontTx/>
                <a:buNone/>
              </a:pPr>
              <a:endParaRPr lang="de-DE" sz="1000" b="1">
                <a:latin typeface="Arial" charset="0"/>
              </a:endParaRPr>
            </a:p>
          </p:txBody>
        </p:sp>
        <p:cxnSp>
          <p:nvCxnSpPr>
            <p:cNvPr id="8" name="Straight Connector 23">
              <a:extLst>
                <a:ext uri="{FF2B5EF4-FFF2-40B4-BE49-F238E27FC236}">
                  <a16:creationId xmlns:a16="http://schemas.microsoft.com/office/drawing/2014/main" id="{BFCC132D-BF3A-7DB9-348D-095E69C0FD2D}"/>
                </a:ext>
              </a:extLst>
            </p:cNvPr>
            <p:cNvCxnSpPr>
              <a:cxnSpLocks noChangeShapeType="1"/>
              <a:stCxn id="7" idx="0"/>
              <a:endCxn id="7" idx="4"/>
            </p:cNvCxnSpPr>
            <p:nvPr/>
          </p:nvCxnSpPr>
          <p:spPr bwMode="auto">
            <a:xfrm rot="16200000" flipH="1">
              <a:off x="414" y="2306"/>
              <a:ext cx="3056" cy="1"/>
            </a:xfrm>
            <a:prstGeom prst="line">
              <a:avLst/>
            </a:prstGeom>
            <a:noFill/>
            <a:ln w="9525" algn="ctr">
              <a:solidFill>
                <a:srgbClr val="7E9E90"/>
              </a:solidFill>
              <a:round/>
              <a:headEnd/>
              <a:tailEnd/>
            </a:ln>
          </p:spPr>
        </p:cxnSp>
        <p:cxnSp>
          <p:nvCxnSpPr>
            <p:cNvPr id="9" name="Straight Connector 25">
              <a:extLst>
                <a:ext uri="{FF2B5EF4-FFF2-40B4-BE49-F238E27FC236}">
                  <a16:creationId xmlns:a16="http://schemas.microsoft.com/office/drawing/2014/main" id="{C17D4767-0CDF-C6D6-6183-CD92E799011F}"/>
                </a:ext>
              </a:extLst>
            </p:cNvPr>
            <p:cNvCxnSpPr>
              <a:cxnSpLocks noChangeShapeType="1"/>
            </p:cNvCxnSpPr>
            <p:nvPr/>
          </p:nvCxnSpPr>
          <p:spPr bwMode="auto">
            <a:xfrm flipV="1">
              <a:off x="527" y="1621"/>
              <a:ext cx="2827" cy="1332"/>
            </a:xfrm>
            <a:prstGeom prst="line">
              <a:avLst/>
            </a:prstGeom>
            <a:noFill/>
            <a:ln w="9525" algn="ctr">
              <a:solidFill>
                <a:srgbClr val="7E9E90"/>
              </a:solidFill>
              <a:round/>
              <a:headEnd/>
              <a:tailEnd/>
            </a:ln>
          </p:spPr>
        </p:cxnSp>
        <p:cxnSp>
          <p:nvCxnSpPr>
            <p:cNvPr id="10" name="Straight Connector 27">
              <a:extLst>
                <a:ext uri="{FF2B5EF4-FFF2-40B4-BE49-F238E27FC236}">
                  <a16:creationId xmlns:a16="http://schemas.microsoft.com/office/drawing/2014/main" id="{7FA6524A-D0E3-DF09-800D-73D4473FD853}"/>
                </a:ext>
              </a:extLst>
            </p:cNvPr>
            <p:cNvCxnSpPr>
              <a:cxnSpLocks noChangeShapeType="1"/>
            </p:cNvCxnSpPr>
            <p:nvPr/>
          </p:nvCxnSpPr>
          <p:spPr bwMode="auto">
            <a:xfrm rot="10800000" flipH="1" flipV="1">
              <a:off x="527" y="1645"/>
              <a:ext cx="2781" cy="1308"/>
            </a:xfrm>
            <a:prstGeom prst="line">
              <a:avLst/>
            </a:prstGeom>
            <a:noFill/>
            <a:ln w="9525" algn="ctr">
              <a:solidFill>
                <a:srgbClr val="7E9E90"/>
              </a:solidFill>
              <a:round/>
              <a:headEnd/>
              <a:tailEnd/>
            </a:ln>
          </p:spPr>
        </p:cxnSp>
        <p:sp>
          <p:nvSpPr>
            <p:cNvPr id="12" name="Oval 13">
              <a:extLst>
                <a:ext uri="{FF2B5EF4-FFF2-40B4-BE49-F238E27FC236}">
                  <a16:creationId xmlns:a16="http://schemas.microsoft.com/office/drawing/2014/main" id="{96B1FA5A-1015-E92E-ADE2-4D09A474256A}"/>
                </a:ext>
              </a:extLst>
            </p:cNvPr>
            <p:cNvSpPr>
              <a:spLocks noChangeArrowheads="1"/>
            </p:cNvSpPr>
            <p:nvPr/>
          </p:nvSpPr>
          <p:spPr bwMode="blackWhite">
            <a:xfrm>
              <a:off x="967" y="1361"/>
              <a:ext cx="2047" cy="1925"/>
            </a:xfrm>
            <a:prstGeom prst="ellipse">
              <a:avLst/>
            </a:prstGeom>
            <a:noFill/>
            <a:ln w="9525">
              <a:noFill/>
              <a:round/>
              <a:headEnd/>
              <a:tailEnd/>
            </a:ln>
          </p:spPr>
          <p:txBody>
            <a:bodyPr/>
            <a:lstStyle/>
            <a:p>
              <a:pPr algn="l">
                <a:lnSpc>
                  <a:spcPct val="100000"/>
                </a:lnSpc>
                <a:spcBef>
                  <a:spcPct val="0"/>
                </a:spcBef>
                <a:buFontTx/>
                <a:buNone/>
              </a:pPr>
              <a:endParaRPr lang="de-DE" sz="1800">
                <a:latin typeface="Arial" charset="0"/>
              </a:endParaRPr>
            </a:p>
          </p:txBody>
        </p:sp>
        <p:sp>
          <p:nvSpPr>
            <p:cNvPr id="13" name="Oval 14">
              <a:extLst>
                <a:ext uri="{FF2B5EF4-FFF2-40B4-BE49-F238E27FC236}">
                  <a16:creationId xmlns:a16="http://schemas.microsoft.com/office/drawing/2014/main" id="{DD7B8D32-D6A1-78B1-E734-11B21F3BD5B9}"/>
                </a:ext>
              </a:extLst>
            </p:cNvPr>
            <p:cNvSpPr>
              <a:spLocks noChangeArrowheads="1"/>
            </p:cNvSpPr>
            <p:nvPr/>
          </p:nvSpPr>
          <p:spPr bwMode="blackWhite">
            <a:xfrm>
              <a:off x="861" y="1224"/>
              <a:ext cx="2156" cy="1953"/>
            </a:xfrm>
            <a:prstGeom prst="ellipse">
              <a:avLst/>
            </a:prstGeom>
            <a:solidFill>
              <a:schemeClr val="accent6">
                <a:lumMod val="75000"/>
              </a:schemeClr>
            </a:solidFill>
            <a:ln w="3175">
              <a:solidFill>
                <a:srgbClr val="B3E2CD"/>
              </a:solidFill>
              <a:round/>
              <a:headEnd/>
              <a:tailEnd/>
            </a:ln>
          </p:spPr>
          <p:txBody>
            <a:bodyPr/>
            <a:lstStyle/>
            <a:p>
              <a:pPr algn="l">
                <a:lnSpc>
                  <a:spcPct val="100000"/>
                </a:lnSpc>
                <a:spcBef>
                  <a:spcPct val="0"/>
                </a:spcBef>
                <a:buFontTx/>
                <a:buNone/>
              </a:pPr>
              <a:endParaRPr lang="de-DE" sz="1800">
                <a:latin typeface="Arial" charset="0"/>
              </a:endParaRPr>
            </a:p>
          </p:txBody>
        </p:sp>
        <p:cxnSp>
          <p:nvCxnSpPr>
            <p:cNvPr id="14" name="Straight Connector 47">
              <a:extLst>
                <a:ext uri="{FF2B5EF4-FFF2-40B4-BE49-F238E27FC236}">
                  <a16:creationId xmlns:a16="http://schemas.microsoft.com/office/drawing/2014/main" id="{53DF6A54-C818-9E04-103D-771B660D7A51}"/>
                </a:ext>
              </a:extLst>
            </p:cNvPr>
            <p:cNvCxnSpPr>
              <a:cxnSpLocks noChangeShapeType="1"/>
            </p:cNvCxnSpPr>
            <p:nvPr/>
          </p:nvCxnSpPr>
          <p:spPr bwMode="auto">
            <a:xfrm rot="5400000" flipH="1" flipV="1">
              <a:off x="1261" y="1555"/>
              <a:ext cx="1361" cy="1447"/>
            </a:xfrm>
            <a:prstGeom prst="line">
              <a:avLst/>
            </a:prstGeom>
            <a:noFill/>
            <a:ln w="9525" algn="ctr">
              <a:solidFill>
                <a:srgbClr val="B1634C"/>
              </a:solidFill>
              <a:round/>
              <a:headEnd/>
              <a:tailEnd/>
            </a:ln>
          </p:spPr>
        </p:cxnSp>
        <p:cxnSp>
          <p:nvCxnSpPr>
            <p:cNvPr id="15" name="Straight Connector 49">
              <a:extLst>
                <a:ext uri="{FF2B5EF4-FFF2-40B4-BE49-F238E27FC236}">
                  <a16:creationId xmlns:a16="http://schemas.microsoft.com/office/drawing/2014/main" id="{84684470-98A6-3DA7-D1A8-0342138F604E}"/>
                </a:ext>
              </a:extLst>
            </p:cNvPr>
            <p:cNvCxnSpPr>
              <a:cxnSpLocks noChangeShapeType="1"/>
              <a:endCxn id="13" idx="5"/>
            </p:cNvCxnSpPr>
            <p:nvPr/>
          </p:nvCxnSpPr>
          <p:spPr bwMode="auto">
            <a:xfrm>
              <a:off x="1229" y="1615"/>
              <a:ext cx="1472" cy="1276"/>
            </a:xfrm>
            <a:prstGeom prst="line">
              <a:avLst/>
            </a:prstGeom>
            <a:noFill/>
            <a:ln w="9525" algn="ctr">
              <a:solidFill>
                <a:srgbClr val="B1634C"/>
              </a:solidFill>
              <a:round/>
              <a:headEnd/>
              <a:tailEnd/>
            </a:ln>
          </p:spPr>
        </p:cxnSp>
        <p:sp>
          <p:nvSpPr>
            <p:cNvPr id="16" name="TextBox 57">
              <a:extLst>
                <a:ext uri="{FF2B5EF4-FFF2-40B4-BE49-F238E27FC236}">
                  <a16:creationId xmlns:a16="http://schemas.microsoft.com/office/drawing/2014/main" id="{FE3C4046-02BE-67E6-9166-64B134EB0391}"/>
                </a:ext>
              </a:extLst>
            </p:cNvPr>
            <p:cNvSpPr txBox="1">
              <a:spLocks noChangeArrowheads="1"/>
            </p:cNvSpPr>
            <p:nvPr/>
          </p:nvSpPr>
          <p:spPr bwMode="auto">
            <a:xfrm>
              <a:off x="940" y="937"/>
              <a:ext cx="934" cy="270"/>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800" dirty="0">
                  <a:solidFill>
                    <a:schemeClr val="bg1">
                      <a:lumMod val="95000"/>
                    </a:schemeClr>
                  </a:solidFill>
                </a:rPr>
                <a:t>Natural</a:t>
              </a:r>
            </a:p>
          </p:txBody>
        </p:sp>
        <p:sp>
          <p:nvSpPr>
            <p:cNvPr id="17" name="TextBox 58">
              <a:extLst>
                <a:ext uri="{FF2B5EF4-FFF2-40B4-BE49-F238E27FC236}">
                  <a16:creationId xmlns:a16="http://schemas.microsoft.com/office/drawing/2014/main" id="{4D147048-C4BC-D4BF-74AB-BC0A816DF8AC}"/>
                </a:ext>
              </a:extLst>
            </p:cNvPr>
            <p:cNvSpPr txBox="1">
              <a:spLocks noChangeArrowheads="1"/>
            </p:cNvSpPr>
            <p:nvPr/>
          </p:nvSpPr>
          <p:spPr bwMode="auto">
            <a:xfrm>
              <a:off x="2207" y="1073"/>
              <a:ext cx="800" cy="270"/>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800" dirty="0">
                  <a:solidFill>
                    <a:schemeClr val="bg1">
                      <a:lumMod val="95000"/>
                    </a:schemeClr>
                  </a:solidFill>
                </a:rPr>
                <a:t>Macroeconomic</a:t>
              </a:r>
            </a:p>
          </p:txBody>
        </p:sp>
        <p:sp>
          <p:nvSpPr>
            <p:cNvPr id="18" name="TextBox 59">
              <a:extLst>
                <a:ext uri="{FF2B5EF4-FFF2-40B4-BE49-F238E27FC236}">
                  <a16:creationId xmlns:a16="http://schemas.microsoft.com/office/drawing/2014/main" id="{FBAC1088-CF5F-F43F-5719-AC0819264C31}"/>
                </a:ext>
              </a:extLst>
            </p:cNvPr>
            <p:cNvSpPr txBox="1">
              <a:spLocks noChangeArrowheads="1"/>
            </p:cNvSpPr>
            <p:nvPr/>
          </p:nvSpPr>
          <p:spPr bwMode="auto">
            <a:xfrm>
              <a:off x="403" y="2051"/>
              <a:ext cx="471" cy="270"/>
            </a:xfrm>
            <a:prstGeom prst="rect">
              <a:avLst/>
            </a:prstGeom>
            <a:noFill/>
            <a:ln w="9525">
              <a:noFill/>
              <a:miter lim="800000"/>
              <a:headEnd/>
              <a:tailEnd/>
            </a:ln>
          </p:spPr>
          <p:txBody>
            <a:bodyPr>
              <a:spAutoFit/>
            </a:bodyPr>
            <a:lstStyle/>
            <a:p>
              <a:pPr algn="ctr">
                <a:lnSpc>
                  <a:spcPct val="100000"/>
                </a:lnSpc>
                <a:spcBef>
                  <a:spcPct val="0"/>
                </a:spcBef>
                <a:buFontTx/>
                <a:buNone/>
              </a:pPr>
              <a:r>
                <a:rPr lang="en-US">
                  <a:solidFill>
                    <a:schemeClr val="bg1">
                      <a:lumMod val="95000"/>
                    </a:schemeClr>
                  </a:solidFill>
                </a:rPr>
                <a:t>Global</a:t>
              </a:r>
              <a:endParaRPr lang="en-US" sz="1800" dirty="0">
                <a:solidFill>
                  <a:schemeClr val="bg1">
                    <a:lumMod val="95000"/>
                  </a:schemeClr>
                </a:solidFill>
              </a:endParaRPr>
            </a:p>
          </p:txBody>
        </p:sp>
        <p:sp>
          <p:nvSpPr>
            <p:cNvPr id="19" name="TextBox 60">
              <a:extLst>
                <a:ext uri="{FF2B5EF4-FFF2-40B4-BE49-F238E27FC236}">
                  <a16:creationId xmlns:a16="http://schemas.microsoft.com/office/drawing/2014/main" id="{30B3BB06-28A0-932A-BAB4-952A64762D43}"/>
                </a:ext>
              </a:extLst>
            </p:cNvPr>
            <p:cNvSpPr txBox="1">
              <a:spLocks noChangeArrowheads="1"/>
            </p:cNvSpPr>
            <p:nvPr/>
          </p:nvSpPr>
          <p:spPr bwMode="auto">
            <a:xfrm>
              <a:off x="937" y="3163"/>
              <a:ext cx="713" cy="218"/>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800" dirty="0">
                  <a:solidFill>
                    <a:schemeClr val="bg1">
                      <a:lumMod val="95000"/>
                    </a:schemeClr>
                  </a:solidFill>
                </a:rPr>
                <a:t>Technological</a:t>
              </a:r>
            </a:p>
          </p:txBody>
        </p:sp>
        <p:sp>
          <p:nvSpPr>
            <p:cNvPr id="20" name="TextBox 61">
              <a:extLst>
                <a:ext uri="{FF2B5EF4-FFF2-40B4-BE49-F238E27FC236}">
                  <a16:creationId xmlns:a16="http://schemas.microsoft.com/office/drawing/2014/main" id="{8F3916C0-5053-D4CB-DA19-E7D92003C1A6}"/>
                </a:ext>
              </a:extLst>
            </p:cNvPr>
            <p:cNvSpPr txBox="1">
              <a:spLocks noChangeArrowheads="1"/>
            </p:cNvSpPr>
            <p:nvPr/>
          </p:nvSpPr>
          <p:spPr bwMode="auto">
            <a:xfrm>
              <a:off x="2074" y="3254"/>
              <a:ext cx="593" cy="473"/>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800" dirty="0">
                  <a:solidFill>
                    <a:schemeClr val="bg1">
                      <a:lumMod val="95000"/>
                    </a:schemeClr>
                  </a:solidFill>
                </a:rPr>
                <a:t>Political and Legal</a:t>
              </a:r>
            </a:p>
          </p:txBody>
        </p:sp>
        <p:sp>
          <p:nvSpPr>
            <p:cNvPr id="21" name="TextBox 62">
              <a:extLst>
                <a:ext uri="{FF2B5EF4-FFF2-40B4-BE49-F238E27FC236}">
                  <a16:creationId xmlns:a16="http://schemas.microsoft.com/office/drawing/2014/main" id="{D330BF79-2DEF-7FDC-A671-B548F312DA01}"/>
                </a:ext>
              </a:extLst>
            </p:cNvPr>
            <p:cNvSpPr txBox="1">
              <a:spLocks noChangeArrowheads="1"/>
            </p:cNvSpPr>
            <p:nvPr/>
          </p:nvSpPr>
          <p:spPr bwMode="auto">
            <a:xfrm>
              <a:off x="3053" y="1987"/>
              <a:ext cx="461" cy="473"/>
            </a:xfrm>
            <a:prstGeom prst="rect">
              <a:avLst/>
            </a:prstGeom>
            <a:noFill/>
            <a:ln w="9525">
              <a:noFill/>
              <a:miter lim="800000"/>
              <a:headEnd/>
              <a:tailEnd/>
            </a:ln>
          </p:spPr>
          <p:txBody>
            <a:bodyPr>
              <a:spAutoFit/>
            </a:bodyPr>
            <a:lstStyle/>
            <a:p>
              <a:pPr algn="ctr">
                <a:lnSpc>
                  <a:spcPct val="100000"/>
                </a:lnSpc>
                <a:spcBef>
                  <a:spcPct val="0"/>
                </a:spcBef>
                <a:buFontTx/>
                <a:buNone/>
              </a:pPr>
              <a:r>
                <a:rPr lang="en-US" sz="1800" dirty="0">
                  <a:solidFill>
                    <a:schemeClr val="bg1">
                      <a:lumMod val="95000"/>
                    </a:schemeClr>
                  </a:solidFill>
                </a:rPr>
                <a:t>Socio-cultural</a:t>
              </a:r>
            </a:p>
          </p:txBody>
        </p:sp>
        <p:sp>
          <p:nvSpPr>
            <p:cNvPr id="22" name="TextBox 63">
              <a:extLst>
                <a:ext uri="{FF2B5EF4-FFF2-40B4-BE49-F238E27FC236}">
                  <a16:creationId xmlns:a16="http://schemas.microsoft.com/office/drawing/2014/main" id="{7C52742B-5AD5-EB5F-4657-5B179BDC87A4}"/>
                </a:ext>
              </a:extLst>
            </p:cNvPr>
            <p:cNvSpPr txBox="1">
              <a:spLocks noChangeArrowheads="1"/>
            </p:cNvSpPr>
            <p:nvPr/>
          </p:nvSpPr>
          <p:spPr bwMode="auto">
            <a:xfrm>
              <a:off x="1600" y="1255"/>
              <a:ext cx="781" cy="248"/>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600" b="1" dirty="0">
                  <a:solidFill>
                    <a:schemeClr val="bg1">
                      <a:lumMod val="95000"/>
                    </a:schemeClr>
                  </a:solidFill>
                  <a:latin typeface="Arial" charset="0"/>
                </a:rPr>
                <a:t>Competitors </a:t>
              </a:r>
            </a:p>
          </p:txBody>
        </p:sp>
        <p:sp>
          <p:nvSpPr>
            <p:cNvPr id="23" name="TextBox 64">
              <a:extLst>
                <a:ext uri="{FF2B5EF4-FFF2-40B4-BE49-F238E27FC236}">
                  <a16:creationId xmlns:a16="http://schemas.microsoft.com/office/drawing/2014/main" id="{7DB43DAF-BAA8-78ED-94AD-56F811801A89}"/>
                </a:ext>
              </a:extLst>
            </p:cNvPr>
            <p:cNvSpPr txBox="1">
              <a:spLocks noChangeArrowheads="1"/>
            </p:cNvSpPr>
            <p:nvPr/>
          </p:nvSpPr>
          <p:spPr bwMode="auto">
            <a:xfrm>
              <a:off x="912" y="1930"/>
              <a:ext cx="641" cy="428"/>
            </a:xfrm>
            <a:prstGeom prst="rect">
              <a:avLst/>
            </a:prstGeom>
            <a:noFill/>
            <a:ln w="9525">
              <a:noFill/>
              <a:miter lim="800000"/>
              <a:headEnd/>
              <a:tailEnd/>
            </a:ln>
          </p:spPr>
          <p:txBody>
            <a:bodyPr wrap="square">
              <a:spAutoFit/>
            </a:bodyPr>
            <a:lstStyle/>
            <a:p>
              <a:pPr algn="ctr">
                <a:lnSpc>
                  <a:spcPct val="100000"/>
                </a:lnSpc>
                <a:spcBef>
                  <a:spcPct val="0"/>
                </a:spcBef>
                <a:buFontTx/>
                <a:buNone/>
              </a:pPr>
              <a:r>
                <a:rPr lang="en-US" sz="1600" b="1" dirty="0">
                  <a:solidFill>
                    <a:schemeClr val="bg1">
                      <a:lumMod val="95000"/>
                    </a:schemeClr>
                  </a:solidFill>
                  <a:latin typeface="Arial" charset="0"/>
                </a:rPr>
                <a:t>Relevant organizations</a:t>
              </a:r>
              <a:endParaRPr lang="en-US" sz="1800" b="1" dirty="0">
                <a:solidFill>
                  <a:schemeClr val="bg1">
                    <a:lumMod val="95000"/>
                  </a:schemeClr>
                </a:solidFill>
                <a:latin typeface="Arial" charset="0"/>
              </a:endParaRPr>
            </a:p>
          </p:txBody>
        </p:sp>
        <p:sp>
          <p:nvSpPr>
            <p:cNvPr id="24" name="TextBox 65">
              <a:extLst>
                <a:ext uri="{FF2B5EF4-FFF2-40B4-BE49-F238E27FC236}">
                  <a16:creationId xmlns:a16="http://schemas.microsoft.com/office/drawing/2014/main" id="{594A5DE2-320B-086E-CC87-DB95BB720510}"/>
                </a:ext>
              </a:extLst>
            </p:cNvPr>
            <p:cNvSpPr txBox="1">
              <a:spLocks noChangeArrowheads="1"/>
            </p:cNvSpPr>
            <p:nvPr/>
          </p:nvSpPr>
          <p:spPr bwMode="auto">
            <a:xfrm>
              <a:off x="2340" y="2082"/>
              <a:ext cx="826" cy="248"/>
            </a:xfrm>
            <a:prstGeom prst="rect">
              <a:avLst/>
            </a:prstGeom>
            <a:noFill/>
            <a:ln w="9525">
              <a:noFill/>
              <a:miter lim="800000"/>
              <a:headEnd/>
              <a:tailEnd/>
            </a:ln>
          </p:spPr>
          <p:txBody>
            <a:bodyPr>
              <a:spAutoFit/>
            </a:bodyPr>
            <a:lstStyle/>
            <a:p>
              <a:pPr algn="ctr">
                <a:lnSpc>
                  <a:spcPct val="100000"/>
                </a:lnSpc>
                <a:spcBef>
                  <a:spcPct val="0"/>
                </a:spcBef>
                <a:buFontTx/>
                <a:buNone/>
              </a:pPr>
              <a:r>
                <a:rPr lang="en-US" sz="1600" b="1" dirty="0">
                  <a:solidFill>
                    <a:schemeClr val="bg1">
                      <a:lumMod val="95000"/>
                    </a:schemeClr>
                  </a:solidFill>
                  <a:latin typeface="Arial" charset="0"/>
                </a:rPr>
                <a:t>Suppliers</a:t>
              </a:r>
            </a:p>
          </p:txBody>
        </p:sp>
        <p:sp>
          <p:nvSpPr>
            <p:cNvPr id="25" name="TextBox 66">
              <a:extLst>
                <a:ext uri="{FF2B5EF4-FFF2-40B4-BE49-F238E27FC236}">
                  <a16:creationId xmlns:a16="http://schemas.microsoft.com/office/drawing/2014/main" id="{5DA6C409-D763-C45D-D3D7-EF759ED67F21}"/>
                </a:ext>
              </a:extLst>
            </p:cNvPr>
            <p:cNvSpPr txBox="1">
              <a:spLocks noChangeArrowheads="1"/>
            </p:cNvSpPr>
            <p:nvPr/>
          </p:nvSpPr>
          <p:spPr bwMode="auto">
            <a:xfrm>
              <a:off x="1574" y="2874"/>
              <a:ext cx="826" cy="200"/>
            </a:xfrm>
            <a:prstGeom prst="rect">
              <a:avLst/>
            </a:prstGeom>
            <a:noFill/>
            <a:ln w="9525">
              <a:noFill/>
              <a:miter lim="800000"/>
              <a:headEnd/>
              <a:tailEnd/>
            </a:ln>
          </p:spPr>
          <p:txBody>
            <a:bodyPr>
              <a:spAutoFit/>
            </a:bodyPr>
            <a:lstStyle/>
            <a:p>
              <a:pPr algn="ctr">
                <a:lnSpc>
                  <a:spcPct val="100000"/>
                </a:lnSpc>
                <a:spcBef>
                  <a:spcPct val="0"/>
                </a:spcBef>
                <a:buFontTx/>
                <a:buNone/>
              </a:pPr>
              <a:r>
                <a:rPr lang="en-US" sz="1600" b="1" dirty="0">
                  <a:solidFill>
                    <a:schemeClr val="bg1">
                      <a:lumMod val="95000"/>
                    </a:schemeClr>
                  </a:solidFill>
                  <a:latin typeface="Arial" charset="0"/>
                </a:rPr>
                <a:t>Customers</a:t>
              </a:r>
            </a:p>
          </p:txBody>
        </p:sp>
        <p:sp>
          <p:nvSpPr>
            <p:cNvPr id="26" name="TextBox 67">
              <a:extLst>
                <a:ext uri="{FF2B5EF4-FFF2-40B4-BE49-F238E27FC236}">
                  <a16:creationId xmlns:a16="http://schemas.microsoft.com/office/drawing/2014/main" id="{D80B36E5-2381-EA2E-9B4D-53EEB6525EE3}"/>
                </a:ext>
              </a:extLst>
            </p:cNvPr>
            <p:cNvSpPr txBox="1">
              <a:spLocks noChangeArrowheads="1"/>
            </p:cNvSpPr>
            <p:nvPr/>
          </p:nvSpPr>
          <p:spPr bwMode="auto">
            <a:xfrm>
              <a:off x="1506" y="1503"/>
              <a:ext cx="962" cy="1329"/>
            </a:xfrm>
            <a:prstGeom prst="rect">
              <a:avLst/>
            </a:prstGeom>
            <a:solidFill>
              <a:schemeClr val="accent4">
                <a:lumMod val="75000"/>
              </a:schemeClr>
            </a:solidFill>
            <a:ln w="9525">
              <a:noFill/>
              <a:miter lim="800000"/>
              <a:headEnd/>
              <a:tailEnd/>
            </a:ln>
          </p:spPr>
          <p:txBody>
            <a:bodyPr wrap="square">
              <a:spAutoFit/>
            </a:bodyPr>
            <a:lstStyle/>
            <a:p>
              <a:pPr algn="ctr">
                <a:lnSpc>
                  <a:spcPct val="100000"/>
                </a:lnSpc>
                <a:spcBef>
                  <a:spcPct val="0"/>
                </a:spcBef>
                <a:buFontTx/>
                <a:buNone/>
              </a:pPr>
              <a:endParaRPr lang="en-US" sz="1600" b="1" dirty="0">
                <a:solidFill>
                  <a:schemeClr val="bg1">
                    <a:lumMod val="95000"/>
                  </a:schemeClr>
                </a:solidFill>
                <a:latin typeface="Arial" charset="0"/>
              </a:endParaRPr>
            </a:p>
            <a:p>
              <a:pPr algn="ctr">
                <a:lnSpc>
                  <a:spcPct val="100000"/>
                </a:lnSpc>
                <a:spcBef>
                  <a:spcPct val="0"/>
                </a:spcBef>
                <a:buFontTx/>
                <a:buNone/>
              </a:pPr>
              <a:r>
                <a:rPr lang="en-US" sz="1600" b="1" dirty="0">
                  <a:solidFill>
                    <a:schemeClr val="bg1">
                      <a:lumMod val="95000"/>
                    </a:schemeClr>
                  </a:solidFill>
                  <a:latin typeface="Arial" charset="0"/>
                </a:rPr>
                <a:t>Owners (shareholders)</a:t>
              </a:r>
            </a:p>
            <a:p>
              <a:pPr algn="ctr">
                <a:lnSpc>
                  <a:spcPct val="100000"/>
                </a:lnSpc>
                <a:spcBef>
                  <a:spcPct val="0"/>
                </a:spcBef>
                <a:buFontTx/>
                <a:buNone/>
              </a:pPr>
              <a:r>
                <a:rPr lang="en-US" sz="1600" b="1" dirty="0">
                  <a:solidFill>
                    <a:schemeClr val="bg1">
                      <a:lumMod val="95000"/>
                    </a:schemeClr>
                  </a:solidFill>
                </a:rPr>
                <a:t>HR</a:t>
              </a:r>
            </a:p>
            <a:p>
              <a:pPr algn="ctr">
                <a:lnSpc>
                  <a:spcPct val="100000"/>
                </a:lnSpc>
                <a:spcBef>
                  <a:spcPct val="0"/>
                </a:spcBef>
                <a:buFontTx/>
                <a:buNone/>
              </a:pPr>
              <a:r>
                <a:rPr lang="en-US" sz="1600" b="1" dirty="0">
                  <a:solidFill>
                    <a:schemeClr val="bg1">
                      <a:lumMod val="95000"/>
                    </a:schemeClr>
                  </a:solidFill>
                  <a:latin typeface="Arial" charset="0"/>
                </a:rPr>
                <a:t>Finance</a:t>
              </a:r>
            </a:p>
            <a:p>
              <a:pPr algn="ctr">
                <a:lnSpc>
                  <a:spcPct val="100000"/>
                </a:lnSpc>
                <a:spcBef>
                  <a:spcPct val="0"/>
                </a:spcBef>
                <a:buFontTx/>
                <a:buNone/>
              </a:pPr>
              <a:r>
                <a:rPr lang="en-US" sz="1600" b="1" dirty="0">
                  <a:solidFill>
                    <a:schemeClr val="bg1">
                      <a:lumMod val="95000"/>
                    </a:schemeClr>
                  </a:solidFill>
                </a:rPr>
                <a:t>Organizational Culture</a:t>
              </a:r>
            </a:p>
            <a:p>
              <a:pPr algn="ctr">
                <a:lnSpc>
                  <a:spcPct val="100000"/>
                </a:lnSpc>
                <a:spcBef>
                  <a:spcPct val="0"/>
                </a:spcBef>
                <a:buFontTx/>
                <a:buNone/>
              </a:pPr>
              <a:r>
                <a:rPr lang="en-US" sz="1600" b="1" dirty="0">
                  <a:solidFill>
                    <a:schemeClr val="bg1">
                      <a:lumMod val="95000"/>
                    </a:schemeClr>
                  </a:solidFill>
                </a:rPr>
                <a:t>Workplace’s </a:t>
              </a:r>
              <a:r>
                <a:rPr lang="en-US" sz="1600" b="1" dirty="0">
                  <a:solidFill>
                    <a:schemeClr val="bg1">
                      <a:lumMod val="95000"/>
                    </a:schemeClr>
                  </a:solidFill>
                  <a:latin typeface="Arial" charset="0"/>
                </a:rPr>
                <a:t>Physical Environment</a:t>
              </a:r>
            </a:p>
          </p:txBody>
        </p:sp>
      </p:grpSp>
    </p:spTree>
    <p:extLst>
      <p:ext uri="{BB962C8B-B14F-4D97-AF65-F5344CB8AC3E}">
        <p14:creationId xmlns:p14="http://schemas.microsoft.com/office/powerpoint/2010/main" val="303187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4"/>
          <p:cNvSpPr>
            <a:spLocks noChangeArrowheads="1"/>
          </p:cNvSpPr>
          <p:nvPr/>
        </p:nvSpPr>
        <p:spPr bwMode="auto">
          <a:xfrm>
            <a:off x="817179" y="1979479"/>
            <a:ext cx="8001000" cy="44196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90000" tIns="45000" rIns="90000" bIns="45000"/>
          <a:lstStyle/>
          <a:p>
            <a:pPr marL="514350" indent="-514350" hangingPunct="0">
              <a:buFont typeface="Arial" panose="020B0604020202020204" pitchFamily="34" charset="0"/>
              <a:buChar char="•"/>
            </a:pPr>
            <a:r>
              <a:rPr lang="en-US" sz="2500" dirty="0"/>
              <a:t>Political and legal factors</a:t>
            </a:r>
          </a:p>
          <a:p>
            <a:pPr marL="514350" indent="-514350" hangingPunct="0">
              <a:buFont typeface="Arial" panose="020B0604020202020204" pitchFamily="34" charset="0"/>
              <a:buChar char="•"/>
            </a:pPr>
            <a:r>
              <a:rPr lang="en-US" sz="2500" dirty="0"/>
              <a:t>Macroeconomic factors</a:t>
            </a:r>
          </a:p>
          <a:p>
            <a:pPr marL="514350" indent="-514350" hangingPunct="0">
              <a:buFont typeface="Arial" panose="020B0604020202020204" pitchFamily="34" charset="0"/>
              <a:buChar char="•"/>
            </a:pPr>
            <a:r>
              <a:rPr lang="vi-VN" sz="2500" i="1" dirty="0"/>
              <a:t>Socio </a:t>
            </a:r>
            <a:r>
              <a:rPr lang="en-US" sz="2500" i="1" dirty="0"/>
              <a:t>-</a:t>
            </a:r>
            <a:r>
              <a:rPr lang="vi-VN" sz="2500" i="1" dirty="0"/>
              <a:t>cultural factors </a:t>
            </a:r>
            <a:endParaRPr lang="en-US" sz="2500" i="1" dirty="0"/>
          </a:p>
          <a:p>
            <a:pPr marL="514350" indent="-514350" hangingPunct="0">
              <a:buFont typeface="Arial" panose="020B0604020202020204" pitchFamily="34" charset="0"/>
              <a:buChar char="•"/>
            </a:pPr>
            <a:r>
              <a:rPr lang="en-US" sz="2500" dirty="0"/>
              <a:t>Technological factors</a:t>
            </a:r>
          </a:p>
          <a:p>
            <a:pPr marL="514350" indent="-514350" hangingPunct="0">
              <a:buFont typeface="Arial" panose="020B0604020202020204" pitchFamily="34" charset="0"/>
              <a:buChar char="•"/>
            </a:pPr>
            <a:r>
              <a:rPr lang="en-US" sz="2500" dirty="0"/>
              <a:t>Global factors</a:t>
            </a:r>
          </a:p>
          <a:p>
            <a:pPr marL="514350" indent="-514350" hangingPunct="0">
              <a:buFont typeface="Arial" panose="020B0604020202020204" pitchFamily="34" charset="0"/>
              <a:buChar char="•"/>
            </a:pPr>
            <a:r>
              <a:rPr lang="en-US" sz="2500" dirty="0"/>
              <a:t>Natural factors</a:t>
            </a:r>
          </a:p>
          <a:p>
            <a:pPr marL="742950" indent="-742950"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500" dirty="0">
              <a:solidFill>
                <a:srgbClr val="00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8CE42686-F28B-3EBC-FBAA-4C1E514FE242}"/>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8B375E3B-7B14-2842-37DA-9A1B23F26213}"/>
              </a:ext>
            </a:extLst>
          </p:cNvPr>
          <p:cNvSpPr txBox="1"/>
          <p:nvPr/>
        </p:nvSpPr>
        <p:spPr>
          <a:xfrm>
            <a:off x="399394" y="1324681"/>
            <a:ext cx="4624550" cy="423193"/>
          </a:xfrm>
          <a:prstGeom prst="rect">
            <a:avLst/>
          </a:prstGeom>
          <a:noFill/>
        </p:spPr>
        <p:txBody>
          <a:bodyPr wrap="square">
            <a:spAutoFit/>
          </a:bodyPr>
          <a:lstStyle/>
          <a:p>
            <a:pPr lvl="0" defTabSz="457200" hangingPunct="0">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500" dirty="0">
                <a:ea typeface="Arial Unicode MS" pitchFamily="34" charset="-128"/>
                <a:cs typeface="Arial Unicode MS" pitchFamily="34" charset="-128"/>
              </a:rPr>
              <a:t>Macro environmental factors </a:t>
            </a:r>
            <a:endParaRPr lang="en-US" sz="2500" dirty="0">
              <a:latin typeface="Arial" pitchFamily="34" charset="0"/>
              <a:ea typeface="DejaVu Sans"/>
              <a:cs typeface="Arial" pitchFamily="34" charset="0"/>
            </a:endParaRPr>
          </a:p>
        </p:txBody>
      </p:sp>
      <p:pic>
        <p:nvPicPr>
          <p:cNvPr id="5" name="Picture 4">
            <a:extLst>
              <a:ext uri="{FF2B5EF4-FFF2-40B4-BE49-F238E27FC236}">
                <a16:creationId xmlns:a16="http://schemas.microsoft.com/office/drawing/2014/main" id="{086A1C7B-F1D4-8227-9F2D-A1160D45A41D}"/>
              </a:ext>
            </a:extLst>
          </p:cNvPr>
          <p:cNvPicPr>
            <a:picLocks noChangeAspect="1"/>
          </p:cNvPicPr>
          <p:nvPr/>
        </p:nvPicPr>
        <p:blipFill>
          <a:blip r:embed="rId3"/>
          <a:stretch>
            <a:fillRect/>
          </a:stretch>
        </p:blipFill>
        <p:spPr>
          <a:xfrm>
            <a:off x="134919" y="66372"/>
            <a:ext cx="606650" cy="74064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0"/>
            <a:ext cx="6858000" cy="533400"/>
          </a:xfrm>
        </p:spPr>
        <p:txBody>
          <a:bodyPr/>
          <a:lstStyle/>
          <a:p>
            <a:pPr marL="514350" indent="-514350"/>
            <a:r>
              <a:rPr lang="en-US" sz="2800" dirty="0">
                <a:latin typeface="Arial" pitchFamily="34" charset="0"/>
                <a:cs typeface="Arial" pitchFamily="34" charset="0"/>
              </a:rPr>
              <a:t>Political and legal factors</a:t>
            </a:r>
          </a:p>
        </p:txBody>
      </p:sp>
      <p:sp>
        <p:nvSpPr>
          <p:cNvPr id="11267" name="Rectangle 3"/>
          <p:cNvSpPr>
            <a:spLocks noGrp="1" noChangeArrowheads="1"/>
          </p:cNvSpPr>
          <p:nvPr>
            <p:ph idx="1"/>
          </p:nvPr>
        </p:nvSpPr>
        <p:spPr>
          <a:xfrm>
            <a:off x="0" y="1295400"/>
            <a:ext cx="6934200" cy="5562600"/>
          </a:xfrm>
        </p:spPr>
        <p:txBody>
          <a:bodyPr/>
          <a:lstStyle/>
          <a:p>
            <a:pPr algn="just" eaLnBrk="1" hangingPunct="1">
              <a:lnSpc>
                <a:spcPct val="80000"/>
              </a:lnSpc>
              <a:buNone/>
            </a:pPr>
            <a:r>
              <a:rPr lang="en-US" sz="2000" b="1" dirty="0">
                <a:latin typeface="Arial" pitchFamily="34" charset="0"/>
                <a:cs typeface="Arial" pitchFamily="34" charset="0"/>
              </a:rPr>
              <a:t>- State policies</a:t>
            </a:r>
          </a:p>
          <a:p>
            <a:pPr lvl="1" algn="just" eaLnBrk="1" hangingPunct="1">
              <a:lnSpc>
                <a:spcPct val="80000"/>
              </a:lnSpc>
            </a:pPr>
            <a:r>
              <a:rPr lang="en-US" sz="2000" dirty="0">
                <a:latin typeface="Arial" pitchFamily="34" charset="0"/>
                <a:cs typeface="Arial" pitchFamily="34" charset="0"/>
              </a:rPr>
              <a:t>Make it convenient for businesses and create equal opportunities for citizens to join business activities.</a:t>
            </a:r>
          </a:p>
          <a:p>
            <a:pPr lvl="1" algn="just" eaLnBrk="1" hangingPunct="1">
              <a:lnSpc>
                <a:spcPct val="80000"/>
              </a:lnSpc>
            </a:pPr>
            <a:r>
              <a:rPr lang="en-US" sz="2000" dirty="0">
                <a:latin typeface="Arial" pitchFamily="34" charset="0"/>
                <a:cs typeface="Arial" pitchFamily="34" charset="0"/>
              </a:rPr>
              <a:t>Play an important role in economic regulation through fiscal policy, monetary policy, tax policy and national expenditure programs, etc.</a:t>
            </a:r>
            <a:endParaRPr lang="de-DE" sz="2000" dirty="0">
              <a:latin typeface="Arial" pitchFamily="34" charset="0"/>
              <a:cs typeface="Arial" pitchFamily="34" charset="0"/>
            </a:endParaRPr>
          </a:p>
          <a:p>
            <a:pPr algn="just" eaLnBrk="1" hangingPunct="1">
              <a:lnSpc>
                <a:spcPct val="80000"/>
              </a:lnSpc>
              <a:buNone/>
            </a:pPr>
            <a:r>
              <a:rPr lang="de-DE" sz="2000" b="1" dirty="0">
                <a:latin typeface="Arial" pitchFamily="34" charset="0"/>
                <a:cs typeface="Arial" pitchFamily="34" charset="0"/>
              </a:rPr>
              <a:t>-Political conditions</a:t>
            </a:r>
            <a:endParaRPr lang="de-DE" sz="2000" dirty="0">
              <a:latin typeface="Arial" pitchFamily="34" charset="0"/>
              <a:cs typeface="Arial" pitchFamily="34" charset="0"/>
            </a:endParaRPr>
          </a:p>
          <a:p>
            <a:pPr lvl="1" algn="just" eaLnBrk="1" hangingPunct="1">
              <a:lnSpc>
                <a:spcPct val="80000"/>
              </a:lnSpc>
            </a:pPr>
            <a:r>
              <a:rPr lang="en-US" sz="2000" dirty="0">
                <a:latin typeface="Arial" pitchFamily="34" charset="0"/>
                <a:cs typeface="Arial" pitchFamily="34" charset="0"/>
              </a:rPr>
              <a:t>Political stability is essential to create a </a:t>
            </a:r>
            <a:r>
              <a:rPr lang="en-US" sz="2000" dirty="0" err="1">
                <a:latin typeface="Arial" pitchFamily="34" charset="0"/>
                <a:cs typeface="Arial" pitchFamily="34" charset="0"/>
              </a:rPr>
              <a:t>favourable</a:t>
            </a:r>
            <a:r>
              <a:rPr lang="en-US" sz="2000" dirty="0">
                <a:latin typeface="Arial" pitchFamily="34" charset="0"/>
                <a:cs typeface="Arial" pitchFamily="34" charset="0"/>
              </a:rPr>
              <a:t> environment for organizations ; create a climate of confidence to welcome domestic and foreign investment.</a:t>
            </a:r>
          </a:p>
          <a:p>
            <a:pPr algn="just" eaLnBrk="1" hangingPunct="1">
              <a:lnSpc>
                <a:spcPct val="80000"/>
              </a:lnSpc>
              <a:buNone/>
            </a:pPr>
            <a:r>
              <a:rPr lang="de-DE" sz="2000" b="1" dirty="0">
                <a:latin typeface="Arial" pitchFamily="34" charset="0"/>
                <a:cs typeface="Arial" pitchFamily="34" charset="0"/>
              </a:rPr>
              <a:t>- Legal system</a:t>
            </a:r>
          </a:p>
          <a:p>
            <a:pPr lvl="1" algn="just" eaLnBrk="1" hangingPunct="1">
              <a:lnSpc>
                <a:spcPct val="80000"/>
              </a:lnSpc>
            </a:pPr>
            <a:r>
              <a:rPr lang="en-US" sz="2000" dirty="0">
                <a:latin typeface="Arial" pitchFamily="34" charset="0"/>
                <a:cs typeface="Arial" pitchFamily="34" charset="0"/>
              </a:rPr>
              <a:t>The legal system partially defines  what members of  a society must do and cannot do ;  the legal basis  of sanctions</a:t>
            </a:r>
          </a:p>
          <a:p>
            <a:pPr lvl="1" algn="just" eaLnBrk="1" hangingPunct="1">
              <a:lnSpc>
                <a:spcPct val="80000"/>
              </a:lnSpc>
            </a:pPr>
            <a:r>
              <a:rPr lang="en-US" sz="2000" dirty="0">
                <a:latin typeface="Arial" pitchFamily="34" charset="0"/>
                <a:cs typeface="Arial" pitchFamily="34" charset="0"/>
              </a:rPr>
              <a:t>Codes, decrees, circulars and decisions , such as </a:t>
            </a:r>
            <a:r>
              <a:rPr lang="en-US" sz="2000" dirty="0" err="1">
                <a:latin typeface="Arial" pitchFamily="34" charset="0"/>
                <a:cs typeface="Arial" pitchFamily="34" charset="0"/>
              </a:rPr>
              <a:t>Labour</a:t>
            </a:r>
            <a:r>
              <a:rPr lang="en-US" sz="2000" dirty="0">
                <a:latin typeface="Arial" pitchFamily="34" charset="0"/>
                <a:cs typeface="Arial" pitchFamily="34" charset="0"/>
              </a:rPr>
              <a:t> code, Trade law, corporate law, Investment law, Law on export and import duties, environmental law…issued to regulate relevant activities.</a:t>
            </a:r>
          </a:p>
          <a:p>
            <a:pPr lvl="1" eaLnBrk="1" hangingPunct="1">
              <a:lnSpc>
                <a:spcPct val="80000"/>
              </a:lnSpc>
            </a:pPr>
            <a:endParaRPr lang="en-US" sz="2000" dirty="0">
              <a:latin typeface="Arial" pitchFamily="34" charset="0"/>
              <a:cs typeface="Arial" pitchFamily="34" charset="0"/>
            </a:endParaRP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39</a:t>
            </a:fld>
            <a:endParaRPr lang="en-US"/>
          </a:p>
        </p:txBody>
      </p:sp>
      <p:pic>
        <p:nvPicPr>
          <p:cNvPr id="6" name="Picture 5" descr="Luat doanh nhiep nam 2005.jpg"/>
          <p:cNvPicPr>
            <a:picLocks noChangeAspect="1"/>
          </p:cNvPicPr>
          <p:nvPr/>
        </p:nvPicPr>
        <p:blipFill>
          <a:blip r:embed="rId3"/>
          <a:stretch>
            <a:fillRect/>
          </a:stretch>
        </p:blipFill>
        <p:spPr>
          <a:xfrm>
            <a:off x="6934200" y="1828800"/>
            <a:ext cx="2209800" cy="3962400"/>
          </a:xfrm>
          <a:prstGeom prst="rect">
            <a:avLst/>
          </a:prstGeom>
        </p:spPr>
      </p:pic>
      <p:sp>
        <p:nvSpPr>
          <p:cNvPr id="2" name="Rectangle 1">
            <a:extLst>
              <a:ext uri="{FF2B5EF4-FFF2-40B4-BE49-F238E27FC236}">
                <a16:creationId xmlns:a16="http://schemas.microsoft.com/office/drawing/2014/main" id="{B742FFF1-9D8E-109F-8836-78B0A9C5903C}"/>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F866-86E7-FD7D-146B-DB8E2A6A3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DD343-1F59-4BF7-FA22-89FAF0E33464}"/>
              </a:ext>
            </a:extLst>
          </p:cNvPr>
          <p:cNvSpPr>
            <a:spLocks noGrp="1"/>
          </p:cNvSpPr>
          <p:nvPr>
            <p:ph type="title"/>
          </p:nvPr>
        </p:nvSpPr>
        <p:spPr>
          <a:xfrm>
            <a:off x="457200" y="1042681"/>
            <a:ext cx="8309924"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Course Evaluation Methods</a:t>
            </a:r>
          </a:p>
        </p:txBody>
      </p:sp>
      <p:sp>
        <p:nvSpPr>
          <p:cNvPr id="4" name="Rectangle 3">
            <a:extLst>
              <a:ext uri="{FF2B5EF4-FFF2-40B4-BE49-F238E27FC236}">
                <a16:creationId xmlns:a16="http://schemas.microsoft.com/office/drawing/2014/main" id="{D049804F-744B-566B-A583-DC239EC7E04A}"/>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7CFAC7-28A1-25AD-B032-FDF93E5E597F}"/>
              </a:ext>
            </a:extLst>
          </p:cNvPr>
          <p:cNvPicPr>
            <a:picLocks noChangeAspect="1"/>
          </p:cNvPicPr>
          <p:nvPr/>
        </p:nvPicPr>
        <p:blipFill>
          <a:blip r:embed="rId3"/>
          <a:stretch>
            <a:fillRect/>
          </a:stretch>
        </p:blipFill>
        <p:spPr>
          <a:xfrm>
            <a:off x="134919" y="66372"/>
            <a:ext cx="606650" cy="909976"/>
          </a:xfrm>
          <a:prstGeom prst="rect">
            <a:avLst/>
          </a:prstGeom>
        </p:spPr>
      </p:pic>
      <p:sp>
        <p:nvSpPr>
          <p:cNvPr id="6" name="TextBox 5">
            <a:extLst>
              <a:ext uri="{FF2B5EF4-FFF2-40B4-BE49-F238E27FC236}">
                <a16:creationId xmlns:a16="http://schemas.microsoft.com/office/drawing/2014/main" id="{ECBB7771-2A94-E69C-18B7-E6AC7A5CE399}"/>
              </a:ext>
            </a:extLst>
          </p:cNvPr>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graphicFrame>
        <p:nvGraphicFramePr>
          <p:cNvPr id="13" name="Content Placeholder 12">
            <a:extLst>
              <a:ext uri="{FF2B5EF4-FFF2-40B4-BE49-F238E27FC236}">
                <a16:creationId xmlns:a16="http://schemas.microsoft.com/office/drawing/2014/main" id="{A3EFF316-AE4F-F174-BC7A-BEDD12D3C928}"/>
              </a:ext>
            </a:extLst>
          </p:cNvPr>
          <p:cNvGraphicFramePr>
            <a:graphicFrameLocks noGrp="1"/>
          </p:cNvGraphicFramePr>
          <p:nvPr>
            <p:ph idx="1"/>
            <p:extLst>
              <p:ext uri="{D42A27DB-BD31-4B8C-83A1-F6EECF244321}">
                <p14:modId xmlns:p14="http://schemas.microsoft.com/office/powerpoint/2010/main" val="3844072518"/>
              </p:ext>
            </p:extLst>
          </p:nvPr>
        </p:nvGraphicFramePr>
        <p:xfrm>
          <a:off x="557049" y="2068146"/>
          <a:ext cx="8029902" cy="4186202"/>
        </p:xfrm>
        <a:graphic>
          <a:graphicData uri="http://schemas.openxmlformats.org/drawingml/2006/table">
            <a:tbl>
              <a:tblPr firstRow="1" firstCol="1" bandRow="1">
                <a:tableStyleId>{5C22544A-7EE6-4342-B048-85BDC9FD1C3A}</a:tableStyleId>
              </a:tblPr>
              <a:tblGrid>
                <a:gridCol w="2286406">
                  <a:extLst>
                    <a:ext uri="{9D8B030D-6E8A-4147-A177-3AD203B41FA5}">
                      <a16:colId xmlns:a16="http://schemas.microsoft.com/office/drawing/2014/main" val="2187335572"/>
                    </a:ext>
                  </a:extLst>
                </a:gridCol>
                <a:gridCol w="2456254">
                  <a:extLst>
                    <a:ext uri="{9D8B030D-6E8A-4147-A177-3AD203B41FA5}">
                      <a16:colId xmlns:a16="http://schemas.microsoft.com/office/drawing/2014/main" val="2173405903"/>
                    </a:ext>
                  </a:extLst>
                </a:gridCol>
                <a:gridCol w="2155755">
                  <a:extLst>
                    <a:ext uri="{9D8B030D-6E8A-4147-A177-3AD203B41FA5}">
                      <a16:colId xmlns:a16="http://schemas.microsoft.com/office/drawing/2014/main" val="1101911200"/>
                    </a:ext>
                  </a:extLst>
                </a:gridCol>
                <a:gridCol w="1131487">
                  <a:extLst>
                    <a:ext uri="{9D8B030D-6E8A-4147-A177-3AD203B41FA5}">
                      <a16:colId xmlns:a16="http://schemas.microsoft.com/office/drawing/2014/main" val="2052399280"/>
                    </a:ext>
                  </a:extLst>
                </a:gridCol>
              </a:tblGrid>
              <a:tr h="993774">
                <a:tc>
                  <a:txBody>
                    <a:bodyPr/>
                    <a:lstStyle/>
                    <a:p>
                      <a:pPr algn="ctr">
                        <a:spcBef>
                          <a:spcPts val="300"/>
                        </a:spcBef>
                        <a:spcAft>
                          <a:spcPts val="300"/>
                        </a:spcAft>
                      </a:pPr>
                      <a:r>
                        <a:rPr lang="pt-BR" sz="1600" dirty="0" err="1">
                          <a:effectLst/>
                        </a:rPr>
                        <a:t>Điểm</a:t>
                      </a:r>
                      <a:r>
                        <a:rPr lang="pt-BR" sz="1600" dirty="0">
                          <a:effectLst/>
                        </a:rPr>
                        <a:t> </a:t>
                      </a:r>
                      <a:r>
                        <a:rPr lang="pt-BR" sz="1600" dirty="0" err="1">
                          <a:effectLst/>
                        </a:rPr>
                        <a:t>thành</a:t>
                      </a:r>
                      <a:r>
                        <a:rPr lang="pt-BR" sz="1600" dirty="0">
                          <a:effectLst/>
                        </a:rPr>
                        <a:t> </a:t>
                      </a:r>
                      <a:r>
                        <a:rPr lang="pt-BR" sz="1600" dirty="0" err="1">
                          <a:effectLst/>
                        </a:rPr>
                        <a:t>phần</a:t>
                      </a:r>
                      <a:endParaRPr lang="en-VN" sz="1600" dirty="0">
                        <a:effectLst/>
                      </a:endParaRPr>
                    </a:p>
                    <a:p>
                      <a:pPr algn="ctr">
                        <a:spcBef>
                          <a:spcPts val="300"/>
                        </a:spcBef>
                        <a:spcAft>
                          <a:spcPts val="300"/>
                        </a:spcAft>
                      </a:pPr>
                      <a:r>
                        <a:rPr lang="pt-BR" sz="1600" dirty="0">
                          <a:effectLst/>
                        </a:rPr>
                        <a:t>Grade </a:t>
                      </a:r>
                      <a:r>
                        <a:rPr lang="pt-BR" sz="1600" dirty="0" err="1">
                          <a:effectLst/>
                        </a:rPr>
                        <a:t>Breakdown</a:t>
                      </a:r>
                      <a:endParaRPr lang="en-VN" sz="16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nchor="ctr"/>
                </a:tc>
                <a:tc>
                  <a:txBody>
                    <a:bodyPr/>
                    <a:lstStyle/>
                    <a:p>
                      <a:pPr algn="ctr">
                        <a:spcBef>
                          <a:spcPts val="300"/>
                        </a:spcBef>
                        <a:spcAft>
                          <a:spcPts val="300"/>
                        </a:spcAft>
                      </a:pPr>
                      <a:r>
                        <a:rPr lang="pt-BR" sz="1600" dirty="0" err="1">
                          <a:effectLst/>
                        </a:rPr>
                        <a:t>Phương</a:t>
                      </a:r>
                      <a:r>
                        <a:rPr lang="pt-BR" sz="1600" dirty="0">
                          <a:effectLst/>
                        </a:rPr>
                        <a:t> </a:t>
                      </a:r>
                      <a:r>
                        <a:rPr lang="pt-BR" sz="1600" dirty="0" err="1">
                          <a:effectLst/>
                        </a:rPr>
                        <a:t>pháp</a:t>
                      </a:r>
                      <a:r>
                        <a:rPr lang="pt-BR" sz="1600" dirty="0">
                          <a:effectLst/>
                        </a:rPr>
                        <a:t> </a:t>
                      </a:r>
                      <a:r>
                        <a:rPr lang="pt-BR" sz="1600" dirty="0" err="1">
                          <a:effectLst/>
                        </a:rPr>
                        <a:t>đánh</a:t>
                      </a:r>
                      <a:r>
                        <a:rPr lang="pt-BR" sz="1600" dirty="0">
                          <a:effectLst/>
                        </a:rPr>
                        <a:t> </a:t>
                      </a:r>
                      <a:r>
                        <a:rPr lang="pt-BR" sz="1600" dirty="0" err="1">
                          <a:effectLst/>
                        </a:rPr>
                        <a:t>giá</a:t>
                      </a:r>
                      <a:endParaRPr lang="en-VN" sz="1600" dirty="0">
                        <a:effectLst/>
                      </a:endParaRPr>
                    </a:p>
                    <a:p>
                      <a:pPr algn="ctr">
                        <a:spcBef>
                          <a:spcPts val="300"/>
                        </a:spcBef>
                        <a:spcAft>
                          <a:spcPts val="300"/>
                        </a:spcAft>
                      </a:pPr>
                      <a:r>
                        <a:rPr lang="pt-BR" sz="1600" dirty="0">
                          <a:effectLst/>
                        </a:rPr>
                        <a:t>Assessment </a:t>
                      </a:r>
                      <a:r>
                        <a:rPr lang="pt-BR" sz="1600" dirty="0" err="1">
                          <a:effectLst/>
                        </a:rPr>
                        <a:t>Methods</a:t>
                      </a:r>
                      <a:endParaRPr lang="en-VN" sz="16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nchor="ctr"/>
                </a:tc>
                <a:tc>
                  <a:txBody>
                    <a:bodyPr/>
                    <a:lstStyle/>
                    <a:p>
                      <a:pPr algn="ctr">
                        <a:spcBef>
                          <a:spcPts val="300"/>
                        </a:spcBef>
                        <a:spcAft>
                          <a:spcPts val="300"/>
                        </a:spcAft>
                      </a:pPr>
                      <a:r>
                        <a:rPr lang="en-US" sz="1600" dirty="0" err="1">
                          <a:effectLst/>
                        </a:rPr>
                        <a:t>Mô</a:t>
                      </a:r>
                      <a:r>
                        <a:rPr lang="en-US" sz="1600" dirty="0">
                          <a:effectLst/>
                        </a:rPr>
                        <a:t> </a:t>
                      </a:r>
                      <a:r>
                        <a:rPr lang="en-US" sz="1600" dirty="0" err="1">
                          <a:effectLst/>
                        </a:rPr>
                        <a:t>tả</a:t>
                      </a:r>
                      <a:endParaRPr lang="en-VN" sz="1600" dirty="0">
                        <a:effectLst/>
                      </a:endParaRPr>
                    </a:p>
                    <a:p>
                      <a:pPr algn="ctr">
                        <a:spcBef>
                          <a:spcPts val="300"/>
                        </a:spcBef>
                        <a:spcAft>
                          <a:spcPts val="300"/>
                        </a:spcAft>
                      </a:pPr>
                      <a:r>
                        <a:rPr lang="en-AU" sz="1600" dirty="0">
                          <a:effectLst/>
                        </a:rPr>
                        <a:t>Description</a:t>
                      </a:r>
                      <a:endParaRPr lang="en-VN" sz="16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nchor="ctr"/>
                </a:tc>
                <a:tc>
                  <a:txBody>
                    <a:bodyPr/>
                    <a:lstStyle/>
                    <a:p>
                      <a:pPr algn="ctr">
                        <a:spcBef>
                          <a:spcPts val="300"/>
                        </a:spcBef>
                        <a:spcAft>
                          <a:spcPts val="300"/>
                        </a:spcAft>
                      </a:pPr>
                      <a:r>
                        <a:rPr lang="en-US" sz="1600" dirty="0" err="1">
                          <a:effectLst/>
                        </a:rPr>
                        <a:t>Tỷ</a:t>
                      </a:r>
                      <a:r>
                        <a:rPr lang="en-US" sz="1600" dirty="0">
                          <a:effectLst/>
                        </a:rPr>
                        <a:t> </a:t>
                      </a:r>
                      <a:r>
                        <a:rPr lang="en-US" sz="1600" dirty="0" err="1">
                          <a:effectLst/>
                        </a:rPr>
                        <a:t>trọng</a:t>
                      </a:r>
                      <a:endParaRPr lang="en-VN" sz="1600" dirty="0">
                        <a:effectLst/>
                      </a:endParaRPr>
                    </a:p>
                    <a:p>
                      <a:pPr algn="ctr">
                        <a:spcBef>
                          <a:spcPts val="300"/>
                        </a:spcBef>
                        <a:spcAft>
                          <a:spcPts val="300"/>
                        </a:spcAft>
                      </a:pPr>
                      <a:r>
                        <a:rPr lang="en-AU" sz="1600" dirty="0">
                          <a:effectLst/>
                        </a:rPr>
                        <a:t>%</a:t>
                      </a:r>
                      <a:endParaRPr lang="en-VN" sz="16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nchor="ctr"/>
                </a:tc>
                <a:extLst>
                  <a:ext uri="{0D108BD9-81ED-4DB2-BD59-A6C34878D82A}">
                    <a16:rowId xmlns:a16="http://schemas.microsoft.com/office/drawing/2014/main" val="2568140317"/>
                  </a:ext>
                </a:extLst>
              </a:tr>
              <a:tr h="443777">
                <a:tc rowSpan="5">
                  <a:txBody>
                    <a:bodyPr/>
                    <a:lstStyle/>
                    <a:p>
                      <a:pPr>
                        <a:spcBef>
                          <a:spcPts val="300"/>
                        </a:spcBef>
                        <a:spcAft>
                          <a:spcPts val="300"/>
                        </a:spcAft>
                      </a:pPr>
                      <a:r>
                        <a:rPr lang="en-US" sz="1300" dirty="0">
                          <a:effectLst/>
                        </a:rPr>
                        <a:t>A1. </a:t>
                      </a:r>
                      <a:r>
                        <a:rPr lang="en-US" sz="1300" dirty="0" err="1">
                          <a:effectLst/>
                        </a:rPr>
                        <a:t>Điểm</a:t>
                      </a:r>
                      <a:r>
                        <a:rPr lang="en-US" sz="1300" dirty="0">
                          <a:effectLst/>
                        </a:rPr>
                        <a:t> </a:t>
                      </a:r>
                      <a:r>
                        <a:rPr lang="en-US" sz="1300" dirty="0" err="1">
                          <a:effectLst/>
                        </a:rPr>
                        <a:t>quá</a:t>
                      </a:r>
                      <a:r>
                        <a:rPr lang="en-US" sz="1300" dirty="0">
                          <a:effectLst/>
                        </a:rPr>
                        <a:t> </a:t>
                      </a:r>
                      <a:r>
                        <a:rPr lang="en-US" sz="1300" dirty="0" err="1">
                          <a:effectLst/>
                        </a:rPr>
                        <a:t>trình</a:t>
                      </a:r>
                      <a:endParaRPr lang="en-VN" sz="1300" dirty="0">
                        <a:effectLst/>
                      </a:endParaRPr>
                    </a:p>
                    <a:p>
                      <a:pPr>
                        <a:spcBef>
                          <a:spcPts val="300"/>
                        </a:spcBef>
                        <a:spcAft>
                          <a:spcPts val="300"/>
                        </a:spcAft>
                      </a:pPr>
                      <a:r>
                        <a:rPr lang="en-US" sz="1300" dirty="0">
                          <a:effectLst/>
                        </a:rPr>
                        <a:t>Mid</a:t>
                      </a:r>
                      <a:r>
                        <a:rPr lang="vi-VN" sz="1300" dirty="0">
                          <a:effectLst/>
                        </a:rPr>
                        <a:t>-</a:t>
                      </a:r>
                      <a:r>
                        <a:rPr lang="en-US" sz="1300" dirty="0">
                          <a:effectLst/>
                        </a:rPr>
                        <a:t>term (*)</a:t>
                      </a:r>
                      <a:endParaRPr lang="en-VN" sz="1300" dirty="0">
                        <a:effectLst/>
                      </a:endParaRPr>
                    </a:p>
                    <a:p>
                      <a:pPr>
                        <a:spcBef>
                          <a:spcPts val="300"/>
                        </a:spcBef>
                        <a:spcAft>
                          <a:spcPts val="300"/>
                        </a:spcAft>
                      </a:pPr>
                      <a:r>
                        <a:rPr lang="en-US" sz="1300" dirty="0">
                          <a:effectLst/>
                        </a:rPr>
                        <a:t> </a:t>
                      </a:r>
                      <a:endParaRPr lang="en-VN" sz="13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dirty="0" err="1">
                          <a:effectLst/>
                          <a:latin typeface="+mn-lt"/>
                        </a:rPr>
                        <a:t>Đánh</a:t>
                      </a:r>
                      <a:r>
                        <a:rPr lang="en-US" sz="1300" dirty="0">
                          <a:effectLst/>
                          <a:latin typeface="+mn-lt"/>
                        </a:rPr>
                        <a:t> </a:t>
                      </a:r>
                      <a:r>
                        <a:rPr lang="en-US" sz="1300" dirty="0" err="1">
                          <a:effectLst/>
                          <a:latin typeface="+mn-lt"/>
                        </a:rPr>
                        <a:t>giá</a:t>
                      </a:r>
                      <a:r>
                        <a:rPr lang="en-US" sz="1300" dirty="0">
                          <a:effectLst/>
                          <a:latin typeface="+mn-lt"/>
                        </a:rPr>
                        <a:t> </a:t>
                      </a:r>
                      <a:r>
                        <a:rPr lang="en-US" sz="1300" dirty="0" err="1">
                          <a:effectLst/>
                          <a:latin typeface="+mn-lt"/>
                        </a:rPr>
                        <a:t>quá</a:t>
                      </a:r>
                      <a:r>
                        <a:rPr lang="en-US" sz="1300" dirty="0">
                          <a:effectLst/>
                          <a:latin typeface="+mn-lt"/>
                        </a:rPr>
                        <a:t> </a:t>
                      </a:r>
                      <a:r>
                        <a:rPr lang="en-US" sz="1300" dirty="0" err="1">
                          <a:effectLst/>
                          <a:latin typeface="+mn-lt"/>
                        </a:rPr>
                        <a:t>trình</a:t>
                      </a:r>
                      <a:r>
                        <a:rPr lang="en-US" sz="1300" dirty="0">
                          <a:effectLst/>
                          <a:latin typeface="+mn-lt"/>
                        </a:rPr>
                        <a:t> </a:t>
                      </a:r>
                      <a:r>
                        <a:rPr lang="vi-VN" sz="1300" dirty="0">
                          <a:effectLst/>
                          <a:latin typeface="+mn-lt"/>
                        </a:rPr>
                        <a:t>Progress</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en-US" sz="1300">
                          <a:effectLst/>
                          <a:latin typeface="+mn-lt"/>
                        </a:rPr>
                        <a:t> </a:t>
                      </a:r>
                      <a:endParaRPr lang="en-VN" sz="130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vi-VN" sz="1300" dirty="0">
                          <a:solidFill>
                            <a:srgbClr val="FF0000"/>
                          </a:solidFill>
                          <a:effectLst/>
                        </a:rPr>
                        <a:t>5</a:t>
                      </a:r>
                      <a:r>
                        <a:rPr lang="en-US" sz="1300" dirty="0">
                          <a:solidFill>
                            <a:srgbClr val="FF0000"/>
                          </a:solidFill>
                          <a:effectLst/>
                        </a:rPr>
                        <a:t>0%</a:t>
                      </a:r>
                      <a:endParaRPr lang="en-VN" sz="13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3552992911"/>
                  </a:ext>
                </a:extLst>
              </a:tr>
              <a:tr h="443777">
                <a:tc vMerge="1">
                  <a:txBody>
                    <a:bodyPr/>
                    <a:lstStyle/>
                    <a:p>
                      <a:endParaRPr lang="en-VN"/>
                    </a:p>
                  </a:txBody>
                  <a:tcPr/>
                </a:tc>
                <a:tc>
                  <a:txBody>
                    <a:bodyPr/>
                    <a:lstStyle/>
                    <a:p>
                      <a:pPr>
                        <a:spcBef>
                          <a:spcPts val="300"/>
                        </a:spcBef>
                        <a:spcAft>
                          <a:spcPts val="300"/>
                        </a:spcAft>
                      </a:pPr>
                      <a:r>
                        <a:rPr lang="en-US" sz="1300" dirty="0">
                          <a:effectLst/>
                          <a:latin typeface="+mn-lt"/>
                        </a:rPr>
                        <a:t>A1.1. </a:t>
                      </a:r>
                      <a:r>
                        <a:rPr lang="en-US" sz="1300" dirty="0" err="1">
                          <a:effectLst/>
                          <a:latin typeface="+mn-lt"/>
                        </a:rPr>
                        <a:t>Chuyên</a:t>
                      </a:r>
                      <a:r>
                        <a:rPr lang="en-US" sz="1300" dirty="0">
                          <a:effectLst/>
                          <a:latin typeface="+mn-lt"/>
                        </a:rPr>
                        <a:t> </a:t>
                      </a:r>
                      <a:r>
                        <a:rPr lang="en-US" sz="1300" dirty="0" err="1">
                          <a:effectLst/>
                          <a:latin typeface="+mn-lt"/>
                        </a:rPr>
                        <a:t>cần</a:t>
                      </a:r>
                      <a:r>
                        <a:rPr lang="en-US" sz="1300" dirty="0">
                          <a:effectLst/>
                          <a:latin typeface="+mn-lt"/>
                        </a:rPr>
                        <a:t>/ Attendance</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a:effectLst/>
                          <a:latin typeface="+mn-lt"/>
                        </a:rPr>
                        <a:t>Kiểm tra</a:t>
                      </a:r>
                      <a:endParaRPr lang="en-VN" sz="1300">
                        <a:effectLst/>
                        <a:latin typeface="+mn-lt"/>
                      </a:endParaRPr>
                    </a:p>
                    <a:p>
                      <a:pPr>
                        <a:spcBef>
                          <a:spcPts val="300"/>
                        </a:spcBef>
                        <a:spcAft>
                          <a:spcPts val="300"/>
                        </a:spcAft>
                      </a:pPr>
                      <a:r>
                        <a:rPr lang="vi-VN" sz="1300">
                          <a:effectLst/>
                          <a:latin typeface="+mn-lt"/>
                        </a:rPr>
                        <a:t>(Test)</a:t>
                      </a:r>
                      <a:endParaRPr lang="en-VN" sz="130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vi-VN" sz="1300">
                          <a:effectLst/>
                        </a:rPr>
                        <a:t>10</a:t>
                      </a:r>
                      <a:r>
                        <a:rPr lang="en-US" sz="1300">
                          <a:effectLst/>
                        </a:rPr>
                        <a:t>%</a:t>
                      </a:r>
                      <a:endParaRPr lang="en-VN" sz="130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1181585289"/>
                  </a:ext>
                </a:extLst>
              </a:tr>
              <a:tr h="443777">
                <a:tc vMerge="1">
                  <a:txBody>
                    <a:bodyPr/>
                    <a:lstStyle/>
                    <a:p>
                      <a:endParaRPr lang="en-VN"/>
                    </a:p>
                  </a:txBody>
                  <a:tcPr/>
                </a:tc>
                <a:tc>
                  <a:txBody>
                    <a:bodyPr/>
                    <a:lstStyle/>
                    <a:p>
                      <a:pPr>
                        <a:spcBef>
                          <a:spcPts val="300"/>
                        </a:spcBef>
                        <a:spcAft>
                          <a:spcPts val="300"/>
                        </a:spcAft>
                        <a:tabLst>
                          <a:tab pos="864870" algn="ctr"/>
                        </a:tabLst>
                      </a:pPr>
                      <a:r>
                        <a:rPr lang="pt-BR" sz="1300" dirty="0">
                          <a:effectLst/>
                          <a:latin typeface="+mn-lt"/>
                        </a:rPr>
                        <a:t>A1.2. </a:t>
                      </a:r>
                      <a:r>
                        <a:rPr lang="pt-BR" sz="1300" dirty="0" err="1">
                          <a:effectLst/>
                          <a:latin typeface="+mn-lt"/>
                        </a:rPr>
                        <a:t>Bài</a:t>
                      </a:r>
                      <a:r>
                        <a:rPr lang="pt-BR" sz="1300" dirty="0">
                          <a:effectLst/>
                          <a:latin typeface="+mn-lt"/>
                        </a:rPr>
                        <a:t> </a:t>
                      </a:r>
                      <a:r>
                        <a:rPr lang="vi-VN" sz="1300" dirty="0">
                          <a:effectLst/>
                          <a:latin typeface="+mn-lt"/>
                        </a:rPr>
                        <a:t>tập trên lớp nhóm</a:t>
                      </a:r>
                    </a:p>
                    <a:p>
                      <a:pPr>
                        <a:spcBef>
                          <a:spcPts val="300"/>
                        </a:spcBef>
                        <a:spcAft>
                          <a:spcPts val="300"/>
                        </a:spcAft>
                        <a:tabLst>
                          <a:tab pos="864870" algn="ctr"/>
                        </a:tabLst>
                      </a:pPr>
                      <a:r>
                        <a:rPr lang="vi-VN" sz="1300" dirty="0">
                          <a:effectLst/>
                          <a:latin typeface="+mn-lt"/>
                          <a:ea typeface="Calibri" panose="020F0502020204030204" pitchFamily="34" charset="0"/>
                          <a:cs typeface="Arial" panose="020B0604020202020204" pitchFamily="34" charset="0"/>
                        </a:rPr>
                        <a:t>In- class Exercises</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dirty="0" err="1">
                          <a:effectLst/>
                          <a:latin typeface="+mn-lt"/>
                        </a:rPr>
                        <a:t>Thảo</a:t>
                      </a:r>
                      <a:r>
                        <a:rPr lang="en-US" sz="1300" dirty="0">
                          <a:effectLst/>
                          <a:latin typeface="+mn-lt"/>
                        </a:rPr>
                        <a:t> </a:t>
                      </a:r>
                      <a:r>
                        <a:rPr lang="vi-VN" sz="1300" dirty="0">
                          <a:effectLst/>
                          <a:latin typeface="+mn-lt"/>
                        </a:rPr>
                        <a:t>luận</a:t>
                      </a:r>
                      <a:endParaRPr lang="en-VN" sz="1300" dirty="0">
                        <a:effectLst/>
                        <a:latin typeface="+mn-lt"/>
                      </a:endParaRPr>
                    </a:p>
                    <a:p>
                      <a:pPr>
                        <a:spcBef>
                          <a:spcPts val="300"/>
                        </a:spcBef>
                        <a:spcAft>
                          <a:spcPts val="300"/>
                        </a:spcAft>
                      </a:pPr>
                      <a:r>
                        <a:rPr lang="vi-VN" sz="1300" dirty="0">
                          <a:effectLst/>
                          <a:latin typeface="+mn-lt"/>
                        </a:rPr>
                        <a:t>(Discussion)</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en-US" sz="1300" dirty="0">
                          <a:effectLst/>
                        </a:rPr>
                        <a:t>5%</a:t>
                      </a:r>
                      <a:endParaRPr lang="en-VN" sz="13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3332730981"/>
                  </a:ext>
                </a:extLst>
              </a:tr>
              <a:tr h="591702">
                <a:tc vMerge="1">
                  <a:txBody>
                    <a:bodyPr/>
                    <a:lstStyle/>
                    <a:p>
                      <a:endParaRPr lang="en-VN"/>
                    </a:p>
                  </a:txBody>
                  <a:tcPr/>
                </a:tc>
                <a:tc>
                  <a:txBody>
                    <a:bodyPr/>
                    <a:lstStyle/>
                    <a:p>
                      <a:pPr>
                        <a:spcBef>
                          <a:spcPts val="300"/>
                        </a:spcBef>
                        <a:spcAft>
                          <a:spcPts val="300"/>
                        </a:spcAft>
                        <a:tabLst>
                          <a:tab pos="864870" algn="ctr"/>
                        </a:tabLst>
                      </a:pPr>
                      <a:r>
                        <a:rPr lang="en-US" sz="1300" dirty="0">
                          <a:effectLst/>
                          <a:latin typeface="+mn-lt"/>
                        </a:rPr>
                        <a:t>A1.3. </a:t>
                      </a:r>
                      <a:r>
                        <a:rPr lang="en-US" sz="1300" dirty="0" err="1">
                          <a:effectLst/>
                          <a:latin typeface="+mn-lt"/>
                        </a:rPr>
                        <a:t>Bài</a:t>
                      </a:r>
                      <a:r>
                        <a:rPr lang="en-US" sz="1300" dirty="0">
                          <a:effectLst/>
                          <a:latin typeface="+mn-lt"/>
                        </a:rPr>
                        <a:t> </a:t>
                      </a:r>
                      <a:r>
                        <a:rPr lang="en-US" sz="1300" dirty="0" err="1">
                          <a:effectLst/>
                          <a:latin typeface="+mn-lt"/>
                        </a:rPr>
                        <a:t>tập</a:t>
                      </a:r>
                      <a:r>
                        <a:rPr lang="en-US" sz="1300" dirty="0">
                          <a:effectLst/>
                          <a:latin typeface="+mn-lt"/>
                        </a:rPr>
                        <a:t> </a:t>
                      </a:r>
                      <a:r>
                        <a:rPr lang="en-US" sz="1300" dirty="0" err="1">
                          <a:effectLst/>
                          <a:latin typeface="+mn-lt"/>
                        </a:rPr>
                        <a:t>tiểu</a:t>
                      </a:r>
                      <a:r>
                        <a:rPr lang="en-US" sz="1300" dirty="0">
                          <a:effectLst/>
                          <a:latin typeface="+mn-lt"/>
                        </a:rPr>
                        <a:t> </a:t>
                      </a:r>
                      <a:r>
                        <a:rPr lang="en-US" sz="1300" dirty="0" err="1">
                          <a:effectLst/>
                          <a:latin typeface="+mn-lt"/>
                        </a:rPr>
                        <a:t>luận</a:t>
                      </a:r>
                      <a:endParaRPr lang="en-US" sz="1300" dirty="0">
                        <a:effectLst/>
                        <a:latin typeface="+mn-lt"/>
                      </a:endParaRPr>
                    </a:p>
                    <a:p>
                      <a:pPr>
                        <a:spcBef>
                          <a:spcPts val="300"/>
                        </a:spcBef>
                        <a:spcAft>
                          <a:spcPts val="300"/>
                        </a:spcAft>
                        <a:tabLst>
                          <a:tab pos="864870" algn="ctr"/>
                        </a:tabLst>
                      </a:pPr>
                      <a:r>
                        <a:rPr lang="en-US" sz="1300" dirty="0">
                          <a:effectLst/>
                          <a:latin typeface="+mn-lt"/>
                          <a:ea typeface="Calibri" panose="020F0502020204030204" pitchFamily="34" charset="0"/>
                          <a:cs typeface="Arial" panose="020B0604020202020204" pitchFamily="34" charset="0"/>
                        </a:rPr>
                        <a:t>Group Essay Assignment</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a:effectLst/>
                          <a:latin typeface="+mn-lt"/>
                        </a:rPr>
                        <a:t>Tự </a:t>
                      </a:r>
                      <a:r>
                        <a:rPr lang="vi-VN" sz="1300">
                          <a:effectLst/>
                          <a:latin typeface="+mn-lt"/>
                        </a:rPr>
                        <a:t>luận / Bài tập lớn</a:t>
                      </a:r>
                      <a:endParaRPr lang="en-VN" sz="1300">
                        <a:effectLst/>
                        <a:latin typeface="+mn-lt"/>
                      </a:endParaRPr>
                    </a:p>
                    <a:p>
                      <a:pPr>
                        <a:spcBef>
                          <a:spcPts val="300"/>
                        </a:spcBef>
                        <a:spcAft>
                          <a:spcPts val="300"/>
                        </a:spcAft>
                      </a:pPr>
                      <a:r>
                        <a:rPr lang="vi-VN" sz="1300">
                          <a:effectLst/>
                          <a:latin typeface="+mn-lt"/>
                        </a:rPr>
                        <a:t>(Essay)</a:t>
                      </a:r>
                      <a:endParaRPr lang="en-VN" sz="130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en-US" sz="1300" dirty="0">
                          <a:effectLst/>
                        </a:rPr>
                        <a:t>15%</a:t>
                      </a:r>
                      <a:endParaRPr lang="en-VN" sz="13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502826391"/>
                  </a:ext>
                </a:extLst>
              </a:tr>
              <a:tr h="443777">
                <a:tc vMerge="1">
                  <a:txBody>
                    <a:bodyPr/>
                    <a:lstStyle/>
                    <a:p>
                      <a:endParaRPr lang="en-VN"/>
                    </a:p>
                  </a:txBody>
                  <a:tcPr/>
                </a:tc>
                <a:tc>
                  <a:txBody>
                    <a:bodyPr/>
                    <a:lstStyle/>
                    <a:p>
                      <a:pPr>
                        <a:spcBef>
                          <a:spcPts val="300"/>
                        </a:spcBef>
                        <a:spcAft>
                          <a:spcPts val="300"/>
                        </a:spcAft>
                        <a:tabLst>
                          <a:tab pos="864870" algn="ctr"/>
                        </a:tabLst>
                      </a:pPr>
                      <a:r>
                        <a:rPr lang="en-US" sz="1300" dirty="0">
                          <a:effectLst/>
                          <a:latin typeface="+mn-lt"/>
                        </a:rPr>
                        <a:t>A1.4. </a:t>
                      </a:r>
                      <a:r>
                        <a:rPr lang="en-US" sz="1300" dirty="0" err="1">
                          <a:effectLst/>
                          <a:latin typeface="+mn-lt"/>
                        </a:rPr>
                        <a:t>Thi</a:t>
                      </a:r>
                      <a:r>
                        <a:rPr lang="en-US" sz="1300" dirty="0">
                          <a:effectLst/>
                          <a:latin typeface="+mn-lt"/>
                        </a:rPr>
                        <a:t> </a:t>
                      </a:r>
                      <a:r>
                        <a:rPr lang="en-US" sz="1300" dirty="0" err="1">
                          <a:effectLst/>
                          <a:latin typeface="+mn-lt"/>
                        </a:rPr>
                        <a:t>giữa</a:t>
                      </a:r>
                      <a:r>
                        <a:rPr lang="en-US" sz="1300" dirty="0">
                          <a:effectLst/>
                          <a:latin typeface="+mn-lt"/>
                        </a:rPr>
                        <a:t> </a:t>
                      </a:r>
                      <a:r>
                        <a:rPr lang="en-US" sz="1300" dirty="0" err="1">
                          <a:effectLst/>
                          <a:latin typeface="+mn-lt"/>
                        </a:rPr>
                        <a:t>kỳ</a:t>
                      </a:r>
                      <a:endParaRPr lang="en-US" sz="1300" dirty="0">
                        <a:effectLst/>
                        <a:latin typeface="+mn-lt"/>
                      </a:endParaRPr>
                    </a:p>
                    <a:p>
                      <a:pPr>
                        <a:spcBef>
                          <a:spcPts val="300"/>
                        </a:spcBef>
                        <a:spcAft>
                          <a:spcPts val="300"/>
                        </a:spcAft>
                        <a:tabLst>
                          <a:tab pos="864870" algn="ctr"/>
                        </a:tabLst>
                      </a:pPr>
                      <a:r>
                        <a:rPr lang="en-US" sz="1300" dirty="0">
                          <a:effectLst/>
                          <a:latin typeface="+mn-lt"/>
                          <a:ea typeface="Calibri" panose="020F0502020204030204" pitchFamily="34" charset="0"/>
                          <a:cs typeface="Arial" panose="020B0604020202020204" pitchFamily="34" charset="0"/>
                        </a:rPr>
                        <a:t>Midterm Exam</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dirty="0" err="1">
                          <a:effectLst/>
                          <a:latin typeface="+mn-lt"/>
                        </a:rPr>
                        <a:t>Hỗn</a:t>
                      </a:r>
                      <a:r>
                        <a:rPr lang="en-US" sz="1300" dirty="0">
                          <a:effectLst/>
                          <a:latin typeface="+mn-lt"/>
                        </a:rPr>
                        <a:t> </a:t>
                      </a:r>
                      <a:r>
                        <a:rPr lang="vi-VN" sz="1300" dirty="0">
                          <a:effectLst/>
                          <a:latin typeface="+mn-lt"/>
                        </a:rPr>
                        <a:t>hợp </a:t>
                      </a:r>
                      <a:endParaRPr lang="en-VN" sz="1300" dirty="0">
                        <a:effectLst/>
                        <a:latin typeface="+mn-lt"/>
                      </a:endParaRPr>
                    </a:p>
                    <a:p>
                      <a:pPr>
                        <a:spcBef>
                          <a:spcPts val="300"/>
                        </a:spcBef>
                        <a:spcAft>
                          <a:spcPts val="300"/>
                        </a:spcAft>
                      </a:pPr>
                      <a:r>
                        <a:rPr lang="vi-VN" sz="1300" dirty="0">
                          <a:effectLst/>
                          <a:latin typeface="+mn-lt"/>
                        </a:rPr>
                        <a:t>(Mix)</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en-US" sz="1300" dirty="0">
                          <a:effectLst/>
                        </a:rPr>
                        <a:t>20%</a:t>
                      </a:r>
                      <a:endParaRPr lang="en-VN" sz="13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2042550066"/>
                  </a:ext>
                </a:extLst>
              </a:tr>
              <a:tr h="739629">
                <a:tc>
                  <a:txBody>
                    <a:bodyPr/>
                    <a:lstStyle/>
                    <a:p>
                      <a:pPr>
                        <a:spcBef>
                          <a:spcPts val="300"/>
                        </a:spcBef>
                        <a:spcAft>
                          <a:spcPts val="300"/>
                        </a:spcAft>
                      </a:pPr>
                      <a:r>
                        <a:rPr lang="pt-BR" sz="1300" dirty="0">
                          <a:effectLst/>
                        </a:rPr>
                        <a:t>A2. </a:t>
                      </a:r>
                      <a:r>
                        <a:rPr lang="pt-BR" sz="1300" dirty="0" err="1">
                          <a:effectLst/>
                        </a:rPr>
                        <a:t>Điểm</a:t>
                      </a:r>
                      <a:r>
                        <a:rPr lang="pt-BR" sz="1300" dirty="0">
                          <a:effectLst/>
                        </a:rPr>
                        <a:t> </a:t>
                      </a:r>
                      <a:r>
                        <a:rPr lang="pt-BR" sz="1300" dirty="0" err="1">
                          <a:effectLst/>
                        </a:rPr>
                        <a:t>cuối</a:t>
                      </a:r>
                      <a:r>
                        <a:rPr lang="pt-BR" sz="1300" dirty="0">
                          <a:effectLst/>
                        </a:rPr>
                        <a:t> </a:t>
                      </a:r>
                      <a:r>
                        <a:rPr lang="pt-BR" sz="1300" dirty="0" err="1">
                          <a:effectLst/>
                        </a:rPr>
                        <a:t>kỳ</a:t>
                      </a:r>
                      <a:endParaRPr lang="en-VN" sz="1300" dirty="0">
                        <a:effectLst/>
                      </a:endParaRPr>
                    </a:p>
                    <a:p>
                      <a:pPr>
                        <a:spcBef>
                          <a:spcPts val="300"/>
                        </a:spcBef>
                        <a:spcAft>
                          <a:spcPts val="300"/>
                        </a:spcAft>
                      </a:pPr>
                      <a:r>
                        <a:rPr lang="pt-BR" sz="1300" dirty="0">
                          <a:effectLst/>
                        </a:rPr>
                        <a:t>Final</a:t>
                      </a:r>
                      <a:endParaRPr lang="en-VN" sz="1300" dirty="0">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en-US" sz="1300" dirty="0">
                          <a:effectLst/>
                          <a:latin typeface="+mn-lt"/>
                        </a:rPr>
                        <a:t>A2.1. </a:t>
                      </a:r>
                      <a:r>
                        <a:rPr lang="en-US" sz="1300" dirty="0" err="1">
                          <a:effectLst/>
                          <a:latin typeface="+mn-lt"/>
                        </a:rPr>
                        <a:t>Thi</a:t>
                      </a:r>
                      <a:r>
                        <a:rPr lang="en-US" sz="1300" dirty="0">
                          <a:effectLst/>
                          <a:latin typeface="+mn-lt"/>
                        </a:rPr>
                        <a:t> </a:t>
                      </a:r>
                      <a:r>
                        <a:rPr lang="en-US" sz="1300" dirty="0" err="1">
                          <a:effectLst/>
                          <a:latin typeface="+mn-lt"/>
                        </a:rPr>
                        <a:t>cuối</a:t>
                      </a:r>
                      <a:r>
                        <a:rPr lang="en-US" sz="1300" dirty="0">
                          <a:effectLst/>
                          <a:latin typeface="+mn-lt"/>
                        </a:rPr>
                        <a:t> </a:t>
                      </a:r>
                      <a:r>
                        <a:rPr lang="en-US" sz="1300" dirty="0" err="1">
                          <a:effectLst/>
                          <a:latin typeface="+mn-lt"/>
                        </a:rPr>
                        <a:t>kỳ</a:t>
                      </a:r>
                      <a:endParaRPr lang="en-VN" sz="1300" dirty="0">
                        <a:effectLst/>
                        <a:latin typeface="+mn-lt"/>
                      </a:endParaRPr>
                    </a:p>
                    <a:p>
                      <a:pPr>
                        <a:spcBef>
                          <a:spcPts val="300"/>
                        </a:spcBef>
                        <a:spcAft>
                          <a:spcPts val="300"/>
                        </a:spcAft>
                      </a:pPr>
                      <a:r>
                        <a:rPr lang="en-US" sz="1300" dirty="0">
                          <a:effectLst/>
                          <a:latin typeface="+mn-lt"/>
                        </a:rPr>
                        <a:t>Final</a:t>
                      </a:r>
                      <a:r>
                        <a:rPr lang="vi-VN" sz="1300" dirty="0">
                          <a:effectLst/>
                          <a:latin typeface="+mn-lt"/>
                        </a:rPr>
                        <a:t> exam</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spcBef>
                          <a:spcPts val="300"/>
                        </a:spcBef>
                        <a:spcAft>
                          <a:spcPts val="300"/>
                        </a:spcAft>
                      </a:pPr>
                      <a:r>
                        <a:rPr lang="vi-VN" sz="1300" dirty="0">
                          <a:effectLst/>
                          <a:latin typeface="+mn-lt"/>
                        </a:rPr>
                        <a:t>Trắc nghiệm</a:t>
                      </a:r>
                      <a:endParaRPr lang="en-VN" sz="1300" dirty="0">
                        <a:effectLst/>
                        <a:latin typeface="+mn-lt"/>
                      </a:endParaRPr>
                    </a:p>
                    <a:p>
                      <a:pPr>
                        <a:spcBef>
                          <a:spcPts val="300"/>
                        </a:spcBef>
                        <a:spcAft>
                          <a:spcPts val="300"/>
                        </a:spcAft>
                      </a:pPr>
                      <a:r>
                        <a:rPr lang="vi-VN" sz="1300" dirty="0">
                          <a:effectLst/>
                          <a:latin typeface="+mn-lt"/>
                        </a:rPr>
                        <a:t>(Multiple- choice exam)</a:t>
                      </a:r>
                      <a:endParaRPr lang="en-VN" sz="1300" dirty="0">
                        <a:effectLst/>
                        <a:latin typeface="+mn-lt"/>
                        <a:ea typeface="Calibri" panose="020F0502020204030204" pitchFamily="34" charset="0"/>
                        <a:cs typeface="Arial" panose="020B0604020202020204" pitchFamily="34" charset="0"/>
                      </a:endParaRPr>
                    </a:p>
                  </a:txBody>
                  <a:tcPr marL="54901" marR="54901" marT="0" marB="0"/>
                </a:tc>
                <a:tc>
                  <a:txBody>
                    <a:bodyPr/>
                    <a:lstStyle/>
                    <a:p>
                      <a:pPr algn="ctr">
                        <a:spcBef>
                          <a:spcPts val="300"/>
                        </a:spcBef>
                        <a:spcAft>
                          <a:spcPts val="300"/>
                        </a:spcAft>
                      </a:pPr>
                      <a:r>
                        <a:rPr lang="vi-VN" sz="1300" dirty="0">
                          <a:solidFill>
                            <a:srgbClr val="FF0000"/>
                          </a:solidFill>
                          <a:effectLst/>
                        </a:rPr>
                        <a:t>5</a:t>
                      </a:r>
                      <a:r>
                        <a:rPr lang="en-US" sz="1300" dirty="0">
                          <a:solidFill>
                            <a:srgbClr val="FF0000"/>
                          </a:solidFill>
                          <a:effectLst/>
                        </a:rPr>
                        <a:t>0%</a:t>
                      </a:r>
                      <a:endParaRPr lang="en-VN" sz="13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4901" marR="54901" marT="0" marB="0"/>
                </a:tc>
                <a:extLst>
                  <a:ext uri="{0D108BD9-81ED-4DB2-BD59-A6C34878D82A}">
                    <a16:rowId xmlns:a16="http://schemas.microsoft.com/office/drawing/2014/main" val="1091608334"/>
                  </a:ext>
                </a:extLst>
              </a:tr>
            </a:tbl>
          </a:graphicData>
        </a:graphic>
      </p:graphicFrame>
    </p:spTree>
    <p:extLst>
      <p:ext uri="{BB962C8B-B14F-4D97-AF65-F5344CB8AC3E}">
        <p14:creationId xmlns:p14="http://schemas.microsoft.com/office/powerpoint/2010/main" val="2763458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7352" y="847746"/>
            <a:ext cx="5715000" cy="475593"/>
          </a:xfrm>
        </p:spPr>
        <p:txBody>
          <a:bodyPr>
            <a:normAutofit fontScale="90000"/>
          </a:bodyPr>
          <a:lstStyle/>
          <a:p>
            <a:pPr lvl="0" eaLnBrk="1" hangingPunct="1"/>
            <a:r>
              <a:rPr lang="en-US" sz="2800" dirty="0">
                <a:latin typeface="Arial" pitchFamily="34" charset="0"/>
                <a:cs typeface="Arial" pitchFamily="34" charset="0"/>
              </a:rPr>
              <a:t>Macroeconomic factors</a:t>
            </a:r>
            <a:endParaRPr lang="de-DE" sz="2800" dirty="0">
              <a:latin typeface="Arial" pitchFamily="34" charset="0"/>
              <a:cs typeface="Arial" pitchFamily="34" charset="0"/>
            </a:endParaRPr>
          </a:p>
        </p:txBody>
      </p:sp>
      <p:sp>
        <p:nvSpPr>
          <p:cNvPr id="11267" name="Rectangle 3"/>
          <p:cNvSpPr>
            <a:spLocks noGrp="1" noChangeArrowheads="1"/>
          </p:cNvSpPr>
          <p:nvPr>
            <p:ph idx="1"/>
          </p:nvPr>
        </p:nvSpPr>
        <p:spPr>
          <a:xfrm>
            <a:off x="228600" y="1572260"/>
            <a:ext cx="4343400" cy="4904740"/>
          </a:xfrm>
        </p:spPr>
        <p:txBody>
          <a:bodyPr>
            <a:normAutofit/>
          </a:bodyPr>
          <a:lstStyle/>
          <a:p>
            <a:pPr eaLnBrk="1" hangingPunct="1">
              <a:lnSpc>
                <a:spcPct val="80000"/>
              </a:lnSpc>
            </a:pPr>
            <a:r>
              <a:rPr lang="en-US" sz="2100" dirty="0">
                <a:latin typeface="Arial" pitchFamily="34" charset="0"/>
                <a:cs typeface="Arial" pitchFamily="34" charset="0"/>
              </a:rPr>
              <a:t>GDP, GNP</a:t>
            </a:r>
          </a:p>
          <a:p>
            <a:pPr eaLnBrk="1" hangingPunct="1">
              <a:lnSpc>
                <a:spcPct val="80000"/>
              </a:lnSpc>
            </a:pPr>
            <a:r>
              <a:rPr lang="en-US" sz="2100" dirty="0">
                <a:latin typeface="Arial" pitchFamily="34" charset="0"/>
                <a:cs typeface="Arial" pitchFamily="34" charset="0"/>
              </a:rPr>
              <a:t>Economic growth rate </a:t>
            </a:r>
          </a:p>
          <a:p>
            <a:pPr eaLnBrk="1" hangingPunct="1">
              <a:lnSpc>
                <a:spcPct val="80000"/>
              </a:lnSpc>
            </a:pPr>
            <a:r>
              <a:rPr lang="en-US" sz="2100" dirty="0">
                <a:latin typeface="Arial" pitchFamily="34" charset="0"/>
                <a:cs typeface="Arial" pitchFamily="34" charset="0"/>
              </a:rPr>
              <a:t>Inflation rate</a:t>
            </a:r>
          </a:p>
          <a:p>
            <a:pPr eaLnBrk="1" hangingPunct="1">
              <a:lnSpc>
                <a:spcPct val="80000"/>
              </a:lnSpc>
            </a:pPr>
            <a:r>
              <a:rPr lang="en-US" sz="2100" dirty="0">
                <a:latin typeface="Arial" pitchFamily="34" charset="0"/>
                <a:cs typeface="Arial" pitchFamily="34" charset="0"/>
              </a:rPr>
              <a:t>Unemployment rate</a:t>
            </a:r>
          </a:p>
          <a:p>
            <a:pPr eaLnBrk="1" hangingPunct="1">
              <a:lnSpc>
                <a:spcPct val="80000"/>
              </a:lnSpc>
            </a:pPr>
            <a:r>
              <a:rPr lang="en-US" sz="2100" dirty="0">
                <a:latin typeface="Arial" pitchFamily="34" charset="0"/>
                <a:cs typeface="Arial" pitchFamily="34" charset="0"/>
              </a:rPr>
              <a:t>Exchange rate</a:t>
            </a:r>
          </a:p>
          <a:p>
            <a:pPr eaLnBrk="1" hangingPunct="1">
              <a:lnSpc>
                <a:spcPct val="80000"/>
              </a:lnSpc>
            </a:pPr>
            <a:r>
              <a:rPr lang="en-US" sz="2100" dirty="0">
                <a:latin typeface="Arial" pitchFamily="34" charset="0"/>
                <a:cs typeface="Arial" pitchFamily="34" charset="0"/>
              </a:rPr>
              <a:t>Interest rate</a:t>
            </a:r>
          </a:p>
          <a:p>
            <a:pPr eaLnBrk="1" hangingPunct="1">
              <a:lnSpc>
                <a:spcPct val="80000"/>
              </a:lnSpc>
            </a:pPr>
            <a:r>
              <a:rPr lang="en-US" sz="2100" dirty="0">
                <a:latin typeface="Arial" pitchFamily="34" charset="0"/>
                <a:cs typeface="Arial" pitchFamily="34" charset="0"/>
              </a:rPr>
              <a:t>Salary and Income</a:t>
            </a:r>
          </a:p>
          <a:p>
            <a:pPr eaLnBrk="1" hangingPunct="1">
              <a:lnSpc>
                <a:spcPct val="80000"/>
              </a:lnSpc>
            </a:pPr>
            <a:r>
              <a:rPr lang="en-US" sz="2100" dirty="0">
                <a:latin typeface="Arial" pitchFamily="34" charset="0"/>
                <a:cs typeface="Arial" pitchFamily="34" charset="0"/>
              </a:rPr>
              <a:t>State Budget Deficit and Surplus</a:t>
            </a:r>
          </a:p>
          <a:p>
            <a:pPr eaLnBrk="1" hangingPunct="1">
              <a:lnSpc>
                <a:spcPct val="80000"/>
              </a:lnSpc>
            </a:pPr>
            <a:r>
              <a:rPr lang="en-US" sz="2100" dirty="0">
                <a:latin typeface="Arial" pitchFamily="34" charset="0"/>
                <a:cs typeface="Arial" pitchFamily="34" charset="0"/>
              </a:rPr>
              <a:t>Balance of Payments (</a:t>
            </a:r>
            <a:r>
              <a:rPr lang="en-US" sz="2100" dirty="0" err="1">
                <a:latin typeface="Arial" pitchFamily="34" charset="0"/>
                <a:cs typeface="Arial" pitchFamily="34" charset="0"/>
              </a:rPr>
              <a:t>BoP</a:t>
            </a:r>
            <a:r>
              <a:rPr lang="en-US" sz="2100" dirty="0">
                <a:latin typeface="Arial" pitchFamily="34" charset="0"/>
                <a:cs typeface="Arial" pitchFamily="34" charset="0"/>
              </a:rPr>
              <a:t>)</a:t>
            </a:r>
          </a:p>
          <a:p>
            <a:pPr eaLnBrk="1" hangingPunct="1">
              <a:lnSpc>
                <a:spcPct val="80000"/>
              </a:lnSpc>
            </a:pPr>
            <a:r>
              <a:rPr lang="en-US" sz="2100" dirty="0">
                <a:latin typeface="Arial" pitchFamily="34" charset="0"/>
                <a:cs typeface="Arial" pitchFamily="34" charset="0"/>
              </a:rPr>
              <a:t>Infrastructure systems</a:t>
            </a:r>
          </a:p>
          <a:p>
            <a:pPr eaLnBrk="1" hangingPunct="1">
              <a:lnSpc>
                <a:spcPct val="80000"/>
              </a:lnSpc>
              <a:buFontTx/>
              <a:buNone/>
            </a:pPr>
            <a:r>
              <a:rPr lang="de-DE" sz="2100" dirty="0">
                <a:latin typeface="Arial" pitchFamily="34" charset="0"/>
                <a:cs typeface="Arial" pitchFamily="34" charset="0"/>
              </a:rPr>
              <a:t>=&gt; Opportunities and Threats</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40</a:t>
            </a:fld>
            <a:endParaRPr lang="en-US"/>
          </a:p>
        </p:txBody>
      </p:sp>
      <p:pic>
        <p:nvPicPr>
          <p:cNvPr id="11269" name="Picture 6" descr="02_zimbabwe-100-billion-dollars.jpg"/>
          <p:cNvPicPr>
            <a:picLocks noChangeAspect="1"/>
          </p:cNvPicPr>
          <p:nvPr/>
        </p:nvPicPr>
        <p:blipFill>
          <a:blip r:embed="rId3" cstate="print"/>
          <a:srcRect/>
          <a:stretch>
            <a:fillRect/>
          </a:stretch>
        </p:blipFill>
        <p:spPr bwMode="auto">
          <a:xfrm>
            <a:off x="4857750" y="2667000"/>
            <a:ext cx="4286250" cy="3810000"/>
          </a:xfrm>
          <a:prstGeom prst="rect">
            <a:avLst/>
          </a:prstGeom>
          <a:noFill/>
          <a:ln w="9525">
            <a:noFill/>
            <a:miter lim="800000"/>
            <a:headEnd/>
            <a:tailEnd/>
          </a:ln>
        </p:spPr>
      </p:pic>
      <p:sp>
        <p:nvSpPr>
          <p:cNvPr id="2" name="Rectangle 1">
            <a:extLst>
              <a:ext uri="{FF2B5EF4-FFF2-40B4-BE49-F238E27FC236}">
                <a16:creationId xmlns:a16="http://schemas.microsoft.com/office/drawing/2014/main" id="{DC3D2BBF-0A76-210A-320D-69673F48D74C}"/>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309"/>
            <a:ext cx="5623034" cy="1143000"/>
          </a:xfrm>
        </p:spPr>
        <p:txBody>
          <a:bodyPr>
            <a:normAutofit/>
          </a:bodyPr>
          <a:lstStyle/>
          <a:p>
            <a:pPr eaLnBrk="1" hangingPunct="1"/>
            <a:r>
              <a:rPr lang="vi-VN" sz="2500" dirty="0">
                <a:latin typeface="Arial "/>
              </a:rPr>
              <a:t>Socio cultural </a:t>
            </a:r>
            <a:r>
              <a:rPr lang="en-US" sz="2500" dirty="0">
                <a:latin typeface="Arial "/>
                <a:ea typeface="DejaVu Sans"/>
                <a:cs typeface="Arial" pitchFamily="34" charset="0"/>
              </a:rPr>
              <a:t>factors</a:t>
            </a:r>
            <a:endParaRPr lang="de-DE" sz="2500" dirty="0">
              <a:latin typeface="Arial "/>
              <a:cs typeface="Arial" pitchFamily="34" charset="0"/>
            </a:endParaRPr>
          </a:p>
        </p:txBody>
      </p:sp>
      <p:sp>
        <p:nvSpPr>
          <p:cNvPr id="11267" name="Rectangle 3"/>
          <p:cNvSpPr>
            <a:spLocks noGrp="1" noChangeArrowheads="1"/>
          </p:cNvSpPr>
          <p:nvPr>
            <p:ph idx="1"/>
          </p:nvPr>
        </p:nvSpPr>
        <p:spPr>
          <a:xfrm>
            <a:off x="304800" y="1744717"/>
            <a:ext cx="8153400" cy="3825875"/>
          </a:xfrm>
        </p:spPr>
        <p:txBody>
          <a:bodyPr/>
          <a:lstStyle/>
          <a:p>
            <a:pPr eaLnBrk="1" hangingPunct="1">
              <a:lnSpc>
                <a:spcPct val="80000"/>
              </a:lnSpc>
            </a:pPr>
            <a:r>
              <a:rPr lang="de-DE" sz="2400" dirty="0">
                <a:latin typeface="Arial" pitchFamily="34" charset="0"/>
                <a:cs typeface="Arial" pitchFamily="34" charset="0"/>
              </a:rPr>
              <a:t>Population and demographics </a:t>
            </a:r>
            <a:endParaRPr lang="de-DE" sz="2400" b="1" dirty="0">
              <a:solidFill>
                <a:srgbClr val="FF0000"/>
              </a:solidFill>
              <a:latin typeface="Arial" pitchFamily="34" charset="0"/>
              <a:cs typeface="Arial" pitchFamily="34" charset="0"/>
            </a:endParaRPr>
          </a:p>
          <a:p>
            <a:pPr eaLnBrk="1" hangingPunct="1">
              <a:lnSpc>
                <a:spcPct val="80000"/>
              </a:lnSpc>
            </a:pPr>
            <a:r>
              <a:rPr lang="de-DE" sz="2400" dirty="0">
                <a:latin typeface="Arial" pitchFamily="34" charset="0"/>
                <a:cs typeface="Arial" pitchFamily="34" charset="0"/>
              </a:rPr>
              <a:t>National culture</a:t>
            </a:r>
          </a:p>
          <a:p>
            <a:pPr eaLnBrk="1" hangingPunct="1">
              <a:lnSpc>
                <a:spcPct val="80000"/>
              </a:lnSpc>
            </a:pPr>
            <a:r>
              <a:rPr lang="de-DE" sz="2400" dirty="0">
                <a:latin typeface="Arial" pitchFamily="34" charset="0"/>
                <a:cs typeface="Arial" pitchFamily="34" charset="0"/>
              </a:rPr>
              <a:t>Styles and Lifestyles</a:t>
            </a:r>
          </a:p>
          <a:p>
            <a:pPr eaLnBrk="1" hangingPunct="1">
              <a:lnSpc>
                <a:spcPct val="80000"/>
              </a:lnSpc>
            </a:pPr>
            <a:r>
              <a:rPr lang="de-DE" sz="2400" dirty="0">
                <a:latin typeface="Arial" pitchFamily="34" charset="0"/>
                <a:cs typeface="Arial" pitchFamily="34" charset="0"/>
              </a:rPr>
              <a:t>Religions</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41</a:t>
            </a:fld>
            <a:endParaRPr lang="en-US"/>
          </a:p>
        </p:txBody>
      </p:sp>
      <p:pic>
        <p:nvPicPr>
          <p:cNvPr id="8" name="Picture 7" descr="khai but (2).jpg"/>
          <p:cNvPicPr>
            <a:picLocks noChangeAspect="1"/>
          </p:cNvPicPr>
          <p:nvPr/>
        </p:nvPicPr>
        <p:blipFill>
          <a:blip r:embed="rId3"/>
          <a:stretch>
            <a:fillRect/>
          </a:stretch>
        </p:blipFill>
        <p:spPr>
          <a:xfrm>
            <a:off x="5105400" y="1828800"/>
            <a:ext cx="4038600" cy="5029200"/>
          </a:xfrm>
          <a:prstGeom prst="rect">
            <a:avLst/>
          </a:prstGeom>
        </p:spPr>
      </p:pic>
      <p:sp>
        <p:nvSpPr>
          <p:cNvPr id="2" name="Rectangle 1">
            <a:extLst>
              <a:ext uri="{FF2B5EF4-FFF2-40B4-BE49-F238E27FC236}">
                <a16:creationId xmlns:a16="http://schemas.microsoft.com/office/drawing/2014/main" id="{6BE90D04-2517-C8E6-6FA4-2A7A09AD22BE}"/>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0207" y="381000"/>
            <a:ext cx="5867400" cy="1143000"/>
          </a:xfrm>
        </p:spPr>
        <p:txBody>
          <a:bodyPr/>
          <a:lstStyle/>
          <a:p>
            <a:pPr eaLnBrk="1" hangingPunct="1"/>
            <a:r>
              <a:rPr lang="en-US" sz="2800" dirty="0">
                <a:latin typeface="Arial "/>
              </a:rPr>
              <a:t>Technological factors</a:t>
            </a:r>
            <a:endParaRPr lang="de-DE" sz="2800" dirty="0">
              <a:latin typeface="Arial "/>
              <a:cs typeface="Arial" pitchFamily="34" charset="0"/>
            </a:endParaRPr>
          </a:p>
        </p:txBody>
      </p:sp>
      <p:sp>
        <p:nvSpPr>
          <p:cNvPr id="11267" name="Rectangle 3"/>
          <p:cNvSpPr>
            <a:spLocks noGrp="1" noChangeArrowheads="1"/>
          </p:cNvSpPr>
          <p:nvPr>
            <p:ph idx="1"/>
          </p:nvPr>
        </p:nvSpPr>
        <p:spPr>
          <a:xfrm>
            <a:off x="304800" y="2362200"/>
            <a:ext cx="4876800" cy="3902075"/>
          </a:xfrm>
        </p:spPr>
        <p:txBody>
          <a:bodyPr>
            <a:normAutofit fontScale="92500"/>
          </a:bodyPr>
          <a:lstStyle/>
          <a:p>
            <a:pPr eaLnBrk="1" hangingPunct="1">
              <a:lnSpc>
                <a:spcPct val="150000"/>
              </a:lnSpc>
            </a:pPr>
            <a:r>
              <a:rPr lang="en-US" sz="2400" i="1" dirty="0">
                <a:latin typeface="Arial" pitchFamily="34" charset="0"/>
                <a:cs typeface="Arial" pitchFamily="34" charset="0"/>
              </a:rPr>
              <a:t>Technological</a:t>
            </a:r>
            <a:r>
              <a:rPr lang="en-US" sz="2400" dirty="0">
                <a:latin typeface="Arial" pitchFamily="34" charset="0"/>
                <a:cs typeface="Arial" pitchFamily="34" charset="0"/>
              </a:rPr>
              <a:t>  innovation  results in increasingly </a:t>
            </a:r>
            <a:r>
              <a:rPr lang="en-US" sz="2400" i="1" dirty="0">
                <a:latin typeface="Arial" pitchFamily="34" charset="0"/>
                <a:cs typeface="Arial" pitchFamily="34" charset="0"/>
              </a:rPr>
              <a:t>short</a:t>
            </a:r>
            <a:r>
              <a:rPr lang="en-US" sz="2400" dirty="0">
                <a:latin typeface="Arial" pitchFamily="34" charset="0"/>
                <a:cs typeface="Arial" pitchFamily="34" charset="0"/>
              </a:rPr>
              <a:t> </a:t>
            </a:r>
            <a:r>
              <a:rPr lang="en-US" sz="2400" i="1" dirty="0">
                <a:latin typeface="Arial" pitchFamily="34" charset="0"/>
                <a:cs typeface="Arial" pitchFamily="34" charset="0"/>
              </a:rPr>
              <a:t>technology &amp; </a:t>
            </a:r>
            <a:r>
              <a:rPr lang="en-US" sz="2400" dirty="0">
                <a:latin typeface="Arial" pitchFamily="34" charset="0"/>
                <a:cs typeface="Arial" pitchFamily="34" charset="0"/>
              </a:rPr>
              <a:t>product </a:t>
            </a:r>
            <a:r>
              <a:rPr lang="en-US" sz="2400" i="1" dirty="0">
                <a:latin typeface="Arial" pitchFamily="34" charset="0"/>
                <a:cs typeface="Arial" pitchFamily="34" charset="0"/>
              </a:rPr>
              <a:t>life cycles.</a:t>
            </a:r>
          </a:p>
          <a:p>
            <a:pPr eaLnBrk="1" hangingPunct="1">
              <a:lnSpc>
                <a:spcPct val="150000"/>
              </a:lnSpc>
            </a:pPr>
            <a:r>
              <a:rPr lang="en-US" sz="2400" i="1" dirty="0">
                <a:latin typeface="Arial" pitchFamily="34" charset="0"/>
                <a:cs typeface="Arial" pitchFamily="34" charset="0"/>
              </a:rPr>
              <a:t>Changes in working methods due to  boom in information and communications</a:t>
            </a:r>
            <a:r>
              <a:rPr lang="en-US" sz="2400" dirty="0">
                <a:latin typeface="Arial" pitchFamily="34" charset="0"/>
                <a:cs typeface="Arial" pitchFamily="34" charset="0"/>
              </a:rPr>
              <a:t> technology (ICT) </a:t>
            </a:r>
            <a:r>
              <a:rPr lang="en-US" sz="2400" i="1" dirty="0">
                <a:latin typeface="Arial" pitchFamily="34" charset="0"/>
                <a:cs typeface="Arial" pitchFamily="34" charset="0"/>
              </a:rPr>
              <a:t>revolution</a:t>
            </a:r>
            <a:r>
              <a:rPr lang="en-US" sz="2400" dirty="0">
                <a:latin typeface="Arial" pitchFamily="34" charset="0"/>
                <a:cs typeface="Arial" pitchFamily="34" charset="0"/>
              </a:rPr>
              <a:t> </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42</a:t>
            </a:fld>
            <a:endParaRPr lang="en-US"/>
          </a:p>
        </p:txBody>
      </p:sp>
      <p:pic>
        <p:nvPicPr>
          <p:cNvPr id="10" name="Picture 9" descr="technology_advancements.jpg"/>
          <p:cNvPicPr>
            <a:picLocks noChangeAspect="1"/>
          </p:cNvPicPr>
          <p:nvPr/>
        </p:nvPicPr>
        <p:blipFill>
          <a:blip r:embed="rId3"/>
          <a:stretch>
            <a:fillRect/>
          </a:stretch>
        </p:blipFill>
        <p:spPr>
          <a:xfrm>
            <a:off x="5410200" y="2362200"/>
            <a:ext cx="3398520" cy="4114800"/>
          </a:xfrm>
          <a:prstGeom prst="rect">
            <a:avLst/>
          </a:prstGeom>
        </p:spPr>
      </p:pic>
      <p:sp>
        <p:nvSpPr>
          <p:cNvPr id="2" name="Rectangle 1">
            <a:extLst>
              <a:ext uri="{FF2B5EF4-FFF2-40B4-BE49-F238E27FC236}">
                <a16:creationId xmlns:a16="http://schemas.microsoft.com/office/drawing/2014/main" id="{62341C7B-60C8-C2DB-DFBF-46156DD602EE}"/>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81000"/>
            <a:ext cx="5867400" cy="1143000"/>
          </a:xfrm>
        </p:spPr>
        <p:txBody>
          <a:bodyPr>
            <a:normAutofit/>
          </a:bodyPr>
          <a:lstStyle/>
          <a:p>
            <a:pPr eaLnBrk="1" hangingPunct="1"/>
            <a:r>
              <a:rPr lang="en-US" sz="2500" dirty="0">
                <a:latin typeface="Arial" pitchFamily="34" charset="0"/>
                <a:cs typeface="Arial" pitchFamily="34" charset="0"/>
              </a:rPr>
              <a:t>Global factors</a:t>
            </a:r>
            <a:endParaRPr lang="de-DE" sz="2500" dirty="0">
              <a:latin typeface="Arial" pitchFamily="34" charset="0"/>
              <a:cs typeface="Arial" pitchFamily="34" charset="0"/>
            </a:endParaRPr>
          </a:p>
        </p:txBody>
      </p:sp>
      <p:sp>
        <p:nvSpPr>
          <p:cNvPr id="11267" name="Rectangle 3"/>
          <p:cNvSpPr>
            <a:spLocks noGrp="1" noChangeArrowheads="1"/>
          </p:cNvSpPr>
          <p:nvPr>
            <p:ph idx="1"/>
          </p:nvPr>
        </p:nvSpPr>
        <p:spPr>
          <a:xfrm>
            <a:off x="304800" y="2283373"/>
            <a:ext cx="4953000" cy="3444875"/>
          </a:xfrm>
        </p:spPr>
        <p:txBody>
          <a:bodyPr/>
          <a:lstStyle/>
          <a:p>
            <a:pPr marL="342900" indent="-342900" algn="just" eaLnBrk="1" hangingPunct="1">
              <a:lnSpc>
                <a:spcPct val="80000"/>
              </a:lnSpc>
              <a:buFont typeface="Arial" panose="020B0604020202020204" pitchFamily="34" charset="0"/>
              <a:buChar char="•"/>
            </a:pPr>
            <a:r>
              <a:rPr lang="en-US" sz="2400" dirty="0">
                <a:latin typeface="Arial" pitchFamily="34" charset="0"/>
                <a:cs typeface="Arial" pitchFamily="34" charset="0"/>
              </a:rPr>
              <a:t>The increasing economic integration of countries around the world.</a:t>
            </a:r>
          </a:p>
          <a:p>
            <a:pPr marL="342900" indent="-342900" algn="just" eaLnBrk="1" hangingPunct="1">
              <a:lnSpc>
                <a:spcPct val="80000"/>
              </a:lnSpc>
              <a:buFont typeface="Arial" panose="020B0604020202020204" pitchFamily="34" charset="0"/>
              <a:buChar char="•"/>
            </a:pPr>
            <a:endParaRPr lang="en-US" sz="2400" dirty="0">
              <a:latin typeface="Arial" pitchFamily="34" charset="0"/>
              <a:cs typeface="Arial" pitchFamily="34" charset="0"/>
            </a:endParaRPr>
          </a:p>
          <a:p>
            <a:pPr marL="342900" indent="-342900" algn="just" eaLnBrk="1" hangingPunct="1">
              <a:lnSpc>
                <a:spcPct val="80000"/>
              </a:lnSpc>
              <a:buFont typeface="Arial" panose="020B0604020202020204" pitchFamily="34" charset="0"/>
              <a:buChar char="•"/>
            </a:pPr>
            <a:r>
              <a:rPr lang="en-US" sz="2400" dirty="0">
                <a:latin typeface="Arial" pitchFamily="34" charset="0"/>
                <a:cs typeface="Arial" pitchFamily="34" charset="0"/>
              </a:rPr>
              <a:t>Managers have to work under the increasing pressure of  global  competition </a:t>
            </a:r>
          </a:p>
          <a:p>
            <a:pPr algn="just" eaLnBrk="1" hangingPunct="1">
              <a:lnSpc>
                <a:spcPct val="80000"/>
              </a:lnSpc>
            </a:pPr>
            <a:endParaRPr lang="en-US" sz="2400" dirty="0">
              <a:latin typeface="Arial" pitchFamily="34" charset="0"/>
              <a:cs typeface="Arial" pitchFamily="34" charset="0"/>
            </a:endParaRPr>
          </a:p>
          <a:p>
            <a:pPr algn="just" eaLnBrk="1" hangingPunct="1">
              <a:lnSpc>
                <a:spcPct val="80000"/>
              </a:lnSpc>
            </a:pPr>
            <a:endParaRPr lang="en-US" sz="2400" dirty="0">
              <a:latin typeface="Arial" pitchFamily="34" charset="0"/>
              <a:cs typeface="Arial" pitchFamily="34" charset="0"/>
            </a:endParaRPr>
          </a:p>
          <a:p>
            <a:pPr eaLnBrk="1" hangingPunct="1">
              <a:lnSpc>
                <a:spcPct val="80000"/>
              </a:lnSpc>
            </a:pPr>
            <a:endParaRPr lang="en-US" sz="2400" dirty="0">
              <a:latin typeface="Arial" pitchFamily="34" charset="0"/>
              <a:cs typeface="Arial" pitchFamily="34" charset="0"/>
            </a:endParaRPr>
          </a:p>
          <a:p>
            <a:pPr eaLnBrk="1" hangingPunct="1">
              <a:lnSpc>
                <a:spcPct val="80000"/>
              </a:lnSpc>
            </a:pPr>
            <a:endParaRPr lang="de-DE" sz="2400" dirty="0">
              <a:latin typeface="Arial" pitchFamily="34" charset="0"/>
              <a:cs typeface="Arial" pitchFamily="34" charset="0"/>
            </a:endParaRP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43</a:t>
            </a:fld>
            <a:endParaRPr lang="en-US"/>
          </a:p>
        </p:txBody>
      </p:sp>
      <p:pic>
        <p:nvPicPr>
          <p:cNvPr id="11" name="Picture 10" descr="iamages.jpg"/>
          <p:cNvPicPr>
            <a:picLocks noChangeAspect="1"/>
          </p:cNvPicPr>
          <p:nvPr/>
        </p:nvPicPr>
        <p:blipFill>
          <a:blip r:embed="rId3"/>
          <a:stretch>
            <a:fillRect/>
          </a:stretch>
        </p:blipFill>
        <p:spPr>
          <a:xfrm>
            <a:off x="5410200" y="2362200"/>
            <a:ext cx="3733800" cy="4114800"/>
          </a:xfrm>
          <a:prstGeom prst="rect">
            <a:avLst/>
          </a:prstGeom>
        </p:spPr>
      </p:pic>
      <p:sp>
        <p:nvSpPr>
          <p:cNvPr id="2" name="Rectangle 1">
            <a:extLst>
              <a:ext uri="{FF2B5EF4-FFF2-40B4-BE49-F238E27FC236}">
                <a16:creationId xmlns:a16="http://schemas.microsoft.com/office/drawing/2014/main" id="{8C3F7CE1-83CA-29B6-8685-4D0AA4BD5CB1}"/>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09904" y="708310"/>
            <a:ext cx="5867400" cy="914400"/>
          </a:xfrm>
        </p:spPr>
        <p:txBody>
          <a:bodyPr>
            <a:normAutofit/>
          </a:bodyPr>
          <a:lstStyle/>
          <a:p>
            <a:pPr eaLnBrk="1" hangingPunct="1"/>
            <a:r>
              <a:rPr lang="de-DE" sz="2500" dirty="0">
                <a:latin typeface="Arial" charset="0"/>
                <a:cs typeface="Arial" charset="0"/>
              </a:rPr>
              <a:t>Natural factors</a:t>
            </a:r>
          </a:p>
        </p:txBody>
      </p:sp>
      <p:sp>
        <p:nvSpPr>
          <p:cNvPr id="43010" name="Rectangle 3"/>
          <p:cNvSpPr>
            <a:spLocks noGrp="1" noChangeArrowheads="1"/>
          </p:cNvSpPr>
          <p:nvPr>
            <p:ph idx="1"/>
          </p:nvPr>
        </p:nvSpPr>
        <p:spPr>
          <a:xfrm>
            <a:off x="304800" y="2096814"/>
            <a:ext cx="4953000" cy="4283075"/>
          </a:xfrm>
        </p:spPr>
        <p:txBody>
          <a:bodyPr/>
          <a:lstStyle/>
          <a:p>
            <a:pPr lvl="1" algn="just" eaLnBrk="1" hangingPunct="1">
              <a:lnSpc>
                <a:spcPct val="80000"/>
              </a:lnSpc>
            </a:pPr>
            <a:endParaRPr lang="en-US" sz="2400" dirty="0">
              <a:latin typeface="Arial" charset="0"/>
              <a:cs typeface="Arial" charset="0"/>
            </a:endParaRPr>
          </a:p>
          <a:p>
            <a:pPr lvl="1" algn="just" eaLnBrk="1" hangingPunct="1">
              <a:lnSpc>
                <a:spcPct val="80000"/>
              </a:lnSpc>
            </a:pPr>
            <a:r>
              <a:rPr lang="en-US" sz="2300" dirty="0">
                <a:latin typeface="Arial" pitchFamily="34" charset="0"/>
                <a:cs typeface="Arial" pitchFamily="34" charset="0"/>
              </a:rPr>
              <a:t>The natural environment encompasses all </a:t>
            </a:r>
            <a:r>
              <a:rPr lang="en-US" sz="2300" dirty="0">
                <a:solidFill>
                  <a:schemeClr val="tx1">
                    <a:lumMod val="85000"/>
                    <a:lumOff val="15000"/>
                  </a:schemeClr>
                </a:solidFill>
                <a:latin typeface="Arial" pitchFamily="34" charset="0"/>
                <a:cs typeface="Arial" pitchFamily="34" charset="0"/>
              </a:rPr>
              <a:t>living and non-living things occurring naturally on Earth or some region thereof.</a:t>
            </a:r>
          </a:p>
          <a:p>
            <a:pPr lvl="1" algn="just" eaLnBrk="1" hangingPunct="1">
              <a:lnSpc>
                <a:spcPct val="80000"/>
              </a:lnSpc>
            </a:pPr>
            <a:r>
              <a:rPr lang="en-US" sz="2300" dirty="0">
                <a:latin typeface="Arial" pitchFamily="34" charset="0"/>
                <a:cs typeface="Arial" pitchFamily="34" charset="0"/>
              </a:rPr>
              <a:t>Abuse of natural resources results in serious environmental problems</a:t>
            </a:r>
          </a:p>
          <a:p>
            <a:pPr lvl="1" algn="just" eaLnBrk="1" hangingPunct="1">
              <a:lnSpc>
                <a:spcPct val="80000"/>
              </a:lnSpc>
            </a:pPr>
            <a:r>
              <a:rPr lang="en-US" sz="2300" dirty="0">
                <a:latin typeface="Arial" pitchFamily="34" charset="0"/>
                <a:cs typeface="Arial" pitchFamily="34" charset="0"/>
              </a:rPr>
              <a:t>Managers need to have sense of environmental responsibility </a:t>
            </a:r>
          </a:p>
          <a:p>
            <a:pPr lvl="1" algn="just" eaLnBrk="1" hangingPunct="1">
              <a:lnSpc>
                <a:spcPct val="80000"/>
              </a:lnSpc>
            </a:pPr>
            <a:endParaRPr lang="en-US" sz="2400" dirty="0">
              <a:latin typeface="Arial" pitchFamily="34" charset="0"/>
              <a:cs typeface="Arial" pitchFamily="34" charset="0"/>
            </a:endParaRPr>
          </a:p>
          <a:p>
            <a:pPr algn="just" eaLnBrk="1" hangingPunct="1">
              <a:lnSpc>
                <a:spcPct val="80000"/>
              </a:lnSpc>
            </a:pPr>
            <a:endParaRPr lang="en-US" sz="2400" dirty="0">
              <a:latin typeface="Arial" charset="0"/>
              <a:cs typeface="Arial" charset="0"/>
            </a:endParaRPr>
          </a:p>
        </p:txBody>
      </p:sp>
      <p:pic>
        <p:nvPicPr>
          <p:cNvPr id="8" name="Picture 7" descr="binhyen3.jpg"/>
          <p:cNvPicPr>
            <a:picLocks noChangeAspect="1"/>
          </p:cNvPicPr>
          <p:nvPr/>
        </p:nvPicPr>
        <p:blipFill>
          <a:blip r:embed="rId3"/>
          <a:stretch>
            <a:fillRect/>
          </a:stretch>
        </p:blipFill>
        <p:spPr>
          <a:xfrm>
            <a:off x="5638800" y="2438400"/>
            <a:ext cx="3505200" cy="4038600"/>
          </a:xfrm>
          <a:prstGeom prst="rect">
            <a:avLst/>
          </a:prstGeom>
        </p:spPr>
      </p:pic>
      <p:sp>
        <p:nvSpPr>
          <p:cNvPr id="2" name="Rectangle 1">
            <a:extLst>
              <a:ext uri="{FF2B5EF4-FFF2-40B4-BE49-F238E27FC236}">
                <a16:creationId xmlns:a16="http://schemas.microsoft.com/office/drawing/2014/main" id="{8B0EC5A9-D871-8CA2-5D76-A1E226070C4A}"/>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4"/>
          <p:cNvSpPr>
            <a:spLocks noChangeArrowheads="1"/>
          </p:cNvSpPr>
          <p:nvPr/>
        </p:nvSpPr>
        <p:spPr bwMode="auto">
          <a:xfrm>
            <a:off x="817179" y="1979479"/>
            <a:ext cx="8001000" cy="44196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90000" tIns="45000" rIns="90000" bIns="45000"/>
          <a:lstStyle/>
          <a:p>
            <a:pPr marL="514350" indent="-514350" fontAlgn="t">
              <a:buAutoNum type="arabicParenR"/>
            </a:pPr>
            <a:r>
              <a:rPr lang="en-US" sz="2800" dirty="0">
                <a:solidFill>
                  <a:srgbClr val="000000"/>
                </a:solidFill>
                <a:latin typeface="Arial" pitchFamily="34" charset="0"/>
                <a:ea typeface="DejaVu Sans"/>
                <a:cs typeface="Arial" pitchFamily="34" charset="0"/>
              </a:rPr>
              <a:t>External microenvironment</a:t>
            </a:r>
          </a:p>
          <a:p>
            <a:pPr marL="514350" indent="-514350" fontAlgn="t">
              <a:buAutoNum type="arabicParenR"/>
            </a:pPr>
            <a:r>
              <a:rPr lang="en-US" sz="2800" dirty="0">
                <a:solidFill>
                  <a:srgbClr val="000000"/>
                </a:solidFill>
                <a:latin typeface="Arial" pitchFamily="34" charset="0"/>
                <a:cs typeface="Arial" pitchFamily="34" charset="0"/>
              </a:rPr>
              <a:t>Internal </a:t>
            </a:r>
            <a:r>
              <a:rPr lang="en-US" sz="2800" dirty="0">
                <a:solidFill>
                  <a:srgbClr val="000000"/>
                </a:solidFill>
                <a:latin typeface="Arial" pitchFamily="34" charset="0"/>
                <a:ea typeface="DejaVu Sans"/>
                <a:cs typeface="Arial" pitchFamily="34" charset="0"/>
              </a:rPr>
              <a:t>microenvironment</a:t>
            </a:r>
            <a:endParaRPr lang="en-US" sz="2800" dirty="0"/>
          </a:p>
          <a:p>
            <a:pPr marL="742950" indent="-742950" algn="jus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500" dirty="0">
              <a:solidFill>
                <a:srgbClr val="00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8CE42686-F28B-3EBC-FBAA-4C1E514FE242}"/>
              </a:ext>
            </a:extLst>
          </p:cNvPr>
          <p:cNvSpPr/>
          <p:nvPr/>
        </p:nvSpPr>
        <p:spPr>
          <a:xfrm>
            <a:off x="0" y="0"/>
            <a:ext cx="9144000" cy="69620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8B375E3B-7B14-2842-37DA-9A1B23F26213}"/>
              </a:ext>
            </a:extLst>
          </p:cNvPr>
          <p:cNvSpPr txBox="1"/>
          <p:nvPr/>
        </p:nvSpPr>
        <p:spPr>
          <a:xfrm>
            <a:off x="399394" y="1324681"/>
            <a:ext cx="4624550" cy="423193"/>
          </a:xfrm>
          <a:prstGeom prst="rect">
            <a:avLst/>
          </a:prstGeom>
          <a:noFill/>
        </p:spPr>
        <p:txBody>
          <a:bodyPr wrap="square">
            <a:spAutoFit/>
          </a:bodyPr>
          <a:lstStyle/>
          <a:p>
            <a:pPr lvl="0" defTabSz="457200" hangingPunct="0">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500" dirty="0">
                <a:ea typeface="Arial Unicode MS" pitchFamily="34" charset="-128"/>
                <a:cs typeface="Arial Unicode MS" pitchFamily="34" charset="-128"/>
              </a:rPr>
              <a:t>Micro environmental factors </a:t>
            </a:r>
            <a:endParaRPr lang="en-US" sz="2500" dirty="0">
              <a:latin typeface="Arial" pitchFamily="34" charset="0"/>
              <a:ea typeface="DejaVu Sans"/>
              <a:cs typeface="Arial" pitchFamily="34" charset="0"/>
            </a:endParaRPr>
          </a:p>
        </p:txBody>
      </p:sp>
    </p:spTree>
    <p:extLst>
      <p:ext uri="{BB962C8B-B14F-4D97-AF65-F5344CB8AC3E}">
        <p14:creationId xmlns:p14="http://schemas.microsoft.com/office/powerpoint/2010/main" val="1819673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4"/>
          <p:cNvSpPr>
            <a:spLocks noChangeArrowheads="1"/>
          </p:cNvSpPr>
          <p:nvPr/>
        </p:nvSpPr>
        <p:spPr bwMode="auto">
          <a:xfrm>
            <a:off x="266700" y="851338"/>
            <a:ext cx="8610600" cy="57150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90000" tIns="45000" rIns="90000" bIns="45000"/>
          <a:lstStyle/>
          <a:p>
            <a:pPr fontAlgn="t"/>
            <a:r>
              <a:rPr lang="en-US" sz="3200" dirty="0">
                <a:solidFill>
                  <a:srgbClr val="000000"/>
                </a:solidFill>
                <a:latin typeface="Arial" pitchFamily="34" charset="0"/>
                <a:ea typeface="DejaVu Sans"/>
                <a:cs typeface="Arial" pitchFamily="34" charset="0"/>
              </a:rPr>
              <a:t>External microenvironment</a:t>
            </a:r>
          </a:p>
          <a:p>
            <a:pPr marL="457200" indent="-457200" fontAlgn="t">
              <a:buFont typeface="Arial" panose="020B0604020202020204" pitchFamily="34" charset="0"/>
              <a:buChar char="•"/>
            </a:pPr>
            <a:r>
              <a:rPr lang="en-US" sz="2700" dirty="0"/>
              <a:t>Customers</a:t>
            </a:r>
          </a:p>
          <a:p>
            <a:pPr marL="457200" indent="-457200" fontAlgn="t">
              <a:buFont typeface="Arial" panose="020B0604020202020204" pitchFamily="34" charset="0"/>
              <a:buChar char="•"/>
            </a:pPr>
            <a:r>
              <a:rPr lang="en-US" sz="2700" dirty="0"/>
              <a:t>Suppliers</a:t>
            </a:r>
          </a:p>
          <a:p>
            <a:pPr marL="457200" indent="-457200" fontAlgn="t">
              <a:buFont typeface="Arial" panose="020B0604020202020204" pitchFamily="34" charset="0"/>
              <a:buChar char="•"/>
            </a:pPr>
            <a:r>
              <a:rPr lang="en-US" sz="2700" dirty="0"/>
              <a:t>Competitors</a:t>
            </a:r>
          </a:p>
          <a:p>
            <a:pPr marL="457200" indent="-457200" fontAlgn="t">
              <a:buFont typeface="Arial" panose="020B0604020202020204" pitchFamily="34" charset="0"/>
              <a:buChar char="•"/>
            </a:pPr>
            <a:r>
              <a:rPr lang="en-US" sz="2700" dirty="0"/>
              <a:t>Partners</a:t>
            </a:r>
          </a:p>
          <a:p>
            <a:pPr marL="457200" indent="-457200" fontAlgn="t">
              <a:buFont typeface="Arial" panose="020B0604020202020204" pitchFamily="34" charset="0"/>
              <a:buChar char="•"/>
            </a:pPr>
            <a:r>
              <a:rPr lang="en-US" sz="2700" dirty="0"/>
              <a:t>Relevant organizations</a:t>
            </a:r>
          </a:p>
        </p:txBody>
      </p:sp>
      <p:sp>
        <p:nvSpPr>
          <p:cNvPr id="2" name="Rectangle 1">
            <a:extLst>
              <a:ext uri="{FF2B5EF4-FFF2-40B4-BE49-F238E27FC236}">
                <a16:creationId xmlns:a16="http://schemas.microsoft.com/office/drawing/2014/main" id="{F71FC6DC-8BBA-559D-E64F-5C16447EF4F9}"/>
              </a:ext>
            </a:extLst>
          </p:cNvPr>
          <p:cNvSpPr/>
          <p:nvPr/>
        </p:nvSpPr>
        <p:spPr>
          <a:xfrm>
            <a:off x="0" y="0"/>
            <a:ext cx="9144000" cy="69620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6635" y="806669"/>
            <a:ext cx="5867400" cy="1143000"/>
          </a:xfrm>
        </p:spPr>
        <p:txBody>
          <a:bodyPr/>
          <a:lstStyle/>
          <a:p>
            <a:pPr eaLnBrk="1" hangingPunct="1"/>
            <a:r>
              <a:rPr lang="de-DE" sz="2800" dirty="0">
                <a:latin typeface="Arial" pitchFamily="34" charset="0"/>
                <a:cs typeface="Arial" pitchFamily="34" charset="0"/>
              </a:rPr>
              <a:t>Customers</a:t>
            </a:r>
          </a:p>
        </p:txBody>
      </p:sp>
      <p:sp>
        <p:nvSpPr>
          <p:cNvPr id="11267" name="Rectangle 3"/>
          <p:cNvSpPr>
            <a:spLocks noGrp="1" noChangeArrowheads="1"/>
          </p:cNvSpPr>
          <p:nvPr>
            <p:ph idx="1"/>
          </p:nvPr>
        </p:nvSpPr>
        <p:spPr>
          <a:xfrm>
            <a:off x="304800" y="2060137"/>
            <a:ext cx="8229600" cy="3673475"/>
          </a:xfrm>
        </p:spPr>
        <p:txBody>
          <a:bodyPr/>
          <a:lstStyle/>
          <a:p>
            <a:pPr marL="342900" indent="-342900" algn="just" eaLnBrk="1" hangingPunct="1">
              <a:lnSpc>
                <a:spcPct val="80000"/>
              </a:lnSpc>
              <a:buFont typeface="Arial" panose="020B0604020202020204" pitchFamily="34" charset="0"/>
              <a:buChar char="•"/>
            </a:pPr>
            <a:r>
              <a:rPr lang="en-US" sz="2400" b="0" dirty="0">
                <a:latin typeface="Arial" pitchFamily="34" charset="0"/>
                <a:cs typeface="Arial" pitchFamily="34" charset="0"/>
              </a:rPr>
              <a:t>Customers are individuals/ groups that buy goods/services produced by an organization.</a:t>
            </a:r>
            <a:endParaRPr lang="de-DE" sz="2400" b="0" dirty="0">
              <a:latin typeface="Arial" pitchFamily="34" charset="0"/>
              <a:cs typeface="Arial" pitchFamily="34" charset="0"/>
            </a:endParaRPr>
          </a:p>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Customers tend to change needs and tastes; switch brands due to goods/services diversification</a:t>
            </a:r>
          </a:p>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T</a:t>
            </a:r>
            <a:r>
              <a:rPr lang="en-US" sz="2400" b="0" dirty="0">
                <a:latin typeface="Arial" pitchFamily="34" charset="0"/>
                <a:cs typeface="Arial" pitchFamily="34" charset="0"/>
              </a:rPr>
              <a:t>he bargaining </a:t>
            </a:r>
            <a:r>
              <a:rPr lang="en-US" sz="2400" b="0" i="1" dirty="0">
                <a:latin typeface="Arial" pitchFamily="34" charset="0"/>
                <a:cs typeface="Arial" pitchFamily="34" charset="0"/>
              </a:rPr>
              <a:t>power</a:t>
            </a:r>
            <a:r>
              <a:rPr lang="en-US" sz="2400" b="0" dirty="0">
                <a:latin typeface="Arial" pitchFamily="34" charset="0"/>
                <a:cs typeface="Arial" pitchFamily="34" charset="0"/>
              </a:rPr>
              <a:t> of </a:t>
            </a:r>
            <a:r>
              <a:rPr lang="en-US" sz="2400" b="0" i="1" dirty="0">
                <a:latin typeface="Arial" pitchFamily="34" charset="0"/>
                <a:cs typeface="Arial" pitchFamily="34" charset="0"/>
              </a:rPr>
              <a:t>customers depends on the ratio of volume of purchased goods/services to total amount of goods/services that organization put up for sale;  a</a:t>
            </a:r>
            <a:r>
              <a:rPr lang="en-US" sz="2400" b="0" dirty="0">
                <a:latin typeface="Arial" pitchFamily="34" charset="0"/>
                <a:cs typeface="Arial" pitchFamily="34" charset="0"/>
              </a:rPr>
              <a:t>vailability of existing substitute products, cost of storage, etc. </a:t>
            </a:r>
            <a:endParaRPr lang="de-DE" sz="2400" b="0" dirty="0">
              <a:latin typeface="Arial" pitchFamily="34" charset="0"/>
              <a:cs typeface="Arial" pitchFamily="34" charset="0"/>
            </a:endParaRPr>
          </a:p>
        </p:txBody>
      </p:sp>
      <p:sp>
        <p:nvSpPr>
          <p:cNvPr id="2" name="Rectangle 1">
            <a:extLst>
              <a:ext uri="{FF2B5EF4-FFF2-40B4-BE49-F238E27FC236}">
                <a16:creationId xmlns:a16="http://schemas.microsoft.com/office/drawing/2014/main" id="{9317C41F-AD2F-10E2-34C2-99FD26AB25D1}"/>
              </a:ext>
            </a:extLst>
          </p:cNvPr>
          <p:cNvSpPr/>
          <p:nvPr/>
        </p:nvSpPr>
        <p:spPr>
          <a:xfrm>
            <a:off x="0" y="0"/>
            <a:ext cx="9144000" cy="69620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543910"/>
            <a:ext cx="5867400" cy="1143000"/>
          </a:xfrm>
        </p:spPr>
        <p:txBody>
          <a:bodyPr/>
          <a:lstStyle/>
          <a:p>
            <a:pPr eaLnBrk="1" hangingPunct="1"/>
            <a:r>
              <a:rPr lang="de-DE" sz="2800" dirty="0" err="1">
                <a:latin typeface="Arial" pitchFamily="34" charset="0"/>
                <a:cs typeface="Arial" pitchFamily="34" charset="0"/>
              </a:rPr>
              <a:t>Suppliers</a:t>
            </a:r>
            <a:endParaRPr lang="de-DE" sz="2800" dirty="0">
              <a:latin typeface="Arial" pitchFamily="34" charset="0"/>
              <a:cs typeface="Arial" pitchFamily="34" charset="0"/>
            </a:endParaRPr>
          </a:p>
        </p:txBody>
      </p:sp>
      <p:sp>
        <p:nvSpPr>
          <p:cNvPr id="11267" name="Rectangle 3"/>
          <p:cNvSpPr>
            <a:spLocks noGrp="1" noChangeArrowheads="1"/>
          </p:cNvSpPr>
          <p:nvPr>
            <p:ph idx="1"/>
          </p:nvPr>
        </p:nvSpPr>
        <p:spPr>
          <a:xfrm>
            <a:off x="304800" y="1818290"/>
            <a:ext cx="8077200" cy="4734910"/>
          </a:xfrm>
        </p:spPr>
        <p:txBody>
          <a:bodyPr/>
          <a:lstStyle/>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Suppliers:  are the organizations/individuals  providing the input resources that an organization needs to produce goods and services</a:t>
            </a:r>
          </a:p>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The input resources include: raw materials, equipment, labour, capital, information, etc.</a:t>
            </a:r>
          </a:p>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T</a:t>
            </a:r>
            <a:r>
              <a:rPr lang="en-US" sz="2400" b="0" dirty="0">
                <a:latin typeface="Arial" pitchFamily="34" charset="0"/>
                <a:cs typeface="Arial" pitchFamily="34" charset="0"/>
              </a:rPr>
              <a:t>he bargaining </a:t>
            </a:r>
            <a:r>
              <a:rPr lang="en-US" sz="2400" b="0" i="1" dirty="0">
                <a:latin typeface="Arial" pitchFamily="34" charset="0"/>
                <a:cs typeface="Arial" pitchFamily="34" charset="0"/>
              </a:rPr>
              <a:t>power</a:t>
            </a:r>
            <a:r>
              <a:rPr lang="en-US" sz="2400" b="0" dirty="0">
                <a:latin typeface="Arial" pitchFamily="34" charset="0"/>
                <a:cs typeface="Arial" pitchFamily="34" charset="0"/>
              </a:rPr>
              <a:t> of </a:t>
            </a:r>
            <a:r>
              <a:rPr lang="en-US" sz="2400" b="0" i="1" dirty="0">
                <a:latin typeface="Arial" pitchFamily="34" charset="0"/>
                <a:cs typeface="Arial" pitchFamily="34" charset="0"/>
              </a:rPr>
              <a:t>suppliers depends on degree of importance of inputs; supplier competition; d</a:t>
            </a:r>
            <a:r>
              <a:rPr lang="en-US" sz="2400" b="0" dirty="0">
                <a:latin typeface="Arial" pitchFamily="34" charset="0"/>
                <a:cs typeface="Arial" pitchFamily="34" charset="0"/>
              </a:rPr>
              <a:t>egree of differentiation of inputs</a:t>
            </a:r>
            <a:endParaRPr lang="en-US" sz="2400" b="0" i="1" dirty="0">
              <a:latin typeface="Arial" pitchFamily="34" charset="0"/>
              <a:cs typeface="Arial" pitchFamily="34" charset="0"/>
            </a:endParaRPr>
          </a:p>
          <a:p>
            <a:pPr marL="342900" indent="-342900" algn="just" eaLnBrk="1" hangingPunct="1">
              <a:lnSpc>
                <a:spcPct val="80000"/>
              </a:lnSpc>
              <a:buFont typeface="Arial" panose="020B0604020202020204" pitchFamily="34" charset="0"/>
              <a:buChar char="•"/>
            </a:pPr>
            <a:r>
              <a:rPr lang="de-DE" sz="2400" b="0" dirty="0">
                <a:latin typeface="Arial" pitchFamily="34" charset="0"/>
                <a:cs typeface="Arial" pitchFamily="34" charset="0"/>
              </a:rPr>
              <a:t>It is supposed to choose stable and reliable supply or diversify suppliers </a:t>
            </a:r>
          </a:p>
          <a:p>
            <a:pPr algn="just" eaLnBrk="1" hangingPunct="1">
              <a:lnSpc>
                <a:spcPct val="80000"/>
              </a:lnSpc>
            </a:pPr>
            <a:endParaRPr lang="de-DE" sz="2400" b="0" dirty="0">
              <a:solidFill>
                <a:srgbClr val="FF0000"/>
              </a:solidFill>
              <a:latin typeface="Arial" pitchFamily="34" charset="0"/>
              <a:cs typeface="Arial" pitchFamily="34" charset="0"/>
            </a:endParaRPr>
          </a:p>
          <a:p>
            <a:pPr algn="just" eaLnBrk="1" hangingPunct="1">
              <a:lnSpc>
                <a:spcPct val="80000"/>
              </a:lnSpc>
            </a:pPr>
            <a:endParaRPr lang="de-DE" sz="2400" b="0" dirty="0">
              <a:solidFill>
                <a:srgbClr val="FF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E5B2EF18-C279-E514-68A1-D552A1DD4262}"/>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1510" y="1056641"/>
            <a:ext cx="5867400" cy="352097"/>
          </a:xfrm>
        </p:spPr>
        <p:txBody>
          <a:bodyPr>
            <a:normAutofit fontScale="90000"/>
          </a:bodyPr>
          <a:lstStyle/>
          <a:p>
            <a:pPr eaLnBrk="1" hangingPunct="1"/>
            <a:r>
              <a:rPr lang="de-DE" sz="2800" dirty="0" err="1">
                <a:latin typeface="Arial" pitchFamily="34" charset="0"/>
                <a:cs typeface="Arial" pitchFamily="34" charset="0"/>
              </a:rPr>
              <a:t>Competitors</a:t>
            </a:r>
            <a:endParaRPr lang="de-DE" sz="2800" dirty="0">
              <a:latin typeface="Arial" pitchFamily="34" charset="0"/>
              <a:cs typeface="Arial" pitchFamily="34" charset="0"/>
            </a:endParaRPr>
          </a:p>
        </p:txBody>
      </p:sp>
      <p:sp>
        <p:nvSpPr>
          <p:cNvPr id="11267" name="Rectangle 3"/>
          <p:cNvSpPr>
            <a:spLocks noGrp="1" noChangeArrowheads="1"/>
          </p:cNvSpPr>
          <p:nvPr>
            <p:ph idx="1"/>
          </p:nvPr>
        </p:nvSpPr>
        <p:spPr>
          <a:xfrm>
            <a:off x="76200" y="1658358"/>
            <a:ext cx="8826061" cy="5901559"/>
          </a:xfrm>
        </p:spPr>
        <p:txBody>
          <a:bodyPr>
            <a:normAutofit/>
          </a:bodyPr>
          <a:lstStyle/>
          <a:p>
            <a:pPr lvl="1" algn="just" eaLnBrk="1" hangingPunct="1">
              <a:lnSpc>
                <a:spcPct val="80000"/>
              </a:lnSpc>
            </a:pPr>
            <a:r>
              <a:rPr lang="de-DE" sz="2100" b="1" dirty="0">
                <a:latin typeface="Arial" pitchFamily="34" charset="0"/>
                <a:cs typeface="Arial" pitchFamily="34" charset="0"/>
              </a:rPr>
              <a:t>Competitors </a:t>
            </a:r>
            <a:r>
              <a:rPr lang="de-DE" sz="2100" dirty="0">
                <a:latin typeface="Arial" pitchFamily="34" charset="0"/>
                <a:cs typeface="Arial" pitchFamily="34" charset="0"/>
              </a:rPr>
              <a:t>: are organizations / individuals that have the ability to satisfy target customers‘ needs by offering the similar products/services or substitutes</a:t>
            </a:r>
            <a:r>
              <a:rPr lang="en-US" sz="2100" dirty="0">
                <a:latin typeface="Arial" pitchFamily="34" charset="0"/>
                <a:cs typeface="Arial" pitchFamily="34" charset="0"/>
              </a:rPr>
              <a:t> .</a:t>
            </a:r>
          </a:p>
          <a:p>
            <a:pPr lvl="1" algn="just" eaLnBrk="1" hangingPunct="1">
              <a:lnSpc>
                <a:spcPct val="80000"/>
              </a:lnSpc>
            </a:pPr>
            <a:r>
              <a:rPr lang="en-US" sz="2100" b="1" dirty="0">
                <a:latin typeface="Arial" pitchFamily="34" charset="0"/>
                <a:cs typeface="Arial" pitchFamily="34" charset="0"/>
              </a:rPr>
              <a:t>Direct competitors</a:t>
            </a:r>
            <a:r>
              <a:rPr lang="en-US" sz="2100" dirty="0">
                <a:latin typeface="Arial" pitchFamily="34" charset="0"/>
                <a:cs typeface="Arial" pitchFamily="34" charset="0"/>
              </a:rPr>
              <a:t>: are organizations / individuals that offer products and services that are functionally the same</a:t>
            </a:r>
          </a:p>
          <a:p>
            <a:pPr lvl="2" algn="just" eaLnBrk="1" hangingPunct="1">
              <a:lnSpc>
                <a:spcPct val="80000"/>
              </a:lnSpc>
            </a:pPr>
            <a:r>
              <a:rPr lang="de-DE" sz="2100" dirty="0">
                <a:latin typeface="Arial" pitchFamily="34" charset="0"/>
                <a:cs typeface="Arial" pitchFamily="34" charset="0"/>
              </a:rPr>
              <a:t>Managers need to identify competitors‘ strengths, weaknesses; forecast their actions and respones to changes</a:t>
            </a:r>
          </a:p>
          <a:p>
            <a:pPr lvl="1" algn="just" eaLnBrk="1" hangingPunct="1">
              <a:lnSpc>
                <a:spcPct val="80000"/>
              </a:lnSpc>
            </a:pPr>
            <a:r>
              <a:rPr lang="de-DE" sz="2100" b="1" dirty="0">
                <a:latin typeface="Arial" pitchFamily="34" charset="0"/>
                <a:cs typeface="Arial" pitchFamily="34" charset="0"/>
              </a:rPr>
              <a:t>Potential competitors (potential entrants)</a:t>
            </a:r>
          </a:p>
          <a:p>
            <a:pPr lvl="2" algn="just" eaLnBrk="1" hangingPunct="1">
              <a:lnSpc>
                <a:spcPct val="80000"/>
              </a:lnSpc>
            </a:pPr>
            <a:r>
              <a:rPr lang="de-DE" sz="2100" dirty="0">
                <a:latin typeface="Arial" pitchFamily="34" charset="0"/>
                <a:cs typeface="Arial" pitchFamily="34" charset="0"/>
              </a:rPr>
              <a:t>Managers need to estimate the threat of new entrants in future.</a:t>
            </a:r>
          </a:p>
          <a:p>
            <a:pPr lvl="2" algn="just" eaLnBrk="1" hangingPunct="1">
              <a:lnSpc>
                <a:spcPct val="80000"/>
              </a:lnSpc>
            </a:pPr>
            <a:r>
              <a:rPr lang="de-DE" sz="2100" dirty="0">
                <a:latin typeface="Arial" pitchFamily="34" charset="0"/>
                <a:cs typeface="Arial" pitchFamily="34" charset="0"/>
              </a:rPr>
              <a:t>Some advantages that help in creating entry barriers: economies of scale, product/service diversification, capital, distribution agreement, cost price...</a:t>
            </a:r>
          </a:p>
          <a:p>
            <a:pPr lvl="1" algn="just" eaLnBrk="1" hangingPunct="1">
              <a:lnSpc>
                <a:spcPct val="80000"/>
              </a:lnSpc>
            </a:pPr>
            <a:r>
              <a:rPr lang="de-DE" sz="2100" b="1" dirty="0">
                <a:latin typeface="Arial" pitchFamily="34" charset="0"/>
                <a:cs typeface="Arial" pitchFamily="34" charset="0"/>
              </a:rPr>
              <a:t>Substitutes</a:t>
            </a:r>
          </a:p>
          <a:p>
            <a:pPr lvl="2" algn="just" eaLnBrk="1" hangingPunct="1">
              <a:lnSpc>
                <a:spcPct val="80000"/>
              </a:lnSpc>
            </a:pPr>
            <a:r>
              <a:rPr lang="de-DE" sz="2100" dirty="0">
                <a:latin typeface="Arial" pitchFamily="34" charset="0"/>
                <a:cs typeface="Arial" pitchFamily="34" charset="0"/>
              </a:rPr>
              <a:t>Virtually result from advances in technology</a:t>
            </a:r>
          </a:p>
          <a:p>
            <a:pPr lvl="2" algn="just" eaLnBrk="1" hangingPunct="1">
              <a:lnSpc>
                <a:spcPct val="80000"/>
              </a:lnSpc>
            </a:pPr>
            <a:r>
              <a:rPr lang="de-DE" sz="2100" dirty="0">
                <a:latin typeface="Arial" pitchFamily="34" charset="0"/>
                <a:cs typeface="Arial" pitchFamily="34" charset="0"/>
              </a:rPr>
              <a:t>Adoption of advanced technology  and concentration  in R&amp;D help improve competitive advantage.</a:t>
            </a:r>
          </a:p>
          <a:p>
            <a:pPr lvl="2" algn="just" eaLnBrk="1" hangingPunct="1">
              <a:lnSpc>
                <a:spcPct val="80000"/>
              </a:lnSpc>
            </a:pPr>
            <a:endParaRPr lang="de-DE" sz="2100" dirty="0">
              <a:latin typeface="Arial" pitchFamily="34" charset="0"/>
              <a:cs typeface="Arial" pitchFamily="34" charset="0"/>
            </a:endParaRPr>
          </a:p>
          <a:p>
            <a:pPr lvl="1" algn="just" eaLnBrk="1" hangingPunct="1">
              <a:lnSpc>
                <a:spcPct val="80000"/>
              </a:lnSpc>
              <a:buNone/>
            </a:pPr>
            <a:r>
              <a:rPr lang="de-DE" sz="2100" dirty="0">
                <a:latin typeface="Arial" pitchFamily="34" charset="0"/>
                <a:cs typeface="Arial" pitchFamily="34" charset="0"/>
              </a:rPr>
              <a:t>		</a:t>
            </a:r>
          </a:p>
          <a:p>
            <a:pPr algn="just" eaLnBrk="1" hangingPunct="1">
              <a:lnSpc>
                <a:spcPct val="80000"/>
              </a:lnSpc>
            </a:pPr>
            <a:endParaRPr lang="de-DE" sz="2100" dirty="0">
              <a:latin typeface="Arial" pitchFamily="34" charset="0"/>
              <a:cs typeface="Arial" pitchFamily="34" charset="0"/>
            </a:endParaRPr>
          </a:p>
          <a:p>
            <a:pPr lvl="1" algn="just" eaLnBrk="1" hangingPunct="1">
              <a:lnSpc>
                <a:spcPct val="80000"/>
              </a:lnSpc>
              <a:buNone/>
            </a:pPr>
            <a:endParaRPr lang="de-DE" sz="2100" dirty="0">
              <a:latin typeface="Arial" pitchFamily="34" charset="0"/>
              <a:cs typeface="Arial" pitchFamily="34" charset="0"/>
            </a:endParaRPr>
          </a:p>
        </p:txBody>
      </p:sp>
      <p:sp>
        <p:nvSpPr>
          <p:cNvPr id="2" name="Rectangle 1">
            <a:extLst>
              <a:ext uri="{FF2B5EF4-FFF2-40B4-BE49-F238E27FC236}">
                <a16:creationId xmlns:a16="http://schemas.microsoft.com/office/drawing/2014/main" id="{CEA6F0F0-33DC-6974-35B5-DEAB04926FA0}"/>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7620000"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Learning goals</a:t>
            </a:r>
          </a:p>
        </p:txBody>
      </p:sp>
      <p:sp>
        <p:nvSpPr>
          <p:cNvPr id="3" name="Content Placeholder 2"/>
          <p:cNvSpPr>
            <a:spLocks noGrp="1"/>
          </p:cNvSpPr>
          <p:nvPr>
            <p:ph idx="1"/>
          </p:nvPr>
        </p:nvSpPr>
        <p:spPr>
          <a:xfrm>
            <a:off x="457200" y="2172502"/>
            <a:ext cx="8255658" cy="3953662"/>
          </a:xfrm>
        </p:spPr>
        <p:txBody>
          <a:bodyPr/>
          <a:lstStyle/>
          <a:p>
            <a:pPr marL="0" marR="0" lvl="0" indent="0" algn="l" defTabSz="457200" rtl="0" eaLnBrk="1" fontAlgn="base" latinLnBrk="0" hangingPunct="1">
              <a:lnSpc>
                <a:spcPct val="100000"/>
              </a:lnSpc>
              <a:spcBef>
                <a:spcPct val="20000"/>
              </a:spcBef>
              <a:spcAft>
                <a:spcPct val="0"/>
              </a:spcAft>
              <a:buClrTx/>
              <a:buSzTx/>
              <a:buFontTx/>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i="1" dirty="0">
                <a:solidFill>
                  <a:schemeClr val="tx1"/>
                </a:solidFill>
                <a:latin typeface="Arial" pitchFamily="34" charset="0"/>
                <a:cs typeface="Arial" pitchFamily="34" charset="0"/>
              </a:rPr>
              <a:t>After chapter 1, students may be able to understand:</a:t>
            </a:r>
          </a:p>
          <a:p>
            <a:pPr marL="0" marR="0" lvl="0" indent="0" algn="l" defTabSz="457200" rtl="0" eaLnBrk="1" fontAlgn="base" latinLnBrk="0" hangingPunct="1">
              <a:lnSpc>
                <a:spcPct val="100000"/>
              </a:lnSpc>
              <a:spcBef>
                <a:spcPct val="20000"/>
              </a:spcBef>
              <a:spcAft>
                <a:spcPct val="0"/>
              </a:spcAft>
              <a:buClrTx/>
              <a:buSzTx/>
              <a:buFontTx/>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i="1" dirty="0">
              <a:solidFill>
                <a:schemeClr val="tx1"/>
              </a:solidFill>
              <a:latin typeface="Arial" pitchFamily="34" charset="0"/>
              <a:cs typeface="Arial" pitchFamily="34" charset="0"/>
            </a:endParaRPr>
          </a:p>
          <a:p>
            <a:pPr marL="342900" indent="-342900" algn="just" eaLnBrk="1" hangingPunct="1">
              <a:lnSpc>
                <a:spcPct val="90000"/>
              </a:lnSpc>
              <a:buFont typeface="Wingdings" pitchFamily="2" charset="2"/>
              <a:buChar char="Ø"/>
            </a:pPr>
            <a:r>
              <a:rPr lang="en-US" sz="2000" dirty="0">
                <a:solidFill>
                  <a:schemeClr val="tx1"/>
                </a:solidFill>
                <a:latin typeface="Arial" pitchFamily="34" charset="0"/>
                <a:cs typeface="Arial" pitchFamily="34" charset="0"/>
              </a:rPr>
              <a:t>The concept, essence and the roles of management in organizational efficiency</a:t>
            </a:r>
          </a:p>
          <a:p>
            <a:pPr marL="342900" indent="-342900" algn="just" eaLnBrk="1" hangingPunct="1">
              <a:lnSpc>
                <a:spcPct val="90000"/>
              </a:lnSpc>
              <a:buFont typeface="Wingdings" pitchFamily="2" charset="2"/>
              <a:buChar char="Ø"/>
            </a:pPr>
            <a:r>
              <a:rPr lang="en-US" sz="2000" dirty="0">
                <a:solidFill>
                  <a:schemeClr val="tx1"/>
                </a:solidFill>
                <a:latin typeface="Arial" pitchFamily="34" charset="0"/>
                <a:cs typeface="Arial" pitchFamily="34" charset="0"/>
              </a:rPr>
              <a:t>Levels of management and their functions in an organization </a:t>
            </a:r>
          </a:p>
          <a:p>
            <a:pPr marL="342900" indent="-342900" algn="just" eaLnBrk="1" hangingPunct="1">
              <a:lnSpc>
                <a:spcPct val="90000"/>
              </a:lnSpc>
              <a:buFont typeface="Wingdings" pitchFamily="2" charset="2"/>
              <a:buChar char="Ø"/>
            </a:pPr>
            <a:r>
              <a:rPr lang="en-US" sz="2000" dirty="0">
                <a:solidFill>
                  <a:schemeClr val="tx1"/>
                </a:solidFill>
                <a:latin typeface="Arial" pitchFamily="34" charset="0"/>
                <a:cs typeface="Arial" pitchFamily="34" charset="0"/>
              </a:rPr>
              <a:t>Principles of</a:t>
            </a:r>
            <a:r>
              <a:rPr lang="en-US" sz="2000" baseline="0" dirty="0">
                <a:solidFill>
                  <a:schemeClr val="tx1"/>
                </a:solidFill>
                <a:latin typeface="Arial" pitchFamily="34" charset="0"/>
                <a:cs typeface="Arial" pitchFamily="34" charset="0"/>
              </a:rPr>
              <a:t> management</a:t>
            </a:r>
            <a:endParaRPr lang="en-US" sz="2000" dirty="0">
              <a:solidFill>
                <a:schemeClr val="tx1"/>
              </a:solidFill>
              <a:latin typeface="Arial" pitchFamily="34" charset="0"/>
              <a:cs typeface="Arial" pitchFamily="34" charset="0"/>
            </a:endParaRPr>
          </a:p>
          <a:p>
            <a:pPr marL="342900" indent="-342900" algn="just" eaLnBrk="1" hangingPunct="1">
              <a:lnSpc>
                <a:spcPct val="90000"/>
              </a:lnSpc>
              <a:buFont typeface="Wingdings" pitchFamily="2" charset="2"/>
              <a:buChar char="Ø"/>
            </a:pPr>
            <a:r>
              <a:rPr lang="en-US" sz="2000" baseline="0" dirty="0">
                <a:solidFill>
                  <a:schemeClr val="tx1"/>
                </a:solidFill>
                <a:latin typeface="Arial" pitchFamily="34" charset="0"/>
                <a:cs typeface="Arial" pitchFamily="34" charset="0"/>
              </a:rPr>
              <a:t>Managerial roles and skills</a:t>
            </a:r>
            <a:endParaRPr lang="en-US" sz="2000" dirty="0">
              <a:solidFill>
                <a:schemeClr val="tx1"/>
              </a:solidFill>
              <a:latin typeface="Arial" pitchFamily="34" charset="0"/>
              <a:cs typeface="Arial" pitchFamily="34" charset="0"/>
            </a:endParaRPr>
          </a:p>
          <a:p>
            <a:pPr marL="342900" indent="-342900" algn="just">
              <a:buFont typeface="Wingdings" pitchFamily="2" charset="2"/>
              <a:buChar char="Ø"/>
            </a:pPr>
            <a:r>
              <a:rPr lang="en-VN" dirty="0"/>
              <a:t>Orgnizational environronment</a:t>
            </a:r>
          </a:p>
          <a:p>
            <a:pPr marL="342900" indent="-342900">
              <a:buFont typeface="Arial" panose="020B0604020202020204" pitchFamily="34" charset="0"/>
              <a:buChar char="•"/>
            </a:pPr>
            <a:endParaRPr lang="en-US" altLang="en-US" sz="2000" b="0" dirty="0"/>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2249941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2248" y="533400"/>
            <a:ext cx="5867400" cy="1143000"/>
          </a:xfrm>
        </p:spPr>
        <p:txBody>
          <a:bodyPr/>
          <a:lstStyle/>
          <a:p>
            <a:pPr eaLnBrk="1" hangingPunct="1"/>
            <a:r>
              <a:rPr lang="de-DE" sz="2800" dirty="0">
                <a:latin typeface="Arial" pitchFamily="34" charset="0"/>
                <a:cs typeface="Arial" pitchFamily="34" charset="0"/>
              </a:rPr>
              <a:t>Partners</a:t>
            </a:r>
          </a:p>
        </p:txBody>
      </p:sp>
      <p:sp>
        <p:nvSpPr>
          <p:cNvPr id="11267" name="Rectangle 3"/>
          <p:cNvSpPr>
            <a:spLocks noGrp="1" noChangeArrowheads="1"/>
          </p:cNvSpPr>
          <p:nvPr>
            <p:ph idx="1"/>
          </p:nvPr>
        </p:nvSpPr>
        <p:spPr>
          <a:xfrm>
            <a:off x="381000" y="1784131"/>
            <a:ext cx="7772400" cy="3444875"/>
          </a:xfrm>
        </p:spPr>
        <p:txBody>
          <a:bodyPr/>
          <a:lstStyle/>
          <a:p>
            <a:pPr marL="342900" indent="-342900" algn="just" eaLnBrk="1" hangingPunct="1">
              <a:lnSpc>
                <a:spcPct val="80000"/>
              </a:lnSpc>
              <a:buFont typeface="Arial" panose="020B0604020202020204" pitchFamily="34" charset="0"/>
              <a:buChar char="•"/>
            </a:pPr>
            <a:r>
              <a:rPr lang="en-US" sz="2400" b="0" dirty="0">
                <a:latin typeface="Arial" pitchFamily="34" charset="0"/>
                <a:cs typeface="Arial" pitchFamily="34" charset="0"/>
              </a:rPr>
              <a:t>Many organizations choose cooperative strategy to develop together</a:t>
            </a:r>
          </a:p>
          <a:p>
            <a:pPr marL="342900" indent="-342900" algn="just" eaLnBrk="1" hangingPunct="1">
              <a:lnSpc>
                <a:spcPct val="80000"/>
              </a:lnSpc>
              <a:buFont typeface="Arial" panose="020B0604020202020204" pitchFamily="34" charset="0"/>
              <a:buChar char="•"/>
            </a:pPr>
            <a:r>
              <a:rPr lang="en-US" sz="2400" b="0" dirty="0">
                <a:latin typeface="Arial" pitchFamily="34" charset="0"/>
                <a:cs typeface="Arial" pitchFamily="34" charset="0"/>
              </a:rPr>
              <a:t>Cooperative forms: joint- venture; business cooperation contract…in order to take advantage of mutual strengths, share risk, expand into a new market, etc. </a:t>
            </a:r>
          </a:p>
        </p:txBody>
      </p:sp>
      <p:pic>
        <p:nvPicPr>
          <p:cNvPr id="12" name="Picture 11" descr="imagaes.jpg"/>
          <p:cNvPicPr>
            <a:picLocks noChangeAspect="1"/>
          </p:cNvPicPr>
          <p:nvPr/>
        </p:nvPicPr>
        <p:blipFill>
          <a:blip r:embed="rId3" cstate="print"/>
          <a:stretch>
            <a:fillRect/>
          </a:stretch>
        </p:blipFill>
        <p:spPr>
          <a:xfrm>
            <a:off x="533400" y="4698124"/>
            <a:ext cx="4686300" cy="1778876"/>
          </a:xfrm>
          <a:prstGeom prst="rect">
            <a:avLst/>
          </a:prstGeom>
        </p:spPr>
      </p:pic>
      <p:pic>
        <p:nvPicPr>
          <p:cNvPr id="13" name="Picture 12" descr="index6.jpg"/>
          <p:cNvPicPr>
            <a:picLocks noChangeAspect="1"/>
          </p:cNvPicPr>
          <p:nvPr/>
        </p:nvPicPr>
        <p:blipFill>
          <a:blip r:embed="rId4" cstate="print"/>
          <a:stretch>
            <a:fillRect/>
          </a:stretch>
        </p:blipFill>
        <p:spPr>
          <a:xfrm>
            <a:off x="5715000" y="3962400"/>
            <a:ext cx="3048000" cy="2895601"/>
          </a:xfrm>
          <a:prstGeom prst="rect">
            <a:avLst/>
          </a:prstGeom>
        </p:spPr>
      </p:pic>
      <p:sp>
        <p:nvSpPr>
          <p:cNvPr id="2" name="Rectangle 1">
            <a:extLst>
              <a:ext uri="{FF2B5EF4-FFF2-40B4-BE49-F238E27FC236}">
                <a16:creationId xmlns:a16="http://schemas.microsoft.com/office/drawing/2014/main" id="{462071DD-DD14-CB87-89A2-1269963A92F6}"/>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0675" y="733096"/>
            <a:ext cx="8382000" cy="609600"/>
          </a:xfrm>
        </p:spPr>
        <p:txBody>
          <a:bodyPr/>
          <a:lstStyle/>
          <a:p>
            <a:pPr eaLnBrk="1" hangingPunct="1"/>
            <a:r>
              <a:rPr lang="en-US" sz="2800" dirty="0">
                <a:latin typeface="Arial" pitchFamily="34" charset="0"/>
                <a:cs typeface="Arial" pitchFamily="34" charset="0"/>
              </a:rPr>
              <a:t>Relevant organizations</a:t>
            </a:r>
            <a:endParaRPr lang="de-DE" sz="2800" dirty="0">
              <a:latin typeface="Arial" pitchFamily="34" charset="0"/>
              <a:cs typeface="Arial" pitchFamily="34" charset="0"/>
            </a:endParaRPr>
          </a:p>
        </p:txBody>
      </p:sp>
      <p:sp>
        <p:nvSpPr>
          <p:cNvPr id="14" name="Rectangle 13"/>
          <p:cNvSpPr/>
          <p:nvPr/>
        </p:nvSpPr>
        <p:spPr>
          <a:xfrm>
            <a:off x="6056778" y="5943600"/>
            <a:ext cx="3087222" cy="584775"/>
          </a:xfrm>
          <a:prstGeom prst="rect">
            <a:avLst/>
          </a:prstGeom>
          <a:noFill/>
        </p:spPr>
        <p:txBody>
          <a:bodyPr wrap="square" lIns="91440" tIns="45720" rIns="91440" bIns="45720">
            <a:spAutoFit/>
          </a:bodyPr>
          <a:lstStyle/>
          <a:p>
            <a:pPr algn="ct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PRESSURE</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320673" y="1521916"/>
            <a:ext cx="8382001" cy="4154984"/>
          </a:xfrm>
          <a:prstGeom prst="rect">
            <a:avLst/>
          </a:prstGeom>
        </p:spPr>
        <p:txBody>
          <a:bodyPr wrap="square">
            <a:spAutoFit/>
          </a:bodyPr>
          <a:lstStyle/>
          <a:p>
            <a:pPr algn="just"/>
            <a:r>
              <a:rPr lang="en-US" sz="2400" dirty="0"/>
              <a:t>	-Relevant organizations are entities that have the ability to control or influence organizational activities.</a:t>
            </a:r>
          </a:p>
          <a:p>
            <a:pPr algn="just"/>
            <a:r>
              <a:rPr lang="en-US" sz="2400" dirty="0"/>
              <a:t>	- Government agencies: keep control on relevant activities of  organizations</a:t>
            </a:r>
          </a:p>
          <a:p>
            <a:pPr algn="just"/>
            <a:r>
              <a:rPr lang="en-US" sz="2400" dirty="0"/>
              <a:t>	- Pressure groups: organized by their members to attempt to influence organizations indirectly . However, they have no official power, but use the media to call attention to their positions</a:t>
            </a:r>
          </a:p>
          <a:p>
            <a:pPr lvl="2" algn="just"/>
            <a:endParaRPr lang="en-US" sz="2400" dirty="0"/>
          </a:p>
          <a:p>
            <a:pPr algn="just"/>
            <a:r>
              <a:rPr lang="en-US" sz="2400" dirty="0"/>
              <a:t>	</a:t>
            </a:r>
          </a:p>
          <a:p>
            <a:pPr algn="just"/>
            <a:endParaRPr lang="en-US" sz="2400" dirty="0"/>
          </a:p>
        </p:txBody>
      </p:sp>
      <p:sp>
        <p:nvSpPr>
          <p:cNvPr id="2" name="Rectangle 1">
            <a:extLst>
              <a:ext uri="{FF2B5EF4-FFF2-40B4-BE49-F238E27FC236}">
                <a16:creationId xmlns:a16="http://schemas.microsoft.com/office/drawing/2014/main" id="{9968F76B-50A7-78DB-B535-11FF78957461}"/>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4"/>
          <p:cNvSpPr>
            <a:spLocks noChangeArrowheads="1"/>
          </p:cNvSpPr>
          <p:nvPr/>
        </p:nvSpPr>
        <p:spPr bwMode="auto">
          <a:xfrm>
            <a:off x="266700" y="1219200"/>
            <a:ext cx="8610600" cy="44196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a:effectLst/>
        </p:spPr>
        <p:txBody>
          <a:bodyPr lIns="90000" tIns="45000" rIns="90000" bIns="45000"/>
          <a:lstStyle/>
          <a:p>
            <a:pPr fontAlgn="t"/>
            <a:r>
              <a:rPr lang="en-US" sz="2800" b="1" dirty="0">
                <a:solidFill>
                  <a:srgbClr val="000000"/>
                </a:solidFill>
                <a:latin typeface="Arial" pitchFamily="34" charset="0"/>
                <a:cs typeface="Arial" pitchFamily="34" charset="0"/>
              </a:rPr>
              <a:t>Internal </a:t>
            </a:r>
            <a:r>
              <a:rPr lang="en-US" sz="2800" b="1" dirty="0">
                <a:solidFill>
                  <a:srgbClr val="000000"/>
                </a:solidFill>
                <a:latin typeface="Arial" pitchFamily="34" charset="0"/>
                <a:ea typeface="DejaVu Sans"/>
                <a:cs typeface="Arial" pitchFamily="34" charset="0"/>
              </a:rPr>
              <a:t>microenvironment</a:t>
            </a:r>
            <a:endParaRPr lang="en-US" sz="2800" b="1" dirty="0"/>
          </a:p>
          <a:p>
            <a:pPr fontAlgn="t"/>
            <a:endParaRPr lang="en-US" sz="2800" dirty="0"/>
          </a:p>
          <a:p>
            <a:pPr fontAlgn="t"/>
            <a:endParaRPr lang="en-US" sz="2800" dirty="0"/>
          </a:p>
          <a:p>
            <a:pPr marL="457200" indent="-457200" fontAlgn="t">
              <a:buFont typeface="Arial" panose="020B0604020202020204" pitchFamily="34" charset="0"/>
              <a:buChar char="•"/>
            </a:pPr>
            <a:r>
              <a:rPr lang="en-US" sz="2800" dirty="0"/>
              <a:t>Owners (shareholders)</a:t>
            </a:r>
          </a:p>
          <a:p>
            <a:pPr marL="457200" indent="-457200" fontAlgn="t">
              <a:buFont typeface="Arial" panose="020B0604020202020204" pitchFamily="34" charset="0"/>
              <a:buChar char="•"/>
            </a:pPr>
            <a:r>
              <a:rPr lang="en-US" sz="2800" dirty="0" err="1"/>
              <a:t>Humman</a:t>
            </a:r>
            <a:r>
              <a:rPr lang="en-US" sz="2800" dirty="0"/>
              <a:t> resources</a:t>
            </a:r>
          </a:p>
          <a:p>
            <a:pPr marL="457200" indent="-457200" fontAlgn="t">
              <a:buFont typeface="Arial" panose="020B0604020202020204" pitchFamily="34" charset="0"/>
              <a:buChar char="•"/>
            </a:pPr>
            <a:r>
              <a:rPr lang="en-US" sz="2800" dirty="0"/>
              <a:t>Finance</a:t>
            </a:r>
          </a:p>
          <a:p>
            <a:pPr marL="457200" indent="-457200" fontAlgn="t">
              <a:buFont typeface="Arial" panose="020B0604020202020204" pitchFamily="34" charset="0"/>
              <a:buChar char="•"/>
            </a:pPr>
            <a:r>
              <a:rPr lang="en-US" sz="2800" dirty="0"/>
              <a:t>Organizational culture</a:t>
            </a:r>
          </a:p>
          <a:p>
            <a:pPr marL="457200" indent="-457200" fontAlgn="t">
              <a:buFont typeface="Arial" panose="020B0604020202020204" pitchFamily="34" charset="0"/>
              <a:buChar char="•"/>
            </a:pPr>
            <a:r>
              <a:rPr lang="en-US" sz="2800" dirty="0"/>
              <a:t>Workplace’s Physical environment </a:t>
            </a:r>
          </a:p>
          <a:p>
            <a:pPr marL="457200" indent="-457200" fontAlgn="t">
              <a:buFont typeface="Arial" panose="020B0604020202020204" pitchFamily="34" charset="0"/>
              <a:buChar char="•"/>
            </a:pPr>
            <a:r>
              <a:rPr lang="en-US" sz="2800" dirty="0">
                <a:latin typeface="Arial" pitchFamily="34" charset="0"/>
                <a:cs typeface="Arial" pitchFamily="34" charset="0"/>
              </a:rPr>
              <a:t>Other internal factors</a:t>
            </a:r>
            <a:endParaRPr lang="en-US" sz="2800" dirty="0"/>
          </a:p>
          <a:p>
            <a:pPr fontAlgn="t">
              <a:buFontTx/>
              <a:buChar char="-"/>
            </a:pPr>
            <a:endParaRPr lang="en-US" sz="2800" dirty="0"/>
          </a:p>
          <a:p>
            <a:pPr fontAlgn="t">
              <a:buFontTx/>
              <a:buChar char="-"/>
            </a:pPr>
            <a:endParaRPr lang="en-US" sz="2800" dirty="0"/>
          </a:p>
        </p:txBody>
      </p:sp>
      <p:sp>
        <p:nvSpPr>
          <p:cNvPr id="2" name="Rectangle 1">
            <a:extLst>
              <a:ext uri="{FF2B5EF4-FFF2-40B4-BE49-F238E27FC236}">
                <a16:creationId xmlns:a16="http://schemas.microsoft.com/office/drawing/2014/main" id="{D32F76AB-C8AF-18BE-AA59-9643938136D8}"/>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33400"/>
            <a:ext cx="5867400" cy="959069"/>
          </a:xfrm>
        </p:spPr>
        <p:txBody>
          <a:bodyPr/>
          <a:lstStyle/>
          <a:p>
            <a:pPr eaLnBrk="1" hangingPunct="1"/>
            <a:r>
              <a:rPr lang="de-DE" sz="2800" dirty="0" err="1">
                <a:latin typeface="Arial" pitchFamily="34" charset="0"/>
                <a:cs typeface="Arial" pitchFamily="34" charset="0"/>
              </a:rPr>
              <a:t>Owners</a:t>
            </a:r>
            <a:r>
              <a:rPr lang="de-DE" sz="2800" dirty="0">
                <a:latin typeface="Arial" pitchFamily="34" charset="0"/>
                <a:cs typeface="Arial" pitchFamily="34" charset="0"/>
              </a:rPr>
              <a:t> (shareholders)</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53</a:t>
            </a:fld>
            <a:endParaRPr lang="en-US"/>
          </a:p>
        </p:txBody>
      </p:sp>
      <p:sp>
        <p:nvSpPr>
          <p:cNvPr id="9" name="Content Placeholder 8"/>
          <p:cNvSpPr>
            <a:spLocks noGrp="1"/>
          </p:cNvSpPr>
          <p:nvPr>
            <p:ph idx="1"/>
          </p:nvPr>
        </p:nvSpPr>
        <p:spPr>
          <a:xfrm>
            <a:off x="0" y="1828800"/>
            <a:ext cx="6705600" cy="4800600"/>
          </a:xfrm>
        </p:spPr>
        <p:txBody>
          <a:bodyPr/>
          <a:lstStyle/>
          <a:p>
            <a:pPr marL="342900" indent="-342900">
              <a:buFont typeface="Arial" panose="020B0604020202020204" pitchFamily="34" charset="0"/>
              <a:buChar char="•"/>
            </a:pPr>
            <a:r>
              <a:rPr lang="en-US" sz="2400" b="0" dirty="0">
                <a:latin typeface="Arial" pitchFamily="34" charset="0"/>
                <a:cs typeface="Arial" pitchFamily="34" charset="0"/>
              </a:rPr>
              <a:t>Owners are individuals /organizations have partial or total ownership of an organization (with the legal protection)</a:t>
            </a:r>
          </a:p>
          <a:p>
            <a:pPr marL="342900" indent="-342900">
              <a:spcBef>
                <a:spcPct val="30000"/>
              </a:spcBef>
              <a:buFont typeface="Arial" panose="020B0604020202020204" pitchFamily="34" charset="0"/>
              <a:buChar char="•"/>
              <a:defRPr/>
            </a:pPr>
            <a:r>
              <a:rPr lang="en-US" sz="2400" b="0" dirty="0">
                <a:latin typeface="Arial" pitchFamily="34" charset="0"/>
                <a:cs typeface="Arial" pitchFamily="34" charset="0"/>
              </a:rPr>
              <a:t>Managers have responsibility for informing owners sufficiently and exactly about the utilization  of organizational resources and its performance.</a:t>
            </a:r>
          </a:p>
          <a:p>
            <a:pPr marL="342900" indent="-342900">
              <a:spcBef>
                <a:spcPct val="30000"/>
              </a:spcBef>
              <a:buFont typeface="Arial" panose="020B0604020202020204" pitchFamily="34" charset="0"/>
              <a:buChar char="•"/>
              <a:defRPr/>
            </a:pPr>
            <a:r>
              <a:rPr lang="en-US" sz="2400" b="0" dirty="0">
                <a:latin typeface="Arial" pitchFamily="34" charset="0"/>
                <a:cs typeface="Arial" pitchFamily="34" charset="0"/>
              </a:rPr>
              <a:t>Information rights help owners (shareholders) make sound investment decisions.</a:t>
            </a:r>
          </a:p>
          <a:p>
            <a:pPr marL="342900" indent="-342900">
              <a:spcBef>
                <a:spcPct val="30000"/>
              </a:spcBef>
              <a:buFont typeface="Arial" panose="020B0604020202020204" pitchFamily="34" charset="0"/>
              <a:buChar char="•"/>
              <a:defRPr/>
            </a:pPr>
            <a:endParaRPr lang="en-US" b="0" dirty="0"/>
          </a:p>
          <a:p>
            <a:pPr marL="342900" indent="-342900">
              <a:spcBef>
                <a:spcPct val="30000"/>
              </a:spcBef>
              <a:buFont typeface="Arial" panose="020B0604020202020204" pitchFamily="34" charset="0"/>
              <a:buChar char="•"/>
              <a:defRPr/>
            </a:pPr>
            <a:endParaRPr lang="en-US" b="0" dirty="0"/>
          </a:p>
        </p:txBody>
      </p:sp>
      <p:grpSp>
        <p:nvGrpSpPr>
          <p:cNvPr id="2" name="Group 12"/>
          <p:cNvGrpSpPr/>
          <p:nvPr/>
        </p:nvGrpSpPr>
        <p:grpSpPr>
          <a:xfrm>
            <a:off x="6705600" y="1295400"/>
            <a:ext cx="2438400" cy="2133600"/>
            <a:chOff x="6019800" y="1139164"/>
            <a:chExt cx="3124199" cy="1099527"/>
          </a:xfrm>
        </p:grpSpPr>
        <p:pic>
          <p:nvPicPr>
            <p:cNvPr id="10" name="Picture 9" descr="Office-Customer-Male-Light-icon.png"/>
            <p:cNvPicPr>
              <a:picLocks noChangeAspect="1"/>
            </p:cNvPicPr>
            <p:nvPr/>
          </p:nvPicPr>
          <p:blipFill>
            <a:blip r:embed="rId3" cstate="print"/>
            <a:stretch>
              <a:fillRect/>
            </a:stretch>
          </p:blipFill>
          <p:spPr>
            <a:xfrm>
              <a:off x="7375964" y="1139164"/>
              <a:ext cx="1768035" cy="689635"/>
            </a:xfrm>
            <a:prstGeom prst="rect">
              <a:avLst/>
            </a:prstGeom>
          </p:spPr>
        </p:pic>
        <p:sp>
          <p:nvSpPr>
            <p:cNvPr id="11" name="TextBox 10"/>
            <p:cNvSpPr txBox="1"/>
            <p:nvPr/>
          </p:nvSpPr>
          <p:spPr>
            <a:xfrm>
              <a:off x="6019800" y="1143000"/>
              <a:ext cx="2147887" cy="1095691"/>
            </a:xfrm>
            <a:prstGeom prst="rect">
              <a:avLst/>
            </a:prstGeom>
            <a:noFill/>
          </p:spPr>
          <p:txBody>
            <a:bodyPr wrap="square" rtlCol="0">
              <a:spAutoFit/>
            </a:bodyPr>
            <a:lstStyle/>
            <a:p>
              <a:r>
                <a:rPr lang="en-US" sz="3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owner</a:t>
              </a:r>
            </a:p>
            <a:p>
              <a:endParaRPr lang="en-US" dirty="0"/>
            </a:p>
          </p:txBody>
        </p:sp>
      </p:grpSp>
      <p:sp>
        <p:nvSpPr>
          <p:cNvPr id="3" name="Rectangle 2">
            <a:extLst>
              <a:ext uri="{FF2B5EF4-FFF2-40B4-BE49-F238E27FC236}">
                <a16:creationId xmlns:a16="http://schemas.microsoft.com/office/drawing/2014/main" id="{692FA876-EF14-15A7-297D-05E841800FE4}"/>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3779" y="304800"/>
            <a:ext cx="5867400" cy="1143000"/>
          </a:xfrm>
        </p:spPr>
        <p:txBody>
          <a:bodyPr/>
          <a:lstStyle/>
          <a:p>
            <a:pPr eaLnBrk="1" hangingPunct="1"/>
            <a:r>
              <a:rPr lang="de-DE" sz="2800" dirty="0">
                <a:latin typeface="Arial" pitchFamily="34" charset="0"/>
                <a:cs typeface="Arial" pitchFamily="34" charset="0"/>
              </a:rPr>
              <a:t>Human resources</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54</a:t>
            </a:fld>
            <a:endParaRPr lang="en-US"/>
          </a:p>
        </p:txBody>
      </p:sp>
      <p:sp>
        <p:nvSpPr>
          <p:cNvPr id="9" name="Content Placeholder 8"/>
          <p:cNvSpPr>
            <a:spLocks noGrp="1"/>
          </p:cNvSpPr>
          <p:nvPr>
            <p:ph idx="1"/>
          </p:nvPr>
        </p:nvSpPr>
        <p:spPr>
          <a:xfrm>
            <a:off x="457200" y="1721069"/>
            <a:ext cx="8229600" cy="4191000"/>
          </a:xfrm>
        </p:spPr>
        <p:txBody>
          <a:bodyPr/>
          <a:lstStyle/>
          <a:p>
            <a:pPr>
              <a:buFontTx/>
              <a:buChar char="-"/>
            </a:pPr>
            <a:r>
              <a:rPr lang="en-US" b="1" dirty="0"/>
              <a:t>Managers (at all levels):</a:t>
            </a:r>
          </a:p>
          <a:p>
            <a:pPr lvl="1">
              <a:buFont typeface="Arial" pitchFamily="34" charset="0"/>
              <a:buChar char="•"/>
            </a:pPr>
            <a:r>
              <a:rPr lang="en-US" dirty="0"/>
              <a:t>Technical skills, human skills, conceptual skills</a:t>
            </a:r>
          </a:p>
          <a:p>
            <a:pPr lvl="1">
              <a:buFont typeface="Arial" pitchFamily="34" charset="0"/>
              <a:buChar char="•"/>
            </a:pPr>
            <a:r>
              <a:rPr lang="en-US" dirty="0"/>
              <a:t>Professional ethics</a:t>
            </a:r>
          </a:p>
          <a:p>
            <a:pPr lvl="1">
              <a:buFont typeface="Arial" pitchFamily="34" charset="0"/>
              <a:buChar char="•"/>
            </a:pPr>
            <a:r>
              <a:rPr lang="en-US" dirty="0"/>
              <a:t>Managerial performance</a:t>
            </a:r>
          </a:p>
          <a:p>
            <a:pPr>
              <a:buFontTx/>
              <a:buChar char="-"/>
            </a:pPr>
            <a:r>
              <a:rPr lang="en-US" b="1" dirty="0"/>
              <a:t>Employees (operatives):</a:t>
            </a:r>
          </a:p>
          <a:p>
            <a:pPr lvl="1">
              <a:buFont typeface="Arial" pitchFamily="34" charset="0"/>
              <a:buChar char="•"/>
            </a:pPr>
            <a:r>
              <a:rPr lang="en-US" dirty="0"/>
              <a:t>Besides similar criteria (mentioned above),  organizations attach increasing importance to training and incentives</a:t>
            </a:r>
          </a:p>
          <a:p>
            <a:pPr lvl="1">
              <a:buFontTx/>
              <a:buChar char="-"/>
            </a:pPr>
            <a:endParaRPr lang="en-US" dirty="0"/>
          </a:p>
          <a:p>
            <a:pPr lvl="1">
              <a:buNone/>
            </a:pPr>
            <a:endParaRPr lang="en-US" dirty="0"/>
          </a:p>
          <a:p>
            <a:pPr lvl="1">
              <a:buFont typeface="Arial" pitchFamily="34" charset="0"/>
              <a:buChar char="•"/>
            </a:pPr>
            <a:endParaRPr lang="en-US" dirty="0"/>
          </a:p>
          <a:p>
            <a:pPr lvl="1">
              <a:buNone/>
            </a:pPr>
            <a:r>
              <a:rPr lang="en-US" dirty="0"/>
              <a:t> </a:t>
            </a:r>
          </a:p>
          <a:p>
            <a:pPr lvl="1">
              <a:buFontTx/>
              <a:buChar char="-"/>
            </a:pPr>
            <a:endParaRPr lang="en-US" dirty="0"/>
          </a:p>
        </p:txBody>
      </p:sp>
      <p:sp>
        <p:nvSpPr>
          <p:cNvPr id="2" name="Rectangle 1">
            <a:extLst>
              <a:ext uri="{FF2B5EF4-FFF2-40B4-BE49-F238E27FC236}">
                <a16:creationId xmlns:a16="http://schemas.microsoft.com/office/drawing/2014/main" id="{0ED842B1-9093-3C2A-2620-F7F78613A0ED}"/>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0631" y="1085369"/>
            <a:ext cx="5867400" cy="609600"/>
          </a:xfrm>
        </p:spPr>
        <p:txBody>
          <a:bodyPr/>
          <a:lstStyle/>
          <a:p>
            <a:pPr eaLnBrk="1" hangingPunct="1"/>
            <a:r>
              <a:rPr lang="de-DE" sz="2800" dirty="0">
                <a:latin typeface="Arial" pitchFamily="34" charset="0"/>
                <a:cs typeface="Arial" pitchFamily="34" charset="0"/>
              </a:rPr>
              <a:t>Finance</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55</a:t>
            </a:fld>
            <a:endParaRPr lang="en-US"/>
          </a:p>
        </p:txBody>
      </p:sp>
      <p:sp>
        <p:nvSpPr>
          <p:cNvPr id="9" name="Content Placeholder 8"/>
          <p:cNvSpPr>
            <a:spLocks noGrp="1"/>
          </p:cNvSpPr>
          <p:nvPr>
            <p:ph idx="1"/>
          </p:nvPr>
        </p:nvSpPr>
        <p:spPr>
          <a:xfrm>
            <a:off x="325821" y="1453055"/>
            <a:ext cx="6117020" cy="4191000"/>
          </a:xfrm>
        </p:spPr>
        <p:txBody>
          <a:bodyPr/>
          <a:lstStyle/>
          <a:p>
            <a:pPr marL="342900" indent="-342900" algn="just">
              <a:buFont typeface="Arial" panose="020B0604020202020204" pitchFamily="34" charset="0"/>
              <a:buChar char="•"/>
            </a:pPr>
            <a:endParaRPr lang="en-US" b="0" dirty="0"/>
          </a:p>
          <a:p>
            <a:pPr marL="342900" indent="-342900" algn="just">
              <a:buFont typeface="Arial" panose="020B0604020202020204" pitchFamily="34" charset="0"/>
              <a:buChar char="•"/>
            </a:pPr>
            <a:r>
              <a:rPr lang="en-US" sz="2400" b="0" dirty="0">
                <a:latin typeface="Arial" pitchFamily="34" charset="0"/>
                <a:cs typeface="Arial" pitchFamily="34" charset="0"/>
              </a:rPr>
              <a:t>Consist of  sources of funds and capacity to mobilize funds; fund utilization and allocation; cost control capacity; financial relation between relevant parties, etc.  </a:t>
            </a:r>
          </a:p>
          <a:p>
            <a:pPr marL="342900" indent="-342900" algn="just">
              <a:buFont typeface="Arial" panose="020B0604020202020204" pitchFamily="34" charset="0"/>
              <a:buChar char="•"/>
            </a:pPr>
            <a:r>
              <a:rPr lang="en-US" sz="2400" b="0" dirty="0">
                <a:latin typeface="Arial" pitchFamily="34" charset="0"/>
                <a:cs typeface="Arial" pitchFamily="34" charset="0"/>
              </a:rPr>
              <a:t>The basis of future investment, materials purchase,  employee payments, etc.</a:t>
            </a:r>
          </a:p>
        </p:txBody>
      </p:sp>
      <p:pic>
        <p:nvPicPr>
          <p:cNvPr id="10" name="Picture 9" descr="imagesg.jpg"/>
          <p:cNvPicPr>
            <a:picLocks noChangeAspect="1"/>
          </p:cNvPicPr>
          <p:nvPr/>
        </p:nvPicPr>
        <p:blipFill>
          <a:blip r:embed="rId3" cstate="print"/>
          <a:stretch>
            <a:fillRect/>
          </a:stretch>
        </p:blipFill>
        <p:spPr>
          <a:xfrm>
            <a:off x="6858000" y="2582917"/>
            <a:ext cx="2209800" cy="3352800"/>
          </a:xfrm>
          <a:prstGeom prst="rect">
            <a:avLst/>
          </a:prstGeom>
        </p:spPr>
      </p:pic>
      <p:sp>
        <p:nvSpPr>
          <p:cNvPr id="2" name="Rectangle 1">
            <a:extLst>
              <a:ext uri="{FF2B5EF4-FFF2-40B4-BE49-F238E27FC236}">
                <a16:creationId xmlns:a16="http://schemas.microsoft.com/office/drawing/2014/main" id="{5E0F2CF6-30C1-D1B7-C993-77A742CF46EB}"/>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447800"/>
            <a:ext cx="7315200" cy="609600"/>
          </a:xfrm>
        </p:spPr>
        <p:txBody>
          <a:bodyPr/>
          <a:lstStyle/>
          <a:p>
            <a:pPr eaLnBrk="1" hangingPunct="1"/>
            <a:r>
              <a:rPr lang="de-DE" sz="2800" dirty="0">
                <a:latin typeface="Arial" pitchFamily="34" charset="0"/>
                <a:cs typeface="Arial" pitchFamily="34" charset="0"/>
              </a:rPr>
              <a:t>Organizational Culture</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56</a:t>
            </a:fld>
            <a:endParaRPr lang="en-US"/>
          </a:p>
        </p:txBody>
      </p:sp>
      <p:sp>
        <p:nvSpPr>
          <p:cNvPr id="9" name="Content Placeholder 8"/>
          <p:cNvSpPr>
            <a:spLocks noGrp="1"/>
          </p:cNvSpPr>
          <p:nvPr>
            <p:ph idx="1"/>
          </p:nvPr>
        </p:nvSpPr>
        <p:spPr>
          <a:xfrm>
            <a:off x="457200" y="2362200"/>
            <a:ext cx="7646276" cy="3763963"/>
          </a:xfrm>
        </p:spPr>
        <p:txBody>
          <a:bodyPr>
            <a:normAutofit/>
          </a:bodyPr>
          <a:lstStyle/>
          <a:p>
            <a:pPr marL="342900" lvl="2" indent="-342900" algn="just"/>
            <a:r>
              <a:rPr lang="en-US" sz="2400" dirty="0">
                <a:latin typeface="Arial" pitchFamily="34" charset="0"/>
                <a:cs typeface="Arial" pitchFamily="34" charset="0"/>
              </a:rPr>
              <a:t>A set of values, beliefs, behaviors, customs and traditions that affect organizational activities, feeling, thinking and behaviors of all members in pursuing organizational goals.</a:t>
            </a:r>
          </a:p>
          <a:p>
            <a:pPr marL="342900" lvl="2" indent="-342900" algn="just"/>
            <a:r>
              <a:rPr lang="en-US" sz="2400" dirty="0">
                <a:latin typeface="Arial" pitchFamily="34" charset="0"/>
                <a:cs typeface="Arial" pitchFamily="34" charset="0"/>
              </a:rPr>
              <a:t> Managers need to comprehend organizational culture to co-ordinate with others.</a:t>
            </a:r>
          </a:p>
          <a:p>
            <a:pPr marL="342900" lvl="2" indent="-342900" algn="just"/>
            <a:endParaRPr lang="en-US" sz="2400" dirty="0">
              <a:latin typeface="Arial" pitchFamily="34" charset="0"/>
              <a:cs typeface="Arial" pitchFamily="34" charset="0"/>
            </a:endParaRPr>
          </a:p>
          <a:p>
            <a:pPr marL="342900" lvl="2" indent="-342900" algn="just"/>
            <a:endParaRPr lang="en-US" sz="2400" dirty="0">
              <a:latin typeface="Arial" pitchFamily="34" charset="0"/>
              <a:cs typeface="Arial" pitchFamily="34" charset="0"/>
            </a:endParaRPr>
          </a:p>
          <a:p>
            <a:pPr marL="342900" lvl="2" indent="-342900" algn="just"/>
            <a:endParaRPr lang="en-US" sz="2400" dirty="0">
              <a:latin typeface="Arial" pitchFamily="34" charset="0"/>
              <a:cs typeface="Arial" pitchFamily="34" charset="0"/>
            </a:endParaRPr>
          </a:p>
          <a:p>
            <a:pPr marL="342900" indent="-34290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81CDCD45-2D91-C256-32D2-5FDFC284178E}"/>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1738" y="731837"/>
            <a:ext cx="7315200" cy="1143000"/>
          </a:xfrm>
        </p:spPr>
        <p:txBody>
          <a:bodyPr/>
          <a:lstStyle/>
          <a:p>
            <a:pPr fontAlgn="t"/>
            <a:r>
              <a:rPr lang="en-US" sz="2800" dirty="0">
                <a:latin typeface="Arial" pitchFamily="34" charset="0"/>
                <a:cs typeface="Arial" pitchFamily="34" charset="0"/>
              </a:rPr>
              <a:t>Workplace’s Physical environment </a:t>
            </a:r>
          </a:p>
        </p:txBody>
      </p:sp>
      <p:sp>
        <p:nvSpPr>
          <p:cNvPr id="11268" name="Slide Number Placeholder 5"/>
          <p:cNvSpPr>
            <a:spLocks noGrp="1"/>
          </p:cNvSpPr>
          <p:nvPr>
            <p:ph type="sldNum" sz="quarter" idx="12"/>
          </p:nvPr>
        </p:nvSpPr>
        <p:spPr>
          <a:noFill/>
        </p:spPr>
        <p:txBody>
          <a:bodyPr/>
          <a:lstStyle/>
          <a:p>
            <a:fld id="{355FBFCB-1B9E-4F46-B421-1C11DFA6C8FE}" type="slidenum">
              <a:rPr lang="en-US" smtClean="0"/>
              <a:pPr/>
              <a:t>57</a:t>
            </a:fld>
            <a:endParaRPr lang="en-US"/>
          </a:p>
        </p:txBody>
      </p:sp>
      <p:sp>
        <p:nvSpPr>
          <p:cNvPr id="9" name="Content Placeholder 8"/>
          <p:cNvSpPr>
            <a:spLocks noGrp="1"/>
          </p:cNvSpPr>
          <p:nvPr>
            <p:ph idx="1"/>
          </p:nvPr>
        </p:nvSpPr>
        <p:spPr>
          <a:xfrm>
            <a:off x="357351" y="2099441"/>
            <a:ext cx="8077200" cy="3459163"/>
          </a:xfrm>
        </p:spPr>
        <p:txBody>
          <a:bodyPr>
            <a:normAutofit/>
          </a:bodyPr>
          <a:lstStyle/>
          <a:p>
            <a:pPr>
              <a:buFontTx/>
              <a:buChar char="-"/>
            </a:pPr>
            <a:r>
              <a:rPr lang="en-US" sz="2400" b="0" dirty="0"/>
              <a:t>Consist of working spaces, working conditions, etc.</a:t>
            </a:r>
          </a:p>
          <a:p>
            <a:pPr>
              <a:buFontTx/>
              <a:buChar char="-"/>
            </a:pPr>
            <a:r>
              <a:rPr lang="en-US" sz="2400" b="0" dirty="0"/>
              <a:t>A tendency towards “Open” working space </a:t>
            </a:r>
            <a:r>
              <a:rPr lang="en-US" sz="2400" b="0" dirty="0">
                <a:sym typeface="Wingdings" pitchFamily="2" charset="2"/>
              </a:rPr>
              <a:t> facilitate efficient teamwork.</a:t>
            </a:r>
            <a:endParaRPr lang="en-US" sz="2400" b="0" dirty="0"/>
          </a:p>
          <a:p>
            <a:pPr>
              <a:buFontTx/>
              <a:buChar char="-"/>
            </a:pPr>
            <a:endParaRPr lang="en-US" sz="2400" b="0" dirty="0"/>
          </a:p>
          <a:p>
            <a:pPr>
              <a:buNone/>
            </a:pPr>
            <a:endParaRPr lang="en-US" sz="2400" b="0" dirty="0"/>
          </a:p>
        </p:txBody>
      </p:sp>
      <p:sp>
        <p:nvSpPr>
          <p:cNvPr id="2" name="Rectangle 1">
            <a:extLst>
              <a:ext uri="{FF2B5EF4-FFF2-40B4-BE49-F238E27FC236}">
                <a16:creationId xmlns:a16="http://schemas.microsoft.com/office/drawing/2014/main" id="{1920C21A-4E2A-EAE1-DEDB-9AD2A907CEB5}"/>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5311" y="964324"/>
            <a:ext cx="6400800" cy="685800"/>
          </a:xfrm>
        </p:spPr>
        <p:txBody>
          <a:bodyPr/>
          <a:lstStyle/>
          <a:p>
            <a:pPr eaLnBrk="1" hangingPunct="1"/>
            <a:r>
              <a:rPr lang="en-US" sz="2800" dirty="0">
                <a:latin typeface="Arial" pitchFamily="34" charset="0"/>
                <a:cs typeface="Arial" pitchFamily="34" charset="0"/>
              </a:rPr>
              <a:t>Other internal factors</a:t>
            </a:r>
            <a:endParaRPr lang="de-DE" sz="2800" dirty="0">
              <a:latin typeface="Arial" pitchFamily="34" charset="0"/>
              <a:cs typeface="Arial" pitchFamily="34" charset="0"/>
            </a:endParaRPr>
          </a:p>
        </p:txBody>
      </p:sp>
      <p:sp>
        <p:nvSpPr>
          <p:cNvPr id="9" name="Content Placeholder 8"/>
          <p:cNvSpPr>
            <a:spLocks noGrp="1"/>
          </p:cNvSpPr>
          <p:nvPr>
            <p:ph idx="1"/>
          </p:nvPr>
        </p:nvSpPr>
        <p:spPr>
          <a:xfrm>
            <a:off x="767254" y="2133600"/>
            <a:ext cx="7861739" cy="4724400"/>
          </a:xfrm>
        </p:spPr>
        <p:txBody>
          <a:bodyPr>
            <a:normAutofit/>
          </a:bodyPr>
          <a:lstStyle/>
          <a:p>
            <a:pPr marL="342900" lvl="1" indent="-342900" algn="just">
              <a:buFontTx/>
              <a:buChar char="-"/>
            </a:pPr>
            <a:r>
              <a:rPr lang="en-US" dirty="0">
                <a:latin typeface="Arial" pitchFamily="34" charset="0"/>
                <a:cs typeface="Arial" pitchFamily="34" charset="0"/>
              </a:rPr>
              <a:t>Production  operations management: </a:t>
            </a:r>
          </a:p>
          <a:p>
            <a:pPr marL="742950" lvl="2" indent="-342900" algn="just">
              <a:buNone/>
            </a:pPr>
            <a:r>
              <a:rPr lang="en-US" sz="2000" dirty="0">
                <a:latin typeface="Arial" pitchFamily="34" charset="0"/>
                <a:cs typeface="Arial" pitchFamily="34" charset="0"/>
              </a:rPr>
              <a:t>2 main functions:</a:t>
            </a:r>
          </a:p>
          <a:p>
            <a:pPr marL="1200150" lvl="3" indent="-342900" algn="just">
              <a:buFont typeface="Arial" pitchFamily="34" charset="0"/>
              <a:buChar char="•"/>
            </a:pPr>
            <a:r>
              <a:rPr lang="en-US" sz="2000" dirty="0">
                <a:latin typeface="Arial" pitchFamily="34" charset="0"/>
                <a:cs typeface="Arial" pitchFamily="34" charset="0"/>
              </a:rPr>
              <a:t>Design production system</a:t>
            </a:r>
          </a:p>
          <a:p>
            <a:pPr marL="1200150" lvl="3" indent="-342900" algn="just">
              <a:buFont typeface="Arial" pitchFamily="34" charset="0"/>
              <a:buChar char="•"/>
            </a:pPr>
            <a:r>
              <a:rPr lang="en-US" sz="2000" dirty="0">
                <a:latin typeface="Arial" pitchFamily="34" charset="0"/>
                <a:cs typeface="Arial" pitchFamily="34" charset="0"/>
              </a:rPr>
              <a:t>Operate production system</a:t>
            </a:r>
          </a:p>
          <a:p>
            <a:pPr marL="742950" lvl="2" indent="-342900" algn="just">
              <a:buFontTx/>
              <a:buChar char="-"/>
            </a:pPr>
            <a:endParaRPr lang="en-US" sz="2000" dirty="0">
              <a:latin typeface="Arial" pitchFamily="34" charset="0"/>
              <a:cs typeface="Arial" pitchFamily="34" charset="0"/>
            </a:endParaRPr>
          </a:p>
          <a:p>
            <a:pPr algn="just">
              <a:buFontTx/>
              <a:buChar char="-"/>
            </a:pPr>
            <a:r>
              <a:rPr lang="en-US" b="0" dirty="0">
                <a:latin typeface="Arial" pitchFamily="34" charset="0"/>
                <a:cs typeface="Arial" pitchFamily="34" charset="0"/>
              </a:rPr>
              <a:t>Research and development (R&amp;D)</a:t>
            </a:r>
          </a:p>
          <a:p>
            <a:pPr lvl="1" algn="just">
              <a:buFont typeface="Arial" pitchFamily="34" charset="0"/>
              <a:buChar char="•"/>
            </a:pPr>
            <a:r>
              <a:rPr lang="en-US" dirty="0">
                <a:latin typeface="Arial" pitchFamily="34" charset="0"/>
                <a:cs typeface="Arial" pitchFamily="34" charset="0"/>
              </a:rPr>
              <a:t>Product R&amp;D</a:t>
            </a:r>
          </a:p>
          <a:p>
            <a:pPr lvl="1" algn="just">
              <a:buFont typeface="Arial" pitchFamily="34" charset="0"/>
              <a:buChar char="•"/>
            </a:pPr>
            <a:r>
              <a:rPr lang="en-US" dirty="0">
                <a:latin typeface="Arial" pitchFamily="34" charset="0"/>
                <a:cs typeface="Arial" pitchFamily="34" charset="0"/>
              </a:rPr>
              <a:t>Process R&amp;D</a:t>
            </a:r>
          </a:p>
          <a:p>
            <a:pPr lvl="1" algn="just">
              <a:buNone/>
            </a:pPr>
            <a:endParaRPr lang="en-US" dirty="0">
              <a:latin typeface="Arial" pitchFamily="34" charset="0"/>
              <a:cs typeface="Arial" pitchFamily="34" charset="0"/>
              <a:sym typeface="Wingdings" pitchFamily="2" charset="2"/>
            </a:endParaRPr>
          </a:p>
          <a:p>
            <a:pPr algn="just">
              <a:buFontTx/>
              <a:buChar char="-"/>
            </a:pPr>
            <a:r>
              <a:rPr lang="en-US" b="0" dirty="0">
                <a:latin typeface="Arial" pitchFamily="34" charset="0"/>
                <a:cs typeface="Arial" pitchFamily="34" charset="0"/>
              </a:rPr>
              <a:t>Other factors: Marketing , infrastructure, information system, organizational structure, etc.</a:t>
            </a:r>
            <a:endParaRPr lang="en-US" b="0" dirty="0">
              <a:latin typeface="Arial" pitchFamily="34" charset="0"/>
              <a:cs typeface="Arial" pitchFamily="34" charset="0"/>
              <a:sym typeface="Wingdings" pitchFamily="2" charset="2"/>
            </a:endParaRPr>
          </a:p>
          <a:p>
            <a:pPr lvl="1" algn="just">
              <a:buNone/>
            </a:pPr>
            <a:endParaRPr lang="en-US" dirty="0"/>
          </a:p>
          <a:p>
            <a:pPr lvl="1" algn="just">
              <a:buFontTx/>
              <a:buChar char="-"/>
            </a:pPr>
            <a:endParaRPr lang="en-US" dirty="0"/>
          </a:p>
          <a:p>
            <a:pPr lvl="1" algn="just">
              <a:buNone/>
            </a:pPr>
            <a:endParaRPr lang="en-US" dirty="0"/>
          </a:p>
          <a:p>
            <a:pPr algn="just">
              <a:buFontTx/>
              <a:buChar char="-"/>
            </a:pPr>
            <a:endParaRPr lang="en-US" b="0" dirty="0"/>
          </a:p>
        </p:txBody>
      </p:sp>
      <p:sp>
        <p:nvSpPr>
          <p:cNvPr id="2" name="Rectangle 1">
            <a:extLst>
              <a:ext uri="{FF2B5EF4-FFF2-40B4-BE49-F238E27FC236}">
                <a16:creationId xmlns:a16="http://schemas.microsoft.com/office/drawing/2014/main" id="{072E94C8-46E2-7221-D7E4-61B598F0646C}"/>
              </a:ext>
            </a:extLst>
          </p:cNvPr>
          <p:cNvSpPr/>
          <p:nvPr/>
        </p:nvSpPr>
        <p:spPr>
          <a:xfrm>
            <a:off x="0" y="0"/>
            <a:ext cx="9144000" cy="80702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rPr>
              <a:t>4. 2. </a:t>
            </a:r>
            <a:r>
              <a:rPr lang="en-US" sz="2500" b="1" dirty="0">
                <a:ea typeface="Arial Unicode MS" pitchFamily="34" charset="-128"/>
                <a:cs typeface="Arial Unicode MS" pitchFamily="34" charset="-128"/>
              </a:rPr>
              <a:t>Classification of organizational environment</a:t>
            </a:r>
            <a:endParaRPr lang="en-US" sz="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D83F59-8D6B-4D3C-A9C1-D909DF52A3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42681"/>
            <a:ext cx="9144000" cy="5815319"/>
          </a:xfrm>
          <a:prstGeom prst="rect">
            <a:avLst/>
          </a:prstGeom>
        </p:spPr>
      </p:pic>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741569" y="260767"/>
            <a:ext cx="8309925" cy="477054"/>
          </a:xfrm>
          <a:prstGeom prst="rect">
            <a:avLst/>
          </a:prstGeom>
          <a:noFill/>
        </p:spPr>
        <p:txBody>
          <a:bodyPr wrap="square" rtlCol="0">
            <a:spAutoFit/>
          </a:bodyPr>
          <a:lstStyle/>
          <a:p>
            <a:pPr algn="ctr"/>
            <a:r>
              <a:rPr lang="en-US" sz="2500" dirty="0">
                <a:solidFill>
                  <a:srgbClr val="FFFFFF"/>
                </a:solidFill>
              </a:rPr>
              <a:t>HANOI UNIVERSITY OF SCIENCE AND TECHNOLOGY</a:t>
            </a:r>
          </a:p>
        </p:txBody>
      </p:sp>
    </p:spTree>
    <p:extLst>
      <p:ext uri="{BB962C8B-B14F-4D97-AF65-F5344CB8AC3E}">
        <p14:creationId xmlns:p14="http://schemas.microsoft.com/office/powerpoint/2010/main" val="351042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99156" y="54022"/>
            <a:ext cx="8309925" cy="830997"/>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CONTENT</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a:extLst>
              <a:ext uri="{FF2B5EF4-FFF2-40B4-BE49-F238E27FC236}">
                <a16:creationId xmlns:a16="http://schemas.microsoft.com/office/drawing/2014/main" id="{DBD57C44-76F1-C712-C4CF-426A8A4C80D2}"/>
              </a:ext>
            </a:extLst>
          </p:cNvPr>
          <p:cNvGraphicFramePr>
            <a:graphicFrameLocks noGrp="1"/>
          </p:cNvGraphicFramePr>
          <p:nvPr>
            <p:extLst>
              <p:ext uri="{D42A27DB-BD31-4B8C-83A1-F6EECF244321}">
                <p14:modId xmlns:p14="http://schemas.microsoft.com/office/powerpoint/2010/main" val="3113939822"/>
              </p:ext>
            </p:extLst>
          </p:nvPr>
        </p:nvGraphicFramePr>
        <p:xfrm>
          <a:off x="236424" y="1061632"/>
          <a:ext cx="8671152" cy="5754945"/>
        </p:xfrm>
        <a:graphic>
          <a:graphicData uri="http://schemas.openxmlformats.org/drawingml/2006/table">
            <a:tbl>
              <a:tblPr>
                <a:tableStyleId>{5C22544A-7EE6-4342-B048-85BDC9FD1C3A}</a:tableStyleId>
              </a:tblPr>
              <a:tblGrid>
                <a:gridCol w="3068311">
                  <a:extLst>
                    <a:ext uri="{9D8B030D-6E8A-4147-A177-3AD203B41FA5}">
                      <a16:colId xmlns:a16="http://schemas.microsoft.com/office/drawing/2014/main" val="862475404"/>
                    </a:ext>
                  </a:extLst>
                </a:gridCol>
                <a:gridCol w="3068311">
                  <a:extLst>
                    <a:ext uri="{9D8B030D-6E8A-4147-A177-3AD203B41FA5}">
                      <a16:colId xmlns:a16="http://schemas.microsoft.com/office/drawing/2014/main" val="3238137456"/>
                    </a:ext>
                  </a:extLst>
                </a:gridCol>
                <a:gridCol w="2534530">
                  <a:extLst>
                    <a:ext uri="{9D8B030D-6E8A-4147-A177-3AD203B41FA5}">
                      <a16:colId xmlns:a16="http://schemas.microsoft.com/office/drawing/2014/main" val="3181466222"/>
                    </a:ext>
                  </a:extLst>
                </a:gridCol>
              </a:tblGrid>
              <a:tr h="264073">
                <a:tc>
                  <a:txBody>
                    <a:bodyPr/>
                    <a:lstStyle/>
                    <a:p>
                      <a:pPr algn="ctr"/>
                      <a:r>
                        <a:rPr lang="en-US" sz="1200" b="1" kern="100" dirty="0">
                          <a:effectLst/>
                        </a:rPr>
                        <a:t>Level 1</a:t>
                      </a:r>
                      <a:endParaRPr lang="en-VN" sz="1200" b="1"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ctr"/>
                      <a:r>
                        <a:rPr lang="en-US" sz="1200" b="1" kern="100" dirty="0">
                          <a:effectLst/>
                        </a:rPr>
                        <a:t>Level 2</a:t>
                      </a:r>
                      <a:endParaRPr lang="en-VN" sz="1200" b="1"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ctr"/>
                      <a:r>
                        <a:rPr lang="en-US" sz="1200" b="1" kern="100" dirty="0">
                          <a:effectLst/>
                        </a:rPr>
                        <a:t>Level 3</a:t>
                      </a:r>
                      <a:endParaRPr lang="en-VN" sz="1200" b="1"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1948369910"/>
                  </a:ext>
                </a:extLst>
              </a:tr>
              <a:tr h="370064">
                <a:tc rowSpan="2">
                  <a:txBody>
                    <a:bodyPr/>
                    <a:lstStyle/>
                    <a:p>
                      <a:pPr algn="l"/>
                      <a:r>
                        <a:rPr lang="en-US" sz="1200" kern="100" dirty="0">
                          <a:effectLst/>
                        </a:rPr>
                        <a:t>1. The necessity and concept of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l"/>
                      <a:r>
                        <a:rPr lang="en-US" sz="1200" kern="100" dirty="0">
                          <a:effectLst/>
                        </a:rPr>
                        <a:t>1) The social division of labor</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19583" marB="30941"/>
                </a:tc>
                <a:tc>
                  <a:txBody>
                    <a:bodyPr/>
                    <a:lstStyle/>
                    <a:p>
                      <a:pPr algn="l"/>
                      <a:endParaRPr lang="en-VN" sz="1500" kern="100">
                        <a:effectLst/>
                        <a:latin typeface="Calibri" panose="020F0502020204030204" pitchFamily="34" charset="0"/>
                        <a:cs typeface="Arial" panose="020B0604020202020204" pitchFamily="34" charset="0"/>
                      </a:endParaRPr>
                    </a:p>
                  </a:txBody>
                  <a:tcPr marL="59373" marR="59373" marT="114984" marB="30941"/>
                </a:tc>
                <a:extLst>
                  <a:ext uri="{0D108BD9-81ED-4DB2-BD59-A6C34878D82A}">
                    <a16:rowId xmlns:a16="http://schemas.microsoft.com/office/drawing/2014/main" val="1332010780"/>
                  </a:ext>
                </a:extLst>
              </a:tr>
              <a:tr h="336581">
                <a:tc vMerge="1">
                  <a:txBody>
                    <a:bodyPr/>
                    <a:lstStyle/>
                    <a:p>
                      <a:endParaRPr lang="en-VN"/>
                    </a:p>
                  </a:txBody>
                  <a:tcPr/>
                </a:tc>
                <a:tc>
                  <a:txBody>
                    <a:bodyPr/>
                    <a:lstStyle/>
                    <a:p>
                      <a:pPr algn="l"/>
                      <a:r>
                        <a:rPr lang="en-US" sz="1200" kern="100" dirty="0">
                          <a:effectLst/>
                        </a:rPr>
                        <a:t>2)Why do we need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l"/>
                      <a:endParaRPr lang="en-VN" sz="1200" kern="100">
                        <a:effectLst/>
                        <a:latin typeface="Calibri" panose="020F0502020204030204" pitchFamily="34" charset="0"/>
                        <a:cs typeface="Arial" panose="020B0604020202020204" pitchFamily="34" charset="0"/>
                      </a:endParaRPr>
                    </a:p>
                  </a:txBody>
                  <a:tcPr marL="59373" marR="59373" marT="114984" marB="30941"/>
                </a:tc>
                <a:extLst>
                  <a:ext uri="{0D108BD9-81ED-4DB2-BD59-A6C34878D82A}">
                    <a16:rowId xmlns:a16="http://schemas.microsoft.com/office/drawing/2014/main" val="772468158"/>
                  </a:ext>
                </a:extLst>
              </a:tr>
              <a:tr h="267875">
                <a:tc rowSpan="6">
                  <a:txBody>
                    <a:bodyPr/>
                    <a:lstStyle/>
                    <a:p>
                      <a:pPr algn="l"/>
                      <a:r>
                        <a:rPr lang="en-US" sz="1200" kern="100" dirty="0">
                          <a:effectLst/>
                        </a:rPr>
                        <a:t>2. Definition and principles of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30872" marB="30941"/>
                </a:tc>
                <a:tc>
                  <a:txBody>
                    <a:bodyPr/>
                    <a:lstStyle/>
                    <a:p>
                      <a:pPr algn="l"/>
                      <a:r>
                        <a:rPr lang="en-US" sz="1200" kern="100" dirty="0">
                          <a:effectLst/>
                        </a:rPr>
                        <a:t>1) General definition of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l"/>
                      <a:endParaRPr lang="en-VN" sz="1200" kern="100">
                        <a:effectLst/>
                        <a:latin typeface="Calibri" panose="020F0502020204030204" pitchFamily="34" charset="0"/>
                        <a:cs typeface="Arial" panose="020B0604020202020204" pitchFamily="34" charset="0"/>
                      </a:endParaRPr>
                    </a:p>
                  </a:txBody>
                  <a:tcPr marL="59373" marR="59373" marT="57283" marB="30941"/>
                </a:tc>
                <a:extLst>
                  <a:ext uri="{0D108BD9-81ED-4DB2-BD59-A6C34878D82A}">
                    <a16:rowId xmlns:a16="http://schemas.microsoft.com/office/drawing/2014/main" val="1491476024"/>
                  </a:ext>
                </a:extLst>
              </a:tr>
              <a:tr h="448576">
                <a:tc vMerge="1">
                  <a:txBody>
                    <a:bodyPr/>
                    <a:lstStyle/>
                    <a:p>
                      <a:endParaRPr lang="en-VN"/>
                    </a:p>
                  </a:txBody>
                  <a:tcPr/>
                </a:tc>
                <a:tc rowSpan="4">
                  <a:txBody>
                    <a:bodyPr/>
                    <a:lstStyle/>
                    <a:p>
                      <a:pPr algn="l"/>
                      <a:r>
                        <a:rPr lang="en-US" sz="1200" kern="100" dirty="0">
                          <a:effectLst/>
                        </a:rPr>
                        <a:t>2) Definition of organizational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tc>
                  <a:txBody>
                    <a:bodyPr/>
                    <a:lstStyle/>
                    <a:p>
                      <a:pPr algn="l"/>
                      <a:r>
                        <a:rPr lang="en-US" sz="1200" kern="100">
                          <a:effectLst/>
                        </a:rPr>
                        <a:t>An organization and its characteristics</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1420521939"/>
                  </a:ext>
                </a:extLst>
              </a:tr>
              <a:tr h="448576">
                <a:tc vMerge="1">
                  <a:txBody>
                    <a:bodyPr/>
                    <a:lstStyle/>
                    <a:p>
                      <a:endParaRPr lang="en-VN"/>
                    </a:p>
                  </a:txBody>
                  <a:tcPr/>
                </a:tc>
                <a:tc vMerge="1">
                  <a:txBody>
                    <a:bodyPr/>
                    <a:lstStyle/>
                    <a:p>
                      <a:endParaRPr lang="en-VN"/>
                    </a:p>
                  </a:txBody>
                  <a:tcPr/>
                </a:tc>
                <a:tc>
                  <a:txBody>
                    <a:bodyPr/>
                    <a:lstStyle/>
                    <a:p>
                      <a:pPr algn="l"/>
                      <a:r>
                        <a:rPr lang="en-US" sz="1200" kern="100" dirty="0">
                          <a:effectLst/>
                        </a:rPr>
                        <a:t>The systems approach to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4004787163"/>
                  </a:ext>
                </a:extLst>
              </a:tr>
              <a:tr h="448576">
                <a:tc vMerge="1">
                  <a:txBody>
                    <a:bodyPr/>
                    <a:lstStyle/>
                    <a:p>
                      <a:endParaRPr lang="en-VN"/>
                    </a:p>
                  </a:txBody>
                  <a:tcPr/>
                </a:tc>
                <a:tc vMerge="1">
                  <a:txBody>
                    <a:bodyPr/>
                    <a:lstStyle/>
                    <a:p>
                      <a:endParaRPr lang="en-VN"/>
                    </a:p>
                  </a:txBody>
                  <a:tcPr/>
                </a:tc>
                <a:tc>
                  <a:txBody>
                    <a:bodyPr/>
                    <a:lstStyle/>
                    <a:p>
                      <a:pPr algn="l"/>
                      <a:r>
                        <a:rPr lang="en-US" sz="1200" kern="100" dirty="0">
                          <a:effectLst/>
                        </a:rPr>
                        <a:t>The process approach to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3525154159"/>
                  </a:ext>
                </a:extLst>
              </a:tr>
              <a:tr h="267875">
                <a:tc vMerge="1">
                  <a:txBody>
                    <a:bodyPr/>
                    <a:lstStyle/>
                    <a:p>
                      <a:endParaRPr lang="en-VN"/>
                    </a:p>
                  </a:txBody>
                  <a:tcPr/>
                </a:tc>
                <a:tc vMerge="1">
                  <a:txBody>
                    <a:bodyPr/>
                    <a:lstStyle/>
                    <a:p>
                      <a:endParaRPr lang="en-VN"/>
                    </a:p>
                  </a:txBody>
                  <a:tcPr/>
                </a:tc>
                <a:tc>
                  <a:txBody>
                    <a:bodyPr/>
                    <a:lstStyle/>
                    <a:p>
                      <a:pPr algn="l"/>
                      <a:r>
                        <a:rPr lang="en-US" sz="1200" kern="100" dirty="0">
                          <a:effectLst/>
                        </a:rPr>
                        <a:t>Results and efficiency</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1414622918"/>
                  </a:ext>
                </a:extLst>
              </a:tr>
              <a:tr h="342360">
                <a:tc vMerge="1">
                  <a:txBody>
                    <a:bodyPr/>
                    <a:lstStyle/>
                    <a:p>
                      <a:endParaRPr lang="en-VN"/>
                    </a:p>
                  </a:txBody>
                  <a:tcPr/>
                </a:tc>
                <a:tc>
                  <a:txBody>
                    <a:bodyPr/>
                    <a:lstStyle/>
                    <a:p>
                      <a:pPr algn="l"/>
                      <a:r>
                        <a:rPr lang="en-US" sz="1200" kern="100" dirty="0">
                          <a:effectLst/>
                        </a:rPr>
                        <a:t>3) Principles of management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19583" marB="30941"/>
                </a:tc>
                <a:tc>
                  <a:txBody>
                    <a:bodyPr/>
                    <a:lstStyle/>
                    <a:p>
                      <a:pPr algn="l"/>
                      <a:endParaRPr lang="en-VN" sz="1200" kern="100">
                        <a:effectLst/>
                        <a:latin typeface="Calibri" panose="020F0502020204030204" pitchFamily="34" charset="0"/>
                        <a:cs typeface="Arial" panose="020B0604020202020204" pitchFamily="34" charset="0"/>
                      </a:endParaRPr>
                    </a:p>
                  </a:txBody>
                  <a:tcPr marL="59373" marR="59373" marT="57283" marB="30941"/>
                </a:tc>
                <a:extLst>
                  <a:ext uri="{0D108BD9-81ED-4DB2-BD59-A6C34878D82A}">
                    <a16:rowId xmlns:a16="http://schemas.microsoft.com/office/drawing/2014/main" val="3727189720"/>
                  </a:ext>
                </a:extLst>
              </a:tr>
              <a:tr h="267875">
                <a:tc rowSpan="8">
                  <a:txBody>
                    <a:bodyPr/>
                    <a:lstStyle/>
                    <a:p>
                      <a:pPr algn="l"/>
                      <a:r>
                        <a:rPr lang="en-US" sz="1200" kern="100">
                          <a:effectLst/>
                        </a:rPr>
                        <a:t>3. Definition of a manager, the managerial roles and skills</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30872" marB="30941"/>
                </a:tc>
                <a:tc rowSpan="2">
                  <a:txBody>
                    <a:bodyPr/>
                    <a:lstStyle/>
                    <a:p>
                      <a:pPr algn="l"/>
                      <a:r>
                        <a:rPr lang="en-US" sz="1200" kern="100" dirty="0">
                          <a:effectLst/>
                        </a:rPr>
                        <a:t>1) Definition of a manager</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19583" marB="30941"/>
                </a:tc>
                <a:tc>
                  <a:txBody>
                    <a:bodyPr/>
                    <a:lstStyle/>
                    <a:p>
                      <a:pPr algn="l"/>
                      <a:r>
                        <a:rPr lang="en-US" sz="1200" kern="100" dirty="0">
                          <a:effectLst/>
                        </a:rPr>
                        <a:t>Who are managers?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2780065211"/>
                  </a:ext>
                </a:extLst>
              </a:tr>
              <a:tr h="267875">
                <a:tc vMerge="1">
                  <a:txBody>
                    <a:bodyPr/>
                    <a:lstStyle/>
                    <a:p>
                      <a:endParaRPr lang="en-VN"/>
                    </a:p>
                  </a:txBody>
                  <a:tcPr/>
                </a:tc>
                <a:tc vMerge="1">
                  <a:txBody>
                    <a:bodyPr/>
                    <a:lstStyle/>
                    <a:p>
                      <a:endParaRPr lang="en-VN"/>
                    </a:p>
                  </a:txBody>
                  <a:tcPr/>
                </a:tc>
                <a:tc>
                  <a:txBody>
                    <a:bodyPr/>
                    <a:lstStyle/>
                    <a:p>
                      <a:pPr algn="l"/>
                      <a:r>
                        <a:rPr lang="en-US" sz="1200" kern="100">
                          <a:effectLst/>
                        </a:rPr>
                        <a:t>Levels of management</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2672676727"/>
                  </a:ext>
                </a:extLst>
              </a:tr>
              <a:tr h="267875">
                <a:tc vMerge="1">
                  <a:txBody>
                    <a:bodyPr/>
                    <a:lstStyle/>
                    <a:p>
                      <a:endParaRPr lang="en-VN"/>
                    </a:p>
                  </a:txBody>
                  <a:tcPr/>
                </a:tc>
                <a:tc rowSpan="3">
                  <a:txBody>
                    <a:bodyPr/>
                    <a:lstStyle/>
                    <a:p>
                      <a:pPr algn="l"/>
                      <a:r>
                        <a:rPr lang="en-US" sz="1200" kern="100" dirty="0">
                          <a:effectLst/>
                        </a:rPr>
                        <a:t>2) The Managerial roles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19583" marB="30941"/>
                </a:tc>
                <a:tc>
                  <a:txBody>
                    <a:bodyPr/>
                    <a:lstStyle/>
                    <a:p>
                      <a:pPr algn="l"/>
                      <a:r>
                        <a:rPr lang="en-US" sz="1200" kern="100">
                          <a:effectLst/>
                        </a:rPr>
                        <a:t>Interpersonal roles</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3630627754"/>
                  </a:ext>
                </a:extLst>
              </a:tr>
              <a:tr h="267875">
                <a:tc vMerge="1">
                  <a:txBody>
                    <a:bodyPr/>
                    <a:lstStyle/>
                    <a:p>
                      <a:endParaRPr lang="en-VN"/>
                    </a:p>
                  </a:txBody>
                  <a:tcPr/>
                </a:tc>
                <a:tc vMerge="1">
                  <a:txBody>
                    <a:bodyPr/>
                    <a:lstStyle/>
                    <a:p>
                      <a:endParaRPr lang="en-VN"/>
                    </a:p>
                  </a:txBody>
                  <a:tcPr/>
                </a:tc>
                <a:tc>
                  <a:txBody>
                    <a:bodyPr/>
                    <a:lstStyle/>
                    <a:p>
                      <a:pPr algn="l"/>
                      <a:r>
                        <a:rPr lang="en-US" sz="1200" kern="100">
                          <a:effectLst/>
                        </a:rPr>
                        <a:t>Informational roles</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2545725768"/>
                  </a:ext>
                </a:extLst>
              </a:tr>
              <a:tr h="268288">
                <a:tc vMerge="1">
                  <a:txBody>
                    <a:bodyPr/>
                    <a:lstStyle/>
                    <a:p>
                      <a:endParaRPr lang="en-VN"/>
                    </a:p>
                  </a:txBody>
                  <a:tcPr/>
                </a:tc>
                <a:tc vMerge="1">
                  <a:txBody>
                    <a:bodyPr/>
                    <a:lstStyle/>
                    <a:p>
                      <a:endParaRPr lang="en-VN"/>
                    </a:p>
                  </a:txBody>
                  <a:tcPr/>
                </a:tc>
                <a:tc>
                  <a:txBody>
                    <a:bodyPr/>
                    <a:lstStyle/>
                    <a:p>
                      <a:pPr algn="l"/>
                      <a:r>
                        <a:rPr lang="en-US" sz="1200" kern="100" dirty="0">
                          <a:effectLst/>
                        </a:rPr>
                        <a:t>Decisional roles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6272" marR="6272" marT="88642" marB="0"/>
                </a:tc>
                <a:extLst>
                  <a:ext uri="{0D108BD9-81ED-4DB2-BD59-A6C34878D82A}">
                    <a16:rowId xmlns:a16="http://schemas.microsoft.com/office/drawing/2014/main" val="1522869784"/>
                  </a:ext>
                </a:extLst>
              </a:tr>
              <a:tr h="267875">
                <a:tc vMerge="1">
                  <a:txBody>
                    <a:bodyPr/>
                    <a:lstStyle/>
                    <a:p>
                      <a:endParaRPr lang="en-VN"/>
                    </a:p>
                  </a:txBody>
                  <a:tcPr/>
                </a:tc>
                <a:tc rowSpan="3">
                  <a:txBody>
                    <a:bodyPr/>
                    <a:lstStyle/>
                    <a:p>
                      <a:pPr algn="l"/>
                      <a:r>
                        <a:rPr lang="en-US" sz="1200" kern="100">
                          <a:effectLst/>
                        </a:rPr>
                        <a:t>3) The Managerial skills</a:t>
                      </a:r>
                      <a:endParaRPr lang="en-VN" sz="1200" kern="100">
                        <a:effectLst/>
                        <a:latin typeface="Calibri" panose="020F0502020204030204" pitchFamily="34" charset="0"/>
                        <a:ea typeface="DengXian" panose="02010600030101010101" pitchFamily="2" charset="-122"/>
                        <a:cs typeface="Arial" panose="020B0604020202020204" pitchFamily="34" charset="0"/>
                      </a:endParaRPr>
                    </a:p>
                  </a:txBody>
                  <a:tcPr marL="6272" marR="6272" marT="73171" marB="0"/>
                </a:tc>
                <a:tc>
                  <a:txBody>
                    <a:bodyPr/>
                    <a:lstStyle/>
                    <a:p>
                      <a:pPr algn="l"/>
                      <a:r>
                        <a:rPr lang="en-US" sz="1200" kern="100" dirty="0">
                          <a:effectLst/>
                        </a:rPr>
                        <a:t>Technical skills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1016747705"/>
                  </a:ext>
                </a:extLst>
              </a:tr>
              <a:tr h="267875">
                <a:tc vMerge="1">
                  <a:txBody>
                    <a:bodyPr/>
                    <a:lstStyle/>
                    <a:p>
                      <a:endParaRPr lang="en-VN"/>
                    </a:p>
                  </a:txBody>
                  <a:tcPr/>
                </a:tc>
                <a:tc vMerge="1">
                  <a:txBody>
                    <a:bodyPr/>
                    <a:lstStyle/>
                    <a:p>
                      <a:endParaRPr lang="en-VN"/>
                    </a:p>
                  </a:txBody>
                  <a:tcPr/>
                </a:tc>
                <a:tc>
                  <a:txBody>
                    <a:bodyPr/>
                    <a:lstStyle/>
                    <a:p>
                      <a:pPr algn="l"/>
                      <a:r>
                        <a:rPr lang="en-US" sz="1200" kern="100" dirty="0">
                          <a:effectLst/>
                        </a:rPr>
                        <a:t>Human  skills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57283" marB="30941"/>
                </a:tc>
                <a:extLst>
                  <a:ext uri="{0D108BD9-81ED-4DB2-BD59-A6C34878D82A}">
                    <a16:rowId xmlns:a16="http://schemas.microsoft.com/office/drawing/2014/main" val="734223644"/>
                  </a:ext>
                </a:extLst>
              </a:tr>
              <a:tr h="268288">
                <a:tc vMerge="1">
                  <a:txBody>
                    <a:bodyPr/>
                    <a:lstStyle/>
                    <a:p>
                      <a:endParaRPr lang="en-VN"/>
                    </a:p>
                  </a:txBody>
                  <a:tcPr/>
                </a:tc>
                <a:tc vMerge="1">
                  <a:txBody>
                    <a:bodyPr/>
                    <a:lstStyle/>
                    <a:p>
                      <a:endParaRPr lang="en-VN"/>
                    </a:p>
                  </a:txBody>
                  <a:tcPr/>
                </a:tc>
                <a:tc>
                  <a:txBody>
                    <a:bodyPr/>
                    <a:lstStyle/>
                    <a:p>
                      <a:pPr algn="l"/>
                      <a:r>
                        <a:rPr lang="en-US" sz="1200" kern="100" dirty="0">
                          <a:effectLst/>
                        </a:rPr>
                        <a:t>Conceptual skills</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6272" marR="6272" marT="88642" marB="0"/>
                </a:tc>
                <a:extLst>
                  <a:ext uri="{0D108BD9-81ED-4DB2-BD59-A6C34878D82A}">
                    <a16:rowId xmlns:a16="http://schemas.microsoft.com/office/drawing/2014/main" val="1835503099"/>
                  </a:ext>
                </a:extLst>
              </a:tr>
              <a:tr h="356547">
                <a:tc>
                  <a:txBody>
                    <a:bodyPr/>
                    <a:lstStyle/>
                    <a:p>
                      <a:pPr algn="l"/>
                      <a:r>
                        <a:rPr lang="en-US" sz="1200" kern="100" dirty="0">
                          <a:effectLst/>
                        </a:rPr>
                        <a:t>4. Organizational environment</a:t>
                      </a:r>
                      <a:endParaRPr lang="en-VN" sz="1200" kern="100" dirty="0">
                        <a:effectLst/>
                        <a:latin typeface="Calibri" panose="020F0502020204030204" pitchFamily="34" charset="0"/>
                        <a:ea typeface="DengXian" panose="02010600030101010101" pitchFamily="2" charset="-122"/>
                        <a:cs typeface="Arial" panose="020B0604020202020204" pitchFamily="34" charset="0"/>
                      </a:endParaRPr>
                    </a:p>
                  </a:txBody>
                  <a:tcPr marL="59373" marR="59373" marT="130872" marB="30941"/>
                </a:tc>
                <a:tc>
                  <a:txBody>
                    <a:bodyPr/>
                    <a:lstStyle/>
                    <a:p>
                      <a:pPr algn="l"/>
                      <a:endParaRPr lang="en-VN" sz="800" kern="100">
                        <a:effectLst/>
                        <a:latin typeface="Calibri" panose="020F0502020204030204" pitchFamily="34" charset="0"/>
                        <a:cs typeface="Arial" panose="020B0604020202020204" pitchFamily="34" charset="0"/>
                      </a:endParaRPr>
                    </a:p>
                  </a:txBody>
                  <a:tcPr marL="6272" marR="6272" marT="73171" marB="0"/>
                </a:tc>
                <a:tc>
                  <a:txBody>
                    <a:bodyPr/>
                    <a:lstStyle/>
                    <a:p>
                      <a:pPr algn="l"/>
                      <a:endParaRPr lang="en-VN" sz="800" kern="100" dirty="0">
                        <a:effectLst/>
                        <a:latin typeface="Calibri" panose="020F0502020204030204" pitchFamily="34" charset="0"/>
                        <a:cs typeface="Arial" panose="020B0604020202020204" pitchFamily="34" charset="0"/>
                      </a:endParaRPr>
                    </a:p>
                  </a:txBody>
                  <a:tcPr marL="6272" marR="6272" marT="88642" marB="0"/>
                </a:tc>
                <a:extLst>
                  <a:ext uri="{0D108BD9-81ED-4DB2-BD59-A6C34878D82A}">
                    <a16:rowId xmlns:a16="http://schemas.microsoft.com/office/drawing/2014/main" val="1444387087"/>
                  </a:ext>
                </a:extLst>
              </a:tr>
            </a:tbl>
          </a:graphicData>
        </a:graphic>
      </p:graphicFrame>
    </p:spTree>
    <p:extLst>
      <p:ext uri="{BB962C8B-B14F-4D97-AF65-F5344CB8AC3E}">
        <p14:creationId xmlns:p14="http://schemas.microsoft.com/office/powerpoint/2010/main" val="126928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477054"/>
          </a:xfrm>
          <a:prstGeom prst="rect">
            <a:avLst/>
          </a:prstGeom>
          <a:noFill/>
        </p:spPr>
        <p:txBody>
          <a:bodyPr wrap="square" rtlCol="0">
            <a:spAutoFit/>
          </a:bodyPr>
          <a:lstStyle/>
          <a:p>
            <a:pPr algn="ctr"/>
            <a:r>
              <a:rPr lang="en-US" sz="2500" dirty="0">
                <a:solidFill>
                  <a:srgbClr val="FFFFFF"/>
                </a:solidFill>
                <a:latin typeface="Tahoma" panose="020B0604030504040204" pitchFamily="34" charset="0"/>
                <a:ea typeface="Tahoma" panose="020B0604030504040204" pitchFamily="34" charset="0"/>
                <a:cs typeface="Tahoma" panose="020B0604030504040204" pitchFamily="34" charset="0"/>
              </a:rPr>
              <a:t>KEYWORDS</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Group 38">
            <a:extLst>
              <a:ext uri="{FF2B5EF4-FFF2-40B4-BE49-F238E27FC236}">
                <a16:creationId xmlns:a16="http://schemas.microsoft.com/office/drawing/2014/main" id="{6DD462F2-C177-53CD-19B1-23F0DB5AEF2A}"/>
              </a:ext>
            </a:extLst>
          </p:cNvPr>
          <p:cNvGraphicFramePr>
            <a:graphicFrameLocks noGrp="1"/>
          </p:cNvGraphicFramePr>
          <p:nvPr>
            <p:extLst>
              <p:ext uri="{D42A27DB-BD31-4B8C-83A1-F6EECF244321}">
                <p14:modId xmlns:p14="http://schemas.microsoft.com/office/powerpoint/2010/main" val="1533024642"/>
              </p:ext>
            </p:extLst>
          </p:nvPr>
        </p:nvGraphicFramePr>
        <p:xfrm>
          <a:off x="438244" y="1331966"/>
          <a:ext cx="8235950" cy="4968809"/>
        </p:xfrm>
        <a:graphic>
          <a:graphicData uri="http://schemas.openxmlformats.org/drawingml/2006/table">
            <a:tbl>
              <a:tblPr/>
              <a:tblGrid>
                <a:gridCol w="1889782">
                  <a:extLst>
                    <a:ext uri="{9D8B030D-6E8A-4147-A177-3AD203B41FA5}">
                      <a16:colId xmlns:a16="http://schemas.microsoft.com/office/drawing/2014/main" val="20000"/>
                    </a:ext>
                  </a:extLst>
                </a:gridCol>
                <a:gridCol w="6346168">
                  <a:extLst>
                    <a:ext uri="{9D8B030D-6E8A-4147-A177-3AD203B41FA5}">
                      <a16:colId xmlns:a16="http://schemas.microsoft.com/office/drawing/2014/main" val="20001"/>
                    </a:ext>
                  </a:extLst>
                </a:gridCol>
              </a:tblGrid>
              <a:tr h="609600">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System</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92000"/>
                        </a:lnSpc>
                        <a:spcBef>
                          <a:spcPts val="7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700" dirty="0">
                          <a:latin typeface="Arial" pitchFamily="34" charset="0"/>
                          <a:cs typeface="Arial" pitchFamily="34" charset="0"/>
                        </a:rPr>
                        <a:t>a set of connected things or parts forming a complex whole</a:t>
                      </a:r>
                      <a:endParaRPr kumimoji="0" lang="en-US" sz="1700" b="0" i="0" u="none" strike="noStrike" cap="none" normalizeH="0" baseline="0" dirty="0">
                        <a:ln>
                          <a:noFill/>
                        </a:ln>
                        <a:solidFill>
                          <a:srgbClr val="000000"/>
                        </a:solidFill>
                        <a:effectLst/>
                        <a:latin typeface="Arial" pitchFamily="34" charset="0"/>
                        <a:ea typeface="Gulim" pitchFamily="34" charset="-127"/>
                        <a:cs typeface="Arial" pitchFamily="34" charset="0"/>
                      </a:endParaRPr>
                    </a:p>
                  </a:txBody>
                  <a:tcPr marL="90000" marR="90000" marT="107424"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2448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775">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Organization</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87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dirty="0">
                          <a:ln>
                            <a:noFill/>
                          </a:ln>
                          <a:solidFill>
                            <a:srgbClr val="000000"/>
                          </a:solidFill>
                          <a:effectLst/>
                          <a:latin typeface="Arial" charset="0"/>
                          <a:ea typeface="Gulim" pitchFamily="34" charset="-127"/>
                          <a:cs typeface="Arial" charset="0"/>
                        </a:rPr>
                        <a:t>An “open” system, includes or more people who work together in a structured way to achieve a specific goal or set of goals</a:t>
                      </a:r>
                    </a:p>
                  </a:txBody>
                  <a:tcPr marL="90000" marR="90000" marT="86040"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Effectiveness</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700" dirty="0"/>
                        <a:t> </a:t>
                      </a:r>
                      <a:r>
                        <a:rPr lang="en-US" sz="1700" dirty="0">
                          <a:latin typeface="Arial" pitchFamily="34" charset="0"/>
                          <a:cs typeface="Arial" pitchFamily="34" charset="0"/>
                        </a:rPr>
                        <a:t>the final consequence of a sequence of actions or events </a:t>
                      </a:r>
                      <a:endParaRPr kumimoji="0" lang="en-US" sz="1700" b="0" i="0" u="none" strike="noStrike" cap="none" normalizeH="0" baseline="0" dirty="0">
                        <a:ln>
                          <a:noFill/>
                        </a:ln>
                        <a:solidFill>
                          <a:srgbClr val="000000"/>
                        </a:solidFill>
                        <a:effectLst/>
                        <a:latin typeface="Arial" pitchFamily="34" charset="0"/>
                        <a:ea typeface="DejaVu Sans"/>
                        <a:cs typeface="Arial" pitchFamily="34" charset="0"/>
                      </a:endParaRPr>
                    </a:p>
                  </a:txBody>
                  <a:tcPr marL="90000" marR="90000" marT="76896"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Efficiency</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dirty="0">
                          <a:ln>
                            <a:noFill/>
                          </a:ln>
                          <a:solidFill>
                            <a:srgbClr val="000000"/>
                          </a:solidFill>
                          <a:effectLst/>
                          <a:latin typeface="Arial" charset="0"/>
                          <a:ea typeface="DejaVu Sans"/>
                          <a:cs typeface="DejaVu Sans"/>
                        </a:rPr>
                        <a:t>An input- output concept</a:t>
                      </a:r>
                    </a:p>
                  </a:txBody>
                  <a:tcPr marL="90000" marR="90000" marT="76896"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Managerial roles</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700" dirty="0">
                          <a:latin typeface="Arial" pitchFamily="34" charset="0"/>
                          <a:cs typeface="Arial" pitchFamily="34" charset="0"/>
                        </a:rPr>
                        <a:t>03 categories: informational (managing by information), interpersonal (managing through people), and decisional (managing through action).</a:t>
                      </a:r>
                      <a:endParaRPr kumimoji="0" lang="en-US" sz="1700" b="0" i="0" u="none" strike="noStrike" cap="none" normalizeH="0" baseline="0" dirty="0">
                        <a:ln>
                          <a:noFill/>
                        </a:ln>
                        <a:solidFill>
                          <a:srgbClr val="000000"/>
                        </a:solidFill>
                        <a:effectLst/>
                        <a:latin typeface="Arial" pitchFamily="34" charset="0"/>
                        <a:ea typeface="DejaVu Sans"/>
                        <a:cs typeface="Arial" pitchFamily="34" charset="0"/>
                      </a:endParaRPr>
                    </a:p>
                  </a:txBody>
                  <a:tcPr marL="90000" marR="90000" marT="76896"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6763">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Managerial skills</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700" dirty="0">
                          <a:latin typeface="Arial" pitchFamily="34" charset="0"/>
                          <a:cs typeface="Arial" pitchFamily="34" charset="0"/>
                        </a:rPr>
                        <a:t>03 managerial skills essential to successful management: technical, human , and conceptual.</a:t>
                      </a:r>
                      <a:endParaRPr kumimoji="0" lang="en-US" sz="1700" b="0" i="0" u="none" strike="noStrike" cap="none" normalizeH="0" baseline="0" dirty="0">
                        <a:ln>
                          <a:noFill/>
                        </a:ln>
                        <a:solidFill>
                          <a:srgbClr val="000000"/>
                        </a:solidFill>
                        <a:effectLst/>
                        <a:latin typeface="Arial" pitchFamily="34" charset="0"/>
                        <a:ea typeface="DejaVu Sans"/>
                        <a:cs typeface="Arial" pitchFamily="34" charset="0"/>
                      </a:endParaRPr>
                    </a:p>
                  </a:txBody>
                  <a:tcPr marL="90000" marR="90000" marT="76896"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6763">
                <a:tc>
                  <a:txBody>
                    <a:bodyPr/>
                    <a:lstStyle/>
                    <a:p>
                      <a:pPr marL="0" marR="0" lvl="0" indent="0" algn="ctr"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1" i="0" u="none" strike="noStrike" cap="none" normalizeH="0" baseline="0" dirty="0">
                          <a:ln>
                            <a:noFill/>
                          </a:ln>
                          <a:solidFill>
                            <a:srgbClr val="000000"/>
                          </a:solidFill>
                          <a:effectLst/>
                          <a:latin typeface="Arial" charset="0"/>
                          <a:ea typeface="DejaVu Sans"/>
                          <a:cs typeface="DejaVu Sans"/>
                        </a:rPr>
                        <a:t>Organizational environment</a:t>
                      </a:r>
                    </a:p>
                  </a:txBody>
                  <a:tcPr marL="90000" marR="90000" marT="76896" marB="46800" anchor="ctr" horzOverflow="overflow">
                    <a:lnL w="2448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just"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700" dirty="0">
                          <a:latin typeface="Arial" pitchFamily="34" charset="0"/>
                          <a:cs typeface="Arial" pitchFamily="34" charset="0"/>
                        </a:rPr>
                        <a:t>All the factors and forces </a:t>
                      </a:r>
                      <a:r>
                        <a:rPr lang="en-US" sz="1700" dirty="0">
                          <a:solidFill>
                            <a:schemeClr val="tx1"/>
                          </a:solidFill>
                          <a:latin typeface="Arial" pitchFamily="34" charset="0"/>
                          <a:cs typeface="Arial" pitchFamily="34" charset="0"/>
                        </a:rPr>
                        <a:t>existing  within and outside  the organization that can directly or indirectly affect organizational performance and managerial decision- making. </a:t>
                      </a:r>
                      <a:endParaRPr kumimoji="0" lang="en-US" sz="1700" b="0" i="0" u="none" strike="noStrike" cap="none" normalizeH="0" baseline="0" dirty="0">
                        <a:ln>
                          <a:noFill/>
                        </a:ln>
                        <a:solidFill>
                          <a:schemeClr val="tx1"/>
                        </a:solidFill>
                        <a:effectLst/>
                        <a:latin typeface="Arial" pitchFamily="34" charset="0"/>
                        <a:ea typeface="Gulim" pitchFamily="34" charset="-127"/>
                        <a:cs typeface="Arial" pitchFamily="34" charset="0"/>
                      </a:endParaRPr>
                    </a:p>
                    <a:p>
                      <a:pPr marL="0" marR="0" lvl="0" indent="0" algn="l" defTabSz="457200" rtl="0" eaLnBrk="0" fontAlgn="base" latinLnBrk="0" hangingPunct="0">
                        <a:lnSpc>
                          <a:spcPct val="92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700" b="0" i="0" u="none" strike="noStrike" cap="none" normalizeH="0" baseline="0" dirty="0">
                        <a:ln>
                          <a:noFill/>
                        </a:ln>
                        <a:solidFill>
                          <a:srgbClr val="000000"/>
                        </a:solidFill>
                        <a:effectLst/>
                        <a:latin typeface="Arial" pitchFamily="34" charset="0"/>
                        <a:ea typeface="DejaVu Sans"/>
                        <a:cs typeface="Arial" pitchFamily="34" charset="0"/>
                      </a:endParaRPr>
                    </a:p>
                  </a:txBody>
                  <a:tcPr marL="90000" marR="90000" marT="76896" marB="46800" horzOverflow="overflow">
                    <a:lnL w="11520" cap="flat" cmpd="sng" algn="ctr">
                      <a:solidFill>
                        <a:srgbClr val="000000"/>
                      </a:solidFill>
                      <a:prstDash val="solid"/>
                      <a:round/>
                      <a:headEnd type="none" w="med" len="med"/>
                      <a:tailEnd type="none" w="med" len="med"/>
                    </a:lnL>
                    <a:lnR w="2448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085637"/>
                  </a:ext>
                </a:extLst>
              </a:tr>
            </a:tbl>
          </a:graphicData>
        </a:graphic>
      </p:graphicFrame>
    </p:spTree>
    <p:extLst>
      <p:ext uri="{BB962C8B-B14F-4D97-AF65-F5344CB8AC3E}">
        <p14:creationId xmlns:p14="http://schemas.microsoft.com/office/powerpoint/2010/main" val="101710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500"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1"/>
                </a:solidFill>
                <a:latin typeface="Arial" pitchFamily="34" charset="0"/>
                <a:cs typeface="Arial" pitchFamily="34" charset="0"/>
              </a:rPr>
              <a:t>The necessity and concept of management</a:t>
            </a:r>
            <a:endParaRPr lang="en-US"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F6D4A919-76B8-47B8-BF78-4F34C9DF8A6F}"/>
              </a:ext>
            </a:extLst>
          </p:cNvPr>
          <p:cNvSpPr>
            <a:spLocks noGrp="1"/>
          </p:cNvSpPr>
          <p:nvPr>
            <p:ph idx="1"/>
          </p:nvPr>
        </p:nvSpPr>
        <p:spPr>
          <a:xfrm>
            <a:off x="357705" y="1600200"/>
            <a:ext cx="8587553" cy="4294413"/>
          </a:xfrm>
        </p:spPr>
        <p:txBody>
          <a:bodyPr>
            <a:normAutofit/>
          </a:bodyPr>
          <a:lstStyle/>
          <a:p>
            <a:pPr hangingPunct="0"/>
            <a:r>
              <a:rPr lang="en-US" sz="3200" dirty="0"/>
              <a:t>1) The social division of labor</a:t>
            </a:r>
          </a:p>
          <a:p>
            <a:pPr eaLnBrk="0" hangingPunct="0"/>
            <a:r>
              <a:rPr lang="en-US" sz="3200" dirty="0"/>
              <a:t>2)Why do we need management?</a:t>
            </a:r>
          </a:p>
        </p:txBody>
      </p:sp>
    </p:spTree>
    <p:extLst>
      <p:ext uri="{BB962C8B-B14F-4D97-AF65-F5344CB8AC3E}">
        <p14:creationId xmlns:p14="http://schemas.microsoft.com/office/powerpoint/2010/main" val="193600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pyramid">
            <a:extLst>
              <a:ext uri="{FF2B5EF4-FFF2-40B4-BE49-F238E27FC236}">
                <a16:creationId xmlns:a16="http://schemas.microsoft.com/office/drawing/2014/main" id="{A84FF2AB-525C-669B-795D-02819C2A1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763"/>
            <a:ext cx="4921251"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7" descr="Great%20Wall">
            <a:extLst>
              <a:ext uri="{FF2B5EF4-FFF2-40B4-BE49-F238E27FC236}">
                <a16:creationId xmlns:a16="http://schemas.microsoft.com/office/drawing/2014/main" id="{254C6471-A048-401D-64A1-7F7931D6C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0"/>
            <a:ext cx="4257675" cy="71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CONTENT&amp;quot;&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4&quot;&gt;&lt;property id=&quot;20148&quot; value=&quot;5&quot;/&gt;&lt;property id=&quot;20300&quot; value=&quot;Slide 8&quot;/&gt;&lt;property id=&quot;20307&quot; value=&quot;267&quot;/&gt;&lt;/object&gt;&lt;object type=&quot;3&quot; unique_id=&quot;10017&quot;&gt;&lt;property id=&quot;20148&quot; value=&quot;5&quot;/&gt;&lt;property id=&quot;20300&quot; value=&quot;Slide 18&quot;/&gt;&lt;property id=&quot;20307&quot; value=&quot;270&quot;/&gt;&lt;/object&gt;&lt;object type=&quot;3&quot; unique_id=&quot;10451&quot;&gt;&lt;property id=&quot;20148&quot; value=&quot;5&quot;/&gt;&lt;property id=&quot;20300&quot; value=&quot;Slide 9&quot;/&gt;&lt;property id=&quot;20307&quot; value=&quot;273&quot;/&gt;&lt;/object&gt;&lt;object type=&quot;3&quot; unique_id=&quot;10903&quot;&gt;&lt;property id=&quot;20148&quot; value=&quot;5&quot;/&gt;&lt;property id=&quot;20300&quot; value=&quot;Slide 11&quot;/&gt;&lt;property id=&quot;20307&quot; value=&quot;276&quot;/&gt;&lt;/object&gt;&lt;object type=&quot;3&quot; unique_id=&quot;1166415&quot;&gt;&lt;property id=&quot;20148&quot; value=&quot;5&quot;/&gt;&lt;property id=&quot;20300&quot; value=&quot;Slide 10&quot;/&gt;&lt;property id=&quot;20307&quot; value=&quot;277&quot;/&gt;&lt;/object&gt;&lt;object type=&quot;3&quot; unique_id=&quot;1166476&quot;&gt;&lt;property id=&quot;20148&quot; value=&quot;5&quot;/&gt;&lt;property id=&quot;20300&quot; value=&quot;Slide 12&quot;/&gt;&lt;property id=&quot;20307&quot; value=&quot;286&quot;/&gt;&lt;/object&gt;&lt;object type=&quot;3&quot; unique_id=&quot;1166642&quot;&gt;&lt;property id=&quot;20148&quot; value=&quot;5&quot;/&gt;&lt;property id=&quot;20300&quot; value=&quot;Slide 13&quot;/&gt;&lt;property id=&quot;20307&quot; value=&quot;281&quot;/&gt;&lt;/object&gt;&lt;object type=&quot;3&quot; unique_id=&quot;1166643&quot;&gt;&lt;property id=&quot;20148&quot; value=&quot;5&quot;/&gt;&lt;property id=&quot;20300&quot; value=&quot;Slide 14&quot;/&gt;&lt;property id=&quot;20307&quot; value=&quot;288&quot;/&gt;&lt;/object&gt;&lt;object type=&quot;3&quot; unique_id=&quot;1166644&quot;&gt;&lt;property id=&quot;20148&quot; value=&quot;5&quot;/&gt;&lt;property id=&quot;20300&quot; value=&quot;Slide 15&quot;/&gt;&lt;property id=&quot;20307&quot; value=&quot;289&quot;/&gt;&lt;/object&gt;&lt;object type=&quot;3&quot; unique_id=&quot;1166645&quot;&gt;&lt;property id=&quot;20148&quot; value=&quot;5&quot;/&gt;&lt;property id=&quot;20300&quot; value=&quot;Slide 16&quot;/&gt;&lt;property id=&quot;20307&quot; value=&quot;285&quot;/&gt;&lt;/object&gt;&lt;object type=&quot;3&quot; unique_id=&quot;1166646&quot;&gt;&lt;property id=&quot;20148&quot; value=&quot;5&quot;/&gt;&lt;property id=&quot;20300&quot; value=&quot;Slide 17&quot;/&gt;&lt;property id=&quot;20307&quot; value=&quot;291&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1753207B728419CE15FC26C066D24" ma:contentTypeVersion="4" ma:contentTypeDescription="Create a new document." ma:contentTypeScope="" ma:versionID="1580ad8ce60330eacdd52f00f081f78d">
  <xsd:schema xmlns:xsd="http://www.w3.org/2001/XMLSchema" xmlns:xs="http://www.w3.org/2001/XMLSchema" xmlns:p="http://schemas.microsoft.com/office/2006/metadata/properties" xmlns:ns2="a5ed50e2-7376-4ccf-9b31-1b9b7ae842f3" targetNamespace="http://schemas.microsoft.com/office/2006/metadata/properties" ma:root="true" ma:fieldsID="a5c4a23de25b9446667ab13d7c9ba30e" ns2:_="">
    <xsd:import namespace="a5ed50e2-7376-4ccf-9b31-1b9b7ae842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d50e2-7376-4ccf-9b31-1b9b7ae84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437E5B-4C88-47F0-9793-8A953ECAC6E5}">
  <ds:schemaRefs>
    <ds:schemaRef ds:uri="http://schemas.microsoft.com/sharepoint/v3/contenttype/forms"/>
  </ds:schemaRefs>
</ds:datastoreItem>
</file>

<file path=customXml/itemProps2.xml><?xml version="1.0" encoding="utf-8"?>
<ds:datastoreItem xmlns:ds="http://schemas.openxmlformats.org/officeDocument/2006/customXml" ds:itemID="{9C495509-D77D-4E34-849E-8ACD96C17CBB}"/>
</file>

<file path=customXml/itemProps3.xml><?xml version="1.0" encoding="utf-8"?>
<ds:datastoreItem xmlns:ds="http://schemas.openxmlformats.org/officeDocument/2006/customXml" ds:itemID="{7C454781-4FE4-4F71-8D0F-60DDD9593B3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{1CAE7CBF-A998-3242-9207-3B9539F395EB}tf16401378</Template>
  <TotalTime>24100</TotalTime>
  <Words>3554</Words>
  <Application>Microsoft Macintosh PowerPoint</Application>
  <PresentationFormat>On-screen Show (4:3)</PresentationFormat>
  <Paragraphs>607</Paragraphs>
  <Slides>59</Slides>
  <Notes>58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59</vt:i4>
      </vt:variant>
    </vt:vector>
  </HeadingPairs>
  <TitlesOfParts>
    <vt:vector size="75" baseType="lpstr">
      <vt:lpstr>Arial </vt:lpstr>
      <vt:lpstr>Arial Unicode MS</vt:lpstr>
      <vt:lpstr>DejaVu Sans</vt:lpstr>
      <vt:lpstr>Gulim</vt:lpstr>
      <vt:lpstr>Malgun Gothic</vt:lpstr>
      <vt:lpstr>MS PGothic</vt:lpstr>
      <vt:lpstr>MS PGothic</vt:lpstr>
      <vt:lpstr>Söhne</vt:lpstr>
      <vt:lpstr>Arial</vt:lpstr>
      <vt:lpstr>Arial Black</vt:lpstr>
      <vt:lpstr>Calibri</vt:lpstr>
      <vt:lpstr>Tahoma</vt:lpstr>
      <vt:lpstr>Times New Roman</vt:lpstr>
      <vt:lpstr>Verdana</vt:lpstr>
      <vt:lpstr>Wingdings</vt:lpstr>
      <vt:lpstr>Essential</vt:lpstr>
      <vt:lpstr>PowerPoint Presentation</vt:lpstr>
      <vt:lpstr>BRIEF PROGRAM OVERVIEW</vt:lpstr>
      <vt:lpstr>CLASS MATERIALS</vt:lpstr>
      <vt:lpstr>Course Evaluation Methods</vt:lpstr>
      <vt:lpstr>Learning goals</vt:lpstr>
      <vt:lpstr>PowerPoint Presentation</vt:lpstr>
      <vt:lpstr>PowerPoint Presentation</vt:lpstr>
      <vt:lpstr>PowerPoint Presentation</vt:lpstr>
      <vt:lpstr>PowerPoint Presentation</vt:lpstr>
      <vt:lpstr>PowerPoint Presentation</vt:lpstr>
      <vt:lpstr>PowerPoint Presentation</vt:lpstr>
      <vt:lpstr>1.2. WHY DO WE NEED MANAGEMENT?</vt:lpstr>
      <vt:lpstr>PowerPoint Presentation</vt:lpstr>
      <vt:lpstr>PowerPoint Presentation</vt:lpstr>
      <vt:lpstr>PowerPoint Presentation</vt:lpstr>
      <vt:lpstr>Three Characteristics  of Organizations</vt:lpstr>
      <vt:lpstr>PowerPoint Presentation</vt:lpstr>
      <vt:lpstr>PowerPoint Presentation</vt:lpstr>
      <vt:lpstr>PowerPoint Presentation</vt:lpstr>
      <vt:lpstr>PowerPoint Presentation</vt:lpstr>
      <vt:lpstr>PowerPoint Presentation</vt:lpstr>
      <vt:lpstr>Four Functions Approach</vt:lpstr>
      <vt:lpstr>Is the Manager’s Job Universal?</vt:lpstr>
      <vt:lpstr>PowerPoint Presentation</vt:lpstr>
      <vt:lpstr>2.2.4. Efficiency and Effectiveness </vt:lpstr>
      <vt:lpstr>PowerPoint Presentation</vt:lpstr>
      <vt:lpstr>PowerPoint Presentation</vt:lpstr>
      <vt:lpstr>PowerPoint Presentation</vt:lpstr>
      <vt:lpstr>PowerPoint Presentation</vt:lpstr>
      <vt:lpstr>What Titles Do Managers Have?</vt:lpstr>
      <vt:lpstr>PowerPoint Presentation</vt:lpstr>
      <vt:lpstr>PowerPoint Presentation</vt:lpstr>
      <vt:lpstr>PowerPoint Presentation</vt:lpstr>
      <vt:lpstr>What Skills Do Managers Need?</vt:lpstr>
      <vt:lpstr>PowerPoint Presentation</vt:lpstr>
      <vt:lpstr>PowerPoint Presentation</vt:lpstr>
      <vt:lpstr>PowerPoint Presentation</vt:lpstr>
      <vt:lpstr>PowerPoint Presentation</vt:lpstr>
      <vt:lpstr>Political and legal factors</vt:lpstr>
      <vt:lpstr>Macroeconomic factors</vt:lpstr>
      <vt:lpstr>Socio cultural factors</vt:lpstr>
      <vt:lpstr>Technological factors</vt:lpstr>
      <vt:lpstr>Global factors</vt:lpstr>
      <vt:lpstr>Natural factors</vt:lpstr>
      <vt:lpstr>PowerPoint Presentation</vt:lpstr>
      <vt:lpstr>PowerPoint Presentation</vt:lpstr>
      <vt:lpstr>Customers</vt:lpstr>
      <vt:lpstr>Suppliers</vt:lpstr>
      <vt:lpstr>Competitors</vt:lpstr>
      <vt:lpstr>Partners</vt:lpstr>
      <vt:lpstr>Relevant organizations</vt:lpstr>
      <vt:lpstr>PowerPoint Presentation</vt:lpstr>
      <vt:lpstr>Owners (shareholders)</vt:lpstr>
      <vt:lpstr>Human resources</vt:lpstr>
      <vt:lpstr>Finance</vt:lpstr>
      <vt:lpstr>Organizational Culture</vt:lpstr>
      <vt:lpstr>Workplace’s Physical environment </vt:lpstr>
      <vt:lpstr>Other internal factors</vt:lpstr>
      <vt:lpstr>PowerPoint Presentation</vt:lpstr>
    </vt:vector>
  </TitlesOfParts>
  <Company>HUST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Hoang-hai Tran</dc:creator>
  <cp:lastModifiedBy>Nguyễn Thanh Hương</cp:lastModifiedBy>
  <cp:revision>261</cp:revision>
  <dcterms:created xsi:type="dcterms:W3CDTF">2016-05-07T23:28:48Z</dcterms:created>
  <dcterms:modified xsi:type="dcterms:W3CDTF">2025-02-18T15:18:09Z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0x0101009E51753207B728419CE15FC26C066D24</vt:lpwstr>
  </property>
</Properties>
</file>