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diagrams/data2.xml" ContentType="application/vnd.openxmlformats-officedocument.drawingml.diagramData+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entation.xml" ContentType="application/vnd.openxmlformats-officedocument.presentationml.presentation.main+xml"/>
  <Override PartName="/ppt/diagrams/data1.xml" ContentType="application/vnd.openxmlformats-officedocument.drawingml.diagramData+xml"/>
  <Override PartName="/ppt/notesSlides/notesSlide18.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13.xml" ContentType="application/vnd.openxmlformats-officedocument.presentationml.notesSlide+xml"/>
  <Override PartName="/ppt/notesSlides/notesSlide25.xml" ContentType="application/vnd.openxmlformats-officedocument.presentationml.notesSlide+xml"/>
  <Override PartName="/ppt/notesSlides/notesSlide12.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notesSlides/notesSlide26.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colors2.xml" ContentType="application/vnd.openxmlformats-officedocument.drawingml.diagramColors+xml"/>
  <Override PartName="/ppt/diagrams/drawing2.xml" ContentType="application/vnd.ms-office.drawingml.diagramDrawing+xml"/>
  <Override PartName="/ppt/diagrams/quickStyle2.xml" ContentType="application/vnd.openxmlformats-officedocument.drawingml.diagramStyle+xml"/>
  <Override PartName="/ppt/diagrams/layout2.xml" ContentType="application/vnd.openxmlformats-officedocument.drawingml.diagramLayout+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1.xml" ContentType="application/vnd.openxmlformats-officedocument.drawingml.diagramLayou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4"/>
  </p:sldMasterIdLst>
  <p:notesMasterIdLst>
    <p:notesMasterId r:id="rId44"/>
  </p:notesMasterIdLst>
  <p:sldIdLst>
    <p:sldId id="256" r:id="rId5"/>
    <p:sldId id="402" r:id="rId6"/>
    <p:sldId id="320" r:id="rId7"/>
    <p:sldId id="258" r:id="rId8"/>
    <p:sldId id="403" r:id="rId9"/>
    <p:sldId id="571" r:id="rId10"/>
    <p:sldId id="572" r:id="rId11"/>
    <p:sldId id="294" r:id="rId12"/>
    <p:sldId id="379"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404" r:id="rId26"/>
    <p:sldId id="374" r:id="rId27"/>
    <p:sldId id="296" r:id="rId28"/>
    <p:sldId id="324" r:id="rId29"/>
    <p:sldId id="292" r:id="rId30"/>
    <p:sldId id="333" r:id="rId31"/>
    <p:sldId id="295" r:id="rId32"/>
    <p:sldId id="334" r:id="rId33"/>
    <p:sldId id="570" r:id="rId34"/>
    <p:sldId id="354" r:id="rId35"/>
    <p:sldId id="355" r:id="rId36"/>
    <p:sldId id="356" r:id="rId37"/>
    <p:sldId id="357" r:id="rId38"/>
    <p:sldId id="375" r:id="rId39"/>
    <p:sldId id="376" r:id="rId40"/>
    <p:sldId id="377" r:id="rId41"/>
    <p:sldId id="378" r:id="rId42"/>
    <p:sldId id="270" r:id="rId43"/>
  </p:sldIdLst>
  <p:sldSz cx="9144000" cy="6858000" type="screen4x3"/>
  <p:notesSz cx="6858000" cy="9144000"/>
  <p:custDataLst>
    <p:tags r:id="rId4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go Minh Phuoc" initials="NMP" lastIdx="1" clrIdx="0">
    <p:extLst>
      <p:ext uri="{19B8F6BF-5375-455C-9EA6-DF929625EA0E}">
        <p15:presenceInfo xmlns:p15="http://schemas.microsoft.com/office/powerpoint/2012/main" userId="Ngo Minh Phuo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A3D1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2526" autoAdjust="0"/>
    <p:restoredTop sz="80712"/>
  </p:normalViewPr>
  <p:slideViewPr>
    <p:cSldViewPr snapToGrid="0" snapToObjects="1">
      <p:cViewPr varScale="1">
        <p:scale>
          <a:sx n="103" d="100"/>
          <a:sy n="103" d="100"/>
        </p:scale>
        <p:origin x="992"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EC4104B-2FC1-EC45-98FA-FFCCE71DA515}"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90F311FC-1452-8F47-9BB4-0EBE10A5CC34}">
      <dgm:prSet phldrT="[Text]" custT="1"/>
      <dgm:spPr>
        <a:solidFill>
          <a:srgbClr val="0070C0"/>
        </a:solidFill>
      </dgm:spPr>
      <dgm:t>
        <a:bodyPr/>
        <a:lstStyle/>
        <a:p>
          <a:r>
            <a:rPr lang="en-US" sz="2800" b="0" i="0" u="none" dirty="0"/>
            <a:t>Autocratic (authoritarian)</a:t>
          </a:r>
          <a:endParaRPr lang="en-US" sz="2800" b="0" dirty="0"/>
        </a:p>
      </dgm:t>
    </dgm:pt>
    <dgm:pt modelId="{5D019E3C-ADA7-304B-A06C-D86F959CDCDE}" type="parTrans" cxnId="{B429BF48-C280-7D43-BAD2-1D80DD3CFC47}">
      <dgm:prSet/>
      <dgm:spPr/>
      <dgm:t>
        <a:bodyPr/>
        <a:lstStyle/>
        <a:p>
          <a:endParaRPr lang="en-US" sz="3000" b="0"/>
        </a:p>
      </dgm:t>
    </dgm:pt>
    <dgm:pt modelId="{9DDA140B-7E40-7B41-9808-4323D1114F91}" type="sibTrans" cxnId="{B429BF48-C280-7D43-BAD2-1D80DD3CFC47}">
      <dgm:prSet/>
      <dgm:spPr/>
      <dgm:t>
        <a:bodyPr/>
        <a:lstStyle/>
        <a:p>
          <a:endParaRPr lang="en-US" sz="3000" b="0"/>
        </a:p>
      </dgm:t>
    </dgm:pt>
    <dgm:pt modelId="{3A97CD43-8592-CF4E-844F-446C3616BA93}">
      <dgm:prSet phldrT="[Text]" custT="1"/>
      <dgm:spPr>
        <a:solidFill>
          <a:schemeClr val="accent2">
            <a:lumMod val="50000"/>
          </a:schemeClr>
        </a:solidFill>
      </dgm:spPr>
      <dgm:t>
        <a:bodyPr/>
        <a:lstStyle/>
        <a:p>
          <a:r>
            <a:rPr lang="en-US" sz="2800" b="0" i="0" u="none" dirty="0"/>
            <a:t>Democratic (participative) </a:t>
          </a:r>
          <a:endParaRPr lang="en-US" sz="2800" b="0" dirty="0"/>
        </a:p>
      </dgm:t>
    </dgm:pt>
    <dgm:pt modelId="{6E78E65E-D964-6143-905F-889F25DD801D}" type="parTrans" cxnId="{19079786-63D1-2A4B-B9CE-5921535E8E3F}">
      <dgm:prSet/>
      <dgm:spPr/>
      <dgm:t>
        <a:bodyPr/>
        <a:lstStyle/>
        <a:p>
          <a:endParaRPr lang="en-US" sz="3000" b="0"/>
        </a:p>
      </dgm:t>
    </dgm:pt>
    <dgm:pt modelId="{9A6DBBF7-C4B1-6849-8C24-782F3E55B6E9}" type="sibTrans" cxnId="{19079786-63D1-2A4B-B9CE-5921535E8E3F}">
      <dgm:prSet/>
      <dgm:spPr/>
      <dgm:t>
        <a:bodyPr/>
        <a:lstStyle/>
        <a:p>
          <a:endParaRPr lang="en-US" sz="3000" b="0"/>
        </a:p>
      </dgm:t>
    </dgm:pt>
    <dgm:pt modelId="{040CE7A2-9B7A-0140-AF65-F4964A87B09D}">
      <dgm:prSet phldrT="[Text]" custT="1"/>
      <dgm:spPr>
        <a:solidFill>
          <a:schemeClr val="tx2">
            <a:lumMod val="75000"/>
          </a:schemeClr>
        </a:solidFill>
      </dgm:spPr>
      <dgm:t>
        <a:bodyPr/>
        <a:lstStyle/>
        <a:p>
          <a:r>
            <a:rPr lang="en-US" sz="2800" b="0" i="0" u="none" dirty="0"/>
            <a:t>Laissez-faire (delegative) leadership</a:t>
          </a:r>
          <a:endParaRPr lang="en-US" sz="2800" b="0" dirty="0"/>
        </a:p>
      </dgm:t>
    </dgm:pt>
    <dgm:pt modelId="{FD49EAF8-2788-5C42-B1B2-87356AF67C92}" type="parTrans" cxnId="{587D31AD-3BD0-D744-9B6D-B062F09D9D59}">
      <dgm:prSet/>
      <dgm:spPr/>
      <dgm:t>
        <a:bodyPr/>
        <a:lstStyle/>
        <a:p>
          <a:endParaRPr lang="en-US" sz="3000" b="0"/>
        </a:p>
      </dgm:t>
    </dgm:pt>
    <dgm:pt modelId="{88614ED6-8375-A545-A0C1-22299C143C7B}" type="sibTrans" cxnId="{587D31AD-3BD0-D744-9B6D-B062F09D9D59}">
      <dgm:prSet/>
      <dgm:spPr/>
      <dgm:t>
        <a:bodyPr/>
        <a:lstStyle/>
        <a:p>
          <a:endParaRPr lang="en-US" sz="3000" b="0"/>
        </a:p>
      </dgm:t>
    </dgm:pt>
    <dgm:pt modelId="{58CFA99C-A8E0-3443-AE92-351C8F2F169A}" type="pres">
      <dgm:prSet presAssocID="{1EC4104B-2FC1-EC45-98FA-FFCCE71DA515}" presName="CompostProcess" presStyleCnt="0">
        <dgm:presLayoutVars>
          <dgm:dir/>
          <dgm:resizeHandles val="exact"/>
        </dgm:presLayoutVars>
      </dgm:prSet>
      <dgm:spPr/>
    </dgm:pt>
    <dgm:pt modelId="{ED5222B3-60E6-3641-A358-91402EB43B15}" type="pres">
      <dgm:prSet presAssocID="{1EC4104B-2FC1-EC45-98FA-FFCCE71DA515}" presName="arrow" presStyleLbl="bgShp" presStyleIdx="0" presStyleCnt="1"/>
      <dgm:spPr/>
    </dgm:pt>
    <dgm:pt modelId="{036D00D4-AFB5-634A-B6B8-C14E626ACB61}" type="pres">
      <dgm:prSet presAssocID="{1EC4104B-2FC1-EC45-98FA-FFCCE71DA515}" presName="linearProcess" presStyleCnt="0"/>
      <dgm:spPr/>
    </dgm:pt>
    <dgm:pt modelId="{D062EC70-2E0E-E14F-96A2-65B5224F47C6}" type="pres">
      <dgm:prSet presAssocID="{90F311FC-1452-8F47-9BB4-0EBE10A5CC34}" presName="textNode" presStyleLbl="node1" presStyleIdx="0" presStyleCnt="3" custScaleX="114266">
        <dgm:presLayoutVars>
          <dgm:bulletEnabled val="1"/>
        </dgm:presLayoutVars>
      </dgm:prSet>
      <dgm:spPr/>
    </dgm:pt>
    <dgm:pt modelId="{1E33272D-BD57-E742-9958-3B69E4419631}" type="pres">
      <dgm:prSet presAssocID="{9DDA140B-7E40-7B41-9808-4323D1114F91}" presName="sibTrans" presStyleCnt="0"/>
      <dgm:spPr/>
    </dgm:pt>
    <dgm:pt modelId="{74AA95A8-5AC4-9C47-8022-458636393906}" type="pres">
      <dgm:prSet presAssocID="{3A97CD43-8592-CF4E-844F-446C3616BA93}" presName="textNode" presStyleLbl="node1" presStyleIdx="1" presStyleCnt="3" custScaleX="116823">
        <dgm:presLayoutVars>
          <dgm:bulletEnabled val="1"/>
        </dgm:presLayoutVars>
      </dgm:prSet>
      <dgm:spPr/>
    </dgm:pt>
    <dgm:pt modelId="{ED73E1AC-D599-BC4B-AC99-AA2E7F30B37C}" type="pres">
      <dgm:prSet presAssocID="{9A6DBBF7-C4B1-6849-8C24-782F3E55B6E9}" presName="sibTrans" presStyleCnt="0"/>
      <dgm:spPr/>
    </dgm:pt>
    <dgm:pt modelId="{7F314D2E-E56F-C441-BE18-13BE4F1B8A1D}" type="pres">
      <dgm:prSet presAssocID="{040CE7A2-9B7A-0140-AF65-F4964A87B09D}" presName="textNode" presStyleLbl="node1" presStyleIdx="2" presStyleCnt="3">
        <dgm:presLayoutVars>
          <dgm:bulletEnabled val="1"/>
        </dgm:presLayoutVars>
      </dgm:prSet>
      <dgm:spPr/>
    </dgm:pt>
  </dgm:ptLst>
  <dgm:cxnLst>
    <dgm:cxn modelId="{B429BF48-C280-7D43-BAD2-1D80DD3CFC47}" srcId="{1EC4104B-2FC1-EC45-98FA-FFCCE71DA515}" destId="{90F311FC-1452-8F47-9BB4-0EBE10A5CC34}" srcOrd="0" destOrd="0" parTransId="{5D019E3C-ADA7-304B-A06C-D86F959CDCDE}" sibTransId="{9DDA140B-7E40-7B41-9808-4323D1114F91}"/>
    <dgm:cxn modelId="{19079786-63D1-2A4B-B9CE-5921535E8E3F}" srcId="{1EC4104B-2FC1-EC45-98FA-FFCCE71DA515}" destId="{3A97CD43-8592-CF4E-844F-446C3616BA93}" srcOrd="1" destOrd="0" parTransId="{6E78E65E-D964-6143-905F-889F25DD801D}" sibTransId="{9A6DBBF7-C4B1-6849-8C24-782F3E55B6E9}"/>
    <dgm:cxn modelId="{587D31AD-3BD0-D744-9B6D-B062F09D9D59}" srcId="{1EC4104B-2FC1-EC45-98FA-FFCCE71DA515}" destId="{040CE7A2-9B7A-0140-AF65-F4964A87B09D}" srcOrd="2" destOrd="0" parTransId="{FD49EAF8-2788-5C42-B1B2-87356AF67C92}" sibTransId="{88614ED6-8375-A545-A0C1-22299C143C7B}"/>
    <dgm:cxn modelId="{A18235AF-4C5F-7F49-B4B4-52A29FFA96C6}" type="presOf" srcId="{90F311FC-1452-8F47-9BB4-0EBE10A5CC34}" destId="{D062EC70-2E0E-E14F-96A2-65B5224F47C6}" srcOrd="0" destOrd="0" presId="urn:microsoft.com/office/officeart/2005/8/layout/hProcess9"/>
    <dgm:cxn modelId="{15E940DE-7CA4-DB4F-8B3B-4EB6B49EC5CE}" type="presOf" srcId="{1EC4104B-2FC1-EC45-98FA-FFCCE71DA515}" destId="{58CFA99C-A8E0-3443-AE92-351C8F2F169A}" srcOrd="0" destOrd="0" presId="urn:microsoft.com/office/officeart/2005/8/layout/hProcess9"/>
    <dgm:cxn modelId="{E1E1B2F0-A974-DF4F-A16F-99721C2C5684}" type="presOf" srcId="{040CE7A2-9B7A-0140-AF65-F4964A87B09D}" destId="{7F314D2E-E56F-C441-BE18-13BE4F1B8A1D}" srcOrd="0" destOrd="0" presId="urn:microsoft.com/office/officeart/2005/8/layout/hProcess9"/>
    <dgm:cxn modelId="{64C687FF-77FD-3442-BF3C-AD4F38C293C0}" type="presOf" srcId="{3A97CD43-8592-CF4E-844F-446C3616BA93}" destId="{74AA95A8-5AC4-9C47-8022-458636393906}" srcOrd="0" destOrd="0" presId="urn:microsoft.com/office/officeart/2005/8/layout/hProcess9"/>
    <dgm:cxn modelId="{EA9BB0CB-241C-1F4E-8320-A74F09E791E6}" type="presParOf" srcId="{58CFA99C-A8E0-3443-AE92-351C8F2F169A}" destId="{ED5222B3-60E6-3641-A358-91402EB43B15}" srcOrd="0" destOrd="0" presId="urn:microsoft.com/office/officeart/2005/8/layout/hProcess9"/>
    <dgm:cxn modelId="{DE95BED9-C069-2042-ACC4-76E77BED62FD}" type="presParOf" srcId="{58CFA99C-A8E0-3443-AE92-351C8F2F169A}" destId="{036D00D4-AFB5-634A-B6B8-C14E626ACB61}" srcOrd="1" destOrd="0" presId="urn:microsoft.com/office/officeart/2005/8/layout/hProcess9"/>
    <dgm:cxn modelId="{70CE92E5-2E24-E549-88A3-1A561D2C8DD8}" type="presParOf" srcId="{036D00D4-AFB5-634A-B6B8-C14E626ACB61}" destId="{D062EC70-2E0E-E14F-96A2-65B5224F47C6}" srcOrd="0" destOrd="0" presId="urn:microsoft.com/office/officeart/2005/8/layout/hProcess9"/>
    <dgm:cxn modelId="{7D0ECF0C-814A-B341-99B4-0DE43084CBB9}" type="presParOf" srcId="{036D00D4-AFB5-634A-B6B8-C14E626ACB61}" destId="{1E33272D-BD57-E742-9958-3B69E4419631}" srcOrd="1" destOrd="0" presId="urn:microsoft.com/office/officeart/2005/8/layout/hProcess9"/>
    <dgm:cxn modelId="{68493372-C4D6-2949-A591-194F9C60908D}" type="presParOf" srcId="{036D00D4-AFB5-634A-B6B8-C14E626ACB61}" destId="{74AA95A8-5AC4-9C47-8022-458636393906}" srcOrd="2" destOrd="0" presId="urn:microsoft.com/office/officeart/2005/8/layout/hProcess9"/>
    <dgm:cxn modelId="{FBBE02DB-96B5-3B4F-8A82-D891AF9BFDE4}" type="presParOf" srcId="{036D00D4-AFB5-634A-B6B8-C14E626ACB61}" destId="{ED73E1AC-D599-BC4B-AC99-AA2E7F30B37C}" srcOrd="3" destOrd="0" presId="urn:microsoft.com/office/officeart/2005/8/layout/hProcess9"/>
    <dgm:cxn modelId="{7F50AF37-ACDC-7546-ABFD-75742C23E003}" type="presParOf" srcId="{036D00D4-AFB5-634A-B6B8-C14E626ACB61}" destId="{7F314D2E-E56F-C441-BE18-13BE4F1B8A1D}"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EC4104B-2FC1-EC45-98FA-FFCCE71DA515}" type="doc">
      <dgm:prSet loTypeId="urn:microsoft.com/office/officeart/2005/8/layout/hProcess9" loCatId="" qsTypeId="urn:microsoft.com/office/officeart/2005/8/quickstyle/simple4" qsCatId="simple" csTypeId="urn:microsoft.com/office/officeart/2005/8/colors/accent1_2" csCatId="accent1" phldr="1"/>
      <dgm:spPr/>
      <dgm:t>
        <a:bodyPr/>
        <a:lstStyle/>
        <a:p>
          <a:endParaRPr lang="en-US"/>
        </a:p>
      </dgm:t>
    </dgm:pt>
    <dgm:pt modelId="{90F311FC-1452-8F47-9BB4-0EBE10A5CC34}">
      <dgm:prSet phldrT="[Text]" custT="1"/>
      <dgm:spPr>
        <a:solidFill>
          <a:srgbClr val="0070C0"/>
        </a:solidFill>
      </dgm:spPr>
      <dgm:t>
        <a:bodyPr/>
        <a:lstStyle/>
        <a:p>
          <a:r>
            <a:rPr lang="en-US" sz="2800" b="0" i="0" u="none" dirty="0"/>
            <a:t>Autocratic (authoritarian)</a:t>
          </a:r>
          <a:endParaRPr lang="en-US" sz="2800" b="0" dirty="0"/>
        </a:p>
      </dgm:t>
    </dgm:pt>
    <dgm:pt modelId="{5D019E3C-ADA7-304B-A06C-D86F959CDCDE}" type="parTrans" cxnId="{B429BF48-C280-7D43-BAD2-1D80DD3CFC47}">
      <dgm:prSet/>
      <dgm:spPr/>
      <dgm:t>
        <a:bodyPr/>
        <a:lstStyle/>
        <a:p>
          <a:endParaRPr lang="en-US" sz="3000" b="0"/>
        </a:p>
      </dgm:t>
    </dgm:pt>
    <dgm:pt modelId="{9DDA140B-7E40-7B41-9808-4323D1114F91}" type="sibTrans" cxnId="{B429BF48-C280-7D43-BAD2-1D80DD3CFC47}">
      <dgm:prSet/>
      <dgm:spPr/>
      <dgm:t>
        <a:bodyPr/>
        <a:lstStyle/>
        <a:p>
          <a:endParaRPr lang="en-US" sz="3000" b="0"/>
        </a:p>
      </dgm:t>
    </dgm:pt>
    <dgm:pt modelId="{3A97CD43-8592-CF4E-844F-446C3616BA93}">
      <dgm:prSet phldrT="[Text]" custT="1"/>
      <dgm:spPr>
        <a:solidFill>
          <a:schemeClr val="accent2">
            <a:lumMod val="50000"/>
          </a:schemeClr>
        </a:solidFill>
      </dgm:spPr>
      <dgm:t>
        <a:bodyPr/>
        <a:lstStyle/>
        <a:p>
          <a:r>
            <a:rPr lang="en-US" sz="2800" b="0" i="0" u="none" dirty="0"/>
            <a:t>Democratic (participative) </a:t>
          </a:r>
          <a:endParaRPr lang="en-US" sz="2800" b="0" dirty="0"/>
        </a:p>
      </dgm:t>
    </dgm:pt>
    <dgm:pt modelId="{6E78E65E-D964-6143-905F-889F25DD801D}" type="parTrans" cxnId="{19079786-63D1-2A4B-B9CE-5921535E8E3F}">
      <dgm:prSet/>
      <dgm:spPr/>
      <dgm:t>
        <a:bodyPr/>
        <a:lstStyle/>
        <a:p>
          <a:endParaRPr lang="en-US" sz="3000" b="0"/>
        </a:p>
      </dgm:t>
    </dgm:pt>
    <dgm:pt modelId="{9A6DBBF7-C4B1-6849-8C24-782F3E55B6E9}" type="sibTrans" cxnId="{19079786-63D1-2A4B-B9CE-5921535E8E3F}">
      <dgm:prSet/>
      <dgm:spPr/>
      <dgm:t>
        <a:bodyPr/>
        <a:lstStyle/>
        <a:p>
          <a:endParaRPr lang="en-US" sz="3000" b="0"/>
        </a:p>
      </dgm:t>
    </dgm:pt>
    <dgm:pt modelId="{040CE7A2-9B7A-0140-AF65-F4964A87B09D}">
      <dgm:prSet phldrT="[Text]" custT="1"/>
      <dgm:spPr>
        <a:solidFill>
          <a:schemeClr val="tx2">
            <a:lumMod val="75000"/>
          </a:schemeClr>
        </a:solidFill>
      </dgm:spPr>
      <dgm:t>
        <a:bodyPr/>
        <a:lstStyle/>
        <a:p>
          <a:r>
            <a:rPr lang="en-US" sz="2800" b="0" i="0" u="none" dirty="0"/>
            <a:t>Laissez-faire (delegative) leadership</a:t>
          </a:r>
          <a:endParaRPr lang="en-US" sz="2800" b="0" dirty="0"/>
        </a:p>
      </dgm:t>
    </dgm:pt>
    <dgm:pt modelId="{FD49EAF8-2788-5C42-B1B2-87356AF67C92}" type="parTrans" cxnId="{587D31AD-3BD0-D744-9B6D-B062F09D9D59}">
      <dgm:prSet/>
      <dgm:spPr/>
      <dgm:t>
        <a:bodyPr/>
        <a:lstStyle/>
        <a:p>
          <a:endParaRPr lang="en-US" sz="3000" b="0"/>
        </a:p>
      </dgm:t>
    </dgm:pt>
    <dgm:pt modelId="{88614ED6-8375-A545-A0C1-22299C143C7B}" type="sibTrans" cxnId="{587D31AD-3BD0-D744-9B6D-B062F09D9D59}">
      <dgm:prSet/>
      <dgm:spPr/>
      <dgm:t>
        <a:bodyPr/>
        <a:lstStyle/>
        <a:p>
          <a:endParaRPr lang="en-US" sz="3000" b="0"/>
        </a:p>
      </dgm:t>
    </dgm:pt>
    <dgm:pt modelId="{58CFA99C-A8E0-3443-AE92-351C8F2F169A}" type="pres">
      <dgm:prSet presAssocID="{1EC4104B-2FC1-EC45-98FA-FFCCE71DA515}" presName="CompostProcess" presStyleCnt="0">
        <dgm:presLayoutVars>
          <dgm:dir/>
          <dgm:resizeHandles val="exact"/>
        </dgm:presLayoutVars>
      </dgm:prSet>
      <dgm:spPr/>
    </dgm:pt>
    <dgm:pt modelId="{ED5222B3-60E6-3641-A358-91402EB43B15}" type="pres">
      <dgm:prSet presAssocID="{1EC4104B-2FC1-EC45-98FA-FFCCE71DA515}" presName="arrow" presStyleLbl="bgShp" presStyleIdx="0" presStyleCnt="1"/>
      <dgm:spPr/>
    </dgm:pt>
    <dgm:pt modelId="{036D00D4-AFB5-634A-B6B8-C14E626ACB61}" type="pres">
      <dgm:prSet presAssocID="{1EC4104B-2FC1-EC45-98FA-FFCCE71DA515}" presName="linearProcess" presStyleCnt="0"/>
      <dgm:spPr/>
    </dgm:pt>
    <dgm:pt modelId="{D062EC70-2E0E-E14F-96A2-65B5224F47C6}" type="pres">
      <dgm:prSet presAssocID="{90F311FC-1452-8F47-9BB4-0EBE10A5CC34}" presName="textNode" presStyleLbl="node1" presStyleIdx="0" presStyleCnt="3" custScaleX="114266">
        <dgm:presLayoutVars>
          <dgm:bulletEnabled val="1"/>
        </dgm:presLayoutVars>
      </dgm:prSet>
      <dgm:spPr/>
    </dgm:pt>
    <dgm:pt modelId="{1E33272D-BD57-E742-9958-3B69E4419631}" type="pres">
      <dgm:prSet presAssocID="{9DDA140B-7E40-7B41-9808-4323D1114F91}" presName="sibTrans" presStyleCnt="0"/>
      <dgm:spPr/>
    </dgm:pt>
    <dgm:pt modelId="{74AA95A8-5AC4-9C47-8022-458636393906}" type="pres">
      <dgm:prSet presAssocID="{3A97CD43-8592-CF4E-844F-446C3616BA93}" presName="textNode" presStyleLbl="node1" presStyleIdx="1" presStyleCnt="3" custScaleX="116823">
        <dgm:presLayoutVars>
          <dgm:bulletEnabled val="1"/>
        </dgm:presLayoutVars>
      </dgm:prSet>
      <dgm:spPr/>
    </dgm:pt>
    <dgm:pt modelId="{ED73E1AC-D599-BC4B-AC99-AA2E7F30B37C}" type="pres">
      <dgm:prSet presAssocID="{9A6DBBF7-C4B1-6849-8C24-782F3E55B6E9}" presName="sibTrans" presStyleCnt="0"/>
      <dgm:spPr/>
    </dgm:pt>
    <dgm:pt modelId="{7F314D2E-E56F-C441-BE18-13BE4F1B8A1D}" type="pres">
      <dgm:prSet presAssocID="{040CE7A2-9B7A-0140-AF65-F4964A87B09D}" presName="textNode" presStyleLbl="node1" presStyleIdx="2" presStyleCnt="3">
        <dgm:presLayoutVars>
          <dgm:bulletEnabled val="1"/>
        </dgm:presLayoutVars>
      </dgm:prSet>
      <dgm:spPr/>
    </dgm:pt>
  </dgm:ptLst>
  <dgm:cxnLst>
    <dgm:cxn modelId="{B429BF48-C280-7D43-BAD2-1D80DD3CFC47}" srcId="{1EC4104B-2FC1-EC45-98FA-FFCCE71DA515}" destId="{90F311FC-1452-8F47-9BB4-0EBE10A5CC34}" srcOrd="0" destOrd="0" parTransId="{5D019E3C-ADA7-304B-A06C-D86F959CDCDE}" sibTransId="{9DDA140B-7E40-7B41-9808-4323D1114F91}"/>
    <dgm:cxn modelId="{19079786-63D1-2A4B-B9CE-5921535E8E3F}" srcId="{1EC4104B-2FC1-EC45-98FA-FFCCE71DA515}" destId="{3A97CD43-8592-CF4E-844F-446C3616BA93}" srcOrd="1" destOrd="0" parTransId="{6E78E65E-D964-6143-905F-889F25DD801D}" sibTransId="{9A6DBBF7-C4B1-6849-8C24-782F3E55B6E9}"/>
    <dgm:cxn modelId="{587D31AD-3BD0-D744-9B6D-B062F09D9D59}" srcId="{1EC4104B-2FC1-EC45-98FA-FFCCE71DA515}" destId="{040CE7A2-9B7A-0140-AF65-F4964A87B09D}" srcOrd="2" destOrd="0" parTransId="{FD49EAF8-2788-5C42-B1B2-87356AF67C92}" sibTransId="{88614ED6-8375-A545-A0C1-22299C143C7B}"/>
    <dgm:cxn modelId="{A18235AF-4C5F-7F49-B4B4-52A29FFA96C6}" type="presOf" srcId="{90F311FC-1452-8F47-9BB4-0EBE10A5CC34}" destId="{D062EC70-2E0E-E14F-96A2-65B5224F47C6}" srcOrd="0" destOrd="0" presId="urn:microsoft.com/office/officeart/2005/8/layout/hProcess9"/>
    <dgm:cxn modelId="{15E940DE-7CA4-DB4F-8B3B-4EB6B49EC5CE}" type="presOf" srcId="{1EC4104B-2FC1-EC45-98FA-FFCCE71DA515}" destId="{58CFA99C-A8E0-3443-AE92-351C8F2F169A}" srcOrd="0" destOrd="0" presId="urn:microsoft.com/office/officeart/2005/8/layout/hProcess9"/>
    <dgm:cxn modelId="{E1E1B2F0-A974-DF4F-A16F-99721C2C5684}" type="presOf" srcId="{040CE7A2-9B7A-0140-AF65-F4964A87B09D}" destId="{7F314D2E-E56F-C441-BE18-13BE4F1B8A1D}" srcOrd="0" destOrd="0" presId="urn:microsoft.com/office/officeart/2005/8/layout/hProcess9"/>
    <dgm:cxn modelId="{64C687FF-77FD-3442-BF3C-AD4F38C293C0}" type="presOf" srcId="{3A97CD43-8592-CF4E-844F-446C3616BA93}" destId="{74AA95A8-5AC4-9C47-8022-458636393906}" srcOrd="0" destOrd="0" presId="urn:microsoft.com/office/officeart/2005/8/layout/hProcess9"/>
    <dgm:cxn modelId="{EA9BB0CB-241C-1F4E-8320-A74F09E791E6}" type="presParOf" srcId="{58CFA99C-A8E0-3443-AE92-351C8F2F169A}" destId="{ED5222B3-60E6-3641-A358-91402EB43B15}" srcOrd="0" destOrd="0" presId="urn:microsoft.com/office/officeart/2005/8/layout/hProcess9"/>
    <dgm:cxn modelId="{DE95BED9-C069-2042-ACC4-76E77BED62FD}" type="presParOf" srcId="{58CFA99C-A8E0-3443-AE92-351C8F2F169A}" destId="{036D00D4-AFB5-634A-B6B8-C14E626ACB61}" srcOrd="1" destOrd="0" presId="urn:microsoft.com/office/officeart/2005/8/layout/hProcess9"/>
    <dgm:cxn modelId="{70CE92E5-2E24-E549-88A3-1A561D2C8DD8}" type="presParOf" srcId="{036D00D4-AFB5-634A-B6B8-C14E626ACB61}" destId="{D062EC70-2E0E-E14F-96A2-65B5224F47C6}" srcOrd="0" destOrd="0" presId="urn:microsoft.com/office/officeart/2005/8/layout/hProcess9"/>
    <dgm:cxn modelId="{7D0ECF0C-814A-B341-99B4-0DE43084CBB9}" type="presParOf" srcId="{036D00D4-AFB5-634A-B6B8-C14E626ACB61}" destId="{1E33272D-BD57-E742-9958-3B69E4419631}" srcOrd="1" destOrd="0" presId="urn:microsoft.com/office/officeart/2005/8/layout/hProcess9"/>
    <dgm:cxn modelId="{68493372-C4D6-2949-A591-194F9C60908D}" type="presParOf" srcId="{036D00D4-AFB5-634A-B6B8-C14E626ACB61}" destId="{74AA95A8-5AC4-9C47-8022-458636393906}" srcOrd="2" destOrd="0" presId="urn:microsoft.com/office/officeart/2005/8/layout/hProcess9"/>
    <dgm:cxn modelId="{FBBE02DB-96B5-3B4F-8A82-D891AF9BFDE4}" type="presParOf" srcId="{036D00D4-AFB5-634A-B6B8-C14E626ACB61}" destId="{ED73E1AC-D599-BC4B-AC99-AA2E7F30B37C}" srcOrd="3" destOrd="0" presId="urn:microsoft.com/office/officeart/2005/8/layout/hProcess9"/>
    <dgm:cxn modelId="{7F50AF37-ACDC-7546-ABFD-75742C23E003}" type="presParOf" srcId="{036D00D4-AFB5-634A-B6B8-C14E626ACB61}" destId="{7F314D2E-E56F-C441-BE18-13BE4F1B8A1D}"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222B3-60E6-3641-A358-91402EB43B15}">
      <dsp:nvSpPr>
        <dsp:cNvPr id="0" name=""/>
        <dsp:cNvSpPr/>
      </dsp:nvSpPr>
      <dsp:spPr>
        <a:xfrm>
          <a:off x="622935" y="0"/>
          <a:ext cx="7059930" cy="2971800"/>
        </a:xfrm>
        <a:prstGeom prst="rightArrow">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D062EC70-2E0E-E14F-96A2-65B5224F47C6}">
      <dsp:nvSpPr>
        <dsp:cNvPr id="0" name=""/>
        <dsp:cNvSpPr/>
      </dsp:nvSpPr>
      <dsp:spPr>
        <a:xfrm>
          <a:off x="6572" y="891539"/>
          <a:ext cx="2696254" cy="1188720"/>
        </a:xfrm>
        <a:prstGeom prst="roundRect">
          <a:avLst/>
        </a:prstGeom>
        <a:solidFill>
          <a:srgbClr val="0070C0"/>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Autocratic (authoritarian)</a:t>
          </a:r>
          <a:endParaRPr lang="en-US" sz="2800" b="0" kern="1200" dirty="0"/>
        </a:p>
      </dsp:txBody>
      <dsp:txXfrm>
        <a:off x="64601" y="949568"/>
        <a:ext cx="2580196" cy="1072662"/>
      </dsp:txXfrm>
    </dsp:sp>
    <dsp:sp modelId="{74AA95A8-5AC4-9C47-8022-458636393906}">
      <dsp:nvSpPr>
        <dsp:cNvPr id="0" name=""/>
        <dsp:cNvSpPr/>
      </dsp:nvSpPr>
      <dsp:spPr>
        <a:xfrm>
          <a:off x="2942917" y="891539"/>
          <a:ext cx="2756590" cy="1188720"/>
        </a:xfrm>
        <a:prstGeom prst="roundRect">
          <a:avLst/>
        </a:prstGeom>
        <a:solidFill>
          <a:schemeClr val="accent2">
            <a:lumMod val="5000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Democratic (participative) </a:t>
          </a:r>
          <a:endParaRPr lang="en-US" sz="2800" b="0" kern="1200" dirty="0"/>
        </a:p>
      </dsp:txBody>
      <dsp:txXfrm>
        <a:off x="3000946" y="949568"/>
        <a:ext cx="2640532" cy="1072662"/>
      </dsp:txXfrm>
    </dsp:sp>
    <dsp:sp modelId="{7F314D2E-E56F-C441-BE18-13BE4F1B8A1D}">
      <dsp:nvSpPr>
        <dsp:cNvPr id="0" name=""/>
        <dsp:cNvSpPr/>
      </dsp:nvSpPr>
      <dsp:spPr>
        <a:xfrm>
          <a:off x="5939597" y="891539"/>
          <a:ext cx="2359629" cy="1188720"/>
        </a:xfrm>
        <a:prstGeom prst="roundRect">
          <a:avLst/>
        </a:prstGeom>
        <a:solidFill>
          <a:schemeClr val="tx2">
            <a:lumMod val="7500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Laissez-faire (delegative) leadership</a:t>
          </a:r>
          <a:endParaRPr lang="en-US" sz="2800" b="0" kern="1200" dirty="0"/>
        </a:p>
      </dsp:txBody>
      <dsp:txXfrm>
        <a:off x="5997626" y="949568"/>
        <a:ext cx="2243571" cy="1072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222B3-60E6-3641-A358-91402EB43B15}">
      <dsp:nvSpPr>
        <dsp:cNvPr id="0" name=""/>
        <dsp:cNvSpPr/>
      </dsp:nvSpPr>
      <dsp:spPr>
        <a:xfrm>
          <a:off x="622935" y="0"/>
          <a:ext cx="7059930" cy="2971800"/>
        </a:xfrm>
        <a:prstGeom prst="rightArrow">
          <a:avLst/>
        </a:prstGeom>
        <a:solidFill>
          <a:schemeClr val="accent1">
            <a:tint val="40000"/>
            <a:hueOff val="0"/>
            <a:satOff val="0"/>
            <a:lumOff val="0"/>
            <a:alphaOff val="0"/>
          </a:schemeClr>
        </a:solidFill>
        <a:ln>
          <a:noFill/>
        </a:ln>
        <a:effectLst>
          <a:outerShdw blurRad="39999" dist="23000" algn="bl" rotWithShape="0">
            <a:srgbClr val="000000">
              <a:alpha val="40000"/>
            </a:srgbClr>
          </a:outerShdw>
        </a:effectLst>
      </dsp:spPr>
      <dsp:style>
        <a:lnRef idx="0">
          <a:scrgbClr r="0" g="0" b="0"/>
        </a:lnRef>
        <a:fillRef idx="1">
          <a:scrgbClr r="0" g="0" b="0"/>
        </a:fillRef>
        <a:effectRef idx="2">
          <a:scrgbClr r="0" g="0" b="0"/>
        </a:effectRef>
        <a:fontRef idx="minor"/>
      </dsp:style>
    </dsp:sp>
    <dsp:sp modelId="{D062EC70-2E0E-E14F-96A2-65B5224F47C6}">
      <dsp:nvSpPr>
        <dsp:cNvPr id="0" name=""/>
        <dsp:cNvSpPr/>
      </dsp:nvSpPr>
      <dsp:spPr>
        <a:xfrm>
          <a:off x="6572" y="891539"/>
          <a:ext cx="2696254" cy="1188720"/>
        </a:xfrm>
        <a:prstGeom prst="roundRect">
          <a:avLst/>
        </a:prstGeom>
        <a:solidFill>
          <a:srgbClr val="0070C0"/>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Autocratic (authoritarian)</a:t>
          </a:r>
          <a:endParaRPr lang="en-US" sz="2800" b="0" kern="1200" dirty="0"/>
        </a:p>
      </dsp:txBody>
      <dsp:txXfrm>
        <a:off x="64601" y="949568"/>
        <a:ext cx="2580196" cy="1072662"/>
      </dsp:txXfrm>
    </dsp:sp>
    <dsp:sp modelId="{74AA95A8-5AC4-9C47-8022-458636393906}">
      <dsp:nvSpPr>
        <dsp:cNvPr id="0" name=""/>
        <dsp:cNvSpPr/>
      </dsp:nvSpPr>
      <dsp:spPr>
        <a:xfrm>
          <a:off x="2942917" y="891539"/>
          <a:ext cx="2756590" cy="1188720"/>
        </a:xfrm>
        <a:prstGeom prst="roundRect">
          <a:avLst/>
        </a:prstGeom>
        <a:solidFill>
          <a:schemeClr val="accent2">
            <a:lumMod val="5000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Democratic (participative) </a:t>
          </a:r>
          <a:endParaRPr lang="en-US" sz="2800" b="0" kern="1200" dirty="0"/>
        </a:p>
      </dsp:txBody>
      <dsp:txXfrm>
        <a:off x="3000946" y="949568"/>
        <a:ext cx="2640532" cy="1072662"/>
      </dsp:txXfrm>
    </dsp:sp>
    <dsp:sp modelId="{7F314D2E-E56F-C441-BE18-13BE4F1B8A1D}">
      <dsp:nvSpPr>
        <dsp:cNvPr id="0" name=""/>
        <dsp:cNvSpPr/>
      </dsp:nvSpPr>
      <dsp:spPr>
        <a:xfrm>
          <a:off x="5939597" y="891539"/>
          <a:ext cx="2359629" cy="1188720"/>
        </a:xfrm>
        <a:prstGeom prst="roundRect">
          <a:avLst/>
        </a:prstGeom>
        <a:solidFill>
          <a:schemeClr val="tx2">
            <a:lumMod val="75000"/>
          </a:schemeClr>
        </a:solidFill>
        <a:ln>
          <a:no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b="0" i="0" u="none" kern="1200" dirty="0"/>
            <a:t>Laissez-faire (delegative) leadership</a:t>
          </a:r>
          <a:endParaRPr lang="en-US" sz="2800" b="0" kern="1200" dirty="0"/>
        </a:p>
      </dsp:txBody>
      <dsp:txXfrm>
        <a:off x="5997626" y="949568"/>
        <a:ext cx="2243571" cy="107266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6628C3-B4FC-7A4F-B985-13EC65DF1457}" type="datetimeFigureOut">
              <a:rPr lang="en-US" smtClean="0"/>
              <a:t>5/6/25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82783F-DCC3-304A-B867-3F455E5FA1DF}" type="slidenum">
              <a:rPr lang="en-US" smtClean="0"/>
              <a:t>‹#›</a:t>
            </a:fld>
            <a:endParaRPr lang="en-US"/>
          </a:p>
        </p:txBody>
      </p:sp>
    </p:spTree>
    <p:extLst>
      <p:ext uri="{BB962C8B-B14F-4D97-AF65-F5344CB8AC3E}">
        <p14:creationId xmlns:p14="http://schemas.microsoft.com/office/powerpoint/2010/main" val="137819190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a:t>
            </a:fld>
            <a:endParaRPr lang="en-US"/>
          </a:p>
        </p:txBody>
      </p:sp>
    </p:spTree>
    <p:extLst>
      <p:ext uri="{BB962C8B-B14F-4D97-AF65-F5344CB8AC3E}">
        <p14:creationId xmlns:p14="http://schemas.microsoft.com/office/powerpoint/2010/main" val="4208424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None/>
            </a:pPr>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11</a:t>
            </a:fld>
            <a:endParaRPr lang="en-US"/>
          </a:p>
        </p:txBody>
      </p:sp>
    </p:spTree>
    <p:extLst>
      <p:ext uri="{BB962C8B-B14F-4D97-AF65-F5344CB8AC3E}">
        <p14:creationId xmlns:p14="http://schemas.microsoft.com/office/powerpoint/2010/main" val="3278241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F882783F-DCC3-304A-B867-3F455E5FA1DF}" type="slidenum">
              <a:rPr lang="en-US" smtClean="0"/>
              <a:t>12</a:t>
            </a:fld>
            <a:endParaRPr lang="en-US"/>
          </a:p>
        </p:txBody>
      </p:sp>
    </p:spTree>
    <p:extLst>
      <p:ext uri="{BB962C8B-B14F-4D97-AF65-F5344CB8AC3E}">
        <p14:creationId xmlns:p14="http://schemas.microsoft.com/office/powerpoint/2010/main" val="766705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13</a:t>
            </a:fld>
            <a:endParaRPr lang="en-US"/>
          </a:p>
        </p:txBody>
      </p:sp>
    </p:spTree>
    <p:extLst>
      <p:ext uri="{BB962C8B-B14F-4D97-AF65-F5344CB8AC3E}">
        <p14:creationId xmlns:p14="http://schemas.microsoft.com/office/powerpoint/2010/main" val="3547525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14</a:t>
            </a:fld>
            <a:endParaRPr lang="en-US"/>
          </a:p>
        </p:txBody>
      </p:sp>
    </p:spTree>
    <p:extLst>
      <p:ext uri="{BB962C8B-B14F-4D97-AF65-F5344CB8AC3E}">
        <p14:creationId xmlns:p14="http://schemas.microsoft.com/office/powerpoint/2010/main" val="4294514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15</a:t>
            </a:fld>
            <a:endParaRPr lang="en-US"/>
          </a:p>
        </p:txBody>
      </p:sp>
    </p:spTree>
    <p:extLst>
      <p:ext uri="{BB962C8B-B14F-4D97-AF65-F5344CB8AC3E}">
        <p14:creationId xmlns:p14="http://schemas.microsoft.com/office/powerpoint/2010/main" val="24905695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882783F-DCC3-304A-B867-3F455E5FA1DF}" type="slidenum">
              <a:rPr lang="en-US" smtClean="0"/>
              <a:t>16</a:t>
            </a:fld>
            <a:endParaRPr lang="en-US"/>
          </a:p>
        </p:txBody>
      </p:sp>
    </p:spTree>
    <p:extLst>
      <p:ext uri="{BB962C8B-B14F-4D97-AF65-F5344CB8AC3E}">
        <p14:creationId xmlns:p14="http://schemas.microsoft.com/office/powerpoint/2010/main" val="29024165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17</a:t>
            </a:fld>
            <a:endParaRPr lang="en-US"/>
          </a:p>
        </p:txBody>
      </p:sp>
    </p:spTree>
    <p:extLst>
      <p:ext uri="{BB962C8B-B14F-4D97-AF65-F5344CB8AC3E}">
        <p14:creationId xmlns:p14="http://schemas.microsoft.com/office/powerpoint/2010/main" val="37565304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18</a:t>
            </a:fld>
            <a:endParaRPr lang="en-US"/>
          </a:p>
        </p:txBody>
      </p:sp>
    </p:spTree>
    <p:extLst>
      <p:ext uri="{BB962C8B-B14F-4D97-AF65-F5344CB8AC3E}">
        <p14:creationId xmlns:p14="http://schemas.microsoft.com/office/powerpoint/2010/main" val="31476406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882783F-DCC3-304A-B867-3F455E5FA1DF}" type="slidenum">
              <a:rPr lang="en-US" smtClean="0"/>
              <a:t>19</a:t>
            </a:fld>
            <a:endParaRPr lang="en-US"/>
          </a:p>
        </p:txBody>
      </p:sp>
    </p:spTree>
    <p:extLst>
      <p:ext uri="{BB962C8B-B14F-4D97-AF65-F5344CB8AC3E}">
        <p14:creationId xmlns:p14="http://schemas.microsoft.com/office/powerpoint/2010/main" val="3147924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20</a:t>
            </a:fld>
            <a:endParaRPr lang="en-US"/>
          </a:p>
        </p:txBody>
      </p:sp>
    </p:spTree>
    <p:extLst>
      <p:ext uri="{BB962C8B-B14F-4D97-AF65-F5344CB8AC3E}">
        <p14:creationId xmlns:p14="http://schemas.microsoft.com/office/powerpoint/2010/main" val="3408531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Tx/>
              <a:buNone/>
            </a:pPr>
            <a:endParaRPr lang="en-US" b="0" i="1" u="none" strike="noStrike" dirty="0">
              <a:solidFill>
                <a:srgbClr val="D1D5DB"/>
              </a:solidFill>
              <a:effectLst/>
              <a:latin typeface="Söhne"/>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a:t>
            </a:fld>
            <a:endParaRPr lang="en-US"/>
          </a:p>
        </p:txBody>
      </p:sp>
    </p:spTree>
    <p:extLst>
      <p:ext uri="{BB962C8B-B14F-4D97-AF65-F5344CB8AC3E}">
        <p14:creationId xmlns:p14="http://schemas.microsoft.com/office/powerpoint/2010/main" val="37789139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21</a:t>
            </a:fld>
            <a:endParaRPr lang="en-US"/>
          </a:p>
        </p:txBody>
      </p:sp>
    </p:spTree>
    <p:extLst>
      <p:ext uri="{BB962C8B-B14F-4D97-AF65-F5344CB8AC3E}">
        <p14:creationId xmlns:p14="http://schemas.microsoft.com/office/powerpoint/2010/main" val="21399560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en-VN" sz="1200"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22</a:t>
            </a:fld>
            <a:endParaRPr lang="en-US"/>
          </a:p>
        </p:txBody>
      </p:sp>
    </p:spTree>
    <p:extLst>
      <p:ext uri="{BB962C8B-B14F-4D97-AF65-F5344CB8AC3E}">
        <p14:creationId xmlns:p14="http://schemas.microsoft.com/office/powerpoint/2010/main" val="40395887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Char char="-"/>
            </a:pPr>
            <a:endParaRPr lang="en-US" sz="1200" b="1"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F882783F-DCC3-304A-B867-3F455E5FA1DF}" type="slidenum">
              <a:rPr lang="en-US" smtClean="0"/>
              <a:t>23</a:t>
            </a:fld>
            <a:endParaRPr lang="en-US"/>
          </a:p>
        </p:txBody>
      </p:sp>
    </p:spTree>
    <p:extLst>
      <p:ext uri="{BB962C8B-B14F-4D97-AF65-F5344CB8AC3E}">
        <p14:creationId xmlns:p14="http://schemas.microsoft.com/office/powerpoint/2010/main" val="19895431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F882783F-DCC3-304A-B867-3F455E5FA1DF}" type="slidenum">
              <a:rPr lang="en-US" smtClean="0"/>
              <a:t>24</a:t>
            </a:fld>
            <a:endParaRPr lang="en-US"/>
          </a:p>
        </p:txBody>
      </p:sp>
    </p:spTree>
    <p:extLst>
      <p:ext uri="{BB962C8B-B14F-4D97-AF65-F5344CB8AC3E}">
        <p14:creationId xmlns:p14="http://schemas.microsoft.com/office/powerpoint/2010/main" val="377409268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25</a:t>
            </a:fld>
            <a:endParaRPr lang="en-US"/>
          </a:p>
        </p:txBody>
      </p:sp>
    </p:spTree>
    <p:extLst>
      <p:ext uri="{BB962C8B-B14F-4D97-AF65-F5344CB8AC3E}">
        <p14:creationId xmlns:p14="http://schemas.microsoft.com/office/powerpoint/2010/main" val="4825934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27</a:t>
            </a:fld>
            <a:endParaRPr lang="en-US"/>
          </a:p>
        </p:txBody>
      </p:sp>
    </p:spTree>
    <p:extLst>
      <p:ext uri="{BB962C8B-B14F-4D97-AF65-F5344CB8AC3E}">
        <p14:creationId xmlns:p14="http://schemas.microsoft.com/office/powerpoint/2010/main" val="2168795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2783F-DCC3-304A-B867-3F455E5FA1DF}" type="slidenum">
              <a:rPr lang="en-US" smtClean="0"/>
              <a:t>28</a:t>
            </a:fld>
            <a:endParaRPr lang="en-US"/>
          </a:p>
        </p:txBody>
      </p:sp>
    </p:spTree>
    <p:extLst>
      <p:ext uri="{BB962C8B-B14F-4D97-AF65-F5344CB8AC3E}">
        <p14:creationId xmlns:p14="http://schemas.microsoft.com/office/powerpoint/2010/main" val="32757298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2783F-DCC3-304A-B867-3F455E5FA1DF}" type="slidenum">
              <a:rPr lang="en-US" smtClean="0"/>
              <a:t>29</a:t>
            </a:fld>
            <a:endParaRPr lang="en-US"/>
          </a:p>
        </p:txBody>
      </p:sp>
    </p:spTree>
    <p:extLst>
      <p:ext uri="{BB962C8B-B14F-4D97-AF65-F5344CB8AC3E}">
        <p14:creationId xmlns:p14="http://schemas.microsoft.com/office/powerpoint/2010/main" val="31779383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82783F-DCC3-304A-B867-3F455E5FA1DF}" type="slidenum">
              <a:rPr lang="en-US" smtClean="0"/>
              <a:t>30</a:t>
            </a:fld>
            <a:endParaRPr lang="en-US"/>
          </a:p>
        </p:txBody>
      </p:sp>
    </p:spTree>
    <p:extLst>
      <p:ext uri="{BB962C8B-B14F-4D97-AF65-F5344CB8AC3E}">
        <p14:creationId xmlns:p14="http://schemas.microsoft.com/office/powerpoint/2010/main" val="141668578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31</a:t>
            </a:fld>
            <a:endParaRPr lang="en-US"/>
          </a:p>
        </p:txBody>
      </p:sp>
    </p:spTree>
    <p:extLst>
      <p:ext uri="{BB962C8B-B14F-4D97-AF65-F5344CB8AC3E}">
        <p14:creationId xmlns:p14="http://schemas.microsoft.com/office/powerpoint/2010/main" val="185517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a:t>
            </a:fld>
            <a:endParaRPr lang="en-US"/>
          </a:p>
        </p:txBody>
      </p:sp>
    </p:spTree>
    <p:extLst>
      <p:ext uri="{BB962C8B-B14F-4D97-AF65-F5344CB8AC3E}">
        <p14:creationId xmlns:p14="http://schemas.microsoft.com/office/powerpoint/2010/main" val="41629196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32</a:t>
            </a:fld>
            <a:endParaRPr lang="en-US"/>
          </a:p>
        </p:txBody>
      </p:sp>
    </p:spTree>
    <p:extLst>
      <p:ext uri="{BB962C8B-B14F-4D97-AF65-F5344CB8AC3E}">
        <p14:creationId xmlns:p14="http://schemas.microsoft.com/office/powerpoint/2010/main" val="1821267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33</a:t>
            </a:fld>
            <a:endParaRPr lang="en-US"/>
          </a:p>
        </p:txBody>
      </p:sp>
    </p:spTree>
    <p:extLst>
      <p:ext uri="{BB962C8B-B14F-4D97-AF65-F5344CB8AC3E}">
        <p14:creationId xmlns:p14="http://schemas.microsoft.com/office/powerpoint/2010/main" val="8873034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82783F-DCC3-304A-B867-3F455E5FA1DF}" type="slidenum">
              <a:rPr lang="en-US" smtClean="0"/>
              <a:t>34</a:t>
            </a:fld>
            <a:endParaRPr lang="en-US"/>
          </a:p>
        </p:txBody>
      </p:sp>
    </p:spTree>
    <p:extLst>
      <p:ext uri="{BB962C8B-B14F-4D97-AF65-F5344CB8AC3E}">
        <p14:creationId xmlns:p14="http://schemas.microsoft.com/office/powerpoint/2010/main" val="11628432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35</a:t>
            </a:fld>
            <a:endParaRPr lang="en-US"/>
          </a:p>
        </p:txBody>
      </p:sp>
    </p:spTree>
    <p:extLst>
      <p:ext uri="{BB962C8B-B14F-4D97-AF65-F5344CB8AC3E}">
        <p14:creationId xmlns:p14="http://schemas.microsoft.com/office/powerpoint/2010/main" val="34622027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36</a:t>
            </a:fld>
            <a:endParaRPr lang="en-US"/>
          </a:p>
        </p:txBody>
      </p:sp>
    </p:spTree>
    <p:extLst>
      <p:ext uri="{BB962C8B-B14F-4D97-AF65-F5344CB8AC3E}">
        <p14:creationId xmlns:p14="http://schemas.microsoft.com/office/powerpoint/2010/main" val="2977965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882783F-DCC3-304A-B867-3F455E5FA1DF}" type="slidenum">
              <a:rPr lang="en-US" smtClean="0"/>
              <a:t>37</a:t>
            </a:fld>
            <a:endParaRPr lang="en-US"/>
          </a:p>
        </p:txBody>
      </p:sp>
    </p:spTree>
    <p:extLst>
      <p:ext uri="{BB962C8B-B14F-4D97-AF65-F5344CB8AC3E}">
        <p14:creationId xmlns:p14="http://schemas.microsoft.com/office/powerpoint/2010/main" val="13747563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F882783F-DCC3-304A-B867-3F455E5FA1DF}" type="slidenum">
              <a:rPr lang="en-US" smtClean="0"/>
              <a:t>38</a:t>
            </a:fld>
            <a:endParaRPr lang="en-US"/>
          </a:p>
        </p:txBody>
      </p:sp>
    </p:spTree>
    <p:extLst>
      <p:ext uri="{BB962C8B-B14F-4D97-AF65-F5344CB8AC3E}">
        <p14:creationId xmlns:p14="http://schemas.microsoft.com/office/powerpoint/2010/main" val="32391708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4</a:t>
            </a:fld>
            <a:endParaRPr lang="en-US"/>
          </a:p>
        </p:txBody>
      </p:sp>
    </p:spTree>
    <p:extLst>
      <p:ext uri="{BB962C8B-B14F-4D97-AF65-F5344CB8AC3E}">
        <p14:creationId xmlns:p14="http://schemas.microsoft.com/office/powerpoint/2010/main" val="3454233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a:extLst>
              <a:ext uri="{FF2B5EF4-FFF2-40B4-BE49-F238E27FC236}">
                <a16:creationId xmlns:a16="http://schemas.microsoft.com/office/drawing/2014/main" id="{AE3EB9BF-95B2-974F-00C2-18304BBCA40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a:extLst>
              <a:ext uri="{FF2B5EF4-FFF2-40B4-BE49-F238E27FC236}">
                <a16:creationId xmlns:a16="http://schemas.microsoft.com/office/drawing/2014/main" id="{23983999-29BF-AA4E-1619-4497ED73A6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VN" dirty="0">
              <a:ea typeface="ＭＳ Ｐゴシック" panose="020B0600070205080204" pitchFamily="34" charset="-128"/>
            </a:endParaRPr>
          </a:p>
        </p:txBody>
      </p:sp>
      <p:sp>
        <p:nvSpPr>
          <p:cNvPr id="51204" name="Slide Number Placeholder 3">
            <a:extLst>
              <a:ext uri="{FF2B5EF4-FFF2-40B4-BE49-F238E27FC236}">
                <a16:creationId xmlns:a16="http://schemas.microsoft.com/office/drawing/2014/main" id="{B72E8033-44D9-C37F-18B5-E9B75B9E135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D708B75A-CE4A-1D40-8629-C5A9477C4E16}" type="slidenum">
              <a:rPr lang="en-US" altLang="en-VN">
                <a:latin typeface="Calibri" panose="020F0502020204030204" pitchFamily="34" charset="0"/>
              </a:rPr>
              <a:pPr/>
              <a:t>5</a:t>
            </a:fld>
            <a:endParaRPr lang="en-US" altLang="en-VN">
              <a:latin typeface="Calibri" panose="020F050202020403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6</a:t>
            </a:fld>
            <a:endParaRPr lang="en-US"/>
          </a:p>
        </p:txBody>
      </p:sp>
    </p:spTree>
    <p:extLst>
      <p:ext uri="{BB962C8B-B14F-4D97-AF65-F5344CB8AC3E}">
        <p14:creationId xmlns:p14="http://schemas.microsoft.com/office/powerpoint/2010/main" val="22369954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8</a:t>
            </a:fld>
            <a:endParaRPr lang="en-US"/>
          </a:p>
        </p:txBody>
      </p:sp>
    </p:spTree>
    <p:extLst>
      <p:ext uri="{BB962C8B-B14F-4D97-AF65-F5344CB8AC3E}">
        <p14:creationId xmlns:p14="http://schemas.microsoft.com/office/powerpoint/2010/main" val="34052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a:extLst>
              <a:ext uri="{FF2B5EF4-FFF2-40B4-BE49-F238E27FC236}">
                <a16:creationId xmlns:a16="http://schemas.microsoft.com/office/drawing/2014/main" id="{59E06930-FB7C-D847-9EC4-225A26DA7334}"/>
              </a:ext>
            </a:extLst>
          </p:cNvPr>
          <p:cNvSpPr>
            <a:spLocks noGrp="1" noRot="1" noChangeAspect="1" noChangeArrowheads="1" noTextEdit="1"/>
          </p:cNvSpPr>
          <p:nvPr>
            <p:ph type="sldImg"/>
          </p:nvPr>
        </p:nvSpPr>
        <p:spPr/>
      </p:sp>
      <p:sp>
        <p:nvSpPr>
          <p:cNvPr id="28674" name="Notes Placeholder 2">
            <a:extLst>
              <a:ext uri="{FF2B5EF4-FFF2-40B4-BE49-F238E27FC236}">
                <a16:creationId xmlns:a16="http://schemas.microsoft.com/office/drawing/2014/main" id="{82BCFCA4-5839-8140-B08F-5479DABD40E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ltLang="en-US" dirty="0"/>
          </a:p>
        </p:txBody>
      </p:sp>
      <p:sp>
        <p:nvSpPr>
          <p:cNvPr id="28675" name="Slide Number Placeholder 3">
            <a:extLst>
              <a:ext uri="{FF2B5EF4-FFF2-40B4-BE49-F238E27FC236}">
                <a16:creationId xmlns:a16="http://schemas.microsoft.com/office/drawing/2014/main" id="{DA6D6ECB-E841-1B4D-A268-A58FB06CADA4}"/>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28EB007-4D53-D94C-8EC9-36605EE92C6B}" type="slidenum">
              <a:rPr lang="en-US" altLang="en-US" smtClean="0"/>
              <a:pPr>
                <a:spcBef>
                  <a:spcPct val="0"/>
                </a:spcBef>
              </a:pPr>
              <a:t>9</a:t>
            </a:fld>
            <a:endParaRPr lang="en-US" altLang="en-US"/>
          </a:p>
        </p:txBody>
      </p:sp>
    </p:spTree>
    <p:extLst>
      <p:ext uri="{BB962C8B-B14F-4D97-AF65-F5344CB8AC3E}">
        <p14:creationId xmlns:p14="http://schemas.microsoft.com/office/powerpoint/2010/main" val="2555892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VN" dirty="0"/>
          </a:p>
        </p:txBody>
      </p:sp>
      <p:sp>
        <p:nvSpPr>
          <p:cNvPr id="4" name="Slide Number Placeholder 3"/>
          <p:cNvSpPr>
            <a:spLocks noGrp="1"/>
          </p:cNvSpPr>
          <p:nvPr>
            <p:ph type="sldNum" sz="quarter" idx="5"/>
          </p:nvPr>
        </p:nvSpPr>
        <p:spPr/>
        <p:txBody>
          <a:bodyPr/>
          <a:lstStyle/>
          <a:p>
            <a:fld id="{F882783F-DCC3-304A-B867-3F455E5FA1DF}" type="slidenum">
              <a:rPr lang="en-US" smtClean="0"/>
              <a:t>10</a:t>
            </a:fld>
            <a:endParaRPr lang="en-US"/>
          </a:p>
        </p:txBody>
      </p:sp>
    </p:spTree>
    <p:extLst>
      <p:ext uri="{BB962C8B-B14F-4D97-AF65-F5344CB8AC3E}">
        <p14:creationId xmlns:p14="http://schemas.microsoft.com/office/powerpoint/2010/main" val="2041109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28600"/>
            <a:ext cx="7772400" cy="4571999"/>
          </a:xfrm>
        </p:spPr>
        <p:txBody>
          <a:bodyPr anchor="ctr">
            <a:noAutofit/>
          </a:bodyPr>
          <a:lstStyle>
            <a:lvl1pPr>
              <a:lnSpc>
                <a:spcPct val="100000"/>
              </a:lnSpc>
              <a:defRPr sz="8800" spc="-80" baseline="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1DEABC-D766-4322-8E78-B830FAE35C72}" type="datetime4">
              <a:rPr lang="en-US" smtClean="0"/>
              <a:pPr/>
              <a:t>May 6, 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131F9E-604E-4343-9F29-EF72E8231CAD}" type="datetime4">
              <a:rPr lang="en-US" smtClean="0"/>
              <a:pPr/>
              <a:t>May 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A8E1CE-37F8-4102-8DF9-852A0A51F293}" type="datetime4">
              <a:rPr lang="en-US" smtClean="0"/>
              <a:pPr/>
              <a:t>May 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54065"/>
            <a:ext cx="7620000" cy="1371600"/>
          </a:xfrm>
        </p:spPr>
        <p:txBody>
          <a:bodyPr/>
          <a:lstStyle/>
          <a:p>
            <a:r>
              <a:rPr lang="en-US" dirty="0"/>
              <a:t>Click to edit Master title style</a:t>
            </a:r>
          </a:p>
        </p:txBody>
      </p:sp>
      <p:sp>
        <p:nvSpPr>
          <p:cNvPr id="3" name="Content Placeholder 2"/>
          <p:cNvSpPr>
            <a:spLocks noGrp="1"/>
          </p:cNvSpPr>
          <p:nvPr>
            <p:ph idx="1"/>
          </p:nvPr>
        </p:nvSpPr>
        <p:spPr>
          <a:xfrm>
            <a:off x="457200" y="2172502"/>
            <a:ext cx="7620000" cy="39536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3333F43-3E86-47E4-BFBB-2476D384E1C6}" type="datetime4">
              <a:rPr lang="en-US" smtClean="0"/>
              <a:pPr/>
              <a:t>May 6, 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751663BA-01FC-4367-B6F3-ABB2645D55F1}" type="datetime4">
              <a:rPr lang="en-US" smtClean="0"/>
              <a:pPr/>
              <a:t>May 6, 2025</a:t>
            </a:fld>
            <a:endParaRPr lang="en-US" dirty="0"/>
          </a:p>
        </p:txBody>
      </p:sp>
      <p:sp>
        <p:nvSpPr>
          <p:cNvPr id="8" name="Slide Number Placeholder 7"/>
          <p:cNvSpPr>
            <a:spLocks noGrp="1"/>
          </p:cNvSpPr>
          <p:nvPr>
            <p:ph type="sldNum" sz="quarter" idx="11"/>
          </p:nvPr>
        </p:nvSpPr>
        <p:spPr/>
        <p:txBody>
          <a:bodyPr/>
          <a:lstStyle/>
          <a:p>
            <a:fld id="{F38DF745-7D3F-47F4-83A3-874385CFAA6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3068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90160" y="1574800"/>
            <a:ext cx="329184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9B19C71-EC74-44AF-B27E-FC7DC3C3A61D}" type="datetime4">
              <a:rPr lang="en-US" smtClean="0"/>
              <a:pPr/>
              <a:t>May 6,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5CDA29-3CBE-48EA-92AE-A996835462BA}" type="datetime4">
              <a:rPr lang="en-US" smtClean="0"/>
              <a:pPr/>
              <a:t>May 6, 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29EC054-3869-4501-B163-1BBFDE8DCE04}" type="datetime4">
              <a:rPr lang="en-US" smtClean="0"/>
              <a:pPr/>
              <a:t>May 6, 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63D831-56C1-49CF-8EF7-8B9A98402BCD}" type="datetime4">
              <a:rPr lang="en-US" smtClean="0"/>
              <a:pPr/>
              <a:t>May 6, 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8DF745-7D3F-47F4-83A3-874385CFAA6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May 6,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8" name="Title 7"/>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EEA923-9BEE-48CE-9F28-5B525F399BAD}" type="datetime4">
              <a:rPr lang="en-US" smtClean="0"/>
              <a:pPr/>
              <a:t>May 6, 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38DF745-7D3F-47F4-83A3-874385CFAA69}" type="slidenum">
              <a:rPr lang="en-US" smtClean="0"/>
              <a:pPr/>
              <a:t>‹#›</a:t>
            </a:fld>
            <a:endParaRPr lang="en-US"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a:t>Click to edit Master title style</a:t>
            </a:r>
            <a:endParaRPr lang="en-US" dirty="0"/>
          </a:p>
        </p:txBody>
      </p:sp>
      <p:sp>
        <p:nvSpPr>
          <p:cNvPr id="10" name="Rectangle 9"/>
          <p:cNvSpPr/>
          <p:nvPr/>
        </p:nvSpPr>
        <p:spPr>
          <a:xfrm>
            <a:off x="9001124" y="0"/>
            <a:ext cx="142876" cy="48463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May 6, 2025</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sldNum="0" hdr="0" ftr="0" dt="0"/>
  <p:txStyles>
    <p:titleStyle>
      <a:lvl1pPr algn="l" defTabSz="914400" rtl="0" eaLnBrk="1" latinLnBrk="0" hangingPunct="1">
        <a:spcBef>
          <a:spcPct val="0"/>
        </a:spcBef>
        <a:buNone/>
        <a:defRPr sz="3600" b="0" i="0" u="none" kern="1200" cap="all" spc="-60" baseline="0">
          <a:solidFill>
            <a:schemeClr val="tx2"/>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png"/><Relationship Id="rId7" Type="http://schemas.openxmlformats.org/officeDocument/2006/relationships/diagramColors" Target="../diagrams/colors2.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0" y="2150166"/>
            <a:ext cx="9144000" cy="3560242"/>
          </a:xfrm>
          <a:prstGeom prst="rect">
            <a:avLst/>
          </a:prstGeom>
        </p:spPr>
      </p:pic>
      <p:pic>
        <p:nvPicPr>
          <p:cNvPr id="6" name="Picture 5"/>
          <p:cNvPicPr>
            <a:picLocks noChangeAspect="1"/>
          </p:cNvPicPr>
          <p:nvPr/>
        </p:nvPicPr>
        <p:blipFill>
          <a:blip r:embed="rId4"/>
          <a:stretch>
            <a:fillRect/>
          </a:stretch>
        </p:blipFill>
        <p:spPr>
          <a:xfrm>
            <a:off x="138980" y="132705"/>
            <a:ext cx="1023723" cy="1535585"/>
          </a:xfrm>
          <a:prstGeom prst="rect">
            <a:avLst/>
          </a:prstGeom>
        </p:spPr>
      </p:pic>
      <p:sp>
        <p:nvSpPr>
          <p:cNvPr id="7" name="TextBox 6"/>
          <p:cNvSpPr txBox="1"/>
          <p:nvPr/>
        </p:nvSpPr>
        <p:spPr>
          <a:xfrm>
            <a:off x="1322936" y="1285055"/>
            <a:ext cx="6975881" cy="369332"/>
          </a:xfrm>
          <a:prstGeom prst="rect">
            <a:avLst/>
          </a:prstGeom>
          <a:noFill/>
        </p:spPr>
        <p:txBody>
          <a:bodyPr wrap="square" rtlCol="0">
            <a:spAutoFit/>
          </a:bodyPr>
          <a:lstStyle/>
          <a:p>
            <a:r>
              <a:rPr lang="en-US" b="1" dirty="0">
                <a:solidFill>
                  <a:srgbClr val="FF0000"/>
                </a:solidFill>
              </a:rPr>
              <a:t>HANOI UNIVERSITY OF SCIENCE AND TECHNOLOGY</a:t>
            </a:r>
          </a:p>
        </p:txBody>
      </p:sp>
      <p:sp>
        <p:nvSpPr>
          <p:cNvPr id="8" name="Subtitle 2">
            <a:extLst>
              <a:ext uri="{FF2B5EF4-FFF2-40B4-BE49-F238E27FC236}">
                <a16:creationId xmlns:a16="http://schemas.microsoft.com/office/drawing/2014/main" id="{A4CEB205-CBBC-9834-5377-F2DEB3CF6AA8}"/>
              </a:ext>
            </a:extLst>
          </p:cNvPr>
          <p:cNvSpPr txBox="1">
            <a:spLocks/>
          </p:cNvSpPr>
          <p:nvPr/>
        </p:nvSpPr>
        <p:spPr>
          <a:xfrm>
            <a:off x="221550" y="5810895"/>
            <a:ext cx="8700899" cy="914400"/>
          </a:xfrm>
          <a:prstGeom prst="rect">
            <a:avLst/>
          </a:prstGeom>
        </p:spPr>
        <p:txBody>
          <a:bodyPr vert="horz" lIns="91440" tIns="45720" rIns="91440" bIns="45720" rtlCol="0">
            <a:normAutofit fontScale="77500" lnSpcReduction="20000"/>
          </a:bodyPr>
          <a:lstStyle>
            <a:lvl1pPr marL="0" indent="0" algn="l" defTabSz="914400" rtl="0" eaLnBrk="1" latinLnBrk="0" hangingPunct="1">
              <a:spcBef>
                <a:spcPct val="20000"/>
              </a:spcBef>
              <a:spcAft>
                <a:spcPts val="600"/>
              </a:spcAft>
              <a:buFont typeface="Arial" pitchFamily="34" charset="0"/>
              <a:buNone/>
              <a:defRPr sz="2000" b="0" kern="1200" cap="all" spc="120" baseline="0">
                <a:solidFill>
                  <a:schemeClr val="tx2"/>
                </a:solidFill>
                <a:latin typeface="+mj-lt"/>
                <a:ea typeface="+mn-ea"/>
                <a:cs typeface="+mn-cs"/>
              </a:defRPr>
            </a:lvl1pPr>
            <a:lvl2pPr marL="457200" indent="0" algn="ctr" defTabSz="914400" rtl="0" eaLnBrk="1" latinLnBrk="0" hangingPunct="1">
              <a:spcBef>
                <a:spcPct val="20000"/>
              </a:spcBef>
              <a:buClr>
                <a:schemeClr val="tx2"/>
              </a:buClr>
              <a:buFont typeface="Arial" pitchFamily="34" charset="0"/>
              <a:buNone/>
              <a:defRPr sz="20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tx2"/>
              </a:buClr>
              <a:buFont typeface="Arial" pitchFamily="34" charset="0"/>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tx2"/>
              </a:buClr>
              <a:buFont typeface="Arial" pitchFamily="34" charset="0"/>
              <a:buNone/>
              <a:defRPr sz="1800" kern="12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tx2"/>
              </a:buClr>
              <a:buFont typeface="Arial" pitchFamily="34" charset="0"/>
              <a:buNone/>
              <a:defRPr sz="1600" kern="1200">
                <a:solidFill>
                  <a:schemeClr val="tx1">
                    <a:tint val="75000"/>
                  </a:schemeClr>
                </a:solidFill>
                <a:latin typeface="+mn-lt"/>
                <a:ea typeface="+mn-ea"/>
                <a:cs typeface="+mn-cs"/>
              </a:defRPr>
            </a:lvl9pPr>
          </a:lstStyle>
          <a:p>
            <a:pPr algn="ctr"/>
            <a:r>
              <a:rPr lang="en-US" b="1" dirty="0">
                <a:latin typeface="Tahoma" panose="020B0604030504040204" pitchFamily="34" charset="0"/>
                <a:ea typeface="Tahoma" panose="020B0604030504040204" pitchFamily="34" charset="0"/>
                <a:cs typeface="Tahoma" panose="020B0604030504040204" pitchFamily="34" charset="0"/>
              </a:rPr>
              <a:t>Chapter </a:t>
            </a:r>
            <a:r>
              <a:rPr lang="vi-VN" b="1" dirty="0">
                <a:latin typeface="Tahoma" panose="020B0604030504040204" pitchFamily="34" charset="0"/>
                <a:ea typeface="Tahoma" panose="020B0604030504040204" pitchFamily="34" charset="0"/>
                <a:cs typeface="Tahoma" panose="020B0604030504040204" pitchFamily="34" charset="0"/>
              </a:rPr>
              <a:t>4</a:t>
            </a:r>
            <a:r>
              <a:rPr lang="en-US" b="1" dirty="0">
                <a:latin typeface="Tahoma" panose="020B0604030504040204" pitchFamily="34" charset="0"/>
                <a:ea typeface="Tahoma" panose="020B0604030504040204" pitchFamily="34" charset="0"/>
                <a:cs typeface="Tahoma" panose="020B0604030504040204" pitchFamily="34" charset="0"/>
              </a:rPr>
              <a:t>: </a:t>
            </a:r>
            <a:r>
              <a:rPr lang="vi-VN" b="1" dirty="0">
                <a:latin typeface="Tahoma" panose="020B0604030504040204" pitchFamily="34" charset="0"/>
                <a:ea typeface="Tahoma" panose="020B0604030504040204" pitchFamily="34" charset="0"/>
                <a:cs typeface="Tahoma" panose="020B0604030504040204" pitchFamily="34" charset="0"/>
              </a:rPr>
              <a:t>LEADING function</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vi-VN" b="1" dirty="0">
                <a:latin typeface="Tahoma" panose="020B0604030504040204" pitchFamily="34" charset="0"/>
                <a:ea typeface="Tahoma" panose="020B0604030504040204" pitchFamily="34" charset="0"/>
                <a:cs typeface="Tahoma" panose="020B0604030504040204" pitchFamily="34" charset="0"/>
              </a:rPr>
              <a:t>School of economics and management</a:t>
            </a:r>
            <a:endParaRPr lang="en-US" b="1" dirty="0">
              <a:latin typeface="Tahoma" panose="020B0604030504040204" pitchFamily="34" charset="0"/>
              <a:ea typeface="Tahoma" panose="020B0604030504040204" pitchFamily="34" charset="0"/>
              <a:cs typeface="Tahoma" panose="020B0604030504040204" pitchFamily="34" charset="0"/>
            </a:endParaRPr>
          </a:p>
          <a:p>
            <a:pPr algn="ctr"/>
            <a:r>
              <a:rPr lang="en-US" sz="1700" b="1" dirty="0">
                <a:latin typeface="Tahoma" panose="020B0604030504040204" pitchFamily="34" charset="0"/>
                <a:ea typeface="Tahoma" panose="020B0604030504040204" pitchFamily="34" charset="0"/>
                <a:cs typeface="Tahoma" panose="020B0604030504040204" pitchFamily="34" charset="0"/>
              </a:rPr>
              <a:t>DR. Nguyen Thanh </a:t>
            </a:r>
            <a:r>
              <a:rPr lang="en-US" sz="1700" b="1" dirty="0" err="1">
                <a:latin typeface="Tahoma" panose="020B0604030504040204" pitchFamily="34" charset="0"/>
                <a:ea typeface="Tahoma" panose="020B0604030504040204" pitchFamily="34" charset="0"/>
                <a:cs typeface="Tahoma" panose="020B0604030504040204" pitchFamily="34" charset="0"/>
              </a:rPr>
              <a:t>huong</a:t>
            </a:r>
            <a:endParaRPr lang="en-US" sz="17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876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13127" y="314101"/>
            <a:ext cx="8488059" cy="523220"/>
          </a:xfrm>
          <a:prstGeom prst="rect">
            <a:avLst/>
          </a:prstGeom>
          <a:noFill/>
        </p:spPr>
        <p:txBody>
          <a:bodyPr wrap="square" rtlCol="0">
            <a:spAutoFit/>
          </a:bodyPr>
          <a:lstStyle/>
          <a:p>
            <a:pPr algn="ctr"/>
            <a:r>
              <a:rPr lang="en-US" sz="2700" dirty="0">
                <a:solidFill>
                  <a:srgbClr val="FFFFFF"/>
                </a:solidFill>
              </a:rPr>
              <a:t>4.2. </a:t>
            </a:r>
            <a:r>
              <a:rPr lang="en-US" sz="2800" dirty="0">
                <a:solidFill>
                  <a:schemeClr val="bg1"/>
                </a:solidFill>
                <a:latin typeface="Arial" pitchFamily="34" charset="0"/>
                <a:cs typeface="Arial" pitchFamily="34" charset="0"/>
              </a:rPr>
              <a:t>Theories of needs, motive and motivation</a:t>
            </a:r>
            <a:endParaRPr lang="en-US" sz="2700" dirty="0">
              <a:solidFill>
                <a:srgbClr val="FFFFFF"/>
              </a:solidFill>
            </a:endParaRP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p:txBody>
          <a:bodyPr>
            <a:normAutofit/>
          </a:bodyPr>
          <a:lstStyle/>
          <a:p>
            <a:r>
              <a:rPr lang="de-DE" sz="2500" dirty="0"/>
              <a:t>4.2.1 Theory </a:t>
            </a:r>
            <a:r>
              <a:rPr lang="de-DE" sz="2500" dirty="0" err="1"/>
              <a:t>of</a:t>
            </a:r>
            <a:r>
              <a:rPr lang="de-DE" sz="2500" dirty="0"/>
              <a:t> </a:t>
            </a:r>
            <a:r>
              <a:rPr lang="de-DE" sz="2500" dirty="0" err="1"/>
              <a:t>needs</a:t>
            </a:r>
            <a:endParaRPr lang="de-DE" sz="2500" dirty="0"/>
          </a:p>
          <a:p>
            <a:r>
              <a:rPr lang="de-DE" sz="2500" dirty="0"/>
              <a:t>4.2.2 Theory </a:t>
            </a:r>
            <a:r>
              <a:rPr lang="de-DE" sz="2500" dirty="0" err="1"/>
              <a:t>of</a:t>
            </a:r>
            <a:r>
              <a:rPr lang="de-DE" sz="2500" dirty="0"/>
              <a:t> </a:t>
            </a:r>
            <a:r>
              <a:rPr lang="de-DE" sz="2500" dirty="0" err="1"/>
              <a:t>motive</a:t>
            </a:r>
            <a:endParaRPr lang="en-US" sz="2500" dirty="0"/>
          </a:p>
        </p:txBody>
      </p:sp>
    </p:spTree>
    <p:extLst>
      <p:ext uri="{BB962C8B-B14F-4D97-AF65-F5344CB8AC3E}">
        <p14:creationId xmlns:p14="http://schemas.microsoft.com/office/powerpoint/2010/main" val="1079587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4.2.1 Theory of needs</a:t>
            </a: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p:txBody>
          <a:bodyPr>
            <a:normAutofit/>
          </a:bodyPr>
          <a:lstStyle/>
          <a:p>
            <a:r>
              <a:rPr lang="de-DE" sz="2500" dirty="0"/>
              <a:t>4.2.1.1. Concept </a:t>
            </a:r>
            <a:r>
              <a:rPr lang="de-DE" sz="2500" dirty="0" err="1"/>
              <a:t>of</a:t>
            </a:r>
            <a:r>
              <a:rPr lang="de-DE" sz="2500" dirty="0"/>
              <a:t> </a:t>
            </a:r>
            <a:r>
              <a:rPr lang="de-DE" sz="2500" dirty="0" err="1"/>
              <a:t>needs</a:t>
            </a:r>
            <a:endParaRPr lang="de-DE" sz="2500" dirty="0"/>
          </a:p>
          <a:p>
            <a:r>
              <a:rPr lang="de-DE" sz="2500" dirty="0"/>
              <a:t>4.2.1.2. </a:t>
            </a:r>
            <a:r>
              <a:rPr lang="en-US" sz="2400" dirty="0">
                <a:latin typeface="Arial" pitchFamily="34" charset="0"/>
                <a:cs typeface="Arial" pitchFamily="34" charset="0"/>
              </a:rPr>
              <a:t>Maslow's Hierarchy Of Needs</a:t>
            </a:r>
            <a:endParaRPr lang="en-US" sz="2500" dirty="0"/>
          </a:p>
        </p:txBody>
      </p:sp>
    </p:spTree>
    <p:extLst>
      <p:ext uri="{BB962C8B-B14F-4D97-AF65-F5344CB8AC3E}">
        <p14:creationId xmlns:p14="http://schemas.microsoft.com/office/powerpoint/2010/main" val="1284924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4792124" cy="5092102"/>
          </a:xfrm>
        </p:spPr>
        <p:txBody>
          <a:bodyPr>
            <a:normAutofit/>
          </a:bodyPr>
          <a:lstStyle/>
          <a:p>
            <a:r>
              <a:rPr lang="de-DE" sz="2400" dirty="0"/>
              <a:t>4.2.1.1. Concept </a:t>
            </a:r>
            <a:r>
              <a:rPr lang="de-DE" sz="2400" dirty="0" err="1"/>
              <a:t>of</a:t>
            </a:r>
            <a:r>
              <a:rPr lang="de-DE" sz="2400" dirty="0"/>
              <a:t> </a:t>
            </a:r>
            <a:r>
              <a:rPr lang="de-DE" sz="2400" dirty="0" err="1"/>
              <a:t>needs</a:t>
            </a:r>
            <a:endParaRPr lang="de-DE" sz="2400" dirty="0"/>
          </a:p>
          <a:p>
            <a:endParaRPr lang="de-DE" sz="2400" dirty="0"/>
          </a:p>
          <a:p>
            <a:pPr algn="just"/>
            <a:r>
              <a:rPr lang="de-DE" sz="2400" dirty="0"/>
              <a:t>- </a:t>
            </a:r>
            <a:r>
              <a:rPr lang="en-US" sz="2400" b="0" dirty="0"/>
              <a:t>Need  can be defined as a psychological state  of feeling of lack and desire to be satisfied</a:t>
            </a:r>
          </a:p>
          <a:p>
            <a:pPr algn="just"/>
            <a:r>
              <a:rPr lang="en-US" sz="2400" b="0" dirty="0"/>
              <a:t>There are different needs based on awareness, psychological and physiological characteristics.</a:t>
            </a:r>
          </a:p>
        </p:txBody>
      </p:sp>
      <p:pic>
        <p:nvPicPr>
          <p:cNvPr id="3" name="Picture 2" descr="Text, whiteboard&#10;&#10;Description automatically generated">
            <a:extLst>
              <a:ext uri="{FF2B5EF4-FFF2-40B4-BE49-F238E27FC236}">
                <a16:creationId xmlns:a16="http://schemas.microsoft.com/office/drawing/2014/main" id="{E7DF823E-200F-C740-B669-43CAB20D39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42517" y="1717288"/>
            <a:ext cx="3300761" cy="4826611"/>
          </a:xfrm>
          <a:prstGeom prst="rect">
            <a:avLst/>
          </a:prstGeom>
        </p:spPr>
      </p:pic>
      <p:sp>
        <p:nvSpPr>
          <p:cNvPr id="8" name="TextBox 7">
            <a:extLst>
              <a:ext uri="{FF2B5EF4-FFF2-40B4-BE49-F238E27FC236}">
                <a16:creationId xmlns:a16="http://schemas.microsoft.com/office/drawing/2014/main" id="{09896436-AE1A-FFDA-4CFF-B482A5CA047C}"/>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4.2.1 Theory of needs</a:t>
            </a:r>
          </a:p>
        </p:txBody>
      </p:sp>
    </p:spTree>
    <p:extLst>
      <p:ext uri="{BB962C8B-B14F-4D97-AF65-F5344CB8AC3E}">
        <p14:creationId xmlns:p14="http://schemas.microsoft.com/office/powerpoint/2010/main" val="38647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additive="base">
                                        <p:cTn id="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anim calcmode="lin" valueType="num">
                                      <p:cBhvr additive="base">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a:bodyPr>
          <a:lstStyle/>
          <a:p>
            <a:r>
              <a:rPr lang="de-DE" sz="2400" dirty="0"/>
              <a:t>4.2.1.2. </a:t>
            </a:r>
            <a:r>
              <a:rPr lang="en-US" sz="2400" dirty="0">
                <a:latin typeface="Arial" pitchFamily="34" charset="0"/>
                <a:cs typeface="Arial" pitchFamily="34" charset="0"/>
              </a:rPr>
              <a:t>Maslow's Hierarchy Of Needs</a:t>
            </a:r>
            <a:endParaRPr lang="de-DE" sz="2400" dirty="0"/>
          </a:p>
          <a:p>
            <a:endParaRPr lang="de-DE" sz="2400"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446264" cy="214799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0" dirty="0">
                <a:latin typeface="Arial" pitchFamily="34" charset="0"/>
                <a:cs typeface="Arial" pitchFamily="34" charset="0"/>
              </a:rPr>
              <a:t>- Assumptions in Maslow's hierarchy of needs</a:t>
            </a:r>
          </a:p>
          <a:p>
            <a:r>
              <a:rPr lang="en-US" sz="2400" b="0" dirty="0">
                <a:latin typeface="Arial" pitchFamily="34" charset="0"/>
                <a:cs typeface="Arial" pitchFamily="34" charset="0"/>
              </a:rPr>
              <a:t>- Content of Maslow's hierarchy of needs</a:t>
            </a:r>
          </a:p>
          <a:p>
            <a:r>
              <a:rPr lang="en-US" sz="2400" b="0" dirty="0">
                <a:latin typeface="Arial" pitchFamily="34" charset="0"/>
                <a:cs typeface="Arial" pitchFamily="34" charset="0"/>
              </a:rPr>
              <a:t>- Application of Maslow's hierarchy of needs in management</a:t>
            </a:r>
          </a:p>
          <a:p>
            <a:pPr marL="457200" indent="-457200">
              <a:buFont typeface="Arial" pitchFamily="34" charset="0"/>
              <a:buAutoNum type="arabicParenR"/>
            </a:pPr>
            <a:endParaRPr lang="en-US" sz="2400" b="0" dirty="0">
              <a:latin typeface="Arial" pitchFamily="34" charset="0"/>
              <a:cs typeface="Arial" pitchFamily="34" charset="0"/>
            </a:endParaRPr>
          </a:p>
        </p:txBody>
      </p:sp>
      <p:sp>
        <p:nvSpPr>
          <p:cNvPr id="2" name="TextBox 1">
            <a:extLst>
              <a:ext uri="{FF2B5EF4-FFF2-40B4-BE49-F238E27FC236}">
                <a16:creationId xmlns:a16="http://schemas.microsoft.com/office/drawing/2014/main" id="{5A61CCC9-14EC-2523-8E24-4AB94F1DF350}"/>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4.2.1 Theory of needs</a:t>
            </a:r>
          </a:p>
        </p:txBody>
      </p:sp>
    </p:spTree>
    <p:extLst>
      <p:ext uri="{BB962C8B-B14F-4D97-AF65-F5344CB8AC3E}">
        <p14:creationId xmlns:p14="http://schemas.microsoft.com/office/powerpoint/2010/main" val="30122807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1052039" y="381716"/>
            <a:ext cx="8488059" cy="538609"/>
          </a:xfrm>
          <a:prstGeom prst="rect">
            <a:avLst/>
          </a:prstGeom>
          <a:noFill/>
        </p:spPr>
        <p:txBody>
          <a:bodyPr wrap="square" rtlCol="0">
            <a:spAutoFit/>
          </a:bodyPr>
          <a:lstStyle/>
          <a:p>
            <a:r>
              <a:rPr lang="de-DE" sz="2900" dirty="0">
                <a:solidFill>
                  <a:schemeClr val="bg1"/>
                </a:solidFill>
              </a:rPr>
              <a:t>4.2.1.2. </a:t>
            </a:r>
            <a:r>
              <a:rPr lang="en-US" sz="2900" dirty="0">
                <a:solidFill>
                  <a:schemeClr val="bg1"/>
                </a:solidFill>
                <a:latin typeface="Arial" pitchFamily="34" charset="0"/>
                <a:cs typeface="Arial" pitchFamily="34" charset="0"/>
              </a:rPr>
              <a:t>Maslow's Hierarchy Of Needs</a:t>
            </a:r>
            <a:endParaRPr lang="de-DE" sz="2900" dirty="0">
              <a:solidFill>
                <a:schemeClr val="bg1"/>
              </a:solidFill>
            </a:endParaRP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a:bodyPr>
          <a:lstStyle/>
          <a:p>
            <a:r>
              <a:rPr lang="en-US" sz="2400" dirty="0">
                <a:latin typeface="Arial" pitchFamily="34" charset="0"/>
                <a:cs typeface="Arial" pitchFamily="34" charset="0"/>
              </a:rPr>
              <a:t>Some fundamental assumptions</a:t>
            </a:r>
            <a:endParaRPr lang="de-DE"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345354" cy="404995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r>
              <a:rPr lang="en-US" sz="2200" b="0" dirty="0">
                <a:latin typeface="Arial" pitchFamily="34" charset="0"/>
                <a:cs typeface="Arial" pitchFamily="34" charset="0"/>
              </a:rPr>
              <a:t>1- A satisfied need does not act as a motivator, and another replaces it.</a:t>
            </a:r>
          </a:p>
          <a:p>
            <a:pPr algn="just"/>
            <a:r>
              <a:rPr lang="en-US" sz="2200" b="0" dirty="0">
                <a:latin typeface="Arial" pitchFamily="34" charset="0"/>
                <a:cs typeface="Arial" pitchFamily="34" charset="0"/>
              </a:rPr>
              <a:t>2- Most of people have a diverse system of needs. There always exists different needs affecting people’s </a:t>
            </a:r>
            <a:r>
              <a:rPr lang="en-US" sz="2200" b="0" dirty="0" err="1">
                <a:latin typeface="Arial" pitchFamily="34" charset="0"/>
                <a:cs typeface="Arial" pitchFamily="34" charset="0"/>
              </a:rPr>
              <a:t>behaviour</a:t>
            </a:r>
            <a:endParaRPr lang="en-US" sz="2200" b="0" dirty="0">
              <a:latin typeface="Arial" pitchFamily="34" charset="0"/>
              <a:cs typeface="Arial" pitchFamily="34" charset="0"/>
            </a:endParaRPr>
          </a:p>
          <a:p>
            <a:pPr algn="just"/>
            <a:r>
              <a:rPr lang="en-US" sz="2200" b="0" dirty="0">
                <a:latin typeface="Arial" pitchFamily="34" charset="0"/>
                <a:cs typeface="Arial" pitchFamily="34" charset="0"/>
              </a:rPr>
              <a:t>3- It is common accepted that One must satisfy lower level basic needs before progressing on to meet higher level growth needs. </a:t>
            </a:r>
          </a:p>
          <a:p>
            <a:pPr algn="just"/>
            <a:endParaRPr lang="en-US" sz="2200" b="0" dirty="0">
              <a:latin typeface="Arial" pitchFamily="34" charset="0"/>
              <a:cs typeface="Arial" pitchFamily="34" charset="0"/>
            </a:endParaRPr>
          </a:p>
        </p:txBody>
      </p:sp>
    </p:spTree>
    <p:extLst>
      <p:ext uri="{BB962C8B-B14F-4D97-AF65-F5344CB8AC3E}">
        <p14:creationId xmlns:p14="http://schemas.microsoft.com/office/powerpoint/2010/main" val="4041335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119350" y="1109053"/>
            <a:ext cx="7220564" cy="648118"/>
          </a:xfrm>
        </p:spPr>
        <p:txBody>
          <a:bodyPr>
            <a:noAutofit/>
          </a:bodyPr>
          <a:lstStyle/>
          <a:p>
            <a:r>
              <a:rPr lang="en-US" sz="2400" dirty="0">
                <a:latin typeface="Arial" pitchFamily="34" charset="0"/>
                <a:cs typeface="Arial" pitchFamily="34" charset="0"/>
              </a:rPr>
              <a:t>Content of </a:t>
            </a:r>
            <a:r>
              <a:rPr lang="en-US" sz="2400" dirty="0"/>
              <a:t>Maslow's hierarchy of needs</a:t>
            </a:r>
            <a:endParaRPr lang="de-DE" sz="2600" dirty="0"/>
          </a:p>
        </p:txBody>
      </p:sp>
      <p:pic>
        <p:nvPicPr>
          <p:cNvPr id="9" name="Content Placeholder 8" descr="maslow-needs.jpg">
            <a:extLst>
              <a:ext uri="{FF2B5EF4-FFF2-40B4-BE49-F238E27FC236}">
                <a16:creationId xmlns:a16="http://schemas.microsoft.com/office/drawing/2014/main" id="{4E60C1AE-FCE3-BB4F-B846-A2718272554D}"/>
              </a:ext>
            </a:extLst>
          </p:cNvPr>
          <p:cNvPicPr>
            <a:picLocks noChangeAspect="1"/>
          </p:cNvPicPr>
          <p:nvPr/>
        </p:nvPicPr>
        <p:blipFill>
          <a:blip r:embed="rId4"/>
          <a:stretch>
            <a:fillRect/>
          </a:stretch>
        </p:blipFill>
        <p:spPr>
          <a:xfrm>
            <a:off x="1052039" y="1757171"/>
            <a:ext cx="7086600" cy="4928615"/>
          </a:xfrm>
          <a:prstGeom prst="rect">
            <a:avLst/>
          </a:prstGeom>
        </p:spPr>
      </p:pic>
      <p:sp>
        <p:nvSpPr>
          <p:cNvPr id="2" name="TextBox 1">
            <a:extLst>
              <a:ext uri="{FF2B5EF4-FFF2-40B4-BE49-F238E27FC236}">
                <a16:creationId xmlns:a16="http://schemas.microsoft.com/office/drawing/2014/main" id="{4DBA83A3-7611-7F3B-4FE8-4BABF812972D}"/>
              </a:ext>
            </a:extLst>
          </p:cNvPr>
          <p:cNvSpPr txBox="1"/>
          <p:nvPr/>
        </p:nvSpPr>
        <p:spPr>
          <a:xfrm>
            <a:off x="1052039" y="381716"/>
            <a:ext cx="8488059" cy="538609"/>
          </a:xfrm>
          <a:prstGeom prst="rect">
            <a:avLst/>
          </a:prstGeom>
          <a:noFill/>
        </p:spPr>
        <p:txBody>
          <a:bodyPr wrap="square" rtlCol="0">
            <a:spAutoFit/>
          </a:bodyPr>
          <a:lstStyle/>
          <a:p>
            <a:r>
              <a:rPr lang="de-DE" sz="2900" dirty="0">
                <a:solidFill>
                  <a:schemeClr val="bg1"/>
                </a:solidFill>
              </a:rPr>
              <a:t>4.2.1.2. </a:t>
            </a:r>
            <a:r>
              <a:rPr lang="en-US" sz="2900" dirty="0">
                <a:solidFill>
                  <a:schemeClr val="bg1"/>
                </a:solidFill>
                <a:latin typeface="Arial" pitchFamily="34" charset="0"/>
                <a:cs typeface="Arial" pitchFamily="34" charset="0"/>
              </a:rPr>
              <a:t>Maslow's Hierarchy Of Needs</a:t>
            </a:r>
            <a:endParaRPr lang="de-DE" sz="2900" dirty="0">
              <a:solidFill>
                <a:schemeClr val="bg1"/>
              </a:solidFill>
            </a:endParaRPr>
          </a:p>
        </p:txBody>
      </p:sp>
    </p:spTree>
    <p:extLst>
      <p:ext uri="{BB962C8B-B14F-4D97-AF65-F5344CB8AC3E}">
        <p14:creationId xmlns:p14="http://schemas.microsoft.com/office/powerpoint/2010/main" val="1295614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fontScale="85000" lnSpcReduction="10000"/>
          </a:bodyPr>
          <a:lstStyle/>
          <a:p>
            <a:r>
              <a:rPr lang="en-US" sz="2500" dirty="0"/>
              <a:t>Application of Maslow's hierarchy of needs in management</a:t>
            </a:r>
          </a:p>
          <a:p>
            <a:endParaRPr lang="de-DE" sz="2500"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569832" cy="404995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r>
              <a:rPr lang="en-US" sz="2400" b="0" dirty="0">
                <a:latin typeface="Arial" pitchFamily="34" charset="0"/>
                <a:cs typeface="Arial" pitchFamily="34" charset="0"/>
              </a:rPr>
              <a:t>-It is supposed to grasp the stage of needs of  employees. By this way, managers are able to propose appropriate solutions  for employee satisfaction, ensuring objective achievement in an organization.</a:t>
            </a:r>
            <a:br>
              <a:rPr lang="en-US" sz="2400" b="0" dirty="0">
                <a:latin typeface="Arial" pitchFamily="34" charset="0"/>
                <a:cs typeface="Arial" pitchFamily="34" charset="0"/>
              </a:rPr>
            </a:br>
            <a:r>
              <a:rPr lang="en-US" sz="2400" b="0" dirty="0">
                <a:latin typeface="Arial" pitchFamily="34" charset="0"/>
                <a:cs typeface="Arial" pitchFamily="34" charset="0"/>
              </a:rPr>
              <a:t>	- Basic needs (physiological needs)</a:t>
            </a:r>
            <a:br>
              <a:rPr lang="en-US" sz="2400" b="0" dirty="0">
                <a:latin typeface="Arial" pitchFamily="34" charset="0"/>
                <a:cs typeface="Arial" pitchFamily="34" charset="0"/>
              </a:rPr>
            </a:br>
            <a:r>
              <a:rPr lang="en-US" sz="2400" b="0" dirty="0">
                <a:latin typeface="Arial" pitchFamily="34" charset="0"/>
                <a:cs typeface="Arial" pitchFamily="34" charset="0"/>
              </a:rPr>
              <a:t>	- Safety needs</a:t>
            </a:r>
            <a:br>
              <a:rPr lang="en-US" sz="2400" b="0" dirty="0">
                <a:latin typeface="Arial" pitchFamily="34" charset="0"/>
                <a:cs typeface="Arial" pitchFamily="34" charset="0"/>
              </a:rPr>
            </a:br>
            <a:r>
              <a:rPr lang="en-US" sz="2400" b="0" dirty="0">
                <a:latin typeface="Arial" pitchFamily="34" charset="0"/>
                <a:cs typeface="Arial" pitchFamily="34" charset="0"/>
              </a:rPr>
              <a:t>	- Love and belonging needs</a:t>
            </a:r>
            <a:br>
              <a:rPr lang="en-US" sz="2400" b="0" dirty="0">
                <a:latin typeface="Arial" pitchFamily="34" charset="0"/>
                <a:cs typeface="Arial" pitchFamily="34" charset="0"/>
              </a:rPr>
            </a:br>
            <a:r>
              <a:rPr lang="en-US" sz="2400" b="0" dirty="0">
                <a:latin typeface="Arial" pitchFamily="34" charset="0"/>
                <a:cs typeface="Arial" pitchFamily="34" charset="0"/>
              </a:rPr>
              <a:t>	- Esteem needs</a:t>
            </a:r>
            <a:br>
              <a:rPr lang="en-US" sz="2400" b="0" dirty="0">
                <a:latin typeface="Arial" pitchFamily="34" charset="0"/>
                <a:cs typeface="Arial" pitchFamily="34" charset="0"/>
              </a:rPr>
            </a:br>
            <a:r>
              <a:rPr lang="en-US" sz="2400" b="0" dirty="0">
                <a:latin typeface="Arial" pitchFamily="34" charset="0"/>
                <a:cs typeface="Arial" pitchFamily="34" charset="0"/>
              </a:rPr>
              <a:t>	- Self actualization</a:t>
            </a:r>
            <a:br>
              <a:rPr lang="en-US" sz="2400" b="0" dirty="0">
                <a:latin typeface="Arial" pitchFamily="34" charset="0"/>
                <a:cs typeface="Arial" pitchFamily="34" charset="0"/>
              </a:rPr>
            </a:br>
            <a:r>
              <a:rPr lang="en-US" sz="2400" b="0" dirty="0">
                <a:latin typeface="Arial" pitchFamily="34" charset="0"/>
                <a:cs typeface="Arial" pitchFamily="34" charset="0"/>
              </a:rPr>
              <a:t>-Rewards need personalizing in different stages.</a:t>
            </a:r>
            <a:endParaRPr lang="en-US" sz="2400" b="0" dirty="0"/>
          </a:p>
          <a:p>
            <a:pPr algn="just"/>
            <a:endParaRPr lang="en-US" sz="2400" b="0" dirty="0">
              <a:latin typeface="Arial" pitchFamily="34" charset="0"/>
              <a:cs typeface="Arial" pitchFamily="34" charset="0"/>
            </a:endParaRPr>
          </a:p>
        </p:txBody>
      </p:sp>
      <p:sp>
        <p:nvSpPr>
          <p:cNvPr id="2" name="TextBox 1">
            <a:extLst>
              <a:ext uri="{FF2B5EF4-FFF2-40B4-BE49-F238E27FC236}">
                <a16:creationId xmlns:a16="http://schemas.microsoft.com/office/drawing/2014/main" id="{B362E2C0-B6B8-699C-9328-892126126EA6}"/>
              </a:ext>
            </a:extLst>
          </p:cNvPr>
          <p:cNvSpPr txBox="1"/>
          <p:nvPr/>
        </p:nvSpPr>
        <p:spPr>
          <a:xfrm>
            <a:off x="1052039" y="381716"/>
            <a:ext cx="8488059" cy="538609"/>
          </a:xfrm>
          <a:prstGeom prst="rect">
            <a:avLst/>
          </a:prstGeom>
          <a:noFill/>
        </p:spPr>
        <p:txBody>
          <a:bodyPr wrap="square" rtlCol="0">
            <a:spAutoFit/>
          </a:bodyPr>
          <a:lstStyle/>
          <a:p>
            <a:r>
              <a:rPr lang="de-DE" sz="2900" dirty="0">
                <a:solidFill>
                  <a:schemeClr val="bg1"/>
                </a:solidFill>
              </a:rPr>
              <a:t>4.2.1.2. </a:t>
            </a:r>
            <a:r>
              <a:rPr lang="en-US" sz="2900" dirty="0">
                <a:solidFill>
                  <a:schemeClr val="bg1"/>
                </a:solidFill>
                <a:latin typeface="Arial" pitchFamily="34" charset="0"/>
                <a:cs typeface="Arial" pitchFamily="34" charset="0"/>
              </a:rPr>
              <a:t>Maslow's Hierarchy Of Needs</a:t>
            </a:r>
            <a:endParaRPr lang="de-DE" sz="2900" dirty="0">
              <a:solidFill>
                <a:schemeClr val="bg1"/>
              </a:solidFill>
            </a:endParaRPr>
          </a:p>
        </p:txBody>
      </p:sp>
    </p:spTree>
    <p:extLst>
      <p:ext uri="{BB962C8B-B14F-4D97-AF65-F5344CB8AC3E}">
        <p14:creationId xmlns:p14="http://schemas.microsoft.com/office/powerpoint/2010/main" val="39515742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p:txBody>
          <a:bodyPr>
            <a:normAutofit/>
          </a:bodyPr>
          <a:lstStyle/>
          <a:p>
            <a:r>
              <a:rPr lang="de-DE" sz="2400" dirty="0"/>
              <a:t>4.2.2.1. Concept </a:t>
            </a:r>
            <a:r>
              <a:rPr lang="de-DE" sz="2400" dirty="0" err="1"/>
              <a:t>of</a:t>
            </a:r>
            <a:r>
              <a:rPr lang="de-DE" sz="2400" dirty="0"/>
              <a:t> </a:t>
            </a:r>
            <a:r>
              <a:rPr lang="de-DE" sz="2400" dirty="0" err="1"/>
              <a:t>motive</a:t>
            </a:r>
            <a:endParaRPr lang="de-DE" sz="2400" dirty="0"/>
          </a:p>
          <a:p>
            <a:r>
              <a:rPr lang="de-DE" sz="2400" dirty="0"/>
              <a:t>4.2.2.2. </a:t>
            </a:r>
            <a:r>
              <a:rPr lang="en-US" sz="2400" dirty="0"/>
              <a:t>Herzberg's two-factor theory</a:t>
            </a:r>
          </a:p>
          <a:p>
            <a:endParaRPr lang="en-US" sz="2400" dirty="0"/>
          </a:p>
        </p:txBody>
      </p:sp>
    </p:spTree>
    <p:extLst>
      <p:ext uri="{BB962C8B-B14F-4D97-AF65-F5344CB8AC3E}">
        <p14:creationId xmlns:p14="http://schemas.microsoft.com/office/powerpoint/2010/main" val="8548241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a:bodyPr>
          <a:lstStyle/>
          <a:p>
            <a:r>
              <a:rPr lang="de-DE" sz="2400" dirty="0"/>
              <a:t>4.2.2.1. Concept </a:t>
            </a:r>
            <a:r>
              <a:rPr lang="de-DE" sz="2400" dirty="0" err="1"/>
              <a:t>of</a:t>
            </a:r>
            <a:r>
              <a:rPr lang="de-DE" sz="2400" dirty="0"/>
              <a:t> </a:t>
            </a:r>
            <a:r>
              <a:rPr lang="de-DE" sz="2400" dirty="0" err="1"/>
              <a:t>motive</a:t>
            </a:r>
            <a:endParaRPr lang="de-DE" sz="2400" dirty="0"/>
          </a:p>
          <a:p>
            <a:endParaRPr lang="de-DE"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047388" cy="214799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r>
              <a:rPr lang="en-US" sz="2400" b="0" dirty="0">
                <a:latin typeface="Arial" pitchFamily="34" charset="0"/>
                <a:cs typeface="Arial" pitchFamily="34" charset="0"/>
              </a:rPr>
              <a:t>- Motive is a subjective goal of people’s activities to meet the given demands</a:t>
            </a:r>
          </a:p>
          <a:p>
            <a:pPr algn="just"/>
            <a:r>
              <a:rPr lang="en-US" sz="2400" b="0" dirty="0">
                <a:latin typeface="Arial" pitchFamily="34" charset="0"/>
                <a:cs typeface="Arial" pitchFamily="34" charset="0"/>
              </a:rPr>
              <a:t>- It is a reflection of wants and demands and the reason for people’s actions</a:t>
            </a:r>
          </a:p>
          <a:p>
            <a:pPr algn="just"/>
            <a:endParaRPr lang="en-US" sz="2400" b="0" dirty="0">
              <a:latin typeface="Arial" pitchFamily="34" charset="0"/>
              <a:cs typeface="Arial" pitchFamily="34" charset="0"/>
            </a:endParaRPr>
          </a:p>
        </p:txBody>
      </p:sp>
      <p:sp>
        <p:nvSpPr>
          <p:cNvPr id="2" name="TextBox 1">
            <a:extLst>
              <a:ext uri="{FF2B5EF4-FFF2-40B4-BE49-F238E27FC236}">
                <a16:creationId xmlns:a16="http://schemas.microsoft.com/office/drawing/2014/main" id="{48F87F0F-46A9-ECA9-A5FE-A2301D8DC332}"/>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spTree>
    <p:extLst>
      <p:ext uri="{BB962C8B-B14F-4D97-AF65-F5344CB8AC3E}">
        <p14:creationId xmlns:p14="http://schemas.microsoft.com/office/powerpoint/2010/main" val="16348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a:bodyPr>
          <a:lstStyle/>
          <a:p>
            <a:r>
              <a:rPr lang="en-US" sz="2400" dirty="0"/>
              <a:t>Concept of motive (illustration)</a:t>
            </a:r>
            <a:endParaRPr lang="de-DE" dirty="0"/>
          </a:p>
        </p:txBody>
      </p:sp>
      <p:sp>
        <p:nvSpPr>
          <p:cNvPr id="2" name="TextBox 1">
            <a:extLst>
              <a:ext uri="{FF2B5EF4-FFF2-40B4-BE49-F238E27FC236}">
                <a16:creationId xmlns:a16="http://schemas.microsoft.com/office/drawing/2014/main" id="{BC9D2715-EC1A-9313-C7DE-63CC4758ECA1}"/>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grpSp>
        <p:nvGrpSpPr>
          <p:cNvPr id="3" name="Group 23">
            <a:extLst>
              <a:ext uri="{FF2B5EF4-FFF2-40B4-BE49-F238E27FC236}">
                <a16:creationId xmlns:a16="http://schemas.microsoft.com/office/drawing/2014/main" id="{A3144E17-3967-E117-2DD0-107E40BE4254}"/>
              </a:ext>
            </a:extLst>
          </p:cNvPr>
          <p:cNvGrpSpPr>
            <a:grpSpLocks noGrp="1"/>
          </p:cNvGrpSpPr>
          <p:nvPr/>
        </p:nvGrpSpPr>
        <p:grpSpPr bwMode="auto">
          <a:xfrm>
            <a:off x="457200" y="1938528"/>
            <a:ext cx="8229600" cy="4187635"/>
            <a:chOff x="288" y="2446"/>
            <a:chExt cx="4992" cy="1398"/>
          </a:xfrm>
        </p:grpSpPr>
        <p:sp>
          <p:nvSpPr>
            <p:cNvPr id="8" name="Text Box 5">
              <a:extLst>
                <a:ext uri="{FF2B5EF4-FFF2-40B4-BE49-F238E27FC236}">
                  <a16:creationId xmlns:a16="http://schemas.microsoft.com/office/drawing/2014/main" id="{A820157D-598A-6999-764C-34619627588D}"/>
                </a:ext>
              </a:extLst>
            </p:cNvPr>
            <p:cNvSpPr txBox="1">
              <a:spLocks noChangeArrowheads="1"/>
            </p:cNvSpPr>
            <p:nvPr/>
          </p:nvSpPr>
          <p:spPr bwMode="auto">
            <a:xfrm>
              <a:off x="288" y="2746"/>
              <a:ext cx="1019" cy="499"/>
            </a:xfrm>
            <a:prstGeom prst="rect">
              <a:avLst/>
            </a:prstGeom>
            <a:solidFill>
              <a:srgbClr val="FFC000"/>
            </a:solidFill>
            <a:ln w="25400">
              <a:solidFill>
                <a:schemeClr val="tx1"/>
              </a:solidFill>
              <a:miter lim="800000"/>
              <a:headEnd/>
              <a:tailEnd/>
            </a:ln>
          </p:spPr>
          <p:txBody>
            <a:bodyPr/>
            <a:lstStyle/>
            <a:p>
              <a:pPr algn="ctr">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Demand</a:t>
              </a:r>
            </a:p>
          </p:txBody>
        </p:sp>
        <p:sp>
          <p:nvSpPr>
            <p:cNvPr id="28" name="Text Box 6">
              <a:extLst>
                <a:ext uri="{FF2B5EF4-FFF2-40B4-BE49-F238E27FC236}">
                  <a16:creationId xmlns:a16="http://schemas.microsoft.com/office/drawing/2014/main" id="{561402F7-4F87-40D4-51CC-6A1BE5C49138}"/>
                </a:ext>
              </a:extLst>
            </p:cNvPr>
            <p:cNvSpPr txBox="1">
              <a:spLocks noChangeArrowheads="1"/>
            </p:cNvSpPr>
            <p:nvPr/>
          </p:nvSpPr>
          <p:spPr bwMode="auto">
            <a:xfrm>
              <a:off x="1594" y="2446"/>
              <a:ext cx="1279" cy="343"/>
            </a:xfrm>
            <a:prstGeom prst="rect">
              <a:avLst/>
            </a:prstGeom>
            <a:solidFill>
              <a:srgbClr val="FFC000"/>
            </a:solidFill>
            <a:ln w="25400">
              <a:solidFill>
                <a:schemeClr val="tx1"/>
              </a:solidFill>
              <a:miter lim="800000"/>
              <a:headEnd/>
              <a:tailEnd/>
            </a:ln>
          </p:spPr>
          <p:txBody>
            <a:bodyPr/>
            <a:lstStyle/>
            <a:p>
              <a:pPr algn="ctr">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Wants</a:t>
              </a:r>
            </a:p>
          </p:txBody>
        </p:sp>
        <p:sp>
          <p:nvSpPr>
            <p:cNvPr id="29" name="Text Box 7">
              <a:extLst>
                <a:ext uri="{FF2B5EF4-FFF2-40B4-BE49-F238E27FC236}">
                  <a16:creationId xmlns:a16="http://schemas.microsoft.com/office/drawing/2014/main" id="{648879E7-29BC-4281-A347-86D610888F92}"/>
                </a:ext>
              </a:extLst>
            </p:cNvPr>
            <p:cNvSpPr txBox="1">
              <a:spLocks noChangeArrowheads="1"/>
            </p:cNvSpPr>
            <p:nvPr/>
          </p:nvSpPr>
          <p:spPr bwMode="auto">
            <a:xfrm>
              <a:off x="1594" y="2863"/>
              <a:ext cx="1149" cy="332"/>
            </a:xfrm>
            <a:prstGeom prst="rect">
              <a:avLst/>
            </a:prstGeom>
            <a:solidFill>
              <a:srgbClr val="FFC000"/>
            </a:solidFill>
            <a:ln w="25400">
              <a:solidFill>
                <a:schemeClr val="tx1"/>
              </a:solidFill>
              <a:miter lim="800000"/>
              <a:headEnd/>
              <a:tailEnd/>
            </a:ln>
          </p:spPr>
          <p:txBody>
            <a:bodyPr/>
            <a:lstStyle/>
            <a:p>
              <a:pPr algn="ctr">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Reality</a:t>
              </a:r>
            </a:p>
          </p:txBody>
        </p:sp>
        <p:sp>
          <p:nvSpPr>
            <p:cNvPr id="30" name="Text Box 8">
              <a:extLst>
                <a:ext uri="{FF2B5EF4-FFF2-40B4-BE49-F238E27FC236}">
                  <a16:creationId xmlns:a16="http://schemas.microsoft.com/office/drawing/2014/main" id="{09F43F57-0742-3388-657F-6A2DA0E19BA6}"/>
                </a:ext>
              </a:extLst>
            </p:cNvPr>
            <p:cNvSpPr txBox="1">
              <a:spLocks noChangeArrowheads="1"/>
            </p:cNvSpPr>
            <p:nvPr/>
          </p:nvSpPr>
          <p:spPr bwMode="auto">
            <a:xfrm>
              <a:off x="1625" y="3295"/>
              <a:ext cx="1145" cy="449"/>
            </a:xfrm>
            <a:prstGeom prst="rect">
              <a:avLst/>
            </a:prstGeom>
            <a:solidFill>
              <a:srgbClr val="FFC000"/>
            </a:solidFill>
            <a:ln w="25400">
              <a:solidFill>
                <a:schemeClr val="tx1"/>
              </a:solidFill>
              <a:miter lim="800000"/>
              <a:headEnd/>
              <a:tailEnd/>
            </a:ln>
          </p:spPr>
          <p:txBody>
            <a:bodyPr/>
            <a:lstStyle/>
            <a:p>
              <a:pPr algn="ctr">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Environment</a:t>
              </a:r>
            </a:p>
          </p:txBody>
        </p:sp>
        <p:sp>
          <p:nvSpPr>
            <p:cNvPr id="31" name="Text Box 9">
              <a:extLst>
                <a:ext uri="{FF2B5EF4-FFF2-40B4-BE49-F238E27FC236}">
                  <a16:creationId xmlns:a16="http://schemas.microsoft.com/office/drawing/2014/main" id="{558A01C6-4850-6FB7-7439-8B1106A48EF6}"/>
                </a:ext>
              </a:extLst>
            </p:cNvPr>
            <p:cNvSpPr txBox="1">
              <a:spLocks noChangeArrowheads="1"/>
            </p:cNvSpPr>
            <p:nvPr/>
          </p:nvSpPr>
          <p:spPr bwMode="auto">
            <a:xfrm>
              <a:off x="3363" y="2845"/>
              <a:ext cx="826" cy="345"/>
            </a:xfrm>
            <a:prstGeom prst="rect">
              <a:avLst/>
            </a:prstGeom>
            <a:solidFill>
              <a:srgbClr val="FFC000"/>
            </a:solidFill>
            <a:ln w="25400">
              <a:solidFill>
                <a:schemeClr val="tx1"/>
              </a:solidFill>
              <a:miter lim="800000"/>
              <a:headEnd/>
              <a:tailEnd/>
            </a:ln>
          </p:spPr>
          <p:txBody>
            <a:bodyPr/>
            <a:lstStyle/>
            <a:p>
              <a:pPr algn="ctr">
                <a:spcBef>
                  <a:spcPts val="600"/>
                </a:spcBef>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Motive</a:t>
              </a:r>
            </a:p>
          </p:txBody>
        </p:sp>
        <p:sp>
          <p:nvSpPr>
            <p:cNvPr id="32" name="Text Box 10">
              <a:extLst>
                <a:ext uri="{FF2B5EF4-FFF2-40B4-BE49-F238E27FC236}">
                  <a16:creationId xmlns:a16="http://schemas.microsoft.com/office/drawing/2014/main" id="{DFB34AFD-A83B-A8AA-FE9C-1764613DE31B}"/>
                </a:ext>
              </a:extLst>
            </p:cNvPr>
            <p:cNvSpPr txBox="1">
              <a:spLocks noChangeArrowheads="1"/>
            </p:cNvSpPr>
            <p:nvPr/>
          </p:nvSpPr>
          <p:spPr bwMode="auto">
            <a:xfrm>
              <a:off x="4450" y="2863"/>
              <a:ext cx="830" cy="332"/>
            </a:xfrm>
            <a:prstGeom prst="rect">
              <a:avLst/>
            </a:prstGeom>
            <a:solidFill>
              <a:srgbClr val="FFC000"/>
            </a:solidFill>
            <a:ln w="25400">
              <a:solidFill>
                <a:schemeClr val="tx1"/>
              </a:solidFill>
              <a:miter lim="800000"/>
              <a:headEnd/>
              <a:tailEnd/>
            </a:ln>
          </p:spPr>
          <p:txBody>
            <a:bodyPr/>
            <a:lstStyle/>
            <a:p>
              <a:pPr algn="ctr">
                <a:spcBef>
                  <a:spcPts val="600"/>
                </a:spcBef>
                <a:defRPr/>
              </a:pPr>
              <a:r>
                <a:rPr lang="en-US" sz="2000" b="1" dirty="0">
                  <a:solidFill>
                    <a:srgbClr val="C00000"/>
                  </a:solidFill>
                  <a:effectLst>
                    <a:outerShdw blurRad="38100" dist="38100" dir="2700000" algn="tl">
                      <a:srgbClr val="C0C0C0"/>
                    </a:outerShdw>
                  </a:effectLst>
                  <a:latin typeface="Arial" pitchFamily="34" charset="0"/>
                  <a:cs typeface="Arial" pitchFamily="34" charset="0"/>
                </a:rPr>
                <a:t>Action</a:t>
              </a:r>
            </a:p>
          </p:txBody>
        </p:sp>
        <p:sp>
          <p:nvSpPr>
            <p:cNvPr id="33" name="Line 11">
              <a:extLst>
                <a:ext uri="{FF2B5EF4-FFF2-40B4-BE49-F238E27FC236}">
                  <a16:creationId xmlns:a16="http://schemas.microsoft.com/office/drawing/2014/main" id="{BC9C96E9-194A-3D5D-B899-0AAA87B067E4}"/>
                </a:ext>
              </a:extLst>
            </p:cNvPr>
            <p:cNvSpPr>
              <a:spLocks noChangeShapeType="1"/>
            </p:cNvSpPr>
            <p:nvPr/>
          </p:nvSpPr>
          <p:spPr bwMode="auto">
            <a:xfrm>
              <a:off x="1307" y="3009"/>
              <a:ext cx="273" cy="0"/>
            </a:xfrm>
            <a:prstGeom prst="line">
              <a:avLst/>
            </a:prstGeom>
            <a:noFill/>
            <a:ln w="25400">
              <a:solidFill>
                <a:schemeClr val="tx1"/>
              </a:solidFill>
              <a:round/>
              <a:headEnd/>
              <a:tailEnd type="stealth" w="med" len="med"/>
            </a:ln>
          </p:spPr>
          <p:txBody>
            <a:bodyPr/>
            <a:lstStyle/>
            <a:p>
              <a:endParaRPr lang="en-US"/>
            </a:p>
          </p:txBody>
        </p:sp>
        <p:sp>
          <p:nvSpPr>
            <p:cNvPr id="34" name="Line 12">
              <a:extLst>
                <a:ext uri="{FF2B5EF4-FFF2-40B4-BE49-F238E27FC236}">
                  <a16:creationId xmlns:a16="http://schemas.microsoft.com/office/drawing/2014/main" id="{03B1215D-BBA7-C380-1A17-BFEF2356AE6D}"/>
                </a:ext>
              </a:extLst>
            </p:cNvPr>
            <p:cNvSpPr>
              <a:spLocks noChangeShapeType="1"/>
            </p:cNvSpPr>
            <p:nvPr/>
          </p:nvSpPr>
          <p:spPr bwMode="auto">
            <a:xfrm>
              <a:off x="4182" y="3009"/>
              <a:ext cx="272" cy="0"/>
            </a:xfrm>
            <a:prstGeom prst="line">
              <a:avLst/>
            </a:prstGeom>
            <a:noFill/>
            <a:ln w="25400">
              <a:solidFill>
                <a:schemeClr val="tx1"/>
              </a:solidFill>
              <a:round/>
              <a:headEnd/>
              <a:tailEnd type="stealth" w="med" len="med"/>
            </a:ln>
          </p:spPr>
          <p:txBody>
            <a:bodyPr/>
            <a:lstStyle/>
            <a:p>
              <a:endParaRPr lang="en-US"/>
            </a:p>
          </p:txBody>
        </p:sp>
        <p:sp>
          <p:nvSpPr>
            <p:cNvPr id="35" name="Line 13">
              <a:extLst>
                <a:ext uri="{FF2B5EF4-FFF2-40B4-BE49-F238E27FC236}">
                  <a16:creationId xmlns:a16="http://schemas.microsoft.com/office/drawing/2014/main" id="{2FB9E890-139C-C6C4-18CC-B5D31E88E0A1}"/>
                </a:ext>
              </a:extLst>
            </p:cNvPr>
            <p:cNvSpPr>
              <a:spLocks noChangeShapeType="1"/>
            </p:cNvSpPr>
            <p:nvPr/>
          </p:nvSpPr>
          <p:spPr bwMode="auto">
            <a:xfrm flipV="1">
              <a:off x="1307" y="2642"/>
              <a:ext cx="295" cy="367"/>
            </a:xfrm>
            <a:prstGeom prst="line">
              <a:avLst/>
            </a:prstGeom>
            <a:noFill/>
            <a:ln w="25400">
              <a:solidFill>
                <a:schemeClr val="tx1"/>
              </a:solidFill>
              <a:round/>
              <a:headEnd/>
              <a:tailEnd type="triangle" w="med" len="med"/>
            </a:ln>
          </p:spPr>
          <p:txBody>
            <a:bodyPr/>
            <a:lstStyle/>
            <a:p>
              <a:endParaRPr lang="en-US"/>
            </a:p>
          </p:txBody>
        </p:sp>
        <p:sp>
          <p:nvSpPr>
            <p:cNvPr id="36" name="Line 14">
              <a:extLst>
                <a:ext uri="{FF2B5EF4-FFF2-40B4-BE49-F238E27FC236}">
                  <a16:creationId xmlns:a16="http://schemas.microsoft.com/office/drawing/2014/main" id="{73EE26FD-496C-7B3D-8987-1720B140F8B2}"/>
                </a:ext>
              </a:extLst>
            </p:cNvPr>
            <p:cNvSpPr>
              <a:spLocks noChangeShapeType="1"/>
            </p:cNvSpPr>
            <p:nvPr/>
          </p:nvSpPr>
          <p:spPr bwMode="auto">
            <a:xfrm rot="7366944" flipV="1">
              <a:off x="1366" y="3034"/>
              <a:ext cx="188" cy="458"/>
            </a:xfrm>
            <a:prstGeom prst="line">
              <a:avLst/>
            </a:prstGeom>
            <a:noFill/>
            <a:ln w="25400">
              <a:solidFill>
                <a:schemeClr val="tx1"/>
              </a:solidFill>
              <a:round/>
              <a:headEnd/>
              <a:tailEnd type="triangle" w="med" len="med"/>
            </a:ln>
          </p:spPr>
          <p:txBody>
            <a:bodyPr/>
            <a:lstStyle/>
            <a:p>
              <a:endParaRPr lang="en-US"/>
            </a:p>
          </p:txBody>
        </p:sp>
        <p:sp>
          <p:nvSpPr>
            <p:cNvPr id="37" name="Line 15">
              <a:extLst>
                <a:ext uri="{FF2B5EF4-FFF2-40B4-BE49-F238E27FC236}">
                  <a16:creationId xmlns:a16="http://schemas.microsoft.com/office/drawing/2014/main" id="{01CCC6D6-DFB9-EDFE-AF1B-29A2B5F8BDF7}"/>
                </a:ext>
              </a:extLst>
            </p:cNvPr>
            <p:cNvSpPr>
              <a:spLocks noChangeShapeType="1"/>
            </p:cNvSpPr>
            <p:nvPr/>
          </p:nvSpPr>
          <p:spPr bwMode="auto">
            <a:xfrm>
              <a:off x="2739" y="2995"/>
              <a:ext cx="608" cy="0"/>
            </a:xfrm>
            <a:prstGeom prst="line">
              <a:avLst/>
            </a:prstGeom>
            <a:noFill/>
            <a:ln w="25400">
              <a:solidFill>
                <a:schemeClr val="tx1"/>
              </a:solidFill>
              <a:round/>
              <a:headEnd/>
              <a:tailEnd type="stealth" w="med" len="med"/>
            </a:ln>
          </p:spPr>
          <p:txBody>
            <a:bodyPr/>
            <a:lstStyle/>
            <a:p>
              <a:endParaRPr lang="en-US"/>
            </a:p>
          </p:txBody>
        </p:sp>
        <p:sp>
          <p:nvSpPr>
            <p:cNvPr id="38" name="Line 16">
              <a:extLst>
                <a:ext uri="{FF2B5EF4-FFF2-40B4-BE49-F238E27FC236}">
                  <a16:creationId xmlns:a16="http://schemas.microsoft.com/office/drawing/2014/main" id="{6E9F3CE5-FF08-4537-CADB-5CC888E274CD}"/>
                </a:ext>
              </a:extLst>
            </p:cNvPr>
            <p:cNvSpPr>
              <a:spLocks noChangeShapeType="1"/>
            </p:cNvSpPr>
            <p:nvPr/>
          </p:nvSpPr>
          <p:spPr bwMode="auto">
            <a:xfrm>
              <a:off x="2739" y="2646"/>
              <a:ext cx="271" cy="0"/>
            </a:xfrm>
            <a:prstGeom prst="line">
              <a:avLst/>
            </a:prstGeom>
            <a:noFill/>
            <a:ln w="25400">
              <a:solidFill>
                <a:schemeClr val="tx1"/>
              </a:solidFill>
              <a:round/>
              <a:headEnd/>
              <a:tailEnd/>
            </a:ln>
          </p:spPr>
          <p:txBody>
            <a:bodyPr/>
            <a:lstStyle/>
            <a:p>
              <a:endParaRPr lang="en-US"/>
            </a:p>
          </p:txBody>
        </p:sp>
        <p:sp>
          <p:nvSpPr>
            <p:cNvPr id="39" name="Line 17">
              <a:extLst>
                <a:ext uri="{FF2B5EF4-FFF2-40B4-BE49-F238E27FC236}">
                  <a16:creationId xmlns:a16="http://schemas.microsoft.com/office/drawing/2014/main" id="{05AE6D9D-D1C8-639A-00CC-8470115204C0}"/>
                </a:ext>
              </a:extLst>
            </p:cNvPr>
            <p:cNvSpPr>
              <a:spLocks noChangeShapeType="1"/>
            </p:cNvSpPr>
            <p:nvPr/>
          </p:nvSpPr>
          <p:spPr bwMode="auto">
            <a:xfrm>
              <a:off x="2784" y="3444"/>
              <a:ext cx="227" cy="0"/>
            </a:xfrm>
            <a:prstGeom prst="line">
              <a:avLst/>
            </a:prstGeom>
            <a:noFill/>
            <a:ln w="25400">
              <a:solidFill>
                <a:schemeClr val="tx1"/>
              </a:solidFill>
              <a:round/>
              <a:headEnd/>
              <a:tailEnd/>
            </a:ln>
          </p:spPr>
          <p:txBody>
            <a:bodyPr/>
            <a:lstStyle/>
            <a:p>
              <a:endParaRPr lang="en-US"/>
            </a:p>
          </p:txBody>
        </p:sp>
        <p:sp>
          <p:nvSpPr>
            <p:cNvPr id="40" name="Line 18">
              <a:extLst>
                <a:ext uri="{FF2B5EF4-FFF2-40B4-BE49-F238E27FC236}">
                  <a16:creationId xmlns:a16="http://schemas.microsoft.com/office/drawing/2014/main" id="{2E2400AC-1DDF-2872-BCB8-D7BAA336BA0A}"/>
                </a:ext>
              </a:extLst>
            </p:cNvPr>
            <p:cNvSpPr>
              <a:spLocks noChangeShapeType="1"/>
            </p:cNvSpPr>
            <p:nvPr/>
          </p:nvSpPr>
          <p:spPr bwMode="auto">
            <a:xfrm flipH="1">
              <a:off x="3007" y="2646"/>
              <a:ext cx="0" cy="798"/>
            </a:xfrm>
            <a:prstGeom prst="line">
              <a:avLst/>
            </a:prstGeom>
            <a:noFill/>
            <a:ln w="25400">
              <a:solidFill>
                <a:schemeClr val="tx1"/>
              </a:solidFill>
              <a:round/>
              <a:headEnd/>
              <a:tailEnd/>
            </a:ln>
          </p:spPr>
          <p:txBody>
            <a:bodyPr/>
            <a:lstStyle/>
            <a:p>
              <a:endParaRPr lang="en-US"/>
            </a:p>
          </p:txBody>
        </p:sp>
        <p:sp>
          <p:nvSpPr>
            <p:cNvPr id="41" name="Line 19">
              <a:extLst>
                <a:ext uri="{FF2B5EF4-FFF2-40B4-BE49-F238E27FC236}">
                  <a16:creationId xmlns:a16="http://schemas.microsoft.com/office/drawing/2014/main" id="{DE7433A0-3EB1-C04F-7803-C5C58434B34F}"/>
                </a:ext>
              </a:extLst>
            </p:cNvPr>
            <p:cNvSpPr>
              <a:spLocks noChangeShapeType="1"/>
            </p:cNvSpPr>
            <p:nvPr/>
          </p:nvSpPr>
          <p:spPr bwMode="auto">
            <a:xfrm>
              <a:off x="4879" y="3195"/>
              <a:ext cx="0" cy="649"/>
            </a:xfrm>
            <a:prstGeom prst="line">
              <a:avLst/>
            </a:prstGeom>
            <a:noFill/>
            <a:ln w="25400">
              <a:solidFill>
                <a:schemeClr val="tx1"/>
              </a:solidFill>
              <a:round/>
              <a:headEnd type="none" w="sm" len="sm"/>
              <a:tailEnd type="none" w="sm" len="sm"/>
            </a:ln>
          </p:spPr>
          <p:txBody>
            <a:bodyPr/>
            <a:lstStyle/>
            <a:p>
              <a:endParaRPr lang="en-US"/>
            </a:p>
          </p:txBody>
        </p:sp>
        <p:sp>
          <p:nvSpPr>
            <p:cNvPr id="42" name="Line 20">
              <a:extLst>
                <a:ext uri="{FF2B5EF4-FFF2-40B4-BE49-F238E27FC236}">
                  <a16:creationId xmlns:a16="http://schemas.microsoft.com/office/drawing/2014/main" id="{81C119DC-4228-F912-5588-D61983241C1A}"/>
                </a:ext>
              </a:extLst>
            </p:cNvPr>
            <p:cNvSpPr>
              <a:spLocks noChangeShapeType="1"/>
            </p:cNvSpPr>
            <p:nvPr/>
          </p:nvSpPr>
          <p:spPr bwMode="auto">
            <a:xfrm flipH="1">
              <a:off x="864" y="3744"/>
              <a:ext cx="3984" cy="0"/>
            </a:xfrm>
            <a:prstGeom prst="line">
              <a:avLst/>
            </a:prstGeom>
            <a:noFill/>
            <a:ln w="9525">
              <a:noFill/>
              <a:round/>
              <a:headEnd type="none" w="sm" len="sm"/>
              <a:tailEnd type="none" w="sm" len="sm"/>
            </a:ln>
          </p:spPr>
          <p:txBody>
            <a:bodyPr/>
            <a:lstStyle/>
            <a:p>
              <a:endParaRPr lang="en-US"/>
            </a:p>
          </p:txBody>
        </p:sp>
        <p:sp>
          <p:nvSpPr>
            <p:cNvPr id="43" name="Line 21">
              <a:extLst>
                <a:ext uri="{FF2B5EF4-FFF2-40B4-BE49-F238E27FC236}">
                  <a16:creationId xmlns:a16="http://schemas.microsoft.com/office/drawing/2014/main" id="{311D1215-6EE0-7A7F-D122-33CE0A302E13}"/>
                </a:ext>
              </a:extLst>
            </p:cNvPr>
            <p:cNvSpPr>
              <a:spLocks noChangeShapeType="1"/>
            </p:cNvSpPr>
            <p:nvPr/>
          </p:nvSpPr>
          <p:spPr bwMode="auto">
            <a:xfrm flipH="1" flipV="1">
              <a:off x="867" y="3245"/>
              <a:ext cx="0" cy="599"/>
            </a:xfrm>
            <a:prstGeom prst="line">
              <a:avLst/>
            </a:prstGeom>
            <a:noFill/>
            <a:ln w="25400">
              <a:solidFill>
                <a:schemeClr val="tx1"/>
              </a:solidFill>
              <a:round/>
              <a:headEnd type="none" w="sm" len="sm"/>
              <a:tailEnd type="triangle" w="lg" len="lg"/>
            </a:ln>
          </p:spPr>
          <p:txBody>
            <a:bodyPr/>
            <a:lstStyle/>
            <a:p>
              <a:endParaRPr lang="en-US"/>
            </a:p>
          </p:txBody>
        </p:sp>
        <p:sp>
          <p:nvSpPr>
            <p:cNvPr id="44" name="Line 22">
              <a:extLst>
                <a:ext uri="{FF2B5EF4-FFF2-40B4-BE49-F238E27FC236}">
                  <a16:creationId xmlns:a16="http://schemas.microsoft.com/office/drawing/2014/main" id="{E8F93F96-650C-ED94-A002-1F97C75DAA59}"/>
                </a:ext>
              </a:extLst>
            </p:cNvPr>
            <p:cNvSpPr>
              <a:spLocks noChangeShapeType="1"/>
            </p:cNvSpPr>
            <p:nvPr/>
          </p:nvSpPr>
          <p:spPr bwMode="auto">
            <a:xfrm flipV="1">
              <a:off x="867" y="3844"/>
              <a:ext cx="4012" cy="0"/>
            </a:xfrm>
            <a:prstGeom prst="line">
              <a:avLst/>
            </a:prstGeom>
            <a:noFill/>
            <a:ln w="25400">
              <a:solidFill>
                <a:srgbClr val="000000"/>
              </a:solidFill>
              <a:round/>
              <a:headEnd type="none" w="sm" len="sm"/>
              <a:tailEnd type="none" w="sm" len="sm"/>
            </a:ln>
          </p:spPr>
          <p:txBody>
            <a:bodyPr/>
            <a:lstStyle/>
            <a:p>
              <a:endParaRPr lang="en-US"/>
            </a:p>
          </p:txBody>
        </p:sp>
      </p:grpSp>
    </p:spTree>
    <p:extLst>
      <p:ext uri="{BB962C8B-B14F-4D97-AF65-F5344CB8AC3E}">
        <p14:creationId xmlns:p14="http://schemas.microsoft.com/office/powerpoint/2010/main" val="1775929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477054"/>
          </a:xfrm>
          <a:prstGeom prst="rect">
            <a:avLst/>
          </a:prstGeom>
          <a:noFill/>
        </p:spPr>
        <p:txBody>
          <a:bodyPr wrap="square" rtlCol="0">
            <a:spAutoFit/>
          </a:bodyPr>
          <a:lstStyle/>
          <a:p>
            <a:pPr algn="ctr"/>
            <a:r>
              <a:rPr lang="en-US" sz="2500" b="1" dirty="0">
                <a:solidFill>
                  <a:schemeClr val="bg1"/>
                </a:solidFill>
              </a:rPr>
              <a:t>PROCESS OF MANAGEMENT</a:t>
            </a:r>
            <a:endParaRPr lang="en-US" sz="2500" dirty="0">
              <a:solidFill>
                <a:schemeClr val="bg1"/>
              </a:solidFill>
            </a:endParaRPr>
          </a:p>
        </p:txBody>
      </p:sp>
      <p:sp>
        <p:nvSpPr>
          <p:cNvPr id="11" name="AutoShape 22">
            <a:extLst>
              <a:ext uri="{FF2B5EF4-FFF2-40B4-BE49-F238E27FC236}">
                <a16:creationId xmlns:a16="http://schemas.microsoft.com/office/drawing/2014/main" id="{FDFE83CE-0A97-455D-8A95-0405739DA69C}"/>
              </a:ext>
            </a:extLst>
          </p:cNvPr>
          <p:cNvSpPr>
            <a:spLocks noChangeAspect="1" noChangeArrowheads="1" noTextEdit="1"/>
          </p:cNvSpPr>
          <p:nvPr/>
        </p:nvSpPr>
        <p:spPr bwMode="auto">
          <a:xfrm>
            <a:off x="895677" y="1291016"/>
            <a:ext cx="7391400" cy="53528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600"/>
          </a:p>
        </p:txBody>
      </p:sp>
      <p:pic>
        <p:nvPicPr>
          <p:cNvPr id="2" name="Picture 7">
            <a:extLst>
              <a:ext uri="{FF2B5EF4-FFF2-40B4-BE49-F238E27FC236}">
                <a16:creationId xmlns:a16="http://schemas.microsoft.com/office/drawing/2014/main" id="{F9535EBD-D6E5-B52F-B151-5278A9445D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r="2850"/>
          <a:stretch>
            <a:fillRect/>
          </a:stretch>
        </p:blipFill>
        <p:spPr bwMode="auto">
          <a:xfrm>
            <a:off x="1487837" y="1595738"/>
            <a:ext cx="5672379" cy="474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6576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a:bodyPr>
          <a:lstStyle/>
          <a:p>
            <a:r>
              <a:rPr lang="de-DE" sz="2400" dirty="0"/>
              <a:t>4.2.2.2. </a:t>
            </a:r>
            <a:r>
              <a:rPr lang="en-US" sz="2400" dirty="0"/>
              <a:t>Herzberg's two-factor theory</a:t>
            </a:r>
            <a:endParaRPr lang="de-DE" sz="2400" dirty="0"/>
          </a:p>
          <a:p>
            <a:endParaRPr lang="de-DE"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047388" cy="2147999"/>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endParaRPr lang="en-US" sz="2200" b="0" dirty="0">
              <a:latin typeface="Arial" pitchFamily="34" charset="0"/>
              <a:cs typeface="Arial" pitchFamily="34" charset="0"/>
            </a:endParaRPr>
          </a:p>
          <a:p>
            <a:pPr marL="457200" indent="-457200">
              <a:buAutoNum type="arabicParenR"/>
            </a:pPr>
            <a:r>
              <a:rPr lang="en-US" sz="2000" dirty="0">
                <a:latin typeface="Arial" pitchFamily="34" charset="0"/>
                <a:cs typeface="Arial" pitchFamily="34" charset="0"/>
              </a:rPr>
              <a:t>Content of Herzberg's two-factor theory </a:t>
            </a:r>
          </a:p>
          <a:p>
            <a:pPr marL="457200" indent="-457200">
              <a:buFont typeface="Arial" charset="0"/>
              <a:buAutoNum type="arabicParenR"/>
            </a:pPr>
            <a:r>
              <a:rPr lang="en-US" sz="2000" dirty="0">
                <a:latin typeface="Arial" pitchFamily="34" charset="0"/>
                <a:cs typeface="Arial" pitchFamily="34" charset="0"/>
              </a:rPr>
              <a:t>Application of Herzberg's two-factor theory in management</a:t>
            </a:r>
          </a:p>
          <a:p>
            <a:pPr marL="457200" indent="-457200">
              <a:buNone/>
            </a:pPr>
            <a:endParaRPr lang="en-US" sz="2000" dirty="0">
              <a:latin typeface="Arial" pitchFamily="34" charset="0"/>
              <a:cs typeface="Arial" pitchFamily="34" charset="0"/>
            </a:endParaRPr>
          </a:p>
          <a:p>
            <a:pPr marL="457200" indent="-457200">
              <a:buFont typeface="Arial" pitchFamily="34" charset="0"/>
              <a:buAutoNum type="arabicParenR"/>
            </a:pPr>
            <a:endParaRPr lang="en-US" sz="2200" b="0" dirty="0">
              <a:latin typeface="Arial" pitchFamily="34" charset="0"/>
              <a:cs typeface="Arial" pitchFamily="34" charset="0"/>
            </a:endParaRPr>
          </a:p>
        </p:txBody>
      </p:sp>
      <p:sp>
        <p:nvSpPr>
          <p:cNvPr id="3" name="TextBox 2">
            <a:extLst>
              <a:ext uri="{FF2B5EF4-FFF2-40B4-BE49-F238E27FC236}">
                <a16:creationId xmlns:a16="http://schemas.microsoft.com/office/drawing/2014/main" id="{FEA30FDB-0019-FCB4-407E-2038D715A090}"/>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spTree>
    <p:extLst>
      <p:ext uri="{BB962C8B-B14F-4D97-AF65-F5344CB8AC3E}">
        <p14:creationId xmlns:p14="http://schemas.microsoft.com/office/powerpoint/2010/main" val="3651969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119350" y="1109053"/>
            <a:ext cx="8453177" cy="648118"/>
          </a:xfrm>
        </p:spPr>
        <p:txBody>
          <a:bodyPr>
            <a:noAutofit/>
          </a:bodyPr>
          <a:lstStyle/>
          <a:p>
            <a:pPr marL="457200" indent="-457200">
              <a:buAutoNum type="arabicParenR"/>
            </a:pPr>
            <a:r>
              <a:rPr lang="en-US" sz="2400" dirty="0">
                <a:latin typeface="Arial" pitchFamily="34" charset="0"/>
                <a:cs typeface="Arial" pitchFamily="34" charset="0"/>
              </a:rPr>
              <a:t>Content of Herzberg's two-factor theory </a:t>
            </a:r>
          </a:p>
        </p:txBody>
      </p:sp>
      <p:sp>
        <p:nvSpPr>
          <p:cNvPr id="2" name="TextBox 1">
            <a:extLst>
              <a:ext uri="{FF2B5EF4-FFF2-40B4-BE49-F238E27FC236}">
                <a16:creationId xmlns:a16="http://schemas.microsoft.com/office/drawing/2014/main" id="{3533AC8C-4F8F-71CE-A7B4-D48AEDA185C8}"/>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pic>
        <p:nvPicPr>
          <p:cNvPr id="10" name="Picture 6">
            <a:extLst>
              <a:ext uri="{FF2B5EF4-FFF2-40B4-BE49-F238E27FC236}">
                <a16:creationId xmlns:a16="http://schemas.microsoft.com/office/drawing/2014/main" id="{F9604EEC-06AF-3274-8A2C-ED79D5417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731963"/>
            <a:ext cx="8518525" cy="4333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31520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119350" y="1109053"/>
            <a:ext cx="8453177" cy="648118"/>
          </a:xfrm>
        </p:spPr>
        <p:txBody>
          <a:bodyPr>
            <a:noAutofit/>
          </a:bodyPr>
          <a:lstStyle/>
          <a:p>
            <a:pPr marL="457200" indent="-457200">
              <a:buAutoNum type="arabicParenR"/>
            </a:pPr>
            <a:r>
              <a:rPr lang="en-US" sz="2400" dirty="0">
                <a:latin typeface="Arial" pitchFamily="34" charset="0"/>
                <a:cs typeface="Arial" pitchFamily="34" charset="0"/>
              </a:rPr>
              <a:t>Content of Herzberg's two-factor theory </a:t>
            </a:r>
          </a:p>
        </p:txBody>
      </p:sp>
      <p:sp>
        <p:nvSpPr>
          <p:cNvPr id="2" name="TextBox 1">
            <a:extLst>
              <a:ext uri="{FF2B5EF4-FFF2-40B4-BE49-F238E27FC236}">
                <a16:creationId xmlns:a16="http://schemas.microsoft.com/office/drawing/2014/main" id="{3533AC8C-4F8F-71CE-A7B4-D48AEDA185C8}"/>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pic>
        <p:nvPicPr>
          <p:cNvPr id="3" name="Picture 6">
            <a:extLst>
              <a:ext uri="{FF2B5EF4-FFF2-40B4-BE49-F238E27FC236}">
                <a16:creationId xmlns:a16="http://schemas.microsoft.com/office/drawing/2014/main" id="{794F9101-D8A8-347F-30C7-8C91475E93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313" y="2057400"/>
            <a:ext cx="8382000" cy="302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a:extLst>
              <a:ext uri="{FF2B5EF4-FFF2-40B4-BE49-F238E27FC236}">
                <a16:creationId xmlns:a16="http://schemas.microsoft.com/office/drawing/2014/main" id="{3CBE5DB3-3A37-AD16-B384-9B4C8AB2E8E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5105400"/>
            <a:ext cx="7786687"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ooter Placeholder 5">
            <a:extLst>
              <a:ext uri="{FF2B5EF4-FFF2-40B4-BE49-F238E27FC236}">
                <a16:creationId xmlns:a16="http://schemas.microsoft.com/office/drawing/2014/main" id="{5241E1D9-3124-5004-9656-9EB572058EA2}"/>
              </a:ext>
            </a:extLst>
          </p:cNvPr>
          <p:cNvSpPr txBox="1">
            <a:spLocks/>
          </p:cNvSpPr>
          <p:nvPr/>
        </p:nvSpPr>
        <p:spPr bwMode="auto">
          <a:xfrm>
            <a:off x="3040856" y="6096307"/>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0" rtlCol="0" anchor="b"/>
          <a:lstStyle>
            <a:defPPr>
              <a:defRPr lang="en-US"/>
            </a:defPPr>
            <a:lvl1pPr marL="0" algn="l" defTabSz="914400" rtl="0" eaLnBrk="1" latinLnBrk="0" hangingPunct="1">
              <a:defRPr sz="1000" kern="1200">
                <a:solidFill>
                  <a:schemeClr val="tx1"/>
                </a:solidFill>
                <a:latin typeface="Arial" panose="020B0604020202020204" pitchFamily="34" charset="0"/>
                <a:ea typeface="ＭＳ Ｐゴシック" panose="020B0600070205080204" pitchFamily="34" charset="-128"/>
                <a:cs typeface="+mn-cs"/>
              </a:defRPr>
            </a:lvl1pPr>
            <a:lvl2pPr marL="742950" indent="-285750" algn="l" defTabSz="9144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2pPr>
            <a:lvl3pPr marL="1143000" indent="-228600" algn="l" defTabSz="9144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3pPr>
            <a:lvl4pPr marL="1600200" indent="-228600" algn="l" defTabSz="9144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4pPr>
            <a:lvl5pPr marL="2057400" indent="-228600" algn="l" defTabSz="914400" rtl="0" eaLnBrk="1" latinLnBrk="0" hangingPunct="1">
              <a:defRPr sz="1800" kern="1200">
                <a:solidFill>
                  <a:schemeClr val="tx1"/>
                </a:solidFill>
                <a:latin typeface="Arial" panose="020B0604020202020204" pitchFamily="34" charset="0"/>
                <a:ea typeface="ＭＳ Ｐゴシック" panose="020B0600070205080204" pitchFamily="34" charset="-128"/>
                <a:cs typeface="+mn-cs"/>
              </a:defRPr>
            </a:lvl5pPr>
            <a:lvl6pPr marL="25146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6pPr>
            <a:lvl7pPr marL="29718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7pPr>
            <a:lvl8pPr marL="34290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8pPr>
            <a:lvl9pPr marL="3886200" indent="-228600" algn="l" defTabSz="914400" rtl="0" eaLnBrk="0" fontAlgn="base" latinLnBrk="0" hangingPunct="0">
              <a:spcBef>
                <a:spcPct val="0"/>
              </a:spcBef>
              <a:spcAft>
                <a:spcPct val="0"/>
              </a:spcAft>
              <a:defRPr sz="1800" kern="1200">
                <a:solidFill>
                  <a:schemeClr val="tx1"/>
                </a:solidFill>
                <a:latin typeface="Arial" panose="020B0604020202020204" pitchFamily="34" charset="0"/>
                <a:ea typeface="ＭＳ Ｐゴシック" panose="020B0600070205080204" pitchFamily="34" charset="-128"/>
                <a:cs typeface="+mn-cs"/>
              </a:defRPr>
            </a:lvl9pPr>
          </a:lstStyle>
          <a:p>
            <a:r>
              <a:rPr lang="en-US" altLang="en-VN" dirty="0">
                <a:latin typeface="Calibri" panose="020F0502020204030204" pitchFamily="34" charset="0"/>
              </a:rPr>
              <a:t>Copyright ©2017 Pearson Education, Inc.</a:t>
            </a:r>
          </a:p>
        </p:txBody>
      </p:sp>
    </p:spTree>
    <p:extLst>
      <p:ext uri="{BB962C8B-B14F-4D97-AF65-F5344CB8AC3E}">
        <p14:creationId xmlns:p14="http://schemas.microsoft.com/office/powerpoint/2010/main" val="14923518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38244" y="1290410"/>
            <a:ext cx="8193692" cy="648118"/>
          </a:xfrm>
        </p:spPr>
        <p:txBody>
          <a:bodyPr>
            <a:normAutofit fontScale="85000" lnSpcReduction="10000"/>
          </a:bodyPr>
          <a:lstStyle/>
          <a:p>
            <a:r>
              <a:rPr lang="en-US" sz="2500" dirty="0"/>
              <a:t>2) Application of Herzberg's two-factor theory in management</a:t>
            </a:r>
            <a:endParaRPr lang="de-DE" sz="2500" dirty="0"/>
          </a:p>
        </p:txBody>
      </p:sp>
      <p:sp>
        <p:nvSpPr>
          <p:cNvPr id="8" name="Content Placeholder 10">
            <a:extLst>
              <a:ext uri="{FF2B5EF4-FFF2-40B4-BE49-F238E27FC236}">
                <a16:creationId xmlns:a16="http://schemas.microsoft.com/office/drawing/2014/main" id="{9A948C23-B955-B247-94CF-8CA6878FA615}"/>
              </a:ext>
            </a:extLst>
          </p:cNvPr>
          <p:cNvSpPr txBox="1">
            <a:spLocks/>
          </p:cNvSpPr>
          <p:nvPr/>
        </p:nvSpPr>
        <p:spPr>
          <a:xfrm>
            <a:off x="438244" y="2186257"/>
            <a:ext cx="8193692" cy="4049951"/>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endParaRPr lang="en-US" sz="2400" b="0" dirty="0">
              <a:latin typeface="Arial" pitchFamily="34" charset="0"/>
              <a:cs typeface="Arial" pitchFamily="34" charset="0"/>
            </a:endParaRPr>
          </a:p>
        </p:txBody>
      </p:sp>
      <p:sp>
        <p:nvSpPr>
          <p:cNvPr id="9" name="Content Placeholder 10">
            <a:extLst>
              <a:ext uri="{FF2B5EF4-FFF2-40B4-BE49-F238E27FC236}">
                <a16:creationId xmlns:a16="http://schemas.microsoft.com/office/drawing/2014/main" id="{09D444C5-E78C-1141-BF74-56512DB544CD}"/>
              </a:ext>
            </a:extLst>
          </p:cNvPr>
          <p:cNvSpPr txBox="1">
            <a:spLocks/>
          </p:cNvSpPr>
          <p:nvPr/>
        </p:nvSpPr>
        <p:spPr>
          <a:xfrm>
            <a:off x="590644" y="2338657"/>
            <a:ext cx="8193692" cy="3228933"/>
          </a:xfrm>
          <a:prstGeom prst="rect">
            <a:avLst/>
          </a:prstGeom>
        </p:spPr>
        <p:txBody>
          <a:bodyPr vert="horz" lIns="91440" tIns="45720" rIns="91440" bIns="45720" rtlCol="0">
            <a:no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marL="342900" indent="-342900" algn="just">
              <a:buFontTx/>
              <a:buChar char="-"/>
            </a:pPr>
            <a:r>
              <a:rPr lang="en-US" sz="2400" b="0" dirty="0">
                <a:latin typeface="Arial" pitchFamily="34" charset="0"/>
                <a:cs typeface="Arial" pitchFamily="34" charset="0"/>
              </a:rPr>
              <a:t>The majority of managers believe that money (referring specifically to “pay” in the study) is both hygiene factor and motivation factor.</a:t>
            </a:r>
          </a:p>
          <a:p>
            <a:pPr marL="342900" indent="-342900" algn="just">
              <a:buFontTx/>
              <a:buChar char="-"/>
            </a:pPr>
            <a:r>
              <a:rPr lang="en-US" sz="2400" b="0" dirty="0">
                <a:latin typeface="Arial" pitchFamily="34" charset="0"/>
                <a:cs typeface="Arial" pitchFamily="34" charset="0"/>
              </a:rPr>
              <a:t>In case of high paying , most employees feel satisfactory and strive for fulfilment. </a:t>
            </a:r>
          </a:p>
          <a:p>
            <a:pPr marL="342900" indent="-342900" algn="just">
              <a:buFontTx/>
              <a:buChar char="-"/>
            </a:pPr>
            <a:r>
              <a:rPr lang="en-US" sz="2400" b="0" dirty="0">
                <a:latin typeface="Arial" pitchFamily="34" charset="0"/>
                <a:cs typeface="Arial" pitchFamily="34" charset="0"/>
              </a:rPr>
              <a:t>However, uninspired work is likely to   make pay cease to be motivating factors</a:t>
            </a:r>
          </a:p>
          <a:p>
            <a:pPr algn="just"/>
            <a:endParaRPr lang="en-US" sz="2400" b="0" dirty="0">
              <a:latin typeface="Arial" pitchFamily="34" charset="0"/>
              <a:cs typeface="Arial" pitchFamily="34" charset="0"/>
            </a:endParaRPr>
          </a:p>
        </p:txBody>
      </p:sp>
      <p:sp>
        <p:nvSpPr>
          <p:cNvPr id="2" name="TextBox 1">
            <a:extLst>
              <a:ext uri="{FF2B5EF4-FFF2-40B4-BE49-F238E27FC236}">
                <a16:creationId xmlns:a16="http://schemas.microsoft.com/office/drawing/2014/main" id="{761FE688-A5C8-D95C-27B9-E10F7BFDC56C}"/>
              </a:ext>
            </a:extLst>
          </p:cNvPr>
          <p:cNvSpPr txBox="1"/>
          <p:nvPr/>
        </p:nvSpPr>
        <p:spPr>
          <a:xfrm>
            <a:off x="613127" y="314101"/>
            <a:ext cx="8488059" cy="538609"/>
          </a:xfrm>
          <a:prstGeom prst="rect">
            <a:avLst/>
          </a:prstGeom>
          <a:noFill/>
        </p:spPr>
        <p:txBody>
          <a:bodyPr wrap="square" rtlCol="0">
            <a:spAutoFit/>
          </a:bodyPr>
          <a:lstStyle/>
          <a:p>
            <a:pPr algn="ctr"/>
            <a:r>
              <a:rPr lang="en-US" sz="2900" dirty="0">
                <a:solidFill>
                  <a:srgbClr val="FFFFFF"/>
                </a:solidFill>
              </a:rPr>
              <a:t>4.2.2 Theory of motive</a:t>
            </a:r>
          </a:p>
        </p:txBody>
      </p:sp>
    </p:spTree>
    <p:extLst>
      <p:ext uri="{BB962C8B-B14F-4D97-AF65-F5344CB8AC3E}">
        <p14:creationId xmlns:p14="http://schemas.microsoft.com/office/powerpoint/2010/main" val="19650243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07831"/>
          </a:xfrm>
          <a:prstGeom prst="rect">
            <a:avLst/>
          </a:prstGeom>
          <a:noFill/>
        </p:spPr>
        <p:txBody>
          <a:bodyPr wrap="square" rtlCol="0">
            <a:spAutoFit/>
          </a:bodyPr>
          <a:lstStyle/>
          <a:p>
            <a:pPr algn="ctr"/>
            <a:r>
              <a:rPr lang="en-US" sz="2700" dirty="0">
                <a:solidFill>
                  <a:srgbClr val="FFFFFF"/>
                </a:solidFill>
              </a:rPr>
              <a:t>4.3. Leadership styles</a:t>
            </a: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a:xfrm>
            <a:off x="457200" y="2092036"/>
            <a:ext cx="8132618" cy="4034128"/>
          </a:xfrm>
        </p:spPr>
        <p:txBody>
          <a:bodyPr/>
          <a:lstStyle/>
          <a:p>
            <a:r>
              <a:rPr lang="de-DE" dirty="0"/>
              <a:t>4.3.1 </a:t>
            </a:r>
            <a:r>
              <a:rPr lang="de-DE" dirty="0" err="1"/>
              <a:t>Lewin‘s</a:t>
            </a:r>
            <a:r>
              <a:rPr lang="de-DE" dirty="0"/>
              <a:t> </a:t>
            </a:r>
            <a:r>
              <a:rPr lang="de-DE" dirty="0" err="1"/>
              <a:t>leadership</a:t>
            </a:r>
            <a:r>
              <a:rPr lang="de-DE" dirty="0"/>
              <a:t> </a:t>
            </a:r>
            <a:r>
              <a:rPr lang="de-DE" dirty="0" err="1"/>
              <a:t>theory</a:t>
            </a:r>
            <a:endParaRPr lang="de-DE" dirty="0"/>
          </a:p>
          <a:p>
            <a:r>
              <a:rPr lang="de-DE" dirty="0"/>
              <a:t>4.3.2 MBO</a:t>
            </a:r>
            <a:endParaRPr lang="en-US" dirty="0"/>
          </a:p>
        </p:txBody>
      </p:sp>
    </p:spTree>
    <p:extLst>
      <p:ext uri="{BB962C8B-B14F-4D97-AF65-F5344CB8AC3E}">
        <p14:creationId xmlns:p14="http://schemas.microsoft.com/office/powerpoint/2010/main" val="7374903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64" y="228650"/>
            <a:ext cx="7620000" cy="1371600"/>
          </a:xfrm>
        </p:spPr>
        <p:txBody>
          <a:bodyPr>
            <a:normAutofit/>
          </a:bodyPr>
          <a:lstStyle/>
          <a:p>
            <a:pPr algn="ctr"/>
            <a:endParaRPr lang="en-US" b="1" dirty="0">
              <a:solidFill>
                <a:schemeClr val="bg1"/>
              </a:solidFill>
            </a:endParaRPr>
          </a:p>
        </p:txBody>
      </p:sp>
      <p:sp>
        <p:nvSpPr>
          <p:cNvPr id="11" name="Rectangle 10">
            <a:extLst>
              <a:ext uri="{FF2B5EF4-FFF2-40B4-BE49-F238E27FC236}">
                <a16:creationId xmlns:a16="http://schemas.microsoft.com/office/drawing/2014/main" id="{7A2EF2B8-698F-42BE-8FC1-D4D6A3A22DF1}"/>
              </a:ext>
            </a:extLst>
          </p:cNvPr>
          <p:cNvSpPr/>
          <p:nvPr/>
        </p:nvSpPr>
        <p:spPr>
          <a:xfrm>
            <a:off x="4557662" y="1600250"/>
            <a:ext cx="4351559" cy="4805803"/>
          </a:xfrm>
          <a:prstGeom prst="rect">
            <a:avLst/>
          </a:prstGeom>
        </p:spPr>
        <p:txBody>
          <a:bodyPr wrap="square">
            <a:spAutoFit/>
          </a:bodyPr>
          <a:lstStyle/>
          <a:p>
            <a:pPr algn="just">
              <a:lnSpc>
                <a:spcPct val="150000"/>
              </a:lnSpc>
              <a:spcBef>
                <a:spcPts val="600"/>
              </a:spcBef>
              <a:spcAft>
                <a:spcPts val="600"/>
              </a:spcAft>
            </a:pPr>
            <a:r>
              <a:rPr lang="vi-VN" sz="2000" b="1" dirty="0">
                <a:latin typeface="Arial" panose="020B0604020202020204" pitchFamily="34" charset="0"/>
              </a:rPr>
              <a:t>- A leadership style refers to a leader's methods and behaviors when directing, motivating, and managing others. </a:t>
            </a:r>
          </a:p>
          <a:p>
            <a:pPr algn="just">
              <a:lnSpc>
                <a:spcPct val="150000"/>
              </a:lnSpc>
              <a:spcBef>
                <a:spcPts val="600"/>
              </a:spcBef>
              <a:spcAft>
                <a:spcPts val="600"/>
              </a:spcAft>
            </a:pPr>
            <a:r>
              <a:rPr lang="vi-VN" sz="2000" b="1" dirty="0">
                <a:latin typeface="Arial" panose="020B0604020202020204" pitchFamily="34" charset="0"/>
              </a:rPr>
              <a:t>- A person's leadership style also determines how they strategize and implement plans while accounting for the expectations of stakeholders and the well-being of their team.</a:t>
            </a:r>
            <a:endParaRPr lang="en-US" sz="2000" b="1" dirty="0">
              <a:latin typeface="Arial" panose="020B0604020202020204" pitchFamily="34" charset="0"/>
            </a:endParaRPr>
          </a:p>
        </p:txBody>
      </p:sp>
      <p:sp>
        <p:nvSpPr>
          <p:cNvPr id="12" name="Rectangle 11">
            <a:extLst>
              <a:ext uri="{FF2B5EF4-FFF2-40B4-BE49-F238E27FC236}">
                <a16:creationId xmlns:a16="http://schemas.microsoft.com/office/drawing/2014/main" id="{14B2055A-A741-4E49-9F1E-A60B209E4EA7}"/>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rgbClr val="FFFFFF"/>
                </a:solidFill>
              </a:rPr>
              <a:t>Leadership styles</a:t>
            </a:r>
            <a:endParaRPr lang="en-US" sz="2800" b="1" dirty="0"/>
          </a:p>
        </p:txBody>
      </p:sp>
      <p:pic>
        <p:nvPicPr>
          <p:cNvPr id="13" name="Picture 12">
            <a:extLst>
              <a:ext uri="{FF2B5EF4-FFF2-40B4-BE49-F238E27FC236}">
                <a16:creationId xmlns:a16="http://schemas.microsoft.com/office/drawing/2014/main" id="{60B2CA16-35A8-D64A-95C8-E738B3AAC49D}"/>
              </a:ext>
            </a:extLst>
          </p:cNvPr>
          <p:cNvPicPr>
            <a:picLocks noChangeAspect="1"/>
          </p:cNvPicPr>
          <p:nvPr/>
        </p:nvPicPr>
        <p:blipFill>
          <a:blip r:embed="rId3"/>
          <a:stretch>
            <a:fillRect/>
          </a:stretch>
        </p:blipFill>
        <p:spPr>
          <a:xfrm>
            <a:off x="134919" y="66372"/>
            <a:ext cx="606650" cy="909976"/>
          </a:xfrm>
          <a:prstGeom prst="rect">
            <a:avLst/>
          </a:prstGeom>
        </p:spPr>
      </p:pic>
      <p:pic>
        <p:nvPicPr>
          <p:cNvPr id="14" name="Picture 13" descr="A red person standing in front of a group of white people&#10;&#10;Description automatically generated">
            <a:extLst>
              <a:ext uri="{FF2B5EF4-FFF2-40B4-BE49-F238E27FC236}">
                <a16:creationId xmlns:a16="http://schemas.microsoft.com/office/drawing/2014/main" id="{CBE4B300-54DA-F499-24EB-DBD59B3BCC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048" y="2113005"/>
            <a:ext cx="4177614" cy="3010930"/>
          </a:xfrm>
          <a:prstGeom prst="rect">
            <a:avLst/>
          </a:prstGeom>
        </p:spPr>
      </p:pic>
    </p:spTree>
    <p:extLst>
      <p:ext uri="{BB962C8B-B14F-4D97-AF65-F5344CB8AC3E}">
        <p14:creationId xmlns:p14="http://schemas.microsoft.com/office/powerpoint/2010/main" val="31545161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chemeClr val="bg1"/>
                </a:solidFill>
              </a:rPr>
              <a:t>4.3.1. </a:t>
            </a:r>
            <a:r>
              <a:rPr lang="de-DE" sz="2800" dirty="0" err="1">
                <a:solidFill>
                  <a:schemeClr val="bg1"/>
                </a:solidFill>
              </a:rPr>
              <a:t>Lewin‘s</a:t>
            </a:r>
            <a:r>
              <a:rPr lang="de-DE" sz="2800" dirty="0">
                <a:solidFill>
                  <a:schemeClr val="bg1"/>
                </a:solidFill>
              </a:rPr>
              <a:t>  </a:t>
            </a:r>
            <a:r>
              <a:rPr lang="de-DE" sz="2800" dirty="0" err="1">
                <a:solidFill>
                  <a:schemeClr val="bg1"/>
                </a:solidFill>
              </a:rPr>
              <a:t>leadership</a:t>
            </a:r>
            <a:r>
              <a:rPr lang="de-DE" sz="2800" dirty="0">
                <a:solidFill>
                  <a:schemeClr val="bg1"/>
                </a:solidFill>
              </a:rPr>
              <a:t> </a:t>
            </a:r>
            <a:r>
              <a:rPr lang="de-DE" sz="2800" dirty="0" err="1">
                <a:solidFill>
                  <a:schemeClr val="bg1"/>
                </a:solidFill>
              </a:rPr>
              <a:t>theory</a:t>
            </a:r>
            <a:endParaRPr lang="en-US" sz="2800" dirty="0">
              <a:solidFill>
                <a:schemeClr val="bg1"/>
              </a:solidFill>
            </a:endParaRP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r>
              <a:rPr lang="en-US" sz="2500" b="0" i="0" u="none" strike="noStrike" dirty="0">
                <a:solidFill>
                  <a:srgbClr val="374151"/>
                </a:solidFill>
                <a:effectLst/>
              </a:rPr>
              <a:t>Significant research on leadership styles was first conducted by Kurt Lewin, who led a team of researchers exploring different leadership styles based on authority (Lewin, </a:t>
            </a:r>
            <a:r>
              <a:rPr lang="en-US" sz="2500" b="0" i="0" u="none" strike="noStrike" dirty="0" err="1">
                <a:solidFill>
                  <a:srgbClr val="374151"/>
                </a:solidFill>
                <a:effectLst/>
              </a:rPr>
              <a:t>Lippit</a:t>
            </a:r>
            <a:r>
              <a:rPr lang="en-US" sz="2500" b="0" i="0" u="none" strike="noStrike" dirty="0">
                <a:solidFill>
                  <a:srgbClr val="374151"/>
                </a:solidFill>
                <a:effectLst/>
              </a:rPr>
              <a:t>, White, 1939).</a:t>
            </a:r>
            <a:endParaRPr lang="en-US" sz="2500" b="0" dirty="0"/>
          </a:p>
        </p:txBody>
      </p:sp>
      <p:graphicFrame>
        <p:nvGraphicFramePr>
          <p:cNvPr id="10" name="Content Placeholder 3">
            <a:extLst>
              <a:ext uri="{FF2B5EF4-FFF2-40B4-BE49-F238E27FC236}">
                <a16:creationId xmlns:a16="http://schemas.microsoft.com/office/drawing/2014/main" id="{D823C568-F8E3-C64C-9AD8-D6938C2253A8}"/>
              </a:ext>
            </a:extLst>
          </p:cNvPr>
          <p:cNvGraphicFramePr>
            <a:graphicFrameLocks/>
          </p:cNvGraphicFramePr>
          <p:nvPr>
            <p:extLst>
              <p:ext uri="{D42A27DB-BD31-4B8C-83A1-F6EECF244321}">
                <p14:modId xmlns:p14="http://schemas.microsoft.com/office/powerpoint/2010/main" val="3365836823"/>
              </p:ext>
            </p:extLst>
          </p:nvPr>
        </p:nvGraphicFramePr>
        <p:xfrm>
          <a:off x="597728" y="3193774"/>
          <a:ext cx="8305800" cy="2971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8296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3529112"/>
            <a:ext cx="3124200" cy="2800767"/>
          </a:xfrm>
          <a:prstGeom prst="rect">
            <a:avLst/>
          </a:prstGeom>
          <a:noFill/>
        </p:spPr>
        <p:txBody>
          <a:bodyPr wrap="square" rtlCol="0">
            <a:spAutoFit/>
          </a:bodyPr>
          <a:lstStyle/>
          <a:p>
            <a:pPr marL="342900" indent="-342900">
              <a:buFontTx/>
              <a:buChar char="-"/>
            </a:pPr>
            <a:r>
              <a:rPr lang="en-US" sz="2200" dirty="0"/>
              <a:t>Motivates through threats &amp; punishments</a:t>
            </a:r>
          </a:p>
          <a:p>
            <a:pPr marL="342900" indent="-342900">
              <a:buFontTx/>
              <a:buChar char="-"/>
            </a:pPr>
            <a:r>
              <a:rPr lang="en-US" sz="2200" dirty="0"/>
              <a:t>Prefers giving orders</a:t>
            </a:r>
          </a:p>
          <a:p>
            <a:pPr marL="342900" indent="-342900" algn="l">
              <a:buFontTx/>
              <a:buChar char="-"/>
            </a:pPr>
            <a:r>
              <a:rPr lang="en-US" sz="2200" dirty="0"/>
              <a:t>Expects obedience</a:t>
            </a:r>
          </a:p>
          <a:p>
            <a:pPr marL="342900" indent="-342900" algn="l">
              <a:buFontTx/>
              <a:buChar char="-"/>
            </a:pPr>
            <a:r>
              <a:rPr lang="en-US" sz="2200" dirty="0"/>
              <a:t>Decisive</a:t>
            </a:r>
          </a:p>
          <a:p>
            <a:pPr marL="342900" indent="-342900" algn="l">
              <a:buFontTx/>
              <a:buChar char="-"/>
            </a:pPr>
            <a:r>
              <a:rPr lang="en-US" sz="2200" dirty="0"/>
              <a:t>Lack trust in subordinates</a:t>
            </a:r>
          </a:p>
        </p:txBody>
      </p:sp>
      <p:sp>
        <p:nvSpPr>
          <p:cNvPr id="5" name="TextBox 4"/>
          <p:cNvSpPr txBox="1"/>
          <p:nvPr/>
        </p:nvSpPr>
        <p:spPr>
          <a:xfrm>
            <a:off x="3505200" y="3810000"/>
            <a:ext cx="2362200" cy="2123658"/>
          </a:xfrm>
          <a:prstGeom prst="rect">
            <a:avLst/>
          </a:prstGeom>
          <a:noFill/>
        </p:spPr>
        <p:txBody>
          <a:bodyPr wrap="square" rtlCol="0">
            <a:spAutoFit/>
          </a:bodyPr>
          <a:lstStyle/>
          <a:p>
            <a:pPr marL="342900" indent="-342900" algn="l">
              <a:buFontTx/>
              <a:buChar char="-"/>
            </a:pPr>
            <a:r>
              <a:rPr lang="en-US" sz="2200" dirty="0"/>
              <a:t>Seeks inputs from subordinates</a:t>
            </a:r>
          </a:p>
          <a:p>
            <a:pPr marL="342900" indent="-342900" algn="l">
              <a:buFontTx/>
              <a:buChar char="-"/>
            </a:pPr>
            <a:r>
              <a:rPr lang="en-US" sz="2200" dirty="0"/>
              <a:t>Collaborative decision-making</a:t>
            </a:r>
          </a:p>
        </p:txBody>
      </p:sp>
      <p:sp>
        <p:nvSpPr>
          <p:cNvPr id="6" name="TextBox 5"/>
          <p:cNvSpPr txBox="1"/>
          <p:nvPr/>
        </p:nvSpPr>
        <p:spPr>
          <a:xfrm>
            <a:off x="6400800" y="3733800"/>
            <a:ext cx="2362200" cy="2123658"/>
          </a:xfrm>
          <a:prstGeom prst="rect">
            <a:avLst/>
          </a:prstGeom>
          <a:noFill/>
        </p:spPr>
        <p:txBody>
          <a:bodyPr wrap="square" rtlCol="0">
            <a:spAutoFit/>
          </a:bodyPr>
          <a:lstStyle/>
          <a:p>
            <a:pPr marL="342900" indent="-342900" algn="l">
              <a:buFontTx/>
              <a:buChar char="-"/>
            </a:pPr>
            <a:r>
              <a:rPr lang="en-US" sz="2200" dirty="0"/>
              <a:t>Limited use of authority</a:t>
            </a:r>
          </a:p>
          <a:p>
            <a:pPr marL="342900" indent="-342900" algn="l">
              <a:buFontTx/>
              <a:buChar char="-"/>
            </a:pPr>
            <a:r>
              <a:rPr lang="en-US" sz="2200" dirty="0"/>
              <a:t>High degree of freedom for subordinates</a:t>
            </a:r>
          </a:p>
          <a:p>
            <a:pPr marL="342900" indent="-342900" algn="l">
              <a:buFontTx/>
              <a:buChar char="-"/>
            </a:pPr>
            <a:endParaRPr lang="en-US" sz="2200" dirty="0"/>
          </a:p>
        </p:txBody>
      </p:sp>
      <p:sp>
        <p:nvSpPr>
          <p:cNvPr id="11" name="Rectangle 10">
            <a:extLst>
              <a:ext uri="{FF2B5EF4-FFF2-40B4-BE49-F238E27FC236}">
                <a16:creationId xmlns:a16="http://schemas.microsoft.com/office/drawing/2014/main" id="{DF4FB8B1-B40F-C845-AE33-F76B081D91DE}"/>
              </a:ext>
            </a:extLst>
          </p:cNvPr>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12" name="Picture 11">
            <a:extLst>
              <a:ext uri="{FF2B5EF4-FFF2-40B4-BE49-F238E27FC236}">
                <a16:creationId xmlns:a16="http://schemas.microsoft.com/office/drawing/2014/main" id="{72B1C411-7965-6E4D-8F10-5E6D0068A9D7}"/>
              </a:ext>
            </a:extLst>
          </p:cNvPr>
          <p:cNvPicPr>
            <a:picLocks noChangeAspect="1"/>
          </p:cNvPicPr>
          <p:nvPr/>
        </p:nvPicPr>
        <p:blipFill>
          <a:blip r:embed="rId3"/>
          <a:stretch>
            <a:fillRect/>
          </a:stretch>
        </p:blipFill>
        <p:spPr>
          <a:xfrm>
            <a:off x="134919" y="66372"/>
            <a:ext cx="606650" cy="909976"/>
          </a:xfrm>
          <a:prstGeom prst="rect">
            <a:avLst/>
          </a:prstGeom>
        </p:spPr>
      </p:pic>
      <p:graphicFrame>
        <p:nvGraphicFramePr>
          <p:cNvPr id="7" name="Content Placeholder 3">
            <a:extLst>
              <a:ext uri="{FF2B5EF4-FFF2-40B4-BE49-F238E27FC236}">
                <a16:creationId xmlns:a16="http://schemas.microsoft.com/office/drawing/2014/main" id="{1A7B5F98-D79C-21F5-EF45-F5DFC4F5A17E}"/>
              </a:ext>
            </a:extLst>
          </p:cNvPr>
          <p:cNvGraphicFramePr>
            <a:graphicFrameLocks/>
          </p:cNvGraphicFramePr>
          <p:nvPr>
            <p:extLst>
              <p:ext uri="{D42A27DB-BD31-4B8C-83A1-F6EECF244321}">
                <p14:modId xmlns:p14="http://schemas.microsoft.com/office/powerpoint/2010/main" val="2524905648"/>
              </p:ext>
            </p:extLst>
          </p:nvPr>
        </p:nvGraphicFramePr>
        <p:xfrm>
          <a:off x="381000" y="1069985"/>
          <a:ext cx="8305800" cy="2971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F6BB11D-3A13-3534-1BD9-8BD24C065EF7}"/>
              </a:ext>
            </a:extLst>
          </p:cNvPr>
          <p:cNvSpPr txBox="1"/>
          <p:nvPr/>
        </p:nvSpPr>
        <p:spPr>
          <a:xfrm>
            <a:off x="635334" y="289285"/>
            <a:ext cx="8309925" cy="523220"/>
          </a:xfrm>
          <a:prstGeom prst="rect">
            <a:avLst/>
          </a:prstGeom>
          <a:noFill/>
        </p:spPr>
        <p:txBody>
          <a:bodyPr wrap="square" rtlCol="0">
            <a:spAutoFit/>
          </a:bodyPr>
          <a:lstStyle/>
          <a:p>
            <a:pPr algn="ctr"/>
            <a:r>
              <a:rPr lang="en-US" sz="2800" dirty="0">
                <a:solidFill>
                  <a:schemeClr val="bg1"/>
                </a:solidFill>
              </a:rPr>
              <a:t>4.3.1. </a:t>
            </a:r>
            <a:r>
              <a:rPr lang="de-DE" sz="2800" dirty="0" err="1">
                <a:solidFill>
                  <a:schemeClr val="bg1"/>
                </a:solidFill>
              </a:rPr>
              <a:t>Lewin‘s</a:t>
            </a:r>
            <a:r>
              <a:rPr lang="de-DE" sz="2800" dirty="0">
                <a:solidFill>
                  <a:schemeClr val="bg1"/>
                </a:solidFill>
              </a:rPr>
              <a:t>  </a:t>
            </a:r>
            <a:r>
              <a:rPr lang="de-DE" sz="2800" dirty="0" err="1">
                <a:solidFill>
                  <a:schemeClr val="bg1"/>
                </a:solidFill>
              </a:rPr>
              <a:t>leadership</a:t>
            </a:r>
            <a:r>
              <a:rPr lang="de-DE" sz="2800" dirty="0">
                <a:solidFill>
                  <a:schemeClr val="bg1"/>
                </a:solidFill>
              </a:rPr>
              <a:t> </a:t>
            </a:r>
            <a:r>
              <a:rPr lang="de-DE" sz="2800" dirty="0" err="1">
                <a:solidFill>
                  <a:schemeClr val="bg1"/>
                </a:solidFill>
              </a:rPr>
              <a:t>theory</a:t>
            </a:r>
            <a:endParaRPr lang="en-US" sz="2800" dirty="0">
              <a:solidFill>
                <a:schemeClr val="bg1"/>
              </a:solidFill>
            </a:endParaRPr>
          </a:p>
        </p:txBody>
      </p:sp>
    </p:spTree>
    <p:extLst>
      <p:ext uri="{BB962C8B-B14F-4D97-AF65-F5344CB8AC3E}">
        <p14:creationId xmlns:p14="http://schemas.microsoft.com/office/powerpoint/2010/main" val="13434287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trips(down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strips(down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strips(down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12"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trips(down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5">
                                            <p:txEl>
                                              <p:pRg st="0" end="0"/>
                                            </p:txEl>
                                          </p:spTgt>
                                        </p:tgtEl>
                                        <p:attrNameLst>
                                          <p:attrName>style.visibility</p:attrName>
                                        </p:attrNameLst>
                                      </p:cBhvr>
                                      <p:to>
                                        <p:strVal val="visible"/>
                                      </p:to>
                                    </p:set>
                                    <p:animEffect transition="in" filter="strips(downLeft)">
                                      <p:cBhvr>
                                        <p:cTn id="32" dur="500"/>
                                        <p:tgtEl>
                                          <p:spTgt spid="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barn(inVertical)">
                                      <p:cBhvr>
                                        <p:cTn id="37" dur="500"/>
                                        <p:tgtEl>
                                          <p:spTgt spid="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12" fill="hold" nodeType="clickEffect">
                                  <p:stCondLst>
                                    <p:cond delay="0"/>
                                  </p:stCondLst>
                                  <p:childTnLst>
                                    <p:set>
                                      <p:cBhvr>
                                        <p:cTn id="41" dur="1" fill="hold">
                                          <p:stCondLst>
                                            <p:cond delay="0"/>
                                          </p:stCondLst>
                                        </p:cTn>
                                        <p:tgtEl>
                                          <p:spTgt spid="6">
                                            <p:txEl>
                                              <p:pRg st="0" end="0"/>
                                            </p:txEl>
                                          </p:spTgt>
                                        </p:tgtEl>
                                        <p:attrNameLst>
                                          <p:attrName>style.visibility</p:attrName>
                                        </p:attrNameLst>
                                      </p:cBhvr>
                                      <p:to>
                                        <p:strVal val="visible"/>
                                      </p:to>
                                    </p:set>
                                    <p:animEffect transition="in" filter="strips(downLeft)">
                                      <p:cBhvr>
                                        <p:cTn id="42" dur="500"/>
                                        <p:tgtEl>
                                          <p:spTgt spid="6">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12" fill="hold" nodeType="clickEffect">
                                  <p:stCondLst>
                                    <p:cond delay="0"/>
                                  </p:stCondLst>
                                  <p:childTnLst>
                                    <p:set>
                                      <p:cBhvr>
                                        <p:cTn id="46" dur="1" fill="hold">
                                          <p:stCondLst>
                                            <p:cond delay="0"/>
                                          </p:stCondLst>
                                        </p:cTn>
                                        <p:tgtEl>
                                          <p:spTgt spid="6">
                                            <p:txEl>
                                              <p:pRg st="1" end="1"/>
                                            </p:txEl>
                                          </p:spTgt>
                                        </p:tgtEl>
                                        <p:attrNameLst>
                                          <p:attrName>style.visibility</p:attrName>
                                        </p:attrNameLst>
                                      </p:cBhvr>
                                      <p:to>
                                        <p:strVal val="visible"/>
                                      </p:to>
                                    </p:set>
                                    <p:animEffect transition="in" filter="strips(downLeft)">
                                      <p:cBhvr>
                                        <p:cTn id="47" dur="500"/>
                                        <p:tgtEl>
                                          <p:spTgt spid="6">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strips(downLeft)">
                                      <p:cBhvr>
                                        <p:cTn id="5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83" y="1109053"/>
            <a:ext cx="8530434" cy="1197816"/>
          </a:xfrm>
        </p:spPr>
        <p:txBody>
          <a:bodyPr>
            <a:noAutofit/>
          </a:bodyPr>
          <a:lstStyle/>
          <a:p>
            <a:r>
              <a:rPr lang="vi-VN" sz="1900" dirty="0"/>
              <a:t>Trait</a:t>
            </a:r>
            <a:r>
              <a:rPr lang="en-US" sz="1900" dirty="0"/>
              <a:t>: </a:t>
            </a:r>
          </a:p>
          <a:p>
            <a:pPr lvl="1"/>
            <a:r>
              <a:rPr lang="en-US" sz="1900" dirty="0"/>
              <a:t>Centralizes all power in the leader, managing through their own will, suppressing the ideas and initiatives of all members in the group.</a:t>
            </a:r>
          </a:p>
          <a:p>
            <a:pPr lvl="1"/>
            <a:r>
              <a:rPr lang="en-US" sz="1900" dirty="0"/>
              <a:t>Authoritarian leaders prefer giving orders, making decisive decisions, and have little trust in those at lower levels. </a:t>
            </a:r>
          </a:p>
          <a:p>
            <a:pPr lvl="1"/>
            <a:r>
              <a:rPr lang="en-US" sz="1900" dirty="0"/>
              <a:t>They motivate employees through coercion and punishment primarily</a:t>
            </a:r>
          </a:p>
          <a:p>
            <a:pPr marL="274320" lvl="1" indent="0">
              <a:buNone/>
            </a:pPr>
            <a:r>
              <a:rPr lang="vi-VN" sz="1900" b="1" dirty="0"/>
              <a:t>Advantages</a:t>
            </a:r>
            <a:r>
              <a:rPr lang="en-US" sz="1900" b="1" dirty="0"/>
              <a:t>:</a:t>
            </a:r>
          </a:p>
          <a:p>
            <a:pPr lvl="1"/>
            <a:r>
              <a:rPr lang="en-US" sz="1900" b="0" i="0" u="none" strike="noStrike" dirty="0">
                <a:effectLst/>
              </a:rPr>
              <a:t>The leader quickly, decisively, and uniformly resolves tasks, seizing business opportunities.</a:t>
            </a:r>
          </a:p>
          <a:p>
            <a:pPr lvl="1"/>
            <a:r>
              <a:rPr lang="en-US" sz="1900" b="0" i="0" u="none" strike="noStrike" dirty="0">
                <a:effectLst/>
              </a:rPr>
              <a:t>Ensures the leader's authority.</a:t>
            </a:r>
          </a:p>
          <a:p>
            <a:pPr marL="274320" lvl="1" indent="0">
              <a:buNone/>
            </a:pPr>
            <a:r>
              <a:rPr lang="en-US" sz="1900" b="1" dirty="0"/>
              <a:t>Disadvantages:</a:t>
            </a:r>
          </a:p>
          <a:p>
            <a:pPr lvl="1"/>
            <a:r>
              <a:rPr lang="en-US" sz="1900" b="0" i="0" u="none" strike="noStrike" dirty="0">
                <a:effectLst/>
              </a:rPr>
              <a:t>Does not harness the creativity of subordinates, creates tension and pressure on employees, leading to resistance. </a:t>
            </a:r>
          </a:p>
          <a:p>
            <a:pPr lvl="1"/>
            <a:r>
              <a:rPr lang="en-US" sz="1900" b="0" i="0" u="none" strike="noStrike" dirty="0">
                <a:effectLst/>
              </a:rPr>
              <a:t>Employees may dislike the leadership, and work efficiency may be low when the leader is not present. The organizational atmosphere may be less friendly.</a:t>
            </a:r>
            <a:r>
              <a:rPr lang="en-US" sz="1900" dirty="0"/>
              <a:t> </a:t>
            </a: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Autocratic (authoritarian) leadership </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Tree>
    <p:extLst>
      <p:ext uri="{BB962C8B-B14F-4D97-AF65-F5344CB8AC3E}">
        <p14:creationId xmlns:p14="http://schemas.microsoft.com/office/powerpoint/2010/main" val="39601881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83" y="1213104"/>
            <a:ext cx="8530434" cy="1197816"/>
          </a:xfrm>
        </p:spPr>
        <p:txBody>
          <a:bodyPr>
            <a:noAutofit/>
          </a:bodyPr>
          <a:lstStyle/>
          <a:p>
            <a:r>
              <a:rPr lang="vi-VN" sz="1700" dirty="0"/>
              <a:t>Trait</a:t>
            </a:r>
            <a:r>
              <a:rPr lang="en-US" sz="1700" dirty="0"/>
              <a:t>:</a:t>
            </a:r>
          </a:p>
          <a:p>
            <a:pPr lvl="1" algn="just"/>
            <a:r>
              <a:rPr lang="en-US" sz="1700" dirty="0"/>
              <a:t>The leader delegates their management authority, seeks input from subordinates, and involves them in decision-making. </a:t>
            </a:r>
          </a:p>
          <a:p>
            <a:pPr lvl="1" algn="just"/>
            <a:r>
              <a:rPr lang="en-US" sz="1700" dirty="0"/>
              <a:t>This leadership style creates favorable conditions for subordinates to express their creativity, participate in planning and implementing plans, and fosters a positive psychological atmosphere in the management process. </a:t>
            </a:r>
          </a:p>
          <a:p>
            <a:pPr lvl="1" algn="just"/>
            <a:r>
              <a:rPr lang="en-US" sz="1700" dirty="0"/>
              <a:t>The leader refrains from action without the consensus of subordinates or decides independently but considers the opinions of their subordinates.</a:t>
            </a:r>
          </a:p>
          <a:p>
            <a:r>
              <a:rPr lang="en-US" sz="1700" dirty="0"/>
              <a:t>  Advantages:</a:t>
            </a:r>
          </a:p>
          <a:p>
            <a:pPr lvl="1" algn="just"/>
            <a:r>
              <a:rPr lang="en-US" sz="1700" dirty="0"/>
              <a:t>Employees are likely to appreciate the leader more, creating a friendly organizational atmosphere with clear team orientation and task orientation.</a:t>
            </a:r>
          </a:p>
          <a:p>
            <a:pPr lvl="1" algn="just"/>
            <a:r>
              <a:rPr lang="en-US" sz="1700" dirty="0"/>
              <a:t> Each member feels the need to bond with each other to work together for common results, ensuring high work efficiency even in the absence of the leader. </a:t>
            </a:r>
          </a:p>
          <a:p>
            <a:pPr lvl="1" algn="just"/>
            <a:r>
              <a:rPr lang="en-US" sz="1700" dirty="0"/>
              <a:t>This style helps the leader leverage the capabilities and intelligence of the team, tapping into the creativity of subordinates, and decisions made by the leader are trusted and followed by subordinates.</a:t>
            </a:r>
          </a:p>
          <a:p>
            <a:pPr marL="274320" lvl="1" indent="0" algn="just">
              <a:buNone/>
            </a:pPr>
            <a:r>
              <a:rPr lang="vi-VN" sz="1700" b="1" dirty="0"/>
              <a:t>Disadvantages</a:t>
            </a:r>
            <a:r>
              <a:rPr lang="vi-VN" sz="1700" dirty="0"/>
              <a:t>: </a:t>
            </a:r>
            <a:r>
              <a:rPr lang="en-US" sz="1700" b="0" i="0" u="none" strike="noStrike" dirty="0">
                <a:effectLst/>
              </a:rPr>
              <a:t>The leader may take longer to make decisions, and sometimes it can be challenging to reach a consensus on specific issues without a manager who is sufficiently specialized, knowledgeable, and decisive.</a:t>
            </a:r>
            <a:endParaRPr lang="en-US" sz="1700" dirty="0"/>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Democratic leadership</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Tree>
    <p:extLst>
      <p:ext uri="{BB962C8B-B14F-4D97-AF65-F5344CB8AC3E}">
        <p14:creationId xmlns:p14="http://schemas.microsoft.com/office/powerpoint/2010/main" val="10188790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7620000" cy="982984"/>
          </a:xfrm>
        </p:spPr>
        <p:txBody>
          <a:bodyPr/>
          <a:lstStyle/>
          <a:p>
            <a:pPr algn="ctr"/>
            <a:r>
              <a:rPr lang="en-US" b="1" dirty="0">
                <a:latin typeface="Tahoma" panose="020B0604030504040204" pitchFamily="34" charset="0"/>
                <a:ea typeface="Tahoma" panose="020B0604030504040204" pitchFamily="34" charset="0"/>
                <a:cs typeface="Tahoma" panose="020B0604030504040204" pitchFamily="34" charset="0"/>
              </a:rPr>
              <a:t>OBJECTIVES</a:t>
            </a:r>
            <a:endParaRPr lang="en-US" b="1" dirty="0">
              <a:latin typeface="+mn-lt"/>
            </a:endParaRPr>
          </a:p>
        </p:txBody>
      </p:sp>
      <p:sp>
        <p:nvSpPr>
          <p:cNvPr id="3" name="Content Placeholder 2"/>
          <p:cNvSpPr>
            <a:spLocks noGrp="1"/>
          </p:cNvSpPr>
          <p:nvPr>
            <p:ph idx="1"/>
          </p:nvPr>
        </p:nvSpPr>
        <p:spPr>
          <a:xfrm>
            <a:off x="457200" y="2354298"/>
            <a:ext cx="8284464" cy="3953662"/>
          </a:xfrm>
        </p:spPr>
        <p:txBody>
          <a:bodyPr>
            <a:normAutofit/>
          </a:bodyPr>
          <a:lstStyle/>
          <a:p>
            <a:pPr>
              <a:spcBef>
                <a:spcPts val="600"/>
              </a:spcBef>
            </a:pPr>
            <a:r>
              <a:rPr lang="en-US" sz="2400" dirty="0">
                <a:solidFill>
                  <a:srgbClr val="000000"/>
                </a:solidFill>
              </a:rPr>
              <a:t>1. Present the definition and role of leading function </a:t>
            </a:r>
          </a:p>
          <a:p>
            <a:pPr>
              <a:spcBef>
                <a:spcPts val="600"/>
              </a:spcBef>
            </a:pPr>
            <a:r>
              <a:rPr lang="en-US" sz="2400" dirty="0">
                <a:solidFill>
                  <a:srgbClr val="000000"/>
                </a:solidFill>
              </a:rPr>
              <a:t>2. Acquire knowledge of theories related to needs, motives, and motivation.</a:t>
            </a:r>
          </a:p>
          <a:p>
            <a:pPr>
              <a:spcBef>
                <a:spcPts val="600"/>
              </a:spcBef>
            </a:pPr>
            <a:r>
              <a:rPr lang="en-US" sz="2400" dirty="0">
                <a:solidFill>
                  <a:srgbClr val="000000"/>
                </a:solidFill>
              </a:rPr>
              <a:t>3. Describe leadership styles</a:t>
            </a:r>
          </a:p>
          <a:p>
            <a:pPr>
              <a:spcBef>
                <a:spcPts val="600"/>
              </a:spcBef>
            </a:pPr>
            <a:r>
              <a:rPr lang="en-US" sz="2400" dirty="0">
                <a:solidFill>
                  <a:srgbClr val="000000"/>
                </a:solidFill>
              </a:rPr>
              <a:t>4. Gain insight into different leadership methods.</a:t>
            </a:r>
          </a:p>
          <a:p>
            <a:pPr>
              <a:spcBef>
                <a:spcPts val="600"/>
              </a:spcBef>
            </a:pPr>
            <a:endParaRPr lang="en-US" sz="2400" dirty="0">
              <a:solidFill>
                <a:srgbClr val="000000"/>
              </a:solidFill>
            </a:endParaRP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13312232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83" y="1213104"/>
            <a:ext cx="8530434" cy="1197816"/>
          </a:xfrm>
        </p:spPr>
        <p:txBody>
          <a:bodyPr>
            <a:noAutofit/>
          </a:bodyPr>
          <a:lstStyle/>
          <a:p>
            <a:pPr algn="just"/>
            <a:r>
              <a:rPr lang="vi-VN" sz="1700" dirty="0"/>
              <a:t>Trait</a:t>
            </a:r>
            <a:r>
              <a:rPr lang="en-US" sz="1700" dirty="0"/>
              <a:t>:</a:t>
            </a:r>
          </a:p>
          <a:p>
            <a:pPr lvl="1" algn="just"/>
            <a:r>
              <a:rPr lang="en-US" sz="1700" dirty="0"/>
              <a:t>Leaders rarely use power to influence subordinates, sometimes not influencing them at all. </a:t>
            </a:r>
          </a:p>
          <a:p>
            <a:pPr lvl="1" algn="just"/>
            <a:r>
              <a:rPr lang="en-US" sz="1700" dirty="0"/>
              <a:t>The leader allows employees the right to make decisions, but the leader still takes responsibility for those decisions. </a:t>
            </a:r>
          </a:p>
          <a:p>
            <a:pPr lvl="1" algn="just"/>
            <a:r>
              <a:rPr lang="en-US" sz="1700" dirty="0"/>
              <a:t>Their role is to assist subordinates' activities by providing information and acting as a liaison with the external environment. </a:t>
            </a:r>
          </a:p>
          <a:p>
            <a:pPr lvl="1" algn="just"/>
            <a:r>
              <a:rPr lang="en-US" sz="1700" dirty="0"/>
              <a:t>The leader decentralizes decision-making authority to subordinates and grants them a high level of autonomy.</a:t>
            </a:r>
          </a:p>
          <a:p>
            <a:pPr algn="just"/>
            <a:r>
              <a:rPr lang="en-US" sz="1700" dirty="0"/>
              <a:t>Advantages:</a:t>
            </a:r>
          </a:p>
          <a:p>
            <a:pPr lvl="1" algn="just"/>
            <a:r>
              <a:rPr lang="en-US" sz="1700" dirty="0"/>
              <a:t>Creates an "open" working environment within the group and the organization.</a:t>
            </a:r>
          </a:p>
          <a:p>
            <a:pPr lvl="1" algn="just"/>
            <a:r>
              <a:rPr lang="en-US" sz="1700" dirty="0"/>
              <a:t>Each member tends to become a contributor, providing ideas and opinions to solve important issues posed by reality.</a:t>
            </a:r>
          </a:p>
          <a:p>
            <a:pPr algn="just"/>
            <a:r>
              <a:rPr lang="en-US" sz="1700" dirty="0"/>
              <a:t>Disadvantages:</a:t>
            </a:r>
          </a:p>
          <a:p>
            <a:pPr lvl="1" algn="just"/>
            <a:r>
              <a:rPr lang="vi-VN" sz="1700" dirty="0"/>
              <a:t>May create a dull atmosphere for the leader, leading to arbitrary or negligent work.</a:t>
            </a:r>
          </a:p>
          <a:p>
            <a:pPr lvl="1" algn="just"/>
            <a:r>
              <a:rPr lang="vi-VN" sz="1700" dirty="0"/>
              <a:t>It can result in employees having less trust in the leader, and the leader may be absent frequently</a:t>
            </a:r>
            <a:endParaRPr lang="en-US" sz="1700" dirty="0"/>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t>Laissez- faire leadership</a:t>
            </a:r>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Tree>
    <p:extLst>
      <p:ext uri="{BB962C8B-B14F-4D97-AF65-F5344CB8AC3E}">
        <p14:creationId xmlns:p14="http://schemas.microsoft.com/office/powerpoint/2010/main" val="455028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4.3.2. MBO</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8" name="Content Placeholder 2">
            <a:extLst>
              <a:ext uri="{FF2B5EF4-FFF2-40B4-BE49-F238E27FC236}">
                <a16:creationId xmlns:a16="http://schemas.microsoft.com/office/drawing/2014/main" id="{61EE2180-0430-2944-AF39-838CC57115C8}"/>
              </a:ext>
            </a:extLst>
          </p:cNvPr>
          <p:cNvSpPr>
            <a:spLocks noGrp="1"/>
          </p:cNvSpPr>
          <p:nvPr>
            <p:ph idx="1"/>
          </p:nvPr>
        </p:nvSpPr>
        <p:spPr>
          <a:xfrm>
            <a:off x="1534" y="1109052"/>
            <a:ext cx="8943725" cy="5682575"/>
          </a:xfrm>
        </p:spPr>
        <p:txBody>
          <a:bodyPr>
            <a:noAutofit/>
          </a:bodyPr>
          <a:lstStyle/>
          <a:p>
            <a:pPr marL="342900" indent="-342900" algn="just">
              <a:lnSpc>
                <a:spcPct val="150000"/>
              </a:lnSpc>
              <a:spcBef>
                <a:spcPts val="600"/>
              </a:spcBef>
              <a:buFont typeface="Arial" panose="020B0604020202020204" pitchFamily="34" charset="0"/>
              <a:buChar char="•"/>
            </a:pPr>
            <a:r>
              <a:rPr lang="en-US" sz="2100" dirty="0"/>
              <a:t>MBO (Management by Objectives) : </a:t>
            </a:r>
            <a:r>
              <a:rPr lang="vi-VN" sz="2100" b="0" dirty="0"/>
              <a:t>Management through the establishment of goals for each employee, directing their activities towards achieving the set objectives.</a:t>
            </a:r>
          </a:p>
          <a:p>
            <a:pPr marL="342900" indent="-342900" algn="just">
              <a:lnSpc>
                <a:spcPct val="150000"/>
              </a:lnSpc>
              <a:spcBef>
                <a:spcPts val="600"/>
              </a:spcBef>
              <a:buFont typeface="Arial" panose="020B0604020202020204" pitchFamily="34" charset="0"/>
              <a:buChar char="•"/>
            </a:pPr>
            <a:r>
              <a:rPr lang="vi-VN" sz="2100" dirty="0"/>
              <a:t>Purpose</a:t>
            </a:r>
            <a:r>
              <a:rPr lang="vi-VN" sz="2100" b="0" dirty="0"/>
              <a:t>: To increase the organization's performance by achieving organizational goals through the individual goals of employees; encourage the expanded participation of all members in the organization in the goal-setting process, thereby understanding the organization's goals, direction, and recognizing their role and responsibility in achieving the organization's goals.</a:t>
            </a:r>
          </a:p>
          <a:p>
            <a:pPr marL="342900" indent="-342900" algn="just">
              <a:lnSpc>
                <a:spcPct val="150000"/>
              </a:lnSpc>
              <a:spcBef>
                <a:spcPts val="600"/>
              </a:spcBef>
              <a:buFont typeface="Arial" panose="020B0604020202020204" pitchFamily="34" charset="0"/>
              <a:buChar char="•"/>
            </a:pPr>
            <a:r>
              <a:rPr lang="vi-VN" sz="2100" b="0" dirty="0"/>
              <a:t>MBO is a powerful tool for aligning employee actions with the organization's objectives.</a:t>
            </a:r>
          </a:p>
          <a:p>
            <a:pPr marL="342900" indent="-342900" algn="just">
              <a:lnSpc>
                <a:spcPct val="150000"/>
              </a:lnSpc>
              <a:spcBef>
                <a:spcPts val="600"/>
              </a:spcBef>
              <a:spcAft>
                <a:spcPts val="600"/>
              </a:spcAft>
              <a:buFont typeface="Arial" panose="020B0604020202020204" pitchFamily="34" charset="0"/>
              <a:buChar char="•"/>
            </a:pPr>
            <a:endParaRPr lang="en-US" sz="2100" dirty="0"/>
          </a:p>
          <a:p>
            <a:pPr>
              <a:lnSpc>
                <a:spcPct val="150000"/>
              </a:lnSpc>
              <a:spcBef>
                <a:spcPts val="600"/>
              </a:spcBef>
              <a:spcAft>
                <a:spcPts val="600"/>
              </a:spcAft>
            </a:pPr>
            <a:endParaRPr lang="en-US" sz="2100" dirty="0"/>
          </a:p>
        </p:txBody>
      </p:sp>
    </p:spTree>
    <p:extLst>
      <p:ext uri="{BB962C8B-B14F-4D97-AF65-F5344CB8AC3E}">
        <p14:creationId xmlns:p14="http://schemas.microsoft.com/office/powerpoint/2010/main" val="22064900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4.3.2. MBO</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8" name="Content Placeholder 2">
            <a:extLst>
              <a:ext uri="{FF2B5EF4-FFF2-40B4-BE49-F238E27FC236}">
                <a16:creationId xmlns:a16="http://schemas.microsoft.com/office/drawing/2014/main" id="{61EE2180-0430-2944-AF39-838CC57115C8}"/>
              </a:ext>
            </a:extLst>
          </p:cNvPr>
          <p:cNvSpPr>
            <a:spLocks noGrp="1"/>
          </p:cNvSpPr>
          <p:nvPr>
            <p:ph idx="1"/>
          </p:nvPr>
        </p:nvSpPr>
        <p:spPr>
          <a:xfrm>
            <a:off x="0" y="1087223"/>
            <a:ext cx="8560945" cy="598701"/>
          </a:xfrm>
        </p:spPr>
        <p:txBody>
          <a:bodyPr>
            <a:normAutofit/>
          </a:bodyPr>
          <a:lstStyle/>
          <a:p>
            <a:pPr>
              <a:lnSpc>
                <a:spcPct val="150000"/>
              </a:lnSpc>
              <a:spcBef>
                <a:spcPts val="600"/>
              </a:spcBef>
              <a:spcAft>
                <a:spcPts val="600"/>
              </a:spcAft>
            </a:pPr>
            <a:r>
              <a:rPr lang="en-US" sz="2000" dirty="0"/>
              <a:t>MBO PROCESS</a:t>
            </a:r>
          </a:p>
        </p:txBody>
      </p:sp>
      <p:pic>
        <p:nvPicPr>
          <p:cNvPr id="3" name="Content Placeholder 8" descr="A diagram of steps to a performance evaluation&#10;&#10;Description automatically generated">
            <a:extLst>
              <a:ext uri="{FF2B5EF4-FFF2-40B4-BE49-F238E27FC236}">
                <a16:creationId xmlns:a16="http://schemas.microsoft.com/office/drawing/2014/main" id="{BC3DAA99-4451-9C81-DA61-C47038AD0E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6850" y="1314450"/>
            <a:ext cx="6191250" cy="5224642"/>
          </a:xfrm>
          <a:prstGeom prst="rect">
            <a:avLst/>
          </a:prstGeom>
        </p:spPr>
      </p:pic>
    </p:spTree>
    <p:extLst>
      <p:ext uri="{BB962C8B-B14F-4D97-AF65-F5344CB8AC3E}">
        <p14:creationId xmlns:p14="http://schemas.microsoft.com/office/powerpoint/2010/main" val="41226546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4.3.2. MBO</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10" name="Content Placeholder 2">
            <a:extLst>
              <a:ext uri="{FF2B5EF4-FFF2-40B4-BE49-F238E27FC236}">
                <a16:creationId xmlns:a16="http://schemas.microsoft.com/office/drawing/2014/main" id="{A64D656C-BFEA-7F40-BC65-A519DBAEF224}"/>
              </a:ext>
            </a:extLst>
          </p:cNvPr>
          <p:cNvSpPr txBox="1">
            <a:spLocks/>
          </p:cNvSpPr>
          <p:nvPr/>
        </p:nvSpPr>
        <p:spPr>
          <a:xfrm>
            <a:off x="635333" y="1447800"/>
            <a:ext cx="8309925" cy="4696968"/>
          </a:xfrm>
          <a:prstGeom prst="rect">
            <a:avLst/>
          </a:prstGeom>
        </p:spPr>
        <p:txBody>
          <a:bodyPr vert="horz" lIns="91440" tIns="45720" rIns="91440" bIns="45720" rtlCol="0">
            <a:normAutofit lnSpcReduction="10000"/>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600"/>
              </a:spcBef>
              <a:spcAft>
                <a:spcPts val="0"/>
              </a:spcAft>
            </a:pPr>
            <a:r>
              <a:rPr lang="en-US" sz="2200" dirty="0"/>
              <a:t>ADVANTAGES: </a:t>
            </a:r>
          </a:p>
          <a:p>
            <a:pPr>
              <a:spcBef>
                <a:spcPts val="600"/>
              </a:spcBef>
              <a:spcAft>
                <a:spcPts val="0"/>
              </a:spcAft>
            </a:pPr>
            <a:endParaRPr lang="en-US" dirty="0"/>
          </a:p>
          <a:p>
            <a:pPr marL="342900" indent="-342900" algn="just">
              <a:spcBef>
                <a:spcPts val="600"/>
              </a:spcBef>
              <a:spcAft>
                <a:spcPts val="0"/>
              </a:spcAft>
              <a:buFont typeface="Arial" panose="020B0604020202020204" pitchFamily="34" charset="0"/>
              <a:buChar char="•"/>
            </a:pPr>
            <a:r>
              <a:rPr lang="vi-VN" sz="2400" b="0" dirty="0"/>
              <a:t>Creating work motivation for employees </a:t>
            </a:r>
          </a:p>
          <a:p>
            <a:pPr marL="342900" indent="-342900" algn="just">
              <a:spcBef>
                <a:spcPts val="600"/>
              </a:spcBef>
              <a:spcAft>
                <a:spcPts val="0"/>
              </a:spcAft>
              <a:buFont typeface="Arial" panose="020B0604020202020204" pitchFamily="34" charset="0"/>
              <a:buChar char="•"/>
            </a:pPr>
            <a:r>
              <a:rPr lang="vi-VN" sz="2400" b="0" dirty="0"/>
              <a:t>Providing conditions for employees to understand their tasks and have a higher sense of job responsibility</a:t>
            </a:r>
          </a:p>
          <a:p>
            <a:pPr marL="342900" indent="-342900" algn="just">
              <a:spcBef>
                <a:spcPts val="600"/>
              </a:spcBef>
              <a:spcAft>
                <a:spcPts val="0"/>
              </a:spcAft>
              <a:buFont typeface="Arial" panose="020B0604020202020204" pitchFamily="34" charset="0"/>
              <a:buChar char="•"/>
            </a:pPr>
            <a:r>
              <a:rPr lang="vi-VN" sz="2400" b="0" dirty="0"/>
              <a:t>Facilitating accurate assessment of job effectiveness</a:t>
            </a:r>
          </a:p>
          <a:p>
            <a:pPr marL="342900" indent="-342900" algn="just">
              <a:spcBef>
                <a:spcPts val="600"/>
              </a:spcBef>
              <a:spcAft>
                <a:spcPts val="0"/>
              </a:spcAft>
              <a:buFont typeface="Arial" panose="020B0604020202020204" pitchFamily="34" charset="0"/>
              <a:buChar char="•"/>
            </a:pPr>
            <a:r>
              <a:rPr lang="vi-VN" sz="2400" b="0" dirty="0"/>
              <a:t>Efficient utilization of organizational resources</a:t>
            </a:r>
          </a:p>
          <a:p>
            <a:pPr marL="342900" indent="-342900" algn="just">
              <a:spcBef>
                <a:spcPts val="600"/>
              </a:spcBef>
              <a:spcAft>
                <a:spcPts val="0"/>
              </a:spcAft>
              <a:buFont typeface="Arial" panose="020B0604020202020204" pitchFamily="34" charset="0"/>
              <a:buChar char="•"/>
            </a:pPr>
            <a:r>
              <a:rPr lang="vi-VN" sz="2400" b="0" dirty="0"/>
              <a:t> Creating a more transparent and open work environment</a:t>
            </a:r>
          </a:p>
          <a:p>
            <a:pPr marL="342900" indent="-342900" algn="just">
              <a:spcBef>
                <a:spcPts val="600"/>
              </a:spcBef>
              <a:spcAft>
                <a:spcPts val="0"/>
              </a:spcAft>
              <a:buFont typeface="Arial" panose="020B0604020202020204" pitchFamily="34" charset="0"/>
              <a:buChar char="•"/>
            </a:pPr>
            <a:r>
              <a:rPr lang="vi-VN" sz="2400" b="0" dirty="0"/>
              <a:t>Contributing to improving the company's organizational structure </a:t>
            </a:r>
          </a:p>
          <a:p>
            <a:pPr marL="342900" indent="-342900" algn="just">
              <a:spcBef>
                <a:spcPts val="600"/>
              </a:spcBef>
              <a:spcAft>
                <a:spcPts val="0"/>
              </a:spcAft>
              <a:buFont typeface="Arial" panose="020B0604020202020204" pitchFamily="34" charset="0"/>
              <a:buChar char="•"/>
            </a:pPr>
            <a:r>
              <a:rPr lang="vi-VN" sz="2400" b="0" dirty="0"/>
              <a:t>Aiding in organizational control Supporting employees in developing their capabilities</a:t>
            </a:r>
            <a:endParaRPr lang="vi-VN" dirty="0"/>
          </a:p>
          <a:p>
            <a:pPr marL="342900" indent="-342900">
              <a:spcBef>
                <a:spcPts val="600"/>
              </a:spcBef>
              <a:spcAft>
                <a:spcPts val="0"/>
              </a:spcAft>
              <a:buFont typeface="Arial" panose="020B0604020202020204" pitchFamily="34" charset="0"/>
              <a:buChar char="•"/>
            </a:pPr>
            <a:endParaRPr lang="en-US" dirty="0"/>
          </a:p>
        </p:txBody>
      </p:sp>
    </p:spTree>
    <p:extLst>
      <p:ext uri="{BB962C8B-B14F-4D97-AF65-F5344CB8AC3E}">
        <p14:creationId xmlns:p14="http://schemas.microsoft.com/office/powerpoint/2010/main" val="4032367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4.3.2. MBO</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10" name="Content Placeholder 2">
            <a:extLst>
              <a:ext uri="{FF2B5EF4-FFF2-40B4-BE49-F238E27FC236}">
                <a16:creationId xmlns:a16="http://schemas.microsoft.com/office/drawing/2014/main" id="{A64D656C-BFEA-7F40-BC65-A519DBAEF224}"/>
              </a:ext>
            </a:extLst>
          </p:cNvPr>
          <p:cNvSpPr txBox="1">
            <a:spLocks/>
          </p:cNvSpPr>
          <p:nvPr/>
        </p:nvSpPr>
        <p:spPr>
          <a:xfrm>
            <a:off x="635333" y="1447800"/>
            <a:ext cx="8309925" cy="4696968"/>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spcBef>
                <a:spcPts val="600"/>
              </a:spcBef>
              <a:spcAft>
                <a:spcPts val="0"/>
              </a:spcAft>
            </a:pPr>
            <a:endParaRPr lang="en-US" dirty="0"/>
          </a:p>
          <a:p>
            <a:pPr>
              <a:spcBef>
                <a:spcPts val="600"/>
              </a:spcBef>
              <a:spcAft>
                <a:spcPts val="0"/>
              </a:spcAft>
            </a:pPr>
            <a:r>
              <a:rPr lang="vi-VN" sz="2200" dirty="0"/>
              <a:t>DISADVANTAGES</a:t>
            </a:r>
            <a:r>
              <a:rPr lang="en-US" sz="2200" dirty="0"/>
              <a:t>:</a:t>
            </a:r>
          </a:p>
          <a:p>
            <a:pPr>
              <a:spcBef>
                <a:spcPts val="600"/>
              </a:spcBef>
              <a:spcAft>
                <a:spcPts val="0"/>
              </a:spcAft>
            </a:pPr>
            <a:endParaRPr lang="en-US" dirty="0"/>
          </a:p>
          <a:p>
            <a:pPr marL="342900" indent="-342900" algn="just">
              <a:spcBef>
                <a:spcPts val="600"/>
              </a:spcBef>
              <a:spcAft>
                <a:spcPts val="0"/>
              </a:spcAft>
              <a:buFont typeface="Arial" panose="020B0604020202020204" pitchFamily="34" charset="0"/>
              <a:buChar char="•"/>
            </a:pPr>
            <a:r>
              <a:rPr lang="en-US" sz="2400" b="0" dirty="0"/>
              <a:t>Environmental changes can render established goals inappropriate, requiring continuous adaptation.</a:t>
            </a:r>
          </a:p>
          <a:p>
            <a:pPr marL="342900" indent="-342900" algn="just">
              <a:spcBef>
                <a:spcPts val="600"/>
              </a:spcBef>
              <a:spcAft>
                <a:spcPts val="0"/>
              </a:spcAft>
              <a:buFont typeface="Arial" panose="020B0604020202020204" pitchFamily="34" charset="0"/>
              <a:buChar char="•"/>
            </a:pPr>
            <a:r>
              <a:rPr lang="en-US" sz="2400" b="0" dirty="0"/>
              <a:t>Implementing MBO can be challenging and time-consuming. </a:t>
            </a:r>
          </a:p>
          <a:p>
            <a:pPr marL="342900" indent="-342900" algn="just">
              <a:spcBef>
                <a:spcPts val="600"/>
              </a:spcBef>
              <a:spcAft>
                <a:spcPts val="0"/>
              </a:spcAft>
              <a:buFont typeface="Arial" panose="020B0604020202020204" pitchFamily="34" charset="0"/>
              <a:buChar char="•"/>
            </a:pPr>
            <a:r>
              <a:rPr lang="en-US" sz="2400" b="0" dirty="0"/>
              <a:t>At the organizational level, MBO necessitates full commitment from the organization and a fundamental system to monitor goals and performance.</a:t>
            </a:r>
          </a:p>
        </p:txBody>
      </p:sp>
    </p:spTree>
    <p:extLst>
      <p:ext uri="{BB962C8B-B14F-4D97-AF65-F5344CB8AC3E}">
        <p14:creationId xmlns:p14="http://schemas.microsoft.com/office/powerpoint/2010/main" val="4004957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38609"/>
          </a:xfrm>
          <a:prstGeom prst="rect">
            <a:avLst/>
          </a:prstGeom>
          <a:noFill/>
        </p:spPr>
        <p:txBody>
          <a:bodyPr wrap="square" rtlCol="0">
            <a:spAutoFit/>
          </a:bodyPr>
          <a:lstStyle/>
          <a:p>
            <a:pPr algn="ctr"/>
            <a:r>
              <a:rPr lang="en-US" sz="2900" dirty="0">
                <a:solidFill>
                  <a:srgbClr val="FFFFFF"/>
                </a:solidFill>
              </a:rPr>
              <a:t>4.4. Leading methods</a:t>
            </a:r>
          </a:p>
        </p:txBody>
      </p:sp>
      <p:sp>
        <p:nvSpPr>
          <p:cNvPr id="7" name="Content Placeholder 6">
            <a:extLst>
              <a:ext uri="{FF2B5EF4-FFF2-40B4-BE49-F238E27FC236}">
                <a16:creationId xmlns:a16="http://schemas.microsoft.com/office/drawing/2014/main" id="{A03ED81A-578D-7846-9343-B1BCE8851775}"/>
              </a:ext>
            </a:extLst>
          </p:cNvPr>
          <p:cNvSpPr>
            <a:spLocks noGrp="1"/>
          </p:cNvSpPr>
          <p:nvPr>
            <p:ph idx="1"/>
          </p:nvPr>
        </p:nvSpPr>
        <p:spPr/>
        <p:txBody>
          <a:bodyPr>
            <a:normAutofit/>
          </a:bodyPr>
          <a:lstStyle/>
          <a:p>
            <a:r>
              <a:rPr lang="de-DE" sz="2400" dirty="0"/>
              <a:t>4.4.1 </a:t>
            </a:r>
            <a:r>
              <a:rPr lang="en-US" sz="2400" dirty="0">
                <a:latin typeface="Arial" pitchFamily="34" charset="0"/>
                <a:cs typeface="Arial" pitchFamily="34" charset="0"/>
              </a:rPr>
              <a:t>Economic methods </a:t>
            </a:r>
          </a:p>
          <a:p>
            <a:r>
              <a:rPr lang="de-DE" sz="2400" dirty="0"/>
              <a:t>4.4.2 </a:t>
            </a:r>
            <a:r>
              <a:rPr lang="en-US" sz="2400" dirty="0">
                <a:latin typeface="Arial" pitchFamily="34" charset="0"/>
                <a:cs typeface="Arial" pitchFamily="34" charset="0"/>
              </a:rPr>
              <a:t>Administrative methods</a:t>
            </a:r>
            <a:endParaRPr lang="en-US" sz="2400" dirty="0"/>
          </a:p>
          <a:p>
            <a:r>
              <a:rPr lang="de-DE" sz="2400" dirty="0"/>
              <a:t>4.4.3 </a:t>
            </a:r>
            <a:r>
              <a:rPr lang="en-US" sz="2400" dirty="0">
                <a:latin typeface="Arial" pitchFamily="34" charset="0"/>
                <a:cs typeface="Arial" pitchFamily="34" charset="0"/>
              </a:rPr>
              <a:t>Educational methods</a:t>
            </a:r>
          </a:p>
          <a:p>
            <a:pPr eaLnBrk="1" fontAlgn="auto" hangingPunct="1"/>
            <a:endParaRPr lang="en-US" sz="2400" dirty="0">
              <a:latin typeface="Arial" pitchFamily="34" charset="0"/>
              <a:cs typeface="Arial" pitchFamily="34" charset="0"/>
            </a:endParaRPr>
          </a:p>
          <a:p>
            <a:endParaRPr lang="en-US" sz="2400" dirty="0"/>
          </a:p>
          <a:p>
            <a:endParaRPr lang="en-US" sz="2400" dirty="0"/>
          </a:p>
        </p:txBody>
      </p:sp>
    </p:spTree>
    <p:extLst>
      <p:ext uri="{BB962C8B-B14F-4D97-AF65-F5344CB8AC3E}">
        <p14:creationId xmlns:p14="http://schemas.microsoft.com/office/powerpoint/2010/main" val="8696061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4.4.1. Economic methods</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7" name="Rectangle 6">
            <a:extLst>
              <a:ext uri="{FF2B5EF4-FFF2-40B4-BE49-F238E27FC236}">
                <a16:creationId xmlns:a16="http://schemas.microsoft.com/office/drawing/2014/main" id="{915C74A1-28CA-B64A-BBE0-29FCFD5CBCD4}"/>
              </a:ext>
            </a:extLst>
          </p:cNvPr>
          <p:cNvSpPr/>
          <p:nvPr/>
        </p:nvSpPr>
        <p:spPr>
          <a:xfrm>
            <a:off x="384313" y="2170929"/>
            <a:ext cx="8124353" cy="4524315"/>
          </a:xfrm>
          <a:prstGeom prst="rect">
            <a:avLst/>
          </a:prstGeom>
        </p:spPr>
        <p:txBody>
          <a:bodyPr wrap="square">
            <a:spAutoFit/>
          </a:bodyPr>
          <a:lstStyle/>
          <a:p>
            <a:pPr algn="just">
              <a:buNone/>
            </a:pPr>
            <a:r>
              <a:rPr lang="en-US" sz="2400" dirty="0">
                <a:latin typeface="Arial" pitchFamily="34" charset="0"/>
                <a:cs typeface="Arial" pitchFamily="34" charset="0"/>
              </a:rPr>
              <a:t>- Economic methods include pay and personal life…with the aim of basic-level needs satisfaction (Maslow's hierarchy of needs) and motivation (Herzberg's two-factor theory)</a:t>
            </a:r>
          </a:p>
          <a:p>
            <a:pPr algn="just">
              <a:buNone/>
            </a:pPr>
            <a:r>
              <a:rPr lang="en-US" sz="2400" dirty="0">
                <a:latin typeface="Arial" pitchFamily="34" charset="0"/>
                <a:cs typeface="Arial" pitchFamily="34" charset="0"/>
              </a:rPr>
              <a:t>- These methods influence employees by economic benefits . As a result, employees willingly choose the most efficient way within their </a:t>
            </a:r>
            <a:r>
              <a:rPr lang="vi-VN" sz="2400" dirty="0">
                <a:cs typeface="Arial" pitchFamily="34" charset="0"/>
              </a:rPr>
              <a:t>scope of activities</a:t>
            </a:r>
            <a:r>
              <a:rPr lang="en-US" sz="2400" dirty="0">
                <a:latin typeface="Arial" pitchFamily="34" charset="0"/>
                <a:cs typeface="Arial" pitchFamily="34" charset="0"/>
              </a:rPr>
              <a:t>.</a:t>
            </a:r>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algn="just"/>
            <a:endParaRPr lang="en-US" sz="2400" dirty="0"/>
          </a:p>
        </p:txBody>
      </p:sp>
    </p:spTree>
    <p:extLst>
      <p:ext uri="{BB962C8B-B14F-4D97-AF65-F5344CB8AC3E}">
        <p14:creationId xmlns:p14="http://schemas.microsoft.com/office/powerpoint/2010/main" val="3262367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4.4.2. Administrative methods</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7" name="Rectangle 6">
            <a:extLst>
              <a:ext uri="{FF2B5EF4-FFF2-40B4-BE49-F238E27FC236}">
                <a16:creationId xmlns:a16="http://schemas.microsoft.com/office/drawing/2014/main" id="{915C74A1-28CA-B64A-BBE0-29FCFD5CBCD4}"/>
              </a:ext>
            </a:extLst>
          </p:cNvPr>
          <p:cNvSpPr/>
          <p:nvPr/>
        </p:nvSpPr>
        <p:spPr>
          <a:xfrm>
            <a:off x="509823" y="1675068"/>
            <a:ext cx="8124353" cy="3416320"/>
          </a:xfrm>
          <a:prstGeom prst="rect">
            <a:avLst/>
          </a:prstGeom>
        </p:spPr>
        <p:txBody>
          <a:bodyPr wrap="square">
            <a:spAutoFit/>
          </a:bodyPr>
          <a:lstStyle/>
          <a:p>
            <a:pPr algn="just">
              <a:buNone/>
            </a:pPr>
            <a:r>
              <a:rPr lang="en-US" sz="2400" dirty="0"/>
              <a:t>- </a:t>
            </a:r>
            <a:r>
              <a:rPr lang="en-US" sz="2400" dirty="0">
                <a:latin typeface="Arial" pitchFamily="34" charset="0"/>
                <a:cs typeface="Arial" pitchFamily="34" charset="0"/>
              </a:rPr>
              <a:t>Administrative methods uses hygiene factors (Herzberg's two-factor theory ): Managerial policy and supervision, work condition, etc.</a:t>
            </a:r>
          </a:p>
          <a:p>
            <a:pPr algn="just">
              <a:buNone/>
            </a:pPr>
            <a:r>
              <a:rPr lang="en-US" sz="2400" dirty="0">
                <a:latin typeface="Arial" pitchFamily="34" charset="0"/>
                <a:cs typeface="Arial" pitchFamily="34" charset="0"/>
              </a:rPr>
              <a:t>- These methods influence employees by irrevocable and obligatory decisions</a:t>
            </a:r>
          </a:p>
          <a:p>
            <a:pPr marL="342900" indent="-342900" algn="just">
              <a:buFontTx/>
              <a:buChar char="-"/>
            </a:pPr>
            <a:endParaRPr lang="en-US" sz="2400" dirty="0"/>
          </a:p>
          <a:p>
            <a:pPr marL="342900" indent="-342900" algn="just">
              <a:buFontTx/>
              <a:buChar char="-"/>
            </a:pPr>
            <a:endParaRPr lang="en-US" sz="2400" dirty="0"/>
          </a:p>
          <a:p>
            <a:pPr marL="342900" indent="-342900" algn="just">
              <a:buFontTx/>
              <a:buChar char="-"/>
            </a:pPr>
            <a:endParaRPr lang="en-US" sz="2400" dirty="0"/>
          </a:p>
          <a:p>
            <a:pPr algn="just"/>
            <a:endParaRPr lang="en-US" sz="2400" dirty="0"/>
          </a:p>
        </p:txBody>
      </p:sp>
    </p:spTree>
    <p:extLst>
      <p:ext uri="{BB962C8B-B14F-4D97-AF65-F5344CB8AC3E}">
        <p14:creationId xmlns:p14="http://schemas.microsoft.com/office/powerpoint/2010/main" val="8968256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23220"/>
          </a:xfrm>
          <a:prstGeom prst="rect">
            <a:avLst/>
          </a:prstGeom>
          <a:noFill/>
        </p:spPr>
        <p:txBody>
          <a:bodyPr wrap="square" rtlCol="0">
            <a:spAutoFit/>
          </a:bodyPr>
          <a:lstStyle/>
          <a:p>
            <a:pPr algn="ctr"/>
            <a:r>
              <a:rPr lang="en-US" sz="2800" dirty="0">
                <a:solidFill>
                  <a:srgbClr val="FFFFFF"/>
                </a:solidFill>
              </a:rPr>
              <a:t>4.4.3. Educational methods</a:t>
            </a:r>
          </a:p>
        </p:txBody>
      </p:sp>
      <p:sp>
        <p:nvSpPr>
          <p:cNvPr id="9" name="Content Placeholder 2">
            <a:extLst>
              <a:ext uri="{FF2B5EF4-FFF2-40B4-BE49-F238E27FC236}">
                <a16:creationId xmlns:a16="http://schemas.microsoft.com/office/drawing/2014/main" id="{871E03A9-9B5A-2741-BDB4-D0B68731D648}"/>
              </a:ext>
            </a:extLst>
          </p:cNvPr>
          <p:cNvSpPr txBox="1">
            <a:spLocks/>
          </p:cNvSpPr>
          <p:nvPr/>
        </p:nvSpPr>
        <p:spPr>
          <a:xfrm>
            <a:off x="635334" y="1331966"/>
            <a:ext cx="8124353" cy="2411895"/>
          </a:xfrm>
          <a:prstGeom prst="rect">
            <a:avLst/>
          </a:prstGeom>
        </p:spPr>
        <p:txBody>
          <a:bodyPr vert="horz" lIns="91440" tIns="45720" rIns="91440" bIns="45720" rtlCol="0">
            <a:normAutofit/>
          </a:bodyPr>
          <a:lstStyle>
            <a:lvl1pPr marL="0" indent="0" algn="l" defTabSz="914400" rtl="0" eaLnBrk="1" latinLnBrk="0" hangingPunct="1">
              <a:spcBef>
                <a:spcPct val="20000"/>
              </a:spcBef>
              <a:spcAft>
                <a:spcPts val="600"/>
              </a:spcAft>
              <a:buFont typeface="Arial" pitchFamily="34" charset="0"/>
              <a:buNone/>
              <a:defRPr sz="2000" b="1"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000" b="0" i="0" u="none"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18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a:lstStyle>
          <a:p>
            <a:pPr algn="just">
              <a:spcBef>
                <a:spcPts val="600"/>
              </a:spcBef>
            </a:pPr>
            <a:endParaRPr lang="en-US" sz="2400" b="0" dirty="0"/>
          </a:p>
        </p:txBody>
      </p:sp>
      <p:sp>
        <p:nvSpPr>
          <p:cNvPr id="2" name="TextBox 1">
            <a:extLst>
              <a:ext uri="{FF2B5EF4-FFF2-40B4-BE49-F238E27FC236}">
                <a16:creationId xmlns:a16="http://schemas.microsoft.com/office/drawing/2014/main" id="{F053A0CD-4091-3B4E-B770-D999DA9F843A}"/>
              </a:ext>
            </a:extLst>
          </p:cNvPr>
          <p:cNvSpPr txBox="1"/>
          <p:nvPr/>
        </p:nvSpPr>
        <p:spPr>
          <a:xfrm>
            <a:off x="1413164" y="3325091"/>
            <a:ext cx="325730" cy="369332"/>
          </a:xfrm>
          <a:prstGeom prst="rect">
            <a:avLst/>
          </a:prstGeom>
          <a:noFill/>
        </p:spPr>
        <p:txBody>
          <a:bodyPr wrap="none" rtlCol="0">
            <a:spAutoFit/>
          </a:bodyPr>
          <a:lstStyle/>
          <a:p>
            <a:r>
              <a:rPr lang="en-VN" dirty="0"/>
              <a:t>- </a:t>
            </a:r>
          </a:p>
        </p:txBody>
      </p:sp>
      <p:sp>
        <p:nvSpPr>
          <p:cNvPr id="7" name="Rectangle 6">
            <a:extLst>
              <a:ext uri="{FF2B5EF4-FFF2-40B4-BE49-F238E27FC236}">
                <a16:creationId xmlns:a16="http://schemas.microsoft.com/office/drawing/2014/main" id="{915C74A1-28CA-B64A-BBE0-29FCFD5CBCD4}"/>
              </a:ext>
            </a:extLst>
          </p:cNvPr>
          <p:cNvSpPr/>
          <p:nvPr/>
        </p:nvSpPr>
        <p:spPr>
          <a:xfrm>
            <a:off x="509823" y="1675068"/>
            <a:ext cx="8435436" cy="4154984"/>
          </a:xfrm>
          <a:prstGeom prst="rect">
            <a:avLst/>
          </a:prstGeom>
        </p:spPr>
        <p:txBody>
          <a:bodyPr wrap="square">
            <a:spAutoFit/>
          </a:bodyPr>
          <a:lstStyle/>
          <a:p>
            <a:pPr algn="just"/>
            <a:r>
              <a:rPr lang="en-US" sz="2400" dirty="0"/>
              <a:t>- Educational methods have impact on higher-level needs (Maslow's hierarchy such as: Esteem needs, self-actualization needs)… or mental motivation such as achievement , responsibility, challenges; opportunities for personal growth; recognition (Herzberg's two-factor theory )</a:t>
            </a:r>
          </a:p>
          <a:p>
            <a:pPr algn="just"/>
            <a:r>
              <a:rPr lang="en-US" sz="2400" dirty="0"/>
              <a:t>- These methods influence employees in terms of awareness and sentiment in order to develop their self- consciousness and enthusiasm .</a:t>
            </a:r>
          </a:p>
          <a:p>
            <a:pPr algn="just"/>
            <a:endParaRPr lang="en-US" sz="2400" dirty="0"/>
          </a:p>
          <a:p>
            <a:pPr marL="342900" indent="-342900" algn="just">
              <a:buFontTx/>
              <a:buChar char="-"/>
            </a:pPr>
            <a:endParaRPr lang="en-US" sz="2400" dirty="0"/>
          </a:p>
          <a:p>
            <a:pPr algn="just"/>
            <a:endParaRPr lang="en-US" sz="2400" dirty="0"/>
          </a:p>
        </p:txBody>
      </p:sp>
    </p:spTree>
    <p:extLst>
      <p:ext uri="{BB962C8B-B14F-4D97-AF65-F5344CB8AC3E}">
        <p14:creationId xmlns:p14="http://schemas.microsoft.com/office/powerpoint/2010/main" val="35124945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D83F59-8D6B-4D3C-A9C1-D909DF52A308}"/>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1042681"/>
            <a:ext cx="9144000" cy="5815319"/>
          </a:xfrm>
          <a:prstGeom prst="rect">
            <a:avLst/>
          </a:prstGeom>
        </p:spPr>
      </p:pic>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2" name="TextBox 1">
            <a:extLst>
              <a:ext uri="{FF2B5EF4-FFF2-40B4-BE49-F238E27FC236}">
                <a16:creationId xmlns:a16="http://schemas.microsoft.com/office/drawing/2014/main" id="{C28C5808-9F00-BA1D-A56A-988AA61C7CBC}"/>
              </a:ext>
            </a:extLst>
          </p:cNvPr>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35104217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42681"/>
            <a:ext cx="7620000" cy="982984"/>
          </a:xfrm>
        </p:spPr>
        <p:txBody>
          <a:bodyPr/>
          <a:lstStyle/>
          <a:p>
            <a:pPr algn="ctr"/>
            <a:r>
              <a:rPr lang="en-US" b="1" dirty="0">
                <a:latin typeface="+mn-lt"/>
              </a:rPr>
              <a:t>CONTENT</a:t>
            </a:r>
          </a:p>
        </p:txBody>
      </p:sp>
      <p:sp>
        <p:nvSpPr>
          <p:cNvPr id="3" name="Content Placeholder 2"/>
          <p:cNvSpPr>
            <a:spLocks noGrp="1"/>
          </p:cNvSpPr>
          <p:nvPr>
            <p:ph idx="1"/>
          </p:nvPr>
        </p:nvSpPr>
        <p:spPr>
          <a:xfrm>
            <a:off x="457199" y="2172502"/>
            <a:ext cx="8352263" cy="3953662"/>
          </a:xfrm>
        </p:spPr>
        <p:txBody>
          <a:bodyPr>
            <a:normAutofit/>
          </a:bodyPr>
          <a:lstStyle/>
          <a:p>
            <a:pPr>
              <a:spcBef>
                <a:spcPts val="600"/>
              </a:spcBef>
            </a:pPr>
            <a:r>
              <a:rPr lang="en-US" sz="2400" dirty="0">
                <a:solidFill>
                  <a:srgbClr val="000000"/>
                </a:solidFill>
              </a:rPr>
              <a:t>4.1. Definition and role of leading function </a:t>
            </a:r>
          </a:p>
          <a:p>
            <a:pPr>
              <a:spcBef>
                <a:spcPts val="600"/>
              </a:spcBef>
            </a:pPr>
            <a:r>
              <a:rPr lang="en-US" sz="2400" dirty="0">
                <a:solidFill>
                  <a:srgbClr val="000000"/>
                </a:solidFill>
              </a:rPr>
              <a:t>4.2. </a:t>
            </a:r>
            <a:r>
              <a:rPr lang="de-DE" sz="2400" dirty="0" err="1">
                <a:solidFill>
                  <a:srgbClr val="000000"/>
                </a:solidFill>
              </a:rPr>
              <a:t>Theories</a:t>
            </a:r>
            <a:r>
              <a:rPr lang="de-DE" sz="2400" dirty="0">
                <a:solidFill>
                  <a:srgbClr val="000000"/>
                </a:solidFill>
              </a:rPr>
              <a:t> </a:t>
            </a:r>
            <a:r>
              <a:rPr lang="de-DE" sz="2400" dirty="0" err="1">
                <a:solidFill>
                  <a:srgbClr val="000000"/>
                </a:solidFill>
              </a:rPr>
              <a:t>of</a:t>
            </a:r>
            <a:r>
              <a:rPr lang="de-DE" sz="2400" dirty="0">
                <a:solidFill>
                  <a:srgbClr val="000000"/>
                </a:solidFill>
              </a:rPr>
              <a:t> </a:t>
            </a:r>
            <a:r>
              <a:rPr lang="de-DE" sz="2400" dirty="0" err="1">
                <a:solidFill>
                  <a:srgbClr val="000000"/>
                </a:solidFill>
              </a:rPr>
              <a:t>needs</a:t>
            </a:r>
            <a:r>
              <a:rPr lang="de-DE" sz="2400" dirty="0">
                <a:solidFill>
                  <a:srgbClr val="000000"/>
                </a:solidFill>
              </a:rPr>
              <a:t>, </a:t>
            </a:r>
            <a:r>
              <a:rPr lang="de-DE" sz="2400" dirty="0" err="1">
                <a:solidFill>
                  <a:srgbClr val="000000"/>
                </a:solidFill>
              </a:rPr>
              <a:t>motive</a:t>
            </a:r>
            <a:r>
              <a:rPr lang="de-DE" sz="2400" dirty="0">
                <a:solidFill>
                  <a:srgbClr val="000000"/>
                </a:solidFill>
              </a:rPr>
              <a:t> and </a:t>
            </a:r>
            <a:r>
              <a:rPr lang="de-DE" sz="2400" dirty="0" err="1">
                <a:solidFill>
                  <a:srgbClr val="000000"/>
                </a:solidFill>
              </a:rPr>
              <a:t>motivation</a:t>
            </a:r>
            <a:endParaRPr lang="en-US" sz="2400" dirty="0">
              <a:solidFill>
                <a:srgbClr val="000000"/>
              </a:solidFill>
            </a:endParaRPr>
          </a:p>
          <a:p>
            <a:pPr>
              <a:spcBef>
                <a:spcPts val="600"/>
              </a:spcBef>
            </a:pPr>
            <a:r>
              <a:rPr lang="en-US" sz="2400" dirty="0">
                <a:solidFill>
                  <a:srgbClr val="000000"/>
                </a:solidFill>
              </a:rPr>
              <a:t>4.3</a:t>
            </a:r>
            <a:r>
              <a:rPr lang="de-DE" sz="2400" dirty="0">
                <a:solidFill>
                  <a:srgbClr val="000000"/>
                </a:solidFill>
              </a:rPr>
              <a:t>. Leadership </a:t>
            </a:r>
            <a:r>
              <a:rPr lang="de-DE" sz="2400" dirty="0" err="1">
                <a:solidFill>
                  <a:srgbClr val="000000"/>
                </a:solidFill>
              </a:rPr>
              <a:t>styles</a:t>
            </a:r>
            <a:endParaRPr lang="en-US" sz="2400" dirty="0">
              <a:solidFill>
                <a:srgbClr val="000000"/>
              </a:solidFill>
            </a:endParaRPr>
          </a:p>
          <a:p>
            <a:pPr>
              <a:spcBef>
                <a:spcPts val="600"/>
              </a:spcBef>
            </a:pPr>
            <a:r>
              <a:rPr lang="de-DE" sz="2400" dirty="0">
                <a:solidFill>
                  <a:srgbClr val="000000"/>
                </a:solidFill>
              </a:rPr>
              <a:t>4.4. Leadership </a:t>
            </a:r>
            <a:r>
              <a:rPr lang="de-DE" sz="2400" dirty="0" err="1">
                <a:solidFill>
                  <a:srgbClr val="000000"/>
                </a:solidFill>
              </a:rPr>
              <a:t>methods</a:t>
            </a:r>
            <a:endParaRPr lang="en-US" sz="2400" dirty="0">
              <a:solidFill>
                <a:srgbClr val="000000"/>
              </a:solidFill>
            </a:endParaRPr>
          </a:p>
        </p:txBody>
      </p:sp>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834074" y="236994"/>
            <a:ext cx="8309925" cy="477054"/>
          </a:xfrm>
          <a:prstGeom prst="rect">
            <a:avLst/>
          </a:prstGeom>
          <a:noFill/>
        </p:spPr>
        <p:txBody>
          <a:bodyPr wrap="square" rtlCol="0">
            <a:spAutoFit/>
          </a:bodyPr>
          <a:lstStyle/>
          <a:p>
            <a:r>
              <a:rPr lang="en-US" sz="2500" dirty="0">
                <a:solidFill>
                  <a:srgbClr val="FFFFFF"/>
                </a:solidFill>
              </a:rPr>
              <a:t>HANOI UNIVERSITY OF SCIENCE AND TECHNOLOGY</a:t>
            </a:r>
          </a:p>
        </p:txBody>
      </p:sp>
    </p:spTree>
    <p:extLst>
      <p:ext uri="{BB962C8B-B14F-4D97-AF65-F5344CB8AC3E}">
        <p14:creationId xmlns:p14="http://schemas.microsoft.com/office/powerpoint/2010/main" val="2249941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4">
            <a:extLst>
              <a:ext uri="{FF2B5EF4-FFF2-40B4-BE49-F238E27FC236}">
                <a16:creationId xmlns:a16="http://schemas.microsoft.com/office/drawing/2014/main" id="{E1912E48-C548-DFAF-1ECF-8958BB3329F1}"/>
              </a:ext>
            </a:extLst>
          </p:cNvPr>
          <p:cNvSpPr>
            <a:spLocks noGrp="1"/>
          </p:cNvSpPr>
          <p:nvPr>
            <p:ph type="title"/>
          </p:nvPr>
        </p:nvSpPr>
        <p:spPr>
          <a:xfrm>
            <a:off x="609600" y="152400"/>
            <a:ext cx="8382000" cy="1219200"/>
          </a:xfrm>
        </p:spPr>
        <p:txBody>
          <a:bodyPr/>
          <a:lstStyle/>
          <a:p>
            <a:r>
              <a:rPr lang="en-US" altLang="en-VN">
                <a:ea typeface="ＭＳ Ｐゴシック" panose="020B0600070205080204" pitchFamily="34" charset="-128"/>
                <a:cs typeface="Arial" panose="020B0604020202020204" pitchFamily="34" charset="0"/>
              </a:rPr>
              <a:t>Leaders and Leadership</a:t>
            </a:r>
          </a:p>
        </p:txBody>
      </p:sp>
      <p:sp>
        <p:nvSpPr>
          <p:cNvPr id="17413" name="Content Placeholder 5">
            <a:extLst>
              <a:ext uri="{FF2B5EF4-FFF2-40B4-BE49-F238E27FC236}">
                <a16:creationId xmlns:a16="http://schemas.microsoft.com/office/drawing/2014/main" id="{B0AE9AC9-E03B-54FA-30FD-2B50BF4A0787}"/>
              </a:ext>
            </a:extLst>
          </p:cNvPr>
          <p:cNvSpPr>
            <a:spLocks noGrp="1"/>
          </p:cNvSpPr>
          <p:nvPr>
            <p:ph idx="1"/>
          </p:nvPr>
        </p:nvSpPr>
        <p:spPr>
          <a:xfrm>
            <a:off x="685800" y="1570038"/>
            <a:ext cx="8229600" cy="4068762"/>
          </a:xfrm>
        </p:spPr>
        <p:txBody>
          <a:bodyPr>
            <a:normAutofit lnSpcReduction="10000"/>
          </a:bodyPr>
          <a:lstStyle/>
          <a:p>
            <a:pPr>
              <a:defRPr/>
            </a:pPr>
            <a:r>
              <a:rPr lang="en-US" altLang="en-US" sz="3000" b="1" dirty="0">
                <a:solidFill>
                  <a:srgbClr val="648596"/>
                </a:solidFill>
                <a:ea typeface="ＭＳ Ｐゴシック" pitchFamily="34" charset="-128"/>
              </a:rPr>
              <a:t>	Leader:</a:t>
            </a:r>
          </a:p>
          <a:p>
            <a:pPr marL="577850" indent="-577850">
              <a:defRPr/>
            </a:pPr>
            <a:r>
              <a:rPr lang="en-US" altLang="en-US" sz="3000" dirty="0">
                <a:ea typeface="ＭＳ Ｐゴシック" pitchFamily="34" charset="-128"/>
              </a:rPr>
              <a:t>	someone who can influence others and who has managerial authority.</a:t>
            </a:r>
          </a:p>
          <a:p>
            <a:pPr>
              <a:defRPr/>
            </a:pPr>
            <a:endParaRPr lang="en-US" altLang="en-US" sz="3000" dirty="0">
              <a:ea typeface="ＭＳ Ｐゴシック" pitchFamily="34" charset="-128"/>
            </a:endParaRPr>
          </a:p>
          <a:p>
            <a:pPr>
              <a:defRPr/>
            </a:pPr>
            <a:r>
              <a:rPr lang="en-US" altLang="en-US" sz="3000" b="1" dirty="0">
                <a:solidFill>
                  <a:srgbClr val="648596"/>
                </a:solidFill>
                <a:ea typeface="ＭＳ Ｐゴシック" pitchFamily="34" charset="-128"/>
              </a:rPr>
              <a:t>	Leadership:</a:t>
            </a:r>
          </a:p>
          <a:p>
            <a:pPr marL="577850" indent="-577850">
              <a:defRPr/>
            </a:pPr>
            <a:r>
              <a:rPr lang="en-US" altLang="en-US" sz="3000" dirty="0">
                <a:ea typeface="ＭＳ Ｐゴシック" pitchFamily="34" charset="-128"/>
              </a:rPr>
              <a:t>	the process of leading a group and influencing that group to achieve its goals.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6" name="TextBox 5"/>
          <p:cNvSpPr txBox="1"/>
          <p:nvPr/>
        </p:nvSpPr>
        <p:spPr>
          <a:xfrm>
            <a:off x="635334" y="289285"/>
            <a:ext cx="8309925" cy="538609"/>
          </a:xfrm>
          <a:prstGeom prst="rect">
            <a:avLst/>
          </a:prstGeom>
          <a:noFill/>
        </p:spPr>
        <p:txBody>
          <a:bodyPr wrap="square" rtlCol="0">
            <a:spAutoFit/>
          </a:bodyPr>
          <a:lstStyle/>
          <a:p>
            <a:pPr algn="ctr"/>
            <a:r>
              <a:rPr lang="en-US" sz="2900" dirty="0">
                <a:solidFill>
                  <a:srgbClr val="FFFFFF"/>
                </a:solidFill>
              </a:rPr>
              <a:t>4.1.Definition and role of leading function </a:t>
            </a:r>
          </a:p>
        </p:txBody>
      </p:sp>
      <p:sp>
        <p:nvSpPr>
          <p:cNvPr id="10" name="Content Placeholder 2">
            <a:extLst>
              <a:ext uri="{FF2B5EF4-FFF2-40B4-BE49-F238E27FC236}">
                <a16:creationId xmlns:a16="http://schemas.microsoft.com/office/drawing/2014/main" id="{173DDF4D-786B-CF4E-A556-BBBE3379D137}"/>
              </a:ext>
            </a:extLst>
          </p:cNvPr>
          <p:cNvSpPr>
            <a:spLocks noGrp="1"/>
          </p:cNvSpPr>
          <p:nvPr>
            <p:ph idx="1"/>
          </p:nvPr>
        </p:nvSpPr>
        <p:spPr>
          <a:xfrm>
            <a:off x="914400" y="1745974"/>
            <a:ext cx="7315200" cy="3962400"/>
          </a:xfrm>
        </p:spPr>
        <p:txBody>
          <a:bodyPr>
            <a:normAutofit fontScale="92500" lnSpcReduction="20000"/>
          </a:bodyPr>
          <a:lstStyle/>
          <a:p>
            <a:pPr lvl="0" algn="just"/>
            <a:r>
              <a:rPr lang="en-US" sz="2600" b="0" dirty="0"/>
              <a:t>- Leading function is defined “ as the </a:t>
            </a:r>
            <a:r>
              <a:rPr lang="en-US" sz="2600" b="0" dirty="0">
                <a:solidFill>
                  <a:schemeClr val="tx2"/>
                </a:solidFill>
              </a:rPr>
              <a:t>activity of influencing</a:t>
            </a:r>
            <a:r>
              <a:rPr lang="en-US" sz="2600" b="0" dirty="0"/>
              <a:t> people to </a:t>
            </a:r>
            <a:r>
              <a:rPr lang="en-US" sz="2600" b="0" dirty="0">
                <a:solidFill>
                  <a:schemeClr val="tx2"/>
                </a:solidFill>
              </a:rPr>
              <a:t>strive willingly for group activities</a:t>
            </a:r>
            <a:r>
              <a:rPr lang="en-US" sz="2600" b="0" dirty="0"/>
              <a:t>”  </a:t>
            </a:r>
            <a:r>
              <a:rPr lang="en-US" sz="2600" b="0" i="1" dirty="0"/>
              <a:t>(George R. </a:t>
            </a:r>
            <a:r>
              <a:rPr lang="en-US" sz="2600" b="0" i="1" dirty="0" err="1"/>
              <a:t>Tery</a:t>
            </a:r>
            <a:r>
              <a:rPr lang="en-US" sz="2600" b="0" i="1" dirty="0"/>
              <a:t>)</a:t>
            </a:r>
          </a:p>
          <a:p>
            <a:pPr lvl="0" algn="just"/>
            <a:r>
              <a:rPr lang="en-US" sz="2600" b="0" dirty="0"/>
              <a:t>- Leading function is defined as “</a:t>
            </a:r>
            <a:r>
              <a:rPr lang="en-US" sz="2600" b="0" dirty="0">
                <a:solidFill>
                  <a:schemeClr val="tx2"/>
                </a:solidFill>
              </a:rPr>
              <a:t>influence,</a:t>
            </a:r>
            <a:r>
              <a:rPr lang="en-US" sz="2600" b="0" dirty="0"/>
              <a:t> the art or process of influencing people so that they will </a:t>
            </a:r>
            <a:r>
              <a:rPr lang="en-US" sz="2600" b="0" dirty="0">
                <a:solidFill>
                  <a:schemeClr val="tx2"/>
                </a:solidFill>
              </a:rPr>
              <a:t>strive willingly and enthusiastically toward the achievement of group goals.</a:t>
            </a:r>
            <a:r>
              <a:rPr lang="en-US" sz="2600" b="0" dirty="0"/>
              <a:t> ”  </a:t>
            </a:r>
            <a:r>
              <a:rPr lang="en-US" sz="2600" b="0" i="1" dirty="0"/>
              <a:t>(Harold Koontz, Cyril O’ Donnell, &amp; Heinz </a:t>
            </a:r>
            <a:r>
              <a:rPr lang="en-US" sz="2600" b="0" i="1" dirty="0" err="1"/>
              <a:t>Weihrich</a:t>
            </a:r>
            <a:r>
              <a:rPr lang="en-US" sz="2600" b="0" i="1" dirty="0"/>
              <a:t>) </a:t>
            </a:r>
          </a:p>
          <a:p>
            <a:pPr lvl="0" algn="just"/>
            <a:r>
              <a:rPr lang="en-US" sz="2600" b="0" dirty="0"/>
              <a:t>- Leading function refers to process in which a manager influences  employees so that they are  </a:t>
            </a:r>
            <a:r>
              <a:rPr lang="en-US" sz="2600" b="0" dirty="0">
                <a:solidFill>
                  <a:schemeClr val="tx2"/>
                </a:solidFill>
              </a:rPr>
              <a:t>enthusiastic, initiative and creative in achieving common objectives</a:t>
            </a:r>
            <a:r>
              <a:rPr lang="en-US" sz="2600" b="0" dirty="0"/>
              <a:t> in the organization. </a:t>
            </a:r>
          </a:p>
        </p:txBody>
      </p:sp>
    </p:spTree>
    <p:extLst>
      <p:ext uri="{BB962C8B-B14F-4D97-AF65-F5344CB8AC3E}">
        <p14:creationId xmlns:p14="http://schemas.microsoft.com/office/powerpoint/2010/main" val="4265475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 calcmode="lin" valueType="num">
                                      <p:cBhvr additive="base">
                                        <p:cTn id="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anim calcmode="lin" valueType="num">
                                      <p:cBhvr additive="base">
                                        <p:cTn id="13"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anim calcmode="lin" valueType="num">
                                      <p:cBhvr additive="base">
                                        <p:cTn id="19"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FEDF9A-D991-CCE9-0568-C28255670842}"/>
              </a:ext>
            </a:extLst>
          </p:cNvPr>
          <p:cNvSpPr>
            <a:spLocks noGrp="1"/>
          </p:cNvSpPr>
          <p:nvPr>
            <p:ph idx="1"/>
          </p:nvPr>
        </p:nvSpPr>
        <p:spPr>
          <a:xfrm>
            <a:off x="469557" y="1661352"/>
            <a:ext cx="7620000" cy="3953662"/>
          </a:xfrm>
        </p:spPr>
        <p:txBody>
          <a:bodyPr/>
          <a:lstStyle/>
          <a:p>
            <a:endParaRPr lang="en-VN" dirty="0"/>
          </a:p>
        </p:txBody>
      </p:sp>
      <p:sp>
        <p:nvSpPr>
          <p:cNvPr id="4" name="AutoShape 5">
            <a:extLst>
              <a:ext uri="{FF2B5EF4-FFF2-40B4-BE49-F238E27FC236}">
                <a16:creationId xmlns:a16="http://schemas.microsoft.com/office/drawing/2014/main" id="{B1795BF2-BE72-7105-2948-4C15986F02D6}"/>
              </a:ext>
            </a:extLst>
          </p:cNvPr>
          <p:cNvSpPr>
            <a:spLocks noChangeArrowheads="1"/>
          </p:cNvSpPr>
          <p:nvPr/>
        </p:nvSpPr>
        <p:spPr bwMode="auto">
          <a:xfrm>
            <a:off x="226542" y="457201"/>
            <a:ext cx="8839200" cy="792162"/>
          </a:xfrm>
          <a:custGeom>
            <a:avLst/>
            <a:gdLst>
              <a:gd name="T0" fmla="*/ 2147483647 w 21600"/>
              <a:gd name="T1" fmla="*/ 0 h 21600"/>
              <a:gd name="T2" fmla="*/ 2147483647 w 21600"/>
              <a:gd name="T3" fmla="*/ 2147483647 h 21600"/>
              <a:gd name="T4" fmla="*/ 2147483647 w 21600"/>
              <a:gd name="T5" fmla="*/ 2147483647 h 21600"/>
              <a:gd name="T6" fmla="*/ 0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w="9525">
            <a:noFill/>
            <a:round/>
            <a:headEnd/>
            <a:tailEnd/>
          </a:ln>
        </p:spPr>
        <p:txBody>
          <a:bodyPr lIns="90000" tIns="45000" rIns="90000" bIns="45000" anchor="ctr"/>
          <a:lstStyle/>
          <a:p>
            <a:pPr marL="514350" indent="-514350" algn="just" hangingPunct="0"/>
            <a:r>
              <a:rPr lang="en-US" sz="2800" dirty="0">
                <a:solidFill>
                  <a:srgbClr val="C00000"/>
                </a:solidFill>
              </a:rPr>
              <a:t>The difference between a manager and a leader</a:t>
            </a:r>
          </a:p>
        </p:txBody>
      </p:sp>
      <p:sp>
        <p:nvSpPr>
          <p:cNvPr id="5" name="Rectangle 4">
            <a:extLst>
              <a:ext uri="{FF2B5EF4-FFF2-40B4-BE49-F238E27FC236}">
                <a16:creationId xmlns:a16="http://schemas.microsoft.com/office/drawing/2014/main" id="{51C2230B-75CD-8D55-9293-0B4C68D4C5A6}"/>
              </a:ext>
            </a:extLst>
          </p:cNvPr>
          <p:cNvSpPr/>
          <p:nvPr/>
        </p:nvSpPr>
        <p:spPr>
          <a:xfrm>
            <a:off x="381000" y="5615014"/>
            <a:ext cx="8382000" cy="830997"/>
          </a:xfrm>
          <a:prstGeom prst="rect">
            <a:avLst/>
          </a:prstGeom>
        </p:spPr>
        <p:txBody>
          <a:bodyPr wrap="square">
            <a:spAutoFit/>
          </a:bodyPr>
          <a:lstStyle/>
          <a:p>
            <a:pPr marL="342900" indent="-342900" algn="ctr" eaLnBrk="1" hangingPunct="1">
              <a:spcBef>
                <a:spcPct val="20000"/>
              </a:spcBef>
              <a:buClr>
                <a:schemeClr val="hlink"/>
              </a:buClr>
              <a:buSzPct val="70000"/>
              <a:buFont typeface="Wingdings" pitchFamily="2" charset="2"/>
              <a:buNone/>
            </a:pPr>
            <a:r>
              <a:rPr lang="en-US" sz="2400" i="1" dirty="0"/>
              <a:t>While every leader may not be a manager, should every manager  be a leader? </a:t>
            </a:r>
            <a:endParaRPr lang="en-US" altLang="en-US" sz="2400" i="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248325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042681"/>
          </a:xfrm>
          <a:prstGeom prst="rect">
            <a:avLst/>
          </a:prstGeom>
          <a:solidFill>
            <a:schemeClr val="tx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a:blip r:embed="rId3"/>
          <a:stretch>
            <a:fillRect/>
          </a:stretch>
        </p:blipFill>
        <p:spPr>
          <a:xfrm>
            <a:off x="134919" y="66372"/>
            <a:ext cx="606650" cy="909976"/>
          </a:xfrm>
          <a:prstGeom prst="rect">
            <a:avLst/>
          </a:prstGeom>
        </p:spPr>
      </p:pic>
      <p:sp>
        <p:nvSpPr>
          <p:cNvPr id="8" name="Content Placeholder 7">
            <a:extLst>
              <a:ext uri="{FF2B5EF4-FFF2-40B4-BE49-F238E27FC236}">
                <a16:creationId xmlns:a16="http://schemas.microsoft.com/office/drawing/2014/main" id="{11E58081-0FB8-5147-9430-33113E252866}"/>
              </a:ext>
            </a:extLst>
          </p:cNvPr>
          <p:cNvSpPr>
            <a:spLocks noGrp="1"/>
          </p:cNvSpPr>
          <p:nvPr>
            <p:ph idx="1"/>
          </p:nvPr>
        </p:nvSpPr>
        <p:spPr>
          <a:xfrm>
            <a:off x="542569" y="1199261"/>
            <a:ext cx="8402690" cy="4529338"/>
          </a:xfrm>
        </p:spPr>
        <p:txBody>
          <a:bodyPr>
            <a:noAutofit/>
          </a:bodyPr>
          <a:lstStyle/>
          <a:p>
            <a:pPr algn="just"/>
            <a:r>
              <a:rPr lang="en-US" sz="2600" b="0" u="sng" dirty="0"/>
              <a:t>The role of leading function </a:t>
            </a:r>
          </a:p>
          <a:p>
            <a:pPr marL="457200" indent="-457200" algn="just">
              <a:buFont typeface="Arial" panose="020B0604020202020204" pitchFamily="34" charset="0"/>
              <a:buChar char="•"/>
            </a:pPr>
            <a:r>
              <a:rPr lang="en-US" sz="2500" b="0" dirty="0"/>
              <a:t>Maintain discipline and order to stabilize the organization.</a:t>
            </a:r>
          </a:p>
          <a:p>
            <a:pPr marL="457200" indent="-457200" algn="just">
              <a:buFont typeface="Arial" panose="020B0604020202020204" pitchFamily="34" charset="0"/>
              <a:buChar char="•"/>
            </a:pPr>
            <a:r>
              <a:rPr lang="en-US" sz="2500" b="0" dirty="0"/>
              <a:t>Guide, persuade, and encourage employees during task execution.</a:t>
            </a:r>
          </a:p>
          <a:p>
            <a:pPr marL="457200" indent="-457200" algn="just">
              <a:buFont typeface="Arial" panose="020B0604020202020204" pitchFamily="34" charset="0"/>
              <a:buChar char="•"/>
            </a:pPr>
            <a:r>
              <a:rPr lang="en-US" sz="2500" b="0" dirty="0"/>
              <a:t>Maximize the capabilities and potential of employees to develop the organization.</a:t>
            </a:r>
          </a:p>
          <a:p>
            <a:pPr marL="457200" indent="-457200" algn="just">
              <a:buFont typeface="Arial" panose="020B0604020202020204" pitchFamily="34" charset="0"/>
              <a:buChar char="•"/>
            </a:pPr>
            <a:r>
              <a:rPr lang="en-US" sz="2500" b="0" dirty="0"/>
              <a:t>Coordinate individual efforts into collective efforts for the entire organization.</a:t>
            </a:r>
          </a:p>
          <a:p>
            <a:pPr marL="457200" indent="-457200" algn="just">
              <a:buFont typeface="Arial" panose="020B0604020202020204" pitchFamily="34" charset="0"/>
              <a:buChar char="•"/>
            </a:pPr>
            <a:r>
              <a:rPr lang="en-US" sz="2500" b="0" dirty="0"/>
              <a:t>Contribute to building the organizational culture.</a:t>
            </a:r>
          </a:p>
          <a:p>
            <a:pPr algn="just"/>
            <a:endParaRPr lang="en-VN" sz="2600" b="0" dirty="0"/>
          </a:p>
        </p:txBody>
      </p:sp>
      <p:sp>
        <p:nvSpPr>
          <p:cNvPr id="2" name="TextBox 1">
            <a:extLst>
              <a:ext uri="{FF2B5EF4-FFF2-40B4-BE49-F238E27FC236}">
                <a16:creationId xmlns:a16="http://schemas.microsoft.com/office/drawing/2014/main" id="{834AE1B1-32AA-0AD8-1F08-6DE8AF2BF2C8}"/>
              </a:ext>
            </a:extLst>
          </p:cNvPr>
          <p:cNvSpPr txBox="1"/>
          <p:nvPr/>
        </p:nvSpPr>
        <p:spPr>
          <a:xfrm>
            <a:off x="635334" y="289285"/>
            <a:ext cx="8309925" cy="538609"/>
          </a:xfrm>
          <a:prstGeom prst="rect">
            <a:avLst/>
          </a:prstGeom>
          <a:noFill/>
        </p:spPr>
        <p:txBody>
          <a:bodyPr wrap="square" rtlCol="0">
            <a:spAutoFit/>
          </a:bodyPr>
          <a:lstStyle/>
          <a:p>
            <a:pPr algn="ctr"/>
            <a:r>
              <a:rPr lang="en-US" sz="2900" dirty="0">
                <a:solidFill>
                  <a:srgbClr val="FFFFFF"/>
                </a:solidFill>
              </a:rPr>
              <a:t>4.1.Definition and role of leading function </a:t>
            </a:r>
          </a:p>
        </p:txBody>
      </p:sp>
    </p:spTree>
    <p:extLst>
      <p:ext uri="{BB962C8B-B14F-4D97-AF65-F5344CB8AC3E}">
        <p14:creationId xmlns:p14="http://schemas.microsoft.com/office/powerpoint/2010/main" val="41245488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a:extLst>
              <a:ext uri="{FF2B5EF4-FFF2-40B4-BE49-F238E27FC236}">
                <a16:creationId xmlns:a16="http://schemas.microsoft.com/office/drawing/2014/main" id="{6EE7A002-BC27-A447-8950-028E672DC295}"/>
              </a:ext>
            </a:extLst>
          </p:cNvPr>
          <p:cNvSpPr>
            <a:spLocks noGrp="1" noChangeArrowheads="1"/>
          </p:cNvSpPr>
          <p:nvPr>
            <p:ph type="title"/>
          </p:nvPr>
        </p:nvSpPr>
        <p:spPr>
          <a:xfrm>
            <a:off x="152400" y="304800"/>
            <a:ext cx="8610600" cy="715963"/>
          </a:xfrm>
        </p:spPr>
        <p:txBody>
          <a:bodyPr>
            <a:noAutofit/>
          </a:bodyPr>
          <a:lstStyle/>
          <a:p>
            <a:r>
              <a:rPr lang="en-US" altLang="en-US" sz="3400" dirty="0">
                <a:latin typeface="+mn-lt"/>
              </a:rPr>
              <a:t>MOTIVE &amp; MOTIVATION  </a:t>
            </a:r>
            <a:endParaRPr lang="vi-VN" altLang="en-US" sz="3400" dirty="0">
              <a:latin typeface="+mn-lt"/>
            </a:endParaRPr>
          </a:p>
        </p:txBody>
      </p:sp>
      <p:sp>
        <p:nvSpPr>
          <p:cNvPr id="4" name="Rounded Rectangle 3">
            <a:extLst>
              <a:ext uri="{FF2B5EF4-FFF2-40B4-BE49-F238E27FC236}">
                <a16:creationId xmlns:a16="http://schemas.microsoft.com/office/drawing/2014/main" id="{20546B36-A205-2646-B53F-21335F09DC01}"/>
              </a:ext>
            </a:extLst>
          </p:cNvPr>
          <p:cNvSpPr/>
          <p:nvPr/>
        </p:nvSpPr>
        <p:spPr bwMode="auto">
          <a:xfrm>
            <a:off x="152400" y="1524000"/>
            <a:ext cx="1752600" cy="838200"/>
          </a:xfrm>
          <a:prstGeom prst="roundRect">
            <a:avLst/>
          </a:prstGeom>
          <a:solidFill>
            <a:schemeClr val="accent3">
              <a:lumMod val="75000"/>
            </a:schemeClr>
          </a:solidFill>
          <a:ln w="9525" cap="flat" cmpd="sng" algn="ctr">
            <a:noFill/>
            <a:prstDash val="solid"/>
            <a:round/>
            <a:headEnd type="none" w="med" len="med"/>
            <a:tailEnd type="none" w="med" len="med"/>
          </a:ln>
          <a:effectLst/>
        </p:spPr>
        <p:txBody>
          <a:bodyPr wrap="none" anchor="ctr"/>
          <a:lstStyle/>
          <a:p>
            <a:pPr algn="ctr" eaLnBrk="1" hangingPunct="1">
              <a:defRPr/>
            </a:pPr>
            <a:r>
              <a:rPr lang="vi-VN" sz="3000" b="1" dirty="0">
                <a:solidFill>
                  <a:srgbClr val="C00000"/>
                </a:solidFill>
              </a:rPr>
              <a:t>Motive</a:t>
            </a:r>
          </a:p>
        </p:txBody>
      </p:sp>
      <p:sp>
        <p:nvSpPr>
          <p:cNvPr id="5" name="Rounded Rectangle 4">
            <a:extLst>
              <a:ext uri="{FF2B5EF4-FFF2-40B4-BE49-F238E27FC236}">
                <a16:creationId xmlns:a16="http://schemas.microsoft.com/office/drawing/2014/main" id="{0200C6BA-8F77-D046-95A2-7CBDB3DC5A4B}"/>
              </a:ext>
            </a:extLst>
          </p:cNvPr>
          <p:cNvSpPr/>
          <p:nvPr/>
        </p:nvSpPr>
        <p:spPr bwMode="auto">
          <a:xfrm>
            <a:off x="7010400" y="1447800"/>
            <a:ext cx="1752600" cy="838200"/>
          </a:xfrm>
          <a:prstGeom prst="roundRect">
            <a:avLst/>
          </a:prstGeom>
          <a:gradFill rotWithShape="0">
            <a:gsLst>
              <a:gs pos="0">
                <a:schemeClr val="bg2">
                  <a:gamma/>
                  <a:tint val="26667"/>
                  <a:invGamma/>
                </a:schemeClr>
              </a:gs>
              <a:gs pos="100000">
                <a:schemeClr val="bg2">
                  <a:alpha val="14999"/>
                </a:schemeClr>
              </a:gs>
            </a:gsLst>
            <a:lin ang="5400000" scaled="1"/>
          </a:gradFill>
          <a:ln w="9525" cap="flat" cmpd="sng" algn="ctr">
            <a:noFill/>
            <a:prstDash val="solid"/>
            <a:round/>
            <a:headEnd type="none" w="med" len="med"/>
            <a:tailEnd type="none" w="med" len="med"/>
          </a:ln>
          <a:effectLst/>
        </p:spPr>
        <p:txBody>
          <a:bodyPr wrap="none" anchor="ctr"/>
          <a:lstStyle/>
          <a:p>
            <a:pPr algn="ctr" eaLnBrk="1" hangingPunct="1">
              <a:defRPr/>
            </a:pPr>
            <a:r>
              <a:rPr lang="vi-VN" sz="3000" b="1" dirty="0">
                <a:solidFill>
                  <a:srgbClr val="C00000"/>
                </a:solidFill>
              </a:rPr>
              <a:t>Motivation</a:t>
            </a:r>
          </a:p>
        </p:txBody>
      </p:sp>
      <p:sp>
        <p:nvSpPr>
          <p:cNvPr id="13317" name="Rounded Rectangle 5">
            <a:extLst>
              <a:ext uri="{FF2B5EF4-FFF2-40B4-BE49-F238E27FC236}">
                <a16:creationId xmlns:a16="http://schemas.microsoft.com/office/drawing/2014/main" id="{65B317D5-A983-9A4B-A7A1-801CC13E6856}"/>
              </a:ext>
            </a:extLst>
          </p:cNvPr>
          <p:cNvSpPr>
            <a:spLocks noChangeArrowheads="1"/>
          </p:cNvSpPr>
          <p:nvPr/>
        </p:nvSpPr>
        <p:spPr bwMode="auto">
          <a:xfrm>
            <a:off x="1371600" y="2133600"/>
            <a:ext cx="6981986" cy="2438400"/>
          </a:xfrm>
          <a:prstGeom prst="roundRect">
            <a:avLst>
              <a:gd name="adj" fmla="val 16667"/>
            </a:avLst>
          </a:pr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hlink"/>
                </a:solidFill>
                <a:latin typeface="Microsoft Sans Serif" panose="020B0604020202020204" pitchFamily="34" charset="0"/>
              </a:defRPr>
            </a:lvl1pPr>
            <a:lvl2pPr marL="742950" indent="-285750">
              <a:spcBef>
                <a:spcPct val="20000"/>
              </a:spcBef>
              <a:buChar char="–"/>
              <a:defRPr sz="2800">
                <a:solidFill>
                  <a:schemeClr val="hlink"/>
                </a:solidFill>
                <a:latin typeface="Microsoft Sans Serif" panose="020B0604020202020204" pitchFamily="34" charset="0"/>
              </a:defRPr>
            </a:lvl2pPr>
            <a:lvl3pPr marL="1143000" indent="-228600">
              <a:spcBef>
                <a:spcPct val="20000"/>
              </a:spcBef>
              <a:buChar char="•"/>
              <a:defRPr sz="2400">
                <a:solidFill>
                  <a:schemeClr val="hlink"/>
                </a:solidFill>
                <a:latin typeface="Microsoft Sans Serif" panose="020B0604020202020204" pitchFamily="34" charset="0"/>
              </a:defRPr>
            </a:lvl3pPr>
            <a:lvl4pPr marL="1600200" indent="-228600">
              <a:spcBef>
                <a:spcPct val="20000"/>
              </a:spcBef>
              <a:buChar char="–"/>
              <a:defRPr sz="2000">
                <a:solidFill>
                  <a:schemeClr val="hlink"/>
                </a:solidFill>
                <a:latin typeface="Microsoft Sans Serif" panose="020B0604020202020204" pitchFamily="34" charset="0"/>
              </a:defRPr>
            </a:lvl4pPr>
            <a:lvl5pPr marL="2057400" indent="-228600">
              <a:spcBef>
                <a:spcPct val="20000"/>
              </a:spcBef>
              <a:buChar char="»"/>
              <a:defRPr sz="2000">
                <a:solidFill>
                  <a:schemeClr val="hlink"/>
                </a:solidFill>
                <a:latin typeface="Microsoft Sans Serif" panose="020B0604020202020204" pitchFamily="34" charset="0"/>
              </a:defRPr>
            </a:lvl5pPr>
            <a:lvl6pPr marL="2514600" indent="-228600" eaLnBrk="0" fontAlgn="base" hangingPunct="0">
              <a:spcBef>
                <a:spcPct val="20000"/>
              </a:spcBef>
              <a:spcAft>
                <a:spcPct val="0"/>
              </a:spcAft>
              <a:buChar char="»"/>
              <a:defRPr sz="2000">
                <a:solidFill>
                  <a:schemeClr val="hlink"/>
                </a:solidFill>
                <a:latin typeface="Microsoft Sans Serif" panose="020B0604020202020204" pitchFamily="34" charset="0"/>
              </a:defRPr>
            </a:lvl6pPr>
            <a:lvl7pPr marL="2971800" indent="-228600" eaLnBrk="0" fontAlgn="base" hangingPunct="0">
              <a:spcBef>
                <a:spcPct val="20000"/>
              </a:spcBef>
              <a:spcAft>
                <a:spcPct val="0"/>
              </a:spcAft>
              <a:buChar char="»"/>
              <a:defRPr sz="2000">
                <a:solidFill>
                  <a:schemeClr val="hlink"/>
                </a:solidFill>
                <a:latin typeface="Microsoft Sans Serif" panose="020B0604020202020204" pitchFamily="34" charset="0"/>
              </a:defRPr>
            </a:lvl7pPr>
            <a:lvl8pPr marL="3429000" indent="-228600" eaLnBrk="0" fontAlgn="base" hangingPunct="0">
              <a:spcBef>
                <a:spcPct val="20000"/>
              </a:spcBef>
              <a:spcAft>
                <a:spcPct val="0"/>
              </a:spcAft>
              <a:buChar char="»"/>
              <a:defRPr sz="2000">
                <a:solidFill>
                  <a:schemeClr val="hlink"/>
                </a:solidFill>
                <a:latin typeface="Microsoft Sans Serif" panose="020B0604020202020204" pitchFamily="34" charset="0"/>
              </a:defRPr>
            </a:lvl8pPr>
            <a:lvl9pPr marL="3886200" indent="-228600" eaLnBrk="0" fontAlgn="base" hangingPunct="0">
              <a:spcBef>
                <a:spcPct val="20000"/>
              </a:spcBef>
              <a:spcAft>
                <a:spcPct val="0"/>
              </a:spcAft>
              <a:buChar char="»"/>
              <a:defRPr sz="2000">
                <a:solidFill>
                  <a:schemeClr val="hlink"/>
                </a:solidFill>
                <a:latin typeface="Microsoft Sans Serif" panose="020B0604020202020204" pitchFamily="34" charset="0"/>
              </a:defRPr>
            </a:lvl9pPr>
          </a:lstStyle>
          <a:p>
            <a:pPr algn="just">
              <a:spcBef>
                <a:spcPct val="0"/>
              </a:spcBef>
              <a:buFontTx/>
              <a:buChar char="-"/>
            </a:pPr>
            <a:r>
              <a:rPr lang="vi-VN" altLang="en-US" sz="2200" dirty="0">
                <a:solidFill>
                  <a:schemeClr val="tx1"/>
                </a:solidFill>
                <a:latin typeface="Arial" panose="020B0604020202020204" pitchFamily="34" charset="0"/>
              </a:rPr>
              <a:t>Originates from within the individual worker.</a:t>
            </a:r>
          </a:p>
          <a:p>
            <a:pPr algn="justLow" eaLnBrk="1" hangingPunct="1">
              <a:spcBef>
                <a:spcPct val="0"/>
              </a:spcBef>
              <a:buFontTx/>
              <a:buNone/>
            </a:pPr>
            <a:r>
              <a:rPr lang="vi-VN" altLang="en-US" sz="2200" dirty="0">
                <a:solidFill>
                  <a:schemeClr val="tx1"/>
                </a:solidFill>
                <a:latin typeface="Arial" panose="020B0604020202020204" pitchFamily="34" charset="0"/>
              </a:rPr>
              <a:t>- </a:t>
            </a:r>
          </a:p>
          <a:p>
            <a:pPr algn="justLow" eaLnBrk="1" hangingPunct="1">
              <a:spcBef>
                <a:spcPct val="0"/>
              </a:spcBef>
              <a:buFontTx/>
              <a:buNone/>
            </a:pPr>
            <a:r>
              <a:rPr lang="vi-VN" altLang="en-US" sz="2200" dirty="0">
                <a:solidFill>
                  <a:schemeClr val="tx1"/>
                </a:solidFill>
                <a:latin typeface="Arial" panose="020B0604020202020204" pitchFamily="34" charset="0"/>
              </a:rPr>
              <a:t>- </a:t>
            </a:r>
          </a:p>
        </p:txBody>
      </p:sp>
      <p:sp>
        <p:nvSpPr>
          <p:cNvPr id="8" name="TextBox 7">
            <a:extLst>
              <a:ext uri="{FF2B5EF4-FFF2-40B4-BE49-F238E27FC236}">
                <a16:creationId xmlns:a16="http://schemas.microsoft.com/office/drawing/2014/main" id="{08D6C781-31AC-EA44-8ED3-AD73EF81256E}"/>
              </a:ext>
            </a:extLst>
          </p:cNvPr>
          <p:cNvSpPr txBox="1"/>
          <p:nvPr/>
        </p:nvSpPr>
        <p:spPr>
          <a:xfrm>
            <a:off x="304800" y="4343400"/>
            <a:ext cx="4191000" cy="1938992"/>
          </a:xfrm>
          <a:prstGeom prst="rect">
            <a:avLst/>
          </a:prstGeom>
          <a:solidFill>
            <a:srgbClr val="00B050"/>
          </a:solidFill>
        </p:spPr>
        <p:txBody>
          <a:bodyPr>
            <a:spAutoFit/>
          </a:bodyPr>
          <a:lstStyle/>
          <a:p>
            <a:pPr algn="just">
              <a:defRPr/>
            </a:pPr>
            <a:r>
              <a:rPr lang="vi-VN" sz="2000" dirty="0">
                <a:solidFill>
                  <a:schemeClr val="bg1">
                    <a:lumMod val="95000"/>
                  </a:schemeClr>
                </a:solidFill>
              </a:rPr>
              <a:t>-Heavily influenced by the individual worker, </a:t>
            </a:r>
            <a:r>
              <a:rPr lang="vi-VN" sz="2000" dirty="0">
                <a:solidFill>
                  <a:schemeClr val="tx2"/>
                </a:solidFill>
              </a:rPr>
              <a:t>family, and the surrounding social environment</a:t>
            </a:r>
            <a:r>
              <a:rPr lang="vi-VN" sz="2000" dirty="0">
                <a:solidFill>
                  <a:schemeClr val="bg1">
                    <a:lumMod val="95000"/>
                  </a:schemeClr>
                </a:solidFill>
              </a:rPr>
              <a:t>.</a:t>
            </a:r>
          </a:p>
          <a:p>
            <a:pPr algn="just">
              <a:defRPr/>
            </a:pPr>
            <a:r>
              <a:rPr lang="vi-VN" sz="2000" dirty="0">
                <a:solidFill>
                  <a:schemeClr val="bg1">
                    <a:lumMod val="95000"/>
                  </a:schemeClr>
                </a:solidFill>
              </a:rPr>
              <a:t>- </a:t>
            </a:r>
          </a:p>
          <a:p>
            <a:pPr algn="just">
              <a:defRPr/>
            </a:pPr>
            <a:endParaRPr lang="vi-VN" sz="2000" dirty="0">
              <a:solidFill>
                <a:schemeClr val="bg1">
                  <a:lumMod val="95000"/>
                </a:schemeClr>
              </a:solidFill>
            </a:endParaRPr>
          </a:p>
          <a:p>
            <a:pPr algn="just">
              <a:defRPr/>
            </a:pPr>
            <a:endParaRPr lang="vi-VN" sz="2000" dirty="0">
              <a:solidFill>
                <a:schemeClr val="bg1">
                  <a:lumMod val="95000"/>
                </a:schemeClr>
              </a:solidFill>
            </a:endParaRPr>
          </a:p>
        </p:txBody>
      </p:sp>
      <p:sp>
        <p:nvSpPr>
          <p:cNvPr id="9" name="TextBox 8">
            <a:extLst>
              <a:ext uri="{FF2B5EF4-FFF2-40B4-BE49-F238E27FC236}">
                <a16:creationId xmlns:a16="http://schemas.microsoft.com/office/drawing/2014/main" id="{E80A2D08-A968-E94C-9104-31981DDD3007}"/>
              </a:ext>
            </a:extLst>
          </p:cNvPr>
          <p:cNvSpPr txBox="1"/>
          <p:nvPr/>
        </p:nvSpPr>
        <p:spPr>
          <a:xfrm>
            <a:off x="4495800" y="4303713"/>
            <a:ext cx="4648200" cy="2585323"/>
          </a:xfrm>
          <a:prstGeom prst="rect">
            <a:avLst/>
          </a:prstGeom>
          <a:solidFill>
            <a:schemeClr val="bg2">
              <a:lumMod val="25000"/>
              <a:lumOff val="75000"/>
            </a:schemeClr>
          </a:solidFill>
        </p:spPr>
        <p:txBody>
          <a:bodyPr>
            <a:spAutoFit/>
          </a:bodyPr>
          <a:lstStyle/>
          <a:p>
            <a:pPr algn="just">
              <a:defRPr/>
            </a:pPr>
            <a:r>
              <a:rPr lang="vi-VN" dirty="0"/>
              <a:t>-Influenced significantly by the individual worker and the </a:t>
            </a:r>
            <a:r>
              <a:rPr lang="vi-VN" dirty="0">
                <a:solidFill>
                  <a:schemeClr val="tx2"/>
                </a:solidFill>
              </a:rPr>
              <a:t>organizational environment </a:t>
            </a:r>
            <a:r>
              <a:rPr lang="vi-VN" dirty="0"/>
              <a:t>where the worker is employed.</a:t>
            </a:r>
          </a:p>
          <a:p>
            <a:pPr algn="just">
              <a:defRPr/>
            </a:pPr>
            <a:r>
              <a:rPr lang="vi-VN" dirty="0"/>
              <a:t>- Labor motivation refers to the variations in intensity: </a:t>
            </a:r>
            <a:r>
              <a:rPr lang="vi-VN" dirty="0">
                <a:solidFill>
                  <a:schemeClr val="tx2"/>
                </a:solidFill>
              </a:rPr>
              <a:t>high or low, existence or non-existence</a:t>
            </a:r>
            <a:r>
              <a:rPr lang="vi-VN" dirty="0"/>
              <a:t>.</a:t>
            </a:r>
          </a:p>
          <a:p>
            <a:pPr algn="just">
              <a:defRPr/>
            </a:pPr>
            <a:r>
              <a:rPr lang="vi-VN" dirty="0"/>
              <a:t>- </a:t>
            </a:r>
          </a:p>
          <a:p>
            <a:pPr algn="just">
              <a:defRPr/>
            </a:pPr>
            <a:endParaRPr lang="vi-VN" dirty="0"/>
          </a:p>
          <a:p>
            <a:pPr algn="just">
              <a:defRPr/>
            </a:pPr>
            <a:endParaRPr lang="vi-VN" dirty="0"/>
          </a:p>
        </p:txBody>
      </p:sp>
    </p:spTree>
    <p:extLst>
      <p:ext uri="{BB962C8B-B14F-4D97-AF65-F5344CB8AC3E}">
        <p14:creationId xmlns:p14="http://schemas.microsoft.com/office/powerpoint/2010/main" val="4267422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childTnLst>
                                    <p:set>
                                      <p:cBhvr>
                                        <p:cTn id="16" dur="1" fill="hold">
                                          <p:stCondLst>
                                            <p:cond delay="0"/>
                                          </p:stCondLst>
                                        </p:cTn>
                                        <p:tgtEl>
                                          <p:spTgt spid="13317"/>
                                        </p:tgtEl>
                                        <p:attrNameLst>
                                          <p:attrName>style.visibility</p:attrName>
                                        </p:attrNameLst>
                                      </p:cBhvr>
                                      <p:to>
                                        <p:strVal val="visible"/>
                                      </p:to>
                                    </p:set>
                                    <p:anim calcmode="lin" valueType="num">
                                      <p:cBhvr additive="base">
                                        <p:cTn id="17" dur="500" fill="hold"/>
                                        <p:tgtEl>
                                          <p:spTgt spid="13317"/>
                                        </p:tgtEl>
                                        <p:attrNameLst>
                                          <p:attrName>ppt_x</p:attrName>
                                        </p:attrNameLst>
                                      </p:cBhvr>
                                      <p:tavLst>
                                        <p:tav tm="0">
                                          <p:val>
                                            <p:strVal val="#ppt_x"/>
                                          </p:val>
                                        </p:tav>
                                        <p:tav tm="100000">
                                          <p:val>
                                            <p:strVal val="#ppt_x"/>
                                          </p:val>
                                        </p:tav>
                                      </p:tavLst>
                                    </p:anim>
                                    <p:anim calcmode="lin" valueType="num">
                                      <p:cBhvr additive="base">
                                        <p:cTn id="18" dur="500" fill="hold"/>
                                        <p:tgtEl>
                                          <p:spTgt spid="13317"/>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7" grpId="1" animBg="1"/>
      <p:bldP spid="8" grpId="0" animBg="1"/>
      <p:bldP spid="9" grpId="0" animBg="1"/>
      <p:bldP spid="9"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CONTENT&amp;quot;&quot;/&gt;&lt;property id=&quot;20307&quot; value=&quot;258&quot;/&gt;&lt;/object&gt;&lt;object type=&quot;3&quot; unique_id=&quot;10006&quot;&gt;&lt;property id=&quot;20148&quot; value=&quot;5&quot;/&gt;&lt;property id=&quot;20300&quot; value=&quot;Slide 3&quot;/&gt;&lt;property id=&quot;20307&quot; value=&quot;260&quot;/&gt;&lt;/object&gt;&lt;object type=&quot;3&quot; unique_id=&quot;10007&quot;&gt;&lt;property id=&quot;20148&quot; value=&quot;5&quot;/&gt;&lt;property id=&quot;20300&quot; value=&quot;Slide 4&quot;/&gt;&lt;property id=&quot;20307&quot; value=&quot;261&quot;/&gt;&lt;/object&gt;&lt;object type=&quot;3&quot; unique_id=&quot;10008&quot;&gt;&lt;property id=&quot;20148&quot; value=&quot;5&quot;/&gt;&lt;property id=&quot;20300&quot; value=&quot;Slide 5&quot;/&gt;&lt;property id=&quot;20307&quot; value=&quot;262&quot;/&gt;&lt;/object&gt;&lt;object type=&quot;3&quot; unique_id=&quot;10009&quot;&gt;&lt;property id=&quot;20148&quot; value=&quot;5&quot;/&gt;&lt;property id=&quot;20300&quot; value=&quot;Slide 6&quot;/&gt;&lt;property id=&quot;20307&quot; value=&quot;263&quot;/&gt;&lt;/object&gt;&lt;object type=&quot;3&quot; unique_id=&quot;10010&quot;&gt;&lt;property id=&quot;20148&quot; value=&quot;5&quot;/&gt;&lt;property id=&quot;20300&quot; value=&quot;Slide 7&quot;/&gt;&lt;property id=&quot;20307&quot; value=&quot;264&quot;/&gt;&lt;/object&gt;&lt;object type=&quot;3&quot; unique_id=&quot;10014&quot;&gt;&lt;property id=&quot;20148&quot; value=&quot;5&quot;/&gt;&lt;property id=&quot;20300&quot; value=&quot;Slide 8&quot;/&gt;&lt;property id=&quot;20307&quot; value=&quot;267&quot;/&gt;&lt;/object&gt;&lt;object type=&quot;3&quot; unique_id=&quot;10017&quot;&gt;&lt;property id=&quot;20148&quot; value=&quot;5&quot;/&gt;&lt;property id=&quot;20300&quot; value=&quot;Slide 18&quot;/&gt;&lt;property id=&quot;20307&quot; value=&quot;270&quot;/&gt;&lt;/object&gt;&lt;object type=&quot;3&quot; unique_id=&quot;10451&quot;&gt;&lt;property id=&quot;20148&quot; value=&quot;5&quot;/&gt;&lt;property id=&quot;20300&quot; value=&quot;Slide 9&quot;/&gt;&lt;property id=&quot;20307&quot; value=&quot;273&quot;/&gt;&lt;/object&gt;&lt;object type=&quot;3&quot; unique_id=&quot;10903&quot;&gt;&lt;property id=&quot;20148&quot; value=&quot;5&quot;/&gt;&lt;property id=&quot;20300&quot; value=&quot;Slide 11&quot;/&gt;&lt;property id=&quot;20307&quot; value=&quot;276&quot;/&gt;&lt;/object&gt;&lt;object type=&quot;3&quot; unique_id=&quot;1166415&quot;&gt;&lt;property id=&quot;20148&quot; value=&quot;5&quot;/&gt;&lt;property id=&quot;20300&quot; value=&quot;Slide 10&quot;/&gt;&lt;property id=&quot;20307&quot; value=&quot;277&quot;/&gt;&lt;/object&gt;&lt;object type=&quot;3&quot; unique_id=&quot;1166476&quot;&gt;&lt;property id=&quot;20148&quot; value=&quot;5&quot;/&gt;&lt;property id=&quot;20300&quot; value=&quot;Slide 12&quot;/&gt;&lt;property id=&quot;20307&quot; value=&quot;286&quot;/&gt;&lt;/object&gt;&lt;object type=&quot;3&quot; unique_id=&quot;1166642&quot;&gt;&lt;property id=&quot;20148&quot; value=&quot;5&quot;/&gt;&lt;property id=&quot;20300&quot; value=&quot;Slide 13&quot;/&gt;&lt;property id=&quot;20307&quot; value=&quot;281&quot;/&gt;&lt;/object&gt;&lt;object type=&quot;3&quot; unique_id=&quot;1166643&quot;&gt;&lt;property id=&quot;20148&quot; value=&quot;5&quot;/&gt;&lt;property id=&quot;20300&quot; value=&quot;Slide 14&quot;/&gt;&lt;property id=&quot;20307&quot; value=&quot;288&quot;/&gt;&lt;/object&gt;&lt;object type=&quot;3&quot; unique_id=&quot;1166644&quot;&gt;&lt;property id=&quot;20148&quot; value=&quot;5&quot;/&gt;&lt;property id=&quot;20300&quot; value=&quot;Slide 15&quot;/&gt;&lt;property id=&quot;20307&quot; value=&quot;289&quot;/&gt;&lt;/object&gt;&lt;object type=&quot;3&quot; unique_id=&quot;1166645&quot;&gt;&lt;property id=&quot;20148&quot; value=&quot;5&quot;/&gt;&lt;property id=&quot;20300&quot; value=&quot;Slide 16&quot;/&gt;&lt;property id=&quot;20307&quot; value=&quot;285&quot;/&gt;&lt;/object&gt;&lt;object type=&quot;3&quot; unique_id=&quot;1166646&quot;&gt;&lt;property id=&quot;20148&quot; value=&quot;5&quot;/&gt;&lt;property id=&quot;20300&quot; value=&quot;Slide 17&quot;/&gt;&lt;property id=&quot;20307&quot; value=&quot;291&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51753207B728419CE15FC26C066D24" ma:contentTypeVersion="4" ma:contentTypeDescription="Create a new document." ma:contentTypeScope="" ma:versionID="1580ad8ce60330eacdd52f00f081f78d">
  <xsd:schema xmlns:xsd="http://www.w3.org/2001/XMLSchema" xmlns:xs="http://www.w3.org/2001/XMLSchema" xmlns:p="http://schemas.microsoft.com/office/2006/metadata/properties" xmlns:ns2="a5ed50e2-7376-4ccf-9b31-1b9b7ae842f3" targetNamespace="http://schemas.microsoft.com/office/2006/metadata/properties" ma:root="true" ma:fieldsID="a5c4a23de25b9446667ab13d7c9ba30e" ns2:_="">
    <xsd:import namespace="a5ed50e2-7376-4ccf-9b31-1b9b7ae842f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ed50e2-7376-4ccf-9b31-1b9b7ae842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437E5B-4C88-47F0-9793-8A953ECAC6E5}">
  <ds:schemaRefs>
    <ds:schemaRef ds:uri="http://schemas.microsoft.com/sharepoint/v3/contenttype/forms"/>
  </ds:schemaRefs>
</ds:datastoreItem>
</file>

<file path=customXml/itemProps2.xml><?xml version="1.0" encoding="utf-8"?>
<ds:datastoreItem xmlns:ds="http://schemas.openxmlformats.org/officeDocument/2006/customXml" ds:itemID="{7C454781-4FE4-4F71-8D0F-60DDD9593B34}">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7EA7863A-65E0-413F-B096-636C6E4BBD19}"/>
</file>

<file path=docProps/app.xml><?xml version="1.0" encoding="utf-8"?>
<Properties xmlns="http://schemas.openxmlformats.org/officeDocument/2006/extended-properties" xmlns:vt="http://schemas.openxmlformats.org/officeDocument/2006/docPropsVTypes">
  <TotalTime>4558</TotalTime>
  <Words>1936</Words>
  <Application>Microsoft Macintosh PowerPoint</Application>
  <PresentationFormat>On-screen Show (4:3)</PresentationFormat>
  <Paragraphs>247</Paragraphs>
  <Slides>39</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ＭＳ Ｐゴシック</vt:lpstr>
      <vt:lpstr>Söhne</vt:lpstr>
      <vt:lpstr>Arial</vt:lpstr>
      <vt:lpstr>Arial Black</vt:lpstr>
      <vt:lpstr>Calibri</vt:lpstr>
      <vt:lpstr>Tahoma</vt:lpstr>
      <vt:lpstr>Wingdings</vt:lpstr>
      <vt:lpstr>Essential</vt:lpstr>
      <vt:lpstr>PowerPoint Presentation</vt:lpstr>
      <vt:lpstr>PowerPoint Presentation</vt:lpstr>
      <vt:lpstr>OBJECTIVES</vt:lpstr>
      <vt:lpstr>CONTENT</vt:lpstr>
      <vt:lpstr>Leaders and Leadership</vt:lpstr>
      <vt:lpstr>PowerPoint Presentation</vt:lpstr>
      <vt:lpstr>PowerPoint Presentation</vt:lpstr>
      <vt:lpstr>PowerPoint Presentation</vt:lpstr>
      <vt:lpstr>MOTIVE &amp; MOTIVATION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Thanh Huong - Vien Kinh Te va Quan Ly</dc:creator>
  <cp:lastModifiedBy>Nguyen Thanh Huong - Vien Kinh Te va Quan Ly</cp:lastModifiedBy>
  <cp:revision>61</cp:revision>
  <dcterms:created xsi:type="dcterms:W3CDTF">2022-12-07T01:16:12Z</dcterms:created>
  <dcterms:modified xsi:type="dcterms:W3CDTF">2025-05-06T03:40:59Z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0x0101009E51753207B728419CE15FC26C066D24</vt:lpwstr>
  </property>
</Properties>
</file>