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9"/>
  </p:notesMasterIdLst>
  <p:handoutMasterIdLst>
    <p:handoutMasterId r:id="rId60"/>
  </p:handoutMasterIdLst>
  <p:sldIdLst>
    <p:sldId id="338" r:id="rId2"/>
    <p:sldId id="365" r:id="rId3"/>
    <p:sldId id="366" r:id="rId4"/>
    <p:sldId id="367" r:id="rId5"/>
    <p:sldId id="403" r:id="rId6"/>
    <p:sldId id="368" r:id="rId7"/>
    <p:sldId id="369" r:id="rId8"/>
    <p:sldId id="339" r:id="rId9"/>
    <p:sldId id="379" r:id="rId10"/>
    <p:sldId id="340" r:id="rId11"/>
    <p:sldId id="370" r:id="rId12"/>
    <p:sldId id="371" r:id="rId13"/>
    <p:sldId id="372" r:id="rId14"/>
    <p:sldId id="407" r:id="rId15"/>
    <p:sldId id="408" r:id="rId16"/>
    <p:sldId id="409" r:id="rId17"/>
    <p:sldId id="410" r:id="rId18"/>
    <p:sldId id="411" r:id="rId19"/>
    <p:sldId id="412" r:id="rId20"/>
    <p:sldId id="373" r:id="rId21"/>
    <p:sldId id="413" r:id="rId22"/>
    <p:sldId id="414" r:id="rId23"/>
    <p:sldId id="415" r:id="rId24"/>
    <p:sldId id="374" r:id="rId25"/>
    <p:sldId id="416" r:id="rId26"/>
    <p:sldId id="417" r:id="rId27"/>
    <p:sldId id="418" r:id="rId28"/>
    <p:sldId id="375" r:id="rId29"/>
    <p:sldId id="376" r:id="rId30"/>
    <p:sldId id="378" r:id="rId31"/>
    <p:sldId id="404" r:id="rId32"/>
    <p:sldId id="380" r:id="rId33"/>
    <p:sldId id="381" r:id="rId34"/>
    <p:sldId id="420" r:id="rId35"/>
    <p:sldId id="382" r:id="rId36"/>
    <p:sldId id="383" r:id="rId37"/>
    <p:sldId id="384" r:id="rId38"/>
    <p:sldId id="405" r:id="rId39"/>
    <p:sldId id="385" r:id="rId40"/>
    <p:sldId id="386" r:id="rId41"/>
    <p:sldId id="419" r:id="rId42"/>
    <p:sldId id="387" r:id="rId43"/>
    <p:sldId id="388" r:id="rId44"/>
    <p:sldId id="421" r:id="rId45"/>
    <p:sldId id="389" r:id="rId46"/>
    <p:sldId id="390" r:id="rId47"/>
    <p:sldId id="422" r:id="rId48"/>
    <p:sldId id="396" r:id="rId49"/>
    <p:sldId id="344" r:id="rId50"/>
    <p:sldId id="341" r:id="rId51"/>
    <p:sldId id="398" r:id="rId52"/>
    <p:sldId id="342" r:id="rId53"/>
    <p:sldId id="397" r:id="rId54"/>
    <p:sldId id="399" r:id="rId55"/>
    <p:sldId id="400" r:id="rId56"/>
    <p:sldId id="401" r:id="rId57"/>
    <p:sldId id="402" r:id="rId5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60" d="100"/>
          <a:sy n="60" d="100"/>
        </p:scale>
        <p:origin x="908" y="26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6" d="100"/>
          <a:sy n="56" d="100"/>
        </p:scale>
        <p:origin x="2588" y="5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4E8164-AC71-BC08-35F8-84948D9FF898}"/>
              </a:ext>
            </a:extLst>
          </p:cNvPr>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a:extLst>
              <a:ext uri="{FF2B5EF4-FFF2-40B4-BE49-F238E27FC236}">
                <a16:creationId xmlns:a16="http://schemas.microsoft.com/office/drawing/2014/main" id="{8939A061-F38E-94BA-5432-ABF2595E5184}"/>
              </a:ext>
            </a:extLst>
          </p:cNvPr>
          <p:cNvSpPr>
            <a:spLocks noGrp="1"/>
          </p:cNvSpPr>
          <p:nvPr>
            <p:ph type="dt" sz="quarter" idx="1"/>
          </p:nvPr>
        </p:nvSpPr>
        <p:spPr>
          <a:xfrm>
            <a:off x="4143587" y="0"/>
            <a:ext cx="3169920" cy="481727"/>
          </a:xfrm>
          <a:prstGeom prst="rect">
            <a:avLst/>
          </a:prstGeom>
        </p:spPr>
        <p:txBody>
          <a:bodyPr vert="horz" lIns="96653" tIns="48327" rIns="96653" bIns="48327" rtlCol="0"/>
          <a:lstStyle>
            <a:lvl1pPr algn="r">
              <a:defRPr sz="1200"/>
            </a:lvl1pPr>
          </a:lstStyle>
          <a:p>
            <a:fld id="{69CF48BE-5022-4E23-9A2D-9748F0BA6168}" type="datetimeFigureOut">
              <a:rPr lang="en-US" smtClean="0"/>
              <a:t>7/7/2026</a:t>
            </a:fld>
            <a:endParaRPr lang="en-US"/>
          </a:p>
        </p:txBody>
      </p:sp>
      <p:sp>
        <p:nvSpPr>
          <p:cNvPr id="4" name="Footer Placeholder 3">
            <a:extLst>
              <a:ext uri="{FF2B5EF4-FFF2-40B4-BE49-F238E27FC236}">
                <a16:creationId xmlns:a16="http://schemas.microsoft.com/office/drawing/2014/main" id="{7B3B47F4-2D31-59EF-6E67-50C452AB00FF}"/>
              </a:ext>
            </a:extLst>
          </p:cNvPr>
          <p:cNvSpPr>
            <a:spLocks noGrp="1"/>
          </p:cNvSpPr>
          <p:nvPr>
            <p:ph type="ftr" sz="quarter" idx="2"/>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6FB48DD-7C80-6428-36E0-38F418FE5E69}"/>
              </a:ext>
            </a:extLst>
          </p:cNvPr>
          <p:cNvSpPr>
            <a:spLocks noGrp="1"/>
          </p:cNvSpPr>
          <p:nvPr>
            <p:ph type="sldNum" sz="quarter" idx="3"/>
          </p:nvPr>
        </p:nvSpPr>
        <p:spPr>
          <a:xfrm>
            <a:off x="4143587" y="9119475"/>
            <a:ext cx="3169920" cy="481726"/>
          </a:xfrm>
          <a:prstGeom prst="rect">
            <a:avLst/>
          </a:prstGeom>
        </p:spPr>
        <p:txBody>
          <a:bodyPr vert="horz" lIns="96653" tIns="48327" rIns="96653" bIns="48327" rtlCol="0" anchor="b"/>
          <a:lstStyle>
            <a:lvl1pPr algn="r">
              <a:defRPr sz="1200"/>
            </a:lvl1pPr>
          </a:lstStyle>
          <a:p>
            <a:fld id="{E466AB07-C90C-43EF-8A9A-CC1FC09389F3}" type="slidenum">
              <a:rPr lang="en-US" smtClean="0"/>
              <a:t>‹#›</a:t>
            </a:fld>
            <a:endParaRPr lang="en-US"/>
          </a:p>
        </p:txBody>
      </p:sp>
    </p:spTree>
    <p:extLst>
      <p:ext uri="{BB962C8B-B14F-4D97-AF65-F5344CB8AC3E}">
        <p14:creationId xmlns:p14="http://schemas.microsoft.com/office/powerpoint/2010/main" val="20266439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78C5863B-72FA-4C08-B586-8243F05934CF}" type="datetimeFigureOut">
              <a:rPr lang="en-US" smtClean="0"/>
              <a:t>7/7/2026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36D40347-A66E-47A7-8433-E1671A8A8B60}" type="slidenum">
              <a:rPr lang="en-US" smtClean="0"/>
              <a:t>‹#›</a:t>
            </a:fld>
            <a:endParaRPr lang="en-US"/>
          </a:p>
        </p:txBody>
      </p:sp>
    </p:spTree>
    <p:extLst>
      <p:ext uri="{BB962C8B-B14F-4D97-AF65-F5344CB8AC3E}">
        <p14:creationId xmlns:p14="http://schemas.microsoft.com/office/powerpoint/2010/main" val="258797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0CA3-F8F3-EC89-A101-E6B14FBB8E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AEDE25-AE1E-BFA6-E542-7361BA0D9B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18BE6E-9D4A-6C46-8E78-BC715A7F4042}"/>
              </a:ext>
            </a:extLst>
          </p:cNvPr>
          <p:cNvSpPr>
            <a:spLocks noGrp="1"/>
          </p:cNvSpPr>
          <p:nvPr>
            <p:ph type="dt" sz="half" idx="10"/>
          </p:nvPr>
        </p:nvSpPr>
        <p:spPr/>
        <p:txBody>
          <a:bodyPr/>
          <a:lstStyle/>
          <a:p>
            <a:fld id="{C128FA71-3A18-48C0-980F-4B68F7F63042}" type="datetime1">
              <a:rPr lang="en-US" smtClean="0"/>
              <a:t>6/30/2026</a:t>
            </a:fld>
            <a:endParaRPr lang="en-US"/>
          </a:p>
        </p:txBody>
      </p:sp>
      <p:sp>
        <p:nvSpPr>
          <p:cNvPr id="5" name="Footer Placeholder 4">
            <a:extLst>
              <a:ext uri="{FF2B5EF4-FFF2-40B4-BE49-F238E27FC236}">
                <a16:creationId xmlns:a16="http://schemas.microsoft.com/office/drawing/2014/main" id="{B57FED8E-5360-BF77-862B-2EFCB92BAD3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B1FC1D7-860B-9795-7EC7-CBF704A827E0}"/>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45500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DFD79-48C3-2FF9-FDA7-2EBC19EB79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C3BA4C-038F-2C4B-81A6-9C15400ACB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E1C2C2-6F41-BA6C-F1AC-400AFC73B2C9}"/>
              </a:ext>
            </a:extLst>
          </p:cNvPr>
          <p:cNvSpPr>
            <a:spLocks noGrp="1"/>
          </p:cNvSpPr>
          <p:nvPr>
            <p:ph type="dt" sz="half" idx="10"/>
          </p:nvPr>
        </p:nvSpPr>
        <p:spPr/>
        <p:txBody>
          <a:bodyPr/>
          <a:lstStyle/>
          <a:p>
            <a:fld id="{51C1210E-201E-4473-82AC-2466F5386C38}" type="datetime1">
              <a:rPr lang="en-US" smtClean="0"/>
              <a:t>6/30/2026</a:t>
            </a:fld>
            <a:endParaRPr lang="en-US"/>
          </a:p>
        </p:txBody>
      </p:sp>
      <p:sp>
        <p:nvSpPr>
          <p:cNvPr id="5" name="Footer Placeholder 4">
            <a:extLst>
              <a:ext uri="{FF2B5EF4-FFF2-40B4-BE49-F238E27FC236}">
                <a16:creationId xmlns:a16="http://schemas.microsoft.com/office/drawing/2014/main" id="{D502DE7E-B060-A3CB-F680-49051A42E07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D7B9744-62C6-05F1-3A3F-3EBB4EA2F3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61829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8DC04-B11D-E50F-FBFB-50D4EDB99C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31F5EA-922B-6D56-E5AC-5B383333B81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F3439E-843A-A146-FB7D-227EEDC1A295}"/>
              </a:ext>
            </a:extLst>
          </p:cNvPr>
          <p:cNvSpPr>
            <a:spLocks noGrp="1"/>
          </p:cNvSpPr>
          <p:nvPr>
            <p:ph type="dt" sz="half" idx="10"/>
          </p:nvPr>
        </p:nvSpPr>
        <p:spPr/>
        <p:txBody>
          <a:bodyPr/>
          <a:lstStyle/>
          <a:p>
            <a:fld id="{B01EA198-6CAB-4B8F-B93F-1F9C8C4B6CE7}" type="datetime1">
              <a:rPr lang="en-US" smtClean="0"/>
              <a:t>6/30/2026</a:t>
            </a:fld>
            <a:endParaRPr lang="en-US"/>
          </a:p>
        </p:txBody>
      </p:sp>
      <p:sp>
        <p:nvSpPr>
          <p:cNvPr id="5" name="Footer Placeholder 4">
            <a:extLst>
              <a:ext uri="{FF2B5EF4-FFF2-40B4-BE49-F238E27FC236}">
                <a16:creationId xmlns:a16="http://schemas.microsoft.com/office/drawing/2014/main" id="{4F9083A9-A4B6-87C0-7AD3-BC3ADF792F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E6D3CC-055A-5B66-135F-5809E127E21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57100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C1A6-E452-B821-EC9F-ED0389FF6A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77EC22-7328-1E81-CEB9-80204C5EF2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CAFEA2-1334-DC6D-FBCE-F55067C62B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AD7152-B366-AE85-2429-3DD172D1A8A7}"/>
              </a:ext>
            </a:extLst>
          </p:cNvPr>
          <p:cNvSpPr>
            <a:spLocks noGrp="1"/>
          </p:cNvSpPr>
          <p:nvPr>
            <p:ph type="dt" sz="half" idx="10"/>
          </p:nvPr>
        </p:nvSpPr>
        <p:spPr/>
        <p:txBody>
          <a:bodyPr/>
          <a:lstStyle/>
          <a:p>
            <a:fld id="{CA06041F-4525-44D5-AA4F-332294BF1F56}" type="datetime1">
              <a:rPr lang="en-US" smtClean="0"/>
              <a:t>6/30/2026</a:t>
            </a:fld>
            <a:endParaRPr lang="en-US"/>
          </a:p>
        </p:txBody>
      </p:sp>
      <p:sp>
        <p:nvSpPr>
          <p:cNvPr id="6" name="Footer Placeholder 5">
            <a:extLst>
              <a:ext uri="{FF2B5EF4-FFF2-40B4-BE49-F238E27FC236}">
                <a16:creationId xmlns:a16="http://schemas.microsoft.com/office/drawing/2014/main" id="{E7ECD3BF-9EFB-BD39-CCB8-6E456B42B3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84CAC3F-E417-C3FD-91EA-9AA1CA9B1FA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66574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E778-9135-428D-DF43-365B465933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E3771C-A1A7-0EBB-82DD-7DFF4966AD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743426-A651-2601-674C-7530EE282E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F2C278-D2A8-4968-A78A-89C24AB653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9F90EC-833B-39E0-C37A-0A3CB256CE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889474-0BDD-F146-6B82-B34F5486F71A}"/>
              </a:ext>
            </a:extLst>
          </p:cNvPr>
          <p:cNvSpPr>
            <a:spLocks noGrp="1"/>
          </p:cNvSpPr>
          <p:nvPr>
            <p:ph type="dt" sz="half" idx="10"/>
          </p:nvPr>
        </p:nvSpPr>
        <p:spPr/>
        <p:txBody>
          <a:bodyPr/>
          <a:lstStyle/>
          <a:p>
            <a:fld id="{F9557091-BBDF-4EB9-BA6B-2BB67AC4FC0F}" type="datetime1">
              <a:rPr lang="en-US" smtClean="0"/>
              <a:t>6/30/2026</a:t>
            </a:fld>
            <a:endParaRPr lang="en-US"/>
          </a:p>
        </p:txBody>
      </p:sp>
      <p:sp>
        <p:nvSpPr>
          <p:cNvPr id="8" name="Footer Placeholder 7">
            <a:extLst>
              <a:ext uri="{FF2B5EF4-FFF2-40B4-BE49-F238E27FC236}">
                <a16:creationId xmlns:a16="http://schemas.microsoft.com/office/drawing/2014/main" id="{B9BC8BA5-8629-D37E-98C5-7DC5308CA0E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A1CBA92-5446-663D-EA97-92C295E464B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69507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AAA51-CA0A-0B04-4767-1A43377722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59A337-AB49-6874-4123-252ABB89D6D9}"/>
              </a:ext>
            </a:extLst>
          </p:cNvPr>
          <p:cNvSpPr>
            <a:spLocks noGrp="1"/>
          </p:cNvSpPr>
          <p:nvPr>
            <p:ph type="dt" sz="half" idx="10"/>
          </p:nvPr>
        </p:nvSpPr>
        <p:spPr/>
        <p:txBody>
          <a:bodyPr/>
          <a:lstStyle/>
          <a:p>
            <a:fld id="{2D6B226B-77A6-410C-9796-083F278E0125}" type="datetime1">
              <a:rPr lang="en-US" smtClean="0"/>
              <a:t>6/30/2026</a:t>
            </a:fld>
            <a:endParaRPr lang="en-US"/>
          </a:p>
        </p:txBody>
      </p:sp>
      <p:sp>
        <p:nvSpPr>
          <p:cNvPr id="4" name="Footer Placeholder 3">
            <a:extLst>
              <a:ext uri="{FF2B5EF4-FFF2-40B4-BE49-F238E27FC236}">
                <a16:creationId xmlns:a16="http://schemas.microsoft.com/office/drawing/2014/main" id="{67AE8A2D-15EB-C810-E3CB-A752D19EB67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C2335CC-EE8E-C61A-DE8E-3C3B8B1CACE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2514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DAA994-19CE-8D74-284B-85C5194EFF06}"/>
              </a:ext>
            </a:extLst>
          </p:cNvPr>
          <p:cNvSpPr>
            <a:spLocks noGrp="1"/>
          </p:cNvSpPr>
          <p:nvPr>
            <p:ph type="dt" sz="half" idx="10"/>
          </p:nvPr>
        </p:nvSpPr>
        <p:spPr/>
        <p:txBody>
          <a:bodyPr/>
          <a:lstStyle/>
          <a:p>
            <a:fld id="{A23A578B-D289-4C40-8593-3D356C49DA58}" type="datetime1">
              <a:rPr lang="en-US" smtClean="0"/>
              <a:t>6/30/2026</a:t>
            </a:fld>
            <a:endParaRPr lang="en-US"/>
          </a:p>
        </p:txBody>
      </p:sp>
      <p:sp>
        <p:nvSpPr>
          <p:cNvPr id="3" name="Footer Placeholder 2">
            <a:extLst>
              <a:ext uri="{FF2B5EF4-FFF2-40B4-BE49-F238E27FC236}">
                <a16:creationId xmlns:a16="http://schemas.microsoft.com/office/drawing/2014/main" id="{6E7BDADA-5136-4B65-97B5-7065F08FFE9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638A290-DB12-45DB-7A01-D1939B4B3E5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34161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3585F-BC70-6435-9E82-258D4D1818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6DB28A-5517-2FB0-5A79-8CCBF1516D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7E47A1-D9A8-6D5B-BFFF-F8C30D4E4A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9F96EB-0828-F479-2BFB-09F72C8866BB}"/>
              </a:ext>
            </a:extLst>
          </p:cNvPr>
          <p:cNvSpPr>
            <a:spLocks noGrp="1"/>
          </p:cNvSpPr>
          <p:nvPr>
            <p:ph type="dt" sz="half" idx="10"/>
          </p:nvPr>
        </p:nvSpPr>
        <p:spPr/>
        <p:txBody>
          <a:bodyPr/>
          <a:lstStyle/>
          <a:p>
            <a:fld id="{713DFAE3-14DB-48A7-A80F-80DDB072CE3D}" type="datetime1">
              <a:rPr lang="en-US" smtClean="0"/>
              <a:t>6/30/2026</a:t>
            </a:fld>
            <a:endParaRPr lang="en-US"/>
          </a:p>
        </p:txBody>
      </p:sp>
      <p:sp>
        <p:nvSpPr>
          <p:cNvPr id="6" name="Footer Placeholder 5">
            <a:extLst>
              <a:ext uri="{FF2B5EF4-FFF2-40B4-BE49-F238E27FC236}">
                <a16:creationId xmlns:a16="http://schemas.microsoft.com/office/drawing/2014/main" id="{552E5604-27B8-3A3A-D76F-77EB4D58AB5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B60146-D0AC-F0AD-131B-7E685B8C88B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82233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68A5-E1A7-5FB0-55B1-26C3C0E98D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016197-B20B-F46A-2090-3FB383C7E9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DD9F6B-9ED5-74D3-E940-9614D3802C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E05BC5-7BD9-794F-291C-F866C809CBD5}"/>
              </a:ext>
            </a:extLst>
          </p:cNvPr>
          <p:cNvSpPr>
            <a:spLocks noGrp="1"/>
          </p:cNvSpPr>
          <p:nvPr>
            <p:ph type="dt" sz="half" idx="10"/>
          </p:nvPr>
        </p:nvSpPr>
        <p:spPr/>
        <p:txBody>
          <a:bodyPr/>
          <a:lstStyle/>
          <a:p>
            <a:fld id="{92C5EAEF-6478-4102-8F5D-A5FE9FC97ACB}" type="datetime1">
              <a:rPr lang="en-US" smtClean="0"/>
              <a:t>6/30/2026</a:t>
            </a:fld>
            <a:endParaRPr lang="en-US"/>
          </a:p>
        </p:txBody>
      </p:sp>
      <p:sp>
        <p:nvSpPr>
          <p:cNvPr id="6" name="Footer Placeholder 5">
            <a:extLst>
              <a:ext uri="{FF2B5EF4-FFF2-40B4-BE49-F238E27FC236}">
                <a16:creationId xmlns:a16="http://schemas.microsoft.com/office/drawing/2014/main" id="{39DE76F9-2920-E6D5-C0E2-8B8E480B676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8FD066F-A116-AA29-832E-B693168A282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70634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955B8-C5C4-D62C-9087-7F6268CE28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EA32E5-1D41-D440-ADEE-DCC026D6BC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707FAD-86D3-9DC7-129C-D87988D13DF8}"/>
              </a:ext>
            </a:extLst>
          </p:cNvPr>
          <p:cNvSpPr>
            <a:spLocks noGrp="1"/>
          </p:cNvSpPr>
          <p:nvPr>
            <p:ph type="dt" sz="half" idx="10"/>
          </p:nvPr>
        </p:nvSpPr>
        <p:spPr/>
        <p:txBody>
          <a:bodyPr/>
          <a:lstStyle/>
          <a:p>
            <a:fld id="{7104EDB3-C0E8-45F8-9E1D-1B6C8D1880C0}" type="datetime1">
              <a:rPr lang="en-US" smtClean="0"/>
              <a:t>6/30/2026</a:t>
            </a:fld>
            <a:endParaRPr lang="en-US"/>
          </a:p>
        </p:txBody>
      </p:sp>
      <p:sp>
        <p:nvSpPr>
          <p:cNvPr id="5" name="Footer Placeholder 4">
            <a:extLst>
              <a:ext uri="{FF2B5EF4-FFF2-40B4-BE49-F238E27FC236}">
                <a16:creationId xmlns:a16="http://schemas.microsoft.com/office/drawing/2014/main" id="{5393EE53-0633-73CE-AFA7-97F2294558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707A38-8703-3979-1EA4-C0776044081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51986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79A0AB-C07B-84BC-4D6D-8F09A29538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28AA65-161A-F8C9-6828-0B37E4EE29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8372E-4CD8-0A40-36A6-64D9A38F6EF5}"/>
              </a:ext>
            </a:extLst>
          </p:cNvPr>
          <p:cNvSpPr>
            <a:spLocks noGrp="1"/>
          </p:cNvSpPr>
          <p:nvPr>
            <p:ph type="dt" sz="half" idx="10"/>
          </p:nvPr>
        </p:nvSpPr>
        <p:spPr/>
        <p:txBody>
          <a:bodyPr/>
          <a:lstStyle/>
          <a:p>
            <a:fld id="{9CF0EC4B-54ED-4041-B552-9BA760FA3DBA}" type="datetime1">
              <a:rPr lang="en-US" smtClean="0"/>
              <a:t>6/30/2026</a:t>
            </a:fld>
            <a:endParaRPr lang="en-US"/>
          </a:p>
        </p:txBody>
      </p:sp>
      <p:sp>
        <p:nvSpPr>
          <p:cNvPr id="5" name="Footer Placeholder 4">
            <a:extLst>
              <a:ext uri="{FF2B5EF4-FFF2-40B4-BE49-F238E27FC236}">
                <a16:creationId xmlns:a16="http://schemas.microsoft.com/office/drawing/2014/main" id="{584A28DC-D16B-68F0-952E-99312132D9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F6357E-73C0-9101-723C-212E7C4E9E4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5210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1142B5-AA62-A9D5-74B3-73B32B5A9E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041701-FE85-CFD1-50B6-45C4ECBFAA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6FC8B1-4956-4DFA-B32D-1DD205BA64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F45AC6-C491-4585-A584-9CE2AF7D5500}" type="datetime1">
              <a:rPr lang="en-US" smtClean="0"/>
              <a:t>6/30/2026</a:t>
            </a:fld>
            <a:endParaRPr lang="en-US"/>
          </a:p>
        </p:txBody>
      </p:sp>
      <p:sp>
        <p:nvSpPr>
          <p:cNvPr id="5" name="Footer Placeholder 4">
            <a:extLst>
              <a:ext uri="{FF2B5EF4-FFF2-40B4-BE49-F238E27FC236}">
                <a16:creationId xmlns:a16="http://schemas.microsoft.com/office/drawing/2014/main" id="{8796D258-EECE-078F-47FA-D5A2726E40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448750D8-385A-0D23-0B24-FABFA92A33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3359239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drive.google.com/file/d/12nuBRl2G0biy-jvpXQyfILC_nz6_1abQ/view?usp=sharin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56425971-903A-5730-AB57-933B08458EF7}"/>
              </a:ext>
            </a:extLst>
          </p:cNvPr>
          <p:cNvSpPr>
            <a:spLocks noGrp="1"/>
          </p:cNvSpPr>
          <p:nvPr>
            <p:ph type="title"/>
          </p:nvPr>
        </p:nvSpPr>
        <p:spPr>
          <a:xfrm>
            <a:off x="908453" y="1360481"/>
            <a:ext cx="5492345" cy="2068519"/>
          </a:xfrm>
        </p:spPr>
        <p:txBody>
          <a:bodyPr vert="horz" lIns="91440" tIns="45720" rIns="91440" bIns="45720" rtlCol="0" anchor="b">
            <a:normAutofit/>
          </a:bodyPr>
          <a:lstStyle/>
          <a:p>
            <a:r>
              <a:rPr lang="en-US" sz="5000" b="1" dirty="0">
                <a:solidFill>
                  <a:srgbClr val="FFFF00"/>
                </a:solidFill>
                <a:effectLst>
                  <a:outerShdw blurRad="38100" dist="38100" dir="2700000" algn="tl">
                    <a:srgbClr val="000000">
                      <a:alpha val="43137"/>
                    </a:srgbClr>
                  </a:outerShdw>
                </a:effectLst>
              </a:rPr>
              <a:t>INTRODUCTION TO MARKETING</a:t>
            </a:r>
            <a:endParaRPr lang="en-US" sz="4000" b="1" dirty="0">
              <a:solidFill>
                <a:schemeClr val="accent4">
                  <a:lumMod val="20000"/>
                  <a:lumOff val="80000"/>
                </a:schemeClr>
              </a:solidFill>
              <a:effectLst>
                <a:outerShdw blurRad="38100" dist="38100" dir="2700000" algn="tl">
                  <a:srgbClr val="000000">
                    <a:alpha val="43137"/>
                  </a:srgbClr>
                </a:outerShdw>
              </a:effectLst>
            </a:endParaRPr>
          </a:p>
        </p:txBody>
      </p:sp>
      <p:sp>
        <p:nvSpPr>
          <p:cNvPr id="5" name="Text Placeholder 4">
            <a:extLst>
              <a:ext uri="{FF2B5EF4-FFF2-40B4-BE49-F238E27FC236}">
                <a16:creationId xmlns:a16="http://schemas.microsoft.com/office/drawing/2014/main" id="{B08AD3FB-7DFA-335A-4FFE-CE7E3A48C58D}"/>
              </a:ext>
            </a:extLst>
          </p:cNvPr>
          <p:cNvSpPr>
            <a:spLocks noGrp="1"/>
          </p:cNvSpPr>
          <p:nvPr>
            <p:ph type="body" idx="1"/>
          </p:nvPr>
        </p:nvSpPr>
        <p:spPr>
          <a:xfrm>
            <a:off x="376825" y="4274057"/>
            <a:ext cx="4605340" cy="1924724"/>
          </a:xfrm>
        </p:spPr>
        <p:txBody>
          <a:bodyPr vert="horz" lIns="91440" tIns="45720" rIns="91440" bIns="45720" rtlCol="0">
            <a:normAutofit lnSpcReduction="10000"/>
          </a:bodyPr>
          <a:lstStyle/>
          <a:p>
            <a:r>
              <a:rPr lang="en-US" sz="2000" dirty="0">
                <a:solidFill>
                  <a:schemeClr val="bg1"/>
                </a:solidFill>
              </a:rPr>
              <a:t>Lecturer: Dr. Nguyen Quynh Hoa</a:t>
            </a:r>
          </a:p>
          <a:p>
            <a:r>
              <a:rPr lang="en-US" sz="2000" dirty="0">
                <a:solidFill>
                  <a:schemeClr val="bg1"/>
                </a:solidFill>
              </a:rPr>
              <a:t>PhD in Marketing</a:t>
            </a:r>
          </a:p>
          <a:p>
            <a:r>
              <a:rPr lang="en-US" sz="2000" dirty="0">
                <a:solidFill>
                  <a:schemeClr val="bg1"/>
                </a:solidFill>
              </a:rPr>
              <a:t>University of Canterbury (New Zealand)</a:t>
            </a:r>
          </a:p>
          <a:p>
            <a:r>
              <a:rPr lang="en-US" sz="2000" dirty="0" err="1">
                <a:solidFill>
                  <a:schemeClr val="bg1"/>
                </a:solidFill>
              </a:rPr>
              <a:t>Zalo</a:t>
            </a:r>
            <a:r>
              <a:rPr lang="en-US" sz="2000" dirty="0">
                <a:solidFill>
                  <a:schemeClr val="bg1"/>
                </a:solidFill>
              </a:rPr>
              <a:t>: 0936110108</a:t>
            </a:r>
          </a:p>
          <a:p>
            <a:r>
              <a:rPr lang="en-US" sz="2000" dirty="0">
                <a:solidFill>
                  <a:schemeClr val="bg1"/>
                </a:solidFill>
              </a:rPr>
              <a:t>Email: hoa.nguyenquynh@hust.edu.vn</a:t>
            </a:r>
          </a:p>
          <a:p>
            <a:endParaRPr lang="en-US" sz="2000" dirty="0">
              <a:solidFill>
                <a:schemeClr val="bg1"/>
              </a:solidFill>
            </a:endParaRPr>
          </a:p>
        </p:txBody>
      </p:sp>
      <p:pic>
        <p:nvPicPr>
          <p:cNvPr id="7" name="Picture 6">
            <a:extLst>
              <a:ext uri="{FF2B5EF4-FFF2-40B4-BE49-F238E27FC236}">
                <a16:creationId xmlns:a16="http://schemas.microsoft.com/office/drawing/2014/main" id="{3F968772-CFA9-6F48-1C6A-43506C452180}"/>
              </a:ext>
            </a:extLst>
          </p:cNvPr>
          <p:cNvPicPr>
            <a:picLocks noChangeAspect="1"/>
          </p:cNvPicPr>
          <p:nvPr/>
        </p:nvPicPr>
        <p:blipFill>
          <a:blip r:embed="rId2">
            <a:alphaModFix/>
          </a:blip>
          <a:srcRect r="1064"/>
          <a:stretch>
            <a:fillRect/>
          </a:stretch>
        </p:blipFill>
        <p:spPr>
          <a:xfrm>
            <a:off x="7115177" y="115193"/>
            <a:ext cx="4950618" cy="6627614"/>
          </a:xfrm>
          <a:prstGeom prst="rect">
            <a:avLst/>
          </a:prstGeom>
        </p:spPr>
      </p:pic>
      <p:cxnSp>
        <p:nvCxnSpPr>
          <p:cNvPr id="14" name="Straight Connector 13">
            <a:extLst>
              <a:ext uri="{FF2B5EF4-FFF2-40B4-BE49-F238E27FC236}">
                <a16:creationId xmlns:a16="http://schemas.microsoft.com/office/drawing/2014/main" id="{AC65C03C-3F17-45DC-A1B9-35ACA43397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A4A161CC-6DC5-4863-B213-94529D6E0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B17DF61-94FE-1443-6B22-FA76A9E12F8E}"/>
              </a:ext>
            </a:extLst>
          </p:cNvPr>
          <p:cNvPicPr>
            <a:picLocks noChangeAspect="1"/>
          </p:cNvPicPr>
          <p:nvPr/>
        </p:nvPicPr>
        <p:blipFill>
          <a:blip r:embed="rId3"/>
          <a:stretch>
            <a:fillRect/>
          </a:stretch>
        </p:blipFill>
        <p:spPr>
          <a:xfrm>
            <a:off x="5076825" y="4274057"/>
            <a:ext cx="1549658" cy="2328530"/>
          </a:xfrm>
          <a:prstGeom prst="rect">
            <a:avLst/>
          </a:prstGeom>
        </p:spPr>
      </p:pic>
    </p:spTree>
    <p:extLst>
      <p:ext uri="{BB962C8B-B14F-4D97-AF65-F5344CB8AC3E}">
        <p14:creationId xmlns:p14="http://schemas.microsoft.com/office/powerpoint/2010/main" val="342620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E12E2-9D22-572A-F3AC-9588098E8E3E}"/>
              </a:ext>
            </a:extLst>
          </p:cNvPr>
          <p:cNvSpPr>
            <a:spLocks noGrp="1"/>
          </p:cNvSpPr>
          <p:nvPr>
            <p:ph type="title"/>
          </p:nvPr>
        </p:nvSpPr>
        <p:spPr/>
        <p:txBody>
          <a:bodyPr/>
          <a:lstStyle/>
          <a:p>
            <a:r>
              <a:rPr lang="en-US" sz="4000" b="1" dirty="0"/>
              <a:t>Course details</a:t>
            </a:r>
            <a:br>
              <a:rPr lang="en-US" b="1" dirty="0"/>
            </a:br>
            <a:r>
              <a:rPr lang="en-US" sz="2000" i="1" dirty="0"/>
              <a:t>(Please see the syllabus for more information)</a:t>
            </a:r>
          </a:p>
        </p:txBody>
      </p:sp>
      <p:sp>
        <p:nvSpPr>
          <p:cNvPr id="4" name="Text Placeholder 3">
            <a:extLst>
              <a:ext uri="{FF2B5EF4-FFF2-40B4-BE49-F238E27FC236}">
                <a16:creationId xmlns:a16="http://schemas.microsoft.com/office/drawing/2014/main" id="{A9718443-7AAD-C943-4A0B-FD65E7F6787D}"/>
              </a:ext>
            </a:extLst>
          </p:cNvPr>
          <p:cNvSpPr>
            <a:spLocks noGrp="1"/>
          </p:cNvSpPr>
          <p:nvPr>
            <p:ph type="body" idx="1"/>
          </p:nvPr>
        </p:nvSpPr>
        <p:spPr>
          <a:xfrm>
            <a:off x="836612" y="1574633"/>
            <a:ext cx="5157787" cy="555919"/>
          </a:xfrm>
        </p:spPr>
        <p:txBody>
          <a:bodyPr/>
          <a:lstStyle/>
          <a:p>
            <a:r>
              <a:rPr lang="en-US" dirty="0"/>
              <a:t>What we do?</a:t>
            </a:r>
          </a:p>
        </p:txBody>
      </p:sp>
      <p:sp>
        <p:nvSpPr>
          <p:cNvPr id="5" name="Content Placeholder 4">
            <a:extLst>
              <a:ext uri="{FF2B5EF4-FFF2-40B4-BE49-F238E27FC236}">
                <a16:creationId xmlns:a16="http://schemas.microsoft.com/office/drawing/2014/main" id="{3C07ADE3-222A-5845-31CD-BFED43AA36E8}"/>
              </a:ext>
            </a:extLst>
          </p:cNvPr>
          <p:cNvSpPr>
            <a:spLocks noGrp="1"/>
          </p:cNvSpPr>
          <p:nvPr>
            <p:ph sz="half" idx="2"/>
          </p:nvPr>
        </p:nvSpPr>
        <p:spPr>
          <a:xfrm>
            <a:off x="703351" y="2148994"/>
            <a:ext cx="5157787" cy="3684588"/>
          </a:xfrm>
        </p:spPr>
        <p:txBody>
          <a:bodyPr>
            <a:normAutofit fontScale="92500" lnSpcReduction="10000"/>
          </a:bodyPr>
          <a:lstStyle/>
          <a:p>
            <a:r>
              <a:rPr lang="en-US" dirty="0"/>
              <a:t>Lecture</a:t>
            </a:r>
          </a:p>
          <a:p>
            <a:pPr lvl="1"/>
            <a:r>
              <a:rPr lang="en-US" dirty="0"/>
              <a:t>Tuesday &amp; </a:t>
            </a:r>
            <a:r>
              <a:rPr lang="en-US" dirty="0" err="1"/>
              <a:t>Thurday</a:t>
            </a:r>
            <a:endParaRPr lang="en-US" dirty="0"/>
          </a:p>
          <a:p>
            <a:pPr lvl="1"/>
            <a:r>
              <a:rPr lang="en-US" dirty="0"/>
              <a:t>8.30am – 12.05 pm, 15-min break</a:t>
            </a:r>
          </a:p>
          <a:p>
            <a:pPr lvl="1"/>
            <a:r>
              <a:rPr lang="en-US" dirty="0"/>
              <a:t>See the detailed schedule</a:t>
            </a:r>
          </a:p>
          <a:p>
            <a:r>
              <a:rPr lang="en-US" dirty="0"/>
              <a:t>Grading</a:t>
            </a:r>
          </a:p>
          <a:p>
            <a:pPr lvl="1"/>
            <a:r>
              <a:rPr lang="en-US" dirty="0"/>
              <a:t>90-100% = A</a:t>
            </a:r>
          </a:p>
          <a:p>
            <a:pPr lvl="1"/>
            <a:r>
              <a:rPr lang="en-US" dirty="0"/>
              <a:t>80 – 89% = B</a:t>
            </a:r>
          </a:p>
          <a:p>
            <a:pPr lvl="1"/>
            <a:r>
              <a:rPr lang="en-US" dirty="0"/>
              <a:t>70 – 79% = C</a:t>
            </a:r>
          </a:p>
          <a:p>
            <a:pPr lvl="1"/>
            <a:r>
              <a:rPr lang="en-US" dirty="0"/>
              <a:t>60 – 69% = D</a:t>
            </a:r>
          </a:p>
          <a:p>
            <a:pPr lvl="1"/>
            <a:r>
              <a:rPr lang="en-US" dirty="0"/>
              <a:t>Under 60% = F</a:t>
            </a:r>
          </a:p>
        </p:txBody>
      </p:sp>
      <p:sp>
        <p:nvSpPr>
          <p:cNvPr id="6" name="Text Placeholder 5">
            <a:extLst>
              <a:ext uri="{FF2B5EF4-FFF2-40B4-BE49-F238E27FC236}">
                <a16:creationId xmlns:a16="http://schemas.microsoft.com/office/drawing/2014/main" id="{F643D1CE-AC7D-15CF-7EC2-ACD90ABBF64A}"/>
              </a:ext>
            </a:extLst>
          </p:cNvPr>
          <p:cNvSpPr>
            <a:spLocks noGrp="1"/>
          </p:cNvSpPr>
          <p:nvPr>
            <p:ph type="body" sz="quarter" idx="3"/>
          </p:nvPr>
        </p:nvSpPr>
        <p:spPr>
          <a:xfrm>
            <a:off x="6169024" y="1273970"/>
            <a:ext cx="5183188" cy="823912"/>
          </a:xfrm>
        </p:spPr>
        <p:txBody>
          <a:bodyPr/>
          <a:lstStyle/>
          <a:p>
            <a:r>
              <a:rPr lang="en-US" dirty="0"/>
              <a:t>Assessment</a:t>
            </a:r>
          </a:p>
        </p:txBody>
      </p:sp>
      <p:sp>
        <p:nvSpPr>
          <p:cNvPr id="7" name="Content Placeholder 6">
            <a:extLst>
              <a:ext uri="{FF2B5EF4-FFF2-40B4-BE49-F238E27FC236}">
                <a16:creationId xmlns:a16="http://schemas.microsoft.com/office/drawing/2014/main" id="{E4B14BB9-43DB-377C-E80D-315E5625DA7A}"/>
              </a:ext>
            </a:extLst>
          </p:cNvPr>
          <p:cNvSpPr>
            <a:spLocks noGrp="1"/>
          </p:cNvSpPr>
          <p:nvPr>
            <p:ph sz="quarter" idx="4"/>
          </p:nvPr>
        </p:nvSpPr>
        <p:spPr>
          <a:xfrm>
            <a:off x="6169024" y="2148994"/>
            <a:ext cx="5670050" cy="3684588"/>
          </a:xfrm>
        </p:spPr>
        <p:txBody>
          <a:bodyPr>
            <a:normAutofit fontScale="92500" lnSpcReduction="10000"/>
          </a:bodyPr>
          <a:lstStyle/>
          <a:p>
            <a:r>
              <a:rPr lang="en-US" dirty="0"/>
              <a:t>Attendance 10%   </a:t>
            </a:r>
            <a:r>
              <a:rPr lang="en-US" dirty="0">
                <a:sym typeface="Wingdings" panose="05000000000000000000" pitchFamily="2" charset="2"/>
              </a:rPr>
              <a:t></a:t>
            </a:r>
            <a:endParaRPr lang="en-US" dirty="0"/>
          </a:p>
          <a:p>
            <a:r>
              <a:rPr lang="en-US" dirty="0"/>
              <a:t>Group Project &amp; Presentation 20%</a:t>
            </a:r>
          </a:p>
          <a:p>
            <a:r>
              <a:rPr lang="en-US" dirty="0"/>
              <a:t>Mid-term test 30%</a:t>
            </a:r>
          </a:p>
          <a:p>
            <a:r>
              <a:rPr lang="en-US" dirty="0"/>
              <a:t>Final exam 40%</a:t>
            </a:r>
          </a:p>
          <a:p>
            <a:r>
              <a:rPr lang="en-US" dirty="0"/>
              <a:t>Discussion in class </a:t>
            </a:r>
            <a:r>
              <a:rPr lang="en-US" dirty="0">
                <a:sym typeface="Wingdings" panose="05000000000000000000" pitchFamily="2" charset="2"/>
              </a:rPr>
              <a:t> Plus points</a:t>
            </a:r>
            <a:endParaRPr lang="en-US" dirty="0"/>
          </a:p>
          <a:p>
            <a:endParaRPr lang="en-US" dirty="0"/>
          </a:p>
        </p:txBody>
      </p:sp>
      <p:pic>
        <p:nvPicPr>
          <p:cNvPr id="9" name="Picture 8">
            <a:extLst>
              <a:ext uri="{FF2B5EF4-FFF2-40B4-BE49-F238E27FC236}">
                <a16:creationId xmlns:a16="http://schemas.microsoft.com/office/drawing/2014/main" id="{B1B119BD-D74D-E0A1-AC15-8DA6ADA2081E}"/>
              </a:ext>
            </a:extLst>
          </p:cNvPr>
          <p:cNvPicPr>
            <a:picLocks noChangeAspect="1"/>
          </p:cNvPicPr>
          <p:nvPr/>
        </p:nvPicPr>
        <p:blipFill>
          <a:blip r:embed="rId2"/>
          <a:stretch>
            <a:fillRect/>
          </a:stretch>
        </p:blipFill>
        <p:spPr>
          <a:xfrm>
            <a:off x="9606448" y="184372"/>
            <a:ext cx="2392373" cy="2367709"/>
          </a:xfrm>
          <a:prstGeom prst="rect">
            <a:avLst/>
          </a:prstGeom>
        </p:spPr>
      </p:pic>
    </p:spTree>
    <p:extLst>
      <p:ext uri="{BB962C8B-B14F-4D97-AF65-F5344CB8AC3E}">
        <p14:creationId xmlns:p14="http://schemas.microsoft.com/office/powerpoint/2010/main" val="3920052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CD04868-CA62-07AC-3390-CC88741EEEEA}"/>
              </a:ext>
            </a:extLst>
          </p:cNvPr>
          <p:cNvSpPr>
            <a:spLocks noGrp="1"/>
          </p:cNvSpPr>
          <p:nvPr>
            <p:ph type="title"/>
          </p:nvPr>
        </p:nvSpPr>
        <p:spPr/>
        <p:txBody>
          <a:bodyPr/>
          <a:lstStyle/>
          <a:p>
            <a:r>
              <a:rPr lang="en-US" dirty="0"/>
              <a:t>Textbook and other documents</a:t>
            </a:r>
          </a:p>
        </p:txBody>
      </p:sp>
      <p:sp>
        <p:nvSpPr>
          <p:cNvPr id="8" name="Content Placeholder 7">
            <a:extLst>
              <a:ext uri="{FF2B5EF4-FFF2-40B4-BE49-F238E27FC236}">
                <a16:creationId xmlns:a16="http://schemas.microsoft.com/office/drawing/2014/main" id="{404FE590-C010-CA76-0BD1-E80BA0D4A7F0}"/>
              </a:ext>
            </a:extLst>
          </p:cNvPr>
          <p:cNvSpPr>
            <a:spLocks noGrp="1"/>
          </p:cNvSpPr>
          <p:nvPr>
            <p:ph idx="1"/>
          </p:nvPr>
        </p:nvSpPr>
        <p:spPr>
          <a:xfrm>
            <a:off x="838200" y="1825625"/>
            <a:ext cx="6583326" cy="4351338"/>
          </a:xfrm>
        </p:spPr>
        <p:txBody>
          <a:bodyPr>
            <a:normAutofit/>
          </a:bodyPr>
          <a:lstStyle/>
          <a:p>
            <a:r>
              <a:rPr lang="en-US" dirty="0"/>
              <a:t>Main textbook:</a:t>
            </a:r>
          </a:p>
          <a:p>
            <a:pPr marL="0" indent="0">
              <a:buNone/>
            </a:pPr>
            <a:r>
              <a:rPr lang="en-US" sz="2400" dirty="0"/>
              <a:t>Kotler, P., &amp; Armstrong, G. (2021). </a:t>
            </a:r>
            <a:r>
              <a:rPr lang="en-US" sz="2400" i="1" dirty="0"/>
              <a:t>Principles of Marketing, 18</a:t>
            </a:r>
            <a:r>
              <a:rPr lang="en-US" sz="2400" i="1" baseline="30000" dirty="0"/>
              <a:t>th</a:t>
            </a:r>
            <a:r>
              <a:rPr lang="en-US" sz="2400" i="1" dirty="0"/>
              <a:t> Edition</a:t>
            </a:r>
            <a:r>
              <a:rPr lang="en-US" sz="2400" dirty="0"/>
              <a:t>. Pearson Education Limited.</a:t>
            </a:r>
          </a:p>
          <a:p>
            <a:r>
              <a:rPr lang="en-US" dirty="0"/>
              <a:t>E-book: </a:t>
            </a:r>
            <a:r>
              <a:rPr lang="en-US" sz="1500" dirty="0">
                <a:hlinkClick r:id="rId2"/>
              </a:rPr>
              <a:t>https://drive.google.com/file/d/12nuBRl2G0biy-jvpXQyfILC_nz6_1abQ/view?usp=sharing</a:t>
            </a:r>
            <a:endParaRPr lang="en-US" dirty="0"/>
          </a:p>
          <a:p>
            <a:r>
              <a:rPr lang="en-US" dirty="0"/>
              <a:t>Case studies: Will be provided in class</a:t>
            </a:r>
          </a:p>
          <a:p>
            <a:endParaRPr lang="en-US" dirty="0"/>
          </a:p>
        </p:txBody>
      </p:sp>
      <p:pic>
        <p:nvPicPr>
          <p:cNvPr id="10" name="Picture 9">
            <a:extLst>
              <a:ext uri="{FF2B5EF4-FFF2-40B4-BE49-F238E27FC236}">
                <a16:creationId xmlns:a16="http://schemas.microsoft.com/office/drawing/2014/main" id="{627724B8-3AC3-1267-82E1-9EDC8B53D7A9}"/>
              </a:ext>
            </a:extLst>
          </p:cNvPr>
          <p:cNvPicPr>
            <a:picLocks noChangeAspect="1"/>
          </p:cNvPicPr>
          <p:nvPr/>
        </p:nvPicPr>
        <p:blipFill>
          <a:blip r:embed="rId3"/>
          <a:stretch>
            <a:fillRect/>
          </a:stretch>
        </p:blipFill>
        <p:spPr>
          <a:xfrm>
            <a:off x="7793024" y="1395818"/>
            <a:ext cx="3973090" cy="5097057"/>
          </a:xfrm>
          <a:prstGeom prst="rect">
            <a:avLst/>
          </a:prstGeom>
        </p:spPr>
      </p:pic>
    </p:spTree>
    <p:extLst>
      <p:ext uri="{BB962C8B-B14F-4D97-AF65-F5344CB8AC3E}">
        <p14:creationId xmlns:p14="http://schemas.microsoft.com/office/powerpoint/2010/main" val="1306825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67434-6C7A-D4A1-24F6-3A14372B88F6}"/>
              </a:ext>
            </a:extLst>
          </p:cNvPr>
          <p:cNvSpPr>
            <a:spLocks noGrp="1"/>
          </p:cNvSpPr>
          <p:nvPr>
            <p:ph type="title"/>
          </p:nvPr>
        </p:nvSpPr>
        <p:spPr>
          <a:xfrm>
            <a:off x="762000" y="291305"/>
            <a:ext cx="10515600" cy="779463"/>
          </a:xfrm>
        </p:spPr>
        <p:txBody>
          <a:bodyPr/>
          <a:lstStyle/>
          <a:p>
            <a:r>
              <a:rPr lang="en-US" b="1" dirty="0">
                <a:solidFill>
                  <a:srgbClr val="C00000"/>
                </a:solidFill>
              </a:rPr>
              <a:t>What will we cover?</a:t>
            </a:r>
          </a:p>
        </p:txBody>
      </p:sp>
      <p:sp>
        <p:nvSpPr>
          <p:cNvPr id="4" name="Content Placeholder 3">
            <a:extLst>
              <a:ext uri="{FF2B5EF4-FFF2-40B4-BE49-F238E27FC236}">
                <a16:creationId xmlns:a16="http://schemas.microsoft.com/office/drawing/2014/main" id="{3B309FA3-BAC1-A754-2635-F6CC91155358}"/>
              </a:ext>
            </a:extLst>
          </p:cNvPr>
          <p:cNvSpPr>
            <a:spLocks noGrp="1"/>
          </p:cNvSpPr>
          <p:nvPr>
            <p:ph sz="half" idx="1"/>
          </p:nvPr>
        </p:nvSpPr>
        <p:spPr/>
        <p:txBody>
          <a:bodyPr/>
          <a:lstStyle/>
          <a:p>
            <a:endParaRPr lang="en-US"/>
          </a:p>
        </p:txBody>
      </p:sp>
      <p:sp>
        <p:nvSpPr>
          <p:cNvPr id="5" name="Content Placeholder 4">
            <a:extLst>
              <a:ext uri="{FF2B5EF4-FFF2-40B4-BE49-F238E27FC236}">
                <a16:creationId xmlns:a16="http://schemas.microsoft.com/office/drawing/2014/main" id="{48BA224C-16A3-9BAD-36E1-722F4EC002EA}"/>
              </a:ext>
            </a:extLst>
          </p:cNvPr>
          <p:cNvSpPr>
            <a:spLocks noGrp="1"/>
          </p:cNvSpPr>
          <p:nvPr>
            <p:ph sz="half" idx="2"/>
          </p:nvPr>
        </p:nvSpPr>
        <p:spPr/>
        <p:txBody>
          <a:bodyPr/>
          <a:lstStyle/>
          <a:p>
            <a:endParaRPr lang="en-US"/>
          </a:p>
        </p:txBody>
      </p:sp>
      <p:pic>
        <p:nvPicPr>
          <p:cNvPr id="7" name="Picture 6">
            <a:extLst>
              <a:ext uri="{FF2B5EF4-FFF2-40B4-BE49-F238E27FC236}">
                <a16:creationId xmlns:a16="http://schemas.microsoft.com/office/drawing/2014/main" id="{A3D24D11-55BC-1131-B056-B36C554390F9}"/>
              </a:ext>
            </a:extLst>
          </p:cNvPr>
          <p:cNvPicPr>
            <a:picLocks noChangeAspect="1"/>
          </p:cNvPicPr>
          <p:nvPr/>
        </p:nvPicPr>
        <p:blipFill>
          <a:blip r:embed="rId2"/>
          <a:stretch>
            <a:fillRect/>
          </a:stretch>
        </p:blipFill>
        <p:spPr>
          <a:xfrm>
            <a:off x="219583" y="1272925"/>
            <a:ext cx="5952617" cy="5032375"/>
          </a:xfrm>
          <a:prstGeom prst="rect">
            <a:avLst/>
          </a:prstGeom>
        </p:spPr>
      </p:pic>
      <p:pic>
        <p:nvPicPr>
          <p:cNvPr id="9" name="Picture 8">
            <a:extLst>
              <a:ext uri="{FF2B5EF4-FFF2-40B4-BE49-F238E27FC236}">
                <a16:creationId xmlns:a16="http://schemas.microsoft.com/office/drawing/2014/main" id="{7FB5080B-92ED-60CD-C4AC-4F42C1F7FE51}"/>
              </a:ext>
            </a:extLst>
          </p:cNvPr>
          <p:cNvPicPr>
            <a:picLocks noChangeAspect="1"/>
          </p:cNvPicPr>
          <p:nvPr/>
        </p:nvPicPr>
        <p:blipFill>
          <a:blip r:embed="rId3"/>
          <a:stretch>
            <a:fillRect/>
          </a:stretch>
        </p:blipFill>
        <p:spPr>
          <a:xfrm>
            <a:off x="6296527" y="93595"/>
            <a:ext cx="5622758" cy="6670809"/>
          </a:xfrm>
          <a:prstGeom prst="rect">
            <a:avLst/>
          </a:prstGeom>
        </p:spPr>
      </p:pic>
    </p:spTree>
    <p:extLst>
      <p:ext uri="{BB962C8B-B14F-4D97-AF65-F5344CB8AC3E}">
        <p14:creationId xmlns:p14="http://schemas.microsoft.com/office/powerpoint/2010/main" val="480118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612E1C-AB61-3693-FCAE-FE1C562F18BF}"/>
              </a:ext>
            </a:extLst>
          </p:cNvPr>
          <p:cNvSpPr>
            <a:spLocks noGrp="1"/>
          </p:cNvSpPr>
          <p:nvPr>
            <p:ph type="title"/>
          </p:nvPr>
        </p:nvSpPr>
        <p:spPr/>
        <p:txBody>
          <a:bodyPr/>
          <a:lstStyle/>
          <a:p>
            <a:r>
              <a:rPr lang="en-US" dirty="0"/>
              <a:t>MKT361 – Course aims</a:t>
            </a:r>
          </a:p>
        </p:txBody>
      </p:sp>
      <p:sp>
        <p:nvSpPr>
          <p:cNvPr id="6" name="Content Placeholder 5">
            <a:extLst>
              <a:ext uri="{FF2B5EF4-FFF2-40B4-BE49-F238E27FC236}">
                <a16:creationId xmlns:a16="http://schemas.microsoft.com/office/drawing/2014/main" id="{A8971A10-9074-65E2-0CA2-0370FA20F6BC}"/>
              </a:ext>
            </a:extLst>
          </p:cNvPr>
          <p:cNvSpPr>
            <a:spLocks noGrp="1"/>
          </p:cNvSpPr>
          <p:nvPr>
            <p:ph idx="1"/>
          </p:nvPr>
        </p:nvSpPr>
        <p:spPr>
          <a:xfrm>
            <a:off x="838200" y="1474750"/>
            <a:ext cx="10515600" cy="4351338"/>
          </a:xfrm>
        </p:spPr>
        <p:txBody>
          <a:bodyPr>
            <a:normAutofit/>
          </a:bodyPr>
          <a:lstStyle/>
          <a:p>
            <a:pPr fontAlgn="base">
              <a:lnSpc>
                <a:spcPct val="100000"/>
              </a:lnSpc>
            </a:pPr>
            <a:r>
              <a:rPr lang="en-US" dirty="0"/>
              <a:t>To enable students to understand the fundamental concepts and theories of marketing and how they may be applied to the marketplace in a modern and dynamic environment.</a:t>
            </a:r>
          </a:p>
          <a:p>
            <a:pPr fontAlgn="base">
              <a:lnSpc>
                <a:spcPct val="100000"/>
              </a:lnSpc>
            </a:pPr>
            <a:r>
              <a:rPr lang="en-US" dirty="0"/>
              <a:t> After the course, successful students should be able to:</a:t>
            </a:r>
          </a:p>
          <a:p>
            <a:pPr marL="457200" lvl="1" indent="0" fontAlgn="base">
              <a:lnSpc>
                <a:spcPct val="100000"/>
              </a:lnSpc>
              <a:buNone/>
            </a:pPr>
            <a:br>
              <a:rPr lang="en-US" dirty="0"/>
            </a:br>
            <a:r>
              <a:rPr lang="en-US" dirty="0"/>
              <a:t>• Understand and explain the four components of the marketing mix</a:t>
            </a:r>
            <a:br>
              <a:rPr lang="en-US" dirty="0"/>
            </a:br>
            <a:r>
              <a:rPr lang="en-US" dirty="0"/>
              <a:t>• </a:t>
            </a:r>
            <a:r>
              <a:rPr lang="en-US" dirty="0" err="1"/>
              <a:t>Recognise</a:t>
            </a:r>
            <a:r>
              <a:rPr lang="en-US" dirty="0"/>
              <a:t> the role of marketing in the strategic planning process of a firm.</a:t>
            </a:r>
            <a:br>
              <a:rPr lang="en-US" dirty="0"/>
            </a:br>
            <a:r>
              <a:rPr lang="en-US" dirty="0"/>
              <a:t>• Link the marketing mix elements to a firm’s marketing strategy.</a:t>
            </a:r>
            <a:br>
              <a:rPr lang="en-US" dirty="0"/>
            </a:br>
            <a:r>
              <a:rPr lang="en-US" dirty="0"/>
              <a:t>• Apply marketing concepts to specific business cases and situations.</a:t>
            </a:r>
          </a:p>
        </p:txBody>
      </p:sp>
    </p:spTree>
    <p:extLst>
      <p:ext uri="{BB962C8B-B14F-4D97-AF65-F5344CB8AC3E}">
        <p14:creationId xmlns:p14="http://schemas.microsoft.com/office/powerpoint/2010/main" val="2028180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10DF9-6D56-848F-8683-3575DFA9E6E9}"/>
              </a:ext>
            </a:extLst>
          </p:cNvPr>
          <p:cNvSpPr>
            <a:spLocks noGrp="1"/>
          </p:cNvSpPr>
          <p:nvPr>
            <p:ph type="title"/>
          </p:nvPr>
        </p:nvSpPr>
        <p:spPr>
          <a:xfrm>
            <a:off x="839788" y="365125"/>
            <a:ext cx="10515600" cy="918243"/>
          </a:xfrm>
        </p:spPr>
        <p:txBody>
          <a:bodyPr/>
          <a:lstStyle/>
          <a:p>
            <a:r>
              <a:rPr lang="en-US" dirty="0"/>
              <a:t>Group project</a:t>
            </a:r>
          </a:p>
        </p:txBody>
      </p:sp>
      <p:sp>
        <p:nvSpPr>
          <p:cNvPr id="5" name="Text Placeholder 4">
            <a:extLst>
              <a:ext uri="{FF2B5EF4-FFF2-40B4-BE49-F238E27FC236}">
                <a16:creationId xmlns:a16="http://schemas.microsoft.com/office/drawing/2014/main" id="{438DA408-CF19-0B75-1248-8D116DDF1A97}"/>
              </a:ext>
            </a:extLst>
          </p:cNvPr>
          <p:cNvSpPr>
            <a:spLocks noGrp="1"/>
          </p:cNvSpPr>
          <p:nvPr>
            <p:ph type="body" idx="1"/>
          </p:nvPr>
        </p:nvSpPr>
        <p:spPr>
          <a:xfrm>
            <a:off x="836612" y="1141975"/>
            <a:ext cx="5157787" cy="577515"/>
          </a:xfrm>
        </p:spPr>
        <p:txBody>
          <a:bodyPr>
            <a:normAutofit/>
          </a:bodyPr>
          <a:lstStyle/>
          <a:p>
            <a:r>
              <a:rPr lang="en-US" dirty="0"/>
              <a:t>Requirement</a:t>
            </a:r>
          </a:p>
        </p:txBody>
      </p:sp>
      <p:sp>
        <p:nvSpPr>
          <p:cNvPr id="6" name="Content Placeholder 5">
            <a:extLst>
              <a:ext uri="{FF2B5EF4-FFF2-40B4-BE49-F238E27FC236}">
                <a16:creationId xmlns:a16="http://schemas.microsoft.com/office/drawing/2014/main" id="{04AA7ED3-0025-F7FD-0565-B2846D7A34A6}"/>
              </a:ext>
            </a:extLst>
          </p:cNvPr>
          <p:cNvSpPr>
            <a:spLocks noGrp="1"/>
          </p:cNvSpPr>
          <p:nvPr>
            <p:ph sz="half" idx="2"/>
          </p:nvPr>
        </p:nvSpPr>
        <p:spPr>
          <a:xfrm>
            <a:off x="318977" y="1828800"/>
            <a:ext cx="6358269" cy="4561367"/>
          </a:xfrm>
        </p:spPr>
        <p:txBody>
          <a:bodyPr>
            <a:normAutofit fontScale="32500" lnSpcReduction="20000"/>
          </a:bodyPr>
          <a:lstStyle/>
          <a:p>
            <a:pPr marL="514350" indent="-514350">
              <a:buFont typeface="+mj-lt"/>
              <a:buAutoNum type="arabicPeriod"/>
            </a:pPr>
            <a:r>
              <a:rPr lang="en-US" sz="5500" dirty="0"/>
              <a:t>Each group will be assigned a marketing-related case study to </a:t>
            </a:r>
            <a:r>
              <a:rPr lang="en-US" sz="5500" dirty="0" err="1"/>
              <a:t>analyse</a:t>
            </a:r>
            <a:r>
              <a:rPr lang="en-US" sz="5500" dirty="0"/>
              <a:t> throughout the course alongside the topics covered in class.</a:t>
            </a:r>
          </a:p>
          <a:p>
            <a:pPr marL="514350" indent="-514350">
              <a:buFont typeface="+mj-lt"/>
              <a:buAutoNum type="arabicPeriod"/>
            </a:pPr>
            <a:r>
              <a:rPr lang="en-US" sz="5500" dirty="0"/>
              <a:t>Each group is expected to discuss and present the following aspects of the assigned case study:</a:t>
            </a:r>
          </a:p>
          <a:p>
            <a:pPr marL="971550" lvl="1" indent="-514350">
              <a:buFont typeface="+mj-lt"/>
              <a:buAutoNum type="alphaLcParenR"/>
            </a:pPr>
            <a:r>
              <a:rPr lang="en-US" sz="4900" dirty="0"/>
              <a:t>How do the macro-environmental and micro-environmental factors influence the company's marketing activities?</a:t>
            </a:r>
          </a:p>
          <a:p>
            <a:pPr marL="971550" lvl="1" indent="-514350">
              <a:buFont typeface="+mj-lt"/>
              <a:buAutoNum type="alphaLcParenR"/>
            </a:pPr>
            <a:r>
              <a:rPr lang="en-US" sz="4900" dirty="0"/>
              <a:t>Who are the company's target customer segments? What are the key characteristics of these target segments?</a:t>
            </a:r>
          </a:p>
          <a:p>
            <a:pPr marL="971550" lvl="1" indent="-514350">
              <a:buFont typeface="+mj-lt"/>
              <a:buAutoNum type="alphaLcParenR"/>
            </a:pPr>
            <a:r>
              <a:rPr lang="en-US" sz="4900" dirty="0"/>
              <a:t>What are the consumer </a:t>
            </a:r>
            <a:r>
              <a:rPr lang="en-US" sz="4900" dirty="0" err="1"/>
              <a:t>behaviour</a:t>
            </a:r>
            <a:r>
              <a:rPr lang="en-US" sz="4900" dirty="0"/>
              <a:t> patterns of customers within these target segments?</a:t>
            </a:r>
          </a:p>
          <a:p>
            <a:pPr marL="971550" lvl="1" indent="-514350">
              <a:buFont typeface="+mj-lt"/>
              <a:buAutoNum type="alphaLcParenR"/>
            </a:pPr>
            <a:r>
              <a:rPr lang="en-US" sz="4900" dirty="0"/>
              <a:t>What product, pricing, distribution (place), and integrated marketing communication (IMC) strategies would be most appropriate for the target segments?</a:t>
            </a:r>
          </a:p>
          <a:p>
            <a:pPr marL="971550" lvl="1" indent="-514350">
              <a:buFont typeface="+mj-lt"/>
              <a:buAutoNum type="alphaLcParenR"/>
            </a:pPr>
            <a:r>
              <a:rPr lang="en-US" sz="4900" dirty="0"/>
              <a:t>What Customer Relationship Management (CRM) and Corporate Social Responsibility (CSR) initiatives should the company implement?</a:t>
            </a:r>
          </a:p>
          <a:p>
            <a:pPr marL="971550" lvl="1" indent="-514350">
              <a:buFont typeface="+mj-lt"/>
              <a:buAutoNum type="alphaLcParenR"/>
            </a:pPr>
            <a:r>
              <a:rPr lang="en-US" sz="4900" dirty="0"/>
              <a:t>What marketing performance metrics (KPIs) are most appropriate for evaluating the effectiveness of the company's marketing activities in relation to its business objectives?</a:t>
            </a:r>
          </a:p>
          <a:p>
            <a:endParaRPr lang="en-US" dirty="0"/>
          </a:p>
        </p:txBody>
      </p:sp>
      <p:sp>
        <p:nvSpPr>
          <p:cNvPr id="7" name="Text Placeholder 6">
            <a:extLst>
              <a:ext uri="{FF2B5EF4-FFF2-40B4-BE49-F238E27FC236}">
                <a16:creationId xmlns:a16="http://schemas.microsoft.com/office/drawing/2014/main" id="{63F29326-1279-1B0B-D778-53AFE18B3C13}"/>
              </a:ext>
            </a:extLst>
          </p:cNvPr>
          <p:cNvSpPr>
            <a:spLocks noGrp="1"/>
          </p:cNvSpPr>
          <p:nvPr>
            <p:ph type="body" sz="quarter" idx="3"/>
          </p:nvPr>
        </p:nvSpPr>
        <p:spPr>
          <a:xfrm>
            <a:off x="7008812" y="462964"/>
            <a:ext cx="5183188" cy="581173"/>
          </a:xfrm>
        </p:spPr>
        <p:txBody>
          <a:bodyPr>
            <a:normAutofit/>
          </a:bodyPr>
          <a:lstStyle/>
          <a:p>
            <a:r>
              <a:rPr lang="en-US" dirty="0"/>
              <a:t>Group assignments:</a:t>
            </a:r>
          </a:p>
        </p:txBody>
      </p:sp>
      <p:sp>
        <p:nvSpPr>
          <p:cNvPr id="9" name="TextBox 8">
            <a:extLst>
              <a:ext uri="{FF2B5EF4-FFF2-40B4-BE49-F238E27FC236}">
                <a16:creationId xmlns:a16="http://schemas.microsoft.com/office/drawing/2014/main" id="{F49D8F8F-AD9C-442C-04BF-52A50B35A86A}"/>
              </a:ext>
            </a:extLst>
          </p:cNvPr>
          <p:cNvSpPr txBox="1"/>
          <p:nvPr/>
        </p:nvSpPr>
        <p:spPr>
          <a:xfrm>
            <a:off x="7008812" y="1141975"/>
            <a:ext cx="4538146" cy="1754326"/>
          </a:xfrm>
          <a:prstGeom prst="rect">
            <a:avLst/>
          </a:prstGeom>
          <a:noFill/>
        </p:spPr>
        <p:txBody>
          <a:bodyPr wrap="square" rtlCol="0">
            <a:spAutoFit/>
          </a:bodyPr>
          <a:lstStyle/>
          <a:p>
            <a:pPr marL="285750" indent="-285750">
              <a:buFont typeface="Arial" panose="020B0604020202020204" pitchFamily="34" charset="0"/>
              <a:buChar char="•"/>
            </a:pPr>
            <a:r>
              <a:rPr lang="en-US" dirty="0"/>
              <a:t>Group 1</a:t>
            </a:r>
          </a:p>
          <a:p>
            <a:pPr marL="285750" indent="-285750">
              <a:buFont typeface="Arial" panose="020B0604020202020204" pitchFamily="34" charset="0"/>
              <a:buChar char="•"/>
            </a:pPr>
            <a:r>
              <a:rPr lang="en-US" dirty="0"/>
              <a:t>Group 2</a:t>
            </a:r>
          </a:p>
          <a:p>
            <a:pPr marL="285750" indent="-285750">
              <a:buFont typeface="Arial" panose="020B0604020202020204" pitchFamily="34" charset="0"/>
              <a:buChar char="•"/>
            </a:pPr>
            <a:r>
              <a:rPr lang="en-US" dirty="0"/>
              <a:t>Group  3</a:t>
            </a:r>
          </a:p>
          <a:p>
            <a:pPr marL="285750" indent="-285750">
              <a:buFont typeface="Arial" panose="020B0604020202020204" pitchFamily="34" charset="0"/>
              <a:buChar char="•"/>
            </a:pPr>
            <a:r>
              <a:rPr lang="en-US" dirty="0"/>
              <a:t>Group 4</a:t>
            </a:r>
          </a:p>
          <a:p>
            <a:pPr marL="285750" indent="-285750">
              <a:buFont typeface="Arial" panose="020B0604020202020204" pitchFamily="34" charset="0"/>
              <a:buChar char="•"/>
            </a:pPr>
            <a:r>
              <a:rPr lang="en-US" dirty="0"/>
              <a:t>Group 5</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400881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8A434A-66A0-8D39-A402-F7E67F48FA90}"/>
              </a:ext>
            </a:extLst>
          </p:cNvPr>
          <p:cNvSpPr>
            <a:spLocks noGrp="1"/>
          </p:cNvSpPr>
          <p:nvPr>
            <p:ph type="title"/>
          </p:nvPr>
        </p:nvSpPr>
        <p:spPr>
          <a:xfrm>
            <a:off x="831850" y="1709738"/>
            <a:ext cx="5948512" cy="2957153"/>
          </a:xfrm>
        </p:spPr>
        <p:txBody>
          <a:bodyPr/>
          <a:lstStyle/>
          <a:p>
            <a:r>
              <a:rPr lang="en-US" b="1" dirty="0">
                <a:solidFill>
                  <a:srgbClr val="C00000"/>
                </a:solidFill>
              </a:rPr>
              <a:t>What is marketing?</a:t>
            </a:r>
          </a:p>
        </p:txBody>
      </p:sp>
      <p:sp>
        <p:nvSpPr>
          <p:cNvPr id="8" name="Text Placeholder 7">
            <a:extLst>
              <a:ext uri="{FF2B5EF4-FFF2-40B4-BE49-F238E27FC236}">
                <a16:creationId xmlns:a16="http://schemas.microsoft.com/office/drawing/2014/main" id="{714B4023-3FD0-C08C-161F-F47B541DF342}"/>
              </a:ext>
            </a:extLst>
          </p:cNvPr>
          <p:cNvSpPr>
            <a:spLocks noGrp="1"/>
          </p:cNvSpPr>
          <p:nvPr>
            <p:ph type="body" idx="1"/>
          </p:nvPr>
        </p:nvSpPr>
        <p:spPr/>
        <p:txBody>
          <a:bodyPr/>
          <a:lstStyle/>
          <a:p>
            <a:endParaRPr lang="en-US"/>
          </a:p>
        </p:txBody>
      </p:sp>
      <p:pic>
        <p:nvPicPr>
          <p:cNvPr id="10" name="Picture 9">
            <a:extLst>
              <a:ext uri="{FF2B5EF4-FFF2-40B4-BE49-F238E27FC236}">
                <a16:creationId xmlns:a16="http://schemas.microsoft.com/office/drawing/2014/main" id="{DEEE363B-F41A-CA52-CDBE-18291CBC4195}"/>
              </a:ext>
            </a:extLst>
          </p:cNvPr>
          <p:cNvPicPr>
            <a:picLocks noChangeAspect="1"/>
          </p:cNvPicPr>
          <p:nvPr/>
        </p:nvPicPr>
        <p:blipFill>
          <a:blip r:embed="rId2"/>
          <a:stretch>
            <a:fillRect/>
          </a:stretch>
        </p:blipFill>
        <p:spPr>
          <a:xfrm>
            <a:off x="6997211" y="0"/>
            <a:ext cx="5194789" cy="6858000"/>
          </a:xfrm>
          <a:prstGeom prst="rect">
            <a:avLst/>
          </a:prstGeom>
        </p:spPr>
      </p:pic>
    </p:spTree>
    <p:extLst>
      <p:ext uri="{BB962C8B-B14F-4D97-AF65-F5344CB8AC3E}">
        <p14:creationId xmlns:p14="http://schemas.microsoft.com/office/powerpoint/2010/main" val="2145303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4B0036-7BD2-2418-314A-F1DF4A36CE63}"/>
              </a:ext>
            </a:extLst>
          </p:cNvPr>
          <p:cNvSpPr>
            <a:spLocks noGrp="1"/>
          </p:cNvSpPr>
          <p:nvPr>
            <p:ph type="title"/>
          </p:nvPr>
        </p:nvSpPr>
        <p:spPr>
          <a:xfrm>
            <a:off x="838200" y="365125"/>
            <a:ext cx="10515600" cy="886159"/>
          </a:xfrm>
        </p:spPr>
        <p:txBody>
          <a:bodyPr/>
          <a:lstStyle/>
          <a:p>
            <a:r>
              <a:rPr lang="en-US" b="1" dirty="0">
                <a:solidFill>
                  <a:srgbClr val="C00000"/>
                </a:solidFill>
              </a:rPr>
              <a:t>Aims</a:t>
            </a:r>
          </a:p>
        </p:txBody>
      </p:sp>
      <p:sp>
        <p:nvSpPr>
          <p:cNvPr id="5" name="Content Placeholder 4">
            <a:extLst>
              <a:ext uri="{FF2B5EF4-FFF2-40B4-BE49-F238E27FC236}">
                <a16:creationId xmlns:a16="http://schemas.microsoft.com/office/drawing/2014/main" id="{80022BAA-A321-2536-AA0F-2891351D6A7F}"/>
              </a:ext>
            </a:extLst>
          </p:cNvPr>
          <p:cNvSpPr>
            <a:spLocks noGrp="1"/>
          </p:cNvSpPr>
          <p:nvPr>
            <p:ph idx="1"/>
          </p:nvPr>
        </p:nvSpPr>
        <p:spPr>
          <a:xfrm>
            <a:off x="838200" y="1395663"/>
            <a:ext cx="10515600" cy="4781300"/>
          </a:xfrm>
        </p:spPr>
        <p:txBody>
          <a:bodyPr>
            <a:normAutofit fontScale="92500" lnSpcReduction="10000"/>
          </a:bodyPr>
          <a:lstStyle/>
          <a:p>
            <a:pPr marL="0" indent="0">
              <a:buNone/>
            </a:pPr>
            <a:r>
              <a:rPr lang="en-US" dirty="0"/>
              <a:t>By the end of the lecture, students should be able to:</a:t>
            </a:r>
          </a:p>
          <a:p>
            <a:pPr fontAlgn="base"/>
            <a:r>
              <a:rPr lang="en-US" dirty="0"/>
              <a:t>Define </a:t>
            </a:r>
            <a:r>
              <a:rPr lang="en-US" b="1" dirty="0"/>
              <a:t>marketing</a:t>
            </a:r>
            <a:r>
              <a:rPr lang="en-US" dirty="0"/>
              <a:t>, and outline the </a:t>
            </a:r>
            <a:r>
              <a:rPr lang="en-US" b="1" dirty="0"/>
              <a:t>steps in the marketing process</a:t>
            </a:r>
            <a:r>
              <a:rPr lang="en-US" dirty="0"/>
              <a:t>.</a:t>
            </a:r>
          </a:p>
          <a:p>
            <a:pPr fontAlgn="base"/>
            <a:r>
              <a:rPr lang="en-US" dirty="0"/>
              <a:t>Explain the importance of </a:t>
            </a:r>
            <a:r>
              <a:rPr lang="en-US" b="1" dirty="0"/>
              <a:t>understanding the marketplace and customers</a:t>
            </a:r>
            <a:r>
              <a:rPr lang="en-US" dirty="0"/>
              <a:t>, and identify the </a:t>
            </a:r>
            <a:r>
              <a:rPr lang="en-US" b="1" dirty="0"/>
              <a:t>five core marketplace concepts</a:t>
            </a:r>
            <a:r>
              <a:rPr lang="en-US" dirty="0"/>
              <a:t>.</a:t>
            </a:r>
          </a:p>
          <a:p>
            <a:pPr fontAlgn="base"/>
            <a:r>
              <a:rPr lang="en-US" dirty="0"/>
              <a:t>Identify the key elements of a </a:t>
            </a:r>
            <a:r>
              <a:rPr lang="en-US" b="1" dirty="0"/>
              <a:t>customer-driven marketing strategy</a:t>
            </a:r>
            <a:r>
              <a:rPr lang="en-US" dirty="0"/>
              <a:t>, and discuss the </a:t>
            </a:r>
            <a:r>
              <a:rPr lang="en-US" b="1" dirty="0"/>
              <a:t>marketing management orientations </a:t>
            </a:r>
            <a:r>
              <a:rPr lang="en-US" dirty="0"/>
              <a:t>that guide marketing strategy.</a:t>
            </a:r>
          </a:p>
          <a:p>
            <a:pPr fontAlgn="base"/>
            <a:r>
              <a:rPr lang="en-US" dirty="0"/>
              <a:t>Discuss </a:t>
            </a:r>
            <a:r>
              <a:rPr lang="en-US" b="1" dirty="0"/>
              <a:t>customer relationship management</a:t>
            </a:r>
            <a:r>
              <a:rPr lang="en-US" dirty="0"/>
              <a:t>, and identify strategies for </a:t>
            </a:r>
            <a:r>
              <a:rPr lang="en-US" b="1" dirty="0"/>
              <a:t>creating value </a:t>
            </a:r>
            <a:r>
              <a:rPr lang="en-US" i="1" dirty="0"/>
              <a:t>for </a:t>
            </a:r>
            <a:r>
              <a:rPr lang="en-US" dirty="0"/>
              <a:t>customers and </a:t>
            </a:r>
            <a:r>
              <a:rPr lang="en-US" b="1" dirty="0"/>
              <a:t>capturing value </a:t>
            </a:r>
            <a:r>
              <a:rPr lang="en-US" i="1" dirty="0"/>
              <a:t>from </a:t>
            </a:r>
            <a:r>
              <a:rPr lang="en-US" dirty="0"/>
              <a:t>customers in return.</a:t>
            </a:r>
          </a:p>
          <a:p>
            <a:pPr fontAlgn="base"/>
            <a:r>
              <a:rPr lang="en-US" dirty="0"/>
              <a:t>Describe the </a:t>
            </a:r>
            <a:r>
              <a:rPr lang="en-US" b="1" dirty="0"/>
              <a:t>major trends and forces </a:t>
            </a:r>
            <a:r>
              <a:rPr lang="en-US" dirty="0"/>
              <a:t>that are changing the marketing landscape in this age of relationships.</a:t>
            </a:r>
          </a:p>
        </p:txBody>
      </p:sp>
    </p:spTree>
    <p:extLst>
      <p:ext uri="{BB962C8B-B14F-4D97-AF65-F5344CB8AC3E}">
        <p14:creationId xmlns:p14="http://schemas.microsoft.com/office/powerpoint/2010/main" val="200790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3AACC-B79A-A992-685D-D24BF3F4661C}"/>
              </a:ext>
            </a:extLst>
          </p:cNvPr>
          <p:cNvSpPr>
            <a:spLocks noGrp="1"/>
          </p:cNvSpPr>
          <p:nvPr>
            <p:ph type="title"/>
          </p:nvPr>
        </p:nvSpPr>
        <p:spPr/>
        <p:txBody>
          <a:bodyPr/>
          <a:lstStyle/>
          <a:p>
            <a:r>
              <a:rPr lang="en-US" b="1" dirty="0">
                <a:solidFill>
                  <a:srgbClr val="C00000"/>
                </a:solidFill>
              </a:rPr>
              <a:t>Markets</a:t>
            </a:r>
          </a:p>
        </p:txBody>
      </p:sp>
      <p:sp>
        <p:nvSpPr>
          <p:cNvPr id="3" name="Content Placeholder 2">
            <a:extLst>
              <a:ext uri="{FF2B5EF4-FFF2-40B4-BE49-F238E27FC236}">
                <a16:creationId xmlns:a16="http://schemas.microsoft.com/office/drawing/2014/main" id="{5180BD7B-A017-6C7B-8CEE-98B40376D45F}"/>
              </a:ext>
            </a:extLst>
          </p:cNvPr>
          <p:cNvSpPr>
            <a:spLocks noGrp="1"/>
          </p:cNvSpPr>
          <p:nvPr>
            <p:ph idx="1"/>
          </p:nvPr>
        </p:nvSpPr>
        <p:spPr>
          <a:xfrm>
            <a:off x="838200" y="1527913"/>
            <a:ext cx="10515600" cy="4351338"/>
          </a:xfrm>
        </p:spPr>
        <p:txBody>
          <a:bodyPr>
            <a:normAutofit/>
          </a:bodyPr>
          <a:lstStyle/>
          <a:p>
            <a:pPr fontAlgn="base"/>
            <a:r>
              <a:rPr lang="en-US" dirty="0"/>
              <a:t>A </a:t>
            </a:r>
            <a:r>
              <a:rPr lang="en-US" b="1" dirty="0"/>
              <a:t>market </a:t>
            </a:r>
            <a:endParaRPr lang="en-US" dirty="0"/>
          </a:p>
          <a:p>
            <a:pPr lvl="1" fontAlgn="base"/>
            <a:r>
              <a:rPr lang="en-US" dirty="0"/>
              <a:t>set of </a:t>
            </a:r>
            <a:r>
              <a:rPr lang="en-US" dirty="0">
                <a:solidFill>
                  <a:srgbClr val="C00000"/>
                </a:solidFill>
              </a:rPr>
              <a:t>actual and potential buyers </a:t>
            </a:r>
            <a:r>
              <a:rPr lang="en-US" dirty="0"/>
              <a:t>of a product</a:t>
            </a:r>
          </a:p>
          <a:p>
            <a:pPr lvl="1" fontAlgn="base"/>
            <a:r>
              <a:rPr lang="en-US" dirty="0"/>
              <a:t>these buyers share a </a:t>
            </a:r>
            <a:r>
              <a:rPr lang="en-US" dirty="0">
                <a:solidFill>
                  <a:srgbClr val="C00000"/>
                </a:solidFill>
              </a:rPr>
              <a:t>particular need or want </a:t>
            </a:r>
          </a:p>
          <a:p>
            <a:pPr lvl="1" fontAlgn="base"/>
            <a:r>
              <a:rPr lang="en-US" dirty="0"/>
              <a:t>that can be </a:t>
            </a:r>
            <a:r>
              <a:rPr lang="en-US" dirty="0">
                <a:solidFill>
                  <a:srgbClr val="C00000"/>
                </a:solidFill>
              </a:rPr>
              <a:t>satisfied</a:t>
            </a:r>
            <a:r>
              <a:rPr lang="en-US" dirty="0"/>
              <a:t> through </a:t>
            </a:r>
            <a:r>
              <a:rPr lang="en-US" dirty="0">
                <a:solidFill>
                  <a:srgbClr val="C00000"/>
                </a:solidFill>
              </a:rPr>
              <a:t>exchange relationships</a:t>
            </a:r>
            <a:endParaRPr lang="en-US" sz="2000" dirty="0">
              <a:solidFill>
                <a:srgbClr val="C00000"/>
              </a:solidFill>
            </a:endParaRPr>
          </a:p>
          <a:p>
            <a:pPr fontAlgn="base"/>
            <a:r>
              <a:rPr lang="en-US" dirty="0"/>
              <a:t>The main elements of a marketing system are:</a:t>
            </a:r>
          </a:p>
          <a:p>
            <a:pPr lvl="1" fontAlgn="base"/>
            <a:r>
              <a:rPr lang="en-US" dirty="0"/>
              <a:t>suppliers</a:t>
            </a:r>
          </a:p>
          <a:p>
            <a:pPr lvl="1" fontAlgn="base"/>
            <a:r>
              <a:rPr lang="en-US" dirty="0"/>
              <a:t>company</a:t>
            </a:r>
          </a:p>
          <a:p>
            <a:pPr lvl="1" fontAlgn="base"/>
            <a:r>
              <a:rPr lang="en-US" dirty="0"/>
              <a:t>competitors</a:t>
            </a:r>
          </a:p>
          <a:p>
            <a:pPr lvl="1" fontAlgn="base"/>
            <a:r>
              <a:rPr lang="en-US" dirty="0"/>
              <a:t>marketing intermediaries</a:t>
            </a:r>
          </a:p>
          <a:p>
            <a:pPr lvl="1" fontAlgn="base"/>
            <a:r>
              <a:rPr lang="en-US" dirty="0"/>
              <a:t>consumers</a:t>
            </a:r>
          </a:p>
        </p:txBody>
      </p:sp>
      <p:pic>
        <p:nvPicPr>
          <p:cNvPr id="5" name="Picture 4">
            <a:extLst>
              <a:ext uri="{FF2B5EF4-FFF2-40B4-BE49-F238E27FC236}">
                <a16:creationId xmlns:a16="http://schemas.microsoft.com/office/drawing/2014/main" id="{893C853F-6CD9-FE71-982E-95903FFB6A1E}"/>
              </a:ext>
            </a:extLst>
          </p:cNvPr>
          <p:cNvPicPr>
            <a:picLocks noChangeAspect="1"/>
          </p:cNvPicPr>
          <p:nvPr/>
        </p:nvPicPr>
        <p:blipFill>
          <a:blip r:embed="rId2"/>
          <a:stretch>
            <a:fillRect/>
          </a:stretch>
        </p:blipFill>
        <p:spPr>
          <a:xfrm>
            <a:off x="8039489" y="4001294"/>
            <a:ext cx="4007542" cy="2653269"/>
          </a:xfrm>
          <a:prstGeom prst="rect">
            <a:avLst/>
          </a:prstGeom>
        </p:spPr>
      </p:pic>
      <p:pic>
        <p:nvPicPr>
          <p:cNvPr id="7" name="Picture 6">
            <a:extLst>
              <a:ext uri="{FF2B5EF4-FFF2-40B4-BE49-F238E27FC236}">
                <a16:creationId xmlns:a16="http://schemas.microsoft.com/office/drawing/2014/main" id="{8516FDC9-5A7C-592B-8044-0292A811AC67}"/>
              </a:ext>
            </a:extLst>
          </p:cNvPr>
          <p:cNvPicPr>
            <a:picLocks noChangeAspect="1"/>
          </p:cNvPicPr>
          <p:nvPr/>
        </p:nvPicPr>
        <p:blipFill>
          <a:blip r:embed="rId3"/>
          <a:stretch>
            <a:fillRect/>
          </a:stretch>
        </p:blipFill>
        <p:spPr>
          <a:xfrm>
            <a:off x="8039490" y="203437"/>
            <a:ext cx="2406722" cy="2199521"/>
          </a:xfrm>
          <a:prstGeom prst="rect">
            <a:avLst/>
          </a:prstGeom>
        </p:spPr>
      </p:pic>
      <p:pic>
        <p:nvPicPr>
          <p:cNvPr id="9" name="Picture 8">
            <a:extLst>
              <a:ext uri="{FF2B5EF4-FFF2-40B4-BE49-F238E27FC236}">
                <a16:creationId xmlns:a16="http://schemas.microsoft.com/office/drawing/2014/main" id="{54B456BC-4121-D54F-39BF-C8B9502614DB}"/>
              </a:ext>
            </a:extLst>
          </p:cNvPr>
          <p:cNvPicPr>
            <a:picLocks noChangeAspect="1"/>
          </p:cNvPicPr>
          <p:nvPr/>
        </p:nvPicPr>
        <p:blipFill>
          <a:blip r:embed="rId4"/>
          <a:stretch>
            <a:fillRect/>
          </a:stretch>
        </p:blipFill>
        <p:spPr>
          <a:xfrm>
            <a:off x="8644140" y="2252358"/>
            <a:ext cx="3317488" cy="1681467"/>
          </a:xfrm>
          <a:prstGeom prst="rect">
            <a:avLst/>
          </a:prstGeom>
        </p:spPr>
      </p:pic>
    </p:spTree>
    <p:extLst>
      <p:ext uri="{BB962C8B-B14F-4D97-AF65-F5344CB8AC3E}">
        <p14:creationId xmlns:p14="http://schemas.microsoft.com/office/powerpoint/2010/main" val="3584664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C35A2-5B89-C77E-D9D5-18B6497888A9}"/>
              </a:ext>
            </a:extLst>
          </p:cNvPr>
          <p:cNvSpPr>
            <a:spLocks noGrp="1"/>
          </p:cNvSpPr>
          <p:nvPr>
            <p:ph type="title"/>
          </p:nvPr>
        </p:nvSpPr>
        <p:spPr>
          <a:xfrm>
            <a:off x="838200" y="365125"/>
            <a:ext cx="10515600" cy="918243"/>
          </a:xfrm>
        </p:spPr>
        <p:txBody>
          <a:bodyPr/>
          <a:lstStyle/>
          <a:p>
            <a:r>
              <a:rPr lang="en-US" b="1" dirty="0">
                <a:solidFill>
                  <a:srgbClr val="C00000"/>
                </a:solidFill>
              </a:rPr>
              <a:t>MARKET-ING</a:t>
            </a:r>
          </a:p>
        </p:txBody>
      </p:sp>
      <p:sp>
        <p:nvSpPr>
          <p:cNvPr id="3" name="Content Placeholder 2">
            <a:extLst>
              <a:ext uri="{FF2B5EF4-FFF2-40B4-BE49-F238E27FC236}">
                <a16:creationId xmlns:a16="http://schemas.microsoft.com/office/drawing/2014/main" id="{7B4A9B0E-7618-E5C9-79FA-A71E4E0A624E}"/>
              </a:ext>
            </a:extLst>
          </p:cNvPr>
          <p:cNvSpPr>
            <a:spLocks noGrp="1"/>
          </p:cNvSpPr>
          <p:nvPr>
            <p:ph idx="1"/>
          </p:nvPr>
        </p:nvSpPr>
        <p:spPr>
          <a:xfrm>
            <a:off x="923544" y="1411705"/>
            <a:ext cx="10755108" cy="4411579"/>
          </a:xfrm>
        </p:spPr>
        <p:txBody>
          <a:bodyPr>
            <a:normAutofit/>
          </a:bodyPr>
          <a:lstStyle/>
          <a:p>
            <a:pPr>
              <a:lnSpc>
                <a:spcPct val="100000"/>
              </a:lnSpc>
            </a:pPr>
            <a:r>
              <a:rPr lang="en-US" dirty="0"/>
              <a:t>The process of </a:t>
            </a:r>
            <a:r>
              <a:rPr lang="en-US" dirty="0" err="1"/>
              <a:t>maximising</a:t>
            </a:r>
            <a:r>
              <a:rPr lang="en-US" dirty="0"/>
              <a:t> returns to stakeholders by developing </a:t>
            </a:r>
            <a:r>
              <a:rPr lang="en-US" b="1" u="sng" dirty="0"/>
              <a:t>exchanges</a:t>
            </a:r>
            <a:r>
              <a:rPr lang="en-US" dirty="0"/>
              <a:t> with valued </a:t>
            </a:r>
            <a:r>
              <a:rPr lang="en-US" b="1" u="sng" dirty="0"/>
              <a:t>customers</a:t>
            </a:r>
            <a:r>
              <a:rPr lang="en-US" dirty="0"/>
              <a:t> and creating an </a:t>
            </a:r>
            <a:r>
              <a:rPr lang="en-US" b="1" u="sng" dirty="0"/>
              <a:t>advantage</a:t>
            </a:r>
            <a:r>
              <a:rPr lang="en-US" dirty="0"/>
              <a:t> for them.’ (Pride 3e, p. 6)</a:t>
            </a:r>
          </a:p>
          <a:p>
            <a:pPr>
              <a:lnSpc>
                <a:spcPct val="100000"/>
              </a:lnSpc>
            </a:pPr>
            <a:r>
              <a:rPr lang="en-US" dirty="0"/>
              <a:t> ‘The activity, set of institutions, and processes for </a:t>
            </a:r>
            <a:r>
              <a:rPr lang="en-US" b="1" u="sng" dirty="0"/>
              <a:t>creating</a:t>
            </a:r>
            <a:r>
              <a:rPr lang="en-US" dirty="0"/>
              <a:t>, </a:t>
            </a:r>
            <a:r>
              <a:rPr lang="en-US" b="1" u="sng" dirty="0"/>
              <a:t>communicating</a:t>
            </a:r>
            <a:r>
              <a:rPr lang="en-US" dirty="0"/>
              <a:t>, </a:t>
            </a:r>
            <a:r>
              <a:rPr lang="en-US" b="1" u="sng" dirty="0"/>
              <a:t>delivering</a:t>
            </a:r>
            <a:r>
              <a:rPr lang="en-US" dirty="0"/>
              <a:t>, and </a:t>
            </a:r>
            <a:r>
              <a:rPr lang="en-US" b="1" u="sng" dirty="0"/>
              <a:t>exchanging </a:t>
            </a:r>
            <a:r>
              <a:rPr lang="en-US" dirty="0"/>
              <a:t>offerings that have </a:t>
            </a:r>
            <a:r>
              <a:rPr lang="en-US" b="1" u="sng" dirty="0"/>
              <a:t>value </a:t>
            </a:r>
            <a:r>
              <a:rPr lang="en-US" dirty="0"/>
              <a:t>for customers, clients, partners, and society at large’. (AMA)</a:t>
            </a:r>
          </a:p>
          <a:p>
            <a:pPr>
              <a:lnSpc>
                <a:spcPct val="100000"/>
              </a:lnSpc>
            </a:pPr>
            <a:r>
              <a:rPr lang="en-US" dirty="0"/>
              <a:t>The </a:t>
            </a:r>
            <a:r>
              <a:rPr lang="en-US" b="1" dirty="0"/>
              <a:t>process</a:t>
            </a:r>
            <a:r>
              <a:rPr lang="en-US" dirty="0"/>
              <a:t> by which marketing </a:t>
            </a:r>
            <a:r>
              <a:rPr lang="en-US" dirty="0" err="1"/>
              <a:t>organisations</a:t>
            </a:r>
            <a:r>
              <a:rPr lang="en-US" dirty="0"/>
              <a:t> </a:t>
            </a:r>
            <a:r>
              <a:rPr lang="en-US" b="1" i="1" dirty="0"/>
              <a:t>engage customers, build strong customer relationships </a:t>
            </a:r>
            <a:r>
              <a:rPr lang="en-US" dirty="0"/>
              <a:t>and </a:t>
            </a:r>
            <a:r>
              <a:rPr lang="en-US" b="1" i="1" dirty="0"/>
              <a:t>create customer value </a:t>
            </a:r>
            <a:r>
              <a:rPr lang="en-US" dirty="0"/>
              <a:t>in order to </a:t>
            </a:r>
            <a:r>
              <a:rPr lang="en-US" b="1" i="1" dirty="0"/>
              <a:t>capture value from customers in return.</a:t>
            </a:r>
            <a:endParaRPr lang="en-US" sz="2200" dirty="0"/>
          </a:p>
        </p:txBody>
      </p:sp>
    </p:spTree>
    <p:extLst>
      <p:ext uri="{BB962C8B-B14F-4D97-AF65-F5344CB8AC3E}">
        <p14:creationId xmlns:p14="http://schemas.microsoft.com/office/powerpoint/2010/main" val="884524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Content Placeholder 5" descr="A flow diagram depicts a simple model of the marketing process. Full alt text description in Notes.">
            <a:extLst>
              <a:ext uri="{FF2B5EF4-FFF2-40B4-BE49-F238E27FC236}">
                <a16:creationId xmlns:a16="http://schemas.microsoft.com/office/drawing/2014/main" id="{FCFD9C20-F8D4-4F5E-72EC-0587D117CE2F}"/>
              </a:ext>
            </a:extLst>
          </p:cNvPr>
          <p:cNvPicPr>
            <a:picLocks noGrp="1" noChangeAspect="1"/>
          </p:cNvPicPr>
          <p:nvPr>
            <p:ph idx="1"/>
          </p:nvPr>
        </p:nvPicPr>
        <p:blipFill>
          <a:blip r:embed="rId2"/>
          <a:stretch>
            <a:fillRect/>
          </a:stretch>
        </p:blipFill>
        <p:spPr>
          <a:xfrm>
            <a:off x="415727" y="649816"/>
            <a:ext cx="11360545" cy="3095748"/>
          </a:xfrm>
          <a:prstGeom prst="rect">
            <a:avLst/>
          </a:prstGeom>
        </p:spPr>
      </p:pic>
      <p:pic>
        <p:nvPicPr>
          <p:cNvPr id="9" name="Picture 8">
            <a:extLst>
              <a:ext uri="{FF2B5EF4-FFF2-40B4-BE49-F238E27FC236}">
                <a16:creationId xmlns:a16="http://schemas.microsoft.com/office/drawing/2014/main" id="{A0CBEA4F-1811-C0F1-AB87-3D8096B40805}"/>
              </a:ext>
            </a:extLst>
          </p:cNvPr>
          <p:cNvPicPr>
            <a:picLocks noChangeAspect="1"/>
          </p:cNvPicPr>
          <p:nvPr/>
        </p:nvPicPr>
        <p:blipFill>
          <a:blip r:embed="rId3"/>
          <a:stretch>
            <a:fillRect/>
          </a:stretch>
        </p:blipFill>
        <p:spPr>
          <a:xfrm>
            <a:off x="1789510" y="4034784"/>
            <a:ext cx="2651862" cy="2019149"/>
          </a:xfrm>
          <a:prstGeom prst="rect">
            <a:avLst/>
          </a:prstGeom>
        </p:spPr>
      </p:pic>
      <p:sp>
        <p:nvSpPr>
          <p:cNvPr id="11" name="TextBox 10">
            <a:extLst>
              <a:ext uri="{FF2B5EF4-FFF2-40B4-BE49-F238E27FC236}">
                <a16:creationId xmlns:a16="http://schemas.microsoft.com/office/drawing/2014/main" id="{73B6B8FE-2A90-9F3D-5358-606693469D1B}"/>
              </a:ext>
            </a:extLst>
          </p:cNvPr>
          <p:cNvSpPr txBox="1"/>
          <p:nvPr/>
        </p:nvSpPr>
        <p:spPr>
          <a:xfrm>
            <a:off x="5111931" y="4453858"/>
            <a:ext cx="5111931" cy="1754326"/>
          </a:xfrm>
          <a:prstGeom prst="rect">
            <a:avLst/>
          </a:prstGeom>
          <a:noFill/>
        </p:spPr>
        <p:txBody>
          <a:bodyPr wrap="square" rtlCol="0">
            <a:spAutoFit/>
          </a:bodyPr>
          <a:lstStyle/>
          <a:p>
            <a:r>
              <a:rPr lang="en-US" dirty="0"/>
              <a:t>“Personally, I am very fond of strawberries and cream, but I have found that for some strange reason, fish prefer worms. So, when I went fishing, I didn’t bait the hook with strawberries and cream.” (Dale Carnegie)</a:t>
            </a:r>
          </a:p>
          <a:p>
            <a:endParaRPr lang="en-US" dirty="0"/>
          </a:p>
        </p:txBody>
      </p:sp>
    </p:spTree>
    <p:extLst>
      <p:ext uri="{BB962C8B-B14F-4D97-AF65-F5344CB8AC3E}">
        <p14:creationId xmlns:p14="http://schemas.microsoft.com/office/powerpoint/2010/main" val="4063548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61715-F430-687E-619C-26CFE4DBB4FC}"/>
              </a:ext>
            </a:extLst>
          </p:cNvPr>
          <p:cNvSpPr>
            <a:spLocks noGrp="1"/>
          </p:cNvSpPr>
          <p:nvPr>
            <p:ph type="title"/>
          </p:nvPr>
        </p:nvSpPr>
        <p:spPr>
          <a:xfrm>
            <a:off x="831850" y="1709738"/>
            <a:ext cx="5775984" cy="2852737"/>
          </a:xfrm>
        </p:spPr>
        <p:txBody>
          <a:bodyPr>
            <a:normAutofit/>
          </a:bodyPr>
          <a:lstStyle/>
          <a:p>
            <a:r>
              <a:rPr lang="en-US" sz="4400" b="1" dirty="0">
                <a:solidFill>
                  <a:srgbClr val="C00000"/>
                </a:solidFill>
              </a:rPr>
              <a:t>Understand the marketplace and customer needs</a:t>
            </a:r>
          </a:p>
        </p:txBody>
      </p:sp>
      <p:sp>
        <p:nvSpPr>
          <p:cNvPr id="4" name="Text Placeholder 3">
            <a:extLst>
              <a:ext uri="{FF2B5EF4-FFF2-40B4-BE49-F238E27FC236}">
                <a16:creationId xmlns:a16="http://schemas.microsoft.com/office/drawing/2014/main" id="{63EBC602-7636-B8DF-E6FA-98BF4E6C28BB}"/>
              </a:ext>
            </a:extLst>
          </p:cNvPr>
          <p:cNvSpPr>
            <a:spLocks noGrp="1"/>
          </p:cNvSpPr>
          <p:nvPr>
            <p:ph type="body" idx="1"/>
          </p:nvPr>
        </p:nvSpPr>
        <p:spPr/>
        <p:txBody>
          <a:bodyPr/>
          <a:lstStyle/>
          <a:p>
            <a:endParaRPr lang="en-US"/>
          </a:p>
        </p:txBody>
      </p:sp>
      <p:pic>
        <p:nvPicPr>
          <p:cNvPr id="6" name="Picture 5">
            <a:extLst>
              <a:ext uri="{FF2B5EF4-FFF2-40B4-BE49-F238E27FC236}">
                <a16:creationId xmlns:a16="http://schemas.microsoft.com/office/drawing/2014/main" id="{17D954D5-5F79-26B6-D8EA-A243060639AB}"/>
              </a:ext>
            </a:extLst>
          </p:cNvPr>
          <p:cNvPicPr>
            <a:picLocks noChangeAspect="1"/>
          </p:cNvPicPr>
          <p:nvPr/>
        </p:nvPicPr>
        <p:blipFill>
          <a:blip r:embed="rId2"/>
          <a:srcRect t="12873" r="-2" b="3165"/>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252336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061128-A80D-890F-759E-6F2775E89EE5}"/>
              </a:ext>
            </a:extLst>
          </p:cNvPr>
          <p:cNvSpPr>
            <a:spLocks noGrp="1"/>
          </p:cNvSpPr>
          <p:nvPr>
            <p:ph type="title"/>
          </p:nvPr>
        </p:nvSpPr>
        <p:spPr>
          <a:xfrm>
            <a:off x="838200" y="445572"/>
            <a:ext cx="10515600" cy="666233"/>
          </a:xfrm>
        </p:spPr>
        <p:txBody>
          <a:bodyPr>
            <a:normAutofit fontScale="90000"/>
          </a:bodyPr>
          <a:lstStyle/>
          <a:p>
            <a:r>
              <a:rPr lang="en-US" b="1" dirty="0">
                <a:solidFill>
                  <a:srgbClr val="C00000"/>
                </a:solidFill>
              </a:rPr>
              <a:t>Needs</a:t>
            </a:r>
          </a:p>
        </p:txBody>
      </p:sp>
      <p:sp>
        <p:nvSpPr>
          <p:cNvPr id="5" name="Content Placeholder 4">
            <a:extLst>
              <a:ext uri="{FF2B5EF4-FFF2-40B4-BE49-F238E27FC236}">
                <a16:creationId xmlns:a16="http://schemas.microsoft.com/office/drawing/2014/main" id="{8D1B7119-B928-E962-A980-C9842BB9DEF5}"/>
              </a:ext>
            </a:extLst>
          </p:cNvPr>
          <p:cNvSpPr>
            <a:spLocks noGrp="1"/>
          </p:cNvSpPr>
          <p:nvPr>
            <p:ph idx="1"/>
          </p:nvPr>
        </p:nvSpPr>
        <p:spPr>
          <a:xfrm>
            <a:off x="444795" y="1254642"/>
            <a:ext cx="5849679" cy="4692134"/>
          </a:xfrm>
        </p:spPr>
        <p:txBody>
          <a:bodyPr>
            <a:normAutofit lnSpcReduction="10000"/>
          </a:bodyPr>
          <a:lstStyle/>
          <a:p>
            <a:r>
              <a:rPr lang="en-US" sz="2400" dirty="0"/>
              <a:t>Needs are states of felt deprivation arising from basic physical, social, or individual requirements. </a:t>
            </a:r>
          </a:p>
          <a:p>
            <a:pPr lvl="1"/>
            <a:r>
              <a:rPr lang="en-US" sz="2000" dirty="0"/>
              <a:t>Eg: hunger reflects a need for food, loneliness reflects a need for belonging, and uncertainty may create a need for information or security</a:t>
            </a:r>
            <a:endParaRPr lang="en-US" sz="2400" dirty="0"/>
          </a:p>
          <a:p>
            <a:r>
              <a:rPr lang="en-US" sz="2400" dirty="0"/>
              <a:t>These needs are a fundamental part of human nature; marketers do not create them.</a:t>
            </a:r>
          </a:p>
          <a:p>
            <a:pPr lvl="1"/>
            <a:r>
              <a:rPr lang="en-US" sz="2000" dirty="0"/>
              <a:t>Eg: a smartphone company does not create the basic need for communication </a:t>
            </a:r>
          </a:p>
          <a:p>
            <a:r>
              <a:rPr lang="en-US" sz="2400" dirty="0"/>
              <a:t>Instead, marketing seeks to understand how people experience these needs and how they may be satisfied through suitable market offerings</a:t>
            </a:r>
          </a:p>
          <a:p>
            <a:endParaRPr lang="en-US" sz="2400" dirty="0"/>
          </a:p>
        </p:txBody>
      </p:sp>
      <p:pic>
        <p:nvPicPr>
          <p:cNvPr id="8" name="Picture 7">
            <a:extLst>
              <a:ext uri="{FF2B5EF4-FFF2-40B4-BE49-F238E27FC236}">
                <a16:creationId xmlns:a16="http://schemas.microsoft.com/office/drawing/2014/main" id="{332EA183-0C85-E480-3B3D-62E63724A7E5}"/>
              </a:ext>
            </a:extLst>
          </p:cNvPr>
          <p:cNvPicPr>
            <a:picLocks noChangeAspect="1"/>
          </p:cNvPicPr>
          <p:nvPr/>
        </p:nvPicPr>
        <p:blipFill>
          <a:blip r:embed="rId2"/>
          <a:stretch>
            <a:fillRect/>
          </a:stretch>
        </p:blipFill>
        <p:spPr>
          <a:xfrm>
            <a:off x="7953152" y="235166"/>
            <a:ext cx="2753833" cy="3465120"/>
          </a:xfrm>
          <a:prstGeom prst="rect">
            <a:avLst/>
          </a:prstGeom>
        </p:spPr>
      </p:pic>
      <p:graphicFrame>
        <p:nvGraphicFramePr>
          <p:cNvPr id="9" name="Table 8">
            <a:extLst>
              <a:ext uri="{FF2B5EF4-FFF2-40B4-BE49-F238E27FC236}">
                <a16:creationId xmlns:a16="http://schemas.microsoft.com/office/drawing/2014/main" id="{89A93EE5-910C-3947-2934-BB3C9291273A}"/>
              </a:ext>
            </a:extLst>
          </p:cNvPr>
          <p:cNvGraphicFramePr>
            <a:graphicFrameLocks noGrp="1"/>
          </p:cNvGraphicFramePr>
          <p:nvPr>
            <p:extLst>
              <p:ext uri="{D42A27DB-BD31-4B8C-83A1-F6EECF244321}">
                <p14:modId xmlns:p14="http://schemas.microsoft.com/office/powerpoint/2010/main" val="710627207"/>
              </p:ext>
            </p:extLst>
          </p:nvPr>
        </p:nvGraphicFramePr>
        <p:xfrm>
          <a:off x="6453964" y="3985959"/>
          <a:ext cx="5571460" cy="2743200"/>
        </p:xfrm>
        <a:graphic>
          <a:graphicData uri="http://schemas.openxmlformats.org/drawingml/2006/table">
            <a:tbl>
              <a:tblPr/>
              <a:tblGrid>
                <a:gridCol w="1648362">
                  <a:extLst>
                    <a:ext uri="{9D8B030D-6E8A-4147-A177-3AD203B41FA5}">
                      <a16:colId xmlns:a16="http://schemas.microsoft.com/office/drawing/2014/main" val="3245643177"/>
                    </a:ext>
                  </a:extLst>
                </a:gridCol>
                <a:gridCol w="3923098">
                  <a:extLst>
                    <a:ext uri="{9D8B030D-6E8A-4147-A177-3AD203B41FA5}">
                      <a16:colId xmlns:a16="http://schemas.microsoft.com/office/drawing/2014/main" val="4097654133"/>
                    </a:ext>
                  </a:extLst>
                </a:gridCol>
              </a:tblGrid>
              <a:tr h="268851">
                <a:tc>
                  <a:txBody>
                    <a:bodyPr/>
                    <a:lstStyle/>
                    <a:p>
                      <a:pPr>
                        <a:buNone/>
                      </a:pPr>
                      <a:r>
                        <a:rPr lang="en-US" sz="1600" b="1" dirty="0"/>
                        <a:t>Customer need</a:t>
                      </a:r>
                    </a:p>
                  </a:txBody>
                  <a:tcPr anchor="ctr">
                    <a:lnL>
                      <a:noFill/>
                    </a:lnL>
                    <a:lnR>
                      <a:noFill/>
                    </a:lnR>
                    <a:lnT>
                      <a:noFill/>
                    </a:lnT>
                    <a:lnB>
                      <a:noFill/>
                    </a:lnB>
                    <a:solidFill>
                      <a:srgbClr val="92D050"/>
                    </a:solidFill>
                  </a:tcPr>
                </a:tc>
                <a:tc>
                  <a:txBody>
                    <a:bodyPr/>
                    <a:lstStyle/>
                    <a:p>
                      <a:pPr>
                        <a:buNone/>
                      </a:pPr>
                      <a:r>
                        <a:rPr lang="en-US" sz="1600" b="1" dirty="0"/>
                        <a:t>Possible market offering</a:t>
                      </a:r>
                    </a:p>
                  </a:txBody>
                  <a:tcPr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1005923265"/>
                  </a:ext>
                </a:extLst>
              </a:tr>
              <a:tr h="268851">
                <a:tc>
                  <a:txBody>
                    <a:bodyPr/>
                    <a:lstStyle/>
                    <a:p>
                      <a:pPr>
                        <a:buNone/>
                      </a:pPr>
                      <a:r>
                        <a:rPr lang="en-US" sz="1600"/>
                        <a:t>Transportation</a:t>
                      </a:r>
                    </a:p>
                  </a:txBody>
                  <a:tcPr anchor="ctr">
                    <a:lnL>
                      <a:noFill/>
                    </a:lnL>
                    <a:lnR>
                      <a:noFill/>
                    </a:lnR>
                    <a:lnT>
                      <a:noFill/>
                    </a:lnT>
                    <a:lnB>
                      <a:noFill/>
                    </a:lnB>
                    <a:solidFill>
                      <a:srgbClr val="92D050"/>
                    </a:solidFill>
                  </a:tcPr>
                </a:tc>
                <a:tc>
                  <a:txBody>
                    <a:bodyPr/>
                    <a:lstStyle/>
                    <a:p>
                      <a:pPr>
                        <a:buNone/>
                      </a:pPr>
                      <a:r>
                        <a:rPr lang="en-US" sz="1600"/>
                        <a:t>Bus service, bicycle, car, ride-hailing app</a:t>
                      </a:r>
                    </a:p>
                  </a:txBody>
                  <a:tcPr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3968544747"/>
                  </a:ext>
                </a:extLst>
              </a:tr>
              <a:tr h="464379">
                <a:tc>
                  <a:txBody>
                    <a:bodyPr/>
                    <a:lstStyle/>
                    <a:p>
                      <a:pPr>
                        <a:buNone/>
                      </a:pPr>
                      <a:r>
                        <a:rPr lang="en-US" sz="1600" dirty="0"/>
                        <a:t>Belonging</a:t>
                      </a:r>
                    </a:p>
                  </a:txBody>
                  <a:tcPr anchor="ctr">
                    <a:lnL>
                      <a:noFill/>
                    </a:lnL>
                    <a:lnR>
                      <a:noFill/>
                    </a:lnR>
                    <a:lnT>
                      <a:noFill/>
                    </a:lnT>
                    <a:lnB>
                      <a:noFill/>
                    </a:lnB>
                    <a:solidFill>
                      <a:srgbClr val="92D050"/>
                    </a:solidFill>
                  </a:tcPr>
                </a:tc>
                <a:tc>
                  <a:txBody>
                    <a:bodyPr/>
                    <a:lstStyle/>
                    <a:p>
                      <a:pPr>
                        <a:buNone/>
                      </a:pPr>
                      <a:r>
                        <a:rPr lang="en-US" sz="1600" dirty="0"/>
                        <a:t>Social network, club membership, community event</a:t>
                      </a:r>
                    </a:p>
                  </a:txBody>
                  <a:tcPr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1858102387"/>
                  </a:ext>
                </a:extLst>
              </a:tr>
              <a:tr h="464379">
                <a:tc>
                  <a:txBody>
                    <a:bodyPr/>
                    <a:lstStyle/>
                    <a:p>
                      <a:pPr>
                        <a:buNone/>
                      </a:pPr>
                      <a:r>
                        <a:rPr lang="en-US" sz="1600"/>
                        <a:t>Education</a:t>
                      </a:r>
                    </a:p>
                  </a:txBody>
                  <a:tcPr anchor="ctr">
                    <a:lnL>
                      <a:noFill/>
                    </a:lnL>
                    <a:lnR>
                      <a:noFill/>
                    </a:lnR>
                    <a:lnT>
                      <a:noFill/>
                    </a:lnT>
                    <a:lnB>
                      <a:noFill/>
                    </a:lnB>
                    <a:solidFill>
                      <a:srgbClr val="92D050"/>
                    </a:solidFill>
                  </a:tcPr>
                </a:tc>
                <a:tc>
                  <a:txBody>
                    <a:bodyPr/>
                    <a:lstStyle/>
                    <a:p>
                      <a:pPr>
                        <a:buNone/>
                      </a:pPr>
                      <a:r>
                        <a:rPr lang="en-US" sz="1600"/>
                        <a:t>University course, textbook, online programme</a:t>
                      </a:r>
                    </a:p>
                  </a:txBody>
                  <a:tcPr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3719877062"/>
                  </a:ext>
                </a:extLst>
              </a:tr>
              <a:tr h="268851">
                <a:tc>
                  <a:txBody>
                    <a:bodyPr/>
                    <a:lstStyle/>
                    <a:p>
                      <a:pPr>
                        <a:buNone/>
                      </a:pPr>
                      <a:r>
                        <a:rPr lang="en-US" sz="1600"/>
                        <a:t>Relaxation</a:t>
                      </a:r>
                    </a:p>
                  </a:txBody>
                  <a:tcPr anchor="ctr">
                    <a:lnL>
                      <a:noFill/>
                    </a:lnL>
                    <a:lnR>
                      <a:noFill/>
                    </a:lnR>
                    <a:lnT>
                      <a:noFill/>
                    </a:lnT>
                    <a:lnB>
                      <a:noFill/>
                    </a:lnB>
                    <a:solidFill>
                      <a:srgbClr val="92D050"/>
                    </a:solidFill>
                  </a:tcPr>
                </a:tc>
                <a:tc>
                  <a:txBody>
                    <a:bodyPr/>
                    <a:lstStyle/>
                    <a:p>
                      <a:pPr>
                        <a:buNone/>
                      </a:pPr>
                      <a:r>
                        <a:rPr lang="en-US" sz="1600"/>
                        <a:t>Spa service, holiday, music platform</a:t>
                      </a:r>
                    </a:p>
                  </a:txBody>
                  <a:tcPr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2127586182"/>
                  </a:ext>
                </a:extLst>
              </a:tr>
              <a:tr h="464379">
                <a:tc>
                  <a:txBody>
                    <a:bodyPr/>
                    <a:lstStyle/>
                    <a:p>
                      <a:pPr>
                        <a:buNone/>
                      </a:pPr>
                      <a:r>
                        <a:rPr lang="en-US" sz="1600" dirty="0"/>
                        <a:t>Recognition</a:t>
                      </a:r>
                    </a:p>
                  </a:txBody>
                  <a:tcPr anchor="ctr">
                    <a:lnL>
                      <a:noFill/>
                    </a:lnL>
                    <a:lnR>
                      <a:noFill/>
                    </a:lnR>
                    <a:lnT>
                      <a:noFill/>
                    </a:lnT>
                    <a:lnB>
                      <a:noFill/>
                    </a:lnB>
                    <a:solidFill>
                      <a:srgbClr val="92D050"/>
                    </a:solidFill>
                  </a:tcPr>
                </a:tc>
                <a:tc>
                  <a:txBody>
                    <a:bodyPr/>
                    <a:lstStyle/>
                    <a:p>
                      <a:pPr>
                        <a:buNone/>
                      </a:pPr>
                      <a:r>
                        <a:rPr lang="en-US" sz="1600" dirty="0"/>
                        <a:t>Luxury product, professional award, premium membership</a:t>
                      </a:r>
                    </a:p>
                  </a:txBody>
                  <a:tcPr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264767596"/>
                  </a:ext>
                </a:extLst>
              </a:tr>
            </a:tbl>
          </a:graphicData>
        </a:graphic>
      </p:graphicFrame>
    </p:spTree>
    <p:extLst>
      <p:ext uri="{BB962C8B-B14F-4D97-AF65-F5344CB8AC3E}">
        <p14:creationId xmlns:p14="http://schemas.microsoft.com/office/powerpoint/2010/main" val="4129150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5E71C55-8ECC-D367-C4A8-1FF3F7112EB9}"/>
              </a:ext>
            </a:extLst>
          </p:cNvPr>
          <p:cNvGraphicFramePr>
            <a:graphicFrameLocks noGrp="1"/>
          </p:cNvGraphicFramePr>
          <p:nvPr>
            <p:ph idx="1"/>
            <p:extLst>
              <p:ext uri="{D42A27DB-BD31-4B8C-83A1-F6EECF244321}">
                <p14:modId xmlns:p14="http://schemas.microsoft.com/office/powerpoint/2010/main" val="3284063420"/>
              </p:ext>
            </p:extLst>
          </p:nvPr>
        </p:nvGraphicFramePr>
        <p:xfrm>
          <a:off x="838200" y="700948"/>
          <a:ext cx="10515600" cy="4023360"/>
        </p:xfrm>
        <a:graphic>
          <a:graphicData uri="http://schemas.openxmlformats.org/drawingml/2006/table">
            <a:tbl>
              <a:tblPr/>
              <a:tblGrid>
                <a:gridCol w="3505200">
                  <a:extLst>
                    <a:ext uri="{9D8B030D-6E8A-4147-A177-3AD203B41FA5}">
                      <a16:colId xmlns:a16="http://schemas.microsoft.com/office/drawing/2014/main" val="1280569249"/>
                    </a:ext>
                  </a:extLst>
                </a:gridCol>
                <a:gridCol w="3505200">
                  <a:extLst>
                    <a:ext uri="{9D8B030D-6E8A-4147-A177-3AD203B41FA5}">
                      <a16:colId xmlns:a16="http://schemas.microsoft.com/office/drawing/2014/main" val="2928918571"/>
                    </a:ext>
                  </a:extLst>
                </a:gridCol>
                <a:gridCol w="3505200">
                  <a:extLst>
                    <a:ext uri="{9D8B030D-6E8A-4147-A177-3AD203B41FA5}">
                      <a16:colId xmlns:a16="http://schemas.microsoft.com/office/drawing/2014/main" val="3501804039"/>
                    </a:ext>
                  </a:extLst>
                </a:gridCol>
              </a:tblGrid>
              <a:tr h="0">
                <a:tc>
                  <a:txBody>
                    <a:bodyPr/>
                    <a:lstStyle/>
                    <a:p>
                      <a:pPr>
                        <a:buNone/>
                      </a:pPr>
                      <a:r>
                        <a:rPr lang="en-US" sz="2400" b="1" dirty="0"/>
                        <a:t>Type of need</a:t>
                      </a:r>
                    </a:p>
                  </a:txBody>
                  <a:tcPr anchor="ctr">
                    <a:lnL>
                      <a:noFill/>
                    </a:lnL>
                    <a:lnR>
                      <a:noFill/>
                    </a:lnR>
                    <a:lnT>
                      <a:noFill/>
                    </a:lnT>
                    <a:lnB>
                      <a:noFill/>
                    </a:lnB>
                    <a:solidFill>
                      <a:schemeClr val="accent6">
                        <a:lumMod val="20000"/>
                        <a:lumOff val="80000"/>
                      </a:schemeClr>
                    </a:solidFill>
                  </a:tcPr>
                </a:tc>
                <a:tc>
                  <a:txBody>
                    <a:bodyPr/>
                    <a:lstStyle/>
                    <a:p>
                      <a:pPr>
                        <a:buNone/>
                      </a:pPr>
                      <a:r>
                        <a:rPr lang="en-US" sz="2400" b="1"/>
                        <a:t>Meaning</a:t>
                      </a:r>
                    </a:p>
                  </a:txBody>
                  <a:tcPr anchor="ctr">
                    <a:lnL>
                      <a:noFill/>
                    </a:lnL>
                    <a:lnR>
                      <a:noFill/>
                    </a:lnR>
                    <a:lnT>
                      <a:noFill/>
                    </a:lnT>
                    <a:lnB>
                      <a:noFill/>
                    </a:lnB>
                    <a:solidFill>
                      <a:schemeClr val="accent6">
                        <a:lumMod val="20000"/>
                        <a:lumOff val="80000"/>
                      </a:schemeClr>
                    </a:solidFill>
                  </a:tcPr>
                </a:tc>
                <a:tc>
                  <a:txBody>
                    <a:bodyPr/>
                    <a:lstStyle/>
                    <a:p>
                      <a:pPr>
                        <a:buNone/>
                      </a:pPr>
                      <a:r>
                        <a:rPr lang="en-US" sz="2400" b="1" dirty="0"/>
                        <a:t>Examples</a:t>
                      </a:r>
                    </a:p>
                  </a:txBody>
                  <a:tcPr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231274115"/>
                  </a:ext>
                </a:extLst>
              </a:tr>
              <a:tr h="0">
                <a:tc>
                  <a:txBody>
                    <a:bodyPr/>
                    <a:lstStyle/>
                    <a:p>
                      <a:pPr>
                        <a:buNone/>
                      </a:pPr>
                      <a:r>
                        <a:rPr lang="en-US" sz="2400" b="1"/>
                        <a:t>Physical needs</a:t>
                      </a:r>
                      <a:endParaRPr lang="en-US" sz="2400"/>
                    </a:p>
                  </a:txBody>
                  <a:tcPr anchor="ctr">
                    <a:lnL>
                      <a:noFill/>
                    </a:lnL>
                    <a:lnR>
                      <a:noFill/>
                    </a:lnR>
                    <a:lnT>
                      <a:noFill/>
                    </a:lnT>
                    <a:lnB>
                      <a:noFill/>
                    </a:lnB>
                    <a:solidFill>
                      <a:schemeClr val="accent6">
                        <a:lumMod val="40000"/>
                        <a:lumOff val="60000"/>
                      </a:schemeClr>
                    </a:solidFill>
                  </a:tcPr>
                </a:tc>
                <a:tc>
                  <a:txBody>
                    <a:bodyPr/>
                    <a:lstStyle/>
                    <a:p>
                      <a:pPr>
                        <a:buNone/>
                      </a:pPr>
                      <a:r>
                        <a:rPr lang="en-US" sz="2400"/>
                        <a:t>Basic requirements for survival and physical wellbeing</a:t>
                      </a:r>
                    </a:p>
                  </a:txBody>
                  <a:tcPr anchor="ctr">
                    <a:lnL>
                      <a:noFill/>
                    </a:lnL>
                    <a:lnR>
                      <a:noFill/>
                    </a:lnR>
                    <a:lnT>
                      <a:noFill/>
                    </a:lnT>
                    <a:lnB>
                      <a:noFill/>
                    </a:lnB>
                    <a:solidFill>
                      <a:schemeClr val="accent6">
                        <a:lumMod val="40000"/>
                        <a:lumOff val="60000"/>
                      </a:schemeClr>
                    </a:solidFill>
                  </a:tcPr>
                </a:tc>
                <a:tc>
                  <a:txBody>
                    <a:bodyPr/>
                    <a:lstStyle/>
                    <a:p>
                      <a:pPr>
                        <a:buNone/>
                      </a:pPr>
                      <a:r>
                        <a:rPr lang="en-US" sz="2400" dirty="0"/>
                        <a:t>Food, clothing, warmth, shelter, safety</a:t>
                      </a:r>
                    </a:p>
                  </a:txBody>
                  <a:tcPr anchor="ctr">
                    <a:lnL>
                      <a:noFill/>
                    </a:lnL>
                    <a:lnR>
                      <a:noFill/>
                    </a:lnR>
                    <a:lnT>
                      <a:noFill/>
                    </a:lnT>
                    <a:lnB>
                      <a:noFill/>
                    </a:lnB>
                    <a:solidFill>
                      <a:schemeClr val="accent6">
                        <a:lumMod val="40000"/>
                        <a:lumOff val="60000"/>
                      </a:schemeClr>
                    </a:solidFill>
                  </a:tcPr>
                </a:tc>
                <a:extLst>
                  <a:ext uri="{0D108BD9-81ED-4DB2-BD59-A6C34878D82A}">
                    <a16:rowId xmlns:a16="http://schemas.microsoft.com/office/drawing/2014/main" val="1827119896"/>
                  </a:ext>
                </a:extLst>
              </a:tr>
              <a:tr h="0">
                <a:tc>
                  <a:txBody>
                    <a:bodyPr/>
                    <a:lstStyle/>
                    <a:p>
                      <a:pPr>
                        <a:buNone/>
                      </a:pPr>
                      <a:r>
                        <a:rPr lang="en-US" sz="2400" b="1" dirty="0"/>
                        <a:t>Social needs</a:t>
                      </a:r>
                      <a:endParaRPr lang="en-US" sz="2400" dirty="0"/>
                    </a:p>
                  </a:txBody>
                  <a:tcPr anchor="ctr">
                    <a:lnL>
                      <a:noFill/>
                    </a:lnL>
                    <a:lnR>
                      <a:noFill/>
                    </a:lnR>
                    <a:lnT>
                      <a:noFill/>
                    </a:lnT>
                    <a:lnB>
                      <a:noFill/>
                    </a:lnB>
                    <a:solidFill>
                      <a:schemeClr val="accent6">
                        <a:lumMod val="60000"/>
                        <a:lumOff val="40000"/>
                      </a:schemeClr>
                    </a:solidFill>
                  </a:tcPr>
                </a:tc>
                <a:tc>
                  <a:txBody>
                    <a:bodyPr/>
                    <a:lstStyle/>
                    <a:p>
                      <a:pPr>
                        <a:buNone/>
                      </a:pPr>
                      <a:r>
                        <a:rPr lang="en-US" sz="2400"/>
                        <a:t>Needs connected with relationships and interaction with others</a:t>
                      </a:r>
                    </a:p>
                  </a:txBody>
                  <a:tcPr anchor="ctr">
                    <a:lnL>
                      <a:noFill/>
                    </a:lnL>
                    <a:lnR>
                      <a:noFill/>
                    </a:lnR>
                    <a:lnT>
                      <a:noFill/>
                    </a:lnT>
                    <a:lnB>
                      <a:noFill/>
                    </a:lnB>
                    <a:solidFill>
                      <a:schemeClr val="accent6">
                        <a:lumMod val="60000"/>
                        <a:lumOff val="40000"/>
                      </a:schemeClr>
                    </a:solidFill>
                  </a:tcPr>
                </a:tc>
                <a:tc>
                  <a:txBody>
                    <a:bodyPr/>
                    <a:lstStyle/>
                    <a:p>
                      <a:pPr>
                        <a:buNone/>
                      </a:pPr>
                      <a:r>
                        <a:rPr lang="en-US" sz="2400" dirty="0"/>
                        <a:t>Belonging, affection, friendship, acceptance</a:t>
                      </a:r>
                    </a:p>
                  </a:txBody>
                  <a:tcPr anchor="ctr">
                    <a:lnL>
                      <a:noFill/>
                    </a:lnL>
                    <a:lnR>
                      <a:noFill/>
                    </a:lnR>
                    <a:lnT>
                      <a:noFill/>
                    </a:lnT>
                    <a:lnB>
                      <a:noFill/>
                    </a:lnB>
                    <a:solidFill>
                      <a:schemeClr val="accent6">
                        <a:lumMod val="60000"/>
                        <a:lumOff val="40000"/>
                      </a:schemeClr>
                    </a:solidFill>
                  </a:tcPr>
                </a:tc>
                <a:extLst>
                  <a:ext uri="{0D108BD9-81ED-4DB2-BD59-A6C34878D82A}">
                    <a16:rowId xmlns:a16="http://schemas.microsoft.com/office/drawing/2014/main" val="1547951173"/>
                  </a:ext>
                </a:extLst>
              </a:tr>
              <a:tr h="0">
                <a:tc>
                  <a:txBody>
                    <a:bodyPr/>
                    <a:lstStyle/>
                    <a:p>
                      <a:pPr>
                        <a:buNone/>
                      </a:pPr>
                      <a:r>
                        <a:rPr lang="en-US" sz="2400" b="1"/>
                        <a:t>Individual needs</a:t>
                      </a:r>
                      <a:endParaRPr lang="en-US" sz="2400"/>
                    </a:p>
                  </a:txBody>
                  <a:tcPr anchor="ctr">
                    <a:lnL>
                      <a:noFill/>
                    </a:lnL>
                    <a:lnR>
                      <a:noFill/>
                    </a:lnR>
                    <a:lnT>
                      <a:noFill/>
                    </a:lnT>
                    <a:lnB>
                      <a:noFill/>
                    </a:lnB>
                    <a:solidFill>
                      <a:srgbClr val="92D050"/>
                    </a:solidFill>
                  </a:tcPr>
                </a:tc>
                <a:tc>
                  <a:txBody>
                    <a:bodyPr/>
                    <a:lstStyle/>
                    <a:p>
                      <a:pPr>
                        <a:buNone/>
                      </a:pPr>
                      <a:r>
                        <a:rPr lang="en-US" sz="2400"/>
                        <a:t>Needs related to personal development and identity</a:t>
                      </a:r>
                    </a:p>
                  </a:txBody>
                  <a:tcPr anchor="ctr">
                    <a:lnL>
                      <a:noFill/>
                    </a:lnL>
                    <a:lnR>
                      <a:noFill/>
                    </a:lnR>
                    <a:lnT>
                      <a:noFill/>
                    </a:lnT>
                    <a:lnB>
                      <a:noFill/>
                    </a:lnB>
                    <a:solidFill>
                      <a:srgbClr val="92D050"/>
                    </a:solidFill>
                  </a:tcPr>
                </a:tc>
                <a:tc>
                  <a:txBody>
                    <a:bodyPr/>
                    <a:lstStyle/>
                    <a:p>
                      <a:pPr>
                        <a:buNone/>
                      </a:pPr>
                      <a:r>
                        <a:rPr lang="en-US" sz="2400" dirty="0"/>
                        <a:t>Knowledge, self-expression, achievement</a:t>
                      </a:r>
                    </a:p>
                  </a:txBody>
                  <a:tcPr anchor="ctr">
                    <a:lnL>
                      <a:noFill/>
                    </a:lnL>
                    <a:lnR>
                      <a:noFill/>
                    </a:lnR>
                    <a:lnT>
                      <a:noFill/>
                    </a:lnT>
                    <a:lnB>
                      <a:noFill/>
                    </a:lnB>
                    <a:solidFill>
                      <a:srgbClr val="92D050"/>
                    </a:solidFill>
                  </a:tcPr>
                </a:tc>
                <a:extLst>
                  <a:ext uri="{0D108BD9-81ED-4DB2-BD59-A6C34878D82A}">
                    <a16:rowId xmlns:a16="http://schemas.microsoft.com/office/drawing/2014/main" val="3231173586"/>
                  </a:ext>
                </a:extLst>
              </a:tr>
            </a:tbl>
          </a:graphicData>
        </a:graphic>
      </p:graphicFrame>
      <p:sp>
        <p:nvSpPr>
          <p:cNvPr id="5" name="TextBox 4">
            <a:extLst>
              <a:ext uri="{FF2B5EF4-FFF2-40B4-BE49-F238E27FC236}">
                <a16:creationId xmlns:a16="http://schemas.microsoft.com/office/drawing/2014/main" id="{B2181D2E-2D53-93F0-4BCD-2D49D95643FD}"/>
              </a:ext>
            </a:extLst>
          </p:cNvPr>
          <p:cNvSpPr txBox="1"/>
          <p:nvPr/>
        </p:nvSpPr>
        <p:spPr>
          <a:xfrm>
            <a:off x="1297171" y="4817147"/>
            <a:ext cx="7304568" cy="1938992"/>
          </a:xfrm>
          <a:prstGeom prst="rect">
            <a:avLst/>
          </a:prstGeom>
          <a:noFill/>
        </p:spPr>
        <p:txBody>
          <a:bodyPr wrap="square" rtlCol="0">
            <a:spAutoFit/>
          </a:bodyPr>
          <a:lstStyle/>
          <a:p>
            <a:r>
              <a:rPr lang="en-US" sz="2400" dirty="0"/>
              <a:t>Joining a fitness club could satisfy:</a:t>
            </a:r>
          </a:p>
          <a:p>
            <a:pPr marL="342900" indent="-342900">
              <a:buFont typeface="Arial" panose="020B0604020202020204" pitchFamily="34" charset="0"/>
              <a:buChar char="•"/>
            </a:pPr>
            <a:r>
              <a:rPr lang="en-US" sz="2400" dirty="0"/>
              <a:t>a physical need for health; </a:t>
            </a:r>
          </a:p>
          <a:p>
            <a:pPr marL="342900" indent="-342900">
              <a:buFont typeface="Arial" panose="020B0604020202020204" pitchFamily="34" charset="0"/>
              <a:buChar char="•"/>
            </a:pPr>
            <a:r>
              <a:rPr lang="en-US" sz="2400" dirty="0"/>
              <a:t>a social need for belonging; </a:t>
            </a:r>
          </a:p>
          <a:p>
            <a:pPr marL="342900" indent="-342900">
              <a:buFont typeface="Arial" panose="020B0604020202020204" pitchFamily="34" charset="0"/>
              <a:buChar char="•"/>
            </a:pPr>
            <a:r>
              <a:rPr lang="en-US" sz="2400" dirty="0"/>
              <a:t>an individual need for confidence or achievement.</a:t>
            </a:r>
          </a:p>
          <a:p>
            <a:endParaRPr lang="en-US" sz="2400" dirty="0"/>
          </a:p>
        </p:txBody>
      </p:sp>
    </p:spTree>
    <p:extLst>
      <p:ext uri="{BB962C8B-B14F-4D97-AF65-F5344CB8AC3E}">
        <p14:creationId xmlns:p14="http://schemas.microsoft.com/office/powerpoint/2010/main" val="203967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B9181-53C8-7BEB-6944-F4F4F25900C3}"/>
              </a:ext>
            </a:extLst>
          </p:cNvPr>
          <p:cNvSpPr>
            <a:spLocks noGrp="1"/>
          </p:cNvSpPr>
          <p:nvPr>
            <p:ph type="title"/>
          </p:nvPr>
        </p:nvSpPr>
        <p:spPr/>
        <p:txBody>
          <a:bodyPr>
            <a:noAutofit/>
          </a:bodyPr>
          <a:lstStyle/>
          <a:p>
            <a:r>
              <a:rPr lang="en-US" sz="3200" dirty="0">
                <a:solidFill>
                  <a:srgbClr val="C00000"/>
                </a:solidFill>
              </a:rPr>
              <a:t>Marketing myopia: when a business pays too much attention to its products and too little attention to the needs and benefits underlying those products.</a:t>
            </a:r>
          </a:p>
        </p:txBody>
      </p:sp>
      <p:sp>
        <p:nvSpPr>
          <p:cNvPr id="3" name="Content Placeholder 2">
            <a:extLst>
              <a:ext uri="{FF2B5EF4-FFF2-40B4-BE49-F238E27FC236}">
                <a16:creationId xmlns:a16="http://schemas.microsoft.com/office/drawing/2014/main" id="{68AF295E-BC02-CCEA-D451-C7BA244A5142}"/>
              </a:ext>
            </a:extLst>
          </p:cNvPr>
          <p:cNvSpPr>
            <a:spLocks noGrp="1"/>
          </p:cNvSpPr>
          <p:nvPr>
            <p:ph idx="1"/>
          </p:nvPr>
        </p:nvSpPr>
        <p:spPr>
          <a:xfrm>
            <a:off x="838200" y="2006379"/>
            <a:ext cx="10515600" cy="4351338"/>
          </a:xfrm>
        </p:spPr>
        <p:txBody>
          <a:bodyPr>
            <a:normAutofit/>
          </a:bodyPr>
          <a:lstStyle/>
          <a:p>
            <a:r>
              <a:rPr lang="en-US" sz="2400" dirty="0"/>
              <a:t>A railway company is not merely selling train tickets; it is satisfying a transportation need. </a:t>
            </a:r>
          </a:p>
          <a:p>
            <a:r>
              <a:rPr lang="en-US" sz="2400" dirty="0"/>
              <a:t>A hotel is not merely selling rooms; it may satisfy needs for rest, safety, convenience, status, escape, or cultural experience. </a:t>
            </a:r>
          </a:p>
          <a:p>
            <a:r>
              <a:rPr lang="en-US" sz="2400" dirty="0"/>
              <a:t>A university is not simply selling courses; it may satisfy needs for knowledge, qualifications, career development, identity, and belonging.</a:t>
            </a:r>
          </a:p>
        </p:txBody>
      </p:sp>
      <p:pic>
        <p:nvPicPr>
          <p:cNvPr id="5" name="Picture 4">
            <a:extLst>
              <a:ext uri="{FF2B5EF4-FFF2-40B4-BE49-F238E27FC236}">
                <a16:creationId xmlns:a16="http://schemas.microsoft.com/office/drawing/2014/main" id="{9BD7E069-6283-4A73-645A-D63BEAB3E8FF}"/>
              </a:ext>
            </a:extLst>
          </p:cNvPr>
          <p:cNvPicPr>
            <a:picLocks noChangeAspect="1"/>
          </p:cNvPicPr>
          <p:nvPr/>
        </p:nvPicPr>
        <p:blipFill>
          <a:blip r:embed="rId2"/>
          <a:stretch>
            <a:fillRect/>
          </a:stretch>
        </p:blipFill>
        <p:spPr>
          <a:xfrm>
            <a:off x="7467296" y="4654259"/>
            <a:ext cx="2651862" cy="2019149"/>
          </a:xfrm>
          <a:prstGeom prst="rect">
            <a:avLst/>
          </a:prstGeom>
        </p:spPr>
      </p:pic>
      <p:sp>
        <p:nvSpPr>
          <p:cNvPr id="6" name="TextBox 5">
            <a:extLst>
              <a:ext uri="{FF2B5EF4-FFF2-40B4-BE49-F238E27FC236}">
                <a16:creationId xmlns:a16="http://schemas.microsoft.com/office/drawing/2014/main" id="{0630C9FE-1189-1168-8C46-CDF1FA2E8346}"/>
              </a:ext>
            </a:extLst>
          </p:cNvPr>
          <p:cNvSpPr txBox="1"/>
          <p:nvPr/>
        </p:nvSpPr>
        <p:spPr>
          <a:xfrm>
            <a:off x="838200" y="4553883"/>
            <a:ext cx="6083595" cy="1938992"/>
          </a:xfrm>
          <a:prstGeom prst="rect">
            <a:avLst/>
          </a:prstGeom>
          <a:noFill/>
        </p:spPr>
        <p:txBody>
          <a:bodyPr wrap="square" rtlCol="0">
            <a:spAutoFit/>
          </a:bodyPr>
          <a:lstStyle/>
          <a:p>
            <a:r>
              <a:rPr lang="en-US" sz="2400" dirty="0">
                <a:solidFill>
                  <a:schemeClr val="accent6">
                    <a:lumMod val="75000"/>
                  </a:schemeClr>
                </a:solidFill>
              </a:rPr>
              <a:t>A </a:t>
            </a:r>
            <a:r>
              <a:rPr lang="en-US" sz="2400" b="1" dirty="0">
                <a:solidFill>
                  <a:schemeClr val="accent6">
                    <a:lumMod val="75000"/>
                  </a:schemeClr>
                </a:solidFill>
              </a:rPr>
              <a:t>latent need</a:t>
            </a:r>
            <a:r>
              <a:rPr lang="en-US" sz="2400" dirty="0">
                <a:solidFill>
                  <a:schemeClr val="accent6">
                    <a:lumMod val="75000"/>
                  </a:schemeClr>
                </a:solidFill>
              </a:rPr>
              <a:t> is a need that consumers may experience but cannot yet clearly express, or for which they do not know that a solution exists.</a:t>
            </a:r>
          </a:p>
          <a:p>
            <a:endParaRPr lang="en-US" sz="2400" dirty="0">
              <a:solidFill>
                <a:schemeClr val="accent6">
                  <a:lumMod val="75000"/>
                </a:schemeClr>
              </a:solidFill>
            </a:endParaRPr>
          </a:p>
        </p:txBody>
      </p:sp>
    </p:spTree>
    <p:extLst>
      <p:ext uri="{BB962C8B-B14F-4D97-AF65-F5344CB8AC3E}">
        <p14:creationId xmlns:p14="http://schemas.microsoft.com/office/powerpoint/2010/main" val="3195026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A206A4-E322-5CB8-4C43-5DAFC2FFA37E}"/>
              </a:ext>
            </a:extLst>
          </p:cNvPr>
          <p:cNvPicPr>
            <a:picLocks noChangeAspect="1"/>
          </p:cNvPicPr>
          <p:nvPr/>
        </p:nvPicPr>
        <p:blipFill>
          <a:blip r:embed="rId2"/>
          <a:stretch>
            <a:fillRect/>
          </a:stretch>
        </p:blipFill>
        <p:spPr>
          <a:xfrm>
            <a:off x="6260688" y="1690688"/>
            <a:ext cx="5722194" cy="4237365"/>
          </a:xfrm>
          <a:prstGeom prst="rect">
            <a:avLst/>
          </a:prstGeom>
        </p:spPr>
      </p:pic>
      <p:sp>
        <p:nvSpPr>
          <p:cNvPr id="2" name="Title 1">
            <a:extLst>
              <a:ext uri="{FF2B5EF4-FFF2-40B4-BE49-F238E27FC236}">
                <a16:creationId xmlns:a16="http://schemas.microsoft.com/office/drawing/2014/main" id="{46B18ACA-0DE8-4E6A-DEA7-AAC99E0FA173}"/>
              </a:ext>
            </a:extLst>
          </p:cNvPr>
          <p:cNvSpPr>
            <a:spLocks noGrp="1"/>
          </p:cNvSpPr>
          <p:nvPr>
            <p:ph type="title"/>
          </p:nvPr>
        </p:nvSpPr>
        <p:spPr/>
        <p:txBody>
          <a:bodyPr/>
          <a:lstStyle/>
          <a:p>
            <a:r>
              <a:rPr lang="en-US" dirty="0"/>
              <a:t>Maslow's Hierarchy of Needs </a:t>
            </a:r>
            <a:br>
              <a:rPr lang="en-US" dirty="0"/>
            </a:br>
            <a:r>
              <a:rPr lang="en-US" dirty="0"/>
              <a:t>(Theory of Human Motivation)</a:t>
            </a:r>
          </a:p>
        </p:txBody>
      </p:sp>
      <p:sp>
        <p:nvSpPr>
          <p:cNvPr id="3" name="Content Placeholder 2">
            <a:extLst>
              <a:ext uri="{FF2B5EF4-FFF2-40B4-BE49-F238E27FC236}">
                <a16:creationId xmlns:a16="http://schemas.microsoft.com/office/drawing/2014/main" id="{7A5B97D9-2FE5-83A0-BFF2-43C13E20BEA5}"/>
              </a:ext>
            </a:extLst>
          </p:cNvPr>
          <p:cNvSpPr>
            <a:spLocks noGrp="1"/>
          </p:cNvSpPr>
          <p:nvPr>
            <p:ph idx="1"/>
          </p:nvPr>
        </p:nvSpPr>
        <p:spPr>
          <a:xfrm>
            <a:off x="508590" y="1836258"/>
            <a:ext cx="6349409" cy="4351338"/>
          </a:xfrm>
        </p:spPr>
        <p:txBody>
          <a:bodyPr/>
          <a:lstStyle/>
          <a:p>
            <a:r>
              <a:rPr lang="en-US" dirty="0"/>
              <a:t>Theory of Human Motivation: “human needs can be arranged in a hierarchy, where lower-level needs generally require sufficient satisfaction before higher-level needs become important motivators.”</a:t>
            </a:r>
          </a:p>
          <a:p>
            <a:r>
              <a:rPr lang="en-US" dirty="0"/>
              <a:t>The hierarchy is </a:t>
            </a:r>
            <a:r>
              <a:rPr lang="en-US" b="1" dirty="0"/>
              <a:t>not rigid</a:t>
            </a:r>
            <a:r>
              <a:rPr lang="en-US" dirty="0"/>
              <a:t>—people may pursue multiple levels simultaneously, and the order can vary depending on circumstances and culture.</a:t>
            </a:r>
          </a:p>
        </p:txBody>
      </p:sp>
    </p:spTree>
    <p:extLst>
      <p:ext uri="{BB962C8B-B14F-4D97-AF65-F5344CB8AC3E}">
        <p14:creationId xmlns:p14="http://schemas.microsoft.com/office/powerpoint/2010/main" val="765875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345FFC-9CCC-02AC-1726-6C0A98EBDD8A}"/>
              </a:ext>
            </a:extLst>
          </p:cNvPr>
          <p:cNvPicPr>
            <a:picLocks noChangeAspect="1"/>
          </p:cNvPicPr>
          <p:nvPr/>
        </p:nvPicPr>
        <p:blipFill>
          <a:blip r:embed="rId2"/>
          <a:stretch>
            <a:fillRect/>
          </a:stretch>
        </p:blipFill>
        <p:spPr>
          <a:xfrm>
            <a:off x="7187344" y="1690688"/>
            <a:ext cx="4795538" cy="3551163"/>
          </a:xfrm>
          <a:prstGeom prst="rect">
            <a:avLst/>
          </a:prstGeom>
        </p:spPr>
      </p:pic>
      <p:sp>
        <p:nvSpPr>
          <p:cNvPr id="2" name="Title 1">
            <a:extLst>
              <a:ext uri="{FF2B5EF4-FFF2-40B4-BE49-F238E27FC236}">
                <a16:creationId xmlns:a16="http://schemas.microsoft.com/office/drawing/2014/main" id="{C46B1DC4-AD11-A1F5-15AB-2A1CCEA324BC}"/>
              </a:ext>
            </a:extLst>
          </p:cNvPr>
          <p:cNvSpPr>
            <a:spLocks noGrp="1"/>
          </p:cNvSpPr>
          <p:nvPr>
            <p:ph type="title"/>
          </p:nvPr>
        </p:nvSpPr>
        <p:spPr>
          <a:xfrm>
            <a:off x="838200" y="365125"/>
            <a:ext cx="10515600" cy="655601"/>
          </a:xfrm>
        </p:spPr>
        <p:txBody>
          <a:bodyPr>
            <a:normAutofit/>
          </a:bodyPr>
          <a:lstStyle/>
          <a:p>
            <a:r>
              <a:rPr lang="en-US" sz="3600" b="1" dirty="0"/>
              <a:t>The Five Levels of Needs</a:t>
            </a:r>
          </a:p>
        </p:txBody>
      </p:sp>
      <p:sp>
        <p:nvSpPr>
          <p:cNvPr id="3" name="Content Placeholder 2">
            <a:extLst>
              <a:ext uri="{FF2B5EF4-FFF2-40B4-BE49-F238E27FC236}">
                <a16:creationId xmlns:a16="http://schemas.microsoft.com/office/drawing/2014/main" id="{2EC2EDED-56ED-3DAC-7A10-8201BA0A584E}"/>
              </a:ext>
            </a:extLst>
          </p:cNvPr>
          <p:cNvSpPr>
            <a:spLocks noGrp="1"/>
          </p:cNvSpPr>
          <p:nvPr>
            <p:ph idx="1"/>
          </p:nvPr>
        </p:nvSpPr>
        <p:spPr>
          <a:xfrm>
            <a:off x="457200" y="1180214"/>
            <a:ext cx="6943060" cy="5209953"/>
          </a:xfrm>
        </p:spPr>
        <p:txBody>
          <a:bodyPr>
            <a:normAutofit fontScale="85000" lnSpcReduction="20000"/>
          </a:bodyPr>
          <a:lstStyle/>
          <a:p>
            <a:pPr marL="514350" indent="-514350">
              <a:buAutoNum type="arabicPeriod"/>
            </a:pPr>
            <a:r>
              <a:rPr lang="en-US" sz="2400" b="1" dirty="0"/>
              <a:t>Physiological Needs</a:t>
            </a:r>
            <a:r>
              <a:rPr lang="en-US" sz="2400" dirty="0"/>
              <a:t>: Basic Human Survival</a:t>
            </a:r>
          </a:p>
          <a:p>
            <a:pPr marL="0" indent="0">
              <a:buNone/>
            </a:pPr>
            <a:r>
              <a:rPr lang="en-US" sz="2400" dirty="0"/>
              <a:t>Eg: Need for food, water, air, sleep, shelter</a:t>
            </a:r>
          </a:p>
          <a:p>
            <a:pPr marL="0" indent="0">
              <a:buNone/>
            </a:pPr>
            <a:r>
              <a:rPr lang="en-US" sz="2400" dirty="0"/>
              <a:t>Mkt offers: restaurants, bottled water, hotels</a:t>
            </a:r>
          </a:p>
          <a:p>
            <a:pPr marL="0" indent="0">
              <a:buNone/>
            </a:pPr>
            <a:r>
              <a:rPr lang="en-US" sz="2400" dirty="0">
                <a:sym typeface="Wingdings" panose="05000000000000000000" pitchFamily="2" charset="2"/>
              </a:rPr>
              <a:t> </a:t>
            </a:r>
            <a:r>
              <a:rPr lang="en-US" sz="2400" dirty="0"/>
              <a:t>A hungry customer is unlikely to care about luxury branding until the basic need for food is met.</a:t>
            </a:r>
          </a:p>
          <a:p>
            <a:pPr marL="0" indent="0">
              <a:buNone/>
            </a:pPr>
            <a:r>
              <a:rPr lang="en-US" sz="2400" dirty="0"/>
              <a:t>2. </a:t>
            </a:r>
            <a:r>
              <a:rPr lang="en-US" sz="2400" b="1" dirty="0"/>
              <a:t>Safety Needs</a:t>
            </a:r>
            <a:r>
              <a:rPr lang="en-US" sz="2400" dirty="0"/>
              <a:t>: Once physiological needs are reasonably satisfied, people seek safety and stability.</a:t>
            </a:r>
          </a:p>
          <a:p>
            <a:pPr marL="0" indent="0">
              <a:buNone/>
            </a:pPr>
            <a:r>
              <a:rPr lang="en-US" sz="2400" dirty="0"/>
              <a:t>Eg: personal security, financial security, health</a:t>
            </a:r>
          </a:p>
          <a:p>
            <a:pPr marL="0" indent="0">
              <a:buNone/>
            </a:pPr>
            <a:r>
              <a:rPr lang="en-US" sz="2400" dirty="0"/>
              <a:t>Mkt offers: insurance, banks, hospitals</a:t>
            </a:r>
          </a:p>
          <a:p>
            <a:pPr marL="0" indent="0">
              <a:buNone/>
            </a:pPr>
            <a:r>
              <a:rPr lang="en-US" sz="2400" dirty="0"/>
              <a:t>3. </a:t>
            </a:r>
            <a:r>
              <a:rPr lang="en-US" sz="2400" b="1" dirty="0"/>
              <a:t>Love and Belonging Needs</a:t>
            </a:r>
            <a:r>
              <a:rPr lang="en-US" sz="2400" dirty="0"/>
              <a:t>: Humans naturally seek meaningful relationships and social acceptance.</a:t>
            </a:r>
          </a:p>
          <a:p>
            <a:pPr marL="0" indent="0">
              <a:buNone/>
            </a:pPr>
            <a:r>
              <a:rPr lang="en-US" sz="2400" dirty="0"/>
              <a:t>Eg: friendship, family, romantic relationships, community, team membership, sense of belonging</a:t>
            </a:r>
          </a:p>
          <a:p>
            <a:pPr marL="0" indent="0">
              <a:buNone/>
            </a:pPr>
            <a:r>
              <a:rPr lang="en-US" sz="2400" dirty="0"/>
              <a:t>Mkt offers: social media platforms, dating apps, sport clubs, community events, travel experiences</a:t>
            </a:r>
          </a:p>
          <a:p>
            <a:pPr marL="0" indent="0">
              <a:buNone/>
            </a:pPr>
            <a:r>
              <a:rPr lang="en-US" sz="2400" dirty="0">
                <a:sym typeface="Wingdings" panose="05000000000000000000" pitchFamily="2" charset="2"/>
              </a:rPr>
              <a:t> </a:t>
            </a:r>
            <a:r>
              <a:rPr lang="en-US" sz="2400" dirty="0"/>
              <a:t>Many successful brands create communities rather than simply selling products.</a:t>
            </a:r>
          </a:p>
        </p:txBody>
      </p:sp>
    </p:spTree>
    <p:extLst>
      <p:ext uri="{BB962C8B-B14F-4D97-AF65-F5344CB8AC3E}">
        <p14:creationId xmlns:p14="http://schemas.microsoft.com/office/powerpoint/2010/main" val="239958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BE1802-7B0E-1E8C-4BEE-D5FD7C9FFB1B}"/>
              </a:ext>
            </a:extLst>
          </p:cNvPr>
          <p:cNvSpPr>
            <a:spLocks noGrp="1"/>
          </p:cNvSpPr>
          <p:nvPr>
            <p:ph idx="1"/>
          </p:nvPr>
        </p:nvSpPr>
        <p:spPr>
          <a:xfrm>
            <a:off x="421759" y="365125"/>
            <a:ext cx="6361814" cy="6131368"/>
          </a:xfrm>
        </p:spPr>
        <p:txBody>
          <a:bodyPr>
            <a:normAutofit fontScale="70000" lnSpcReduction="20000"/>
          </a:bodyPr>
          <a:lstStyle/>
          <a:p>
            <a:pPr marL="0" indent="0">
              <a:buNone/>
            </a:pPr>
            <a:r>
              <a:rPr lang="en-US" b="1" dirty="0"/>
              <a:t>4. Esteem Needs: </a:t>
            </a:r>
            <a:r>
              <a:rPr lang="en-US" dirty="0"/>
              <a:t>People want to feel respected, competent, and valued.</a:t>
            </a:r>
          </a:p>
          <a:p>
            <a:r>
              <a:rPr lang="en-US" b="1" dirty="0"/>
              <a:t>Internal esteem: </a:t>
            </a:r>
            <a:r>
              <a:rPr lang="en-US" dirty="0"/>
              <a:t>the desire for </a:t>
            </a:r>
            <a:r>
              <a:rPr lang="en-US" b="1" dirty="0"/>
              <a:t>self-respect</a:t>
            </a:r>
            <a:r>
              <a:rPr lang="en-US" dirty="0"/>
              <a:t>.</a:t>
            </a:r>
          </a:p>
          <a:p>
            <a:pPr lvl="1"/>
            <a:r>
              <a:rPr lang="en-US" dirty="0"/>
              <a:t>Achievement </a:t>
            </a:r>
          </a:p>
          <a:p>
            <a:pPr lvl="1"/>
            <a:r>
              <a:rPr lang="en-US" dirty="0"/>
              <a:t>Confidence </a:t>
            </a:r>
          </a:p>
          <a:p>
            <a:pPr lvl="1"/>
            <a:r>
              <a:rPr lang="en-US" dirty="0"/>
              <a:t>Independence </a:t>
            </a:r>
          </a:p>
          <a:p>
            <a:pPr lvl="1"/>
            <a:r>
              <a:rPr lang="en-US" dirty="0"/>
              <a:t>Mastery </a:t>
            </a:r>
          </a:p>
          <a:p>
            <a:pPr lvl="1"/>
            <a:r>
              <a:rPr lang="en-US" dirty="0"/>
              <a:t>Autonomy</a:t>
            </a:r>
          </a:p>
          <a:p>
            <a:pPr marL="457200" lvl="1" indent="0">
              <a:buNone/>
            </a:pPr>
            <a:r>
              <a:rPr lang="en-US" dirty="0"/>
              <a:t>Eg: A researcher completes a difficult paper and feels proud because she knows she produced high-quality work—even before anyone else reads it. The satisfaction comes from within.</a:t>
            </a:r>
          </a:p>
          <a:p>
            <a:r>
              <a:rPr lang="en-US" b="1" dirty="0"/>
              <a:t>External esteem: the desire for </a:t>
            </a:r>
            <a:r>
              <a:rPr lang="en-US" dirty="0"/>
              <a:t>recognition from others</a:t>
            </a:r>
          </a:p>
          <a:p>
            <a:pPr lvl="1"/>
            <a:r>
              <a:rPr lang="en-US" dirty="0"/>
              <a:t>Recognition </a:t>
            </a:r>
          </a:p>
          <a:p>
            <a:pPr lvl="1"/>
            <a:r>
              <a:rPr lang="en-US" dirty="0"/>
              <a:t>Reputation </a:t>
            </a:r>
          </a:p>
          <a:p>
            <a:pPr lvl="1"/>
            <a:r>
              <a:rPr lang="en-US" dirty="0"/>
              <a:t>Status </a:t>
            </a:r>
          </a:p>
          <a:p>
            <a:pPr lvl="1"/>
            <a:r>
              <a:rPr lang="en-US" dirty="0"/>
              <a:t>Prestige</a:t>
            </a:r>
          </a:p>
          <a:p>
            <a:pPr lvl="1"/>
            <a:r>
              <a:rPr lang="en-US" dirty="0"/>
              <a:t>Appreciation</a:t>
            </a:r>
          </a:p>
          <a:p>
            <a:pPr lvl="1"/>
            <a:r>
              <a:rPr lang="en-US" dirty="0"/>
              <a:t>Reputation</a:t>
            </a:r>
          </a:p>
          <a:p>
            <a:pPr lvl="1"/>
            <a:r>
              <a:rPr lang="en-US" dirty="0"/>
              <a:t>Admiration</a:t>
            </a:r>
          </a:p>
          <a:p>
            <a:r>
              <a:rPr lang="en-US" dirty="0"/>
              <a:t>Eg: The same researcher receives a Best Paper Award or promotion. Now the esteem comes from </a:t>
            </a:r>
            <a:r>
              <a:rPr lang="en-US" b="1" dirty="0"/>
              <a:t>other people's recognition</a:t>
            </a:r>
            <a:r>
              <a:rPr lang="en-US" dirty="0"/>
              <a:t>.</a:t>
            </a:r>
          </a:p>
          <a:p>
            <a:pPr marL="457200" lvl="1" indent="0">
              <a:buNone/>
            </a:pPr>
            <a:endParaRPr lang="en-US" dirty="0"/>
          </a:p>
          <a:p>
            <a:pPr marL="0" indent="0">
              <a:buNone/>
            </a:pPr>
            <a:endParaRPr lang="en-US" dirty="0"/>
          </a:p>
          <a:p>
            <a:endParaRPr lang="en-US" dirty="0"/>
          </a:p>
        </p:txBody>
      </p:sp>
      <p:pic>
        <p:nvPicPr>
          <p:cNvPr id="5" name="Picture 4">
            <a:extLst>
              <a:ext uri="{FF2B5EF4-FFF2-40B4-BE49-F238E27FC236}">
                <a16:creationId xmlns:a16="http://schemas.microsoft.com/office/drawing/2014/main" id="{B3F1958F-291B-9939-13E2-BA587C65C8DE}"/>
              </a:ext>
            </a:extLst>
          </p:cNvPr>
          <p:cNvPicPr>
            <a:picLocks noChangeAspect="1"/>
          </p:cNvPicPr>
          <p:nvPr/>
        </p:nvPicPr>
        <p:blipFill>
          <a:blip r:embed="rId2"/>
          <a:stretch>
            <a:fillRect/>
          </a:stretch>
        </p:blipFill>
        <p:spPr>
          <a:xfrm>
            <a:off x="6974704" y="365125"/>
            <a:ext cx="4795538" cy="3551163"/>
          </a:xfrm>
          <a:prstGeom prst="rect">
            <a:avLst/>
          </a:prstGeom>
        </p:spPr>
      </p:pic>
      <p:sp>
        <p:nvSpPr>
          <p:cNvPr id="6" name="TextBox 5">
            <a:extLst>
              <a:ext uri="{FF2B5EF4-FFF2-40B4-BE49-F238E27FC236}">
                <a16:creationId xmlns:a16="http://schemas.microsoft.com/office/drawing/2014/main" id="{10E513B9-F598-41ED-1EBD-50FA871BAA88}"/>
              </a:ext>
            </a:extLst>
          </p:cNvPr>
          <p:cNvSpPr txBox="1"/>
          <p:nvPr/>
        </p:nvSpPr>
        <p:spPr>
          <a:xfrm>
            <a:off x="6783573" y="4139312"/>
            <a:ext cx="4986670" cy="2308324"/>
          </a:xfrm>
          <a:prstGeom prst="rect">
            <a:avLst/>
          </a:prstGeom>
          <a:solidFill>
            <a:schemeClr val="accent1">
              <a:lumMod val="20000"/>
              <a:lumOff val="80000"/>
            </a:schemeClr>
          </a:solidFill>
        </p:spPr>
        <p:txBody>
          <a:bodyPr wrap="square" rtlCol="0">
            <a:spAutoFit/>
          </a:bodyPr>
          <a:lstStyle/>
          <a:p>
            <a:r>
              <a:rPr lang="en-US" dirty="0"/>
              <a:t>Self-esteem: a person's overall evaluation of their own worth, competence, and value. It is how positively or negatively people feel about themselves. </a:t>
            </a:r>
          </a:p>
          <a:p>
            <a:r>
              <a:rPr lang="en-US" dirty="0">
                <a:sym typeface="Wingdings" panose="05000000000000000000" pitchFamily="2" charset="2"/>
              </a:rPr>
              <a:t> </a:t>
            </a:r>
            <a:r>
              <a:rPr lang="en-US" dirty="0"/>
              <a:t>It is an </a:t>
            </a:r>
            <a:r>
              <a:rPr lang="en-US" b="1" dirty="0"/>
              <a:t>outcome or psychological state</a:t>
            </a:r>
            <a:r>
              <a:rPr lang="en-US" dirty="0"/>
              <a:t>, not a type of need: “I believe I am capable”; “I feel worthy of respect”; “I accept myself despite my weaknesses”.</a:t>
            </a:r>
          </a:p>
        </p:txBody>
      </p:sp>
      <p:sp>
        <p:nvSpPr>
          <p:cNvPr id="7" name="TextBox 6">
            <a:extLst>
              <a:ext uri="{FF2B5EF4-FFF2-40B4-BE49-F238E27FC236}">
                <a16:creationId xmlns:a16="http://schemas.microsoft.com/office/drawing/2014/main" id="{3AF56F87-98E4-343F-A479-2307303A6FE8}"/>
              </a:ext>
            </a:extLst>
          </p:cNvPr>
          <p:cNvSpPr txBox="1"/>
          <p:nvPr/>
        </p:nvSpPr>
        <p:spPr>
          <a:xfrm>
            <a:off x="3508744" y="1342410"/>
            <a:ext cx="3715376" cy="369332"/>
          </a:xfrm>
          <a:prstGeom prst="rect">
            <a:avLst/>
          </a:prstGeom>
          <a:solidFill>
            <a:schemeClr val="accent6">
              <a:lumMod val="40000"/>
              <a:lumOff val="60000"/>
            </a:schemeClr>
          </a:solidFill>
        </p:spPr>
        <p:txBody>
          <a:bodyPr wrap="none" rtlCol="0">
            <a:spAutoFit/>
          </a:bodyPr>
          <a:lstStyle/>
          <a:p>
            <a:r>
              <a:rPr lang="en-US" dirty="0"/>
              <a:t>Become the best version of yourself</a:t>
            </a:r>
          </a:p>
        </p:txBody>
      </p:sp>
      <p:sp>
        <p:nvSpPr>
          <p:cNvPr id="9" name="TextBox 8">
            <a:extLst>
              <a:ext uri="{FF2B5EF4-FFF2-40B4-BE49-F238E27FC236}">
                <a16:creationId xmlns:a16="http://schemas.microsoft.com/office/drawing/2014/main" id="{A1F80C49-D7BB-9745-155D-8E3EC7EC547D}"/>
              </a:ext>
            </a:extLst>
          </p:cNvPr>
          <p:cNvSpPr txBox="1"/>
          <p:nvPr/>
        </p:nvSpPr>
        <p:spPr>
          <a:xfrm>
            <a:off x="3508744" y="1946210"/>
            <a:ext cx="3986156" cy="369332"/>
          </a:xfrm>
          <a:prstGeom prst="rect">
            <a:avLst/>
          </a:prstGeom>
          <a:solidFill>
            <a:srgbClr val="FFC000"/>
          </a:solidFill>
        </p:spPr>
        <p:txBody>
          <a:bodyPr wrap="none" rtlCol="0">
            <a:spAutoFit/>
          </a:bodyPr>
          <a:lstStyle/>
          <a:p>
            <a:r>
              <a:rPr lang="en-US" dirty="0"/>
              <a:t>Personal Growth not to impress others</a:t>
            </a:r>
          </a:p>
        </p:txBody>
      </p:sp>
      <p:sp>
        <p:nvSpPr>
          <p:cNvPr id="11" name="TextBox 10">
            <a:extLst>
              <a:ext uri="{FF2B5EF4-FFF2-40B4-BE49-F238E27FC236}">
                <a16:creationId xmlns:a16="http://schemas.microsoft.com/office/drawing/2014/main" id="{ACAE08AF-8E34-9981-DF49-37DF074D0C9D}"/>
              </a:ext>
            </a:extLst>
          </p:cNvPr>
          <p:cNvSpPr txBox="1"/>
          <p:nvPr/>
        </p:nvSpPr>
        <p:spPr>
          <a:xfrm>
            <a:off x="3508744" y="3980778"/>
            <a:ext cx="2089355" cy="369332"/>
          </a:xfrm>
          <a:prstGeom prst="rect">
            <a:avLst/>
          </a:prstGeom>
          <a:solidFill>
            <a:srgbClr val="FF0000"/>
          </a:solidFill>
        </p:spPr>
        <p:txBody>
          <a:bodyPr wrap="none" rtlCol="0">
            <a:spAutoFit/>
          </a:bodyPr>
          <a:lstStyle/>
          <a:p>
            <a:r>
              <a:rPr lang="en-US" dirty="0"/>
              <a:t>Show your success</a:t>
            </a:r>
          </a:p>
        </p:txBody>
      </p:sp>
      <p:sp>
        <p:nvSpPr>
          <p:cNvPr id="13" name="TextBox 12">
            <a:extLst>
              <a:ext uri="{FF2B5EF4-FFF2-40B4-BE49-F238E27FC236}">
                <a16:creationId xmlns:a16="http://schemas.microsoft.com/office/drawing/2014/main" id="{4D4D50E8-8BD4-AB89-2574-E0858AD8F619}"/>
              </a:ext>
            </a:extLst>
          </p:cNvPr>
          <p:cNvSpPr txBox="1"/>
          <p:nvPr/>
        </p:nvSpPr>
        <p:spPr>
          <a:xfrm>
            <a:off x="2917722" y="4385419"/>
            <a:ext cx="1319977" cy="369332"/>
          </a:xfrm>
          <a:prstGeom prst="rect">
            <a:avLst/>
          </a:prstGeom>
          <a:solidFill>
            <a:srgbClr val="FFFF00"/>
          </a:solidFill>
        </p:spPr>
        <p:txBody>
          <a:bodyPr wrap="none" rtlCol="0">
            <a:spAutoFit/>
          </a:bodyPr>
          <a:lstStyle/>
          <a:p>
            <a:r>
              <a:rPr lang="en-US" dirty="0"/>
              <a:t>Luxury cars</a:t>
            </a:r>
          </a:p>
        </p:txBody>
      </p:sp>
      <p:sp>
        <p:nvSpPr>
          <p:cNvPr id="15" name="TextBox 14">
            <a:extLst>
              <a:ext uri="{FF2B5EF4-FFF2-40B4-BE49-F238E27FC236}">
                <a16:creationId xmlns:a16="http://schemas.microsoft.com/office/drawing/2014/main" id="{EB4CB8E7-E3DD-33F7-05C6-5F3B04C22D5B}"/>
              </a:ext>
            </a:extLst>
          </p:cNvPr>
          <p:cNvSpPr txBox="1"/>
          <p:nvPr/>
        </p:nvSpPr>
        <p:spPr>
          <a:xfrm>
            <a:off x="4321754" y="3593375"/>
            <a:ext cx="1733167" cy="369332"/>
          </a:xfrm>
          <a:prstGeom prst="rect">
            <a:avLst/>
          </a:prstGeom>
          <a:solidFill>
            <a:schemeClr val="accent6">
              <a:lumMod val="20000"/>
              <a:lumOff val="80000"/>
            </a:schemeClr>
          </a:solidFill>
        </p:spPr>
        <p:txBody>
          <a:bodyPr wrap="none" rtlCol="0">
            <a:spAutoFit/>
          </a:bodyPr>
          <a:lstStyle/>
          <a:p>
            <a:r>
              <a:rPr lang="en-US" dirty="0"/>
              <a:t>Luxury watches</a:t>
            </a:r>
          </a:p>
        </p:txBody>
      </p:sp>
      <p:sp>
        <p:nvSpPr>
          <p:cNvPr id="17" name="TextBox 16">
            <a:extLst>
              <a:ext uri="{FF2B5EF4-FFF2-40B4-BE49-F238E27FC236}">
                <a16:creationId xmlns:a16="http://schemas.microsoft.com/office/drawing/2014/main" id="{92F997BA-0D78-66EA-1BE9-2A7C512078D8}"/>
              </a:ext>
            </a:extLst>
          </p:cNvPr>
          <p:cNvSpPr txBox="1"/>
          <p:nvPr/>
        </p:nvSpPr>
        <p:spPr>
          <a:xfrm>
            <a:off x="4503086" y="4526151"/>
            <a:ext cx="1735219" cy="369332"/>
          </a:xfrm>
          <a:prstGeom prst="rect">
            <a:avLst/>
          </a:prstGeom>
          <a:solidFill>
            <a:schemeClr val="accent4">
              <a:lumMod val="20000"/>
              <a:lumOff val="80000"/>
            </a:schemeClr>
          </a:solidFill>
        </p:spPr>
        <p:txBody>
          <a:bodyPr wrap="none" rtlCol="0">
            <a:spAutoFit/>
          </a:bodyPr>
          <a:lstStyle/>
          <a:p>
            <a:r>
              <a:rPr lang="en-US" dirty="0"/>
              <a:t>Executive clubs</a:t>
            </a:r>
          </a:p>
        </p:txBody>
      </p:sp>
      <p:sp>
        <p:nvSpPr>
          <p:cNvPr id="19" name="TextBox 18">
            <a:extLst>
              <a:ext uri="{FF2B5EF4-FFF2-40B4-BE49-F238E27FC236}">
                <a16:creationId xmlns:a16="http://schemas.microsoft.com/office/drawing/2014/main" id="{4389D7B2-A8EC-FA7E-0780-DCACBC31E8C4}"/>
              </a:ext>
            </a:extLst>
          </p:cNvPr>
          <p:cNvSpPr txBox="1"/>
          <p:nvPr/>
        </p:nvSpPr>
        <p:spPr>
          <a:xfrm>
            <a:off x="4321754" y="4952601"/>
            <a:ext cx="1903470" cy="369332"/>
          </a:xfrm>
          <a:prstGeom prst="rect">
            <a:avLst/>
          </a:prstGeom>
          <a:solidFill>
            <a:schemeClr val="accent2">
              <a:lumMod val="20000"/>
              <a:lumOff val="80000"/>
            </a:schemeClr>
          </a:solidFill>
        </p:spPr>
        <p:txBody>
          <a:bodyPr wrap="none" rtlCol="0">
            <a:spAutoFit/>
          </a:bodyPr>
          <a:lstStyle/>
          <a:p>
            <a:r>
              <a:rPr lang="en-US" dirty="0"/>
              <a:t>Designed fashion</a:t>
            </a:r>
          </a:p>
        </p:txBody>
      </p:sp>
      <p:sp>
        <p:nvSpPr>
          <p:cNvPr id="20" name="TextBox 19">
            <a:extLst>
              <a:ext uri="{FF2B5EF4-FFF2-40B4-BE49-F238E27FC236}">
                <a16:creationId xmlns:a16="http://schemas.microsoft.com/office/drawing/2014/main" id="{F60D5AC5-5BFF-69AF-E792-6B4EB509351C}"/>
              </a:ext>
            </a:extLst>
          </p:cNvPr>
          <p:cNvSpPr txBox="1"/>
          <p:nvPr/>
        </p:nvSpPr>
        <p:spPr>
          <a:xfrm>
            <a:off x="2810646" y="4895483"/>
            <a:ext cx="1319977" cy="369332"/>
          </a:xfrm>
          <a:prstGeom prst="rect">
            <a:avLst/>
          </a:prstGeom>
          <a:solidFill>
            <a:schemeClr val="accent3">
              <a:lumMod val="20000"/>
              <a:lumOff val="80000"/>
            </a:schemeClr>
          </a:solidFill>
        </p:spPr>
        <p:txBody>
          <a:bodyPr wrap="square" rtlCol="0">
            <a:spAutoFit/>
          </a:bodyPr>
          <a:lstStyle/>
          <a:p>
            <a:r>
              <a:rPr lang="en-US" dirty="0"/>
              <a:t>Likes on FB</a:t>
            </a:r>
          </a:p>
        </p:txBody>
      </p:sp>
    </p:spTree>
    <p:extLst>
      <p:ext uri="{BB962C8B-B14F-4D97-AF65-F5344CB8AC3E}">
        <p14:creationId xmlns:p14="http://schemas.microsoft.com/office/powerpoint/2010/main" val="370247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animBg="1"/>
      <p:bldP spid="13" grpId="0" animBg="1"/>
      <p:bldP spid="15" grpId="0" animBg="1"/>
      <p:bldP spid="17"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3B956-E92A-CF61-C52C-280C2EF7A2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8419A7-324B-126E-8CAA-985A4DC19A9F}"/>
              </a:ext>
            </a:extLst>
          </p:cNvPr>
          <p:cNvSpPr>
            <a:spLocks noGrp="1"/>
          </p:cNvSpPr>
          <p:nvPr>
            <p:ph idx="1"/>
          </p:nvPr>
        </p:nvSpPr>
        <p:spPr>
          <a:xfrm>
            <a:off x="421759" y="365124"/>
            <a:ext cx="6361814" cy="3551163"/>
          </a:xfrm>
        </p:spPr>
        <p:txBody>
          <a:bodyPr>
            <a:normAutofit fontScale="85000" lnSpcReduction="20000"/>
          </a:bodyPr>
          <a:lstStyle/>
          <a:p>
            <a:pPr marL="0" indent="0">
              <a:buNone/>
            </a:pPr>
            <a:r>
              <a:rPr lang="en-US" b="1" dirty="0"/>
              <a:t>5. Self-</a:t>
            </a:r>
            <a:r>
              <a:rPr lang="en-US" b="1" dirty="0" err="1"/>
              <a:t>Actualisation</a:t>
            </a:r>
            <a:r>
              <a:rPr lang="en-US" b="1" dirty="0"/>
              <a:t> Needs: </a:t>
            </a:r>
            <a:r>
              <a:rPr lang="en-US" dirty="0"/>
              <a:t>This is the desire to </a:t>
            </a:r>
            <a:r>
              <a:rPr lang="en-US" dirty="0" err="1"/>
              <a:t>realise</a:t>
            </a:r>
            <a:r>
              <a:rPr lang="en-US" dirty="0"/>
              <a:t> one's full potential.</a:t>
            </a:r>
          </a:p>
          <a:p>
            <a:pPr marL="0" indent="0">
              <a:buNone/>
            </a:pPr>
            <a:r>
              <a:rPr lang="en-US" dirty="0"/>
              <a:t>Eg: Creativity; Personal growth; Learning; Meaning; Purpose; Self-development</a:t>
            </a:r>
          </a:p>
          <a:p>
            <a:pPr marL="0" indent="0">
              <a:buNone/>
            </a:pPr>
            <a:r>
              <a:rPr lang="en-US" dirty="0"/>
              <a:t>Someone pursuing a second Bachelor may be motivated largely by intellectual growth and personal fulfilment rather than financial reward alone.</a:t>
            </a:r>
          </a:p>
          <a:p>
            <a:pPr marL="0" indent="0">
              <a:buNone/>
            </a:pPr>
            <a:r>
              <a:rPr lang="en-US" dirty="0">
                <a:sym typeface="Wingdings" panose="05000000000000000000" pitchFamily="2" charset="2"/>
              </a:rPr>
              <a:t> Mkt offers: </a:t>
            </a:r>
            <a:r>
              <a:rPr lang="en-US" dirty="0"/>
              <a:t>Higher education Professional development courses Adventure travel Artistic workshops Coaching</a:t>
            </a:r>
          </a:p>
          <a:p>
            <a:pPr marL="0" indent="0">
              <a:buNone/>
            </a:pPr>
            <a:endParaRPr lang="en-US" dirty="0"/>
          </a:p>
          <a:p>
            <a:pPr marL="457200" lvl="1" indent="0">
              <a:buNone/>
            </a:pPr>
            <a:endParaRPr lang="en-US" dirty="0"/>
          </a:p>
          <a:p>
            <a:pPr marL="0" indent="0">
              <a:buNone/>
            </a:pPr>
            <a:endParaRPr lang="en-US" dirty="0"/>
          </a:p>
          <a:p>
            <a:endParaRPr lang="en-US" dirty="0"/>
          </a:p>
        </p:txBody>
      </p:sp>
      <p:pic>
        <p:nvPicPr>
          <p:cNvPr id="5" name="Picture 4">
            <a:extLst>
              <a:ext uri="{FF2B5EF4-FFF2-40B4-BE49-F238E27FC236}">
                <a16:creationId xmlns:a16="http://schemas.microsoft.com/office/drawing/2014/main" id="{D299395C-54EA-A8B8-5290-479BB1ED172E}"/>
              </a:ext>
            </a:extLst>
          </p:cNvPr>
          <p:cNvPicPr>
            <a:picLocks noChangeAspect="1"/>
          </p:cNvPicPr>
          <p:nvPr/>
        </p:nvPicPr>
        <p:blipFill>
          <a:blip r:embed="rId2"/>
          <a:stretch>
            <a:fillRect/>
          </a:stretch>
        </p:blipFill>
        <p:spPr>
          <a:xfrm>
            <a:off x="6974704" y="365125"/>
            <a:ext cx="4795538" cy="3551163"/>
          </a:xfrm>
          <a:prstGeom prst="rect">
            <a:avLst/>
          </a:prstGeom>
        </p:spPr>
      </p:pic>
      <p:sp>
        <p:nvSpPr>
          <p:cNvPr id="6" name="TextBox 5">
            <a:extLst>
              <a:ext uri="{FF2B5EF4-FFF2-40B4-BE49-F238E27FC236}">
                <a16:creationId xmlns:a16="http://schemas.microsoft.com/office/drawing/2014/main" id="{0C0DB5CA-11AD-06C0-CAD0-D805DAEAEAB0}"/>
              </a:ext>
            </a:extLst>
          </p:cNvPr>
          <p:cNvSpPr txBox="1"/>
          <p:nvPr/>
        </p:nvSpPr>
        <p:spPr>
          <a:xfrm>
            <a:off x="7060019" y="4139312"/>
            <a:ext cx="2041451" cy="2308324"/>
          </a:xfrm>
          <a:prstGeom prst="rect">
            <a:avLst/>
          </a:prstGeom>
          <a:solidFill>
            <a:schemeClr val="accent1">
              <a:lumMod val="20000"/>
              <a:lumOff val="80000"/>
            </a:schemeClr>
          </a:solidFill>
        </p:spPr>
        <p:txBody>
          <a:bodyPr wrap="square" rtlCol="0">
            <a:spAutoFit/>
          </a:bodyPr>
          <a:lstStyle/>
          <a:p>
            <a:r>
              <a:rPr lang="en-US" dirty="0"/>
              <a:t>Two-time Oscar-winning actor and composer, Sir </a:t>
            </a:r>
            <a:r>
              <a:rPr lang="en-US" b="1" dirty="0"/>
              <a:t>Anthony Hopkins</a:t>
            </a:r>
            <a:r>
              <a:rPr lang="en-US" dirty="0"/>
              <a:t> released his debut single, "Bracken Road," at the age of 88. </a:t>
            </a:r>
          </a:p>
        </p:txBody>
      </p:sp>
      <p:sp>
        <p:nvSpPr>
          <p:cNvPr id="2" name="Content Placeholder 2">
            <a:extLst>
              <a:ext uri="{FF2B5EF4-FFF2-40B4-BE49-F238E27FC236}">
                <a16:creationId xmlns:a16="http://schemas.microsoft.com/office/drawing/2014/main" id="{0A10CF51-891C-5014-653E-EC317B2E5FC2}"/>
              </a:ext>
            </a:extLst>
          </p:cNvPr>
          <p:cNvSpPr txBox="1">
            <a:spLocks/>
          </p:cNvSpPr>
          <p:nvPr/>
        </p:nvSpPr>
        <p:spPr>
          <a:xfrm>
            <a:off x="421757" y="3993963"/>
            <a:ext cx="6361814" cy="218292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b="1" dirty="0"/>
              <a:t>Later Addition: 6. Self-Transcendence Needs: </a:t>
            </a:r>
            <a:r>
              <a:rPr lang="en-US" sz="2200" dirty="0"/>
              <a:t>going beyond one's own interests to contribute to others or to a cause greater than oneself. </a:t>
            </a:r>
            <a:r>
              <a:rPr lang="en-US" sz="2200" dirty="0">
                <a:sym typeface="Wingdings" panose="05000000000000000000" pitchFamily="2" charset="2"/>
              </a:rPr>
              <a:t> Contributing to society</a:t>
            </a:r>
          </a:p>
          <a:p>
            <a:pPr marL="0" indent="0">
              <a:buNone/>
            </a:pPr>
            <a:r>
              <a:rPr lang="en-US" sz="2200" dirty="0"/>
              <a:t>Eg: Volunteering Mentoring Environmental protection Religious or spiritual devotion Scientific discovery for society</a:t>
            </a:r>
          </a:p>
          <a:p>
            <a:pPr marL="0" indent="0">
              <a:buFont typeface="Arial" panose="020B0604020202020204" pitchFamily="34" charset="0"/>
              <a:buNone/>
            </a:pPr>
            <a:endParaRPr lang="en-US" sz="2200" dirty="0"/>
          </a:p>
          <a:p>
            <a:pPr marL="457200" lvl="1" indent="0">
              <a:buFont typeface="Arial" panose="020B0604020202020204" pitchFamily="34" charset="0"/>
              <a:buNone/>
            </a:pPr>
            <a:endParaRPr lang="en-US" sz="2200" dirty="0"/>
          </a:p>
          <a:p>
            <a:pPr marL="0" indent="0">
              <a:buFont typeface="Arial" panose="020B0604020202020204" pitchFamily="34" charset="0"/>
              <a:buNone/>
            </a:pPr>
            <a:endParaRPr lang="en-US" sz="2200" dirty="0"/>
          </a:p>
          <a:p>
            <a:endParaRPr lang="en-US" sz="2200" dirty="0"/>
          </a:p>
        </p:txBody>
      </p:sp>
      <p:pic>
        <p:nvPicPr>
          <p:cNvPr id="8" name="Picture 7">
            <a:extLst>
              <a:ext uri="{FF2B5EF4-FFF2-40B4-BE49-F238E27FC236}">
                <a16:creationId xmlns:a16="http://schemas.microsoft.com/office/drawing/2014/main" id="{C1DE90D7-B9DA-7158-A56D-D9B3BE5F8F32}"/>
              </a:ext>
            </a:extLst>
          </p:cNvPr>
          <p:cNvPicPr>
            <a:picLocks noChangeAspect="1"/>
          </p:cNvPicPr>
          <p:nvPr/>
        </p:nvPicPr>
        <p:blipFill>
          <a:blip r:embed="rId3"/>
          <a:stretch>
            <a:fillRect/>
          </a:stretch>
        </p:blipFill>
        <p:spPr>
          <a:xfrm>
            <a:off x="9372473" y="4024075"/>
            <a:ext cx="2547538" cy="2538798"/>
          </a:xfrm>
          <a:prstGeom prst="rect">
            <a:avLst/>
          </a:prstGeom>
        </p:spPr>
      </p:pic>
    </p:spTree>
    <p:extLst>
      <p:ext uri="{BB962C8B-B14F-4D97-AF65-F5344CB8AC3E}">
        <p14:creationId xmlns:p14="http://schemas.microsoft.com/office/powerpoint/2010/main" val="210444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027E5-68AD-4CBA-9CC7-3566DE6DF863}"/>
              </a:ext>
            </a:extLst>
          </p:cNvPr>
          <p:cNvSpPr>
            <a:spLocks noGrp="1"/>
          </p:cNvSpPr>
          <p:nvPr>
            <p:ph type="title"/>
          </p:nvPr>
        </p:nvSpPr>
        <p:spPr>
          <a:xfrm>
            <a:off x="976424" y="545880"/>
            <a:ext cx="10515600" cy="868252"/>
          </a:xfrm>
        </p:spPr>
        <p:txBody>
          <a:bodyPr/>
          <a:lstStyle/>
          <a:p>
            <a:r>
              <a:rPr lang="en-US" b="1" dirty="0">
                <a:solidFill>
                  <a:srgbClr val="C00000"/>
                </a:solidFill>
              </a:rPr>
              <a:t>Wants</a:t>
            </a:r>
          </a:p>
        </p:txBody>
      </p:sp>
      <p:sp>
        <p:nvSpPr>
          <p:cNvPr id="3" name="Content Placeholder 2">
            <a:extLst>
              <a:ext uri="{FF2B5EF4-FFF2-40B4-BE49-F238E27FC236}">
                <a16:creationId xmlns:a16="http://schemas.microsoft.com/office/drawing/2014/main" id="{0574BF10-86C7-2543-928E-27DC57290093}"/>
              </a:ext>
            </a:extLst>
          </p:cNvPr>
          <p:cNvSpPr>
            <a:spLocks noGrp="1"/>
          </p:cNvSpPr>
          <p:nvPr>
            <p:ph idx="1"/>
          </p:nvPr>
        </p:nvSpPr>
        <p:spPr>
          <a:xfrm>
            <a:off x="544918" y="1836256"/>
            <a:ext cx="11102163" cy="4351338"/>
          </a:xfrm>
        </p:spPr>
        <p:txBody>
          <a:bodyPr>
            <a:normAutofit fontScale="92500"/>
          </a:bodyPr>
          <a:lstStyle/>
          <a:p>
            <a:r>
              <a:rPr lang="en-US" dirty="0"/>
              <a:t>Wants are the forms that human needs take when they are shaped by culture and individual personality</a:t>
            </a:r>
          </a:p>
          <a:p>
            <a:r>
              <a:rPr lang="en-US" dirty="0"/>
              <a:t>Eg: A hungry person in Hanoi may want </a:t>
            </a:r>
            <a:r>
              <a:rPr lang="en-US" dirty="0" err="1"/>
              <a:t>phở</a:t>
            </a:r>
            <a:r>
              <a:rPr lang="en-US" dirty="0"/>
              <a:t>, while individuals in other cultural contexts may want pasta (Rome), curry (Tokyo), or a sandwich (U.S).</a:t>
            </a:r>
          </a:p>
          <a:p>
            <a:r>
              <a:rPr lang="en-US" dirty="0"/>
              <a:t>The need is similar—food—but the preferred solution varies according to culture, lifestyle, personality, experience, social influence, and context</a:t>
            </a:r>
          </a:p>
          <a:p>
            <a:r>
              <a:rPr lang="en-US" dirty="0"/>
              <a:t>While needs don’t change, wants are changing and satisfaction with existing offerings gradually declines.</a:t>
            </a:r>
          </a:p>
          <a:p>
            <a:r>
              <a:rPr lang="en-US" dirty="0">
                <a:solidFill>
                  <a:srgbClr val="C00000"/>
                </a:solidFill>
              </a:rPr>
              <a:t>What should marketers do?</a:t>
            </a:r>
          </a:p>
        </p:txBody>
      </p:sp>
      <p:pic>
        <p:nvPicPr>
          <p:cNvPr id="5" name="Image 3" descr="/mnt/data/imc_th/organic.png">
            <a:extLst>
              <a:ext uri="{FF2B5EF4-FFF2-40B4-BE49-F238E27FC236}">
                <a16:creationId xmlns:a16="http://schemas.microsoft.com/office/drawing/2014/main" id="{532F3313-50CB-F974-9E1C-4EF3EB5AFC54}"/>
              </a:ext>
            </a:extLst>
          </p:cNvPr>
          <p:cNvPicPr>
            <a:picLocks noChangeAspect="1"/>
          </p:cNvPicPr>
          <p:nvPr/>
        </p:nvPicPr>
        <p:blipFill>
          <a:blip r:embed="rId2"/>
          <a:srcRect t="11987" b="11987"/>
          <a:stretch/>
        </p:blipFill>
        <p:spPr>
          <a:xfrm>
            <a:off x="7921342" y="0"/>
            <a:ext cx="4270658" cy="1616150"/>
          </a:xfrm>
          <a:prstGeom prst="rect">
            <a:avLst/>
          </a:prstGeom>
        </p:spPr>
      </p:pic>
    </p:spTree>
    <p:extLst>
      <p:ext uri="{BB962C8B-B14F-4D97-AF65-F5344CB8AC3E}">
        <p14:creationId xmlns:p14="http://schemas.microsoft.com/office/powerpoint/2010/main" val="765534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E651F-C45F-3169-EFAE-8227A2E77BA2}"/>
              </a:ext>
            </a:extLst>
          </p:cNvPr>
          <p:cNvSpPr>
            <a:spLocks noGrp="1"/>
          </p:cNvSpPr>
          <p:nvPr>
            <p:ph type="title"/>
          </p:nvPr>
        </p:nvSpPr>
        <p:spPr/>
        <p:txBody>
          <a:bodyPr/>
          <a:lstStyle/>
          <a:p>
            <a:r>
              <a:rPr lang="en-US"/>
              <a:t>Law of Diminishing Marginal Utility (DMU)</a:t>
            </a:r>
            <a:endParaRPr lang="en-US" dirty="0"/>
          </a:p>
        </p:txBody>
      </p:sp>
      <p:sp>
        <p:nvSpPr>
          <p:cNvPr id="3" name="Content Placeholder 2">
            <a:extLst>
              <a:ext uri="{FF2B5EF4-FFF2-40B4-BE49-F238E27FC236}">
                <a16:creationId xmlns:a16="http://schemas.microsoft.com/office/drawing/2014/main" id="{3DD0D077-359A-ECE2-B9CF-49D626076ED3}"/>
              </a:ext>
            </a:extLst>
          </p:cNvPr>
          <p:cNvSpPr>
            <a:spLocks noGrp="1"/>
          </p:cNvSpPr>
          <p:nvPr>
            <p:ph idx="1"/>
          </p:nvPr>
        </p:nvSpPr>
        <p:spPr>
          <a:xfrm>
            <a:off x="573437" y="1534332"/>
            <a:ext cx="10780363" cy="4958543"/>
          </a:xfrm>
        </p:spPr>
        <p:txBody>
          <a:bodyPr>
            <a:normAutofit/>
          </a:bodyPr>
          <a:lstStyle/>
          <a:p>
            <a:r>
              <a:rPr lang="en-US" sz="2400" b="1" dirty="0"/>
              <a:t>Utility: </a:t>
            </a:r>
            <a:r>
              <a:rPr lang="en-US" sz="2400" dirty="0"/>
              <a:t>the </a:t>
            </a:r>
            <a:r>
              <a:rPr lang="en-US" sz="2400" b="1" dirty="0"/>
              <a:t>satisfaction or benefit</a:t>
            </a:r>
            <a:r>
              <a:rPr lang="en-US" sz="2400" dirty="0"/>
              <a:t> that a consumer derives from consuming a product or service.</a:t>
            </a:r>
          </a:p>
          <a:p>
            <a:r>
              <a:rPr lang="en-US" sz="2400" dirty="0"/>
              <a:t>Eg: Imagine you are extremely thirsty.</a:t>
            </a:r>
          </a:p>
          <a:p>
            <a:pPr lvl="1"/>
            <a:r>
              <a:rPr lang="en-US" sz="2000" dirty="0"/>
              <a:t>The </a:t>
            </a:r>
            <a:r>
              <a:rPr lang="en-US" sz="2000" b="1" dirty="0"/>
              <a:t>first glass of water</a:t>
            </a:r>
            <a:r>
              <a:rPr lang="en-US" sz="2000" dirty="0"/>
              <a:t> gives you tremendous satisfaction. 😍😍😍😍😍</a:t>
            </a:r>
          </a:p>
          <a:p>
            <a:pPr lvl="1"/>
            <a:r>
              <a:rPr lang="en-US" sz="2000" dirty="0"/>
              <a:t>The </a:t>
            </a:r>
            <a:r>
              <a:rPr lang="en-US" sz="2000" b="1" dirty="0"/>
              <a:t>second glass</a:t>
            </a:r>
            <a:r>
              <a:rPr lang="en-US" sz="2000" dirty="0"/>
              <a:t> is still enjoyable. 😍😍😍😍</a:t>
            </a:r>
          </a:p>
          <a:p>
            <a:pPr lvl="1"/>
            <a:r>
              <a:rPr lang="en-US" sz="2000" dirty="0"/>
              <a:t>The </a:t>
            </a:r>
            <a:r>
              <a:rPr lang="en-US" sz="2000" b="1" dirty="0"/>
              <a:t>third glass</a:t>
            </a:r>
            <a:r>
              <a:rPr lang="en-US" sz="2000" dirty="0"/>
              <a:t> is less satisfying. 😍😍😍</a:t>
            </a:r>
          </a:p>
          <a:p>
            <a:pPr lvl="1"/>
            <a:r>
              <a:rPr lang="en-US" sz="2000" dirty="0"/>
              <a:t>The </a:t>
            </a:r>
            <a:r>
              <a:rPr lang="en-US" sz="2000" b="1" dirty="0"/>
              <a:t>fourth glass</a:t>
            </a:r>
            <a:r>
              <a:rPr lang="en-US" sz="2000" dirty="0"/>
              <a:t> provides little additional pleasure. 😐</a:t>
            </a:r>
          </a:p>
          <a:p>
            <a:pPr lvl="1"/>
            <a:r>
              <a:rPr lang="en-US" sz="2000" dirty="0"/>
              <a:t>The </a:t>
            </a:r>
            <a:r>
              <a:rPr lang="en-US" sz="2000" b="1" dirty="0"/>
              <a:t>fifth glass</a:t>
            </a:r>
            <a:r>
              <a:rPr lang="en-US" sz="2000" dirty="0"/>
              <a:t> may even make you feel uncomfortable. 🤢</a:t>
            </a:r>
          </a:p>
          <a:p>
            <a:pPr marL="0" indent="0">
              <a:buNone/>
            </a:pPr>
            <a:r>
              <a:rPr lang="en-US" sz="2400" dirty="0"/>
              <a:t>The product has not changed. </a:t>
            </a:r>
          </a:p>
          <a:p>
            <a:pPr marL="0" indent="0">
              <a:buNone/>
            </a:pPr>
            <a:r>
              <a:rPr lang="en-US" sz="2400" dirty="0"/>
              <a:t>What changes is the </a:t>
            </a:r>
            <a:r>
              <a:rPr lang="en-US" sz="2400" b="1" dirty="0"/>
              <a:t>level of satisfaction</a:t>
            </a:r>
            <a:r>
              <a:rPr lang="en-US" sz="2400" dirty="0"/>
              <a:t> received from each additional unit.</a:t>
            </a:r>
          </a:p>
          <a:p>
            <a:pPr>
              <a:buFont typeface="Wingdings" panose="05000000000000000000" pitchFamily="2" charset="2"/>
              <a:buChar char="à"/>
            </a:pPr>
            <a:r>
              <a:rPr lang="en-US" sz="2400" b="1" dirty="0"/>
              <a:t>Marginal Utility (MU)</a:t>
            </a:r>
            <a:r>
              <a:rPr lang="en-US" sz="2400" dirty="0"/>
              <a:t> is the </a:t>
            </a:r>
            <a:r>
              <a:rPr lang="en-US" sz="2400" b="1" dirty="0"/>
              <a:t>additional satisfaction gained from consuming one more unit of a product.</a:t>
            </a:r>
            <a:endParaRPr lang="en-US" sz="2400" dirty="0"/>
          </a:p>
          <a:p>
            <a:pPr marL="457200" lvl="1" indent="0">
              <a:buNone/>
            </a:pPr>
            <a:endParaRPr lang="en-US" dirty="0"/>
          </a:p>
          <a:p>
            <a:endParaRPr lang="en-US" dirty="0"/>
          </a:p>
        </p:txBody>
      </p:sp>
      <p:pic>
        <p:nvPicPr>
          <p:cNvPr id="5" name="Picture 4">
            <a:extLst>
              <a:ext uri="{FF2B5EF4-FFF2-40B4-BE49-F238E27FC236}">
                <a16:creationId xmlns:a16="http://schemas.microsoft.com/office/drawing/2014/main" id="{24665F1A-2772-FF78-39C6-0B887E17D1C1}"/>
              </a:ext>
            </a:extLst>
          </p:cNvPr>
          <p:cNvPicPr>
            <a:picLocks noChangeAspect="1"/>
          </p:cNvPicPr>
          <p:nvPr/>
        </p:nvPicPr>
        <p:blipFill>
          <a:blip r:embed="rId2"/>
          <a:stretch>
            <a:fillRect/>
          </a:stretch>
        </p:blipFill>
        <p:spPr>
          <a:xfrm>
            <a:off x="7976806" y="3107017"/>
            <a:ext cx="3285235" cy="1783960"/>
          </a:xfrm>
          <a:prstGeom prst="rect">
            <a:avLst/>
          </a:prstGeom>
        </p:spPr>
      </p:pic>
    </p:spTree>
    <p:extLst>
      <p:ext uri="{BB962C8B-B14F-4D97-AF65-F5344CB8AC3E}">
        <p14:creationId xmlns:p14="http://schemas.microsoft.com/office/powerpoint/2010/main" val="3186902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C8C05-3B29-EA85-34F8-1E01B70E0169}"/>
              </a:ext>
            </a:extLst>
          </p:cNvPr>
          <p:cNvSpPr>
            <a:spLocks noGrp="1"/>
          </p:cNvSpPr>
          <p:nvPr>
            <p:ph type="title"/>
          </p:nvPr>
        </p:nvSpPr>
        <p:spPr/>
        <p:txBody>
          <a:bodyPr/>
          <a:lstStyle/>
          <a:p>
            <a:r>
              <a:rPr lang="en-US"/>
              <a:t>Why consumers constantly seek novelty?</a:t>
            </a:r>
            <a:endParaRPr lang="en-US" dirty="0"/>
          </a:p>
        </p:txBody>
      </p:sp>
      <p:sp>
        <p:nvSpPr>
          <p:cNvPr id="3" name="Content Placeholder 2">
            <a:extLst>
              <a:ext uri="{FF2B5EF4-FFF2-40B4-BE49-F238E27FC236}">
                <a16:creationId xmlns:a16="http://schemas.microsoft.com/office/drawing/2014/main" id="{2F6761B6-0887-3253-6023-C92E00AD8EC3}"/>
              </a:ext>
            </a:extLst>
          </p:cNvPr>
          <p:cNvSpPr>
            <a:spLocks noGrp="1"/>
          </p:cNvSpPr>
          <p:nvPr>
            <p:ph idx="1"/>
          </p:nvPr>
        </p:nvSpPr>
        <p:spPr>
          <a:xfrm>
            <a:off x="660660" y="1559811"/>
            <a:ext cx="11081289" cy="4351338"/>
          </a:xfrm>
        </p:spPr>
        <p:txBody>
          <a:bodyPr>
            <a:normAutofit fontScale="85000" lnSpcReduction="20000"/>
          </a:bodyPr>
          <a:lstStyle/>
          <a:p>
            <a:r>
              <a:rPr lang="en-US" dirty="0"/>
              <a:t>Consumers eventually become bored with consuming the same product repeatedly.</a:t>
            </a:r>
          </a:p>
          <a:p>
            <a:r>
              <a:rPr lang="en-US" dirty="0">
                <a:sym typeface="Wingdings" panose="05000000000000000000" pitchFamily="2" charset="2"/>
              </a:rPr>
              <a:t> T</a:t>
            </a:r>
            <a:r>
              <a:rPr lang="en-US" dirty="0"/>
              <a:t>herefore, marketers introduce:</a:t>
            </a:r>
          </a:p>
          <a:p>
            <a:r>
              <a:rPr lang="en-US" dirty="0"/>
              <a:t>new </a:t>
            </a:r>
            <a:r>
              <a:rPr lang="en-US" dirty="0" err="1"/>
              <a:t>flavours</a:t>
            </a:r>
            <a:r>
              <a:rPr lang="en-US" dirty="0"/>
              <a:t>, </a:t>
            </a:r>
          </a:p>
          <a:p>
            <a:r>
              <a:rPr lang="en-US" dirty="0"/>
              <a:t>new </a:t>
            </a:r>
            <a:r>
              <a:rPr lang="en-US" dirty="0" err="1"/>
              <a:t>colours</a:t>
            </a:r>
            <a:r>
              <a:rPr lang="en-US" dirty="0"/>
              <a:t>, </a:t>
            </a:r>
          </a:p>
          <a:p>
            <a:r>
              <a:rPr lang="en-US" dirty="0"/>
              <a:t>limited editions, </a:t>
            </a:r>
          </a:p>
          <a:p>
            <a:r>
              <a:rPr lang="en-US" dirty="0"/>
              <a:t>seasonal collections, </a:t>
            </a:r>
          </a:p>
          <a:p>
            <a:r>
              <a:rPr lang="en-US" dirty="0"/>
              <a:t>product extensions.</a:t>
            </a:r>
          </a:p>
          <a:p>
            <a:pPr marL="0" indent="0">
              <a:buNone/>
            </a:pPr>
            <a:r>
              <a:rPr lang="en-US" dirty="0"/>
              <a:t>Eg: </a:t>
            </a:r>
            <a:r>
              <a:rPr lang="en-US" sz="2600" dirty="0"/>
              <a:t>Snack: Original </a:t>
            </a:r>
            <a:r>
              <a:rPr lang="en-US" sz="2600" dirty="0">
                <a:sym typeface="Wingdings" panose="05000000000000000000" pitchFamily="2" charset="2"/>
              </a:rPr>
              <a:t> Barbecue  Cheese  Sour Cream &amp; Onion  Seaweed</a:t>
            </a:r>
          </a:p>
          <a:p>
            <a:pPr marL="0" indent="0">
              <a:buNone/>
            </a:pPr>
            <a:r>
              <a:rPr lang="en-US" sz="2400" dirty="0"/>
              <a:t>Consumers do not need different types of potato chips to satisfy hunger. Rather, new varieties increase perceived satisfaction.</a:t>
            </a:r>
          </a:p>
          <a:p>
            <a:pPr marL="0" indent="0">
              <a:buNone/>
            </a:pPr>
            <a:r>
              <a:rPr lang="en-US" sz="2400" dirty="0"/>
              <a:t>What would happen if only Original taste is provided?</a:t>
            </a:r>
            <a:endParaRPr lang="en-US" sz="2600" dirty="0"/>
          </a:p>
          <a:p>
            <a:pPr marL="0" indent="0">
              <a:buNone/>
            </a:pPr>
            <a:endParaRPr lang="en-US" dirty="0"/>
          </a:p>
        </p:txBody>
      </p:sp>
      <p:pic>
        <p:nvPicPr>
          <p:cNvPr id="7" name="Picture 6">
            <a:extLst>
              <a:ext uri="{FF2B5EF4-FFF2-40B4-BE49-F238E27FC236}">
                <a16:creationId xmlns:a16="http://schemas.microsoft.com/office/drawing/2014/main" id="{3A305C76-C696-F082-413E-294C00A5C973}"/>
              </a:ext>
            </a:extLst>
          </p:cNvPr>
          <p:cNvPicPr>
            <a:picLocks noChangeAspect="1"/>
          </p:cNvPicPr>
          <p:nvPr/>
        </p:nvPicPr>
        <p:blipFill>
          <a:blip r:embed="rId2"/>
          <a:stretch>
            <a:fillRect/>
          </a:stretch>
        </p:blipFill>
        <p:spPr>
          <a:xfrm>
            <a:off x="5337544" y="2515637"/>
            <a:ext cx="6572764" cy="1856040"/>
          </a:xfrm>
          <a:prstGeom prst="rect">
            <a:avLst/>
          </a:prstGeom>
        </p:spPr>
      </p:pic>
    </p:spTree>
    <p:extLst>
      <p:ext uri="{BB962C8B-B14F-4D97-AF65-F5344CB8AC3E}">
        <p14:creationId xmlns:p14="http://schemas.microsoft.com/office/powerpoint/2010/main" val="739988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2F82C-AED3-F07D-CEE6-102E8B94DA6E}"/>
              </a:ext>
            </a:extLst>
          </p:cNvPr>
          <p:cNvSpPr>
            <a:spLocks noGrp="1"/>
          </p:cNvSpPr>
          <p:nvPr>
            <p:ph type="title"/>
          </p:nvPr>
        </p:nvSpPr>
        <p:spPr/>
        <p:txBody>
          <a:bodyPr/>
          <a:lstStyle/>
          <a:p>
            <a:r>
              <a:rPr lang="en-US" dirty="0"/>
              <a:t>Why firms must continue creating value?</a:t>
            </a:r>
          </a:p>
        </p:txBody>
      </p:sp>
      <p:sp>
        <p:nvSpPr>
          <p:cNvPr id="3" name="Content Placeholder 2">
            <a:extLst>
              <a:ext uri="{FF2B5EF4-FFF2-40B4-BE49-F238E27FC236}">
                <a16:creationId xmlns:a16="http://schemas.microsoft.com/office/drawing/2014/main" id="{95AA3C65-032D-6022-08CE-FFD97FF7BE8C}"/>
              </a:ext>
            </a:extLst>
          </p:cNvPr>
          <p:cNvSpPr>
            <a:spLocks noGrp="1"/>
          </p:cNvSpPr>
          <p:nvPr>
            <p:ph idx="1"/>
          </p:nvPr>
        </p:nvSpPr>
        <p:spPr>
          <a:xfrm>
            <a:off x="742507" y="1690688"/>
            <a:ext cx="10515600" cy="4422590"/>
          </a:xfrm>
        </p:spPr>
        <p:txBody>
          <a:bodyPr>
            <a:normAutofit fontScale="70000" lnSpcReduction="20000"/>
          </a:bodyPr>
          <a:lstStyle/>
          <a:p>
            <a:r>
              <a:rPr lang="en-US" dirty="0"/>
              <a:t>Product Innovation: As consumers become accustomed to existing products, their marginal utility declines </a:t>
            </a:r>
            <a:r>
              <a:rPr lang="en-US" dirty="0">
                <a:sym typeface="Wingdings" panose="05000000000000000000" pitchFamily="2" charset="2"/>
              </a:rPr>
              <a:t> </a:t>
            </a:r>
            <a:r>
              <a:rPr lang="en-US" dirty="0"/>
              <a:t>why companies continuously innovate.</a:t>
            </a:r>
          </a:p>
          <a:p>
            <a:r>
              <a:rPr lang="en-US" b="1" dirty="0"/>
              <a:t>Example: </a:t>
            </a:r>
            <a:r>
              <a:rPr lang="en-US" dirty="0"/>
              <a:t>Apple releases new iPhone models with:</a:t>
            </a:r>
          </a:p>
          <a:p>
            <a:pPr lvl="1"/>
            <a:r>
              <a:rPr lang="en-US" dirty="0"/>
              <a:t>improved cameras, </a:t>
            </a:r>
          </a:p>
          <a:p>
            <a:pPr lvl="1"/>
            <a:r>
              <a:rPr lang="en-US" dirty="0"/>
              <a:t>AI features, </a:t>
            </a:r>
          </a:p>
          <a:p>
            <a:pPr lvl="1"/>
            <a:r>
              <a:rPr lang="en-US" dirty="0"/>
              <a:t>faster processors, </a:t>
            </a:r>
          </a:p>
          <a:p>
            <a:pPr lvl="1"/>
            <a:r>
              <a:rPr lang="en-US" dirty="0"/>
              <a:t>longer battery life. </a:t>
            </a:r>
          </a:p>
          <a:p>
            <a:r>
              <a:rPr lang="en-US" dirty="0"/>
              <a:t>The basic need for communication remains </a:t>
            </a:r>
          </a:p>
          <a:p>
            <a:pPr marL="0" indent="0">
              <a:buNone/>
            </a:pPr>
            <a:r>
              <a:rPr lang="en-US" dirty="0"/>
              <a:t>unchanged, but innovation increases </a:t>
            </a:r>
          </a:p>
          <a:p>
            <a:pPr marL="0" indent="0">
              <a:buNone/>
            </a:pPr>
            <a:r>
              <a:rPr lang="en-US" dirty="0"/>
              <a:t>the perceived utility of upgrading.</a:t>
            </a:r>
          </a:p>
          <a:p>
            <a:r>
              <a:rPr lang="en-US" dirty="0"/>
              <a:t>Customer Loyalty: create additional sources </a:t>
            </a:r>
          </a:p>
          <a:p>
            <a:pPr marL="0" indent="0">
              <a:buNone/>
            </a:pPr>
            <a:r>
              <a:rPr lang="en-US" dirty="0"/>
              <a:t>of value beyond the core product</a:t>
            </a:r>
          </a:p>
          <a:p>
            <a:r>
              <a:rPr lang="en-US" dirty="0"/>
              <a:t>Help maintain high levels of customer satisfaction </a:t>
            </a:r>
          </a:p>
          <a:p>
            <a:pPr marL="0" indent="0">
              <a:buNone/>
            </a:pPr>
            <a:r>
              <a:rPr lang="en-US" dirty="0"/>
              <a:t>and encourage repeat visits.</a:t>
            </a:r>
          </a:p>
          <a:p>
            <a:endParaRPr lang="en-US" dirty="0"/>
          </a:p>
        </p:txBody>
      </p:sp>
      <p:pic>
        <p:nvPicPr>
          <p:cNvPr id="5" name="Picture 4">
            <a:extLst>
              <a:ext uri="{FF2B5EF4-FFF2-40B4-BE49-F238E27FC236}">
                <a16:creationId xmlns:a16="http://schemas.microsoft.com/office/drawing/2014/main" id="{1D34F215-1EB9-249B-E08A-3EF7BE55C39E}"/>
              </a:ext>
            </a:extLst>
          </p:cNvPr>
          <p:cNvPicPr>
            <a:picLocks noChangeAspect="1"/>
          </p:cNvPicPr>
          <p:nvPr/>
        </p:nvPicPr>
        <p:blipFill>
          <a:blip r:embed="rId2"/>
          <a:stretch>
            <a:fillRect/>
          </a:stretch>
        </p:blipFill>
        <p:spPr>
          <a:xfrm>
            <a:off x="7365351" y="2721934"/>
            <a:ext cx="3988449" cy="3411747"/>
          </a:xfrm>
          <a:prstGeom prst="rect">
            <a:avLst/>
          </a:prstGeom>
        </p:spPr>
      </p:pic>
    </p:spTree>
    <p:extLst>
      <p:ext uri="{BB962C8B-B14F-4D97-AF65-F5344CB8AC3E}">
        <p14:creationId xmlns:p14="http://schemas.microsoft.com/office/powerpoint/2010/main" val="999376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7E7A3-FCE8-1ED1-E7BB-A1AFF92BE9A4}"/>
              </a:ext>
            </a:extLst>
          </p:cNvPr>
          <p:cNvSpPr>
            <a:spLocks noGrp="1"/>
          </p:cNvSpPr>
          <p:nvPr>
            <p:ph type="title"/>
          </p:nvPr>
        </p:nvSpPr>
        <p:spPr>
          <a:xfrm>
            <a:off x="838200" y="365126"/>
            <a:ext cx="10515600" cy="985210"/>
          </a:xfrm>
        </p:spPr>
        <p:txBody>
          <a:bodyPr/>
          <a:lstStyle/>
          <a:p>
            <a:r>
              <a:rPr lang="en-US" b="1" dirty="0">
                <a:solidFill>
                  <a:srgbClr val="C00000"/>
                </a:solidFill>
              </a:rPr>
              <a:t>Demands</a:t>
            </a:r>
          </a:p>
        </p:txBody>
      </p:sp>
      <p:sp>
        <p:nvSpPr>
          <p:cNvPr id="3" name="Content Placeholder 2">
            <a:extLst>
              <a:ext uri="{FF2B5EF4-FFF2-40B4-BE49-F238E27FC236}">
                <a16:creationId xmlns:a16="http://schemas.microsoft.com/office/drawing/2014/main" id="{652F47BA-67D4-1D7A-208F-491570AA54DB}"/>
              </a:ext>
            </a:extLst>
          </p:cNvPr>
          <p:cNvSpPr>
            <a:spLocks noGrp="1"/>
          </p:cNvSpPr>
          <p:nvPr>
            <p:ph idx="1"/>
          </p:nvPr>
        </p:nvSpPr>
        <p:spPr>
          <a:xfrm>
            <a:off x="593650" y="1496016"/>
            <a:ext cx="10760149" cy="4351338"/>
          </a:xfrm>
        </p:spPr>
        <p:txBody>
          <a:bodyPr/>
          <a:lstStyle/>
          <a:p>
            <a:r>
              <a:rPr lang="en-US" b="1" dirty="0"/>
              <a:t>Wants become demands when they are supported by buying power.</a:t>
            </a:r>
            <a:r>
              <a:rPr lang="en-US" dirty="0"/>
              <a:t> </a:t>
            </a:r>
          </a:p>
          <a:p>
            <a:r>
              <a:rPr lang="en-US" dirty="0"/>
              <a:t>Eg: A consumer may want an electric car, but that want becomes effective market demand only when the consumer is willing and financially able to purchase it.</a:t>
            </a:r>
          </a:p>
          <a:p>
            <a:r>
              <a:rPr lang="en-US" dirty="0"/>
              <a:t>Eg: Need (Hunger) </a:t>
            </a:r>
            <a:r>
              <a:rPr lang="en-US" dirty="0">
                <a:sym typeface="Wingdings" panose="05000000000000000000" pitchFamily="2" charset="2"/>
              </a:rPr>
              <a:t> Want (Desire for sushi)  Demand (Ability and willingness to buy sushi)</a:t>
            </a:r>
          </a:p>
          <a:p>
            <a:r>
              <a:rPr lang="en-US" dirty="0">
                <a:solidFill>
                  <a:srgbClr val="C00000"/>
                </a:solidFill>
              </a:rPr>
              <a:t>Demand = Want + Ability to Pay + Willingness to Buy</a:t>
            </a:r>
          </a:p>
        </p:txBody>
      </p:sp>
    </p:spTree>
    <p:extLst>
      <p:ext uri="{BB962C8B-B14F-4D97-AF65-F5344CB8AC3E}">
        <p14:creationId xmlns:p14="http://schemas.microsoft.com/office/powerpoint/2010/main" val="1190894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E2B39-3849-1800-0C00-21E0C21D42F6}"/>
              </a:ext>
            </a:extLst>
          </p:cNvPr>
          <p:cNvSpPr>
            <a:spLocks noGrp="1"/>
          </p:cNvSpPr>
          <p:nvPr>
            <p:ph type="title"/>
          </p:nvPr>
        </p:nvSpPr>
        <p:spPr/>
        <p:txBody>
          <a:bodyPr/>
          <a:lstStyle/>
          <a:p>
            <a:r>
              <a:rPr lang="en-US" dirty="0"/>
              <a:t>How marketers can increase demand?</a:t>
            </a:r>
          </a:p>
        </p:txBody>
      </p:sp>
      <p:sp>
        <p:nvSpPr>
          <p:cNvPr id="3" name="Content Placeholder 2">
            <a:extLst>
              <a:ext uri="{FF2B5EF4-FFF2-40B4-BE49-F238E27FC236}">
                <a16:creationId xmlns:a16="http://schemas.microsoft.com/office/drawing/2014/main" id="{F94B03D6-6D7A-3807-708E-C6E9E1B75BA1}"/>
              </a:ext>
            </a:extLst>
          </p:cNvPr>
          <p:cNvSpPr>
            <a:spLocks noGrp="1"/>
          </p:cNvSpPr>
          <p:nvPr>
            <p:ph idx="1"/>
          </p:nvPr>
        </p:nvSpPr>
        <p:spPr/>
        <p:txBody>
          <a:bodyPr/>
          <a:lstStyle/>
          <a:p>
            <a:r>
              <a:rPr lang="en-US" dirty="0"/>
              <a:t>Customer Value = Perceived Benefits − Perceived Costs</a:t>
            </a:r>
          </a:p>
          <a:p>
            <a:r>
              <a:rPr lang="en-US" dirty="0"/>
              <a:t>Marketers can increase demand by: improving product quality; adding new features; offering better service; providing warranties; creating emotional benefits; enhancing customer experience</a:t>
            </a:r>
          </a:p>
          <a:p>
            <a:r>
              <a:rPr lang="en-US" dirty="0"/>
              <a:t>Marketers can reduce perceived cost: time; effort; risk; psychological cost.</a:t>
            </a:r>
          </a:p>
          <a:p>
            <a:pPr marL="0" indent="0">
              <a:buNone/>
            </a:pPr>
            <a:r>
              <a:rPr lang="en-US" dirty="0">
                <a:sym typeface="Wingdings" panose="05000000000000000000" pitchFamily="2" charset="2"/>
              </a:rPr>
              <a:t> </a:t>
            </a:r>
            <a:r>
              <a:rPr lang="en-US" dirty="0"/>
              <a:t>free delivery; one-click purchasing; easy returns; money-back guarantees; simple installation</a:t>
            </a:r>
          </a:p>
          <a:p>
            <a:endParaRPr lang="en-US" dirty="0"/>
          </a:p>
        </p:txBody>
      </p:sp>
    </p:spTree>
    <p:extLst>
      <p:ext uri="{BB962C8B-B14F-4D97-AF65-F5344CB8AC3E}">
        <p14:creationId xmlns:p14="http://schemas.microsoft.com/office/powerpoint/2010/main" val="844276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D010A-D63F-5E91-AB0F-F909E059B64E}"/>
              </a:ext>
            </a:extLst>
          </p:cNvPr>
          <p:cNvSpPr>
            <a:spLocks noGrp="1"/>
          </p:cNvSpPr>
          <p:nvPr>
            <p:ph type="title"/>
          </p:nvPr>
        </p:nvSpPr>
        <p:spPr/>
        <p:txBody>
          <a:bodyPr/>
          <a:lstStyle/>
          <a:p>
            <a:r>
              <a:rPr lang="en-US" dirty="0"/>
              <a:t>Improve Affordability: purchasing power</a:t>
            </a:r>
          </a:p>
        </p:txBody>
      </p:sp>
      <p:sp>
        <p:nvSpPr>
          <p:cNvPr id="3" name="Content Placeholder 2">
            <a:extLst>
              <a:ext uri="{FF2B5EF4-FFF2-40B4-BE49-F238E27FC236}">
                <a16:creationId xmlns:a16="http://schemas.microsoft.com/office/drawing/2014/main" id="{3A8879D1-EE22-6600-DCBF-42227DE404A9}"/>
              </a:ext>
            </a:extLst>
          </p:cNvPr>
          <p:cNvSpPr>
            <a:spLocks noGrp="1"/>
          </p:cNvSpPr>
          <p:nvPr>
            <p:ph idx="1"/>
          </p:nvPr>
        </p:nvSpPr>
        <p:spPr>
          <a:xfrm>
            <a:off x="838200" y="1594884"/>
            <a:ext cx="10515600" cy="4582079"/>
          </a:xfrm>
        </p:spPr>
        <p:txBody>
          <a:bodyPr/>
          <a:lstStyle/>
          <a:p>
            <a:r>
              <a:rPr lang="en-US" dirty="0"/>
              <a:t>Make products easier to afford:</a:t>
            </a:r>
          </a:p>
          <a:p>
            <a:pPr lvl="1"/>
            <a:r>
              <a:rPr lang="en-US" dirty="0"/>
              <a:t>installment payments </a:t>
            </a:r>
          </a:p>
          <a:p>
            <a:pPr lvl="1"/>
            <a:r>
              <a:rPr lang="en-US" dirty="0"/>
              <a:t>financing </a:t>
            </a:r>
          </a:p>
          <a:p>
            <a:pPr lvl="1"/>
            <a:r>
              <a:rPr lang="en-US" dirty="0"/>
              <a:t>subscriptions </a:t>
            </a:r>
          </a:p>
          <a:p>
            <a:pPr lvl="1"/>
            <a:r>
              <a:rPr lang="en-US" dirty="0"/>
              <a:t>student discounts </a:t>
            </a:r>
          </a:p>
          <a:p>
            <a:pPr lvl="1"/>
            <a:r>
              <a:rPr lang="en-US" dirty="0"/>
              <a:t>trade-in </a:t>
            </a:r>
            <a:r>
              <a:rPr lang="en-US" dirty="0" err="1"/>
              <a:t>programmes</a:t>
            </a:r>
            <a:endParaRPr lang="en-US" dirty="0"/>
          </a:p>
          <a:p>
            <a:r>
              <a:rPr lang="en-US" dirty="0"/>
              <a:t>Eg: Instead of paying $1,200 upfront, customers can pay </a:t>
            </a:r>
            <a:r>
              <a:rPr lang="en-US" b="1" dirty="0"/>
              <a:t>$50 per month</a:t>
            </a:r>
            <a:r>
              <a:rPr lang="en-US" dirty="0"/>
              <a:t>, making the purchase more accessible.</a:t>
            </a:r>
          </a:p>
        </p:txBody>
      </p:sp>
    </p:spTree>
    <p:extLst>
      <p:ext uri="{BB962C8B-B14F-4D97-AF65-F5344CB8AC3E}">
        <p14:creationId xmlns:p14="http://schemas.microsoft.com/office/powerpoint/2010/main" val="1449827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2C5B-F7DD-4A59-FC92-744B1A64B508}"/>
              </a:ext>
            </a:extLst>
          </p:cNvPr>
          <p:cNvSpPr>
            <a:spLocks noGrp="1"/>
          </p:cNvSpPr>
          <p:nvPr>
            <p:ph type="title"/>
          </p:nvPr>
        </p:nvSpPr>
        <p:spPr>
          <a:xfrm>
            <a:off x="838200" y="365125"/>
            <a:ext cx="10515600" cy="1006475"/>
          </a:xfrm>
        </p:spPr>
        <p:txBody>
          <a:bodyPr/>
          <a:lstStyle/>
          <a:p>
            <a:r>
              <a:rPr lang="en-US" b="1" dirty="0"/>
              <a:t>Encourage Re-purchases</a:t>
            </a:r>
          </a:p>
        </p:txBody>
      </p:sp>
      <p:sp>
        <p:nvSpPr>
          <p:cNvPr id="3" name="Content Placeholder 2">
            <a:extLst>
              <a:ext uri="{FF2B5EF4-FFF2-40B4-BE49-F238E27FC236}">
                <a16:creationId xmlns:a16="http://schemas.microsoft.com/office/drawing/2014/main" id="{8F41036C-2F26-4905-8F7F-BC3CF4A4278E}"/>
              </a:ext>
            </a:extLst>
          </p:cNvPr>
          <p:cNvSpPr>
            <a:spLocks noGrp="1"/>
          </p:cNvSpPr>
          <p:nvPr>
            <p:ph idx="1"/>
          </p:nvPr>
        </p:nvSpPr>
        <p:spPr>
          <a:xfrm>
            <a:off x="659219" y="1520456"/>
            <a:ext cx="10866474" cy="4859079"/>
          </a:xfrm>
        </p:spPr>
        <p:txBody>
          <a:bodyPr>
            <a:normAutofit fontScale="77500" lnSpcReduction="20000"/>
          </a:bodyPr>
          <a:lstStyle/>
          <a:p>
            <a:pPr marL="0" indent="0">
              <a:buNone/>
            </a:pPr>
            <a:r>
              <a:rPr lang="en-US" dirty="0"/>
              <a:t>Demand is not only about attracting new customers but also about encouraging existing customers to buy again.</a:t>
            </a:r>
          </a:p>
          <a:p>
            <a:pPr lvl="1"/>
            <a:r>
              <a:rPr lang="en-US" dirty="0"/>
              <a:t>CRM </a:t>
            </a:r>
            <a:r>
              <a:rPr lang="en-US" dirty="0" err="1"/>
              <a:t>programmes</a:t>
            </a:r>
            <a:endParaRPr lang="en-US" dirty="0"/>
          </a:p>
          <a:p>
            <a:pPr marL="457200" lvl="1" indent="0">
              <a:buNone/>
            </a:pPr>
            <a:r>
              <a:rPr lang="en-US" dirty="0"/>
              <a:t>Eg: Starbucks records customers' purchase history and sends </a:t>
            </a:r>
            <a:r>
              <a:rPr lang="en-US" dirty="0" err="1"/>
              <a:t>personalised</a:t>
            </a:r>
            <a:r>
              <a:rPr lang="en-US" dirty="0"/>
              <a:t> offers (e.g., "Buy your </a:t>
            </a:r>
            <a:r>
              <a:rPr lang="en-US" dirty="0" err="1"/>
              <a:t>favourite</a:t>
            </a:r>
            <a:r>
              <a:rPr lang="en-US" dirty="0"/>
              <a:t> latte this week and earn double Stars"). This encourages repeat purchases and strengthens customer relationships.</a:t>
            </a:r>
          </a:p>
          <a:p>
            <a:pPr lvl="1"/>
            <a:r>
              <a:rPr lang="en-US" dirty="0"/>
              <a:t>Loyalty cards </a:t>
            </a:r>
          </a:p>
          <a:p>
            <a:pPr marL="457200" lvl="1" indent="0">
              <a:buNone/>
            </a:pPr>
            <a:r>
              <a:rPr lang="en-US" dirty="0"/>
              <a:t>Eg: Sephora Beauty Insider: Customers earn points for every purchase, which can be redeemed for products or experiences. The more they buy, the more rewards they receive, increasing purchase frequency.</a:t>
            </a:r>
          </a:p>
          <a:p>
            <a:pPr lvl="1"/>
            <a:r>
              <a:rPr lang="en-US" dirty="0"/>
              <a:t>Membership benefits </a:t>
            </a:r>
          </a:p>
          <a:p>
            <a:pPr marL="457200" lvl="1" indent="0">
              <a:buNone/>
            </a:pPr>
            <a:r>
              <a:rPr lang="en-US" dirty="0"/>
              <a:t>Eg: Amazon Prime: Members enjoy free shipping, Prime Video, Prime Music, exclusive deals, and early access to sales.</a:t>
            </a:r>
          </a:p>
          <a:p>
            <a:pPr lvl="1"/>
            <a:r>
              <a:rPr lang="en-US" dirty="0" err="1"/>
              <a:t>Personalised</a:t>
            </a:r>
            <a:r>
              <a:rPr lang="en-US" dirty="0"/>
              <a:t> recommendations </a:t>
            </a:r>
          </a:p>
          <a:p>
            <a:pPr marL="457200" lvl="1" indent="0">
              <a:buNone/>
            </a:pPr>
            <a:r>
              <a:rPr lang="en-US" dirty="0"/>
              <a:t>Eg: Netflix analyses users' viewing history and recommends movies and TV shows tailored to their preferences. </a:t>
            </a:r>
            <a:r>
              <a:rPr lang="en-US" dirty="0" err="1"/>
              <a:t>Personalisation</a:t>
            </a:r>
            <a:r>
              <a:rPr lang="en-US" dirty="0"/>
              <a:t> increases engagement and reduces search effort.</a:t>
            </a:r>
          </a:p>
          <a:p>
            <a:pPr lvl="1"/>
            <a:r>
              <a:rPr lang="en-US" dirty="0"/>
              <a:t>Subscription services</a:t>
            </a:r>
          </a:p>
          <a:p>
            <a:pPr marL="457200" lvl="1" indent="0">
              <a:buNone/>
            </a:pPr>
            <a:r>
              <a:rPr lang="en-US" dirty="0"/>
              <a:t>Eg: YouTube Premium: Customers pay a monthly subscription for ad-free listening, offline downloads, and unlimited skips.</a:t>
            </a:r>
          </a:p>
        </p:txBody>
      </p:sp>
    </p:spTree>
    <p:extLst>
      <p:ext uri="{BB962C8B-B14F-4D97-AF65-F5344CB8AC3E}">
        <p14:creationId xmlns:p14="http://schemas.microsoft.com/office/powerpoint/2010/main" val="28462011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3F4FC-123C-9F6C-E66C-06F9A4E43438}"/>
              </a:ext>
            </a:extLst>
          </p:cNvPr>
          <p:cNvSpPr>
            <a:spLocks noGrp="1"/>
          </p:cNvSpPr>
          <p:nvPr>
            <p:ph type="title"/>
          </p:nvPr>
        </p:nvSpPr>
        <p:spPr/>
        <p:txBody>
          <a:bodyPr/>
          <a:lstStyle/>
          <a:p>
            <a:r>
              <a:rPr lang="en-US" dirty="0"/>
              <a:t>Market offerings</a:t>
            </a:r>
          </a:p>
        </p:txBody>
      </p:sp>
      <p:sp>
        <p:nvSpPr>
          <p:cNvPr id="4" name="Text Placeholder 3">
            <a:extLst>
              <a:ext uri="{FF2B5EF4-FFF2-40B4-BE49-F238E27FC236}">
                <a16:creationId xmlns:a16="http://schemas.microsoft.com/office/drawing/2014/main" id="{28D1C2B6-70CB-E2FF-1F5A-0FAEE4282B16}"/>
              </a:ext>
            </a:extLst>
          </p:cNvPr>
          <p:cNvSpPr>
            <a:spLocks noGrp="1"/>
          </p:cNvSpPr>
          <p:nvPr>
            <p:ph type="body" idx="1"/>
          </p:nvPr>
        </p:nvSpPr>
        <p:spPr>
          <a:xfrm>
            <a:off x="839788" y="1681163"/>
            <a:ext cx="5157787" cy="370921"/>
          </a:xfrm>
          <a:solidFill>
            <a:schemeClr val="accent4">
              <a:lumMod val="20000"/>
              <a:lumOff val="80000"/>
            </a:schemeClr>
          </a:solidFill>
        </p:spPr>
        <p:txBody>
          <a:bodyPr>
            <a:normAutofit fontScale="92500" lnSpcReduction="10000"/>
          </a:bodyPr>
          <a:lstStyle/>
          <a:p>
            <a:r>
              <a:rPr lang="en-US" dirty="0"/>
              <a:t>Goods</a:t>
            </a:r>
          </a:p>
        </p:txBody>
      </p:sp>
      <p:sp>
        <p:nvSpPr>
          <p:cNvPr id="5" name="Content Placeholder 4">
            <a:extLst>
              <a:ext uri="{FF2B5EF4-FFF2-40B4-BE49-F238E27FC236}">
                <a16:creationId xmlns:a16="http://schemas.microsoft.com/office/drawing/2014/main" id="{906AB1B7-23D7-6597-47E1-B525EFF2DC09}"/>
              </a:ext>
            </a:extLst>
          </p:cNvPr>
          <p:cNvSpPr>
            <a:spLocks noGrp="1"/>
          </p:cNvSpPr>
          <p:nvPr>
            <p:ph sz="half" idx="2"/>
          </p:nvPr>
        </p:nvSpPr>
        <p:spPr>
          <a:xfrm>
            <a:off x="839788" y="2222205"/>
            <a:ext cx="5157787" cy="3967458"/>
          </a:xfrm>
          <a:solidFill>
            <a:schemeClr val="accent4">
              <a:lumMod val="20000"/>
              <a:lumOff val="80000"/>
            </a:schemeClr>
          </a:solidFill>
        </p:spPr>
        <p:txBody>
          <a:bodyPr>
            <a:normAutofit fontScale="77500" lnSpcReduction="20000"/>
          </a:bodyPr>
          <a:lstStyle/>
          <a:p>
            <a:r>
              <a:rPr lang="en-US" dirty="0"/>
              <a:t>Tangible, physical objects</a:t>
            </a:r>
          </a:p>
          <a:p>
            <a:r>
              <a:rPr lang="en-US" dirty="0"/>
              <a:t>Ownership is transferred to the buyer</a:t>
            </a:r>
          </a:p>
          <a:p>
            <a:r>
              <a:rPr lang="en-US" dirty="0"/>
              <a:t>Usually produced before consumption</a:t>
            </a:r>
          </a:p>
          <a:p>
            <a:r>
              <a:rPr lang="en-US" dirty="0"/>
              <a:t>Can be inventoried and stored</a:t>
            </a:r>
          </a:p>
          <a:p>
            <a:r>
              <a:rPr lang="en-US" dirty="0" err="1"/>
              <a:t>Standardised</a:t>
            </a:r>
            <a:r>
              <a:rPr lang="en-US" dirty="0"/>
              <a:t>; quality is relatively consistent</a:t>
            </a:r>
          </a:p>
          <a:p>
            <a:r>
              <a:rPr lang="en-US" dirty="0"/>
              <a:t>Don’t require customer involvement during manufacturing</a:t>
            </a:r>
          </a:p>
          <a:p>
            <a:r>
              <a:rPr lang="en-US" dirty="0"/>
              <a:t>Eg: Shoes, iPhone, furniture, salt</a:t>
            </a:r>
          </a:p>
        </p:txBody>
      </p:sp>
      <p:sp>
        <p:nvSpPr>
          <p:cNvPr id="6" name="Text Placeholder 5">
            <a:extLst>
              <a:ext uri="{FF2B5EF4-FFF2-40B4-BE49-F238E27FC236}">
                <a16:creationId xmlns:a16="http://schemas.microsoft.com/office/drawing/2014/main" id="{60C7E8E6-7957-826B-8431-9D388EFAF539}"/>
              </a:ext>
            </a:extLst>
          </p:cNvPr>
          <p:cNvSpPr>
            <a:spLocks noGrp="1"/>
          </p:cNvSpPr>
          <p:nvPr>
            <p:ph type="body" sz="quarter" idx="3"/>
          </p:nvPr>
        </p:nvSpPr>
        <p:spPr>
          <a:xfrm>
            <a:off x="6172200" y="1681163"/>
            <a:ext cx="5183188" cy="370921"/>
          </a:xfrm>
          <a:solidFill>
            <a:schemeClr val="accent3">
              <a:lumMod val="20000"/>
              <a:lumOff val="80000"/>
            </a:schemeClr>
          </a:solidFill>
        </p:spPr>
        <p:txBody>
          <a:bodyPr>
            <a:normAutofit fontScale="92500" lnSpcReduction="10000"/>
          </a:bodyPr>
          <a:lstStyle/>
          <a:p>
            <a:r>
              <a:rPr lang="en-US" dirty="0"/>
              <a:t>Services</a:t>
            </a:r>
          </a:p>
        </p:txBody>
      </p:sp>
      <p:sp>
        <p:nvSpPr>
          <p:cNvPr id="7" name="Content Placeholder 6">
            <a:extLst>
              <a:ext uri="{FF2B5EF4-FFF2-40B4-BE49-F238E27FC236}">
                <a16:creationId xmlns:a16="http://schemas.microsoft.com/office/drawing/2014/main" id="{D2E2325D-1928-71C9-1E7B-D923E2AD2B4A}"/>
              </a:ext>
            </a:extLst>
          </p:cNvPr>
          <p:cNvSpPr>
            <a:spLocks noGrp="1"/>
          </p:cNvSpPr>
          <p:nvPr>
            <p:ph sz="quarter" idx="4"/>
          </p:nvPr>
        </p:nvSpPr>
        <p:spPr>
          <a:xfrm>
            <a:off x="6172200" y="2222205"/>
            <a:ext cx="5183188" cy="3967458"/>
          </a:xfrm>
          <a:solidFill>
            <a:schemeClr val="accent3">
              <a:lumMod val="20000"/>
              <a:lumOff val="80000"/>
            </a:schemeClr>
          </a:solidFill>
        </p:spPr>
        <p:txBody>
          <a:bodyPr>
            <a:normAutofit fontScale="77500" lnSpcReduction="20000"/>
          </a:bodyPr>
          <a:lstStyle/>
          <a:p>
            <a:r>
              <a:rPr lang="en-US" dirty="0"/>
              <a:t>Intangible performances or experiences</a:t>
            </a:r>
          </a:p>
          <a:p>
            <a:r>
              <a:rPr lang="en-US" dirty="0"/>
              <a:t>No ownership; customers receive access, benefits, or experiences</a:t>
            </a:r>
          </a:p>
          <a:p>
            <a:r>
              <a:rPr lang="en-US" dirty="0"/>
              <a:t>Usually produced and consumed simultaneously</a:t>
            </a:r>
          </a:p>
          <a:p>
            <a:r>
              <a:rPr lang="en-US" dirty="0"/>
              <a:t>Cannot be stored (perishable)</a:t>
            </a:r>
          </a:p>
          <a:p>
            <a:r>
              <a:rPr lang="en-US" dirty="0"/>
              <a:t>More variable because people often deliver the service</a:t>
            </a:r>
          </a:p>
          <a:p>
            <a:r>
              <a:rPr lang="en-US" dirty="0"/>
              <a:t>customers often participate in service delivery</a:t>
            </a:r>
          </a:p>
          <a:p>
            <a:r>
              <a:rPr lang="en-US" dirty="0"/>
              <a:t>Eg: haircut, hotel stay, airline flight, education, medical treatment</a:t>
            </a:r>
          </a:p>
        </p:txBody>
      </p:sp>
    </p:spTree>
    <p:extLst>
      <p:ext uri="{BB962C8B-B14F-4D97-AF65-F5344CB8AC3E}">
        <p14:creationId xmlns:p14="http://schemas.microsoft.com/office/powerpoint/2010/main" val="4057060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AC39605-8330-6145-2AE0-A7BAA7084D65}"/>
              </a:ext>
            </a:extLst>
          </p:cNvPr>
          <p:cNvSpPr>
            <a:spLocks noGrp="1"/>
          </p:cNvSpPr>
          <p:nvPr>
            <p:ph type="title"/>
          </p:nvPr>
        </p:nvSpPr>
        <p:spPr/>
        <p:txBody>
          <a:bodyPr/>
          <a:lstStyle/>
          <a:p>
            <a:r>
              <a:rPr lang="en-US" dirty="0"/>
              <a:t>Customer value</a:t>
            </a:r>
          </a:p>
        </p:txBody>
      </p:sp>
      <p:sp>
        <p:nvSpPr>
          <p:cNvPr id="8" name="Content Placeholder 7">
            <a:extLst>
              <a:ext uri="{FF2B5EF4-FFF2-40B4-BE49-F238E27FC236}">
                <a16:creationId xmlns:a16="http://schemas.microsoft.com/office/drawing/2014/main" id="{E7F80450-B99E-B90D-1789-8E7445D0103E}"/>
              </a:ext>
            </a:extLst>
          </p:cNvPr>
          <p:cNvSpPr>
            <a:spLocks noGrp="1"/>
          </p:cNvSpPr>
          <p:nvPr>
            <p:ph idx="1"/>
          </p:nvPr>
        </p:nvSpPr>
        <p:spPr>
          <a:xfrm>
            <a:off x="517585" y="1500996"/>
            <a:ext cx="10836215" cy="4675967"/>
          </a:xfrm>
        </p:spPr>
        <p:txBody>
          <a:bodyPr>
            <a:normAutofit/>
          </a:bodyPr>
          <a:lstStyle/>
          <a:p>
            <a:pPr fontAlgn="base"/>
            <a:r>
              <a:rPr lang="en-US" dirty="0"/>
              <a:t>a customer’s </a:t>
            </a:r>
            <a:r>
              <a:rPr lang="en-US" i="1" dirty="0"/>
              <a:t>overall assessment </a:t>
            </a:r>
            <a:r>
              <a:rPr lang="en-US" dirty="0"/>
              <a:t>of the utility of an offering based on perceptions of what is received and what is given.</a:t>
            </a:r>
          </a:p>
          <a:p>
            <a:pPr lvl="1" fontAlgn="base"/>
            <a:r>
              <a:rPr lang="en-US" dirty="0"/>
              <a:t>Value refers to the ‘total offering’.  It evolves continually and is unique for each individual</a:t>
            </a:r>
            <a:r>
              <a:rPr lang="en-US" sz="2000" dirty="0"/>
              <a:t>.</a:t>
            </a:r>
            <a:endParaRPr lang="en-US" dirty="0"/>
          </a:p>
          <a:p>
            <a:pPr lvl="1" fontAlgn="base"/>
            <a:r>
              <a:rPr lang="en-US" dirty="0"/>
              <a:t>Value = Benefits - Costs</a:t>
            </a:r>
          </a:p>
          <a:p>
            <a:pPr fontAlgn="base"/>
            <a:r>
              <a:rPr lang="en-US" b="1" dirty="0"/>
              <a:t>Utility: </a:t>
            </a:r>
            <a:r>
              <a:rPr lang="en-US" dirty="0"/>
              <a:t>the benefits or value gained by users of a product/service</a:t>
            </a:r>
            <a:r>
              <a:rPr lang="en-US" b="1" dirty="0"/>
              <a:t>.</a:t>
            </a:r>
          </a:p>
          <a:p>
            <a:pPr lvl="1" fontAlgn="base"/>
            <a:r>
              <a:rPr lang="en-US" b="1" dirty="0"/>
              <a:t>Form Utility - creation of product</a:t>
            </a:r>
          </a:p>
          <a:p>
            <a:pPr lvl="1" fontAlgn="base"/>
            <a:r>
              <a:rPr lang="en-US" b="1" dirty="0"/>
              <a:t>Place Utility - accessibility</a:t>
            </a:r>
          </a:p>
          <a:p>
            <a:pPr lvl="1" fontAlgn="base"/>
            <a:r>
              <a:rPr lang="en-US" b="1" dirty="0"/>
              <a:t>Time Utility - availability when needed</a:t>
            </a:r>
          </a:p>
          <a:p>
            <a:pPr lvl="1" fontAlgn="base"/>
            <a:r>
              <a:rPr lang="en-US" b="1" dirty="0"/>
              <a:t>Possession Utility - transfer of ownership, use</a:t>
            </a:r>
          </a:p>
          <a:p>
            <a:pPr lvl="1" fontAlgn="base"/>
            <a:r>
              <a:rPr lang="en-US" b="1" dirty="0"/>
              <a:t>Image Utility - emotional or psychological</a:t>
            </a:r>
          </a:p>
          <a:p>
            <a:endParaRPr lang="en-US" dirty="0"/>
          </a:p>
        </p:txBody>
      </p:sp>
    </p:spTree>
    <p:extLst>
      <p:ext uri="{BB962C8B-B14F-4D97-AF65-F5344CB8AC3E}">
        <p14:creationId xmlns:p14="http://schemas.microsoft.com/office/powerpoint/2010/main" val="419701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197C8-B147-C074-88E1-E29E819B6786}"/>
              </a:ext>
            </a:extLst>
          </p:cNvPr>
          <p:cNvSpPr>
            <a:spLocks noGrp="1"/>
          </p:cNvSpPr>
          <p:nvPr>
            <p:ph type="title"/>
          </p:nvPr>
        </p:nvSpPr>
        <p:spPr/>
        <p:txBody>
          <a:bodyPr/>
          <a:lstStyle/>
          <a:p>
            <a:r>
              <a:rPr lang="en-US" dirty="0"/>
              <a:t>Exchanges, transaction and relationships</a:t>
            </a:r>
          </a:p>
        </p:txBody>
      </p:sp>
      <p:sp>
        <p:nvSpPr>
          <p:cNvPr id="3" name="Content Placeholder 2">
            <a:extLst>
              <a:ext uri="{FF2B5EF4-FFF2-40B4-BE49-F238E27FC236}">
                <a16:creationId xmlns:a16="http://schemas.microsoft.com/office/drawing/2014/main" id="{3F3494F6-0010-3B5F-51DF-A22F86434DE2}"/>
              </a:ext>
            </a:extLst>
          </p:cNvPr>
          <p:cNvSpPr>
            <a:spLocks noGrp="1"/>
          </p:cNvSpPr>
          <p:nvPr>
            <p:ph idx="1"/>
          </p:nvPr>
        </p:nvSpPr>
        <p:spPr/>
        <p:txBody>
          <a:bodyPr>
            <a:normAutofit fontScale="85000" lnSpcReduction="20000"/>
          </a:bodyPr>
          <a:lstStyle/>
          <a:p>
            <a:pPr fontAlgn="base"/>
            <a:r>
              <a:rPr lang="en-US" b="1" dirty="0"/>
              <a:t>Exchange </a:t>
            </a:r>
          </a:p>
          <a:p>
            <a:pPr lvl="1" fontAlgn="base"/>
            <a:r>
              <a:rPr lang="en-US" dirty="0"/>
              <a:t>the act of obtaining a </a:t>
            </a:r>
            <a:r>
              <a:rPr lang="en-US" b="1" dirty="0"/>
              <a:t>desired </a:t>
            </a:r>
            <a:r>
              <a:rPr lang="en-US" dirty="0"/>
              <a:t>object from someone by </a:t>
            </a:r>
            <a:r>
              <a:rPr lang="en-US" b="1" dirty="0"/>
              <a:t>offering</a:t>
            </a:r>
            <a:r>
              <a:rPr lang="en-US" dirty="0"/>
              <a:t> something in return</a:t>
            </a:r>
          </a:p>
          <a:p>
            <a:pPr lvl="1" fontAlgn="base"/>
            <a:r>
              <a:rPr lang="en-US" b="1" dirty="0"/>
              <a:t>A successful marketing exchange involves:</a:t>
            </a:r>
          </a:p>
          <a:p>
            <a:pPr lvl="2" fontAlgn="base"/>
            <a:r>
              <a:rPr lang="en-US" dirty="0"/>
              <a:t>two or more parties, each with something of value desired by the other party</a:t>
            </a:r>
          </a:p>
          <a:p>
            <a:pPr lvl="2" fontAlgn="base"/>
            <a:r>
              <a:rPr lang="en-US" dirty="0"/>
              <a:t>all parties must benefit from the transaction</a:t>
            </a:r>
          </a:p>
          <a:p>
            <a:pPr lvl="2" fontAlgn="base"/>
            <a:r>
              <a:rPr lang="en-US" dirty="0"/>
              <a:t>the exchange must meet both parties’ expectations (e.g. quality, price)</a:t>
            </a:r>
          </a:p>
          <a:p>
            <a:pPr lvl="2" fontAlgn="base"/>
            <a:r>
              <a:rPr lang="en-US" dirty="0"/>
              <a:t>Free to accept or reject the offer.</a:t>
            </a:r>
          </a:p>
          <a:p>
            <a:pPr fontAlgn="base"/>
            <a:r>
              <a:rPr lang="en-US" dirty="0"/>
              <a:t>A </a:t>
            </a:r>
            <a:r>
              <a:rPr lang="en-US" b="1" dirty="0"/>
              <a:t>transaction</a:t>
            </a:r>
            <a:r>
              <a:rPr lang="en-US" dirty="0"/>
              <a:t> </a:t>
            </a:r>
          </a:p>
          <a:p>
            <a:pPr lvl="1" fontAlgn="base"/>
            <a:r>
              <a:rPr lang="en-US" dirty="0"/>
              <a:t>a trade between two parties that involves at least two things of value, agreed-upon conditions, and a time and place of agreement</a:t>
            </a:r>
          </a:p>
          <a:p>
            <a:pPr fontAlgn="base"/>
            <a:r>
              <a:rPr lang="en-US" dirty="0"/>
              <a:t>Marketing consists of actions </a:t>
            </a:r>
          </a:p>
          <a:p>
            <a:pPr lvl="1" fontAlgn="base"/>
            <a:r>
              <a:rPr lang="en-US" dirty="0"/>
              <a:t>taken to </a:t>
            </a:r>
            <a:r>
              <a:rPr lang="en-US" b="1" dirty="0"/>
              <a:t>build and maintain </a:t>
            </a:r>
            <a:r>
              <a:rPr lang="en-US" dirty="0"/>
              <a:t>desirable </a:t>
            </a:r>
            <a:r>
              <a:rPr lang="en-US" b="1" dirty="0"/>
              <a:t>exchange relationships </a:t>
            </a:r>
            <a:endParaRPr lang="en-US" dirty="0"/>
          </a:p>
          <a:p>
            <a:pPr lvl="1" fontAlgn="base"/>
            <a:r>
              <a:rPr lang="en-US" dirty="0"/>
              <a:t>with target audiences </a:t>
            </a:r>
          </a:p>
          <a:p>
            <a:pPr lvl="1" fontAlgn="base"/>
            <a:r>
              <a:rPr lang="en-US" dirty="0"/>
              <a:t>involving a product, service, idea or other object</a:t>
            </a:r>
          </a:p>
        </p:txBody>
      </p:sp>
    </p:spTree>
    <p:extLst>
      <p:ext uri="{BB962C8B-B14F-4D97-AF65-F5344CB8AC3E}">
        <p14:creationId xmlns:p14="http://schemas.microsoft.com/office/powerpoint/2010/main" val="1411779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9554E-5B45-11EA-A59F-DB829C84099A}"/>
              </a:ext>
            </a:extLst>
          </p:cNvPr>
          <p:cNvSpPr>
            <a:spLocks noGrp="1"/>
          </p:cNvSpPr>
          <p:nvPr>
            <p:ph type="title"/>
          </p:nvPr>
        </p:nvSpPr>
        <p:spPr/>
        <p:txBody>
          <a:bodyPr/>
          <a:lstStyle/>
          <a:p>
            <a:r>
              <a:rPr lang="en-US" b="1" dirty="0"/>
              <a:t>Marketing Myopia</a:t>
            </a:r>
            <a:endParaRPr lang="en-US" dirty="0"/>
          </a:p>
        </p:txBody>
      </p:sp>
      <p:sp>
        <p:nvSpPr>
          <p:cNvPr id="3" name="Content Placeholder 2">
            <a:extLst>
              <a:ext uri="{FF2B5EF4-FFF2-40B4-BE49-F238E27FC236}">
                <a16:creationId xmlns:a16="http://schemas.microsoft.com/office/drawing/2014/main" id="{960707E0-26BA-153B-F23A-E119CBF153A3}"/>
              </a:ext>
            </a:extLst>
          </p:cNvPr>
          <p:cNvSpPr>
            <a:spLocks noGrp="1"/>
          </p:cNvSpPr>
          <p:nvPr>
            <p:ph idx="1"/>
          </p:nvPr>
        </p:nvSpPr>
        <p:spPr/>
        <p:txBody>
          <a:bodyPr/>
          <a:lstStyle/>
          <a:p>
            <a:pPr fontAlgn="base"/>
            <a:r>
              <a:rPr lang="en-US" dirty="0"/>
              <a:t>What benefits do we provide?</a:t>
            </a:r>
          </a:p>
          <a:p>
            <a:pPr fontAlgn="base"/>
            <a:r>
              <a:rPr lang="en-US" dirty="0"/>
              <a:t>What business are we in?</a:t>
            </a:r>
          </a:p>
          <a:p>
            <a:pPr lvl="1" fontAlgn="base"/>
            <a:r>
              <a:rPr lang="en-US" dirty="0"/>
              <a:t>Shell - a petroleum company vs. an energy company vs. kiwi energy company</a:t>
            </a:r>
          </a:p>
          <a:p>
            <a:pPr lvl="1" fontAlgn="base"/>
            <a:r>
              <a:rPr lang="en-US" dirty="0"/>
              <a:t>Revlon – makeup vs. “hope”</a:t>
            </a:r>
          </a:p>
          <a:p>
            <a:pPr lvl="1" fontAlgn="base"/>
            <a:r>
              <a:rPr lang="en-US" dirty="0"/>
              <a:t>Kodak – cameras vs. preserving memories</a:t>
            </a:r>
          </a:p>
          <a:p>
            <a:r>
              <a:rPr lang="en-US" dirty="0"/>
              <a:t>“In our factory we make perfume; in our advertising we sell hope.”</a:t>
            </a:r>
          </a:p>
        </p:txBody>
      </p:sp>
    </p:spTree>
    <p:extLst>
      <p:ext uri="{BB962C8B-B14F-4D97-AF65-F5344CB8AC3E}">
        <p14:creationId xmlns:p14="http://schemas.microsoft.com/office/powerpoint/2010/main" val="4031363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A flow diagram depicts elements of a modern marketing system. Full alt text description in Notes.">
            <a:extLst>
              <a:ext uri="{FF2B5EF4-FFF2-40B4-BE49-F238E27FC236}">
                <a16:creationId xmlns:a16="http://schemas.microsoft.com/office/drawing/2014/main" id="{8AA51FB6-D8E0-A792-F293-056187B083E1}"/>
              </a:ext>
            </a:extLst>
          </p:cNvPr>
          <p:cNvPicPr>
            <a:picLocks noGrp="1" noChangeAspect="1"/>
          </p:cNvPicPr>
          <p:nvPr>
            <p:ph idx="1"/>
          </p:nvPr>
        </p:nvPicPr>
        <p:blipFill>
          <a:blip r:embed="rId2"/>
          <a:stretch>
            <a:fillRect/>
          </a:stretch>
        </p:blipFill>
        <p:spPr>
          <a:xfrm>
            <a:off x="643467" y="1029885"/>
            <a:ext cx="10905066" cy="4798228"/>
          </a:xfrm>
          <a:prstGeom prst="rect">
            <a:avLst/>
          </a:prstGeom>
        </p:spPr>
      </p:pic>
    </p:spTree>
    <p:extLst>
      <p:ext uri="{BB962C8B-B14F-4D97-AF65-F5344CB8AC3E}">
        <p14:creationId xmlns:p14="http://schemas.microsoft.com/office/powerpoint/2010/main" val="28984574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D9361-7A95-6444-EF61-471C2828AE86}"/>
              </a:ext>
            </a:extLst>
          </p:cNvPr>
          <p:cNvSpPr>
            <a:spLocks noGrp="1"/>
          </p:cNvSpPr>
          <p:nvPr>
            <p:ph type="title"/>
          </p:nvPr>
        </p:nvSpPr>
        <p:spPr>
          <a:xfrm>
            <a:off x="1278610" y="365125"/>
            <a:ext cx="8872780" cy="456285"/>
          </a:xfrm>
        </p:spPr>
        <p:txBody>
          <a:bodyPr>
            <a:normAutofit fontScale="90000"/>
          </a:bodyPr>
          <a:lstStyle/>
          <a:p>
            <a:r>
              <a:rPr lang="en-US" sz="3600" b="1" dirty="0"/>
              <a:t>Table 1.1 Demand management ready-reckoner</a:t>
            </a:r>
            <a:endParaRPr lang="en-US" sz="3600" dirty="0"/>
          </a:p>
        </p:txBody>
      </p:sp>
      <p:graphicFrame>
        <p:nvGraphicFramePr>
          <p:cNvPr id="5" name="Content Placeholder 4">
            <a:extLst>
              <a:ext uri="{FF2B5EF4-FFF2-40B4-BE49-F238E27FC236}">
                <a16:creationId xmlns:a16="http://schemas.microsoft.com/office/drawing/2014/main" id="{0F0BFE77-CF31-86D6-AA01-21B03E56B2A7}"/>
              </a:ext>
            </a:extLst>
          </p:cNvPr>
          <p:cNvGraphicFramePr>
            <a:graphicFrameLocks noGrp="1"/>
          </p:cNvGraphicFramePr>
          <p:nvPr>
            <p:ph idx="1"/>
            <p:extLst>
              <p:ext uri="{D42A27DB-BD31-4B8C-83A1-F6EECF244321}">
                <p14:modId xmlns:p14="http://schemas.microsoft.com/office/powerpoint/2010/main" val="2782534602"/>
              </p:ext>
            </p:extLst>
          </p:nvPr>
        </p:nvGraphicFramePr>
        <p:xfrm>
          <a:off x="552893" y="1060921"/>
          <a:ext cx="11036596" cy="5314288"/>
        </p:xfrm>
        <a:graphic>
          <a:graphicData uri="http://schemas.openxmlformats.org/drawingml/2006/table">
            <a:tbl>
              <a:tblPr/>
              <a:tblGrid>
                <a:gridCol w="11036596">
                  <a:extLst>
                    <a:ext uri="{9D8B030D-6E8A-4147-A177-3AD203B41FA5}">
                      <a16:colId xmlns:a16="http://schemas.microsoft.com/office/drawing/2014/main" val="1522492683"/>
                    </a:ext>
                  </a:extLst>
                </a:gridCol>
              </a:tblGrid>
              <a:tr h="280239">
                <a:tc>
                  <a:txBody>
                    <a:bodyPr/>
                    <a:lstStyle/>
                    <a:p>
                      <a:pPr rtl="0" fontAlgn="t">
                        <a:buNone/>
                      </a:pPr>
                      <a:r>
                        <a:rPr lang="en-US" sz="2400" b="1" i="0" u="none" strike="noStrike">
                          <a:solidFill>
                            <a:srgbClr val="FFFFFF"/>
                          </a:solidFill>
                          <a:effectLst/>
                          <a:latin typeface="Calibri" panose="020F0502020204030204" pitchFamily="34" charset="0"/>
                        </a:rPr>
                        <a:t>Demand management ready reckoner</a:t>
                      </a:r>
                      <a:endParaRPr lang="en-US" sz="2400">
                        <a:effectLst/>
                      </a:endParaRPr>
                    </a:p>
                  </a:txBody>
                  <a:tcPr marL="48413" marR="48413" marT="24206" marB="24206">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1023011876"/>
                  </a:ext>
                </a:extLst>
              </a:tr>
              <a:tr h="763896">
                <a:tc>
                  <a:txBody>
                    <a:bodyPr/>
                    <a:lstStyle/>
                    <a:p>
                      <a:pPr rtl="0" fontAlgn="t">
                        <a:buNone/>
                      </a:pPr>
                      <a:r>
                        <a:rPr lang="en-US" sz="2400" b="1" i="0" u="none" strike="noStrike" dirty="0">
                          <a:solidFill>
                            <a:srgbClr val="000000"/>
                          </a:solidFill>
                          <a:effectLst/>
                          <a:latin typeface="Calibri" panose="020F0502020204030204" pitchFamily="34" charset="0"/>
                        </a:rPr>
                        <a:t>1 Negative demand</a:t>
                      </a:r>
                      <a:endParaRPr lang="en-US" sz="2400" dirty="0">
                        <a:effectLst/>
                      </a:endParaRPr>
                    </a:p>
                    <a:p>
                      <a:pPr rtl="0" fontAlgn="t">
                        <a:buNone/>
                      </a:pPr>
                      <a:r>
                        <a:rPr lang="en-US" sz="2400" b="0" i="0" u="none" strike="noStrike" dirty="0">
                          <a:solidFill>
                            <a:srgbClr val="000000"/>
                          </a:solidFill>
                          <a:effectLst/>
                          <a:latin typeface="Calibri" panose="020F0502020204030204" pitchFamily="34" charset="0"/>
                        </a:rPr>
                        <a:t>A market is in a state of </a:t>
                      </a:r>
                      <a:r>
                        <a:rPr lang="en-US" sz="2400" b="0" i="0" u="none" strike="noStrike" dirty="0">
                          <a:solidFill>
                            <a:srgbClr val="C00000"/>
                          </a:solidFill>
                          <a:effectLst/>
                          <a:latin typeface="Calibri" panose="020F0502020204030204" pitchFamily="34" charset="0"/>
                        </a:rPr>
                        <a:t>negative demand </a:t>
                      </a:r>
                      <a:r>
                        <a:rPr lang="en-US" sz="2400" b="0" i="0" u="none" strike="noStrike" dirty="0">
                          <a:solidFill>
                            <a:srgbClr val="000000"/>
                          </a:solidFill>
                          <a:effectLst/>
                          <a:latin typeface="Calibri" panose="020F0502020204030204" pitchFamily="34" charset="0"/>
                        </a:rPr>
                        <a:t>if a </a:t>
                      </a:r>
                      <a:r>
                        <a:rPr lang="en-US" sz="2400" b="0" i="0" u="none" strike="noStrike" dirty="0">
                          <a:solidFill>
                            <a:srgbClr val="C00000"/>
                          </a:solidFill>
                          <a:effectLst/>
                          <a:latin typeface="Calibri" panose="020F0502020204030204" pitchFamily="34" charset="0"/>
                        </a:rPr>
                        <a:t>major part of the market dislikes the product and may even pay a price to avoid it</a:t>
                      </a:r>
                      <a:r>
                        <a:rPr lang="en-US" sz="2400" b="0" i="0" u="none" strike="noStrike" dirty="0">
                          <a:solidFill>
                            <a:srgbClr val="000000"/>
                          </a:solidFill>
                          <a:effectLst/>
                          <a:latin typeface="Calibri" panose="020F0502020204030204" pitchFamily="34" charset="0"/>
                        </a:rPr>
                        <a:t>. Examples: health insurance and dental work.</a:t>
                      </a:r>
                      <a:endParaRPr lang="en-US" sz="2400" dirty="0">
                        <a:effectLst/>
                      </a:endParaRPr>
                    </a:p>
                  </a:txBody>
                  <a:tcPr marL="48413" marR="48413" marT="24206" marB="24206">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D0DEEF"/>
                    </a:solidFill>
                  </a:tcPr>
                </a:tc>
                <a:extLst>
                  <a:ext uri="{0D108BD9-81ED-4DB2-BD59-A6C34878D82A}">
                    <a16:rowId xmlns:a16="http://schemas.microsoft.com/office/drawing/2014/main" val="3677212216"/>
                  </a:ext>
                </a:extLst>
              </a:tr>
              <a:tr h="763896">
                <a:tc>
                  <a:txBody>
                    <a:bodyPr/>
                    <a:lstStyle/>
                    <a:p>
                      <a:pPr rtl="0" fontAlgn="t">
                        <a:buNone/>
                      </a:pPr>
                      <a:r>
                        <a:rPr lang="en-US" sz="2400" b="1" i="0" u="none" strike="noStrike" dirty="0">
                          <a:solidFill>
                            <a:srgbClr val="000000"/>
                          </a:solidFill>
                          <a:effectLst/>
                          <a:latin typeface="Calibri" panose="020F0502020204030204" pitchFamily="34" charset="0"/>
                        </a:rPr>
                        <a:t>2 No demand</a:t>
                      </a:r>
                      <a:endParaRPr lang="en-US" sz="2400" dirty="0">
                        <a:effectLst/>
                      </a:endParaRPr>
                    </a:p>
                    <a:p>
                      <a:pPr rtl="0" fontAlgn="t">
                        <a:buNone/>
                      </a:pPr>
                      <a:r>
                        <a:rPr lang="en-US" sz="2400" b="0" i="0" u="none" strike="noStrike" dirty="0">
                          <a:solidFill>
                            <a:srgbClr val="000000"/>
                          </a:solidFill>
                          <a:effectLst/>
                          <a:latin typeface="Calibri" panose="020F0502020204030204" pitchFamily="34" charset="0"/>
                        </a:rPr>
                        <a:t>Target consumers may be </a:t>
                      </a:r>
                      <a:r>
                        <a:rPr lang="en-US" sz="2400" b="0" i="0" u="none" strike="noStrike" dirty="0">
                          <a:solidFill>
                            <a:srgbClr val="C00000"/>
                          </a:solidFill>
                          <a:effectLst/>
                          <a:latin typeface="Calibri" panose="020F0502020204030204" pitchFamily="34" charset="0"/>
                        </a:rPr>
                        <a:t>unaware of or uninterested in the product</a:t>
                      </a:r>
                      <a:r>
                        <a:rPr lang="en-US" sz="2400" b="0" i="0" u="none" strike="noStrike" dirty="0">
                          <a:solidFill>
                            <a:srgbClr val="000000"/>
                          </a:solidFill>
                          <a:effectLst/>
                          <a:latin typeface="Calibri" panose="020F0502020204030204" pitchFamily="34" charset="0"/>
                        </a:rPr>
                        <a:t>. The marketing task is to find ways to connect the benefits of the product with the person’s natural needs and interests.</a:t>
                      </a:r>
                      <a:endParaRPr lang="en-US" sz="2400" dirty="0">
                        <a:effectLst/>
                      </a:endParaRPr>
                    </a:p>
                  </a:txBody>
                  <a:tcPr marL="48413" marR="48413" marT="24206" marB="24206">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E9EFF7"/>
                    </a:solidFill>
                  </a:tcPr>
                </a:tc>
                <a:extLst>
                  <a:ext uri="{0D108BD9-81ED-4DB2-BD59-A6C34878D82A}">
                    <a16:rowId xmlns:a16="http://schemas.microsoft.com/office/drawing/2014/main" val="4038495836"/>
                  </a:ext>
                </a:extLst>
              </a:tr>
              <a:tr h="1247553">
                <a:tc>
                  <a:txBody>
                    <a:bodyPr/>
                    <a:lstStyle/>
                    <a:p>
                      <a:pPr rtl="0" fontAlgn="t">
                        <a:buNone/>
                      </a:pPr>
                      <a:r>
                        <a:rPr lang="en-US" sz="2400" b="1" i="0" u="none" strike="noStrike" dirty="0">
                          <a:solidFill>
                            <a:srgbClr val="000000"/>
                          </a:solidFill>
                          <a:effectLst/>
                          <a:latin typeface="Calibri" panose="020F0502020204030204" pitchFamily="34" charset="0"/>
                        </a:rPr>
                        <a:t>3 Latent demand</a:t>
                      </a:r>
                      <a:endParaRPr lang="en-US" sz="2400" dirty="0">
                        <a:effectLst/>
                      </a:endParaRPr>
                    </a:p>
                    <a:p>
                      <a:pPr rtl="0" fontAlgn="t">
                        <a:buNone/>
                      </a:pPr>
                      <a:r>
                        <a:rPr lang="en-US" sz="2400" b="0" i="0" u="none" strike="noStrike" dirty="0">
                          <a:solidFill>
                            <a:srgbClr val="000000"/>
                          </a:solidFill>
                          <a:effectLst/>
                          <a:latin typeface="Calibri" panose="020F0502020204030204" pitchFamily="34" charset="0"/>
                        </a:rPr>
                        <a:t>Many consumers may </a:t>
                      </a:r>
                      <a:r>
                        <a:rPr lang="en-US" sz="2400" b="0" i="0" u="none" strike="noStrike" dirty="0">
                          <a:solidFill>
                            <a:srgbClr val="C00000"/>
                          </a:solidFill>
                          <a:effectLst/>
                          <a:latin typeface="Calibri" panose="020F0502020204030204" pitchFamily="34" charset="0"/>
                        </a:rPr>
                        <a:t>share a strong need that cannot be satisfied by any existing product</a:t>
                      </a:r>
                      <a:r>
                        <a:rPr lang="en-US" sz="2400" b="0" i="0" u="none" strike="noStrike" dirty="0">
                          <a:solidFill>
                            <a:srgbClr val="000000"/>
                          </a:solidFill>
                          <a:effectLst/>
                          <a:latin typeface="Calibri" panose="020F0502020204030204" pitchFamily="34" charset="0"/>
                        </a:rPr>
                        <a:t>. Examples: safer communities and more environmentally friendly cars. The marketing task is to measure the size of the potential market and develop effective products and services that would satisfy the demand.</a:t>
                      </a:r>
                      <a:endParaRPr lang="en-US" sz="2400" dirty="0">
                        <a:effectLst/>
                      </a:endParaRPr>
                    </a:p>
                  </a:txBody>
                  <a:tcPr marL="48413" marR="48413" marT="24206" marB="24206">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D0DEEF"/>
                    </a:solidFill>
                  </a:tcPr>
                </a:tc>
                <a:extLst>
                  <a:ext uri="{0D108BD9-81ED-4DB2-BD59-A6C34878D82A}">
                    <a16:rowId xmlns:a16="http://schemas.microsoft.com/office/drawing/2014/main" val="115477313"/>
                  </a:ext>
                </a:extLst>
              </a:tr>
            </a:tbl>
          </a:graphicData>
        </a:graphic>
      </p:graphicFrame>
    </p:spTree>
    <p:extLst>
      <p:ext uri="{BB962C8B-B14F-4D97-AF65-F5344CB8AC3E}">
        <p14:creationId xmlns:p14="http://schemas.microsoft.com/office/powerpoint/2010/main" val="18634433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3FCC-302E-9C4F-FFBD-46D0532C6B9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F853F6D-A257-FD34-751D-1CE0DA17CA5A}"/>
              </a:ext>
            </a:extLst>
          </p:cNvPr>
          <p:cNvSpPr>
            <a:spLocks noGrp="1"/>
          </p:cNvSpPr>
          <p:nvPr>
            <p:ph idx="1"/>
          </p:nvPr>
        </p:nvSpPr>
        <p:spPr/>
        <p:txBody>
          <a:bodyPr/>
          <a:lstStyle/>
          <a:p>
            <a:endParaRPr lang="en-US" dirty="0"/>
          </a:p>
        </p:txBody>
      </p:sp>
      <p:graphicFrame>
        <p:nvGraphicFramePr>
          <p:cNvPr id="4" name="Content Placeholder 4">
            <a:extLst>
              <a:ext uri="{FF2B5EF4-FFF2-40B4-BE49-F238E27FC236}">
                <a16:creationId xmlns:a16="http://schemas.microsoft.com/office/drawing/2014/main" id="{AF490339-5429-4EAD-A769-AD73D8095F06}"/>
              </a:ext>
            </a:extLst>
          </p:cNvPr>
          <p:cNvGraphicFramePr>
            <a:graphicFrameLocks/>
          </p:cNvGraphicFramePr>
          <p:nvPr>
            <p:extLst>
              <p:ext uri="{D42A27DB-BD31-4B8C-83A1-F6EECF244321}">
                <p14:modId xmlns:p14="http://schemas.microsoft.com/office/powerpoint/2010/main" val="2318156586"/>
              </p:ext>
            </p:extLst>
          </p:nvPr>
        </p:nvGraphicFramePr>
        <p:xfrm>
          <a:off x="838200" y="681037"/>
          <a:ext cx="10515600" cy="4168596"/>
        </p:xfrm>
        <a:graphic>
          <a:graphicData uri="http://schemas.openxmlformats.org/drawingml/2006/table">
            <a:tbl>
              <a:tblPr/>
              <a:tblGrid>
                <a:gridCol w="10515600">
                  <a:extLst>
                    <a:ext uri="{9D8B030D-6E8A-4147-A177-3AD203B41FA5}">
                      <a16:colId xmlns:a16="http://schemas.microsoft.com/office/drawing/2014/main" val="1522492683"/>
                    </a:ext>
                  </a:extLst>
                </a:gridCol>
              </a:tblGrid>
              <a:tr h="280239">
                <a:tc>
                  <a:txBody>
                    <a:bodyPr/>
                    <a:lstStyle/>
                    <a:p>
                      <a:pPr rtl="0" fontAlgn="t">
                        <a:buNone/>
                      </a:pPr>
                      <a:r>
                        <a:rPr lang="en-US" sz="2400" b="1" i="0" u="none" strike="noStrike">
                          <a:solidFill>
                            <a:srgbClr val="FFFFFF"/>
                          </a:solidFill>
                          <a:effectLst/>
                          <a:latin typeface="Calibri" panose="020F0502020204030204" pitchFamily="34" charset="0"/>
                        </a:rPr>
                        <a:t>Demand management ready reckoner</a:t>
                      </a:r>
                      <a:endParaRPr lang="en-US" sz="2400">
                        <a:effectLst/>
                      </a:endParaRPr>
                    </a:p>
                  </a:txBody>
                  <a:tcPr marL="48413" marR="48413" marT="24206" marB="24206">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1023011876"/>
                  </a:ext>
                </a:extLst>
              </a:tr>
              <a:tr h="763896">
                <a:tc>
                  <a:txBody>
                    <a:bodyPr/>
                    <a:lstStyle/>
                    <a:p>
                      <a:pPr rtl="0" fontAlgn="t">
                        <a:buNone/>
                      </a:pPr>
                      <a:r>
                        <a:rPr lang="en-US" sz="2400" b="1" i="0" u="none" strike="noStrike" dirty="0">
                          <a:solidFill>
                            <a:srgbClr val="000000"/>
                          </a:solidFill>
                          <a:effectLst/>
                          <a:latin typeface="Calibri" panose="020F0502020204030204" pitchFamily="34" charset="0"/>
                        </a:rPr>
                        <a:t>4 Declining demand</a:t>
                      </a:r>
                      <a:endParaRPr lang="en-US" sz="2400" dirty="0">
                        <a:effectLst/>
                      </a:endParaRPr>
                    </a:p>
                    <a:p>
                      <a:pPr rtl="0" fontAlgn="t">
                        <a:buNone/>
                      </a:pPr>
                      <a:r>
                        <a:rPr lang="en-US" sz="2400" b="0" i="0" u="none" strike="noStrike" dirty="0">
                          <a:solidFill>
                            <a:srgbClr val="000000"/>
                          </a:solidFill>
                          <a:effectLst/>
                          <a:latin typeface="Calibri" panose="020F0502020204030204" pitchFamily="34" charset="0"/>
                        </a:rPr>
                        <a:t>Every </a:t>
                      </a:r>
                      <a:r>
                        <a:rPr lang="en-US" sz="2400" b="0" i="0" u="none" strike="noStrike" dirty="0" err="1">
                          <a:solidFill>
                            <a:srgbClr val="000000"/>
                          </a:solidFill>
                          <a:effectLst/>
                          <a:latin typeface="Calibri" panose="020F0502020204030204" pitchFamily="34" charset="0"/>
                        </a:rPr>
                        <a:t>organisation</a:t>
                      </a:r>
                      <a:r>
                        <a:rPr lang="en-US" sz="2400" b="0" i="0" u="none" strike="noStrike" dirty="0">
                          <a:solidFill>
                            <a:srgbClr val="000000"/>
                          </a:solidFill>
                          <a:effectLst/>
                          <a:latin typeface="Calibri" panose="020F0502020204030204" pitchFamily="34" charset="0"/>
                        </a:rPr>
                        <a:t>, sooner or later, faces declining demand for one or more of its products. The marketing task is to reverse the declining demand through </a:t>
                      </a:r>
                      <a:r>
                        <a:rPr lang="en-US" sz="2400" b="0" i="0" u="none" strike="noStrike" dirty="0">
                          <a:solidFill>
                            <a:srgbClr val="C00000"/>
                          </a:solidFill>
                          <a:effectLst/>
                          <a:latin typeface="Calibri" panose="020F0502020204030204" pitchFamily="34" charset="0"/>
                        </a:rPr>
                        <a:t>creative remarketing</a:t>
                      </a:r>
                      <a:r>
                        <a:rPr lang="en-US" sz="2400" b="0" i="0" u="none" strike="noStrike" dirty="0">
                          <a:solidFill>
                            <a:srgbClr val="000000"/>
                          </a:solidFill>
                          <a:effectLst/>
                          <a:latin typeface="Calibri" panose="020F0502020204030204" pitchFamily="34" charset="0"/>
                        </a:rPr>
                        <a:t> of the product.</a:t>
                      </a:r>
                      <a:endParaRPr lang="en-US" sz="2400" dirty="0">
                        <a:effectLst/>
                      </a:endParaRPr>
                    </a:p>
                  </a:txBody>
                  <a:tcPr marL="48413" marR="48413" marT="24206" marB="24206">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E9EFF7"/>
                    </a:solidFill>
                  </a:tcPr>
                </a:tc>
                <a:extLst>
                  <a:ext uri="{0D108BD9-81ED-4DB2-BD59-A6C34878D82A}">
                    <a16:rowId xmlns:a16="http://schemas.microsoft.com/office/drawing/2014/main" val="2790374091"/>
                  </a:ext>
                </a:extLst>
              </a:tr>
              <a:tr h="1247553">
                <a:tc>
                  <a:txBody>
                    <a:bodyPr/>
                    <a:lstStyle/>
                    <a:p>
                      <a:pPr rtl="0" fontAlgn="t">
                        <a:buNone/>
                      </a:pPr>
                      <a:r>
                        <a:rPr lang="en-US" sz="2400" b="1" i="0" u="none" strike="noStrike" dirty="0">
                          <a:solidFill>
                            <a:srgbClr val="000000"/>
                          </a:solidFill>
                          <a:effectLst/>
                          <a:latin typeface="Calibri" panose="020F0502020204030204" pitchFamily="34" charset="0"/>
                        </a:rPr>
                        <a:t>5 Irregular demand</a:t>
                      </a:r>
                      <a:endParaRPr lang="en-US" sz="2400" dirty="0">
                        <a:effectLst/>
                      </a:endParaRPr>
                    </a:p>
                    <a:p>
                      <a:pPr rtl="0" fontAlgn="t">
                        <a:buNone/>
                      </a:pPr>
                      <a:r>
                        <a:rPr lang="en-US" sz="2400" b="0" i="0" u="none" strike="noStrike" dirty="0">
                          <a:solidFill>
                            <a:srgbClr val="000000"/>
                          </a:solidFill>
                          <a:effectLst/>
                          <a:latin typeface="Calibri" panose="020F0502020204030204" pitchFamily="34" charset="0"/>
                        </a:rPr>
                        <a:t>Many </a:t>
                      </a:r>
                      <a:r>
                        <a:rPr lang="en-US" sz="2400" b="0" i="0" u="none" strike="noStrike" dirty="0" err="1">
                          <a:solidFill>
                            <a:srgbClr val="000000"/>
                          </a:solidFill>
                          <a:effectLst/>
                          <a:latin typeface="Calibri" panose="020F0502020204030204" pitchFamily="34" charset="0"/>
                        </a:rPr>
                        <a:t>organisations</a:t>
                      </a:r>
                      <a:r>
                        <a:rPr lang="en-US" sz="2400" b="0" i="0" u="none" strike="noStrike" dirty="0">
                          <a:solidFill>
                            <a:srgbClr val="000000"/>
                          </a:solidFill>
                          <a:effectLst/>
                          <a:latin typeface="Calibri" panose="020F0502020204030204" pitchFamily="34" charset="0"/>
                        </a:rPr>
                        <a:t> face demand that varies on </a:t>
                      </a:r>
                      <a:r>
                        <a:rPr lang="en-US" sz="2400" b="0" i="0" u="none" strike="noStrike" dirty="0">
                          <a:solidFill>
                            <a:srgbClr val="C00000"/>
                          </a:solidFill>
                          <a:effectLst/>
                          <a:latin typeface="Calibri" panose="020F0502020204030204" pitchFamily="34" charset="0"/>
                        </a:rPr>
                        <a:t>a seasonal, daily or even hourly basis</a:t>
                      </a:r>
                      <a:r>
                        <a:rPr lang="en-US" sz="2400" b="0" i="0" u="none" strike="noStrike" dirty="0">
                          <a:solidFill>
                            <a:srgbClr val="000000"/>
                          </a:solidFill>
                          <a:effectLst/>
                          <a:latin typeface="Calibri" panose="020F0502020204030204" pitchFamily="34" charset="0"/>
                        </a:rPr>
                        <a:t>, causing problems of idle or overworked capacity. Examples: holiday resorts and restaurants. The marketing task is to find ways to alter the same pattern of demand through flexible pricing (e.g. early-bird specials), promotion and other incentives.</a:t>
                      </a:r>
                      <a:endParaRPr lang="en-US" sz="2400" dirty="0">
                        <a:effectLst/>
                      </a:endParaRPr>
                    </a:p>
                  </a:txBody>
                  <a:tcPr marL="48413" marR="48413" marT="24206" marB="24206">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D0DEEF"/>
                    </a:solidFill>
                  </a:tcPr>
                </a:tc>
                <a:extLst>
                  <a:ext uri="{0D108BD9-81ED-4DB2-BD59-A6C34878D82A}">
                    <a16:rowId xmlns:a16="http://schemas.microsoft.com/office/drawing/2014/main" val="346101242"/>
                  </a:ext>
                </a:extLst>
              </a:tr>
            </a:tbl>
          </a:graphicData>
        </a:graphic>
      </p:graphicFrame>
    </p:spTree>
    <p:extLst>
      <p:ext uri="{BB962C8B-B14F-4D97-AF65-F5344CB8AC3E}">
        <p14:creationId xmlns:p14="http://schemas.microsoft.com/office/powerpoint/2010/main" val="869029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75E05-FFA5-B7E2-74A6-0541BA9B8C6E}"/>
              </a:ext>
            </a:extLst>
          </p:cNvPr>
          <p:cNvSpPr>
            <a:spLocks noGrp="1"/>
          </p:cNvSpPr>
          <p:nvPr>
            <p:ph type="title"/>
          </p:nvPr>
        </p:nvSpPr>
        <p:spPr/>
        <p:txBody>
          <a:bodyPr/>
          <a:lstStyle/>
          <a:p>
            <a:endParaRPr lang="en-US"/>
          </a:p>
        </p:txBody>
      </p:sp>
      <p:graphicFrame>
        <p:nvGraphicFramePr>
          <p:cNvPr id="4" name="Content Placeholder 3">
            <a:extLst>
              <a:ext uri="{FF2B5EF4-FFF2-40B4-BE49-F238E27FC236}">
                <a16:creationId xmlns:a16="http://schemas.microsoft.com/office/drawing/2014/main" id="{CE3857F7-0BEA-2EFB-BD55-8F873381C68E}"/>
              </a:ext>
            </a:extLst>
          </p:cNvPr>
          <p:cNvGraphicFramePr>
            <a:graphicFrameLocks noGrp="1"/>
          </p:cNvGraphicFramePr>
          <p:nvPr>
            <p:ph idx="1"/>
            <p:extLst>
              <p:ext uri="{D42A27DB-BD31-4B8C-83A1-F6EECF244321}">
                <p14:modId xmlns:p14="http://schemas.microsoft.com/office/powerpoint/2010/main" val="2370245683"/>
              </p:ext>
            </p:extLst>
          </p:nvPr>
        </p:nvGraphicFramePr>
        <p:xfrm>
          <a:off x="586352" y="365125"/>
          <a:ext cx="11019295" cy="5765063"/>
        </p:xfrm>
        <a:graphic>
          <a:graphicData uri="http://schemas.openxmlformats.org/drawingml/2006/table">
            <a:tbl>
              <a:tblPr/>
              <a:tblGrid>
                <a:gridCol w="11019295">
                  <a:extLst>
                    <a:ext uri="{9D8B030D-6E8A-4147-A177-3AD203B41FA5}">
                      <a16:colId xmlns:a16="http://schemas.microsoft.com/office/drawing/2014/main" val="1399550822"/>
                    </a:ext>
                  </a:extLst>
                </a:gridCol>
              </a:tblGrid>
              <a:tr h="369500">
                <a:tc>
                  <a:txBody>
                    <a:bodyPr/>
                    <a:lstStyle/>
                    <a:p>
                      <a:pPr rtl="0" fontAlgn="t">
                        <a:buNone/>
                      </a:pPr>
                      <a:r>
                        <a:rPr lang="en-US" sz="2400" b="1" i="0" u="none" strike="noStrike" dirty="0">
                          <a:solidFill>
                            <a:srgbClr val="FFFFFF"/>
                          </a:solidFill>
                          <a:effectLst/>
                          <a:latin typeface="Calibri" panose="020F0502020204030204" pitchFamily="34" charset="0"/>
                        </a:rPr>
                        <a:t>Demand management ready reckoner</a:t>
                      </a:r>
                      <a:endParaRPr lang="en-US" sz="2400" dirty="0">
                        <a:effectLst/>
                      </a:endParaRP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254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962356205"/>
                  </a:ext>
                </a:extLst>
              </a:tr>
              <a:tr h="1258391">
                <a:tc>
                  <a:txBody>
                    <a:bodyPr/>
                    <a:lstStyle/>
                    <a:p>
                      <a:pPr rtl="0" fontAlgn="t">
                        <a:buNone/>
                      </a:pPr>
                      <a:r>
                        <a:rPr lang="en-US" sz="2400" b="1" i="0" u="none" strike="noStrike">
                          <a:solidFill>
                            <a:srgbClr val="000000"/>
                          </a:solidFill>
                          <a:effectLst/>
                          <a:latin typeface="Calibri" panose="020F0502020204030204" pitchFamily="34" charset="0"/>
                        </a:rPr>
                        <a:t>6 Full demand</a:t>
                      </a:r>
                      <a:endParaRPr lang="en-US" sz="2400">
                        <a:effectLst/>
                      </a:endParaRPr>
                    </a:p>
                    <a:p>
                      <a:pPr rtl="0" fontAlgn="t">
                        <a:buNone/>
                      </a:pPr>
                      <a:r>
                        <a:rPr lang="en-US" sz="2400" b="0" i="0" u="none" strike="noStrike">
                          <a:solidFill>
                            <a:srgbClr val="000000"/>
                          </a:solidFill>
                          <a:effectLst/>
                          <a:latin typeface="Calibri" panose="020F0502020204030204" pitchFamily="34" charset="0"/>
                        </a:rPr>
                        <a:t>Organisations face full demand when they are satisfied with their volume of business. The marketing task is to maintain the current level of demand in the face of changing consumer preferences and increasing competition.</a:t>
                      </a:r>
                      <a:endParaRPr lang="en-US" sz="2400">
                        <a:effectLst/>
                      </a:endParaRP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25400"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D0DEEF"/>
                    </a:solidFill>
                  </a:tcPr>
                </a:tc>
                <a:extLst>
                  <a:ext uri="{0D108BD9-81ED-4DB2-BD59-A6C34878D82A}">
                    <a16:rowId xmlns:a16="http://schemas.microsoft.com/office/drawing/2014/main" val="3896571430"/>
                  </a:ext>
                </a:extLst>
              </a:tr>
              <a:tr h="2136825">
                <a:tc>
                  <a:txBody>
                    <a:bodyPr/>
                    <a:lstStyle/>
                    <a:p>
                      <a:pPr rtl="0" fontAlgn="t">
                        <a:buNone/>
                      </a:pPr>
                      <a:r>
                        <a:rPr lang="en-US" sz="2400" b="1" i="0" u="none" strike="noStrike" dirty="0">
                          <a:solidFill>
                            <a:srgbClr val="000000"/>
                          </a:solidFill>
                          <a:effectLst/>
                          <a:latin typeface="Calibri" panose="020F0502020204030204" pitchFamily="34" charset="0"/>
                        </a:rPr>
                        <a:t>7 Overfull demand</a:t>
                      </a:r>
                      <a:endParaRPr lang="en-US" sz="2400" dirty="0">
                        <a:effectLst/>
                      </a:endParaRPr>
                    </a:p>
                    <a:p>
                      <a:pPr rtl="0" fontAlgn="t">
                        <a:buNone/>
                      </a:pPr>
                      <a:r>
                        <a:rPr lang="en-US" sz="2400" b="0" i="0" u="none" strike="noStrike" dirty="0">
                          <a:solidFill>
                            <a:srgbClr val="000000"/>
                          </a:solidFill>
                          <a:effectLst/>
                          <a:latin typeface="Calibri" panose="020F0502020204030204" pitchFamily="34" charset="0"/>
                        </a:rPr>
                        <a:t>Some </a:t>
                      </a:r>
                      <a:r>
                        <a:rPr lang="en-US" sz="2400" b="0" i="0" u="none" strike="noStrike" dirty="0" err="1">
                          <a:solidFill>
                            <a:srgbClr val="000000"/>
                          </a:solidFill>
                          <a:effectLst/>
                          <a:latin typeface="Calibri" panose="020F0502020204030204" pitchFamily="34" charset="0"/>
                        </a:rPr>
                        <a:t>organisations</a:t>
                      </a:r>
                      <a:r>
                        <a:rPr lang="en-US" sz="2400" b="0" i="0" u="none" strike="noStrike" dirty="0">
                          <a:solidFill>
                            <a:srgbClr val="000000"/>
                          </a:solidFill>
                          <a:effectLst/>
                          <a:latin typeface="Calibri" panose="020F0502020204030204" pitchFamily="34" charset="0"/>
                        </a:rPr>
                        <a:t> face </a:t>
                      </a:r>
                      <a:r>
                        <a:rPr lang="en-US" sz="2400" b="0" i="0" u="none" strike="noStrike" dirty="0">
                          <a:solidFill>
                            <a:srgbClr val="C00000"/>
                          </a:solidFill>
                          <a:effectLst/>
                          <a:latin typeface="Calibri" panose="020F0502020204030204" pitchFamily="34" charset="0"/>
                        </a:rPr>
                        <a:t>a demand level that is higher than they can, or want to, handle</a:t>
                      </a:r>
                      <a:r>
                        <a:rPr lang="en-US" sz="2400" b="0" i="0" u="none" strike="noStrike" dirty="0">
                          <a:solidFill>
                            <a:srgbClr val="000000"/>
                          </a:solidFill>
                          <a:effectLst/>
                          <a:latin typeface="Calibri" panose="020F0502020204030204" pitchFamily="34" charset="0"/>
                        </a:rPr>
                        <a:t>. Examples include a national park that is carrying more tourists than the facilities can handle. The marketing task, called demarketing, requires finding ways to reduce the demand temporarily or permanently. Demarketing aims not to destroy demand but only to reduce its level, temporarily or permanently.</a:t>
                      </a:r>
                      <a:endParaRPr lang="en-US" sz="2400" dirty="0">
                        <a:effectLst/>
                      </a:endParaRP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E9EFF7"/>
                    </a:solidFill>
                  </a:tcPr>
                </a:tc>
                <a:extLst>
                  <a:ext uri="{0D108BD9-81ED-4DB2-BD59-A6C34878D82A}">
                    <a16:rowId xmlns:a16="http://schemas.microsoft.com/office/drawing/2014/main" val="1423846853"/>
                  </a:ext>
                </a:extLst>
              </a:tr>
              <a:tr h="1551203">
                <a:tc>
                  <a:txBody>
                    <a:bodyPr/>
                    <a:lstStyle/>
                    <a:p>
                      <a:pPr rtl="0" fontAlgn="t">
                        <a:buNone/>
                      </a:pPr>
                      <a:r>
                        <a:rPr lang="en-US" sz="2400" b="1" i="0" u="none" strike="noStrike" dirty="0">
                          <a:solidFill>
                            <a:srgbClr val="000000"/>
                          </a:solidFill>
                          <a:effectLst/>
                          <a:latin typeface="Calibri" panose="020F0502020204030204" pitchFamily="34" charset="0"/>
                        </a:rPr>
                        <a:t>8 Unwholesome demand</a:t>
                      </a:r>
                      <a:endParaRPr lang="en-US" sz="2400" dirty="0">
                        <a:effectLst/>
                      </a:endParaRPr>
                    </a:p>
                    <a:p>
                      <a:pPr rtl="0" fontAlgn="t">
                        <a:buNone/>
                      </a:pPr>
                      <a:r>
                        <a:rPr lang="en-US" sz="2400" b="0" i="0" u="none" strike="noStrike" dirty="0">
                          <a:solidFill>
                            <a:srgbClr val="000000"/>
                          </a:solidFill>
                          <a:effectLst/>
                          <a:latin typeface="Calibri" panose="020F0502020204030204" pitchFamily="34" charset="0"/>
                        </a:rPr>
                        <a:t>Unwholesome products, such as cigarettes and wines, will </a:t>
                      </a:r>
                      <a:r>
                        <a:rPr lang="en-US" sz="2400" b="0" i="0" u="none" strike="noStrike" dirty="0">
                          <a:solidFill>
                            <a:srgbClr val="C00000"/>
                          </a:solidFill>
                          <a:effectLst/>
                          <a:latin typeface="Calibri" panose="020F0502020204030204" pitchFamily="34" charset="0"/>
                        </a:rPr>
                        <a:t>attract </a:t>
                      </a:r>
                      <a:r>
                        <a:rPr lang="en-US" sz="2400" b="0" i="0" u="none" strike="noStrike" dirty="0" err="1">
                          <a:solidFill>
                            <a:srgbClr val="C00000"/>
                          </a:solidFill>
                          <a:effectLst/>
                          <a:latin typeface="Calibri" panose="020F0502020204030204" pitchFamily="34" charset="0"/>
                        </a:rPr>
                        <a:t>organised</a:t>
                      </a:r>
                      <a:r>
                        <a:rPr lang="en-US" sz="2400" b="0" i="0" u="none" strike="noStrike" dirty="0">
                          <a:solidFill>
                            <a:srgbClr val="C00000"/>
                          </a:solidFill>
                          <a:effectLst/>
                          <a:latin typeface="Calibri" panose="020F0502020204030204" pitchFamily="34" charset="0"/>
                        </a:rPr>
                        <a:t> efforts to discourage their consumption</a:t>
                      </a:r>
                      <a:r>
                        <a:rPr lang="en-US" sz="2400" b="0" i="0" u="none" strike="noStrike" dirty="0">
                          <a:solidFill>
                            <a:srgbClr val="000000"/>
                          </a:solidFill>
                          <a:effectLst/>
                          <a:latin typeface="Calibri" panose="020F0502020204030204" pitchFamily="34" charset="0"/>
                        </a:rPr>
                        <a:t>. The marketing task is to get people who like something to give it up, using such tools as fear messages, price hikes and reduced availability.</a:t>
                      </a:r>
                      <a:endParaRPr lang="en-US" sz="2400" dirty="0">
                        <a:effectLst/>
                      </a:endParaRPr>
                    </a:p>
                  </a:txBody>
                  <a:tcPr marL="63500" marR="63500" marT="31750" marB="31750">
                    <a:lnL w="8465" cap="flat" cmpd="sng" algn="ctr">
                      <a:solidFill>
                        <a:srgbClr val="FFFFFF"/>
                      </a:solidFill>
                      <a:prstDash val="solid"/>
                      <a:round/>
                      <a:headEnd type="none" w="med" len="med"/>
                      <a:tailEnd type="none" w="med" len="med"/>
                    </a:lnL>
                    <a:lnR w="8465" cap="flat" cmpd="sng" algn="ctr">
                      <a:solidFill>
                        <a:srgbClr val="FFFFFF"/>
                      </a:solidFill>
                      <a:prstDash val="solid"/>
                      <a:round/>
                      <a:headEnd type="none" w="med" len="med"/>
                      <a:tailEnd type="none" w="med" len="med"/>
                    </a:lnR>
                    <a:lnT w="8465" cap="flat" cmpd="sng" algn="ctr">
                      <a:solidFill>
                        <a:srgbClr val="FFFFFF"/>
                      </a:solidFill>
                      <a:prstDash val="solid"/>
                      <a:round/>
                      <a:headEnd type="none" w="med" len="med"/>
                      <a:tailEnd type="none" w="med" len="med"/>
                    </a:lnT>
                    <a:lnB w="8465" cap="flat" cmpd="sng" algn="ctr">
                      <a:solidFill>
                        <a:srgbClr val="FFFFFF"/>
                      </a:solidFill>
                      <a:prstDash val="solid"/>
                      <a:round/>
                      <a:headEnd type="none" w="med" len="med"/>
                      <a:tailEnd type="none" w="med" len="med"/>
                    </a:lnB>
                    <a:solidFill>
                      <a:srgbClr val="D0DEEF"/>
                    </a:solidFill>
                  </a:tcPr>
                </a:tc>
                <a:extLst>
                  <a:ext uri="{0D108BD9-81ED-4DB2-BD59-A6C34878D82A}">
                    <a16:rowId xmlns:a16="http://schemas.microsoft.com/office/drawing/2014/main" val="126397495"/>
                  </a:ext>
                </a:extLst>
              </a:tr>
            </a:tbl>
          </a:graphicData>
        </a:graphic>
      </p:graphicFrame>
    </p:spTree>
    <p:extLst>
      <p:ext uri="{BB962C8B-B14F-4D97-AF65-F5344CB8AC3E}">
        <p14:creationId xmlns:p14="http://schemas.microsoft.com/office/powerpoint/2010/main" val="5615073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36BB3C5-822B-45E1-A81E-5CC3176C6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DDEE7E1-7F58-1057-87A8-049ADA36444C}"/>
              </a:ext>
            </a:extLst>
          </p:cNvPr>
          <p:cNvPicPr>
            <a:picLocks noChangeAspect="1"/>
          </p:cNvPicPr>
          <p:nvPr/>
        </p:nvPicPr>
        <p:blipFill>
          <a:blip r:embed="rId2"/>
          <a:srcRect l="2632" r="2955" b="-3"/>
          <a:stretch>
            <a:fillRect/>
          </a:stretch>
        </p:blipFill>
        <p:spPr>
          <a:xfrm>
            <a:off x="579264" y="365141"/>
            <a:ext cx="6288262" cy="3063875"/>
          </a:xfrm>
          <a:prstGeom prst="rect">
            <a:avLst/>
          </a:prstGeom>
        </p:spPr>
      </p:pic>
      <p:sp useBgFill="1">
        <p:nvSpPr>
          <p:cNvPr id="14" name="Rectangle 13">
            <a:extLst>
              <a:ext uri="{FF2B5EF4-FFF2-40B4-BE49-F238E27FC236}">
                <a16:creationId xmlns:a16="http://schemas.microsoft.com/office/drawing/2014/main" id="{FB39ECA9-4CDE-4883-98E8-287E905E9F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63" y="3630934"/>
            <a:ext cx="6288261" cy="2546028"/>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928C979-A295-02F8-53EC-235CAD52193A}"/>
              </a:ext>
            </a:extLst>
          </p:cNvPr>
          <p:cNvSpPr>
            <a:spLocks noGrp="1"/>
          </p:cNvSpPr>
          <p:nvPr>
            <p:ph type="title"/>
          </p:nvPr>
        </p:nvSpPr>
        <p:spPr>
          <a:xfrm>
            <a:off x="841248" y="3849689"/>
            <a:ext cx="2111122" cy="2105025"/>
          </a:xfrm>
        </p:spPr>
        <p:txBody>
          <a:bodyPr>
            <a:normAutofit/>
          </a:bodyPr>
          <a:lstStyle/>
          <a:p>
            <a:r>
              <a:rPr lang="en-US" sz="2400"/>
              <a:t>Choosing a value proposition</a:t>
            </a:r>
          </a:p>
        </p:txBody>
      </p:sp>
      <p:sp>
        <p:nvSpPr>
          <p:cNvPr id="16" name="Rectangle 15">
            <a:extLst>
              <a:ext uri="{FF2B5EF4-FFF2-40B4-BE49-F238E27FC236}">
                <a16:creationId xmlns:a16="http://schemas.microsoft.com/office/drawing/2014/main" id="{A67483D0-BAEB-4927-88AD-76F5DA846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494" y="456572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0DBB7B12-4298-4CFB-B539-44A91C930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4346" y="4893056"/>
            <a:ext cx="1463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1B46817-FB5D-773B-0786-F437BDE57659}"/>
              </a:ext>
            </a:extLst>
          </p:cNvPr>
          <p:cNvSpPr>
            <a:spLocks noGrp="1"/>
          </p:cNvSpPr>
          <p:nvPr>
            <p:ph idx="1"/>
          </p:nvPr>
        </p:nvSpPr>
        <p:spPr>
          <a:xfrm>
            <a:off x="3360563" y="3849688"/>
            <a:ext cx="3315810" cy="2327259"/>
          </a:xfrm>
        </p:spPr>
        <p:txBody>
          <a:bodyPr anchor="ctr">
            <a:normAutofit lnSpcReduction="10000"/>
          </a:bodyPr>
          <a:lstStyle/>
          <a:p>
            <a:pPr fontAlgn="base"/>
            <a:r>
              <a:rPr lang="en-US" sz="2000" dirty="0"/>
              <a:t>value proposition is the </a:t>
            </a:r>
            <a:r>
              <a:rPr lang="en-US" sz="2000" b="1" dirty="0"/>
              <a:t>set of benefits or values</a:t>
            </a:r>
            <a:r>
              <a:rPr lang="en-US" sz="2000" dirty="0"/>
              <a:t> it promises to </a:t>
            </a:r>
            <a:r>
              <a:rPr lang="en-US" sz="2000" b="1" dirty="0"/>
              <a:t>deliver</a:t>
            </a:r>
            <a:r>
              <a:rPr lang="en-US" sz="2000" dirty="0"/>
              <a:t> to consumers to </a:t>
            </a:r>
            <a:r>
              <a:rPr lang="en-US" sz="2000" b="1" dirty="0"/>
              <a:t>satisfy</a:t>
            </a:r>
            <a:r>
              <a:rPr lang="en-US" sz="2000" dirty="0"/>
              <a:t> their needs.</a:t>
            </a:r>
          </a:p>
          <a:p>
            <a:pPr fontAlgn="base"/>
            <a:r>
              <a:rPr lang="en-US" sz="2000" dirty="0"/>
              <a:t>Such value propositions </a:t>
            </a:r>
            <a:r>
              <a:rPr lang="en-US" sz="2000" b="1" dirty="0"/>
              <a:t>differentiate</a:t>
            </a:r>
            <a:r>
              <a:rPr lang="en-US" sz="2000" dirty="0"/>
              <a:t> one brand from another.</a:t>
            </a:r>
          </a:p>
        </p:txBody>
      </p:sp>
      <p:pic>
        <p:nvPicPr>
          <p:cNvPr id="7" name="Picture 6">
            <a:extLst>
              <a:ext uri="{FF2B5EF4-FFF2-40B4-BE49-F238E27FC236}">
                <a16:creationId xmlns:a16="http://schemas.microsoft.com/office/drawing/2014/main" id="{86F8004E-EF9C-A9ED-8949-B9E058379930}"/>
              </a:ext>
            </a:extLst>
          </p:cNvPr>
          <p:cNvPicPr>
            <a:picLocks noChangeAspect="1"/>
          </p:cNvPicPr>
          <p:nvPr/>
        </p:nvPicPr>
        <p:blipFill>
          <a:blip r:embed="rId3"/>
          <a:srcRect t="3157" r="-2" b="-2"/>
          <a:stretch>
            <a:fillRect/>
          </a:stretch>
        </p:blipFill>
        <p:spPr>
          <a:xfrm>
            <a:off x="7048500" y="365109"/>
            <a:ext cx="4621006" cy="5811838"/>
          </a:xfrm>
          <a:prstGeom prst="rect">
            <a:avLst/>
          </a:prstGeom>
        </p:spPr>
      </p:pic>
    </p:spTree>
    <p:extLst>
      <p:ext uri="{BB962C8B-B14F-4D97-AF65-F5344CB8AC3E}">
        <p14:creationId xmlns:p14="http://schemas.microsoft.com/office/powerpoint/2010/main" val="38065984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A54040EB-8E0E-47B7-4684-66F5840FE382}"/>
              </a:ext>
            </a:extLst>
          </p:cNvPr>
          <p:cNvSpPr>
            <a:spLocks noGrp="1"/>
          </p:cNvSpPr>
          <p:nvPr>
            <p:ph type="title"/>
          </p:nvPr>
        </p:nvSpPr>
        <p:spPr>
          <a:xfrm>
            <a:off x="5297762" y="640080"/>
            <a:ext cx="6251110" cy="3566160"/>
          </a:xfrm>
        </p:spPr>
        <p:txBody>
          <a:bodyPr vert="horz" lIns="91440" tIns="45720" rIns="91440" bIns="45720" rtlCol="0" anchor="b">
            <a:normAutofit/>
          </a:bodyPr>
          <a:lstStyle/>
          <a:p>
            <a:r>
              <a:rPr lang="en-US" sz="5400" dirty="0"/>
              <a:t>Marketing management orientations</a:t>
            </a:r>
          </a:p>
        </p:txBody>
      </p:sp>
      <p:sp>
        <p:nvSpPr>
          <p:cNvPr id="5" name="Text Placeholder 4">
            <a:extLst>
              <a:ext uri="{FF2B5EF4-FFF2-40B4-BE49-F238E27FC236}">
                <a16:creationId xmlns:a16="http://schemas.microsoft.com/office/drawing/2014/main" id="{A5A8072F-BA8E-B1E6-9335-0E9DA30C1389}"/>
              </a:ext>
            </a:extLst>
          </p:cNvPr>
          <p:cNvSpPr>
            <a:spLocks noGrp="1"/>
          </p:cNvSpPr>
          <p:nvPr>
            <p:ph type="body" idx="1"/>
          </p:nvPr>
        </p:nvSpPr>
        <p:spPr>
          <a:xfrm>
            <a:off x="5297760" y="4636008"/>
            <a:ext cx="6251111" cy="1572768"/>
          </a:xfrm>
        </p:spPr>
        <p:txBody>
          <a:bodyPr vert="horz" lIns="91440" tIns="45720" rIns="91440" bIns="45720" rtlCol="0">
            <a:normAutofit/>
          </a:bodyPr>
          <a:lstStyle/>
          <a:p>
            <a:r>
              <a:rPr lang="en-US" dirty="0">
                <a:solidFill>
                  <a:schemeClr val="tx1"/>
                </a:solidFill>
              </a:rPr>
              <a:t>Marketing pathway</a:t>
            </a:r>
          </a:p>
        </p:txBody>
      </p:sp>
      <p:pic>
        <p:nvPicPr>
          <p:cNvPr id="7" name="Picture 6">
            <a:extLst>
              <a:ext uri="{FF2B5EF4-FFF2-40B4-BE49-F238E27FC236}">
                <a16:creationId xmlns:a16="http://schemas.microsoft.com/office/drawing/2014/main" id="{CE4C70FE-48EC-E760-9FD6-6294ED957550}"/>
              </a:ext>
            </a:extLst>
          </p:cNvPr>
          <p:cNvPicPr>
            <a:picLocks noChangeAspect="1"/>
          </p:cNvPicPr>
          <p:nvPr/>
        </p:nvPicPr>
        <p:blipFill>
          <a:blip r:embed="rId2"/>
          <a:srcRect l="3964" r="5487"/>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4"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23928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3B2E4-28EC-893C-998B-AA3D0EF871AD}"/>
              </a:ext>
            </a:extLst>
          </p:cNvPr>
          <p:cNvSpPr>
            <a:spLocks noGrp="1"/>
          </p:cNvSpPr>
          <p:nvPr>
            <p:ph type="title"/>
          </p:nvPr>
        </p:nvSpPr>
        <p:spPr/>
        <p:txBody>
          <a:bodyPr/>
          <a:lstStyle/>
          <a:p>
            <a:r>
              <a:rPr lang="en-US" b="1" dirty="0">
                <a:solidFill>
                  <a:srgbClr val="C00000"/>
                </a:solidFill>
              </a:rPr>
              <a:t>Marketing Management</a:t>
            </a:r>
            <a:endParaRPr lang="en-US" dirty="0">
              <a:solidFill>
                <a:srgbClr val="C00000"/>
              </a:solidFill>
            </a:endParaRPr>
          </a:p>
        </p:txBody>
      </p:sp>
      <p:sp>
        <p:nvSpPr>
          <p:cNvPr id="3" name="Content Placeholder 2">
            <a:extLst>
              <a:ext uri="{FF2B5EF4-FFF2-40B4-BE49-F238E27FC236}">
                <a16:creationId xmlns:a16="http://schemas.microsoft.com/office/drawing/2014/main" id="{6DC55F4F-AA27-5E29-A52C-5C375E460D41}"/>
              </a:ext>
            </a:extLst>
          </p:cNvPr>
          <p:cNvSpPr>
            <a:spLocks noGrp="1"/>
          </p:cNvSpPr>
          <p:nvPr>
            <p:ph idx="1"/>
          </p:nvPr>
        </p:nvSpPr>
        <p:spPr/>
        <p:txBody>
          <a:bodyPr/>
          <a:lstStyle/>
          <a:p>
            <a:r>
              <a:rPr lang="en-US" dirty="0"/>
              <a:t>The analysis, planning, implementation and control of programs designed to create, build, and maintain beneficial exchanges with target buyers for the purpose of achieving </a:t>
            </a:r>
            <a:r>
              <a:rPr lang="en-US" dirty="0" err="1"/>
              <a:t>organisational</a:t>
            </a:r>
            <a:r>
              <a:rPr lang="en-US" dirty="0"/>
              <a:t> objectives.</a:t>
            </a:r>
          </a:p>
        </p:txBody>
      </p:sp>
    </p:spTree>
    <p:extLst>
      <p:ext uri="{BB962C8B-B14F-4D97-AF65-F5344CB8AC3E}">
        <p14:creationId xmlns:p14="http://schemas.microsoft.com/office/powerpoint/2010/main" val="17771297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942766-AE57-66C4-DE3D-3CFB17A39AEE}"/>
              </a:ext>
            </a:extLst>
          </p:cNvPr>
          <p:cNvSpPr>
            <a:spLocks noGrp="1"/>
          </p:cNvSpPr>
          <p:nvPr>
            <p:ph type="title"/>
          </p:nvPr>
        </p:nvSpPr>
        <p:spPr/>
        <p:txBody>
          <a:bodyPr/>
          <a:lstStyle/>
          <a:p>
            <a:r>
              <a:rPr lang="en-US" dirty="0"/>
              <a:t>Production concept</a:t>
            </a:r>
          </a:p>
        </p:txBody>
      </p:sp>
      <p:pic>
        <p:nvPicPr>
          <p:cNvPr id="6" name="Content Placeholder 5" descr="http://2.bp.blogspot.com/-3knTyjUR_9Q/TsoQupsVaxI/AAAAAAAABEg/6nOdRH1g7P0/s1600/Ford+Model-T.jpg">
            <a:extLst>
              <a:ext uri="{FF2B5EF4-FFF2-40B4-BE49-F238E27FC236}">
                <a16:creationId xmlns:a16="http://schemas.microsoft.com/office/drawing/2014/main" id="{BF092FFE-BF54-361C-9BDE-8D333EE0E081}"/>
              </a:ext>
            </a:extLst>
          </p:cNvPr>
          <p:cNvPicPr>
            <a:picLocks noGrp="1" noChangeAspect="1"/>
          </p:cNvPicPr>
          <p:nvPr>
            <p:ph sz="half" idx="1"/>
          </p:nvPr>
        </p:nvPicPr>
        <p:blipFill>
          <a:blip r:embed="rId2"/>
          <a:stretch>
            <a:fillRect/>
          </a:stretch>
        </p:blipFill>
        <p:spPr>
          <a:xfrm>
            <a:off x="838200" y="2206861"/>
            <a:ext cx="5181600" cy="3588866"/>
          </a:xfrm>
          <a:prstGeom prst="rect">
            <a:avLst/>
          </a:prstGeom>
        </p:spPr>
      </p:pic>
      <p:sp>
        <p:nvSpPr>
          <p:cNvPr id="7" name="Content Placeholder 6">
            <a:extLst>
              <a:ext uri="{FF2B5EF4-FFF2-40B4-BE49-F238E27FC236}">
                <a16:creationId xmlns:a16="http://schemas.microsoft.com/office/drawing/2014/main" id="{1DEDFFD6-CB83-6F53-CF6E-0CE4BB8B745E}"/>
              </a:ext>
            </a:extLst>
          </p:cNvPr>
          <p:cNvSpPr>
            <a:spLocks noGrp="1"/>
          </p:cNvSpPr>
          <p:nvPr>
            <p:ph sz="half" idx="2"/>
          </p:nvPr>
        </p:nvSpPr>
        <p:spPr/>
        <p:txBody>
          <a:bodyPr/>
          <a:lstStyle/>
          <a:p>
            <a:pPr fontAlgn="base"/>
            <a:r>
              <a:rPr lang="en-US" dirty="0"/>
              <a:t>If we make it, they will buy it…</a:t>
            </a:r>
          </a:p>
          <a:p>
            <a:pPr fontAlgn="base"/>
            <a:r>
              <a:rPr lang="en-US" dirty="0"/>
              <a:t>Management focus is on:</a:t>
            </a:r>
          </a:p>
          <a:p>
            <a:pPr lvl="1" fontAlgn="base"/>
            <a:r>
              <a:rPr lang="en-US" dirty="0"/>
              <a:t>Improving production efficiency and distribution efficiency</a:t>
            </a:r>
          </a:p>
          <a:p>
            <a:pPr lvl="1" fontAlgn="base"/>
            <a:r>
              <a:rPr lang="en-US" dirty="0"/>
              <a:t>Improving product features</a:t>
            </a:r>
          </a:p>
          <a:p>
            <a:pPr fontAlgn="base"/>
            <a:r>
              <a:rPr lang="en-US" i="1" dirty="0"/>
              <a:t>"Customers can have any </a:t>
            </a:r>
            <a:r>
              <a:rPr lang="en-US" i="1" dirty="0" err="1"/>
              <a:t>colour</a:t>
            </a:r>
            <a:r>
              <a:rPr lang="en-US" i="1" dirty="0"/>
              <a:t> they want, as long as it's black.“ </a:t>
            </a:r>
            <a:r>
              <a:rPr lang="en-US" dirty="0"/>
              <a:t>(Henry Ford)</a:t>
            </a:r>
          </a:p>
        </p:txBody>
      </p:sp>
    </p:spTree>
    <p:extLst>
      <p:ext uri="{BB962C8B-B14F-4D97-AF65-F5344CB8AC3E}">
        <p14:creationId xmlns:p14="http://schemas.microsoft.com/office/powerpoint/2010/main" val="27897672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0C419-C5E3-029C-DDC3-C54653ECB3FA}"/>
              </a:ext>
            </a:extLst>
          </p:cNvPr>
          <p:cNvSpPr>
            <a:spLocks noGrp="1"/>
          </p:cNvSpPr>
          <p:nvPr>
            <p:ph type="title"/>
          </p:nvPr>
        </p:nvSpPr>
        <p:spPr/>
        <p:txBody>
          <a:bodyPr/>
          <a:lstStyle/>
          <a:p>
            <a:r>
              <a:rPr lang="en-US" dirty="0"/>
              <a:t>Product concept</a:t>
            </a:r>
          </a:p>
        </p:txBody>
      </p:sp>
      <p:sp>
        <p:nvSpPr>
          <p:cNvPr id="3" name="Content Placeholder 2">
            <a:extLst>
              <a:ext uri="{FF2B5EF4-FFF2-40B4-BE49-F238E27FC236}">
                <a16:creationId xmlns:a16="http://schemas.microsoft.com/office/drawing/2014/main" id="{54033007-FBE4-05EF-9120-DF3678C35B7C}"/>
              </a:ext>
            </a:extLst>
          </p:cNvPr>
          <p:cNvSpPr>
            <a:spLocks noGrp="1"/>
          </p:cNvSpPr>
          <p:nvPr>
            <p:ph idx="1"/>
          </p:nvPr>
        </p:nvSpPr>
        <p:spPr>
          <a:xfrm>
            <a:off x="838200" y="1499191"/>
            <a:ext cx="10515600" cy="4677772"/>
          </a:xfrm>
        </p:spPr>
        <p:txBody>
          <a:bodyPr>
            <a:normAutofit fontScale="70000" lnSpcReduction="20000"/>
          </a:bodyPr>
          <a:lstStyle/>
          <a:p>
            <a:r>
              <a:rPr lang="en-US" dirty="0"/>
              <a:t>Consumers will </a:t>
            </a:r>
            <a:r>
              <a:rPr lang="en-US" dirty="0" err="1"/>
              <a:t>favour</a:t>
            </a:r>
            <a:r>
              <a:rPr lang="en-US" dirty="0"/>
              <a:t> products that offer the highest quality, the best performance, or the most innovative features.</a:t>
            </a:r>
          </a:p>
          <a:p>
            <a:r>
              <a:rPr lang="en-US" dirty="0">
                <a:sym typeface="Wingdings" panose="05000000000000000000" pitchFamily="2" charset="2"/>
              </a:rPr>
              <a:t> Company focuses on:</a:t>
            </a:r>
          </a:p>
          <a:p>
            <a:pPr lvl="1"/>
            <a:r>
              <a:rPr lang="en-US" dirty="0"/>
              <a:t>improving product quality; </a:t>
            </a:r>
          </a:p>
          <a:p>
            <a:pPr lvl="1"/>
            <a:r>
              <a:rPr lang="en-US" dirty="0"/>
              <a:t>adding advanced features; </a:t>
            </a:r>
          </a:p>
          <a:p>
            <a:pPr lvl="1"/>
            <a:r>
              <a:rPr lang="en-US" dirty="0"/>
              <a:t>enhancing technical performance; </a:t>
            </a:r>
          </a:p>
          <a:p>
            <a:pPr lvl="1"/>
            <a:r>
              <a:rPr lang="en-US" dirty="0"/>
              <a:t>investing in research and development; </a:t>
            </a:r>
          </a:p>
          <a:p>
            <a:pPr lvl="1"/>
            <a:r>
              <a:rPr lang="en-US" dirty="0"/>
              <a:t>continuously upgrading the product.</a:t>
            </a:r>
          </a:p>
          <a:p>
            <a:r>
              <a:rPr lang="en-US" dirty="0"/>
              <a:t>Build a better product, and customers will buy it.</a:t>
            </a:r>
          </a:p>
          <a:p>
            <a:r>
              <a:rPr lang="en-US" dirty="0"/>
              <a:t>Eg: A smartphone company may believe customers will choose its phone because it has: a more powerful processor; a higher-resolution camera; a sharper screen; longer battery life; more advanced AI functions. </a:t>
            </a:r>
          </a:p>
          <a:p>
            <a:pPr>
              <a:buFont typeface="Wingdings" panose="05000000000000000000" pitchFamily="2" charset="2"/>
              <a:buChar char="à"/>
            </a:pPr>
            <a:r>
              <a:rPr lang="en-US" dirty="0">
                <a:sym typeface="Wingdings" panose="05000000000000000000" pitchFamily="2" charset="2"/>
              </a:rPr>
              <a:t>I</a:t>
            </a:r>
            <a:r>
              <a:rPr lang="en-US" dirty="0"/>
              <a:t>ts marketing strategy therefore concentrates heavily on product innovation and technical superiority.</a:t>
            </a:r>
          </a:p>
          <a:p>
            <a:pPr>
              <a:buFont typeface="Wingdings" panose="05000000000000000000" pitchFamily="2" charset="2"/>
              <a:buChar char="à"/>
            </a:pPr>
            <a:r>
              <a:rPr lang="en-US" dirty="0"/>
              <a:t>However, this assumption is not always correct. Customers may care more about price, ease of use, convenience, design, brand image, after-sales service, and emotional value.</a:t>
            </a:r>
          </a:p>
          <a:p>
            <a:endParaRPr lang="en-US" dirty="0"/>
          </a:p>
        </p:txBody>
      </p:sp>
    </p:spTree>
    <p:extLst>
      <p:ext uri="{BB962C8B-B14F-4D97-AF65-F5344CB8AC3E}">
        <p14:creationId xmlns:p14="http://schemas.microsoft.com/office/powerpoint/2010/main" val="16104113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A4DEA3-47E5-1958-150C-011E72CE2297}"/>
              </a:ext>
            </a:extLst>
          </p:cNvPr>
          <p:cNvSpPr>
            <a:spLocks noGrp="1"/>
          </p:cNvSpPr>
          <p:nvPr>
            <p:ph type="title"/>
          </p:nvPr>
        </p:nvSpPr>
        <p:spPr/>
        <p:txBody>
          <a:bodyPr/>
          <a:lstStyle/>
          <a:p>
            <a:r>
              <a:rPr lang="en-US" dirty="0"/>
              <a:t>Discussion</a:t>
            </a:r>
          </a:p>
        </p:txBody>
      </p:sp>
      <p:sp>
        <p:nvSpPr>
          <p:cNvPr id="5" name="Text Placeholder 4">
            <a:extLst>
              <a:ext uri="{FF2B5EF4-FFF2-40B4-BE49-F238E27FC236}">
                <a16:creationId xmlns:a16="http://schemas.microsoft.com/office/drawing/2014/main" id="{E4BDBB75-8CA8-1ABF-7062-440D2900E6A7}"/>
              </a:ext>
            </a:extLst>
          </p:cNvPr>
          <p:cNvSpPr>
            <a:spLocks noGrp="1"/>
          </p:cNvSpPr>
          <p:nvPr>
            <p:ph type="body" idx="1"/>
          </p:nvPr>
        </p:nvSpPr>
        <p:spPr>
          <a:xfrm>
            <a:off x="839788" y="1681163"/>
            <a:ext cx="5157787" cy="466614"/>
          </a:xfrm>
          <a:solidFill>
            <a:schemeClr val="accent4">
              <a:lumMod val="20000"/>
              <a:lumOff val="80000"/>
            </a:schemeClr>
          </a:solidFill>
        </p:spPr>
        <p:txBody>
          <a:bodyPr/>
          <a:lstStyle/>
          <a:p>
            <a:r>
              <a:rPr lang="en-US" dirty="0"/>
              <a:t>Company A</a:t>
            </a:r>
          </a:p>
        </p:txBody>
      </p:sp>
      <p:sp>
        <p:nvSpPr>
          <p:cNvPr id="6" name="Content Placeholder 5">
            <a:extLst>
              <a:ext uri="{FF2B5EF4-FFF2-40B4-BE49-F238E27FC236}">
                <a16:creationId xmlns:a16="http://schemas.microsoft.com/office/drawing/2014/main" id="{61E69B91-603D-7E4A-3422-C31A1A5D391C}"/>
              </a:ext>
            </a:extLst>
          </p:cNvPr>
          <p:cNvSpPr>
            <a:spLocks noGrp="1"/>
          </p:cNvSpPr>
          <p:nvPr>
            <p:ph sz="half" idx="2"/>
          </p:nvPr>
        </p:nvSpPr>
        <p:spPr>
          <a:xfrm>
            <a:off x="627137" y="2366852"/>
            <a:ext cx="5157787" cy="3684588"/>
          </a:xfrm>
          <a:solidFill>
            <a:schemeClr val="accent3">
              <a:lumMod val="20000"/>
              <a:lumOff val="80000"/>
            </a:schemeClr>
          </a:solidFill>
        </p:spPr>
        <p:txBody>
          <a:bodyPr>
            <a:normAutofit lnSpcReduction="10000"/>
          </a:bodyPr>
          <a:lstStyle/>
          <a:p>
            <a:r>
              <a:rPr lang="en-US" dirty="0"/>
              <a:t>“Our laptop has the fastest processor, the highest screen resolution, and the most advanced graphics card.”</a:t>
            </a:r>
          </a:p>
          <a:p>
            <a:r>
              <a:rPr lang="en-US" dirty="0"/>
              <a:t>Begin with the product</a:t>
            </a:r>
          </a:p>
          <a:p>
            <a:r>
              <a:rPr lang="en-US" dirty="0"/>
              <a:t>Mkt myopia: too focused on the product itself and loses sight of the customer’s underlying need.</a:t>
            </a:r>
          </a:p>
        </p:txBody>
      </p:sp>
      <p:sp>
        <p:nvSpPr>
          <p:cNvPr id="7" name="Text Placeholder 6">
            <a:extLst>
              <a:ext uri="{FF2B5EF4-FFF2-40B4-BE49-F238E27FC236}">
                <a16:creationId xmlns:a16="http://schemas.microsoft.com/office/drawing/2014/main" id="{318051DD-97C0-819C-0325-AFCB7B98AB74}"/>
              </a:ext>
            </a:extLst>
          </p:cNvPr>
          <p:cNvSpPr>
            <a:spLocks noGrp="1"/>
          </p:cNvSpPr>
          <p:nvPr>
            <p:ph type="body" sz="quarter" idx="3"/>
          </p:nvPr>
        </p:nvSpPr>
        <p:spPr>
          <a:xfrm>
            <a:off x="6172200" y="1681163"/>
            <a:ext cx="5183188" cy="466614"/>
          </a:xfrm>
          <a:solidFill>
            <a:schemeClr val="accent4">
              <a:lumMod val="20000"/>
              <a:lumOff val="80000"/>
            </a:schemeClr>
          </a:solidFill>
        </p:spPr>
        <p:txBody>
          <a:bodyPr/>
          <a:lstStyle/>
          <a:p>
            <a:r>
              <a:rPr lang="en-US" dirty="0"/>
              <a:t>Company B</a:t>
            </a:r>
          </a:p>
        </p:txBody>
      </p:sp>
      <p:sp>
        <p:nvSpPr>
          <p:cNvPr id="8" name="Content Placeholder 7">
            <a:extLst>
              <a:ext uri="{FF2B5EF4-FFF2-40B4-BE49-F238E27FC236}">
                <a16:creationId xmlns:a16="http://schemas.microsoft.com/office/drawing/2014/main" id="{687B3EA3-639D-EF5E-19D0-EEE2A35107BC}"/>
              </a:ext>
            </a:extLst>
          </p:cNvPr>
          <p:cNvSpPr>
            <a:spLocks noGrp="1"/>
          </p:cNvSpPr>
          <p:nvPr>
            <p:ph sz="quarter" idx="4"/>
          </p:nvPr>
        </p:nvSpPr>
        <p:spPr>
          <a:xfrm>
            <a:off x="6381675" y="2366852"/>
            <a:ext cx="5183188" cy="3684588"/>
          </a:xfrm>
          <a:solidFill>
            <a:schemeClr val="accent2">
              <a:lumMod val="20000"/>
              <a:lumOff val="80000"/>
            </a:schemeClr>
          </a:solidFill>
        </p:spPr>
        <p:txBody>
          <a:bodyPr>
            <a:normAutofit lnSpcReduction="10000"/>
          </a:bodyPr>
          <a:lstStyle/>
          <a:p>
            <a:r>
              <a:rPr lang="en-US" dirty="0"/>
              <a:t>“Our target customers are university students. They need a lightweight, affordable laptop with long battery life and reliable after-sales support.”</a:t>
            </a:r>
          </a:p>
          <a:p>
            <a:r>
              <a:rPr lang="en-US" dirty="0"/>
              <a:t>Begin with customers’ need.</a:t>
            </a:r>
          </a:p>
        </p:txBody>
      </p:sp>
    </p:spTree>
    <p:extLst>
      <p:ext uri="{BB962C8B-B14F-4D97-AF65-F5344CB8AC3E}">
        <p14:creationId xmlns:p14="http://schemas.microsoft.com/office/powerpoint/2010/main" val="11255675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6A6AC-B5F0-8F0A-34DA-55B840CBC424}"/>
              </a:ext>
            </a:extLst>
          </p:cNvPr>
          <p:cNvSpPr>
            <a:spLocks noGrp="1"/>
          </p:cNvSpPr>
          <p:nvPr>
            <p:ph type="title"/>
          </p:nvPr>
        </p:nvSpPr>
        <p:spPr>
          <a:xfrm>
            <a:off x="838200" y="365125"/>
            <a:ext cx="10515600" cy="772559"/>
          </a:xfrm>
        </p:spPr>
        <p:txBody>
          <a:bodyPr/>
          <a:lstStyle/>
          <a:p>
            <a:r>
              <a:rPr lang="en-US" dirty="0"/>
              <a:t>Selling concept</a:t>
            </a:r>
          </a:p>
        </p:txBody>
      </p:sp>
      <p:sp>
        <p:nvSpPr>
          <p:cNvPr id="3" name="Content Placeholder 2">
            <a:extLst>
              <a:ext uri="{FF2B5EF4-FFF2-40B4-BE49-F238E27FC236}">
                <a16:creationId xmlns:a16="http://schemas.microsoft.com/office/drawing/2014/main" id="{25A7A3C6-B1A0-6244-71C8-D1861E43062A}"/>
              </a:ext>
            </a:extLst>
          </p:cNvPr>
          <p:cNvSpPr>
            <a:spLocks noGrp="1"/>
          </p:cNvSpPr>
          <p:nvPr>
            <p:ph idx="1"/>
          </p:nvPr>
        </p:nvSpPr>
        <p:spPr>
          <a:xfrm>
            <a:off x="607881" y="1176855"/>
            <a:ext cx="8206509" cy="5223945"/>
          </a:xfrm>
        </p:spPr>
        <p:txBody>
          <a:bodyPr>
            <a:noAutofit/>
          </a:bodyPr>
          <a:lstStyle/>
          <a:p>
            <a:pPr fontAlgn="base">
              <a:lnSpc>
                <a:spcPct val="100000"/>
              </a:lnSpc>
            </a:pPr>
            <a:r>
              <a:rPr lang="en-US" sz="2000" dirty="0"/>
              <a:t>“If we SELL it right, they will buy it…”</a:t>
            </a:r>
          </a:p>
          <a:p>
            <a:pPr fontAlgn="base">
              <a:lnSpc>
                <a:spcPct val="100000"/>
              </a:lnSpc>
              <a:buFont typeface="Wingdings" panose="05000000000000000000" pitchFamily="2" charset="2"/>
              <a:buChar char="à"/>
            </a:pPr>
            <a:r>
              <a:rPr lang="en-US" sz="2000" dirty="0"/>
              <a:t>Companies focus on </a:t>
            </a:r>
            <a:r>
              <a:rPr lang="en-US" sz="2000" b="1" dirty="0"/>
              <a:t>selling what they have produced</a:t>
            </a:r>
            <a:r>
              <a:rPr lang="en-US" sz="2000" dirty="0"/>
              <a:t>, rather than </a:t>
            </a:r>
            <a:r>
              <a:rPr lang="en-US" sz="2000" b="1" dirty="0"/>
              <a:t>producing what customers actually want</a:t>
            </a:r>
            <a:r>
              <a:rPr lang="en-US" sz="2000" dirty="0"/>
              <a:t>.</a:t>
            </a:r>
          </a:p>
          <a:p>
            <a:pPr fontAlgn="base">
              <a:lnSpc>
                <a:spcPct val="100000"/>
              </a:lnSpc>
              <a:buFont typeface="Wingdings" panose="05000000000000000000" pitchFamily="2" charset="2"/>
              <a:buChar char="à"/>
            </a:pPr>
            <a:r>
              <a:rPr lang="en-US" sz="2000" dirty="0"/>
              <a:t>Instead of asking what customers need, a company try to convince customers to buy its products.</a:t>
            </a:r>
          </a:p>
          <a:p>
            <a:pPr fontAlgn="base">
              <a:lnSpc>
                <a:spcPct val="100000"/>
              </a:lnSpc>
              <a:buFont typeface="Wingdings" panose="05000000000000000000" pitchFamily="2" charset="2"/>
              <a:buChar char="à"/>
            </a:pPr>
            <a:r>
              <a:rPr lang="en-US" sz="2000" dirty="0"/>
              <a:t>Management focus is on</a:t>
            </a:r>
          </a:p>
          <a:p>
            <a:pPr lvl="1" fontAlgn="base">
              <a:lnSpc>
                <a:spcPct val="100000"/>
              </a:lnSpc>
            </a:pPr>
            <a:r>
              <a:rPr lang="en-US" sz="2000" dirty="0"/>
              <a:t>Improving sales techniques</a:t>
            </a:r>
          </a:p>
          <a:p>
            <a:pPr lvl="1" fontAlgn="base">
              <a:lnSpc>
                <a:spcPct val="100000"/>
              </a:lnSpc>
            </a:pPr>
            <a:r>
              <a:rPr lang="en-US" sz="2000" dirty="0"/>
              <a:t>Increasing spending on promotion</a:t>
            </a:r>
          </a:p>
          <a:p>
            <a:pPr lvl="1" fontAlgn="base">
              <a:lnSpc>
                <a:spcPct val="100000"/>
              </a:lnSpc>
            </a:pPr>
            <a:r>
              <a:rPr lang="en-US" sz="2000" dirty="0"/>
              <a:t>Relatively short-term view</a:t>
            </a:r>
          </a:p>
          <a:p>
            <a:pPr lvl="1" fontAlgn="base">
              <a:lnSpc>
                <a:spcPct val="100000"/>
              </a:lnSpc>
            </a:pPr>
            <a:r>
              <a:rPr lang="en-US" sz="2000" dirty="0"/>
              <a:t>Unsought goods</a:t>
            </a:r>
          </a:p>
          <a:p>
            <a:pPr fontAlgn="base">
              <a:lnSpc>
                <a:spcPct val="100000"/>
              </a:lnSpc>
            </a:pPr>
            <a:r>
              <a:rPr lang="en-US" sz="2000" dirty="0"/>
              <a:t>Problems: unsatisfied customers, short-term relationships, high promotion costs, brand reputation damage</a:t>
            </a:r>
          </a:p>
          <a:p>
            <a:pPr fontAlgn="base">
              <a:lnSpc>
                <a:spcPct val="100000"/>
              </a:lnSpc>
            </a:pPr>
            <a:r>
              <a:rPr lang="en-US" sz="2000" dirty="0"/>
              <a:t>Eg: Imagine a gym with a selling concept: "Join today! 50% discount! Only three days left!“ </a:t>
            </a:r>
            <a:r>
              <a:rPr lang="en-US" sz="2000" dirty="0">
                <a:sym typeface="Wingdings" panose="05000000000000000000" pitchFamily="2" charset="2"/>
              </a:rPr>
              <a:t> Discuss what happened? Why?</a:t>
            </a:r>
            <a:endParaRPr lang="en-US" sz="2000" dirty="0"/>
          </a:p>
          <a:p>
            <a:pPr marL="0" indent="0">
              <a:lnSpc>
                <a:spcPct val="100000"/>
              </a:lnSpc>
              <a:buNone/>
            </a:pPr>
            <a:endParaRPr lang="en-US" sz="2000" dirty="0"/>
          </a:p>
        </p:txBody>
      </p:sp>
      <p:pic>
        <p:nvPicPr>
          <p:cNvPr id="4" name="Picture 3" descr="http://www.welovepos.com/wp-content/uploads/2011/11/keep-calm-and-sell-stuff.png">
            <a:extLst>
              <a:ext uri="{FF2B5EF4-FFF2-40B4-BE49-F238E27FC236}">
                <a16:creationId xmlns:a16="http://schemas.microsoft.com/office/drawing/2014/main" id="{6C875AE5-F151-22FE-B8E7-030E3AC6A29D}"/>
              </a:ext>
            </a:extLst>
          </p:cNvPr>
          <p:cNvPicPr>
            <a:picLocks noChangeAspect="1"/>
          </p:cNvPicPr>
          <p:nvPr/>
        </p:nvPicPr>
        <p:blipFill>
          <a:blip r:embed="rId2"/>
          <a:stretch>
            <a:fillRect/>
          </a:stretch>
        </p:blipFill>
        <p:spPr>
          <a:xfrm>
            <a:off x="9136532" y="1669311"/>
            <a:ext cx="2617707" cy="3331627"/>
          </a:xfrm>
          <a:prstGeom prst="rect">
            <a:avLst/>
          </a:prstGeom>
        </p:spPr>
      </p:pic>
    </p:spTree>
    <p:extLst>
      <p:ext uri="{BB962C8B-B14F-4D97-AF65-F5344CB8AC3E}">
        <p14:creationId xmlns:p14="http://schemas.microsoft.com/office/powerpoint/2010/main" val="14892863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56481-BA9A-DE8F-2AA3-FDDCFD428ED9}"/>
              </a:ext>
            </a:extLst>
          </p:cNvPr>
          <p:cNvSpPr>
            <a:spLocks noGrp="1"/>
          </p:cNvSpPr>
          <p:nvPr>
            <p:ph type="title"/>
          </p:nvPr>
        </p:nvSpPr>
        <p:spPr>
          <a:xfrm>
            <a:off x="838200" y="365126"/>
            <a:ext cx="10515600" cy="985210"/>
          </a:xfrm>
        </p:spPr>
        <p:txBody>
          <a:bodyPr/>
          <a:lstStyle/>
          <a:p>
            <a:r>
              <a:rPr lang="en-US" b="1" dirty="0">
                <a:solidFill>
                  <a:srgbClr val="C00000"/>
                </a:solidFill>
              </a:rPr>
              <a:t>Marketing concept</a:t>
            </a:r>
          </a:p>
        </p:txBody>
      </p:sp>
      <p:sp>
        <p:nvSpPr>
          <p:cNvPr id="3" name="Content Placeholder 2">
            <a:extLst>
              <a:ext uri="{FF2B5EF4-FFF2-40B4-BE49-F238E27FC236}">
                <a16:creationId xmlns:a16="http://schemas.microsoft.com/office/drawing/2014/main" id="{AE0713D1-1D16-B271-05BA-78BC4A9652DE}"/>
              </a:ext>
            </a:extLst>
          </p:cNvPr>
          <p:cNvSpPr>
            <a:spLocks noGrp="1"/>
          </p:cNvSpPr>
          <p:nvPr>
            <p:ph idx="1"/>
          </p:nvPr>
        </p:nvSpPr>
        <p:spPr>
          <a:xfrm>
            <a:off x="701750" y="1509823"/>
            <a:ext cx="7447640" cy="4667140"/>
          </a:xfrm>
        </p:spPr>
        <p:txBody>
          <a:bodyPr>
            <a:normAutofit fontScale="85000" lnSpcReduction="10000"/>
          </a:bodyPr>
          <a:lstStyle/>
          <a:p>
            <a:pPr fontAlgn="base"/>
            <a:r>
              <a:rPr lang="en-US" dirty="0"/>
              <a:t>If we make what they want, they will buy it…</a:t>
            </a:r>
          </a:p>
          <a:p>
            <a:pPr fontAlgn="base">
              <a:buFont typeface="Wingdings" panose="05000000000000000000" pitchFamily="2" charset="2"/>
              <a:buChar char="à"/>
            </a:pPr>
            <a:r>
              <a:rPr lang="en-US" dirty="0"/>
              <a:t>The key to achieving </a:t>
            </a:r>
            <a:r>
              <a:rPr lang="en-US" dirty="0" err="1"/>
              <a:t>organisational</a:t>
            </a:r>
            <a:r>
              <a:rPr lang="en-US" dirty="0"/>
              <a:t> goals is to identify the needs and wants of target markets and deliver superior customer value more effectively and efficiently than competitors.</a:t>
            </a:r>
          </a:p>
          <a:p>
            <a:pPr fontAlgn="base">
              <a:buFont typeface="Wingdings" panose="05000000000000000000" pitchFamily="2" charset="2"/>
              <a:buChar char="à"/>
            </a:pPr>
            <a:r>
              <a:rPr lang="en-US" dirty="0"/>
              <a:t>the marketing concept </a:t>
            </a:r>
            <a:r>
              <a:rPr lang="en-US" b="1" dirty="0"/>
              <a:t>starts with the customer, not the product</a:t>
            </a:r>
            <a:r>
              <a:rPr lang="en-US" dirty="0"/>
              <a:t>.</a:t>
            </a:r>
          </a:p>
          <a:p>
            <a:pPr fontAlgn="base">
              <a:buFont typeface="Wingdings" panose="05000000000000000000" pitchFamily="2" charset="2"/>
              <a:buChar char="à"/>
            </a:pPr>
            <a:r>
              <a:rPr lang="en-US" b="1" dirty="0"/>
              <a:t>"What do customers need, and how can we satisfy those needs better than our competitors?"</a:t>
            </a:r>
            <a:endParaRPr lang="en-US" dirty="0"/>
          </a:p>
          <a:p>
            <a:pPr fontAlgn="base"/>
            <a:r>
              <a:rPr lang="en-US" dirty="0"/>
              <a:t>Management focus is on…</a:t>
            </a:r>
          </a:p>
          <a:p>
            <a:pPr lvl="1" fontAlgn="base"/>
            <a:r>
              <a:rPr lang="en-US" dirty="0"/>
              <a:t>Customer needs and wants</a:t>
            </a:r>
          </a:p>
          <a:p>
            <a:pPr lvl="1" fontAlgn="base"/>
            <a:r>
              <a:rPr lang="en-US" dirty="0"/>
              <a:t>Functional integration</a:t>
            </a:r>
          </a:p>
          <a:p>
            <a:pPr lvl="1" fontAlgn="base"/>
            <a:r>
              <a:rPr lang="en-US" dirty="0"/>
              <a:t>Long-term success, profits come from need satisfaction</a:t>
            </a:r>
          </a:p>
          <a:p>
            <a:endParaRPr lang="en-US" dirty="0"/>
          </a:p>
        </p:txBody>
      </p:sp>
      <p:pic>
        <p:nvPicPr>
          <p:cNvPr id="4" name="Picture 3" descr="http://www.michaelmccurry.net/wp-content/uploads/2009/09/CallingCustomerService-300x252.gif">
            <a:extLst>
              <a:ext uri="{FF2B5EF4-FFF2-40B4-BE49-F238E27FC236}">
                <a16:creationId xmlns:a16="http://schemas.microsoft.com/office/drawing/2014/main" id="{1F476D4D-D10B-8FE0-7CA1-0FCF0E3606DB}"/>
              </a:ext>
            </a:extLst>
          </p:cNvPr>
          <p:cNvPicPr>
            <a:picLocks noChangeAspect="1"/>
          </p:cNvPicPr>
          <p:nvPr/>
        </p:nvPicPr>
        <p:blipFill>
          <a:blip r:embed="rId2"/>
          <a:stretch>
            <a:fillRect/>
          </a:stretch>
        </p:blipFill>
        <p:spPr>
          <a:xfrm>
            <a:off x="7906242" y="1945758"/>
            <a:ext cx="4050498" cy="3402419"/>
          </a:xfrm>
          <a:prstGeom prst="rect">
            <a:avLst/>
          </a:prstGeom>
        </p:spPr>
      </p:pic>
    </p:spTree>
    <p:extLst>
      <p:ext uri="{BB962C8B-B14F-4D97-AF65-F5344CB8AC3E}">
        <p14:creationId xmlns:p14="http://schemas.microsoft.com/office/powerpoint/2010/main" val="40164226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3684CCF-CEBB-4D8E-A366-95E43D4C7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383A0B-2558-3F95-FE8A-D58D7D3EC81B}"/>
              </a:ext>
            </a:extLst>
          </p:cNvPr>
          <p:cNvSpPr>
            <a:spLocks noGrp="1"/>
          </p:cNvSpPr>
          <p:nvPr>
            <p:ph type="title"/>
          </p:nvPr>
        </p:nvSpPr>
        <p:spPr>
          <a:xfrm>
            <a:off x="838201" y="345811"/>
            <a:ext cx="4960945" cy="951362"/>
          </a:xfrm>
        </p:spPr>
        <p:txBody>
          <a:bodyPr>
            <a:normAutofit/>
          </a:bodyPr>
          <a:lstStyle/>
          <a:p>
            <a:r>
              <a:rPr lang="en-US" b="1" dirty="0">
                <a:solidFill>
                  <a:schemeClr val="accent3"/>
                </a:solidFill>
              </a:rPr>
              <a:t>Starbucks</a:t>
            </a:r>
          </a:p>
        </p:txBody>
      </p:sp>
      <p:sp>
        <p:nvSpPr>
          <p:cNvPr id="3" name="Content Placeholder 2">
            <a:extLst>
              <a:ext uri="{FF2B5EF4-FFF2-40B4-BE49-F238E27FC236}">
                <a16:creationId xmlns:a16="http://schemas.microsoft.com/office/drawing/2014/main" id="{373173C1-2EF3-E139-9702-E92716844979}"/>
              </a:ext>
            </a:extLst>
          </p:cNvPr>
          <p:cNvSpPr>
            <a:spLocks noGrp="1"/>
          </p:cNvSpPr>
          <p:nvPr>
            <p:ph idx="1"/>
          </p:nvPr>
        </p:nvSpPr>
        <p:spPr>
          <a:xfrm>
            <a:off x="510363" y="1263130"/>
            <a:ext cx="5375831" cy="5098060"/>
          </a:xfrm>
        </p:spPr>
        <p:txBody>
          <a:bodyPr>
            <a:noAutofit/>
          </a:bodyPr>
          <a:lstStyle/>
          <a:p>
            <a:r>
              <a:rPr lang="en-US" sz="1600" dirty="0"/>
              <a:t>Starbucks does not merely sell coffee. It creates value through:</a:t>
            </a:r>
          </a:p>
          <a:p>
            <a:pPr lvl="1"/>
            <a:r>
              <a:rPr lang="en-US" sz="1600" dirty="0" err="1"/>
              <a:t>personalised</a:t>
            </a:r>
            <a:r>
              <a:rPr lang="en-US" sz="1600" dirty="0"/>
              <a:t> drinks: Customers can </a:t>
            </a:r>
            <a:r>
              <a:rPr lang="en-US" sz="1600" dirty="0" err="1"/>
              <a:t>customise</a:t>
            </a:r>
            <a:r>
              <a:rPr lang="en-US" sz="1600" dirty="0"/>
              <a:t> size, milk, syrup, temperature, toppings, and even have their name written on the cup.</a:t>
            </a:r>
          </a:p>
          <a:p>
            <a:pPr lvl="1"/>
            <a:r>
              <a:rPr lang="en-US" sz="1600" dirty="0"/>
              <a:t>mobile ordering: The Starbucks app allows customers to order, pay, and skip the queue. </a:t>
            </a:r>
          </a:p>
          <a:p>
            <a:pPr lvl="1"/>
            <a:r>
              <a:rPr lang="en-US" sz="1600" dirty="0"/>
              <a:t>loyalty rewards: Starbucks Rewards lets customers earn Stars, redeem free drinks, and receive </a:t>
            </a:r>
            <a:r>
              <a:rPr lang="en-US" sz="1600" dirty="0" err="1"/>
              <a:t>personalised</a:t>
            </a:r>
            <a:r>
              <a:rPr lang="en-US" sz="1600" dirty="0"/>
              <a:t> offers</a:t>
            </a:r>
          </a:p>
          <a:p>
            <a:pPr lvl="1"/>
            <a:r>
              <a:rPr lang="en-US" sz="1600" dirty="0"/>
              <a:t>comfortable store environments: Cozy seating, free Wi-Fi, music, and ambience encourage customers to stay longer and </a:t>
            </a:r>
            <a:r>
              <a:rPr lang="en-US" sz="1600" dirty="0" err="1"/>
              <a:t>socialise</a:t>
            </a:r>
            <a:r>
              <a:rPr lang="en-US" sz="1600" dirty="0"/>
              <a:t> or work</a:t>
            </a:r>
          </a:p>
          <a:p>
            <a:pPr lvl="1"/>
            <a:r>
              <a:rPr lang="en-US" sz="1600" dirty="0"/>
              <a:t>customer </a:t>
            </a:r>
            <a:r>
              <a:rPr lang="en-US" sz="1600" dirty="0" err="1"/>
              <a:t>relationships:Personalised</a:t>
            </a:r>
            <a:r>
              <a:rPr lang="en-US" sz="1600" dirty="0"/>
              <a:t> service, seasonal promotions, and CRM strengthen long-term loyalty</a:t>
            </a:r>
          </a:p>
          <a:p>
            <a:pPr>
              <a:buFont typeface="Wingdings" panose="05000000000000000000" pitchFamily="2" charset="2"/>
              <a:buChar char="à"/>
            </a:pPr>
            <a:r>
              <a:rPr lang="en-US" sz="1600" dirty="0"/>
              <a:t>The experience is as important as the coffee itself.</a:t>
            </a:r>
          </a:p>
          <a:p>
            <a:pPr>
              <a:buFont typeface="Wingdings" panose="05000000000000000000" pitchFamily="2" charset="2"/>
              <a:buChar char="à"/>
            </a:pPr>
            <a:r>
              <a:rPr lang="en-US" sz="1600" dirty="0"/>
              <a:t>Customers do not simply buy coffee; they buy convenience, </a:t>
            </a:r>
            <a:r>
              <a:rPr lang="en-US" sz="1600" dirty="0" err="1"/>
              <a:t>personalisation</a:t>
            </a:r>
            <a:r>
              <a:rPr lang="en-US" sz="1600" dirty="0"/>
              <a:t>, belonging, and an enjoyable experience.</a:t>
            </a:r>
          </a:p>
          <a:p>
            <a:endParaRPr lang="en-US" sz="1600" dirty="0"/>
          </a:p>
        </p:txBody>
      </p:sp>
      <p:pic>
        <p:nvPicPr>
          <p:cNvPr id="5" name="Picture 4">
            <a:extLst>
              <a:ext uri="{FF2B5EF4-FFF2-40B4-BE49-F238E27FC236}">
                <a16:creationId xmlns:a16="http://schemas.microsoft.com/office/drawing/2014/main" id="{A6EF9746-65E3-38E2-6154-E83A0C277CB9}"/>
              </a:ext>
            </a:extLst>
          </p:cNvPr>
          <p:cNvPicPr>
            <a:picLocks noChangeAspect="1"/>
          </p:cNvPicPr>
          <p:nvPr/>
        </p:nvPicPr>
        <p:blipFill>
          <a:blip r:embed="rId2"/>
          <a:srcRect l="9117" r="-2" b="-2"/>
          <a:stretch>
            <a:fillRect/>
          </a:stretch>
        </p:blipFill>
        <p:spPr>
          <a:xfrm>
            <a:off x="6863996" y="3154859"/>
            <a:ext cx="4030579" cy="3703141"/>
          </a:xfrm>
          <a:custGeom>
            <a:avLst/>
            <a:gdLst/>
            <a:ahLst/>
            <a:cxnLst/>
            <a:rect l="l" t="t" r="r" b="b"/>
            <a:pathLst>
              <a:path w="4030579" h="3703141">
                <a:moveTo>
                  <a:pt x="2015289" y="0"/>
                </a:moveTo>
                <a:cubicBezTo>
                  <a:pt x="3128303" y="0"/>
                  <a:pt x="4030579" y="902277"/>
                  <a:pt x="4030579" y="2015290"/>
                </a:cubicBezTo>
                <a:cubicBezTo>
                  <a:pt x="4030579" y="2710923"/>
                  <a:pt x="3678127" y="3324237"/>
                  <a:pt x="3142057" y="3686399"/>
                </a:cubicBezTo>
                <a:lnTo>
                  <a:pt x="3114499" y="3703141"/>
                </a:lnTo>
                <a:lnTo>
                  <a:pt x="916080" y="3703141"/>
                </a:lnTo>
                <a:lnTo>
                  <a:pt x="888522" y="3686399"/>
                </a:lnTo>
                <a:cubicBezTo>
                  <a:pt x="352452" y="3324237"/>
                  <a:pt x="0" y="2710923"/>
                  <a:pt x="0" y="2015290"/>
                </a:cubicBezTo>
                <a:cubicBezTo>
                  <a:pt x="0" y="902277"/>
                  <a:pt x="902277" y="0"/>
                  <a:pt x="2015289" y="0"/>
                </a:cubicBezTo>
                <a:close/>
              </a:path>
            </a:pathLst>
          </a:custGeom>
        </p:spPr>
      </p:pic>
      <p:sp>
        <p:nvSpPr>
          <p:cNvPr id="16" name="Arc 15">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10869" y="-729072"/>
            <a:ext cx="4083433" cy="408343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9" name="Picture 8">
            <a:extLst>
              <a:ext uri="{FF2B5EF4-FFF2-40B4-BE49-F238E27FC236}">
                <a16:creationId xmlns:a16="http://schemas.microsoft.com/office/drawing/2014/main" id="{849C4DD1-DEFE-3AEE-AA4D-5D177F9CF817}"/>
              </a:ext>
            </a:extLst>
          </p:cNvPr>
          <p:cNvPicPr>
            <a:picLocks noChangeAspect="1"/>
          </p:cNvPicPr>
          <p:nvPr/>
        </p:nvPicPr>
        <p:blipFill>
          <a:blip r:embed="rId3"/>
          <a:srcRect t="32873" r="2" b="9864"/>
          <a:stretch>
            <a:fillRect/>
          </a:stretch>
        </p:blipFill>
        <p:spPr>
          <a:xfrm>
            <a:off x="63058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7" name="Picture 6">
            <a:extLst>
              <a:ext uri="{FF2B5EF4-FFF2-40B4-BE49-F238E27FC236}">
                <a16:creationId xmlns:a16="http://schemas.microsoft.com/office/drawing/2014/main" id="{08E74DE8-9F5E-65B8-3FE1-BD0A1D7295B3}"/>
              </a:ext>
            </a:extLst>
          </p:cNvPr>
          <p:cNvPicPr>
            <a:picLocks noChangeAspect="1"/>
          </p:cNvPicPr>
          <p:nvPr/>
        </p:nvPicPr>
        <p:blipFill>
          <a:blip r:embed="rId4"/>
          <a:srcRect l="14715" r="4" b="4"/>
          <a:stretch>
            <a:fillRect/>
          </a:stretch>
        </p:blipFill>
        <p:spPr>
          <a:xfrm>
            <a:off x="9933462" y="372217"/>
            <a:ext cx="2258539" cy="3554668"/>
          </a:xfrm>
          <a:custGeom>
            <a:avLst/>
            <a:gdLst/>
            <a:ahLst/>
            <a:cxnLst/>
            <a:rect l="l" t="t" r="r" b="b"/>
            <a:pathLst>
              <a:path w="2258539" h="3554668">
                <a:moveTo>
                  <a:pt x="1777334" y="0"/>
                </a:moveTo>
                <a:cubicBezTo>
                  <a:pt x="1900033" y="0"/>
                  <a:pt x="2019829" y="12434"/>
                  <a:pt x="2135529" y="36109"/>
                </a:cubicBezTo>
                <a:lnTo>
                  <a:pt x="2258539" y="67738"/>
                </a:lnTo>
                <a:lnTo>
                  <a:pt x="2258539" y="3486930"/>
                </a:lnTo>
                <a:lnTo>
                  <a:pt x="2135529" y="3518559"/>
                </a:lnTo>
                <a:cubicBezTo>
                  <a:pt x="2019829" y="3542235"/>
                  <a:pt x="1900033" y="3554668"/>
                  <a:pt x="1777334" y="3554668"/>
                </a:cubicBezTo>
                <a:cubicBezTo>
                  <a:pt x="795739" y="3554668"/>
                  <a:pt x="0" y="2758929"/>
                  <a:pt x="0" y="1777334"/>
                </a:cubicBezTo>
                <a:cubicBezTo>
                  <a:pt x="0" y="795740"/>
                  <a:pt x="795739" y="0"/>
                  <a:pt x="1777334" y="0"/>
                </a:cubicBezTo>
                <a:close/>
              </a:path>
            </a:pathLst>
          </a:custGeom>
        </p:spPr>
      </p:pic>
    </p:spTree>
    <p:extLst>
      <p:ext uri="{BB962C8B-B14F-4D97-AF65-F5344CB8AC3E}">
        <p14:creationId xmlns:p14="http://schemas.microsoft.com/office/powerpoint/2010/main" val="29960909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AE48C4B-3A90-42C3-BA00-6092B4771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F48989-82A5-08E3-7C7F-F022783CB440}"/>
              </a:ext>
            </a:extLst>
          </p:cNvPr>
          <p:cNvSpPr>
            <a:spLocks noGrp="1"/>
          </p:cNvSpPr>
          <p:nvPr>
            <p:ph type="title"/>
          </p:nvPr>
        </p:nvSpPr>
        <p:spPr>
          <a:xfrm>
            <a:off x="4654296" y="329184"/>
            <a:ext cx="6894576" cy="1783080"/>
          </a:xfrm>
        </p:spPr>
        <p:txBody>
          <a:bodyPr anchor="b">
            <a:normAutofit/>
          </a:bodyPr>
          <a:lstStyle/>
          <a:p>
            <a:r>
              <a:rPr lang="en-US" sz="5400"/>
              <a:t>Societal marketing concept</a:t>
            </a:r>
          </a:p>
        </p:txBody>
      </p:sp>
      <p:pic>
        <p:nvPicPr>
          <p:cNvPr id="4" name="Picture 3" descr="http://www.miller-insurance.com/About-us/~/media/Images/About%20us/Corporate-Social-Responsibility-V2.ashx?w=236&amp;h=238&amp;as=1">
            <a:extLst>
              <a:ext uri="{FF2B5EF4-FFF2-40B4-BE49-F238E27FC236}">
                <a16:creationId xmlns:a16="http://schemas.microsoft.com/office/drawing/2014/main" id="{70E18784-1F9A-531A-D33E-93623E0D1AEE}"/>
              </a:ext>
            </a:extLst>
          </p:cNvPr>
          <p:cNvPicPr>
            <a:picLocks noChangeAspect="1"/>
          </p:cNvPicPr>
          <p:nvPr/>
        </p:nvPicPr>
        <p:blipFill>
          <a:blip r:embed="rId2"/>
          <a:srcRect r="2819" b="1"/>
          <a:stretch>
            <a:fillRect/>
          </a:stretch>
        </p:blipFill>
        <p:spPr>
          <a:xfrm>
            <a:off x="20" y="10"/>
            <a:ext cx="4041316" cy="4193753"/>
          </a:xfrm>
          <a:custGeom>
            <a:avLst/>
            <a:gdLst/>
            <a:ahLst/>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pic>
      <p:sp>
        <p:nvSpPr>
          <p:cNvPr id="12" name="sketch line">
            <a:extLst>
              <a:ext uri="{FF2B5EF4-FFF2-40B4-BE49-F238E27FC236}">
                <a16:creationId xmlns:a16="http://schemas.microsoft.com/office/drawing/2014/main" id="{F919E280-CA27-4214-97E6-294E0C3BC4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2463186"/>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ttp://tmgcanada.files.wordpress.com/2007/04/managing3.jpg">
            <a:extLst>
              <a:ext uri="{FF2B5EF4-FFF2-40B4-BE49-F238E27FC236}">
                <a16:creationId xmlns:a16="http://schemas.microsoft.com/office/drawing/2014/main" id="{130F4D28-8F9E-48ED-064E-CDB6AD0EE32B}"/>
              </a:ext>
            </a:extLst>
          </p:cNvPr>
          <p:cNvPicPr>
            <a:picLocks noChangeAspect="1"/>
          </p:cNvPicPr>
          <p:nvPr/>
        </p:nvPicPr>
        <p:blipFill>
          <a:blip r:embed="rId3"/>
          <a:srcRect t="11622" r="3" b="3954"/>
          <a:stretch>
            <a:fillRect/>
          </a:stretch>
        </p:blipFill>
        <p:spPr>
          <a:xfrm>
            <a:off x="1" y="4267200"/>
            <a:ext cx="4051081" cy="2590800"/>
          </a:xfrm>
          <a:custGeom>
            <a:avLst/>
            <a:gdLst/>
            <a:ahLst/>
            <a:cxnLst/>
            <a:rect l="l" t="t" r="r" b="b"/>
            <a:pathLst>
              <a:path w="4051081"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cubicBezTo>
                  <a:pt x="4042100" y="1477465"/>
                  <a:pt x="4059584" y="1566941"/>
                  <a:pt x="4046914" y="1661622"/>
                </a:cubicBezTo>
                <a:cubicBezTo>
                  <a:pt x="4039566" y="1720003"/>
                  <a:pt x="4037919" y="177965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pic>
      <p:sp>
        <p:nvSpPr>
          <p:cNvPr id="3" name="Content Placeholder 2">
            <a:extLst>
              <a:ext uri="{FF2B5EF4-FFF2-40B4-BE49-F238E27FC236}">
                <a16:creationId xmlns:a16="http://schemas.microsoft.com/office/drawing/2014/main" id="{485874DB-C55A-BAF6-45F0-2C97B97E0FB7}"/>
              </a:ext>
            </a:extLst>
          </p:cNvPr>
          <p:cNvSpPr>
            <a:spLocks noGrp="1"/>
          </p:cNvSpPr>
          <p:nvPr>
            <p:ph idx="1"/>
          </p:nvPr>
        </p:nvSpPr>
        <p:spPr>
          <a:xfrm>
            <a:off x="4654295" y="2706624"/>
            <a:ext cx="7024357" cy="3527016"/>
          </a:xfrm>
        </p:spPr>
        <p:txBody>
          <a:bodyPr>
            <a:normAutofit/>
          </a:bodyPr>
          <a:lstStyle/>
          <a:p>
            <a:pPr fontAlgn="base"/>
            <a:r>
              <a:rPr lang="en-US" sz="2200" dirty="0"/>
              <a:t>If we make what they want in a socially responsible manner, they will buy it…</a:t>
            </a:r>
          </a:p>
          <a:p>
            <a:pPr fontAlgn="base"/>
            <a:r>
              <a:rPr lang="en-US" sz="2200" dirty="0"/>
              <a:t>Management focus is on</a:t>
            </a:r>
          </a:p>
          <a:p>
            <a:pPr lvl="1" fontAlgn="base"/>
            <a:r>
              <a:rPr lang="en-US" sz="2200" dirty="0"/>
              <a:t>Satisfying customer needs and wants</a:t>
            </a:r>
          </a:p>
          <a:p>
            <a:pPr lvl="1" fontAlgn="base"/>
            <a:r>
              <a:rPr lang="en-US" sz="2200" dirty="0"/>
              <a:t>Achieving the </a:t>
            </a:r>
            <a:r>
              <a:rPr lang="en-US" sz="2200" dirty="0" err="1"/>
              <a:t>organisation’s</a:t>
            </a:r>
            <a:r>
              <a:rPr lang="en-US" sz="2200" dirty="0"/>
              <a:t> goals</a:t>
            </a:r>
          </a:p>
          <a:p>
            <a:pPr lvl="1" fontAlgn="base"/>
            <a:r>
              <a:rPr lang="en-US" sz="2200" dirty="0"/>
              <a:t>While also trying to maintain and improve society</a:t>
            </a:r>
          </a:p>
          <a:p>
            <a:endParaRPr lang="en-US" sz="2200" dirty="0"/>
          </a:p>
        </p:txBody>
      </p:sp>
    </p:spTree>
    <p:extLst>
      <p:ext uri="{BB962C8B-B14F-4D97-AF65-F5344CB8AC3E}">
        <p14:creationId xmlns:p14="http://schemas.microsoft.com/office/powerpoint/2010/main" val="3461574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3799D-DB5C-48CF-35F8-8E08245BC0F3}"/>
              </a:ext>
            </a:extLst>
          </p:cNvPr>
          <p:cNvSpPr>
            <a:spLocks noGrp="1"/>
          </p:cNvSpPr>
          <p:nvPr>
            <p:ph type="title"/>
          </p:nvPr>
        </p:nvSpPr>
        <p:spPr>
          <a:xfrm>
            <a:off x="838200" y="365125"/>
            <a:ext cx="10515600" cy="626767"/>
          </a:xfrm>
        </p:spPr>
        <p:txBody>
          <a:bodyPr>
            <a:normAutofit/>
          </a:bodyPr>
          <a:lstStyle/>
          <a:p>
            <a:r>
              <a:rPr lang="en-US" sz="3600" b="1" dirty="0"/>
              <a:t>The selling and marketing concepts contrasted</a:t>
            </a:r>
          </a:p>
        </p:txBody>
      </p:sp>
      <p:sp>
        <p:nvSpPr>
          <p:cNvPr id="3" name="Content Placeholder 2">
            <a:extLst>
              <a:ext uri="{FF2B5EF4-FFF2-40B4-BE49-F238E27FC236}">
                <a16:creationId xmlns:a16="http://schemas.microsoft.com/office/drawing/2014/main" id="{7F0C09FD-532B-83B6-4C47-61CD190A6AF9}"/>
              </a:ext>
            </a:extLst>
          </p:cNvPr>
          <p:cNvSpPr>
            <a:spLocks noGrp="1"/>
          </p:cNvSpPr>
          <p:nvPr>
            <p:ph idx="1"/>
          </p:nvPr>
        </p:nvSpPr>
        <p:spPr/>
        <p:txBody>
          <a:bodyPr/>
          <a:lstStyle/>
          <a:p>
            <a:endParaRPr lang="en-US"/>
          </a:p>
        </p:txBody>
      </p:sp>
      <p:pic>
        <p:nvPicPr>
          <p:cNvPr id="4" name="Picture 3" descr="An illustration depicts the contrast between selling and marketing concepts. Full alt text description in Notes.">
            <a:extLst>
              <a:ext uri="{FF2B5EF4-FFF2-40B4-BE49-F238E27FC236}">
                <a16:creationId xmlns:a16="http://schemas.microsoft.com/office/drawing/2014/main" id="{AB758F28-B8E7-5FDC-A852-E5474D9A3253}"/>
              </a:ext>
            </a:extLst>
          </p:cNvPr>
          <p:cNvPicPr>
            <a:picLocks noChangeAspect="1"/>
          </p:cNvPicPr>
          <p:nvPr/>
        </p:nvPicPr>
        <p:blipFill>
          <a:blip r:embed="rId2"/>
          <a:stretch>
            <a:fillRect/>
          </a:stretch>
        </p:blipFill>
        <p:spPr>
          <a:xfrm>
            <a:off x="251081" y="1177871"/>
            <a:ext cx="12137079" cy="4680487"/>
          </a:xfrm>
          <a:prstGeom prst="rect">
            <a:avLst/>
          </a:prstGeom>
        </p:spPr>
      </p:pic>
    </p:spTree>
    <p:extLst>
      <p:ext uri="{BB962C8B-B14F-4D97-AF65-F5344CB8AC3E}">
        <p14:creationId xmlns:p14="http://schemas.microsoft.com/office/powerpoint/2010/main" val="25914748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C0BAF0E-60D8-8F68-1AE0-982511C45FFC}"/>
              </a:ext>
            </a:extLst>
          </p:cNvPr>
          <p:cNvPicPr>
            <a:picLocks noChangeAspect="1"/>
          </p:cNvPicPr>
          <p:nvPr/>
        </p:nvPicPr>
        <p:blipFill>
          <a:blip r:embed="rId2"/>
          <a:srcRect b="5436"/>
          <a:stretch>
            <a:fillRect/>
          </a:stretch>
        </p:blipFill>
        <p:spPr>
          <a:xfrm>
            <a:off x="2522358" y="10"/>
            <a:ext cx="9669642" cy="6857990"/>
          </a:xfrm>
          <a:prstGeom prst="rect">
            <a:avLst/>
          </a:prstGeom>
        </p:spPr>
      </p:pic>
      <p:sp>
        <p:nvSpPr>
          <p:cNvPr id="14" name="Rectangle 13">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C2DB530B-BA8C-60B3-0D4E-BA62FC9ACD72}"/>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b="1" dirty="0">
                <a:solidFill>
                  <a:schemeClr val="accent3"/>
                </a:solidFill>
              </a:rPr>
              <a:t>The changing marketing landscape</a:t>
            </a:r>
            <a:endParaRPr lang="en-US" sz="5200" dirty="0">
              <a:solidFill>
                <a:schemeClr val="accent3"/>
              </a:solidFill>
            </a:endParaRPr>
          </a:p>
        </p:txBody>
      </p:sp>
      <p:sp>
        <p:nvSpPr>
          <p:cNvPr id="5" name="Text Placeholder 4">
            <a:extLst>
              <a:ext uri="{FF2B5EF4-FFF2-40B4-BE49-F238E27FC236}">
                <a16:creationId xmlns:a16="http://schemas.microsoft.com/office/drawing/2014/main" id="{92671C4E-A7CA-49C4-BFC1-AFFAB2E4E7F4}"/>
              </a:ext>
            </a:extLst>
          </p:cNvPr>
          <p:cNvSpPr>
            <a:spLocks noGrp="1"/>
          </p:cNvSpPr>
          <p:nvPr>
            <p:ph type="body" idx="1"/>
          </p:nvPr>
        </p:nvSpPr>
        <p:spPr>
          <a:xfrm>
            <a:off x="952229" y="4629234"/>
            <a:ext cx="3973386" cy="1485319"/>
          </a:xfrm>
          <a:noFill/>
        </p:spPr>
        <p:txBody>
          <a:bodyPr vert="horz" lIns="91440" tIns="45720" rIns="91440" bIns="45720" rtlCol="0">
            <a:normAutofit/>
          </a:bodyPr>
          <a:lstStyle/>
          <a:p>
            <a:endParaRPr lang="en-US">
              <a:solidFill>
                <a:schemeClr val="tx1"/>
              </a:solidFill>
            </a:endParaRPr>
          </a:p>
        </p:txBody>
      </p:sp>
    </p:spTree>
    <p:extLst>
      <p:ext uri="{BB962C8B-B14F-4D97-AF65-F5344CB8AC3E}">
        <p14:creationId xmlns:p14="http://schemas.microsoft.com/office/powerpoint/2010/main" val="11142325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1B336-CCEC-B638-4968-AC3E69D008BA}"/>
              </a:ext>
            </a:extLst>
          </p:cNvPr>
          <p:cNvSpPr>
            <a:spLocks noGrp="1"/>
          </p:cNvSpPr>
          <p:nvPr>
            <p:ph type="title"/>
          </p:nvPr>
        </p:nvSpPr>
        <p:spPr>
          <a:xfrm>
            <a:off x="838200" y="365125"/>
            <a:ext cx="10515600" cy="766251"/>
          </a:xfrm>
        </p:spPr>
        <p:txBody>
          <a:bodyPr/>
          <a:lstStyle/>
          <a:p>
            <a:r>
              <a:rPr lang="en-US" b="1" dirty="0"/>
              <a:t>The digital age: Big Data and AI era</a:t>
            </a:r>
            <a:endParaRPr lang="en-US" dirty="0"/>
          </a:p>
        </p:txBody>
      </p:sp>
      <p:sp>
        <p:nvSpPr>
          <p:cNvPr id="3" name="Content Placeholder 2">
            <a:extLst>
              <a:ext uri="{FF2B5EF4-FFF2-40B4-BE49-F238E27FC236}">
                <a16:creationId xmlns:a16="http://schemas.microsoft.com/office/drawing/2014/main" id="{D326580D-A9AB-5D91-7398-D5ECC5957E62}"/>
              </a:ext>
            </a:extLst>
          </p:cNvPr>
          <p:cNvSpPr>
            <a:spLocks noGrp="1"/>
          </p:cNvSpPr>
          <p:nvPr>
            <p:ph idx="1"/>
          </p:nvPr>
        </p:nvSpPr>
        <p:spPr>
          <a:xfrm>
            <a:off x="669851" y="1239864"/>
            <a:ext cx="10683949" cy="5098943"/>
          </a:xfrm>
        </p:spPr>
        <p:txBody>
          <a:bodyPr>
            <a:normAutofit fontScale="77500" lnSpcReduction="20000"/>
          </a:bodyPr>
          <a:lstStyle/>
          <a:p>
            <a:r>
              <a:rPr lang="en-US" b="1" dirty="0"/>
              <a:t>Online, mobile and social media marketing: </a:t>
            </a:r>
            <a:r>
              <a:rPr lang="en-US" dirty="0"/>
              <a:t>The consumer love affair with digital and mobile technology makes it fertile ground for marketers trying to engage customers. </a:t>
            </a:r>
            <a:endParaRPr lang="en-US" sz="2000" b="1" dirty="0"/>
          </a:p>
          <a:p>
            <a:pPr fontAlgn="base"/>
            <a:r>
              <a:rPr lang="en-US" b="1" dirty="0"/>
              <a:t>Digital and social media marketing </a:t>
            </a:r>
          </a:p>
          <a:p>
            <a:pPr lvl="1" fontAlgn="base"/>
            <a:r>
              <a:rPr lang="en-US" dirty="0"/>
              <a:t>involves using digital marketing tools, such as websites, social media, mobile ads and apps, online video, email, blogs and other digital platforms</a:t>
            </a:r>
          </a:p>
          <a:p>
            <a:pPr lvl="1" fontAlgn="base"/>
            <a:r>
              <a:rPr lang="en-US" dirty="0"/>
              <a:t>engage consumers anywhere, anytime via their computers, smartphones, tablets, Smart TVs and other digital devices.</a:t>
            </a:r>
          </a:p>
          <a:p>
            <a:pPr fontAlgn="base"/>
            <a:r>
              <a:rPr lang="en-US" b="1" dirty="0"/>
              <a:t>Social media marketing: Big Data and AI platforms</a:t>
            </a:r>
          </a:p>
          <a:p>
            <a:pPr fontAlgn="base"/>
            <a:r>
              <a:rPr lang="en-US" dirty="0"/>
              <a:t>Most brand websites, and even traditional media ads, feature links to the brand’s Facebook, Instagram, Twitter, LinkedIn, YouTube, Snapchat or other social media sites. </a:t>
            </a:r>
            <a:br>
              <a:rPr lang="en-US" dirty="0"/>
            </a:br>
            <a:endParaRPr lang="en-US" sz="1600" dirty="0"/>
          </a:p>
          <a:p>
            <a:pPr fontAlgn="base"/>
            <a:r>
              <a:rPr lang="en-US" dirty="0"/>
              <a:t>Online social media offer an </a:t>
            </a:r>
            <a:r>
              <a:rPr lang="en-US" b="1" dirty="0"/>
              <a:t>ideal platform </a:t>
            </a:r>
            <a:r>
              <a:rPr lang="en-US" dirty="0"/>
              <a:t>for real-time marketing by which marketers can </a:t>
            </a:r>
            <a:r>
              <a:rPr lang="en-US" b="1" dirty="0"/>
              <a:t>engage consumers </a:t>
            </a:r>
            <a:r>
              <a:rPr lang="en-US" dirty="0"/>
              <a:t>in the moment by linking brands to </a:t>
            </a:r>
          </a:p>
          <a:p>
            <a:pPr lvl="1" fontAlgn="base"/>
            <a:r>
              <a:rPr lang="en-US" dirty="0"/>
              <a:t>important trending topics</a:t>
            </a:r>
          </a:p>
          <a:p>
            <a:pPr lvl="1" fontAlgn="base"/>
            <a:r>
              <a:rPr lang="en-US" dirty="0"/>
              <a:t>real-world events, causes, personal occasions</a:t>
            </a:r>
          </a:p>
          <a:p>
            <a:pPr lvl="1" fontAlgn="base"/>
            <a:r>
              <a:rPr lang="en-US" dirty="0"/>
              <a:t>other important happenings in consumers’ lives</a:t>
            </a:r>
          </a:p>
        </p:txBody>
      </p:sp>
    </p:spTree>
    <p:extLst>
      <p:ext uri="{BB962C8B-B14F-4D97-AF65-F5344CB8AC3E}">
        <p14:creationId xmlns:p14="http://schemas.microsoft.com/office/powerpoint/2010/main" val="5814544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3DD33-006C-4013-F96D-FFAFC07D2F0C}"/>
              </a:ext>
            </a:extLst>
          </p:cNvPr>
          <p:cNvSpPr>
            <a:spLocks noGrp="1"/>
          </p:cNvSpPr>
          <p:nvPr>
            <p:ph type="title"/>
          </p:nvPr>
        </p:nvSpPr>
        <p:spPr>
          <a:xfrm>
            <a:off x="513974" y="104776"/>
            <a:ext cx="10967201" cy="986088"/>
          </a:xfrm>
        </p:spPr>
        <p:txBody>
          <a:bodyPr>
            <a:normAutofit/>
          </a:bodyPr>
          <a:lstStyle/>
          <a:p>
            <a:r>
              <a:rPr lang="en-US" sz="4000" b="1" dirty="0">
                <a:solidFill>
                  <a:srgbClr val="C00000"/>
                </a:solidFill>
              </a:rPr>
              <a:t>Digital vs. Traditional Marketing Communications</a:t>
            </a:r>
          </a:p>
        </p:txBody>
      </p:sp>
      <p:sp>
        <p:nvSpPr>
          <p:cNvPr id="4" name="Text Placeholder 3">
            <a:extLst>
              <a:ext uri="{FF2B5EF4-FFF2-40B4-BE49-F238E27FC236}">
                <a16:creationId xmlns:a16="http://schemas.microsoft.com/office/drawing/2014/main" id="{8ACDA810-F138-A3CC-A5F2-1453061D52AD}"/>
              </a:ext>
            </a:extLst>
          </p:cNvPr>
          <p:cNvSpPr>
            <a:spLocks noGrp="1"/>
          </p:cNvSpPr>
          <p:nvPr>
            <p:ph type="body" idx="1"/>
          </p:nvPr>
        </p:nvSpPr>
        <p:spPr>
          <a:xfrm>
            <a:off x="553580" y="982706"/>
            <a:ext cx="5157787" cy="612857"/>
          </a:xfrm>
          <a:solidFill>
            <a:schemeClr val="accent6">
              <a:lumMod val="40000"/>
              <a:lumOff val="60000"/>
            </a:schemeClr>
          </a:solidFill>
        </p:spPr>
        <p:txBody>
          <a:bodyPr/>
          <a:lstStyle/>
          <a:p>
            <a:pPr algn="ctr"/>
            <a:r>
              <a:rPr lang="en-US" dirty="0"/>
              <a:t>Digital Mkt</a:t>
            </a:r>
          </a:p>
        </p:txBody>
      </p:sp>
      <p:sp>
        <p:nvSpPr>
          <p:cNvPr id="5" name="Content Placeholder 4">
            <a:extLst>
              <a:ext uri="{FF2B5EF4-FFF2-40B4-BE49-F238E27FC236}">
                <a16:creationId xmlns:a16="http://schemas.microsoft.com/office/drawing/2014/main" id="{D797ACE9-B91D-4605-C43A-8BDAAE023C88}"/>
              </a:ext>
            </a:extLst>
          </p:cNvPr>
          <p:cNvSpPr>
            <a:spLocks noGrp="1"/>
          </p:cNvSpPr>
          <p:nvPr>
            <p:ph sz="half" idx="2"/>
          </p:nvPr>
        </p:nvSpPr>
        <p:spPr>
          <a:xfrm>
            <a:off x="368969" y="1758368"/>
            <a:ext cx="5320547" cy="2742946"/>
          </a:xfrm>
          <a:solidFill>
            <a:schemeClr val="accent6">
              <a:lumMod val="20000"/>
              <a:lumOff val="80000"/>
            </a:schemeClr>
          </a:solidFill>
        </p:spPr>
        <p:txBody>
          <a:bodyPr>
            <a:normAutofit fontScale="92500" lnSpcReduction="10000"/>
          </a:bodyPr>
          <a:lstStyle/>
          <a:p>
            <a:r>
              <a:rPr lang="en-US" sz="2400" dirty="0"/>
              <a:t>Tools: Search, social media, websites, email, apps</a:t>
            </a:r>
          </a:p>
          <a:p>
            <a:r>
              <a:rPr lang="en-US" sz="2400" dirty="0"/>
              <a:t>Interactive communication</a:t>
            </a:r>
          </a:p>
          <a:p>
            <a:r>
              <a:rPr lang="en-US" sz="2400" dirty="0"/>
              <a:t>Precise audience targeting</a:t>
            </a:r>
          </a:p>
          <a:p>
            <a:r>
              <a:rPr lang="en-US" sz="2400" dirty="0"/>
              <a:t>High personalization</a:t>
            </a:r>
          </a:p>
          <a:p>
            <a:r>
              <a:rPr lang="en-US" sz="2400" dirty="0"/>
              <a:t>Real-time and measurable data</a:t>
            </a:r>
          </a:p>
          <a:p>
            <a:r>
              <a:rPr lang="en-US" sz="2400" dirty="0"/>
              <a:t>Flexible and easy to </a:t>
            </a:r>
            <a:r>
              <a:rPr lang="en-US" sz="2400" dirty="0" err="1"/>
              <a:t>optimise</a:t>
            </a:r>
            <a:endParaRPr lang="en-US" sz="2400" dirty="0"/>
          </a:p>
        </p:txBody>
      </p:sp>
      <p:sp>
        <p:nvSpPr>
          <p:cNvPr id="6" name="Text Placeholder 5">
            <a:extLst>
              <a:ext uri="{FF2B5EF4-FFF2-40B4-BE49-F238E27FC236}">
                <a16:creationId xmlns:a16="http://schemas.microsoft.com/office/drawing/2014/main" id="{D9B85982-895F-08E2-B32A-501B9363B6D4}"/>
              </a:ext>
            </a:extLst>
          </p:cNvPr>
          <p:cNvSpPr>
            <a:spLocks noGrp="1"/>
          </p:cNvSpPr>
          <p:nvPr>
            <p:ph type="body" sz="quarter" idx="3"/>
          </p:nvPr>
        </p:nvSpPr>
        <p:spPr>
          <a:xfrm>
            <a:off x="6297987" y="989325"/>
            <a:ext cx="5183188" cy="625641"/>
          </a:xfrm>
          <a:solidFill>
            <a:schemeClr val="accent4">
              <a:lumMod val="40000"/>
              <a:lumOff val="60000"/>
            </a:schemeClr>
          </a:solidFill>
        </p:spPr>
        <p:txBody>
          <a:bodyPr/>
          <a:lstStyle/>
          <a:p>
            <a:pPr algn="ctr"/>
            <a:r>
              <a:rPr lang="en-US" dirty="0"/>
              <a:t>Traditional Mkt</a:t>
            </a:r>
          </a:p>
        </p:txBody>
      </p:sp>
      <p:sp>
        <p:nvSpPr>
          <p:cNvPr id="7" name="Content Placeholder 6">
            <a:extLst>
              <a:ext uri="{FF2B5EF4-FFF2-40B4-BE49-F238E27FC236}">
                <a16:creationId xmlns:a16="http://schemas.microsoft.com/office/drawing/2014/main" id="{B717A4CB-DA0A-80B4-F47B-1AD0E1D031DF}"/>
              </a:ext>
            </a:extLst>
          </p:cNvPr>
          <p:cNvSpPr>
            <a:spLocks noGrp="1"/>
          </p:cNvSpPr>
          <p:nvPr>
            <p:ph sz="quarter" idx="4"/>
          </p:nvPr>
        </p:nvSpPr>
        <p:spPr>
          <a:xfrm>
            <a:off x="6096000" y="1758368"/>
            <a:ext cx="5650831" cy="2723542"/>
          </a:xfrm>
          <a:solidFill>
            <a:schemeClr val="accent4">
              <a:lumMod val="20000"/>
              <a:lumOff val="80000"/>
            </a:schemeClr>
          </a:solidFill>
        </p:spPr>
        <p:txBody>
          <a:bodyPr>
            <a:normAutofit fontScale="92500" lnSpcReduction="10000"/>
          </a:bodyPr>
          <a:lstStyle/>
          <a:p>
            <a:r>
              <a:rPr lang="en-US" sz="2400" dirty="0"/>
              <a:t>Tools: TV, radio, newspapers, billboards</a:t>
            </a:r>
          </a:p>
          <a:p>
            <a:r>
              <a:rPr lang="en-US" sz="2400" dirty="0"/>
              <a:t>Mainly one-way communication</a:t>
            </a:r>
          </a:p>
          <a:p>
            <a:r>
              <a:rPr lang="en-US" sz="2400" dirty="0"/>
              <a:t>Broad audience targeting</a:t>
            </a:r>
          </a:p>
          <a:p>
            <a:r>
              <a:rPr lang="en-US" sz="2400" dirty="0"/>
              <a:t>Limited personalization</a:t>
            </a:r>
          </a:p>
          <a:p>
            <a:r>
              <a:rPr lang="en-US" sz="2400" dirty="0"/>
              <a:t>Difficult to track individual responses</a:t>
            </a:r>
          </a:p>
          <a:p>
            <a:r>
              <a:rPr lang="en-US" sz="2400" dirty="0"/>
              <a:t>High cost of modification</a:t>
            </a:r>
          </a:p>
        </p:txBody>
      </p:sp>
      <p:sp>
        <p:nvSpPr>
          <p:cNvPr id="8" name="Content Placeholder 4">
            <a:extLst>
              <a:ext uri="{FF2B5EF4-FFF2-40B4-BE49-F238E27FC236}">
                <a16:creationId xmlns:a16="http://schemas.microsoft.com/office/drawing/2014/main" id="{3D5B0C27-EF1D-22A7-6623-BC4F2F095DBF}"/>
              </a:ext>
            </a:extLst>
          </p:cNvPr>
          <p:cNvSpPr txBox="1">
            <a:spLocks/>
          </p:cNvSpPr>
          <p:nvPr/>
        </p:nvSpPr>
        <p:spPr>
          <a:xfrm>
            <a:off x="1997621" y="4663890"/>
            <a:ext cx="3713746" cy="1983798"/>
          </a:xfrm>
          <a:prstGeom prst="rect">
            <a:avLst/>
          </a:prstGeom>
          <a:solidFill>
            <a:schemeClr val="accent6">
              <a:lumMod val="20000"/>
              <a:lumOff val="80000"/>
            </a:schemeClr>
          </a:solidFill>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Key limitations: </a:t>
            </a:r>
          </a:p>
          <a:p>
            <a:pPr marL="0" indent="0">
              <a:buNone/>
            </a:pPr>
            <a:r>
              <a:rPr lang="en-US" dirty="0"/>
              <a:t>Data privacy concerns</a:t>
            </a:r>
          </a:p>
          <a:p>
            <a:pPr marL="0" indent="0">
              <a:buNone/>
            </a:pPr>
            <a:r>
              <a:rPr lang="en-US" dirty="0"/>
              <a:t>information overload and ad fatigue</a:t>
            </a:r>
          </a:p>
          <a:p>
            <a:pPr marL="0" indent="0">
              <a:buNone/>
            </a:pPr>
            <a:r>
              <a:rPr lang="en-US" dirty="0"/>
              <a:t>Dependence on platforms and algorithms</a:t>
            </a:r>
          </a:p>
          <a:p>
            <a:pPr marL="0" indent="0">
              <a:buNone/>
            </a:pPr>
            <a:r>
              <a:rPr lang="en-US" dirty="0"/>
              <a:t>Require continuous monitoring and </a:t>
            </a:r>
            <a:r>
              <a:rPr lang="en-US" dirty="0" err="1"/>
              <a:t>optimisation</a:t>
            </a:r>
            <a:r>
              <a:rPr lang="en-US" dirty="0"/>
              <a:t> </a:t>
            </a:r>
          </a:p>
          <a:p>
            <a:pPr marL="0" indent="0">
              <a:buNone/>
            </a:pPr>
            <a:endParaRPr lang="en-US" dirty="0"/>
          </a:p>
        </p:txBody>
      </p:sp>
      <p:sp>
        <p:nvSpPr>
          <p:cNvPr id="9" name="Content Placeholder 4">
            <a:extLst>
              <a:ext uri="{FF2B5EF4-FFF2-40B4-BE49-F238E27FC236}">
                <a16:creationId xmlns:a16="http://schemas.microsoft.com/office/drawing/2014/main" id="{F30014C4-B651-AC14-3F0E-C4F7A4EEFD00}"/>
              </a:ext>
            </a:extLst>
          </p:cNvPr>
          <p:cNvSpPr txBox="1">
            <a:spLocks/>
          </p:cNvSpPr>
          <p:nvPr/>
        </p:nvSpPr>
        <p:spPr>
          <a:xfrm>
            <a:off x="236622" y="4663890"/>
            <a:ext cx="1633568" cy="1983798"/>
          </a:xfrm>
          <a:prstGeom prst="rect">
            <a:avLst/>
          </a:prstGeom>
          <a:solidFill>
            <a:schemeClr val="accent6">
              <a:lumMod val="20000"/>
              <a:lumOff val="80000"/>
            </a:schemeClr>
          </a:solidFill>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300" b="1" dirty="0"/>
              <a:t>Key advantages: </a:t>
            </a:r>
          </a:p>
          <a:p>
            <a:pPr marL="0" indent="0">
              <a:buNone/>
            </a:pPr>
            <a:r>
              <a:rPr lang="en-US" dirty="0"/>
              <a:t>Measurable</a:t>
            </a:r>
          </a:p>
          <a:p>
            <a:pPr marL="0" indent="0">
              <a:buNone/>
            </a:pPr>
            <a:r>
              <a:rPr lang="en-US" dirty="0"/>
              <a:t>Targetable</a:t>
            </a:r>
          </a:p>
          <a:p>
            <a:pPr marL="0" indent="0">
              <a:buNone/>
            </a:pPr>
            <a:r>
              <a:rPr lang="en-US" dirty="0"/>
              <a:t>Interactive</a:t>
            </a:r>
          </a:p>
          <a:p>
            <a:pPr marL="0" indent="0">
              <a:buNone/>
            </a:pPr>
            <a:r>
              <a:rPr lang="en-US" dirty="0"/>
              <a:t>Flexible</a:t>
            </a:r>
          </a:p>
          <a:p>
            <a:pPr marL="0" indent="0">
              <a:buNone/>
            </a:pPr>
            <a:r>
              <a:rPr lang="en-US" dirty="0"/>
              <a:t>Scalable</a:t>
            </a:r>
          </a:p>
        </p:txBody>
      </p:sp>
      <p:sp>
        <p:nvSpPr>
          <p:cNvPr id="11" name="Arrow: Down 10">
            <a:extLst>
              <a:ext uri="{FF2B5EF4-FFF2-40B4-BE49-F238E27FC236}">
                <a16:creationId xmlns:a16="http://schemas.microsoft.com/office/drawing/2014/main" id="{53F09681-A04C-01F2-66C7-3EFE4324F639}"/>
              </a:ext>
            </a:extLst>
          </p:cNvPr>
          <p:cNvSpPr/>
          <p:nvPr/>
        </p:nvSpPr>
        <p:spPr>
          <a:xfrm>
            <a:off x="833950" y="4371733"/>
            <a:ext cx="219456" cy="42173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190BC7E6-88B4-7F14-12C2-8143EB11B01D}"/>
              </a:ext>
            </a:extLst>
          </p:cNvPr>
          <p:cNvSpPr/>
          <p:nvPr/>
        </p:nvSpPr>
        <p:spPr>
          <a:xfrm>
            <a:off x="3635038" y="4371733"/>
            <a:ext cx="219456" cy="42173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4">
            <a:extLst>
              <a:ext uri="{FF2B5EF4-FFF2-40B4-BE49-F238E27FC236}">
                <a16:creationId xmlns:a16="http://schemas.microsoft.com/office/drawing/2014/main" id="{CCA8A4A5-F0D2-D008-39DC-C7C9D34C71D6}"/>
              </a:ext>
            </a:extLst>
          </p:cNvPr>
          <p:cNvSpPr txBox="1">
            <a:spLocks/>
          </p:cNvSpPr>
          <p:nvPr/>
        </p:nvSpPr>
        <p:spPr>
          <a:xfrm>
            <a:off x="6684264" y="4793470"/>
            <a:ext cx="4673786" cy="1643905"/>
          </a:xfrm>
          <a:prstGeom prst="rect">
            <a:avLst/>
          </a:prstGeom>
          <a:solidFill>
            <a:srgbClr val="FFFF00"/>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Digital mkt does not replace traditional mkt:</a:t>
            </a:r>
          </a:p>
          <a:p>
            <a:pPr marL="0" indent="0">
              <a:buNone/>
            </a:pPr>
            <a:r>
              <a:rPr lang="en-US" dirty="0"/>
              <a:t>Our consumers still live in both digital and physical worlds</a:t>
            </a:r>
          </a:p>
          <a:p>
            <a:pPr marL="0" indent="0">
              <a:buNone/>
            </a:pPr>
            <a:endParaRPr lang="en-US" dirty="0"/>
          </a:p>
        </p:txBody>
      </p:sp>
    </p:spTree>
    <p:extLst>
      <p:ext uri="{BB962C8B-B14F-4D97-AF65-F5344CB8AC3E}">
        <p14:creationId xmlns:p14="http://schemas.microsoft.com/office/powerpoint/2010/main" val="54524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8963C8B-F62A-B9AF-0058-61CC469FD0FE}"/>
              </a:ext>
            </a:extLst>
          </p:cNvPr>
          <p:cNvPicPr>
            <a:picLocks noGrp="1" noChangeAspect="1"/>
          </p:cNvPicPr>
          <p:nvPr>
            <p:ph idx="1"/>
          </p:nvPr>
        </p:nvPicPr>
        <p:blipFill>
          <a:blip r:embed="rId2"/>
          <a:stretch>
            <a:fillRect/>
          </a:stretch>
        </p:blipFill>
        <p:spPr>
          <a:xfrm>
            <a:off x="466129" y="45548"/>
            <a:ext cx="11110175" cy="6766903"/>
          </a:xfrm>
          <a:prstGeom prst="rect">
            <a:avLst/>
          </a:prstGeom>
        </p:spPr>
      </p:pic>
    </p:spTree>
    <p:extLst>
      <p:ext uri="{BB962C8B-B14F-4D97-AF65-F5344CB8AC3E}">
        <p14:creationId xmlns:p14="http://schemas.microsoft.com/office/powerpoint/2010/main" val="8083596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FACA-DA18-0107-C7A3-C735ECE6101A}"/>
              </a:ext>
            </a:extLst>
          </p:cNvPr>
          <p:cNvSpPr>
            <a:spLocks noGrp="1"/>
          </p:cNvSpPr>
          <p:nvPr>
            <p:ph type="title"/>
          </p:nvPr>
        </p:nvSpPr>
        <p:spPr>
          <a:xfrm>
            <a:off x="838200" y="365126"/>
            <a:ext cx="10515600" cy="812746"/>
          </a:xfrm>
        </p:spPr>
        <p:txBody>
          <a:bodyPr/>
          <a:lstStyle/>
          <a:p>
            <a:r>
              <a:rPr lang="en-US" b="1" dirty="0"/>
              <a:t>Big data and artificial intelligence (AI)</a:t>
            </a:r>
            <a:endParaRPr lang="en-US" dirty="0"/>
          </a:p>
        </p:txBody>
      </p:sp>
      <p:sp>
        <p:nvSpPr>
          <p:cNvPr id="3" name="Content Placeholder 2">
            <a:extLst>
              <a:ext uri="{FF2B5EF4-FFF2-40B4-BE49-F238E27FC236}">
                <a16:creationId xmlns:a16="http://schemas.microsoft.com/office/drawing/2014/main" id="{8EEEA0AB-91E2-7D4E-FBA4-F2A567CCF774}"/>
              </a:ext>
            </a:extLst>
          </p:cNvPr>
          <p:cNvSpPr>
            <a:spLocks noGrp="1"/>
          </p:cNvSpPr>
          <p:nvPr>
            <p:ph idx="1"/>
          </p:nvPr>
        </p:nvSpPr>
        <p:spPr>
          <a:xfrm>
            <a:off x="526942" y="1394847"/>
            <a:ext cx="7702658" cy="5098028"/>
          </a:xfrm>
        </p:spPr>
        <p:txBody>
          <a:bodyPr>
            <a:normAutofit fontScale="85000" lnSpcReduction="10000"/>
          </a:bodyPr>
          <a:lstStyle/>
          <a:p>
            <a:pPr fontAlgn="base"/>
            <a:r>
              <a:rPr lang="en-US" dirty="0"/>
              <a:t>The explosion in digital technologies means we now have </a:t>
            </a:r>
            <a:r>
              <a:rPr lang="en-US" b="1" dirty="0"/>
              <a:t>ready access </a:t>
            </a:r>
            <a:r>
              <a:rPr lang="en-US" dirty="0"/>
              <a:t>to more data than ever before. </a:t>
            </a:r>
          </a:p>
          <a:p>
            <a:pPr fontAlgn="base"/>
            <a:r>
              <a:rPr lang="en-US" dirty="0"/>
              <a:t>Companies can use this big data to </a:t>
            </a:r>
            <a:r>
              <a:rPr lang="en-US" b="1" dirty="0"/>
              <a:t>gain deep consumer insights</a:t>
            </a:r>
            <a:r>
              <a:rPr lang="en-US" dirty="0"/>
              <a:t>, </a:t>
            </a:r>
            <a:r>
              <a:rPr lang="en-US" dirty="0" err="1"/>
              <a:t>personalise</a:t>
            </a:r>
            <a:r>
              <a:rPr lang="en-US" dirty="0"/>
              <a:t> marketing offers, and improve communication, engagement and service with consumers.</a:t>
            </a:r>
          </a:p>
          <a:p>
            <a:pPr fontAlgn="base"/>
            <a:r>
              <a:rPr lang="en-US" dirty="0"/>
              <a:t>To make sense of big data and to be able to use it effectively, marketers are turning to even more-advanced </a:t>
            </a:r>
            <a:r>
              <a:rPr lang="en-US" b="1" dirty="0"/>
              <a:t>marketing analytics</a:t>
            </a:r>
            <a:r>
              <a:rPr lang="en-US" dirty="0"/>
              <a:t>. </a:t>
            </a:r>
          </a:p>
          <a:p>
            <a:pPr fontAlgn="base"/>
            <a:r>
              <a:rPr lang="en-US" dirty="0"/>
              <a:t>Artificial intelligence (AI) involves machines thinking and learning in a way that looks and feels human, but with </a:t>
            </a:r>
            <a:r>
              <a:rPr lang="en-US" b="1" dirty="0"/>
              <a:t>much greater analytical capacity.</a:t>
            </a:r>
            <a:endParaRPr lang="en-US" dirty="0"/>
          </a:p>
          <a:p>
            <a:pPr fontAlgn="base"/>
            <a:r>
              <a:rPr lang="en-US" dirty="0"/>
              <a:t>Marketers use AI to </a:t>
            </a:r>
            <a:r>
              <a:rPr lang="en-US" b="1" dirty="0" err="1"/>
              <a:t>analyse</a:t>
            </a:r>
            <a:r>
              <a:rPr lang="en-US" b="1" dirty="0"/>
              <a:t> data at lightning spee</a:t>
            </a:r>
            <a:r>
              <a:rPr lang="en-US" dirty="0"/>
              <a:t>d and </a:t>
            </a:r>
            <a:r>
              <a:rPr lang="en-US" b="1" dirty="0"/>
              <a:t>apply marketing insights </a:t>
            </a:r>
            <a:r>
              <a:rPr lang="en-US" dirty="0"/>
              <a:t>to engage customers in real time and help them through the buying process.</a:t>
            </a:r>
          </a:p>
        </p:txBody>
      </p:sp>
      <p:pic>
        <p:nvPicPr>
          <p:cNvPr id="4" name="Picture 3">
            <a:extLst>
              <a:ext uri="{FF2B5EF4-FFF2-40B4-BE49-F238E27FC236}">
                <a16:creationId xmlns:a16="http://schemas.microsoft.com/office/drawing/2014/main" id="{4AC15656-8136-02E7-5D4C-A1AB0C7CFE37}"/>
              </a:ext>
            </a:extLst>
          </p:cNvPr>
          <p:cNvPicPr>
            <a:picLocks noChangeAspect="1"/>
          </p:cNvPicPr>
          <p:nvPr/>
        </p:nvPicPr>
        <p:blipFill>
          <a:blip r:embed="rId2"/>
          <a:stretch>
            <a:fillRect/>
          </a:stretch>
        </p:blipFill>
        <p:spPr>
          <a:xfrm>
            <a:off x="8375718" y="2076772"/>
            <a:ext cx="3816282" cy="3124281"/>
          </a:xfrm>
          <a:prstGeom prst="rect">
            <a:avLst/>
          </a:prstGeom>
        </p:spPr>
      </p:pic>
    </p:spTree>
    <p:extLst>
      <p:ext uri="{BB962C8B-B14F-4D97-AF65-F5344CB8AC3E}">
        <p14:creationId xmlns:p14="http://schemas.microsoft.com/office/powerpoint/2010/main" val="15540809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9A376DC-6160-EF56-A022-7387D0743BB8}"/>
              </a:ext>
            </a:extLst>
          </p:cNvPr>
          <p:cNvSpPr>
            <a:spLocks noGrp="1"/>
          </p:cNvSpPr>
          <p:nvPr>
            <p:ph type="title"/>
          </p:nvPr>
        </p:nvSpPr>
        <p:spPr>
          <a:xfrm>
            <a:off x="1989220" y="144378"/>
            <a:ext cx="9364579" cy="609601"/>
          </a:xfrm>
        </p:spPr>
        <p:txBody>
          <a:bodyPr>
            <a:noAutofit/>
          </a:bodyPr>
          <a:lstStyle/>
          <a:p>
            <a:r>
              <a:rPr lang="en-US" sz="4000" b="1" dirty="0">
                <a:solidFill>
                  <a:srgbClr val="C00000"/>
                </a:solidFill>
              </a:rPr>
              <a:t>The Digital Mkt Management Tool Stack</a:t>
            </a:r>
          </a:p>
        </p:txBody>
      </p:sp>
      <p:graphicFrame>
        <p:nvGraphicFramePr>
          <p:cNvPr id="4" name="Content Placeholder 3">
            <a:extLst>
              <a:ext uri="{FF2B5EF4-FFF2-40B4-BE49-F238E27FC236}">
                <a16:creationId xmlns:a16="http://schemas.microsoft.com/office/drawing/2014/main" id="{80AD4060-D065-0631-DA52-BED5BC1E2915}"/>
              </a:ext>
            </a:extLst>
          </p:cNvPr>
          <p:cNvGraphicFramePr>
            <a:graphicFrameLocks noGrp="1"/>
          </p:cNvGraphicFramePr>
          <p:nvPr>
            <p:ph idx="4294967295"/>
          </p:nvPr>
        </p:nvGraphicFramePr>
        <p:xfrm>
          <a:off x="184484" y="753979"/>
          <a:ext cx="11823032" cy="5959639"/>
        </p:xfrm>
        <a:graphic>
          <a:graphicData uri="http://schemas.openxmlformats.org/drawingml/2006/table">
            <a:tbl>
              <a:tblPr/>
              <a:tblGrid>
                <a:gridCol w="3104371">
                  <a:extLst>
                    <a:ext uri="{9D8B030D-6E8A-4147-A177-3AD203B41FA5}">
                      <a16:colId xmlns:a16="http://schemas.microsoft.com/office/drawing/2014/main" val="3099371233"/>
                    </a:ext>
                  </a:extLst>
                </a:gridCol>
                <a:gridCol w="4095129">
                  <a:extLst>
                    <a:ext uri="{9D8B030D-6E8A-4147-A177-3AD203B41FA5}">
                      <a16:colId xmlns:a16="http://schemas.microsoft.com/office/drawing/2014/main" val="3972310825"/>
                    </a:ext>
                  </a:extLst>
                </a:gridCol>
                <a:gridCol w="4623532">
                  <a:extLst>
                    <a:ext uri="{9D8B030D-6E8A-4147-A177-3AD203B41FA5}">
                      <a16:colId xmlns:a16="http://schemas.microsoft.com/office/drawing/2014/main" val="3935071688"/>
                    </a:ext>
                  </a:extLst>
                </a:gridCol>
              </a:tblGrid>
              <a:tr h="376363">
                <a:tc>
                  <a:txBody>
                    <a:bodyPr/>
                    <a:lstStyle/>
                    <a:p>
                      <a:pPr algn="ctr">
                        <a:buNone/>
                      </a:pPr>
                      <a:r>
                        <a:rPr lang="en-US" sz="1800" b="1" dirty="0"/>
                        <a:t>Digital Marketing Task</a:t>
                      </a:r>
                    </a:p>
                  </a:txBody>
                  <a:tcPr marL="70910" marR="70910" marT="35455" marB="35455" anchor="ctr">
                    <a:lnL>
                      <a:noFill/>
                    </a:lnL>
                    <a:lnR>
                      <a:noFill/>
                    </a:lnR>
                    <a:lnT>
                      <a:noFill/>
                    </a:lnT>
                    <a:lnB>
                      <a:noFill/>
                    </a:lnB>
                    <a:solidFill>
                      <a:srgbClr val="FFFF00"/>
                    </a:solidFill>
                  </a:tcPr>
                </a:tc>
                <a:tc>
                  <a:txBody>
                    <a:bodyPr/>
                    <a:lstStyle/>
                    <a:p>
                      <a:pPr algn="ctr">
                        <a:buNone/>
                      </a:pPr>
                      <a:r>
                        <a:rPr lang="en-US" sz="1800" b="1" dirty="0"/>
                        <a:t>Example Tools / Software</a:t>
                      </a:r>
                    </a:p>
                  </a:txBody>
                  <a:tcPr marL="70910" marR="70910" marT="35455" marB="35455" anchor="ctr">
                    <a:lnL>
                      <a:noFill/>
                    </a:lnL>
                    <a:lnR>
                      <a:noFill/>
                    </a:lnR>
                    <a:lnT>
                      <a:noFill/>
                    </a:lnT>
                    <a:lnB>
                      <a:noFill/>
                    </a:lnB>
                    <a:solidFill>
                      <a:srgbClr val="FFFF00"/>
                    </a:solidFill>
                  </a:tcPr>
                </a:tc>
                <a:tc>
                  <a:txBody>
                    <a:bodyPr/>
                    <a:lstStyle/>
                    <a:p>
                      <a:pPr algn="ctr">
                        <a:buNone/>
                      </a:pPr>
                      <a:r>
                        <a:rPr lang="en-US" sz="1800" b="1"/>
                        <a:t>Management </a:t>
                      </a:r>
                      <a:r>
                        <a:rPr lang="en-US" sz="1800" b="1" dirty="0"/>
                        <a:t>Aim</a:t>
                      </a:r>
                    </a:p>
                  </a:txBody>
                  <a:tcPr marL="70910" marR="70910" marT="35455" marB="35455" anchor="ctr">
                    <a:lnL>
                      <a:noFill/>
                    </a:lnL>
                    <a:lnR>
                      <a:noFill/>
                    </a:lnR>
                    <a:lnT>
                      <a:noFill/>
                    </a:lnT>
                    <a:lnB>
                      <a:noFill/>
                    </a:lnB>
                    <a:solidFill>
                      <a:srgbClr val="FFFF00"/>
                    </a:solidFill>
                  </a:tcPr>
                </a:tc>
                <a:extLst>
                  <a:ext uri="{0D108BD9-81ED-4DB2-BD59-A6C34878D82A}">
                    <a16:rowId xmlns:a16="http://schemas.microsoft.com/office/drawing/2014/main" val="970876107"/>
                  </a:ext>
                </a:extLst>
              </a:tr>
              <a:tr h="620364">
                <a:tc>
                  <a:txBody>
                    <a:bodyPr/>
                    <a:lstStyle/>
                    <a:p>
                      <a:pPr>
                        <a:buNone/>
                      </a:pPr>
                      <a:r>
                        <a:rPr lang="en-US" sz="1800" dirty="0"/>
                        <a:t>Analytics and Tracking</a:t>
                      </a:r>
                    </a:p>
                  </a:txBody>
                  <a:tcPr marL="70910" marR="70910" marT="35455" marB="35455" anchor="ctr">
                    <a:lnL>
                      <a:noFill/>
                    </a:lnL>
                    <a:lnR>
                      <a:noFill/>
                    </a:lnR>
                    <a:lnT>
                      <a:noFill/>
                    </a:lnT>
                    <a:lnB>
                      <a:noFill/>
                    </a:lnB>
                    <a:solidFill>
                      <a:schemeClr val="accent4">
                        <a:lumMod val="20000"/>
                        <a:lumOff val="80000"/>
                      </a:schemeClr>
                    </a:solidFill>
                  </a:tcPr>
                </a:tc>
                <a:tc>
                  <a:txBody>
                    <a:bodyPr/>
                    <a:lstStyle/>
                    <a:p>
                      <a:pPr>
                        <a:buNone/>
                      </a:pPr>
                      <a:r>
                        <a:rPr lang="en-US" sz="1800"/>
                        <a:t>Google Analytics 4</a:t>
                      </a:r>
                    </a:p>
                  </a:txBody>
                  <a:tcPr marL="70910" marR="70910" marT="35455" marB="35455" anchor="ctr">
                    <a:lnL>
                      <a:noFill/>
                    </a:lnL>
                    <a:lnR>
                      <a:noFill/>
                    </a:lnR>
                    <a:lnT>
                      <a:noFill/>
                    </a:lnT>
                    <a:lnB>
                      <a:noFill/>
                    </a:lnB>
                    <a:solidFill>
                      <a:schemeClr val="accent4">
                        <a:lumMod val="20000"/>
                        <a:lumOff val="80000"/>
                      </a:schemeClr>
                    </a:solidFill>
                  </a:tcPr>
                </a:tc>
                <a:tc>
                  <a:txBody>
                    <a:bodyPr/>
                    <a:lstStyle/>
                    <a:p>
                      <a:pPr>
                        <a:buNone/>
                      </a:pPr>
                      <a:r>
                        <a:rPr lang="en-US" sz="1800" dirty="0"/>
                        <a:t>Understand customer </a:t>
                      </a:r>
                      <a:r>
                        <a:rPr lang="en-US" sz="1800" dirty="0" err="1"/>
                        <a:t>behaviour</a:t>
                      </a:r>
                      <a:r>
                        <a:rPr lang="en-US" sz="1800" dirty="0"/>
                        <a:t> and measure campaign performance</a:t>
                      </a:r>
                    </a:p>
                  </a:txBody>
                  <a:tcPr marL="70910" marR="70910" marT="35455" marB="35455"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3708812217"/>
                  </a:ext>
                </a:extLst>
              </a:tr>
              <a:tr h="620364">
                <a:tc>
                  <a:txBody>
                    <a:bodyPr/>
                    <a:lstStyle/>
                    <a:p>
                      <a:pPr>
                        <a:buNone/>
                      </a:pPr>
                      <a:r>
                        <a:rPr lang="en-US" sz="1800"/>
                        <a:t>Digital Advertising</a:t>
                      </a:r>
                    </a:p>
                  </a:txBody>
                  <a:tcPr marL="70910" marR="70910" marT="35455" marB="35455" anchor="ctr">
                    <a:lnL>
                      <a:noFill/>
                    </a:lnL>
                    <a:lnR>
                      <a:noFill/>
                    </a:lnR>
                    <a:lnT>
                      <a:noFill/>
                    </a:lnT>
                    <a:lnB>
                      <a:noFill/>
                    </a:lnB>
                    <a:solidFill>
                      <a:schemeClr val="accent6">
                        <a:lumMod val="20000"/>
                        <a:lumOff val="80000"/>
                      </a:schemeClr>
                    </a:solidFill>
                  </a:tcPr>
                </a:tc>
                <a:tc>
                  <a:txBody>
                    <a:bodyPr/>
                    <a:lstStyle/>
                    <a:p>
                      <a:pPr>
                        <a:buNone/>
                      </a:pPr>
                      <a:r>
                        <a:rPr lang="en-US" sz="1800" dirty="0"/>
                        <a:t>Google Ads, Meta Ad Manager, TikTok Ads Manager</a:t>
                      </a:r>
                    </a:p>
                  </a:txBody>
                  <a:tcPr marL="70910" marR="70910" marT="35455" marB="35455" anchor="ctr">
                    <a:lnL>
                      <a:noFill/>
                    </a:lnL>
                    <a:lnR>
                      <a:noFill/>
                    </a:lnR>
                    <a:lnT>
                      <a:noFill/>
                    </a:lnT>
                    <a:lnB>
                      <a:noFill/>
                    </a:lnB>
                    <a:solidFill>
                      <a:schemeClr val="accent6">
                        <a:lumMod val="20000"/>
                        <a:lumOff val="80000"/>
                      </a:schemeClr>
                    </a:solidFill>
                  </a:tcPr>
                </a:tc>
                <a:tc>
                  <a:txBody>
                    <a:bodyPr/>
                    <a:lstStyle/>
                    <a:p>
                      <a:pPr>
                        <a:buNone/>
                      </a:pPr>
                      <a:r>
                        <a:rPr lang="en-US" sz="1800" dirty="0"/>
                        <a:t>Reach target audiences and generate traffic, leads, or sales</a:t>
                      </a:r>
                    </a:p>
                  </a:txBody>
                  <a:tcPr marL="70910" marR="70910" marT="35455" marB="35455"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486496755"/>
                  </a:ext>
                </a:extLst>
              </a:tr>
              <a:tr h="620364">
                <a:tc>
                  <a:txBody>
                    <a:bodyPr/>
                    <a:lstStyle/>
                    <a:p>
                      <a:pPr>
                        <a:buNone/>
                      </a:pPr>
                      <a:r>
                        <a:rPr lang="en-US" sz="1800"/>
                        <a:t>Social Media Management</a:t>
                      </a:r>
                    </a:p>
                  </a:txBody>
                  <a:tcPr marL="70910" marR="70910" marT="35455" marB="35455" anchor="ctr">
                    <a:lnL>
                      <a:noFill/>
                    </a:lnL>
                    <a:lnR>
                      <a:noFill/>
                    </a:lnR>
                    <a:lnT>
                      <a:noFill/>
                    </a:lnT>
                    <a:lnB>
                      <a:noFill/>
                    </a:lnB>
                    <a:solidFill>
                      <a:schemeClr val="accent5">
                        <a:lumMod val="20000"/>
                        <a:lumOff val="80000"/>
                      </a:schemeClr>
                    </a:solidFill>
                  </a:tcPr>
                </a:tc>
                <a:tc>
                  <a:txBody>
                    <a:bodyPr/>
                    <a:lstStyle/>
                    <a:p>
                      <a:pPr>
                        <a:buNone/>
                      </a:pPr>
                      <a:r>
                        <a:rPr lang="en-US" sz="1800" dirty="0"/>
                        <a:t>Meta Business Suite</a:t>
                      </a:r>
                    </a:p>
                  </a:txBody>
                  <a:tcPr marL="70910" marR="70910" marT="35455" marB="35455" anchor="ctr">
                    <a:lnL>
                      <a:noFill/>
                    </a:lnL>
                    <a:lnR>
                      <a:noFill/>
                    </a:lnR>
                    <a:lnT>
                      <a:noFill/>
                    </a:lnT>
                    <a:lnB>
                      <a:noFill/>
                    </a:lnB>
                    <a:solidFill>
                      <a:schemeClr val="accent5">
                        <a:lumMod val="20000"/>
                        <a:lumOff val="80000"/>
                      </a:schemeClr>
                    </a:solidFill>
                  </a:tcPr>
                </a:tc>
                <a:tc>
                  <a:txBody>
                    <a:bodyPr/>
                    <a:lstStyle/>
                    <a:p>
                      <a:pPr>
                        <a:buNone/>
                      </a:pPr>
                      <a:r>
                        <a:rPr lang="en-US" sz="1800" dirty="0"/>
                        <a:t>Plan, publish, monitor, and manage social media communication</a:t>
                      </a:r>
                    </a:p>
                  </a:txBody>
                  <a:tcPr marL="70910" marR="70910" marT="35455" marB="35455" anchor="ctr">
                    <a:lnL>
                      <a:noFill/>
                    </a:lnL>
                    <a:lnR>
                      <a:noFill/>
                    </a:lnR>
                    <a:lnT>
                      <a:noFill/>
                    </a:lnT>
                    <a:lnB>
                      <a:noFill/>
                    </a:lnB>
                    <a:solidFill>
                      <a:schemeClr val="accent5">
                        <a:lumMod val="20000"/>
                        <a:lumOff val="80000"/>
                      </a:schemeClr>
                    </a:solidFill>
                  </a:tcPr>
                </a:tc>
                <a:extLst>
                  <a:ext uri="{0D108BD9-81ED-4DB2-BD59-A6C34878D82A}">
                    <a16:rowId xmlns:a16="http://schemas.microsoft.com/office/drawing/2014/main" val="1669432811"/>
                  </a:ext>
                </a:extLst>
              </a:tr>
              <a:tr h="620364">
                <a:tc>
                  <a:txBody>
                    <a:bodyPr/>
                    <a:lstStyle/>
                    <a:p>
                      <a:pPr>
                        <a:buNone/>
                      </a:pPr>
                      <a:r>
                        <a:rPr lang="en-US" sz="1800" dirty="0"/>
                        <a:t>CRM</a:t>
                      </a:r>
                    </a:p>
                  </a:txBody>
                  <a:tcPr marL="70910" marR="70910" marT="35455" marB="35455" anchor="ctr">
                    <a:lnL>
                      <a:noFill/>
                    </a:lnL>
                    <a:lnR>
                      <a:noFill/>
                    </a:lnR>
                    <a:lnT>
                      <a:noFill/>
                    </a:lnT>
                    <a:lnB>
                      <a:noFill/>
                    </a:lnB>
                    <a:solidFill>
                      <a:schemeClr val="accent2">
                        <a:lumMod val="20000"/>
                        <a:lumOff val="80000"/>
                      </a:schemeClr>
                    </a:solidFill>
                  </a:tcPr>
                </a:tc>
                <a:tc>
                  <a:txBody>
                    <a:bodyPr/>
                    <a:lstStyle/>
                    <a:p>
                      <a:pPr>
                        <a:buNone/>
                      </a:pPr>
                      <a:r>
                        <a:rPr lang="en-US" sz="1800"/>
                        <a:t>HubSpot, Salesforce, Zoho CRM</a:t>
                      </a:r>
                    </a:p>
                  </a:txBody>
                  <a:tcPr marL="70910" marR="70910" marT="35455" marB="35455" anchor="ctr">
                    <a:lnL>
                      <a:noFill/>
                    </a:lnL>
                    <a:lnR>
                      <a:noFill/>
                    </a:lnR>
                    <a:lnT>
                      <a:noFill/>
                    </a:lnT>
                    <a:lnB>
                      <a:noFill/>
                    </a:lnB>
                    <a:solidFill>
                      <a:schemeClr val="accent2">
                        <a:lumMod val="20000"/>
                        <a:lumOff val="80000"/>
                      </a:schemeClr>
                    </a:solidFill>
                  </a:tcPr>
                </a:tc>
                <a:tc>
                  <a:txBody>
                    <a:bodyPr/>
                    <a:lstStyle/>
                    <a:p>
                      <a:pPr>
                        <a:buNone/>
                      </a:pPr>
                      <a:r>
                        <a:rPr lang="en-US" sz="1800" dirty="0"/>
                        <a:t>Manage customer data, relationships, and interactions</a:t>
                      </a:r>
                    </a:p>
                  </a:txBody>
                  <a:tcPr marL="70910" marR="70910" marT="35455" marB="35455" anchor="ctr">
                    <a:lnL>
                      <a:noFill/>
                    </a:lnL>
                    <a:lnR>
                      <a:noFill/>
                    </a:lnR>
                    <a:lnT>
                      <a:noFill/>
                    </a:lnT>
                    <a:lnB>
                      <a:noFill/>
                    </a:lnB>
                    <a:solidFill>
                      <a:schemeClr val="accent2">
                        <a:lumMod val="20000"/>
                        <a:lumOff val="80000"/>
                      </a:schemeClr>
                    </a:solidFill>
                  </a:tcPr>
                </a:tc>
                <a:extLst>
                  <a:ext uri="{0D108BD9-81ED-4DB2-BD59-A6C34878D82A}">
                    <a16:rowId xmlns:a16="http://schemas.microsoft.com/office/drawing/2014/main" val="1677448756"/>
                  </a:ext>
                </a:extLst>
              </a:tr>
              <a:tr h="620364">
                <a:tc>
                  <a:txBody>
                    <a:bodyPr/>
                    <a:lstStyle/>
                    <a:p>
                      <a:pPr>
                        <a:buNone/>
                      </a:pPr>
                      <a:r>
                        <a:rPr lang="en-US" sz="1800"/>
                        <a:t>Marketing Automation</a:t>
                      </a:r>
                    </a:p>
                  </a:txBody>
                  <a:tcPr marL="70910" marR="70910" marT="35455" marB="35455" anchor="ctr">
                    <a:lnL>
                      <a:noFill/>
                    </a:lnL>
                    <a:lnR>
                      <a:noFill/>
                    </a:lnR>
                    <a:lnT>
                      <a:noFill/>
                    </a:lnT>
                    <a:lnB>
                      <a:noFill/>
                    </a:lnB>
                    <a:solidFill>
                      <a:schemeClr val="tx2">
                        <a:lumMod val="25000"/>
                        <a:lumOff val="75000"/>
                      </a:schemeClr>
                    </a:solidFill>
                  </a:tcPr>
                </a:tc>
                <a:tc>
                  <a:txBody>
                    <a:bodyPr/>
                    <a:lstStyle/>
                    <a:p>
                      <a:pPr>
                        <a:buNone/>
                      </a:pPr>
                      <a:r>
                        <a:rPr lang="en-US" sz="1800" dirty="0"/>
                        <a:t>HubSpot, Salesforce Marketing Cloud</a:t>
                      </a:r>
                    </a:p>
                  </a:txBody>
                  <a:tcPr marL="70910" marR="70910" marT="35455" marB="35455" anchor="ctr">
                    <a:lnL>
                      <a:noFill/>
                    </a:lnL>
                    <a:lnR>
                      <a:noFill/>
                    </a:lnR>
                    <a:lnT>
                      <a:noFill/>
                    </a:lnT>
                    <a:lnB>
                      <a:noFill/>
                    </a:lnB>
                    <a:solidFill>
                      <a:schemeClr val="tx2">
                        <a:lumMod val="25000"/>
                        <a:lumOff val="75000"/>
                      </a:schemeClr>
                    </a:solidFill>
                  </a:tcPr>
                </a:tc>
                <a:tc>
                  <a:txBody>
                    <a:bodyPr/>
                    <a:lstStyle/>
                    <a:p>
                      <a:pPr>
                        <a:buNone/>
                      </a:pPr>
                      <a:r>
                        <a:rPr lang="en-US" sz="1800" dirty="0"/>
                        <a:t>Automate repetitive communication and </a:t>
                      </a:r>
                      <a:r>
                        <a:rPr lang="en-US" sz="1800" dirty="0" err="1"/>
                        <a:t>personalise</a:t>
                      </a:r>
                      <a:r>
                        <a:rPr lang="en-US" sz="1800" dirty="0"/>
                        <a:t> customer journeys</a:t>
                      </a:r>
                    </a:p>
                  </a:txBody>
                  <a:tcPr marL="70910" marR="70910" marT="35455" marB="35455" anchor="ctr">
                    <a:lnL>
                      <a:noFill/>
                    </a:lnL>
                    <a:lnR>
                      <a:noFill/>
                    </a:lnR>
                    <a:lnT>
                      <a:noFill/>
                    </a:lnT>
                    <a:lnB>
                      <a:noFill/>
                    </a:lnB>
                    <a:solidFill>
                      <a:schemeClr val="tx2">
                        <a:lumMod val="25000"/>
                        <a:lumOff val="75000"/>
                      </a:schemeClr>
                    </a:solidFill>
                  </a:tcPr>
                </a:tc>
                <a:extLst>
                  <a:ext uri="{0D108BD9-81ED-4DB2-BD59-A6C34878D82A}">
                    <a16:rowId xmlns:a16="http://schemas.microsoft.com/office/drawing/2014/main" val="3806426229"/>
                  </a:ext>
                </a:extLst>
              </a:tr>
              <a:tr h="620364">
                <a:tc>
                  <a:txBody>
                    <a:bodyPr/>
                    <a:lstStyle/>
                    <a:p>
                      <a:pPr>
                        <a:buNone/>
                      </a:pPr>
                      <a:r>
                        <a:rPr lang="en-US" sz="1800"/>
                        <a:t>Email and Direct Marketing</a:t>
                      </a:r>
                    </a:p>
                  </a:txBody>
                  <a:tcPr marL="70910" marR="70910" marT="35455" marB="35455" anchor="ctr">
                    <a:lnL>
                      <a:noFill/>
                    </a:lnL>
                    <a:lnR>
                      <a:noFill/>
                    </a:lnR>
                    <a:lnT>
                      <a:noFill/>
                    </a:lnT>
                    <a:lnB>
                      <a:noFill/>
                    </a:lnB>
                    <a:solidFill>
                      <a:schemeClr val="accent4">
                        <a:lumMod val="20000"/>
                        <a:lumOff val="80000"/>
                      </a:schemeClr>
                    </a:solidFill>
                  </a:tcPr>
                </a:tc>
                <a:tc>
                  <a:txBody>
                    <a:bodyPr/>
                    <a:lstStyle/>
                    <a:p>
                      <a:pPr>
                        <a:buNone/>
                      </a:pPr>
                      <a:r>
                        <a:rPr lang="en-US" sz="1800" dirty="0" err="1"/>
                        <a:t>Zalo</a:t>
                      </a:r>
                      <a:r>
                        <a:rPr lang="en-US" sz="1800" dirty="0"/>
                        <a:t>, Mailchimp</a:t>
                      </a:r>
                    </a:p>
                  </a:txBody>
                  <a:tcPr marL="70910" marR="70910" marT="35455" marB="35455" anchor="ctr">
                    <a:lnL>
                      <a:noFill/>
                    </a:lnL>
                    <a:lnR>
                      <a:noFill/>
                    </a:lnR>
                    <a:lnT>
                      <a:noFill/>
                    </a:lnT>
                    <a:lnB>
                      <a:noFill/>
                    </a:lnB>
                    <a:solidFill>
                      <a:schemeClr val="accent4">
                        <a:lumMod val="20000"/>
                        <a:lumOff val="80000"/>
                      </a:schemeClr>
                    </a:solidFill>
                  </a:tcPr>
                </a:tc>
                <a:tc>
                  <a:txBody>
                    <a:bodyPr/>
                    <a:lstStyle/>
                    <a:p>
                      <a:pPr>
                        <a:buNone/>
                      </a:pPr>
                      <a:r>
                        <a:rPr lang="en-US" sz="1800" dirty="0"/>
                        <a:t>Nurture leads, retain customers, and encourage repeat purchase</a:t>
                      </a:r>
                    </a:p>
                  </a:txBody>
                  <a:tcPr marL="70910" marR="70910" marT="35455" marB="35455" anchor="ctr">
                    <a:lnL>
                      <a:noFill/>
                    </a:lnL>
                    <a:lnR>
                      <a:noFill/>
                    </a:lnR>
                    <a:lnT>
                      <a:noFill/>
                    </a:lnT>
                    <a:lnB>
                      <a:noFill/>
                    </a:lnB>
                    <a:solidFill>
                      <a:schemeClr val="accent4">
                        <a:lumMod val="20000"/>
                        <a:lumOff val="80000"/>
                      </a:schemeClr>
                    </a:solidFill>
                  </a:tcPr>
                </a:tc>
                <a:extLst>
                  <a:ext uri="{0D108BD9-81ED-4DB2-BD59-A6C34878D82A}">
                    <a16:rowId xmlns:a16="http://schemas.microsoft.com/office/drawing/2014/main" val="2537378893"/>
                  </a:ext>
                </a:extLst>
              </a:tr>
              <a:tr h="620364">
                <a:tc>
                  <a:txBody>
                    <a:bodyPr/>
                    <a:lstStyle/>
                    <a:p>
                      <a:pPr>
                        <a:buNone/>
                      </a:pPr>
                      <a:r>
                        <a:rPr lang="en-US" sz="1800"/>
                        <a:t>SEO and Search Management</a:t>
                      </a:r>
                    </a:p>
                  </a:txBody>
                  <a:tcPr marL="70910" marR="70910" marT="35455" marB="35455" anchor="ctr">
                    <a:lnL>
                      <a:noFill/>
                    </a:lnL>
                    <a:lnR>
                      <a:noFill/>
                    </a:lnR>
                    <a:lnT>
                      <a:noFill/>
                    </a:lnT>
                    <a:lnB>
                      <a:noFill/>
                    </a:lnB>
                    <a:solidFill>
                      <a:schemeClr val="accent6">
                        <a:lumMod val="20000"/>
                        <a:lumOff val="80000"/>
                      </a:schemeClr>
                    </a:solidFill>
                  </a:tcPr>
                </a:tc>
                <a:tc>
                  <a:txBody>
                    <a:bodyPr/>
                    <a:lstStyle/>
                    <a:p>
                      <a:pPr>
                        <a:buNone/>
                      </a:pPr>
                      <a:r>
                        <a:rPr lang="en-US" sz="1800" dirty="0"/>
                        <a:t>Google Search</a:t>
                      </a:r>
                    </a:p>
                  </a:txBody>
                  <a:tcPr marL="70910" marR="70910" marT="35455" marB="35455" anchor="ctr">
                    <a:lnL>
                      <a:noFill/>
                    </a:lnL>
                    <a:lnR>
                      <a:noFill/>
                    </a:lnR>
                    <a:lnT>
                      <a:noFill/>
                    </a:lnT>
                    <a:lnB>
                      <a:noFill/>
                    </a:lnB>
                    <a:solidFill>
                      <a:schemeClr val="accent6">
                        <a:lumMod val="20000"/>
                        <a:lumOff val="80000"/>
                      </a:schemeClr>
                    </a:solidFill>
                  </a:tcPr>
                </a:tc>
                <a:tc>
                  <a:txBody>
                    <a:bodyPr/>
                    <a:lstStyle/>
                    <a:p>
                      <a:pPr>
                        <a:buNone/>
                      </a:pPr>
                      <a:r>
                        <a:rPr lang="en-US" sz="1800" dirty="0"/>
                        <a:t>Improve visibility in search engines and attract organic traffic</a:t>
                      </a:r>
                    </a:p>
                  </a:txBody>
                  <a:tcPr marL="70910" marR="70910" marT="35455" marB="35455" anchor="ctr">
                    <a:lnL>
                      <a:noFill/>
                    </a:lnL>
                    <a:lnR>
                      <a:noFill/>
                    </a:lnR>
                    <a:lnT>
                      <a:noFill/>
                    </a:lnT>
                    <a:lnB>
                      <a:noFill/>
                    </a:lnB>
                    <a:solidFill>
                      <a:schemeClr val="accent6">
                        <a:lumMod val="20000"/>
                        <a:lumOff val="80000"/>
                      </a:schemeClr>
                    </a:solidFill>
                  </a:tcPr>
                </a:tc>
                <a:extLst>
                  <a:ext uri="{0D108BD9-81ED-4DB2-BD59-A6C34878D82A}">
                    <a16:rowId xmlns:a16="http://schemas.microsoft.com/office/drawing/2014/main" val="1070866498"/>
                  </a:ext>
                </a:extLst>
              </a:tr>
              <a:tr h="620364">
                <a:tc>
                  <a:txBody>
                    <a:bodyPr/>
                    <a:lstStyle/>
                    <a:p>
                      <a:pPr>
                        <a:buNone/>
                      </a:pPr>
                      <a:r>
                        <a:rPr lang="en-US" sz="1800"/>
                        <a:t>Content Creation</a:t>
                      </a:r>
                    </a:p>
                  </a:txBody>
                  <a:tcPr marL="70910" marR="70910" marT="35455" marB="35455" anchor="ctr">
                    <a:lnL>
                      <a:noFill/>
                    </a:lnL>
                    <a:lnR>
                      <a:noFill/>
                    </a:lnR>
                    <a:lnT>
                      <a:noFill/>
                    </a:lnT>
                    <a:lnB>
                      <a:noFill/>
                    </a:lnB>
                    <a:solidFill>
                      <a:schemeClr val="accent5">
                        <a:lumMod val="20000"/>
                        <a:lumOff val="80000"/>
                      </a:schemeClr>
                    </a:solidFill>
                  </a:tcPr>
                </a:tc>
                <a:tc>
                  <a:txBody>
                    <a:bodyPr/>
                    <a:lstStyle/>
                    <a:p>
                      <a:pPr>
                        <a:buNone/>
                      </a:pPr>
                      <a:r>
                        <a:rPr lang="en-US" sz="1800" dirty="0"/>
                        <a:t>Canva, Adobe Express, ChatGPT</a:t>
                      </a:r>
                    </a:p>
                  </a:txBody>
                  <a:tcPr marL="70910" marR="70910" marT="35455" marB="35455" anchor="ctr">
                    <a:lnL>
                      <a:noFill/>
                    </a:lnL>
                    <a:lnR>
                      <a:noFill/>
                    </a:lnR>
                    <a:lnT>
                      <a:noFill/>
                    </a:lnT>
                    <a:lnB>
                      <a:noFill/>
                    </a:lnB>
                    <a:solidFill>
                      <a:schemeClr val="accent5">
                        <a:lumMod val="20000"/>
                        <a:lumOff val="80000"/>
                      </a:schemeClr>
                    </a:solidFill>
                  </a:tcPr>
                </a:tc>
                <a:tc>
                  <a:txBody>
                    <a:bodyPr/>
                    <a:lstStyle/>
                    <a:p>
                      <a:pPr>
                        <a:buNone/>
                      </a:pPr>
                      <a:r>
                        <a:rPr lang="en-US" sz="1800" dirty="0"/>
                        <a:t>Create visual, video, and written marketing content</a:t>
                      </a:r>
                    </a:p>
                  </a:txBody>
                  <a:tcPr marL="70910" marR="70910" marT="35455" marB="35455" anchor="ctr">
                    <a:lnL>
                      <a:noFill/>
                    </a:lnL>
                    <a:lnR>
                      <a:noFill/>
                    </a:lnR>
                    <a:lnT>
                      <a:noFill/>
                    </a:lnT>
                    <a:lnB>
                      <a:noFill/>
                    </a:lnB>
                    <a:solidFill>
                      <a:schemeClr val="accent5">
                        <a:lumMod val="20000"/>
                        <a:lumOff val="80000"/>
                      </a:schemeClr>
                    </a:solidFill>
                  </a:tcPr>
                </a:tc>
                <a:extLst>
                  <a:ext uri="{0D108BD9-81ED-4DB2-BD59-A6C34878D82A}">
                    <a16:rowId xmlns:a16="http://schemas.microsoft.com/office/drawing/2014/main" val="3044380722"/>
                  </a:ext>
                </a:extLst>
              </a:tr>
              <a:tr h="620364">
                <a:tc>
                  <a:txBody>
                    <a:bodyPr/>
                    <a:lstStyle/>
                    <a:p>
                      <a:pPr>
                        <a:buNone/>
                      </a:pPr>
                      <a:r>
                        <a:rPr lang="en-US" sz="1800"/>
                        <a:t>Dashboard and Reporting</a:t>
                      </a:r>
                    </a:p>
                  </a:txBody>
                  <a:tcPr marL="70910" marR="70910" marT="35455" marB="35455" anchor="ctr">
                    <a:lnL>
                      <a:noFill/>
                    </a:lnL>
                    <a:lnR>
                      <a:noFill/>
                    </a:lnR>
                    <a:lnT>
                      <a:noFill/>
                    </a:lnT>
                    <a:lnB>
                      <a:noFill/>
                    </a:lnB>
                    <a:solidFill>
                      <a:schemeClr val="accent2">
                        <a:lumMod val="20000"/>
                        <a:lumOff val="80000"/>
                      </a:schemeClr>
                    </a:solidFill>
                  </a:tcPr>
                </a:tc>
                <a:tc>
                  <a:txBody>
                    <a:bodyPr/>
                    <a:lstStyle/>
                    <a:p>
                      <a:pPr>
                        <a:buNone/>
                      </a:pPr>
                      <a:r>
                        <a:rPr lang="en-US" sz="1800" dirty="0"/>
                        <a:t>Power BI</a:t>
                      </a:r>
                    </a:p>
                  </a:txBody>
                  <a:tcPr marL="70910" marR="70910" marT="35455" marB="35455" anchor="ctr">
                    <a:lnL>
                      <a:noFill/>
                    </a:lnL>
                    <a:lnR>
                      <a:noFill/>
                    </a:lnR>
                    <a:lnT>
                      <a:noFill/>
                    </a:lnT>
                    <a:lnB>
                      <a:noFill/>
                    </a:lnB>
                    <a:solidFill>
                      <a:schemeClr val="accent2">
                        <a:lumMod val="20000"/>
                        <a:lumOff val="80000"/>
                      </a:schemeClr>
                    </a:solidFill>
                  </a:tcPr>
                </a:tc>
                <a:tc>
                  <a:txBody>
                    <a:bodyPr/>
                    <a:lstStyle/>
                    <a:p>
                      <a:pPr>
                        <a:buNone/>
                      </a:pPr>
                      <a:r>
                        <a:rPr lang="en-US" sz="1800" dirty="0"/>
                        <a:t>Integrate data and support marketing decision-making</a:t>
                      </a:r>
                    </a:p>
                  </a:txBody>
                  <a:tcPr marL="70910" marR="70910" marT="35455" marB="35455" anchor="ctr">
                    <a:lnL>
                      <a:noFill/>
                    </a:lnL>
                    <a:lnR>
                      <a:noFill/>
                    </a:lnR>
                    <a:lnT>
                      <a:noFill/>
                    </a:lnT>
                    <a:lnB>
                      <a:noFill/>
                    </a:lnB>
                    <a:solidFill>
                      <a:schemeClr val="accent2">
                        <a:lumMod val="20000"/>
                        <a:lumOff val="80000"/>
                      </a:schemeClr>
                    </a:solidFill>
                  </a:tcPr>
                </a:tc>
                <a:extLst>
                  <a:ext uri="{0D108BD9-81ED-4DB2-BD59-A6C34878D82A}">
                    <a16:rowId xmlns:a16="http://schemas.microsoft.com/office/drawing/2014/main" val="2814808268"/>
                  </a:ext>
                </a:extLst>
              </a:tr>
            </a:tbl>
          </a:graphicData>
        </a:graphic>
      </p:graphicFrame>
    </p:spTree>
    <p:extLst>
      <p:ext uri="{BB962C8B-B14F-4D97-AF65-F5344CB8AC3E}">
        <p14:creationId xmlns:p14="http://schemas.microsoft.com/office/powerpoint/2010/main" val="20434383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3FA321-AF28-B39E-6609-784EC1856C5B}"/>
              </a:ext>
            </a:extLst>
          </p:cNvPr>
          <p:cNvSpPr>
            <a:spLocks noGrp="1"/>
          </p:cNvSpPr>
          <p:nvPr>
            <p:ph type="title"/>
          </p:nvPr>
        </p:nvSpPr>
        <p:spPr>
          <a:xfrm>
            <a:off x="1067967" y="1190432"/>
            <a:ext cx="4683321" cy="724288"/>
          </a:xfrm>
        </p:spPr>
        <p:txBody>
          <a:bodyPr anchor="t">
            <a:normAutofit/>
          </a:bodyPr>
          <a:lstStyle/>
          <a:p>
            <a:r>
              <a:rPr lang="en-US" dirty="0"/>
              <a:t>Mobile marketing</a:t>
            </a:r>
          </a:p>
        </p:txBody>
      </p:sp>
      <p:pic>
        <p:nvPicPr>
          <p:cNvPr id="4" name="Picture 3">
            <a:extLst>
              <a:ext uri="{FF2B5EF4-FFF2-40B4-BE49-F238E27FC236}">
                <a16:creationId xmlns:a16="http://schemas.microsoft.com/office/drawing/2014/main" id="{49A8B27A-EEE9-C52B-5F93-12E2ABF6EBC0}"/>
              </a:ext>
            </a:extLst>
          </p:cNvPr>
          <p:cNvPicPr>
            <a:picLocks noChangeAspect="1"/>
          </p:cNvPicPr>
          <p:nvPr/>
        </p:nvPicPr>
        <p:blipFill>
          <a:blip r:embed="rId2"/>
          <a:srcRect l="770" r="-1" b="-1"/>
          <a:stretch>
            <a:fillRect/>
          </a:stretch>
        </p:blipFill>
        <p:spPr>
          <a:xfrm>
            <a:off x="1" y="3105151"/>
            <a:ext cx="6448424" cy="375284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3" name="Content Placeholder 2">
            <a:extLst>
              <a:ext uri="{FF2B5EF4-FFF2-40B4-BE49-F238E27FC236}">
                <a16:creationId xmlns:a16="http://schemas.microsoft.com/office/drawing/2014/main" id="{2C53A7AB-01DB-FDC8-B920-A79B77C19E54}"/>
              </a:ext>
            </a:extLst>
          </p:cNvPr>
          <p:cNvSpPr>
            <a:spLocks noGrp="1"/>
          </p:cNvSpPr>
          <p:nvPr>
            <p:ph idx="1"/>
          </p:nvPr>
        </p:nvSpPr>
        <p:spPr>
          <a:xfrm>
            <a:off x="6819254" y="433953"/>
            <a:ext cx="5145438" cy="6106332"/>
          </a:xfrm>
        </p:spPr>
        <p:txBody>
          <a:bodyPr anchor="t">
            <a:normAutofit/>
          </a:bodyPr>
          <a:lstStyle/>
          <a:p>
            <a:pPr fontAlgn="base"/>
            <a:r>
              <a:rPr lang="en-US" sz="2000" b="1" dirty="0"/>
              <a:t>Mobile marketing </a:t>
            </a:r>
            <a:r>
              <a:rPr lang="en-US" sz="2000" dirty="0"/>
              <a:t>is perhaps the fastest-growing digital marketing platform. </a:t>
            </a:r>
          </a:p>
          <a:p>
            <a:pPr fontAlgn="base"/>
            <a:r>
              <a:rPr lang="en-US" sz="2000" dirty="0"/>
              <a:t>Four out of five smartphone users use their phones to:</a:t>
            </a:r>
          </a:p>
          <a:p>
            <a:pPr lvl="1" fontAlgn="base"/>
            <a:r>
              <a:rPr lang="en-US" sz="2000" dirty="0"/>
              <a:t>access their bank account for online transfers and payments</a:t>
            </a:r>
          </a:p>
          <a:p>
            <a:pPr lvl="1" fontAlgn="base"/>
            <a:r>
              <a:rPr lang="en-US" sz="2000" dirty="0"/>
              <a:t>browse product information through apps or the mobile web</a:t>
            </a:r>
          </a:p>
          <a:p>
            <a:pPr lvl="1" fontAlgn="base"/>
            <a:r>
              <a:rPr lang="en-US" sz="2000" dirty="0"/>
              <a:t>make in-store price comparisons</a:t>
            </a:r>
          </a:p>
          <a:p>
            <a:pPr lvl="1" fontAlgn="base"/>
            <a:r>
              <a:rPr lang="en-US" sz="2000" dirty="0"/>
              <a:t>read online product reviews</a:t>
            </a:r>
          </a:p>
          <a:p>
            <a:pPr lvl="1" fontAlgn="base"/>
            <a:r>
              <a:rPr lang="en-US" sz="2000" dirty="0"/>
              <a:t>find and redeem coupons</a:t>
            </a:r>
            <a:endParaRPr lang="en-US" sz="2000" b="1" dirty="0"/>
          </a:p>
          <a:p>
            <a:pPr fontAlgn="base"/>
            <a:r>
              <a:rPr lang="en-US" sz="2000" b="1" dirty="0"/>
              <a:t>Smartphones </a:t>
            </a:r>
          </a:p>
          <a:p>
            <a:pPr lvl="1" fontAlgn="base"/>
            <a:r>
              <a:rPr lang="en-US" sz="2000" dirty="0"/>
              <a:t>ever-present; always on; finely targeted; highly personal</a:t>
            </a:r>
          </a:p>
          <a:p>
            <a:pPr lvl="1" fontAlgn="base"/>
            <a:r>
              <a:rPr lang="en-US" sz="2000" dirty="0"/>
              <a:t>ideal for engaging customers anytime, anywhere, as they move through the buying process</a:t>
            </a:r>
          </a:p>
        </p:txBody>
      </p:sp>
    </p:spTree>
    <p:extLst>
      <p:ext uri="{BB962C8B-B14F-4D97-AF65-F5344CB8AC3E}">
        <p14:creationId xmlns:p14="http://schemas.microsoft.com/office/powerpoint/2010/main" val="18129213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46735-E3B1-4450-6243-2302D33519FB}"/>
              </a:ext>
            </a:extLst>
          </p:cNvPr>
          <p:cNvSpPr>
            <a:spLocks noGrp="1"/>
          </p:cNvSpPr>
          <p:nvPr>
            <p:ph type="title"/>
          </p:nvPr>
        </p:nvSpPr>
        <p:spPr/>
        <p:txBody>
          <a:bodyPr/>
          <a:lstStyle/>
          <a:p>
            <a:r>
              <a:rPr lang="en-US" b="1" dirty="0"/>
              <a:t>The growth of not-for-profit marketing</a:t>
            </a:r>
            <a:endParaRPr lang="en-US" dirty="0"/>
          </a:p>
        </p:txBody>
      </p:sp>
      <p:sp>
        <p:nvSpPr>
          <p:cNvPr id="3" name="Content Placeholder 2">
            <a:extLst>
              <a:ext uri="{FF2B5EF4-FFF2-40B4-BE49-F238E27FC236}">
                <a16:creationId xmlns:a16="http://schemas.microsoft.com/office/drawing/2014/main" id="{48050FA4-63DA-23AE-9040-D7C32D4CF375}"/>
              </a:ext>
            </a:extLst>
          </p:cNvPr>
          <p:cNvSpPr>
            <a:spLocks noGrp="1"/>
          </p:cNvSpPr>
          <p:nvPr>
            <p:ph idx="1"/>
          </p:nvPr>
        </p:nvSpPr>
        <p:spPr>
          <a:xfrm>
            <a:off x="838200" y="1825625"/>
            <a:ext cx="6179288" cy="4351338"/>
          </a:xfrm>
        </p:spPr>
        <p:txBody>
          <a:bodyPr/>
          <a:lstStyle/>
          <a:p>
            <a:r>
              <a:rPr lang="en-US" b="1" dirty="0"/>
              <a:t>Not-for-profit marketing </a:t>
            </a:r>
            <a:r>
              <a:rPr lang="en-US" dirty="0"/>
              <a:t>is a type of marketing </a:t>
            </a:r>
            <a:r>
              <a:rPr lang="en-US" dirty="0" err="1"/>
              <a:t>practised</a:t>
            </a:r>
            <a:r>
              <a:rPr lang="en-US" dirty="0"/>
              <a:t> by a variety of </a:t>
            </a:r>
            <a:r>
              <a:rPr lang="en-US" dirty="0" err="1"/>
              <a:t>organisations</a:t>
            </a:r>
            <a:r>
              <a:rPr lang="en-US" dirty="0"/>
              <a:t> whose aim is to make surpluses so as to continue their operations, but </a:t>
            </a:r>
            <a:r>
              <a:rPr lang="en-US" b="1" dirty="0"/>
              <a:t>that do not seek to make profits for shareholders.</a:t>
            </a:r>
            <a:endParaRPr lang="en-US" dirty="0"/>
          </a:p>
        </p:txBody>
      </p:sp>
      <p:pic>
        <p:nvPicPr>
          <p:cNvPr id="4" name="Picture 5">
            <a:extLst>
              <a:ext uri="{FF2B5EF4-FFF2-40B4-BE49-F238E27FC236}">
                <a16:creationId xmlns:a16="http://schemas.microsoft.com/office/drawing/2014/main" id="{4C1FCCFD-FBA9-CC88-1D9D-125F2B39B5F3}"/>
              </a:ext>
            </a:extLst>
          </p:cNvPr>
          <p:cNvPicPr>
            <a:picLocks/>
          </p:cNvPicPr>
          <p:nvPr/>
        </p:nvPicPr>
        <p:blipFill>
          <a:blip r:embed="rId2">
            <a:extLst>
              <a:ext uri="{28A0092B-C50C-407E-A947-70E740481C1C}">
                <a14:useLocalDpi xmlns:a14="http://schemas.microsoft.com/office/drawing/2010/main" val="0"/>
              </a:ext>
            </a:extLst>
          </a:blip>
          <a:stretch>
            <a:fillRect/>
          </a:stretch>
        </p:blipFill>
        <p:spPr bwMode="auto">
          <a:xfrm>
            <a:off x="7814930" y="2890822"/>
            <a:ext cx="3918734" cy="3499265"/>
          </a:xfrm>
          <a:prstGeom prst="rect">
            <a:avLst/>
          </a:prstGeom>
          <a:noFill/>
        </p:spPr>
      </p:pic>
    </p:spTree>
    <p:extLst>
      <p:ext uri="{BB962C8B-B14F-4D97-AF65-F5344CB8AC3E}">
        <p14:creationId xmlns:p14="http://schemas.microsoft.com/office/powerpoint/2010/main" val="32204129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EC7A9-E611-4BB3-411D-7F00A93DE36F}"/>
              </a:ext>
            </a:extLst>
          </p:cNvPr>
          <p:cNvSpPr>
            <a:spLocks noGrp="1"/>
          </p:cNvSpPr>
          <p:nvPr>
            <p:ph type="title"/>
          </p:nvPr>
        </p:nvSpPr>
        <p:spPr>
          <a:xfrm>
            <a:off x="838200" y="365125"/>
            <a:ext cx="10515600" cy="830627"/>
          </a:xfrm>
        </p:spPr>
        <p:txBody>
          <a:bodyPr/>
          <a:lstStyle/>
          <a:p>
            <a:r>
              <a:rPr lang="en-US" b="1" dirty="0">
                <a:solidFill>
                  <a:srgbClr val="C00000"/>
                </a:solidFill>
              </a:rPr>
              <a:t>Rapid </a:t>
            </a:r>
            <a:r>
              <a:rPr lang="en-US" b="1" dirty="0" err="1">
                <a:solidFill>
                  <a:srgbClr val="C00000"/>
                </a:solidFill>
              </a:rPr>
              <a:t>globalisation</a:t>
            </a:r>
            <a:endParaRPr lang="en-US" dirty="0">
              <a:solidFill>
                <a:srgbClr val="C00000"/>
              </a:solidFill>
            </a:endParaRPr>
          </a:p>
        </p:txBody>
      </p:sp>
      <p:sp>
        <p:nvSpPr>
          <p:cNvPr id="3" name="Content Placeholder 2">
            <a:extLst>
              <a:ext uri="{FF2B5EF4-FFF2-40B4-BE49-F238E27FC236}">
                <a16:creationId xmlns:a16="http://schemas.microsoft.com/office/drawing/2014/main" id="{70C7783D-F795-4A7F-8A67-5D2468F3D8EE}"/>
              </a:ext>
            </a:extLst>
          </p:cNvPr>
          <p:cNvSpPr>
            <a:spLocks noGrp="1"/>
          </p:cNvSpPr>
          <p:nvPr>
            <p:ph idx="1"/>
          </p:nvPr>
        </p:nvSpPr>
        <p:spPr>
          <a:xfrm>
            <a:off x="402956" y="1363851"/>
            <a:ext cx="8865030" cy="4813112"/>
          </a:xfrm>
        </p:spPr>
        <p:txBody>
          <a:bodyPr>
            <a:normAutofit lnSpcReduction="10000"/>
          </a:bodyPr>
          <a:lstStyle/>
          <a:p>
            <a:pPr fontAlgn="base"/>
            <a:r>
              <a:rPr lang="en-US" b="1" dirty="0"/>
              <a:t>Geographical and cultural distances have shrunk </a:t>
            </a:r>
            <a:r>
              <a:rPr lang="en-US" dirty="0"/>
              <a:t>as a result of burgeoning air travel, telephone links, digital communication, social networking and other technical advances.</a:t>
            </a:r>
            <a:endParaRPr lang="en-US" b="1" dirty="0"/>
          </a:p>
          <a:p>
            <a:pPr fontAlgn="base"/>
            <a:r>
              <a:rPr lang="en-US" dirty="0"/>
              <a:t>These technological advances have allowed companies to significantly </a:t>
            </a:r>
            <a:r>
              <a:rPr lang="en-US" b="1" dirty="0"/>
              <a:t>expand their geographical market coverage, purchasing and manufacturing</a:t>
            </a:r>
            <a:r>
              <a:rPr lang="en-US" dirty="0"/>
              <a:t>. </a:t>
            </a:r>
          </a:p>
          <a:p>
            <a:pPr lvl="1" fontAlgn="base"/>
            <a:r>
              <a:rPr lang="en-US" dirty="0"/>
              <a:t>The result is a vastly more complex marketing environment for both companies and consumers.</a:t>
            </a:r>
          </a:p>
          <a:p>
            <a:r>
              <a:rPr lang="en-US" dirty="0"/>
              <a:t>Q: Rapid </a:t>
            </a:r>
            <a:r>
              <a:rPr lang="en-US" dirty="0" err="1"/>
              <a:t>globalisation</a:t>
            </a:r>
            <a:r>
              <a:rPr lang="en-US" dirty="0"/>
              <a:t> brings with it both marketing opportunities and marketing challenges. Give some examples of each.</a:t>
            </a:r>
          </a:p>
        </p:txBody>
      </p:sp>
      <p:pic>
        <p:nvPicPr>
          <p:cNvPr id="4" name="Picture 3">
            <a:extLst>
              <a:ext uri="{FF2B5EF4-FFF2-40B4-BE49-F238E27FC236}">
                <a16:creationId xmlns:a16="http://schemas.microsoft.com/office/drawing/2014/main" id="{A804D3FD-8D11-9247-1771-7A28CAA8C5B3}"/>
              </a:ext>
            </a:extLst>
          </p:cNvPr>
          <p:cNvPicPr>
            <a:picLocks noChangeAspect="1"/>
          </p:cNvPicPr>
          <p:nvPr/>
        </p:nvPicPr>
        <p:blipFill>
          <a:blip r:embed="rId2"/>
          <a:stretch>
            <a:fillRect/>
          </a:stretch>
        </p:blipFill>
        <p:spPr>
          <a:xfrm>
            <a:off x="8825692" y="3735091"/>
            <a:ext cx="3479961" cy="2609971"/>
          </a:xfrm>
          <a:prstGeom prst="rect">
            <a:avLst/>
          </a:prstGeom>
        </p:spPr>
      </p:pic>
    </p:spTree>
    <p:extLst>
      <p:ext uri="{BB962C8B-B14F-4D97-AF65-F5344CB8AC3E}">
        <p14:creationId xmlns:p14="http://schemas.microsoft.com/office/powerpoint/2010/main" val="1444393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0A81E-25AA-DAC9-1116-E50D92EFC445}"/>
              </a:ext>
            </a:extLst>
          </p:cNvPr>
          <p:cNvSpPr>
            <a:spLocks noGrp="1"/>
          </p:cNvSpPr>
          <p:nvPr>
            <p:ph type="title"/>
          </p:nvPr>
        </p:nvSpPr>
        <p:spPr>
          <a:xfrm>
            <a:off x="838200" y="365126"/>
            <a:ext cx="10515600" cy="603520"/>
          </a:xfrm>
        </p:spPr>
        <p:txBody>
          <a:bodyPr>
            <a:normAutofit fontScale="90000"/>
          </a:bodyPr>
          <a:lstStyle/>
          <a:p>
            <a:r>
              <a:rPr lang="en-US" b="1" dirty="0">
                <a:solidFill>
                  <a:srgbClr val="C00000"/>
                </a:solidFill>
              </a:rPr>
              <a:t>Sustainable marketing</a:t>
            </a:r>
          </a:p>
        </p:txBody>
      </p:sp>
      <p:sp>
        <p:nvSpPr>
          <p:cNvPr id="3" name="Content Placeholder 2">
            <a:extLst>
              <a:ext uri="{FF2B5EF4-FFF2-40B4-BE49-F238E27FC236}">
                <a16:creationId xmlns:a16="http://schemas.microsoft.com/office/drawing/2014/main" id="{EB3D43D3-0709-AA1F-6152-7001DE9EB31E}"/>
              </a:ext>
            </a:extLst>
          </p:cNvPr>
          <p:cNvSpPr>
            <a:spLocks noGrp="1"/>
          </p:cNvSpPr>
          <p:nvPr>
            <p:ph idx="1"/>
          </p:nvPr>
        </p:nvSpPr>
        <p:spPr>
          <a:xfrm>
            <a:off x="563751" y="1115878"/>
            <a:ext cx="11292452" cy="2853720"/>
          </a:xfrm>
        </p:spPr>
        <p:txBody>
          <a:bodyPr>
            <a:normAutofit/>
          </a:bodyPr>
          <a:lstStyle/>
          <a:p>
            <a:pPr fontAlgn="base"/>
            <a:r>
              <a:rPr lang="en-US" dirty="0"/>
              <a:t>call for more environmental and social responsibility</a:t>
            </a:r>
          </a:p>
          <a:p>
            <a:pPr fontAlgn="base"/>
            <a:r>
              <a:rPr lang="en-US" dirty="0"/>
              <a:t>increased call for companies to take responsibility for the social and environmental impact of their actions</a:t>
            </a:r>
          </a:p>
          <a:p>
            <a:pPr fontAlgn="base"/>
            <a:r>
              <a:rPr lang="en-US" dirty="0"/>
              <a:t>Corporate ethics </a:t>
            </a:r>
          </a:p>
          <a:p>
            <a:pPr lvl="1" fontAlgn="base"/>
            <a:r>
              <a:rPr lang="en-US" dirty="0"/>
              <a:t>have become an important matter in almost every business arena, from the corporate boardroom to the business-school classroom.</a:t>
            </a:r>
          </a:p>
        </p:txBody>
      </p:sp>
      <p:pic>
        <p:nvPicPr>
          <p:cNvPr id="4" name="Picture 3">
            <a:extLst>
              <a:ext uri="{FF2B5EF4-FFF2-40B4-BE49-F238E27FC236}">
                <a16:creationId xmlns:a16="http://schemas.microsoft.com/office/drawing/2014/main" id="{6778E522-B94B-86DA-900F-E3AA31D263E0}"/>
              </a:ext>
            </a:extLst>
          </p:cNvPr>
          <p:cNvPicPr>
            <a:picLocks noChangeAspect="1"/>
          </p:cNvPicPr>
          <p:nvPr/>
        </p:nvPicPr>
        <p:blipFill>
          <a:blip r:embed="rId2"/>
          <a:stretch>
            <a:fillRect/>
          </a:stretch>
        </p:blipFill>
        <p:spPr>
          <a:xfrm>
            <a:off x="7687158" y="3854773"/>
            <a:ext cx="4504841" cy="3003227"/>
          </a:xfrm>
          <a:prstGeom prst="rect">
            <a:avLst/>
          </a:prstGeom>
        </p:spPr>
      </p:pic>
      <p:sp>
        <p:nvSpPr>
          <p:cNvPr id="5" name="Content Placeholder 2">
            <a:extLst>
              <a:ext uri="{FF2B5EF4-FFF2-40B4-BE49-F238E27FC236}">
                <a16:creationId xmlns:a16="http://schemas.microsoft.com/office/drawing/2014/main" id="{1229DF34-E2B3-278D-5073-1F415D5C7204}"/>
              </a:ext>
            </a:extLst>
          </p:cNvPr>
          <p:cNvSpPr txBox="1">
            <a:spLocks/>
          </p:cNvSpPr>
          <p:nvPr/>
        </p:nvSpPr>
        <p:spPr>
          <a:xfrm>
            <a:off x="838200" y="4116831"/>
            <a:ext cx="6559657" cy="2076773"/>
          </a:xfrm>
          <a:prstGeom prst="rect">
            <a:avLst/>
          </a:prstGeom>
          <a:solidFill>
            <a:schemeClr val="accent6">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Q: Global companies sometimes move operations from one country to another in search of lower </a:t>
            </a:r>
            <a:r>
              <a:rPr lang="en-US" dirty="0" err="1"/>
              <a:t>labour</a:t>
            </a:r>
            <a:r>
              <a:rPr lang="en-US" dirty="0"/>
              <a:t> costs. Should they be responsible for problems that arise as a result?</a:t>
            </a:r>
          </a:p>
        </p:txBody>
      </p:sp>
    </p:spTree>
    <p:extLst>
      <p:ext uri="{BB962C8B-B14F-4D97-AF65-F5344CB8AC3E}">
        <p14:creationId xmlns:p14="http://schemas.microsoft.com/office/powerpoint/2010/main" val="239373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42048-D77B-CE43-BE84-8B0F03BAD416}"/>
              </a:ext>
            </a:extLst>
          </p:cNvPr>
          <p:cNvSpPr>
            <a:spLocks noGrp="1"/>
          </p:cNvSpPr>
          <p:nvPr>
            <p:ph type="title"/>
          </p:nvPr>
        </p:nvSpPr>
        <p:spPr>
          <a:xfrm>
            <a:off x="838200" y="261609"/>
            <a:ext cx="10515600" cy="315912"/>
          </a:xfrm>
        </p:spPr>
        <p:txBody>
          <a:bodyPr>
            <a:noAutofit/>
          </a:bodyPr>
          <a:lstStyle/>
          <a:p>
            <a:r>
              <a:rPr lang="en-US" sz="3600" b="1" dirty="0">
                <a:solidFill>
                  <a:srgbClr val="C00000"/>
                </a:solidFill>
              </a:rPr>
              <a:t>So, what is marketing? Pulling it all together</a:t>
            </a:r>
            <a:endParaRPr lang="en-US" sz="3600" dirty="0">
              <a:solidFill>
                <a:srgbClr val="C00000"/>
              </a:solidFill>
            </a:endParaRPr>
          </a:p>
        </p:txBody>
      </p:sp>
      <p:sp>
        <p:nvSpPr>
          <p:cNvPr id="3" name="Content Placeholder 2">
            <a:extLst>
              <a:ext uri="{FF2B5EF4-FFF2-40B4-BE49-F238E27FC236}">
                <a16:creationId xmlns:a16="http://schemas.microsoft.com/office/drawing/2014/main" id="{27FB6085-0409-0D27-64EA-C5E51382F6F7}"/>
              </a:ext>
            </a:extLst>
          </p:cNvPr>
          <p:cNvSpPr>
            <a:spLocks noGrp="1"/>
          </p:cNvSpPr>
          <p:nvPr>
            <p:ph idx="1"/>
          </p:nvPr>
        </p:nvSpPr>
        <p:spPr/>
        <p:txBody>
          <a:bodyPr/>
          <a:lstStyle/>
          <a:p>
            <a:endParaRPr lang="en-US"/>
          </a:p>
        </p:txBody>
      </p:sp>
      <p:pic>
        <p:nvPicPr>
          <p:cNvPr id="4" name="Picture 3" descr="A flow diagram depicts an expanded model of the marketing process. Full alt text description in Notes.">
            <a:extLst>
              <a:ext uri="{FF2B5EF4-FFF2-40B4-BE49-F238E27FC236}">
                <a16:creationId xmlns:a16="http://schemas.microsoft.com/office/drawing/2014/main" id="{42D8EB94-352F-ACD0-12FE-9FA5AA40FDEB}"/>
              </a:ext>
            </a:extLst>
          </p:cNvPr>
          <p:cNvPicPr>
            <a:picLocks noChangeAspect="1"/>
          </p:cNvPicPr>
          <p:nvPr/>
        </p:nvPicPr>
        <p:blipFill>
          <a:blip r:embed="rId2"/>
          <a:stretch>
            <a:fillRect/>
          </a:stretch>
        </p:blipFill>
        <p:spPr>
          <a:xfrm>
            <a:off x="4019909" y="661765"/>
            <a:ext cx="8172091" cy="6033503"/>
          </a:xfrm>
          <a:prstGeom prst="rect">
            <a:avLst/>
          </a:prstGeom>
        </p:spPr>
      </p:pic>
      <p:pic>
        <p:nvPicPr>
          <p:cNvPr id="5" name="Picture 4">
            <a:extLst>
              <a:ext uri="{FF2B5EF4-FFF2-40B4-BE49-F238E27FC236}">
                <a16:creationId xmlns:a16="http://schemas.microsoft.com/office/drawing/2014/main" id="{459475F8-CDD4-027D-6ADE-77F6F0B9C1EB}"/>
              </a:ext>
            </a:extLst>
          </p:cNvPr>
          <p:cNvPicPr>
            <a:picLocks noChangeAspect="1"/>
          </p:cNvPicPr>
          <p:nvPr/>
        </p:nvPicPr>
        <p:blipFill>
          <a:blip r:embed="rId3"/>
          <a:stretch>
            <a:fillRect/>
          </a:stretch>
        </p:blipFill>
        <p:spPr>
          <a:xfrm>
            <a:off x="0" y="1476213"/>
            <a:ext cx="4176518" cy="3905573"/>
          </a:xfrm>
          <a:prstGeom prst="rect">
            <a:avLst/>
          </a:prstGeom>
        </p:spPr>
      </p:pic>
    </p:spTree>
    <p:extLst>
      <p:ext uri="{BB962C8B-B14F-4D97-AF65-F5344CB8AC3E}">
        <p14:creationId xmlns:p14="http://schemas.microsoft.com/office/powerpoint/2010/main" val="2900722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43151</TotalTime>
  <Words>4769</Words>
  <Application>Microsoft Office PowerPoint</Application>
  <PresentationFormat>Widescreen</PresentationFormat>
  <Paragraphs>479</Paragraphs>
  <Slides>57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Aptos</vt:lpstr>
      <vt:lpstr>Aptos Display</vt:lpstr>
      <vt:lpstr>Arial</vt:lpstr>
      <vt:lpstr>Calibri</vt:lpstr>
      <vt:lpstr>Wingdings</vt:lpstr>
      <vt:lpstr>Office Theme</vt:lpstr>
      <vt:lpstr>INTRODUCTION TO MARKETING</vt:lpstr>
      <vt:lpstr>Course details (Please see the syllabus for more information)</vt:lpstr>
      <vt:lpstr>Textbook and other documents</vt:lpstr>
      <vt:lpstr>What will we cover?</vt:lpstr>
      <vt:lpstr>MKT361 – Course aims</vt:lpstr>
      <vt:lpstr>Group project</vt:lpstr>
      <vt:lpstr>What is marketing?</vt:lpstr>
      <vt:lpstr>Aims</vt:lpstr>
      <vt:lpstr>Markets</vt:lpstr>
      <vt:lpstr>MARKET-ING</vt:lpstr>
      <vt:lpstr>PowerPoint Presentation</vt:lpstr>
      <vt:lpstr>Understand the marketplace and customer needs</vt:lpstr>
      <vt:lpstr>Needs</vt:lpstr>
      <vt:lpstr>PowerPoint Presentation</vt:lpstr>
      <vt:lpstr>Marketing myopia: when a business pays too much attention to its products and too little attention to the needs and benefits underlying those products.</vt:lpstr>
      <vt:lpstr>Maslow's Hierarchy of Needs  (Theory of Human Motivation)</vt:lpstr>
      <vt:lpstr>The Five Levels of Needs</vt:lpstr>
      <vt:lpstr>PowerPoint Presentation</vt:lpstr>
      <vt:lpstr>PowerPoint Presentation</vt:lpstr>
      <vt:lpstr>Wants</vt:lpstr>
      <vt:lpstr>Law of Diminishing Marginal Utility (DMU)</vt:lpstr>
      <vt:lpstr>Why consumers constantly seek novelty?</vt:lpstr>
      <vt:lpstr>Why firms must continue creating value?</vt:lpstr>
      <vt:lpstr>Demands</vt:lpstr>
      <vt:lpstr>How marketers can increase demand?</vt:lpstr>
      <vt:lpstr>Improve Affordability: purchasing power</vt:lpstr>
      <vt:lpstr>Encourage Re-purchases</vt:lpstr>
      <vt:lpstr>Market offerings</vt:lpstr>
      <vt:lpstr>Customer value</vt:lpstr>
      <vt:lpstr>Exchanges, transaction and relationships</vt:lpstr>
      <vt:lpstr>Marketing Myopia</vt:lpstr>
      <vt:lpstr>PowerPoint Presentation</vt:lpstr>
      <vt:lpstr>Table 1.1 Demand management ready-reckoner</vt:lpstr>
      <vt:lpstr>PowerPoint Presentation</vt:lpstr>
      <vt:lpstr>PowerPoint Presentation</vt:lpstr>
      <vt:lpstr>Choosing a value proposition</vt:lpstr>
      <vt:lpstr>Marketing management orientations</vt:lpstr>
      <vt:lpstr>Marketing Management</vt:lpstr>
      <vt:lpstr>Production concept</vt:lpstr>
      <vt:lpstr>Product concept</vt:lpstr>
      <vt:lpstr>Discussion</vt:lpstr>
      <vt:lpstr>Selling concept</vt:lpstr>
      <vt:lpstr>Marketing concept</vt:lpstr>
      <vt:lpstr>Starbucks</vt:lpstr>
      <vt:lpstr>Societal marketing concept</vt:lpstr>
      <vt:lpstr>The selling and marketing concepts contrasted</vt:lpstr>
      <vt:lpstr>The changing marketing landscape</vt:lpstr>
      <vt:lpstr>The digital age: Big Data and AI era</vt:lpstr>
      <vt:lpstr>Digital vs. Traditional Marketing Communications</vt:lpstr>
      <vt:lpstr>PowerPoint Presentation</vt:lpstr>
      <vt:lpstr>Big data and artificial intelligence (AI)</vt:lpstr>
      <vt:lpstr>The Digital Mkt Management Tool Stack</vt:lpstr>
      <vt:lpstr>Mobile marketing</vt:lpstr>
      <vt:lpstr>The growth of not-for-profit marketing</vt:lpstr>
      <vt:lpstr>Rapid globalisation</vt:lpstr>
      <vt:lpstr>Sustainable marketing</vt:lpstr>
      <vt:lpstr>So, what is marketing? Pulling it all together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Hoa Nguyen</dc:creator>
  <cp:lastModifiedBy>Hoa Nguyen</cp:lastModifiedBy>
  <cp:revision>55</cp:revision>
  <cp:lastPrinted>2026-07-07T02:54:58Z</cp:lastPrinted>
  <dcterms:created xsi:type="dcterms:W3CDTF">2026-05-30T11:23:42Z</dcterms:created>
  <dcterms:modified xsi:type="dcterms:W3CDTF">2026-07-13T11:05:15Z</dcterms:modified>
</cp:coreProperties>
</file>