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65" r:id="rId3"/>
    <p:sldId id="366" r:id="rId4"/>
    <p:sldId id="367" r:id="rId5"/>
    <p:sldId id="403" r:id="rId6"/>
    <p:sldId id="368" r:id="rId7"/>
    <p:sldId id="422" r:id="rId8"/>
    <p:sldId id="396" r:id="rId9"/>
    <p:sldId id="344" r:id="rId10"/>
    <p:sldId id="398" r:id="rId11"/>
    <p:sldId id="397" r:id="rId12"/>
    <p:sldId id="399" r:id="rId13"/>
    <p:sldId id="400" r:id="rId14"/>
    <p:sldId id="401" r:id="rId15"/>
    <p:sldId id="402" r:id="rId16"/>
    <p:sldId id="423" r:id="rId17"/>
    <p:sldId id="424" r:id="rId18"/>
    <p:sldId id="427" r:id="rId19"/>
    <p:sldId id="428" r:id="rId20"/>
    <p:sldId id="429" r:id="rId21"/>
    <p:sldId id="425" r:id="rId22"/>
    <p:sldId id="434" r:id="rId23"/>
    <p:sldId id="433" r:id="rId24"/>
    <p:sldId id="430" r:id="rId25"/>
    <p:sldId id="431" r:id="rId26"/>
    <p:sldId id="435" r:id="rId27"/>
    <p:sldId id="436" r:id="rId28"/>
    <p:sldId id="437" r:id="rId29"/>
    <p:sldId id="438" r:id="rId30"/>
    <p:sldId id="456" r:id="rId31"/>
    <p:sldId id="439" r:id="rId32"/>
    <p:sldId id="440" r:id="rId33"/>
    <p:sldId id="426" r:id="rId34"/>
    <p:sldId id="441" r:id="rId35"/>
    <p:sldId id="442" r:id="rId36"/>
    <p:sldId id="443" r:id="rId37"/>
    <p:sldId id="444" r:id="rId38"/>
    <p:sldId id="445" r:id="rId39"/>
    <p:sldId id="452" r:id="rId40"/>
    <p:sldId id="449" r:id="rId41"/>
    <p:sldId id="450" r:id="rId42"/>
    <p:sldId id="451" r:id="rId43"/>
    <p:sldId id="453" r:id="rId44"/>
    <p:sldId id="455" r:id="rId45"/>
    <p:sldId id="446" r:id="rId46"/>
    <p:sldId id="448" r:id="rId47"/>
    <p:sldId id="459" r:id="rId48"/>
    <p:sldId id="457" r:id="rId49"/>
    <p:sldId id="458" r:id="rId50"/>
    <p:sldId id="454" r:id="rId5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E7ABCDD-735C-4440-9DFF-D1A709D8434F}" type="datetimeFigureOut">
              <a:rPr lang="en-US" smtClean="0"/>
              <a:t>7/21/2026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09F2158E-950E-4CC7-AB84-EC8FDF1DE0BA}" type="slidenum">
              <a:rPr lang="en-US" smtClean="0"/>
              <a:t>‹#›</a:t>
            </a:fld>
            <a:endParaRPr lang="en-US"/>
          </a:p>
        </p:txBody>
      </p:sp>
    </p:spTree>
    <p:extLst>
      <p:ext uri="{BB962C8B-B14F-4D97-AF65-F5344CB8AC3E}">
        <p14:creationId xmlns:p14="http://schemas.microsoft.com/office/powerpoint/2010/main" val="1933296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A5DF6-8280-71C9-B0BB-C9A42AA63E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7BA57D-E475-2E8B-357C-B6B686C555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3A67C3-84C7-596E-0091-2FB53E656F35}"/>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5" name="Footer Placeholder 4">
            <a:extLst>
              <a:ext uri="{FF2B5EF4-FFF2-40B4-BE49-F238E27FC236}">
                <a16:creationId xmlns:a16="http://schemas.microsoft.com/office/drawing/2014/main" id="{640E062C-F944-4870-D484-80AEA78E2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D39B1-70A6-E1C4-8105-81667E690864}"/>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59766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FB98D-CF6D-4097-6D65-E892BA1C99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3718A7-5FC1-EBFE-5DB9-C71B0CDCA3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D332EE-0193-2498-37DB-CC76F4144EA1}"/>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5" name="Footer Placeholder 4">
            <a:extLst>
              <a:ext uri="{FF2B5EF4-FFF2-40B4-BE49-F238E27FC236}">
                <a16:creationId xmlns:a16="http://schemas.microsoft.com/office/drawing/2014/main" id="{0D013418-3CB6-A8F1-9AC0-7430EFBD8B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105CD-A329-AE32-0934-F535E78C0AB7}"/>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4261422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078D1-E4D1-9223-97BA-A818F10C6A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D52AFC-4E61-F4E1-DCF2-E5A38D5FD0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F4969E-476C-A628-E2CF-9223A260D534}"/>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5" name="Footer Placeholder 4">
            <a:extLst>
              <a:ext uri="{FF2B5EF4-FFF2-40B4-BE49-F238E27FC236}">
                <a16:creationId xmlns:a16="http://schemas.microsoft.com/office/drawing/2014/main" id="{7DE3B1C4-9B12-E3EA-6F79-74C6AE967D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8539E-CE32-202F-9AD8-BFB4899705FB}"/>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3369650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F599-B884-18F0-7EFA-820A64E17E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8424C3-7B4E-72B6-3F6D-63A254CD36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7F666B-EC65-555F-1564-A3063E2249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C72A6F-D18F-090B-A32A-3A9F1A5E11FF}"/>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6" name="Footer Placeholder 5">
            <a:extLst>
              <a:ext uri="{FF2B5EF4-FFF2-40B4-BE49-F238E27FC236}">
                <a16:creationId xmlns:a16="http://schemas.microsoft.com/office/drawing/2014/main" id="{BB39DFB4-9CD4-13F6-C9B1-208279CB48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8B0E8-F752-B724-2185-3E31EABF57AF}"/>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4188869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771CD-C257-4DD6-F0A6-2587033345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CF8211-6C3C-DDC7-7724-5249620783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E4341C-225F-0296-C2E5-450938A805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8A3080-4805-890D-959D-2F1EA76409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DF782E-4545-E46F-DE7E-BC1647BB96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47606A-B76F-D3F1-6F37-A3F7C3624F83}"/>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8" name="Footer Placeholder 7">
            <a:extLst>
              <a:ext uri="{FF2B5EF4-FFF2-40B4-BE49-F238E27FC236}">
                <a16:creationId xmlns:a16="http://schemas.microsoft.com/office/drawing/2014/main" id="{4553B5D7-0E46-8A79-1781-32DB970286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A7822E-6701-5AD5-91B4-A1BD298D66AB}"/>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29863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244FB-5746-209E-D058-47CDD5AEA4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B2E142-CF66-1895-C75B-CED60B4097EF}"/>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4" name="Footer Placeholder 3">
            <a:extLst>
              <a:ext uri="{FF2B5EF4-FFF2-40B4-BE49-F238E27FC236}">
                <a16:creationId xmlns:a16="http://schemas.microsoft.com/office/drawing/2014/main" id="{21673E62-2D98-3432-1C85-3C0B3F59D3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D52512-CFF4-0104-102C-C157DD3E09B2}"/>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1878708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4F9B58-FD5C-C0FA-F355-9BB055BF6EA5}"/>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3" name="Footer Placeholder 2">
            <a:extLst>
              <a:ext uri="{FF2B5EF4-FFF2-40B4-BE49-F238E27FC236}">
                <a16:creationId xmlns:a16="http://schemas.microsoft.com/office/drawing/2014/main" id="{9A1AC301-715B-BC3C-1B97-D8D47C9E15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1895D8-4803-B5E1-3DA5-713E23E08076}"/>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48168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E4FB7-1F5E-5408-B1E1-CD977EC7CD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C571F0-61A1-7F1D-59A8-9455BEC1D0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068893-E070-94C2-F19F-05C1EC26D7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5A0D51-9ECB-34E1-91E5-67D853586009}"/>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6" name="Footer Placeholder 5">
            <a:extLst>
              <a:ext uri="{FF2B5EF4-FFF2-40B4-BE49-F238E27FC236}">
                <a16:creationId xmlns:a16="http://schemas.microsoft.com/office/drawing/2014/main" id="{BB9F48FC-B2AC-E05F-5076-F3CF723A99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1E55B5-D0BA-AF2C-9E92-3E8E68DD1CE7}"/>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663209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C0F2-BCB2-0EEC-D9CD-2DA79EA460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79E66E-E270-4749-5DCA-404AACC4FC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DC3A43-5648-3390-2AC0-75259E12BD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090B96-933C-E88D-9AEE-8ED5D2B74BA9}"/>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6" name="Footer Placeholder 5">
            <a:extLst>
              <a:ext uri="{FF2B5EF4-FFF2-40B4-BE49-F238E27FC236}">
                <a16:creationId xmlns:a16="http://schemas.microsoft.com/office/drawing/2014/main" id="{A5082813-2CB6-2FA1-4224-C7DC270E1E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66329C-36C7-83FD-1448-0C180009CD78}"/>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314539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ADCAD-014C-7D9C-D3E3-6E7A75863C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E1EAEE-46E3-F2E9-7029-4D883A4203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B252FE-D8A9-D54F-09E1-2C73427C3E19}"/>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5" name="Footer Placeholder 4">
            <a:extLst>
              <a:ext uri="{FF2B5EF4-FFF2-40B4-BE49-F238E27FC236}">
                <a16:creationId xmlns:a16="http://schemas.microsoft.com/office/drawing/2014/main" id="{2569FC8D-9425-FF8A-6D22-C2FF3DCAC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B1F17F-290A-C5D5-C722-99816FB766E1}"/>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170340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E4FD8C-6481-79FB-A674-4D6F8FFE04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E0858D-6C23-2E7D-9CAF-7EE8733CF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3FC400-CEA3-F30A-12B2-5B5B3EA25798}"/>
              </a:ext>
            </a:extLst>
          </p:cNvPr>
          <p:cNvSpPr>
            <a:spLocks noGrp="1"/>
          </p:cNvSpPr>
          <p:nvPr>
            <p:ph type="dt" sz="half" idx="10"/>
          </p:nvPr>
        </p:nvSpPr>
        <p:spPr/>
        <p:txBody>
          <a:bodyPr/>
          <a:lstStyle/>
          <a:p>
            <a:fld id="{A17A3D53-4473-491D-B87F-D60095E44858}" type="datetimeFigureOut">
              <a:rPr lang="en-US" smtClean="0"/>
              <a:t>7/21/2026</a:t>
            </a:fld>
            <a:endParaRPr lang="en-US"/>
          </a:p>
        </p:txBody>
      </p:sp>
      <p:sp>
        <p:nvSpPr>
          <p:cNvPr id="5" name="Footer Placeholder 4">
            <a:extLst>
              <a:ext uri="{FF2B5EF4-FFF2-40B4-BE49-F238E27FC236}">
                <a16:creationId xmlns:a16="http://schemas.microsoft.com/office/drawing/2014/main" id="{DA20A9AD-58DE-D877-51F1-8B126FB84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F22AE6-86FE-AB0F-1434-009D7F567A5C}"/>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1019181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2E0401-B3A6-C607-FD56-05030AC9A0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B53418-1CD2-1E8F-0FB1-446C749A5A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35F702-4F96-2A6F-A76E-7F5475052D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7A3D53-4473-491D-B87F-D60095E44858}" type="datetimeFigureOut">
              <a:rPr lang="en-US" smtClean="0"/>
              <a:t>7/21/2026</a:t>
            </a:fld>
            <a:endParaRPr lang="en-US"/>
          </a:p>
        </p:txBody>
      </p:sp>
      <p:sp>
        <p:nvSpPr>
          <p:cNvPr id="5" name="Footer Placeholder 4">
            <a:extLst>
              <a:ext uri="{FF2B5EF4-FFF2-40B4-BE49-F238E27FC236}">
                <a16:creationId xmlns:a16="http://schemas.microsoft.com/office/drawing/2014/main" id="{D8E540E3-87D7-F7F4-6DC4-37AE115E5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6C412BF-13EF-6286-5302-A27E25DB47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53C186-D3AA-4487-B43D-4369B0B0135D}" type="slidenum">
              <a:rPr lang="en-US" smtClean="0"/>
              <a:t>‹#›</a:t>
            </a:fld>
            <a:endParaRPr lang="en-US"/>
          </a:p>
        </p:txBody>
      </p:sp>
    </p:spTree>
    <p:extLst>
      <p:ext uri="{BB962C8B-B14F-4D97-AF65-F5344CB8AC3E}">
        <p14:creationId xmlns:p14="http://schemas.microsoft.com/office/powerpoint/2010/main" val="544474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drive.google.com/file/d/12nuBRl2G0biy-jvpXQyfILC_nz6_1abQ/view?usp=shar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hyperlink" Target="https://www.facebook.com/profile.php?id=61589432002124" TargetMode="External"/><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1E2D99F-EC0B-84FC-3C07-E29C18C540C7}"/>
              </a:ext>
            </a:extLst>
          </p:cNvPr>
          <p:cNvPicPr>
            <a:picLocks noChangeAspect="1"/>
          </p:cNvPicPr>
          <p:nvPr/>
        </p:nvPicPr>
        <p:blipFill>
          <a:blip r:embed="rId2">
            <a:alphaModFix amt="50000"/>
          </a:blip>
          <a:srcRect t="19295" b="5705"/>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3E404A05-D166-97E9-5139-E7EA72F12681}"/>
              </a:ext>
            </a:extLst>
          </p:cNvPr>
          <p:cNvSpPr>
            <a:spLocks noGrp="1"/>
          </p:cNvSpPr>
          <p:nvPr>
            <p:ph type="ctrTitle"/>
          </p:nvPr>
        </p:nvSpPr>
        <p:spPr>
          <a:xfrm>
            <a:off x="1524000" y="1122362"/>
            <a:ext cx="9144000" cy="2900518"/>
          </a:xfrm>
        </p:spPr>
        <p:txBody>
          <a:bodyPr>
            <a:normAutofit/>
          </a:bodyPr>
          <a:lstStyle/>
          <a:p>
            <a:r>
              <a:rPr lang="en-US" b="1" dirty="0">
                <a:solidFill>
                  <a:srgbClr val="FFFFFF"/>
                </a:solidFill>
                <a:effectLst>
                  <a:outerShdw blurRad="38100" dist="38100" dir="2700000" algn="tl">
                    <a:srgbClr val="000000">
                      <a:alpha val="43137"/>
                    </a:srgbClr>
                  </a:outerShdw>
                </a:effectLst>
              </a:rPr>
              <a:t>Marketing Environment</a:t>
            </a:r>
          </a:p>
        </p:txBody>
      </p:sp>
      <p:sp>
        <p:nvSpPr>
          <p:cNvPr id="3" name="Subtitle 2">
            <a:extLst>
              <a:ext uri="{FF2B5EF4-FFF2-40B4-BE49-F238E27FC236}">
                <a16:creationId xmlns:a16="http://schemas.microsoft.com/office/drawing/2014/main" id="{BFA265B8-8432-4A82-BDAE-F3514BDF9C66}"/>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Lecturer: Hoa Nguyen Quynh, PhD</a:t>
            </a:r>
          </a:p>
          <a:p>
            <a:r>
              <a:rPr lang="en-US" dirty="0">
                <a:solidFill>
                  <a:srgbClr val="FFFFFF"/>
                </a:solidFill>
              </a:rPr>
              <a:t>SEM, HUST</a:t>
            </a:r>
          </a:p>
        </p:txBody>
      </p:sp>
    </p:spTree>
    <p:extLst>
      <p:ext uri="{BB962C8B-B14F-4D97-AF65-F5344CB8AC3E}">
        <p14:creationId xmlns:p14="http://schemas.microsoft.com/office/powerpoint/2010/main" val="3049103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E12E2-9D22-572A-F3AC-9588098E8E3E}"/>
              </a:ext>
            </a:extLst>
          </p:cNvPr>
          <p:cNvSpPr>
            <a:spLocks noGrp="1"/>
          </p:cNvSpPr>
          <p:nvPr>
            <p:ph type="title"/>
          </p:nvPr>
        </p:nvSpPr>
        <p:spPr/>
        <p:txBody>
          <a:bodyPr/>
          <a:lstStyle/>
          <a:p>
            <a:r>
              <a:rPr lang="en-US" sz="4000" b="1" dirty="0"/>
              <a:t>Course details</a:t>
            </a:r>
            <a:br>
              <a:rPr lang="en-US" b="1" dirty="0"/>
            </a:br>
            <a:r>
              <a:rPr lang="en-US" sz="2000" i="1" dirty="0"/>
              <a:t>(Please see the syllabus for more information)</a:t>
            </a:r>
          </a:p>
        </p:txBody>
      </p:sp>
      <p:sp>
        <p:nvSpPr>
          <p:cNvPr id="4" name="Text Placeholder 3">
            <a:extLst>
              <a:ext uri="{FF2B5EF4-FFF2-40B4-BE49-F238E27FC236}">
                <a16:creationId xmlns:a16="http://schemas.microsoft.com/office/drawing/2014/main" id="{A9718443-7AAD-C943-4A0B-FD65E7F6787D}"/>
              </a:ext>
            </a:extLst>
          </p:cNvPr>
          <p:cNvSpPr>
            <a:spLocks noGrp="1"/>
          </p:cNvSpPr>
          <p:nvPr>
            <p:ph type="body" idx="1"/>
          </p:nvPr>
        </p:nvSpPr>
        <p:spPr>
          <a:xfrm>
            <a:off x="836612" y="1574633"/>
            <a:ext cx="5157787" cy="555919"/>
          </a:xfrm>
        </p:spPr>
        <p:txBody>
          <a:bodyPr/>
          <a:lstStyle/>
          <a:p>
            <a:r>
              <a:rPr lang="en-US" dirty="0"/>
              <a:t>What we do?</a:t>
            </a:r>
          </a:p>
        </p:txBody>
      </p:sp>
      <p:sp>
        <p:nvSpPr>
          <p:cNvPr id="5" name="Content Placeholder 4">
            <a:extLst>
              <a:ext uri="{FF2B5EF4-FFF2-40B4-BE49-F238E27FC236}">
                <a16:creationId xmlns:a16="http://schemas.microsoft.com/office/drawing/2014/main" id="{3C07ADE3-222A-5845-31CD-BFED43AA36E8}"/>
              </a:ext>
            </a:extLst>
          </p:cNvPr>
          <p:cNvSpPr>
            <a:spLocks noGrp="1"/>
          </p:cNvSpPr>
          <p:nvPr>
            <p:ph sz="half" idx="2"/>
          </p:nvPr>
        </p:nvSpPr>
        <p:spPr>
          <a:xfrm>
            <a:off x="703351" y="2148994"/>
            <a:ext cx="5157787" cy="3684588"/>
          </a:xfrm>
        </p:spPr>
        <p:txBody>
          <a:bodyPr>
            <a:normAutofit fontScale="92500" lnSpcReduction="10000"/>
          </a:bodyPr>
          <a:lstStyle/>
          <a:p>
            <a:r>
              <a:rPr lang="en-US" dirty="0"/>
              <a:t>Lecture</a:t>
            </a:r>
          </a:p>
          <a:p>
            <a:pPr lvl="1"/>
            <a:r>
              <a:rPr lang="en-US" dirty="0"/>
              <a:t>Tuesday &amp; </a:t>
            </a:r>
            <a:r>
              <a:rPr lang="en-US" dirty="0" err="1"/>
              <a:t>Thurday</a:t>
            </a:r>
            <a:endParaRPr lang="en-US" dirty="0"/>
          </a:p>
          <a:p>
            <a:pPr lvl="1"/>
            <a:r>
              <a:rPr lang="en-US" dirty="0"/>
              <a:t>8.30am – 12.05 pm, 15-min break</a:t>
            </a:r>
          </a:p>
          <a:p>
            <a:pPr lvl="1"/>
            <a:r>
              <a:rPr lang="en-US" dirty="0"/>
              <a:t>See the detailed schedule</a:t>
            </a:r>
          </a:p>
          <a:p>
            <a:r>
              <a:rPr lang="en-US" dirty="0"/>
              <a:t>Grading</a:t>
            </a:r>
          </a:p>
          <a:p>
            <a:pPr lvl="1"/>
            <a:r>
              <a:rPr lang="en-US" dirty="0"/>
              <a:t>90-100% = A</a:t>
            </a:r>
          </a:p>
          <a:p>
            <a:pPr lvl="1"/>
            <a:r>
              <a:rPr lang="en-US" dirty="0"/>
              <a:t>80 – 89% = B</a:t>
            </a:r>
          </a:p>
          <a:p>
            <a:pPr lvl="1"/>
            <a:r>
              <a:rPr lang="en-US" dirty="0"/>
              <a:t>70 – 79% = C</a:t>
            </a:r>
          </a:p>
          <a:p>
            <a:pPr lvl="1"/>
            <a:r>
              <a:rPr lang="en-US" dirty="0"/>
              <a:t>60 – 69% = D</a:t>
            </a:r>
          </a:p>
          <a:p>
            <a:pPr lvl="1"/>
            <a:r>
              <a:rPr lang="en-US" dirty="0"/>
              <a:t>Under 60% = F</a:t>
            </a:r>
          </a:p>
        </p:txBody>
      </p:sp>
      <p:sp>
        <p:nvSpPr>
          <p:cNvPr id="6" name="Text Placeholder 5">
            <a:extLst>
              <a:ext uri="{FF2B5EF4-FFF2-40B4-BE49-F238E27FC236}">
                <a16:creationId xmlns:a16="http://schemas.microsoft.com/office/drawing/2014/main" id="{F643D1CE-AC7D-15CF-7EC2-ACD90ABBF64A}"/>
              </a:ext>
            </a:extLst>
          </p:cNvPr>
          <p:cNvSpPr>
            <a:spLocks noGrp="1"/>
          </p:cNvSpPr>
          <p:nvPr>
            <p:ph type="body" sz="quarter" idx="3"/>
          </p:nvPr>
        </p:nvSpPr>
        <p:spPr>
          <a:xfrm>
            <a:off x="6169024" y="1273970"/>
            <a:ext cx="5183188" cy="823912"/>
          </a:xfrm>
        </p:spPr>
        <p:txBody>
          <a:bodyPr/>
          <a:lstStyle/>
          <a:p>
            <a:r>
              <a:rPr lang="en-US" dirty="0"/>
              <a:t>Assessment</a:t>
            </a:r>
          </a:p>
        </p:txBody>
      </p:sp>
      <p:sp>
        <p:nvSpPr>
          <p:cNvPr id="7" name="Content Placeholder 6">
            <a:extLst>
              <a:ext uri="{FF2B5EF4-FFF2-40B4-BE49-F238E27FC236}">
                <a16:creationId xmlns:a16="http://schemas.microsoft.com/office/drawing/2014/main" id="{E4B14BB9-43DB-377C-E80D-315E5625DA7A}"/>
              </a:ext>
            </a:extLst>
          </p:cNvPr>
          <p:cNvSpPr>
            <a:spLocks noGrp="1"/>
          </p:cNvSpPr>
          <p:nvPr>
            <p:ph sz="quarter" idx="4"/>
          </p:nvPr>
        </p:nvSpPr>
        <p:spPr>
          <a:xfrm>
            <a:off x="6169024" y="2148994"/>
            <a:ext cx="5670050" cy="3684588"/>
          </a:xfrm>
        </p:spPr>
        <p:txBody>
          <a:bodyPr>
            <a:normAutofit fontScale="92500" lnSpcReduction="10000"/>
          </a:bodyPr>
          <a:lstStyle/>
          <a:p>
            <a:r>
              <a:rPr lang="en-US" dirty="0"/>
              <a:t>Attendance 10%   </a:t>
            </a:r>
            <a:r>
              <a:rPr lang="en-US" dirty="0">
                <a:sym typeface="Wingdings" panose="05000000000000000000" pitchFamily="2" charset="2"/>
              </a:rPr>
              <a:t></a:t>
            </a:r>
            <a:endParaRPr lang="en-US" dirty="0"/>
          </a:p>
          <a:p>
            <a:r>
              <a:rPr lang="en-US" dirty="0"/>
              <a:t>Group Project &amp; Presentation 20%</a:t>
            </a:r>
          </a:p>
          <a:p>
            <a:r>
              <a:rPr lang="en-US" dirty="0"/>
              <a:t>Mid-term test 30%</a:t>
            </a:r>
          </a:p>
          <a:p>
            <a:r>
              <a:rPr lang="en-US" dirty="0"/>
              <a:t>Final exam 40%</a:t>
            </a:r>
          </a:p>
          <a:p>
            <a:r>
              <a:rPr lang="en-US" dirty="0"/>
              <a:t>Discussion in class </a:t>
            </a:r>
            <a:r>
              <a:rPr lang="en-US" dirty="0">
                <a:sym typeface="Wingdings" panose="05000000000000000000" pitchFamily="2" charset="2"/>
              </a:rPr>
              <a:t> Plus points</a:t>
            </a:r>
            <a:endParaRPr lang="en-US" dirty="0"/>
          </a:p>
          <a:p>
            <a:endParaRPr lang="en-US" dirty="0"/>
          </a:p>
        </p:txBody>
      </p:sp>
      <p:pic>
        <p:nvPicPr>
          <p:cNvPr id="9" name="Picture 8">
            <a:extLst>
              <a:ext uri="{FF2B5EF4-FFF2-40B4-BE49-F238E27FC236}">
                <a16:creationId xmlns:a16="http://schemas.microsoft.com/office/drawing/2014/main" id="{B1B119BD-D74D-E0A1-AC15-8DA6ADA2081E}"/>
              </a:ext>
            </a:extLst>
          </p:cNvPr>
          <p:cNvPicPr>
            <a:picLocks noChangeAspect="1"/>
          </p:cNvPicPr>
          <p:nvPr/>
        </p:nvPicPr>
        <p:blipFill>
          <a:blip r:embed="rId2"/>
          <a:stretch>
            <a:fillRect/>
          </a:stretch>
        </p:blipFill>
        <p:spPr>
          <a:xfrm>
            <a:off x="9606448" y="184372"/>
            <a:ext cx="2392373" cy="2367709"/>
          </a:xfrm>
          <a:prstGeom prst="rect">
            <a:avLst/>
          </a:prstGeom>
        </p:spPr>
      </p:pic>
    </p:spTree>
    <p:extLst>
      <p:ext uri="{BB962C8B-B14F-4D97-AF65-F5344CB8AC3E}">
        <p14:creationId xmlns:p14="http://schemas.microsoft.com/office/powerpoint/2010/main" val="392005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CD04868-CA62-07AC-3390-CC88741EEEEA}"/>
              </a:ext>
            </a:extLst>
          </p:cNvPr>
          <p:cNvSpPr>
            <a:spLocks noGrp="1"/>
          </p:cNvSpPr>
          <p:nvPr>
            <p:ph type="title"/>
          </p:nvPr>
        </p:nvSpPr>
        <p:spPr/>
        <p:txBody>
          <a:bodyPr/>
          <a:lstStyle/>
          <a:p>
            <a:r>
              <a:rPr lang="en-US" dirty="0"/>
              <a:t>Textbook and other documents</a:t>
            </a:r>
          </a:p>
        </p:txBody>
      </p:sp>
      <p:sp>
        <p:nvSpPr>
          <p:cNvPr id="8" name="Content Placeholder 7">
            <a:extLst>
              <a:ext uri="{FF2B5EF4-FFF2-40B4-BE49-F238E27FC236}">
                <a16:creationId xmlns:a16="http://schemas.microsoft.com/office/drawing/2014/main" id="{404FE590-C010-CA76-0BD1-E80BA0D4A7F0}"/>
              </a:ext>
            </a:extLst>
          </p:cNvPr>
          <p:cNvSpPr>
            <a:spLocks noGrp="1"/>
          </p:cNvSpPr>
          <p:nvPr>
            <p:ph idx="1"/>
          </p:nvPr>
        </p:nvSpPr>
        <p:spPr>
          <a:xfrm>
            <a:off x="838200" y="1825625"/>
            <a:ext cx="6583326" cy="4351338"/>
          </a:xfrm>
        </p:spPr>
        <p:txBody>
          <a:bodyPr>
            <a:normAutofit/>
          </a:bodyPr>
          <a:lstStyle/>
          <a:p>
            <a:r>
              <a:rPr lang="en-US" dirty="0"/>
              <a:t>Main textbook:</a:t>
            </a:r>
          </a:p>
          <a:p>
            <a:pPr marL="0" indent="0">
              <a:buNone/>
            </a:pPr>
            <a:r>
              <a:rPr lang="en-US" sz="2400" dirty="0"/>
              <a:t>Kotler, P., &amp; Armstrong, G. (2021). </a:t>
            </a:r>
            <a:r>
              <a:rPr lang="en-US" sz="2400" i="1" dirty="0"/>
              <a:t>Principles of Marketing, 18</a:t>
            </a:r>
            <a:r>
              <a:rPr lang="en-US" sz="2400" i="1" baseline="30000" dirty="0"/>
              <a:t>th</a:t>
            </a:r>
            <a:r>
              <a:rPr lang="en-US" sz="2400" i="1" dirty="0"/>
              <a:t> Edition</a:t>
            </a:r>
            <a:r>
              <a:rPr lang="en-US" sz="2400" dirty="0"/>
              <a:t>. Pearson Education Limited.</a:t>
            </a:r>
          </a:p>
          <a:p>
            <a:r>
              <a:rPr lang="en-US" dirty="0"/>
              <a:t>E-book: </a:t>
            </a:r>
            <a:r>
              <a:rPr lang="en-US" sz="1500" dirty="0">
                <a:hlinkClick r:id="rId2"/>
              </a:rPr>
              <a:t>https://drive.google.com/file/d/12nuBRl2G0biy-jvpXQyfILC_nz6_1abQ/view?usp=sharing</a:t>
            </a:r>
            <a:endParaRPr lang="en-US" dirty="0"/>
          </a:p>
          <a:p>
            <a:r>
              <a:rPr lang="en-US" dirty="0"/>
              <a:t>Case studies: Will be provided in class</a:t>
            </a:r>
          </a:p>
          <a:p>
            <a:endParaRPr lang="en-US" dirty="0"/>
          </a:p>
        </p:txBody>
      </p:sp>
      <p:pic>
        <p:nvPicPr>
          <p:cNvPr id="10" name="Picture 9">
            <a:extLst>
              <a:ext uri="{FF2B5EF4-FFF2-40B4-BE49-F238E27FC236}">
                <a16:creationId xmlns:a16="http://schemas.microsoft.com/office/drawing/2014/main" id="{627724B8-3AC3-1267-82E1-9EDC8B53D7A9}"/>
              </a:ext>
            </a:extLst>
          </p:cNvPr>
          <p:cNvPicPr>
            <a:picLocks noChangeAspect="1"/>
          </p:cNvPicPr>
          <p:nvPr/>
        </p:nvPicPr>
        <p:blipFill>
          <a:blip r:embed="rId3"/>
          <a:stretch>
            <a:fillRect/>
          </a:stretch>
        </p:blipFill>
        <p:spPr>
          <a:xfrm>
            <a:off x="7793024" y="1395818"/>
            <a:ext cx="3973090" cy="5097057"/>
          </a:xfrm>
          <a:prstGeom prst="rect">
            <a:avLst/>
          </a:prstGeom>
        </p:spPr>
      </p:pic>
    </p:spTree>
    <p:extLst>
      <p:ext uri="{BB962C8B-B14F-4D97-AF65-F5344CB8AC3E}">
        <p14:creationId xmlns:p14="http://schemas.microsoft.com/office/powerpoint/2010/main" val="1306825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67434-6C7A-D4A1-24F6-3A14372B88F6}"/>
              </a:ext>
            </a:extLst>
          </p:cNvPr>
          <p:cNvSpPr>
            <a:spLocks noGrp="1"/>
          </p:cNvSpPr>
          <p:nvPr>
            <p:ph type="title"/>
          </p:nvPr>
        </p:nvSpPr>
        <p:spPr>
          <a:xfrm>
            <a:off x="762000" y="291305"/>
            <a:ext cx="10515600" cy="779463"/>
          </a:xfrm>
        </p:spPr>
        <p:txBody>
          <a:bodyPr/>
          <a:lstStyle/>
          <a:p>
            <a:r>
              <a:rPr lang="en-US" b="1" dirty="0">
                <a:solidFill>
                  <a:srgbClr val="C00000"/>
                </a:solidFill>
              </a:rPr>
              <a:t>What will we cover?</a:t>
            </a:r>
          </a:p>
        </p:txBody>
      </p:sp>
      <p:sp>
        <p:nvSpPr>
          <p:cNvPr id="4" name="Content Placeholder 3">
            <a:extLst>
              <a:ext uri="{FF2B5EF4-FFF2-40B4-BE49-F238E27FC236}">
                <a16:creationId xmlns:a16="http://schemas.microsoft.com/office/drawing/2014/main" id="{3B309FA3-BAC1-A754-2635-F6CC91155358}"/>
              </a:ext>
            </a:extLst>
          </p:cNvPr>
          <p:cNvSpPr>
            <a:spLocks noGrp="1"/>
          </p:cNvSpPr>
          <p:nvPr>
            <p:ph sz="half" idx="1"/>
          </p:nvPr>
        </p:nvSpPr>
        <p:spPr/>
        <p:txBody>
          <a:bodyPr/>
          <a:lstStyle/>
          <a:p>
            <a:endParaRPr lang="en-US"/>
          </a:p>
        </p:txBody>
      </p:sp>
      <p:sp>
        <p:nvSpPr>
          <p:cNvPr id="5" name="Content Placeholder 4">
            <a:extLst>
              <a:ext uri="{FF2B5EF4-FFF2-40B4-BE49-F238E27FC236}">
                <a16:creationId xmlns:a16="http://schemas.microsoft.com/office/drawing/2014/main" id="{48BA224C-16A3-9BAD-36E1-722F4EC002EA}"/>
              </a:ext>
            </a:extLst>
          </p:cNvPr>
          <p:cNvSpPr>
            <a:spLocks noGrp="1"/>
          </p:cNvSpPr>
          <p:nvPr>
            <p:ph sz="half" idx="2"/>
          </p:nvPr>
        </p:nvSpPr>
        <p:spPr/>
        <p:txBody>
          <a:bodyPr/>
          <a:lstStyle/>
          <a:p>
            <a:endParaRPr lang="en-US"/>
          </a:p>
        </p:txBody>
      </p:sp>
      <p:pic>
        <p:nvPicPr>
          <p:cNvPr id="7" name="Picture 6">
            <a:extLst>
              <a:ext uri="{FF2B5EF4-FFF2-40B4-BE49-F238E27FC236}">
                <a16:creationId xmlns:a16="http://schemas.microsoft.com/office/drawing/2014/main" id="{A3D24D11-55BC-1131-B056-B36C554390F9}"/>
              </a:ext>
            </a:extLst>
          </p:cNvPr>
          <p:cNvPicPr>
            <a:picLocks noChangeAspect="1"/>
          </p:cNvPicPr>
          <p:nvPr/>
        </p:nvPicPr>
        <p:blipFill>
          <a:blip r:embed="rId2"/>
          <a:stretch>
            <a:fillRect/>
          </a:stretch>
        </p:blipFill>
        <p:spPr>
          <a:xfrm>
            <a:off x="219583" y="1272925"/>
            <a:ext cx="5952617" cy="5032375"/>
          </a:xfrm>
          <a:prstGeom prst="rect">
            <a:avLst/>
          </a:prstGeom>
        </p:spPr>
      </p:pic>
      <p:pic>
        <p:nvPicPr>
          <p:cNvPr id="9" name="Picture 8">
            <a:extLst>
              <a:ext uri="{FF2B5EF4-FFF2-40B4-BE49-F238E27FC236}">
                <a16:creationId xmlns:a16="http://schemas.microsoft.com/office/drawing/2014/main" id="{7FB5080B-92ED-60CD-C4AC-4F42C1F7FE51}"/>
              </a:ext>
            </a:extLst>
          </p:cNvPr>
          <p:cNvPicPr>
            <a:picLocks noChangeAspect="1"/>
          </p:cNvPicPr>
          <p:nvPr/>
        </p:nvPicPr>
        <p:blipFill>
          <a:blip r:embed="rId3"/>
          <a:stretch>
            <a:fillRect/>
          </a:stretch>
        </p:blipFill>
        <p:spPr>
          <a:xfrm>
            <a:off x="6296527" y="93595"/>
            <a:ext cx="5622758" cy="6670809"/>
          </a:xfrm>
          <a:prstGeom prst="rect">
            <a:avLst/>
          </a:prstGeom>
        </p:spPr>
      </p:pic>
    </p:spTree>
    <p:extLst>
      <p:ext uri="{BB962C8B-B14F-4D97-AF65-F5344CB8AC3E}">
        <p14:creationId xmlns:p14="http://schemas.microsoft.com/office/powerpoint/2010/main" val="480118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612E1C-AB61-3693-FCAE-FE1C562F18BF}"/>
              </a:ext>
            </a:extLst>
          </p:cNvPr>
          <p:cNvSpPr>
            <a:spLocks noGrp="1"/>
          </p:cNvSpPr>
          <p:nvPr>
            <p:ph type="title"/>
          </p:nvPr>
        </p:nvSpPr>
        <p:spPr/>
        <p:txBody>
          <a:bodyPr/>
          <a:lstStyle/>
          <a:p>
            <a:r>
              <a:rPr lang="en-US" dirty="0"/>
              <a:t>MKT361 – Course aims</a:t>
            </a:r>
          </a:p>
        </p:txBody>
      </p:sp>
      <p:sp>
        <p:nvSpPr>
          <p:cNvPr id="6" name="Content Placeholder 5">
            <a:extLst>
              <a:ext uri="{FF2B5EF4-FFF2-40B4-BE49-F238E27FC236}">
                <a16:creationId xmlns:a16="http://schemas.microsoft.com/office/drawing/2014/main" id="{A8971A10-9074-65E2-0CA2-0370FA20F6BC}"/>
              </a:ext>
            </a:extLst>
          </p:cNvPr>
          <p:cNvSpPr>
            <a:spLocks noGrp="1"/>
          </p:cNvSpPr>
          <p:nvPr>
            <p:ph idx="1"/>
          </p:nvPr>
        </p:nvSpPr>
        <p:spPr>
          <a:xfrm>
            <a:off x="838200" y="1474750"/>
            <a:ext cx="10515600" cy="4351338"/>
          </a:xfrm>
        </p:spPr>
        <p:txBody>
          <a:bodyPr>
            <a:normAutofit/>
          </a:bodyPr>
          <a:lstStyle/>
          <a:p>
            <a:pPr fontAlgn="base">
              <a:lnSpc>
                <a:spcPct val="100000"/>
              </a:lnSpc>
            </a:pPr>
            <a:r>
              <a:rPr lang="en-US" dirty="0"/>
              <a:t>To enable students to understand the fundamental concepts and theories of marketing and how they may be applied to the marketplace in a modern and dynamic environment.</a:t>
            </a:r>
          </a:p>
          <a:p>
            <a:pPr fontAlgn="base">
              <a:lnSpc>
                <a:spcPct val="100000"/>
              </a:lnSpc>
            </a:pPr>
            <a:r>
              <a:rPr lang="en-US" dirty="0"/>
              <a:t> After the course, successful students should be able to:</a:t>
            </a:r>
          </a:p>
          <a:p>
            <a:pPr marL="457200" lvl="1" indent="0" fontAlgn="base">
              <a:lnSpc>
                <a:spcPct val="100000"/>
              </a:lnSpc>
              <a:buNone/>
            </a:pPr>
            <a:br>
              <a:rPr lang="en-US" dirty="0"/>
            </a:br>
            <a:r>
              <a:rPr lang="en-US" dirty="0"/>
              <a:t>• Understand and explain the four components of the marketing mix</a:t>
            </a:r>
            <a:br>
              <a:rPr lang="en-US" dirty="0"/>
            </a:br>
            <a:r>
              <a:rPr lang="en-US" dirty="0"/>
              <a:t>• </a:t>
            </a:r>
            <a:r>
              <a:rPr lang="en-US" dirty="0" err="1"/>
              <a:t>Recognise</a:t>
            </a:r>
            <a:r>
              <a:rPr lang="en-US" dirty="0"/>
              <a:t> the role of marketing in the strategic planning process of a firm.</a:t>
            </a:r>
            <a:br>
              <a:rPr lang="en-US" dirty="0"/>
            </a:br>
            <a:r>
              <a:rPr lang="en-US" dirty="0"/>
              <a:t>• Link the marketing mix elements to a firm’s marketing strategy.</a:t>
            </a:r>
            <a:br>
              <a:rPr lang="en-US" dirty="0"/>
            </a:br>
            <a:r>
              <a:rPr lang="en-US" dirty="0"/>
              <a:t>• Apply marketing concepts to specific business cases and situations.</a:t>
            </a:r>
          </a:p>
        </p:txBody>
      </p:sp>
    </p:spTree>
    <p:extLst>
      <p:ext uri="{BB962C8B-B14F-4D97-AF65-F5344CB8AC3E}">
        <p14:creationId xmlns:p14="http://schemas.microsoft.com/office/powerpoint/2010/main" val="2028180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10DF9-6D56-848F-8683-3575DFA9E6E9}"/>
              </a:ext>
            </a:extLst>
          </p:cNvPr>
          <p:cNvSpPr>
            <a:spLocks noGrp="1"/>
          </p:cNvSpPr>
          <p:nvPr>
            <p:ph type="title"/>
          </p:nvPr>
        </p:nvSpPr>
        <p:spPr>
          <a:xfrm>
            <a:off x="839788" y="365125"/>
            <a:ext cx="10515600" cy="918243"/>
          </a:xfrm>
        </p:spPr>
        <p:txBody>
          <a:bodyPr/>
          <a:lstStyle/>
          <a:p>
            <a:r>
              <a:rPr lang="en-US" dirty="0"/>
              <a:t>Group project</a:t>
            </a:r>
          </a:p>
        </p:txBody>
      </p:sp>
      <p:sp>
        <p:nvSpPr>
          <p:cNvPr id="5" name="Text Placeholder 4">
            <a:extLst>
              <a:ext uri="{FF2B5EF4-FFF2-40B4-BE49-F238E27FC236}">
                <a16:creationId xmlns:a16="http://schemas.microsoft.com/office/drawing/2014/main" id="{438DA408-CF19-0B75-1248-8D116DDF1A97}"/>
              </a:ext>
            </a:extLst>
          </p:cNvPr>
          <p:cNvSpPr>
            <a:spLocks noGrp="1"/>
          </p:cNvSpPr>
          <p:nvPr>
            <p:ph type="body" idx="1"/>
          </p:nvPr>
        </p:nvSpPr>
        <p:spPr>
          <a:xfrm>
            <a:off x="836612" y="1141975"/>
            <a:ext cx="5157787" cy="577515"/>
          </a:xfrm>
        </p:spPr>
        <p:txBody>
          <a:bodyPr>
            <a:normAutofit/>
          </a:bodyPr>
          <a:lstStyle/>
          <a:p>
            <a:r>
              <a:rPr lang="en-US" dirty="0"/>
              <a:t>Requirement</a:t>
            </a:r>
          </a:p>
        </p:txBody>
      </p:sp>
      <p:sp>
        <p:nvSpPr>
          <p:cNvPr id="6" name="Content Placeholder 5">
            <a:extLst>
              <a:ext uri="{FF2B5EF4-FFF2-40B4-BE49-F238E27FC236}">
                <a16:creationId xmlns:a16="http://schemas.microsoft.com/office/drawing/2014/main" id="{04AA7ED3-0025-F7FD-0565-B2846D7A34A6}"/>
              </a:ext>
            </a:extLst>
          </p:cNvPr>
          <p:cNvSpPr>
            <a:spLocks noGrp="1"/>
          </p:cNvSpPr>
          <p:nvPr>
            <p:ph sz="half" idx="2"/>
          </p:nvPr>
        </p:nvSpPr>
        <p:spPr>
          <a:xfrm>
            <a:off x="318977" y="1828800"/>
            <a:ext cx="6358269" cy="4561367"/>
          </a:xfrm>
        </p:spPr>
        <p:txBody>
          <a:bodyPr>
            <a:normAutofit fontScale="32500" lnSpcReduction="20000"/>
          </a:bodyPr>
          <a:lstStyle/>
          <a:p>
            <a:pPr marL="514350" indent="-514350">
              <a:buFont typeface="+mj-lt"/>
              <a:buAutoNum type="arabicPeriod"/>
            </a:pPr>
            <a:r>
              <a:rPr lang="en-US" sz="5500" dirty="0"/>
              <a:t>Each group will be assigned a marketing-related case study to </a:t>
            </a:r>
            <a:r>
              <a:rPr lang="en-US" sz="5500" dirty="0" err="1"/>
              <a:t>analyse</a:t>
            </a:r>
            <a:r>
              <a:rPr lang="en-US" sz="5500" dirty="0"/>
              <a:t> throughout the course alongside the topics covered in class.</a:t>
            </a:r>
          </a:p>
          <a:p>
            <a:pPr marL="514350" indent="-514350">
              <a:buFont typeface="+mj-lt"/>
              <a:buAutoNum type="arabicPeriod"/>
            </a:pPr>
            <a:r>
              <a:rPr lang="en-US" sz="5500" dirty="0"/>
              <a:t>Each group is expected to discuss and present the following aspects of the assigned case study:</a:t>
            </a:r>
          </a:p>
          <a:p>
            <a:pPr marL="971550" lvl="1" indent="-514350">
              <a:buFont typeface="+mj-lt"/>
              <a:buAutoNum type="alphaLcParenR"/>
            </a:pPr>
            <a:r>
              <a:rPr lang="en-US" sz="4900" dirty="0"/>
              <a:t>How do the macro-environmental and micro-environmental factors influence the company's marketing activities?</a:t>
            </a:r>
          </a:p>
          <a:p>
            <a:pPr marL="971550" lvl="1" indent="-514350">
              <a:buFont typeface="+mj-lt"/>
              <a:buAutoNum type="alphaLcParenR"/>
            </a:pPr>
            <a:r>
              <a:rPr lang="en-US" sz="4900" dirty="0"/>
              <a:t>Who are the company's target customer segments? What are the key characteristics of these target segments?</a:t>
            </a:r>
          </a:p>
          <a:p>
            <a:pPr marL="971550" lvl="1" indent="-514350">
              <a:buFont typeface="+mj-lt"/>
              <a:buAutoNum type="alphaLcParenR"/>
            </a:pPr>
            <a:r>
              <a:rPr lang="en-US" sz="4900" dirty="0"/>
              <a:t>What are the consumer </a:t>
            </a:r>
            <a:r>
              <a:rPr lang="en-US" sz="4900" dirty="0" err="1"/>
              <a:t>behaviour</a:t>
            </a:r>
            <a:r>
              <a:rPr lang="en-US" sz="4900" dirty="0"/>
              <a:t> patterns of customers within these target segments?</a:t>
            </a:r>
          </a:p>
          <a:p>
            <a:pPr marL="971550" lvl="1" indent="-514350">
              <a:buFont typeface="+mj-lt"/>
              <a:buAutoNum type="alphaLcParenR"/>
            </a:pPr>
            <a:r>
              <a:rPr lang="en-US" sz="4900" dirty="0"/>
              <a:t>What product, pricing, distribution (place), and integrated marketing communication (IMC) strategies would be most appropriate for the target segments?</a:t>
            </a:r>
          </a:p>
          <a:p>
            <a:pPr marL="971550" lvl="1" indent="-514350">
              <a:buFont typeface="+mj-lt"/>
              <a:buAutoNum type="alphaLcParenR"/>
            </a:pPr>
            <a:r>
              <a:rPr lang="en-US" sz="4900" dirty="0"/>
              <a:t>What Customer Relationship Management (CRM) and Corporate Social Responsibility (CSR) initiatives should the company implement?</a:t>
            </a:r>
          </a:p>
          <a:p>
            <a:pPr marL="971550" lvl="1" indent="-514350">
              <a:buFont typeface="+mj-lt"/>
              <a:buAutoNum type="alphaLcParenR"/>
            </a:pPr>
            <a:r>
              <a:rPr lang="en-US" sz="4900" dirty="0"/>
              <a:t>What marketing performance metrics (KPIs) are most appropriate for evaluating the effectiveness of the company's marketing activities in relation to its business objectives?</a:t>
            </a:r>
          </a:p>
          <a:p>
            <a:endParaRPr lang="en-US" dirty="0"/>
          </a:p>
        </p:txBody>
      </p:sp>
      <p:sp>
        <p:nvSpPr>
          <p:cNvPr id="7" name="Text Placeholder 6">
            <a:extLst>
              <a:ext uri="{FF2B5EF4-FFF2-40B4-BE49-F238E27FC236}">
                <a16:creationId xmlns:a16="http://schemas.microsoft.com/office/drawing/2014/main" id="{63F29326-1279-1B0B-D778-53AFE18B3C13}"/>
              </a:ext>
            </a:extLst>
          </p:cNvPr>
          <p:cNvSpPr>
            <a:spLocks noGrp="1"/>
          </p:cNvSpPr>
          <p:nvPr>
            <p:ph type="body" sz="quarter" idx="3"/>
          </p:nvPr>
        </p:nvSpPr>
        <p:spPr>
          <a:xfrm>
            <a:off x="7008812" y="462964"/>
            <a:ext cx="5183188" cy="581173"/>
          </a:xfrm>
        </p:spPr>
        <p:txBody>
          <a:bodyPr>
            <a:normAutofit/>
          </a:bodyPr>
          <a:lstStyle/>
          <a:p>
            <a:r>
              <a:rPr lang="en-US" dirty="0"/>
              <a:t>Group assignments:</a:t>
            </a:r>
          </a:p>
        </p:txBody>
      </p:sp>
      <p:sp>
        <p:nvSpPr>
          <p:cNvPr id="9" name="TextBox 8">
            <a:extLst>
              <a:ext uri="{FF2B5EF4-FFF2-40B4-BE49-F238E27FC236}">
                <a16:creationId xmlns:a16="http://schemas.microsoft.com/office/drawing/2014/main" id="{F49D8F8F-AD9C-442C-04BF-52A50B35A86A}"/>
              </a:ext>
            </a:extLst>
          </p:cNvPr>
          <p:cNvSpPr txBox="1"/>
          <p:nvPr/>
        </p:nvSpPr>
        <p:spPr>
          <a:xfrm>
            <a:off x="7008812" y="1141975"/>
            <a:ext cx="4538146" cy="2031325"/>
          </a:xfrm>
          <a:prstGeom prst="rect">
            <a:avLst/>
          </a:prstGeom>
          <a:noFill/>
        </p:spPr>
        <p:txBody>
          <a:bodyPr wrap="square" rtlCol="0">
            <a:spAutoFit/>
          </a:bodyPr>
          <a:lstStyle/>
          <a:p>
            <a:pPr marL="285750" indent="-285750">
              <a:buFont typeface="Arial" panose="020B0604020202020204" pitchFamily="34" charset="0"/>
              <a:buChar char="•"/>
            </a:pPr>
            <a:r>
              <a:rPr lang="en-US" dirty="0"/>
              <a:t>Group 1: Tiến Đạt</a:t>
            </a:r>
          </a:p>
          <a:p>
            <a:pPr marL="285750" indent="-285750">
              <a:buFont typeface="Arial" panose="020B0604020202020204" pitchFamily="34" charset="0"/>
              <a:buChar char="•"/>
            </a:pPr>
            <a:r>
              <a:rPr lang="en-US" dirty="0"/>
              <a:t>Group 2: Hà Anh group</a:t>
            </a:r>
          </a:p>
          <a:p>
            <a:pPr marL="285750" indent="-285750">
              <a:buFont typeface="Arial" panose="020B0604020202020204" pitchFamily="34" charset="0"/>
              <a:buChar char="•"/>
            </a:pPr>
            <a:r>
              <a:rPr lang="en-US" dirty="0"/>
              <a:t>Group  3: Hoàng Anh</a:t>
            </a:r>
          </a:p>
          <a:p>
            <a:pPr marL="285750" indent="-285750">
              <a:buFont typeface="Arial" panose="020B0604020202020204" pitchFamily="34" charset="0"/>
              <a:buChar char="•"/>
            </a:pPr>
            <a:r>
              <a:rPr lang="en-US" dirty="0"/>
              <a:t>Group 4: </a:t>
            </a:r>
            <a:r>
              <a:rPr lang="en-US" dirty="0" err="1"/>
              <a:t>Đỗ</a:t>
            </a:r>
            <a:r>
              <a:rPr lang="en-US" dirty="0"/>
              <a:t> Quang Huy</a:t>
            </a:r>
          </a:p>
          <a:p>
            <a:pPr marL="285750" indent="-285750">
              <a:buFont typeface="Arial" panose="020B0604020202020204" pitchFamily="34" charset="0"/>
              <a:buChar char="•"/>
            </a:pPr>
            <a:r>
              <a:rPr lang="en-US" dirty="0"/>
              <a:t>Group 5: Duy Tuân</a:t>
            </a:r>
          </a:p>
          <a:p>
            <a:pPr marL="285750" indent="-285750">
              <a:buFont typeface="Arial" panose="020B0604020202020204" pitchFamily="34" charset="0"/>
              <a:buChar char="•"/>
            </a:pPr>
            <a:r>
              <a:rPr lang="en-US" dirty="0"/>
              <a:t>Group 6: Trần Minh</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400881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C0BAF0E-60D8-8F68-1AE0-982511C45FFC}"/>
              </a:ext>
            </a:extLst>
          </p:cNvPr>
          <p:cNvPicPr>
            <a:picLocks noChangeAspect="1"/>
          </p:cNvPicPr>
          <p:nvPr/>
        </p:nvPicPr>
        <p:blipFill>
          <a:blip r:embed="rId2"/>
          <a:srcRect b="5436"/>
          <a:stretch>
            <a:fillRect/>
          </a:stretch>
        </p:blipFill>
        <p:spPr>
          <a:xfrm>
            <a:off x="2522358"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C2DB530B-BA8C-60B3-0D4E-BA62FC9ACD72}"/>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b="1"/>
              <a:t>The changing marketing landscape</a:t>
            </a:r>
            <a:endParaRPr lang="en-US" sz="5200"/>
          </a:p>
        </p:txBody>
      </p:sp>
      <p:sp>
        <p:nvSpPr>
          <p:cNvPr id="5" name="Text Placeholder 4">
            <a:extLst>
              <a:ext uri="{FF2B5EF4-FFF2-40B4-BE49-F238E27FC236}">
                <a16:creationId xmlns:a16="http://schemas.microsoft.com/office/drawing/2014/main" id="{92671C4E-A7CA-49C4-BFC1-AFFAB2E4E7F4}"/>
              </a:ext>
            </a:extLst>
          </p:cNvPr>
          <p:cNvSpPr>
            <a:spLocks noGrp="1"/>
          </p:cNvSpPr>
          <p:nvPr>
            <p:ph type="body" idx="1"/>
          </p:nvPr>
        </p:nvSpPr>
        <p:spPr>
          <a:xfrm>
            <a:off x="952229" y="4629234"/>
            <a:ext cx="3973386" cy="1485319"/>
          </a:xfrm>
          <a:noFill/>
        </p:spPr>
        <p:txBody>
          <a:bodyPr vert="horz" lIns="91440" tIns="45720" rIns="91440" bIns="45720" rtlCol="0">
            <a:normAutofit/>
          </a:bodyPr>
          <a:lstStyle/>
          <a:p>
            <a:endParaRPr lang="en-US">
              <a:solidFill>
                <a:schemeClr val="tx1"/>
              </a:solidFill>
            </a:endParaRPr>
          </a:p>
        </p:txBody>
      </p:sp>
    </p:spTree>
    <p:extLst>
      <p:ext uri="{BB962C8B-B14F-4D97-AF65-F5344CB8AC3E}">
        <p14:creationId xmlns:p14="http://schemas.microsoft.com/office/powerpoint/2010/main" val="1114232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1B336-CCEC-B638-4968-AC3E69D008BA}"/>
              </a:ext>
            </a:extLst>
          </p:cNvPr>
          <p:cNvSpPr>
            <a:spLocks noGrp="1"/>
          </p:cNvSpPr>
          <p:nvPr>
            <p:ph type="title"/>
          </p:nvPr>
        </p:nvSpPr>
        <p:spPr>
          <a:xfrm>
            <a:off x="838200" y="365125"/>
            <a:ext cx="10515600" cy="766251"/>
          </a:xfrm>
        </p:spPr>
        <p:txBody>
          <a:bodyPr/>
          <a:lstStyle/>
          <a:p>
            <a:r>
              <a:rPr lang="en-US" b="1" dirty="0"/>
              <a:t>The digital age: Big Data and AI era</a:t>
            </a:r>
            <a:endParaRPr lang="en-US" dirty="0"/>
          </a:p>
        </p:txBody>
      </p:sp>
      <p:sp>
        <p:nvSpPr>
          <p:cNvPr id="3" name="Content Placeholder 2">
            <a:extLst>
              <a:ext uri="{FF2B5EF4-FFF2-40B4-BE49-F238E27FC236}">
                <a16:creationId xmlns:a16="http://schemas.microsoft.com/office/drawing/2014/main" id="{D326580D-A9AB-5D91-7398-D5ECC5957E62}"/>
              </a:ext>
            </a:extLst>
          </p:cNvPr>
          <p:cNvSpPr>
            <a:spLocks noGrp="1"/>
          </p:cNvSpPr>
          <p:nvPr>
            <p:ph idx="1"/>
          </p:nvPr>
        </p:nvSpPr>
        <p:spPr>
          <a:xfrm>
            <a:off x="669851" y="1239864"/>
            <a:ext cx="10683949" cy="5098943"/>
          </a:xfrm>
        </p:spPr>
        <p:txBody>
          <a:bodyPr>
            <a:normAutofit fontScale="77500" lnSpcReduction="20000"/>
          </a:bodyPr>
          <a:lstStyle/>
          <a:p>
            <a:r>
              <a:rPr lang="en-US" b="1" dirty="0"/>
              <a:t>Online, mobile and social media marketing: </a:t>
            </a:r>
            <a:r>
              <a:rPr lang="en-US" dirty="0"/>
              <a:t>The consumer love affair with digital and mobile technology makes it fertile ground for marketers trying to engage customers. </a:t>
            </a:r>
            <a:endParaRPr lang="en-US" sz="2000" b="1" dirty="0"/>
          </a:p>
          <a:p>
            <a:pPr fontAlgn="base"/>
            <a:r>
              <a:rPr lang="en-US" b="1" dirty="0"/>
              <a:t>Digital and social media marketing </a:t>
            </a:r>
          </a:p>
          <a:p>
            <a:pPr lvl="1" fontAlgn="base"/>
            <a:r>
              <a:rPr lang="en-US" dirty="0"/>
              <a:t>involves using digital marketing tools, such as websites, social media, mobile ads and apps, online video, email, blogs and other digital platforms</a:t>
            </a:r>
          </a:p>
          <a:p>
            <a:pPr lvl="1" fontAlgn="base"/>
            <a:r>
              <a:rPr lang="en-US" dirty="0"/>
              <a:t>engage consumers anywhere, anytime via their computers, smartphones, tablets, Smart TVs and other digital devices.</a:t>
            </a:r>
          </a:p>
          <a:p>
            <a:pPr fontAlgn="base"/>
            <a:r>
              <a:rPr lang="en-US" b="1" dirty="0"/>
              <a:t>Social media marketing: Big Data and AI platforms</a:t>
            </a:r>
          </a:p>
          <a:p>
            <a:pPr fontAlgn="base"/>
            <a:r>
              <a:rPr lang="en-US" dirty="0"/>
              <a:t>Most brand websites, and even traditional media ads, feature links to the brand’s Facebook, Instagram, Twitter, LinkedIn, YouTube, Snapchat or other social media sites. </a:t>
            </a:r>
            <a:br>
              <a:rPr lang="en-US" dirty="0"/>
            </a:br>
            <a:endParaRPr lang="en-US" sz="1600" dirty="0"/>
          </a:p>
          <a:p>
            <a:pPr fontAlgn="base"/>
            <a:r>
              <a:rPr lang="en-US" dirty="0"/>
              <a:t>Online social media offer an </a:t>
            </a:r>
            <a:r>
              <a:rPr lang="en-US" b="1" dirty="0"/>
              <a:t>ideal platform </a:t>
            </a:r>
            <a:r>
              <a:rPr lang="en-US" dirty="0"/>
              <a:t>for real-time marketing by which marketers can </a:t>
            </a:r>
            <a:r>
              <a:rPr lang="en-US" b="1" dirty="0"/>
              <a:t>engage consumers </a:t>
            </a:r>
            <a:r>
              <a:rPr lang="en-US" dirty="0"/>
              <a:t>in the moment by linking brands to </a:t>
            </a:r>
          </a:p>
          <a:p>
            <a:pPr lvl="1" fontAlgn="base"/>
            <a:r>
              <a:rPr lang="en-US" dirty="0"/>
              <a:t>important trending topics</a:t>
            </a:r>
          </a:p>
          <a:p>
            <a:pPr lvl="1" fontAlgn="base"/>
            <a:r>
              <a:rPr lang="en-US" dirty="0"/>
              <a:t>real-world events, causes, personal occasions</a:t>
            </a:r>
          </a:p>
          <a:p>
            <a:pPr lvl="1" fontAlgn="base"/>
            <a:r>
              <a:rPr lang="en-US" dirty="0"/>
              <a:t>other important happenings in consumers’ lives</a:t>
            </a:r>
          </a:p>
        </p:txBody>
      </p:sp>
    </p:spTree>
    <p:extLst>
      <p:ext uri="{BB962C8B-B14F-4D97-AF65-F5344CB8AC3E}">
        <p14:creationId xmlns:p14="http://schemas.microsoft.com/office/powerpoint/2010/main" val="581454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3DD33-006C-4013-F96D-FFAFC07D2F0C}"/>
              </a:ext>
            </a:extLst>
          </p:cNvPr>
          <p:cNvSpPr>
            <a:spLocks noGrp="1"/>
          </p:cNvSpPr>
          <p:nvPr>
            <p:ph type="title"/>
          </p:nvPr>
        </p:nvSpPr>
        <p:spPr>
          <a:xfrm>
            <a:off x="513974" y="104776"/>
            <a:ext cx="10967201" cy="986088"/>
          </a:xfrm>
        </p:spPr>
        <p:txBody>
          <a:bodyPr>
            <a:normAutofit/>
          </a:bodyPr>
          <a:lstStyle/>
          <a:p>
            <a:r>
              <a:rPr lang="en-US" sz="4000" b="1" dirty="0">
                <a:solidFill>
                  <a:srgbClr val="C00000"/>
                </a:solidFill>
              </a:rPr>
              <a:t>Digital vs. Traditional Marketing Communications</a:t>
            </a:r>
          </a:p>
        </p:txBody>
      </p:sp>
      <p:sp>
        <p:nvSpPr>
          <p:cNvPr id="4" name="Text Placeholder 3">
            <a:extLst>
              <a:ext uri="{FF2B5EF4-FFF2-40B4-BE49-F238E27FC236}">
                <a16:creationId xmlns:a16="http://schemas.microsoft.com/office/drawing/2014/main" id="{8ACDA810-F138-A3CC-A5F2-1453061D52AD}"/>
              </a:ext>
            </a:extLst>
          </p:cNvPr>
          <p:cNvSpPr>
            <a:spLocks noGrp="1"/>
          </p:cNvSpPr>
          <p:nvPr>
            <p:ph type="body" idx="1"/>
          </p:nvPr>
        </p:nvSpPr>
        <p:spPr>
          <a:xfrm>
            <a:off x="553580" y="982706"/>
            <a:ext cx="5157787" cy="612857"/>
          </a:xfrm>
          <a:solidFill>
            <a:schemeClr val="accent6">
              <a:lumMod val="40000"/>
              <a:lumOff val="60000"/>
            </a:schemeClr>
          </a:solidFill>
        </p:spPr>
        <p:txBody>
          <a:bodyPr/>
          <a:lstStyle/>
          <a:p>
            <a:pPr algn="ctr"/>
            <a:r>
              <a:rPr lang="en-US" dirty="0"/>
              <a:t>Digital Mkt</a:t>
            </a:r>
          </a:p>
        </p:txBody>
      </p:sp>
      <p:sp>
        <p:nvSpPr>
          <p:cNvPr id="5" name="Content Placeholder 4">
            <a:extLst>
              <a:ext uri="{FF2B5EF4-FFF2-40B4-BE49-F238E27FC236}">
                <a16:creationId xmlns:a16="http://schemas.microsoft.com/office/drawing/2014/main" id="{D797ACE9-B91D-4605-C43A-8BDAAE023C88}"/>
              </a:ext>
            </a:extLst>
          </p:cNvPr>
          <p:cNvSpPr>
            <a:spLocks noGrp="1"/>
          </p:cNvSpPr>
          <p:nvPr>
            <p:ph sz="half" idx="2"/>
          </p:nvPr>
        </p:nvSpPr>
        <p:spPr>
          <a:xfrm>
            <a:off x="368969" y="1758368"/>
            <a:ext cx="5320547" cy="2742946"/>
          </a:xfrm>
          <a:solidFill>
            <a:schemeClr val="accent6">
              <a:lumMod val="20000"/>
              <a:lumOff val="80000"/>
            </a:schemeClr>
          </a:solidFill>
        </p:spPr>
        <p:txBody>
          <a:bodyPr>
            <a:normAutofit fontScale="92500" lnSpcReduction="10000"/>
          </a:bodyPr>
          <a:lstStyle/>
          <a:p>
            <a:r>
              <a:rPr lang="en-US" sz="2400" dirty="0"/>
              <a:t>Tools: Search, social media, websites, email, apps</a:t>
            </a:r>
          </a:p>
          <a:p>
            <a:r>
              <a:rPr lang="en-US" sz="2400" dirty="0"/>
              <a:t>Interactive communication</a:t>
            </a:r>
          </a:p>
          <a:p>
            <a:r>
              <a:rPr lang="en-US" sz="2400" dirty="0"/>
              <a:t>Precise audience targeting</a:t>
            </a:r>
          </a:p>
          <a:p>
            <a:r>
              <a:rPr lang="en-US" sz="2400" dirty="0"/>
              <a:t>High personalization</a:t>
            </a:r>
          </a:p>
          <a:p>
            <a:r>
              <a:rPr lang="en-US" sz="2400" dirty="0"/>
              <a:t>Real-time and measurable data</a:t>
            </a:r>
          </a:p>
          <a:p>
            <a:r>
              <a:rPr lang="en-US" sz="2400" dirty="0"/>
              <a:t>Flexible and easy to </a:t>
            </a:r>
            <a:r>
              <a:rPr lang="en-US" sz="2400" dirty="0" err="1"/>
              <a:t>optimise</a:t>
            </a:r>
            <a:endParaRPr lang="en-US" sz="2400" dirty="0"/>
          </a:p>
        </p:txBody>
      </p:sp>
      <p:sp>
        <p:nvSpPr>
          <p:cNvPr id="6" name="Text Placeholder 5">
            <a:extLst>
              <a:ext uri="{FF2B5EF4-FFF2-40B4-BE49-F238E27FC236}">
                <a16:creationId xmlns:a16="http://schemas.microsoft.com/office/drawing/2014/main" id="{D9B85982-895F-08E2-B32A-501B9363B6D4}"/>
              </a:ext>
            </a:extLst>
          </p:cNvPr>
          <p:cNvSpPr>
            <a:spLocks noGrp="1"/>
          </p:cNvSpPr>
          <p:nvPr>
            <p:ph type="body" sz="quarter" idx="3"/>
          </p:nvPr>
        </p:nvSpPr>
        <p:spPr>
          <a:xfrm>
            <a:off x="6297987" y="989325"/>
            <a:ext cx="5183188" cy="625641"/>
          </a:xfrm>
          <a:solidFill>
            <a:schemeClr val="accent4">
              <a:lumMod val="40000"/>
              <a:lumOff val="60000"/>
            </a:schemeClr>
          </a:solidFill>
        </p:spPr>
        <p:txBody>
          <a:bodyPr/>
          <a:lstStyle/>
          <a:p>
            <a:pPr algn="ctr"/>
            <a:r>
              <a:rPr lang="en-US" dirty="0"/>
              <a:t>Traditional Mkt</a:t>
            </a:r>
          </a:p>
        </p:txBody>
      </p:sp>
      <p:sp>
        <p:nvSpPr>
          <p:cNvPr id="7" name="Content Placeholder 6">
            <a:extLst>
              <a:ext uri="{FF2B5EF4-FFF2-40B4-BE49-F238E27FC236}">
                <a16:creationId xmlns:a16="http://schemas.microsoft.com/office/drawing/2014/main" id="{B717A4CB-DA0A-80B4-F47B-1AD0E1D031DF}"/>
              </a:ext>
            </a:extLst>
          </p:cNvPr>
          <p:cNvSpPr>
            <a:spLocks noGrp="1"/>
          </p:cNvSpPr>
          <p:nvPr>
            <p:ph sz="quarter" idx="4"/>
          </p:nvPr>
        </p:nvSpPr>
        <p:spPr>
          <a:xfrm>
            <a:off x="6096000" y="1758368"/>
            <a:ext cx="5650831" cy="2723542"/>
          </a:xfrm>
          <a:solidFill>
            <a:schemeClr val="accent4">
              <a:lumMod val="20000"/>
              <a:lumOff val="80000"/>
            </a:schemeClr>
          </a:solidFill>
        </p:spPr>
        <p:txBody>
          <a:bodyPr>
            <a:normAutofit fontScale="92500" lnSpcReduction="10000"/>
          </a:bodyPr>
          <a:lstStyle/>
          <a:p>
            <a:r>
              <a:rPr lang="en-US" sz="2400" dirty="0"/>
              <a:t>Tools: TV, radio, newspapers, billboards</a:t>
            </a:r>
          </a:p>
          <a:p>
            <a:r>
              <a:rPr lang="en-US" sz="2400" dirty="0"/>
              <a:t>Mainly one-way communication</a:t>
            </a:r>
          </a:p>
          <a:p>
            <a:r>
              <a:rPr lang="en-US" sz="2400" dirty="0"/>
              <a:t>Broad audience targeting</a:t>
            </a:r>
          </a:p>
          <a:p>
            <a:r>
              <a:rPr lang="en-US" sz="2400" dirty="0"/>
              <a:t>Limited personalization</a:t>
            </a:r>
          </a:p>
          <a:p>
            <a:r>
              <a:rPr lang="en-US" sz="2400" dirty="0"/>
              <a:t>Difficult to track individual responses</a:t>
            </a:r>
          </a:p>
          <a:p>
            <a:r>
              <a:rPr lang="en-US" sz="2400" dirty="0"/>
              <a:t>High cost of modification</a:t>
            </a:r>
          </a:p>
        </p:txBody>
      </p:sp>
      <p:sp>
        <p:nvSpPr>
          <p:cNvPr id="8" name="Content Placeholder 4">
            <a:extLst>
              <a:ext uri="{FF2B5EF4-FFF2-40B4-BE49-F238E27FC236}">
                <a16:creationId xmlns:a16="http://schemas.microsoft.com/office/drawing/2014/main" id="{3D5B0C27-EF1D-22A7-6623-BC4F2F095DBF}"/>
              </a:ext>
            </a:extLst>
          </p:cNvPr>
          <p:cNvSpPr txBox="1">
            <a:spLocks/>
          </p:cNvSpPr>
          <p:nvPr/>
        </p:nvSpPr>
        <p:spPr>
          <a:xfrm>
            <a:off x="1997621" y="4663890"/>
            <a:ext cx="3713746" cy="1983798"/>
          </a:xfrm>
          <a:prstGeom prst="rect">
            <a:avLst/>
          </a:prstGeom>
          <a:solidFill>
            <a:schemeClr val="accent6">
              <a:lumMod val="20000"/>
              <a:lumOff val="80000"/>
            </a:schemeClr>
          </a:solidFill>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Key limitations: </a:t>
            </a:r>
          </a:p>
          <a:p>
            <a:pPr marL="0" indent="0">
              <a:buNone/>
            </a:pPr>
            <a:r>
              <a:rPr lang="en-US" dirty="0"/>
              <a:t>Data privacy concerns</a:t>
            </a:r>
          </a:p>
          <a:p>
            <a:pPr marL="0" indent="0">
              <a:buNone/>
            </a:pPr>
            <a:r>
              <a:rPr lang="en-US" dirty="0"/>
              <a:t>information overload and ad fatigue</a:t>
            </a:r>
          </a:p>
          <a:p>
            <a:pPr marL="0" indent="0">
              <a:buNone/>
            </a:pPr>
            <a:r>
              <a:rPr lang="en-US" dirty="0"/>
              <a:t>Dependence on platforms and algorithms</a:t>
            </a:r>
          </a:p>
          <a:p>
            <a:pPr marL="0" indent="0">
              <a:buNone/>
            </a:pPr>
            <a:r>
              <a:rPr lang="en-US" dirty="0"/>
              <a:t>Require continuous monitoring and </a:t>
            </a:r>
            <a:r>
              <a:rPr lang="en-US" dirty="0" err="1"/>
              <a:t>optimisation</a:t>
            </a:r>
            <a:r>
              <a:rPr lang="en-US" dirty="0"/>
              <a:t> </a:t>
            </a:r>
          </a:p>
          <a:p>
            <a:pPr marL="0" indent="0">
              <a:buNone/>
            </a:pPr>
            <a:endParaRPr lang="en-US" dirty="0"/>
          </a:p>
        </p:txBody>
      </p:sp>
      <p:sp>
        <p:nvSpPr>
          <p:cNvPr id="9" name="Content Placeholder 4">
            <a:extLst>
              <a:ext uri="{FF2B5EF4-FFF2-40B4-BE49-F238E27FC236}">
                <a16:creationId xmlns:a16="http://schemas.microsoft.com/office/drawing/2014/main" id="{F30014C4-B651-AC14-3F0E-C4F7A4EEFD00}"/>
              </a:ext>
            </a:extLst>
          </p:cNvPr>
          <p:cNvSpPr txBox="1">
            <a:spLocks/>
          </p:cNvSpPr>
          <p:nvPr/>
        </p:nvSpPr>
        <p:spPr>
          <a:xfrm>
            <a:off x="236622" y="4663890"/>
            <a:ext cx="1633568" cy="1983798"/>
          </a:xfrm>
          <a:prstGeom prst="rect">
            <a:avLst/>
          </a:prstGeom>
          <a:solidFill>
            <a:schemeClr val="accent6">
              <a:lumMod val="20000"/>
              <a:lumOff val="80000"/>
            </a:schemeClr>
          </a:solidFill>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300" b="1" dirty="0"/>
              <a:t>Key advantages: </a:t>
            </a:r>
          </a:p>
          <a:p>
            <a:pPr marL="0" indent="0">
              <a:buNone/>
            </a:pPr>
            <a:r>
              <a:rPr lang="en-US" dirty="0"/>
              <a:t>Measurable</a:t>
            </a:r>
          </a:p>
          <a:p>
            <a:pPr marL="0" indent="0">
              <a:buNone/>
            </a:pPr>
            <a:r>
              <a:rPr lang="en-US" dirty="0"/>
              <a:t>Targetable</a:t>
            </a:r>
          </a:p>
          <a:p>
            <a:pPr marL="0" indent="0">
              <a:buNone/>
            </a:pPr>
            <a:r>
              <a:rPr lang="en-US" dirty="0"/>
              <a:t>Interactive</a:t>
            </a:r>
          </a:p>
          <a:p>
            <a:pPr marL="0" indent="0">
              <a:buNone/>
            </a:pPr>
            <a:r>
              <a:rPr lang="en-US" dirty="0"/>
              <a:t>Flexible</a:t>
            </a:r>
          </a:p>
          <a:p>
            <a:pPr marL="0" indent="0">
              <a:buNone/>
            </a:pPr>
            <a:r>
              <a:rPr lang="en-US" dirty="0"/>
              <a:t>Scalable</a:t>
            </a:r>
          </a:p>
        </p:txBody>
      </p:sp>
      <p:sp>
        <p:nvSpPr>
          <p:cNvPr id="11" name="Arrow: Down 10">
            <a:extLst>
              <a:ext uri="{FF2B5EF4-FFF2-40B4-BE49-F238E27FC236}">
                <a16:creationId xmlns:a16="http://schemas.microsoft.com/office/drawing/2014/main" id="{53F09681-A04C-01F2-66C7-3EFE4324F639}"/>
              </a:ext>
            </a:extLst>
          </p:cNvPr>
          <p:cNvSpPr/>
          <p:nvPr/>
        </p:nvSpPr>
        <p:spPr>
          <a:xfrm>
            <a:off x="833950" y="4371733"/>
            <a:ext cx="219456" cy="42173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190BC7E6-88B4-7F14-12C2-8143EB11B01D}"/>
              </a:ext>
            </a:extLst>
          </p:cNvPr>
          <p:cNvSpPr/>
          <p:nvPr/>
        </p:nvSpPr>
        <p:spPr>
          <a:xfrm>
            <a:off x="3635038" y="4371733"/>
            <a:ext cx="219456" cy="42173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4">
            <a:extLst>
              <a:ext uri="{FF2B5EF4-FFF2-40B4-BE49-F238E27FC236}">
                <a16:creationId xmlns:a16="http://schemas.microsoft.com/office/drawing/2014/main" id="{CCA8A4A5-F0D2-D008-39DC-C7C9D34C71D6}"/>
              </a:ext>
            </a:extLst>
          </p:cNvPr>
          <p:cNvSpPr txBox="1">
            <a:spLocks/>
          </p:cNvSpPr>
          <p:nvPr/>
        </p:nvSpPr>
        <p:spPr>
          <a:xfrm>
            <a:off x="6684264" y="4793470"/>
            <a:ext cx="4673786" cy="1643905"/>
          </a:xfrm>
          <a:prstGeom prst="rect">
            <a:avLst/>
          </a:prstGeom>
          <a:solidFill>
            <a:srgbClr val="FFFF00"/>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Digital mkt does not replace traditional mkt:</a:t>
            </a:r>
          </a:p>
          <a:p>
            <a:pPr marL="0" indent="0">
              <a:buNone/>
            </a:pPr>
            <a:r>
              <a:rPr lang="en-US" dirty="0"/>
              <a:t>Our consumers still live in both digital and physical worlds</a:t>
            </a:r>
          </a:p>
          <a:p>
            <a:pPr marL="0" indent="0">
              <a:buNone/>
            </a:pPr>
            <a:endParaRPr lang="en-US" dirty="0"/>
          </a:p>
        </p:txBody>
      </p:sp>
    </p:spTree>
    <p:extLst>
      <p:ext uri="{BB962C8B-B14F-4D97-AF65-F5344CB8AC3E}">
        <p14:creationId xmlns:p14="http://schemas.microsoft.com/office/powerpoint/2010/main" val="54524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FACA-DA18-0107-C7A3-C735ECE6101A}"/>
              </a:ext>
            </a:extLst>
          </p:cNvPr>
          <p:cNvSpPr>
            <a:spLocks noGrp="1"/>
          </p:cNvSpPr>
          <p:nvPr>
            <p:ph type="title"/>
          </p:nvPr>
        </p:nvSpPr>
        <p:spPr>
          <a:xfrm>
            <a:off x="526942" y="365126"/>
            <a:ext cx="11351114" cy="812746"/>
          </a:xfrm>
        </p:spPr>
        <p:txBody>
          <a:bodyPr>
            <a:normAutofit fontScale="90000"/>
          </a:bodyPr>
          <a:lstStyle/>
          <a:p>
            <a:r>
              <a:rPr lang="en-US" b="1" dirty="0">
                <a:solidFill>
                  <a:schemeClr val="accent3"/>
                </a:solidFill>
              </a:rPr>
              <a:t>Big data and artificial intelligence (AI) – AI Marketing</a:t>
            </a:r>
            <a:endParaRPr lang="en-US" dirty="0">
              <a:solidFill>
                <a:schemeClr val="accent3"/>
              </a:solidFill>
            </a:endParaRPr>
          </a:p>
        </p:txBody>
      </p:sp>
      <p:sp>
        <p:nvSpPr>
          <p:cNvPr id="3" name="Content Placeholder 2">
            <a:extLst>
              <a:ext uri="{FF2B5EF4-FFF2-40B4-BE49-F238E27FC236}">
                <a16:creationId xmlns:a16="http://schemas.microsoft.com/office/drawing/2014/main" id="{8EEEA0AB-91E2-7D4E-FBA4-F2A567CCF774}"/>
              </a:ext>
            </a:extLst>
          </p:cNvPr>
          <p:cNvSpPr>
            <a:spLocks noGrp="1"/>
          </p:cNvSpPr>
          <p:nvPr>
            <p:ph idx="1"/>
          </p:nvPr>
        </p:nvSpPr>
        <p:spPr>
          <a:xfrm>
            <a:off x="526942" y="1394847"/>
            <a:ext cx="7702658" cy="5098028"/>
          </a:xfrm>
        </p:spPr>
        <p:txBody>
          <a:bodyPr>
            <a:normAutofit fontScale="85000" lnSpcReduction="10000"/>
          </a:bodyPr>
          <a:lstStyle/>
          <a:p>
            <a:pPr fontAlgn="base"/>
            <a:r>
              <a:rPr lang="en-US" dirty="0"/>
              <a:t>The explosion in digital technologies means we now have </a:t>
            </a:r>
            <a:r>
              <a:rPr lang="en-US" b="1" dirty="0"/>
              <a:t>ready access </a:t>
            </a:r>
            <a:r>
              <a:rPr lang="en-US" dirty="0"/>
              <a:t>to more data than ever before. </a:t>
            </a:r>
          </a:p>
          <a:p>
            <a:pPr fontAlgn="base"/>
            <a:r>
              <a:rPr lang="en-US" dirty="0"/>
              <a:t>Companies can use this big data to </a:t>
            </a:r>
            <a:r>
              <a:rPr lang="en-US" b="1" dirty="0"/>
              <a:t>gain deep consumer insights</a:t>
            </a:r>
            <a:r>
              <a:rPr lang="en-US" dirty="0"/>
              <a:t>, </a:t>
            </a:r>
            <a:r>
              <a:rPr lang="en-US" dirty="0" err="1"/>
              <a:t>personalise</a:t>
            </a:r>
            <a:r>
              <a:rPr lang="en-US" dirty="0"/>
              <a:t> marketing offers, and improve communication, engagement and service with consumers.</a:t>
            </a:r>
          </a:p>
          <a:p>
            <a:pPr fontAlgn="base"/>
            <a:r>
              <a:rPr lang="en-US" dirty="0"/>
              <a:t>To make sense of big data and to be able to use it effectively, marketers are turning to even more-advanced </a:t>
            </a:r>
            <a:r>
              <a:rPr lang="en-US" b="1" dirty="0"/>
              <a:t>marketing analytics</a:t>
            </a:r>
            <a:r>
              <a:rPr lang="en-US" dirty="0"/>
              <a:t>. </a:t>
            </a:r>
          </a:p>
          <a:p>
            <a:pPr fontAlgn="base"/>
            <a:r>
              <a:rPr lang="en-US" dirty="0"/>
              <a:t>Artificial intelligence (AI) involves machines thinking and learning in a way that looks and feels human, but with </a:t>
            </a:r>
            <a:r>
              <a:rPr lang="en-US" b="1" dirty="0"/>
              <a:t>much greater analytical capacity.</a:t>
            </a:r>
            <a:endParaRPr lang="en-US" dirty="0"/>
          </a:p>
          <a:p>
            <a:pPr fontAlgn="base"/>
            <a:r>
              <a:rPr lang="en-US" dirty="0"/>
              <a:t>Marketers use AI to </a:t>
            </a:r>
            <a:r>
              <a:rPr lang="en-US" b="1" dirty="0" err="1"/>
              <a:t>analyse</a:t>
            </a:r>
            <a:r>
              <a:rPr lang="en-US" b="1" dirty="0"/>
              <a:t> data at lightning spee</a:t>
            </a:r>
            <a:r>
              <a:rPr lang="en-US" dirty="0"/>
              <a:t>d and </a:t>
            </a:r>
            <a:r>
              <a:rPr lang="en-US" b="1" dirty="0"/>
              <a:t>apply marketing insights </a:t>
            </a:r>
            <a:r>
              <a:rPr lang="en-US" dirty="0"/>
              <a:t>to engage customers in real time and help them through the buying process.</a:t>
            </a:r>
          </a:p>
        </p:txBody>
      </p:sp>
      <p:pic>
        <p:nvPicPr>
          <p:cNvPr id="4" name="Picture 3">
            <a:extLst>
              <a:ext uri="{FF2B5EF4-FFF2-40B4-BE49-F238E27FC236}">
                <a16:creationId xmlns:a16="http://schemas.microsoft.com/office/drawing/2014/main" id="{4AC15656-8136-02E7-5D4C-A1AB0C7CFE37}"/>
              </a:ext>
            </a:extLst>
          </p:cNvPr>
          <p:cNvPicPr>
            <a:picLocks noChangeAspect="1"/>
          </p:cNvPicPr>
          <p:nvPr/>
        </p:nvPicPr>
        <p:blipFill>
          <a:blip r:embed="rId2"/>
          <a:stretch>
            <a:fillRect/>
          </a:stretch>
        </p:blipFill>
        <p:spPr>
          <a:xfrm>
            <a:off x="8375718" y="2076772"/>
            <a:ext cx="3816282" cy="3124281"/>
          </a:xfrm>
          <a:prstGeom prst="rect">
            <a:avLst/>
          </a:prstGeom>
        </p:spPr>
      </p:pic>
    </p:spTree>
    <p:extLst>
      <p:ext uri="{BB962C8B-B14F-4D97-AF65-F5344CB8AC3E}">
        <p14:creationId xmlns:p14="http://schemas.microsoft.com/office/powerpoint/2010/main" val="1554080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FA321-AF28-B39E-6609-784EC1856C5B}"/>
              </a:ext>
            </a:extLst>
          </p:cNvPr>
          <p:cNvSpPr>
            <a:spLocks noGrp="1"/>
          </p:cNvSpPr>
          <p:nvPr>
            <p:ph type="title"/>
          </p:nvPr>
        </p:nvSpPr>
        <p:spPr>
          <a:xfrm>
            <a:off x="1067967" y="1190432"/>
            <a:ext cx="4683321" cy="724288"/>
          </a:xfrm>
        </p:spPr>
        <p:txBody>
          <a:bodyPr anchor="t">
            <a:normAutofit/>
          </a:bodyPr>
          <a:lstStyle/>
          <a:p>
            <a:r>
              <a:rPr lang="en-US" dirty="0"/>
              <a:t>Mobile marketing</a:t>
            </a:r>
          </a:p>
        </p:txBody>
      </p:sp>
      <p:pic>
        <p:nvPicPr>
          <p:cNvPr id="4" name="Picture 3">
            <a:extLst>
              <a:ext uri="{FF2B5EF4-FFF2-40B4-BE49-F238E27FC236}">
                <a16:creationId xmlns:a16="http://schemas.microsoft.com/office/drawing/2014/main" id="{49A8B27A-EEE9-C52B-5F93-12E2ABF6EBC0}"/>
              </a:ext>
            </a:extLst>
          </p:cNvPr>
          <p:cNvPicPr>
            <a:picLocks noChangeAspect="1"/>
          </p:cNvPicPr>
          <p:nvPr/>
        </p:nvPicPr>
        <p:blipFill>
          <a:blip r:embed="rId2"/>
          <a:srcRect l="770" r="-1" b="-1"/>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Content Placeholder 2">
            <a:extLst>
              <a:ext uri="{FF2B5EF4-FFF2-40B4-BE49-F238E27FC236}">
                <a16:creationId xmlns:a16="http://schemas.microsoft.com/office/drawing/2014/main" id="{2C53A7AB-01DB-FDC8-B920-A79B77C19E54}"/>
              </a:ext>
            </a:extLst>
          </p:cNvPr>
          <p:cNvSpPr>
            <a:spLocks noGrp="1"/>
          </p:cNvSpPr>
          <p:nvPr>
            <p:ph idx="1"/>
          </p:nvPr>
        </p:nvSpPr>
        <p:spPr>
          <a:xfrm>
            <a:off x="6819254" y="433953"/>
            <a:ext cx="5145438" cy="6106332"/>
          </a:xfrm>
        </p:spPr>
        <p:txBody>
          <a:bodyPr anchor="t">
            <a:normAutofit/>
          </a:bodyPr>
          <a:lstStyle/>
          <a:p>
            <a:pPr fontAlgn="base"/>
            <a:r>
              <a:rPr lang="en-US" sz="2000" b="1" dirty="0"/>
              <a:t>Mobile marketing </a:t>
            </a:r>
            <a:r>
              <a:rPr lang="en-US" sz="2000" dirty="0"/>
              <a:t>is perhaps the fastest-growing digital marketing platform. </a:t>
            </a:r>
          </a:p>
          <a:p>
            <a:pPr fontAlgn="base"/>
            <a:r>
              <a:rPr lang="en-US" sz="2000" dirty="0"/>
              <a:t>Four out of five smartphone users use their phones to:</a:t>
            </a:r>
          </a:p>
          <a:p>
            <a:pPr lvl="1" fontAlgn="base"/>
            <a:r>
              <a:rPr lang="en-US" sz="2000" dirty="0"/>
              <a:t>access their bank account for online transfers and payments</a:t>
            </a:r>
          </a:p>
          <a:p>
            <a:pPr lvl="1" fontAlgn="base"/>
            <a:r>
              <a:rPr lang="en-US" sz="2000" dirty="0"/>
              <a:t>browse product information through apps or the mobile web</a:t>
            </a:r>
          </a:p>
          <a:p>
            <a:pPr lvl="1" fontAlgn="base"/>
            <a:r>
              <a:rPr lang="en-US" sz="2000" dirty="0"/>
              <a:t>make in-store price comparisons</a:t>
            </a:r>
          </a:p>
          <a:p>
            <a:pPr lvl="1" fontAlgn="base"/>
            <a:r>
              <a:rPr lang="en-US" sz="2000" dirty="0"/>
              <a:t>read online product reviews</a:t>
            </a:r>
          </a:p>
          <a:p>
            <a:pPr lvl="1" fontAlgn="base"/>
            <a:r>
              <a:rPr lang="en-US" sz="2000" dirty="0"/>
              <a:t>find and redeem coupons</a:t>
            </a:r>
            <a:endParaRPr lang="en-US" sz="2000" b="1" dirty="0"/>
          </a:p>
          <a:p>
            <a:pPr fontAlgn="base"/>
            <a:r>
              <a:rPr lang="en-US" sz="2000" b="1" dirty="0"/>
              <a:t>Smartphones </a:t>
            </a:r>
          </a:p>
          <a:p>
            <a:pPr lvl="1" fontAlgn="base"/>
            <a:r>
              <a:rPr lang="en-US" sz="2000" dirty="0"/>
              <a:t>ever-present; always on; finely targeted; highly personal</a:t>
            </a:r>
          </a:p>
          <a:p>
            <a:pPr lvl="1" fontAlgn="base"/>
            <a:r>
              <a:rPr lang="en-US" sz="2000" dirty="0"/>
              <a:t>ideal for engaging customers anytime, anywhere, as they move through the buying process</a:t>
            </a:r>
          </a:p>
        </p:txBody>
      </p:sp>
    </p:spTree>
    <p:extLst>
      <p:ext uri="{BB962C8B-B14F-4D97-AF65-F5344CB8AC3E}">
        <p14:creationId xmlns:p14="http://schemas.microsoft.com/office/powerpoint/2010/main" val="1812921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46735-E3B1-4450-6243-2302D33519FB}"/>
              </a:ext>
            </a:extLst>
          </p:cNvPr>
          <p:cNvSpPr>
            <a:spLocks noGrp="1"/>
          </p:cNvSpPr>
          <p:nvPr>
            <p:ph type="title"/>
          </p:nvPr>
        </p:nvSpPr>
        <p:spPr/>
        <p:txBody>
          <a:bodyPr/>
          <a:lstStyle/>
          <a:p>
            <a:r>
              <a:rPr lang="en-US" b="1" dirty="0"/>
              <a:t>The growth of not-for-profit marketing</a:t>
            </a:r>
            <a:endParaRPr lang="en-US" dirty="0"/>
          </a:p>
        </p:txBody>
      </p:sp>
      <p:sp>
        <p:nvSpPr>
          <p:cNvPr id="3" name="Content Placeholder 2">
            <a:extLst>
              <a:ext uri="{FF2B5EF4-FFF2-40B4-BE49-F238E27FC236}">
                <a16:creationId xmlns:a16="http://schemas.microsoft.com/office/drawing/2014/main" id="{48050FA4-63DA-23AE-9040-D7C32D4CF375}"/>
              </a:ext>
            </a:extLst>
          </p:cNvPr>
          <p:cNvSpPr>
            <a:spLocks noGrp="1"/>
          </p:cNvSpPr>
          <p:nvPr>
            <p:ph idx="1"/>
          </p:nvPr>
        </p:nvSpPr>
        <p:spPr>
          <a:xfrm>
            <a:off x="838200" y="1825625"/>
            <a:ext cx="6179288" cy="4351338"/>
          </a:xfrm>
        </p:spPr>
        <p:txBody>
          <a:bodyPr/>
          <a:lstStyle/>
          <a:p>
            <a:r>
              <a:rPr lang="en-US" b="1" dirty="0"/>
              <a:t>Not-for-profit marketing </a:t>
            </a:r>
            <a:r>
              <a:rPr lang="en-US" dirty="0"/>
              <a:t>is a type of marketing </a:t>
            </a:r>
            <a:r>
              <a:rPr lang="en-US" dirty="0" err="1"/>
              <a:t>practised</a:t>
            </a:r>
            <a:r>
              <a:rPr lang="en-US" dirty="0"/>
              <a:t> by a variety of </a:t>
            </a:r>
            <a:r>
              <a:rPr lang="en-US" dirty="0" err="1"/>
              <a:t>organisations</a:t>
            </a:r>
            <a:r>
              <a:rPr lang="en-US" dirty="0"/>
              <a:t> whose aim is to make surpluses so as to continue their operations, but </a:t>
            </a:r>
            <a:r>
              <a:rPr lang="en-US" b="1" dirty="0"/>
              <a:t>that do not seek to make profits for shareholders.</a:t>
            </a:r>
            <a:endParaRPr lang="en-US" dirty="0"/>
          </a:p>
        </p:txBody>
      </p:sp>
      <p:pic>
        <p:nvPicPr>
          <p:cNvPr id="4" name="Picture 5">
            <a:extLst>
              <a:ext uri="{FF2B5EF4-FFF2-40B4-BE49-F238E27FC236}">
                <a16:creationId xmlns:a16="http://schemas.microsoft.com/office/drawing/2014/main" id="{4C1FCCFD-FBA9-CC88-1D9D-125F2B39B5F3}"/>
              </a:ext>
            </a:extLst>
          </p:cNvPr>
          <p:cNvPicPr>
            <a:picLocks/>
          </p:cNvPicPr>
          <p:nvPr/>
        </p:nvPicPr>
        <p:blipFill>
          <a:blip r:embed="rId2">
            <a:extLst>
              <a:ext uri="{28A0092B-C50C-407E-A947-70E740481C1C}">
                <a14:useLocalDpi xmlns:a14="http://schemas.microsoft.com/office/drawing/2010/main" val="0"/>
              </a:ext>
            </a:extLst>
          </a:blip>
          <a:stretch>
            <a:fillRect/>
          </a:stretch>
        </p:blipFill>
        <p:spPr bwMode="auto">
          <a:xfrm>
            <a:off x="7814930" y="2890822"/>
            <a:ext cx="3918734" cy="3499265"/>
          </a:xfrm>
          <a:prstGeom prst="rect">
            <a:avLst/>
          </a:prstGeom>
          <a:noFill/>
        </p:spPr>
      </p:pic>
    </p:spTree>
    <p:extLst>
      <p:ext uri="{BB962C8B-B14F-4D97-AF65-F5344CB8AC3E}">
        <p14:creationId xmlns:p14="http://schemas.microsoft.com/office/powerpoint/2010/main" val="3220412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EC7A9-E611-4BB3-411D-7F00A93DE36F}"/>
              </a:ext>
            </a:extLst>
          </p:cNvPr>
          <p:cNvSpPr>
            <a:spLocks noGrp="1"/>
          </p:cNvSpPr>
          <p:nvPr>
            <p:ph type="title"/>
          </p:nvPr>
        </p:nvSpPr>
        <p:spPr>
          <a:xfrm>
            <a:off x="838200" y="365125"/>
            <a:ext cx="10515600" cy="830627"/>
          </a:xfrm>
        </p:spPr>
        <p:txBody>
          <a:bodyPr/>
          <a:lstStyle/>
          <a:p>
            <a:r>
              <a:rPr lang="en-US" b="1" dirty="0">
                <a:solidFill>
                  <a:srgbClr val="C00000"/>
                </a:solidFill>
              </a:rPr>
              <a:t>Rapid </a:t>
            </a:r>
            <a:r>
              <a:rPr lang="en-US" b="1" dirty="0" err="1">
                <a:solidFill>
                  <a:srgbClr val="C00000"/>
                </a:solidFill>
              </a:rPr>
              <a:t>globalisation</a:t>
            </a:r>
            <a:endParaRPr lang="en-US" dirty="0">
              <a:solidFill>
                <a:srgbClr val="C00000"/>
              </a:solidFill>
            </a:endParaRPr>
          </a:p>
        </p:txBody>
      </p:sp>
      <p:sp>
        <p:nvSpPr>
          <p:cNvPr id="3" name="Content Placeholder 2">
            <a:extLst>
              <a:ext uri="{FF2B5EF4-FFF2-40B4-BE49-F238E27FC236}">
                <a16:creationId xmlns:a16="http://schemas.microsoft.com/office/drawing/2014/main" id="{70C7783D-F795-4A7F-8A67-5D2468F3D8EE}"/>
              </a:ext>
            </a:extLst>
          </p:cNvPr>
          <p:cNvSpPr>
            <a:spLocks noGrp="1"/>
          </p:cNvSpPr>
          <p:nvPr>
            <p:ph idx="1"/>
          </p:nvPr>
        </p:nvSpPr>
        <p:spPr>
          <a:xfrm>
            <a:off x="402956" y="1363851"/>
            <a:ext cx="8865030" cy="4813112"/>
          </a:xfrm>
        </p:spPr>
        <p:txBody>
          <a:bodyPr>
            <a:normAutofit lnSpcReduction="10000"/>
          </a:bodyPr>
          <a:lstStyle/>
          <a:p>
            <a:pPr fontAlgn="base"/>
            <a:r>
              <a:rPr lang="en-US" b="1" dirty="0"/>
              <a:t>Geographical and cultural distances have shrunk </a:t>
            </a:r>
            <a:r>
              <a:rPr lang="en-US" dirty="0"/>
              <a:t>as a result of burgeoning air travel, telephone links, digital communication, social networking and other technical advances.</a:t>
            </a:r>
            <a:endParaRPr lang="en-US" b="1" dirty="0"/>
          </a:p>
          <a:p>
            <a:pPr fontAlgn="base"/>
            <a:r>
              <a:rPr lang="en-US" dirty="0"/>
              <a:t>These technological advances have allowed companies to significantly </a:t>
            </a:r>
            <a:r>
              <a:rPr lang="en-US" b="1" dirty="0"/>
              <a:t>expand their geographical market coverage, purchasing and manufacturing</a:t>
            </a:r>
            <a:r>
              <a:rPr lang="en-US" dirty="0"/>
              <a:t>. </a:t>
            </a:r>
          </a:p>
          <a:p>
            <a:pPr lvl="1" fontAlgn="base"/>
            <a:r>
              <a:rPr lang="en-US" dirty="0"/>
              <a:t>The result is a vastly more complex marketing environment for both companies and consumers.</a:t>
            </a:r>
          </a:p>
          <a:p>
            <a:r>
              <a:rPr lang="en-US" dirty="0"/>
              <a:t>Q: Rapid </a:t>
            </a:r>
            <a:r>
              <a:rPr lang="en-US" dirty="0" err="1"/>
              <a:t>globalisation</a:t>
            </a:r>
            <a:r>
              <a:rPr lang="en-US" dirty="0"/>
              <a:t> brings with it both marketing opportunities and marketing challenges. Give some examples of each.</a:t>
            </a:r>
          </a:p>
        </p:txBody>
      </p:sp>
      <p:pic>
        <p:nvPicPr>
          <p:cNvPr id="4" name="Picture 3">
            <a:extLst>
              <a:ext uri="{FF2B5EF4-FFF2-40B4-BE49-F238E27FC236}">
                <a16:creationId xmlns:a16="http://schemas.microsoft.com/office/drawing/2014/main" id="{A804D3FD-8D11-9247-1771-7A28CAA8C5B3}"/>
              </a:ext>
            </a:extLst>
          </p:cNvPr>
          <p:cNvPicPr>
            <a:picLocks noChangeAspect="1"/>
          </p:cNvPicPr>
          <p:nvPr/>
        </p:nvPicPr>
        <p:blipFill>
          <a:blip r:embed="rId2"/>
          <a:stretch>
            <a:fillRect/>
          </a:stretch>
        </p:blipFill>
        <p:spPr>
          <a:xfrm>
            <a:off x="8825692" y="3735091"/>
            <a:ext cx="3479961" cy="2609971"/>
          </a:xfrm>
          <a:prstGeom prst="rect">
            <a:avLst/>
          </a:prstGeom>
        </p:spPr>
      </p:pic>
    </p:spTree>
    <p:extLst>
      <p:ext uri="{BB962C8B-B14F-4D97-AF65-F5344CB8AC3E}">
        <p14:creationId xmlns:p14="http://schemas.microsoft.com/office/powerpoint/2010/main" val="144439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0A81E-25AA-DAC9-1116-E50D92EFC445}"/>
              </a:ext>
            </a:extLst>
          </p:cNvPr>
          <p:cNvSpPr>
            <a:spLocks noGrp="1"/>
          </p:cNvSpPr>
          <p:nvPr>
            <p:ph type="title"/>
          </p:nvPr>
        </p:nvSpPr>
        <p:spPr>
          <a:xfrm>
            <a:off x="838200" y="365126"/>
            <a:ext cx="10515600" cy="603520"/>
          </a:xfrm>
        </p:spPr>
        <p:txBody>
          <a:bodyPr>
            <a:normAutofit fontScale="90000"/>
          </a:bodyPr>
          <a:lstStyle/>
          <a:p>
            <a:r>
              <a:rPr lang="en-US" b="1" dirty="0">
                <a:solidFill>
                  <a:srgbClr val="C00000"/>
                </a:solidFill>
              </a:rPr>
              <a:t>Sustainable marketing</a:t>
            </a:r>
          </a:p>
        </p:txBody>
      </p:sp>
      <p:sp>
        <p:nvSpPr>
          <p:cNvPr id="3" name="Content Placeholder 2">
            <a:extLst>
              <a:ext uri="{FF2B5EF4-FFF2-40B4-BE49-F238E27FC236}">
                <a16:creationId xmlns:a16="http://schemas.microsoft.com/office/drawing/2014/main" id="{EB3D43D3-0709-AA1F-6152-7001DE9EB31E}"/>
              </a:ext>
            </a:extLst>
          </p:cNvPr>
          <p:cNvSpPr>
            <a:spLocks noGrp="1"/>
          </p:cNvSpPr>
          <p:nvPr>
            <p:ph idx="1"/>
          </p:nvPr>
        </p:nvSpPr>
        <p:spPr>
          <a:xfrm>
            <a:off x="563751" y="1115878"/>
            <a:ext cx="11292452" cy="2853720"/>
          </a:xfrm>
        </p:spPr>
        <p:txBody>
          <a:bodyPr>
            <a:normAutofit/>
          </a:bodyPr>
          <a:lstStyle/>
          <a:p>
            <a:pPr fontAlgn="base"/>
            <a:r>
              <a:rPr lang="en-US" dirty="0"/>
              <a:t>call for more environmental and social responsibility</a:t>
            </a:r>
          </a:p>
          <a:p>
            <a:pPr fontAlgn="base"/>
            <a:r>
              <a:rPr lang="en-US" dirty="0"/>
              <a:t>increased call for companies to take responsibility for the social and environmental impact of their actions</a:t>
            </a:r>
          </a:p>
          <a:p>
            <a:pPr fontAlgn="base"/>
            <a:r>
              <a:rPr lang="en-US" dirty="0"/>
              <a:t>Corporate ethics </a:t>
            </a:r>
          </a:p>
          <a:p>
            <a:pPr lvl="1" fontAlgn="base"/>
            <a:r>
              <a:rPr lang="en-US" dirty="0"/>
              <a:t>have become an important matter in almost every business arena, from the corporate boardroom to the business-school classroom.</a:t>
            </a:r>
          </a:p>
        </p:txBody>
      </p:sp>
      <p:pic>
        <p:nvPicPr>
          <p:cNvPr id="4" name="Picture 3">
            <a:extLst>
              <a:ext uri="{FF2B5EF4-FFF2-40B4-BE49-F238E27FC236}">
                <a16:creationId xmlns:a16="http://schemas.microsoft.com/office/drawing/2014/main" id="{6778E522-B94B-86DA-900F-E3AA31D263E0}"/>
              </a:ext>
            </a:extLst>
          </p:cNvPr>
          <p:cNvPicPr>
            <a:picLocks noChangeAspect="1"/>
          </p:cNvPicPr>
          <p:nvPr/>
        </p:nvPicPr>
        <p:blipFill>
          <a:blip r:embed="rId2"/>
          <a:stretch>
            <a:fillRect/>
          </a:stretch>
        </p:blipFill>
        <p:spPr>
          <a:xfrm>
            <a:off x="7687158" y="3854773"/>
            <a:ext cx="4504841" cy="3003227"/>
          </a:xfrm>
          <a:prstGeom prst="rect">
            <a:avLst/>
          </a:prstGeom>
        </p:spPr>
      </p:pic>
      <p:sp>
        <p:nvSpPr>
          <p:cNvPr id="5" name="Content Placeholder 2">
            <a:extLst>
              <a:ext uri="{FF2B5EF4-FFF2-40B4-BE49-F238E27FC236}">
                <a16:creationId xmlns:a16="http://schemas.microsoft.com/office/drawing/2014/main" id="{1229DF34-E2B3-278D-5073-1F415D5C7204}"/>
              </a:ext>
            </a:extLst>
          </p:cNvPr>
          <p:cNvSpPr txBox="1">
            <a:spLocks/>
          </p:cNvSpPr>
          <p:nvPr/>
        </p:nvSpPr>
        <p:spPr>
          <a:xfrm>
            <a:off x="838200" y="4116831"/>
            <a:ext cx="6559657" cy="2076773"/>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Q: Global companies sometimes move operations from one country to another in search of lower </a:t>
            </a:r>
            <a:r>
              <a:rPr lang="en-US" dirty="0" err="1"/>
              <a:t>labour</a:t>
            </a:r>
            <a:r>
              <a:rPr lang="en-US" dirty="0"/>
              <a:t> costs. Should they be responsible for problems that arise as a result?</a:t>
            </a:r>
          </a:p>
        </p:txBody>
      </p:sp>
    </p:spTree>
    <p:extLst>
      <p:ext uri="{BB962C8B-B14F-4D97-AF65-F5344CB8AC3E}">
        <p14:creationId xmlns:p14="http://schemas.microsoft.com/office/powerpoint/2010/main" val="23937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42048-D77B-CE43-BE84-8B0F03BAD416}"/>
              </a:ext>
            </a:extLst>
          </p:cNvPr>
          <p:cNvSpPr>
            <a:spLocks noGrp="1"/>
          </p:cNvSpPr>
          <p:nvPr>
            <p:ph type="title"/>
          </p:nvPr>
        </p:nvSpPr>
        <p:spPr>
          <a:xfrm>
            <a:off x="831850" y="1709739"/>
            <a:ext cx="4544821" cy="2743390"/>
          </a:xfrm>
        </p:spPr>
        <p:txBody>
          <a:bodyPr>
            <a:noAutofit/>
          </a:bodyPr>
          <a:lstStyle/>
          <a:p>
            <a:r>
              <a:rPr lang="en-US" sz="4400" b="1" dirty="0">
                <a:solidFill>
                  <a:srgbClr val="C00000"/>
                </a:solidFill>
                <a:effectLst>
                  <a:outerShdw blurRad="38100" dist="38100" dir="2700000" algn="tl">
                    <a:srgbClr val="000000">
                      <a:alpha val="43137"/>
                    </a:srgbClr>
                  </a:outerShdw>
                </a:effectLst>
              </a:rPr>
              <a:t>Marketing Environment</a:t>
            </a:r>
            <a:endParaRPr lang="en-US" sz="4400" dirty="0">
              <a:solidFill>
                <a:srgbClr val="C00000"/>
              </a:solidFill>
              <a:effectLst>
                <a:outerShdw blurRad="38100" dist="38100" dir="2700000" algn="tl">
                  <a:srgbClr val="000000">
                    <a:alpha val="43137"/>
                  </a:srgbClr>
                </a:outerShdw>
              </a:effectLst>
            </a:endParaRPr>
          </a:p>
        </p:txBody>
      </p:sp>
      <p:sp>
        <p:nvSpPr>
          <p:cNvPr id="6" name="Text Placeholder 5">
            <a:extLst>
              <a:ext uri="{FF2B5EF4-FFF2-40B4-BE49-F238E27FC236}">
                <a16:creationId xmlns:a16="http://schemas.microsoft.com/office/drawing/2014/main" id="{51E67A7A-08CA-F780-821F-B75467C3D194}"/>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459475F8-CDD4-027D-6ADE-77F6F0B9C1EB}"/>
              </a:ext>
            </a:extLst>
          </p:cNvPr>
          <p:cNvPicPr>
            <a:picLocks noChangeAspect="1"/>
          </p:cNvPicPr>
          <p:nvPr/>
        </p:nvPicPr>
        <p:blipFill>
          <a:blip r:embed="rId2"/>
          <a:stretch>
            <a:fillRect/>
          </a:stretch>
        </p:blipFill>
        <p:spPr>
          <a:xfrm>
            <a:off x="5087365" y="234122"/>
            <a:ext cx="6833039" cy="6389756"/>
          </a:xfrm>
          <a:prstGeom prst="rect">
            <a:avLst/>
          </a:prstGeom>
        </p:spPr>
      </p:pic>
    </p:spTree>
    <p:extLst>
      <p:ext uri="{BB962C8B-B14F-4D97-AF65-F5344CB8AC3E}">
        <p14:creationId xmlns:p14="http://schemas.microsoft.com/office/powerpoint/2010/main" val="2900722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0F14-2CE0-7897-0627-2BCBFC5CE3B4}"/>
              </a:ext>
            </a:extLst>
          </p:cNvPr>
          <p:cNvSpPr>
            <a:spLocks noGrp="1"/>
          </p:cNvSpPr>
          <p:nvPr>
            <p:ph type="title"/>
          </p:nvPr>
        </p:nvSpPr>
        <p:spPr>
          <a:xfrm>
            <a:off x="649224" y="1152144"/>
            <a:ext cx="3547872" cy="3410331"/>
          </a:xfrm>
        </p:spPr>
        <p:txBody>
          <a:bodyPr>
            <a:normAutofit/>
          </a:bodyPr>
          <a:lstStyle/>
          <a:p>
            <a:r>
              <a:rPr lang="en-US" sz="4400" b="1" dirty="0">
                <a:solidFill>
                  <a:schemeClr val="accent3"/>
                </a:solidFill>
              </a:rPr>
              <a:t>Macro-environments</a:t>
            </a:r>
          </a:p>
        </p:txBody>
      </p:sp>
      <p:sp>
        <p:nvSpPr>
          <p:cNvPr id="3" name="Text Placeholder 2">
            <a:extLst>
              <a:ext uri="{FF2B5EF4-FFF2-40B4-BE49-F238E27FC236}">
                <a16:creationId xmlns:a16="http://schemas.microsoft.com/office/drawing/2014/main" id="{75349A3D-B8F7-5D91-9F14-F3E846419A22}"/>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D3A2AC20-3B84-99B4-F2D3-3998D8FBCF32}"/>
              </a:ext>
            </a:extLst>
          </p:cNvPr>
          <p:cNvPicPr>
            <a:picLocks noChangeAspect="1"/>
          </p:cNvPicPr>
          <p:nvPr/>
        </p:nvPicPr>
        <p:blipFill>
          <a:blip r:embed="rId2"/>
          <a:stretch>
            <a:fillRect/>
          </a:stretch>
        </p:blipFill>
        <p:spPr>
          <a:xfrm>
            <a:off x="4462272" y="660654"/>
            <a:ext cx="7382256" cy="5536692"/>
          </a:xfrm>
          <a:prstGeom prst="rect">
            <a:avLst/>
          </a:prstGeom>
          <a:ln w="57150">
            <a:solidFill>
              <a:schemeClr val="accent6"/>
            </a:solidFill>
          </a:ln>
        </p:spPr>
      </p:pic>
    </p:spTree>
    <p:extLst>
      <p:ext uri="{BB962C8B-B14F-4D97-AF65-F5344CB8AC3E}">
        <p14:creationId xmlns:p14="http://schemas.microsoft.com/office/powerpoint/2010/main" val="2218007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59C592-BB31-136B-F9FB-1DB6C6784536}"/>
              </a:ext>
            </a:extLst>
          </p:cNvPr>
          <p:cNvSpPr>
            <a:spLocks noGrp="1"/>
          </p:cNvSpPr>
          <p:nvPr>
            <p:ph type="title"/>
          </p:nvPr>
        </p:nvSpPr>
        <p:spPr/>
        <p:txBody>
          <a:bodyPr>
            <a:normAutofit fontScale="90000"/>
          </a:bodyPr>
          <a:lstStyle/>
          <a:p>
            <a:r>
              <a:rPr lang="en-US" sz="3600" b="1" dirty="0">
                <a:solidFill>
                  <a:schemeClr val="accent3"/>
                </a:solidFill>
              </a:rPr>
              <a:t>Demographic environment: changes in the size, structure, location, and characteristics of a population.</a:t>
            </a:r>
          </a:p>
        </p:txBody>
      </p:sp>
      <p:sp>
        <p:nvSpPr>
          <p:cNvPr id="6" name="Text Placeholder 5">
            <a:extLst>
              <a:ext uri="{FF2B5EF4-FFF2-40B4-BE49-F238E27FC236}">
                <a16:creationId xmlns:a16="http://schemas.microsoft.com/office/drawing/2014/main" id="{050E6E57-FA30-BA9A-6223-C79EE65146E2}"/>
              </a:ext>
            </a:extLst>
          </p:cNvPr>
          <p:cNvSpPr>
            <a:spLocks noGrp="1"/>
          </p:cNvSpPr>
          <p:nvPr>
            <p:ph type="body" idx="1"/>
          </p:nvPr>
        </p:nvSpPr>
        <p:spPr/>
        <p:txBody>
          <a:bodyPr/>
          <a:lstStyle/>
          <a:p>
            <a:r>
              <a:rPr lang="en-US" dirty="0"/>
              <a:t>Key factors</a:t>
            </a:r>
          </a:p>
        </p:txBody>
      </p:sp>
      <p:sp>
        <p:nvSpPr>
          <p:cNvPr id="7" name="Content Placeholder 6">
            <a:extLst>
              <a:ext uri="{FF2B5EF4-FFF2-40B4-BE49-F238E27FC236}">
                <a16:creationId xmlns:a16="http://schemas.microsoft.com/office/drawing/2014/main" id="{4BE248E4-A1FF-9684-1F03-51A62736C5C9}"/>
              </a:ext>
            </a:extLst>
          </p:cNvPr>
          <p:cNvSpPr>
            <a:spLocks noGrp="1"/>
          </p:cNvSpPr>
          <p:nvPr>
            <p:ph sz="half" idx="2"/>
          </p:nvPr>
        </p:nvSpPr>
        <p:spPr/>
        <p:txBody>
          <a:bodyPr/>
          <a:lstStyle/>
          <a:p>
            <a:r>
              <a:rPr lang="en-US" dirty="0"/>
              <a:t>Population growth or decline </a:t>
            </a:r>
          </a:p>
          <a:p>
            <a:r>
              <a:rPr lang="en-US" dirty="0"/>
              <a:t>Age structure </a:t>
            </a:r>
          </a:p>
          <a:p>
            <a:r>
              <a:rPr lang="en-US" dirty="0"/>
              <a:t>Family size and household composition </a:t>
            </a:r>
          </a:p>
          <a:p>
            <a:r>
              <a:rPr lang="en-US" dirty="0"/>
              <a:t>Education and occupation </a:t>
            </a:r>
          </a:p>
          <a:p>
            <a:r>
              <a:rPr lang="en-US" dirty="0"/>
              <a:t>Migration and </a:t>
            </a:r>
            <a:r>
              <a:rPr lang="en-US" dirty="0" err="1"/>
              <a:t>urbanisation</a:t>
            </a:r>
            <a:r>
              <a:rPr lang="en-US" dirty="0"/>
              <a:t> </a:t>
            </a:r>
          </a:p>
          <a:p>
            <a:r>
              <a:rPr lang="en-US" dirty="0"/>
              <a:t>Ethnic and cultural diversity</a:t>
            </a:r>
          </a:p>
        </p:txBody>
      </p:sp>
      <p:sp>
        <p:nvSpPr>
          <p:cNvPr id="8" name="Text Placeholder 7">
            <a:extLst>
              <a:ext uri="{FF2B5EF4-FFF2-40B4-BE49-F238E27FC236}">
                <a16:creationId xmlns:a16="http://schemas.microsoft.com/office/drawing/2014/main" id="{FA59A206-283D-CE76-FB44-58512817BBE6}"/>
              </a:ext>
            </a:extLst>
          </p:cNvPr>
          <p:cNvSpPr>
            <a:spLocks noGrp="1"/>
          </p:cNvSpPr>
          <p:nvPr>
            <p:ph type="body" sz="quarter" idx="3"/>
          </p:nvPr>
        </p:nvSpPr>
        <p:spPr/>
        <p:txBody>
          <a:bodyPr/>
          <a:lstStyle/>
          <a:p>
            <a:r>
              <a:rPr lang="en-US" dirty="0"/>
              <a:t>Why it matters?</a:t>
            </a:r>
          </a:p>
        </p:txBody>
      </p:sp>
      <p:sp>
        <p:nvSpPr>
          <p:cNvPr id="9" name="Content Placeholder 8">
            <a:extLst>
              <a:ext uri="{FF2B5EF4-FFF2-40B4-BE49-F238E27FC236}">
                <a16:creationId xmlns:a16="http://schemas.microsoft.com/office/drawing/2014/main" id="{F8F36FC9-1F6D-1CFC-938A-576C995E694D}"/>
              </a:ext>
            </a:extLst>
          </p:cNvPr>
          <p:cNvSpPr>
            <a:spLocks noGrp="1"/>
          </p:cNvSpPr>
          <p:nvPr>
            <p:ph sz="quarter" idx="4"/>
          </p:nvPr>
        </p:nvSpPr>
        <p:spPr/>
        <p:txBody>
          <a:bodyPr/>
          <a:lstStyle/>
          <a:p>
            <a:r>
              <a:rPr lang="en-US" dirty="0"/>
              <a:t>who customers are, </a:t>
            </a:r>
          </a:p>
          <a:p>
            <a:r>
              <a:rPr lang="en-US" dirty="0"/>
              <a:t>what they need, </a:t>
            </a:r>
          </a:p>
          <a:p>
            <a:r>
              <a:rPr lang="en-US" dirty="0"/>
              <a:t>where they live, </a:t>
            </a:r>
          </a:p>
          <a:p>
            <a:r>
              <a:rPr lang="en-US" dirty="0"/>
              <a:t>how much they buy, and </a:t>
            </a:r>
          </a:p>
          <a:p>
            <a:r>
              <a:rPr lang="en-US" dirty="0"/>
              <a:t>how firms segment their markets.</a:t>
            </a:r>
          </a:p>
        </p:txBody>
      </p:sp>
    </p:spTree>
    <p:extLst>
      <p:ext uri="{BB962C8B-B14F-4D97-AF65-F5344CB8AC3E}">
        <p14:creationId xmlns:p14="http://schemas.microsoft.com/office/powerpoint/2010/main" val="64861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04915-DA25-F704-4499-62BC82160E6D}"/>
              </a:ext>
            </a:extLst>
          </p:cNvPr>
          <p:cNvSpPr>
            <a:spLocks noGrp="1"/>
          </p:cNvSpPr>
          <p:nvPr>
            <p:ph type="title"/>
          </p:nvPr>
        </p:nvSpPr>
        <p:spPr>
          <a:xfrm>
            <a:off x="838200" y="365125"/>
            <a:ext cx="10515600" cy="686435"/>
          </a:xfrm>
        </p:spPr>
        <p:txBody>
          <a:bodyPr>
            <a:normAutofit fontScale="90000"/>
          </a:bodyPr>
          <a:lstStyle/>
          <a:p>
            <a:r>
              <a:rPr lang="en-US" sz="3200" b="1" dirty="0">
                <a:solidFill>
                  <a:schemeClr val="accent3"/>
                </a:solidFill>
              </a:rPr>
              <a:t>Q: How might Vietnam’s ageing population affect the marketing strategies of banks, hospitals, and tourism companies?</a:t>
            </a:r>
          </a:p>
        </p:txBody>
      </p:sp>
      <p:sp>
        <p:nvSpPr>
          <p:cNvPr id="7" name="Content Placeholder 6">
            <a:extLst>
              <a:ext uri="{FF2B5EF4-FFF2-40B4-BE49-F238E27FC236}">
                <a16:creationId xmlns:a16="http://schemas.microsoft.com/office/drawing/2014/main" id="{30DB473D-F9A9-FE35-2053-5C4D2A3149FB}"/>
              </a:ext>
            </a:extLst>
          </p:cNvPr>
          <p:cNvSpPr>
            <a:spLocks noGrp="1"/>
          </p:cNvSpPr>
          <p:nvPr>
            <p:ph sz="half" idx="1"/>
          </p:nvPr>
        </p:nvSpPr>
        <p:spPr>
          <a:xfrm>
            <a:off x="630569" y="1322705"/>
            <a:ext cx="5315712" cy="4351338"/>
          </a:xfrm>
        </p:spPr>
        <p:txBody>
          <a:bodyPr>
            <a:normAutofit/>
          </a:bodyPr>
          <a:lstStyle/>
          <a:p>
            <a:pPr marL="0" indent="0">
              <a:buNone/>
            </a:pPr>
            <a:r>
              <a:rPr lang="en-US" sz="2200" dirty="0"/>
              <a:t>An ageing population creates greater demand for:</a:t>
            </a:r>
          </a:p>
          <a:p>
            <a:pPr lvl="1"/>
            <a:r>
              <a:rPr lang="en-US" sz="2000" dirty="0"/>
              <a:t>healthcare services, </a:t>
            </a:r>
          </a:p>
          <a:p>
            <a:pPr lvl="1"/>
            <a:r>
              <a:rPr lang="en-US" sz="2000" dirty="0"/>
              <a:t>retirement products, </a:t>
            </a:r>
          </a:p>
          <a:p>
            <a:pPr lvl="1"/>
            <a:r>
              <a:rPr lang="en-US" sz="2000" dirty="0"/>
              <a:t>convenient packaging, </a:t>
            </a:r>
          </a:p>
          <a:p>
            <a:pPr lvl="1"/>
            <a:r>
              <a:rPr lang="en-US" sz="2000" dirty="0"/>
              <a:t>accessible transport, and </a:t>
            </a:r>
          </a:p>
          <a:p>
            <a:pPr lvl="1"/>
            <a:r>
              <a:rPr lang="en-US" sz="2000" dirty="0"/>
              <a:t>products designed for older consumers.</a:t>
            </a:r>
          </a:p>
        </p:txBody>
      </p:sp>
      <p:sp>
        <p:nvSpPr>
          <p:cNvPr id="8" name="Content Placeholder 7">
            <a:extLst>
              <a:ext uri="{FF2B5EF4-FFF2-40B4-BE49-F238E27FC236}">
                <a16:creationId xmlns:a16="http://schemas.microsoft.com/office/drawing/2014/main" id="{3F61FA63-585A-7344-A939-4C8C2D489167}"/>
              </a:ext>
            </a:extLst>
          </p:cNvPr>
          <p:cNvSpPr>
            <a:spLocks noGrp="1"/>
          </p:cNvSpPr>
          <p:nvPr>
            <p:ph sz="half" idx="2"/>
          </p:nvPr>
        </p:nvSpPr>
        <p:spPr/>
        <p:txBody>
          <a:bodyPr/>
          <a:lstStyle/>
          <a:p>
            <a:endParaRPr lang="en-US"/>
          </a:p>
        </p:txBody>
      </p:sp>
      <p:pic>
        <p:nvPicPr>
          <p:cNvPr id="10" name="Picture 9">
            <a:extLst>
              <a:ext uri="{FF2B5EF4-FFF2-40B4-BE49-F238E27FC236}">
                <a16:creationId xmlns:a16="http://schemas.microsoft.com/office/drawing/2014/main" id="{90750DE3-03DB-EFF4-2371-C799FC990AFD}"/>
              </a:ext>
            </a:extLst>
          </p:cNvPr>
          <p:cNvPicPr>
            <a:picLocks noChangeAspect="1"/>
          </p:cNvPicPr>
          <p:nvPr/>
        </p:nvPicPr>
        <p:blipFill>
          <a:blip r:embed="rId2"/>
          <a:stretch>
            <a:fillRect/>
          </a:stretch>
        </p:blipFill>
        <p:spPr>
          <a:xfrm>
            <a:off x="5784370" y="1443800"/>
            <a:ext cx="6085275" cy="4607094"/>
          </a:xfrm>
          <a:prstGeom prst="rect">
            <a:avLst/>
          </a:prstGeom>
        </p:spPr>
      </p:pic>
      <p:pic>
        <p:nvPicPr>
          <p:cNvPr id="12" name="Picture 11">
            <a:extLst>
              <a:ext uri="{FF2B5EF4-FFF2-40B4-BE49-F238E27FC236}">
                <a16:creationId xmlns:a16="http://schemas.microsoft.com/office/drawing/2014/main" id="{292E0FD0-1E64-C741-B195-5D4A1E758646}"/>
              </a:ext>
            </a:extLst>
          </p:cNvPr>
          <p:cNvPicPr>
            <a:picLocks noChangeAspect="1"/>
          </p:cNvPicPr>
          <p:nvPr/>
        </p:nvPicPr>
        <p:blipFill>
          <a:blip r:embed="rId3"/>
          <a:stretch>
            <a:fillRect/>
          </a:stretch>
        </p:blipFill>
        <p:spPr>
          <a:xfrm>
            <a:off x="1115596" y="3859402"/>
            <a:ext cx="3904459" cy="2769573"/>
          </a:xfrm>
          <a:prstGeom prst="rect">
            <a:avLst/>
          </a:prstGeom>
        </p:spPr>
      </p:pic>
    </p:spTree>
    <p:extLst>
      <p:ext uri="{BB962C8B-B14F-4D97-AF65-F5344CB8AC3E}">
        <p14:creationId xmlns:p14="http://schemas.microsoft.com/office/powerpoint/2010/main" val="3998917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1DCC9-4D45-5250-1384-6409951653D9}"/>
              </a:ext>
            </a:extLst>
          </p:cNvPr>
          <p:cNvSpPr>
            <a:spLocks noGrp="1"/>
          </p:cNvSpPr>
          <p:nvPr>
            <p:ph type="title"/>
          </p:nvPr>
        </p:nvSpPr>
        <p:spPr>
          <a:xfrm>
            <a:off x="497305" y="365125"/>
            <a:ext cx="11101137" cy="1325563"/>
          </a:xfrm>
        </p:spPr>
        <p:txBody>
          <a:bodyPr>
            <a:normAutofit/>
          </a:bodyPr>
          <a:lstStyle/>
          <a:p>
            <a:r>
              <a:rPr lang="en-US" sz="3200" b="1" dirty="0">
                <a:solidFill>
                  <a:schemeClr val="accent3"/>
                </a:solidFill>
              </a:rPr>
              <a:t>Economic environment: factors that influence consumers’ purchasing power and spending patterns</a:t>
            </a:r>
          </a:p>
        </p:txBody>
      </p:sp>
      <p:sp>
        <p:nvSpPr>
          <p:cNvPr id="3" name="Text Placeholder 2">
            <a:extLst>
              <a:ext uri="{FF2B5EF4-FFF2-40B4-BE49-F238E27FC236}">
                <a16:creationId xmlns:a16="http://schemas.microsoft.com/office/drawing/2014/main" id="{7D87D450-0099-E3F3-9E0C-A2536A8EBF00}"/>
              </a:ext>
            </a:extLst>
          </p:cNvPr>
          <p:cNvSpPr>
            <a:spLocks noGrp="1"/>
          </p:cNvSpPr>
          <p:nvPr>
            <p:ph type="body" idx="1"/>
          </p:nvPr>
        </p:nvSpPr>
        <p:spPr/>
        <p:txBody>
          <a:bodyPr/>
          <a:lstStyle/>
          <a:p>
            <a:r>
              <a:rPr lang="en-US" dirty="0"/>
              <a:t>Key factors</a:t>
            </a:r>
          </a:p>
        </p:txBody>
      </p:sp>
      <p:sp>
        <p:nvSpPr>
          <p:cNvPr id="4" name="Content Placeholder 3">
            <a:extLst>
              <a:ext uri="{FF2B5EF4-FFF2-40B4-BE49-F238E27FC236}">
                <a16:creationId xmlns:a16="http://schemas.microsoft.com/office/drawing/2014/main" id="{10DBFDCC-0736-8393-9282-FF29CDCB46E3}"/>
              </a:ext>
            </a:extLst>
          </p:cNvPr>
          <p:cNvSpPr>
            <a:spLocks noGrp="1"/>
          </p:cNvSpPr>
          <p:nvPr>
            <p:ph sz="half" idx="2"/>
          </p:nvPr>
        </p:nvSpPr>
        <p:spPr/>
        <p:txBody>
          <a:bodyPr>
            <a:normAutofit lnSpcReduction="10000"/>
          </a:bodyPr>
          <a:lstStyle/>
          <a:p>
            <a:r>
              <a:rPr lang="en-US" dirty="0"/>
              <a:t>Economic growth </a:t>
            </a:r>
          </a:p>
          <a:p>
            <a:r>
              <a:rPr lang="en-US" dirty="0"/>
              <a:t>Inflation </a:t>
            </a:r>
          </a:p>
          <a:p>
            <a:r>
              <a:rPr lang="en-US" dirty="0"/>
              <a:t>Interest rates </a:t>
            </a:r>
          </a:p>
          <a:p>
            <a:r>
              <a:rPr lang="en-US" dirty="0"/>
              <a:t>Exchange rates </a:t>
            </a:r>
          </a:p>
          <a:p>
            <a:r>
              <a:rPr lang="en-US" dirty="0"/>
              <a:t>Employment and income levels </a:t>
            </a:r>
          </a:p>
          <a:p>
            <a:r>
              <a:rPr lang="en-US" dirty="0"/>
              <a:t>Income distribution </a:t>
            </a:r>
          </a:p>
          <a:p>
            <a:r>
              <a:rPr lang="en-US" dirty="0"/>
              <a:t>Consumer confidence</a:t>
            </a:r>
          </a:p>
        </p:txBody>
      </p:sp>
      <p:sp>
        <p:nvSpPr>
          <p:cNvPr id="5" name="Text Placeholder 4">
            <a:extLst>
              <a:ext uri="{FF2B5EF4-FFF2-40B4-BE49-F238E27FC236}">
                <a16:creationId xmlns:a16="http://schemas.microsoft.com/office/drawing/2014/main" id="{9003D3C1-2064-9753-71A2-1385A61BF7DF}"/>
              </a:ext>
            </a:extLst>
          </p:cNvPr>
          <p:cNvSpPr>
            <a:spLocks noGrp="1"/>
          </p:cNvSpPr>
          <p:nvPr>
            <p:ph type="body" sz="quarter" idx="3"/>
          </p:nvPr>
        </p:nvSpPr>
        <p:spPr/>
        <p:txBody>
          <a:bodyPr/>
          <a:lstStyle/>
          <a:p>
            <a:r>
              <a:rPr lang="en-US" dirty="0"/>
              <a:t>Why it matters?</a:t>
            </a:r>
          </a:p>
        </p:txBody>
      </p:sp>
      <p:sp>
        <p:nvSpPr>
          <p:cNvPr id="6" name="Content Placeholder 5">
            <a:extLst>
              <a:ext uri="{FF2B5EF4-FFF2-40B4-BE49-F238E27FC236}">
                <a16:creationId xmlns:a16="http://schemas.microsoft.com/office/drawing/2014/main" id="{AE98FC67-4E72-47A5-60C8-04BD048338D2}"/>
              </a:ext>
            </a:extLst>
          </p:cNvPr>
          <p:cNvSpPr>
            <a:spLocks noGrp="1"/>
          </p:cNvSpPr>
          <p:nvPr>
            <p:ph sz="quarter" idx="4"/>
          </p:nvPr>
        </p:nvSpPr>
        <p:spPr/>
        <p:txBody>
          <a:bodyPr>
            <a:normAutofit lnSpcReduction="10000"/>
          </a:bodyPr>
          <a:lstStyle/>
          <a:p>
            <a:r>
              <a:rPr lang="en-US" dirty="0"/>
              <a:t>how much consumers can spend, </a:t>
            </a:r>
          </a:p>
          <a:p>
            <a:r>
              <a:rPr lang="en-US" dirty="0"/>
              <a:t>which products they </a:t>
            </a:r>
            <a:r>
              <a:rPr lang="en-US" dirty="0" err="1"/>
              <a:t>prioritise</a:t>
            </a:r>
            <a:r>
              <a:rPr lang="en-US" dirty="0"/>
              <a:t>, </a:t>
            </a:r>
          </a:p>
          <a:p>
            <a:r>
              <a:rPr lang="en-US" dirty="0"/>
              <a:t>their sensitivity to price, and </a:t>
            </a:r>
          </a:p>
          <a:p>
            <a:r>
              <a:rPr lang="en-US" dirty="0"/>
              <a:t>their willingness to borrow or save.</a:t>
            </a:r>
          </a:p>
        </p:txBody>
      </p:sp>
    </p:spTree>
    <p:extLst>
      <p:ext uri="{BB962C8B-B14F-4D97-AF65-F5344CB8AC3E}">
        <p14:creationId xmlns:p14="http://schemas.microsoft.com/office/powerpoint/2010/main" val="4204717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B8E9-F126-960C-9DB8-64D4C65D9B00}"/>
              </a:ext>
            </a:extLst>
          </p:cNvPr>
          <p:cNvSpPr>
            <a:spLocks noGrp="1"/>
          </p:cNvSpPr>
          <p:nvPr>
            <p:ph type="title"/>
          </p:nvPr>
        </p:nvSpPr>
        <p:spPr>
          <a:xfrm>
            <a:off x="631258" y="538861"/>
            <a:ext cx="10762165" cy="1325563"/>
          </a:xfrm>
        </p:spPr>
        <p:txBody>
          <a:bodyPr>
            <a:noAutofit/>
          </a:bodyPr>
          <a:lstStyle/>
          <a:p>
            <a:r>
              <a:rPr lang="en-US" sz="3200" b="1" dirty="0">
                <a:solidFill>
                  <a:schemeClr val="accent3"/>
                </a:solidFill>
              </a:rPr>
              <a:t>Q: Rising fuel prices push up the prices of goods and services across the economy, leading to higher inflation. How are consumers likely to change their </a:t>
            </a:r>
            <a:r>
              <a:rPr lang="en-US" sz="3200" b="1" dirty="0" err="1">
                <a:solidFill>
                  <a:schemeClr val="accent3"/>
                </a:solidFill>
              </a:rPr>
              <a:t>behaviour</a:t>
            </a:r>
            <a:r>
              <a:rPr lang="en-US" sz="3200" b="1" dirty="0">
                <a:solidFill>
                  <a:schemeClr val="accent3"/>
                </a:solidFill>
              </a:rPr>
              <a:t> in response?</a:t>
            </a:r>
          </a:p>
        </p:txBody>
      </p:sp>
      <p:sp>
        <p:nvSpPr>
          <p:cNvPr id="7" name="Content Placeholder 6">
            <a:extLst>
              <a:ext uri="{FF2B5EF4-FFF2-40B4-BE49-F238E27FC236}">
                <a16:creationId xmlns:a16="http://schemas.microsoft.com/office/drawing/2014/main" id="{2D4C2485-AC3E-797F-AF4B-282452B9D722}"/>
              </a:ext>
            </a:extLst>
          </p:cNvPr>
          <p:cNvSpPr>
            <a:spLocks noGrp="1"/>
          </p:cNvSpPr>
          <p:nvPr>
            <p:ph sz="half" idx="1"/>
          </p:nvPr>
        </p:nvSpPr>
        <p:spPr>
          <a:xfrm>
            <a:off x="707459" y="2383739"/>
            <a:ext cx="5181600" cy="4091489"/>
          </a:xfrm>
        </p:spPr>
        <p:txBody>
          <a:bodyPr>
            <a:normAutofit lnSpcReduction="10000"/>
          </a:bodyPr>
          <a:lstStyle/>
          <a:p>
            <a:r>
              <a:rPr lang="en-US" dirty="0"/>
              <a:t>switch to cheaper products and services</a:t>
            </a:r>
          </a:p>
          <a:p>
            <a:r>
              <a:rPr lang="en-US" dirty="0"/>
              <a:t>buy smaller package sizes, </a:t>
            </a:r>
          </a:p>
          <a:p>
            <a:r>
              <a:rPr lang="en-US" dirty="0"/>
              <a:t>reduce non-essential spending, </a:t>
            </a:r>
          </a:p>
          <a:p>
            <a:r>
              <a:rPr lang="en-US" dirty="0"/>
              <a:t>compare prices more carefully, </a:t>
            </a:r>
          </a:p>
          <a:p>
            <a:r>
              <a:rPr lang="en-US" dirty="0"/>
              <a:t>respond more strongly to promotions.</a:t>
            </a:r>
          </a:p>
        </p:txBody>
      </p:sp>
      <p:sp>
        <p:nvSpPr>
          <p:cNvPr id="8" name="Content Placeholder 7">
            <a:extLst>
              <a:ext uri="{FF2B5EF4-FFF2-40B4-BE49-F238E27FC236}">
                <a16:creationId xmlns:a16="http://schemas.microsoft.com/office/drawing/2014/main" id="{04730653-3C37-64A6-12D1-49D03C9E11B2}"/>
              </a:ext>
            </a:extLst>
          </p:cNvPr>
          <p:cNvSpPr>
            <a:spLocks noGrp="1"/>
          </p:cNvSpPr>
          <p:nvPr>
            <p:ph sz="half" idx="2"/>
          </p:nvPr>
        </p:nvSpPr>
        <p:spPr>
          <a:xfrm>
            <a:off x="6302942" y="2085473"/>
            <a:ext cx="5586663" cy="4351338"/>
          </a:xfrm>
        </p:spPr>
        <p:txBody>
          <a:bodyPr>
            <a:normAutofit lnSpcReduction="10000"/>
          </a:bodyPr>
          <a:lstStyle/>
          <a:p>
            <a:pPr marL="0" indent="0">
              <a:buNone/>
            </a:pPr>
            <a:r>
              <a:rPr lang="en-US" dirty="0"/>
              <a:t>Companies may introduce:</a:t>
            </a:r>
          </a:p>
          <a:p>
            <a:r>
              <a:rPr lang="en-US" dirty="0"/>
              <a:t>economy product lines, </a:t>
            </a:r>
          </a:p>
          <a:p>
            <a:r>
              <a:rPr lang="en-US" dirty="0"/>
              <a:t>flexible payment options, </a:t>
            </a:r>
          </a:p>
          <a:p>
            <a:r>
              <a:rPr lang="en-US" dirty="0"/>
              <a:t>discounts, </a:t>
            </a:r>
          </a:p>
          <a:p>
            <a:r>
              <a:rPr lang="en-US" dirty="0"/>
              <a:t>value bundles, </a:t>
            </a:r>
          </a:p>
          <a:p>
            <a:r>
              <a:rPr lang="en-US" dirty="0"/>
              <a:t>or smaller, more affordable packages.</a:t>
            </a:r>
          </a:p>
          <a:p>
            <a:pPr marL="0" indent="0">
              <a:buNone/>
            </a:pPr>
            <a:r>
              <a:rPr lang="en-US" b="1" dirty="0">
                <a:solidFill>
                  <a:srgbClr val="C00000"/>
                </a:solidFill>
              </a:rPr>
              <a:t>Should premium brands reduce their prices during an economic downturn?</a:t>
            </a:r>
          </a:p>
          <a:p>
            <a:endParaRPr lang="en-US" dirty="0"/>
          </a:p>
        </p:txBody>
      </p:sp>
    </p:spTree>
    <p:extLst>
      <p:ext uri="{BB962C8B-B14F-4D97-AF65-F5344CB8AC3E}">
        <p14:creationId xmlns:p14="http://schemas.microsoft.com/office/powerpoint/2010/main" val="322277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anim calcmode="lin" valueType="num">
                                      <p:cBhvr additive="base">
                                        <p:cTn id="15"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7FE846-30EA-65A5-81B2-60D525547872}"/>
              </a:ext>
            </a:extLst>
          </p:cNvPr>
          <p:cNvSpPr>
            <a:spLocks noGrp="1"/>
          </p:cNvSpPr>
          <p:nvPr>
            <p:ph type="title"/>
          </p:nvPr>
        </p:nvSpPr>
        <p:spPr>
          <a:xfrm>
            <a:off x="336884" y="365125"/>
            <a:ext cx="11614484" cy="1325563"/>
          </a:xfrm>
        </p:spPr>
        <p:txBody>
          <a:bodyPr>
            <a:noAutofit/>
          </a:bodyPr>
          <a:lstStyle/>
          <a:p>
            <a:r>
              <a:rPr lang="en-US" sz="3200" b="1" dirty="0">
                <a:solidFill>
                  <a:schemeClr val="accent3"/>
                </a:solidFill>
              </a:rPr>
              <a:t>Natural environment: natural resources, ecological conditions, climate issues, and environmental pressures affecting businesses and consumers</a:t>
            </a:r>
          </a:p>
        </p:txBody>
      </p:sp>
      <p:sp>
        <p:nvSpPr>
          <p:cNvPr id="5" name="Text Placeholder 4">
            <a:extLst>
              <a:ext uri="{FF2B5EF4-FFF2-40B4-BE49-F238E27FC236}">
                <a16:creationId xmlns:a16="http://schemas.microsoft.com/office/drawing/2014/main" id="{8E492E12-CE32-9645-364C-E7A39B36D47A}"/>
              </a:ext>
            </a:extLst>
          </p:cNvPr>
          <p:cNvSpPr>
            <a:spLocks noGrp="1"/>
          </p:cNvSpPr>
          <p:nvPr>
            <p:ph type="body" idx="1"/>
          </p:nvPr>
        </p:nvSpPr>
        <p:spPr>
          <a:xfrm>
            <a:off x="839788" y="1681163"/>
            <a:ext cx="5157787" cy="628900"/>
          </a:xfrm>
        </p:spPr>
        <p:txBody>
          <a:bodyPr/>
          <a:lstStyle/>
          <a:p>
            <a:r>
              <a:rPr lang="en-US" dirty="0"/>
              <a:t>Key factors</a:t>
            </a:r>
          </a:p>
        </p:txBody>
      </p:sp>
      <p:sp>
        <p:nvSpPr>
          <p:cNvPr id="6" name="Content Placeholder 5">
            <a:extLst>
              <a:ext uri="{FF2B5EF4-FFF2-40B4-BE49-F238E27FC236}">
                <a16:creationId xmlns:a16="http://schemas.microsoft.com/office/drawing/2014/main" id="{2ED2BE15-DD3F-12D7-E85C-24C604C7928B}"/>
              </a:ext>
            </a:extLst>
          </p:cNvPr>
          <p:cNvSpPr>
            <a:spLocks noGrp="1"/>
          </p:cNvSpPr>
          <p:nvPr>
            <p:ph sz="half" idx="2"/>
          </p:nvPr>
        </p:nvSpPr>
        <p:spPr>
          <a:xfrm>
            <a:off x="593559" y="2310063"/>
            <a:ext cx="4982662" cy="3433011"/>
          </a:xfrm>
        </p:spPr>
        <p:txBody>
          <a:bodyPr>
            <a:normAutofit lnSpcReduction="10000"/>
          </a:bodyPr>
          <a:lstStyle/>
          <a:p>
            <a:r>
              <a:rPr lang="en-US" dirty="0"/>
              <a:t>Climate change </a:t>
            </a:r>
          </a:p>
          <a:p>
            <a:r>
              <a:rPr lang="en-US" dirty="0"/>
              <a:t>Natural disasters </a:t>
            </a:r>
          </a:p>
          <a:p>
            <a:r>
              <a:rPr lang="en-US" dirty="0"/>
              <a:t>Resource scarcity </a:t>
            </a:r>
          </a:p>
          <a:p>
            <a:r>
              <a:rPr lang="en-US" dirty="0"/>
              <a:t>Pollution </a:t>
            </a:r>
          </a:p>
          <a:p>
            <a:r>
              <a:rPr lang="en-US" dirty="0"/>
              <a:t>Waste management </a:t>
            </a:r>
          </a:p>
          <a:p>
            <a:r>
              <a:rPr lang="en-US" dirty="0"/>
              <a:t>Energy use </a:t>
            </a:r>
          </a:p>
          <a:p>
            <a:r>
              <a:rPr lang="en-US" dirty="0"/>
              <a:t>Environmental regulations</a:t>
            </a:r>
          </a:p>
        </p:txBody>
      </p:sp>
      <p:sp>
        <p:nvSpPr>
          <p:cNvPr id="7" name="Text Placeholder 6">
            <a:extLst>
              <a:ext uri="{FF2B5EF4-FFF2-40B4-BE49-F238E27FC236}">
                <a16:creationId xmlns:a16="http://schemas.microsoft.com/office/drawing/2014/main" id="{171A142E-922B-2A2A-4CBB-280A5B8564F3}"/>
              </a:ext>
            </a:extLst>
          </p:cNvPr>
          <p:cNvSpPr>
            <a:spLocks noGrp="1"/>
          </p:cNvSpPr>
          <p:nvPr>
            <p:ph type="body" sz="quarter" idx="3"/>
          </p:nvPr>
        </p:nvSpPr>
        <p:spPr>
          <a:xfrm>
            <a:off x="6172200" y="1681163"/>
            <a:ext cx="5183188" cy="628900"/>
          </a:xfrm>
        </p:spPr>
        <p:txBody>
          <a:bodyPr/>
          <a:lstStyle/>
          <a:p>
            <a:r>
              <a:rPr lang="en-US" dirty="0"/>
              <a:t>Why it matters?</a:t>
            </a:r>
          </a:p>
        </p:txBody>
      </p:sp>
      <p:sp>
        <p:nvSpPr>
          <p:cNvPr id="8" name="Content Placeholder 7">
            <a:extLst>
              <a:ext uri="{FF2B5EF4-FFF2-40B4-BE49-F238E27FC236}">
                <a16:creationId xmlns:a16="http://schemas.microsoft.com/office/drawing/2014/main" id="{6B837766-409B-87DE-0BFC-BF9591FE62E5}"/>
              </a:ext>
            </a:extLst>
          </p:cNvPr>
          <p:cNvSpPr>
            <a:spLocks noGrp="1"/>
          </p:cNvSpPr>
          <p:nvPr>
            <p:ph sz="quarter" idx="4"/>
          </p:nvPr>
        </p:nvSpPr>
        <p:spPr>
          <a:xfrm>
            <a:off x="5822449" y="2310063"/>
            <a:ext cx="5936413" cy="3684588"/>
          </a:xfrm>
        </p:spPr>
        <p:txBody>
          <a:bodyPr>
            <a:normAutofit lnSpcReduction="10000"/>
          </a:bodyPr>
          <a:lstStyle/>
          <a:p>
            <a:r>
              <a:rPr lang="en-US" dirty="0"/>
              <a:t>Consumers, governments, and investors increasingly expect companies to reduce their negative environmental impact.</a:t>
            </a:r>
          </a:p>
          <a:p>
            <a:pPr lvl="1"/>
            <a:r>
              <a:rPr lang="en-US" dirty="0"/>
              <a:t>reduce plastic packaging, </a:t>
            </a:r>
          </a:p>
          <a:p>
            <a:pPr lvl="1"/>
            <a:r>
              <a:rPr lang="en-US" dirty="0"/>
              <a:t>use recyclable materials, </a:t>
            </a:r>
          </a:p>
          <a:p>
            <a:pPr lvl="1"/>
            <a:r>
              <a:rPr lang="en-US" dirty="0"/>
              <a:t>lower carbon emissions, </a:t>
            </a:r>
          </a:p>
          <a:p>
            <a:pPr lvl="1"/>
            <a:r>
              <a:rPr lang="en-US" dirty="0"/>
              <a:t>manage water consumption, and </a:t>
            </a:r>
          </a:p>
          <a:p>
            <a:pPr lvl="1"/>
            <a:r>
              <a:rPr lang="en-US" dirty="0"/>
              <a:t>source ingredients responsibly.</a:t>
            </a:r>
          </a:p>
        </p:txBody>
      </p:sp>
    </p:spTree>
    <p:extLst>
      <p:ext uri="{BB962C8B-B14F-4D97-AF65-F5344CB8AC3E}">
        <p14:creationId xmlns:p14="http://schemas.microsoft.com/office/powerpoint/2010/main" val="703316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1F1F0-C0E3-3D91-C62B-E0E680108484}"/>
              </a:ext>
            </a:extLst>
          </p:cNvPr>
          <p:cNvSpPr>
            <a:spLocks noGrp="1"/>
          </p:cNvSpPr>
          <p:nvPr>
            <p:ph type="title"/>
          </p:nvPr>
        </p:nvSpPr>
        <p:spPr/>
        <p:txBody>
          <a:bodyPr/>
          <a:lstStyle/>
          <a:p>
            <a:r>
              <a:rPr lang="en-US" dirty="0"/>
              <a:t>Marketing implications</a:t>
            </a:r>
          </a:p>
        </p:txBody>
      </p:sp>
      <p:sp>
        <p:nvSpPr>
          <p:cNvPr id="3" name="Content Placeholder 2">
            <a:extLst>
              <a:ext uri="{FF2B5EF4-FFF2-40B4-BE49-F238E27FC236}">
                <a16:creationId xmlns:a16="http://schemas.microsoft.com/office/drawing/2014/main" id="{F0A5DE79-5332-F971-3288-772D06F99101}"/>
              </a:ext>
            </a:extLst>
          </p:cNvPr>
          <p:cNvSpPr>
            <a:spLocks noGrp="1"/>
          </p:cNvSpPr>
          <p:nvPr>
            <p:ph idx="1"/>
          </p:nvPr>
        </p:nvSpPr>
        <p:spPr/>
        <p:txBody>
          <a:bodyPr/>
          <a:lstStyle/>
          <a:p>
            <a:r>
              <a:rPr lang="en-US" dirty="0"/>
              <a:t>Businesses may adopt:</a:t>
            </a:r>
          </a:p>
          <a:p>
            <a:pPr lvl="1"/>
            <a:r>
              <a:rPr lang="en-US" dirty="0"/>
              <a:t>sustainable product design, </a:t>
            </a:r>
          </a:p>
          <a:p>
            <a:pPr lvl="1"/>
            <a:r>
              <a:rPr lang="en-US" dirty="0"/>
              <a:t>green packaging, </a:t>
            </a:r>
          </a:p>
          <a:p>
            <a:pPr lvl="1"/>
            <a:r>
              <a:rPr lang="en-US" dirty="0"/>
              <a:t>circular economy practices, </a:t>
            </a:r>
          </a:p>
          <a:p>
            <a:pPr lvl="1"/>
            <a:r>
              <a:rPr lang="en-US" dirty="0"/>
              <a:t>environmental certification, </a:t>
            </a:r>
          </a:p>
          <a:p>
            <a:pPr lvl="1"/>
            <a:r>
              <a:rPr lang="en-US" dirty="0"/>
              <a:t>and transparent sustainability communication.</a:t>
            </a:r>
          </a:p>
          <a:p>
            <a:r>
              <a:rPr lang="en-US" dirty="0"/>
              <a:t>Q: </a:t>
            </a:r>
            <a:r>
              <a:rPr lang="en-US" dirty="0">
                <a:solidFill>
                  <a:srgbClr val="C00000"/>
                </a:solidFill>
              </a:rPr>
              <a:t>Is sustainable marketing mainly an ethical responsibility or a competitive strategy?</a:t>
            </a:r>
          </a:p>
          <a:p>
            <a:endParaRPr lang="en-US" dirty="0"/>
          </a:p>
        </p:txBody>
      </p:sp>
    </p:spTree>
    <p:extLst>
      <p:ext uri="{BB962C8B-B14F-4D97-AF65-F5344CB8AC3E}">
        <p14:creationId xmlns:p14="http://schemas.microsoft.com/office/powerpoint/2010/main" val="258780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6698FD-E47E-7A31-DFC6-0A87274A4A79}"/>
              </a:ext>
            </a:extLst>
          </p:cNvPr>
          <p:cNvSpPr>
            <a:spLocks noGrp="1"/>
          </p:cNvSpPr>
          <p:nvPr>
            <p:ph idx="1"/>
          </p:nvPr>
        </p:nvSpPr>
        <p:spPr>
          <a:xfrm>
            <a:off x="521208" y="493775"/>
            <a:ext cx="6119078" cy="6037653"/>
          </a:xfrm>
        </p:spPr>
        <p:txBody>
          <a:bodyPr>
            <a:normAutofit fontScale="62500" lnSpcReduction="20000"/>
          </a:bodyPr>
          <a:lstStyle/>
          <a:p>
            <a:r>
              <a:rPr lang="en-GB" dirty="0"/>
              <a:t>According to </a:t>
            </a:r>
            <a:r>
              <a:rPr lang="en-GB" dirty="0" err="1"/>
              <a:t>Zorpas</a:t>
            </a:r>
            <a:r>
              <a:rPr lang="en-GB" dirty="0"/>
              <a:t> et al. (2021), the amount of solid generated by tourists could be doubled by what was from tourism businesses and residents. </a:t>
            </a:r>
          </a:p>
          <a:p>
            <a:r>
              <a:rPr lang="en-GB" dirty="0"/>
              <a:t>Schumann (2020) further mentioned that 5.3% of total greenhouse gases from human activities may be generated from transport-related emissions from the tourism industry by 2030. These tourism eco-footprints contribute to climate change (Hall, 2009; Hall &amp; Saarinen, 2021).</a:t>
            </a:r>
            <a:endParaRPr lang="en-US" dirty="0"/>
          </a:p>
          <a:p>
            <a:r>
              <a:rPr lang="en-GB" dirty="0"/>
              <a:t>In Vietnam, according to </a:t>
            </a:r>
            <a:r>
              <a:rPr lang="en-GB" dirty="0" err="1"/>
              <a:t>Jambeck</a:t>
            </a:r>
            <a:r>
              <a:rPr lang="en-GB" dirty="0"/>
              <a:t> et al. (2015), it is estimated that approximately 730,000 tons of plastic made on land would go to the ocean each year as garbage. </a:t>
            </a:r>
          </a:p>
          <a:p>
            <a:r>
              <a:rPr lang="en-GB" dirty="0"/>
              <a:t>If there is no necessary control, this plastic litter will continue to damage the marine environment, threaten marine biodiversity and contaminate marine life, which in turn will ruin the people’s health and the country’s economy, especially the </a:t>
            </a:r>
            <a:r>
              <a:rPr lang="en-GB" b="1" dirty="0"/>
              <a:t>fishing and tourism industry</a:t>
            </a:r>
            <a:r>
              <a:rPr lang="en-GB" dirty="0"/>
              <a:t>. </a:t>
            </a:r>
          </a:p>
          <a:p>
            <a:r>
              <a:rPr lang="en-GB" dirty="0"/>
              <a:t>It is not an easy job as the plastic waste leaks from Vietnam to the ocean every year mainly from the Red River and Mekong River which are running through several countries like China and some other Association of Southeast Asian Nations (ASEAN) countries before coming through Vietnam to the ocean. </a:t>
            </a:r>
          </a:p>
          <a:p>
            <a:r>
              <a:rPr lang="en-GB" dirty="0"/>
              <a:t>As Vietnam has a long coastal line from North to South, its economy and many local communities depend heavily on the ocean. </a:t>
            </a:r>
            <a:endParaRPr lang="en-US" dirty="0"/>
          </a:p>
        </p:txBody>
      </p:sp>
      <p:pic>
        <p:nvPicPr>
          <p:cNvPr id="5" name="Picture 4">
            <a:extLst>
              <a:ext uri="{FF2B5EF4-FFF2-40B4-BE49-F238E27FC236}">
                <a16:creationId xmlns:a16="http://schemas.microsoft.com/office/drawing/2014/main" id="{6104003A-B199-A7FD-B51A-533B65293BCA}"/>
              </a:ext>
            </a:extLst>
          </p:cNvPr>
          <p:cNvPicPr>
            <a:picLocks noChangeAspect="1"/>
          </p:cNvPicPr>
          <p:nvPr/>
        </p:nvPicPr>
        <p:blipFill>
          <a:blip r:embed="rId2"/>
          <a:stretch>
            <a:fillRect/>
          </a:stretch>
        </p:blipFill>
        <p:spPr>
          <a:xfrm>
            <a:off x="6852151" y="94052"/>
            <a:ext cx="5142789" cy="2518519"/>
          </a:xfrm>
          <a:prstGeom prst="rect">
            <a:avLst/>
          </a:prstGeom>
        </p:spPr>
      </p:pic>
      <p:pic>
        <p:nvPicPr>
          <p:cNvPr id="7" name="Picture 6">
            <a:extLst>
              <a:ext uri="{FF2B5EF4-FFF2-40B4-BE49-F238E27FC236}">
                <a16:creationId xmlns:a16="http://schemas.microsoft.com/office/drawing/2014/main" id="{F41BD02C-A398-E5E7-5FA5-BDA9D9CB4863}"/>
              </a:ext>
            </a:extLst>
          </p:cNvPr>
          <p:cNvPicPr>
            <a:picLocks noChangeAspect="1"/>
          </p:cNvPicPr>
          <p:nvPr/>
        </p:nvPicPr>
        <p:blipFill>
          <a:blip r:embed="rId3"/>
          <a:stretch>
            <a:fillRect/>
          </a:stretch>
        </p:blipFill>
        <p:spPr>
          <a:xfrm>
            <a:off x="6852151" y="2612571"/>
            <a:ext cx="5339849" cy="4245429"/>
          </a:xfrm>
          <a:prstGeom prst="rect">
            <a:avLst/>
          </a:prstGeom>
        </p:spPr>
      </p:pic>
    </p:spTree>
    <p:extLst>
      <p:ext uri="{BB962C8B-B14F-4D97-AF65-F5344CB8AC3E}">
        <p14:creationId xmlns:p14="http://schemas.microsoft.com/office/powerpoint/2010/main" val="1954683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B59C29-D7D0-B7F6-2375-8C06E24B8195}"/>
              </a:ext>
            </a:extLst>
          </p:cNvPr>
          <p:cNvSpPr>
            <a:spLocks noGrp="1"/>
          </p:cNvSpPr>
          <p:nvPr>
            <p:ph type="title"/>
          </p:nvPr>
        </p:nvSpPr>
        <p:spPr>
          <a:xfrm>
            <a:off x="481263" y="234125"/>
            <a:ext cx="10824411" cy="841883"/>
          </a:xfrm>
        </p:spPr>
        <p:txBody>
          <a:bodyPr>
            <a:noAutofit/>
          </a:bodyPr>
          <a:lstStyle/>
          <a:p>
            <a:r>
              <a:rPr lang="en-US" sz="3200" b="1" dirty="0">
                <a:solidFill>
                  <a:schemeClr val="accent3"/>
                </a:solidFill>
              </a:rPr>
              <a:t>Environmental claims must be supported by evidence. Misleading claims may be regarded as greenwashing.</a:t>
            </a:r>
          </a:p>
        </p:txBody>
      </p:sp>
      <p:sp>
        <p:nvSpPr>
          <p:cNvPr id="8" name="Content Placeholder 7">
            <a:extLst>
              <a:ext uri="{FF2B5EF4-FFF2-40B4-BE49-F238E27FC236}">
                <a16:creationId xmlns:a16="http://schemas.microsoft.com/office/drawing/2014/main" id="{391D105B-6E24-9328-C77C-02A8406BDBD4}"/>
              </a:ext>
            </a:extLst>
          </p:cNvPr>
          <p:cNvSpPr>
            <a:spLocks noGrp="1"/>
          </p:cNvSpPr>
          <p:nvPr>
            <p:ph idx="1"/>
          </p:nvPr>
        </p:nvSpPr>
        <p:spPr>
          <a:xfrm>
            <a:off x="296206" y="1207008"/>
            <a:ext cx="7247594" cy="5280878"/>
          </a:xfrm>
        </p:spPr>
        <p:txBody>
          <a:bodyPr>
            <a:noAutofit/>
          </a:bodyPr>
          <a:lstStyle/>
          <a:p>
            <a:pPr algn="just">
              <a:lnSpc>
                <a:spcPct val="120000"/>
              </a:lnSpc>
            </a:pPr>
            <a:r>
              <a:rPr lang="en-US" sz="1800" dirty="0"/>
              <a:t>A plastic bottle is labelled </a:t>
            </a:r>
            <a:r>
              <a:rPr lang="en-US" sz="1800" b="1" dirty="0"/>
              <a:t>“100% recyclable”</a:t>
            </a:r>
            <a:r>
              <a:rPr lang="en-US" sz="1800" dirty="0"/>
              <a:t>, but its cap, label, and adhesive cannot be recycled through most local recycling systems.</a:t>
            </a:r>
          </a:p>
          <a:p>
            <a:pPr algn="just">
              <a:lnSpc>
                <a:spcPct val="120000"/>
              </a:lnSpc>
            </a:pPr>
            <a:r>
              <a:rPr lang="en-US" sz="1800" dirty="0"/>
              <a:t>A company advertises a product as </a:t>
            </a:r>
            <a:r>
              <a:rPr lang="en-US" sz="1800" b="1" dirty="0"/>
              <a:t>“made from recycled materials”</a:t>
            </a:r>
            <a:r>
              <a:rPr lang="en-US" sz="1800" dirty="0"/>
              <a:t>, but recycled material accounts for only 5% of the product, and this limitation is not disclosed prominently.</a:t>
            </a:r>
          </a:p>
          <a:p>
            <a:r>
              <a:rPr lang="en-US" sz="1800" dirty="0"/>
              <a:t>A paper cup is promoted as </a:t>
            </a:r>
            <a:r>
              <a:rPr lang="en-US" sz="1800" b="1" dirty="0"/>
              <a:t>“plastic-free</a:t>
            </a:r>
            <a:r>
              <a:rPr lang="en-US" sz="1800" dirty="0"/>
              <a:t>”, but its production uses large amounts of water, energy, or chemicals. </a:t>
            </a:r>
            <a:r>
              <a:rPr lang="en-US" sz="1800" dirty="0">
                <a:sym typeface="Wingdings" panose="05000000000000000000" pitchFamily="2" charset="2"/>
              </a:rPr>
              <a:t> </a:t>
            </a:r>
            <a:r>
              <a:rPr lang="en-US" sz="1800" dirty="0"/>
              <a:t>The company highlights one environmental benefit while ignoring other significant impacts.</a:t>
            </a:r>
          </a:p>
          <a:p>
            <a:r>
              <a:rPr lang="en-US" sz="1800" dirty="0"/>
              <a:t>A cosmetics company promotes a product as </a:t>
            </a:r>
            <a:r>
              <a:rPr lang="en-US" sz="1800" b="1" dirty="0"/>
              <a:t>“natural and eco-friendly” </a:t>
            </a:r>
            <a:r>
              <a:rPr lang="en-US" sz="1800" dirty="0"/>
              <a:t>because it contains botanical ingredients, while downplaying the use of persistent synthetic ingredients (silicone) and tests on animals.</a:t>
            </a:r>
          </a:p>
          <a:p>
            <a:r>
              <a:rPr lang="en-US" sz="1800" dirty="0"/>
              <a:t>A company calls an electric car </a:t>
            </a:r>
            <a:r>
              <a:rPr lang="en-US" sz="1800" b="1" dirty="0"/>
              <a:t>“zero-emission</a:t>
            </a:r>
            <a:r>
              <a:rPr lang="en-US" sz="1800" dirty="0"/>
              <a:t>” or </a:t>
            </a:r>
            <a:r>
              <a:rPr lang="en-US" sz="1800" b="1" dirty="0"/>
              <a:t>“completely green</a:t>
            </a:r>
            <a:r>
              <a:rPr lang="en-US" sz="1800" dirty="0"/>
              <a:t>”, although emissions and environmental impacts still arise from battery production, electricity generation, mining, manufacturing, and disposal.</a:t>
            </a:r>
          </a:p>
          <a:p>
            <a:pPr algn="just">
              <a:lnSpc>
                <a:spcPct val="120000"/>
              </a:lnSpc>
            </a:pPr>
            <a:endParaRPr lang="en-US" sz="1800" dirty="0"/>
          </a:p>
        </p:txBody>
      </p:sp>
      <p:pic>
        <p:nvPicPr>
          <p:cNvPr id="12" name="Picture 11">
            <a:extLst>
              <a:ext uri="{FF2B5EF4-FFF2-40B4-BE49-F238E27FC236}">
                <a16:creationId xmlns:a16="http://schemas.microsoft.com/office/drawing/2014/main" id="{460D307D-1CEC-4802-2DD2-55C76B6EC9F5}"/>
              </a:ext>
            </a:extLst>
          </p:cNvPr>
          <p:cNvPicPr>
            <a:picLocks noChangeAspect="1"/>
          </p:cNvPicPr>
          <p:nvPr/>
        </p:nvPicPr>
        <p:blipFill>
          <a:blip r:embed="rId2"/>
          <a:stretch>
            <a:fillRect/>
          </a:stretch>
        </p:blipFill>
        <p:spPr>
          <a:xfrm>
            <a:off x="7739043" y="1484541"/>
            <a:ext cx="4246128" cy="4354350"/>
          </a:xfrm>
          <a:prstGeom prst="rect">
            <a:avLst/>
          </a:prstGeom>
        </p:spPr>
      </p:pic>
    </p:spTree>
    <p:extLst>
      <p:ext uri="{BB962C8B-B14F-4D97-AF65-F5344CB8AC3E}">
        <p14:creationId xmlns:p14="http://schemas.microsoft.com/office/powerpoint/2010/main" val="3354927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B921B9-A7DD-0ED9-3C59-D35353A0CDFC}"/>
              </a:ext>
            </a:extLst>
          </p:cNvPr>
          <p:cNvSpPr>
            <a:spLocks noGrp="1"/>
          </p:cNvSpPr>
          <p:nvPr>
            <p:ph idx="1"/>
          </p:nvPr>
        </p:nvSpPr>
        <p:spPr>
          <a:xfrm>
            <a:off x="554736" y="417449"/>
            <a:ext cx="9540240" cy="2920111"/>
          </a:xfrm>
        </p:spPr>
        <p:txBody>
          <a:bodyPr>
            <a:normAutofit/>
          </a:bodyPr>
          <a:lstStyle/>
          <a:p>
            <a:pPr marL="0" indent="0">
              <a:buNone/>
            </a:pPr>
            <a:r>
              <a:rPr lang="en-US" sz="1900" dirty="0"/>
              <a:t>A company markets conventional PE packaging as “environmentally friendly” or “biodegradable,” even though the material does not naturally biodegrade. </a:t>
            </a:r>
          </a:p>
          <a:p>
            <a:pPr marL="0" indent="0">
              <a:buNone/>
            </a:pPr>
            <a:r>
              <a:rPr lang="en-US" sz="1900" dirty="0"/>
              <a:t>This false claim may lead consumers to believe that the packaging will safely decompose in the environment. PE packaging may remain in the environment for a very long time. </a:t>
            </a:r>
          </a:p>
          <a:p>
            <a:pPr marL="0" indent="0">
              <a:buNone/>
            </a:pPr>
            <a:r>
              <a:rPr lang="en-US" sz="1900" dirty="0"/>
              <a:t>Research shows that conventional plastic persists and progressively breaks into micro- and </a:t>
            </a:r>
            <a:r>
              <a:rPr lang="en-US" sz="1900" dirty="0" err="1"/>
              <a:t>nanoplastics</a:t>
            </a:r>
            <a:r>
              <a:rPr lang="en-US" sz="1900" dirty="0"/>
              <a:t>. They can accumulate in soil and water, be ingested by animals, move through food webs, and carry chemical additives or other pollutants. Humans can be exposed through </a:t>
            </a:r>
            <a:r>
              <a:rPr lang="en-US" sz="1900" b="1" dirty="0"/>
              <a:t>food, drinking water and inhaled air</a:t>
            </a:r>
            <a:r>
              <a:rPr lang="en-US" sz="1900" dirty="0"/>
              <a:t>.</a:t>
            </a:r>
          </a:p>
          <a:p>
            <a:pPr marL="0" indent="0">
              <a:buNone/>
            </a:pPr>
            <a:endParaRPr lang="en-US" sz="1900" dirty="0"/>
          </a:p>
        </p:txBody>
      </p:sp>
      <p:pic>
        <p:nvPicPr>
          <p:cNvPr id="5" name="Picture 4">
            <a:extLst>
              <a:ext uri="{FF2B5EF4-FFF2-40B4-BE49-F238E27FC236}">
                <a16:creationId xmlns:a16="http://schemas.microsoft.com/office/drawing/2014/main" id="{0E7194DF-E785-D8D1-5C7E-63F7B9295A5C}"/>
              </a:ext>
            </a:extLst>
          </p:cNvPr>
          <p:cNvPicPr>
            <a:picLocks noChangeAspect="1"/>
          </p:cNvPicPr>
          <p:nvPr/>
        </p:nvPicPr>
        <p:blipFill>
          <a:blip r:embed="rId2"/>
          <a:stretch>
            <a:fillRect/>
          </a:stretch>
        </p:blipFill>
        <p:spPr>
          <a:xfrm>
            <a:off x="82296" y="3118104"/>
            <a:ext cx="12015216" cy="3739896"/>
          </a:xfrm>
          <a:prstGeom prst="rect">
            <a:avLst/>
          </a:prstGeom>
        </p:spPr>
      </p:pic>
      <p:pic>
        <p:nvPicPr>
          <p:cNvPr id="7" name="Picture 6">
            <a:extLst>
              <a:ext uri="{FF2B5EF4-FFF2-40B4-BE49-F238E27FC236}">
                <a16:creationId xmlns:a16="http://schemas.microsoft.com/office/drawing/2014/main" id="{40BA5854-D7B3-C03B-31BC-5153E34B6CD6}"/>
              </a:ext>
            </a:extLst>
          </p:cNvPr>
          <p:cNvPicPr>
            <a:picLocks noChangeAspect="1"/>
          </p:cNvPicPr>
          <p:nvPr/>
        </p:nvPicPr>
        <p:blipFill>
          <a:blip r:embed="rId3"/>
          <a:stretch>
            <a:fillRect/>
          </a:stretch>
        </p:blipFill>
        <p:spPr>
          <a:xfrm>
            <a:off x="10329671" y="248573"/>
            <a:ext cx="1666385" cy="2455966"/>
          </a:xfrm>
          <a:prstGeom prst="rect">
            <a:avLst/>
          </a:prstGeom>
        </p:spPr>
      </p:pic>
    </p:spTree>
    <p:extLst>
      <p:ext uri="{BB962C8B-B14F-4D97-AF65-F5344CB8AC3E}">
        <p14:creationId xmlns:p14="http://schemas.microsoft.com/office/powerpoint/2010/main" val="354814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BBCE-1882-0BF9-27C8-FCF2D25DC842}"/>
              </a:ext>
            </a:extLst>
          </p:cNvPr>
          <p:cNvSpPr>
            <a:spLocks noGrp="1"/>
          </p:cNvSpPr>
          <p:nvPr>
            <p:ph type="title"/>
          </p:nvPr>
        </p:nvSpPr>
        <p:spPr/>
        <p:txBody>
          <a:bodyPr>
            <a:noAutofit/>
          </a:bodyPr>
          <a:lstStyle/>
          <a:p>
            <a:r>
              <a:rPr lang="en-US" sz="3600" b="1" dirty="0">
                <a:solidFill>
                  <a:schemeClr val="accent3"/>
                </a:solidFill>
              </a:rPr>
              <a:t>Technological Environment: innovations that change products, services, communication, distribution, and customer </a:t>
            </a:r>
            <a:r>
              <a:rPr lang="en-US" sz="3600" b="1" dirty="0" err="1">
                <a:solidFill>
                  <a:schemeClr val="accent3"/>
                </a:solidFill>
              </a:rPr>
              <a:t>behaviour</a:t>
            </a:r>
            <a:r>
              <a:rPr lang="en-US" sz="3600" b="1" dirty="0">
                <a:solidFill>
                  <a:schemeClr val="accent3"/>
                </a:solidFill>
              </a:rPr>
              <a:t>.</a:t>
            </a:r>
          </a:p>
        </p:txBody>
      </p:sp>
      <p:sp>
        <p:nvSpPr>
          <p:cNvPr id="4" name="Text Placeholder 3">
            <a:extLst>
              <a:ext uri="{FF2B5EF4-FFF2-40B4-BE49-F238E27FC236}">
                <a16:creationId xmlns:a16="http://schemas.microsoft.com/office/drawing/2014/main" id="{CB09FFE3-A202-C848-17CE-D0A44DDB4D40}"/>
              </a:ext>
            </a:extLst>
          </p:cNvPr>
          <p:cNvSpPr>
            <a:spLocks noGrp="1"/>
          </p:cNvSpPr>
          <p:nvPr>
            <p:ph type="body" idx="1"/>
          </p:nvPr>
        </p:nvSpPr>
        <p:spPr/>
        <p:txBody>
          <a:bodyPr/>
          <a:lstStyle/>
          <a:p>
            <a:r>
              <a:rPr lang="en-US" dirty="0"/>
              <a:t>Key factors</a:t>
            </a:r>
          </a:p>
        </p:txBody>
      </p:sp>
      <p:sp>
        <p:nvSpPr>
          <p:cNvPr id="5" name="Content Placeholder 4">
            <a:extLst>
              <a:ext uri="{FF2B5EF4-FFF2-40B4-BE49-F238E27FC236}">
                <a16:creationId xmlns:a16="http://schemas.microsoft.com/office/drawing/2014/main" id="{8CB7E20A-02D0-67E7-FD6E-DBACB18B6231}"/>
              </a:ext>
            </a:extLst>
          </p:cNvPr>
          <p:cNvSpPr>
            <a:spLocks noGrp="1"/>
          </p:cNvSpPr>
          <p:nvPr>
            <p:ph sz="half" idx="2"/>
          </p:nvPr>
        </p:nvSpPr>
        <p:spPr/>
        <p:txBody>
          <a:bodyPr>
            <a:normAutofit fontScale="92500" lnSpcReduction="10000"/>
          </a:bodyPr>
          <a:lstStyle/>
          <a:p>
            <a:r>
              <a:rPr lang="en-US" dirty="0"/>
              <a:t>Artificial intelligence </a:t>
            </a:r>
          </a:p>
          <a:p>
            <a:r>
              <a:rPr lang="en-US" dirty="0"/>
              <a:t>Automation </a:t>
            </a:r>
          </a:p>
          <a:p>
            <a:r>
              <a:rPr lang="en-US" dirty="0"/>
              <a:t>Big data </a:t>
            </a:r>
          </a:p>
          <a:p>
            <a:r>
              <a:rPr lang="en-US" dirty="0"/>
              <a:t>Social media </a:t>
            </a:r>
          </a:p>
          <a:p>
            <a:r>
              <a:rPr lang="en-US" dirty="0"/>
              <a:t>Mobile technology </a:t>
            </a:r>
          </a:p>
          <a:p>
            <a:r>
              <a:rPr lang="en-US" dirty="0"/>
              <a:t>E-commerce </a:t>
            </a:r>
          </a:p>
          <a:p>
            <a:r>
              <a:rPr lang="en-US" dirty="0"/>
              <a:t>Virtual and augmented reality </a:t>
            </a:r>
          </a:p>
          <a:p>
            <a:r>
              <a:rPr lang="en-US" dirty="0"/>
              <a:t>Digital payment systems</a:t>
            </a:r>
          </a:p>
        </p:txBody>
      </p:sp>
      <p:sp>
        <p:nvSpPr>
          <p:cNvPr id="6" name="Text Placeholder 5">
            <a:extLst>
              <a:ext uri="{FF2B5EF4-FFF2-40B4-BE49-F238E27FC236}">
                <a16:creationId xmlns:a16="http://schemas.microsoft.com/office/drawing/2014/main" id="{3934EE8E-5237-CEE1-4742-E3B4818B7570}"/>
              </a:ext>
            </a:extLst>
          </p:cNvPr>
          <p:cNvSpPr>
            <a:spLocks noGrp="1"/>
          </p:cNvSpPr>
          <p:nvPr>
            <p:ph type="body" sz="quarter" idx="3"/>
          </p:nvPr>
        </p:nvSpPr>
        <p:spPr/>
        <p:txBody>
          <a:bodyPr/>
          <a:lstStyle/>
          <a:p>
            <a:r>
              <a:rPr lang="en-US" dirty="0"/>
              <a:t>Why it matters?</a:t>
            </a:r>
          </a:p>
        </p:txBody>
      </p:sp>
      <p:sp>
        <p:nvSpPr>
          <p:cNvPr id="7" name="Content Placeholder 6">
            <a:extLst>
              <a:ext uri="{FF2B5EF4-FFF2-40B4-BE49-F238E27FC236}">
                <a16:creationId xmlns:a16="http://schemas.microsoft.com/office/drawing/2014/main" id="{51270055-2CE4-FCEA-EDC6-C7E2ABDBADC1}"/>
              </a:ext>
            </a:extLst>
          </p:cNvPr>
          <p:cNvSpPr>
            <a:spLocks noGrp="1"/>
          </p:cNvSpPr>
          <p:nvPr>
            <p:ph sz="quarter" idx="4"/>
          </p:nvPr>
        </p:nvSpPr>
        <p:spPr/>
        <p:txBody>
          <a:bodyPr>
            <a:normAutofit fontScale="92500" lnSpcReduction="10000"/>
          </a:bodyPr>
          <a:lstStyle/>
          <a:p>
            <a:r>
              <a:rPr lang="en-US" dirty="0"/>
              <a:t>create new products, </a:t>
            </a:r>
          </a:p>
          <a:p>
            <a:r>
              <a:rPr lang="en-US" dirty="0"/>
              <a:t>make existing products obsolete, </a:t>
            </a:r>
          </a:p>
          <a:p>
            <a:r>
              <a:rPr lang="en-US" dirty="0"/>
              <a:t>improve customer experience, </a:t>
            </a:r>
          </a:p>
          <a:p>
            <a:r>
              <a:rPr lang="en-US" dirty="0"/>
              <a:t>reduce costs, and </a:t>
            </a:r>
          </a:p>
          <a:p>
            <a:r>
              <a:rPr lang="en-US" dirty="0"/>
              <a:t>change how customers search, compare, purchase, and review products.</a:t>
            </a:r>
          </a:p>
        </p:txBody>
      </p:sp>
    </p:spTree>
    <p:extLst>
      <p:ext uri="{BB962C8B-B14F-4D97-AF65-F5344CB8AC3E}">
        <p14:creationId xmlns:p14="http://schemas.microsoft.com/office/powerpoint/2010/main" val="1560615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86E9C-9A7F-B007-92DE-C856B860C89B}"/>
              </a:ext>
            </a:extLst>
          </p:cNvPr>
          <p:cNvSpPr>
            <a:spLocks noGrp="1"/>
          </p:cNvSpPr>
          <p:nvPr>
            <p:ph type="title"/>
          </p:nvPr>
        </p:nvSpPr>
        <p:spPr/>
        <p:txBody>
          <a:bodyPr/>
          <a:lstStyle/>
          <a:p>
            <a:r>
              <a:rPr lang="en-US" dirty="0"/>
              <a:t>AI Marketing</a:t>
            </a:r>
          </a:p>
        </p:txBody>
      </p:sp>
      <p:sp>
        <p:nvSpPr>
          <p:cNvPr id="7" name="Content Placeholder 6">
            <a:extLst>
              <a:ext uri="{FF2B5EF4-FFF2-40B4-BE49-F238E27FC236}">
                <a16:creationId xmlns:a16="http://schemas.microsoft.com/office/drawing/2014/main" id="{4B151E2F-8112-EA9C-4DAD-9D6C3E4A17FB}"/>
              </a:ext>
            </a:extLst>
          </p:cNvPr>
          <p:cNvSpPr>
            <a:spLocks noGrp="1"/>
          </p:cNvSpPr>
          <p:nvPr>
            <p:ph idx="1"/>
          </p:nvPr>
        </p:nvSpPr>
        <p:spPr/>
        <p:txBody>
          <a:bodyPr/>
          <a:lstStyle/>
          <a:p>
            <a:r>
              <a:rPr lang="en-US" dirty="0"/>
              <a:t>AI allows business and marketers to provide:</a:t>
            </a:r>
          </a:p>
          <a:p>
            <a:pPr lvl="1"/>
            <a:r>
              <a:rPr lang="en-US" dirty="0" err="1"/>
              <a:t>personalised</a:t>
            </a:r>
            <a:r>
              <a:rPr lang="en-US" dirty="0"/>
              <a:t> recommendations, </a:t>
            </a:r>
          </a:p>
          <a:p>
            <a:pPr lvl="1"/>
            <a:r>
              <a:rPr lang="en-US" dirty="0"/>
              <a:t>automated customer service, </a:t>
            </a:r>
          </a:p>
          <a:p>
            <a:pPr lvl="1"/>
            <a:r>
              <a:rPr lang="en-US" dirty="0"/>
              <a:t>predictive analytics, </a:t>
            </a:r>
          </a:p>
          <a:p>
            <a:pPr lvl="1"/>
            <a:r>
              <a:rPr lang="en-US" dirty="0"/>
              <a:t>dynamic pricing, and </a:t>
            </a:r>
          </a:p>
          <a:p>
            <a:pPr lvl="1"/>
            <a:r>
              <a:rPr lang="en-US" dirty="0"/>
              <a:t>targeted advertising</a:t>
            </a:r>
          </a:p>
          <a:p>
            <a:r>
              <a:rPr lang="en-US" dirty="0"/>
              <a:t>Q: When does </a:t>
            </a:r>
            <a:r>
              <a:rPr lang="en-US" dirty="0" err="1"/>
              <a:t>personalised</a:t>
            </a:r>
            <a:r>
              <a:rPr lang="en-US" dirty="0"/>
              <a:t> marketing become an invasion of privacy?</a:t>
            </a:r>
          </a:p>
        </p:txBody>
      </p:sp>
    </p:spTree>
    <p:extLst>
      <p:ext uri="{BB962C8B-B14F-4D97-AF65-F5344CB8AC3E}">
        <p14:creationId xmlns:p14="http://schemas.microsoft.com/office/powerpoint/2010/main" val="1156253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9C0B5-3316-4852-E36B-8BA1A6FF33A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63BF06F-A64C-C08F-FB1A-56D632D11591}"/>
              </a:ext>
            </a:extLst>
          </p:cNvPr>
          <p:cNvSpPr>
            <a:spLocks noGrp="1"/>
          </p:cNvSpPr>
          <p:nvPr>
            <p:ph idx="1"/>
          </p:nvPr>
        </p:nvSpPr>
        <p:spPr/>
        <p:txBody>
          <a:bodyPr/>
          <a:lstStyle/>
          <a:p>
            <a:endParaRPr lang="en-US"/>
          </a:p>
        </p:txBody>
      </p:sp>
      <p:pic>
        <p:nvPicPr>
          <p:cNvPr id="4" name="Content Placeholder 4">
            <a:extLst>
              <a:ext uri="{FF2B5EF4-FFF2-40B4-BE49-F238E27FC236}">
                <a16:creationId xmlns:a16="http://schemas.microsoft.com/office/drawing/2014/main" id="{3A8941E0-43F8-0905-01A1-CCBF3471A112}"/>
              </a:ext>
            </a:extLst>
          </p:cNvPr>
          <p:cNvPicPr>
            <a:picLocks noChangeAspect="1"/>
          </p:cNvPicPr>
          <p:nvPr/>
        </p:nvPicPr>
        <p:blipFill>
          <a:blip r:embed="rId2"/>
          <a:stretch>
            <a:fillRect/>
          </a:stretch>
        </p:blipFill>
        <p:spPr>
          <a:xfrm>
            <a:off x="466129" y="45548"/>
            <a:ext cx="11110175" cy="6766903"/>
          </a:xfrm>
          <a:prstGeom prst="rect">
            <a:avLst/>
          </a:prstGeom>
        </p:spPr>
      </p:pic>
    </p:spTree>
    <p:extLst>
      <p:ext uri="{BB962C8B-B14F-4D97-AF65-F5344CB8AC3E}">
        <p14:creationId xmlns:p14="http://schemas.microsoft.com/office/powerpoint/2010/main" val="2920783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BBB30E-62F0-ED80-1832-32E1ABC4F556}"/>
              </a:ext>
            </a:extLst>
          </p:cNvPr>
          <p:cNvSpPr>
            <a:spLocks noGrp="1"/>
          </p:cNvSpPr>
          <p:nvPr>
            <p:ph type="title"/>
          </p:nvPr>
        </p:nvSpPr>
        <p:spPr/>
        <p:txBody>
          <a:bodyPr>
            <a:normAutofit fontScale="90000"/>
          </a:bodyPr>
          <a:lstStyle/>
          <a:p>
            <a:r>
              <a:rPr lang="en-US" dirty="0"/>
              <a:t>Political and Legal Environment: laws, regulations, government policies, and political conditions that influence marketing decisions.</a:t>
            </a:r>
          </a:p>
        </p:txBody>
      </p:sp>
      <p:sp>
        <p:nvSpPr>
          <p:cNvPr id="5" name="Text Placeholder 4">
            <a:extLst>
              <a:ext uri="{FF2B5EF4-FFF2-40B4-BE49-F238E27FC236}">
                <a16:creationId xmlns:a16="http://schemas.microsoft.com/office/drawing/2014/main" id="{E667980F-D990-4F7F-4329-BD0DE744AF7F}"/>
              </a:ext>
            </a:extLst>
          </p:cNvPr>
          <p:cNvSpPr>
            <a:spLocks noGrp="1"/>
          </p:cNvSpPr>
          <p:nvPr>
            <p:ph type="body" idx="1"/>
          </p:nvPr>
        </p:nvSpPr>
        <p:spPr/>
        <p:txBody>
          <a:bodyPr/>
          <a:lstStyle/>
          <a:p>
            <a:r>
              <a:rPr lang="en-US" dirty="0"/>
              <a:t>Key factors</a:t>
            </a:r>
          </a:p>
        </p:txBody>
      </p:sp>
      <p:sp>
        <p:nvSpPr>
          <p:cNvPr id="6" name="Content Placeholder 5">
            <a:extLst>
              <a:ext uri="{FF2B5EF4-FFF2-40B4-BE49-F238E27FC236}">
                <a16:creationId xmlns:a16="http://schemas.microsoft.com/office/drawing/2014/main" id="{ADD012AB-178D-3C08-41F1-F8D76662336F}"/>
              </a:ext>
            </a:extLst>
          </p:cNvPr>
          <p:cNvSpPr>
            <a:spLocks noGrp="1"/>
          </p:cNvSpPr>
          <p:nvPr>
            <p:ph sz="half" idx="2"/>
          </p:nvPr>
        </p:nvSpPr>
        <p:spPr/>
        <p:txBody>
          <a:bodyPr>
            <a:normAutofit fontScale="92500" lnSpcReduction="10000"/>
          </a:bodyPr>
          <a:lstStyle/>
          <a:p>
            <a:r>
              <a:rPr lang="en-US" dirty="0"/>
              <a:t>Consumer protection laws </a:t>
            </a:r>
          </a:p>
          <a:p>
            <a:r>
              <a:rPr lang="en-US" dirty="0"/>
              <a:t>Competition regulations </a:t>
            </a:r>
          </a:p>
          <a:p>
            <a:r>
              <a:rPr lang="en-US" dirty="0"/>
              <a:t>Advertising standards </a:t>
            </a:r>
          </a:p>
          <a:p>
            <a:r>
              <a:rPr lang="en-US" dirty="0"/>
              <a:t>Data protection rules </a:t>
            </a:r>
          </a:p>
          <a:p>
            <a:r>
              <a:rPr lang="en-US" dirty="0"/>
              <a:t>Product safety requirements </a:t>
            </a:r>
          </a:p>
          <a:p>
            <a:r>
              <a:rPr lang="en-US" dirty="0"/>
              <a:t>Taxation and trade policies </a:t>
            </a:r>
          </a:p>
          <a:p>
            <a:r>
              <a:rPr lang="en-US" dirty="0" err="1"/>
              <a:t>Labour</a:t>
            </a:r>
            <a:r>
              <a:rPr lang="en-US" dirty="0"/>
              <a:t> and environmental laws </a:t>
            </a:r>
          </a:p>
          <a:p>
            <a:r>
              <a:rPr lang="en-US" dirty="0"/>
              <a:t>Political stability</a:t>
            </a:r>
          </a:p>
        </p:txBody>
      </p:sp>
      <p:sp>
        <p:nvSpPr>
          <p:cNvPr id="7" name="Text Placeholder 6">
            <a:extLst>
              <a:ext uri="{FF2B5EF4-FFF2-40B4-BE49-F238E27FC236}">
                <a16:creationId xmlns:a16="http://schemas.microsoft.com/office/drawing/2014/main" id="{1F4A9950-20E8-B80B-7718-FE2B724654E8}"/>
              </a:ext>
            </a:extLst>
          </p:cNvPr>
          <p:cNvSpPr>
            <a:spLocks noGrp="1"/>
          </p:cNvSpPr>
          <p:nvPr>
            <p:ph type="body" sz="quarter" idx="3"/>
          </p:nvPr>
        </p:nvSpPr>
        <p:spPr/>
        <p:txBody>
          <a:bodyPr/>
          <a:lstStyle/>
          <a:p>
            <a:r>
              <a:rPr lang="en-US" dirty="0"/>
              <a:t>Why it matters?</a:t>
            </a:r>
          </a:p>
        </p:txBody>
      </p:sp>
      <p:sp>
        <p:nvSpPr>
          <p:cNvPr id="8" name="Content Placeholder 7">
            <a:extLst>
              <a:ext uri="{FF2B5EF4-FFF2-40B4-BE49-F238E27FC236}">
                <a16:creationId xmlns:a16="http://schemas.microsoft.com/office/drawing/2014/main" id="{C0FB14F6-AE2F-BDEC-52BD-14FD6971F468}"/>
              </a:ext>
            </a:extLst>
          </p:cNvPr>
          <p:cNvSpPr>
            <a:spLocks noGrp="1"/>
          </p:cNvSpPr>
          <p:nvPr>
            <p:ph sz="quarter" idx="4"/>
          </p:nvPr>
        </p:nvSpPr>
        <p:spPr/>
        <p:txBody>
          <a:bodyPr>
            <a:normAutofit fontScale="92500" lnSpcReduction="10000"/>
          </a:bodyPr>
          <a:lstStyle/>
          <a:p>
            <a:r>
              <a:rPr lang="en-US" dirty="0"/>
              <a:t>Companies must ensure that their:</a:t>
            </a:r>
          </a:p>
          <a:p>
            <a:pPr lvl="1"/>
            <a:r>
              <a:rPr lang="en-US" dirty="0"/>
              <a:t>products are safe, </a:t>
            </a:r>
          </a:p>
          <a:p>
            <a:pPr lvl="1"/>
            <a:r>
              <a:rPr lang="en-US" dirty="0"/>
              <a:t>advertisements are truthful, </a:t>
            </a:r>
          </a:p>
          <a:p>
            <a:pPr lvl="1"/>
            <a:r>
              <a:rPr lang="en-US" dirty="0"/>
              <a:t>customer data are protected, </a:t>
            </a:r>
          </a:p>
          <a:p>
            <a:pPr lvl="1"/>
            <a:r>
              <a:rPr lang="en-US" dirty="0"/>
              <a:t>prices are fair, </a:t>
            </a:r>
          </a:p>
          <a:p>
            <a:pPr lvl="1"/>
            <a:r>
              <a:rPr lang="en-US" dirty="0"/>
              <a:t>and business practices comply with the law.</a:t>
            </a:r>
          </a:p>
          <a:p>
            <a:endParaRPr lang="en-US" dirty="0"/>
          </a:p>
        </p:txBody>
      </p:sp>
    </p:spTree>
    <p:extLst>
      <p:ext uri="{BB962C8B-B14F-4D97-AF65-F5344CB8AC3E}">
        <p14:creationId xmlns:p14="http://schemas.microsoft.com/office/powerpoint/2010/main" val="1372518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C32A133-65DD-3E78-11AA-54F90BBF7E6C}"/>
              </a:ext>
            </a:extLst>
          </p:cNvPr>
          <p:cNvSpPr>
            <a:spLocks noGrp="1"/>
          </p:cNvSpPr>
          <p:nvPr>
            <p:ph type="title"/>
          </p:nvPr>
        </p:nvSpPr>
        <p:spPr>
          <a:xfrm>
            <a:off x="769620" y="509108"/>
            <a:ext cx="10515600" cy="247523"/>
          </a:xfrm>
        </p:spPr>
        <p:txBody>
          <a:bodyPr>
            <a:normAutofit fontScale="90000"/>
          </a:bodyPr>
          <a:lstStyle/>
          <a:p>
            <a:r>
              <a:rPr lang="en-US" dirty="0">
                <a:solidFill>
                  <a:srgbClr val="0070C0"/>
                </a:solidFill>
              </a:rPr>
              <a:t>Japan’s Bluefin Tuna Dilemma</a:t>
            </a:r>
          </a:p>
        </p:txBody>
      </p:sp>
      <p:sp>
        <p:nvSpPr>
          <p:cNvPr id="8" name="Content Placeholder 7">
            <a:extLst>
              <a:ext uri="{FF2B5EF4-FFF2-40B4-BE49-F238E27FC236}">
                <a16:creationId xmlns:a16="http://schemas.microsoft.com/office/drawing/2014/main" id="{0AA5B1A4-422C-81D4-D8BD-5DEDB6B55AF2}"/>
              </a:ext>
            </a:extLst>
          </p:cNvPr>
          <p:cNvSpPr>
            <a:spLocks noGrp="1"/>
          </p:cNvSpPr>
          <p:nvPr>
            <p:ph sz="half" idx="1"/>
          </p:nvPr>
        </p:nvSpPr>
        <p:spPr>
          <a:xfrm>
            <a:off x="338327" y="967958"/>
            <a:ext cx="11593351" cy="2137903"/>
          </a:xfrm>
        </p:spPr>
        <p:txBody>
          <a:bodyPr>
            <a:normAutofit fontScale="62500" lnSpcReduction="20000"/>
          </a:bodyPr>
          <a:lstStyle/>
          <a:p>
            <a:pPr marL="0" indent="0">
              <a:buNone/>
            </a:pPr>
            <a:r>
              <a:rPr lang="en-US" dirty="0"/>
              <a:t>In July 2026, Japanese fishermen faced a strange situation. Pacific bluefin tuna had recovered strongly after years of strict conservation measures. Large tuna were now appearing in great numbers in Japanese waters, and fishing nets were often full.</a:t>
            </a:r>
          </a:p>
          <a:p>
            <a:pPr marL="0" indent="0">
              <a:buNone/>
            </a:pPr>
            <a:r>
              <a:rPr lang="en-US" dirty="0"/>
              <a:t>However, fishermen could not simply bring all the tuna to market. International fishing quotas still strictly limited how much each region could catch and sell. In some areas, fishing cooperatives had already used 70–80% of their annual quota within the first few months of the year.</a:t>
            </a:r>
          </a:p>
          <a:p>
            <a:pPr marL="0" indent="0">
              <a:buNone/>
            </a:pPr>
            <a:r>
              <a:rPr lang="en-US" dirty="0"/>
              <a:t>For example, fishermen around Sado Island in Niigata had an annual quota of 66 </a:t>
            </a:r>
            <a:r>
              <a:rPr lang="en-US" dirty="0" err="1"/>
              <a:t>tonnes</a:t>
            </a:r>
            <a:r>
              <a:rPr lang="en-US" dirty="0"/>
              <a:t>, but they caught 42 </a:t>
            </a:r>
            <a:r>
              <a:rPr lang="en-US" dirty="0" err="1"/>
              <a:t>tonnes</a:t>
            </a:r>
            <a:r>
              <a:rPr lang="en-US" dirty="0"/>
              <a:t> in April alone. To preserve part of the quota for winter—when bluefin tuna are fattier and more valuable—they sometimes had to remove live tuna from their nets and release them back into the sea.</a:t>
            </a:r>
          </a:p>
        </p:txBody>
      </p:sp>
      <p:sp>
        <p:nvSpPr>
          <p:cNvPr id="12" name="Content Placeholder 11">
            <a:extLst>
              <a:ext uri="{FF2B5EF4-FFF2-40B4-BE49-F238E27FC236}">
                <a16:creationId xmlns:a16="http://schemas.microsoft.com/office/drawing/2014/main" id="{D9514D85-9220-9EFA-1A4D-2C2D5F6E7F9D}"/>
              </a:ext>
            </a:extLst>
          </p:cNvPr>
          <p:cNvSpPr>
            <a:spLocks noGrp="1"/>
          </p:cNvSpPr>
          <p:nvPr>
            <p:ph sz="half" idx="2"/>
          </p:nvPr>
        </p:nvSpPr>
        <p:spPr>
          <a:xfrm>
            <a:off x="338326" y="3105861"/>
            <a:ext cx="7479793" cy="3157637"/>
          </a:xfrm>
        </p:spPr>
        <p:txBody>
          <a:bodyPr>
            <a:noAutofit/>
          </a:bodyPr>
          <a:lstStyle/>
          <a:p>
            <a:pPr marL="0" indent="0">
              <a:buNone/>
            </a:pPr>
            <a:r>
              <a:rPr lang="en-US" sz="1800" dirty="0"/>
              <a:t>Japan proposed increasing the quota for large tuna by 25% from 2027. Although the United States supported the proposal, Mexico opposed it because of conflicting national fishing interests. The international meeting ended without agreement, so Japan had to keep the existing quota.</a:t>
            </a:r>
          </a:p>
          <a:p>
            <a:pPr marL="0" indent="0">
              <a:buNone/>
            </a:pPr>
            <a:r>
              <a:rPr lang="en-US" sz="1800" dirty="0"/>
              <a:t>The situation created several business concerns. Domestic tuna supply could become limited during winter, potentially increasing prices for sushi restaurants and consumers. Some businesses might need to use imported or frozen tuna. Fishermen could also lose income despite the abundance of fish.</a:t>
            </a:r>
          </a:p>
          <a:p>
            <a:pPr marL="0" indent="0">
              <a:buNone/>
            </a:pPr>
            <a:r>
              <a:rPr lang="en-US" sz="1800" dirty="0"/>
              <a:t>At the same time, the recovery of bluefin tuna may affect the wider marine ecosystem because tuna consume commercially important species such as mackerel and sardines.</a:t>
            </a:r>
          </a:p>
          <a:p>
            <a:pPr marL="0" indent="0">
              <a:buNone/>
            </a:pPr>
            <a:endParaRPr lang="en-US" sz="1800" dirty="0"/>
          </a:p>
        </p:txBody>
      </p:sp>
      <p:pic>
        <p:nvPicPr>
          <p:cNvPr id="10" name="Picture 9">
            <a:extLst>
              <a:ext uri="{FF2B5EF4-FFF2-40B4-BE49-F238E27FC236}">
                <a16:creationId xmlns:a16="http://schemas.microsoft.com/office/drawing/2014/main" id="{B7DDBDAC-5D49-BE23-C23F-E073A9A03466}"/>
              </a:ext>
            </a:extLst>
          </p:cNvPr>
          <p:cNvPicPr>
            <a:picLocks noChangeAspect="1"/>
          </p:cNvPicPr>
          <p:nvPr/>
        </p:nvPicPr>
        <p:blipFill>
          <a:blip r:embed="rId2"/>
          <a:stretch>
            <a:fillRect/>
          </a:stretch>
        </p:blipFill>
        <p:spPr>
          <a:xfrm>
            <a:off x="7905667" y="3231794"/>
            <a:ext cx="4190604" cy="2905769"/>
          </a:xfrm>
          <a:prstGeom prst="rect">
            <a:avLst/>
          </a:prstGeom>
        </p:spPr>
      </p:pic>
    </p:spTree>
    <p:extLst>
      <p:ext uri="{BB962C8B-B14F-4D97-AF65-F5344CB8AC3E}">
        <p14:creationId xmlns:p14="http://schemas.microsoft.com/office/powerpoint/2010/main" val="2973711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1342-85BD-AE77-CA4B-6F31BC69E25B}"/>
              </a:ext>
            </a:extLst>
          </p:cNvPr>
          <p:cNvSpPr>
            <a:spLocks noGrp="1"/>
          </p:cNvSpPr>
          <p:nvPr>
            <p:ph type="title"/>
          </p:nvPr>
        </p:nvSpPr>
        <p:spPr/>
        <p:txBody>
          <a:bodyPr>
            <a:normAutofit fontScale="90000"/>
          </a:bodyPr>
          <a:lstStyle/>
          <a:p>
            <a:r>
              <a:rPr lang="en-US" dirty="0"/>
              <a:t>Socio-Cultural Environment: society’s values, beliefs, norms, lifestyles, traditions, and attitudes.</a:t>
            </a:r>
          </a:p>
        </p:txBody>
      </p:sp>
      <p:sp>
        <p:nvSpPr>
          <p:cNvPr id="3" name="Text Placeholder 2">
            <a:extLst>
              <a:ext uri="{FF2B5EF4-FFF2-40B4-BE49-F238E27FC236}">
                <a16:creationId xmlns:a16="http://schemas.microsoft.com/office/drawing/2014/main" id="{052E5195-5987-6209-49C9-A6FD4EC19318}"/>
              </a:ext>
            </a:extLst>
          </p:cNvPr>
          <p:cNvSpPr>
            <a:spLocks noGrp="1"/>
          </p:cNvSpPr>
          <p:nvPr>
            <p:ph type="body" idx="1"/>
          </p:nvPr>
        </p:nvSpPr>
        <p:spPr/>
        <p:txBody>
          <a:bodyPr/>
          <a:lstStyle/>
          <a:p>
            <a:endParaRPr lang="en-US" dirty="0"/>
          </a:p>
        </p:txBody>
      </p:sp>
      <p:sp>
        <p:nvSpPr>
          <p:cNvPr id="4" name="Content Placeholder 3">
            <a:extLst>
              <a:ext uri="{FF2B5EF4-FFF2-40B4-BE49-F238E27FC236}">
                <a16:creationId xmlns:a16="http://schemas.microsoft.com/office/drawing/2014/main" id="{EE96AC3E-F10A-CA10-29E6-06A159FEB40C}"/>
              </a:ext>
            </a:extLst>
          </p:cNvPr>
          <p:cNvSpPr>
            <a:spLocks noGrp="1"/>
          </p:cNvSpPr>
          <p:nvPr>
            <p:ph sz="half" idx="2"/>
          </p:nvPr>
        </p:nvSpPr>
        <p:spPr/>
        <p:txBody>
          <a:bodyPr>
            <a:normAutofit fontScale="92500" lnSpcReduction="20000"/>
          </a:bodyPr>
          <a:lstStyle/>
          <a:p>
            <a:r>
              <a:rPr lang="en-US" dirty="0"/>
              <a:t>Cultural values </a:t>
            </a:r>
          </a:p>
          <a:p>
            <a:r>
              <a:rPr lang="en-US" dirty="0"/>
              <a:t>Social norms </a:t>
            </a:r>
          </a:p>
          <a:p>
            <a:r>
              <a:rPr lang="en-US" dirty="0"/>
              <a:t>Religion and traditions </a:t>
            </a:r>
          </a:p>
          <a:p>
            <a:r>
              <a:rPr lang="en-US" dirty="0"/>
              <a:t>Lifestyle changes </a:t>
            </a:r>
          </a:p>
          <a:p>
            <a:r>
              <a:rPr lang="en-US" dirty="0"/>
              <a:t>Attitudes towards family and work </a:t>
            </a:r>
          </a:p>
          <a:p>
            <a:r>
              <a:rPr lang="en-US" dirty="0"/>
              <a:t>Gender roles </a:t>
            </a:r>
          </a:p>
          <a:p>
            <a:r>
              <a:rPr lang="en-US" dirty="0"/>
              <a:t>Health consciousness </a:t>
            </a:r>
          </a:p>
          <a:p>
            <a:r>
              <a:rPr lang="en-US" dirty="0"/>
              <a:t>Social responsibility</a:t>
            </a:r>
          </a:p>
        </p:txBody>
      </p:sp>
      <p:sp>
        <p:nvSpPr>
          <p:cNvPr id="5" name="Text Placeholder 4">
            <a:extLst>
              <a:ext uri="{FF2B5EF4-FFF2-40B4-BE49-F238E27FC236}">
                <a16:creationId xmlns:a16="http://schemas.microsoft.com/office/drawing/2014/main" id="{36F362A0-062E-3C35-E765-F2AF29CA1C2A}"/>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227EB4F0-DEBB-FE06-8AE8-FDD1D96A3B45}"/>
              </a:ext>
            </a:extLst>
          </p:cNvPr>
          <p:cNvSpPr>
            <a:spLocks noGrp="1"/>
          </p:cNvSpPr>
          <p:nvPr>
            <p:ph sz="quarter" idx="4"/>
          </p:nvPr>
        </p:nvSpPr>
        <p:spPr/>
        <p:txBody>
          <a:bodyPr>
            <a:normAutofit fontScale="92500" lnSpcReduction="20000"/>
          </a:bodyPr>
          <a:lstStyle/>
          <a:p>
            <a:r>
              <a:rPr lang="en-US" dirty="0"/>
              <a:t>Consumers do not buy products only for functional benefits. Products may also represent:</a:t>
            </a:r>
          </a:p>
          <a:p>
            <a:pPr lvl="1"/>
            <a:r>
              <a:rPr lang="en-US" dirty="0"/>
              <a:t>identity, </a:t>
            </a:r>
          </a:p>
          <a:p>
            <a:pPr lvl="1"/>
            <a:r>
              <a:rPr lang="en-US" dirty="0"/>
              <a:t>social status, </a:t>
            </a:r>
          </a:p>
          <a:p>
            <a:pPr lvl="1"/>
            <a:r>
              <a:rPr lang="en-US" dirty="0"/>
              <a:t>belonging, </a:t>
            </a:r>
          </a:p>
          <a:p>
            <a:pPr lvl="1"/>
            <a:r>
              <a:rPr lang="en-US" dirty="0"/>
              <a:t>values, </a:t>
            </a:r>
          </a:p>
          <a:p>
            <a:pPr lvl="1"/>
            <a:r>
              <a:rPr lang="en-US" dirty="0"/>
              <a:t>lifestyle, </a:t>
            </a:r>
          </a:p>
          <a:p>
            <a:pPr lvl="1"/>
            <a:r>
              <a:rPr lang="en-US" dirty="0"/>
              <a:t>and cultural meaning.</a:t>
            </a:r>
          </a:p>
          <a:p>
            <a:endParaRPr lang="en-US" dirty="0"/>
          </a:p>
        </p:txBody>
      </p:sp>
    </p:spTree>
    <p:extLst>
      <p:ext uri="{BB962C8B-B14F-4D97-AF65-F5344CB8AC3E}">
        <p14:creationId xmlns:p14="http://schemas.microsoft.com/office/powerpoint/2010/main" val="705108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6487471-858E-ED5E-FBFB-B1B729E94156}"/>
              </a:ext>
            </a:extLst>
          </p:cNvPr>
          <p:cNvSpPr>
            <a:spLocks noGrp="1"/>
          </p:cNvSpPr>
          <p:nvPr>
            <p:ph type="title"/>
          </p:nvPr>
        </p:nvSpPr>
        <p:spPr/>
        <p:txBody>
          <a:bodyPr>
            <a:normAutofit fontScale="90000"/>
          </a:bodyPr>
          <a:lstStyle/>
          <a:p>
            <a:r>
              <a:rPr lang="en-US" sz="3200" b="1" dirty="0">
                <a:solidFill>
                  <a:srgbClr val="0070C0"/>
                </a:solidFill>
              </a:rPr>
              <a:t>A campaign that succeeds in one country may fail elsewhere because symbols, </a:t>
            </a:r>
            <a:r>
              <a:rPr lang="en-US" sz="3200" b="1" dirty="0" err="1">
                <a:solidFill>
                  <a:srgbClr val="0070C0"/>
                </a:solidFill>
              </a:rPr>
              <a:t>humour</a:t>
            </a:r>
            <a:r>
              <a:rPr lang="en-US" sz="3200" b="1" dirty="0">
                <a:solidFill>
                  <a:srgbClr val="0070C0"/>
                </a:solidFill>
              </a:rPr>
              <a:t>, values, and social norms differ.</a:t>
            </a:r>
          </a:p>
        </p:txBody>
      </p:sp>
      <p:sp>
        <p:nvSpPr>
          <p:cNvPr id="8" name="Content Placeholder 7">
            <a:extLst>
              <a:ext uri="{FF2B5EF4-FFF2-40B4-BE49-F238E27FC236}">
                <a16:creationId xmlns:a16="http://schemas.microsoft.com/office/drawing/2014/main" id="{7A68F1A3-4AFA-FBB9-0A9A-9DAB80D0AFE6}"/>
              </a:ext>
            </a:extLst>
          </p:cNvPr>
          <p:cNvSpPr>
            <a:spLocks noGrp="1"/>
          </p:cNvSpPr>
          <p:nvPr>
            <p:ph idx="1"/>
          </p:nvPr>
        </p:nvSpPr>
        <p:spPr>
          <a:xfrm>
            <a:off x="838200" y="1825625"/>
            <a:ext cx="6961632" cy="4351338"/>
          </a:xfrm>
        </p:spPr>
        <p:txBody>
          <a:bodyPr>
            <a:normAutofit fontScale="62500" lnSpcReduction="20000"/>
          </a:bodyPr>
          <a:lstStyle/>
          <a:p>
            <a:pPr marL="0" indent="0">
              <a:buNone/>
            </a:pPr>
            <a:r>
              <a:rPr lang="en-US" dirty="0"/>
              <a:t>In 2018, Italian luxury brand Dolce &amp; Gabbana launched a social-media campaign to promote a major fashion show in Shanghai.</a:t>
            </a:r>
          </a:p>
          <a:p>
            <a:pPr marL="0" indent="0">
              <a:buNone/>
            </a:pPr>
            <a:r>
              <a:rPr lang="en-US" dirty="0"/>
              <a:t>The videos showed a Chinese woman attempting to eat Italian foods, including pizza and spaghetti, with chopsticks. The campaign appeared intended to be humorous and to combine Italian and Chinese culture.</a:t>
            </a:r>
          </a:p>
          <a:p>
            <a:pPr marL="0" indent="0">
              <a:buNone/>
            </a:pPr>
            <a:r>
              <a:rPr lang="en-US" dirty="0"/>
              <a:t>However, </a:t>
            </a:r>
            <a:r>
              <a:rPr lang="en-US" dirty="0">
                <a:solidFill>
                  <a:srgbClr val="0070C0"/>
                </a:solidFill>
              </a:rPr>
              <a:t>many Chinese consumers interpreted the advertisements very differently</a:t>
            </a:r>
            <a:r>
              <a:rPr lang="en-US" dirty="0"/>
              <a:t>. The woman’s exaggerated </a:t>
            </a:r>
            <a:r>
              <a:rPr lang="en-US" dirty="0" err="1"/>
              <a:t>behaviour</a:t>
            </a:r>
            <a:r>
              <a:rPr lang="en-US" dirty="0"/>
              <a:t>, the traditional music and the presenter’s tone were viewed as </a:t>
            </a:r>
            <a:r>
              <a:rPr lang="en-US" dirty="0">
                <a:solidFill>
                  <a:srgbClr val="0070C0"/>
                </a:solidFill>
              </a:rPr>
              <a:t>stereotypical, </a:t>
            </a:r>
            <a:r>
              <a:rPr lang="en-US" dirty="0" err="1">
                <a:solidFill>
                  <a:srgbClr val="0070C0"/>
                </a:solidFill>
              </a:rPr>
              <a:t>patronising</a:t>
            </a:r>
            <a:r>
              <a:rPr lang="en-US" dirty="0">
                <a:solidFill>
                  <a:srgbClr val="0070C0"/>
                </a:solidFill>
              </a:rPr>
              <a:t> and disrespectful to Chinese culture</a:t>
            </a:r>
            <a:r>
              <a:rPr lang="en-US" dirty="0"/>
              <a:t>.</a:t>
            </a:r>
          </a:p>
          <a:p>
            <a:pPr marL="0" indent="0">
              <a:buNone/>
            </a:pPr>
            <a:r>
              <a:rPr lang="en-US" dirty="0"/>
              <a:t>The reaction </a:t>
            </a:r>
            <a:r>
              <a:rPr lang="en-US" dirty="0">
                <a:solidFill>
                  <a:srgbClr val="0070C0"/>
                </a:solidFill>
              </a:rPr>
              <a:t>spread rapidly across Chinese social media</a:t>
            </a:r>
            <a:r>
              <a:rPr lang="en-US" dirty="0"/>
              <a:t>. Celebrities withdrew from the Shanghai fashion show, the event was cancelled, and </a:t>
            </a:r>
            <a:r>
              <a:rPr lang="en-US" dirty="0">
                <a:solidFill>
                  <a:srgbClr val="0070C0"/>
                </a:solidFill>
              </a:rPr>
              <a:t>major Chinese e-commerce platforms removed Dolce &amp; Gabbana products. The controversy later contributed to weaker sales for the brand in China.</a:t>
            </a:r>
          </a:p>
          <a:p>
            <a:pPr marL="0" indent="0">
              <a:buNone/>
            </a:pPr>
            <a:r>
              <a:rPr lang="en-US" dirty="0"/>
              <a:t>The campaign demonstrated that </a:t>
            </a:r>
            <a:r>
              <a:rPr lang="en-US" dirty="0" err="1"/>
              <a:t>humour</a:t>
            </a:r>
            <a:r>
              <a:rPr lang="en-US" dirty="0"/>
              <a:t> and cultural symbols do not carry the same meanings in every market. What a company intends as playful cultural interaction may be perceived by local consumers as mockery or disrespect.</a:t>
            </a:r>
          </a:p>
          <a:p>
            <a:pPr marL="0" indent="0">
              <a:buNone/>
            </a:pPr>
            <a:endParaRPr lang="en-US" dirty="0"/>
          </a:p>
        </p:txBody>
      </p:sp>
      <p:pic>
        <p:nvPicPr>
          <p:cNvPr id="10" name="Picture 9">
            <a:extLst>
              <a:ext uri="{FF2B5EF4-FFF2-40B4-BE49-F238E27FC236}">
                <a16:creationId xmlns:a16="http://schemas.microsoft.com/office/drawing/2014/main" id="{44336EBE-A874-2FCC-AAB5-292152867608}"/>
              </a:ext>
            </a:extLst>
          </p:cNvPr>
          <p:cNvPicPr>
            <a:picLocks noChangeAspect="1"/>
          </p:cNvPicPr>
          <p:nvPr/>
        </p:nvPicPr>
        <p:blipFill>
          <a:blip r:embed="rId2"/>
          <a:stretch>
            <a:fillRect/>
          </a:stretch>
        </p:blipFill>
        <p:spPr>
          <a:xfrm>
            <a:off x="8307636" y="2075688"/>
            <a:ext cx="3536357" cy="3442194"/>
          </a:xfrm>
          <a:prstGeom prst="rect">
            <a:avLst/>
          </a:prstGeom>
        </p:spPr>
      </p:pic>
    </p:spTree>
    <p:extLst>
      <p:ext uri="{BB962C8B-B14F-4D97-AF65-F5344CB8AC3E}">
        <p14:creationId xmlns:p14="http://schemas.microsoft.com/office/powerpoint/2010/main" val="2102931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9BDC8-D096-C668-79BF-55E121A0629D}"/>
              </a:ext>
            </a:extLst>
          </p:cNvPr>
          <p:cNvSpPr>
            <a:spLocks noGrp="1"/>
          </p:cNvSpPr>
          <p:nvPr>
            <p:ph type="title"/>
          </p:nvPr>
        </p:nvSpPr>
        <p:spPr>
          <a:xfrm>
            <a:off x="5696712" y="1709738"/>
            <a:ext cx="5650738" cy="2852737"/>
          </a:xfrm>
        </p:spPr>
        <p:txBody>
          <a:bodyPr/>
          <a:lstStyle/>
          <a:p>
            <a:r>
              <a:rPr lang="en-US" b="1" dirty="0">
                <a:solidFill>
                  <a:schemeClr val="accent3"/>
                </a:solidFill>
              </a:rPr>
              <a:t>Micro-environments</a:t>
            </a:r>
          </a:p>
        </p:txBody>
      </p:sp>
      <p:sp>
        <p:nvSpPr>
          <p:cNvPr id="3" name="Text Placeholder 2">
            <a:extLst>
              <a:ext uri="{FF2B5EF4-FFF2-40B4-BE49-F238E27FC236}">
                <a16:creationId xmlns:a16="http://schemas.microsoft.com/office/drawing/2014/main" id="{9D775C4C-2D17-03D7-A674-5F75A47DA0CE}"/>
              </a:ext>
            </a:extLst>
          </p:cNvPr>
          <p:cNvSpPr>
            <a:spLocks noGrp="1"/>
          </p:cNvSpPr>
          <p:nvPr>
            <p:ph type="body" idx="1"/>
          </p:nvPr>
        </p:nvSpPr>
        <p:spPr/>
        <p:txBody>
          <a:bodyPr/>
          <a:lstStyle/>
          <a:p>
            <a:endParaRPr lang="en-US" b="1">
              <a:solidFill>
                <a:schemeClr val="accent3"/>
              </a:solidFill>
            </a:endParaRPr>
          </a:p>
        </p:txBody>
      </p:sp>
      <p:pic>
        <p:nvPicPr>
          <p:cNvPr id="5" name="Picture 4">
            <a:extLst>
              <a:ext uri="{FF2B5EF4-FFF2-40B4-BE49-F238E27FC236}">
                <a16:creationId xmlns:a16="http://schemas.microsoft.com/office/drawing/2014/main" id="{DDE49437-53EF-EB8B-8144-726F8C1127E3}"/>
              </a:ext>
            </a:extLst>
          </p:cNvPr>
          <p:cNvPicPr>
            <a:picLocks noChangeAspect="1"/>
          </p:cNvPicPr>
          <p:nvPr/>
        </p:nvPicPr>
        <p:blipFill>
          <a:blip r:embed="rId2"/>
          <a:stretch>
            <a:fillRect/>
          </a:stretch>
        </p:blipFill>
        <p:spPr>
          <a:xfrm>
            <a:off x="0" y="0"/>
            <a:ext cx="5143500" cy="6858000"/>
          </a:xfrm>
          <a:prstGeom prst="rect">
            <a:avLst/>
          </a:prstGeom>
        </p:spPr>
      </p:pic>
    </p:spTree>
    <p:extLst>
      <p:ext uri="{BB962C8B-B14F-4D97-AF65-F5344CB8AC3E}">
        <p14:creationId xmlns:p14="http://schemas.microsoft.com/office/powerpoint/2010/main" val="1176480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D1704A-4625-B6DD-9738-2393FC7C99EE}"/>
              </a:ext>
            </a:extLst>
          </p:cNvPr>
          <p:cNvSpPr>
            <a:spLocks noGrp="1"/>
          </p:cNvSpPr>
          <p:nvPr>
            <p:ph type="title"/>
          </p:nvPr>
        </p:nvSpPr>
        <p:spPr/>
        <p:txBody>
          <a:bodyPr/>
          <a:lstStyle/>
          <a:p>
            <a:r>
              <a:rPr lang="en-US" dirty="0"/>
              <a:t>The company</a:t>
            </a:r>
          </a:p>
        </p:txBody>
      </p:sp>
      <p:sp>
        <p:nvSpPr>
          <p:cNvPr id="5" name="Text Placeholder 4">
            <a:extLst>
              <a:ext uri="{FF2B5EF4-FFF2-40B4-BE49-F238E27FC236}">
                <a16:creationId xmlns:a16="http://schemas.microsoft.com/office/drawing/2014/main" id="{2CC53D09-BF1A-E246-D95F-C282B8BA7BBF}"/>
              </a:ext>
            </a:extLst>
          </p:cNvPr>
          <p:cNvSpPr>
            <a:spLocks noGrp="1"/>
          </p:cNvSpPr>
          <p:nvPr>
            <p:ph type="body" idx="1"/>
          </p:nvPr>
        </p:nvSpPr>
        <p:spPr>
          <a:xfrm>
            <a:off x="839788" y="1331495"/>
            <a:ext cx="5157787" cy="641684"/>
          </a:xfrm>
        </p:spPr>
        <p:txBody>
          <a:bodyPr>
            <a:normAutofit/>
          </a:bodyPr>
          <a:lstStyle/>
          <a:p>
            <a:r>
              <a:rPr lang="en-US" dirty="0"/>
              <a:t>Key internal groups</a:t>
            </a:r>
          </a:p>
        </p:txBody>
      </p:sp>
      <p:sp>
        <p:nvSpPr>
          <p:cNvPr id="6" name="Content Placeholder 5">
            <a:extLst>
              <a:ext uri="{FF2B5EF4-FFF2-40B4-BE49-F238E27FC236}">
                <a16:creationId xmlns:a16="http://schemas.microsoft.com/office/drawing/2014/main" id="{043836AE-F7B3-895F-ABEB-CA99461224ED}"/>
              </a:ext>
            </a:extLst>
          </p:cNvPr>
          <p:cNvSpPr>
            <a:spLocks noGrp="1"/>
          </p:cNvSpPr>
          <p:nvPr>
            <p:ph sz="half" idx="2"/>
          </p:nvPr>
        </p:nvSpPr>
        <p:spPr>
          <a:xfrm>
            <a:off x="836612" y="2248401"/>
            <a:ext cx="5157787" cy="3684588"/>
          </a:xfrm>
        </p:spPr>
        <p:txBody>
          <a:bodyPr>
            <a:normAutofit fontScale="92500" lnSpcReduction="10000"/>
          </a:bodyPr>
          <a:lstStyle/>
          <a:p>
            <a:r>
              <a:rPr lang="en-US" dirty="0"/>
              <a:t>Top management </a:t>
            </a:r>
          </a:p>
          <a:p>
            <a:r>
              <a:rPr lang="en-US" dirty="0"/>
              <a:t>Finance </a:t>
            </a:r>
          </a:p>
          <a:p>
            <a:r>
              <a:rPr lang="en-US" dirty="0"/>
              <a:t>Research and development </a:t>
            </a:r>
          </a:p>
          <a:p>
            <a:r>
              <a:rPr lang="en-US" dirty="0"/>
              <a:t>Purchasing </a:t>
            </a:r>
          </a:p>
          <a:p>
            <a:r>
              <a:rPr lang="en-US" dirty="0"/>
              <a:t>Operations </a:t>
            </a:r>
          </a:p>
          <a:p>
            <a:r>
              <a:rPr lang="en-US" dirty="0"/>
              <a:t>Human resources </a:t>
            </a:r>
          </a:p>
          <a:p>
            <a:r>
              <a:rPr lang="en-US" dirty="0"/>
              <a:t>Accounting </a:t>
            </a:r>
          </a:p>
          <a:p>
            <a:r>
              <a:rPr lang="en-US" dirty="0"/>
              <a:t>Customer service</a:t>
            </a:r>
          </a:p>
        </p:txBody>
      </p:sp>
      <p:sp>
        <p:nvSpPr>
          <p:cNvPr id="7" name="Text Placeholder 6">
            <a:extLst>
              <a:ext uri="{FF2B5EF4-FFF2-40B4-BE49-F238E27FC236}">
                <a16:creationId xmlns:a16="http://schemas.microsoft.com/office/drawing/2014/main" id="{9D093DEC-59D4-746B-6944-0768C0E1CBE6}"/>
              </a:ext>
            </a:extLst>
          </p:cNvPr>
          <p:cNvSpPr>
            <a:spLocks noGrp="1"/>
          </p:cNvSpPr>
          <p:nvPr>
            <p:ph type="body" sz="quarter" idx="3"/>
          </p:nvPr>
        </p:nvSpPr>
        <p:spPr>
          <a:xfrm>
            <a:off x="6194427" y="1149267"/>
            <a:ext cx="5183188" cy="823912"/>
          </a:xfrm>
        </p:spPr>
        <p:txBody>
          <a:bodyPr>
            <a:normAutofit/>
          </a:bodyPr>
          <a:lstStyle/>
          <a:p>
            <a:r>
              <a:rPr lang="en-US" dirty="0"/>
              <a:t>Why it matters?</a:t>
            </a:r>
          </a:p>
        </p:txBody>
      </p:sp>
      <p:sp>
        <p:nvSpPr>
          <p:cNvPr id="8" name="Content Placeholder 7">
            <a:extLst>
              <a:ext uri="{FF2B5EF4-FFF2-40B4-BE49-F238E27FC236}">
                <a16:creationId xmlns:a16="http://schemas.microsoft.com/office/drawing/2014/main" id="{DBAED35A-F918-1C90-157B-4CFCFDEFDB5C}"/>
              </a:ext>
            </a:extLst>
          </p:cNvPr>
          <p:cNvSpPr>
            <a:spLocks noGrp="1"/>
          </p:cNvSpPr>
          <p:nvPr>
            <p:ph sz="quarter" idx="4"/>
          </p:nvPr>
        </p:nvSpPr>
        <p:spPr>
          <a:xfrm>
            <a:off x="6096000" y="2248401"/>
            <a:ext cx="5183188" cy="3684588"/>
          </a:xfrm>
        </p:spPr>
        <p:txBody>
          <a:bodyPr>
            <a:normAutofit fontScale="92500" lnSpcReduction="10000"/>
          </a:bodyPr>
          <a:lstStyle/>
          <a:p>
            <a:r>
              <a:rPr lang="en-US" dirty="0"/>
              <a:t>Mkt cannot work independently. It needs cooperation across the organization:</a:t>
            </a:r>
          </a:p>
          <a:p>
            <a:pPr lvl="1"/>
            <a:r>
              <a:rPr lang="en-US" dirty="0"/>
              <a:t>Mkt budget</a:t>
            </a:r>
          </a:p>
          <a:p>
            <a:pPr lvl="1"/>
            <a:r>
              <a:rPr lang="en-US" dirty="0"/>
              <a:t>Product quality and delivery</a:t>
            </a:r>
          </a:p>
          <a:p>
            <a:pPr lvl="1"/>
            <a:r>
              <a:rPr lang="en-US" dirty="0"/>
              <a:t>New products</a:t>
            </a:r>
          </a:p>
          <a:p>
            <a:pPr lvl="1"/>
            <a:r>
              <a:rPr lang="en-US" dirty="0"/>
              <a:t>Skilled mkt staff</a:t>
            </a:r>
          </a:p>
          <a:p>
            <a:pPr lvl="1"/>
            <a:r>
              <a:rPr lang="en-US" dirty="0"/>
              <a:t>Satisfied and loyal customers</a:t>
            </a:r>
          </a:p>
        </p:txBody>
      </p:sp>
    </p:spTree>
    <p:extLst>
      <p:ext uri="{BB962C8B-B14F-4D97-AF65-F5344CB8AC3E}">
        <p14:creationId xmlns:p14="http://schemas.microsoft.com/office/powerpoint/2010/main" val="1070739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10720-9124-EE0A-07BB-EA46E489736F}"/>
              </a:ext>
            </a:extLst>
          </p:cNvPr>
          <p:cNvSpPr>
            <a:spLocks noGrp="1"/>
          </p:cNvSpPr>
          <p:nvPr>
            <p:ph type="title"/>
          </p:nvPr>
        </p:nvSpPr>
        <p:spPr/>
        <p:txBody>
          <a:bodyPr>
            <a:normAutofit fontScale="90000"/>
          </a:bodyPr>
          <a:lstStyle/>
          <a:p>
            <a:r>
              <a:rPr lang="en-US" dirty="0"/>
              <a:t>Suppliers/ Contractors: provide the resources a company needs to produce its goods and services.</a:t>
            </a:r>
          </a:p>
        </p:txBody>
      </p:sp>
      <p:sp>
        <p:nvSpPr>
          <p:cNvPr id="3" name="Text Placeholder 2">
            <a:extLst>
              <a:ext uri="{FF2B5EF4-FFF2-40B4-BE49-F238E27FC236}">
                <a16:creationId xmlns:a16="http://schemas.microsoft.com/office/drawing/2014/main" id="{9064BD59-43B9-537D-6759-200AB643A054}"/>
              </a:ext>
            </a:extLst>
          </p:cNvPr>
          <p:cNvSpPr>
            <a:spLocks noGrp="1"/>
          </p:cNvSpPr>
          <p:nvPr>
            <p:ph type="body" idx="1"/>
          </p:nvPr>
        </p:nvSpPr>
        <p:spPr/>
        <p:txBody>
          <a:bodyPr/>
          <a:lstStyle/>
          <a:p>
            <a:r>
              <a:rPr lang="en-US" dirty="0"/>
              <a:t>What they provide?</a:t>
            </a:r>
          </a:p>
        </p:txBody>
      </p:sp>
      <p:sp>
        <p:nvSpPr>
          <p:cNvPr id="4" name="Content Placeholder 3">
            <a:extLst>
              <a:ext uri="{FF2B5EF4-FFF2-40B4-BE49-F238E27FC236}">
                <a16:creationId xmlns:a16="http://schemas.microsoft.com/office/drawing/2014/main" id="{CE41F5FD-4CBA-87CC-F69D-94BA92EC5C06}"/>
              </a:ext>
            </a:extLst>
          </p:cNvPr>
          <p:cNvSpPr>
            <a:spLocks noGrp="1"/>
          </p:cNvSpPr>
          <p:nvPr>
            <p:ph sz="half" idx="2"/>
          </p:nvPr>
        </p:nvSpPr>
        <p:spPr/>
        <p:txBody>
          <a:bodyPr/>
          <a:lstStyle/>
          <a:p>
            <a:r>
              <a:rPr lang="en-US" dirty="0"/>
              <a:t>Raw materials </a:t>
            </a:r>
          </a:p>
          <a:p>
            <a:r>
              <a:rPr lang="en-US" dirty="0"/>
              <a:t>Components </a:t>
            </a:r>
          </a:p>
          <a:p>
            <a:r>
              <a:rPr lang="en-US" dirty="0"/>
              <a:t>Equipment </a:t>
            </a:r>
          </a:p>
          <a:p>
            <a:r>
              <a:rPr lang="en-US" dirty="0"/>
              <a:t>Technology </a:t>
            </a:r>
          </a:p>
          <a:p>
            <a:r>
              <a:rPr lang="en-US" dirty="0"/>
              <a:t>Energy </a:t>
            </a:r>
          </a:p>
          <a:p>
            <a:r>
              <a:rPr lang="en-US" dirty="0" err="1"/>
              <a:t>Labour</a:t>
            </a:r>
            <a:r>
              <a:rPr lang="en-US" dirty="0"/>
              <a:t> services </a:t>
            </a:r>
          </a:p>
          <a:p>
            <a:r>
              <a:rPr lang="en-US" dirty="0"/>
              <a:t>Information</a:t>
            </a:r>
          </a:p>
        </p:txBody>
      </p:sp>
      <p:sp>
        <p:nvSpPr>
          <p:cNvPr id="5" name="Text Placeholder 4">
            <a:extLst>
              <a:ext uri="{FF2B5EF4-FFF2-40B4-BE49-F238E27FC236}">
                <a16:creationId xmlns:a16="http://schemas.microsoft.com/office/drawing/2014/main" id="{21EA0B61-CEAB-417E-F6B0-C1EE3A931FE2}"/>
              </a:ext>
            </a:extLst>
          </p:cNvPr>
          <p:cNvSpPr>
            <a:spLocks noGrp="1"/>
          </p:cNvSpPr>
          <p:nvPr>
            <p:ph type="body" sz="quarter" idx="3"/>
          </p:nvPr>
        </p:nvSpPr>
        <p:spPr/>
        <p:txBody>
          <a:bodyPr/>
          <a:lstStyle/>
          <a:p>
            <a:r>
              <a:rPr lang="en-US" dirty="0"/>
              <a:t>Why they matters?</a:t>
            </a:r>
          </a:p>
        </p:txBody>
      </p:sp>
      <p:sp>
        <p:nvSpPr>
          <p:cNvPr id="6" name="Content Placeholder 5">
            <a:extLst>
              <a:ext uri="{FF2B5EF4-FFF2-40B4-BE49-F238E27FC236}">
                <a16:creationId xmlns:a16="http://schemas.microsoft.com/office/drawing/2014/main" id="{F3F73D40-A42D-D628-E402-2FE1A508FF54}"/>
              </a:ext>
            </a:extLst>
          </p:cNvPr>
          <p:cNvSpPr>
            <a:spLocks noGrp="1"/>
          </p:cNvSpPr>
          <p:nvPr>
            <p:ph sz="quarter" idx="4"/>
          </p:nvPr>
        </p:nvSpPr>
        <p:spPr/>
        <p:txBody>
          <a:bodyPr/>
          <a:lstStyle/>
          <a:p>
            <a:r>
              <a:rPr lang="en-US" dirty="0"/>
              <a:t>Supplier performance affects:</a:t>
            </a:r>
          </a:p>
          <a:p>
            <a:pPr lvl="1"/>
            <a:r>
              <a:rPr lang="en-US" dirty="0"/>
              <a:t>Product quality </a:t>
            </a:r>
          </a:p>
          <a:p>
            <a:pPr lvl="1"/>
            <a:r>
              <a:rPr lang="en-US" dirty="0"/>
              <a:t>Production costs </a:t>
            </a:r>
          </a:p>
          <a:p>
            <a:pPr lvl="1"/>
            <a:r>
              <a:rPr lang="en-US" dirty="0"/>
              <a:t>Availability </a:t>
            </a:r>
          </a:p>
          <a:p>
            <a:pPr lvl="1"/>
            <a:r>
              <a:rPr lang="en-US" dirty="0"/>
              <a:t>Delivery speed </a:t>
            </a:r>
          </a:p>
          <a:p>
            <a:pPr lvl="1"/>
            <a:r>
              <a:rPr lang="en-US" dirty="0"/>
              <a:t>Pricing </a:t>
            </a:r>
          </a:p>
          <a:p>
            <a:pPr lvl="1"/>
            <a:r>
              <a:rPr lang="en-US" dirty="0"/>
              <a:t>Customer satisfaction</a:t>
            </a:r>
          </a:p>
          <a:p>
            <a:r>
              <a:rPr lang="en-US" dirty="0"/>
              <a:t>Competitive ability</a:t>
            </a:r>
          </a:p>
          <a:p>
            <a:endParaRPr lang="en-US" dirty="0"/>
          </a:p>
        </p:txBody>
      </p:sp>
    </p:spTree>
    <p:extLst>
      <p:ext uri="{BB962C8B-B14F-4D97-AF65-F5344CB8AC3E}">
        <p14:creationId xmlns:p14="http://schemas.microsoft.com/office/powerpoint/2010/main" val="681933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D9E2EE24-01F6-6440-0D83-C317B36A5D4E}"/>
              </a:ext>
            </a:extLst>
          </p:cNvPr>
          <p:cNvSpPr>
            <a:spLocks noGrp="1"/>
          </p:cNvSpPr>
          <p:nvPr>
            <p:ph sz="half" idx="1"/>
          </p:nvPr>
        </p:nvSpPr>
        <p:spPr>
          <a:xfrm>
            <a:off x="838200" y="813816"/>
            <a:ext cx="6239256" cy="5363147"/>
          </a:xfrm>
          <a:solidFill>
            <a:schemeClr val="accent6">
              <a:lumMod val="20000"/>
              <a:lumOff val="80000"/>
            </a:schemeClr>
          </a:solidFill>
        </p:spPr>
        <p:txBody>
          <a:bodyPr>
            <a:normAutofit fontScale="70000" lnSpcReduction="20000"/>
          </a:bodyPr>
          <a:lstStyle/>
          <a:p>
            <a:r>
              <a:rPr lang="en-US" sz="3400" dirty="0"/>
              <a:t>A construction company wins a contract to build a shopping </a:t>
            </a:r>
            <a:r>
              <a:rPr lang="en-US" sz="3400" dirty="0" err="1"/>
              <a:t>centre</a:t>
            </a:r>
            <a:r>
              <a:rPr lang="en-US" sz="3400" dirty="0"/>
              <a:t> within 12 months. To complete the project, it depends on a supplier for steel beams.</a:t>
            </a:r>
          </a:p>
          <a:p>
            <a:r>
              <a:rPr lang="en-US" sz="3400" dirty="0"/>
              <a:t>If the supplier delivers late, raises prices unexpectedly, or provides steel that does not meet quality standards, the construction company may:</a:t>
            </a:r>
          </a:p>
          <a:p>
            <a:pPr lvl="1"/>
            <a:r>
              <a:rPr lang="en-US" sz="3400" dirty="0"/>
              <a:t>delay the project, </a:t>
            </a:r>
          </a:p>
          <a:p>
            <a:pPr lvl="1"/>
            <a:r>
              <a:rPr lang="en-US" sz="3400" dirty="0"/>
              <a:t>exceed its budget, </a:t>
            </a:r>
          </a:p>
          <a:p>
            <a:pPr lvl="1"/>
            <a:r>
              <a:rPr lang="en-US" sz="3400" dirty="0"/>
              <a:t>fail to meet the contract deadline, </a:t>
            </a:r>
          </a:p>
          <a:p>
            <a:pPr lvl="1"/>
            <a:r>
              <a:rPr lang="en-US" sz="3400" dirty="0"/>
              <a:t>pay financial penalties, </a:t>
            </a:r>
          </a:p>
          <a:p>
            <a:pPr lvl="1"/>
            <a:r>
              <a:rPr lang="en-US" sz="3400" dirty="0"/>
              <a:t>damage its reputation, </a:t>
            </a:r>
          </a:p>
          <a:p>
            <a:pPr lvl="1"/>
            <a:r>
              <a:rPr lang="en-US" sz="3400" dirty="0"/>
              <a:t>and lose future business opportunities.</a:t>
            </a:r>
          </a:p>
          <a:p>
            <a:endParaRPr lang="en-US" sz="2000" dirty="0"/>
          </a:p>
        </p:txBody>
      </p:sp>
      <p:sp>
        <p:nvSpPr>
          <p:cNvPr id="9" name="Content Placeholder 8">
            <a:extLst>
              <a:ext uri="{FF2B5EF4-FFF2-40B4-BE49-F238E27FC236}">
                <a16:creationId xmlns:a16="http://schemas.microsoft.com/office/drawing/2014/main" id="{B4A0CC58-73F6-BA5A-0AD6-025DD604DEF7}"/>
              </a:ext>
            </a:extLst>
          </p:cNvPr>
          <p:cNvSpPr>
            <a:spLocks noGrp="1"/>
          </p:cNvSpPr>
          <p:nvPr>
            <p:ph sz="half" idx="2"/>
          </p:nvPr>
        </p:nvSpPr>
        <p:spPr>
          <a:xfrm>
            <a:off x="7594813" y="1491075"/>
            <a:ext cx="3910263" cy="3821589"/>
          </a:xfrm>
          <a:solidFill>
            <a:schemeClr val="accent4">
              <a:lumMod val="20000"/>
              <a:lumOff val="80000"/>
            </a:schemeClr>
          </a:solidFill>
        </p:spPr>
        <p:txBody>
          <a:bodyPr>
            <a:normAutofit fontScale="70000" lnSpcReduction="20000"/>
          </a:bodyPr>
          <a:lstStyle/>
          <a:p>
            <a:r>
              <a:rPr lang="en-US" dirty="0"/>
              <a:t>Suppliers do more than provide materials and components; they directly affect the value a company can offer customers and its ability to compete. </a:t>
            </a:r>
          </a:p>
          <a:p>
            <a:r>
              <a:rPr lang="en-US" dirty="0"/>
              <a:t>If a company fails to manage its supplier relationships effectively, it may face delays, rising costs, </a:t>
            </a:r>
            <a:r>
              <a:rPr lang="en-US" dirty="0" err="1"/>
              <a:t>inconsisten</a:t>
            </a:r>
            <a:r>
              <a:rPr lang="en-US" dirty="0"/>
              <a:t> quality, or shortages.</a:t>
            </a:r>
          </a:p>
          <a:p>
            <a:r>
              <a:rPr lang="en-US" dirty="0"/>
              <a:t> As a result, the company may miss business opportunities, fail to fulfil customer orders, or be unable to complete contracts on time.</a:t>
            </a:r>
          </a:p>
        </p:txBody>
      </p:sp>
    </p:spTree>
    <p:extLst>
      <p:ext uri="{BB962C8B-B14F-4D97-AF65-F5344CB8AC3E}">
        <p14:creationId xmlns:p14="http://schemas.microsoft.com/office/powerpoint/2010/main" val="3441569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7BEAF-48B9-7802-16C2-3966A153AF65}"/>
              </a:ext>
            </a:extLst>
          </p:cNvPr>
          <p:cNvSpPr>
            <a:spLocks noGrp="1"/>
          </p:cNvSpPr>
          <p:nvPr>
            <p:ph type="title"/>
          </p:nvPr>
        </p:nvSpPr>
        <p:spPr>
          <a:xfrm>
            <a:off x="593557" y="365126"/>
            <a:ext cx="11085095" cy="1014496"/>
          </a:xfrm>
        </p:spPr>
        <p:txBody>
          <a:bodyPr>
            <a:normAutofit fontScale="90000"/>
          </a:bodyPr>
          <a:lstStyle/>
          <a:p>
            <a:r>
              <a:rPr lang="en-US" sz="3600" b="1" dirty="0">
                <a:solidFill>
                  <a:schemeClr val="accent3"/>
                </a:solidFill>
              </a:rPr>
              <a:t>Marketing Intermediaries: help a company promote, sell, distribute, and deliver its products to final customers.</a:t>
            </a:r>
          </a:p>
        </p:txBody>
      </p:sp>
      <p:sp>
        <p:nvSpPr>
          <p:cNvPr id="3" name="Text Placeholder 2">
            <a:extLst>
              <a:ext uri="{FF2B5EF4-FFF2-40B4-BE49-F238E27FC236}">
                <a16:creationId xmlns:a16="http://schemas.microsoft.com/office/drawing/2014/main" id="{AD1E3EF2-4C20-523A-5D5C-FA37F48B4614}"/>
              </a:ext>
            </a:extLst>
          </p:cNvPr>
          <p:cNvSpPr>
            <a:spLocks noGrp="1"/>
          </p:cNvSpPr>
          <p:nvPr>
            <p:ph type="body" idx="1"/>
          </p:nvPr>
        </p:nvSpPr>
        <p:spPr>
          <a:xfrm>
            <a:off x="513348" y="1321887"/>
            <a:ext cx="5157787" cy="434390"/>
          </a:xfrm>
        </p:spPr>
        <p:txBody>
          <a:bodyPr/>
          <a:lstStyle/>
          <a:p>
            <a:r>
              <a:rPr lang="en-US" dirty="0"/>
              <a:t>Who are they?</a:t>
            </a:r>
          </a:p>
        </p:txBody>
      </p:sp>
      <p:sp>
        <p:nvSpPr>
          <p:cNvPr id="4" name="Content Placeholder 3">
            <a:extLst>
              <a:ext uri="{FF2B5EF4-FFF2-40B4-BE49-F238E27FC236}">
                <a16:creationId xmlns:a16="http://schemas.microsoft.com/office/drawing/2014/main" id="{C0F33AFD-00AB-04AD-3205-448114D54FE5}"/>
              </a:ext>
            </a:extLst>
          </p:cNvPr>
          <p:cNvSpPr>
            <a:spLocks noGrp="1"/>
          </p:cNvSpPr>
          <p:nvPr>
            <p:ph sz="half" idx="2"/>
          </p:nvPr>
        </p:nvSpPr>
        <p:spPr>
          <a:xfrm>
            <a:off x="439321" y="1756277"/>
            <a:ext cx="5580480" cy="4875879"/>
          </a:xfrm>
        </p:spPr>
        <p:txBody>
          <a:bodyPr>
            <a:noAutofit/>
          </a:bodyPr>
          <a:lstStyle/>
          <a:p>
            <a:r>
              <a:rPr lang="en-US" sz="1500" b="1" dirty="0"/>
              <a:t>Resellers</a:t>
            </a:r>
            <a:endParaRPr lang="en-US" sz="1500" dirty="0"/>
          </a:p>
          <a:p>
            <a:pPr lvl="1"/>
            <a:r>
              <a:rPr lang="en-US" sz="1400" dirty="0"/>
              <a:t>Wholesalers </a:t>
            </a:r>
          </a:p>
          <a:p>
            <a:pPr lvl="1"/>
            <a:r>
              <a:rPr lang="en-US" sz="1400" dirty="0"/>
              <a:t>Retailers </a:t>
            </a:r>
          </a:p>
          <a:p>
            <a:pPr lvl="1"/>
            <a:r>
              <a:rPr lang="en-US" sz="1400" dirty="0"/>
              <a:t>Distributors </a:t>
            </a:r>
          </a:p>
          <a:p>
            <a:pPr lvl="1"/>
            <a:r>
              <a:rPr lang="en-US" sz="1400" dirty="0"/>
              <a:t>Online marketplaces </a:t>
            </a:r>
          </a:p>
          <a:p>
            <a:r>
              <a:rPr lang="en-US" sz="1500" b="1" dirty="0"/>
              <a:t>Physical distribution firms</a:t>
            </a:r>
            <a:endParaRPr lang="en-US" sz="1500" dirty="0"/>
          </a:p>
          <a:p>
            <a:pPr lvl="1"/>
            <a:r>
              <a:rPr lang="en-US" sz="1400" dirty="0"/>
              <a:t>Warehouses </a:t>
            </a:r>
          </a:p>
          <a:p>
            <a:pPr lvl="1"/>
            <a:r>
              <a:rPr lang="en-US" sz="1400" dirty="0"/>
              <a:t>Transport companies </a:t>
            </a:r>
          </a:p>
          <a:p>
            <a:pPr lvl="1"/>
            <a:r>
              <a:rPr lang="en-US" sz="1400" dirty="0"/>
              <a:t>Delivery services </a:t>
            </a:r>
          </a:p>
          <a:p>
            <a:r>
              <a:rPr lang="en-US" sz="1500" b="1" dirty="0"/>
              <a:t>Marketing service agencies</a:t>
            </a:r>
            <a:endParaRPr lang="en-US" sz="1500" dirty="0"/>
          </a:p>
          <a:p>
            <a:pPr lvl="1"/>
            <a:r>
              <a:rPr lang="en-US" sz="1400" dirty="0"/>
              <a:t>Advertising agencies </a:t>
            </a:r>
          </a:p>
          <a:p>
            <a:pPr lvl="1"/>
            <a:r>
              <a:rPr lang="en-US" sz="1400" dirty="0"/>
              <a:t>Market research firms </a:t>
            </a:r>
          </a:p>
          <a:p>
            <a:pPr lvl="1"/>
            <a:r>
              <a:rPr lang="en-US" sz="1400" dirty="0"/>
              <a:t>Media companies </a:t>
            </a:r>
          </a:p>
          <a:p>
            <a:pPr lvl="1"/>
            <a:r>
              <a:rPr lang="en-US" sz="1400" dirty="0"/>
              <a:t>Digital marketing agencies </a:t>
            </a:r>
          </a:p>
          <a:p>
            <a:r>
              <a:rPr lang="en-US" sz="1500" b="1" dirty="0"/>
              <a:t>Financial intermediaries</a:t>
            </a:r>
            <a:endParaRPr lang="en-US" sz="1500" dirty="0"/>
          </a:p>
          <a:p>
            <a:pPr lvl="1"/>
            <a:r>
              <a:rPr lang="en-US" sz="1400" dirty="0"/>
              <a:t>Banks </a:t>
            </a:r>
          </a:p>
          <a:p>
            <a:pPr lvl="1"/>
            <a:r>
              <a:rPr lang="en-US" sz="1400" dirty="0"/>
              <a:t>Payment providers </a:t>
            </a:r>
          </a:p>
          <a:p>
            <a:pPr lvl="1"/>
            <a:r>
              <a:rPr lang="en-US" sz="1400" dirty="0"/>
              <a:t>Insurance companies</a:t>
            </a:r>
          </a:p>
          <a:p>
            <a:endParaRPr lang="en-US" sz="1500" dirty="0"/>
          </a:p>
        </p:txBody>
      </p:sp>
      <p:sp>
        <p:nvSpPr>
          <p:cNvPr id="5" name="Text Placeholder 4">
            <a:extLst>
              <a:ext uri="{FF2B5EF4-FFF2-40B4-BE49-F238E27FC236}">
                <a16:creationId xmlns:a16="http://schemas.microsoft.com/office/drawing/2014/main" id="{0374C768-1B7B-8F72-B279-71C4E5C953C2}"/>
              </a:ext>
            </a:extLst>
          </p:cNvPr>
          <p:cNvSpPr>
            <a:spLocks noGrp="1"/>
          </p:cNvSpPr>
          <p:nvPr>
            <p:ph type="body" sz="quarter" idx="3"/>
          </p:nvPr>
        </p:nvSpPr>
        <p:spPr>
          <a:xfrm>
            <a:off x="6136104" y="1302630"/>
            <a:ext cx="5183188" cy="434390"/>
          </a:xfrm>
        </p:spPr>
        <p:txBody>
          <a:bodyPr/>
          <a:lstStyle/>
          <a:p>
            <a:r>
              <a:rPr lang="en-US" dirty="0"/>
              <a:t>Why they matters?</a:t>
            </a:r>
          </a:p>
        </p:txBody>
      </p:sp>
      <p:sp>
        <p:nvSpPr>
          <p:cNvPr id="6" name="Content Placeholder 5">
            <a:extLst>
              <a:ext uri="{FF2B5EF4-FFF2-40B4-BE49-F238E27FC236}">
                <a16:creationId xmlns:a16="http://schemas.microsoft.com/office/drawing/2014/main" id="{3B414661-F7BD-97FB-714A-49A0F04DDA12}"/>
              </a:ext>
            </a:extLst>
          </p:cNvPr>
          <p:cNvSpPr>
            <a:spLocks noGrp="1"/>
          </p:cNvSpPr>
          <p:nvPr>
            <p:ph sz="quarter" idx="4"/>
          </p:nvPr>
        </p:nvSpPr>
        <p:spPr>
          <a:xfrm>
            <a:off x="5390147" y="1756277"/>
            <a:ext cx="6288505" cy="3938670"/>
          </a:xfrm>
        </p:spPr>
        <p:txBody>
          <a:bodyPr>
            <a:normAutofit/>
          </a:bodyPr>
          <a:lstStyle/>
          <a:p>
            <a:r>
              <a:rPr lang="en-US" dirty="0"/>
              <a:t>Intermediaries help companies:</a:t>
            </a:r>
          </a:p>
          <a:p>
            <a:pPr lvl="1"/>
            <a:r>
              <a:rPr lang="en-US" dirty="0"/>
              <a:t>Reach customers </a:t>
            </a:r>
          </a:p>
          <a:p>
            <a:pPr lvl="1"/>
            <a:r>
              <a:rPr lang="en-US" dirty="0"/>
              <a:t>Reduce distribution costs </a:t>
            </a:r>
          </a:p>
          <a:p>
            <a:pPr lvl="1"/>
            <a:r>
              <a:rPr lang="en-US" dirty="0"/>
              <a:t>Provide convenient purchasing </a:t>
            </a:r>
          </a:p>
          <a:p>
            <a:pPr lvl="1"/>
            <a:r>
              <a:rPr lang="en-US" dirty="0"/>
              <a:t>Manage logistics </a:t>
            </a:r>
          </a:p>
          <a:p>
            <a:pPr lvl="1"/>
            <a:r>
              <a:rPr lang="en-US" dirty="0"/>
              <a:t>Process payments </a:t>
            </a:r>
          </a:p>
          <a:p>
            <a:pPr lvl="1"/>
            <a:r>
              <a:rPr lang="en-US" dirty="0"/>
              <a:t>Communicate with the market</a:t>
            </a:r>
          </a:p>
          <a:p>
            <a:endParaRPr lang="en-US" dirty="0"/>
          </a:p>
        </p:txBody>
      </p:sp>
    </p:spTree>
    <p:extLst>
      <p:ext uri="{BB962C8B-B14F-4D97-AF65-F5344CB8AC3E}">
        <p14:creationId xmlns:p14="http://schemas.microsoft.com/office/powerpoint/2010/main" val="1600543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99AD55E-6C6F-206A-EA0D-ECF6E1ADAE3D}"/>
              </a:ext>
            </a:extLst>
          </p:cNvPr>
          <p:cNvSpPr>
            <a:spLocks noGrp="1"/>
          </p:cNvSpPr>
          <p:nvPr>
            <p:ph type="title"/>
          </p:nvPr>
        </p:nvSpPr>
        <p:spPr>
          <a:xfrm>
            <a:off x="838200" y="365126"/>
            <a:ext cx="10515600" cy="315912"/>
          </a:xfrm>
        </p:spPr>
        <p:txBody>
          <a:bodyPr>
            <a:normAutofit fontScale="90000"/>
          </a:bodyPr>
          <a:lstStyle/>
          <a:p>
            <a:r>
              <a:rPr lang="en-US" dirty="0"/>
              <a:t>Supermarkets: powerful mkt intermediaries</a:t>
            </a:r>
          </a:p>
        </p:txBody>
      </p:sp>
      <p:sp>
        <p:nvSpPr>
          <p:cNvPr id="8" name="Content Placeholder 7">
            <a:extLst>
              <a:ext uri="{FF2B5EF4-FFF2-40B4-BE49-F238E27FC236}">
                <a16:creationId xmlns:a16="http://schemas.microsoft.com/office/drawing/2014/main" id="{B5969257-A48A-5445-5784-E3A531D3630A}"/>
              </a:ext>
            </a:extLst>
          </p:cNvPr>
          <p:cNvSpPr>
            <a:spLocks noGrp="1"/>
          </p:cNvSpPr>
          <p:nvPr>
            <p:ph idx="1"/>
          </p:nvPr>
        </p:nvSpPr>
        <p:spPr>
          <a:xfrm>
            <a:off x="593558" y="1026695"/>
            <a:ext cx="11053010" cy="5150268"/>
          </a:xfrm>
        </p:spPr>
        <p:txBody>
          <a:bodyPr>
            <a:normAutofit fontScale="77500" lnSpcReduction="20000"/>
          </a:bodyPr>
          <a:lstStyle/>
          <a:p>
            <a:r>
              <a:rPr lang="en-US" dirty="0"/>
              <a:t>A small food manufacturer develops a popular yoghurt product and wants to sell it through a major supermarket chain. Although the manufacturer owns the brand, the supermarket controls access to a large number of customers.</a:t>
            </a:r>
          </a:p>
          <a:p>
            <a:pPr lvl="1"/>
            <a:r>
              <a:rPr lang="en-US" dirty="0"/>
              <a:t>The supermarket may require the manufacturer to:</a:t>
            </a:r>
          </a:p>
          <a:p>
            <a:pPr lvl="1"/>
            <a:r>
              <a:rPr lang="en-US" dirty="0"/>
              <a:t>offer a lower wholesale price, </a:t>
            </a:r>
          </a:p>
          <a:p>
            <a:pPr lvl="1"/>
            <a:r>
              <a:rPr lang="en-US" dirty="0"/>
              <a:t>pay listing or shelf-placement fees, </a:t>
            </a:r>
          </a:p>
          <a:p>
            <a:pPr lvl="1"/>
            <a:r>
              <a:rPr lang="en-US" dirty="0"/>
              <a:t>provide frequent discounts, </a:t>
            </a:r>
          </a:p>
          <a:p>
            <a:pPr lvl="1"/>
            <a:r>
              <a:rPr lang="en-US" dirty="0"/>
              <a:t>participate in supermarket promotions, </a:t>
            </a:r>
          </a:p>
          <a:p>
            <a:pPr lvl="1"/>
            <a:r>
              <a:rPr lang="en-US" dirty="0"/>
              <a:t>accept long payment periods, </a:t>
            </a:r>
          </a:p>
          <a:p>
            <a:pPr lvl="1"/>
            <a:r>
              <a:rPr lang="en-US" dirty="0"/>
              <a:t>meet strict delivery and packaging requirements, </a:t>
            </a:r>
          </a:p>
          <a:p>
            <a:pPr lvl="1"/>
            <a:r>
              <a:rPr lang="en-US" dirty="0"/>
              <a:t>and take back unsold or expired products.</a:t>
            </a:r>
          </a:p>
          <a:p>
            <a:r>
              <a:rPr lang="en-US" dirty="0"/>
              <a:t>The supermarket may also decide:</a:t>
            </a:r>
          </a:p>
          <a:p>
            <a:pPr lvl="1"/>
            <a:r>
              <a:rPr lang="en-US" dirty="0"/>
              <a:t>where the product is placed: A product displayed at eye level or at the end of an aisle is more visible, while one placed on a low shelf may sell less. </a:t>
            </a:r>
          </a:p>
          <a:p>
            <a:pPr lvl="1"/>
            <a:r>
              <a:rPr lang="en-US" dirty="0"/>
              <a:t>How long the product can be displayed on the shelf</a:t>
            </a:r>
          </a:p>
          <a:p>
            <a:pPr lvl="1"/>
            <a:r>
              <a:rPr lang="en-US" dirty="0"/>
              <a:t>If the manufacturer refuses the supermarket’s conditions, the retailer may reduce its shelf space, replace it with another brand, or promote its own private-label yoghurt.</a:t>
            </a:r>
          </a:p>
          <a:p>
            <a:r>
              <a:rPr lang="en-US" dirty="0"/>
              <a:t>A manufacturer may produce a good product, but without access to powerful retailers, it may struggle to reach customers and compete effectively.</a:t>
            </a:r>
          </a:p>
        </p:txBody>
      </p:sp>
      <p:pic>
        <p:nvPicPr>
          <p:cNvPr id="10" name="Picture 9">
            <a:extLst>
              <a:ext uri="{FF2B5EF4-FFF2-40B4-BE49-F238E27FC236}">
                <a16:creationId xmlns:a16="http://schemas.microsoft.com/office/drawing/2014/main" id="{55283608-D783-2316-97B8-2DAA7A344C7E}"/>
              </a:ext>
            </a:extLst>
          </p:cNvPr>
          <p:cNvPicPr>
            <a:picLocks noChangeAspect="1"/>
          </p:cNvPicPr>
          <p:nvPr/>
        </p:nvPicPr>
        <p:blipFill>
          <a:blip r:embed="rId2"/>
          <a:stretch>
            <a:fillRect/>
          </a:stretch>
        </p:blipFill>
        <p:spPr>
          <a:xfrm>
            <a:off x="8547416" y="1631150"/>
            <a:ext cx="3367858" cy="2562501"/>
          </a:xfrm>
          <a:prstGeom prst="rect">
            <a:avLst/>
          </a:prstGeom>
        </p:spPr>
      </p:pic>
    </p:spTree>
    <p:extLst>
      <p:ext uri="{BB962C8B-B14F-4D97-AF65-F5344CB8AC3E}">
        <p14:creationId xmlns:p14="http://schemas.microsoft.com/office/powerpoint/2010/main" val="2145453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2521E-C619-322D-1CA0-C513E98C1C2E}"/>
              </a:ext>
            </a:extLst>
          </p:cNvPr>
          <p:cNvSpPr>
            <a:spLocks noGrp="1"/>
          </p:cNvSpPr>
          <p:nvPr>
            <p:ph type="title"/>
          </p:nvPr>
        </p:nvSpPr>
        <p:spPr>
          <a:xfrm>
            <a:off x="593559" y="505328"/>
            <a:ext cx="11117178" cy="569494"/>
          </a:xfrm>
        </p:spPr>
        <p:txBody>
          <a:bodyPr>
            <a:normAutofit fontScale="90000"/>
          </a:bodyPr>
          <a:lstStyle/>
          <a:p>
            <a:r>
              <a:rPr lang="en-US" dirty="0"/>
              <a:t>How a bank-issued Letter of Credit (LC) helps two unfamiliar overseas businesses trade</a:t>
            </a:r>
          </a:p>
        </p:txBody>
      </p:sp>
      <p:sp>
        <p:nvSpPr>
          <p:cNvPr id="3" name="Content Placeholder 2">
            <a:extLst>
              <a:ext uri="{FF2B5EF4-FFF2-40B4-BE49-F238E27FC236}">
                <a16:creationId xmlns:a16="http://schemas.microsoft.com/office/drawing/2014/main" id="{205D930B-482A-0FBD-9BD6-4FA131FBF3C2}"/>
              </a:ext>
            </a:extLst>
          </p:cNvPr>
          <p:cNvSpPr>
            <a:spLocks noGrp="1"/>
          </p:cNvSpPr>
          <p:nvPr>
            <p:ph idx="1"/>
          </p:nvPr>
        </p:nvSpPr>
        <p:spPr>
          <a:xfrm>
            <a:off x="593559" y="1507958"/>
            <a:ext cx="11117178" cy="4844715"/>
          </a:xfrm>
        </p:spPr>
        <p:txBody>
          <a:bodyPr>
            <a:normAutofit fontScale="77500" lnSpcReduction="20000"/>
          </a:bodyPr>
          <a:lstStyle/>
          <a:p>
            <a:pPr marL="0" indent="0">
              <a:buNone/>
            </a:pPr>
            <a:r>
              <a:rPr lang="en-US" dirty="0"/>
              <a:t>A Vietnamese furniture importer wants to buy USD 200,000 worth of timber from a supplier in Brazil. The two companies have never worked together before. The Vietnamese importer is worried that it may pay in advance but never receive the goods. The Brazilian supplier is worried that it may ship the timber but not receive payment.</a:t>
            </a:r>
          </a:p>
          <a:p>
            <a:pPr marL="0" indent="0">
              <a:buNone/>
            </a:pPr>
            <a:r>
              <a:rPr lang="en-US" dirty="0"/>
              <a:t>To reduce this risk, the importer asks its bank to issue a </a:t>
            </a:r>
            <a:r>
              <a:rPr lang="en-US" b="1" dirty="0"/>
              <a:t>Letter of Credit (LC)</a:t>
            </a:r>
            <a:r>
              <a:rPr lang="en-US" dirty="0"/>
              <a:t> in </a:t>
            </a:r>
            <a:r>
              <a:rPr lang="en-US" dirty="0" err="1"/>
              <a:t>favour</a:t>
            </a:r>
            <a:r>
              <a:rPr lang="en-US" dirty="0"/>
              <a:t> of the Brazilian supplier. The process is:</a:t>
            </a:r>
          </a:p>
          <a:p>
            <a:pPr lvl="1"/>
            <a:r>
              <a:rPr lang="en-US" dirty="0"/>
              <a:t>The importer and supplier sign a sales contract. </a:t>
            </a:r>
          </a:p>
          <a:p>
            <a:pPr lvl="1"/>
            <a:r>
              <a:rPr lang="en-US" dirty="0"/>
              <a:t>The importer’s bank issues the LC. </a:t>
            </a:r>
          </a:p>
          <a:p>
            <a:pPr lvl="1"/>
            <a:r>
              <a:rPr lang="en-US" dirty="0"/>
              <a:t>The supplier ships the timber and submits the required documents, such as the bill of lading, invoice, packing list, and certificate of origin. </a:t>
            </a:r>
          </a:p>
          <a:p>
            <a:pPr lvl="1"/>
            <a:r>
              <a:rPr lang="en-US" dirty="0"/>
              <a:t>If the documents comply with the LC terms, the bank pays the supplier. </a:t>
            </a:r>
          </a:p>
          <a:p>
            <a:pPr lvl="1"/>
            <a:r>
              <a:rPr lang="en-US" dirty="0"/>
              <a:t>The importer receives the documents and collects the goods. </a:t>
            </a:r>
          </a:p>
          <a:p>
            <a:pPr>
              <a:buFont typeface="Wingdings" panose="05000000000000000000" pitchFamily="2" charset="2"/>
              <a:buChar char="à"/>
            </a:pPr>
            <a:r>
              <a:rPr lang="en-US" dirty="0"/>
              <a:t>The bank acts as a trusted intermediary between two businesses that do not yet trust each other.</a:t>
            </a:r>
          </a:p>
          <a:p>
            <a:pPr>
              <a:buFont typeface="Wingdings" panose="05000000000000000000" pitchFamily="2" charset="2"/>
              <a:buChar char="à"/>
            </a:pPr>
            <a:r>
              <a:rPr lang="en-US" dirty="0"/>
              <a:t>Banks and other financial intermediaries can make international trade possible by reducing risk, building trust, and enabling unfamiliar businesses in different countries to cooperate.</a:t>
            </a:r>
          </a:p>
          <a:p>
            <a:endParaRPr lang="en-US" dirty="0"/>
          </a:p>
        </p:txBody>
      </p:sp>
    </p:spTree>
    <p:extLst>
      <p:ext uri="{BB962C8B-B14F-4D97-AF65-F5344CB8AC3E}">
        <p14:creationId xmlns:p14="http://schemas.microsoft.com/office/powerpoint/2010/main" val="776661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1BA0-03EC-11E8-8FE2-F0F00F931F30}"/>
              </a:ext>
            </a:extLst>
          </p:cNvPr>
          <p:cNvSpPr>
            <a:spLocks noGrp="1"/>
          </p:cNvSpPr>
          <p:nvPr>
            <p:ph type="title"/>
          </p:nvPr>
        </p:nvSpPr>
        <p:spPr>
          <a:xfrm>
            <a:off x="838200" y="365126"/>
            <a:ext cx="10515600" cy="950328"/>
          </a:xfrm>
        </p:spPr>
        <p:txBody>
          <a:bodyPr>
            <a:normAutofit fontScale="90000"/>
          </a:bodyPr>
          <a:lstStyle/>
          <a:p>
            <a:r>
              <a:rPr lang="en-US" dirty="0"/>
              <a:t>Competitors: offer similar products or satisfy the same customer need.</a:t>
            </a:r>
          </a:p>
        </p:txBody>
      </p:sp>
      <p:sp>
        <p:nvSpPr>
          <p:cNvPr id="3" name="Content Placeholder 2">
            <a:extLst>
              <a:ext uri="{FF2B5EF4-FFF2-40B4-BE49-F238E27FC236}">
                <a16:creationId xmlns:a16="http://schemas.microsoft.com/office/drawing/2014/main" id="{8BEFB1C4-D73B-3236-0C8F-A7B5B8308EF1}"/>
              </a:ext>
            </a:extLst>
          </p:cNvPr>
          <p:cNvSpPr>
            <a:spLocks noGrp="1"/>
          </p:cNvSpPr>
          <p:nvPr>
            <p:ph idx="1"/>
          </p:nvPr>
        </p:nvSpPr>
        <p:spPr>
          <a:xfrm>
            <a:off x="838200" y="1556084"/>
            <a:ext cx="10747248" cy="4620879"/>
          </a:xfrm>
        </p:spPr>
        <p:txBody>
          <a:bodyPr>
            <a:normAutofit fontScale="92500" lnSpcReduction="20000"/>
          </a:bodyPr>
          <a:lstStyle/>
          <a:p>
            <a:pPr marL="0" indent="0">
              <a:buNone/>
            </a:pPr>
            <a:r>
              <a:rPr lang="en-US" dirty="0"/>
              <a:t>Different levels of competition</a:t>
            </a:r>
          </a:p>
          <a:p>
            <a:pPr lvl="1"/>
            <a:r>
              <a:rPr lang="en-US" b="1" dirty="0"/>
              <a:t>Brand competition: </a:t>
            </a:r>
            <a:r>
              <a:rPr lang="en-US" dirty="0"/>
              <a:t>Coca-Cola versus Pepsi </a:t>
            </a:r>
          </a:p>
          <a:p>
            <a:pPr lvl="1"/>
            <a:r>
              <a:rPr lang="en-US" b="1" dirty="0"/>
              <a:t>Product-category competition: </a:t>
            </a:r>
            <a:r>
              <a:rPr lang="en-US" dirty="0"/>
              <a:t>Soft drinks versus bottled juice </a:t>
            </a:r>
          </a:p>
          <a:p>
            <a:pPr lvl="1"/>
            <a:r>
              <a:rPr lang="en-US" b="1" dirty="0"/>
              <a:t>Need-based competition: </a:t>
            </a:r>
            <a:r>
              <a:rPr lang="en-US" dirty="0"/>
              <a:t>A soft drink versus coffee, tea, or water </a:t>
            </a:r>
          </a:p>
          <a:p>
            <a:pPr lvl="1"/>
            <a:r>
              <a:rPr lang="en-US" b="1" dirty="0"/>
              <a:t>Budget competition: </a:t>
            </a:r>
            <a:r>
              <a:rPr lang="en-US" dirty="0"/>
              <a:t>Buying a drink versus spending the money on another product</a:t>
            </a:r>
          </a:p>
          <a:p>
            <a:pPr marL="0" indent="0">
              <a:buNone/>
            </a:pPr>
            <a:r>
              <a:rPr lang="en-US" dirty="0"/>
              <a:t>Q1: Does a lady who sells sticky rice compete with another lady who sells noodles in the same lane? Why?</a:t>
            </a:r>
          </a:p>
          <a:p>
            <a:pPr marL="0" indent="0">
              <a:buNone/>
            </a:pPr>
            <a:r>
              <a:rPr lang="en-US" dirty="0"/>
              <a:t>Q2: Does a cinema compete with other cinemas?</a:t>
            </a:r>
          </a:p>
          <a:p>
            <a:pPr marL="0" indent="0">
              <a:buNone/>
            </a:pPr>
            <a:r>
              <a:rPr lang="en-US" dirty="0"/>
              <a:t>Yes. It also competes with Netflix, YouTube, Social media, Restaurants, and other form of entertainment. Why?</a:t>
            </a:r>
          </a:p>
          <a:p>
            <a:pPr marL="0" indent="0">
              <a:buNone/>
            </a:pPr>
            <a:r>
              <a:rPr lang="en-US" dirty="0"/>
              <a:t>Q3: Who are the main competitors of a university: other universities, online courses, employers, or all of them?</a:t>
            </a:r>
          </a:p>
        </p:txBody>
      </p:sp>
    </p:spTree>
    <p:extLst>
      <p:ext uri="{BB962C8B-B14F-4D97-AF65-F5344CB8AC3E}">
        <p14:creationId xmlns:p14="http://schemas.microsoft.com/office/powerpoint/2010/main" val="64412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E9194-14D9-05B5-B130-040FAD944BCE}"/>
              </a:ext>
            </a:extLst>
          </p:cNvPr>
          <p:cNvSpPr>
            <a:spLocks noGrp="1"/>
          </p:cNvSpPr>
          <p:nvPr>
            <p:ph type="title"/>
          </p:nvPr>
        </p:nvSpPr>
        <p:spPr>
          <a:xfrm>
            <a:off x="288758" y="365125"/>
            <a:ext cx="11790947" cy="886159"/>
          </a:xfrm>
        </p:spPr>
        <p:txBody>
          <a:bodyPr>
            <a:noAutofit/>
          </a:bodyPr>
          <a:lstStyle/>
          <a:p>
            <a:r>
              <a:rPr lang="en-US" sz="3600" b="1" dirty="0">
                <a:solidFill>
                  <a:schemeClr val="accent3"/>
                </a:solidFill>
              </a:rPr>
              <a:t>Publics: any group that has an actual or potential interest in, or impact on, a company’s ability to achieve its objectives.</a:t>
            </a:r>
          </a:p>
        </p:txBody>
      </p:sp>
      <p:sp>
        <p:nvSpPr>
          <p:cNvPr id="3" name="Content Placeholder 2">
            <a:extLst>
              <a:ext uri="{FF2B5EF4-FFF2-40B4-BE49-F238E27FC236}">
                <a16:creationId xmlns:a16="http://schemas.microsoft.com/office/drawing/2014/main" id="{3A2032FD-993E-5215-FD65-0215FD53106E}"/>
              </a:ext>
            </a:extLst>
          </p:cNvPr>
          <p:cNvSpPr>
            <a:spLocks noGrp="1"/>
          </p:cNvSpPr>
          <p:nvPr>
            <p:ph idx="1"/>
          </p:nvPr>
        </p:nvSpPr>
        <p:spPr>
          <a:xfrm>
            <a:off x="529389" y="1540042"/>
            <a:ext cx="11181348" cy="4952833"/>
          </a:xfrm>
        </p:spPr>
        <p:txBody>
          <a:bodyPr>
            <a:normAutofit fontScale="92500" lnSpcReduction="20000"/>
          </a:bodyPr>
          <a:lstStyle/>
          <a:p>
            <a:pPr marL="0" indent="0">
              <a:buNone/>
            </a:pPr>
            <a:r>
              <a:rPr lang="en-US" dirty="0"/>
              <a:t>Companies must manage relationships not only with customers, but also with groups that can influence public trust and business operations.</a:t>
            </a:r>
          </a:p>
          <a:p>
            <a:r>
              <a:rPr lang="en-US" dirty="0"/>
              <a:t>Financial publics: Banks, investors, and shareholders influence access to funding.</a:t>
            </a:r>
          </a:p>
          <a:p>
            <a:r>
              <a:rPr lang="en-US" dirty="0"/>
              <a:t>Media publics: News </a:t>
            </a:r>
            <a:r>
              <a:rPr lang="en-US" dirty="0" err="1"/>
              <a:t>organisations</a:t>
            </a:r>
            <a:r>
              <a:rPr lang="en-US" dirty="0"/>
              <a:t>, bloggers, and social-media creators influence reputation.</a:t>
            </a:r>
          </a:p>
          <a:p>
            <a:r>
              <a:rPr lang="en-US" dirty="0"/>
              <a:t>Government publics: Regulators affect advertising, product safety, competition, and data use.</a:t>
            </a:r>
          </a:p>
          <a:p>
            <a:r>
              <a:rPr lang="en-US" dirty="0"/>
              <a:t>Citizen-action groups: Environmental </a:t>
            </a:r>
            <a:r>
              <a:rPr lang="en-US" dirty="0" err="1"/>
              <a:t>organisations</a:t>
            </a:r>
            <a:r>
              <a:rPr lang="en-US" dirty="0"/>
              <a:t> and consumer groups may challenge company practices.</a:t>
            </a:r>
          </a:p>
          <a:p>
            <a:r>
              <a:rPr lang="en-US" dirty="0"/>
              <a:t>Local communities: Residents may support or oppose company operations.</a:t>
            </a:r>
          </a:p>
          <a:p>
            <a:r>
              <a:rPr lang="en-US" dirty="0"/>
              <a:t>General public </a:t>
            </a:r>
          </a:p>
          <a:p>
            <a:r>
              <a:rPr lang="en-US" dirty="0"/>
              <a:t>Internal publics: Employees and managers affect </a:t>
            </a:r>
            <a:r>
              <a:rPr lang="en-US" dirty="0" err="1"/>
              <a:t>organisational</a:t>
            </a:r>
            <a:r>
              <a:rPr lang="en-US" dirty="0"/>
              <a:t> culture and brand reputation.</a:t>
            </a:r>
          </a:p>
        </p:txBody>
      </p:sp>
    </p:spTree>
    <p:extLst>
      <p:ext uri="{BB962C8B-B14F-4D97-AF65-F5344CB8AC3E}">
        <p14:creationId xmlns:p14="http://schemas.microsoft.com/office/powerpoint/2010/main" val="2317849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FEEE-45D7-7C67-0D30-1743F70CC668}"/>
              </a:ext>
            </a:extLst>
          </p:cNvPr>
          <p:cNvSpPr>
            <a:spLocks noGrp="1"/>
          </p:cNvSpPr>
          <p:nvPr>
            <p:ph type="title"/>
          </p:nvPr>
        </p:nvSpPr>
        <p:spPr>
          <a:xfrm>
            <a:off x="838200" y="365126"/>
            <a:ext cx="10515600" cy="757822"/>
          </a:xfrm>
        </p:spPr>
        <p:txBody>
          <a:bodyPr/>
          <a:lstStyle/>
          <a:p>
            <a:r>
              <a:rPr lang="en-US" dirty="0"/>
              <a:t>Residents’ opposition to overtourism in Kyoto</a:t>
            </a:r>
          </a:p>
        </p:txBody>
      </p:sp>
      <p:sp>
        <p:nvSpPr>
          <p:cNvPr id="3" name="Content Placeholder 2">
            <a:extLst>
              <a:ext uri="{FF2B5EF4-FFF2-40B4-BE49-F238E27FC236}">
                <a16:creationId xmlns:a16="http://schemas.microsoft.com/office/drawing/2014/main" id="{6AC41DD0-B6D8-C3CC-3044-C903BE6F1E6B}"/>
              </a:ext>
            </a:extLst>
          </p:cNvPr>
          <p:cNvSpPr>
            <a:spLocks noGrp="1"/>
          </p:cNvSpPr>
          <p:nvPr>
            <p:ph idx="1"/>
          </p:nvPr>
        </p:nvSpPr>
        <p:spPr>
          <a:xfrm>
            <a:off x="401054" y="1331495"/>
            <a:ext cx="8293768" cy="4845468"/>
          </a:xfrm>
        </p:spPr>
        <p:txBody>
          <a:bodyPr>
            <a:normAutofit fontScale="77500" lnSpcReduction="20000"/>
          </a:bodyPr>
          <a:lstStyle/>
          <a:p>
            <a:r>
              <a:rPr lang="en-US" dirty="0"/>
              <a:t>Kyoto receives large numbers of visitors, but tourism is concentrated in famous locations such as </a:t>
            </a:r>
            <a:r>
              <a:rPr lang="en-US" b="1" dirty="0"/>
              <a:t>Gion, Kiyomizu-</a:t>
            </a:r>
            <a:r>
              <a:rPr lang="en-US" b="1" dirty="0" err="1"/>
              <a:t>dera</a:t>
            </a:r>
            <a:r>
              <a:rPr lang="en-US" b="1" dirty="0"/>
              <a:t> and Fushimi Inari</a:t>
            </a:r>
            <a:r>
              <a:rPr lang="en-US" dirty="0"/>
              <a:t>. In Gion, residents complained that some tourists entered private streets, blocked narrow roads, photographed </a:t>
            </a:r>
            <a:r>
              <a:rPr lang="en-US" dirty="0" err="1"/>
              <a:t>geiko</a:t>
            </a:r>
            <a:r>
              <a:rPr lang="en-US" dirty="0"/>
              <a:t> and maiko without permission, and disturbed people living and working in the </a:t>
            </a:r>
            <a:r>
              <a:rPr lang="en-US" dirty="0" err="1"/>
              <a:t>neighbourhood</a:t>
            </a:r>
            <a:r>
              <a:rPr lang="en-US" dirty="0"/>
              <a:t>.</a:t>
            </a:r>
          </a:p>
          <a:p>
            <a:r>
              <a:rPr lang="en-US" dirty="0"/>
              <a:t>As a result, residents in parts of Gion installed signs banning tourists from entering or photographing on private roads, with warnings of fines of up to </a:t>
            </a:r>
            <a:r>
              <a:rPr lang="en-US" b="1" dirty="0"/>
              <a:t>¥10,000</a:t>
            </a:r>
            <a:r>
              <a:rPr lang="en-US" dirty="0"/>
              <a:t>. Public streets remain open, but access to some private alleys has been restricted.</a:t>
            </a:r>
          </a:p>
          <a:p>
            <a:r>
              <a:rPr lang="en-US" dirty="0"/>
              <a:t>The residents’ opposition has influenced tourism. Kyoto had to manage visitor </a:t>
            </a:r>
            <a:r>
              <a:rPr lang="en-US" dirty="0" err="1"/>
              <a:t>behaviour</a:t>
            </a:r>
            <a:r>
              <a:rPr lang="en-US" dirty="0"/>
              <a:t>, disperse tourists to less crowded areas and protect public transport and residential life.</a:t>
            </a:r>
          </a:p>
          <a:p>
            <a:r>
              <a:rPr lang="en-US" dirty="0"/>
              <a:t>Residents are an important public in the tourism micro-environment. When local people feel that tourism is damaging their quality of life, their opposition can lead to access restrictions, new regulations and changes in destination marketing.</a:t>
            </a:r>
          </a:p>
        </p:txBody>
      </p:sp>
      <p:pic>
        <p:nvPicPr>
          <p:cNvPr id="5" name="Picture 4">
            <a:extLst>
              <a:ext uri="{FF2B5EF4-FFF2-40B4-BE49-F238E27FC236}">
                <a16:creationId xmlns:a16="http://schemas.microsoft.com/office/drawing/2014/main" id="{B56005F4-7F8A-E247-792C-2C298F2798F3}"/>
              </a:ext>
            </a:extLst>
          </p:cNvPr>
          <p:cNvPicPr>
            <a:picLocks noChangeAspect="1"/>
          </p:cNvPicPr>
          <p:nvPr/>
        </p:nvPicPr>
        <p:blipFill>
          <a:blip r:embed="rId2"/>
          <a:stretch>
            <a:fillRect/>
          </a:stretch>
        </p:blipFill>
        <p:spPr>
          <a:xfrm>
            <a:off x="8665786" y="1122948"/>
            <a:ext cx="3497178" cy="2934794"/>
          </a:xfrm>
          <a:prstGeom prst="rect">
            <a:avLst/>
          </a:prstGeom>
        </p:spPr>
      </p:pic>
      <p:pic>
        <p:nvPicPr>
          <p:cNvPr id="7" name="Picture 6">
            <a:extLst>
              <a:ext uri="{FF2B5EF4-FFF2-40B4-BE49-F238E27FC236}">
                <a16:creationId xmlns:a16="http://schemas.microsoft.com/office/drawing/2014/main" id="{A67F69C5-A86F-CA70-3C79-D1B5CBCE78F2}"/>
              </a:ext>
            </a:extLst>
          </p:cNvPr>
          <p:cNvPicPr>
            <a:picLocks noChangeAspect="1"/>
          </p:cNvPicPr>
          <p:nvPr/>
        </p:nvPicPr>
        <p:blipFill>
          <a:blip r:embed="rId3"/>
          <a:stretch>
            <a:fillRect/>
          </a:stretch>
        </p:blipFill>
        <p:spPr>
          <a:xfrm>
            <a:off x="8694822" y="4057742"/>
            <a:ext cx="3468142" cy="2476338"/>
          </a:xfrm>
          <a:prstGeom prst="rect">
            <a:avLst/>
          </a:prstGeom>
        </p:spPr>
      </p:pic>
    </p:spTree>
    <p:extLst>
      <p:ext uri="{BB962C8B-B14F-4D97-AF65-F5344CB8AC3E}">
        <p14:creationId xmlns:p14="http://schemas.microsoft.com/office/powerpoint/2010/main" val="5198570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83D31-1469-02BC-4E64-302306824EA6}"/>
              </a:ext>
            </a:extLst>
          </p:cNvPr>
          <p:cNvSpPr>
            <a:spLocks noGrp="1"/>
          </p:cNvSpPr>
          <p:nvPr>
            <p:ph type="title"/>
          </p:nvPr>
        </p:nvSpPr>
        <p:spPr/>
        <p:txBody>
          <a:bodyPr/>
          <a:lstStyle/>
          <a:p>
            <a:r>
              <a:rPr lang="en-US" dirty="0"/>
              <a:t>Customers</a:t>
            </a:r>
          </a:p>
        </p:txBody>
      </p:sp>
      <p:sp>
        <p:nvSpPr>
          <p:cNvPr id="3" name="Content Placeholder 2">
            <a:extLst>
              <a:ext uri="{FF2B5EF4-FFF2-40B4-BE49-F238E27FC236}">
                <a16:creationId xmlns:a16="http://schemas.microsoft.com/office/drawing/2014/main" id="{1433ECDE-03C2-89EF-F685-ECBA47C0FC5A}"/>
              </a:ext>
            </a:extLst>
          </p:cNvPr>
          <p:cNvSpPr>
            <a:spLocks noGrp="1"/>
          </p:cNvSpPr>
          <p:nvPr>
            <p:ph idx="1"/>
          </p:nvPr>
        </p:nvSpPr>
        <p:spPr>
          <a:xfrm>
            <a:off x="513347" y="1475874"/>
            <a:ext cx="11101137" cy="4876800"/>
          </a:xfrm>
        </p:spPr>
        <p:txBody>
          <a:bodyPr>
            <a:normAutofit fontScale="92500" lnSpcReduction="10000"/>
          </a:bodyPr>
          <a:lstStyle/>
          <a:p>
            <a:r>
              <a:rPr lang="en-US" b="1" dirty="0"/>
              <a:t>Consumer markets</a:t>
            </a:r>
            <a:br>
              <a:rPr lang="en-US" dirty="0"/>
            </a:br>
            <a:r>
              <a:rPr lang="en-US" dirty="0"/>
              <a:t>Individuals and households buying for personal use.</a:t>
            </a:r>
          </a:p>
          <a:p>
            <a:r>
              <a:rPr lang="en-US" b="1" dirty="0"/>
              <a:t>Business markets</a:t>
            </a:r>
            <a:br>
              <a:rPr lang="en-US" dirty="0"/>
            </a:br>
            <a:r>
              <a:rPr lang="en-US" dirty="0" err="1"/>
              <a:t>Organisations</a:t>
            </a:r>
            <a:r>
              <a:rPr lang="en-US" dirty="0"/>
              <a:t> buying goods and services for production or operations.</a:t>
            </a:r>
          </a:p>
          <a:p>
            <a:r>
              <a:rPr lang="en-US" b="1" dirty="0"/>
              <a:t>Reseller markets</a:t>
            </a:r>
            <a:br>
              <a:rPr lang="en-US" dirty="0"/>
            </a:br>
            <a:r>
              <a:rPr lang="en-US" dirty="0" err="1"/>
              <a:t>Organisations</a:t>
            </a:r>
            <a:r>
              <a:rPr lang="en-US" dirty="0"/>
              <a:t> buying products to resell at a profit.</a:t>
            </a:r>
          </a:p>
          <a:p>
            <a:r>
              <a:rPr lang="en-US" b="1" dirty="0"/>
              <a:t>Government markets</a:t>
            </a:r>
            <a:br>
              <a:rPr lang="en-US" dirty="0"/>
            </a:br>
            <a:r>
              <a:rPr lang="en-US" dirty="0"/>
              <a:t>Public agencies purchasing goods and services.</a:t>
            </a:r>
          </a:p>
          <a:p>
            <a:r>
              <a:rPr lang="en-US" b="1" dirty="0"/>
              <a:t>International markets</a:t>
            </a:r>
            <a:br>
              <a:rPr lang="en-US" dirty="0"/>
            </a:br>
            <a:r>
              <a:rPr lang="en-US" dirty="0"/>
              <a:t>Buyers in other countries.</a:t>
            </a:r>
          </a:p>
          <a:p>
            <a:pPr marL="0" indent="0">
              <a:buNone/>
            </a:pPr>
            <a:r>
              <a:rPr lang="en-US" b="1" dirty="0">
                <a:solidFill>
                  <a:schemeClr val="accent3"/>
                </a:solidFill>
              </a:rPr>
              <a:t>Different customer groups require different value propositions and marketing strategies.</a:t>
            </a:r>
          </a:p>
        </p:txBody>
      </p:sp>
    </p:spTree>
    <p:extLst>
      <p:ext uri="{BB962C8B-B14F-4D97-AF65-F5344CB8AC3E}">
        <p14:creationId xmlns:p14="http://schemas.microsoft.com/office/powerpoint/2010/main" val="1937911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F7D5-8EAC-C564-11AF-58EE67F7A6CB}"/>
              </a:ext>
            </a:extLst>
          </p:cNvPr>
          <p:cNvSpPr>
            <a:spLocks noGrp="1"/>
          </p:cNvSpPr>
          <p:nvPr>
            <p:ph type="title"/>
          </p:nvPr>
        </p:nvSpPr>
        <p:spPr>
          <a:xfrm>
            <a:off x="438912" y="301116"/>
            <a:ext cx="10515600" cy="677291"/>
          </a:xfrm>
        </p:spPr>
        <p:txBody>
          <a:bodyPr>
            <a:normAutofit/>
          </a:bodyPr>
          <a:lstStyle/>
          <a:p>
            <a:r>
              <a:rPr lang="en-US" sz="3200" b="1" dirty="0">
                <a:solidFill>
                  <a:srgbClr val="0070C0"/>
                </a:solidFill>
              </a:rPr>
              <a:t>The </a:t>
            </a:r>
            <a:r>
              <a:rPr lang="en-US" sz="3200" b="1" dirty="0" err="1">
                <a:solidFill>
                  <a:srgbClr val="0070C0"/>
                </a:solidFill>
              </a:rPr>
              <a:t>Seishun</a:t>
            </a:r>
            <a:r>
              <a:rPr lang="en-US" sz="3200" b="1" dirty="0">
                <a:solidFill>
                  <a:srgbClr val="0070C0"/>
                </a:solidFill>
              </a:rPr>
              <a:t> 18 </a:t>
            </a:r>
            <a:r>
              <a:rPr lang="en-US" sz="3200" b="1" dirty="0" err="1">
                <a:solidFill>
                  <a:srgbClr val="0070C0"/>
                </a:solidFill>
              </a:rPr>
              <a:t>Kippu</a:t>
            </a:r>
            <a:endParaRPr lang="en-US" sz="3200" b="1" dirty="0">
              <a:solidFill>
                <a:srgbClr val="0070C0"/>
              </a:solidFill>
            </a:endParaRPr>
          </a:p>
        </p:txBody>
      </p:sp>
      <p:sp>
        <p:nvSpPr>
          <p:cNvPr id="3" name="Content Placeholder 2">
            <a:extLst>
              <a:ext uri="{FF2B5EF4-FFF2-40B4-BE49-F238E27FC236}">
                <a16:creationId xmlns:a16="http://schemas.microsoft.com/office/drawing/2014/main" id="{77C122FC-B65D-A97D-856B-FB579E404400}"/>
              </a:ext>
            </a:extLst>
          </p:cNvPr>
          <p:cNvSpPr>
            <a:spLocks noGrp="1"/>
          </p:cNvSpPr>
          <p:nvPr>
            <p:ph sz="half" idx="1"/>
          </p:nvPr>
        </p:nvSpPr>
        <p:spPr>
          <a:xfrm>
            <a:off x="438912" y="1124712"/>
            <a:ext cx="5029200" cy="5276088"/>
          </a:xfrm>
          <a:solidFill>
            <a:schemeClr val="accent4">
              <a:lumMod val="20000"/>
              <a:lumOff val="80000"/>
            </a:schemeClr>
          </a:solidFill>
        </p:spPr>
        <p:txBody>
          <a:bodyPr>
            <a:normAutofit fontScale="55000" lnSpcReduction="20000"/>
          </a:bodyPr>
          <a:lstStyle/>
          <a:p>
            <a:pPr marL="0" indent="0">
              <a:buNone/>
            </a:pPr>
            <a:r>
              <a:rPr lang="en-US" dirty="0"/>
              <a:t>If you live in Japan—or simply love slow, exploratory travel—you have probably heard of the </a:t>
            </a:r>
            <a:r>
              <a:rPr lang="en-US" dirty="0" err="1"/>
              <a:t>Seishun</a:t>
            </a:r>
            <a:r>
              <a:rPr lang="en-US" dirty="0"/>
              <a:t> 18 </a:t>
            </a:r>
            <a:r>
              <a:rPr lang="en-US" dirty="0" err="1"/>
              <a:t>Kippu</a:t>
            </a:r>
            <a:r>
              <a:rPr lang="en-US" dirty="0"/>
              <a:t> (青春18きっぷ), commonly shortened to the </a:t>
            </a:r>
            <a:r>
              <a:rPr lang="en-US" dirty="0" err="1"/>
              <a:t>Seishun</a:t>
            </a:r>
            <a:r>
              <a:rPr lang="en-US" dirty="0"/>
              <a:t> Pass or the “18 Ticket.”</a:t>
            </a:r>
          </a:p>
          <a:p>
            <a:pPr marL="0" indent="0">
              <a:buNone/>
            </a:pPr>
            <a:r>
              <a:rPr lang="en-US" dirty="0"/>
              <a:t>The name </a:t>
            </a:r>
            <a:r>
              <a:rPr lang="en-US" dirty="0" err="1"/>
              <a:t>Seishun</a:t>
            </a:r>
            <a:r>
              <a:rPr lang="en-US" dirty="0"/>
              <a:t>, meaning “youth,” was not chosen by accident. Although the ticket has no age restriction and can be purchased by anyone, it was created for people who are young at heart: </a:t>
            </a:r>
            <a:r>
              <a:rPr lang="en-US" dirty="0" err="1"/>
              <a:t>travellers</a:t>
            </a:r>
            <a:r>
              <a:rPr lang="en-US" dirty="0"/>
              <a:t> with limited money, plenty of time, and enough courage to take the long way around.</a:t>
            </a:r>
          </a:p>
          <a:p>
            <a:pPr marL="0" indent="0">
              <a:buNone/>
            </a:pPr>
            <a:r>
              <a:rPr lang="en-US" dirty="0"/>
              <a:t>If you travel from Tokyo to Osaka by Shinkansen, the journey takes only a few hours, with the scenery flashing past the window. With the </a:t>
            </a:r>
            <a:r>
              <a:rPr lang="en-US" dirty="0" err="1"/>
              <a:t>Seishun</a:t>
            </a:r>
            <a:r>
              <a:rPr lang="en-US" dirty="0"/>
              <a:t> 18 Ticket, however, you must travel on ordinary local trains. You have to get off, wait, and change trains at quiet, ageing stations in rural areas.</a:t>
            </a:r>
          </a:p>
          <a:p>
            <a:pPr marL="0" indent="0">
              <a:buNone/>
            </a:pPr>
            <a:r>
              <a:rPr lang="en-US" dirty="0"/>
              <a:t>Yet this enforced slowness is precisely what makes the experience special. Young Japanese </a:t>
            </a:r>
            <a:r>
              <a:rPr lang="en-US" dirty="0" err="1"/>
              <a:t>travellers</a:t>
            </a:r>
            <a:r>
              <a:rPr lang="en-US" dirty="0"/>
              <a:t> have long used the ticket to discover a more authentic side of Japan: golden rice fields, deserted coastlines, and small towns they would never notice from a high-speed train.</a:t>
            </a:r>
          </a:p>
          <a:p>
            <a:pPr marL="0" indent="0">
              <a:buNone/>
            </a:pPr>
            <a:r>
              <a:rPr lang="en-US" dirty="0"/>
              <a:t>For decades, the advertising campaigns for the </a:t>
            </a:r>
            <a:r>
              <a:rPr lang="en-US" dirty="0" err="1"/>
              <a:t>Seishun</a:t>
            </a:r>
            <a:r>
              <a:rPr lang="en-US" dirty="0"/>
              <a:t> 18 Ticket have also been considered artistic masterpieces by JR and classic examples of effective marketing.</a:t>
            </a:r>
          </a:p>
          <a:p>
            <a:pPr marL="0" indent="0">
              <a:buNone/>
            </a:pPr>
            <a:r>
              <a:rPr lang="en-US" dirty="0"/>
              <a:t>However, JR Kyushu, one of the companies within the JR Group, recently released some shocking figures: ticket sales have fallen dramatically. From a peak of more than 620,000 tickets, sales dropped to 420,000 in 2024 and then to only 240,000 in 2025.</a:t>
            </a:r>
          </a:p>
        </p:txBody>
      </p:sp>
      <p:sp>
        <p:nvSpPr>
          <p:cNvPr id="4" name="Content Placeholder 3">
            <a:extLst>
              <a:ext uri="{FF2B5EF4-FFF2-40B4-BE49-F238E27FC236}">
                <a16:creationId xmlns:a16="http://schemas.microsoft.com/office/drawing/2014/main" id="{EB1719B6-C569-BC9B-C388-33DBED9BB6DE}"/>
              </a:ext>
            </a:extLst>
          </p:cNvPr>
          <p:cNvSpPr>
            <a:spLocks noGrp="1"/>
          </p:cNvSpPr>
          <p:nvPr>
            <p:ph sz="half" idx="2"/>
          </p:nvPr>
        </p:nvSpPr>
        <p:spPr>
          <a:xfrm>
            <a:off x="5861304" y="2029968"/>
            <a:ext cx="5891784" cy="4370832"/>
          </a:xfrm>
          <a:solidFill>
            <a:schemeClr val="accent4">
              <a:lumMod val="20000"/>
              <a:lumOff val="80000"/>
            </a:schemeClr>
          </a:solidFill>
        </p:spPr>
        <p:txBody>
          <a:bodyPr>
            <a:normAutofit fontScale="55000" lnSpcReduction="20000"/>
          </a:bodyPr>
          <a:lstStyle/>
          <a:p>
            <a:pPr marL="0" indent="0">
              <a:buNone/>
            </a:pPr>
            <a:r>
              <a:rPr lang="en-US" dirty="0"/>
              <a:t>In just two years, nearly 60% of customers turned away from a ticket that had once </a:t>
            </a:r>
            <a:r>
              <a:rPr lang="en-US" dirty="0" err="1"/>
              <a:t>symbolised</a:t>
            </a:r>
            <a:r>
              <a:rPr lang="en-US" dirty="0"/>
              <a:t> youth and adventure. Why was such an iconic national product pushed towards a slow decline? The answer may lie in what many customers regard as one of JR management’s worst decisions.</a:t>
            </a:r>
          </a:p>
          <a:p>
            <a:pPr marL="0" indent="0">
              <a:buNone/>
            </a:pPr>
            <a:r>
              <a:rPr lang="en-US" dirty="0"/>
              <a:t>First, </a:t>
            </a:r>
            <a:r>
              <a:rPr lang="en-US" dirty="0" err="1"/>
              <a:t>travellers</a:t>
            </a:r>
            <a:r>
              <a:rPr lang="en-US" dirty="0"/>
              <a:t> are now required to use the ticket on consecutive days. In the past, someone could travel on one Saturday and save the remaining days for the following weekend. Under the new rules, a three-day or five-day ticket must be used continuously—for example, on Friday, Saturday, and Sunday without a break. A leisurely journey has therefore been turned into an exhausting race against time.</a:t>
            </a:r>
          </a:p>
          <a:p>
            <a:pPr marL="0" indent="0">
              <a:buNone/>
            </a:pPr>
            <a:r>
              <a:rPr lang="en-US" dirty="0"/>
              <a:t>Second, group sharing is no longer allowed. Previously, a five-day ticket could be used by a group of five people travelling together for one day, with each person using one day of the pass. The ticket has now been converted into an individual magnetic ticket that can be used by only one person. Families or groups of friends who want to travel together must each purchase a separate ticket.</a:t>
            </a:r>
          </a:p>
          <a:p>
            <a:pPr marL="0" indent="0">
              <a:buNone/>
            </a:pPr>
            <a:r>
              <a:rPr lang="en-US" dirty="0"/>
              <a:t>The fall from 620,000 to 240,000 tickets offers a costly lesson for any business:</a:t>
            </a:r>
          </a:p>
          <a:p>
            <a:pPr marL="0" indent="0">
              <a:buNone/>
            </a:pPr>
            <a:r>
              <a:rPr lang="en-US" b="1" dirty="0">
                <a:solidFill>
                  <a:srgbClr val="C00000"/>
                </a:solidFill>
              </a:rPr>
              <a:t>When a company </a:t>
            </a:r>
            <a:r>
              <a:rPr lang="en-US" b="1" dirty="0" err="1">
                <a:solidFill>
                  <a:srgbClr val="C00000"/>
                </a:solidFill>
              </a:rPr>
              <a:t>prioritises</a:t>
            </a:r>
            <a:r>
              <a:rPr lang="en-US" b="1" dirty="0">
                <a:solidFill>
                  <a:srgbClr val="C00000"/>
                </a:solidFill>
              </a:rPr>
              <a:t> administrative convenience over the customer experience and the product’s core value, the market may respond by walking away.</a:t>
            </a:r>
          </a:p>
          <a:p>
            <a:pPr marL="0" indent="0">
              <a:buNone/>
            </a:pPr>
            <a:endParaRPr lang="en-US" dirty="0"/>
          </a:p>
        </p:txBody>
      </p:sp>
      <p:pic>
        <p:nvPicPr>
          <p:cNvPr id="6" name="Picture 5">
            <a:extLst>
              <a:ext uri="{FF2B5EF4-FFF2-40B4-BE49-F238E27FC236}">
                <a16:creationId xmlns:a16="http://schemas.microsoft.com/office/drawing/2014/main" id="{21A51A02-6FB4-5F3F-D95A-530F44983E70}"/>
              </a:ext>
            </a:extLst>
          </p:cNvPr>
          <p:cNvPicPr>
            <a:picLocks noChangeAspect="1"/>
          </p:cNvPicPr>
          <p:nvPr/>
        </p:nvPicPr>
        <p:blipFill>
          <a:blip r:embed="rId2"/>
          <a:stretch>
            <a:fillRect/>
          </a:stretch>
        </p:blipFill>
        <p:spPr>
          <a:xfrm>
            <a:off x="6213348" y="109727"/>
            <a:ext cx="5187696" cy="1737361"/>
          </a:xfrm>
          <a:prstGeom prst="rect">
            <a:avLst/>
          </a:prstGeom>
        </p:spPr>
      </p:pic>
    </p:spTree>
    <p:extLst>
      <p:ext uri="{BB962C8B-B14F-4D97-AF65-F5344CB8AC3E}">
        <p14:creationId xmlns:p14="http://schemas.microsoft.com/office/powerpoint/2010/main" val="38221553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CBA599F-BEE6-C557-CA84-5203123CE842}"/>
              </a:ext>
            </a:extLst>
          </p:cNvPr>
          <p:cNvSpPr>
            <a:spLocks noGrp="1"/>
          </p:cNvSpPr>
          <p:nvPr>
            <p:ph type="title"/>
          </p:nvPr>
        </p:nvSpPr>
        <p:spPr>
          <a:xfrm>
            <a:off x="329450" y="424533"/>
            <a:ext cx="6299950" cy="657057"/>
          </a:xfrm>
        </p:spPr>
        <p:txBody>
          <a:bodyPr>
            <a:noAutofit/>
          </a:bodyPr>
          <a:lstStyle/>
          <a:p>
            <a:r>
              <a:rPr lang="en-US" sz="3200" b="1" dirty="0">
                <a:solidFill>
                  <a:srgbClr val="C00000"/>
                </a:solidFill>
              </a:rPr>
              <a:t>Group 1: The Hanoi 5 Gates Train</a:t>
            </a:r>
          </a:p>
        </p:txBody>
      </p:sp>
      <p:sp>
        <p:nvSpPr>
          <p:cNvPr id="10" name="Content Placeholder 9">
            <a:extLst>
              <a:ext uri="{FF2B5EF4-FFF2-40B4-BE49-F238E27FC236}">
                <a16:creationId xmlns:a16="http://schemas.microsoft.com/office/drawing/2014/main" id="{7C72ACFD-32C8-FADC-2BF5-40E276A6A95D}"/>
              </a:ext>
            </a:extLst>
          </p:cNvPr>
          <p:cNvSpPr>
            <a:spLocks noGrp="1"/>
          </p:cNvSpPr>
          <p:nvPr>
            <p:ph sz="half" idx="1"/>
          </p:nvPr>
        </p:nvSpPr>
        <p:spPr>
          <a:xfrm>
            <a:off x="451585" y="1081590"/>
            <a:ext cx="5887453" cy="5419343"/>
          </a:xfrm>
          <a:solidFill>
            <a:schemeClr val="accent4">
              <a:lumMod val="20000"/>
              <a:lumOff val="80000"/>
            </a:schemeClr>
          </a:solidFill>
        </p:spPr>
        <p:txBody>
          <a:bodyPr>
            <a:noAutofit/>
          </a:bodyPr>
          <a:lstStyle/>
          <a:p>
            <a:r>
              <a:rPr lang="en-US" sz="1600" dirty="0"/>
              <a:t>Launched in September 2025, </a:t>
            </a:r>
            <a:r>
              <a:rPr lang="en-US" sz="1600" b="1" dirty="0"/>
              <a:t>The Hanoi Train – Five Gates</a:t>
            </a:r>
            <a:r>
              <a:rPr lang="en-US" sz="1600" dirty="0"/>
              <a:t> is a cultural-tourism railway product connecting Hanoi Station with </a:t>
            </a:r>
            <a:r>
              <a:rPr lang="en-US" sz="1600" dirty="0" err="1"/>
              <a:t>Từ</a:t>
            </a:r>
            <a:r>
              <a:rPr lang="en-US" sz="1600" dirty="0"/>
              <a:t> Sơn in Bắc Ninh. It is operated by BHL Tourism Service Trading Joint Stock Company in collaboration with Vietnam Railways. Rather than selling transportation alone, the business transforms a short railway journey into an experience built around the history, culture and visual identity of Hanoi and the Red River Delta. </a:t>
            </a:r>
          </a:p>
          <a:p>
            <a:r>
              <a:rPr lang="en-US" sz="1600" dirty="0"/>
              <a:t>The train’s passenger carriages are named after five historic gates of </a:t>
            </a:r>
            <a:r>
              <a:rPr lang="en-US" sz="1600" dirty="0" err="1"/>
              <a:t>Thăng</a:t>
            </a:r>
            <a:r>
              <a:rPr lang="en-US" sz="1600" dirty="0"/>
              <a:t> Long–Hanoi: </a:t>
            </a:r>
            <a:r>
              <a:rPr lang="en-US" sz="1600" b="1" dirty="0"/>
              <a:t>Ô </a:t>
            </a:r>
            <a:r>
              <a:rPr lang="en-US" sz="1600" b="1" dirty="0" err="1"/>
              <a:t>Cầu</a:t>
            </a:r>
            <a:r>
              <a:rPr lang="en-US" sz="1600" b="1" dirty="0"/>
              <a:t> </a:t>
            </a:r>
            <a:r>
              <a:rPr lang="en-US" sz="1600" b="1" dirty="0" err="1"/>
              <a:t>Dền</a:t>
            </a:r>
            <a:r>
              <a:rPr lang="en-US" sz="1600" b="1" dirty="0"/>
              <a:t>, Ô Quan </a:t>
            </a:r>
            <a:r>
              <a:rPr lang="en-US" sz="1600" b="1" dirty="0" err="1"/>
              <a:t>Chưởng</a:t>
            </a:r>
            <a:r>
              <a:rPr lang="en-US" sz="1600" b="1" dirty="0"/>
              <a:t>, Ô </a:t>
            </a:r>
            <a:r>
              <a:rPr lang="en-US" sz="1600" b="1" dirty="0" err="1"/>
              <a:t>Cầu</a:t>
            </a:r>
            <a:r>
              <a:rPr lang="en-US" sz="1600" b="1" dirty="0"/>
              <a:t> </a:t>
            </a:r>
            <a:r>
              <a:rPr lang="en-US" sz="1600" b="1" dirty="0" err="1"/>
              <a:t>Giấy</a:t>
            </a:r>
            <a:r>
              <a:rPr lang="en-US" sz="1600" b="1" dirty="0"/>
              <a:t>, Ô </a:t>
            </a:r>
            <a:r>
              <a:rPr lang="en-US" sz="1600" b="1" dirty="0" err="1"/>
              <a:t>Chợ</a:t>
            </a:r>
            <a:r>
              <a:rPr lang="en-US" sz="1600" b="1" dirty="0"/>
              <a:t> </a:t>
            </a:r>
            <a:r>
              <a:rPr lang="en-US" sz="1600" b="1" dirty="0" err="1"/>
              <a:t>Dừa</a:t>
            </a:r>
            <a:r>
              <a:rPr lang="en-US" sz="1600" b="1" dirty="0"/>
              <a:t> and Ô </a:t>
            </a:r>
            <a:r>
              <a:rPr lang="en-US" sz="1600" b="1" dirty="0" err="1"/>
              <a:t>Đống</a:t>
            </a:r>
            <a:r>
              <a:rPr lang="en-US" sz="1600" b="1" dirty="0"/>
              <a:t> </a:t>
            </a:r>
            <a:r>
              <a:rPr lang="en-US" sz="1600" b="1" dirty="0" err="1"/>
              <a:t>Mác</a:t>
            </a:r>
            <a:r>
              <a:rPr lang="en-US" sz="1600" dirty="0"/>
              <a:t>. Its double-decker carriages use different historical and cultural themes, while additional spaces are designed for photography and social-media “check-ins.” </a:t>
            </a:r>
          </a:p>
          <a:p>
            <a:r>
              <a:rPr lang="en-US" sz="1600" dirty="0"/>
              <a:t>The Hanoi Train does not compete primarily with ordinary trains. Its competitors include city tours, museums, cultural performances, day trips and other leisure activities.</a:t>
            </a:r>
          </a:p>
          <a:p>
            <a:r>
              <a:rPr lang="en-US" sz="1600" dirty="0"/>
              <a:t>During the journey, passengers may experience traditional forms of performance such as </a:t>
            </a:r>
            <a:r>
              <a:rPr lang="en-US" sz="1600" b="1" dirty="0" err="1"/>
              <a:t>quan</a:t>
            </a:r>
            <a:r>
              <a:rPr lang="en-US" sz="1600" b="1" dirty="0"/>
              <a:t> </a:t>
            </a:r>
            <a:r>
              <a:rPr lang="en-US" sz="1600" b="1" dirty="0" err="1"/>
              <a:t>họ</a:t>
            </a:r>
            <a:r>
              <a:rPr lang="en-US" sz="1600" b="1" dirty="0"/>
              <a:t>, ca </a:t>
            </a:r>
            <a:r>
              <a:rPr lang="en-US" sz="1600" b="1" dirty="0" err="1"/>
              <a:t>trù</a:t>
            </a:r>
            <a:r>
              <a:rPr lang="en-US" sz="1600" b="1" dirty="0"/>
              <a:t>, </a:t>
            </a:r>
            <a:r>
              <a:rPr lang="en-US" sz="1600" b="1" dirty="0" err="1"/>
              <a:t>chèo</a:t>
            </a:r>
            <a:r>
              <a:rPr lang="en-US" sz="1600" b="1" dirty="0"/>
              <a:t> and </a:t>
            </a:r>
            <a:r>
              <a:rPr lang="en-US" sz="1600" b="1" dirty="0" err="1"/>
              <a:t>xẩm</a:t>
            </a:r>
            <a:r>
              <a:rPr lang="en-US" sz="1600" dirty="0"/>
              <a:t>, together with regional food, lotus tea, storytelling and craft-related activities. The visit to </a:t>
            </a:r>
            <a:r>
              <a:rPr lang="en-US" sz="1600" dirty="0" err="1"/>
              <a:t>Từ</a:t>
            </a:r>
            <a:r>
              <a:rPr lang="en-US" sz="1600" dirty="0"/>
              <a:t> Sơn can also connect the journey with </a:t>
            </a:r>
            <a:r>
              <a:rPr lang="en-US" sz="1600" dirty="0" err="1"/>
              <a:t>Đô</a:t>
            </a:r>
            <a:r>
              <a:rPr lang="en-US" sz="1600" dirty="0"/>
              <a:t> Temple and the heritage of the Lý dynasty</a:t>
            </a:r>
          </a:p>
          <a:p>
            <a:endParaRPr lang="en-US" sz="1600" dirty="0"/>
          </a:p>
        </p:txBody>
      </p:sp>
      <p:sp>
        <p:nvSpPr>
          <p:cNvPr id="11" name="Content Placeholder 10">
            <a:extLst>
              <a:ext uri="{FF2B5EF4-FFF2-40B4-BE49-F238E27FC236}">
                <a16:creationId xmlns:a16="http://schemas.microsoft.com/office/drawing/2014/main" id="{1040725C-C4AB-5915-798D-8DD84621711A}"/>
              </a:ext>
            </a:extLst>
          </p:cNvPr>
          <p:cNvSpPr>
            <a:spLocks noGrp="1"/>
          </p:cNvSpPr>
          <p:nvPr>
            <p:ph sz="half" idx="2"/>
          </p:nvPr>
        </p:nvSpPr>
        <p:spPr>
          <a:xfrm>
            <a:off x="6629400" y="2598820"/>
            <a:ext cx="5209674" cy="4039723"/>
          </a:xfrm>
          <a:solidFill>
            <a:schemeClr val="accent4">
              <a:lumMod val="20000"/>
              <a:lumOff val="80000"/>
            </a:schemeClr>
          </a:solidFill>
        </p:spPr>
        <p:txBody>
          <a:bodyPr>
            <a:noAutofit/>
          </a:bodyPr>
          <a:lstStyle/>
          <a:p>
            <a:r>
              <a:rPr lang="en-US" sz="1600" dirty="0"/>
              <a:t>Many customers may travel once to experience the new train, take photographs, and share them online, but they won’t come back.</a:t>
            </a:r>
          </a:p>
          <a:p>
            <a:r>
              <a:rPr lang="en-US" sz="1600" dirty="0"/>
              <a:t>Customers may not clearly understand whether the product is a sightseeing train, a cultural performance, a heritage tour, a family excursion, or a premium tourist experience.</a:t>
            </a:r>
          </a:p>
          <a:p>
            <a:r>
              <a:rPr lang="en-US" sz="1600" dirty="0"/>
              <a:t>Information about schedules, packages, prices, activities, and booking channels may appear across several websites, agents, and social-media pages, but inconsistent, and with limited accessibility for international tourists. </a:t>
            </a:r>
          </a:p>
          <a:p>
            <a:r>
              <a:rPr lang="en-US" sz="1600" dirty="0"/>
              <a:t>The total experience depends on railway operations, performers, tour guides, food providers, booking agents, and local attractions. One weak part of the service can damage the entire customer experience.</a:t>
            </a:r>
          </a:p>
        </p:txBody>
      </p:sp>
      <p:pic>
        <p:nvPicPr>
          <p:cNvPr id="13" name="Picture 12">
            <a:extLst>
              <a:ext uri="{FF2B5EF4-FFF2-40B4-BE49-F238E27FC236}">
                <a16:creationId xmlns:a16="http://schemas.microsoft.com/office/drawing/2014/main" id="{1904A0A8-02B1-DFB4-3D92-7376A13D6D4C}"/>
              </a:ext>
            </a:extLst>
          </p:cNvPr>
          <p:cNvPicPr>
            <a:picLocks noChangeAspect="1"/>
          </p:cNvPicPr>
          <p:nvPr/>
        </p:nvPicPr>
        <p:blipFill>
          <a:blip r:embed="rId2"/>
          <a:stretch>
            <a:fillRect/>
          </a:stretch>
        </p:blipFill>
        <p:spPr>
          <a:xfrm>
            <a:off x="7475619" y="70633"/>
            <a:ext cx="3753853" cy="2297134"/>
          </a:xfrm>
          <a:prstGeom prst="rect">
            <a:avLst/>
          </a:prstGeom>
        </p:spPr>
      </p:pic>
    </p:spTree>
    <p:extLst>
      <p:ext uri="{BB962C8B-B14F-4D97-AF65-F5344CB8AC3E}">
        <p14:creationId xmlns:p14="http://schemas.microsoft.com/office/powerpoint/2010/main" val="5171514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C6D4260-98C8-C370-0442-867C375B6E13}"/>
              </a:ext>
            </a:extLst>
          </p:cNvPr>
          <p:cNvPicPr>
            <a:picLocks noGrp="1" noChangeAspect="1"/>
          </p:cNvPicPr>
          <p:nvPr>
            <p:ph sz="half" idx="2"/>
          </p:nvPr>
        </p:nvPicPr>
        <p:blipFill>
          <a:blip r:embed="rId2"/>
          <a:srcRect t="3518"/>
          <a:stretch>
            <a:fillRect/>
          </a:stretch>
        </p:blipFill>
        <p:spPr>
          <a:xfrm>
            <a:off x="6926823" y="1137520"/>
            <a:ext cx="5265177" cy="2760712"/>
          </a:xfrm>
          <a:prstGeom prst="rect">
            <a:avLst/>
          </a:prstGeom>
        </p:spPr>
      </p:pic>
      <p:sp>
        <p:nvSpPr>
          <p:cNvPr id="2" name="Title 1">
            <a:extLst>
              <a:ext uri="{FF2B5EF4-FFF2-40B4-BE49-F238E27FC236}">
                <a16:creationId xmlns:a16="http://schemas.microsoft.com/office/drawing/2014/main" id="{47750E73-C905-93D6-4CE4-F5F9B1071E18}"/>
              </a:ext>
            </a:extLst>
          </p:cNvPr>
          <p:cNvSpPr>
            <a:spLocks noGrp="1"/>
          </p:cNvSpPr>
          <p:nvPr>
            <p:ph type="title"/>
          </p:nvPr>
        </p:nvSpPr>
        <p:spPr>
          <a:xfrm>
            <a:off x="377311" y="365126"/>
            <a:ext cx="10976489" cy="772394"/>
          </a:xfrm>
        </p:spPr>
        <p:txBody>
          <a:bodyPr>
            <a:normAutofit/>
          </a:bodyPr>
          <a:lstStyle/>
          <a:p>
            <a:r>
              <a:rPr lang="en-US" sz="3600" b="1" dirty="0">
                <a:solidFill>
                  <a:schemeClr val="accent3"/>
                </a:solidFill>
              </a:rPr>
              <a:t>Group 2: Under the Canopy Homestay</a:t>
            </a:r>
          </a:p>
        </p:txBody>
      </p:sp>
      <p:sp>
        <p:nvSpPr>
          <p:cNvPr id="3" name="Content Placeholder 2">
            <a:extLst>
              <a:ext uri="{FF2B5EF4-FFF2-40B4-BE49-F238E27FC236}">
                <a16:creationId xmlns:a16="http://schemas.microsoft.com/office/drawing/2014/main" id="{5194BF4C-6AC7-B22A-8611-573610163309}"/>
              </a:ext>
            </a:extLst>
          </p:cNvPr>
          <p:cNvSpPr>
            <a:spLocks noGrp="1"/>
          </p:cNvSpPr>
          <p:nvPr>
            <p:ph sz="half" idx="1"/>
          </p:nvPr>
        </p:nvSpPr>
        <p:spPr>
          <a:xfrm>
            <a:off x="377311" y="1252883"/>
            <a:ext cx="7010401" cy="5063529"/>
          </a:xfrm>
        </p:spPr>
        <p:txBody>
          <a:bodyPr>
            <a:noAutofit/>
          </a:bodyPr>
          <a:lstStyle/>
          <a:p>
            <a:pPr marL="0" indent="0">
              <a:buNone/>
            </a:pPr>
            <a:r>
              <a:rPr lang="en-US" sz="1600" dirty="0"/>
              <a:t>A small Airbnb in Hanoi is located inside </a:t>
            </a:r>
            <a:r>
              <a:rPr lang="en-US" sz="1600" b="1" dirty="0"/>
              <a:t>an old villa in the heart of the city</a:t>
            </a:r>
            <a:r>
              <a:rPr lang="en-US" sz="1600" dirty="0"/>
              <a:t>. It offers only two private rooms. The walls are old, some paint is peeling, and many traces of time are still visible. The owner has deliberately kept these imperfections. The aim is not to create a polished hotel, but to </a:t>
            </a:r>
            <a:r>
              <a:rPr lang="en-US" sz="1600" b="1" dirty="0"/>
              <a:t>preserve the spirit and memories of an old Hanoi home </a:t>
            </a:r>
            <a:r>
              <a:rPr lang="en-US" sz="1600" dirty="0"/>
              <a:t>while adding just enough comfort for modern guests. Visitors can wake up to </a:t>
            </a:r>
            <a:r>
              <a:rPr lang="en-US" sz="1600" b="1" dirty="0"/>
              <a:t>green views and birdsong, make tea, read, listen to music, and enjoy a slower rhythm of life</a:t>
            </a:r>
            <a:r>
              <a:rPr lang="en-US" sz="1600" dirty="0"/>
              <a:t>. The property is also within </a:t>
            </a:r>
            <a:r>
              <a:rPr lang="en-US" sz="1600" b="1" dirty="0"/>
              <a:t>walking distance of cafés, the train street</a:t>
            </a:r>
            <a:r>
              <a:rPr lang="en-US" sz="1600" dirty="0"/>
              <a:t>, </a:t>
            </a:r>
            <a:r>
              <a:rPr lang="en-US" sz="1600" dirty="0" err="1"/>
              <a:t>Tống</a:t>
            </a:r>
            <a:r>
              <a:rPr lang="en-US" sz="1600" dirty="0"/>
              <a:t> Duy Tân, and the Hanoi Flag Tower.</a:t>
            </a:r>
          </a:p>
          <a:p>
            <a:pPr marL="0" indent="0">
              <a:buNone/>
            </a:pPr>
            <a:r>
              <a:rPr lang="en-US" sz="1600" dirty="0"/>
              <a:t>However, this special experience is not easy to market. Many </a:t>
            </a:r>
            <a:r>
              <a:rPr lang="en-US" sz="1600" dirty="0" err="1"/>
              <a:t>travellers</a:t>
            </a:r>
            <a:r>
              <a:rPr lang="en-US" sz="1600" dirty="0"/>
              <a:t> have </a:t>
            </a:r>
            <a:r>
              <a:rPr lang="en-US" sz="1600" b="1" dirty="0"/>
              <a:t>never heard </a:t>
            </a:r>
            <a:r>
              <a:rPr lang="en-US" sz="1600" dirty="0"/>
              <a:t>of the property, and its charm is </a:t>
            </a:r>
            <a:r>
              <a:rPr lang="en-US" sz="1600" b="1" dirty="0"/>
              <a:t>difficult to communicate</a:t>
            </a:r>
            <a:r>
              <a:rPr lang="en-US" sz="1600" dirty="0"/>
              <a:t> through a simple list of facilities. At the same time, people who are already searching online for a unique stay in central Hanoi may </a:t>
            </a:r>
            <a:r>
              <a:rPr lang="en-US" sz="1600" b="1" dirty="0"/>
              <a:t>never find </a:t>
            </a:r>
            <a:r>
              <a:rPr lang="en-US" sz="1600" dirty="0"/>
              <a:t>it.</a:t>
            </a:r>
          </a:p>
          <a:p>
            <a:pPr marL="0" indent="0">
              <a:buNone/>
            </a:pPr>
            <a:r>
              <a:rPr lang="en-US" sz="1600" dirty="0"/>
              <a:t>However, the business faces a </a:t>
            </a:r>
            <a:r>
              <a:rPr lang="en-US" sz="1600" b="1" dirty="0"/>
              <a:t>marketing problem</a:t>
            </a:r>
            <a:r>
              <a:rPr lang="en-US" sz="1600" dirty="0"/>
              <a:t>. Its Facebook page has some attractive photos and stories, but only a small number of people see the posts (</a:t>
            </a:r>
            <a:r>
              <a:rPr lang="en-US" sz="1600" dirty="0">
                <a:solidFill>
                  <a:srgbClr val="467886"/>
                </a:solidFill>
                <a:hlinkClick r:id="rId3">
                  <a:extLst>
                    <a:ext uri="{A12FA001-AC4F-418D-AE19-62706E023703}">
                      <ahyp:hlinkClr xmlns:ahyp="http://schemas.microsoft.com/office/drawing/2018/hyperlinkcolor" val="tx"/>
                    </a:ext>
                  </a:extLst>
                </a:hlinkClick>
              </a:rPr>
              <a:t>https://www.facebook.com/profile.php?id=</a:t>
            </a:r>
            <a:r>
              <a:rPr lang="en-US" sz="1600" dirty="0">
                <a:solidFill>
                  <a:srgbClr val="00B0F0"/>
                </a:solidFill>
                <a:hlinkClick r:id="rId3">
                  <a:extLst>
                    <a:ext uri="{A12FA001-AC4F-418D-AE19-62706E023703}">
                      <ahyp:hlinkClr xmlns:ahyp="http://schemas.microsoft.com/office/drawing/2018/hyperlinkcolor" val="tx"/>
                    </a:ext>
                  </a:extLst>
                </a:hlinkClick>
              </a:rPr>
              <a:t>61589432002124</a:t>
            </a:r>
            <a:r>
              <a:rPr lang="en-US" sz="1600" dirty="0"/>
              <a:t>). Many potential guests have never heard of the property. At the same time, the owner believes that there are </a:t>
            </a:r>
            <a:r>
              <a:rPr lang="en-US" sz="1600" dirty="0" err="1"/>
              <a:t>travellers</a:t>
            </a:r>
            <a:r>
              <a:rPr lang="en-US" sz="1600" dirty="0"/>
              <a:t> actively searching online for </a:t>
            </a:r>
            <a:r>
              <a:rPr lang="en-US" sz="1600" b="1" dirty="0"/>
              <a:t>unusual, authentic, or centrally located</a:t>
            </a:r>
            <a:r>
              <a:rPr lang="en-US" sz="1600" dirty="0"/>
              <a:t> accommodation in Hanoi, but the property is difficult to find through search.</a:t>
            </a:r>
          </a:p>
          <a:p>
            <a:pPr marL="0" indent="0">
              <a:buNone/>
            </a:pPr>
            <a:r>
              <a:rPr lang="en-US" sz="1600" dirty="0"/>
              <a:t>The owner has a </a:t>
            </a:r>
            <a:r>
              <a:rPr lang="en-US" sz="1600" b="1" dirty="0"/>
              <a:t>limited advertising budget </a:t>
            </a:r>
            <a:r>
              <a:rPr lang="en-US" sz="1600" dirty="0"/>
              <a:t>and </a:t>
            </a:r>
            <a:r>
              <a:rPr lang="en-US" sz="1600" b="1" dirty="0"/>
              <a:t>wants to increase bookings </a:t>
            </a:r>
            <a:r>
              <a:rPr lang="en-US" sz="1600" dirty="0"/>
              <a:t>without losing the distinctive identity of the property.</a:t>
            </a:r>
          </a:p>
        </p:txBody>
      </p:sp>
      <p:pic>
        <p:nvPicPr>
          <p:cNvPr id="7" name="Picture 6">
            <a:extLst>
              <a:ext uri="{FF2B5EF4-FFF2-40B4-BE49-F238E27FC236}">
                <a16:creationId xmlns:a16="http://schemas.microsoft.com/office/drawing/2014/main" id="{720ADBB5-7A43-0045-F2CE-C7A0861A7256}"/>
              </a:ext>
            </a:extLst>
          </p:cNvPr>
          <p:cNvPicPr>
            <a:picLocks noChangeAspect="1"/>
          </p:cNvPicPr>
          <p:nvPr/>
        </p:nvPicPr>
        <p:blipFill>
          <a:blip r:embed="rId4"/>
          <a:stretch>
            <a:fillRect/>
          </a:stretch>
        </p:blipFill>
        <p:spPr>
          <a:xfrm flipH="1">
            <a:off x="8028469" y="4111936"/>
            <a:ext cx="3610683" cy="2380938"/>
          </a:xfrm>
          <a:prstGeom prst="rect">
            <a:avLst/>
          </a:prstGeom>
        </p:spPr>
      </p:pic>
    </p:spTree>
    <p:extLst>
      <p:ext uri="{BB962C8B-B14F-4D97-AF65-F5344CB8AC3E}">
        <p14:creationId xmlns:p14="http://schemas.microsoft.com/office/powerpoint/2010/main" val="160163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97A4-CF7A-EB17-4677-7F099106E024}"/>
              </a:ext>
            </a:extLst>
          </p:cNvPr>
          <p:cNvSpPr>
            <a:spLocks noGrp="1"/>
          </p:cNvSpPr>
          <p:nvPr>
            <p:ph type="title"/>
          </p:nvPr>
        </p:nvSpPr>
        <p:spPr>
          <a:xfrm>
            <a:off x="356616" y="365125"/>
            <a:ext cx="5462016" cy="768096"/>
          </a:xfrm>
        </p:spPr>
        <p:txBody>
          <a:bodyPr>
            <a:noAutofit/>
          </a:bodyPr>
          <a:lstStyle/>
          <a:p>
            <a:r>
              <a:rPr lang="en-US" sz="2800" b="1" dirty="0">
                <a:solidFill>
                  <a:srgbClr val="0070C0"/>
                </a:solidFill>
              </a:rPr>
              <a:t>Group 3: Marou Chocolate: Turning Vietnamese Cacao into a Premium Cultural Product</a:t>
            </a:r>
            <a:endParaRPr lang="en-US" sz="2800" dirty="0">
              <a:solidFill>
                <a:srgbClr val="0070C0"/>
              </a:solidFill>
            </a:endParaRPr>
          </a:p>
        </p:txBody>
      </p:sp>
      <p:sp>
        <p:nvSpPr>
          <p:cNvPr id="3" name="Content Placeholder 2">
            <a:extLst>
              <a:ext uri="{FF2B5EF4-FFF2-40B4-BE49-F238E27FC236}">
                <a16:creationId xmlns:a16="http://schemas.microsoft.com/office/drawing/2014/main" id="{41420ADE-6537-15B6-D38C-29531330C792}"/>
              </a:ext>
            </a:extLst>
          </p:cNvPr>
          <p:cNvSpPr>
            <a:spLocks noGrp="1"/>
          </p:cNvSpPr>
          <p:nvPr>
            <p:ph sz="half" idx="1"/>
          </p:nvPr>
        </p:nvSpPr>
        <p:spPr>
          <a:xfrm>
            <a:off x="429768" y="1344168"/>
            <a:ext cx="5102352" cy="5148707"/>
          </a:xfrm>
        </p:spPr>
        <p:txBody>
          <a:bodyPr>
            <a:noAutofit/>
          </a:bodyPr>
          <a:lstStyle/>
          <a:p>
            <a:pPr marL="0" indent="0">
              <a:buNone/>
            </a:pPr>
            <a:r>
              <a:rPr lang="en-US" sz="1600" dirty="0"/>
              <a:t>Vietnam was traditionally better known for coffee and rice than for premium chocolate. Marou changed this perception by producing high-quality bean-to-bar chocolate from cacao grown in Vietnamese provinces such as </a:t>
            </a:r>
            <a:r>
              <a:rPr lang="en-US" sz="1600" dirty="0" err="1"/>
              <a:t>Đắk</a:t>
            </a:r>
            <a:r>
              <a:rPr lang="en-US" sz="1600" dirty="0"/>
              <a:t> </a:t>
            </a:r>
            <a:r>
              <a:rPr lang="en-US" sz="1600" dirty="0" err="1"/>
              <a:t>Lắk</a:t>
            </a:r>
            <a:r>
              <a:rPr lang="en-US" sz="1600" dirty="0"/>
              <a:t>, Lâm </a:t>
            </a:r>
            <a:r>
              <a:rPr lang="en-US" sz="1600" dirty="0" err="1"/>
              <a:t>Đồng</a:t>
            </a:r>
            <a:r>
              <a:rPr lang="en-US" sz="1600" dirty="0"/>
              <a:t>, </a:t>
            </a:r>
            <a:r>
              <a:rPr lang="en-US" sz="1600" dirty="0" err="1"/>
              <a:t>Bến</a:t>
            </a:r>
            <a:r>
              <a:rPr lang="en-US" sz="1600" dirty="0"/>
              <a:t> Tre and </a:t>
            </a:r>
            <a:r>
              <a:rPr lang="en-US" sz="1600" dirty="0" err="1"/>
              <a:t>Tiền</a:t>
            </a:r>
            <a:r>
              <a:rPr lang="en-US" sz="1600" dirty="0"/>
              <a:t> Giang.</a:t>
            </a:r>
          </a:p>
          <a:p>
            <a:pPr marL="0" indent="0">
              <a:buNone/>
            </a:pPr>
            <a:r>
              <a:rPr lang="en-US" sz="1600" dirty="0"/>
              <a:t>Marou buys cacao directly from small farmers and fermenters rather than relying only on large international commodity suppliers. The company states that it pays premium prices and provides financial and technical support to more than 500 small-scale farmers and around 30 fermenters across Vietnam. It also encourages cacao agroforestry, in which cacao is grown alongside other trees and crops to support biodiversity.</a:t>
            </a:r>
          </a:p>
          <a:p>
            <a:pPr marL="0" indent="0">
              <a:buNone/>
            </a:pPr>
            <a:r>
              <a:rPr lang="en-US" sz="1600" dirty="0"/>
              <a:t>In </a:t>
            </a:r>
            <a:r>
              <a:rPr lang="en-US" sz="1600" dirty="0" err="1"/>
              <a:t>Đắk</a:t>
            </a:r>
            <a:r>
              <a:rPr lang="en-US" sz="1600" dirty="0"/>
              <a:t> </a:t>
            </a:r>
            <a:r>
              <a:rPr lang="en-US" sz="1600" dirty="0" err="1"/>
              <a:t>Lắk</a:t>
            </a:r>
            <a:r>
              <a:rPr lang="en-US" sz="1600" dirty="0"/>
              <a:t>, cacao offers farmers an opportunity to diversify beyond familiar crops such as coffee, pepper and rubber. Marou’s Dak Lak single-origin chocolate connects the name of the farming region directly with the final premium product. Rather than selling anonymous cacao beans at a low commodity price, farmers become part of the story and value chain behind an internationally marketed Vietnamese chocolate brand.</a:t>
            </a:r>
          </a:p>
        </p:txBody>
      </p:sp>
      <p:sp>
        <p:nvSpPr>
          <p:cNvPr id="4" name="Content Placeholder 3">
            <a:extLst>
              <a:ext uri="{FF2B5EF4-FFF2-40B4-BE49-F238E27FC236}">
                <a16:creationId xmlns:a16="http://schemas.microsoft.com/office/drawing/2014/main" id="{F4FFA82B-9F2B-6962-C8E0-47843B967BAD}"/>
              </a:ext>
            </a:extLst>
          </p:cNvPr>
          <p:cNvSpPr>
            <a:spLocks noGrp="1"/>
          </p:cNvSpPr>
          <p:nvPr>
            <p:ph sz="half" idx="2"/>
          </p:nvPr>
        </p:nvSpPr>
        <p:spPr>
          <a:xfrm>
            <a:off x="6096000" y="283763"/>
            <a:ext cx="5785104" cy="4017391"/>
          </a:xfrm>
        </p:spPr>
        <p:txBody>
          <a:bodyPr>
            <a:normAutofit/>
          </a:bodyPr>
          <a:lstStyle/>
          <a:p>
            <a:pPr marL="0" indent="0">
              <a:buNone/>
            </a:pPr>
            <a:r>
              <a:rPr lang="en-US" sz="1600" dirty="0"/>
              <a:t>This relationship can create value for several stakeholders:</a:t>
            </a:r>
          </a:p>
          <a:p>
            <a:pPr lvl="1"/>
            <a:r>
              <a:rPr lang="en-US" sz="1600" dirty="0"/>
              <a:t>Farmers may receive better prices, technical knowledge and a more reliable market.</a:t>
            </a:r>
          </a:p>
          <a:p>
            <a:pPr lvl="1"/>
            <a:r>
              <a:rPr lang="en-US" sz="1600" dirty="0"/>
              <a:t>Marou gains access to higher-quality and traceable cacao beans.</a:t>
            </a:r>
          </a:p>
          <a:p>
            <a:pPr lvl="1"/>
            <a:r>
              <a:rPr lang="en-US" sz="1600" dirty="0"/>
              <a:t>Consumers receive distinctive chocolate with a clear geographical origin.</a:t>
            </a:r>
          </a:p>
          <a:p>
            <a:pPr lvl="1"/>
            <a:r>
              <a:rPr lang="en-US" sz="1600" dirty="0"/>
              <a:t>Local communities benefit when more of the product’s value is created and retained in Vietnam.</a:t>
            </a:r>
          </a:p>
          <a:p>
            <a:pPr marL="0" indent="0">
              <a:buNone/>
            </a:pPr>
            <a:r>
              <a:rPr lang="en-US" sz="1600" dirty="0"/>
              <a:t>However, Marou must ensure that its social-impact claims are transparent. Paying a premium price does not automatically prove that all farmers receive stable incomes or that every farming relationship is equitable. The company should therefore communicate measurable information about farmer income, purchasing volumes, training, long-term contracts and environmental outcomes.</a:t>
            </a:r>
          </a:p>
          <a:p>
            <a:pPr marL="0" indent="0">
              <a:buNone/>
            </a:pPr>
            <a:endParaRPr lang="en-US" sz="1600" dirty="0"/>
          </a:p>
        </p:txBody>
      </p:sp>
      <p:pic>
        <p:nvPicPr>
          <p:cNvPr id="6" name="Picture 5">
            <a:extLst>
              <a:ext uri="{FF2B5EF4-FFF2-40B4-BE49-F238E27FC236}">
                <a16:creationId xmlns:a16="http://schemas.microsoft.com/office/drawing/2014/main" id="{EDCF85E2-CB45-385D-C7E8-B46AE38E7447}"/>
              </a:ext>
            </a:extLst>
          </p:cNvPr>
          <p:cNvPicPr>
            <a:picLocks noChangeAspect="1"/>
          </p:cNvPicPr>
          <p:nvPr/>
        </p:nvPicPr>
        <p:blipFill>
          <a:blip r:embed="rId2"/>
          <a:stretch>
            <a:fillRect/>
          </a:stretch>
        </p:blipFill>
        <p:spPr>
          <a:xfrm>
            <a:off x="6096000" y="4301154"/>
            <a:ext cx="5929088" cy="2423095"/>
          </a:xfrm>
          <a:prstGeom prst="rect">
            <a:avLst/>
          </a:prstGeom>
        </p:spPr>
      </p:pic>
    </p:spTree>
    <p:extLst>
      <p:ext uri="{BB962C8B-B14F-4D97-AF65-F5344CB8AC3E}">
        <p14:creationId xmlns:p14="http://schemas.microsoft.com/office/powerpoint/2010/main" val="10706847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FC7976-70F5-EDFF-7A1A-8C1C7FDB1EB6}"/>
              </a:ext>
            </a:extLst>
          </p:cNvPr>
          <p:cNvPicPr>
            <a:picLocks noChangeAspect="1"/>
          </p:cNvPicPr>
          <p:nvPr/>
        </p:nvPicPr>
        <p:blipFill>
          <a:blip r:embed="rId2">
            <a:alphaModFix amt="21000"/>
          </a:blip>
          <a:stretch>
            <a:fillRect/>
          </a:stretch>
        </p:blipFill>
        <p:spPr>
          <a:xfrm>
            <a:off x="502920" y="932688"/>
            <a:ext cx="11186160" cy="5497106"/>
          </a:xfrm>
          <a:prstGeom prst="rect">
            <a:avLst/>
          </a:prstGeom>
        </p:spPr>
      </p:pic>
      <p:sp>
        <p:nvSpPr>
          <p:cNvPr id="2" name="Title 1">
            <a:extLst>
              <a:ext uri="{FF2B5EF4-FFF2-40B4-BE49-F238E27FC236}">
                <a16:creationId xmlns:a16="http://schemas.microsoft.com/office/drawing/2014/main" id="{B58EFD7A-6D91-A47A-716F-69893E189D76}"/>
              </a:ext>
            </a:extLst>
          </p:cNvPr>
          <p:cNvSpPr>
            <a:spLocks noGrp="1"/>
          </p:cNvSpPr>
          <p:nvPr>
            <p:ph type="title"/>
          </p:nvPr>
        </p:nvSpPr>
        <p:spPr>
          <a:xfrm>
            <a:off x="838200" y="365125"/>
            <a:ext cx="10515600" cy="439547"/>
          </a:xfrm>
        </p:spPr>
        <p:txBody>
          <a:bodyPr>
            <a:normAutofit fontScale="90000"/>
          </a:bodyPr>
          <a:lstStyle/>
          <a:p>
            <a:r>
              <a:rPr lang="en-US" sz="3600" b="1" dirty="0">
                <a:solidFill>
                  <a:srgbClr val="0070C0"/>
                </a:solidFill>
              </a:rPr>
              <a:t>Group 4: TH True Milk and the fight for “Good milk”</a:t>
            </a:r>
          </a:p>
        </p:txBody>
      </p:sp>
      <p:sp>
        <p:nvSpPr>
          <p:cNvPr id="3" name="Content Placeholder 2">
            <a:extLst>
              <a:ext uri="{FF2B5EF4-FFF2-40B4-BE49-F238E27FC236}">
                <a16:creationId xmlns:a16="http://schemas.microsoft.com/office/drawing/2014/main" id="{5C28BD11-ABEA-3ECE-727D-04525204F056}"/>
              </a:ext>
            </a:extLst>
          </p:cNvPr>
          <p:cNvSpPr>
            <a:spLocks noGrp="1"/>
          </p:cNvSpPr>
          <p:nvPr>
            <p:ph sz="half" idx="1"/>
          </p:nvPr>
        </p:nvSpPr>
        <p:spPr>
          <a:xfrm>
            <a:off x="502920" y="932688"/>
            <a:ext cx="5413248" cy="4846319"/>
          </a:xfrm>
        </p:spPr>
        <p:txBody>
          <a:bodyPr>
            <a:noAutofit/>
          </a:bodyPr>
          <a:lstStyle/>
          <a:p>
            <a:pPr marL="0" indent="0">
              <a:buNone/>
            </a:pPr>
            <a:r>
              <a:rPr lang="en-US" sz="1800" dirty="0"/>
              <a:t>For many years, </a:t>
            </a:r>
            <a:r>
              <a:rPr lang="en-US" sz="1800" dirty="0" err="1"/>
              <a:t>Vinamilk</a:t>
            </a:r>
            <a:r>
              <a:rPr lang="en-US" sz="1800" dirty="0"/>
              <a:t> was the dominant and most familiar dairy brand in Vietnam. Its wide distribution, long history, broad product portfolio and strong association with children’s nutrition made it a trusted household name.</a:t>
            </a:r>
          </a:p>
          <a:p>
            <a:pPr marL="0" indent="0">
              <a:buNone/>
            </a:pPr>
            <a:r>
              <a:rPr lang="en-US" sz="1800" dirty="0"/>
              <a:t>When TH true MILK entered the market in 2010, it did not try to compete only through lower prices or a larger product range. Instead, it focused on a changing concern among Vietnamese consumers: growing interest in food safety, product origin, natural ingredients and healthier lifestyles.</a:t>
            </a:r>
          </a:p>
          <a:p>
            <a:pPr marL="0" indent="0">
              <a:buNone/>
            </a:pPr>
            <a:r>
              <a:rPr lang="en-US" sz="1800" dirty="0"/>
              <a:t>TH positioned its products around the ideas of “true,” “fresh,” “clean” and “from nature.” Its communication </a:t>
            </a:r>
            <a:r>
              <a:rPr lang="en-US" sz="1800" dirty="0" err="1"/>
              <a:t>emphasised</a:t>
            </a:r>
            <a:r>
              <a:rPr lang="en-US" sz="1800" dirty="0"/>
              <a:t> fresh milk from its own farms, modern technology, traceability and internationally managed dairy herds. TH also developed the TH true mart retail chain, allowing it to present its products in a controlled environment associated with freshness, safety and healthy living.</a:t>
            </a:r>
          </a:p>
        </p:txBody>
      </p:sp>
      <p:sp>
        <p:nvSpPr>
          <p:cNvPr id="4" name="Content Placeholder 3">
            <a:extLst>
              <a:ext uri="{FF2B5EF4-FFF2-40B4-BE49-F238E27FC236}">
                <a16:creationId xmlns:a16="http://schemas.microsoft.com/office/drawing/2014/main" id="{A815F01A-EE7A-F556-14CD-531F6F8610D3}"/>
              </a:ext>
            </a:extLst>
          </p:cNvPr>
          <p:cNvSpPr>
            <a:spLocks noGrp="1"/>
          </p:cNvSpPr>
          <p:nvPr>
            <p:ph sz="half" idx="2"/>
          </p:nvPr>
        </p:nvSpPr>
        <p:spPr>
          <a:xfrm>
            <a:off x="6275834" y="932688"/>
            <a:ext cx="5413246" cy="5477256"/>
          </a:xfrm>
        </p:spPr>
        <p:txBody>
          <a:bodyPr>
            <a:noAutofit/>
          </a:bodyPr>
          <a:lstStyle/>
          <a:p>
            <a:pPr marL="0" indent="0">
              <a:buNone/>
            </a:pPr>
            <a:r>
              <a:rPr lang="en-US" sz="1800" dirty="0"/>
              <a:t>This positioning helped redefine competition in Vietnam’s dairy market. Consumers were encouraged to think not only about whether milk was nutritious, but also where it came from, how the cows were raised, how the milk was processed and whether the product was “natural” or “clean.”</a:t>
            </a:r>
          </a:p>
          <a:p>
            <a:pPr marL="0" indent="0">
              <a:buNone/>
            </a:pPr>
            <a:r>
              <a:rPr lang="en-US" sz="1800" dirty="0" err="1"/>
              <a:t>Vinamilk</a:t>
            </a:r>
            <a:r>
              <a:rPr lang="en-US" sz="1800" dirty="0"/>
              <a:t> remained the larger and more established competitor, but it increasingly highlighted its farms, product quality, clean-label credentials, sustainable production and Green Farm fresh-milk range.</a:t>
            </a:r>
          </a:p>
          <a:p>
            <a:pPr marL="0" indent="0">
              <a:buNone/>
            </a:pPr>
            <a:r>
              <a:rPr lang="en-US" sz="1800" dirty="0"/>
              <a:t>The two companies therefore competed not simply by selling milk, but by offering different meanings of “good milk”.</a:t>
            </a:r>
          </a:p>
          <a:p>
            <a:pPr marL="0" indent="0">
              <a:buNone/>
            </a:pPr>
            <a:r>
              <a:rPr lang="en-US" sz="1800" dirty="0"/>
              <a:t>However, the word “clean” also creates a marketing challenge. By describing one brand as “clean milk,” consumers may infer that competing products are less clean, even when they meet legal safety and quality standards. Marketers must therefore distinguish strong positioning from claims that may confuse or unfairly influence consumers.</a:t>
            </a:r>
          </a:p>
          <a:p>
            <a:pPr marL="0" indent="0">
              <a:buNone/>
            </a:pPr>
            <a:endParaRPr lang="en-US" sz="1800" dirty="0"/>
          </a:p>
        </p:txBody>
      </p:sp>
    </p:spTree>
    <p:extLst>
      <p:ext uri="{BB962C8B-B14F-4D97-AF65-F5344CB8AC3E}">
        <p14:creationId xmlns:p14="http://schemas.microsoft.com/office/powerpoint/2010/main" val="30938591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CDF6A-A48B-96D1-A6E2-08DDFFECC434}"/>
              </a:ext>
            </a:extLst>
          </p:cNvPr>
          <p:cNvSpPr>
            <a:spLocks noGrp="1"/>
          </p:cNvSpPr>
          <p:nvPr>
            <p:ph type="title"/>
          </p:nvPr>
        </p:nvSpPr>
        <p:spPr>
          <a:xfrm>
            <a:off x="585216" y="365125"/>
            <a:ext cx="11045952" cy="558419"/>
          </a:xfrm>
        </p:spPr>
        <p:txBody>
          <a:bodyPr>
            <a:noAutofit/>
          </a:bodyPr>
          <a:lstStyle/>
          <a:p>
            <a:r>
              <a:rPr lang="en-US" sz="3200" b="1" dirty="0">
                <a:solidFill>
                  <a:srgbClr val="0070C0"/>
                </a:solidFill>
              </a:rPr>
              <a:t>Group 5: Cocoon Vietnam: When Beauty Reflects Changing Social Values</a:t>
            </a:r>
          </a:p>
        </p:txBody>
      </p:sp>
      <p:sp>
        <p:nvSpPr>
          <p:cNvPr id="3" name="Content Placeholder 2">
            <a:extLst>
              <a:ext uri="{FF2B5EF4-FFF2-40B4-BE49-F238E27FC236}">
                <a16:creationId xmlns:a16="http://schemas.microsoft.com/office/drawing/2014/main" id="{E2B00A01-C8CF-F092-40C1-D5C106B3471C}"/>
              </a:ext>
            </a:extLst>
          </p:cNvPr>
          <p:cNvSpPr>
            <a:spLocks noGrp="1"/>
          </p:cNvSpPr>
          <p:nvPr>
            <p:ph sz="half" idx="1"/>
          </p:nvPr>
        </p:nvSpPr>
        <p:spPr>
          <a:xfrm>
            <a:off x="365760" y="1197864"/>
            <a:ext cx="4846320" cy="5184648"/>
          </a:xfrm>
        </p:spPr>
        <p:txBody>
          <a:bodyPr>
            <a:normAutofit fontScale="55000" lnSpcReduction="20000"/>
          </a:bodyPr>
          <a:lstStyle/>
          <a:p>
            <a:pPr marL="0" indent="0">
              <a:buNone/>
            </a:pPr>
            <a:r>
              <a:rPr lang="en-US" dirty="0"/>
              <a:t>Vietnam’s cosmetics market was traditionally dominated by international brands, while locally made products were sometimes perceived as less sophisticated or less trustworthy. However, younger Vietnamese consumers have gradually become more interested in ethical consumption, animal welfare, environmental responsibility, transparent ingredients and pride in local products.</a:t>
            </a:r>
          </a:p>
          <a:p>
            <a:pPr marL="0" indent="0">
              <a:buNone/>
            </a:pPr>
            <a:r>
              <a:rPr lang="en-US" dirty="0"/>
              <a:t>Cocoon entered this changing market with a distinctive proposition: cosmetics that are made in Vietnam, use familiar Vietnamese plant-based ingredients and are positioned as 100% vegan and cruelty-free.</a:t>
            </a:r>
          </a:p>
          <a:p>
            <a:pPr marL="0" indent="0">
              <a:buNone/>
            </a:pPr>
            <a:r>
              <a:rPr lang="en-US" dirty="0"/>
              <a:t>Instead of relying only on globally fashionable ingredients, Cocoon built product stories around local materials such as </a:t>
            </a:r>
            <a:r>
              <a:rPr lang="en-US" dirty="0" err="1"/>
              <a:t>Đắk</a:t>
            </a:r>
            <a:r>
              <a:rPr lang="en-US" dirty="0"/>
              <a:t> </a:t>
            </a:r>
            <a:r>
              <a:rPr lang="en-US" dirty="0" err="1"/>
              <a:t>Lắk</a:t>
            </a:r>
            <a:r>
              <a:rPr lang="en-US" dirty="0"/>
              <a:t> coffee, Hậu Giang lotus, </a:t>
            </a:r>
            <a:r>
              <a:rPr lang="en-US" dirty="0" err="1"/>
              <a:t>Bến</a:t>
            </a:r>
            <a:r>
              <a:rPr lang="en-US" dirty="0"/>
              <a:t> Tre coconut, turmeric, grapefruit and winter melon. This helped the brand connect skincare with Vietnamese places, agriculture and cultural identity. Cocoon states that it does not use animal-derived ingredients such as honey, beeswax, lanolin or snail secretion.</a:t>
            </a:r>
          </a:p>
          <a:p>
            <a:pPr marL="0" indent="0">
              <a:buNone/>
            </a:pPr>
            <a:r>
              <a:rPr lang="en-US" dirty="0"/>
              <a:t>To make its ethical claims more credible, Cocoon joined international certification </a:t>
            </a:r>
            <a:r>
              <a:rPr lang="en-US" dirty="0" err="1"/>
              <a:t>programmes</a:t>
            </a:r>
            <a:r>
              <a:rPr lang="en-US" dirty="0"/>
              <a:t>. It became the first Vietnamese cosmetics brand accepted into Cruelty Free International’s Leaping Bunny </a:t>
            </a:r>
            <a:r>
              <a:rPr lang="en-US" dirty="0" err="1"/>
              <a:t>programme</a:t>
            </a:r>
            <a:r>
              <a:rPr lang="en-US" dirty="0"/>
              <a:t>, and its cruelty-free status is also listed by PETA. Its products are registered as vegan with The Vegan Society.</a:t>
            </a:r>
          </a:p>
          <a:p>
            <a:pPr marL="0" indent="0">
              <a:buNone/>
            </a:pPr>
            <a:endParaRPr lang="en-US" dirty="0"/>
          </a:p>
        </p:txBody>
      </p:sp>
      <p:sp>
        <p:nvSpPr>
          <p:cNvPr id="4" name="Content Placeholder 3">
            <a:extLst>
              <a:ext uri="{FF2B5EF4-FFF2-40B4-BE49-F238E27FC236}">
                <a16:creationId xmlns:a16="http://schemas.microsoft.com/office/drawing/2014/main" id="{9145529A-F5B8-FC6F-9F6B-1C5284C2C247}"/>
              </a:ext>
            </a:extLst>
          </p:cNvPr>
          <p:cNvSpPr>
            <a:spLocks noGrp="1"/>
          </p:cNvSpPr>
          <p:nvPr>
            <p:ph sz="half" idx="2"/>
          </p:nvPr>
        </p:nvSpPr>
        <p:spPr>
          <a:xfrm>
            <a:off x="5641848" y="939450"/>
            <a:ext cx="6108192" cy="4979099"/>
          </a:xfrm>
        </p:spPr>
        <p:txBody>
          <a:bodyPr>
            <a:normAutofit fontScale="55000" lnSpcReduction="20000"/>
          </a:bodyPr>
          <a:lstStyle/>
          <a:p>
            <a:pPr marL="0" indent="0">
              <a:buNone/>
            </a:pPr>
            <a:r>
              <a:rPr lang="en-US" dirty="0"/>
              <a:t>The company extended this positioning through social and environmental initiatives. These included packaging-collection points, refill packaging and partnerships supporting animal welfare, such as campaigns against elephant riding and projects to protect moon bears.</a:t>
            </a:r>
          </a:p>
          <a:p>
            <a:pPr marL="0" indent="0">
              <a:buNone/>
            </a:pPr>
            <a:r>
              <a:rPr lang="en-US" dirty="0"/>
              <a:t>Cocoon therefore sells more than functional skincare. It offers consumers a way to express several values at once:</a:t>
            </a:r>
          </a:p>
          <a:p>
            <a:pPr lvl="1"/>
            <a:r>
              <a:rPr lang="en-US" dirty="0"/>
              <a:t>concern for animals;</a:t>
            </a:r>
          </a:p>
          <a:p>
            <a:pPr lvl="1"/>
            <a:r>
              <a:rPr lang="en-US" dirty="0"/>
              <a:t>interest in environmentally responsible consumption;</a:t>
            </a:r>
          </a:p>
          <a:p>
            <a:pPr lvl="1"/>
            <a:r>
              <a:rPr lang="en-US" dirty="0"/>
              <a:t>preference for plant-based ingredients;</a:t>
            </a:r>
          </a:p>
          <a:p>
            <a:pPr lvl="1"/>
            <a:r>
              <a:rPr lang="en-US" dirty="0"/>
              <a:t>and pride in a modern Vietnamese brand.</a:t>
            </a:r>
          </a:p>
          <a:p>
            <a:pPr marL="0" indent="0">
              <a:buNone/>
            </a:pPr>
            <a:r>
              <a:rPr lang="en-US" dirty="0"/>
              <a:t>However, this positioning also creates challenges. Ethical consumers may closely examine whether Cocoon’s packaging, sourcing and environmental activities are consistent with its brand promises. The company must also convince customers that vegan and locally sourced products are not only morally attractive, but also safe and effective.</a:t>
            </a:r>
          </a:p>
          <a:p>
            <a:pPr marL="0" indent="0">
              <a:buNone/>
            </a:pPr>
            <a:endParaRPr lang="en-US" dirty="0"/>
          </a:p>
        </p:txBody>
      </p:sp>
      <p:pic>
        <p:nvPicPr>
          <p:cNvPr id="6" name="Picture 5">
            <a:extLst>
              <a:ext uri="{FF2B5EF4-FFF2-40B4-BE49-F238E27FC236}">
                <a16:creationId xmlns:a16="http://schemas.microsoft.com/office/drawing/2014/main" id="{F7847D6C-C0C9-EDAC-F323-678F62F0DA74}"/>
              </a:ext>
            </a:extLst>
          </p:cNvPr>
          <p:cNvPicPr>
            <a:picLocks noChangeAspect="1"/>
          </p:cNvPicPr>
          <p:nvPr/>
        </p:nvPicPr>
        <p:blipFill>
          <a:blip r:embed="rId2"/>
          <a:stretch>
            <a:fillRect/>
          </a:stretch>
        </p:blipFill>
        <p:spPr>
          <a:xfrm>
            <a:off x="5361559" y="4242181"/>
            <a:ext cx="6692204" cy="1856232"/>
          </a:xfrm>
          <a:prstGeom prst="rect">
            <a:avLst/>
          </a:prstGeom>
        </p:spPr>
      </p:pic>
    </p:spTree>
    <p:extLst>
      <p:ext uri="{BB962C8B-B14F-4D97-AF65-F5344CB8AC3E}">
        <p14:creationId xmlns:p14="http://schemas.microsoft.com/office/powerpoint/2010/main" val="29970270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3A8DD-A9E5-DE4A-DBF6-2FAFA648A22F}"/>
              </a:ext>
            </a:extLst>
          </p:cNvPr>
          <p:cNvSpPr>
            <a:spLocks noGrp="1"/>
          </p:cNvSpPr>
          <p:nvPr>
            <p:ph type="title"/>
          </p:nvPr>
        </p:nvSpPr>
        <p:spPr/>
        <p:txBody>
          <a:bodyPr/>
          <a:lstStyle/>
          <a:p>
            <a:r>
              <a:rPr lang="en-US" b="1" dirty="0">
                <a:solidFill>
                  <a:srgbClr val="C00000"/>
                </a:solidFill>
              </a:rPr>
              <a:t>Classroom activity</a:t>
            </a:r>
          </a:p>
        </p:txBody>
      </p:sp>
      <p:sp>
        <p:nvSpPr>
          <p:cNvPr id="5" name="Content Placeholder 4">
            <a:extLst>
              <a:ext uri="{FF2B5EF4-FFF2-40B4-BE49-F238E27FC236}">
                <a16:creationId xmlns:a16="http://schemas.microsoft.com/office/drawing/2014/main" id="{1637ACE2-E921-BEC1-9141-AFD03797D8FD}"/>
              </a:ext>
            </a:extLst>
          </p:cNvPr>
          <p:cNvSpPr>
            <a:spLocks noGrp="1"/>
          </p:cNvSpPr>
          <p:nvPr>
            <p:ph idx="1"/>
          </p:nvPr>
        </p:nvSpPr>
        <p:spPr>
          <a:xfrm>
            <a:off x="721895" y="1690688"/>
            <a:ext cx="10812379" cy="4486275"/>
          </a:xfrm>
        </p:spPr>
        <p:txBody>
          <a:bodyPr>
            <a:normAutofit/>
          </a:bodyPr>
          <a:lstStyle/>
          <a:p>
            <a:pPr marL="0" indent="0">
              <a:buNone/>
            </a:pPr>
            <a:r>
              <a:rPr lang="en-US" dirty="0"/>
              <a:t>Each group identify:</a:t>
            </a:r>
          </a:p>
          <a:p>
            <a:pPr lvl="1"/>
            <a:r>
              <a:rPr lang="en-US" dirty="0"/>
              <a:t>one important supplier, </a:t>
            </a:r>
          </a:p>
          <a:p>
            <a:pPr lvl="1"/>
            <a:r>
              <a:rPr lang="en-US" dirty="0"/>
              <a:t>one intermediary, </a:t>
            </a:r>
          </a:p>
          <a:p>
            <a:pPr lvl="1"/>
            <a:r>
              <a:rPr lang="en-US" dirty="0"/>
              <a:t>two major competitors, </a:t>
            </a:r>
          </a:p>
          <a:p>
            <a:pPr lvl="1"/>
            <a:r>
              <a:rPr lang="en-US" dirty="0"/>
              <a:t>one influential public, and </a:t>
            </a:r>
          </a:p>
          <a:p>
            <a:pPr lvl="1"/>
            <a:r>
              <a:rPr lang="en-US" dirty="0"/>
              <a:t>its main customer market</a:t>
            </a:r>
          </a:p>
          <a:p>
            <a:pPr marL="0" indent="0">
              <a:buNone/>
            </a:pPr>
            <a:r>
              <a:rPr lang="en-US" dirty="0"/>
              <a:t>for your assigned case study. Then answer:</a:t>
            </a:r>
          </a:p>
          <a:p>
            <a:pPr marL="0" indent="0">
              <a:buNone/>
            </a:pPr>
            <a:r>
              <a:rPr lang="en-US" b="1" dirty="0">
                <a:solidFill>
                  <a:schemeClr val="accent3"/>
                </a:solidFill>
              </a:rPr>
              <a:t>Which micro-environmental actor creates the greatest opportunity or threat for this company?</a:t>
            </a:r>
          </a:p>
        </p:txBody>
      </p:sp>
    </p:spTree>
    <p:extLst>
      <p:ext uri="{BB962C8B-B14F-4D97-AF65-F5344CB8AC3E}">
        <p14:creationId xmlns:p14="http://schemas.microsoft.com/office/powerpoint/2010/main" val="1564555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4668</TotalTime>
  <Words>6305</Words>
  <Application>Microsoft Office PowerPoint</Application>
  <PresentationFormat>Widescreen</PresentationFormat>
  <Paragraphs>473</Paragraphs>
  <Slides>50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Aptos</vt:lpstr>
      <vt:lpstr>Aptos Display</vt:lpstr>
      <vt:lpstr>Arial</vt:lpstr>
      <vt:lpstr>Wingdings</vt:lpstr>
      <vt:lpstr>Office Theme</vt:lpstr>
      <vt:lpstr>Marketing Environment</vt:lpstr>
      <vt:lpstr>Course details (Please see the syllabus for more information)</vt:lpstr>
      <vt:lpstr>Textbook and other documents</vt:lpstr>
      <vt:lpstr>What will we cover?</vt:lpstr>
      <vt:lpstr>MKT361 – Course aims</vt:lpstr>
      <vt:lpstr>Group project</vt:lpstr>
      <vt:lpstr>The changing marketing landscape</vt:lpstr>
      <vt:lpstr>The digital age: Big Data and AI era</vt:lpstr>
      <vt:lpstr>Digital vs. Traditional Marketing Communications</vt:lpstr>
      <vt:lpstr>Big data and artificial intelligence (AI) – AI Marketing</vt:lpstr>
      <vt:lpstr>Mobile marketing</vt:lpstr>
      <vt:lpstr>The growth of not-for-profit marketing</vt:lpstr>
      <vt:lpstr>Rapid globalisation</vt:lpstr>
      <vt:lpstr>Sustainable marketing</vt:lpstr>
      <vt:lpstr>Marketing Environment</vt:lpstr>
      <vt:lpstr>Macro-environments</vt:lpstr>
      <vt:lpstr>Demographic environment: changes in the size, structure, location, and characteristics of a population.</vt:lpstr>
      <vt:lpstr>Q: How might Vietnam’s ageing population affect the marketing strategies of banks, hospitals, and tourism companies?</vt:lpstr>
      <vt:lpstr>Economic environment: factors that influence consumers’ purchasing power and spending patterns</vt:lpstr>
      <vt:lpstr>Q: Rising fuel prices push up the prices of goods and services across the economy, leading to higher inflation. How are consumers likely to change their behaviour in response?</vt:lpstr>
      <vt:lpstr>Natural environment: natural resources, ecological conditions, climate issues, and environmental pressures affecting businesses and consumers</vt:lpstr>
      <vt:lpstr>Marketing implications</vt:lpstr>
      <vt:lpstr>PowerPoint Presentation</vt:lpstr>
      <vt:lpstr>Environmental claims must be supported by evidence. Misleading claims may be regarded as greenwashing.</vt:lpstr>
      <vt:lpstr>PowerPoint Presentation</vt:lpstr>
      <vt:lpstr>Technological Environment: innovations that change products, services, communication, distribution, and customer behaviour.</vt:lpstr>
      <vt:lpstr>AI Marketing</vt:lpstr>
      <vt:lpstr>PowerPoint Presentation</vt:lpstr>
      <vt:lpstr>Political and Legal Environment: laws, regulations, government policies, and political conditions that influence marketing decisions.</vt:lpstr>
      <vt:lpstr>Japan’s Bluefin Tuna Dilemma</vt:lpstr>
      <vt:lpstr>Socio-Cultural Environment: society’s values, beliefs, norms, lifestyles, traditions, and attitudes.</vt:lpstr>
      <vt:lpstr>A campaign that succeeds in one country may fail elsewhere because symbols, humour, values, and social norms differ.</vt:lpstr>
      <vt:lpstr>Micro-environments</vt:lpstr>
      <vt:lpstr>The company</vt:lpstr>
      <vt:lpstr>Suppliers/ Contractors: provide the resources a company needs to produce its goods and services.</vt:lpstr>
      <vt:lpstr>PowerPoint Presentation</vt:lpstr>
      <vt:lpstr>Marketing Intermediaries: help a company promote, sell, distribute, and deliver its products to final customers.</vt:lpstr>
      <vt:lpstr>Supermarkets: powerful mkt intermediaries</vt:lpstr>
      <vt:lpstr>How a bank-issued Letter of Credit (LC) helps two unfamiliar overseas businesses trade</vt:lpstr>
      <vt:lpstr>Competitors: offer similar products or satisfy the same customer need.</vt:lpstr>
      <vt:lpstr>Publics: any group that has an actual or potential interest in, or impact on, a company’s ability to achieve its objectives.</vt:lpstr>
      <vt:lpstr>Residents’ opposition to overtourism in Kyoto</vt:lpstr>
      <vt:lpstr>Customers</vt:lpstr>
      <vt:lpstr>The Seishun 18 Kippu</vt:lpstr>
      <vt:lpstr>Group 1: The Hanoi 5 Gates Train</vt:lpstr>
      <vt:lpstr>Group 2: Under the Canopy Homestay</vt:lpstr>
      <vt:lpstr>Group 3: Marou Chocolate: Turning Vietnamese Cacao into a Premium Cultural Product</vt:lpstr>
      <vt:lpstr>Group 4: TH True Milk and the fight for “Good milk”</vt:lpstr>
      <vt:lpstr>Group 5: Cocoon Vietnam: When Beauty Reflects Changing Social Values</vt:lpstr>
      <vt:lpstr>Classroom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Hoa Nguyen</dc:creator>
  <cp:lastModifiedBy>Hoa Nguyen</cp:lastModifiedBy>
  <cp:revision>12</cp:revision>
  <cp:lastPrinted>2026-07-20T10:05:32Z</cp:lastPrinted>
  <dcterms:created xsi:type="dcterms:W3CDTF">2026-07-18T14:31:44Z</dcterms:created>
  <dcterms:modified xsi:type="dcterms:W3CDTF">2026-07-22T11:55:10Z</dcterms:modified>
</cp:coreProperties>
</file>