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422" r:id="rId3"/>
    <p:sldId id="461" r:id="rId4"/>
    <p:sldId id="462" r:id="rId5"/>
    <p:sldId id="463" r:id="rId6"/>
    <p:sldId id="396" r:id="rId7"/>
    <p:sldId id="398" r:id="rId8"/>
    <p:sldId id="464" r:id="rId9"/>
    <p:sldId id="465" r:id="rId10"/>
    <p:sldId id="466" r:id="rId11"/>
    <p:sldId id="423" r:id="rId12"/>
    <p:sldId id="467" r:id="rId13"/>
    <p:sldId id="468" r:id="rId14"/>
    <p:sldId id="469" r:id="rId15"/>
    <p:sldId id="470" r:id="rId16"/>
    <p:sldId id="471" r:id="rId17"/>
    <p:sldId id="472" r:id="rId18"/>
    <p:sldId id="473" r:id="rId19"/>
    <p:sldId id="474" r:id="rId20"/>
    <p:sldId id="475" r:id="rId21"/>
    <p:sldId id="476" r:id="rId22"/>
    <p:sldId id="477" r:id="rId23"/>
    <p:sldId id="487" r:id="rId24"/>
    <p:sldId id="488" r:id="rId25"/>
    <p:sldId id="478" r:id="rId26"/>
    <p:sldId id="479" r:id="rId27"/>
    <p:sldId id="483" r:id="rId28"/>
    <p:sldId id="482" r:id="rId29"/>
    <p:sldId id="481" r:id="rId30"/>
    <p:sldId id="485" r:id="rId31"/>
    <p:sldId id="486" r:id="rId32"/>
    <p:sldId id="484" r:id="rId33"/>
    <p:sldId id="480" r:id="rId34"/>
    <p:sldId id="489" r:id="rId35"/>
    <p:sldId id="490" r:id="rId36"/>
    <p:sldId id="491" r:id="rId37"/>
    <p:sldId id="492" r:id="rId38"/>
    <p:sldId id="493" r:id="rId39"/>
    <p:sldId id="494" r:id="rId40"/>
    <p:sldId id="495" r:id="rId41"/>
    <p:sldId id="496" r:id="rId42"/>
    <p:sldId id="497" r:id="rId43"/>
    <p:sldId id="498" r:id="rId44"/>
    <p:sldId id="500" r:id="rId45"/>
    <p:sldId id="501" r:id="rId46"/>
    <p:sldId id="499" r:id="rId47"/>
    <p:sldId id="502" r:id="rId48"/>
    <p:sldId id="503" r:id="rId49"/>
    <p:sldId id="505" r:id="rId50"/>
    <p:sldId id="460" r:id="rId51"/>
    <p:sldId id="446" r:id="rId52"/>
    <p:sldId id="448" r:id="rId53"/>
    <p:sldId id="459" r:id="rId54"/>
    <p:sldId id="457" r:id="rId55"/>
    <p:sldId id="458" r:id="rId56"/>
    <p:sldId id="506" r:id="rId57"/>
    <p:sldId id="454" r:id="rId5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E7ABCDD-735C-4440-9DFF-D1A709D8434F}" type="datetimeFigureOut">
              <a:rPr lang="en-US" smtClean="0"/>
              <a:t>7/20/2026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09F2158E-950E-4CC7-AB84-EC8FDF1DE0BA}" type="slidenum">
              <a:rPr lang="en-US" smtClean="0"/>
              <a:t>‹#›</a:t>
            </a:fld>
            <a:endParaRPr lang="en-US"/>
          </a:p>
        </p:txBody>
      </p:sp>
    </p:spTree>
    <p:extLst>
      <p:ext uri="{BB962C8B-B14F-4D97-AF65-F5344CB8AC3E}">
        <p14:creationId xmlns:p14="http://schemas.microsoft.com/office/powerpoint/2010/main" val="1933296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A5DF6-8280-71C9-B0BB-C9A42AA63E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7BA57D-E475-2E8B-357C-B6B686C555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3A67C3-84C7-596E-0091-2FB53E656F35}"/>
              </a:ext>
            </a:extLst>
          </p:cNvPr>
          <p:cNvSpPr>
            <a:spLocks noGrp="1"/>
          </p:cNvSpPr>
          <p:nvPr>
            <p:ph type="dt" sz="half" idx="10"/>
          </p:nvPr>
        </p:nvSpPr>
        <p:spPr/>
        <p:txBody>
          <a:bodyPr/>
          <a:lstStyle/>
          <a:p>
            <a:fld id="{A17A3D53-4473-491D-B87F-D60095E44858}" type="datetimeFigureOut">
              <a:rPr lang="en-US" smtClean="0"/>
              <a:t>7/20/2026</a:t>
            </a:fld>
            <a:endParaRPr lang="en-US"/>
          </a:p>
        </p:txBody>
      </p:sp>
      <p:sp>
        <p:nvSpPr>
          <p:cNvPr id="5" name="Footer Placeholder 4">
            <a:extLst>
              <a:ext uri="{FF2B5EF4-FFF2-40B4-BE49-F238E27FC236}">
                <a16:creationId xmlns:a16="http://schemas.microsoft.com/office/drawing/2014/main" id="{640E062C-F944-4870-D484-80AEA78E24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D39B1-70A6-E1C4-8105-81667E690864}"/>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59766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FB98D-CF6D-4097-6D65-E892BA1C99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3718A7-5FC1-EBFE-5DB9-C71B0CDCA3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D332EE-0193-2498-37DB-CC76F4144EA1}"/>
              </a:ext>
            </a:extLst>
          </p:cNvPr>
          <p:cNvSpPr>
            <a:spLocks noGrp="1"/>
          </p:cNvSpPr>
          <p:nvPr>
            <p:ph type="dt" sz="half" idx="10"/>
          </p:nvPr>
        </p:nvSpPr>
        <p:spPr/>
        <p:txBody>
          <a:bodyPr/>
          <a:lstStyle/>
          <a:p>
            <a:fld id="{A17A3D53-4473-491D-B87F-D60095E44858}" type="datetimeFigureOut">
              <a:rPr lang="en-US" smtClean="0"/>
              <a:t>7/20/2026</a:t>
            </a:fld>
            <a:endParaRPr lang="en-US"/>
          </a:p>
        </p:txBody>
      </p:sp>
      <p:sp>
        <p:nvSpPr>
          <p:cNvPr id="5" name="Footer Placeholder 4">
            <a:extLst>
              <a:ext uri="{FF2B5EF4-FFF2-40B4-BE49-F238E27FC236}">
                <a16:creationId xmlns:a16="http://schemas.microsoft.com/office/drawing/2014/main" id="{0D013418-3CB6-A8F1-9AC0-7430EFBD8B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0105CD-A329-AE32-0934-F535E78C0AB7}"/>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4261422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078D1-E4D1-9223-97BA-A818F10C6A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D52AFC-4E61-F4E1-DCF2-E5A38D5FD0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F4969E-476C-A628-E2CF-9223A260D534}"/>
              </a:ext>
            </a:extLst>
          </p:cNvPr>
          <p:cNvSpPr>
            <a:spLocks noGrp="1"/>
          </p:cNvSpPr>
          <p:nvPr>
            <p:ph type="dt" sz="half" idx="10"/>
          </p:nvPr>
        </p:nvSpPr>
        <p:spPr/>
        <p:txBody>
          <a:bodyPr/>
          <a:lstStyle/>
          <a:p>
            <a:fld id="{A17A3D53-4473-491D-B87F-D60095E44858}" type="datetimeFigureOut">
              <a:rPr lang="en-US" smtClean="0"/>
              <a:t>7/20/2026</a:t>
            </a:fld>
            <a:endParaRPr lang="en-US"/>
          </a:p>
        </p:txBody>
      </p:sp>
      <p:sp>
        <p:nvSpPr>
          <p:cNvPr id="5" name="Footer Placeholder 4">
            <a:extLst>
              <a:ext uri="{FF2B5EF4-FFF2-40B4-BE49-F238E27FC236}">
                <a16:creationId xmlns:a16="http://schemas.microsoft.com/office/drawing/2014/main" id="{7DE3B1C4-9B12-E3EA-6F79-74C6AE967D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8539E-CE32-202F-9AD8-BFB4899705FB}"/>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3369650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F599-B884-18F0-7EFA-820A64E17E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8424C3-7B4E-72B6-3F6D-63A254CD36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7F666B-EC65-555F-1564-A3063E2249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C72A6F-D18F-090B-A32A-3A9F1A5E11FF}"/>
              </a:ext>
            </a:extLst>
          </p:cNvPr>
          <p:cNvSpPr>
            <a:spLocks noGrp="1"/>
          </p:cNvSpPr>
          <p:nvPr>
            <p:ph type="dt" sz="half" idx="10"/>
          </p:nvPr>
        </p:nvSpPr>
        <p:spPr/>
        <p:txBody>
          <a:bodyPr/>
          <a:lstStyle/>
          <a:p>
            <a:fld id="{A17A3D53-4473-491D-B87F-D60095E44858}" type="datetimeFigureOut">
              <a:rPr lang="en-US" smtClean="0"/>
              <a:t>7/20/2026</a:t>
            </a:fld>
            <a:endParaRPr lang="en-US"/>
          </a:p>
        </p:txBody>
      </p:sp>
      <p:sp>
        <p:nvSpPr>
          <p:cNvPr id="6" name="Footer Placeholder 5">
            <a:extLst>
              <a:ext uri="{FF2B5EF4-FFF2-40B4-BE49-F238E27FC236}">
                <a16:creationId xmlns:a16="http://schemas.microsoft.com/office/drawing/2014/main" id="{BB39DFB4-9CD4-13F6-C9B1-208279CB48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A8B0E8-F752-B724-2185-3E31EABF57AF}"/>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4188869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771CD-C257-4DD6-F0A6-2587033345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CF8211-6C3C-DDC7-7724-5249620783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E4341C-225F-0296-C2E5-450938A805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8A3080-4805-890D-959D-2F1EA76409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DF782E-4545-E46F-DE7E-BC1647BB96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47606A-B76F-D3F1-6F37-A3F7C3624F83}"/>
              </a:ext>
            </a:extLst>
          </p:cNvPr>
          <p:cNvSpPr>
            <a:spLocks noGrp="1"/>
          </p:cNvSpPr>
          <p:nvPr>
            <p:ph type="dt" sz="half" idx="10"/>
          </p:nvPr>
        </p:nvSpPr>
        <p:spPr/>
        <p:txBody>
          <a:bodyPr/>
          <a:lstStyle/>
          <a:p>
            <a:fld id="{A17A3D53-4473-491D-B87F-D60095E44858}" type="datetimeFigureOut">
              <a:rPr lang="en-US" smtClean="0"/>
              <a:t>7/20/2026</a:t>
            </a:fld>
            <a:endParaRPr lang="en-US"/>
          </a:p>
        </p:txBody>
      </p:sp>
      <p:sp>
        <p:nvSpPr>
          <p:cNvPr id="8" name="Footer Placeholder 7">
            <a:extLst>
              <a:ext uri="{FF2B5EF4-FFF2-40B4-BE49-F238E27FC236}">
                <a16:creationId xmlns:a16="http://schemas.microsoft.com/office/drawing/2014/main" id="{4553B5D7-0E46-8A79-1781-32DB970286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A7822E-6701-5AD5-91B4-A1BD298D66AB}"/>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29863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244FB-5746-209E-D058-47CDD5AEA4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B2E142-CF66-1895-C75B-CED60B4097EF}"/>
              </a:ext>
            </a:extLst>
          </p:cNvPr>
          <p:cNvSpPr>
            <a:spLocks noGrp="1"/>
          </p:cNvSpPr>
          <p:nvPr>
            <p:ph type="dt" sz="half" idx="10"/>
          </p:nvPr>
        </p:nvSpPr>
        <p:spPr/>
        <p:txBody>
          <a:bodyPr/>
          <a:lstStyle/>
          <a:p>
            <a:fld id="{A17A3D53-4473-491D-B87F-D60095E44858}" type="datetimeFigureOut">
              <a:rPr lang="en-US" smtClean="0"/>
              <a:t>7/20/2026</a:t>
            </a:fld>
            <a:endParaRPr lang="en-US"/>
          </a:p>
        </p:txBody>
      </p:sp>
      <p:sp>
        <p:nvSpPr>
          <p:cNvPr id="4" name="Footer Placeholder 3">
            <a:extLst>
              <a:ext uri="{FF2B5EF4-FFF2-40B4-BE49-F238E27FC236}">
                <a16:creationId xmlns:a16="http://schemas.microsoft.com/office/drawing/2014/main" id="{21673E62-2D98-3432-1C85-3C0B3F59D3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D52512-CFF4-0104-102C-C157DD3E09B2}"/>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1878708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4F9B58-FD5C-C0FA-F355-9BB055BF6EA5}"/>
              </a:ext>
            </a:extLst>
          </p:cNvPr>
          <p:cNvSpPr>
            <a:spLocks noGrp="1"/>
          </p:cNvSpPr>
          <p:nvPr>
            <p:ph type="dt" sz="half" idx="10"/>
          </p:nvPr>
        </p:nvSpPr>
        <p:spPr/>
        <p:txBody>
          <a:bodyPr/>
          <a:lstStyle/>
          <a:p>
            <a:fld id="{A17A3D53-4473-491D-B87F-D60095E44858}" type="datetimeFigureOut">
              <a:rPr lang="en-US" smtClean="0"/>
              <a:t>7/20/2026</a:t>
            </a:fld>
            <a:endParaRPr lang="en-US"/>
          </a:p>
        </p:txBody>
      </p:sp>
      <p:sp>
        <p:nvSpPr>
          <p:cNvPr id="3" name="Footer Placeholder 2">
            <a:extLst>
              <a:ext uri="{FF2B5EF4-FFF2-40B4-BE49-F238E27FC236}">
                <a16:creationId xmlns:a16="http://schemas.microsoft.com/office/drawing/2014/main" id="{9A1AC301-715B-BC3C-1B97-D8D47C9E15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1895D8-4803-B5E1-3DA5-713E23E08076}"/>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48168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E4FB7-1F5E-5408-B1E1-CD977EC7CD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C571F0-61A1-7F1D-59A8-9455BEC1D0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068893-E070-94C2-F19F-05C1EC26D7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5A0D51-9ECB-34E1-91E5-67D853586009}"/>
              </a:ext>
            </a:extLst>
          </p:cNvPr>
          <p:cNvSpPr>
            <a:spLocks noGrp="1"/>
          </p:cNvSpPr>
          <p:nvPr>
            <p:ph type="dt" sz="half" idx="10"/>
          </p:nvPr>
        </p:nvSpPr>
        <p:spPr/>
        <p:txBody>
          <a:bodyPr/>
          <a:lstStyle/>
          <a:p>
            <a:fld id="{A17A3D53-4473-491D-B87F-D60095E44858}" type="datetimeFigureOut">
              <a:rPr lang="en-US" smtClean="0"/>
              <a:t>7/20/2026</a:t>
            </a:fld>
            <a:endParaRPr lang="en-US"/>
          </a:p>
        </p:txBody>
      </p:sp>
      <p:sp>
        <p:nvSpPr>
          <p:cNvPr id="6" name="Footer Placeholder 5">
            <a:extLst>
              <a:ext uri="{FF2B5EF4-FFF2-40B4-BE49-F238E27FC236}">
                <a16:creationId xmlns:a16="http://schemas.microsoft.com/office/drawing/2014/main" id="{BB9F48FC-B2AC-E05F-5076-F3CF723A99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1E55B5-D0BA-AF2C-9E92-3E8E68DD1CE7}"/>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663209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AC0F2-BCB2-0EEC-D9CD-2DA79EA460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79E66E-E270-4749-5DCA-404AACC4FC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DC3A43-5648-3390-2AC0-75259E12BD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090B96-933C-E88D-9AEE-8ED5D2B74BA9}"/>
              </a:ext>
            </a:extLst>
          </p:cNvPr>
          <p:cNvSpPr>
            <a:spLocks noGrp="1"/>
          </p:cNvSpPr>
          <p:nvPr>
            <p:ph type="dt" sz="half" idx="10"/>
          </p:nvPr>
        </p:nvSpPr>
        <p:spPr/>
        <p:txBody>
          <a:bodyPr/>
          <a:lstStyle/>
          <a:p>
            <a:fld id="{A17A3D53-4473-491D-B87F-D60095E44858}" type="datetimeFigureOut">
              <a:rPr lang="en-US" smtClean="0"/>
              <a:t>7/20/2026</a:t>
            </a:fld>
            <a:endParaRPr lang="en-US"/>
          </a:p>
        </p:txBody>
      </p:sp>
      <p:sp>
        <p:nvSpPr>
          <p:cNvPr id="6" name="Footer Placeholder 5">
            <a:extLst>
              <a:ext uri="{FF2B5EF4-FFF2-40B4-BE49-F238E27FC236}">
                <a16:creationId xmlns:a16="http://schemas.microsoft.com/office/drawing/2014/main" id="{A5082813-2CB6-2FA1-4224-C7DC270E1E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66329C-36C7-83FD-1448-0C180009CD78}"/>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314539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ADCAD-014C-7D9C-D3E3-6E7A75863C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E1EAEE-46E3-F2E9-7029-4D883A4203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B252FE-D8A9-D54F-09E1-2C73427C3E19}"/>
              </a:ext>
            </a:extLst>
          </p:cNvPr>
          <p:cNvSpPr>
            <a:spLocks noGrp="1"/>
          </p:cNvSpPr>
          <p:nvPr>
            <p:ph type="dt" sz="half" idx="10"/>
          </p:nvPr>
        </p:nvSpPr>
        <p:spPr/>
        <p:txBody>
          <a:bodyPr/>
          <a:lstStyle/>
          <a:p>
            <a:fld id="{A17A3D53-4473-491D-B87F-D60095E44858}" type="datetimeFigureOut">
              <a:rPr lang="en-US" smtClean="0"/>
              <a:t>7/20/2026</a:t>
            </a:fld>
            <a:endParaRPr lang="en-US"/>
          </a:p>
        </p:txBody>
      </p:sp>
      <p:sp>
        <p:nvSpPr>
          <p:cNvPr id="5" name="Footer Placeholder 4">
            <a:extLst>
              <a:ext uri="{FF2B5EF4-FFF2-40B4-BE49-F238E27FC236}">
                <a16:creationId xmlns:a16="http://schemas.microsoft.com/office/drawing/2014/main" id="{2569FC8D-9425-FF8A-6D22-C2FF3DCAC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B1F17F-290A-C5D5-C722-99816FB766E1}"/>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2170340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E4FD8C-6481-79FB-A674-4D6F8FFE04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E0858D-6C23-2E7D-9CAF-7EE8733CF6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3FC400-CEA3-F30A-12B2-5B5B3EA25798}"/>
              </a:ext>
            </a:extLst>
          </p:cNvPr>
          <p:cNvSpPr>
            <a:spLocks noGrp="1"/>
          </p:cNvSpPr>
          <p:nvPr>
            <p:ph type="dt" sz="half" idx="10"/>
          </p:nvPr>
        </p:nvSpPr>
        <p:spPr/>
        <p:txBody>
          <a:bodyPr/>
          <a:lstStyle/>
          <a:p>
            <a:fld id="{A17A3D53-4473-491D-B87F-D60095E44858}" type="datetimeFigureOut">
              <a:rPr lang="en-US" smtClean="0"/>
              <a:t>7/20/2026</a:t>
            </a:fld>
            <a:endParaRPr lang="en-US"/>
          </a:p>
        </p:txBody>
      </p:sp>
      <p:sp>
        <p:nvSpPr>
          <p:cNvPr id="5" name="Footer Placeholder 4">
            <a:extLst>
              <a:ext uri="{FF2B5EF4-FFF2-40B4-BE49-F238E27FC236}">
                <a16:creationId xmlns:a16="http://schemas.microsoft.com/office/drawing/2014/main" id="{DA20A9AD-58DE-D877-51F1-8B126FB84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F22AE6-86FE-AB0F-1434-009D7F567A5C}"/>
              </a:ext>
            </a:extLst>
          </p:cNvPr>
          <p:cNvSpPr>
            <a:spLocks noGrp="1"/>
          </p:cNvSpPr>
          <p:nvPr>
            <p:ph type="sldNum" sz="quarter" idx="12"/>
          </p:nvPr>
        </p:nvSpPr>
        <p:spPr/>
        <p:txBody>
          <a:bodyPr/>
          <a:lstStyle/>
          <a:p>
            <a:fld id="{ED53C186-D3AA-4487-B43D-4369B0B0135D}" type="slidenum">
              <a:rPr lang="en-US" smtClean="0"/>
              <a:t>‹#›</a:t>
            </a:fld>
            <a:endParaRPr lang="en-US"/>
          </a:p>
        </p:txBody>
      </p:sp>
    </p:spTree>
    <p:extLst>
      <p:ext uri="{BB962C8B-B14F-4D97-AF65-F5344CB8AC3E}">
        <p14:creationId xmlns:p14="http://schemas.microsoft.com/office/powerpoint/2010/main" val="1019181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2E0401-B3A6-C607-FD56-05030AC9A0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B53418-1CD2-1E8F-0FB1-446C749A5A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35F702-4F96-2A6F-A76E-7F5475052D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7A3D53-4473-491D-B87F-D60095E44858}" type="datetimeFigureOut">
              <a:rPr lang="en-US" smtClean="0"/>
              <a:t>7/20/2026</a:t>
            </a:fld>
            <a:endParaRPr lang="en-US"/>
          </a:p>
        </p:txBody>
      </p:sp>
      <p:sp>
        <p:nvSpPr>
          <p:cNvPr id="5" name="Footer Placeholder 4">
            <a:extLst>
              <a:ext uri="{FF2B5EF4-FFF2-40B4-BE49-F238E27FC236}">
                <a16:creationId xmlns:a16="http://schemas.microsoft.com/office/drawing/2014/main" id="{D8E540E3-87D7-F7F4-6DC4-37AE115E5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6C412BF-13EF-6286-5302-A27E25DB47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53C186-D3AA-4487-B43D-4369B0B0135D}" type="slidenum">
              <a:rPr lang="en-US" smtClean="0"/>
              <a:t>‹#›</a:t>
            </a:fld>
            <a:endParaRPr lang="en-US"/>
          </a:p>
        </p:txBody>
      </p:sp>
    </p:spTree>
    <p:extLst>
      <p:ext uri="{BB962C8B-B14F-4D97-AF65-F5344CB8AC3E}">
        <p14:creationId xmlns:p14="http://schemas.microsoft.com/office/powerpoint/2010/main" val="544474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hyperlink" Target="https://www.facebook.com/profile.php?id=61589432002124" TargetMode="External"/><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1E2D99F-EC0B-84FC-3C07-E29C18C540C7}"/>
              </a:ext>
            </a:extLst>
          </p:cNvPr>
          <p:cNvPicPr>
            <a:picLocks noChangeAspect="1"/>
          </p:cNvPicPr>
          <p:nvPr/>
        </p:nvPicPr>
        <p:blipFill>
          <a:blip r:embed="rId2">
            <a:alphaModFix amt="50000"/>
          </a:blip>
          <a:srcRect t="19295" b="5705"/>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3E404A05-D166-97E9-5139-E7EA72F12681}"/>
              </a:ext>
            </a:extLst>
          </p:cNvPr>
          <p:cNvSpPr>
            <a:spLocks noGrp="1"/>
          </p:cNvSpPr>
          <p:nvPr>
            <p:ph type="ctrTitle"/>
          </p:nvPr>
        </p:nvSpPr>
        <p:spPr>
          <a:xfrm>
            <a:off x="1524000" y="1122362"/>
            <a:ext cx="9144000" cy="2900518"/>
          </a:xfrm>
        </p:spPr>
        <p:txBody>
          <a:bodyPr>
            <a:normAutofit/>
          </a:bodyPr>
          <a:lstStyle/>
          <a:p>
            <a:r>
              <a:rPr lang="en-US" b="1" dirty="0">
                <a:solidFill>
                  <a:srgbClr val="FFFFFF"/>
                </a:solidFill>
                <a:effectLst>
                  <a:outerShdw blurRad="38100" dist="38100" dir="2700000" algn="tl">
                    <a:srgbClr val="000000">
                      <a:alpha val="43137"/>
                    </a:srgbClr>
                  </a:outerShdw>
                </a:effectLst>
              </a:rPr>
              <a:t>Marketing Information System (MIS) &amp; Marketing Research</a:t>
            </a:r>
          </a:p>
        </p:txBody>
      </p:sp>
      <p:sp>
        <p:nvSpPr>
          <p:cNvPr id="3" name="Subtitle 2">
            <a:extLst>
              <a:ext uri="{FF2B5EF4-FFF2-40B4-BE49-F238E27FC236}">
                <a16:creationId xmlns:a16="http://schemas.microsoft.com/office/drawing/2014/main" id="{BFA265B8-8432-4A82-BDAE-F3514BDF9C66}"/>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Lecturer: Hoa Nguyen Quynh, PhD</a:t>
            </a:r>
          </a:p>
          <a:p>
            <a:r>
              <a:rPr lang="en-US" dirty="0">
                <a:solidFill>
                  <a:srgbClr val="FFFFFF"/>
                </a:solidFill>
              </a:rPr>
              <a:t>SEM, HUST</a:t>
            </a:r>
          </a:p>
        </p:txBody>
      </p:sp>
    </p:spTree>
    <p:extLst>
      <p:ext uri="{BB962C8B-B14F-4D97-AF65-F5344CB8AC3E}">
        <p14:creationId xmlns:p14="http://schemas.microsoft.com/office/powerpoint/2010/main" val="3049103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C0BAF0E-60D8-8F68-1AE0-982511C45FFC}"/>
              </a:ext>
            </a:extLst>
          </p:cNvPr>
          <p:cNvPicPr>
            <a:picLocks noChangeAspect="1"/>
          </p:cNvPicPr>
          <p:nvPr/>
        </p:nvPicPr>
        <p:blipFill>
          <a:blip r:embed="rId2"/>
          <a:srcRect b="5436"/>
          <a:stretch>
            <a:fillRect/>
          </a:stretch>
        </p:blipFill>
        <p:spPr>
          <a:xfrm>
            <a:off x="2522358" y="10"/>
            <a:ext cx="9669642" cy="6857990"/>
          </a:xfrm>
          <a:prstGeom prst="rect">
            <a:avLst/>
          </a:prstGeom>
        </p:spPr>
      </p:pic>
      <p:sp>
        <p:nvSpPr>
          <p:cNvPr id="14" name="Rectangle 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C2DB530B-BA8C-60B3-0D4E-BA62FC9ACD72}"/>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b="1" dirty="0"/>
              <a:t>The MIS</a:t>
            </a:r>
            <a:endParaRPr lang="en-US" sz="5200" dirty="0"/>
          </a:p>
        </p:txBody>
      </p:sp>
      <p:sp>
        <p:nvSpPr>
          <p:cNvPr id="5" name="Text Placeholder 4">
            <a:extLst>
              <a:ext uri="{FF2B5EF4-FFF2-40B4-BE49-F238E27FC236}">
                <a16:creationId xmlns:a16="http://schemas.microsoft.com/office/drawing/2014/main" id="{92671C4E-A7CA-49C4-BFC1-AFFAB2E4E7F4}"/>
              </a:ext>
            </a:extLst>
          </p:cNvPr>
          <p:cNvSpPr>
            <a:spLocks noGrp="1"/>
          </p:cNvSpPr>
          <p:nvPr>
            <p:ph type="body" idx="1"/>
          </p:nvPr>
        </p:nvSpPr>
        <p:spPr>
          <a:xfrm>
            <a:off x="952229" y="4629234"/>
            <a:ext cx="3973386" cy="1485319"/>
          </a:xfrm>
          <a:noFill/>
        </p:spPr>
        <p:txBody>
          <a:bodyPr vert="horz" lIns="91440" tIns="45720" rIns="91440" bIns="45720" rtlCol="0">
            <a:normAutofit/>
          </a:bodyPr>
          <a:lstStyle/>
          <a:p>
            <a:endParaRPr lang="en-US">
              <a:solidFill>
                <a:schemeClr val="tx1"/>
              </a:solidFill>
            </a:endParaRPr>
          </a:p>
        </p:txBody>
      </p:sp>
    </p:spTree>
    <p:extLst>
      <p:ext uri="{BB962C8B-B14F-4D97-AF65-F5344CB8AC3E}">
        <p14:creationId xmlns:p14="http://schemas.microsoft.com/office/powerpoint/2010/main" val="1114232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012E9-D423-5AD2-1A8E-8F539810D330}"/>
              </a:ext>
            </a:extLst>
          </p:cNvPr>
          <p:cNvSpPr>
            <a:spLocks noGrp="1"/>
          </p:cNvSpPr>
          <p:nvPr>
            <p:ph type="title"/>
          </p:nvPr>
        </p:nvSpPr>
        <p:spPr/>
        <p:txBody>
          <a:bodyPr/>
          <a:lstStyle/>
          <a:p>
            <a:r>
              <a:rPr lang="en-US" dirty="0"/>
              <a:t>What is Mkt Information System (MIS)?</a:t>
            </a:r>
          </a:p>
        </p:txBody>
      </p:sp>
      <p:sp>
        <p:nvSpPr>
          <p:cNvPr id="3" name="Content Placeholder 2">
            <a:extLst>
              <a:ext uri="{FF2B5EF4-FFF2-40B4-BE49-F238E27FC236}">
                <a16:creationId xmlns:a16="http://schemas.microsoft.com/office/drawing/2014/main" id="{853075E5-81DD-E6A5-BDFD-BE67A871BE6F}"/>
              </a:ext>
            </a:extLst>
          </p:cNvPr>
          <p:cNvSpPr>
            <a:spLocks noGrp="1"/>
          </p:cNvSpPr>
          <p:nvPr>
            <p:ph idx="1"/>
          </p:nvPr>
        </p:nvSpPr>
        <p:spPr>
          <a:xfrm>
            <a:off x="524933" y="1371600"/>
            <a:ext cx="11209867" cy="4805363"/>
          </a:xfrm>
        </p:spPr>
        <p:txBody>
          <a:bodyPr>
            <a:normAutofit fontScale="92500" lnSpcReduction="10000"/>
          </a:bodyPr>
          <a:lstStyle/>
          <a:p>
            <a:r>
              <a:rPr lang="en-US" dirty="0"/>
              <a:t>MIS is not simply about software or database.</a:t>
            </a:r>
          </a:p>
          <a:p>
            <a:r>
              <a:rPr lang="en-US" dirty="0"/>
              <a:t>MIS is an organized system of:</a:t>
            </a:r>
          </a:p>
          <a:p>
            <a:pPr lvl="1"/>
            <a:r>
              <a:rPr lang="en-US" dirty="0"/>
              <a:t>people, </a:t>
            </a:r>
          </a:p>
          <a:p>
            <a:pPr lvl="1"/>
            <a:r>
              <a:rPr lang="en-US" dirty="0"/>
              <a:t>technologies, </a:t>
            </a:r>
          </a:p>
          <a:p>
            <a:pPr lvl="1"/>
            <a:r>
              <a:rPr lang="en-US" dirty="0"/>
              <a:t>data sources, </a:t>
            </a:r>
          </a:p>
          <a:p>
            <a:pPr lvl="1"/>
            <a:r>
              <a:rPr lang="en-US" dirty="0"/>
              <a:t>analytical methods, </a:t>
            </a:r>
          </a:p>
          <a:p>
            <a:pPr lvl="1"/>
            <a:r>
              <a:rPr lang="en-US" dirty="0"/>
              <a:t>procedures, </a:t>
            </a:r>
          </a:p>
          <a:p>
            <a:pPr lvl="1"/>
            <a:r>
              <a:rPr lang="en-US" dirty="0"/>
              <a:t>Reports</a:t>
            </a:r>
          </a:p>
          <a:p>
            <a:pPr lvl="1"/>
            <a:r>
              <a:rPr lang="en-US" dirty="0"/>
              <a:t>Dashboards</a:t>
            </a:r>
          </a:p>
          <a:p>
            <a:r>
              <a:rPr lang="en-US" dirty="0"/>
              <a:t>MIS is used to </a:t>
            </a:r>
            <a:r>
              <a:rPr lang="en-US" b="1" dirty="0"/>
              <a:t>collect, integrate, </a:t>
            </a:r>
            <a:r>
              <a:rPr lang="en-US" b="1" dirty="0" err="1"/>
              <a:t>analyse</a:t>
            </a:r>
            <a:r>
              <a:rPr lang="en-US" b="1" dirty="0"/>
              <a:t> and distribute marketing information</a:t>
            </a:r>
            <a:r>
              <a:rPr lang="en-US" dirty="0"/>
              <a:t> to decision-makers</a:t>
            </a:r>
          </a:p>
          <a:p>
            <a:r>
              <a:rPr lang="en-US" dirty="0"/>
              <a:t>Raw data → meaningful information → customer insights → marketing decisions → market actions → performance feedback</a:t>
            </a:r>
          </a:p>
        </p:txBody>
      </p:sp>
      <p:pic>
        <p:nvPicPr>
          <p:cNvPr id="5" name="Picture 4">
            <a:extLst>
              <a:ext uri="{FF2B5EF4-FFF2-40B4-BE49-F238E27FC236}">
                <a16:creationId xmlns:a16="http://schemas.microsoft.com/office/drawing/2014/main" id="{BFF1DF16-0E46-8856-23FD-E0C5666A67B3}"/>
              </a:ext>
            </a:extLst>
          </p:cNvPr>
          <p:cNvPicPr>
            <a:picLocks noChangeAspect="1"/>
          </p:cNvPicPr>
          <p:nvPr/>
        </p:nvPicPr>
        <p:blipFill>
          <a:blip r:embed="rId2"/>
          <a:stretch>
            <a:fillRect/>
          </a:stretch>
        </p:blipFill>
        <p:spPr>
          <a:xfrm>
            <a:off x="9211412" y="1611983"/>
            <a:ext cx="2523388" cy="2497374"/>
          </a:xfrm>
          <a:prstGeom prst="rect">
            <a:avLst/>
          </a:prstGeom>
        </p:spPr>
      </p:pic>
    </p:spTree>
    <p:extLst>
      <p:ext uri="{BB962C8B-B14F-4D97-AF65-F5344CB8AC3E}">
        <p14:creationId xmlns:p14="http://schemas.microsoft.com/office/powerpoint/2010/main" val="148645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5A248-1137-033B-7445-834DA2DBA809}"/>
              </a:ext>
            </a:extLst>
          </p:cNvPr>
          <p:cNvSpPr>
            <a:spLocks noGrp="1"/>
          </p:cNvSpPr>
          <p:nvPr>
            <p:ph type="title"/>
          </p:nvPr>
        </p:nvSpPr>
        <p:spPr>
          <a:xfrm>
            <a:off x="4140200" y="195698"/>
            <a:ext cx="3445933" cy="464702"/>
          </a:xfrm>
        </p:spPr>
        <p:txBody>
          <a:bodyPr>
            <a:normAutofit fontScale="90000"/>
          </a:bodyPr>
          <a:lstStyle/>
          <a:p>
            <a:r>
              <a:rPr lang="en-US" sz="3200" b="1" dirty="0">
                <a:solidFill>
                  <a:srgbClr val="C00000"/>
                </a:solidFill>
              </a:rPr>
              <a:t>Main components</a:t>
            </a:r>
          </a:p>
        </p:txBody>
      </p:sp>
      <p:pic>
        <p:nvPicPr>
          <p:cNvPr id="5" name="Content Placeholder 4">
            <a:extLst>
              <a:ext uri="{FF2B5EF4-FFF2-40B4-BE49-F238E27FC236}">
                <a16:creationId xmlns:a16="http://schemas.microsoft.com/office/drawing/2014/main" id="{724645C3-E22B-C9FB-1553-49B3F2405D5B}"/>
              </a:ext>
            </a:extLst>
          </p:cNvPr>
          <p:cNvPicPr>
            <a:picLocks noGrp="1" noChangeAspect="1"/>
          </p:cNvPicPr>
          <p:nvPr>
            <p:ph idx="1"/>
          </p:nvPr>
        </p:nvPicPr>
        <p:blipFill>
          <a:blip r:embed="rId2"/>
          <a:stretch>
            <a:fillRect/>
          </a:stretch>
        </p:blipFill>
        <p:spPr>
          <a:xfrm>
            <a:off x="592667" y="769407"/>
            <a:ext cx="10905066" cy="6088593"/>
          </a:xfrm>
          <a:prstGeom prst="rect">
            <a:avLst/>
          </a:prstGeom>
        </p:spPr>
      </p:pic>
    </p:spTree>
    <p:extLst>
      <p:ext uri="{BB962C8B-B14F-4D97-AF65-F5344CB8AC3E}">
        <p14:creationId xmlns:p14="http://schemas.microsoft.com/office/powerpoint/2010/main" val="1647921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98A26-93EF-B27C-7780-E416777BEB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FE4B653-2C9A-BE31-424B-BAB1F1562FF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78D56E4-F0D4-A942-C318-FC51010FD9EA}"/>
              </a:ext>
            </a:extLst>
          </p:cNvPr>
          <p:cNvPicPr>
            <a:picLocks noChangeAspect="1"/>
          </p:cNvPicPr>
          <p:nvPr/>
        </p:nvPicPr>
        <p:blipFill>
          <a:blip r:embed="rId2"/>
          <a:stretch>
            <a:fillRect/>
          </a:stretch>
        </p:blipFill>
        <p:spPr>
          <a:xfrm>
            <a:off x="440267" y="23337"/>
            <a:ext cx="11209866" cy="6811326"/>
          </a:xfrm>
          <a:prstGeom prst="rect">
            <a:avLst/>
          </a:prstGeom>
        </p:spPr>
      </p:pic>
    </p:spTree>
    <p:extLst>
      <p:ext uri="{BB962C8B-B14F-4D97-AF65-F5344CB8AC3E}">
        <p14:creationId xmlns:p14="http://schemas.microsoft.com/office/powerpoint/2010/main" val="2970262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1B336-CCEC-B638-4968-AC3E69D008BA}"/>
              </a:ext>
            </a:extLst>
          </p:cNvPr>
          <p:cNvSpPr>
            <a:spLocks noGrp="1"/>
          </p:cNvSpPr>
          <p:nvPr>
            <p:ph type="title"/>
          </p:nvPr>
        </p:nvSpPr>
        <p:spPr>
          <a:xfrm>
            <a:off x="838200" y="365126"/>
            <a:ext cx="10515600" cy="481542"/>
          </a:xfrm>
        </p:spPr>
        <p:txBody>
          <a:bodyPr>
            <a:normAutofit fontScale="90000"/>
          </a:bodyPr>
          <a:lstStyle/>
          <a:p>
            <a:r>
              <a:rPr lang="en-US" b="1" dirty="0"/>
              <a:t>The digital age: Big Data and AI era</a:t>
            </a:r>
            <a:endParaRPr lang="en-US" dirty="0"/>
          </a:p>
        </p:txBody>
      </p:sp>
      <p:sp>
        <p:nvSpPr>
          <p:cNvPr id="3" name="Content Placeholder 2">
            <a:extLst>
              <a:ext uri="{FF2B5EF4-FFF2-40B4-BE49-F238E27FC236}">
                <a16:creationId xmlns:a16="http://schemas.microsoft.com/office/drawing/2014/main" id="{D326580D-A9AB-5D91-7398-D5ECC5957E62}"/>
              </a:ext>
            </a:extLst>
          </p:cNvPr>
          <p:cNvSpPr>
            <a:spLocks noGrp="1"/>
          </p:cNvSpPr>
          <p:nvPr>
            <p:ph idx="1"/>
          </p:nvPr>
        </p:nvSpPr>
        <p:spPr>
          <a:xfrm>
            <a:off x="474133" y="982134"/>
            <a:ext cx="11176000" cy="5356674"/>
          </a:xfrm>
        </p:spPr>
        <p:txBody>
          <a:bodyPr>
            <a:normAutofit fontScale="70000" lnSpcReduction="20000"/>
          </a:bodyPr>
          <a:lstStyle/>
          <a:p>
            <a:r>
              <a:rPr lang="en-US" b="1" dirty="0"/>
              <a:t>Online, mobile and social media marketing: </a:t>
            </a:r>
            <a:r>
              <a:rPr lang="en-US" dirty="0"/>
              <a:t>The consumer love affair with digital and mobile technology makes it fertile ground for marketers trying to engage customers. </a:t>
            </a:r>
            <a:endParaRPr lang="en-US" sz="2000" b="1" dirty="0"/>
          </a:p>
          <a:p>
            <a:pPr fontAlgn="base"/>
            <a:r>
              <a:rPr lang="en-US" b="1" dirty="0"/>
              <a:t>Digital and social media marketing </a:t>
            </a:r>
          </a:p>
          <a:p>
            <a:pPr lvl="1" fontAlgn="base"/>
            <a:r>
              <a:rPr lang="en-US" dirty="0"/>
              <a:t>involves using digital marketing tools, such as websites, social media, mobile ads and apps, online video, email, blogs and other digital platforms</a:t>
            </a:r>
          </a:p>
          <a:p>
            <a:pPr lvl="1" fontAlgn="base"/>
            <a:r>
              <a:rPr lang="en-US" dirty="0"/>
              <a:t>engage consumers anywhere, anytime via their computers, smartphones, tablets, Smart TVs and other digital devices.</a:t>
            </a:r>
          </a:p>
          <a:p>
            <a:pPr fontAlgn="base"/>
            <a:r>
              <a:rPr lang="en-US" b="1" dirty="0"/>
              <a:t>Social media marketing: Big Data and AI platforms</a:t>
            </a:r>
          </a:p>
          <a:p>
            <a:pPr fontAlgn="base"/>
            <a:r>
              <a:rPr lang="en-US" dirty="0"/>
              <a:t>Most brand websites, and even traditional media ads, feature links to the brand’s Facebook, Instagram, Twitter, LinkedIn, YouTube, Snapchat or other social media sites. </a:t>
            </a:r>
            <a:br>
              <a:rPr lang="en-US" dirty="0"/>
            </a:br>
            <a:endParaRPr lang="en-US" sz="1600" dirty="0"/>
          </a:p>
          <a:p>
            <a:pPr fontAlgn="base"/>
            <a:r>
              <a:rPr lang="en-US" dirty="0"/>
              <a:t>Online social media offer an </a:t>
            </a:r>
            <a:r>
              <a:rPr lang="en-US" b="1" dirty="0"/>
              <a:t>ideal platform </a:t>
            </a:r>
            <a:r>
              <a:rPr lang="en-US" dirty="0"/>
              <a:t>for real-time marketing by which marketers can </a:t>
            </a:r>
            <a:r>
              <a:rPr lang="en-US" b="1" dirty="0"/>
              <a:t>engage consumers </a:t>
            </a:r>
            <a:r>
              <a:rPr lang="en-US" dirty="0"/>
              <a:t>in the moment by linking brands to </a:t>
            </a:r>
          </a:p>
          <a:p>
            <a:pPr lvl="1" fontAlgn="base"/>
            <a:r>
              <a:rPr lang="en-US" dirty="0"/>
              <a:t>important trending topics</a:t>
            </a:r>
          </a:p>
          <a:p>
            <a:pPr lvl="1" fontAlgn="base"/>
            <a:r>
              <a:rPr lang="en-US" dirty="0"/>
              <a:t>real-world events, causes, personal occasions</a:t>
            </a:r>
          </a:p>
          <a:p>
            <a:pPr lvl="1" fontAlgn="base"/>
            <a:r>
              <a:rPr lang="en-US" dirty="0"/>
              <a:t>other important happenings in consumers’ lives</a:t>
            </a:r>
          </a:p>
          <a:p>
            <a:pPr fontAlgn="base"/>
            <a:r>
              <a:rPr lang="en-US" dirty="0"/>
              <a:t> Marketers can understand the customer journey rather than evaluating each channel separately: what the customer searched for; what content they viewed; how long they stayed; what they clicked; where they abandoned the process; what they purchased; what they reviewed; what they shared.</a:t>
            </a:r>
          </a:p>
        </p:txBody>
      </p:sp>
    </p:spTree>
    <p:extLst>
      <p:ext uri="{BB962C8B-B14F-4D97-AF65-F5344CB8AC3E}">
        <p14:creationId xmlns:p14="http://schemas.microsoft.com/office/powerpoint/2010/main" val="581454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FACA-DA18-0107-C7A3-C735ECE6101A}"/>
              </a:ext>
            </a:extLst>
          </p:cNvPr>
          <p:cNvSpPr>
            <a:spLocks noGrp="1"/>
          </p:cNvSpPr>
          <p:nvPr>
            <p:ph type="title"/>
          </p:nvPr>
        </p:nvSpPr>
        <p:spPr>
          <a:xfrm>
            <a:off x="526942" y="365126"/>
            <a:ext cx="11351114" cy="812746"/>
          </a:xfrm>
        </p:spPr>
        <p:txBody>
          <a:bodyPr>
            <a:normAutofit fontScale="90000"/>
          </a:bodyPr>
          <a:lstStyle/>
          <a:p>
            <a:r>
              <a:rPr lang="en-US" b="1" dirty="0">
                <a:solidFill>
                  <a:schemeClr val="accent3"/>
                </a:solidFill>
              </a:rPr>
              <a:t>Big data and artificial intelligence (AI) – AI Marketing</a:t>
            </a:r>
            <a:endParaRPr lang="en-US" dirty="0">
              <a:solidFill>
                <a:schemeClr val="accent3"/>
              </a:solidFill>
            </a:endParaRPr>
          </a:p>
        </p:txBody>
      </p:sp>
      <p:sp>
        <p:nvSpPr>
          <p:cNvPr id="3" name="Content Placeholder 2">
            <a:extLst>
              <a:ext uri="{FF2B5EF4-FFF2-40B4-BE49-F238E27FC236}">
                <a16:creationId xmlns:a16="http://schemas.microsoft.com/office/drawing/2014/main" id="{8EEEA0AB-91E2-7D4E-FBA4-F2A567CCF774}"/>
              </a:ext>
            </a:extLst>
          </p:cNvPr>
          <p:cNvSpPr>
            <a:spLocks noGrp="1"/>
          </p:cNvSpPr>
          <p:nvPr>
            <p:ph idx="1"/>
          </p:nvPr>
        </p:nvSpPr>
        <p:spPr>
          <a:xfrm>
            <a:off x="526942" y="1394847"/>
            <a:ext cx="7702658" cy="5098028"/>
          </a:xfrm>
        </p:spPr>
        <p:txBody>
          <a:bodyPr>
            <a:normAutofit fontScale="85000" lnSpcReduction="10000"/>
          </a:bodyPr>
          <a:lstStyle/>
          <a:p>
            <a:pPr fontAlgn="base"/>
            <a:r>
              <a:rPr lang="en-US" dirty="0"/>
              <a:t>The explosion in digital technologies means we now have </a:t>
            </a:r>
            <a:r>
              <a:rPr lang="en-US" b="1" dirty="0"/>
              <a:t>ready access </a:t>
            </a:r>
            <a:r>
              <a:rPr lang="en-US" dirty="0"/>
              <a:t>to more data than ever before. </a:t>
            </a:r>
          </a:p>
          <a:p>
            <a:pPr fontAlgn="base"/>
            <a:r>
              <a:rPr lang="en-US" dirty="0"/>
              <a:t>Companies can use this big data to </a:t>
            </a:r>
            <a:r>
              <a:rPr lang="en-US" b="1" dirty="0"/>
              <a:t>gain deep consumer insights</a:t>
            </a:r>
            <a:r>
              <a:rPr lang="en-US" dirty="0"/>
              <a:t>, </a:t>
            </a:r>
            <a:r>
              <a:rPr lang="en-US" dirty="0" err="1"/>
              <a:t>personalise</a:t>
            </a:r>
            <a:r>
              <a:rPr lang="en-US" dirty="0"/>
              <a:t> marketing offers, and improve communication, engagement and service with consumers.</a:t>
            </a:r>
          </a:p>
          <a:p>
            <a:pPr fontAlgn="base"/>
            <a:r>
              <a:rPr lang="en-US" dirty="0"/>
              <a:t>To make sense of big data and to be able to use it effectively, marketers are turning to even more-advanced </a:t>
            </a:r>
            <a:r>
              <a:rPr lang="en-US" b="1" dirty="0"/>
              <a:t>marketing analytics</a:t>
            </a:r>
            <a:r>
              <a:rPr lang="en-US" dirty="0"/>
              <a:t>. </a:t>
            </a:r>
          </a:p>
          <a:p>
            <a:pPr fontAlgn="base"/>
            <a:r>
              <a:rPr lang="en-US" dirty="0"/>
              <a:t>Artificial intelligence (AI) involves machines thinking and learning in a way that looks and feels human, but with </a:t>
            </a:r>
            <a:r>
              <a:rPr lang="en-US" b="1" dirty="0"/>
              <a:t>much greater analytical capacity.</a:t>
            </a:r>
            <a:endParaRPr lang="en-US" dirty="0"/>
          </a:p>
          <a:p>
            <a:pPr fontAlgn="base"/>
            <a:r>
              <a:rPr lang="en-US" dirty="0"/>
              <a:t>Marketers use AI to </a:t>
            </a:r>
            <a:r>
              <a:rPr lang="en-US" b="1" dirty="0" err="1"/>
              <a:t>analyse</a:t>
            </a:r>
            <a:r>
              <a:rPr lang="en-US" b="1" dirty="0"/>
              <a:t> data at lightning spee</a:t>
            </a:r>
            <a:r>
              <a:rPr lang="en-US" dirty="0"/>
              <a:t>d and </a:t>
            </a:r>
            <a:r>
              <a:rPr lang="en-US" b="1" dirty="0"/>
              <a:t>apply marketing insights </a:t>
            </a:r>
            <a:r>
              <a:rPr lang="en-US" dirty="0"/>
              <a:t>to engage customers in real time and help them through the buying process.</a:t>
            </a:r>
          </a:p>
        </p:txBody>
      </p:sp>
      <p:pic>
        <p:nvPicPr>
          <p:cNvPr id="4" name="Picture 3">
            <a:extLst>
              <a:ext uri="{FF2B5EF4-FFF2-40B4-BE49-F238E27FC236}">
                <a16:creationId xmlns:a16="http://schemas.microsoft.com/office/drawing/2014/main" id="{4AC15656-8136-02E7-5D4C-A1AB0C7CFE37}"/>
              </a:ext>
            </a:extLst>
          </p:cNvPr>
          <p:cNvPicPr>
            <a:picLocks noChangeAspect="1"/>
          </p:cNvPicPr>
          <p:nvPr/>
        </p:nvPicPr>
        <p:blipFill>
          <a:blip r:embed="rId2"/>
          <a:stretch>
            <a:fillRect/>
          </a:stretch>
        </p:blipFill>
        <p:spPr>
          <a:xfrm>
            <a:off x="8375718" y="2076772"/>
            <a:ext cx="3816282" cy="3124281"/>
          </a:xfrm>
          <a:prstGeom prst="rect">
            <a:avLst/>
          </a:prstGeom>
        </p:spPr>
      </p:pic>
    </p:spTree>
    <p:extLst>
      <p:ext uri="{BB962C8B-B14F-4D97-AF65-F5344CB8AC3E}">
        <p14:creationId xmlns:p14="http://schemas.microsoft.com/office/powerpoint/2010/main" val="1554080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98230-27E7-BC1D-1741-15961D43628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895886-4E8E-69A8-12A5-EB7E6DB68B3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547EF49-67AC-DA74-031A-A62461F6E340}"/>
              </a:ext>
            </a:extLst>
          </p:cNvPr>
          <p:cNvPicPr>
            <a:picLocks noChangeAspect="1"/>
          </p:cNvPicPr>
          <p:nvPr/>
        </p:nvPicPr>
        <p:blipFill>
          <a:blip r:embed="rId2"/>
          <a:stretch>
            <a:fillRect/>
          </a:stretch>
        </p:blipFill>
        <p:spPr>
          <a:xfrm>
            <a:off x="491067" y="0"/>
            <a:ext cx="11277600" cy="6858000"/>
          </a:xfrm>
          <a:prstGeom prst="rect">
            <a:avLst/>
          </a:prstGeom>
        </p:spPr>
      </p:pic>
    </p:spTree>
    <p:extLst>
      <p:ext uri="{BB962C8B-B14F-4D97-AF65-F5344CB8AC3E}">
        <p14:creationId xmlns:p14="http://schemas.microsoft.com/office/powerpoint/2010/main" val="2611385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5B3AC-EEA3-31A2-99B4-149BD8E8062B}"/>
              </a:ext>
            </a:extLst>
          </p:cNvPr>
          <p:cNvSpPr>
            <a:spLocks noGrp="1"/>
          </p:cNvSpPr>
          <p:nvPr>
            <p:ph type="title"/>
          </p:nvPr>
        </p:nvSpPr>
        <p:spPr>
          <a:xfrm>
            <a:off x="838200" y="365125"/>
            <a:ext cx="10515600" cy="498475"/>
          </a:xfrm>
        </p:spPr>
        <p:txBody>
          <a:bodyPr>
            <a:normAutofit fontScale="90000"/>
          </a:bodyPr>
          <a:lstStyle/>
          <a:p>
            <a:r>
              <a:rPr lang="en-US" dirty="0"/>
              <a:t>How AI change MIS and Mkt jobs?</a:t>
            </a:r>
          </a:p>
        </p:txBody>
      </p:sp>
      <p:sp>
        <p:nvSpPr>
          <p:cNvPr id="3" name="Content Placeholder 2">
            <a:extLst>
              <a:ext uri="{FF2B5EF4-FFF2-40B4-BE49-F238E27FC236}">
                <a16:creationId xmlns:a16="http://schemas.microsoft.com/office/drawing/2014/main" id="{D7ADA815-7CF2-2978-CC82-5397AFA03C36}"/>
              </a:ext>
            </a:extLst>
          </p:cNvPr>
          <p:cNvSpPr>
            <a:spLocks noGrp="1"/>
          </p:cNvSpPr>
          <p:nvPr>
            <p:ph idx="1"/>
          </p:nvPr>
        </p:nvSpPr>
        <p:spPr>
          <a:xfrm>
            <a:off x="838200" y="1100667"/>
            <a:ext cx="10515600" cy="5076296"/>
          </a:xfrm>
        </p:spPr>
        <p:txBody>
          <a:bodyPr/>
          <a:lstStyle/>
          <a:p>
            <a:r>
              <a:rPr lang="en-US" dirty="0"/>
              <a:t>Product: from periodic development to continuous adaptation</a:t>
            </a:r>
          </a:p>
          <a:p>
            <a:r>
              <a:rPr lang="en-US" dirty="0"/>
              <a:t>Price: from standard pricing to algorithmic pricing</a:t>
            </a:r>
          </a:p>
          <a:p>
            <a:r>
              <a:rPr lang="en-US" dirty="0"/>
              <a:t>Promotion: from campaign delivery to continuous optimization</a:t>
            </a:r>
          </a:p>
          <a:p>
            <a:r>
              <a:rPr lang="en-US" dirty="0"/>
              <a:t>Place: Place: from channel selection to journey orchestration</a:t>
            </a:r>
          </a:p>
          <a:p>
            <a:r>
              <a:rPr lang="en-US" dirty="0"/>
              <a:t>Customer </a:t>
            </a:r>
            <a:r>
              <a:rPr lang="en-US" dirty="0" err="1"/>
              <a:t>behaviour</a:t>
            </a:r>
            <a:r>
              <a:rPr lang="en-US" dirty="0"/>
              <a:t>: discover a product on TikTok </a:t>
            </a:r>
            <a:r>
              <a:rPr lang="en-US" dirty="0">
                <a:sym typeface="Wingdings" panose="05000000000000000000" pitchFamily="2" charset="2"/>
              </a:rPr>
              <a:t> </a:t>
            </a:r>
            <a:r>
              <a:rPr lang="en-US" dirty="0"/>
              <a:t>read reviews on Google </a:t>
            </a:r>
            <a:r>
              <a:rPr lang="en-US" dirty="0">
                <a:sym typeface="Wingdings" panose="05000000000000000000" pitchFamily="2" charset="2"/>
              </a:rPr>
              <a:t> </a:t>
            </a:r>
            <a:r>
              <a:rPr lang="en-US" dirty="0"/>
              <a:t>compare it on a marketplace </a:t>
            </a:r>
            <a:r>
              <a:rPr lang="en-US" dirty="0">
                <a:sym typeface="Wingdings" panose="05000000000000000000" pitchFamily="2" charset="2"/>
              </a:rPr>
              <a:t></a:t>
            </a:r>
            <a:r>
              <a:rPr lang="en-US" dirty="0"/>
              <a:t> inspect it in a store </a:t>
            </a:r>
            <a:r>
              <a:rPr lang="en-US" dirty="0">
                <a:sym typeface="Wingdings" panose="05000000000000000000" pitchFamily="2" charset="2"/>
              </a:rPr>
              <a:t></a:t>
            </a:r>
            <a:r>
              <a:rPr lang="en-US" dirty="0"/>
              <a:t> order through an app </a:t>
            </a:r>
            <a:r>
              <a:rPr lang="en-US" dirty="0">
                <a:sym typeface="Wingdings" panose="05000000000000000000" pitchFamily="2" charset="2"/>
              </a:rPr>
              <a:t></a:t>
            </a:r>
            <a:r>
              <a:rPr lang="en-US" dirty="0"/>
              <a:t> contact customer service through messaging </a:t>
            </a:r>
            <a:r>
              <a:rPr lang="en-US" dirty="0">
                <a:sym typeface="Wingdings" panose="05000000000000000000" pitchFamily="2" charset="2"/>
              </a:rPr>
              <a:t> </a:t>
            </a:r>
            <a:r>
              <a:rPr lang="en-US" dirty="0"/>
              <a:t>post a review afterwards.</a:t>
            </a:r>
          </a:p>
          <a:p>
            <a:pPr marL="0" indent="0">
              <a:buNone/>
            </a:pPr>
            <a:r>
              <a:rPr lang="en-US" dirty="0">
                <a:sym typeface="Wingdings" panose="05000000000000000000" pitchFamily="2" charset="2"/>
              </a:rPr>
              <a:t> </a:t>
            </a:r>
            <a:r>
              <a:rPr lang="en-US" dirty="0"/>
              <a:t>MIS must connect these touchpoints.</a:t>
            </a:r>
          </a:p>
        </p:txBody>
      </p:sp>
    </p:spTree>
    <p:extLst>
      <p:ext uri="{BB962C8B-B14F-4D97-AF65-F5344CB8AC3E}">
        <p14:creationId xmlns:p14="http://schemas.microsoft.com/office/powerpoint/2010/main" val="1479996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7166E-5F12-68C7-320B-A0229C62F359}"/>
              </a:ext>
            </a:extLst>
          </p:cNvPr>
          <p:cNvSpPr>
            <a:spLocks noGrp="1"/>
          </p:cNvSpPr>
          <p:nvPr>
            <p:ph type="title"/>
          </p:nvPr>
        </p:nvSpPr>
        <p:spPr>
          <a:xfrm>
            <a:off x="838200" y="365125"/>
            <a:ext cx="10515600" cy="904875"/>
          </a:xfrm>
        </p:spPr>
        <p:txBody>
          <a:bodyPr/>
          <a:lstStyle/>
          <a:p>
            <a:r>
              <a:rPr lang="en-US" b="1" dirty="0">
                <a:solidFill>
                  <a:srgbClr val="C00000"/>
                </a:solidFill>
              </a:rPr>
              <a:t>Mkt Strategies</a:t>
            </a:r>
          </a:p>
        </p:txBody>
      </p:sp>
      <p:sp>
        <p:nvSpPr>
          <p:cNvPr id="3" name="Content Placeholder 2">
            <a:extLst>
              <a:ext uri="{FF2B5EF4-FFF2-40B4-BE49-F238E27FC236}">
                <a16:creationId xmlns:a16="http://schemas.microsoft.com/office/drawing/2014/main" id="{5133183C-62FC-C8EE-972C-F8DD9F39B181}"/>
              </a:ext>
            </a:extLst>
          </p:cNvPr>
          <p:cNvSpPr>
            <a:spLocks noGrp="1"/>
          </p:cNvSpPr>
          <p:nvPr>
            <p:ph idx="1"/>
          </p:nvPr>
        </p:nvSpPr>
        <p:spPr>
          <a:xfrm>
            <a:off x="838200" y="1422400"/>
            <a:ext cx="10515600" cy="4754563"/>
          </a:xfrm>
        </p:spPr>
        <p:txBody>
          <a:bodyPr>
            <a:normAutofit fontScale="92500" lnSpcReduction="10000"/>
          </a:bodyPr>
          <a:lstStyle/>
          <a:p>
            <a:r>
              <a:rPr lang="en-US" dirty="0"/>
              <a:t>Start with the marketing problem, not the technology:</a:t>
            </a:r>
          </a:p>
          <a:p>
            <a:pPr marL="0" indent="0">
              <a:buNone/>
            </a:pPr>
            <a:r>
              <a:rPr lang="en-US" dirty="0">
                <a:sym typeface="Wingdings" panose="05000000000000000000" pitchFamily="2" charset="2"/>
              </a:rPr>
              <a:t> </a:t>
            </a:r>
            <a:r>
              <a:rPr lang="en-US" dirty="0"/>
              <a:t>Business objective → customer problem → information requirement → data → analysis or AI → action → evaluation</a:t>
            </a:r>
          </a:p>
          <a:p>
            <a:pPr lvl="1"/>
            <a:r>
              <a:rPr lang="en-US" dirty="0"/>
              <a:t>Which customer problem are we trying to solve?</a:t>
            </a:r>
          </a:p>
          <a:p>
            <a:pPr lvl="1"/>
            <a:r>
              <a:rPr lang="en-US" dirty="0"/>
              <a:t> Which decision needs better information? </a:t>
            </a:r>
          </a:p>
          <a:p>
            <a:pPr lvl="1"/>
            <a:r>
              <a:rPr lang="en-US" dirty="0"/>
              <a:t>Which process is inefficient? </a:t>
            </a:r>
          </a:p>
          <a:p>
            <a:pPr lvl="1"/>
            <a:r>
              <a:rPr lang="en-US" dirty="0"/>
              <a:t>Which outcome should improve? </a:t>
            </a:r>
          </a:p>
          <a:p>
            <a:pPr lvl="1"/>
            <a:r>
              <a:rPr lang="en-US" dirty="0"/>
              <a:t>How will success be measured?</a:t>
            </a:r>
          </a:p>
          <a:p>
            <a:r>
              <a:rPr lang="en-US" dirty="0"/>
              <a:t>Combine AI with human judgement</a:t>
            </a:r>
          </a:p>
          <a:p>
            <a:pPr lvl="1"/>
            <a:r>
              <a:rPr lang="en-US" dirty="0"/>
              <a:t>AI: </a:t>
            </a:r>
            <a:r>
              <a:rPr lang="en-US" dirty="0" err="1"/>
              <a:t>recognising</a:t>
            </a:r>
            <a:r>
              <a:rPr lang="en-US" dirty="0"/>
              <a:t> patterns; processing large datasets; automating repetitive activities; generating alternatives; predicting likely outcomes</a:t>
            </a:r>
          </a:p>
          <a:p>
            <a:pPr lvl="1"/>
            <a:r>
              <a:rPr lang="en-US" dirty="0"/>
              <a:t>Human: strategic direction; ethical judgement; cultural interpretation; empathy; brand leadership; creativity; accountability</a:t>
            </a:r>
          </a:p>
        </p:txBody>
      </p:sp>
    </p:spTree>
    <p:extLst>
      <p:ext uri="{BB962C8B-B14F-4D97-AF65-F5344CB8AC3E}">
        <p14:creationId xmlns:p14="http://schemas.microsoft.com/office/powerpoint/2010/main" val="4129643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0F14-2CE0-7897-0627-2BCBFC5CE3B4}"/>
              </a:ext>
            </a:extLst>
          </p:cNvPr>
          <p:cNvSpPr>
            <a:spLocks noGrp="1"/>
          </p:cNvSpPr>
          <p:nvPr>
            <p:ph type="title"/>
          </p:nvPr>
        </p:nvSpPr>
        <p:spPr>
          <a:xfrm>
            <a:off x="516805" y="576241"/>
            <a:ext cx="3547872" cy="1920875"/>
          </a:xfrm>
        </p:spPr>
        <p:txBody>
          <a:bodyPr>
            <a:normAutofit/>
          </a:bodyPr>
          <a:lstStyle/>
          <a:p>
            <a:r>
              <a:rPr lang="en-US" b="1" dirty="0">
                <a:solidFill>
                  <a:schemeClr val="accent3"/>
                </a:solidFill>
              </a:rPr>
              <a:t>Marketing</a:t>
            </a:r>
            <a:br>
              <a:rPr lang="en-US" b="1" dirty="0">
                <a:solidFill>
                  <a:schemeClr val="accent3"/>
                </a:solidFill>
              </a:rPr>
            </a:br>
            <a:r>
              <a:rPr lang="en-US" b="1" dirty="0">
                <a:solidFill>
                  <a:schemeClr val="accent3"/>
                </a:solidFill>
              </a:rPr>
              <a:t>Research</a:t>
            </a:r>
          </a:p>
        </p:txBody>
      </p:sp>
      <p:pic>
        <p:nvPicPr>
          <p:cNvPr id="5" name="Picture 4">
            <a:extLst>
              <a:ext uri="{FF2B5EF4-FFF2-40B4-BE49-F238E27FC236}">
                <a16:creationId xmlns:a16="http://schemas.microsoft.com/office/drawing/2014/main" id="{D3A2AC20-3B84-99B4-F2D3-3998D8FBCF32}"/>
              </a:ext>
            </a:extLst>
          </p:cNvPr>
          <p:cNvPicPr>
            <a:picLocks noChangeAspect="1"/>
          </p:cNvPicPr>
          <p:nvPr/>
        </p:nvPicPr>
        <p:blipFill>
          <a:blip r:embed="rId2"/>
          <a:stretch>
            <a:fillRect/>
          </a:stretch>
        </p:blipFill>
        <p:spPr>
          <a:xfrm>
            <a:off x="4462272" y="660654"/>
            <a:ext cx="7382256" cy="5536692"/>
          </a:xfrm>
          <a:prstGeom prst="rect">
            <a:avLst/>
          </a:prstGeom>
          <a:ln w="57150">
            <a:solidFill>
              <a:schemeClr val="accent6"/>
            </a:solidFill>
          </a:ln>
        </p:spPr>
      </p:pic>
    </p:spTree>
    <p:extLst>
      <p:ext uri="{BB962C8B-B14F-4D97-AF65-F5344CB8AC3E}">
        <p14:creationId xmlns:p14="http://schemas.microsoft.com/office/powerpoint/2010/main" val="2218007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CD1B2A6-96A0-838C-15AD-AFF1A01779C8}"/>
              </a:ext>
            </a:extLst>
          </p:cNvPr>
          <p:cNvSpPr>
            <a:spLocks noGrp="1"/>
          </p:cNvSpPr>
          <p:nvPr>
            <p:ph type="title"/>
          </p:nvPr>
        </p:nvSpPr>
        <p:spPr>
          <a:xfrm>
            <a:off x="838200" y="365125"/>
            <a:ext cx="10515600" cy="600075"/>
          </a:xfrm>
        </p:spPr>
        <p:txBody>
          <a:bodyPr>
            <a:normAutofit fontScale="90000"/>
          </a:bodyPr>
          <a:lstStyle/>
          <a:p>
            <a:r>
              <a:rPr lang="en-US" dirty="0"/>
              <a:t>What Is Marketing Research?</a:t>
            </a:r>
          </a:p>
        </p:txBody>
      </p:sp>
      <p:sp>
        <p:nvSpPr>
          <p:cNvPr id="8" name="Content Placeholder 7">
            <a:extLst>
              <a:ext uri="{FF2B5EF4-FFF2-40B4-BE49-F238E27FC236}">
                <a16:creationId xmlns:a16="http://schemas.microsoft.com/office/drawing/2014/main" id="{DA89ABF4-24B8-7E01-24DB-C4E3B37CC848}"/>
              </a:ext>
            </a:extLst>
          </p:cNvPr>
          <p:cNvSpPr>
            <a:spLocks noGrp="1"/>
          </p:cNvSpPr>
          <p:nvPr>
            <p:ph idx="1"/>
          </p:nvPr>
        </p:nvSpPr>
        <p:spPr>
          <a:xfrm>
            <a:off x="584201" y="1236133"/>
            <a:ext cx="7086600" cy="4940830"/>
          </a:xfrm>
        </p:spPr>
        <p:txBody>
          <a:bodyPr>
            <a:normAutofit fontScale="85000" lnSpcReduction="20000"/>
          </a:bodyPr>
          <a:lstStyle/>
          <a:p>
            <a:r>
              <a:rPr lang="en-US" dirty="0"/>
              <a:t>defining a marketing problem or opportunity; </a:t>
            </a:r>
          </a:p>
          <a:p>
            <a:r>
              <a:rPr lang="en-US" dirty="0"/>
              <a:t>collecting relevant information; </a:t>
            </a:r>
          </a:p>
          <a:p>
            <a:r>
              <a:rPr lang="en-US" dirty="0" err="1"/>
              <a:t>analysing</a:t>
            </a:r>
            <a:r>
              <a:rPr lang="en-US" dirty="0"/>
              <a:t> and interpreting the information; </a:t>
            </a:r>
          </a:p>
          <a:p>
            <a:r>
              <a:rPr lang="en-US" dirty="0"/>
              <a:t>reporting findings; </a:t>
            </a:r>
          </a:p>
          <a:p>
            <a:r>
              <a:rPr lang="en-US" dirty="0"/>
              <a:t>using the findings to </a:t>
            </a:r>
            <a:r>
              <a:rPr lang="en-US" dirty="0">
                <a:solidFill>
                  <a:srgbClr val="C00000"/>
                </a:solidFill>
              </a:rPr>
              <a:t>support marketing decisions under uncertainty.</a:t>
            </a:r>
          </a:p>
          <a:p>
            <a:pPr lvl="1"/>
            <a:r>
              <a:rPr lang="en-US" dirty="0"/>
              <a:t>customer needs and preferences; </a:t>
            </a:r>
          </a:p>
          <a:p>
            <a:pPr lvl="1"/>
            <a:r>
              <a:rPr lang="en-US" dirty="0"/>
              <a:t>market size and demand; </a:t>
            </a:r>
          </a:p>
          <a:p>
            <a:pPr lvl="1"/>
            <a:r>
              <a:rPr lang="en-US" dirty="0"/>
              <a:t>competitors; </a:t>
            </a:r>
          </a:p>
          <a:p>
            <a:pPr lvl="1"/>
            <a:r>
              <a:rPr lang="en-US" dirty="0"/>
              <a:t>brand perceptions; </a:t>
            </a:r>
          </a:p>
          <a:p>
            <a:pPr lvl="1"/>
            <a:r>
              <a:rPr lang="en-US" dirty="0"/>
              <a:t>product ideas; </a:t>
            </a:r>
          </a:p>
          <a:p>
            <a:pPr lvl="1"/>
            <a:r>
              <a:rPr lang="en-US" dirty="0"/>
              <a:t>pricing decisions; </a:t>
            </a:r>
          </a:p>
          <a:p>
            <a:pPr lvl="1"/>
            <a:r>
              <a:rPr lang="en-US" dirty="0"/>
              <a:t>advertising effectiveness; </a:t>
            </a:r>
          </a:p>
          <a:p>
            <a:pPr lvl="1"/>
            <a:r>
              <a:rPr lang="en-US" dirty="0"/>
              <a:t>customer satisfaction; </a:t>
            </a:r>
          </a:p>
          <a:p>
            <a:pPr lvl="1"/>
            <a:r>
              <a:rPr lang="en-US" dirty="0"/>
              <a:t>distribution channels; </a:t>
            </a:r>
          </a:p>
          <a:p>
            <a:pPr lvl="1"/>
            <a:r>
              <a:rPr lang="en-US" dirty="0"/>
              <a:t>changing market trends.</a:t>
            </a:r>
          </a:p>
        </p:txBody>
      </p:sp>
      <p:sp>
        <p:nvSpPr>
          <p:cNvPr id="9" name="Content Placeholder 7">
            <a:extLst>
              <a:ext uri="{FF2B5EF4-FFF2-40B4-BE49-F238E27FC236}">
                <a16:creationId xmlns:a16="http://schemas.microsoft.com/office/drawing/2014/main" id="{91913067-BB4D-6117-D516-C9B433ECE2FD}"/>
              </a:ext>
            </a:extLst>
          </p:cNvPr>
          <p:cNvSpPr txBox="1">
            <a:spLocks/>
          </p:cNvSpPr>
          <p:nvPr/>
        </p:nvSpPr>
        <p:spPr>
          <a:xfrm>
            <a:off x="7890933" y="965200"/>
            <a:ext cx="3877735" cy="5401733"/>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C00000"/>
                </a:solidFill>
              </a:rPr>
              <a:t>Mkt research provides evidence that improves the decision</a:t>
            </a:r>
          </a:p>
          <a:p>
            <a:r>
              <a:rPr lang="en-US" dirty="0"/>
              <a:t>A restaurant studies why customers do not return. </a:t>
            </a:r>
          </a:p>
          <a:p>
            <a:r>
              <a:rPr lang="en-US" dirty="0"/>
              <a:t>A university investigates how students choose degree </a:t>
            </a:r>
            <a:r>
              <a:rPr lang="en-US" dirty="0" err="1"/>
              <a:t>programmes</a:t>
            </a:r>
            <a:r>
              <a:rPr lang="en-US" dirty="0"/>
              <a:t>. </a:t>
            </a:r>
          </a:p>
          <a:p>
            <a:r>
              <a:rPr lang="en-US" dirty="0"/>
              <a:t>A hotel measures guest satisfaction. </a:t>
            </a:r>
          </a:p>
          <a:p>
            <a:r>
              <a:rPr lang="en-US" dirty="0"/>
              <a:t>A retailer tests two advertising messages. </a:t>
            </a:r>
          </a:p>
          <a:p>
            <a:r>
              <a:rPr lang="en-US" dirty="0"/>
              <a:t>A technology company explores customer reactions to a new app feature.</a:t>
            </a:r>
          </a:p>
        </p:txBody>
      </p:sp>
    </p:spTree>
    <p:extLst>
      <p:ext uri="{BB962C8B-B14F-4D97-AF65-F5344CB8AC3E}">
        <p14:creationId xmlns:p14="http://schemas.microsoft.com/office/powerpoint/2010/main" val="708536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D85CCE-D59B-5089-9A3D-32499A0FEC3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6DD0E21-C063-9217-267B-B585D77B9B58}"/>
              </a:ext>
            </a:extLst>
          </p:cNvPr>
          <p:cNvPicPr>
            <a:picLocks noChangeAspect="1"/>
          </p:cNvPicPr>
          <p:nvPr/>
        </p:nvPicPr>
        <p:blipFill>
          <a:blip r:embed="rId2"/>
          <a:stretch>
            <a:fillRect/>
          </a:stretch>
        </p:blipFill>
        <p:spPr>
          <a:xfrm>
            <a:off x="187292" y="110066"/>
            <a:ext cx="11817415" cy="6637867"/>
          </a:xfrm>
          <a:prstGeom prst="rect">
            <a:avLst/>
          </a:prstGeom>
        </p:spPr>
      </p:pic>
    </p:spTree>
    <p:extLst>
      <p:ext uri="{BB962C8B-B14F-4D97-AF65-F5344CB8AC3E}">
        <p14:creationId xmlns:p14="http://schemas.microsoft.com/office/powerpoint/2010/main" val="3631639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9AE2F-3C76-2B22-47AA-BEFA3D57224F}"/>
              </a:ext>
            </a:extLst>
          </p:cNvPr>
          <p:cNvSpPr>
            <a:spLocks noGrp="1"/>
          </p:cNvSpPr>
          <p:nvPr>
            <p:ph type="title"/>
          </p:nvPr>
        </p:nvSpPr>
        <p:spPr>
          <a:xfrm>
            <a:off x="838200" y="365126"/>
            <a:ext cx="10515600" cy="684742"/>
          </a:xfrm>
        </p:spPr>
        <p:txBody>
          <a:bodyPr>
            <a:normAutofit fontScale="90000"/>
          </a:bodyPr>
          <a:lstStyle/>
          <a:p>
            <a:r>
              <a:rPr lang="en-US" dirty="0"/>
              <a:t>Define the Research Problem</a:t>
            </a:r>
          </a:p>
        </p:txBody>
      </p:sp>
      <p:sp>
        <p:nvSpPr>
          <p:cNvPr id="3" name="Content Placeholder 2">
            <a:extLst>
              <a:ext uri="{FF2B5EF4-FFF2-40B4-BE49-F238E27FC236}">
                <a16:creationId xmlns:a16="http://schemas.microsoft.com/office/drawing/2014/main" id="{EE034229-EE6C-62A7-B347-78C64B8DF050}"/>
              </a:ext>
            </a:extLst>
          </p:cNvPr>
          <p:cNvSpPr>
            <a:spLocks noGrp="1"/>
          </p:cNvSpPr>
          <p:nvPr>
            <p:ph idx="1"/>
          </p:nvPr>
        </p:nvSpPr>
        <p:spPr>
          <a:xfrm>
            <a:off x="541867" y="1185333"/>
            <a:ext cx="11057466" cy="5096934"/>
          </a:xfrm>
        </p:spPr>
        <p:txBody>
          <a:bodyPr>
            <a:normAutofit fontScale="85000" lnSpcReduction="20000"/>
          </a:bodyPr>
          <a:lstStyle/>
          <a:p>
            <a:r>
              <a:rPr lang="en-US" dirty="0"/>
              <a:t>A </a:t>
            </a:r>
            <a:r>
              <a:rPr lang="en-US" b="1" dirty="0"/>
              <a:t>management problem: Eg: Sales are declining.</a:t>
            </a:r>
          </a:p>
          <a:p>
            <a:r>
              <a:rPr lang="en-US" dirty="0"/>
              <a:t>A </a:t>
            </a:r>
            <a:r>
              <a:rPr lang="en-US" b="1" dirty="0"/>
              <a:t>marketing research problem: Eg: Investigate the factors influencing booking cancellation.</a:t>
            </a:r>
          </a:p>
          <a:p>
            <a:r>
              <a:rPr lang="en-US" dirty="0"/>
              <a:t> Defining the right problem helps: save time, money and efforts, good decision, productivity improvement.</a:t>
            </a:r>
          </a:p>
          <a:p>
            <a:r>
              <a:rPr lang="en-US" b="1" dirty="0"/>
              <a:t>Management problem:</a:t>
            </a:r>
            <a:r>
              <a:rPr lang="en-US" dirty="0"/>
              <a:t> Applications to a university </a:t>
            </a:r>
            <a:r>
              <a:rPr lang="en-US" dirty="0" err="1"/>
              <a:t>programme</a:t>
            </a:r>
            <a:r>
              <a:rPr lang="en-US" dirty="0"/>
              <a:t> have declined.</a:t>
            </a:r>
          </a:p>
          <a:p>
            <a:pPr lvl="1"/>
            <a:r>
              <a:rPr lang="en-US" dirty="0"/>
              <a:t>Weak RQ: Why do students dislike our </a:t>
            </a:r>
            <a:r>
              <a:rPr lang="en-US" dirty="0" err="1"/>
              <a:t>programme</a:t>
            </a:r>
            <a:r>
              <a:rPr lang="en-US" dirty="0"/>
              <a:t>? (The marketer already assumes that students dislike the </a:t>
            </a:r>
            <a:r>
              <a:rPr lang="en-US" dirty="0" err="1"/>
              <a:t>programme</a:t>
            </a:r>
            <a:r>
              <a:rPr lang="en-US" dirty="0"/>
              <a:t>.</a:t>
            </a:r>
          </a:p>
          <a:p>
            <a:pPr lvl="1"/>
            <a:r>
              <a:rPr lang="en-US" dirty="0"/>
              <a:t>Better RQ: What are the factors influencing prospective students’ awareness, evaluation and choice of the </a:t>
            </a:r>
            <a:r>
              <a:rPr lang="en-US" dirty="0" err="1"/>
              <a:t>programme</a:t>
            </a:r>
            <a:r>
              <a:rPr lang="en-US" dirty="0"/>
              <a:t>?</a:t>
            </a:r>
          </a:p>
          <a:p>
            <a:r>
              <a:rPr lang="en-US" dirty="0"/>
              <a:t>What is the research problem for the case of your group?</a:t>
            </a:r>
          </a:p>
          <a:p>
            <a:pPr lvl="1"/>
            <a:r>
              <a:rPr lang="en-US" b="1" dirty="0">
                <a:solidFill>
                  <a:srgbClr val="C00000"/>
                </a:solidFill>
              </a:rPr>
              <a:t>The Hanoi 5 Gates Train</a:t>
            </a:r>
          </a:p>
          <a:p>
            <a:pPr lvl="1"/>
            <a:r>
              <a:rPr lang="en-US" b="1" dirty="0">
                <a:solidFill>
                  <a:srgbClr val="C00000"/>
                </a:solidFill>
              </a:rPr>
              <a:t>Under the canopy</a:t>
            </a:r>
          </a:p>
          <a:p>
            <a:pPr lvl="1"/>
            <a:r>
              <a:rPr lang="en-US" b="1" dirty="0">
                <a:solidFill>
                  <a:srgbClr val="C00000"/>
                </a:solidFill>
              </a:rPr>
              <a:t>Marou Chocolate</a:t>
            </a:r>
          </a:p>
          <a:p>
            <a:pPr lvl="1"/>
            <a:r>
              <a:rPr lang="en-US" b="1" dirty="0">
                <a:solidFill>
                  <a:srgbClr val="C00000"/>
                </a:solidFill>
              </a:rPr>
              <a:t>TH True milk</a:t>
            </a:r>
          </a:p>
          <a:p>
            <a:pPr lvl="1"/>
            <a:r>
              <a:rPr lang="en-US" b="1" dirty="0">
                <a:solidFill>
                  <a:srgbClr val="C00000"/>
                </a:solidFill>
              </a:rPr>
              <a:t>Cocoon cosmetic</a:t>
            </a:r>
          </a:p>
          <a:p>
            <a:pPr lvl="1"/>
            <a:r>
              <a:rPr lang="en-US" b="1" dirty="0" err="1">
                <a:solidFill>
                  <a:srgbClr val="C00000"/>
                </a:solidFill>
              </a:rPr>
              <a:t>Hanhsilk</a:t>
            </a:r>
            <a:r>
              <a:rPr lang="en-US" b="1" dirty="0">
                <a:solidFill>
                  <a:srgbClr val="C00000"/>
                </a:solidFill>
              </a:rPr>
              <a:t> </a:t>
            </a:r>
            <a:endParaRPr lang="en-US" dirty="0"/>
          </a:p>
        </p:txBody>
      </p:sp>
    </p:spTree>
    <p:extLst>
      <p:ext uri="{BB962C8B-B14F-4D97-AF65-F5344CB8AC3E}">
        <p14:creationId xmlns:p14="http://schemas.microsoft.com/office/powerpoint/2010/main" val="3844597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DD7F0-E8E8-49FE-873D-3957EC357879}"/>
              </a:ext>
            </a:extLst>
          </p:cNvPr>
          <p:cNvSpPr>
            <a:spLocks noGrp="1"/>
          </p:cNvSpPr>
          <p:nvPr>
            <p:ph type="title"/>
          </p:nvPr>
        </p:nvSpPr>
        <p:spPr>
          <a:xfrm>
            <a:off x="838200" y="365125"/>
            <a:ext cx="10515600" cy="412115"/>
          </a:xfrm>
        </p:spPr>
        <p:txBody>
          <a:bodyPr>
            <a:normAutofit fontScale="90000"/>
          </a:bodyPr>
          <a:lstStyle/>
          <a:p>
            <a:r>
              <a:rPr lang="en-US" b="1" dirty="0">
                <a:solidFill>
                  <a:srgbClr val="C00000"/>
                </a:solidFill>
              </a:rPr>
              <a:t>Developing Research Objectives</a:t>
            </a:r>
          </a:p>
        </p:txBody>
      </p:sp>
      <p:sp>
        <p:nvSpPr>
          <p:cNvPr id="3" name="Content Placeholder 2">
            <a:extLst>
              <a:ext uri="{FF2B5EF4-FFF2-40B4-BE49-F238E27FC236}">
                <a16:creationId xmlns:a16="http://schemas.microsoft.com/office/drawing/2014/main" id="{408BB710-C43F-7EBD-13D4-6BF8C851DCA7}"/>
              </a:ext>
            </a:extLst>
          </p:cNvPr>
          <p:cNvSpPr>
            <a:spLocks noGrp="1"/>
          </p:cNvSpPr>
          <p:nvPr>
            <p:ph idx="1"/>
          </p:nvPr>
        </p:nvSpPr>
        <p:spPr>
          <a:xfrm>
            <a:off x="420624" y="1016000"/>
            <a:ext cx="11577721" cy="5160963"/>
          </a:xfrm>
        </p:spPr>
        <p:txBody>
          <a:bodyPr>
            <a:normAutofit fontScale="92500" lnSpcReduction="10000"/>
          </a:bodyPr>
          <a:lstStyle/>
          <a:p>
            <a:r>
              <a:rPr lang="en-US" dirty="0"/>
              <a:t>Research Objectives: clearly state what the study aims to discover, describe, compare or test.</a:t>
            </a:r>
          </a:p>
          <a:p>
            <a:pPr lvl="1"/>
            <a:r>
              <a:rPr lang="en-US" dirty="0"/>
              <a:t>Research design</a:t>
            </a:r>
          </a:p>
          <a:p>
            <a:pPr lvl="1"/>
            <a:r>
              <a:rPr lang="en-US" dirty="0"/>
              <a:t>Data collection</a:t>
            </a:r>
          </a:p>
          <a:p>
            <a:pPr lvl="1"/>
            <a:r>
              <a:rPr lang="en-US" dirty="0"/>
              <a:t>Questionnaire development</a:t>
            </a:r>
          </a:p>
          <a:p>
            <a:pPr lvl="1"/>
            <a:r>
              <a:rPr lang="en-US" dirty="0"/>
              <a:t>Data analysis</a:t>
            </a:r>
          </a:p>
          <a:p>
            <a:pPr lvl="1"/>
            <a:r>
              <a:rPr lang="en-US" dirty="0"/>
              <a:t>Final conclusions/ report</a:t>
            </a:r>
          </a:p>
          <a:p>
            <a:r>
              <a:rPr lang="en-US" dirty="0"/>
              <a:t>Research Objectives: </a:t>
            </a:r>
          </a:p>
          <a:p>
            <a:pPr lvl="1"/>
            <a:r>
              <a:rPr lang="en-US" dirty="0"/>
              <a:t>clear; </a:t>
            </a:r>
          </a:p>
          <a:p>
            <a:pPr lvl="1"/>
            <a:r>
              <a:rPr lang="en-US" dirty="0"/>
              <a:t>specific; </a:t>
            </a:r>
          </a:p>
          <a:p>
            <a:pPr lvl="1"/>
            <a:r>
              <a:rPr lang="en-US" dirty="0"/>
              <a:t>realistic; </a:t>
            </a:r>
          </a:p>
          <a:p>
            <a:pPr lvl="1"/>
            <a:r>
              <a:rPr lang="en-US" dirty="0"/>
              <a:t>relevant to the management decision; </a:t>
            </a:r>
          </a:p>
          <a:p>
            <a:pPr lvl="1"/>
            <a:r>
              <a:rPr lang="en-US" dirty="0"/>
              <a:t>measurable or answerable; </a:t>
            </a:r>
          </a:p>
          <a:p>
            <a:pPr lvl="1"/>
            <a:r>
              <a:rPr lang="en-US" dirty="0"/>
              <a:t>neutral rather than biased.</a:t>
            </a:r>
          </a:p>
        </p:txBody>
      </p:sp>
      <p:pic>
        <p:nvPicPr>
          <p:cNvPr id="5" name="Picture 4">
            <a:extLst>
              <a:ext uri="{FF2B5EF4-FFF2-40B4-BE49-F238E27FC236}">
                <a16:creationId xmlns:a16="http://schemas.microsoft.com/office/drawing/2014/main" id="{F5BD89A7-B3C2-3AC3-5B67-4C205039EB45}"/>
              </a:ext>
            </a:extLst>
          </p:cNvPr>
          <p:cNvPicPr>
            <a:picLocks noChangeAspect="1"/>
          </p:cNvPicPr>
          <p:nvPr/>
        </p:nvPicPr>
        <p:blipFill>
          <a:blip r:embed="rId2"/>
          <a:stretch>
            <a:fillRect/>
          </a:stretch>
        </p:blipFill>
        <p:spPr>
          <a:xfrm>
            <a:off x="6079065" y="2688336"/>
            <a:ext cx="5919280" cy="3488627"/>
          </a:xfrm>
          <a:prstGeom prst="rect">
            <a:avLst/>
          </a:prstGeom>
          <a:solidFill>
            <a:schemeClr val="accent6">
              <a:lumMod val="20000"/>
              <a:lumOff val="80000"/>
            </a:schemeClr>
          </a:solidFill>
          <a:ln w="19050">
            <a:solidFill>
              <a:schemeClr val="accent6">
                <a:lumMod val="20000"/>
                <a:lumOff val="80000"/>
              </a:schemeClr>
            </a:solidFill>
          </a:ln>
        </p:spPr>
      </p:pic>
    </p:spTree>
    <p:extLst>
      <p:ext uri="{BB962C8B-B14F-4D97-AF65-F5344CB8AC3E}">
        <p14:creationId xmlns:p14="http://schemas.microsoft.com/office/powerpoint/2010/main" val="4126439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77FB0-C2BA-FF7B-245C-C37D22785B85}"/>
              </a:ext>
            </a:extLst>
          </p:cNvPr>
          <p:cNvSpPr>
            <a:spLocks noGrp="1"/>
          </p:cNvSpPr>
          <p:nvPr>
            <p:ph type="title"/>
          </p:nvPr>
        </p:nvSpPr>
        <p:spPr/>
        <p:txBody>
          <a:bodyPr/>
          <a:lstStyle/>
          <a:p>
            <a:r>
              <a:rPr lang="en-US" dirty="0"/>
              <a:t>Research Design:</a:t>
            </a:r>
          </a:p>
        </p:txBody>
      </p:sp>
      <p:sp>
        <p:nvSpPr>
          <p:cNvPr id="3" name="Content Placeholder 2">
            <a:extLst>
              <a:ext uri="{FF2B5EF4-FFF2-40B4-BE49-F238E27FC236}">
                <a16:creationId xmlns:a16="http://schemas.microsoft.com/office/drawing/2014/main" id="{ABF4CDBA-FAF6-BCFB-16E9-0ECA8F49380C}"/>
              </a:ext>
            </a:extLst>
          </p:cNvPr>
          <p:cNvSpPr>
            <a:spLocks noGrp="1"/>
          </p:cNvSpPr>
          <p:nvPr>
            <p:ph idx="1"/>
          </p:nvPr>
        </p:nvSpPr>
        <p:spPr>
          <a:xfrm>
            <a:off x="838200" y="1556084"/>
            <a:ext cx="10515600" cy="4620879"/>
          </a:xfrm>
        </p:spPr>
        <p:txBody>
          <a:bodyPr/>
          <a:lstStyle/>
          <a:p>
            <a:r>
              <a:rPr lang="en-US" dirty="0"/>
              <a:t>Which type of Mkt Research best answers the research questions?</a:t>
            </a:r>
          </a:p>
          <a:p>
            <a:r>
              <a:rPr lang="en-US" dirty="0"/>
              <a:t>How much is the cost?</a:t>
            </a:r>
          </a:p>
          <a:p>
            <a:r>
              <a:rPr lang="en-US" dirty="0"/>
              <a:t>How long we need the research done?</a:t>
            </a:r>
          </a:p>
          <a:p>
            <a:r>
              <a:rPr lang="en-US" dirty="0"/>
              <a:t>Who will conduct the research?</a:t>
            </a:r>
          </a:p>
          <a:p>
            <a:r>
              <a:rPr lang="en-US" dirty="0"/>
              <a:t>What is the time plan to execute the research?</a:t>
            </a:r>
          </a:p>
          <a:p>
            <a:r>
              <a:rPr lang="en-US" dirty="0"/>
              <a:t>How we will </a:t>
            </a:r>
            <a:r>
              <a:rPr lang="en-US" dirty="0" err="1"/>
              <a:t>analyse</a:t>
            </a:r>
            <a:r>
              <a:rPr lang="en-US" dirty="0"/>
              <a:t> the data? By which software?</a:t>
            </a:r>
          </a:p>
          <a:p>
            <a:r>
              <a:rPr lang="en-US" dirty="0"/>
              <a:t>Who will write the report?</a:t>
            </a:r>
          </a:p>
        </p:txBody>
      </p:sp>
    </p:spTree>
    <p:extLst>
      <p:ext uri="{BB962C8B-B14F-4D97-AF65-F5344CB8AC3E}">
        <p14:creationId xmlns:p14="http://schemas.microsoft.com/office/powerpoint/2010/main" val="1276424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1F89D-AC7F-5484-CA1D-03AECAFEB51E}"/>
              </a:ext>
            </a:extLst>
          </p:cNvPr>
          <p:cNvSpPr>
            <a:spLocks noGrp="1"/>
          </p:cNvSpPr>
          <p:nvPr>
            <p:ph type="title"/>
          </p:nvPr>
        </p:nvSpPr>
        <p:spPr/>
        <p:txBody>
          <a:bodyPr/>
          <a:lstStyle/>
          <a:p>
            <a:r>
              <a:rPr lang="en-US" dirty="0"/>
              <a:t>Types of Marketing Research</a:t>
            </a:r>
          </a:p>
        </p:txBody>
      </p:sp>
      <p:sp>
        <p:nvSpPr>
          <p:cNvPr id="3" name="Content Placeholder 2">
            <a:extLst>
              <a:ext uri="{FF2B5EF4-FFF2-40B4-BE49-F238E27FC236}">
                <a16:creationId xmlns:a16="http://schemas.microsoft.com/office/drawing/2014/main" id="{C0967321-F5C5-9981-85DD-AFDD18DA3FCF}"/>
              </a:ext>
            </a:extLst>
          </p:cNvPr>
          <p:cNvSpPr>
            <a:spLocks noGrp="1"/>
          </p:cNvSpPr>
          <p:nvPr>
            <p:ph idx="1"/>
          </p:nvPr>
        </p:nvSpPr>
        <p:spPr>
          <a:xfrm>
            <a:off x="838200" y="1690688"/>
            <a:ext cx="10515600" cy="4351338"/>
          </a:xfrm>
        </p:spPr>
        <p:txBody>
          <a:bodyPr>
            <a:normAutofit fontScale="85000" lnSpcReduction="20000"/>
          </a:bodyPr>
          <a:lstStyle/>
          <a:p>
            <a:r>
              <a:rPr lang="en-US" dirty="0"/>
              <a:t>Exploratory research is used when the problem is unclear or insufficiently understood</a:t>
            </a:r>
          </a:p>
          <a:p>
            <a:r>
              <a:rPr lang="en-US" dirty="0"/>
              <a:t>Eg: The Hanoi 5 gates notices that younger customers visit once but rarely return</a:t>
            </a:r>
          </a:p>
          <a:p>
            <a:pPr marL="0" indent="0">
              <a:buNone/>
            </a:pPr>
            <a:r>
              <a:rPr lang="en-US" dirty="0">
                <a:sym typeface="Wingdings" panose="05000000000000000000" pitchFamily="2" charset="2"/>
              </a:rPr>
              <a:t> </a:t>
            </a:r>
            <a:r>
              <a:rPr lang="en-US" dirty="0"/>
              <a:t>Exploratory research may investigate:</a:t>
            </a:r>
          </a:p>
          <a:p>
            <a:pPr lvl="1"/>
            <a:r>
              <a:rPr lang="en-US" dirty="0"/>
              <a:t>perceptions of the atmosphere; </a:t>
            </a:r>
          </a:p>
          <a:p>
            <a:pPr lvl="1"/>
            <a:r>
              <a:rPr lang="en-US" dirty="0"/>
              <a:t>service experiences; </a:t>
            </a:r>
          </a:p>
          <a:p>
            <a:pPr lvl="1"/>
            <a:r>
              <a:rPr lang="en-US" dirty="0"/>
              <a:t>pricing concerns; </a:t>
            </a:r>
          </a:p>
          <a:p>
            <a:pPr lvl="1"/>
            <a:r>
              <a:rPr lang="en-US" dirty="0"/>
              <a:t>product variety; </a:t>
            </a:r>
          </a:p>
          <a:p>
            <a:pPr lvl="1"/>
            <a:r>
              <a:rPr lang="en-US" dirty="0"/>
              <a:t>competitor preferences; </a:t>
            </a:r>
          </a:p>
          <a:p>
            <a:pPr lvl="1"/>
            <a:r>
              <a:rPr lang="en-US" dirty="0"/>
              <a:t>social media comments.</a:t>
            </a:r>
          </a:p>
          <a:p>
            <a:r>
              <a:rPr lang="en-US" dirty="0"/>
              <a:t>Common exploratory methods include: analysis of existing reports; expert interviews; customer interviews; focus groups; observation; social media analysis; case studies.</a:t>
            </a:r>
          </a:p>
          <a:p>
            <a:endParaRPr lang="en-US" dirty="0"/>
          </a:p>
        </p:txBody>
      </p:sp>
    </p:spTree>
    <p:extLst>
      <p:ext uri="{BB962C8B-B14F-4D97-AF65-F5344CB8AC3E}">
        <p14:creationId xmlns:p14="http://schemas.microsoft.com/office/powerpoint/2010/main" val="2784685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716C7-0AD2-A28F-98D8-BF310E046670}"/>
              </a:ext>
            </a:extLst>
          </p:cNvPr>
          <p:cNvSpPr>
            <a:spLocks noGrp="1"/>
          </p:cNvSpPr>
          <p:nvPr>
            <p:ph type="title"/>
          </p:nvPr>
        </p:nvSpPr>
        <p:spPr/>
        <p:txBody>
          <a:bodyPr/>
          <a:lstStyle/>
          <a:p>
            <a:r>
              <a:rPr lang="en-US" dirty="0"/>
              <a:t>Types of Marketing Research</a:t>
            </a:r>
          </a:p>
        </p:txBody>
      </p:sp>
      <p:sp>
        <p:nvSpPr>
          <p:cNvPr id="3" name="Content Placeholder 2">
            <a:extLst>
              <a:ext uri="{FF2B5EF4-FFF2-40B4-BE49-F238E27FC236}">
                <a16:creationId xmlns:a16="http://schemas.microsoft.com/office/drawing/2014/main" id="{CB7637ED-9313-D6F1-358F-80662FC6A990}"/>
              </a:ext>
            </a:extLst>
          </p:cNvPr>
          <p:cNvSpPr>
            <a:spLocks noGrp="1"/>
          </p:cNvSpPr>
          <p:nvPr>
            <p:ph idx="1"/>
          </p:nvPr>
        </p:nvSpPr>
        <p:spPr>
          <a:xfrm>
            <a:off x="497305" y="1572126"/>
            <a:ext cx="10856495" cy="4604837"/>
          </a:xfrm>
        </p:spPr>
        <p:txBody>
          <a:bodyPr>
            <a:normAutofit/>
          </a:bodyPr>
          <a:lstStyle/>
          <a:p>
            <a:r>
              <a:rPr lang="en-US" dirty="0"/>
              <a:t>Descriptive research describes characteristics, </a:t>
            </a:r>
            <a:r>
              <a:rPr lang="en-US" dirty="0" err="1"/>
              <a:t>behaviours</a:t>
            </a:r>
            <a:r>
              <a:rPr lang="en-US" dirty="0"/>
              <a:t> or market conditions.</a:t>
            </a:r>
          </a:p>
          <a:p>
            <a:r>
              <a:rPr lang="en-US" dirty="0"/>
              <a:t>Help answer:</a:t>
            </a:r>
          </a:p>
          <a:p>
            <a:pPr lvl="1"/>
            <a:r>
              <a:rPr lang="en-US" dirty="0"/>
              <a:t>Who buys the product? What do customers buy? How often do they purchase? Where do they purchase? How satisfied are they? Which brand do they prefer?</a:t>
            </a:r>
          </a:p>
          <a:p>
            <a:r>
              <a:rPr lang="en-US" dirty="0"/>
              <a:t>Eg: </a:t>
            </a:r>
          </a:p>
          <a:p>
            <a:pPr lvl="1"/>
            <a:r>
              <a:rPr lang="en-US" dirty="0"/>
              <a:t>Estimating market size. </a:t>
            </a:r>
          </a:p>
          <a:p>
            <a:pPr lvl="1"/>
            <a:r>
              <a:rPr lang="en-US" dirty="0"/>
              <a:t>Describing the demographic profile of buyers. </a:t>
            </a:r>
          </a:p>
          <a:p>
            <a:pPr lvl="1"/>
            <a:r>
              <a:rPr lang="en-US" dirty="0"/>
              <a:t>Measuring brand awareness. </a:t>
            </a:r>
          </a:p>
          <a:p>
            <a:pPr lvl="1"/>
            <a:r>
              <a:rPr lang="en-US" dirty="0"/>
              <a:t>Comparing preferences across age groups.</a:t>
            </a:r>
          </a:p>
        </p:txBody>
      </p:sp>
      <p:pic>
        <p:nvPicPr>
          <p:cNvPr id="5" name="Picture 4">
            <a:extLst>
              <a:ext uri="{FF2B5EF4-FFF2-40B4-BE49-F238E27FC236}">
                <a16:creationId xmlns:a16="http://schemas.microsoft.com/office/drawing/2014/main" id="{FCE08A67-3B11-2308-00B7-AFE14FAFC183}"/>
              </a:ext>
            </a:extLst>
          </p:cNvPr>
          <p:cNvPicPr>
            <a:picLocks noChangeAspect="1"/>
          </p:cNvPicPr>
          <p:nvPr/>
        </p:nvPicPr>
        <p:blipFill>
          <a:blip r:embed="rId2"/>
          <a:stretch>
            <a:fillRect/>
          </a:stretch>
        </p:blipFill>
        <p:spPr>
          <a:xfrm>
            <a:off x="7585836" y="3743212"/>
            <a:ext cx="4413659" cy="2568688"/>
          </a:xfrm>
          <a:prstGeom prst="rect">
            <a:avLst/>
          </a:prstGeom>
        </p:spPr>
      </p:pic>
    </p:spTree>
    <p:extLst>
      <p:ext uri="{BB962C8B-B14F-4D97-AF65-F5344CB8AC3E}">
        <p14:creationId xmlns:p14="http://schemas.microsoft.com/office/powerpoint/2010/main" val="507276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DD2A5-093C-D45D-F77B-EEFC9CBD89DF}"/>
              </a:ext>
            </a:extLst>
          </p:cNvPr>
          <p:cNvSpPr>
            <a:spLocks noGrp="1"/>
          </p:cNvSpPr>
          <p:nvPr>
            <p:ph type="title"/>
          </p:nvPr>
        </p:nvSpPr>
        <p:spPr>
          <a:xfrm>
            <a:off x="838200" y="365125"/>
            <a:ext cx="10515600" cy="902201"/>
          </a:xfrm>
        </p:spPr>
        <p:txBody>
          <a:bodyPr/>
          <a:lstStyle/>
          <a:p>
            <a:r>
              <a:rPr lang="en-US" dirty="0"/>
              <a:t>Types of Marketing Research</a:t>
            </a:r>
          </a:p>
        </p:txBody>
      </p:sp>
      <p:sp>
        <p:nvSpPr>
          <p:cNvPr id="3" name="Content Placeholder 2">
            <a:extLst>
              <a:ext uri="{FF2B5EF4-FFF2-40B4-BE49-F238E27FC236}">
                <a16:creationId xmlns:a16="http://schemas.microsoft.com/office/drawing/2014/main" id="{8E35B9C2-B209-9CC1-0F4F-5F2366F3964D}"/>
              </a:ext>
            </a:extLst>
          </p:cNvPr>
          <p:cNvSpPr>
            <a:spLocks noGrp="1"/>
          </p:cNvSpPr>
          <p:nvPr>
            <p:ph idx="1"/>
          </p:nvPr>
        </p:nvSpPr>
        <p:spPr>
          <a:xfrm>
            <a:off x="513347" y="1443789"/>
            <a:ext cx="10840453" cy="4733174"/>
          </a:xfrm>
        </p:spPr>
        <p:txBody>
          <a:bodyPr/>
          <a:lstStyle/>
          <a:p>
            <a:r>
              <a:rPr lang="en-US" dirty="0"/>
              <a:t>Causal research examines whether one variable causes a change in another variable.</a:t>
            </a:r>
          </a:p>
          <a:p>
            <a:r>
              <a:rPr lang="en-US" dirty="0"/>
              <a:t>Eg: If the company increase the price, will the sales reduce?</a:t>
            </a:r>
          </a:p>
          <a:p>
            <a:r>
              <a:rPr lang="en-US" dirty="0"/>
              <a:t>Does faster delivery improve customer satisfaction?</a:t>
            </a:r>
          </a:p>
        </p:txBody>
      </p:sp>
    </p:spTree>
    <p:extLst>
      <p:ext uri="{BB962C8B-B14F-4D97-AF65-F5344CB8AC3E}">
        <p14:creationId xmlns:p14="http://schemas.microsoft.com/office/powerpoint/2010/main" val="3318969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F7903-B182-99D7-60CC-4FF035700424}"/>
              </a:ext>
            </a:extLst>
          </p:cNvPr>
          <p:cNvSpPr>
            <a:spLocks noGrp="1"/>
          </p:cNvSpPr>
          <p:nvPr>
            <p:ph type="title"/>
          </p:nvPr>
        </p:nvSpPr>
        <p:spPr/>
        <p:txBody>
          <a:bodyPr/>
          <a:lstStyle/>
          <a:p>
            <a:r>
              <a:rPr lang="en-US" dirty="0"/>
              <a:t>Types of Marketing Research</a:t>
            </a:r>
          </a:p>
        </p:txBody>
      </p:sp>
      <p:sp>
        <p:nvSpPr>
          <p:cNvPr id="3" name="Content Placeholder 2">
            <a:extLst>
              <a:ext uri="{FF2B5EF4-FFF2-40B4-BE49-F238E27FC236}">
                <a16:creationId xmlns:a16="http://schemas.microsoft.com/office/drawing/2014/main" id="{F5D6B159-8015-26B5-58FA-470CC0259592}"/>
              </a:ext>
            </a:extLst>
          </p:cNvPr>
          <p:cNvSpPr>
            <a:spLocks noGrp="1"/>
          </p:cNvSpPr>
          <p:nvPr>
            <p:ph idx="1"/>
          </p:nvPr>
        </p:nvSpPr>
        <p:spPr/>
        <p:txBody>
          <a:bodyPr/>
          <a:lstStyle/>
          <a:p>
            <a:r>
              <a:rPr lang="en-US" dirty="0"/>
              <a:t>Experiments normally involve:</a:t>
            </a:r>
          </a:p>
          <a:p>
            <a:pPr lvl="1"/>
            <a:r>
              <a:rPr lang="en-US" dirty="0"/>
              <a:t>changing one factor; </a:t>
            </a:r>
          </a:p>
          <a:p>
            <a:pPr lvl="1"/>
            <a:r>
              <a:rPr lang="en-US" dirty="0"/>
              <a:t>controlling other factors where possible; </a:t>
            </a:r>
          </a:p>
          <a:p>
            <a:pPr lvl="1"/>
            <a:r>
              <a:rPr lang="en-US" dirty="0"/>
              <a:t>comparing outcomes; </a:t>
            </a:r>
          </a:p>
          <a:p>
            <a:pPr lvl="1"/>
            <a:r>
              <a:rPr lang="en-US" dirty="0"/>
              <a:t>using treatment and control groups.</a:t>
            </a:r>
          </a:p>
          <a:p>
            <a:r>
              <a:rPr lang="en-US" dirty="0"/>
              <a:t>Eg: </a:t>
            </a:r>
          </a:p>
          <a:p>
            <a:pPr lvl="1"/>
            <a:r>
              <a:rPr lang="en-US" dirty="0"/>
              <a:t>Group A sees Advertisement A. </a:t>
            </a:r>
          </a:p>
          <a:p>
            <a:pPr lvl="1"/>
            <a:r>
              <a:rPr lang="en-US" dirty="0"/>
              <a:t>Group B sees Advertisement B. </a:t>
            </a:r>
          </a:p>
          <a:p>
            <a:pPr lvl="1"/>
            <a:r>
              <a:rPr lang="en-US" dirty="0"/>
              <a:t>Researchers compare purchase intention or brand recall.</a:t>
            </a:r>
          </a:p>
          <a:p>
            <a:endParaRPr lang="en-US" dirty="0"/>
          </a:p>
        </p:txBody>
      </p:sp>
    </p:spTree>
    <p:extLst>
      <p:ext uri="{BB962C8B-B14F-4D97-AF65-F5344CB8AC3E}">
        <p14:creationId xmlns:p14="http://schemas.microsoft.com/office/powerpoint/2010/main" val="2563906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3A8E9-19A4-7C9A-8011-A5F40CE72EF6}"/>
              </a:ext>
            </a:extLst>
          </p:cNvPr>
          <p:cNvSpPr>
            <a:spLocks noGrp="1"/>
          </p:cNvSpPr>
          <p:nvPr>
            <p:ph type="title"/>
          </p:nvPr>
        </p:nvSpPr>
        <p:spPr/>
        <p:txBody>
          <a:bodyPr/>
          <a:lstStyle/>
          <a:p>
            <a:r>
              <a:rPr lang="en-US" dirty="0"/>
              <a:t>Sources of Data</a:t>
            </a:r>
          </a:p>
        </p:txBody>
      </p:sp>
      <p:sp>
        <p:nvSpPr>
          <p:cNvPr id="4" name="Text Placeholder 3">
            <a:extLst>
              <a:ext uri="{FF2B5EF4-FFF2-40B4-BE49-F238E27FC236}">
                <a16:creationId xmlns:a16="http://schemas.microsoft.com/office/drawing/2014/main" id="{A80AF686-46A6-EC99-41E6-5DF356CFCC89}"/>
              </a:ext>
            </a:extLst>
          </p:cNvPr>
          <p:cNvSpPr>
            <a:spLocks noGrp="1"/>
          </p:cNvSpPr>
          <p:nvPr>
            <p:ph type="body" idx="1"/>
          </p:nvPr>
        </p:nvSpPr>
        <p:spPr>
          <a:xfrm>
            <a:off x="836612" y="1259432"/>
            <a:ext cx="5157787" cy="823912"/>
          </a:xfrm>
        </p:spPr>
        <p:txBody>
          <a:bodyPr/>
          <a:lstStyle/>
          <a:p>
            <a:r>
              <a:rPr lang="en-US" dirty="0"/>
              <a:t>Secondary Data</a:t>
            </a:r>
          </a:p>
        </p:txBody>
      </p:sp>
      <p:sp>
        <p:nvSpPr>
          <p:cNvPr id="5" name="Content Placeholder 4">
            <a:extLst>
              <a:ext uri="{FF2B5EF4-FFF2-40B4-BE49-F238E27FC236}">
                <a16:creationId xmlns:a16="http://schemas.microsoft.com/office/drawing/2014/main" id="{3F15DAEB-45A5-78E1-71EA-5E4DC4779286}"/>
              </a:ext>
            </a:extLst>
          </p:cNvPr>
          <p:cNvSpPr>
            <a:spLocks noGrp="1"/>
          </p:cNvSpPr>
          <p:nvPr>
            <p:ph sz="half" idx="2"/>
          </p:nvPr>
        </p:nvSpPr>
        <p:spPr>
          <a:xfrm>
            <a:off x="513348" y="2264444"/>
            <a:ext cx="5484228" cy="4228431"/>
          </a:xfrm>
        </p:spPr>
        <p:txBody>
          <a:bodyPr>
            <a:normAutofit fontScale="92500" lnSpcReduction="10000"/>
          </a:bodyPr>
          <a:lstStyle/>
          <a:p>
            <a:r>
              <a:rPr lang="en-US" dirty="0"/>
              <a:t>Secondary data are information that already exists and was originally collected for another purpose.</a:t>
            </a:r>
          </a:p>
          <a:p>
            <a:r>
              <a:rPr lang="en-US" dirty="0"/>
              <a:t>Eg: How was the sales record of this company over the late 3 years?</a:t>
            </a:r>
          </a:p>
          <a:p>
            <a:r>
              <a:rPr lang="en-US" dirty="0"/>
              <a:t>Tools: company sales records; government statistics; academic articles; industry reports; websites; market databases; trade associations; social media platforms; competitor publications.</a:t>
            </a:r>
          </a:p>
        </p:txBody>
      </p:sp>
      <p:sp>
        <p:nvSpPr>
          <p:cNvPr id="6" name="Text Placeholder 5">
            <a:extLst>
              <a:ext uri="{FF2B5EF4-FFF2-40B4-BE49-F238E27FC236}">
                <a16:creationId xmlns:a16="http://schemas.microsoft.com/office/drawing/2014/main" id="{7B6B5658-C01F-0F47-FFF6-AF2E79268AE3}"/>
              </a:ext>
            </a:extLst>
          </p:cNvPr>
          <p:cNvSpPr>
            <a:spLocks noGrp="1"/>
          </p:cNvSpPr>
          <p:nvPr>
            <p:ph type="body" sz="quarter" idx="3"/>
          </p:nvPr>
        </p:nvSpPr>
        <p:spPr>
          <a:xfrm>
            <a:off x="6197603" y="1259432"/>
            <a:ext cx="5183188" cy="823912"/>
          </a:xfrm>
        </p:spPr>
        <p:txBody>
          <a:bodyPr/>
          <a:lstStyle/>
          <a:p>
            <a:r>
              <a:rPr lang="en-US" dirty="0"/>
              <a:t>Primary Data</a:t>
            </a:r>
          </a:p>
        </p:txBody>
      </p:sp>
      <p:sp>
        <p:nvSpPr>
          <p:cNvPr id="7" name="Content Placeholder 6">
            <a:extLst>
              <a:ext uri="{FF2B5EF4-FFF2-40B4-BE49-F238E27FC236}">
                <a16:creationId xmlns:a16="http://schemas.microsoft.com/office/drawing/2014/main" id="{4FF278D7-2E7F-C792-DDC7-BECE437A97F3}"/>
              </a:ext>
            </a:extLst>
          </p:cNvPr>
          <p:cNvSpPr>
            <a:spLocks noGrp="1"/>
          </p:cNvSpPr>
          <p:nvPr>
            <p:ph sz="quarter" idx="4"/>
          </p:nvPr>
        </p:nvSpPr>
        <p:spPr>
          <a:xfrm>
            <a:off x="6197603" y="2264444"/>
            <a:ext cx="5183188" cy="4228430"/>
          </a:xfrm>
        </p:spPr>
        <p:txBody>
          <a:bodyPr>
            <a:normAutofit fontScale="92500" lnSpcReduction="10000"/>
          </a:bodyPr>
          <a:lstStyle/>
          <a:p>
            <a:r>
              <a:rPr lang="en-US" dirty="0"/>
              <a:t>Primary data are collected specifically for the current research problem.</a:t>
            </a:r>
          </a:p>
          <a:p>
            <a:r>
              <a:rPr lang="en-US" dirty="0"/>
              <a:t>Eg: If we launch a new promotion, will sales increase in the next 3 months?</a:t>
            </a:r>
          </a:p>
          <a:p>
            <a:r>
              <a:rPr lang="en-US" dirty="0"/>
              <a:t>Tools: surveys; interviews; focus groups; observations; experiments; customer diaries; content analysis.</a:t>
            </a:r>
          </a:p>
        </p:txBody>
      </p:sp>
    </p:spTree>
    <p:extLst>
      <p:ext uri="{BB962C8B-B14F-4D97-AF65-F5344CB8AC3E}">
        <p14:creationId xmlns:p14="http://schemas.microsoft.com/office/powerpoint/2010/main" val="3737344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158D4-3FDA-3F35-2FB9-2963D6EBD771}"/>
              </a:ext>
            </a:extLst>
          </p:cNvPr>
          <p:cNvSpPr>
            <a:spLocks noGrp="1"/>
          </p:cNvSpPr>
          <p:nvPr>
            <p:ph type="title"/>
          </p:nvPr>
        </p:nvSpPr>
        <p:spPr>
          <a:xfrm>
            <a:off x="839788" y="365125"/>
            <a:ext cx="10515600" cy="517191"/>
          </a:xfrm>
        </p:spPr>
        <p:txBody>
          <a:bodyPr>
            <a:normAutofit fontScale="90000"/>
          </a:bodyPr>
          <a:lstStyle/>
          <a:p>
            <a:r>
              <a:rPr lang="en-US" dirty="0"/>
              <a:t>Advantages and Limitations</a:t>
            </a:r>
          </a:p>
        </p:txBody>
      </p:sp>
      <p:sp>
        <p:nvSpPr>
          <p:cNvPr id="3" name="Text Placeholder 2">
            <a:extLst>
              <a:ext uri="{FF2B5EF4-FFF2-40B4-BE49-F238E27FC236}">
                <a16:creationId xmlns:a16="http://schemas.microsoft.com/office/drawing/2014/main" id="{061F1590-F2A7-F8B8-6351-07CD12FEFE0E}"/>
              </a:ext>
            </a:extLst>
          </p:cNvPr>
          <p:cNvSpPr>
            <a:spLocks noGrp="1"/>
          </p:cNvSpPr>
          <p:nvPr>
            <p:ph type="body" idx="1"/>
          </p:nvPr>
        </p:nvSpPr>
        <p:spPr>
          <a:xfrm>
            <a:off x="631241" y="1087229"/>
            <a:ext cx="5157787" cy="404311"/>
          </a:xfrm>
        </p:spPr>
        <p:txBody>
          <a:bodyPr>
            <a:normAutofit fontScale="92500" lnSpcReduction="20000"/>
          </a:bodyPr>
          <a:lstStyle/>
          <a:p>
            <a:r>
              <a:rPr lang="en-US" dirty="0"/>
              <a:t>Secondary Data</a:t>
            </a:r>
          </a:p>
        </p:txBody>
      </p:sp>
      <p:sp>
        <p:nvSpPr>
          <p:cNvPr id="4" name="Content Placeholder 3">
            <a:extLst>
              <a:ext uri="{FF2B5EF4-FFF2-40B4-BE49-F238E27FC236}">
                <a16:creationId xmlns:a16="http://schemas.microsoft.com/office/drawing/2014/main" id="{7B889106-D739-18A1-AC60-2E2794D522E6}"/>
              </a:ext>
            </a:extLst>
          </p:cNvPr>
          <p:cNvSpPr>
            <a:spLocks noGrp="1"/>
          </p:cNvSpPr>
          <p:nvPr>
            <p:ph sz="half" idx="2"/>
          </p:nvPr>
        </p:nvSpPr>
        <p:spPr>
          <a:xfrm>
            <a:off x="486862" y="1698960"/>
            <a:ext cx="5302166" cy="4669756"/>
          </a:xfrm>
        </p:spPr>
        <p:txBody>
          <a:bodyPr>
            <a:normAutofit fontScale="92500" lnSpcReduction="20000"/>
          </a:bodyPr>
          <a:lstStyle/>
          <a:p>
            <a:r>
              <a:rPr lang="en-US" b="1" dirty="0"/>
              <a:t>Advantage: </a:t>
            </a:r>
          </a:p>
          <a:p>
            <a:pPr lvl="1"/>
            <a:r>
              <a:rPr lang="en-US" dirty="0"/>
              <a:t>less expensive; </a:t>
            </a:r>
          </a:p>
          <a:p>
            <a:pPr lvl="1"/>
            <a:r>
              <a:rPr lang="en-US" dirty="0"/>
              <a:t>useful for understanding the market; </a:t>
            </a:r>
          </a:p>
          <a:p>
            <a:pPr lvl="1"/>
            <a:r>
              <a:rPr lang="en-US" dirty="0"/>
              <a:t>helpful for defining the problem; </a:t>
            </a:r>
          </a:p>
          <a:p>
            <a:pPr lvl="1"/>
            <a:r>
              <a:rPr lang="en-US" dirty="0"/>
              <a:t>valuable for comparing trends over time.</a:t>
            </a:r>
          </a:p>
          <a:p>
            <a:r>
              <a:rPr lang="en-US" b="1" dirty="0"/>
              <a:t>Limitations:</a:t>
            </a:r>
          </a:p>
          <a:p>
            <a:pPr lvl="1"/>
            <a:r>
              <a:rPr lang="en-US" dirty="0"/>
              <a:t>outdated; </a:t>
            </a:r>
          </a:p>
          <a:p>
            <a:pPr lvl="1"/>
            <a:r>
              <a:rPr lang="en-US" dirty="0"/>
              <a:t>incomplete; </a:t>
            </a:r>
          </a:p>
          <a:p>
            <a:pPr lvl="1"/>
            <a:r>
              <a:rPr lang="en-US" dirty="0"/>
              <a:t>collected for a different purpose; </a:t>
            </a:r>
          </a:p>
          <a:p>
            <a:pPr lvl="1"/>
            <a:r>
              <a:rPr lang="en-US" dirty="0"/>
              <a:t>based on unsuitable definitions; </a:t>
            </a:r>
          </a:p>
          <a:p>
            <a:pPr lvl="1"/>
            <a:r>
              <a:rPr lang="en-US" dirty="0"/>
              <a:t>Unreliable &amp; biased; </a:t>
            </a:r>
          </a:p>
          <a:p>
            <a:pPr lvl="1"/>
            <a:r>
              <a:rPr lang="en-US" dirty="0"/>
              <a:t>too general; </a:t>
            </a:r>
          </a:p>
          <a:p>
            <a:pPr lvl="1"/>
            <a:r>
              <a:rPr lang="en-US" dirty="0"/>
              <a:t>unavailable for the specific target market.</a:t>
            </a:r>
          </a:p>
        </p:txBody>
      </p:sp>
      <p:sp>
        <p:nvSpPr>
          <p:cNvPr id="5" name="Text Placeholder 4">
            <a:extLst>
              <a:ext uri="{FF2B5EF4-FFF2-40B4-BE49-F238E27FC236}">
                <a16:creationId xmlns:a16="http://schemas.microsoft.com/office/drawing/2014/main" id="{1EA3D54E-D5D9-4EB0-7E9D-B4A64A740147}"/>
              </a:ext>
            </a:extLst>
          </p:cNvPr>
          <p:cNvSpPr>
            <a:spLocks noGrp="1"/>
          </p:cNvSpPr>
          <p:nvPr>
            <p:ph type="body" sz="quarter" idx="3"/>
          </p:nvPr>
        </p:nvSpPr>
        <p:spPr>
          <a:xfrm>
            <a:off x="6172200" y="1078959"/>
            <a:ext cx="5183188" cy="356184"/>
          </a:xfrm>
        </p:spPr>
        <p:txBody>
          <a:bodyPr>
            <a:normAutofit fontScale="92500" lnSpcReduction="20000"/>
          </a:bodyPr>
          <a:lstStyle/>
          <a:p>
            <a:r>
              <a:rPr lang="en-US" dirty="0"/>
              <a:t>Primary Data</a:t>
            </a:r>
          </a:p>
        </p:txBody>
      </p:sp>
      <p:sp>
        <p:nvSpPr>
          <p:cNvPr id="6" name="Content Placeholder 5">
            <a:extLst>
              <a:ext uri="{FF2B5EF4-FFF2-40B4-BE49-F238E27FC236}">
                <a16:creationId xmlns:a16="http://schemas.microsoft.com/office/drawing/2014/main" id="{27456260-86B0-B5E7-BB2F-3829004D9457}"/>
              </a:ext>
            </a:extLst>
          </p:cNvPr>
          <p:cNvSpPr>
            <a:spLocks noGrp="1"/>
          </p:cNvSpPr>
          <p:nvPr>
            <p:ph sz="quarter" idx="4"/>
          </p:nvPr>
        </p:nvSpPr>
        <p:spPr>
          <a:xfrm>
            <a:off x="6172200" y="1519907"/>
            <a:ext cx="5532938" cy="4972968"/>
          </a:xfrm>
        </p:spPr>
        <p:txBody>
          <a:bodyPr>
            <a:normAutofit fontScale="92500" lnSpcReduction="20000"/>
          </a:bodyPr>
          <a:lstStyle/>
          <a:p>
            <a:r>
              <a:rPr lang="en-US" b="1" dirty="0"/>
              <a:t>Advantages</a:t>
            </a:r>
            <a:endParaRPr lang="en-US" dirty="0"/>
          </a:p>
          <a:p>
            <a:pPr lvl="1"/>
            <a:r>
              <a:rPr lang="en-US" dirty="0"/>
              <a:t>directly relevant; </a:t>
            </a:r>
          </a:p>
          <a:p>
            <a:pPr lvl="1"/>
            <a:r>
              <a:rPr lang="en-US" dirty="0"/>
              <a:t>current; </a:t>
            </a:r>
          </a:p>
          <a:p>
            <a:pPr lvl="1"/>
            <a:r>
              <a:rPr lang="en-US" dirty="0"/>
              <a:t>designed for the research objectives; </a:t>
            </a:r>
          </a:p>
          <a:p>
            <a:pPr lvl="1"/>
            <a:r>
              <a:rPr lang="en-US" dirty="0"/>
              <a:t>greater control over measurement. </a:t>
            </a:r>
          </a:p>
          <a:p>
            <a:r>
              <a:rPr lang="en-US" b="1" dirty="0"/>
              <a:t>Limitations</a:t>
            </a:r>
            <a:endParaRPr lang="en-US" dirty="0"/>
          </a:p>
          <a:p>
            <a:pPr lvl="1"/>
            <a:r>
              <a:rPr lang="en-US" dirty="0"/>
              <a:t>can be expensive; </a:t>
            </a:r>
          </a:p>
          <a:p>
            <a:pPr lvl="1"/>
            <a:r>
              <a:rPr lang="en-US" dirty="0"/>
              <a:t>may take considerable time; </a:t>
            </a:r>
          </a:p>
          <a:p>
            <a:pPr lvl="1"/>
            <a:r>
              <a:rPr lang="en-US" dirty="0"/>
              <a:t>requires research expertise; </a:t>
            </a:r>
          </a:p>
          <a:p>
            <a:pPr lvl="1"/>
            <a:r>
              <a:rPr lang="en-US" dirty="0"/>
              <a:t>may face low response rates; </a:t>
            </a:r>
          </a:p>
          <a:p>
            <a:pPr lvl="1"/>
            <a:r>
              <a:rPr lang="en-US" dirty="0"/>
              <a:t>can contain sampling and measurement errors.</a:t>
            </a:r>
          </a:p>
        </p:txBody>
      </p:sp>
      <p:sp>
        <p:nvSpPr>
          <p:cNvPr id="7" name="TextBox 6">
            <a:extLst>
              <a:ext uri="{FF2B5EF4-FFF2-40B4-BE49-F238E27FC236}">
                <a16:creationId xmlns:a16="http://schemas.microsoft.com/office/drawing/2014/main" id="{CD3071ED-1E1D-A8D0-97C5-9611688A47AD}"/>
              </a:ext>
            </a:extLst>
          </p:cNvPr>
          <p:cNvSpPr txBox="1"/>
          <p:nvPr/>
        </p:nvSpPr>
        <p:spPr>
          <a:xfrm>
            <a:off x="6172200" y="5338093"/>
            <a:ext cx="5532938" cy="707886"/>
          </a:xfrm>
          <a:prstGeom prst="rect">
            <a:avLst/>
          </a:prstGeom>
          <a:noFill/>
        </p:spPr>
        <p:txBody>
          <a:bodyPr wrap="square" rtlCol="0">
            <a:spAutoFit/>
          </a:bodyPr>
          <a:lstStyle/>
          <a:p>
            <a:r>
              <a:rPr lang="en-US" sz="2000" b="1" dirty="0">
                <a:solidFill>
                  <a:srgbClr val="C00000"/>
                </a:solidFill>
              </a:rPr>
              <a:t>Q: Researchers should usually begin with secondary data. Why?</a:t>
            </a:r>
          </a:p>
        </p:txBody>
      </p:sp>
    </p:spTree>
    <p:extLst>
      <p:ext uri="{BB962C8B-B14F-4D97-AF65-F5344CB8AC3E}">
        <p14:creationId xmlns:p14="http://schemas.microsoft.com/office/powerpoint/2010/main" val="299309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A3197CF-4ACA-1468-49C2-6235DBA42066}"/>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F443253F-3591-201B-8E94-E8762584BED7}"/>
              </a:ext>
            </a:extLst>
          </p:cNvPr>
          <p:cNvSpPr>
            <a:spLocks noGrp="1"/>
          </p:cNvSpPr>
          <p:nvPr>
            <p:ph idx="1"/>
          </p:nvPr>
        </p:nvSpPr>
        <p:spPr/>
        <p:txBody>
          <a:bodyPr/>
          <a:lstStyle/>
          <a:p>
            <a:endParaRPr lang="en-US"/>
          </a:p>
        </p:txBody>
      </p:sp>
      <p:pic>
        <p:nvPicPr>
          <p:cNvPr id="10" name="Picture 9">
            <a:extLst>
              <a:ext uri="{FF2B5EF4-FFF2-40B4-BE49-F238E27FC236}">
                <a16:creationId xmlns:a16="http://schemas.microsoft.com/office/drawing/2014/main" id="{7DD78029-846B-C7A1-4EC9-6420B892DB12}"/>
              </a:ext>
            </a:extLst>
          </p:cNvPr>
          <p:cNvPicPr>
            <a:picLocks noChangeAspect="1"/>
          </p:cNvPicPr>
          <p:nvPr/>
        </p:nvPicPr>
        <p:blipFill>
          <a:blip r:embed="rId2"/>
          <a:stretch>
            <a:fillRect/>
          </a:stretch>
        </p:blipFill>
        <p:spPr>
          <a:xfrm>
            <a:off x="864" y="0"/>
            <a:ext cx="12190271" cy="6858000"/>
          </a:xfrm>
          <a:prstGeom prst="rect">
            <a:avLst/>
          </a:prstGeom>
        </p:spPr>
      </p:pic>
    </p:spTree>
    <p:extLst>
      <p:ext uri="{BB962C8B-B14F-4D97-AF65-F5344CB8AC3E}">
        <p14:creationId xmlns:p14="http://schemas.microsoft.com/office/powerpoint/2010/main" val="3588074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63038BC-9FCB-466B-8EE5-7B0DC8F25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58F4797-C77D-4821-B8FF-057D7524C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90CB3DB-B42E-47BF-A595-527CB329A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515" y="685800"/>
            <a:ext cx="10800971"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257897DF-3D80-5732-46A4-869AFC4A7D80}"/>
              </a:ext>
            </a:extLst>
          </p:cNvPr>
          <p:cNvGraphicFramePr>
            <a:graphicFrameLocks noGrp="1"/>
          </p:cNvGraphicFramePr>
          <p:nvPr>
            <p:ph idx="1"/>
            <p:extLst>
              <p:ext uri="{D42A27DB-BD31-4B8C-83A1-F6EECF244321}">
                <p14:modId xmlns:p14="http://schemas.microsoft.com/office/powerpoint/2010/main" val="994528431"/>
              </p:ext>
            </p:extLst>
          </p:nvPr>
        </p:nvGraphicFramePr>
        <p:xfrm>
          <a:off x="695514" y="633663"/>
          <a:ext cx="10800971" cy="5593692"/>
        </p:xfrm>
        <a:graphic>
          <a:graphicData uri="http://schemas.openxmlformats.org/drawingml/2006/table">
            <a:tbl>
              <a:tblPr/>
              <a:tblGrid>
                <a:gridCol w="1491150">
                  <a:extLst>
                    <a:ext uri="{9D8B030D-6E8A-4147-A177-3AD203B41FA5}">
                      <a16:colId xmlns:a16="http://schemas.microsoft.com/office/drawing/2014/main" val="672873825"/>
                    </a:ext>
                  </a:extLst>
                </a:gridCol>
                <a:gridCol w="4588096">
                  <a:extLst>
                    <a:ext uri="{9D8B030D-6E8A-4147-A177-3AD203B41FA5}">
                      <a16:colId xmlns:a16="http://schemas.microsoft.com/office/drawing/2014/main" val="2660416443"/>
                    </a:ext>
                  </a:extLst>
                </a:gridCol>
                <a:gridCol w="4721725">
                  <a:extLst>
                    <a:ext uri="{9D8B030D-6E8A-4147-A177-3AD203B41FA5}">
                      <a16:colId xmlns:a16="http://schemas.microsoft.com/office/drawing/2014/main" val="3210437456"/>
                    </a:ext>
                  </a:extLst>
                </a:gridCol>
              </a:tblGrid>
              <a:tr h="244635">
                <a:tc>
                  <a:txBody>
                    <a:bodyPr/>
                    <a:lstStyle/>
                    <a:p>
                      <a:pPr>
                        <a:buNone/>
                      </a:pPr>
                      <a:r>
                        <a:rPr lang="en-US" sz="1800"/>
                        <a:t>Aspect</a:t>
                      </a:r>
                    </a:p>
                  </a:txBody>
                  <a:tcPr marL="34694" marR="34694" marT="17346" marB="17346" anchor="ctr">
                    <a:lnL>
                      <a:noFill/>
                    </a:lnL>
                    <a:lnR>
                      <a:noFill/>
                    </a:lnR>
                    <a:lnT>
                      <a:noFill/>
                    </a:lnT>
                    <a:lnB>
                      <a:noFill/>
                    </a:lnB>
                    <a:noFill/>
                  </a:tcPr>
                </a:tc>
                <a:tc>
                  <a:txBody>
                    <a:bodyPr/>
                    <a:lstStyle/>
                    <a:p>
                      <a:pPr>
                        <a:buNone/>
                      </a:pPr>
                      <a:r>
                        <a:rPr lang="en-US" sz="1800"/>
                        <a:t>Qualitative data</a:t>
                      </a:r>
                    </a:p>
                  </a:txBody>
                  <a:tcPr marL="34694" marR="34694" marT="17346" marB="17346" anchor="ctr">
                    <a:lnL>
                      <a:noFill/>
                    </a:lnL>
                    <a:lnR>
                      <a:noFill/>
                    </a:lnR>
                    <a:lnT>
                      <a:noFill/>
                    </a:lnT>
                    <a:lnB>
                      <a:noFill/>
                    </a:lnB>
                    <a:noFill/>
                  </a:tcPr>
                </a:tc>
                <a:tc>
                  <a:txBody>
                    <a:bodyPr/>
                    <a:lstStyle/>
                    <a:p>
                      <a:pPr>
                        <a:buNone/>
                      </a:pPr>
                      <a:r>
                        <a:rPr lang="en-US" sz="1800"/>
                        <a:t>Quantitative data</a:t>
                      </a:r>
                    </a:p>
                  </a:txBody>
                  <a:tcPr marL="34694" marR="34694" marT="17346" marB="17346" anchor="ctr">
                    <a:lnL>
                      <a:noFill/>
                    </a:lnL>
                    <a:lnR>
                      <a:noFill/>
                    </a:lnR>
                    <a:lnT>
                      <a:noFill/>
                    </a:lnT>
                    <a:lnB>
                      <a:noFill/>
                    </a:lnB>
                    <a:noFill/>
                  </a:tcPr>
                </a:tc>
                <a:extLst>
                  <a:ext uri="{0D108BD9-81ED-4DB2-BD59-A6C34878D82A}">
                    <a16:rowId xmlns:a16="http://schemas.microsoft.com/office/drawing/2014/main" val="1239393519"/>
                  </a:ext>
                </a:extLst>
              </a:tr>
              <a:tr h="385862">
                <a:tc>
                  <a:txBody>
                    <a:bodyPr/>
                    <a:lstStyle/>
                    <a:p>
                      <a:pPr>
                        <a:buNone/>
                      </a:pPr>
                      <a:r>
                        <a:rPr lang="en-US" sz="1800" b="1"/>
                        <a:t>Meaning</a:t>
                      </a:r>
                      <a:endParaRPr lang="en-US" sz="1800"/>
                    </a:p>
                  </a:txBody>
                  <a:tcPr marL="34694" marR="34694" marT="17346" marB="17346" anchor="ctr">
                    <a:lnL>
                      <a:noFill/>
                    </a:lnL>
                    <a:lnR>
                      <a:noFill/>
                    </a:lnR>
                    <a:lnT>
                      <a:noFill/>
                    </a:lnT>
                    <a:lnB>
                      <a:noFill/>
                    </a:lnB>
                    <a:noFill/>
                  </a:tcPr>
                </a:tc>
                <a:tc>
                  <a:txBody>
                    <a:bodyPr/>
                    <a:lstStyle/>
                    <a:p>
                      <a:pPr>
                        <a:buNone/>
                      </a:pPr>
                      <a:r>
                        <a:rPr lang="en-US" sz="1800" dirty="0"/>
                        <a:t>Non-numerical data: meanings, experiences, opinions, and motivations</a:t>
                      </a:r>
                    </a:p>
                  </a:txBody>
                  <a:tcPr marL="34694" marR="34694" marT="17346" marB="17346" anchor="ctr">
                    <a:lnL>
                      <a:noFill/>
                    </a:lnL>
                    <a:lnR>
                      <a:noFill/>
                    </a:lnR>
                    <a:lnT>
                      <a:noFill/>
                    </a:lnT>
                    <a:lnB>
                      <a:noFill/>
                    </a:lnB>
                    <a:noFill/>
                  </a:tcPr>
                </a:tc>
                <a:tc>
                  <a:txBody>
                    <a:bodyPr/>
                    <a:lstStyle/>
                    <a:p>
                      <a:pPr>
                        <a:buNone/>
                      </a:pPr>
                      <a:r>
                        <a:rPr lang="en-US" sz="1800" dirty="0"/>
                        <a:t>Numerical data measure quantities, frequencies, differences, or relationships</a:t>
                      </a:r>
                    </a:p>
                  </a:txBody>
                  <a:tcPr marL="34694" marR="34694" marT="17346" marB="17346" anchor="ctr">
                    <a:lnL>
                      <a:noFill/>
                    </a:lnL>
                    <a:lnR>
                      <a:noFill/>
                    </a:lnR>
                    <a:lnT>
                      <a:noFill/>
                    </a:lnT>
                    <a:lnB>
                      <a:noFill/>
                    </a:lnB>
                    <a:noFill/>
                  </a:tcPr>
                </a:tc>
                <a:extLst>
                  <a:ext uri="{0D108BD9-81ED-4DB2-BD59-A6C34878D82A}">
                    <a16:rowId xmlns:a16="http://schemas.microsoft.com/office/drawing/2014/main" val="23380048"/>
                  </a:ext>
                </a:extLst>
              </a:tr>
              <a:tr h="244635">
                <a:tc>
                  <a:txBody>
                    <a:bodyPr/>
                    <a:lstStyle/>
                    <a:p>
                      <a:pPr>
                        <a:buNone/>
                      </a:pPr>
                      <a:r>
                        <a:rPr lang="en-US" sz="1800" b="1"/>
                        <a:t>Main purpose</a:t>
                      </a:r>
                      <a:endParaRPr lang="en-US" sz="1800"/>
                    </a:p>
                  </a:txBody>
                  <a:tcPr marL="34694" marR="34694" marT="17346" marB="17346" anchor="ctr">
                    <a:lnL>
                      <a:noFill/>
                    </a:lnL>
                    <a:lnR>
                      <a:noFill/>
                    </a:lnR>
                    <a:lnT>
                      <a:noFill/>
                    </a:lnT>
                    <a:lnB>
                      <a:noFill/>
                    </a:lnB>
                    <a:noFill/>
                  </a:tcPr>
                </a:tc>
                <a:tc>
                  <a:txBody>
                    <a:bodyPr/>
                    <a:lstStyle/>
                    <a:p>
                      <a:pPr>
                        <a:buNone/>
                      </a:pPr>
                      <a:r>
                        <a:rPr lang="en-US" sz="1800"/>
                        <a:t>To explore and understand</a:t>
                      </a:r>
                    </a:p>
                  </a:txBody>
                  <a:tcPr marL="34694" marR="34694" marT="17346" marB="17346" anchor="ctr">
                    <a:lnL>
                      <a:noFill/>
                    </a:lnL>
                    <a:lnR>
                      <a:noFill/>
                    </a:lnR>
                    <a:lnT>
                      <a:noFill/>
                    </a:lnT>
                    <a:lnB>
                      <a:noFill/>
                    </a:lnB>
                    <a:noFill/>
                  </a:tcPr>
                </a:tc>
                <a:tc>
                  <a:txBody>
                    <a:bodyPr/>
                    <a:lstStyle/>
                    <a:p>
                      <a:pPr>
                        <a:buNone/>
                      </a:pPr>
                      <a:r>
                        <a:rPr lang="en-US" sz="1800"/>
                        <a:t>To measure, compare, and test</a:t>
                      </a:r>
                    </a:p>
                  </a:txBody>
                  <a:tcPr marL="34694" marR="34694" marT="17346" marB="17346" anchor="ctr">
                    <a:lnL>
                      <a:noFill/>
                    </a:lnL>
                    <a:lnR>
                      <a:noFill/>
                    </a:lnR>
                    <a:lnT>
                      <a:noFill/>
                    </a:lnT>
                    <a:lnB>
                      <a:noFill/>
                    </a:lnB>
                    <a:noFill/>
                  </a:tcPr>
                </a:tc>
                <a:extLst>
                  <a:ext uri="{0D108BD9-81ED-4DB2-BD59-A6C34878D82A}">
                    <a16:rowId xmlns:a16="http://schemas.microsoft.com/office/drawing/2014/main" val="589746035"/>
                  </a:ext>
                </a:extLst>
              </a:tr>
              <a:tr h="244635">
                <a:tc>
                  <a:txBody>
                    <a:bodyPr/>
                    <a:lstStyle/>
                    <a:p>
                      <a:pPr>
                        <a:buNone/>
                      </a:pPr>
                      <a:r>
                        <a:rPr lang="en-US" sz="1800" b="1"/>
                        <a:t>Typical questions</a:t>
                      </a:r>
                      <a:endParaRPr lang="en-US" sz="1800"/>
                    </a:p>
                  </a:txBody>
                  <a:tcPr marL="34694" marR="34694" marT="17346" marB="17346" anchor="ctr">
                    <a:lnL>
                      <a:noFill/>
                    </a:lnL>
                    <a:lnR>
                      <a:noFill/>
                    </a:lnR>
                    <a:lnT>
                      <a:noFill/>
                    </a:lnT>
                    <a:lnB>
                      <a:noFill/>
                    </a:lnB>
                    <a:noFill/>
                  </a:tcPr>
                </a:tc>
                <a:tc>
                  <a:txBody>
                    <a:bodyPr/>
                    <a:lstStyle/>
                    <a:p>
                      <a:pPr>
                        <a:buNone/>
                      </a:pPr>
                      <a:r>
                        <a:rPr lang="en-US" sz="1800"/>
                        <a:t>Why? How? What does it mean?</a:t>
                      </a:r>
                    </a:p>
                  </a:txBody>
                  <a:tcPr marL="34694" marR="34694" marT="17346" marB="17346" anchor="ctr">
                    <a:lnL>
                      <a:noFill/>
                    </a:lnL>
                    <a:lnR>
                      <a:noFill/>
                    </a:lnR>
                    <a:lnT>
                      <a:noFill/>
                    </a:lnT>
                    <a:lnB>
                      <a:noFill/>
                    </a:lnB>
                    <a:noFill/>
                  </a:tcPr>
                </a:tc>
                <a:tc>
                  <a:txBody>
                    <a:bodyPr/>
                    <a:lstStyle/>
                    <a:p>
                      <a:pPr>
                        <a:buNone/>
                      </a:pPr>
                      <a:r>
                        <a:rPr lang="en-US" sz="1800"/>
                        <a:t>How many? How often? How much? Is there a relationship?</a:t>
                      </a:r>
                    </a:p>
                  </a:txBody>
                  <a:tcPr marL="34694" marR="34694" marT="17346" marB="17346" anchor="ctr">
                    <a:lnL>
                      <a:noFill/>
                    </a:lnL>
                    <a:lnR>
                      <a:noFill/>
                    </a:lnR>
                    <a:lnT>
                      <a:noFill/>
                    </a:lnT>
                    <a:lnB>
                      <a:noFill/>
                    </a:lnB>
                    <a:noFill/>
                  </a:tcPr>
                </a:tc>
                <a:extLst>
                  <a:ext uri="{0D108BD9-81ED-4DB2-BD59-A6C34878D82A}">
                    <a16:rowId xmlns:a16="http://schemas.microsoft.com/office/drawing/2014/main" val="2468202345"/>
                  </a:ext>
                </a:extLst>
              </a:tr>
              <a:tr h="244635">
                <a:tc>
                  <a:txBody>
                    <a:bodyPr/>
                    <a:lstStyle/>
                    <a:p>
                      <a:pPr>
                        <a:buNone/>
                      </a:pPr>
                      <a:r>
                        <a:rPr lang="en-US" sz="1800" b="1"/>
                        <a:t>Data format</a:t>
                      </a:r>
                      <a:endParaRPr lang="en-US" sz="1800"/>
                    </a:p>
                  </a:txBody>
                  <a:tcPr marL="34694" marR="34694" marT="17346" marB="17346" anchor="ctr">
                    <a:lnL>
                      <a:noFill/>
                    </a:lnL>
                    <a:lnR>
                      <a:noFill/>
                    </a:lnR>
                    <a:lnT>
                      <a:noFill/>
                    </a:lnT>
                    <a:lnB>
                      <a:noFill/>
                    </a:lnB>
                    <a:noFill/>
                  </a:tcPr>
                </a:tc>
                <a:tc>
                  <a:txBody>
                    <a:bodyPr/>
                    <a:lstStyle/>
                    <a:p>
                      <a:pPr>
                        <a:buNone/>
                      </a:pPr>
                      <a:r>
                        <a:rPr lang="en-US" sz="1800"/>
                        <a:t>Words, images, videos, observations, narratives</a:t>
                      </a:r>
                    </a:p>
                  </a:txBody>
                  <a:tcPr marL="34694" marR="34694" marT="17346" marB="17346" anchor="ctr">
                    <a:lnL>
                      <a:noFill/>
                    </a:lnL>
                    <a:lnR>
                      <a:noFill/>
                    </a:lnR>
                    <a:lnT>
                      <a:noFill/>
                    </a:lnT>
                    <a:lnB>
                      <a:noFill/>
                    </a:lnB>
                    <a:noFill/>
                  </a:tcPr>
                </a:tc>
                <a:tc>
                  <a:txBody>
                    <a:bodyPr/>
                    <a:lstStyle/>
                    <a:p>
                      <a:pPr>
                        <a:buNone/>
                      </a:pPr>
                      <a:r>
                        <a:rPr lang="en-US" sz="1800"/>
                        <a:t>Numbers, scores, percentages, frequencies</a:t>
                      </a:r>
                    </a:p>
                  </a:txBody>
                  <a:tcPr marL="34694" marR="34694" marT="17346" marB="17346" anchor="ctr">
                    <a:lnL>
                      <a:noFill/>
                    </a:lnL>
                    <a:lnR>
                      <a:noFill/>
                    </a:lnR>
                    <a:lnT>
                      <a:noFill/>
                    </a:lnT>
                    <a:lnB>
                      <a:noFill/>
                    </a:lnB>
                    <a:noFill/>
                  </a:tcPr>
                </a:tc>
                <a:extLst>
                  <a:ext uri="{0D108BD9-81ED-4DB2-BD59-A6C34878D82A}">
                    <a16:rowId xmlns:a16="http://schemas.microsoft.com/office/drawing/2014/main" val="749328795"/>
                  </a:ext>
                </a:extLst>
              </a:tr>
              <a:tr h="244635">
                <a:tc>
                  <a:txBody>
                    <a:bodyPr/>
                    <a:lstStyle/>
                    <a:p>
                      <a:pPr>
                        <a:buNone/>
                      </a:pPr>
                      <a:r>
                        <a:rPr lang="en-US" sz="1800" b="1"/>
                        <a:t>Sample size</a:t>
                      </a:r>
                      <a:endParaRPr lang="en-US" sz="1800"/>
                    </a:p>
                  </a:txBody>
                  <a:tcPr marL="34694" marR="34694" marT="17346" marB="17346" anchor="ctr">
                    <a:lnL>
                      <a:noFill/>
                    </a:lnL>
                    <a:lnR>
                      <a:noFill/>
                    </a:lnR>
                    <a:lnT>
                      <a:noFill/>
                    </a:lnT>
                    <a:lnB>
                      <a:noFill/>
                    </a:lnB>
                    <a:noFill/>
                  </a:tcPr>
                </a:tc>
                <a:tc>
                  <a:txBody>
                    <a:bodyPr/>
                    <a:lstStyle/>
                    <a:p>
                      <a:pPr>
                        <a:buNone/>
                      </a:pPr>
                      <a:r>
                        <a:rPr lang="en-US" sz="1800"/>
                        <a:t>Usually smaller</a:t>
                      </a:r>
                    </a:p>
                  </a:txBody>
                  <a:tcPr marL="34694" marR="34694" marT="17346" marB="17346" anchor="ctr">
                    <a:lnL>
                      <a:noFill/>
                    </a:lnL>
                    <a:lnR>
                      <a:noFill/>
                    </a:lnR>
                    <a:lnT>
                      <a:noFill/>
                    </a:lnT>
                    <a:lnB>
                      <a:noFill/>
                    </a:lnB>
                    <a:noFill/>
                  </a:tcPr>
                </a:tc>
                <a:tc>
                  <a:txBody>
                    <a:bodyPr/>
                    <a:lstStyle/>
                    <a:p>
                      <a:pPr>
                        <a:buNone/>
                      </a:pPr>
                      <a:r>
                        <a:rPr lang="en-US" sz="1800" dirty="0"/>
                        <a:t>Usually larger</a:t>
                      </a:r>
                    </a:p>
                  </a:txBody>
                  <a:tcPr marL="34694" marR="34694" marT="17346" marB="17346" anchor="ctr">
                    <a:lnL>
                      <a:noFill/>
                    </a:lnL>
                    <a:lnR>
                      <a:noFill/>
                    </a:lnR>
                    <a:lnT>
                      <a:noFill/>
                    </a:lnT>
                    <a:lnB>
                      <a:noFill/>
                    </a:lnB>
                    <a:noFill/>
                  </a:tcPr>
                </a:tc>
                <a:extLst>
                  <a:ext uri="{0D108BD9-81ED-4DB2-BD59-A6C34878D82A}">
                    <a16:rowId xmlns:a16="http://schemas.microsoft.com/office/drawing/2014/main" val="2006881849"/>
                  </a:ext>
                </a:extLst>
              </a:tr>
              <a:tr h="244635">
                <a:tc>
                  <a:txBody>
                    <a:bodyPr/>
                    <a:lstStyle/>
                    <a:p>
                      <a:pPr>
                        <a:buNone/>
                      </a:pPr>
                      <a:r>
                        <a:rPr lang="en-US" sz="1800" b="1"/>
                        <a:t>Sampling approach</a:t>
                      </a:r>
                      <a:endParaRPr lang="en-US" sz="1800"/>
                    </a:p>
                  </a:txBody>
                  <a:tcPr marL="34694" marR="34694" marT="17346" marB="17346" anchor="ctr">
                    <a:lnL>
                      <a:noFill/>
                    </a:lnL>
                    <a:lnR>
                      <a:noFill/>
                    </a:lnR>
                    <a:lnT>
                      <a:noFill/>
                    </a:lnT>
                    <a:lnB>
                      <a:noFill/>
                    </a:lnB>
                    <a:noFill/>
                  </a:tcPr>
                </a:tc>
                <a:tc>
                  <a:txBody>
                    <a:bodyPr/>
                    <a:lstStyle/>
                    <a:p>
                      <a:pPr>
                        <a:buNone/>
                      </a:pPr>
                      <a:r>
                        <a:rPr lang="en-US" sz="1800"/>
                        <a:t>Often purposive or judgement-based</a:t>
                      </a:r>
                    </a:p>
                  </a:txBody>
                  <a:tcPr marL="34694" marR="34694" marT="17346" marB="17346" anchor="ctr">
                    <a:lnL>
                      <a:noFill/>
                    </a:lnL>
                    <a:lnR>
                      <a:noFill/>
                    </a:lnR>
                    <a:lnT>
                      <a:noFill/>
                    </a:lnT>
                    <a:lnB>
                      <a:noFill/>
                    </a:lnB>
                    <a:noFill/>
                  </a:tcPr>
                </a:tc>
                <a:tc>
                  <a:txBody>
                    <a:bodyPr/>
                    <a:lstStyle/>
                    <a:p>
                      <a:pPr>
                        <a:buNone/>
                      </a:pPr>
                      <a:r>
                        <a:rPr lang="en-US" sz="1800"/>
                        <a:t>Often probability sampling</a:t>
                      </a:r>
                    </a:p>
                  </a:txBody>
                  <a:tcPr marL="34694" marR="34694" marT="17346" marB="17346" anchor="ctr">
                    <a:lnL>
                      <a:noFill/>
                    </a:lnL>
                    <a:lnR>
                      <a:noFill/>
                    </a:lnR>
                    <a:lnT>
                      <a:noFill/>
                    </a:lnT>
                    <a:lnB>
                      <a:noFill/>
                    </a:lnB>
                    <a:noFill/>
                  </a:tcPr>
                </a:tc>
                <a:extLst>
                  <a:ext uri="{0D108BD9-81ED-4DB2-BD59-A6C34878D82A}">
                    <a16:rowId xmlns:a16="http://schemas.microsoft.com/office/drawing/2014/main" val="2803581731"/>
                  </a:ext>
                </a:extLst>
              </a:tr>
              <a:tr h="244635">
                <a:tc>
                  <a:txBody>
                    <a:bodyPr/>
                    <a:lstStyle/>
                    <a:p>
                      <a:pPr>
                        <a:buNone/>
                      </a:pPr>
                      <a:r>
                        <a:rPr lang="en-US" sz="1800" b="1"/>
                        <a:t>Research design</a:t>
                      </a:r>
                      <a:endParaRPr lang="en-US" sz="1800"/>
                    </a:p>
                  </a:txBody>
                  <a:tcPr marL="34694" marR="34694" marT="17346" marB="17346" anchor="ctr">
                    <a:lnL>
                      <a:noFill/>
                    </a:lnL>
                    <a:lnR>
                      <a:noFill/>
                    </a:lnR>
                    <a:lnT>
                      <a:noFill/>
                    </a:lnT>
                    <a:lnB>
                      <a:noFill/>
                    </a:lnB>
                    <a:noFill/>
                  </a:tcPr>
                </a:tc>
                <a:tc>
                  <a:txBody>
                    <a:bodyPr/>
                    <a:lstStyle/>
                    <a:p>
                      <a:pPr>
                        <a:buNone/>
                      </a:pPr>
                      <a:r>
                        <a:rPr lang="en-US" sz="1800"/>
                        <a:t>Flexible and exploratory</a:t>
                      </a:r>
                    </a:p>
                  </a:txBody>
                  <a:tcPr marL="34694" marR="34694" marT="17346" marB="17346" anchor="ctr">
                    <a:lnL>
                      <a:noFill/>
                    </a:lnL>
                    <a:lnR>
                      <a:noFill/>
                    </a:lnR>
                    <a:lnT>
                      <a:noFill/>
                    </a:lnT>
                    <a:lnB>
                      <a:noFill/>
                    </a:lnB>
                    <a:noFill/>
                  </a:tcPr>
                </a:tc>
                <a:tc>
                  <a:txBody>
                    <a:bodyPr/>
                    <a:lstStyle/>
                    <a:p>
                      <a:pPr>
                        <a:buNone/>
                      </a:pPr>
                      <a:r>
                        <a:rPr lang="en-US" sz="1800" dirty="0"/>
                        <a:t>Structured and </a:t>
                      </a:r>
                      <a:r>
                        <a:rPr lang="en-US" sz="1800" dirty="0" err="1"/>
                        <a:t>standardised</a:t>
                      </a:r>
                      <a:endParaRPr lang="en-US" sz="1800" dirty="0"/>
                    </a:p>
                  </a:txBody>
                  <a:tcPr marL="34694" marR="34694" marT="17346" marB="17346" anchor="ctr">
                    <a:lnL>
                      <a:noFill/>
                    </a:lnL>
                    <a:lnR>
                      <a:noFill/>
                    </a:lnR>
                    <a:lnT>
                      <a:noFill/>
                    </a:lnT>
                    <a:lnB>
                      <a:noFill/>
                    </a:lnB>
                    <a:noFill/>
                  </a:tcPr>
                </a:tc>
                <a:extLst>
                  <a:ext uri="{0D108BD9-81ED-4DB2-BD59-A6C34878D82A}">
                    <a16:rowId xmlns:a16="http://schemas.microsoft.com/office/drawing/2014/main" val="3275185952"/>
                  </a:ext>
                </a:extLst>
              </a:tr>
              <a:tr h="244635">
                <a:tc>
                  <a:txBody>
                    <a:bodyPr/>
                    <a:lstStyle/>
                    <a:p>
                      <a:pPr>
                        <a:buNone/>
                      </a:pPr>
                      <a:r>
                        <a:rPr lang="en-US" sz="1800" b="1"/>
                        <a:t>Analysis</a:t>
                      </a:r>
                      <a:endParaRPr lang="en-US" sz="1800"/>
                    </a:p>
                  </a:txBody>
                  <a:tcPr marL="34694" marR="34694" marT="17346" marB="17346" anchor="ctr">
                    <a:lnL>
                      <a:noFill/>
                    </a:lnL>
                    <a:lnR>
                      <a:noFill/>
                    </a:lnR>
                    <a:lnT>
                      <a:noFill/>
                    </a:lnT>
                    <a:lnB>
                      <a:noFill/>
                    </a:lnB>
                    <a:noFill/>
                  </a:tcPr>
                </a:tc>
                <a:tc>
                  <a:txBody>
                    <a:bodyPr/>
                    <a:lstStyle/>
                    <a:p>
                      <a:pPr>
                        <a:buNone/>
                      </a:pPr>
                      <a:r>
                        <a:rPr lang="en-US" sz="1800"/>
                        <a:t>Coding, categorising, identifying themes and meanings</a:t>
                      </a:r>
                    </a:p>
                  </a:txBody>
                  <a:tcPr marL="34694" marR="34694" marT="17346" marB="17346" anchor="ctr">
                    <a:lnL>
                      <a:noFill/>
                    </a:lnL>
                    <a:lnR>
                      <a:noFill/>
                    </a:lnR>
                    <a:lnT>
                      <a:noFill/>
                    </a:lnT>
                    <a:lnB>
                      <a:noFill/>
                    </a:lnB>
                    <a:noFill/>
                  </a:tcPr>
                </a:tc>
                <a:tc>
                  <a:txBody>
                    <a:bodyPr/>
                    <a:lstStyle/>
                    <a:p>
                      <a:pPr>
                        <a:buNone/>
                      </a:pPr>
                      <a:r>
                        <a:rPr lang="en-US" sz="1800"/>
                        <a:t>Statistical analysis, tables, graphs, comparisons, hypothesis testing</a:t>
                      </a:r>
                    </a:p>
                  </a:txBody>
                  <a:tcPr marL="34694" marR="34694" marT="17346" marB="17346" anchor="ctr">
                    <a:lnL>
                      <a:noFill/>
                    </a:lnL>
                    <a:lnR>
                      <a:noFill/>
                    </a:lnR>
                    <a:lnT>
                      <a:noFill/>
                    </a:lnT>
                    <a:lnB>
                      <a:noFill/>
                    </a:lnB>
                    <a:noFill/>
                  </a:tcPr>
                </a:tc>
                <a:extLst>
                  <a:ext uri="{0D108BD9-81ED-4DB2-BD59-A6C34878D82A}">
                    <a16:rowId xmlns:a16="http://schemas.microsoft.com/office/drawing/2014/main" val="2417178352"/>
                  </a:ext>
                </a:extLst>
              </a:tr>
              <a:tr h="244635">
                <a:tc>
                  <a:txBody>
                    <a:bodyPr/>
                    <a:lstStyle/>
                    <a:p>
                      <a:pPr>
                        <a:buNone/>
                      </a:pPr>
                      <a:r>
                        <a:rPr lang="en-US" sz="1800" b="1"/>
                        <a:t>Typical output</a:t>
                      </a:r>
                      <a:endParaRPr lang="en-US" sz="1800"/>
                    </a:p>
                  </a:txBody>
                  <a:tcPr marL="34694" marR="34694" marT="17346" marB="17346" anchor="ctr">
                    <a:lnL>
                      <a:noFill/>
                    </a:lnL>
                    <a:lnR>
                      <a:noFill/>
                    </a:lnR>
                    <a:lnT>
                      <a:noFill/>
                    </a:lnT>
                    <a:lnB>
                      <a:noFill/>
                    </a:lnB>
                    <a:noFill/>
                  </a:tcPr>
                </a:tc>
                <a:tc>
                  <a:txBody>
                    <a:bodyPr/>
                    <a:lstStyle/>
                    <a:p>
                      <a:pPr>
                        <a:buNone/>
                      </a:pPr>
                      <a:r>
                        <a:rPr lang="en-US" sz="1800"/>
                        <a:t>Themes, explanations, quotations, customer stories</a:t>
                      </a:r>
                    </a:p>
                  </a:txBody>
                  <a:tcPr marL="34694" marR="34694" marT="17346" marB="17346" anchor="ctr">
                    <a:lnL>
                      <a:noFill/>
                    </a:lnL>
                    <a:lnR>
                      <a:noFill/>
                    </a:lnR>
                    <a:lnT>
                      <a:noFill/>
                    </a:lnT>
                    <a:lnB>
                      <a:noFill/>
                    </a:lnB>
                    <a:noFill/>
                  </a:tcPr>
                </a:tc>
                <a:tc>
                  <a:txBody>
                    <a:bodyPr/>
                    <a:lstStyle/>
                    <a:p>
                      <a:pPr>
                        <a:buNone/>
                      </a:pPr>
                      <a:r>
                        <a:rPr lang="en-US" sz="1800"/>
                        <a:t>Averages, percentages, correlations, differences, predictions</a:t>
                      </a:r>
                    </a:p>
                  </a:txBody>
                  <a:tcPr marL="34694" marR="34694" marT="17346" marB="17346" anchor="ctr">
                    <a:lnL>
                      <a:noFill/>
                    </a:lnL>
                    <a:lnR>
                      <a:noFill/>
                    </a:lnR>
                    <a:lnT>
                      <a:noFill/>
                    </a:lnT>
                    <a:lnB>
                      <a:noFill/>
                    </a:lnB>
                    <a:noFill/>
                  </a:tcPr>
                </a:tc>
                <a:extLst>
                  <a:ext uri="{0D108BD9-81ED-4DB2-BD59-A6C34878D82A}">
                    <a16:rowId xmlns:a16="http://schemas.microsoft.com/office/drawing/2014/main" val="3442583799"/>
                  </a:ext>
                </a:extLst>
              </a:tr>
              <a:tr h="244635">
                <a:tc>
                  <a:txBody>
                    <a:bodyPr/>
                    <a:lstStyle/>
                    <a:p>
                      <a:pPr>
                        <a:buNone/>
                      </a:pPr>
                      <a:r>
                        <a:rPr lang="en-US" sz="1800" b="1"/>
                        <a:t>Strengths</a:t>
                      </a:r>
                      <a:endParaRPr lang="en-US" sz="1800"/>
                    </a:p>
                  </a:txBody>
                  <a:tcPr marL="34694" marR="34694" marT="17346" marB="17346" anchor="ctr">
                    <a:lnL>
                      <a:noFill/>
                    </a:lnL>
                    <a:lnR>
                      <a:noFill/>
                    </a:lnR>
                    <a:lnT>
                      <a:noFill/>
                    </a:lnT>
                    <a:lnB>
                      <a:noFill/>
                    </a:lnB>
                    <a:noFill/>
                  </a:tcPr>
                </a:tc>
                <a:tc>
                  <a:txBody>
                    <a:bodyPr/>
                    <a:lstStyle/>
                    <a:p>
                      <a:pPr>
                        <a:buNone/>
                      </a:pPr>
                      <a:r>
                        <a:rPr lang="en-US" sz="1800"/>
                        <a:t>Provides depth, context, and detailed understanding</a:t>
                      </a:r>
                    </a:p>
                  </a:txBody>
                  <a:tcPr marL="34694" marR="34694" marT="17346" marB="17346" anchor="ctr">
                    <a:lnL>
                      <a:noFill/>
                    </a:lnL>
                    <a:lnR>
                      <a:noFill/>
                    </a:lnR>
                    <a:lnT>
                      <a:noFill/>
                    </a:lnT>
                    <a:lnB>
                      <a:noFill/>
                    </a:lnB>
                    <a:noFill/>
                  </a:tcPr>
                </a:tc>
                <a:tc>
                  <a:txBody>
                    <a:bodyPr/>
                    <a:lstStyle/>
                    <a:p>
                      <a:pPr>
                        <a:buNone/>
                      </a:pPr>
                      <a:r>
                        <a:rPr lang="en-US" sz="1800" dirty="0"/>
                        <a:t>Supports measurement, comparison, and </a:t>
                      </a:r>
                      <a:r>
                        <a:rPr lang="en-US" sz="1800" dirty="0" err="1"/>
                        <a:t>generalisation</a:t>
                      </a:r>
                      <a:endParaRPr lang="en-US" sz="1800" dirty="0"/>
                    </a:p>
                  </a:txBody>
                  <a:tcPr marL="34694" marR="34694" marT="17346" marB="17346" anchor="ctr">
                    <a:lnL>
                      <a:noFill/>
                    </a:lnL>
                    <a:lnR>
                      <a:noFill/>
                    </a:lnR>
                    <a:lnT>
                      <a:noFill/>
                    </a:lnT>
                    <a:lnB>
                      <a:noFill/>
                    </a:lnB>
                    <a:noFill/>
                  </a:tcPr>
                </a:tc>
                <a:extLst>
                  <a:ext uri="{0D108BD9-81ED-4DB2-BD59-A6C34878D82A}">
                    <a16:rowId xmlns:a16="http://schemas.microsoft.com/office/drawing/2014/main" val="91470937"/>
                  </a:ext>
                </a:extLst>
              </a:tr>
            </a:tbl>
          </a:graphicData>
        </a:graphic>
      </p:graphicFrame>
    </p:spTree>
    <p:extLst>
      <p:ext uri="{BB962C8B-B14F-4D97-AF65-F5344CB8AC3E}">
        <p14:creationId xmlns:p14="http://schemas.microsoft.com/office/powerpoint/2010/main" val="1489976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3319409-FB08-EA2A-E8EC-CABAD560C3A0}"/>
              </a:ext>
            </a:extLst>
          </p:cNvPr>
          <p:cNvPicPr>
            <a:picLocks noChangeAspect="1"/>
          </p:cNvPicPr>
          <p:nvPr/>
        </p:nvPicPr>
        <p:blipFill>
          <a:blip r:embed="rId2"/>
          <a:srcRect l="4863" r="8093" b="9091"/>
          <a:stretch>
            <a:fillRect/>
          </a:stretch>
        </p:blipFill>
        <p:spPr>
          <a:xfrm>
            <a:off x="3523488" y="10"/>
            <a:ext cx="8668512" cy="6857990"/>
          </a:xfrm>
          <a:prstGeom prst="rect">
            <a:avLst/>
          </a:prstGeom>
        </p:spPr>
      </p:pic>
      <p:sp>
        <p:nvSpPr>
          <p:cNvPr id="17" name="Rectangle 1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C8C7A4E5-50EE-0781-2429-086BF2F885D3}"/>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b="1" dirty="0">
                <a:solidFill>
                  <a:schemeClr val="bg1"/>
                </a:solidFill>
              </a:rPr>
              <a:t>Primary Research Methods</a:t>
            </a:r>
          </a:p>
        </p:txBody>
      </p:sp>
      <p:sp>
        <p:nvSpPr>
          <p:cNvPr id="8" name="Text Placeholder 7">
            <a:extLst>
              <a:ext uri="{FF2B5EF4-FFF2-40B4-BE49-F238E27FC236}">
                <a16:creationId xmlns:a16="http://schemas.microsoft.com/office/drawing/2014/main" id="{8364109E-2952-F2EA-C871-DFC5ACA31814}"/>
              </a:ext>
            </a:extLst>
          </p:cNvPr>
          <p:cNvSpPr>
            <a:spLocks noGrp="1"/>
          </p:cNvSpPr>
          <p:nvPr>
            <p:ph type="body" idx="1"/>
          </p:nvPr>
        </p:nvSpPr>
        <p:spPr>
          <a:xfrm>
            <a:off x="477980" y="4872922"/>
            <a:ext cx="4023359" cy="1208141"/>
          </a:xfrm>
        </p:spPr>
        <p:txBody>
          <a:bodyPr vert="horz" lIns="91440" tIns="45720" rIns="91440" bIns="45720" rtlCol="0">
            <a:normAutofit/>
          </a:bodyPr>
          <a:lstStyle/>
          <a:p>
            <a:endParaRPr lang="en-US" sz="2000">
              <a:solidFill>
                <a:schemeClr val="bg1"/>
              </a:solidFill>
            </a:endParaRPr>
          </a:p>
        </p:txBody>
      </p:sp>
      <p:sp>
        <p:nvSpPr>
          <p:cNvPr id="19"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481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012C3-6AFB-C182-EFEC-10C508DFF317}"/>
              </a:ext>
            </a:extLst>
          </p:cNvPr>
          <p:cNvSpPr>
            <a:spLocks noGrp="1"/>
          </p:cNvSpPr>
          <p:nvPr>
            <p:ph type="title"/>
          </p:nvPr>
        </p:nvSpPr>
        <p:spPr/>
        <p:txBody>
          <a:bodyPr/>
          <a:lstStyle/>
          <a:p>
            <a:r>
              <a:rPr lang="en-US" dirty="0"/>
              <a:t>Surveys</a:t>
            </a:r>
          </a:p>
        </p:txBody>
      </p:sp>
      <p:sp>
        <p:nvSpPr>
          <p:cNvPr id="3" name="Text Placeholder 2">
            <a:extLst>
              <a:ext uri="{FF2B5EF4-FFF2-40B4-BE49-F238E27FC236}">
                <a16:creationId xmlns:a16="http://schemas.microsoft.com/office/drawing/2014/main" id="{DA5C20ED-1C5E-758E-D867-E6FDAADDBF8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90601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16481-7BC5-2CB9-A1D5-3EC9E6B7AE6C}"/>
              </a:ext>
            </a:extLst>
          </p:cNvPr>
          <p:cNvSpPr>
            <a:spLocks noGrp="1"/>
          </p:cNvSpPr>
          <p:nvPr>
            <p:ph type="title"/>
          </p:nvPr>
        </p:nvSpPr>
        <p:spPr/>
        <p:txBody>
          <a:bodyPr/>
          <a:lstStyle/>
          <a:p>
            <a:r>
              <a:rPr lang="en-US" dirty="0"/>
              <a:t>Observation</a:t>
            </a:r>
          </a:p>
        </p:txBody>
      </p:sp>
      <p:sp>
        <p:nvSpPr>
          <p:cNvPr id="3" name="Content Placeholder 2">
            <a:extLst>
              <a:ext uri="{FF2B5EF4-FFF2-40B4-BE49-F238E27FC236}">
                <a16:creationId xmlns:a16="http://schemas.microsoft.com/office/drawing/2014/main" id="{7D41F096-DD5B-DEB0-3A31-565A832F46E5}"/>
              </a:ext>
            </a:extLst>
          </p:cNvPr>
          <p:cNvSpPr>
            <a:spLocks noGrp="1"/>
          </p:cNvSpPr>
          <p:nvPr>
            <p:ph idx="1"/>
          </p:nvPr>
        </p:nvSpPr>
        <p:spPr/>
        <p:txBody>
          <a:bodyPr>
            <a:normAutofit/>
          </a:bodyPr>
          <a:lstStyle/>
          <a:p>
            <a:r>
              <a:rPr lang="en-US" dirty="0"/>
              <a:t>Observation involves watching and recording actual </a:t>
            </a:r>
            <a:r>
              <a:rPr lang="en-US" dirty="0" err="1"/>
              <a:t>behaviour</a:t>
            </a:r>
            <a:r>
              <a:rPr lang="en-US" dirty="0"/>
              <a:t>.</a:t>
            </a:r>
          </a:p>
          <a:p>
            <a:r>
              <a:rPr lang="en-US" dirty="0"/>
              <a:t>Researchers may observe:</a:t>
            </a:r>
          </a:p>
          <a:p>
            <a:pPr lvl="1"/>
            <a:r>
              <a:rPr lang="en-US" dirty="0"/>
              <a:t>movement through a store; </a:t>
            </a:r>
          </a:p>
          <a:p>
            <a:pPr lvl="1"/>
            <a:r>
              <a:rPr lang="en-US" dirty="0"/>
              <a:t>product selection; </a:t>
            </a:r>
          </a:p>
          <a:p>
            <a:pPr lvl="1"/>
            <a:r>
              <a:rPr lang="en-US" dirty="0"/>
              <a:t>website navigation; </a:t>
            </a:r>
          </a:p>
          <a:p>
            <a:pPr lvl="1"/>
            <a:r>
              <a:rPr lang="en-US" dirty="0"/>
              <a:t>waiting times; </a:t>
            </a:r>
          </a:p>
          <a:p>
            <a:pPr lvl="1"/>
            <a:r>
              <a:rPr lang="en-US" dirty="0"/>
              <a:t>service interactions; </a:t>
            </a:r>
          </a:p>
          <a:p>
            <a:pPr lvl="1"/>
            <a:r>
              <a:rPr lang="en-US" dirty="0"/>
              <a:t>product use; </a:t>
            </a:r>
          </a:p>
          <a:p>
            <a:pPr lvl="1"/>
            <a:r>
              <a:rPr lang="en-US" dirty="0"/>
              <a:t>customer reactions.</a:t>
            </a:r>
          </a:p>
          <a:p>
            <a:endParaRPr lang="en-US" dirty="0"/>
          </a:p>
        </p:txBody>
      </p:sp>
    </p:spTree>
    <p:extLst>
      <p:ext uri="{BB962C8B-B14F-4D97-AF65-F5344CB8AC3E}">
        <p14:creationId xmlns:p14="http://schemas.microsoft.com/office/powerpoint/2010/main" val="283895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9C690-A3A3-557B-56A4-94347E2E9642}"/>
              </a:ext>
            </a:extLst>
          </p:cNvPr>
          <p:cNvSpPr>
            <a:spLocks noGrp="1"/>
          </p:cNvSpPr>
          <p:nvPr>
            <p:ph type="title"/>
          </p:nvPr>
        </p:nvSpPr>
        <p:spPr/>
        <p:txBody>
          <a:bodyPr/>
          <a:lstStyle/>
          <a:p>
            <a:r>
              <a:rPr lang="en-US" dirty="0"/>
              <a:t>Focus Groups</a:t>
            </a:r>
          </a:p>
        </p:txBody>
      </p:sp>
      <p:sp>
        <p:nvSpPr>
          <p:cNvPr id="3" name="Content Placeholder 2">
            <a:extLst>
              <a:ext uri="{FF2B5EF4-FFF2-40B4-BE49-F238E27FC236}">
                <a16:creationId xmlns:a16="http://schemas.microsoft.com/office/drawing/2014/main" id="{6818C2D5-99C9-74CD-7EED-83E9A9001CB1}"/>
              </a:ext>
            </a:extLst>
          </p:cNvPr>
          <p:cNvSpPr>
            <a:spLocks noGrp="1"/>
          </p:cNvSpPr>
          <p:nvPr>
            <p:ph idx="1"/>
          </p:nvPr>
        </p:nvSpPr>
        <p:spPr/>
        <p:txBody>
          <a:bodyPr>
            <a:normAutofit/>
          </a:bodyPr>
          <a:lstStyle/>
          <a:p>
            <a:r>
              <a:rPr lang="en-US" dirty="0"/>
              <a:t>A focus group is a guided discussion involving a small group of participants.</a:t>
            </a:r>
          </a:p>
          <a:p>
            <a:r>
              <a:rPr lang="en-US" dirty="0"/>
              <a:t>A moderator encourages discussion about:</a:t>
            </a:r>
          </a:p>
          <a:p>
            <a:pPr lvl="1"/>
            <a:r>
              <a:rPr lang="en-US" dirty="0"/>
              <a:t>products; </a:t>
            </a:r>
          </a:p>
          <a:p>
            <a:pPr lvl="1"/>
            <a:r>
              <a:rPr lang="en-US" dirty="0"/>
              <a:t>brands; </a:t>
            </a:r>
          </a:p>
          <a:p>
            <a:pPr lvl="1"/>
            <a:r>
              <a:rPr lang="en-US" dirty="0"/>
              <a:t>advertisements; </a:t>
            </a:r>
          </a:p>
          <a:p>
            <a:pPr lvl="1"/>
            <a:r>
              <a:rPr lang="en-US" dirty="0"/>
              <a:t>customer experiences; </a:t>
            </a:r>
          </a:p>
          <a:p>
            <a:pPr lvl="1"/>
            <a:r>
              <a:rPr lang="en-US" dirty="0"/>
              <a:t>new ideas; </a:t>
            </a:r>
          </a:p>
          <a:p>
            <a:pPr lvl="1"/>
            <a:r>
              <a:rPr lang="en-US" dirty="0"/>
              <a:t>market trends.</a:t>
            </a:r>
          </a:p>
          <a:p>
            <a:pPr marL="0" indent="0">
              <a:buNone/>
            </a:pPr>
            <a:endParaRPr lang="en-US" dirty="0"/>
          </a:p>
        </p:txBody>
      </p:sp>
      <p:pic>
        <p:nvPicPr>
          <p:cNvPr id="5" name="Picture 4">
            <a:extLst>
              <a:ext uri="{FF2B5EF4-FFF2-40B4-BE49-F238E27FC236}">
                <a16:creationId xmlns:a16="http://schemas.microsoft.com/office/drawing/2014/main" id="{731F8848-1D8F-2B52-56BC-6E470054B0A8}"/>
              </a:ext>
            </a:extLst>
          </p:cNvPr>
          <p:cNvPicPr>
            <a:picLocks noChangeAspect="1"/>
          </p:cNvPicPr>
          <p:nvPr/>
        </p:nvPicPr>
        <p:blipFill>
          <a:blip r:embed="rId2"/>
          <a:stretch>
            <a:fillRect/>
          </a:stretch>
        </p:blipFill>
        <p:spPr>
          <a:xfrm>
            <a:off x="6619113" y="3429000"/>
            <a:ext cx="3734321" cy="2057687"/>
          </a:xfrm>
          <a:prstGeom prst="rect">
            <a:avLst/>
          </a:prstGeom>
        </p:spPr>
      </p:pic>
    </p:spTree>
    <p:extLst>
      <p:ext uri="{BB962C8B-B14F-4D97-AF65-F5344CB8AC3E}">
        <p14:creationId xmlns:p14="http://schemas.microsoft.com/office/powerpoint/2010/main" val="2640767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B8BE5-6CDE-E5CF-DFD2-B3E226D3832D}"/>
              </a:ext>
            </a:extLst>
          </p:cNvPr>
          <p:cNvSpPr>
            <a:spLocks noGrp="1"/>
          </p:cNvSpPr>
          <p:nvPr>
            <p:ph type="title"/>
          </p:nvPr>
        </p:nvSpPr>
        <p:spPr>
          <a:xfrm>
            <a:off x="838200" y="365125"/>
            <a:ext cx="10515600" cy="805949"/>
          </a:xfrm>
        </p:spPr>
        <p:txBody>
          <a:bodyPr/>
          <a:lstStyle/>
          <a:p>
            <a:r>
              <a:rPr lang="en-US" dirty="0"/>
              <a:t>In-depth interviews</a:t>
            </a:r>
          </a:p>
        </p:txBody>
      </p:sp>
      <p:sp>
        <p:nvSpPr>
          <p:cNvPr id="3" name="Content Placeholder 2">
            <a:extLst>
              <a:ext uri="{FF2B5EF4-FFF2-40B4-BE49-F238E27FC236}">
                <a16:creationId xmlns:a16="http://schemas.microsoft.com/office/drawing/2014/main" id="{4D1C546C-8D4B-C960-550F-AE0D2DB4D167}"/>
              </a:ext>
            </a:extLst>
          </p:cNvPr>
          <p:cNvSpPr>
            <a:spLocks noGrp="1"/>
          </p:cNvSpPr>
          <p:nvPr>
            <p:ph idx="1"/>
          </p:nvPr>
        </p:nvSpPr>
        <p:spPr>
          <a:xfrm>
            <a:off x="838200" y="1408530"/>
            <a:ext cx="10515600" cy="4351338"/>
          </a:xfrm>
        </p:spPr>
        <p:txBody>
          <a:bodyPr>
            <a:normAutofit lnSpcReduction="10000"/>
          </a:bodyPr>
          <a:lstStyle/>
          <a:p>
            <a:r>
              <a:rPr lang="en-US" dirty="0"/>
              <a:t>Interviews involve direct conversations between a researcher and a participant</a:t>
            </a:r>
          </a:p>
          <a:p>
            <a:r>
              <a:rPr lang="en-US" dirty="0"/>
              <a:t>Interviews can be </a:t>
            </a:r>
          </a:p>
          <a:p>
            <a:pPr lvl="1"/>
            <a:r>
              <a:rPr lang="en-US" b="1" dirty="0"/>
              <a:t>Structured interview:</a:t>
            </a:r>
            <a:r>
              <a:rPr lang="en-US" dirty="0"/>
              <a:t> Uses the same predetermined questions, in the same order, for every participant. It supports consistency and easy comparison. </a:t>
            </a:r>
          </a:p>
          <a:p>
            <a:pPr lvl="1"/>
            <a:r>
              <a:rPr lang="en-US" b="1" dirty="0"/>
              <a:t>Semi-structured interview:</a:t>
            </a:r>
            <a:r>
              <a:rPr lang="en-US" dirty="0"/>
              <a:t> Uses a prepared interview guide but allows the interviewer to ask follow-up questions and explore unexpected issues. </a:t>
            </a:r>
          </a:p>
          <a:p>
            <a:pPr lvl="1"/>
            <a:r>
              <a:rPr lang="en-US" b="1" dirty="0"/>
              <a:t>Unstructured interview:</a:t>
            </a:r>
            <a:r>
              <a:rPr lang="en-US" dirty="0"/>
              <a:t> Uses few or no fixed questions. The conversation is flexible and led largely by the participant’s experiences and responses.</a:t>
            </a:r>
          </a:p>
        </p:txBody>
      </p:sp>
    </p:spTree>
    <p:extLst>
      <p:ext uri="{BB962C8B-B14F-4D97-AF65-F5344CB8AC3E}">
        <p14:creationId xmlns:p14="http://schemas.microsoft.com/office/powerpoint/2010/main" val="2562709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99F4C-2BEF-1394-D343-08479D2537FF}"/>
              </a:ext>
            </a:extLst>
          </p:cNvPr>
          <p:cNvSpPr>
            <a:spLocks noGrp="1"/>
          </p:cNvSpPr>
          <p:nvPr>
            <p:ph type="title"/>
          </p:nvPr>
        </p:nvSpPr>
        <p:spPr>
          <a:xfrm>
            <a:off x="838200" y="365125"/>
            <a:ext cx="10515600" cy="789907"/>
          </a:xfrm>
        </p:spPr>
        <p:txBody>
          <a:bodyPr/>
          <a:lstStyle/>
          <a:p>
            <a:r>
              <a:rPr lang="en-US" b="1" dirty="0">
                <a:solidFill>
                  <a:srgbClr val="C00000"/>
                </a:solidFill>
              </a:rPr>
              <a:t>Content analysis</a:t>
            </a:r>
          </a:p>
        </p:txBody>
      </p:sp>
      <p:sp>
        <p:nvSpPr>
          <p:cNvPr id="3" name="Content Placeholder 2">
            <a:extLst>
              <a:ext uri="{FF2B5EF4-FFF2-40B4-BE49-F238E27FC236}">
                <a16:creationId xmlns:a16="http://schemas.microsoft.com/office/drawing/2014/main" id="{408DAA5D-0828-8F85-DF10-F93B3F1AE594}"/>
              </a:ext>
            </a:extLst>
          </p:cNvPr>
          <p:cNvSpPr>
            <a:spLocks noGrp="1"/>
          </p:cNvSpPr>
          <p:nvPr>
            <p:ph idx="1"/>
          </p:nvPr>
        </p:nvSpPr>
        <p:spPr>
          <a:xfrm>
            <a:off x="497305" y="1155032"/>
            <a:ext cx="11245516" cy="5181600"/>
          </a:xfrm>
        </p:spPr>
        <p:txBody>
          <a:bodyPr>
            <a:normAutofit fontScale="62500" lnSpcReduction="20000"/>
          </a:bodyPr>
          <a:lstStyle/>
          <a:p>
            <a:r>
              <a:rPr lang="en-US" dirty="0"/>
              <a:t>Content analysis is a systematic method for examining communication materials.</a:t>
            </a:r>
          </a:p>
          <a:p>
            <a:r>
              <a:rPr lang="en-US" dirty="0"/>
              <a:t>Quantitative content analysis: Measures the frequency of specific words, themes, images or categories.</a:t>
            </a:r>
          </a:p>
          <a:p>
            <a:r>
              <a:rPr lang="en-US" dirty="0"/>
              <a:t>Eg: How often homestay reviews mention green products?</a:t>
            </a:r>
          </a:p>
          <a:p>
            <a:r>
              <a:rPr lang="en-US" b="1" dirty="0"/>
              <a:t>Qualitative content analysis: </a:t>
            </a:r>
            <a:r>
              <a:rPr lang="en-US" dirty="0"/>
              <a:t>Interprets the deeper meaning, context and patterns in the material.</a:t>
            </a:r>
          </a:p>
          <a:p>
            <a:r>
              <a:rPr lang="en-US" dirty="0"/>
              <a:t>Eg: How do guests describe feeling “at home” in homestay services?</a:t>
            </a:r>
          </a:p>
          <a:p>
            <a:r>
              <a:rPr lang="en-US" dirty="0"/>
              <a:t>Researchers may </a:t>
            </a:r>
            <a:r>
              <a:rPr lang="en-US" dirty="0" err="1"/>
              <a:t>analyse</a:t>
            </a:r>
            <a:r>
              <a:rPr lang="en-US" dirty="0"/>
              <a:t>:</a:t>
            </a:r>
          </a:p>
          <a:p>
            <a:pPr lvl="1"/>
            <a:r>
              <a:rPr lang="en-US" dirty="0"/>
              <a:t>advertisements; </a:t>
            </a:r>
          </a:p>
          <a:p>
            <a:pPr lvl="1"/>
            <a:r>
              <a:rPr lang="en-US" dirty="0"/>
              <a:t>websites; </a:t>
            </a:r>
          </a:p>
          <a:p>
            <a:pPr lvl="1"/>
            <a:r>
              <a:rPr lang="en-US" dirty="0"/>
              <a:t>customer reviews; </a:t>
            </a:r>
          </a:p>
          <a:p>
            <a:pPr lvl="1"/>
            <a:r>
              <a:rPr lang="en-US" dirty="0"/>
              <a:t>social media posts; </a:t>
            </a:r>
          </a:p>
          <a:p>
            <a:pPr lvl="1"/>
            <a:r>
              <a:rPr lang="en-US" dirty="0"/>
              <a:t>videos; </a:t>
            </a:r>
          </a:p>
          <a:p>
            <a:pPr lvl="1"/>
            <a:r>
              <a:rPr lang="en-US" dirty="0"/>
              <a:t>interview transcripts; </a:t>
            </a:r>
          </a:p>
          <a:p>
            <a:pPr lvl="1"/>
            <a:r>
              <a:rPr lang="en-US" dirty="0"/>
              <a:t>news articles; </a:t>
            </a:r>
          </a:p>
          <a:p>
            <a:pPr lvl="1"/>
            <a:r>
              <a:rPr lang="en-US" dirty="0"/>
              <a:t>competitor messages; </a:t>
            </a:r>
          </a:p>
          <a:p>
            <a:pPr lvl="1"/>
            <a:r>
              <a:rPr lang="en-US" dirty="0"/>
              <a:t>customer complaints.</a:t>
            </a:r>
          </a:p>
          <a:p>
            <a:r>
              <a:rPr lang="en-US" dirty="0"/>
              <a:t>Content analysis may examine: frequently discussed topics; positive and negative sentiment; brand associations; emotional language; product complaints; recurring service problems; visual themes; competitor positioning; representations of social groups.</a:t>
            </a:r>
          </a:p>
          <a:p>
            <a:endParaRPr lang="en-US" dirty="0"/>
          </a:p>
          <a:p>
            <a:endParaRPr lang="en-US" dirty="0"/>
          </a:p>
          <a:p>
            <a:endParaRPr lang="en-US" dirty="0"/>
          </a:p>
        </p:txBody>
      </p:sp>
    </p:spTree>
    <p:extLst>
      <p:ext uri="{BB962C8B-B14F-4D97-AF65-F5344CB8AC3E}">
        <p14:creationId xmlns:p14="http://schemas.microsoft.com/office/powerpoint/2010/main" val="2201547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8A05F-EAAF-CC08-45B5-D96424A28E78}"/>
              </a:ext>
            </a:extLst>
          </p:cNvPr>
          <p:cNvSpPr>
            <a:spLocks noGrp="1"/>
          </p:cNvSpPr>
          <p:nvPr>
            <p:ph type="title"/>
          </p:nvPr>
        </p:nvSpPr>
        <p:spPr/>
        <p:txBody>
          <a:bodyPr/>
          <a:lstStyle/>
          <a:p>
            <a:r>
              <a:rPr lang="en-US" dirty="0"/>
              <a:t>Content analysis</a:t>
            </a:r>
          </a:p>
        </p:txBody>
      </p:sp>
      <p:sp>
        <p:nvSpPr>
          <p:cNvPr id="3" name="Content Placeholder 2">
            <a:extLst>
              <a:ext uri="{FF2B5EF4-FFF2-40B4-BE49-F238E27FC236}">
                <a16:creationId xmlns:a16="http://schemas.microsoft.com/office/drawing/2014/main" id="{833421C5-06DF-34D4-9808-D90037779357}"/>
              </a:ext>
            </a:extLst>
          </p:cNvPr>
          <p:cNvSpPr>
            <a:spLocks noGrp="1"/>
          </p:cNvSpPr>
          <p:nvPr>
            <p:ph idx="1"/>
          </p:nvPr>
        </p:nvSpPr>
        <p:spPr>
          <a:xfrm>
            <a:off x="641684" y="1524000"/>
            <a:ext cx="10712116" cy="4652963"/>
          </a:xfrm>
        </p:spPr>
        <p:txBody>
          <a:bodyPr>
            <a:normAutofit lnSpcReduction="10000"/>
          </a:bodyPr>
          <a:lstStyle/>
          <a:p>
            <a:r>
              <a:rPr lang="en-US" dirty="0"/>
              <a:t>Process: Define the research </a:t>
            </a:r>
            <a:r>
              <a:rPr lang="en-US" dirty="0" err="1"/>
              <a:t>question</a:t>
            </a:r>
            <a:r>
              <a:rPr lang="en-US" dirty="0" err="1">
                <a:sym typeface="Wingdings" panose="05000000000000000000" pitchFamily="2" charset="2"/>
              </a:rPr>
              <a:t></a:t>
            </a:r>
            <a:r>
              <a:rPr lang="en-US" dirty="0" err="1"/>
              <a:t>Select</a:t>
            </a:r>
            <a:r>
              <a:rPr lang="en-US" dirty="0"/>
              <a:t> the content to </a:t>
            </a:r>
            <a:r>
              <a:rPr lang="en-US" dirty="0" err="1"/>
              <a:t>analyse</a:t>
            </a:r>
            <a:r>
              <a:rPr lang="en-US" dirty="0"/>
              <a:t> </a:t>
            </a:r>
            <a:r>
              <a:rPr lang="en-US" dirty="0">
                <a:sym typeface="Wingdings" panose="05000000000000000000" pitchFamily="2" charset="2"/>
              </a:rPr>
              <a:t></a:t>
            </a:r>
            <a:r>
              <a:rPr lang="en-US" dirty="0"/>
              <a:t> Decide the unit of analysis </a:t>
            </a:r>
            <a:r>
              <a:rPr lang="en-US" dirty="0">
                <a:sym typeface="Wingdings" panose="05000000000000000000" pitchFamily="2" charset="2"/>
              </a:rPr>
              <a:t> </a:t>
            </a:r>
            <a:r>
              <a:rPr lang="en-US" dirty="0"/>
              <a:t>Develop categories or codes </a:t>
            </a:r>
            <a:r>
              <a:rPr lang="en-US" dirty="0">
                <a:sym typeface="Wingdings" panose="05000000000000000000" pitchFamily="2" charset="2"/>
              </a:rPr>
              <a:t> </a:t>
            </a:r>
            <a:r>
              <a:rPr lang="en-US" dirty="0"/>
              <a:t>Code the material </a:t>
            </a:r>
            <a:r>
              <a:rPr lang="en-US" dirty="0">
                <a:sym typeface="Wingdings" panose="05000000000000000000" pitchFamily="2" charset="2"/>
              </a:rPr>
              <a:t> </a:t>
            </a:r>
            <a:r>
              <a:rPr lang="en-US" dirty="0"/>
              <a:t>Check coding consistency </a:t>
            </a:r>
            <a:r>
              <a:rPr lang="en-US" dirty="0">
                <a:sym typeface="Wingdings" panose="05000000000000000000" pitchFamily="2" charset="2"/>
              </a:rPr>
              <a:t></a:t>
            </a:r>
            <a:r>
              <a:rPr lang="en-US" dirty="0"/>
              <a:t> Identify patterns </a:t>
            </a:r>
            <a:r>
              <a:rPr lang="en-US" dirty="0">
                <a:sym typeface="Wingdings" panose="05000000000000000000" pitchFamily="2" charset="2"/>
              </a:rPr>
              <a:t> </a:t>
            </a:r>
            <a:r>
              <a:rPr lang="en-US" dirty="0"/>
              <a:t>Interpret the findings.</a:t>
            </a:r>
          </a:p>
          <a:p>
            <a:r>
              <a:rPr lang="en-US" dirty="0"/>
              <a:t>Eg: Marou Chocolate Reviews:</a:t>
            </a:r>
          </a:p>
          <a:p>
            <a:r>
              <a:rPr lang="en-US" dirty="0"/>
              <a:t>The marketer team of Marou analyses 1,000 online reviews</a:t>
            </a:r>
          </a:p>
          <a:p>
            <a:r>
              <a:rPr lang="en-US" dirty="0"/>
              <a:t>Possible coding categories: products quality; tastes; staff friendliness; price; </a:t>
            </a:r>
            <a:r>
              <a:rPr lang="en-US" dirty="0" err="1"/>
              <a:t>colour</a:t>
            </a:r>
            <a:r>
              <a:rPr lang="en-US" dirty="0"/>
              <a:t>; shapes; location; intention to repurchase.</a:t>
            </a:r>
          </a:p>
          <a:p>
            <a:pPr marL="0" indent="0">
              <a:buNone/>
            </a:pPr>
            <a:r>
              <a:rPr lang="en-US" dirty="0">
                <a:sym typeface="Wingdings" panose="05000000000000000000" pitchFamily="2" charset="2"/>
              </a:rPr>
              <a:t> </a:t>
            </a:r>
            <a:r>
              <a:rPr lang="en-US" dirty="0"/>
              <a:t>The findings may show that customers like the chocolate tastes but repeatedly complain about the staff.</a:t>
            </a:r>
          </a:p>
          <a:p>
            <a:endParaRPr lang="en-US" dirty="0"/>
          </a:p>
        </p:txBody>
      </p:sp>
    </p:spTree>
    <p:extLst>
      <p:ext uri="{BB962C8B-B14F-4D97-AF65-F5344CB8AC3E}">
        <p14:creationId xmlns:p14="http://schemas.microsoft.com/office/powerpoint/2010/main" val="2707112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A9562-4CA9-B148-B9C8-5CC4CC8DA5E2}"/>
              </a:ext>
            </a:extLst>
          </p:cNvPr>
          <p:cNvSpPr>
            <a:spLocks noGrp="1"/>
          </p:cNvSpPr>
          <p:nvPr>
            <p:ph type="title"/>
          </p:nvPr>
        </p:nvSpPr>
        <p:spPr/>
        <p:txBody>
          <a:bodyPr/>
          <a:lstStyle/>
          <a:p>
            <a:r>
              <a:rPr lang="en-US" dirty="0"/>
              <a:t>Experiments</a:t>
            </a:r>
          </a:p>
        </p:txBody>
      </p:sp>
      <p:sp>
        <p:nvSpPr>
          <p:cNvPr id="3" name="Content Placeholder 2">
            <a:extLst>
              <a:ext uri="{FF2B5EF4-FFF2-40B4-BE49-F238E27FC236}">
                <a16:creationId xmlns:a16="http://schemas.microsoft.com/office/drawing/2014/main" id="{8C93FCB4-89C8-479D-E643-873847B96D03}"/>
              </a:ext>
            </a:extLst>
          </p:cNvPr>
          <p:cNvSpPr>
            <a:spLocks noGrp="1"/>
          </p:cNvSpPr>
          <p:nvPr>
            <p:ph idx="1"/>
          </p:nvPr>
        </p:nvSpPr>
        <p:spPr>
          <a:xfrm>
            <a:off x="838200" y="1524000"/>
            <a:ext cx="10515600" cy="4652963"/>
          </a:xfrm>
        </p:spPr>
        <p:txBody>
          <a:bodyPr>
            <a:normAutofit fontScale="85000" lnSpcReduction="20000"/>
          </a:bodyPr>
          <a:lstStyle/>
          <a:p>
            <a:r>
              <a:rPr lang="en-US" dirty="0"/>
              <a:t>Experiments test causal relationships by changing one factor and measuring its effect.</a:t>
            </a:r>
          </a:p>
          <a:p>
            <a:r>
              <a:rPr lang="en-US" dirty="0"/>
              <a:t>Possible marketing experiments include:</a:t>
            </a:r>
          </a:p>
          <a:p>
            <a:pPr lvl="1"/>
            <a:r>
              <a:rPr lang="en-US" dirty="0"/>
              <a:t>different prices; </a:t>
            </a:r>
          </a:p>
          <a:p>
            <a:pPr lvl="1"/>
            <a:r>
              <a:rPr lang="en-US" dirty="0"/>
              <a:t>alternative website designs; </a:t>
            </a:r>
          </a:p>
          <a:p>
            <a:pPr lvl="1"/>
            <a:r>
              <a:rPr lang="en-US" dirty="0"/>
              <a:t>different advertisements; </a:t>
            </a:r>
          </a:p>
          <a:p>
            <a:pPr lvl="1"/>
            <a:r>
              <a:rPr lang="en-US" dirty="0"/>
              <a:t>promotional messages; </a:t>
            </a:r>
          </a:p>
          <a:p>
            <a:pPr lvl="1"/>
            <a:r>
              <a:rPr lang="en-US" dirty="0"/>
              <a:t>product packaging; </a:t>
            </a:r>
          </a:p>
          <a:p>
            <a:pPr lvl="1"/>
            <a:r>
              <a:rPr lang="en-US" dirty="0"/>
              <a:t>store layouts; </a:t>
            </a:r>
          </a:p>
          <a:p>
            <a:pPr lvl="1"/>
            <a:r>
              <a:rPr lang="en-US" dirty="0"/>
              <a:t>delivery options.</a:t>
            </a:r>
          </a:p>
          <a:p>
            <a:r>
              <a:rPr lang="en-US" dirty="0"/>
              <a:t>Eg: Divide the sample into 2 group, A and B</a:t>
            </a:r>
          </a:p>
          <a:p>
            <a:pPr lvl="1"/>
            <a:r>
              <a:rPr lang="en-US" dirty="0"/>
              <a:t>Group A tried the old version of a drink</a:t>
            </a:r>
          </a:p>
          <a:p>
            <a:pPr lvl="1"/>
            <a:r>
              <a:rPr lang="en-US" dirty="0"/>
              <a:t>Group B tried the new version of that drink</a:t>
            </a:r>
          </a:p>
          <a:p>
            <a:pPr lvl="1"/>
            <a:r>
              <a:rPr lang="en-US" dirty="0"/>
              <a:t>The company learns how the 2 groups react to what they try to figure out which one should be launch to the market.</a:t>
            </a:r>
          </a:p>
          <a:p>
            <a:pPr marL="0" indent="0">
              <a:buNone/>
            </a:pPr>
            <a:endParaRPr lang="en-US" dirty="0"/>
          </a:p>
        </p:txBody>
      </p:sp>
    </p:spTree>
    <p:extLst>
      <p:ext uri="{BB962C8B-B14F-4D97-AF65-F5344CB8AC3E}">
        <p14:creationId xmlns:p14="http://schemas.microsoft.com/office/powerpoint/2010/main" val="193908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1411D6-9759-C676-3779-B1CF83053E34}"/>
              </a:ext>
            </a:extLst>
          </p:cNvPr>
          <p:cNvSpPr>
            <a:spLocks noGrp="1"/>
          </p:cNvSpPr>
          <p:nvPr>
            <p:ph type="title"/>
          </p:nvPr>
        </p:nvSpPr>
        <p:spPr/>
        <p:txBody>
          <a:bodyPr/>
          <a:lstStyle/>
          <a:p>
            <a:r>
              <a:rPr lang="en-US" dirty="0"/>
              <a:t>Surveys: </a:t>
            </a:r>
          </a:p>
        </p:txBody>
      </p:sp>
      <p:sp>
        <p:nvSpPr>
          <p:cNvPr id="5" name="Content Placeholder 4">
            <a:extLst>
              <a:ext uri="{FF2B5EF4-FFF2-40B4-BE49-F238E27FC236}">
                <a16:creationId xmlns:a16="http://schemas.microsoft.com/office/drawing/2014/main" id="{A18F6C86-74E5-900F-E155-3888D8F8FDCE}"/>
              </a:ext>
            </a:extLst>
          </p:cNvPr>
          <p:cNvSpPr>
            <a:spLocks noGrp="1"/>
          </p:cNvSpPr>
          <p:nvPr>
            <p:ph idx="1"/>
          </p:nvPr>
        </p:nvSpPr>
        <p:spPr>
          <a:xfrm>
            <a:off x="838200" y="1459832"/>
            <a:ext cx="10515600" cy="4717131"/>
          </a:xfrm>
        </p:spPr>
        <p:txBody>
          <a:bodyPr/>
          <a:lstStyle/>
          <a:p>
            <a:r>
              <a:rPr lang="en-US" dirty="0"/>
              <a:t>Surveys collect structured responses from a sample of people, through:</a:t>
            </a:r>
          </a:p>
          <a:p>
            <a:pPr lvl="1"/>
            <a:r>
              <a:rPr lang="en-US" dirty="0"/>
              <a:t>online questionnaires; </a:t>
            </a:r>
          </a:p>
          <a:p>
            <a:pPr lvl="1"/>
            <a:r>
              <a:rPr lang="en-US" dirty="0"/>
              <a:t>mobile apps; </a:t>
            </a:r>
          </a:p>
          <a:p>
            <a:pPr lvl="1"/>
            <a:r>
              <a:rPr lang="en-US" dirty="0"/>
              <a:t>email; </a:t>
            </a:r>
          </a:p>
          <a:p>
            <a:pPr lvl="1"/>
            <a:r>
              <a:rPr lang="en-US" dirty="0"/>
              <a:t>telephone; </a:t>
            </a:r>
          </a:p>
          <a:p>
            <a:pPr lvl="1"/>
            <a:r>
              <a:rPr lang="en-US" dirty="0"/>
              <a:t>face-to-face interviews; </a:t>
            </a:r>
          </a:p>
          <a:p>
            <a:pPr lvl="1"/>
            <a:r>
              <a:rPr lang="en-US" dirty="0"/>
              <a:t>paper questionnaires.</a:t>
            </a:r>
          </a:p>
        </p:txBody>
      </p:sp>
    </p:spTree>
    <p:extLst>
      <p:ext uri="{BB962C8B-B14F-4D97-AF65-F5344CB8AC3E}">
        <p14:creationId xmlns:p14="http://schemas.microsoft.com/office/powerpoint/2010/main" val="4161974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B01A0-812A-B659-439C-B05A7343A88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CEBD89F-7312-1546-AE82-EB9958C44A1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D6F799D-E4BE-1A52-C908-0A7A250E46C4}"/>
              </a:ext>
            </a:extLst>
          </p:cNvPr>
          <p:cNvPicPr>
            <a:picLocks noChangeAspect="1"/>
          </p:cNvPicPr>
          <p:nvPr/>
        </p:nvPicPr>
        <p:blipFill>
          <a:blip r:embed="rId2"/>
          <a:stretch>
            <a:fillRect/>
          </a:stretch>
        </p:blipFill>
        <p:spPr>
          <a:xfrm>
            <a:off x="567878" y="0"/>
            <a:ext cx="11056243" cy="6858000"/>
          </a:xfrm>
          <a:prstGeom prst="rect">
            <a:avLst/>
          </a:prstGeom>
        </p:spPr>
      </p:pic>
    </p:spTree>
    <p:extLst>
      <p:ext uri="{BB962C8B-B14F-4D97-AF65-F5344CB8AC3E}">
        <p14:creationId xmlns:p14="http://schemas.microsoft.com/office/powerpoint/2010/main" val="2160708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86AB5-BDED-3E26-EF02-98DE8055C135}"/>
              </a:ext>
            </a:extLst>
          </p:cNvPr>
          <p:cNvSpPr>
            <a:spLocks noGrp="1"/>
          </p:cNvSpPr>
          <p:nvPr>
            <p:ph type="title"/>
          </p:nvPr>
        </p:nvSpPr>
        <p:spPr/>
        <p:txBody>
          <a:bodyPr/>
          <a:lstStyle/>
          <a:p>
            <a:r>
              <a:rPr lang="en-US" dirty="0"/>
              <a:t>Sampling</a:t>
            </a:r>
          </a:p>
        </p:txBody>
      </p:sp>
      <p:sp>
        <p:nvSpPr>
          <p:cNvPr id="3" name="Text Placeholder 2">
            <a:extLst>
              <a:ext uri="{FF2B5EF4-FFF2-40B4-BE49-F238E27FC236}">
                <a16:creationId xmlns:a16="http://schemas.microsoft.com/office/drawing/2014/main" id="{CBE59774-0E11-B2BF-CE13-DD29F9D7344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336882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7825E8-2071-4420-AF2C-265E30E1F246}"/>
              </a:ext>
            </a:extLst>
          </p:cNvPr>
          <p:cNvSpPr>
            <a:spLocks noGrp="1"/>
          </p:cNvSpPr>
          <p:nvPr>
            <p:ph type="title"/>
          </p:nvPr>
        </p:nvSpPr>
        <p:spPr/>
        <p:txBody>
          <a:bodyPr/>
          <a:lstStyle/>
          <a:p>
            <a:r>
              <a:rPr lang="en-US" dirty="0"/>
              <a:t>Sampling</a:t>
            </a:r>
          </a:p>
        </p:txBody>
      </p:sp>
      <p:sp>
        <p:nvSpPr>
          <p:cNvPr id="5" name="Content Placeholder 4">
            <a:extLst>
              <a:ext uri="{FF2B5EF4-FFF2-40B4-BE49-F238E27FC236}">
                <a16:creationId xmlns:a16="http://schemas.microsoft.com/office/drawing/2014/main" id="{E8F1A1CB-5A83-B038-08DE-625760C3D61B}"/>
              </a:ext>
            </a:extLst>
          </p:cNvPr>
          <p:cNvSpPr>
            <a:spLocks noGrp="1"/>
          </p:cNvSpPr>
          <p:nvPr>
            <p:ph idx="1"/>
          </p:nvPr>
        </p:nvSpPr>
        <p:spPr>
          <a:xfrm>
            <a:off x="838200" y="1507067"/>
            <a:ext cx="10515600" cy="4669896"/>
          </a:xfrm>
        </p:spPr>
        <p:txBody>
          <a:bodyPr>
            <a:normAutofit fontScale="85000" lnSpcReduction="10000"/>
          </a:bodyPr>
          <a:lstStyle/>
          <a:p>
            <a:r>
              <a:rPr lang="en-US" b="1" dirty="0"/>
              <a:t>Population:</a:t>
            </a:r>
            <a:r>
              <a:rPr lang="en-US" dirty="0"/>
              <a:t> The complete group relevant to the research.</a:t>
            </a:r>
          </a:p>
          <a:p>
            <a:r>
              <a:rPr lang="en-US" b="1" dirty="0"/>
              <a:t>Sample:</a:t>
            </a:r>
            <a:r>
              <a:rPr lang="en-US" dirty="0"/>
              <a:t> A smaller group selected from the population.</a:t>
            </a:r>
          </a:p>
          <a:p>
            <a:r>
              <a:rPr lang="en-US" b="1" dirty="0"/>
              <a:t>Census:</a:t>
            </a:r>
            <a:r>
              <a:rPr lang="en-US" dirty="0"/>
              <a:t> Data collected from every member of the population.</a:t>
            </a:r>
          </a:p>
          <a:p>
            <a:r>
              <a:rPr lang="en-US" dirty="0"/>
              <a:t>Example:</a:t>
            </a:r>
          </a:p>
          <a:p>
            <a:pPr lvl="1"/>
            <a:r>
              <a:rPr lang="en-US" dirty="0"/>
              <a:t>Population: All students at a university. </a:t>
            </a:r>
          </a:p>
          <a:p>
            <a:pPr lvl="1"/>
            <a:r>
              <a:rPr lang="en-US" dirty="0"/>
              <a:t>Sample: 500 selected students.</a:t>
            </a:r>
          </a:p>
          <a:p>
            <a:r>
              <a:rPr lang="en-US" dirty="0"/>
              <a:t>Sampling is normally used because studying the entire population may be:</a:t>
            </a:r>
          </a:p>
          <a:p>
            <a:pPr lvl="1"/>
            <a:r>
              <a:rPr lang="en-US" dirty="0"/>
              <a:t>too expensive; </a:t>
            </a:r>
          </a:p>
          <a:p>
            <a:pPr lvl="1"/>
            <a:r>
              <a:rPr lang="en-US" dirty="0"/>
              <a:t>too slow; </a:t>
            </a:r>
          </a:p>
          <a:p>
            <a:pPr lvl="1"/>
            <a:r>
              <a:rPr lang="en-US" dirty="0"/>
              <a:t>impractical; </a:t>
            </a:r>
          </a:p>
          <a:p>
            <a:pPr lvl="1"/>
            <a:r>
              <a:rPr lang="en-US" dirty="0"/>
              <a:t>unnecessary. </a:t>
            </a:r>
          </a:p>
          <a:p>
            <a:r>
              <a:rPr lang="en-US" dirty="0"/>
              <a:t>A well-selected sample can provide useful estimates of the wider population.</a:t>
            </a:r>
          </a:p>
          <a:p>
            <a:pPr marL="0" indent="0">
              <a:buNone/>
            </a:pPr>
            <a:endParaRPr lang="en-US" dirty="0"/>
          </a:p>
        </p:txBody>
      </p:sp>
    </p:spTree>
    <p:extLst>
      <p:ext uri="{BB962C8B-B14F-4D97-AF65-F5344CB8AC3E}">
        <p14:creationId xmlns:p14="http://schemas.microsoft.com/office/powerpoint/2010/main" val="40566289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A6B411-BAE0-0B4F-977A-F19A219E93A4}"/>
              </a:ext>
            </a:extLst>
          </p:cNvPr>
          <p:cNvSpPr>
            <a:spLocks noGrp="1"/>
          </p:cNvSpPr>
          <p:nvPr>
            <p:ph type="title"/>
          </p:nvPr>
        </p:nvSpPr>
        <p:spPr/>
        <p:txBody>
          <a:bodyPr/>
          <a:lstStyle/>
          <a:p>
            <a:r>
              <a:rPr lang="en-US" dirty="0"/>
              <a:t>Sampling</a:t>
            </a:r>
          </a:p>
        </p:txBody>
      </p:sp>
      <p:sp>
        <p:nvSpPr>
          <p:cNvPr id="5" name="Text Placeholder 4">
            <a:extLst>
              <a:ext uri="{FF2B5EF4-FFF2-40B4-BE49-F238E27FC236}">
                <a16:creationId xmlns:a16="http://schemas.microsoft.com/office/drawing/2014/main" id="{7B821593-EA65-3217-EC55-30DD50E7124F}"/>
              </a:ext>
            </a:extLst>
          </p:cNvPr>
          <p:cNvSpPr>
            <a:spLocks noGrp="1"/>
          </p:cNvSpPr>
          <p:nvPr>
            <p:ph type="body" idx="1"/>
          </p:nvPr>
        </p:nvSpPr>
        <p:spPr>
          <a:xfrm>
            <a:off x="814385" y="1253066"/>
            <a:ext cx="5157787" cy="451909"/>
          </a:xfrm>
        </p:spPr>
        <p:txBody>
          <a:bodyPr/>
          <a:lstStyle/>
          <a:p>
            <a:r>
              <a:rPr lang="en-US" dirty="0"/>
              <a:t>Probability Sampling</a:t>
            </a:r>
          </a:p>
        </p:txBody>
      </p:sp>
      <p:sp>
        <p:nvSpPr>
          <p:cNvPr id="6" name="Content Placeholder 5">
            <a:extLst>
              <a:ext uri="{FF2B5EF4-FFF2-40B4-BE49-F238E27FC236}">
                <a16:creationId xmlns:a16="http://schemas.microsoft.com/office/drawing/2014/main" id="{626FD41C-4BE7-861D-3EF9-2EF0A6A48061}"/>
              </a:ext>
            </a:extLst>
          </p:cNvPr>
          <p:cNvSpPr>
            <a:spLocks noGrp="1"/>
          </p:cNvSpPr>
          <p:nvPr>
            <p:ph sz="half" idx="2"/>
          </p:nvPr>
        </p:nvSpPr>
        <p:spPr>
          <a:xfrm>
            <a:off x="839788" y="1947333"/>
            <a:ext cx="5157787" cy="4242330"/>
          </a:xfrm>
        </p:spPr>
        <p:txBody>
          <a:bodyPr>
            <a:normAutofit lnSpcReduction="10000"/>
          </a:bodyPr>
          <a:lstStyle/>
          <a:p>
            <a:r>
              <a:rPr lang="en-US" dirty="0"/>
              <a:t>In probability sampling, each member of the population has a known chance of selection.</a:t>
            </a:r>
          </a:p>
          <a:p>
            <a:r>
              <a:rPr lang="en-US" dirty="0"/>
              <a:t>Examples:</a:t>
            </a:r>
          </a:p>
          <a:p>
            <a:pPr lvl="1"/>
            <a:r>
              <a:rPr lang="en-US" dirty="0"/>
              <a:t>simple random sampling; </a:t>
            </a:r>
          </a:p>
          <a:p>
            <a:pPr lvl="1"/>
            <a:r>
              <a:rPr lang="en-US" dirty="0"/>
              <a:t>systematic sampling; </a:t>
            </a:r>
          </a:p>
          <a:p>
            <a:pPr lvl="1"/>
            <a:r>
              <a:rPr lang="en-US" dirty="0"/>
              <a:t>stratified sampling; </a:t>
            </a:r>
          </a:p>
          <a:p>
            <a:pPr lvl="1"/>
            <a:r>
              <a:rPr lang="en-US" dirty="0"/>
              <a:t>cluster sampling.</a:t>
            </a:r>
          </a:p>
          <a:p>
            <a:endParaRPr lang="en-US" dirty="0"/>
          </a:p>
        </p:txBody>
      </p:sp>
      <p:sp>
        <p:nvSpPr>
          <p:cNvPr id="7" name="Text Placeholder 6">
            <a:extLst>
              <a:ext uri="{FF2B5EF4-FFF2-40B4-BE49-F238E27FC236}">
                <a16:creationId xmlns:a16="http://schemas.microsoft.com/office/drawing/2014/main" id="{B654B7EB-9EDC-6B48-CBD6-20AB9EE666D1}"/>
              </a:ext>
            </a:extLst>
          </p:cNvPr>
          <p:cNvSpPr>
            <a:spLocks noGrp="1"/>
          </p:cNvSpPr>
          <p:nvPr>
            <p:ph type="body" sz="quarter" idx="3"/>
          </p:nvPr>
        </p:nvSpPr>
        <p:spPr>
          <a:xfrm>
            <a:off x="6194427" y="866776"/>
            <a:ext cx="5183188" cy="823912"/>
          </a:xfrm>
        </p:spPr>
        <p:txBody>
          <a:bodyPr/>
          <a:lstStyle/>
          <a:p>
            <a:r>
              <a:rPr lang="en-US" dirty="0"/>
              <a:t>Non-Probability Sampling</a:t>
            </a:r>
          </a:p>
        </p:txBody>
      </p:sp>
      <p:sp>
        <p:nvSpPr>
          <p:cNvPr id="8" name="Content Placeholder 7">
            <a:extLst>
              <a:ext uri="{FF2B5EF4-FFF2-40B4-BE49-F238E27FC236}">
                <a16:creationId xmlns:a16="http://schemas.microsoft.com/office/drawing/2014/main" id="{420BF0B2-B4AD-BAE8-B2B8-71FE03C3DED0}"/>
              </a:ext>
            </a:extLst>
          </p:cNvPr>
          <p:cNvSpPr>
            <a:spLocks noGrp="1"/>
          </p:cNvSpPr>
          <p:nvPr>
            <p:ph sz="quarter" idx="4"/>
          </p:nvPr>
        </p:nvSpPr>
        <p:spPr>
          <a:xfrm>
            <a:off x="6172200" y="1947333"/>
            <a:ext cx="5183188" cy="4242330"/>
          </a:xfrm>
        </p:spPr>
        <p:txBody>
          <a:bodyPr>
            <a:normAutofit lnSpcReduction="10000"/>
          </a:bodyPr>
          <a:lstStyle/>
          <a:p>
            <a:r>
              <a:rPr lang="en-US" dirty="0"/>
              <a:t>In non-probability sampling, the chance of selection is unknown.</a:t>
            </a:r>
          </a:p>
          <a:p>
            <a:r>
              <a:rPr lang="en-US" dirty="0"/>
              <a:t>Examples:</a:t>
            </a:r>
          </a:p>
          <a:p>
            <a:pPr lvl="1"/>
            <a:r>
              <a:rPr lang="en-US" dirty="0"/>
              <a:t>convenience sampling; </a:t>
            </a:r>
          </a:p>
          <a:p>
            <a:pPr lvl="1"/>
            <a:r>
              <a:rPr lang="en-US" dirty="0"/>
              <a:t>judgement sampling; </a:t>
            </a:r>
          </a:p>
          <a:p>
            <a:pPr lvl="1"/>
            <a:r>
              <a:rPr lang="en-US" dirty="0"/>
              <a:t>quota sampling; </a:t>
            </a:r>
          </a:p>
          <a:p>
            <a:pPr lvl="1"/>
            <a:r>
              <a:rPr lang="en-US" dirty="0"/>
              <a:t>snowball sampling. </a:t>
            </a:r>
          </a:p>
          <a:p>
            <a:r>
              <a:rPr lang="en-US" dirty="0"/>
              <a:t>These methods are often faster and cheaper but may produce greater bias.</a:t>
            </a:r>
          </a:p>
          <a:p>
            <a:endParaRPr lang="en-US" dirty="0"/>
          </a:p>
        </p:txBody>
      </p:sp>
    </p:spTree>
    <p:extLst>
      <p:ext uri="{BB962C8B-B14F-4D97-AF65-F5344CB8AC3E}">
        <p14:creationId xmlns:p14="http://schemas.microsoft.com/office/powerpoint/2010/main" val="1269054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4D6FE99-B2C8-C9CB-0092-E9C88D320C0A}"/>
              </a:ext>
            </a:extLst>
          </p:cNvPr>
          <p:cNvSpPr>
            <a:spLocks noGrp="1"/>
          </p:cNvSpPr>
          <p:nvPr>
            <p:ph type="title"/>
          </p:nvPr>
        </p:nvSpPr>
        <p:spPr/>
        <p:txBody>
          <a:bodyPr/>
          <a:lstStyle/>
          <a:p>
            <a:r>
              <a:rPr lang="en-US" dirty="0"/>
              <a:t>Sampling Error and Bias</a:t>
            </a:r>
          </a:p>
        </p:txBody>
      </p:sp>
      <p:sp>
        <p:nvSpPr>
          <p:cNvPr id="8" name="Content Placeholder 7">
            <a:extLst>
              <a:ext uri="{FF2B5EF4-FFF2-40B4-BE49-F238E27FC236}">
                <a16:creationId xmlns:a16="http://schemas.microsoft.com/office/drawing/2014/main" id="{086EDCAD-6EC3-79A9-2FC0-C31A628D07EA}"/>
              </a:ext>
            </a:extLst>
          </p:cNvPr>
          <p:cNvSpPr>
            <a:spLocks noGrp="1"/>
          </p:cNvSpPr>
          <p:nvPr>
            <p:ph idx="1"/>
          </p:nvPr>
        </p:nvSpPr>
        <p:spPr/>
        <p:txBody>
          <a:bodyPr/>
          <a:lstStyle/>
          <a:p>
            <a:r>
              <a:rPr lang="en-US" b="1" dirty="0"/>
              <a:t>Sampling error</a:t>
            </a:r>
            <a:r>
              <a:rPr lang="en-US" dirty="0"/>
              <a:t> occurs because only part of the population is studied.</a:t>
            </a:r>
          </a:p>
          <a:p>
            <a:r>
              <a:rPr lang="en-US" b="1" dirty="0"/>
              <a:t>Sampling bias</a:t>
            </a:r>
            <a:r>
              <a:rPr lang="en-US" dirty="0"/>
              <a:t> occurs when the sample systematically excludes or overrepresents particular groups.</a:t>
            </a:r>
          </a:p>
          <a:p>
            <a:r>
              <a:rPr lang="en-US" dirty="0"/>
              <a:t>Example:</a:t>
            </a:r>
          </a:p>
          <a:p>
            <a:r>
              <a:rPr lang="en-US" dirty="0"/>
              <a:t>A university satisfaction survey distributed only to the students at the library may underrepresent students who do not use the library.</a:t>
            </a:r>
          </a:p>
          <a:p>
            <a:endParaRPr lang="en-US" dirty="0"/>
          </a:p>
        </p:txBody>
      </p:sp>
    </p:spTree>
    <p:extLst>
      <p:ext uri="{BB962C8B-B14F-4D97-AF65-F5344CB8AC3E}">
        <p14:creationId xmlns:p14="http://schemas.microsoft.com/office/powerpoint/2010/main" val="30824659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C53E5-A18E-90AD-074D-2ED34BC4BE35}"/>
              </a:ext>
            </a:extLst>
          </p:cNvPr>
          <p:cNvSpPr>
            <a:spLocks noGrp="1"/>
          </p:cNvSpPr>
          <p:nvPr>
            <p:ph type="title"/>
          </p:nvPr>
        </p:nvSpPr>
        <p:spPr/>
        <p:txBody>
          <a:bodyPr/>
          <a:lstStyle/>
          <a:p>
            <a:r>
              <a:rPr lang="en-US" dirty="0"/>
              <a:t>Sample size</a:t>
            </a:r>
          </a:p>
        </p:txBody>
      </p:sp>
      <p:sp>
        <p:nvSpPr>
          <p:cNvPr id="3" name="Content Placeholder 2">
            <a:extLst>
              <a:ext uri="{FF2B5EF4-FFF2-40B4-BE49-F238E27FC236}">
                <a16:creationId xmlns:a16="http://schemas.microsoft.com/office/drawing/2014/main" id="{7DA5F3EC-9172-5E49-25B3-9AF40C877430}"/>
              </a:ext>
            </a:extLst>
          </p:cNvPr>
          <p:cNvSpPr>
            <a:spLocks noGrp="1"/>
          </p:cNvSpPr>
          <p:nvPr>
            <p:ph idx="1"/>
          </p:nvPr>
        </p:nvSpPr>
        <p:spPr>
          <a:xfrm>
            <a:off x="677333" y="1507067"/>
            <a:ext cx="10905067" cy="4669896"/>
          </a:xfrm>
        </p:spPr>
        <p:txBody>
          <a:bodyPr>
            <a:normAutofit/>
          </a:bodyPr>
          <a:lstStyle/>
          <a:p>
            <a:r>
              <a:rPr lang="en-US" dirty="0"/>
              <a:t>Sample size depends on:</a:t>
            </a:r>
          </a:p>
          <a:p>
            <a:pPr lvl="1"/>
            <a:r>
              <a:rPr lang="en-US" dirty="0"/>
              <a:t>research objectives; </a:t>
            </a:r>
          </a:p>
          <a:p>
            <a:pPr lvl="1"/>
            <a:r>
              <a:rPr lang="en-US" dirty="0"/>
              <a:t>population size; </a:t>
            </a:r>
          </a:p>
          <a:p>
            <a:pPr lvl="1"/>
            <a:r>
              <a:rPr lang="en-US" dirty="0"/>
              <a:t>expected variation; </a:t>
            </a:r>
          </a:p>
          <a:p>
            <a:pPr lvl="1"/>
            <a:r>
              <a:rPr lang="en-US" dirty="0"/>
              <a:t>sampling method; </a:t>
            </a:r>
          </a:p>
          <a:p>
            <a:pPr lvl="1"/>
            <a:r>
              <a:rPr lang="en-US" dirty="0"/>
              <a:t>required precision; </a:t>
            </a:r>
          </a:p>
          <a:p>
            <a:pPr lvl="1"/>
            <a:r>
              <a:rPr lang="en-US" dirty="0"/>
              <a:t>planned analysis; </a:t>
            </a:r>
          </a:p>
          <a:p>
            <a:pPr lvl="1"/>
            <a:r>
              <a:rPr lang="en-US" dirty="0"/>
              <a:t>available time and budget.</a:t>
            </a:r>
          </a:p>
          <a:p>
            <a:r>
              <a:rPr lang="en-US" dirty="0"/>
              <a:t>A larger sample does not automatically produce better research. Why?</a:t>
            </a:r>
          </a:p>
        </p:txBody>
      </p:sp>
    </p:spTree>
    <p:extLst>
      <p:ext uri="{BB962C8B-B14F-4D97-AF65-F5344CB8AC3E}">
        <p14:creationId xmlns:p14="http://schemas.microsoft.com/office/powerpoint/2010/main" val="1390242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57BD6D75-5706-19FA-667A-DA160B6D51C1}"/>
              </a:ext>
            </a:extLst>
          </p:cNvPr>
          <p:cNvPicPr>
            <a:picLocks noGrp="1" noChangeAspect="1"/>
          </p:cNvPicPr>
          <p:nvPr>
            <p:ph idx="1"/>
          </p:nvPr>
        </p:nvPicPr>
        <p:blipFill>
          <a:blip r:embed="rId2"/>
          <a:srcRect l="1315"/>
          <a:stretch>
            <a:fillRect/>
          </a:stretch>
        </p:blipFill>
        <p:spPr>
          <a:xfrm>
            <a:off x="20" y="1282"/>
            <a:ext cx="12191980" cy="6856718"/>
          </a:xfrm>
          <a:prstGeom prst="rect">
            <a:avLst/>
          </a:prstGeom>
        </p:spPr>
      </p:pic>
    </p:spTree>
    <p:extLst>
      <p:ext uri="{BB962C8B-B14F-4D97-AF65-F5344CB8AC3E}">
        <p14:creationId xmlns:p14="http://schemas.microsoft.com/office/powerpoint/2010/main" val="639658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322FE158-E6AA-0916-1C8C-1C10474DCB0C}"/>
              </a:ext>
            </a:extLst>
          </p:cNvPr>
          <p:cNvGraphicFramePr>
            <a:graphicFrameLocks noGrp="1"/>
          </p:cNvGraphicFramePr>
          <p:nvPr>
            <p:ph idx="1"/>
            <p:extLst>
              <p:ext uri="{D42A27DB-BD31-4B8C-83A1-F6EECF244321}">
                <p14:modId xmlns:p14="http://schemas.microsoft.com/office/powerpoint/2010/main" val="2934260567"/>
              </p:ext>
            </p:extLst>
          </p:nvPr>
        </p:nvGraphicFramePr>
        <p:xfrm>
          <a:off x="457200" y="512759"/>
          <a:ext cx="11497734" cy="5851878"/>
        </p:xfrm>
        <a:graphic>
          <a:graphicData uri="http://schemas.openxmlformats.org/drawingml/2006/table">
            <a:tbl>
              <a:tblPr/>
              <a:tblGrid>
                <a:gridCol w="1947333">
                  <a:extLst>
                    <a:ext uri="{9D8B030D-6E8A-4147-A177-3AD203B41FA5}">
                      <a16:colId xmlns:a16="http://schemas.microsoft.com/office/drawing/2014/main" val="3185307954"/>
                    </a:ext>
                  </a:extLst>
                </a:gridCol>
                <a:gridCol w="5046134">
                  <a:extLst>
                    <a:ext uri="{9D8B030D-6E8A-4147-A177-3AD203B41FA5}">
                      <a16:colId xmlns:a16="http://schemas.microsoft.com/office/drawing/2014/main" val="315799573"/>
                    </a:ext>
                  </a:extLst>
                </a:gridCol>
                <a:gridCol w="4504267">
                  <a:extLst>
                    <a:ext uri="{9D8B030D-6E8A-4147-A177-3AD203B41FA5}">
                      <a16:colId xmlns:a16="http://schemas.microsoft.com/office/drawing/2014/main" val="2265390319"/>
                    </a:ext>
                  </a:extLst>
                </a:gridCol>
              </a:tblGrid>
              <a:tr h="420704">
                <a:tc>
                  <a:txBody>
                    <a:bodyPr/>
                    <a:lstStyle/>
                    <a:p>
                      <a:pPr algn="l" fontAlgn="ctr">
                        <a:buNone/>
                      </a:pPr>
                      <a:r>
                        <a:rPr lang="en-US" sz="2000" b="1" i="0" u="none" strike="noStrike">
                          <a:effectLst/>
                          <a:latin typeface="Arial" panose="020B0604020202020204" pitchFamily="34" charset="0"/>
                        </a:rPr>
                        <a:t>Method</a:t>
                      </a:r>
                    </a:p>
                  </a:txBody>
                  <a:tcPr marL="80710" marR="80710" marT="40355" marB="40355" anchor="ctr">
                    <a:lnL>
                      <a:noFill/>
                    </a:lnL>
                    <a:lnR>
                      <a:noFill/>
                    </a:lnR>
                    <a:lnT>
                      <a:noFill/>
                    </a:lnT>
                    <a:lnB>
                      <a:noFill/>
                    </a:lnB>
                    <a:noFill/>
                  </a:tcPr>
                </a:tc>
                <a:tc>
                  <a:txBody>
                    <a:bodyPr/>
                    <a:lstStyle/>
                    <a:p>
                      <a:pPr algn="l" fontAlgn="ctr">
                        <a:buNone/>
                      </a:pPr>
                      <a:r>
                        <a:rPr lang="en-US" sz="2000" b="1" i="0" u="none" strike="noStrike">
                          <a:effectLst/>
                          <a:latin typeface="Arial" panose="020B0604020202020204" pitchFamily="34" charset="0"/>
                        </a:rPr>
                        <a:t>Brief definition</a:t>
                      </a:r>
                    </a:p>
                  </a:txBody>
                  <a:tcPr marL="80710" marR="80710" marT="40355" marB="40355" anchor="ctr">
                    <a:lnL>
                      <a:noFill/>
                    </a:lnL>
                    <a:lnR>
                      <a:noFill/>
                    </a:lnR>
                    <a:lnT>
                      <a:noFill/>
                    </a:lnT>
                    <a:lnB>
                      <a:noFill/>
                    </a:lnB>
                    <a:noFill/>
                  </a:tcPr>
                </a:tc>
                <a:tc>
                  <a:txBody>
                    <a:bodyPr/>
                    <a:lstStyle/>
                    <a:p>
                      <a:pPr algn="l" fontAlgn="ctr">
                        <a:buNone/>
                      </a:pPr>
                      <a:r>
                        <a:rPr lang="en-US" sz="2000" b="1" i="0" u="none" strike="noStrike" dirty="0">
                          <a:effectLst/>
                          <a:latin typeface="Arial" panose="020B0604020202020204" pitchFamily="34" charset="0"/>
                        </a:rPr>
                        <a:t>Marketing research example</a:t>
                      </a:r>
                    </a:p>
                  </a:txBody>
                  <a:tcPr marL="80710" marR="80710" marT="40355" marB="40355" anchor="ctr">
                    <a:lnL>
                      <a:noFill/>
                    </a:lnL>
                    <a:lnR>
                      <a:noFill/>
                    </a:lnR>
                    <a:lnT>
                      <a:noFill/>
                    </a:lnT>
                    <a:lnB>
                      <a:noFill/>
                    </a:lnB>
                    <a:noFill/>
                  </a:tcPr>
                </a:tc>
                <a:extLst>
                  <a:ext uri="{0D108BD9-81ED-4DB2-BD59-A6C34878D82A}">
                    <a16:rowId xmlns:a16="http://schemas.microsoft.com/office/drawing/2014/main" val="1698415282"/>
                  </a:ext>
                </a:extLst>
              </a:tr>
              <a:tr h="994390">
                <a:tc>
                  <a:txBody>
                    <a:bodyPr/>
                    <a:lstStyle/>
                    <a:p>
                      <a:pPr algn="l" fontAlgn="ctr">
                        <a:buNone/>
                      </a:pPr>
                      <a:r>
                        <a:rPr lang="en-US" sz="2000" b="1" i="0" u="none" strike="noStrike">
                          <a:effectLst/>
                          <a:latin typeface="Arial" panose="020B0604020202020204" pitchFamily="34" charset="0"/>
                        </a:rPr>
                        <a:t>Convenience sampling</a:t>
                      </a:r>
                      <a:endParaRPr lang="en-US" sz="2000" b="0" i="0" u="none" strike="noStrike">
                        <a:effectLst/>
                        <a:latin typeface="Arial" panose="020B0604020202020204" pitchFamily="34" charset="0"/>
                      </a:endParaRPr>
                    </a:p>
                  </a:txBody>
                  <a:tcPr marL="80710" marR="80710" marT="40355" marB="40355" anchor="ctr">
                    <a:lnL>
                      <a:noFill/>
                    </a:lnL>
                    <a:lnR>
                      <a:noFill/>
                    </a:lnR>
                    <a:lnT>
                      <a:noFill/>
                    </a:lnT>
                    <a:lnB>
                      <a:noFill/>
                    </a:lnB>
                    <a:noFill/>
                  </a:tcPr>
                </a:tc>
                <a:tc>
                  <a:txBody>
                    <a:bodyPr/>
                    <a:lstStyle/>
                    <a:p>
                      <a:pPr algn="l" fontAlgn="ctr">
                        <a:buNone/>
                      </a:pPr>
                      <a:r>
                        <a:rPr lang="en-US" sz="2000" b="0" i="0" u="none" strike="noStrike" dirty="0">
                          <a:effectLst/>
                          <a:latin typeface="Arial" panose="020B0604020202020204" pitchFamily="34" charset="0"/>
                        </a:rPr>
                        <a:t>Selects participants who are easiest and most readily available to the researcher.</a:t>
                      </a:r>
                    </a:p>
                  </a:txBody>
                  <a:tcPr marL="80710" marR="80710" marT="40355" marB="40355" anchor="ctr">
                    <a:lnL>
                      <a:noFill/>
                    </a:lnL>
                    <a:lnR>
                      <a:noFill/>
                    </a:lnR>
                    <a:lnT>
                      <a:noFill/>
                    </a:lnT>
                    <a:lnB>
                      <a:noFill/>
                    </a:lnB>
                    <a:noFill/>
                  </a:tcPr>
                </a:tc>
                <a:tc>
                  <a:txBody>
                    <a:bodyPr/>
                    <a:lstStyle/>
                    <a:p>
                      <a:pPr algn="l" fontAlgn="ctr">
                        <a:buNone/>
                      </a:pPr>
                      <a:r>
                        <a:rPr lang="en-US" sz="2000" b="0" i="0" u="none" strike="noStrike">
                          <a:effectLst/>
                          <a:latin typeface="Arial" panose="020B0604020202020204" pitchFamily="34" charset="0"/>
                        </a:rPr>
                        <a:t>A researcher surveys students who are sitting in the university cafeteria because they are easy to approach.</a:t>
                      </a:r>
                    </a:p>
                  </a:txBody>
                  <a:tcPr marL="80710" marR="80710" marT="40355" marB="40355" anchor="ctr">
                    <a:lnL>
                      <a:noFill/>
                    </a:lnL>
                    <a:lnR>
                      <a:noFill/>
                    </a:lnR>
                    <a:lnT>
                      <a:noFill/>
                    </a:lnT>
                    <a:lnB>
                      <a:noFill/>
                    </a:lnB>
                    <a:noFill/>
                  </a:tcPr>
                </a:tc>
                <a:extLst>
                  <a:ext uri="{0D108BD9-81ED-4DB2-BD59-A6C34878D82A}">
                    <a16:rowId xmlns:a16="http://schemas.microsoft.com/office/drawing/2014/main" val="941780755"/>
                  </a:ext>
                </a:extLst>
              </a:tr>
              <a:tr h="1568077">
                <a:tc>
                  <a:txBody>
                    <a:bodyPr/>
                    <a:lstStyle/>
                    <a:p>
                      <a:pPr algn="l" fontAlgn="ctr">
                        <a:buNone/>
                      </a:pPr>
                      <a:r>
                        <a:rPr lang="en-US" sz="2000" b="1" i="0" u="none" strike="noStrike">
                          <a:effectLst/>
                          <a:latin typeface="Arial" panose="020B0604020202020204" pitchFamily="34" charset="0"/>
                        </a:rPr>
                        <a:t>Judgement sampling</a:t>
                      </a:r>
                      <a:endParaRPr lang="en-US" sz="2000" b="0" i="0" u="none" strike="noStrike">
                        <a:effectLst/>
                        <a:latin typeface="Arial" panose="020B0604020202020204" pitchFamily="34" charset="0"/>
                      </a:endParaRPr>
                    </a:p>
                  </a:txBody>
                  <a:tcPr marL="80710" marR="80710" marT="40355" marB="40355" anchor="ctr">
                    <a:lnL>
                      <a:noFill/>
                    </a:lnL>
                    <a:lnR>
                      <a:noFill/>
                    </a:lnR>
                    <a:lnT>
                      <a:noFill/>
                    </a:lnT>
                    <a:lnB>
                      <a:noFill/>
                    </a:lnB>
                    <a:noFill/>
                  </a:tcPr>
                </a:tc>
                <a:tc>
                  <a:txBody>
                    <a:bodyPr/>
                    <a:lstStyle/>
                    <a:p>
                      <a:pPr algn="l" fontAlgn="ctr">
                        <a:buNone/>
                      </a:pPr>
                      <a:r>
                        <a:rPr lang="en-US" sz="2000" b="0" i="0" u="none" strike="noStrike">
                          <a:effectLst/>
                          <a:latin typeface="Arial" panose="020B0604020202020204" pitchFamily="34" charset="0"/>
                        </a:rPr>
                        <a:t>The researcher deliberately selects participants believed to have relevant knowledge, experience, or characteristics. It is also called purposive sampling.</a:t>
                      </a:r>
                    </a:p>
                  </a:txBody>
                  <a:tcPr marL="80710" marR="80710" marT="40355" marB="40355" anchor="ctr">
                    <a:lnL>
                      <a:noFill/>
                    </a:lnL>
                    <a:lnR>
                      <a:noFill/>
                    </a:lnR>
                    <a:lnT>
                      <a:noFill/>
                    </a:lnT>
                    <a:lnB>
                      <a:noFill/>
                    </a:lnB>
                    <a:noFill/>
                  </a:tcPr>
                </a:tc>
                <a:tc>
                  <a:txBody>
                    <a:bodyPr/>
                    <a:lstStyle/>
                    <a:p>
                      <a:pPr algn="l" fontAlgn="ctr">
                        <a:buNone/>
                      </a:pPr>
                      <a:r>
                        <a:rPr lang="en-US" sz="2000" b="0" i="0" u="none" strike="noStrike">
                          <a:effectLst/>
                          <a:latin typeface="Arial" panose="020B0604020202020204" pitchFamily="34" charset="0"/>
                        </a:rPr>
                        <a:t>A company interviews experienced luxury-car owners to understand expectations of premium after-sales service.</a:t>
                      </a:r>
                    </a:p>
                  </a:txBody>
                  <a:tcPr marL="80710" marR="80710" marT="40355" marB="40355" anchor="ctr">
                    <a:lnL>
                      <a:noFill/>
                    </a:lnL>
                    <a:lnR>
                      <a:noFill/>
                    </a:lnR>
                    <a:lnT>
                      <a:noFill/>
                    </a:lnT>
                    <a:lnB>
                      <a:noFill/>
                    </a:lnB>
                    <a:noFill/>
                  </a:tcPr>
                </a:tc>
                <a:extLst>
                  <a:ext uri="{0D108BD9-81ED-4DB2-BD59-A6C34878D82A}">
                    <a16:rowId xmlns:a16="http://schemas.microsoft.com/office/drawing/2014/main" val="2797169776"/>
                  </a:ext>
                </a:extLst>
              </a:tr>
              <a:tr h="1568077">
                <a:tc>
                  <a:txBody>
                    <a:bodyPr/>
                    <a:lstStyle/>
                    <a:p>
                      <a:pPr algn="l" fontAlgn="ctr">
                        <a:buNone/>
                      </a:pPr>
                      <a:r>
                        <a:rPr lang="en-US" sz="2000" b="1" i="0" u="none" strike="noStrike">
                          <a:effectLst/>
                          <a:latin typeface="Arial" panose="020B0604020202020204" pitchFamily="34" charset="0"/>
                        </a:rPr>
                        <a:t>Quota sampling</a:t>
                      </a:r>
                      <a:endParaRPr lang="en-US" sz="2000" b="0" i="0" u="none" strike="noStrike">
                        <a:effectLst/>
                        <a:latin typeface="Arial" panose="020B0604020202020204" pitchFamily="34" charset="0"/>
                      </a:endParaRPr>
                    </a:p>
                  </a:txBody>
                  <a:tcPr marL="80710" marR="80710" marT="40355" marB="40355" anchor="ctr">
                    <a:lnL>
                      <a:noFill/>
                    </a:lnL>
                    <a:lnR>
                      <a:noFill/>
                    </a:lnR>
                    <a:lnT>
                      <a:noFill/>
                    </a:lnT>
                    <a:lnB>
                      <a:noFill/>
                    </a:lnB>
                    <a:noFill/>
                  </a:tcPr>
                </a:tc>
                <a:tc>
                  <a:txBody>
                    <a:bodyPr/>
                    <a:lstStyle/>
                    <a:p>
                      <a:pPr algn="l" fontAlgn="ctr">
                        <a:buNone/>
                      </a:pPr>
                      <a:r>
                        <a:rPr lang="en-US" sz="2000" b="0" i="0" u="none" strike="noStrike">
                          <a:effectLst/>
                          <a:latin typeface="Arial" panose="020B0604020202020204" pitchFamily="34" charset="0"/>
                        </a:rPr>
                        <a:t>The researcher sets target numbers for important groups and selects available participants until each quota is filled. Selection within each group is not random.</a:t>
                      </a:r>
                    </a:p>
                  </a:txBody>
                  <a:tcPr marL="80710" marR="80710" marT="40355" marB="40355" anchor="ctr">
                    <a:lnL>
                      <a:noFill/>
                    </a:lnL>
                    <a:lnR>
                      <a:noFill/>
                    </a:lnR>
                    <a:lnT>
                      <a:noFill/>
                    </a:lnT>
                    <a:lnB>
                      <a:noFill/>
                    </a:lnB>
                    <a:noFill/>
                  </a:tcPr>
                </a:tc>
                <a:tc>
                  <a:txBody>
                    <a:bodyPr/>
                    <a:lstStyle/>
                    <a:p>
                      <a:pPr algn="l" fontAlgn="ctr">
                        <a:buNone/>
                      </a:pPr>
                      <a:r>
                        <a:rPr lang="en-US" sz="2000" b="0" i="0" u="none" strike="noStrike">
                          <a:effectLst/>
                          <a:latin typeface="Arial" panose="020B0604020202020204" pitchFamily="34" charset="0"/>
                        </a:rPr>
                        <a:t>A retailer surveys 200 customers, including 100 men and 100 women, to reflect its desired gender proportions.</a:t>
                      </a:r>
                    </a:p>
                  </a:txBody>
                  <a:tcPr marL="80710" marR="80710" marT="40355" marB="40355" anchor="ctr">
                    <a:lnL>
                      <a:noFill/>
                    </a:lnL>
                    <a:lnR>
                      <a:noFill/>
                    </a:lnR>
                    <a:lnT>
                      <a:noFill/>
                    </a:lnT>
                    <a:lnB>
                      <a:noFill/>
                    </a:lnB>
                    <a:noFill/>
                  </a:tcPr>
                </a:tc>
                <a:extLst>
                  <a:ext uri="{0D108BD9-81ED-4DB2-BD59-A6C34878D82A}">
                    <a16:rowId xmlns:a16="http://schemas.microsoft.com/office/drawing/2014/main" val="2980131608"/>
                  </a:ext>
                </a:extLst>
              </a:tr>
              <a:tr h="1281233">
                <a:tc>
                  <a:txBody>
                    <a:bodyPr/>
                    <a:lstStyle/>
                    <a:p>
                      <a:pPr algn="l" fontAlgn="ctr">
                        <a:buNone/>
                      </a:pPr>
                      <a:r>
                        <a:rPr lang="en-US" sz="2000" b="1" i="0" u="none" strike="noStrike">
                          <a:effectLst/>
                          <a:latin typeface="Arial" panose="020B0604020202020204" pitchFamily="34" charset="0"/>
                        </a:rPr>
                        <a:t>Snowball sampling</a:t>
                      </a:r>
                      <a:endParaRPr lang="en-US" sz="2000" b="0" i="0" u="none" strike="noStrike">
                        <a:effectLst/>
                        <a:latin typeface="Arial" panose="020B0604020202020204" pitchFamily="34" charset="0"/>
                      </a:endParaRPr>
                    </a:p>
                  </a:txBody>
                  <a:tcPr marL="80710" marR="80710" marT="40355" marB="40355" anchor="ctr">
                    <a:lnL>
                      <a:noFill/>
                    </a:lnL>
                    <a:lnR>
                      <a:noFill/>
                    </a:lnR>
                    <a:lnT>
                      <a:noFill/>
                    </a:lnT>
                    <a:lnB>
                      <a:noFill/>
                    </a:lnB>
                    <a:noFill/>
                  </a:tcPr>
                </a:tc>
                <a:tc>
                  <a:txBody>
                    <a:bodyPr/>
                    <a:lstStyle/>
                    <a:p>
                      <a:pPr algn="l" fontAlgn="ctr">
                        <a:buNone/>
                      </a:pPr>
                      <a:r>
                        <a:rPr lang="en-US" sz="2000" b="0" i="0" u="none" strike="noStrike">
                          <a:effectLst/>
                          <a:latin typeface="Arial" panose="020B0604020202020204" pitchFamily="34" charset="0"/>
                        </a:rPr>
                        <a:t>Initial participants recommend or recruit other people who meet the study criteria. The sample grows through participant networks.</a:t>
                      </a:r>
                    </a:p>
                  </a:txBody>
                  <a:tcPr marL="80710" marR="80710" marT="40355" marB="40355" anchor="ctr">
                    <a:lnL>
                      <a:noFill/>
                    </a:lnL>
                    <a:lnR>
                      <a:noFill/>
                    </a:lnR>
                    <a:lnT>
                      <a:noFill/>
                    </a:lnT>
                    <a:lnB>
                      <a:noFill/>
                    </a:lnB>
                    <a:noFill/>
                  </a:tcPr>
                </a:tc>
                <a:tc>
                  <a:txBody>
                    <a:bodyPr/>
                    <a:lstStyle/>
                    <a:p>
                      <a:pPr algn="l" fontAlgn="ctr">
                        <a:buNone/>
                      </a:pPr>
                      <a:r>
                        <a:rPr lang="en-US" sz="2000" b="0" i="0" u="none" strike="noStrike" dirty="0">
                          <a:effectLst/>
                          <a:latin typeface="Arial" panose="020B0604020202020204" pitchFamily="34" charset="0"/>
                        </a:rPr>
                        <a:t>A researcher studying users of an invitation-only luxury resale platform asks each interviewee to refer other users.</a:t>
                      </a:r>
                    </a:p>
                  </a:txBody>
                  <a:tcPr marL="80710" marR="80710" marT="40355" marB="40355" anchor="ctr">
                    <a:lnL>
                      <a:noFill/>
                    </a:lnL>
                    <a:lnR>
                      <a:noFill/>
                    </a:lnR>
                    <a:lnT>
                      <a:noFill/>
                    </a:lnT>
                    <a:lnB>
                      <a:noFill/>
                    </a:lnB>
                    <a:noFill/>
                  </a:tcPr>
                </a:tc>
                <a:extLst>
                  <a:ext uri="{0D108BD9-81ED-4DB2-BD59-A6C34878D82A}">
                    <a16:rowId xmlns:a16="http://schemas.microsoft.com/office/drawing/2014/main" val="1505128867"/>
                  </a:ext>
                </a:extLst>
              </a:tr>
            </a:tbl>
          </a:graphicData>
        </a:graphic>
      </p:graphicFrame>
    </p:spTree>
    <p:extLst>
      <p:ext uri="{BB962C8B-B14F-4D97-AF65-F5344CB8AC3E}">
        <p14:creationId xmlns:p14="http://schemas.microsoft.com/office/powerpoint/2010/main" val="18891255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37D5DB-594A-4E5B-D902-A2CA11EC2E55}"/>
              </a:ext>
            </a:extLst>
          </p:cNvPr>
          <p:cNvSpPr>
            <a:spLocks noGrp="1"/>
          </p:cNvSpPr>
          <p:nvPr>
            <p:ph type="title"/>
          </p:nvPr>
        </p:nvSpPr>
        <p:spPr/>
        <p:txBody>
          <a:bodyPr/>
          <a:lstStyle/>
          <a:p>
            <a:r>
              <a:rPr lang="en-US" dirty="0"/>
              <a:t>Questionnaire</a:t>
            </a:r>
          </a:p>
        </p:txBody>
      </p:sp>
      <p:sp>
        <p:nvSpPr>
          <p:cNvPr id="5" name="Text Placeholder 4">
            <a:extLst>
              <a:ext uri="{FF2B5EF4-FFF2-40B4-BE49-F238E27FC236}">
                <a16:creationId xmlns:a16="http://schemas.microsoft.com/office/drawing/2014/main" id="{9745E133-F8B4-6B61-8D67-D508A2391BB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3419958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C3AF4C-DADE-7592-F40B-5C6DEEC1C401}"/>
              </a:ext>
            </a:extLst>
          </p:cNvPr>
          <p:cNvSpPr>
            <a:spLocks noGrp="1"/>
          </p:cNvSpPr>
          <p:nvPr>
            <p:ph type="title"/>
          </p:nvPr>
        </p:nvSpPr>
        <p:spPr>
          <a:xfrm>
            <a:off x="838200" y="365126"/>
            <a:ext cx="10515600" cy="684742"/>
          </a:xfrm>
        </p:spPr>
        <p:txBody>
          <a:bodyPr>
            <a:normAutofit fontScale="90000"/>
          </a:bodyPr>
          <a:lstStyle/>
          <a:p>
            <a:r>
              <a:rPr lang="en-US" dirty="0"/>
              <a:t>Questionnaire Design</a:t>
            </a:r>
          </a:p>
        </p:txBody>
      </p:sp>
      <p:sp>
        <p:nvSpPr>
          <p:cNvPr id="5" name="Content Placeholder 4">
            <a:extLst>
              <a:ext uri="{FF2B5EF4-FFF2-40B4-BE49-F238E27FC236}">
                <a16:creationId xmlns:a16="http://schemas.microsoft.com/office/drawing/2014/main" id="{67E9FEC4-6320-5D62-9E6D-E3B6BB754E8C}"/>
              </a:ext>
            </a:extLst>
          </p:cNvPr>
          <p:cNvSpPr>
            <a:spLocks noGrp="1"/>
          </p:cNvSpPr>
          <p:nvPr>
            <p:ph idx="1"/>
          </p:nvPr>
        </p:nvSpPr>
        <p:spPr>
          <a:xfrm>
            <a:off x="838200" y="1185333"/>
            <a:ext cx="10515600" cy="4991630"/>
          </a:xfrm>
        </p:spPr>
        <p:txBody>
          <a:bodyPr>
            <a:normAutofit/>
          </a:bodyPr>
          <a:lstStyle/>
          <a:p>
            <a:r>
              <a:rPr lang="en-US" dirty="0"/>
              <a:t>A questionnaire translates research objectives into questions respondents can answer.</a:t>
            </a:r>
          </a:p>
          <a:p>
            <a:r>
              <a:rPr lang="en-US" dirty="0"/>
              <a:t>A good questionnaire should be:</a:t>
            </a:r>
          </a:p>
          <a:p>
            <a:pPr lvl="1"/>
            <a:r>
              <a:rPr lang="en-US" dirty="0"/>
              <a:t>clear; </a:t>
            </a:r>
          </a:p>
          <a:p>
            <a:pPr lvl="1"/>
            <a:r>
              <a:rPr lang="en-US" dirty="0"/>
              <a:t>relevant; </a:t>
            </a:r>
          </a:p>
          <a:p>
            <a:pPr lvl="1"/>
            <a:r>
              <a:rPr lang="en-US" dirty="0"/>
              <a:t>concise; </a:t>
            </a:r>
          </a:p>
          <a:p>
            <a:pPr lvl="1"/>
            <a:r>
              <a:rPr lang="en-US" dirty="0"/>
              <a:t>logically </a:t>
            </a:r>
            <a:r>
              <a:rPr lang="en-US" dirty="0" err="1"/>
              <a:t>organised</a:t>
            </a:r>
            <a:r>
              <a:rPr lang="en-US" dirty="0"/>
              <a:t>; </a:t>
            </a:r>
          </a:p>
          <a:p>
            <a:pPr lvl="1"/>
            <a:r>
              <a:rPr lang="en-US" dirty="0"/>
              <a:t>easy to complete; </a:t>
            </a:r>
          </a:p>
          <a:p>
            <a:pPr lvl="1"/>
            <a:r>
              <a:rPr lang="en-US" dirty="0"/>
              <a:t>neutral; </a:t>
            </a:r>
          </a:p>
          <a:p>
            <a:pPr lvl="1"/>
            <a:r>
              <a:rPr lang="en-US" dirty="0"/>
              <a:t>suitable for the target respondents.</a:t>
            </a:r>
          </a:p>
          <a:p>
            <a:pPr marL="0" indent="0">
              <a:buNone/>
            </a:pPr>
            <a:endParaRPr lang="en-US" dirty="0"/>
          </a:p>
        </p:txBody>
      </p:sp>
    </p:spTree>
    <p:extLst>
      <p:ext uri="{BB962C8B-B14F-4D97-AF65-F5344CB8AC3E}">
        <p14:creationId xmlns:p14="http://schemas.microsoft.com/office/powerpoint/2010/main" val="24837318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0B8AB-8207-BA90-F23B-F96CB92300A1}"/>
              </a:ext>
            </a:extLst>
          </p:cNvPr>
          <p:cNvSpPr>
            <a:spLocks noGrp="1"/>
          </p:cNvSpPr>
          <p:nvPr>
            <p:ph type="title"/>
          </p:nvPr>
        </p:nvSpPr>
        <p:spPr/>
        <p:txBody>
          <a:bodyPr/>
          <a:lstStyle/>
          <a:p>
            <a:r>
              <a:rPr lang="en-US" dirty="0"/>
              <a:t>Avoid</a:t>
            </a:r>
          </a:p>
        </p:txBody>
      </p:sp>
      <p:sp>
        <p:nvSpPr>
          <p:cNvPr id="3" name="Content Placeholder 2">
            <a:extLst>
              <a:ext uri="{FF2B5EF4-FFF2-40B4-BE49-F238E27FC236}">
                <a16:creationId xmlns:a16="http://schemas.microsoft.com/office/drawing/2014/main" id="{8F8833D3-D285-BE10-5990-6A499E7BFC70}"/>
              </a:ext>
            </a:extLst>
          </p:cNvPr>
          <p:cNvSpPr>
            <a:spLocks noGrp="1"/>
          </p:cNvSpPr>
          <p:nvPr>
            <p:ph idx="1"/>
          </p:nvPr>
        </p:nvSpPr>
        <p:spPr>
          <a:xfrm>
            <a:off x="838200" y="1439333"/>
            <a:ext cx="10515600" cy="4737630"/>
          </a:xfrm>
        </p:spPr>
        <p:txBody>
          <a:bodyPr>
            <a:normAutofit fontScale="77500" lnSpcReduction="20000"/>
          </a:bodyPr>
          <a:lstStyle/>
          <a:p>
            <a:r>
              <a:rPr lang="en-US" dirty="0"/>
              <a:t>Avoid Leading Questions: </a:t>
            </a:r>
          </a:p>
          <a:p>
            <a:pPr marL="0" indent="0">
              <a:buNone/>
            </a:pPr>
            <a:r>
              <a:rPr lang="en-US" dirty="0"/>
              <a:t>Eg: How much did you enjoy our </a:t>
            </a:r>
            <a:r>
              <a:rPr lang="en-US" dirty="0">
                <a:solidFill>
                  <a:srgbClr val="C00000"/>
                </a:solidFill>
              </a:rPr>
              <a:t>excellent</a:t>
            </a:r>
            <a:r>
              <a:rPr lang="en-US" dirty="0"/>
              <a:t> customer service?</a:t>
            </a:r>
          </a:p>
          <a:p>
            <a:pPr>
              <a:buFont typeface="Wingdings" panose="05000000000000000000" pitchFamily="2" charset="2"/>
              <a:buChar char="à"/>
            </a:pPr>
            <a:r>
              <a:rPr lang="en-US" dirty="0"/>
              <a:t>How would you rate the customer service you received? </a:t>
            </a:r>
          </a:p>
          <a:p>
            <a:r>
              <a:rPr lang="en-US" b="1" dirty="0"/>
              <a:t>Avoid Double-</a:t>
            </a:r>
            <a:r>
              <a:rPr lang="en-US" b="1" dirty="0" err="1"/>
              <a:t>Barrelled</a:t>
            </a:r>
            <a:r>
              <a:rPr lang="en-US" b="1" dirty="0"/>
              <a:t> Questions</a:t>
            </a:r>
          </a:p>
          <a:p>
            <a:pPr marL="0" indent="0">
              <a:buNone/>
            </a:pPr>
            <a:r>
              <a:rPr lang="en-US" dirty="0"/>
              <a:t>Eg: How satisfied are you with our product quality and price?</a:t>
            </a:r>
          </a:p>
          <a:p>
            <a:r>
              <a:rPr lang="en-US" dirty="0"/>
              <a:t>A respondent may like the quality but dislike the price.</a:t>
            </a:r>
          </a:p>
          <a:p>
            <a:pPr>
              <a:buFont typeface="Wingdings" panose="05000000000000000000" pitchFamily="2" charset="2"/>
              <a:buChar char="à"/>
            </a:pPr>
            <a:r>
              <a:rPr lang="en-US" dirty="0"/>
              <a:t>How satisfied are you with the product quality?</a:t>
            </a:r>
          </a:p>
          <a:p>
            <a:pPr marL="0" indent="0">
              <a:buNone/>
            </a:pPr>
            <a:r>
              <a:rPr lang="en-US" dirty="0"/>
              <a:t>     How satisfied are you with the price?</a:t>
            </a:r>
          </a:p>
          <a:p>
            <a:r>
              <a:rPr lang="en-US" b="1" dirty="0"/>
              <a:t>Avoid Ambiguous Questions</a:t>
            </a:r>
          </a:p>
          <a:p>
            <a:pPr marL="0" indent="0">
              <a:buNone/>
            </a:pPr>
            <a:r>
              <a:rPr lang="en-US" dirty="0"/>
              <a:t>Eg: Do you regularly buy coffee?</a:t>
            </a:r>
          </a:p>
          <a:p>
            <a:r>
              <a:rPr lang="en-US" dirty="0"/>
              <a:t>“Regularly” may mean different things to different people.</a:t>
            </a:r>
          </a:p>
          <a:p>
            <a:pPr marL="0" indent="0">
              <a:buNone/>
            </a:pPr>
            <a:r>
              <a:rPr lang="en-US" dirty="0">
                <a:sym typeface="Wingdings" panose="05000000000000000000" pitchFamily="2" charset="2"/>
              </a:rPr>
              <a:t> </a:t>
            </a:r>
            <a:r>
              <a:rPr lang="en-US" dirty="0"/>
              <a:t>During the past seven days, how many times did you purchase coffee outside your home?</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6485917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E7DAF-BC9B-22B4-5E5C-CA9562B81B9E}"/>
              </a:ext>
            </a:extLst>
          </p:cNvPr>
          <p:cNvSpPr>
            <a:spLocks noGrp="1"/>
          </p:cNvSpPr>
          <p:nvPr>
            <p:ph type="title"/>
          </p:nvPr>
        </p:nvSpPr>
        <p:spPr/>
        <p:txBody>
          <a:bodyPr/>
          <a:lstStyle/>
          <a:p>
            <a:r>
              <a:rPr lang="en-US" dirty="0"/>
              <a:t>Structure</a:t>
            </a:r>
          </a:p>
        </p:txBody>
      </p:sp>
      <p:sp>
        <p:nvSpPr>
          <p:cNvPr id="3" name="Content Placeholder 2">
            <a:extLst>
              <a:ext uri="{FF2B5EF4-FFF2-40B4-BE49-F238E27FC236}">
                <a16:creationId xmlns:a16="http://schemas.microsoft.com/office/drawing/2014/main" id="{1F471F4E-B09F-CB32-80C1-9A732625600D}"/>
              </a:ext>
            </a:extLst>
          </p:cNvPr>
          <p:cNvSpPr>
            <a:spLocks noGrp="1"/>
          </p:cNvSpPr>
          <p:nvPr>
            <p:ph idx="1"/>
          </p:nvPr>
        </p:nvSpPr>
        <p:spPr>
          <a:xfrm>
            <a:off x="838200" y="1557867"/>
            <a:ext cx="10515600" cy="4619096"/>
          </a:xfrm>
        </p:spPr>
        <p:txBody>
          <a:bodyPr/>
          <a:lstStyle/>
          <a:p>
            <a:pPr marL="514350" indent="-514350">
              <a:buFont typeface="+mj-lt"/>
              <a:buAutoNum type="arabicPeriod"/>
            </a:pPr>
            <a:r>
              <a:rPr lang="en-US" dirty="0"/>
              <a:t>Brief introduction. </a:t>
            </a:r>
          </a:p>
          <a:p>
            <a:pPr marL="514350" indent="-514350">
              <a:buFont typeface="+mj-lt"/>
              <a:buAutoNum type="arabicPeriod"/>
            </a:pPr>
            <a:r>
              <a:rPr lang="en-US" dirty="0"/>
              <a:t>Screening questions. </a:t>
            </a:r>
          </a:p>
          <a:p>
            <a:pPr marL="514350" indent="-514350">
              <a:buFont typeface="+mj-lt"/>
              <a:buAutoNum type="arabicPeriod"/>
            </a:pPr>
            <a:r>
              <a:rPr lang="en-US" dirty="0"/>
              <a:t>Simple and interesting questions. </a:t>
            </a:r>
          </a:p>
          <a:p>
            <a:pPr marL="514350" indent="-514350">
              <a:buFont typeface="+mj-lt"/>
              <a:buAutoNum type="arabicPeriod"/>
            </a:pPr>
            <a:r>
              <a:rPr lang="en-US" dirty="0"/>
              <a:t>Main research questions. </a:t>
            </a:r>
          </a:p>
          <a:p>
            <a:pPr marL="514350" indent="-514350">
              <a:buFont typeface="+mj-lt"/>
              <a:buAutoNum type="arabicPeriod"/>
            </a:pPr>
            <a:r>
              <a:rPr lang="en-US" dirty="0"/>
              <a:t>Sensitive or difficult questions. </a:t>
            </a:r>
          </a:p>
          <a:p>
            <a:pPr marL="514350" indent="-514350">
              <a:buFont typeface="+mj-lt"/>
              <a:buAutoNum type="arabicPeriod"/>
            </a:pPr>
            <a:r>
              <a:rPr lang="en-US" dirty="0"/>
              <a:t>Demographic questions. </a:t>
            </a:r>
          </a:p>
          <a:p>
            <a:pPr marL="514350" indent="-514350">
              <a:buFont typeface="+mj-lt"/>
              <a:buAutoNum type="arabicPeriod"/>
            </a:pPr>
            <a:r>
              <a:rPr lang="en-US" dirty="0"/>
              <a:t>Thank-you message.</a:t>
            </a:r>
          </a:p>
        </p:txBody>
      </p:sp>
    </p:spTree>
    <p:extLst>
      <p:ext uri="{BB962C8B-B14F-4D97-AF65-F5344CB8AC3E}">
        <p14:creationId xmlns:p14="http://schemas.microsoft.com/office/powerpoint/2010/main" val="36037391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AC9BC-5E57-9FCD-CCED-9B0E6D23174D}"/>
              </a:ext>
            </a:extLst>
          </p:cNvPr>
          <p:cNvSpPr>
            <a:spLocks noGrp="1"/>
          </p:cNvSpPr>
          <p:nvPr>
            <p:ph type="title"/>
          </p:nvPr>
        </p:nvSpPr>
        <p:spPr/>
        <p:txBody>
          <a:bodyPr/>
          <a:lstStyle/>
          <a:p>
            <a:r>
              <a:rPr lang="en-US" dirty="0"/>
              <a:t>Open and Closed Questions</a:t>
            </a:r>
          </a:p>
        </p:txBody>
      </p:sp>
      <p:sp>
        <p:nvSpPr>
          <p:cNvPr id="3" name="Content Placeholder 2">
            <a:extLst>
              <a:ext uri="{FF2B5EF4-FFF2-40B4-BE49-F238E27FC236}">
                <a16:creationId xmlns:a16="http://schemas.microsoft.com/office/drawing/2014/main" id="{2311CD3A-C7C1-2418-8859-6309C33415B4}"/>
              </a:ext>
            </a:extLst>
          </p:cNvPr>
          <p:cNvSpPr>
            <a:spLocks noGrp="1"/>
          </p:cNvSpPr>
          <p:nvPr>
            <p:ph idx="1"/>
          </p:nvPr>
        </p:nvSpPr>
        <p:spPr/>
        <p:txBody>
          <a:bodyPr/>
          <a:lstStyle/>
          <a:p>
            <a:r>
              <a:rPr lang="en-US" b="1" dirty="0"/>
              <a:t>Open question</a:t>
            </a:r>
            <a:endParaRPr lang="en-US" dirty="0"/>
          </a:p>
          <a:p>
            <a:pPr marL="0" indent="0">
              <a:buNone/>
            </a:pPr>
            <a:r>
              <a:rPr lang="en-US" dirty="0"/>
              <a:t>Eg: What do you like most about this product?</a:t>
            </a:r>
          </a:p>
          <a:p>
            <a:pPr marL="0" indent="0">
              <a:buNone/>
            </a:pPr>
            <a:r>
              <a:rPr lang="en-US" dirty="0">
                <a:sym typeface="Wingdings" panose="05000000000000000000" pitchFamily="2" charset="2"/>
              </a:rPr>
              <a:t> </a:t>
            </a:r>
            <a:r>
              <a:rPr lang="en-US" dirty="0"/>
              <a:t>Respondents answer in their own words.</a:t>
            </a:r>
          </a:p>
          <a:p>
            <a:r>
              <a:rPr lang="en-US" b="1" dirty="0"/>
              <a:t>Closed question</a:t>
            </a:r>
            <a:endParaRPr lang="en-US" dirty="0"/>
          </a:p>
          <a:p>
            <a:pPr marL="0" indent="0">
              <a:buNone/>
            </a:pPr>
            <a:r>
              <a:rPr lang="en-US" dirty="0"/>
              <a:t>Eg: Are you satisfied with this product?</a:t>
            </a:r>
          </a:p>
          <a:p>
            <a:pPr lvl="1"/>
            <a:r>
              <a:rPr lang="en-US" dirty="0"/>
              <a:t>Yes</a:t>
            </a:r>
          </a:p>
          <a:p>
            <a:pPr lvl="1"/>
            <a:r>
              <a:rPr lang="en-US" dirty="0"/>
              <a:t>No</a:t>
            </a:r>
          </a:p>
          <a:p>
            <a:endParaRPr lang="en-US" dirty="0"/>
          </a:p>
        </p:txBody>
      </p:sp>
    </p:spTree>
    <p:extLst>
      <p:ext uri="{BB962C8B-B14F-4D97-AF65-F5344CB8AC3E}">
        <p14:creationId xmlns:p14="http://schemas.microsoft.com/office/powerpoint/2010/main" val="10706974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10B36-2723-3383-E8B0-CB8C5C08E04C}"/>
              </a:ext>
            </a:extLst>
          </p:cNvPr>
          <p:cNvSpPr>
            <a:spLocks noGrp="1"/>
          </p:cNvSpPr>
          <p:nvPr>
            <p:ph type="title"/>
          </p:nvPr>
        </p:nvSpPr>
        <p:spPr/>
        <p:txBody>
          <a:bodyPr/>
          <a:lstStyle/>
          <a:p>
            <a:r>
              <a:rPr lang="en-US" dirty="0"/>
              <a:t>Multiple-choice questions</a:t>
            </a:r>
          </a:p>
        </p:txBody>
      </p:sp>
      <p:sp>
        <p:nvSpPr>
          <p:cNvPr id="3" name="Content Placeholder 2">
            <a:extLst>
              <a:ext uri="{FF2B5EF4-FFF2-40B4-BE49-F238E27FC236}">
                <a16:creationId xmlns:a16="http://schemas.microsoft.com/office/drawing/2014/main" id="{E28A386C-6997-FAEE-6C05-87932ED962B1}"/>
              </a:ext>
            </a:extLst>
          </p:cNvPr>
          <p:cNvSpPr>
            <a:spLocks noGrp="1"/>
          </p:cNvSpPr>
          <p:nvPr>
            <p:ph idx="1"/>
          </p:nvPr>
        </p:nvSpPr>
        <p:spPr/>
        <p:txBody>
          <a:bodyPr>
            <a:normAutofit fontScale="85000" lnSpcReduction="20000"/>
          </a:bodyPr>
          <a:lstStyle/>
          <a:p>
            <a:r>
              <a:rPr lang="en-US" dirty="0"/>
              <a:t>Single-answer: Which factor is most important when you choose a coffee shop?</a:t>
            </a:r>
          </a:p>
          <a:p>
            <a:pPr lvl="1"/>
            <a:r>
              <a:rPr lang="en-US" dirty="0"/>
              <a:t>Price </a:t>
            </a:r>
          </a:p>
          <a:p>
            <a:pPr lvl="1"/>
            <a:r>
              <a:rPr lang="en-US" dirty="0"/>
              <a:t>Product quality </a:t>
            </a:r>
          </a:p>
          <a:p>
            <a:pPr lvl="1"/>
            <a:r>
              <a:rPr lang="en-US" dirty="0"/>
              <a:t>Location </a:t>
            </a:r>
          </a:p>
          <a:p>
            <a:pPr lvl="1"/>
            <a:r>
              <a:rPr lang="en-US" dirty="0"/>
              <a:t>Service </a:t>
            </a:r>
          </a:p>
          <a:p>
            <a:pPr lvl="1"/>
            <a:r>
              <a:rPr lang="en-US" dirty="0"/>
              <a:t>Atmosphere</a:t>
            </a:r>
          </a:p>
          <a:p>
            <a:r>
              <a:rPr lang="en-US" dirty="0"/>
              <a:t>Multiple-answer: Which features would you like the coffee shop to improve? Select all that apply.</a:t>
            </a:r>
          </a:p>
          <a:p>
            <a:pPr lvl="1"/>
            <a:r>
              <a:rPr lang="en-US" dirty="0"/>
              <a:t>Product variety </a:t>
            </a:r>
          </a:p>
          <a:p>
            <a:pPr lvl="1"/>
            <a:r>
              <a:rPr lang="en-US" dirty="0"/>
              <a:t>Service speed </a:t>
            </a:r>
          </a:p>
          <a:p>
            <a:pPr lvl="1"/>
            <a:r>
              <a:rPr lang="en-US" dirty="0"/>
              <a:t>Seating </a:t>
            </a:r>
          </a:p>
          <a:p>
            <a:pPr lvl="1"/>
            <a:r>
              <a:rPr lang="en-US" dirty="0"/>
              <a:t>Wi-Fi </a:t>
            </a:r>
          </a:p>
          <a:p>
            <a:pPr lvl="1"/>
            <a:r>
              <a:rPr lang="en-US" dirty="0"/>
              <a:t>Prices </a:t>
            </a:r>
          </a:p>
          <a:p>
            <a:pPr lvl="1"/>
            <a:r>
              <a:rPr lang="en-US" dirty="0"/>
              <a:t>Opening hours</a:t>
            </a:r>
          </a:p>
          <a:p>
            <a:endParaRPr lang="en-US" dirty="0"/>
          </a:p>
        </p:txBody>
      </p:sp>
    </p:spTree>
    <p:extLst>
      <p:ext uri="{BB962C8B-B14F-4D97-AF65-F5344CB8AC3E}">
        <p14:creationId xmlns:p14="http://schemas.microsoft.com/office/powerpoint/2010/main" val="22642762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71DBDB-294B-35FF-F74B-54A89B474E73}"/>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3200" b="1" kern="1200" dirty="0">
                <a:solidFill>
                  <a:schemeClr val="tx1"/>
                </a:solidFill>
                <a:latin typeface="+mj-lt"/>
                <a:ea typeface="+mj-ea"/>
                <a:cs typeface="+mj-cs"/>
              </a:rPr>
              <a:t>Likert-scale questions: </a:t>
            </a:r>
            <a:r>
              <a:rPr lang="en-US" sz="3200" b="1" dirty="0"/>
              <a:t>measures agreement with a statement </a:t>
            </a:r>
            <a:endParaRPr lang="en-US" sz="3200" b="1" kern="1200" dirty="0">
              <a:solidFill>
                <a:schemeClr val="tx1"/>
              </a:solidFill>
              <a:latin typeface="+mj-lt"/>
              <a:ea typeface="+mj-ea"/>
              <a:cs typeface="+mj-cs"/>
            </a:endParaRPr>
          </a:p>
        </p:txBody>
      </p:sp>
      <p:sp>
        <p:nvSpPr>
          <p:cNvPr id="6" name="TextBox 5">
            <a:extLst>
              <a:ext uri="{FF2B5EF4-FFF2-40B4-BE49-F238E27FC236}">
                <a16:creationId xmlns:a16="http://schemas.microsoft.com/office/drawing/2014/main" id="{BEE1034D-8BE0-8E5A-F5BD-01302E787EA7}"/>
              </a:ext>
            </a:extLst>
          </p:cNvPr>
          <p:cNvSpPr txBox="1"/>
          <p:nvPr/>
        </p:nvSpPr>
        <p:spPr>
          <a:xfrm>
            <a:off x="638881" y="1809541"/>
            <a:ext cx="10909643" cy="687406"/>
          </a:xfrm>
          <a:prstGeom prst="rect">
            <a:avLst/>
          </a:prstGeom>
        </p:spPr>
        <p:txBody>
          <a:bodyPr vert="horz" lIns="91440" tIns="45720" rIns="91440" bIns="45720" rtlCol="0" anchor="ctr">
            <a:normAutofit/>
          </a:bodyPr>
          <a:lstStyle/>
          <a:p>
            <a:pPr algn="ctr">
              <a:lnSpc>
                <a:spcPct val="90000"/>
              </a:lnSpc>
              <a:spcBef>
                <a:spcPts val="1000"/>
              </a:spcBef>
            </a:pPr>
            <a:r>
              <a:rPr lang="en-US" sz="2400" kern="1200" dirty="0">
                <a:solidFill>
                  <a:schemeClr val="tx1"/>
                </a:solidFill>
                <a:latin typeface="+mn-lt"/>
                <a:ea typeface="+mn-ea"/>
                <a:cs typeface="+mn-cs"/>
              </a:rPr>
              <a:t>Please indicate your level of agreement with each statement.</a:t>
            </a:r>
          </a:p>
        </p:txBody>
      </p:sp>
      <p:sp>
        <p:nvSpPr>
          <p:cNvPr id="13"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3AA17B8C-2F08-3CDB-2CBE-1E5F2C3FEED3}"/>
              </a:ext>
            </a:extLst>
          </p:cNvPr>
          <p:cNvGraphicFramePr>
            <a:graphicFrameLocks noGrp="1"/>
          </p:cNvGraphicFramePr>
          <p:nvPr>
            <p:ph idx="1"/>
            <p:extLst>
              <p:ext uri="{D42A27DB-BD31-4B8C-83A1-F6EECF244321}">
                <p14:modId xmlns:p14="http://schemas.microsoft.com/office/powerpoint/2010/main" val="3733953074"/>
              </p:ext>
            </p:extLst>
          </p:nvPr>
        </p:nvGraphicFramePr>
        <p:xfrm>
          <a:off x="646552" y="2633472"/>
          <a:ext cx="10895849" cy="3586355"/>
        </p:xfrm>
        <a:graphic>
          <a:graphicData uri="http://schemas.openxmlformats.org/drawingml/2006/table">
            <a:tbl>
              <a:tblPr/>
              <a:tblGrid>
                <a:gridCol w="1882028">
                  <a:extLst>
                    <a:ext uri="{9D8B030D-6E8A-4147-A177-3AD203B41FA5}">
                      <a16:colId xmlns:a16="http://schemas.microsoft.com/office/drawing/2014/main" val="3018124977"/>
                    </a:ext>
                  </a:extLst>
                </a:gridCol>
                <a:gridCol w="1857796">
                  <a:extLst>
                    <a:ext uri="{9D8B030D-6E8A-4147-A177-3AD203B41FA5}">
                      <a16:colId xmlns:a16="http://schemas.microsoft.com/office/drawing/2014/main" val="2393426722"/>
                    </a:ext>
                  </a:extLst>
                </a:gridCol>
                <a:gridCol w="1857796">
                  <a:extLst>
                    <a:ext uri="{9D8B030D-6E8A-4147-A177-3AD203B41FA5}">
                      <a16:colId xmlns:a16="http://schemas.microsoft.com/office/drawing/2014/main" val="1861730543"/>
                    </a:ext>
                  </a:extLst>
                </a:gridCol>
                <a:gridCol w="1803548">
                  <a:extLst>
                    <a:ext uri="{9D8B030D-6E8A-4147-A177-3AD203B41FA5}">
                      <a16:colId xmlns:a16="http://schemas.microsoft.com/office/drawing/2014/main" val="1934354664"/>
                    </a:ext>
                  </a:extLst>
                </a:gridCol>
                <a:gridCol w="1585728">
                  <a:extLst>
                    <a:ext uri="{9D8B030D-6E8A-4147-A177-3AD203B41FA5}">
                      <a16:colId xmlns:a16="http://schemas.microsoft.com/office/drawing/2014/main" val="2798506508"/>
                    </a:ext>
                  </a:extLst>
                </a:gridCol>
                <a:gridCol w="1908953">
                  <a:extLst>
                    <a:ext uri="{9D8B030D-6E8A-4147-A177-3AD203B41FA5}">
                      <a16:colId xmlns:a16="http://schemas.microsoft.com/office/drawing/2014/main" val="2806348710"/>
                    </a:ext>
                  </a:extLst>
                </a:gridCol>
              </a:tblGrid>
              <a:tr h="717271">
                <a:tc>
                  <a:txBody>
                    <a:bodyPr/>
                    <a:lstStyle/>
                    <a:p>
                      <a:pPr algn="l" fontAlgn="ctr">
                        <a:buNone/>
                      </a:pPr>
                      <a:r>
                        <a:rPr lang="en-US" sz="1900" b="0" i="0" u="none" strike="noStrike">
                          <a:effectLst/>
                          <a:latin typeface="Arial" panose="020B0604020202020204" pitchFamily="34" charset="0"/>
                        </a:rPr>
                        <a:t>Statement</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Strongly disagree</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Disagree</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Neutral</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Agree</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Strongly agree</a:t>
                      </a:r>
                    </a:p>
                  </a:txBody>
                  <a:tcPr marL="96928" marR="96928" marT="48464" marB="48464" anchor="ctr">
                    <a:lnL>
                      <a:noFill/>
                    </a:lnL>
                    <a:lnR>
                      <a:noFill/>
                    </a:lnR>
                    <a:lnT>
                      <a:noFill/>
                    </a:lnT>
                    <a:lnB>
                      <a:noFill/>
                    </a:lnB>
                    <a:noFill/>
                  </a:tcPr>
                </a:tc>
                <a:extLst>
                  <a:ext uri="{0D108BD9-81ED-4DB2-BD59-A6C34878D82A}">
                    <a16:rowId xmlns:a16="http://schemas.microsoft.com/office/drawing/2014/main" val="2162361519"/>
                  </a:ext>
                </a:extLst>
              </a:tr>
              <a:tr h="717271">
                <a:tc>
                  <a:txBody>
                    <a:bodyPr/>
                    <a:lstStyle/>
                    <a:p>
                      <a:pPr algn="l" fontAlgn="ctr">
                        <a:buNone/>
                      </a:pPr>
                      <a:r>
                        <a:rPr lang="en-US" sz="1900" b="0" i="0" u="none" strike="noStrike">
                          <a:effectLst/>
                          <a:latin typeface="Arial" panose="020B0604020202020204" pitchFamily="34" charset="0"/>
                        </a:rPr>
                        <a:t>The staff are friendly.</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1</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2</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3</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4</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5</a:t>
                      </a:r>
                    </a:p>
                  </a:txBody>
                  <a:tcPr marL="96928" marR="96928" marT="48464" marB="48464" anchor="ctr">
                    <a:lnL>
                      <a:noFill/>
                    </a:lnL>
                    <a:lnR>
                      <a:noFill/>
                    </a:lnR>
                    <a:lnT>
                      <a:noFill/>
                    </a:lnT>
                    <a:lnB>
                      <a:noFill/>
                    </a:lnB>
                    <a:noFill/>
                  </a:tcPr>
                </a:tc>
                <a:extLst>
                  <a:ext uri="{0D108BD9-81ED-4DB2-BD59-A6C34878D82A}">
                    <a16:rowId xmlns:a16="http://schemas.microsoft.com/office/drawing/2014/main" val="1741124436"/>
                  </a:ext>
                </a:extLst>
              </a:tr>
              <a:tr h="717271">
                <a:tc>
                  <a:txBody>
                    <a:bodyPr/>
                    <a:lstStyle/>
                    <a:p>
                      <a:pPr algn="l" fontAlgn="ctr">
                        <a:buNone/>
                      </a:pPr>
                      <a:r>
                        <a:rPr lang="en-US" sz="1900" b="0" i="0" u="none" strike="noStrike">
                          <a:effectLst/>
                          <a:latin typeface="Arial" panose="020B0604020202020204" pitchFamily="34" charset="0"/>
                        </a:rPr>
                        <a:t>The service is fast.</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1</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2</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3</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4</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5</a:t>
                      </a:r>
                    </a:p>
                  </a:txBody>
                  <a:tcPr marL="96928" marR="96928" marT="48464" marB="48464" anchor="ctr">
                    <a:lnL>
                      <a:noFill/>
                    </a:lnL>
                    <a:lnR>
                      <a:noFill/>
                    </a:lnR>
                    <a:lnT>
                      <a:noFill/>
                    </a:lnT>
                    <a:lnB>
                      <a:noFill/>
                    </a:lnB>
                    <a:noFill/>
                  </a:tcPr>
                </a:tc>
                <a:extLst>
                  <a:ext uri="{0D108BD9-81ED-4DB2-BD59-A6C34878D82A}">
                    <a16:rowId xmlns:a16="http://schemas.microsoft.com/office/drawing/2014/main" val="3851213468"/>
                  </a:ext>
                </a:extLst>
              </a:tr>
              <a:tr h="717271">
                <a:tc>
                  <a:txBody>
                    <a:bodyPr/>
                    <a:lstStyle/>
                    <a:p>
                      <a:pPr algn="l" fontAlgn="ctr">
                        <a:buNone/>
                      </a:pPr>
                      <a:r>
                        <a:rPr lang="en-US" sz="1900" b="0" i="0" u="none" strike="noStrike">
                          <a:effectLst/>
                          <a:latin typeface="Arial" panose="020B0604020202020204" pitchFamily="34" charset="0"/>
                        </a:rPr>
                        <a:t>The prices are reasonable.</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1</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2</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3</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4</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5</a:t>
                      </a:r>
                    </a:p>
                  </a:txBody>
                  <a:tcPr marL="96928" marR="96928" marT="48464" marB="48464" anchor="ctr">
                    <a:lnL>
                      <a:noFill/>
                    </a:lnL>
                    <a:lnR>
                      <a:noFill/>
                    </a:lnR>
                    <a:lnT>
                      <a:noFill/>
                    </a:lnT>
                    <a:lnB>
                      <a:noFill/>
                    </a:lnB>
                    <a:noFill/>
                  </a:tcPr>
                </a:tc>
                <a:extLst>
                  <a:ext uri="{0D108BD9-81ED-4DB2-BD59-A6C34878D82A}">
                    <a16:rowId xmlns:a16="http://schemas.microsoft.com/office/drawing/2014/main" val="1808746826"/>
                  </a:ext>
                </a:extLst>
              </a:tr>
              <a:tr h="717271">
                <a:tc>
                  <a:txBody>
                    <a:bodyPr/>
                    <a:lstStyle/>
                    <a:p>
                      <a:pPr algn="l" fontAlgn="ctr">
                        <a:buNone/>
                      </a:pPr>
                      <a:r>
                        <a:rPr lang="en-US" sz="1900" b="0" i="0" u="none" strike="noStrike">
                          <a:effectLst/>
                          <a:latin typeface="Arial" panose="020B0604020202020204" pitchFamily="34" charset="0"/>
                        </a:rPr>
                        <a:t>I intend to visit again.</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1</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2</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3</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a:effectLst/>
                          <a:latin typeface="Arial" panose="020B0604020202020204" pitchFamily="34" charset="0"/>
                        </a:rPr>
                        <a:t>4</a:t>
                      </a:r>
                    </a:p>
                  </a:txBody>
                  <a:tcPr marL="96928" marR="96928" marT="48464" marB="48464" anchor="ctr">
                    <a:lnL>
                      <a:noFill/>
                    </a:lnL>
                    <a:lnR>
                      <a:noFill/>
                    </a:lnR>
                    <a:lnT>
                      <a:noFill/>
                    </a:lnT>
                    <a:lnB>
                      <a:noFill/>
                    </a:lnB>
                    <a:noFill/>
                  </a:tcPr>
                </a:tc>
                <a:tc>
                  <a:txBody>
                    <a:bodyPr/>
                    <a:lstStyle/>
                    <a:p>
                      <a:pPr algn="l" fontAlgn="ctr">
                        <a:buNone/>
                      </a:pPr>
                      <a:r>
                        <a:rPr lang="en-US" sz="1900" b="0" i="0" u="none" strike="noStrike" dirty="0">
                          <a:effectLst/>
                          <a:latin typeface="Arial" panose="020B0604020202020204" pitchFamily="34" charset="0"/>
                        </a:rPr>
                        <a:t>5</a:t>
                      </a:r>
                    </a:p>
                  </a:txBody>
                  <a:tcPr marL="96928" marR="96928" marT="48464" marB="48464" anchor="ctr">
                    <a:lnL>
                      <a:noFill/>
                    </a:lnL>
                    <a:lnR>
                      <a:noFill/>
                    </a:lnR>
                    <a:lnT>
                      <a:noFill/>
                    </a:lnT>
                    <a:lnB>
                      <a:noFill/>
                    </a:lnB>
                    <a:noFill/>
                  </a:tcPr>
                </a:tc>
                <a:extLst>
                  <a:ext uri="{0D108BD9-81ED-4DB2-BD59-A6C34878D82A}">
                    <a16:rowId xmlns:a16="http://schemas.microsoft.com/office/drawing/2014/main" val="1791683848"/>
                  </a:ext>
                </a:extLst>
              </a:tr>
            </a:tbl>
          </a:graphicData>
        </a:graphic>
      </p:graphicFrame>
    </p:spTree>
    <p:extLst>
      <p:ext uri="{BB962C8B-B14F-4D97-AF65-F5344CB8AC3E}">
        <p14:creationId xmlns:p14="http://schemas.microsoft.com/office/powerpoint/2010/main" val="7723996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F32BF-CF8E-AC58-32E5-232E0DBB19B2}"/>
              </a:ext>
            </a:extLst>
          </p:cNvPr>
          <p:cNvSpPr>
            <a:spLocks noGrp="1"/>
          </p:cNvSpPr>
          <p:nvPr>
            <p:ph type="title"/>
          </p:nvPr>
        </p:nvSpPr>
        <p:spPr/>
        <p:txBody>
          <a:bodyPr/>
          <a:lstStyle/>
          <a:p>
            <a:r>
              <a:rPr lang="en-US" b="1" dirty="0"/>
              <a:t>100-point rating-scale questions</a:t>
            </a:r>
            <a:br>
              <a:rPr lang="en-US" b="1" dirty="0"/>
            </a:br>
            <a:endParaRPr lang="en-US" dirty="0"/>
          </a:p>
        </p:txBody>
      </p:sp>
      <p:sp>
        <p:nvSpPr>
          <p:cNvPr id="3" name="Content Placeholder 2">
            <a:extLst>
              <a:ext uri="{FF2B5EF4-FFF2-40B4-BE49-F238E27FC236}">
                <a16:creationId xmlns:a16="http://schemas.microsoft.com/office/drawing/2014/main" id="{F9F68D9A-F381-D3EE-D5D6-C5B713FF0788}"/>
              </a:ext>
            </a:extLst>
          </p:cNvPr>
          <p:cNvSpPr>
            <a:spLocks noGrp="1"/>
          </p:cNvSpPr>
          <p:nvPr>
            <p:ph idx="1"/>
          </p:nvPr>
        </p:nvSpPr>
        <p:spPr/>
        <p:txBody>
          <a:bodyPr/>
          <a:lstStyle/>
          <a:p>
            <a:pPr marL="0" indent="0">
              <a:buNone/>
            </a:pPr>
            <a:r>
              <a:rPr lang="en-US" dirty="0"/>
              <a:t>On a scale from 0 to 100, how likely are you to recommend this restaurant to a friend?</a:t>
            </a:r>
          </a:p>
          <a:p>
            <a:r>
              <a:rPr lang="en-US" b="1" dirty="0"/>
              <a:t>0:</a:t>
            </a:r>
            <a:r>
              <a:rPr lang="en-US" dirty="0"/>
              <a:t> Not at all likely </a:t>
            </a:r>
          </a:p>
          <a:p>
            <a:r>
              <a:rPr lang="en-US" b="1" dirty="0"/>
              <a:t>100:</a:t>
            </a:r>
            <a:r>
              <a:rPr lang="en-US" dirty="0"/>
              <a:t> Extremely likely</a:t>
            </a:r>
          </a:p>
          <a:p>
            <a:r>
              <a:rPr lang="en-US" dirty="0"/>
              <a:t>Note: respondents may find it difficult to distinguish precisely between close scores such as 72 and 73.</a:t>
            </a:r>
          </a:p>
          <a:p>
            <a:endParaRPr lang="en-US" dirty="0"/>
          </a:p>
        </p:txBody>
      </p:sp>
    </p:spTree>
    <p:extLst>
      <p:ext uri="{BB962C8B-B14F-4D97-AF65-F5344CB8AC3E}">
        <p14:creationId xmlns:p14="http://schemas.microsoft.com/office/powerpoint/2010/main" val="12425895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1418D78-E0CA-7B9F-8078-8AB70D6E58BC}"/>
              </a:ext>
            </a:extLst>
          </p:cNvPr>
          <p:cNvSpPr>
            <a:spLocks noGrp="1"/>
          </p:cNvSpPr>
          <p:nvPr>
            <p:ph type="title"/>
          </p:nvPr>
        </p:nvSpPr>
        <p:spPr/>
        <p:txBody>
          <a:bodyPr/>
          <a:lstStyle/>
          <a:p>
            <a:r>
              <a:rPr lang="en-US" b="1" dirty="0">
                <a:solidFill>
                  <a:srgbClr val="C00000"/>
                </a:solidFill>
              </a:rPr>
              <a:t>Group work</a:t>
            </a:r>
          </a:p>
        </p:txBody>
      </p:sp>
      <p:sp>
        <p:nvSpPr>
          <p:cNvPr id="6" name="Text Placeholder 5">
            <a:extLst>
              <a:ext uri="{FF2B5EF4-FFF2-40B4-BE49-F238E27FC236}">
                <a16:creationId xmlns:a16="http://schemas.microsoft.com/office/drawing/2014/main" id="{6CDC1FAE-843B-72B0-EC30-26A1E58152FD}"/>
              </a:ext>
            </a:extLst>
          </p:cNvPr>
          <p:cNvSpPr>
            <a:spLocks noGrp="1"/>
          </p:cNvSpPr>
          <p:nvPr>
            <p:ph type="body" idx="1"/>
          </p:nvPr>
        </p:nvSpPr>
        <p:spPr/>
        <p:txBody>
          <a:bodyPr/>
          <a:lstStyle/>
          <a:p>
            <a:endParaRPr lang="en-US"/>
          </a:p>
        </p:txBody>
      </p:sp>
      <p:pic>
        <p:nvPicPr>
          <p:cNvPr id="8" name="Picture 7">
            <a:extLst>
              <a:ext uri="{FF2B5EF4-FFF2-40B4-BE49-F238E27FC236}">
                <a16:creationId xmlns:a16="http://schemas.microsoft.com/office/drawing/2014/main" id="{506ED11C-9EC1-9272-F971-07AA6877D7B1}"/>
              </a:ext>
            </a:extLst>
          </p:cNvPr>
          <p:cNvPicPr>
            <a:picLocks noChangeAspect="1"/>
          </p:cNvPicPr>
          <p:nvPr/>
        </p:nvPicPr>
        <p:blipFill>
          <a:blip r:embed="rId2">
            <a:alphaModFix/>
          </a:blip>
          <a:srcRect r="1064"/>
          <a:stretch>
            <a:fillRect/>
          </a:stretch>
        </p:blipFill>
        <p:spPr>
          <a:xfrm>
            <a:off x="7115177" y="115193"/>
            <a:ext cx="4950618" cy="6627614"/>
          </a:xfrm>
          <a:prstGeom prst="rect">
            <a:avLst/>
          </a:prstGeom>
        </p:spPr>
      </p:pic>
    </p:spTree>
    <p:extLst>
      <p:ext uri="{BB962C8B-B14F-4D97-AF65-F5344CB8AC3E}">
        <p14:creationId xmlns:p14="http://schemas.microsoft.com/office/powerpoint/2010/main" val="27150511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CBA599F-BEE6-C557-CA84-5203123CE842}"/>
              </a:ext>
            </a:extLst>
          </p:cNvPr>
          <p:cNvSpPr>
            <a:spLocks noGrp="1"/>
          </p:cNvSpPr>
          <p:nvPr>
            <p:ph type="title"/>
          </p:nvPr>
        </p:nvSpPr>
        <p:spPr>
          <a:xfrm>
            <a:off x="329450" y="424533"/>
            <a:ext cx="6299950" cy="657057"/>
          </a:xfrm>
        </p:spPr>
        <p:txBody>
          <a:bodyPr>
            <a:noAutofit/>
          </a:bodyPr>
          <a:lstStyle/>
          <a:p>
            <a:r>
              <a:rPr lang="en-US" sz="3200" b="1" dirty="0">
                <a:solidFill>
                  <a:srgbClr val="C00000"/>
                </a:solidFill>
              </a:rPr>
              <a:t>Group 1: The Hanoi 5 Gates Train</a:t>
            </a:r>
          </a:p>
        </p:txBody>
      </p:sp>
      <p:sp>
        <p:nvSpPr>
          <p:cNvPr id="10" name="Content Placeholder 9">
            <a:extLst>
              <a:ext uri="{FF2B5EF4-FFF2-40B4-BE49-F238E27FC236}">
                <a16:creationId xmlns:a16="http://schemas.microsoft.com/office/drawing/2014/main" id="{7C72ACFD-32C8-FADC-2BF5-40E276A6A95D}"/>
              </a:ext>
            </a:extLst>
          </p:cNvPr>
          <p:cNvSpPr>
            <a:spLocks noGrp="1"/>
          </p:cNvSpPr>
          <p:nvPr>
            <p:ph sz="half" idx="1"/>
          </p:nvPr>
        </p:nvSpPr>
        <p:spPr>
          <a:xfrm>
            <a:off x="451585" y="1081590"/>
            <a:ext cx="5887453" cy="5419343"/>
          </a:xfrm>
          <a:solidFill>
            <a:schemeClr val="accent4">
              <a:lumMod val="20000"/>
              <a:lumOff val="80000"/>
            </a:schemeClr>
          </a:solidFill>
        </p:spPr>
        <p:txBody>
          <a:bodyPr>
            <a:noAutofit/>
          </a:bodyPr>
          <a:lstStyle/>
          <a:p>
            <a:r>
              <a:rPr lang="en-US" sz="1600" dirty="0"/>
              <a:t>Launched in September 2025, </a:t>
            </a:r>
            <a:r>
              <a:rPr lang="en-US" sz="1600" b="1" dirty="0"/>
              <a:t>The Hanoi Train – Five Gates</a:t>
            </a:r>
            <a:r>
              <a:rPr lang="en-US" sz="1600" dirty="0"/>
              <a:t> is a cultural-tourism railway product connecting Hanoi Station with </a:t>
            </a:r>
            <a:r>
              <a:rPr lang="en-US" sz="1600" dirty="0" err="1"/>
              <a:t>Từ</a:t>
            </a:r>
            <a:r>
              <a:rPr lang="en-US" sz="1600" dirty="0"/>
              <a:t> Sơn in Bắc Ninh. It is operated by BHL Tourism Service Trading Joint Stock Company in collaboration with Vietnam Railways. Rather than selling transportation alone, the business transforms a short railway journey into an experience built around the history, culture and visual identity of Hanoi and the Red River Delta. </a:t>
            </a:r>
          </a:p>
          <a:p>
            <a:r>
              <a:rPr lang="en-US" sz="1600" dirty="0"/>
              <a:t>The train’s passenger carriages are named after five historic gates of </a:t>
            </a:r>
            <a:r>
              <a:rPr lang="en-US" sz="1600" dirty="0" err="1"/>
              <a:t>Thăng</a:t>
            </a:r>
            <a:r>
              <a:rPr lang="en-US" sz="1600" dirty="0"/>
              <a:t> Long–Hanoi: </a:t>
            </a:r>
            <a:r>
              <a:rPr lang="en-US" sz="1600" b="1" dirty="0"/>
              <a:t>Ô </a:t>
            </a:r>
            <a:r>
              <a:rPr lang="en-US" sz="1600" b="1" dirty="0" err="1"/>
              <a:t>Cầu</a:t>
            </a:r>
            <a:r>
              <a:rPr lang="en-US" sz="1600" b="1" dirty="0"/>
              <a:t> </a:t>
            </a:r>
            <a:r>
              <a:rPr lang="en-US" sz="1600" b="1" dirty="0" err="1"/>
              <a:t>Dền</a:t>
            </a:r>
            <a:r>
              <a:rPr lang="en-US" sz="1600" b="1" dirty="0"/>
              <a:t>, Ô Quan </a:t>
            </a:r>
            <a:r>
              <a:rPr lang="en-US" sz="1600" b="1" dirty="0" err="1"/>
              <a:t>Chưởng</a:t>
            </a:r>
            <a:r>
              <a:rPr lang="en-US" sz="1600" b="1" dirty="0"/>
              <a:t>, Ô </a:t>
            </a:r>
            <a:r>
              <a:rPr lang="en-US" sz="1600" b="1" dirty="0" err="1"/>
              <a:t>Cầu</a:t>
            </a:r>
            <a:r>
              <a:rPr lang="en-US" sz="1600" b="1" dirty="0"/>
              <a:t> </a:t>
            </a:r>
            <a:r>
              <a:rPr lang="en-US" sz="1600" b="1" dirty="0" err="1"/>
              <a:t>Giấy</a:t>
            </a:r>
            <a:r>
              <a:rPr lang="en-US" sz="1600" b="1" dirty="0"/>
              <a:t>, Ô </a:t>
            </a:r>
            <a:r>
              <a:rPr lang="en-US" sz="1600" b="1" dirty="0" err="1"/>
              <a:t>Chợ</a:t>
            </a:r>
            <a:r>
              <a:rPr lang="en-US" sz="1600" b="1" dirty="0"/>
              <a:t> </a:t>
            </a:r>
            <a:r>
              <a:rPr lang="en-US" sz="1600" b="1" dirty="0" err="1"/>
              <a:t>Dừa</a:t>
            </a:r>
            <a:r>
              <a:rPr lang="en-US" sz="1600" b="1" dirty="0"/>
              <a:t> and Ô </a:t>
            </a:r>
            <a:r>
              <a:rPr lang="en-US" sz="1600" b="1" dirty="0" err="1"/>
              <a:t>Đống</a:t>
            </a:r>
            <a:r>
              <a:rPr lang="en-US" sz="1600" b="1" dirty="0"/>
              <a:t> </a:t>
            </a:r>
            <a:r>
              <a:rPr lang="en-US" sz="1600" b="1" dirty="0" err="1"/>
              <a:t>Mác</a:t>
            </a:r>
            <a:r>
              <a:rPr lang="en-US" sz="1600" dirty="0"/>
              <a:t>. Its double-decker carriages use different historical and cultural themes, while additional spaces are designed for photography and social-media “check-ins.” </a:t>
            </a:r>
          </a:p>
          <a:p>
            <a:r>
              <a:rPr lang="en-US" sz="1600" dirty="0"/>
              <a:t>The Hanoi Train does not compete primarily with ordinary trains. Its competitors include city tours, museums, cultural performances, day trips and other leisure activities.</a:t>
            </a:r>
          </a:p>
          <a:p>
            <a:r>
              <a:rPr lang="en-US" sz="1600" dirty="0"/>
              <a:t>During the journey, passengers may experience traditional forms of performance such as </a:t>
            </a:r>
            <a:r>
              <a:rPr lang="en-US" sz="1600" b="1" dirty="0" err="1"/>
              <a:t>quan</a:t>
            </a:r>
            <a:r>
              <a:rPr lang="en-US" sz="1600" b="1" dirty="0"/>
              <a:t> </a:t>
            </a:r>
            <a:r>
              <a:rPr lang="en-US" sz="1600" b="1" dirty="0" err="1"/>
              <a:t>họ</a:t>
            </a:r>
            <a:r>
              <a:rPr lang="en-US" sz="1600" b="1" dirty="0"/>
              <a:t>, ca </a:t>
            </a:r>
            <a:r>
              <a:rPr lang="en-US" sz="1600" b="1" dirty="0" err="1"/>
              <a:t>trù</a:t>
            </a:r>
            <a:r>
              <a:rPr lang="en-US" sz="1600" b="1" dirty="0"/>
              <a:t>, </a:t>
            </a:r>
            <a:r>
              <a:rPr lang="en-US" sz="1600" b="1" dirty="0" err="1"/>
              <a:t>chèo</a:t>
            </a:r>
            <a:r>
              <a:rPr lang="en-US" sz="1600" b="1" dirty="0"/>
              <a:t> and </a:t>
            </a:r>
            <a:r>
              <a:rPr lang="en-US" sz="1600" b="1" dirty="0" err="1"/>
              <a:t>xẩm</a:t>
            </a:r>
            <a:r>
              <a:rPr lang="en-US" sz="1600" dirty="0"/>
              <a:t>, together with regional food, lotus tea, storytelling and craft-related activities. The visit to </a:t>
            </a:r>
            <a:r>
              <a:rPr lang="en-US" sz="1600" dirty="0" err="1"/>
              <a:t>Từ</a:t>
            </a:r>
            <a:r>
              <a:rPr lang="en-US" sz="1600" dirty="0"/>
              <a:t> Sơn can also connect the journey with </a:t>
            </a:r>
            <a:r>
              <a:rPr lang="en-US" sz="1600" dirty="0" err="1"/>
              <a:t>Đô</a:t>
            </a:r>
            <a:r>
              <a:rPr lang="en-US" sz="1600" dirty="0"/>
              <a:t> Temple and the heritage of the Lý dynasty</a:t>
            </a:r>
          </a:p>
          <a:p>
            <a:endParaRPr lang="en-US" sz="1600" dirty="0"/>
          </a:p>
        </p:txBody>
      </p:sp>
      <p:sp>
        <p:nvSpPr>
          <p:cNvPr id="11" name="Content Placeholder 10">
            <a:extLst>
              <a:ext uri="{FF2B5EF4-FFF2-40B4-BE49-F238E27FC236}">
                <a16:creationId xmlns:a16="http://schemas.microsoft.com/office/drawing/2014/main" id="{1040725C-C4AB-5915-798D-8DD84621711A}"/>
              </a:ext>
            </a:extLst>
          </p:cNvPr>
          <p:cNvSpPr>
            <a:spLocks noGrp="1"/>
          </p:cNvSpPr>
          <p:nvPr>
            <p:ph sz="half" idx="2"/>
          </p:nvPr>
        </p:nvSpPr>
        <p:spPr>
          <a:xfrm>
            <a:off x="6629400" y="2598820"/>
            <a:ext cx="5209674" cy="4039723"/>
          </a:xfrm>
          <a:solidFill>
            <a:schemeClr val="accent4">
              <a:lumMod val="20000"/>
              <a:lumOff val="80000"/>
            </a:schemeClr>
          </a:solidFill>
        </p:spPr>
        <p:txBody>
          <a:bodyPr>
            <a:noAutofit/>
          </a:bodyPr>
          <a:lstStyle/>
          <a:p>
            <a:r>
              <a:rPr lang="en-US" sz="1600" dirty="0"/>
              <a:t>Many customers may travel once to experience the new train, take photographs, and share them online, but they won’t come back.</a:t>
            </a:r>
          </a:p>
          <a:p>
            <a:r>
              <a:rPr lang="en-US" sz="1600" dirty="0"/>
              <a:t>Customers may not clearly understand whether the product is a sightseeing train, a cultural performance, a heritage tour, a family excursion, or a premium tourist experience.</a:t>
            </a:r>
          </a:p>
          <a:p>
            <a:r>
              <a:rPr lang="en-US" sz="1600" dirty="0"/>
              <a:t>Information about schedules, packages, prices, activities, and booking channels may appear across several websites, agents, and social-media pages, but inconsistent, and with limited accessibility for international tourists. </a:t>
            </a:r>
          </a:p>
          <a:p>
            <a:r>
              <a:rPr lang="en-US" sz="1600" dirty="0"/>
              <a:t>The total experience depends on railway operations, performers, tour guides, food providers, booking agents, and local attractions. One weak part of the service can damage the entire customer experience.</a:t>
            </a:r>
          </a:p>
        </p:txBody>
      </p:sp>
      <p:pic>
        <p:nvPicPr>
          <p:cNvPr id="13" name="Picture 12">
            <a:extLst>
              <a:ext uri="{FF2B5EF4-FFF2-40B4-BE49-F238E27FC236}">
                <a16:creationId xmlns:a16="http://schemas.microsoft.com/office/drawing/2014/main" id="{1904A0A8-02B1-DFB4-3D92-7376A13D6D4C}"/>
              </a:ext>
            </a:extLst>
          </p:cNvPr>
          <p:cNvPicPr>
            <a:picLocks noChangeAspect="1"/>
          </p:cNvPicPr>
          <p:nvPr/>
        </p:nvPicPr>
        <p:blipFill>
          <a:blip r:embed="rId2"/>
          <a:stretch>
            <a:fillRect/>
          </a:stretch>
        </p:blipFill>
        <p:spPr>
          <a:xfrm>
            <a:off x="7475619" y="70633"/>
            <a:ext cx="3753853" cy="2297134"/>
          </a:xfrm>
          <a:prstGeom prst="rect">
            <a:avLst/>
          </a:prstGeom>
        </p:spPr>
      </p:pic>
    </p:spTree>
    <p:extLst>
      <p:ext uri="{BB962C8B-B14F-4D97-AF65-F5344CB8AC3E}">
        <p14:creationId xmlns:p14="http://schemas.microsoft.com/office/powerpoint/2010/main" val="5171514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C6D4260-98C8-C370-0442-867C375B6E13}"/>
              </a:ext>
            </a:extLst>
          </p:cNvPr>
          <p:cNvPicPr>
            <a:picLocks noGrp="1" noChangeAspect="1"/>
          </p:cNvPicPr>
          <p:nvPr>
            <p:ph sz="half" idx="2"/>
          </p:nvPr>
        </p:nvPicPr>
        <p:blipFill>
          <a:blip r:embed="rId2"/>
          <a:srcRect t="3518"/>
          <a:stretch>
            <a:fillRect/>
          </a:stretch>
        </p:blipFill>
        <p:spPr>
          <a:xfrm>
            <a:off x="6926823" y="1137520"/>
            <a:ext cx="5265177" cy="2760712"/>
          </a:xfrm>
          <a:prstGeom prst="rect">
            <a:avLst/>
          </a:prstGeom>
        </p:spPr>
      </p:pic>
      <p:sp>
        <p:nvSpPr>
          <p:cNvPr id="2" name="Title 1">
            <a:extLst>
              <a:ext uri="{FF2B5EF4-FFF2-40B4-BE49-F238E27FC236}">
                <a16:creationId xmlns:a16="http://schemas.microsoft.com/office/drawing/2014/main" id="{47750E73-C905-93D6-4CE4-F5F9B1071E18}"/>
              </a:ext>
            </a:extLst>
          </p:cNvPr>
          <p:cNvSpPr>
            <a:spLocks noGrp="1"/>
          </p:cNvSpPr>
          <p:nvPr>
            <p:ph type="title"/>
          </p:nvPr>
        </p:nvSpPr>
        <p:spPr>
          <a:xfrm>
            <a:off x="377311" y="365126"/>
            <a:ext cx="10976489" cy="772394"/>
          </a:xfrm>
        </p:spPr>
        <p:txBody>
          <a:bodyPr>
            <a:normAutofit/>
          </a:bodyPr>
          <a:lstStyle/>
          <a:p>
            <a:r>
              <a:rPr lang="en-US" sz="3600" b="1" dirty="0">
                <a:solidFill>
                  <a:schemeClr val="accent3"/>
                </a:solidFill>
              </a:rPr>
              <a:t>Group 2: Under the Canopy Homestay</a:t>
            </a:r>
          </a:p>
        </p:txBody>
      </p:sp>
      <p:sp>
        <p:nvSpPr>
          <p:cNvPr id="3" name="Content Placeholder 2">
            <a:extLst>
              <a:ext uri="{FF2B5EF4-FFF2-40B4-BE49-F238E27FC236}">
                <a16:creationId xmlns:a16="http://schemas.microsoft.com/office/drawing/2014/main" id="{5194BF4C-6AC7-B22A-8611-573610163309}"/>
              </a:ext>
            </a:extLst>
          </p:cNvPr>
          <p:cNvSpPr>
            <a:spLocks noGrp="1"/>
          </p:cNvSpPr>
          <p:nvPr>
            <p:ph sz="half" idx="1"/>
          </p:nvPr>
        </p:nvSpPr>
        <p:spPr>
          <a:xfrm>
            <a:off x="377311" y="1252883"/>
            <a:ext cx="7010401" cy="5063529"/>
          </a:xfrm>
        </p:spPr>
        <p:txBody>
          <a:bodyPr>
            <a:noAutofit/>
          </a:bodyPr>
          <a:lstStyle/>
          <a:p>
            <a:pPr marL="0" indent="0">
              <a:buNone/>
            </a:pPr>
            <a:r>
              <a:rPr lang="en-US" sz="1600" dirty="0"/>
              <a:t>A small Airbnb in Hanoi is located inside </a:t>
            </a:r>
            <a:r>
              <a:rPr lang="en-US" sz="1600" b="1" dirty="0"/>
              <a:t>an old villa in the heart of the city</a:t>
            </a:r>
            <a:r>
              <a:rPr lang="en-US" sz="1600" dirty="0"/>
              <a:t>. It offers only two private rooms. The walls are old, some paint is peeling, and many traces of time are still visible. The owner has deliberately kept these imperfections. The aim is not to create a polished hotel, but to </a:t>
            </a:r>
            <a:r>
              <a:rPr lang="en-US" sz="1600" b="1" dirty="0"/>
              <a:t>preserve the spirit and memories of an old Hanoi home </a:t>
            </a:r>
            <a:r>
              <a:rPr lang="en-US" sz="1600" dirty="0"/>
              <a:t>while adding just enough comfort for modern guests. Visitors can wake up to </a:t>
            </a:r>
            <a:r>
              <a:rPr lang="en-US" sz="1600" b="1" dirty="0"/>
              <a:t>green views and birdsong, make tea, read, listen to music, and enjoy a slower rhythm of life</a:t>
            </a:r>
            <a:r>
              <a:rPr lang="en-US" sz="1600" dirty="0"/>
              <a:t>. The property is also within </a:t>
            </a:r>
            <a:r>
              <a:rPr lang="en-US" sz="1600" b="1" dirty="0"/>
              <a:t>walking distance of cafés, the train street</a:t>
            </a:r>
            <a:r>
              <a:rPr lang="en-US" sz="1600" dirty="0"/>
              <a:t>, </a:t>
            </a:r>
            <a:r>
              <a:rPr lang="en-US" sz="1600" dirty="0" err="1"/>
              <a:t>Tống</a:t>
            </a:r>
            <a:r>
              <a:rPr lang="en-US" sz="1600" dirty="0"/>
              <a:t> Duy Tân, and the Hanoi Flag Tower.</a:t>
            </a:r>
          </a:p>
          <a:p>
            <a:pPr marL="0" indent="0">
              <a:buNone/>
            </a:pPr>
            <a:r>
              <a:rPr lang="en-US" sz="1600" dirty="0"/>
              <a:t>However, this special experience is not easy to market. Many </a:t>
            </a:r>
            <a:r>
              <a:rPr lang="en-US" sz="1600" dirty="0" err="1"/>
              <a:t>travellers</a:t>
            </a:r>
            <a:r>
              <a:rPr lang="en-US" sz="1600" dirty="0"/>
              <a:t> have </a:t>
            </a:r>
            <a:r>
              <a:rPr lang="en-US" sz="1600" b="1" dirty="0"/>
              <a:t>never heard </a:t>
            </a:r>
            <a:r>
              <a:rPr lang="en-US" sz="1600" dirty="0"/>
              <a:t>of the property, and its charm is </a:t>
            </a:r>
            <a:r>
              <a:rPr lang="en-US" sz="1600" b="1" dirty="0"/>
              <a:t>difficult to communicate</a:t>
            </a:r>
            <a:r>
              <a:rPr lang="en-US" sz="1600" dirty="0"/>
              <a:t> through a simple list of facilities. At the same time, people who are already searching online for a unique stay in central Hanoi may </a:t>
            </a:r>
            <a:r>
              <a:rPr lang="en-US" sz="1600" b="1" dirty="0"/>
              <a:t>never find </a:t>
            </a:r>
            <a:r>
              <a:rPr lang="en-US" sz="1600" dirty="0"/>
              <a:t>it.</a:t>
            </a:r>
          </a:p>
          <a:p>
            <a:pPr marL="0" indent="0">
              <a:buNone/>
            </a:pPr>
            <a:r>
              <a:rPr lang="en-US" sz="1600" dirty="0"/>
              <a:t>However, the business faces a </a:t>
            </a:r>
            <a:r>
              <a:rPr lang="en-US" sz="1600" b="1" dirty="0"/>
              <a:t>marketing problem</a:t>
            </a:r>
            <a:r>
              <a:rPr lang="en-US" sz="1600" dirty="0"/>
              <a:t>. Its Facebook page has some attractive photos and stories, but only a small number of people see the posts (</a:t>
            </a:r>
            <a:r>
              <a:rPr lang="en-US" sz="1600" dirty="0">
                <a:solidFill>
                  <a:srgbClr val="467886"/>
                </a:solidFill>
                <a:hlinkClick r:id="rId3">
                  <a:extLst>
                    <a:ext uri="{A12FA001-AC4F-418D-AE19-62706E023703}">
                      <ahyp:hlinkClr xmlns:ahyp="http://schemas.microsoft.com/office/drawing/2018/hyperlinkcolor" val="tx"/>
                    </a:ext>
                  </a:extLst>
                </a:hlinkClick>
              </a:rPr>
              <a:t>https://www.facebook.com/profile.php?id=</a:t>
            </a:r>
            <a:r>
              <a:rPr lang="en-US" sz="1600" dirty="0">
                <a:solidFill>
                  <a:srgbClr val="00B0F0"/>
                </a:solidFill>
                <a:hlinkClick r:id="rId3">
                  <a:extLst>
                    <a:ext uri="{A12FA001-AC4F-418D-AE19-62706E023703}">
                      <ahyp:hlinkClr xmlns:ahyp="http://schemas.microsoft.com/office/drawing/2018/hyperlinkcolor" val="tx"/>
                    </a:ext>
                  </a:extLst>
                </a:hlinkClick>
              </a:rPr>
              <a:t>61589432002124</a:t>
            </a:r>
            <a:r>
              <a:rPr lang="en-US" sz="1600" dirty="0"/>
              <a:t>). Many potential guests have never heard of the property. At the same time, the owner believes that there are </a:t>
            </a:r>
            <a:r>
              <a:rPr lang="en-US" sz="1600" dirty="0" err="1"/>
              <a:t>travellers</a:t>
            </a:r>
            <a:r>
              <a:rPr lang="en-US" sz="1600" dirty="0"/>
              <a:t> actively searching online for </a:t>
            </a:r>
            <a:r>
              <a:rPr lang="en-US" sz="1600" b="1" dirty="0"/>
              <a:t>unusual, authentic, or centrally located</a:t>
            </a:r>
            <a:r>
              <a:rPr lang="en-US" sz="1600" dirty="0"/>
              <a:t> accommodation in Hanoi, but the property is difficult to find through search.</a:t>
            </a:r>
          </a:p>
          <a:p>
            <a:pPr marL="0" indent="0">
              <a:buNone/>
            </a:pPr>
            <a:r>
              <a:rPr lang="en-US" sz="1600" dirty="0"/>
              <a:t>The owner has a </a:t>
            </a:r>
            <a:r>
              <a:rPr lang="en-US" sz="1600" b="1" dirty="0"/>
              <a:t>limited advertising budget </a:t>
            </a:r>
            <a:r>
              <a:rPr lang="en-US" sz="1600" dirty="0"/>
              <a:t>and </a:t>
            </a:r>
            <a:r>
              <a:rPr lang="en-US" sz="1600" b="1" dirty="0"/>
              <a:t>wants to increase bookings </a:t>
            </a:r>
            <a:r>
              <a:rPr lang="en-US" sz="1600" dirty="0"/>
              <a:t>without losing the distinctive identity of the property.</a:t>
            </a:r>
          </a:p>
        </p:txBody>
      </p:sp>
      <p:pic>
        <p:nvPicPr>
          <p:cNvPr id="7" name="Picture 6">
            <a:extLst>
              <a:ext uri="{FF2B5EF4-FFF2-40B4-BE49-F238E27FC236}">
                <a16:creationId xmlns:a16="http://schemas.microsoft.com/office/drawing/2014/main" id="{720ADBB5-7A43-0045-F2CE-C7A0861A7256}"/>
              </a:ext>
            </a:extLst>
          </p:cNvPr>
          <p:cNvPicPr>
            <a:picLocks noChangeAspect="1"/>
          </p:cNvPicPr>
          <p:nvPr/>
        </p:nvPicPr>
        <p:blipFill>
          <a:blip r:embed="rId4"/>
          <a:stretch>
            <a:fillRect/>
          </a:stretch>
        </p:blipFill>
        <p:spPr>
          <a:xfrm flipH="1">
            <a:off x="8028469" y="4111936"/>
            <a:ext cx="3610683" cy="2380938"/>
          </a:xfrm>
          <a:prstGeom prst="rect">
            <a:avLst/>
          </a:prstGeom>
        </p:spPr>
      </p:pic>
    </p:spTree>
    <p:extLst>
      <p:ext uri="{BB962C8B-B14F-4D97-AF65-F5344CB8AC3E}">
        <p14:creationId xmlns:p14="http://schemas.microsoft.com/office/powerpoint/2010/main" val="160163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97A4-CF7A-EB17-4677-7F099106E024}"/>
              </a:ext>
            </a:extLst>
          </p:cNvPr>
          <p:cNvSpPr>
            <a:spLocks noGrp="1"/>
          </p:cNvSpPr>
          <p:nvPr>
            <p:ph type="title"/>
          </p:nvPr>
        </p:nvSpPr>
        <p:spPr>
          <a:xfrm>
            <a:off x="356616" y="365125"/>
            <a:ext cx="5462016" cy="768096"/>
          </a:xfrm>
        </p:spPr>
        <p:txBody>
          <a:bodyPr>
            <a:noAutofit/>
          </a:bodyPr>
          <a:lstStyle/>
          <a:p>
            <a:r>
              <a:rPr lang="en-US" sz="2800" b="1" dirty="0">
                <a:solidFill>
                  <a:srgbClr val="0070C0"/>
                </a:solidFill>
              </a:rPr>
              <a:t>Group 3: Marou Chocolate: Turning Vietnamese Cacao into a Premium Cultural Product</a:t>
            </a:r>
            <a:endParaRPr lang="en-US" sz="2800" dirty="0">
              <a:solidFill>
                <a:srgbClr val="0070C0"/>
              </a:solidFill>
            </a:endParaRPr>
          </a:p>
        </p:txBody>
      </p:sp>
      <p:sp>
        <p:nvSpPr>
          <p:cNvPr id="3" name="Content Placeholder 2">
            <a:extLst>
              <a:ext uri="{FF2B5EF4-FFF2-40B4-BE49-F238E27FC236}">
                <a16:creationId xmlns:a16="http://schemas.microsoft.com/office/drawing/2014/main" id="{41420ADE-6537-15B6-D38C-29531330C792}"/>
              </a:ext>
            </a:extLst>
          </p:cNvPr>
          <p:cNvSpPr>
            <a:spLocks noGrp="1"/>
          </p:cNvSpPr>
          <p:nvPr>
            <p:ph sz="half" idx="1"/>
          </p:nvPr>
        </p:nvSpPr>
        <p:spPr>
          <a:xfrm>
            <a:off x="429768" y="1344168"/>
            <a:ext cx="5102352" cy="5148707"/>
          </a:xfrm>
        </p:spPr>
        <p:txBody>
          <a:bodyPr>
            <a:noAutofit/>
          </a:bodyPr>
          <a:lstStyle/>
          <a:p>
            <a:pPr marL="0" indent="0">
              <a:buNone/>
            </a:pPr>
            <a:r>
              <a:rPr lang="en-US" sz="1600" dirty="0"/>
              <a:t>Vietnam was traditionally better known for coffee and rice than for premium chocolate. Marou changed this perception by producing high-quality bean-to-bar chocolate from cacao grown in Vietnamese provinces such as </a:t>
            </a:r>
            <a:r>
              <a:rPr lang="en-US" sz="1600" dirty="0" err="1"/>
              <a:t>Đắk</a:t>
            </a:r>
            <a:r>
              <a:rPr lang="en-US" sz="1600" dirty="0"/>
              <a:t> </a:t>
            </a:r>
            <a:r>
              <a:rPr lang="en-US" sz="1600" dirty="0" err="1"/>
              <a:t>Lắk</a:t>
            </a:r>
            <a:r>
              <a:rPr lang="en-US" sz="1600" dirty="0"/>
              <a:t>, Lâm </a:t>
            </a:r>
            <a:r>
              <a:rPr lang="en-US" sz="1600" dirty="0" err="1"/>
              <a:t>Đồng</a:t>
            </a:r>
            <a:r>
              <a:rPr lang="en-US" sz="1600" dirty="0"/>
              <a:t>, </a:t>
            </a:r>
            <a:r>
              <a:rPr lang="en-US" sz="1600" dirty="0" err="1"/>
              <a:t>Bến</a:t>
            </a:r>
            <a:r>
              <a:rPr lang="en-US" sz="1600" dirty="0"/>
              <a:t> Tre and </a:t>
            </a:r>
            <a:r>
              <a:rPr lang="en-US" sz="1600" dirty="0" err="1"/>
              <a:t>Tiền</a:t>
            </a:r>
            <a:r>
              <a:rPr lang="en-US" sz="1600" dirty="0"/>
              <a:t> Giang.</a:t>
            </a:r>
          </a:p>
          <a:p>
            <a:pPr marL="0" indent="0">
              <a:buNone/>
            </a:pPr>
            <a:r>
              <a:rPr lang="en-US" sz="1600" dirty="0"/>
              <a:t>Marou buys cacao directly from small farmers and fermenters rather than relying only on large international commodity suppliers. The company states that it pays premium prices and provides financial and technical support to more than 500 small-scale farmers and around 30 fermenters across Vietnam. It also encourages cacao agroforestry, in which cacao is grown alongside other trees and crops to support biodiversity.</a:t>
            </a:r>
          </a:p>
          <a:p>
            <a:pPr marL="0" indent="0">
              <a:buNone/>
            </a:pPr>
            <a:r>
              <a:rPr lang="en-US" sz="1600" dirty="0"/>
              <a:t>In </a:t>
            </a:r>
            <a:r>
              <a:rPr lang="en-US" sz="1600" dirty="0" err="1"/>
              <a:t>Đắk</a:t>
            </a:r>
            <a:r>
              <a:rPr lang="en-US" sz="1600" dirty="0"/>
              <a:t> </a:t>
            </a:r>
            <a:r>
              <a:rPr lang="en-US" sz="1600" dirty="0" err="1"/>
              <a:t>Lắk</a:t>
            </a:r>
            <a:r>
              <a:rPr lang="en-US" sz="1600" dirty="0"/>
              <a:t>, cacao offers farmers an opportunity to diversify beyond familiar crops such as coffee, pepper and rubber. Marou’s Dak Lak single-origin chocolate connects the name of the farming region directly with the final premium product. Rather than selling anonymous cacao beans at a low commodity price, farmers become part of the story and value chain behind an internationally marketed Vietnamese chocolate brand.</a:t>
            </a:r>
          </a:p>
        </p:txBody>
      </p:sp>
      <p:sp>
        <p:nvSpPr>
          <p:cNvPr id="4" name="Content Placeholder 3">
            <a:extLst>
              <a:ext uri="{FF2B5EF4-FFF2-40B4-BE49-F238E27FC236}">
                <a16:creationId xmlns:a16="http://schemas.microsoft.com/office/drawing/2014/main" id="{F4FFA82B-9F2B-6962-C8E0-47843B967BAD}"/>
              </a:ext>
            </a:extLst>
          </p:cNvPr>
          <p:cNvSpPr>
            <a:spLocks noGrp="1"/>
          </p:cNvSpPr>
          <p:nvPr>
            <p:ph sz="half" idx="2"/>
          </p:nvPr>
        </p:nvSpPr>
        <p:spPr>
          <a:xfrm>
            <a:off x="6096000" y="283763"/>
            <a:ext cx="5785104" cy="4017391"/>
          </a:xfrm>
        </p:spPr>
        <p:txBody>
          <a:bodyPr>
            <a:normAutofit/>
          </a:bodyPr>
          <a:lstStyle/>
          <a:p>
            <a:pPr marL="0" indent="0">
              <a:buNone/>
            </a:pPr>
            <a:r>
              <a:rPr lang="en-US" sz="1600" dirty="0"/>
              <a:t>This relationship can create value for several stakeholders:</a:t>
            </a:r>
          </a:p>
          <a:p>
            <a:pPr lvl="1"/>
            <a:r>
              <a:rPr lang="en-US" sz="1600" dirty="0"/>
              <a:t>Farmers may receive better prices, technical knowledge and a more reliable market.</a:t>
            </a:r>
          </a:p>
          <a:p>
            <a:pPr lvl="1"/>
            <a:r>
              <a:rPr lang="en-US" sz="1600" dirty="0"/>
              <a:t>Marou gains access to higher-quality and traceable cacao beans.</a:t>
            </a:r>
          </a:p>
          <a:p>
            <a:pPr lvl="1"/>
            <a:r>
              <a:rPr lang="en-US" sz="1600" dirty="0"/>
              <a:t>Consumers receive distinctive chocolate with a clear geographical origin.</a:t>
            </a:r>
          </a:p>
          <a:p>
            <a:pPr lvl="1"/>
            <a:r>
              <a:rPr lang="en-US" sz="1600" dirty="0"/>
              <a:t>Local communities benefit when more of the product’s value is created and retained in Vietnam.</a:t>
            </a:r>
          </a:p>
          <a:p>
            <a:pPr marL="0" indent="0">
              <a:buNone/>
            </a:pPr>
            <a:r>
              <a:rPr lang="en-US" sz="1600" dirty="0"/>
              <a:t>However, Marou must ensure that its social-impact claims are transparent. Paying a premium price does not automatically prove that all farmers receive stable incomes or that every farming relationship is equitable. The company should therefore communicate measurable information about farmer income, purchasing volumes, training, long-term contracts and environmental outcomes.</a:t>
            </a:r>
          </a:p>
          <a:p>
            <a:pPr marL="0" indent="0">
              <a:buNone/>
            </a:pPr>
            <a:endParaRPr lang="en-US" sz="1600" dirty="0"/>
          </a:p>
        </p:txBody>
      </p:sp>
      <p:pic>
        <p:nvPicPr>
          <p:cNvPr id="6" name="Picture 5">
            <a:extLst>
              <a:ext uri="{FF2B5EF4-FFF2-40B4-BE49-F238E27FC236}">
                <a16:creationId xmlns:a16="http://schemas.microsoft.com/office/drawing/2014/main" id="{EDCF85E2-CB45-385D-C7E8-B46AE38E7447}"/>
              </a:ext>
            </a:extLst>
          </p:cNvPr>
          <p:cNvPicPr>
            <a:picLocks noChangeAspect="1"/>
          </p:cNvPicPr>
          <p:nvPr/>
        </p:nvPicPr>
        <p:blipFill>
          <a:blip r:embed="rId2"/>
          <a:stretch>
            <a:fillRect/>
          </a:stretch>
        </p:blipFill>
        <p:spPr>
          <a:xfrm>
            <a:off x="6096000" y="4301154"/>
            <a:ext cx="5929088" cy="2423095"/>
          </a:xfrm>
          <a:prstGeom prst="rect">
            <a:avLst/>
          </a:prstGeom>
        </p:spPr>
      </p:pic>
    </p:spTree>
    <p:extLst>
      <p:ext uri="{BB962C8B-B14F-4D97-AF65-F5344CB8AC3E}">
        <p14:creationId xmlns:p14="http://schemas.microsoft.com/office/powerpoint/2010/main" val="10706847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FC7976-70F5-EDFF-7A1A-8C1C7FDB1EB6}"/>
              </a:ext>
            </a:extLst>
          </p:cNvPr>
          <p:cNvPicPr>
            <a:picLocks noChangeAspect="1"/>
          </p:cNvPicPr>
          <p:nvPr/>
        </p:nvPicPr>
        <p:blipFill>
          <a:blip r:embed="rId2">
            <a:alphaModFix amt="21000"/>
          </a:blip>
          <a:stretch>
            <a:fillRect/>
          </a:stretch>
        </p:blipFill>
        <p:spPr>
          <a:xfrm>
            <a:off x="502920" y="932688"/>
            <a:ext cx="11186160" cy="5497106"/>
          </a:xfrm>
          <a:prstGeom prst="rect">
            <a:avLst/>
          </a:prstGeom>
        </p:spPr>
      </p:pic>
      <p:sp>
        <p:nvSpPr>
          <p:cNvPr id="2" name="Title 1">
            <a:extLst>
              <a:ext uri="{FF2B5EF4-FFF2-40B4-BE49-F238E27FC236}">
                <a16:creationId xmlns:a16="http://schemas.microsoft.com/office/drawing/2014/main" id="{B58EFD7A-6D91-A47A-716F-69893E189D76}"/>
              </a:ext>
            </a:extLst>
          </p:cNvPr>
          <p:cNvSpPr>
            <a:spLocks noGrp="1"/>
          </p:cNvSpPr>
          <p:nvPr>
            <p:ph type="title"/>
          </p:nvPr>
        </p:nvSpPr>
        <p:spPr>
          <a:xfrm>
            <a:off x="838200" y="365125"/>
            <a:ext cx="10515600" cy="439547"/>
          </a:xfrm>
        </p:spPr>
        <p:txBody>
          <a:bodyPr>
            <a:normAutofit fontScale="90000"/>
          </a:bodyPr>
          <a:lstStyle/>
          <a:p>
            <a:r>
              <a:rPr lang="en-US" sz="3600" b="1" dirty="0">
                <a:solidFill>
                  <a:srgbClr val="0070C0"/>
                </a:solidFill>
              </a:rPr>
              <a:t>Group 4: TH True Milk and the fight for “Good milk”</a:t>
            </a:r>
          </a:p>
        </p:txBody>
      </p:sp>
      <p:sp>
        <p:nvSpPr>
          <p:cNvPr id="3" name="Content Placeholder 2">
            <a:extLst>
              <a:ext uri="{FF2B5EF4-FFF2-40B4-BE49-F238E27FC236}">
                <a16:creationId xmlns:a16="http://schemas.microsoft.com/office/drawing/2014/main" id="{5C28BD11-ABEA-3ECE-727D-04525204F056}"/>
              </a:ext>
            </a:extLst>
          </p:cNvPr>
          <p:cNvSpPr>
            <a:spLocks noGrp="1"/>
          </p:cNvSpPr>
          <p:nvPr>
            <p:ph sz="half" idx="1"/>
          </p:nvPr>
        </p:nvSpPr>
        <p:spPr>
          <a:xfrm>
            <a:off x="502920" y="932688"/>
            <a:ext cx="5413248" cy="4846319"/>
          </a:xfrm>
        </p:spPr>
        <p:txBody>
          <a:bodyPr>
            <a:noAutofit/>
          </a:bodyPr>
          <a:lstStyle/>
          <a:p>
            <a:pPr marL="0" indent="0">
              <a:buNone/>
            </a:pPr>
            <a:r>
              <a:rPr lang="en-US" sz="1800" dirty="0"/>
              <a:t>For many years, </a:t>
            </a:r>
            <a:r>
              <a:rPr lang="en-US" sz="1800" dirty="0" err="1"/>
              <a:t>Vinamilk</a:t>
            </a:r>
            <a:r>
              <a:rPr lang="en-US" sz="1800" dirty="0"/>
              <a:t> was the dominant and most familiar dairy brand in Vietnam. Its wide distribution, long history, broad product portfolio and strong association with children’s nutrition made it a trusted household name.</a:t>
            </a:r>
          </a:p>
          <a:p>
            <a:pPr marL="0" indent="0">
              <a:buNone/>
            </a:pPr>
            <a:r>
              <a:rPr lang="en-US" sz="1800" dirty="0"/>
              <a:t>When TH true MILK entered the market in 2010, it did not try to compete only through lower prices or a larger product range. Instead, it focused on a changing concern among Vietnamese consumers: growing interest in food safety, product origin, natural ingredients and healthier lifestyles.</a:t>
            </a:r>
          </a:p>
          <a:p>
            <a:pPr marL="0" indent="0">
              <a:buNone/>
            </a:pPr>
            <a:r>
              <a:rPr lang="en-US" sz="1800" dirty="0"/>
              <a:t>TH positioned its products around the ideas of “true,” “fresh,” “clean” and “from nature.” Its communication </a:t>
            </a:r>
            <a:r>
              <a:rPr lang="en-US" sz="1800" dirty="0" err="1"/>
              <a:t>emphasised</a:t>
            </a:r>
            <a:r>
              <a:rPr lang="en-US" sz="1800" dirty="0"/>
              <a:t> fresh milk from its own farms, modern technology, traceability and internationally managed dairy herds. TH also developed the TH true mart retail chain, allowing it to present its products in a controlled environment associated with freshness, safety and healthy living.</a:t>
            </a:r>
          </a:p>
        </p:txBody>
      </p:sp>
      <p:sp>
        <p:nvSpPr>
          <p:cNvPr id="4" name="Content Placeholder 3">
            <a:extLst>
              <a:ext uri="{FF2B5EF4-FFF2-40B4-BE49-F238E27FC236}">
                <a16:creationId xmlns:a16="http://schemas.microsoft.com/office/drawing/2014/main" id="{A815F01A-EE7A-F556-14CD-531F6F8610D3}"/>
              </a:ext>
            </a:extLst>
          </p:cNvPr>
          <p:cNvSpPr>
            <a:spLocks noGrp="1"/>
          </p:cNvSpPr>
          <p:nvPr>
            <p:ph sz="half" idx="2"/>
          </p:nvPr>
        </p:nvSpPr>
        <p:spPr>
          <a:xfrm>
            <a:off x="6275834" y="932688"/>
            <a:ext cx="5413246" cy="5477256"/>
          </a:xfrm>
        </p:spPr>
        <p:txBody>
          <a:bodyPr>
            <a:noAutofit/>
          </a:bodyPr>
          <a:lstStyle/>
          <a:p>
            <a:pPr marL="0" indent="0">
              <a:buNone/>
            </a:pPr>
            <a:r>
              <a:rPr lang="en-US" sz="1800" dirty="0"/>
              <a:t>This positioning helped redefine competition in Vietnam’s dairy market. Consumers were encouraged to think not only about whether milk was nutritious, but also where it came from, how the cows were raised, how the milk was processed and whether the product was “natural” or “clean.”</a:t>
            </a:r>
          </a:p>
          <a:p>
            <a:pPr marL="0" indent="0">
              <a:buNone/>
            </a:pPr>
            <a:r>
              <a:rPr lang="en-US" sz="1800" dirty="0" err="1"/>
              <a:t>Vinamilk</a:t>
            </a:r>
            <a:r>
              <a:rPr lang="en-US" sz="1800" dirty="0"/>
              <a:t> remained the larger and more established competitor, but it increasingly highlighted its farms, product quality, clean-label credentials, sustainable production and Green Farm fresh-milk range.</a:t>
            </a:r>
          </a:p>
          <a:p>
            <a:pPr marL="0" indent="0">
              <a:buNone/>
            </a:pPr>
            <a:r>
              <a:rPr lang="en-US" sz="1800" dirty="0"/>
              <a:t>The two companies therefore competed not simply by selling milk, but by offering different meanings of “good milk”.</a:t>
            </a:r>
          </a:p>
          <a:p>
            <a:pPr marL="0" indent="0">
              <a:buNone/>
            </a:pPr>
            <a:r>
              <a:rPr lang="en-US" sz="1800" dirty="0"/>
              <a:t>However, the word “clean” also creates a marketing challenge. By describing one brand as “clean milk,” consumers may infer that competing products are less clean, even when they meet legal safety and quality standards. Marketers must therefore distinguish strong positioning from claims that may confuse or unfairly influence consumers.</a:t>
            </a:r>
          </a:p>
          <a:p>
            <a:pPr marL="0" indent="0">
              <a:buNone/>
            </a:pPr>
            <a:endParaRPr lang="en-US" sz="1800" dirty="0"/>
          </a:p>
        </p:txBody>
      </p:sp>
    </p:spTree>
    <p:extLst>
      <p:ext uri="{BB962C8B-B14F-4D97-AF65-F5344CB8AC3E}">
        <p14:creationId xmlns:p14="http://schemas.microsoft.com/office/powerpoint/2010/main" val="30938591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CDF6A-A48B-96D1-A6E2-08DDFFECC434}"/>
              </a:ext>
            </a:extLst>
          </p:cNvPr>
          <p:cNvSpPr>
            <a:spLocks noGrp="1"/>
          </p:cNvSpPr>
          <p:nvPr>
            <p:ph type="title"/>
          </p:nvPr>
        </p:nvSpPr>
        <p:spPr>
          <a:xfrm>
            <a:off x="585216" y="365125"/>
            <a:ext cx="11045952" cy="558419"/>
          </a:xfrm>
        </p:spPr>
        <p:txBody>
          <a:bodyPr>
            <a:noAutofit/>
          </a:bodyPr>
          <a:lstStyle/>
          <a:p>
            <a:r>
              <a:rPr lang="en-US" sz="3200" b="1" dirty="0">
                <a:solidFill>
                  <a:srgbClr val="0070C0"/>
                </a:solidFill>
              </a:rPr>
              <a:t>Group 5: Cocoon Vietnam: When Beauty Reflects Changing Social Values</a:t>
            </a:r>
          </a:p>
        </p:txBody>
      </p:sp>
      <p:sp>
        <p:nvSpPr>
          <p:cNvPr id="3" name="Content Placeholder 2">
            <a:extLst>
              <a:ext uri="{FF2B5EF4-FFF2-40B4-BE49-F238E27FC236}">
                <a16:creationId xmlns:a16="http://schemas.microsoft.com/office/drawing/2014/main" id="{E2B00A01-C8CF-F092-40C1-D5C106B3471C}"/>
              </a:ext>
            </a:extLst>
          </p:cNvPr>
          <p:cNvSpPr>
            <a:spLocks noGrp="1"/>
          </p:cNvSpPr>
          <p:nvPr>
            <p:ph sz="half" idx="1"/>
          </p:nvPr>
        </p:nvSpPr>
        <p:spPr>
          <a:xfrm>
            <a:off x="365760" y="1197864"/>
            <a:ext cx="4846320" cy="5184648"/>
          </a:xfrm>
        </p:spPr>
        <p:txBody>
          <a:bodyPr>
            <a:normAutofit fontScale="55000" lnSpcReduction="20000"/>
          </a:bodyPr>
          <a:lstStyle/>
          <a:p>
            <a:pPr marL="0" indent="0">
              <a:buNone/>
            </a:pPr>
            <a:r>
              <a:rPr lang="en-US" dirty="0"/>
              <a:t>Vietnam’s cosmetics market was traditionally dominated by international brands, while locally made products were sometimes perceived as less sophisticated or less trustworthy. However, younger Vietnamese consumers have gradually become more interested in ethical consumption, animal welfare, environmental responsibility, transparent ingredients and pride in local products.</a:t>
            </a:r>
          </a:p>
          <a:p>
            <a:pPr marL="0" indent="0">
              <a:buNone/>
            </a:pPr>
            <a:r>
              <a:rPr lang="en-US" dirty="0"/>
              <a:t>Cocoon entered this changing market with a distinctive proposition: cosmetics that are made in Vietnam, use familiar Vietnamese plant-based ingredients and are positioned as 100% vegan and cruelty-free.</a:t>
            </a:r>
          </a:p>
          <a:p>
            <a:pPr marL="0" indent="0">
              <a:buNone/>
            </a:pPr>
            <a:r>
              <a:rPr lang="en-US" dirty="0"/>
              <a:t>Instead of relying only on globally fashionable ingredients, Cocoon built product stories around local materials such as </a:t>
            </a:r>
            <a:r>
              <a:rPr lang="en-US" dirty="0" err="1"/>
              <a:t>Đắk</a:t>
            </a:r>
            <a:r>
              <a:rPr lang="en-US" dirty="0"/>
              <a:t> </a:t>
            </a:r>
            <a:r>
              <a:rPr lang="en-US" dirty="0" err="1"/>
              <a:t>Lắk</a:t>
            </a:r>
            <a:r>
              <a:rPr lang="en-US" dirty="0"/>
              <a:t> coffee, Hậu Giang lotus, </a:t>
            </a:r>
            <a:r>
              <a:rPr lang="en-US" dirty="0" err="1"/>
              <a:t>Bến</a:t>
            </a:r>
            <a:r>
              <a:rPr lang="en-US" dirty="0"/>
              <a:t> Tre coconut, turmeric, grapefruit and winter melon. This helped the brand connect skincare with Vietnamese places, agriculture and cultural identity. Cocoon states that it does not use animal-derived ingredients such as honey, beeswax, lanolin or snail secretion.</a:t>
            </a:r>
          </a:p>
          <a:p>
            <a:pPr marL="0" indent="0">
              <a:buNone/>
            </a:pPr>
            <a:r>
              <a:rPr lang="en-US" dirty="0"/>
              <a:t>To make its ethical claims more credible, Cocoon joined international certification </a:t>
            </a:r>
            <a:r>
              <a:rPr lang="en-US" dirty="0" err="1"/>
              <a:t>programmes</a:t>
            </a:r>
            <a:r>
              <a:rPr lang="en-US" dirty="0"/>
              <a:t>. It became the first Vietnamese cosmetics brand accepted into Cruelty Free International’s Leaping Bunny </a:t>
            </a:r>
            <a:r>
              <a:rPr lang="en-US" dirty="0" err="1"/>
              <a:t>programme</a:t>
            </a:r>
            <a:r>
              <a:rPr lang="en-US" dirty="0"/>
              <a:t>, and its cruelty-free status is also listed by PETA. Its products are registered as vegan with The Vegan Society.</a:t>
            </a:r>
          </a:p>
          <a:p>
            <a:pPr marL="0" indent="0">
              <a:buNone/>
            </a:pPr>
            <a:endParaRPr lang="en-US" dirty="0"/>
          </a:p>
        </p:txBody>
      </p:sp>
      <p:sp>
        <p:nvSpPr>
          <p:cNvPr id="4" name="Content Placeholder 3">
            <a:extLst>
              <a:ext uri="{FF2B5EF4-FFF2-40B4-BE49-F238E27FC236}">
                <a16:creationId xmlns:a16="http://schemas.microsoft.com/office/drawing/2014/main" id="{9145529A-F5B8-FC6F-9F6B-1C5284C2C247}"/>
              </a:ext>
            </a:extLst>
          </p:cNvPr>
          <p:cNvSpPr>
            <a:spLocks noGrp="1"/>
          </p:cNvSpPr>
          <p:nvPr>
            <p:ph sz="half" idx="2"/>
          </p:nvPr>
        </p:nvSpPr>
        <p:spPr>
          <a:xfrm>
            <a:off x="5641848" y="939450"/>
            <a:ext cx="6108192" cy="4979099"/>
          </a:xfrm>
        </p:spPr>
        <p:txBody>
          <a:bodyPr>
            <a:normAutofit fontScale="55000" lnSpcReduction="20000"/>
          </a:bodyPr>
          <a:lstStyle/>
          <a:p>
            <a:pPr marL="0" indent="0">
              <a:buNone/>
            </a:pPr>
            <a:r>
              <a:rPr lang="en-US" dirty="0"/>
              <a:t>The company extended this positioning through social and environmental initiatives. These included packaging-collection points, refill packaging and partnerships supporting animal welfare, such as campaigns against elephant riding and projects to protect moon bears.</a:t>
            </a:r>
          </a:p>
          <a:p>
            <a:pPr marL="0" indent="0">
              <a:buNone/>
            </a:pPr>
            <a:r>
              <a:rPr lang="en-US" dirty="0"/>
              <a:t>Cocoon therefore sells more than functional skincare. It offers consumers a way to express several values at once:</a:t>
            </a:r>
          </a:p>
          <a:p>
            <a:pPr lvl="1"/>
            <a:r>
              <a:rPr lang="en-US" dirty="0"/>
              <a:t>concern for animals;</a:t>
            </a:r>
          </a:p>
          <a:p>
            <a:pPr lvl="1"/>
            <a:r>
              <a:rPr lang="en-US" dirty="0"/>
              <a:t>interest in environmentally responsible consumption;</a:t>
            </a:r>
          </a:p>
          <a:p>
            <a:pPr lvl="1"/>
            <a:r>
              <a:rPr lang="en-US" dirty="0"/>
              <a:t>preference for plant-based ingredients;</a:t>
            </a:r>
          </a:p>
          <a:p>
            <a:pPr lvl="1"/>
            <a:r>
              <a:rPr lang="en-US" dirty="0"/>
              <a:t>and pride in a modern Vietnamese brand.</a:t>
            </a:r>
          </a:p>
          <a:p>
            <a:pPr marL="0" indent="0">
              <a:buNone/>
            </a:pPr>
            <a:r>
              <a:rPr lang="en-US" dirty="0"/>
              <a:t>However, this positioning also creates challenges. Ethical consumers may closely examine whether Cocoon’s packaging, sourcing and environmental activities are consistent with its brand promises. The company must also convince customers that vegan and locally sourced products are not only morally attractive, but also safe and effective.</a:t>
            </a:r>
          </a:p>
          <a:p>
            <a:pPr marL="0" indent="0">
              <a:buNone/>
            </a:pPr>
            <a:endParaRPr lang="en-US" dirty="0"/>
          </a:p>
        </p:txBody>
      </p:sp>
      <p:pic>
        <p:nvPicPr>
          <p:cNvPr id="6" name="Picture 5">
            <a:extLst>
              <a:ext uri="{FF2B5EF4-FFF2-40B4-BE49-F238E27FC236}">
                <a16:creationId xmlns:a16="http://schemas.microsoft.com/office/drawing/2014/main" id="{F7847D6C-C0C9-EDAC-F323-678F62F0DA74}"/>
              </a:ext>
            </a:extLst>
          </p:cNvPr>
          <p:cNvPicPr>
            <a:picLocks noChangeAspect="1"/>
          </p:cNvPicPr>
          <p:nvPr/>
        </p:nvPicPr>
        <p:blipFill>
          <a:blip r:embed="rId2"/>
          <a:stretch>
            <a:fillRect/>
          </a:stretch>
        </p:blipFill>
        <p:spPr>
          <a:xfrm>
            <a:off x="5361559" y="4242181"/>
            <a:ext cx="6692204" cy="1856232"/>
          </a:xfrm>
          <a:prstGeom prst="rect">
            <a:avLst/>
          </a:prstGeom>
        </p:spPr>
      </p:pic>
    </p:spTree>
    <p:extLst>
      <p:ext uri="{BB962C8B-B14F-4D97-AF65-F5344CB8AC3E}">
        <p14:creationId xmlns:p14="http://schemas.microsoft.com/office/powerpoint/2010/main" val="29970270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91234-CF04-D99C-8881-428AD62036E4}"/>
              </a:ext>
            </a:extLst>
          </p:cNvPr>
          <p:cNvSpPr>
            <a:spLocks noGrp="1"/>
          </p:cNvSpPr>
          <p:nvPr>
            <p:ph type="title"/>
          </p:nvPr>
        </p:nvSpPr>
        <p:spPr>
          <a:xfrm>
            <a:off x="457200" y="365125"/>
            <a:ext cx="11283696" cy="494411"/>
          </a:xfrm>
        </p:spPr>
        <p:txBody>
          <a:bodyPr>
            <a:noAutofit/>
          </a:bodyPr>
          <a:lstStyle/>
          <a:p>
            <a:r>
              <a:rPr lang="en-US" sz="4000" b="1" dirty="0" err="1">
                <a:solidFill>
                  <a:srgbClr val="C00000"/>
                </a:solidFill>
              </a:rPr>
              <a:t>HanhSilk</a:t>
            </a:r>
            <a:r>
              <a:rPr lang="en-US" sz="4000" b="1" dirty="0">
                <a:solidFill>
                  <a:srgbClr val="C00000"/>
                </a:solidFill>
              </a:rPr>
              <a:t>: Weaving Tradition into a Modern Brand</a:t>
            </a:r>
            <a:endParaRPr lang="en-US" sz="4000" dirty="0">
              <a:solidFill>
                <a:srgbClr val="C00000"/>
              </a:solidFill>
            </a:endParaRPr>
          </a:p>
        </p:txBody>
      </p:sp>
      <p:sp>
        <p:nvSpPr>
          <p:cNvPr id="3" name="Content Placeholder 2">
            <a:extLst>
              <a:ext uri="{FF2B5EF4-FFF2-40B4-BE49-F238E27FC236}">
                <a16:creationId xmlns:a16="http://schemas.microsoft.com/office/drawing/2014/main" id="{C834EACD-4EEA-5534-0471-A538BD8F7431}"/>
              </a:ext>
            </a:extLst>
          </p:cNvPr>
          <p:cNvSpPr>
            <a:spLocks noGrp="1"/>
          </p:cNvSpPr>
          <p:nvPr>
            <p:ph sz="half" idx="1"/>
          </p:nvPr>
        </p:nvSpPr>
        <p:spPr>
          <a:xfrm>
            <a:off x="557784" y="1152144"/>
            <a:ext cx="4946904" cy="5024819"/>
          </a:xfrm>
        </p:spPr>
        <p:txBody>
          <a:bodyPr>
            <a:noAutofit/>
          </a:bodyPr>
          <a:lstStyle/>
          <a:p>
            <a:pPr marL="0" indent="0">
              <a:buNone/>
            </a:pPr>
            <a:r>
              <a:rPr lang="en-US" sz="1800" dirty="0" err="1"/>
              <a:t>HanhSilk</a:t>
            </a:r>
            <a:r>
              <a:rPr lang="en-US" sz="1800" dirty="0"/>
              <a:t> was founded in 2012 by Lương Thanh </a:t>
            </a:r>
            <a:r>
              <a:rPr lang="en-US" sz="1800" dirty="0" err="1"/>
              <a:t>Hạnh</a:t>
            </a:r>
            <a:r>
              <a:rPr lang="en-US" sz="1800" dirty="0"/>
              <a:t> after she discovered the traditional silk-making skills of Nam Cao village in northern Vietnam. She saw that local artisans, many of them women, produced high-quality silk but had limited access to wider markets.</a:t>
            </a:r>
          </a:p>
          <a:p>
            <a:pPr marL="0" indent="0">
              <a:buNone/>
            </a:pPr>
            <a:r>
              <a:rPr lang="en-US" sz="1800" dirty="0"/>
              <a:t>The company works with the Nam Cao silk community across several stages of production, including silkworm farming, silk reeling, weaving, dyeing and embroidery. This helps create rural employment, preserve traditional knowledge and provide craftswomen with income closer to home.</a:t>
            </a:r>
          </a:p>
          <a:p>
            <a:pPr marL="0" indent="0">
              <a:buNone/>
            </a:pPr>
            <a:r>
              <a:rPr lang="en-US" sz="1800" dirty="0" err="1"/>
              <a:t>HanhSilk</a:t>
            </a:r>
            <a:r>
              <a:rPr lang="en-US" sz="1800" dirty="0"/>
              <a:t> sells fabrics, scarves, dresses, ties, pillowcases, towels, socks, beauty accessories and gift products. Some items are handmade, hand-painted or embroidered, while others are machine-woven. Prices range from affordable accessories to premium fashion products.</a:t>
            </a:r>
          </a:p>
          <a:p>
            <a:pPr marL="0" indent="0">
              <a:buNone/>
            </a:pPr>
            <a:endParaRPr lang="en-US" sz="1800" dirty="0"/>
          </a:p>
        </p:txBody>
      </p:sp>
      <p:sp>
        <p:nvSpPr>
          <p:cNvPr id="4" name="Content Placeholder 3">
            <a:extLst>
              <a:ext uri="{FF2B5EF4-FFF2-40B4-BE49-F238E27FC236}">
                <a16:creationId xmlns:a16="http://schemas.microsoft.com/office/drawing/2014/main" id="{C6ED4697-0422-E2E8-C581-BB86F09CB1CA}"/>
              </a:ext>
            </a:extLst>
          </p:cNvPr>
          <p:cNvSpPr>
            <a:spLocks noGrp="1"/>
          </p:cNvSpPr>
          <p:nvPr>
            <p:ph sz="half" idx="2"/>
          </p:nvPr>
        </p:nvSpPr>
        <p:spPr>
          <a:xfrm>
            <a:off x="5879592" y="1152144"/>
            <a:ext cx="5861304" cy="3831336"/>
          </a:xfrm>
        </p:spPr>
        <p:txBody>
          <a:bodyPr>
            <a:normAutofit/>
          </a:bodyPr>
          <a:lstStyle/>
          <a:p>
            <a:pPr marL="0" indent="0">
              <a:buNone/>
            </a:pPr>
            <a:r>
              <a:rPr lang="en-US" sz="1800" dirty="0"/>
              <a:t>The brand sells through its Hanoi showroom, website, social media, Shopee, Etsy, trade fairs and international orders. Its products have reached customers in Vietnam and several overseas markets.</a:t>
            </a:r>
          </a:p>
          <a:p>
            <a:pPr marL="0" indent="0">
              <a:buNone/>
            </a:pPr>
            <a:r>
              <a:rPr lang="en-US" sz="1800" dirty="0" err="1"/>
              <a:t>HanhSilk’s</a:t>
            </a:r>
            <a:r>
              <a:rPr lang="en-US" sz="1800" dirty="0"/>
              <a:t> main strengths are its natural silk, cultural heritage and connection with local artisans. However, its wide product range and price levels may make its brand position unclear. Customers may also struggle to distinguish genuine silk from synthetic alternatives, especially when shopping online.</a:t>
            </a:r>
          </a:p>
          <a:p>
            <a:pPr marL="0" indent="0">
              <a:buNone/>
            </a:pPr>
            <a:r>
              <a:rPr lang="en-US" sz="1800" dirty="0"/>
              <a:t>After more than a decade of development, </a:t>
            </a:r>
            <a:r>
              <a:rPr lang="en-US" sz="1800" dirty="0" err="1"/>
              <a:t>HanhSilk</a:t>
            </a:r>
            <a:r>
              <a:rPr lang="en-US" sz="1800" dirty="0"/>
              <a:t> must continue growing while protecting product authenticity, strengthening customer trust and maintaining meaningful benefits for the silk-making community.</a:t>
            </a:r>
          </a:p>
          <a:p>
            <a:pPr marL="0" indent="0">
              <a:buNone/>
            </a:pPr>
            <a:endParaRPr lang="en-US" sz="1800" dirty="0"/>
          </a:p>
        </p:txBody>
      </p:sp>
    </p:spTree>
    <p:extLst>
      <p:ext uri="{BB962C8B-B14F-4D97-AF65-F5344CB8AC3E}">
        <p14:creationId xmlns:p14="http://schemas.microsoft.com/office/powerpoint/2010/main" val="33622698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3A8DD-A9E5-DE4A-DBF6-2FAFA648A22F}"/>
              </a:ext>
            </a:extLst>
          </p:cNvPr>
          <p:cNvSpPr>
            <a:spLocks noGrp="1"/>
          </p:cNvSpPr>
          <p:nvPr>
            <p:ph type="title"/>
          </p:nvPr>
        </p:nvSpPr>
        <p:spPr/>
        <p:txBody>
          <a:bodyPr/>
          <a:lstStyle/>
          <a:p>
            <a:r>
              <a:rPr lang="en-US" b="1" dirty="0">
                <a:solidFill>
                  <a:srgbClr val="C00000"/>
                </a:solidFill>
              </a:rPr>
              <a:t>Classroom activity</a:t>
            </a:r>
          </a:p>
        </p:txBody>
      </p:sp>
      <p:sp>
        <p:nvSpPr>
          <p:cNvPr id="5" name="Content Placeholder 4">
            <a:extLst>
              <a:ext uri="{FF2B5EF4-FFF2-40B4-BE49-F238E27FC236}">
                <a16:creationId xmlns:a16="http://schemas.microsoft.com/office/drawing/2014/main" id="{1637ACE2-E921-BEC1-9141-AFD03797D8FD}"/>
              </a:ext>
            </a:extLst>
          </p:cNvPr>
          <p:cNvSpPr>
            <a:spLocks noGrp="1"/>
          </p:cNvSpPr>
          <p:nvPr>
            <p:ph idx="1"/>
          </p:nvPr>
        </p:nvSpPr>
        <p:spPr>
          <a:xfrm>
            <a:off x="721895" y="1690688"/>
            <a:ext cx="10812379" cy="4486275"/>
          </a:xfrm>
        </p:spPr>
        <p:txBody>
          <a:bodyPr>
            <a:normAutofit/>
          </a:bodyPr>
          <a:lstStyle/>
          <a:p>
            <a:pPr marL="457200" lvl="1" indent="0">
              <a:buNone/>
            </a:pPr>
            <a:r>
              <a:rPr lang="en-US" sz="2800" dirty="0"/>
              <a:t>Identify the mkt research problems</a:t>
            </a:r>
          </a:p>
          <a:p>
            <a:pPr marL="457200" lvl="1" indent="0">
              <a:buNone/>
            </a:pPr>
            <a:endParaRPr lang="en-US" sz="2800" dirty="0"/>
          </a:p>
        </p:txBody>
      </p:sp>
    </p:spTree>
    <p:extLst>
      <p:ext uri="{BB962C8B-B14F-4D97-AF65-F5344CB8AC3E}">
        <p14:creationId xmlns:p14="http://schemas.microsoft.com/office/powerpoint/2010/main" val="15645555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5616</TotalTime>
  <Words>4917</Words>
  <Application>Microsoft Office PowerPoint</Application>
  <PresentationFormat>Widescreen</PresentationFormat>
  <Paragraphs>495</Paragraphs>
  <Slides>57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Aptos</vt:lpstr>
      <vt:lpstr>Aptos Display</vt:lpstr>
      <vt:lpstr>Arial</vt:lpstr>
      <vt:lpstr>Calibri</vt:lpstr>
      <vt:lpstr>Wingdings</vt:lpstr>
      <vt:lpstr>Office Theme</vt:lpstr>
      <vt:lpstr>Marketing Information System (MIS) &amp; Marketing Research</vt:lpstr>
      <vt:lpstr>The MIS</vt:lpstr>
      <vt:lpstr>What is Mkt Information System (MIS)?</vt:lpstr>
      <vt:lpstr>Main components</vt:lpstr>
      <vt:lpstr>PowerPoint Presentation</vt:lpstr>
      <vt:lpstr>The digital age: Big Data and AI era</vt:lpstr>
      <vt:lpstr>Big data and artificial intelligence (AI) – AI Marketing</vt:lpstr>
      <vt:lpstr>PowerPoint Presentation</vt:lpstr>
      <vt:lpstr>How AI change MIS and Mkt jobs?</vt:lpstr>
      <vt:lpstr>Mkt Strategies</vt:lpstr>
      <vt:lpstr>Marketing Research</vt:lpstr>
      <vt:lpstr>What Is Marketing Research?</vt:lpstr>
      <vt:lpstr>PowerPoint Presentation</vt:lpstr>
      <vt:lpstr>Define the Research Problem</vt:lpstr>
      <vt:lpstr>Developing Research Objectives</vt:lpstr>
      <vt:lpstr>Research Design:</vt:lpstr>
      <vt:lpstr>Types of Marketing Research</vt:lpstr>
      <vt:lpstr>Types of Marketing Research</vt:lpstr>
      <vt:lpstr>Types of Marketing Research</vt:lpstr>
      <vt:lpstr>Types of Marketing Research</vt:lpstr>
      <vt:lpstr>Sources of Data</vt:lpstr>
      <vt:lpstr>Advantages and Limitations</vt:lpstr>
      <vt:lpstr>PowerPoint Presentation</vt:lpstr>
      <vt:lpstr>PowerPoint Presentation</vt:lpstr>
      <vt:lpstr>Primary Research Methods</vt:lpstr>
      <vt:lpstr>Surveys</vt:lpstr>
      <vt:lpstr>Observation</vt:lpstr>
      <vt:lpstr>Focus Groups</vt:lpstr>
      <vt:lpstr>In-depth interviews</vt:lpstr>
      <vt:lpstr>Content analysis</vt:lpstr>
      <vt:lpstr>Content analysis</vt:lpstr>
      <vt:lpstr>Experiments</vt:lpstr>
      <vt:lpstr>Surveys: </vt:lpstr>
      <vt:lpstr>PowerPoint Presentation</vt:lpstr>
      <vt:lpstr>Sampling</vt:lpstr>
      <vt:lpstr>Sampling</vt:lpstr>
      <vt:lpstr>Sampling</vt:lpstr>
      <vt:lpstr>Sampling Error and Bias</vt:lpstr>
      <vt:lpstr>Sample size</vt:lpstr>
      <vt:lpstr>PowerPoint Presentation</vt:lpstr>
      <vt:lpstr>PowerPoint Presentation</vt:lpstr>
      <vt:lpstr>Questionnaire</vt:lpstr>
      <vt:lpstr>Questionnaire Design</vt:lpstr>
      <vt:lpstr>Avoid</vt:lpstr>
      <vt:lpstr>Structure</vt:lpstr>
      <vt:lpstr>Open and Closed Questions</vt:lpstr>
      <vt:lpstr>Multiple-choice questions</vt:lpstr>
      <vt:lpstr>Likert-scale questions: measures agreement with a statement </vt:lpstr>
      <vt:lpstr>100-point rating-scale questions </vt:lpstr>
      <vt:lpstr>Group work</vt:lpstr>
      <vt:lpstr>Group 1: The Hanoi 5 Gates Train</vt:lpstr>
      <vt:lpstr>Group 2: Under the Canopy Homestay</vt:lpstr>
      <vt:lpstr>Group 3: Marou Chocolate: Turning Vietnamese Cacao into a Premium Cultural Product</vt:lpstr>
      <vt:lpstr>Group 4: TH True Milk and the fight for “Good milk”</vt:lpstr>
      <vt:lpstr>Group 5: Cocoon Vietnam: When Beauty Reflects Changing Social Values</vt:lpstr>
      <vt:lpstr>HanhSilk: Weaving Tradition into a Modern Brand</vt:lpstr>
      <vt:lpstr>Classroom 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Hoa Nguyen</dc:creator>
  <cp:lastModifiedBy>Hoa Nguyen</cp:lastModifiedBy>
  <cp:revision>20</cp:revision>
  <cp:lastPrinted>2026-07-20T10:05:32Z</cp:lastPrinted>
  <dcterms:created xsi:type="dcterms:W3CDTF">2026-07-18T14:31:44Z</dcterms:created>
  <dcterms:modified xsi:type="dcterms:W3CDTF">2026-07-22T12:45:21Z</dcterms:modified>
</cp:coreProperties>
</file>