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483" r:id="rId3"/>
    <p:sldId id="512" r:id="rId4"/>
    <p:sldId id="513" r:id="rId5"/>
    <p:sldId id="514" r:id="rId6"/>
    <p:sldId id="515" r:id="rId7"/>
    <p:sldId id="516" r:id="rId8"/>
    <p:sldId id="517" r:id="rId9"/>
    <p:sldId id="422" r:id="rId10"/>
    <p:sldId id="478" r:id="rId11"/>
    <p:sldId id="518" r:id="rId12"/>
    <p:sldId id="519" r:id="rId13"/>
    <p:sldId id="520" r:id="rId14"/>
    <p:sldId id="521" r:id="rId15"/>
    <p:sldId id="522" r:id="rId16"/>
    <p:sldId id="523" r:id="rId17"/>
    <p:sldId id="541" r:id="rId18"/>
    <p:sldId id="524" r:id="rId19"/>
    <p:sldId id="533" r:id="rId20"/>
    <p:sldId id="525" r:id="rId21"/>
    <p:sldId id="526" r:id="rId22"/>
    <p:sldId id="527" r:id="rId23"/>
    <p:sldId id="528" r:id="rId24"/>
    <p:sldId id="529" r:id="rId25"/>
    <p:sldId id="530" r:id="rId26"/>
    <p:sldId id="534" r:id="rId27"/>
    <p:sldId id="535" r:id="rId28"/>
    <p:sldId id="536" r:id="rId29"/>
    <p:sldId id="537" r:id="rId30"/>
    <p:sldId id="538" r:id="rId31"/>
    <p:sldId id="539" r:id="rId32"/>
    <p:sldId id="540" r:id="rId33"/>
    <p:sldId id="542" r:id="rId34"/>
    <p:sldId id="482" r:id="rId35"/>
    <p:sldId id="531" r:id="rId36"/>
    <p:sldId id="549" r:id="rId37"/>
    <p:sldId id="550" r:id="rId38"/>
    <p:sldId id="547" r:id="rId39"/>
    <p:sldId id="548" r:id="rId40"/>
    <p:sldId id="545" r:id="rId41"/>
    <p:sldId id="544" r:id="rId42"/>
    <p:sldId id="551" r:id="rId43"/>
    <p:sldId id="552" r:id="rId44"/>
    <p:sldId id="553" r:id="rId45"/>
    <p:sldId id="554" r:id="rId46"/>
    <p:sldId id="555" r:id="rId47"/>
    <p:sldId id="556" r:id="rId48"/>
    <p:sldId id="557" r:id="rId49"/>
    <p:sldId id="558" r:id="rId50"/>
    <p:sldId id="559" r:id="rId51"/>
    <p:sldId id="546" r:id="rId52"/>
    <p:sldId id="543" r:id="rId53"/>
    <p:sldId id="560" r:id="rId54"/>
    <p:sldId id="561" r:id="rId55"/>
    <p:sldId id="562" r:id="rId56"/>
    <p:sldId id="563" r:id="rId57"/>
    <p:sldId id="564" r:id="rId58"/>
    <p:sldId id="565" r:id="rId59"/>
    <p:sldId id="566" r:id="rId60"/>
    <p:sldId id="567" r:id="rId61"/>
    <p:sldId id="568" r:id="rId62"/>
    <p:sldId id="569" r:id="rId63"/>
    <p:sldId id="570" r:id="rId64"/>
    <p:sldId id="571" r:id="rId65"/>
    <p:sldId id="460" r:id="rId66"/>
    <p:sldId id="454" r:id="rId6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20" d="100"/>
          <a:sy n="120" d="100"/>
        </p:scale>
        <p:origin x="2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BEF19A-FA74-42A1-B2F0-F990DAD975C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7F348A6-D73A-4DCA-BE08-A274281B4483}">
      <dgm:prSet phldrT="[Text]"/>
      <dgm:spPr/>
      <dgm:t>
        <a:bodyPr/>
        <a:lstStyle/>
        <a:p>
          <a:pPr>
            <a:buNone/>
          </a:pPr>
          <a:r>
            <a:rPr lang="en-US" dirty="0"/>
            <a:t>Stimulus</a:t>
          </a:r>
        </a:p>
      </dgm:t>
    </dgm:pt>
    <dgm:pt modelId="{632F552A-5470-4346-AA23-5BCF0E063063}" type="parTrans" cxnId="{8B5C5A61-4FDD-45D1-AB91-BA855ACE6B82}">
      <dgm:prSet/>
      <dgm:spPr/>
      <dgm:t>
        <a:bodyPr/>
        <a:lstStyle/>
        <a:p>
          <a:endParaRPr lang="en-US"/>
        </a:p>
      </dgm:t>
    </dgm:pt>
    <dgm:pt modelId="{48443922-727C-4474-9280-7EF47EE53896}" type="sibTrans" cxnId="{8B5C5A61-4FDD-45D1-AB91-BA855ACE6B82}">
      <dgm:prSet/>
      <dgm:spPr/>
      <dgm:t>
        <a:bodyPr/>
        <a:lstStyle/>
        <a:p>
          <a:endParaRPr lang="en-US"/>
        </a:p>
      </dgm:t>
    </dgm:pt>
    <dgm:pt modelId="{4E5E9B89-919C-4E76-9C28-3091745558D8}">
      <dgm:prSet phldrT="[Text]"/>
      <dgm:spPr/>
      <dgm:t>
        <a:bodyPr/>
        <a:lstStyle/>
        <a:p>
          <a:pPr>
            <a:buNone/>
          </a:pPr>
          <a:r>
            <a:rPr lang="en-US" dirty="0"/>
            <a:t>Coffee aroma</a:t>
          </a:r>
        </a:p>
      </dgm:t>
    </dgm:pt>
    <dgm:pt modelId="{30E68C40-2CEE-4759-985F-EFA348885576}" type="parTrans" cxnId="{9987EA68-BAF8-4237-896E-E7D190B56592}">
      <dgm:prSet/>
      <dgm:spPr/>
      <dgm:t>
        <a:bodyPr/>
        <a:lstStyle/>
        <a:p>
          <a:endParaRPr lang="en-US"/>
        </a:p>
      </dgm:t>
    </dgm:pt>
    <dgm:pt modelId="{6DEF5A98-8102-463A-B41F-12E3E13BC1F3}" type="sibTrans" cxnId="{9987EA68-BAF8-4237-896E-E7D190B56592}">
      <dgm:prSet/>
      <dgm:spPr/>
      <dgm:t>
        <a:bodyPr/>
        <a:lstStyle/>
        <a:p>
          <a:endParaRPr lang="en-US"/>
        </a:p>
      </dgm:t>
    </dgm:pt>
    <dgm:pt modelId="{CC6844D9-D797-4A3F-928E-A8EBE2D9DF57}">
      <dgm:prSet phldrT="[Text]"/>
      <dgm:spPr/>
      <dgm:t>
        <a:bodyPr/>
        <a:lstStyle/>
        <a:p>
          <a:pPr>
            <a:buNone/>
          </a:pPr>
          <a:r>
            <a:rPr lang="en-US" dirty="0"/>
            <a:t>Organism</a:t>
          </a:r>
        </a:p>
      </dgm:t>
    </dgm:pt>
    <dgm:pt modelId="{87C973A7-29A0-467A-B869-C97AC2E8A892}" type="parTrans" cxnId="{2B1C07A7-CCD1-48BC-8F29-813509F77BA4}">
      <dgm:prSet/>
      <dgm:spPr/>
      <dgm:t>
        <a:bodyPr/>
        <a:lstStyle/>
        <a:p>
          <a:endParaRPr lang="en-US"/>
        </a:p>
      </dgm:t>
    </dgm:pt>
    <dgm:pt modelId="{09E14349-1CB2-4DC1-B67C-815D00D1E553}" type="sibTrans" cxnId="{2B1C07A7-CCD1-48BC-8F29-813509F77BA4}">
      <dgm:prSet/>
      <dgm:spPr/>
      <dgm:t>
        <a:bodyPr/>
        <a:lstStyle/>
        <a:p>
          <a:endParaRPr lang="en-US"/>
        </a:p>
      </dgm:t>
    </dgm:pt>
    <dgm:pt modelId="{87B6C27D-FAB4-4C1C-A62C-DADDE09C4769}">
      <dgm:prSet phldrT="[Text]"/>
      <dgm:spPr/>
      <dgm:t>
        <a:bodyPr/>
        <a:lstStyle/>
        <a:p>
          <a:pPr>
            <a:buNone/>
          </a:pPr>
          <a:r>
            <a:rPr lang="en-US" dirty="0"/>
            <a:t>Pleasure</a:t>
          </a:r>
        </a:p>
      </dgm:t>
    </dgm:pt>
    <dgm:pt modelId="{CD41810B-2239-4FD5-8310-A2977855C1C9}" type="parTrans" cxnId="{9AB11197-2DB5-4785-978E-F76B7548013A}">
      <dgm:prSet/>
      <dgm:spPr/>
      <dgm:t>
        <a:bodyPr/>
        <a:lstStyle/>
        <a:p>
          <a:endParaRPr lang="en-US"/>
        </a:p>
      </dgm:t>
    </dgm:pt>
    <dgm:pt modelId="{F5FE3623-2F8F-46B7-AAFB-23315BEC5174}" type="sibTrans" cxnId="{9AB11197-2DB5-4785-978E-F76B7548013A}">
      <dgm:prSet/>
      <dgm:spPr/>
      <dgm:t>
        <a:bodyPr/>
        <a:lstStyle/>
        <a:p>
          <a:endParaRPr lang="en-US"/>
        </a:p>
      </dgm:t>
    </dgm:pt>
    <dgm:pt modelId="{976E7C23-7446-4A77-8F3A-ABEF48F940FC}">
      <dgm:prSet phldrT="[Text]"/>
      <dgm:spPr/>
      <dgm:t>
        <a:bodyPr/>
        <a:lstStyle/>
        <a:p>
          <a:pPr>
            <a:buNone/>
          </a:pPr>
          <a:r>
            <a:rPr lang="en-US" dirty="0"/>
            <a:t>Response</a:t>
          </a:r>
        </a:p>
      </dgm:t>
    </dgm:pt>
    <dgm:pt modelId="{AAE6D121-D0B0-4B7A-9EC6-8B6BBA611B40}" type="parTrans" cxnId="{23177C6A-6F5D-4A14-87B8-1FA8F0249BA9}">
      <dgm:prSet/>
      <dgm:spPr/>
      <dgm:t>
        <a:bodyPr/>
        <a:lstStyle/>
        <a:p>
          <a:endParaRPr lang="en-US"/>
        </a:p>
      </dgm:t>
    </dgm:pt>
    <dgm:pt modelId="{B7389AF5-52A3-4294-BD16-A4872225A5C0}" type="sibTrans" cxnId="{23177C6A-6F5D-4A14-87B8-1FA8F0249BA9}">
      <dgm:prSet/>
      <dgm:spPr/>
      <dgm:t>
        <a:bodyPr/>
        <a:lstStyle/>
        <a:p>
          <a:endParaRPr lang="en-US"/>
        </a:p>
      </dgm:t>
    </dgm:pt>
    <dgm:pt modelId="{B23B4C98-D020-4C5A-B58B-F61464D6AA0A}">
      <dgm:prSet phldrT="[Text]"/>
      <dgm:spPr/>
      <dgm:t>
        <a:bodyPr/>
        <a:lstStyle/>
        <a:p>
          <a:pPr>
            <a:buNone/>
          </a:pPr>
          <a:r>
            <a:rPr lang="en-US" dirty="0"/>
            <a:t>Longer time spent in the store</a:t>
          </a:r>
        </a:p>
      </dgm:t>
    </dgm:pt>
    <dgm:pt modelId="{EAA242DD-5A3A-4BC9-8AE0-373DFFE78BDF}" type="parTrans" cxnId="{0F98E626-431E-45D2-A2E8-0B9A67715BEE}">
      <dgm:prSet/>
      <dgm:spPr/>
      <dgm:t>
        <a:bodyPr/>
        <a:lstStyle/>
        <a:p>
          <a:endParaRPr lang="en-US"/>
        </a:p>
      </dgm:t>
    </dgm:pt>
    <dgm:pt modelId="{A720DE76-2A1A-45D8-B932-46F8AEA798A7}" type="sibTrans" cxnId="{0F98E626-431E-45D2-A2E8-0B9A67715BEE}">
      <dgm:prSet/>
      <dgm:spPr/>
      <dgm:t>
        <a:bodyPr/>
        <a:lstStyle/>
        <a:p>
          <a:endParaRPr lang="en-US"/>
        </a:p>
      </dgm:t>
    </dgm:pt>
    <dgm:pt modelId="{9782F34C-066F-4988-AF16-ECCA24C5C71C}">
      <dgm:prSet phldrT="[Text]"/>
      <dgm:spPr/>
      <dgm:t>
        <a:bodyPr/>
        <a:lstStyle/>
        <a:p>
          <a:pPr>
            <a:buNone/>
          </a:pPr>
          <a:r>
            <a:rPr lang="en-US" dirty="0"/>
            <a:t>Background music</a:t>
          </a:r>
        </a:p>
      </dgm:t>
    </dgm:pt>
    <dgm:pt modelId="{4EB53D0D-DB7A-4A77-BE33-DFC432DA255B}" type="parTrans" cxnId="{9467BA34-EDB0-4C8D-B012-DE8917CC1706}">
      <dgm:prSet/>
      <dgm:spPr/>
      <dgm:t>
        <a:bodyPr/>
        <a:lstStyle/>
        <a:p>
          <a:endParaRPr lang="en-US"/>
        </a:p>
      </dgm:t>
    </dgm:pt>
    <dgm:pt modelId="{C1B28FCD-9990-4409-ADD3-8B875D660BB2}" type="sibTrans" cxnId="{9467BA34-EDB0-4C8D-B012-DE8917CC1706}">
      <dgm:prSet/>
      <dgm:spPr/>
      <dgm:t>
        <a:bodyPr/>
        <a:lstStyle/>
        <a:p>
          <a:endParaRPr lang="en-US"/>
        </a:p>
      </dgm:t>
    </dgm:pt>
    <dgm:pt modelId="{C80CDE75-E4CB-4B35-9430-73462BA1BC8A}">
      <dgm:prSet phldrT="[Text]"/>
      <dgm:spPr/>
      <dgm:t>
        <a:bodyPr/>
        <a:lstStyle/>
        <a:p>
          <a:pPr>
            <a:buNone/>
          </a:pPr>
          <a:r>
            <a:rPr lang="en-US" dirty="0"/>
            <a:t>Comfortable furniture</a:t>
          </a:r>
        </a:p>
      </dgm:t>
    </dgm:pt>
    <dgm:pt modelId="{606951F0-A6E6-47B9-89A8-BB8F3FA3F934}" type="parTrans" cxnId="{4DFF0CDE-41A0-4C44-819D-FB20D4FD39F7}">
      <dgm:prSet/>
      <dgm:spPr/>
      <dgm:t>
        <a:bodyPr/>
        <a:lstStyle/>
        <a:p>
          <a:endParaRPr lang="en-US"/>
        </a:p>
      </dgm:t>
    </dgm:pt>
    <dgm:pt modelId="{B31B61BE-7AAF-4781-96B8-5684F11CB69E}" type="sibTrans" cxnId="{4DFF0CDE-41A0-4C44-819D-FB20D4FD39F7}">
      <dgm:prSet/>
      <dgm:spPr/>
      <dgm:t>
        <a:bodyPr/>
        <a:lstStyle/>
        <a:p>
          <a:endParaRPr lang="en-US"/>
        </a:p>
      </dgm:t>
    </dgm:pt>
    <dgm:pt modelId="{6A1CD35F-6272-46DB-BB6D-BB2F3FC3A209}">
      <dgm:prSet phldrT="[Text]"/>
      <dgm:spPr/>
      <dgm:t>
        <a:bodyPr/>
        <a:lstStyle/>
        <a:p>
          <a:pPr>
            <a:buNone/>
          </a:pPr>
          <a:r>
            <a:rPr lang="en-US" dirty="0"/>
            <a:t>Warm lighting</a:t>
          </a:r>
        </a:p>
      </dgm:t>
    </dgm:pt>
    <dgm:pt modelId="{105C95D3-7F65-457B-8057-64B8BDE3A1BE}" type="parTrans" cxnId="{05FAC749-1C2E-470E-B5FC-D9F13E71AA74}">
      <dgm:prSet/>
      <dgm:spPr/>
      <dgm:t>
        <a:bodyPr/>
        <a:lstStyle/>
        <a:p>
          <a:endParaRPr lang="en-US"/>
        </a:p>
      </dgm:t>
    </dgm:pt>
    <dgm:pt modelId="{FD81C4EA-B7B7-4C2B-A342-A8D7AE5486BA}" type="sibTrans" cxnId="{05FAC749-1C2E-470E-B5FC-D9F13E71AA74}">
      <dgm:prSet/>
      <dgm:spPr/>
      <dgm:t>
        <a:bodyPr/>
        <a:lstStyle/>
        <a:p>
          <a:endParaRPr lang="en-US"/>
        </a:p>
      </dgm:t>
    </dgm:pt>
    <dgm:pt modelId="{4BA39FEE-FEB3-4119-A2A0-48E89EEAE04A}">
      <dgm:prSet phldrT="[Text]"/>
      <dgm:spPr/>
      <dgm:t>
        <a:bodyPr/>
        <a:lstStyle/>
        <a:p>
          <a:pPr>
            <a:buNone/>
          </a:pPr>
          <a:r>
            <a:rPr lang="en-US" dirty="0"/>
            <a:t>Friendly employees</a:t>
          </a:r>
        </a:p>
      </dgm:t>
    </dgm:pt>
    <dgm:pt modelId="{1D8CC79F-3E50-4D9F-A83E-5B3B4B1E947E}" type="parTrans" cxnId="{375FB08D-1D54-4AFA-A070-26C72BBC0C72}">
      <dgm:prSet/>
      <dgm:spPr/>
      <dgm:t>
        <a:bodyPr/>
        <a:lstStyle/>
        <a:p>
          <a:endParaRPr lang="en-US"/>
        </a:p>
      </dgm:t>
    </dgm:pt>
    <dgm:pt modelId="{46152D65-D92E-45D6-AE7C-C6E3B25BB65A}" type="sibTrans" cxnId="{375FB08D-1D54-4AFA-A070-26C72BBC0C72}">
      <dgm:prSet/>
      <dgm:spPr/>
      <dgm:t>
        <a:bodyPr/>
        <a:lstStyle/>
        <a:p>
          <a:endParaRPr lang="en-US"/>
        </a:p>
      </dgm:t>
    </dgm:pt>
    <dgm:pt modelId="{7369131C-BF35-41E3-89B1-6BF7108A5FEA}">
      <dgm:prSet phldrT="[Text]"/>
      <dgm:spPr/>
      <dgm:t>
        <a:bodyPr/>
        <a:lstStyle/>
        <a:p>
          <a:pPr>
            <a:buNone/>
          </a:pPr>
          <a:r>
            <a:rPr lang="en-US" dirty="0"/>
            <a:t>Attractive interior design</a:t>
          </a:r>
        </a:p>
      </dgm:t>
    </dgm:pt>
    <dgm:pt modelId="{F6537516-A1A9-49BA-8F35-6724D136157B}" type="parTrans" cxnId="{98BDDD9F-7127-4881-B77D-C79E1DD88A3C}">
      <dgm:prSet/>
      <dgm:spPr/>
      <dgm:t>
        <a:bodyPr/>
        <a:lstStyle/>
        <a:p>
          <a:endParaRPr lang="en-US"/>
        </a:p>
      </dgm:t>
    </dgm:pt>
    <dgm:pt modelId="{915C7560-E2C2-4473-BD17-359313725E6E}" type="sibTrans" cxnId="{98BDDD9F-7127-4881-B77D-C79E1DD88A3C}">
      <dgm:prSet/>
      <dgm:spPr/>
      <dgm:t>
        <a:bodyPr/>
        <a:lstStyle/>
        <a:p>
          <a:endParaRPr lang="en-US"/>
        </a:p>
      </dgm:t>
    </dgm:pt>
    <dgm:pt modelId="{EE9C9F1F-5A47-406A-9D2A-E47A4C2DA9A2}">
      <dgm:prSet phldrT="[Text]"/>
      <dgm:spPr/>
      <dgm:t>
        <a:bodyPr/>
        <a:lstStyle/>
        <a:p>
          <a:pPr>
            <a:buNone/>
          </a:pPr>
          <a:r>
            <a:rPr lang="en-US" dirty="0"/>
            <a:t>Relaxation</a:t>
          </a:r>
        </a:p>
      </dgm:t>
    </dgm:pt>
    <dgm:pt modelId="{25A5943A-B512-4E93-82AC-4F2450336219}" type="parTrans" cxnId="{F383DA4F-0AAF-4B8D-A0E3-5A9925666CC9}">
      <dgm:prSet/>
      <dgm:spPr/>
      <dgm:t>
        <a:bodyPr/>
        <a:lstStyle/>
        <a:p>
          <a:endParaRPr lang="en-US"/>
        </a:p>
      </dgm:t>
    </dgm:pt>
    <dgm:pt modelId="{638FCEDB-EE75-4B9E-AEE6-098EE2FCE8BB}" type="sibTrans" cxnId="{F383DA4F-0AAF-4B8D-A0E3-5A9925666CC9}">
      <dgm:prSet/>
      <dgm:spPr/>
      <dgm:t>
        <a:bodyPr/>
        <a:lstStyle/>
        <a:p>
          <a:endParaRPr lang="en-US"/>
        </a:p>
      </dgm:t>
    </dgm:pt>
    <dgm:pt modelId="{8248C139-C2AD-48B4-A4E3-9072AE0BB541}">
      <dgm:prSet phldrT="[Text]"/>
      <dgm:spPr/>
      <dgm:t>
        <a:bodyPr/>
        <a:lstStyle/>
        <a:p>
          <a:pPr>
            <a:buNone/>
          </a:pPr>
          <a:r>
            <a:rPr lang="en-US" dirty="0"/>
            <a:t>Perceived comfort</a:t>
          </a:r>
        </a:p>
      </dgm:t>
    </dgm:pt>
    <dgm:pt modelId="{A49C2C51-218F-4FD1-9864-2E5EC7E64219}" type="parTrans" cxnId="{739ACCAD-E6ED-4A22-8F09-7780B633350B}">
      <dgm:prSet/>
      <dgm:spPr/>
      <dgm:t>
        <a:bodyPr/>
        <a:lstStyle/>
        <a:p>
          <a:endParaRPr lang="en-US"/>
        </a:p>
      </dgm:t>
    </dgm:pt>
    <dgm:pt modelId="{E45D7050-9E54-4333-8699-5FD78F0F52C8}" type="sibTrans" cxnId="{739ACCAD-E6ED-4A22-8F09-7780B633350B}">
      <dgm:prSet/>
      <dgm:spPr/>
      <dgm:t>
        <a:bodyPr/>
        <a:lstStyle/>
        <a:p>
          <a:endParaRPr lang="en-US"/>
        </a:p>
      </dgm:t>
    </dgm:pt>
    <dgm:pt modelId="{ED6278E8-4411-491F-AFAE-26A4D5861DC3}">
      <dgm:prSet phldrT="[Text]"/>
      <dgm:spPr/>
      <dgm:t>
        <a:bodyPr/>
        <a:lstStyle/>
        <a:p>
          <a:pPr>
            <a:buNone/>
          </a:pPr>
          <a:r>
            <a:rPr lang="en-US" dirty="0"/>
            <a:t>Sense of belonging</a:t>
          </a:r>
        </a:p>
      </dgm:t>
    </dgm:pt>
    <dgm:pt modelId="{DC005C20-CD62-41CA-A299-70FAD3D73919}" type="parTrans" cxnId="{198EC487-67F9-474D-B02A-858DE632D335}">
      <dgm:prSet/>
      <dgm:spPr/>
      <dgm:t>
        <a:bodyPr/>
        <a:lstStyle/>
        <a:p>
          <a:endParaRPr lang="en-US"/>
        </a:p>
      </dgm:t>
    </dgm:pt>
    <dgm:pt modelId="{67E50CD4-DC41-4737-990C-5BB5A39C143F}" type="sibTrans" cxnId="{198EC487-67F9-474D-B02A-858DE632D335}">
      <dgm:prSet/>
      <dgm:spPr/>
      <dgm:t>
        <a:bodyPr/>
        <a:lstStyle/>
        <a:p>
          <a:endParaRPr lang="en-US"/>
        </a:p>
      </dgm:t>
    </dgm:pt>
    <dgm:pt modelId="{5E67BEF9-C190-44FA-9483-C8EAA1DE26A8}">
      <dgm:prSet phldrT="[Text]"/>
      <dgm:spPr/>
      <dgm:t>
        <a:bodyPr/>
        <a:lstStyle/>
        <a:p>
          <a:pPr>
            <a:buNone/>
          </a:pPr>
          <a:r>
            <a:rPr lang="en-US" dirty="0"/>
            <a:t>Positive store image</a:t>
          </a:r>
        </a:p>
      </dgm:t>
    </dgm:pt>
    <dgm:pt modelId="{1B6678E2-633F-41A8-BDF4-C453AB23299C}" type="parTrans" cxnId="{C833FC4A-1337-48FE-902F-58AEC6E351A4}">
      <dgm:prSet/>
      <dgm:spPr/>
      <dgm:t>
        <a:bodyPr/>
        <a:lstStyle/>
        <a:p>
          <a:endParaRPr lang="en-US"/>
        </a:p>
      </dgm:t>
    </dgm:pt>
    <dgm:pt modelId="{D5BA14D5-D3D5-4DCE-8EB4-61A8200F62CA}" type="sibTrans" cxnId="{C833FC4A-1337-48FE-902F-58AEC6E351A4}">
      <dgm:prSet/>
      <dgm:spPr/>
      <dgm:t>
        <a:bodyPr/>
        <a:lstStyle/>
        <a:p>
          <a:endParaRPr lang="en-US"/>
        </a:p>
      </dgm:t>
    </dgm:pt>
    <dgm:pt modelId="{7BF8F078-F444-41C4-8278-244C6F206ACB}">
      <dgm:prSet phldrT="[Text]"/>
      <dgm:spPr/>
      <dgm:t>
        <a:bodyPr/>
        <a:lstStyle/>
        <a:p>
          <a:pPr>
            <a:buNone/>
          </a:pPr>
          <a:r>
            <a:rPr lang="en-US" dirty="0"/>
            <a:t>Higher spending</a:t>
          </a:r>
        </a:p>
      </dgm:t>
    </dgm:pt>
    <dgm:pt modelId="{3A58EEC5-E560-4AC5-BFA3-8E231FCF41CF}" type="parTrans" cxnId="{41D53E21-A44C-4494-A0A6-625A6238AD0A}">
      <dgm:prSet/>
      <dgm:spPr/>
      <dgm:t>
        <a:bodyPr/>
        <a:lstStyle/>
        <a:p>
          <a:endParaRPr lang="en-US"/>
        </a:p>
      </dgm:t>
    </dgm:pt>
    <dgm:pt modelId="{B66F0701-DCB5-44FE-BEA3-DC34285CA721}" type="sibTrans" cxnId="{41D53E21-A44C-4494-A0A6-625A6238AD0A}">
      <dgm:prSet/>
      <dgm:spPr/>
      <dgm:t>
        <a:bodyPr/>
        <a:lstStyle/>
        <a:p>
          <a:endParaRPr lang="en-US"/>
        </a:p>
      </dgm:t>
    </dgm:pt>
    <dgm:pt modelId="{A0E7700E-C9BD-470D-9603-B171D4409C41}">
      <dgm:prSet phldrT="[Text]"/>
      <dgm:spPr/>
      <dgm:t>
        <a:bodyPr/>
        <a:lstStyle/>
        <a:p>
          <a:pPr>
            <a:buNone/>
          </a:pPr>
          <a:r>
            <a:rPr lang="en-US" dirty="0"/>
            <a:t>Repeat visits</a:t>
          </a:r>
        </a:p>
      </dgm:t>
    </dgm:pt>
    <dgm:pt modelId="{F203E220-ED64-4367-A54F-8E3F3E717CE9}" type="parTrans" cxnId="{4A3FBC3A-B3DD-47EB-812E-6F2B3F85063A}">
      <dgm:prSet/>
      <dgm:spPr/>
      <dgm:t>
        <a:bodyPr/>
        <a:lstStyle/>
        <a:p>
          <a:endParaRPr lang="en-US"/>
        </a:p>
      </dgm:t>
    </dgm:pt>
    <dgm:pt modelId="{5D4C758A-A3A1-4205-B47C-77E06576DF48}" type="sibTrans" cxnId="{4A3FBC3A-B3DD-47EB-812E-6F2B3F85063A}">
      <dgm:prSet/>
      <dgm:spPr/>
      <dgm:t>
        <a:bodyPr/>
        <a:lstStyle/>
        <a:p>
          <a:endParaRPr lang="en-US"/>
        </a:p>
      </dgm:t>
    </dgm:pt>
    <dgm:pt modelId="{24759C79-2338-4C98-8A66-FBBE7FC90DF1}">
      <dgm:prSet phldrT="[Text]"/>
      <dgm:spPr/>
      <dgm:t>
        <a:bodyPr/>
        <a:lstStyle/>
        <a:p>
          <a:pPr>
            <a:buNone/>
          </a:pPr>
          <a:r>
            <a:rPr lang="en-US" dirty="0"/>
            <a:t>Positive word of mouth</a:t>
          </a:r>
        </a:p>
      </dgm:t>
    </dgm:pt>
    <dgm:pt modelId="{30BC8A66-3C27-4FB4-B0DD-033B838FDC1D}" type="parTrans" cxnId="{AE0932FA-0A77-41AD-9F98-0A41A0960E82}">
      <dgm:prSet/>
      <dgm:spPr/>
      <dgm:t>
        <a:bodyPr/>
        <a:lstStyle/>
        <a:p>
          <a:endParaRPr lang="en-US"/>
        </a:p>
      </dgm:t>
    </dgm:pt>
    <dgm:pt modelId="{A10910F2-F9BD-46A3-AA29-77C0389B21DC}" type="sibTrans" cxnId="{AE0932FA-0A77-41AD-9F98-0A41A0960E82}">
      <dgm:prSet/>
      <dgm:spPr/>
      <dgm:t>
        <a:bodyPr/>
        <a:lstStyle/>
        <a:p>
          <a:endParaRPr lang="en-US"/>
        </a:p>
      </dgm:t>
    </dgm:pt>
    <dgm:pt modelId="{C80D4EE3-06C9-4890-8E93-4222FD2E3801}">
      <dgm:prSet phldrT="[Text]"/>
      <dgm:spPr/>
      <dgm:t>
        <a:bodyPr/>
        <a:lstStyle/>
        <a:p>
          <a:pPr>
            <a:buNone/>
          </a:pPr>
          <a:r>
            <a:rPr lang="en-US" dirty="0"/>
            <a:t>Brand loyalty</a:t>
          </a:r>
        </a:p>
      </dgm:t>
    </dgm:pt>
    <dgm:pt modelId="{DFDF7F29-99C6-4161-8A6D-07B9292AE793}" type="parTrans" cxnId="{5E9A0CAC-22D7-4677-9538-C0356DACF972}">
      <dgm:prSet/>
      <dgm:spPr/>
      <dgm:t>
        <a:bodyPr/>
        <a:lstStyle/>
        <a:p>
          <a:endParaRPr lang="en-US"/>
        </a:p>
      </dgm:t>
    </dgm:pt>
    <dgm:pt modelId="{CD8D7FAC-9F75-4DE2-A0BE-B462C382DD41}" type="sibTrans" cxnId="{5E9A0CAC-22D7-4677-9538-C0356DACF972}">
      <dgm:prSet/>
      <dgm:spPr/>
      <dgm:t>
        <a:bodyPr/>
        <a:lstStyle/>
        <a:p>
          <a:endParaRPr lang="en-US"/>
        </a:p>
      </dgm:t>
    </dgm:pt>
    <dgm:pt modelId="{C8F7C377-DE83-406B-90BA-A5DE05C6C9A8}" type="pres">
      <dgm:prSet presAssocID="{AFBEF19A-FA74-42A1-B2F0-F990DAD975C6}" presName="Name0" presStyleCnt="0">
        <dgm:presLayoutVars>
          <dgm:dir/>
          <dgm:animLvl val="lvl"/>
          <dgm:resizeHandles val="exact"/>
        </dgm:presLayoutVars>
      </dgm:prSet>
      <dgm:spPr/>
    </dgm:pt>
    <dgm:pt modelId="{BE5A4846-CFAF-477D-A3D6-1CC7DEF092F9}" type="pres">
      <dgm:prSet presAssocID="{C7F348A6-D73A-4DCA-BE08-A274281B4483}" presName="composite" presStyleCnt="0"/>
      <dgm:spPr/>
    </dgm:pt>
    <dgm:pt modelId="{AC1C2765-05CC-49F0-91B6-D3B35B7CA97A}" type="pres">
      <dgm:prSet presAssocID="{C7F348A6-D73A-4DCA-BE08-A274281B4483}" presName="parTx" presStyleLbl="alignNode1" presStyleIdx="0" presStyleCnt="3">
        <dgm:presLayoutVars>
          <dgm:chMax val="0"/>
          <dgm:chPref val="0"/>
          <dgm:bulletEnabled val="1"/>
        </dgm:presLayoutVars>
      </dgm:prSet>
      <dgm:spPr/>
    </dgm:pt>
    <dgm:pt modelId="{FC303F79-EB8C-44C6-9BB0-E3B0B1849CCD}" type="pres">
      <dgm:prSet presAssocID="{C7F348A6-D73A-4DCA-BE08-A274281B4483}" presName="desTx" presStyleLbl="alignAccFollowNode1" presStyleIdx="0" presStyleCnt="3">
        <dgm:presLayoutVars>
          <dgm:bulletEnabled val="1"/>
        </dgm:presLayoutVars>
      </dgm:prSet>
      <dgm:spPr/>
    </dgm:pt>
    <dgm:pt modelId="{DA27DFF7-8481-40F5-A6B3-4598562CADC8}" type="pres">
      <dgm:prSet presAssocID="{48443922-727C-4474-9280-7EF47EE53896}" presName="space" presStyleCnt="0"/>
      <dgm:spPr/>
    </dgm:pt>
    <dgm:pt modelId="{706D24CA-62A6-4687-8ABF-AD06426B335D}" type="pres">
      <dgm:prSet presAssocID="{CC6844D9-D797-4A3F-928E-A8EBE2D9DF57}" presName="composite" presStyleCnt="0"/>
      <dgm:spPr/>
    </dgm:pt>
    <dgm:pt modelId="{F7FFA740-024D-496B-87BE-C505B60CA138}" type="pres">
      <dgm:prSet presAssocID="{CC6844D9-D797-4A3F-928E-A8EBE2D9DF57}" presName="parTx" presStyleLbl="alignNode1" presStyleIdx="1" presStyleCnt="3">
        <dgm:presLayoutVars>
          <dgm:chMax val="0"/>
          <dgm:chPref val="0"/>
          <dgm:bulletEnabled val="1"/>
        </dgm:presLayoutVars>
      </dgm:prSet>
      <dgm:spPr/>
    </dgm:pt>
    <dgm:pt modelId="{8502C1F9-3C81-45FC-8B13-052EE047EB27}" type="pres">
      <dgm:prSet presAssocID="{CC6844D9-D797-4A3F-928E-A8EBE2D9DF57}" presName="desTx" presStyleLbl="alignAccFollowNode1" presStyleIdx="1" presStyleCnt="3">
        <dgm:presLayoutVars>
          <dgm:bulletEnabled val="1"/>
        </dgm:presLayoutVars>
      </dgm:prSet>
      <dgm:spPr/>
    </dgm:pt>
    <dgm:pt modelId="{84197B12-7CD5-4FE2-937B-BCA703307FBE}" type="pres">
      <dgm:prSet presAssocID="{09E14349-1CB2-4DC1-B67C-815D00D1E553}" presName="space" presStyleCnt="0"/>
      <dgm:spPr/>
    </dgm:pt>
    <dgm:pt modelId="{B9CB5C04-7772-4B7F-A459-09407E71D194}" type="pres">
      <dgm:prSet presAssocID="{976E7C23-7446-4A77-8F3A-ABEF48F940FC}" presName="composite" presStyleCnt="0"/>
      <dgm:spPr/>
    </dgm:pt>
    <dgm:pt modelId="{3F53E5D4-BE17-4091-A158-CB2F3C93C753}" type="pres">
      <dgm:prSet presAssocID="{976E7C23-7446-4A77-8F3A-ABEF48F940FC}" presName="parTx" presStyleLbl="alignNode1" presStyleIdx="2" presStyleCnt="3">
        <dgm:presLayoutVars>
          <dgm:chMax val="0"/>
          <dgm:chPref val="0"/>
          <dgm:bulletEnabled val="1"/>
        </dgm:presLayoutVars>
      </dgm:prSet>
      <dgm:spPr/>
    </dgm:pt>
    <dgm:pt modelId="{E3C62E96-4B25-489D-8112-BF7D1DD9D1D2}" type="pres">
      <dgm:prSet presAssocID="{976E7C23-7446-4A77-8F3A-ABEF48F940FC}" presName="desTx" presStyleLbl="alignAccFollowNode1" presStyleIdx="2" presStyleCnt="3" custLinFactNeighborY="926">
        <dgm:presLayoutVars>
          <dgm:bulletEnabled val="1"/>
        </dgm:presLayoutVars>
      </dgm:prSet>
      <dgm:spPr/>
    </dgm:pt>
  </dgm:ptLst>
  <dgm:cxnLst>
    <dgm:cxn modelId="{6A520800-04F7-4046-8230-CE2B1EECFA99}" type="presOf" srcId="{7BF8F078-F444-41C4-8278-244C6F206ACB}" destId="{E3C62E96-4B25-489D-8112-BF7D1DD9D1D2}" srcOrd="0" destOrd="1" presId="urn:microsoft.com/office/officeart/2005/8/layout/hList1"/>
    <dgm:cxn modelId="{5EEE7C08-8F07-475B-8F84-7220CFF97F36}" type="presOf" srcId="{C7F348A6-D73A-4DCA-BE08-A274281B4483}" destId="{AC1C2765-05CC-49F0-91B6-D3B35B7CA97A}" srcOrd="0" destOrd="0" presId="urn:microsoft.com/office/officeart/2005/8/layout/hList1"/>
    <dgm:cxn modelId="{82339513-EE25-4A90-9D3A-E1B7E6A8C365}" type="presOf" srcId="{8248C139-C2AD-48B4-A4E3-9072AE0BB541}" destId="{8502C1F9-3C81-45FC-8B13-052EE047EB27}" srcOrd="0" destOrd="2" presId="urn:microsoft.com/office/officeart/2005/8/layout/hList1"/>
    <dgm:cxn modelId="{41D53E21-A44C-4494-A0A6-625A6238AD0A}" srcId="{976E7C23-7446-4A77-8F3A-ABEF48F940FC}" destId="{7BF8F078-F444-41C4-8278-244C6F206ACB}" srcOrd="1" destOrd="0" parTransId="{3A58EEC5-E560-4AC5-BFA3-8E231FCF41CF}" sibTransId="{B66F0701-DCB5-44FE-BEA3-DC34285CA721}"/>
    <dgm:cxn modelId="{0F98E626-431E-45D2-A2E8-0B9A67715BEE}" srcId="{976E7C23-7446-4A77-8F3A-ABEF48F940FC}" destId="{B23B4C98-D020-4C5A-B58B-F61464D6AA0A}" srcOrd="0" destOrd="0" parTransId="{EAA242DD-5A3A-4BC9-8AE0-373DFFE78BDF}" sibTransId="{A720DE76-2A1A-45D8-B932-46F8AEA798A7}"/>
    <dgm:cxn modelId="{9467BA34-EDB0-4C8D-B012-DE8917CC1706}" srcId="{C7F348A6-D73A-4DCA-BE08-A274281B4483}" destId="{9782F34C-066F-4988-AF16-ECCA24C5C71C}" srcOrd="1" destOrd="0" parTransId="{4EB53D0D-DB7A-4A77-BE33-DFC432DA255B}" sibTransId="{C1B28FCD-9990-4409-ADD3-8B875D660BB2}"/>
    <dgm:cxn modelId="{71135437-E530-4682-A69B-3F8C03898FF7}" type="presOf" srcId="{5E67BEF9-C190-44FA-9483-C8EAA1DE26A8}" destId="{8502C1F9-3C81-45FC-8B13-052EE047EB27}" srcOrd="0" destOrd="4" presId="urn:microsoft.com/office/officeart/2005/8/layout/hList1"/>
    <dgm:cxn modelId="{4A3FBC3A-B3DD-47EB-812E-6F2B3F85063A}" srcId="{976E7C23-7446-4A77-8F3A-ABEF48F940FC}" destId="{A0E7700E-C9BD-470D-9603-B171D4409C41}" srcOrd="2" destOrd="0" parTransId="{F203E220-ED64-4367-A54F-8E3F3E717CE9}" sibTransId="{5D4C758A-A3A1-4205-B47C-77E06576DF48}"/>
    <dgm:cxn modelId="{8B5C5A61-4FDD-45D1-AB91-BA855ACE6B82}" srcId="{AFBEF19A-FA74-42A1-B2F0-F990DAD975C6}" destId="{C7F348A6-D73A-4DCA-BE08-A274281B4483}" srcOrd="0" destOrd="0" parTransId="{632F552A-5470-4346-AA23-5BCF0E063063}" sibTransId="{48443922-727C-4474-9280-7EF47EE53896}"/>
    <dgm:cxn modelId="{4D780148-6A2A-4893-B17C-6B45CA65CEA0}" type="presOf" srcId="{4E5E9B89-919C-4E76-9C28-3091745558D8}" destId="{FC303F79-EB8C-44C6-9BB0-E3B0B1849CCD}" srcOrd="0" destOrd="0" presId="urn:microsoft.com/office/officeart/2005/8/layout/hList1"/>
    <dgm:cxn modelId="{60D42148-A8A3-472C-BCCF-E3E8A30BDC45}" type="presOf" srcId="{976E7C23-7446-4A77-8F3A-ABEF48F940FC}" destId="{3F53E5D4-BE17-4091-A158-CB2F3C93C753}" srcOrd="0" destOrd="0" presId="urn:microsoft.com/office/officeart/2005/8/layout/hList1"/>
    <dgm:cxn modelId="{9987EA68-BAF8-4237-896E-E7D190B56592}" srcId="{C7F348A6-D73A-4DCA-BE08-A274281B4483}" destId="{4E5E9B89-919C-4E76-9C28-3091745558D8}" srcOrd="0" destOrd="0" parTransId="{30E68C40-2CEE-4759-985F-EFA348885576}" sibTransId="{6DEF5A98-8102-463A-B41F-12E3E13BC1F3}"/>
    <dgm:cxn modelId="{05FAC749-1C2E-470E-B5FC-D9F13E71AA74}" srcId="{C7F348A6-D73A-4DCA-BE08-A274281B4483}" destId="{6A1CD35F-6272-46DB-BB6D-BB2F3FC3A209}" srcOrd="3" destOrd="0" parTransId="{105C95D3-7F65-457B-8057-64B8BDE3A1BE}" sibTransId="{FD81C4EA-B7B7-4C2B-A342-A8D7AE5486BA}"/>
    <dgm:cxn modelId="{23177C6A-6F5D-4A14-87B8-1FA8F0249BA9}" srcId="{AFBEF19A-FA74-42A1-B2F0-F990DAD975C6}" destId="{976E7C23-7446-4A77-8F3A-ABEF48F940FC}" srcOrd="2" destOrd="0" parTransId="{AAE6D121-D0B0-4B7A-9EC6-8B6BBA611B40}" sibTransId="{B7389AF5-52A3-4294-BD16-A4872225A5C0}"/>
    <dgm:cxn modelId="{C833FC4A-1337-48FE-902F-58AEC6E351A4}" srcId="{CC6844D9-D797-4A3F-928E-A8EBE2D9DF57}" destId="{5E67BEF9-C190-44FA-9483-C8EAA1DE26A8}" srcOrd="4" destOrd="0" parTransId="{1B6678E2-633F-41A8-BDF4-C453AB23299C}" sibTransId="{D5BA14D5-D3D5-4DCE-8EB4-61A8200F62CA}"/>
    <dgm:cxn modelId="{EFAFA94B-8432-4A79-832D-BC841D481FA3}" type="presOf" srcId="{EE9C9F1F-5A47-406A-9D2A-E47A4C2DA9A2}" destId="{8502C1F9-3C81-45FC-8B13-052EE047EB27}" srcOrd="0" destOrd="1" presId="urn:microsoft.com/office/officeart/2005/8/layout/hList1"/>
    <dgm:cxn modelId="{E5D1F14D-4475-4744-BAAD-E357106ED0E2}" type="presOf" srcId="{ED6278E8-4411-491F-AFAE-26A4D5861DC3}" destId="{8502C1F9-3C81-45FC-8B13-052EE047EB27}" srcOrd="0" destOrd="3" presId="urn:microsoft.com/office/officeart/2005/8/layout/hList1"/>
    <dgm:cxn modelId="{F383DA4F-0AAF-4B8D-A0E3-5A9925666CC9}" srcId="{CC6844D9-D797-4A3F-928E-A8EBE2D9DF57}" destId="{EE9C9F1F-5A47-406A-9D2A-E47A4C2DA9A2}" srcOrd="1" destOrd="0" parTransId="{25A5943A-B512-4E93-82AC-4F2450336219}" sibTransId="{638FCEDB-EE75-4B9E-AEE6-098EE2FCE8BB}"/>
    <dgm:cxn modelId="{47E4EB70-E3ED-4CA4-9157-AC637DFE88B7}" type="presOf" srcId="{C80CDE75-E4CB-4B35-9430-73462BA1BC8A}" destId="{FC303F79-EB8C-44C6-9BB0-E3B0B1849CCD}" srcOrd="0" destOrd="2" presId="urn:microsoft.com/office/officeart/2005/8/layout/hList1"/>
    <dgm:cxn modelId="{37F73356-4F98-478E-B18A-0CDB2A46EB77}" type="presOf" srcId="{87B6C27D-FAB4-4C1C-A62C-DADDE09C4769}" destId="{8502C1F9-3C81-45FC-8B13-052EE047EB27}" srcOrd="0" destOrd="0" presId="urn:microsoft.com/office/officeart/2005/8/layout/hList1"/>
    <dgm:cxn modelId="{93931759-C47D-450F-A627-15B8346BEE0D}" type="presOf" srcId="{9782F34C-066F-4988-AF16-ECCA24C5C71C}" destId="{FC303F79-EB8C-44C6-9BB0-E3B0B1849CCD}" srcOrd="0" destOrd="1" presId="urn:microsoft.com/office/officeart/2005/8/layout/hList1"/>
    <dgm:cxn modelId="{D5226A80-4694-4128-82EC-61D36059673A}" type="presOf" srcId="{CC6844D9-D797-4A3F-928E-A8EBE2D9DF57}" destId="{F7FFA740-024D-496B-87BE-C505B60CA138}" srcOrd="0" destOrd="0" presId="urn:microsoft.com/office/officeart/2005/8/layout/hList1"/>
    <dgm:cxn modelId="{198EC487-67F9-474D-B02A-858DE632D335}" srcId="{CC6844D9-D797-4A3F-928E-A8EBE2D9DF57}" destId="{ED6278E8-4411-491F-AFAE-26A4D5861DC3}" srcOrd="3" destOrd="0" parTransId="{DC005C20-CD62-41CA-A299-70FAD3D73919}" sibTransId="{67E50CD4-DC41-4737-990C-5BB5A39C143F}"/>
    <dgm:cxn modelId="{375FB08D-1D54-4AFA-A070-26C72BBC0C72}" srcId="{C7F348A6-D73A-4DCA-BE08-A274281B4483}" destId="{4BA39FEE-FEB3-4119-A2A0-48E89EEAE04A}" srcOrd="4" destOrd="0" parTransId="{1D8CC79F-3E50-4D9F-A83E-5B3B4B1E947E}" sibTransId="{46152D65-D92E-45D6-AE7C-C6E3B25BB65A}"/>
    <dgm:cxn modelId="{9AB11197-2DB5-4785-978E-F76B7548013A}" srcId="{CC6844D9-D797-4A3F-928E-A8EBE2D9DF57}" destId="{87B6C27D-FAB4-4C1C-A62C-DADDE09C4769}" srcOrd="0" destOrd="0" parTransId="{CD41810B-2239-4FD5-8310-A2977855C1C9}" sibTransId="{F5FE3623-2F8F-46B7-AAFB-23315BEC5174}"/>
    <dgm:cxn modelId="{50CEF89B-896E-4566-B2F7-70CBB7E290F4}" type="presOf" srcId="{7369131C-BF35-41E3-89B1-6BF7108A5FEA}" destId="{FC303F79-EB8C-44C6-9BB0-E3B0B1849CCD}" srcOrd="0" destOrd="5" presId="urn:microsoft.com/office/officeart/2005/8/layout/hList1"/>
    <dgm:cxn modelId="{98BDDD9F-7127-4881-B77D-C79E1DD88A3C}" srcId="{C7F348A6-D73A-4DCA-BE08-A274281B4483}" destId="{7369131C-BF35-41E3-89B1-6BF7108A5FEA}" srcOrd="5" destOrd="0" parTransId="{F6537516-A1A9-49BA-8F35-6724D136157B}" sibTransId="{915C7560-E2C2-4473-BD17-359313725E6E}"/>
    <dgm:cxn modelId="{D699FD9F-8C07-455A-9D3B-0144A1A72A40}" type="presOf" srcId="{AFBEF19A-FA74-42A1-B2F0-F990DAD975C6}" destId="{C8F7C377-DE83-406B-90BA-A5DE05C6C9A8}" srcOrd="0" destOrd="0" presId="urn:microsoft.com/office/officeart/2005/8/layout/hList1"/>
    <dgm:cxn modelId="{81FDA3A2-CCAB-4555-9B26-5BEE938FF32B}" type="presOf" srcId="{A0E7700E-C9BD-470D-9603-B171D4409C41}" destId="{E3C62E96-4B25-489D-8112-BF7D1DD9D1D2}" srcOrd="0" destOrd="2" presId="urn:microsoft.com/office/officeart/2005/8/layout/hList1"/>
    <dgm:cxn modelId="{2B1C07A7-CCD1-48BC-8F29-813509F77BA4}" srcId="{AFBEF19A-FA74-42A1-B2F0-F990DAD975C6}" destId="{CC6844D9-D797-4A3F-928E-A8EBE2D9DF57}" srcOrd="1" destOrd="0" parTransId="{87C973A7-29A0-467A-B869-C97AC2E8A892}" sibTransId="{09E14349-1CB2-4DC1-B67C-815D00D1E553}"/>
    <dgm:cxn modelId="{5E9A0CAC-22D7-4677-9538-C0356DACF972}" srcId="{976E7C23-7446-4A77-8F3A-ABEF48F940FC}" destId="{C80D4EE3-06C9-4890-8E93-4222FD2E3801}" srcOrd="4" destOrd="0" parTransId="{DFDF7F29-99C6-4161-8A6D-07B9292AE793}" sibTransId="{CD8D7FAC-9F75-4DE2-A0BE-B462C382DD41}"/>
    <dgm:cxn modelId="{739ACCAD-E6ED-4A22-8F09-7780B633350B}" srcId="{CC6844D9-D797-4A3F-928E-A8EBE2D9DF57}" destId="{8248C139-C2AD-48B4-A4E3-9072AE0BB541}" srcOrd="2" destOrd="0" parTransId="{A49C2C51-218F-4FD1-9864-2E5EC7E64219}" sibTransId="{E45D7050-9E54-4333-8699-5FD78F0F52C8}"/>
    <dgm:cxn modelId="{5E6604B7-90D0-4845-A53C-F53D0233148B}" type="presOf" srcId="{C80D4EE3-06C9-4890-8E93-4222FD2E3801}" destId="{E3C62E96-4B25-489D-8112-BF7D1DD9D1D2}" srcOrd="0" destOrd="4" presId="urn:microsoft.com/office/officeart/2005/8/layout/hList1"/>
    <dgm:cxn modelId="{C0E5F0BA-2BD0-4091-9478-1C7D2F853212}" type="presOf" srcId="{B23B4C98-D020-4C5A-B58B-F61464D6AA0A}" destId="{E3C62E96-4B25-489D-8112-BF7D1DD9D1D2}" srcOrd="0" destOrd="0" presId="urn:microsoft.com/office/officeart/2005/8/layout/hList1"/>
    <dgm:cxn modelId="{34950FD7-FD1E-4D03-BED1-B5D8E65C3B6C}" type="presOf" srcId="{24759C79-2338-4C98-8A66-FBBE7FC90DF1}" destId="{E3C62E96-4B25-489D-8112-BF7D1DD9D1D2}" srcOrd="0" destOrd="3" presId="urn:microsoft.com/office/officeart/2005/8/layout/hList1"/>
    <dgm:cxn modelId="{4DFF0CDE-41A0-4C44-819D-FB20D4FD39F7}" srcId="{C7F348A6-D73A-4DCA-BE08-A274281B4483}" destId="{C80CDE75-E4CB-4B35-9430-73462BA1BC8A}" srcOrd="2" destOrd="0" parTransId="{606951F0-A6E6-47B9-89A8-BB8F3FA3F934}" sibTransId="{B31B61BE-7AAF-4781-96B8-5684F11CB69E}"/>
    <dgm:cxn modelId="{2D1388EC-03B7-47C7-8518-9FA778EDE478}" type="presOf" srcId="{6A1CD35F-6272-46DB-BB6D-BB2F3FC3A209}" destId="{FC303F79-EB8C-44C6-9BB0-E3B0B1849CCD}" srcOrd="0" destOrd="3" presId="urn:microsoft.com/office/officeart/2005/8/layout/hList1"/>
    <dgm:cxn modelId="{2F46A6F6-61C4-40C4-A749-0E8C350C3B78}" type="presOf" srcId="{4BA39FEE-FEB3-4119-A2A0-48E89EEAE04A}" destId="{FC303F79-EB8C-44C6-9BB0-E3B0B1849CCD}" srcOrd="0" destOrd="4" presId="urn:microsoft.com/office/officeart/2005/8/layout/hList1"/>
    <dgm:cxn modelId="{AE0932FA-0A77-41AD-9F98-0A41A0960E82}" srcId="{976E7C23-7446-4A77-8F3A-ABEF48F940FC}" destId="{24759C79-2338-4C98-8A66-FBBE7FC90DF1}" srcOrd="3" destOrd="0" parTransId="{30BC8A66-3C27-4FB4-B0DD-033B838FDC1D}" sibTransId="{A10910F2-F9BD-46A3-AA29-77C0389B21DC}"/>
    <dgm:cxn modelId="{54E77128-CB5D-43FD-8DB2-2017938E11A4}" type="presParOf" srcId="{C8F7C377-DE83-406B-90BA-A5DE05C6C9A8}" destId="{BE5A4846-CFAF-477D-A3D6-1CC7DEF092F9}" srcOrd="0" destOrd="0" presId="urn:microsoft.com/office/officeart/2005/8/layout/hList1"/>
    <dgm:cxn modelId="{77337C6E-EF93-4B94-84E1-6269B2155907}" type="presParOf" srcId="{BE5A4846-CFAF-477D-A3D6-1CC7DEF092F9}" destId="{AC1C2765-05CC-49F0-91B6-D3B35B7CA97A}" srcOrd="0" destOrd="0" presId="urn:microsoft.com/office/officeart/2005/8/layout/hList1"/>
    <dgm:cxn modelId="{DDFD05FE-298F-41BF-830E-F535AEBFAECF}" type="presParOf" srcId="{BE5A4846-CFAF-477D-A3D6-1CC7DEF092F9}" destId="{FC303F79-EB8C-44C6-9BB0-E3B0B1849CCD}" srcOrd="1" destOrd="0" presId="urn:microsoft.com/office/officeart/2005/8/layout/hList1"/>
    <dgm:cxn modelId="{E07820CD-1043-4157-986B-E5A1C0924F90}" type="presParOf" srcId="{C8F7C377-DE83-406B-90BA-A5DE05C6C9A8}" destId="{DA27DFF7-8481-40F5-A6B3-4598562CADC8}" srcOrd="1" destOrd="0" presId="urn:microsoft.com/office/officeart/2005/8/layout/hList1"/>
    <dgm:cxn modelId="{4FA72E1C-7E5C-45B0-81AE-DFF5ABED6AA9}" type="presParOf" srcId="{C8F7C377-DE83-406B-90BA-A5DE05C6C9A8}" destId="{706D24CA-62A6-4687-8ABF-AD06426B335D}" srcOrd="2" destOrd="0" presId="urn:microsoft.com/office/officeart/2005/8/layout/hList1"/>
    <dgm:cxn modelId="{7702455A-BAF5-47E2-BAD1-3E54038E8180}" type="presParOf" srcId="{706D24CA-62A6-4687-8ABF-AD06426B335D}" destId="{F7FFA740-024D-496B-87BE-C505B60CA138}" srcOrd="0" destOrd="0" presId="urn:microsoft.com/office/officeart/2005/8/layout/hList1"/>
    <dgm:cxn modelId="{9A317721-E7E5-4186-ADC8-EB1185B3039D}" type="presParOf" srcId="{706D24CA-62A6-4687-8ABF-AD06426B335D}" destId="{8502C1F9-3C81-45FC-8B13-052EE047EB27}" srcOrd="1" destOrd="0" presId="urn:microsoft.com/office/officeart/2005/8/layout/hList1"/>
    <dgm:cxn modelId="{ACB74ABF-5AEA-4F47-8FF9-29D1D34FC9E1}" type="presParOf" srcId="{C8F7C377-DE83-406B-90BA-A5DE05C6C9A8}" destId="{84197B12-7CD5-4FE2-937B-BCA703307FBE}" srcOrd="3" destOrd="0" presId="urn:microsoft.com/office/officeart/2005/8/layout/hList1"/>
    <dgm:cxn modelId="{038BA273-8E88-4B7B-A94B-2F36C2EFA680}" type="presParOf" srcId="{C8F7C377-DE83-406B-90BA-A5DE05C6C9A8}" destId="{B9CB5C04-7772-4B7F-A459-09407E71D194}" srcOrd="4" destOrd="0" presId="urn:microsoft.com/office/officeart/2005/8/layout/hList1"/>
    <dgm:cxn modelId="{CC3E3A55-BC00-4C48-9150-FC0AB712C378}" type="presParOf" srcId="{B9CB5C04-7772-4B7F-A459-09407E71D194}" destId="{3F53E5D4-BE17-4091-A158-CB2F3C93C753}" srcOrd="0" destOrd="0" presId="urn:microsoft.com/office/officeart/2005/8/layout/hList1"/>
    <dgm:cxn modelId="{2F452DDA-B101-4A6A-8C5A-301ABF40AC92}" type="presParOf" srcId="{B9CB5C04-7772-4B7F-A459-09407E71D194}" destId="{E3C62E96-4B25-489D-8112-BF7D1DD9D1D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1C2765-05CC-49F0-91B6-D3B35B7CA97A}">
      <dsp:nvSpPr>
        <dsp:cNvPr id="0" name=""/>
        <dsp:cNvSpPr/>
      </dsp:nvSpPr>
      <dsp:spPr>
        <a:xfrm>
          <a:off x="3286" y="17019"/>
          <a:ext cx="3203971"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Stimulus</a:t>
          </a:r>
        </a:p>
      </dsp:txBody>
      <dsp:txXfrm>
        <a:off x="3286" y="17019"/>
        <a:ext cx="3203971" cy="748800"/>
      </dsp:txXfrm>
    </dsp:sp>
    <dsp:sp modelId="{FC303F79-EB8C-44C6-9BB0-E3B0B1849CCD}">
      <dsp:nvSpPr>
        <dsp:cNvPr id="0" name=""/>
        <dsp:cNvSpPr/>
      </dsp:nvSpPr>
      <dsp:spPr>
        <a:xfrm>
          <a:off x="3286" y="765819"/>
          <a:ext cx="3203971" cy="356850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None/>
          </a:pPr>
          <a:r>
            <a:rPr lang="en-US" sz="2600" kern="1200" dirty="0"/>
            <a:t>Coffee aroma</a:t>
          </a:r>
        </a:p>
        <a:p>
          <a:pPr marL="228600" lvl="1" indent="-228600" algn="l" defTabSz="1155700">
            <a:lnSpc>
              <a:spcPct val="90000"/>
            </a:lnSpc>
            <a:spcBef>
              <a:spcPct val="0"/>
            </a:spcBef>
            <a:spcAft>
              <a:spcPct val="15000"/>
            </a:spcAft>
            <a:buNone/>
          </a:pPr>
          <a:r>
            <a:rPr lang="en-US" sz="2600" kern="1200" dirty="0"/>
            <a:t>Background music</a:t>
          </a:r>
        </a:p>
        <a:p>
          <a:pPr marL="228600" lvl="1" indent="-228600" algn="l" defTabSz="1155700">
            <a:lnSpc>
              <a:spcPct val="90000"/>
            </a:lnSpc>
            <a:spcBef>
              <a:spcPct val="0"/>
            </a:spcBef>
            <a:spcAft>
              <a:spcPct val="15000"/>
            </a:spcAft>
            <a:buNone/>
          </a:pPr>
          <a:r>
            <a:rPr lang="en-US" sz="2600" kern="1200" dirty="0"/>
            <a:t>Comfortable furniture</a:t>
          </a:r>
        </a:p>
        <a:p>
          <a:pPr marL="228600" lvl="1" indent="-228600" algn="l" defTabSz="1155700">
            <a:lnSpc>
              <a:spcPct val="90000"/>
            </a:lnSpc>
            <a:spcBef>
              <a:spcPct val="0"/>
            </a:spcBef>
            <a:spcAft>
              <a:spcPct val="15000"/>
            </a:spcAft>
            <a:buNone/>
          </a:pPr>
          <a:r>
            <a:rPr lang="en-US" sz="2600" kern="1200" dirty="0"/>
            <a:t>Warm lighting</a:t>
          </a:r>
        </a:p>
        <a:p>
          <a:pPr marL="228600" lvl="1" indent="-228600" algn="l" defTabSz="1155700">
            <a:lnSpc>
              <a:spcPct val="90000"/>
            </a:lnSpc>
            <a:spcBef>
              <a:spcPct val="0"/>
            </a:spcBef>
            <a:spcAft>
              <a:spcPct val="15000"/>
            </a:spcAft>
            <a:buNone/>
          </a:pPr>
          <a:r>
            <a:rPr lang="en-US" sz="2600" kern="1200" dirty="0"/>
            <a:t>Friendly employees</a:t>
          </a:r>
        </a:p>
        <a:p>
          <a:pPr marL="228600" lvl="1" indent="-228600" algn="l" defTabSz="1155700">
            <a:lnSpc>
              <a:spcPct val="90000"/>
            </a:lnSpc>
            <a:spcBef>
              <a:spcPct val="0"/>
            </a:spcBef>
            <a:spcAft>
              <a:spcPct val="15000"/>
            </a:spcAft>
            <a:buNone/>
          </a:pPr>
          <a:r>
            <a:rPr lang="en-US" sz="2600" kern="1200" dirty="0"/>
            <a:t>Attractive interior design</a:t>
          </a:r>
        </a:p>
      </dsp:txBody>
      <dsp:txXfrm>
        <a:off x="3286" y="765819"/>
        <a:ext cx="3203971" cy="3568500"/>
      </dsp:txXfrm>
    </dsp:sp>
    <dsp:sp modelId="{F7FFA740-024D-496B-87BE-C505B60CA138}">
      <dsp:nvSpPr>
        <dsp:cNvPr id="0" name=""/>
        <dsp:cNvSpPr/>
      </dsp:nvSpPr>
      <dsp:spPr>
        <a:xfrm>
          <a:off x="3655814" y="17019"/>
          <a:ext cx="3203971"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Organism</a:t>
          </a:r>
        </a:p>
      </dsp:txBody>
      <dsp:txXfrm>
        <a:off x="3655814" y="17019"/>
        <a:ext cx="3203971" cy="748800"/>
      </dsp:txXfrm>
    </dsp:sp>
    <dsp:sp modelId="{8502C1F9-3C81-45FC-8B13-052EE047EB27}">
      <dsp:nvSpPr>
        <dsp:cNvPr id="0" name=""/>
        <dsp:cNvSpPr/>
      </dsp:nvSpPr>
      <dsp:spPr>
        <a:xfrm>
          <a:off x="3655814" y="765819"/>
          <a:ext cx="3203971" cy="356850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None/>
          </a:pPr>
          <a:r>
            <a:rPr lang="en-US" sz="2600" kern="1200" dirty="0"/>
            <a:t>Pleasure</a:t>
          </a:r>
        </a:p>
        <a:p>
          <a:pPr marL="228600" lvl="1" indent="-228600" algn="l" defTabSz="1155700">
            <a:lnSpc>
              <a:spcPct val="90000"/>
            </a:lnSpc>
            <a:spcBef>
              <a:spcPct val="0"/>
            </a:spcBef>
            <a:spcAft>
              <a:spcPct val="15000"/>
            </a:spcAft>
            <a:buNone/>
          </a:pPr>
          <a:r>
            <a:rPr lang="en-US" sz="2600" kern="1200" dirty="0"/>
            <a:t>Relaxation</a:t>
          </a:r>
        </a:p>
        <a:p>
          <a:pPr marL="228600" lvl="1" indent="-228600" algn="l" defTabSz="1155700">
            <a:lnSpc>
              <a:spcPct val="90000"/>
            </a:lnSpc>
            <a:spcBef>
              <a:spcPct val="0"/>
            </a:spcBef>
            <a:spcAft>
              <a:spcPct val="15000"/>
            </a:spcAft>
            <a:buNone/>
          </a:pPr>
          <a:r>
            <a:rPr lang="en-US" sz="2600" kern="1200" dirty="0"/>
            <a:t>Perceived comfort</a:t>
          </a:r>
        </a:p>
        <a:p>
          <a:pPr marL="228600" lvl="1" indent="-228600" algn="l" defTabSz="1155700">
            <a:lnSpc>
              <a:spcPct val="90000"/>
            </a:lnSpc>
            <a:spcBef>
              <a:spcPct val="0"/>
            </a:spcBef>
            <a:spcAft>
              <a:spcPct val="15000"/>
            </a:spcAft>
            <a:buNone/>
          </a:pPr>
          <a:r>
            <a:rPr lang="en-US" sz="2600" kern="1200" dirty="0"/>
            <a:t>Sense of belonging</a:t>
          </a:r>
        </a:p>
        <a:p>
          <a:pPr marL="228600" lvl="1" indent="-228600" algn="l" defTabSz="1155700">
            <a:lnSpc>
              <a:spcPct val="90000"/>
            </a:lnSpc>
            <a:spcBef>
              <a:spcPct val="0"/>
            </a:spcBef>
            <a:spcAft>
              <a:spcPct val="15000"/>
            </a:spcAft>
            <a:buNone/>
          </a:pPr>
          <a:r>
            <a:rPr lang="en-US" sz="2600" kern="1200" dirty="0"/>
            <a:t>Positive store image</a:t>
          </a:r>
        </a:p>
      </dsp:txBody>
      <dsp:txXfrm>
        <a:off x="3655814" y="765819"/>
        <a:ext cx="3203971" cy="3568500"/>
      </dsp:txXfrm>
    </dsp:sp>
    <dsp:sp modelId="{3F53E5D4-BE17-4091-A158-CB2F3C93C753}">
      <dsp:nvSpPr>
        <dsp:cNvPr id="0" name=""/>
        <dsp:cNvSpPr/>
      </dsp:nvSpPr>
      <dsp:spPr>
        <a:xfrm>
          <a:off x="7308342" y="17019"/>
          <a:ext cx="3203971"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dirty="0"/>
            <a:t>Response</a:t>
          </a:r>
        </a:p>
      </dsp:txBody>
      <dsp:txXfrm>
        <a:off x="7308342" y="17019"/>
        <a:ext cx="3203971" cy="748800"/>
      </dsp:txXfrm>
    </dsp:sp>
    <dsp:sp modelId="{E3C62E96-4B25-489D-8112-BF7D1DD9D1D2}">
      <dsp:nvSpPr>
        <dsp:cNvPr id="0" name=""/>
        <dsp:cNvSpPr/>
      </dsp:nvSpPr>
      <dsp:spPr>
        <a:xfrm>
          <a:off x="7308342" y="782838"/>
          <a:ext cx="3203971" cy="356850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None/>
          </a:pPr>
          <a:r>
            <a:rPr lang="en-US" sz="2600" kern="1200" dirty="0"/>
            <a:t>Longer time spent in the store</a:t>
          </a:r>
        </a:p>
        <a:p>
          <a:pPr marL="228600" lvl="1" indent="-228600" algn="l" defTabSz="1155700">
            <a:lnSpc>
              <a:spcPct val="90000"/>
            </a:lnSpc>
            <a:spcBef>
              <a:spcPct val="0"/>
            </a:spcBef>
            <a:spcAft>
              <a:spcPct val="15000"/>
            </a:spcAft>
            <a:buNone/>
          </a:pPr>
          <a:r>
            <a:rPr lang="en-US" sz="2600" kern="1200" dirty="0"/>
            <a:t>Higher spending</a:t>
          </a:r>
        </a:p>
        <a:p>
          <a:pPr marL="228600" lvl="1" indent="-228600" algn="l" defTabSz="1155700">
            <a:lnSpc>
              <a:spcPct val="90000"/>
            </a:lnSpc>
            <a:spcBef>
              <a:spcPct val="0"/>
            </a:spcBef>
            <a:spcAft>
              <a:spcPct val="15000"/>
            </a:spcAft>
            <a:buNone/>
          </a:pPr>
          <a:r>
            <a:rPr lang="en-US" sz="2600" kern="1200" dirty="0"/>
            <a:t>Repeat visits</a:t>
          </a:r>
        </a:p>
        <a:p>
          <a:pPr marL="228600" lvl="1" indent="-228600" algn="l" defTabSz="1155700">
            <a:lnSpc>
              <a:spcPct val="90000"/>
            </a:lnSpc>
            <a:spcBef>
              <a:spcPct val="0"/>
            </a:spcBef>
            <a:spcAft>
              <a:spcPct val="15000"/>
            </a:spcAft>
            <a:buNone/>
          </a:pPr>
          <a:r>
            <a:rPr lang="en-US" sz="2600" kern="1200" dirty="0"/>
            <a:t>Positive word of mouth</a:t>
          </a:r>
        </a:p>
        <a:p>
          <a:pPr marL="228600" lvl="1" indent="-228600" algn="l" defTabSz="1155700">
            <a:lnSpc>
              <a:spcPct val="90000"/>
            </a:lnSpc>
            <a:spcBef>
              <a:spcPct val="0"/>
            </a:spcBef>
            <a:spcAft>
              <a:spcPct val="15000"/>
            </a:spcAft>
            <a:buNone/>
          </a:pPr>
          <a:r>
            <a:rPr lang="en-US" sz="2600" kern="1200" dirty="0"/>
            <a:t>Brand loyalty</a:t>
          </a:r>
        </a:p>
      </dsp:txBody>
      <dsp:txXfrm>
        <a:off x="7308342" y="782838"/>
        <a:ext cx="3203971" cy="35685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E7ABCDD-735C-4440-9DFF-D1A709D8434F}" type="datetimeFigureOut">
              <a:rPr lang="en-US" smtClean="0"/>
              <a:t>8/10/2026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9F2158E-950E-4CC7-AB84-EC8FDF1DE0BA}" type="slidenum">
              <a:rPr lang="en-US" smtClean="0"/>
              <a:t>‹#›</a:t>
            </a:fld>
            <a:endParaRPr lang="en-US"/>
          </a:p>
        </p:txBody>
      </p:sp>
    </p:spTree>
    <p:extLst>
      <p:ext uri="{BB962C8B-B14F-4D97-AF65-F5344CB8AC3E}">
        <p14:creationId xmlns:p14="http://schemas.microsoft.com/office/powerpoint/2010/main" val="1933296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5DF6-8280-71C9-B0BB-C9A42AA63E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7BA57D-E475-2E8B-357C-B6B686C55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3A67C3-84C7-596E-0091-2FB53E656F35}"/>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5" name="Footer Placeholder 4">
            <a:extLst>
              <a:ext uri="{FF2B5EF4-FFF2-40B4-BE49-F238E27FC236}">
                <a16:creationId xmlns:a16="http://schemas.microsoft.com/office/drawing/2014/main" id="{640E062C-F944-4870-D484-80AEA78E2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D39B1-70A6-E1C4-8105-81667E690864}"/>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59766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FB98D-CF6D-4097-6D65-E892BA1C9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3718A7-5FC1-EBFE-5DB9-C71B0CDCA3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332EE-0193-2498-37DB-CC76F4144EA1}"/>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5" name="Footer Placeholder 4">
            <a:extLst>
              <a:ext uri="{FF2B5EF4-FFF2-40B4-BE49-F238E27FC236}">
                <a16:creationId xmlns:a16="http://schemas.microsoft.com/office/drawing/2014/main" id="{0D013418-3CB6-A8F1-9AC0-7430EFBD8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105CD-A329-AE32-0934-F535E78C0AB7}"/>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261422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078D1-E4D1-9223-97BA-A818F10C6A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D52AFC-4E61-F4E1-DCF2-E5A38D5FD0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F4969E-476C-A628-E2CF-9223A260D534}"/>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5" name="Footer Placeholder 4">
            <a:extLst>
              <a:ext uri="{FF2B5EF4-FFF2-40B4-BE49-F238E27FC236}">
                <a16:creationId xmlns:a16="http://schemas.microsoft.com/office/drawing/2014/main" id="{7DE3B1C4-9B12-E3EA-6F79-74C6AE967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8539E-CE32-202F-9AD8-BFB4899705FB}"/>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336965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F599-B884-18F0-7EFA-820A64E17E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424C3-7B4E-72B6-3F6D-63A254CD36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7F666B-EC65-555F-1564-A3063E2249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C72A6F-D18F-090B-A32A-3A9F1A5E11FF}"/>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6" name="Footer Placeholder 5">
            <a:extLst>
              <a:ext uri="{FF2B5EF4-FFF2-40B4-BE49-F238E27FC236}">
                <a16:creationId xmlns:a16="http://schemas.microsoft.com/office/drawing/2014/main" id="{BB39DFB4-9CD4-13F6-C9B1-208279CB48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8B0E8-F752-B724-2185-3E31EABF57AF}"/>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188869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71CD-C257-4DD6-F0A6-2587033345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CF8211-6C3C-DDC7-7724-5249620783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E4341C-225F-0296-C2E5-450938A805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8A3080-4805-890D-959D-2F1EA76409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DF782E-4545-E46F-DE7E-BC1647BB96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7606A-B76F-D3F1-6F37-A3F7C3624F83}"/>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8" name="Footer Placeholder 7">
            <a:extLst>
              <a:ext uri="{FF2B5EF4-FFF2-40B4-BE49-F238E27FC236}">
                <a16:creationId xmlns:a16="http://schemas.microsoft.com/office/drawing/2014/main" id="{4553B5D7-0E46-8A79-1781-32DB970286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A7822E-6701-5AD5-91B4-A1BD298D66AB}"/>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29863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44FB-5746-209E-D058-47CDD5AEA4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B2E142-CF66-1895-C75B-CED60B4097EF}"/>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4" name="Footer Placeholder 3">
            <a:extLst>
              <a:ext uri="{FF2B5EF4-FFF2-40B4-BE49-F238E27FC236}">
                <a16:creationId xmlns:a16="http://schemas.microsoft.com/office/drawing/2014/main" id="{21673E62-2D98-3432-1C85-3C0B3F59D3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D52512-CFF4-0104-102C-C157DD3E09B2}"/>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187870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4F9B58-FD5C-C0FA-F355-9BB055BF6EA5}"/>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3" name="Footer Placeholder 2">
            <a:extLst>
              <a:ext uri="{FF2B5EF4-FFF2-40B4-BE49-F238E27FC236}">
                <a16:creationId xmlns:a16="http://schemas.microsoft.com/office/drawing/2014/main" id="{9A1AC301-715B-BC3C-1B97-D8D47C9E15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1895D8-4803-B5E1-3DA5-713E23E08076}"/>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816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4FB7-1F5E-5408-B1E1-CD977EC7CD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C571F0-61A1-7F1D-59A8-9455BEC1D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068893-E070-94C2-F19F-05C1EC26D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5A0D51-9ECB-34E1-91E5-67D853586009}"/>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6" name="Footer Placeholder 5">
            <a:extLst>
              <a:ext uri="{FF2B5EF4-FFF2-40B4-BE49-F238E27FC236}">
                <a16:creationId xmlns:a16="http://schemas.microsoft.com/office/drawing/2014/main" id="{BB9F48FC-B2AC-E05F-5076-F3CF723A9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1E55B5-D0BA-AF2C-9E92-3E8E68DD1CE7}"/>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663209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C0F2-BCB2-0EEC-D9CD-2DA79EA46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79E66E-E270-4749-5DCA-404AACC4FC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DC3A43-5648-3390-2AC0-75259E12B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090B96-933C-E88D-9AEE-8ED5D2B74BA9}"/>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6" name="Footer Placeholder 5">
            <a:extLst>
              <a:ext uri="{FF2B5EF4-FFF2-40B4-BE49-F238E27FC236}">
                <a16:creationId xmlns:a16="http://schemas.microsoft.com/office/drawing/2014/main" id="{A5082813-2CB6-2FA1-4224-C7DC270E1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6329C-36C7-83FD-1448-0C180009CD78}"/>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314539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DCAD-014C-7D9C-D3E3-6E7A75863C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E1EAEE-46E3-F2E9-7029-4D883A4203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252FE-D8A9-D54F-09E1-2C73427C3E19}"/>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5" name="Footer Placeholder 4">
            <a:extLst>
              <a:ext uri="{FF2B5EF4-FFF2-40B4-BE49-F238E27FC236}">
                <a16:creationId xmlns:a16="http://schemas.microsoft.com/office/drawing/2014/main" id="{2569FC8D-9425-FF8A-6D22-C2FF3DCAC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B1F17F-290A-C5D5-C722-99816FB766E1}"/>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170340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E4FD8C-6481-79FB-A674-4D6F8FFE04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E0858D-6C23-2E7D-9CAF-7EE8733CF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3FC400-CEA3-F30A-12B2-5B5B3EA25798}"/>
              </a:ext>
            </a:extLst>
          </p:cNvPr>
          <p:cNvSpPr>
            <a:spLocks noGrp="1"/>
          </p:cNvSpPr>
          <p:nvPr>
            <p:ph type="dt" sz="half" idx="10"/>
          </p:nvPr>
        </p:nvSpPr>
        <p:spPr/>
        <p:txBody>
          <a:bodyPr/>
          <a:lstStyle/>
          <a:p>
            <a:fld id="{A17A3D53-4473-491D-B87F-D60095E44858}" type="datetimeFigureOut">
              <a:rPr lang="en-US" smtClean="0"/>
              <a:t>8/10/2026</a:t>
            </a:fld>
            <a:endParaRPr lang="en-US"/>
          </a:p>
        </p:txBody>
      </p:sp>
      <p:sp>
        <p:nvSpPr>
          <p:cNvPr id="5" name="Footer Placeholder 4">
            <a:extLst>
              <a:ext uri="{FF2B5EF4-FFF2-40B4-BE49-F238E27FC236}">
                <a16:creationId xmlns:a16="http://schemas.microsoft.com/office/drawing/2014/main" id="{DA20A9AD-58DE-D877-51F1-8B126FB84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F22AE6-86FE-AB0F-1434-009D7F567A5C}"/>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101918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2E0401-B3A6-C607-FD56-05030AC9A0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B53418-1CD2-1E8F-0FB1-446C749A5A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5F702-4F96-2A6F-A76E-7F5475052D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7A3D53-4473-491D-B87F-D60095E44858}" type="datetimeFigureOut">
              <a:rPr lang="en-US" smtClean="0"/>
              <a:t>8/10/2026</a:t>
            </a:fld>
            <a:endParaRPr lang="en-US"/>
          </a:p>
        </p:txBody>
      </p:sp>
      <p:sp>
        <p:nvSpPr>
          <p:cNvPr id="5" name="Footer Placeholder 4">
            <a:extLst>
              <a:ext uri="{FF2B5EF4-FFF2-40B4-BE49-F238E27FC236}">
                <a16:creationId xmlns:a16="http://schemas.microsoft.com/office/drawing/2014/main" id="{D8E540E3-87D7-F7F4-6DC4-37AE115E5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6C412BF-13EF-6286-5302-A27E25DB4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53C186-D3AA-4487-B43D-4369B0B0135D}" type="slidenum">
              <a:rPr lang="en-US" smtClean="0"/>
              <a:t>‹#›</a:t>
            </a:fld>
            <a:endParaRPr lang="en-US"/>
          </a:p>
        </p:txBody>
      </p:sp>
    </p:spTree>
    <p:extLst>
      <p:ext uri="{BB962C8B-B14F-4D97-AF65-F5344CB8AC3E}">
        <p14:creationId xmlns:p14="http://schemas.microsoft.com/office/powerpoint/2010/main" val="544474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E2D99F-EC0B-84FC-3C07-E29C18C540C7}"/>
              </a:ext>
            </a:extLst>
          </p:cNvPr>
          <p:cNvPicPr>
            <a:picLocks noChangeAspect="1"/>
          </p:cNvPicPr>
          <p:nvPr/>
        </p:nvPicPr>
        <p:blipFill>
          <a:blip r:embed="rId2">
            <a:alphaModFix amt="50000"/>
          </a:blip>
          <a:srcRect t="19295" b="5705"/>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E404A05-D166-97E9-5139-E7EA72F12681}"/>
              </a:ext>
            </a:extLst>
          </p:cNvPr>
          <p:cNvSpPr>
            <a:spLocks noGrp="1"/>
          </p:cNvSpPr>
          <p:nvPr>
            <p:ph type="ctrTitle"/>
          </p:nvPr>
        </p:nvSpPr>
        <p:spPr>
          <a:xfrm>
            <a:off x="1524000" y="1122362"/>
            <a:ext cx="9144000" cy="2900518"/>
          </a:xfrm>
        </p:spPr>
        <p:txBody>
          <a:bodyPr>
            <a:normAutofit/>
          </a:bodyPr>
          <a:lstStyle/>
          <a:p>
            <a:r>
              <a:rPr lang="en-US" sz="6600" b="1" dirty="0">
                <a:solidFill>
                  <a:srgbClr val="FFFFFF"/>
                </a:solidFill>
                <a:effectLst>
                  <a:outerShdw blurRad="38100" dist="38100" dir="2700000" algn="tl">
                    <a:srgbClr val="000000">
                      <a:alpha val="43137"/>
                    </a:srgbClr>
                  </a:outerShdw>
                </a:effectLst>
              </a:rPr>
              <a:t>Lecture 4: </a:t>
            </a:r>
            <a:br>
              <a:rPr lang="en-US" sz="6600" b="1" dirty="0">
                <a:solidFill>
                  <a:srgbClr val="FFFFFF"/>
                </a:solidFill>
                <a:effectLst>
                  <a:outerShdw blurRad="38100" dist="38100" dir="2700000" algn="tl">
                    <a:srgbClr val="000000">
                      <a:alpha val="43137"/>
                    </a:srgbClr>
                  </a:outerShdw>
                </a:effectLst>
              </a:rPr>
            </a:br>
            <a:r>
              <a:rPr lang="en-US" sz="6600" b="1" dirty="0">
                <a:solidFill>
                  <a:srgbClr val="FFFFFF"/>
                </a:solidFill>
                <a:effectLst>
                  <a:outerShdw blurRad="38100" dist="38100" dir="2700000" algn="tl">
                    <a:srgbClr val="000000">
                      <a:alpha val="43137"/>
                    </a:srgbClr>
                  </a:outerShdw>
                </a:effectLst>
              </a:rPr>
              <a:t>Consumer </a:t>
            </a:r>
            <a:r>
              <a:rPr lang="en-US" sz="6600" b="1" dirty="0" err="1">
                <a:solidFill>
                  <a:srgbClr val="FFFFFF"/>
                </a:solidFill>
                <a:effectLst>
                  <a:outerShdw blurRad="38100" dist="38100" dir="2700000" algn="tl">
                    <a:srgbClr val="000000">
                      <a:alpha val="43137"/>
                    </a:srgbClr>
                  </a:outerShdw>
                </a:effectLst>
              </a:rPr>
              <a:t>Behaviour</a:t>
            </a:r>
            <a:endParaRPr lang="en-US" sz="6600" b="1" dirty="0">
              <a:solidFill>
                <a:srgbClr val="FFFFFF"/>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BFA265B8-8432-4A82-BDAE-F3514BDF9C66}"/>
              </a:ext>
            </a:extLst>
          </p:cNvPr>
          <p:cNvSpPr>
            <a:spLocks noGrp="1"/>
          </p:cNvSpPr>
          <p:nvPr>
            <p:ph type="subTitle" idx="1"/>
          </p:nvPr>
        </p:nvSpPr>
        <p:spPr>
          <a:xfrm>
            <a:off x="1524000" y="4159404"/>
            <a:ext cx="9144000" cy="1098395"/>
          </a:xfrm>
        </p:spPr>
        <p:txBody>
          <a:bodyPr>
            <a:normAutofit/>
          </a:bodyPr>
          <a:lstStyle/>
          <a:p>
            <a:endParaRPr lang="en-US" dirty="0">
              <a:solidFill>
                <a:srgbClr val="FFFFFF"/>
              </a:solidFill>
            </a:endParaRPr>
          </a:p>
        </p:txBody>
      </p:sp>
    </p:spTree>
    <p:extLst>
      <p:ext uri="{BB962C8B-B14F-4D97-AF65-F5344CB8AC3E}">
        <p14:creationId xmlns:p14="http://schemas.microsoft.com/office/powerpoint/2010/main" val="3049103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16481-7BC5-2CB9-A1D5-3EC9E6B7AE6C}"/>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7D41F096-DD5B-DEB0-3A31-565A832F46E5}"/>
              </a:ext>
            </a:extLst>
          </p:cNvPr>
          <p:cNvSpPr>
            <a:spLocks noGrp="1"/>
          </p:cNvSpPr>
          <p:nvPr>
            <p:ph idx="1"/>
          </p:nvPr>
        </p:nvSpPr>
        <p:spPr>
          <a:xfrm>
            <a:off x="838200" y="1615313"/>
            <a:ext cx="10515600" cy="4351338"/>
          </a:xfrm>
        </p:spPr>
        <p:txBody>
          <a:bodyPr>
            <a:normAutofit/>
          </a:bodyPr>
          <a:lstStyle/>
          <a:p>
            <a:pPr marL="0" indent="0">
              <a:buNone/>
            </a:pPr>
            <a:r>
              <a:rPr lang="en-US" dirty="0"/>
              <a:t>By the end of the lesson, students should be able to:</a:t>
            </a:r>
          </a:p>
          <a:p>
            <a:r>
              <a:rPr lang="en-US" dirty="0"/>
              <a:t>Define consumer buyer </a:t>
            </a:r>
            <a:r>
              <a:rPr lang="en-US" dirty="0" err="1"/>
              <a:t>behaviour</a:t>
            </a:r>
            <a:r>
              <a:rPr lang="en-US" dirty="0"/>
              <a:t> and the consumer market. </a:t>
            </a:r>
          </a:p>
          <a:p>
            <a:r>
              <a:rPr lang="en-US" dirty="0"/>
              <a:t>Explain the model of consumer buyer </a:t>
            </a:r>
            <a:r>
              <a:rPr lang="en-US" dirty="0" err="1"/>
              <a:t>behaviour</a:t>
            </a:r>
            <a:r>
              <a:rPr lang="en-US" dirty="0"/>
              <a:t>. </a:t>
            </a:r>
          </a:p>
          <a:p>
            <a:r>
              <a:rPr lang="en-US" dirty="0"/>
              <a:t>Identify the main factors influencing consumer decisions. </a:t>
            </a:r>
          </a:p>
          <a:p>
            <a:r>
              <a:rPr lang="en-US" dirty="0"/>
              <a:t>Distinguish among the four types of buying </a:t>
            </a:r>
            <a:r>
              <a:rPr lang="en-US" dirty="0" err="1"/>
              <a:t>behaviour</a:t>
            </a:r>
            <a:r>
              <a:rPr lang="en-US" dirty="0"/>
              <a:t>. </a:t>
            </a:r>
          </a:p>
          <a:p>
            <a:r>
              <a:rPr lang="en-US" dirty="0"/>
              <a:t>Explain the five stages of the buyer decision process. </a:t>
            </a:r>
          </a:p>
          <a:p>
            <a:r>
              <a:rPr lang="en-US" dirty="0"/>
              <a:t>Apply consumer </a:t>
            </a:r>
            <a:r>
              <a:rPr lang="en-US" dirty="0" err="1"/>
              <a:t>behaviour</a:t>
            </a:r>
            <a:r>
              <a:rPr lang="en-US" dirty="0"/>
              <a:t> concepts to marketing decisions.</a:t>
            </a:r>
          </a:p>
          <a:p>
            <a:endParaRPr lang="en-US" dirty="0"/>
          </a:p>
        </p:txBody>
      </p:sp>
    </p:spTree>
    <p:extLst>
      <p:ext uri="{BB962C8B-B14F-4D97-AF65-F5344CB8AC3E}">
        <p14:creationId xmlns:p14="http://schemas.microsoft.com/office/powerpoint/2010/main" val="28389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C6805-E774-3B00-9B65-49A84B9C9842}"/>
              </a:ext>
            </a:extLst>
          </p:cNvPr>
          <p:cNvSpPr>
            <a:spLocks noGrp="1"/>
          </p:cNvSpPr>
          <p:nvPr>
            <p:ph type="title"/>
          </p:nvPr>
        </p:nvSpPr>
        <p:spPr/>
        <p:txBody>
          <a:bodyPr>
            <a:normAutofit/>
          </a:bodyPr>
          <a:lstStyle/>
          <a:p>
            <a:r>
              <a:rPr lang="en-US" dirty="0"/>
              <a:t>What influences your choice of smartphone?</a:t>
            </a:r>
          </a:p>
        </p:txBody>
      </p:sp>
      <p:sp>
        <p:nvSpPr>
          <p:cNvPr id="3" name="Content Placeholder 2">
            <a:extLst>
              <a:ext uri="{FF2B5EF4-FFF2-40B4-BE49-F238E27FC236}">
                <a16:creationId xmlns:a16="http://schemas.microsoft.com/office/drawing/2014/main" id="{0BEA46F8-B0BC-7537-8045-C88441483856}"/>
              </a:ext>
            </a:extLst>
          </p:cNvPr>
          <p:cNvSpPr>
            <a:spLocks noGrp="1"/>
          </p:cNvSpPr>
          <p:nvPr>
            <p:ph idx="1"/>
          </p:nvPr>
        </p:nvSpPr>
        <p:spPr/>
        <p:txBody>
          <a:bodyPr/>
          <a:lstStyle/>
          <a:p>
            <a:pPr marL="0" indent="0">
              <a:buNone/>
            </a:pPr>
            <a:r>
              <a:rPr lang="en-US" dirty="0"/>
              <a:t>Why do people buy the same product for different reasons?</a:t>
            </a:r>
          </a:p>
          <a:p>
            <a:r>
              <a:rPr lang="en-US" dirty="0"/>
              <a:t>One student buys an iPhone for its camera. </a:t>
            </a:r>
          </a:p>
          <a:p>
            <a:r>
              <a:rPr lang="en-US" dirty="0"/>
              <a:t>Another buys it because friends use iPhones. </a:t>
            </a:r>
          </a:p>
          <a:p>
            <a:r>
              <a:rPr lang="en-US" dirty="0"/>
              <a:t>Another considers it a symbol of status. </a:t>
            </a:r>
          </a:p>
          <a:p>
            <a:r>
              <a:rPr lang="en-US" dirty="0"/>
              <a:t>Another values privacy and the Apple ecosystem. </a:t>
            </a:r>
          </a:p>
          <a:p>
            <a:r>
              <a:rPr lang="en-US" dirty="0"/>
              <a:t>Another buys it because of a promotional instalment plan.</a:t>
            </a:r>
          </a:p>
        </p:txBody>
      </p:sp>
    </p:spTree>
    <p:extLst>
      <p:ext uri="{BB962C8B-B14F-4D97-AF65-F5344CB8AC3E}">
        <p14:creationId xmlns:p14="http://schemas.microsoft.com/office/powerpoint/2010/main" val="267312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AD385-4776-0306-A533-23100FA68425}"/>
              </a:ext>
            </a:extLst>
          </p:cNvPr>
          <p:cNvSpPr>
            <a:spLocks noGrp="1"/>
          </p:cNvSpPr>
          <p:nvPr>
            <p:ph type="title"/>
          </p:nvPr>
        </p:nvSpPr>
        <p:spPr>
          <a:xfrm>
            <a:off x="838200" y="365126"/>
            <a:ext cx="10515600" cy="837520"/>
          </a:xfrm>
        </p:spPr>
        <p:txBody>
          <a:bodyPr>
            <a:normAutofit/>
          </a:bodyPr>
          <a:lstStyle/>
          <a:p>
            <a:r>
              <a:rPr lang="en-US" sz="4000" dirty="0">
                <a:solidFill>
                  <a:srgbClr val="C00000"/>
                </a:solidFill>
              </a:rPr>
              <a:t>What is consumer </a:t>
            </a:r>
            <a:r>
              <a:rPr lang="en-US" sz="4000" dirty="0" err="1">
                <a:solidFill>
                  <a:srgbClr val="C00000"/>
                </a:solidFill>
              </a:rPr>
              <a:t>behaviour</a:t>
            </a:r>
            <a:r>
              <a:rPr lang="en-US" sz="4000" dirty="0">
                <a:solidFill>
                  <a:srgbClr val="C00000"/>
                </a:solidFill>
              </a:rPr>
              <a:t>?</a:t>
            </a:r>
          </a:p>
        </p:txBody>
      </p:sp>
      <p:sp>
        <p:nvSpPr>
          <p:cNvPr id="3" name="Content Placeholder 2">
            <a:extLst>
              <a:ext uri="{FF2B5EF4-FFF2-40B4-BE49-F238E27FC236}">
                <a16:creationId xmlns:a16="http://schemas.microsoft.com/office/drawing/2014/main" id="{9C1AB926-22C5-65BF-7040-2D2987C1FF21}"/>
              </a:ext>
            </a:extLst>
          </p:cNvPr>
          <p:cNvSpPr>
            <a:spLocks noGrp="1"/>
          </p:cNvSpPr>
          <p:nvPr>
            <p:ph idx="1"/>
          </p:nvPr>
        </p:nvSpPr>
        <p:spPr>
          <a:xfrm>
            <a:off x="637032" y="1299101"/>
            <a:ext cx="10515600" cy="4658406"/>
          </a:xfrm>
        </p:spPr>
        <p:txBody>
          <a:bodyPr>
            <a:normAutofit/>
          </a:bodyPr>
          <a:lstStyle/>
          <a:p>
            <a:r>
              <a:rPr lang="en-US" sz="2400" b="1" dirty="0"/>
              <a:t>Consumer buyer </a:t>
            </a:r>
            <a:r>
              <a:rPr lang="en-US" sz="2400" b="1" dirty="0" err="1"/>
              <a:t>behaviour</a:t>
            </a:r>
            <a:r>
              <a:rPr lang="en-US" sz="2400" dirty="0"/>
              <a:t> refers to the buying </a:t>
            </a:r>
            <a:r>
              <a:rPr lang="en-US" sz="2400" dirty="0" err="1"/>
              <a:t>behaviour</a:t>
            </a:r>
            <a:r>
              <a:rPr lang="en-US" sz="2400" dirty="0"/>
              <a:t> of final consumers who purchase goods and services for personal consumption.</a:t>
            </a:r>
          </a:p>
          <a:p>
            <a:r>
              <a:rPr lang="en-US" sz="2400" dirty="0"/>
              <a:t>It includes how consumers:</a:t>
            </a:r>
          </a:p>
          <a:p>
            <a:pPr lvl="1"/>
            <a:r>
              <a:rPr lang="en-US" sz="2200" dirty="0" err="1"/>
              <a:t>Recognise</a:t>
            </a:r>
            <a:r>
              <a:rPr lang="en-US" sz="2200" dirty="0"/>
              <a:t> needs </a:t>
            </a:r>
          </a:p>
          <a:p>
            <a:pPr lvl="1"/>
            <a:r>
              <a:rPr lang="en-US" sz="2200" dirty="0"/>
              <a:t>Search for information </a:t>
            </a:r>
          </a:p>
          <a:p>
            <a:pPr lvl="1"/>
            <a:r>
              <a:rPr lang="en-US" sz="2200" dirty="0"/>
              <a:t>Evaluate alternatives </a:t>
            </a:r>
          </a:p>
          <a:p>
            <a:pPr lvl="1"/>
            <a:r>
              <a:rPr lang="en-US" sz="2200" dirty="0"/>
              <a:t>Select products and brands </a:t>
            </a:r>
          </a:p>
          <a:p>
            <a:pPr lvl="1"/>
            <a:r>
              <a:rPr lang="en-US" sz="2200" dirty="0"/>
              <a:t>Purchase and use products </a:t>
            </a:r>
          </a:p>
          <a:p>
            <a:pPr lvl="1"/>
            <a:r>
              <a:rPr lang="en-US" sz="2200" dirty="0"/>
              <a:t>Evaluate their experiences </a:t>
            </a:r>
          </a:p>
          <a:p>
            <a:pPr lvl="1"/>
            <a:r>
              <a:rPr lang="en-US" sz="2200" dirty="0"/>
              <a:t>Dispose of products</a:t>
            </a:r>
          </a:p>
          <a:p>
            <a:endParaRPr lang="en-US" dirty="0"/>
          </a:p>
        </p:txBody>
      </p:sp>
      <p:pic>
        <p:nvPicPr>
          <p:cNvPr id="5" name="Picture 4">
            <a:extLst>
              <a:ext uri="{FF2B5EF4-FFF2-40B4-BE49-F238E27FC236}">
                <a16:creationId xmlns:a16="http://schemas.microsoft.com/office/drawing/2014/main" id="{0BCF5BC3-7D10-EEE3-BDF1-C1E2AEA30678}"/>
              </a:ext>
            </a:extLst>
          </p:cNvPr>
          <p:cNvPicPr>
            <a:picLocks noChangeAspect="1"/>
          </p:cNvPicPr>
          <p:nvPr/>
        </p:nvPicPr>
        <p:blipFill>
          <a:blip r:embed="rId2"/>
          <a:stretch>
            <a:fillRect/>
          </a:stretch>
        </p:blipFill>
        <p:spPr>
          <a:xfrm>
            <a:off x="128211" y="1170252"/>
            <a:ext cx="11935577" cy="5471180"/>
          </a:xfrm>
          <a:prstGeom prst="rect">
            <a:avLst/>
          </a:prstGeom>
        </p:spPr>
      </p:pic>
    </p:spTree>
    <p:extLst>
      <p:ext uri="{BB962C8B-B14F-4D97-AF65-F5344CB8AC3E}">
        <p14:creationId xmlns:p14="http://schemas.microsoft.com/office/powerpoint/2010/main" val="17337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3BE8-DBE6-DDA7-80BC-84549362439E}"/>
              </a:ext>
            </a:extLst>
          </p:cNvPr>
          <p:cNvSpPr>
            <a:spLocks noGrp="1"/>
          </p:cNvSpPr>
          <p:nvPr>
            <p:ph type="title"/>
          </p:nvPr>
        </p:nvSpPr>
        <p:spPr>
          <a:xfrm>
            <a:off x="838200" y="365125"/>
            <a:ext cx="10515600" cy="826861"/>
          </a:xfrm>
        </p:spPr>
        <p:txBody>
          <a:bodyPr/>
          <a:lstStyle/>
          <a:p>
            <a:r>
              <a:rPr lang="en-US" dirty="0"/>
              <a:t>Stimulus–Organism–Response Theory</a:t>
            </a:r>
          </a:p>
        </p:txBody>
      </p:sp>
      <p:sp>
        <p:nvSpPr>
          <p:cNvPr id="3" name="Content Placeholder 2">
            <a:extLst>
              <a:ext uri="{FF2B5EF4-FFF2-40B4-BE49-F238E27FC236}">
                <a16:creationId xmlns:a16="http://schemas.microsoft.com/office/drawing/2014/main" id="{A12A3B07-E253-7956-7F99-EF057DE609B6}"/>
              </a:ext>
            </a:extLst>
          </p:cNvPr>
          <p:cNvSpPr>
            <a:spLocks noGrp="1"/>
          </p:cNvSpPr>
          <p:nvPr>
            <p:ph idx="1"/>
          </p:nvPr>
        </p:nvSpPr>
        <p:spPr>
          <a:xfrm>
            <a:off x="838200" y="1191986"/>
            <a:ext cx="10771414" cy="4984977"/>
          </a:xfrm>
        </p:spPr>
        <p:txBody>
          <a:bodyPr>
            <a:normAutofit lnSpcReduction="10000"/>
          </a:bodyPr>
          <a:lstStyle/>
          <a:p>
            <a:r>
              <a:rPr lang="en-US" dirty="0"/>
              <a:t>The </a:t>
            </a:r>
            <a:r>
              <a:rPr lang="en-US" b="1" dirty="0"/>
              <a:t>Stimulus–Organism–Response theory (</a:t>
            </a:r>
            <a:r>
              <a:rPr lang="en-US" dirty="0"/>
              <a:t>Mehrabian and Russell, 1974) explains how features of an environment influence a person’s internal state, which then shapes their </a:t>
            </a:r>
            <a:r>
              <a:rPr lang="en-US" dirty="0" err="1"/>
              <a:t>behaviour</a:t>
            </a:r>
            <a:r>
              <a:rPr lang="en-US" dirty="0"/>
              <a:t>.</a:t>
            </a:r>
          </a:p>
          <a:p>
            <a:r>
              <a:rPr lang="en-US" dirty="0"/>
              <a:t>A </a:t>
            </a:r>
            <a:r>
              <a:rPr lang="en-US" b="1" dirty="0"/>
              <a:t>stimulus</a:t>
            </a:r>
            <a:r>
              <a:rPr lang="en-US" dirty="0"/>
              <a:t> is any external environmental factor that affects the consumer: Product features, price, advertising, store design, music, lighting, </a:t>
            </a:r>
            <a:r>
              <a:rPr lang="en-US" dirty="0" err="1"/>
              <a:t>colour</a:t>
            </a:r>
            <a:r>
              <a:rPr lang="en-US" dirty="0"/>
              <a:t>, scent, service quality, website design, online reviews, social-media content, brand reputation, interaction with employees or other customers.</a:t>
            </a:r>
          </a:p>
          <a:p>
            <a:r>
              <a:rPr lang="en-US" dirty="0"/>
              <a:t>Eg: In a coffee shop: the lighting, music, aroma, staff friendliness, seating arrangement and menu design are stimuli.</a:t>
            </a:r>
          </a:p>
          <a:p>
            <a:r>
              <a:rPr lang="en-US" dirty="0"/>
              <a:t>In an online shop: website attractiveness, information quality, navigation convenience, discounts, product recommendations, countdown timers, customer ratings, perceived security</a:t>
            </a:r>
          </a:p>
        </p:txBody>
      </p:sp>
    </p:spTree>
    <p:extLst>
      <p:ext uri="{BB962C8B-B14F-4D97-AF65-F5344CB8AC3E}">
        <p14:creationId xmlns:p14="http://schemas.microsoft.com/office/powerpoint/2010/main" val="2333750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2AFF-B7D5-5130-7761-B3B217B33523}"/>
              </a:ext>
            </a:extLst>
          </p:cNvPr>
          <p:cNvSpPr>
            <a:spLocks noGrp="1"/>
          </p:cNvSpPr>
          <p:nvPr>
            <p:ph type="title"/>
          </p:nvPr>
        </p:nvSpPr>
        <p:spPr/>
        <p:txBody>
          <a:bodyPr/>
          <a:lstStyle/>
          <a:p>
            <a:r>
              <a:rPr lang="en-US" dirty="0"/>
              <a:t>Stimulus–Organism–Response Theory</a:t>
            </a:r>
          </a:p>
        </p:txBody>
      </p:sp>
      <p:sp>
        <p:nvSpPr>
          <p:cNvPr id="3" name="Content Placeholder 2">
            <a:extLst>
              <a:ext uri="{FF2B5EF4-FFF2-40B4-BE49-F238E27FC236}">
                <a16:creationId xmlns:a16="http://schemas.microsoft.com/office/drawing/2014/main" id="{4FDA6AD8-0485-B502-9D2F-6CDD6E6BF885}"/>
              </a:ext>
            </a:extLst>
          </p:cNvPr>
          <p:cNvSpPr>
            <a:spLocks noGrp="1"/>
          </p:cNvSpPr>
          <p:nvPr>
            <p:ph idx="1"/>
          </p:nvPr>
        </p:nvSpPr>
        <p:spPr>
          <a:xfrm>
            <a:off x="838200" y="1690688"/>
            <a:ext cx="10515600" cy="4486275"/>
          </a:xfrm>
        </p:spPr>
        <p:txBody>
          <a:bodyPr>
            <a:normAutofit/>
          </a:bodyPr>
          <a:lstStyle/>
          <a:p>
            <a:r>
              <a:rPr lang="en-US" dirty="0"/>
              <a:t>The </a:t>
            </a:r>
            <a:r>
              <a:rPr lang="en-US" b="1" dirty="0"/>
              <a:t>organism</a:t>
            </a:r>
            <a:r>
              <a:rPr lang="en-US" dirty="0"/>
              <a:t> refers to the consumer’s internal cognitive and emotional state after encountering the stimulus.</a:t>
            </a:r>
          </a:p>
          <a:p>
            <a:r>
              <a:rPr lang="en-US" b="1" dirty="0"/>
              <a:t>Cognitive states: </a:t>
            </a:r>
            <a:r>
              <a:rPr lang="en-US" dirty="0"/>
              <a:t>These concern what the consumer thinks or believes, such as: Perceived quality, perceived value, trust, perceived usefulness, perceived risk, brand image, service evaluation, perceived authenticity, perceived control.</a:t>
            </a:r>
          </a:p>
          <a:p>
            <a:r>
              <a:rPr lang="en-US" b="1" dirty="0"/>
              <a:t>Affective (Emotional) states: </a:t>
            </a:r>
            <a:r>
              <a:rPr lang="en-US" dirty="0"/>
              <a:t>These concern what the consumer feels, such as: Pleasure, excitement, enjoyment, satisfaction, anxiety, irritation, fear, nostalgia, emotional attachment</a:t>
            </a:r>
          </a:p>
          <a:p>
            <a:endParaRPr lang="en-US" dirty="0"/>
          </a:p>
        </p:txBody>
      </p:sp>
    </p:spTree>
    <p:extLst>
      <p:ext uri="{BB962C8B-B14F-4D97-AF65-F5344CB8AC3E}">
        <p14:creationId xmlns:p14="http://schemas.microsoft.com/office/powerpoint/2010/main" val="41185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97A6-C7ED-7E68-93F5-7A68E57E1ADF}"/>
              </a:ext>
            </a:extLst>
          </p:cNvPr>
          <p:cNvSpPr>
            <a:spLocks noGrp="1"/>
          </p:cNvSpPr>
          <p:nvPr>
            <p:ph type="title"/>
          </p:nvPr>
        </p:nvSpPr>
        <p:spPr>
          <a:xfrm>
            <a:off x="838200" y="365126"/>
            <a:ext cx="10515600" cy="810532"/>
          </a:xfrm>
        </p:spPr>
        <p:txBody>
          <a:bodyPr/>
          <a:lstStyle/>
          <a:p>
            <a:r>
              <a:rPr lang="en-US" dirty="0"/>
              <a:t>Stimulus–Organism–Response Theory</a:t>
            </a:r>
          </a:p>
        </p:txBody>
      </p:sp>
      <p:sp>
        <p:nvSpPr>
          <p:cNvPr id="3" name="Content Placeholder 2">
            <a:extLst>
              <a:ext uri="{FF2B5EF4-FFF2-40B4-BE49-F238E27FC236}">
                <a16:creationId xmlns:a16="http://schemas.microsoft.com/office/drawing/2014/main" id="{94A9CD6E-2C6F-807B-C7D3-83EDD03934F2}"/>
              </a:ext>
            </a:extLst>
          </p:cNvPr>
          <p:cNvSpPr>
            <a:spLocks noGrp="1"/>
          </p:cNvSpPr>
          <p:nvPr>
            <p:ph idx="1"/>
          </p:nvPr>
        </p:nvSpPr>
        <p:spPr>
          <a:xfrm>
            <a:off x="571500" y="1371600"/>
            <a:ext cx="11087100" cy="4805363"/>
          </a:xfrm>
        </p:spPr>
        <p:txBody>
          <a:bodyPr>
            <a:normAutofit fontScale="92500"/>
          </a:bodyPr>
          <a:lstStyle/>
          <a:p>
            <a:r>
              <a:rPr lang="en-US" dirty="0"/>
              <a:t>The </a:t>
            </a:r>
            <a:r>
              <a:rPr lang="en-US" b="1" dirty="0"/>
              <a:t>response</a:t>
            </a:r>
            <a:r>
              <a:rPr lang="en-US" dirty="0"/>
              <a:t> is the </a:t>
            </a:r>
            <a:r>
              <a:rPr lang="en-US" dirty="0" err="1"/>
              <a:t>behavioural</a:t>
            </a:r>
            <a:r>
              <a:rPr lang="en-US" dirty="0"/>
              <a:t> outcome produced by the consumer’s internal state.</a:t>
            </a:r>
          </a:p>
          <a:p>
            <a:r>
              <a:rPr lang="en-US" dirty="0"/>
              <a:t>Responses can be divided broadly into </a:t>
            </a:r>
            <a:r>
              <a:rPr lang="en-US" b="1" dirty="0"/>
              <a:t>approach</a:t>
            </a:r>
            <a:r>
              <a:rPr lang="en-US" dirty="0"/>
              <a:t> and </a:t>
            </a:r>
            <a:r>
              <a:rPr lang="en-US" b="1" dirty="0"/>
              <a:t>avoidance</a:t>
            </a:r>
            <a:r>
              <a:rPr lang="en-US" dirty="0"/>
              <a:t> </a:t>
            </a:r>
            <a:r>
              <a:rPr lang="en-US" dirty="0" err="1"/>
              <a:t>behaviour</a:t>
            </a:r>
            <a:r>
              <a:rPr lang="en-US" dirty="0"/>
              <a:t>.</a:t>
            </a:r>
          </a:p>
          <a:p>
            <a:r>
              <a:rPr lang="en-US" b="1" dirty="0"/>
              <a:t>Approach responses: </a:t>
            </a:r>
            <a:r>
              <a:rPr lang="en-US" dirty="0"/>
              <a:t>These reflect a desire to remain, explore, interact or engage: Entering a store, spending more time browsing, purchasing a product, spending more money, returning to a destination, recommending a brand, engaging with social-media content, developing brand loyalty</a:t>
            </a:r>
          </a:p>
          <a:p>
            <a:r>
              <a:rPr lang="en-US" b="1" dirty="0"/>
              <a:t>Avoidance responses: </a:t>
            </a:r>
            <a:r>
              <a:rPr lang="en-US" dirty="0"/>
              <a:t>These reflect withdrawal or rejection: Leaving a store, closing a website, avoiding a destination, postponing a purchase, switching brands, writing a negative review, refusing to recommend the service</a:t>
            </a:r>
          </a:p>
          <a:p>
            <a:endParaRPr lang="en-US" dirty="0"/>
          </a:p>
          <a:p>
            <a:endParaRPr lang="en-US" dirty="0"/>
          </a:p>
        </p:txBody>
      </p:sp>
    </p:spTree>
    <p:extLst>
      <p:ext uri="{BB962C8B-B14F-4D97-AF65-F5344CB8AC3E}">
        <p14:creationId xmlns:p14="http://schemas.microsoft.com/office/powerpoint/2010/main" val="1418230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C07F5-67C1-A745-7E0F-A4D3D20D8C00}"/>
              </a:ext>
            </a:extLst>
          </p:cNvPr>
          <p:cNvSpPr>
            <a:spLocks noGrp="1"/>
          </p:cNvSpPr>
          <p:nvPr>
            <p:ph type="title"/>
          </p:nvPr>
        </p:nvSpPr>
        <p:spPr/>
        <p:txBody>
          <a:bodyPr/>
          <a:lstStyle/>
          <a:p>
            <a:r>
              <a:rPr lang="en-US" dirty="0"/>
              <a:t>Starbucks</a:t>
            </a:r>
          </a:p>
        </p:txBody>
      </p:sp>
      <p:graphicFrame>
        <p:nvGraphicFramePr>
          <p:cNvPr id="4" name="Content Placeholder 3">
            <a:extLst>
              <a:ext uri="{FF2B5EF4-FFF2-40B4-BE49-F238E27FC236}">
                <a16:creationId xmlns:a16="http://schemas.microsoft.com/office/drawing/2014/main" id="{56530010-11BA-87A8-1A42-FD810D9DFD54}"/>
              </a:ext>
            </a:extLst>
          </p:cNvPr>
          <p:cNvGraphicFramePr>
            <a:graphicFrameLocks noGrp="1"/>
          </p:cNvGraphicFramePr>
          <p:nvPr>
            <p:ph idx="1"/>
            <p:extLst>
              <p:ext uri="{D42A27DB-BD31-4B8C-83A1-F6EECF244321}">
                <p14:modId xmlns:p14="http://schemas.microsoft.com/office/powerpoint/2010/main" val="34782352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6748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C0BAF0E-60D8-8F68-1AE0-982511C45FFC}"/>
              </a:ext>
            </a:extLst>
          </p:cNvPr>
          <p:cNvPicPr>
            <a:picLocks noChangeAspect="1"/>
          </p:cNvPicPr>
          <p:nvPr/>
        </p:nvPicPr>
        <p:blipFill>
          <a:blip r:embed="rId2"/>
          <a:srcRect b="5436"/>
          <a:stretch>
            <a:fillRect/>
          </a:stretch>
        </p:blipFill>
        <p:spPr>
          <a:xfrm>
            <a:off x="252235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2DB530B-BA8C-60B3-0D4E-BA62FC9ACD72}"/>
              </a:ext>
            </a:extLst>
          </p:cNvPr>
          <p:cNvSpPr>
            <a:spLocks noGrp="1"/>
          </p:cNvSpPr>
          <p:nvPr>
            <p:ph type="title"/>
          </p:nvPr>
        </p:nvSpPr>
        <p:spPr>
          <a:xfrm>
            <a:off x="449180" y="743447"/>
            <a:ext cx="4476434" cy="3692028"/>
          </a:xfrm>
          <a:noFill/>
        </p:spPr>
        <p:txBody>
          <a:bodyPr vert="horz" lIns="91440" tIns="45720" rIns="91440" bIns="45720" rtlCol="0" anchor="b">
            <a:normAutofit/>
          </a:bodyPr>
          <a:lstStyle/>
          <a:p>
            <a:r>
              <a:rPr lang="en-US" sz="5200" b="1" dirty="0">
                <a:solidFill>
                  <a:srgbClr val="C00000"/>
                </a:solidFill>
              </a:rPr>
              <a:t>Major influencing factors on consumer </a:t>
            </a:r>
            <a:r>
              <a:rPr lang="en-US" sz="5200" b="1" dirty="0" err="1">
                <a:solidFill>
                  <a:srgbClr val="C00000"/>
                </a:solidFill>
              </a:rPr>
              <a:t>behaviour</a:t>
            </a:r>
            <a:endParaRPr lang="en-US" sz="5200" dirty="0">
              <a:solidFill>
                <a:srgbClr val="C00000"/>
              </a:solidFill>
            </a:endParaRPr>
          </a:p>
        </p:txBody>
      </p:sp>
      <p:sp>
        <p:nvSpPr>
          <p:cNvPr id="5" name="Text Placeholder 4">
            <a:extLst>
              <a:ext uri="{FF2B5EF4-FFF2-40B4-BE49-F238E27FC236}">
                <a16:creationId xmlns:a16="http://schemas.microsoft.com/office/drawing/2014/main" id="{92671C4E-A7CA-49C4-BFC1-AFFAB2E4E7F4}"/>
              </a:ext>
            </a:extLst>
          </p:cNvPr>
          <p:cNvSpPr>
            <a:spLocks noGrp="1"/>
          </p:cNvSpPr>
          <p:nvPr>
            <p:ph type="body" idx="1"/>
          </p:nvPr>
        </p:nvSpPr>
        <p:spPr>
          <a:xfrm>
            <a:off x="593558" y="4435476"/>
            <a:ext cx="4332057" cy="1679078"/>
          </a:xfrm>
          <a:noFill/>
        </p:spPr>
        <p:txBody>
          <a:bodyPr vert="horz" lIns="91440" tIns="45720" rIns="91440" bIns="45720" rtlCol="0">
            <a:normAutofit lnSpcReduction="10000"/>
          </a:bodyPr>
          <a:lstStyle/>
          <a:p>
            <a:r>
              <a:rPr lang="en-US" dirty="0"/>
              <a:t>Cultural factors </a:t>
            </a:r>
          </a:p>
          <a:p>
            <a:r>
              <a:rPr lang="en-US" dirty="0"/>
              <a:t>Social factors </a:t>
            </a:r>
          </a:p>
          <a:p>
            <a:r>
              <a:rPr lang="en-US" dirty="0"/>
              <a:t>Personal factors </a:t>
            </a:r>
          </a:p>
          <a:p>
            <a:r>
              <a:rPr lang="en-US" dirty="0"/>
              <a:t>Psychological factors</a:t>
            </a:r>
            <a:endParaRPr lang="en-US" dirty="0">
              <a:solidFill>
                <a:schemeClr val="tx1"/>
              </a:solidFill>
            </a:endParaRPr>
          </a:p>
        </p:txBody>
      </p:sp>
    </p:spTree>
    <p:extLst>
      <p:ext uri="{BB962C8B-B14F-4D97-AF65-F5344CB8AC3E}">
        <p14:creationId xmlns:p14="http://schemas.microsoft.com/office/powerpoint/2010/main" val="1114232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3319409-FB08-EA2A-E8EC-CABAD560C3A0}"/>
              </a:ext>
            </a:extLst>
          </p:cNvPr>
          <p:cNvPicPr>
            <a:picLocks noChangeAspect="1"/>
          </p:cNvPicPr>
          <p:nvPr/>
        </p:nvPicPr>
        <p:blipFill>
          <a:blip r:embed="rId2"/>
          <a:srcRect l="4863" r="8093" b="9091"/>
          <a:stretch>
            <a:fillRect/>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8C7A4E5-50EE-0781-2429-086BF2F885D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b="1" dirty="0">
                <a:solidFill>
                  <a:schemeClr val="bg1"/>
                </a:solidFill>
              </a:rPr>
              <a:t>Cultural Factors</a:t>
            </a:r>
          </a:p>
        </p:txBody>
      </p:sp>
      <p:sp>
        <p:nvSpPr>
          <p:cNvPr id="8" name="Text Placeholder 7">
            <a:extLst>
              <a:ext uri="{FF2B5EF4-FFF2-40B4-BE49-F238E27FC236}">
                <a16:creationId xmlns:a16="http://schemas.microsoft.com/office/drawing/2014/main" id="{8364109E-2952-F2EA-C871-DFC5ACA31814}"/>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dirty="0">
                <a:solidFill>
                  <a:schemeClr val="bg1"/>
                </a:solidFill>
              </a:rPr>
              <a:t>Culture</a:t>
            </a:r>
          </a:p>
          <a:p>
            <a:r>
              <a:rPr lang="en-US" sz="2000" dirty="0">
                <a:solidFill>
                  <a:schemeClr val="bg1"/>
                </a:solidFill>
              </a:rPr>
              <a:t>Subculture</a:t>
            </a:r>
          </a:p>
          <a:p>
            <a:r>
              <a:rPr lang="en-US" sz="2000" dirty="0">
                <a:solidFill>
                  <a:schemeClr val="bg1"/>
                </a:solidFill>
              </a:rPr>
              <a:t>Social Class</a:t>
            </a: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48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CA927A-823F-46FF-4BCC-005BFF013A2D}"/>
              </a:ext>
            </a:extLst>
          </p:cNvPr>
          <p:cNvSpPr>
            <a:spLocks noGrp="1"/>
          </p:cNvSpPr>
          <p:nvPr>
            <p:ph type="title"/>
          </p:nvPr>
        </p:nvSpPr>
        <p:spPr>
          <a:xfrm>
            <a:off x="838200" y="365126"/>
            <a:ext cx="10515600" cy="725738"/>
          </a:xfrm>
        </p:spPr>
        <p:txBody>
          <a:bodyPr/>
          <a:lstStyle/>
          <a:p>
            <a:r>
              <a:rPr lang="en-US"/>
              <a:t>Culture </a:t>
            </a:r>
            <a:endParaRPr lang="en-US" dirty="0"/>
          </a:p>
        </p:txBody>
      </p:sp>
      <p:sp>
        <p:nvSpPr>
          <p:cNvPr id="5" name="Content Placeholder 4">
            <a:extLst>
              <a:ext uri="{FF2B5EF4-FFF2-40B4-BE49-F238E27FC236}">
                <a16:creationId xmlns:a16="http://schemas.microsoft.com/office/drawing/2014/main" id="{95699177-482C-7B8C-A115-3661B322B59A}"/>
              </a:ext>
            </a:extLst>
          </p:cNvPr>
          <p:cNvSpPr>
            <a:spLocks noGrp="1"/>
          </p:cNvSpPr>
          <p:nvPr>
            <p:ph idx="1"/>
          </p:nvPr>
        </p:nvSpPr>
        <p:spPr>
          <a:xfrm>
            <a:off x="433138" y="1090864"/>
            <a:ext cx="7459578" cy="5402010"/>
          </a:xfrm>
        </p:spPr>
        <p:txBody>
          <a:bodyPr>
            <a:normAutofit fontScale="92500"/>
          </a:bodyPr>
          <a:lstStyle/>
          <a:p>
            <a:r>
              <a:rPr lang="en-US"/>
              <a:t> The collection of fundamental values, perceptions, preferences and behaviours learned from family and other important institutions.</a:t>
            </a:r>
          </a:p>
          <a:p>
            <a:r>
              <a:rPr lang="en-US"/>
              <a:t>Eg: </a:t>
            </a:r>
          </a:p>
          <a:p>
            <a:pPr lvl="1"/>
            <a:r>
              <a:rPr lang="en-US"/>
              <a:t>Attitudes towards food: </a:t>
            </a:r>
          </a:p>
          <a:p>
            <a:pPr lvl="2"/>
            <a:r>
              <a:rPr lang="en-US"/>
              <a:t>US: Convenience, speed, portion size and customization </a:t>
            </a:r>
            <a:r>
              <a:rPr lang="en-US">
                <a:sym typeface="Wingdings" panose="05000000000000000000" pitchFamily="2" charset="2"/>
              </a:rPr>
              <a:t> Take away, delivery, meal kits and personalized choices.</a:t>
            </a:r>
            <a:endParaRPr lang="en-US"/>
          </a:p>
          <a:p>
            <a:pPr lvl="2"/>
            <a:r>
              <a:rPr lang="en-US"/>
              <a:t>Japan: Presentation, seasonality, freshness, harmony, small portions and careful packaging </a:t>
            </a:r>
            <a:r>
              <a:rPr lang="en-US">
                <a:sym typeface="Wingdings" panose="05000000000000000000" pitchFamily="2" charset="2"/>
              </a:rPr>
              <a:t> </a:t>
            </a:r>
            <a:r>
              <a:rPr lang="en-US"/>
              <a:t>Attractive presentation, limited seasonal products and precise packaging</a:t>
            </a:r>
          </a:p>
          <a:p>
            <a:pPr lvl="1"/>
            <a:r>
              <a:rPr lang="en-US"/>
              <a:t>Views of beauty </a:t>
            </a:r>
          </a:p>
          <a:p>
            <a:pPr lvl="2"/>
            <a:r>
              <a:rPr lang="en-US"/>
              <a:t>US: emphasises individuality, confidence, diversity and self-expression</a:t>
            </a:r>
          </a:p>
          <a:p>
            <a:pPr lvl="2"/>
            <a:r>
              <a:rPr lang="en-US"/>
              <a:t>S.Korea: clear skin, detailed skincare routines and carefully maintained appearance.</a:t>
            </a:r>
            <a:endParaRPr lang="en-US" dirty="0"/>
          </a:p>
        </p:txBody>
      </p:sp>
      <p:pic>
        <p:nvPicPr>
          <p:cNvPr id="7" name="Picture 6">
            <a:extLst>
              <a:ext uri="{FF2B5EF4-FFF2-40B4-BE49-F238E27FC236}">
                <a16:creationId xmlns:a16="http://schemas.microsoft.com/office/drawing/2014/main" id="{524E4E75-27EA-A1F3-E8BC-5147C350273C}"/>
              </a:ext>
            </a:extLst>
          </p:cNvPr>
          <p:cNvPicPr>
            <a:picLocks noChangeAspect="1"/>
          </p:cNvPicPr>
          <p:nvPr/>
        </p:nvPicPr>
        <p:blipFill>
          <a:blip r:embed="rId2"/>
          <a:stretch>
            <a:fillRect/>
          </a:stretch>
        </p:blipFill>
        <p:spPr>
          <a:xfrm>
            <a:off x="8014814" y="188561"/>
            <a:ext cx="4007480" cy="1502127"/>
          </a:xfrm>
          <a:prstGeom prst="rect">
            <a:avLst/>
          </a:prstGeom>
        </p:spPr>
      </p:pic>
      <p:pic>
        <p:nvPicPr>
          <p:cNvPr id="9" name="Picture 8">
            <a:extLst>
              <a:ext uri="{FF2B5EF4-FFF2-40B4-BE49-F238E27FC236}">
                <a16:creationId xmlns:a16="http://schemas.microsoft.com/office/drawing/2014/main" id="{AD9D70A6-EAA6-59DE-C44A-2EFC28A4E940}"/>
              </a:ext>
            </a:extLst>
          </p:cNvPr>
          <p:cNvPicPr>
            <a:picLocks noChangeAspect="1"/>
          </p:cNvPicPr>
          <p:nvPr/>
        </p:nvPicPr>
        <p:blipFill>
          <a:blip r:embed="rId3"/>
          <a:stretch>
            <a:fillRect/>
          </a:stretch>
        </p:blipFill>
        <p:spPr>
          <a:xfrm>
            <a:off x="8014812" y="1816602"/>
            <a:ext cx="4007481" cy="1502127"/>
          </a:xfrm>
          <a:prstGeom prst="rect">
            <a:avLst/>
          </a:prstGeom>
        </p:spPr>
      </p:pic>
      <p:pic>
        <p:nvPicPr>
          <p:cNvPr id="11" name="Picture 10">
            <a:extLst>
              <a:ext uri="{FF2B5EF4-FFF2-40B4-BE49-F238E27FC236}">
                <a16:creationId xmlns:a16="http://schemas.microsoft.com/office/drawing/2014/main" id="{E07245A6-BF87-AA65-4716-0966A5843829}"/>
              </a:ext>
            </a:extLst>
          </p:cNvPr>
          <p:cNvPicPr>
            <a:picLocks noChangeAspect="1"/>
          </p:cNvPicPr>
          <p:nvPr/>
        </p:nvPicPr>
        <p:blipFill>
          <a:blip r:embed="rId4"/>
          <a:stretch>
            <a:fillRect/>
          </a:stretch>
        </p:blipFill>
        <p:spPr>
          <a:xfrm>
            <a:off x="8063985" y="3429000"/>
            <a:ext cx="3958308" cy="1502127"/>
          </a:xfrm>
          <a:prstGeom prst="rect">
            <a:avLst/>
          </a:prstGeom>
        </p:spPr>
      </p:pic>
      <p:pic>
        <p:nvPicPr>
          <p:cNvPr id="13" name="Picture 12">
            <a:extLst>
              <a:ext uri="{FF2B5EF4-FFF2-40B4-BE49-F238E27FC236}">
                <a16:creationId xmlns:a16="http://schemas.microsoft.com/office/drawing/2014/main" id="{44B16924-4CB3-9E58-6454-F46BFE5A643F}"/>
              </a:ext>
            </a:extLst>
          </p:cNvPr>
          <p:cNvPicPr>
            <a:picLocks noChangeAspect="1"/>
          </p:cNvPicPr>
          <p:nvPr/>
        </p:nvPicPr>
        <p:blipFill>
          <a:blip r:embed="rId5"/>
          <a:stretch>
            <a:fillRect/>
          </a:stretch>
        </p:blipFill>
        <p:spPr>
          <a:xfrm>
            <a:off x="8087019" y="5087854"/>
            <a:ext cx="3971377" cy="1502127"/>
          </a:xfrm>
          <a:prstGeom prst="rect">
            <a:avLst/>
          </a:prstGeom>
        </p:spPr>
      </p:pic>
    </p:spTree>
    <p:extLst>
      <p:ext uri="{BB962C8B-B14F-4D97-AF65-F5344CB8AC3E}">
        <p14:creationId xmlns:p14="http://schemas.microsoft.com/office/powerpoint/2010/main" val="2369284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037C8-DC53-2B03-A8EC-A2068C1A0612}"/>
              </a:ext>
            </a:extLst>
          </p:cNvPr>
          <p:cNvSpPr>
            <a:spLocks noGrp="1"/>
          </p:cNvSpPr>
          <p:nvPr>
            <p:ph type="title"/>
          </p:nvPr>
        </p:nvSpPr>
        <p:spPr>
          <a:xfrm>
            <a:off x="838200" y="365125"/>
            <a:ext cx="10515600" cy="728889"/>
          </a:xfrm>
        </p:spPr>
        <p:txBody>
          <a:bodyPr/>
          <a:lstStyle/>
          <a:p>
            <a:r>
              <a:rPr lang="en-US" dirty="0"/>
              <a:t>Culture and Cultural Values</a:t>
            </a:r>
          </a:p>
        </p:txBody>
      </p:sp>
      <p:sp>
        <p:nvSpPr>
          <p:cNvPr id="3" name="Content Placeholder 2">
            <a:extLst>
              <a:ext uri="{FF2B5EF4-FFF2-40B4-BE49-F238E27FC236}">
                <a16:creationId xmlns:a16="http://schemas.microsoft.com/office/drawing/2014/main" id="{EEB081B5-B7A8-7D41-3F81-4C3BE65906AD}"/>
              </a:ext>
            </a:extLst>
          </p:cNvPr>
          <p:cNvSpPr>
            <a:spLocks noGrp="1"/>
          </p:cNvSpPr>
          <p:nvPr>
            <p:ph idx="1"/>
          </p:nvPr>
        </p:nvSpPr>
        <p:spPr>
          <a:xfrm>
            <a:off x="506186" y="1208314"/>
            <a:ext cx="11134126" cy="4968649"/>
          </a:xfrm>
        </p:spPr>
        <p:txBody>
          <a:bodyPr>
            <a:normAutofit/>
          </a:bodyPr>
          <a:lstStyle/>
          <a:p>
            <a:r>
              <a:rPr lang="en-US" sz="2400" dirty="0"/>
              <a:t>Culture is the foundation for forming society and plays a key role in regulating </a:t>
            </a:r>
            <a:r>
              <a:rPr lang="en-US" sz="2400" dirty="0" err="1"/>
              <a:t>behaviour</a:t>
            </a:r>
            <a:r>
              <a:rPr lang="en-US" sz="2400" dirty="0"/>
              <a:t> and social development.</a:t>
            </a:r>
          </a:p>
          <a:p>
            <a:r>
              <a:rPr lang="en-US" sz="2400" dirty="0"/>
              <a:t>An individual makes choices about their </a:t>
            </a:r>
            <a:r>
              <a:rPr lang="en-US" sz="2400" dirty="0" err="1"/>
              <a:t>behaviour</a:t>
            </a:r>
            <a:r>
              <a:rPr lang="en-US" sz="2400" dirty="0"/>
              <a:t> based on how they perceive themselves in interaction with the outside world.  When most people in a community make similar choices, those choices become the shared culture of that community (Phan, 1998). </a:t>
            </a:r>
          </a:p>
          <a:p>
            <a:r>
              <a:rPr lang="en-US" sz="2400" dirty="0"/>
              <a:t>Each choice has its own justifications and specific rituals to affirm it.</a:t>
            </a:r>
          </a:p>
          <a:p>
            <a:r>
              <a:rPr lang="en-US" sz="2400" dirty="0"/>
              <a:t>When communities interact, cultures may blend and merge, or whichever culture is more widely chosen may dominate and overshadow others. This selection is always evolving over time through human communication and community interactions, leading to the continuous change of culture. </a:t>
            </a:r>
          </a:p>
          <a:p>
            <a:r>
              <a:rPr lang="en-US" sz="2400" dirty="0"/>
              <a:t>Cultural values: remain constant </a:t>
            </a:r>
            <a:r>
              <a:rPr lang="en-US" sz="2400" dirty="0">
                <a:sym typeface="Wingdings" panose="05000000000000000000" pitchFamily="2" charset="2"/>
              </a:rPr>
              <a:t> Roots of culture  Cultural identity  Shared beliefs that community celebrates, preserves, and takes pride in.</a:t>
            </a:r>
            <a:endParaRPr lang="en-US" sz="2400" dirty="0"/>
          </a:p>
        </p:txBody>
      </p:sp>
    </p:spTree>
    <p:extLst>
      <p:ext uri="{BB962C8B-B14F-4D97-AF65-F5344CB8AC3E}">
        <p14:creationId xmlns:p14="http://schemas.microsoft.com/office/powerpoint/2010/main" val="860794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6AC17-5509-92D0-1AE3-33B0B27AA246}"/>
              </a:ext>
            </a:extLst>
          </p:cNvPr>
          <p:cNvSpPr>
            <a:spLocks noGrp="1"/>
          </p:cNvSpPr>
          <p:nvPr>
            <p:ph type="title"/>
          </p:nvPr>
        </p:nvSpPr>
        <p:spPr>
          <a:xfrm>
            <a:off x="743849" y="620487"/>
            <a:ext cx="3588665" cy="1045028"/>
          </a:xfrm>
        </p:spPr>
        <p:txBody>
          <a:bodyPr anchor="b">
            <a:normAutofit/>
          </a:bodyPr>
          <a:lstStyle/>
          <a:p>
            <a:r>
              <a:rPr lang="en-US" sz="3200" b="1" dirty="0">
                <a:solidFill>
                  <a:srgbClr val="0070C0"/>
                </a:solidFill>
              </a:rPr>
              <a:t>Cultural value dimensions</a:t>
            </a:r>
          </a:p>
        </p:txBody>
      </p:sp>
      <p:sp>
        <p:nvSpPr>
          <p:cNvPr id="3" name="Content Placeholder 2">
            <a:extLst>
              <a:ext uri="{FF2B5EF4-FFF2-40B4-BE49-F238E27FC236}">
                <a16:creationId xmlns:a16="http://schemas.microsoft.com/office/drawing/2014/main" id="{8084A941-03AD-6B3D-1393-05B946F69291}"/>
              </a:ext>
            </a:extLst>
          </p:cNvPr>
          <p:cNvSpPr>
            <a:spLocks noGrp="1"/>
          </p:cNvSpPr>
          <p:nvPr>
            <p:ph idx="1"/>
          </p:nvPr>
        </p:nvSpPr>
        <p:spPr>
          <a:xfrm>
            <a:off x="876693" y="1854588"/>
            <a:ext cx="3455821" cy="3447832"/>
          </a:xfrm>
        </p:spPr>
        <p:txBody>
          <a:bodyPr anchor="t">
            <a:normAutofit/>
          </a:bodyPr>
          <a:lstStyle/>
          <a:p>
            <a:r>
              <a:rPr lang="en-US" sz="2000" dirty="0"/>
              <a:t>individualism-collectivism</a:t>
            </a:r>
          </a:p>
          <a:p>
            <a:r>
              <a:rPr lang="en-US" sz="2000" dirty="0"/>
              <a:t>power distance, </a:t>
            </a:r>
          </a:p>
          <a:p>
            <a:r>
              <a:rPr lang="en-US" sz="2000" dirty="0"/>
              <a:t>uncertainty avoidance, </a:t>
            </a:r>
          </a:p>
          <a:p>
            <a:r>
              <a:rPr lang="en-US" sz="2000" dirty="0"/>
              <a:t>femininity–masculinity (gender role differentiation)</a:t>
            </a:r>
          </a:p>
          <a:p>
            <a:r>
              <a:rPr lang="en-US" sz="2000" dirty="0"/>
              <a:t>long-term orientation. </a:t>
            </a:r>
          </a:p>
        </p:txBody>
      </p:sp>
      <p:pic>
        <p:nvPicPr>
          <p:cNvPr id="5" name="Picture 4">
            <a:extLst>
              <a:ext uri="{FF2B5EF4-FFF2-40B4-BE49-F238E27FC236}">
                <a16:creationId xmlns:a16="http://schemas.microsoft.com/office/drawing/2014/main" id="{23165EFC-CBF5-033A-2B87-E1C5813E02BD}"/>
              </a:ext>
            </a:extLst>
          </p:cNvPr>
          <p:cNvPicPr>
            <a:picLocks noChangeAspect="1"/>
          </p:cNvPicPr>
          <p:nvPr/>
        </p:nvPicPr>
        <p:blipFill>
          <a:blip r:embed="rId2"/>
          <a:stretch>
            <a:fillRect/>
          </a:stretch>
        </p:blipFill>
        <p:spPr>
          <a:xfrm>
            <a:off x="4987672" y="1325171"/>
            <a:ext cx="6389346" cy="4216968"/>
          </a:xfrm>
          <a:prstGeom prst="rect">
            <a:avLst/>
          </a:prstGeom>
        </p:spPr>
      </p:pic>
      <p:grpSp>
        <p:nvGrpSpPr>
          <p:cNvPr id="10" name="Group 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 name="Rectangle 10">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04529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44E7-2BA2-D1D9-435D-D7BB5F1E6237}"/>
              </a:ext>
            </a:extLst>
          </p:cNvPr>
          <p:cNvSpPr>
            <a:spLocks noGrp="1"/>
          </p:cNvSpPr>
          <p:nvPr>
            <p:ph type="title"/>
          </p:nvPr>
        </p:nvSpPr>
        <p:spPr>
          <a:xfrm>
            <a:off x="838200" y="365126"/>
            <a:ext cx="10515600" cy="581932"/>
          </a:xfrm>
        </p:spPr>
        <p:txBody>
          <a:bodyPr>
            <a:normAutofit fontScale="90000"/>
          </a:bodyPr>
          <a:lstStyle/>
          <a:p>
            <a:r>
              <a:rPr lang="en-US" dirty="0">
                <a:solidFill>
                  <a:srgbClr val="0070C0"/>
                </a:solidFill>
              </a:rPr>
              <a:t>Individualism-collectivism</a:t>
            </a:r>
          </a:p>
        </p:txBody>
      </p:sp>
      <p:sp>
        <p:nvSpPr>
          <p:cNvPr id="3" name="Content Placeholder 2">
            <a:extLst>
              <a:ext uri="{FF2B5EF4-FFF2-40B4-BE49-F238E27FC236}">
                <a16:creationId xmlns:a16="http://schemas.microsoft.com/office/drawing/2014/main" id="{B623F3A5-8E4E-F521-E062-F23EDDEC1905}"/>
              </a:ext>
            </a:extLst>
          </p:cNvPr>
          <p:cNvSpPr>
            <a:spLocks noGrp="1"/>
          </p:cNvSpPr>
          <p:nvPr>
            <p:ph idx="1"/>
          </p:nvPr>
        </p:nvSpPr>
        <p:spPr>
          <a:xfrm>
            <a:off x="342902" y="3119460"/>
            <a:ext cx="11429998" cy="3373414"/>
          </a:xfrm>
        </p:spPr>
        <p:txBody>
          <a:bodyPr>
            <a:normAutofit lnSpcReduction="10000"/>
          </a:bodyPr>
          <a:lstStyle/>
          <a:p>
            <a:r>
              <a:rPr lang="en-US" sz="2400" dirty="0"/>
              <a:t>in </a:t>
            </a:r>
            <a:r>
              <a:rPr lang="en-US" sz="2400" b="1" dirty="0"/>
              <a:t>collectivist cultures</a:t>
            </a:r>
            <a:r>
              <a:rPr lang="en-US" sz="2400" dirty="0"/>
              <a:t>, groups are of primary importance—individuals are secondary </a:t>
            </a:r>
            <a:r>
              <a:rPr lang="en-US" sz="2400" dirty="0">
                <a:sym typeface="Wingdings" panose="05000000000000000000" pitchFamily="2" charset="2"/>
              </a:rPr>
              <a:t> </a:t>
            </a:r>
            <a:r>
              <a:rPr lang="en-US" sz="2400" dirty="0"/>
              <a:t>a person may feel weak or inadequate if they cannot conform to social norms or expectations. When they "lose face", they lose their "</a:t>
            </a:r>
            <a:r>
              <a:rPr lang="en-US" sz="2400" dirty="0" err="1"/>
              <a:t>honour</a:t>
            </a:r>
            <a:r>
              <a:rPr lang="en-US" sz="2400" dirty="0"/>
              <a:t> and dignity," and vice versa.</a:t>
            </a:r>
          </a:p>
          <a:p>
            <a:pPr marL="0" indent="0">
              <a:buNone/>
            </a:pPr>
            <a:r>
              <a:rPr lang="en-US" sz="2000" dirty="0"/>
              <a:t>Eg: Advertising a smartphone</a:t>
            </a:r>
          </a:p>
          <a:p>
            <a:pPr lvl="1"/>
            <a:r>
              <a:rPr lang="en-US" sz="2000" dirty="0"/>
              <a:t>US: Ads focus on personal freedom, customization, individual achievement, self-expression, standing out from others </a:t>
            </a:r>
            <a:r>
              <a:rPr lang="en-US" sz="2000" dirty="0">
                <a:sym typeface="Wingdings" panose="05000000000000000000" pitchFamily="2" charset="2"/>
              </a:rPr>
              <a:t> “</a:t>
            </a:r>
            <a:r>
              <a:rPr lang="en-US" sz="2000" dirty="0"/>
              <a:t>Designed for your life. Create, connect and express yourself your way”.</a:t>
            </a:r>
          </a:p>
          <a:p>
            <a:pPr lvl="1"/>
            <a:r>
              <a:rPr lang="en-US" sz="2000" dirty="0"/>
              <a:t>VN: Ads focus on staying connected with family, sharing experiences, group belonging, respect for parents, supporting family responsibilities </a:t>
            </a:r>
            <a:r>
              <a:rPr lang="en-US" sz="2000" dirty="0">
                <a:sym typeface="Wingdings" panose="05000000000000000000" pitchFamily="2" charset="2"/>
              </a:rPr>
              <a:t> “</a:t>
            </a:r>
            <a:r>
              <a:rPr lang="en-US" sz="2000" dirty="0"/>
              <a:t>Keep every generation connected, wherever life takes you”.</a:t>
            </a:r>
          </a:p>
          <a:p>
            <a:pPr marL="0" indent="0">
              <a:buNone/>
            </a:pPr>
            <a:endParaRPr lang="en-US" dirty="0"/>
          </a:p>
        </p:txBody>
      </p:sp>
      <p:pic>
        <p:nvPicPr>
          <p:cNvPr id="5" name="Picture 4">
            <a:extLst>
              <a:ext uri="{FF2B5EF4-FFF2-40B4-BE49-F238E27FC236}">
                <a16:creationId xmlns:a16="http://schemas.microsoft.com/office/drawing/2014/main" id="{08699F68-2858-90CE-5EC0-3F276D592552}"/>
              </a:ext>
            </a:extLst>
          </p:cNvPr>
          <p:cNvPicPr>
            <a:picLocks noChangeAspect="1"/>
          </p:cNvPicPr>
          <p:nvPr/>
        </p:nvPicPr>
        <p:blipFill>
          <a:blip r:embed="rId2"/>
          <a:stretch>
            <a:fillRect/>
          </a:stretch>
        </p:blipFill>
        <p:spPr>
          <a:xfrm>
            <a:off x="7837714" y="151446"/>
            <a:ext cx="4177459" cy="2754334"/>
          </a:xfrm>
          <a:prstGeom prst="rect">
            <a:avLst/>
          </a:prstGeom>
        </p:spPr>
      </p:pic>
      <p:sp>
        <p:nvSpPr>
          <p:cNvPr id="6" name="TextBox 5">
            <a:extLst>
              <a:ext uri="{FF2B5EF4-FFF2-40B4-BE49-F238E27FC236}">
                <a16:creationId xmlns:a16="http://schemas.microsoft.com/office/drawing/2014/main" id="{7718B326-308B-92ED-0354-CF35F463AB8D}"/>
              </a:ext>
            </a:extLst>
          </p:cNvPr>
          <p:cNvSpPr txBox="1"/>
          <p:nvPr/>
        </p:nvSpPr>
        <p:spPr>
          <a:xfrm>
            <a:off x="342902" y="1120676"/>
            <a:ext cx="7151914" cy="1785104"/>
          </a:xfrm>
          <a:prstGeom prst="rect">
            <a:avLst/>
          </a:prstGeom>
          <a:noFill/>
        </p:spPr>
        <p:txBody>
          <a:bodyPr wrap="square" rtlCol="0">
            <a:spAutoFit/>
          </a:bodyPr>
          <a:lstStyle/>
          <a:p>
            <a:pPr marL="342900" indent="-342900">
              <a:buFont typeface="Arial" panose="020B0604020202020204" pitchFamily="34" charset="0"/>
              <a:buChar char="•"/>
            </a:pPr>
            <a:r>
              <a:rPr lang="en-US" sz="2200" dirty="0"/>
              <a:t>In </a:t>
            </a:r>
            <a:r>
              <a:rPr lang="en-US" sz="2200" b="1" dirty="0"/>
              <a:t>individualistic cultures</a:t>
            </a:r>
            <a:r>
              <a:rPr lang="en-US" sz="2200" dirty="0"/>
              <a:t>, people behave according to self-interest and personal preferences and consider independence and self-sufficiency very important. </a:t>
            </a:r>
            <a:r>
              <a:rPr lang="en-US" sz="2200" dirty="0">
                <a:sym typeface="Wingdings" panose="05000000000000000000" pitchFamily="2" charset="2"/>
              </a:rPr>
              <a:t> </a:t>
            </a:r>
            <a:r>
              <a:rPr lang="en-US" sz="2200" dirty="0"/>
              <a:t>when someone fails to achieve a personal goal or accomplishment, they may feel guilty or ashamed.</a:t>
            </a:r>
          </a:p>
        </p:txBody>
      </p:sp>
    </p:spTree>
    <p:extLst>
      <p:ext uri="{BB962C8B-B14F-4D97-AF65-F5344CB8AC3E}">
        <p14:creationId xmlns:p14="http://schemas.microsoft.com/office/powerpoint/2010/main" val="1824912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42CF8-7F5E-4003-D4E0-D2BAD244B14A}"/>
              </a:ext>
            </a:extLst>
          </p:cNvPr>
          <p:cNvSpPr>
            <a:spLocks noGrp="1"/>
          </p:cNvSpPr>
          <p:nvPr>
            <p:ph type="title"/>
          </p:nvPr>
        </p:nvSpPr>
        <p:spPr>
          <a:xfrm>
            <a:off x="838200" y="365126"/>
            <a:ext cx="10515600" cy="777874"/>
          </a:xfrm>
        </p:spPr>
        <p:txBody>
          <a:bodyPr/>
          <a:lstStyle/>
          <a:p>
            <a:r>
              <a:rPr lang="en-US" b="1" dirty="0">
                <a:solidFill>
                  <a:srgbClr val="0070C0"/>
                </a:solidFill>
              </a:rPr>
              <a:t>Power distance</a:t>
            </a:r>
          </a:p>
        </p:txBody>
      </p:sp>
      <p:sp>
        <p:nvSpPr>
          <p:cNvPr id="3" name="Content Placeholder 2">
            <a:extLst>
              <a:ext uri="{FF2B5EF4-FFF2-40B4-BE49-F238E27FC236}">
                <a16:creationId xmlns:a16="http://schemas.microsoft.com/office/drawing/2014/main" id="{5E3F09F5-281A-5173-DBFE-9E06878DA366}"/>
              </a:ext>
            </a:extLst>
          </p:cNvPr>
          <p:cNvSpPr>
            <a:spLocks noGrp="1"/>
          </p:cNvSpPr>
          <p:nvPr>
            <p:ph idx="1"/>
          </p:nvPr>
        </p:nvSpPr>
        <p:spPr>
          <a:xfrm>
            <a:off x="312898" y="2905781"/>
            <a:ext cx="11283043" cy="3587094"/>
          </a:xfrm>
        </p:spPr>
        <p:txBody>
          <a:bodyPr>
            <a:normAutofit fontScale="77500" lnSpcReduction="20000"/>
          </a:bodyPr>
          <a:lstStyle/>
          <a:p>
            <a:r>
              <a:rPr lang="en-US" b="1" dirty="0"/>
              <a:t>High power-distance cultures: </a:t>
            </a:r>
            <a:r>
              <a:rPr lang="en-US" dirty="0"/>
              <a:t>Malaysia, the Philippines, China, Vietnam and India</a:t>
            </a:r>
            <a:endParaRPr lang="en-US" b="1" dirty="0"/>
          </a:p>
          <a:p>
            <a:pPr lvl="1"/>
            <a:r>
              <a:rPr lang="en-US" dirty="0"/>
              <a:t>Hierarchies are accepted and respected. </a:t>
            </a:r>
          </a:p>
          <a:p>
            <a:pPr lvl="1"/>
            <a:r>
              <a:rPr lang="en-US" dirty="0"/>
              <a:t>Seniority, titles and social status are important. </a:t>
            </a:r>
          </a:p>
          <a:p>
            <a:pPr lvl="1"/>
            <a:r>
              <a:rPr lang="en-US" dirty="0"/>
              <a:t>Managers, teachers, doctors and other authority figures are expected to provide direction. </a:t>
            </a:r>
          </a:p>
          <a:p>
            <a:pPr lvl="1"/>
            <a:r>
              <a:rPr lang="en-US" dirty="0"/>
              <a:t>Subordinates may hesitate to challenge people in authority. </a:t>
            </a:r>
          </a:p>
          <a:p>
            <a:pPr lvl="1"/>
            <a:r>
              <a:rPr lang="en-US" dirty="0"/>
              <a:t>Status differences may be displayed through possessions, services and communication styles.</a:t>
            </a:r>
          </a:p>
          <a:p>
            <a:r>
              <a:rPr lang="en-US" b="1" dirty="0"/>
              <a:t>Low power-distance cultures: </a:t>
            </a:r>
            <a:r>
              <a:rPr lang="en-US" dirty="0"/>
              <a:t>Denmark, Sweden, Norway, New Zealand and the Netherlands.</a:t>
            </a:r>
            <a:endParaRPr lang="en-US" b="1" dirty="0"/>
          </a:p>
          <a:p>
            <a:pPr lvl="1"/>
            <a:r>
              <a:rPr lang="en-US" dirty="0"/>
              <a:t>Equality is valued. </a:t>
            </a:r>
          </a:p>
          <a:p>
            <a:pPr lvl="1"/>
            <a:r>
              <a:rPr lang="en-US" dirty="0"/>
              <a:t>Authority figures are considered more approachable. </a:t>
            </a:r>
          </a:p>
          <a:p>
            <a:pPr lvl="1"/>
            <a:r>
              <a:rPr lang="en-US" dirty="0"/>
              <a:t>Employees and students may openly question leaders. </a:t>
            </a:r>
          </a:p>
          <a:p>
            <a:pPr lvl="1"/>
            <a:r>
              <a:rPr lang="en-US" dirty="0"/>
              <a:t>First names and informal communication are more common. </a:t>
            </a:r>
          </a:p>
          <a:p>
            <a:pPr lvl="1"/>
            <a:r>
              <a:rPr lang="en-US" dirty="0"/>
              <a:t>Consumers may prefer brands that appear accessible, transparent and non-elitist.</a:t>
            </a:r>
          </a:p>
          <a:p>
            <a:endParaRPr lang="en-US" dirty="0"/>
          </a:p>
        </p:txBody>
      </p:sp>
      <p:pic>
        <p:nvPicPr>
          <p:cNvPr id="5" name="Picture 4">
            <a:extLst>
              <a:ext uri="{FF2B5EF4-FFF2-40B4-BE49-F238E27FC236}">
                <a16:creationId xmlns:a16="http://schemas.microsoft.com/office/drawing/2014/main" id="{4B111225-C33F-C4A3-C446-3D278234B41F}"/>
              </a:ext>
            </a:extLst>
          </p:cNvPr>
          <p:cNvPicPr>
            <a:picLocks noChangeAspect="1"/>
          </p:cNvPicPr>
          <p:nvPr/>
        </p:nvPicPr>
        <p:blipFill>
          <a:blip r:embed="rId2"/>
          <a:stretch>
            <a:fillRect/>
          </a:stretch>
        </p:blipFill>
        <p:spPr>
          <a:xfrm>
            <a:off x="7837714" y="151446"/>
            <a:ext cx="4177459" cy="2754334"/>
          </a:xfrm>
          <a:prstGeom prst="rect">
            <a:avLst/>
          </a:prstGeom>
        </p:spPr>
      </p:pic>
      <p:sp>
        <p:nvSpPr>
          <p:cNvPr id="6" name="TextBox 5">
            <a:extLst>
              <a:ext uri="{FF2B5EF4-FFF2-40B4-BE49-F238E27FC236}">
                <a16:creationId xmlns:a16="http://schemas.microsoft.com/office/drawing/2014/main" id="{3687EDEC-B68F-3D6D-492B-469E55AD7BBF}"/>
              </a:ext>
            </a:extLst>
          </p:cNvPr>
          <p:cNvSpPr txBox="1"/>
          <p:nvPr/>
        </p:nvSpPr>
        <p:spPr>
          <a:xfrm>
            <a:off x="312898" y="1301115"/>
            <a:ext cx="7217229" cy="1446550"/>
          </a:xfrm>
          <a:prstGeom prst="rect">
            <a:avLst/>
          </a:prstGeom>
          <a:noFill/>
        </p:spPr>
        <p:txBody>
          <a:bodyPr wrap="square" rtlCol="0">
            <a:spAutoFit/>
          </a:bodyPr>
          <a:lstStyle/>
          <a:p>
            <a:r>
              <a:rPr lang="en-US" sz="2200" dirty="0"/>
              <a:t>The extent to which less powerful members of a society accept and expect power to be distributed unequally.</a:t>
            </a:r>
          </a:p>
          <a:p>
            <a:r>
              <a:rPr lang="en-US" sz="2200" dirty="0"/>
              <a:t>It examines whether unequal power, status and authority are viewed as </a:t>
            </a:r>
            <a:r>
              <a:rPr lang="en-US" sz="2200" b="1" dirty="0"/>
              <a:t>normal and legitimate</a:t>
            </a:r>
            <a:r>
              <a:rPr lang="en-US" sz="2200" dirty="0"/>
              <a:t>.</a:t>
            </a:r>
          </a:p>
        </p:txBody>
      </p:sp>
    </p:spTree>
    <p:extLst>
      <p:ext uri="{BB962C8B-B14F-4D97-AF65-F5344CB8AC3E}">
        <p14:creationId xmlns:p14="http://schemas.microsoft.com/office/powerpoint/2010/main" val="3443059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224A77-233A-9ACD-531D-3F1967E5D8CD}"/>
              </a:ext>
            </a:extLst>
          </p:cNvPr>
          <p:cNvSpPr>
            <a:spLocks noGrp="1"/>
          </p:cNvSpPr>
          <p:nvPr>
            <p:ph type="title"/>
          </p:nvPr>
        </p:nvSpPr>
        <p:spPr>
          <a:xfrm>
            <a:off x="839788" y="365125"/>
            <a:ext cx="10515600" cy="663575"/>
          </a:xfrm>
        </p:spPr>
        <p:txBody>
          <a:bodyPr>
            <a:normAutofit fontScale="90000"/>
          </a:bodyPr>
          <a:lstStyle/>
          <a:p>
            <a:r>
              <a:rPr lang="en-US" dirty="0"/>
              <a:t>Eg: A luxury watch</a:t>
            </a:r>
          </a:p>
        </p:txBody>
      </p:sp>
      <p:sp>
        <p:nvSpPr>
          <p:cNvPr id="5" name="Text Placeholder 4">
            <a:extLst>
              <a:ext uri="{FF2B5EF4-FFF2-40B4-BE49-F238E27FC236}">
                <a16:creationId xmlns:a16="http://schemas.microsoft.com/office/drawing/2014/main" id="{2502FDDF-41ED-E114-7BE0-2661F2C18F55}"/>
              </a:ext>
            </a:extLst>
          </p:cNvPr>
          <p:cNvSpPr>
            <a:spLocks noGrp="1"/>
          </p:cNvSpPr>
          <p:nvPr>
            <p:ph type="body" idx="1"/>
          </p:nvPr>
        </p:nvSpPr>
        <p:spPr>
          <a:xfrm>
            <a:off x="643845" y="1117827"/>
            <a:ext cx="5157787" cy="474208"/>
          </a:xfrm>
        </p:spPr>
        <p:txBody>
          <a:bodyPr/>
          <a:lstStyle/>
          <a:p>
            <a:r>
              <a:rPr lang="en-US" dirty="0"/>
              <a:t>High power-distance culture</a:t>
            </a:r>
          </a:p>
        </p:txBody>
      </p:sp>
      <p:sp>
        <p:nvSpPr>
          <p:cNvPr id="6" name="Content Placeholder 5">
            <a:extLst>
              <a:ext uri="{FF2B5EF4-FFF2-40B4-BE49-F238E27FC236}">
                <a16:creationId xmlns:a16="http://schemas.microsoft.com/office/drawing/2014/main" id="{4EA7213A-9661-AB4C-0500-4AC2C6C90076}"/>
              </a:ext>
            </a:extLst>
          </p:cNvPr>
          <p:cNvSpPr>
            <a:spLocks noGrp="1"/>
          </p:cNvSpPr>
          <p:nvPr>
            <p:ph sz="half" idx="2"/>
          </p:nvPr>
        </p:nvSpPr>
        <p:spPr>
          <a:xfrm>
            <a:off x="489858" y="1812471"/>
            <a:ext cx="5507718" cy="4377192"/>
          </a:xfrm>
        </p:spPr>
        <p:txBody>
          <a:bodyPr>
            <a:normAutofit fontScale="85000" lnSpcReduction="20000"/>
          </a:bodyPr>
          <a:lstStyle/>
          <a:p>
            <a:pPr marL="0" indent="0">
              <a:buNone/>
            </a:pPr>
            <a:r>
              <a:rPr lang="en-US" dirty="0"/>
              <a:t>Advertisement “Created for those who lead.”</a:t>
            </a:r>
          </a:p>
          <a:p>
            <a:r>
              <a:rPr lang="en-US" dirty="0"/>
              <a:t>A senior executive </a:t>
            </a:r>
          </a:p>
          <a:p>
            <a:r>
              <a:rPr lang="en-US" dirty="0"/>
              <a:t>A formal office </a:t>
            </a:r>
          </a:p>
          <a:p>
            <a:r>
              <a:rPr lang="en-US" dirty="0"/>
              <a:t>Symbols of rank and achievement </a:t>
            </a:r>
          </a:p>
          <a:p>
            <a:r>
              <a:rPr lang="en-US" dirty="0"/>
              <a:t>Exclusive access </a:t>
            </a:r>
          </a:p>
          <a:p>
            <a:r>
              <a:rPr lang="en-US" dirty="0"/>
              <a:t>Respect from subordinates </a:t>
            </a:r>
          </a:p>
          <a:p>
            <a:pPr marL="0" indent="0">
              <a:buNone/>
            </a:pPr>
            <a:r>
              <a:rPr lang="en-US" dirty="0"/>
              <a:t>The watch represents status, authority and social distinction. </a:t>
            </a:r>
            <a:r>
              <a:rPr lang="en-US" dirty="0">
                <a:sym typeface="Wingdings" panose="05000000000000000000" pitchFamily="2" charset="2"/>
              </a:rPr>
              <a:t> </a:t>
            </a:r>
            <a:r>
              <a:rPr lang="en-US" dirty="0"/>
              <a:t>The consumer may view the watch not only as an accessory but also as a visible indication of rank, achievement and authority.</a:t>
            </a:r>
          </a:p>
        </p:txBody>
      </p:sp>
      <p:sp>
        <p:nvSpPr>
          <p:cNvPr id="7" name="Text Placeholder 6">
            <a:extLst>
              <a:ext uri="{FF2B5EF4-FFF2-40B4-BE49-F238E27FC236}">
                <a16:creationId xmlns:a16="http://schemas.microsoft.com/office/drawing/2014/main" id="{7C4C8C91-2845-A546-BA88-F2C2D6DB6764}"/>
              </a:ext>
            </a:extLst>
          </p:cNvPr>
          <p:cNvSpPr>
            <a:spLocks noGrp="1"/>
          </p:cNvSpPr>
          <p:nvPr>
            <p:ph type="body" sz="quarter" idx="3"/>
          </p:nvPr>
        </p:nvSpPr>
        <p:spPr>
          <a:xfrm>
            <a:off x="6172200" y="768123"/>
            <a:ext cx="5183188" cy="823912"/>
          </a:xfrm>
        </p:spPr>
        <p:txBody>
          <a:bodyPr/>
          <a:lstStyle/>
          <a:p>
            <a:r>
              <a:rPr lang="en-US" dirty="0"/>
              <a:t>Low power-distance appeal</a:t>
            </a:r>
          </a:p>
        </p:txBody>
      </p:sp>
      <p:sp>
        <p:nvSpPr>
          <p:cNvPr id="8" name="Content Placeholder 7">
            <a:extLst>
              <a:ext uri="{FF2B5EF4-FFF2-40B4-BE49-F238E27FC236}">
                <a16:creationId xmlns:a16="http://schemas.microsoft.com/office/drawing/2014/main" id="{2F563D71-2510-EF7B-F8E0-BC5FA0CFE06F}"/>
              </a:ext>
            </a:extLst>
          </p:cNvPr>
          <p:cNvSpPr>
            <a:spLocks noGrp="1"/>
          </p:cNvSpPr>
          <p:nvPr>
            <p:ph sz="quarter" idx="4"/>
          </p:nvPr>
        </p:nvSpPr>
        <p:spPr>
          <a:xfrm>
            <a:off x="6172200" y="1592035"/>
            <a:ext cx="5183188" cy="4597628"/>
          </a:xfrm>
        </p:spPr>
        <p:txBody>
          <a:bodyPr>
            <a:normAutofit fontScale="85000" lnSpcReduction="20000"/>
          </a:bodyPr>
          <a:lstStyle/>
          <a:p>
            <a:pPr marL="0" indent="0">
              <a:buNone/>
            </a:pPr>
            <a:r>
              <a:rPr lang="en-US" dirty="0"/>
              <a:t>Advertisement “Made for those who define success their own way.”</a:t>
            </a:r>
          </a:p>
          <a:p>
            <a:r>
              <a:rPr lang="en-US" dirty="0"/>
              <a:t>An entrepreneur or creative professional </a:t>
            </a:r>
          </a:p>
          <a:p>
            <a:r>
              <a:rPr lang="en-US" dirty="0"/>
              <a:t>An informal work environment </a:t>
            </a:r>
          </a:p>
          <a:p>
            <a:r>
              <a:rPr lang="en-US" dirty="0"/>
              <a:t>Personal accomplishment </a:t>
            </a:r>
          </a:p>
          <a:p>
            <a:r>
              <a:rPr lang="en-US" dirty="0"/>
              <a:t>Craftsmanship and individuality</a:t>
            </a:r>
          </a:p>
          <a:p>
            <a:pPr marL="0" indent="0">
              <a:buNone/>
            </a:pPr>
            <a:r>
              <a:rPr lang="en-US" dirty="0"/>
              <a:t>The watch represents personal taste and achievement rather than hierarchical rank.</a:t>
            </a:r>
          </a:p>
        </p:txBody>
      </p:sp>
    </p:spTree>
    <p:extLst>
      <p:ext uri="{BB962C8B-B14F-4D97-AF65-F5344CB8AC3E}">
        <p14:creationId xmlns:p14="http://schemas.microsoft.com/office/powerpoint/2010/main" val="388030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30DE3-E368-7DAA-9D94-6599457C3B91}"/>
              </a:ext>
            </a:extLst>
          </p:cNvPr>
          <p:cNvSpPr>
            <a:spLocks noGrp="1"/>
          </p:cNvSpPr>
          <p:nvPr>
            <p:ph type="title"/>
          </p:nvPr>
        </p:nvSpPr>
        <p:spPr>
          <a:xfrm>
            <a:off x="839788" y="182881"/>
            <a:ext cx="10515600" cy="394182"/>
          </a:xfrm>
        </p:spPr>
        <p:txBody>
          <a:bodyPr>
            <a:normAutofit fontScale="90000"/>
          </a:bodyPr>
          <a:lstStyle/>
          <a:p>
            <a:r>
              <a:rPr lang="en-US" dirty="0"/>
              <a:t>Power distance comparison</a:t>
            </a:r>
          </a:p>
        </p:txBody>
      </p:sp>
      <p:sp>
        <p:nvSpPr>
          <p:cNvPr id="3" name="Text Placeholder 2">
            <a:extLst>
              <a:ext uri="{FF2B5EF4-FFF2-40B4-BE49-F238E27FC236}">
                <a16:creationId xmlns:a16="http://schemas.microsoft.com/office/drawing/2014/main" id="{00952EFE-15D9-050E-21B3-84BB450C6BF2}"/>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34BBE626-951E-98B6-D995-0CA8672AF3A9}"/>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A233E06E-A1EC-1DDC-FCAD-BE4CA702D54B}"/>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C8A7DC51-640C-F1EC-C764-CD0520A76348}"/>
              </a:ext>
            </a:extLst>
          </p:cNvPr>
          <p:cNvSpPr>
            <a:spLocks noGrp="1"/>
          </p:cNvSpPr>
          <p:nvPr>
            <p:ph sz="quarter" idx="4"/>
          </p:nvPr>
        </p:nvSpPr>
        <p:spPr/>
        <p:txBody>
          <a:bodyPr/>
          <a:lstStyle/>
          <a:p>
            <a:endParaRPr lang="en-US"/>
          </a:p>
        </p:txBody>
      </p:sp>
      <p:pic>
        <p:nvPicPr>
          <p:cNvPr id="8" name="Picture 7">
            <a:extLst>
              <a:ext uri="{FF2B5EF4-FFF2-40B4-BE49-F238E27FC236}">
                <a16:creationId xmlns:a16="http://schemas.microsoft.com/office/drawing/2014/main" id="{A03562D7-1510-09F6-9DC0-0091A6DFE824}"/>
              </a:ext>
            </a:extLst>
          </p:cNvPr>
          <p:cNvPicPr>
            <a:picLocks noChangeAspect="1"/>
          </p:cNvPicPr>
          <p:nvPr/>
        </p:nvPicPr>
        <p:blipFill>
          <a:blip r:embed="rId2"/>
          <a:stretch>
            <a:fillRect/>
          </a:stretch>
        </p:blipFill>
        <p:spPr>
          <a:xfrm>
            <a:off x="0" y="577062"/>
            <a:ext cx="12192000" cy="6280938"/>
          </a:xfrm>
          <a:prstGeom prst="rect">
            <a:avLst/>
          </a:prstGeom>
        </p:spPr>
      </p:pic>
    </p:spTree>
    <p:extLst>
      <p:ext uri="{BB962C8B-B14F-4D97-AF65-F5344CB8AC3E}">
        <p14:creationId xmlns:p14="http://schemas.microsoft.com/office/powerpoint/2010/main" val="2184060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F2123CF-2C44-FD23-6BEA-FF8858F9DA3A}"/>
              </a:ext>
            </a:extLst>
          </p:cNvPr>
          <p:cNvSpPr>
            <a:spLocks noGrp="1"/>
          </p:cNvSpPr>
          <p:nvPr>
            <p:ph type="title"/>
          </p:nvPr>
        </p:nvSpPr>
        <p:spPr>
          <a:xfrm>
            <a:off x="838200" y="365125"/>
            <a:ext cx="10515600" cy="549275"/>
          </a:xfrm>
        </p:spPr>
        <p:txBody>
          <a:bodyPr>
            <a:normAutofit fontScale="90000"/>
          </a:bodyPr>
          <a:lstStyle/>
          <a:p>
            <a:r>
              <a:rPr lang="en-US" b="1" dirty="0">
                <a:solidFill>
                  <a:srgbClr val="0070C0"/>
                </a:solidFill>
              </a:rPr>
              <a:t>Uncertainty avoidance</a:t>
            </a:r>
          </a:p>
        </p:txBody>
      </p:sp>
      <p:sp>
        <p:nvSpPr>
          <p:cNvPr id="8" name="Content Placeholder 7">
            <a:extLst>
              <a:ext uri="{FF2B5EF4-FFF2-40B4-BE49-F238E27FC236}">
                <a16:creationId xmlns:a16="http://schemas.microsoft.com/office/drawing/2014/main" id="{48821EB9-E139-C100-E734-E113F26B5605}"/>
              </a:ext>
            </a:extLst>
          </p:cNvPr>
          <p:cNvSpPr>
            <a:spLocks noGrp="1"/>
          </p:cNvSpPr>
          <p:nvPr>
            <p:ph idx="1"/>
          </p:nvPr>
        </p:nvSpPr>
        <p:spPr>
          <a:xfrm>
            <a:off x="718457" y="1380744"/>
            <a:ext cx="11021786" cy="4824113"/>
          </a:xfrm>
        </p:spPr>
        <p:txBody>
          <a:bodyPr/>
          <a:lstStyle/>
          <a:p>
            <a:r>
              <a:rPr lang="en-US" sz="2400" dirty="0"/>
              <a:t>The extent to which members of a culture feel uncomfortable with uncertainty, ambiguity and unpredictable situations.</a:t>
            </a:r>
          </a:p>
          <a:p>
            <a:r>
              <a:rPr lang="en-US" sz="2400" dirty="0"/>
              <a:t> It concerns how strongly people prefer:</a:t>
            </a:r>
          </a:p>
          <a:p>
            <a:pPr lvl="1"/>
            <a:r>
              <a:rPr lang="en-US" sz="2000" dirty="0"/>
              <a:t>Clear rules </a:t>
            </a:r>
          </a:p>
          <a:p>
            <a:pPr lvl="1"/>
            <a:r>
              <a:rPr lang="en-US" sz="2000" dirty="0"/>
              <a:t>Predictability </a:t>
            </a:r>
          </a:p>
          <a:p>
            <a:pPr lvl="1"/>
            <a:r>
              <a:rPr lang="en-US" sz="2000" dirty="0"/>
              <a:t>Structure </a:t>
            </a:r>
          </a:p>
          <a:p>
            <a:pPr lvl="1"/>
            <a:r>
              <a:rPr lang="en-US" sz="2000" dirty="0"/>
              <a:t>Detailed information </a:t>
            </a:r>
          </a:p>
          <a:p>
            <a:pPr lvl="1"/>
            <a:r>
              <a:rPr lang="en-US" sz="2000" dirty="0"/>
              <a:t>Formal procedures </a:t>
            </a:r>
          </a:p>
          <a:p>
            <a:pPr lvl="1"/>
            <a:r>
              <a:rPr lang="en-US" sz="2000" dirty="0"/>
              <a:t>Security and reassurance </a:t>
            </a:r>
          </a:p>
          <a:p>
            <a:r>
              <a:rPr lang="en-US" sz="2400" dirty="0"/>
              <a:t>In high uncertainty-avoidance markets, marketers should reduce perceived risk through </a:t>
            </a:r>
            <a:r>
              <a:rPr lang="en-US" sz="2400" b="1" dirty="0"/>
              <a:t>evidence, guarantees, certifications and clear procedures</a:t>
            </a:r>
            <a:r>
              <a:rPr lang="en-US" sz="2400" dirty="0"/>
              <a:t>. </a:t>
            </a:r>
          </a:p>
          <a:p>
            <a:r>
              <a:rPr lang="en-US" sz="2400" dirty="0"/>
              <a:t>In low uncertainty-avoidance markets, they can place greater emphasis on </a:t>
            </a:r>
            <a:r>
              <a:rPr lang="en-US" sz="2400" b="1" dirty="0"/>
              <a:t>innovation, freedom, experimentation and novelty</a:t>
            </a:r>
            <a:r>
              <a:rPr lang="en-US" sz="2400" dirty="0"/>
              <a:t>.</a:t>
            </a:r>
          </a:p>
          <a:p>
            <a:pPr marL="0" indent="0">
              <a:buNone/>
            </a:pPr>
            <a:endParaRPr lang="en-US" dirty="0"/>
          </a:p>
        </p:txBody>
      </p:sp>
      <p:pic>
        <p:nvPicPr>
          <p:cNvPr id="3" name="Picture 2">
            <a:extLst>
              <a:ext uri="{FF2B5EF4-FFF2-40B4-BE49-F238E27FC236}">
                <a16:creationId xmlns:a16="http://schemas.microsoft.com/office/drawing/2014/main" id="{C1C31867-A46F-FBCA-D96C-997045B95FF8}"/>
              </a:ext>
            </a:extLst>
          </p:cNvPr>
          <p:cNvPicPr>
            <a:picLocks noChangeAspect="1"/>
          </p:cNvPicPr>
          <p:nvPr/>
        </p:nvPicPr>
        <p:blipFill>
          <a:blip r:embed="rId2"/>
          <a:stretch>
            <a:fillRect/>
          </a:stretch>
        </p:blipFill>
        <p:spPr>
          <a:xfrm>
            <a:off x="6955971" y="1882275"/>
            <a:ext cx="4177459" cy="2754334"/>
          </a:xfrm>
          <a:prstGeom prst="rect">
            <a:avLst/>
          </a:prstGeom>
        </p:spPr>
      </p:pic>
    </p:spTree>
    <p:extLst>
      <p:ext uri="{BB962C8B-B14F-4D97-AF65-F5344CB8AC3E}">
        <p14:creationId xmlns:p14="http://schemas.microsoft.com/office/powerpoint/2010/main" val="1936183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84FAE631-B436-6D6B-7443-0EBF99F0FDB3}"/>
              </a:ext>
            </a:extLst>
          </p:cNvPr>
          <p:cNvPicPr>
            <a:picLocks noGrp="1" noChangeAspect="1"/>
          </p:cNvPicPr>
          <p:nvPr>
            <p:ph idx="1"/>
          </p:nvPr>
        </p:nvPicPr>
        <p:blipFill>
          <a:blip r:embed="rId2"/>
          <a:srcRect b="900"/>
          <a:stretch>
            <a:fillRect/>
          </a:stretch>
        </p:blipFill>
        <p:spPr>
          <a:xfrm>
            <a:off x="20" y="1282"/>
            <a:ext cx="12191980" cy="6856718"/>
          </a:xfrm>
          <a:prstGeom prst="rect">
            <a:avLst/>
          </a:prstGeom>
        </p:spPr>
      </p:pic>
    </p:spTree>
    <p:extLst>
      <p:ext uri="{BB962C8B-B14F-4D97-AF65-F5344CB8AC3E}">
        <p14:creationId xmlns:p14="http://schemas.microsoft.com/office/powerpoint/2010/main" val="2342546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21C3FC6-C054-ABF5-B453-B8CD348F77E4}"/>
              </a:ext>
            </a:extLst>
          </p:cNvPr>
          <p:cNvSpPr>
            <a:spLocks noGrp="1"/>
          </p:cNvSpPr>
          <p:nvPr>
            <p:ph type="body" idx="1"/>
          </p:nvPr>
        </p:nvSpPr>
        <p:spPr>
          <a:xfrm>
            <a:off x="611188" y="521834"/>
            <a:ext cx="5386387" cy="523195"/>
          </a:xfrm>
        </p:spPr>
        <p:txBody>
          <a:bodyPr/>
          <a:lstStyle/>
          <a:p>
            <a:r>
              <a:rPr lang="en-US" dirty="0"/>
              <a:t>High uncertainty-avoidance cultures</a:t>
            </a:r>
          </a:p>
        </p:txBody>
      </p:sp>
      <p:sp>
        <p:nvSpPr>
          <p:cNvPr id="6" name="Content Placeholder 5">
            <a:extLst>
              <a:ext uri="{FF2B5EF4-FFF2-40B4-BE49-F238E27FC236}">
                <a16:creationId xmlns:a16="http://schemas.microsoft.com/office/drawing/2014/main" id="{3AD02929-81C6-DFEC-F010-C707F25320C4}"/>
              </a:ext>
            </a:extLst>
          </p:cNvPr>
          <p:cNvSpPr>
            <a:spLocks noGrp="1"/>
          </p:cNvSpPr>
          <p:nvPr>
            <p:ph sz="half" idx="2"/>
          </p:nvPr>
        </p:nvSpPr>
        <p:spPr>
          <a:xfrm>
            <a:off x="611188" y="1257300"/>
            <a:ext cx="5386387" cy="5078866"/>
          </a:xfrm>
        </p:spPr>
        <p:txBody>
          <a:bodyPr>
            <a:normAutofit fontScale="85000" lnSpcReduction="20000"/>
          </a:bodyPr>
          <a:lstStyle/>
          <a:p>
            <a:r>
              <a:rPr lang="en-US" dirty="0"/>
              <a:t>Ambiguity may cause discomfort. </a:t>
            </a:r>
          </a:p>
          <a:p>
            <a:r>
              <a:rPr lang="en-US" dirty="0"/>
              <a:t>Consumers often prefer clear instructions and detailed information. </a:t>
            </a:r>
          </a:p>
          <a:p>
            <a:r>
              <a:rPr lang="en-US" dirty="0"/>
              <a:t>Rules, guarantees and expert advice are valued. </a:t>
            </a:r>
          </a:p>
          <a:p>
            <a:r>
              <a:rPr lang="en-US" dirty="0"/>
              <a:t>Familiar brands may be preferred over unknown alternatives. </a:t>
            </a:r>
          </a:p>
          <a:p>
            <a:r>
              <a:rPr lang="en-US" dirty="0"/>
              <a:t>Consumers may be more cautious about new products or unfamiliar technologies</a:t>
            </a:r>
          </a:p>
          <a:p>
            <a:pPr marL="0" indent="0">
              <a:buNone/>
            </a:pPr>
            <a:r>
              <a:rPr lang="en-US" dirty="0"/>
              <a:t>Eg: Japan, Greece, Portugal, France and South Korea</a:t>
            </a:r>
          </a:p>
          <a:p>
            <a:pPr marL="0" indent="0">
              <a:buNone/>
            </a:pPr>
            <a:r>
              <a:rPr lang="en-US" dirty="0"/>
              <a:t>Ads for a university program: “A clearly structured degree with accredited qualifications and strong graduate employment”</a:t>
            </a:r>
          </a:p>
        </p:txBody>
      </p:sp>
      <p:sp>
        <p:nvSpPr>
          <p:cNvPr id="7" name="Text Placeholder 6">
            <a:extLst>
              <a:ext uri="{FF2B5EF4-FFF2-40B4-BE49-F238E27FC236}">
                <a16:creationId xmlns:a16="http://schemas.microsoft.com/office/drawing/2014/main" id="{B92EEB96-08F3-C2B9-E759-8543646023F7}"/>
              </a:ext>
            </a:extLst>
          </p:cNvPr>
          <p:cNvSpPr>
            <a:spLocks noGrp="1"/>
          </p:cNvSpPr>
          <p:nvPr>
            <p:ph type="body" sz="quarter" idx="3"/>
          </p:nvPr>
        </p:nvSpPr>
        <p:spPr>
          <a:xfrm>
            <a:off x="6397624" y="619126"/>
            <a:ext cx="5183188" cy="425223"/>
          </a:xfrm>
        </p:spPr>
        <p:txBody>
          <a:bodyPr/>
          <a:lstStyle/>
          <a:p>
            <a:r>
              <a:rPr lang="en-US" dirty="0"/>
              <a:t>Low uncertainty-avoidance cultures</a:t>
            </a:r>
          </a:p>
        </p:txBody>
      </p:sp>
      <p:sp>
        <p:nvSpPr>
          <p:cNvPr id="8" name="Content Placeholder 7">
            <a:extLst>
              <a:ext uri="{FF2B5EF4-FFF2-40B4-BE49-F238E27FC236}">
                <a16:creationId xmlns:a16="http://schemas.microsoft.com/office/drawing/2014/main" id="{9C903CDF-05F1-1D0A-9E83-8C2DC96BA7D0}"/>
              </a:ext>
            </a:extLst>
          </p:cNvPr>
          <p:cNvSpPr>
            <a:spLocks noGrp="1"/>
          </p:cNvSpPr>
          <p:nvPr>
            <p:ph sz="quarter" idx="4"/>
          </p:nvPr>
        </p:nvSpPr>
        <p:spPr>
          <a:xfrm>
            <a:off x="6353855" y="1257299"/>
            <a:ext cx="5386387" cy="4932363"/>
          </a:xfrm>
        </p:spPr>
        <p:txBody>
          <a:bodyPr>
            <a:normAutofit fontScale="85000" lnSpcReduction="20000"/>
          </a:bodyPr>
          <a:lstStyle/>
          <a:p>
            <a:r>
              <a:rPr lang="en-US" dirty="0"/>
              <a:t>Ambiguity is more easily accepted. </a:t>
            </a:r>
          </a:p>
          <a:p>
            <a:r>
              <a:rPr lang="en-US" dirty="0"/>
              <a:t>Consumers may be more open to experimentation. </a:t>
            </a:r>
          </a:p>
          <a:p>
            <a:r>
              <a:rPr lang="en-US" dirty="0"/>
              <a:t>Flexible rules and informal processes may be acceptable. </a:t>
            </a:r>
          </a:p>
          <a:p>
            <a:r>
              <a:rPr lang="en-US" dirty="0"/>
              <a:t>New brands and unfamiliar products may attract interest. </a:t>
            </a:r>
          </a:p>
          <a:p>
            <a:r>
              <a:rPr lang="en-US" dirty="0"/>
              <a:t>Consumers may tolerate incomplete information if the experience appears interesting or convenient.</a:t>
            </a:r>
          </a:p>
          <a:p>
            <a:pPr marL="0" indent="0">
              <a:buNone/>
            </a:pPr>
            <a:r>
              <a:rPr lang="en-US" dirty="0"/>
              <a:t>Eg: Singapore, Denmark, Sweden, the United Kingdom and New Zealand.</a:t>
            </a:r>
          </a:p>
          <a:p>
            <a:pPr marL="0" indent="0">
              <a:buNone/>
            </a:pPr>
            <a:r>
              <a:rPr lang="en-US" dirty="0"/>
              <a:t>Ads for a university program: “Design your own pathway and explore where your interests lead.”</a:t>
            </a:r>
          </a:p>
          <a:p>
            <a:endParaRPr lang="en-US" dirty="0"/>
          </a:p>
        </p:txBody>
      </p:sp>
    </p:spTree>
    <p:extLst>
      <p:ext uri="{BB962C8B-B14F-4D97-AF65-F5344CB8AC3E}">
        <p14:creationId xmlns:p14="http://schemas.microsoft.com/office/powerpoint/2010/main" val="2464955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17D2DF-D87C-4044-9781-6C0E9BC9B709}"/>
              </a:ext>
            </a:extLst>
          </p:cNvPr>
          <p:cNvSpPr>
            <a:spLocks noGrp="1"/>
          </p:cNvSpPr>
          <p:nvPr>
            <p:ph type="title"/>
          </p:nvPr>
        </p:nvSpPr>
        <p:spPr>
          <a:xfrm>
            <a:off x="838200" y="365125"/>
            <a:ext cx="10515600" cy="777875"/>
          </a:xfrm>
        </p:spPr>
        <p:txBody>
          <a:bodyPr/>
          <a:lstStyle/>
          <a:p>
            <a:r>
              <a:rPr lang="en-US" dirty="0"/>
              <a:t>Femininity–masculinity</a:t>
            </a:r>
          </a:p>
        </p:txBody>
      </p:sp>
      <p:sp>
        <p:nvSpPr>
          <p:cNvPr id="8" name="Content Placeholder 7">
            <a:extLst>
              <a:ext uri="{FF2B5EF4-FFF2-40B4-BE49-F238E27FC236}">
                <a16:creationId xmlns:a16="http://schemas.microsoft.com/office/drawing/2014/main" id="{55567FDE-35F0-E28F-F353-6BB17697BE17}"/>
              </a:ext>
            </a:extLst>
          </p:cNvPr>
          <p:cNvSpPr>
            <a:spLocks noGrp="1"/>
          </p:cNvSpPr>
          <p:nvPr>
            <p:ph idx="1"/>
          </p:nvPr>
        </p:nvSpPr>
        <p:spPr>
          <a:xfrm>
            <a:off x="838200" y="1143000"/>
            <a:ext cx="10869386" cy="5033963"/>
          </a:xfrm>
        </p:spPr>
        <p:txBody>
          <a:bodyPr>
            <a:normAutofit lnSpcReduction="10000"/>
          </a:bodyPr>
          <a:lstStyle/>
          <a:p>
            <a:pPr marL="0" indent="0">
              <a:buNone/>
            </a:pPr>
            <a:r>
              <a:rPr lang="en-US" dirty="0"/>
              <a:t>The extent to which a culture </a:t>
            </a:r>
            <a:r>
              <a:rPr lang="en-US" dirty="0" err="1"/>
              <a:t>emphasises</a:t>
            </a:r>
            <a:r>
              <a:rPr lang="en-US" dirty="0"/>
              <a:t>:</a:t>
            </a:r>
          </a:p>
          <a:p>
            <a:r>
              <a:rPr lang="en-US" dirty="0"/>
              <a:t>Competition, achievement, assertiveness and material success, or </a:t>
            </a:r>
          </a:p>
          <a:p>
            <a:r>
              <a:rPr lang="en-US" dirty="0"/>
              <a:t>Care, cooperation, quality of life and social relationships.</a:t>
            </a:r>
          </a:p>
          <a:p>
            <a:pPr marL="0" indent="0">
              <a:buNone/>
            </a:pPr>
            <a:r>
              <a:rPr lang="en-US" dirty="0"/>
              <a:t>In Hofstede’s framework:</a:t>
            </a:r>
          </a:p>
          <a:p>
            <a:r>
              <a:rPr lang="en-US" b="1" dirty="0"/>
              <a:t>Masculine cultures</a:t>
            </a:r>
            <a:r>
              <a:rPr lang="en-US" dirty="0"/>
              <a:t> tend to value achievement, ambition, status, competition, work and performance take priority over leisure, and clearly differentiated gender roles. Eg: Japan, Italy, Mexico, China, S. Korea, Vietnam</a:t>
            </a:r>
          </a:p>
          <a:p>
            <a:r>
              <a:rPr lang="en-US" b="1" dirty="0"/>
              <a:t>Feminine cultures</a:t>
            </a:r>
            <a:r>
              <a:rPr lang="en-US" dirty="0"/>
              <a:t> tend to value quality of life, modesty, cooperation, wellbeing, balance, caring for others, and more flexible or overlapping gender roles. </a:t>
            </a:r>
            <a:r>
              <a:rPr lang="en-US" dirty="0" err="1"/>
              <a:t>Eg.</a:t>
            </a:r>
            <a:r>
              <a:rPr lang="en-US" dirty="0"/>
              <a:t>: Sweden, Norway, Denmark, New Zealand, and the Netherlands</a:t>
            </a:r>
          </a:p>
        </p:txBody>
      </p:sp>
    </p:spTree>
    <p:extLst>
      <p:ext uri="{BB962C8B-B14F-4D97-AF65-F5344CB8AC3E}">
        <p14:creationId xmlns:p14="http://schemas.microsoft.com/office/powerpoint/2010/main" val="3914943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A9DED7-0F2C-5956-A362-FE00EC5ADCC8}"/>
              </a:ext>
            </a:extLst>
          </p:cNvPr>
          <p:cNvSpPr>
            <a:spLocks noGrp="1"/>
          </p:cNvSpPr>
          <p:nvPr>
            <p:ph type="title"/>
          </p:nvPr>
        </p:nvSpPr>
        <p:spPr>
          <a:xfrm>
            <a:off x="839788" y="365126"/>
            <a:ext cx="10515600" cy="647246"/>
          </a:xfrm>
        </p:spPr>
        <p:txBody>
          <a:bodyPr>
            <a:normAutofit fontScale="90000"/>
          </a:bodyPr>
          <a:lstStyle/>
          <a:p>
            <a:r>
              <a:rPr lang="en-US" dirty="0"/>
              <a:t>Advertisement for cars</a:t>
            </a:r>
          </a:p>
        </p:txBody>
      </p:sp>
      <p:sp>
        <p:nvSpPr>
          <p:cNvPr id="5" name="Text Placeholder 4">
            <a:extLst>
              <a:ext uri="{FF2B5EF4-FFF2-40B4-BE49-F238E27FC236}">
                <a16:creationId xmlns:a16="http://schemas.microsoft.com/office/drawing/2014/main" id="{1EA96A9E-F9D2-7D0A-07C7-C2A408D3E902}"/>
              </a:ext>
            </a:extLst>
          </p:cNvPr>
          <p:cNvSpPr>
            <a:spLocks noGrp="1"/>
          </p:cNvSpPr>
          <p:nvPr>
            <p:ph type="body" idx="1"/>
          </p:nvPr>
        </p:nvSpPr>
        <p:spPr>
          <a:xfrm>
            <a:off x="709159" y="1117827"/>
            <a:ext cx="5157787" cy="457880"/>
          </a:xfrm>
        </p:spPr>
        <p:txBody>
          <a:bodyPr/>
          <a:lstStyle/>
          <a:p>
            <a:r>
              <a:rPr lang="en-US" dirty="0"/>
              <a:t>Masculine culture</a:t>
            </a:r>
          </a:p>
        </p:txBody>
      </p:sp>
      <p:sp>
        <p:nvSpPr>
          <p:cNvPr id="6" name="Content Placeholder 5">
            <a:extLst>
              <a:ext uri="{FF2B5EF4-FFF2-40B4-BE49-F238E27FC236}">
                <a16:creationId xmlns:a16="http://schemas.microsoft.com/office/drawing/2014/main" id="{ADFAA9E1-D77E-B9E8-008C-1A376BE584DF}"/>
              </a:ext>
            </a:extLst>
          </p:cNvPr>
          <p:cNvSpPr>
            <a:spLocks noGrp="1"/>
          </p:cNvSpPr>
          <p:nvPr>
            <p:ph sz="half" idx="2"/>
          </p:nvPr>
        </p:nvSpPr>
        <p:spPr>
          <a:xfrm>
            <a:off x="709160" y="1910443"/>
            <a:ext cx="5288416" cy="4279220"/>
          </a:xfrm>
        </p:spPr>
        <p:txBody>
          <a:bodyPr>
            <a:normAutofit lnSpcReduction="10000"/>
          </a:bodyPr>
          <a:lstStyle/>
          <a:p>
            <a:pPr marL="0" indent="0">
              <a:buNone/>
            </a:pPr>
            <a:r>
              <a:rPr lang="en-US" dirty="0"/>
              <a:t>“Engineered for those who refuse to come second.” </a:t>
            </a:r>
            <a:r>
              <a:rPr lang="en-US" dirty="0">
                <a:sym typeface="Wingdings" panose="05000000000000000000" pitchFamily="2" charset="2"/>
              </a:rPr>
              <a:t> </a:t>
            </a:r>
            <a:r>
              <a:rPr lang="en-US" dirty="0"/>
              <a:t>The car may be positioned as a symbol of achievement rather than simply transport.</a:t>
            </a:r>
          </a:p>
          <a:p>
            <a:r>
              <a:rPr lang="en-US" dirty="0"/>
              <a:t>Power </a:t>
            </a:r>
          </a:p>
          <a:p>
            <a:r>
              <a:rPr lang="en-US" dirty="0"/>
              <a:t>Performance </a:t>
            </a:r>
          </a:p>
          <a:p>
            <a:r>
              <a:rPr lang="en-US" dirty="0"/>
              <a:t>Winning </a:t>
            </a:r>
          </a:p>
          <a:p>
            <a:r>
              <a:rPr lang="en-US" dirty="0"/>
              <a:t>Professional success </a:t>
            </a:r>
          </a:p>
          <a:p>
            <a:r>
              <a:rPr lang="en-US" dirty="0"/>
              <a:t>Prestige</a:t>
            </a:r>
          </a:p>
        </p:txBody>
      </p:sp>
      <p:sp>
        <p:nvSpPr>
          <p:cNvPr id="7" name="Text Placeholder 6">
            <a:extLst>
              <a:ext uri="{FF2B5EF4-FFF2-40B4-BE49-F238E27FC236}">
                <a16:creationId xmlns:a16="http://schemas.microsoft.com/office/drawing/2014/main" id="{1FDEFB88-B520-A857-8D48-A01C3955C407}"/>
              </a:ext>
            </a:extLst>
          </p:cNvPr>
          <p:cNvSpPr>
            <a:spLocks noGrp="1"/>
          </p:cNvSpPr>
          <p:nvPr>
            <p:ph type="body" sz="quarter" idx="3"/>
          </p:nvPr>
        </p:nvSpPr>
        <p:spPr>
          <a:xfrm>
            <a:off x="6172200" y="705871"/>
            <a:ext cx="5183188" cy="823912"/>
          </a:xfrm>
        </p:spPr>
        <p:txBody>
          <a:bodyPr/>
          <a:lstStyle/>
          <a:p>
            <a:r>
              <a:rPr lang="en-US" dirty="0"/>
              <a:t>Feminine cultures</a:t>
            </a:r>
          </a:p>
        </p:txBody>
      </p:sp>
      <p:sp>
        <p:nvSpPr>
          <p:cNvPr id="8" name="Content Placeholder 7">
            <a:extLst>
              <a:ext uri="{FF2B5EF4-FFF2-40B4-BE49-F238E27FC236}">
                <a16:creationId xmlns:a16="http://schemas.microsoft.com/office/drawing/2014/main" id="{A9B2A74F-DC5E-EFF1-98AD-E914FD928785}"/>
              </a:ext>
            </a:extLst>
          </p:cNvPr>
          <p:cNvSpPr>
            <a:spLocks noGrp="1"/>
          </p:cNvSpPr>
          <p:nvPr>
            <p:ph sz="quarter" idx="4"/>
          </p:nvPr>
        </p:nvSpPr>
        <p:spPr>
          <a:xfrm>
            <a:off x="6172199" y="1910441"/>
            <a:ext cx="5568043" cy="4279221"/>
          </a:xfrm>
        </p:spPr>
        <p:txBody>
          <a:bodyPr>
            <a:normAutofit lnSpcReduction="10000"/>
          </a:bodyPr>
          <a:lstStyle/>
          <a:p>
            <a:pPr marL="0" indent="0">
              <a:buNone/>
            </a:pPr>
            <a:r>
              <a:rPr lang="en-US" dirty="0"/>
              <a:t>“Designed for safer journeys and a better everyday life.” </a:t>
            </a:r>
            <a:r>
              <a:rPr lang="en-US" dirty="0">
                <a:sym typeface="Wingdings" panose="05000000000000000000" pitchFamily="2" charset="2"/>
              </a:rPr>
              <a:t> </a:t>
            </a:r>
            <a:r>
              <a:rPr lang="en-US" dirty="0"/>
              <a:t>The car is positioned around wellbeing and usefulness rather than dominance or status.</a:t>
            </a:r>
          </a:p>
          <a:p>
            <a:r>
              <a:rPr lang="en-US" dirty="0"/>
              <a:t>Safety </a:t>
            </a:r>
          </a:p>
          <a:p>
            <a:r>
              <a:rPr lang="en-US" dirty="0"/>
              <a:t>Sustainability </a:t>
            </a:r>
          </a:p>
          <a:p>
            <a:r>
              <a:rPr lang="en-US" dirty="0"/>
              <a:t>Family comfort </a:t>
            </a:r>
          </a:p>
          <a:p>
            <a:r>
              <a:rPr lang="en-US" dirty="0"/>
              <a:t>Practicality </a:t>
            </a:r>
          </a:p>
          <a:p>
            <a:r>
              <a:rPr lang="en-US" dirty="0"/>
              <a:t>Environmental responsibility</a:t>
            </a:r>
          </a:p>
        </p:txBody>
      </p:sp>
    </p:spTree>
    <p:extLst>
      <p:ext uri="{BB962C8B-B14F-4D97-AF65-F5344CB8AC3E}">
        <p14:creationId xmlns:p14="http://schemas.microsoft.com/office/powerpoint/2010/main" val="3221255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8D030E3-FC2D-933D-2C40-3344BA8C1F83}"/>
              </a:ext>
            </a:extLst>
          </p:cNvPr>
          <p:cNvSpPr>
            <a:spLocks noGrp="1"/>
          </p:cNvSpPr>
          <p:nvPr>
            <p:ph type="title"/>
          </p:nvPr>
        </p:nvSpPr>
        <p:spPr>
          <a:xfrm>
            <a:off x="838200" y="365126"/>
            <a:ext cx="10515600" cy="679904"/>
          </a:xfrm>
        </p:spPr>
        <p:txBody>
          <a:bodyPr>
            <a:normAutofit fontScale="90000"/>
          </a:bodyPr>
          <a:lstStyle/>
          <a:p>
            <a:r>
              <a:rPr lang="en-US" dirty="0"/>
              <a:t>Long-term orientation vs. Short-term orientation</a:t>
            </a:r>
          </a:p>
        </p:txBody>
      </p:sp>
      <p:sp>
        <p:nvSpPr>
          <p:cNvPr id="8" name="Content Placeholder 7">
            <a:extLst>
              <a:ext uri="{FF2B5EF4-FFF2-40B4-BE49-F238E27FC236}">
                <a16:creationId xmlns:a16="http://schemas.microsoft.com/office/drawing/2014/main" id="{78BBAB84-25CF-466E-2697-42E257A6432B}"/>
              </a:ext>
            </a:extLst>
          </p:cNvPr>
          <p:cNvSpPr>
            <a:spLocks noGrp="1"/>
          </p:cNvSpPr>
          <p:nvPr>
            <p:ph idx="1"/>
          </p:nvPr>
        </p:nvSpPr>
        <p:spPr>
          <a:xfrm>
            <a:off x="571501" y="1045030"/>
            <a:ext cx="11070770" cy="5274127"/>
          </a:xfrm>
        </p:spPr>
        <p:txBody>
          <a:bodyPr>
            <a:normAutofit fontScale="70000" lnSpcReduction="20000"/>
          </a:bodyPr>
          <a:lstStyle/>
          <a:p>
            <a:r>
              <a:rPr lang="en-US" dirty="0"/>
              <a:t>The extent to which a culture encourages future-oriented values such as perseverance, thrift, adaptation and long-term rewards, rather than </a:t>
            </a:r>
            <a:r>
              <a:rPr lang="en-US" dirty="0" err="1"/>
              <a:t>emphasising</a:t>
            </a:r>
            <a:r>
              <a:rPr lang="en-US" dirty="0"/>
              <a:t> immediate results, established traditions and present obligations. </a:t>
            </a:r>
            <a:r>
              <a:rPr lang="en-US" dirty="0">
                <a:sym typeface="Wingdings" panose="05000000000000000000" pitchFamily="2" charset="2"/>
              </a:rPr>
              <a:t>&lt;--&gt; </a:t>
            </a:r>
            <a:r>
              <a:rPr lang="en-US" dirty="0"/>
              <a:t>associated with Confucian cultural values</a:t>
            </a:r>
          </a:p>
          <a:p>
            <a:r>
              <a:rPr lang="en-US" dirty="0"/>
              <a:t>In relatively </a:t>
            </a:r>
            <a:r>
              <a:rPr lang="en-US" b="1" dirty="0"/>
              <a:t>long-term-oriented cultures</a:t>
            </a:r>
            <a:r>
              <a:rPr lang="en-US" dirty="0"/>
              <a:t>: China, Japan, South Korea and Singapore</a:t>
            </a:r>
          </a:p>
          <a:p>
            <a:pPr lvl="1"/>
            <a:r>
              <a:rPr lang="en-US" dirty="0"/>
              <a:t>Consumers may be willing to delay immediate gratification. </a:t>
            </a:r>
          </a:p>
          <a:p>
            <a:pPr lvl="1"/>
            <a:r>
              <a:rPr lang="en-US" dirty="0"/>
              <a:t>Saving and investment are often valued. </a:t>
            </a:r>
          </a:p>
          <a:p>
            <a:pPr lvl="1"/>
            <a:r>
              <a:rPr lang="en-US" dirty="0"/>
              <a:t>Perseverance and gradual improvement are respected. </a:t>
            </a:r>
          </a:p>
          <a:p>
            <a:pPr lvl="1"/>
            <a:r>
              <a:rPr lang="en-US" dirty="0"/>
              <a:t>Education may be viewed as a long-term investment. </a:t>
            </a:r>
          </a:p>
          <a:p>
            <a:pPr lvl="1"/>
            <a:r>
              <a:rPr lang="en-US" dirty="0"/>
              <a:t>Consumers may accept short-term sacrifice for future benefits. </a:t>
            </a:r>
          </a:p>
          <a:p>
            <a:pPr lvl="1"/>
            <a:r>
              <a:rPr lang="en-US" dirty="0"/>
              <a:t>Practical adaptation may be </a:t>
            </a:r>
            <a:r>
              <a:rPr lang="en-US" dirty="0" err="1"/>
              <a:t>prioritised</a:t>
            </a:r>
            <a:r>
              <a:rPr lang="en-US" dirty="0"/>
              <a:t> over maintaining tradition unchanged.</a:t>
            </a:r>
          </a:p>
          <a:p>
            <a:pPr marL="0" indent="0">
              <a:buNone/>
            </a:pPr>
            <a:r>
              <a:rPr lang="en-US" dirty="0"/>
              <a:t>Eg: “Invest in the skills that will shape your future”, “Healthy choices today build a healthier future”</a:t>
            </a:r>
          </a:p>
          <a:p>
            <a:r>
              <a:rPr lang="en-US" dirty="0"/>
              <a:t>In relatively </a:t>
            </a:r>
            <a:r>
              <a:rPr lang="en-US" b="1" dirty="0"/>
              <a:t>short-term-oriented cultures</a:t>
            </a:r>
            <a:r>
              <a:rPr lang="en-US" dirty="0"/>
              <a:t>: the United States, Canada, Nigeria and some Latin American cultures</a:t>
            </a:r>
          </a:p>
          <a:p>
            <a:pPr lvl="1"/>
            <a:r>
              <a:rPr lang="en-US" dirty="0"/>
              <a:t>Immediate outcomes may receive greater attention. </a:t>
            </a:r>
          </a:p>
          <a:p>
            <a:pPr lvl="1"/>
            <a:r>
              <a:rPr lang="en-US" dirty="0"/>
              <a:t>Consumers may prefer benefits that can be experienced quickly. </a:t>
            </a:r>
          </a:p>
          <a:p>
            <a:pPr lvl="1"/>
            <a:r>
              <a:rPr lang="en-US" dirty="0"/>
              <a:t>Traditions, social obligations and established norms may be important. </a:t>
            </a:r>
          </a:p>
          <a:p>
            <a:pPr lvl="1"/>
            <a:r>
              <a:rPr lang="en-US" dirty="0"/>
              <a:t>Marketing success may depend on visible and immediate value. </a:t>
            </a:r>
          </a:p>
          <a:p>
            <a:pPr lvl="1"/>
            <a:r>
              <a:rPr lang="en-US" dirty="0"/>
              <a:t>Promotional rewards and quick results can be especially persuasive. </a:t>
            </a:r>
          </a:p>
          <a:p>
            <a:pPr marL="0" indent="0">
              <a:buNone/>
            </a:pPr>
            <a:r>
              <a:rPr lang="en-US" dirty="0"/>
              <a:t>Eg: “Save $50 today”, “Delicious, ready in three minutes”</a:t>
            </a:r>
          </a:p>
        </p:txBody>
      </p:sp>
    </p:spTree>
    <p:extLst>
      <p:ext uri="{BB962C8B-B14F-4D97-AF65-F5344CB8AC3E}">
        <p14:creationId xmlns:p14="http://schemas.microsoft.com/office/powerpoint/2010/main" val="405740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0F1A-E427-9345-E69F-62CFA5389D5C}"/>
              </a:ext>
            </a:extLst>
          </p:cNvPr>
          <p:cNvSpPr>
            <a:spLocks noGrp="1"/>
          </p:cNvSpPr>
          <p:nvPr>
            <p:ph type="title"/>
          </p:nvPr>
        </p:nvSpPr>
        <p:spPr>
          <a:xfrm>
            <a:off x="838200" y="365125"/>
            <a:ext cx="10515600" cy="549275"/>
          </a:xfrm>
        </p:spPr>
        <p:txBody>
          <a:bodyPr>
            <a:normAutofit fontScale="90000"/>
          </a:bodyPr>
          <a:lstStyle/>
          <a:p>
            <a:r>
              <a:rPr lang="en-US" dirty="0"/>
              <a:t>Sub-culture</a:t>
            </a:r>
          </a:p>
        </p:txBody>
      </p:sp>
      <p:sp>
        <p:nvSpPr>
          <p:cNvPr id="3" name="Content Placeholder 2">
            <a:extLst>
              <a:ext uri="{FF2B5EF4-FFF2-40B4-BE49-F238E27FC236}">
                <a16:creationId xmlns:a16="http://schemas.microsoft.com/office/drawing/2014/main" id="{954213A6-1B77-F38C-112F-8706CC59B669}"/>
              </a:ext>
            </a:extLst>
          </p:cNvPr>
          <p:cNvSpPr>
            <a:spLocks noGrp="1"/>
          </p:cNvSpPr>
          <p:nvPr>
            <p:ph idx="1"/>
          </p:nvPr>
        </p:nvSpPr>
        <p:spPr>
          <a:xfrm>
            <a:off x="604157" y="1159329"/>
            <a:ext cx="11070772" cy="5017634"/>
          </a:xfrm>
        </p:spPr>
        <p:txBody>
          <a:bodyPr>
            <a:normAutofit fontScale="92500" lnSpcReduction="20000"/>
          </a:bodyPr>
          <a:lstStyle/>
          <a:p>
            <a:r>
              <a:rPr lang="en-US" dirty="0"/>
              <a:t>A </a:t>
            </a:r>
            <a:r>
              <a:rPr lang="en-US" b="1" dirty="0"/>
              <a:t>subculture</a:t>
            </a:r>
            <a:r>
              <a:rPr lang="en-US" dirty="0"/>
              <a:t> is a group of people who share value systems based on common experiences or situations.</a:t>
            </a:r>
          </a:p>
          <a:p>
            <a:r>
              <a:rPr lang="en-US" dirty="0"/>
              <a:t>Subcultures may be associated with:</a:t>
            </a:r>
          </a:p>
          <a:p>
            <a:pPr lvl="1"/>
            <a:r>
              <a:rPr lang="en-US" dirty="0"/>
              <a:t>Nationality </a:t>
            </a:r>
          </a:p>
          <a:p>
            <a:pPr lvl="1"/>
            <a:r>
              <a:rPr lang="en-US" dirty="0"/>
              <a:t>Region </a:t>
            </a:r>
          </a:p>
          <a:p>
            <a:pPr lvl="1"/>
            <a:r>
              <a:rPr lang="en-US" dirty="0"/>
              <a:t>Religion </a:t>
            </a:r>
          </a:p>
          <a:p>
            <a:pPr lvl="1"/>
            <a:r>
              <a:rPr lang="en-US" dirty="0"/>
              <a:t>Ethnicity </a:t>
            </a:r>
          </a:p>
          <a:p>
            <a:pPr lvl="1"/>
            <a:r>
              <a:rPr lang="en-US" dirty="0"/>
              <a:t>Generation </a:t>
            </a:r>
          </a:p>
          <a:p>
            <a:pPr lvl="1"/>
            <a:r>
              <a:rPr lang="en-US" dirty="0"/>
              <a:t>Lifestyle community</a:t>
            </a:r>
          </a:p>
          <a:p>
            <a:r>
              <a:rPr lang="en-US" dirty="0"/>
              <a:t>Generation Z consumers may share strong preferences for:</a:t>
            </a:r>
          </a:p>
          <a:p>
            <a:pPr lvl="1"/>
            <a:r>
              <a:rPr lang="en-US" dirty="0"/>
              <a:t>Digital convenience </a:t>
            </a:r>
          </a:p>
          <a:p>
            <a:pPr lvl="1"/>
            <a:r>
              <a:rPr lang="en-US" dirty="0"/>
              <a:t>Social-media communication </a:t>
            </a:r>
          </a:p>
          <a:p>
            <a:pPr lvl="1"/>
            <a:r>
              <a:rPr lang="en-US" dirty="0"/>
              <a:t>Brand authenticity </a:t>
            </a:r>
          </a:p>
          <a:p>
            <a:pPr lvl="1"/>
            <a:r>
              <a:rPr lang="en-US" dirty="0" err="1"/>
              <a:t>Personalisation</a:t>
            </a:r>
            <a:r>
              <a:rPr lang="en-US" dirty="0"/>
              <a:t> </a:t>
            </a:r>
          </a:p>
          <a:p>
            <a:pPr lvl="1"/>
            <a:r>
              <a:rPr lang="en-US" dirty="0"/>
              <a:t>Social and environmental responsibility</a:t>
            </a:r>
          </a:p>
          <a:p>
            <a:endParaRPr lang="en-US" dirty="0"/>
          </a:p>
        </p:txBody>
      </p:sp>
    </p:spTree>
    <p:extLst>
      <p:ext uri="{BB962C8B-B14F-4D97-AF65-F5344CB8AC3E}">
        <p14:creationId xmlns:p14="http://schemas.microsoft.com/office/powerpoint/2010/main" val="848114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6585D-D40F-0231-427E-ECB6C80B166B}"/>
              </a:ext>
            </a:extLst>
          </p:cNvPr>
          <p:cNvSpPr>
            <a:spLocks noGrp="1"/>
          </p:cNvSpPr>
          <p:nvPr>
            <p:ph type="title"/>
          </p:nvPr>
        </p:nvSpPr>
        <p:spPr>
          <a:xfrm>
            <a:off x="838200" y="365126"/>
            <a:ext cx="10515600" cy="630918"/>
          </a:xfrm>
        </p:spPr>
        <p:txBody>
          <a:bodyPr>
            <a:normAutofit fontScale="90000"/>
          </a:bodyPr>
          <a:lstStyle/>
          <a:p>
            <a:r>
              <a:rPr lang="en-US" dirty="0"/>
              <a:t>Social class</a:t>
            </a:r>
          </a:p>
        </p:txBody>
      </p:sp>
      <p:sp>
        <p:nvSpPr>
          <p:cNvPr id="3" name="Content Placeholder 2">
            <a:extLst>
              <a:ext uri="{FF2B5EF4-FFF2-40B4-BE49-F238E27FC236}">
                <a16:creationId xmlns:a16="http://schemas.microsoft.com/office/drawing/2014/main" id="{FD0CAFD7-AE8C-574A-E3F0-1F28FF5F0BBA}"/>
              </a:ext>
            </a:extLst>
          </p:cNvPr>
          <p:cNvSpPr>
            <a:spLocks noGrp="1"/>
          </p:cNvSpPr>
          <p:nvPr>
            <p:ph idx="1"/>
          </p:nvPr>
        </p:nvSpPr>
        <p:spPr>
          <a:xfrm>
            <a:off x="555171" y="1191986"/>
            <a:ext cx="11087100" cy="4984977"/>
          </a:xfrm>
        </p:spPr>
        <p:txBody>
          <a:bodyPr>
            <a:normAutofit/>
          </a:bodyPr>
          <a:lstStyle/>
          <a:p>
            <a:r>
              <a:rPr lang="en-US" dirty="0"/>
              <a:t>Social class refers to relatively enduring divisions in society whose members may share similar:</a:t>
            </a:r>
          </a:p>
          <a:p>
            <a:pPr lvl="1"/>
            <a:r>
              <a:rPr lang="en-US" dirty="0"/>
              <a:t>Values </a:t>
            </a:r>
          </a:p>
          <a:p>
            <a:pPr lvl="1"/>
            <a:r>
              <a:rPr lang="en-US" dirty="0"/>
              <a:t>Interests </a:t>
            </a:r>
          </a:p>
          <a:p>
            <a:pPr lvl="1"/>
            <a:r>
              <a:rPr lang="en-US" dirty="0"/>
              <a:t>Lifestyles </a:t>
            </a:r>
          </a:p>
          <a:p>
            <a:pPr lvl="1"/>
            <a:r>
              <a:rPr lang="en-US" dirty="0"/>
              <a:t>Consumption patterns </a:t>
            </a:r>
          </a:p>
          <a:p>
            <a:r>
              <a:rPr lang="en-US" dirty="0"/>
              <a:t>Social class is not determined only by income. It may also reflect:</a:t>
            </a:r>
          </a:p>
          <a:p>
            <a:pPr lvl="1"/>
            <a:r>
              <a:rPr lang="en-US" dirty="0"/>
              <a:t>Occupation </a:t>
            </a:r>
          </a:p>
          <a:p>
            <a:pPr lvl="1"/>
            <a:r>
              <a:rPr lang="en-US" dirty="0"/>
              <a:t>Education </a:t>
            </a:r>
          </a:p>
          <a:p>
            <a:pPr lvl="1"/>
            <a:r>
              <a:rPr lang="en-US" dirty="0"/>
              <a:t>Wealth </a:t>
            </a:r>
          </a:p>
          <a:p>
            <a:pPr lvl="1"/>
            <a:r>
              <a:rPr lang="en-US" dirty="0"/>
              <a:t>Social networks </a:t>
            </a:r>
          </a:p>
          <a:p>
            <a:pPr lvl="1"/>
            <a:r>
              <a:rPr lang="en-US" dirty="0"/>
              <a:t>Cultural knowledge</a:t>
            </a:r>
          </a:p>
          <a:p>
            <a:endParaRPr lang="en-US" dirty="0"/>
          </a:p>
        </p:txBody>
      </p:sp>
    </p:spTree>
    <p:extLst>
      <p:ext uri="{BB962C8B-B14F-4D97-AF65-F5344CB8AC3E}">
        <p14:creationId xmlns:p14="http://schemas.microsoft.com/office/powerpoint/2010/main" val="1740610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8DB8E-7E5D-E1FA-E7EA-886CA39FC67C}"/>
              </a:ext>
            </a:extLst>
          </p:cNvPr>
          <p:cNvSpPr>
            <a:spLocks noGrp="1"/>
          </p:cNvSpPr>
          <p:nvPr>
            <p:ph type="title"/>
          </p:nvPr>
        </p:nvSpPr>
        <p:spPr>
          <a:xfrm>
            <a:off x="838200" y="365125"/>
            <a:ext cx="10515600" cy="777875"/>
          </a:xfrm>
        </p:spPr>
        <p:txBody>
          <a:bodyPr/>
          <a:lstStyle/>
          <a:p>
            <a:r>
              <a:rPr lang="en-US" dirty="0"/>
              <a:t>Social class</a:t>
            </a:r>
          </a:p>
        </p:txBody>
      </p:sp>
      <p:sp>
        <p:nvSpPr>
          <p:cNvPr id="3" name="Content Placeholder 2">
            <a:extLst>
              <a:ext uri="{FF2B5EF4-FFF2-40B4-BE49-F238E27FC236}">
                <a16:creationId xmlns:a16="http://schemas.microsoft.com/office/drawing/2014/main" id="{1DD1DA25-F048-2425-9EE1-ABCC180C524F}"/>
              </a:ext>
            </a:extLst>
          </p:cNvPr>
          <p:cNvSpPr>
            <a:spLocks noGrp="1"/>
          </p:cNvSpPr>
          <p:nvPr>
            <p:ph idx="1"/>
          </p:nvPr>
        </p:nvSpPr>
        <p:spPr>
          <a:xfrm>
            <a:off x="685799" y="1338942"/>
            <a:ext cx="11119758" cy="5012871"/>
          </a:xfrm>
        </p:spPr>
        <p:txBody>
          <a:bodyPr>
            <a:normAutofit fontScale="92500" lnSpcReduction="10000"/>
          </a:bodyPr>
          <a:lstStyle/>
          <a:p>
            <a:r>
              <a:rPr lang="en-US" sz="2200" dirty="0"/>
              <a:t>Upper class: generally has substantial wealth, high social status or access to influential networks.</a:t>
            </a:r>
          </a:p>
          <a:p>
            <a:pPr lvl="0">
              <a:buFont typeface="Wingdings" panose="05000000000000000000" pitchFamily="2" charset="2"/>
              <a:buChar char="à"/>
            </a:pPr>
            <a:r>
              <a:rPr lang="en-US" sz="2200" dirty="0">
                <a:sym typeface="Wingdings" panose="05000000000000000000" pitchFamily="2" charset="2"/>
              </a:rPr>
              <a:t>Value: </a:t>
            </a:r>
            <a:r>
              <a:rPr lang="en-US" sz="2200" dirty="0"/>
              <a:t>Exclusivity, Heritage and craftsmanship, Privacy, Premium service, Investment value, </a:t>
            </a:r>
            <a:r>
              <a:rPr lang="en-US" sz="2200" dirty="0" err="1"/>
              <a:t>Personalised</a:t>
            </a:r>
            <a:r>
              <a:rPr lang="en-US" sz="2200" dirty="0"/>
              <a:t> experiences</a:t>
            </a:r>
          </a:p>
          <a:p>
            <a:r>
              <a:rPr lang="en-US" sz="2200" dirty="0"/>
              <a:t>Upper-middle class: highly educated professionals, senior managers, business owners and specialists.</a:t>
            </a:r>
          </a:p>
          <a:p>
            <a:pPr marL="0" lvl="0" indent="0">
              <a:buNone/>
            </a:pPr>
            <a:r>
              <a:rPr lang="en-US" sz="2200" dirty="0">
                <a:sym typeface="Wingdings" panose="05000000000000000000" pitchFamily="2" charset="2"/>
              </a:rPr>
              <a:t> Value: </a:t>
            </a:r>
            <a:r>
              <a:rPr lang="en-US" sz="2200" dirty="0"/>
              <a:t>Quality, Professional success, Education, Health, Convenience, Long-term value</a:t>
            </a:r>
          </a:p>
          <a:p>
            <a:pPr lvl="0"/>
            <a:r>
              <a:rPr lang="en-US" sz="2200" dirty="0"/>
              <a:t>Middle class: office workers, teachers, technicians, small-business owners and mid-level employees.</a:t>
            </a:r>
          </a:p>
          <a:p>
            <a:pPr marL="0" lvl="0" indent="0">
              <a:buNone/>
            </a:pPr>
            <a:r>
              <a:rPr lang="en-US" sz="2200" dirty="0">
                <a:sym typeface="Wingdings" panose="05000000000000000000" pitchFamily="2" charset="2"/>
              </a:rPr>
              <a:t> Value: </a:t>
            </a:r>
            <a:r>
              <a:rPr lang="en-US" sz="2200" dirty="0"/>
              <a:t>Quality and affordability, Family needs, Career development, Housing and education, Financial security, Occasional lifestyle spending</a:t>
            </a:r>
          </a:p>
          <a:p>
            <a:pPr marL="0" lvl="0" indent="0">
              <a:buNone/>
            </a:pPr>
            <a:r>
              <a:rPr lang="en-US" sz="2200" dirty="0"/>
              <a:t>Eg: Education</a:t>
            </a:r>
          </a:p>
          <a:p>
            <a:pPr marL="0" lvl="0" indent="0">
              <a:buNone/>
            </a:pPr>
            <a:r>
              <a:rPr lang="en-US" sz="2400" dirty="0"/>
              <a:t>Upper and upper-middle classes may consider international schools, overseas education, university prestige, personal development, international networks</a:t>
            </a:r>
          </a:p>
          <a:p>
            <a:pPr marL="0" lvl="0" indent="0">
              <a:buNone/>
            </a:pPr>
            <a:r>
              <a:rPr lang="en-US" sz="2400" dirty="0"/>
              <a:t>Middle class: may consider employability, tuition affordability, scholarships, academic quality, career security</a:t>
            </a:r>
            <a:endParaRPr lang="en-US" sz="2200" dirty="0"/>
          </a:p>
          <a:p>
            <a:pPr marL="0" indent="0">
              <a:buNone/>
            </a:pPr>
            <a:endParaRPr lang="en-US" sz="2200" dirty="0"/>
          </a:p>
          <a:p>
            <a:pPr marL="0" indent="0">
              <a:buNone/>
            </a:pPr>
            <a:endParaRPr lang="en-US" sz="2200" dirty="0"/>
          </a:p>
          <a:p>
            <a:endParaRPr lang="en-US" sz="2200" dirty="0"/>
          </a:p>
        </p:txBody>
      </p:sp>
    </p:spTree>
    <p:extLst>
      <p:ext uri="{BB962C8B-B14F-4D97-AF65-F5344CB8AC3E}">
        <p14:creationId xmlns:p14="http://schemas.microsoft.com/office/powerpoint/2010/main" val="615447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7A40D-C82C-2510-E9AA-5871A6C09EE2}"/>
              </a:ext>
            </a:extLst>
          </p:cNvPr>
          <p:cNvSpPr>
            <a:spLocks noGrp="1"/>
          </p:cNvSpPr>
          <p:nvPr>
            <p:ph type="title"/>
          </p:nvPr>
        </p:nvSpPr>
        <p:spPr>
          <a:xfrm>
            <a:off x="838200" y="365126"/>
            <a:ext cx="10515600" cy="761546"/>
          </a:xfrm>
        </p:spPr>
        <p:txBody>
          <a:bodyPr/>
          <a:lstStyle/>
          <a:p>
            <a:r>
              <a:rPr lang="en-US" dirty="0"/>
              <a:t>Social Class</a:t>
            </a:r>
          </a:p>
        </p:txBody>
      </p:sp>
      <p:sp>
        <p:nvSpPr>
          <p:cNvPr id="3" name="Content Placeholder 2">
            <a:extLst>
              <a:ext uri="{FF2B5EF4-FFF2-40B4-BE49-F238E27FC236}">
                <a16:creationId xmlns:a16="http://schemas.microsoft.com/office/drawing/2014/main" id="{AEDFACB5-022A-A467-90C2-761B48F548E3}"/>
              </a:ext>
            </a:extLst>
          </p:cNvPr>
          <p:cNvSpPr>
            <a:spLocks noGrp="1"/>
          </p:cNvSpPr>
          <p:nvPr>
            <p:ph idx="1"/>
          </p:nvPr>
        </p:nvSpPr>
        <p:spPr>
          <a:xfrm>
            <a:off x="604157" y="1338943"/>
            <a:ext cx="11070772" cy="4838020"/>
          </a:xfrm>
        </p:spPr>
        <p:txBody>
          <a:bodyPr>
            <a:normAutofit lnSpcReduction="10000"/>
          </a:bodyPr>
          <a:lstStyle/>
          <a:p>
            <a:r>
              <a:rPr lang="en-US" dirty="0"/>
              <a:t>Working class: skilled and semi-skilled workers, service employees, drivers, factory workers and manual workers.</a:t>
            </a:r>
          </a:p>
          <a:p>
            <a:pPr>
              <a:buFont typeface="Wingdings" panose="05000000000000000000" pitchFamily="2" charset="2"/>
              <a:buChar char="à"/>
            </a:pPr>
            <a:r>
              <a:rPr lang="en-US" dirty="0">
                <a:sym typeface="Wingdings" panose="05000000000000000000" pitchFamily="2" charset="2"/>
              </a:rPr>
              <a:t>Value: Price, Durability, Practicality, Familiar brands, Immediate usefulness, Low maintenance costs</a:t>
            </a:r>
          </a:p>
          <a:p>
            <a:r>
              <a:rPr lang="en-US" dirty="0"/>
              <a:t>Lower-income or economically vulnerable group: limited disposable income and may face unstable employment or financial insecurity.</a:t>
            </a:r>
          </a:p>
          <a:p>
            <a:pPr>
              <a:buFont typeface="Wingdings" panose="05000000000000000000" pitchFamily="2" charset="2"/>
              <a:buChar char="à"/>
            </a:pPr>
            <a:r>
              <a:rPr lang="en-US" dirty="0">
                <a:sym typeface="Wingdings" panose="05000000000000000000" pitchFamily="2" charset="2"/>
              </a:rPr>
              <a:t>Value: basic needs, immediate affordability, small package sizes, discount, access to credit, risk avoidance</a:t>
            </a:r>
          </a:p>
          <a:p>
            <a:pPr marL="0" indent="0">
              <a:buNone/>
            </a:pPr>
            <a:r>
              <a:rPr lang="en-US" dirty="0">
                <a:sym typeface="Wingdings" panose="05000000000000000000" pitchFamily="2" charset="2"/>
              </a:rPr>
              <a:t>Eg: Education</a:t>
            </a:r>
          </a:p>
          <a:p>
            <a:pPr marL="0" indent="0">
              <a:buNone/>
            </a:pPr>
            <a:r>
              <a:rPr lang="en-US" dirty="0">
                <a:sym typeface="Wingdings" panose="05000000000000000000" pitchFamily="2" charset="2"/>
              </a:rPr>
              <a:t>Lower-income class may consider education with low fees, financial support, practical skills, shorter programs, immediate employment opportunities.</a:t>
            </a:r>
            <a:endParaRPr lang="en-US" dirty="0"/>
          </a:p>
        </p:txBody>
      </p:sp>
    </p:spTree>
    <p:extLst>
      <p:ext uri="{BB962C8B-B14F-4D97-AF65-F5344CB8AC3E}">
        <p14:creationId xmlns:p14="http://schemas.microsoft.com/office/powerpoint/2010/main" val="3417465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78B7B-1814-0244-6199-EF5A8D4E3602}"/>
              </a:ext>
            </a:extLst>
          </p:cNvPr>
          <p:cNvSpPr>
            <a:spLocks noGrp="1"/>
          </p:cNvSpPr>
          <p:nvPr>
            <p:ph type="title"/>
          </p:nvPr>
        </p:nvSpPr>
        <p:spPr>
          <a:xfrm>
            <a:off x="838200" y="365126"/>
            <a:ext cx="10515600" cy="761546"/>
          </a:xfrm>
        </p:spPr>
        <p:txBody>
          <a:bodyPr/>
          <a:lstStyle/>
          <a:p>
            <a:r>
              <a:rPr lang="en-US" dirty="0"/>
              <a:t>Social class</a:t>
            </a:r>
          </a:p>
        </p:txBody>
      </p:sp>
      <p:sp>
        <p:nvSpPr>
          <p:cNvPr id="3" name="Content Placeholder 2">
            <a:extLst>
              <a:ext uri="{FF2B5EF4-FFF2-40B4-BE49-F238E27FC236}">
                <a16:creationId xmlns:a16="http://schemas.microsoft.com/office/drawing/2014/main" id="{30F00EFB-7424-BB33-A9D0-2C12C8DFCAF7}"/>
              </a:ext>
            </a:extLst>
          </p:cNvPr>
          <p:cNvSpPr>
            <a:spLocks noGrp="1"/>
          </p:cNvSpPr>
          <p:nvPr>
            <p:ph idx="1"/>
          </p:nvPr>
        </p:nvSpPr>
        <p:spPr>
          <a:xfrm>
            <a:off x="424543" y="1126672"/>
            <a:ext cx="11266714" cy="5050291"/>
          </a:xfrm>
        </p:spPr>
        <p:txBody>
          <a:bodyPr>
            <a:normAutofit fontScale="92500" lnSpcReduction="20000"/>
          </a:bodyPr>
          <a:lstStyle/>
          <a:p>
            <a:r>
              <a:rPr lang="en-US" dirty="0"/>
              <a:t>People within the same class can have very different lifestyles and values.</a:t>
            </a:r>
          </a:p>
          <a:p>
            <a:r>
              <a:rPr lang="en-US" dirty="0"/>
              <a:t>Social class is not fixed or perfectly measurable. Consumers may move between classes </a:t>
            </a:r>
            <a:r>
              <a:rPr lang="en-US" dirty="0">
                <a:sym typeface="Wingdings" panose="05000000000000000000" pitchFamily="2" charset="2"/>
              </a:rPr>
              <a:t> </a:t>
            </a:r>
            <a:r>
              <a:rPr lang="en-US" b="1" dirty="0"/>
              <a:t>social mobility: </a:t>
            </a:r>
            <a:r>
              <a:rPr lang="en-US" dirty="0"/>
              <a:t>moving upward, downward or between social groups</a:t>
            </a:r>
          </a:p>
          <a:p>
            <a:r>
              <a:rPr lang="en-US" dirty="0"/>
              <a:t>When consumers move into a higher social class, they may gradually change </a:t>
            </a:r>
            <a:r>
              <a:rPr lang="en-US" dirty="0">
                <a:sym typeface="Wingdings" panose="05000000000000000000" pitchFamily="2" charset="2"/>
              </a:rPr>
              <a:t> </a:t>
            </a:r>
            <a:r>
              <a:rPr lang="en-US" dirty="0"/>
              <a:t>consumers begin adopting the consumption patterns of a group they wish to join </a:t>
            </a:r>
            <a:r>
              <a:rPr lang="en-US" dirty="0">
                <a:sym typeface="Wingdings" panose="05000000000000000000" pitchFamily="2" charset="2"/>
              </a:rPr>
              <a:t> symbolic value</a:t>
            </a:r>
            <a:endParaRPr lang="en-US" dirty="0"/>
          </a:p>
          <a:p>
            <a:pPr lvl="1"/>
            <a:r>
              <a:rPr lang="en-US" dirty="0"/>
              <a:t>The products they consider appropriate </a:t>
            </a:r>
          </a:p>
          <a:p>
            <a:pPr lvl="1"/>
            <a:r>
              <a:rPr lang="en-US" dirty="0"/>
              <a:t>The brands they trust </a:t>
            </a:r>
          </a:p>
          <a:p>
            <a:pPr lvl="1"/>
            <a:r>
              <a:rPr lang="en-US" dirty="0"/>
              <a:t>The places where they shop </a:t>
            </a:r>
          </a:p>
          <a:p>
            <a:pPr lvl="1"/>
            <a:r>
              <a:rPr lang="en-US" dirty="0"/>
              <a:t>The information sources they use </a:t>
            </a:r>
          </a:p>
          <a:p>
            <a:pPr lvl="1"/>
            <a:r>
              <a:rPr lang="en-US" dirty="0"/>
              <a:t>The benefits they seek </a:t>
            </a:r>
          </a:p>
          <a:p>
            <a:pPr lvl="1"/>
            <a:r>
              <a:rPr lang="en-US" dirty="0"/>
              <a:t>The way they display status</a:t>
            </a:r>
          </a:p>
          <a:p>
            <a:r>
              <a:rPr lang="en-US" dirty="0"/>
              <a:t>newly affluent consumers may display status more visibly than established wealthy consumers</a:t>
            </a:r>
          </a:p>
          <a:p>
            <a:endParaRPr lang="en-US" dirty="0"/>
          </a:p>
        </p:txBody>
      </p:sp>
    </p:spTree>
    <p:extLst>
      <p:ext uri="{BB962C8B-B14F-4D97-AF65-F5344CB8AC3E}">
        <p14:creationId xmlns:p14="http://schemas.microsoft.com/office/powerpoint/2010/main" val="1245273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BB882-E22B-B2D9-85AE-E2F3222B482B}"/>
              </a:ext>
            </a:extLst>
          </p:cNvPr>
          <p:cNvSpPr>
            <a:spLocks noGrp="1"/>
          </p:cNvSpPr>
          <p:nvPr>
            <p:ph type="title"/>
          </p:nvPr>
        </p:nvSpPr>
        <p:spPr>
          <a:xfrm>
            <a:off x="838200" y="365125"/>
            <a:ext cx="10515600" cy="728889"/>
          </a:xfrm>
        </p:spPr>
        <p:txBody>
          <a:bodyPr/>
          <a:lstStyle/>
          <a:p>
            <a:r>
              <a:rPr lang="en-US" dirty="0"/>
              <a:t>Social class</a:t>
            </a:r>
          </a:p>
        </p:txBody>
      </p:sp>
      <p:sp>
        <p:nvSpPr>
          <p:cNvPr id="3" name="Content Placeholder 2">
            <a:extLst>
              <a:ext uri="{FF2B5EF4-FFF2-40B4-BE49-F238E27FC236}">
                <a16:creationId xmlns:a16="http://schemas.microsoft.com/office/drawing/2014/main" id="{2AFC08BF-061A-4F44-9DA6-EAE69E4454EF}"/>
              </a:ext>
            </a:extLst>
          </p:cNvPr>
          <p:cNvSpPr>
            <a:spLocks noGrp="1"/>
          </p:cNvSpPr>
          <p:nvPr>
            <p:ph idx="1"/>
          </p:nvPr>
        </p:nvSpPr>
        <p:spPr>
          <a:xfrm>
            <a:off x="838200" y="1289957"/>
            <a:ext cx="10515600" cy="4887006"/>
          </a:xfrm>
        </p:spPr>
        <p:txBody>
          <a:bodyPr>
            <a:normAutofit fontScale="85000" lnSpcReduction="10000"/>
          </a:bodyPr>
          <a:lstStyle/>
          <a:p>
            <a:r>
              <a:rPr lang="en-US" dirty="0"/>
              <a:t>When consumers experience reduced income, unemployment or financial pressure, they may:</a:t>
            </a:r>
          </a:p>
          <a:p>
            <a:pPr lvl="1"/>
            <a:r>
              <a:rPr lang="en-US" dirty="0"/>
              <a:t>Switch to cheaper brands </a:t>
            </a:r>
          </a:p>
          <a:p>
            <a:pPr lvl="1"/>
            <a:r>
              <a:rPr lang="en-US" dirty="0"/>
              <a:t>Delay large purchases </a:t>
            </a:r>
          </a:p>
          <a:p>
            <a:pPr lvl="1"/>
            <a:r>
              <a:rPr lang="en-US" dirty="0"/>
              <a:t>Repair rather than replace </a:t>
            </a:r>
          </a:p>
          <a:p>
            <a:pPr lvl="1"/>
            <a:r>
              <a:rPr lang="en-US" dirty="0"/>
              <a:t>Use promotions more actively </a:t>
            </a:r>
          </a:p>
          <a:p>
            <a:pPr lvl="1"/>
            <a:r>
              <a:rPr lang="en-US" dirty="0"/>
              <a:t>Reduce discretionary spending </a:t>
            </a:r>
          </a:p>
          <a:p>
            <a:pPr lvl="1"/>
            <a:r>
              <a:rPr lang="en-US" dirty="0"/>
              <a:t>Buy smaller quantities </a:t>
            </a:r>
          </a:p>
          <a:p>
            <a:pPr lvl="1"/>
            <a:r>
              <a:rPr lang="en-US" dirty="0"/>
              <a:t>Choose second-hand products</a:t>
            </a:r>
          </a:p>
          <a:p>
            <a:r>
              <a:rPr lang="en-US" dirty="0"/>
              <a:t> They may protect purchases that are especially important to their identity. Eg: reduce restaurant visits and travel but continue paying for children’s education and health.</a:t>
            </a:r>
          </a:p>
          <a:p>
            <a:r>
              <a:rPr lang="en-US" dirty="0"/>
              <a:t>Consumers experiencing downward mobility may avoid making their changed financial situation visible </a:t>
            </a:r>
            <a:r>
              <a:rPr lang="en-US" dirty="0">
                <a:sym typeface="Wingdings" panose="05000000000000000000" pitchFamily="2" charset="2"/>
              </a:rPr>
              <a:t> </a:t>
            </a:r>
            <a:r>
              <a:rPr lang="en-US" dirty="0"/>
              <a:t>the desire to preserve social identity and avoid perceived loss of status. Eg: Purchase second-hand luxury goods</a:t>
            </a:r>
          </a:p>
        </p:txBody>
      </p:sp>
    </p:spTree>
    <p:extLst>
      <p:ext uri="{BB962C8B-B14F-4D97-AF65-F5344CB8AC3E}">
        <p14:creationId xmlns:p14="http://schemas.microsoft.com/office/powerpoint/2010/main" val="2044960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42A0-3E07-1F90-D28D-F47C9B205DAE}"/>
              </a:ext>
            </a:extLst>
          </p:cNvPr>
          <p:cNvSpPr>
            <a:spLocks noGrp="1"/>
          </p:cNvSpPr>
          <p:nvPr>
            <p:ph type="title"/>
          </p:nvPr>
        </p:nvSpPr>
        <p:spPr>
          <a:xfrm>
            <a:off x="481365" y="430422"/>
            <a:ext cx="11397343" cy="555172"/>
          </a:xfrm>
        </p:spPr>
        <p:txBody>
          <a:bodyPr>
            <a:normAutofit/>
          </a:bodyPr>
          <a:lstStyle/>
          <a:p>
            <a:r>
              <a:rPr lang="en-US" sz="3200" b="1" dirty="0">
                <a:solidFill>
                  <a:srgbClr val="0070C0"/>
                </a:solidFill>
              </a:rPr>
              <a:t>Case study: Louis Vuitton’s popularity problem in China</a:t>
            </a:r>
          </a:p>
        </p:txBody>
      </p:sp>
      <p:sp>
        <p:nvSpPr>
          <p:cNvPr id="3" name="Content Placeholder 2">
            <a:extLst>
              <a:ext uri="{FF2B5EF4-FFF2-40B4-BE49-F238E27FC236}">
                <a16:creationId xmlns:a16="http://schemas.microsoft.com/office/drawing/2014/main" id="{7D385F18-3E7C-390A-2B96-5C79294DD808}"/>
              </a:ext>
            </a:extLst>
          </p:cNvPr>
          <p:cNvSpPr>
            <a:spLocks noGrp="1"/>
          </p:cNvSpPr>
          <p:nvPr>
            <p:ph idx="1"/>
          </p:nvPr>
        </p:nvSpPr>
        <p:spPr>
          <a:xfrm>
            <a:off x="499653" y="1258606"/>
            <a:ext cx="7601931" cy="5082949"/>
          </a:xfrm>
        </p:spPr>
        <p:txBody>
          <a:bodyPr>
            <a:normAutofit lnSpcReduction="10000"/>
          </a:bodyPr>
          <a:lstStyle/>
          <a:p>
            <a:pPr marL="0" indent="0">
              <a:buNone/>
            </a:pPr>
            <a:r>
              <a:rPr lang="en-US" sz="2200" b="1" dirty="0"/>
              <a:t>Background</a:t>
            </a:r>
          </a:p>
          <a:p>
            <a:r>
              <a:rPr lang="en-US" sz="2200" dirty="0"/>
              <a:t>China’s rapid economic growth created a large group of upwardly mobile consumers who wanted to demonstrate their new social status. For many, a Louis Vuitton monogram handbag became an immediately </a:t>
            </a:r>
            <a:r>
              <a:rPr lang="en-US" sz="2200" dirty="0" err="1"/>
              <a:t>recognisable</a:t>
            </a:r>
            <a:r>
              <a:rPr lang="en-US" sz="2200" dirty="0"/>
              <a:t> symbol of success. As the Chinese middle class expanded, millions of consumers aspired to own the brand, and Louis Vuitton increased its store presence across the country.</a:t>
            </a:r>
          </a:p>
          <a:p>
            <a:r>
              <a:rPr lang="en-US" sz="2200" dirty="0"/>
              <a:t>However, the brand’s success created an unexpected problem. As Louis Vuitton handbags became increasingly common, some wealthy Chinese consumers no longer considered them exclusive. Products that had once distinguished elite consumers were now being carried by a much broader social group. Affluent shoppers began turning towards scarcer and less visible brands such as Hermès, Chanel and Bottega Veneta.</a:t>
            </a:r>
          </a:p>
          <a:p>
            <a:pPr marL="0" indent="0">
              <a:buNone/>
            </a:pPr>
            <a:endParaRPr lang="en-US" sz="2200" dirty="0"/>
          </a:p>
        </p:txBody>
      </p:sp>
      <p:pic>
        <p:nvPicPr>
          <p:cNvPr id="5" name="Picture 4">
            <a:extLst>
              <a:ext uri="{FF2B5EF4-FFF2-40B4-BE49-F238E27FC236}">
                <a16:creationId xmlns:a16="http://schemas.microsoft.com/office/drawing/2014/main" id="{3197E998-F95A-D9D5-C853-DA83FBCEB5FD}"/>
              </a:ext>
            </a:extLst>
          </p:cNvPr>
          <p:cNvPicPr>
            <a:picLocks noChangeAspect="1"/>
          </p:cNvPicPr>
          <p:nvPr/>
        </p:nvPicPr>
        <p:blipFill>
          <a:blip r:embed="rId2"/>
          <a:stretch>
            <a:fillRect/>
          </a:stretch>
        </p:blipFill>
        <p:spPr>
          <a:xfrm>
            <a:off x="8208801" y="2313432"/>
            <a:ext cx="3669907" cy="2687682"/>
          </a:xfrm>
          <a:prstGeom prst="rect">
            <a:avLst/>
          </a:prstGeom>
        </p:spPr>
      </p:pic>
    </p:spTree>
    <p:extLst>
      <p:ext uri="{BB962C8B-B14F-4D97-AF65-F5344CB8AC3E}">
        <p14:creationId xmlns:p14="http://schemas.microsoft.com/office/powerpoint/2010/main" val="3868890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7F1FC6-1493-1351-6C19-D7DABE94C283}"/>
              </a:ext>
            </a:extLst>
          </p:cNvPr>
          <p:cNvSpPr>
            <a:spLocks noGrp="1"/>
          </p:cNvSpPr>
          <p:nvPr>
            <p:ph idx="1"/>
          </p:nvPr>
        </p:nvSpPr>
        <p:spPr>
          <a:xfrm>
            <a:off x="429768" y="448056"/>
            <a:ext cx="11338560" cy="6034387"/>
          </a:xfrm>
        </p:spPr>
        <p:txBody>
          <a:bodyPr>
            <a:normAutofit fontScale="62500" lnSpcReduction="20000"/>
          </a:bodyPr>
          <a:lstStyle/>
          <a:p>
            <a:pPr marL="0" indent="0">
              <a:buNone/>
            </a:pPr>
            <a:r>
              <a:rPr lang="en-US" b="1" dirty="0">
                <a:solidFill>
                  <a:srgbClr val="0070C0"/>
                </a:solidFill>
              </a:rPr>
              <a:t>The problem:</a:t>
            </a:r>
          </a:p>
          <a:p>
            <a:pPr marL="0" indent="0">
              <a:buNone/>
            </a:pPr>
            <a:r>
              <a:rPr lang="en-US" sz="3200" dirty="0"/>
              <a:t>Luxury brands depend partly on </a:t>
            </a:r>
            <a:r>
              <a:rPr lang="en-US" sz="3200" b="1" dirty="0"/>
              <a:t>scarcity and social distinction</a:t>
            </a:r>
            <a:r>
              <a:rPr lang="en-US" sz="3200" dirty="0"/>
              <a:t>. Consumers often purchase luxury products not only for their functional quality but also because relatively few other people can own them.</a:t>
            </a:r>
          </a:p>
          <a:p>
            <a:pPr marL="0" indent="0">
              <a:buNone/>
            </a:pPr>
            <a:r>
              <a:rPr lang="en-US" sz="3200" dirty="0"/>
              <a:t>As middle-class consumers increasingly purchased Louis Vuitton bags, the products lost some of their value as markers of exclusivity.</a:t>
            </a:r>
          </a:p>
          <a:p>
            <a:pPr marL="0" indent="0">
              <a:buNone/>
            </a:pPr>
            <a:r>
              <a:rPr lang="en-US" sz="3200" dirty="0"/>
              <a:t>A wealthy consumer quoted by Reuters said that she owned two Louis Vuitton handbags but no longer carried them because the brand no longer suited her identity. Another industry observer argued that truly wealthy Chinese consumers were moving away from LV because it had become too common.</a:t>
            </a:r>
          </a:p>
          <a:p>
            <a:pPr marL="0" indent="0">
              <a:buNone/>
            </a:pPr>
            <a:r>
              <a:rPr lang="en-US" sz="3200" dirty="0"/>
              <a:t>Louis Vuitton therefore faced a strategic dilemma. Expanding sales to the growing middle class produced strong revenue, but wider ownership weakened the brand’s exclusivity. To protect its prestige, the company placed greater emphasis on more expensive products, bespoke services, limited availability and cautious retail expansion.</a:t>
            </a:r>
          </a:p>
          <a:p>
            <a:pPr marL="0" indent="0">
              <a:buNone/>
            </a:pPr>
            <a:r>
              <a:rPr lang="en-US" sz="3200" dirty="0"/>
              <a:t>Reuters reported that Louis Vuitton attempted to preserve its prestige by:</a:t>
            </a:r>
          </a:p>
          <a:p>
            <a:pPr lvl="1"/>
            <a:r>
              <a:rPr lang="en-US" sz="2900" dirty="0"/>
              <a:t>Offering more expensive products </a:t>
            </a:r>
          </a:p>
          <a:p>
            <a:pPr lvl="1"/>
            <a:r>
              <a:rPr lang="en-US" sz="2900" dirty="0"/>
              <a:t>Developing bespoke services </a:t>
            </a:r>
          </a:p>
          <a:p>
            <a:pPr lvl="1"/>
            <a:r>
              <a:rPr lang="en-US" sz="2900" dirty="0"/>
              <a:t>Exercising greater care in opening new stores </a:t>
            </a:r>
          </a:p>
          <a:p>
            <a:pPr lvl="1"/>
            <a:r>
              <a:rPr lang="en-US" sz="2900" dirty="0"/>
              <a:t>Creating products aimed at wealthier and more sophisticated customers </a:t>
            </a:r>
          </a:p>
          <a:p>
            <a:pPr lvl="1"/>
            <a:r>
              <a:rPr lang="en-US" sz="2900" dirty="0"/>
              <a:t>Moving beyond products dominated by the highly visible monogram</a:t>
            </a:r>
          </a:p>
          <a:p>
            <a:pPr marL="0" indent="0">
              <a:buNone/>
            </a:pPr>
            <a:r>
              <a:rPr lang="en-US" sz="3200" dirty="0"/>
              <a:t>Later analysis also shows that Louis Vuitton substantially reduced the proportion of relatively lower-priced handbags in its portfolio. Around half of its handbags were reportedly priced below €1,500 in 2014, compared with roughly one fifth in more recent years. This reflects an effort to move the brand upward and reduce dependence on entry-level products. </a:t>
            </a:r>
          </a:p>
        </p:txBody>
      </p:sp>
    </p:spTree>
    <p:extLst>
      <p:ext uri="{BB962C8B-B14F-4D97-AF65-F5344CB8AC3E}">
        <p14:creationId xmlns:p14="http://schemas.microsoft.com/office/powerpoint/2010/main" val="1287668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D255A-6330-54A2-06A7-3610E684CB04}"/>
              </a:ext>
            </a:extLst>
          </p:cNvPr>
          <p:cNvSpPr>
            <a:spLocks noGrp="1"/>
          </p:cNvSpPr>
          <p:nvPr>
            <p:ph type="title"/>
          </p:nvPr>
        </p:nvSpPr>
        <p:spPr>
          <a:xfrm>
            <a:off x="838200" y="365125"/>
            <a:ext cx="10515600" cy="832739"/>
          </a:xfrm>
        </p:spPr>
        <p:txBody>
          <a:bodyPr/>
          <a:lstStyle/>
          <a:p>
            <a:r>
              <a:rPr lang="en-US" dirty="0">
                <a:solidFill>
                  <a:srgbClr val="0070C0"/>
                </a:solidFill>
              </a:rPr>
              <a:t>Discussion: </a:t>
            </a:r>
          </a:p>
        </p:txBody>
      </p:sp>
      <p:sp>
        <p:nvSpPr>
          <p:cNvPr id="3" name="Content Placeholder 2">
            <a:extLst>
              <a:ext uri="{FF2B5EF4-FFF2-40B4-BE49-F238E27FC236}">
                <a16:creationId xmlns:a16="http://schemas.microsoft.com/office/drawing/2014/main" id="{AD61F64B-F4CA-01CC-FCC5-F56E7756CA03}"/>
              </a:ext>
            </a:extLst>
          </p:cNvPr>
          <p:cNvSpPr>
            <a:spLocks noGrp="1"/>
          </p:cNvSpPr>
          <p:nvPr>
            <p:ph idx="1"/>
          </p:nvPr>
        </p:nvSpPr>
        <p:spPr>
          <a:xfrm>
            <a:off x="838200" y="1499616"/>
            <a:ext cx="10515600" cy="4677347"/>
          </a:xfrm>
        </p:spPr>
        <p:txBody>
          <a:bodyPr>
            <a:normAutofit/>
          </a:bodyPr>
          <a:lstStyle/>
          <a:p>
            <a:pPr marL="457200" lvl="0" indent="-457200">
              <a:buFont typeface="+mj-lt"/>
              <a:buAutoNum type="arabicPeriod"/>
            </a:pPr>
            <a:r>
              <a:rPr lang="en-US" sz="2400" dirty="0"/>
              <a:t>How did upward social mobility in China change the meaning of owning a Louis Vuitton bag for different consumer groups?</a:t>
            </a:r>
          </a:p>
          <a:p>
            <a:pPr marL="457200" lvl="0" indent="-457200">
              <a:buFont typeface="+mj-lt"/>
              <a:buAutoNum type="arabicPeriod"/>
            </a:pPr>
            <a:r>
              <a:rPr lang="en-US" sz="2400" dirty="0"/>
              <a:t>Which reference-group effects are visible in the case?</a:t>
            </a:r>
            <a:br>
              <a:rPr lang="en-US" sz="2400" dirty="0"/>
            </a:br>
            <a:r>
              <a:rPr lang="en-US" sz="2400" dirty="0"/>
              <a:t>Identify how aspirational consumers were attracted to Louis Vuitton and why some affluent consumers later treated the brand as a dissociative symbol.</a:t>
            </a:r>
          </a:p>
          <a:p>
            <a:pPr marL="457200" lvl="0" indent="-457200">
              <a:buFont typeface="+mj-lt"/>
              <a:buAutoNum type="arabicPeriod"/>
            </a:pPr>
            <a:r>
              <a:rPr lang="en-US" sz="2400" dirty="0"/>
              <a:t>Why did greater brand popularity reduce Louis Vuitton’s appeal among some wealthy consumers, even though its sales and visibility increased?</a:t>
            </a:r>
          </a:p>
          <a:p>
            <a:pPr marL="457200" lvl="0" indent="-457200">
              <a:buFont typeface="+mj-lt"/>
              <a:buAutoNum type="arabicPeriod"/>
            </a:pPr>
            <a:r>
              <a:rPr lang="en-US" sz="2400" dirty="0"/>
              <a:t>Which consumer-</a:t>
            </a:r>
            <a:r>
              <a:rPr lang="en-US" sz="2400" dirty="0" err="1"/>
              <a:t>behaviour</a:t>
            </a:r>
            <a:r>
              <a:rPr lang="en-US" sz="2400" dirty="0"/>
              <a:t> concepts best explain the problem—social class, conspicuous consumption, symbolic consumption, need for distinction, or brand dilution—and how are they connected?</a:t>
            </a:r>
          </a:p>
          <a:p>
            <a:pPr marL="457200" indent="-457200">
              <a:buFont typeface="+mj-lt"/>
              <a:buAutoNum type="arabicPeriod"/>
            </a:pPr>
            <a:endParaRPr lang="en-US" sz="2400" dirty="0"/>
          </a:p>
        </p:txBody>
      </p:sp>
    </p:spTree>
    <p:extLst>
      <p:ext uri="{BB962C8B-B14F-4D97-AF65-F5344CB8AC3E}">
        <p14:creationId xmlns:p14="http://schemas.microsoft.com/office/powerpoint/2010/main" val="649790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8BFEFC5-EE5C-59A9-CA73-843F9275BE43}"/>
              </a:ext>
            </a:extLst>
          </p:cNvPr>
          <p:cNvPicPr>
            <a:picLocks noChangeAspect="1"/>
          </p:cNvPicPr>
          <p:nvPr/>
        </p:nvPicPr>
        <p:blipFill>
          <a:blip r:embed="rId2">
            <a:alphaModFix amt="50000"/>
          </a:blip>
          <a:srcRect t="5462"/>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DFB92BED-CB0A-7930-F3EC-4D367A91C20C}"/>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solidFill>
                  <a:srgbClr val="FFFFFF"/>
                </a:solidFill>
                <a:effectLst>
                  <a:outerShdw blurRad="38100" dist="38100" dir="2700000" algn="tl">
                    <a:srgbClr val="000000">
                      <a:alpha val="43137"/>
                    </a:srgbClr>
                  </a:outerShdw>
                </a:effectLst>
              </a:rPr>
              <a:t>Social Factors</a:t>
            </a:r>
          </a:p>
        </p:txBody>
      </p:sp>
      <p:sp>
        <p:nvSpPr>
          <p:cNvPr id="3" name="Text Placeholder 2">
            <a:extLst>
              <a:ext uri="{FF2B5EF4-FFF2-40B4-BE49-F238E27FC236}">
                <a16:creationId xmlns:a16="http://schemas.microsoft.com/office/drawing/2014/main" id="{0A682AF7-CE36-CE99-3FF9-69CEE0174E2D}"/>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Tree>
    <p:extLst>
      <p:ext uri="{BB962C8B-B14F-4D97-AF65-F5344CB8AC3E}">
        <p14:creationId xmlns:p14="http://schemas.microsoft.com/office/powerpoint/2010/main" val="151484286"/>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C690-A3A3-557B-56A4-94347E2E9642}"/>
              </a:ext>
            </a:extLst>
          </p:cNvPr>
          <p:cNvSpPr>
            <a:spLocks noGrp="1"/>
          </p:cNvSpPr>
          <p:nvPr>
            <p:ph type="title"/>
          </p:nvPr>
        </p:nvSpPr>
        <p:spPr/>
        <p:txBody>
          <a:bodyPr/>
          <a:lstStyle/>
          <a:p>
            <a:r>
              <a:rPr lang="en-US" dirty="0"/>
              <a:t>Social factors</a:t>
            </a:r>
          </a:p>
        </p:txBody>
      </p:sp>
      <p:sp>
        <p:nvSpPr>
          <p:cNvPr id="3" name="Content Placeholder 2">
            <a:extLst>
              <a:ext uri="{FF2B5EF4-FFF2-40B4-BE49-F238E27FC236}">
                <a16:creationId xmlns:a16="http://schemas.microsoft.com/office/drawing/2014/main" id="{6818C2D5-99C9-74CD-7EED-83E9A9001CB1}"/>
              </a:ext>
            </a:extLst>
          </p:cNvPr>
          <p:cNvSpPr>
            <a:spLocks noGrp="1"/>
          </p:cNvSpPr>
          <p:nvPr>
            <p:ph idx="1"/>
          </p:nvPr>
        </p:nvSpPr>
        <p:spPr>
          <a:xfrm>
            <a:off x="838200" y="1540042"/>
            <a:ext cx="10515600" cy="4636921"/>
          </a:xfrm>
        </p:spPr>
        <p:txBody>
          <a:bodyPr>
            <a:normAutofit/>
          </a:bodyPr>
          <a:lstStyle/>
          <a:p>
            <a:pPr marL="0" indent="0">
              <a:buNone/>
            </a:pPr>
            <a:r>
              <a:rPr lang="en-US" dirty="0"/>
              <a:t>Consumers are influenced not only by what they personally think, but also by the people and groups that matter to them.</a:t>
            </a:r>
          </a:p>
          <a:p>
            <a:r>
              <a:rPr lang="en-US" dirty="0"/>
              <a:t>Reference groups and social networks </a:t>
            </a:r>
          </a:p>
          <a:p>
            <a:r>
              <a:rPr lang="en-US" dirty="0"/>
              <a:t>Word of mouth </a:t>
            </a:r>
          </a:p>
          <a:p>
            <a:r>
              <a:rPr lang="en-US" dirty="0"/>
              <a:t>Opinion leaders and influencers </a:t>
            </a:r>
          </a:p>
          <a:p>
            <a:r>
              <a:rPr lang="en-US" dirty="0"/>
              <a:t>Family </a:t>
            </a:r>
          </a:p>
          <a:p>
            <a:r>
              <a:rPr lang="en-US" dirty="0"/>
              <a:t>Social roles </a:t>
            </a:r>
          </a:p>
          <a:p>
            <a:r>
              <a:rPr lang="en-US" dirty="0"/>
              <a:t>Status</a:t>
            </a:r>
          </a:p>
        </p:txBody>
      </p:sp>
      <p:pic>
        <p:nvPicPr>
          <p:cNvPr id="5" name="Picture 4">
            <a:extLst>
              <a:ext uri="{FF2B5EF4-FFF2-40B4-BE49-F238E27FC236}">
                <a16:creationId xmlns:a16="http://schemas.microsoft.com/office/drawing/2014/main" id="{731F8848-1D8F-2B52-56BC-6E470054B0A8}"/>
              </a:ext>
            </a:extLst>
          </p:cNvPr>
          <p:cNvPicPr>
            <a:picLocks noChangeAspect="1"/>
          </p:cNvPicPr>
          <p:nvPr/>
        </p:nvPicPr>
        <p:blipFill>
          <a:blip r:embed="rId2"/>
          <a:stretch>
            <a:fillRect/>
          </a:stretch>
        </p:blipFill>
        <p:spPr>
          <a:xfrm>
            <a:off x="6619113" y="3429000"/>
            <a:ext cx="4401813" cy="2425489"/>
          </a:xfrm>
          <a:prstGeom prst="rect">
            <a:avLst/>
          </a:prstGeom>
        </p:spPr>
      </p:pic>
    </p:spTree>
    <p:extLst>
      <p:ext uri="{BB962C8B-B14F-4D97-AF65-F5344CB8AC3E}">
        <p14:creationId xmlns:p14="http://schemas.microsoft.com/office/powerpoint/2010/main" val="2640767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52A9-2098-CBEA-52F5-ACB2FEA42D21}"/>
              </a:ext>
            </a:extLst>
          </p:cNvPr>
          <p:cNvSpPr>
            <a:spLocks noGrp="1"/>
          </p:cNvSpPr>
          <p:nvPr>
            <p:ph type="title"/>
          </p:nvPr>
        </p:nvSpPr>
        <p:spPr>
          <a:xfrm>
            <a:off x="651933" y="229659"/>
            <a:ext cx="10515600" cy="679904"/>
          </a:xfrm>
        </p:spPr>
        <p:txBody>
          <a:bodyPr>
            <a:normAutofit fontScale="90000"/>
          </a:bodyPr>
          <a:lstStyle/>
          <a:p>
            <a:r>
              <a:rPr lang="en-US" b="1" dirty="0">
                <a:solidFill>
                  <a:srgbClr val="FF0000"/>
                </a:solidFill>
              </a:rPr>
              <a:t>Reference groups and social influence</a:t>
            </a:r>
          </a:p>
        </p:txBody>
      </p:sp>
      <p:sp>
        <p:nvSpPr>
          <p:cNvPr id="3" name="Content Placeholder 2">
            <a:extLst>
              <a:ext uri="{FF2B5EF4-FFF2-40B4-BE49-F238E27FC236}">
                <a16:creationId xmlns:a16="http://schemas.microsoft.com/office/drawing/2014/main" id="{07D892E0-C092-4F3B-3560-E3AE90185CC1}"/>
              </a:ext>
            </a:extLst>
          </p:cNvPr>
          <p:cNvSpPr>
            <a:spLocks noGrp="1"/>
          </p:cNvSpPr>
          <p:nvPr>
            <p:ph idx="1"/>
          </p:nvPr>
        </p:nvSpPr>
        <p:spPr>
          <a:xfrm>
            <a:off x="506186" y="1045030"/>
            <a:ext cx="8908747" cy="5447843"/>
          </a:xfrm>
        </p:spPr>
        <p:txBody>
          <a:bodyPr>
            <a:normAutofit fontScale="70000" lnSpcReduction="20000"/>
          </a:bodyPr>
          <a:lstStyle/>
          <a:p>
            <a:r>
              <a:rPr lang="en-US" dirty="0"/>
              <a:t>A </a:t>
            </a:r>
            <a:r>
              <a:rPr lang="en-US" b="1" dirty="0"/>
              <a:t>reference group</a:t>
            </a:r>
            <a:r>
              <a:rPr lang="en-US" dirty="0"/>
              <a:t> is any person or group that influences a consumer’s attitudes, values, self-image or </a:t>
            </a:r>
            <a:r>
              <a:rPr lang="en-US" dirty="0" err="1"/>
              <a:t>behaviour</a:t>
            </a:r>
            <a:r>
              <a:rPr lang="en-US" dirty="0"/>
              <a:t>.</a:t>
            </a:r>
          </a:p>
          <a:p>
            <a:r>
              <a:rPr lang="en-US" b="1" dirty="0"/>
              <a:t>Membership groups:</a:t>
            </a:r>
            <a:r>
              <a:rPr lang="en-US" dirty="0"/>
              <a:t> groups the consumer belongs to.</a:t>
            </a:r>
          </a:p>
          <a:p>
            <a:r>
              <a:rPr lang="en-US" dirty="0"/>
              <a:t>Eg: Family and friends, Colleagues, Professional groups, Celebrities, Influencers, Sports teams, Social or lifestyle communities</a:t>
            </a:r>
          </a:p>
          <a:p>
            <a:r>
              <a:rPr lang="en-US" dirty="0"/>
              <a:t>Positive reference groups are groups that consumers admire, identify with or wish to join. Consumers may imitate their </a:t>
            </a:r>
            <a:r>
              <a:rPr lang="en-US" dirty="0" err="1"/>
              <a:t>behaviour</a:t>
            </a:r>
            <a:r>
              <a:rPr lang="en-US" dirty="0"/>
              <a:t>, adopt their values or purchase similar products. </a:t>
            </a:r>
            <a:r>
              <a:rPr lang="en-US" dirty="0" err="1"/>
              <a:t>Eg.</a:t>
            </a:r>
            <a:r>
              <a:rPr lang="en-US" dirty="0"/>
              <a:t>: successful entrepreneurs, celebrities, or luxury consumers</a:t>
            </a:r>
          </a:p>
          <a:p>
            <a:r>
              <a:rPr lang="en-US" dirty="0"/>
              <a:t>An </a:t>
            </a:r>
            <a:r>
              <a:rPr lang="en-US" b="1" dirty="0"/>
              <a:t>aspirational group</a:t>
            </a:r>
            <a:r>
              <a:rPr lang="en-US" dirty="0"/>
              <a:t> is a positive reference group to which the consumer does not currently belong but would like to belong.</a:t>
            </a:r>
          </a:p>
          <a:p>
            <a:r>
              <a:rPr lang="en-US" dirty="0"/>
              <a:t>Eg: A university student admires successful young entrepreneurs and follows their clothing styles, technology use and choice of professional courses. </a:t>
            </a:r>
            <a:r>
              <a:rPr lang="en-US" dirty="0">
                <a:sym typeface="Wingdings" panose="05000000000000000000" pitchFamily="2" charset="2"/>
              </a:rPr>
              <a:t> </a:t>
            </a:r>
            <a:r>
              <a:rPr lang="en-US" dirty="0"/>
              <a:t>help the student feel closer to the desired identity.</a:t>
            </a:r>
          </a:p>
          <a:p>
            <a:r>
              <a:rPr lang="en-US" b="1" dirty="0"/>
              <a:t>Negative reference groups </a:t>
            </a:r>
            <a:r>
              <a:rPr lang="en-US" dirty="0"/>
              <a:t>are groups with which consumers do not want to be associated. Consumers may reject their </a:t>
            </a:r>
            <a:r>
              <a:rPr lang="en-US" dirty="0" err="1"/>
              <a:t>behaviour</a:t>
            </a:r>
            <a:r>
              <a:rPr lang="en-US" dirty="0"/>
              <a:t>, appearance or product choices to avoid being identified with them.</a:t>
            </a:r>
          </a:p>
          <a:p>
            <a:r>
              <a:rPr lang="en-US" dirty="0"/>
              <a:t>Eg: A young professional may avoid a clothing brand because it is strongly associated with an age group, lifestyle or social image that the consumer considers unfashionable or inappropriate.</a:t>
            </a:r>
          </a:p>
        </p:txBody>
      </p:sp>
      <p:pic>
        <p:nvPicPr>
          <p:cNvPr id="5" name="Picture 4">
            <a:extLst>
              <a:ext uri="{FF2B5EF4-FFF2-40B4-BE49-F238E27FC236}">
                <a16:creationId xmlns:a16="http://schemas.microsoft.com/office/drawing/2014/main" id="{D2271A0E-05BD-8C90-6C3E-5301A90D9618}"/>
              </a:ext>
            </a:extLst>
          </p:cNvPr>
          <p:cNvPicPr>
            <a:picLocks noChangeAspect="1"/>
          </p:cNvPicPr>
          <p:nvPr/>
        </p:nvPicPr>
        <p:blipFill>
          <a:blip r:embed="rId2"/>
          <a:stretch>
            <a:fillRect/>
          </a:stretch>
        </p:blipFill>
        <p:spPr>
          <a:xfrm>
            <a:off x="9572259" y="0"/>
            <a:ext cx="2619741" cy="3505689"/>
          </a:xfrm>
          <a:prstGeom prst="rect">
            <a:avLst/>
          </a:prstGeom>
        </p:spPr>
      </p:pic>
      <p:pic>
        <p:nvPicPr>
          <p:cNvPr id="7" name="Picture 6">
            <a:extLst>
              <a:ext uri="{FF2B5EF4-FFF2-40B4-BE49-F238E27FC236}">
                <a16:creationId xmlns:a16="http://schemas.microsoft.com/office/drawing/2014/main" id="{4FFF98C1-2898-CA87-2165-1ADF9D03ED45}"/>
              </a:ext>
            </a:extLst>
          </p:cNvPr>
          <p:cNvPicPr>
            <a:picLocks noChangeAspect="1"/>
          </p:cNvPicPr>
          <p:nvPr/>
        </p:nvPicPr>
        <p:blipFill>
          <a:blip r:embed="rId3"/>
          <a:stretch>
            <a:fillRect/>
          </a:stretch>
        </p:blipFill>
        <p:spPr>
          <a:xfrm>
            <a:off x="9534154" y="3505689"/>
            <a:ext cx="2657846" cy="3362794"/>
          </a:xfrm>
          <a:prstGeom prst="rect">
            <a:avLst/>
          </a:prstGeom>
        </p:spPr>
      </p:pic>
    </p:spTree>
    <p:extLst>
      <p:ext uri="{BB962C8B-B14F-4D97-AF65-F5344CB8AC3E}">
        <p14:creationId xmlns:p14="http://schemas.microsoft.com/office/powerpoint/2010/main" val="506612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29B31-72A3-ED2D-9010-DAD2874D4161}"/>
              </a:ext>
            </a:extLst>
          </p:cNvPr>
          <p:cNvSpPr>
            <a:spLocks noGrp="1"/>
          </p:cNvSpPr>
          <p:nvPr>
            <p:ph type="title"/>
          </p:nvPr>
        </p:nvSpPr>
        <p:spPr/>
        <p:txBody>
          <a:bodyPr/>
          <a:lstStyle/>
          <a:p>
            <a:r>
              <a:rPr lang="en-US" dirty="0"/>
              <a:t>Social Networks and Online Communities</a:t>
            </a:r>
          </a:p>
        </p:txBody>
      </p:sp>
      <p:sp>
        <p:nvSpPr>
          <p:cNvPr id="3" name="Content Placeholder 2">
            <a:extLst>
              <a:ext uri="{FF2B5EF4-FFF2-40B4-BE49-F238E27FC236}">
                <a16:creationId xmlns:a16="http://schemas.microsoft.com/office/drawing/2014/main" id="{55D76BDE-4685-888C-4957-8B0C07A5EFB0}"/>
              </a:ext>
            </a:extLst>
          </p:cNvPr>
          <p:cNvSpPr>
            <a:spLocks noGrp="1"/>
          </p:cNvSpPr>
          <p:nvPr>
            <p:ph idx="1"/>
          </p:nvPr>
        </p:nvSpPr>
        <p:spPr>
          <a:xfrm>
            <a:off x="838200" y="1690688"/>
            <a:ext cx="10515600" cy="4486275"/>
          </a:xfrm>
        </p:spPr>
        <p:txBody>
          <a:bodyPr>
            <a:normAutofit lnSpcReduction="10000"/>
          </a:bodyPr>
          <a:lstStyle/>
          <a:p>
            <a:r>
              <a:rPr lang="en-US" dirty="0"/>
              <a:t>Consumers are increasingly influenced by interactions on social media, review platforms, discussion forums, and online communities.</a:t>
            </a:r>
          </a:p>
          <a:p>
            <a:r>
              <a:rPr lang="en-US" dirty="0"/>
              <a:t>Influence may come from:</a:t>
            </a:r>
          </a:p>
          <a:p>
            <a:pPr lvl="1"/>
            <a:r>
              <a:rPr lang="en-US" dirty="0"/>
              <a:t>friends and followers; </a:t>
            </a:r>
          </a:p>
          <a:p>
            <a:pPr lvl="1"/>
            <a:r>
              <a:rPr lang="en-US" dirty="0"/>
              <a:t>influencers and content creators; </a:t>
            </a:r>
          </a:p>
          <a:p>
            <a:pPr lvl="1"/>
            <a:r>
              <a:rPr lang="en-US" dirty="0"/>
              <a:t>customer reviews; </a:t>
            </a:r>
          </a:p>
          <a:p>
            <a:pPr lvl="1"/>
            <a:r>
              <a:rPr lang="en-US" dirty="0"/>
              <a:t>online recommendations; </a:t>
            </a:r>
          </a:p>
          <a:p>
            <a:pPr lvl="1"/>
            <a:r>
              <a:rPr lang="en-US" dirty="0"/>
              <a:t>electronic word of mouth. </a:t>
            </a:r>
          </a:p>
          <a:p>
            <a:r>
              <a:rPr lang="en-US" b="1" dirty="0"/>
              <a:t>Eg:</a:t>
            </a:r>
            <a:r>
              <a:rPr lang="en-US" dirty="0"/>
              <a:t> A consumer may choose a restaurant after seeing positive TikTok videos and Google reviews.</a:t>
            </a:r>
          </a:p>
          <a:p>
            <a:endParaRPr lang="en-US" dirty="0"/>
          </a:p>
        </p:txBody>
      </p:sp>
    </p:spTree>
    <p:extLst>
      <p:ext uri="{BB962C8B-B14F-4D97-AF65-F5344CB8AC3E}">
        <p14:creationId xmlns:p14="http://schemas.microsoft.com/office/powerpoint/2010/main" val="2437162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9F879-F723-E35F-B705-14FDF522AAF2}"/>
              </a:ext>
            </a:extLst>
          </p:cNvPr>
          <p:cNvSpPr>
            <a:spLocks noGrp="1"/>
          </p:cNvSpPr>
          <p:nvPr>
            <p:ph type="title"/>
          </p:nvPr>
        </p:nvSpPr>
        <p:spPr/>
        <p:txBody>
          <a:bodyPr/>
          <a:lstStyle/>
          <a:p>
            <a:r>
              <a:rPr lang="en-US" dirty="0"/>
              <a:t>Opinion leaders</a:t>
            </a:r>
          </a:p>
        </p:txBody>
      </p:sp>
      <p:sp>
        <p:nvSpPr>
          <p:cNvPr id="3" name="Content Placeholder 2">
            <a:extLst>
              <a:ext uri="{FF2B5EF4-FFF2-40B4-BE49-F238E27FC236}">
                <a16:creationId xmlns:a16="http://schemas.microsoft.com/office/drawing/2014/main" id="{9E34F8A7-E754-3E25-2B41-DA05F43C6808}"/>
              </a:ext>
            </a:extLst>
          </p:cNvPr>
          <p:cNvSpPr>
            <a:spLocks noGrp="1"/>
          </p:cNvSpPr>
          <p:nvPr>
            <p:ph idx="1"/>
          </p:nvPr>
        </p:nvSpPr>
        <p:spPr/>
        <p:txBody>
          <a:bodyPr/>
          <a:lstStyle/>
          <a:p>
            <a:r>
              <a:rPr lang="en-US" dirty="0"/>
              <a:t>Opinion leaders are individuals whose knowledge, expertise, credibility, or social visibility gives them influence over others’ purchasing decisions.</a:t>
            </a:r>
          </a:p>
          <a:p>
            <a:r>
              <a:rPr lang="en-US" dirty="0"/>
              <a:t>They may be celebrities, experts, bloggers, community leaders, or knowledgeable friends.</a:t>
            </a:r>
          </a:p>
          <a:p>
            <a:r>
              <a:rPr lang="en-US" b="1" dirty="0"/>
              <a:t>Eg:</a:t>
            </a:r>
            <a:r>
              <a:rPr lang="en-US" dirty="0"/>
              <a:t> A skincare specialist recommending a sunscreen may influence consumers more strongly than a conventional advertisement.</a:t>
            </a:r>
          </a:p>
          <a:p>
            <a:endParaRPr lang="en-US" dirty="0"/>
          </a:p>
        </p:txBody>
      </p:sp>
    </p:spTree>
    <p:extLst>
      <p:ext uri="{BB962C8B-B14F-4D97-AF65-F5344CB8AC3E}">
        <p14:creationId xmlns:p14="http://schemas.microsoft.com/office/powerpoint/2010/main" val="3132007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7A0D-32D2-B67B-9E9F-E21531BF0054}"/>
              </a:ext>
            </a:extLst>
          </p:cNvPr>
          <p:cNvSpPr>
            <a:spLocks noGrp="1"/>
          </p:cNvSpPr>
          <p:nvPr>
            <p:ph type="title"/>
          </p:nvPr>
        </p:nvSpPr>
        <p:spPr/>
        <p:txBody>
          <a:bodyPr/>
          <a:lstStyle/>
          <a:p>
            <a:r>
              <a:rPr lang="en-US" b="1" dirty="0">
                <a:solidFill>
                  <a:srgbClr val="FF0000"/>
                </a:solidFill>
              </a:rPr>
              <a:t>Family</a:t>
            </a:r>
          </a:p>
        </p:txBody>
      </p:sp>
      <p:sp>
        <p:nvSpPr>
          <p:cNvPr id="3" name="Content Placeholder 2">
            <a:extLst>
              <a:ext uri="{FF2B5EF4-FFF2-40B4-BE49-F238E27FC236}">
                <a16:creationId xmlns:a16="http://schemas.microsoft.com/office/drawing/2014/main" id="{E5116EF2-E207-71A5-4E19-7CB35B734360}"/>
              </a:ext>
            </a:extLst>
          </p:cNvPr>
          <p:cNvSpPr>
            <a:spLocks noGrp="1"/>
          </p:cNvSpPr>
          <p:nvPr>
            <p:ph idx="1"/>
          </p:nvPr>
        </p:nvSpPr>
        <p:spPr>
          <a:xfrm>
            <a:off x="503506" y="1580892"/>
            <a:ext cx="6747933" cy="4351338"/>
          </a:xfrm>
        </p:spPr>
        <p:txBody>
          <a:bodyPr>
            <a:normAutofit lnSpcReduction="10000"/>
          </a:bodyPr>
          <a:lstStyle/>
          <a:p>
            <a:r>
              <a:rPr lang="en-US" dirty="0"/>
              <a:t>Family is often one of the strongest social influences on consumption. Family members may influence:</a:t>
            </a:r>
          </a:p>
          <a:p>
            <a:pPr lvl="1"/>
            <a:r>
              <a:rPr lang="en-US" dirty="0"/>
              <a:t>which products are considered; </a:t>
            </a:r>
          </a:p>
          <a:p>
            <a:pPr lvl="1"/>
            <a:r>
              <a:rPr lang="en-US" dirty="0"/>
              <a:t>which brands are preferred; </a:t>
            </a:r>
          </a:p>
          <a:p>
            <a:pPr lvl="1"/>
            <a:r>
              <a:rPr lang="en-US" dirty="0"/>
              <a:t>how much money is spent; </a:t>
            </a:r>
          </a:p>
          <a:p>
            <a:pPr lvl="1"/>
            <a:r>
              <a:rPr lang="en-US" dirty="0"/>
              <a:t>who makes the final purchase decision. </a:t>
            </a:r>
          </a:p>
          <a:p>
            <a:r>
              <a:rPr lang="en-US" dirty="0"/>
              <a:t>Different family members may play different roles, including initiator, influencer, decision-maker, buyer, and user.</a:t>
            </a:r>
          </a:p>
          <a:p>
            <a:endParaRPr lang="en-US" dirty="0"/>
          </a:p>
        </p:txBody>
      </p:sp>
      <p:pic>
        <p:nvPicPr>
          <p:cNvPr id="5" name="Picture 4">
            <a:extLst>
              <a:ext uri="{FF2B5EF4-FFF2-40B4-BE49-F238E27FC236}">
                <a16:creationId xmlns:a16="http://schemas.microsoft.com/office/drawing/2014/main" id="{1FBEF1AF-90C2-B521-AFBE-ACDE7A307D9D}"/>
              </a:ext>
            </a:extLst>
          </p:cNvPr>
          <p:cNvPicPr>
            <a:picLocks noChangeAspect="1"/>
          </p:cNvPicPr>
          <p:nvPr/>
        </p:nvPicPr>
        <p:blipFill>
          <a:blip r:embed="rId2"/>
          <a:stretch>
            <a:fillRect/>
          </a:stretch>
        </p:blipFill>
        <p:spPr>
          <a:xfrm>
            <a:off x="7954173" y="1580892"/>
            <a:ext cx="3734321" cy="3696216"/>
          </a:xfrm>
          <a:prstGeom prst="rect">
            <a:avLst/>
          </a:prstGeom>
        </p:spPr>
      </p:pic>
    </p:spTree>
    <p:extLst>
      <p:ext uri="{BB962C8B-B14F-4D97-AF65-F5344CB8AC3E}">
        <p14:creationId xmlns:p14="http://schemas.microsoft.com/office/powerpoint/2010/main" val="20772686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AB3EA-0174-EF20-9B66-55BF8A110ECE}"/>
              </a:ext>
            </a:extLst>
          </p:cNvPr>
          <p:cNvSpPr>
            <a:spLocks noGrp="1"/>
          </p:cNvSpPr>
          <p:nvPr>
            <p:ph type="title"/>
          </p:nvPr>
        </p:nvSpPr>
        <p:spPr>
          <a:xfrm>
            <a:off x="838200" y="365126"/>
            <a:ext cx="10515600" cy="671512"/>
          </a:xfrm>
        </p:spPr>
        <p:txBody>
          <a:bodyPr>
            <a:normAutofit fontScale="90000"/>
          </a:bodyPr>
          <a:lstStyle/>
          <a:p>
            <a:r>
              <a:rPr lang="en-US" b="1" dirty="0">
                <a:solidFill>
                  <a:srgbClr val="FF0000"/>
                </a:solidFill>
              </a:rPr>
              <a:t>Social roles and Status</a:t>
            </a:r>
          </a:p>
        </p:txBody>
      </p:sp>
      <p:sp>
        <p:nvSpPr>
          <p:cNvPr id="3" name="Content Placeholder 2">
            <a:extLst>
              <a:ext uri="{FF2B5EF4-FFF2-40B4-BE49-F238E27FC236}">
                <a16:creationId xmlns:a16="http://schemas.microsoft.com/office/drawing/2014/main" id="{AA7EEE56-5CAB-434B-E473-8EADE2D810DF}"/>
              </a:ext>
            </a:extLst>
          </p:cNvPr>
          <p:cNvSpPr>
            <a:spLocks noGrp="1"/>
          </p:cNvSpPr>
          <p:nvPr>
            <p:ph idx="1"/>
          </p:nvPr>
        </p:nvSpPr>
        <p:spPr>
          <a:xfrm>
            <a:off x="584200" y="1253331"/>
            <a:ext cx="10515600" cy="4351338"/>
          </a:xfrm>
        </p:spPr>
        <p:txBody>
          <a:bodyPr/>
          <a:lstStyle/>
          <a:p>
            <a:r>
              <a:rPr lang="en-US" dirty="0"/>
              <a:t>A person occupies different roles in society</a:t>
            </a:r>
          </a:p>
          <a:p>
            <a:pPr marL="0" indent="0">
              <a:buNone/>
            </a:pPr>
            <a:r>
              <a:rPr lang="en-US" dirty="0"/>
              <a:t>Eg: A student can be a parent, manager, lecturer, or community member, depending on the context.</a:t>
            </a:r>
          </a:p>
          <a:p>
            <a:r>
              <a:rPr lang="en-US" dirty="0"/>
              <a:t>Each role carries expectations, while status reflects the social position attached to that role.</a:t>
            </a:r>
          </a:p>
          <a:p>
            <a:r>
              <a:rPr lang="en-US" dirty="0"/>
              <a:t>Consumers often choose products that express or support their roles and status.</a:t>
            </a:r>
          </a:p>
          <a:p>
            <a:endParaRPr lang="en-US" dirty="0"/>
          </a:p>
        </p:txBody>
      </p:sp>
    </p:spTree>
    <p:extLst>
      <p:ext uri="{BB962C8B-B14F-4D97-AF65-F5344CB8AC3E}">
        <p14:creationId xmlns:p14="http://schemas.microsoft.com/office/powerpoint/2010/main" val="232829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C79130-D326-A6F6-7738-4F1F9EDDDDCA}"/>
              </a:ext>
            </a:extLst>
          </p:cNvPr>
          <p:cNvPicPr>
            <a:picLocks noChangeAspect="1"/>
          </p:cNvPicPr>
          <p:nvPr/>
        </p:nvPicPr>
        <p:blipFill>
          <a:blip r:embed="rId2"/>
          <a:srcRect t="15487" r="1" b="1"/>
          <a:stretch>
            <a:fillRect/>
          </a:stretch>
        </p:blipFill>
        <p:spPr>
          <a:xfrm>
            <a:off x="-3447" y="-1"/>
            <a:ext cx="12195447" cy="6879745"/>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16C95D-BAF0-6754-5655-133609C7DABB}"/>
              </a:ext>
            </a:extLst>
          </p:cNvPr>
          <p:cNvSpPr>
            <a:spLocks noGrp="1"/>
          </p:cNvSpPr>
          <p:nvPr>
            <p:ph type="title"/>
          </p:nvPr>
        </p:nvSpPr>
        <p:spPr>
          <a:xfrm>
            <a:off x="859028" y="4121944"/>
            <a:ext cx="7927785" cy="1620665"/>
          </a:xfrm>
        </p:spPr>
        <p:txBody>
          <a:bodyPr vert="horz" lIns="91440" tIns="45720" rIns="91440" bIns="45720" rtlCol="0" anchor="b">
            <a:normAutofit/>
          </a:bodyPr>
          <a:lstStyle/>
          <a:p>
            <a:r>
              <a:rPr lang="en-US" sz="4000" b="1" dirty="0">
                <a:solidFill>
                  <a:srgbClr val="FFFF00"/>
                </a:solidFill>
                <a:effectLst>
                  <a:outerShdw blurRad="38100" dist="38100" dir="2700000" algn="tl">
                    <a:srgbClr val="000000">
                      <a:alpha val="43137"/>
                    </a:srgbClr>
                  </a:outerShdw>
                </a:effectLst>
              </a:rPr>
              <a:t>Personal Factors</a:t>
            </a:r>
          </a:p>
        </p:txBody>
      </p:sp>
      <p:sp>
        <p:nvSpPr>
          <p:cNvPr id="3" name="Text Placeholder 2">
            <a:extLst>
              <a:ext uri="{FF2B5EF4-FFF2-40B4-BE49-F238E27FC236}">
                <a16:creationId xmlns:a16="http://schemas.microsoft.com/office/drawing/2014/main" id="{6AE79639-DE31-88E1-1EDA-CEFD48B2317E}"/>
              </a:ext>
            </a:extLst>
          </p:cNvPr>
          <p:cNvSpPr>
            <a:spLocks noGrp="1"/>
          </p:cNvSpPr>
          <p:nvPr>
            <p:ph type="body" idx="1"/>
          </p:nvPr>
        </p:nvSpPr>
        <p:spPr>
          <a:xfrm>
            <a:off x="859028" y="5737867"/>
            <a:ext cx="7942381" cy="618479"/>
          </a:xfrm>
        </p:spPr>
        <p:txBody>
          <a:bodyPr vert="horz" lIns="91440" tIns="45720" rIns="91440" bIns="45720" rtlCol="0">
            <a:normAutofit/>
          </a:bodyPr>
          <a:lstStyle/>
          <a:p>
            <a:endParaRPr lang="en-US" sz="2000">
              <a:solidFill>
                <a:srgbClr val="FFFFFF"/>
              </a:solidFill>
            </a:endParaRPr>
          </a:p>
        </p:txBody>
      </p:sp>
    </p:spTree>
    <p:extLst>
      <p:ext uri="{BB962C8B-B14F-4D97-AF65-F5344CB8AC3E}">
        <p14:creationId xmlns:p14="http://schemas.microsoft.com/office/powerpoint/2010/main" val="4002078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8C94E-744A-AEDF-7FCE-BA57139F801A}"/>
              </a:ext>
            </a:extLst>
          </p:cNvPr>
          <p:cNvSpPr>
            <a:spLocks noGrp="1"/>
          </p:cNvSpPr>
          <p:nvPr>
            <p:ph type="title"/>
          </p:nvPr>
        </p:nvSpPr>
        <p:spPr>
          <a:xfrm>
            <a:off x="814983" y="491068"/>
            <a:ext cx="4535950" cy="778932"/>
          </a:xfrm>
        </p:spPr>
        <p:txBody>
          <a:bodyPr anchor="b">
            <a:normAutofit/>
          </a:bodyPr>
          <a:lstStyle/>
          <a:p>
            <a:r>
              <a:rPr lang="en-US" sz="3200" b="1" dirty="0">
                <a:solidFill>
                  <a:srgbClr val="C00000"/>
                </a:solidFill>
              </a:rPr>
              <a:t>Age and Life-Cycle Stage</a:t>
            </a:r>
          </a:p>
        </p:txBody>
      </p:sp>
      <p:sp>
        <p:nvSpPr>
          <p:cNvPr id="3" name="Content Placeholder 2">
            <a:extLst>
              <a:ext uri="{FF2B5EF4-FFF2-40B4-BE49-F238E27FC236}">
                <a16:creationId xmlns:a16="http://schemas.microsoft.com/office/drawing/2014/main" id="{88CF58FF-6595-7A06-F7EE-22A85073F37E}"/>
              </a:ext>
            </a:extLst>
          </p:cNvPr>
          <p:cNvSpPr>
            <a:spLocks noGrp="1"/>
          </p:cNvSpPr>
          <p:nvPr>
            <p:ph idx="1"/>
          </p:nvPr>
        </p:nvSpPr>
        <p:spPr>
          <a:xfrm>
            <a:off x="592667" y="1540933"/>
            <a:ext cx="4131733" cy="4825999"/>
          </a:xfrm>
        </p:spPr>
        <p:txBody>
          <a:bodyPr anchor="t">
            <a:noAutofit/>
          </a:bodyPr>
          <a:lstStyle/>
          <a:p>
            <a:r>
              <a:rPr lang="en-US" sz="1800" dirty="0"/>
              <a:t>Consumers’ needs and preferences change as they grow older and move through different stages of life.</a:t>
            </a:r>
          </a:p>
          <a:p>
            <a:r>
              <a:rPr lang="en-US" sz="1800" b="1" dirty="0"/>
              <a:t>Eg:</a:t>
            </a:r>
            <a:r>
              <a:rPr lang="en-US" sz="1800" dirty="0"/>
              <a:t> Teenagers may spend more on fashion and entertainment, while older consumers may </a:t>
            </a:r>
            <a:r>
              <a:rPr lang="en-US" sz="1800" dirty="0" err="1"/>
              <a:t>prioritise</a:t>
            </a:r>
            <a:r>
              <a:rPr lang="en-US" sz="1800" dirty="0"/>
              <a:t> healthcare, comfort, and financial security.</a:t>
            </a:r>
          </a:p>
          <a:p>
            <a:r>
              <a:rPr lang="en-US" sz="1800" b="1" dirty="0"/>
              <a:t>Life-cycle stage</a:t>
            </a:r>
            <a:r>
              <a:rPr lang="en-US" sz="1800" dirty="0"/>
              <a:t> refers to the particular phase a person or family is experiencing at a given time. Each stage brings different needs, responsibilities, priorities, and spending patterns.</a:t>
            </a:r>
          </a:p>
          <a:p>
            <a:r>
              <a:rPr lang="en-US" sz="1800" dirty="0"/>
              <a:t>Consumers of the same age may be in different life-cycle stages and therefore behave differently.</a:t>
            </a:r>
          </a:p>
          <a:p>
            <a:endParaRPr lang="en-US" sz="1800" dirty="0"/>
          </a:p>
        </p:txBody>
      </p:sp>
      <p:pic>
        <p:nvPicPr>
          <p:cNvPr id="5" name="Picture 4">
            <a:extLst>
              <a:ext uri="{FF2B5EF4-FFF2-40B4-BE49-F238E27FC236}">
                <a16:creationId xmlns:a16="http://schemas.microsoft.com/office/drawing/2014/main" id="{03C1438D-97EF-B50F-4116-7D9A33CD05C8}"/>
              </a:ext>
            </a:extLst>
          </p:cNvPr>
          <p:cNvPicPr>
            <a:picLocks noChangeAspect="1"/>
          </p:cNvPicPr>
          <p:nvPr/>
        </p:nvPicPr>
        <p:blipFill>
          <a:blip r:embed="rId2"/>
          <a:stretch>
            <a:fillRect/>
          </a:stretch>
        </p:blipFill>
        <p:spPr>
          <a:xfrm>
            <a:off x="4724400" y="1540933"/>
            <a:ext cx="6389346" cy="3514139"/>
          </a:xfrm>
          <a:prstGeom prst="rect">
            <a:avLst/>
          </a:prstGeom>
        </p:spPr>
      </p:pic>
      <p:grpSp>
        <p:nvGrpSpPr>
          <p:cNvPr id="10" name="Group 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 name="Rectangle 10">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38538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29F1-FDB4-0B11-A85D-5777CE7EA845}"/>
              </a:ext>
            </a:extLst>
          </p:cNvPr>
          <p:cNvSpPr>
            <a:spLocks noGrp="1"/>
          </p:cNvSpPr>
          <p:nvPr>
            <p:ph type="title"/>
          </p:nvPr>
        </p:nvSpPr>
        <p:spPr>
          <a:xfrm>
            <a:off x="838200" y="365126"/>
            <a:ext cx="10515600" cy="837142"/>
          </a:xfrm>
        </p:spPr>
        <p:txBody>
          <a:bodyPr/>
          <a:lstStyle/>
          <a:p>
            <a:r>
              <a:rPr lang="en-US" dirty="0"/>
              <a:t>Occupation</a:t>
            </a:r>
          </a:p>
        </p:txBody>
      </p:sp>
      <p:sp>
        <p:nvSpPr>
          <p:cNvPr id="3" name="Content Placeholder 2">
            <a:extLst>
              <a:ext uri="{FF2B5EF4-FFF2-40B4-BE49-F238E27FC236}">
                <a16:creationId xmlns:a16="http://schemas.microsoft.com/office/drawing/2014/main" id="{E03F6504-3789-EDDF-C231-F45AA0E7BDC2}"/>
              </a:ext>
            </a:extLst>
          </p:cNvPr>
          <p:cNvSpPr>
            <a:spLocks noGrp="1"/>
          </p:cNvSpPr>
          <p:nvPr>
            <p:ph idx="1"/>
          </p:nvPr>
        </p:nvSpPr>
        <p:spPr>
          <a:xfrm>
            <a:off x="838200" y="1202268"/>
            <a:ext cx="4428067" cy="4974695"/>
          </a:xfrm>
        </p:spPr>
        <p:txBody>
          <a:bodyPr/>
          <a:lstStyle/>
          <a:p>
            <a:r>
              <a:rPr lang="en-US" dirty="0"/>
              <a:t>A person’s job influences the products and services they need, as well as their purchasing habits.</a:t>
            </a:r>
          </a:p>
          <a:p>
            <a:r>
              <a:rPr lang="en-US" b="1" dirty="0"/>
              <a:t>Eg:</a:t>
            </a:r>
            <a:r>
              <a:rPr lang="en-US" dirty="0"/>
              <a:t> An office worker may buy formal clothing and a laptop, while a construction worker may need protective equipment and durable footwear.</a:t>
            </a:r>
          </a:p>
          <a:p>
            <a:endParaRPr lang="en-US" dirty="0"/>
          </a:p>
        </p:txBody>
      </p:sp>
      <p:pic>
        <p:nvPicPr>
          <p:cNvPr id="5" name="Picture 4">
            <a:extLst>
              <a:ext uri="{FF2B5EF4-FFF2-40B4-BE49-F238E27FC236}">
                <a16:creationId xmlns:a16="http://schemas.microsoft.com/office/drawing/2014/main" id="{6B5B1EEB-6629-6F8F-905D-C8B505167568}"/>
              </a:ext>
            </a:extLst>
          </p:cNvPr>
          <p:cNvPicPr>
            <a:picLocks noChangeAspect="1"/>
          </p:cNvPicPr>
          <p:nvPr/>
        </p:nvPicPr>
        <p:blipFill>
          <a:blip r:embed="rId2"/>
          <a:stretch>
            <a:fillRect/>
          </a:stretch>
        </p:blipFill>
        <p:spPr>
          <a:xfrm>
            <a:off x="5904768" y="0"/>
            <a:ext cx="6287232" cy="6858000"/>
          </a:xfrm>
          <a:prstGeom prst="rect">
            <a:avLst/>
          </a:prstGeom>
        </p:spPr>
      </p:pic>
    </p:spTree>
    <p:extLst>
      <p:ext uri="{BB962C8B-B14F-4D97-AF65-F5344CB8AC3E}">
        <p14:creationId xmlns:p14="http://schemas.microsoft.com/office/powerpoint/2010/main" val="16813069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90F5-DDB1-29D5-553F-1C492399CFCD}"/>
              </a:ext>
            </a:extLst>
          </p:cNvPr>
          <p:cNvSpPr>
            <a:spLocks noGrp="1"/>
          </p:cNvSpPr>
          <p:nvPr>
            <p:ph type="title"/>
          </p:nvPr>
        </p:nvSpPr>
        <p:spPr/>
        <p:txBody>
          <a:bodyPr/>
          <a:lstStyle/>
          <a:p>
            <a:r>
              <a:rPr lang="en-US" dirty="0"/>
              <a:t>Economic situation</a:t>
            </a:r>
          </a:p>
        </p:txBody>
      </p:sp>
      <p:sp>
        <p:nvSpPr>
          <p:cNvPr id="3" name="Content Placeholder 2">
            <a:extLst>
              <a:ext uri="{FF2B5EF4-FFF2-40B4-BE49-F238E27FC236}">
                <a16:creationId xmlns:a16="http://schemas.microsoft.com/office/drawing/2014/main" id="{372D5CDF-6AA1-5392-0649-7A92B579F95C}"/>
              </a:ext>
            </a:extLst>
          </p:cNvPr>
          <p:cNvSpPr>
            <a:spLocks noGrp="1"/>
          </p:cNvSpPr>
          <p:nvPr>
            <p:ph idx="1"/>
          </p:nvPr>
        </p:nvSpPr>
        <p:spPr/>
        <p:txBody>
          <a:bodyPr/>
          <a:lstStyle/>
          <a:p>
            <a:r>
              <a:rPr lang="en-US" dirty="0"/>
              <a:t>A consumer’s income, savings, debt, and access to credit affect what they can afford and how they spend.</a:t>
            </a:r>
          </a:p>
          <a:p>
            <a:r>
              <a:rPr lang="en-US" b="1" dirty="0"/>
              <a:t>Eg:</a:t>
            </a:r>
            <a:r>
              <a:rPr lang="en-US" dirty="0"/>
              <a:t> When income falls, consumers may switch from premium brands to lower-priced alternatives.</a:t>
            </a:r>
          </a:p>
          <a:p>
            <a:endParaRPr lang="en-US" dirty="0"/>
          </a:p>
        </p:txBody>
      </p:sp>
    </p:spTree>
    <p:extLst>
      <p:ext uri="{BB962C8B-B14F-4D97-AF65-F5344CB8AC3E}">
        <p14:creationId xmlns:p14="http://schemas.microsoft.com/office/powerpoint/2010/main" val="3561612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2534-CB75-263F-188E-34080398D5BE}"/>
              </a:ext>
            </a:extLst>
          </p:cNvPr>
          <p:cNvSpPr>
            <a:spLocks noGrp="1"/>
          </p:cNvSpPr>
          <p:nvPr>
            <p:ph type="title"/>
          </p:nvPr>
        </p:nvSpPr>
        <p:spPr>
          <a:xfrm>
            <a:off x="753533" y="195793"/>
            <a:ext cx="10515600" cy="532340"/>
          </a:xfrm>
        </p:spPr>
        <p:txBody>
          <a:bodyPr>
            <a:noAutofit/>
          </a:bodyPr>
          <a:lstStyle/>
          <a:p>
            <a:r>
              <a:rPr lang="en-US" sz="3600" b="1" dirty="0">
                <a:solidFill>
                  <a:srgbClr val="C00000"/>
                </a:solidFill>
              </a:rPr>
              <a:t>Gender</a:t>
            </a:r>
          </a:p>
        </p:txBody>
      </p:sp>
      <p:graphicFrame>
        <p:nvGraphicFramePr>
          <p:cNvPr id="4" name="Content Placeholder 3">
            <a:extLst>
              <a:ext uri="{FF2B5EF4-FFF2-40B4-BE49-F238E27FC236}">
                <a16:creationId xmlns:a16="http://schemas.microsoft.com/office/drawing/2014/main" id="{5C0BFFD7-9675-9214-D79D-5B4B22D68761}"/>
              </a:ext>
            </a:extLst>
          </p:cNvPr>
          <p:cNvGraphicFramePr>
            <a:graphicFrameLocks noGrp="1"/>
          </p:cNvGraphicFramePr>
          <p:nvPr>
            <p:ph idx="1"/>
            <p:extLst>
              <p:ext uri="{D42A27DB-BD31-4B8C-83A1-F6EECF244321}">
                <p14:modId xmlns:p14="http://schemas.microsoft.com/office/powerpoint/2010/main" val="3166957755"/>
              </p:ext>
            </p:extLst>
          </p:nvPr>
        </p:nvGraphicFramePr>
        <p:xfrm>
          <a:off x="321734" y="728133"/>
          <a:ext cx="11565466" cy="5973646"/>
        </p:xfrm>
        <a:graphic>
          <a:graphicData uri="http://schemas.openxmlformats.org/drawingml/2006/table">
            <a:tbl>
              <a:tblPr/>
              <a:tblGrid>
                <a:gridCol w="1619862">
                  <a:extLst>
                    <a:ext uri="{9D8B030D-6E8A-4147-A177-3AD203B41FA5}">
                      <a16:colId xmlns:a16="http://schemas.microsoft.com/office/drawing/2014/main" val="636102656"/>
                    </a:ext>
                  </a:extLst>
                </a:gridCol>
                <a:gridCol w="4981511">
                  <a:extLst>
                    <a:ext uri="{9D8B030D-6E8A-4147-A177-3AD203B41FA5}">
                      <a16:colId xmlns:a16="http://schemas.microsoft.com/office/drawing/2014/main" val="1955613213"/>
                    </a:ext>
                  </a:extLst>
                </a:gridCol>
                <a:gridCol w="4964093">
                  <a:extLst>
                    <a:ext uri="{9D8B030D-6E8A-4147-A177-3AD203B41FA5}">
                      <a16:colId xmlns:a16="http://schemas.microsoft.com/office/drawing/2014/main" val="1203411287"/>
                    </a:ext>
                  </a:extLst>
                </a:gridCol>
              </a:tblGrid>
              <a:tr h="185794">
                <a:tc>
                  <a:txBody>
                    <a:bodyPr/>
                    <a:lstStyle/>
                    <a:p>
                      <a:pPr>
                        <a:buNone/>
                      </a:pPr>
                      <a:r>
                        <a:rPr lang="en-US" sz="1700" b="1"/>
                        <a:t>Aspect</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b="1" dirty="0"/>
                        <a:t>Male consumers</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b="1" dirty="0"/>
                        <a:t>Female consumers</a:t>
                      </a:r>
                    </a:p>
                  </a:txBody>
                  <a:tcPr marL="39558" marR="39558" marT="19779" marB="19779"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val="3774724349"/>
                  </a:ext>
                </a:extLst>
              </a:tr>
              <a:tr h="466352">
                <a:tc>
                  <a:txBody>
                    <a:bodyPr/>
                    <a:lstStyle/>
                    <a:p>
                      <a:pPr>
                        <a:buNone/>
                      </a:pPr>
                      <a:r>
                        <a:rPr lang="en-US" sz="1700" b="1"/>
                        <a:t>Shopping purpose</a:t>
                      </a:r>
                      <a:endParaRPr lang="en-US" sz="1700"/>
                    </a:p>
                  </a:txBody>
                  <a:tcPr marL="39558" marR="39558" marT="19779" marB="19779" anchor="ctr">
                    <a:lnL>
                      <a:noFill/>
                    </a:lnL>
                    <a:lnR>
                      <a:noFill/>
                    </a:lnR>
                    <a:lnT>
                      <a:noFill/>
                    </a:lnT>
                    <a:lnB>
                      <a:noFill/>
                    </a:lnB>
                    <a:noFill/>
                  </a:tcPr>
                </a:tc>
                <a:tc>
                  <a:txBody>
                    <a:bodyPr/>
                    <a:lstStyle/>
                    <a:p>
                      <a:pPr>
                        <a:buNone/>
                      </a:pPr>
                      <a:r>
                        <a:rPr lang="en-US" sz="1700" dirty="0"/>
                        <a:t>Often more task-oriented and focused on completing the purchase efficiently</a:t>
                      </a:r>
                    </a:p>
                  </a:txBody>
                  <a:tcPr marL="39558" marR="39558" marT="19779" marB="19779" anchor="ctr">
                    <a:lnL>
                      <a:noFill/>
                    </a:lnL>
                    <a:lnR>
                      <a:noFill/>
                    </a:lnR>
                    <a:lnT>
                      <a:noFill/>
                    </a:lnT>
                    <a:lnB>
                      <a:noFill/>
                    </a:lnB>
                    <a:noFill/>
                  </a:tcPr>
                </a:tc>
                <a:tc>
                  <a:txBody>
                    <a:bodyPr/>
                    <a:lstStyle/>
                    <a:p>
                      <a:pPr>
                        <a:buNone/>
                      </a:pPr>
                      <a:r>
                        <a:rPr lang="en-US" sz="1700" dirty="0"/>
                        <a:t>Often more likely to view shopping as both a practical and social experience</a:t>
                      </a:r>
                    </a:p>
                  </a:txBody>
                  <a:tcPr marL="39558" marR="39558" marT="19779" marB="19779" anchor="ctr">
                    <a:lnL>
                      <a:noFill/>
                    </a:lnL>
                    <a:lnR>
                      <a:noFill/>
                    </a:lnR>
                    <a:lnT>
                      <a:noFill/>
                    </a:lnT>
                    <a:lnB>
                      <a:noFill/>
                    </a:lnB>
                    <a:noFill/>
                  </a:tcPr>
                </a:tc>
                <a:extLst>
                  <a:ext uri="{0D108BD9-81ED-4DB2-BD59-A6C34878D82A}">
                    <a16:rowId xmlns:a16="http://schemas.microsoft.com/office/drawing/2014/main" val="3927696406"/>
                  </a:ext>
                </a:extLst>
              </a:tr>
              <a:tr h="466352">
                <a:tc>
                  <a:txBody>
                    <a:bodyPr/>
                    <a:lstStyle/>
                    <a:p>
                      <a:pPr>
                        <a:buNone/>
                      </a:pPr>
                      <a:r>
                        <a:rPr lang="en-US" sz="1700" b="1" dirty="0"/>
                        <a:t>Information search</a:t>
                      </a:r>
                      <a:endParaRPr lang="en-US" sz="1700" dirty="0"/>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dirty="0"/>
                        <a:t>May prefer fewer, more relevant pieces of information</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dirty="0"/>
                        <a:t>May compare more alternatives and consider a wider range of information</a:t>
                      </a:r>
                    </a:p>
                  </a:txBody>
                  <a:tcPr marL="39558" marR="39558" marT="19779" marB="19779"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val="2374851441"/>
                  </a:ext>
                </a:extLst>
              </a:tr>
              <a:tr h="466352">
                <a:tc>
                  <a:txBody>
                    <a:bodyPr/>
                    <a:lstStyle/>
                    <a:p>
                      <a:pPr>
                        <a:buNone/>
                      </a:pPr>
                      <a:r>
                        <a:rPr lang="en-US" sz="1700" b="1"/>
                        <a:t>Decision-making</a:t>
                      </a:r>
                      <a:endParaRPr lang="en-US" sz="1700"/>
                    </a:p>
                  </a:txBody>
                  <a:tcPr marL="39558" marR="39558" marT="19779" marB="19779" anchor="ctr">
                    <a:lnL>
                      <a:noFill/>
                    </a:lnL>
                    <a:lnR>
                      <a:noFill/>
                    </a:lnR>
                    <a:lnT>
                      <a:noFill/>
                    </a:lnT>
                    <a:lnB>
                      <a:noFill/>
                    </a:lnB>
                    <a:noFill/>
                  </a:tcPr>
                </a:tc>
                <a:tc>
                  <a:txBody>
                    <a:bodyPr/>
                    <a:lstStyle/>
                    <a:p>
                      <a:pPr>
                        <a:buNone/>
                      </a:pPr>
                      <a:r>
                        <a:rPr lang="en-US" sz="1700" dirty="0"/>
                        <a:t>Often focuses on key functional benefits, price, and performance</a:t>
                      </a:r>
                    </a:p>
                  </a:txBody>
                  <a:tcPr marL="39558" marR="39558" marT="19779" marB="19779" anchor="ctr">
                    <a:lnL>
                      <a:noFill/>
                    </a:lnL>
                    <a:lnR>
                      <a:noFill/>
                    </a:lnR>
                    <a:lnT>
                      <a:noFill/>
                    </a:lnT>
                    <a:lnB>
                      <a:noFill/>
                    </a:lnB>
                    <a:noFill/>
                  </a:tcPr>
                </a:tc>
                <a:tc>
                  <a:txBody>
                    <a:bodyPr/>
                    <a:lstStyle/>
                    <a:p>
                      <a:pPr>
                        <a:buNone/>
                      </a:pPr>
                      <a:r>
                        <a:rPr lang="en-US" sz="1700" dirty="0"/>
                        <a:t>Often considers functional, emotional, social, and aesthetic benefits together</a:t>
                      </a:r>
                    </a:p>
                  </a:txBody>
                  <a:tcPr marL="39558" marR="39558" marT="19779" marB="19779" anchor="ctr">
                    <a:lnL>
                      <a:noFill/>
                    </a:lnL>
                    <a:lnR>
                      <a:noFill/>
                    </a:lnR>
                    <a:lnT>
                      <a:noFill/>
                    </a:lnT>
                    <a:lnB>
                      <a:noFill/>
                    </a:lnB>
                    <a:noFill/>
                  </a:tcPr>
                </a:tc>
                <a:extLst>
                  <a:ext uri="{0D108BD9-81ED-4DB2-BD59-A6C34878D82A}">
                    <a16:rowId xmlns:a16="http://schemas.microsoft.com/office/drawing/2014/main" val="1962597242"/>
                  </a:ext>
                </a:extLst>
              </a:tr>
              <a:tr h="466352">
                <a:tc>
                  <a:txBody>
                    <a:bodyPr/>
                    <a:lstStyle/>
                    <a:p>
                      <a:pPr>
                        <a:buNone/>
                      </a:pPr>
                      <a:r>
                        <a:rPr lang="en-US" sz="1700" b="1"/>
                        <a:t>Shopping time</a:t>
                      </a:r>
                      <a:endParaRPr lang="en-US" sz="1700"/>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a:t>May spend less time browsing when the desired product is already known</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dirty="0"/>
                        <a:t>May spend more time browsing, comparing, and evaluating alternatives</a:t>
                      </a:r>
                    </a:p>
                  </a:txBody>
                  <a:tcPr marL="39558" marR="39558" marT="19779" marB="19779"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val="4057595670"/>
                  </a:ext>
                </a:extLst>
              </a:tr>
              <a:tr h="606632">
                <a:tc>
                  <a:txBody>
                    <a:bodyPr/>
                    <a:lstStyle/>
                    <a:p>
                      <a:pPr>
                        <a:buNone/>
                      </a:pPr>
                      <a:r>
                        <a:rPr lang="en-US" sz="1700" b="1"/>
                        <a:t>Brand loyalty</a:t>
                      </a:r>
                      <a:endParaRPr lang="en-US" sz="1700"/>
                    </a:p>
                  </a:txBody>
                  <a:tcPr marL="39558" marR="39558" marT="19779" marB="19779" anchor="ctr">
                    <a:lnL>
                      <a:noFill/>
                    </a:lnL>
                    <a:lnR>
                      <a:noFill/>
                    </a:lnR>
                    <a:lnT>
                      <a:noFill/>
                    </a:lnT>
                    <a:lnB>
                      <a:noFill/>
                    </a:lnB>
                    <a:noFill/>
                  </a:tcPr>
                </a:tc>
                <a:tc>
                  <a:txBody>
                    <a:bodyPr/>
                    <a:lstStyle/>
                    <a:p>
                      <a:pPr>
                        <a:buNone/>
                      </a:pPr>
                      <a:r>
                        <a:rPr lang="en-US" sz="1700" dirty="0"/>
                        <a:t>May remain loyal when a brand provides reliable performance and convenience</a:t>
                      </a:r>
                    </a:p>
                  </a:txBody>
                  <a:tcPr marL="39558" marR="39558" marT="19779" marB="19779" anchor="ctr">
                    <a:lnL>
                      <a:noFill/>
                    </a:lnL>
                    <a:lnR>
                      <a:noFill/>
                    </a:lnR>
                    <a:lnT>
                      <a:noFill/>
                    </a:lnT>
                    <a:lnB>
                      <a:noFill/>
                    </a:lnB>
                    <a:noFill/>
                  </a:tcPr>
                </a:tc>
                <a:tc>
                  <a:txBody>
                    <a:bodyPr/>
                    <a:lstStyle/>
                    <a:p>
                      <a:pPr>
                        <a:buNone/>
                      </a:pPr>
                      <a:r>
                        <a:rPr lang="en-US" sz="1700"/>
                        <a:t>May remain loyal when a brand provides quality, trust, good service, and emotional connection</a:t>
                      </a:r>
                    </a:p>
                  </a:txBody>
                  <a:tcPr marL="39558" marR="39558" marT="19779" marB="19779" anchor="ctr">
                    <a:lnL>
                      <a:noFill/>
                    </a:lnL>
                    <a:lnR>
                      <a:noFill/>
                    </a:lnR>
                    <a:lnT>
                      <a:noFill/>
                    </a:lnT>
                    <a:lnB>
                      <a:noFill/>
                    </a:lnB>
                    <a:noFill/>
                  </a:tcPr>
                </a:tc>
                <a:extLst>
                  <a:ext uri="{0D108BD9-81ED-4DB2-BD59-A6C34878D82A}">
                    <a16:rowId xmlns:a16="http://schemas.microsoft.com/office/drawing/2014/main" val="2345837019"/>
                  </a:ext>
                </a:extLst>
              </a:tr>
              <a:tr h="606632">
                <a:tc>
                  <a:txBody>
                    <a:bodyPr/>
                    <a:lstStyle/>
                    <a:p>
                      <a:pPr>
                        <a:buNone/>
                      </a:pPr>
                      <a:r>
                        <a:rPr lang="en-US" sz="1700" b="1"/>
                        <a:t>Response to advertising</a:t>
                      </a:r>
                      <a:endParaRPr lang="en-US" sz="1700"/>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a:t>May respond more strongly to direct messages about performance, efficiency, and achievement</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dirty="0"/>
                        <a:t>May respond more strongly to detailed messages, relationships, experiences, and emotional meaning</a:t>
                      </a:r>
                    </a:p>
                  </a:txBody>
                  <a:tcPr marL="39558" marR="39558" marT="19779" marB="19779"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val="1941984279"/>
                  </a:ext>
                </a:extLst>
              </a:tr>
              <a:tr h="466352">
                <a:tc>
                  <a:txBody>
                    <a:bodyPr/>
                    <a:lstStyle/>
                    <a:p>
                      <a:pPr>
                        <a:buNone/>
                      </a:pPr>
                      <a:r>
                        <a:rPr lang="en-US" sz="1700" b="1"/>
                        <a:t>Risk perception</a:t>
                      </a:r>
                      <a:endParaRPr lang="en-US" sz="1700"/>
                    </a:p>
                  </a:txBody>
                  <a:tcPr marL="39558" marR="39558" marT="19779" marB="19779" anchor="ctr">
                    <a:lnL>
                      <a:noFill/>
                    </a:lnL>
                    <a:lnR>
                      <a:noFill/>
                    </a:lnR>
                    <a:lnT>
                      <a:noFill/>
                    </a:lnT>
                    <a:lnB>
                      <a:noFill/>
                    </a:lnB>
                    <a:noFill/>
                  </a:tcPr>
                </a:tc>
                <a:tc>
                  <a:txBody>
                    <a:bodyPr/>
                    <a:lstStyle/>
                    <a:p>
                      <a:pPr>
                        <a:buNone/>
                      </a:pPr>
                      <a:r>
                        <a:rPr lang="en-US" sz="1700"/>
                        <a:t>May be more willing to accept risk in some product categories</a:t>
                      </a:r>
                    </a:p>
                  </a:txBody>
                  <a:tcPr marL="39558" marR="39558" marT="19779" marB="19779" anchor="ctr">
                    <a:lnL>
                      <a:noFill/>
                    </a:lnL>
                    <a:lnR>
                      <a:noFill/>
                    </a:lnR>
                    <a:lnT>
                      <a:noFill/>
                    </a:lnT>
                    <a:lnB>
                      <a:noFill/>
                    </a:lnB>
                    <a:noFill/>
                  </a:tcPr>
                </a:tc>
                <a:tc>
                  <a:txBody>
                    <a:bodyPr/>
                    <a:lstStyle/>
                    <a:p>
                      <a:pPr>
                        <a:buNone/>
                      </a:pPr>
                      <a:r>
                        <a:rPr lang="en-US" sz="1700"/>
                        <a:t>May seek more information and reassurance before purchasing unfamiliar products</a:t>
                      </a:r>
                    </a:p>
                  </a:txBody>
                  <a:tcPr marL="39558" marR="39558" marT="19779" marB="19779" anchor="ctr">
                    <a:lnL>
                      <a:noFill/>
                    </a:lnL>
                    <a:lnR>
                      <a:noFill/>
                    </a:lnR>
                    <a:lnT>
                      <a:noFill/>
                    </a:lnT>
                    <a:lnB>
                      <a:noFill/>
                    </a:lnB>
                    <a:noFill/>
                  </a:tcPr>
                </a:tc>
                <a:extLst>
                  <a:ext uri="{0D108BD9-81ED-4DB2-BD59-A6C34878D82A}">
                    <a16:rowId xmlns:a16="http://schemas.microsoft.com/office/drawing/2014/main" val="3933831707"/>
                  </a:ext>
                </a:extLst>
              </a:tr>
              <a:tr h="466352">
                <a:tc>
                  <a:txBody>
                    <a:bodyPr/>
                    <a:lstStyle/>
                    <a:p>
                      <a:pPr>
                        <a:buNone/>
                      </a:pPr>
                      <a:r>
                        <a:rPr lang="en-US" sz="1700" b="1"/>
                        <a:t>Social influence</a:t>
                      </a:r>
                      <a:endParaRPr lang="en-US" sz="1700"/>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a:t>May rely more on experts, technical reviews, or product specifications</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dirty="0"/>
                        <a:t>May rely more on recommendations, reviews, friends, and social networks</a:t>
                      </a:r>
                    </a:p>
                  </a:txBody>
                  <a:tcPr marL="39558" marR="39558" marT="19779" marB="19779"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val="3688126150"/>
                  </a:ext>
                </a:extLst>
              </a:tr>
              <a:tr h="466352">
                <a:tc>
                  <a:txBody>
                    <a:bodyPr/>
                    <a:lstStyle/>
                    <a:p>
                      <a:pPr>
                        <a:buNone/>
                      </a:pPr>
                      <a:r>
                        <a:rPr lang="en-US" sz="1700" b="1"/>
                        <a:t>Product evaluation</a:t>
                      </a:r>
                      <a:endParaRPr lang="en-US" sz="1700"/>
                    </a:p>
                  </a:txBody>
                  <a:tcPr marL="39558" marR="39558" marT="19779" marB="19779" anchor="ctr">
                    <a:lnL>
                      <a:noFill/>
                    </a:lnL>
                    <a:lnR>
                      <a:noFill/>
                    </a:lnR>
                    <a:lnT>
                      <a:noFill/>
                    </a:lnT>
                    <a:lnB>
                      <a:noFill/>
                    </a:lnB>
                    <a:noFill/>
                  </a:tcPr>
                </a:tc>
                <a:tc>
                  <a:txBody>
                    <a:bodyPr/>
                    <a:lstStyle/>
                    <a:p>
                      <a:pPr>
                        <a:buNone/>
                      </a:pPr>
                      <a:r>
                        <a:rPr lang="en-US" sz="1700"/>
                        <a:t>Often evaluates products using a smaller number of important criteria</a:t>
                      </a:r>
                    </a:p>
                  </a:txBody>
                  <a:tcPr marL="39558" marR="39558" marT="19779" marB="19779" anchor="ctr">
                    <a:lnL>
                      <a:noFill/>
                    </a:lnL>
                    <a:lnR>
                      <a:noFill/>
                    </a:lnR>
                    <a:lnT>
                      <a:noFill/>
                    </a:lnT>
                    <a:lnB>
                      <a:noFill/>
                    </a:lnB>
                    <a:noFill/>
                  </a:tcPr>
                </a:tc>
                <a:tc>
                  <a:txBody>
                    <a:bodyPr/>
                    <a:lstStyle/>
                    <a:p>
                      <a:pPr>
                        <a:buNone/>
                      </a:pPr>
                      <a:r>
                        <a:rPr lang="en-US" sz="1700"/>
                        <a:t>Often evaluates products using multiple criteria and considers the overall experience</a:t>
                      </a:r>
                    </a:p>
                  </a:txBody>
                  <a:tcPr marL="39558" marR="39558" marT="19779" marB="19779" anchor="ctr">
                    <a:lnL>
                      <a:noFill/>
                    </a:lnL>
                    <a:lnR>
                      <a:noFill/>
                    </a:lnR>
                    <a:lnT>
                      <a:noFill/>
                    </a:lnT>
                    <a:lnB>
                      <a:noFill/>
                    </a:lnB>
                    <a:noFill/>
                  </a:tcPr>
                </a:tc>
                <a:extLst>
                  <a:ext uri="{0D108BD9-81ED-4DB2-BD59-A6C34878D82A}">
                    <a16:rowId xmlns:a16="http://schemas.microsoft.com/office/drawing/2014/main" val="3098204059"/>
                  </a:ext>
                </a:extLst>
              </a:tr>
              <a:tr h="466352">
                <a:tc>
                  <a:txBody>
                    <a:bodyPr/>
                    <a:lstStyle/>
                    <a:p>
                      <a:pPr>
                        <a:buNone/>
                      </a:pPr>
                      <a:r>
                        <a:rPr lang="en-US" sz="1700" b="1"/>
                        <a:t>Service expectations</a:t>
                      </a:r>
                      <a:endParaRPr lang="en-US" sz="1700"/>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a:t>May prioritise speed, simplicity, and problem resolution</a:t>
                      </a:r>
                    </a:p>
                  </a:txBody>
                  <a:tcPr marL="39558" marR="39558" marT="19779" marB="19779" anchor="ctr">
                    <a:lnL>
                      <a:noFill/>
                    </a:lnL>
                    <a:lnR>
                      <a:noFill/>
                    </a:lnR>
                    <a:lnT>
                      <a:noFill/>
                    </a:lnT>
                    <a:lnB>
                      <a:noFill/>
                    </a:lnB>
                    <a:solidFill>
                      <a:schemeClr val="accent3">
                        <a:lumMod val="20000"/>
                        <a:lumOff val="80000"/>
                      </a:schemeClr>
                    </a:solidFill>
                  </a:tcPr>
                </a:tc>
                <a:tc>
                  <a:txBody>
                    <a:bodyPr/>
                    <a:lstStyle/>
                    <a:p>
                      <a:pPr>
                        <a:buNone/>
                      </a:pPr>
                      <a:r>
                        <a:rPr lang="en-US" sz="1700" dirty="0"/>
                        <a:t>May place greater emphasis on communication, attentiveness, and relationship quality</a:t>
                      </a:r>
                    </a:p>
                  </a:txBody>
                  <a:tcPr marL="39558" marR="39558" marT="19779" marB="19779"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val="2744667957"/>
                  </a:ext>
                </a:extLst>
              </a:tr>
            </a:tbl>
          </a:graphicData>
        </a:graphic>
      </p:graphicFrame>
    </p:spTree>
    <p:extLst>
      <p:ext uri="{BB962C8B-B14F-4D97-AF65-F5344CB8AC3E}">
        <p14:creationId xmlns:p14="http://schemas.microsoft.com/office/powerpoint/2010/main" val="1248575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A186-E570-38F8-B4A7-D74319F6642B}"/>
              </a:ext>
            </a:extLst>
          </p:cNvPr>
          <p:cNvSpPr>
            <a:spLocks noGrp="1"/>
          </p:cNvSpPr>
          <p:nvPr>
            <p:ph type="title"/>
          </p:nvPr>
        </p:nvSpPr>
        <p:spPr/>
        <p:txBody>
          <a:bodyPr/>
          <a:lstStyle/>
          <a:p>
            <a:r>
              <a:rPr lang="en-US" dirty="0"/>
              <a:t>Lifestyle</a:t>
            </a:r>
          </a:p>
        </p:txBody>
      </p:sp>
      <p:sp>
        <p:nvSpPr>
          <p:cNvPr id="3" name="Content Placeholder 2">
            <a:extLst>
              <a:ext uri="{FF2B5EF4-FFF2-40B4-BE49-F238E27FC236}">
                <a16:creationId xmlns:a16="http://schemas.microsoft.com/office/drawing/2014/main" id="{0B09CCF2-BB6E-7ECC-1967-50F765613A98}"/>
              </a:ext>
            </a:extLst>
          </p:cNvPr>
          <p:cNvSpPr>
            <a:spLocks noGrp="1"/>
          </p:cNvSpPr>
          <p:nvPr>
            <p:ph idx="1"/>
          </p:nvPr>
        </p:nvSpPr>
        <p:spPr/>
        <p:txBody>
          <a:bodyPr/>
          <a:lstStyle/>
          <a:p>
            <a:r>
              <a:rPr lang="en-US" dirty="0"/>
              <a:t>Lifestyle refers to how a person lives, including their activities, interests, and opinions.</a:t>
            </a:r>
          </a:p>
          <a:p>
            <a:r>
              <a:rPr lang="en-US" dirty="0"/>
              <a:t>Consumers with similar incomes or occupations may still make very different choices because they have different lifestyles.</a:t>
            </a:r>
          </a:p>
          <a:p>
            <a:r>
              <a:rPr lang="en-US" b="1" dirty="0"/>
              <a:t>Example:</a:t>
            </a:r>
            <a:r>
              <a:rPr lang="en-US" dirty="0"/>
              <a:t> One consumer may spend heavily on travel and fitness, while another may prefer gaming and home entertainment.</a:t>
            </a:r>
          </a:p>
          <a:p>
            <a:endParaRPr lang="en-US" dirty="0"/>
          </a:p>
        </p:txBody>
      </p:sp>
    </p:spTree>
    <p:extLst>
      <p:ext uri="{BB962C8B-B14F-4D97-AF65-F5344CB8AC3E}">
        <p14:creationId xmlns:p14="http://schemas.microsoft.com/office/powerpoint/2010/main" val="324877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97C6-DDE9-C542-D558-EE9494612D4A}"/>
              </a:ext>
            </a:extLst>
          </p:cNvPr>
          <p:cNvSpPr>
            <a:spLocks noGrp="1"/>
          </p:cNvSpPr>
          <p:nvPr>
            <p:ph type="title"/>
          </p:nvPr>
        </p:nvSpPr>
        <p:spPr/>
        <p:txBody>
          <a:bodyPr/>
          <a:lstStyle/>
          <a:p>
            <a:r>
              <a:rPr lang="en-US" dirty="0"/>
              <a:t>Personality</a:t>
            </a:r>
          </a:p>
        </p:txBody>
      </p:sp>
      <p:sp>
        <p:nvSpPr>
          <p:cNvPr id="3" name="Content Placeholder 2">
            <a:extLst>
              <a:ext uri="{FF2B5EF4-FFF2-40B4-BE49-F238E27FC236}">
                <a16:creationId xmlns:a16="http://schemas.microsoft.com/office/drawing/2014/main" id="{F8CBE220-4ABB-7168-22B1-76620232DA79}"/>
              </a:ext>
            </a:extLst>
          </p:cNvPr>
          <p:cNvSpPr>
            <a:spLocks noGrp="1"/>
          </p:cNvSpPr>
          <p:nvPr>
            <p:ph idx="1"/>
          </p:nvPr>
        </p:nvSpPr>
        <p:spPr>
          <a:xfrm>
            <a:off x="545432" y="1379621"/>
            <a:ext cx="10808368" cy="4797342"/>
          </a:xfrm>
        </p:spPr>
        <p:txBody>
          <a:bodyPr>
            <a:normAutofit fontScale="70000" lnSpcReduction="20000"/>
          </a:bodyPr>
          <a:lstStyle/>
          <a:p>
            <a:r>
              <a:rPr lang="en-US" b="1" dirty="0"/>
              <a:t>Personality</a:t>
            </a:r>
            <a:r>
              <a:rPr lang="en-US" dirty="0"/>
              <a:t> refers to the relatively consistent psychological characteristics that influence how a person thinks, feels, and behaves </a:t>
            </a:r>
            <a:r>
              <a:rPr lang="en-US" dirty="0">
                <a:sym typeface="Wingdings" panose="05000000000000000000" pitchFamily="2" charset="2"/>
              </a:rPr>
              <a:t> </a:t>
            </a:r>
            <a:r>
              <a:rPr lang="en-US" dirty="0"/>
              <a:t>explain why consumers respond differently to the same product, advertisement, or shopping situation.</a:t>
            </a:r>
          </a:p>
          <a:p>
            <a:r>
              <a:rPr lang="en-US" dirty="0"/>
              <a:t>Trait Theory: identifiable and relatively stable characteristics</a:t>
            </a:r>
          </a:p>
          <a:p>
            <a:pPr lvl="1"/>
            <a:r>
              <a:rPr lang="en-US" dirty="0"/>
              <a:t>self-confidence; </a:t>
            </a:r>
          </a:p>
          <a:p>
            <a:pPr lvl="1"/>
            <a:r>
              <a:rPr lang="en-US" dirty="0"/>
              <a:t>sociability; </a:t>
            </a:r>
          </a:p>
          <a:p>
            <a:pPr lvl="1"/>
            <a:r>
              <a:rPr lang="en-US" dirty="0"/>
              <a:t>independence; </a:t>
            </a:r>
          </a:p>
          <a:p>
            <a:pPr lvl="1"/>
            <a:r>
              <a:rPr lang="en-US" dirty="0"/>
              <a:t>impulsiveness; </a:t>
            </a:r>
          </a:p>
          <a:p>
            <a:pPr lvl="1"/>
            <a:r>
              <a:rPr lang="en-US" dirty="0"/>
              <a:t>cautiousness; </a:t>
            </a:r>
          </a:p>
          <a:p>
            <a:pPr lvl="1"/>
            <a:r>
              <a:rPr lang="en-US" dirty="0"/>
              <a:t>openness to new experiences; </a:t>
            </a:r>
          </a:p>
          <a:p>
            <a:pPr lvl="1"/>
            <a:r>
              <a:rPr lang="en-US" dirty="0"/>
              <a:t>materialism; </a:t>
            </a:r>
          </a:p>
          <a:p>
            <a:pPr lvl="1"/>
            <a:r>
              <a:rPr lang="en-US" dirty="0"/>
              <a:t>need for uniqueness; </a:t>
            </a:r>
          </a:p>
          <a:p>
            <a:pPr lvl="1"/>
            <a:r>
              <a:rPr lang="en-US" dirty="0"/>
              <a:t>innovativeness.</a:t>
            </a:r>
          </a:p>
          <a:p>
            <a:r>
              <a:rPr lang="en-US" b="1" dirty="0"/>
              <a:t>Eg: </a:t>
            </a:r>
            <a:r>
              <a:rPr lang="en-US" dirty="0"/>
              <a:t>A consumer with high innovativeness may be among the first to purchase a newly released smartphone, while a cautious consumer may wait for reviews and price reductions.</a:t>
            </a:r>
          </a:p>
          <a:p>
            <a:r>
              <a:rPr lang="en-US" dirty="0"/>
              <a:t>A highly open consumer may choose an adventurous holiday in a less familiar destination. </a:t>
            </a:r>
          </a:p>
          <a:p>
            <a:r>
              <a:rPr lang="en-US" dirty="0"/>
              <a:t>A highly conscientious consumer may choose a carefully planned tour with clear schedules, insurance, and verified reviews.</a:t>
            </a:r>
          </a:p>
        </p:txBody>
      </p:sp>
    </p:spTree>
    <p:extLst>
      <p:ext uri="{BB962C8B-B14F-4D97-AF65-F5344CB8AC3E}">
        <p14:creationId xmlns:p14="http://schemas.microsoft.com/office/powerpoint/2010/main" val="27335093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95EC4-6259-41A9-1134-96079C43FBA6}"/>
              </a:ext>
            </a:extLst>
          </p:cNvPr>
          <p:cNvSpPr>
            <a:spLocks noGrp="1"/>
          </p:cNvSpPr>
          <p:nvPr>
            <p:ph type="title"/>
          </p:nvPr>
        </p:nvSpPr>
        <p:spPr>
          <a:xfrm>
            <a:off x="838200" y="365125"/>
            <a:ext cx="10515600" cy="533233"/>
          </a:xfrm>
        </p:spPr>
        <p:txBody>
          <a:bodyPr>
            <a:normAutofit fontScale="90000"/>
          </a:bodyPr>
          <a:lstStyle/>
          <a:p>
            <a:r>
              <a:rPr lang="en-US" dirty="0"/>
              <a:t>The Big Five Personality Model</a:t>
            </a:r>
          </a:p>
        </p:txBody>
      </p:sp>
      <p:graphicFrame>
        <p:nvGraphicFramePr>
          <p:cNvPr id="4" name="Content Placeholder 3">
            <a:extLst>
              <a:ext uri="{FF2B5EF4-FFF2-40B4-BE49-F238E27FC236}">
                <a16:creationId xmlns:a16="http://schemas.microsoft.com/office/drawing/2014/main" id="{17DACEAE-6DD3-D134-F010-4FB68A17EFE4}"/>
              </a:ext>
            </a:extLst>
          </p:cNvPr>
          <p:cNvGraphicFramePr>
            <a:graphicFrameLocks noGrp="1"/>
          </p:cNvGraphicFramePr>
          <p:nvPr>
            <p:ph idx="1"/>
            <p:extLst>
              <p:ext uri="{D42A27DB-BD31-4B8C-83A1-F6EECF244321}">
                <p14:modId xmlns:p14="http://schemas.microsoft.com/office/powerpoint/2010/main" val="65646843"/>
              </p:ext>
            </p:extLst>
          </p:nvPr>
        </p:nvGraphicFramePr>
        <p:xfrm>
          <a:off x="838200" y="1187116"/>
          <a:ext cx="10792326" cy="5394136"/>
        </p:xfrm>
        <a:graphic>
          <a:graphicData uri="http://schemas.openxmlformats.org/drawingml/2006/table">
            <a:tbl>
              <a:tblPr/>
              <a:tblGrid>
                <a:gridCol w="2610853">
                  <a:extLst>
                    <a:ext uri="{9D8B030D-6E8A-4147-A177-3AD203B41FA5}">
                      <a16:colId xmlns:a16="http://schemas.microsoft.com/office/drawing/2014/main" val="3282595975"/>
                    </a:ext>
                  </a:extLst>
                </a:gridCol>
                <a:gridCol w="3272589">
                  <a:extLst>
                    <a:ext uri="{9D8B030D-6E8A-4147-A177-3AD203B41FA5}">
                      <a16:colId xmlns:a16="http://schemas.microsoft.com/office/drawing/2014/main" val="2657467541"/>
                    </a:ext>
                  </a:extLst>
                </a:gridCol>
                <a:gridCol w="4908884">
                  <a:extLst>
                    <a:ext uri="{9D8B030D-6E8A-4147-A177-3AD203B41FA5}">
                      <a16:colId xmlns:a16="http://schemas.microsoft.com/office/drawing/2014/main" val="2565708082"/>
                    </a:ext>
                  </a:extLst>
                </a:gridCol>
              </a:tblGrid>
              <a:tr h="370418">
                <a:tc>
                  <a:txBody>
                    <a:bodyPr/>
                    <a:lstStyle/>
                    <a:p>
                      <a:pPr>
                        <a:buNone/>
                      </a:pPr>
                      <a:r>
                        <a:rPr lang="en-US" sz="2000" b="1">
                          <a:solidFill>
                            <a:srgbClr val="C00000"/>
                          </a:solidFill>
                        </a:rPr>
                        <a:t>Personality dimension</a:t>
                      </a:r>
                    </a:p>
                  </a:txBody>
                  <a:tcPr marL="80580" marR="80580" marT="40290" marB="40290" anchor="ctr">
                    <a:lnL>
                      <a:noFill/>
                    </a:lnL>
                    <a:lnR>
                      <a:noFill/>
                    </a:lnR>
                    <a:lnT>
                      <a:noFill/>
                    </a:lnT>
                    <a:lnB>
                      <a:noFill/>
                    </a:lnB>
                    <a:noFill/>
                  </a:tcPr>
                </a:tc>
                <a:tc>
                  <a:txBody>
                    <a:bodyPr/>
                    <a:lstStyle/>
                    <a:p>
                      <a:pPr>
                        <a:buNone/>
                      </a:pPr>
                      <a:r>
                        <a:rPr lang="en-US" sz="2000" b="1" dirty="0">
                          <a:solidFill>
                            <a:srgbClr val="C00000"/>
                          </a:solidFill>
                        </a:rPr>
                        <a:t>Meaning</a:t>
                      </a:r>
                    </a:p>
                  </a:txBody>
                  <a:tcPr marL="80580" marR="80580" marT="40290" marB="40290" anchor="ctr">
                    <a:lnL>
                      <a:noFill/>
                    </a:lnL>
                    <a:lnR>
                      <a:noFill/>
                    </a:lnR>
                    <a:lnT>
                      <a:noFill/>
                    </a:lnT>
                    <a:lnB>
                      <a:noFill/>
                    </a:lnB>
                    <a:noFill/>
                  </a:tcPr>
                </a:tc>
                <a:tc>
                  <a:txBody>
                    <a:bodyPr/>
                    <a:lstStyle/>
                    <a:p>
                      <a:pPr>
                        <a:buNone/>
                      </a:pPr>
                      <a:r>
                        <a:rPr lang="en-US" sz="2000" b="1" dirty="0">
                          <a:solidFill>
                            <a:srgbClr val="C00000"/>
                          </a:solidFill>
                        </a:rPr>
                        <a:t>Possible consumer </a:t>
                      </a:r>
                      <a:r>
                        <a:rPr lang="en-US" sz="2000" b="1" dirty="0" err="1">
                          <a:solidFill>
                            <a:srgbClr val="C00000"/>
                          </a:solidFill>
                        </a:rPr>
                        <a:t>behaviour</a:t>
                      </a:r>
                      <a:endParaRPr lang="en-US" sz="2000" b="1" dirty="0">
                        <a:solidFill>
                          <a:srgbClr val="C00000"/>
                        </a:solidFill>
                      </a:endParaRPr>
                    </a:p>
                  </a:txBody>
                  <a:tcPr marL="80580" marR="80580" marT="40290" marB="40290" anchor="ctr">
                    <a:lnL>
                      <a:noFill/>
                    </a:lnL>
                    <a:lnR>
                      <a:noFill/>
                    </a:lnR>
                    <a:lnT>
                      <a:noFill/>
                    </a:lnT>
                    <a:lnB>
                      <a:noFill/>
                    </a:lnB>
                    <a:noFill/>
                  </a:tcPr>
                </a:tc>
                <a:extLst>
                  <a:ext uri="{0D108BD9-81ED-4DB2-BD59-A6C34878D82A}">
                    <a16:rowId xmlns:a16="http://schemas.microsoft.com/office/drawing/2014/main" val="1458604771"/>
                  </a:ext>
                </a:extLst>
              </a:tr>
              <a:tr h="927244">
                <a:tc>
                  <a:txBody>
                    <a:bodyPr/>
                    <a:lstStyle/>
                    <a:p>
                      <a:pPr>
                        <a:buNone/>
                      </a:pPr>
                      <a:r>
                        <a:rPr lang="en-US" sz="2000" b="1" dirty="0"/>
                        <a:t>Openness to experience</a:t>
                      </a:r>
                      <a:endParaRPr lang="en-US" sz="2000" dirty="0"/>
                    </a:p>
                  </a:txBody>
                  <a:tcPr marL="80580" marR="80580" marT="40290" marB="40290" anchor="ctr">
                    <a:lnL>
                      <a:noFill/>
                    </a:lnL>
                    <a:lnR>
                      <a:noFill/>
                    </a:lnR>
                    <a:lnT>
                      <a:noFill/>
                    </a:lnT>
                    <a:lnB>
                      <a:noFill/>
                    </a:lnB>
                    <a:solidFill>
                      <a:srgbClr val="FFFF00"/>
                    </a:solidFill>
                  </a:tcPr>
                </a:tc>
                <a:tc>
                  <a:txBody>
                    <a:bodyPr/>
                    <a:lstStyle/>
                    <a:p>
                      <a:pPr>
                        <a:buNone/>
                      </a:pPr>
                      <a:r>
                        <a:rPr lang="en-US" sz="2000" dirty="0"/>
                        <a:t>Creative, curious, interested in novelty</a:t>
                      </a:r>
                    </a:p>
                  </a:txBody>
                  <a:tcPr marL="80580" marR="80580" marT="40290" marB="40290" anchor="ctr">
                    <a:lnL>
                      <a:noFill/>
                    </a:lnL>
                    <a:lnR>
                      <a:noFill/>
                    </a:lnR>
                    <a:lnT>
                      <a:noFill/>
                    </a:lnT>
                    <a:lnB>
                      <a:noFill/>
                    </a:lnB>
                    <a:solidFill>
                      <a:schemeClr val="accent3">
                        <a:lumMod val="20000"/>
                        <a:lumOff val="80000"/>
                      </a:schemeClr>
                    </a:solidFill>
                  </a:tcPr>
                </a:tc>
                <a:tc>
                  <a:txBody>
                    <a:bodyPr/>
                    <a:lstStyle/>
                    <a:p>
                      <a:pPr>
                        <a:buNone/>
                      </a:pPr>
                      <a:r>
                        <a:rPr lang="en-US" sz="2000" dirty="0"/>
                        <a:t>More likely to try new products, unusual destinations, or innovative brands</a:t>
                      </a:r>
                    </a:p>
                  </a:txBody>
                  <a:tcPr marL="80580" marR="80580" marT="40290" marB="40290"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2159601371"/>
                  </a:ext>
                </a:extLst>
              </a:tr>
              <a:tr h="927244">
                <a:tc>
                  <a:txBody>
                    <a:bodyPr/>
                    <a:lstStyle/>
                    <a:p>
                      <a:pPr>
                        <a:buNone/>
                      </a:pPr>
                      <a:r>
                        <a:rPr lang="en-US" sz="2000" b="1" dirty="0"/>
                        <a:t>Conscientiousness</a:t>
                      </a:r>
                      <a:endParaRPr lang="en-US" sz="2000" dirty="0"/>
                    </a:p>
                  </a:txBody>
                  <a:tcPr marL="80580" marR="80580" marT="40290" marB="40290" anchor="ctr">
                    <a:lnL>
                      <a:noFill/>
                    </a:lnL>
                    <a:lnR>
                      <a:noFill/>
                    </a:lnR>
                    <a:lnT>
                      <a:noFill/>
                    </a:lnT>
                    <a:lnB>
                      <a:noFill/>
                    </a:lnB>
                    <a:solidFill>
                      <a:srgbClr val="FFFF00"/>
                    </a:solidFill>
                  </a:tcPr>
                </a:tc>
                <a:tc>
                  <a:txBody>
                    <a:bodyPr/>
                    <a:lstStyle/>
                    <a:p>
                      <a:pPr>
                        <a:buNone/>
                      </a:pPr>
                      <a:r>
                        <a:rPr lang="en-US" sz="2000" dirty="0" err="1"/>
                        <a:t>Organised</a:t>
                      </a:r>
                      <a:r>
                        <a:rPr lang="en-US" sz="2000" dirty="0"/>
                        <a:t>, careful, responsible</a:t>
                      </a:r>
                    </a:p>
                  </a:txBody>
                  <a:tcPr marL="80580" marR="80580" marT="40290" marB="40290" anchor="ctr">
                    <a:lnL>
                      <a:noFill/>
                    </a:lnL>
                    <a:lnR>
                      <a:noFill/>
                    </a:lnR>
                    <a:lnT>
                      <a:noFill/>
                    </a:lnT>
                    <a:lnB>
                      <a:noFill/>
                    </a:lnB>
                    <a:solidFill>
                      <a:schemeClr val="accent3">
                        <a:lumMod val="20000"/>
                        <a:lumOff val="80000"/>
                      </a:schemeClr>
                    </a:solidFill>
                  </a:tcPr>
                </a:tc>
                <a:tc>
                  <a:txBody>
                    <a:bodyPr/>
                    <a:lstStyle/>
                    <a:p>
                      <a:pPr>
                        <a:buNone/>
                      </a:pPr>
                      <a:r>
                        <a:rPr lang="en-US" sz="2000" dirty="0"/>
                        <a:t>More likely to plan purchases, compare quality, and manage budgets</a:t>
                      </a:r>
                    </a:p>
                  </a:txBody>
                  <a:tcPr marL="80580" marR="80580" marT="40290" marB="40290"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3562982174"/>
                  </a:ext>
                </a:extLst>
              </a:tr>
              <a:tr h="927244">
                <a:tc>
                  <a:txBody>
                    <a:bodyPr/>
                    <a:lstStyle/>
                    <a:p>
                      <a:pPr>
                        <a:buNone/>
                      </a:pPr>
                      <a:r>
                        <a:rPr lang="en-US" sz="2000" b="1" dirty="0"/>
                        <a:t>Extraversion</a:t>
                      </a:r>
                      <a:endParaRPr lang="en-US" sz="2000" dirty="0"/>
                    </a:p>
                  </a:txBody>
                  <a:tcPr marL="80580" marR="80580" marT="40290" marB="40290" anchor="ctr">
                    <a:lnL>
                      <a:noFill/>
                    </a:lnL>
                    <a:lnR>
                      <a:noFill/>
                    </a:lnR>
                    <a:lnT>
                      <a:noFill/>
                    </a:lnT>
                    <a:lnB>
                      <a:noFill/>
                    </a:lnB>
                    <a:solidFill>
                      <a:srgbClr val="FFFF00"/>
                    </a:solidFill>
                  </a:tcPr>
                </a:tc>
                <a:tc>
                  <a:txBody>
                    <a:bodyPr/>
                    <a:lstStyle/>
                    <a:p>
                      <a:pPr>
                        <a:buNone/>
                      </a:pPr>
                      <a:r>
                        <a:rPr lang="en-US" sz="2000" dirty="0"/>
                        <a:t>Sociable, energetic, outgoing</a:t>
                      </a:r>
                    </a:p>
                  </a:txBody>
                  <a:tcPr marL="80580" marR="80580" marT="40290" marB="40290" anchor="ctr">
                    <a:lnL>
                      <a:noFill/>
                    </a:lnL>
                    <a:lnR>
                      <a:noFill/>
                    </a:lnR>
                    <a:lnT>
                      <a:noFill/>
                    </a:lnT>
                    <a:lnB>
                      <a:noFill/>
                    </a:lnB>
                    <a:solidFill>
                      <a:schemeClr val="accent3">
                        <a:lumMod val="20000"/>
                        <a:lumOff val="80000"/>
                      </a:schemeClr>
                    </a:solidFill>
                  </a:tcPr>
                </a:tc>
                <a:tc>
                  <a:txBody>
                    <a:bodyPr/>
                    <a:lstStyle/>
                    <a:p>
                      <a:pPr>
                        <a:buNone/>
                      </a:pPr>
                      <a:r>
                        <a:rPr lang="en-US" sz="2000" dirty="0"/>
                        <a:t>May prefer social activities, visible brands, events, and shared experiences</a:t>
                      </a:r>
                    </a:p>
                  </a:txBody>
                  <a:tcPr marL="80580" marR="80580" marT="40290" marB="40290"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873113014"/>
                  </a:ext>
                </a:extLst>
              </a:tr>
              <a:tr h="927244">
                <a:tc>
                  <a:txBody>
                    <a:bodyPr/>
                    <a:lstStyle/>
                    <a:p>
                      <a:pPr>
                        <a:buNone/>
                      </a:pPr>
                      <a:r>
                        <a:rPr lang="en-US" sz="2000" b="1" dirty="0"/>
                        <a:t>Agreeableness</a:t>
                      </a:r>
                      <a:endParaRPr lang="en-US" sz="2000" dirty="0"/>
                    </a:p>
                  </a:txBody>
                  <a:tcPr marL="80580" marR="80580" marT="40290" marB="40290" anchor="ctr">
                    <a:lnL>
                      <a:noFill/>
                    </a:lnL>
                    <a:lnR>
                      <a:noFill/>
                    </a:lnR>
                    <a:lnT>
                      <a:noFill/>
                    </a:lnT>
                    <a:lnB>
                      <a:noFill/>
                    </a:lnB>
                    <a:solidFill>
                      <a:srgbClr val="FFFF00"/>
                    </a:solidFill>
                  </a:tcPr>
                </a:tc>
                <a:tc>
                  <a:txBody>
                    <a:bodyPr/>
                    <a:lstStyle/>
                    <a:p>
                      <a:pPr>
                        <a:buNone/>
                      </a:pPr>
                      <a:r>
                        <a:rPr lang="en-US" sz="2000" dirty="0"/>
                        <a:t>Cooperative, caring, trusting</a:t>
                      </a:r>
                    </a:p>
                  </a:txBody>
                  <a:tcPr marL="80580" marR="80580" marT="40290" marB="40290" anchor="ctr">
                    <a:lnL>
                      <a:noFill/>
                    </a:lnL>
                    <a:lnR>
                      <a:noFill/>
                    </a:lnR>
                    <a:lnT>
                      <a:noFill/>
                    </a:lnT>
                    <a:lnB>
                      <a:noFill/>
                    </a:lnB>
                    <a:solidFill>
                      <a:schemeClr val="accent3">
                        <a:lumMod val="20000"/>
                        <a:lumOff val="80000"/>
                      </a:schemeClr>
                    </a:solidFill>
                  </a:tcPr>
                </a:tc>
                <a:tc>
                  <a:txBody>
                    <a:bodyPr/>
                    <a:lstStyle/>
                    <a:p>
                      <a:pPr>
                        <a:buNone/>
                      </a:pPr>
                      <a:r>
                        <a:rPr lang="en-US" sz="2000" dirty="0"/>
                        <a:t>May respond positively to ethical brands, community messages, and recommendations</a:t>
                      </a:r>
                    </a:p>
                  </a:txBody>
                  <a:tcPr marL="80580" marR="80580" marT="40290" marB="40290"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764742341"/>
                  </a:ext>
                </a:extLst>
              </a:tr>
              <a:tr h="927244">
                <a:tc>
                  <a:txBody>
                    <a:bodyPr/>
                    <a:lstStyle/>
                    <a:p>
                      <a:pPr>
                        <a:buNone/>
                      </a:pPr>
                      <a:r>
                        <a:rPr lang="en-US" sz="2000" b="1" dirty="0"/>
                        <a:t>Neuroticism or emotional instability</a:t>
                      </a:r>
                      <a:endParaRPr lang="en-US" sz="2000" dirty="0"/>
                    </a:p>
                  </a:txBody>
                  <a:tcPr marL="80580" marR="80580" marT="40290" marB="40290" anchor="ctr">
                    <a:lnL>
                      <a:noFill/>
                    </a:lnL>
                    <a:lnR>
                      <a:noFill/>
                    </a:lnR>
                    <a:lnT>
                      <a:noFill/>
                    </a:lnT>
                    <a:lnB>
                      <a:noFill/>
                    </a:lnB>
                    <a:solidFill>
                      <a:srgbClr val="FFFF00"/>
                    </a:solidFill>
                  </a:tcPr>
                </a:tc>
                <a:tc>
                  <a:txBody>
                    <a:bodyPr/>
                    <a:lstStyle/>
                    <a:p>
                      <a:pPr>
                        <a:buNone/>
                      </a:pPr>
                      <a:r>
                        <a:rPr lang="en-US" sz="2000" dirty="0"/>
                        <a:t>Anxious, sensitive, emotionally reactive</a:t>
                      </a:r>
                    </a:p>
                  </a:txBody>
                  <a:tcPr marL="80580" marR="80580" marT="40290" marB="40290" anchor="ctr">
                    <a:lnL>
                      <a:noFill/>
                    </a:lnL>
                    <a:lnR>
                      <a:noFill/>
                    </a:lnR>
                    <a:lnT>
                      <a:noFill/>
                    </a:lnT>
                    <a:lnB>
                      <a:noFill/>
                    </a:lnB>
                    <a:solidFill>
                      <a:schemeClr val="accent3">
                        <a:lumMod val="20000"/>
                        <a:lumOff val="80000"/>
                      </a:schemeClr>
                    </a:solidFill>
                  </a:tcPr>
                </a:tc>
                <a:tc>
                  <a:txBody>
                    <a:bodyPr/>
                    <a:lstStyle/>
                    <a:p>
                      <a:pPr>
                        <a:buNone/>
                      </a:pPr>
                      <a:r>
                        <a:rPr lang="en-US" sz="2000" dirty="0"/>
                        <a:t>May seek reassurance, guarantees, safety, and risk-reducing information</a:t>
                      </a:r>
                    </a:p>
                  </a:txBody>
                  <a:tcPr marL="80580" marR="80580" marT="40290" marB="40290"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2193128206"/>
                  </a:ext>
                </a:extLst>
              </a:tr>
            </a:tbl>
          </a:graphicData>
        </a:graphic>
      </p:graphicFrame>
    </p:spTree>
    <p:extLst>
      <p:ext uri="{BB962C8B-B14F-4D97-AF65-F5344CB8AC3E}">
        <p14:creationId xmlns:p14="http://schemas.microsoft.com/office/powerpoint/2010/main" val="2163899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9619E-6097-6B4A-BE6D-7677A906312D}"/>
              </a:ext>
            </a:extLst>
          </p:cNvPr>
          <p:cNvSpPr>
            <a:spLocks noGrp="1"/>
          </p:cNvSpPr>
          <p:nvPr>
            <p:ph type="title"/>
          </p:nvPr>
        </p:nvSpPr>
        <p:spPr>
          <a:xfrm>
            <a:off x="838200" y="365126"/>
            <a:ext cx="10515600" cy="693654"/>
          </a:xfrm>
        </p:spPr>
        <p:txBody>
          <a:bodyPr>
            <a:normAutofit fontScale="90000"/>
          </a:bodyPr>
          <a:lstStyle/>
          <a:p>
            <a:r>
              <a:rPr lang="en-US" dirty="0"/>
              <a:t>Psychoanalytic Theory</a:t>
            </a:r>
          </a:p>
        </p:txBody>
      </p:sp>
      <p:sp>
        <p:nvSpPr>
          <p:cNvPr id="3" name="Content Placeholder 2">
            <a:extLst>
              <a:ext uri="{FF2B5EF4-FFF2-40B4-BE49-F238E27FC236}">
                <a16:creationId xmlns:a16="http://schemas.microsoft.com/office/drawing/2014/main" id="{99CB6858-CF8C-2AC6-CBB3-B96598994F71}"/>
              </a:ext>
            </a:extLst>
          </p:cNvPr>
          <p:cNvSpPr>
            <a:spLocks noGrp="1"/>
          </p:cNvSpPr>
          <p:nvPr>
            <p:ph idx="1"/>
          </p:nvPr>
        </p:nvSpPr>
        <p:spPr>
          <a:xfrm>
            <a:off x="513347" y="1058780"/>
            <a:ext cx="11197390" cy="5434094"/>
          </a:xfrm>
        </p:spPr>
        <p:txBody>
          <a:bodyPr>
            <a:normAutofit fontScale="85000" lnSpcReduction="20000"/>
          </a:bodyPr>
          <a:lstStyle/>
          <a:p>
            <a:r>
              <a:rPr lang="en-US" dirty="0"/>
              <a:t>Psychoanalytic theory, associated with Sigmund Freud, suggests that </a:t>
            </a:r>
            <a:r>
              <a:rPr lang="en-US" dirty="0" err="1"/>
              <a:t>behaviour</a:t>
            </a:r>
            <a:r>
              <a:rPr lang="en-US" dirty="0"/>
              <a:t> is influenced partly by unconscious motives and internal psychological conflict.</a:t>
            </a:r>
          </a:p>
          <a:p>
            <a:r>
              <a:rPr lang="en-US" b="1" dirty="0"/>
              <a:t>Id: </a:t>
            </a:r>
            <a:r>
              <a:rPr lang="en-US" dirty="0"/>
              <a:t>seeks immediate pleasure and satisfaction.</a:t>
            </a:r>
          </a:p>
          <a:p>
            <a:r>
              <a:rPr lang="en-US" b="1" dirty="0"/>
              <a:t>Consumer example:</a:t>
            </a:r>
            <a:r>
              <a:rPr lang="en-US" dirty="0"/>
              <a:t> Buying an expensive dessert or luxury handbag because it provides immediate enjoyment.</a:t>
            </a:r>
          </a:p>
          <a:p>
            <a:r>
              <a:rPr lang="en-US" b="1" dirty="0"/>
              <a:t>Ego: </a:t>
            </a:r>
            <a:r>
              <a:rPr lang="en-US" dirty="0"/>
              <a:t>makes realistic and rational decisions.</a:t>
            </a:r>
          </a:p>
          <a:p>
            <a:r>
              <a:rPr lang="en-US" b="1" dirty="0"/>
              <a:t>Consumer example:</a:t>
            </a:r>
            <a:r>
              <a:rPr lang="en-US" dirty="0"/>
              <a:t> Comparing prices and deciding whether the product is affordable.</a:t>
            </a:r>
          </a:p>
          <a:p>
            <a:r>
              <a:rPr lang="en-US" b="1" dirty="0"/>
              <a:t>Superego: </a:t>
            </a:r>
            <a:r>
              <a:rPr lang="en-US" dirty="0"/>
              <a:t>represents moral standards, social expectations, and personal values.</a:t>
            </a:r>
          </a:p>
          <a:p>
            <a:r>
              <a:rPr lang="en-US" b="1" dirty="0"/>
              <a:t>Consumer example:</a:t>
            </a:r>
            <a:r>
              <a:rPr lang="en-US" dirty="0"/>
              <a:t> Rejecting a product because it is considered environmentally harmful or unethical.</a:t>
            </a:r>
          </a:p>
          <a:p>
            <a:r>
              <a:rPr lang="en-US" dirty="0"/>
              <a:t>A purchasing decision may involve conflict among all three.</a:t>
            </a:r>
          </a:p>
          <a:p>
            <a:r>
              <a:rPr lang="en-US" dirty="0"/>
              <a:t>For example, a consumer may want a luxury car because of desire and status, </a:t>
            </a:r>
            <a:r>
              <a:rPr lang="en-US" dirty="0" err="1"/>
              <a:t>recognise</a:t>
            </a:r>
            <a:r>
              <a:rPr lang="en-US" dirty="0"/>
              <a:t> that it is financially difficult, and also question whether such consumption is socially responsible.</a:t>
            </a:r>
          </a:p>
          <a:p>
            <a:endParaRPr lang="en-US" dirty="0"/>
          </a:p>
        </p:txBody>
      </p:sp>
      <p:pic>
        <p:nvPicPr>
          <p:cNvPr id="5" name="Picture 4">
            <a:extLst>
              <a:ext uri="{FF2B5EF4-FFF2-40B4-BE49-F238E27FC236}">
                <a16:creationId xmlns:a16="http://schemas.microsoft.com/office/drawing/2014/main" id="{4A35EB79-4190-F67A-92DB-EF6ADD06CFFA}"/>
              </a:ext>
            </a:extLst>
          </p:cNvPr>
          <p:cNvPicPr>
            <a:picLocks noChangeAspect="1"/>
          </p:cNvPicPr>
          <p:nvPr/>
        </p:nvPicPr>
        <p:blipFill>
          <a:blip r:embed="rId2"/>
          <a:stretch>
            <a:fillRect/>
          </a:stretch>
        </p:blipFill>
        <p:spPr>
          <a:xfrm>
            <a:off x="513347" y="0"/>
            <a:ext cx="11197390" cy="6858000"/>
          </a:xfrm>
          <a:prstGeom prst="rect">
            <a:avLst/>
          </a:prstGeom>
        </p:spPr>
      </p:pic>
    </p:spTree>
    <p:extLst>
      <p:ext uri="{BB962C8B-B14F-4D97-AF65-F5344CB8AC3E}">
        <p14:creationId xmlns:p14="http://schemas.microsoft.com/office/powerpoint/2010/main" val="195127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F7787-0B0E-B3E5-26E8-2E320D3E0E66}"/>
              </a:ext>
            </a:extLst>
          </p:cNvPr>
          <p:cNvSpPr>
            <a:spLocks noGrp="1"/>
          </p:cNvSpPr>
          <p:nvPr>
            <p:ph type="title"/>
          </p:nvPr>
        </p:nvSpPr>
        <p:spPr/>
        <p:txBody>
          <a:bodyPr/>
          <a:lstStyle/>
          <a:p>
            <a:r>
              <a:rPr lang="en-US" dirty="0"/>
              <a:t>Self-Concept</a:t>
            </a:r>
          </a:p>
        </p:txBody>
      </p:sp>
      <p:sp>
        <p:nvSpPr>
          <p:cNvPr id="3" name="Content Placeholder 2">
            <a:extLst>
              <a:ext uri="{FF2B5EF4-FFF2-40B4-BE49-F238E27FC236}">
                <a16:creationId xmlns:a16="http://schemas.microsoft.com/office/drawing/2014/main" id="{ACA7A345-8D21-149A-CA77-1745D2A0E349}"/>
              </a:ext>
            </a:extLst>
          </p:cNvPr>
          <p:cNvSpPr>
            <a:spLocks noGrp="1"/>
          </p:cNvSpPr>
          <p:nvPr>
            <p:ph idx="1"/>
          </p:nvPr>
        </p:nvSpPr>
        <p:spPr>
          <a:xfrm>
            <a:off x="838200" y="1572126"/>
            <a:ext cx="10515600" cy="4604837"/>
          </a:xfrm>
        </p:spPr>
        <p:txBody>
          <a:bodyPr>
            <a:normAutofit fontScale="85000" lnSpcReduction="20000"/>
          </a:bodyPr>
          <a:lstStyle/>
          <a:p>
            <a:r>
              <a:rPr lang="en-US" dirty="0"/>
              <a:t>refers to how consumers perceive themselves and how they want to be perceived.</a:t>
            </a:r>
          </a:p>
          <a:p>
            <a:pPr lvl="0"/>
            <a:r>
              <a:rPr lang="en-US" b="1" dirty="0"/>
              <a:t>Actual self:</a:t>
            </a:r>
            <a:r>
              <a:rPr lang="en-US" dirty="0"/>
              <a:t> how a person currently sees themselves. </a:t>
            </a:r>
          </a:p>
          <a:p>
            <a:pPr lvl="0"/>
            <a:r>
              <a:rPr lang="en-US" b="1" dirty="0"/>
              <a:t>Ideal self:</a:t>
            </a:r>
            <a:r>
              <a:rPr lang="en-US" dirty="0"/>
              <a:t> how they would like to be. </a:t>
            </a:r>
          </a:p>
          <a:p>
            <a:pPr lvl="0"/>
            <a:r>
              <a:rPr lang="en-US" b="1" dirty="0"/>
              <a:t>Social self:</a:t>
            </a:r>
            <a:r>
              <a:rPr lang="en-US" dirty="0"/>
              <a:t> how they believe others see them. </a:t>
            </a:r>
          </a:p>
          <a:p>
            <a:pPr lvl="0"/>
            <a:r>
              <a:rPr lang="en-US" b="1" dirty="0"/>
              <a:t>Ideal social self:</a:t>
            </a:r>
            <a:r>
              <a:rPr lang="en-US" dirty="0"/>
              <a:t> how they want others to see them.</a:t>
            </a:r>
          </a:p>
          <a:p>
            <a:r>
              <a:rPr lang="en-US" dirty="0"/>
              <a:t>Eg: A consumer who sees themselves as healthy may purchase organic food and sportswear. Another consumer who wants to appear successful may purchase premium clothing or a luxury watch.</a:t>
            </a:r>
          </a:p>
          <a:p>
            <a:r>
              <a:rPr lang="en-US" dirty="0"/>
              <a:t>A consumer who sees themselves as environmentally responsible may prefer reusable products and sustainable brands.</a:t>
            </a:r>
          </a:p>
          <a:p>
            <a:r>
              <a:rPr lang="en-US" dirty="0"/>
              <a:t>Consumers often choose brands whose image matches their self-concept. This is known as </a:t>
            </a:r>
            <a:r>
              <a:rPr lang="en-US" b="1" dirty="0"/>
              <a:t>self-congruity</a:t>
            </a:r>
            <a:r>
              <a:rPr lang="en-US" dirty="0"/>
              <a:t>.</a:t>
            </a:r>
          </a:p>
          <a:p>
            <a:endParaRPr lang="en-US" dirty="0"/>
          </a:p>
        </p:txBody>
      </p:sp>
    </p:spTree>
    <p:extLst>
      <p:ext uri="{BB962C8B-B14F-4D97-AF65-F5344CB8AC3E}">
        <p14:creationId xmlns:p14="http://schemas.microsoft.com/office/powerpoint/2010/main" val="2941826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11882-19C1-3AA5-BABA-E3EC5837E1B2}"/>
              </a:ext>
            </a:extLst>
          </p:cNvPr>
          <p:cNvSpPr>
            <a:spLocks noGrp="1"/>
          </p:cNvSpPr>
          <p:nvPr>
            <p:ph type="title"/>
          </p:nvPr>
        </p:nvSpPr>
        <p:spPr/>
        <p:txBody>
          <a:bodyPr/>
          <a:lstStyle/>
          <a:p>
            <a:r>
              <a:rPr lang="en-US" dirty="0"/>
              <a:t>Life experience</a:t>
            </a:r>
          </a:p>
        </p:txBody>
      </p:sp>
      <p:sp>
        <p:nvSpPr>
          <p:cNvPr id="3" name="Content Placeholder 2">
            <a:extLst>
              <a:ext uri="{FF2B5EF4-FFF2-40B4-BE49-F238E27FC236}">
                <a16:creationId xmlns:a16="http://schemas.microsoft.com/office/drawing/2014/main" id="{AEF7CAF6-3ADB-92E1-8CC9-A4A669955140}"/>
              </a:ext>
            </a:extLst>
          </p:cNvPr>
          <p:cNvSpPr>
            <a:spLocks noGrp="1"/>
          </p:cNvSpPr>
          <p:nvPr>
            <p:ph idx="1"/>
          </p:nvPr>
        </p:nvSpPr>
        <p:spPr/>
        <p:txBody>
          <a:bodyPr/>
          <a:lstStyle/>
          <a:p>
            <a:r>
              <a:rPr lang="en-US" dirty="0"/>
              <a:t>Previous experiences with products, brands, services, and major life events can shape future </a:t>
            </a:r>
            <a:r>
              <a:rPr lang="en-US" dirty="0" err="1"/>
              <a:t>behaviour</a:t>
            </a:r>
            <a:r>
              <a:rPr lang="en-US" dirty="0"/>
              <a:t>.</a:t>
            </a:r>
          </a:p>
          <a:p>
            <a:r>
              <a:rPr lang="en-US" b="1" dirty="0" err="1"/>
              <a:t>Eg.</a:t>
            </a:r>
            <a:r>
              <a:rPr lang="en-US" b="1" dirty="0"/>
              <a:t>:</a:t>
            </a:r>
            <a:r>
              <a:rPr lang="en-US" dirty="0"/>
              <a:t> A customer who has had poor service from an airline may avoid that airline in the future.</a:t>
            </a:r>
          </a:p>
          <a:p>
            <a:endParaRPr lang="en-US" dirty="0"/>
          </a:p>
        </p:txBody>
      </p:sp>
    </p:spTree>
    <p:extLst>
      <p:ext uri="{BB962C8B-B14F-4D97-AF65-F5344CB8AC3E}">
        <p14:creationId xmlns:p14="http://schemas.microsoft.com/office/powerpoint/2010/main" val="25396147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89759A-01FB-EA49-A00D-D0C7E31E9978}"/>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sz="4400" b="1" dirty="0">
                <a:solidFill>
                  <a:srgbClr val="C00000"/>
                </a:solidFill>
              </a:rPr>
              <a:t>Psychological Factors</a:t>
            </a:r>
          </a:p>
        </p:txBody>
      </p:sp>
      <p:sp>
        <p:nvSpPr>
          <p:cNvPr id="3" name="Text Placeholder 2">
            <a:extLst>
              <a:ext uri="{FF2B5EF4-FFF2-40B4-BE49-F238E27FC236}">
                <a16:creationId xmlns:a16="http://schemas.microsoft.com/office/drawing/2014/main" id="{3AAABEEA-D744-C76B-A0D9-626702D4C40B}"/>
              </a:ext>
            </a:extLst>
          </p:cNvPr>
          <p:cNvSpPr>
            <a:spLocks noGrp="1"/>
          </p:cNvSpPr>
          <p:nvPr>
            <p:ph type="body" idx="1"/>
          </p:nvPr>
        </p:nvSpPr>
        <p:spPr>
          <a:xfrm>
            <a:off x="643467" y="5277684"/>
            <a:ext cx="4620584" cy="775494"/>
          </a:xfrm>
        </p:spPr>
        <p:txBody>
          <a:bodyPr vert="horz" lIns="91440" tIns="45720" rIns="91440" bIns="45720" rtlCol="0">
            <a:normAutofit/>
          </a:bodyPr>
          <a:lstStyle/>
          <a:p>
            <a:endParaRPr lang="en-US">
              <a:solidFill>
                <a:schemeClr val="tx1"/>
              </a:solidFill>
            </a:endParaRPr>
          </a:p>
        </p:txBody>
      </p:sp>
      <p:pic>
        <p:nvPicPr>
          <p:cNvPr id="5" name="Picture 4">
            <a:extLst>
              <a:ext uri="{FF2B5EF4-FFF2-40B4-BE49-F238E27FC236}">
                <a16:creationId xmlns:a16="http://schemas.microsoft.com/office/drawing/2014/main" id="{706B26DA-52BB-4A33-1087-5D797EB67FE0}"/>
              </a:ext>
            </a:extLst>
          </p:cNvPr>
          <p:cNvPicPr>
            <a:picLocks noChangeAspect="1"/>
          </p:cNvPicPr>
          <p:nvPr/>
        </p:nvPicPr>
        <p:blipFill>
          <a:blip r:embed="rId2"/>
          <a:srcRect r="-1" b="12877"/>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7713415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56AF-D8C1-60A3-56F5-5116977313E2}"/>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59818550-8C19-1222-2D5B-CB2DF373BCFE}"/>
              </a:ext>
            </a:extLst>
          </p:cNvPr>
          <p:cNvSpPr>
            <a:spLocks noGrp="1"/>
          </p:cNvSpPr>
          <p:nvPr>
            <p:ph idx="1"/>
          </p:nvPr>
        </p:nvSpPr>
        <p:spPr>
          <a:xfrm>
            <a:off x="838200" y="1586443"/>
            <a:ext cx="10515600" cy="4351338"/>
          </a:xfrm>
        </p:spPr>
        <p:txBody>
          <a:bodyPr/>
          <a:lstStyle/>
          <a:p>
            <a:r>
              <a:rPr lang="en-US" b="1" dirty="0"/>
              <a:t>Motivation</a:t>
            </a:r>
            <a:r>
              <a:rPr lang="en-US" dirty="0"/>
              <a:t> is an internal drive that encourages a consumer to satisfy a need or achieve a goal.</a:t>
            </a:r>
          </a:p>
          <a:p>
            <a:r>
              <a:rPr lang="en-US" dirty="0"/>
              <a:t>Consumer needs may include:</a:t>
            </a:r>
          </a:p>
          <a:p>
            <a:pPr lvl="1"/>
            <a:r>
              <a:rPr lang="en-US" dirty="0"/>
              <a:t>basic needs, such as food and safety; </a:t>
            </a:r>
          </a:p>
          <a:p>
            <a:pPr lvl="1"/>
            <a:r>
              <a:rPr lang="en-US" dirty="0"/>
              <a:t>social needs, such as belonging; </a:t>
            </a:r>
          </a:p>
          <a:p>
            <a:pPr lvl="1"/>
            <a:r>
              <a:rPr lang="en-US" dirty="0"/>
              <a:t>esteem needs, such as status and recognition; </a:t>
            </a:r>
          </a:p>
          <a:p>
            <a:pPr lvl="1"/>
            <a:r>
              <a:rPr lang="en-US" dirty="0"/>
              <a:t>self-development needs, such as learning and achievement. </a:t>
            </a:r>
          </a:p>
          <a:p>
            <a:r>
              <a:rPr lang="en-US" b="1" dirty="0"/>
              <a:t>Example:</a:t>
            </a:r>
            <a:r>
              <a:rPr lang="en-US" dirty="0"/>
              <a:t> A consumer may buy a luxury watch not only to tell the time, but also to express success and social status.</a:t>
            </a:r>
          </a:p>
          <a:p>
            <a:endParaRPr lang="en-US" dirty="0"/>
          </a:p>
        </p:txBody>
      </p:sp>
    </p:spTree>
    <p:extLst>
      <p:ext uri="{BB962C8B-B14F-4D97-AF65-F5344CB8AC3E}">
        <p14:creationId xmlns:p14="http://schemas.microsoft.com/office/powerpoint/2010/main" val="2302287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7B79A-C8D8-EC3A-B31E-0C261AFE76DD}"/>
              </a:ext>
            </a:extLst>
          </p:cNvPr>
          <p:cNvSpPr>
            <a:spLocks noGrp="1"/>
          </p:cNvSpPr>
          <p:nvPr>
            <p:ph type="title"/>
          </p:nvPr>
        </p:nvSpPr>
        <p:spPr>
          <a:xfrm>
            <a:off x="838200" y="365126"/>
            <a:ext cx="10515600" cy="871008"/>
          </a:xfrm>
        </p:spPr>
        <p:txBody>
          <a:bodyPr/>
          <a:lstStyle/>
          <a:p>
            <a:r>
              <a:rPr lang="en-US" dirty="0"/>
              <a:t>The Marshmallow Experiment</a:t>
            </a:r>
          </a:p>
        </p:txBody>
      </p:sp>
      <p:sp>
        <p:nvSpPr>
          <p:cNvPr id="3" name="Content Placeholder 2">
            <a:extLst>
              <a:ext uri="{FF2B5EF4-FFF2-40B4-BE49-F238E27FC236}">
                <a16:creationId xmlns:a16="http://schemas.microsoft.com/office/drawing/2014/main" id="{D8184332-AC44-29D5-71E6-CF38DDBEE4A6}"/>
              </a:ext>
            </a:extLst>
          </p:cNvPr>
          <p:cNvSpPr>
            <a:spLocks noGrp="1"/>
          </p:cNvSpPr>
          <p:nvPr>
            <p:ph idx="1"/>
          </p:nvPr>
        </p:nvSpPr>
        <p:spPr>
          <a:xfrm>
            <a:off x="507999" y="1236134"/>
            <a:ext cx="11159067" cy="4940829"/>
          </a:xfrm>
        </p:spPr>
        <p:txBody>
          <a:bodyPr>
            <a:normAutofit fontScale="92500" lnSpcReduction="10000"/>
          </a:bodyPr>
          <a:lstStyle/>
          <a:p>
            <a:pPr marL="0" indent="0">
              <a:buNone/>
            </a:pPr>
            <a:r>
              <a:rPr lang="en-US" dirty="0"/>
              <a:t>A young child sat alone at a small table. In front of them was one soft, sweet marshmallow.</a:t>
            </a:r>
          </a:p>
          <a:p>
            <a:pPr marL="0" indent="0">
              <a:buNone/>
            </a:pPr>
            <a:r>
              <a:rPr lang="en-US" dirty="0"/>
              <a:t>The researcher smiled and said, “You may eat this marshmallow now. But if you wait until I come back, you can have two.”</a:t>
            </a:r>
          </a:p>
          <a:p>
            <a:pPr marL="0" indent="0">
              <a:buNone/>
            </a:pPr>
            <a:r>
              <a:rPr lang="en-US" dirty="0"/>
              <a:t>Then the researcher left the room.</a:t>
            </a:r>
          </a:p>
          <a:p>
            <a:pPr marL="0" indent="0">
              <a:buNone/>
            </a:pPr>
            <a:r>
              <a:rPr lang="en-US" dirty="0"/>
              <a:t>The child stared at the marshmallow. It looked delicious. At first, the child touched it, smelled it, and almost took a bite. But then the child looked away, covered their eyes, sang quietly, and played with their hands to avoid temptation.</a:t>
            </a:r>
          </a:p>
          <a:p>
            <a:pPr marL="0" indent="0">
              <a:buNone/>
            </a:pPr>
            <a:r>
              <a:rPr lang="en-US" dirty="0"/>
              <a:t>Some children ate the marshmallow immediately. Others waited and received a second one.</a:t>
            </a:r>
          </a:p>
          <a:p>
            <a:pPr marL="0" indent="0">
              <a:buNone/>
            </a:pPr>
            <a:r>
              <a:rPr lang="en-US" dirty="0"/>
              <a:t>The experiment showed how children manage temptation and delay immediate pleasure for a larger future reward. </a:t>
            </a:r>
          </a:p>
          <a:p>
            <a:pPr marL="0" indent="0">
              <a:buNone/>
            </a:pPr>
            <a:endParaRPr lang="en-US" dirty="0"/>
          </a:p>
        </p:txBody>
      </p:sp>
    </p:spTree>
    <p:extLst>
      <p:ext uri="{BB962C8B-B14F-4D97-AF65-F5344CB8AC3E}">
        <p14:creationId xmlns:p14="http://schemas.microsoft.com/office/powerpoint/2010/main" val="1902520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E1E1-E7F6-3DFC-DD3A-2C50190BB8E3}"/>
              </a:ext>
            </a:extLst>
          </p:cNvPr>
          <p:cNvSpPr>
            <a:spLocks noGrp="1"/>
          </p:cNvSpPr>
          <p:nvPr>
            <p:ph type="title"/>
          </p:nvPr>
        </p:nvSpPr>
        <p:spPr>
          <a:xfrm>
            <a:off x="838200" y="365126"/>
            <a:ext cx="10515600" cy="684742"/>
          </a:xfrm>
        </p:spPr>
        <p:txBody>
          <a:bodyPr>
            <a:normAutofit fontScale="90000"/>
          </a:bodyPr>
          <a:lstStyle/>
          <a:p>
            <a:r>
              <a:rPr lang="en-US" dirty="0"/>
              <a:t>Edward Deci’s puzzle experiment</a:t>
            </a:r>
          </a:p>
        </p:txBody>
      </p:sp>
      <p:sp>
        <p:nvSpPr>
          <p:cNvPr id="3" name="Content Placeholder 2">
            <a:extLst>
              <a:ext uri="{FF2B5EF4-FFF2-40B4-BE49-F238E27FC236}">
                <a16:creationId xmlns:a16="http://schemas.microsoft.com/office/drawing/2014/main" id="{3879F8F8-4079-5E0E-B727-65E7936B2675}"/>
              </a:ext>
            </a:extLst>
          </p:cNvPr>
          <p:cNvSpPr>
            <a:spLocks noGrp="1"/>
          </p:cNvSpPr>
          <p:nvPr>
            <p:ph idx="1"/>
          </p:nvPr>
        </p:nvSpPr>
        <p:spPr>
          <a:xfrm>
            <a:off x="491067" y="1049868"/>
            <a:ext cx="11192933" cy="5443006"/>
          </a:xfrm>
        </p:spPr>
        <p:txBody>
          <a:bodyPr>
            <a:normAutofit fontScale="92500" lnSpcReduction="20000"/>
          </a:bodyPr>
          <a:lstStyle/>
          <a:p>
            <a:pPr marL="0" indent="0">
              <a:buNone/>
            </a:pPr>
            <a:r>
              <a:rPr lang="en-US" dirty="0"/>
              <a:t>A group of university students were invited into a room and given a set of difficult puzzles.</a:t>
            </a:r>
          </a:p>
          <a:p>
            <a:pPr marL="0" indent="0">
              <a:buNone/>
            </a:pPr>
            <a:r>
              <a:rPr lang="en-US" dirty="0"/>
              <a:t>At first, everyone worked without receiving any reward. Many students continued because they found the puzzles interesting and enjoyed the challenge.</a:t>
            </a:r>
          </a:p>
          <a:p>
            <a:pPr marL="0" indent="0">
              <a:buNone/>
            </a:pPr>
            <a:r>
              <a:rPr lang="en-US" dirty="0"/>
              <a:t>Later, the students were divided into two groups. One group was paid for every puzzle they completed, while the other group received no payment.</a:t>
            </a:r>
          </a:p>
          <a:p>
            <a:pPr marL="0" indent="0">
              <a:buNone/>
            </a:pPr>
            <a:r>
              <a:rPr lang="en-US" dirty="0"/>
              <a:t>The paid students worked hard while the reward was available. However, when the researcher later removed the payment and gave everyone some free time, something interesting happened. The students who had never been paid often continued solving the puzzles for enjoyment, while many of the previously paid students lost interest.</a:t>
            </a:r>
          </a:p>
          <a:p>
            <a:pPr marL="0" indent="0">
              <a:buNone/>
            </a:pPr>
            <a:r>
              <a:rPr lang="en-US" dirty="0"/>
              <a:t>The experiment suggested that external rewards can sometimes reduce intrinsic motivation. Once students begin working mainly for money or another incentive, they may become less interested when the reward disappears.</a:t>
            </a:r>
          </a:p>
          <a:p>
            <a:pPr marL="0" indent="0">
              <a:buNone/>
            </a:pPr>
            <a:endParaRPr lang="en-US" dirty="0"/>
          </a:p>
        </p:txBody>
      </p:sp>
    </p:spTree>
    <p:extLst>
      <p:ext uri="{BB962C8B-B14F-4D97-AF65-F5344CB8AC3E}">
        <p14:creationId xmlns:p14="http://schemas.microsoft.com/office/powerpoint/2010/main" val="29325836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BB6842-2E72-1ED2-93BD-B10A61006DC0}"/>
              </a:ext>
            </a:extLst>
          </p:cNvPr>
          <p:cNvSpPr>
            <a:spLocks noGrp="1"/>
          </p:cNvSpPr>
          <p:nvPr>
            <p:ph type="title"/>
          </p:nvPr>
        </p:nvSpPr>
        <p:spPr>
          <a:xfrm>
            <a:off x="839788" y="365126"/>
            <a:ext cx="10515600" cy="532342"/>
          </a:xfrm>
        </p:spPr>
        <p:txBody>
          <a:bodyPr>
            <a:normAutofit fontScale="90000"/>
          </a:bodyPr>
          <a:lstStyle/>
          <a:p>
            <a:r>
              <a:rPr lang="en-US" b="1" dirty="0">
                <a:solidFill>
                  <a:srgbClr val="C00000"/>
                </a:solidFill>
              </a:rPr>
              <a:t>Intrinsic vs. Extrinsic Motivations</a:t>
            </a:r>
          </a:p>
        </p:txBody>
      </p:sp>
      <p:sp>
        <p:nvSpPr>
          <p:cNvPr id="5" name="Text Placeholder 4">
            <a:extLst>
              <a:ext uri="{FF2B5EF4-FFF2-40B4-BE49-F238E27FC236}">
                <a16:creationId xmlns:a16="http://schemas.microsoft.com/office/drawing/2014/main" id="{250ACF55-B92B-646B-0EEF-310C26E84110}"/>
              </a:ext>
            </a:extLst>
          </p:cNvPr>
          <p:cNvSpPr>
            <a:spLocks noGrp="1"/>
          </p:cNvSpPr>
          <p:nvPr>
            <p:ph type="body" idx="1"/>
          </p:nvPr>
        </p:nvSpPr>
        <p:spPr>
          <a:xfrm>
            <a:off x="619654" y="1152526"/>
            <a:ext cx="5157787" cy="316970"/>
          </a:xfrm>
        </p:spPr>
        <p:txBody>
          <a:bodyPr>
            <a:noAutofit/>
          </a:bodyPr>
          <a:lstStyle/>
          <a:p>
            <a:r>
              <a:rPr lang="en-US" dirty="0"/>
              <a:t>Intrinsic motivation</a:t>
            </a:r>
          </a:p>
        </p:txBody>
      </p:sp>
      <p:sp>
        <p:nvSpPr>
          <p:cNvPr id="6" name="Content Placeholder 5">
            <a:extLst>
              <a:ext uri="{FF2B5EF4-FFF2-40B4-BE49-F238E27FC236}">
                <a16:creationId xmlns:a16="http://schemas.microsoft.com/office/drawing/2014/main" id="{DDED3A92-A032-B458-92A8-E19567B1F920}"/>
              </a:ext>
            </a:extLst>
          </p:cNvPr>
          <p:cNvSpPr>
            <a:spLocks noGrp="1"/>
          </p:cNvSpPr>
          <p:nvPr>
            <p:ph sz="half" idx="2"/>
          </p:nvPr>
        </p:nvSpPr>
        <p:spPr>
          <a:xfrm>
            <a:off x="484188" y="1586705"/>
            <a:ext cx="5420255" cy="5085027"/>
          </a:xfrm>
          <a:solidFill>
            <a:schemeClr val="accent4">
              <a:lumMod val="20000"/>
              <a:lumOff val="80000"/>
            </a:schemeClr>
          </a:solidFill>
        </p:spPr>
        <p:txBody>
          <a:bodyPr>
            <a:normAutofit fontScale="70000" lnSpcReduction="20000"/>
          </a:bodyPr>
          <a:lstStyle/>
          <a:p>
            <a:r>
              <a:rPr lang="en-US" b="1" dirty="0"/>
              <a:t>Intrinsic motivation</a:t>
            </a:r>
            <a:r>
              <a:rPr lang="en-US" dirty="0"/>
              <a:t> occurs when people do something because the activity itself is enjoyable, interesting, satisfying, or personally meaningful.</a:t>
            </a:r>
          </a:p>
          <a:p>
            <a:pPr lvl="0"/>
            <a:r>
              <a:rPr lang="en-US" dirty="0"/>
              <a:t>Eg: </a:t>
            </a:r>
          </a:p>
          <a:p>
            <a:pPr lvl="1"/>
            <a:r>
              <a:rPr lang="en-US" dirty="0"/>
              <a:t>Reading because you enjoy learning. </a:t>
            </a:r>
          </a:p>
          <a:p>
            <a:pPr lvl="1"/>
            <a:r>
              <a:rPr lang="en-US" dirty="0"/>
              <a:t>Exercising because it feels good. </a:t>
            </a:r>
          </a:p>
          <a:p>
            <a:pPr lvl="1"/>
            <a:r>
              <a:rPr lang="en-US" dirty="0"/>
              <a:t>Visiting a museum because you are curious. </a:t>
            </a:r>
          </a:p>
          <a:p>
            <a:pPr lvl="1"/>
            <a:r>
              <a:rPr lang="en-US" dirty="0"/>
              <a:t>Writing a product review because you enjoy helping others.</a:t>
            </a:r>
          </a:p>
          <a:p>
            <a:r>
              <a:rPr lang="en-US" dirty="0"/>
              <a:t>Marketers can make the product experience enjoyable, meaningful, or personally rewarding </a:t>
            </a:r>
            <a:r>
              <a:rPr lang="en-US" dirty="0">
                <a:sym typeface="Wingdings" panose="05000000000000000000" pitchFamily="2" charset="2"/>
              </a:rPr>
              <a:t> build </a:t>
            </a:r>
            <a:r>
              <a:rPr lang="en-US" dirty="0"/>
              <a:t>long-term engagement; brand communities; product involvement; emotional attachment</a:t>
            </a:r>
          </a:p>
          <a:p>
            <a:r>
              <a:rPr lang="en-US" dirty="0"/>
              <a:t>Eg:</a:t>
            </a:r>
          </a:p>
          <a:p>
            <a:pPr lvl="1"/>
            <a:r>
              <a:rPr lang="en-US" dirty="0"/>
              <a:t>A fitness app that makes exercise enjoyable through progress tracking and personal challenges. </a:t>
            </a:r>
          </a:p>
          <a:p>
            <a:pPr lvl="1"/>
            <a:r>
              <a:rPr lang="en-US" dirty="0"/>
              <a:t>A beauty brand that encourages creativity and self-expression.</a:t>
            </a:r>
          </a:p>
          <a:p>
            <a:endParaRPr lang="en-US" dirty="0"/>
          </a:p>
        </p:txBody>
      </p:sp>
      <p:sp>
        <p:nvSpPr>
          <p:cNvPr id="7" name="Text Placeholder 6">
            <a:extLst>
              <a:ext uri="{FF2B5EF4-FFF2-40B4-BE49-F238E27FC236}">
                <a16:creationId xmlns:a16="http://schemas.microsoft.com/office/drawing/2014/main" id="{75D9FA1D-FFD0-CE83-3D51-57ECC78ED821}"/>
              </a:ext>
            </a:extLst>
          </p:cNvPr>
          <p:cNvSpPr>
            <a:spLocks noGrp="1"/>
          </p:cNvSpPr>
          <p:nvPr>
            <p:ph type="body" sz="quarter" idx="3"/>
          </p:nvPr>
        </p:nvSpPr>
        <p:spPr>
          <a:xfrm>
            <a:off x="6172200" y="1127126"/>
            <a:ext cx="5183188" cy="367770"/>
          </a:xfrm>
        </p:spPr>
        <p:txBody>
          <a:bodyPr>
            <a:noAutofit/>
          </a:bodyPr>
          <a:lstStyle/>
          <a:p>
            <a:r>
              <a:rPr lang="en-US" dirty="0"/>
              <a:t>Extrinsic motivation</a:t>
            </a:r>
          </a:p>
        </p:txBody>
      </p:sp>
      <p:sp>
        <p:nvSpPr>
          <p:cNvPr id="8" name="Content Placeholder 7">
            <a:extLst>
              <a:ext uri="{FF2B5EF4-FFF2-40B4-BE49-F238E27FC236}">
                <a16:creationId xmlns:a16="http://schemas.microsoft.com/office/drawing/2014/main" id="{F1C2B4AB-905B-9119-AF28-4C9C74575E68}"/>
              </a:ext>
            </a:extLst>
          </p:cNvPr>
          <p:cNvSpPr>
            <a:spLocks noGrp="1"/>
          </p:cNvSpPr>
          <p:nvPr>
            <p:ph sz="quarter" idx="4"/>
          </p:nvPr>
        </p:nvSpPr>
        <p:spPr>
          <a:xfrm>
            <a:off x="5935132" y="1586706"/>
            <a:ext cx="5772680" cy="5085026"/>
          </a:xfrm>
          <a:solidFill>
            <a:schemeClr val="accent3">
              <a:lumMod val="20000"/>
              <a:lumOff val="80000"/>
            </a:schemeClr>
          </a:solidFill>
        </p:spPr>
        <p:txBody>
          <a:bodyPr>
            <a:normAutofit fontScale="70000" lnSpcReduction="20000"/>
          </a:bodyPr>
          <a:lstStyle/>
          <a:p>
            <a:r>
              <a:rPr lang="en-US" b="1" dirty="0"/>
              <a:t>Extrinsic motivation</a:t>
            </a:r>
            <a:r>
              <a:rPr lang="en-US" dirty="0"/>
              <a:t> occurs when people do something to gain an external reward or avoid an unwanted consequence.</a:t>
            </a:r>
          </a:p>
          <a:p>
            <a:r>
              <a:rPr lang="en-US" dirty="0"/>
              <a:t>External rewards may include: money; discounts; points; prizes; grades; recognition; free gifts; avoiding penalties.</a:t>
            </a:r>
          </a:p>
          <a:p>
            <a:r>
              <a:rPr lang="en-US" dirty="0"/>
              <a:t>Eg: </a:t>
            </a:r>
          </a:p>
          <a:p>
            <a:pPr lvl="1"/>
            <a:r>
              <a:rPr lang="en-US" dirty="0"/>
              <a:t>Buying a product to receive loyalty points. </a:t>
            </a:r>
          </a:p>
          <a:p>
            <a:pPr lvl="1"/>
            <a:r>
              <a:rPr lang="en-US" dirty="0"/>
              <a:t>Completing a survey for a discount voucher. </a:t>
            </a:r>
          </a:p>
          <a:p>
            <a:pPr lvl="1"/>
            <a:r>
              <a:rPr lang="en-US" dirty="0"/>
              <a:t>Exercising to win a competition. </a:t>
            </a:r>
          </a:p>
          <a:p>
            <a:pPr lvl="1"/>
            <a:r>
              <a:rPr lang="en-US" dirty="0"/>
              <a:t>Writing a review to receive cashback.</a:t>
            </a:r>
          </a:p>
          <a:p>
            <a:r>
              <a:rPr lang="en-US" dirty="0"/>
              <a:t>Marketers can offer external incentives to encourage consumers to act </a:t>
            </a:r>
            <a:r>
              <a:rPr lang="en-US" dirty="0">
                <a:sym typeface="Wingdings" panose="05000000000000000000" pitchFamily="2" charset="2"/>
              </a:rPr>
              <a:t> encourage trial, increase short-term sales, attract new customers, repeat purchases, promote referrals</a:t>
            </a:r>
            <a:endParaRPr lang="en-US" dirty="0"/>
          </a:p>
          <a:p>
            <a:r>
              <a:rPr lang="en-US" dirty="0"/>
              <a:t>Eg: A coffee shop gives customers one point for every drink and offers a free drink after ten purchases.</a:t>
            </a:r>
          </a:p>
          <a:p>
            <a:endParaRPr lang="en-US" dirty="0"/>
          </a:p>
        </p:txBody>
      </p:sp>
    </p:spTree>
    <p:extLst>
      <p:ext uri="{BB962C8B-B14F-4D97-AF65-F5344CB8AC3E}">
        <p14:creationId xmlns:p14="http://schemas.microsoft.com/office/powerpoint/2010/main" val="3023335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D548C8-700C-BDED-DA9F-3125CF4FCD95}"/>
              </a:ext>
            </a:extLst>
          </p:cNvPr>
          <p:cNvSpPr>
            <a:spLocks noGrp="1"/>
          </p:cNvSpPr>
          <p:nvPr>
            <p:ph type="title"/>
          </p:nvPr>
        </p:nvSpPr>
        <p:spPr/>
        <p:txBody>
          <a:bodyPr/>
          <a:lstStyle/>
          <a:p>
            <a:r>
              <a:rPr lang="en-US" dirty="0"/>
              <a:t>Perception</a:t>
            </a:r>
          </a:p>
        </p:txBody>
      </p:sp>
      <p:sp>
        <p:nvSpPr>
          <p:cNvPr id="8" name="Content Placeholder 7">
            <a:extLst>
              <a:ext uri="{FF2B5EF4-FFF2-40B4-BE49-F238E27FC236}">
                <a16:creationId xmlns:a16="http://schemas.microsoft.com/office/drawing/2014/main" id="{05A7C9E1-39E4-75A9-D8D5-049D1E191266}"/>
              </a:ext>
            </a:extLst>
          </p:cNvPr>
          <p:cNvSpPr>
            <a:spLocks noGrp="1"/>
          </p:cNvSpPr>
          <p:nvPr>
            <p:ph idx="1"/>
          </p:nvPr>
        </p:nvSpPr>
        <p:spPr>
          <a:xfrm>
            <a:off x="838200" y="1537758"/>
            <a:ext cx="10515600" cy="4351338"/>
          </a:xfrm>
        </p:spPr>
        <p:txBody>
          <a:bodyPr>
            <a:normAutofit fontScale="92500" lnSpcReduction="10000"/>
          </a:bodyPr>
          <a:lstStyle/>
          <a:p>
            <a:r>
              <a:rPr lang="en-US" dirty="0"/>
              <a:t>the process through which consumers select, </a:t>
            </a:r>
            <a:r>
              <a:rPr lang="en-US" dirty="0" err="1"/>
              <a:t>organise</a:t>
            </a:r>
            <a:r>
              <a:rPr lang="en-US" dirty="0"/>
              <a:t>, and interpret information.</a:t>
            </a:r>
          </a:p>
          <a:p>
            <a:r>
              <a:rPr lang="en-US" dirty="0"/>
              <a:t>Two consumers may see the same advertisement differently because of their experiences, needs, beliefs, and expectations.</a:t>
            </a:r>
          </a:p>
          <a:p>
            <a:r>
              <a:rPr lang="en-US" dirty="0"/>
              <a:t>Perception involves:</a:t>
            </a:r>
          </a:p>
          <a:p>
            <a:pPr lvl="1"/>
            <a:r>
              <a:rPr lang="en-US" b="1" dirty="0"/>
              <a:t>selective attention:</a:t>
            </a:r>
            <a:r>
              <a:rPr lang="en-US" dirty="0"/>
              <a:t> noticing only some information; </a:t>
            </a:r>
          </a:p>
          <a:p>
            <a:pPr lvl="1"/>
            <a:r>
              <a:rPr lang="en-US" b="1" dirty="0"/>
              <a:t>selective distortion:</a:t>
            </a:r>
            <a:r>
              <a:rPr lang="en-US" dirty="0"/>
              <a:t> interpreting information according to existing beliefs; </a:t>
            </a:r>
          </a:p>
          <a:p>
            <a:pPr lvl="1"/>
            <a:r>
              <a:rPr lang="en-US" b="1" dirty="0"/>
              <a:t>selective retention:</a:t>
            </a:r>
            <a:r>
              <a:rPr lang="en-US" dirty="0"/>
              <a:t> remembering information that supports existing attitudes. </a:t>
            </a:r>
          </a:p>
          <a:p>
            <a:r>
              <a:rPr lang="en-US" b="1" dirty="0"/>
              <a:t>Eg:</a:t>
            </a:r>
            <a:r>
              <a:rPr lang="en-US" dirty="0"/>
              <a:t> A health-conscious consumer may notice the sugar content on a food package, while another consumer may focus mainly on taste and price.</a:t>
            </a:r>
          </a:p>
          <a:p>
            <a:endParaRPr lang="en-US" dirty="0"/>
          </a:p>
        </p:txBody>
      </p:sp>
    </p:spTree>
    <p:extLst>
      <p:ext uri="{BB962C8B-B14F-4D97-AF65-F5344CB8AC3E}">
        <p14:creationId xmlns:p14="http://schemas.microsoft.com/office/powerpoint/2010/main" val="3600095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DDD5-823C-2822-1623-A62E6E9AB950}"/>
              </a:ext>
            </a:extLst>
          </p:cNvPr>
          <p:cNvSpPr>
            <a:spLocks noGrp="1"/>
          </p:cNvSpPr>
          <p:nvPr>
            <p:ph type="title"/>
          </p:nvPr>
        </p:nvSpPr>
        <p:spPr/>
        <p:txBody>
          <a:bodyPr/>
          <a:lstStyle/>
          <a:p>
            <a:r>
              <a:rPr lang="en-US" dirty="0"/>
              <a:t>Learning</a:t>
            </a:r>
          </a:p>
        </p:txBody>
      </p:sp>
      <p:sp>
        <p:nvSpPr>
          <p:cNvPr id="3" name="Content Placeholder 2">
            <a:extLst>
              <a:ext uri="{FF2B5EF4-FFF2-40B4-BE49-F238E27FC236}">
                <a16:creationId xmlns:a16="http://schemas.microsoft.com/office/drawing/2014/main" id="{86F9EAC6-4E58-D640-7D3B-FFDD247D178C}"/>
              </a:ext>
            </a:extLst>
          </p:cNvPr>
          <p:cNvSpPr>
            <a:spLocks noGrp="1"/>
          </p:cNvSpPr>
          <p:nvPr>
            <p:ph idx="1"/>
          </p:nvPr>
        </p:nvSpPr>
        <p:spPr/>
        <p:txBody>
          <a:bodyPr>
            <a:normAutofit/>
          </a:bodyPr>
          <a:lstStyle/>
          <a:p>
            <a:r>
              <a:rPr lang="en-US" b="1" dirty="0"/>
              <a:t>Learning</a:t>
            </a:r>
            <a:r>
              <a:rPr lang="en-US" dirty="0"/>
              <a:t> refers to changes in consumer </a:t>
            </a:r>
            <a:r>
              <a:rPr lang="en-US" dirty="0" err="1"/>
              <a:t>behaviour</a:t>
            </a:r>
            <a:r>
              <a:rPr lang="en-US" dirty="0"/>
              <a:t> resulting from experience, information, or repeated exposure.</a:t>
            </a:r>
          </a:p>
          <a:p>
            <a:r>
              <a:rPr lang="en-US" dirty="0"/>
              <a:t>Consumers learn through:</a:t>
            </a:r>
          </a:p>
          <a:p>
            <a:pPr lvl="1"/>
            <a:r>
              <a:rPr lang="en-US" dirty="0"/>
              <a:t>personal experience; </a:t>
            </a:r>
          </a:p>
          <a:p>
            <a:pPr lvl="1"/>
            <a:r>
              <a:rPr lang="en-US" dirty="0"/>
              <a:t>observation; </a:t>
            </a:r>
          </a:p>
          <a:p>
            <a:pPr lvl="1"/>
            <a:r>
              <a:rPr lang="en-US" dirty="0"/>
              <a:t>advertising; </a:t>
            </a:r>
          </a:p>
          <a:p>
            <a:pPr lvl="1"/>
            <a:r>
              <a:rPr lang="en-US" dirty="0"/>
              <a:t>rewards and incentives; </a:t>
            </a:r>
          </a:p>
          <a:p>
            <a:pPr lvl="1"/>
            <a:r>
              <a:rPr lang="en-US" dirty="0"/>
              <a:t>positive or negative service encounters. </a:t>
            </a:r>
          </a:p>
          <a:p>
            <a:r>
              <a:rPr lang="en-US" b="1" dirty="0"/>
              <a:t>Example:</a:t>
            </a:r>
            <a:r>
              <a:rPr lang="en-US" dirty="0"/>
              <a:t> A customer who receives good service from a hotel may learn to trust the brand and book it again.</a:t>
            </a:r>
          </a:p>
          <a:p>
            <a:endParaRPr lang="en-US" dirty="0"/>
          </a:p>
        </p:txBody>
      </p:sp>
    </p:spTree>
    <p:extLst>
      <p:ext uri="{BB962C8B-B14F-4D97-AF65-F5344CB8AC3E}">
        <p14:creationId xmlns:p14="http://schemas.microsoft.com/office/powerpoint/2010/main" val="12662692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0DCD4B-21DC-F895-3B4B-78811E0A87EA}"/>
              </a:ext>
            </a:extLst>
          </p:cNvPr>
          <p:cNvSpPr>
            <a:spLocks noGrp="1"/>
          </p:cNvSpPr>
          <p:nvPr>
            <p:ph type="title"/>
          </p:nvPr>
        </p:nvSpPr>
        <p:spPr>
          <a:xfrm>
            <a:off x="645064" y="525982"/>
            <a:ext cx="4282983" cy="1200361"/>
          </a:xfrm>
        </p:spPr>
        <p:txBody>
          <a:bodyPr vert="horz" lIns="91440" tIns="45720" rIns="91440" bIns="45720" rtlCol="0" anchor="b">
            <a:normAutofit/>
          </a:bodyPr>
          <a:lstStyle/>
          <a:p>
            <a:r>
              <a:rPr lang="en-US" sz="3600" kern="1200">
                <a:solidFill>
                  <a:schemeClr val="tx1"/>
                </a:solidFill>
                <a:latin typeface="+mj-lt"/>
                <a:ea typeface="+mj-ea"/>
                <a:cs typeface="+mj-cs"/>
              </a:rPr>
              <a:t>Attitudes</a:t>
            </a:r>
          </a:p>
        </p:txBody>
      </p:sp>
      <p:sp>
        <p:nvSpPr>
          <p:cNvPr id="13" name="Rectangle 12">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AE7F4EA-99F9-0203-5C74-2D10D37D9B25}"/>
              </a:ext>
            </a:extLst>
          </p:cNvPr>
          <p:cNvSpPr txBox="1"/>
          <p:nvPr/>
        </p:nvSpPr>
        <p:spPr>
          <a:xfrm>
            <a:off x="645066" y="2031101"/>
            <a:ext cx="4282984" cy="351194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t>An </a:t>
            </a:r>
            <a:r>
              <a:rPr lang="en-US" b="1" dirty="0"/>
              <a:t>attitude</a:t>
            </a:r>
            <a:r>
              <a:rPr lang="en-US" dirty="0"/>
              <a:t> is a relatively consistent evaluation, feeling, and </a:t>
            </a:r>
            <a:r>
              <a:rPr lang="en-US" dirty="0" err="1"/>
              <a:t>behavioural</a:t>
            </a:r>
            <a:r>
              <a:rPr lang="en-US" dirty="0"/>
              <a:t> tendency towards an object, brand, person, or idea.</a:t>
            </a:r>
          </a:p>
          <a:p>
            <a:pPr indent="-228600">
              <a:lnSpc>
                <a:spcPct val="90000"/>
              </a:lnSpc>
              <a:spcAft>
                <a:spcPts val="600"/>
              </a:spcAft>
              <a:buFont typeface="Arial" panose="020B0604020202020204" pitchFamily="34" charset="0"/>
              <a:buChar char="•"/>
            </a:pPr>
            <a:r>
              <a:rPr lang="en-US" dirty="0"/>
              <a:t>Attitudes usually contain three components:</a:t>
            </a:r>
          </a:p>
          <a:p>
            <a:pPr indent="-228600">
              <a:lnSpc>
                <a:spcPct val="90000"/>
              </a:lnSpc>
              <a:spcAft>
                <a:spcPts val="600"/>
              </a:spcAft>
              <a:buFont typeface="Arial" panose="020B0604020202020204" pitchFamily="34" charset="0"/>
              <a:buChar char="•"/>
            </a:pPr>
            <a:r>
              <a:rPr lang="en-US" dirty="0"/>
              <a:t>Attitudes are often difficult to change because they are connected to consumers’ beliefs, values, and emotions.</a:t>
            </a:r>
          </a:p>
        </p:txBody>
      </p:sp>
      <p:sp>
        <p:nvSpPr>
          <p:cNvPr id="15" name="Rectangle 14">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DEB40AA9-1F39-B283-63DF-5A75B73384D1}"/>
              </a:ext>
            </a:extLst>
          </p:cNvPr>
          <p:cNvGraphicFramePr>
            <a:graphicFrameLocks noGrp="1"/>
          </p:cNvGraphicFramePr>
          <p:nvPr>
            <p:ph idx="1"/>
            <p:extLst>
              <p:ext uri="{D42A27DB-BD31-4B8C-83A1-F6EECF244321}">
                <p14:modId xmlns:p14="http://schemas.microsoft.com/office/powerpoint/2010/main" val="3123356612"/>
              </p:ext>
            </p:extLst>
          </p:nvPr>
        </p:nvGraphicFramePr>
        <p:xfrm>
          <a:off x="5987738" y="2064185"/>
          <a:ext cx="5628020" cy="2496760"/>
        </p:xfrm>
        <a:graphic>
          <a:graphicData uri="http://schemas.openxmlformats.org/drawingml/2006/table">
            <a:tbl>
              <a:tblPr>
                <a:tableStyleId>{8799B23B-EC83-4686-B30A-512413B5E67A}</a:tableStyleId>
              </a:tblPr>
              <a:tblGrid>
                <a:gridCol w="1497213">
                  <a:extLst>
                    <a:ext uri="{9D8B030D-6E8A-4147-A177-3AD203B41FA5}">
                      <a16:colId xmlns:a16="http://schemas.microsoft.com/office/drawing/2014/main" val="599893692"/>
                    </a:ext>
                  </a:extLst>
                </a:gridCol>
                <a:gridCol w="2118122">
                  <a:extLst>
                    <a:ext uri="{9D8B030D-6E8A-4147-A177-3AD203B41FA5}">
                      <a16:colId xmlns:a16="http://schemas.microsoft.com/office/drawing/2014/main" val="499088716"/>
                    </a:ext>
                  </a:extLst>
                </a:gridCol>
                <a:gridCol w="2012685">
                  <a:extLst>
                    <a:ext uri="{9D8B030D-6E8A-4147-A177-3AD203B41FA5}">
                      <a16:colId xmlns:a16="http://schemas.microsoft.com/office/drawing/2014/main" val="2334271045"/>
                    </a:ext>
                  </a:extLst>
                </a:gridCol>
              </a:tblGrid>
              <a:tr h="371140">
                <a:tc>
                  <a:txBody>
                    <a:bodyPr/>
                    <a:lstStyle/>
                    <a:p>
                      <a:pPr>
                        <a:buNone/>
                      </a:pPr>
                      <a:r>
                        <a:rPr lang="en-US" sz="1700"/>
                        <a:t>Component</a:t>
                      </a:r>
                    </a:p>
                  </a:txBody>
                  <a:tcPr marL="84350" marR="84350" marT="42175" marB="42175" anchor="ctr"/>
                </a:tc>
                <a:tc>
                  <a:txBody>
                    <a:bodyPr/>
                    <a:lstStyle/>
                    <a:p>
                      <a:pPr>
                        <a:buNone/>
                      </a:pPr>
                      <a:r>
                        <a:rPr lang="en-US" sz="1700"/>
                        <a:t>Meaning</a:t>
                      </a:r>
                    </a:p>
                  </a:txBody>
                  <a:tcPr marL="84350" marR="84350" marT="42175" marB="42175" anchor="ctr"/>
                </a:tc>
                <a:tc>
                  <a:txBody>
                    <a:bodyPr/>
                    <a:lstStyle/>
                    <a:p>
                      <a:pPr>
                        <a:buNone/>
                      </a:pPr>
                      <a:r>
                        <a:rPr lang="en-US" sz="1700"/>
                        <a:t>Example</a:t>
                      </a:r>
                    </a:p>
                  </a:txBody>
                  <a:tcPr marL="84350" marR="84350" marT="42175" marB="42175" anchor="ctr"/>
                </a:tc>
                <a:extLst>
                  <a:ext uri="{0D108BD9-81ED-4DB2-BD59-A6C34878D82A}">
                    <a16:rowId xmlns:a16="http://schemas.microsoft.com/office/drawing/2014/main" val="2242274780"/>
                  </a:ext>
                </a:extLst>
              </a:tr>
              <a:tr h="624190">
                <a:tc>
                  <a:txBody>
                    <a:bodyPr/>
                    <a:lstStyle/>
                    <a:p>
                      <a:pPr>
                        <a:buNone/>
                      </a:pPr>
                      <a:r>
                        <a:rPr lang="en-US" sz="1700" b="1"/>
                        <a:t>Cognitive</a:t>
                      </a:r>
                      <a:endParaRPr lang="en-US" sz="1700"/>
                    </a:p>
                  </a:txBody>
                  <a:tcPr marL="84350" marR="84350" marT="42175" marB="42175" anchor="ctr"/>
                </a:tc>
                <a:tc>
                  <a:txBody>
                    <a:bodyPr/>
                    <a:lstStyle/>
                    <a:p>
                      <a:pPr>
                        <a:buNone/>
                      </a:pPr>
                      <a:r>
                        <a:rPr lang="en-US" sz="1700"/>
                        <a:t>What the consumer believes</a:t>
                      </a:r>
                    </a:p>
                  </a:txBody>
                  <a:tcPr marL="84350" marR="84350" marT="42175" marB="42175" anchor="ctr"/>
                </a:tc>
                <a:tc>
                  <a:txBody>
                    <a:bodyPr/>
                    <a:lstStyle/>
                    <a:p>
                      <a:pPr>
                        <a:buNone/>
                      </a:pPr>
                      <a:r>
                        <a:rPr lang="en-US" sz="1700"/>
                        <a:t>“Electric cars reduce fuel costs.”</a:t>
                      </a:r>
                    </a:p>
                  </a:txBody>
                  <a:tcPr marL="84350" marR="84350" marT="42175" marB="42175" anchor="ctr"/>
                </a:tc>
                <a:extLst>
                  <a:ext uri="{0D108BD9-81ED-4DB2-BD59-A6C34878D82A}">
                    <a16:rowId xmlns:a16="http://schemas.microsoft.com/office/drawing/2014/main" val="538729817"/>
                  </a:ext>
                </a:extLst>
              </a:tr>
              <a:tr h="877240">
                <a:tc>
                  <a:txBody>
                    <a:bodyPr/>
                    <a:lstStyle/>
                    <a:p>
                      <a:pPr>
                        <a:buNone/>
                      </a:pPr>
                      <a:r>
                        <a:rPr lang="en-US" sz="1700" b="1"/>
                        <a:t>Affective</a:t>
                      </a:r>
                      <a:endParaRPr lang="en-US" sz="1700"/>
                    </a:p>
                  </a:txBody>
                  <a:tcPr marL="84350" marR="84350" marT="42175" marB="42175" anchor="ctr"/>
                </a:tc>
                <a:tc>
                  <a:txBody>
                    <a:bodyPr/>
                    <a:lstStyle/>
                    <a:p>
                      <a:pPr>
                        <a:buNone/>
                      </a:pPr>
                      <a:r>
                        <a:rPr lang="en-US" sz="1700"/>
                        <a:t>How the consumer feels</a:t>
                      </a:r>
                    </a:p>
                  </a:txBody>
                  <a:tcPr marL="84350" marR="84350" marT="42175" marB="42175" anchor="ctr"/>
                </a:tc>
                <a:tc>
                  <a:txBody>
                    <a:bodyPr/>
                    <a:lstStyle/>
                    <a:p>
                      <a:pPr>
                        <a:buNone/>
                      </a:pPr>
                      <a:r>
                        <a:rPr lang="en-US" sz="1700"/>
                        <a:t>“I like environmentally friendly cars.”</a:t>
                      </a:r>
                    </a:p>
                  </a:txBody>
                  <a:tcPr marL="84350" marR="84350" marT="42175" marB="42175" anchor="ctr"/>
                </a:tc>
                <a:extLst>
                  <a:ext uri="{0D108BD9-81ED-4DB2-BD59-A6C34878D82A}">
                    <a16:rowId xmlns:a16="http://schemas.microsoft.com/office/drawing/2014/main" val="2467797416"/>
                  </a:ext>
                </a:extLst>
              </a:tr>
              <a:tr h="624190">
                <a:tc>
                  <a:txBody>
                    <a:bodyPr/>
                    <a:lstStyle/>
                    <a:p>
                      <a:pPr>
                        <a:buNone/>
                      </a:pPr>
                      <a:r>
                        <a:rPr lang="en-US" sz="1700" b="1"/>
                        <a:t>Behavioural</a:t>
                      </a:r>
                      <a:endParaRPr lang="en-US" sz="1700"/>
                    </a:p>
                  </a:txBody>
                  <a:tcPr marL="84350" marR="84350" marT="42175" marB="42175" anchor="ctr"/>
                </a:tc>
                <a:tc>
                  <a:txBody>
                    <a:bodyPr/>
                    <a:lstStyle/>
                    <a:p>
                      <a:pPr>
                        <a:buNone/>
                      </a:pPr>
                      <a:r>
                        <a:rPr lang="en-US" sz="1700"/>
                        <a:t>What the consumer intends to do</a:t>
                      </a:r>
                    </a:p>
                  </a:txBody>
                  <a:tcPr marL="84350" marR="84350" marT="42175" marB="42175" anchor="ctr"/>
                </a:tc>
                <a:tc>
                  <a:txBody>
                    <a:bodyPr/>
                    <a:lstStyle/>
                    <a:p>
                      <a:pPr>
                        <a:buNone/>
                      </a:pPr>
                      <a:r>
                        <a:rPr lang="en-US" sz="1700"/>
                        <a:t>“I plan to buy an electric car.”</a:t>
                      </a:r>
                    </a:p>
                  </a:txBody>
                  <a:tcPr marL="84350" marR="84350" marT="42175" marB="42175" anchor="ctr"/>
                </a:tc>
                <a:extLst>
                  <a:ext uri="{0D108BD9-81ED-4DB2-BD59-A6C34878D82A}">
                    <a16:rowId xmlns:a16="http://schemas.microsoft.com/office/drawing/2014/main" val="3481160053"/>
                  </a:ext>
                </a:extLst>
              </a:tr>
            </a:tbl>
          </a:graphicData>
        </a:graphic>
      </p:graphicFrame>
    </p:spTree>
    <p:extLst>
      <p:ext uri="{BB962C8B-B14F-4D97-AF65-F5344CB8AC3E}">
        <p14:creationId xmlns:p14="http://schemas.microsoft.com/office/powerpoint/2010/main" val="4244181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FD612-2DFD-F25C-639A-5426F20DB5BD}"/>
              </a:ext>
            </a:extLst>
          </p:cNvPr>
          <p:cNvSpPr>
            <a:spLocks noGrp="1"/>
          </p:cNvSpPr>
          <p:nvPr>
            <p:ph type="title"/>
          </p:nvPr>
        </p:nvSpPr>
        <p:spPr/>
        <p:txBody>
          <a:bodyPr/>
          <a:lstStyle/>
          <a:p>
            <a:r>
              <a:rPr lang="en-US" dirty="0"/>
              <a:t>Emotions</a:t>
            </a:r>
          </a:p>
        </p:txBody>
      </p:sp>
      <p:sp>
        <p:nvSpPr>
          <p:cNvPr id="3" name="Content Placeholder 2">
            <a:extLst>
              <a:ext uri="{FF2B5EF4-FFF2-40B4-BE49-F238E27FC236}">
                <a16:creationId xmlns:a16="http://schemas.microsoft.com/office/drawing/2014/main" id="{58000B1F-37A6-A9D2-C08D-E085267BD045}"/>
              </a:ext>
            </a:extLst>
          </p:cNvPr>
          <p:cNvSpPr>
            <a:spLocks noGrp="1"/>
          </p:cNvSpPr>
          <p:nvPr>
            <p:ph idx="1"/>
          </p:nvPr>
        </p:nvSpPr>
        <p:spPr/>
        <p:txBody>
          <a:bodyPr>
            <a:normAutofit/>
          </a:bodyPr>
          <a:lstStyle/>
          <a:p>
            <a:r>
              <a:rPr lang="en-US" dirty="0"/>
              <a:t>Common emotions used in marketing include:</a:t>
            </a:r>
          </a:p>
          <a:p>
            <a:pPr lvl="1"/>
            <a:r>
              <a:rPr lang="en-US" dirty="0"/>
              <a:t>happiness; </a:t>
            </a:r>
          </a:p>
          <a:p>
            <a:pPr lvl="1"/>
            <a:r>
              <a:rPr lang="en-US" dirty="0"/>
              <a:t>excitement; </a:t>
            </a:r>
          </a:p>
          <a:p>
            <a:pPr lvl="1"/>
            <a:r>
              <a:rPr lang="en-US" dirty="0"/>
              <a:t>fear; </a:t>
            </a:r>
          </a:p>
          <a:p>
            <a:pPr lvl="1"/>
            <a:r>
              <a:rPr lang="en-US" dirty="0"/>
              <a:t>nostalgia; </a:t>
            </a:r>
          </a:p>
          <a:p>
            <a:pPr lvl="1"/>
            <a:r>
              <a:rPr lang="en-US" dirty="0"/>
              <a:t>pride; </a:t>
            </a:r>
          </a:p>
          <a:p>
            <a:pPr lvl="1"/>
            <a:r>
              <a:rPr lang="en-US" dirty="0"/>
              <a:t>guilt; </a:t>
            </a:r>
          </a:p>
          <a:p>
            <a:pPr lvl="1"/>
            <a:r>
              <a:rPr lang="en-US" dirty="0"/>
              <a:t>trust. </a:t>
            </a:r>
          </a:p>
          <a:p>
            <a:r>
              <a:rPr lang="en-US" b="1" dirty="0"/>
              <a:t>Example:</a:t>
            </a:r>
            <a:r>
              <a:rPr lang="en-US" dirty="0"/>
              <a:t> A nostalgic advertisement may remind consumers of childhood and increase their emotional attachment to a brand.</a:t>
            </a:r>
          </a:p>
          <a:p>
            <a:endParaRPr lang="en-US" dirty="0"/>
          </a:p>
        </p:txBody>
      </p:sp>
    </p:spTree>
    <p:extLst>
      <p:ext uri="{BB962C8B-B14F-4D97-AF65-F5344CB8AC3E}">
        <p14:creationId xmlns:p14="http://schemas.microsoft.com/office/powerpoint/2010/main" val="22609565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132EA-F45D-54C7-EC7C-62D0E1416A6A}"/>
              </a:ext>
            </a:extLst>
          </p:cNvPr>
          <p:cNvSpPr>
            <a:spLocks noGrp="1"/>
          </p:cNvSpPr>
          <p:nvPr>
            <p:ph type="title"/>
          </p:nvPr>
        </p:nvSpPr>
        <p:spPr/>
        <p:txBody>
          <a:bodyPr/>
          <a:lstStyle/>
          <a:p>
            <a:r>
              <a:rPr lang="en-US" dirty="0"/>
              <a:t>Memory</a:t>
            </a:r>
          </a:p>
        </p:txBody>
      </p:sp>
      <p:sp>
        <p:nvSpPr>
          <p:cNvPr id="3" name="Content Placeholder 2">
            <a:extLst>
              <a:ext uri="{FF2B5EF4-FFF2-40B4-BE49-F238E27FC236}">
                <a16:creationId xmlns:a16="http://schemas.microsoft.com/office/drawing/2014/main" id="{654582D9-3834-2E27-367E-FBF010B09EB2}"/>
              </a:ext>
            </a:extLst>
          </p:cNvPr>
          <p:cNvSpPr>
            <a:spLocks noGrp="1"/>
          </p:cNvSpPr>
          <p:nvPr>
            <p:ph idx="1"/>
          </p:nvPr>
        </p:nvSpPr>
        <p:spPr/>
        <p:txBody>
          <a:bodyPr/>
          <a:lstStyle/>
          <a:p>
            <a:r>
              <a:rPr lang="en-US" dirty="0"/>
              <a:t>Memory influences which brands consumers </a:t>
            </a:r>
            <a:r>
              <a:rPr lang="en-US" dirty="0" err="1"/>
              <a:t>recognise</a:t>
            </a:r>
            <a:r>
              <a:rPr lang="en-US" dirty="0"/>
              <a:t>, recall, and consider when making decisions.</a:t>
            </a:r>
          </a:p>
          <a:p>
            <a:r>
              <a:rPr lang="en-US" dirty="0"/>
              <a:t>Marketers use repetition, slogans, logos, packaging, music, and storytelling to strengthen brand memory.</a:t>
            </a:r>
          </a:p>
          <a:p>
            <a:r>
              <a:rPr lang="en-US" b="1" dirty="0"/>
              <a:t>Example:</a:t>
            </a:r>
            <a:r>
              <a:rPr lang="en-US" dirty="0"/>
              <a:t> A memorable advertising jingle may help a brand come to mind when the consumer enters a shop.</a:t>
            </a:r>
          </a:p>
          <a:p>
            <a:endParaRPr lang="en-US" dirty="0"/>
          </a:p>
        </p:txBody>
      </p:sp>
    </p:spTree>
    <p:extLst>
      <p:ext uri="{BB962C8B-B14F-4D97-AF65-F5344CB8AC3E}">
        <p14:creationId xmlns:p14="http://schemas.microsoft.com/office/powerpoint/2010/main" val="20766505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F067-0272-5FC5-6762-F61A9C238E66}"/>
              </a:ext>
            </a:extLst>
          </p:cNvPr>
          <p:cNvSpPr>
            <a:spLocks noGrp="1"/>
          </p:cNvSpPr>
          <p:nvPr>
            <p:ph type="title"/>
          </p:nvPr>
        </p:nvSpPr>
        <p:spPr/>
        <p:txBody>
          <a:bodyPr/>
          <a:lstStyle/>
          <a:p>
            <a:r>
              <a:rPr lang="en-US" dirty="0"/>
              <a:t>Belief</a:t>
            </a:r>
          </a:p>
        </p:txBody>
      </p:sp>
      <p:sp>
        <p:nvSpPr>
          <p:cNvPr id="3" name="Content Placeholder 2">
            <a:extLst>
              <a:ext uri="{FF2B5EF4-FFF2-40B4-BE49-F238E27FC236}">
                <a16:creationId xmlns:a16="http://schemas.microsoft.com/office/drawing/2014/main" id="{CF63B856-A8D7-0BA8-D91A-BDEEE7119189}"/>
              </a:ext>
            </a:extLst>
          </p:cNvPr>
          <p:cNvSpPr>
            <a:spLocks noGrp="1"/>
          </p:cNvSpPr>
          <p:nvPr>
            <p:ph idx="1"/>
          </p:nvPr>
        </p:nvSpPr>
        <p:spPr/>
        <p:txBody>
          <a:bodyPr/>
          <a:lstStyle/>
          <a:p>
            <a:r>
              <a:rPr lang="en-US" dirty="0"/>
              <a:t>A </a:t>
            </a:r>
            <a:r>
              <a:rPr lang="en-US" b="1" dirty="0"/>
              <a:t>belief</a:t>
            </a:r>
            <a:r>
              <a:rPr lang="en-US" dirty="0"/>
              <a:t> is a consumer’s opinion or understanding about a product, brand, or issue.</a:t>
            </a:r>
          </a:p>
          <a:p>
            <a:r>
              <a:rPr lang="en-US" dirty="0"/>
              <a:t>Beliefs may be based on facts, experience, advertising, word of mouth, or misunderstanding.</a:t>
            </a:r>
          </a:p>
          <a:p>
            <a:r>
              <a:rPr lang="en-US" b="1" dirty="0"/>
              <a:t>Example:</a:t>
            </a:r>
            <a:r>
              <a:rPr lang="en-US" dirty="0"/>
              <a:t> A consumer may believe that Japanese cars are reliable and therefore prefer Japanese brands.</a:t>
            </a:r>
          </a:p>
          <a:p>
            <a:endParaRPr lang="en-US" dirty="0"/>
          </a:p>
        </p:txBody>
      </p:sp>
    </p:spTree>
    <p:extLst>
      <p:ext uri="{BB962C8B-B14F-4D97-AF65-F5344CB8AC3E}">
        <p14:creationId xmlns:p14="http://schemas.microsoft.com/office/powerpoint/2010/main" val="37158092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6DDAD-9285-183E-56F5-85BCE8112598}"/>
              </a:ext>
            </a:extLst>
          </p:cNvPr>
          <p:cNvSpPr>
            <a:spLocks noGrp="1"/>
          </p:cNvSpPr>
          <p:nvPr>
            <p:ph type="title"/>
          </p:nvPr>
        </p:nvSpPr>
        <p:spPr>
          <a:xfrm>
            <a:off x="838200" y="365126"/>
            <a:ext cx="10515600" cy="786342"/>
          </a:xfrm>
        </p:spPr>
        <p:txBody>
          <a:bodyPr/>
          <a:lstStyle/>
          <a:p>
            <a:r>
              <a:rPr lang="en-US" dirty="0"/>
              <a:t>Type of beliefs</a:t>
            </a:r>
          </a:p>
        </p:txBody>
      </p:sp>
      <p:sp>
        <p:nvSpPr>
          <p:cNvPr id="3" name="Content Placeholder 2">
            <a:extLst>
              <a:ext uri="{FF2B5EF4-FFF2-40B4-BE49-F238E27FC236}">
                <a16:creationId xmlns:a16="http://schemas.microsoft.com/office/drawing/2014/main" id="{F095124A-343C-7AC2-7B9D-4A931A5F756D}"/>
              </a:ext>
            </a:extLst>
          </p:cNvPr>
          <p:cNvSpPr>
            <a:spLocks noGrp="1"/>
          </p:cNvSpPr>
          <p:nvPr>
            <p:ph idx="1"/>
          </p:nvPr>
        </p:nvSpPr>
        <p:spPr>
          <a:xfrm>
            <a:off x="524933" y="1371600"/>
            <a:ext cx="10828867" cy="5121274"/>
          </a:xfrm>
        </p:spPr>
        <p:txBody>
          <a:bodyPr>
            <a:normAutofit fontScale="70000" lnSpcReduction="20000"/>
          </a:bodyPr>
          <a:lstStyle/>
          <a:p>
            <a:pPr marL="0" indent="0">
              <a:buNone/>
            </a:pPr>
            <a:r>
              <a:rPr lang="en-US" b="1" dirty="0"/>
              <a:t>1. Descriptive beliefs</a:t>
            </a:r>
          </a:p>
          <a:p>
            <a:pPr marL="0" indent="0">
              <a:buNone/>
            </a:pPr>
            <a:r>
              <a:rPr lang="en-US" dirty="0"/>
              <a:t>These beliefs concern the characteristics of a product.</a:t>
            </a:r>
          </a:p>
          <a:p>
            <a:pPr marL="0" indent="0">
              <a:buNone/>
            </a:pPr>
            <a:r>
              <a:rPr lang="en-US" b="1" dirty="0"/>
              <a:t>Example:</a:t>
            </a:r>
            <a:br>
              <a:rPr lang="en-US" dirty="0"/>
            </a:br>
            <a:r>
              <a:rPr lang="en-US" dirty="0"/>
              <a:t>“This phone has a long battery life.”</a:t>
            </a:r>
          </a:p>
          <a:p>
            <a:pPr marL="0" indent="0">
              <a:buNone/>
            </a:pPr>
            <a:r>
              <a:rPr lang="en-US" b="1" dirty="0"/>
              <a:t>2. Evaluative beliefs</a:t>
            </a:r>
          </a:p>
          <a:p>
            <a:pPr marL="0" indent="0">
              <a:buNone/>
            </a:pPr>
            <a:r>
              <a:rPr lang="en-US" dirty="0"/>
              <a:t>These beliefs include a judgement about whether a characteristic is good or bad.</a:t>
            </a:r>
          </a:p>
          <a:p>
            <a:pPr marL="0" indent="0">
              <a:buNone/>
            </a:pPr>
            <a:r>
              <a:rPr lang="en-US" b="1" dirty="0"/>
              <a:t>Example:</a:t>
            </a:r>
            <a:br>
              <a:rPr lang="en-US" dirty="0"/>
            </a:br>
            <a:r>
              <a:rPr lang="en-US" dirty="0"/>
              <a:t>“A long battery life makes this phone better than competing models.”</a:t>
            </a:r>
          </a:p>
          <a:p>
            <a:pPr marL="0" indent="0">
              <a:buNone/>
            </a:pPr>
            <a:r>
              <a:rPr lang="en-US" b="1" dirty="0"/>
              <a:t>3. Normative beliefs</a:t>
            </a:r>
          </a:p>
          <a:p>
            <a:pPr marL="0" indent="0">
              <a:buNone/>
            </a:pPr>
            <a:r>
              <a:rPr lang="en-US" dirty="0"/>
              <a:t>These beliefs concern what important people or society expect the consumer to do.</a:t>
            </a:r>
          </a:p>
          <a:p>
            <a:pPr marL="0" indent="0">
              <a:buNone/>
            </a:pPr>
            <a:r>
              <a:rPr lang="en-US" b="1" dirty="0"/>
              <a:t>Example:</a:t>
            </a:r>
            <a:br>
              <a:rPr lang="en-US" dirty="0"/>
            </a:br>
            <a:r>
              <a:rPr lang="en-US" dirty="0"/>
              <a:t>“My friends think I should buy an environmentally friendly car.”</a:t>
            </a:r>
          </a:p>
          <a:p>
            <a:pPr marL="0" indent="0">
              <a:buNone/>
            </a:pPr>
            <a:r>
              <a:rPr lang="en-US" b="1" dirty="0"/>
              <a:t>4. Control beliefs</a:t>
            </a:r>
          </a:p>
          <a:p>
            <a:pPr marL="0" indent="0">
              <a:buNone/>
            </a:pPr>
            <a:r>
              <a:rPr lang="en-US" dirty="0"/>
              <a:t>These beliefs concern whether the consumer feels able to perform a </a:t>
            </a:r>
            <a:r>
              <a:rPr lang="en-US" dirty="0" err="1"/>
              <a:t>behaviour</a:t>
            </a:r>
            <a:r>
              <a:rPr lang="en-US" dirty="0"/>
              <a:t>.</a:t>
            </a:r>
          </a:p>
          <a:p>
            <a:pPr marL="0" indent="0">
              <a:buNone/>
            </a:pPr>
            <a:r>
              <a:rPr lang="en-US" b="1" dirty="0"/>
              <a:t>Example:</a:t>
            </a:r>
            <a:br>
              <a:rPr lang="en-US" dirty="0"/>
            </a:br>
            <a:r>
              <a:rPr lang="en-US" dirty="0"/>
              <a:t>“I could buy an electric car, but there are not enough charging stations near my home.”</a:t>
            </a:r>
          </a:p>
          <a:p>
            <a:pPr marL="0" indent="0">
              <a:buNone/>
            </a:pPr>
            <a:endParaRPr lang="en-US" dirty="0"/>
          </a:p>
        </p:txBody>
      </p:sp>
    </p:spTree>
    <p:extLst>
      <p:ext uri="{BB962C8B-B14F-4D97-AF65-F5344CB8AC3E}">
        <p14:creationId xmlns:p14="http://schemas.microsoft.com/office/powerpoint/2010/main" val="9031894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43B58-5F00-C948-0862-E61A090CCA08}"/>
              </a:ext>
            </a:extLst>
          </p:cNvPr>
          <p:cNvSpPr>
            <a:spLocks noGrp="1"/>
          </p:cNvSpPr>
          <p:nvPr>
            <p:ph type="title"/>
          </p:nvPr>
        </p:nvSpPr>
        <p:spPr>
          <a:xfrm>
            <a:off x="838200" y="365126"/>
            <a:ext cx="10515600" cy="532342"/>
          </a:xfrm>
        </p:spPr>
        <p:txBody>
          <a:bodyPr>
            <a:normAutofit fontScale="90000"/>
          </a:bodyPr>
          <a:lstStyle/>
          <a:p>
            <a:r>
              <a:rPr lang="en-US" dirty="0"/>
              <a:t>Halo effect</a:t>
            </a:r>
          </a:p>
        </p:txBody>
      </p:sp>
      <p:sp>
        <p:nvSpPr>
          <p:cNvPr id="3" name="Content Placeholder 2">
            <a:extLst>
              <a:ext uri="{FF2B5EF4-FFF2-40B4-BE49-F238E27FC236}">
                <a16:creationId xmlns:a16="http://schemas.microsoft.com/office/drawing/2014/main" id="{BF1CE5BB-D7CC-BD9C-4294-C5FC841AD390}"/>
              </a:ext>
            </a:extLst>
          </p:cNvPr>
          <p:cNvSpPr>
            <a:spLocks noGrp="1"/>
          </p:cNvSpPr>
          <p:nvPr>
            <p:ph idx="1"/>
          </p:nvPr>
        </p:nvSpPr>
        <p:spPr>
          <a:xfrm>
            <a:off x="508000" y="1168400"/>
            <a:ext cx="11125200" cy="5008563"/>
          </a:xfrm>
        </p:spPr>
        <p:txBody>
          <a:bodyPr>
            <a:normAutofit fontScale="62500" lnSpcReduction="20000"/>
          </a:bodyPr>
          <a:lstStyle/>
          <a:p>
            <a:r>
              <a:rPr lang="en-US" dirty="0"/>
              <a:t>The </a:t>
            </a:r>
            <a:r>
              <a:rPr lang="en-US" b="1" dirty="0"/>
              <a:t>halo effect</a:t>
            </a:r>
            <a:r>
              <a:rPr lang="en-US" dirty="0"/>
              <a:t> occurs when one positive characteristic creates a </a:t>
            </a:r>
            <a:r>
              <a:rPr lang="en-US" dirty="0" err="1"/>
              <a:t>favourable</a:t>
            </a:r>
            <a:r>
              <a:rPr lang="en-US" dirty="0"/>
              <a:t> impression of the entire product, brand, or person.</a:t>
            </a:r>
          </a:p>
          <a:p>
            <a:r>
              <a:rPr lang="en-US" dirty="0"/>
              <a:t>Consumers may assume that because a product is good in one area, it must also be good in other areas.</a:t>
            </a:r>
          </a:p>
          <a:p>
            <a:r>
              <a:rPr lang="en-US" b="1" dirty="0"/>
              <a:t>Eg:</a:t>
            </a:r>
            <a:endParaRPr lang="en-US" dirty="0"/>
          </a:p>
          <a:p>
            <a:pPr lvl="1"/>
            <a:r>
              <a:rPr lang="en-US" dirty="0"/>
              <a:t>Attractive packaging may make consumers believe the product is higher quality. </a:t>
            </a:r>
          </a:p>
          <a:p>
            <a:pPr lvl="1"/>
            <a:r>
              <a:rPr lang="en-US" dirty="0"/>
              <a:t>A well-known celebrity endorsement may make a brand appear more trustworthy. </a:t>
            </a:r>
          </a:p>
          <a:p>
            <a:r>
              <a:rPr lang="en-US" dirty="0"/>
              <a:t>The halo effect can also be negative. One </a:t>
            </a:r>
            <a:r>
              <a:rPr lang="en-US" dirty="0" err="1"/>
              <a:t>unfavourable</a:t>
            </a:r>
            <a:r>
              <a:rPr lang="en-US" dirty="0"/>
              <a:t> characteristic may damage the consumer’s overall judgement. This is sometimes called the </a:t>
            </a:r>
            <a:r>
              <a:rPr lang="en-US" b="1" dirty="0"/>
              <a:t>horn effect</a:t>
            </a:r>
            <a:r>
              <a:rPr lang="en-US" dirty="0"/>
              <a:t>.</a:t>
            </a:r>
          </a:p>
          <a:p>
            <a:r>
              <a:rPr lang="en-US" b="1" dirty="0"/>
              <a:t>Eg:</a:t>
            </a:r>
            <a:r>
              <a:rPr lang="en-US" dirty="0"/>
              <a:t> If a restaurant has an untidy entrance, customers may assume that the food and kitchen are also unhygienic.</a:t>
            </a:r>
          </a:p>
          <a:p>
            <a:r>
              <a:rPr lang="en-US" dirty="0"/>
              <a:t>Marketers try to create strong positive cues through:</a:t>
            </a:r>
          </a:p>
          <a:p>
            <a:pPr lvl="1"/>
            <a:r>
              <a:rPr lang="en-US" dirty="0"/>
              <a:t>appealing design and packaging; </a:t>
            </a:r>
          </a:p>
          <a:p>
            <a:pPr lvl="1"/>
            <a:r>
              <a:rPr lang="en-US" dirty="0"/>
              <a:t>prestigious country of origin; </a:t>
            </a:r>
          </a:p>
          <a:p>
            <a:pPr lvl="1"/>
            <a:r>
              <a:rPr lang="en-US" dirty="0"/>
              <a:t>awards and certifications; </a:t>
            </a:r>
          </a:p>
          <a:p>
            <a:pPr lvl="1"/>
            <a:r>
              <a:rPr lang="en-US" dirty="0"/>
              <a:t>respected endorsers; </a:t>
            </a:r>
          </a:p>
          <a:p>
            <a:pPr lvl="1"/>
            <a:r>
              <a:rPr lang="en-US" dirty="0"/>
              <a:t>positive reviews; </a:t>
            </a:r>
          </a:p>
          <a:p>
            <a:pPr lvl="1"/>
            <a:r>
              <a:rPr lang="en-US" dirty="0"/>
              <a:t>excellent customer service. </a:t>
            </a:r>
          </a:p>
          <a:p>
            <a:r>
              <a:rPr lang="en-US" dirty="0"/>
              <a:t>However, the halo effect can mislead consumers because the overall judgement may not be supported by actual product performance.</a:t>
            </a:r>
          </a:p>
          <a:p>
            <a:endParaRPr lang="en-US" dirty="0"/>
          </a:p>
        </p:txBody>
      </p:sp>
    </p:spTree>
    <p:extLst>
      <p:ext uri="{BB962C8B-B14F-4D97-AF65-F5344CB8AC3E}">
        <p14:creationId xmlns:p14="http://schemas.microsoft.com/office/powerpoint/2010/main" val="10135287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17FD7-136E-F2A5-A08E-7531841AB427}"/>
              </a:ext>
            </a:extLst>
          </p:cNvPr>
          <p:cNvSpPr>
            <a:spLocks noGrp="1"/>
          </p:cNvSpPr>
          <p:nvPr>
            <p:ph type="title"/>
          </p:nvPr>
        </p:nvSpPr>
        <p:spPr>
          <a:xfrm>
            <a:off x="838200" y="365126"/>
            <a:ext cx="10515600" cy="617008"/>
          </a:xfrm>
        </p:spPr>
        <p:txBody>
          <a:bodyPr>
            <a:normAutofit fontScale="90000"/>
          </a:bodyPr>
          <a:lstStyle/>
          <a:p>
            <a:r>
              <a:rPr lang="en-US" dirty="0"/>
              <a:t>Social norms</a:t>
            </a:r>
          </a:p>
        </p:txBody>
      </p:sp>
      <p:sp>
        <p:nvSpPr>
          <p:cNvPr id="3" name="Content Placeholder 2">
            <a:extLst>
              <a:ext uri="{FF2B5EF4-FFF2-40B4-BE49-F238E27FC236}">
                <a16:creationId xmlns:a16="http://schemas.microsoft.com/office/drawing/2014/main" id="{520487C1-3AB0-1B02-D062-FD4A79FC286B}"/>
              </a:ext>
            </a:extLst>
          </p:cNvPr>
          <p:cNvSpPr>
            <a:spLocks noGrp="1"/>
          </p:cNvSpPr>
          <p:nvPr>
            <p:ph idx="1"/>
          </p:nvPr>
        </p:nvSpPr>
        <p:spPr>
          <a:xfrm>
            <a:off x="575733" y="1134532"/>
            <a:ext cx="11057467" cy="5358341"/>
          </a:xfrm>
        </p:spPr>
        <p:txBody>
          <a:bodyPr>
            <a:normAutofit fontScale="70000" lnSpcReduction="20000"/>
          </a:bodyPr>
          <a:lstStyle/>
          <a:p>
            <a:r>
              <a:rPr lang="en-US" b="1" dirty="0"/>
              <a:t>Social norms</a:t>
            </a:r>
            <a:r>
              <a:rPr lang="en-US" dirty="0"/>
              <a:t> are shared expectations about how people should behave in a particular group or society.</a:t>
            </a:r>
          </a:p>
          <a:p>
            <a:pPr lvl="0"/>
            <a:r>
              <a:rPr lang="en-US" dirty="0"/>
              <a:t>Eg: </a:t>
            </a:r>
          </a:p>
          <a:p>
            <a:pPr lvl="1"/>
            <a:r>
              <a:rPr lang="en-US" dirty="0"/>
              <a:t>Wearing particular brands because they are popular among friends. </a:t>
            </a:r>
          </a:p>
          <a:p>
            <a:pPr lvl="1"/>
            <a:r>
              <a:rPr lang="en-US" dirty="0"/>
              <a:t>Choosing environmentally friendly products because society increasingly approves of sustainable consumption. </a:t>
            </a:r>
          </a:p>
          <a:p>
            <a:pPr lvl="1"/>
            <a:r>
              <a:rPr lang="en-US" dirty="0"/>
              <a:t>Leaving a tip because it is socially expected. </a:t>
            </a:r>
          </a:p>
          <a:p>
            <a:r>
              <a:rPr lang="en-US" dirty="0"/>
              <a:t>Consumers often choose products not only because they personally prefer them, but also because they want to fit in, gain approval, or avoid criticism.</a:t>
            </a:r>
          </a:p>
          <a:p>
            <a:r>
              <a:rPr lang="en-US" b="1" dirty="0"/>
              <a:t>Descriptive norms</a:t>
            </a:r>
            <a:r>
              <a:rPr lang="en-US" dirty="0"/>
              <a:t> describe what most people actually do </a:t>
            </a:r>
            <a:r>
              <a:rPr lang="en-US" dirty="0">
                <a:sym typeface="Wingdings" panose="05000000000000000000" pitchFamily="2" charset="2"/>
              </a:rPr>
              <a:t> </a:t>
            </a:r>
            <a:r>
              <a:rPr lang="en-US" dirty="0"/>
              <a:t>This may encourage others to use it because the </a:t>
            </a:r>
            <a:r>
              <a:rPr lang="en-US" dirty="0" err="1"/>
              <a:t>behaviour</a:t>
            </a:r>
            <a:r>
              <a:rPr lang="en-US" dirty="0"/>
              <a:t> appears popular and normal.</a:t>
            </a:r>
          </a:p>
          <a:p>
            <a:pPr lvl="1"/>
            <a:r>
              <a:rPr lang="en-US" dirty="0"/>
              <a:t>Eg: “Most students go to the library everyday.”</a:t>
            </a:r>
          </a:p>
          <a:p>
            <a:r>
              <a:rPr lang="en-US" b="1" dirty="0"/>
              <a:t>Injunctive norms</a:t>
            </a:r>
            <a:r>
              <a:rPr lang="en-US" dirty="0"/>
              <a:t> describe what people approve or disapprove of </a:t>
            </a:r>
            <a:r>
              <a:rPr lang="en-US" dirty="0">
                <a:sym typeface="Wingdings" panose="05000000000000000000" pitchFamily="2" charset="2"/>
              </a:rPr>
              <a:t> </a:t>
            </a:r>
            <a:r>
              <a:rPr lang="en-US" dirty="0"/>
              <a:t>This encourages </a:t>
            </a:r>
            <a:r>
              <a:rPr lang="en-US" dirty="0" err="1"/>
              <a:t>behaviour</a:t>
            </a:r>
            <a:r>
              <a:rPr lang="en-US" dirty="0"/>
              <a:t> through social approval, responsibility, or possible guilt.</a:t>
            </a:r>
          </a:p>
          <a:p>
            <a:pPr lvl="1"/>
            <a:r>
              <a:rPr lang="en-US" dirty="0"/>
              <a:t>Eg: “Responsible consumers should reduce plastic waste.”</a:t>
            </a:r>
          </a:p>
          <a:p>
            <a:r>
              <a:rPr lang="en-US" dirty="0"/>
              <a:t>Marketers use social norms through messages such as:</a:t>
            </a:r>
          </a:p>
          <a:p>
            <a:pPr lvl="1"/>
            <a:r>
              <a:rPr lang="en-US" dirty="0"/>
              <a:t>“Nine out of ten customers recommend this product.” </a:t>
            </a:r>
          </a:p>
          <a:p>
            <a:pPr lvl="1"/>
            <a:r>
              <a:rPr lang="en-US" dirty="0"/>
              <a:t>“Join millions of satisfied users.” </a:t>
            </a:r>
          </a:p>
          <a:p>
            <a:pPr lvl="1"/>
            <a:r>
              <a:rPr lang="en-US" dirty="0"/>
              <a:t>“Most guests reuse their towels.” </a:t>
            </a:r>
          </a:p>
          <a:p>
            <a:pPr lvl="1"/>
            <a:r>
              <a:rPr lang="en-US" dirty="0"/>
              <a:t>“People in your </a:t>
            </a:r>
            <a:r>
              <a:rPr lang="en-US" dirty="0" err="1"/>
              <a:t>neighbourhood</a:t>
            </a:r>
            <a:r>
              <a:rPr lang="en-US" dirty="0"/>
              <a:t> are saving energy.”</a:t>
            </a:r>
          </a:p>
          <a:p>
            <a:endParaRPr lang="en-US" dirty="0"/>
          </a:p>
        </p:txBody>
      </p:sp>
    </p:spTree>
    <p:extLst>
      <p:ext uri="{BB962C8B-B14F-4D97-AF65-F5344CB8AC3E}">
        <p14:creationId xmlns:p14="http://schemas.microsoft.com/office/powerpoint/2010/main" val="1109614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1418D78-E0CA-7B9F-8078-8AB70D6E58BC}"/>
              </a:ext>
            </a:extLst>
          </p:cNvPr>
          <p:cNvSpPr>
            <a:spLocks noGrp="1"/>
          </p:cNvSpPr>
          <p:nvPr>
            <p:ph type="title"/>
          </p:nvPr>
        </p:nvSpPr>
        <p:spPr/>
        <p:txBody>
          <a:bodyPr/>
          <a:lstStyle/>
          <a:p>
            <a:r>
              <a:rPr lang="en-US" b="1" dirty="0">
                <a:solidFill>
                  <a:srgbClr val="C00000"/>
                </a:solidFill>
              </a:rPr>
              <a:t>Group work</a:t>
            </a:r>
          </a:p>
        </p:txBody>
      </p:sp>
      <p:sp>
        <p:nvSpPr>
          <p:cNvPr id="6" name="Text Placeholder 5">
            <a:extLst>
              <a:ext uri="{FF2B5EF4-FFF2-40B4-BE49-F238E27FC236}">
                <a16:creationId xmlns:a16="http://schemas.microsoft.com/office/drawing/2014/main" id="{6CDC1FAE-843B-72B0-EC30-26A1E58152FD}"/>
              </a:ext>
            </a:extLst>
          </p:cNvPr>
          <p:cNvSpPr>
            <a:spLocks noGrp="1"/>
          </p:cNvSpPr>
          <p:nvPr>
            <p:ph type="body" idx="1"/>
          </p:nvPr>
        </p:nvSpPr>
        <p:spPr/>
        <p:txBody>
          <a:bodyPr/>
          <a:lstStyle/>
          <a:p>
            <a:endParaRPr lang="en-US"/>
          </a:p>
        </p:txBody>
      </p:sp>
      <p:pic>
        <p:nvPicPr>
          <p:cNvPr id="8" name="Picture 7">
            <a:extLst>
              <a:ext uri="{FF2B5EF4-FFF2-40B4-BE49-F238E27FC236}">
                <a16:creationId xmlns:a16="http://schemas.microsoft.com/office/drawing/2014/main" id="{506ED11C-9EC1-9272-F971-07AA6877D7B1}"/>
              </a:ext>
            </a:extLst>
          </p:cNvPr>
          <p:cNvPicPr>
            <a:picLocks noChangeAspect="1"/>
          </p:cNvPicPr>
          <p:nvPr/>
        </p:nvPicPr>
        <p:blipFill>
          <a:blip r:embed="rId2">
            <a:alphaModFix/>
          </a:blip>
          <a:srcRect r="1064"/>
          <a:stretch>
            <a:fillRect/>
          </a:stretch>
        </p:blipFill>
        <p:spPr>
          <a:xfrm>
            <a:off x="7115177" y="115193"/>
            <a:ext cx="4950618" cy="6627614"/>
          </a:xfrm>
          <a:prstGeom prst="rect">
            <a:avLst/>
          </a:prstGeom>
        </p:spPr>
      </p:pic>
    </p:spTree>
    <p:extLst>
      <p:ext uri="{BB962C8B-B14F-4D97-AF65-F5344CB8AC3E}">
        <p14:creationId xmlns:p14="http://schemas.microsoft.com/office/powerpoint/2010/main" val="27150511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A8DD-A9E5-DE4A-DBF6-2FAFA648A22F}"/>
              </a:ext>
            </a:extLst>
          </p:cNvPr>
          <p:cNvSpPr>
            <a:spLocks noGrp="1"/>
          </p:cNvSpPr>
          <p:nvPr>
            <p:ph type="title"/>
          </p:nvPr>
        </p:nvSpPr>
        <p:spPr/>
        <p:txBody>
          <a:bodyPr/>
          <a:lstStyle/>
          <a:p>
            <a:r>
              <a:rPr lang="en-US" b="1" dirty="0">
                <a:solidFill>
                  <a:srgbClr val="C00000"/>
                </a:solidFill>
              </a:rPr>
              <a:t>Classroom activity</a:t>
            </a:r>
          </a:p>
        </p:txBody>
      </p:sp>
      <p:sp>
        <p:nvSpPr>
          <p:cNvPr id="5" name="Content Placeholder 4">
            <a:extLst>
              <a:ext uri="{FF2B5EF4-FFF2-40B4-BE49-F238E27FC236}">
                <a16:creationId xmlns:a16="http://schemas.microsoft.com/office/drawing/2014/main" id="{1637ACE2-E921-BEC1-9141-AFD03797D8FD}"/>
              </a:ext>
            </a:extLst>
          </p:cNvPr>
          <p:cNvSpPr>
            <a:spLocks noGrp="1"/>
          </p:cNvSpPr>
          <p:nvPr>
            <p:ph idx="1"/>
          </p:nvPr>
        </p:nvSpPr>
        <p:spPr>
          <a:xfrm>
            <a:off x="689810" y="1393984"/>
            <a:ext cx="10812379" cy="4070032"/>
          </a:xfrm>
        </p:spPr>
        <p:txBody>
          <a:bodyPr>
            <a:normAutofit/>
          </a:bodyPr>
          <a:lstStyle/>
          <a:p>
            <a:pPr marL="971550" lvl="1" indent="-514350">
              <a:lnSpc>
                <a:spcPct val="170000"/>
              </a:lnSpc>
              <a:buFont typeface="+mj-lt"/>
              <a:buAutoNum type="arabicPeriod"/>
            </a:pPr>
            <a:r>
              <a:rPr lang="en-US" sz="2800" dirty="0"/>
              <a:t>Discuss the consumer </a:t>
            </a:r>
            <a:r>
              <a:rPr lang="en-US" sz="2800" dirty="0" err="1"/>
              <a:t>behaviour</a:t>
            </a:r>
            <a:r>
              <a:rPr lang="en-US" sz="2800" dirty="0"/>
              <a:t> influences of your business case study</a:t>
            </a:r>
          </a:p>
          <a:p>
            <a:pPr marL="971550" lvl="1" indent="-514350">
              <a:lnSpc>
                <a:spcPct val="170000"/>
              </a:lnSpc>
              <a:buFont typeface="+mj-lt"/>
              <a:buAutoNum type="arabicPeriod"/>
            </a:pPr>
            <a:r>
              <a:rPr lang="en-US" sz="2800" dirty="0"/>
              <a:t>What is the marketing strategy for such consumer </a:t>
            </a:r>
            <a:r>
              <a:rPr lang="en-US" sz="2800" dirty="0" err="1"/>
              <a:t>behaviours</a:t>
            </a:r>
            <a:r>
              <a:rPr lang="en-US" sz="2800" dirty="0"/>
              <a:t>?</a:t>
            </a:r>
          </a:p>
          <a:p>
            <a:pPr marL="457200" lvl="1" indent="0">
              <a:lnSpc>
                <a:spcPct val="170000"/>
              </a:lnSpc>
              <a:buNone/>
            </a:pPr>
            <a:endParaRPr lang="en-US" sz="2800" dirty="0"/>
          </a:p>
        </p:txBody>
      </p:sp>
    </p:spTree>
    <p:extLst>
      <p:ext uri="{BB962C8B-B14F-4D97-AF65-F5344CB8AC3E}">
        <p14:creationId xmlns:p14="http://schemas.microsoft.com/office/powerpoint/2010/main" val="156455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12908</TotalTime>
  <Words>6106</Words>
  <Application>Microsoft Office PowerPoint</Application>
  <PresentationFormat>Widescreen</PresentationFormat>
  <Paragraphs>575</Paragraphs>
  <Slides>66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Aptos</vt:lpstr>
      <vt:lpstr>Aptos Display</vt:lpstr>
      <vt:lpstr>Arial</vt:lpstr>
      <vt:lpstr>Calibri</vt:lpstr>
      <vt:lpstr>Wingdings</vt:lpstr>
      <vt:lpstr>Office Theme</vt:lpstr>
      <vt:lpstr>Lecture 4:  Consumer Behaviour</vt:lpstr>
      <vt:lpstr>Objectives</vt:lpstr>
      <vt:lpstr>What influences your choice of smartphone?</vt:lpstr>
      <vt:lpstr>What is consumer behaviour?</vt:lpstr>
      <vt:lpstr>Stimulus–Organism–Response Theory</vt:lpstr>
      <vt:lpstr>Stimulus–Organism–Response Theory</vt:lpstr>
      <vt:lpstr>Stimulus–Organism–Response Theory</vt:lpstr>
      <vt:lpstr>Starbucks</vt:lpstr>
      <vt:lpstr>Major influencing factors on consumer behaviour</vt:lpstr>
      <vt:lpstr>Cultural Factors</vt:lpstr>
      <vt:lpstr>Culture </vt:lpstr>
      <vt:lpstr>Culture and Cultural Values</vt:lpstr>
      <vt:lpstr>Cultural value dimensions</vt:lpstr>
      <vt:lpstr>Individualism-collectivism</vt:lpstr>
      <vt:lpstr>Power distance</vt:lpstr>
      <vt:lpstr>Eg: A luxury watch</vt:lpstr>
      <vt:lpstr>Power distance comparison</vt:lpstr>
      <vt:lpstr>Uncertainty avoidance</vt:lpstr>
      <vt:lpstr>PowerPoint Presentation</vt:lpstr>
      <vt:lpstr>PowerPoint Presentation</vt:lpstr>
      <vt:lpstr>Femininity–masculinity</vt:lpstr>
      <vt:lpstr>Advertisement for cars</vt:lpstr>
      <vt:lpstr>Long-term orientation vs. Short-term orientation</vt:lpstr>
      <vt:lpstr>Sub-culture</vt:lpstr>
      <vt:lpstr>Social class</vt:lpstr>
      <vt:lpstr>Social class</vt:lpstr>
      <vt:lpstr>Social Class</vt:lpstr>
      <vt:lpstr>Social class</vt:lpstr>
      <vt:lpstr>Social class</vt:lpstr>
      <vt:lpstr>Case study: Louis Vuitton’s popularity problem in China</vt:lpstr>
      <vt:lpstr>PowerPoint Presentation</vt:lpstr>
      <vt:lpstr>Discussion: </vt:lpstr>
      <vt:lpstr>Social Factors</vt:lpstr>
      <vt:lpstr>Social factors</vt:lpstr>
      <vt:lpstr>Reference groups and social influence</vt:lpstr>
      <vt:lpstr>Social Networks and Online Communities</vt:lpstr>
      <vt:lpstr>Opinion leaders</vt:lpstr>
      <vt:lpstr>Family</vt:lpstr>
      <vt:lpstr>Social roles and Status</vt:lpstr>
      <vt:lpstr>Personal Factors</vt:lpstr>
      <vt:lpstr>Age and Life-Cycle Stage</vt:lpstr>
      <vt:lpstr>Occupation</vt:lpstr>
      <vt:lpstr>Economic situation</vt:lpstr>
      <vt:lpstr>Gender</vt:lpstr>
      <vt:lpstr>Lifestyle</vt:lpstr>
      <vt:lpstr>Personality</vt:lpstr>
      <vt:lpstr>The Big Five Personality Model</vt:lpstr>
      <vt:lpstr>Psychoanalytic Theory</vt:lpstr>
      <vt:lpstr>Self-Concept</vt:lpstr>
      <vt:lpstr>Life experience</vt:lpstr>
      <vt:lpstr>Psychological Factors</vt:lpstr>
      <vt:lpstr>Motivation</vt:lpstr>
      <vt:lpstr>The Marshmallow Experiment</vt:lpstr>
      <vt:lpstr>Edward Deci’s puzzle experiment</vt:lpstr>
      <vt:lpstr>Intrinsic vs. Extrinsic Motivations</vt:lpstr>
      <vt:lpstr>Perception</vt:lpstr>
      <vt:lpstr>Learning</vt:lpstr>
      <vt:lpstr>Attitudes</vt:lpstr>
      <vt:lpstr>Emotions</vt:lpstr>
      <vt:lpstr>Memory</vt:lpstr>
      <vt:lpstr>Belief</vt:lpstr>
      <vt:lpstr>Type of beliefs</vt:lpstr>
      <vt:lpstr>Halo effect</vt:lpstr>
      <vt:lpstr>Social norms</vt:lpstr>
      <vt:lpstr>Group work</vt:lpstr>
      <vt:lpstr>Classroom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Nguyen To Hoai Anh 20239513</cp:lastModifiedBy>
  <cp:revision>41</cp:revision>
  <cp:lastPrinted>2026-07-20T10:05:32Z</cp:lastPrinted>
  <dcterms:created xsi:type="dcterms:W3CDTF">2026-07-18T14:31:44Z</dcterms:created>
  <dcterms:modified xsi:type="dcterms:W3CDTF">2026-08-10T03:56:30Z</dcterms:modified>
</cp:coreProperties>
</file>