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7"/>
  </p:notesMasterIdLst>
  <p:handoutMasterIdLst>
    <p:handoutMasterId r:id="rId38"/>
  </p:handoutMasterIdLst>
  <p:sldIdLst>
    <p:sldId id="338" r:id="rId2"/>
    <p:sldId id="365" r:id="rId3"/>
    <p:sldId id="366" r:id="rId4"/>
    <p:sldId id="423" r:id="rId5"/>
    <p:sldId id="424" r:id="rId6"/>
    <p:sldId id="426" r:id="rId7"/>
    <p:sldId id="427" r:id="rId8"/>
    <p:sldId id="369" r:id="rId9"/>
    <p:sldId id="339" r:id="rId10"/>
    <p:sldId id="428" r:id="rId11"/>
    <p:sldId id="429" r:id="rId12"/>
    <p:sldId id="430" r:id="rId13"/>
    <p:sldId id="431" r:id="rId14"/>
    <p:sldId id="432" r:id="rId15"/>
    <p:sldId id="433" r:id="rId16"/>
    <p:sldId id="434" r:id="rId17"/>
    <p:sldId id="371" r:id="rId18"/>
    <p:sldId id="372" r:id="rId19"/>
    <p:sldId id="435" r:id="rId20"/>
    <p:sldId id="436" r:id="rId21"/>
    <p:sldId id="437" r:id="rId22"/>
    <p:sldId id="439" r:id="rId23"/>
    <p:sldId id="438" r:id="rId24"/>
    <p:sldId id="384" r:id="rId25"/>
    <p:sldId id="405" r:id="rId26"/>
    <p:sldId id="440" r:id="rId27"/>
    <p:sldId id="441" r:id="rId28"/>
    <p:sldId id="443" r:id="rId29"/>
    <p:sldId id="442" r:id="rId30"/>
    <p:sldId id="444" r:id="rId31"/>
    <p:sldId id="445" r:id="rId32"/>
    <p:sldId id="446" r:id="rId33"/>
    <p:sldId id="447" r:id="rId34"/>
    <p:sldId id="422" r:id="rId35"/>
    <p:sldId id="396" r:id="rId3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20" d="100"/>
          <a:sy n="120" d="100"/>
        </p:scale>
        <p:origin x="234" y="9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6" d="100"/>
          <a:sy n="56" d="100"/>
        </p:scale>
        <p:origin x="2588" y="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11D585-01B7-46A0-AE97-38E2D4ED8FF1}" type="doc">
      <dgm:prSet loTypeId="urn:microsoft.com/office/officeart/2005/8/layout/hProcess7" loCatId="list" qsTypeId="urn:microsoft.com/office/officeart/2005/8/quickstyle/simple1#1" qsCatId="simple" csTypeId="urn:microsoft.com/office/officeart/2005/8/colors/accent1_2#1" csCatId="accent1" phldr="1"/>
      <dgm:spPr/>
      <dgm:t>
        <a:bodyPr/>
        <a:lstStyle/>
        <a:p>
          <a:endParaRPr lang="en-US"/>
        </a:p>
      </dgm:t>
    </dgm:pt>
    <dgm:pt modelId="{D2DB88B1-F313-4AA9-A2DE-0461014FCC55}">
      <dgm:prSet phldrT="[Text]" phldr="0"/>
      <dgm:spPr/>
      <dgm:t>
        <a:bodyPr/>
        <a:lstStyle/>
        <a:p>
          <a:r>
            <a:rPr lang="en-US" dirty="0"/>
            <a:t>Market Segmentation</a:t>
          </a:r>
        </a:p>
      </dgm:t>
    </dgm:pt>
    <dgm:pt modelId="{47BCB649-948B-407A-9833-778FAB52E2EE}" type="parTrans" cxnId="{980CBE24-5E5C-496E-90A6-E011B4B39ED9}">
      <dgm:prSet/>
      <dgm:spPr/>
      <dgm:t>
        <a:bodyPr/>
        <a:lstStyle/>
        <a:p>
          <a:endParaRPr lang="en-US"/>
        </a:p>
      </dgm:t>
    </dgm:pt>
    <dgm:pt modelId="{32449065-4300-4D7F-9192-71ABB3A681F9}" type="sibTrans" cxnId="{980CBE24-5E5C-496E-90A6-E011B4B39ED9}">
      <dgm:prSet/>
      <dgm:spPr/>
      <dgm:t>
        <a:bodyPr/>
        <a:lstStyle/>
        <a:p>
          <a:endParaRPr lang="en-US"/>
        </a:p>
      </dgm:t>
    </dgm:pt>
    <dgm:pt modelId="{63FB9085-69EE-40BA-B124-705247ACF71A}">
      <dgm:prSet phldrT="[Text]"/>
      <dgm:spPr/>
      <dgm:t>
        <a:bodyPr/>
        <a:lstStyle/>
        <a:p>
          <a:pPr>
            <a:buNone/>
          </a:pPr>
          <a:r>
            <a:rPr lang="en-US" dirty="0"/>
            <a:t>Divide the market into distinct groups of buyers</a:t>
          </a:r>
        </a:p>
      </dgm:t>
    </dgm:pt>
    <dgm:pt modelId="{335860B0-95E5-42FE-97F9-81CA616BCBCA}" type="parTrans" cxnId="{B77BBAAC-802B-468B-9E02-541492605F49}">
      <dgm:prSet/>
      <dgm:spPr/>
      <dgm:t>
        <a:bodyPr/>
        <a:lstStyle/>
        <a:p>
          <a:endParaRPr lang="en-US"/>
        </a:p>
      </dgm:t>
    </dgm:pt>
    <dgm:pt modelId="{A3C42BE5-DE18-49EB-9B5F-DE6EBCCAF57D}" type="sibTrans" cxnId="{B77BBAAC-802B-468B-9E02-541492605F49}">
      <dgm:prSet/>
      <dgm:spPr/>
      <dgm:t>
        <a:bodyPr/>
        <a:lstStyle/>
        <a:p>
          <a:endParaRPr lang="en-US"/>
        </a:p>
      </dgm:t>
    </dgm:pt>
    <dgm:pt modelId="{A408A614-99F9-4537-BB07-9E2977DF2CEC}">
      <dgm:prSet phldrT="[Text]" phldr="0"/>
      <dgm:spPr/>
      <dgm:t>
        <a:bodyPr/>
        <a:lstStyle/>
        <a:p>
          <a:r>
            <a:rPr lang="en-US" dirty="0"/>
            <a:t>Targeting</a:t>
          </a:r>
        </a:p>
      </dgm:t>
    </dgm:pt>
    <dgm:pt modelId="{527EDD3A-0EAF-4F60-B32D-0FE7C836B41A}" type="parTrans" cxnId="{3F469CF8-72F5-4C52-8634-9ABDF939628D}">
      <dgm:prSet/>
      <dgm:spPr/>
      <dgm:t>
        <a:bodyPr/>
        <a:lstStyle/>
        <a:p>
          <a:endParaRPr lang="en-US"/>
        </a:p>
      </dgm:t>
    </dgm:pt>
    <dgm:pt modelId="{4D6140E8-A72E-4D56-9635-130D29937AA4}" type="sibTrans" cxnId="{3F469CF8-72F5-4C52-8634-9ABDF939628D}">
      <dgm:prSet/>
      <dgm:spPr/>
      <dgm:t>
        <a:bodyPr/>
        <a:lstStyle/>
        <a:p>
          <a:endParaRPr lang="en-US"/>
        </a:p>
      </dgm:t>
    </dgm:pt>
    <dgm:pt modelId="{FD4977A2-BA61-4569-BCF3-20A229FDDE67}">
      <dgm:prSet phldrT="[Text]"/>
      <dgm:spPr/>
      <dgm:t>
        <a:bodyPr/>
        <a:lstStyle/>
        <a:p>
          <a:pPr>
            <a:buNone/>
          </a:pPr>
          <a:r>
            <a:rPr lang="en-US" dirty="0"/>
            <a:t>Select which segments to serve</a:t>
          </a:r>
        </a:p>
      </dgm:t>
    </dgm:pt>
    <dgm:pt modelId="{640563CB-8EC3-4573-93C4-7746AFDB1CC2}" type="parTrans" cxnId="{D8D829D3-0978-46A6-BEB5-425FE18F1C68}">
      <dgm:prSet/>
      <dgm:spPr/>
      <dgm:t>
        <a:bodyPr/>
        <a:lstStyle/>
        <a:p>
          <a:endParaRPr lang="en-US"/>
        </a:p>
      </dgm:t>
    </dgm:pt>
    <dgm:pt modelId="{D05C33E5-1967-4885-910D-66EA752CEEEE}" type="sibTrans" cxnId="{D8D829D3-0978-46A6-BEB5-425FE18F1C68}">
      <dgm:prSet/>
      <dgm:spPr/>
      <dgm:t>
        <a:bodyPr/>
        <a:lstStyle/>
        <a:p>
          <a:endParaRPr lang="en-US"/>
        </a:p>
      </dgm:t>
    </dgm:pt>
    <dgm:pt modelId="{A4958591-CDC3-41E4-9736-6423F3436C8B}">
      <dgm:prSet phldrT="[Text]" phldr="0"/>
      <dgm:spPr/>
      <dgm:t>
        <a:bodyPr/>
        <a:lstStyle/>
        <a:p>
          <a:r>
            <a:rPr lang="en-US" dirty="0"/>
            <a:t>Differentiation</a:t>
          </a:r>
        </a:p>
      </dgm:t>
    </dgm:pt>
    <dgm:pt modelId="{4574BB4E-E603-4375-93B4-0E7D85C221AB}" type="parTrans" cxnId="{75494982-F0DE-49BC-86FF-B5EDD55AE627}">
      <dgm:prSet/>
      <dgm:spPr/>
      <dgm:t>
        <a:bodyPr/>
        <a:lstStyle/>
        <a:p>
          <a:endParaRPr lang="en-US"/>
        </a:p>
      </dgm:t>
    </dgm:pt>
    <dgm:pt modelId="{56967B2E-2E5C-4742-8F30-0D3D32A6D388}" type="sibTrans" cxnId="{75494982-F0DE-49BC-86FF-B5EDD55AE627}">
      <dgm:prSet/>
      <dgm:spPr/>
      <dgm:t>
        <a:bodyPr/>
        <a:lstStyle/>
        <a:p>
          <a:endParaRPr lang="en-US"/>
        </a:p>
      </dgm:t>
    </dgm:pt>
    <dgm:pt modelId="{67926A0A-C62A-42C9-B1D7-F94001D16C43}">
      <dgm:prSet phldrT="[Text]"/>
      <dgm:spPr/>
      <dgm:t>
        <a:bodyPr/>
        <a:lstStyle/>
        <a:p>
          <a:pPr>
            <a:buNone/>
          </a:pPr>
          <a:r>
            <a:rPr lang="en-US" dirty="0"/>
            <a:t>Create superior customer value relative to competitors</a:t>
          </a:r>
        </a:p>
      </dgm:t>
    </dgm:pt>
    <dgm:pt modelId="{21557145-49A3-4196-AFA6-621E996FD2C8}" type="parTrans" cxnId="{A64253E2-4C3A-4EC3-8F51-6625EA71FBA7}">
      <dgm:prSet/>
      <dgm:spPr/>
      <dgm:t>
        <a:bodyPr/>
        <a:lstStyle/>
        <a:p>
          <a:endParaRPr lang="en-US"/>
        </a:p>
      </dgm:t>
    </dgm:pt>
    <dgm:pt modelId="{616FD2FB-E2D5-43EC-A656-4FDFE48833FF}" type="sibTrans" cxnId="{A64253E2-4C3A-4EC3-8F51-6625EA71FBA7}">
      <dgm:prSet/>
      <dgm:spPr/>
      <dgm:t>
        <a:bodyPr/>
        <a:lstStyle/>
        <a:p>
          <a:endParaRPr lang="en-US"/>
        </a:p>
      </dgm:t>
    </dgm:pt>
    <dgm:pt modelId="{85CE06DC-E1FA-4DEA-854A-19EE0564609A}">
      <dgm:prSet phldrT="[Text]"/>
      <dgm:spPr/>
      <dgm:t>
        <a:bodyPr/>
        <a:lstStyle/>
        <a:p>
          <a:pPr>
            <a:buNone/>
          </a:pPr>
          <a:r>
            <a:rPr lang="en-US" dirty="0"/>
            <a:t>Positioning</a:t>
          </a:r>
        </a:p>
      </dgm:t>
    </dgm:pt>
    <dgm:pt modelId="{ABA89D85-89ED-4845-B7E3-B9A4436576A4}" type="parTrans" cxnId="{D4DC8957-4AE7-4F92-A95E-17257F528E98}">
      <dgm:prSet/>
      <dgm:spPr/>
      <dgm:t>
        <a:bodyPr/>
        <a:lstStyle/>
        <a:p>
          <a:endParaRPr lang="en-US"/>
        </a:p>
      </dgm:t>
    </dgm:pt>
    <dgm:pt modelId="{12371627-AAE4-4874-B2AB-BC8BFBA3DF3F}" type="sibTrans" cxnId="{D4DC8957-4AE7-4F92-A95E-17257F528E98}">
      <dgm:prSet/>
      <dgm:spPr/>
      <dgm:t>
        <a:bodyPr/>
        <a:lstStyle/>
        <a:p>
          <a:endParaRPr lang="en-US"/>
        </a:p>
      </dgm:t>
    </dgm:pt>
    <dgm:pt modelId="{A1BBAC4F-BF3E-4F6C-9905-2646B81E532B}">
      <dgm:prSet phldrT="[Text]"/>
      <dgm:spPr/>
      <dgm:t>
        <a:bodyPr/>
        <a:lstStyle/>
        <a:p>
          <a:pPr>
            <a:buNone/>
          </a:pPr>
          <a:r>
            <a:rPr lang="en-US"/>
            <a:t>Create superior customer value relative to competitors</a:t>
          </a:r>
          <a:endParaRPr lang="en-US" dirty="0"/>
        </a:p>
      </dgm:t>
    </dgm:pt>
    <dgm:pt modelId="{5C2437D7-4EFE-452C-81DC-B6A9AE4E20E9}" type="parTrans" cxnId="{830A523D-B73B-4ADB-8F37-B5515FD0A20B}">
      <dgm:prSet/>
      <dgm:spPr/>
      <dgm:t>
        <a:bodyPr/>
        <a:lstStyle/>
        <a:p>
          <a:endParaRPr lang="en-US"/>
        </a:p>
      </dgm:t>
    </dgm:pt>
    <dgm:pt modelId="{6B1D2EAF-2E8B-4760-AF61-8269DBE844CD}" type="sibTrans" cxnId="{830A523D-B73B-4ADB-8F37-B5515FD0A20B}">
      <dgm:prSet/>
      <dgm:spPr/>
      <dgm:t>
        <a:bodyPr/>
        <a:lstStyle/>
        <a:p>
          <a:endParaRPr lang="en-US"/>
        </a:p>
      </dgm:t>
    </dgm:pt>
    <dgm:pt modelId="{9953ED24-82E4-4E74-B3C9-1809507B221A}" type="pres">
      <dgm:prSet presAssocID="{B811D585-01B7-46A0-AE97-38E2D4ED8FF1}" presName="Name0" presStyleCnt="0">
        <dgm:presLayoutVars>
          <dgm:dir/>
          <dgm:animLvl val="lvl"/>
          <dgm:resizeHandles val="exact"/>
        </dgm:presLayoutVars>
      </dgm:prSet>
      <dgm:spPr/>
    </dgm:pt>
    <dgm:pt modelId="{49988D58-CE29-4AB1-BDB2-B0BD8071C359}" type="pres">
      <dgm:prSet presAssocID="{D2DB88B1-F313-4AA9-A2DE-0461014FCC55}" presName="compositeNode" presStyleCnt="0">
        <dgm:presLayoutVars>
          <dgm:bulletEnabled val="1"/>
        </dgm:presLayoutVars>
      </dgm:prSet>
      <dgm:spPr/>
    </dgm:pt>
    <dgm:pt modelId="{E8FBC5D5-922E-4EDE-82D4-75383A09ABCA}" type="pres">
      <dgm:prSet presAssocID="{D2DB88B1-F313-4AA9-A2DE-0461014FCC55}" presName="bgRect" presStyleLbl="node1" presStyleIdx="0" presStyleCnt="4" custLinFactNeighborX="-7963" custLinFactNeighborY="-695"/>
      <dgm:spPr/>
    </dgm:pt>
    <dgm:pt modelId="{2511288B-97A0-41DB-9502-3209BF3DEF54}" type="pres">
      <dgm:prSet presAssocID="{D2DB88B1-F313-4AA9-A2DE-0461014FCC55}" presName="parentNode" presStyleLbl="node1" presStyleIdx="0" presStyleCnt="4">
        <dgm:presLayoutVars>
          <dgm:chMax val="0"/>
          <dgm:bulletEnabled val="1"/>
        </dgm:presLayoutVars>
      </dgm:prSet>
      <dgm:spPr/>
    </dgm:pt>
    <dgm:pt modelId="{CA04CAC9-79A5-437F-98EC-812214DAF91D}" type="pres">
      <dgm:prSet presAssocID="{D2DB88B1-F313-4AA9-A2DE-0461014FCC55}" presName="childNode" presStyleLbl="node1" presStyleIdx="0" presStyleCnt="4">
        <dgm:presLayoutVars>
          <dgm:bulletEnabled val="1"/>
        </dgm:presLayoutVars>
      </dgm:prSet>
      <dgm:spPr/>
    </dgm:pt>
    <dgm:pt modelId="{17CD3597-00EB-4098-BCFF-BB8B1FC330AE}" type="pres">
      <dgm:prSet presAssocID="{32449065-4300-4D7F-9192-71ABB3A681F9}" presName="hSp" presStyleCnt="0"/>
      <dgm:spPr/>
    </dgm:pt>
    <dgm:pt modelId="{51FBD1CE-A87E-41AD-A4B1-F2DE18F02C3F}" type="pres">
      <dgm:prSet presAssocID="{32449065-4300-4D7F-9192-71ABB3A681F9}" presName="vProcSp" presStyleCnt="0"/>
      <dgm:spPr/>
    </dgm:pt>
    <dgm:pt modelId="{D5351A7E-6FAA-47D6-8EF7-CEC276F8B736}" type="pres">
      <dgm:prSet presAssocID="{32449065-4300-4D7F-9192-71ABB3A681F9}" presName="vSp1" presStyleCnt="0"/>
      <dgm:spPr/>
    </dgm:pt>
    <dgm:pt modelId="{549A7337-FA73-4BF2-BE65-6EE9904C3B4E}" type="pres">
      <dgm:prSet presAssocID="{32449065-4300-4D7F-9192-71ABB3A681F9}" presName="simulatedConn" presStyleLbl="solidFgAcc1" presStyleIdx="0" presStyleCnt="3"/>
      <dgm:spPr/>
    </dgm:pt>
    <dgm:pt modelId="{E55CC6F3-5509-498E-9A8D-461586066395}" type="pres">
      <dgm:prSet presAssocID="{32449065-4300-4D7F-9192-71ABB3A681F9}" presName="vSp2" presStyleCnt="0"/>
      <dgm:spPr/>
    </dgm:pt>
    <dgm:pt modelId="{4EC31DB2-5829-4EDA-AF78-C9B735028E07}" type="pres">
      <dgm:prSet presAssocID="{32449065-4300-4D7F-9192-71ABB3A681F9}" presName="sibTrans" presStyleCnt="0"/>
      <dgm:spPr/>
    </dgm:pt>
    <dgm:pt modelId="{5A69B9FA-1B72-44A1-ADEB-222CC13BBB9E}" type="pres">
      <dgm:prSet presAssocID="{A408A614-99F9-4537-BB07-9E2977DF2CEC}" presName="compositeNode" presStyleCnt="0">
        <dgm:presLayoutVars>
          <dgm:bulletEnabled val="1"/>
        </dgm:presLayoutVars>
      </dgm:prSet>
      <dgm:spPr/>
    </dgm:pt>
    <dgm:pt modelId="{6F43A685-93D7-4634-82C1-E6B173335024}" type="pres">
      <dgm:prSet presAssocID="{A408A614-99F9-4537-BB07-9E2977DF2CEC}" presName="bgRect" presStyleLbl="node1" presStyleIdx="1" presStyleCnt="4" custLinFactNeighborX="-561" custLinFactNeighborY="934"/>
      <dgm:spPr/>
    </dgm:pt>
    <dgm:pt modelId="{4211BFAF-5FA1-4D2F-B614-B5950A3D4F54}" type="pres">
      <dgm:prSet presAssocID="{A408A614-99F9-4537-BB07-9E2977DF2CEC}" presName="parentNode" presStyleLbl="node1" presStyleIdx="1" presStyleCnt="4">
        <dgm:presLayoutVars>
          <dgm:chMax val="0"/>
          <dgm:bulletEnabled val="1"/>
        </dgm:presLayoutVars>
      </dgm:prSet>
      <dgm:spPr/>
    </dgm:pt>
    <dgm:pt modelId="{39A256B7-87B1-440F-874D-B948F61680B6}" type="pres">
      <dgm:prSet presAssocID="{A408A614-99F9-4537-BB07-9E2977DF2CEC}" presName="childNode" presStyleLbl="node1" presStyleIdx="1" presStyleCnt="4">
        <dgm:presLayoutVars>
          <dgm:bulletEnabled val="1"/>
        </dgm:presLayoutVars>
      </dgm:prSet>
      <dgm:spPr/>
    </dgm:pt>
    <dgm:pt modelId="{85CDFCFB-2247-4550-BFF6-290F7DE6B7ED}" type="pres">
      <dgm:prSet presAssocID="{4D6140E8-A72E-4D56-9635-130D29937AA4}" presName="hSp" presStyleCnt="0"/>
      <dgm:spPr/>
    </dgm:pt>
    <dgm:pt modelId="{B0884843-4DB9-4EE5-AB64-700AA1F5DBC7}" type="pres">
      <dgm:prSet presAssocID="{4D6140E8-A72E-4D56-9635-130D29937AA4}" presName="vProcSp" presStyleCnt="0"/>
      <dgm:spPr/>
    </dgm:pt>
    <dgm:pt modelId="{DA797A7F-F38E-4174-9861-DEA214716C6E}" type="pres">
      <dgm:prSet presAssocID="{4D6140E8-A72E-4D56-9635-130D29937AA4}" presName="vSp1" presStyleCnt="0"/>
      <dgm:spPr/>
    </dgm:pt>
    <dgm:pt modelId="{9A5F6EBA-966A-4865-B705-E41D91E58A04}" type="pres">
      <dgm:prSet presAssocID="{4D6140E8-A72E-4D56-9635-130D29937AA4}" presName="simulatedConn" presStyleLbl="solidFgAcc1" presStyleIdx="1" presStyleCnt="3"/>
      <dgm:spPr/>
    </dgm:pt>
    <dgm:pt modelId="{6B1BA2B0-CA07-4E94-A11F-9C73384C2EEA}" type="pres">
      <dgm:prSet presAssocID="{4D6140E8-A72E-4D56-9635-130D29937AA4}" presName="vSp2" presStyleCnt="0"/>
      <dgm:spPr/>
    </dgm:pt>
    <dgm:pt modelId="{AF176436-94EA-45FB-BC64-CC888CE0D081}" type="pres">
      <dgm:prSet presAssocID="{4D6140E8-A72E-4D56-9635-130D29937AA4}" presName="sibTrans" presStyleCnt="0"/>
      <dgm:spPr/>
    </dgm:pt>
    <dgm:pt modelId="{C2D6539E-BF9C-46E5-AA45-BB083BC3EB94}" type="pres">
      <dgm:prSet presAssocID="{A4958591-CDC3-41E4-9736-6423F3436C8B}" presName="compositeNode" presStyleCnt="0">
        <dgm:presLayoutVars>
          <dgm:bulletEnabled val="1"/>
        </dgm:presLayoutVars>
      </dgm:prSet>
      <dgm:spPr/>
    </dgm:pt>
    <dgm:pt modelId="{D4C80A31-8A05-4525-A67F-45CB5BFC2326}" type="pres">
      <dgm:prSet presAssocID="{A4958591-CDC3-41E4-9736-6423F3436C8B}" presName="bgRect" presStyleLbl="node1" presStyleIdx="2" presStyleCnt="4"/>
      <dgm:spPr/>
    </dgm:pt>
    <dgm:pt modelId="{E2754516-48C7-4339-87A8-3AB6FDE16BCA}" type="pres">
      <dgm:prSet presAssocID="{A4958591-CDC3-41E4-9736-6423F3436C8B}" presName="parentNode" presStyleLbl="node1" presStyleIdx="2" presStyleCnt="4">
        <dgm:presLayoutVars>
          <dgm:chMax val="0"/>
          <dgm:bulletEnabled val="1"/>
        </dgm:presLayoutVars>
      </dgm:prSet>
      <dgm:spPr/>
    </dgm:pt>
    <dgm:pt modelId="{5FCF0FF2-21BE-439C-89C9-65ED69FFAE9D}" type="pres">
      <dgm:prSet presAssocID="{A4958591-CDC3-41E4-9736-6423F3436C8B}" presName="childNode" presStyleLbl="node1" presStyleIdx="2" presStyleCnt="4">
        <dgm:presLayoutVars>
          <dgm:bulletEnabled val="1"/>
        </dgm:presLayoutVars>
      </dgm:prSet>
      <dgm:spPr/>
    </dgm:pt>
    <dgm:pt modelId="{A4A3288A-A030-47E8-82BA-29C73A7E0A51}" type="pres">
      <dgm:prSet presAssocID="{56967B2E-2E5C-4742-8F30-0D3D32A6D388}" presName="hSp" presStyleCnt="0"/>
      <dgm:spPr/>
    </dgm:pt>
    <dgm:pt modelId="{EDF118AB-4BC5-4392-8634-692E82C23FC5}" type="pres">
      <dgm:prSet presAssocID="{56967B2E-2E5C-4742-8F30-0D3D32A6D388}" presName="vProcSp" presStyleCnt="0"/>
      <dgm:spPr/>
    </dgm:pt>
    <dgm:pt modelId="{A28E0832-9BA8-4981-A00D-325541C13F6F}" type="pres">
      <dgm:prSet presAssocID="{56967B2E-2E5C-4742-8F30-0D3D32A6D388}" presName="vSp1" presStyleCnt="0"/>
      <dgm:spPr/>
    </dgm:pt>
    <dgm:pt modelId="{0EF1AD62-8999-4B77-B35F-3AB1B02EAB74}" type="pres">
      <dgm:prSet presAssocID="{56967B2E-2E5C-4742-8F30-0D3D32A6D388}" presName="simulatedConn" presStyleLbl="solidFgAcc1" presStyleIdx="2" presStyleCnt="3"/>
      <dgm:spPr/>
    </dgm:pt>
    <dgm:pt modelId="{D87B2667-78C3-4E73-B9D9-C962E26C20CF}" type="pres">
      <dgm:prSet presAssocID="{56967B2E-2E5C-4742-8F30-0D3D32A6D388}" presName="vSp2" presStyleCnt="0"/>
      <dgm:spPr/>
    </dgm:pt>
    <dgm:pt modelId="{86603883-4427-4BBB-A6BD-CCA9B1B58E4F}" type="pres">
      <dgm:prSet presAssocID="{56967B2E-2E5C-4742-8F30-0D3D32A6D388}" presName="sibTrans" presStyleCnt="0"/>
      <dgm:spPr/>
    </dgm:pt>
    <dgm:pt modelId="{DD18FE13-BD49-45BC-AC5A-8B65897BBEAA}" type="pres">
      <dgm:prSet presAssocID="{85CE06DC-E1FA-4DEA-854A-19EE0564609A}" presName="compositeNode" presStyleCnt="0">
        <dgm:presLayoutVars>
          <dgm:bulletEnabled val="1"/>
        </dgm:presLayoutVars>
      </dgm:prSet>
      <dgm:spPr/>
    </dgm:pt>
    <dgm:pt modelId="{71BBD49E-D8A4-4996-BEAC-16258C860781}" type="pres">
      <dgm:prSet presAssocID="{85CE06DC-E1FA-4DEA-854A-19EE0564609A}" presName="bgRect" presStyleLbl="node1" presStyleIdx="3" presStyleCnt="4"/>
      <dgm:spPr/>
    </dgm:pt>
    <dgm:pt modelId="{C956DDA9-2065-4DF4-8231-E12937EB5865}" type="pres">
      <dgm:prSet presAssocID="{85CE06DC-E1FA-4DEA-854A-19EE0564609A}" presName="parentNode" presStyleLbl="node1" presStyleIdx="3" presStyleCnt="4">
        <dgm:presLayoutVars>
          <dgm:chMax val="0"/>
          <dgm:bulletEnabled val="1"/>
        </dgm:presLayoutVars>
      </dgm:prSet>
      <dgm:spPr/>
    </dgm:pt>
    <dgm:pt modelId="{1D777765-98E7-4A11-AB04-14B164E67F61}" type="pres">
      <dgm:prSet presAssocID="{85CE06DC-E1FA-4DEA-854A-19EE0564609A}" presName="childNode" presStyleLbl="node1" presStyleIdx="3" presStyleCnt="4">
        <dgm:presLayoutVars>
          <dgm:bulletEnabled val="1"/>
        </dgm:presLayoutVars>
      </dgm:prSet>
      <dgm:spPr/>
    </dgm:pt>
  </dgm:ptLst>
  <dgm:cxnLst>
    <dgm:cxn modelId="{7FBFF901-ABC3-46E3-A47F-DAF72173077A}" type="presOf" srcId="{A1BBAC4F-BF3E-4F6C-9905-2646B81E532B}" destId="{1D777765-98E7-4A11-AB04-14B164E67F61}" srcOrd="0" destOrd="0" presId="urn:microsoft.com/office/officeart/2005/8/layout/hProcess7"/>
    <dgm:cxn modelId="{980CBE24-5E5C-496E-90A6-E011B4B39ED9}" srcId="{B811D585-01B7-46A0-AE97-38E2D4ED8FF1}" destId="{D2DB88B1-F313-4AA9-A2DE-0461014FCC55}" srcOrd="0" destOrd="0" parTransId="{47BCB649-948B-407A-9833-778FAB52E2EE}" sibTransId="{32449065-4300-4D7F-9192-71ABB3A681F9}"/>
    <dgm:cxn modelId="{CD892326-C4CA-468D-AF7D-3F40A6457FE8}" type="presOf" srcId="{A408A614-99F9-4537-BB07-9E2977DF2CEC}" destId="{4211BFAF-5FA1-4D2F-B614-B5950A3D4F54}" srcOrd="1" destOrd="0" presId="urn:microsoft.com/office/officeart/2005/8/layout/hProcess7"/>
    <dgm:cxn modelId="{830A523D-B73B-4ADB-8F37-B5515FD0A20B}" srcId="{85CE06DC-E1FA-4DEA-854A-19EE0564609A}" destId="{A1BBAC4F-BF3E-4F6C-9905-2646B81E532B}" srcOrd="0" destOrd="0" parTransId="{5C2437D7-4EFE-452C-81DC-B6A9AE4E20E9}" sibTransId="{6B1D2EAF-2E8B-4760-AF61-8269DBE844CD}"/>
    <dgm:cxn modelId="{B4A21748-7A2D-4CAD-825F-56F1F4B5BE36}" type="presOf" srcId="{D2DB88B1-F313-4AA9-A2DE-0461014FCC55}" destId="{2511288B-97A0-41DB-9502-3209BF3DEF54}" srcOrd="1" destOrd="0" presId="urn:microsoft.com/office/officeart/2005/8/layout/hProcess7"/>
    <dgm:cxn modelId="{7090D76C-3897-473E-9154-658D529EE26E}" type="presOf" srcId="{67926A0A-C62A-42C9-B1D7-F94001D16C43}" destId="{5FCF0FF2-21BE-439C-89C9-65ED69FFAE9D}" srcOrd="0" destOrd="0" presId="urn:microsoft.com/office/officeart/2005/8/layout/hProcess7"/>
    <dgm:cxn modelId="{D4DC8957-4AE7-4F92-A95E-17257F528E98}" srcId="{B811D585-01B7-46A0-AE97-38E2D4ED8FF1}" destId="{85CE06DC-E1FA-4DEA-854A-19EE0564609A}" srcOrd="3" destOrd="0" parTransId="{ABA89D85-89ED-4845-B7E3-B9A4436576A4}" sibTransId="{12371627-AAE4-4874-B2AB-BC8BFBA3DF3F}"/>
    <dgm:cxn modelId="{67AC3F5A-CED9-4B69-B391-B4425F533384}" type="presOf" srcId="{85CE06DC-E1FA-4DEA-854A-19EE0564609A}" destId="{71BBD49E-D8A4-4996-BEAC-16258C860781}" srcOrd="0" destOrd="0" presId="urn:microsoft.com/office/officeart/2005/8/layout/hProcess7"/>
    <dgm:cxn modelId="{9E93887A-6AF1-45CE-9AD3-7E3EDBEDD175}" type="presOf" srcId="{85CE06DC-E1FA-4DEA-854A-19EE0564609A}" destId="{C956DDA9-2065-4DF4-8231-E12937EB5865}" srcOrd="1" destOrd="0" presId="urn:microsoft.com/office/officeart/2005/8/layout/hProcess7"/>
    <dgm:cxn modelId="{75494982-F0DE-49BC-86FF-B5EDD55AE627}" srcId="{B811D585-01B7-46A0-AE97-38E2D4ED8FF1}" destId="{A4958591-CDC3-41E4-9736-6423F3436C8B}" srcOrd="2" destOrd="0" parTransId="{4574BB4E-E603-4375-93B4-0E7D85C221AB}" sibTransId="{56967B2E-2E5C-4742-8F30-0D3D32A6D388}"/>
    <dgm:cxn modelId="{5CF0428A-0AC7-4BE1-88A9-829179DA6B2F}" type="presOf" srcId="{B811D585-01B7-46A0-AE97-38E2D4ED8FF1}" destId="{9953ED24-82E4-4E74-B3C9-1809507B221A}" srcOrd="0" destOrd="0" presId="urn:microsoft.com/office/officeart/2005/8/layout/hProcess7"/>
    <dgm:cxn modelId="{21B3E496-0A9A-40AF-B9D2-8EA7E15BDE13}" type="presOf" srcId="{D2DB88B1-F313-4AA9-A2DE-0461014FCC55}" destId="{E8FBC5D5-922E-4EDE-82D4-75383A09ABCA}" srcOrd="0" destOrd="0" presId="urn:microsoft.com/office/officeart/2005/8/layout/hProcess7"/>
    <dgm:cxn modelId="{B77BBAAC-802B-468B-9E02-541492605F49}" srcId="{D2DB88B1-F313-4AA9-A2DE-0461014FCC55}" destId="{63FB9085-69EE-40BA-B124-705247ACF71A}" srcOrd="0" destOrd="0" parTransId="{335860B0-95E5-42FE-97F9-81CA616BCBCA}" sibTransId="{A3C42BE5-DE18-49EB-9B5F-DE6EBCCAF57D}"/>
    <dgm:cxn modelId="{2AD566AD-6E43-4E6A-B124-64A2A556E588}" type="presOf" srcId="{A4958591-CDC3-41E4-9736-6423F3436C8B}" destId="{D4C80A31-8A05-4525-A67F-45CB5BFC2326}" srcOrd="0" destOrd="0" presId="urn:microsoft.com/office/officeart/2005/8/layout/hProcess7"/>
    <dgm:cxn modelId="{8E065FCA-05A5-4AC6-B4B2-DCBAC75680E5}" type="presOf" srcId="{A408A614-99F9-4537-BB07-9E2977DF2CEC}" destId="{6F43A685-93D7-4634-82C1-E6B173335024}" srcOrd="0" destOrd="0" presId="urn:microsoft.com/office/officeart/2005/8/layout/hProcess7"/>
    <dgm:cxn modelId="{D8D829D3-0978-46A6-BEB5-425FE18F1C68}" srcId="{A408A614-99F9-4537-BB07-9E2977DF2CEC}" destId="{FD4977A2-BA61-4569-BCF3-20A229FDDE67}" srcOrd="0" destOrd="0" parTransId="{640563CB-8EC3-4573-93C4-7746AFDB1CC2}" sibTransId="{D05C33E5-1967-4885-910D-66EA752CEEEE}"/>
    <dgm:cxn modelId="{890827DC-9FD1-468E-BB71-8926C8ABB1D2}" type="presOf" srcId="{63FB9085-69EE-40BA-B124-705247ACF71A}" destId="{CA04CAC9-79A5-437F-98EC-812214DAF91D}" srcOrd="0" destOrd="0" presId="urn:microsoft.com/office/officeart/2005/8/layout/hProcess7"/>
    <dgm:cxn modelId="{802029DC-64F8-48A1-A5EF-4409AE42CF3B}" type="presOf" srcId="{FD4977A2-BA61-4569-BCF3-20A229FDDE67}" destId="{39A256B7-87B1-440F-874D-B948F61680B6}" srcOrd="0" destOrd="0" presId="urn:microsoft.com/office/officeart/2005/8/layout/hProcess7"/>
    <dgm:cxn modelId="{A64253E2-4C3A-4EC3-8F51-6625EA71FBA7}" srcId="{A4958591-CDC3-41E4-9736-6423F3436C8B}" destId="{67926A0A-C62A-42C9-B1D7-F94001D16C43}" srcOrd="0" destOrd="0" parTransId="{21557145-49A3-4196-AFA6-621E996FD2C8}" sibTransId="{616FD2FB-E2D5-43EC-A656-4FDFE48833FF}"/>
    <dgm:cxn modelId="{BB2789E7-7390-4DF2-BE45-F938AF1AE30B}" type="presOf" srcId="{A4958591-CDC3-41E4-9736-6423F3436C8B}" destId="{E2754516-48C7-4339-87A8-3AB6FDE16BCA}" srcOrd="1" destOrd="0" presId="urn:microsoft.com/office/officeart/2005/8/layout/hProcess7"/>
    <dgm:cxn modelId="{3F469CF8-72F5-4C52-8634-9ABDF939628D}" srcId="{B811D585-01B7-46A0-AE97-38E2D4ED8FF1}" destId="{A408A614-99F9-4537-BB07-9E2977DF2CEC}" srcOrd="1" destOrd="0" parTransId="{527EDD3A-0EAF-4F60-B32D-0FE7C836B41A}" sibTransId="{4D6140E8-A72E-4D56-9635-130D29937AA4}"/>
    <dgm:cxn modelId="{93AC45C1-FBB9-4BDE-A470-9BD030783230}" type="presParOf" srcId="{9953ED24-82E4-4E74-B3C9-1809507B221A}" destId="{49988D58-CE29-4AB1-BDB2-B0BD8071C359}" srcOrd="0" destOrd="0" presId="urn:microsoft.com/office/officeart/2005/8/layout/hProcess7"/>
    <dgm:cxn modelId="{2D9AE29C-8640-496A-890C-EE65715050AF}" type="presParOf" srcId="{49988D58-CE29-4AB1-BDB2-B0BD8071C359}" destId="{E8FBC5D5-922E-4EDE-82D4-75383A09ABCA}" srcOrd="0" destOrd="0" presId="urn:microsoft.com/office/officeart/2005/8/layout/hProcess7"/>
    <dgm:cxn modelId="{2BC44F7D-E909-495D-89FF-7E01ED744814}" type="presParOf" srcId="{49988D58-CE29-4AB1-BDB2-B0BD8071C359}" destId="{2511288B-97A0-41DB-9502-3209BF3DEF54}" srcOrd="1" destOrd="0" presId="urn:microsoft.com/office/officeart/2005/8/layout/hProcess7"/>
    <dgm:cxn modelId="{6F48AE80-68C9-4557-9A2A-68C4979260FF}" type="presParOf" srcId="{49988D58-CE29-4AB1-BDB2-B0BD8071C359}" destId="{CA04CAC9-79A5-437F-98EC-812214DAF91D}" srcOrd="2" destOrd="0" presId="urn:microsoft.com/office/officeart/2005/8/layout/hProcess7"/>
    <dgm:cxn modelId="{10AE3ABD-2E51-4B72-BDE5-8580DC589F1A}" type="presParOf" srcId="{9953ED24-82E4-4E74-B3C9-1809507B221A}" destId="{17CD3597-00EB-4098-BCFF-BB8B1FC330AE}" srcOrd="1" destOrd="0" presId="urn:microsoft.com/office/officeart/2005/8/layout/hProcess7"/>
    <dgm:cxn modelId="{FF6C0DA9-8387-4B29-96B8-7959B102569C}" type="presParOf" srcId="{9953ED24-82E4-4E74-B3C9-1809507B221A}" destId="{51FBD1CE-A87E-41AD-A4B1-F2DE18F02C3F}" srcOrd="2" destOrd="0" presId="urn:microsoft.com/office/officeart/2005/8/layout/hProcess7"/>
    <dgm:cxn modelId="{26808428-BBA2-4123-94B6-F483E4179A38}" type="presParOf" srcId="{51FBD1CE-A87E-41AD-A4B1-F2DE18F02C3F}" destId="{D5351A7E-6FAA-47D6-8EF7-CEC276F8B736}" srcOrd="0" destOrd="0" presId="urn:microsoft.com/office/officeart/2005/8/layout/hProcess7"/>
    <dgm:cxn modelId="{D79D94A7-5765-4AB9-A4BB-A64965E2C06F}" type="presParOf" srcId="{51FBD1CE-A87E-41AD-A4B1-F2DE18F02C3F}" destId="{549A7337-FA73-4BF2-BE65-6EE9904C3B4E}" srcOrd="1" destOrd="0" presId="urn:microsoft.com/office/officeart/2005/8/layout/hProcess7"/>
    <dgm:cxn modelId="{658814CE-219B-464C-95DE-F918F177FEDA}" type="presParOf" srcId="{51FBD1CE-A87E-41AD-A4B1-F2DE18F02C3F}" destId="{E55CC6F3-5509-498E-9A8D-461586066395}" srcOrd="2" destOrd="0" presId="urn:microsoft.com/office/officeart/2005/8/layout/hProcess7"/>
    <dgm:cxn modelId="{EA6935F9-3661-4F5D-9AE0-97244858F5A3}" type="presParOf" srcId="{9953ED24-82E4-4E74-B3C9-1809507B221A}" destId="{4EC31DB2-5829-4EDA-AF78-C9B735028E07}" srcOrd="3" destOrd="0" presId="urn:microsoft.com/office/officeart/2005/8/layout/hProcess7"/>
    <dgm:cxn modelId="{99557987-1935-4A20-8AC3-D9AFD9A56B7F}" type="presParOf" srcId="{9953ED24-82E4-4E74-B3C9-1809507B221A}" destId="{5A69B9FA-1B72-44A1-ADEB-222CC13BBB9E}" srcOrd="4" destOrd="0" presId="urn:microsoft.com/office/officeart/2005/8/layout/hProcess7"/>
    <dgm:cxn modelId="{61E1FEB5-7C55-4737-A115-26E282CECD1C}" type="presParOf" srcId="{5A69B9FA-1B72-44A1-ADEB-222CC13BBB9E}" destId="{6F43A685-93D7-4634-82C1-E6B173335024}" srcOrd="0" destOrd="0" presId="urn:microsoft.com/office/officeart/2005/8/layout/hProcess7"/>
    <dgm:cxn modelId="{CE22D72A-4D5B-4ACD-ABA8-60F600082356}" type="presParOf" srcId="{5A69B9FA-1B72-44A1-ADEB-222CC13BBB9E}" destId="{4211BFAF-5FA1-4D2F-B614-B5950A3D4F54}" srcOrd="1" destOrd="0" presId="urn:microsoft.com/office/officeart/2005/8/layout/hProcess7"/>
    <dgm:cxn modelId="{44661A74-1F13-4AE9-A830-6F9F41CB8CA7}" type="presParOf" srcId="{5A69B9FA-1B72-44A1-ADEB-222CC13BBB9E}" destId="{39A256B7-87B1-440F-874D-B948F61680B6}" srcOrd="2" destOrd="0" presId="urn:microsoft.com/office/officeart/2005/8/layout/hProcess7"/>
    <dgm:cxn modelId="{A24752B0-4C19-4D46-8DFE-4170E37EABF2}" type="presParOf" srcId="{9953ED24-82E4-4E74-B3C9-1809507B221A}" destId="{85CDFCFB-2247-4550-BFF6-290F7DE6B7ED}" srcOrd="5" destOrd="0" presId="urn:microsoft.com/office/officeart/2005/8/layout/hProcess7"/>
    <dgm:cxn modelId="{2EB53B82-25E1-4761-846F-211298CBB9A1}" type="presParOf" srcId="{9953ED24-82E4-4E74-B3C9-1809507B221A}" destId="{B0884843-4DB9-4EE5-AB64-700AA1F5DBC7}" srcOrd="6" destOrd="0" presId="urn:microsoft.com/office/officeart/2005/8/layout/hProcess7"/>
    <dgm:cxn modelId="{325A16D5-558F-403E-8DBA-D0114889516B}" type="presParOf" srcId="{B0884843-4DB9-4EE5-AB64-700AA1F5DBC7}" destId="{DA797A7F-F38E-4174-9861-DEA214716C6E}" srcOrd="0" destOrd="0" presId="urn:microsoft.com/office/officeart/2005/8/layout/hProcess7"/>
    <dgm:cxn modelId="{3A0CB94B-59DC-4978-AF8A-E344DBF623F1}" type="presParOf" srcId="{B0884843-4DB9-4EE5-AB64-700AA1F5DBC7}" destId="{9A5F6EBA-966A-4865-B705-E41D91E58A04}" srcOrd="1" destOrd="0" presId="urn:microsoft.com/office/officeart/2005/8/layout/hProcess7"/>
    <dgm:cxn modelId="{33135F9B-5081-4649-BBBD-0124F11F2929}" type="presParOf" srcId="{B0884843-4DB9-4EE5-AB64-700AA1F5DBC7}" destId="{6B1BA2B0-CA07-4E94-A11F-9C73384C2EEA}" srcOrd="2" destOrd="0" presId="urn:microsoft.com/office/officeart/2005/8/layout/hProcess7"/>
    <dgm:cxn modelId="{AEECEC28-B0BD-4A1D-B96C-621EB675A6A7}" type="presParOf" srcId="{9953ED24-82E4-4E74-B3C9-1809507B221A}" destId="{AF176436-94EA-45FB-BC64-CC888CE0D081}" srcOrd="7" destOrd="0" presId="urn:microsoft.com/office/officeart/2005/8/layout/hProcess7"/>
    <dgm:cxn modelId="{AB90B3AC-B9C9-4FBF-91BB-0082BD00AD8D}" type="presParOf" srcId="{9953ED24-82E4-4E74-B3C9-1809507B221A}" destId="{C2D6539E-BF9C-46E5-AA45-BB083BC3EB94}" srcOrd="8" destOrd="0" presId="urn:microsoft.com/office/officeart/2005/8/layout/hProcess7"/>
    <dgm:cxn modelId="{B9FDE988-8210-477E-9E67-2F81F37CB989}" type="presParOf" srcId="{C2D6539E-BF9C-46E5-AA45-BB083BC3EB94}" destId="{D4C80A31-8A05-4525-A67F-45CB5BFC2326}" srcOrd="0" destOrd="0" presId="urn:microsoft.com/office/officeart/2005/8/layout/hProcess7"/>
    <dgm:cxn modelId="{DC6CED40-D17B-44E8-973E-F5AC0F10B770}" type="presParOf" srcId="{C2D6539E-BF9C-46E5-AA45-BB083BC3EB94}" destId="{E2754516-48C7-4339-87A8-3AB6FDE16BCA}" srcOrd="1" destOrd="0" presId="urn:microsoft.com/office/officeart/2005/8/layout/hProcess7"/>
    <dgm:cxn modelId="{9C503C4D-ADEC-4F10-802E-DDFDCCA135B0}" type="presParOf" srcId="{C2D6539E-BF9C-46E5-AA45-BB083BC3EB94}" destId="{5FCF0FF2-21BE-439C-89C9-65ED69FFAE9D}" srcOrd="2" destOrd="0" presId="urn:microsoft.com/office/officeart/2005/8/layout/hProcess7"/>
    <dgm:cxn modelId="{14170879-FAF3-4D4A-B60C-99FE99500277}" type="presParOf" srcId="{9953ED24-82E4-4E74-B3C9-1809507B221A}" destId="{A4A3288A-A030-47E8-82BA-29C73A7E0A51}" srcOrd="9" destOrd="0" presId="urn:microsoft.com/office/officeart/2005/8/layout/hProcess7"/>
    <dgm:cxn modelId="{1FBF22E0-413B-454A-9CD3-9CDD7764156E}" type="presParOf" srcId="{9953ED24-82E4-4E74-B3C9-1809507B221A}" destId="{EDF118AB-4BC5-4392-8634-692E82C23FC5}" srcOrd="10" destOrd="0" presId="urn:microsoft.com/office/officeart/2005/8/layout/hProcess7"/>
    <dgm:cxn modelId="{9A09AE1D-8E0E-4547-8500-A3CD14ABD01A}" type="presParOf" srcId="{EDF118AB-4BC5-4392-8634-692E82C23FC5}" destId="{A28E0832-9BA8-4981-A00D-325541C13F6F}" srcOrd="0" destOrd="0" presId="urn:microsoft.com/office/officeart/2005/8/layout/hProcess7"/>
    <dgm:cxn modelId="{F92943B8-53DD-4AB2-9FC5-AAE96AB98FE2}" type="presParOf" srcId="{EDF118AB-4BC5-4392-8634-692E82C23FC5}" destId="{0EF1AD62-8999-4B77-B35F-3AB1B02EAB74}" srcOrd="1" destOrd="0" presId="urn:microsoft.com/office/officeart/2005/8/layout/hProcess7"/>
    <dgm:cxn modelId="{496C6C28-D1DD-4A16-836E-AD3527095E00}" type="presParOf" srcId="{EDF118AB-4BC5-4392-8634-692E82C23FC5}" destId="{D87B2667-78C3-4E73-B9D9-C962E26C20CF}" srcOrd="2" destOrd="0" presId="urn:microsoft.com/office/officeart/2005/8/layout/hProcess7"/>
    <dgm:cxn modelId="{1756AC6A-0D2E-419B-B98F-F23BEB8D4EC8}" type="presParOf" srcId="{9953ED24-82E4-4E74-B3C9-1809507B221A}" destId="{86603883-4427-4BBB-A6BD-CCA9B1B58E4F}" srcOrd="11" destOrd="0" presId="urn:microsoft.com/office/officeart/2005/8/layout/hProcess7"/>
    <dgm:cxn modelId="{01366C41-B023-474D-BB28-98299FC422F7}" type="presParOf" srcId="{9953ED24-82E4-4E74-B3C9-1809507B221A}" destId="{DD18FE13-BD49-45BC-AC5A-8B65897BBEAA}" srcOrd="12" destOrd="0" presId="urn:microsoft.com/office/officeart/2005/8/layout/hProcess7"/>
    <dgm:cxn modelId="{41CEEC5B-E5D7-4F83-9E76-9CB9AB6C2EA9}" type="presParOf" srcId="{DD18FE13-BD49-45BC-AC5A-8B65897BBEAA}" destId="{71BBD49E-D8A4-4996-BEAC-16258C860781}" srcOrd="0" destOrd="0" presId="urn:microsoft.com/office/officeart/2005/8/layout/hProcess7"/>
    <dgm:cxn modelId="{5FB14D56-EAF7-47E1-9465-DE870B4BA22E}" type="presParOf" srcId="{DD18FE13-BD49-45BC-AC5A-8B65897BBEAA}" destId="{C956DDA9-2065-4DF4-8231-E12937EB5865}" srcOrd="1" destOrd="0" presId="urn:microsoft.com/office/officeart/2005/8/layout/hProcess7"/>
    <dgm:cxn modelId="{B3EFBD8C-ECAD-4A4C-8081-0257F0EC90A3}" type="presParOf" srcId="{DD18FE13-BD49-45BC-AC5A-8B65897BBEAA}" destId="{1D777765-98E7-4A11-AB04-14B164E67F61}"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FBC5D5-922E-4EDE-82D4-75383A09ABCA}">
      <dsp:nvSpPr>
        <dsp:cNvPr id="0" name=""/>
        <dsp:cNvSpPr/>
      </dsp:nvSpPr>
      <dsp:spPr>
        <a:xfrm>
          <a:off x="0" y="487432"/>
          <a:ext cx="2732370" cy="3278844"/>
        </a:xfrm>
        <a:prstGeom prst="roundRect">
          <a:avLst>
            <a:gd name="adj" fmla="val 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r>
            <a:rPr lang="en-US" sz="2200" kern="1200" dirty="0"/>
            <a:t>Market Segmentation</a:t>
          </a:r>
        </a:p>
      </dsp:txBody>
      <dsp:txXfrm rot="16200000">
        <a:off x="-1071089" y="1558521"/>
        <a:ext cx="2688652" cy="546474"/>
      </dsp:txXfrm>
    </dsp:sp>
    <dsp:sp modelId="{CA04CAC9-79A5-437F-98EC-812214DAF91D}">
      <dsp:nvSpPr>
        <dsp:cNvPr id="0" name=""/>
        <dsp:cNvSpPr/>
      </dsp:nvSpPr>
      <dsp:spPr>
        <a:xfrm>
          <a:off x="546474" y="487432"/>
          <a:ext cx="2035615" cy="3278844"/>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2870" rIns="0" bIns="0" numCol="1" spcCol="1270" anchor="t" anchorCtr="0">
          <a:noAutofit/>
        </a:bodyPr>
        <a:lstStyle/>
        <a:p>
          <a:pPr marL="0" lvl="0" indent="0" algn="l" defTabSz="1333500">
            <a:lnSpc>
              <a:spcPct val="90000"/>
            </a:lnSpc>
            <a:spcBef>
              <a:spcPct val="0"/>
            </a:spcBef>
            <a:spcAft>
              <a:spcPct val="35000"/>
            </a:spcAft>
            <a:buNone/>
          </a:pPr>
          <a:r>
            <a:rPr lang="en-US" sz="3000" kern="1200" dirty="0"/>
            <a:t>Divide the market into distinct groups of buyers</a:t>
          </a:r>
        </a:p>
      </dsp:txBody>
      <dsp:txXfrm>
        <a:off x="546474" y="487432"/>
        <a:ext cx="2035615" cy="3278844"/>
      </dsp:txXfrm>
    </dsp:sp>
    <dsp:sp modelId="{6F43A685-93D7-4634-82C1-E6B173335024}">
      <dsp:nvSpPr>
        <dsp:cNvPr id="0" name=""/>
        <dsp:cNvSpPr/>
      </dsp:nvSpPr>
      <dsp:spPr>
        <a:xfrm>
          <a:off x="2817216" y="540844"/>
          <a:ext cx="2732370" cy="3278844"/>
        </a:xfrm>
        <a:prstGeom prst="roundRect">
          <a:avLst>
            <a:gd name="adj" fmla="val 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r>
            <a:rPr lang="en-US" sz="2200" kern="1200" dirty="0"/>
            <a:t>Targeting</a:t>
          </a:r>
        </a:p>
      </dsp:txBody>
      <dsp:txXfrm rot="16200000">
        <a:off x="1746127" y="1611933"/>
        <a:ext cx="2688652" cy="546474"/>
      </dsp:txXfrm>
    </dsp:sp>
    <dsp:sp modelId="{549A7337-FA73-4BF2-BE65-6EE9904C3B4E}">
      <dsp:nvSpPr>
        <dsp:cNvPr id="0" name=""/>
        <dsp:cNvSpPr/>
      </dsp:nvSpPr>
      <dsp:spPr>
        <a:xfrm rot="5400000">
          <a:off x="2605412" y="3114570"/>
          <a:ext cx="481590" cy="409855"/>
        </a:xfrm>
        <a:prstGeom prst="flowChartExtra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A256B7-87B1-440F-874D-B948F61680B6}">
      <dsp:nvSpPr>
        <dsp:cNvPr id="0" name=""/>
        <dsp:cNvSpPr/>
      </dsp:nvSpPr>
      <dsp:spPr>
        <a:xfrm>
          <a:off x="3363690" y="540844"/>
          <a:ext cx="2035615" cy="3278844"/>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2870" rIns="0" bIns="0" numCol="1" spcCol="1270" anchor="t" anchorCtr="0">
          <a:noAutofit/>
        </a:bodyPr>
        <a:lstStyle/>
        <a:p>
          <a:pPr marL="0" lvl="0" indent="0" algn="l" defTabSz="1333500">
            <a:lnSpc>
              <a:spcPct val="90000"/>
            </a:lnSpc>
            <a:spcBef>
              <a:spcPct val="0"/>
            </a:spcBef>
            <a:spcAft>
              <a:spcPct val="35000"/>
            </a:spcAft>
            <a:buNone/>
          </a:pPr>
          <a:r>
            <a:rPr lang="en-US" sz="3000" kern="1200" dirty="0"/>
            <a:t>Select which segments to serve</a:t>
          </a:r>
        </a:p>
      </dsp:txBody>
      <dsp:txXfrm>
        <a:off x="3363690" y="540844"/>
        <a:ext cx="2035615" cy="3278844"/>
      </dsp:txXfrm>
    </dsp:sp>
    <dsp:sp modelId="{D4C80A31-8A05-4525-A67F-45CB5BFC2326}">
      <dsp:nvSpPr>
        <dsp:cNvPr id="0" name=""/>
        <dsp:cNvSpPr/>
      </dsp:nvSpPr>
      <dsp:spPr>
        <a:xfrm>
          <a:off x="5660548" y="510219"/>
          <a:ext cx="2732370" cy="3278844"/>
        </a:xfrm>
        <a:prstGeom prst="roundRect">
          <a:avLst>
            <a:gd name="adj" fmla="val 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r>
            <a:rPr lang="en-US" sz="2200" kern="1200" dirty="0"/>
            <a:t>Differentiation</a:t>
          </a:r>
        </a:p>
      </dsp:txBody>
      <dsp:txXfrm rot="16200000">
        <a:off x="4589459" y="1581309"/>
        <a:ext cx="2688652" cy="546474"/>
      </dsp:txXfrm>
    </dsp:sp>
    <dsp:sp modelId="{9A5F6EBA-966A-4865-B705-E41D91E58A04}">
      <dsp:nvSpPr>
        <dsp:cNvPr id="0" name=""/>
        <dsp:cNvSpPr/>
      </dsp:nvSpPr>
      <dsp:spPr>
        <a:xfrm rot="5400000">
          <a:off x="5433415" y="3114570"/>
          <a:ext cx="481590" cy="409855"/>
        </a:xfrm>
        <a:prstGeom prst="flowChartExtra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CF0FF2-21BE-439C-89C9-65ED69FFAE9D}">
      <dsp:nvSpPr>
        <dsp:cNvPr id="0" name=""/>
        <dsp:cNvSpPr/>
      </dsp:nvSpPr>
      <dsp:spPr>
        <a:xfrm>
          <a:off x="6207022" y="510219"/>
          <a:ext cx="2035615" cy="3278844"/>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2870" rIns="0" bIns="0" numCol="1" spcCol="1270" anchor="t" anchorCtr="0">
          <a:noAutofit/>
        </a:bodyPr>
        <a:lstStyle/>
        <a:p>
          <a:pPr marL="0" lvl="0" indent="0" algn="l" defTabSz="1333500">
            <a:lnSpc>
              <a:spcPct val="90000"/>
            </a:lnSpc>
            <a:spcBef>
              <a:spcPct val="0"/>
            </a:spcBef>
            <a:spcAft>
              <a:spcPct val="35000"/>
            </a:spcAft>
            <a:buNone/>
          </a:pPr>
          <a:r>
            <a:rPr lang="en-US" sz="3000" kern="1200" dirty="0"/>
            <a:t>Create superior customer value relative to competitors</a:t>
          </a:r>
        </a:p>
      </dsp:txBody>
      <dsp:txXfrm>
        <a:off x="6207022" y="510219"/>
        <a:ext cx="2035615" cy="3278844"/>
      </dsp:txXfrm>
    </dsp:sp>
    <dsp:sp modelId="{71BBD49E-D8A4-4996-BEAC-16258C860781}">
      <dsp:nvSpPr>
        <dsp:cNvPr id="0" name=""/>
        <dsp:cNvSpPr/>
      </dsp:nvSpPr>
      <dsp:spPr>
        <a:xfrm>
          <a:off x="8488551" y="510219"/>
          <a:ext cx="2732370" cy="3278844"/>
        </a:xfrm>
        <a:prstGeom prst="roundRect">
          <a:avLst>
            <a:gd name="adj" fmla="val 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r>
            <a:rPr lang="en-US" sz="2200" kern="1200" dirty="0"/>
            <a:t>Positioning</a:t>
          </a:r>
        </a:p>
      </dsp:txBody>
      <dsp:txXfrm rot="16200000">
        <a:off x="7417462" y="1581309"/>
        <a:ext cx="2688652" cy="546474"/>
      </dsp:txXfrm>
    </dsp:sp>
    <dsp:sp modelId="{0EF1AD62-8999-4B77-B35F-3AB1B02EAB74}">
      <dsp:nvSpPr>
        <dsp:cNvPr id="0" name=""/>
        <dsp:cNvSpPr/>
      </dsp:nvSpPr>
      <dsp:spPr>
        <a:xfrm rot="5400000">
          <a:off x="8261418" y="3114570"/>
          <a:ext cx="481590" cy="409855"/>
        </a:xfrm>
        <a:prstGeom prst="flowChartExtra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777765-98E7-4A11-AB04-14B164E67F61}">
      <dsp:nvSpPr>
        <dsp:cNvPr id="0" name=""/>
        <dsp:cNvSpPr/>
      </dsp:nvSpPr>
      <dsp:spPr>
        <a:xfrm>
          <a:off x="9035025" y="510219"/>
          <a:ext cx="2035615" cy="3278844"/>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2870" rIns="0" bIns="0" numCol="1" spcCol="1270" anchor="t" anchorCtr="0">
          <a:noAutofit/>
        </a:bodyPr>
        <a:lstStyle/>
        <a:p>
          <a:pPr marL="0" lvl="0" indent="0" algn="l" defTabSz="1333500">
            <a:lnSpc>
              <a:spcPct val="90000"/>
            </a:lnSpc>
            <a:spcBef>
              <a:spcPct val="0"/>
            </a:spcBef>
            <a:spcAft>
              <a:spcPct val="35000"/>
            </a:spcAft>
            <a:buNone/>
          </a:pPr>
          <a:r>
            <a:rPr lang="en-US" sz="3000" kern="1200"/>
            <a:t>Create superior customer value relative to competitors</a:t>
          </a:r>
          <a:endParaRPr lang="en-US" sz="3000" kern="1200" dirty="0"/>
        </a:p>
      </dsp:txBody>
      <dsp:txXfrm>
        <a:off x="9035025" y="510219"/>
        <a:ext cx="2035615" cy="327884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04E8164-AC71-BC08-35F8-84948D9FF898}"/>
              </a:ext>
            </a:extLst>
          </p:cNvPr>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a:extLst>
              <a:ext uri="{FF2B5EF4-FFF2-40B4-BE49-F238E27FC236}">
                <a16:creationId xmlns:a16="http://schemas.microsoft.com/office/drawing/2014/main" id="{8939A061-F38E-94BA-5432-ABF2595E5184}"/>
              </a:ext>
            </a:extLst>
          </p:cNvPr>
          <p:cNvSpPr>
            <a:spLocks noGrp="1"/>
          </p:cNvSpPr>
          <p:nvPr>
            <p:ph type="dt" sz="quarter" idx="1"/>
          </p:nvPr>
        </p:nvSpPr>
        <p:spPr>
          <a:xfrm>
            <a:off x="4143587" y="0"/>
            <a:ext cx="3169920" cy="481727"/>
          </a:xfrm>
          <a:prstGeom prst="rect">
            <a:avLst/>
          </a:prstGeom>
        </p:spPr>
        <p:txBody>
          <a:bodyPr vert="horz" lIns="96653" tIns="48327" rIns="96653" bIns="48327" rtlCol="0"/>
          <a:lstStyle>
            <a:lvl1pPr algn="r">
              <a:defRPr sz="1200"/>
            </a:lvl1pPr>
          </a:lstStyle>
          <a:p>
            <a:fld id="{69CF48BE-5022-4E23-9A2D-9748F0BA6168}" type="datetimeFigureOut">
              <a:rPr lang="en-US" smtClean="0"/>
              <a:t>8/31/2026</a:t>
            </a:fld>
            <a:endParaRPr lang="en-US"/>
          </a:p>
        </p:txBody>
      </p:sp>
      <p:sp>
        <p:nvSpPr>
          <p:cNvPr id="4" name="Footer Placeholder 3">
            <a:extLst>
              <a:ext uri="{FF2B5EF4-FFF2-40B4-BE49-F238E27FC236}">
                <a16:creationId xmlns:a16="http://schemas.microsoft.com/office/drawing/2014/main" id="{7B3B47F4-2D31-59EF-6E67-50C452AB00FF}"/>
              </a:ext>
            </a:extLst>
          </p:cNvPr>
          <p:cNvSpPr>
            <a:spLocks noGrp="1"/>
          </p:cNvSpPr>
          <p:nvPr>
            <p:ph type="ftr" sz="quarter" idx="2"/>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6FB48DD-7C80-6428-36E0-38F418FE5E69}"/>
              </a:ext>
            </a:extLst>
          </p:cNvPr>
          <p:cNvSpPr>
            <a:spLocks noGrp="1"/>
          </p:cNvSpPr>
          <p:nvPr>
            <p:ph type="sldNum" sz="quarter" idx="3"/>
          </p:nvPr>
        </p:nvSpPr>
        <p:spPr>
          <a:xfrm>
            <a:off x="4143587" y="9119475"/>
            <a:ext cx="3169920" cy="481726"/>
          </a:xfrm>
          <a:prstGeom prst="rect">
            <a:avLst/>
          </a:prstGeom>
        </p:spPr>
        <p:txBody>
          <a:bodyPr vert="horz" lIns="96653" tIns="48327" rIns="96653" bIns="48327" rtlCol="0" anchor="b"/>
          <a:lstStyle>
            <a:lvl1pPr algn="r">
              <a:defRPr sz="1200"/>
            </a:lvl1pPr>
          </a:lstStyle>
          <a:p>
            <a:fld id="{E466AB07-C90C-43EF-8A9A-CC1FC09389F3}" type="slidenum">
              <a:rPr lang="en-US" smtClean="0"/>
              <a:t>‹#›</a:t>
            </a:fld>
            <a:endParaRPr lang="en-US"/>
          </a:p>
        </p:txBody>
      </p:sp>
    </p:spTree>
    <p:extLst>
      <p:ext uri="{BB962C8B-B14F-4D97-AF65-F5344CB8AC3E}">
        <p14:creationId xmlns:p14="http://schemas.microsoft.com/office/powerpoint/2010/main" val="20266439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78C5863B-72FA-4C08-B586-8243F05934CF}" type="datetimeFigureOut">
              <a:rPr lang="en-US" smtClean="0"/>
              <a:t>8/31/2026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36D40347-A66E-47A7-8433-E1671A8A8B60}" type="slidenum">
              <a:rPr lang="en-US" smtClean="0"/>
              <a:t>‹#›</a:t>
            </a:fld>
            <a:endParaRPr lang="en-US"/>
          </a:p>
        </p:txBody>
      </p:sp>
    </p:spTree>
    <p:extLst>
      <p:ext uri="{BB962C8B-B14F-4D97-AF65-F5344CB8AC3E}">
        <p14:creationId xmlns:p14="http://schemas.microsoft.com/office/powerpoint/2010/main" val="258797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0CA3-F8F3-EC89-A101-E6B14FBB8E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AEDE25-AE1E-BFA6-E542-7361BA0D9B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18BE6E-9D4A-6C46-8E78-BC715A7F4042}"/>
              </a:ext>
            </a:extLst>
          </p:cNvPr>
          <p:cNvSpPr>
            <a:spLocks noGrp="1"/>
          </p:cNvSpPr>
          <p:nvPr>
            <p:ph type="dt" sz="half" idx="10"/>
          </p:nvPr>
        </p:nvSpPr>
        <p:spPr/>
        <p:txBody>
          <a:bodyPr/>
          <a:lstStyle/>
          <a:p>
            <a:fld id="{C128FA71-3A18-48C0-980F-4B68F7F63042}" type="datetime1">
              <a:rPr lang="en-US" smtClean="0"/>
              <a:t>8/31/2026</a:t>
            </a:fld>
            <a:endParaRPr lang="en-US"/>
          </a:p>
        </p:txBody>
      </p:sp>
      <p:sp>
        <p:nvSpPr>
          <p:cNvPr id="5" name="Footer Placeholder 4">
            <a:extLst>
              <a:ext uri="{FF2B5EF4-FFF2-40B4-BE49-F238E27FC236}">
                <a16:creationId xmlns:a16="http://schemas.microsoft.com/office/drawing/2014/main" id="{B57FED8E-5360-BF77-862B-2EFCB92BAD3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B1FC1D7-860B-9795-7EC7-CBF704A827E0}"/>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45500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DFD79-48C3-2FF9-FDA7-2EBC19EB79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C3BA4C-038F-2C4B-81A6-9C15400ACB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E1C2C2-6F41-BA6C-F1AC-400AFC73B2C9}"/>
              </a:ext>
            </a:extLst>
          </p:cNvPr>
          <p:cNvSpPr>
            <a:spLocks noGrp="1"/>
          </p:cNvSpPr>
          <p:nvPr>
            <p:ph type="dt" sz="half" idx="10"/>
          </p:nvPr>
        </p:nvSpPr>
        <p:spPr/>
        <p:txBody>
          <a:bodyPr/>
          <a:lstStyle/>
          <a:p>
            <a:fld id="{51C1210E-201E-4473-82AC-2466F5386C38}" type="datetime1">
              <a:rPr lang="en-US" smtClean="0"/>
              <a:t>8/31/2026</a:t>
            </a:fld>
            <a:endParaRPr lang="en-US"/>
          </a:p>
        </p:txBody>
      </p:sp>
      <p:sp>
        <p:nvSpPr>
          <p:cNvPr id="5" name="Footer Placeholder 4">
            <a:extLst>
              <a:ext uri="{FF2B5EF4-FFF2-40B4-BE49-F238E27FC236}">
                <a16:creationId xmlns:a16="http://schemas.microsoft.com/office/drawing/2014/main" id="{D502DE7E-B060-A3CB-F680-49051A42E07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D7B9744-62C6-05F1-3A3F-3EBB4EA2F3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61829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8DC04-B11D-E50F-FBFB-50D4EDB99C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31F5EA-922B-6D56-E5AC-5B383333B81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F3439E-843A-A146-FB7D-227EEDC1A295}"/>
              </a:ext>
            </a:extLst>
          </p:cNvPr>
          <p:cNvSpPr>
            <a:spLocks noGrp="1"/>
          </p:cNvSpPr>
          <p:nvPr>
            <p:ph type="dt" sz="half" idx="10"/>
          </p:nvPr>
        </p:nvSpPr>
        <p:spPr/>
        <p:txBody>
          <a:bodyPr/>
          <a:lstStyle/>
          <a:p>
            <a:fld id="{B01EA198-6CAB-4B8F-B93F-1F9C8C4B6CE7}" type="datetime1">
              <a:rPr lang="en-US" smtClean="0"/>
              <a:t>8/31/2026</a:t>
            </a:fld>
            <a:endParaRPr lang="en-US"/>
          </a:p>
        </p:txBody>
      </p:sp>
      <p:sp>
        <p:nvSpPr>
          <p:cNvPr id="5" name="Footer Placeholder 4">
            <a:extLst>
              <a:ext uri="{FF2B5EF4-FFF2-40B4-BE49-F238E27FC236}">
                <a16:creationId xmlns:a16="http://schemas.microsoft.com/office/drawing/2014/main" id="{4F9083A9-A4B6-87C0-7AD3-BC3ADF792F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8E6D3CC-055A-5B66-135F-5809E127E21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57100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C1A6-E452-B821-EC9F-ED0389FF6A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77EC22-7328-1E81-CEB9-80204C5EF2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CAFEA2-1334-DC6D-FBCE-F55067C62B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AD7152-B366-AE85-2429-3DD172D1A8A7}"/>
              </a:ext>
            </a:extLst>
          </p:cNvPr>
          <p:cNvSpPr>
            <a:spLocks noGrp="1"/>
          </p:cNvSpPr>
          <p:nvPr>
            <p:ph type="dt" sz="half" idx="10"/>
          </p:nvPr>
        </p:nvSpPr>
        <p:spPr/>
        <p:txBody>
          <a:bodyPr/>
          <a:lstStyle/>
          <a:p>
            <a:fld id="{CA06041F-4525-44D5-AA4F-332294BF1F56}" type="datetime1">
              <a:rPr lang="en-US" smtClean="0"/>
              <a:t>8/31/2026</a:t>
            </a:fld>
            <a:endParaRPr lang="en-US"/>
          </a:p>
        </p:txBody>
      </p:sp>
      <p:sp>
        <p:nvSpPr>
          <p:cNvPr id="6" name="Footer Placeholder 5">
            <a:extLst>
              <a:ext uri="{FF2B5EF4-FFF2-40B4-BE49-F238E27FC236}">
                <a16:creationId xmlns:a16="http://schemas.microsoft.com/office/drawing/2014/main" id="{E7ECD3BF-9EFB-BD39-CCB8-6E456B42B3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84CAC3F-E417-C3FD-91EA-9AA1CA9B1FA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66574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E778-9135-428D-DF43-365B465933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E3771C-A1A7-0EBB-82DD-7DFF4966AD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743426-A651-2601-674C-7530EE282E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F2C278-D2A8-4968-A78A-89C24AB653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9F90EC-833B-39E0-C37A-0A3CB256CE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889474-0BDD-F146-6B82-B34F5486F71A}"/>
              </a:ext>
            </a:extLst>
          </p:cNvPr>
          <p:cNvSpPr>
            <a:spLocks noGrp="1"/>
          </p:cNvSpPr>
          <p:nvPr>
            <p:ph type="dt" sz="half" idx="10"/>
          </p:nvPr>
        </p:nvSpPr>
        <p:spPr/>
        <p:txBody>
          <a:bodyPr/>
          <a:lstStyle/>
          <a:p>
            <a:fld id="{F9557091-BBDF-4EB9-BA6B-2BB67AC4FC0F}" type="datetime1">
              <a:rPr lang="en-US" smtClean="0"/>
              <a:t>8/31/2026</a:t>
            </a:fld>
            <a:endParaRPr lang="en-US"/>
          </a:p>
        </p:txBody>
      </p:sp>
      <p:sp>
        <p:nvSpPr>
          <p:cNvPr id="8" name="Footer Placeholder 7">
            <a:extLst>
              <a:ext uri="{FF2B5EF4-FFF2-40B4-BE49-F238E27FC236}">
                <a16:creationId xmlns:a16="http://schemas.microsoft.com/office/drawing/2014/main" id="{B9BC8BA5-8629-D37E-98C5-7DC5308CA0E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A1CBA92-5446-663D-EA97-92C295E464B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69507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AAA51-CA0A-0B04-4767-1A43377722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59A337-AB49-6874-4123-252ABB89D6D9}"/>
              </a:ext>
            </a:extLst>
          </p:cNvPr>
          <p:cNvSpPr>
            <a:spLocks noGrp="1"/>
          </p:cNvSpPr>
          <p:nvPr>
            <p:ph type="dt" sz="half" idx="10"/>
          </p:nvPr>
        </p:nvSpPr>
        <p:spPr/>
        <p:txBody>
          <a:bodyPr/>
          <a:lstStyle/>
          <a:p>
            <a:fld id="{2D6B226B-77A6-410C-9796-083F278E0125}" type="datetime1">
              <a:rPr lang="en-US" smtClean="0"/>
              <a:t>8/31/2026</a:t>
            </a:fld>
            <a:endParaRPr lang="en-US"/>
          </a:p>
        </p:txBody>
      </p:sp>
      <p:sp>
        <p:nvSpPr>
          <p:cNvPr id="4" name="Footer Placeholder 3">
            <a:extLst>
              <a:ext uri="{FF2B5EF4-FFF2-40B4-BE49-F238E27FC236}">
                <a16:creationId xmlns:a16="http://schemas.microsoft.com/office/drawing/2014/main" id="{67AE8A2D-15EB-C810-E3CB-A752D19EB67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C2335CC-EE8E-C61A-DE8E-3C3B8B1CACE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2514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DAA994-19CE-8D74-284B-85C5194EFF06}"/>
              </a:ext>
            </a:extLst>
          </p:cNvPr>
          <p:cNvSpPr>
            <a:spLocks noGrp="1"/>
          </p:cNvSpPr>
          <p:nvPr>
            <p:ph type="dt" sz="half" idx="10"/>
          </p:nvPr>
        </p:nvSpPr>
        <p:spPr/>
        <p:txBody>
          <a:bodyPr/>
          <a:lstStyle/>
          <a:p>
            <a:fld id="{A23A578B-D289-4C40-8593-3D356C49DA58}" type="datetime1">
              <a:rPr lang="en-US" smtClean="0"/>
              <a:t>8/31/2026</a:t>
            </a:fld>
            <a:endParaRPr lang="en-US"/>
          </a:p>
        </p:txBody>
      </p:sp>
      <p:sp>
        <p:nvSpPr>
          <p:cNvPr id="3" name="Footer Placeholder 2">
            <a:extLst>
              <a:ext uri="{FF2B5EF4-FFF2-40B4-BE49-F238E27FC236}">
                <a16:creationId xmlns:a16="http://schemas.microsoft.com/office/drawing/2014/main" id="{6E7BDADA-5136-4B65-97B5-7065F08FFE9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638A290-DB12-45DB-7A01-D1939B4B3E5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34161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3585F-BC70-6435-9E82-258D4D1818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6DB28A-5517-2FB0-5A79-8CCBF1516D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7E47A1-D9A8-6D5B-BFFF-F8C30D4E4A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9F96EB-0828-F479-2BFB-09F72C8866BB}"/>
              </a:ext>
            </a:extLst>
          </p:cNvPr>
          <p:cNvSpPr>
            <a:spLocks noGrp="1"/>
          </p:cNvSpPr>
          <p:nvPr>
            <p:ph type="dt" sz="half" idx="10"/>
          </p:nvPr>
        </p:nvSpPr>
        <p:spPr/>
        <p:txBody>
          <a:bodyPr/>
          <a:lstStyle/>
          <a:p>
            <a:fld id="{713DFAE3-14DB-48A7-A80F-80DDB072CE3D}" type="datetime1">
              <a:rPr lang="en-US" smtClean="0"/>
              <a:t>8/31/2026</a:t>
            </a:fld>
            <a:endParaRPr lang="en-US"/>
          </a:p>
        </p:txBody>
      </p:sp>
      <p:sp>
        <p:nvSpPr>
          <p:cNvPr id="6" name="Footer Placeholder 5">
            <a:extLst>
              <a:ext uri="{FF2B5EF4-FFF2-40B4-BE49-F238E27FC236}">
                <a16:creationId xmlns:a16="http://schemas.microsoft.com/office/drawing/2014/main" id="{552E5604-27B8-3A3A-D76F-77EB4D58AB5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B60146-D0AC-F0AD-131B-7E685B8C88BC}"/>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82233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68A5-E1A7-5FB0-55B1-26C3C0E98D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016197-B20B-F46A-2090-3FB383C7E9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DD9F6B-9ED5-74D3-E940-9614D3802C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E05BC5-7BD9-794F-291C-F866C809CBD5}"/>
              </a:ext>
            </a:extLst>
          </p:cNvPr>
          <p:cNvSpPr>
            <a:spLocks noGrp="1"/>
          </p:cNvSpPr>
          <p:nvPr>
            <p:ph type="dt" sz="half" idx="10"/>
          </p:nvPr>
        </p:nvSpPr>
        <p:spPr/>
        <p:txBody>
          <a:bodyPr/>
          <a:lstStyle/>
          <a:p>
            <a:fld id="{92C5EAEF-6478-4102-8F5D-A5FE9FC97ACB}" type="datetime1">
              <a:rPr lang="en-US" smtClean="0"/>
              <a:t>8/31/2026</a:t>
            </a:fld>
            <a:endParaRPr lang="en-US"/>
          </a:p>
        </p:txBody>
      </p:sp>
      <p:sp>
        <p:nvSpPr>
          <p:cNvPr id="6" name="Footer Placeholder 5">
            <a:extLst>
              <a:ext uri="{FF2B5EF4-FFF2-40B4-BE49-F238E27FC236}">
                <a16:creationId xmlns:a16="http://schemas.microsoft.com/office/drawing/2014/main" id="{39DE76F9-2920-E6D5-C0E2-8B8E480B676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8FD066F-A116-AA29-832E-B693168A282C}"/>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70634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955B8-C5C4-D62C-9087-7F6268CE28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EA32E5-1D41-D440-ADEE-DCC026D6BC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707FAD-86D3-9DC7-129C-D87988D13DF8}"/>
              </a:ext>
            </a:extLst>
          </p:cNvPr>
          <p:cNvSpPr>
            <a:spLocks noGrp="1"/>
          </p:cNvSpPr>
          <p:nvPr>
            <p:ph type="dt" sz="half" idx="10"/>
          </p:nvPr>
        </p:nvSpPr>
        <p:spPr/>
        <p:txBody>
          <a:bodyPr/>
          <a:lstStyle/>
          <a:p>
            <a:fld id="{7104EDB3-C0E8-45F8-9E1D-1B6C8D1880C0}" type="datetime1">
              <a:rPr lang="en-US" smtClean="0"/>
              <a:t>8/31/2026</a:t>
            </a:fld>
            <a:endParaRPr lang="en-US"/>
          </a:p>
        </p:txBody>
      </p:sp>
      <p:sp>
        <p:nvSpPr>
          <p:cNvPr id="5" name="Footer Placeholder 4">
            <a:extLst>
              <a:ext uri="{FF2B5EF4-FFF2-40B4-BE49-F238E27FC236}">
                <a16:creationId xmlns:a16="http://schemas.microsoft.com/office/drawing/2014/main" id="{5393EE53-0633-73CE-AFA7-97F2294558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707A38-8703-3979-1EA4-C0776044081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51986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79A0AB-C07B-84BC-4D6D-8F09A29538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28AA65-161A-F8C9-6828-0B37E4EE29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8372E-4CD8-0A40-36A6-64D9A38F6EF5}"/>
              </a:ext>
            </a:extLst>
          </p:cNvPr>
          <p:cNvSpPr>
            <a:spLocks noGrp="1"/>
          </p:cNvSpPr>
          <p:nvPr>
            <p:ph type="dt" sz="half" idx="10"/>
          </p:nvPr>
        </p:nvSpPr>
        <p:spPr/>
        <p:txBody>
          <a:bodyPr/>
          <a:lstStyle/>
          <a:p>
            <a:fld id="{9CF0EC4B-54ED-4041-B552-9BA760FA3DBA}" type="datetime1">
              <a:rPr lang="en-US" smtClean="0"/>
              <a:t>8/31/2026</a:t>
            </a:fld>
            <a:endParaRPr lang="en-US"/>
          </a:p>
        </p:txBody>
      </p:sp>
      <p:sp>
        <p:nvSpPr>
          <p:cNvPr id="5" name="Footer Placeholder 4">
            <a:extLst>
              <a:ext uri="{FF2B5EF4-FFF2-40B4-BE49-F238E27FC236}">
                <a16:creationId xmlns:a16="http://schemas.microsoft.com/office/drawing/2014/main" id="{584A28DC-D16B-68F0-952E-99312132D9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F6357E-73C0-9101-723C-212E7C4E9E4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52105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1142B5-AA62-A9D5-74B3-73B32B5A9E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041701-FE85-CFD1-50B6-45C4ECBFAA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6FC8B1-4956-4DFA-B32D-1DD205BA64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F45AC6-C491-4585-A584-9CE2AF7D5500}" type="datetime1">
              <a:rPr lang="en-US" smtClean="0"/>
              <a:t>8/31/2026</a:t>
            </a:fld>
            <a:endParaRPr lang="en-US"/>
          </a:p>
        </p:txBody>
      </p:sp>
      <p:sp>
        <p:nvSpPr>
          <p:cNvPr id="5" name="Footer Placeholder 4">
            <a:extLst>
              <a:ext uri="{FF2B5EF4-FFF2-40B4-BE49-F238E27FC236}">
                <a16:creationId xmlns:a16="http://schemas.microsoft.com/office/drawing/2014/main" id="{8796D258-EECE-078F-47FA-D5A2726E40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448750D8-385A-0D23-0B24-FABFA92A33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3359239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56425971-903A-5730-AB57-933B08458EF7}"/>
              </a:ext>
            </a:extLst>
          </p:cNvPr>
          <p:cNvSpPr>
            <a:spLocks noGrp="1"/>
          </p:cNvSpPr>
          <p:nvPr>
            <p:ph type="title"/>
          </p:nvPr>
        </p:nvSpPr>
        <p:spPr>
          <a:xfrm>
            <a:off x="324284" y="1290067"/>
            <a:ext cx="6592814" cy="2587752"/>
          </a:xfrm>
        </p:spPr>
        <p:txBody>
          <a:bodyPr vert="horz" lIns="91440" tIns="45720" rIns="91440" bIns="45720" rtlCol="0" anchor="b">
            <a:normAutofit fontScale="90000"/>
          </a:bodyPr>
          <a:lstStyle/>
          <a:p>
            <a:r>
              <a:rPr lang="en-US" sz="5000" b="1" dirty="0">
                <a:solidFill>
                  <a:srgbClr val="FFFF00"/>
                </a:solidFill>
                <a:effectLst>
                  <a:outerShdw blurRad="38100" dist="38100" dir="2700000" algn="tl">
                    <a:srgbClr val="000000">
                      <a:alpha val="43137"/>
                    </a:srgbClr>
                  </a:outerShdw>
                </a:effectLst>
              </a:rPr>
              <a:t>MARKET SEGMENTATION, TARGETING &amp; POSITIONING</a:t>
            </a:r>
            <a:endParaRPr lang="en-US" sz="4000" b="1" dirty="0">
              <a:solidFill>
                <a:schemeClr val="accent4">
                  <a:lumMod val="20000"/>
                  <a:lumOff val="80000"/>
                </a:schemeClr>
              </a:solidFill>
              <a:effectLst>
                <a:outerShdw blurRad="38100" dist="38100" dir="2700000" algn="tl">
                  <a:srgbClr val="000000">
                    <a:alpha val="43137"/>
                  </a:srgbClr>
                </a:outerShdw>
              </a:effectLst>
            </a:endParaRPr>
          </a:p>
        </p:txBody>
      </p:sp>
      <p:sp>
        <p:nvSpPr>
          <p:cNvPr id="5" name="Text Placeholder 4">
            <a:extLst>
              <a:ext uri="{FF2B5EF4-FFF2-40B4-BE49-F238E27FC236}">
                <a16:creationId xmlns:a16="http://schemas.microsoft.com/office/drawing/2014/main" id="{B08AD3FB-7DFA-335A-4FFE-CE7E3A48C58D}"/>
              </a:ext>
            </a:extLst>
          </p:cNvPr>
          <p:cNvSpPr>
            <a:spLocks noGrp="1"/>
          </p:cNvSpPr>
          <p:nvPr>
            <p:ph type="body" idx="1"/>
          </p:nvPr>
        </p:nvSpPr>
        <p:spPr>
          <a:xfrm>
            <a:off x="376825" y="4274057"/>
            <a:ext cx="4605340" cy="1924724"/>
          </a:xfrm>
        </p:spPr>
        <p:txBody>
          <a:bodyPr vert="horz" lIns="91440" tIns="45720" rIns="91440" bIns="45720" rtlCol="0">
            <a:normAutofit/>
          </a:bodyPr>
          <a:lstStyle/>
          <a:p>
            <a:r>
              <a:rPr lang="en-US" sz="2000" dirty="0">
                <a:solidFill>
                  <a:schemeClr val="bg1"/>
                </a:solidFill>
              </a:rPr>
              <a:t>Lecturer: Hana Nguyen Quynh Hoa, PhD</a:t>
            </a:r>
          </a:p>
          <a:p>
            <a:r>
              <a:rPr lang="en-US" sz="2000" dirty="0">
                <a:solidFill>
                  <a:schemeClr val="bg1"/>
                </a:solidFill>
              </a:rPr>
              <a:t>Email: hoa.nguyenquynh@hust.edu.vn</a:t>
            </a:r>
          </a:p>
          <a:p>
            <a:endParaRPr lang="en-US" sz="2000" dirty="0">
              <a:solidFill>
                <a:schemeClr val="bg1"/>
              </a:solidFill>
            </a:endParaRPr>
          </a:p>
        </p:txBody>
      </p:sp>
      <p:pic>
        <p:nvPicPr>
          <p:cNvPr id="7" name="Picture 6">
            <a:extLst>
              <a:ext uri="{FF2B5EF4-FFF2-40B4-BE49-F238E27FC236}">
                <a16:creationId xmlns:a16="http://schemas.microsoft.com/office/drawing/2014/main" id="{3F968772-CFA9-6F48-1C6A-43506C452180}"/>
              </a:ext>
            </a:extLst>
          </p:cNvPr>
          <p:cNvPicPr>
            <a:picLocks noChangeAspect="1"/>
          </p:cNvPicPr>
          <p:nvPr/>
        </p:nvPicPr>
        <p:blipFill>
          <a:blip r:embed="rId2">
            <a:alphaModFix/>
          </a:blip>
          <a:srcRect r="1064"/>
          <a:stretch>
            <a:fillRect/>
          </a:stretch>
        </p:blipFill>
        <p:spPr>
          <a:xfrm>
            <a:off x="7115177" y="115193"/>
            <a:ext cx="4950618" cy="6627614"/>
          </a:xfrm>
          <a:prstGeom prst="rect">
            <a:avLst/>
          </a:prstGeom>
        </p:spPr>
      </p:pic>
      <p:cxnSp>
        <p:nvCxnSpPr>
          <p:cNvPr id="14" name="Straight Connector 13">
            <a:extLst>
              <a:ext uri="{FF2B5EF4-FFF2-40B4-BE49-F238E27FC236}">
                <a16:creationId xmlns:a16="http://schemas.microsoft.com/office/drawing/2014/main" id="{AC65C03C-3F17-45DC-A1B9-35ACA43397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A4A161CC-6DC5-4863-B213-94529D6E0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20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E12E2-9D22-572A-F3AC-9588098E8E3E}"/>
              </a:ext>
            </a:extLst>
          </p:cNvPr>
          <p:cNvSpPr>
            <a:spLocks noGrp="1"/>
          </p:cNvSpPr>
          <p:nvPr>
            <p:ph type="title"/>
          </p:nvPr>
        </p:nvSpPr>
        <p:spPr/>
        <p:txBody>
          <a:bodyPr/>
          <a:lstStyle/>
          <a:p>
            <a:r>
              <a:rPr lang="en-US" sz="4000" b="1" dirty="0"/>
              <a:t>Learning Objectives</a:t>
            </a:r>
            <a:endParaRPr lang="en-US" sz="2000" i="1" dirty="0"/>
          </a:p>
        </p:txBody>
      </p:sp>
      <p:sp>
        <p:nvSpPr>
          <p:cNvPr id="4" name="Text Placeholder 3">
            <a:extLst>
              <a:ext uri="{FF2B5EF4-FFF2-40B4-BE49-F238E27FC236}">
                <a16:creationId xmlns:a16="http://schemas.microsoft.com/office/drawing/2014/main" id="{A9718443-7AAD-C943-4A0B-FD65E7F6787D}"/>
              </a:ext>
            </a:extLst>
          </p:cNvPr>
          <p:cNvSpPr>
            <a:spLocks noGrp="1"/>
          </p:cNvSpPr>
          <p:nvPr>
            <p:ph type="body" idx="1"/>
          </p:nvPr>
        </p:nvSpPr>
        <p:spPr>
          <a:xfrm>
            <a:off x="836612" y="1574633"/>
            <a:ext cx="6767346" cy="574361"/>
          </a:xfrm>
        </p:spPr>
        <p:txBody>
          <a:bodyPr>
            <a:normAutofit fontScale="92500"/>
          </a:bodyPr>
          <a:lstStyle/>
          <a:p>
            <a:r>
              <a:rPr lang="en-US" dirty="0"/>
              <a:t>By the end of this topic, students should be able to</a:t>
            </a:r>
          </a:p>
        </p:txBody>
      </p:sp>
      <p:sp>
        <p:nvSpPr>
          <p:cNvPr id="5" name="Content Placeholder 4">
            <a:extLst>
              <a:ext uri="{FF2B5EF4-FFF2-40B4-BE49-F238E27FC236}">
                <a16:creationId xmlns:a16="http://schemas.microsoft.com/office/drawing/2014/main" id="{3C07ADE3-222A-5845-31CD-BFED43AA36E8}"/>
              </a:ext>
            </a:extLst>
          </p:cNvPr>
          <p:cNvSpPr>
            <a:spLocks noGrp="1"/>
          </p:cNvSpPr>
          <p:nvPr>
            <p:ph sz="half" idx="2"/>
          </p:nvPr>
        </p:nvSpPr>
        <p:spPr>
          <a:xfrm>
            <a:off x="703351" y="2463626"/>
            <a:ext cx="8903097" cy="3684588"/>
          </a:xfrm>
        </p:spPr>
        <p:txBody>
          <a:bodyPr>
            <a:normAutofit/>
          </a:bodyPr>
          <a:lstStyle/>
          <a:p>
            <a:pPr lvl="0"/>
            <a:r>
              <a:rPr lang="en-US" dirty="0"/>
              <a:t>Explain why companies divide markets into segments. </a:t>
            </a:r>
          </a:p>
          <a:p>
            <a:pPr lvl="0"/>
            <a:r>
              <a:rPr lang="en-US" dirty="0"/>
              <a:t>Identify the major variables used to segment consumer markets. </a:t>
            </a:r>
          </a:p>
          <a:p>
            <a:pPr lvl="0"/>
            <a:r>
              <a:rPr lang="en-US" dirty="0"/>
              <a:t>Evaluate and select attractive target markets. </a:t>
            </a:r>
          </a:p>
          <a:p>
            <a:pPr lvl="0"/>
            <a:r>
              <a:rPr lang="en-US" dirty="0"/>
              <a:t>Compare different market-targeting strategies. </a:t>
            </a:r>
          </a:p>
          <a:p>
            <a:pPr lvl="0"/>
            <a:r>
              <a:rPr lang="en-US" dirty="0"/>
              <a:t>Explain differentiation and positioning. </a:t>
            </a:r>
          </a:p>
          <a:p>
            <a:pPr lvl="0"/>
            <a:r>
              <a:rPr lang="en-US" dirty="0"/>
              <a:t>Develop a simple positioning statement</a:t>
            </a:r>
          </a:p>
        </p:txBody>
      </p:sp>
      <p:pic>
        <p:nvPicPr>
          <p:cNvPr id="9" name="Picture 8">
            <a:extLst>
              <a:ext uri="{FF2B5EF4-FFF2-40B4-BE49-F238E27FC236}">
                <a16:creationId xmlns:a16="http://schemas.microsoft.com/office/drawing/2014/main" id="{B1B119BD-D74D-E0A1-AC15-8DA6ADA2081E}"/>
              </a:ext>
            </a:extLst>
          </p:cNvPr>
          <p:cNvPicPr>
            <a:picLocks noChangeAspect="1"/>
          </p:cNvPicPr>
          <p:nvPr/>
        </p:nvPicPr>
        <p:blipFill>
          <a:blip r:embed="rId2"/>
          <a:stretch>
            <a:fillRect/>
          </a:stretch>
        </p:blipFill>
        <p:spPr>
          <a:xfrm>
            <a:off x="9606448" y="184372"/>
            <a:ext cx="2392373" cy="2367709"/>
          </a:xfrm>
          <a:prstGeom prst="rect">
            <a:avLst/>
          </a:prstGeom>
        </p:spPr>
      </p:pic>
    </p:spTree>
    <p:extLst>
      <p:ext uri="{BB962C8B-B14F-4D97-AF65-F5344CB8AC3E}">
        <p14:creationId xmlns:p14="http://schemas.microsoft.com/office/powerpoint/2010/main" val="3920052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CD04868-CA62-07AC-3390-CC88741EEEEA}"/>
              </a:ext>
            </a:extLst>
          </p:cNvPr>
          <p:cNvSpPr>
            <a:spLocks noGrp="1"/>
          </p:cNvSpPr>
          <p:nvPr>
            <p:ph type="title"/>
          </p:nvPr>
        </p:nvSpPr>
        <p:spPr/>
        <p:txBody>
          <a:bodyPr/>
          <a:lstStyle/>
          <a:p>
            <a:r>
              <a:rPr lang="en-US" dirty="0"/>
              <a:t>Should a company serve all customers in exactly the same way?</a:t>
            </a:r>
          </a:p>
        </p:txBody>
      </p:sp>
      <p:sp>
        <p:nvSpPr>
          <p:cNvPr id="8" name="Content Placeholder 7">
            <a:extLst>
              <a:ext uri="{FF2B5EF4-FFF2-40B4-BE49-F238E27FC236}">
                <a16:creationId xmlns:a16="http://schemas.microsoft.com/office/drawing/2014/main" id="{404FE590-C010-CA76-0BD1-E80BA0D4A7F0}"/>
              </a:ext>
            </a:extLst>
          </p:cNvPr>
          <p:cNvSpPr>
            <a:spLocks noGrp="1"/>
          </p:cNvSpPr>
          <p:nvPr>
            <p:ph idx="1"/>
          </p:nvPr>
        </p:nvSpPr>
        <p:spPr>
          <a:xfrm>
            <a:off x="838199" y="1825625"/>
            <a:ext cx="10246895" cy="4351338"/>
          </a:xfrm>
        </p:spPr>
        <p:txBody>
          <a:bodyPr>
            <a:normAutofit fontScale="85000" lnSpcReduction="20000"/>
          </a:bodyPr>
          <a:lstStyle/>
          <a:p>
            <a:r>
              <a:rPr lang="en-US" dirty="0"/>
              <a:t>Customers are different.</a:t>
            </a:r>
          </a:p>
          <a:p>
            <a:pPr lvl="1"/>
            <a:r>
              <a:rPr lang="en-US" dirty="0"/>
              <a:t>needs and wants </a:t>
            </a:r>
          </a:p>
          <a:p>
            <a:pPr lvl="1"/>
            <a:r>
              <a:rPr lang="en-US" dirty="0"/>
              <a:t>income </a:t>
            </a:r>
          </a:p>
          <a:p>
            <a:pPr lvl="1"/>
            <a:r>
              <a:rPr lang="en-US" dirty="0"/>
              <a:t>age and lifestyle </a:t>
            </a:r>
          </a:p>
          <a:p>
            <a:pPr lvl="1"/>
            <a:r>
              <a:rPr lang="en-US" dirty="0"/>
              <a:t>buying </a:t>
            </a:r>
            <a:r>
              <a:rPr lang="en-US" dirty="0" err="1"/>
              <a:t>behaviour</a:t>
            </a:r>
            <a:r>
              <a:rPr lang="en-US" dirty="0"/>
              <a:t> </a:t>
            </a:r>
          </a:p>
          <a:p>
            <a:pPr lvl="1"/>
            <a:r>
              <a:rPr lang="en-US" dirty="0"/>
              <a:t>attitudes and preferences </a:t>
            </a:r>
          </a:p>
          <a:p>
            <a:pPr lvl="1"/>
            <a:r>
              <a:rPr lang="en-US" dirty="0"/>
              <a:t>responses to marketing activities</a:t>
            </a:r>
          </a:p>
          <a:p>
            <a:r>
              <a:rPr lang="en-US" dirty="0"/>
              <a:t>Markets are different</a:t>
            </a:r>
          </a:p>
          <a:p>
            <a:pPr lvl="1"/>
            <a:r>
              <a:rPr lang="en-US" dirty="0"/>
              <a:t>Density</a:t>
            </a:r>
          </a:p>
          <a:p>
            <a:pPr lvl="1"/>
            <a:r>
              <a:rPr lang="en-US" dirty="0"/>
              <a:t>Demand</a:t>
            </a:r>
          </a:p>
          <a:p>
            <a:pPr lvl="1"/>
            <a:r>
              <a:rPr lang="en-US" dirty="0"/>
              <a:t>Consumer power</a:t>
            </a:r>
          </a:p>
          <a:p>
            <a:pPr lvl="1"/>
            <a:r>
              <a:rPr lang="en-US" dirty="0"/>
              <a:t>Value</a:t>
            </a:r>
          </a:p>
          <a:p>
            <a:pPr lvl="1"/>
            <a:r>
              <a:rPr lang="en-US" dirty="0"/>
              <a:t>Resource</a:t>
            </a:r>
          </a:p>
          <a:p>
            <a:pPr lvl="1"/>
            <a:r>
              <a:rPr lang="en-US" dirty="0"/>
              <a:t>Law</a:t>
            </a:r>
          </a:p>
          <a:p>
            <a:endParaRPr lang="en-US" dirty="0"/>
          </a:p>
        </p:txBody>
      </p:sp>
    </p:spTree>
    <p:extLst>
      <p:ext uri="{BB962C8B-B14F-4D97-AF65-F5344CB8AC3E}">
        <p14:creationId xmlns:p14="http://schemas.microsoft.com/office/powerpoint/2010/main" val="1306825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32DA8A-0ED1-AE2C-CE7F-86095D820CA7}"/>
              </a:ext>
            </a:extLst>
          </p:cNvPr>
          <p:cNvPicPr>
            <a:picLocks noChangeAspect="1"/>
          </p:cNvPicPr>
          <p:nvPr/>
        </p:nvPicPr>
        <p:blipFill>
          <a:blip r:embed="rId2"/>
          <a:stretch>
            <a:fillRect/>
          </a:stretch>
        </p:blipFill>
        <p:spPr>
          <a:xfrm>
            <a:off x="444963" y="-97972"/>
            <a:ext cx="11583116" cy="7053943"/>
          </a:xfrm>
          <a:prstGeom prst="rect">
            <a:avLst/>
          </a:prstGeom>
        </p:spPr>
      </p:pic>
    </p:spTree>
    <p:extLst>
      <p:ext uri="{BB962C8B-B14F-4D97-AF65-F5344CB8AC3E}">
        <p14:creationId xmlns:p14="http://schemas.microsoft.com/office/powerpoint/2010/main" val="3533331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3C745C79-AE95-BCF6-F2FF-D4BE6E99A6CB}"/>
              </a:ext>
            </a:extLst>
          </p:cNvPr>
          <p:cNvSpPr/>
          <p:nvPr/>
        </p:nvSpPr>
        <p:spPr>
          <a:xfrm>
            <a:off x="8110728" y="4288536"/>
            <a:ext cx="1407758" cy="1298448"/>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1ABEFCE-EB33-53C4-40F2-4CEF523F18A6}"/>
              </a:ext>
            </a:extLst>
          </p:cNvPr>
          <p:cNvPicPr>
            <a:picLocks noChangeAspect="1"/>
          </p:cNvPicPr>
          <p:nvPr/>
        </p:nvPicPr>
        <p:blipFill>
          <a:blip r:embed="rId2"/>
          <a:stretch>
            <a:fillRect/>
          </a:stretch>
        </p:blipFill>
        <p:spPr>
          <a:xfrm>
            <a:off x="1228658" y="408697"/>
            <a:ext cx="9512454" cy="5882375"/>
          </a:xfrm>
          <a:prstGeom prst="rect">
            <a:avLst/>
          </a:prstGeom>
        </p:spPr>
      </p:pic>
      <p:sp>
        <p:nvSpPr>
          <p:cNvPr id="6" name="TextBox 5">
            <a:extLst>
              <a:ext uri="{FF2B5EF4-FFF2-40B4-BE49-F238E27FC236}">
                <a16:creationId xmlns:a16="http://schemas.microsoft.com/office/drawing/2014/main" id="{D93C1196-B930-2B7F-CCF4-BD23CA61BEB4}"/>
              </a:ext>
            </a:extLst>
          </p:cNvPr>
          <p:cNvSpPr txBox="1"/>
          <p:nvPr/>
        </p:nvSpPr>
        <p:spPr>
          <a:xfrm>
            <a:off x="4992624" y="1572768"/>
            <a:ext cx="695640" cy="369332"/>
          </a:xfrm>
          <a:prstGeom prst="rect">
            <a:avLst/>
          </a:prstGeom>
          <a:noFill/>
        </p:spPr>
        <p:txBody>
          <a:bodyPr wrap="none" rtlCol="0">
            <a:spAutoFit/>
          </a:bodyPr>
          <a:lstStyle/>
          <a:p>
            <a:r>
              <a:rPr lang="en-US" dirty="0"/>
              <a:t>Latte</a:t>
            </a:r>
          </a:p>
        </p:txBody>
      </p:sp>
      <p:sp>
        <p:nvSpPr>
          <p:cNvPr id="7" name="Oval 6">
            <a:extLst>
              <a:ext uri="{FF2B5EF4-FFF2-40B4-BE49-F238E27FC236}">
                <a16:creationId xmlns:a16="http://schemas.microsoft.com/office/drawing/2014/main" id="{A91879EE-F710-6418-9E01-82E66DCB7827}"/>
              </a:ext>
            </a:extLst>
          </p:cNvPr>
          <p:cNvSpPr/>
          <p:nvPr/>
        </p:nvSpPr>
        <p:spPr>
          <a:xfrm>
            <a:off x="3438144" y="1719072"/>
            <a:ext cx="1636776" cy="141732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9CB35AB5-03A8-845C-562F-82385AB8DF78}"/>
              </a:ext>
            </a:extLst>
          </p:cNvPr>
          <p:cNvSpPr/>
          <p:nvPr/>
        </p:nvSpPr>
        <p:spPr>
          <a:xfrm>
            <a:off x="5711638" y="2734056"/>
            <a:ext cx="1636776" cy="141732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7B7627E-6ED3-2BC0-1B28-A4E665E6541F}"/>
              </a:ext>
            </a:extLst>
          </p:cNvPr>
          <p:cNvSpPr txBox="1"/>
          <p:nvPr/>
        </p:nvSpPr>
        <p:spPr>
          <a:xfrm>
            <a:off x="7281253" y="2549390"/>
            <a:ext cx="1407758" cy="369332"/>
          </a:xfrm>
          <a:prstGeom prst="rect">
            <a:avLst/>
          </a:prstGeom>
          <a:noFill/>
        </p:spPr>
        <p:txBody>
          <a:bodyPr wrap="none" rtlCol="0">
            <a:spAutoFit/>
          </a:bodyPr>
          <a:lstStyle/>
          <a:p>
            <a:r>
              <a:rPr lang="en-US" dirty="0"/>
              <a:t>Cappuccino</a:t>
            </a:r>
          </a:p>
        </p:txBody>
      </p:sp>
      <p:sp>
        <p:nvSpPr>
          <p:cNvPr id="11" name="TextBox 10">
            <a:extLst>
              <a:ext uri="{FF2B5EF4-FFF2-40B4-BE49-F238E27FC236}">
                <a16:creationId xmlns:a16="http://schemas.microsoft.com/office/drawing/2014/main" id="{305E43B6-1134-9B4D-43DC-ADF55359C72D}"/>
              </a:ext>
            </a:extLst>
          </p:cNvPr>
          <p:cNvSpPr txBox="1"/>
          <p:nvPr/>
        </p:nvSpPr>
        <p:spPr>
          <a:xfrm>
            <a:off x="9162288" y="3966710"/>
            <a:ext cx="1268552" cy="369332"/>
          </a:xfrm>
          <a:prstGeom prst="rect">
            <a:avLst/>
          </a:prstGeom>
          <a:noFill/>
        </p:spPr>
        <p:txBody>
          <a:bodyPr wrap="none" rtlCol="0">
            <a:spAutoFit/>
          </a:bodyPr>
          <a:lstStyle/>
          <a:p>
            <a:r>
              <a:rPr lang="en-US" dirty="0"/>
              <a:t>Americano</a:t>
            </a:r>
          </a:p>
        </p:txBody>
      </p:sp>
    </p:spTree>
    <p:extLst>
      <p:ext uri="{BB962C8B-B14F-4D97-AF65-F5344CB8AC3E}">
        <p14:creationId xmlns:p14="http://schemas.microsoft.com/office/powerpoint/2010/main" val="3185382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7" grpId="0" animBg="1"/>
      <p:bldP spid="8" grpId="0" animBg="1"/>
      <p:bldP spid="9"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FE1308-6F79-5C6C-0FF1-84BD29C3B9B3}"/>
              </a:ext>
            </a:extLst>
          </p:cNvPr>
          <p:cNvPicPr>
            <a:picLocks noChangeAspect="1"/>
          </p:cNvPicPr>
          <p:nvPr/>
        </p:nvPicPr>
        <p:blipFill>
          <a:blip r:embed="rId2"/>
          <a:stretch>
            <a:fillRect/>
          </a:stretch>
        </p:blipFill>
        <p:spPr>
          <a:xfrm>
            <a:off x="468759" y="70969"/>
            <a:ext cx="11021963" cy="6716062"/>
          </a:xfrm>
          <a:prstGeom prst="rect">
            <a:avLst/>
          </a:prstGeom>
        </p:spPr>
      </p:pic>
      <p:sp>
        <p:nvSpPr>
          <p:cNvPr id="7" name="Oval 6">
            <a:extLst>
              <a:ext uri="{FF2B5EF4-FFF2-40B4-BE49-F238E27FC236}">
                <a16:creationId xmlns:a16="http://schemas.microsoft.com/office/drawing/2014/main" id="{4C8B1C93-6C6D-C18A-EAA9-9ED3989FE0BE}"/>
              </a:ext>
            </a:extLst>
          </p:cNvPr>
          <p:cNvSpPr/>
          <p:nvPr/>
        </p:nvSpPr>
        <p:spPr>
          <a:xfrm>
            <a:off x="3904488" y="1545336"/>
            <a:ext cx="3931920" cy="303580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81334A1-00F9-B824-249C-1A8AEEF0E0DD}"/>
              </a:ext>
            </a:extLst>
          </p:cNvPr>
          <p:cNvSpPr txBox="1"/>
          <p:nvPr/>
        </p:nvSpPr>
        <p:spPr>
          <a:xfrm>
            <a:off x="7836408" y="2185416"/>
            <a:ext cx="1321452" cy="923330"/>
          </a:xfrm>
          <a:prstGeom prst="rect">
            <a:avLst/>
          </a:prstGeom>
          <a:noFill/>
        </p:spPr>
        <p:txBody>
          <a:bodyPr wrap="none" rtlCol="0">
            <a:spAutoFit/>
          </a:bodyPr>
          <a:lstStyle/>
          <a:p>
            <a:r>
              <a:rPr lang="en-US" dirty="0"/>
              <a:t>Nestle</a:t>
            </a:r>
          </a:p>
          <a:p>
            <a:r>
              <a:rPr lang="en-US" dirty="0"/>
              <a:t>G7</a:t>
            </a:r>
          </a:p>
          <a:p>
            <a:r>
              <a:rPr lang="en-US" dirty="0"/>
              <a:t>King Coffee</a:t>
            </a:r>
          </a:p>
        </p:txBody>
      </p:sp>
    </p:spTree>
    <p:extLst>
      <p:ext uri="{BB962C8B-B14F-4D97-AF65-F5344CB8AC3E}">
        <p14:creationId xmlns:p14="http://schemas.microsoft.com/office/powerpoint/2010/main" val="446832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26408-A62E-82D6-4217-EFD71E5E2B27}"/>
              </a:ext>
            </a:extLst>
          </p:cNvPr>
          <p:cNvSpPr>
            <a:spLocks noGrp="1"/>
          </p:cNvSpPr>
          <p:nvPr>
            <p:ph type="title"/>
          </p:nvPr>
        </p:nvSpPr>
        <p:spPr/>
        <p:txBody>
          <a:bodyPr/>
          <a:lstStyle/>
          <a:p>
            <a:r>
              <a:rPr lang="en-US" dirty="0"/>
              <a:t>A customer-driven marketing strategy</a:t>
            </a:r>
          </a:p>
        </p:txBody>
      </p:sp>
      <p:graphicFrame>
        <p:nvGraphicFramePr>
          <p:cNvPr id="4" name="Content Placeholder 3">
            <a:extLst>
              <a:ext uri="{FF2B5EF4-FFF2-40B4-BE49-F238E27FC236}">
                <a16:creationId xmlns:a16="http://schemas.microsoft.com/office/drawing/2014/main" id="{C0A1C213-1FA4-D7D4-F009-B8A3C12DB01D}"/>
              </a:ext>
            </a:extLst>
          </p:cNvPr>
          <p:cNvGraphicFramePr>
            <a:graphicFrameLocks noGrp="1"/>
          </p:cNvGraphicFramePr>
          <p:nvPr>
            <p:ph idx="1"/>
            <p:extLst>
              <p:ext uri="{D42A27DB-BD31-4B8C-83A1-F6EECF244321}">
                <p14:modId xmlns:p14="http://schemas.microsoft.com/office/powerpoint/2010/main" val="1766056333"/>
              </p:ext>
            </p:extLst>
          </p:nvPr>
        </p:nvGraphicFramePr>
        <p:xfrm>
          <a:off x="453189" y="1363579"/>
          <a:ext cx="11225464" cy="42992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0910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8A434A-66A0-8D39-A402-F7E67F48FA90}"/>
              </a:ext>
            </a:extLst>
          </p:cNvPr>
          <p:cNvSpPr>
            <a:spLocks noGrp="1"/>
          </p:cNvSpPr>
          <p:nvPr>
            <p:ph type="title"/>
          </p:nvPr>
        </p:nvSpPr>
        <p:spPr>
          <a:xfrm>
            <a:off x="831850" y="1709738"/>
            <a:ext cx="5948512" cy="2957153"/>
          </a:xfrm>
        </p:spPr>
        <p:txBody>
          <a:bodyPr/>
          <a:lstStyle/>
          <a:p>
            <a:r>
              <a:rPr lang="en-US" b="1" dirty="0">
                <a:solidFill>
                  <a:srgbClr val="C00000"/>
                </a:solidFill>
              </a:rPr>
              <a:t>MARKET SGMENTATION</a:t>
            </a:r>
          </a:p>
        </p:txBody>
      </p:sp>
      <p:sp>
        <p:nvSpPr>
          <p:cNvPr id="8" name="Text Placeholder 7">
            <a:extLst>
              <a:ext uri="{FF2B5EF4-FFF2-40B4-BE49-F238E27FC236}">
                <a16:creationId xmlns:a16="http://schemas.microsoft.com/office/drawing/2014/main" id="{714B4023-3FD0-C08C-161F-F47B541DF342}"/>
              </a:ext>
            </a:extLst>
          </p:cNvPr>
          <p:cNvSpPr>
            <a:spLocks noGrp="1"/>
          </p:cNvSpPr>
          <p:nvPr>
            <p:ph type="body" idx="1"/>
          </p:nvPr>
        </p:nvSpPr>
        <p:spPr/>
        <p:txBody>
          <a:bodyPr/>
          <a:lstStyle/>
          <a:p>
            <a:endParaRPr lang="en-US"/>
          </a:p>
        </p:txBody>
      </p:sp>
      <p:pic>
        <p:nvPicPr>
          <p:cNvPr id="10" name="Picture 9">
            <a:extLst>
              <a:ext uri="{FF2B5EF4-FFF2-40B4-BE49-F238E27FC236}">
                <a16:creationId xmlns:a16="http://schemas.microsoft.com/office/drawing/2014/main" id="{DEEE363B-F41A-CA52-CDBE-18291CBC4195}"/>
              </a:ext>
            </a:extLst>
          </p:cNvPr>
          <p:cNvPicPr>
            <a:picLocks noChangeAspect="1"/>
          </p:cNvPicPr>
          <p:nvPr/>
        </p:nvPicPr>
        <p:blipFill>
          <a:blip r:embed="rId2"/>
          <a:stretch>
            <a:fillRect/>
          </a:stretch>
        </p:blipFill>
        <p:spPr>
          <a:xfrm>
            <a:off x="6997211" y="0"/>
            <a:ext cx="5194789" cy="6858000"/>
          </a:xfrm>
          <a:prstGeom prst="rect">
            <a:avLst/>
          </a:prstGeom>
        </p:spPr>
      </p:pic>
    </p:spTree>
    <p:extLst>
      <p:ext uri="{BB962C8B-B14F-4D97-AF65-F5344CB8AC3E}">
        <p14:creationId xmlns:p14="http://schemas.microsoft.com/office/powerpoint/2010/main" val="2145303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4B0036-7BD2-2418-314A-F1DF4A36CE63}"/>
              </a:ext>
            </a:extLst>
          </p:cNvPr>
          <p:cNvSpPr>
            <a:spLocks noGrp="1"/>
          </p:cNvSpPr>
          <p:nvPr>
            <p:ph type="title"/>
          </p:nvPr>
        </p:nvSpPr>
        <p:spPr>
          <a:xfrm>
            <a:off x="838200" y="365125"/>
            <a:ext cx="10515600" cy="886159"/>
          </a:xfrm>
        </p:spPr>
        <p:txBody>
          <a:bodyPr/>
          <a:lstStyle/>
          <a:p>
            <a:r>
              <a:rPr lang="en-US" dirty="0"/>
              <a:t>What Is Market Segmentation?</a:t>
            </a:r>
            <a:endParaRPr lang="en-US" b="1" dirty="0">
              <a:solidFill>
                <a:srgbClr val="C00000"/>
              </a:solidFill>
            </a:endParaRPr>
          </a:p>
        </p:txBody>
      </p:sp>
      <p:sp>
        <p:nvSpPr>
          <p:cNvPr id="5" name="Content Placeholder 4">
            <a:extLst>
              <a:ext uri="{FF2B5EF4-FFF2-40B4-BE49-F238E27FC236}">
                <a16:creationId xmlns:a16="http://schemas.microsoft.com/office/drawing/2014/main" id="{80022BAA-A321-2536-AA0F-2891351D6A7F}"/>
              </a:ext>
            </a:extLst>
          </p:cNvPr>
          <p:cNvSpPr>
            <a:spLocks noGrp="1"/>
          </p:cNvSpPr>
          <p:nvPr>
            <p:ph idx="1"/>
          </p:nvPr>
        </p:nvSpPr>
        <p:spPr>
          <a:xfrm>
            <a:off x="838200" y="1395663"/>
            <a:ext cx="10515600" cy="4781300"/>
          </a:xfrm>
        </p:spPr>
        <p:txBody>
          <a:bodyPr>
            <a:normAutofit/>
          </a:bodyPr>
          <a:lstStyle/>
          <a:p>
            <a:r>
              <a:rPr lang="en-US" b="1" dirty="0"/>
              <a:t>Market segmentation</a:t>
            </a:r>
            <a:r>
              <a:rPr lang="en-US" dirty="0"/>
              <a:t> is the process of dividing a broad market into smaller groups of consumers who share similar needs, characteristics, or buying </a:t>
            </a:r>
            <a:r>
              <a:rPr lang="en-US" dirty="0" err="1"/>
              <a:t>behaviours</a:t>
            </a:r>
            <a:r>
              <a:rPr lang="en-US" dirty="0"/>
              <a:t>.</a:t>
            </a:r>
          </a:p>
          <a:p>
            <a:r>
              <a:rPr lang="en-US" dirty="0"/>
              <a:t>Consumers within the same segment are expected to </a:t>
            </a:r>
            <a:r>
              <a:rPr lang="en-US" b="1" dirty="0"/>
              <a:t>respond similarly to a given marketing stimulus</a:t>
            </a:r>
            <a:r>
              <a:rPr lang="en-US" dirty="0"/>
              <a:t>, while consumers in different segments are expected to </a:t>
            </a:r>
            <a:r>
              <a:rPr lang="en-US" b="1" dirty="0"/>
              <a:t>respond differently to the same stimulus</a:t>
            </a:r>
            <a:r>
              <a:rPr lang="en-US" dirty="0"/>
              <a:t>.</a:t>
            </a:r>
          </a:p>
          <a:p>
            <a:r>
              <a:rPr lang="en-US" dirty="0"/>
              <a:t>Because different segments respond differently, they may require </a:t>
            </a:r>
            <a:r>
              <a:rPr lang="en-US" b="1" dirty="0"/>
              <a:t>different marketing strategies or marketing mixes</a:t>
            </a:r>
            <a:r>
              <a:rPr lang="en-US" dirty="0"/>
              <a:t>.</a:t>
            </a:r>
          </a:p>
        </p:txBody>
      </p:sp>
    </p:spTree>
    <p:extLst>
      <p:ext uri="{BB962C8B-B14F-4D97-AF65-F5344CB8AC3E}">
        <p14:creationId xmlns:p14="http://schemas.microsoft.com/office/powerpoint/2010/main" val="200790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A2E9F66-2A73-E34A-B2B3-6C2806774CCE}"/>
              </a:ext>
            </a:extLst>
          </p:cNvPr>
          <p:cNvSpPr>
            <a:spLocks noGrp="1"/>
          </p:cNvSpPr>
          <p:nvPr>
            <p:ph type="title"/>
          </p:nvPr>
        </p:nvSpPr>
        <p:spPr>
          <a:xfrm>
            <a:off x="838200" y="365126"/>
            <a:ext cx="10515600" cy="672656"/>
          </a:xfrm>
        </p:spPr>
        <p:txBody>
          <a:bodyPr>
            <a:normAutofit fontScale="90000"/>
          </a:bodyPr>
          <a:lstStyle/>
          <a:p>
            <a:r>
              <a:rPr lang="en-US" dirty="0"/>
              <a:t>Flight Ticket (Cathay Pacific)</a:t>
            </a:r>
          </a:p>
        </p:txBody>
      </p:sp>
      <p:pic>
        <p:nvPicPr>
          <p:cNvPr id="5" name="Content Placeholder 4">
            <a:extLst>
              <a:ext uri="{FF2B5EF4-FFF2-40B4-BE49-F238E27FC236}">
                <a16:creationId xmlns:a16="http://schemas.microsoft.com/office/drawing/2014/main" id="{F0D1BAA3-DCD9-B13D-E555-F493AF06F4D5}"/>
              </a:ext>
            </a:extLst>
          </p:cNvPr>
          <p:cNvPicPr>
            <a:picLocks noGrp="1" noChangeAspect="1"/>
          </p:cNvPicPr>
          <p:nvPr>
            <p:ph idx="1"/>
          </p:nvPr>
        </p:nvPicPr>
        <p:blipFill>
          <a:blip r:embed="rId2"/>
          <a:stretch>
            <a:fillRect/>
          </a:stretch>
        </p:blipFill>
        <p:spPr>
          <a:xfrm>
            <a:off x="507656" y="1240698"/>
            <a:ext cx="11434439" cy="2982384"/>
          </a:xfrm>
          <a:prstGeom prst="rect">
            <a:avLst/>
          </a:prstGeom>
        </p:spPr>
      </p:pic>
      <p:sp>
        <p:nvSpPr>
          <p:cNvPr id="7" name="TextBox 6">
            <a:extLst>
              <a:ext uri="{FF2B5EF4-FFF2-40B4-BE49-F238E27FC236}">
                <a16:creationId xmlns:a16="http://schemas.microsoft.com/office/drawing/2014/main" id="{8433D75F-0D58-D23B-00A7-5937C3017CD9}"/>
              </a:ext>
            </a:extLst>
          </p:cNvPr>
          <p:cNvSpPr txBox="1"/>
          <p:nvPr/>
        </p:nvSpPr>
        <p:spPr>
          <a:xfrm>
            <a:off x="363277" y="4425998"/>
            <a:ext cx="5732723" cy="2585323"/>
          </a:xfrm>
          <a:prstGeom prst="rect">
            <a:avLst/>
          </a:prstGeom>
          <a:noFill/>
        </p:spPr>
        <p:txBody>
          <a:bodyPr wrap="square" rtlCol="0">
            <a:spAutoFit/>
          </a:bodyPr>
          <a:lstStyle/>
          <a:p>
            <a:r>
              <a:rPr lang="en-US" b="1" dirty="0"/>
              <a:t>Same marketing stimulus:</a:t>
            </a:r>
            <a:r>
              <a:rPr lang="en-US" dirty="0"/>
              <a:t> a $50 flexibility upgrade</a:t>
            </a:r>
          </a:p>
          <a:p>
            <a:r>
              <a:rPr lang="en-US" dirty="0"/>
              <a:t>Two market segments may respond differently:</a:t>
            </a:r>
          </a:p>
          <a:p>
            <a:r>
              <a:rPr lang="en-US" b="1" dirty="0"/>
              <a:t>Business </a:t>
            </a:r>
            <a:r>
              <a:rPr lang="en-US" b="1" dirty="0" err="1"/>
              <a:t>travellers</a:t>
            </a:r>
            <a:endParaRPr lang="en-US" dirty="0"/>
          </a:p>
          <a:p>
            <a:pPr lvl="0"/>
            <a:r>
              <a:rPr lang="en-US" dirty="0"/>
              <a:t>Value flexibility because travel schedules may change.</a:t>
            </a:r>
          </a:p>
          <a:p>
            <a:pPr lvl="0"/>
            <a:r>
              <a:rPr lang="en-US" dirty="0"/>
              <a:t>Are relatively less price-sensitive.</a:t>
            </a:r>
          </a:p>
          <a:p>
            <a:pPr lvl="0"/>
            <a:r>
              <a:rPr lang="en-US" dirty="0"/>
              <a:t>Many may be willing to pay the extra $50.</a:t>
            </a:r>
          </a:p>
          <a:p>
            <a:pPr lvl="0"/>
            <a:r>
              <a:rPr lang="en-US" b="1" dirty="0"/>
              <a:t>Business segment:</a:t>
            </a:r>
            <a:r>
              <a:rPr lang="en-US" dirty="0"/>
              <a:t> </a:t>
            </a:r>
            <a:r>
              <a:rPr lang="en-US" dirty="0" err="1"/>
              <a:t>emphasise</a:t>
            </a:r>
            <a:r>
              <a:rPr lang="en-US" dirty="0"/>
              <a:t> flexibility, convenience, and time saving.</a:t>
            </a:r>
          </a:p>
          <a:p>
            <a:endParaRPr lang="en-US" dirty="0"/>
          </a:p>
        </p:txBody>
      </p:sp>
      <p:sp>
        <p:nvSpPr>
          <p:cNvPr id="9" name="TextBox 8">
            <a:extLst>
              <a:ext uri="{FF2B5EF4-FFF2-40B4-BE49-F238E27FC236}">
                <a16:creationId xmlns:a16="http://schemas.microsoft.com/office/drawing/2014/main" id="{C55E8D9C-C5C9-4994-858C-4E9C20FB7C14}"/>
              </a:ext>
            </a:extLst>
          </p:cNvPr>
          <p:cNvSpPr txBox="1"/>
          <p:nvPr/>
        </p:nvSpPr>
        <p:spPr>
          <a:xfrm>
            <a:off x="6509069" y="4979996"/>
            <a:ext cx="5433026" cy="2031325"/>
          </a:xfrm>
          <a:prstGeom prst="rect">
            <a:avLst/>
          </a:prstGeom>
          <a:noFill/>
        </p:spPr>
        <p:txBody>
          <a:bodyPr wrap="square" rtlCol="0">
            <a:spAutoFit/>
          </a:bodyPr>
          <a:lstStyle/>
          <a:p>
            <a:r>
              <a:rPr lang="en-US" b="1" dirty="0"/>
              <a:t>Budget leisure </a:t>
            </a:r>
            <a:r>
              <a:rPr lang="en-US" b="1" dirty="0" err="1"/>
              <a:t>travellers</a:t>
            </a:r>
            <a:endParaRPr lang="en-US" dirty="0"/>
          </a:p>
          <a:p>
            <a:pPr lvl="0"/>
            <a:r>
              <a:rPr lang="en-US" dirty="0"/>
              <a:t>Plan trips in advance.</a:t>
            </a:r>
          </a:p>
          <a:p>
            <a:pPr lvl="0"/>
            <a:r>
              <a:rPr lang="en-US" dirty="0"/>
              <a:t>Are more price-sensitive.</a:t>
            </a:r>
          </a:p>
          <a:p>
            <a:pPr lvl="0"/>
            <a:r>
              <a:rPr lang="en-US" dirty="0"/>
              <a:t>Many may prefer the cheapest non-refundable ticket.</a:t>
            </a:r>
          </a:p>
          <a:p>
            <a:pPr lvl="0"/>
            <a:r>
              <a:rPr lang="en-US" b="1" dirty="0"/>
              <a:t>Budget leisure segment:</a:t>
            </a:r>
            <a:r>
              <a:rPr lang="en-US" dirty="0"/>
              <a:t> </a:t>
            </a:r>
            <a:r>
              <a:rPr lang="en-US" dirty="0" err="1"/>
              <a:t>emphasise</a:t>
            </a:r>
            <a:r>
              <a:rPr lang="en-US" dirty="0"/>
              <a:t> low fares and promotional discounts.</a:t>
            </a:r>
          </a:p>
          <a:p>
            <a:endParaRPr lang="en-US" dirty="0"/>
          </a:p>
        </p:txBody>
      </p:sp>
    </p:spTree>
    <p:extLst>
      <p:ext uri="{BB962C8B-B14F-4D97-AF65-F5344CB8AC3E}">
        <p14:creationId xmlns:p14="http://schemas.microsoft.com/office/powerpoint/2010/main" val="276919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FFD74-9BA0-278B-F269-143E6EB8F842}"/>
              </a:ext>
            </a:extLst>
          </p:cNvPr>
          <p:cNvSpPr>
            <a:spLocks noGrp="1"/>
          </p:cNvSpPr>
          <p:nvPr>
            <p:ph type="title"/>
          </p:nvPr>
        </p:nvSpPr>
        <p:spPr>
          <a:xfrm>
            <a:off x="838200" y="365125"/>
            <a:ext cx="10515600" cy="821991"/>
          </a:xfrm>
        </p:spPr>
        <p:txBody>
          <a:bodyPr/>
          <a:lstStyle/>
          <a:p>
            <a:r>
              <a:rPr lang="en-US" dirty="0"/>
              <a:t>Why Segment Markets?</a:t>
            </a:r>
          </a:p>
        </p:txBody>
      </p:sp>
      <p:sp>
        <p:nvSpPr>
          <p:cNvPr id="3" name="Content Placeholder 2">
            <a:extLst>
              <a:ext uri="{FF2B5EF4-FFF2-40B4-BE49-F238E27FC236}">
                <a16:creationId xmlns:a16="http://schemas.microsoft.com/office/drawing/2014/main" id="{FA1918D0-1769-6DC0-D4A2-5346E84B835D}"/>
              </a:ext>
            </a:extLst>
          </p:cNvPr>
          <p:cNvSpPr>
            <a:spLocks noGrp="1"/>
          </p:cNvSpPr>
          <p:nvPr>
            <p:ph idx="1"/>
          </p:nvPr>
        </p:nvSpPr>
        <p:spPr>
          <a:xfrm>
            <a:off x="675773" y="1187116"/>
            <a:ext cx="10840453" cy="5177422"/>
          </a:xfrm>
        </p:spPr>
        <p:txBody>
          <a:bodyPr>
            <a:normAutofit fontScale="77500" lnSpcReduction="20000"/>
          </a:bodyPr>
          <a:lstStyle/>
          <a:p>
            <a:pPr>
              <a:lnSpc>
                <a:spcPct val="110000"/>
              </a:lnSpc>
            </a:pPr>
            <a:r>
              <a:rPr lang="en-US" dirty="0"/>
              <a:t>Segmentation helps companies:</a:t>
            </a:r>
          </a:p>
          <a:p>
            <a:pPr lvl="1">
              <a:lnSpc>
                <a:spcPct val="110000"/>
              </a:lnSpc>
            </a:pPr>
            <a:r>
              <a:rPr lang="en-US" dirty="0"/>
              <a:t>understand customers better </a:t>
            </a:r>
          </a:p>
          <a:p>
            <a:pPr lvl="1">
              <a:lnSpc>
                <a:spcPct val="110000"/>
              </a:lnSpc>
            </a:pPr>
            <a:r>
              <a:rPr lang="en-US" dirty="0"/>
              <a:t>identify attractive customer groups </a:t>
            </a:r>
          </a:p>
          <a:p>
            <a:pPr lvl="1">
              <a:lnSpc>
                <a:spcPct val="110000"/>
              </a:lnSpc>
            </a:pPr>
            <a:r>
              <a:rPr lang="en-US" dirty="0"/>
              <a:t>design more relevant products </a:t>
            </a:r>
          </a:p>
          <a:p>
            <a:pPr lvl="1">
              <a:lnSpc>
                <a:spcPct val="110000"/>
              </a:lnSpc>
            </a:pPr>
            <a:r>
              <a:rPr lang="en-US" dirty="0"/>
              <a:t>communicate more effectively </a:t>
            </a:r>
          </a:p>
          <a:p>
            <a:pPr lvl="1">
              <a:lnSpc>
                <a:spcPct val="110000"/>
              </a:lnSpc>
            </a:pPr>
            <a:r>
              <a:rPr lang="en-US" dirty="0"/>
              <a:t>allocate marketing resources efficiently </a:t>
            </a:r>
          </a:p>
          <a:p>
            <a:pPr lvl="1">
              <a:lnSpc>
                <a:spcPct val="110000"/>
              </a:lnSpc>
            </a:pPr>
            <a:r>
              <a:rPr lang="en-US" dirty="0"/>
              <a:t>compete more effectively</a:t>
            </a:r>
          </a:p>
          <a:p>
            <a:pPr>
              <a:lnSpc>
                <a:spcPct val="110000"/>
              </a:lnSpc>
            </a:pPr>
            <a:r>
              <a:rPr lang="en-US" dirty="0"/>
              <a:t>Eg: Hanoi 5 gates train. Instead of advertising the same travelling package to everyone, it may offer:</a:t>
            </a:r>
          </a:p>
          <a:p>
            <a:pPr lvl="1">
              <a:lnSpc>
                <a:spcPct val="110000"/>
              </a:lnSpc>
            </a:pPr>
            <a:r>
              <a:rPr lang="en-US" dirty="0"/>
              <a:t>family packages </a:t>
            </a:r>
          </a:p>
          <a:p>
            <a:pPr lvl="1">
              <a:lnSpc>
                <a:spcPct val="110000"/>
              </a:lnSpc>
            </a:pPr>
            <a:r>
              <a:rPr lang="en-US" dirty="0"/>
              <a:t>honeymoon packages </a:t>
            </a:r>
          </a:p>
          <a:p>
            <a:pPr lvl="1">
              <a:lnSpc>
                <a:spcPct val="110000"/>
              </a:lnSpc>
            </a:pPr>
            <a:r>
              <a:rPr lang="en-US" dirty="0"/>
              <a:t>school packages </a:t>
            </a:r>
          </a:p>
          <a:p>
            <a:pPr lvl="1">
              <a:lnSpc>
                <a:spcPct val="110000"/>
              </a:lnSpc>
            </a:pPr>
            <a:r>
              <a:rPr lang="en-US" dirty="0"/>
              <a:t>wellness retreats</a:t>
            </a:r>
          </a:p>
          <a:p>
            <a:pPr>
              <a:lnSpc>
                <a:spcPct val="110000"/>
              </a:lnSpc>
            </a:pPr>
            <a:r>
              <a:rPr lang="en-US" dirty="0"/>
              <a:t>Major Bases for Segmenting Consumer Markets: Geography, Demography, Psychology, </a:t>
            </a:r>
            <a:r>
              <a:rPr lang="en-US" dirty="0" err="1"/>
              <a:t>Behaviour</a:t>
            </a:r>
            <a:endParaRPr lang="en-US" dirty="0"/>
          </a:p>
          <a:p>
            <a:pPr>
              <a:lnSpc>
                <a:spcPct val="110000"/>
              </a:lnSpc>
            </a:pPr>
            <a:endParaRPr lang="en-US" dirty="0"/>
          </a:p>
          <a:p>
            <a:pPr marL="0" indent="0">
              <a:lnSpc>
                <a:spcPct val="110000"/>
              </a:lnSpc>
              <a:buNone/>
            </a:pPr>
            <a:endParaRPr lang="en-US" dirty="0"/>
          </a:p>
        </p:txBody>
      </p:sp>
    </p:spTree>
    <p:extLst>
      <p:ext uri="{BB962C8B-B14F-4D97-AF65-F5344CB8AC3E}">
        <p14:creationId xmlns:p14="http://schemas.microsoft.com/office/powerpoint/2010/main" val="42672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9D2D5-69D8-D1A6-57A6-46D1F08319FE}"/>
              </a:ext>
            </a:extLst>
          </p:cNvPr>
          <p:cNvSpPr>
            <a:spLocks noGrp="1"/>
          </p:cNvSpPr>
          <p:nvPr>
            <p:ph type="title"/>
          </p:nvPr>
        </p:nvSpPr>
        <p:spPr/>
        <p:txBody>
          <a:bodyPr/>
          <a:lstStyle/>
          <a:p>
            <a:r>
              <a:rPr lang="en-US" dirty="0"/>
              <a:t>GEOGRAPHIC SEGMENTATION</a:t>
            </a:r>
          </a:p>
        </p:txBody>
      </p:sp>
      <p:sp>
        <p:nvSpPr>
          <p:cNvPr id="3" name="Content Placeholder 2">
            <a:extLst>
              <a:ext uri="{FF2B5EF4-FFF2-40B4-BE49-F238E27FC236}">
                <a16:creationId xmlns:a16="http://schemas.microsoft.com/office/drawing/2014/main" id="{18256EFA-5BCA-4322-6AE4-9F3D9FDFF054}"/>
              </a:ext>
            </a:extLst>
          </p:cNvPr>
          <p:cNvSpPr>
            <a:spLocks noGrp="1"/>
          </p:cNvSpPr>
          <p:nvPr>
            <p:ph idx="1"/>
          </p:nvPr>
        </p:nvSpPr>
        <p:spPr>
          <a:xfrm>
            <a:off x="838200" y="1572126"/>
            <a:ext cx="10515600" cy="4604837"/>
          </a:xfrm>
        </p:spPr>
        <p:txBody>
          <a:bodyPr>
            <a:normAutofit lnSpcReduction="10000"/>
          </a:bodyPr>
          <a:lstStyle/>
          <a:p>
            <a:r>
              <a:rPr lang="en-US" dirty="0"/>
              <a:t>Dividing the market according to geographical units such as:</a:t>
            </a:r>
          </a:p>
          <a:p>
            <a:pPr lvl="1"/>
            <a:r>
              <a:rPr lang="en-US" dirty="0"/>
              <a:t>nations </a:t>
            </a:r>
          </a:p>
          <a:p>
            <a:pPr lvl="1"/>
            <a:r>
              <a:rPr lang="en-US" dirty="0"/>
              <a:t>regions </a:t>
            </a:r>
          </a:p>
          <a:p>
            <a:pPr lvl="1"/>
            <a:r>
              <a:rPr lang="en-US" dirty="0"/>
              <a:t>cities </a:t>
            </a:r>
          </a:p>
          <a:p>
            <a:pPr lvl="1"/>
            <a:r>
              <a:rPr lang="en-US" dirty="0" err="1"/>
              <a:t>neighbourhoods</a:t>
            </a:r>
            <a:r>
              <a:rPr lang="en-US" dirty="0"/>
              <a:t> </a:t>
            </a:r>
          </a:p>
          <a:p>
            <a:pPr lvl="1"/>
            <a:r>
              <a:rPr lang="en-US" dirty="0"/>
              <a:t>climate zones </a:t>
            </a:r>
          </a:p>
          <a:p>
            <a:pPr lvl="1"/>
            <a:r>
              <a:rPr lang="en-US" dirty="0"/>
              <a:t>urban vs rural areas</a:t>
            </a:r>
          </a:p>
          <a:p>
            <a:pPr lvl="1"/>
            <a:r>
              <a:rPr lang="en-US" dirty="0"/>
              <a:t>Topography</a:t>
            </a:r>
          </a:p>
          <a:p>
            <a:r>
              <a:rPr lang="en-US" dirty="0"/>
              <a:t>Eg: Clothing retailers sell: heavier winter clothing in cold regions, and lighter clothing in tropical regions.</a:t>
            </a:r>
          </a:p>
          <a:p>
            <a:r>
              <a:rPr lang="en-US" dirty="0"/>
              <a:t>McDonald’s: Menus can differ across countries (cultures)</a:t>
            </a:r>
          </a:p>
          <a:p>
            <a:pPr lvl="1"/>
            <a:endParaRPr lang="en-US" dirty="0"/>
          </a:p>
          <a:p>
            <a:pPr marL="457200" lvl="1" indent="0">
              <a:buNone/>
            </a:pPr>
            <a:endParaRPr lang="en-US" dirty="0"/>
          </a:p>
          <a:p>
            <a:endParaRPr lang="en-US" dirty="0"/>
          </a:p>
        </p:txBody>
      </p:sp>
    </p:spTree>
    <p:extLst>
      <p:ext uri="{BB962C8B-B14F-4D97-AF65-F5344CB8AC3E}">
        <p14:creationId xmlns:p14="http://schemas.microsoft.com/office/powerpoint/2010/main" val="1116320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D3E7-11D6-92DA-E631-6CEEB16B7B07}"/>
              </a:ext>
            </a:extLst>
          </p:cNvPr>
          <p:cNvSpPr>
            <a:spLocks noGrp="1"/>
          </p:cNvSpPr>
          <p:nvPr>
            <p:ph type="title"/>
          </p:nvPr>
        </p:nvSpPr>
        <p:spPr>
          <a:xfrm>
            <a:off x="838200" y="365125"/>
            <a:ext cx="10515600" cy="789907"/>
          </a:xfrm>
        </p:spPr>
        <p:txBody>
          <a:bodyPr/>
          <a:lstStyle/>
          <a:p>
            <a:r>
              <a:rPr lang="en-US" dirty="0"/>
              <a:t>DEMOGRAPHIC SEGMENTATION</a:t>
            </a:r>
          </a:p>
        </p:txBody>
      </p:sp>
      <p:sp>
        <p:nvSpPr>
          <p:cNvPr id="3" name="Content Placeholder 2">
            <a:extLst>
              <a:ext uri="{FF2B5EF4-FFF2-40B4-BE49-F238E27FC236}">
                <a16:creationId xmlns:a16="http://schemas.microsoft.com/office/drawing/2014/main" id="{2A067D41-5873-041B-EE1A-FB867100D62F}"/>
              </a:ext>
            </a:extLst>
          </p:cNvPr>
          <p:cNvSpPr>
            <a:spLocks noGrp="1"/>
          </p:cNvSpPr>
          <p:nvPr>
            <p:ph idx="1"/>
          </p:nvPr>
        </p:nvSpPr>
        <p:spPr>
          <a:xfrm>
            <a:off x="838200" y="1283368"/>
            <a:ext cx="10760242" cy="4893595"/>
          </a:xfrm>
        </p:spPr>
        <p:txBody>
          <a:bodyPr>
            <a:normAutofit fontScale="92500" lnSpcReduction="10000"/>
          </a:bodyPr>
          <a:lstStyle/>
          <a:p>
            <a:r>
              <a:rPr lang="en-US" dirty="0"/>
              <a:t>Dividing the market based on characteristics such as:</a:t>
            </a:r>
          </a:p>
          <a:p>
            <a:pPr lvl="1"/>
            <a:r>
              <a:rPr lang="en-US" dirty="0"/>
              <a:t>age </a:t>
            </a:r>
          </a:p>
          <a:p>
            <a:pPr lvl="1"/>
            <a:r>
              <a:rPr lang="en-US" dirty="0"/>
              <a:t>life-cycle stage </a:t>
            </a:r>
          </a:p>
          <a:p>
            <a:pPr lvl="1"/>
            <a:r>
              <a:rPr lang="en-US" dirty="0"/>
              <a:t>gender </a:t>
            </a:r>
          </a:p>
          <a:p>
            <a:pPr lvl="1"/>
            <a:r>
              <a:rPr lang="en-US" dirty="0"/>
              <a:t>income </a:t>
            </a:r>
          </a:p>
          <a:p>
            <a:pPr lvl="1"/>
            <a:r>
              <a:rPr lang="en-US" dirty="0"/>
              <a:t>occupation </a:t>
            </a:r>
          </a:p>
          <a:p>
            <a:pPr lvl="1"/>
            <a:r>
              <a:rPr lang="en-US" dirty="0"/>
              <a:t>education </a:t>
            </a:r>
          </a:p>
          <a:p>
            <a:pPr lvl="1"/>
            <a:r>
              <a:rPr lang="en-US" dirty="0"/>
              <a:t>religion </a:t>
            </a:r>
          </a:p>
          <a:p>
            <a:pPr lvl="1"/>
            <a:r>
              <a:rPr lang="en-US" dirty="0"/>
              <a:t>generation</a:t>
            </a:r>
          </a:p>
          <a:p>
            <a:r>
              <a:rPr lang="en-US" dirty="0"/>
              <a:t>Eg: A bank may offer:</a:t>
            </a:r>
          </a:p>
          <a:p>
            <a:pPr lvl="1"/>
            <a:r>
              <a:rPr lang="en-US" dirty="0"/>
              <a:t>student accounts → university students </a:t>
            </a:r>
          </a:p>
          <a:p>
            <a:pPr lvl="1"/>
            <a:r>
              <a:rPr lang="en-US" dirty="0"/>
              <a:t>home loans → young families </a:t>
            </a:r>
          </a:p>
          <a:p>
            <a:pPr lvl="1"/>
            <a:r>
              <a:rPr lang="en-US" dirty="0"/>
              <a:t>investment products → middle-aged customers </a:t>
            </a:r>
          </a:p>
          <a:p>
            <a:pPr lvl="1"/>
            <a:r>
              <a:rPr lang="en-US" dirty="0"/>
              <a:t>retirement products → older consumers</a:t>
            </a:r>
          </a:p>
          <a:p>
            <a:endParaRPr lang="en-US" dirty="0"/>
          </a:p>
        </p:txBody>
      </p:sp>
    </p:spTree>
    <p:extLst>
      <p:ext uri="{BB962C8B-B14F-4D97-AF65-F5344CB8AC3E}">
        <p14:creationId xmlns:p14="http://schemas.microsoft.com/office/powerpoint/2010/main" val="692967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55529-089A-348B-F02D-D2928D5A412A}"/>
              </a:ext>
            </a:extLst>
          </p:cNvPr>
          <p:cNvSpPr>
            <a:spLocks noGrp="1"/>
          </p:cNvSpPr>
          <p:nvPr>
            <p:ph type="title"/>
          </p:nvPr>
        </p:nvSpPr>
        <p:spPr>
          <a:xfrm>
            <a:off x="838200" y="365126"/>
            <a:ext cx="10515600" cy="693654"/>
          </a:xfrm>
        </p:spPr>
        <p:txBody>
          <a:bodyPr>
            <a:normAutofit fontScale="90000"/>
          </a:bodyPr>
          <a:lstStyle/>
          <a:p>
            <a:r>
              <a:rPr lang="en-US" dirty="0"/>
              <a:t>PSYCHOGRAPHIC SEGMENTATION</a:t>
            </a:r>
          </a:p>
        </p:txBody>
      </p:sp>
      <p:sp>
        <p:nvSpPr>
          <p:cNvPr id="3" name="Content Placeholder 2">
            <a:extLst>
              <a:ext uri="{FF2B5EF4-FFF2-40B4-BE49-F238E27FC236}">
                <a16:creationId xmlns:a16="http://schemas.microsoft.com/office/drawing/2014/main" id="{0032D7B3-E21A-708F-D3A7-7E7200B941F3}"/>
              </a:ext>
            </a:extLst>
          </p:cNvPr>
          <p:cNvSpPr>
            <a:spLocks noGrp="1"/>
          </p:cNvSpPr>
          <p:nvPr>
            <p:ph idx="1"/>
          </p:nvPr>
        </p:nvSpPr>
        <p:spPr>
          <a:xfrm>
            <a:off x="838200" y="1267326"/>
            <a:ext cx="10515600" cy="4909637"/>
          </a:xfrm>
        </p:spPr>
        <p:txBody>
          <a:bodyPr>
            <a:normAutofit fontScale="92500" lnSpcReduction="20000"/>
          </a:bodyPr>
          <a:lstStyle/>
          <a:p>
            <a:r>
              <a:rPr lang="en-US" dirty="0"/>
              <a:t>Consumers with similar demographics may have very different lifestyles </a:t>
            </a:r>
            <a:r>
              <a:rPr lang="en-US" dirty="0">
                <a:sym typeface="Wingdings" panose="05000000000000000000" pitchFamily="2" charset="2"/>
              </a:rPr>
              <a:t> </a:t>
            </a:r>
            <a:r>
              <a:rPr lang="en-US" dirty="0"/>
              <a:t>Dividing buyers based on:</a:t>
            </a:r>
          </a:p>
          <a:p>
            <a:pPr lvl="1"/>
            <a:r>
              <a:rPr lang="en-US" dirty="0"/>
              <a:t>social class </a:t>
            </a:r>
          </a:p>
          <a:p>
            <a:pPr lvl="1"/>
            <a:r>
              <a:rPr lang="en-US" dirty="0"/>
              <a:t>lifestyle </a:t>
            </a:r>
          </a:p>
          <a:p>
            <a:pPr lvl="1"/>
            <a:r>
              <a:rPr lang="en-US" dirty="0"/>
              <a:t>personality characteristics </a:t>
            </a:r>
          </a:p>
          <a:p>
            <a:r>
              <a:rPr lang="en-US" dirty="0"/>
              <a:t>Eg: Two 30-year-old consumers with similar incomes may prefer:</a:t>
            </a:r>
          </a:p>
          <a:p>
            <a:pPr lvl="1"/>
            <a:r>
              <a:rPr lang="en-US" dirty="0"/>
              <a:t>Consumer A → luxury shopping and fine dining</a:t>
            </a:r>
          </a:p>
          <a:p>
            <a:pPr lvl="1"/>
            <a:r>
              <a:rPr lang="en-US" dirty="0"/>
              <a:t>Consumer B → hiking, minimalism and sustainable products.</a:t>
            </a:r>
          </a:p>
          <a:p>
            <a:r>
              <a:rPr lang="en-US" dirty="0" err="1"/>
              <a:t>Travellers</a:t>
            </a:r>
            <a:r>
              <a:rPr lang="en-US" dirty="0"/>
              <a:t> may be:</a:t>
            </a:r>
          </a:p>
          <a:p>
            <a:pPr lvl="1"/>
            <a:r>
              <a:rPr lang="en-US" dirty="0"/>
              <a:t>adventure seekers </a:t>
            </a:r>
          </a:p>
          <a:p>
            <a:pPr lvl="1"/>
            <a:r>
              <a:rPr lang="en-US" dirty="0"/>
              <a:t>luxury </a:t>
            </a:r>
            <a:r>
              <a:rPr lang="en-US" dirty="0" err="1"/>
              <a:t>travellers</a:t>
            </a:r>
            <a:r>
              <a:rPr lang="en-US" dirty="0"/>
              <a:t> </a:t>
            </a:r>
          </a:p>
          <a:p>
            <a:pPr lvl="1"/>
            <a:r>
              <a:rPr lang="en-US" dirty="0"/>
              <a:t>cultural explorers </a:t>
            </a:r>
          </a:p>
          <a:p>
            <a:pPr lvl="1"/>
            <a:r>
              <a:rPr lang="en-US" dirty="0"/>
              <a:t>wellness </a:t>
            </a:r>
            <a:r>
              <a:rPr lang="en-US" dirty="0" err="1"/>
              <a:t>travellers</a:t>
            </a:r>
            <a:r>
              <a:rPr lang="en-US" dirty="0"/>
              <a:t> </a:t>
            </a:r>
          </a:p>
          <a:p>
            <a:pPr lvl="1"/>
            <a:r>
              <a:rPr lang="en-US" dirty="0"/>
              <a:t>budget backpackers</a:t>
            </a:r>
          </a:p>
          <a:p>
            <a:endParaRPr lang="en-US" dirty="0"/>
          </a:p>
        </p:txBody>
      </p:sp>
      <p:pic>
        <p:nvPicPr>
          <p:cNvPr id="5" name="Picture 4">
            <a:extLst>
              <a:ext uri="{FF2B5EF4-FFF2-40B4-BE49-F238E27FC236}">
                <a16:creationId xmlns:a16="http://schemas.microsoft.com/office/drawing/2014/main" id="{1C90CF0B-5634-2F4C-210C-1BAD326BD3B1}"/>
              </a:ext>
            </a:extLst>
          </p:cNvPr>
          <p:cNvPicPr>
            <a:picLocks noChangeAspect="1"/>
          </p:cNvPicPr>
          <p:nvPr/>
        </p:nvPicPr>
        <p:blipFill>
          <a:blip r:embed="rId2"/>
          <a:stretch>
            <a:fillRect/>
          </a:stretch>
        </p:blipFill>
        <p:spPr>
          <a:xfrm>
            <a:off x="4491790" y="3910487"/>
            <a:ext cx="7475621" cy="2771315"/>
          </a:xfrm>
          <a:prstGeom prst="rect">
            <a:avLst/>
          </a:prstGeom>
        </p:spPr>
      </p:pic>
    </p:spTree>
    <p:extLst>
      <p:ext uri="{BB962C8B-B14F-4D97-AF65-F5344CB8AC3E}">
        <p14:creationId xmlns:p14="http://schemas.microsoft.com/office/powerpoint/2010/main" val="1273909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9E3C5-E35B-99BC-BCC6-A5C1E7B92C21}"/>
              </a:ext>
            </a:extLst>
          </p:cNvPr>
          <p:cNvSpPr>
            <a:spLocks noGrp="1"/>
          </p:cNvSpPr>
          <p:nvPr>
            <p:ph type="title"/>
          </p:nvPr>
        </p:nvSpPr>
        <p:spPr>
          <a:xfrm>
            <a:off x="838200" y="365126"/>
            <a:ext cx="10515600" cy="718608"/>
          </a:xfrm>
        </p:spPr>
        <p:txBody>
          <a:bodyPr/>
          <a:lstStyle/>
          <a:p>
            <a:r>
              <a:rPr lang="en-US" dirty="0"/>
              <a:t>BEHAVIOURAL SEGMENTATION</a:t>
            </a:r>
          </a:p>
        </p:txBody>
      </p:sp>
      <p:sp>
        <p:nvSpPr>
          <p:cNvPr id="3" name="Content Placeholder 2">
            <a:extLst>
              <a:ext uri="{FF2B5EF4-FFF2-40B4-BE49-F238E27FC236}">
                <a16:creationId xmlns:a16="http://schemas.microsoft.com/office/drawing/2014/main" id="{C9B6A7B2-5265-780E-34A1-31B5CE63FAB3}"/>
              </a:ext>
            </a:extLst>
          </p:cNvPr>
          <p:cNvSpPr>
            <a:spLocks noGrp="1"/>
          </p:cNvSpPr>
          <p:nvPr>
            <p:ph idx="1"/>
          </p:nvPr>
        </p:nvSpPr>
        <p:spPr>
          <a:xfrm>
            <a:off x="592667" y="1253067"/>
            <a:ext cx="10972800" cy="5239807"/>
          </a:xfrm>
        </p:spPr>
        <p:txBody>
          <a:bodyPr>
            <a:normAutofit fontScale="92500"/>
          </a:bodyPr>
          <a:lstStyle/>
          <a:p>
            <a:r>
              <a:rPr lang="en-US" dirty="0"/>
              <a:t>Dividing buyers according to their:</a:t>
            </a:r>
          </a:p>
          <a:p>
            <a:pPr lvl="1"/>
            <a:r>
              <a:rPr lang="en-US" dirty="0"/>
              <a:t>knowledge </a:t>
            </a:r>
          </a:p>
          <a:p>
            <a:pPr lvl="1"/>
            <a:r>
              <a:rPr lang="en-US" dirty="0"/>
              <a:t>attitudes </a:t>
            </a:r>
          </a:p>
          <a:p>
            <a:pPr lvl="1"/>
            <a:r>
              <a:rPr lang="en-US" dirty="0"/>
              <a:t>uses </a:t>
            </a:r>
          </a:p>
          <a:p>
            <a:pPr lvl="1"/>
            <a:r>
              <a:rPr lang="en-US" dirty="0"/>
              <a:t>responses to a product</a:t>
            </a:r>
          </a:p>
          <a:p>
            <a:r>
              <a:rPr lang="en-US" dirty="0"/>
              <a:t>Common variables include:</a:t>
            </a:r>
          </a:p>
          <a:p>
            <a:pPr lvl="1"/>
            <a:r>
              <a:rPr lang="en-US" dirty="0"/>
              <a:t>occasions </a:t>
            </a:r>
            <a:r>
              <a:rPr lang="en-US" dirty="0">
                <a:sym typeface="Wingdings" panose="05000000000000000000" pitchFamily="2" charset="2"/>
              </a:rPr>
              <a:t> Eg: Chocolate for Valentine’s Day, Mooncakes for Mid-Autumn Festival</a:t>
            </a:r>
            <a:endParaRPr lang="en-US" dirty="0"/>
          </a:p>
          <a:p>
            <a:pPr lvl="1"/>
            <a:r>
              <a:rPr lang="en-US" dirty="0"/>
              <a:t>benefits sought </a:t>
            </a:r>
            <a:r>
              <a:rPr lang="en-US" dirty="0">
                <a:sym typeface="Wingdings" panose="05000000000000000000" pitchFamily="2" charset="2"/>
              </a:rPr>
              <a:t> Eg: Toothpaste: </a:t>
            </a:r>
            <a:r>
              <a:rPr lang="en-US" dirty="0"/>
              <a:t>cavity protection, whitening, sensitivity protection, fresh breath</a:t>
            </a:r>
          </a:p>
          <a:p>
            <a:pPr lvl="1"/>
            <a:r>
              <a:rPr lang="en-US" dirty="0"/>
              <a:t>user status: non-users, potential users, first-time users, regular users</a:t>
            </a:r>
          </a:p>
          <a:p>
            <a:pPr lvl="1"/>
            <a:r>
              <a:rPr lang="en-US" dirty="0"/>
              <a:t>usage rate </a:t>
            </a:r>
            <a:r>
              <a:rPr lang="en-US" dirty="0">
                <a:sym typeface="Wingdings" panose="05000000000000000000" pitchFamily="2" charset="2"/>
              </a:rPr>
              <a:t></a:t>
            </a:r>
            <a:r>
              <a:rPr lang="en-US" dirty="0"/>
              <a:t> Eg: Coffee shops may particularly value customers who buy coffee every day rather than occasionally</a:t>
            </a:r>
          </a:p>
          <a:p>
            <a:pPr lvl="1"/>
            <a:r>
              <a:rPr lang="en-US" dirty="0"/>
              <a:t>loyalty status </a:t>
            </a:r>
            <a:r>
              <a:rPr lang="en-US" dirty="0">
                <a:sym typeface="Wingdings" panose="05000000000000000000" pitchFamily="2" charset="2"/>
              </a:rPr>
              <a:t></a:t>
            </a:r>
            <a:r>
              <a:rPr lang="en-US" dirty="0"/>
              <a:t> Eg: Airlines use frequent-flyer </a:t>
            </a:r>
            <a:r>
              <a:rPr lang="en-US" dirty="0" err="1"/>
              <a:t>programmes</a:t>
            </a:r>
            <a:r>
              <a:rPr lang="en-US" dirty="0"/>
              <a:t> to strengthen loyalty among frequent </a:t>
            </a:r>
            <a:r>
              <a:rPr lang="en-US" dirty="0" err="1"/>
              <a:t>travellers</a:t>
            </a:r>
            <a:r>
              <a:rPr lang="en-US" dirty="0"/>
              <a:t>.</a:t>
            </a:r>
          </a:p>
          <a:p>
            <a:endParaRPr lang="en-US" dirty="0"/>
          </a:p>
        </p:txBody>
      </p:sp>
    </p:spTree>
    <p:extLst>
      <p:ext uri="{BB962C8B-B14F-4D97-AF65-F5344CB8AC3E}">
        <p14:creationId xmlns:p14="http://schemas.microsoft.com/office/powerpoint/2010/main" val="2312159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E7148-8B74-F6D0-FC80-6D73E73E3788}"/>
              </a:ext>
            </a:extLst>
          </p:cNvPr>
          <p:cNvSpPr>
            <a:spLocks noGrp="1"/>
          </p:cNvSpPr>
          <p:nvPr>
            <p:ph type="title"/>
          </p:nvPr>
        </p:nvSpPr>
        <p:spPr>
          <a:xfrm>
            <a:off x="838200" y="365126"/>
            <a:ext cx="10515600" cy="837142"/>
          </a:xfrm>
        </p:spPr>
        <p:txBody>
          <a:bodyPr/>
          <a:lstStyle/>
          <a:p>
            <a:r>
              <a:rPr lang="en-US" dirty="0"/>
              <a:t>EFFECTIVE SEGMENTATION</a:t>
            </a:r>
          </a:p>
        </p:txBody>
      </p:sp>
      <p:sp>
        <p:nvSpPr>
          <p:cNvPr id="3" name="Content Placeholder 2">
            <a:extLst>
              <a:ext uri="{FF2B5EF4-FFF2-40B4-BE49-F238E27FC236}">
                <a16:creationId xmlns:a16="http://schemas.microsoft.com/office/drawing/2014/main" id="{CD00E86C-3B5F-621B-75AB-B4A9298B463B}"/>
              </a:ext>
            </a:extLst>
          </p:cNvPr>
          <p:cNvSpPr>
            <a:spLocks noGrp="1"/>
          </p:cNvSpPr>
          <p:nvPr>
            <p:ph idx="1"/>
          </p:nvPr>
        </p:nvSpPr>
        <p:spPr>
          <a:xfrm>
            <a:off x="677333" y="1354667"/>
            <a:ext cx="10938933" cy="4822296"/>
          </a:xfrm>
        </p:spPr>
        <p:txBody>
          <a:bodyPr>
            <a:normAutofit fontScale="85000" lnSpcReduction="20000"/>
          </a:bodyPr>
          <a:lstStyle/>
          <a:p>
            <a:r>
              <a:rPr lang="en-US" dirty="0"/>
              <a:t>Measurable</a:t>
            </a:r>
          </a:p>
          <a:p>
            <a:r>
              <a:rPr lang="en-US" dirty="0"/>
              <a:t>Accessible</a:t>
            </a:r>
          </a:p>
          <a:p>
            <a:r>
              <a:rPr lang="en-US" dirty="0"/>
              <a:t>Substantial</a:t>
            </a:r>
          </a:p>
          <a:p>
            <a:r>
              <a:rPr lang="en-US" dirty="0"/>
              <a:t>Differentiable</a:t>
            </a:r>
          </a:p>
          <a:p>
            <a:r>
              <a:rPr lang="en-US" dirty="0"/>
              <a:t>Actionable</a:t>
            </a:r>
          </a:p>
          <a:p>
            <a:pPr marL="0" indent="0">
              <a:buNone/>
            </a:pPr>
            <a:r>
              <a:rPr lang="en-US" dirty="0"/>
              <a:t>Eg: A business wants to target to customers who enjoy beautiful things</a:t>
            </a:r>
          </a:p>
          <a:p>
            <a:pPr marL="0" indent="0">
              <a:buNone/>
            </a:pPr>
            <a:r>
              <a:rPr lang="en-US" dirty="0"/>
              <a:t>What is the problems?</a:t>
            </a:r>
          </a:p>
          <a:p>
            <a:pPr lvl="1"/>
            <a:r>
              <a:rPr lang="en-US" dirty="0"/>
              <a:t>How large is this segment? </a:t>
            </a:r>
          </a:p>
          <a:p>
            <a:pPr lvl="1"/>
            <a:r>
              <a:rPr lang="en-US" dirty="0"/>
              <a:t>How can we identify them? </a:t>
            </a:r>
          </a:p>
          <a:p>
            <a:pPr lvl="1"/>
            <a:r>
              <a:rPr lang="en-US" dirty="0"/>
              <a:t>Can we reach them? </a:t>
            </a:r>
          </a:p>
          <a:p>
            <a:pPr lvl="1"/>
            <a:r>
              <a:rPr lang="en-US" dirty="0"/>
              <a:t>Do they respond differently? </a:t>
            </a:r>
          </a:p>
          <a:p>
            <a:pPr lvl="1"/>
            <a:r>
              <a:rPr lang="en-US" dirty="0"/>
              <a:t>Can we design a specific strategy for them?</a:t>
            </a:r>
          </a:p>
          <a:p>
            <a:pPr>
              <a:buFont typeface="Wingdings" panose="05000000000000000000" pitchFamily="2" charset="2"/>
              <a:buChar char="à"/>
            </a:pPr>
            <a:r>
              <a:rPr lang="en-US" dirty="0"/>
              <a:t>"University students aged 18–24 who regularly purchase coffee near campus.“</a:t>
            </a:r>
          </a:p>
          <a:p>
            <a:pPr>
              <a:buFont typeface="Wingdings" panose="05000000000000000000" pitchFamily="2" charset="2"/>
              <a:buChar char="à"/>
            </a:pPr>
            <a:r>
              <a:rPr lang="en-US" dirty="0"/>
              <a:t>easier to measure and reach</a:t>
            </a:r>
          </a:p>
          <a:p>
            <a:pPr marL="0" indent="0">
              <a:buNone/>
            </a:pPr>
            <a:endParaRPr lang="en-US" dirty="0"/>
          </a:p>
        </p:txBody>
      </p:sp>
    </p:spTree>
    <p:extLst>
      <p:ext uri="{BB962C8B-B14F-4D97-AF65-F5344CB8AC3E}">
        <p14:creationId xmlns:p14="http://schemas.microsoft.com/office/powerpoint/2010/main" val="3813258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1715-F430-687E-619C-26CFE4DBB4FC}"/>
              </a:ext>
            </a:extLst>
          </p:cNvPr>
          <p:cNvSpPr>
            <a:spLocks noGrp="1"/>
          </p:cNvSpPr>
          <p:nvPr>
            <p:ph type="title"/>
          </p:nvPr>
        </p:nvSpPr>
        <p:spPr>
          <a:xfrm>
            <a:off x="831850" y="1709738"/>
            <a:ext cx="5775984" cy="2852737"/>
          </a:xfrm>
        </p:spPr>
        <p:txBody>
          <a:bodyPr>
            <a:normAutofit/>
          </a:bodyPr>
          <a:lstStyle/>
          <a:p>
            <a:r>
              <a:rPr lang="en-US" sz="4400" b="1" dirty="0">
                <a:solidFill>
                  <a:srgbClr val="C00000"/>
                </a:solidFill>
              </a:rPr>
              <a:t>MARKET TARGETING</a:t>
            </a:r>
          </a:p>
        </p:txBody>
      </p:sp>
      <p:sp>
        <p:nvSpPr>
          <p:cNvPr id="4" name="Text Placeholder 3">
            <a:extLst>
              <a:ext uri="{FF2B5EF4-FFF2-40B4-BE49-F238E27FC236}">
                <a16:creationId xmlns:a16="http://schemas.microsoft.com/office/drawing/2014/main" id="{63EBC602-7636-B8DF-E6FA-98BF4E6C28BB}"/>
              </a:ext>
            </a:extLst>
          </p:cNvPr>
          <p:cNvSpPr>
            <a:spLocks noGrp="1"/>
          </p:cNvSpPr>
          <p:nvPr>
            <p:ph type="body" idx="1"/>
          </p:nvPr>
        </p:nvSpPr>
        <p:spPr/>
        <p:txBody>
          <a:bodyPr/>
          <a:lstStyle/>
          <a:p>
            <a:endParaRPr lang="en-US"/>
          </a:p>
        </p:txBody>
      </p:sp>
      <p:pic>
        <p:nvPicPr>
          <p:cNvPr id="6" name="Picture 5">
            <a:extLst>
              <a:ext uri="{FF2B5EF4-FFF2-40B4-BE49-F238E27FC236}">
                <a16:creationId xmlns:a16="http://schemas.microsoft.com/office/drawing/2014/main" id="{17D954D5-5F79-26B6-D8EA-A243060639AB}"/>
              </a:ext>
            </a:extLst>
          </p:cNvPr>
          <p:cNvPicPr>
            <a:picLocks noChangeAspect="1"/>
          </p:cNvPicPr>
          <p:nvPr/>
        </p:nvPicPr>
        <p:blipFill>
          <a:blip r:embed="rId2"/>
          <a:srcRect t="12873" r="-2" b="3165"/>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252336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061128-A80D-890F-759E-6F2775E89EE5}"/>
              </a:ext>
            </a:extLst>
          </p:cNvPr>
          <p:cNvSpPr>
            <a:spLocks noGrp="1"/>
          </p:cNvSpPr>
          <p:nvPr>
            <p:ph type="title"/>
          </p:nvPr>
        </p:nvSpPr>
        <p:spPr>
          <a:xfrm>
            <a:off x="721931" y="318155"/>
            <a:ext cx="10515600" cy="666233"/>
          </a:xfrm>
        </p:spPr>
        <p:txBody>
          <a:bodyPr>
            <a:normAutofit fontScale="90000"/>
          </a:bodyPr>
          <a:lstStyle/>
          <a:p>
            <a:r>
              <a:rPr lang="en-US" b="1" dirty="0">
                <a:solidFill>
                  <a:srgbClr val="C00000"/>
                </a:solidFill>
              </a:rPr>
              <a:t>Why we need market targeting?</a:t>
            </a:r>
          </a:p>
        </p:txBody>
      </p:sp>
      <p:sp>
        <p:nvSpPr>
          <p:cNvPr id="5" name="Content Placeholder 4">
            <a:extLst>
              <a:ext uri="{FF2B5EF4-FFF2-40B4-BE49-F238E27FC236}">
                <a16:creationId xmlns:a16="http://schemas.microsoft.com/office/drawing/2014/main" id="{8D1B7119-B928-E962-A980-C9842BB9DEF5}"/>
              </a:ext>
            </a:extLst>
          </p:cNvPr>
          <p:cNvSpPr>
            <a:spLocks noGrp="1"/>
          </p:cNvSpPr>
          <p:nvPr>
            <p:ph idx="1"/>
          </p:nvPr>
        </p:nvSpPr>
        <p:spPr>
          <a:xfrm>
            <a:off x="444795" y="1153041"/>
            <a:ext cx="11306938" cy="5157787"/>
          </a:xfrm>
        </p:spPr>
        <p:txBody>
          <a:bodyPr>
            <a:normAutofit lnSpcReduction="10000"/>
          </a:bodyPr>
          <a:lstStyle/>
          <a:p>
            <a:r>
              <a:rPr lang="en-US" sz="2400" b="1" dirty="0"/>
              <a:t>Which segment(s) should we serve?</a:t>
            </a:r>
            <a:endParaRPr lang="en-US" sz="2400" dirty="0"/>
          </a:p>
          <a:p>
            <a:r>
              <a:rPr lang="en-US" sz="2400" dirty="0"/>
              <a:t>Market targeting involves:</a:t>
            </a:r>
          </a:p>
          <a:p>
            <a:pPr lvl="1"/>
            <a:r>
              <a:rPr lang="en-US" sz="2000" dirty="0"/>
              <a:t>Evaluating the attractiveness of market segments</a:t>
            </a:r>
          </a:p>
          <a:p>
            <a:pPr lvl="2"/>
            <a:r>
              <a:rPr lang="en-US" b="1" dirty="0"/>
              <a:t>Segment size and growth: </a:t>
            </a:r>
            <a:r>
              <a:rPr lang="en-US" dirty="0"/>
              <a:t>Is the segment large or growing?</a:t>
            </a:r>
          </a:p>
          <a:p>
            <a:pPr lvl="2"/>
            <a:r>
              <a:rPr lang="en-US" b="1" dirty="0"/>
              <a:t>Structural attractiveness: </a:t>
            </a:r>
            <a:r>
              <a:rPr lang="en-US" dirty="0"/>
              <a:t>How strong is competition? Are substitutes available? How powerful are buyers?</a:t>
            </a:r>
          </a:p>
          <a:p>
            <a:pPr lvl="2"/>
            <a:r>
              <a:rPr lang="en-US" b="1" dirty="0"/>
              <a:t>Company objectives and resources: </a:t>
            </a:r>
            <a:r>
              <a:rPr lang="en-US" dirty="0"/>
              <a:t>Does the segment fit the company's strengths and strategy?</a:t>
            </a:r>
            <a:endParaRPr lang="en-US" sz="1600" dirty="0"/>
          </a:p>
          <a:p>
            <a:pPr lvl="1"/>
            <a:r>
              <a:rPr lang="en-US" sz="2000" dirty="0"/>
              <a:t> Selecting one or more segments to enter: The Largest Segment Is Not Always Best</a:t>
            </a:r>
          </a:p>
          <a:p>
            <a:r>
              <a:rPr lang="en-US" sz="2400" dirty="0"/>
              <a:t>A large market may appear attractive but may also have:</a:t>
            </a:r>
          </a:p>
          <a:p>
            <a:pPr lvl="1"/>
            <a:r>
              <a:rPr lang="en-US" sz="2000" dirty="0"/>
              <a:t>intense competition </a:t>
            </a:r>
          </a:p>
          <a:p>
            <a:pPr lvl="1"/>
            <a:r>
              <a:rPr lang="en-US" sz="2000" dirty="0"/>
              <a:t>high marketing costs </a:t>
            </a:r>
          </a:p>
          <a:p>
            <a:pPr lvl="1"/>
            <a:r>
              <a:rPr lang="en-US" sz="2000" dirty="0"/>
              <a:t>strong existing brands </a:t>
            </a:r>
          </a:p>
          <a:p>
            <a:pPr lvl="1"/>
            <a:r>
              <a:rPr lang="en-US" sz="2000" dirty="0"/>
              <a:t>low profitability </a:t>
            </a:r>
          </a:p>
          <a:p>
            <a:pPr marL="0" indent="0">
              <a:buNone/>
            </a:pPr>
            <a:r>
              <a:rPr lang="en-US" sz="2400" dirty="0">
                <a:sym typeface="Wingdings" panose="05000000000000000000" pitchFamily="2" charset="2"/>
              </a:rPr>
              <a:t> </a:t>
            </a:r>
            <a:r>
              <a:rPr lang="en-US" sz="2400" dirty="0"/>
              <a:t>A smaller segment may offer a better opportunity.</a:t>
            </a:r>
          </a:p>
          <a:p>
            <a:endParaRPr lang="en-US" sz="2400" dirty="0"/>
          </a:p>
          <a:p>
            <a:endParaRPr lang="en-US" sz="2400" dirty="0"/>
          </a:p>
        </p:txBody>
      </p:sp>
      <p:pic>
        <p:nvPicPr>
          <p:cNvPr id="3" name="Picture 2">
            <a:extLst>
              <a:ext uri="{FF2B5EF4-FFF2-40B4-BE49-F238E27FC236}">
                <a16:creationId xmlns:a16="http://schemas.microsoft.com/office/drawing/2014/main" id="{695C7E7B-12D7-E10C-9851-17445822F198}"/>
              </a:ext>
            </a:extLst>
          </p:cNvPr>
          <p:cNvPicPr>
            <a:picLocks noChangeAspect="1"/>
          </p:cNvPicPr>
          <p:nvPr/>
        </p:nvPicPr>
        <p:blipFill>
          <a:blip r:embed="rId2"/>
          <a:stretch>
            <a:fillRect/>
          </a:stretch>
        </p:blipFill>
        <p:spPr>
          <a:xfrm>
            <a:off x="7498080" y="4320081"/>
            <a:ext cx="4541519" cy="2345667"/>
          </a:xfrm>
          <a:prstGeom prst="rect">
            <a:avLst/>
          </a:prstGeom>
        </p:spPr>
      </p:pic>
    </p:spTree>
    <p:extLst>
      <p:ext uri="{BB962C8B-B14F-4D97-AF65-F5344CB8AC3E}">
        <p14:creationId xmlns:p14="http://schemas.microsoft.com/office/powerpoint/2010/main" val="4129150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3BCF4-CCCF-5B52-2CC5-79AF825A31B6}"/>
              </a:ext>
            </a:extLst>
          </p:cNvPr>
          <p:cNvSpPr>
            <a:spLocks noGrp="1"/>
          </p:cNvSpPr>
          <p:nvPr>
            <p:ph type="title"/>
          </p:nvPr>
        </p:nvSpPr>
        <p:spPr>
          <a:xfrm>
            <a:off x="838200" y="384361"/>
            <a:ext cx="10515600" cy="650875"/>
          </a:xfrm>
        </p:spPr>
        <p:txBody>
          <a:bodyPr>
            <a:normAutofit fontScale="90000"/>
          </a:bodyPr>
          <a:lstStyle/>
          <a:p>
            <a:r>
              <a:rPr lang="en-US" b="1" dirty="0">
                <a:solidFill>
                  <a:schemeClr val="accent1"/>
                </a:solidFill>
              </a:rPr>
              <a:t>TARGET MARKET STRATEGIES</a:t>
            </a:r>
          </a:p>
        </p:txBody>
      </p:sp>
      <p:sp>
        <p:nvSpPr>
          <p:cNvPr id="3" name="Content Placeholder 2">
            <a:extLst>
              <a:ext uri="{FF2B5EF4-FFF2-40B4-BE49-F238E27FC236}">
                <a16:creationId xmlns:a16="http://schemas.microsoft.com/office/drawing/2014/main" id="{26F649BA-98CC-6C14-4E86-EA791C68BC51}"/>
              </a:ext>
            </a:extLst>
          </p:cNvPr>
          <p:cNvSpPr>
            <a:spLocks noGrp="1"/>
          </p:cNvSpPr>
          <p:nvPr>
            <p:ph idx="1"/>
          </p:nvPr>
        </p:nvSpPr>
        <p:spPr>
          <a:xfrm>
            <a:off x="838200" y="1253067"/>
            <a:ext cx="10515600" cy="4923896"/>
          </a:xfrm>
        </p:spPr>
        <p:txBody>
          <a:bodyPr>
            <a:normAutofit/>
          </a:bodyPr>
          <a:lstStyle/>
          <a:p>
            <a:r>
              <a:rPr lang="en-US" dirty="0"/>
              <a:t>Undifferentiated marketing: The company targets the whole market with </a:t>
            </a:r>
            <a:r>
              <a:rPr lang="en-US" b="1" dirty="0"/>
              <a:t>one offer</a:t>
            </a:r>
            <a:r>
              <a:rPr lang="en-US" dirty="0"/>
              <a:t>.</a:t>
            </a:r>
          </a:p>
          <a:p>
            <a:pPr lvl="1"/>
            <a:r>
              <a:rPr lang="en-US" b="1" dirty="0"/>
              <a:t>Advantage:</a:t>
            </a:r>
            <a:r>
              <a:rPr lang="en-US" dirty="0"/>
              <a:t> lower cost</a:t>
            </a:r>
          </a:p>
          <a:p>
            <a:pPr lvl="1"/>
            <a:r>
              <a:rPr lang="en-US" b="1" dirty="0"/>
              <a:t>Problem:</a:t>
            </a:r>
            <a:r>
              <a:rPr lang="en-US" dirty="0"/>
              <a:t> difficult to satisfy diverse needs.</a:t>
            </a:r>
          </a:p>
          <a:p>
            <a:r>
              <a:rPr lang="en-US" dirty="0"/>
              <a:t>Differentiated marketing: The company targets several market segments and designs a separate offer for each.</a:t>
            </a:r>
          </a:p>
          <a:p>
            <a:pPr lvl="1"/>
            <a:r>
              <a:rPr lang="en-US" dirty="0"/>
              <a:t>Example: Toyota</a:t>
            </a:r>
          </a:p>
          <a:p>
            <a:endParaRPr lang="en-US" dirty="0"/>
          </a:p>
        </p:txBody>
      </p:sp>
      <p:pic>
        <p:nvPicPr>
          <p:cNvPr id="5" name="Picture 4">
            <a:extLst>
              <a:ext uri="{FF2B5EF4-FFF2-40B4-BE49-F238E27FC236}">
                <a16:creationId xmlns:a16="http://schemas.microsoft.com/office/drawing/2014/main" id="{3097F90B-1299-F027-80B9-2194334D926B}"/>
              </a:ext>
            </a:extLst>
          </p:cNvPr>
          <p:cNvPicPr>
            <a:picLocks noChangeAspect="1"/>
          </p:cNvPicPr>
          <p:nvPr/>
        </p:nvPicPr>
        <p:blipFill>
          <a:blip r:embed="rId2"/>
          <a:stretch>
            <a:fillRect/>
          </a:stretch>
        </p:blipFill>
        <p:spPr>
          <a:xfrm>
            <a:off x="10609708" y="690562"/>
            <a:ext cx="1200318" cy="2067213"/>
          </a:xfrm>
          <a:prstGeom prst="rect">
            <a:avLst/>
          </a:prstGeom>
        </p:spPr>
      </p:pic>
      <p:pic>
        <p:nvPicPr>
          <p:cNvPr id="7" name="Picture 6">
            <a:extLst>
              <a:ext uri="{FF2B5EF4-FFF2-40B4-BE49-F238E27FC236}">
                <a16:creationId xmlns:a16="http://schemas.microsoft.com/office/drawing/2014/main" id="{C1F9527D-1927-FA2C-C2C2-282662BCCD72}"/>
              </a:ext>
            </a:extLst>
          </p:cNvPr>
          <p:cNvPicPr>
            <a:picLocks noChangeAspect="1"/>
          </p:cNvPicPr>
          <p:nvPr/>
        </p:nvPicPr>
        <p:blipFill>
          <a:blip r:embed="rId3"/>
          <a:stretch>
            <a:fillRect/>
          </a:stretch>
        </p:blipFill>
        <p:spPr>
          <a:xfrm>
            <a:off x="4064000" y="3844312"/>
            <a:ext cx="7627060" cy="3013688"/>
          </a:xfrm>
          <a:prstGeom prst="rect">
            <a:avLst/>
          </a:prstGeom>
        </p:spPr>
      </p:pic>
    </p:spTree>
    <p:extLst>
      <p:ext uri="{BB962C8B-B14F-4D97-AF65-F5344CB8AC3E}">
        <p14:creationId xmlns:p14="http://schemas.microsoft.com/office/powerpoint/2010/main" val="3517275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427D0-CF26-9BA9-FCE1-A6B7887BD8E1}"/>
              </a:ext>
            </a:extLst>
          </p:cNvPr>
          <p:cNvSpPr>
            <a:spLocks noGrp="1"/>
          </p:cNvSpPr>
          <p:nvPr>
            <p:ph type="title"/>
          </p:nvPr>
        </p:nvSpPr>
        <p:spPr>
          <a:xfrm>
            <a:off x="838200" y="365126"/>
            <a:ext cx="10515600" cy="633942"/>
          </a:xfrm>
        </p:spPr>
        <p:txBody>
          <a:bodyPr>
            <a:normAutofit fontScale="90000"/>
          </a:bodyPr>
          <a:lstStyle/>
          <a:p>
            <a:r>
              <a:rPr lang="en-US" dirty="0"/>
              <a:t>TARGET MARKET STRATEGIES</a:t>
            </a:r>
          </a:p>
        </p:txBody>
      </p:sp>
      <p:sp>
        <p:nvSpPr>
          <p:cNvPr id="3" name="Content Placeholder 2">
            <a:extLst>
              <a:ext uri="{FF2B5EF4-FFF2-40B4-BE49-F238E27FC236}">
                <a16:creationId xmlns:a16="http://schemas.microsoft.com/office/drawing/2014/main" id="{05E8C84A-7A3E-2DC4-68E9-982D48330114}"/>
              </a:ext>
            </a:extLst>
          </p:cNvPr>
          <p:cNvSpPr>
            <a:spLocks noGrp="1"/>
          </p:cNvSpPr>
          <p:nvPr>
            <p:ph idx="1"/>
          </p:nvPr>
        </p:nvSpPr>
        <p:spPr>
          <a:xfrm>
            <a:off x="838200" y="1185333"/>
            <a:ext cx="10515600" cy="4991630"/>
          </a:xfrm>
        </p:spPr>
        <p:txBody>
          <a:bodyPr/>
          <a:lstStyle/>
          <a:p>
            <a:pPr marL="0" indent="0">
              <a:buNone/>
            </a:pPr>
            <a:r>
              <a:rPr lang="en-US" dirty="0"/>
              <a:t>Concentrated marketing: The company focuses on a </a:t>
            </a:r>
            <a:r>
              <a:rPr lang="en-US" b="1" dirty="0"/>
              <a:t>large share of one or a few smaller segments </a:t>
            </a:r>
          </a:p>
          <a:p>
            <a:pPr marL="0" indent="0">
              <a:buNone/>
            </a:pPr>
            <a:r>
              <a:rPr lang="en-US" b="1" dirty="0">
                <a:sym typeface="Wingdings" panose="05000000000000000000" pitchFamily="2" charset="2"/>
              </a:rPr>
              <a:t></a:t>
            </a:r>
            <a:r>
              <a:rPr lang="en-US" dirty="0"/>
              <a:t> </a:t>
            </a:r>
            <a:r>
              <a:rPr lang="en-US" b="1" dirty="0"/>
              <a:t>niche marketing </a:t>
            </a:r>
          </a:p>
          <a:p>
            <a:pPr marL="0" indent="0">
              <a:buNone/>
            </a:pPr>
            <a:r>
              <a:rPr lang="en-US" b="1" dirty="0">
                <a:sym typeface="Wingdings" panose="05000000000000000000" pitchFamily="2" charset="2"/>
              </a:rPr>
              <a:t> </a:t>
            </a:r>
            <a:r>
              <a:rPr lang="en-US" dirty="0"/>
              <a:t>useful when a company: has limited resources, has specialist expertise, serves highly specific customer needs</a:t>
            </a:r>
          </a:p>
          <a:p>
            <a:endParaRPr lang="en-US" dirty="0"/>
          </a:p>
        </p:txBody>
      </p:sp>
    </p:spTree>
    <p:extLst>
      <p:ext uri="{BB962C8B-B14F-4D97-AF65-F5344CB8AC3E}">
        <p14:creationId xmlns:p14="http://schemas.microsoft.com/office/powerpoint/2010/main" val="1072332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62BC7-2CC5-8E85-5D1F-9C9558E660FD}"/>
              </a:ext>
            </a:extLst>
          </p:cNvPr>
          <p:cNvSpPr>
            <a:spLocks noGrp="1"/>
          </p:cNvSpPr>
          <p:nvPr>
            <p:ph type="title"/>
          </p:nvPr>
        </p:nvSpPr>
        <p:spPr>
          <a:xfrm>
            <a:off x="838200" y="365125"/>
            <a:ext cx="10515600" cy="650875"/>
          </a:xfrm>
        </p:spPr>
        <p:txBody>
          <a:bodyPr>
            <a:normAutofit/>
          </a:bodyPr>
          <a:lstStyle/>
          <a:p>
            <a:r>
              <a:rPr lang="en-US" sz="3200" b="1" dirty="0">
                <a:solidFill>
                  <a:schemeClr val="accent1"/>
                </a:solidFill>
              </a:rPr>
              <a:t>Cocoon Vietnam — Focusing on a Specific Beauty Segment</a:t>
            </a:r>
          </a:p>
        </p:txBody>
      </p:sp>
      <p:sp>
        <p:nvSpPr>
          <p:cNvPr id="3" name="Content Placeholder 2">
            <a:extLst>
              <a:ext uri="{FF2B5EF4-FFF2-40B4-BE49-F238E27FC236}">
                <a16:creationId xmlns:a16="http://schemas.microsoft.com/office/drawing/2014/main" id="{58641789-B250-1FD0-16B0-70E6A53691EA}"/>
              </a:ext>
            </a:extLst>
          </p:cNvPr>
          <p:cNvSpPr>
            <a:spLocks noGrp="1"/>
          </p:cNvSpPr>
          <p:nvPr>
            <p:ph idx="1"/>
          </p:nvPr>
        </p:nvSpPr>
        <p:spPr>
          <a:xfrm>
            <a:off x="609599" y="1202266"/>
            <a:ext cx="10938933" cy="5147733"/>
          </a:xfrm>
        </p:spPr>
        <p:txBody>
          <a:bodyPr>
            <a:normAutofit fontScale="85000" lnSpcReduction="10000"/>
          </a:bodyPr>
          <a:lstStyle/>
          <a:p>
            <a:pPr marL="0" indent="0">
              <a:buNone/>
            </a:pPr>
            <a:r>
              <a:rPr lang="en-US" dirty="0"/>
              <a:t>The Vietnamese cosmetics market includes many large international and domestic brands competing for mainstream consumers. Instead of trying to appeal to everyone, </a:t>
            </a:r>
            <a:r>
              <a:rPr lang="en-US" b="1" dirty="0"/>
              <a:t>Cocoon focused on a more specific segment: consumers looking for vegan, cruelty-free and locally inspired beauty products</a:t>
            </a:r>
            <a:r>
              <a:rPr lang="en-US" dirty="0"/>
              <a:t>.</a:t>
            </a:r>
          </a:p>
          <a:p>
            <a:pPr marL="0" indent="0">
              <a:buNone/>
            </a:pPr>
            <a:r>
              <a:rPr lang="en-US" dirty="0"/>
              <a:t>Its products use </a:t>
            </a:r>
            <a:r>
              <a:rPr lang="en-US" dirty="0" err="1"/>
              <a:t>recognisably</a:t>
            </a:r>
            <a:r>
              <a:rPr lang="en-US" dirty="0"/>
              <a:t> Vietnamese ingredients such as coffee, winter melon and grapefruit, helping the brand combine ethical beauty with a distinctive Vietnamese identity. </a:t>
            </a:r>
          </a:p>
          <a:p>
            <a:pPr marL="0" indent="0">
              <a:buNone/>
            </a:pPr>
            <a:r>
              <a:rPr lang="en-US" dirty="0"/>
              <a:t>rather than competing for every cosmetics buyer, Cocoon initially built strong relevance among consumers who particularly valued these attributes.</a:t>
            </a:r>
          </a:p>
          <a:p>
            <a:pPr marL="0" indent="0">
              <a:buNone/>
            </a:pPr>
            <a:r>
              <a:rPr lang="en-US" dirty="0"/>
              <a:t>Cocoon did not need to serve the whole cosmetics market. By serving a smaller group with distinctive needs particularly well, it could build a strong and differentiated brand.</a:t>
            </a:r>
          </a:p>
          <a:p>
            <a:pPr marL="0" indent="0">
              <a:buNone/>
            </a:pPr>
            <a:r>
              <a:rPr lang="en-US" b="1" dirty="0"/>
              <a:t>Limited resources → focus rather than mass competition</a:t>
            </a:r>
            <a:br>
              <a:rPr lang="en-US" dirty="0"/>
            </a:br>
            <a:r>
              <a:rPr lang="en-US" b="1" dirty="0"/>
              <a:t>Specialist expertise → vegan, plant-based cosmetics</a:t>
            </a:r>
            <a:br>
              <a:rPr lang="en-US" dirty="0"/>
            </a:br>
            <a:r>
              <a:rPr lang="en-US" b="1" dirty="0"/>
              <a:t>Specific customer needs → ethical, cruelty-free, locally rooted beauty</a:t>
            </a:r>
            <a:endParaRPr lang="en-US" dirty="0"/>
          </a:p>
        </p:txBody>
      </p:sp>
    </p:spTree>
    <p:extLst>
      <p:ext uri="{BB962C8B-B14F-4D97-AF65-F5344CB8AC3E}">
        <p14:creationId xmlns:p14="http://schemas.microsoft.com/office/powerpoint/2010/main" val="2362488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CC244-F12B-19B8-F775-72297D592509}"/>
              </a:ext>
            </a:extLst>
          </p:cNvPr>
          <p:cNvSpPr>
            <a:spLocks noGrp="1"/>
          </p:cNvSpPr>
          <p:nvPr>
            <p:ph type="title"/>
          </p:nvPr>
        </p:nvSpPr>
        <p:spPr>
          <a:xfrm>
            <a:off x="838200" y="365126"/>
            <a:ext cx="10515600" cy="1091142"/>
          </a:xfrm>
        </p:spPr>
        <p:txBody>
          <a:bodyPr/>
          <a:lstStyle/>
          <a:p>
            <a:r>
              <a:rPr lang="en-US" dirty="0"/>
              <a:t>TARGET MARKET STRATEGIES</a:t>
            </a:r>
          </a:p>
        </p:txBody>
      </p:sp>
      <p:sp>
        <p:nvSpPr>
          <p:cNvPr id="3" name="Content Placeholder 2">
            <a:extLst>
              <a:ext uri="{FF2B5EF4-FFF2-40B4-BE49-F238E27FC236}">
                <a16:creationId xmlns:a16="http://schemas.microsoft.com/office/drawing/2014/main" id="{E69AB46B-A858-7370-40C0-7F2F0E588E20}"/>
              </a:ext>
            </a:extLst>
          </p:cNvPr>
          <p:cNvSpPr>
            <a:spLocks noGrp="1"/>
          </p:cNvSpPr>
          <p:nvPr>
            <p:ph idx="1"/>
          </p:nvPr>
        </p:nvSpPr>
        <p:spPr/>
        <p:txBody>
          <a:bodyPr/>
          <a:lstStyle/>
          <a:p>
            <a:pPr marL="0" indent="0">
              <a:buNone/>
            </a:pPr>
            <a:r>
              <a:rPr lang="en-US" dirty="0"/>
              <a:t>Micromarketing: Micromarketing adapts products and marketing </a:t>
            </a:r>
            <a:r>
              <a:rPr lang="en-US" dirty="0" err="1"/>
              <a:t>programmes</a:t>
            </a:r>
            <a:r>
              <a:rPr lang="en-US" dirty="0"/>
              <a:t> to specific:</a:t>
            </a:r>
          </a:p>
          <a:p>
            <a:r>
              <a:rPr lang="en-US" dirty="0"/>
              <a:t>individuals </a:t>
            </a:r>
            <a:r>
              <a:rPr lang="en-US" dirty="0">
                <a:sym typeface="Wingdings" panose="05000000000000000000" pitchFamily="2" charset="2"/>
              </a:rPr>
              <a:t> Individual Marketing</a:t>
            </a:r>
          </a:p>
          <a:p>
            <a:pPr marL="457200" lvl="1" indent="0">
              <a:buNone/>
            </a:pPr>
            <a:r>
              <a:rPr lang="en-US" dirty="0" err="1">
                <a:sym typeface="Wingdings" panose="05000000000000000000" pitchFamily="2" charset="2"/>
              </a:rPr>
              <a:t>Eg.</a:t>
            </a:r>
            <a:r>
              <a:rPr lang="en-US" dirty="0">
                <a:sym typeface="Wingdings" panose="05000000000000000000" pitchFamily="2" charset="2"/>
              </a:rPr>
              <a:t>: </a:t>
            </a:r>
            <a:r>
              <a:rPr lang="en-US" dirty="0"/>
              <a:t>Tailoring products to individual customers.</a:t>
            </a:r>
          </a:p>
          <a:p>
            <a:pPr marL="457200" lvl="1" indent="0">
              <a:buNone/>
            </a:pPr>
            <a:r>
              <a:rPr lang="en-US" dirty="0"/>
              <a:t>Nike By You allows customers to </a:t>
            </a:r>
            <a:r>
              <a:rPr lang="en-US" dirty="0" err="1"/>
              <a:t>personalise</a:t>
            </a:r>
            <a:r>
              <a:rPr lang="en-US" dirty="0"/>
              <a:t> selected shoes.</a:t>
            </a:r>
          </a:p>
          <a:p>
            <a:r>
              <a:rPr lang="en-US" dirty="0"/>
              <a:t>local customer groups </a:t>
            </a:r>
            <a:r>
              <a:rPr lang="en-US" dirty="0">
                <a:sym typeface="Wingdings" panose="05000000000000000000" pitchFamily="2" charset="2"/>
              </a:rPr>
              <a:t> Local Marketing</a:t>
            </a:r>
          </a:p>
          <a:p>
            <a:pPr marL="457200" lvl="1" indent="0">
              <a:buNone/>
            </a:pPr>
            <a:r>
              <a:rPr lang="en-US" dirty="0">
                <a:sym typeface="Wingdings" panose="05000000000000000000" pitchFamily="2" charset="2"/>
              </a:rPr>
              <a:t>Eg: </a:t>
            </a:r>
            <a:r>
              <a:rPr lang="en-US" dirty="0"/>
              <a:t>Adapting brands and promotions to local customer groups.</a:t>
            </a:r>
          </a:p>
          <a:p>
            <a:pPr marL="0" indent="0">
              <a:buNone/>
            </a:pPr>
            <a:endParaRPr lang="en-US" dirty="0"/>
          </a:p>
        </p:txBody>
      </p:sp>
    </p:spTree>
    <p:extLst>
      <p:ext uri="{BB962C8B-B14F-4D97-AF65-F5344CB8AC3E}">
        <p14:creationId xmlns:p14="http://schemas.microsoft.com/office/powerpoint/2010/main" val="2830780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D1A15-4079-78B7-1FBB-39C63737793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D4D9DB1-FD44-FF25-41A9-5EEAF14D090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63B908C-227D-4AFE-960E-780F6C1F2E65}"/>
              </a:ext>
            </a:extLst>
          </p:cNvPr>
          <p:cNvPicPr>
            <a:picLocks noChangeAspect="1"/>
          </p:cNvPicPr>
          <p:nvPr/>
        </p:nvPicPr>
        <p:blipFill>
          <a:blip r:embed="rId2"/>
          <a:stretch>
            <a:fillRect/>
          </a:stretch>
        </p:blipFill>
        <p:spPr>
          <a:xfrm>
            <a:off x="406400" y="152200"/>
            <a:ext cx="11379199" cy="6553599"/>
          </a:xfrm>
          <a:prstGeom prst="rect">
            <a:avLst/>
          </a:prstGeom>
        </p:spPr>
      </p:pic>
    </p:spTree>
    <p:extLst>
      <p:ext uri="{BB962C8B-B14F-4D97-AF65-F5344CB8AC3E}">
        <p14:creationId xmlns:p14="http://schemas.microsoft.com/office/powerpoint/2010/main" val="3334496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A54040EB-8E0E-47B7-4684-66F5840FE382}"/>
              </a:ext>
            </a:extLst>
          </p:cNvPr>
          <p:cNvSpPr>
            <a:spLocks noGrp="1"/>
          </p:cNvSpPr>
          <p:nvPr>
            <p:ph type="title"/>
          </p:nvPr>
        </p:nvSpPr>
        <p:spPr>
          <a:xfrm>
            <a:off x="5297762" y="640080"/>
            <a:ext cx="6251110" cy="3566160"/>
          </a:xfrm>
        </p:spPr>
        <p:txBody>
          <a:bodyPr vert="horz" lIns="91440" tIns="45720" rIns="91440" bIns="45720" rtlCol="0" anchor="b">
            <a:normAutofit/>
          </a:bodyPr>
          <a:lstStyle/>
          <a:p>
            <a:r>
              <a:rPr lang="en-US" sz="5400" dirty="0"/>
              <a:t>DIFFERENTIATION &amp; POSITIONING</a:t>
            </a:r>
          </a:p>
        </p:txBody>
      </p:sp>
      <p:sp>
        <p:nvSpPr>
          <p:cNvPr id="5" name="Text Placeholder 4">
            <a:extLst>
              <a:ext uri="{FF2B5EF4-FFF2-40B4-BE49-F238E27FC236}">
                <a16:creationId xmlns:a16="http://schemas.microsoft.com/office/drawing/2014/main" id="{A5A8072F-BA8E-B1E6-9335-0E9DA30C1389}"/>
              </a:ext>
            </a:extLst>
          </p:cNvPr>
          <p:cNvSpPr>
            <a:spLocks noGrp="1"/>
          </p:cNvSpPr>
          <p:nvPr>
            <p:ph type="body" idx="1"/>
          </p:nvPr>
        </p:nvSpPr>
        <p:spPr>
          <a:xfrm>
            <a:off x="5297760" y="4636008"/>
            <a:ext cx="6251111" cy="1572768"/>
          </a:xfrm>
        </p:spPr>
        <p:txBody>
          <a:bodyPr vert="horz" lIns="91440" tIns="45720" rIns="91440" bIns="45720" rtlCol="0">
            <a:normAutofit/>
          </a:bodyPr>
          <a:lstStyle/>
          <a:p>
            <a:endParaRPr lang="en-US" dirty="0">
              <a:solidFill>
                <a:schemeClr val="tx1"/>
              </a:solidFill>
            </a:endParaRPr>
          </a:p>
        </p:txBody>
      </p:sp>
      <p:pic>
        <p:nvPicPr>
          <p:cNvPr id="7" name="Picture 6">
            <a:extLst>
              <a:ext uri="{FF2B5EF4-FFF2-40B4-BE49-F238E27FC236}">
                <a16:creationId xmlns:a16="http://schemas.microsoft.com/office/drawing/2014/main" id="{CE4C70FE-48EC-E760-9FD6-6294ED957550}"/>
              </a:ext>
            </a:extLst>
          </p:cNvPr>
          <p:cNvPicPr>
            <a:picLocks noChangeAspect="1"/>
          </p:cNvPicPr>
          <p:nvPr/>
        </p:nvPicPr>
        <p:blipFill>
          <a:blip r:embed="rId2"/>
          <a:srcRect l="3964" r="5487"/>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4"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2392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3B2E4-28EC-893C-998B-AA3D0EF871AD}"/>
              </a:ext>
            </a:extLst>
          </p:cNvPr>
          <p:cNvSpPr>
            <a:spLocks noGrp="1"/>
          </p:cNvSpPr>
          <p:nvPr>
            <p:ph type="title"/>
          </p:nvPr>
        </p:nvSpPr>
        <p:spPr/>
        <p:txBody>
          <a:bodyPr/>
          <a:lstStyle/>
          <a:p>
            <a:r>
              <a:rPr lang="en-US" dirty="0"/>
              <a:t>How will marketers create superior value for their target market?</a:t>
            </a:r>
            <a:endParaRPr lang="en-US" dirty="0">
              <a:solidFill>
                <a:srgbClr val="C00000"/>
              </a:solidFill>
            </a:endParaRPr>
          </a:p>
        </p:txBody>
      </p:sp>
      <p:sp>
        <p:nvSpPr>
          <p:cNvPr id="3" name="Content Placeholder 2">
            <a:extLst>
              <a:ext uri="{FF2B5EF4-FFF2-40B4-BE49-F238E27FC236}">
                <a16:creationId xmlns:a16="http://schemas.microsoft.com/office/drawing/2014/main" id="{6DC55F4F-AA27-5E29-A52C-5C375E460D41}"/>
              </a:ext>
            </a:extLst>
          </p:cNvPr>
          <p:cNvSpPr>
            <a:spLocks noGrp="1"/>
          </p:cNvSpPr>
          <p:nvPr>
            <p:ph idx="1"/>
          </p:nvPr>
        </p:nvSpPr>
        <p:spPr/>
        <p:txBody>
          <a:bodyPr/>
          <a:lstStyle/>
          <a:p>
            <a:r>
              <a:rPr lang="en-US" dirty="0"/>
              <a:t>Differentiation means making the market offering different from competing offerings in ways that create </a:t>
            </a:r>
            <a:r>
              <a:rPr lang="en-US" b="1" dirty="0"/>
              <a:t>greater customer value</a:t>
            </a:r>
            <a:r>
              <a:rPr lang="en-US" dirty="0"/>
              <a:t>.</a:t>
            </a:r>
          </a:p>
          <a:p>
            <a:r>
              <a:rPr lang="en-US" dirty="0"/>
              <a:t>Companies can differentiate through:</a:t>
            </a:r>
          </a:p>
          <a:p>
            <a:pPr lvl="1"/>
            <a:r>
              <a:rPr lang="en-US" dirty="0"/>
              <a:t>products </a:t>
            </a:r>
          </a:p>
          <a:p>
            <a:pPr lvl="1"/>
            <a:r>
              <a:rPr lang="en-US" dirty="0"/>
              <a:t>services </a:t>
            </a:r>
          </a:p>
          <a:p>
            <a:pPr lvl="1"/>
            <a:r>
              <a:rPr lang="en-US" dirty="0"/>
              <a:t>channels </a:t>
            </a:r>
          </a:p>
          <a:p>
            <a:pPr lvl="1"/>
            <a:r>
              <a:rPr lang="en-US" dirty="0"/>
              <a:t>people </a:t>
            </a:r>
          </a:p>
          <a:p>
            <a:pPr lvl="1"/>
            <a:r>
              <a:rPr lang="en-US" dirty="0"/>
              <a:t>image</a:t>
            </a:r>
          </a:p>
        </p:txBody>
      </p:sp>
    </p:spTree>
    <p:extLst>
      <p:ext uri="{BB962C8B-B14F-4D97-AF65-F5344CB8AC3E}">
        <p14:creationId xmlns:p14="http://schemas.microsoft.com/office/powerpoint/2010/main" val="1777129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76E75-2644-BFC8-3A30-D37CDF96BF46}"/>
              </a:ext>
            </a:extLst>
          </p:cNvPr>
          <p:cNvSpPr>
            <a:spLocks noGrp="1"/>
          </p:cNvSpPr>
          <p:nvPr>
            <p:ph type="title"/>
          </p:nvPr>
        </p:nvSpPr>
        <p:spPr>
          <a:xfrm>
            <a:off x="562476" y="236790"/>
            <a:ext cx="10712116" cy="677612"/>
          </a:xfrm>
        </p:spPr>
        <p:txBody>
          <a:bodyPr>
            <a:normAutofit/>
          </a:bodyPr>
          <a:lstStyle/>
          <a:p>
            <a:r>
              <a:rPr lang="en-US" sz="3600" b="1" dirty="0">
                <a:solidFill>
                  <a:schemeClr val="accent1"/>
                </a:solidFill>
              </a:rPr>
              <a:t>Dyson vacuum cleaner</a:t>
            </a:r>
          </a:p>
        </p:txBody>
      </p:sp>
      <p:sp>
        <p:nvSpPr>
          <p:cNvPr id="3" name="Content Placeholder 2">
            <a:extLst>
              <a:ext uri="{FF2B5EF4-FFF2-40B4-BE49-F238E27FC236}">
                <a16:creationId xmlns:a16="http://schemas.microsoft.com/office/drawing/2014/main" id="{A88F5B1D-A8D2-C5EF-BD8E-E2753F889F3E}"/>
              </a:ext>
            </a:extLst>
          </p:cNvPr>
          <p:cNvSpPr>
            <a:spLocks noGrp="1"/>
          </p:cNvSpPr>
          <p:nvPr>
            <p:ph idx="1"/>
          </p:nvPr>
        </p:nvSpPr>
        <p:spPr>
          <a:xfrm>
            <a:off x="320843" y="914402"/>
            <a:ext cx="5518483" cy="5706808"/>
          </a:xfrm>
        </p:spPr>
        <p:txBody>
          <a:bodyPr>
            <a:normAutofit fontScale="92500" lnSpcReduction="10000"/>
          </a:bodyPr>
          <a:lstStyle/>
          <a:p>
            <a:pPr marL="0" indent="0">
              <a:buNone/>
            </a:pPr>
            <a:r>
              <a:rPr lang="en-US" sz="2400" dirty="0"/>
              <a:t>Dyson entered highly competitive household appliance markets where many products performed similar basic functions. </a:t>
            </a:r>
          </a:p>
          <a:p>
            <a:pPr marL="0" indent="0">
              <a:buNone/>
            </a:pPr>
            <a:r>
              <a:rPr lang="en-US" sz="2400" dirty="0"/>
              <a:t>Instead of competing mainly on price, Dyson differentiated through </a:t>
            </a:r>
            <a:r>
              <a:rPr lang="en-US" sz="2400" b="1" dirty="0"/>
              <a:t>product technology and design</a:t>
            </a:r>
            <a:r>
              <a:rPr lang="en-US" sz="2400" dirty="0"/>
              <a:t>. Its vacuum cleaners became known </a:t>
            </a:r>
            <a:r>
              <a:rPr lang="en-US" sz="2400" dirty="0">
                <a:solidFill>
                  <a:schemeClr val="accent1"/>
                </a:solidFill>
              </a:rPr>
              <a:t>for bagless cyclone technology, strong suction, distinctive appearance, and engineering-focused innovation.</a:t>
            </a:r>
          </a:p>
          <a:p>
            <a:pPr marL="0" indent="0">
              <a:buNone/>
            </a:pPr>
            <a:r>
              <a:rPr lang="en-US" sz="2400" dirty="0"/>
              <a:t>This allowed Dyson to position its products as </a:t>
            </a:r>
            <a:r>
              <a:rPr lang="en-US" sz="2400" b="1" dirty="0"/>
              <a:t>high-performance, technologically advanced appliances</a:t>
            </a:r>
            <a:r>
              <a:rPr lang="en-US" sz="2400" dirty="0"/>
              <a:t> and charge premium prices compared with many conventional competitors.</a:t>
            </a:r>
          </a:p>
          <a:p>
            <a:pPr marL="0" indent="0">
              <a:buNone/>
            </a:pPr>
            <a:r>
              <a:rPr lang="en-US" sz="2400" b="1" dirty="0"/>
              <a:t>Question:</a:t>
            </a:r>
            <a:br>
              <a:rPr lang="en-US" sz="2400" dirty="0"/>
            </a:br>
            <a:r>
              <a:rPr lang="en-US" sz="2400" dirty="0"/>
              <a:t>How product differentiation creates value?</a:t>
            </a:r>
          </a:p>
          <a:p>
            <a:pPr marL="0" indent="0">
              <a:buNone/>
            </a:pPr>
            <a:r>
              <a:rPr lang="en-US" sz="2400" dirty="0"/>
              <a:t>By making the product itself meaningfully different in </a:t>
            </a:r>
            <a:r>
              <a:rPr lang="en-US" sz="2400" b="1" dirty="0"/>
              <a:t>features, performance, design, or quality</a:t>
            </a:r>
            <a:r>
              <a:rPr lang="en-US" sz="2400" dirty="0"/>
              <a:t>.</a:t>
            </a:r>
          </a:p>
          <a:p>
            <a:pPr marL="0" indent="0">
              <a:buNone/>
            </a:pPr>
            <a:endParaRPr lang="en-US" sz="2400" dirty="0"/>
          </a:p>
        </p:txBody>
      </p:sp>
      <p:pic>
        <p:nvPicPr>
          <p:cNvPr id="5" name="Picture 4">
            <a:extLst>
              <a:ext uri="{FF2B5EF4-FFF2-40B4-BE49-F238E27FC236}">
                <a16:creationId xmlns:a16="http://schemas.microsoft.com/office/drawing/2014/main" id="{4DC7A3C8-5D98-96DB-6E3E-108A9042A3DC}"/>
              </a:ext>
            </a:extLst>
          </p:cNvPr>
          <p:cNvPicPr>
            <a:picLocks noChangeAspect="1"/>
          </p:cNvPicPr>
          <p:nvPr/>
        </p:nvPicPr>
        <p:blipFill>
          <a:blip r:embed="rId2"/>
          <a:stretch>
            <a:fillRect/>
          </a:stretch>
        </p:blipFill>
        <p:spPr>
          <a:xfrm>
            <a:off x="5997742" y="1219200"/>
            <a:ext cx="6029557" cy="4847955"/>
          </a:xfrm>
          <a:prstGeom prst="rect">
            <a:avLst/>
          </a:prstGeom>
        </p:spPr>
      </p:pic>
    </p:spTree>
    <p:extLst>
      <p:ext uri="{BB962C8B-B14F-4D97-AF65-F5344CB8AC3E}">
        <p14:creationId xmlns:p14="http://schemas.microsoft.com/office/powerpoint/2010/main" val="4175352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9E059-B830-2AC7-72C5-C76CDD7B4128}"/>
              </a:ext>
            </a:extLst>
          </p:cNvPr>
          <p:cNvSpPr>
            <a:spLocks noGrp="1"/>
          </p:cNvSpPr>
          <p:nvPr>
            <p:ph type="title"/>
          </p:nvPr>
        </p:nvSpPr>
        <p:spPr>
          <a:xfrm>
            <a:off x="8390020" y="509504"/>
            <a:ext cx="3378463" cy="982412"/>
          </a:xfrm>
        </p:spPr>
        <p:txBody>
          <a:bodyPr>
            <a:normAutofit fontScale="90000"/>
          </a:bodyPr>
          <a:lstStyle/>
          <a:p>
            <a:r>
              <a:rPr lang="en-US" b="1" dirty="0"/>
              <a:t>Image Differentiation</a:t>
            </a:r>
          </a:p>
        </p:txBody>
      </p:sp>
      <p:sp>
        <p:nvSpPr>
          <p:cNvPr id="3" name="Content Placeholder 2">
            <a:extLst>
              <a:ext uri="{FF2B5EF4-FFF2-40B4-BE49-F238E27FC236}">
                <a16:creationId xmlns:a16="http://schemas.microsoft.com/office/drawing/2014/main" id="{84250E4A-4EB1-9E9B-9B75-D7005EFCD2D2}"/>
              </a:ext>
            </a:extLst>
          </p:cNvPr>
          <p:cNvSpPr>
            <a:spLocks noGrp="1"/>
          </p:cNvSpPr>
          <p:nvPr>
            <p:ph idx="1"/>
          </p:nvPr>
        </p:nvSpPr>
        <p:spPr>
          <a:xfrm>
            <a:off x="8390020" y="1729371"/>
            <a:ext cx="3378463" cy="4351338"/>
          </a:xfrm>
        </p:spPr>
        <p:txBody>
          <a:bodyPr>
            <a:normAutofit fontScale="92500" lnSpcReduction="20000"/>
          </a:bodyPr>
          <a:lstStyle/>
          <a:p>
            <a:r>
              <a:rPr lang="en-US" dirty="0"/>
              <a:t>Harley-Davidson: customers are not simply buying a motorcycle - they may be buying </a:t>
            </a:r>
            <a:r>
              <a:rPr lang="en-US" b="1" dirty="0"/>
              <a:t>freedom, identity, belonging, and a particular lifestyle</a:t>
            </a:r>
            <a:r>
              <a:rPr lang="en-US" dirty="0"/>
              <a:t>. </a:t>
            </a:r>
          </a:p>
          <a:p>
            <a:r>
              <a:rPr lang="en-US" dirty="0"/>
              <a:t>Vespa: customers may buy </a:t>
            </a:r>
            <a:r>
              <a:rPr lang="en-US" b="1" dirty="0"/>
              <a:t>stylish, youthful, urban and Italian rather than rugged, rebellious and American</a:t>
            </a:r>
            <a:r>
              <a:rPr lang="en-US" dirty="0"/>
              <a:t>.</a:t>
            </a:r>
          </a:p>
        </p:txBody>
      </p:sp>
      <p:pic>
        <p:nvPicPr>
          <p:cNvPr id="5" name="Picture 4">
            <a:extLst>
              <a:ext uri="{FF2B5EF4-FFF2-40B4-BE49-F238E27FC236}">
                <a16:creationId xmlns:a16="http://schemas.microsoft.com/office/drawing/2014/main" id="{E582CDF2-DA65-0B5B-DFE4-1FCE74F5A31C}"/>
              </a:ext>
            </a:extLst>
          </p:cNvPr>
          <p:cNvPicPr>
            <a:picLocks noChangeAspect="1"/>
          </p:cNvPicPr>
          <p:nvPr/>
        </p:nvPicPr>
        <p:blipFill>
          <a:blip r:embed="rId2"/>
          <a:stretch>
            <a:fillRect/>
          </a:stretch>
        </p:blipFill>
        <p:spPr>
          <a:xfrm>
            <a:off x="423517" y="365125"/>
            <a:ext cx="7822125" cy="6127750"/>
          </a:xfrm>
          <a:prstGeom prst="rect">
            <a:avLst/>
          </a:prstGeom>
        </p:spPr>
      </p:pic>
    </p:spTree>
    <p:extLst>
      <p:ext uri="{BB962C8B-B14F-4D97-AF65-F5344CB8AC3E}">
        <p14:creationId xmlns:p14="http://schemas.microsoft.com/office/powerpoint/2010/main" val="3783194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0F580-82D2-B7A2-F3F2-4E2D709041E4}"/>
              </a:ext>
            </a:extLst>
          </p:cNvPr>
          <p:cNvSpPr>
            <a:spLocks noGrp="1"/>
          </p:cNvSpPr>
          <p:nvPr>
            <p:ph type="title"/>
          </p:nvPr>
        </p:nvSpPr>
        <p:spPr/>
        <p:txBody>
          <a:bodyPr/>
          <a:lstStyle/>
          <a:p>
            <a:r>
              <a:rPr lang="en-US" dirty="0"/>
              <a:t>Choosing the Right Competitive Differences</a:t>
            </a:r>
          </a:p>
        </p:txBody>
      </p:sp>
      <p:sp>
        <p:nvSpPr>
          <p:cNvPr id="3" name="Content Placeholder 2">
            <a:extLst>
              <a:ext uri="{FF2B5EF4-FFF2-40B4-BE49-F238E27FC236}">
                <a16:creationId xmlns:a16="http://schemas.microsoft.com/office/drawing/2014/main" id="{2DC04BFF-F3C0-27BD-B2FC-165416C51914}"/>
              </a:ext>
            </a:extLst>
          </p:cNvPr>
          <p:cNvSpPr>
            <a:spLocks noGrp="1"/>
          </p:cNvSpPr>
          <p:nvPr>
            <p:ph idx="1"/>
          </p:nvPr>
        </p:nvSpPr>
        <p:spPr/>
        <p:txBody>
          <a:bodyPr/>
          <a:lstStyle/>
          <a:p>
            <a:r>
              <a:rPr lang="en-US" dirty="0"/>
              <a:t>Not every difference is worth promoting.</a:t>
            </a:r>
          </a:p>
          <a:p>
            <a:r>
              <a:rPr lang="en-US" dirty="0"/>
              <a:t>A difference should be:</a:t>
            </a:r>
          </a:p>
          <a:p>
            <a:pPr lvl="1"/>
            <a:r>
              <a:rPr lang="en-US" b="1" dirty="0"/>
              <a:t>Important</a:t>
            </a:r>
            <a:r>
              <a:rPr lang="en-US" dirty="0"/>
              <a:t> — delivers a highly valued benefit </a:t>
            </a:r>
          </a:p>
          <a:p>
            <a:pPr lvl="1"/>
            <a:r>
              <a:rPr lang="en-US" b="1" dirty="0"/>
              <a:t>Distinctive</a:t>
            </a:r>
            <a:r>
              <a:rPr lang="en-US" dirty="0"/>
              <a:t> — competitors do not offer it in the same way </a:t>
            </a:r>
          </a:p>
          <a:p>
            <a:pPr lvl="1"/>
            <a:r>
              <a:rPr lang="en-US" b="1" dirty="0"/>
              <a:t>Superior</a:t>
            </a:r>
            <a:r>
              <a:rPr lang="en-US" dirty="0"/>
              <a:t> — better than alternative ways of obtaining the benefit </a:t>
            </a:r>
          </a:p>
          <a:p>
            <a:pPr lvl="1"/>
            <a:r>
              <a:rPr lang="en-US" b="1" dirty="0"/>
              <a:t>Communicable</a:t>
            </a:r>
            <a:r>
              <a:rPr lang="en-US" dirty="0"/>
              <a:t> — easy for customers to understand </a:t>
            </a:r>
          </a:p>
          <a:p>
            <a:pPr lvl="1"/>
            <a:r>
              <a:rPr lang="en-US" b="1" dirty="0"/>
              <a:t>Affordable</a:t>
            </a:r>
            <a:r>
              <a:rPr lang="en-US" dirty="0"/>
              <a:t> — target customers can pay for it </a:t>
            </a:r>
          </a:p>
          <a:p>
            <a:pPr lvl="1"/>
            <a:r>
              <a:rPr lang="en-US" b="1" dirty="0"/>
              <a:t>Profitable</a:t>
            </a:r>
            <a:r>
              <a:rPr lang="en-US" dirty="0"/>
              <a:t> — financially worthwhile for the company</a:t>
            </a:r>
          </a:p>
          <a:p>
            <a:endParaRPr lang="en-US" dirty="0"/>
          </a:p>
        </p:txBody>
      </p:sp>
    </p:spTree>
    <p:extLst>
      <p:ext uri="{BB962C8B-B14F-4D97-AF65-F5344CB8AC3E}">
        <p14:creationId xmlns:p14="http://schemas.microsoft.com/office/powerpoint/2010/main" val="929681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03BB8-7306-0AFD-8E15-2F495DD02008}"/>
              </a:ext>
            </a:extLst>
          </p:cNvPr>
          <p:cNvSpPr>
            <a:spLocks noGrp="1"/>
          </p:cNvSpPr>
          <p:nvPr>
            <p:ph type="title"/>
          </p:nvPr>
        </p:nvSpPr>
        <p:spPr/>
        <p:txBody>
          <a:bodyPr/>
          <a:lstStyle/>
          <a:p>
            <a:r>
              <a:rPr lang="en-US" b="1" dirty="0">
                <a:solidFill>
                  <a:schemeClr val="accent1"/>
                </a:solidFill>
              </a:rPr>
              <a:t>POSITIONING</a:t>
            </a:r>
          </a:p>
        </p:txBody>
      </p:sp>
      <p:sp>
        <p:nvSpPr>
          <p:cNvPr id="3" name="Content Placeholder 2">
            <a:extLst>
              <a:ext uri="{FF2B5EF4-FFF2-40B4-BE49-F238E27FC236}">
                <a16:creationId xmlns:a16="http://schemas.microsoft.com/office/drawing/2014/main" id="{139F6E14-CD24-5EAE-78FD-2282BCC37203}"/>
              </a:ext>
            </a:extLst>
          </p:cNvPr>
          <p:cNvSpPr>
            <a:spLocks noGrp="1"/>
          </p:cNvSpPr>
          <p:nvPr>
            <p:ph idx="1"/>
          </p:nvPr>
        </p:nvSpPr>
        <p:spPr/>
        <p:txBody>
          <a:bodyPr/>
          <a:lstStyle/>
          <a:p>
            <a:r>
              <a:rPr lang="en-US" dirty="0"/>
              <a:t>Positioning means arranging for a product to occupy a </a:t>
            </a:r>
            <a:r>
              <a:rPr lang="en-US" b="1" dirty="0"/>
              <a:t>clear, distinctive, and desirable place</a:t>
            </a:r>
            <a:r>
              <a:rPr lang="en-US" dirty="0"/>
              <a:t> relative to competing products in the minds of target consumers.</a:t>
            </a:r>
          </a:p>
          <a:p>
            <a:r>
              <a:rPr lang="en-US" dirty="0" err="1"/>
              <a:t>Eg.</a:t>
            </a:r>
            <a:r>
              <a:rPr lang="en-US" dirty="0"/>
              <a:t>: </a:t>
            </a:r>
            <a:r>
              <a:rPr lang="en-US" dirty="0" err="1"/>
              <a:t>Vietjet</a:t>
            </a:r>
            <a:r>
              <a:rPr lang="en-US" dirty="0"/>
              <a:t> Air – low-cost carrier</a:t>
            </a:r>
          </a:p>
          <a:p>
            <a:pPr marL="0" indent="0">
              <a:buNone/>
            </a:pPr>
            <a:r>
              <a:rPr lang="en-US" dirty="0"/>
              <a:t>	Volvo - safety</a:t>
            </a:r>
          </a:p>
        </p:txBody>
      </p:sp>
    </p:spTree>
    <p:extLst>
      <p:ext uri="{BB962C8B-B14F-4D97-AF65-F5344CB8AC3E}">
        <p14:creationId xmlns:p14="http://schemas.microsoft.com/office/powerpoint/2010/main" val="4054201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4B9850-65EF-0CDF-111A-715FE1E14344}"/>
              </a:ext>
            </a:extLst>
          </p:cNvPr>
          <p:cNvSpPr>
            <a:spLocks noGrp="1"/>
          </p:cNvSpPr>
          <p:nvPr>
            <p:ph type="title"/>
          </p:nvPr>
        </p:nvSpPr>
        <p:spPr>
          <a:xfrm>
            <a:off x="838200" y="421264"/>
            <a:ext cx="10515600" cy="442336"/>
          </a:xfrm>
        </p:spPr>
        <p:txBody>
          <a:bodyPr vert="horz" lIns="91440" tIns="45720" rIns="91440" bIns="45720" rtlCol="0" anchor="ctr">
            <a:normAutofit fontScale="90000"/>
          </a:bodyPr>
          <a:lstStyle/>
          <a:p>
            <a:r>
              <a:rPr lang="en-US" sz="5200" b="1" kern="1200" dirty="0">
                <a:solidFill>
                  <a:schemeClr val="accent1"/>
                </a:solidFill>
                <a:latin typeface="+mj-lt"/>
                <a:ea typeface="+mj-ea"/>
                <a:cs typeface="+mj-cs"/>
              </a:rPr>
              <a:t>Value Proposition</a:t>
            </a:r>
          </a:p>
        </p:txBody>
      </p:sp>
      <p:graphicFrame>
        <p:nvGraphicFramePr>
          <p:cNvPr id="4" name="Content Placeholder 3">
            <a:extLst>
              <a:ext uri="{FF2B5EF4-FFF2-40B4-BE49-F238E27FC236}">
                <a16:creationId xmlns:a16="http://schemas.microsoft.com/office/drawing/2014/main" id="{C5A2C202-B122-4BFC-8B91-B612511D0528}"/>
              </a:ext>
            </a:extLst>
          </p:cNvPr>
          <p:cNvGraphicFramePr>
            <a:graphicFrameLocks noGrp="1"/>
          </p:cNvGraphicFramePr>
          <p:nvPr>
            <p:ph idx="1"/>
            <p:extLst>
              <p:ext uri="{D42A27DB-BD31-4B8C-83A1-F6EECF244321}">
                <p14:modId xmlns:p14="http://schemas.microsoft.com/office/powerpoint/2010/main" val="3820391528"/>
              </p:ext>
            </p:extLst>
          </p:nvPr>
        </p:nvGraphicFramePr>
        <p:xfrm>
          <a:off x="838200" y="1114954"/>
          <a:ext cx="10673416" cy="5321782"/>
        </p:xfrm>
        <a:graphic>
          <a:graphicData uri="http://schemas.openxmlformats.org/drawingml/2006/table">
            <a:tbl>
              <a:tblPr>
                <a:solidFill>
                  <a:srgbClr val="F2F2F2">
                    <a:alpha val="45098"/>
                  </a:srgbClr>
                </a:solidFill>
              </a:tblPr>
              <a:tblGrid>
                <a:gridCol w="2673546">
                  <a:extLst>
                    <a:ext uri="{9D8B030D-6E8A-4147-A177-3AD203B41FA5}">
                      <a16:colId xmlns:a16="http://schemas.microsoft.com/office/drawing/2014/main" val="503892474"/>
                    </a:ext>
                  </a:extLst>
                </a:gridCol>
                <a:gridCol w="4008588">
                  <a:extLst>
                    <a:ext uri="{9D8B030D-6E8A-4147-A177-3AD203B41FA5}">
                      <a16:colId xmlns:a16="http://schemas.microsoft.com/office/drawing/2014/main" val="3792058048"/>
                    </a:ext>
                  </a:extLst>
                </a:gridCol>
                <a:gridCol w="3991282">
                  <a:extLst>
                    <a:ext uri="{9D8B030D-6E8A-4147-A177-3AD203B41FA5}">
                      <a16:colId xmlns:a16="http://schemas.microsoft.com/office/drawing/2014/main" val="2751553363"/>
                    </a:ext>
                  </a:extLst>
                </a:gridCol>
              </a:tblGrid>
              <a:tr h="612247">
                <a:tc>
                  <a:txBody>
                    <a:bodyPr/>
                    <a:lstStyle/>
                    <a:p>
                      <a:pPr>
                        <a:buNone/>
                      </a:pPr>
                      <a:r>
                        <a:rPr lang="en-US" sz="2400" cap="none" spc="0">
                          <a:solidFill>
                            <a:schemeClr val="tx1"/>
                          </a:solidFill>
                        </a:rPr>
                        <a:t>Value Proposition</a:t>
                      </a:r>
                    </a:p>
                  </a:txBody>
                  <a:tcPr marL="140258" marR="140258" marT="140258" marB="70129"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F2F2F2">
                        <a:alpha val="45098"/>
                      </a:srgbClr>
                    </a:solidFill>
                  </a:tcPr>
                </a:tc>
                <a:tc>
                  <a:txBody>
                    <a:bodyPr/>
                    <a:lstStyle/>
                    <a:p>
                      <a:pPr>
                        <a:buNone/>
                      </a:pPr>
                      <a:r>
                        <a:rPr lang="en-US" sz="2400" cap="none" spc="0">
                          <a:solidFill>
                            <a:schemeClr val="tx1"/>
                          </a:solidFill>
                        </a:rPr>
                        <a:t>Meaning</a:t>
                      </a:r>
                    </a:p>
                  </a:txBody>
                  <a:tcPr marL="140258" marR="140258" marT="140258" marB="70129"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F2F2F2">
                        <a:alpha val="45098"/>
                      </a:srgbClr>
                    </a:solidFill>
                  </a:tcPr>
                </a:tc>
                <a:tc>
                  <a:txBody>
                    <a:bodyPr/>
                    <a:lstStyle/>
                    <a:p>
                      <a:pPr>
                        <a:buNone/>
                      </a:pPr>
                      <a:r>
                        <a:rPr lang="en-US" sz="2400" cap="none" spc="0" dirty="0">
                          <a:solidFill>
                            <a:schemeClr val="tx1"/>
                          </a:solidFill>
                        </a:rPr>
                        <a:t>Example</a:t>
                      </a:r>
                    </a:p>
                  </a:txBody>
                  <a:tcPr marL="140258" marR="140258" marT="140258" marB="70129"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F2F2F2">
                        <a:alpha val="45098"/>
                      </a:srgbClr>
                    </a:solidFill>
                  </a:tcPr>
                </a:tc>
                <a:extLst>
                  <a:ext uri="{0D108BD9-81ED-4DB2-BD59-A6C34878D82A}">
                    <a16:rowId xmlns:a16="http://schemas.microsoft.com/office/drawing/2014/main" val="4257654147"/>
                  </a:ext>
                </a:extLst>
              </a:tr>
              <a:tr h="612247">
                <a:tc>
                  <a:txBody>
                    <a:bodyPr/>
                    <a:lstStyle/>
                    <a:p>
                      <a:pPr>
                        <a:buNone/>
                      </a:pPr>
                      <a:r>
                        <a:rPr lang="en-US" sz="2400" b="1" cap="none" spc="0">
                          <a:solidFill>
                            <a:schemeClr val="tx1"/>
                          </a:solidFill>
                        </a:rPr>
                        <a:t>More for More</a:t>
                      </a:r>
                      <a:endParaRPr lang="en-US" sz="2400" cap="none" spc="0">
                        <a:solidFill>
                          <a:schemeClr val="tx1"/>
                        </a:solidFill>
                      </a:endParaRP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2400" cap="none" spc="0">
                          <a:solidFill>
                            <a:schemeClr val="tx1"/>
                          </a:solidFill>
                        </a:rPr>
                        <a:t>Superior benefits at a higher price</a:t>
                      </a: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2400" cap="none" spc="0" dirty="0">
                          <a:solidFill>
                            <a:schemeClr val="tx1"/>
                          </a:solidFill>
                        </a:rPr>
                        <a:t>Rolex</a:t>
                      </a: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1173131001"/>
                  </a:ext>
                </a:extLst>
              </a:tr>
              <a:tr h="612247">
                <a:tc>
                  <a:txBody>
                    <a:bodyPr/>
                    <a:lstStyle/>
                    <a:p>
                      <a:pPr>
                        <a:buNone/>
                      </a:pPr>
                      <a:r>
                        <a:rPr lang="en-US" sz="2400" b="1" cap="none" spc="0">
                          <a:solidFill>
                            <a:schemeClr val="tx1"/>
                          </a:solidFill>
                        </a:rPr>
                        <a:t>More for the Same</a:t>
                      </a:r>
                      <a:endParaRPr lang="en-US" sz="2400" cap="none" spc="0">
                        <a:solidFill>
                          <a:schemeClr val="tx1"/>
                        </a:solidFill>
                      </a:endParaRP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2400" cap="none" spc="0">
                          <a:solidFill>
                            <a:schemeClr val="tx1"/>
                          </a:solidFill>
                        </a:rPr>
                        <a:t>More benefits at a similar price</a:t>
                      </a: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2400" cap="none" spc="0" dirty="0">
                          <a:solidFill>
                            <a:schemeClr val="tx1"/>
                          </a:solidFill>
                        </a:rPr>
                        <a:t>Xiaomi</a:t>
                      </a: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2485189314"/>
                  </a:ext>
                </a:extLst>
              </a:tr>
              <a:tr h="926220">
                <a:tc>
                  <a:txBody>
                    <a:bodyPr/>
                    <a:lstStyle/>
                    <a:p>
                      <a:pPr>
                        <a:buNone/>
                      </a:pPr>
                      <a:r>
                        <a:rPr lang="en-US" sz="2400" b="1" cap="none" spc="0">
                          <a:solidFill>
                            <a:schemeClr val="tx1"/>
                          </a:solidFill>
                        </a:rPr>
                        <a:t>The Same for Less</a:t>
                      </a:r>
                      <a:endParaRPr lang="en-US" sz="2400" cap="none" spc="0">
                        <a:solidFill>
                          <a:schemeClr val="tx1"/>
                        </a:solidFill>
                      </a:endParaRP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2400" cap="none" spc="0" dirty="0">
                          <a:solidFill>
                            <a:schemeClr val="tx1"/>
                          </a:solidFill>
                        </a:rPr>
                        <a:t>Comparable benefits at a lower price</a:t>
                      </a: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2400" cap="none" spc="0" dirty="0" err="1">
                          <a:solidFill>
                            <a:schemeClr val="tx1"/>
                          </a:solidFill>
                        </a:rPr>
                        <a:t>BigC</a:t>
                      </a:r>
                      <a:endParaRPr lang="en-US" sz="2400" cap="none" spc="0" dirty="0">
                        <a:solidFill>
                          <a:schemeClr val="tx1"/>
                        </a:solidFill>
                      </a:endParaRP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961133423"/>
                  </a:ext>
                </a:extLst>
              </a:tr>
              <a:tr h="926220">
                <a:tc>
                  <a:txBody>
                    <a:bodyPr/>
                    <a:lstStyle/>
                    <a:p>
                      <a:pPr>
                        <a:buNone/>
                      </a:pPr>
                      <a:r>
                        <a:rPr lang="en-US" sz="2400" b="1" cap="none" spc="0">
                          <a:solidFill>
                            <a:schemeClr val="tx1"/>
                          </a:solidFill>
                        </a:rPr>
                        <a:t>Less for Much Less</a:t>
                      </a:r>
                      <a:endParaRPr lang="en-US" sz="2400" cap="none" spc="0">
                        <a:solidFill>
                          <a:schemeClr val="tx1"/>
                        </a:solidFill>
                      </a:endParaRP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2400" cap="none" spc="0">
                          <a:solidFill>
                            <a:schemeClr val="tx1"/>
                          </a:solidFill>
                        </a:rPr>
                        <a:t>Fewer benefits at a substantially lower price</a:t>
                      </a: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2400" cap="none" spc="0" dirty="0" err="1">
                          <a:solidFill>
                            <a:schemeClr val="tx1"/>
                          </a:solidFill>
                        </a:rPr>
                        <a:t>Vietjet</a:t>
                      </a:r>
                      <a:r>
                        <a:rPr lang="en-US" sz="2400" cap="none" spc="0" dirty="0">
                          <a:solidFill>
                            <a:schemeClr val="tx1"/>
                          </a:solidFill>
                        </a:rPr>
                        <a:t> Air</a:t>
                      </a: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3448525291"/>
                  </a:ext>
                </a:extLst>
              </a:tr>
              <a:tr h="612247">
                <a:tc>
                  <a:txBody>
                    <a:bodyPr/>
                    <a:lstStyle/>
                    <a:p>
                      <a:pPr>
                        <a:buNone/>
                      </a:pPr>
                      <a:r>
                        <a:rPr lang="en-US" sz="2400" b="1" cap="none" spc="0" dirty="0">
                          <a:solidFill>
                            <a:schemeClr val="tx1"/>
                          </a:solidFill>
                        </a:rPr>
                        <a:t>More for Less</a:t>
                      </a:r>
                      <a:endParaRPr lang="en-US" sz="2400" cap="none" spc="0" dirty="0">
                        <a:solidFill>
                          <a:schemeClr val="tx1"/>
                        </a:solidFill>
                      </a:endParaRP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2400" cap="none" spc="0">
                          <a:solidFill>
                            <a:schemeClr val="tx1"/>
                          </a:solidFill>
                        </a:rPr>
                        <a:t>More benefits at a lower price</a:t>
                      </a: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2400" dirty="0"/>
                        <a:t>New challenger brand</a:t>
                      </a:r>
                      <a:endParaRPr lang="en-US" sz="2400" cap="none" spc="0" dirty="0">
                        <a:solidFill>
                          <a:schemeClr val="tx1"/>
                        </a:solidFill>
                      </a:endParaRPr>
                    </a:p>
                  </a:txBody>
                  <a:tcPr marL="140258" marR="140258" marT="140258" marB="7012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2848511378"/>
                  </a:ext>
                </a:extLst>
              </a:tr>
            </a:tbl>
          </a:graphicData>
        </a:graphic>
      </p:graphicFrame>
    </p:spTree>
    <p:extLst>
      <p:ext uri="{BB962C8B-B14F-4D97-AF65-F5344CB8AC3E}">
        <p14:creationId xmlns:p14="http://schemas.microsoft.com/office/powerpoint/2010/main" val="1988631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26CD6-C7DB-CEAC-9074-9626DF41B3AB}"/>
              </a:ext>
            </a:extLst>
          </p:cNvPr>
          <p:cNvSpPr>
            <a:spLocks noGrp="1"/>
          </p:cNvSpPr>
          <p:nvPr>
            <p:ph type="title"/>
          </p:nvPr>
        </p:nvSpPr>
        <p:spPr>
          <a:xfrm>
            <a:off x="533399" y="578114"/>
            <a:ext cx="10515600" cy="650875"/>
          </a:xfrm>
        </p:spPr>
        <p:txBody>
          <a:bodyPr>
            <a:normAutofit fontScale="90000"/>
          </a:bodyPr>
          <a:lstStyle/>
          <a:p>
            <a:r>
              <a:rPr lang="en-US" b="1" dirty="0"/>
              <a:t>More for More: Rolex</a:t>
            </a:r>
            <a:endParaRPr lang="en-US" dirty="0"/>
          </a:p>
        </p:txBody>
      </p:sp>
      <p:sp>
        <p:nvSpPr>
          <p:cNvPr id="3" name="Content Placeholder 2">
            <a:extLst>
              <a:ext uri="{FF2B5EF4-FFF2-40B4-BE49-F238E27FC236}">
                <a16:creationId xmlns:a16="http://schemas.microsoft.com/office/drawing/2014/main" id="{0AF6DBF9-D2CF-C99A-B7C3-19E1E733A0B9}"/>
              </a:ext>
            </a:extLst>
          </p:cNvPr>
          <p:cNvSpPr>
            <a:spLocks noGrp="1"/>
          </p:cNvSpPr>
          <p:nvPr>
            <p:ph idx="1"/>
          </p:nvPr>
        </p:nvSpPr>
        <p:spPr>
          <a:xfrm>
            <a:off x="533399" y="1253331"/>
            <a:ext cx="11167534" cy="2100129"/>
          </a:xfrm>
        </p:spPr>
        <p:txBody>
          <a:bodyPr>
            <a:normAutofit fontScale="92500" lnSpcReduction="20000"/>
          </a:bodyPr>
          <a:lstStyle/>
          <a:p>
            <a:pPr marL="0" indent="0">
              <a:buNone/>
            </a:pPr>
            <a:r>
              <a:rPr lang="en-US" dirty="0"/>
              <a:t>Rolex competes in the luxury watch market. Its watches are priced far above ordinary watches, but customers are not paying only for timekeeping. They also receive prestige, craftsmanship, heritage, exclusivity, and strong symbolic value.</a:t>
            </a:r>
          </a:p>
          <a:p>
            <a:pPr marL="0" indent="0">
              <a:buNone/>
            </a:pPr>
            <a:r>
              <a:rPr lang="en-US" dirty="0"/>
              <a:t>Customers pay </a:t>
            </a:r>
            <a:r>
              <a:rPr lang="en-US" b="1" dirty="0"/>
              <a:t>more</a:t>
            </a:r>
            <a:r>
              <a:rPr lang="en-US" dirty="0"/>
              <a:t> because they perceive that they receive </a:t>
            </a:r>
            <a:r>
              <a:rPr lang="en-US" b="1" dirty="0"/>
              <a:t>more benefits</a:t>
            </a:r>
            <a:r>
              <a:rPr lang="en-US" dirty="0"/>
              <a:t>, especially status and brand image.</a:t>
            </a:r>
          </a:p>
          <a:p>
            <a:pPr marL="0" indent="0">
              <a:buNone/>
            </a:pPr>
            <a:endParaRPr lang="en-US" dirty="0"/>
          </a:p>
        </p:txBody>
      </p:sp>
      <p:sp>
        <p:nvSpPr>
          <p:cNvPr id="4" name="Title 1">
            <a:extLst>
              <a:ext uri="{FF2B5EF4-FFF2-40B4-BE49-F238E27FC236}">
                <a16:creationId xmlns:a16="http://schemas.microsoft.com/office/drawing/2014/main" id="{09953070-BCB6-08CF-9F38-CE3D611F3995}"/>
              </a:ext>
            </a:extLst>
          </p:cNvPr>
          <p:cNvSpPr txBox="1">
            <a:spLocks/>
          </p:cNvSpPr>
          <p:nvPr/>
        </p:nvSpPr>
        <p:spPr>
          <a:xfrm>
            <a:off x="533399" y="3365631"/>
            <a:ext cx="10515600" cy="65087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More for the Same: Xiaomi</a:t>
            </a:r>
          </a:p>
        </p:txBody>
      </p:sp>
      <p:sp>
        <p:nvSpPr>
          <p:cNvPr id="5" name="Content Placeholder 2">
            <a:extLst>
              <a:ext uri="{FF2B5EF4-FFF2-40B4-BE49-F238E27FC236}">
                <a16:creationId xmlns:a16="http://schemas.microsoft.com/office/drawing/2014/main" id="{F7C15A26-9700-E8E4-6047-02CE47678D22}"/>
              </a:ext>
            </a:extLst>
          </p:cNvPr>
          <p:cNvSpPr txBox="1">
            <a:spLocks/>
          </p:cNvSpPr>
          <p:nvPr/>
        </p:nvSpPr>
        <p:spPr>
          <a:xfrm>
            <a:off x="533399" y="4028677"/>
            <a:ext cx="11032068" cy="225120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Xiaomi entered many smartphone markets by offering phones with high-resolution cameras, large batteries, strong processors, and attractive designs at prices similar to or lower than established mainstream brands.</a:t>
            </a:r>
          </a:p>
          <a:p>
            <a:pPr marL="0" indent="0">
              <a:buNone/>
            </a:pPr>
            <a:r>
              <a:rPr lang="en-US" dirty="0"/>
              <a:t>Consumers may perceive that they receive </a:t>
            </a:r>
            <a:r>
              <a:rPr lang="en-US" b="1" dirty="0"/>
              <a:t>more features and performance for roughly the same price</a:t>
            </a:r>
            <a:r>
              <a:rPr lang="en-US" dirty="0"/>
              <a:t>.</a:t>
            </a:r>
          </a:p>
        </p:txBody>
      </p:sp>
    </p:spTree>
    <p:extLst>
      <p:ext uri="{BB962C8B-B14F-4D97-AF65-F5344CB8AC3E}">
        <p14:creationId xmlns:p14="http://schemas.microsoft.com/office/powerpoint/2010/main" val="40468809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29B60-23B7-03CC-7071-82423E90D8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275DFE-73B1-BAAD-AC3B-6988DF01488D}"/>
              </a:ext>
            </a:extLst>
          </p:cNvPr>
          <p:cNvSpPr>
            <a:spLocks noGrp="1"/>
          </p:cNvSpPr>
          <p:nvPr>
            <p:ph type="title"/>
          </p:nvPr>
        </p:nvSpPr>
        <p:spPr>
          <a:xfrm>
            <a:off x="838200" y="466725"/>
            <a:ext cx="10515600" cy="650875"/>
          </a:xfrm>
        </p:spPr>
        <p:txBody>
          <a:bodyPr>
            <a:normAutofit fontScale="90000"/>
          </a:bodyPr>
          <a:lstStyle/>
          <a:p>
            <a:r>
              <a:rPr lang="en-US" b="1" dirty="0"/>
              <a:t>The Same for Less: </a:t>
            </a:r>
            <a:r>
              <a:rPr lang="en-US" b="1" dirty="0" err="1"/>
              <a:t>BigC</a:t>
            </a:r>
            <a:endParaRPr lang="en-US" b="1" dirty="0"/>
          </a:p>
        </p:txBody>
      </p:sp>
      <p:sp>
        <p:nvSpPr>
          <p:cNvPr id="3" name="Content Placeholder 2">
            <a:extLst>
              <a:ext uri="{FF2B5EF4-FFF2-40B4-BE49-F238E27FC236}">
                <a16:creationId xmlns:a16="http://schemas.microsoft.com/office/drawing/2014/main" id="{96B365A6-E9F5-3B95-B257-012326BFF4E9}"/>
              </a:ext>
            </a:extLst>
          </p:cNvPr>
          <p:cNvSpPr>
            <a:spLocks noGrp="1"/>
          </p:cNvSpPr>
          <p:nvPr>
            <p:ph idx="1"/>
          </p:nvPr>
        </p:nvSpPr>
        <p:spPr>
          <a:xfrm>
            <a:off x="838200" y="1253331"/>
            <a:ext cx="10515600" cy="2175669"/>
          </a:xfrm>
        </p:spPr>
        <p:txBody>
          <a:bodyPr>
            <a:normAutofit/>
          </a:bodyPr>
          <a:lstStyle/>
          <a:p>
            <a:pPr marL="0" indent="0">
              <a:buNone/>
            </a:pPr>
            <a:r>
              <a:rPr lang="en-US" dirty="0" err="1"/>
              <a:t>BigC</a:t>
            </a:r>
            <a:r>
              <a:rPr lang="en-US" dirty="0"/>
              <a:t> sells many everyday grocery products that perform the same basic functions as products sold by larger supermarket chains. It keeps prices low through a limited product range, private-label products, simple store layouts, and cost-efficient operations.</a:t>
            </a:r>
          </a:p>
          <a:p>
            <a:pPr marL="0" indent="0">
              <a:buNone/>
            </a:pPr>
            <a:r>
              <a:rPr lang="en-US" dirty="0"/>
              <a:t>Customers obtain </a:t>
            </a:r>
            <a:r>
              <a:rPr lang="en-US" b="1" dirty="0"/>
              <a:t>similar basic benefits at a lower price</a:t>
            </a:r>
            <a:r>
              <a:rPr lang="en-US" dirty="0"/>
              <a:t>.</a:t>
            </a:r>
          </a:p>
        </p:txBody>
      </p:sp>
      <p:sp>
        <p:nvSpPr>
          <p:cNvPr id="4" name="Title 1">
            <a:extLst>
              <a:ext uri="{FF2B5EF4-FFF2-40B4-BE49-F238E27FC236}">
                <a16:creationId xmlns:a16="http://schemas.microsoft.com/office/drawing/2014/main" id="{B19D9CF3-E53E-275A-A3CD-7D920A050930}"/>
              </a:ext>
            </a:extLst>
          </p:cNvPr>
          <p:cNvSpPr txBox="1">
            <a:spLocks/>
          </p:cNvSpPr>
          <p:nvPr/>
        </p:nvSpPr>
        <p:spPr>
          <a:xfrm>
            <a:off x="838200" y="3650191"/>
            <a:ext cx="10515600" cy="65087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Less for Much Less: </a:t>
            </a:r>
            <a:r>
              <a:rPr lang="en-US" b="1" dirty="0" err="1"/>
              <a:t>Vietjet</a:t>
            </a:r>
            <a:r>
              <a:rPr lang="en-US" b="1" dirty="0"/>
              <a:t> Air</a:t>
            </a:r>
          </a:p>
        </p:txBody>
      </p:sp>
      <p:sp>
        <p:nvSpPr>
          <p:cNvPr id="5" name="Content Placeholder 2">
            <a:extLst>
              <a:ext uri="{FF2B5EF4-FFF2-40B4-BE49-F238E27FC236}">
                <a16:creationId xmlns:a16="http://schemas.microsoft.com/office/drawing/2014/main" id="{DECDEF36-83FE-5EB9-F6DE-E63B6ADCE391}"/>
              </a:ext>
            </a:extLst>
          </p:cNvPr>
          <p:cNvSpPr txBox="1">
            <a:spLocks/>
          </p:cNvSpPr>
          <p:nvPr/>
        </p:nvSpPr>
        <p:spPr>
          <a:xfrm>
            <a:off x="838200" y="4301066"/>
            <a:ext cx="10693400" cy="209020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err="1"/>
              <a:t>Vietjet</a:t>
            </a:r>
            <a:r>
              <a:rPr lang="en-US" dirty="0"/>
              <a:t> Air offers very low airfares but provides fewer included services than traditional full-service airlines. Passengers may pay separately for checked baggage, seat selection, food, and other extras.</a:t>
            </a:r>
          </a:p>
          <a:p>
            <a:pPr marL="0" indent="0">
              <a:buNone/>
            </a:pPr>
            <a:r>
              <a:rPr lang="en-US" dirty="0"/>
              <a:t>Customers accept </a:t>
            </a:r>
            <a:r>
              <a:rPr lang="en-US" b="1" dirty="0"/>
              <a:t>fewer services</a:t>
            </a:r>
            <a:r>
              <a:rPr lang="en-US" dirty="0"/>
              <a:t> in exchange for a </a:t>
            </a:r>
            <a:r>
              <a:rPr lang="en-US" b="1" dirty="0"/>
              <a:t>much lower price</a:t>
            </a:r>
            <a:r>
              <a:rPr lang="en-US" dirty="0"/>
              <a:t>.</a:t>
            </a:r>
          </a:p>
        </p:txBody>
      </p:sp>
    </p:spTree>
    <p:extLst>
      <p:ext uri="{BB962C8B-B14F-4D97-AF65-F5344CB8AC3E}">
        <p14:creationId xmlns:p14="http://schemas.microsoft.com/office/powerpoint/2010/main" val="253519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61D2C-2EDC-1312-BBF8-1A9A96D27C53}"/>
              </a:ext>
            </a:extLst>
          </p:cNvPr>
          <p:cNvSpPr>
            <a:spLocks noGrp="1"/>
          </p:cNvSpPr>
          <p:nvPr>
            <p:ph type="title"/>
          </p:nvPr>
        </p:nvSpPr>
        <p:spPr/>
        <p:txBody>
          <a:bodyPr/>
          <a:lstStyle/>
          <a:p>
            <a:r>
              <a:rPr lang="en-US" b="1" dirty="0"/>
              <a:t>More for Less: New Market Entrant</a:t>
            </a:r>
          </a:p>
        </p:txBody>
      </p:sp>
      <p:sp>
        <p:nvSpPr>
          <p:cNvPr id="3" name="Content Placeholder 2">
            <a:extLst>
              <a:ext uri="{FF2B5EF4-FFF2-40B4-BE49-F238E27FC236}">
                <a16:creationId xmlns:a16="http://schemas.microsoft.com/office/drawing/2014/main" id="{8B0D116B-D3C8-8C14-7D37-71C8F4CF36F2}"/>
              </a:ext>
            </a:extLst>
          </p:cNvPr>
          <p:cNvSpPr>
            <a:spLocks noGrp="1"/>
          </p:cNvSpPr>
          <p:nvPr>
            <p:ph idx="1"/>
          </p:nvPr>
        </p:nvSpPr>
        <p:spPr/>
        <p:txBody>
          <a:bodyPr/>
          <a:lstStyle/>
          <a:p>
            <a:r>
              <a:rPr lang="en-US" dirty="0"/>
              <a:t>Imagine a new fitness </a:t>
            </a:r>
            <a:r>
              <a:rPr lang="en-US" dirty="0" err="1"/>
              <a:t>centre</a:t>
            </a:r>
            <a:r>
              <a:rPr lang="en-US" dirty="0"/>
              <a:t> entering a university </a:t>
            </a:r>
            <a:r>
              <a:rPr lang="en-US" dirty="0" err="1"/>
              <a:t>neighbourhood</a:t>
            </a:r>
            <a:r>
              <a:rPr lang="en-US" dirty="0"/>
              <a:t>. Existing gyms charge 400.000 VND per month for basic equipment access. The new gym charges 300.000 VND while also including group classes, an app, extended opening hours, and free fitness assessments.</a:t>
            </a:r>
          </a:p>
          <a:p>
            <a:r>
              <a:rPr lang="en-US" dirty="0"/>
              <a:t>The company offers </a:t>
            </a:r>
            <a:r>
              <a:rPr lang="en-US" b="1" dirty="0"/>
              <a:t>more benefits at a lower price</a:t>
            </a:r>
            <a:r>
              <a:rPr lang="en-US" dirty="0"/>
              <a:t>.</a:t>
            </a:r>
          </a:p>
          <a:p>
            <a:pPr marL="0" indent="0">
              <a:buNone/>
            </a:pPr>
            <a:endParaRPr lang="en-US" dirty="0"/>
          </a:p>
        </p:txBody>
      </p:sp>
    </p:spTree>
    <p:extLst>
      <p:ext uri="{BB962C8B-B14F-4D97-AF65-F5344CB8AC3E}">
        <p14:creationId xmlns:p14="http://schemas.microsoft.com/office/powerpoint/2010/main" val="42081458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C0BAF0E-60D8-8F68-1AE0-982511C45FFC}"/>
              </a:ext>
            </a:extLst>
          </p:cNvPr>
          <p:cNvPicPr>
            <a:picLocks noChangeAspect="1"/>
          </p:cNvPicPr>
          <p:nvPr/>
        </p:nvPicPr>
        <p:blipFill>
          <a:blip r:embed="rId2"/>
          <a:srcRect b="5436"/>
          <a:stretch>
            <a:fillRect/>
          </a:stretch>
        </p:blipFill>
        <p:spPr>
          <a:xfrm>
            <a:off x="2522358" y="10"/>
            <a:ext cx="9669642" cy="6857990"/>
          </a:xfrm>
          <a:prstGeom prst="rect">
            <a:avLst/>
          </a:prstGeom>
        </p:spPr>
      </p:pic>
      <p:sp>
        <p:nvSpPr>
          <p:cNvPr id="14" name="Rectangle 1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C2DB530B-BA8C-60B3-0D4E-BA62FC9ACD72}"/>
              </a:ext>
            </a:extLst>
          </p:cNvPr>
          <p:cNvSpPr>
            <a:spLocks noGrp="1"/>
          </p:cNvSpPr>
          <p:nvPr>
            <p:ph type="title"/>
          </p:nvPr>
        </p:nvSpPr>
        <p:spPr>
          <a:xfrm>
            <a:off x="529390" y="743447"/>
            <a:ext cx="4396224" cy="3692028"/>
          </a:xfrm>
          <a:noFill/>
        </p:spPr>
        <p:txBody>
          <a:bodyPr vert="horz" lIns="91440" tIns="45720" rIns="91440" bIns="45720" rtlCol="0" anchor="b">
            <a:normAutofit/>
          </a:bodyPr>
          <a:lstStyle/>
          <a:p>
            <a:r>
              <a:rPr lang="en-US" sz="5200" b="1" dirty="0">
                <a:solidFill>
                  <a:schemeClr val="accent3"/>
                </a:solidFill>
              </a:rPr>
              <a:t>Team work</a:t>
            </a:r>
            <a:endParaRPr lang="en-US" sz="5200" dirty="0">
              <a:solidFill>
                <a:schemeClr val="accent3"/>
              </a:solidFill>
            </a:endParaRPr>
          </a:p>
        </p:txBody>
      </p:sp>
      <p:sp>
        <p:nvSpPr>
          <p:cNvPr id="5" name="Text Placeholder 4">
            <a:extLst>
              <a:ext uri="{FF2B5EF4-FFF2-40B4-BE49-F238E27FC236}">
                <a16:creationId xmlns:a16="http://schemas.microsoft.com/office/drawing/2014/main" id="{92671C4E-A7CA-49C4-BFC1-AFFAB2E4E7F4}"/>
              </a:ext>
            </a:extLst>
          </p:cNvPr>
          <p:cNvSpPr>
            <a:spLocks noGrp="1"/>
          </p:cNvSpPr>
          <p:nvPr>
            <p:ph type="body" idx="1"/>
          </p:nvPr>
        </p:nvSpPr>
        <p:spPr>
          <a:xfrm>
            <a:off x="952229" y="4629234"/>
            <a:ext cx="3973386" cy="1485319"/>
          </a:xfrm>
          <a:noFill/>
        </p:spPr>
        <p:txBody>
          <a:bodyPr vert="horz" lIns="91440" tIns="45720" rIns="91440" bIns="45720" rtlCol="0">
            <a:normAutofit/>
          </a:bodyPr>
          <a:lstStyle/>
          <a:p>
            <a:endParaRPr lang="en-US">
              <a:solidFill>
                <a:schemeClr val="tx1"/>
              </a:solidFill>
            </a:endParaRPr>
          </a:p>
        </p:txBody>
      </p:sp>
    </p:spTree>
    <p:extLst>
      <p:ext uri="{BB962C8B-B14F-4D97-AF65-F5344CB8AC3E}">
        <p14:creationId xmlns:p14="http://schemas.microsoft.com/office/powerpoint/2010/main" val="1114232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1B336-CCEC-B638-4968-AC3E69D008BA}"/>
              </a:ext>
            </a:extLst>
          </p:cNvPr>
          <p:cNvSpPr>
            <a:spLocks noGrp="1"/>
          </p:cNvSpPr>
          <p:nvPr>
            <p:ph type="title"/>
          </p:nvPr>
        </p:nvSpPr>
        <p:spPr>
          <a:xfrm>
            <a:off x="838200" y="822325"/>
            <a:ext cx="10515600" cy="766251"/>
          </a:xfrm>
        </p:spPr>
        <p:txBody>
          <a:bodyPr/>
          <a:lstStyle/>
          <a:p>
            <a:r>
              <a:rPr lang="en-US" b="1" dirty="0">
                <a:solidFill>
                  <a:schemeClr val="accent1"/>
                </a:solidFill>
              </a:rPr>
              <a:t>Questions:</a:t>
            </a:r>
            <a:endParaRPr lang="en-US" dirty="0">
              <a:solidFill>
                <a:schemeClr val="accent1"/>
              </a:solidFill>
            </a:endParaRPr>
          </a:p>
        </p:txBody>
      </p:sp>
      <p:sp>
        <p:nvSpPr>
          <p:cNvPr id="3" name="Content Placeholder 2">
            <a:extLst>
              <a:ext uri="{FF2B5EF4-FFF2-40B4-BE49-F238E27FC236}">
                <a16:creationId xmlns:a16="http://schemas.microsoft.com/office/drawing/2014/main" id="{D326580D-A9AB-5D91-7398-D5ECC5957E62}"/>
              </a:ext>
            </a:extLst>
          </p:cNvPr>
          <p:cNvSpPr>
            <a:spLocks noGrp="1"/>
          </p:cNvSpPr>
          <p:nvPr>
            <p:ph idx="1"/>
          </p:nvPr>
        </p:nvSpPr>
        <p:spPr>
          <a:xfrm>
            <a:off x="669851" y="1744133"/>
            <a:ext cx="10683949" cy="4594674"/>
          </a:xfrm>
        </p:spPr>
        <p:txBody>
          <a:bodyPr>
            <a:normAutofit/>
          </a:bodyPr>
          <a:lstStyle/>
          <a:p>
            <a:r>
              <a:rPr lang="en-US" dirty="0"/>
              <a:t>Discuss the possible segmentation of your business case study. How would you divide them? By which criteria?</a:t>
            </a:r>
          </a:p>
          <a:p>
            <a:r>
              <a:rPr lang="en-US" dirty="0"/>
              <a:t>What are the target segmentations? Why?</a:t>
            </a:r>
          </a:p>
          <a:p>
            <a:r>
              <a:rPr lang="en-US" dirty="0"/>
              <a:t>Which product/ service would be provided to make the business different to its competitors?</a:t>
            </a:r>
          </a:p>
          <a:p>
            <a:r>
              <a:rPr lang="en-US" dirty="0"/>
              <a:t>What positioning strategy do you recommend?</a:t>
            </a:r>
          </a:p>
        </p:txBody>
      </p:sp>
    </p:spTree>
    <p:extLst>
      <p:ext uri="{BB962C8B-B14F-4D97-AF65-F5344CB8AC3E}">
        <p14:creationId xmlns:p14="http://schemas.microsoft.com/office/powerpoint/2010/main" val="5814544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44090</TotalTime>
  <Words>1869</Words>
  <Application>Microsoft Office PowerPoint</Application>
  <PresentationFormat>Widescreen</PresentationFormat>
  <Paragraphs>250</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Aptos</vt:lpstr>
      <vt:lpstr>Aptos Display</vt:lpstr>
      <vt:lpstr>Arial</vt:lpstr>
      <vt:lpstr>Wingdings</vt:lpstr>
      <vt:lpstr>Office Theme</vt:lpstr>
      <vt:lpstr>MARKET SEGMENTATION, TARGETING &amp; POSITIONING</vt:lpstr>
      <vt:lpstr>Learning Objectives</vt:lpstr>
      <vt:lpstr>Should a company serve all customers in exactly the same way?</vt:lpstr>
      <vt:lpstr>PowerPoint Presentation</vt:lpstr>
      <vt:lpstr>PowerPoint Presentation</vt:lpstr>
      <vt:lpstr>PowerPoint Presentation</vt:lpstr>
      <vt:lpstr>A customer-driven marketing strategy</vt:lpstr>
      <vt:lpstr>MARKET SGMENTATION</vt:lpstr>
      <vt:lpstr>What Is Market Segmentation?</vt:lpstr>
      <vt:lpstr>Flight Ticket (Cathay Pacific)</vt:lpstr>
      <vt:lpstr>Why Segment Markets?</vt:lpstr>
      <vt:lpstr>GEOGRAPHIC SEGMENTATION</vt:lpstr>
      <vt:lpstr>DEMOGRAPHIC SEGMENTATION</vt:lpstr>
      <vt:lpstr>PSYCHOGRAPHIC SEGMENTATION</vt:lpstr>
      <vt:lpstr>BEHAVIOURAL SEGMENTATION</vt:lpstr>
      <vt:lpstr>EFFECTIVE SEGMENTATION</vt:lpstr>
      <vt:lpstr>MARKET TARGETING</vt:lpstr>
      <vt:lpstr>Why we need market targeting?</vt:lpstr>
      <vt:lpstr>TARGET MARKET STRATEGIES</vt:lpstr>
      <vt:lpstr>TARGET MARKET STRATEGIES</vt:lpstr>
      <vt:lpstr>Cocoon Vietnam — Focusing on a Specific Beauty Segment</vt:lpstr>
      <vt:lpstr>TARGET MARKET STRATEGIES</vt:lpstr>
      <vt:lpstr>PowerPoint Presentation</vt:lpstr>
      <vt:lpstr>DIFFERENTIATION &amp; POSITIONING</vt:lpstr>
      <vt:lpstr>How will marketers create superior value for their target market?</vt:lpstr>
      <vt:lpstr>Dyson vacuum cleaner</vt:lpstr>
      <vt:lpstr>Image Differentiation</vt:lpstr>
      <vt:lpstr>Choosing the Right Competitive Differences</vt:lpstr>
      <vt:lpstr>POSITIONING</vt:lpstr>
      <vt:lpstr>Value Proposition</vt:lpstr>
      <vt:lpstr>More for More: Rolex</vt:lpstr>
      <vt:lpstr>The Same for Less: BigC</vt:lpstr>
      <vt:lpstr>More for Less: New Market Entrant</vt:lpstr>
      <vt:lpstr>Team work</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Hoa Nguyen</dc:creator>
  <cp:lastModifiedBy>Nguyen To Hoai Anh 20239513</cp:lastModifiedBy>
  <cp:revision>58</cp:revision>
  <cp:lastPrinted>2026-07-07T02:54:58Z</cp:lastPrinted>
  <dcterms:created xsi:type="dcterms:W3CDTF">2026-05-30T11:23:42Z</dcterms:created>
  <dcterms:modified xsi:type="dcterms:W3CDTF">2026-08-31T12:19:24Z</dcterms:modified>
</cp:coreProperties>
</file>