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handoutMasterIdLst>
    <p:handoutMasterId r:id="rId34"/>
  </p:handoutMasterIdLst>
  <p:sldIdLst>
    <p:sldId id="338" r:id="rId2"/>
    <p:sldId id="365" r:id="rId3"/>
    <p:sldId id="427" r:id="rId4"/>
    <p:sldId id="369" r:id="rId5"/>
    <p:sldId id="339" r:id="rId6"/>
    <p:sldId id="449" r:id="rId7"/>
    <p:sldId id="261" r:id="rId8"/>
    <p:sldId id="448" r:id="rId9"/>
    <p:sldId id="451" r:id="rId10"/>
    <p:sldId id="450" r:id="rId11"/>
    <p:sldId id="452" r:id="rId12"/>
    <p:sldId id="453" r:id="rId13"/>
    <p:sldId id="454" r:id="rId14"/>
    <p:sldId id="455" r:id="rId15"/>
    <p:sldId id="457" r:id="rId16"/>
    <p:sldId id="456" r:id="rId17"/>
    <p:sldId id="462" r:id="rId18"/>
    <p:sldId id="463" r:id="rId19"/>
    <p:sldId id="371" r:id="rId20"/>
    <p:sldId id="372" r:id="rId21"/>
    <p:sldId id="435" r:id="rId22"/>
    <p:sldId id="458" r:id="rId23"/>
    <p:sldId id="436" r:id="rId24"/>
    <p:sldId id="437" r:id="rId25"/>
    <p:sldId id="439" r:id="rId26"/>
    <p:sldId id="459" r:id="rId27"/>
    <p:sldId id="438" r:id="rId28"/>
    <p:sldId id="461" r:id="rId29"/>
    <p:sldId id="460" r:id="rId30"/>
    <p:sldId id="422" r:id="rId31"/>
    <p:sldId id="396" r:id="rId3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588" y="5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11D585-01B7-46A0-AE97-38E2D4ED8FF1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2DB88B1-F313-4AA9-A2DE-0461014FCC55}">
      <dgm:prSet phldrT="[Text]" phldr="0"/>
      <dgm:spPr/>
      <dgm:t>
        <a:bodyPr/>
        <a:lstStyle/>
        <a:p>
          <a:r>
            <a:rPr lang="en-US" dirty="0"/>
            <a:t>PRODUCT</a:t>
          </a:r>
        </a:p>
      </dgm:t>
    </dgm:pt>
    <dgm:pt modelId="{47BCB649-948B-407A-9833-778FAB52E2EE}" type="parTrans" cxnId="{980CBE24-5E5C-496E-90A6-E011B4B39ED9}">
      <dgm:prSet/>
      <dgm:spPr/>
      <dgm:t>
        <a:bodyPr/>
        <a:lstStyle/>
        <a:p>
          <a:endParaRPr lang="en-US"/>
        </a:p>
      </dgm:t>
    </dgm:pt>
    <dgm:pt modelId="{32449065-4300-4D7F-9192-71ABB3A681F9}" type="sibTrans" cxnId="{980CBE24-5E5C-496E-90A6-E011B4B39ED9}">
      <dgm:prSet/>
      <dgm:spPr/>
      <dgm:t>
        <a:bodyPr/>
        <a:lstStyle/>
        <a:p>
          <a:endParaRPr lang="en-US"/>
        </a:p>
      </dgm:t>
    </dgm:pt>
    <dgm:pt modelId="{63FB9085-69EE-40BA-B124-705247ACF71A}">
      <dgm:prSet phldrT="[Text]"/>
      <dgm:spPr/>
      <dgm:t>
        <a:bodyPr/>
        <a:lstStyle/>
        <a:p>
          <a:pPr>
            <a:buNone/>
          </a:pPr>
          <a:r>
            <a:rPr lang="en-US" dirty="0"/>
            <a:t>Variety </a:t>
          </a:r>
        </a:p>
      </dgm:t>
    </dgm:pt>
    <dgm:pt modelId="{335860B0-95E5-42FE-97F9-81CA616BCBCA}" type="parTrans" cxnId="{B77BBAAC-802B-468B-9E02-541492605F49}">
      <dgm:prSet/>
      <dgm:spPr/>
      <dgm:t>
        <a:bodyPr/>
        <a:lstStyle/>
        <a:p>
          <a:endParaRPr lang="en-US"/>
        </a:p>
      </dgm:t>
    </dgm:pt>
    <dgm:pt modelId="{A3C42BE5-DE18-49EB-9B5F-DE6EBCCAF57D}" type="sibTrans" cxnId="{B77BBAAC-802B-468B-9E02-541492605F49}">
      <dgm:prSet/>
      <dgm:spPr/>
      <dgm:t>
        <a:bodyPr/>
        <a:lstStyle/>
        <a:p>
          <a:endParaRPr lang="en-US"/>
        </a:p>
      </dgm:t>
    </dgm:pt>
    <dgm:pt modelId="{A408A614-99F9-4537-BB07-9E2977DF2CEC}">
      <dgm:prSet phldrT="[Text]" phldr="0"/>
      <dgm:spPr/>
      <dgm:t>
        <a:bodyPr/>
        <a:lstStyle/>
        <a:p>
          <a:r>
            <a:rPr lang="en-US" dirty="0"/>
            <a:t>PRICE</a:t>
          </a:r>
        </a:p>
      </dgm:t>
    </dgm:pt>
    <dgm:pt modelId="{527EDD3A-0EAF-4F60-B32D-0FE7C836B41A}" type="parTrans" cxnId="{3F469CF8-72F5-4C52-8634-9ABDF939628D}">
      <dgm:prSet/>
      <dgm:spPr/>
      <dgm:t>
        <a:bodyPr/>
        <a:lstStyle/>
        <a:p>
          <a:endParaRPr lang="en-US"/>
        </a:p>
      </dgm:t>
    </dgm:pt>
    <dgm:pt modelId="{4D6140E8-A72E-4D56-9635-130D29937AA4}" type="sibTrans" cxnId="{3F469CF8-72F5-4C52-8634-9ABDF939628D}">
      <dgm:prSet/>
      <dgm:spPr/>
      <dgm:t>
        <a:bodyPr/>
        <a:lstStyle/>
        <a:p>
          <a:endParaRPr lang="en-US"/>
        </a:p>
      </dgm:t>
    </dgm:pt>
    <dgm:pt modelId="{FD4977A2-BA61-4569-BCF3-20A229FDDE67}">
      <dgm:prSet phldrT="[Text]"/>
      <dgm:spPr/>
      <dgm:t>
        <a:bodyPr/>
        <a:lstStyle/>
        <a:p>
          <a:pPr>
            <a:buNone/>
          </a:pPr>
          <a:r>
            <a:rPr lang="en-US" dirty="0"/>
            <a:t>List price </a:t>
          </a:r>
        </a:p>
      </dgm:t>
    </dgm:pt>
    <dgm:pt modelId="{640563CB-8EC3-4573-93C4-7746AFDB1CC2}" type="parTrans" cxnId="{D8D829D3-0978-46A6-BEB5-425FE18F1C68}">
      <dgm:prSet/>
      <dgm:spPr/>
      <dgm:t>
        <a:bodyPr/>
        <a:lstStyle/>
        <a:p>
          <a:endParaRPr lang="en-US"/>
        </a:p>
      </dgm:t>
    </dgm:pt>
    <dgm:pt modelId="{D05C33E5-1967-4885-910D-66EA752CEEEE}" type="sibTrans" cxnId="{D8D829D3-0978-46A6-BEB5-425FE18F1C68}">
      <dgm:prSet/>
      <dgm:spPr/>
      <dgm:t>
        <a:bodyPr/>
        <a:lstStyle/>
        <a:p>
          <a:endParaRPr lang="en-US"/>
        </a:p>
      </dgm:t>
    </dgm:pt>
    <dgm:pt modelId="{A4958591-CDC3-41E4-9736-6423F3436C8B}">
      <dgm:prSet phldrT="[Text]" phldr="0"/>
      <dgm:spPr/>
      <dgm:t>
        <a:bodyPr/>
        <a:lstStyle/>
        <a:p>
          <a:r>
            <a:rPr lang="en-US" dirty="0"/>
            <a:t>PLACE</a:t>
          </a:r>
        </a:p>
      </dgm:t>
    </dgm:pt>
    <dgm:pt modelId="{4574BB4E-E603-4375-93B4-0E7D85C221AB}" type="parTrans" cxnId="{75494982-F0DE-49BC-86FF-B5EDD55AE627}">
      <dgm:prSet/>
      <dgm:spPr/>
      <dgm:t>
        <a:bodyPr/>
        <a:lstStyle/>
        <a:p>
          <a:endParaRPr lang="en-US"/>
        </a:p>
      </dgm:t>
    </dgm:pt>
    <dgm:pt modelId="{56967B2E-2E5C-4742-8F30-0D3D32A6D388}" type="sibTrans" cxnId="{75494982-F0DE-49BC-86FF-B5EDD55AE627}">
      <dgm:prSet/>
      <dgm:spPr/>
      <dgm:t>
        <a:bodyPr/>
        <a:lstStyle/>
        <a:p>
          <a:endParaRPr lang="en-US"/>
        </a:p>
      </dgm:t>
    </dgm:pt>
    <dgm:pt modelId="{67926A0A-C62A-42C9-B1D7-F94001D16C43}">
      <dgm:prSet phldrT="[Text]"/>
      <dgm:spPr/>
      <dgm:t>
        <a:bodyPr/>
        <a:lstStyle/>
        <a:p>
          <a:pPr>
            <a:buNone/>
          </a:pPr>
          <a:r>
            <a:rPr lang="en-US" dirty="0"/>
            <a:t>Channels </a:t>
          </a:r>
        </a:p>
      </dgm:t>
    </dgm:pt>
    <dgm:pt modelId="{21557145-49A3-4196-AFA6-621E996FD2C8}" type="parTrans" cxnId="{A64253E2-4C3A-4EC3-8F51-6625EA71FBA7}">
      <dgm:prSet/>
      <dgm:spPr/>
      <dgm:t>
        <a:bodyPr/>
        <a:lstStyle/>
        <a:p>
          <a:endParaRPr lang="en-US"/>
        </a:p>
      </dgm:t>
    </dgm:pt>
    <dgm:pt modelId="{616FD2FB-E2D5-43EC-A656-4FDFE48833FF}" type="sibTrans" cxnId="{A64253E2-4C3A-4EC3-8F51-6625EA71FBA7}">
      <dgm:prSet/>
      <dgm:spPr/>
      <dgm:t>
        <a:bodyPr/>
        <a:lstStyle/>
        <a:p>
          <a:endParaRPr lang="en-US"/>
        </a:p>
      </dgm:t>
    </dgm:pt>
    <dgm:pt modelId="{85CE06DC-E1FA-4DEA-854A-19EE0564609A}">
      <dgm:prSet phldrT="[Text]"/>
      <dgm:spPr/>
      <dgm:t>
        <a:bodyPr/>
        <a:lstStyle/>
        <a:p>
          <a:pPr>
            <a:buNone/>
          </a:pPr>
          <a:r>
            <a:rPr lang="en-US" dirty="0"/>
            <a:t>PROMOTION</a:t>
          </a:r>
        </a:p>
      </dgm:t>
    </dgm:pt>
    <dgm:pt modelId="{ABA89D85-89ED-4845-B7E3-B9A4436576A4}" type="parTrans" cxnId="{D4DC8957-4AE7-4F92-A95E-17257F528E98}">
      <dgm:prSet/>
      <dgm:spPr/>
      <dgm:t>
        <a:bodyPr/>
        <a:lstStyle/>
        <a:p>
          <a:endParaRPr lang="en-US"/>
        </a:p>
      </dgm:t>
    </dgm:pt>
    <dgm:pt modelId="{12371627-AAE4-4874-B2AB-BC8BFBA3DF3F}" type="sibTrans" cxnId="{D4DC8957-4AE7-4F92-A95E-17257F528E98}">
      <dgm:prSet/>
      <dgm:spPr/>
      <dgm:t>
        <a:bodyPr/>
        <a:lstStyle/>
        <a:p>
          <a:endParaRPr lang="en-US"/>
        </a:p>
      </dgm:t>
    </dgm:pt>
    <dgm:pt modelId="{A1BBAC4F-BF3E-4F6C-9905-2646B81E532B}">
      <dgm:prSet phldrT="[Text]"/>
      <dgm:spPr/>
      <dgm:t>
        <a:bodyPr/>
        <a:lstStyle/>
        <a:p>
          <a:pPr>
            <a:buNone/>
          </a:pPr>
          <a:r>
            <a:rPr lang="en-US" dirty="0"/>
            <a:t>Advertising </a:t>
          </a:r>
        </a:p>
      </dgm:t>
    </dgm:pt>
    <dgm:pt modelId="{5C2437D7-4EFE-452C-81DC-B6A9AE4E20E9}" type="parTrans" cxnId="{830A523D-B73B-4ADB-8F37-B5515FD0A20B}">
      <dgm:prSet/>
      <dgm:spPr/>
      <dgm:t>
        <a:bodyPr/>
        <a:lstStyle/>
        <a:p>
          <a:endParaRPr lang="en-US"/>
        </a:p>
      </dgm:t>
    </dgm:pt>
    <dgm:pt modelId="{6B1D2EAF-2E8B-4760-AF61-8269DBE844CD}" type="sibTrans" cxnId="{830A523D-B73B-4ADB-8F37-B5515FD0A20B}">
      <dgm:prSet/>
      <dgm:spPr/>
      <dgm:t>
        <a:bodyPr/>
        <a:lstStyle/>
        <a:p>
          <a:endParaRPr lang="en-US"/>
        </a:p>
      </dgm:t>
    </dgm:pt>
    <dgm:pt modelId="{C63A90AB-0021-409D-BAF9-C9F28B183A7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Quality </a:t>
          </a:r>
        </a:p>
      </dgm:t>
    </dgm:pt>
    <dgm:pt modelId="{CAB66962-1561-446B-8112-A67AAB4325AE}" type="parTrans" cxnId="{4B6002B4-0B6E-45D3-8394-D1060C4C172D}">
      <dgm:prSet/>
      <dgm:spPr/>
      <dgm:t>
        <a:bodyPr/>
        <a:lstStyle/>
        <a:p>
          <a:endParaRPr lang="en-US"/>
        </a:p>
      </dgm:t>
    </dgm:pt>
    <dgm:pt modelId="{706FF45C-96B0-4F60-B2AE-AD22A814A4CC}" type="sibTrans" cxnId="{4B6002B4-0B6E-45D3-8394-D1060C4C172D}">
      <dgm:prSet/>
      <dgm:spPr/>
      <dgm:t>
        <a:bodyPr/>
        <a:lstStyle/>
        <a:p>
          <a:endParaRPr lang="en-US"/>
        </a:p>
      </dgm:t>
    </dgm:pt>
    <dgm:pt modelId="{36D130D8-001C-4882-9A9D-1F9EF01207F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Design </a:t>
          </a:r>
        </a:p>
      </dgm:t>
    </dgm:pt>
    <dgm:pt modelId="{D303399C-7B19-4621-AFF2-55C8E7D76AD5}" type="parTrans" cxnId="{2A243D39-ADEE-4759-BC4E-5FBDBA786C40}">
      <dgm:prSet/>
      <dgm:spPr/>
      <dgm:t>
        <a:bodyPr/>
        <a:lstStyle/>
        <a:p>
          <a:endParaRPr lang="en-US"/>
        </a:p>
      </dgm:t>
    </dgm:pt>
    <dgm:pt modelId="{ABFFC94F-A9A0-4043-9331-3B8CBF96B695}" type="sibTrans" cxnId="{2A243D39-ADEE-4759-BC4E-5FBDBA786C40}">
      <dgm:prSet/>
      <dgm:spPr/>
      <dgm:t>
        <a:bodyPr/>
        <a:lstStyle/>
        <a:p>
          <a:endParaRPr lang="en-US"/>
        </a:p>
      </dgm:t>
    </dgm:pt>
    <dgm:pt modelId="{37CA616C-B885-4BB1-8943-D510C83D1B9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Features </a:t>
          </a:r>
        </a:p>
      </dgm:t>
    </dgm:pt>
    <dgm:pt modelId="{32F2B265-52C5-4C0B-999C-172116B86BE6}" type="parTrans" cxnId="{19A2E73A-E2C0-4E1D-B279-26E8EB7A313C}">
      <dgm:prSet/>
      <dgm:spPr/>
      <dgm:t>
        <a:bodyPr/>
        <a:lstStyle/>
        <a:p>
          <a:endParaRPr lang="en-US"/>
        </a:p>
      </dgm:t>
    </dgm:pt>
    <dgm:pt modelId="{6FF01130-AC2D-40B6-8413-C1D374CD5797}" type="sibTrans" cxnId="{19A2E73A-E2C0-4E1D-B279-26E8EB7A313C}">
      <dgm:prSet/>
      <dgm:spPr/>
      <dgm:t>
        <a:bodyPr/>
        <a:lstStyle/>
        <a:p>
          <a:endParaRPr lang="en-US"/>
        </a:p>
      </dgm:t>
    </dgm:pt>
    <dgm:pt modelId="{29B421A2-7032-444F-9665-A459F1078180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Brand </a:t>
          </a:r>
        </a:p>
      </dgm:t>
    </dgm:pt>
    <dgm:pt modelId="{D167F478-3BF5-4B3D-9F0A-3BC80CAFD935}" type="parTrans" cxnId="{3D6477DA-CDCA-4C48-AF3C-BD2C8C5F75D1}">
      <dgm:prSet/>
      <dgm:spPr/>
      <dgm:t>
        <a:bodyPr/>
        <a:lstStyle/>
        <a:p>
          <a:endParaRPr lang="en-US"/>
        </a:p>
      </dgm:t>
    </dgm:pt>
    <dgm:pt modelId="{904B02FB-D6E7-45E6-917A-D3051D0022C4}" type="sibTrans" cxnId="{3D6477DA-CDCA-4C48-AF3C-BD2C8C5F75D1}">
      <dgm:prSet/>
      <dgm:spPr/>
      <dgm:t>
        <a:bodyPr/>
        <a:lstStyle/>
        <a:p>
          <a:endParaRPr lang="en-US"/>
        </a:p>
      </dgm:t>
    </dgm:pt>
    <dgm:pt modelId="{3068D363-66E7-4072-9EBE-C591A9D88DC3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Packaging </a:t>
          </a:r>
        </a:p>
      </dgm:t>
    </dgm:pt>
    <dgm:pt modelId="{350A3D5F-57DE-401B-8E71-E56FA4A47D99}" type="parTrans" cxnId="{F3A0E5D4-323B-4C3B-8AD3-7644CB2ECCDF}">
      <dgm:prSet/>
      <dgm:spPr/>
      <dgm:t>
        <a:bodyPr/>
        <a:lstStyle/>
        <a:p>
          <a:endParaRPr lang="en-US"/>
        </a:p>
      </dgm:t>
    </dgm:pt>
    <dgm:pt modelId="{F2AE9697-525F-4C0C-A848-22A60B44E448}" type="sibTrans" cxnId="{F3A0E5D4-323B-4C3B-8AD3-7644CB2ECCDF}">
      <dgm:prSet/>
      <dgm:spPr/>
      <dgm:t>
        <a:bodyPr/>
        <a:lstStyle/>
        <a:p>
          <a:endParaRPr lang="en-US"/>
        </a:p>
      </dgm:t>
    </dgm:pt>
    <dgm:pt modelId="{ED6BB961-69F1-4BD8-8E2C-3009FFD5D4E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Services</a:t>
          </a:r>
        </a:p>
      </dgm:t>
    </dgm:pt>
    <dgm:pt modelId="{3B327034-D562-42B2-A8BF-4D5C596289B1}" type="parTrans" cxnId="{3A0D21D1-BA62-4ACF-A837-6D5EF7CBA988}">
      <dgm:prSet/>
      <dgm:spPr/>
      <dgm:t>
        <a:bodyPr/>
        <a:lstStyle/>
        <a:p>
          <a:endParaRPr lang="en-US"/>
        </a:p>
      </dgm:t>
    </dgm:pt>
    <dgm:pt modelId="{8F9251B0-EF8D-4E61-900A-9326AE5C401C}" type="sibTrans" cxnId="{3A0D21D1-BA62-4ACF-A837-6D5EF7CBA988}">
      <dgm:prSet/>
      <dgm:spPr/>
      <dgm:t>
        <a:bodyPr/>
        <a:lstStyle/>
        <a:p>
          <a:endParaRPr lang="en-US"/>
        </a:p>
      </dgm:t>
    </dgm:pt>
    <dgm:pt modelId="{1833A242-3387-4788-8382-4DDADF91BBA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Discounts </a:t>
          </a:r>
        </a:p>
      </dgm:t>
    </dgm:pt>
    <dgm:pt modelId="{FFF0035D-FE72-45AF-BE6E-BBCE79732B5B}" type="parTrans" cxnId="{9707DD73-B7F6-4770-A388-AD2378061D1F}">
      <dgm:prSet/>
      <dgm:spPr/>
      <dgm:t>
        <a:bodyPr/>
        <a:lstStyle/>
        <a:p>
          <a:endParaRPr lang="en-US"/>
        </a:p>
      </dgm:t>
    </dgm:pt>
    <dgm:pt modelId="{726BBF4F-046E-4B3B-BBAF-39552EC75B28}" type="sibTrans" cxnId="{9707DD73-B7F6-4770-A388-AD2378061D1F}">
      <dgm:prSet/>
      <dgm:spPr/>
      <dgm:t>
        <a:bodyPr/>
        <a:lstStyle/>
        <a:p>
          <a:endParaRPr lang="en-US"/>
        </a:p>
      </dgm:t>
    </dgm:pt>
    <dgm:pt modelId="{C7BF41D9-F3A6-43EA-A8B2-23E803FEF2D2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Allowances </a:t>
          </a:r>
        </a:p>
      </dgm:t>
    </dgm:pt>
    <dgm:pt modelId="{8AF0521B-A812-4E43-9B0E-2840B4DC3B9F}" type="parTrans" cxnId="{71D59676-C179-423A-983B-364077D98CFB}">
      <dgm:prSet/>
      <dgm:spPr/>
      <dgm:t>
        <a:bodyPr/>
        <a:lstStyle/>
        <a:p>
          <a:endParaRPr lang="en-US"/>
        </a:p>
      </dgm:t>
    </dgm:pt>
    <dgm:pt modelId="{6A31216B-570E-496B-9674-1F059C93083A}" type="sibTrans" cxnId="{71D59676-C179-423A-983B-364077D98CFB}">
      <dgm:prSet/>
      <dgm:spPr/>
      <dgm:t>
        <a:bodyPr/>
        <a:lstStyle/>
        <a:p>
          <a:endParaRPr lang="en-US"/>
        </a:p>
      </dgm:t>
    </dgm:pt>
    <dgm:pt modelId="{B0FC9EDC-2F97-42AD-B6C5-8112E58A050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Payment terms </a:t>
          </a:r>
        </a:p>
      </dgm:t>
    </dgm:pt>
    <dgm:pt modelId="{C2DB1632-2415-4B25-A033-01C3030CAAEA}" type="parTrans" cxnId="{29D6C99F-9719-47EB-A68C-1E897B0A89DB}">
      <dgm:prSet/>
      <dgm:spPr/>
      <dgm:t>
        <a:bodyPr/>
        <a:lstStyle/>
        <a:p>
          <a:endParaRPr lang="en-US"/>
        </a:p>
      </dgm:t>
    </dgm:pt>
    <dgm:pt modelId="{FEDE5D92-4378-49E0-87A7-EA6D3A134039}" type="sibTrans" cxnId="{29D6C99F-9719-47EB-A68C-1E897B0A89DB}">
      <dgm:prSet/>
      <dgm:spPr/>
      <dgm:t>
        <a:bodyPr/>
        <a:lstStyle/>
        <a:p>
          <a:endParaRPr lang="en-US"/>
        </a:p>
      </dgm:t>
    </dgm:pt>
    <dgm:pt modelId="{36868E52-CFAB-439E-890F-B471675E04A4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Credit terms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Eg: Apple iPhone: premium pricing</a:t>
          </a:r>
        </a:p>
      </dgm:t>
    </dgm:pt>
    <dgm:pt modelId="{7D408ED8-0ECA-4399-A256-CD98C5250C73}" type="parTrans" cxnId="{E956CB6F-05C6-449F-AF1F-9271D7C85647}">
      <dgm:prSet/>
      <dgm:spPr/>
      <dgm:t>
        <a:bodyPr/>
        <a:lstStyle/>
        <a:p>
          <a:endParaRPr lang="en-US"/>
        </a:p>
      </dgm:t>
    </dgm:pt>
    <dgm:pt modelId="{B559ABB0-ECFD-4DC5-9AB0-A6088391825D}" type="sibTrans" cxnId="{E956CB6F-05C6-449F-AF1F-9271D7C85647}">
      <dgm:prSet/>
      <dgm:spPr/>
      <dgm:t>
        <a:bodyPr/>
        <a:lstStyle/>
        <a:p>
          <a:endParaRPr lang="en-US"/>
        </a:p>
      </dgm:t>
    </dgm:pt>
    <dgm:pt modelId="{B523F1CF-BF35-40AE-B773-FF666169836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Coverage </a:t>
          </a:r>
        </a:p>
      </dgm:t>
    </dgm:pt>
    <dgm:pt modelId="{F0527CC8-BEFF-454A-BE5A-4F989427F036}" type="parTrans" cxnId="{30114CC4-1C2F-4A26-A359-E54909384DF3}">
      <dgm:prSet/>
      <dgm:spPr/>
      <dgm:t>
        <a:bodyPr/>
        <a:lstStyle/>
        <a:p>
          <a:endParaRPr lang="en-US"/>
        </a:p>
      </dgm:t>
    </dgm:pt>
    <dgm:pt modelId="{9E24310D-F3C5-4214-A1E9-9B7E6009BA59}" type="sibTrans" cxnId="{30114CC4-1C2F-4A26-A359-E54909384DF3}">
      <dgm:prSet/>
      <dgm:spPr/>
      <dgm:t>
        <a:bodyPr/>
        <a:lstStyle/>
        <a:p>
          <a:endParaRPr lang="en-US"/>
        </a:p>
      </dgm:t>
    </dgm:pt>
    <dgm:pt modelId="{099FE3DC-616B-40FF-814F-4E564C707A3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Locations </a:t>
          </a:r>
        </a:p>
      </dgm:t>
    </dgm:pt>
    <dgm:pt modelId="{96D3E544-6B98-4D6A-A2B8-0F6F162C4896}" type="parTrans" cxnId="{E44C54F4-A517-4555-88EF-6E8489ED0173}">
      <dgm:prSet/>
      <dgm:spPr/>
      <dgm:t>
        <a:bodyPr/>
        <a:lstStyle/>
        <a:p>
          <a:endParaRPr lang="en-US"/>
        </a:p>
      </dgm:t>
    </dgm:pt>
    <dgm:pt modelId="{B3952B47-2FAB-49C9-9A6C-D9E016CB952A}" type="sibTrans" cxnId="{E44C54F4-A517-4555-88EF-6E8489ED0173}">
      <dgm:prSet/>
      <dgm:spPr/>
      <dgm:t>
        <a:bodyPr/>
        <a:lstStyle/>
        <a:p>
          <a:endParaRPr lang="en-US"/>
        </a:p>
      </dgm:t>
    </dgm:pt>
    <dgm:pt modelId="{8E86B05E-E6F0-42EF-976D-9FE201ED47B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Inventory </a:t>
          </a:r>
        </a:p>
      </dgm:t>
    </dgm:pt>
    <dgm:pt modelId="{554277B7-529C-4C62-94EF-8E37CE3C2E85}" type="parTrans" cxnId="{BE2DEFC3-8A4B-461F-B353-285926FF7A16}">
      <dgm:prSet/>
      <dgm:spPr/>
      <dgm:t>
        <a:bodyPr/>
        <a:lstStyle/>
        <a:p>
          <a:endParaRPr lang="en-US"/>
        </a:p>
      </dgm:t>
    </dgm:pt>
    <dgm:pt modelId="{305CC4EE-70CC-4555-8980-124477EA2951}" type="sibTrans" cxnId="{BE2DEFC3-8A4B-461F-B353-285926FF7A16}">
      <dgm:prSet/>
      <dgm:spPr/>
      <dgm:t>
        <a:bodyPr/>
        <a:lstStyle/>
        <a:p>
          <a:endParaRPr lang="en-US"/>
        </a:p>
      </dgm:t>
    </dgm:pt>
    <dgm:pt modelId="{B263DA17-408D-4F3D-92E1-958A9E7296D1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Logistics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Eg: Apple iPhone: Apple Stores, </a:t>
          </a:r>
          <a:r>
            <a:rPr lang="en-US" dirty="0" err="1"/>
            <a:t>authorised</a:t>
          </a:r>
          <a:r>
            <a:rPr lang="en-US" dirty="0"/>
            <a:t> retailers, telecom operators, online channels</a:t>
          </a:r>
        </a:p>
      </dgm:t>
    </dgm:pt>
    <dgm:pt modelId="{8B0B205F-026E-44AD-BBE0-EAFB7DC4ACD7}" type="parTrans" cxnId="{E9C18425-EE62-4953-8A0E-CE3036B92DC2}">
      <dgm:prSet/>
      <dgm:spPr/>
      <dgm:t>
        <a:bodyPr/>
        <a:lstStyle/>
        <a:p>
          <a:endParaRPr lang="en-US"/>
        </a:p>
      </dgm:t>
    </dgm:pt>
    <dgm:pt modelId="{AA94B480-AA1C-4718-B782-EFB99A6FB5CF}" type="sibTrans" cxnId="{E9C18425-EE62-4953-8A0E-CE3036B92DC2}">
      <dgm:prSet/>
      <dgm:spPr/>
      <dgm:t>
        <a:bodyPr/>
        <a:lstStyle/>
        <a:p>
          <a:endParaRPr lang="en-US"/>
        </a:p>
      </dgm:t>
    </dgm:pt>
    <dgm:pt modelId="{5084CC09-327D-4327-BC90-5343BCBDF45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Sales promotion </a:t>
          </a:r>
        </a:p>
      </dgm:t>
    </dgm:pt>
    <dgm:pt modelId="{925D418C-3D5D-45A4-A682-AC153A74B7B7}" type="parTrans" cxnId="{73AADBD5-45B6-4E3D-AD48-AD455F1FCFAE}">
      <dgm:prSet/>
      <dgm:spPr/>
      <dgm:t>
        <a:bodyPr/>
        <a:lstStyle/>
        <a:p>
          <a:endParaRPr lang="en-US"/>
        </a:p>
      </dgm:t>
    </dgm:pt>
    <dgm:pt modelId="{46B8E653-8F50-4F92-A568-DF7465D07CD0}" type="sibTrans" cxnId="{73AADBD5-45B6-4E3D-AD48-AD455F1FCFAE}">
      <dgm:prSet/>
      <dgm:spPr/>
      <dgm:t>
        <a:bodyPr/>
        <a:lstStyle/>
        <a:p>
          <a:endParaRPr lang="en-US"/>
        </a:p>
      </dgm:t>
    </dgm:pt>
    <dgm:pt modelId="{1C55CCEF-5321-40CE-98A1-D15B20F31438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Personal selling </a:t>
          </a:r>
        </a:p>
      </dgm:t>
    </dgm:pt>
    <dgm:pt modelId="{E06A7906-B417-4534-B726-84761C6ECD8E}" type="parTrans" cxnId="{BF4F6568-2FF0-4B88-AD60-6A47B893B931}">
      <dgm:prSet/>
      <dgm:spPr/>
      <dgm:t>
        <a:bodyPr/>
        <a:lstStyle/>
        <a:p>
          <a:endParaRPr lang="en-US"/>
        </a:p>
      </dgm:t>
    </dgm:pt>
    <dgm:pt modelId="{B3516203-2506-402A-B9E0-91353CEF8B38}" type="sibTrans" cxnId="{BF4F6568-2FF0-4B88-AD60-6A47B893B931}">
      <dgm:prSet/>
      <dgm:spPr/>
      <dgm:t>
        <a:bodyPr/>
        <a:lstStyle/>
        <a:p>
          <a:endParaRPr lang="en-US"/>
        </a:p>
      </dgm:t>
    </dgm:pt>
    <dgm:pt modelId="{9D57D7EF-6A02-4A35-B314-4CE274A31E6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PR </a:t>
          </a:r>
        </a:p>
      </dgm:t>
    </dgm:pt>
    <dgm:pt modelId="{5114AED6-C02A-452A-988E-274E5D0280C7}" type="parTrans" cxnId="{4972FA8F-CCC6-4052-9C38-3C5F91072FC2}">
      <dgm:prSet/>
      <dgm:spPr/>
      <dgm:t>
        <a:bodyPr/>
        <a:lstStyle/>
        <a:p>
          <a:endParaRPr lang="en-US"/>
        </a:p>
      </dgm:t>
    </dgm:pt>
    <dgm:pt modelId="{C7544E51-A893-4C02-AF42-D28E487B4CF8}" type="sibTrans" cxnId="{4972FA8F-CCC6-4052-9C38-3C5F91072FC2}">
      <dgm:prSet/>
      <dgm:spPr/>
      <dgm:t>
        <a:bodyPr/>
        <a:lstStyle/>
        <a:p>
          <a:endParaRPr lang="en-US"/>
        </a:p>
      </dgm:t>
    </dgm:pt>
    <dgm:pt modelId="{5717F780-465A-4144-B982-FC756655CEC5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Digital/direct marketing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Eg: Apple iPhone: Product launches, digital communication, advertising, influencer/media coverage</a:t>
          </a:r>
        </a:p>
      </dgm:t>
    </dgm:pt>
    <dgm:pt modelId="{176C68F1-61A2-4CBB-A05D-15F244D30450}" type="parTrans" cxnId="{B2C1091B-0EB9-4765-85B0-9F70B1DA885A}">
      <dgm:prSet/>
      <dgm:spPr/>
      <dgm:t>
        <a:bodyPr/>
        <a:lstStyle/>
        <a:p>
          <a:endParaRPr lang="en-US"/>
        </a:p>
      </dgm:t>
    </dgm:pt>
    <dgm:pt modelId="{27EF064E-F4F7-4DA8-8661-D88EF6FC0AF6}" type="sibTrans" cxnId="{B2C1091B-0EB9-4765-85B0-9F70B1DA885A}">
      <dgm:prSet/>
      <dgm:spPr/>
      <dgm:t>
        <a:bodyPr/>
        <a:lstStyle/>
        <a:p>
          <a:endParaRPr lang="en-US"/>
        </a:p>
      </dgm:t>
    </dgm:pt>
    <dgm:pt modelId="{3CFF5EAA-5A34-40D9-8995-681B3E2396AB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Eg: Apple iPhone: Premium smartphone: ecosystem, design, camera, iOS, etc.</a:t>
          </a:r>
          <a:endParaRPr lang="en-US" dirty="0"/>
        </a:p>
      </dgm:t>
    </dgm:pt>
    <dgm:pt modelId="{84B11201-4E6B-4E10-80CD-AF78CD06FCB7}" type="parTrans" cxnId="{23A53948-6BF4-4620-9274-E423081AFF8B}">
      <dgm:prSet/>
      <dgm:spPr/>
      <dgm:t>
        <a:bodyPr/>
        <a:lstStyle/>
        <a:p>
          <a:endParaRPr lang="en-US"/>
        </a:p>
      </dgm:t>
    </dgm:pt>
    <dgm:pt modelId="{8D492A75-86AE-4DC6-98CF-1CA9295D3DE0}" type="sibTrans" cxnId="{23A53948-6BF4-4620-9274-E423081AFF8B}">
      <dgm:prSet/>
      <dgm:spPr/>
      <dgm:t>
        <a:bodyPr/>
        <a:lstStyle/>
        <a:p>
          <a:endParaRPr lang="en-US"/>
        </a:p>
      </dgm:t>
    </dgm:pt>
    <dgm:pt modelId="{9953ED24-82E4-4E74-B3C9-1809507B221A}" type="pres">
      <dgm:prSet presAssocID="{B811D585-01B7-46A0-AE97-38E2D4ED8FF1}" presName="Name0" presStyleCnt="0">
        <dgm:presLayoutVars>
          <dgm:dir/>
          <dgm:animLvl val="lvl"/>
          <dgm:resizeHandles val="exact"/>
        </dgm:presLayoutVars>
      </dgm:prSet>
      <dgm:spPr/>
    </dgm:pt>
    <dgm:pt modelId="{49988D58-CE29-4AB1-BDB2-B0BD8071C359}" type="pres">
      <dgm:prSet presAssocID="{D2DB88B1-F313-4AA9-A2DE-0461014FCC55}" presName="compositeNode" presStyleCnt="0">
        <dgm:presLayoutVars>
          <dgm:bulletEnabled val="1"/>
        </dgm:presLayoutVars>
      </dgm:prSet>
      <dgm:spPr/>
    </dgm:pt>
    <dgm:pt modelId="{E8FBC5D5-922E-4EDE-82D4-75383A09ABCA}" type="pres">
      <dgm:prSet presAssocID="{D2DB88B1-F313-4AA9-A2DE-0461014FCC55}" presName="bgRect" presStyleLbl="node1" presStyleIdx="0" presStyleCnt="4" custLinFactNeighborX="-7963" custLinFactNeighborY="-695"/>
      <dgm:spPr/>
    </dgm:pt>
    <dgm:pt modelId="{2511288B-97A0-41DB-9502-3209BF3DEF54}" type="pres">
      <dgm:prSet presAssocID="{D2DB88B1-F313-4AA9-A2DE-0461014FCC55}" presName="parentNode" presStyleLbl="node1" presStyleIdx="0" presStyleCnt="4">
        <dgm:presLayoutVars>
          <dgm:chMax val="0"/>
          <dgm:bulletEnabled val="1"/>
        </dgm:presLayoutVars>
      </dgm:prSet>
      <dgm:spPr/>
    </dgm:pt>
    <dgm:pt modelId="{CA04CAC9-79A5-437F-98EC-812214DAF91D}" type="pres">
      <dgm:prSet presAssocID="{D2DB88B1-F313-4AA9-A2DE-0461014FCC55}" presName="childNode" presStyleLbl="node1" presStyleIdx="0" presStyleCnt="4">
        <dgm:presLayoutVars>
          <dgm:bulletEnabled val="1"/>
        </dgm:presLayoutVars>
      </dgm:prSet>
      <dgm:spPr/>
    </dgm:pt>
    <dgm:pt modelId="{17CD3597-00EB-4098-BCFF-BB8B1FC330AE}" type="pres">
      <dgm:prSet presAssocID="{32449065-4300-4D7F-9192-71ABB3A681F9}" presName="hSp" presStyleCnt="0"/>
      <dgm:spPr/>
    </dgm:pt>
    <dgm:pt modelId="{51FBD1CE-A87E-41AD-A4B1-F2DE18F02C3F}" type="pres">
      <dgm:prSet presAssocID="{32449065-4300-4D7F-9192-71ABB3A681F9}" presName="vProcSp" presStyleCnt="0"/>
      <dgm:spPr/>
    </dgm:pt>
    <dgm:pt modelId="{D5351A7E-6FAA-47D6-8EF7-CEC276F8B736}" type="pres">
      <dgm:prSet presAssocID="{32449065-4300-4D7F-9192-71ABB3A681F9}" presName="vSp1" presStyleCnt="0"/>
      <dgm:spPr/>
    </dgm:pt>
    <dgm:pt modelId="{549A7337-FA73-4BF2-BE65-6EE9904C3B4E}" type="pres">
      <dgm:prSet presAssocID="{32449065-4300-4D7F-9192-71ABB3A681F9}" presName="simulatedConn" presStyleLbl="solidFgAcc1" presStyleIdx="0" presStyleCnt="3"/>
      <dgm:spPr/>
    </dgm:pt>
    <dgm:pt modelId="{E55CC6F3-5509-498E-9A8D-461586066395}" type="pres">
      <dgm:prSet presAssocID="{32449065-4300-4D7F-9192-71ABB3A681F9}" presName="vSp2" presStyleCnt="0"/>
      <dgm:spPr/>
    </dgm:pt>
    <dgm:pt modelId="{4EC31DB2-5829-4EDA-AF78-C9B735028E07}" type="pres">
      <dgm:prSet presAssocID="{32449065-4300-4D7F-9192-71ABB3A681F9}" presName="sibTrans" presStyleCnt="0"/>
      <dgm:spPr/>
    </dgm:pt>
    <dgm:pt modelId="{5A69B9FA-1B72-44A1-ADEB-222CC13BBB9E}" type="pres">
      <dgm:prSet presAssocID="{A408A614-99F9-4537-BB07-9E2977DF2CEC}" presName="compositeNode" presStyleCnt="0">
        <dgm:presLayoutVars>
          <dgm:bulletEnabled val="1"/>
        </dgm:presLayoutVars>
      </dgm:prSet>
      <dgm:spPr/>
    </dgm:pt>
    <dgm:pt modelId="{6F43A685-93D7-4634-82C1-E6B173335024}" type="pres">
      <dgm:prSet presAssocID="{A408A614-99F9-4537-BB07-9E2977DF2CEC}" presName="bgRect" presStyleLbl="node1" presStyleIdx="1" presStyleCnt="4" custLinFactNeighborX="-561" custLinFactNeighborY="934"/>
      <dgm:spPr/>
    </dgm:pt>
    <dgm:pt modelId="{4211BFAF-5FA1-4D2F-B614-B5950A3D4F54}" type="pres">
      <dgm:prSet presAssocID="{A408A614-99F9-4537-BB07-9E2977DF2CEC}" presName="parentNode" presStyleLbl="node1" presStyleIdx="1" presStyleCnt="4">
        <dgm:presLayoutVars>
          <dgm:chMax val="0"/>
          <dgm:bulletEnabled val="1"/>
        </dgm:presLayoutVars>
      </dgm:prSet>
      <dgm:spPr/>
    </dgm:pt>
    <dgm:pt modelId="{39A256B7-87B1-440F-874D-B948F61680B6}" type="pres">
      <dgm:prSet presAssocID="{A408A614-99F9-4537-BB07-9E2977DF2CEC}" presName="childNode" presStyleLbl="node1" presStyleIdx="1" presStyleCnt="4">
        <dgm:presLayoutVars>
          <dgm:bulletEnabled val="1"/>
        </dgm:presLayoutVars>
      </dgm:prSet>
      <dgm:spPr/>
    </dgm:pt>
    <dgm:pt modelId="{85CDFCFB-2247-4550-BFF6-290F7DE6B7ED}" type="pres">
      <dgm:prSet presAssocID="{4D6140E8-A72E-4D56-9635-130D29937AA4}" presName="hSp" presStyleCnt="0"/>
      <dgm:spPr/>
    </dgm:pt>
    <dgm:pt modelId="{B0884843-4DB9-4EE5-AB64-700AA1F5DBC7}" type="pres">
      <dgm:prSet presAssocID="{4D6140E8-A72E-4D56-9635-130D29937AA4}" presName="vProcSp" presStyleCnt="0"/>
      <dgm:spPr/>
    </dgm:pt>
    <dgm:pt modelId="{DA797A7F-F38E-4174-9861-DEA214716C6E}" type="pres">
      <dgm:prSet presAssocID="{4D6140E8-A72E-4D56-9635-130D29937AA4}" presName="vSp1" presStyleCnt="0"/>
      <dgm:spPr/>
    </dgm:pt>
    <dgm:pt modelId="{9A5F6EBA-966A-4865-B705-E41D91E58A04}" type="pres">
      <dgm:prSet presAssocID="{4D6140E8-A72E-4D56-9635-130D29937AA4}" presName="simulatedConn" presStyleLbl="solidFgAcc1" presStyleIdx="1" presStyleCnt="3"/>
      <dgm:spPr/>
    </dgm:pt>
    <dgm:pt modelId="{6B1BA2B0-CA07-4E94-A11F-9C73384C2EEA}" type="pres">
      <dgm:prSet presAssocID="{4D6140E8-A72E-4D56-9635-130D29937AA4}" presName="vSp2" presStyleCnt="0"/>
      <dgm:spPr/>
    </dgm:pt>
    <dgm:pt modelId="{AF176436-94EA-45FB-BC64-CC888CE0D081}" type="pres">
      <dgm:prSet presAssocID="{4D6140E8-A72E-4D56-9635-130D29937AA4}" presName="sibTrans" presStyleCnt="0"/>
      <dgm:spPr/>
    </dgm:pt>
    <dgm:pt modelId="{C2D6539E-BF9C-46E5-AA45-BB083BC3EB94}" type="pres">
      <dgm:prSet presAssocID="{A4958591-CDC3-41E4-9736-6423F3436C8B}" presName="compositeNode" presStyleCnt="0">
        <dgm:presLayoutVars>
          <dgm:bulletEnabled val="1"/>
        </dgm:presLayoutVars>
      </dgm:prSet>
      <dgm:spPr/>
    </dgm:pt>
    <dgm:pt modelId="{D4C80A31-8A05-4525-A67F-45CB5BFC2326}" type="pres">
      <dgm:prSet presAssocID="{A4958591-CDC3-41E4-9736-6423F3436C8B}" presName="bgRect" presStyleLbl="node1" presStyleIdx="2" presStyleCnt="4"/>
      <dgm:spPr/>
    </dgm:pt>
    <dgm:pt modelId="{E2754516-48C7-4339-87A8-3AB6FDE16BCA}" type="pres">
      <dgm:prSet presAssocID="{A4958591-CDC3-41E4-9736-6423F3436C8B}" presName="parentNode" presStyleLbl="node1" presStyleIdx="2" presStyleCnt="4">
        <dgm:presLayoutVars>
          <dgm:chMax val="0"/>
          <dgm:bulletEnabled val="1"/>
        </dgm:presLayoutVars>
      </dgm:prSet>
      <dgm:spPr/>
    </dgm:pt>
    <dgm:pt modelId="{5FCF0FF2-21BE-439C-89C9-65ED69FFAE9D}" type="pres">
      <dgm:prSet presAssocID="{A4958591-CDC3-41E4-9736-6423F3436C8B}" presName="childNode" presStyleLbl="node1" presStyleIdx="2" presStyleCnt="4">
        <dgm:presLayoutVars>
          <dgm:bulletEnabled val="1"/>
        </dgm:presLayoutVars>
      </dgm:prSet>
      <dgm:spPr/>
    </dgm:pt>
    <dgm:pt modelId="{A4A3288A-A030-47E8-82BA-29C73A7E0A51}" type="pres">
      <dgm:prSet presAssocID="{56967B2E-2E5C-4742-8F30-0D3D32A6D388}" presName="hSp" presStyleCnt="0"/>
      <dgm:spPr/>
    </dgm:pt>
    <dgm:pt modelId="{EDF118AB-4BC5-4392-8634-692E82C23FC5}" type="pres">
      <dgm:prSet presAssocID="{56967B2E-2E5C-4742-8F30-0D3D32A6D388}" presName="vProcSp" presStyleCnt="0"/>
      <dgm:spPr/>
    </dgm:pt>
    <dgm:pt modelId="{A28E0832-9BA8-4981-A00D-325541C13F6F}" type="pres">
      <dgm:prSet presAssocID="{56967B2E-2E5C-4742-8F30-0D3D32A6D388}" presName="vSp1" presStyleCnt="0"/>
      <dgm:spPr/>
    </dgm:pt>
    <dgm:pt modelId="{0EF1AD62-8999-4B77-B35F-3AB1B02EAB74}" type="pres">
      <dgm:prSet presAssocID="{56967B2E-2E5C-4742-8F30-0D3D32A6D388}" presName="simulatedConn" presStyleLbl="solidFgAcc1" presStyleIdx="2" presStyleCnt="3"/>
      <dgm:spPr/>
    </dgm:pt>
    <dgm:pt modelId="{D87B2667-78C3-4E73-B9D9-C962E26C20CF}" type="pres">
      <dgm:prSet presAssocID="{56967B2E-2E5C-4742-8F30-0D3D32A6D388}" presName="vSp2" presStyleCnt="0"/>
      <dgm:spPr/>
    </dgm:pt>
    <dgm:pt modelId="{86603883-4427-4BBB-A6BD-CCA9B1B58E4F}" type="pres">
      <dgm:prSet presAssocID="{56967B2E-2E5C-4742-8F30-0D3D32A6D388}" presName="sibTrans" presStyleCnt="0"/>
      <dgm:spPr/>
    </dgm:pt>
    <dgm:pt modelId="{DD18FE13-BD49-45BC-AC5A-8B65897BBEAA}" type="pres">
      <dgm:prSet presAssocID="{85CE06DC-E1FA-4DEA-854A-19EE0564609A}" presName="compositeNode" presStyleCnt="0">
        <dgm:presLayoutVars>
          <dgm:bulletEnabled val="1"/>
        </dgm:presLayoutVars>
      </dgm:prSet>
      <dgm:spPr/>
    </dgm:pt>
    <dgm:pt modelId="{71BBD49E-D8A4-4996-BEAC-16258C860781}" type="pres">
      <dgm:prSet presAssocID="{85CE06DC-E1FA-4DEA-854A-19EE0564609A}" presName="bgRect" presStyleLbl="node1" presStyleIdx="3" presStyleCnt="4"/>
      <dgm:spPr/>
    </dgm:pt>
    <dgm:pt modelId="{C956DDA9-2065-4DF4-8231-E12937EB5865}" type="pres">
      <dgm:prSet presAssocID="{85CE06DC-E1FA-4DEA-854A-19EE0564609A}" presName="parentNode" presStyleLbl="node1" presStyleIdx="3" presStyleCnt="4">
        <dgm:presLayoutVars>
          <dgm:chMax val="0"/>
          <dgm:bulletEnabled val="1"/>
        </dgm:presLayoutVars>
      </dgm:prSet>
      <dgm:spPr/>
    </dgm:pt>
    <dgm:pt modelId="{1D777765-98E7-4A11-AB04-14B164E67F61}" type="pres">
      <dgm:prSet presAssocID="{85CE06DC-E1FA-4DEA-854A-19EE0564609A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7FBFF901-ABC3-46E3-A47F-DAF72173077A}" type="presOf" srcId="{A1BBAC4F-BF3E-4F6C-9905-2646B81E532B}" destId="{1D777765-98E7-4A11-AB04-14B164E67F61}" srcOrd="0" destOrd="0" presId="urn:microsoft.com/office/officeart/2005/8/layout/hProcess7"/>
    <dgm:cxn modelId="{365FE312-6684-4639-AC9E-469F05D6C816}" type="presOf" srcId="{C7BF41D9-F3A6-43EA-A8B2-23E803FEF2D2}" destId="{39A256B7-87B1-440F-874D-B948F61680B6}" srcOrd="0" destOrd="2" presId="urn:microsoft.com/office/officeart/2005/8/layout/hProcess7"/>
    <dgm:cxn modelId="{B2C1091B-0EB9-4765-85B0-9F70B1DA885A}" srcId="{85CE06DC-E1FA-4DEA-854A-19EE0564609A}" destId="{5717F780-465A-4144-B982-FC756655CEC5}" srcOrd="4" destOrd="0" parTransId="{176C68F1-61A2-4CBB-A05D-15F244D30450}" sibTransId="{27EF064E-F4F7-4DA8-8661-D88EF6FC0AF6}"/>
    <dgm:cxn modelId="{78AC541B-C769-4E7A-AFE2-5FF63C71BC93}" type="presOf" srcId="{37CA616C-B885-4BB1-8943-D510C83D1B99}" destId="{CA04CAC9-79A5-437F-98EC-812214DAF91D}" srcOrd="0" destOrd="3" presId="urn:microsoft.com/office/officeart/2005/8/layout/hProcess7"/>
    <dgm:cxn modelId="{980CBE24-5E5C-496E-90A6-E011B4B39ED9}" srcId="{B811D585-01B7-46A0-AE97-38E2D4ED8FF1}" destId="{D2DB88B1-F313-4AA9-A2DE-0461014FCC55}" srcOrd="0" destOrd="0" parTransId="{47BCB649-948B-407A-9833-778FAB52E2EE}" sibTransId="{32449065-4300-4D7F-9192-71ABB3A681F9}"/>
    <dgm:cxn modelId="{E9C18425-EE62-4953-8A0E-CE3036B92DC2}" srcId="{A4958591-CDC3-41E4-9736-6423F3436C8B}" destId="{B263DA17-408D-4F3D-92E1-958A9E7296D1}" srcOrd="4" destOrd="0" parTransId="{8B0B205F-026E-44AD-BBE0-EAFB7DC4ACD7}" sibTransId="{AA94B480-AA1C-4718-B782-EFB99A6FB5CF}"/>
    <dgm:cxn modelId="{CD892326-C4CA-468D-AF7D-3F40A6457FE8}" type="presOf" srcId="{A408A614-99F9-4537-BB07-9E2977DF2CEC}" destId="{4211BFAF-5FA1-4D2F-B614-B5950A3D4F54}" srcOrd="1" destOrd="0" presId="urn:microsoft.com/office/officeart/2005/8/layout/hProcess7"/>
    <dgm:cxn modelId="{3B0DBF2E-C983-4116-A575-85B7278B8DAA}" type="presOf" srcId="{ED6BB961-69F1-4BD8-8E2C-3009FFD5D4E2}" destId="{CA04CAC9-79A5-437F-98EC-812214DAF91D}" srcOrd="0" destOrd="6" presId="urn:microsoft.com/office/officeart/2005/8/layout/hProcess7"/>
    <dgm:cxn modelId="{2A243D39-ADEE-4759-BC4E-5FBDBA786C40}" srcId="{D2DB88B1-F313-4AA9-A2DE-0461014FCC55}" destId="{36D130D8-001C-4882-9A9D-1F9EF01207F9}" srcOrd="2" destOrd="0" parTransId="{D303399C-7B19-4621-AFF2-55C8E7D76AD5}" sibTransId="{ABFFC94F-A9A0-4043-9331-3B8CBF96B695}"/>
    <dgm:cxn modelId="{19A2E73A-E2C0-4E1D-B279-26E8EB7A313C}" srcId="{D2DB88B1-F313-4AA9-A2DE-0461014FCC55}" destId="{37CA616C-B885-4BB1-8943-D510C83D1B99}" srcOrd="3" destOrd="0" parTransId="{32F2B265-52C5-4C0B-999C-172116B86BE6}" sibTransId="{6FF01130-AC2D-40B6-8413-C1D374CD5797}"/>
    <dgm:cxn modelId="{830A523D-B73B-4ADB-8F37-B5515FD0A20B}" srcId="{85CE06DC-E1FA-4DEA-854A-19EE0564609A}" destId="{A1BBAC4F-BF3E-4F6C-9905-2646B81E532B}" srcOrd="0" destOrd="0" parTransId="{5C2437D7-4EFE-452C-81DC-B6A9AE4E20E9}" sibTransId="{6B1D2EAF-2E8B-4760-AF61-8269DBE844CD}"/>
    <dgm:cxn modelId="{1FFE773E-0A73-464C-9A34-FA439F52097A}" type="presOf" srcId="{5717F780-465A-4144-B982-FC756655CEC5}" destId="{1D777765-98E7-4A11-AB04-14B164E67F61}" srcOrd="0" destOrd="4" presId="urn:microsoft.com/office/officeart/2005/8/layout/hProcess7"/>
    <dgm:cxn modelId="{B3A9A95C-0451-44C8-893C-B537B64300CE}" type="presOf" srcId="{29B421A2-7032-444F-9665-A459F1078180}" destId="{CA04CAC9-79A5-437F-98EC-812214DAF91D}" srcOrd="0" destOrd="4" presId="urn:microsoft.com/office/officeart/2005/8/layout/hProcess7"/>
    <dgm:cxn modelId="{B4A21748-7A2D-4CAD-825F-56F1F4B5BE36}" type="presOf" srcId="{D2DB88B1-F313-4AA9-A2DE-0461014FCC55}" destId="{2511288B-97A0-41DB-9502-3209BF3DEF54}" srcOrd="1" destOrd="0" presId="urn:microsoft.com/office/officeart/2005/8/layout/hProcess7"/>
    <dgm:cxn modelId="{23A53948-6BF4-4620-9274-E423081AFF8B}" srcId="{D2DB88B1-F313-4AA9-A2DE-0461014FCC55}" destId="{3CFF5EAA-5A34-40D9-8995-681B3E2396AB}" srcOrd="7" destOrd="0" parTransId="{84B11201-4E6B-4E10-80CD-AF78CD06FCB7}" sibTransId="{8D492A75-86AE-4DC6-98CF-1CA9295D3DE0}"/>
    <dgm:cxn modelId="{BF4F6568-2FF0-4B88-AD60-6A47B893B931}" srcId="{85CE06DC-E1FA-4DEA-854A-19EE0564609A}" destId="{1C55CCEF-5321-40CE-98A1-D15B20F31438}" srcOrd="2" destOrd="0" parTransId="{E06A7906-B417-4534-B726-84761C6ECD8E}" sibTransId="{B3516203-2506-402A-B9E0-91353CEF8B38}"/>
    <dgm:cxn modelId="{7090D76C-3897-473E-9154-658D529EE26E}" type="presOf" srcId="{67926A0A-C62A-42C9-B1D7-F94001D16C43}" destId="{5FCF0FF2-21BE-439C-89C9-65ED69FFAE9D}" srcOrd="0" destOrd="0" presId="urn:microsoft.com/office/officeart/2005/8/layout/hProcess7"/>
    <dgm:cxn modelId="{E956CB6F-05C6-449F-AF1F-9271D7C85647}" srcId="{A408A614-99F9-4537-BB07-9E2977DF2CEC}" destId="{36868E52-CFAB-439E-890F-B471675E04A4}" srcOrd="4" destOrd="0" parTransId="{7D408ED8-0ECA-4399-A256-CD98C5250C73}" sibTransId="{B559ABB0-ECFD-4DC5-9AB0-A6088391825D}"/>
    <dgm:cxn modelId="{9707DD73-B7F6-4770-A388-AD2378061D1F}" srcId="{A408A614-99F9-4537-BB07-9E2977DF2CEC}" destId="{1833A242-3387-4788-8382-4DDADF91BBAA}" srcOrd="1" destOrd="0" parTransId="{FFF0035D-FE72-45AF-BE6E-BBCE79732B5B}" sibTransId="{726BBF4F-046E-4B3B-BBAF-39552EC75B28}"/>
    <dgm:cxn modelId="{71D59676-C179-423A-983B-364077D98CFB}" srcId="{A408A614-99F9-4537-BB07-9E2977DF2CEC}" destId="{C7BF41D9-F3A6-43EA-A8B2-23E803FEF2D2}" srcOrd="2" destOrd="0" parTransId="{8AF0521B-A812-4E43-9B0E-2840B4DC3B9F}" sibTransId="{6A31216B-570E-496B-9674-1F059C93083A}"/>
    <dgm:cxn modelId="{D4DC8957-4AE7-4F92-A95E-17257F528E98}" srcId="{B811D585-01B7-46A0-AE97-38E2D4ED8FF1}" destId="{85CE06DC-E1FA-4DEA-854A-19EE0564609A}" srcOrd="3" destOrd="0" parTransId="{ABA89D85-89ED-4845-B7E3-B9A4436576A4}" sibTransId="{12371627-AAE4-4874-B2AB-BC8BFBA3DF3F}"/>
    <dgm:cxn modelId="{FF0D0779-1CC1-4731-B5A5-0E6CD255CC3F}" type="presOf" srcId="{36D130D8-001C-4882-9A9D-1F9EF01207F9}" destId="{CA04CAC9-79A5-437F-98EC-812214DAF91D}" srcOrd="0" destOrd="2" presId="urn:microsoft.com/office/officeart/2005/8/layout/hProcess7"/>
    <dgm:cxn modelId="{67AC3F5A-CED9-4B69-B391-B4425F533384}" type="presOf" srcId="{85CE06DC-E1FA-4DEA-854A-19EE0564609A}" destId="{71BBD49E-D8A4-4996-BEAC-16258C860781}" srcOrd="0" destOrd="0" presId="urn:microsoft.com/office/officeart/2005/8/layout/hProcess7"/>
    <dgm:cxn modelId="{9E93887A-6AF1-45CE-9AD3-7E3EDBEDD175}" type="presOf" srcId="{85CE06DC-E1FA-4DEA-854A-19EE0564609A}" destId="{C956DDA9-2065-4DF4-8231-E12937EB5865}" srcOrd="1" destOrd="0" presId="urn:microsoft.com/office/officeart/2005/8/layout/hProcess7"/>
    <dgm:cxn modelId="{75494982-F0DE-49BC-86FF-B5EDD55AE627}" srcId="{B811D585-01B7-46A0-AE97-38E2D4ED8FF1}" destId="{A4958591-CDC3-41E4-9736-6423F3436C8B}" srcOrd="2" destOrd="0" parTransId="{4574BB4E-E603-4375-93B4-0E7D85C221AB}" sibTransId="{56967B2E-2E5C-4742-8F30-0D3D32A6D388}"/>
    <dgm:cxn modelId="{5CF0428A-0AC7-4BE1-88A9-829179DA6B2F}" type="presOf" srcId="{B811D585-01B7-46A0-AE97-38E2D4ED8FF1}" destId="{9953ED24-82E4-4E74-B3C9-1809507B221A}" srcOrd="0" destOrd="0" presId="urn:microsoft.com/office/officeart/2005/8/layout/hProcess7"/>
    <dgm:cxn modelId="{4972FA8F-CCC6-4052-9C38-3C5F91072FC2}" srcId="{85CE06DC-E1FA-4DEA-854A-19EE0564609A}" destId="{9D57D7EF-6A02-4A35-B314-4CE274A31E65}" srcOrd="3" destOrd="0" parTransId="{5114AED6-C02A-452A-988E-274E5D0280C7}" sibTransId="{C7544E51-A893-4C02-AF42-D28E487B4CF8}"/>
    <dgm:cxn modelId="{21B3E496-0A9A-40AF-B9D2-8EA7E15BDE13}" type="presOf" srcId="{D2DB88B1-F313-4AA9-A2DE-0461014FCC55}" destId="{E8FBC5D5-922E-4EDE-82D4-75383A09ABCA}" srcOrd="0" destOrd="0" presId="urn:microsoft.com/office/officeart/2005/8/layout/hProcess7"/>
    <dgm:cxn modelId="{75E6FC96-5923-412D-B0A0-745788E294B4}" type="presOf" srcId="{3068D363-66E7-4072-9EBE-C591A9D88DC3}" destId="{CA04CAC9-79A5-437F-98EC-812214DAF91D}" srcOrd="0" destOrd="5" presId="urn:microsoft.com/office/officeart/2005/8/layout/hProcess7"/>
    <dgm:cxn modelId="{29D6C99F-9719-47EB-A68C-1E897B0A89DB}" srcId="{A408A614-99F9-4537-BB07-9E2977DF2CEC}" destId="{B0FC9EDC-2F97-42AD-B6C5-8112E58A0504}" srcOrd="3" destOrd="0" parTransId="{C2DB1632-2415-4B25-A033-01C3030CAAEA}" sibTransId="{FEDE5D92-4378-49E0-87A7-EA6D3A134039}"/>
    <dgm:cxn modelId="{68195BA3-C0E1-4461-A820-59F954988465}" type="presOf" srcId="{8E86B05E-E6F0-42EF-976D-9FE201ED47BA}" destId="{5FCF0FF2-21BE-439C-89C9-65ED69FFAE9D}" srcOrd="0" destOrd="3" presId="urn:microsoft.com/office/officeart/2005/8/layout/hProcess7"/>
    <dgm:cxn modelId="{B77BBAAC-802B-468B-9E02-541492605F49}" srcId="{D2DB88B1-F313-4AA9-A2DE-0461014FCC55}" destId="{63FB9085-69EE-40BA-B124-705247ACF71A}" srcOrd="0" destOrd="0" parTransId="{335860B0-95E5-42FE-97F9-81CA616BCBCA}" sibTransId="{A3C42BE5-DE18-49EB-9B5F-DE6EBCCAF57D}"/>
    <dgm:cxn modelId="{2AD566AD-6E43-4E6A-B124-64A2A556E588}" type="presOf" srcId="{A4958591-CDC3-41E4-9736-6423F3436C8B}" destId="{D4C80A31-8A05-4525-A67F-45CB5BFC2326}" srcOrd="0" destOrd="0" presId="urn:microsoft.com/office/officeart/2005/8/layout/hProcess7"/>
    <dgm:cxn modelId="{4B6002B4-0B6E-45D3-8394-D1060C4C172D}" srcId="{D2DB88B1-F313-4AA9-A2DE-0461014FCC55}" destId="{C63A90AB-0021-409D-BAF9-C9F28B183A77}" srcOrd="1" destOrd="0" parTransId="{CAB66962-1561-446B-8112-A67AAB4325AE}" sibTransId="{706FF45C-96B0-4F60-B2AE-AD22A814A4CC}"/>
    <dgm:cxn modelId="{BE2DEFC3-8A4B-461F-B353-285926FF7A16}" srcId="{A4958591-CDC3-41E4-9736-6423F3436C8B}" destId="{8E86B05E-E6F0-42EF-976D-9FE201ED47BA}" srcOrd="3" destOrd="0" parTransId="{554277B7-529C-4C62-94EF-8E37CE3C2E85}" sibTransId="{305CC4EE-70CC-4555-8980-124477EA2951}"/>
    <dgm:cxn modelId="{30114CC4-1C2F-4A26-A359-E54909384DF3}" srcId="{A4958591-CDC3-41E4-9736-6423F3436C8B}" destId="{B523F1CF-BF35-40AE-B773-FF6661698369}" srcOrd="1" destOrd="0" parTransId="{F0527CC8-BEFF-454A-BE5A-4F989427F036}" sibTransId="{9E24310D-F3C5-4214-A1E9-9B7E6009BA59}"/>
    <dgm:cxn modelId="{8E065FCA-05A5-4AC6-B4B2-DCBAC75680E5}" type="presOf" srcId="{A408A614-99F9-4537-BB07-9E2977DF2CEC}" destId="{6F43A685-93D7-4634-82C1-E6B173335024}" srcOrd="0" destOrd="0" presId="urn:microsoft.com/office/officeart/2005/8/layout/hProcess7"/>
    <dgm:cxn modelId="{45D243CB-74C6-4184-A10A-99770BDB8C14}" type="presOf" srcId="{1C55CCEF-5321-40CE-98A1-D15B20F31438}" destId="{1D777765-98E7-4A11-AB04-14B164E67F61}" srcOrd="0" destOrd="2" presId="urn:microsoft.com/office/officeart/2005/8/layout/hProcess7"/>
    <dgm:cxn modelId="{5E4717CF-554E-4D36-83C4-49A2BDC53D7E}" type="presOf" srcId="{099FE3DC-616B-40FF-814F-4E564C707A3B}" destId="{5FCF0FF2-21BE-439C-89C9-65ED69FFAE9D}" srcOrd="0" destOrd="2" presId="urn:microsoft.com/office/officeart/2005/8/layout/hProcess7"/>
    <dgm:cxn modelId="{184E04D0-D6F3-456F-87D2-F43724DF12AE}" type="presOf" srcId="{1833A242-3387-4788-8382-4DDADF91BBAA}" destId="{39A256B7-87B1-440F-874D-B948F61680B6}" srcOrd="0" destOrd="1" presId="urn:microsoft.com/office/officeart/2005/8/layout/hProcess7"/>
    <dgm:cxn modelId="{3A0D21D1-BA62-4ACF-A837-6D5EF7CBA988}" srcId="{D2DB88B1-F313-4AA9-A2DE-0461014FCC55}" destId="{ED6BB961-69F1-4BD8-8E2C-3009FFD5D4E2}" srcOrd="6" destOrd="0" parTransId="{3B327034-D562-42B2-A8BF-4D5C596289B1}" sibTransId="{8F9251B0-EF8D-4E61-900A-9326AE5C401C}"/>
    <dgm:cxn modelId="{D8D829D3-0978-46A6-BEB5-425FE18F1C68}" srcId="{A408A614-99F9-4537-BB07-9E2977DF2CEC}" destId="{FD4977A2-BA61-4569-BCF3-20A229FDDE67}" srcOrd="0" destOrd="0" parTransId="{640563CB-8EC3-4573-93C4-7746AFDB1CC2}" sibTransId="{D05C33E5-1967-4885-910D-66EA752CEEEE}"/>
    <dgm:cxn modelId="{F3A0E5D4-323B-4C3B-8AD3-7644CB2ECCDF}" srcId="{D2DB88B1-F313-4AA9-A2DE-0461014FCC55}" destId="{3068D363-66E7-4072-9EBE-C591A9D88DC3}" srcOrd="5" destOrd="0" parTransId="{350A3D5F-57DE-401B-8E71-E56FA4A47D99}" sibTransId="{F2AE9697-525F-4C0C-A848-22A60B44E448}"/>
    <dgm:cxn modelId="{73AADBD5-45B6-4E3D-AD48-AD455F1FCFAE}" srcId="{85CE06DC-E1FA-4DEA-854A-19EE0564609A}" destId="{5084CC09-327D-4327-BC90-5343BCBDF456}" srcOrd="1" destOrd="0" parTransId="{925D418C-3D5D-45A4-A682-AC153A74B7B7}" sibTransId="{46B8E653-8F50-4F92-A568-DF7465D07CD0}"/>
    <dgm:cxn modelId="{3D6477DA-CDCA-4C48-AF3C-BD2C8C5F75D1}" srcId="{D2DB88B1-F313-4AA9-A2DE-0461014FCC55}" destId="{29B421A2-7032-444F-9665-A459F1078180}" srcOrd="4" destOrd="0" parTransId="{D167F478-3BF5-4B3D-9F0A-3BC80CAFD935}" sibTransId="{904B02FB-D6E7-45E6-917A-D3051D0022C4}"/>
    <dgm:cxn modelId="{51D1B2DA-332D-4B66-8D8B-67EA5125AD1E}" type="presOf" srcId="{5084CC09-327D-4327-BC90-5343BCBDF456}" destId="{1D777765-98E7-4A11-AB04-14B164E67F61}" srcOrd="0" destOrd="1" presId="urn:microsoft.com/office/officeart/2005/8/layout/hProcess7"/>
    <dgm:cxn modelId="{404E76DB-E508-4DDD-A52E-9DCA407F8EC7}" type="presOf" srcId="{36868E52-CFAB-439E-890F-B471675E04A4}" destId="{39A256B7-87B1-440F-874D-B948F61680B6}" srcOrd="0" destOrd="4" presId="urn:microsoft.com/office/officeart/2005/8/layout/hProcess7"/>
    <dgm:cxn modelId="{890827DC-9FD1-468E-BB71-8926C8ABB1D2}" type="presOf" srcId="{63FB9085-69EE-40BA-B124-705247ACF71A}" destId="{CA04CAC9-79A5-437F-98EC-812214DAF91D}" srcOrd="0" destOrd="0" presId="urn:microsoft.com/office/officeart/2005/8/layout/hProcess7"/>
    <dgm:cxn modelId="{802029DC-64F8-48A1-A5EF-4409AE42CF3B}" type="presOf" srcId="{FD4977A2-BA61-4569-BCF3-20A229FDDE67}" destId="{39A256B7-87B1-440F-874D-B948F61680B6}" srcOrd="0" destOrd="0" presId="urn:microsoft.com/office/officeart/2005/8/layout/hProcess7"/>
    <dgm:cxn modelId="{231468DF-2245-4737-8EFE-679D689E3E0B}" type="presOf" srcId="{C63A90AB-0021-409D-BAF9-C9F28B183A77}" destId="{CA04CAC9-79A5-437F-98EC-812214DAF91D}" srcOrd="0" destOrd="1" presId="urn:microsoft.com/office/officeart/2005/8/layout/hProcess7"/>
    <dgm:cxn modelId="{A64253E2-4C3A-4EC3-8F51-6625EA71FBA7}" srcId="{A4958591-CDC3-41E4-9736-6423F3436C8B}" destId="{67926A0A-C62A-42C9-B1D7-F94001D16C43}" srcOrd="0" destOrd="0" parTransId="{21557145-49A3-4196-AFA6-621E996FD2C8}" sibTransId="{616FD2FB-E2D5-43EC-A656-4FDFE48833FF}"/>
    <dgm:cxn modelId="{2D5BFDE2-45DE-4F11-AD47-409AF3D4CA61}" type="presOf" srcId="{B523F1CF-BF35-40AE-B773-FF6661698369}" destId="{5FCF0FF2-21BE-439C-89C9-65ED69FFAE9D}" srcOrd="0" destOrd="1" presId="urn:microsoft.com/office/officeart/2005/8/layout/hProcess7"/>
    <dgm:cxn modelId="{A9283DE3-1BC5-4D38-9D2D-D84506018D73}" type="presOf" srcId="{B263DA17-408D-4F3D-92E1-958A9E7296D1}" destId="{5FCF0FF2-21BE-439C-89C9-65ED69FFAE9D}" srcOrd="0" destOrd="4" presId="urn:microsoft.com/office/officeart/2005/8/layout/hProcess7"/>
    <dgm:cxn modelId="{DB1349E3-DCC3-4345-A735-6AFC97DC7C4B}" type="presOf" srcId="{3CFF5EAA-5A34-40D9-8995-681B3E2396AB}" destId="{CA04CAC9-79A5-437F-98EC-812214DAF91D}" srcOrd="0" destOrd="7" presId="urn:microsoft.com/office/officeart/2005/8/layout/hProcess7"/>
    <dgm:cxn modelId="{BB2789E7-7390-4DF2-BE45-F938AF1AE30B}" type="presOf" srcId="{A4958591-CDC3-41E4-9736-6423F3436C8B}" destId="{E2754516-48C7-4339-87A8-3AB6FDE16BCA}" srcOrd="1" destOrd="0" presId="urn:microsoft.com/office/officeart/2005/8/layout/hProcess7"/>
    <dgm:cxn modelId="{E34C70E8-505B-4E2A-A961-0BED506586FD}" type="presOf" srcId="{9D57D7EF-6A02-4A35-B314-4CE274A31E65}" destId="{1D777765-98E7-4A11-AB04-14B164E67F61}" srcOrd="0" destOrd="3" presId="urn:microsoft.com/office/officeart/2005/8/layout/hProcess7"/>
    <dgm:cxn modelId="{870DE6F2-1529-4FC4-BCCC-20D352F4A251}" type="presOf" srcId="{B0FC9EDC-2F97-42AD-B6C5-8112E58A0504}" destId="{39A256B7-87B1-440F-874D-B948F61680B6}" srcOrd="0" destOrd="3" presId="urn:microsoft.com/office/officeart/2005/8/layout/hProcess7"/>
    <dgm:cxn modelId="{E44C54F4-A517-4555-88EF-6E8489ED0173}" srcId="{A4958591-CDC3-41E4-9736-6423F3436C8B}" destId="{099FE3DC-616B-40FF-814F-4E564C707A3B}" srcOrd="2" destOrd="0" parTransId="{96D3E544-6B98-4D6A-A2B8-0F6F162C4896}" sibTransId="{B3952B47-2FAB-49C9-9A6C-D9E016CB952A}"/>
    <dgm:cxn modelId="{3F469CF8-72F5-4C52-8634-9ABDF939628D}" srcId="{B811D585-01B7-46A0-AE97-38E2D4ED8FF1}" destId="{A408A614-99F9-4537-BB07-9E2977DF2CEC}" srcOrd="1" destOrd="0" parTransId="{527EDD3A-0EAF-4F60-B32D-0FE7C836B41A}" sibTransId="{4D6140E8-A72E-4D56-9635-130D29937AA4}"/>
    <dgm:cxn modelId="{93AC45C1-FBB9-4BDE-A470-9BD030783230}" type="presParOf" srcId="{9953ED24-82E4-4E74-B3C9-1809507B221A}" destId="{49988D58-CE29-4AB1-BDB2-B0BD8071C359}" srcOrd="0" destOrd="0" presId="urn:microsoft.com/office/officeart/2005/8/layout/hProcess7"/>
    <dgm:cxn modelId="{2D9AE29C-8640-496A-890C-EE65715050AF}" type="presParOf" srcId="{49988D58-CE29-4AB1-BDB2-B0BD8071C359}" destId="{E8FBC5D5-922E-4EDE-82D4-75383A09ABCA}" srcOrd="0" destOrd="0" presId="urn:microsoft.com/office/officeart/2005/8/layout/hProcess7"/>
    <dgm:cxn modelId="{2BC44F7D-E909-495D-89FF-7E01ED744814}" type="presParOf" srcId="{49988D58-CE29-4AB1-BDB2-B0BD8071C359}" destId="{2511288B-97A0-41DB-9502-3209BF3DEF54}" srcOrd="1" destOrd="0" presId="urn:microsoft.com/office/officeart/2005/8/layout/hProcess7"/>
    <dgm:cxn modelId="{6F48AE80-68C9-4557-9A2A-68C4979260FF}" type="presParOf" srcId="{49988D58-CE29-4AB1-BDB2-B0BD8071C359}" destId="{CA04CAC9-79A5-437F-98EC-812214DAF91D}" srcOrd="2" destOrd="0" presId="urn:microsoft.com/office/officeart/2005/8/layout/hProcess7"/>
    <dgm:cxn modelId="{10AE3ABD-2E51-4B72-BDE5-8580DC589F1A}" type="presParOf" srcId="{9953ED24-82E4-4E74-B3C9-1809507B221A}" destId="{17CD3597-00EB-4098-BCFF-BB8B1FC330AE}" srcOrd="1" destOrd="0" presId="urn:microsoft.com/office/officeart/2005/8/layout/hProcess7"/>
    <dgm:cxn modelId="{FF6C0DA9-8387-4B29-96B8-7959B102569C}" type="presParOf" srcId="{9953ED24-82E4-4E74-B3C9-1809507B221A}" destId="{51FBD1CE-A87E-41AD-A4B1-F2DE18F02C3F}" srcOrd="2" destOrd="0" presId="urn:microsoft.com/office/officeart/2005/8/layout/hProcess7"/>
    <dgm:cxn modelId="{26808428-BBA2-4123-94B6-F483E4179A38}" type="presParOf" srcId="{51FBD1CE-A87E-41AD-A4B1-F2DE18F02C3F}" destId="{D5351A7E-6FAA-47D6-8EF7-CEC276F8B736}" srcOrd="0" destOrd="0" presId="urn:microsoft.com/office/officeart/2005/8/layout/hProcess7"/>
    <dgm:cxn modelId="{D79D94A7-5765-4AB9-A4BB-A64965E2C06F}" type="presParOf" srcId="{51FBD1CE-A87E-41AD-A4B1-F2DE18F02C3F}" destId="{549A7337-FA73-4BF2-BE65-6EE9904C3B4E}" srcOrd="1" destOrd="0" presId="urn:microsoft.com/office/officeart/2005/8/layout/hProcess7"/>
    <dgm:cxn modelId="{658814CE-219B-464C-95DE-F918F177FEDA}" type="presParOf" srcId="{51FBD1CE-A87E-41AD-A4B1-F2DE18F02C3F}" destId="{E55CC6F3-5509-498E-9A8D-461586066395}" srcOrd="2" destOrd="0" presId="urn:microsoft.com/office/officeart/2005/8/layout/hProcess7"/>
    <dgm:cxn modelId="{EA6935F9-3661-4F5D-9AE0-97244858F5A3}" type="presParOf" srcId="{9953ED24-82E4-4E74-B3C9-1809507B221A}" destId="{4EC31DB2-5829-4EDA-AF78-C9B735028E07}" srcOrd="3" destOrd="0" presId="urn:microsoft.com/office/officeart/2005/8/layout/hProcess7"/>
    <dgm:cxn modelId="{99557987-1935-4A20-8AC3-D9AFD9A56B7F}" type="presParOf" srcId="{9953ED24-82E4-4E74-B3C9-1809507B221A}" destId="{5A69B9FA-1B72-44A1-ADEB-222CC13BBB9E}" srcOrd="4" destOrd="0" presId="urn:microsoft.com/office/officeart/2005/8/layout/hProcess7"/>
    <dgm:cxn modelId="{61E1FEB5-7C55-4737-A115-26E282CECD1C}" type="presParOf" srcId="{5A69B9FA-1B72-44A1-ADEB-222CC13BBB9E}" destId="{6F43A685-93D7-4634-82C1-E6B173335024}" srcOrd="0" destOrd="0" presId="urn:microsoft.com/office/officeart/2005/8/layout/hProcess7"/>
    <dgm:cxn modelId="{CE22D72A-4D5B-4ACD-ABA8-60F600082356}" type="presParOf" srcId="{5A69B9FA-1B72-44A1-ADEB-222CC13BBB9E}" destId="{4211BFAF-5FA1-4D2F-B614-B5950A3D4F54}" srcOrd="1" destOrd="0" presId="urn:microsoft.com/office/officeart/2005/8/layout/hProcess7"/>
    <dgm:cxn modelId="{44661A74-1F13-4AE9-A830-6F9F41CB8CA7}" type="presParOf" srcId="{5A69B9FA-1B72-44A1-ADEB-222CC13BBB9E}" destId="{39A256B7-87B1-440F-874D-B948F61680B6}" srcOrd="2" destOrd="0" presId="urn:microsoft.com/office/officeart/2005/8/layout/hProcess7"/>
    <dgm:cxn modelId="{A24752B0-4C19-4D46-8DFE-4170E37EABF2}" type="presParOf" srcId="{9953ED24-82E4-4E74-B3C9-1809507B221A}" destId="{85CDFCFB-2247-4550-BFF6-290F7DE6B7ED}" srcOrd="5" destOrd="0" presId="urn:microsoft.com/office/officeart/2005/8/layout/hProcess7"/>
    <dgm:cxn modelId="{2EB53B82-25E1-4761-846F-211298CBB9A1}" type="presParOf" srcId="{9953ED24-82E4-4E74-B3C9-1809507B221A}" destId="{B0884843-4DB9-4EE5-AB64-700AA1F5DBC7}" srcOrd="6" destOrd="0" presId="urn:microsoft.com/office/officeart/2005/8/layout/hProcess7"/>
    <dgm:cxn modelId="{325A16D5-558F-403E-8DBA-D0114889516B}" type="presParOf" srcId="{B0884843-4DB9-4EE5-AB64-700AA1F5DBC7}" destId="{DA797A7F-F38E-4174-9861-DEA214716C6E}" srcOrd="0" destOrd="0" presId="urn:microsoft.com/office/officeart/2005/8/layout/hProcess7"/>
    <dgm:cxn modelId="{3A0CB94B-59DC-4978-AF8A-E344DBF623F1}" type="presParOf" srcId="{B0884843-4DB9-4EE5-AB64-700AA1F5DBC7}" destId="{9A5F6EBA-966A-4865-B705-E41D91E58A04}" srcOrd="1" destOrd="0" presId="urn:microsoft.com/office/officeart/2005/8/layout/hProcess7"/>
    <dgm:cxn modelId="{33135F9B-5081-4649-BBBD-0124F11F2929}" type="presParOf" srcId="{B0884843-4DB9-4EE5-AB64-700AA1F5DBC7}" destId="{6B1BA2B0-CA07-4E94-A11F-9C73384C2EEA}" srcOrd="2" destOrd="0" presId="urn:microsoft.com/office/officeart/2005/8/layout/hProcess7"/>
    <dgm:cxn modelId="{AEECEC28-B0BD-4A1D-B96C-621EB675A6A7}" type="presParOf" srcId="{9953ED24-82E4-4E74-B3C9-1809507B221A}" destId="{AF176436-94EA-45FB-BC64-CC888CE0D081}" srcOrd="7" destOrd="0" presId="urn:microsoft.com/office/officeart/2005/8/layout/hProcess7"/>
    <dgm:cxn modelId="{AB90B3AC-B9C9-4FBF-91BB-0082BD00AD8D}" type="presParOf" srcId="{9953ED24-82E4-4E74-B3C9-1809507B221A}" destId="{C2D6539E-BF9C-46E5-AA45-BB083BC3EB94}" srcOrd="8" destOrd="0" presId="urn:microsoft.com/office/officeart/2005/8/layout/hProcess7"/>
    <dgm:cxn modelId="{B9FDE988-8210-477E-9E67-2F81F37CB989}" type="presParOf" srcId="{C2D6539E-BF9C-46E5-AA45-BB083BC3EB94}" destId="{D4C80A31-8A05-4525-A67F-45CB5BFC2326}" srcOrd="0" destOrd="0" presId="urn:microsoft.com/office/officeart/2005/8/layout/hProcess7"/>
    <dgm:cxn modelId="{DC6CED40-D17B-44E8-973E-F5AC0F10B770}" type="presParOf" srcId="{C2D6539E-BF9C-46E5-AA45-BB083BC3EB94}" destId="{E2754516-48C7-4339-87A8-3AB6FDE16BCA}" srcOrd="1" destOrd="0" presId="urn:microsoft.com/office/officeart/2005/8/layout/hProcess7"/>
    <dgm:cxn modelId="{9C503C4D-ADEC-4F10-802E-DDFDCCA135B0}" type="presParOf" srcId="{C2D6539E-BF9C-46E5-AA45-BB083BC3EB94}" destId="{5FCF0FF2-21BE-439C-89C9-65ED69FFAE9D}" srcOrd="2" destOrd="0" presId="urn:microsoft.com/office/officeart/2005/8/layout/hProcess7"/>
    <dgm:cxn modelId="{14170879-FAF3-4D4A-B60C-99FE99500277}" type="presParOf" srcId="{9953ED24-82E4-4E74-B3C9-1809507B221A}" destId="{A4A3288A-A030-47E8-82BA-29C73A7E0A51}" srcOrd="9" destOrd="0" presId="urn:microsoft.com/office/officeart/2005/8/layout/hProcess7"/>
    <dgm:cxn modelId="{1FBF22E0-413B-454A-9CD3-9CDD7764156E}" type="presParOf" srcId="{9953ED24-82E4-4E74-B3C9-1809507B221A}" destId="{EDF118AB-4BC5-4392-8634-692E82C23FC5}" srcOrd="10" destOrd="0" presId="urn:microsoft.com/office/officeart/2005/8/layout/hProcess7"/>
    <dgm:cxn modelId="{9A09AE1D-8E0E-4547-8500-A3CD14ABD01A}" type="presParOf" srcId="{EDF118AB-4BC5-4392-8634-692E82C23FC5}" destId="{A28E0832-9BA8-4981-A00D-325541C13F6F}" srcOrd="0" destOrd="0" presId="urn:microsoft.com/office/officeart/2005/8/layout/hProcess7"/>
    <dgm:cxn modelId="{F92943B8-53DD-4AB2-9FC5-AAE96AB98FE2}" type="presParOf" srcId="{EDF118AB-4BC5-4392-8634-692E82C23FC5}" destId="{0EF1AD62-8999-4B77-B35F-3AB1B02EAB74}" srcOrd="1" destOrd="0" presId="urn:microsoft.com/office/officeart/2005/8/layout/hProcess7"/>
    <dgm:cxn modelId="{496C6C28-D1DD-4A16-836E-AD3527095E00}" type="presParOf" srcId="{EDF118AB-4BC5-4392-8634-692E82C23FC5}" destId="{D87B2667-78C3-4E73-B9D9-C962E26C20CF}" srcOrd="2" destOrd="0" presId="urn:microsoft.com/office/officeart/2005/8/layout/hProcess7"/>
    <dgm:cxn modelId="{1756AC6A-0D2E-419B-B98F-F23BEB8D4EC8}" type="presParOf" srcId="{9953ED24-82E4-4E74-B3C9-1809507B221A}" destId="{86603883-4427-4BBB-A6BD-CCA9B1B58E4F}" srcOrd="11" destOrd="0" presId="urn:microsoft.com/office/officeart/2005/8/layout/hProcess7"/>
    <dgm:cxn modelId="{01366C41-B023-474D-BB28-98299FC422F7}" type="presParOf" srcId="{9953ED24-82E4-4E74-B3C9-1809507B221A}" destId="{DD18FE13-BD49-45BC-AC5A-8B65897BBEAA}" srcOrd="12" destOrd="0" presId="urn:microsoft.com/office/officeart/2005/8/layout/hProcess7"/>
    <dgm:cxn modelId="{41CEEC5B-E5D7-4F83-9E76-9CB9AB6C2EA9}" type="presParOf" srcId="{DD18FE13-BD49-45BC-AC5A-8B65897BBEAA}" destId="{71BBD49E-D8A4-4996-BEAC-16258C860781}" srcOrd="0" destOrd="0" presId="urn:microsoft.com/office/officeart/2005/8/layout/hProcess7"/>
    <dgm:cxn modelId="{5FB14D56-EAF7-47E1-9465-DE870B4BA22E}" type="presParOf" srcId="{DD18FE13-BD49-45BC-AC5A-8B65897BBEAA}" destId="{C956DDA9-2065-4DF4-8231-E12937EB5865}" srcOrd="1" destOrd="0" presId="urn:microsoft.com/office/officeart/2005/8/layout/hProcess7"/>
    <dgm:cxn modelId="{B3EFBD8C-ECAD-4A4C-8081-0257F0EC90A3}" type="presParOf" srcId="{DD18FE13-BD49-45BC-AC5A-8B65897BBEAA}" destId="{1D777765-98E7-4A11-AB04-14B164E67F61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FBC5D5-922E-4EDE-82D4-75383A09ABCA}">
      <dsp:nvSpPr>
        <dsp:cNvPr id="0" name=""/>
        <dsp:cNvSpPr/>
      </dsp:nvSpPr>
      <dsp:spPr>
        <a:xfrm>
          <a:off x="0" y="902438"/>
          <a:ext cx="2732370" cy="3278844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PRODUCT</a:t>
          </a:r>
        </a:p>
      </dsp:txBody>
      <dsp:txXfrm rot="16200000">
        <a:off x="-1071089" y="1973527"/>
        <a:ext cx="2688652" cy="546474"/>
      </dsp:txXfrm>
    </dsp:sp>
    <dsp:sp modelId="{CA04CAC9-79A5-437F-98EC-812214DAF91D}">
      <dsp:nvSpPr>
        <dsp:cNvPr id="0" name=""/>
        <dsp:cNvSpPr/>
      </dsp:nvSpPr>
      <dsp:spPr>
        <a:xfrm>
          <a:off x="546474" y="902438"/>
          <a:ext cx="2035615" cy="327884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Variety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Quality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Design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Features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Brand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Packaging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Services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Eg: Apple iPhone: Premium smartphone: ecosystem, design, camera, iOS, etc.</a:t>
          </a:r>
          <a:endParaRPr lang="en-US" sz="1600" kern="1200" dirty="0"/>
        </a:p>
      </dsp:txBody>
      <dsp:txXfrm>
        <a:off x="546474" y="902438"/>
        <a:ext cx="2035615" cy="3278844"/>
      </dsp:txXfrm>
    </dsp:sp>
    <dsp:sp modelId="{6F43A685-93D7-4634-82C1-E6B173335024}">
      <dsp:nvSpPr>
        <dsp:cNvPr id="0" name=""/>
        <dsp:cNvSpPr/>
      </dsp:nvSpPr>
      <dsp:spPr>
        <a:xfrm>
          <a:off x="2817216" y="955850"/>
          <a:ext cx="2732370" cy="3278844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PRICE</a:t>
          </a:r>
        </a:p>
      </dsp:txBody>
      <dsp:txXfrm rot="16200000">
        <a:off x="1746127" y="2026939"/>
        <a:ext cx="2688652" cy="546474"/>
      </dsp:txXfrm>
    </dsp:sp>
    <dsp:sp modelId="{549A7337-FA73-4BF2-BE65-6EE9904C3B4E}">
      <dsp:nvSpPr>
        <dsp:cNvPr id="0" name=""/>
        <dsp:cNvSpPr/>
      </dsp:nvSpPr>
      <dsp:spPr>
        <a:xfrm rot="5400000">
          <a:off x="2605448" y="3529154"/>
          <a:ext cx="481518" cy="40985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A256B7-87B1-440F-874D-B948F61680B6}">
      <dsp:nvSpPr>
        <dsp:cNvPr id="0" name=""/>
        <dsp:cNvSpPr/>
      </dsp:nvSpPr>
      <dsp:spPr>
        <a:xfrm>
          <a:off x="3363690" y="955850"/>
          <a:ext cx="2035615" cy="327884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List price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Discounts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Allowances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Payment terms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Credit terms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Eg: Apple iPhone: premium pricing</a:t>
          </a:r>
        </a:p>
      </dsp:txBody>
      <dsp:txXfrm>
        <a:off x="3363690" y="955850"/>
        <a:ext cx="2035615" cy="3278844"/>
      </dsp:txXfrm>
    </dsp:sp>
    <dsp:sp modelId="{D4C80A31-8A05-4525-A67F-45CB5BFC2326}">
      <dsp:nvSpPr>
        <dsp:cNvPr id="0" name=""/>
        <dsp:cNvSpPr/>
      </dsp:nvSpPr>
      <dsp:spPr>
        <a:xfrm>
          <a:off x="5660548" y="925225"/>
          <a:ext cx="2732370" cy="3278844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PLACE</a:t>
          </a:r>
        </a:p>
      </dsp:txBody>
      <dsp:txXfrm rot="16200000">
        <a:off x="4589459" y="1996315"/>
        <a:ext cx="2688652" cy="546474"/>
      </dsp:txXfrm>
    </dsp:sp>
    <dsp:sp modelId="{9A5F6EBA-966A-4865-B705-E41D91E58A04}">
      <dsp:nvSpPr>
        <dsp:cNvPr id="0" name=""/>
        <dsp:cNvSpPr/>
      </dsp:nvSpPr>
      <dsp:spPr>
        <a:xfrm rot="5400000">
          <a:off x="5433451" y="3529154"/>
          <a:ext cx="481518" cy="40985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CF0FF2-21BE-439C-89C9-65ED69FFAE9D}">
      <dsp:nvSpPr>
        <dsp:cNvPr id="0" name=""/>
        <dsp:cNvSpPr/>
      </dsp:nvSpPr>
      <dsp:spPr>
        <a:xfrm>
          <a:off x="6207022" y="925225"/>
          <a:ext cx="2035615" cy="327884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Channels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Coverage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Locations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Inventory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Logistics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Eg: Apple iPhone: Apple Stores, </a:t>
          </a:r>
          <a:r>
            <a:rPr lang="en-US" sz="1600" kern="1200" dirty="0" err="1"/>
            <a:t>authorised</a:t>
          </a:r>
          <a:r>
            <a:rPr lang="en-US" sz="1600" kern="1200" dirty="0"/>
            <a:t> retailers, telecom operators, online channels</a:t>
          </a:r>
        </a:p>
      </dsp:txBody>
      <dsp:txXfrm>
        <a:off x="6207022" y="925225"/>
        <a:ext cx="2035615" cy="3278844"/>
      </dsp:txXfrm>
    </dsp:sp>
    <dsp:sp modelId="{71BBD49E-D8A4-4996-BEAC-16258C860781}">
      <dsp:nvSpPr>
        <dsp:cNvPr id="0" name=""/>
        <dsp:cNvSpPr/>
      </dsp:nvSpPr>
      <dsp:spPr>
        <a:xfrm>
          <a:off x="8488551" y="925225"/>
          <a:ext cx="2732370" cy="3278844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6299" rIns="137795" bIns="0" numCol="1" spcCol="1270" anchor="t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PROMOTION</a:t>
          </a:r>
        </a:p>
      </dsp:txBody>
      <dsp:txXfrm rot="16200000">
        <a:off x="7417462" y="1996315"/>
        <a:ext cx="2688652" cy="546474"/>
      </dsp:txXfrm>
    </dsp:sp>
    <dsp:sp modelId="{0EF1AD62-8999-4B77-B35F-3AB1B02EAB74}">
      <dsp:nvSpPr>
        <dsp:cNvPr id="0" name=""/>
        <dsp:cNvSpPr/>
      </dsp:nvSpPr>
      <dsp:spPr>
        <a:xfrm rot="5400000">
          <a:off x="8261454" y="3529154"/>
          <a:ext cx="481518" cy="409855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777765-98E7-4A11-AB04-14B164E67F61}">
      <dsp:nvSpPr>
        <dsp:cNvPr id="0" name=""/>
        <dsp:cNvSpPr/>
      </dsp:nvSpPr>
      <dsp:spPr>
        <a:xfrm>
          <a:off x="9035025" y="925225"/>
          <a:ext cx="2035615" cy="3278844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Advertising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Sales promotion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Personal selling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/>
            <a:t>PR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Digital/direct marketing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600" kern="1200" dirty="0"/>
            <a:t>Eg: Apple iPhone: Product launches, digital communication, advertising, influencer/media coverage</a:t>
          </a:r>
        </a:p>
      </dsp:txBody>
      <dsp:txXfrm>
        <a:off x="9035025" y="925225"/>
        <a:ext cx="2035615" cy="3278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4E8164-AC71-BC08-35F8-84948D9FF8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39A061-F38E-94BA-5432-ABF2595E51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69CF48BE-5022-4E23-9A2D-9748F0BA6168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3B47F4-2D31-59EF-6E67-50C452AB00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FB48DD-7C80-6428-36E0-38F418FE5E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E466AB07-C90C-43EF-8A9A-CC1FC0938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43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8C5863B-72FA-4C08-B586-8243F05934CF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6D40347-A66E-47A7-8433-E1671A8A8B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7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D0CA3-F8F3-EC89-A101-E6B14FBB8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AEDE25-AE1E-BFA6-E542-7361BA0D9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8BE6E-9D4A-6C46-8E78-BC715A7F4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8FA71-3A18-48C0-980F-4B68F7F63042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FED8E-5360-BF77-862B-2EFCB92BA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FC1D7-860B-9795-7EC7-CBF704A82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500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DFD79-48C3-2FF9-FDA7-2EBC19EB7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3BA4C-038F-2C4B-81A6-9C15400AC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1C2C2-6F41-BA6C-F1AC-400AFC73B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1210E-201E-4473-82AC-2466F5386C38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2DE7E-B060-A3CB-F680-49051A42E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B9744-62C6-05F1-3A3F-3EBB4EA2F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29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8DC04-B11D-E50F-FBFB-50D4EDB99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31F5EA-922B-6D56-E5AC-5B383333B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439E-843A-A146-FB7D-227EEDC1A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EA198-6CAB-4B8F-B93F-1F9C8C4B6CE7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9083A9-A4B6-87C0-7AD3-BC3ADF792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6D3CC-055A-5B66-135F-5809E127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00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BC1A6-E452-B821-EC9F-ED0389FF6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7EC22-7328-1E81-CEB9-80204C5EF2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AFEA2-1334-DC6D-FBCE-F55067C62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D7152-B366-AE85-2429-3DD172D1A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6041F-4525-44D5-AA4F-332294BF1F56}" type="datetime1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CD3BF-9EFB-BD39-CCB8-6E456B42B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4CAC3F-E417-C3FD-91EA-9AA1CA9B1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7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3E778-9135-428D-DF43-365B4659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E3771C-A1A7-0EBB-82DD-7DFF4966A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43426-A651-2601-674C-7530EE282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2C278-D2A8-4968-A78A-89C24AB65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9F90EC-833B-39E0-C37A-0A3CB256CE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89474-0BDD-F146-6B82-B34F5486F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7091-BBDF-4EB9-BA6B-2BB67AC4FC0F}" type="datetime1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BC8BA5-8629-D37E-98C5-7DC5308C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1CBA92-5446-663D-EA97-92C295E46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07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AAA51-CA0A-0B04-4767-1A4337772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59A337-AB49-6874-4123-252ABB89D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226B-77A6-410C-9796-083F278E0125}" type="datetime1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E8A2D-15EB-C810-E3CB-A752D19EB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2335CC-EE8E-C61A-DE8E-3C3B8B1CA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14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DAA994-19CE-8D74-284B-85C5194EF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A578B-D289-4C40-8593-3D356C49DA58}" type="datetime1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7BDADA-5136-4B65-97B5-7065F08FF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8A290-DB12-45DB-7A01-D1939B4B3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6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3585F-BC70-6435-9E82-258D4D181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DB28A-5517-2FB0-5A79-8CCBF1516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E47A1-D9A8-6D5B-BFFF-F8C30D4E4A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9F96EB-0828-F479-2BFB-09F72C886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DFAE3-14DB-48A7-A80F-80DDB072CE3D}" type="datetime1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2E5604-27B8-3A3A-D76F-77EB4D58A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B60146-D0AC-F0AD-131B-7E685B8C8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3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768A5-E1A7-5FB0-55B1-26C3C0E98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016197-B20B-F46A-2090-3FB383C7E9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D9F6B-9ED5-74D3-E940-9614D3802C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05BC5-7BD9-794F-291C-F866C809C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5EAEF-6478-4102-8F5D-A5FE9FC97ACB}" type="datetime1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E76F9-2920-E6D5-C0E2-8B8E480B6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D066F-A116-AA29-832E-B693168A2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34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955B8-C5C4-D62C-9087-7F6268CE2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EA32E5-1D41-D440-ADEE-DCC026D6B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07FAD-86D3-9DC7-129C-D87988D13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4EDB3-C0E8-45F8-9E1D-1B6C8D1880C0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3EE53-0633-73CE-AFA7-97F229455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07A38-8703-3979-1EA4-C0776044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986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79A0AB-C07B-84BC-4D6D-8F09A29538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28AA65-161A-F8C9-6828-0B37E4EE2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8372E-4CD8-0A40-36A6-64D9A38F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C4B-54ED-4041-B552-9BA760FA3DBA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A28DC-D16B-68F0-952E-99312132D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F6357E-73C0-9101-723C-212E7C4E9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0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1142B5-AA62-A9D5-74B3-73B32B5A9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041701-FE85-CFD1-50B6-45C4ECBFA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FC8B1-4956-4DFA-B32D-1DD205BA64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F45AC6-C491-4585-A584-9CE2AF7D5500}" type="datetime1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6D258-EECE-078F-47FA-D5A2726E4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8750D8-385A-0D23-0B24-FABFA92A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92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425971-903A-5730-AB57-933B08458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84" y="1290067"/>
            <a:ext cx="6592814" cy="258775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MARKETING MIX (4Ps)</a:t>
            </a:r>
            <a:endParaRPr lang="en-US" sz="4000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8AD3FB-7DFA-335A-4FFE-CE7E3A48C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6825" y="4274057"/>
            <a:ext cx="4605340" cy="19247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Lecturer: Hana Nguyen Quynh Hoa, PhD</a:t>
            </a:r>
          </a:p>
          <a:p>
            <a:r>
              <a:rPr lang="en-US" sz="2000" dirty="0">
                <a:solidFill>
                  <a:schemeClr val="bg1"/>
                </a:solidFill>
              </a:rPr>
              <a:t>Email: hoa.nguyenquynh@hust.edu.vn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968772-CFA9-6F48-1C6A-43506C4521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r="1064"/>
          <a:stretch>
            <a:fillRect/>
          </a:stretch>
        </p:blipFill>
        <p:spPr>
          <a:xfrm>
            <a:off x="7115177" y="115193"/>
            <a:ext cx="4950618" cy="6627614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203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E12E2-9D22-572A-F3AC-9588098E8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From STP to Marketing-Mix</a:t>
            </a:r>
            <a:endParaRPr lang="en-US" sz="20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18443-7AAD-C943-4A0B-FD65E7F67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523206"/>
            <a:ext cx="5157787" cy="574675"/>
          </a:xfrm>
        </p:spPr>
        <p:txBody>
          <a:bodyPr>
            <a:normAutofit/>
          </a:bodyPr>
          <a:lstStyle/>
          <a:p>
            <a:r>
              <a:rPr lang="en-US" dirty="0"/>
              <a:t>STP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07ADE3-222A-5845-31CD-BFED43AA36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Who we serve?</a:t>
            </a:r>
          </a:p>
          <a:p>
            <a:pPr marL="0" lvl="0" indent="0">
              <a:buNone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Segmentation &amp; Targeting</a:t>
            </a:r>
          </a:p>
          <a:p>
            <a:pPr lvl="0"/>
            <a:r>
              <a:rPr lang="en-US" dirty="0"/>
              <a:t>How will we create value for them?</a:t>
            </a:r>
          </a:p>
          <a:p>
            <a:pPr marL="0" lvl="0" indent="0">
              <a:buNone/>
            </a:pP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Differentiation &amp; Positioning</a:t>
            </a:r>
          </a:p>
          <a:p>
            <a:pPr marL="0" lvl="0" indent="0">
              <a:buNone/>
            </a:pPr>
            <a:r>
              <a:rPr lang="en-US" dirty="0"/>
              <a:t>“We are a </a:t>
            </a:r>
            <a:r>
              <a:rPr lang="en-US" dirty="0">
                <a:solidFill>
                  <a:srgbClr val="FF0000"/>
                </a:solidFill>
              </a:rPr>
              <a:t>fast</a:t>
            </a:r>
            <a:r>
              <a:rPr lang="en-US" dirty="0"/>
              <a:t> delivery company”</a:t>
            </a:r>
          </a:p>
          <a:p>
            <a:pPr marL="0" lvl="0" indent="0">
              <a:buNone/>
            </a:pPr>
            <a:r>
              <a:rPr lang="en-US" dirty="0"/>
              <a:t>“</a:t>
            </a:r>
            <a:r>
              <a:rPr lang="en-US" dirty="0">
                <a:solidFill>
                  <a:srgbClr val="FF0000"/>
                </a:solidFill>
              </a:rPr>
              <a:t>90%</a:t>
            </a:r>
            <a:r>
              <a:rPr lang="en-US" dirty="0"/>
              <a:t> of our deliveries reach customers </a:t>
            </a:r>
            <a:r>
              <a:rPr lang="en-US" dirty="0">
                <a:solidFill>
                  <a:srgbClr val="FF0000"/>
                </a:solidFill>
              </a:rPr>
              <a:t>within 30 minutes</a:t>
            </a:r>
            <a:r>
              <a:rPr lang="en-US" dirty="0"/>
              <a:t>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1FFBE-037E-6718-F2DE-32C3D6A841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523206"/>
            <a:ext cx="5183188" cy="574676"/>
          </a:xfrm>
        </p:spPr>
        <p:txBody>
          <a:bodyPr/>
          <a:lstStyle/>
          <a:p>
            <a:r>
              <a:rPr lang="en-US" dirty="0"/>
              <a:t>Marketing – </a:t>
            </a:r>
            <a:r>
              <a:rPr lang="en-US" dirty="0">
                <a:solidFill>
                  <a:srgbClr val="FF0000"/>
                </a:solidFill>
              </a:rPr>
              <a:t>Mix: work together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6C3A4-94CF-17E0-4BF5-00099CF35F9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What we offer?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Product</a:t>
            </a:r>
          </a:p>
          <a:p>
            <a:r>
              <a:rPr lang="en-US" dirty="0"/>
              <a:t>What customers give up</a:t>
            </a:r>
            <a:r>
              <a:rPr lang="en-US" dirty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Price (benefit + value)</a:t>
            </a:r>
          </a:p>
          <a:p>
            <a:r>
              <a:rPr lang="en-US" dirty="0"/>
              <a:t>How customers obtain it</a:t>
            </a:r>
            <a:r>
              <a:rPr lang="en-US" dirty="0">
                <a:sym typeface="Wingdings" panose="05000000000000000000" pitchFamily="2" charset="2"/>
              </a:rPr>
              <a:t>?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Place (Distribution + Time)</a:t>
            </a:r>
          </a:p>
          <a:p>
            <a:r>
              <a:rPr lang="en-US" dirty="0"/>
              <a:t>How we communicate value</a:t>
            </a:r>
            <a:r>
              <a:rPr lang="en-US" dirty="0"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Promotion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052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26408-A62E-82D6-4217-EFD71E5E2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8454"/>
          </a:xfrm>
        </p:spPr>
        <p:txBody>
          <a:bodyPr/>
          <a:lstStyle/>
          <a:p>
            <a:r>
              <a:rPr lang="en-US" dirty="0"/>
              <a:t>The 4Ps: at a glance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0A1C213-1FA4-D7D4-F009-B8A3C12DB0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7188338"/>
              </p:ext>
            </p:extLst>
          </p:nvPr>
        </p:nvGraphicFramePr>
        <p:xfrm>
          <a:off x="453189" y="1363579"/>
          <a:ext cx="11225464" cy="5129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0910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98A434A-66A0-8D39-A402-F7E67F48F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5948512" cy="2957153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PRODUCT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14B4023-3FD0-C08C-161F-F47B541DF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EE363B-F41A-CA52-CDBE-18291CBC4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211" y="0"/>
            <a:ext cx="51947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03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4B0036-7BD2-2418-314A-F1DF4A36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txBody>
          <a:bodyPr/>
          <a:lstStyle/>
          <a:p>
            <a:r>
              <a:rPr lang="en-US" dirty="0"/>
              <a:t>What Is A Product?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022BAA-A321-2536-AA0F-2891351D6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1284"/>
            <a:ext cx="10515600" cy="49256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 product</a:t>
            </a:r>
            <a:r>
              <a:rPr lang="en-US" dirty="0"/>
              <a:t> is anything that can be offered to a market for attention, acquisition, use or consumption that might satisfy a want or need.</a:t>
            </a:r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65F27F-0F44-43FA-62B5-8BA03B795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467" y="2167921"/>
            <a:ext cx="8707065" cy="43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0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131E6-2026-1E02-558C-935E49E19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Product: Goods vs.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6ED20-40AA-E3BB-6781-56E3B587B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712" y="1395857"/>
            <a:ext cx="10515600" cy="4351338"/>
          </a:xfrm>
        </p:spPr>
        <p:txBody>
          <a:bodyPr/>
          <a:lstStyle/>
          <a:p>
            <a:pPr lvl="0"/>
            <a:r>
              <a:rPr lang="en-US" dirty="0"/>
              <a:t>A product is anything that can attract market attention and be consumed, purchased, or exchanged to satisfy consumers’ needs and wants. </a:t>
            </a:r>
          </a:p>
          <a:p>
            <a:pPr lvl="0"/>
            <a:r>
              <a:rPr lang="en-US" dirty="0"/>
              <a:t>A service is a type of product whose value to consumers is determined primarily by the benefits it provides rather than by physical ownership.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009454-5D3D-613D-1FFE-87704E190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901" y="4001294"/>
            <a:ext cx="3541612" cy="24634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26828D-AE90-285E-CBA3-56EE8622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8489" y="4001294"/>
            <a:ext cx="3286571" cy="246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45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D44A-FFDE-34D0-5A90-4B08EB266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2112"/>
          </a:xfrm>
        </p:spPr>
        <p:txBody>
          <a:bodyPr>
            <a:normAutofit fontScale="90000"/>
          </a:bodyPr>
          <a:lstStyle/>
          <a:p>
            <a:r>
              <a:rPr lang="en-US" dirty="0"/>
              <a:t>Service characteristics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4B881-4BD5-A802-1877-97C05D866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106424"/>
            <a:ext cx="5948415" cy="538645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b="1" dirty="0"/>
              <a:t>Intangibility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Cannot be seen, touched, or physically examined before purchase </a:t>
            </a:r>
          </a:p>
          <a:p>
            <a:pPr lvl="1"/>
            <a:r>
              <a:rPr lang="en-US" dirty="0"/>
              <a:t>Customers often have to </a:t>
            </a:r>
            <a:r>
              <a:rPr lang="en-US" b="1" dirty="0"/>
              <a:t>trust</a:t>
            </a:r>
            <a:r>
              <a:rPr lang="en-US" dirty="0"/>
              <a:t> the provider </a:t>
            </a:r>
          </a:p>
          <a:p>
            <a:pPr lvl="1"/>
            <a:r>
              <a:rPr lang="en-US" dirty="0"/>
              <a:t>Cannot usually be “tested” in advance </a:t>
            </a:r>
          </a:p>
          <a:p>
            <a:pPr lvl="0"/>
            <a:r>
              <a:rPr lang="en-US" b="1" dirty="0"/>
              <a:t>Inseparability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Production and consumption often occur at the same time </a:t>
            </a:r>
          </a:p>
          <a:p>
            <a:pPr lvl="1"/>
            <a:r>
              <a:rPr lang="en-US" dirty="0"/>
              <a:t>The service provider and customer may both be part of the service experience </a:t>
            </a:r>
          </a:p>
          <a:p>
            <a:pPr lvl="0"/>
            <a:r>
              <a:rPr lang="en-US" b="1" dirty="0"/>
              <a:t>Variability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Service quality can vary </a:t>
            </a:r>
          </a:p>
          <a:p>
            <a:pPr lvl="1"/>
            <a:r>
              <a:rPr lang="en-US" dirty="0"/>
              <a:t>It may depend on who provides the service, when, where, and how </a:t>
            </a:r>
          </a:p>
          <a:p>
            <a:pPr lvl="0"/>
            <a:r>
              <a:rPr lang="en-US" b="1" dirty="0"/>
              <a:t>Perishability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Services cannot be stored or inventoried for later use </a:t>
            </a:r>
          </a:p>
          <a:p>
            <a:pPr lvl="1"/>
            <a:r>
              <a:rPr lang="en-US" dirty="0"/>
              <a:t>Production and consumption must therefore be coordinated in the right sequence and at the right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3DE254-5E9C-A2B3-8992-8628E8516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7055" y="1368425"/>
            <a:ext cx="5515345" cy="379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14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8AD057-8154-39B9-272C-0697F41FD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94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F9E13-E1C0-F62B-D630-62D4A90E7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6634"/>
          </a:xfrm>
        </p:spPr>
        <p:txBody>
          <a:bodyPr>
            <a:normAutofit fontScale="90000"/>
          </a:bodyPr>
          <a:lstStyle/>
          <a:p>
            <a:r>
              <a:rPr lang="en-US" dirty="0"/>
              <a:t>THREE LEVELS OF PRODUCT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C3E91-CBE8-079D-ACA0-9274465611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067" y="1293626"/>
            <a:ext cx="4080933" cy="5019675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1. Core Customer Value</a:t>
            </a:r>
          </a:p>
          <a:p>
            <a:r>
              <a:rPr lang="en-US" dirty="0"/>
              <a:t>What is the customer really buying?</a:t>
            </a:r>
          </a:p>
          <a:p>
            <a:r>
              <a:rPr lang="en-US" b="1" dirty="0"/>
              <a:t>2. Actual Product</a:t>
            </a:r>
          </a:p>
          <a:p>
            <a:r>
              <a:rPr lang="en-US" dirty="0"/>
              <a:t>The tangible or identifiable market offering.</a:t>
            </a:r>
          </a:p>
          <a:p>
            <a:pPr lvl="1"/>
            <a:r>
              <a:rPr lang="en-US" dirty="0"/>
              <a:t>Quality level </a:t>
            </a:r>
          </a:p>
          <a:p>
            <a:pPr lvl="1"/>
            <a:r>
              <a:rPr lang="en-US" dirty="0"/>
              <a:t>Features </a:t>
            </a:r>
          </a:p>
          <a:p>
            <a:pPr lvl="1"/>
            <a:r>
              <a:rPr lang="en-US" dirty="0"/>
              <a:t>Design </a:t>
            </a:r>
          </a:p>
          <a:p>
            <a:pPr lvl="1"/>
            <a:r>
              <a:rPr lang="en-US" dirty="0"/>
              <a:t>Brand name </a:t>
            </a:r>
          </a:p>
          <a:p>
            <a:pPr lvl="1"/>
            <a:r>
              <a:rPr lang="en-US" dirty="0"/>
              <a:t>Packaging</a:t>
            </a:r>
          </a:p>
          <a:p>
            <a:r>
              <a:rPr lang="en-US" b="1" dirty="0"/>
              <a:t>3. Augmented Product</a:t>
            </a:r>
          </a:p>
          <a:p>
            <a:r>
              <a:rPr lang="en-US" dirty="0"/>
              <a:t>Additional services and benefits surrounding the product</a:t>
            </a:r>
          </a:p>
          <a:p>
            <a:r>
              <a:rPr lang="en-US" dirty="0"/>
              <a:t>Warranty, Delivery, Installation, Customer support, Financing, Returns, App/software support, Loyalty </a:t>
            </a:r>
            <a:r>
              <a:rPr lang="en-US" dirty="0" err="1"/>
              <a:t>programmes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ACBABD-F6CE-9D80-CC6C-33F2C7A00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333" y="1470555"/>
            <a:ext cx="7102525" cy="447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119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A4953-B9AB-837C-2193-66005FC4C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39F74-BE1C-DD3E-22AD-2F6F6CB8C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106E07-E5AC-5139-5887-A90E840A1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39" y="681037"/>
            <a:ext cx="11925121" cy="54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870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6DB86-1C5E-1E90-19B7-9063BDA09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545444"/>
            <a:ext cx="10515600" cy="56056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Question: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7FAAD-0231-E0E6-FAF6-F139747DE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22" y="1453896"/>
            <a:ext cx="3759952" cy="3641269"/>
          </a:xfrm>
        </p:spPr>
        <p:txBody>
          <a:bodyPr>
            <a:normAutofit/>
          </a:bodyPr>
          <a:lstStyle/>
          <a:p>
            <a:r>
              <a:rPr lang="en-US" sz="2400" dirty="0" err="1"/>
              <a:t>Analyse</a:t>
            </a:r>
            <a:r>
              <a:rPr lang="en-US" sz="2400" dirty="0"/>
              <a:t> the 3 levels of a university degree</a:t>
            </a:r>
          </a:p>
          <a:p>
            <a:r>
              <a:rPr lang="en-US" sz="2400" dirty="0"/>
              <a:t>Which level creates the greatest differentiation between universities? For example: A Business Administration program at HUST and at NEU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CEC99-19B6-DCFF-E233-748BF9B4C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8974" y="365126"/>
            <a:ext cx="7594002" cy="473003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748A917-AC7E-A736-561C-098488B20717}"/>
              </a:ext>
            </a:extLst>
          </p:cNvPr>
          <p:cNvSpPr txBox="1">
            <a:spLocks/>
          </p:cNvSpPr>
          <p:nvPr/>
        </p:nvSpPr>
        <p:spPr>
          <a:xfrm>
            <a:off x="419022" y="5230368"/>
            <a:ext cx="11495610" cy="1329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Hints: Differentiation comes from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how the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programme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is designed and what the additional value is.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Actual level: Curriculum, lecturers,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specialisations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teaching approach, university reputation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Augmented level: Internships, industry links, exchange opportunities, alumni network, career support</a:t>
            </a:r>
          </a:p>
        </p:txBody>
      </p:sp>
    </p:spTree>
    <p:extLst>
      <p:ext uri="{BB962C8B-B14F-4D97-AF65-F5344CB8AC3E}">
        <p14:creationId xmlns:p14="http://schemas.microsoft.com/office/powerpoint/2010/main" val="165572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85AF1-6095-068F-9878-548D8236F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9907"/>
          </a:xfrm>
        </p:spPr>
        <p:txBody>
          <a:bodyPr>
            <a:normAutofit fontScale="90000"/>
          </a:bodyPr>
          <a:lstStyle/>
          <a:p>
            <a:r>
              <a:rPr lang="en-US" dirty="0"/>
              <a:t>PRODUCT CLASSIFICATIONS: </a:t>
            </a:r>
            <a:br>
              <a:rPr lang="en-US" dirty="0"/>
            </a:br>
            <a:r>
              <a:rPr lang="en-US" dirty="0"/>
              <a:t>Consumer vs. Industrial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3D945-8AFA-1D92-49E8-04B1EA963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832"/>
            <a:ext cx="10515600" cy="471713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Consumer vs. Industrial Products: B2C and B2B marketing</a:t>
            </a:r>
          </a:p>
          <a:p>
            <a:r>
              <a:rPr lang="en-US" b="1" dirty="0"/>
              <a:t>Consumer Products</a:t>
            </a:r>
          </a:p>
          <a:p>
            <a:pPr lvl="1"/>
            <a:r>
              <a:rPr lang="en-US" dirty="0"/>
              <a:t>Purchased by final consumers for personal consumption.</a:t>
            </a:r>
          </a:p>
          <a:p>
            <a:pPr lvl="1"/>
            <a:r>
              <a:rPr lang="en-US" b="1" dirty="0"/>
              <a:t>Convenience products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Shopping products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Specialty products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Unsought products</a:t>
            </a:r>
            <a:endParaRPr lang="en-US" dirty="0"/>
          </a:p>
          <a:p>
            <a:r>
              <a:rPr lang="en-US" b="1" dirty="0"/>
              <a:t>Industrial Products</a:t>
            </a:r>
          </a:p>
          <a:p>
            <a:pPr lvl="1"/>
            <a:r>
              <a:rPr lang="en-US" dirty="0"/>
              <a:t>Purchased for:</a:t>
            </a:r>
          </a:p>
          <a:p>
            <a:pPr lvl="1"/>
            <a:r>
              <a:rPr lang="en-US" dirty="0"/>
              <a:t>further processing, </a:t>
            </a:r>
          </a:p>
          <a:p>
            <a:pPr lvl="1"/>
            <a:r>
              <a:rPr lang="en-US" dirty="0"/>
              <a:t>producing other products, </a:t>
            </a:r>
          </a:p>
          <a:p>
            <a:pPr lvl="1"/>
            <a:r>
              <a:rPr lang="en-US" dirty="0"/>
              <a:t>or conducting a business.</a:t>
            </a:r>
          </a:p>
          <a:p>
            <a:r>
              <a:rPr lang="en-US" dirty="0"/>
              <a:t>Eg: A laptop bought by:</a:t>
            </a:r>
          </a:p>
          <a:p>
            <a:pPr lvl="1"/>
            <a:r>
              <a:rPr lang="en-US" dirty="0"/>
              <a:t>Student → consumer product </a:t>
            </a:r>
          </a:p>
          <a:p>
            <a:pPr lvl="1"/>
            <a:r>
              <a:rPr lang="en-US" dirty="0"/>
              <a:t>Company for employees → industrial product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293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14B53-E787-D433-11F5-CE765A85C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US" dirty="0"/>
              <a:t>Convenience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E406F-DD83-0BE3-CA3F-A5372631A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3579"/>
            <a:ext cx="10515600" cy="48133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Products consumers usually buy:</a:t>
            </a:r>
          </a:p>
          <a:p>
            <a:pPr lvl="1"/>
            <a:r>
              <a:rPr lang="en-US" dirty="0"/>
              <a:t>Frequently </a:t>
            </a:r>
          </a:p>
          <a:p>
            <a:pPr lvl="1"/>
            <a:r>
              <a:rPr lang="en-US" dirty="0"/>
              <a:t>Immediately </a:t>
            </a:r>
          </a:p>
          <a:p>
            <a:pPr lvl="1"/>
            <a:r>
              <a:rPr lang="en-US" dirty="0"/>
              <a:t>With minimum comparison and effort</a:t>
            </a:r>
          </a:p>
          <a:p>
            <a:r>
              <a:rPr lang="en-US" dirty="0"/>
              <a:t>Eg: Bottled water, snacks, toothpaste, basic household items</a:t>
            </a:r>
          </a:p>
          <a:p>
            <a:r>
              <a:rPr lang="en-US" b="1" dirty="0"/>
              <a:t>Marketing implications</a:t>
            </a:r>
          </a:p>
          <a:p>
            <a:pPr lvl="1"/>
            <a:r>
              <a:rPr lang="en-US" dirty="0"/>
              <a:t>Relatively low price </a:t>
            </a:r>
          </a:p>
          <a:p>
            <a:pPr lvl="1"/>
            <a:r>
              <a:rPr lang="en-US" dirty="0"/>
              <a:t>Wide distribution </a:t>
            </a:r>
          </a:p>
          <a:p>
            <a:pPr lvl="1"/>
            <a:r>
              <a:rPr lang="en-US" dirty="0"/>
              <a:t>Easy availability </a:t>
            </a:r>
          </a:p>
          <a:p>
            <a:pPr lvl="1"/>
            <a:r>
              <a:rPr lang="en-US" dirty="0"/>
              <a:t>Mass promotion </a:t>
            </a:r>
          </a:p>
          <a:p>
            <a:r>
              <a:rPr lang="en-US" dirty="0"/>
              <a:t>Eg: Coca-Cola needs to be available almost everywhere customers might want a drink.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0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E9355-7A64-C71D-5646-DA017DFAE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Shopping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FA4B16-F193-64DD-0670-C2B722557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958"/>
            <a:ext cx="10515600" cy="4669005"/>
          </a:xfrm>
        </p:spPr>
        <p:txBody>
          <a:bodyPr>
            <a:normAutofit/>
          </a:bodyPr>
          <a:lstStyle/>
          <a:p>
            <a:r>
              <a:rPr lang="en-US" dirty="0"/>
              <a:t>Consumers compare alternatives based on:</a:t>
            </a:r>
          </a:p>
          <a:p>
            <a:pPr lvl="1"/>
            <a:r>
              <a:rPr lang="en-US" dirty="0"/>
              <a:t>Suitability </a:t>
            </a:r>
          </a:p>
          <a:p>
            <a:pPr lvl="1"/>
            <a:r>
              <a:rPr lang="en-US" dirty="0"/>
              <a:t>Quality </a:t>
            </a:r>
          </a:p>
          <a:p>
            <a:pPr lvl="1"/>
            <a:r>
              <a:rPr lang="en-US" dirty="0"/>
              <a:t>Price </a:t>
            </a:r>
          </a:p>
          <a:p>
            <a:pPr lvl="1"/>
            <a:r>
              <a:rPr lang="en-US" dirty="0"/>
              <a:t>Style </a:t>
            </a:r>
          </a:p>
          <a:p>
            <a:r>
              <a:rPr lang="en-US" dirty="0"/>
              <a:t>Eg: Furniture, Clothing, Electronics, Hotels, Cars</a:t>
            </a:r>
          </a:p>
          <a:p>
            <a:r>
              <a:rPr lang="en-US" b="1" dirty="0"/>
              <a:t>Marketing implications</a:t>
            </a:r>
          </a:p>
          <a:p>
            <a:pPr lvl="1"/>
            <a:r>
              <a:rPr lang="en-US" dirty="0"/>
              <a:t>Selective distribution </a:t>
            </a:r>
          </a:p>
          <a:p>
            <a:pPr lvl="1"/>
            <a:r>
              <a:rPr lang="en-US" dirty="0"/>
              <a:t>More information </a:t>
            </a:r>
          </a:p>
          <a:p>
            <a:pPr lvl="1"/>
            <a:r>
              <a:rPr lang="en-US" dirty="0"/>
              <a:t>Greater salesperson/customer interaction </a:t>
            </a:r>
          </a:p>
          <a:p>
            <a:pPr lvl="1"/>
            <a:r>
              <a:rPr lang="en-US" dirty="0"/>
              <a:t>Product differentiation becomes important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141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CC558-702F-5313-6199-DC0639D4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Specialty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18A92-AE8D-ACF9-47B4-2A0B998A4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Products with: Unique characteristics &amp; Strong brand identification </a:t>
            </a:r>
          </a:p>
          <a:p>
            <a:r>
              <a:rPr lang="en-US" dirty="0"/>
              <a:t>Customers are willing to make </a:t>
            </a:r>
            <a:r>
              <a:rPr lang="en-US" b="1" dirty="0"/>
              <a:t>special purchasing effort</a:t>
            </a:r>
            <a:r>
              <a:rPr lang="en-US" dirty="0"/>
              <a:t>.</a:t>
            </a:r>
          </a:p>
          <a:p>
            <a:r>
              <a:rPr lang="en-US" dirty="0"/>
              <a:t>Eg: Ferrari, Rolex, Luxury designer handbags, Certain specialist cameras </a:t>
            </a:r>
          </a:p>
          <a:p>
            <a:r>
              <a:rPr lang="en-US" dirty="0"/>
              <a:t>Customers often do not compare many substitutes.</a:t>
            </a:r>
          </a:p>
          <a:p>
            <a:r>
              <a:rPr lang="en-US" b="1" dirty="0"/>
              <a:t>Marketing implication: </a:t>
            </a:r>
            <a:r>
              <a:rPr lang="en-US" dirty="0"/>
              <a:t>Brand identity and exclusivity matter more than distribution intensity.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3843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A2B88-2418-86B8-903D-52C108F13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7401"/>
          </a:xfrm>
        </p:spPr>
        <p:txBody>
          <a:bodyPr>
            <a:normAutofit fontScale="90000"/>
          </a:bodyPr>
          <a:lstStyle/>
          <a:p>
            <a:r>
              <a:rPr lang="en-US" dirty="0"/>
              <a:t>Unsought Products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5B3A0-8B11-D1B9-F2A1-9ED4C6650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5242"/>
            <a:ext cx="10515600" cy="4941721"/>
          </a:xfrm>
        </p:spPr>
        <p:txBody>
          <a:bodyPr>
            <a:normAutofit/>
          </a:bodyPr>
          <a:lstStyle/>
          <a:p>
            <a:r>
              <a:rPr lang="en-US" dirty="0"/>
              <a:t>Products consumers:</a:t>
            </a:r>
          </a:p>
          <a:p>
            <a:pPr lvl="1"/>
            <a:r>
              <a:rPr lang="en-US" dirty="0"/>
              <a:t>Do not know about, or </a:t>
            </a:r>
          </a:p>
          <a:p>
            <a:pPr lvl="1"/>
            <a:r>
              <a:rPr lang="en-US" dirty="0"/>
              <a:t>Normally do not think of buying. </a:t>
            </a:r>
          </a:p>
          <a:p>
            <a:r>
              <a:rPr lang="en-US" dirty="0" err="1"/>
              <a:t>Eg.</a:t>
            </a:r>
            <a:r>
              <a:rPr lang="en-US" dirty="0"/>
              <a:t>: Funeral services, Certain insurance products, Emergency medical products </a:t>
            </a:r>
          </a:p>
          <a:p>
            <a:r>
              <a:rPr lang="en-US" b="1" dirty="0"/>
              <a:t>Marketing implication: </a:t>
            </a:r>
            <a:r>
              <a:rPr lang="en-US" dirty="0"/>
              <a:t>They often require:</a:t>
            </a:r>
          </a:p>
          <a:p>
            <a:pPr lvl="1"/>
            <a:r>
              <a:rPr lang="en-US" dirty="0"/>
              <a:t>Strong awareness building </a:t>
            </a:r>
          </a:p>
          <a:p>
            <a:pPr lvl="1"/>
            <a:r>
              <a:rPr lang="en-US" dirty="0"/>
              <a:t>Personal selling </a:t>
            </a:r>
          </a:p>
          <a:p>
            <a:pPr lvl="1"/>
            <a:r>
              <a:rPr lang="en-US" dirty="0"/>
              <a:t>Education </a:t>
            </a:r>
          </a:p>
          <a:p>
            <a:pPr lvl="1"/>
            <a:r>
              <a:rPr lang="en-US" dirty="0"/>
              <a:t>Persuasive communication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1478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4646F9-7C5B-4F00-84EC-95760EA771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665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58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09547-56A7-1A02-A849-078312EE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0117"/>
          </a:xfrm>
        </p:spPr>
        <p:txBody>
          <a:bodyPr/>
          <a:lstStyle/>
          <a:p>
            <a:r>
              <a:rPr lang="en-US" dirty="0"/>
              <a:t>Product Life Cycle (PLC)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E871F-17C3-FD45-F191-CF1ACF7E8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6041" y="561474"/>
            <a:ext cx="3330947" cy="5931401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b="1" dirty="0"/>
              <a:t>Development</a:t>
            </a:r>
            <a:r>
              <a:rPr lang="en-US" dirty="0"/>
              <a:t>: no sales yet; investment costs are high </a:t>
            </a:r>
          </a:p>
          <a:p>
            <a:pPr lvl="0"/>
            <a:r>
              <a:rPr lang="en-US" b="1" dirty="0"/>
              <a:t>Introduction</a:t>
            </a:r>
            <a:r>
              <a:rPr lang="en-US" dirty="0"/>
              <a:t>: sales grow slowly; profits are usually low or negative </a:t>
            </a:r>
          </a:p>
          <a:p>
            <a:pPr lvl="0"/>
            <a:r>
              <a:rPr lang="en-US" b="1" dirty="0"/>
              <a:t>Growth</a:t>
            </a:r>
            <a:r>
              <a:rPr lang="en-US" dirty="0"/>
              <a:t>: sales rise rapidly; profits increase </a:t>
            </a:r>
          </a:p>
          <a:p>
            <a:pPr lvl="0"/>
            <a:r>
              <a:rPr lang="en-US" b="1" dirty="0"/>
              <a:t>Maturity</a:t>
            </a:r>
            <a:r>
              <a:rPr lang="en-US" dirty="0"/>
              <a:t>: sales growth slows; competition becomes intense </a:t>
            </a:r>
          </a:p>
          <a:p>
            <a:pPr lvl="0"/>
            <a:r>
              <a:rPr lang="en-US" b="1" dirty="0"/>
              <a:t>Decline</a:t>
            </a:r>
            <a:r>
              <a:rPr lang="en-US" dirty="0"/>
              <a:t>: sales and profits fall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Companies need new products because:</a:t>
            </a:r>
          </a:p>
          <a:p>
            <a:pPr lvl="0"/>
            <a:r>
              <a:rPr lang="en-US" dirty="0"/>
              <a:t>Customer needs change </a:t>
            </a:r>
          </a:p>
          <a:p>
            <a:pPr lvl="0"/>
            <a:r>
              <a:rPr lang="en-US" dirty="0"/>
              <a:t>Technology changes </a:t>
            </a:r>
          </a:p>
          <a:p>
            <a:pPr lvl="0"/>
            <a:r>
              <a:rPr lang="en-US" dirty="0"/>
              <a:t>Competitors innovate </a:t>
            </a:r>
          </a:p>
          <a:p>
            <a:pPr lvl="0"/>
            <a:r>
              <a:rPr lang="en-US" dirty="0"/>
              <a:t>Existing products decline </a:t>
            </a:r>
          </a:p>
          <a:p>
            <a:pPr lvl="0"/>
            <a:r>
              <a:rPr lang="en-US" dirty="0"/>
              <a:t>New market opportunities emerge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A26E7-A19D-9BF3-7620-DC8F6ABE5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873" y="1328061"/>
            <a:ext cx="7840169" cy="516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576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1715-F430-687E-619C-26CFE4DB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49" y="1709738"/>
            <a:ext cx="5962785" cy="2397041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C00000"/>
                </a:solidFill>
              </a:rPr>
              <a:t>PRODUCT DECISION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BC602-7636-B8DF-E6FA-98BF4E6C2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5049" y="4106779"/>
            <a:ext cx="10515600" cy="1500187"/>
          </a:xfrm>
        </p:spPr>
        <p:txBody>
          <a:bodyPr/>
          <a:lstStyle/>
          <a:p>
            <a:r>
              <a:rPr lang="en-US" b="1" dirty="0"/>
              <a:t>Product Quality</a:t>
            </a:r>
          </a:p>
          <a:p>
            <a:r>
              <a:rPr lang="en-US" b="1" dirty="0"/>
              <a:t>Product Features</a:t>
            </a:r>
          </a:p>
          <a:p>
            <a:r>
              <a:rPr lang="en-US" b="1" dirty="0"/>
              <a:t>Product Design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D954D5-5F79-26B6-D8EA-A243060639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873" r="-2" b="3165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52336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061128-A80D-890F-759E-6F2775E8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Product Quality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1B7119-B928-E962-A980-C9842BB9DEF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CD0E0B-A113-8C4B-977E-ADA610FC9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1488740"/>
            <a:ext cx="10439400" cy="435133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Quality Level: </a:t>
            </a:r>
            <a:r>
              <a:rPr lang="en-US" dirty="0"/>
              <a:t>The level of performance appropriate for the target market.</a:t>
            </a:r>
          </a:p>
          <a:p>
            <a:r>
              <a:rPr lang="en-US" b="1" dirty="0"/>
              <a:t>Quality Consistency: </a:t>
            </a:r>
            <a:r>
              <a:rPr lang="en-US" dirty="0"/>
              <a:t>Delivering the expected level of performance consistently.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b="1" dirty="0"/>
              <a:t>Higher quality does not always mean “the best possible quality.”</a:t>
            </a:r>
          </a:p>
          <a:p>
            <a:r>
              <a:rPr lang="en-US" dirty="0"/>
              <a:t>Eg: A budget hotel does not need golden bathrooms, but customers still expect:</a:t>
            </a:r>
          </a:p>
          <a:p>
            <a:pPr lvl="1"/>
            <a:r>
              <a:rPr lang="en-US" dirty="0"/>
              <a:t>cleanliness, </a:t>
            </a:r>
          </a:p>
          <a:p>
            <a:pPr lvl="1"/>
            <a:r>
              <a:rPr lang="en-US" dirty="0"/>
              <a:t>safety, </a:t>
            </a:r>
          </a:p>
          <a:p>
            <a:pPr lvl="1"/>
            <a:r>
              <a:rPr lang="en-US" dirty="0"/>
              <a:t>and consistency.</a:t>
            </a:r>
          </a:p>
          <a:p>
            <a:pPr>
              <a:buFont typeface="Wingdings" panose="05000000000000000000" pitchFamily="2" charset="2"/>
              <a:buChar char="à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150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3BCF4-CCCF-5B52-2CC5-79AF825A3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4361"/>
            <a:ext cx="10515600" cy="65087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Product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649BA-98CC-6C14-4E86-EA791C68B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067"/>
            <a:ext cx="10515600" cy="492389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basic product can be offered with different features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Features can help:</a:t>
            </a:r>
          </a:p>
          <a:p>
            <a:pPr lvl="1"/>
            <a:r>
              <a:rPr lang="en-US" dirty="0"/>
              <a:t>Differentiate a product </a:t>
            </a:r>
          </a:p>
          <a:p>
            <a:pPr lvl="1"/>
            <a:r>
              <a:rPr lang="en-US" dirty="0"/>
              <a:t>Target different segments </a:t>
            </a:r>
          </a:p>
          <a:p>
            <a:pPr lvl="1"/>
            <a:r>
              <a:rPr lang="en-US" dirty="0"/>
              <a:t>Support different price levels </a:t>
            </a:r>
          </a:p>
          <a:p>
            <a:pPr lvl="1"/>
            <a:r>
              <a:rPr lang="en-US" dirty="0"/>
              <a:t>Increase customer value </a:t>
            </a:r>
          </a:p>
          <a:p>
            <a:r>
              <a:rPr lang="en-US" b="1" dirty="0"/>
              <a:t>Eg: Cars</a:t>
            </a:r>
          </a:p>
          <a:p>
            <a:r>
              <a:rPr lang="en-US" dirty="0"/>
              <a:t>Basic model:</a:t>
            </a:r>
          </a:p>
          <a:p>
            <a:pPr lvl="1"/>
            <a:r>
              <a:rPr lang="en-US" dirty="0"/>
              <a:t>Standard engine </a:t>
            </a:r>
          </a:p>
          <a:p>
            <a:pPr lvl="1"/>
            <a:r>
              <a:rPr lang="en-US" dirty="0"/>
              <a:t>Manual controls </a:t>
            </a:r>
          </a:p>
          <a:p>
            <a:r>
              <a:rPr lang="en-US" dirty="0"/>
              <a:t>Higher version:</a:t>
            </a:r>
          </a:p>
          <a:p>
            <a:pPr lvl="1"/>
            <a:r>
              <a:rPr lang="en-US" dirty="0"/>
              <a:t>Advanced safety </a:t>
            </a:r>
          </a:p>
          <a:p>
            <a:pPr lvl="1"/>
            <a:r>
              <a:rPr lang="en-US" dirty="0"/>
              <a:t>Larger screen </a:t>
            </a:r>
          </a:p>
          <a:p>
            <a:pPr lvl="1"/>
            <a:r>
              <a:rPr lang="en-US" dirty="0"/>
              <a:t>Premium audio </a:t>
            </a:r>
          </a:p>
          <a:p>
            <a:pPr lvl="1"/>
            <a:r>
              <a:rPr lang="en-US" dirty="0"/>
              <a:t>Driver assistance </a:t>
            </a:r>
          </a:p>
          <a:p>
            <a:pPr lvl="1"/>
            <a:r>
              <a:rPr lang="en-US" dirty="0"/>
              <a:t>Leather interior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751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6F388-37CB-1D41-F4A3-A068C08EF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3" y="741391"/>
            <a:ext cx="3455821" cy="1616203"/>
          </a:xfrm>
        </p:spPr>
        <p:txBody>
          <a:bodyPr anchor="b">
            <a:normAutofit/>
          </a:bodyPr>
          <a:lstStyle/>
          <a:p>
            <a:r>
              <a:rPr lang="en-US" sz="3200" dirty="0"/>
              <a:t>Product Design and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10A91-680A-4B36-AE93-9CCF7D969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693" y="2533476"/>
            <a:ext cx="3455821" cy="3447832"/>
          </a:xfrm>
        </p:spPr>
        <p:txBody>
          <a:bodyPr anchor="t">
            <a:normAutofit/>
          </a:bodyPr>
          <a:lstStyle/>
          <a:p>
            <a:r>
              <a:rPr lang="en-US" sz="2000" b="1" dirty="0"/>
              <a:t>Style d</a:t>
            </a:r>
            <a:r>
              <a:rPr lang="en-US" sz="2000" dirty="0"/>
              <a:t>escribes the </a:t>
            </a:r>
            <a:r>
              <a:rPr lang="en-US" sz="2000" b="1" dirty="0"/>
              <a:t>appearance</a:t>
            </a:r>
            <a:r>
              <a:rPr lang="en-US" sz="2000" dirty="0"/>
              <a:t> of a product.</a:t>
            </a:r>
          </a:p>
          <a:p>
            <a:r>
              <a:rPr lang="en-US" sz="2000" b="1" dirty="0"/>
              <a:t>Design c</a:t>
            </a:r>
            <a:r>
              <a:rPr lang="en-US" sz="2000" dirty="0"/>
              <a:t>ontributes to both appearance and usefulness/performance. </a:t>
            </a:r>
          </a:p>
          <a:p>
            <a:r>
              <a:rPr lang="en-US" sz="2000" dirty="0"/>
              <a:t>Good design begins with observing customer needs, not only making a product look attractive</a:t>
            </a:r>
          </a:p>
          <a:p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872C6C-FFB0-77A0-FC0A-D3E751051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72" y="1013690"/>
            <a:ext cx="6389346" cy="483992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56696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427D0-CF26-9BA9-FCE1-A6B7887BD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33942"/>
          </a:xfrm>
        </p:spPr>
        <p:txBody>
          <a:bodyPr>
            <a:normAutofit fontScale="90000"/>
          </a:bodyPr>
          <a:lstStyle/>
          <a:p>
            <a:r>
              <a:rPr lang="en-US" dirty="0"/>
              <a:t>BRANDING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8C84A-7A3E-2DC4-68E9-982D48330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611" y="1185333"/>
            <a:ext cx="10515600" cy="499163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brand is more than a name or logo. It represents consumers':</a:t>
            </a:r>
          </a:p>
          <a:p>
            <a:pPr lvl="1"/>
            <a:r>
              <a:rPr lang="en-US" dirty="0"/>
              <a:t>Perceptions </a:t>
            </a:r>
          </a:p>
          <a:p>
            <a:pPr lvl="1"/>
            <a:r>
              <a:rPr lang="en-US" dirty="0"/>
              <a:t>Experiences </a:t>
            </a:r>
          </a:p>
          <a:p>
            <a:pPr lvl="1"/>
            <a:r>
              <a:rPr lang="en-US" dirty="0"/>
              <a:t>Expectations </a:t>
            </a:r>
          </a:p>
          <a:p>
            <a:pPr lvl="1"/>
            <a:r>
              <a:rPr lang="en-US" dirty="0"/>
              <a:t>Associations </a:t>
            </a:r>
          </a:p>
          <a:p>
            <a:pPr lvl="1"/>
            <a:r>
              <a:rPr lang="en-US" dirty="0"/>
              <a:t>Relationships with the </a:t>
            </a:r>
          </a:p>
          <a:p>
            <a:pPr marL="457200" lvl="1" indent="0">
              <a:buNone/>
            </a:pPr>
            <a:r>
              <a:rPr lang="en-US" dirty="0"/>
              <a:t>Product</a:t>
            </a:r>
          </a:p>
          <a:p>
            <a:r>
              <a:rPr lang="en-US" dirty="0"/>
              <a:t>Brands can help</a:t>
            </a:r>
          </a:p>
          <a:p>
            <a:pPr lvl="1"/>
            <a:r>
              <a:rPr lang="en-US" dirty="0"/>
              <a:t>Identify products </a:t>
            </a:r>
          </a:p>
          <a:p>
            <a:pPr lvl="1"/>
            <a:r>
              <a:rPr lang="en-US" dirty="0"/>
              <a:t>Reduce search effort </a:t>
            </a:r>
          </a:p>
          <a:p>
            <a:pPr lvl="1"/>
            <a:r>
              <a:rPr lang="en-US" dirty="0"/>
              <a:t>Reduce perceived risk </a:t>
            </a:r>
          </a:p>
          <a:p>
            <a:pPr lvl="1"/>
            <a:r>
              <a:rPr lang="en-US" dirty="0"/>
              <a:t>Signal expected quality </a:t>
            </a:r>
          </a:p>
          <a:p>
            <a:pPr lvl="1"/>
            <a:r>
              <a:rPr lang="en-US" dirty="0"/>
              <a:t>Express identity </a:t>
            </a:r>
          </a:p>
          <a:p>
            <a:pPr lvl="1"/>
            <a:r>
              <a:rPr lang="en-US" dirty="0"/>
              <a:t>Build trust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FCF058-5FE3-D7B4-DCB6-0E828AF61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252" y="1861106"/>
            <a:ext cx="7331343" cy="486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332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62BC7-2CC5-8E85-5D1F-9C9558E66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0875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BRAND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41789-B250-1FD0-16B0-70E6A5369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02266"/>
            <a:ext cx="10938933" cy="514773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strong brand name should ideally be:</a:t>
            </a:r>
          </a:p>
          <a:p>
            <a:pPr lvl="1"/>
            <a:r>
              <a:rPr lang="en-US" dirty="0"/>
              <a:t>Memorable: Nike, Apple, Grab</a:t>
            </a:r>
          </a:p>
          <a:p>
            <a:pPr lvl="1"/>
            <a:r>
              <a:rPr lang="en-US" dirty="0"/>
              <a:t>Distinctive: </a:t>
            </a:r>
            <a:r>
              <a:rPr lang="en-US" dirty="0" err="1"/>
              <a:t>Sunkiss</a:t>
            </a:r>
            <a:r>
              <a:rPr lang="en-US" dirty="0"/>
              <a:t>, Google, Qantas</a:t>
            </a:r>
          </a:p>
          <a:p>
            <a:pPr lvl="1"/>
            <a:r>
              <a:rPr lang="en-US" dirty="0"/>
              <a:t>Easy to pronounce: Heineken vs. Carlsberg</a:t>
            </a:r>
          </a:p>
          <a:p>
            <a:pPr lvl="1"/>
            <a:r>
              <a:rPr lang="en-US" dirty="0"/>
              <a:t>Appropriate to the product: Cocoon, </a:t>
            </a:r>
            <a:r>
              <a:rPr lang="en-US" dirty="0" err="1"/>
              <a:t>Sunsilk</a:t>
            </a:r>
            <a:r>
              <a:rPr lang="en-US" dirty="0"/>
              <a:t>, Head &amp; Shoulder</a:t>
            </a:r>
          </a:p>
          <a:p>
            <a:pPr lvl="1"/>
            <a:r>
              <a:rPr lang="en-US" dirty="0"/>
              <a:t>Extendable: </a:t>
            </a:r>
            <a:r>
              <a:rPr lang="en-US" dirty="0" err="1"/>
              <a:t>Vinhomes</a:t>
            </a:r>
            <a:r>
              <a:rPr lang="en-US" dirty="0"/>
              <a:t>, </a:t>
            </a:r>
            <a:r>
              <a:rPr lang="en-US" dirty="0" err="1"/>
              <a:t>VinMec</a:t>
            </a:r>
            <a:r>
              <a:rPr lang="en-US" dirty="0"/>
              <a:t>, VinFast, </a:t>
            </a:r>
            <a:r>
              <a:rPr lang="en-US" dirty="0" err="1"/>
              <a:t>Vinmart</a:t>
            </a:r>
            <a:r>
              <a:rPr lang="en-US" dirty="0"/>
              <a:t>, </a:t>
            </a:r>
            <a:r>
              <a:rPr lang="en-US" dirty="0" err="1"/>
              <a:t>VinEdu</a:t>
            </a:r>
            <a:endParaRPr lang="en-US" dirty="0"/>
          </a:p>
          <a:p>
            <a:pPr lvl="1"/>
            <a:r>
              <a:rPr lang="en-US" dirty="0"/>
              <a:t>Legally protectable: Kodak, </a:t>
            </a:r>
            <a:r>
              <a:rPr lang="en-US" dirty="0" err="1"/>
              <a:t>Bvlgari</a:t>
            </a:r>
            <a:endParaRPr lang="en-US" dirty="0"/>
          </a:p>
          <a:p>
            <a:pPr lvl="1"/>
            <a:r>
              <a:rPr lang="en-US" dirty="0"/>
              <a:t>Suitable across markets </a:t>
            </a:r>
          </a:p>
          <a:p>
            <a:r>
              <a:rPr lang="en-US" b="1" dirty="0"/>
              <a:t>International challenge: </a:t>
            </a:r>
            <a:r>
              <a:rPr lang="en-US" dirty="0"/>
              <a:t>Names can carry different:</a:t>
            </a:r>
          </a:p>
          <a:p>
            <a:pPr lvl="1"/>
            <a:r>
              <a:rPr lang="en-US" dirty="0"/>
              <a:t>meanings, </a:t>
            </a:r>
          </a:p>
          <a:p>
            <a:pPr lvl="1"/>
            <a:r>
              <a:rPr lang="en-US" dirty="0"/>
              <a:t>pronunciation, </a:t>
            </a:r>
          </a:p>
          <a:p>
            <a:pPr lvl="1"/>
            <a:r>
              <a:rPr lang="en-US" dirty="0"/>
              <a:t>associations </a:t>
            </a:r>
          </a:p>
          <a:p>
            <a:pPr lvl="1"/>
            <a:r>
              <a:rPr lang="en-US" dirty="0"/>
              <a:t>across countries.</a:t>
            </a:r>
          </a:p>
        </p:txBody>
      </p:sp>
    </p:spTree>
    <p:extLst>
      <p:ext uri="{BB962C8B-B14F-4D97-AF65-F5344CB8AC3E}">
        <p14:creationId xmlns:p14="http://schemas.microsoft.com/office/powerpoint/2010/main" val="2362488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CC244-F12B-19B8-F775-72297D592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2747"/>
          </a:xfrm>
        </p:spPr>
        <p:txBody>
          <a:bodyPr/>
          <a:lstStyle/>
          <a:p>
            <a:r>
              <a:rPr lang="en-US" dirty="0"/>
              <a:t>Coca-Cola in China: Brand Name </a:t>
            </a:r>
            <a:r>
              <a:rPr lang="en-US" dirty="0" err="1"/>
              <a:t>Localisation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9AB46B-A858-7370-40C0-7F2F0E588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42" y="1295847"/>
            <a:ext cx="6926179" cy="4270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When Coca-Cola entered China in the late 1920s, some </a:t>
            </a:r>
            <a:r>
              <a:rPr lang="en-US" b="1" dirty="0"/>
              <a:t>local sellers created phonetic Chinese renderings</a:t>
            </a:r>
            <a:r>
              <a:rPr lang="en-US" dirty="0"/>
              <a:t> of “Coca-Cola” before the company had established an official Chinese brand name. Some combinations of characters sounded roughly like Coca-Cola but produced absurd meanings such as </a:t>
            </a:r>
            <a:r>
              <a:rPr lang="en-US" b="1" dirty="0"/>
              <a:t>“bite the wax tadpole”</a:t>
            </a:r>
            <a:r>
              <a:rPr lang="en-US" dirty="0"/>
              <a:t> or similar nonsense. </a:t>
            </a:r>
          </a:p>
          <a:p>
            <a:pPr marL="0" indent="0">
              <a:buNone/>
            </a:pPr>
            <a:r>
              <a:rPr lang="en-US" dirty="0"/>
              <a:t>The Coca-Cola Company later selected </a:t>
            </a:r>
            <a:r>
              <a:rPr lang="en-US" b="1" dirty="0" err="1"/>
              <a:t>可口可乐</a:t>
            </a:r>
            <a:r>
              <a:rPr lang="en-US" b="1" dirty="0"/>
              <a:t> (</a:t>
            </a:r>
            <a:r>
              <a:rPr lang="en-US" b="1" dirty="0" err="1"/>
              <a:t>Kěkǒu</a:t>
            </a:r>
            <a:r>
              <a:rPr lang="en-US" b="1" dirty="0"/>
              <a:t> </a:t>
            </a:r>
            <a:r>
              <a:rPr lang="en-US" b="1" dirty="0" err="1"/>
              <a:t>Kělè</a:t>
            </a:r>
            <a:r>
              <a:rPr lang="en-US" b="1" dirty="0"/>
              <a:t>)</a:t>
            </a:r>
            <a:r>
              <a:rPr lang="en-US" dirty="0"/>
              <a:t>, which preserves a reasonably similar sound while carrying positive associations roughly along the lines of </a:t>
            </a:r>
            <a:r>
              <a:rPr lang="en-US" b="1" dirty="0"/>
              <a:t>“tasty/pleasant to the mouth” and “happiness.”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B71AB7-95B4-46A1-081D-9DBC96F78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8893" y="1484342"/>
            <a:ext cx="2114845" cy="13527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6C73B9-64B6-2682-30D7-E5C89BD3E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253" y="3163550"/>
            <a:ext cx="4201111" cy="22101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BBB1F2-4838-6B73-3907-3F7AA3C6A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474" y="5723269"/>
            <a:ext cx="9805264" cy="81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780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47E9C-471B-51BD-E717-F9C183F23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432"/>
            <a:ext cx="10515600" cy="721894"/>
          </a:xfrm>
        </p:spPr>
        <p:txBody>
          <a:bodyPr/>
          <a:lstStyle/>
          <a:p>
            <a:r>
              <a:rPr lang="en-US" dirty="0"/>
              <a:t>Chevrolet Nova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9258E-6528-C8C7-C806-9197274B4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958"/>
            <a:ext cx="10515600" cy="466900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Chevrolet introduced their car </a:t>
            </a:r>
            <a:r>
              <a:rPr lang="en-US" b="1" dirty="0"/>
              <a:t>Nova</a:t>
            </a:r>
            <a:r>
              <a:rPr lang="en-US" dirty="0"/>
              <a:t> to Spanish-speaking markets, people later joked that the name sounded like the Spanish phrase </a:t>
            </a:r>
            <a:r>
              <a:rPr lang="en-US" b="1" dirty="0"/>
              <a:t>“no </a:t>
            </a:r>
            <a:r>
              <a:rPr lang="en-US" b="1" dirty="0" err="1"/>
              <a:t>va</a:t>
            </a:r>
            <a:r>
              <a:rPr lang="en-US" b="1" dirty="0"/>
              <a:t>” — “it doesn’t go.”</a:t>
            </a:r>
            <a:r>
              <a:rPr lang="en-US" dirty="0"/>
              <a:t> This became a famous marketing story: imagine trying to sell a car whose name seems to say that it cannot move.</a:t>
            </a:r>
          </a:p>
        </p:txBody>
      </p:sp>
    </p:spTree>
    <p:extLst>
      <p:ext uri="{BB962C8B-B14F-4D97-AF65-F5344CB8AC3E}">
        <p14:creationId xmlns:p14="http://schemas.microsoft.com/office/powerpoint/2010/main" val="1103530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1A15-4079-78B7-1FBB-39C637377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D9DB1-FD44-FF25-41A9-5EEAF14D0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42" y="1381127"/>
            <a:ext cx="4744453" cy="511174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Packaging: More Than a Container</a:t>
            </a:r>
          </a:p>
          <a:p>
            <a:r>
              <a:rPr lang="en-US" dirty="0"/>
              <a:t>Packaging traditionally protects the product.</a:t>
            </a:r>
          </a:p>
          <a:p>
            <a:r>
              <a:rPr lang="en-US" dirty="0"/>
              <a:t>Today it can also:</a:t>
            </a:r>
          </a:p>
          <a:p>
            <a:pPr lvl="1"/>
            <a:r>
              <a:rPr lang="en-US" dirty="0"/>
              <a:t>Attract attention </a:t>
            </a:r>
          </a:p>
          <a:p>
            <a:pPr lvl="1"/>
            <a:r>
              <a:rPr lang="en-US" dirty="0"/>
              <a:t>Communicate positioning </a:t>
            </a:r>
          </a:p>
          <a:p>
            <a:pPr lvl="1"/>
            <a:r>
              <a:rPr lang="en-US" dirty="0"/>
              <a:t>Differentiate brands </a:t>
            </a:r>
          </a:p>
          <a:p>
            <a:pPr lvl="1"/>
            <a:r>
              <a:rPr lang="en-US" dirty="0"/>
              <a:t>Provide convenience </a:t>
            </a:r>
          </a:p>
          <a:p>
            <a:pPr lvl="1"/>
            <a:r>
              <a:rPr lang="en-US" dirty="0"/>
              <a:t>Communicate information </a:t>
            </a:r>
          </a:p>
          <a:p>
            <a:pPr lvl="1"/>
            <a:r>
              <a:rPr lang="en-US" dirty="0"/>
              <a:t>Support brand recognition</a:t>
            </a:r>
          </a:p>
          <a:p>
            <a:r>
              <a:rPr lang="en-US" dirty="0"/>
              <a:t>Packaging as a Marketing Tool: shapes perceived value before the product is even used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29C13C-9680-BF34-FF18-C60DBDAFF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358" y="1690688"/>
            <a:ext cx="6336604" cy="356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496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1DE0A-82EA-7079-D750-8F272111E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6159"/>
          </a:xfrm>
        </p:spPr>
        <p:txBody>
          <a:bodyPr/>
          <a:lstStyle/>
          <a:p>
            <a:r>
              <a:rPr lang="en-US" dirty="0"/>
              <a:t>Reduce, Reuse and Recycle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1D542-03F5-983E-B2EE-4054022FD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095" y="1251284"/>
            <a:ext cx="11325726" cy="510139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Current packaging strategies commonly focus on </a:t>
            </a:r>
            <a:r>
              <a:rPr lang="en-US" b="1" dirty="0"/>
              <a:t>Reduce, Reuse and Recycle</a:t>
            </a:r>
            <a:r>
              <a:rPr lang="en-US" dirty="0"/>
              <a:t>, including lighter packaging, recycled content, refill systems, reusable containers, recyclable mono-materials, and, where appropriate, compostable or bio-based materials.</a:t>
            </a:r>
          </a:p>
          <a:p>
            <a:pPr lvl="1"/>
            <a:r>
              <a:rPr lang="en-US" b="1" dirty="0"/>
              <a:t>Less material</a:t>
            </a:r>
            <a:r>
              <a:rPr lang="en-US" dirty="0"/>
              <a:t> — smaller, lighter packaging </a:t>
            </a:r>
          </a:p>
          <a:p>
            <a:pPr lvl="1"/>
            <a:r>
              <a:rPr lang="en-US" b="1" dirty="0"/>
              <a:t>Recycled materials</a:t>
            </a:r>
            <a:r>
              <a:rPr lang="en-US" dirty="0"/>
              <a:t> — recycled paper, glass or plastic </a:t>
            </a:r>
          </a:p>
          <a:p>
            <a:pPr lvl="1"/>
            <a:r>
              <a:rPr lang="en-US" b="1" dirty="0"/>
              <a:t>Recyclable design</a:t>
            </a:r>
            <a:r>
              <a:rPr lang="en-US" dirty="0"/>
              <a:t> — easier for consumers to sort and recycle </a:t>
            </a:r>
          </a:p>
          <a:p>
            <a:pPr lvl="1"/>
            <a:r>
              <a:rPr lang="en-US" b="1" dirty="0"/>
              <a:t>Reusable / refillable packaging</a:t>
            </a:r>
            <a:r>
              <a:rPr lang="en-US" dirty="0"/>
              <a:t> — refill pouches, returnable bottles, refill stations</a:t>
            </a:r>
          </a:p>
          <a:p>
            <a:pPr lvl="1"/>
            <a:r>
              <a:rPr lang="en-US" b="1" dirty="0"/>
              <a:t> Renewable or bio-based materials</a:t>
            </a:r>
            <a:r>
              <a:rPr lang="en-US" dirty="0"/>
              <a:t> — where environmentally appropriate </a:t>
            </a:r>
          </a:p>
          <a:p>
            <a:pPr lvl="1"/>
            <a:r>
              <a:rPr lang="en-US" b="1" dirty="0"/>
              <a:t>Minimal unnecessary packaging</a:t>
            </a:r>
          </a:p>
          <a:p>
            <a:pPr marL="0" indent="0">
              <a:buNone/>
            </a:pPr>
            <a:r>
              <a:rPr lang="en-US" b="1" dirty="0"/>
              <a:t>Eg: </a:t>
            </a:r>
            <a:r>
              <a:rPr lang="en-US" dirty="0"/>
              <a:t>the EU's new Packaging and Packaging Waste Regulation generally began applying on </a:t>
            </a:r>
            <a:r>
              <a:rPr lang="en-US" b="1" dirty="0"/>
              <a:t>12 August 2026</a:t>
            </a:r>
            <a:r>
              <a:rPr lang="en-US" dirty="0"/>
              <a:t> and aims to reduce unnecessary packaging, increase reuse, and improve recyclability</a:t>
            </a:r>
          </a:p>
          <a:p>
            <a:pPr marL="0" indent="0">
              <a:buNone/>
            </a:pPr>
            <a:r>
              <a:rPr lang="en-US" dirty="0"/>
              <a:t>In Vietnam, many F&amp;B sellers have shifted from conventional plastic takeaway containers to alternatives such as </a:t>
            </a:r>
            <a:r>
              <a:rPr lang="en-US" b="1" dirty="0"/>
              <a:t>sugarcane-bagasse boxes, paper packaging, biodegradable bags, and other plant-based materials</a:t>
            </a:r>
            <a:r>
              <a:rPr lang="en-US" dirty="0"/>
              <a:t>. Eg: Central Retail Vietnam has piloted food trays and packaging made from biodegradable sugarcane bagasse, and Vietnamese F&amp;B businesses have also adopted eco-friendly takeaway packaging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606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00D96-F8F0-888B-2026-DB7D31389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B645C-AF2A-511F-F60F-C8373CB5F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Labels may:</a:t>
            </a:r>
          </a:p>
          <a:p>
            <a:pPr lvl="1"/>
            <a:r>
              <a:rPr lang="en-US" dirty="0"/>
              <a:t>Identify the product </a:t>
            </a:r>
          </a:p>
          <a:p>
            <a:pPr lvl="1"/>
            <a:r>
              <a:rPr lang="en-US" dirty="0"/>
              <a:t>Describe the product </a:t>
            </a:r>
          </a:p>
          <a:p>
            <a:pPr lvl="1"/>
            <a:r>
              <a:rPr lang="en-US" dirty="0"/>
              <a:t>Provide instructions </a:t>
            </a:r>
          </a:p>
          <a:p>
            <a:pPr lvl="1"/>
            <a:r>
              <a:rPr lang="en-US" dirty="0"/>
              <a:t>Communicate ingredients </a:t>
            </a:r>
          </a:p>
          <a:p>
            <a:pPr lvl="1"/>
            <a:r>
              <a:rPr lang="en-US" dirty="0"/>
              <a:t>Provide safety information </a:t>
            </a:r>
          </a:p>
          <a:p>
            <a:pPr lvl="1"/>
            <a:r>
              <a:rPr lang="en-US" dirty="0"/>
              <a:t>Support brand positioning </a:t>
            </a:r>
          </a:p>
          <a:p>
            <a:pPr lvl="1"/>
            <a:r>
              <a:rPr lang="en-US" dirty="0"/>
              <a:t>Meet legal requirements </a:t>
            </a:r>
          </a:p>
          <a:p>
            <a:r>
              <a:rPr lang="en-US" dirty="0"/>
              <a:t>Eg: Food labels:</a:t>
            </a:r>
          </a:p>
          <a:p>
            <a:pPr lvl="1"/>
            <a:r>
              <a:rPr lang="en-US" dirty="0"/>
              <a:t>Nutrition information </a:t>
            </a:r>
          </a:p>
          <a:p>
            <a:pPr lvl="1"/>
            <a:r>
              <a:rPr lang="en-US" dirty="0"/>
              <a:t>Ingredients </a:t>
            </a:r>
          </a:p>
          <a:p>
            <a:pPr lvl="1"/>
            <a:r>
              <a:rPr lang="en-US" dirty="0"/>
              <a:t>Allergens </a:t>
            </a:r>
          </a:p>
          <a:p>
            <a:pPr lvl="1"/>
            <a:r>
              <a:rPr lang="en-US" dirty="0"/>
              <a:t>Origin </a:t>
            </a:r>
          </a:p>
          <a:p>
            <a:pPr lvl="1"/>
            <a:r>
              <a:rPr lang="en-US" dirty="0"/>
              <a:t>Expiry 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024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0BAF0E-60D8-8F68-1AE0-982511C45F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6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2DB530B-BA8C-60B3-0D4E-BA62FC9AC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390" y="743447"/>
            <a:ext cx="4396224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b="1" dirty="0">
                <a:solidFill>
                  <a:schemeClr val="accent3"/>
                </a:solidFill>
              </a:rPr>
              <a:t>Team work</a:t>
            </a:r>
            <a:endParaRPr lang="en-US" sz="5200" dirty="0">
              <a:solidFill>
                <a:schemeClr val="accent3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71C4E-A7CA-49C4-BFC1-AFFAB2E4E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229" y="4629234"/>
            <a:ext cx="3973386" cy="1485319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325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1B336-CCEC-B638-4968-AC3E69D00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325"/>
            <a:ext cx="10515600" cy="766251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Questions: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6580D-A9AB-5D91-7398-D5ECC5957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851" y="1744133"/>
            <a:ext cx="10683949" cy="4594674"/>
          </a:xfrm>
        </p:spPr>
        <p:txBody>
          <a:bodyPr>
            <a:normAutofit/>
          </a:bodyPr>
          <a:lstStyle/>
          <a:p>
            <a:r>
              <a:rPr lang="en-US" dirty="0" err="1"/>
              <a:t>Analyse</a:t>
            </a:r>
            <a:r>
              <a:rPr lang="en-US" dirty="0"/>
              <a:t> the 3 levels of your business case study</a:t>
            </a:r>
          </a:p>
          <a:p>
            <a:r>
              <a:rPr lang="en-US" dirty="0"/>
              <a:t>Which levels can be use to compete on the market?</a:t>
            </a:r>
          </a:p>
          <a:p>
            <a:r>
              <a:rPr lang="en-US" dirty="0"/>
              <a:t>Any suggestions for the Product decision?</a:t>
            </a:r>
          </a:p>
        </p:txBody>
      </p:sp>
    </p:spTree>
    <p:extLst>
      <p:ext uri="{BB962C8B-B14F-4D97-AF65-F5344CB8AC3E}">
        <p14:creationId xmlns:p14="http://schemas.microsoft.com/office/powerpoint/2010/main" val="581454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44593</TotalTime>
  <Words>1603</Words>
  <Application>Microsoft Office PowerPoint</Application>
  <PresentationFormat>Widescreen</PresentationFormat>
  <Paragraphs>265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Aptos</vt:lpstr>
      <vt:lpstr>Aptos Display</vt:lpstr>
      <vt:lpstr>Arial</vt:lpstr>
      <vt:lpstr>Wingdings</vt:lpstr>
      <vt:lpstr>Office Theme</vt:lpstr>
      <vt:lpstr>MARKETING MIX (4Ps)</vt:lpstr>
      <vt:lpstr>From STP to Marketing-Mix</vt:lpstr>
      <vt:lpstr>The 4Ps: at a glance</vt:lpstr>
      <vt:lpstr>PRODUCT</vt:lpstr>
      <vt:lpstr>What Is A Product?</vt:lpstr>
      <vt:lpstr>Product: Goods vs. Services</vt:lpstr>
      <vt:lpstr>Service characteristics</vt:lpstr>
      <vt:lpstr>PowerPoint Presentation</vt:lpstr>
      <vt:lpstr>THREE LEVELS OF PRODUCT</vt:lpstr>
      <vt:lpstr>PowerPoint Presentation</vt:lpstr>
      <vt:lpstr>Question:</vt:lpstr>
      <vt:lpstr>PRODUCT CLASSIFICATIONS:  Consumer vs. Industrial Products</vt:lpstr>
      <vt:lpstr>Convenience Products</vt:lpstr>
      <vt:lpstr>Shopping Products</vt:lpstr>
      <vt:lpstr>Specialty Products</vt:lpstr>
      <vt:lpstr>Unsought Products</vt:lpstr>
      <vt:lpstr>PowerPoint Presentation</vt:lpstr>
      <vt:lpstr>Product Life Cycle (PLC)</vt:lpstr>
      <vt:lpstr>PRODUCT DECISION</vt:lpstr>
      <vt:lpstr>Product Quality</vt:lpstr>
      <vt:lpstr>Product Features</vt:lpstr>
      <vt:lpstr>Product Design and Style</vt:lpstr>
      <vt:lpstr>BRANDING</vt:lpstr>
      <vt:lpstr>BRAND NAME</vt:lpstr>
      <vt:lpstr>Coca-Cola in China: Brand Name Localisation</vt:lpstr>
      <vt:lpstr>Chevrolet Nova</vt:lpstr>
      <vt:lpstr>PACKAGING</vt:lpstr>
      <vt:lpstr>Reduce, Reuse and Recycle Package</vt:lpstr>
      <vt:lpstr>Labelling</vt:lpstr>
      <vt:lpstr>Team work</vt:lpstr>
      <vt:lpstr>Questions: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Hoa Nguyen</dc:creator>
  <cp:lastModifiedBy>Hoa Nguyen</cp:lastModifiedBy>
  <cp:revision>63</cp:revision>
  <cp:lastPrinted>2026-07-07T02:54:58Z</cp:lastPrinted>
  <dcterms:created xsi:type="dcterms:W3CDTF">2026-05-30T11:23:42Z</dcterms:created>
  <dcterms:modified xsi:type="dcterms:W3CDTF">2026-08-12T16:45:53Z</dcterms:modified>
</cp:coreProperties>
</file>