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257" r:id="rId3"/>
    <p:sldId id="438" r:id="rId4"/>
    <p:sldId id="468" r:id="rId5"/>
    <p:sldId id="469" r:id="rId6"/>
    <p:sldId id="470" r:id="rId7"/>
    <p:sldId id="439" r:id="rId8"/>
    <p:sldId id="471" r:id="rId9"/>
    <p:sldId id="472" r:id="rId10"/>
    <p:sldId id="473" r:id="rId11"/>
    <p:sldId id="453" r:id="rId12"/>
    <p:sldId id="258" r:id="rId13"/>
    <p:sldId id="474" r:id="rId14"/>
    <p:sldId id="475" r:id="rId15"/>
    <p:sldId id="440" r:id="rId16"/>
    <p:sldId id="441" r:id="rId17"/>
    <p:sldId id="444" r:id="rId18"/>
    <p:sldId id="457" r:id="rId19"/>
    <p:sldId id="458" r:id="rId20"/>
    <p:sldId id="476" r:id="rId21"/>
    <p:sldId id="445" r:id="rId22"/>
    <p:sldId id="477" r:id="rId23"/>
    <p:sldId id="478" r:id="rId24"/>
    <p:sldId id="479" r:id="rId25"/>
    <p:sldId id="480" r:id="rId26"/>
    <p:sldId id="481" r:id="rId27"/>
    <p:sldId id="482" r:id="rId28"/>
    <p:sldId id="483" r:id="rId29"/>
    <p:sldId id="452" r:id="rId30"/>
    <p:sldId id="490" r:id="rId31"/>
    <p:sldId id="447" r:id="rId32"/>
    <p:sldId id="484" r:id="rId33"/>
    <p:sldId id="485" r:id="rId34"/>
    <p:sldId id="486" r:id="rId35"/>
    <p:sldId id="493" r:id="rId36"/>
    <p:sldId id="487" r:id="rId37"/>
    <p:sldId id="488" r:id="rId38"/>
    <p:sldId id="462" r:id="rId39"/>
    <p:sldId id="463" r:id="rId40"/>
    <p:sldId id="464" r:id="rId41"/>
    <p:sldId id="465" r:id="rId42"/>
    <p:sldId id="466" r:id="rId43"/>
    <p:sldId id="467" r:id="rId44"/>
    <p:sldId id="461" r:id="rId45"/>
    <p:sldId id="489"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675FD0-2183-44AC-AA23-8EA4C7770701}" type="datetimeFigureOut">
              <a:rPr lang="en-US" smtClean="0"/>
              <a:t>8/17/2026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46AF4C-B176-4492-BAE1-82037C0A5234}" type="slidenum">
              <a:rPr lang="en-US" smtClean="0"/>
              <a:t>‹#›</a:t>
            </a:fld>
            <a:endParaRPr lang="en-US"/>
          </a:p>
        </p:txBody>
      </p:sp>
    </p:spTree>
    <p:extLst>
      <p:ext uri="{BB962C8B-B14F-4D97-AF65-F5344CB8AC3E}">
        <p14:creationId xmlns:p14="http://schemas.microsoft.com/office/powerpoint/2010/main" val="1062168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BBF2D-46F4-2519-834D-6B5390B17A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682BBF5-E4A2-73DA-DBCB-BB1071BBF9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257BEFE-C168-6ADD-3DA4-16953F7A5AE8}"/>
              </a:ext>
            </a:extLst>
          </p:cNvPr>
          <p:cNvSpPr>
            <a:spLocks noGrp="1"/>
          </p:cNvSpPr>
          <p:nvPr>
            <p:ph type="dt" sz="half" idx="10"/>
          </p:nvPr>
        </p:nvSpPr>
        <p:spPr/>
        <p:txBody>
          <a:bodyPr/>
          <a:lstStyle/>
          <a:p>
            <a:fld id="{C0991E93-0588-44E0-AC83-3F5287AE257C}" type="datetimeFigureOut">
              <a:rPr lang="en-US" smtClean="0"/>
              <a:t>8/17/2026</a:t>
            </a:fld>
            <a:endParaRPr lang="en-US"/>
          </a:p>
        </p:txBody>
      </p:sp>
      <p:sp>
        <p:nvSpPr>
          <p:cNvPr id="5" name="Footer Placeholder 4">
            <a:extLst>
              <a:ext uri="{FF2B5EF4-FFF2-40B4-BE49-F238E27FC236}">
                <a16:creationId xmlns:a16="http://schemas.microsoft.com/office/drawing/2014/main" id="{FB9216DD-B57A-CEB2-51A6-3BE5FAC091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66746D-AD33-06B8-A203-9D3EB7CEA830}"/>
              </a:ext>
            </a:extLst>
          </p:cNvPr>
          <p:cNvSpPr>
            <a:spLocks noGrp="1"/>
          </p:cNvSpPr>
          <p:nvPr>
            <p:ph type="sldNum" sz="quarter" idx="12"/>
          </p:nvPr>
        </p:nvSpPr>
        <p:spPr/>
        <p:txBody>
          <a:bodyPr/>
          <a:lstStyle/>
          <a:p>
            <a:fld id="{6D6B8337-1214-4287-AF60-1D433C1F942F}" type="slidenum">
              <a:rPr lang="en-US" smtClean="0"/>
              <a:t>‹#›</a:t>
            </a:fld>
            <a:endParaRPr lang="en-US"/>
          </a:p>
        </p:txBody>
      </p:sp>
    </p:spTree>
    <p:extLst>
      <p:ext uri="{BB962C8B-B14F-4D97-AF65-F5344CB8AC3E}">
        <p14:creationId xmlns:p14="http://schemas.microsoft.com/office/powerpoint/2010/main" val="3564661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ACE7F-6D49-6A11-47CF-CEE1A244EF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16DC6A2-89B0-637D-1F2F-70D1B8A697E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7043BA-8F2C-5D2D-4AD0-5018577129E1}"/>
              </a:ext>
            </a:extLst>
          </p:cNvPr>
          <p:cNvSpPr>
            <a:spLocks noGrp="1"/>
          </p:cNvSpPr>
          <p:nvPr>
            <p:ph type="dt" sz="half" idx="10"/>
          </p:nvPr>
        </p:nvSpPr>
        <p:spPr/>
        <p:txBody>
          <a:bodyPr/>
          <a:lstStyle/>
          <a:p>
            <a:fld id="{C0991E93-0588-44E0-AC83-3F5287AE257C}" type="datetimeFigureOut">
              <a:rPr lang="en-US" smtClean="0"/>
              <a:t>8/17/2026</a:t>
            </a:fld>
            <a:endParaRPr lang="en-US"/>
          </a:p>
        </p:txBody>
      </p:sp>
      <p:sp>
        <p:nvSpPr>
          <p:cNvPr id="5" name="Footer Placeholder 4">
            <a:extLst>
              <a:ext uri="{FF2B5EF4-FFF2-40B4-BE49-F238E27FC236}">
                <a16:creationId xmlns:a16="http://schemas.microsoft.com/office/drawing/2014/main" id="{8D7D13C7-380A-C29C-57FE-D4C745F9EC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3A519F-8253-7C6F-936F-6BE9FE0AB264}"/>
              </a:ext>
            </a:extLst>
          </p:cNvPr>
          <p:cNvSpPr>
            <a:spLocks noGrp="1"/>
          </p:cNvSpPr>
          <p:nvPr>
            <p:ph type="sldNum" sz="quarter" idx="12"/>
          </p:nvPr>
        </p:nvSpPr>
        <p:spPr/>
        <p:txBody>
          <a:bodyPr/>
          <a:lstStyle/>
          <a:p>
            <a:fld id="{6D6B8337-1214-4287-AF60-1D433C1F942F}" type="slidenum">
              <a:rPr lang="en-US" smtClean="0"/>
              <a:t>‹#›</a:t>
            </a:fld>
            <a:endParaRPr lang="en-US"/>
          </a:p>
        </p:txBody>
      </p:sp>
    </p:spTree>
    <p:extLst>
      <p:ext uri="{BB962C8B-B14F-4D97-AF65-F5344CB8AC3E}">
        <p14:creationId xmlns:p14="http://schemas.microsoft.com/office/powerpoint/2010/main" val="558118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1B103-2CC6-CBC7-4C10-76915E1B47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5A6F45-97B8-7BAB-CA5F-C23AF72E586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1304650-4375-22C1-5A66-F7D89DB0B064}"/>
              </a:ext>
            </a:extLst>
          </p:cNvPr>
          <p:cNvSpPr>
            <a:spLocks noGrp="1"/>
          </p:cNvSpPr>
          <p:nvPr>
            <p:ph type="dt" sz="half" idx="10"/>
          </p:nvPr>
        </p:nvSpPr>
        <p:spPr/>
        <p:txBody>
          <a:bodyPr/>
          <a:lstStyle/>
          <a:p>
            <a:fld id="{C0991E93-0588-44E0-AC83-3F5287AE257C}" type="datetimeFigureOut">
              <a:rPr lang="en-US" smtClean="0"/>
              <a:t>8/17/2026</a:t>
            </a:fld>
            <a:endParaRPr lang="en-US"/>
          </a:p>
        </p:txBody>
      </p:sp>
      <p:sp>
        <p:nvSpPr>
          <p:cNvPr id="5" name="Footer Placeholder 4">
            <a:extLst>
              <a:ext uri="{FF2B5EF4-FFF2-40B4-BE49-F238E27FC236}">
                <a16:creationId xmlns:a16="http://schemas.microsoft.com/office/drawing/2014/main" id="{F49E8AA7-57F5-4DD1-2ADE-11265AFAA6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99CA5E-212E-930A-B3F8-CE538F36C9C1}"/>
              </a:ext>
            </a:extLst>
          </p:cNvPr>
          <p:cNvSpPr>
            <a:spLocks noGrp="1"/>
          </p:cNvSpPr>
          <p:nvPr>
            <p:ph type="sldNum" sz="quarter" idx="12"/>
          </p:nvPr>
        </p:nvSpPr>
        <p:spPr/>
        <p:txBody>
          <a:bodyPr/>
          <a:lstStyle/>
          <a:p>
            <a:fld id="{6D6B8337-1214-4287-AF60-1D433C1F942F}" type="slidenum">
              <a:rPr lang="en-US" smtClean="0"/>
              <a:t>‹#›</a:t>
            </a:fld>
            <a:endParaRPr lang="en-US"/>
          </a:p>
        </p:txBody>
      </p:sp>
    </p:spTree>
    <p:extLst>
      <p:ext uri="{BB962C8B-B14F-4D97-AF65-F5344CB8AC3E}">
        <p14:creationId xmlns:p14="http://schemas.microsoft.com/office/powerpoint/2010/main" val="3279368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9A0A4-4095-37FA-B3D4-A3858D0615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CB11CE-9894-875E-312B-C908C2A596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27E80D6-C851-B55C-25AA-EAFDF2733E2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A8BE249-74E2-0925-1EDB-DF9BE5786F2D}"/>
              </a:ext>
            </a:extLst>
          </p:cNvPr>
          <p:cNvSpPr>
            <a:spLocks noGrp="1"/>
          </p:cNvSpPr>
          <p:nvPr>
            <p:ph type="dt" sz="half" idx="10"/>
          </p:nvPr>
        </p:nvSpPr>
        <p:spPr/>
        <p:txBody>
          <a:bodyPr/>
          <a:lstStyle/>
          <a:p>
            <a:fld id="{C0991E93-0588-44E0-AC83-3F5287AE257C}" type="datetimeFigureOut">
              <a:rPr lang="en-US" smtClean="0"/>
              <a:t>8/17/2026</a:t>
            </a:fld>
            <a:endParaRPr lang="en-US"/>
          </a:p>
        </p:txBody>
      </p:sp>
      <p:sp>
        <p:nvSpPr>
          <p:cNvPr id="6" name="Footer Placeholder 5">
            <a:extLst>
              <a:ext uri="{FF2B5EF4-FFF2-40B4-BE49-F238E27FC236}">
                <a16:creationId xmlns:a16="http://schemas.microsoft.com/office/drawing/2014/main" id="{4ADE06CF-EE25-D8F5-D2C8-8D7B6A1937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32D526-2F4A-6ED5-1B5B-CB32915C8EBD}"/>
              </a:ext>
            </a:extLst>
          </p:cNvPr>
          <p:cNvSpPr>
            <a:spLocks noGrp="1"/>
          </p:cNvSpPr>
          <p:nvPr>
            <p:ph type="sldNum" sz="quarter" idx="12"/>
          </p:nvPr>
        </p:nvSpPr>
        <p:spPr/>
        <p:txBody>
          <a:bodyPr/>
          <a:lstStyle/>
          <a:p>
            <a:fld id="{6D6B8337-1214-4287-AF60-1D433C1F942F}" type="slidenum">
              <a:rPr lang="en-US" smtClean="0"/>
              <a:t>‹#›</a:t>
            </a:fld>
            <a:endParaRPr lang="en-US"/>
          </a:p>
        </p:txBody>
      </p:sp>
    </p:spTree>
    <p:extLst>
      <p:ext uri="{BB962C8B-B14F-4D97-AF65-F5344CB8AC3E}">
        <p14:creationId xmlns:p14="http://schemas.microsoft.com/office/powerpoint/2010/main" val="3057424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45CF0-E0C3-6AAD-6336-3C306D6E060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A005B28-63CF-74AD-DAC2-7DD0B4A85E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184424E-C79C-5993-E21B-E977803DEBD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AA6350C-602B-9BE1-4C62-82A214CD91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2C11C3-714E-E3EA-437A-C4A6856299C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41F9812-CCA5-BE1A-BD56-BE15494BB90F}"/>
              </a:ext>
            </a:extLst>
          </p:cNvPr>
          <p:cNvSpPr>
            <a:spLocks noGrp="1"/>
          </p:cNvSpPr>
          <p:nvPr>
            <p:ph type="dt" sz="half" idx="10"/>
          </p:nvPr>
        </p:nvSpPr>
        <p:spPr/>
        <p:txBody>
          <a:bodyPr/>
          <a:lstStyle/>
          <a:p>
            <a:fld id="{C0991E93-0588-44E0-AC83-3F5287AE257C}" type="datetimeFigureOut">
              <a:rPr lang="en-US" smtClean="0"/>
              <a:t>8/17/2026</a:t>
            </a:fld>
            <a:endParaRPr lang="en-US"/>
          </a:p>
        </p:txBody>
      </p:sp>
      <p:sp>
        <p:nvSpPr>
          <p:cNvPr id="8" name="Footer Placeholder 7">
            <a:extLst>
              <a:ext uri="{FF2B5EF4-FFF2-40B4-BE49-F238E27FC236}">
                <a16:creationId xmlns:a16="http://schemas.microsoft.com/office/drawing/2014/main" id="{F1DAAC60-4E8B-3E2E-55EB-84482745A6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E3429E1-303B-E8C8-6CC9-D93D2AA15B25}"/>
              </a:ext>
            </a:extLst>
          </p:cNvPr>
          <p:cNvSpPr>
            <a:spLocks noGrp="1"/>
          </p:cNvSpPr>
          <p:nvPr>
            <p:ph type="sldNum" sz="quarter" idx="12"/>
          </p:nvPr>
        </p:nvSpPr>
        <p:spPr/>
        <p:txBody>
          <a:bodyPr/>
          <a:lstStyle/>
          <a:p>
            <a:fld id="{6D6B8337-1214-4287-AF60-1D433C1F942F}" type="slidenum">
              <a:rPr lang="en-US" smtClean="0"/>
              <a:t>‹#›</a:t>
            </a:fld>
            <a:endParaRPr lang="en-US"/>
          </a:p>
        </p:txBody>
      </p:sp>
    </p:spTree>
    <p:extLst>
      <p:ext uri="{BB962C8B-B14F-4D97-AF65-F5344CB8AC3E}">
        <p14:creationId xmlns:p14="http://schemas.microsoft.com/office/powerpoint/2010/main" val="14637635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4C7B6-7F53-CC49-48CF-F22E61383D9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8F79ED7-8F9E-7C45-7995-D87468D8FF40}"/>
              </a:ext>
            </a:extLst>
          </p:cNvPr>
          <p:cNvSpPr>
            <a:spLocks noGrp="1"/>
          </p:cNvSpPr>
          <p:nvPr>
            <p:ph type="dt" sz="half" idx="10"/>
          </p:nvPr>
        </p:nvSpPr>
        <p:spPr/>
        <p:txBody>
          <a:bodyPr/>
          <a:lstStyle/>
          <a:p>
            <a:fld id="{C0991E93-0588-44E0-AC83-3F5287AE257C}" type="datetimeFigureOut">
              <a:rPr lang="en-US" smtClean="0"/>
              <a:t>8/17/2026</a:t>
            </a:fld>
            <a:endParaRPr lang="en-US"/>
          </a:p>
        </p:txBody>
      </p:sp>
      <p:sp>
        <p:nvSpPr>
          <p:cNvPr id="4" name="Footer Placeholder 3">
            <a:extLst>
              <a:ext uri="{FF2B5EF4-FFF2-40B4-BE49-F238E27FC236}">
                <a16:creationId xmlns:a16="http://schemas.microsoft.com/office/drawing/2014/main" id="{10F91442-07F5-3BF1-DB18-ECAB626C960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AC31480-097D-0E42-0435-886B8F03BE8A}"/>
              </a:ext>
            </a:extLst>
          </p:cNvPr>
          <p:cNvSpPr>
            <a:spLocks noGrp="1"/>
          </p:cNvSpPr>
          <p:nvPr>
            <p:ph type="sldNum" sz="quarter" idx="12"/>
          </p:nvPr>
        </p:nvSpPr>
        <p:spPr/>
        <p:txBody>
          <a:bodyPr/>
          <a:lstStyle/>
          <a:p>
            <a:fld id="{6D6B8337-1214-4287-AF60-1D433C1F942F}" type="slidenum">
              <a:rPr lang="en-US" smtClean="0"/>
              <a:t>‹#›</a:t>
            </a:fld>
            <a:endParaRPr lang="en-US"/>
          </a:p>
        </p:txBody>
      </p:sp>
    </p:spTree>
    <p:extLst>
      <p:ext uri="{BB962C8B-B14F-4D97-AF65-F5344CB8AC3E}">
        <p14:creationId xmlns:p14="http://schemas.microsoft.com/office/powerpoint/2010/main" val="4219903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F79388E-A21F-E3E6-FE2D-30545725EAE3}"/>
              </a:ext>
            </a:extLst>
          </p:cNvPr>
          <p:cNvSpPr>
            <a:spLocks noGrp="1"/>
          </p:cNvSpPr>
          <p:nvPr>
            <p:ph type="dt" sz="half" idx="10"/>
          </p:nvPr>
        </p:nvSpPr>
        <p:spPr/>
        <p:txBody>
          <a:bodyPr/>
          <a:lstStyle/>
          <a:p>
            <a:fld id="{C0991E93-0588-44E0-AC83-3F5287AE257C}" type="datetimeFigureOut">
              <a:rPr lang="en-US" smtClean="0"/>
              <a:t>8/17/2026</a:t>
            </a:fld>
            <a:endParaRPr lang="en-US"/>
          </a:p>
        </p:txBody>
      </p:sp>
      <p:sp>
        <p:nvSpPr>
          <p:cNvPr id="3" name="Footer Placeholder 2">
            <a:extLst>
              <a:ext uri="{FF2B5EF4-FFF2-40B4-BE49-F238E27FC236}">
                <a16:creationId xmlns:a16="http://schemas.microsoft.com/office/drawing/2014/main" id="{A22868F5-8BF0-EA6B-E52D-BC601D46846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DE6D36B-F5B3-99AA-1BD0-A537E5F780C6}"/>
              </a:ext>
            </a:extLst>
          </p:cNvPr>
          <p:cNvSpPr>
            <a:spLocks noGrp="1"/>
          </p:cNvSpPr>
          <p:nvPr>
            <p:ph type="sldNum" sz="quarter" idx="12"/>
          </p:nvPr>
        </p:nvSpPr>
        <p:spPr/>
        <p:txBody>
          <a:bodyPr/>
          <a:lstStyle/>
          <a:p>
            <a:fld id="{6D6B8337-1214-4287-AF60-1D433C1F942F}" type="slidenum">
              <a:rPr lang="en-US" smtClean="0"/>
              <a:t>‹#›</a:t>
            </a:fld>
            <a:endParaRPr lang="en-US"/>
          </a:p>
        </p:txBody>
      </p:sp>
    </p:spTree>
    <p:extLst>
      <p:ext uri="{BB962C8B-B14F-4D97-AF65-F5344CB8AC3E}">
        <p14:creationId xmlns:p14="http://schemas.microsoft.com/office/powerpoint/2010/main" val="4067189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D3900-BFF9-D815-30FD-121F48E514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2F377CD-44AF-9BF1-42BF-DC0D31D781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49EE5F0-5B16-5472-732F-536BED773B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64DA8-4C30-800E-3021-F330347EA8FF}"/>
              </a:ext>
            </a:extLst>
          </p:cNvPr>
          <p:cNvSpPr>
            <a:spLocks noGrp="1"/>
          </p:cNvSpPr>
          <p:nvPr>
            <p:ph type="dt" sz="half" idx="10"/>
          </p:nvPr>
        </p:nvSpPr>
        <p:spPr/>
        <p:txBody>
          <a:bodyPr/>
          <a:lstStyle/>
          <a:p>
            <a:fld id="{C0991E93-0588-44E0-AC83-3F5287AE257C}" type="datetimeFigureOut">
              <a:rPr lang="en-US" smtClean="0"/>
              <a:t>8/17/2026</a:t>
            </a:fld>
            <a:endParaRPr lang="en-US"/>
          </a:p>
        </p:txBody>
      </p:sp>
      <p:sp>
        <p:nvSpPr>
          <p:cNvPr id="6" name="Footer Placeholder 5">
            <a:extLst>
              <a:ext uri="{FF2B5EF4-FFF2-40B4-BE49-F238E27FC236}">
                <a16:creationId xmlns:a16="http://schemas.microsoft.com/office/drawing/2014/main" id="{D0AEE29B-EFF7-0A83-2DB4-6D5A91C4A6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E60F36-2E40-CB4C-6D9C-E46256FD91D9}"/>
              </a:ext>
            </a:extLst>
          </p:cNvPr>
          <p:cNvSpPr>
            <a:spLocks noGrp="1"/>
          </p:cNvSpPr>
          <p:nvPr>
            <p:ph type="sldNum" sz="quarter" idx="12"/>
          </p:nvPr>
        </p:nvSpPr>
        <p:spPr/>
        <p:txBody>
          <a:bodyPr/>
          <a:lstStyle/>
          <a:p>
            <a:fld id="{6D6B8337-1214-4287-AF60-1D433C1F942F}" type="slidenum">
              <a:rPr lang="en-US" smtClean="0"/>
              <a:t>‹#›</a:t>
            </a:fld>
            <a:endParaRPr lang="en-US"/>
          </a:p>
        </p:txBody>
      </p:sp>
    </p:spTree>
    <p:extLst>
      <p:ext uri="{BB962C8B-B14F-4D97-AF65-F5344CB8AC3E}">
        <p14:creationId xmlns:p14="http://schemas.microsoft.com/office/powerpoint/2010/main" val="4007988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70ED8-3FC4-9D6B-F8EA-3171FBAE2A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1D35878-04A2-4FD1-633A-1F4FBEFBFD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058170E-C779-5ACB-BA21-261D01A990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5F46B8-DD80-EFD4-78B7-BDAD6FA50E6D}"/>
              </a:ext>
            </a:extLst>
          </p:cNvPr>
          <p:cNvSpPr>
            <a:spLocks noGrp="1"/>
          </p:cNvSpPr>
          <p:nvPr>
            <p:ph type="dt" sz="half" idx="10"/>
          </p:nvPr>
        </p:nvSpPr>
        <p:spPr/>
        <p:txBody>
          <a:bodyPr/>
          <a:lstStyle/>
          <a:p>
            <a:fld id="{C0991E93-0588-44E0-AC83-3F5287AE257C}" type="datetimeFigureOut">
              <a:rPr lang="en-US" smtClean="0"/>
              <a:t>8/17/2026</a:t>
            </a:fld>
            <a:endParaRPr lang="en-US"/>
          </a:p>
        </p:txBody>
      </p:sp>
      <p:sp>
        <p:nvSpPr>
          <p:cNvPr id="6" name="Footer Placeholder 5">
            <a:extLst>
              <a:ext uri="{FF2B5EF4-FFF2-40B4-BE49-F238E27FC236}">
                <a16:creationId xmlns:a16="http://schemas.microsoft.com/office/drawing/2014/main" id="{C2606F68-8DC3-142C-D14A-D38A4E9C1D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F7C7F5-3D3B-C41B-CB1E-4F551A3A6AF1}"/>
              </a:ext>
            </a:extLst>
          </p:cNvPr>
          <p:cNvSpPr>
            <a:spLocks noGrp="1"/>
          </p:cNvSpPr>
          <p:nvPr>
            <p:ph type="sldNum" sz="quarter" idx="12"/>
          </p:nvPr>
        </p:nvSpPr>
        <p:spPr/>
        <p:txBody>
          <a:bodyPr/>
          <a:lstStyle/>
          <a:p>
            <a:fld id="{6D6B8337-1214-4287-AF60-1D433C1F942F}" type="slidenum">
              <a:rPr lang="en-US" smtClean="0"/>
              <a:t>‹#›</a:t>
            </a:fld>
            <a:endParaRPr lang="en-US"/>
          </a:p>
        </p:txBody>
      </p:sp>
    </p:spTree>
    <p:extLst>
      <p:ext uri="{BB962C8B-B14F-4D97-AF65-F5344CB8AC3E}">
        <p14:creationId xmlns:p14="http://schemas.microsoft.com/office/powerpoint/2010/main" val="3877637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10E5F-6DE6-88DC-EBCD-3A79C665B15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CA0042C-D50B-1EED-D791-A1B67EDFFCD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35E5FD-BA5E-97D0-E11B-48DCC5F96A90}"/>
              </a:ext>
            </a:extLst>
          </p:cNvPr>
          <p:cNvSpPr>
            <a:spLocks noGrp="1"/>
          </p:cNvSpPr>
          <p:nvPr>
            <p:ph type="dt" sz="half" idx="10"/>
          </p:nvPr>
        </p:nvSpPr>
        <p:spPr/>
        <p:txBody>
          <a:bodyPr/>
          <a:lstStyle/>
          <a:p>
            <a:fld id="{C0991E93-0588-44E0-AC83-3F5287AE257C}" type="datetimeFigureOut">
              <a:rPr lang="en-US" smtClean="0"/>
              <a:t>8/17/2026</a:t>
            </a:fld>
            <a:endParaRPr lang="en-US"/>
          </a:p>
        </p:txBody>
      </p:sp>
      <p:sp>
        <p:nvSpPr>
          <p:cNvPr id="5" name="Footer Placeholder 4">
            <a:extLst>
              <a:ext uri="{FF2B5EF4-FFF2-40B4-BE49-F238E27FC236}">
                <a16:creationId xmlns:a16="http://schemas.microsoft.com/office/drawing/2014/main" id="{9C9DEF29-D60F-0D5A-9306-F78B1A28AE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0224FA-6727-9285-D811-66D8DD939202}"/>
              </a:ext>
            </a:extLst>
          </p:cNvPr>
          <p:cNvSpPr>
            <a:spLocks noGrp="1"/>
          </p:cNvSpPr>
          <p:nvPr>
            <p:ph type="sldNum" sz="quarter" idx="12"/>
          </p:nvPr>
        </p:nvSpPr>
        <p:spPr/>
        <p:txBody>
          <a:bodyPr/>
          <a:lstStyle/>
          <a:p>
            <a:fld id="{6D6B8337-1214-4287-AF60-1D433C1F942F}" type="slidenum">
              <a:rPr lang="en-US" smtClean="0"/>
              <a:t>‹#›</a:t>
            </a:fld>
            <a:endParaRPr lang="en-US"/>
          </a:p>
        </p:txBody>
      </p:sp>
    </p:spTree>
    <p:extLst>
      <p:ext uri="{BB962C8B-B14F-4D97-AF65-F5344CB8AC3E}">
        <p14:creationId xmlns:p14="http://schemas.microsoft.com/office/powerpoint/2010/main" val="578717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A92C95-F7F3-C9BA-9D28-D2FF5F61699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433A76-20BC-E03D-6044-F867C196F7C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BE3322-DDBD-A8E6-0C2A-68DD19B8AC9F}"/>
              </a:ext>
            </a:extLst>
          </p:cNvPr>
          <p:cNvSpPr>
            <a:spLocks noGrp="1"/>
          </p:cNvSpPr>
          <p:nvPr>
            <p:ph type="dt" sz="half" idx="10"/>
          </p:nvPr>
        </p:nvSpPr>
        <p:spPr/>
        <p:txBody>
          <a:bodyPr/>
          <a:lstStyle/>
          <a:p>
            <a:fld id="{C0991E93-0588-44E0-AC83-3F5287AE257C}" type="datetimeFigureOut">
              <a:rPr lang="en-US" smtClean="0"/>
              <a:t>8/17/2026</a:t>
            </a:fld>
            <a:endParaRPr lang="en-US"/>
          </a:p>
        </p:txBody>
      </p:sp>
      <p:sp>
        <p:nvSpPr>
          <p:cNvPr id="5" name="Footer Placeholder 4">
            <a:extLst>
              <a:ext uri="{FF2B5EF4-FFF2-40B4-BE49-F238E27FC236}">
                <a16:creationId xmlns:a16="http://schemas.microsoft.com/office/drawing/2014/main" id="{1DA3694B-EB15-7252-D084-871FA8CD36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D27EF3-97BE-423B-FDE7-CA38AA06672F}"/>
              </a:ext>
            </a:extLst>
          </p:cNvPr>
          <p:cNvSpPr>
            <a:spLocks noGrp="1"/>
          </p:cNvSpPr>
          <p:nvPr>
            <p:ph type="sldNum" sz="quarter" idx="12"/>
          </p:nvPr>
        </p:nvSpPr>
        <p:spPr/>
        <p:txBody>
          <a:bodyPr/>
          <a:lstStyle/>
          <a:p>
            <a:fld id="{6D6B8337-1214-4287-AF60-1D433C1F942F}" type="slidenum">
              <a:rPr lang="en-US" smtClean="0"/>
              <a:t>‹#›</a:t>
            </a:fld>
            <a:endParaRPr lang="en-US"/>
          </a:p>
        </p:txBody>
      </p:sp>
    </p:spTree>
    <p:extLst>
      <p:ext uri="{BB962C8B-B14F-4D97-AF65-F5344CB8AC3E}">
        <p14:creationId xmlns:p14="http://schemas.microsoft.com/office/powerpoint/2010/main" val="2875418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767549-DEF1-A926-1FA2-6C4B9AE7A4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4BA573E-2615-5329-8652-94ADAC1607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F4EB23-5515-D599-C84C-24DD7AFCE1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0991E93-0588-44E0-AC83-3F5287AE257C}" type="datetimeFigureOut">
              <a:rPr lang="en-US" smtClean="0"/>
              <a:t>8/17/2026</a:t>
            </a:fld>
            <a:endParaRPr lang="en-US"/>
          </a:p>
        </p:txBody>
      </p:sp>
      <p:sp>
        <p:nvSpPr>
          <p:cNvPr id="5" name="Footer Placeholder 4">
            <a:extLst>
              <a:ext uri="{FF2B5EF4-FFF2-40B4-BE49-F238E27FC236}">
                <a16:creationId xmlns:a16="http://schemas.microsoft.com/office/drawing/2014/main" id="{6C64261B-7414-8F4B-6BC0-1D5B47F57E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C70385C-BA3E-391D-53C0-08BA7591817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D6B8337-1214-4287-AF60-1D433C1F942F}" type="slidenum">
              <a:rPr lang="en-US" smtClean="0"/>
              <a:t>‹#›</a:t>
            </a:fld>
            <a:endParaRPr lang="en-US"/>
          </a:p>
        </p:txBody>
      </p:sp>
    </p:spTree>
    <p:extLst>
      <p:ext uri="{BB962C8B-B14F-4D97-AF65-F5344CB8AC3E}">
        <p14:creationId xmlns:p14="http://schemas.microsoft.com/office/powerpoint/2010/main" val="29787741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374DB11-0208-AF95-CBD8-407FBE3370BF}"/>
              </a:ext>
            </a:extLst>
          </p:cNvPr>
          <p:cNvPicPr>
            <a:picLocks noChangeAspect="1"/>
          </p:cNvPicPr>
          <p:nvPr/>
        </p:nvPicPr>
        <p:blipFill>
          <a:blip r:embed="rId2">
            <a:alphaModFix amt="50000"/>
          </a:blip>
          <a:srcRect t="25000"/>
          <a:stretch>
            <a:fill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46125A35-FA49-6A12-4FC6-8BEAB87AE722}"/>
              </a:ext>
            </a:extLst>
          </p:cNvPr>
          <p:cNvSpPr>
            <a:spLocks noGrp="1"/>
          </p:cNvSpPr>
          <p:nvPr>
            <p:ph type="ctrTitle"/>
          </p:nvPr>
        </p:nvSpPr>
        <p:spPr>
          <a:xfrm>
            <a:off x="1524000" y="1122362"/>
            <a:ext cx="9144000" cy="2553526"/>
          </a:xfrm>
        </p:spPr>
        <p:txBody>
          <a:bodyPr>
            <a:normAutofit/>
          </a:bodyPr>
          <a:lstStyle/>
          <a:p>
            <a:r>
              <a:rPr lang="en-US" sz="4800" b="1" dirty="0">
                <a:solidFill>
                  <a:srgbClr val="FFFFFF"/>
                </a:solidFill>
              </a:rPr>
              <a:t>Marketing Mix - Price</a:t>
            </a:r>
          </a:p>
        </p:txBody>
      </p:sp>
      <p:sp>
        <p:nvSpPr>
          <p:cNvPr id="3" name="Subtitle 2">
            <a:extLst>
              <a:ext uri="{FF2B5EF4-FFF2-40B4-BE49-F238E27FC236}">
                <a16:creationId xmlns:a16="http://schemas.microsoft.com/office/drawing/2014/main" id="{E4B375D4-A671-1E13-258F-A5EFAC5516E6}"/>
              </a:ext>
            </a:extLst>
          </p:cNvPr>
          <p:cNvSpPr>
            <a:spLocks noGrp="1"/>
          </p:cNvSpPr>
          <p:nvPr>
            <p:ph type="subTitle" idx="1"/>
          </p:nvPr>
        </p:nvSpPr>
        <p:spPr>
          <a:xfrm>
            <a:off x="1524000" y="4159404"/>
            <a:ext cx="9144000" cy="1098395"/>
          </a:xfrm>
        </p:spPr>
        <p:txBody>
          <a:bodyPr>
            <a:normAutofit/>
          </a:bodyPr>
          <a:lstStyle/>
          <a:p>
            <a:r>
              <a:rPr lang="en-US" dirty="0">
                <a:solidFill>
                  <a:srgbClr val="FFFFFF"/>
                </a:solidFill>
              </a:rPr>
              <a:t>Lecturer: Nguyễn Quỳnh Hoa, PhD</a:t>
            </a:r>
          </a:p>
          <a:p>
            <a:r>
              <a:rPr lang="en-US" dirty="0">
                <a:solidFill>
                  <a:srgbClr val="FFFFFF"/>
                </a:solidFill>
              </a:rPr>
              <a:t>Email: hoa.nguyenquynh@hust.edu.vn</a:t>
            </a:r>
          </a:p>
        </p:txBody>
      </p:sp>
    </p:spTree>
    <p:extLst>
      <p:ext uri="{BB962C8B-B14F-4D97-AF65-F5344CB8AC3E}">
        <p14:creationId xmlns:p14="http://schemas.microsoft.com/office/powerpoint/2010/main" val="405677937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D33FDDF-97CB-048A-33D4-3AB5A46B5F55}"/>
              </a:ext>
            </a:extLst>
          </p:cNvPr>
          <p:cNvPicPr>
            <a:picLocks noChangeAspect="1"/>
          </p:cNvPicPr>
          <p:nvPr/>
        </p:nvPicPr>
        <p:blipFill>
          <a:blip r:embed="rId2"/>
          <a:srcRect t="4930"/>
          <a:stretch>
            <a:fillRect/>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D0CD17-D7F1-E9C3-453F-9DD72734608A}"/>
              </a:ext>
            </a:extLst>
          </p:cNvPr>
          <p:cNvSpPr>
            <a:spLocks noGrp="1"/>
          </p:cNvSpPr>
          <p:nvPr>
            <p:ph type="title"/>
          </p:nvPr>
        </p:nvSpPr>
        <p:spPr>
          <a:xfrm>
            <a:off x="6115317" y="405685"/>
            <a:ext cx="5464968" cy="1559301"/>
          </a:xfrm>
        </p:spPr>
        <p:txBody>
          <a:bodyPr>
            <a:normAutofit/>
          </a:bodyPr>
          <a:lstStyle/>
          <a:p>
            <a:r>
              <a:rPr lang="en-US" sz="4000" dirty="0"/>
              <a:t>Objectives</a:t>
            </a:r>
          </a:p>
        </p:txBody>
      </p:sp>
      <p:sp>
        <p:nvSpPr>
          <p:cNvPr id="3" name="Content Placeholder 2">
            <a:extLst>
              <a:ext uri="{FF2B5EF4-FFF2-40B4-BE49-F238E27FC236}">
                <a16:creationId xmlns:a16="http://schemas.microsoft.com/office/drawing/2014/main" id="{E7D40CE4-699A-9B8E-7477-0737085A58E6}"/>
              </a:ext>
            </a:extLst>
          </p:cNvPr>
          <p:cNvSpPr>
            <a:spLocks noGrp="1"/>
          </p:cNvSpPr>
          <p:nvPr>
            <p:ph idx="1"/>
          </p:nvPr>
        </p:nvSpPr>
        <p:spPr>
          <a:xfrm>
            <a:off x="6115317" y="2743200"/>
            <a:ext cx="5247340" cy="3496878"/>
          </a:xfrm>
        </p:spPr>
        <p:txBody>
          <a:bodyPr anchor="ctr">
            <a:normAutofit/>
          </a:bodyPr>
          <a:lstStyle/>
          <a:p>
            <a:pPr lvl="0"/>
            <a:r>
              <a:rPr lang="en-US" sz="2000" dirty="0"/>
              <a:t>Explain what price is and why pricing matters. </a:t>
            </a:r>
          </a:p>
          <a:p>
            <a:pPr lvl="0"/>
            <a:r>
              <a:rPr lang="en-US" sz="2000" dirty="0"/>
              <a:t>Compare major pricing approaches. </a:t>
            </a:r>
          </a:p>
          <a:p>
            <a:pPr lvl="0"/>
            <a:r>
              <a:rPr lang="en-US" sz="2000" dirty="0"/>
              <a:t>Identify internal and external factors affecting pricing. </a:t>
            </a:r>
          </a:p>
          <a:p>
            <a:pPr lvl="0"/>
            <a:r>
              <a:rPr lang="en-US" sz="2000" dirty="0"/>
              <a:t>Explain new-product and product-mix pricing strategies. </a:t>
            </a:r>
          </a:p>
          <a:p>
            <a:pPr lvl="0"/>
            <a:r>
              <a:rPr lang="en-US" sz="2000" dirty="0"/>
              <a:t>Apply price-adjustment strategies. </a:t>
            </a:r>
          </a:p>
          <a:p>
            <a:pPr lvl="0"/>
            <a:r>
              <a:rPr lang="en-US" sz="2000" dirty="0"/>
              <a:t>Understand how firms initiate and respond to price changes.</a:t>
            </a:r>
          </a:p>
        </p:txBody>
      </p:sp>
    </p:spTree>
    <p:extLst>
      <p:ext uri="{BB962C8B-B14F-4D97-AF65-F5344CB8AC3E}">
        <p14:creationId xmlns:p14="http://schemas.microsoft.com/office/powerpoint/2010/main" val="2685064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2099C-83A9-B613-5A9D-831FE9B1CD68}"/>
              </a:ext>
            </a:extLst>
          </p:cNvPr>
          <p:cNvSpPr>
            <a:spLocks noGrp="1"/>
          </p:cNvSpPr>
          <p:nvPr>
            <p:ph type="title"/>
          </p:nvPr>
        </p:nvSpPr>
        <p:spPr>
          <a:xfrm>
            <a:off x="838200" y="365125"/>
            <a:ext cx="10515600" cy="911225"/>
          </a:xfrm>
        </p:spPr>
        <p:txBody>
          <a:bodyPr/>
          <a:lstStyle/>
          <a:p>
            <a:r>
              <a:rPr lang="en-US" dirty="0"/>
              <a:t>What is price?</a:t>
            </a:r>
          </a:p>
        </p:txBody>
      </p:sp>
      <p:sp>
        <p:nvSpPr>
          <p:cNvPr id="3" name="Content Placeholder 2">
            <a:extLst>
              <a:ext uri="{FF2B5EF4-FFF2-40B4-BE49-F238E27FC236}">
                <a16:creationId xmlns:a16="http://schemas.microsoft.com/office/drawing/2014/main" id="{79BCC4F9-4CDE-ADBD-5C7B-08A5997D828C}"/>
              </a:ext>
            </a:extLst>
          </p:cNvPr>
          <p:cNvSpPr>
            <a:spLocks noGrp="1"/>
          </p:cNvSpPr>
          <p:nvPr>
            <p:ph sz="half" idx="1"/>
          </p:nvPr>
        </p:nvSpPr>
        <p:spPr>
          <a:xfrm>
            <a:off x="530352" y="1517904"/>
            <a:ext cx="11052048" cy="4809744"/>
          </a:xfrm>
        </p:spPr>
        <p:txBody>
          <a:bodyPr>
            <a:normAutofit lnSpcReduction="10000"/>
          </a:bodyPr>
          <a:lstStyle/>
          <a:p>
            <a:r>
              <a:rPr lang="en-US" dirty="0"/>
              <a:t>Price is the sum of all the values customers give up to gain the benefits of having or using a product or service.</a:t>
            </a:r>
          </a:p>
          <a:p>
            <a:pPr lvl="1"/>
            <a:r>
              <a:rPr lang="en-US" dirty="0"/>
              <a:t>Money </a:t>
            </a:r>
          </a:p>
          <a:p>
            <a:pPr lvl="1"/>
            <a:r>
              <a:rPr lang="en-US" dirty="0"/>
              <a:t>Time </a:t>
            </a:r>
          </a:p>
          <a:p>
            <a:pPr lvl="1"/>
            <a:r>
              <a:rPr lang="en-US" dirty="0"/>
              <a:t>Effort </a:t>
            </a:r>
          </a:p>
          <a:p>
            <a:pPr lvl="1"/>
            <a:r>
              <a:rPr lang="en-US" dirty="0"/>
              <a:t>Convenience </a:t>
            </a:r>
          </a:p>
          <a:p>
            <a:pPr lvl="1"/>
            <a:r>
              <a:rPr lang="en-US" dirty="0"/>
              <a:t>Opportunity</a:t>
            </a:r>
          </a:p>
          <a:p>
            <a:r>
              <a:rPr lang="en-US" dirty="0"/>
              <a:t>Eg: A low-cost airline ticket may be cheap in money but expensive in:</a:t>
            </a:r>
          </a:p>
          <a:p>
            <a:pPr lvl="1"/>
            <a:r>
              <a:rPr lang="en-US" dirty="0"/>
              <a:t>travel time, </a:t>
            </a:r>
          </a:p>
          <a:p>
            <a:pPr lvl="1"/>
            <a:r>
              <a:rPr lang="en-US" dirty="0"/>
              <a:t>baggage charges, </a:t>
            </a:r>
          </a:p>
          <a:p>
            <a:pPr lvl="1"/>
            <a:r>
              <a:rPr lang="en-US" dirty="0"/>
              <a:t>airport distance, </a:t>
            </a:r>
          </a:p>
          <a:p>
            <a:pPr lvl="1"/>
            <a:r>
              <a:rPr lang="en-US" dirty="0"/>
              <a:t>inconvenience.</a:t>
            </a:r>
          </a:p>
          <a:p>
            <a:endParaRPr lang="en-US" dirty="0"/>
          </a:p>
        </p:txBody>
      </p:sp>
    </p:spTree>
    <p:extLst>
      <p:ext uri="{BB962C8B-B14F-4D97-AF65-F5344CB8AC3E}">
        <p14:creationId xmlns:p14="http://schemas.microsoft.com/office/powerpoint/2010/main" val="1337775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BF0D03-AC97-C63B-4409-9B7F952E9956}"/>
              </a:ext>
            </a:extLst>
          </p:cNvPr>
          <p:cNvSpPr>
            <a:spLocks noGrp="1"/>
          </p:cNvSpPr>
          <p:nvPr>
            <p:ph type="title"/>
          </p:nvPr>
        </p:nvSpPr>
        <p:spPr/>
        <p:txBody>
          <a:bodyPr/>
          <a:lstStyle/>
          <a:p>
            <a:r>
              <a:rPr lang="en-US" dirty="0"/>
              <a:t>Why price is important to a business?</a:t>
            </a:r>
          </a:p>
        </p:txBody>
      </p:sp>
      <p:sp>
        <p:nvSpPr>
          <p:cNvPr id="6" name="Content Placeholder 5">
            <a:extLst>
              <a:ext uri="{FF2B5EF4-FFF2-40B4-BE49-F238E27FC236}">
                <a16:creationId xmlns:a16="http://schemas.microsoft.com/office/drawing/2014/main" id="{83E40A53-FD7D-D29D-EE11-8A34ABD9BF84}"/>
              </a:ext>
            </a:extLst>
          </p:cNvPr>
          <p:cNvSpPr>
            <a:spLocks noGrp="1"/>
          </p:cNvSpPr>
          <p:nvPr>
            <p:ph idx="1"/>
          </p:nvPr>
        </p:nvSpPr>
        <p:spPr>
          <a:xfrm>
            <a:off x="628650" y="1447800"/>
            <a:ext cx="11068050" cy="4729163"/>
          </a:xfrm>
        </p:spPr>
        <p:txBody>
          <a:bodyPr>
            <a:normAutofit/>
          </a:bodyPr>
          <a:lstStyle/>
          <a:p>
            <a:r>
              <a:rPr lang="en-US" dirty="0"/>
              <a:t>Price is the only element of the marketing mix that directly produces revenue.</a:t>
            </a:r>
          </a:p>
          <a:p>
            <a:r>
              <a:rPr lang="en-US" dirty="0"/>
              <a:t>Price helps to position its brand in the market and customers’ perception</a:t>
            </a:r>
          </a:p>
          <a:p>
            <a:r>
              <a:rPr lang="en-US" dirty="0"/>
              <a:t>Eg: </a:t>
            </a:r>
            <a:r>
              <a:rPr lang="en-US" b="1" dirty="0"/>
              <a:t>Rolex → high price </a:t>
            </a:r>
            <a:r>
              <a:rPr lang="en-US" b="1" dirty="0">
                <a:sym typeface="Wingdings" panose="05000000000000000000" pitchFamily="2" charset="2"/>
              </a:rPr>
              <a:t> </a:t>
            </a:r>
            <a:r>
              <a:rPr lang="en-US" dirty="0"/>
              <a:t>The price communicates: Luxury , Status, Craftsmanship, and Exclusivity</a:t>
            </a:r>
          </a:p>
          <a:p>
            <a:r>
              <a:rPr lang="en-US" dirty="0"/>
              <a:t>Price helps to compete with other providers</a:t>
            </a:r>
          </a:p>
          <a:p>
            <a:r>
              <a:rPr lang="en-US" dirty="0"/>
              <a:t>Eg: “Who says their price is lowest, we can be lower”</a:t>
            </a:r>
          </a:p>
          <a:p>
            <a:r>
              <a:rPr lang="en-US" dirty="0"/>
              <a:t>Price helps to prevent newcomers to the market</a:t>
            </a:r>
          </a:p>
        </p:txBody>
      </p:sp>
    </p:spTree>
    <p:extLst>
      <p:ext uri="{BB962C8B-B14F-4D97-AF65-F5344CB8AC3E}">
        <p14:creationId xmlns:p14="http://schemas.microsoft.com/office/powerpoint/2010/main" val="3807462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9025D-5047-3203-33C1-A9AFF49BAB63}"/>
              </a:ext>
            </a:extLst>
          </p:cNvPr>
          <p:cNvSpPr>
            <a:spLocks noGrp="1"/>
          </p:cNvSpPr>
          <p:nvPr>
            <p:ph type="title"/>
          </p:nvPr>
        </p:nvSpPr>
        <p:spPr>
          <a:xfrm>
            <a:off x="839788" y="365125"/>
            <a:ext cx="10515600" cy="968375"/>
          </a:xfrm>
        </p:spPr>
        <p:txBody>
          <a:bodyPr/>
          <a:lstStyle/>
          <a:p>
            <a:r>
              <a:rPr lang="en-US" dirty="0"/>
              <a:t>Price-beat guarantee: NZ Pharmacy</a:t>
            </a:r>
          </a:p>
        </p:txBody>
      </p:sp>
      <p:sp>
        <p:nvSpPr>
          <p:cNvPr id="4" name="Text Placeholder 3">
            <a:extLst>
              <a:ext uri="{FF2B5EF4-FFF2-40B4-BE49-F238E27FC236}">
                <a16:creationId xmlns:a16="http://schemas.microsoft.com/office/drawing/2014/main" id="{13606A15-2400-5996-9141-5AEA3A7479C7}"/>
              </a:ext>
            </a:extLst>
          </p:cNvPr>
          <p:cNvSpPr>
            <a:spLocks noGrp="1"/>
          </p:cNvSpPr>
          <p:nvPr>
            <p:ph type="body" idx="1"/>
          </p:nvPr>
        </p:nvSpPr>
        <p:spPr>
          <a:xfrm>
            <a:off x="836612" y="1333500"/>
            <a:ext cx="5157787" cy="471487"/>
          </a:xfrm>
        </p:spPr>
        <p:txBody>
          <a:bodyPr/>
          <a:lstStyle/>
          <a:p>
            <a:r>
              <a:rPr lang="en-US" dirty="0"/>
              <a:t>Chemist Warehouse </a:t>
            </a:r>
          </a:p>
        </p:txBody>
      </p:sp>
      <p:sp>
        <p:nvSpPr>
          <p:cNvPr id="5" name="Content Placeholder 4">
            <a:extLst>
              <a:ext uri="{FF2B5EF4-FFF2-40B4-BE49-F238E27FC236}">
                <a16:creationId xmlns:a16="http://schemas.microsoft.com/office/drawing/2014/main" id="{26DC1990-E6E5-DD0F-D120-4F6C3D957B87}"/>
              </a:ext>
            </a:extLst>
          </p:cNvPr>
          <p:cNvSpPr>
            <a:spLocks noGrp="1"/>
          </p:cNvSpPr>
          <p:nvPr>
            <p:ph sz="half" idx="2"/>
          </p:nvPr>
        </p:nvSpPr>
        <p:spPr>
          <a:xfrm>
            <a:off x="533400" y="2038350"/>
            <a:ext cx="5464175" cy="4151313"/>
          </a:xfrm>
          <a:solidFill>
            <a:schemeClr val="accent6">
              <a:lumMod val="20000"/>
              <a:lumOff val="80000"/>
            </a:schemeClr>
          </a:solidFill>
        </p:spPr>
        <p:txBody>
          <a:bodyPr>
            <a:normAutofit fontScale="85000" lnSpcReduction="20000"/>
          </a:bodyPr>
          <a:lstStyle/>
          <a:p>
            <a:r>
              <a:rPr lang="en-US" dirty="0"/>
              <a:t>If a customer finds the </a:t>
            </a:r>
            <a:r>
              <a:rPr lang="en-US" b="1" dirty="0"/>
              <a:t>same item at a cheaper price at another New Zealand retail store</a:t>
            </a:r>
            <a:r>
              <a:rPr lang="en-US" dirty="0"/>
              <a:t>, Chemist Warehouse will </a:t>
            </a:r>
            <a:r>
              <a:rPr lang="en-US" b="1" dirty="0"/>
              <a:t>match that price and give 10% off the difference</a:t>
            </a:r>
            <a:r>
              <a:rPr lang="en-US" dirty="0"/>
              <a:t>. </a:t>
            </a:r>
          </a:p>
          <a:p>
            <a:r>
              <a:rPr lang="en-US" dirty="0"/>
              <a:t>if Chemist Warehouse sells an item for </a:t>
            </a:r>
            <a:r>
              <a:rPr lang="en-US" b="1" dirty="0"/>
              <a:t>NZ$50</a:t>
            </a:r>
            <a:r>
              <a:rPr lang="en-US" dirty="0"/>
              <a:t> and another eligible retailer sells the exact same item for </a:t>
            </a:r>
            <a:r>
              <a:rPr lang="en-US" b="1" dirty="0"/>
              <a:t>NZ$40</a:t>
            </a:r>
            <a:r>
              <a:rPr lang="en-US" dirty="0"/>
              <a:t>:</a:t>
            </a:r>
          </a:p>
          <a:p>
            <a:pPr lvl="1"/>
            <a:r>
              <a:rPr lang="en-US" dirty="0"/>
              <a:t>Difference = NZ$10 </a:t>
            </a:r>
          </a:p>
          <a:p>
            <a:pPr lvl="1"/>
            <a:r>
              <a:rPr lang="en-US" dirty="0"/>
              <a:t>10% of the difference = NZ$1 </a:t>
            </a:r>
          </a:p>
          <a:p>
            <a:pPr lvl="1"/>
            <a:r>
              <a:rPr lang="en-US" dirty="0"/>
              <a:t>Chemist Warehouse price = </a:t>
            </a:r>
            <a:r>
              <a:rPr lang="en-US" b="1" dirty="0"/>
              <a:t>NZ$39</a:t>
            </a:r>
            <a:r>
              <a:rPr lang="en-US" dirty="0"/>
              <a:t> </a:t>
            </a:r>
          </a:p>
          <a:p>
            <a:r>
              <a:rPr lang="en-US" dirty="0"/>
              <a:t>So it is technically a </a:t>
            </a:r>
            <a:r>
              <a:rPr lang="en-US" b="1" dirty="0"/>
              <a:t>price-beat</a:t>
            </a:r>
            <a:r>
              <a:rPr lang="en-US" dirty="0"/>
              <a:t>, not just a price-match policy.</a:t>
            </a:r>
          </a:p>
          <a:p>
            <a:endParaRPr lang="en-US" dirty="0"/>
          </a:p>
        </p:txBody>
      </p:sp>
      <p:sp>
        <p:nvSpPr>
          <p:cNvPr id="6" name="Text Placeholder 5">
            <a:extLst>
              <a:ext uri="{FF2B5EF4-FFF2-40B4-BE49-F238E27FC236}">
                <a16:creationId xmlns:a16="http://schemas.microsoft.com/office/drawing/2014/main" id="{A095052F-72EA-6218-0727-7795E2B7521B}"/>
              </a:ext>
            </a:extLst>
          </p:cNvPr>
          <p:cNvSpPr>
            <a:spLocks noGrp="1"/>
          </p:cNvSpPr>
          <p:nvPr>
            <p:ph type="body" sz="quarter" idx="3"/>
          </p:nvPr>
        </p:nvSpPr>
        <p:spPr>
          <a:xfrm>
            <a:off x="6169024" y="1104899"/>
            <a:ext cx="5183188" cy="700087"/>
          </a:xfrm>
        </p:spPr>
        <p:txBody>
          <a:bodyPr/>
          <a:lstStyle/>
          <a:p>
            <a:r>
              <a:rPr lang="en-US" dirty="0"/>
              <a:t>Bargain Chemist</a:t>
            </a:r>
          </a:p>
        </p:txBody>
      </p:sp>
      <p:sp>
        <p:nvSpPr>
          <p:cNvPr id="7" name="Content Placeholder 6">
            <a:extLst>
              <a:ext uri="{FF2B5EF4-FFF2-40B4-BE49-F238E27FC236}">
                <a16:creationId xmlns:a16="http://schemas.microsoft.com/office/drawing/2014/main" id="{9A81D07B-78B1-AA50-9C57-D75EF4F3495C}"/>
              </a:ext>
            </a:extLst>
          </p:cNvPr>
          <p:cNvSpPr>
            <a:spLocks noGrp="1"/>
          </p:cNvSpPr>
          <p:nvPr>
            <p:ph sz="quarter" idx="4"/>
          </p:nvPr>
        </p:nvSpPr>
        <p:spPr>
          <a:xfrm>
            <a:off x="6172200" y="2038350"/>
            <a:ext cx="5183188" cy="4151313"/>
          </a:xfrm>
          <a:solidFill>
            <a:schemeClr val="accent4">
              <a:lumMod val="20000"/>
              <a:lumOff val="80000"/>
            </a:schemeClr>
          </a:solidFill>
        </p:spPr>
        <p:txBody>
          <a:bodyPr>
            <a:normAutofit fontScale="85000" lnSpcReduction="20000"/>
          </a:bodyPr>
          <a:lstStyle/>
          <a:p>
            <a:r>
              <a:rPr lang="en-US" dirty="0"/>
              <a:t>if a customer finds a </a:t>
            </a:r>
            <a:r>
              <a:rPr lang="en-US" b="1" dirty="0"/>
              <a:t>cheaper everyday price on an identical, in-stock item at a New Zealand pharmacy</a:t>
            </a:r>
            <a:r>
              <a:rPr lang="en-US" dirty="0"/>
              <a:t>, Bargain Chemist will </a:t>
            </a:r>
            <a:r>
              <a:rPr lang="en-US" b="1" dirty="0"/>
              <a:t>beat the difference by 10%</a:t>
            </a:r>
            <a:r>
              <a:rPr lang="en-US" dirty="0"/>
              <a:t>.</a:t>
            </a:r>
          </a:p>
          <a:p>
            <a:r>
              <a:rPr lang="en-US" dirty="0"/>
              <a:t>Bargain Chemist price: </a:t>
            </a:r>
            <a:r>
              <a:rPr lang="en-US" b="1" dirty="0"/>
              <a:t>NZ$50</a:t>
            </a:r>
            <a:br>
              <a:rPr lang="en-US" dirty="0"/>
            </a:br>
            <a:r>
              <a:rPr lang="en-US" dirty="0"/>
              <a:t>Another NZ pharmacy sells the identical product for: </a:t>
            </a:r>
            <a:r>
              <a:rPr lang="en-US" b="1" dirty="0"/>
              <a:t>NZ$40</a:t>
            </a:r>
            <a:endParaRPr lang="en-US" dirty="0"/>
          </a:p>
          <a:p>
            <a:pPr lvl="1"/>
            <a:r>
              <a:rPr lang="en-US" dirty="0"/>
              <a:t>Difference = </a:t>
            </a:r>
            <a:r>
              <a:rPr lang="en-US" b="1" dirty="0"/>
              <a:t>NZ$10</a:t>
            </a:r>
            <a:endParaRPr lang="en-US" dirty="0"/>
          </a:p>
          <a:p>
            <a:pPr lvl="1"/>
            <a:r>
              <a:rPr lang="en-US" dirty="0"/>
              <a:t>Bargain Chemist beats the difference by 10%:</a:t>
            </a:r>
          </a:p>
          <a:p>
            <a:pPr lvl="1"/>
            <a:r>
              <a:rPr lang="en-US" dirty="0"/>
              <a:t>10% × NZ$10 = </a:t>
            </a:r>
            <a:r>
              <a:rPr lang="en-US" b="1" dirty="0"/>
              <a:t>NZ$1</a:t>
            </a:r>
            <a:endParaRPr lang="en-US" dirty="0"/>
          </a:p>
          <a:p>
            <a:r>
              <a:rPr lang="en-US" dirty="0"/>
              <a:t>So the final price would be:</a:t>
            </a:r>
          </a:p>
          <a:p>
            <a:pPr marL="457200" lvl="1" indent="0">
              <a:buNone/>
            </a:pPr>
            <a:r>
              <a:rPr lang="en-US" b="1" dirty="0"/>
              <a:t>NZ$40 − NZ$1 = NZ$39</a:t>
            </a:r>
            <a:endParaRPr lang="en-US" dirty="0"/>
          </a:p>
        </p:txBody>
      </p:sp>
    </p:spTree>
    <p:extLst>
      <p:ext uri="{BB962C8B-B14F-4D97-AF65-F5344CB8AC3E}">
        <p14:creationId xmlns:p14="http://schemas.microsoft.com/office/powerpoint/2010/main" val="36641723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D96FDFD-4E42-4A06-B8B5-768A1DB9C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76C67982-3B4B-B702-950B-093CDD0BE684}"/>
              </a:ext>
            </a:extLst>
          </p:cNvPr>
          <p:cNvSpPr>
            <a:spLocks noGrp="1"/>
          </p:cNvSpPr>
          <p:nvPr>
            <p:ph type="title"/>
          </p:nvPr>
        </p:nvSpPr>
        <p:spPr>
          <a:xfrm>
            <a:off x="404440" y="208547"/>
            <a:ext cx="6125964" cy="673769"/>
          </a:xfrm>
        </p:spPr>
        <p:txBody>
          <a:bodyPr anchor="b">
            <a:normAutofit fontScale="90000"/>
          </a:bodyPr>
          <a:lstStyle/>
          <a:p>
            <a:r>
              <a:rPr lang="en-US" b="1" dirty="0">
                <a:solidFill>
                  <a:srgbClr val="C00000"/>
                </a:solidFill>
              </a:rPr>
              <a:t>Meat pie price war</a:t>
            </a:r>
          </a:p>
        </p:txBody>
      </p:sp>
      <p:sp>
        <p:nvSpPr>
          <p:cNvPr id="8" name="Content Placeholder 7">
            <a:extLst>
              <a:ext uri="{FF2B5EF4-FFF2-40B4-BE49-F238E27FC236}">
                <a16:creationId xmlns:a16="http://schemas.microsoft.com/office/drawing/2014/main" id="{AD2A66CF-CCF2-524D-C4FC-418C757D5B18}"/>
              </a:ext>
            </a:extLst>
          </p:cNvPr>
          <p:cNvSpPr>
            <a:spLocks noGrp="1"/>
          </p:cNvSpPr>
          <p:nvPr>
            <p:ph idx="1"/>
          </p:nvPr>
        </p:nvSpPr>
        <p:spPr>
          <a:xfrm>
            <a:off x="312822" y="1009825"/>
            <a:ext cx="6072104" cy="5639628"/>
          </a:xfrm>
        </p:spPr>
        <p:txBody>
          <a:bodyPr>
            <a:noAutofit/>
          </a:bodyPr>
          <a:lstStyle/>
          <a:p>
            <a:pPr marL="0" indent="0">
              <a:buNone/>
            </a:pPr>
            <a:r>
              <a:rPr lang="en-US" sz="1700" dirty="0"/>
              <a:t>For many years, </a:t>
            </a:r>
            <a:r>
              <a:rPr lang="en-US" sz="1700" b="1" dirty="0"/>
              <a:t>Fairlie Bakehouse </a:t>
            </a:r>
            <a:r>
              <a:rPr lang="en-US" sz="1700" dirty="0"/>
              <a:t>had been a well-known local bakery in Canterbury, New Zealand. It was especially famous for its </a:t>
            </a:r>
            <a:r>
              <a:rPr lang="en-US" sz="1700" b="1" dirty="0"/>
              <a:t>meat pies</a:t>
            </a:r>
            <a:r>
              <a:rPr lang="en-US" sz="1700" dirty="0"/>
              <a:t>, which had won several local food awards for taste and quality. Because of its strong reputation and loyal customer base, the bakery sold its award-winning meat pie for </a:t>
            </a:r>
            <a:r>
              <a:rPr lang="en-US" sz="1700" b="1" dirty="0"/>
              <a:t>NZ$8.50</a:t>
            </a:r>
            <a:r>
              <a:rPr lang="en-US" sz="1700" dirty="0"/>
              <a:t> and maintained a healthy profit margin.</a:t>
            </a:r>
          </a:p>
          <a:p>
            <a:pPr marL="0" indent="0">
              <a:buNone/>
            </a:pPr>
            <a:r>
              <a:rPr lang="en-US" sz="1700" dirty="0"/>
              <a:t>A new bakery, </a:t>
            </a:r>
            <a:r>
              <a:rPr lang="en-US" sz="1700" b="1" dirty="0"/>
              <a:t>Golden Crust</a:t>
            </a:r>
            <a:r>
              <a:rPr lang="en-US" sz="1700" dirty="0"/>
              <a:t>, then announced plans to open nearby. To attract customers, Golden Crust planned to sell a similar meat pie for </a:t>
            </a:r>
            <a:r>
              <a:rPr lang="en-US" sz="1700" b="1" dirty="0"/>
              <a:t>NZ$7.50</a:t>
            </a:r>
            <a:r>
              <a:rPr lang="en-US" sz="1700" dirty="0"/>
              <a:t>. Just before the new bakery opened, Harbour Bakery reduced the price of its meat pie from </a:t>
            </a:r>
            <a:r>
              <a:rPr lang="en-US" sz="1700" b="1" dirty="0"/>
              <a:t>NZ$8.50 to NZ$5.50</a:t>
            </a:r>
            <a:r>
              <a:rPr lang="en-US" sz="1700" dirty="0"/>
              <a:t>. It also introduced temporary discounts on sausage rolls, sandwiches, and other popular bakery items.</a:t>
            </a:r>
          </a:p>
          <a:p>
            <a:pPr marL="0" indent="0">
              <a:buNone/>
            </a:pPr>
            <a:r>
              <a:rPr lang="en-US" sz="1700" dirty="0"/>
              <a:t>Harbour Bakery could afford the lower prices for a period because it already had an established customer base, strong brand recognition, and stable supplier relationships. Golden Crust, however, faced high start-up costs and needed time to build its own customer base. At the much lower market price, it struggled to compete profitably. After several months, Golden Crust closed its shop.</a:t>
            </a:r>
          </a:p>
          <a:p>
            <a:pPr marL="0" indent="0">
              <a:buNone/>
            </a:pPr>
            <a:r>
              <a:rPr lang="en-US" sz="1700" dirty="0"/>
              <a:t>Once the new competitor had left the market, Harbour Bakery gradually raised the price of its award-winning meat pie back towards </a:t>
            </a:r>
            <a:r>
              <a:rPr lang="en-US" sz="1700" b="1" dirty="0"/>
              <a:t>NZ$8.50</a:t>
            </a:r>
            <a:r>
              <a:rPr lang="en-US" sz="1700" dirty="0"/>
              <a:t> and ended most of its temporary discounts.</a:t>
            </a:r>
          </a:p>
          <a:p>
            <a:pPr marL="0" indent="0">
              <a:buNone/>
            </a:pPr>
            <a:endParaRPr lang="en-US" sz="1700" dirty="0"/>
          </a:p>
        </p:txBody>
      </p:sp>
      <p:pic>
        <p:nvPicPr>
          <p:cNvPr id="12" name="Picture 11">
            <a:extLst>
              <a:ext uri="{FF2B5EF4-FFF2-40B4-BE49-F238E27FC236}">
                <a16:creationId xmlns:a16="http://schemas.microsoft.com/office/drawing/2014/main" id="{A2021BE5-11BA-AAC4-7666-108F8A9A63B6}"/>
              </a:ext>
            </a:extLst>
          </p:cNvPr>
          <p:cNvPicPr>
            <a:picLocks noChangeAspect="1"/>
          </p:cNvPicPr>
          <p:nvPr/>
        </p:nvPicPr>
        <p:blipFill>
          <a:blip r:embed="rId2"/>
          <a:srcRect l="7036" r="5355" b="-4"/>
          <a:stretch>
            <a:fillRect/>
          </a:stretch>
        </p:blipFill>
        <p:spPr>
          <a:xfrm>
            <a:off x="8452968" y="3681465"/>
            <a:ext cx="3747932" cy="3176541"/>
          </a:xfrm>
          <a:custGeom>
            <a:avLst/>
            <a:gdLst/>
            <a:ahLst/>
            <a:cxnLst/>
            <a:rect l="l" t="t" r="r" b="b"/>
            <a:pathLst>
              <a:path w="3747932" h="3176541">
                <a:moveTo>
                  <a:pt x="3239865" y="21"/>
                </a:moveTo>
                <a:cubicBezTo>
                  <a:pt x="3261821" y="112"/>
                  <a:pt x="3278837" y="498"/>
                  <a:pt x="3290337" y="938"/>
                </a:cubicBezTo>
                <a:cubicBezTo>
                  <a:pt x="3401766" y="5376"/>
                  <a:pt x="3510165" y="23128"/>
                  <a:pt x="3616543" y="49449"/>
                </a:cubicBezTo>
                <a:lnTo>
                  <a:pt x="3747932" y="87091"/>
                </a:lnTo>
                <a:lnTo>
                  <a:pt x="3747932" y="3176541"/>
                </a:lnTo>
                <a:lnTo>
                  <a:pt x="401358" y="3176541"/>
                </a:lnTo>
                <a:lnTo>
                  <a:pt x="398780" y="3136258"/>
                </a:lnTo>
                <a:cubicBezTo>
                  <a:pt x="400956" y="3079023"/>
                  <a:pt x="437945" y="3052703"/>
                  <a:pt x="483325" y="3030665"/>
                </a:cubicBezTo>
                <a:cubicBezTo>
                  <a:pt x="498866" y="3023015"/>
                  <a:pt x="520932" y="3023320"/>
                  <a:pt x="526840" y="2999447"/>
                </a:cubicBezTo>
                <a:cubicBezTo>
                  <a:pt x="501352" y="2976798"/>
                  <a:pt x="470270" y="2995161"/>
                  <a:pt x="442916" y="2988735"/>
                </a:cubicBezTo>
                <a:cubicBezTo>
                  <a:pt x="420228" y="2983533"/>
                  <a:pt x="382618" y="2986286"/>
                  <a:pt x="413701" y="2944662"/>
                </a:cubicBezTo>
                <a:cubicBezTo>
                  <a:pt x="422716" y="2932726"/>
                  <a:pt x="412147" y="2923542"/>
                  <a:pt x="400645" y="2922625"/>
                </a:cubicBezTo>
                <a:cubicBezTo>
                  <a:pt x="308644" y="2913137"/>
                  <a:pt x="350915" y="2828968"/>
                  <a:pt x="321386" y="2784590"/>
                </a:cubicBezTo>
                <a:cubicBezTo>
                  <a:pt x="313307" y="2772348"/>
                  <a:pt x="322010" y="2751230"/>
                  <a:pt x="334753" y="2746027"/>
                </a:cubicBezTo>
                <a:cubicBezTo>
                  <a:pt x="416187" y="2711746"/>
                  <a:pt x="427377" y="2630027"/>
                  <a:pt x="466852" y="2559632"/>
                </a:cubicBezTo>
                <a:cubicBezTo>
                  <a:pt x="423957" y="2531782"/>
                  <a:pt x="372673" y="2525661"/>
                  <a:pt x="326361" y="2507602"/>
                </a:cubicBezTo>
                <a:cubicBezTo>
                  <a:pt x="278183" y="2488626"/>
                  <a:pt x="278183" y="2474547"/>
                  <a:pt x="317968" y="2419457"/>
                </a:cubicBezTo>
                <a:cubicBezTo>
                  <a:pt x="214465" y="2407519"/>
                  <a:pt x="214465" y="2407519"/>
                  <a:pt x="246479" y="2320903"/>
                </a:cubicBezTo>
                <a:cubicBezTo>
                  <a:pt x="159758" y="2312945"/>
                  <a:pt x="102570" y="2271933"/>
                  <a:pt x="89205" y="2182255"/>
                </a:cubicBezTo>
                <a:cubicBezTo>
                  <a:pt x="82677" y="2138795"/>
                  <a:pt x="43514" y="2118290"/>
                  <a:pt x="0" y="2089213"/>
                </a:cubicBezTo>
                <a:cubicBezTo>
                  <a:pt x="54081" y="2061053"/>
                  <a:pt x="90759" y="2002290"/>
                  <a:pt x="153855" y="2064423"/>
                </a:cubicBezTo>
                <a:cubicBezTo>
                  <a:pt x="176855" y="2087070"/>
                  <a:pt x="174683" y="2058300"/>
                  <a:pt x="177788" y="2050037"/>
                </a:cubicBezTo>
                <a:cubicBezTo>
                  <a:pt x="185247" y="2029838"/>
                  <a:pt x="169707" y="2016369"/>
                  <a:pt x="159450" y="2001067"/>
                </a:cubicBezTo>
                <a:cubicBezTo>
                  <a:pt x="149504" y="1985763"/>
                  <a:pt x="137691" y="1969543"/>
                  <a:pt x="134895" y="1952400"/>
                </a:cubicBezTo>
                <a:cubicBezTo>
                  <a:pt x="133031" y="1940465"/>
                  <a:pt x="142044" y="1923021"/>
                  <a:pt x="151990" y="1914144"/>
                </a:cubicBezTo>
                <a:cubicBezTo>
                  <a:pt x="204209" y="1867316"/>
                  <a:pt x="173127" y="1762030"/>
                  <a:pt x="271969" y="1748562"/>
                </a:cubicBezTo>
                <a:cubicBezTo>
                  <a:pt x="316415" y="1742443"/>
                  <a:pt x="337860" y="1703878"/>
                  <a:pt x="370497" y="1682760"/>
                </a:cubicBezTo>
                <a:cubicBezTo>
                  <a:pt x="483946" y="1608999"/>
                  <a:pt x="559787" y="1514119"/>
                  <a:pt x="594908" y="1383735"/>
                </a:cubicBezTo>
                <a:cubicBezTo>
                  <a:pt x="604543" y="1347620"/>
                  <a:pt x="641532" y="1318542"/>
                  <a:pt x="665465" y="1286713"/>
                </a:cubicBezTo>
                <a:cubicBezTo>
                  <a:pt x="653963" y="1263452"/>
                  <a:pt x="591178" y="1313647"/>
                  <a:pt x="613246" y="1252435"/>
                </a:cubicBezTo>
                <a:cubicBezTo>
                  <a:pt x="630030" y="1206524"/>
                  <a:pt x="672925" y="1178060"/>
                  <a:pt x="713332" y="1150820"/>
                </a:cubicBezTo>
                <a:cubicBezTo>
                  <a:pt x="759333" y="1119908"/>
                  <a:pt x="810307" y="1095117"/>
                  <a:pt x="831133" y="1037883"/>
                </a:cubicBezTo>
                <a:cubicBezTo>
                  <a:pt x="835485" y="1025640"/>
                  <a:pt x="849470" y="1012785"/>
                  <a:pt x="861903" y="1007887"/>
                </a:cubicBezTo>
                <a:cubicBezTo>
                  <a:pt x="1469751" y="63584"/>
                  <a:pt x="2910527" y="-1353"/>
                  <a:pt x="3239865" y="21"/>
                </a:cubicBezTo>
                <a:close/>
              </a:path>
            </a:pathLst>
          </a:custGeom>
        </p:spPr>
      </p:pic>
      <p:pic>
        <p:nvPicPr>
          <p:cNvPr id="14" name="Picture 13">
            <a:extLst>
              <a:ext uri="{FF2B5EF4-FFF2-40B4-BE49-F238E27FC236}">
                <a16:creationId xmlns:a16="http://schemas.microsoft.com/office/drawing/2014/main" id="{DD0E4A49-DD64-3BE7-293C-FC655D12FFC5}"/>
              </a:ext>
            </a:extLst>
          </p:cNvPr>
          <p:cNvPicPr>
            <a:picLocks noChangeAspect="1"/>
          </p:cNvPicPr>
          <p:nvPr/>
        </p:nvPicPr>
        <p:blipFill>
          <a:blip r:embed="rId3"/>
          <a:srcRect r="5488" b="-1"/>
          <a:stretch>
            <a:fillRect/>
          </a:stretch>
        </p:blipFill>
        <p:spPr>
          <a:xfrm>
            <a:off x="6396874" y="2265947"/>
            <a:ext cx="3078849" cy="3094783"/>
          </a:xfrm>
          <a:custGeom>
            <a:avLst/>
            <a:gdLst/>
            <a:ahLst/>
            <a:cxnLst/>
            <a:rect l="l" t="t" r="r" b="b"/>
            <a:pathLst>
              <a:path w="3458367" h="3476265">
                <a:moveTo>
                  <a:pt x="549716" y="15"/>
                </a:moveTo>
                <a:cubicBezTo>
                  <a:pt x="557611" y="271"/>
                  <a:pt x="565778" y="3856"/>
                  <a:pt x="573176" y="4995"/>
                </a:cubicBezTo>
                <a:cubicBezTo>
                  <a:pt x="736504" y="30493"/>
                  <a:pt x="899830" y="58040"/>
                  <a:pt x="1063336" y="82398"/>
                </a:cubicBezTo>
                <a:cubicBezTo>
                  <a:pt x="1216195" y="105163"/>
                  <a:pt x="1370136" y="110398"/>
                  <a:pt x="1523717" y="122237"/>
                </a:cubicBezTo>
                <a:cubicBezTo>
                  <a:pt x="1709602" y="136580"/>
                  <a:pt x="1895127" y="156841"/>
                  <a:pt x="2079929" y="188711"/>
                </a:cubicBezTo>
                <a:cubicBezTo>
                  <a:pt x="2208244" y="211023"/>
                  <a:pt x="2337823" y="226502"/>
                  <a:pt x="2467943" y="208745"/>
                </a:cubicBezTo>
                <a:cubicBezTo>
                  <a:pt x="2474439" y="207834"/>
                  <a:pt x="2481839" y="204876"/>
                  <a:pt x="2487253" y="207834"/>
                </a:cubicBezTo>
                <a:cubicBezTo>
                  <a:pt x="2550419" y="241073"/>
                  <a:pt x="2619357" y="217168"/>
                  <a:pt x="2684869" y="238113"/>
                </a:cubicBezTo>
                <a:cubicBezTo>
                  <a:pt x="2668085" y="318930"/>
                  <a:pt x="2596077" y="312327"/>
                  <a:pt x="2555471" y="368331"/>
                </a:cubicBezTo>
                <a:cubicBezTo>
                  <a:pt x="2621704" y="390639"/>
                  <a:pt x="2681259" y="413178"/>
                  <a:pt x="2741717" y="430023"/>
                </a:cubicBezTo>
                <a:cubicBezTo>
                  <a:pt x="2805785" y="447780"/>
                  <a:pt x="2860106" y="495816"/>
                  <a:pt x="2922728" y="517216"/>
                </a:cubicBezTo>
                <a:cubicBezTo>
                  <a:pt x="2936085" y="521769"/>
                  <a:pt x="2952146" y="537704"/>
                  <a:pt x="2956838" y="553184"/>
                </a:cubicBezTo>
                <a:cubicBezTo>
                  <a:pt x="2971997" y="603269"/>
                  <a:pt x="3274647" y="743732"/>
                  <a:pt x="3238914" y="788350"/>
                </a:cubicBezTo>
                <a:cubicBezTo>
                  <a:pt x="3224116" y="806791"/>
                  <a:pt x="3204986" y="819994"/>
                  <a:pt x="3184953" y="838207"/>
                </a:cubicBezTo>
                <a:cubicBezTo>
                  <a:pt x="3215093" y="872582"/>
                  <a:pt x="3249020" y="887608"/>
                  <a:pt x="3285115" y="897852"/>
                </a:cubicBezTo>
                <a:cubicBezTo>
                  <a:pt x="3295944" y="901039"/>
                  <a:pt x="3306591" y="907413"/>
                  <a:pt x="3307674" y="922894"/>
                </a:cubicBezTo>
                <a:cubicBezTo>
                  <a:pt x="3308757" y="939056"/>
                  <a:pt x="3297748" y="945429"/>
                  <a:pt x="3288544" y="952944"/>
                </a:cubicBezTo>
                <a:cubicBezTo>
                  <a:pt x="3275731" y="963415"/>
                  <a:pt x="3263278" y="972523"/>
                  <a:pt x="3247036" y="973888"/>
                </a:cubicBezTo>
                <a:cubicBezTo>
                  <a:pt x="3220325" y="975937"/>
                  <a:pt x="3207513" y="1005076"/>
                  <a:pt x="3191993" y="1026930"/>
                </a:cubicBezTo>
                <a:cubicBezTo>
                  <a:pt x="3183330" y="1039224"/>
                  <a:pt x="3178998" y="1064037"/>
                  <a:pt x="3194157" y="1068363"/>
                </a:cubicBezTo>
                <a:cubicBezTo>
                  <a:pt x="3230613" y="1078837"/>
                  <a:pt x="3227725" y="1109114"/>
                  <a:pt x="3226824" y="1143489"/>
                </a:cubicBezTo>
                <a:cubicBezTo>
                  <a:pt x="3225560" y="1186061"/>
                  <a:pt x="3204083" y="1205638"/>
                  <a:pt x="3177734" y="1222030"/>
                </a:cubicBezTo>
                <a:cubicBezTo>
                  <a:pt x="3168711" y="1227720"/>
                  <a:pt x="3155898" y="1227493"/>
                  <a:pt x="3152469" y="1245250"/>
                </a:cubicBezTo>
                <a:cubicBezTo>
                  <a:pt x="3167267" y="1262097"/>
                  <a:pt x="3185314" y="1248439"/>
                  <a:pt x="3201197" y="1253218"/>
                </a:cubicBezTo>
                <a:cubicBezTo>
                  <a:pt x="3214370" y="1257088"/>
                  <a:pt x="3236208" y="1255040"/>
                  <a:pt x="3218160" y="1286000"/>
                </a:cubicBezTo>
                <a:cubicBezTo>
                  <a:pt x="3212926" y="1294878"/>
                  <a:pt x="3219062" y="1301709"/>
                  <a:pt x="3225741" y="1302392"/>
                </a:cubicBezTo>
                <a:cubicBezTo>
                  <a:pt x="3279159" y="1309449"/>
                  <a:pt x="3254615" y="1372054"/>
                  <a:pt x="3271761" y="1405063"/>
                </a:cubicBezTo>
                <a:cubicBezTo>
                  <a:pt x="3276452" y="1414169"/>
                  <a:pt x="3271399" y="1429877"/>
                  <a:pt x="3263999" y="1433747"/>
                </a:cubicBezTo>
                <a:cubicBezTo>
                  <a:pt x="3216716" y="1459245"/>
                  <a:pt x="3210220" y="1520028"/>
                  <a:pt x="3187299" y="1572389"/>
                </a:cubicBezTo>
                <a:cubicBezTo>
                  <a:pt x="3212205" y="1593104"/>
                  <a:pt x="3241982" y="1597657"/>
                  <a:pt x="3268872" y="1611089"/>
                </a:cubicBezTo>
                <a:cubicBezTo>
                  <a:pt x="3296846" y="1625204"/>
                  <a:pt x="3296846" y="1635676"/>
                  <a:pt x="3273746" y="1676653"/>
                </a:cubicBezTo>
                <a:cubicBezTo>
                  <a:pt x="3333842" y="1685532"/>
                  <a:pt x="3333842" y="1685532"/>
                  <a:pt x="3315254" y="1749957"/>
                </a:cubicBezTo>
                <a:cubicBezTo>
                  <a:pt x="3365607" y="1755877"/>
                  <a:pt x="3398812" y="1786382"/>
                  <a:pt x="3406572" y="1853085"/>
                </a:cubicBezTo>
                <a:cubicBezTo>
                  <a:pt x="3410362" y="1885411"/>
                  <a:pt x="3433101" y="1900663"/>
                  <a:pt x="3458367" y="1922291"/>
                </a:cubicBezTo>
                <a:cubicBezTo>
                  <a:pt x="3426966" y="1943236"/>
                  <a:pt x="3405669" y="1986945"/>
                  <a:pt x="3369034" y="1940730"/>
                </a:cubicBezTo>
                <a:cubicBezTo>
                  <a:pt x="3355680" y="1923885"/>
                  <a:pt x="3356941" y="1945284"/>
                  <a:pt x="3355138" y="1951430"/>
                </a:cubicBezTo>
                <a:cubicBezTo>
                  <a:pt x="3350807" y="1966455"/>
                  <a:pt x="3359830" y="1976472"/>
                  <a:pt x="3365786" y="1987854"/>
                </a:cubicBezTo>
                <a:cubicBezTo>
                  <a:pt x="3371561" y="1999237"/>
                  <a:pt x="3378420" y="2011302"/>
                  <a:pt x="3380043" y="2024054"/>
                </a:cubicBezTo>
                <a:cubicBezTo>
                  <a:pt x="3381125" y="2032931"/>
                  <a:pt x="3375892" y="2045905"/>
                  <a:pt x="3370117" y="2052509"/>
                </a:cubicBezTo>
                <a:cubicBezTo>
                  <a:pt x="3339797" y="2087340"/>
                  <a:pt x="3357844" y="2165652"/>
                  <a:pt x="3300454" y="2175670"/>
                </a:cubicBezTo>
                <a:cubicBezTo>
                  <a:pt x="3274647" y="2180221"/>
                  <a:pt x="3262195" y="2208906"/>
                  <a:pt x="3243246" y="2224614"/>
                </a:cubicBezTo>
                <a:cubicBezTo>
                  <a:pt x="3177374" y="2279478"/>
                  <a:pt x="3133338" y="2350051"/>
                  <a:pt x="3112946" y="2447031"/>
                </a:cubicBezTo>
                <a:cubicBezTo>
                  <a:pt x="3107352" y="2473894"/>
                  <a:pt x="3085875" y="2495522"/>
                  <a:pt x="3071979" y="2519197"/>
                </a:cubicBezTo>
                <a:cubicBezTo>
                  <a:pt x="3078657" y="2536499"/>
                  <a:pt x="3115112" y="2499164"/>
                  <a:pt x="3102298" y="2544694"/>
                </a:cubicBezTo>
                <a:cubicBezTo>
                  <a:pt x="3092553" y="2578843"/>
                  <a:pt x="3067647" y="2600014"/>
                  <a:pt x="3044185" y="2620276"/>
                </a:cubicBezTo>
                <a:cubicBezTo>
                  <a:pt x="3017476" y="2643268"/>
                  <a:pt x="2987879" y="2661708"/>
                  <a:pt x="2975787" y="2704279"/>
                </a:cubicBezTo>
                <a:cubicBezTo>
                  <a:pt x="2973260" y="2713386"/>
                  <a:pt x="2965140" y="2722947"/>
                  <a:pt x="2957921" y="2726591"/>
                </a:cubicBezTo>
                <a:cubicBezTo>
                  <a:pt x="2581458" y="3475797"/>
                  <a:pt x="1654740" y="3480805"/>
                  <a:pt x="1547901" y="3475568"/>
                </a:cubicBezTo>
                <a:cubicBezTo>
                  <a:pt x="1418503" y="3468966"/>
                  <a:pt x="1296143" y="3422753"/>
                  <a:pt x="1176132" y="3365156"/>
                </a:cubicBezTo>
                <a:cubicBezTo>
                  <a:pt x="1125418" y="3340797"/>
                  <a:pt x="1078316" y="3306195"/>
                  <a:pt x="1029045" y="3279332"/>
                </a:cubicBezTo>
                <a:cubicBezTo>
                  <a:pt x="961009" y="3242223"/>
                  <a:pt x="908492" y="3171424"/>
                  <a:pt x="840634" y="3141601"/>
                </a:cubicBezTo>
                <a:cubicBezTo>
                  <a:pt x="770793" y="3110867"/>
                  <a:pt x="711057" y="3054638"/>
                  <a:pt x="639229" y="3030734"/>
                </a:cubicBezTo>
                <a:cubicBezTo>
                  <a:pt x="601330" y="3017985"/>
                  <a:pt x="564695" y="2994993"/>
                  <a:pt x="570649" y="2929200"/>
                </a:cubicBezTo>
                <a:cubicBezTo>
                  <a:pt x="572274" y="2910532"/>
                  <a:pt x="562349" y="2895282"/>
                  <a:pt x="546647" y="2900745"/>
                </a:cubicBezTo>
                <a:cubicBezTo>
                  <a:pt x="516690" y="2910989"/>
                  <a:pt x="503154" y="2883898"/>
                  <a:pt x="486550" y="2863636"/>
                </a:cubicBezTo>
                <a:cubicBezTo>
                  <a:pt x="456953" y="2827667"/>
                  <a:pt x="428801" y="2789422"/>
                  <a:pt x="381697" y="2783503"/>
                </a:cubicBezTo>
                <a:cubicBezTo>
                  <a:pt x="390720" y="2755272"/>
                  <a:pt x="406060" y="2759371"/>
                  <a:pt x="420137" y="2765290"/>
                </a:cubicBezTo>
                <a:cubicBezTo>
                  <a:pt x="457133" y="2780772"/>
                  <a:pt x="493769" y="2798300"/>
                  <a:pt x="530765" y="2813781"/>
                </a:cubicBezTo>
                <a:cubicBezTo>
                  <a:pt x="554948" y="2823799"/>
                  <a:pt x="578952" y="2837912"/>
                  <a:pt x="611257" y="2826755"/>
                </a:cubicBezTo>
                <a:cubicBezTo>
                  <a:pt x="583463" y="2769843"/>
                  <a:pt x="536180" y="2759598"/>
                  <a:pt x="497920" y="2742071"/>
                </a:cubicBezTo>
                <a:cubicBezTo>
                  <a:pt x="450096" y="2719988"/>
                  <a:pt x="421942" y="2678326"/>
                  <a:pt x="388193" y="2631885"/>
                </a:cubicBezTo>
                <a:cubicBezTo>
                  <a:pt x="423386" y="2620730"/>
                  <a:pt x="445223" y="2654879"/>
                  <a:pt x="472834" y="2653056"/>
                </a:cubicBezTo>
                <a:cubicBezTo>
                  <a:pt x="474279" y="2647140"/>
                  <a:pt x="476804" y="2638488"/>
                  <a:pt x="476444" y="2638259"/>
                </a:cubicBezTo>
                <a:cubicBezTo>
                  <a:pt x="431326" y="2612763"/>
                  <a:pt x="410211" y="2564956"/>
                  <a:pt x="403173" y="2507131"/>
                </a:cubicBezTo>
                <a:cubicBezTo>
                  <a:pt x="399563" y="2477310"/>
                  <a:pt x="383140" y="2467976"/>
                  <a:pt x="366897" y="2454316"/>
                </a:cubicBezTo>
                <a:cubicBezTo>
                  <a:pt x="310230" y="2405826"/>
                  <a:pt x="250314" y="2361890"/>
                  <a:pt x="203752" y="2295188"/>
                </a:cubicBezTo>
                <a:cubicBezTo>
                  <a:pt x="257532" y="2304066"/>
                  <a:pt x="300665" y="2347547"/>
                  <a:pt x="358597" y="2366215"/>
                </a:cubicBezTo>
                <a:cubicBezTo>
                  <a:pt x="312577" y="2292910"/>
                  <a:pt x="253020" y="2255803"/>
                  <a:pt x="198698" y="2211409"/>
                </a:cubicBezTo>
                <a:cubicBezTo>
                  <a:pt x="173974" y="2191149"/>
                  <a:pt x="151055" y="2165197"/>
                  <a:pt x="121097" y="2154269"/>
                </a:cubicBezTo>
                <a:cubicBezTo>
                  <a:pt x="110448" y="2150400"/>
                  <a:pt x="92943" y="2142204"/>
                  <a:pt x="101425" y="2120577"/>
                </a:cubicBezTo>
                <a:cubicBezTo>
                  <a:pt x="108643" y="2102593"/>
                  <a:pt x="122900" y="2108055"/>
                  <a:pt x="135895" y="2113292"/>
                </a:cubicBezTo>
                <a:cubicBezTo>
                  <a:pt x="167116" y="2126269"/>
                  <a:pt x="199421" y="2126495"/>
                  <a:pt x="241652" y="2126269"/>
                </a:cubicBezTo>
                <a:cubicBezTo>
                  <a:pt x="206279" y="2066851"/>
                  <a:pt x="141489" y="2084608"/>
                  <a:pt x="111170" y="2022231"/>
                </a:cubicBezTo>
                <a:cubicBezTo>
                  <a:pt x="149069" y="2011302"/>
                  <a:pt x="178305" y="2033841"/>
                  <a:pt x="208987" y="2038166"/>
                </a:cubicBezTo>
                <a:cubicBezTo>
                  <a:pt x="236777" y="2042036"/>
                  <a:pt x="243636" y="2031565"/>
                  <a:pt x="237139" y="1997188"/>
                </a:cubicBezTo>
                <a:cubicBezTo>
                  <a:pt x="227034" y="1943690"/>
                  <a:pt x="242193" y="1916371"/>
                  <a:pt x="282618" y="1930941"/>
                </a:cubicBezTo>
                <a:cubicBezTo>
                  <a:pt x="320155" y="1944601"/>
                  <a:pt x="324125" y="1924568"/>
                  <a:pt x="314019" y="1894062"/>
                </a:cubicBezTo>
                <a:cubicBezTo>
                  <a:pt x="299582" y="1849671"/>
                  <a:pt x="316004" y="1815295"/>
                  <a:pt x="327194" y="1777960"/>
                </a:cubicBezTo>
                <a:cubicBezTo>
                  <a:pt x="344339" y="1721045"/>
                  <a:pt x="337121" y="1693272"/>
                  <a:pt x="300123" y="1650929"/>
                </a:cubicBezTo>
                <a:cubicBezTo>
                  <a:pt x="279370" y="1627251"/>
                  <a:pt x="256992" y="1607219"/>
                  <a:pt x="226852" y="1586731"/>
                </a:cubicBezTo>
                <a:cubicBezTo>
                  <a:pt x="296334" y="1575576"/>
                  <a:pt x="223423" y="1538013"/>
                  <a:pt x="247968" y="1514564"/>
                </a:cubicBezTo>
                <a:cubicBezTo>
                  <a:pt x="297056" y="1505003"/>
                  <a:pt x="337121" y="1579673"/>
                  <a:pt x="403895" y="1558274"/>
                </a:cubicBezTo>
                <a:cubicBezTo>
                  <a:pt x="321420" y="1493619"/>
                  <a:pt x="230281" y="1472448"/>
                  <a:pt x="170546" y="1386396"/>
                </a:cubicBezTo>
                <a:cubicBezTo>
                  <a:pt x="184261" y="1366817"/>
                  <a:pt x="197977" y="1385030"/>
                  <a:pt x="209707" y="1377746"/>
                </a:cubicBezTo>
                <a:cubicBezTo>
                  <a:pt x="209346" y="1373192"/>
                  <a:pt x="210250" y="1366362"/>
                  <a:pt x="208083" y="1364314"/>
                </a:cubicBezTo>
                <a:cubicBezTo>
                  <a:pt x="163508" y="1317416"/>
                  <a:pt x="162784" y="1316279"/>
                  <a:pt x="210610" y="1281675"/>
                </a:cubicBezTo>
                <a:cubicBezTo>
                  <a:pt x="227394" y="1269609"/>
                  <a:pt x="225950" y="1258909"/>
                  <a:pt x="217108" y="1243657"/>
                </a:cubicBezTo>
                <a:cubicBezTo>
                  <a:pt x="210790" y="1232957"/>
                  <a:pt x="203211" y="1223395"/>
                  <a:pt x="206820" y="1199947"/>
                </a:cubicBezTo>
                <a:cubicBezTo>
                  <a:pt x="232988" y="1229998"/>
                  <a:pt x="359499" y="1220208"/>
                  <a:pt x="381877" y="1217021"/>
                </a:cubicBezTo>
                <a:cubicBezTo>
                  <a:pt x="406963" y="1213607"/>
                  <a:pt x="431688" y="1199037"/>
                  <a:pt x="458035" y="1207003"/>
                </a:cubicBezTo>
                <a:cubicBezTo>
                  <a:pt x="479150" y="1213381"/>
                  <a:pt x="576966" y="1275073"/>
                  <a:pt x="590863" y="1204273"/>
                </a:cubicBezTo>
                <a:cubicBezTo>
                  <a:pt x="591585" y="1200858"/>
                  <a:pt x="631107" y="1208826"/>
                  <a:pt x="652403" y="1212696"/>
                </a:cubicBezTo>
                <a:cubicBezTo>
                  <a:pt x="671172" y="1215883"/>
                  <a:pt x="692288" y="1229998"/>
                  <a:pt x="704920" y="1201769"/>
                </a:cubicBezTo>
                <a:cubicBezTo>
                  <a:pt x="712320" y="1185150"/>
                  <a:pt x="681820" y="1153051"/>
                  <a:pt x="654569" y="1150320"/>
                </a:cubicBezTo>
                <a:cubicBezTo>
                  <a:pt x="630926" y="1147814"/>
                  <a:pt x="606202" y="1144172"/>
                  <a:pt x="583643" y="1151001"/>
                </a:cubicBezTo>
                <a:cubicBezTo>
                  <a:pt x="555852" y="1159198"/>
                  <a:pt x="540873" y="1145995"/>
                  <a:pt x="533111" y="1117538"/>
                </a:cubicBezTo>
                <a:cubicBezTo>
                  <a:pt x="524450" y="1086122"/>
                  <a:pt x="507845" y="1071550"/>
                  <a:pt x="484926" y="1056980"/>
                </a:cubicBezTo>
                <a:cubicBezTo>
                  <a:pt x="429340" y="1021696"/>
                  <a:pt x="375921" y="980946"/>
                  <a:pt x="314922" y="960456"/>
                </a:cubicBezTo>
                <a:cubicBezTo>
                  <a:pt x="302830" y="956358"/>
                  <a:pt x="289476" y="950894"/>
                  <a:pt x="283881" y="923805"/>
                </a:cubicBezTo>
                <a:cubicBezTo>
                  <a:pt x="449013" y="964326"/>
                  <a:pt x="599526" y="1069958"/>
                  <a:pt x="769890" y="1063811"/>
                </a:cubicBezTo>
                <a:cubicBezTo>
                  <a:pt x="723329" y="1030346"/>
                  <a:pt x="669369" y="1028524"/>
                  <a:pt x="619738" y="1005076"/>
                </a:cubicBezTo>
                <a:cubicBezTo>
                  <a:pt x="654930" y="987546"/>
                  <a:pt x="687956" y="1005759"/>
                  <a:pt x="721344" y="1015777"/>
                </a:cubicBezTo>
                <a:cubicBezTo>
                  <a:pt x="749317" y="1023970"/>
                  <a:pt x="774583" y="1025337"/>
                  <a:pt x="777650" y="976393"/>
                </a:cubicBezTo>
                <a:cubicBezTo>
                  <a:pt x="776566" y="973205"/>
                  <a:pt x="776747" y="969107"/>
                  <a:pt x="776929" y="965238"/>
                </a:cubicBezTo>
                <a:cubicBezTo>
                  <a:pt x="767542" y="944976"/>
                  <a:pt x="752926" y="934504"/>
                  <a:pt x="735601" y="928584"/>
                </a:cubicBezTo>
                <a:cubicBezTo>
                  <a:pt x="725133" y="924942"/>
                  <a:pt x="711237" y="919478"/>
                  <a:pt x="711416" y="904909"/>
                </a:cubicBezTo>
                <a:cubicBezTo>
                  <a:pt x="711958" y="850955"/>
                  <a:pt x="678571" y="835246"/>
                  <a:pt x="645185" y="819539"/>
                </a:cubicBezTo>
                <a:cubicBezTo>
                  <a:pt x="663773" y="792676"/>
                  <a:pt x="678391" y="812481"/>
                  <a:pt x="692468" y="810433"/>
                </a:cubicBezTo>
                <a:cubicBezTo>
                  <a:pt x="701672" y="809067"/>
                  <a:pt x="709973" y="806563"/>
                  <a:pt x="709973" y="792676"/>
                </a:cubicBezTo>
                <a:cubicBezTo>
                  <a:pt x="710154" y="781065"/>
                  <a:pt x="705822" y="767861"/>
                  <a:pt x="696799" y="767635"/>
                </a:cubicBezTo>
                <a:cubicBezTo>
                  <a:pt x="640312" y="765585"/>
                  <a:pt x="609090" y="690914"/>
                  <a:pt x="550437" y="690687"/>
                </a:cubicBezTo>
                <a:cubicBezTo>
                  <a:pt x="515425" y="690687"/>
                  <a:pt x="568666" y="648572"/>
                  <a:pt x="539068" y="631042"/>
                </a:cubicBezTo>
                <a:cubicBezTo>
                  <a:pt x="532570" y="627171"/>
                  <a:pt x="556032" y="621254"/>
                  <a:pt x="566500" y="622164"/>
                </a:cubicBezTo>
                <a:cubicBezTo>
                  <a:pt x="576786" y="623074"/>
                  <a:pt x="585990" y="634229"/>
                  <a:pt x="598443" y="626261"/>
                </a:cubicBezTo>
                <a:cubicBezTo>
                  <a:pt x="605300" y="597806"/>
                  <a:pt x="587615" y="587332"/>
                  <a:pt x="572996" y="579365"/>
                </a:cubicBezTo>
                <a:cubicBezTo>
                  <a:pt x="539247" y="560925"/>
                  <a:pt x="506402" y="538615"/>
                  <a:pt x="469405" y="532013"/>
                </a:cubicBezTo>
                <a:cubicBezTo>
                  <a:pt x="456232" y="529737"/>
                  <a:pt x="488355" y="499231"/>
                  <a:pt x="494671" y="488532"/>
                </a:cubicBezTo>
                <a:cubicBezTo>
                  <a:pt x="345782" y="376071"/>
                  <a:pt x="166756" y="381762"/>
                  <a:pt x="0" y="290928"/>
                </a:cubicBezTo>
                <a:cubicBezTo>
                  <a:pt x="36817" y="273173"/>
                  <a:pt x="63887" y="286148"/>
                  <a:pt x="88973" y="288880"/>
                </a:cubicBezTo>
                <a:cubicBezTo>
                  <a:pt x="151595" y="295708"/>
                  <a:pt x="213498" y="309822"/>
                  <a:pt x="275940" y="318246"/>
                </a:cubicBezTo>
                <a:cubicBezTo>
                  <a:pt x="306620" y="322344"/>
                  <a:pt x="335134" y="337824"/>
                  <a:pt x="369424" y="313239"/>
                </a:cubicBezTo>
                <a:cubicBezTo>
                  <a:pt x="392343" y="296847"/>
                  <a:pt x="428980" y="314604"/>
                  <a:pt x="457133" y="329174"/>
                </a:cubicBezTo>
                <a:cubicBezTo>
                  <a:pt x="480414" y="341238"/>
                  <a:pt x="502612" y="344425"/>
                  <a:pt x="533474" y="329174"/>
                </a:cubicBezTo>
                <a:cubicBezTo>
                  <a:pt x="505501" y="319841"/>
                  <a:pt x="484023" y="311645"/>
                  <a:pt x="462006" y="305953"/>
                </a:cubicBezTo>
                <a:cubicBezTo>
                  <a:pt x="444501" y="301400"/>
                  <a:pt x="486189" y="282960"/>
                  <a:pt x="507484" y="285237"/>
                </a:cubicBezTo>
                <a:cubicBezTo>
                  <a:pt x="537263" y="288423"/>
                  <a:pt x="520479" y="276586"/>
                  <a:pt x="515425" y="260195"/>
                </a:cubicBezTo>
                <a:cubicBezTo>
                  <a:pt x="510012" y="242665"/>
                  <a:pt x="526074" y="237203"/>
                  <a:pt x="536180" y="240844"/>
                </a:cubicBezTo>
                <a:cubicBezTo>
                  <a:pt x="574980" y="255187"/>
                  <a:pt x="613602" y="229917"/>
                  <a:pt x="653668" y="250407"/>
                </a:cubicBezTo>
                <a:cubicBezTo>
                  <a:pt x="643561" y="199867"/>
                  <a:pt x="621723" y="177784"/>
                  <a:pt x="576064" y="170726"/>
                </a:cubicBezTo>
                <a:cubicBezTo>
                  <a:pt x="558919" y="167996"/>
                  <a:pt x="541053" y="172093"/>
                  <a:pt x="526254" y="157522"/>
                </a:cubicBezTo>
                <a:cubicBezTo>
                  <a:pt x="517771" y="149101"/>
                  <a:pt x="508207" y="139084"/>
                  <a:pt x="514884" y="123603"/>
                </a:cubicBezTo>
                <a:cubicBezTo>
                  <a:pt x="519577" y="112674"/>
                  <a:pt x="529684" y="112674"/>
                  <a:pt x="537985" y="116318"/>
                </a:cubicBezTo>
                <a:cubicBezTo>
                  <a:pt x="575162" y="132483"/>
                  <a:pt x="613963" y="138400"/>
                  <a:pt x="652764" y="144320"/>
                </a:cubicBezTo>
                <a:cubicBezTo>
                  <a:pt x="658720" y="145230"/>
                  <a:pt x="665397" y="148191"/>
                  <a:pt x="672075" y="133164"/>
                </a:cubicBezTo>
                <a:cubicBezTo>
                  <a:pt x="599526" y="108805"/>
                  <a:pt x="530585" y="74202"/>
                  <a:pt x="456051" y="60770"/>
                </a:cubicBezTo>
                <a:cubicBezTo>
                  <a:pt x="457133" y="54397"/>
                  <a:pt x="458215" y="48022"/>
                  <a:pt x="459299" y="41649"/>
                </a:cubicBezTo>
                <a:cubicBezTo>
                  <a:pt x="517591" y="50753"/>
                  <a:pt x="575884" y="59859"/>
                  <a:pt x="649515" y="71243"/>
                </a:cubicBezTo>
                <a:cubicBezTo>
                  <a:pt x="604218" y="35045"/>
                  <a:pt x="561446" y="47111"/>
                  <a:pt x="527879" y="15013"/>
                </a:cubicBezTo>
                <a:cubicBezTo>
                  <a:pt x="534195" y="2833"/>
                  <a:pt x="541820" y="-241"/>
                  <a:pt x="549716" y="15"/>
                </a:cubicBezTo>
                <a:close/>
              </a:path>
            </a:pathLst>
          </a:custGeom>
        </p:spPr>
      </p:pic>
      <p:pic>
        <p:nvPicPr>
          <p:cNvPr id="10" name="Picture 9">
            <a:extLst>
              <a:ext uri="{FF2B5EF4-FFF2-40B4-BE49-F238E27FC236}">
                <a16:creationId xmlns:a16="http://schemas.microsoft.com/office/drawing/2014/main" id="{631D6638-842D-9F02-9903-89DF634C54AC}"/>
              </a:ext>
            </a:extLst>
          </p:cNvPr>
          <p:cNvPicPr>
            <a:picLocks noChangeAspect="1"/>
          </p:cNvPicPr>
          <p:nvPr/>
        </p:nvPicPr>
        <p:blipFill>
          <a:blip r:embed="rId4"/>
          <a:srcRect l="6376" r="5236" b="-2"/>
          <a:stretch>
            <a:fillRect/>
          </a:stretch>
        </p:blipFill>
        <p:spPr>
          <a:xfrm>
            <a:off x="8133346" y="-5"/>
            <a:ext cx="4067553" cy="3140895"/>
          </a:xfrm>
          <a:custGeom>
            <a:avLst/>
            <a:gdLst/>
            <a:ahLst/>
            <a:cxnLst/>
            <a:rect l="l" t="t" r="r" b="b"/>
            <a:pathLst>
              <a:path w="4579876" h="3536502">
                <a:moveTo>
                  <a:pt x="457312" y="0"/>
                </a:moveTo>
                <a:lnTo>
                  <a:pt x="4579876" y="0"/>
                </a:lnTo>
                <a:lnTo>
                  <a:pt x="4579876" y="3057029"/>
                </a:lnTo>
                <a:lnTo>
                  <a:pt x="4508441" y="3086568"/>
                </a:lnTo>
                <a:cubicBezTo>
                  <a:pt x="4391572" y="3126663"/>
                  <a:pt x="4301124" y="3221848"/>
                  <a:pt x="4183947" y="3271738"/>
                </a:cubicBezTo>
                <a:cubicBezTo>
                  <a:pt x="4099090" y="3307854"/>
                  <a:pt x="4017967" y="3354374"/>
                  <a:pt x="3930625" y="3387123"/>
                </a:cubicBezTo>
                <a:cubicBezTo>
                  <a:pt x="3723932" y="3464557"/>
                  <a:pt x="3513195" y="3526689"/>
                  <a:pt x="3290337" y="3535564"/>
                </a:cubicBezTo>
                <a:cubicBezTo>
                  <a:pt x="3106332" y="3542605"/>
                  <a:pt x="1510274" y="3535872"/>
                  <a:pt x="861903" y="2528615"/>
                </a:cubicBezTo>
                <a:cubicBezTo>
                  <a:pt x="849470" y="2523717"/>
                  <a:pt x="835485" y="2510862"/>
                  <a:pt x="831133" y="2498619"/>
                </a:cubicBezTo>
                <a:cubicBezTo>
                  <a:pt x="810307" y="2441385"/>
                  <a:pt x="759333" y="2416594"/>
                  <a:pt x="713333" y="2385682"/>
                </a:cubicBezTo>
                <a:cubicBezTo>
                  <a:pt x="672925" y="2358442"/>
                  <a:pt x="630030" y="2329978"/>
                  <a:pt x="613246" y="2284067"/>
                </a:cubicBezTo>
                <a:cubicBezTo>
                  <a:pt x="591179" y="2222855"/>
                  <a:pt x="653963" y="2273050"/>
                  <a:pt x="665465" y="2249789"/>
                </a:cubicBezTo>
                <a:cubicBezTo>
                  <a:pt x="641532" y="2217960"/>
                  <a:pt x="604543" y="2188882"/>
                  <a:pt x="594908" y="2152767"/>
                </a:cubicBezTo>
                <a:cubicBezTo>
                  <a:pt x="559787" y="2022383"/>
                  <a:pt x="483946" y="1927503"/>
                  <a:pt x="370497" y="1853742"/>
                </a:cubicBezTo>
                <a:cubicBezTo>
                  <a:pt x="337861" y="1832624"/>
                  <a:pt x="316415" y="1794059"/>
                  <a:pt x="271969" y="1787940"/>
                </a:cubicBezTo>
                <a:cubicBezTo>
                  <a:pt x="173127" y="1774472"/>
                  <a:pt x="204209" y="1669186"/>
                  <a:pt x="151990" y="1622358"/>
                </a:cubicBezTo>
                <a:cubicBezTo>
                  <a:pt x="142044" y="1613481"/>
                  <a:pt x="133031" y="1596037"/>
                  <a:pt x="134895" y="1584102"/>
                </a:cubicBezTo>
                <a:cubicBezTo>
                  <a:pt x="137691" y="1566959"/>
                  <a:pt x="149504" y="1550739"/>
                  <a:pt x="159450" y="1535435"/>
                </a:cubicBezTo>
                <a:cubicBezTo>
                  <a:pt x="169708" y="1520133"/>
                  <a:pt x="185247" y="1506664"/>
                  <a:pt x="177788" y="1486465"/>
                </a:cubicBezTo>
                <a:cubicBezTo>
                  <a:pt x="174683" y="1478202"/>
                  <a:pt x="176855" y="1449432"/>
                  <a:pt x="153856" y="1472079"/>
                </a:cubicBezTo>
                <a:cubicBezTo>
                  <a:pt x="90760" y="1534212"/>
                  <a:pt x="54082" y="1475449"/>
                  <a:pt x="0" y="1447289"/>
                </a:cubicBezTo>
                <a:cubicBezTo>
                  <a:pt x="43515" y="1418212"/>
                  <a:pt x="82677" y="1397707"/>
                  <a:pt x="89205" y="1354247"/>
                </a:cubicBezTo>
                <a:cubicBezTo>
                  <a:pt x="102570" y="1264569"/>
                  <a:pt x="159758" y="1223557"/>
                  <a:pt x="246479" y="1215599"/>
                </a:cubicBezTo>
                <a:cubicBezTo>
                  <a:pt x="214465" y="1128983"/>
                  <a:pt x="214465" y="1128983"/>
                  <a:pt x="317968" y="1117045"/>
                </a:cubicBezTo>
                <a:cubicBezTo>
                  <a:pt x="278183" y="1061955"/>
                  <a:pt x="278183" y="1047876"/>
                  <a:pt x="326362" y="1028900"/>
                </a:cubicBezTo>
                <a:cubicBezTo>
                  <a:pt x="372673" y="1010841"/>
                  <a:pt x="423957" y="1004720"/>
                  <a:pt x="466852" y="976870"/>
                </a:cubicBezTo>
                <a:cubicBezTo>
                  <a:pt x="427377" y="906475"/>
                  <a:pt x="416188" y="824756"/>
                  <a:pt x="334754" y="790475"/>
                </a:cubicBezTo>
                <a:cubicBezTo>
                  <a:pt x="322010" y="785272"/>
                  <a:pt x="313307" y="764154"/>
                  <a:pt x="321386" y="751912"/>
                </a:cubicBezTo>
                <a:cubicBezTo>
                  <a:pt x="350915" y="707534"/>
                  <a:pt x="308644" y="623365"/>
                  <a:pt x="400645" y="613877"/>
                </a:cubicBezTo>
                <a:cubicBezTo>
                  <a:pt x="412147" y="612959"/>
                  <a:pt x="422716" y="603776"/>
                  <a:pt x="413701" y="591839"/>
                </a:cubicBezTo>
                <a:cubicBezTo>
                  <a:pt x="382618" y="550216"/>
                  <a:pt x="420228" y="552969"/>
                  <a:pt x="442917" y="547767"/>
                </a:cubicBezTo>
                <a:cubicBezTo>
                  <a:pt x="470271" y="541341"/>
                  <a:pt x="501353" y="559703"/>
                  <a:pt x="526840" y="537055"/>
                </a:cubicBezTo>
                <a:cubicBezTo>
                  <a:pt x="520932" y="513181"/>
                  <a:pt x="498866" y="513487"/>
                  <a:pt x="483325" y="505836"/>
                </a:cubicBezTo>
                <a:cubicBezTo>
                  <a:pt x="437946" y="483799"/>
                  <a:pt x="400956" y="457479"/>
                  <a:pt x="398780" y="400243"/>
                </a:cubicBezTo>
                <a:cubicBezTo>
                  <a:pt x="397229" y="354028"/>
                  <a:pt x="392255" y="313323"/>
                  <a:pt x="455041" y="299242"/>
                </a:cubicBezTo>
                <a:cubicBezTo>
                  <a:pt x="481149" y="293426"/>
                  <a:pt x="473687" y="260067"/>
                  <a:pt x="458769" y="243538"/>
                </a:cubicBezTo>
                <a:cubicBezTo>
                  <a:pt x="432038" y="214157"/>
                  <a:pt x="409972" y="174981"/>
                  <a:pt x="363969" y="172227"/>
                </a:cubicBezTo>
                <a:cubicBezTo>
                  <a:pt x="335995" y="170391"/>
                  <a:pt x="314549" y="158146"/>
                  <a:pt x="292481" y="144069"/>
                </a:cubicBezTo>
                <a:cubicBezTo>
                  <a:pt x="276630" y="133966"/>
                  <a:pt x="257670" y="125398"/>
                  <a:pt x="259534" y="103668"/>
                </a:cubicBezTo>
                <a:cubicBezTo>
                  <a:pt x="261399" y="82855"/>
                  <a:pt x="279736" y="74286"/>
                  <a:pt x="298387" y="70001"/>
                </a:cubicBezTo>
                <a:cubicBezTo>
                  <a:pt x="345011" y="59672"/>
                  <a:pt x="389535" y="45726"/>
                  <a:pt x="430782" y="19902"/>
                </a:cubicBezTo>
                <a:close/>
              </a:path>
            </a:pathLst>
          </a:custGeom>
        </p:spPr>
      </p:pic>
    </p:spTree>
    <p:extLst>
      <p:ext uri="{BB962C8B-B14F-4D97-AF65-F5344CB8AC3E}">
        <p14:creationId xmlns:p14="http://schemas.microsoft.com/office/powerpoint/2010/main" val="3039138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AC545-6AE9-EBE4-FF55-FDD964B1257C}"/>
              </a:ext>
            </a:extLst>
          </p:cNvPr>
          <p:cNvSpPr>
            <a:spLocks noGrp="1"/>
          </p:cNvSpPr>
          <p:nvPr>
            <p:ph type="title"/>
          </p:nvPr>
        </p:nvSpPr>
        <p:spPr>
          <a:xfrm>
            <a:off x="838200" y="365125"/>
            <a:ext cx="10515600" cy="695579"/>
          </a:xfrm>
        </p:spPr>
        <p:txBody>
          <a:bodyPr>
            <a:normAutofit fontScale="90000"/>
          </a:bodyPr>
          <a:lstStyle/>
          <a:p>
            <a:r>
              <a:rPr lang="en-US" b="1" dirty="0">
                <a:solidFill>
                  <a:srgbClr val="C00000"/>
                </a:solidFill>
              </a:rPr>
              <a:t>Price and Value</a:t>
            </a:r>
          </a:p>
        </p:txBody>
      </p:sp>
      <p:sp>
        <p:nvSpPr>
          <p:cNvPr id="3" name="Content Placeholder 2">
            <a:extLst>
              <a:ext uri="{FF2B5EF4-FFF2-40B4-BE49-F238E27FC236}">
                <a16:creationId xmlns:a16="http://schemas.microsoft.com/office/drawing/2014/main" id="{C44BBDFB-54CB-1B41-6C88-84E710F2F621}"/>
              </a:ext>
            </a:extLst>
          </p:cNvPr>
          <p:cNvSpPr>
            <a:spLocks noGrp="1"/>
          </p:cNvSpPr>
          <p:nvPr>
            <p:ph idx="1"/>
          </p:nvPr>
        </p:nvSpPr>
        <p:spPr>
          <a:xfrm>
            <a:off x="577516" y="1235242"/>
            <a:ext cx="11181668" cy="5257633"/>
          </a:xfrm>
        </p:spPr>
        <p:txBody>
          <a:bodyPr>
            <a:normAutofit fontScale="77500" lnSpcReduction="20000"/>
          </a:bodyPr>
          <a:lstStyle/>
          <a:p>
            <a:pPr lvl="0"/>
            <a:r>
              <a:rPr lang="en-US" b="1" dirty="0"/>
              <a:t>Value:</a:t>
            </a:r>
            <a:r>
              <a:rPr lang="en-US" dirty="0"/>
              <a:t> The benefits customers perceive when using a product or service.</a:t>
            </a:r>
          </a:p>
          <a:p>
            <a:pPr lvl="1"/>
            <a:r>
              <a:rPr lang="en-US" b="1" dirty="0"/>
              <a:t>Eg:</a:t>
            </a:r>
            <a:r>
              <a:rPr lang="en-US" dirty="0"/>
              <a:t> Women do not simply buy lipstick → they buy something that helps them feel more beautiful.</a:t>
            </a:r>
          </a:p>
          <a:p>
            <a:pPr lvl="1"/>
            <a:r>
              <a:rPr lang="en-US" b="1" dirty="0"/>
              <a:t>“No one sells a comb to a monk.”</a:t>
            </a:r>
            <a:br>
              <a:rPr lang="en-US" dirty="0"/>
            </a:br>
            <a:r>
              <a:rPr lang="en-US" dirty="0"/>
              <a:t>→ A product has little value if it does not match the customer’s needs.</a:t>
            </a:r>
          </a:p>
          <a:p>
            <a:pPr lvl="1"/>
            <a:r>
              <a:rPr lang="en-US" b="1" dirty="0"/>
              <a:t>“Fish do not eat bread; they eat worms.”</a:t>
            </a:r>
            <a:br>
              <a:rPr lang="en-US" dirty="0"/>
            </a:br>
            <a:r>
              <a:rPr lang="en-US" dirty="0"/>
              <a:t>→ Customers respond to what they want, not necessarily to what the seller prefers to offer.</a:t>
            </a:r>
          </a:p>
          <a:p>
            <a:pPr lvl="0"/>
            <a:r>
              <a:rPr lang="en-US" b="1" dirty="0"/>
              <a:t>Perceived cost:</a:t>
            </a:r>
            <a:r>
              <a:rPr lang="en-US" dirty="0"/>
              <a:t> Not only the money paid, but also the time, effort, risk, and inconvenience involved.</a:t>
            </a:r>
          </a:p>
          <a:p>
            <a:pPr lvl="0"/>
            <a:r>
              <a:rPr lang="en-US" b="1" dirty="0"/>
              <a:t>Perceived value = Perceived benefits – Perceived costs</a:t>
            </a:r>
            <a:endParaRPr lang="en-US" dirty="0"/>
          </a:p>
          <a:p>
            <a:pPr marL="0" indent="0">
              <a:buNone/>
            </a:pPr>
            <a:r>
              <a:rPr lang="en-US" dirty="0"/>
              <a:t>→ </a:t>
            </a:r>
            <a:r>
              <a:rPr lang="en-US" b="1" dirty="0"/>
              <a:t>The selling price should reflect customers’ perceived value.</a:t>
            </a:r>
            <a:endParaRPr lang="en-US" dirty="0"/>
          </a:p>
          <a:p>
            <a:pPr lvl="1"/>
            <a:r>
              <a:rPr lang="en-US" b="1" dirty="0"/>
              <a:t>Eg: A raincoat priced at VND 100,000. </a:t>
            </a:r>
            <a:r>
              <a:rPr lang="en-US" dirty="0"/>
              <a:t>On a sunny day: customers may perceive it as expensive. During heavy rain: customers may perceive it as cheap.</a:t>
            </a:r>
          </a:p>
          <a:p>
            <a:pPr lvl="0"/>
            <a:r>
              <a:rPr lang="en-US" b="1" dirty="0"/>
              <a:t>Perceived value can also change</a:t>
            </a:r>
            <a:r>
              <a:rPr lang="en-US" dirty="0"/>
              <a:t> depending on customer needs, income, usage situation, brand, competition, seasonality, emotions, perceived risk, and timing.</a:t>
            </a:r>
          </a:p>
          <a:p>
            <a:pPr lvl="0"/>
            <a:r>
              <a:rPr lang="en-US" b="1" dirty="0"/>
              <a:t>Prices often adjust with a time lag</a:t>
            </a:r>
            <a:r>
              <a:rPr lang="en-US" dirty="0"/>
              <a:t> because firms cannot—or may not want to—change prices immediately. Price adjustments may be delayed by contracts, posted price lists, menu costs, brand strategy, customer psychology, or competitive considerations.</a:t>
            </a:r>
          </a:p>
        </p:txBody>
      </p:sp>
    </p:spTree>
    <p:extLst>
      <p:ext uri="{BB962C8B-B14F-4D97-AF65-F5344CB8AC3E}">
        <p14:creationId xmlns:p14="http://schemas.microsoft.com/office/powerpoint/2010/main" val="9033026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8A4AC-E5F2-899C-3546-AE547EB9DBAC}"/>
              </a:ext>
            </a:extLst>
          </p:cNvPr>
          <p:cNvSpPr>
            <a:spLocks noGrp="1"/>
          </p:cNvSpPr>
          <p:nvPr>
            <p:ph type="title"/>
          </p:nvPr>
        </p:nvSpPr>
        <p:spPr>
          <a:xfrm>
            <a:off x="838200" y="498475"/>
            <a:ext cx="10515600" cy="663575"/>
          </a:xfrm>
        </p:spPr>
        <p:txBody>
          <a:bodyPr>
            <a:normAutofit fontScale="90000"/>
          </a:bodyPr>
          <a:lstStyle/>
          <a:p>
            <a:r>
              <a:rPr lang="en-US"/>
              <a:t>Coffee</a:t>
            </a:r>
            <a:endParaRPr lang="en-US" dirty="0"/>
          </a:p>
        </p:txBody>
      </p:sp>
      <p:sp>
        <p:nvSpPr>
          <p:cNvPr id="3" name="Content Placeholder 2">
            <a:extLst>
              <a:ext uri="{FF2B5EF4-FFF2-40B4-BE49-F238E27FC236}">
                <a16:creationId xmlns:a16="http://schemas.microsoft.com/office/drawing/2014/main" id="{31F765ED-A188-7ED0-2A20-414BD7212A78}"/>
              </a:ext>
            </a:extLst>
          </p:cNvPr>
          <p:cNvSpPr>
            <a:spLocks noGrp="1"/>
          </p:cNvSpPr>
          <p:nvPr>
            <p:ph idx="1"/>
          </p:nvPr>
        </p:nvSpPr>
        <p:spPr>
          <a:xfrm>
            <a:off x="381000" y="1295400"/>
            <a:ext cx="8991600" cy="4881563"/>
          </a:xfrm>
        </p:spPr>
        <p:txBody>
          <a:bodyPr>
            <a:normAutofit fontScale="77500" lnSpcReduction="20000"/>
          </a:bodyPr>
          <a:lstStyle/>
          <a:p>
            <a:r>
              <a:rPr lang="en-US" dirty="0"/>
              <a:t>Suppose coffee beans, milk and a cup cost only a small amount.</a:t>
            </a:r>
          </a:p>
          <a:p>
            <a:r>
              <a:rPr lang="en-US" dirty="0"/>
              <a:t>Yet customers may pay:</a:t>
            </a:r>
          </a:p>
          <a:p>
            <a:pPr lvl="1"/>
            <a:r>
              <a:rPr lang="en-US" dirty="0"/>
              <a:t>Street coffee: 15k VND</a:t>
            </a:r>
          </a:p>
          <a:p>
            <a:pPr lvl="1"/>
            <a:r>
              <a:rPr lang="en-US" dirty="0"/>
              <a:t>Café coffee: 30k VND</a:t>
            </a:r>
          </a:p>
          <a:p>
            <a:pPr lvl="1"/>
            <a:r>
              <a:rPr lang="en-US" dirty="0"/>
              <a:t>Premium </a:t>
            </a:r>
            <a:r>
              <a:rPr lang="en-US" dirty="0" err="1"/>
              <a:t>speciality</a:t>
            </a:r>
            <a:r>
              <a:rPr lang="en-US" dirty="0"/>
              <a:t> café: 50k VND </a:t>
            </a:r>
          </a:p>
          <a:p>
            <a:r>
              <a:rPr lang="en-US" dirty="0"/>
              <a:t>Why? </a:t>
            </a:r>
            <a:r>
              <a:rPr lang="en-US" dirty="0">
                <a:sym typeface="Wingdings" panose="05000000000000000000" pitchFamily="2" charset="2"/>
              </a:rPr>
              <a:t> </a:t>
            </a:r>
            <a:r>
              <a:rPr lang="en-US" dirty="0"/>
              <a:t>Customers are buying more than coffee:</a:t>
            </a:r>
          </a:p>
          <a:p>
            <a:pPr lvl="1"/>
            <a:r>
              <a:rPr lang="en-US" dirty="0"/>
              <a:t>Convenience </a:t>
            </a:r>
          </a:p>
          <a:p>
            <a:pPr lvl="1"/>
            <a:r>
              <a:rPr lang="en-US" dirty="0"/>
              <a:t>Atmosphere </a:t>
            </a:r>
          </a:p>
          <a:p>
            <a:pPr lvl="1"/>
            <a:r>
              <a:rPr lang="en-US" dirty="0"/>
              <a:t>Location </a:t>
            </a:r>
          </a:p>
          <a:p>
            <a:pPr lvl="1"/>
            <a:r>
              <a:rPr lang="en-US" dirty="0"/>
              <a:t>Service </a:t>
            </a:r>
          </a:p>
          <a:p>
            <a:pPr lvl="1"/>
            <a:r>
              <a:rPr lang="en-US" dirty="0"/>
              <a:t>Brand </a:t>
            </a:r>
          </a:p>
          <a:p>
            <a:pPr lvl="1"/>
            <a:r>
              <a:rPr lang="en-US" dirty="0"/>
              <a:t>Social experience </a:t>
            </a:r>
          </a:p>
          <a:p>
            <a:pPr lvl="1"/>
            <a:r>
              <a:rPr lang="en-US" dirty="0"/>
              <a:t>A place to catch up with friends and business</a:t>
            </a:r>
          </a:p>
          <a:p>
            <a:pPr>
              <a:buFont typeface="Wingdings" panose="05000000000000000000" pitchFamily="2" charset="2"/>
              <a:buChar char="à"/>
            </a:pPr>
            <a:r>
              <a:rPr lang="en-US" dirty="0"/>
              <a:t>Customers pay for </a:t>
            </a:r>
            <a:r>
              <a:rPr lang="en-US" b="1" dirty="0"/>
              <a:t>perceived value</a:t>
            </a:r>
            <a:r>
              <a:rPr lang="en-US" dirty="0"/>
              <a:t>, not merely production cost.</a:t>
            </a:r>
          </a:p>
          <a:p>
            <a:pPr>
              <a:buFont typeface="Wingdings" panose="05000000000000000000" pitchFamily="2" charset="2"/>
              <a:buChar char="à"/>
            </a:pPr>
            <a:r>
              <a:rPr lang="en-US" dirty="0"/>
              <a:t>“Am I getting good value for what I pay?” </a:t>
            </a:r>
            <a:r>
              <a:rPr lang="en-US" dirty="0">
                <a:sym typeface="Wingdings" panose="05000000000000000000" pitchFamily="2" charset="2"/>
              </a:rPr>
              <a:t> Fair price, not lowest price</a:t>
            </a:r>
            <a:endParaRPr lang="en-US" dirty="0"/>
          </a:p>
          <a:p>
            <a:endParaRPr lang="en-US" dirty="0"/>
          </a:p>
        </p:txBody>
      </p:sp>
      <p:pic>
        <p:nvPicPr>
          <p:cNvPr id="5" name="Picture 4">
            <a:extLst>
              <a:ext uri="{FF2B5EF4-FFF2-40B4-BE49-F238E27FC236}">
                <a16:creationId xmlns:a16="http://schemas.microsoft.com/office/drawing/2014/main" id="{E224D67F-F4E8-C629-BCD0-7FF8B2C1994E}"/>
              </a:ext>
            </a:extLst>
          </p:cNvPr>
          <p:cNvPicPr>
            <a:picLocks noChangeAspect="1"/>
          </p:cNvPicPr>
          <p:nvPr/>
        </p:nvPicPr>
        <p:blipFill>
          <a:blip r:embed="rId2"/>
          <a:stretch>
            <a:fillRect/>
          </a:stretch>
        </p:blipFill>
        <p:spPr>
          <a:xfrm>
            <a:off x="9677399" y="418307"/>
            <a:ext cx="2286189" cy="2793336"/>
          </a:xfrm>
          <a:prstGeom prst="rect">
            <a:avLst/>
          </a:prstGeom>
        </p:spPr>
      </p:pic>
      <p:pic>
        <p:nvPicPr>
          <p:cNvPr id="7" name="Picture 6">
            <a:extLst>
              <a:ext uri="{FF2B5EF4-FFF2-40B4-BE49-F238E27FC236}">
                <a16:creationId xmlns:a16="http://schemas.microsoft.com/office/drawing/2014/main" id="{EF45FDC3-3557-349E-CEAE-FB9BFCD3ABD3}"/>
              </a:ext>
            </a:extLst>
          </p:cNvPr>
          <p:cNvPicPr>
            <a:picLocks noChangeAspect="1"/>
          </p:cNvPicPr>
          <p:nvPr/>
        </p:nvPicPr>
        <p:blipFill>
          <a:blip r:embed="rId3"/>
          <a:stretch>
            <a:fillRect/>
          </a:stretch>
        </p:blipFill>
        <p:spPr>
          <a:xfrm>
            <a:off x="9677399" y="3383627"/>
            <a:ext cx="2338242" cy="2793336"/>
          </a:xfrm>
          <a:prstGeom prst="rect">
            <a:avLst/>
          </a:prstGeom>
        </p:spPr>
      </p:pic>
    </p:spTree>
    <p:extLst>
      <p:ext uri="{BB962C8B-B14F-4D97-AF65-F5344CB8AC3E}">
        <p14:creationId xmlns:p14="http://schemas.microsoft.com/office/powerpoint/2010/main" val="37613279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0EC14-E105-59B3-6281-41B7DCC4F394}"/>
              </a:ext>
            </a:extLst>
          </p:cNvPr>
          <p:cNvSpPr>
            <a:spLocks noGrp="1"/>
          </p:cNvSpPr>
          <p:nvPr>
            <p:ph type="title"/>
          </p:nvPr>
        </p:nvSpPr>
        <p:spPr>
          <a:xfrm>
            <a:off x="839788" y="667512"/>
            <a:ext cx="10515600" cy="859536"/>
          </a:xfrm>
        </p:spPr>
        <p:txBody>
          <a:bodyPr/>
          <a:lstStyle/>
          <a:p>
            <a:r>
              <a:rPr lang="en-US" b="1" dirty="0">
                <a:solidFill>
                  <a:srgbClr val="C00000"/>
                </a:solidFill>
              </a:rPr>
              <a:t>Price strategy</a:t>
            </a:r>
          </a:p>
        </p:txBody>
      </p:sp>
      <p:sp>
        <p:nvSpPr>
          <p:cNvPr id="3" name="Text Placeholder 2">
            <a:extLst>
              <a:ext uri="{FF2B5EF4-FFF2-40B4-BE49-F238E27FC236}">
                <a16:creationId xmlns:a16="http://schemas.microsoft.com/office/drawing/2014/main" id="{35497CDA-9B22-51A4-7639-B74F41BD58BF}"/>
              </a:ext>
            </a:extLst>
          </p:cNvPr>
          <p:cNvSpPr>
            <a:spLocks noGrp="1"/>
          </p:cNvSpPr>
          <p:nvPr>
            <p:ph type="body" idx="1"/>
          </p:nvPr>
        </p:nvSpPr>
        <p:spPr>
          <a:xfrm>
            <a:off x="839788" y="1681163"/>
            <a:ext cx="5157787" cy="549973"/>
          </a:xfrm>
          <a:solidFill>
            <a:schemeClr val="accent2">
              <a:lumMod val="20000"/>
              <a:lumOff val="80000"/>
            </a:schemeClr>
          </a:solidFill>
        </p:spPr>
        <p:txBody>
          <a:bodyPr/>
          <a:lstStyle/>
          <a:p>
            <a:r>
              <a:rPr lang="en-US" dirty="0"/>
              <a:t>Everyday Low Pricing - EDLP</a:t>
            </a:r>
          </a:p>
        </p:txBody>
      </p:sp>
      <p:sp>
        <p:nvSpPr>
          <p:cNvPr id="4" name="Content Placeholder 3">
            <a:extLst>
              <a:ext uri="{FF2B5EF4-FFF2-40B4-BE49-F238E27FC236}">
                <a16:creationId xmlns:a16="http://schemas.microsoft.com/office/drawing/2014/main" id="{2970028F-1D04-45F1-6D05-D40E276618E0}"/>
              </a:ext>
            </a:extLst>
          </p:cNvPr>
          <p:cNvSpPr>
            <a:spLocks noGrp="1"/>
          </p:cNvSpPr>
          <p:nvPr>
            <p:ph sz="half" idx="2"/>
          </p:nvPr>
        </p:nvSpPr>
        <p:spPr>
          <a:xfrm>
            <a:off x="839788" y="2505075"/>
            <a:ext cx="5157787" cy="2121790"/>
          </a:xfrm>
          <a:solidFill>
            <a:schemeClr val="accent2">
              <a:lumMod val="20000"/>
              <a:lumOff val="80000"/>
            </a:schemeClr>
          </a:solidFill>
        </p:spPr>
        <p:txBody>
          <a:bodyPr>
            <a:normAutofit/>
          </a:bodyPr>
          <a:lstStyle/>
          <a:p>
            <a:r>
              <a:rPr lang="en-US" sz="2400" dirty="0"/>
              <a:t>Maintain relatively low prices consistently.</a:t>
            </a:r>
          </a:p>
          <a:p>
            <a:r>
              <a:rPr lang="en-US" sz="2400" b="1" dirty="0"/>
              <a:t>Eg: Walmart: “</a:t>
            </a:r>
            <a:r>
              <a:rPr lang="en-US" sz="2400" dirty="0"/>
              <a:t>You do not need to wait for a sale.”</a:t>
            </a:r>
          </a:p>
          <a:p>
            <a:endParaRPr lang="en-US" sz="2400" dirty="0"/>
          </a:p>
        </p:txBody>
      </p:sp>
      <p:sp>
        <p:nvSpPr>
          <p:cNvPr id="5" name="Text Placeholder 4">
            <a:extLst>
              <a:ext uri="{FF2B5EF4-FFF2-40B4-BE49-F238E27FC236}">
                <a16:creationId xmlns:a16="http://schemas.microsoft.com/office/drawing/2014/main" id="{6CA25390-CC4D-BEDB-9627-83AB60526F3C}"/>
              </a:ext>
            </a:extLst>
          </p:cNvPr>
          <p:cNvSpPr>
            <a:spLocks noGrp="1"/>
          </p:cNvSpPr>
          <p:nvPr>
            <p:ph type="body" sz="quarter" idx="3"/>
          </p:nvPr>
        </p:nvSpPr>
        <p:spPr>
          <a:xfrm>
            <a:off x="6172200" y="1681163"/>
            <a:ext cx="5183188" cy="549973"/>
          </a:xfrm>
          <a:solidFill>
            <a:schemeClr val="accent3">
              <a:lumMod val="20000"/>
              <a:lumOff val="80000"/>
            </a:schemeClr>
          </a:solidFill>
        </p:spPr>
        <p:txBody>
          <a:bodyPr/>
          <a:lstStyle/>
          <a:p>
            <a:r>
              <a:rPr lang="en-US" dirty="0"/>
              <a:t>High-Low Pricing</a:t>
            </a:r>
          </a:p>
        </p:txBody>
      </p:sp>
      <p:sp>
        <p:nvSpPr>
          <p:cNvPr id="6" name="Content Placeholder 5">
            <a:extLst>
              <a:ext uri="{FF2B5EF4-FFF2-40B4-BE49-F238E27FC236}">
                <a16:creationId xmlns:a16="http://schemas.microsoft.com/office/drawing/2014/main" id="{61F01216-85A9-E48F-E6E3-97373A9DD08C}"/>
              </a:ext>
            </a:extLst>
          </p:cNvPr>
          <p:cNvSpPr>
            <a:spLocks noGrp="1"/>
          </p:cNvSpPr>
          <p:nvPr>
            <p:ph sz="quarter" idx="4"/>
          </p:nvPr>
        </p:nvSpPr>
        <p:spPr>
          <a:xfrm>
            <a:off x="6172200" y="2505075"/>
            <a:ext cx="5183188" cy="2121790"/>
          </a:xfrm>
          <a:solidFill>
            <a:schemeClr val="accent6">
              <a:lumMod val="20000"/>
              <a:lumOff val="80000"/>
            </a:schemeClr>
          </a:solidFill>
        </p:spPr>
        <p:txBody>
          <a:bodyPr>
            <a:normAutofit/>
          </a:bodyPr>
          <a:lstStyle/>
          <a:p>
            <a:r>
              <a:rPr lang="en-US" sz="2400" dirty="0"/>
              <a:t>Charge higher regular prices but frequently offer promotions.</a:t>
            </a:r>
          </a:p>
          <a:p>
            <a:r>
              <a:rPr lang="en-US" sz="2400" dirty="0"/>
              <a:t>Eg: Alfresco Pizza: Sale off 50% for large pizza every Thursday</a:t>
            </a:r>
          </a:p>
        </p:txBody>
      </p:sp>
    </p:spTree>
    <p:extLst>
      <p:ext uri="{BB962C8B-B14F-4D97-AF65-F5344CB8AC3E}">
        <p14:creationId xmlns:p14="http://schemas.microsoft.com/office/powerpoint/2010/main" val="18553128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6892932-AD45-9987-FDDE-51CACA4616BE}"/>
              </a:ext>
            </a:extLst>
          </p:cNvPr>
          <p:cNvSpPr>
            <a:spLocks noGrp="1"/>
          </p:cNvSpPr>
          <p:nvPr>
            <p:ph type="title"/>
          </p:nvPr>
        </p:nvSpPr>
        <p:spPr/>
        <p:txBody>
          <a:bodyPr/>
          <a:lstStyle/>
          <a:p>
            <a:r>
              <a:rPr lang="en-US" dirty="0"/>
              <a:t>Value-Added Pricing</a:t>
            </a:r>
          </a:p>
        </p:txBody>
      </p:sp>
      <p:sp>
        <p:nvSpPr>
          <p:cNvPr id="8" name="Content Placeholder 7">
            <a:extLst>
              <a:ext uri="{FF2B5EF4-FFF2-40B4-BE49-F238E27FC236}">
                <a16:creationId xmlns:a16="http://schemas.microsoft.com/office/drawing/2014/main" id="{E03707CF-CDE9-DBE3-53C6-91CD1661621D}"/>
              </a:ext>
            </a:extLst>
          </p:cNvPr>
          <p:cNvSpPr>
            <a:spLocks noGrp="1"/>
          </p:cNvSpPr>
          <p:nvPr>
            <p:ph idx="1"/>
          </p:nvPr>
        </p:nvSpPr>
        <p:spPr>
          <a:xfrm>
            <a:off x="911352" y="1569593"/>
            <a:ext cx="10515600" cy="4351338"/>
          </a:xfrm>
        </p:spPr>
        <p:txBody>
          <a:bodyPr>
            <a:normAutofit/>
          </a:bodyPr>
          <a:lstStyle/>
          <a:p>
            <a:r>
              <a:rPr lang="en-US" dirty="0"/>
              <a:t>When competitors reduce price, should a business reduce its price, too? Why and Why not? When and How?</a:t>
            </a:r>
          </a:p>
          <a:p>
            <a:r>
              <a:rPr lang="en-US" b="1" dirty="0"/>
              <a:t>Value-added pricing: </a:t>
            </a:r>
            <a:r>
              <a:rPr lang="en-US" dirty="0"/>
              <a:t>Adding features and services to differentiate an offer and support a higher price.</a:t>
            </a:r>
          </a:p>
          <a:p>
            <a:r>
              <a:rPr lang="en-US" dirty="0"/>
              <a:t>Eg: Instead of selling a hotel room:</a:t>
            </a:r>
          </a:p>
          <a:p>
            <a:pPr marL="0" indent="0">
              <a:buNone/>
            </a:pPr>
            <a:r>
              <a:rPr lang="en-US" b="1" dirty="0">
                <a:sym typeface="Wingdings" panose="05000000000000000000" pitchFamily="2" charset="2"/>
              </a:rPr>
              <a:t> </a:t>
            </a:r>
            <a:r>
              <a:rPr lang="en-US" b="1" dirty="0"/>
              <a:t>Room + breakfast + airport transfer + late checkout</a:t>
            </a:r>
            <a:endParaRPr lang="en-US" dirty="0"/>
          </a:p>
          <a:p>
            <a:r>
              <a:rPr lang="en-US" dirty="0"/>
              <a:t>Instead of discounting a laptop:</a:t>
            </a:r>
          </a:p>
          <a:p>
            <a:pPr marL="0" indent="0">
              <a:buNone/>
            </a:pPr>
            <a:r>
              <a:rPr lang="en-US" b="1" dirty="0">
                <a:sym typeface="Wingdings" panose="05000000000000000000" pitchFamily="2" charset="2"/>
              </a:rPr>
              <a:t> </a:t>
            </a:r>
            <a:r>
              <a:rPr lang="en-US" b="1" dirty="0"/>
              <a:t>Laptop + warranty + technical support</a:t>
            </a:r>
            <a:endParaRPr lang="en-US" dirty="0"/>
          </a:p>
          <a:p>
            <a:r>
              <a:rPr lang="en-US" b="1" dirty="0"/>
              <a:t>Principle: </a:t>
            </a:r>
            <a:r>
              <a:rPr lang="en-US" dirty="0"/>
              <a:t>Add value rather than simply cut price. Why?</a:t>
            </a:r>
          </a:p>
          <a:p>
            <a:endParaRPr lang="en-US" dirty="0"/>
          </a:p>
          <a:p>
            <a:endParaRPr lang="en-US" dirty="0"/>
          </a:p>
        </p:txBody>
      </p:sp>
    </p:spTree>
    <p:extLst>
      <p:ext uri="{BB962C8B-B14F-4D97-AF65-F5344CB8AC3E}">
        <p14:creationId xmlns:p14="http://schemas.microsoft.com/office/powerpoint/2010/main" val="3142240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74F51-FBE0-A0E5-FCD3-CF3E61140F31}"/>
              </a:ext>
            </a:extLst>
          </p:cNvPr>
          <p:cNvSpPr>
            <a:spLocks noGrp="1"/>
          </p:cNvSpPr>
          <p:nvPr>
            <p:ph type="title"/>
          </p:nvPr>
        </p:nvSpPr>
        <p:spPr>
          <a:xfrm>
            <a:off x="368968" y="365125"/>
            <a:ext cx="11502190" cy="789907"/>
          </a:xfrm>
        </p:spPr>
        <p:txBody>
          <a:bodyPr>
            <a:normAutofit fontScale="90000"/>
          </a:bodyPr>
          <a:lstStyle/>
          <a:p>
            <a:r>
              <a:rPr lang="en-US" sz="3600" b="1" dirty="0"/>
              <a:t>Discussion:</a:t>
            </a:r>
            <a:r>
              <a:rPr lang="en-US" sz="3600" dirty="0"/>
              <a:t> When price fails to keep pace with perceived value, pricing opportunities or risks may arise</a:t>
            </a:r>
            <a:r>
              <a:rPr lang="vi-VN" sz="3600" dirty="0"/>
              <a:t>.</a:t>
            </a:r>
            <a:endParaRPr lang="en-US" sz="3600" dirty="0"/>
          </a:p>
        </p:txBody>
      </p:sp>
      <p:sp>
        <p:nvSpPr>
          <p:cNvPr id="4" name="Text Placeholder 3">
            <a:extLst>
              <a:ext uri="{FF2B5EF4-FFF2-40B4-BE49-F238E27FC236}">
                <a16:creationId xmlns:a16="http://schemas.microsoft.com/office/drawing/2014/main" id="{AE0E8BB9-14DC-C082-E98D-A919A44F881E}"/>
              </a:ext>
            </a:extLst>
          </p:cNvPr>
          <p:cNvSpPr>
            <a:spLocks noGrp="1"/>
          </p:cNvSpPr>
          <p:nvPr>
            <p:ph type="body" idx="1"/>
          </p:nvPr>
        </p:nvSpPr>
        <p:spPr>
          <a:xfrm>
            <a:off x="649456" y="1225216"/>
            <a:ext cx="5157787" cy="516605"/>
          </a:xfrm>
        </p:spPr>
        <p:txBody>
          <a:bodyPr/>
          <a:lstStyle/>
          <a:p>
            <a:r>
              <a:rPr lang="en-US" dirty="0"/>
              <a:t>Price &lt; Perceived value</a:t>
            </a:r>
          </a:p>
        </p:txBody>
      </p:sp>
      <p:sp>
        <p:nvSpPr>
          <p:cNvPr id="5" name="Content Placeholder 4">
            <a:extLst>
              <a:ext uri="{FF2B5EF4-FFF2-40B4-BE49-F238E27FC236}">
                <a16:creationId xmlns:a16="http://schemas.microsoft.com/office/drawing/2014/main" id="{31B7AD4C-E409-AC59-165F-CBA0FFCB1C83}"/>
              </a:ext>
            </a:extLst>
          </p:cNvPr>
          <p:cNvSpPr>
            <a:spLocks noGrp="1"/>
          </p:cNvSpPr>
          <p:nvPr>
            <p:ph sz="half" idx="2"/>
          </p:nvPr>
        </p:nvSpPr>
        <p:spPr>
          <a:xfrm>
            <a:off x="368968" y="1904079"/>
            <a:ext cx="5157787" cy="4040104"/>
          </a:xfrm>
        </p:spPr>
        <p:txBody>
          <a:bodyPr>
            <a:normAutofit fontScale="92500" lnSpcReduction="20000"/>
          </a:bodyPr>
          <a:lstStyle/>
          <a:p>
            <a:pPr marL="0" indent="0">
              <a:buNone/>
            </a:pPr>
            <a:r>
              <a:rPr lang="en-US" dirty="0"/>
              <a:t>Opportunity: </a:t>
            </a:r>
          </a:p>
          <a:p>
            <a:pPr lvl="0"/>
            <a:r>
              <a:rPr lang="en-US" dirty="0"/>
              <a:t>Increase the price </a:t>
            </a:r>
          </a:p>
          <a:p>
            <a:pPr lvl="0"/>
            <a:r>
              <a:rPr lang="en-US" dirty="0"/>
              <a:t>Introduce a more premium version </a:t>
            </a:r>
          </a:p>
          <a:p>
            <a:pPr lvl="0"/>
            <a:r>
              <a:rPr lang="en-US" dirty="0"/>
              <a:t>Offer a premium package </a:t>
            </a:r>
          </a:p>
          <a:p>
            <a:pPr lvl="0"/>
            <a:r>
              <a:rPr lang="en-US" dirty="0"/>
              <a:t>Reduce promotions </a:t>
            </a:r>
          </a:p>
          <a:p>
            <a:pPr lvl="0"/>
            <a:r>
              <a:rPr lang="en-US" dirty="0"/>
              <a:t>Increase the profit margin </a:t>
            </a:r>
          </a:p>
          <a:p>
            <a:pPr lvl="0"/>
            <a:r>
              <a:rPr lang="en-US" dirty="0"/>
              <a:t>Move the brand to a higher market position </a:t>
            </a:r>
          </a:p>
          <a:p>
            <a:r>
              <a:rPr lang="en-US" dirty="0"/>
              <a:t>Eg: A bottle of water: VND 10,000</a:t>
            </a:r>
            <a:br>
              <a:rPr lang="en-US" dirty="0"/>
            </a:br>
            <a:r>
              <a:rPr lang="en-US" dirty="0"/>
              <a:t>At the airport: VND 50,000</a:t>
            </a:r>
          </a:p>
          <a:p>
            <a:pPr marL="457200" lvl="1" indent="0">
              <a:buNone/>
            </a:pPr>
            <a:endParaRPr lang="en-US" dirty="0"/>
          </a:p>
        </p:txBody>
      </p:sp>
      <p:sp>
        <p:nvSpPr>
          <p:cNvPr id="6" name="Text Placeholder 5">
            <a:extLst>
              <a:ext uri="{FF2B5EF4-FFF2-40B4-BE49-F238E27FC236}">
                <a16:creationId xmlns:a16="http://schemas.microsoft.com/office/drawing/2014/main" id="{6F6246C7-3D1F-BDDB-882A-CBFD83F00B08}"/>
              </a:ext>
            </a:extLst>
          </p:cNvPr>
          <p:cNvSpPr>
            <a:spLocks noGrp="1"/>
          </p:cNvSpPr>
          <p:nvPr>
            <p:ph type="body" sz="quarter" idx="3"/>
          </p:nvPr>
        </p:nvSpPr>
        <p:spPr>
          <a:xfrm>
            <a:off x="6120063" y="1225216"/>
            <a:ext cx="5183188" cy="516605"/>
          </a:xfrm>
        </p:spPr>
        <p:txBody>
          <a:bodyPr/>
          <a:lstStyle/>
          <a:p>
            <a:r>
              <a:rPr lang="en-US" dirty="0"/>
              <a:t>Price &gt; Perceived value</a:t>
            </a:r>
          </a:p>
        </p:txBody>
      </p:sp>
      <p:sp>
        <p:nvSpPr>
          <p:cNvPr id="7" name="Content Placeholder 6">
            <a:extLst>
              <a:ext uri="{FF2B5EF4-FFF2-40B4-BE49-F238E27FC236}">
                <a16:creationId xmlns:a16="http://schemas.microsoft.com/office/drawing/2014/main" id="{CB28109B-6B17-023E-15DF-36303F7BF22D}"/>
              </a:ext>
            </a:extLst>
          </p:cNvPr>
          <p:cNvSpPr>
            <a:spLocks noGrp="1"/>
          </p:cNvSpPr>
          <p:nvPr>
            <p:ph sz="quarter" idx="4"/>
          </p:nvPr>
        </p:nvSpPr>
        <p:spPr>
          <a:xfrm>
            <a:off x="5807243" y="1779920"/>
            <a:ext cx="6063916" cy="4164263"/>
          </a:xfrm>
        </p:spPr>
        <p:txBody>
          <a:bodyPr>
            <a:noAutofit/>
          </a:bodyPr>
          <a:lstStyle/>
          <a:p>
            <a:pPr marL="0" indent="0">
              <a:buNone/>
            </a:pPr>
            <a:r>
              <a:rPr lang="en-US" sz="2000" dirty="0"/>
              <a:t>Risk:</a:t>
            </a:r>
          </a:p>
          <a:p>
            <a:pPr lvl="0"/>
            <a:r>
              <a:rPr lang="en-US" sz="2000" dirty="0"/>
              <a:t>Customers may decide not to buy </a:t>
            </a:r>
          </a:p>
          <a:p>
            <a:pPr lvl="0"/>
            <a:r>
              <a:rPr lang="en-US" sz="2000" dirty="0"/>
              <a:t>Customers may switch to competitors </a:t>
            </a:r>
          </a:p>
          <a:p>
            <a:pPr lvl="0"/>
            <a:r>
              <a:rPr lang="en-US" sz="2000" dirty="0"/>
              <a:t>Customers may perceive the price as “too expensive” </a:t>
            </a:r>
          </a:p>
          <a:p>
            <a:pPr lvl="0"/>
            <a:r>
              <a:rPr lang="en-US" sz="2000" dirty="0"/>
              <a:t>The brand may lose customer trust </a:t>
            </a:r>
          </a:p>
          <a:p>
            <a:pPr lvl="0"/>
            <a:r>
              <a:rPr lang="en-US" sz="2000" dirty="0"/>
              <a:t>The business may be forced to offer deep discounts </a:t>
            </a:r>
          </a:p>
          <a:p>
            <a:pPr lvl="0"/>
            <a:r>
              <a:rPr lang="en-US" sz="2000" dirty="0"/>
              <a:t>Customers may complain or boycott the brand</a:t>
            </a:r>
          </a:p>
          <a:p>
            <a:pPr marL="0" lvl="0" indent="0">
              <a:buNone/>
            </a:pPr>
            <a:r>
              <a:rPr lang="en-US" sz="2000" dirty="0"/>
              <a:t>Eg: A bowl of pho: 80.000 VND, but the restaurant is noisy, dirty, slow in service, hot and uncomfortable, poor </a:t>
            </a:r>
            <a:r>
              <a:rPr lang="en-US" sz="2000" dirty="0" err="1"/>
              <a:t>wifi</a:t>
            </a:r>
            <a:r>
              <a:rPr lang="en-US" sz="2000" dirty="0"/>
              <a:t> </a:t>
            </a:r>
            <a:r>
              <a:rPr lang="en-US" sz="2000" dirty="0">
                <a:sym typeface="Wingdings" panose="05000000000000000000" pitchFamily="2" charset="2"/>
              </a:rPr>
              <a:t> Perceived cost increase  Perceived value drops  the customer may think: </a:t>
            </a:r>
            <a:r>
              <a:rPr lang="en-US" sz="2000" dirty="0"/>
              <a:t>“This is too expensive for what I get.” </a:t>
            </a:r>
            <a:r>
              <a:rPr lang="en-US" sz="2000" dirty="0">
                <a:sym typeface="Wingdings" panose="05000000000000000000" pitchFamily="2" charset="2"/>
              </a:rPr>
              <a:t> No repeat purchase, negative WOM, poor online review</a:t>
            </a:r>
            <a:endParaRPr lang="en-US" sz="2000" dirty="0"/>
          </a:p>
          <a:p>
            <a:pPr marL="0" lvl="0" indent="0">
              <a:buNone/>
            </a:pPr>
            <a:endParaRPr lang="en-US" sz="2000" dirty="0"/>
          </a:p>
        </p:txBody>
      </p:sp>
    </p:spTree>
    <p:extLst>
      <p:ext uri="{BB962C8B-B14F-4D97-AF65-F5344CB8AC3E}">
        <p14:creationId xmlns:p14="http://schemas.microsoft.com/office/powerpoint/2010/main" val="491457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0B3D25F3-95C0-82C9-2519-DA6317D4023B}"/>
              </a:ext>
            </a:extLst>
          </p:cNvPr>
          <p:cNvSpPr>
            <a:spLocks noGrp="1"/>
          </p:cNvSpPr>
          <p:nvPr>
            <p:ph type="title"/>
          </p:nvPr>
        </p:nvSpPr>
        <p:spPr>
          <a:xfrm>
            <a:off x="890338" y="640080"/>
            <a:ext cx="4870382" cy="3566160"/>
          </a:xfrm>
        </p:spPr>
        <p:txBody>
          <a:bodyPr vert="horz" lIns="91440" tIns="45720" rIns="91440" bIns="45720" rtlCol="0" anchor="b">
            <a:normAutofit/>
          </a:bodyPr>
          <a:lstStyle/>
          <a:p>
            <a:pPr lvl="0"/>
            <a:r>
              <a:rPr lang="en-US" sz="5400" dirty="0"/>
              <a:t>Price vs. Cost</a:t>
            </a:r>
          </a:p>
        </p:txBody>
      </p:sp>
      <p:sp>
        <p:nvSpPr>
          <p:cNvPr id="5" name="Text Placeholder 4">
            <a:extLst>
              <a:ext uri="{FF2B5EF4-FFF2-40B4-BE49-F238E27FC236}">
                <a16:creationId xmlns:a16="http://schemas.microsoft.com/office/drawing/2014/main" id="{1F23A50E-ED46-95A1-65A6-D10512F7FAE9}"/>
              </a:ext>
            </a:extLst>
          </p:cNvPr>
          <p:cNvSpPr>
            <a:spLocks noGrp="1"/>
          </p:cNvSpPr>
          <p:nvPr>
            <p:ph type="body" idx="1"/>
          </p:nvPr>
        </p:nvSpPr>
        <p:spPr>
          <a:xfrm>
            <a:off x="890339" y="4636008"/>
            <a:ext cx="3734014" cy="1572768"/>
          </a:xfrm>
        </p:spPr>
        <p:txBody>
          <a:bodyPr vert="horz" lIns="91440" tIns="45720" rIns="91440" bIns="45720" rtlCol="0">
            <a:normAutofit/>
          </a:bodyPr>
          <a:lstStyle/>
          <a:p>
            <a:endParaRPr lang="en-US" dirty="0">
              <a:solidFill>
                <a:schemeClr val="tx1"/>
              </a:solidFill>
            </a:endParaRPr>
          </a:p>
        </p:txBody>
      </p:sp>
      <p:sp>
        <p:nvSpPr>
          <p:cNvPr id="1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725062B9-6AEA-798F-C5E4-800FD4551F92}"/>
              </a:ext>
            </a:extLst>
          </p:cNvPr>
          <p:cNvPicPr>
            <a:picLocks noChangeAspect="1"/>
          </p:cNvPicPr>
          <p:nvPr/>
        </p:nvPicPr>
        <p:blipFill>
          <a:blip r:embed="rId2"/>
          <a:srcRect r="1" b="2547"/>
          <a:stretch>
            <a:fillRect/>
          </a:stretch>
        </p:blipFill>
        <p:spPr>
          <a:xfrm>
            <a:off x="5888736" y="10"/>
            <a:ext cx="630174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1084163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D0E30-1182-8F65-E487-25DBE50EBAD5}"/>
              </a:ext>
            </a:extLst>
          </p:cNvPr>
          <p:cNvSpPr>
            <a:spLocks noGrp="1"/>
          </p:cNvSpPr>
          <p:nvPr>
            <p:ph type="title"/>
          </p:nvPr>
        </p:nvSpPr>
        <p:spPr>
          <a:xfrm>
            <a:off x="838200" y="365126"/>
            <a:ext cx="10515600" cy="786342"/>
          </a:xfrm>
        </p:spPr>
        <p:txBody>
          <a:bodyPr/>
          <a:lstStyle/>
          <a:p>
            <a:r>
              <a:rPr lang="en-US" dirty="0"/>
              <a:t>Types of costs</a:t>
            </a:r>
          </a:p>
        </p:txBody>
      </p:sp>
      <p:sp>
        <p:nvSpPr>
          <p:cNvPr id="3" name="Content Placeholder 2">
            <a:extLst>
              <a:ext uri="{FF2B5EF4-FFF2-40B4-BE49-F238E27FC236}">
                <a16:creationId xmlns:a16="http://schemas.microsoft.com/office/drawing/2014/main" id="{9D825ABF-9FA5-B21D-C914-0C685A43F744}"/>
              </a:ext>
            </a:extLst>
          </p:cNvPr>
          <p:cNvSpPr>
            <a:spLocks noGrp="1"/>
          </p:cNvSpPr>
          <p:nvPr>
            <p:ph sz="half" idx="1"/>
          </p:nvPr>
        </p:nvSpPr>
        <p:spPr>
          <a:xfrm>
            <a:off x="635000" y="1286933"/>
            <a:ext cx="5181600" cy="5205941"/>
          </a:xfrm>
        </p:spPr>
        <p:txBody>
          <a:bodyPr>
            <a:normAutofit fontScale="77500" lnSpcReduction="20000"/>
          </a:bodyPr>
          <a:lstStyle/>
          <a:p>
            <a:r>
              <a:rPr lang="en-US" dirty="0"/>
              <a:t>Fixed costs (FC): Costs that do not vary directly with production or sales.</a:t>
            </a:r>
          </a:p>
          <a:p>
            <a:r>
              <a:rPr lang="en-US" dirty="0"/>
              <a:t>Eg: Rent, Salaries, Insurance, Equipment leases, Depreciation of fixed assets</a:t>
            </a:r>
          </a:p>
          <a:p>
            <a:r>
              <a:rPr lang="en-US" dirty="0"/>
              <a:t>Variable costs (VC): Costs that change with the level of production.</a:t>
            </a:r>
          </a:p>
          <a:p>
            <a:r>
              <a:rPr lang="en-US" dirty="0"/>
              <a:t>Eg: Ingredients, Packaging, Components, Delivery</a:t>
            </a:r>
          </a:p>
          <a:p>
            <a:r>
              <a:rPr lang="en-US" dirty="0"/>
              <a:t>Total costs (TC) = FC + VC</a:t>
            </a:r>
          </a:p>
        </p:txBody>
      </p:sp>
      <p:sp>
        <p:nvSpPr>
          <p:cNvPr id="4" name="Content Placeholder 3">
            <a:extLst>
              <a:ext uri="{FF2B5EF4-FFF2-40B4-BE49-F238E27FC236}">
                <a16:creationId xmlns:a16="http://schemas.microsoft.com/office/drawing/2014/main" id="{79C87535-E6EC-573F-A707-A4A053F5B213}"/>
              </a:ext>
            </a:extLst>
          </p:cNvPr>
          <p:cNvSpPr>
            <a:spLocks noGrp="1"/>
          </p:cNvSpPr>
          <p:nvPr>
            <p:ph sz="half" idx="2"/>
          </p:nvPr>
        </p:nvSpPr>
        <p:spPr>
          <a:xfrm>
            <a:off x="6172199" y="365127"/>
            <a:ext cx="5596467" cy="6272740"/>
          </a:xfrm>
        </p:spPr>
        <p:txBody>
          <a:bodyPr>
            <a:normAutofit fontScale="77500" lnSpcReduction="20000"/>
          </a:bodyPr>
          <a:lstStyle/>
          <a:p>
            <a:pPr marL="0" indent="0">
              <a:buNone/>
            </a:pPr>
            <a:r>
              <a:rPr lang="en-US" sz="2400" dirty="0"/>
              <a:t>Eg 1: Cost per Unit: Cocoon Pomelo Shampoo</a:t>
            </a:r>
          </a:p>
          <a:p>
            <a:pPr marL="0" indent="0">
              <a:buNone/>
            </a:pPr>
            <a:r>
              <a:rPr lang="en-US" sz="2400" dirty="0"/>
              <a:t>Suppose Cocoon produces 10,000 bottles of Pomelo shampoo per month</a:t>
            </a:r>
          </a:p>
          <a:p>
            <a:pPr marL="0" indent="0">
              <a:buNone/>
            </a:pPr>
            <a:r>
              <a:rPr lang="en-US" sz="2400" dirty="0"/>
              <a:t>VC per bottle:</a:t>
            </a:r>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r>
              <a:rPr lang="en-US" sz="2400" dirty="0"/>
              <a:t>Suppose monthly fixed production costs are:</a:t>
            </a:r>
          </a:p>
          <a:p>
            <a:pPr lvl="1"/>
            <a:r>
              <a:rPr lang="en-US" sz="2000" dirty="0"/>
              <a:t>Factory and equipment: VND 60 million </a:t>
            </a:r>
          </a:p>
          <a:p>
            <a:pPr lvl="1"/>
            <a:r>
              <a:rPr lang="en-US" sz="2000" dirty="0"/>
              <a:t>Salaries and supervision: VND 35 million </a:t>
            </a:r>
          </a:p>
          <a:p>
            <a:pPr lvl="1"/>
            <a:r>
              <a:rPr lang="en-US" sz="2000" dirty="0"/>
              <a:t>Quality control and administration: VND 25 million </a:t>
            </a:r>
          </a:p>
          <a:p>
            <a:pPr lvl="1"/>
            <a:r>
              <a:rPr lang="en-US" sz="2000" b="1" dirty="0"/>
              <a:t>Total fixed costs = VND 120 million</a:t>
            </a:r>
          </a:p>
          <a:p>
            <a:pPr lvl="1"/>
            <a:r>
              <a:rPr lang="en-US" sz="2000" dirty="0"/>
              <a:t>FC per unit = 120 m/ 10,000 = 12,000 VND</a:t>
            </a:r>
          </a:p>
          <a:p>
            <a:r>
              <a:rPr lang="en-US" sz="2400" dirty="0"/>
              <a:t>Cost per unit = 70,000 + 12,000 = 82,000 VND</a:t>
            </a:r>
          </a:p>
          <a:p>
            <a:r>
              <a:rPr lang="en-US" sz="2400" dirty="0"/>
              <a:t>Current price = 261,000 VND</a:t>
            </a:r>
          </a:p>
          <a:p>
            <a:r>
              <a:rPr lang="en-US" sz="2400" dirty="0"/>
              <a:t> Distribution, retail margins, mkt, promotion, taxes and other costs</a:t>
            </a:r>
          </a:p>
          <a:p>
            <a:pPr marL="0" indent="0">
              <a:buNone/>
            </a:pPr>
            <a:endParaRPr lang="en-US" sz="2400" dirty="0"/>
          </a:p>
          <a:p>
            <a:pPr marL="0" indent="0">
              <a:buNone/>
            </a:pPr>
            <a:endParaRPr lang="en-US" sz="2400" dirty="0"/>
          </a:p>
        </p:txBody>
      </p:sp>
      <p:graphicFrame>
        <p:nvGraphicFramePr>
          <p:cNvPr id="5" name="Table 4">
            <a:extLst>
              <a:ext uri="{FF2B5EF4-FFF2-40B4-BE49-F238E27FC236}">
                <a16:creationId xmlns:a16="http://schemas.microsoft.com/office/drawing/2014/main" id="{BECA1367-937D-4311-4311-FE6A2D4559B9}"/>
              </a:ext>
            </a:extLst>
          </p:cNvPr>
          <p:cNvGraphicFramePr>
            <a:graphicFrameLocks noGrp="1"/>
          </p:cNvGraphicFramePr>
          <p:nvPr>
            <p:extLst>
              <p:ext uri="{D42A27DB-BD31-4B8C-83A1-F6EECF244321}">
                <p14:modId xmlns:p14="http://schemas.microsoft.com/office/powerpoint/2010/main" val="3229479139"/>
              </p:ext>
            </p:extLst>
          </p:nvPr>
        </p:nvGraphicFramePr>
        <p:xfrm>
          <a:off x="6485465" y="1547707"/>
          <a:ext cx="4969934" cy="2346960"/>
        </p:xfrm>
        <a:graphic>
          <a:graphicData uri="http://schemas.openxmlformats.org/drawingml/2006/table">
            <a:tbl>
              <a:tblPr/>
              <a:tblGrid>
                <a:gridCol w="2484967">
                  <a:extLst>
                    <a:ext uri="{9D8B030D-6E8A-4147-A177-3AD203B41FA5}">
                      <a16:colId xmlns:a16="http://schemas.microsoft.com/office/drawing/2014/main" val="3447762274"/>
                    </a:ext>
                  </a:extLst>
                </a:gridCol>
                <a:gridCol w="2484967">
                  <a:extLst>
                    <a:ext uri="{9D8B030D-6E8A-4147-A177-3AD203B41FA5}">
                      <a16:colId xmlns:a16="http://schemas.microsoft.com/office/drawing/2014/main" val="2099875678"/>
                    </a:ext>
                  </a:extLst>
                </a:gridCol>
              </a:tblGrid>
              <a:tr h="0">
                <a:tc>
                  <a:txBody>
                    <a:bodyPr/>
                    <a:lstStyle/>
                    <a:p>
                      <a:pPr>
                        <a:buNone/>
                      </a:pPr>
                      <a:r>
                        <a:rPr lang="en-US" sz="1600"/>
                        <a:t>Cost item</a:t>
                      </a:r>
                    </a:p>
                  </a:txBody>
                  <a:tcPr anchor="ctr">
                    <a:lnL>
                      <a:noFill/>
                    </a:lnL>
                    <a:lnR>
                      <a:noFill/>
                    </a:lnR>
                    <a:lnT>
                      <a:noFill/>
                    </a:lnT>
                    <a:lnB>
                      <a:noFill/>
                    </a:lnB>
                    <a:noFill/>
                  </a:tcPr>
                </a:tc>
                <a:tc>
                  <a:txBody>
                    <a:bodyPr/>
                    <a:lstStyle/>
                    <a:p>
                      <a:pPr algn="r">
                        <a:buNone/>
                      </a:pPr>
                      <a:r>
                        <a:rPr lang="en-US" sz="1600"/>
                        <a:t>Cost/bottle</a:t>
                      </a:r>
                    </a:p>
                  </a:txBody>
                  <a:tcPr anchor="ctr">
                    <a:lnL>
                      <a:noFill/>
                    </a:lnL>
                    <a:lnR>
                      <a:noFill/>
                    </a:lnR>
                    <a:lnT>
                      <a:noFill/>
                    </a:lnT>
                    <a:lnB>
                      <a:noFill/>
                    </a:lnB>
                    <a:noFill/>
                  </a:tcPr>
                </a:tc>
                <a:extLst>
                  <a:ext uri="{0D108BD9-81ED-4DB2-BD59-A6C34878D82A}">
                    <a16:rowId xmlns:a16="http://schemas.microsoft.com/office/drawing/2014/main" val="3453969716"/>
                  </a:ext>
                </a:extLst>
              </a:tr>
              <a:tr h="0">
                <a:tc>
                  <a:txBody>
                    <a:bodyPr/>
                    <a:lstStyle/>
                    <a:p>
                      <a:pPr>
                        <a:buNone/>
                      </a:pPr>
                      <a:r>
                        <a:rPr lang="en-US" sz="1600"/>
                        <a:t>Ingredients</a:t>
                      </a:r>
                    </a:p>
                  </a:txBody>
                  <a:tcPr anchor="ctr">
                    <a:lnL>
                      <a:noFill/>
                    </a:lnL>
                    <a:lnR>
                      <a:noFill/>
                    </a:lnR>
                    <a:lnT>
                      <a:noFill/>
                    </a:lnT>
                    <a:lnB>
                      <a:noFill/>
                    </a:lnB>
                    <a:noFill/>
                  </a:tcPr>
                </a:tc>
                <a:tc>
                  <a:txBody>
                    <a:bodyPr/>
                    <a:lstStyle/>
                    <a:p>
                      <a:pPr algn="r">
                        <a:buNone/>
                      </a:pPr>
                      <a:r>
                        <a:rPr lang="en-US" sz="1600"/>
                        <a:t>VND 35,000</a:t>
                      </a:r>
                    </a:p>
                  </a:txBody>
                  <a:tcPr anchor="ctr">
                    <a:lnL>
                      <a:noFill/>
                    </a:lnL>
                    <a:lnR>
                      <a:noFill/>
                    </a:lnR>
                    <a:lnT>
                      <a:noFill/>
                    </a:lnT>
                    <a:lnB>
                      <a:noFill/>
                    </a:lnB>
                    <a:noFill/>
                  </a:tcPr>
                </a:tc>
                <a:extLst>
                  <a:ext uri="{0D108BD9-81ED-4DB2-BD59-A6C34878D82A}">
                    <a16:rowId xmlns:a16="http://schemas.microsoft.com/office/drawing/2014/main" val="2479431093"/>
                  </a:ext>
                </a:extLst>
              </a:tr>
              <a:tr h="0">
                <a:tc>
                  <a:txBody>
                    <a:bodyPr/>
                    <a:lstStyle/>
                    <a:p>
                      <a:pPr>
                        <a:buNone/>
                      </a:pPr>
                      <a:r>
                        <a:rPr lang="en-US" sz="1600" dirty="0"/>
                        <a:t>Bottle, pump and label</a:t>
                      </a:r>
                    </a:p>
                  </a:txBody>
                  <a:tcPr anchor="ctr">
                    <a:lnL>
                      <a:noFill/>
                    </a:lnL>
                    <a:lnR>
                      <a:noFill/>
                    </a:lnR>
                    <a:lnT>
                      <a:noFill/>
                    </a:lnT>
                    <a:lnB>
                      <a:noFill/>
                    </a:lnB>
                    <a:noFill/>
                  </a:tcPr>
                </a:tc>
                <a:tc>
                  <a:txBody>
                    <a:bodyPr/>
                    <a:lstStyle/>
                    <a:p>
                      <a:pPr algn="r">
                        <a:buNone/>
                      </a:pPr>
                      <a:r>
                        <a:rPr lang="en-US" sz="1600"/>
                        <a:t>VND 18,000</a:t>
                      </a:r>
                    </a:p>
                  </a:txBody>
                  <a:tcPr anchor="ctr">
                    <a:lnL>
                      <a:noFill/>
                    </a:lnL>
                    <a:lnR>
                      <a:noFill/>
                    </a:lnR>
                    <a:lnT>
                      <a:noFill/>
                    </a:lnT>
                    <a:lnB>
                      <a:noFill/>
                    </a:lnB>
                    <a:noFill/>
                  </a:tcPr>
                </a:tc>
                <a:extLst>
                  <a:ext uri="{0D108BD9-81ED-4DB2-BD59-A6C34878D82A}">
                    <a16:rowId xmlns:a16="http://schemas.microsoft.com/office/drawing/2014/main" val="1793381997"/>
                  </a:ext>
                </a:extLst>
              </a:tr>
              <a:tr h="0">
                <a:tc>
                  <a:txBody>
                    <a:bodyPr/>
                    <a:lstStyle/>
                    <a:p>
                      <a:pPr>
                        <a:buNone/>
                      </a:pPr>
                      <a:r>
                        <a:rPr lang="en-US" sz="1600" dirty="0"/>
                        <a:t>Production </a:t>
                      </a:r>
                      <a:r>
                        <a:rPr lang="en-US" sz="1600" dirty="0" err="1"/>
                        <a:t>labour</a:t>
                      </a:r>
                      <a:endParaRPr lang="en-US" sz="1600" dirty="0"/>
                    </a:p>
                  </a:txBody>
                  <a:tcPr anchor="ctr">
                    <a:lnL>
                      <a:noFill/>
                    </a:lnL>
                    <a:lnR>
                      <a:noFill/>
                    </a:lnR>
                    <a:lnT>
                      <a:noFill/>
                    </a:lnT>
                    <a:lnB>
                      <a:noFill/>
                    </a:lnB>
                    <a:noFill/>
                  </a:tcPr>
                </a:tc>
                <a:tc>
                  <a:txBody>
                    <a:bodyPr/>
                    <a:lstStyle/>
                    <a:p>
                      <a:pPr algn="r">
                        <a:buNone/>
                      </a:pPr>
                      <a:r>
                        <a:rPr lang="en-US" sz="1600"/>
                        <a:t>VND 8,000</a:t>
                      </a:r>
                    </a:p>
                  </a:txBody>
                  <a:tcPr anchor="ctr">
                    <a:lnL>
                      <a:noFill/>
                    </a:lnL>
                    <a:lnR>
                      <a:noFill/>
                    </a:lnR>
                    <a:lnT>
                      <a:noFill/>
                    </a:lnT>
                    <a:lnB>
                      <a:noFill/>
                    </a:lnB>
                    <a:noFill/>
                  </a:tcPr>
                </a:tc>
                <a:extLst>
                  <a:ext uri="{0D108BD9-81ED-4DB2-BD59-A6C34878D82A}">
                    <a16:rowId xmlns:a16="http://schemas.microsoft.com/office/drawing/2014/main" val="3642364964"/>
                  </a:ext>
                </a:extLst>
              </a:tr>
              <a:tr h="0">
                <a:tc>
                  <a:txBody>
                    <a:bodyPr/>
                    <a:lstStyle/>
                    <a:p>
                      <a:pPr>
                        <a:buNone/>
                      </a:pPr>
                      <a:r>
                        <a:rPr lang="en-US" sz="1600"/>
                        <a:t>Packaging</a:t>
                      </a:r>
                    </a:p>
                  </a:txBody>
                  <a:tcPr anchor="ctr">
                    <a:lnL>
                      <a:noFill/>
                    </a:lnL>
                    <a:lnR>
                      <a:noFill/>
                    </a:lnR>
                    <a:lnT>
                      <a:noFill/>
                    </a:lnT>
                    <a:lnB>
                      <a:noFill/>
                    </a:lnB>
                    <a:noFill/>
                  </a:tcPr>
                </a:tc>
                <a:tc>
                  <a:txBody>
                    <a:bodyPr/>
                    <a:lstStyle/>
                    <a:p>
                      <a:pPr algn="r">
                        <a:buNone/>
                      </a:pPr>
                      <a:r>
                        <a:rPr lang="en-US" sz="1600"/>
                        <a:t>VND 5,000</a:t>
                      </a:r>
                    </a:p>
                  </a:txBody>
                  <a:tcPr anchor="ctr">
                    <a:lnL>
                      <a:noFill/>
                    </a:lnL>
                    <a:lnR>
                      <a:noFill/>
                    </a:lnR>
                    <a:lnT>
                      <a:noFill/>
                    </a:lnT>
                    <a:lnB>
                      <a:noFill/>
                    </a:lnB>
                    <a:noFill/>
                  </a:tcPr>
                </a:tc>
                <a:extLst>
                  <a:ext uri="{0D108BD9-81ED-4DB2-BD59-A6C34878D82A}">
                    <a16:rowId xmlns:a16="http://schemas.microsoft.com/office/drawing/2014/main" val="698536689"/>
                  </a:ext>
                </a:extLst>
              </a:tr>
              <a:tr h="0">
                <a:tc>
                  <a:txBody>
                    <a:bodyPr/>
                    <a:lstStyle/>
                    <a:p>
                      <a:pPr>
                        <a:buNone/>
                      </a:pPr>
                      <a:r>
                        <a:rPr lang="en-US" sz="1600" dirty="0"/>
                        <a:t>Variable production costs</a:t>
                      </a:r>
                    </a:p>
                  </a:txBody>
                  <a:tcPr anchor="ctr">
                    <a:lnL>
                      <a:noFill/>
                    </a:lnL>
                    <a:lnR>
                      <a:noFill/>
                    </a:lnR>
                    <a:lnT>
                      <a:noFill/>
                    </a:lnT>
                    <a:lnB>
                      <a:noFill/>
                    </a:lnB>
                    <a:noFill/>
                  </a:tcPr>
                </a:tc>
                <a:tc>
                  <a:txBody>
                    <a:bodyPr/>
                    <a:lstStyle/>
                    <a:p>
                      <a:pPr algn="r">
                        <a:buNone/>
                      </a:pPr>
                      <a:r>
                        <a:rPr lang="en-US" sz="1600"/>
                        <a:t>VND 4,000</a:t>
                      </a:r>
                    </a:p>
                  </a:txBody>
                  <a:tcPr anchor="ctr">
                    <a:lnL>
                      <a:noFill/>
                    </a:lnL>
                    <a:lnR>
                      <a:noFill/>
                    </a:lnR>
                    <a:lnT>
                      <a:noFill/>
                    </a:lnT>
                    <a:lnB>
                      <a:noFill/>
                    </a:lnB>
                    <a:noFill/>
                  </a:tcPr>
                </a:tc>
                <a:extLst>
                  <a:ext uri="{0D108BD9-81ED-4DB2-BD59-A6C34878D82A}">
                    <a16:rowId xmlns:a16="http://schemas.microsoft.com/office/drawing/2014/main" val="778299390"/>
                  </a:ext>
                </a:extLst>
              </a:tr>
              <a:tr h="0">
                <a:tc>
                  <a:txBody>
                    <a:bodyPr/>
                    <a:lstStyle/>
                    <a:p>
                      <a:pPr>
                        <a:buNone/>
                      </a:pPr>
                      <a:r>
                        <a:rPr lang="en-US" sz="1600" b="1" dirty="0"/>
                        <a:t>Total variable cost</a:t>
                      </a:r>
                      <a:endParaRPr lang="en-US" sz="1600" dirty="0"/>
                    </a:p>
                  </a:txBody>
                  <a:tcPr anchor="ctr">
                    <a:lnL>
                      <a:noFill/>
                    </a:lnL>
                    <a:lnR>
                      <a:noFill/>
                    </a:lnR>
                    <a:lnT>
                      <a:noFill/>
                    </a:lnT>
                    <a:lnB>
                      <a:noFill/>
                    </a:lnB>
                    <a:noFill/>
                  </a:tcPr>
                </a:tc>
                <a:tc>
                  <a:txBody>
                    <a:bodyPr/>
                    <a:lstStyle/>
                    <a:p>
                      <a:pPr algn="r">
                        <a:buNone/>
                      </a:pPr>
                      <a:r>
                        <a:rPr lang="en-US" sz="1600" b="1" dirty="0"/>
                        <a:t>VND 70,000</a:t>
                      </a:r>
                      <a:endParaRPr lang="en-US" sz="1600" dirty="0"/>
                    </a:p>
                  </a:txBody>
                  <a:tcPr anchor="ctr">
                    <a:lnL>
                      <a:noFill/>
                    </a:lnL>
                    <a:lnR>
                      <a:noFill/>
                    </a:lnR>
                    <a:lnT>
                      <a:noFill/>
                    </a:lnT>
                    <a:lnB>
                      <a:noFill/>
                    </a:lnB>
                    <a:noFill/>
                  </a:tcPr>
                </a:tc>
                <a:extLst>
                  <a:ext uri="{0D108BD9-81ED-4DB2-BD59-A6C34878D82A}">
                    <a16:rowId xmlns:a16="http://schemas.microsoft.com/office/drawing/2014/main" val="1363858380"/>
                  </a:ext>
                </a:extLst>
              </a:tr>
            </a:tbl>
          </a:graphicData>
        </a:graphic>
      </p:graphicFrame>
    </p:spTree>
    <p:extLst>
      <p:ext uri="{BB962C8B-B14F-4D97-AF65-F5344CB8AC3E}">
        <p14:creationId xmlns:p14="http://schemas.microsoft.com/office/powerpoint/2010/main" val="3704520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618C687-18B0-F6B7-9B2D-52F4F5234A01}"/>
              </a:ext>
            </a:extLst>
          </p:cNvPr>
          <p:cNvSpPr>
            <a:spLocks noGrp="1"/>
          </p:cNvSpPr>
          <p:nvPr>
            <p:ph type="title"/>
          </p:nvPr>
        </p:nvSpPr>
        <p:spPr>
          <a:xfrm>
            <a:off x="626533" y="365126"/>
            <a:ext cx="10727267" cy="1023408"/>
          </a:xfrm>
        </p:spPr>
        <p:txBody>
          <a:bodyPr>
            <a:normAutofit fontScale="90000"/>
          </a:bodyPr>
          <a:lstStyle/>
          <a:p>
            <a:r>
              <a:rPr lang="en-US" sz="3600" b="1" dirty="0">
                <a:solidFill>
                  <a:schemeClr val="accent1"/>
                </a:solidFill>
              </a:rPr>
              <a:t>Type of cost: Service</a:t>
            </a:r>
            <a:br>
              <a:rPr lang="en-US" sz="3600" b="1" dirty="0">
                <a:solidFill>
                  <a:schemeClr val="accent1"/>
                </a:solidFill>
              </a:rPr>
            </a:br>
            <a:r>
              <a:rPr lang="en-US" sz="3600" b="1" dirty="0">
                <a:solidFill>
                  <a:schemeClr val="accent1"/>
                </a:solidFill>
              </a:rPr>
              <a:t>Under the Canopy Homestay: Cost per Room-Night</a:t>
            </a:r>
          </a:p>
        </p:txBody>
      </p:sp>
      <p:sp>
        <p:nvSpPr>
          <p:cNvPr id="6" name="Content Placeholder 5">
            <a:extLst>
              <a:ext uri="{FF2B5EF4-FFF2-40B4-BE49-F238E27FC236}">
                <a16:creationId xmlns:a16="http://schemas.microsoft.com/office/drawing/2014/main" id="{21B1DD75-8239-C287-83D5-80CB1516BFEB}"/>
              </a:ext>
            </a:extLst>
          </p:cNvPr>
          <p:cNvSpPr>
            <a:spLocks noGrp="1"/>
          </p:cNvSpPr>
          <p:nvPr>
            <p:ph idx="1"/>
          </p:nvPr>
        </p:nvSpPr>
        <p:spPr>
          <a:xfrm>
            <a:off x="372532" y="1388534"/>
            <a:ext cx="11087102" cy="5242932"/>
          </a:xfrm>
        </p:spPr>
        <p:txBody>
          <a:bodyPr>
            <a:normAutofit fontScale="85000" lnSpcReduction="20000"/>
          </a:bodyPr>
          <a:lstStyle/>
          <a:p>
            <a:pPr marL="0" indent="0">
              <a:buNone/>
            </a:pPr>
            <a:r>
              <a:rPr lang="en-US" sz="2400" dirty="0"/>
              <a:t>Suppose </a:t>
            </a:r>
            <a:r>
              <a:rPr lang="en-US" sz="2400" b="1" dirty="0"/>
              <a:t>Under the Canopy has two guest rooms</a:t>
            </a:r>
          </a:p>
          <a:p>
            <a:pPr>
              <a:buFont typeface="Wingdings" panose="05000000000000000000" pitchFamily="2" charset="2"/>
              <a:buChar char="à"/>
            </a:pPr>
            <a:r>
              <a:rPr lang="en-US" sz="2400" dirty="0"/>
              <a:t>Maximum monthly capacity: 2 rooms×30 nights=60 room-nights</a:t>
            </a:r>
          </a:p>
          <a:p>
            <a:pPr marL="0" indent="0">
              <a:buNone/>
            </a:pPr>
            <a:r>
              <a:rPr lang="en-US" sz="2400" dirty="0"/>
              <a:t>Suppose monthly fixed costs are:</a:t>
            </a:r>
          </a:p>
          <a:p>
            <a:pPr marL="0" indent="0">
              <a:buNone/>
            </a:pPr>
            <a:r>
              <a:rPr lang="en-US" sz="2400" dirty="0"/>
              <a:t>But the homestay does </a:t>
            </a:r>
            <a:r>
              <a:rPr lang="en-US" sz="2400" b="1" dirty="0"/>
              <a:t>not </a:t>
            </a:r>
            <a:r>
              <a:rPr lang="en-US" sz="2400" dirty="0"/>
              <a:t>necessarily </a:t>
            </a:r>
          </a:p>
          <a:p>
            <a:pPr marL="0" indent="0">
              <a:buNone/>
            </a:pPr>
            <a:r>
              <a:rPr lang="en-US" sz="2400" dirty="0"/>
              <a:t>sell all 60 room-nights.</a:t>
            </a:r>
          </a:p>
          <a:p>
            <a:pPr marL="0" indent="0">
              <a:buNone/>
            </a:pPr>
            <a:r>
              <a:rPr lang="en-US" sz="2400" dirty="0"/>
              <a:t>Suppose occupancy is </a:t>
            </a:r>
            <a:r>
              <a:rPr lang="en-US" sz="2400" b="1" dirty="0"/>
              <a:t>75%</a:t>
            </a:r>
            <a:r>
              <a:rPr lang="en-US" sz="2400" dirty="0"/>
              <a:t>:</a:t>
            </a:r>
          </a:p>
          <a:p>
            <a:pPr marL="0" indent="0">
              <a:buNone/>
            </a:pPr>
            <a:r>
              <a:rPr lang="en-US" sz="2400" dirty="0"/>
              <a:t>60×75%=45 occupied room-nights </a:t>
            </a:r>
          </a:p>
          <a:p>
            <a:pPr>
              <a:buFont typeface="Wingdings" panose="05000000000000000000" pitchFamily="2" charset="2"/>
              <a:buChar char="à"/>
            </a:pPr>
            <a:r>
              <a:rPr lang="en-US" sz="2400" dirty="0">
                <a:sym typeface="Wingdings" panose="05000000000000000000" pitchFamily="2" charset="2"/>
              </a:rPr>
              <a:t>FC per occupied room per night </a:t>
            </a:r>
          </a:p>
          <a:p>
            <a:pPr>
              <a:buFont typeface="Wingdings" panose="05000000000000000000" pitchFamily="2" charset="2"/>
              <a:buChar char="à"/>
            </a:pPr>
            <a:r>
              <a:rPr lang="en-US" sz="2400" dirty="0">
                <a:sym typeface="Wingdings" panose="05000000000000000000" pitchFamily="2" charset="2"/>
              </a:rPr>
              <a:t>= 36 M / 45 = 800,000 VND</a:t>
            </a:r>
          </a:p>
          <a:p>
            <a:pPr marL="0" indent="0">
              <a:buNone/>
            </a:pPr>
            <a:r>
              <a:rPr lang="en-US" sz="2400" dirty="0"/>
              <a:t>Suppose the VC for each guest stay </a:t>
            </a:r>
            <a:r>
              <a:rPr lang="en-US" sz="2400" dirty="0">
                <a:sym typeface="Wingdings" panose="05000000000000000000" pitchFamily="2" charset="2"/>
              </a:rPr>
              <a:t></a:t>
            </a:r>
          </a:p>
          <a:p>
            <a:pPr marL="0" indent="0">
              <a:buNone/>
            </a:pPr>
            <a:r>
              <a:rPr lang="en-US" sz="2400" dirty="0">
                <a:sym typeface="Wingdings" panose="05000000000000000000" pitchFamily="2" charset="2"/>
              </a:rPr>
              <a:t>TC per occupied room per night</a:t>
            </a:r>
          </a:p>
          <a:p>
            <a:pPr marL="0" indent="0">
              <a:buNone/>
            </a:pPr>
            <a:r>
              <a:rPr lang="en-US" sz="2400" dirty="0">
                <a:sym typeface="Wingdings" panose="05000000000000000000" pitchFamily="2" charset="2"/>
              </a:rPr>
              <a:t>800,000 + 250,000 = 1,050,000 VND</a:t>
            </a:r>
          </a:p>
          <a:p>
            <a:pPr marL="0" indent="0">
              <a:buNone/>
            </a:pPr>
            <a:r>
              <a:rPr lang="en-US" sz="2400" dirty="0">
                <a:sym typeface="Wingdings" panose="05000000000000000000" pitchFamily="2" charset="2"/>
              </a:rPr>
              <a:t>How this TC change </a:t>
            </a:r>
          </a:p>
          <a:p>
            <a:pPr marL="0" indent="0">
              <a:buNone/>
            </a:pPr>
            <a:r>
              <a:rPr lang="en-US" sz="2400" dirty="0">
                <a:sym typeface="Wingdings" panose="05000000000000000000" pitchFamily="2" charset="2"/>
              </a:rPr>
              <a:t>If in spring, the occupancy falls to 50%?</a:t>
            </a:r>
          </a:p>
          <a:p>
            <a:pPr marL="0" indent="0">
              <a:buNone/>
            </a:pPr>
            <a:r>
              <a:rPr lang="en-US" sz="2400" dirty="0">
                <a:sym typeface="Wingdings" panose="05000000000000000000" pitchFamily="2" charset="2"/>
              </a:rPr>
              <a:t>If in autumn, the occupancy rises to 90%?</a:t>
            </a: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p:txBody>
      </p:sp>
      <p:graphicFrame>
        <p:nvGraphicFramePr>
          <p:cNvPr id="7" name="Table 6">
            <a:extLst>
              <a:ext uri="{FF2B5EF4-FFF2-40B4-BE49-F238E27FC236}">
                <a16:creationId xmlns:a16="http://schemas.microsoft.com/office/drawing/2014/main" id="{B30BF59F-C1F2-6FC4-736F-80F63C327AFF}"/>
              </a:ext>
            </a:extLst>
          </p:cNvPr>
          <p:cNvGraphicFramePr>
            <a:graphicFrameLocks noGrp="1"/>
          </p:cNvGraphicFramePr>
          <p:nvPr>
            <p:extLst>
              <p:ext uri="{D42A27DB-BD31-4B8C-83A1-F6EECF244321}">
                <p14:modId xmlns:p14="http://schemas.microsoft.com/office/powerpoint/2010/main" val="2486529891"/>
              </p:ext>
            </p:extLst>
          </p:nvPr>
        </p:nvGraphicFramePr>
        <p:xfrm>
          <a:off x="6561668" y="2114974"/>
          <a:ext cx="5257800" cy="2255520"/>
        </p:xfrm>
        <a:graphic>
          <a:graphicData uri="http://schemas.openxmlformats.org/drawingml/2006/table">
            <a:tbl>
              <a:tblPr/>
              <a:tblGrid>
                <a:gridCol w="3445933">
                  <a:extLst>
                    <a:ext uri="{9D8B030D-6E8A-4147-A177-3AD203B41FA5}">
                      <a16:colId xmlns:a16="http://schemas.microsoft.com/office/drawing/2014/main" val="3652331180"/>
                    </a:ext>
                  </a:extLst>
                </a:gridCol>
                <a:gridCol w="1811867">
                  <a:extLst>
                    <a:ext uri="{9D8B030D-6E8A-4147-A177-3AD203B41FA5}">
                      <a16:colId xmlns:a16="http://schemas.microsoft.com/office/drawing/2014/main" val="1182277397"/>
                    </a:ext>
                  </a:extLst>
                </a:gridCol>
              </a:tblGrid>
              <a:tr h="0">
                <a:tc>
                  <a:txBody>
                    <a:bodyPr/>
                    <a:lstStyle/>
                    <a:p>
                      <a:pPr>
                        <a:buNone/>
                      </a:pPr>
                      <a:r>
                        <a:rPr lang="en-US" sz="1600"/>
                        <a:t>Fixed cost</a:t>
                      </a:r>
                    </a:p>
                  </a:txBody>
                  <a:tcPr anchor="ctr">
                    <a:lnL>
                      <a:noFill/>
                    </a:lnL>
                    <a:lnR>
                      <a:noFill/>
                    </a:lnR>
                    <a:lnT>
                      <a:noFill/>
                    </a:lnT>
                    <a:lnB>
                      <a:noFill/>
                    </a:lnB>
                    <a:solidFill>
                      <a:schemeClr val="accent4">
                        <a:lumMod val="20000"/>
                        <a:lumOff val="80000"/>
                      </a:schemeClr>
                    </a:solidFill>
                  </a:tcPr>
                </a:tc>
                <a:tc>
                  <a:txBody>
                    <a:bodyPr/>
                    <a:lstStyle/>
                    <a:p>
                      <a:pPr algn="r">
                        <a:buNone/>
                      </a:pPr>
                      <a:r>
                        <a:rPr lang="en-US" sz="1600"/>
                        <a:t>Monthly cost</a:t>
                      </a:r>
                    </a:p>
                  </a:txBody>
                  <a:tcPr anchor="ctr">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1471120331"/>
                  </a:ext>
                </a:extLst>
              </a:tr>
              <a:tr h="0">
                <a:tc>
                  <a:txBody>
                    <a:bodyPr/>
                    <a:lstStyle/>
                    <a:p>
                      <a:pPr>
                        <a:buNone/>
                      </a:pPr>
                      <a:r>
                        <a:rPr lang="en-US" sz="1600" dirty="0"/>
                        <a:t>Property cost/depreciation</a:t>
                      </a:r>
                    </a:p>
                  </a:txBody>
                  <a:tcPr anchor="ctr">
                    <a:lnL>
                      <a:noFill/>
                    </a:lnL>
                    <a:lnR>
                      <a:noFill/>
                    </a:lnR>
                    <a:lnT>
                      <a:noFill/>
                    </a:lnT>
                    <a:lnB>
                      <a:noFill/>
                    </a:lnB>
                    <a:solidFill>
                      <a:schemeClr val="accent4">
                        <a:lumMod val="20000"/>
                        <a:lumOff val="80000"/>
                      </a:schemeClr>
                    </a:solidFill>
                  </a:tcPr>
                </a:tc>
                <a:tc>
                  <a:txBody>
                    <a:bodyPr/>
                    <a:lstStyle/>
                    <a:p>
                      <a:pPr algn="r">
                        <a:buNone/>
                      </a:pPr>
                      <a:r>
                        <a:rPr lang="en-US" sz="1600"/>
                        <a:t>VND 18 million</a:t>
                      </a:r>
                    </a:p>
                  </a:txBody>
                  <a:tcPr anchor="ctr">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1303134832"/>
                  </a:ext>
                </a:extLst>
              </a:tr>
              <a:tr h="0">
                <a:tc>
                  <a:txBody>
                    <a:bodyPr/>
                    <a:lstStyle/>
                    <a:p>
                      <a:pPr>
                        <a:buNone/>
                      </a:pPr>
                      <a:r>
                        <a:rPr lang="en-US" sz="1600" dirty="0"/>
                        <a:t>Staff/host</a:t>
                      </a:r>
                    </a:p>
                  </a:txBody>
                  <a:tcPr anchor="ctr">
                    <a:lnL>
                      <a:noFill/>
                    </a:lnL>
                    <a:lnR>
                      <a:noFill/>
                    </a:lnR>
                    <a:lnT>
                      <a:noFill/>
                    </a:lnT>
                    <a:lnB>
                      <a:noFill/>
                    </a:lnB>
                    <a:solidFill>
                      <a:schemeClr val="accent4">
                        <a:lumMod val="20000"/>
                        <a:lumOff val="80000"/>
                      </a:schemeClr>
                    </a:solidFill>
                  </a:tcPr>
                </a:tc>
                <a:tc>
                  <a:txBody>
                    <a:bodyPr/>
                    <a:lstStyle/>
                    <a:p>
                      <a:pPr algn="r">
                        <a:buNone/>
                      </a:pPr>
                      <a:r>
                        <a:rPr lang="en-US" sz="1600"/>
                        <a:t>VND 10 million</a:t>
                      </a:r>
                    </a:p>
                  </a:txBody>
                  <a:tcPr anchor="ctr">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1398553789"/>
                  </a:ext>
                </a:extLst>
              </a:tr>
              <a:tr h="0">
                <a:tc>
                  <a:txBody>
                    <a:bodyPr/>
                    <a:lstStyle/>
                    <a:p>
                      <a:pPr>
                        <a:buNone/>
                      </a:pPr>
                      <a:r>
                        <a:rPr lang="en-US" sz="1600" dirty="0"/>
                        <a:t>Internet, administration, maintenance</a:t>
                      </a:r>
                    </a:p>
                  </a:txBody>
                  <a:tcPr anchor="ctr">
                    <a:lnL>
                      <a:noFill/>
                    </a:lnL>
                    <a:lnR>
                      <a:noFill/>
                    </a:lnR>
                    <a:lnT>
                      <a:noFill/>
                    </a:lnT>
                    <a:lnB>
                      <a:noFill/>
                    </a:lnB>
                    <a:solidFill>
                      <a:schemeClr val="accent4">
                        <a:lumMod val="20000"/>
                        <a:lumOff val="80000"/>
                      </a:schemeClr>
                    </a:solidFill>
                  </a:tcPr>
                </a:tc>
                <a:tc>
                  <a:txBody>
                    <a:bodyPr/>
                    <a:lstStyle/>
                    <a:p>
                      <a:pPr algn="r">
                        <a:buNone/>
                      </a:pPr>
                      <a:r>
                        <a:rPr lang="en-US" sz="1600"/>
                        <a:t>VND 5 million</a:t>
                      </a:r>
                    </a:p>
                  </a:txBody>
                  <a:tcPr anchor="ctr">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2552727388"/>
                  </a:ext>
                </a:extLst>
              </a:tr>
              <a:tr h="0">
                <a:tc>
                  <a:txBody>
                    <a:bodyPr/>
                    <a:lstStyle/>
                    <a:p>
                      <a:pPr>
                        <a:buNone/>
                      </a:pPr>
                      <a:r>
                        <a:rPr lang="en-US" sz="1600"/>
                        <a:t>Marketing and other fixed costs</a:t>
                      </a:r>
                    </a:p>
                  </a:txBody>
                  <a:tcPr anchor="ctr">
                    <a:lnL>
                      <a:noFill/>
                    </a:lnL>
                    <a:lnR>
                      <a:noFill/>
                    </a:lnR>
                    <a:lnT>
                      <a:noFill/>
                    </a:lnT>
                    <a:lnB>
                      <a:noFill/>
                    </a:lnB>
                    <a:solidFill>
                      <a:schemeClr val="accent4">
                        <a:lumMod val="20000"/>
                        <a:lumOff val="80000"/>
                      </a:schemeClr>
                    </a:solidFill>
                  </a:tcPr>
                </a:tc>
                <a:tc>
                  <a:txBody>
                    <a:bodyPr/>
                    <a:lstStyle/>
                    <a:p>
                      <a:pPr algn="r">
                        <a:buNone/>
                      </a:pPr>
                      <a:r>
                        <a:rPr lang="en-US" sz="1600"/>
                        <a:t>VND 3 million</a:t>
                      </a:r>
                    </a:p>
                  </a:txBody>
                  <a:tcPr anchor="ctr">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4131357876"/>
                  </a:ext>
                </a:extLst>
              </a:tr>
              <a:tr h="0">
                <a:tc>
                  <a:txBody>
                    <a:bodyPr/>
                    <a:lstStyle/>
                    <a:p>
                      <a:pPr>
                        <a:buNone/>
                      </a:pPr>
                      <a:r>
                        <a:rPr lang="en-US" sz="1600" b="1"/>
                        <a:t>Total fixed costs</a:t>
                      </a:r>
                      <a:endParaRPr lang="en-US" sz="1600"/>
                    </a:p>
                  </a:txBody>
                  <a:tcPr anchor="ctr">
                    <a:lnL>
                      <a:noFill/>
                    </a:lnL>
                    <a:lnR>
                      <a:noFill/>
                    </a:lnR>
                    <a:lnT>
                      <a:noFill/>
                    </a:lnT>
                    <a:lnB>
                      <a:noFill/>
                    </a:lnB>
                    <a:solidFill>
                      <a:schemeClr val="accent4">
                        <a:lumMod val="20000"/>
                        <a:lumOff val="80000"/>
                      </a:schemeClr>
                    </a:solidFill>
                  </a:tcPr>
                </a:tc>
                <a:tc>
                  <a:txBody>
                    <a:bodyPr/>
                    <a:lstStyle/>
                    <a:p>
                      <a:pPr algn="r">
                        <a:buNone/>
                      </a:pPr>
                      <a:r>
                        <a:rPr lang="en-US" sz="1600" b="1" dirty="0"/>
                        <a:t>VND 36 million</a:t>
                      </a:r>
                      <a:endParaRPr lang="en-US" sz="1600" dirty="0"/>
                    </a:p>
                  </a:txBody>
                  <a:tcPr anchor="ctr">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431586714"/>
                  </a:ext>
                </a:extLst>
              </a:tr>
            </a:tbl>
          </a:graphicData>
        </a:graphic>
      </p:graphicFrame>
      <p:graphicFrame>
        <p:nvGraphicFramePr>
          <p:cNvPr id="8" name="Table 7">
            <a:extLst>
              <a:ext uri="{FF2B5EF4-FFF2-40B4-BE49-F238E27FC236}">
                <a16:creationId xmlns:a16="http://schemas.microsoft.com/office/drawing/2014/main" id="{AA106D2A-0023-A44E-54AF-418A5A59506F}"/>
              </a:ext>
            </a:extLst>
          </p:cNvPr>
          <p:cNvGraphicFramePr>
            <a:graphicFrameLocks noGrp="1"/>
          </p:cNvGraphicFramePr>
          <p:nvPr>
            <p:extLst>
              <p:ext uri="{D42A27DB-BD31-4B8C-83A1-F6EECF244321}">
                <p14:modId xmlns:p14="http://schemas.microsoft.com/office/powerpoint/2010/main" val="3007025590"/>
              </p:ext>
            </p:extLst>
          </p:nvPr>
        </p:nvGraphicFramePr>
        <p:xfrm>
          <a:off x="6561668" y="4495140"/>
          <a:ext cx="5257800" cy="2011680"/>
        </p:xfrm>
        <a:graphic>
          <a:graphicData uri="http://schemas.openxmlformats.org/drawingml/2006/table">
            <a:tbl>
              <a:tblPr/>
              <a:tblGrid>
                <a:gridCol w="3598332">
                  <a:extLst>
                    <a:ext uri="{9D8B030D-6E8A-4147-A177-3AD203B41FA5}">
                      <a16:colId xmlns:a16="http://schemas.microsoft.com/office/drawing/2014/main" val="3712171544"/>
                    </a:ext>
                  </a:extLst>
                </a:gridCol>
                <a:gridCol w="1659468">
                  <a:extLst>
                    <a:ext uri="{9D8B030D-6E8A-4147-A177-3AD203B41FA5}">
                      <a16:colId xmlns:a16="http://schemas.microsoft.com/office/drawing/2014/main" val="621051892"/>
                    </a:ext>
                  </a:extLst>
                </a:gridCol>
              </a:tblGrid>
              <a:tr h="0">
                <a:tc>
                  <a:txBody>
                    <a:bodyPr/>
                    <a:lstStyle/>
                    <a:p>
                      <a:pPr>
                        <a:buNone/>
                      </a:pPr>
                      <a:r>
                        <a:rPr lang="en-US" sz="1600" dirty="0"/>
                        <a:t>Variable cost per occupied room-night</a:t>
                      </a:r>
                    </a:p>
                  </a:txBody>
                  <a:tcPr anchor="ctr">
                    <a:lnL>
                      <a:noFill/>
                    </a:lnL>
                    <a:lnR>
                      <a:noFill/>
                    </a:lnR>
                    <a:lnT>
                      <a:noFill/>
                    </a:lnT>
                    <a:lnB>
                      <a:noFill/>
                    </a:lnB>
                    <a:solidFill>
                      <a:schemeClr val="accent6">
                        <a:lumMod val="20000"/>
                        <a:lumOff val="80000"/>
                      </a:schemeClr>
                    </a:solidFill>
                  </a:tcPr>
                </a:tc>
                <a:tc>
                  <a:txBody>
                    <a:bodyPr/>
                    <a:lstStyle/>
                    <a:p>
                      <a:pPr algn="r">
                        <a:buNone/>
                      </a:pPr>
                      <a:r>
                        <a:rPr lang="en-US" sz="1600"/>
                        <a:t>Cost</a:t>
                      </a:r>
                    </a:p>
                  </a:txBody>
                  <a:tcPr anchor="ctr">
                    <a:lnL>
                      <a:noFill/>
                    </a:lnL>
                    <a:lnR>
                      <a:noFill/>
                    </a:lnR>
                    <a:lnT>
                      <a:noFill/>
                    </a:lnT>
                    <a:lnB>
                      <a:noFill/>
                    </a:lnB>
                    <a:solidFill>
                      <a:schemeClr val="accent6">
                        <a:lumMod val="20000"/>
                        <a:lumOff val="80000"/>
                      </a:schemeClr>
                    </a:solidFill>
                  </a:tcPr>
                </a:tc>
                <a:extLst>
                  <a:ext uri="{0D108BD9-81ED-4DB2-BD59-A6C34878D82A}">
                    <a16:rowId xmlns:a16="http://schemas.microsoft.com/office/drawing/2014/main" val="84601817"/>
                  </a:ext>
                </a:extLst>
              </a:tr>
              <a:tr h="0">
                <a:tc>
                  <a:txBody>
                    <a:bodyPr/>
                    <a:lstStyle/>
                    <a:p>
                      <a:pPr>
                        <a:buNone/>
                      </a:pPr>
                      <a:r>
                        <a:rPr lang="en-US" sz="1600" dirty="0"/>
                        <a:t>Cleaning</a:t>
                      </a:r>
                    </a:p>
                  </a:txBody>
                  <a:tcPr anchor="ctr">
                    <a:lnL>
                      <a:noFill/>
                    </a:lnL>
                    <a:lnR>
                      <a:noFill/>
                    </a:lnR>
                    <a:lnT>
                      <a:noFill/>
                    </a:lnT>
                    <a:lnB>
                      <a:noFill/>
                    </a:lnB>
                    <a:solidFill>
                      <a:schemeClr val="accent6">
                        <a:lumMod val="20000"/>
                        <a:lumOff val="80000"/>
                      </a:schemeClr>
                    </a:solidFill>
                  </a:tcPr>
                </a:tc>
                <a:tc>
                  <a:txBody>
                    <a:bodyPr/>
                    <a:lstStyle/>
                    <a:p>
                      <a:pPr algn="r">
                        <a:buNone/>
                      </a:pPr>
                      <a:r>
                        <a:rPr lang="en-US" sz="1600"/>
                        <a:t>VND 100,000</a:t>
                      </a:r>
                    </a:p>
                  </a:txBody>
                  <a:tcPr anchor="ctr">
                    <a:lnL>
                      <a:noFill/>
                    </a:lnL>
                    <a:lnR>
                      <a:noFill/>
                    </a:lnR>
                    <a:lnT>
                      <a:noFill/>
                    </a:lnT>
                    <a:lnB>
                      <a:noFill/>
                    </a:lnB>
                    <a:solidFill>
                      <a:schemeClr val="accent6">
                        <a:lumMod val="20000"/>
                        <a:lumOff val="80000"/>
                      </a:schemeClr>
                    </a:solidFill>
                  </a:tcPr>
                </a:tc>
                <a:extLst>
                  <a:ext uri="{0D108BD9-81ED-4DB2-BD59-A6C34878D82A}">
                    <a16:rowId xmlns:a16="http://schemas.microsoft.com/office/drawing/2014/main" val="1715029200"/>
                  </a:ext>
                </a:extLst>
              </a:tr>
              <a:tr h="0">
                <a:tc>
                  <a:txBody>
                    <a:bodyPr/>
                    <a:lstStyle/>
                    <a:p>
                      <a:pPr>
                        <a:buNone/>
                      </a:pPr>
                      <a:r>
                        <a:rPr lang="en-US" sz="1600"/>
                        <a:t>Laundry</a:t>
                      </a:r>
                    </a:p>
                  </a:txBody>
                  <a:tcPr anchor="ctr">
                    <a:lnL>
                      <a:noFill/>
                    </a:lnL>
                    <a:lnR>
                      <a:noFill/>
                    </a:lnR>
                    <a:lnT>
                      <a:noFill/>
                    </a:lnT>
                    <a:lnB>
                      <a:noFill/>
                    </a:lnB>
                    <a:solidFill>
                      <a:schemeClr val="accent6">
                        <a:lumMod val="20000"/>
                        <a:lumOff val="80000"/>
                      </a:schemeClr>
                    </a:solidFill>
                  </a:tcPr>
                </a:tc>
                <a:tc>
                  <a:txBody>
                    <a:bodyPr/>
                    <a:lstStyle/>
                    <a:p>
                      <a:pPr algn="r">
                        <a:buNone/>
                      </a:pPr>
                      <a:r>
                        <a:rPr lang="en-US" sz="1600"/>
                        <a:t>VND 60,000</a:t>
                      </a:r>
                    </a:p>
                  </a:txBody>
                  <a:tcPr anchor="ctr">
                    <a:lnL>
                      <a:noFill/>
                    </a:lnL>
                    <a:lnR>
                      <a:noFill/>
                    </a:lnR>
                    <a:lnT>
                      <a:noFill/>
                    </a:lnT>
                    <a:lnB>
                      <a:noFill/>
                    </a:lnB>
                    <a:solidFill>
                      <a:schemeClr val="accent6">
                        <a:lumMod val="20000"/>
                        <a:lumOff val="80000"/>
                      </a:schemeClr>
                    </a:solidFill>
                  </a:tcPr>
                </a:tc>
                <a:extLst>
                  <a:ext uri="{0D108BD9-81ED-4DB2-BD59-A6C34878D82A}">
                    <a16:rowId xmlns:a16="http://schemas.microsoft.com/office/drawing/2014/main" val="2472054251"/>
                  </a:ext>
                </a:extLst>
              </a:tr>
              <a:tr h="0">
                <a:tc>
                  <a:txBody>
                    <a:bodyPr/>
                    <a:lstStyle/>
                    <a:p>
                      <a:pPr>
                        <a:buNone/>
                      </a:pPr>
                      <a:r>
                        <a:rPr lang="en-US" sz="1600"/>
                        <a:t>Electricity and water</a:t>
                      </a:r>
                    </a:p>
                  </a:txBody>
                  <a:tcPr anchor="ctr">
                    <a:lnL>
                      <a:noFill/>
                    </a:lnL>
                    <a:lnR>
                      <a:noFill/>
                    </a:lnR>
                    <a:lnT>
                      <a:noFill/>
                    </a:lnT>
                    <a:lnB>
                      <a:noFill/>
                    </a:lnB>
                    <a:solidFill>
                      <a:schemeClr val="accent6">
                        <a:lumMod val="20000"/>
                        <a:lumOff val="80000"/>
                      </a:schemeClr>
                    </a:solidFill>
                  </a:tcPr>
                </a:tc>
                <a:tc>
                  <a:txBody>
                    <a:bodyPr/>
                    <a:lstStyle/>
                    <a:p>
                      <a:pPr algn="r">
                        <a:buNone/>
                      </a:pPr>
                      <a:r>
                        <a:rPr lang="en-US" sz="1600"/>
                        <a:t>VND 50,000</a:t>
                      </a:r>
                    </a:p>
                  </a:txBody>
                  <a:tcPr anchor="ctr">
                    <a:lnL>
                      <a:noFill/>
                    </a:lnL>
                    <a:lnR>
                      <a:noFill/>
                    </a:lnR>
                    <a:lnT>
                      <a:noFill/>
                    </a:lnT>
                    <a:lnB>
                      <a:noFill/>
                    </a:lnB>
                    <a:solidFill>
                      <a:schemeClr val="accent6">
                        <a:lumMod val="20000"/>
                        <a:lumOff val="80000"/>
                      </a:schemeClr>
                    </a:solidFill>
                  </a:tcPr>
                </a:tc>
                <a:extLst>
                  <a:ext uri="{0D108BD9-81ED-4DB2-BD59-A6C34878D82A}">
                    <a16:rowId xmlns:a16="http://schemas.microsoft.com/office/drawing/2014/main" val="1584166899"/>
                  </a:ext>
                </a:extLst>
              </a:tr>
              <a:tr h="0">
                <a:tc>
                  <a:txBody>
                    <a:bodyPr/>
                    <a:lstStyle/>
                    <a:p>
                      <a:pPr>
                        <a:buNone/>
                      </a:pPr>
                      <a:r>
                        <a:rPr lang="en-US" sz="1600"/>
                        <a:t>Toiletries, drinking water, etc.</a:t>
                      </a:r>
                    </a:p>
                  </a:txBody>
                  <a:tcPr anchor="ctr">
                    <a:lnL>
                      <a:noFill/>
                    </a:lnL>
                    <a:lnR>
                      <a:noFill/>
                    </a:lnR>
                    <a:lnT>
                      <a:noFill/>
                    </a:lnT>
                    <a:lnB>
                      <a:noFill/>
                    </a:lnB>
                    <a:solidFill>
                      <a:schemeClr val="accent6">
                        <a:lumMod val="20000"/>
                        <a:lumOff val="80000"/>
                      </a:schemeClr>
                    </a:solidFill>
                  </a:tcPr>
                </a:tc>
                <a:tc>
                  <a:txBody>
                    <a:bodyPr/>
                    <a:lstStyle/>
                    <a:p>
                      <a:pPr algn="r">
                        <a:buNone/>
                      </a:pPr>
                      <a:r>
                        <a:rPr lang="en-US" sz="1600"/>
                        <a:t>VND 40,000</a:t>
                      </a:r>
                    </a:p>
                  </a:txBody>
                  <a:tcPr anchor="ctr">
                    <a:lnL>
                      <a:noFill/>
                    </a:lnL>
                    <a:lnR>
                      <a:noFill/>
                    </a:lnR>
                    <a:lnT>
                      <a:noFill/>
                    </a:lnT>
                    <a:lnB>
                      <a:noFill/>
                    </a:lnB>
                    <a:solidFill>
                      <a:schemeClr val="accent6">
                        <a:lumMod val="20000"/>
                        <a:lumOff val="80000"/>
                      </a:schemeClr>
                    </a:solidFill>
                  </a:tcPr>
                </a:tc>
                <a:extLst>
                  <a:ext uri="{0D108BD9-81ED-4DB2-BD59-A6C34878D82A}">
                    <a16:rowId xmlns:a16="http://schemas.microsoft.com/office/drawing/2014/main" val="583134086"/>
                  </a:ext>
                </a:extLst>
              </a:tr>
              <a:tr h="0">
                <a:tc>
                  <a:txBody>
                    <a:bodyPr/>
                    <a:lstStyle/>
                    <a:p>
                      <a:pPr>
                        <a:buNone/>
                      </a:pPr>
                      <a:r>
                        <a:rPr lang="en-US" sz="1600" b="1"/>
                        <a:t>Total variable cost</a:t>
                      </a:r>
                      <a:endParaRPr lang="en-US" sz="1600"/>
                    </a:p>
                  </a:txBody>
                  <a:tcPr anchor="ctr">
                    <a:lnL>
                      <a:noFill/>
                    </a:lnL>
                    <a:lnR>
                      <a:noFill/>
                    </a:lnR>
                    <a:lnT>
                      <a:noFill/>
                    </a:lnT>
                    <a:lnB>
                      <a:noFill/>
                    </a:lnB>
                    <a:solidFill>
                      <a:schemeClr val="accent6">
                        <a:lumMod val="20000"/>
                        <a:lumOff val="80000"/>
                      </a:schemeClr>
                    </a:solidFill>
                  </a:tcPr>
                </a:tc>
                <a:tc>
                  <a:txBody>
                    <a:bodyPr/>
                    <a:lstStyle/>
                    <a:p>
                      <a:pPr algn="r">
                        <a:buNone/>
                      </a:pPr>
                      <a:r>
                        <a:rPr lang="en-US" sz="1600" b="1" dirty="0"/>
                        <a:t>VND 250,000</a:t>
                      </a:r>
                      <a:endParaRPr lang="en-US" sz="1600" dirty="0"/>
                    </a:p>
                  </a:txBody>
                  <a:tcPr anchor="ctr">
                    <a:lnL>
                      <a:noFill/>
                    </a:lnL>
                    <a:lnR>
                      <a:noFill/>
                    </a:lnR>
                    <a:lnT>
                      <a:noFill/>
                    </a:lnT>
                    <a:lnB>
                      <a:noFill/>
                    </a:lnB>
                    <a:solidFill>
                      <a:schemeClr val="accent6">
                        <a:lumMod val="20000"/>
                        <a:lumOff val="80000"/>
                      </a:schemeClr>
                    </a:solidFill>
                  </a:tcPr>
                </a:tc>
                <a:extLst>
                  <a:ext uri="{0D108BD9-81ED-4DB2-BD59-A6C34878D82A}">
                    <a16:rowId xmlns:a16="http://schemas.microsoft.com/office/drawing/2014/main" val="2182289958"/>
                  </a:ext>
                </a:extLst>
              </a:tr>
            </a:tbl>
          </a:graphicData>
        </a:graphic>
      </p:graphicFrame>
    </p:spTree>
    <p:extLst>
      <p:ext uri="{BB962C8B-B14F-4D97-AF65-F5344CB8AC3E}">
        <p14:creationId xmlns:p14="http://schemas.microsoft.com/office/powerpoint/2010/main" val="1683217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12" end="1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13" end="1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2261A-99E3-8294-DE39-EB06FDF7F2FD}"/>
              </a:ext>
            </a:extLst>
          </p:cNvPr>
          <p:cNvSpPr>
            <a:spLocks noGrp="1"/>
          </p:cNvSpPr>
          <p:nvPr>
            <p:ph type="title"/>
          </p:nvPr>
        </p:nvSpPr>
        <p:spPr>
          <a:xfrm>
            <a:off x="838200" y="365125"/>
            <a:ext cx="10515600" cy="803275"/>
          </a:xfrm>
        </p:spPr>
        <p:txBody>
          <a:bodyPr/>
          <a:lstStyle/>
          <a:p>
            <a:r>
              <a:rPr lang="en-US" b="1" dirty="0"/>
              <a:t>Break-Even Analysis</a:t>
            </a:r>
          </a:p>
        </p:txBody>
      </p:sp>
      <p:sp>
        <p:nvSpPr>
          <p:cNvPr id="3" name="Content Placeholder 2">
            <a:extLst>
              <a:ext uri="{FF2B5EF4-FFF2-40B4-BE49-F238E27FC236}">
                <a16:creationId xmlns:a16="http://schemas.microsoft.com/office/drawing/2014/main" id="{3ED3F1D8-549E-4E1B-4D64-78EFE1C44445}"/>
              </a:ext>
            </a:extLst>
          </p:cNvPr>
          <p:cNvSpPr>
            <a:spLocks noGrp="1"/>
          </p:cNvSpPr>
          <p:nvPr>
            <p:ph sz="half" idx="1"/>
          </p:nvPr>
        </p:nvSpPr>
        <p:spPr>
          <a:xfrm>
            <a:off x="402335" y="1168400"/>
            <a:ext cx="6849533" cy="5324476"/>
          </a:xfrm>
        </p:spPr>
        <p:txBody>
          <a:bodyPr>
            <a:noAutofit/>
          </a:bodyPr>
          <a:lstStyle/>
          <a:p>
            <a:pPr>
              <a:lnSpc>
                <a:spcPct val="120000"/>
              </a:lnSpc>
            </a:pPr>
            <a:r>
              <a:rPr lang="en-US" sz="2000" dirty="0"/>
              <a:t>Break-even point: The sales volume at which Total Revenue (TR) = Total Costs (TC).</a:t>
            </a:r>
          </a:p>
          <a:p>
            <a:pPr>
              <a:lnSpc>
                <a:spcPct val="120000"/>
              </a:lnSpc>
            </a:pPr>
            <a:r>
              <a:rPr lang="en-US" sz="2000" dirty="0"/>
              <a:t>Break-even volume (Q*) </a:t>
            </a:r>
            <a:r>
              <a:rPr lang="vi-VN" sz="2000" dirty="0"/>
              <a:t>= </a:t>
            </a:r>
            <a:r>
              <a:rPr lang="en-US" sz="2000" dirty="0"/>
              <a:t>Fixed costs (FC)</a:t>
            </a:r>
            <a:r>
              <a:rPr lang="vi-VN" sz="2000" dirty="0"/>
              <a:t> / (</a:t>
            </a:r>
            <a:r>
              <a:rPr lang="en-US" sz="2000" dirty="0"/>
              <a:t>Price (P) </a:t>
            </a:r>
            <a:r>
              <a:rPr lang="vi-VN" sz="2000" dirty="0"/>
              <a:t>– </a:t>
            </a:r>
            <a:r>
              <a:rPr lang="en-US" sz="2000" dirty="0"/>
              <a:t>Variable costs (VC)</a:t>
            </a:r>
            <a:r>
              <a:rPr lang="vi-VN" sz="2000" dirty="0"/>
              <a:t>)</a:t>
            </a:r>
            <a:endParaRPr lang="en-US" sz="2000" dirty="0"/>
          </a:p>
          <a:p>
            <a:pPr>
              <a:lnSpc>
                <a:spcPct val="120000"/>
              </a:lnSpc>
            </a:pPr>
            <a:r>
              <a:rPr lang="en-US" sz="2000" dirty="0"/>
              <a:t>Contribution per unit (</a:t>
            </a:r>
            <a:r>
              <a:rPr lang="en-US" sz="2000" dirty="0" err="1"/>
              <a:t>Lãi</a:t>
            </a:r>
            <a:r>
              <a:rPr lang="en-US" sz="2000" dirty="0"/>
              <a:t> </a:t>
            </a:r>
            <a:r>
              <a:rPr lang="en-US" sz="2000" dirty="0" err="1"/>
              <a:t>gộp</a:t>
            </a:r>
            <a:r>
              <a:rPr lang="en-US" sz="2000" dirty="0"/>
              <a:t> </a:t>
            </a:r>
            <a:r>
              <a:rPr lang="en-US" sz="2000" dirty="0" err="1"/>
              <a:t>đơn</a:t>
            </a:r>
            <a:r>
              <a:rPr lang="en-US" sz="2000" dirty="0"/>
              <a:t> </a:t>
            </a:r>
            <a:r>
              <a:rPr lang="en-US" sz="2000" dirty="0" err="1"/>
              <a:t>vị</a:t>
            </a:r>
            <a:r>
              <a:rPr lang="en-US" sz="2000" dirty="0"/>
              <a:t>) = P - VC</a:t>
            </a:r>
          </a:p>
          <a:p>
            <a:r>
              <a:rPr lang="en-US" sz="2000" dirty="0"/>
              <a:t>Eg: A store sells </a:t>
            </a:r>
            <a:r>
              <a:rPr lang="en-US" sz="2000" b="1" dirty="0"/>
              <a:t>thermal water bottles</a:t>
            </a:r>
            <a:r>
              <a:rPr lang="en-US" sz="2000" dirty="0"/>
              <a:t>.</a:t>
            </a:r>
          </a:p>
          <a:p>
            <a:pPr lvl="1"/>
            <a:r>
              <a:rPr lang="en-US" sz="1600" dirty="0"/>
              <a:t>Monthly fixed costs: </a:t>
            </a:r>
            <a:r>
              <a:rPr lang="en-US" sz="1600" b="1" dirty="0"/>
              <a:t>VND 24,000,000</a:t>
            </a:r>
            <a:r>
              <a:rPr lang="en-US" sz="1600" dirty="0"/>
              <a:t> </a:t>
            </a:r>
          </a:p>
          <a:p>
            <a:pPr lvl="1"/>
            <a:r>
              <a:rPr lang="en-US" sz="1600" dirty="0"/>
              <a:t>Purchase cost per bottle: </a:t>
            </a:r>
            <a:r>
              <a:rPr lang="en-US" sz="1600" b="1" dirty="0"/>
              <a:t>VND 120,000</a:t>
            </a:r>
            <a:r>
              <a:rPr lang="en-US" sz="1600" dirty="0"/>
              <a:t> </a:t>
            </a:r>
          </a:p>
          <a:p>
            <a:pPr lvl="1"/>
            <a:r>
              <a:rPr lang="en-US" sz="1600" dirty="0"/>
              <a:t>Packaging cost per bottle: </a:t>
            </a:r>
            <a:r>
              <a:rPr lang="en-US" sz="1600" b="1" dirty="0"/>
              <a:t>VND 10,000</a:t>
            </a:r>
            <a:r>
              <a:rPr lang="en-US" sz="1600" dirty="0"/>
              <a:t> </a:t>
            </a:r>
          </a:p>
          <a:p>
            <a:pPr lvl="1"/>
            <a:r>
              <a:rPr lang="en-US" sz="1600" dirty="0"/>
              <a:t>Market selling price: </a:t>
            </a:r>
            <a:r>
              <a:rPr lang="en-US" sz="1600" b="1" dirty="0"/>
              <a:t>VND 250,000 per bottle</a:t>
            </a:r>
            <a:r>
              <a:rPr lang="en-US" sz="1600" dirty="0"/>
              <a:t> </a:t>
            </a:r>
          </a:p>
          <a:p>
            <a:pPr lvl="1"/>
            <a:r>
              <a:rPr lang="en-US" sz="1600" dirty="0"/>
              <a:t>The store decides to sell at the same market price. </a:t>
            </a:r>
          </a:p>
          <a:p>
            <a:pPr marL="0" indent="0">
              <a:buNone/>
            </a:pPr>
            <a:r>
              <a:rPr lang="en-US" sz="2400" b="1" dirty="0"/>
              <a:t>Questions: </a:t>
            </a:r>
            <a:r>
              <a:rPr lang="en-US" sz="1800" dirty="0"/>
              <a:t>How many bottles must the store sell per month to break even? If the store sells </a:t>
            </a:r>
            <a:r>
              <a:rPr lang="en-US" sz="1800" b="1" dirty="0"/>
              <a:t>250 bottles per month</a:t>
            </a:r>
            <a:r>
              <a:rPr lang="en-US" sz="1800" dirty="0"/>
              <a:t>, will it make a profit or a loss? How much will the profit or loss be? </a:t>
            </a:r>
          </a:p>
          <a:p>
            <a:pPr>
              <a:lnSpc>
                <a:spcPct val="120000"/>
              </a:lnSpc>
            </a:pPr>
            <a:endParaRPr lang="en-US" sz="2000" dirty="0"/>
          </a:p>
        </p:txBody>
      </p:sp>
      <p:sp>
        <p:nvSpPr>
          <p:cNvPr id="4" name="Content Placeholder 3">
            <a:extLst>
              <a:ext uri="{FF2B5EF4-FFF2-40B4-BE49-F238E27FC236}">
                <a16:creationId xmlns:a16="http://schemas.microsoft.com/office/drawing/2014/main" id="{754E5C37-E953-2B1D-E06D-C2E2D2E6F82B}"/>
              </a:ext>
            </a:extLst>
          </p:cNvPr>
          <p:cNvSpPr>
            <a:spLocks noGrp="1"/>
          </p:cNvSpPr>
          <p:nvPr>
            <p:ph sz="half" idx="2"/>
          </p:nvPr>
        </p:nvSpPr>
        <p:spPr>
          <a:xfrm>
            <a:off x="7687733" y="471487"/>
            <a:ext cx="4101931" cy="2220913"/>
          </a:xfrm>
          <a:solidFill>
            <a:schemeClr val="accent5">
              <a:lumMod val="20000"/>
              <a:lumOff val="80000"/>
            </a:schemeClr>
          </a:solidFill>
        </p:spPr>
        <p:txBody>
          <a:bodyPr>
            <a:noAutofit/>
          </a:bodyPr>
          <a:lstStyle/>
          <a:p>
            <a:r>
              <a:rPr lang="en-US" sz="2000" dirty="0"/>
              <a:t>Variable cost per bottle = </a:t>
            </a:r>
            <a:r>
              <a:rPr lang="en-US" sz="2000" b="1" dirty="0"/>
              <a:t>Purchase cost + Packaging cost</a:t>
            </a:r>
            <a:endParaRPr lang="en-US" sz="2000" dirty="0"/>
          </a:p>
          <a:p>
            <a:r>
              <a:rPr lang="en-US" sz="2000" dirty="0"/>
              <a:t>Contribution per unit = </a:t>
            </a:r>
            <a:r>
              <a:rPr lang="en-US" sz="2000" b="1" dirty="0"/>
              <a:t>Price − Variable cost </a:t>
            </a:r>
          </a:p>
          <a:p>
            <a:r>
              <a:rPr lang="en-US" sz="2000" dirty="0"/>
              <a:t>Q*</a:t>
            </a:r>
            <a:r>
              <a:rPr lang="vi-VN" sz="2000" dirty="0"/>
              <a:t>= </a:t>
            </a:r>
            <a:r>
              <a:rPr lang="en-US" sz="2000" dirty="0"/>
              <a:t>FC/ (P – VC)</a:t>
            </a:r>
            <a:endParaRPr lang="vi-VN" sz="2000" dirty="0"/>
          </a:p>
          <a:p>
            <a:r>
              <a:rPr lang="en-US" sz="2000" dirty="0"/>
              <a:t>Profit = TR – TC = TR – (FC + VC)</a:t>
            </a:r>
            <a:endParaRPr lang="vi-VN" sz="2000" dirty="0"/>
          </a:p>
          <a:p>
            <a:endParaRPr lang="en-US" sz="2000" dirty="0"/>
          </a:p>
        </p:txBody>
      </p:sp>
      <p:sp>
        <p:nvSpPr>
          <p:cNvPr id="5" name="Content Placeholder 3">
            <a:extLst>
              <a:ext uri="{FF2B5EF4-FFF2-40B4-BE49-F238E27FC236}">
                <a16:creationId xmlns:a16="http://schemas.microsoft.com/office/drawing/2014/main" id="{86254DB7-78AA-7B93-8769-2413E67C9B73}"/>
              </a:ext>
            </a:extLst>
          </p:cNvPr>
          <p:cNvSpPr txBox="1">
            <a:spLocks/>
          </p:cNvSpPr>
          <p:nvPr/>
        </p:nvSpPr>
        <p:spPr>
          <a:xfrm>
            <a:off x="7251868" y="2980267"/>
            <a:ext cx="4707129" cy="3512608"/>
          </a:xfrm>
          <a:prstGeom prst="rect">
            <a:avLst/>
          </a:prstGeom>
          <a:solidFill>
            <a:schemeClr val="tx2">
              <a:lumMod val="10000"/>
              <a:lumOff val="90000"/>
            </a:schemeClr>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dirty="0">
                <a:solidFill>
                  <a:schemeClr val="accent1"/>
                </a:solidFill>
              </a:rPr>
              <a:t>VC = 120,000 + 10,000 = 130,000 VND</a:t>
            </a:r>
          </a:p>
          <a:p>
            <a:pPr marL="0" indent="0">
              <a:buNone/>
            </a:pPr>
            <a:r>
              <a:rPr lang="en-US" sz="1800" dirty="0">
                <a:solidFill>
                  <a:schemeClr val="accent1"/>
                </a:solidFill>
              </a:rPr>
              <a:t>P – VC = 250,000 – 130,000 = 120,000 VND</a:t>
            </a:r>
          </a:p>
          <a:p>
            <a:pPr marL="0" indent="0">
              <a:buNone/>
            </a:pPr>
            <a:r>
              <a:rPr lang="en-US" sz="1800" b="1" dirty="0">
                <a:solidFill>
                  <a:schemeClr val="accent1"/>
                </a:solidFill>
              </a:rPr>
              <a:t>Q* = Fixed costs ÷ Contribution per unit</a:t>
            </a:r>
            <a:endParaRPr lang="en-US" sz="1800" dirty="0">
              <a:solidFill>
                <a:schemeClr val="accent1"/>
              </a:solidFill>
            </a:endParaRPr>
          </a:p>
          <a:p>
            <a:pPr marL="0" indent="0">
              <a:buNone/>
            </a:pPr>
            <a:r>
              <a:rPr lang="en-US" sz="1800" dirty="0">
                <a:solidFill>
                  <a:schemeClr val="accent1"/>
                </a:solidFill>
              </a:rPr>
              <a:t>= VND 24,000,000 ÷ VND 120,000</a:t>
            </a:r>
            <a:br>
              <a:rPr lang="en-US" sz="1800" dirty="0">
                <a:solidFill>
                  <a:schemeClr val="accent1"/>
                </a:solidFill>
              </a:rPr>
            </a:br>
            <a:r>
              <a:rPr lang="en-US" sz="1800" dirty="0">
                <a:solidFill>
                  <a:schemeClr val="accent1"/>
                </a:solidFill>
              </a:rPr>
              <a:t>= </a:t>
            </a:r>
            <a:r>
              <a:rPr lang="en-US" sz="1800" b="1" dirty="0">
                <a:solidFill>
                  <a:schemeClr val="accent1"/>
                </a:solidFill>
              </a:rPr>
              <a:t>200 bottles</a:t>
            </a:r>
          </a:p>
          <a:p>
            <a:pPr marL="0" indent="0">
              <a:buNone/>
            </a:pPr>
            <a:r>
              <a:rPr lang="en-US" sz="1800" b="1" dirty="0">
                <a:solidFill>
                  <a:schemeClr val="accent1"/>
                </a:solidFill>
              </a:rPr>
              <a:t>If they sells 250 bottles</a:t>
            </a:r>
          </a:p>
          <a:p>
            <a:pPr marL="0" indent="0">
              <a:buNone/>
            </a:pPr>
            <a:r>
              <a:rPr lang="en-US" sz="1800" b="1" dirty="0">
                <a:solidFill>
                  <a:schemeClr val="accent1"/>
                </a:solidFill>
              </a:rPr>
              <a:t>TR = 250 x 250,000 = 62,500,000 VND</a:t>
            </a:r>
          </a:p>
          <a:p>
            <a:pPr marL="0" indent="0">
              <a:buNone/>
            </a:pPr>
            <a:r>
              <a:rPr lang="en-US" sz="1800" b="1" dirty="0">
                <a:solidFill>
                  <a:schemeClr val="accent1"/>
                </a:solidFill>
              </a:rPr>
              <a:t>VC = 250 x 130,000 = 32,500,000 VND</a:t>
            </a:r>
          </a:p>
          <a:p>
            <a:pPr marL="0" indent="0">
              <a:buNone/>
            </a:pPr>
            <a:r>
              <a:rPr lang="en-US" sz="1800" b="1" dirty="0">
                <a:solidFill>
                  <a:schemeClr val="accent1"/>
                </a:solidFill>
              </a:rPr>
              <a:t>TC = 24M + 32.5M = 56,500,000 VND</a:t>
            </a:r>
          </a:p>
          <a:p>
            <a:pPr marL="0" indent="0">
              <a:buNone/>
            </a:pPr>
            <a:r>
              <a:rPr lang="en-US" sz="1800" b="1" dirty="0">
                <a:solidFill>
                  <a:schemeClr val="accent1"/>
                </a:solidFill>
              </a:rPr>
              <a:t>Profit = TR – TC = 6,000,000 VND</a:t>
            </a:r>
            <a:endParaRPr lang="en-US" sz="1800" dirty="0">
              <a:solidFill>
                <a:schemeClr val="accent1"/>
              </a:solidFill>
            </a:endParaRPr>
          </a:p>
          <a:p>
            <a:pPr marL="0" indent="0">
              <a:buNone/>
            </a:pPr>
            <a:endParaRPr lang="vi-VN" sz="1800" dirty="0">
              <a:solidFill>
                <a:schemeClr val="accent1"/>
              </a:solidFill>
            </a:endParaRPr>
          </a:p>
          <a:p>
            <a:pPr marL="0" indent="0">
              <a:buNone/>
            </a:pPr>
            <a:endParaRPr lang="en-US" sz="1800" dirty="0">
              <a:solidFill>
                <a:schemeClr val="accent1"/>
              </a:solidFill>
            </a:endParaRPr>
          </a:p>
        </p:txBody>
      </p:sp>
    </p:spTree>
    <p:extLst>
      <p:ext uri="{BB962C8B-B14F-4D97-AF65-F5344CB8AC3E}">
        <p14:creationId xmlns:p14="http://schemas.microsoft.com/office/powerpoint/2010/main" val="4242237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5F44963-F78F-4F17-86B4-4EAA3536BD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5D7E02-DE1A-BA2E-4308-88E02157BA4D}"/>
              </a:ext>
            </a:extLst>
          </p:cNvPr>
          <p:cNvSpPr>
            <a:spLocks noGrp="1"/>
          </p:cNvSpPr>
          <p:nvPr>
            <p:ph type="title"/>
          </p:nvPr>
        </p:nvSpPr>
        <p:spPr>
          <a:xfrm>
            <a:off x="614051" y="507999"/>
            <a:ext cx="6587518" cy="707083"/>
          </a:xfrm>
        </p:spPr>
        <p:txBody>
          <a:bodyPr>
            <a:normAutofit/>
          </a:bodyPr>
          <a:lstStyle/>
          <a:p>
            <a:r>
              <a:rPr lang="en-US" dirty="0"/>
              <a:t>Price Elasticity of Demand</a:t>
            </a:r>
            <a:endParaRPr lang="en-US" dirty="0">
              <a:solidFill>
                <a:schemeClr val="tx1">
                  <a:lumMod val="85000"/>
                  <a:lumOff val="15000"/>
                </a:schemeClr>
              </a:solidFill>
            </a:endParaRPr>
          </a:p>
        </p:txBody>
      </p:sp>
      <p:sp>
        <p:nvSpPr>
          <p:cNvPr id="3" name="Content Placeholder 2">
            <a:extLst>
              <a:ext uri="{FF2B5EF4-FFF2-40B4-BE49-F238E27FC236}">
                <a16:creationId xmlns:a16="http://schemas.microsoft.com/office/drawing/2014/main" id="{F6BE7B8D-5A5C-FB66-FE42-83628C1AEB0D}"/>
              </a:ext>
            </a:extLst>
          </p:cNvPr>
          <p:cNvSpPr>
            <a:spLocks noGrp="1"/>
          </p:cNvSpPr>
          <p:nvPr>
            <p:ph idx="1"/>
          </p:nvPr>
        </p:nvSpPr>
        <p:spPr>
          <a:xfrm>
            <a:off x="435505" y="1381697"/>
            <a:ext cx="7476942" cy="4968304"/>
          </a:xfrm>
        </p:spPr>
        <p:txBody>
          <a:bodyPr>
            <a:normAutofit lnSpcReduction="10000"/>
          </a:bodyPr>
          <a:lstStyle/>
          <a:p>
            <a:r>
              <a:rPr lang="en-US" sz="2000" b="1" dirty="0"/>
              <a:t>Price elasticity m</a:t>
            </a:r>
            <a:r>
              <a:rPr lang="en-US" sz="2000" dirty="0"/>
              <a:t>easures how much demand responds (in %) to a 1% change in price.</a:t>
            </a:r>
          </a:p>
          <a:p>
            <a:pPr>
              <a:buFont typeface="Wingdings" panose="05000000000000000000" pitchFamily="2" charset="2"/>
              <a:buChar char="à"/>
            </a:pPr>
            <a:r>
              <a:rPr lang="en-US" sz="2000" b="1" dirty="0">
                <a:solidFill>
                  <a:schemeClr val="tx1">
                    <a:lumMod val="85000"/>
                    <a:lumOff val="15000"/>
                  </a:schemeClr>
                </a:solidFill>
              </a:rPr>
              <a:t> When price varies, how do customers react? </a:t>
            </a:r>
          </a:p>
          <a:p>
            <a:pPr marL="0" indent="0">
              <a:buNone/>
            </a:pPr>
            <a:r>
              <a:rPr lang="en-US" sz="2000" dirty="0">
                <a:solidFill>
                  <a:schemeClr val="tx1">
                    <a:lumMod val="85000"/>
                    <a:lumOff val="15000"/>
                  </a:schemeClr>
                </a:solidFill>
              </a:rPr>
              <a:t>	</a:t>
            </a:r>
            <a:r>
              <a:rPr lang="vi-VN" sz="2000" dirty="0">
                <a:solidFill>
                  <a:schemeClr val="tx1">
                    <a:lumMod val="85000"/>
                    <a:lumOff val="15000"/>
                  </a:schemeClr>
                </a:solidFill>
              </a:rPr>
              <a:t>Ed​=</a:t>
            </a:r>
            <a:r>
              <a:rPr lang="en-US" sz="2000" dirty="0">
                <a:solidFill>
                  <a:schemeClr val="tx1">
                    <a:lumMod val="85000"/>
                    <a:lumOff val="15000"/>
                  </a:schemeClr>
                </a:solidFill>
              </a:rPr>
              <a:t> </a:t>
            </a:r>
            <a:r>
              <a:rPr lang="vi-VN" sz="2000" dirty="0">
                <a:solidFill>
                  <a:schemeClr val="tx1">
                    <a:lumMod val="85000"/>
                    <a:lumOff val="15000"/>
                  </a:schemeClr>
                </a:solidFill>
              </a:rPr>
              <a:t>% </a:t>
            </a:r>
            <a:r>
              <a:rPr lang="en-US" sz="2000" dirty="0">
                <a:solidFill>
                  <a:schemeClr val="tx1">
                    <a:lumMod val="85000"/>
                    <a:lumOff val="15000"/>
                  </a:schemeClr>
                </a:solidFill>
              </a:rPr>
              <a:t>change in demand/ % change in price</a:t>
            </a:r>
            <a:endParaRPr lang="vi-VN" sz="2000" dirty="0">
              <a:solidFill>
                <a:schemeClr val="tx1">
                  <a:lumMod val="85000"/>
                  <a:lumOff val="15000"/>
                </a:schemeClr>
              </a:solidFill>
            </a:endParaRPr>
          </a:p>
          <a:p>
            <a:r>
              <a:rPr lang="en-US" sz="2000" dirty="0">
                <a:solidFill>
                  <a:schemeClr val="tx1">
                    <a:lumMod val="85000"/>
                    <a:lumOff val="15000"/>
                  </a:schemeClr>
                </a:solidFill>
              </a:rPr>
              <a:t>|Ed| &gt; 1: </a:t>
            </a:r>
            <a:r>
              <a:rPr lang="en-US" sz="2000" dirty="0"/>
              <a:t>Elastic demand Small price change → large change in demand</a:t>
            </a:r>
            <a:r>
              <a:rPr lang="en-US" sz="2000" dirty="0">
                <a:solidFill>
                  <a:schemeClr val="tx1">
                    <a:lumMod val="85000"/>
                    <a:lumOff val="15000"/>
                  </a:schemeClr>
                </a:solidFill>
                <a:sym typeface="Wingdings" panose="05000000000000000000" pitchFamily="2" charset="2"/>
              </a:rPr>
              <a:t>. Eg: milk tea, movie ticket</a:t>
            </a:r>
            <a:endParaRPr lang="en-US" sz="2000" dirty="0">
              <a:solidFill>
                <a:schemeClr val="tx1">
                  <a:lumMod val="85000"/>
                  <a:lumOff val="15000"/>
                </a:schemeClr>
              </a:solidFill>
            </a:endParaRPr>
          </a:p>
          <a:p>
            <a:r>
              <a:rPr lang="en-US" sz="2000" dirty="0">
                <a:solidFill>
                  <a:schemeClr val="tx1">
                    <a:lumMod val="85000"/>
                    <a:lumOff val="15000"/>
                  </a:schemeClr>
                </a:solidFill>
              </a:rPr>
              <a:t>|Ed| &lt; 1: </a:t>
            </a:r>
            <a:r>
              <a:rPr lang="en-US" sz="2000" b="1" dirty="0"/>
              <a:t>Inelastic demand: </a:t>
            </a:r>
            <a:r>
              <a:rPr lang="en-US" sz="2000" dirty="0"/>
              <a:t>Price changes have relatively little effect on demand.</a:t>
            </a:r>
            <a:r>
              <a:rPr lang="en-US" sz="2000" dirty="0">
                <a:solidFill>
                  <a:schemeClr val="tx1">
                    <a:lumMod val="85000"/>
                    <a:lumOff val="15000"/>
                  </a:schemeClr>
                </a:solidFill>
                <a:sym typeface="Wingdings" panose="05000000000000000000" pitchFamily="2" charset="2"/>
              </a:rPr>
              <a:t> Eg: Rice, urgent purchases</a:t>
            </a:r>
            <a:endParaRPr lang="en-US" sz="2000" dirty="0">
              <a:solidFill>
                <a:schemeClr val="tx1">
                  <a:lumMod val="85000"/>
                  <a:lumOff val="15000"/>
                </a:schemeClr>
              </a:solidFill>
            </a:endParaRPr>
          </a:p>
          <a:p>
            <a:r>
              <a:rPr lang="en-US" sz="2000" dirty="0">
                <a:solidFill>
                  <a:schemeClr val="tx1">
                    <a:lumMod val="85000"/>
                    <a:lumOff val="15000"/>
                  </a:schemeClr>
                </a:solidFill>
              </a:rPr>
              <a:t>|Ed| = 1: unit elastic demand </a:t>
            </a:r>
          </a:p>
          <a:p>
            <a:r>
              <a:rPr lang="en-US" sz="2000" dirty="0">
                <a:solidFill>
                  <a:schemeClr val="tx1">
                    <a:lumMod val="85000"/>
                    <a:lumOff val="15000"/>
                  </a:schemeClr>
                </a:solidFill>
              </a:rPr>
              <a:t>Price is less sensitive if the product is unique, quality is difficult to compare, there are few substitutes, someone else pays, switching costs are high, the product has strong emotional or symbolic value.</a:t>
            </a:r>
          </a:p>
          <a:p>
            <a:r>
              <a:rPr lang="en-US" sz="2000" dirty="0">
                <a:solidFill>
                  <a:schemeClr val="tx1">
                    <a:lumMod val="85000"/>
                    <a:lumOff val="15000"/>
                  </a:schemeClr>
                </a:solidFill>
              </a:rPr>
              <a:t>Eg: A milk tea shop raised its price from 70,000 to 77,000 VND per cup. The sales per day decreased from 1000 cups to 750 cups. Calculate the Ed and </a:t>
            </a:r>
            <a:r>
              <a:rPr lang="en-US" sz="2000" dirty="0" err="1">
                <a:solidFill>
                  <a:schemeClr val="tx1">
                    <a:lumMod val="85000"/>
                    <a:lumOff val="15000"/>
                  </a:schemeClr>
                </a:solidFill>
              </a:rPr>
              <a:t>analyse</a:t>
            </a:r>
            <a:r>
              <a:rPr lang="en-US" sz="2000" dirty="0">
                <a:solidFill>
                  <a:schemeClr val="tx1">
                    <a:lumMod val="85000"/>
                    <a:lumOff val="15000"/>
                  </a:schemeClr>
                </a:solidFill>
              </a:rPr>
              <a:t> its meaning.</a:t>
            </a:r>
          </a:p>
          <a:p>
            <a:endParaRPr lang="en-US" sz="1700" dirty="0">
              <a:solidFill>
                <a:schemeClr val="tx1">
                  <a:lumMod val="85000"/>
                  <a:lumOff val="15000"/>
                </a:schemeClr>
              </a:solidFill>
            </a:endParaRPr>
          </a:p>
          <a:p>
            <a:endParaRPr lang="en-US" sz="1700" dirty="0">
              <a:solidFill>
                <a:schemeClr val="tx1">
                  <a:lumMod val="85000"/>
                  <a:lumOff val="15000"/>
                </a:schemeClr>
              </a:solidFill>
            </a:endParaRPr>
          </a:p>
        </p:txBody>
      </p:sp>
      <p:sp>
        <p:nvSpPr>
          <p:cNvPr id="14" name="Freeform: Shape 13">
            <a:extLst>
              <a:ext uri="{FF2B5EF4-FFF2-40B4-BE49-F238E27FC236}">
                <a16:creationId xmlns:a16="http://schemas.microsoft.com/office/drawing/2014/main" id="{22BCA4C2-A213-404E-B14B-DA9A32CE55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04518" y="0"/>
            <a:ext cx="3687482" cy="6858000"/>
          </a:xfrm>
          <a:custGeom>
            <a:avLst/>
            <a:gdLst>
              <a:gd name="connsiteX0" fmla="*/ 1814929 w 4376835"/>
              <a:gd name="connsiteY0" fmla="*/ 0 h 6858000"/>
              <a:gd name="connsiteX1" fmla="*/ 4376835 w 4376835"/>
              <a:gd name="connsiteY1" fmla="*/ 0 h 6858000"/>
              <a:gd name="connsiteX2" fmla="*/ 4376835 w 4376835"/>
              <a:gd name="connsiteY2" fmla="*/ 6858000 h 6858000"/>
              <a:gd name="connsiteX3" fmla="*/ 0 w 4376835"/>
              <a:gd name="connsiteY3" fmla="*/ 6858000 h 6858000"/>
              <a:gd name="connsiteX4" fmla="*/ 2310 w 4376835"/>
              <a:gd name="connsiteY4" fmla="*/ 6853652 h 6858000"/>
              <a:gd name="connsiteX5" fmla="*/ 91006 w 4376835"/>
              <a:gd name="connsiteY5" fmla="*/ 6620968 h 6858000"/>
              <a:gd name="connsiteX6" fmla="*/ 81892 w 4376835"/>
              <a:gd name="connsiteY6" fmla="*/ 6435659 h 6858000"/>
              <a:gd name="connsiteX7" fmla="*/ 80998 w 4376835"/>
              <a:gd name="connsiteY7" fmla="*/ 6414855 h 6858000"/>
              <a:gd name="connsiteX8" fmla="*/ 75836 w 4376835"/>
              <a:gd name="connsiteY8" fmla="*/ 6409671 h 6858000"/>
              <a:gd name="connsiteX9" fmla="*/ 77989 w 4376835"/>
              <a:gd name="connsiteY9" fmla="*/ 6396556 h 6858000"/>
              <a:gd name="connsiteX10" fmla="*/ 77374 w 4376835"/>
              <a:gd name="connsiteY10" fmla="*/ 6392981 h 6858000"/>
              <a:gd name="connsiteX11" fmla="*/ 75036 w 4376835"/>
              <a:gd name="connsiteY11" fmla="*/ 6372572 h 6858000"/>
              <a:gd name="connsiteX12" fmla="*/ 99554 w 4376835"/>
              <a:gd name="connsiteY12" fmla="*/ 6331118 h 6858000"/>
              <a:gd name="connsiteX13" fmla="*/ 105442 w 4376835"/>
              <a:gd name="connsiteY13" fmla="*/ 6278374 h 6858000"/>
              <a:gd name="connsiteX14" fmla="*/ 172914 w 4376835"/>
              <a:gd name="connsiteY14" fmla="*/ 6144628 h 6858000"/>
              <a:gd name="connsiteX15" fmla="*/ 264181 w 4376835"/>
              <a:gd name="connsiteY15" fmla="*/ 5952072 h 6858000"/>
              <a:gd name="connsiteX16" fmla="*/ 423554 w 4376835"/>
              <a:gd name="connsiteY16" fmla="*/ 5679532 h 6858000"/>
              <a:gd name="connsiteX17" fmla="*/ 434055 w 4376835"/>
              <a:gd name="connsiteY17" fmla="*/ 5473593 h 6858000"/>
              <a:gd name="connsiteX18" fmla="*/ 403759 w 4376835"/>
              <a:gd name="connsiteY18" fmla="*/ 5215514 h 6858000"/>
              <a:gd name="connsiteX19" fmla="*/ 367284 w 4376835"/>
              <a:gd name="connsiteY19" fmla="*/ 5066430 h 6858000"/>
              <a:gd name="connsiteX20" fmla="*/ 317365 w 4376835"/>
              <a:gd name="connsiteY20" fmla="*/ 5016642 h 6858000"/>
              <a:gd name="connsiteX21" fmla="*/ 317834 w 4376835"/>
              <a:gd name="connsiteY21" fmla="*/ 5008528 h 6858000"/>
              <a:gd name="connsiteX22" fmla="*/ 317591 w 4376835"/>
              <a:gd name="connsiteY22" fmla="*/ 5008366 h 6858000"/>
              <a:gd name="connsiteX23" fmla="*/ 318532 w 4376835"/>
              <a:gd name="connsiteY23" fmla="*/ 5000689 h 6858000"/>
              <a:gd name="connsiteX24" fmla="*/ 326373 w 4376835"/>
              <a:gd name="connsiteY24" fmla="*/ 4962649 h 6858000"/>
              <a:gd name="connsiteX25" fmla="*/ 304517 w 4376835"/>
              <a:gd name="connsiteY25" fmla="*/ 4845612 h 6858000"/>
              <a:gd name="connsiteX26" fmla="*/ 312138 w 4376835"/>
              <a:gd name="connsiteY26" fmla="*/ 4821435 h 6858000"/>
              <a:gd name="connsiteX27" fmla="*/ 314669 w 4376835"/>
              <a:gd name="connsiteY27" fmla="*/ 4809154 h 6858000"/>
              <a:gd name="connsiteX28" fmla="*/ 318283 w 4376835"/>
              <a:gd name="connsiteY28" fmla="*/ 4805250 h 6858000"/>
              <a:gd name="connsiteX29" fmla="*/ 320547 w 4376835"/>
              <a:gd name="connsiteY29" fmla="*/ 4787345 h 6858000"/>
              <a:gd name="connsiteX30" fmla="*/ 319715 w 4376835"/>
              <a:gd name="connsiteY30" fmla="*/ 4785453 h 6858000"/>
              <a:gd name="connsiteX31" fmla="*/ 325649 w 4376835"/>
              <a:gd name="connsiteY31" fmla="*/ 4770073 h 6858000"/>
              <a:gd name="connsiteX32" fmla="*/ 335542 w 4376835"/>
              <a:gd name="connsiteY32" fmla="*/ 4756450 h 6858000"/>
              <a:gd name="connsiteX33" fmla="*/ 339391 w 4376835"/>
              <a:gd name="connsiteY33" fmla="*/ 4606479 h 6858000"/>
              <a:gd name="connsiteX34" fmla="*/ 385485 w 4376835"/>
              <a:gd name="connsiteY34" fmla="*/ 4470620 h 6858000"/>
              <a:gd name="connsiteX35" fmla="*/ 386474 w 4376835"/>
              <a:gd name="connsiteY35" fmla="*/ 4389388 h 6858000"/>
              <a:gd name="connsiteX36" fmla="*/ 365661 w 4376835"/>
              <a:gd name="connsiteY36" fmla="*/ 4365498 h 6858000"/>
              <a:gd name="connsiteX37" fmla="*/ 389339 w 4376835"/>
              <a:gd name="connsiteY37" fmla="*/ 4160513 h 6858000"/>
              <a:gd name="connsiteX38" fmla="*/ 385403 w 4376835"/>
              <a:gd name="connsiteY38" fmla="*/ 4109650 h 6858000"/>
              <a:gd name="connsiteX39" fmla="*/ 402327 w 4376835"/>
              <a:gd name="connsiteY39" fmla="*/ 4061824 h 6858000"/>
              <a:gd name="connsiteX40" fmla="*/ 396156 w 4376835"/>
              <a:gd name="connsiteY40" fmla="*/ 4043965 h 6858000"/>
              <a:gd name="connsiteX41" fmla="*/ 394868 w 4376835"/>
              <a:gd name="connsiteY41" fmla="*/ 4040920 h 6858000"/>
              <a:gd name="connsiteX42" fmla="*/ 394584 w 4376835"/>
              <a:gd name="connsiteY42" fmla="*/ 4028000 h 6858000"/>
              <a:gd name="connsiteX43" fmla="*/ 388418 w 4376835"/>
              <a:gd name="connsiteY43" fmla="*/ 4025270 h 6858000"/>
              <a:gd name="connsiteX44" fmla="*/ 383628 w 4376835"/>
              <a:gd name="connsiteY44" fmla="*/ 4006478 h 6858000"/>
              <a:gd name="connsiteX45" fmla="*/ 384802 w 4376835"/>
              <a:gd name="connsiteY45" fmla="*/ 3982442 h 6858000"/>
              <a:gd name="connsiteX46" fmla="*/ 397167 w 4376835"/>
              <a:gd name="connsiteY46" fmla="*/ 3867331 h 6858000"/>
              <a:gd name="connsiteX47" fmla="*/ 400691 w 4376835"/>
              <a:gd name="connsiteY47" fmla="*/ 3798966 h 6858000"/>
              <a:gd name="connsiteX48" fmla="*/ 395946 w 4376835"/>
              <a:gd name="connsiteY48" fmla="*/ 3773791 h 6858000"/>
              <a:gd name="connsiteX49" fmla="*/ 393410 w 4376835"/>
              <a:gd name="connsiteY49" fmla="*/ 3738098 h 6858000"/>
              <a:gd name="connsiteX50" fmla="*/ 384223 w 4376835"/>
              <a:gd name="connsiteY50" fmla="*/ 3675719 h 6858000"/>
              <a:gd name="connsiteX51" fmla="*/ 386290 w 4376835"/>
              <a:gd name="connsiteY51" fmla="*/ 3642763 h 6858000"/>
              <a:gd name="connsiteX52" fmla="*/ 382514 w 4376835"/>
              <a:gd name="connsiteY52" fmla="*/ 3624093 h 6858000"/>
              <a:gd name="connsiteX53" fmla="*/ 383976 w 4376835"/>
              <a:gd name="connsiteY53" fmla="*/ 3616602 h 6858000"/>
              <a:gd name="connsiteX54" fmla="*/ 385517 w 4376835"/>
              <a:gd name="connsiteY54" fmla="*/ 3591527 h 6858000"/>
              <a:gd name="connsiteX55" fmla="*/ 387146 w 4376835"/>
              <a:gd name="connsiteY55" fmla="*/ 3577241 h 6858000"/>
              <a:gd name="connsiteX56" fmla="*/ 388068 w 4376835"/>
              <a:gd name="connsiteY56" fmla="*/ 3571585 h 6858000"/>
              <a:gd name="connsiteX57" fmla="*/ 395496 w 4376835"/>
              <a:gd name="connsiteY57" fmla="*/ 3559720 h 6858000"/>
              <a:gd name="connsiteX58" fmla="*/ 394985 w 4376835"/>
              <a:gd name="connsiteY58" fmla="*/ 3543047 h 6858000"/>
              <a:gd name="connsiteX59" fmla="*/ 403028 w 4376835"/>
              <a:gd name="connsiteY59" fmla="*/ 3525651 h 6858000"/>
              <a:gd name="connsiteX60" fmla="*/ 398728 w 4376835"/>
              <a:gd name="connsiteY60" fmla="*/ 3520715 h 6858000"/>
              <a:gd name="connsiteX61" fmla="*/ 395530 w 4376835"/>
              <a:gd name="connsiteY61" fmla="*/ 3505412 h 6858000"/>
              <a:gd name="connsiteX62" fmla="*/ 402719 w 4376835"/>
              <a:gd name="connsiteY62" fmla="*/ 3493445 h 6858000"/>
              <a:gd name="connsiteX63" fmla="*/ 409328 w 4376835"/>
              <a:gd name="connsiteY63" fmla="*/ 3467406 h 6858000"/>
              <a:gd name="connsiteX64" fmla="*/ 409292 w 4376835"/>
              <a:gd name="connsiteY64" fmla="*/ 3460033 h 6858000"/>
              <a:gd name="connsiteX65" fmla="*/ 419755 w 4376835"/>
              <a:gd name="connsiteY65" fmla="*/ 3435495 h 6858000"/>
              <a:gd name="connsiteX66" fmla="*/ 430771 w 4376835"/>
              <a:gd name="connsiteY66" fmla="*/ 3395884 h 6858000"/>
              <a:gd name="connsiteX67" fmla="*/ 439140 w 4376835"/>
              <a:gd name="connsiteY67" fmla="*/ 3350083 h 6858000"/>
              <a:gd name="connsiteX68" fmla="*/ 446544 w 4376835"/>
              <a:gd name="connsiteY68" fmla="*/ 3337690 h 6858000"/>
              <a:gd name="connsiteX69" fmla="*/ 470731 w 4376835"/>
              <a:gd name="connsiteY69" fmla="*/ 3254519 h 6858000"/>
              <a:gd name="connsiteX70" fmla="*/ 477713 w 4376835"/>
              <a:gd name="connsiteY70" fmla="*/ 3231166 h 6858000"/>
              <a:gd name="connsiteX71" fmla="*/ 478087 w 4376835"/>
              <a:gd name="connsiteY71" fmla="*/ 3210262 h 6858000"/>
              <a:gd name="connsiteX72" fmla="*/ 473269 w 4376835"/>
              <a:gd name="connsiteY72" fmla="*/ 3204689 h 6858000"/>
              <a:gd name="connsiteX73" fmla="*/ 476207 w 4376835"/>
              <a:gd name="connsiteY73" fmla="*/ 3191713 h 6858000"/>
              <a:gd name="connsiteX74" fmla="*/ 475813 w 4376835"/>
              <a:gd name="connsiteY74" fmla="*/ 3188085 h 6858000"/>
              <a:gd name="connsiteX75" fmla="*/ 474728 w 4376835"/>
              <a:gd name="connsiteY75" fmla="*/ 3167471 h 6858000"/>
              <a:gd name="connsiteX76" fmla="*/ 501612 w 4376835"/>
              <a:gd name="connsiteY76" fmla="*/ 3127774 h 6858000"/>
              <a:gd name="connsiteX77" fmla="*/ 510667 w 4376835"/>
              <a:gd name="connsiteY77" fmla="*/ 3075380 h 6858000"/>
              <a:gd name="connsiteX78" fmla="*/ 582379 w 4376835"/>
              <a:gd name="connsiteY78" fmla="*/ 2882573 h 6858000"/>
              <a:gd name="connsiteX79" fmla="*/ 569744 w 4376835"/>
              <a:gd name="connsiteY79" fmla="*/ 2849169 h 6858000"/>
              <a:gd name="connsiteX80" fmla="*/ 590685 w 4376835"/>
              <a:gd name="connsiteY80" fmla="*/ 2768869 h 6858000"/>
              <a:gd name="connsiteX81" fmla="*/ 665292 w 4376835"/>
              <a:gd name="connsiteY81" fmla="*/ 2655182 h 6858000"/>
              <a:gd name="connsiteX82" fmla="*/ 705757 w 4376835"/>
              <a:gd name="connsiteY82" fmla="*/ 2507872 h 6858000"/>
              <a:gd name="connsiteX83" fmla="*/ 717932 w 4376835"/>
              <a:gd name="connsiteY83" fmla="*/ 2498916 h 6858000"/>
              <a:gd name="connsiteX84" fmla="*/ 727017 w 4376835"/>
              <a:gd name="connsiteY84" fmla="*/ 2486382 h 6858000"/>
              <a:gd name="connsiteX85" fmla="*/ 726741 w 4376835"/>
              <a:gd name="connsiteY85" fmla="*/ 2484113 h 6858000"/>
              <a:gd name="connsiteX86" fmla="*/ 733179 w 4376835"/>
              <a:gd name="connsiteY86" fmla="*/ 2467361 h 6858000"/>
              <a:gd name="connsiteX87" fmla="*/ 737364 w 4376835"/>
              <a:gd name="connsiteY87" fmla="*/ 2465156 h 6858000"/>
              <a:gd name="connsiteX88" fmla="*/ 742650 w 4376835"/>
              <a:gd name="connsiteY88" fmla="*/ 2454122 h 6858000"/>
              <a:gd name="connsiteX89" fmla="*/ 755408 w 4376835"/>
              <a:gd name="connsiteY89" fmla="*/ 2433619 h 6858000"/>
              <a:gd name="connsiteX90" fmla="*/ 755598 w 4376835"/>
              <a:gd name="connsiteY90" fmla="*/ 2428626 h 6858000"/>
              <a:gd name="connsiteX91" fmla="*/ 771418 w 4376835"/>
              <a:gd name="connsiteY91" fmla="*/ 2395899 h 6858000"/>
              <a:gd name="connsiteX92" fmla="*/ 770593 w 4376835"/>
              <a:gd name="connsiteY92" fmla="*/ 2394897 h 6858000"/>
              <a:gd name="connsiteX93" fmla="*/ 770497 w 4376835"/>
              <a:gd name="connsiteY93" fmla="*/ 2383267 h 6858000"/>
              <a:gd name="connsiteX94" fmla="*/ 772693 w 4376835"/>
              <a:gd name="connsiteY94" fmla="*/ 2362296 h 6858000"/>
              <a:gd name="connsiteX95" fmla="*/ 764846 w 4376835"/>
              <a:gd name="connsiteY95" fmla="*/ 2307129 h 6858000"/>
              <a:gd name="connsiteX96" fmla="*/ 781226 w 4376835"/>
              <a:gd name="connsiteY96" fmla="*/ 2272947 h 6858000"/>
              <a:gd name="connsiteX97" fmla="*/ 783960 w 4376835"/>
              <a:gd name="connsiteY97" fmla="*/ 2265753 h 6858000"/>
              <a:gd name="connsiteX98" fmla="*/ 783783 w 4376835"/>
              <a:gd name="connsiteY98" fmla="*/ 2265478 h 6858000"/>
              <a:gd name="connsiteX99" fmla="*/ 786206 w 4376835"/>
              <a:gd name="connsiteY99" fmla="*/ 2257630 h 6858000"/>
              <a:gd name="connsiteX100" fmla="*/ 788946 w 4376835"/>
              <a:gd name="connsiteY100" fmla="*/ 2252635 h 6858000"/>
              <a:gd name="connsiteX101" fmla="*/ 794250 w 4376835"/>
              <a:gd name="connsiteY101" fmla="*/ 2238675 h 6858000"/>
              <a:gd name="connsiteX102" fmla="*/ 794536 w 4376835"/>
              <a:gd name="connsiteY102" fmla="*/ 2233003 h 6858000"/>
              <a:gd name="connsiteX103" fmla="*/ 792429 w 4376835"/>
              <a:gd name="connsiteY103" fmla="*/ 2229498 h 6858000"/>
              <a:gd name="connsiteX104" fmla="*/ 793227 w 4376835"/>
              <a:gd name="connsiteY104" fmla="*/ 2228401 h 6858000"/>
              <a:gd name="connsiteX105" fmla="*/ 795299 w 4376835"/>
              <a:gd name="connsiteY105" fmla="*/ 2197903 h 6858000"/>
              <a:gd name="connsiteX106" fmla="*/ 808822 w 4376835"/>
              <a:gd name="connsiteY106" fmla="*/ 2134368 h 6858000"/>
              <a:gd name="connsiteX107" fmla="*/ 820138 w 4376835"/>
              <a:gd name="connsiteY107" fmla="*/ 2099989 h 6858000"/>
              <a:gd name="connsiteX108" fmla="*/ 847225 w 4376835"/>
              <a:gd name="connsiteY108" fmla="*/ 2003626 h 6858000"/>
              <a:gd name="connsiteX109" fmla="*/ 871446 w 4376835"/>
              <a:gd name="connsiteY109" fmla="*/ 1905232 h 6858000"/>
              <a:gd name="connsiteX110" fmla="*/ 866894 w 4376835"/>
              <a:gd name="connsiteY110" fmla="*/ 1846725 h 6858000"/>
              <a:gd name="connsiteX111" fmla="*/ 868241 w 4376835"/>
              <a:gd name="connsiteY111" fmla="*/ 1841071 h 6858000"/>
              <a:gd name="connsiteX112" fmla="*/ 875742 w 4376835"/>
              <a:gd name="connsiteY112" fmla="*/ 1828958 h 6858000"/>
              <a:gd name="connsiteX113" fmla="*/ 879192 w 4376835"/>
              <a:gd name="connsiteY113" fmla="*/ 1824953 h 6858000"/>
              <a:gd name="connsiteX114" fmla="*/ 882790 w 4376835"/>
              <a:gd name="connsiteY114" fmla="*/ 1817574 h 6858000"/>
              <a:gd name="connsiteX115" fmla="*/ 886658 w 4376835"/>
              <a:gd name="connsiteY115" fmla="*/ 1811329 h 6858000"/>
              <a:gd name="connsiteX116" fmla="*/ 908112 w 4376835"/>
              <a:gd name="connsiteY116" fmla="*/ 1782991 h 6858000"/>
              <a:gd name="connsiteX117" fmla="*/ 1021695 w 4376835"/>
              <a:gd name="connsiteY117" fmla="*/ 1753240 h 6858000"/>
              <a:gd name="connsiteX118" fmla="*/ 1109428 w 4376835"/>
              <a:gd name="connsiteY118" fmla="*/ 1570998 h 6858000"/>
              <a:gd name="connsiteX119" fmla="*/ 1250520 w 4376835"/>
              <a:gd name="connsiteY119" fmla="*/ 1425857 h 6858000"/>
              <a:gd name="connsiteX120" fmla="*/ 1397360 w 4376835"/>
              <a:gd name="connsiteY120" fmla="*/ 1313547 h 6858000"/>
              <a:gd name="connsiteX121" fmla="*/ 1496269 w 4376835"/>
              <a:gd name="connsiteY121" fmla="*/ 1094720 h 6858000"/>
              <a:gd name="connsiteX122" fmla="*/ 1516735 w 4376835"/>
              <a:gd name="connsiteY122" fmla="*/ 913489 h 6858000"/>
              <a:gd name="connsiteX123" fmla="*/ 1518279 w 4376835"/>
              <a:gd name="connsiteY123" fmla="*/ 802489 h 6858000"/>
              <a:gd name="connsiteX124" fmla="*/ 1589359 w 4376835"/>
              <a:gd name="connsiteY124" fmla="*/ 598702 h 6858000"/>
              <a:gd name="connsiteX125" fmla="*/ 1674468 w 4376835"/>
              <a:gd name="connsiteY125" fmla="*/ 380053 h 6858000"/>
              <a:gd name="connsiteX126" fmla="*/ 1713442 w 4376835"/>
              <a:gd name="connsiteY126" fmla="*/ 307108 h 6858000"/>
              <a:gd name="connsiteX127" fmla="*/ 1723372 w 4376835"/>
              <a:gd name="connsiteY127" fmla="*/ 277643 h 6858000"/>
              <a:gd name="connsiteX128" fmla="*/ 1740253 w 4376835"/>
              <a:gd name="connsiteY128" fmla="*/ 228503 h 6858000"/>
              <a:gd name="connsiteX129" fmla="*/ 1743263 w 4376835"/>
              <a:gd name="connsiteY129" fmla="*/ 182970 h 6858000"/>
              <a:gd name="connsiteX130" fmla="*/ 1761186 w 4376835"/>
              <a:gd name="connsiteY130" fmla="*/ 145367 h 6858000"/>
              <a:gd name="connsiteX131" fmla="*/ 1777775 w 4376835"/>
              <a:gd name="connsiteY131" fmla="*/ 148014 h 6858000"/>
              <a:gd name="connsiteX132" fmla="*/ 1792914 w 4376835"/>
              <a:gd name="connsiteY132" fmla="*/ 104094 h 6858000"/>
              <a:gd name="connsiteX133" fmla="*/ 1814516 w 4376835"/>
              <a:gd name="connsiteY133" fmla="*/ 36224 h 6858000"/>
              <a:gd name="connsiteX134" fmla="*/ 1821598 w 4376835"/>
              <a:gd name="connsiteY134" fmla="*/ 28008 h 6858000"/>
              <a:gd name="connsiteX135" fmla="*/ 1813947 w 4376835"/>
              <a:gd name="connsiteY135" fmla="*/ 11863 h 6858000"/>
              <a:gd name="connsiteX136" fmla="*/ 1814929 w 4376835"/>
              <a:gd name="connsiteY13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4376835" h="6858000">
                <a:moveTo>
                  <a:pt x="1814929" y="0"/>
                </a:moveTo>
                <a:lnTo>
                  <a:pt x="4376835" y="0"/>
                </a:lnTo>
                <a:lnTo>
                  <a:pt x="4376835" y="6858000"/>
                </a:lnTo>
                <a:lnTo>
                  <a:pt x="0" y="6858000"/>
                </a:lnTo>
                <a:lnTo>
                  <a:pt x="2310" y="6853652"/>
                </a:lnTo>
                <a:cubicBezTo>
                  <a:pt x="29810" y="6805010"/>
                  <a:pt x="56276" y="6770828"/>
                  <a:pt x="91006" y="6620968"/>
                </a:cubicBezTo>
                <a:cubicBezTo>
                  <a:pt x="94381" y="6612671"/>
                  <a:pt x="81335" y="6443221"/>
                  <a:pt x="81892" y="6435659"/>
                </a:cubicBezTo>
                <a:lnTo>
                  <a:pt x="80998" y="6414855"/>
                </a:lnTo>
                <a:lnTo>
                  <a:pt x="75836" y="6409671"/>
                </a:lnTo>
                <a:lnTo>
                  <a:pt x="77989" y="6396556"/>
                </a:lnTo>
                <a:lnTo>
                  <a:pt x="77374" y="6392981"/>
                </a:lnTo>
                <a:cubicBezTo>
                  <a:pt x="76172" y="6386157"/>
                  <a:pt x="75177" y="6379394"/>
                  <a:pt x="75036" y="6372572"/>
                </a:cubicBezTo>
                <a:cubicBezTo>
                  <a:pt x="102194" y="6377497"/>
                  <a:pt x="78306" y="6315359"/>
                  <a:pt x="99554" y="6331118"/>
                </a:cubicBezTo>
                <a:cubicBezTo>
                  <a:pt x="103496" y="6294492"/>
                  <a:pt x="122687" y="6319101"/>
                  <a:pt x="105442" y="6278374"/>
                </a:cubicBezTo>
                <a:cubicBezTo>
                  <a:pt x="113996" y="6231380"/>
                  <a:pt x="151354" y="6216149"/>
                  <a:pt x="172914" y="6144628"/>
                </a:cubicBezTo>
                <a:cubicBezTo>
                  <a:pt x="184454" y="6105934"/>
                  <a:pt x="219188" y="6021085"/>
                  <a:pt x="264181" y="5952072"/>
                </a:cubicBezTo>
                <a:cubicBezTo>
                  <a:pt x="320644" y="5872108"/>
                  <a:pt x="367070" y="5761141"/>
                  <a:pt x="423554" y="5679532"/>
                </a:cubicBezTo>
                <a:cubicBezTo>
                  <a:pt x="444226" y="5585128"/>
                  <a:pt x="413383" y="5567997"/>
                  <a:pt x="434055" y="5473593"/>
                </a:cubicBezTo>
                <a:cubicBezTo>
                  <a:pt x="395274" y="5386145"/>
                  <a:pt x="472046" y="5302014"/>
                  <a:pt x="403759" y="5215514"/>
                </a:cubicBezTo>
                <a:lnTo>
                  <a:pt x="367284" y="5066430"/>
                </a:lnTo>
                <a:lnTo>
                  <a:pt x="317365" y="5016642"/>
                </a:lnTo>
                <a:cubicBezTo>
                  <a:pt x="318092" y="5012746"/>
                  <a:pt x="318190" y="5010215"/>
                  <a:pt x="317834" y="5008528"/>
                </a:cubicBezTo>
                <a:lnTo>
                  <a:pt x="317591" y="5008366"/>
                </a:lnTo>
                <a:lnTo>
                  <a:pt x="318532" y="5000689"/>
                </a:lnTo>
                <a:cubicBezTo>
                  <a:pt x="320705" y="4987649"/>
                  <a:pt x="323377" y="4974877"/>
                  <a:pt x="326373" y="4962649"/>
                </a:cubicBezTo>
                <a:lnTo>
                  <a:pt x="304517" y="4845612"/>
                </a:lnTo>
                <a:lnTo>
                  <a:pt x="312138" y="4821435"/>
                </a:lnTo>
                <a:lnTo>
                  <a:pt x="314669" y="4809154"/>
                </a:lnTo>
                <a:lnTo>
                  <a:pt x="318283" y="4805250"/>
                </a:lnTo>
                <a:cubicBezTo>
                  <a:pt x="320578" y="4801275"/>
                  <a:pt x="321790" y="4795888"/>
                  <a:pt x="320547" y="4787345"/>
                </a:cubicBezTo>
                <a:lnTo>
                  <a:pt x="319715" y="4785453"/>
                </a:lnTo>
                <a:lnTo>
                  <a:pt x="325649" y="4770073"/>
                </a:lnTo>
                <a:cubicBezTo>
                  <a:pt x="328268" y="4765017"/>
                  <a:pt x="331488" y="4760402"/>
                  <a:pt x="335542" y="4756450"/>
                </a:cubicBezTo>
                <a:cubicBezTo>
                  <a:pt x="318003" y="4709762"/>
                  <a:pt x="339666" y="4659972"/>
                  <a:pt x="339391" y="4606479"/>
                </a:cubicBezTo>
                <a:cubicBezTo>
                  <a:pt x="308820" y="4587919"/>
                  <a:pt x="353653" y="4488685"/>
                  <a:pt x="385485" y="4470620"/>
                </a:cubicBezTo>
                <a:cubicBezTo>
                  <a:pt x="349272" y="4475654"/>
                  <a:pt x="434439" y="4343750"/>
                  <a:pt x="386474" y="4389388"/>
                </a:cubicBezTo>
                <a:cubicBezTo>
                  <a:pt x="390773" y="4370356"/>
                  <a:pt x="377813" y="4353317"/>
                  <a:pt x="365661" y="4365498"/>
                </a:cubicBezTo>
                <a:cubicBezTo>
                  <a:pt x="393730" y="4305427"/>
                  <a:pt x="374276" y="4225895"/>
                  <a:pt x="389339" y="4160513"/>
                </a:cubicBezTo>
                <a:cubicBezTo>
                  <a:pt x="364366" y="4129844"/>
                  <a:pt x="388282" y="4144911"/>
                  <a:pt x="385403" y="4109650"/>
                </a:cubicBezTo>
                <a:cubicBezTo>
                  <a:pt x="409735" y="4115762"/>
                  <a:pt x="374071" y="4068016"/>
                  <a:pt x="402327" y="4061824"/>
                </a:cubicBezTo>
                <a:cubicBezTo>
                  <a:pt x="400908" y="4055602"/>
                  <a:pt x="398642" y="4049772"/>
                  <a:pt x="396156" y="4043965"/>
                </a:cubicBezTo>
                <a:lnTo>
                  <a:pt x="394868" y="4040920"/>
                </a:lnTo>
                <a:cubicBezTo>
                  <a:pt x="394773" y="4036613"/>
                  <a:pt x="394679" y="4032307"/>
                  <a:pt x="394584" y="4028000"/>
                </a:cubicBezTo>
                <a:lnTo>
                  <a:pt x="388418" y="4025270"/>
                </a:lnTo>
                <a:lnTo>
                  <a:pt x="383628" y="4006478"/>
                </a:lnTo>
                <a:cubicBezTo>
                  <a:pt x="382774" y="3999299"/>
                  <a:pt x="382957" y="3991408"/>
                  <a:pt x="384802" y="3982442"/>
                </a:cubicBezTo>
                <a:cubicBezTo>
                  <a:pt x="401416" y="3951445"/>
                  <a:pt x="375209" y="3905701"/>
                  <a:pt x="397167" y="3867331"/>
                </a:cubicBezTo>
                <a:cubicBezTo>
                  <a:pt x="403057" y="3853072"/>
                  <a:pt x="407915" y="3808030"/>
                  <a:pt x="400691" y="3798966"/>
                </a:cubicBezTo>
                <a:cubicBezTo>
                  <a:pt x="400026" y="3789462"/>
                  <a:pt x="404255" y="3778712"/>
                  <a:pt x="395946" y="3773791"/>
                </a:cubicBezTo>
                <a:cubicBezTo>
                  <a:pt x="386179" y="3765922"/>
                  <a:pt x="406502" y="3734262"/>
                  <a:pt x="393410" y="3738098"/>
                </a:cubicBezTo>
                <a:cubicBezTo>
                  <a:pt x="407431" y="3715587"/>
                  <a:pt x="387387" y="3695630"/>
                  <a:pt x="384223" y="3675719"/>
                </a:cubicBezTo>
                <a:cubicBezTo>
                  <a:pt x="390897" y="3666933"/>
                  <a:pt x="389284" y="3656428"/>
                  <a:pt x="386290" y="3642763"/>
                </a:cubicBezTo>
                <a:lnTo>
                  <a:pt x="382514" y="3624093"/>
                </a:lnTo>
                <a:lnTo>
                  <a:pt x="383976" y="3616602"/>
                </a:lnTo>
                <a:cubicBezTo>
                  <a:pt x="384920" y="3607445"/>
                  <a:pt x="385162" y="3599012"/>
                  <a:pt x="385517" y="3591527"/>
                </a:cubicBezTo>
                <a:lnTo>
                  <a:pt x="387146" y="3577241"/>
                </a:lnTo>
                <a:lnTo>
                  <a:pt x="388068" y="3571585"/>
                </a:lnTo>
                <a:lnTo>
                  <a:pt x="395496" y="3559720"/>
                </a:lnTo>
                <a:cubicBezTo>
                  <a:pt x="395326" y="3554162"/>
                  <a:pt x="395155" y="3548605"/>
                  <a:pt x="394985" y="3543047"/>
                </a:cubicBezTo>
                <a:lnTo>
                  <a:pt x="403028" y="3525651"/>
                </a:lnTo>
                <a:cubicBezTo>
                  <a:pt x="401413" y="3524354"/>
                  <a:pt x="399963" y="3522692"/>
                  <a:pt x="398728" y="3520715"/>
                </a:cubicBezTo>
                <a:lnTo>
                  <a:pt x="395530" y="3505412"/>
                </a:lnTo>
                <a:lnTo>
                  <a:pt x="402719" y="3493445"/>
                </a:lnTo>
                <a:cubicBezTo>
                  <a:pt x="393264" y="3491751"/>
                  <a:pt x="405480" y="3478925"/>
                  <a:pt x="409328" y="3467406"/>
                </a:cubicBezTo>
                <a:cubicBezTo>
                  <a:pt x="409316" y="3464948"/>
                  <a:pt x="409304" y="3462491"/>
                  <a:pt x="409292" y="3460033"/>
                </a:cubicBezTo>
                <a:lnTo>
                  <a:pt x="419755" y="3435495"/>
                </a:lnTo>
                <a:cubicBezTo>
                  <a:pt x="424399" y="3421940"/>
                  <a:pt x="427905" y="3408759"/>
                  <a:pt x="430771" y="3395884"/>
                </a:cubicBezTo>
                <a:lnTo>
                  <a:pt x="439140" y="3350083"/>
                </a:lnTo>
                <a:lnTo>
                  <a:pt x="446544" y="3337690"/>
                </a:lnTo>
                <a:cubicBezTo>
                  <a:pt x="456457" y="3308602"/>
                  <a:pt x="453892" y="3271850"/>
                  <a:pt x="470731" y="3254519"/>
                </a:cubicBezTo>
                <a:cubicBezTo>
                  <a:pt x="474589" y="3246460"/>
                  <a:pt x="476699" y="3238700"/>
                  <a:pt x="477713" y="3231166"/>
                </a:cubicBezTo>
                <a:cubicBezTo>
                  <a:pt x="477838" y="3224198"/>
                  <a:pt x="477962" y="3217230"/>
                  <a:pt x="478087" y="3210262"/>
                </a:cubicBezTo>
                <a:lnTo>
                  <a:pt x="473269" y="3204689"/>
                </a:lnTo>
                <a:lnTo>
                  <a:pt x="476207" y="3191713"/>
                </a:lnTo>
                <a:cubicBezTo>
                  <a:pt x="476076" y="3190504"/>
                  <a:pt x="475944" y="3189294"/>
                  <a:pt x="475813" y="3188085"/>
                </a:cubicBezTo>
                <a:cubicBezTo>
                  <a:pt x="475032" y="3181161"/>
                  <a:pt x="474456" y="3174312"/>
                  <a:pt x="474728" y="3167471"/>
                </a:cubicBezTo>
                <a:cubicBezTo>
                  <a:pt x="501422" y="3174421"/>
                  <a:pt x="481450" y="3110410"/>
                  <a:pt x="501612" y="3127774"/>
                </a:cubicBezTo>
                <a:cubicBezTo>
                  <a:pt x="507757" y="3091380"/>
                  <a:pt x="525334" y="3117454"/>
                  <a:pt x="510667" y="3075380"/>
                </a:cubicBezTo>
                <a:cubicBezTo>
                  <a:pt x="540230" y="3017365"/>
                  <a:pt x="542544" y="2929274"/>
                  <a:pt x="582379" y="2882573"/>
                </a:cubicBezTo>
                <a:cubicBezTo>
                  <a:pt x="568549" y="2889043"/>
                  <a:pt x="561213" y="2866095"/>
                  <a:pt x="569744" y="2849169"/>
                </a:cubicBezTo>
                <a:cubicBezTo>
                  <a:pt x="515752" y="2872293"/>
                  <a:pt x="624181" y="2780662"/>
                  <a:pt x="590685" y="2768869"/>
                </a:cubicBezTo>
                <a:cubicBezTo>
                  <a:pt x="623497" y="2765674"/>
                  <a:pt x="687935" y="2687815"/>
                  <a:pt x="665292" y="2655182"/>
                </a:cubicBezTo>
                <a:cubicBezTo>
                  <a:pt x="678257" y="2601873"/>
                  <a:pt x="709847" y="2562423"/>
                  <a:pt x="705757" y="2507872"/>
                </a:cubicBezTo>
                <a:cubicBezTo>
                  <a:pt x="710343" y="2505822"/>
                  <a:pt x="714351" y="2502730"/>
                  <a:pt x="717932" y="2498916"/>
                </a:cubicBezTo>
                <a:lnTo>
                  <a:pt x="727017" y="2486382"/>
                </a:lnTo>
                <a:lnTo>
                  <a:pt x="726741" y="2484113"/>
                </a:lnTo>
                <a:cubicBezTo>
                  <a:pt x="727745" y="2475043"/>
                  <a:pt x="730155" y="2470249"/>
                  <a:pt x="733179" y="2467361"/>
                </a:cubicBezTo>
                <a:lnTo>
                  <a:pt x="737364" y="2465156"/>
                </a:lnTo>
                <a:lnTo>
                  <a:pt x="742650" y="2454122"/>
                </a:lnTo>
                <a:lnTo>
                  <a:pt x="755408" y="2433619"/>
                </a:lnTo>
                <a:cubicBezTo>
                  <a:pt x="755471" y="2431955"/>
                  <a:pt x="755535" y="2430290"/>
                  <a:pt x="755598" y="2428626"/>
                </a:cubicBezTo>
                <a:lnTo>
                  <a:pt x="771418" y="2395899"/>
                </a:lnTo>
                <a:lnTo>
                  <a:pt x="770593" y="2394897"/>
                </a:lnTo>
                <a:cubicBezTo>
                  <a:pt x="769106" y="2391905"/>
                  <a:pt x="768688" y="2388289"/>
                  <a:pt x="770497" y="2383267"/>
                </a:cubicBezTo>
                <a:cubicBezTo>
                  <a:pt x="752441" y="2382908"/>
                  <a:pt x="765761" y="2377071"/>
                  <a:pt x="772693" y="2362296"/>
                </a:cubicBezTo>
                <a:cubicBezTo>
                  <a:pt x="746194" y="2358441"/>
                  <a:pt x="775111" y="2321343"/>
                  <a:pt x="764846" y="2307129"/>
                </a:cubicBezTo>
                <a:cubicBezTo>
                  <a:pt x="770536" y="2296361"/>
                  <a:pt x="776068" y="2284903"/>
                  <a:pt x="781226" y="2272947"/>
                </a:cubicBezTo>
                <a:lnTo>
                  <a:pt x="783960" y="2265753"/>
                </a:lnTo>
                <a:lnTo>
                  <a:pt x="783783" y="2265478"/>
                </a:lnTo>
                <a:cubicBezTo>
                  <a:pt x="783882" y="2263635"/>
                  <a:pt x="784595" y="2261166"/>
                  <a:pt x="786206" y="2257630"/>
                </a:cubicBezTo>
                <a:lnTo>
                  <a:pt x="788946" y="2252635"/>
                </a:lnTo>
                <a:lnTo>
                  <a:pt x="794250" y="2238675"/>
                </a:lnTo>
                <a:cubicBezTo>
                  <a:pt x="794345" y="2236784"/>
                  <a:pt x="794441" y="2234894"/>
                  <a:pt x="794536" y="2233003"/>
                </a:cubicBezTo>
                <a:lnTo>
                  <a:pt x="792429" y="2229498"/>
                </a:lnTo>
                <a:lnTo>
                  <a:pt x="793227" y="2228401"/>
                </a:lnTo>
                <a:cubicBezTo>
                  <a:pt x="801728" y="2221696"/>
                  <a:pt x="809796" y="2223226"/>
                  <a:pt x="795299" y="2197903"/>
                </a:cubicBezTo>
                <a:cubicBezTo>
                  <a:pt x="811549" y="2180402"/>
                  <a:pt x="801510" y="2168206"/>
                  <a:pt x="808822" y="2134368"/>
                </a:cubicBezTo>
                <a:cubicBezTo>
                  <a:pt x="821032" y="2126284"/>
                  <a:pt x="822222" y="2114075"/>
                  <a:pt x="820138" y="2099989"/>
                </a:cubicBezTo>
                <a:cubicBezTo>
                  <a:pt x="834727" y="2072002"/>
                  <a:pt x="836697" y="2038973"/>
                  <a:pt x="847225" y="2003626"/>
                </a:cubicBezTo>
                <a:cubicBezTo>
                  <a:pt x="870411" y="1973216"/>
                  <a:pt x="860120" y="1942957"/>
                  <a:pt x="871446" y="1905232"/>
                </a:cubicBezTo>
                <a:cubicBezTo>
                  <a:pt x="899662" y="1884744"/>
                  <a:pt x="866560" y="1869681"/>
                  <a:pt x="866894" y="1846725"/>
                </a:cubicBezTo>
                <a:lnTo>
                  <a:pt x="868241" y="1841071"/>
                </a:lnTo>
                <a:lnTo>
                  <a:pt x="875742" y="1828958"/>
                </a:lnTo>
                <a:lnTo>
                  <a:pt x="879192" y="1824953"/>
                </a:lnTo>
                <a:lnTo>
                  <a:pt x="882790" y="1817574"/>
                </a:lnTo>
                <a:lnTo>
                  <a:pt x="886658" y="1811329"/>
                </a:lnTo>
                <a:cubicBezTo>
                  <a:pt x="893642" y="1801193"/>
                  <a:pt x="900872" y="1791712"/>
                  <a:pt x="908112" y="1782991"/>
                </a:cubicBezTo>
                <a:cubicBezTo>
                  <a:pt x="901486" y="1764538"/>
                  <a:pt x="1045081" y="1767511"/>
                  <a:pt x="1021695" y="1753240"/>
                </a:cubicBezTo>
                <a:cubicBezTo>
                  <a:pt x="1050351" y="1710564"/>
                  <a:pt x="1079859" y="1626787"/>
                  <a:pt x="1109428" y="1570998"/>
                </a:cubicBezTo>
                <a:cubicBezTo>
                  <a:pt x="1095060" y="1528987"/>
                  <a:pt x="1220038" y="1416281"/>
                  <a:pt x="1250520" y="1425857"/>
                </a:cubicBezTo>
                <a:cubicBezTo>
                  <a:pt x="1270355" y="1392742"/>
                  <a:pt x="1375441" y="1360253"/>
                  <a:pt x="1397360" y="1313547"/>
                </a:cubicBezTo>
                <a:lnTo>
                  <a:pt x="1496269" y="1094720"/>
                </a:lnTo>
                <a:cubicBezTo>
                  <a:pt x="1516164" y="1015803"/>
                  <a:pt x="1525308" y="965866"/>
                  <a:pt x="1516735" y="913489"/>
                </a:cubicBezTo>
                <a:cubicBezTo>
                  <a:pt x="1526909" y="905284"/>
                  <a:pt x="1519732" y="816693"/>
                  <a:pt x="1518279" y="802489"/>
                </a:cubicBezTo>
                <a:cubicBezTo>
                  <a:pt x="1525486" y="739008"/>
                  <a:pt x="1570345" y="641350"/>
                  <a:pt x="1589359" y="598702"/>
                </a:cubicBezTo>
                <a:cubicBezTo>
                  <a:pt x="1627631" y="531968"/>
                  <a:pt x="1653787" y="428652"/>
                  <a:pt x="1674468" y="380053"/>
                </a:cubicBezTo>
                <a:cubicBezTo>
                  <a:pt x="1702374" y="337186"/>
                  <a:pt x="1663464" y="346077"/>
                  <a:pt x="1713442" y="307108"/>
                </a:cubicBezTo>
                <a:cubicBezTo>
                  <a:pt x="1709247" y="293750"/>
                  <a:pt x="1712921" y="286239"/>
                  <a:pt x="1723372" y="277643"/>
                </a:cubicBezTo>
                <a:cubicBezTo>
                  <a:pt x="1736363" y="256271"/>
                  <a:pt x="1716219" y="239710"/>
                  <a:pt x="1740253" y="228503"/>
                </a:cubicBezTo>
                <a:cubicBezTo>
                  <a:pt x="1727703" y="222673"/>
                  <a:pt x="1759694" y="183008"/>
                  <a:pt x="1743263" y="182970"/>
                </a:cubicBezTo>
                <a:cubicBezTo>
                  <a:pt x="1741915" y="159720"/>
                  <a:pt x="1761363" y="167348"/>
                  <a:pt x="1761186" y="145367"/>
                </a:cubicBezTo>
                <a:cubicBezTo>
                  <a:pt x="1768291" y="127518"/>
                  <a:pt x="1767039" y="165048"/>
                  <a:pt x="1777775" y="148014"/>
                </a:cubicBezTo>
                <a:cubicBezTo>
                  <a:pt x="1788927" y="125594"/>
                  <a:pt x="1807822" y="143605"/>
                  <a:pt x="1792914" y="104094"/>
                </a:cubicBezTo>
                <a:cubicBezTo>
                  <a:pt x="1811329" y="87027"/>
                  <a:pt x="1802901" y="72355"/>
                  <a:pt x="1814516" y="36224"/>
                </a:cubicBezTo>
                <a:lnTo>
                  <a:pt x="1821598" y="28008"/>
                </a:lnTo>
                <a:lnTo>
                  <a:pt x="1813947" y="11863"/>
                </a:lnTo>
                <a:cubicBezTo>
                  <a:pt x="1814274" y="7909"/>
                  <a:pt x="1814602" y="3954"/>
                  <a:pt x="1814929" y="0"/>
                </a:cubicBez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E1ADA1B-8E03-4FC1-9FF5-9A0071A5AF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84191" y="659630"/>
            <a:ext cx="3239494" cy="5534594"/>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FFFFF"/>
          </a:solidFill>
          <a:ln>
            <a:noFill/>
          </a:ln>
          <a:effectLst>
            <a:outerShdw blurRad="381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5" name="Picture 4">
            <a:extLst>
              <a:ext uri="{FF2B5EF4-FFF2-40B4-BE49-F238E27FC236}">
                <a16:creationId xmlns:a16="http://schemas.microsoft.com/office/drawing/2014/main" id="{51CB55D4-E1A0-9E40-A86C-0C3658145438}"/>
              </a:ext>
            </a:extLst>
          </p:cNvPr>
          <p:cNvPicPr>
            <a:picLocks noChangeAspect="1"/>
          </p:cNvPicPr>
          <p:nvPr/>
        </p:nvPicPr>
        <p:blipFill>
          <a:blip r:embed="rId2"/>
          <a:stretch>
            <a:fillRect/>
          </a:stretch>
        </p:blipFill>
        <p:spPr>
          <a:xfrm>
            <a:off x="8864064" y="872564"/>
            <a:ext cx="2067550" cy="2441767"/>
          </a:xfrm>
          <a:prstGeom prst="rect">
            <a:avLst/>
          </a:prstGeom>
        </p:spPr>
      </p:pic>
      <p:pic>
        <p:nvPicPr>
          <p:cNvPr id="7" name="Picture 6">
            <a:extLst>
              <a:ext uri="{FF2B5EF4-FFF2-40B4-BE49-F238E27FC236}">
                <a16:creationId xmlns:a16="http://schemas.microsoft.com/office/drawing/2014/main" id="{A400FDB4-AEC5-FE8D-3564-8A7597CB9930}"/>
              </a:ext>
            </a:extLst>
          </p:cNvPr>
          <p:cNvPicPr>
            <a:picLocks noChangeAspect="1"/>
          </p:cNvPicPr>
          <p:nvPr/>
        </p:nvPicPr>
        <p:blipFill>
          <a:blip r:embed="rId3"/>
          <a:stretch>
            <a:fillRect/>
          </a:stretch>
        </p:blipFill>
        <p:spPr>
          <a:xfrm>
            <a:off x="8976114" y="3502811"/>
            <a:ext cx="1843450" cy="2452373"/>
          </a:xfrm>
          <a:prstGeom prst="rect">
            <a:avLst/>
          </a:prstGeom>
        </p:spPr>
      </p:pic>
      <p:sp>
        <p:nvSpPr>
          <p:cNvPr id="18" name="Rectangle 6">
            <a:extLst>
              <a:ext uri="{FF2B5EF4-FFF2-40B4-BE49-F238E27FC236}">
                <a16:creationId xmlns:a16="http://schemas.microsoft.com/office/drawing/2014/main" id="{C99D11B4-B61D-4ECC-AA3A-DE3A9B6926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49196" y="6091709"/>
            <a:ext cx="1153127"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375721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3B72477-47E4-19DD-EDBB-969589551B26}"/>
              </a:ext>
            </a:extLst>
          </p:cNvPr>
          <p:cNvSpPr>
            <a:spLocks noGrp="1"/>
          </p:cNvSpPr>
          <p:nvPr>
            <p:ph type="title"/>
          </p:nvPr>
        </p:nvSpPr>
        <p:spPr/>
        <p:txBody>
          <a:bodyPr/>
          <a:lstStyle/>
          <a:p>
            <a:r>
              <a:rPr lang="en-US" dirty="0"/>
              <a:t>Price decision</a:t>
            </a:r>
          </a:p>
        </p:txBody>
      </p:sp>
      <p:sp>
        <p:nvSpPr>
          <p:cNvPr id="5" name="Text Placeholder 4">
            <a:extLst>
              <a:ext uri="{FF2B5EF4-FFF2-40B4-BE49-F238E27FC236}">
                <a16:creationId xmlns:a16="http://schemas.microsoft.com/office/drawing/2014/main" id="{CFD1D6D5-6E9F-5309-BEA2-810CC3221199}"/>
              </a:ext>
            </a:extLst>
          </p:cNvPr>
          <p:cNvSpPr>
            <a:spLocks noGrp="1"/>
          </p:cNvSpPr>
          <p:nvPr>
            <p:ph type="body" idx="1"/>
          </p:nvPr>
        </p:nvSpPr>
        <p:spPr/>
        <p:txBody>
          <a:bodyPr/>
          <a:lstStyle/>
          <a:p>
            <a:endParaRPr lang="en-US"/>
          </a:p>
        </p:txBody>
      </p:sp>
      <p:pic>
        <p:nvPicPr>
          <p:cNvPr id="3" name="Picture 2">
            <a:extLst>
              <a:ext uri="{FF2B5EF4-FFF2-40B4-BE49-F238E27FC236}">
                <a16:creationId xmlns:a16="http://schemas.microsoft.com/office/drawing/2014/main" id="{88440B64-8CC3-5377-2480-F91F0BCE7A07}"/>
              </a:ext>
            </a:extLst>
          </p:cNvPr>
          <p:cNvPicPr>
            <a:picLocks noChangeAspect="1"/>
          </p:cNvPicPr>
          <p:nvPr/>
        </p:nvPicPr>
        <p:blipFill>
          <a:blip r:embed="rId2"/>
          <a:srcRect t="12873" r="-2" b="3165"/>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1765382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9650AB1-E6C6-D3F3-DB42-5A3F2C660E22}"/>
              </a:ext>
            </a:extLst>
          </p:cNvPr>
          <p:cNvSpPr>
            <a:spLocks noGrp="1"/>
          </p:cNvSpPr>
          <p:nvPr>
            <p:ph type="title"/>
          </p:nvPr>
        </p:nvSpPr>
        <p:spPr/>
        <p:txBody>
          <a:bodyPr/>
          <a:lstStyle/>
          <a:p>
            <a:r>
              <a:rPr lang="en-US" dirty="0"/>
              <a:t>Price decision influencing factors</a:t>
            </a:r>
          </a:p>
        </p:txBody>
      </p:sp>
      <p:sp>
        <p:nvSpPr>
          <p:cNvPr id="7" name="Text Placeholder 6">
            <a:extLst>
              <a:ext uri="{FF2B5EF4-FFF2-40B4-BE49-F238E27FC236}">
                <a16:creationId xmlns:a16="http://schemas.microsoft.com/office/drawing/2014/main" id="{0D8D97D0-84F7-132B-8611-E8E8DB9A5D52}"/>
              </a:ext>
            </a:extLst>
          </p:cNvPr>
          <p:cNvSpPr>
            <a:spLocks noGrp="1"/>
          </p:cNvSpPr>
          <p:nvPr>
            <p:ph type="body" idx="1"/>
          </p:nvPr>
        </p:nvSpPr>
        <p:spPr>
          <a:xfrm>
            <a:off x="839788" y="1681163"/>
            <a:ext cx="5157787" cy="388269"/>
          </a:xfrm>
        </p:spPr>
        <p:txBody>
          <a:bodyPr>
            <a:normAutofit fontScale="92500" lnSpcReduction="10000"/>
          </a:bodyPr>
          <a:lstStyle/>
          <a:p>
            <a:r>
              <a:rPr lang="en-US" dirty="0"/>
              <a:t>Inner factors</a:t>
            </a:r>
          </a:p>
        </p:txBody>
      </p:sp>
      <p:sp>
        <p:nvSpPr>
          <p:cNvPr id="8" name="Content Placeholder 7">
            <a:extLst>
              <a:ext uri="{FF2B5EF4-FFF2-40B4-BE49-F238E27FC236}">
                <a16:creationId xmlns:a16="http://schemas.microsoft.com/office/drawing/2014/main" id="{AA2BD1FA-2E9A-8FB2-AA6A-603951E3D30E}"/>
              </a:ext>
            </a:extLst>
          </p:cNvPr>
          <p:cNvSpPr>
            <a:spLocks noGrp="1"/>
          </p:cNvSpPr>
          <p:nvPr>
            <p:ph sz="half" idx="2"/>
          </p:nvPr>
        </p:nvSpPr>
        <p:spPr>
          <a:xfrm>
            <a:off x="615199" y="2120065"/>
            <a:ext cx="5157787" cy="3684588"/>
          </a:xfrm>
        </p:spPr>
        <p:txBody>
          <a:bodyPr>
            <a:normAutofit/>
          </a:bodyPr>
          <a:lstStyle/>
          <a:p>
            <a:r>
              <a:rPr lang="en-US" dirty="0"/>
              <a:t>Manufacturing and management cost</a:t>
            </a:r>
          </a:p>
          <a:p>
            <a:r>
              <a:rPr lang="en-US" dirty="0"/>
              <a:t>Target goals and profits</a:t>
            </a:r>
          </a:p>
          <a:p>
            <a:r>
              <a:rPr lang="en-US" dirty="0"/>
              <a:t>Mkt focus: Brand positioning/ target market/ gain market shares/ niche market</a:t>
            </a:r>
          </a:p>
        </p:txBody>
      </p:sp>
      <p:sp>
        <p:nvSpPr>
          <p:cNvPr id="9" name="Text Placeholder 8">
            <a:extLst>
              <a:ext uri="{FF2B5EF4-FFF2-40B4-BE49-F238E27FC236}">
                <a16:creationId xmlns:a16="http://schemas.microsoft.com/office/drawing/2014/main" id="{C110847F-F8D6-40A2-0D0B-59E2E6E8416F}"/>
              </a:ext>
            </a:extLst>
          </p:cNvPr>
          <p:cNvSpPr>
            <a:spLocks noGrp="1"/>
          </p:cNvSpPr>
          <p:nvPr>
            <p:ph type="body" sz="quarter" idx="3"/>
          </p:nvPr>
        </p:nvSpPr>
        <p:spPr>
          <a:xfrm>
            <a:off x="6172200" y="1681163"/>
            <a:ext cx="5183188" cy="388269"/>
          </a:xfrm>
        </p:spPr>
        <p:txBody>
          <a:bodyPr>
            <a:normAutofit fontScale="92500" lnSpcReduction="10000"/>
          </a:bodyPr>
          <a:lstStyle/>
          <a:p>
            <a:r>
              <a:rPr lang="en-US" dirty="0"/>
              <a:t>Outside factors</a:t>
            </a:r>
          </a:p>
        </p:txBody>
      </p:sp>
      <p:sp>
        <p:nvSpPr>
          <p:cNvPr id="10" name="Content Placeholder 9">
            <a:extLst>
              <a:ext uri="{FF2B5EF4-FFF2-40B4-BE49-F238E27FC236}">
                <a16:creationId xmlns:a16="http://schemas.microsoft.com/office/drawing/2014/main" id="{52529E5F-7189-2EC3-EC14-108DA29E6CE8}"/>
              </a:ext>
            </a:extLst>
          </p:cNvPr>
          <p:cNvSpPr>
            <a:spLocks noGrp="1"/>
          </p:cNvSpPr>
          <p:nvPr>
            <p:ph sz="quarter" idx="4"/>
          </p:nvPr>
        </p:nvSpPr>
        <p:spPr>
          <a:xfrm>
            <a:off x="6172200" y="2120065"/>
            <a:ext cx="5183188" cy="3684588"/>
          </a:xfrm>
        </p:spPr>
        <p:txBody>
          <a:bodyPr>
            <a:normAutofit/>
          </a:bodyPr>
          <a:lstStyle/>
          <a:p>
            <a:r>
              <a:rPr lang="en-US" dirty="0"/>
              <a:t>Macroenvironment</a:t>
            </a:r>
          </a:p>
          <a:p>
            <a:r>
              <a:rPr lang="en-US" dirty="0"/>
              <a:t>Competitors</a:t>
            </a:r>
          </a:p>
          <a:p>
            <a:r>
              <a:rPr lang="en-US" dirty="0"/>
              <a:t>Customer </a:t>
            </a:r>
            <a:r>
              <a:rPr lang="en-US" dirty="0" err="1"/>
              <a:t>behaviour</a:t>
            </a:r>
            <a:endParaRPr lang="en-US" dirty="0"/>
          </a:p>
        </p:txBody>
      </p:sp>
    </p:spTree>
    <p:extLst>
      <p:ext uri="{BB962C8B-B14F-4D97-AF65-F5344CB8AC3E}">
        <p14:creationId xmlns:p14="http://schemas.microsoft.com/office/powerpoint/2010/main" val="9148909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F3B7C-54B9-397F-8F68-4D3BE2EBBD3F}"/>
              </a:ext>
            </a:extLst>
          </p:cNvPr>
          <p:cNvSpPr>
            <a:spLocks noGrp="1"/>
          </p:cNvSpPr>
          <p:nvPr>
            <p:ph type="title"/>
          </p:nvPr>
        </p:nvSpPr>
        <p:spPr/>
        <p:txBody>
          <a:bodyPr/>
          <a:lstStyle/>
          <a:p>
            <a:r>
              <a:rPr lang="en-US" dirty="0"/>
              <a:t>Price target</a:t>
            </a:r>
          </a:p>
        </p:txBody>
      </p:sp>
      <p:sp>
        <p:nvSpPr>
          <p:cNvPr id="3" name="Text Placeholder 2">
            <a:extLst>
              <a:ext uri="{FF2B5EF4-FFF2-40B4-BE49-F238E27FC236}">
                <a16:creationId xmlns:a16="http://schemas.microsoft.com/office/drawing/2014/main" id="{2944C7C4-A20E-5EC6-72FB-62D02AE589B1}"/>
              </a:ext>
            </a:extLst>
          </p:cNvPr>
          <p:cNvSpPr>
            <a:spLocks noGrp="1"/>
          </p:cNvSpPr>
          <p:nvPr>
            <p:ph type="body" idx="1"/>
          </p:nvPr>
        </p:nvSpPr>
        <p:spPr>
          <a:xfrm>
            <a:off x="836612" y="1547136"/>
            <a:ext cx="3018980" cy="440482"/>
          </a:xfrm>
          <a:solidFill>
            <a:schemeClr val="accent6">
              <a:lumMod val="20000"/>
              <a:lumOff val="80000"/>
            </a:schemeClr>
          </a:solidFill>
        </p:spPr>
        <p:txBody>
          <a:bodyPr/>
          <a:lstStyle/>
          <a:p>
            <a:r>
              <a:rPr lang="en-US" dirty="0"/>
              <a:t>Profit</a:t>
            </a:r>
          </a:p>
        </p:txBody>
      </p:sp>
      <p:sp>
        <p:nvSpPr>
          <p:cNvPr id="4" name="Content Placeholder 3">
            <a:extLst>
              <a:ext uri="{FF2B5EF4-FFF2-40B4-BE49-F238E27FC236}">
                <a16:creationId xmlns:a16="http://schemas.microsoft.com/office/drawing/2014/main" id="{8A1B6295-493F-EFAE-B402-CFFC1EAF503D}"/>
              </a:ext>
            </a:extLst>
          </p:cNvPr>
          <p:cNvSpPr>
            <a:spLocks noGrp="1"/>
          </p:cNvSpPr>
          <p:nvPr>
            <p:ph sz="half" idx="2"/>
          </p:nvPr>
        </p:nvSpPr>
        <p:spPr>
          <a:xfrm>
            <a:off x="839789" y="2264444"/>
            <a:ext cx="3018980" cy="3684588"/>
          </a:xfrm>
          <a:solidFill>
            <a:schemeClr val="accent6">
              <a:lumMod val="20000"/>
              <a:lumOff val="80000"/>
            </a:schemeClr>
          </a:solidFill>
        </p:spPr>
        <p:txBody>
          <a:bodyPr>
            <a:normAutofit fontScale="85000" lnSpcReduction="20000"/>
          </a:bodyPr>
          <a:lstStyle/>
          <a:p>
            <a:r>
              <a:rPr lang="en-US" dirty="0" err="1"/>
              <a:t>Maximise</a:t>
            </a:r>
            <a:r>
              <a:rPr lang="en-US" dirty="0"/>
              <a:t> profit</a:t>
            </a:r>
          </a:p>
          <a:p>
            <a:r>
              <a:rPr lang="en-US" dirty="0"/>
              <a:t>Target revenue</a:t>
            </a:r>
          </a:p>
          <a:p>
            <a:r>
              <a:rPr lang="en-US" dirty="0"/>
              <a:t>No loss</a:t>
            </a:r>
          </a:p>
          <a:p>
            <a:r>
              <a:rPr lang="en-US" dirty="0"/>
              <a:t>Survive</a:t>
            </a:r>
          </a:p>
        </p:txBody>
      </p:sp>
      <p:sp>
        <p:nvSpPr>
          <p:cNvPr id="5" name="Text Placeholder 4">
            <a:extLst>
              <a:ext uri="{FF2B5EF4-FFF2-40B4-BE49-F238E27FC236}">
                <a16:creationId xmlns:a16="http://schemas.microsoft.com/office/drawing/2014/main" id="{707A34E2-DE8E-45C0-BC7B-02889569A78F}"/>
              </a:ext>
            </a:extLst>
          </p:cNvPr>
          <p:cNvSpPr>
            <a:spLocks noGrp="1"/>
          </p:cNvSpPr>
          <p:nvPr>
            <p:ph type="body" sz="quarter" idx="3"/>
          </p:nvPr>
        </p:nvSpPr>
        <p:spPr>
          <a:xfrm>
            <a:off x="4191001" y="1491164"/>
            <a:ext cx="3631689" cy="496453"/>
          </a:xfrm>
          <a:solidFill>
            <a:srgbClr val="FFFF00"/>
          </a:solidFill>
        </p:spPr>
        <p:txBody>
          <a:bodyPr/>
          <a:lstStyle/>
          <a:p>
            <a:r>
              <a:rPr lang="en-US" dirty="0"/>
              <a:t>Revenue/ Market share</a:t>
            </a:r>
          </a:p>
        </p:txBody>
      </p:sp>
      <p:sp>
        <p:nvSpPr>
          <p:cNvPr id="6" name="Content Placeholder 5">
            <a:extLst>
              <a:ext uri="{FF2B5EF4-FFF2-40B4-BE49-F238E27FC236}">
                <a16:creationId xmlns:a16="http://schemas.microsoft.com/office/drawing/2014/main" id="{6E43896E-26EE-6658-D367-AE5B1B059127}"/>
              </a:ext>
            </a:extLst>
          </p:cNvPr>
          <p:cNvSpPr>
            <a:spLocks noGrp="1"/>
          </p:cNvSpPr>
          <p:nvPr>
            <p:ph sz="quarter" idx="4"/>
          </p:nvPr>
        </p:nvSpPr>
        <p:spPr>
          <a:xfrm>
            <a:off x="4037076" y="2264444"/>
            <a:ext cx="3785615" cy="3684588"/>
          </a:xfrm>
          <a:solidFill>
            <a:srgbClr val="FFFF00"/>
          </a:solidFill>
        </p:spPr>
        <p:txBody>
          <a:bodyPr>
            <a:normAutofit fontScale="85000" lnSpcReduction="20000"/>
          </a:bodyPr>
          <a:lstStyle/>
          <a:p>
            <a:pPr lvl="0"/>
            <a:r>
              <a:rPr lang="en-US" b="1" dirty="0" err="1"/>
              <a:t>Maximise</a:t>
            </a:r>
            <a:r>
              <a:rPr lang="en-US" b="1" dirty="0"/>
              <a:t> sales volume / market share</a:t>
            </a:r>
            <a:r>
              <a:rPr lang="en-US" dirty="0"/>
              <a:t> (market expansion) </a:t>
            </a:r>
          </a:p>
          <a:p>
            <a:pPr lvl="0"/>
            <a:r>
              <a:rPr lang="en-US" b="1" dirty="0" err="1"/>
              <a:t>Maximise</a:t>
            </a:r>
            <a:r>
              <a:rPr lang="en-US" b="1" dirty="0"/>
              <a:t> revenue</a:t>
            </a:r>
            <a:r>
              <a:rPr lang="en-US" dirty="0"/>
              <a:t> (e.g. before withdrawing from the market) </a:t>
            </a:r>
          </a:p>
          <a:p>
            <a:pPr lvl="0"/>
            <a:r>
              <a:rPr lang="en-US" b="1" dirty="0"/>
              <a:t>Achieve a target level of sales / market share</a:t>
            </a:r>
            <a:r>
              <a:rPr lang="en-US" dirty="0"/>
              <a:t> </a:t>
            </a:r>
          </a:p>
          <a:p>
            <a:pPr lvl="0"/>
            <a:r>
              <a:rPr lang="en-US" b="1" dirty="0"/>
              <a:t>Prevent competitors from gaining market share</a:t>
            </a:r>
            <a:endParaRPr lang="en-US" dirty="0"/>
          </a:p>
        </p:txBody>
      </p:sp>
      <p:sp>
        <p:nvSpPr>
          <p:cNvPr id="7" name="Text Placeholder 4">
            <a:extLst>
              <a:ext uri="{FF2B5EF4-FFF2-40B4-BE49-F238E27FC236}">
                <a16:creationId xmlns:a16="http://schemas.microsoft.com/office/drawing/2014/main" id="{A384B84F-4F3D-CE48-9481-BB00D14831C4}"/>
              </a:ext>
            </a:extLst>
          </p:cNvPr>
          <p:cNvSpPr txBox="1">
            <a:spLocks/>
          </p:cNvSpPr>
          <p:nvPr/>
        </p:nvSpPr>
        <p:spPr>
          <a:xfrm>
            <a:off x="8079549" y="1491164"/>
            <a:ext cx="3018980" cy="496453"/>
          </a:xfrm>
          <a:prstGeom prst="rect">
            <a:avLst/>
          </a:prstGeom>
          <a:solidFill>
            <a:schemeClr val="accent5">
              <a:lumMod val="20000"/>
              <a:lumOff val="80000"/>
            </a:schemeClr>
          </a:solidFill>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t>Others</a:t>
            </a:r>
          </a:p>
        </p:txBody>
      </p:sp>
      <p:sp>
        <p:nvSpPr>
          <p:cNvPr id="8" name="Content Placeholder 3">
            <a:extLst>
              <a:ext uri="{FF2B5EF4-FFF2-40B4-BE49-F238E27FC236}">
                <a16:creationId xmlns:a16="http://schemas.microsoft.com/office/drawing/2014/main" id="{D65FE690-D986-F60A-A549-D97CD2CB9E46}"/>
              </a:ext>
            </a:extLst>
          </p:cNvPr>
          <p:cNvSpPr txBox="1">
            <a:spLocks/>
          </p:cNvSpPr>
          <p:nvPr/>
        </p:nvSpPr>
        <p:spPr>
          <a:xfrm>
            <a:off x="8079549" y="2158939"/>
            <a:ext cx="3351212" cy="3790093"/>
          </a:xfrm>
          <a:prstGeom prst="rect">
            <a:avLst/>
          </a:prstGeom>
          <a:solidFill>
            <a:schemeClr val="accent5">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b="1" dirty="0"/>
              <a:t>Positioning:</a:t>
            </a:r>
            <a:r>
              <a:rPr lang="en-US" dirty="0"/>
              <a:t> price leadership / quality leadership </a:t>
            </a:r>
          </a:p>
          <a:p>
            <a:pPr lvl="0"/>
            <a:r>
              <a:rPr lang="en-US" b="1" dirty="0"/>
              <a:t>Price </a:t>
            </a:r>
            <a:r>
              <a:rPr lang="en-US" b="1" dirty="0" err="1"/>
              <a:t>stabilisation</a:t>
            </a:r>
            <a:r>
              <a:rPr lang="en-US" dirty="0"/>
              <a:t> </a:t>
            </a:r>
          </a:p>
          <a:p>
            <a:pPr lvl="0"/>
            <a:r>
              <a:rPr lang="en-US" b="1" dirty="0"/>
              <a:t>Survival during difficult market conditions</a:t>
            </a:r>
            <a:endParaRPr lang="en-US" dirty="0"/>
          </a:p>
        </p:txBody>
      </p:sp>
    </p:spTree>
    <p:extLst>
      <p:ext uri="{BB962C8B-B14F-4D97-AF65-F5344CB8AC3E}">
        <p14:creationId xmlns:p14="http://schemas.microsoft.com/office/powerpoint/2010/main" val="37173947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DD22C-D324-E2E4-85A5-FFC5210609C2}"/>
              </a:ext>
            </a:extLst>
          </p:cNvPr>
          <p:cNvSpPr>
            <a:spLocks noGrp="1"/>
          </p:cNvSpPr>
          <p:nvPr>
            <p:ph type="title"/>
          </p:nvPr>
        </p:nvSpPr>
        <p:spPr>
          <a:xfrm>
            <a:off x="838200" y="365126"/>
            <a:ext cx="10515600" cy="989542"/>
          </a:xfrm>
        </p:spPr>
        <p:txBody>
          <a:bodyPr/>
          <a:lstStyle/>
          <a:p>
            <a:r>
              <a:rPr lang="en-US" dirty="0"/>
              <a:t>Cost-plus pricing / markup pricing</a:t>
            </a:r>
          </a:p>
        </p:txBody>
      </p:sp>
      <p:sp>
        <p:nvSpPr>
          <p:cNvPr id="3" name="Content Placeholder 2">
            <a:extLst>
              <a:ext uri="{FF2B5EF4-FFF2-40B4-BE49-F238E27FC236}">
                <a16:creationId xmlns:a16="http://schemas.microsoft.com/office/drawing/2014/main" id="{266FAA3E-1ECC-1D96-12B6-407D7768BF3C}"/>
              </a:ext>
            </a:extLst>
          </p:cNvPr>
          <p:cNvSpPr>
            <a:spLocks noGrp="1"/>
          </p:cNvSpPr>
          <p:nvPr>
            <p:ph idx="1"/>
          </p:nvPr>
        </p:nvSpPr>
        <p:spPr>
          <a:xfrm>
            <a:off x="838200" y="1354668"/>
            <a:ext cx="10515600" cy="4822295"/>
          </a:xfrm>
        </p:spPr>
        <p:txBody>
          <a:bodyPr>
            <a:normAutofit lnSpcReduction="10000"/>
          </a:bodyPr>
          <a:lstStyle/>
          <a:p>
            <a:r>
              <a:rPr lang="en-US" dirty="0"/>
              <a:t>Adding a standard markup to the cost of the product.</a:t>
            </a:r>
          </a:p>
          <a:p>
            <a:r>
              <a:rPr lang="en-US" dirty="0"/>
              <a:t>Example:</a:t>
            </a:r>
          </a:p>
          <a:p>
            <a:r>
              <a:rPr lang="en-US" dirty="0"/>
              <a:t>Product cost = $80</a:t>
            </a:r>
          </a:p>
          <a:p>
            <a:r>
              <a:rPr lang="en-US" dirty="0"/>
              <a:t>Desired markup = 25%</a:t>
            </a:r>
          </a:p>
          <a:p>
            <a:r>
              <a:rPr lang="en-US" dirty="0"/>
              <a:t>Price:</a:t>
            </a:r>
          </a:p>
          <a:p>
            <a:r>
              <a:rPr lang="en-US" b="1" dirty="0"/>
              <a:t>$80 + $20 = $100</a:t>
            </a:r>
            <a:endParaRPr lang="en-US" dirty="0"/>
          </a:p>
          <a:p>
            <a:r>
              <a:rPr lang="en-US" dirty="0"/>
              <a:t>Advantages:</a:t>
            </a:r>
          </a:p>
          <a:p>
            <a:pPr lvl="1"/>
            <a:r>
              <a:rPr lang="en-US" dirty="0"/>
              <a:t>Simple </a:t>
            </a:r>
          </a:p>
          <a:p>
            <a:pPr lvl="1"/>
            <a:r>
              <a:rPr lang="en-US" dirty="0"/>
              <a:t>Easy to administer </a:t>
            </a:r>
          </a:p>
          <a:p>
            <a:pPr lvl="1"/>
            <a:r>
              <a:rPr lang="en-US" dirty="0"/>
              <a:t>Useful when costs are predictable</a:t>
            </a:r>
          </a:p>
          <a:p>
            <a:r>
              <a:rPr lang="en-US" dirty="0"/>
              <a:t>Limitation: It ignores customer willingness to pay</a:t>
            </a:r>
          </a:p>
        </p:txBody>
      </p:sp>
    </p:spTree>
    <p:extLst>
      <p:ext uri="{BB962C8B-B14F-4D97-AF65-F5344CB8AC3E}">
        <p14:creationId xmlns:p14="http://schemas.microsoft.com/office/powerpoint/2010/main" val="27603611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31EE85-A06C-2CD1-A548-51C381D46D40}"/>
              </a:ext>
            </a:extLst>
          </p:cNvPr>
          <p:cNvSpPr>
            <a:spLocks noGrp="1"/>
          </p:cNvSpPr>
          <p:nvPr>
            <p:ph type="title"/>
          </p:nvPr>
        </p:nvSpPr>
        <p:spPr>
          <a:xfrm>
            <a:off x="793662" y="386930"/>
            <a:ext cx="10066122" cy="1298448"/>
          </a:xfrm>
        </p:spPr>
        <p:txBody>
          <a:bodyPr anchor="b">
            <a:normAutofit/>
          </a:bodyPr>
          <a:lstStyle/>
          <a:p>
            <a:r>
              <a:rPr lang="en-US" sz="4000" dirty="0"/>
              <a:t>COMPETITION-BASED PRICING</a:t>
            </a:r>
            <a:endParaRPr lang="en-US" sz="4100" dirty="0"/>
          </a:p>
        </p:txBody>
      </p:sp>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91CF266-61F9-3C6E-477B-3A15C4351595}"/>
              </a:ext>
            </a:extLst>
          </p:cNvPr>
          <p:cNvSpPr>
            <a:spLocks noGrp="1"/>
          </p:cNvSpPr>
          <p:nvPr>
            <p:ph idx="1"/>
          </p:nvPr>
        </p:nvSpPr>
        <p:spPr>
          <a:xfrm>
            <a:off x="458584" y="2392633"/>
            <a:ext cx="4530898" cy="3639450"/>
          </a:xfrm>
        </p:spPr>
        <p:txBody>
          <a:bodyPr anchor="ctr">
            <a:normAutofit/>
          </a:bodyPr>
          <a:lstStyle/>
          <a:p>
            <a:pPr marL="0" indent="0">
              <a:buNone/>
            </a:pPr>
            <a:r>
              <a:rPr lang="en-US" sz="2400" dirty="0"/>
              <a:t>Bench marking: A pricing method based on </a:t>
            </a:r>
            <a:r>
              <a:rPr lang="en-US" sz="2400" b="1" dirty="0"/>
              <a:t>comparing a company’s prices with competitors’ prices, the market average, or industry benchmarks</a:t>
            </a:r>
            <a:r>
              <a:rPr lang="en-US" sz="2400" dirty="0"/>
              <a:t>, and then setting an appropriate price for its own product or service.</a:t>
            </a:r>
          </a:p>
        </p:txBody>
      </p:sp>
      <p:sp>
        <p:nvSpPr>
          <p:cNvPr id="15" name="Rectangle 14">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a:extLst>
              <a:ext uri="{FF2B5EF4-FFF2-40B4-BE49-F238E27FC236}">
                <a16:creationId xmlns:a16="http://schemas.microsoft.com/office/drawing/2014/main" id="{967412A0-5B61-089A-1F58-945190D6A46F}"/>
              </a:ext>
            </a:extLst>
          </p:cNvPr>
          <p:cNvGraphicFramePr>
            <a:graphicFrameLocks noGrp="1"/>
          </p:cNvGraphicFramePr>
          <p:nvPr>
            <p:extLst>
              <p:ext uri="{D42A27DB-BD31-4B8C-83A1-F6EECF244321}">
                <p14:modId xmlns:p14="http://schemas.microsoft.com/office/powerpoint/2010/main" val="937989182"/>
              </p:ext>
            </p:extLst>
          </p:nvPr>
        </p:nvGraphicFramePr>
        <p:xfrm>
          <a:off x="5284375" y="2243742"/>
          <a:ext cx="5977183" cy="3998179"/>
        </p:xfrm>
        <a:graphic>
          <a:graphicData uri="http://schemas.openxmlformats.org/drawingml/2006/table">
            <a:tbl>
              <a:tblPr>
                <a:solidFill>
                  <a:srgbClr val="F2F2F2">
                    <a:alpha val="45098"/>
                  </a:srgbClr>
                </a:solidFill>
              </a:tblPr>
              <a:tblGrid>
                <a:gridCol w="1549562">
                  <a:extLst>
                    <a:ext uri="{9D8B030D-6E8A-4147-A177-3AD203B41FA5}">
                      <a16:colId xmlns:a16="http://schemas.microsoft.com/office/drawing/2014/main" val="258533567"/>
                    </a:ext>
                  </a:extLst>
                </a:gridCol>
                <a:gridCol w="2387838">
                  <a:extLst>
                    <a:ext uri="{9D8B030D-6E8A-4147-A177-3AD203B41FA5}">
                      <a16:colId xmlns:a16="http://schemas.microsoft.com/office/drawing/2014/main" val="1585425403"/>
                    </a:ext>
                  </a:extLst>
                </a:gridCol>
                <a:gridCol w="2039783">
                  <a:extLst>
                    <a:ext uri="{9D8B030D-6E8A-4147-A177-3AD203B41FA5}">
                      <a16:colId xmlns:a16="http://schemas.microsoft.com/office/drawing/2014/main" val="1753874530"/>
                    </a:ext>
                  </a:extLst>
                </a:gridCol>
              </a:tblGrid>
              <a:tr h="358603">
                <a:tc>
                  <a:txBody>
                    <a:bodyPr/>
                    <a:lstStyle/>
                    <a:p>
                      <a:pPr>
                        <a:buNone/>
                      </a:pPr>
                      <a:r>
                        <a:rPr lang="en-US" sz="1600" cap="none" spc="0" dirty="0">
                          <a:solidFill>
                            <a:schemeClr val="tx1"/>
                          </a:solidFill>
                        </a:rPr>
                        <a:t>Pricing</a:t>
                      </a:r>
                    </a:p>
                  </a:txBody>
                  <a:tcPr marL="73499" marR="73499" marT="73499" marB="36749" anchor="ctr">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F2F2F2">
                        <a:alpha val="45098"/>
                      </a:srgbClr>
                    </a:solidFill>
                  </a:tcPr>
                </a:tc>
                <a:tc>
                  <a:txBody>
                    <a:bodyPr/>
                    <a:lstStyle/>
                    <a:p>
                      <a:pPr>
                        <a:buNone/>
                      </a:pPr>
                      <a:r>
                        <a:rPr lang="en-US" sz="1600" cap="none" spc="0" dirty="0">
                          <a:solidFill>
                            <a:schemeClr val="tx1"/>
                          </a:solidFill>
                        </a:rPr>
                        <a:t>Meaning</a:t>
                      </a:r>
                    </a:p>
                  </a:txBody>
                  <a:tcPr marL="73499" marR="73499" marT="73499" marB="36749" anchor="ctr">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F2F2F2">
                        <a:alpha val="45098"/>
                      </a:srgbClr>
                    </a:solidFill>
                  </a:tcPr>
                </a:tc>
                <a:tc>
                  <a:txBody>
                    <a:bodyPr/>
                    <a:lstStyle/>
                    <a:p>
                      <a:pPr>
                        <a:buNone/>
                      </a:pPr>
                      <a:r>
                        <a:rPr lang="en-US" sz="1600" cap="none" spc="0" dirty="0">
                          <a:solidFill>
                            <a:schemeClr val="tx1"/>
                          </a:solidFill>
                        </a:rPr>
                        <a:t>Eg</a:t>
                      </a:r>
                    </a:p>
                  </a:txBody>
                  <a:tcPr marL="73499" marR="73499" marT="73499" marB="36749" anchor="ctr">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F2F2F2">
                        <a:alpha val="45098"/>
                      </a:srgbClr>
                    </a:solidFill>
                  </a:tcPr>
                </a:tc>
                <a:extLst>
                  <a:ext uri="{0D108BD9-81ED-4DB2-BD59-A6C34878D82A}">
                    <a16:rowId xmlns:a16="http://schemas.microsoft.com/office/drawing/2014/main" val="2215426015"/>
                  </a:ext>
                </a:extLst>
              </a:tr>
              <a:tr h="749533">
                <a:tc>
                  <a:txBody>
                    <a:bodyPr/>
                    <a:lstStyle/>
                    <a:p>
                      <a:pPr>
                        <a:buNone/>
                      </a:pPr>
                      <a:r>
                        <a:rPr lang="en-US" sz="1600" b="1" cap="none" spc="0" dirty="0">
                          <a:solidFill>
                            <a:schemeClr val="tx1"/>
                          </a:solidFill>
                        </a:rPr>
                        <a:t>Equal to the market/ competitors</a:t>
                      </a:r>
                      <a:endParaRPr lang="en-US" sz="1600" cap="none" spc="0" dirty="0">
                        <a:solidFill>
                          <a:schemeClr val="tx1"/>
                        </a:solidFill>
                      </a:endParaRPr>
                    </a:p>
                  </a:txBody>
                  <a:tcPr marL="73499" marR="73499" marT="73499" marB="36749"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tc>
                  <a:txBody>
                    <a:bodyPr/>
                    <a:lstStyle/>
                    <a:p>
                      <a:pPr>
                        <a:buNone/>
                      </a:pPr>
                      <a:r>
                        <a:rPr lang="en-US" sz="1600" dirty="0"/>
                        <a:t>when products are difficult to differentiate</a:t>
                      </a:r>
                      <a:endParaRPr lang="vi-VN" sz="1600" cap="none" spc="0" dirty="0">
                        <a:solidFill>
                          <a:schemeClr val="tx1"/>
                        </a:solidFill>
                      </a:endParaRPr>
                    </a:p>
                  </a:txBody>
                  <a:tcPr marL="73499" marR="73499" marT="73499" marB="36749"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tc>
                  <a:txBody>
                    <a:bodyPr/>
                    <a:lstStyle/>
                    <a:p>
                      <a:pPr>
                        <a:buNone/>
                      </a:pPr>
                      <a:r>
                        <a:rPr lang="en-US" sz="1600" dirty="0"/>
                        <a:t>Petrol stations</a:t>
                      </a:r>
                      <a:endParaRPr lang="en-US" sz="1600" cap="none" spc="0" dirty="0">
                        <a:solidFill>
                          <a:schemeClr val="tx1"/>
                        </a:solidFill>
                      </a:endParaRPr>
                    </a:p>
                  </a:txBody>
                  <a:tcPr marL="73499" marR="73499" marT="73499" marB="36749"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extLst>
                  <a:ext uri="{0D108BD9-81ED-4DB2-BD59-A6C34878D82A}">
                    <a16:rowId xmlns:a16="http://schemas.microsoft.com/office/drawing/2014/main" val="1196176797"/>
                  </a:ext>
                </a:extLst>
              </a:tr>
              <a:tr h="749533">
                <a:tc>
                  <a:txBody>
                    <a:bodyPr/>
                    <a:lstStyle/>
                    <a:p>
                      <a:pPr>
                        <a:buNone/>
                      </a:pPr>
                      <a:r>
                        <a:rPr lang="en-US" sz="1600" b="1" cap="none" spc="0" dirty="0">
                          <a:solidFill>
                            <a:schemeClr val="tx1"/>
                          </a:solidFill>
                        </a:rPr>
                        <a:t>Less than competitors</a:t>
                      </a:r>
                      <a:endParaRPr lang="vi-VN" sz="1600" cap="none" spc="0" dirty="0">
                        <a:solidFill>
                          <a:schemeClr val="tx1"/>
                        </a:solidFill>
                      </a:endParaRPr>
                    </a:p>
                  </a:txBody>
                  <a:tcPr marL="73499" marR="73499" marT="73499" marB="36749"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tc>
                  <a:txBody>
                    <a:bodyPr/>
                    <a:lstStyle/>
                    <a:p>
                      <a:pPr>
                        <a:buNone/>
                      </a:pPr>
                      <a:r>
                        <a:rPr lang="en-US" sz="1600" dirty="0"/>
                        <a:t>to attract price-sensitive customers</a:t>
                      </a:r>
                      <a:endParaRPr lang="en-US" sz="1600" cap="none" spc="0" dirty="0">
                        <a:solidFill>
                          <a:schemeClr val="tx1"/>
                        </a:solidFill>
                      </a:endParaRPr>
                    </a:p>
                  </a:txBody>
                  <a:tcPr marL="73499" marR="73499" marT="73499" marB="36749"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tc>
                  <a:txBody>
                    <a:bodyPr/>
                    <a:lstStyle/>
                    <a:p>
                      <a:pPr>
                        <a:buNone/>
                      </a:pPr>
                      <a:r>
                        <a:rPr lang="en-US" sz="1600" dirty="0"/>
                        <a:t>Low-cost airlines</a:t>
                      </a:r>
                      <a:endParaRPr lang="en-US" sz="1600" cap="none" spc="0" dirty="0">
                        <a:solidFill>
                          <a:schemeClr val="tx1"/>
                        </a:solidFill>
                      </a:endParaRPr>
                    </a:p>
                  </a:txBody>
                  <a:tcPr marL="73499" marR="73499" marT="73499" marB="36749"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extLst>
                  <a:ext uri="{0D108BD9-81ED-4DB2-BD59-A6C34878D82A}">
                    <a16:rowId xmlns:a16="http://schemas.microsoft.com/office/drawing/2014/main" val="1864949329"/>
                  </a:ext>
                </a:extLst>
              </a:tr>
              <a:tr h="962667">
                <a:tc>
                  <a:txBody>
                    <a:bodyPr/>
                    <a:lstStyle/>
                    <a:p>
                      <a:pPr>
                        <a:buNone/>
                      </a:pPr>
                      <a:r>
                        <a:rPr lang="en-US" sz="1600" b="1" cap="none" spc="0" dirty="0">
                          <a:solidFill>
                            <a:schemeClr val="tx1"/>
                          </a:solidFill>
                        </a:rPr>
                        <a:t>Higher than competitors</a:t>
                      </a:r>
                      <a:endParaRPr lang="vi-VN" sz="1600" cap="none" spc="0" dirty="0">
                        <a:solidFill>
                          <a:schemeClr val="tx1"/>
                        </a:solidFill>
                      </a:endParaRPr>
                    </a:p>
                  </a:txBody>
                  <a:tcPr marL="73499" marR="73499" marT="73499" marB="36749"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tc>
                  <a:txBody>
                    <a:bodyPr/>
                    <a:lstStyle/>
                    <a:p>
                      <a:pPr>
                        <a:buNone/>
                      </a:pPr>
                      <a:r>
                        <a:rPr lang="en-US" sz="1600" dirty="0"/>
                        <a:t>when it offers superior value</a:t>
                      </a:r>
                      <a:endParaRPr lang="vi-VN" sz="1600" cap="none" spc="0" dirty="0">
                        <a:solidFill>
                          <a:schemeClr val="tx1"/>
                        </a:solidFill>
                      </a:endParaRPr>
                    </a:p>
                  </a:txBody>
                  <a:tcPr marL="73499" marR="73499" marT="73499" marB="36749"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tc>
                  <a:txBody>
                    <a:bodyPr/>
                    <a:lstStyle/>
                    <a:p>
                      <a:pPr>
                        <a:buNone/>
                      </a:pPr>
                      <a:r>
                        <a:rPr lang="en-US" sz="1600" dirty="0"/>
                        <a:t>Luxury hotel vs budget hotel</a:t>
                      </a:r>
                      <a:endParaRPr lang="en-US" sz="1600" cap="none" spc="0" dirty="0">
                        <a:solidFill>
                          <a:schemeClr val="tx1"/>
                        </a:solidFill>
                      </a:endParaRPr>
                    </a:p>
                  </a:txBody>
                  <a:tcPr marL="73499" marR="73499" marT="73499" marB="36749"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extLst>
                  <a:ext uri="{0D108BD9-81ED-4DB2-BD59-A6C34878D82A}">
                    <a16:rowId xmlns:a16="http://schemas.microsoft.com/office/drawing/2014/main" val="619314431"/>
                  </a:ext>
                </a:extLst>
              </a:tr>
              <a:tr h="962667">
                <a:tc>
                  <a:txBody>
                    <a:bodyPr/>
                    <a:lstStyle/>
                    <a:p>
                      <a:pPr>
                        <a:buNone/>
                      </a:pPr>
                      <a:r>
                        <a:rPr lang="en-US" sz="1600" b="1" cap="none" spc="0" dirty="0">
                          <a:solidFill>
                            <a:schemeClr val="tx1"/>
                          </a:solidFill>
                        </a:rPr>
                        <a:t>Follow the leader</a:t>
                      </a:r>
                      <a:endParaRPr lang="vi-VN" sz="1600" cap="none" spc="0" dirty="0">
                        <a:solidFill>
                          <a:schemeClr val="tx1"/>
                        </a:solidFill>
                      </a:endParaRPr>
                    </a:p>
                  </a:txBody>
                  <a:tcPr marL="73499" marR="73499" marT="73499" marB="36749"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tc>
                  <a:txBody>
                    <a:bodyPr/>
                    <a:lstStyle/>
                    <a:p>
                      <a:pPr>
                        <a:buNone/>
                      </a:pPr>
                      <a:r>
                        <a:rPr lang="en-US" sz="1600" dirty="0"/>
                        <a:t>Smaller brands adjust their prices in response to the market leader’s pricing.</a:t>
                      </a:r>
                      <a:endParaRPr lang="vi-VN" sz="1600" cap="none" spc="0" dirty="0">
                        <a:solidFill>
                          <a:schemeClr val="tx1"/>
                        </a:solidFill>
                      </a:endParaRPr>
                    </a:p>
                  </a:txBody>
                  <a:tcPr marL="73499" marR="73499" marT="73499" marB="36749"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tc>
                  <a:txBody>
                    <a:bodyPr/>
                    <a:lstStyle/>
                    <a:p>
                      <a:pPr>
                        <a:buNone/>
                      </a:pPr>
                      <a:r>
                        <a:rPr lang="en-US" sz="1600" cap="none" spc="0" dirty="0">
                          <a:solidFill>
                            <a:schemeClr val="tx1"/>
                          </a:solidFill>
                        </a:rPr>
                        <a:t>Milk market</a:t>
                      </a:r>
                      <a:endParaRPr lang="vi-VN" sz="1600" cap="none" spc="0" dirty="0">
                        <a:solidFill>
                          <a:schemeClr val="tx1"/>
                        </a:solidFill>
                      </a:endParaRPr>
                    </a:p>
                  </a:txBody>
                  <a:tcPr marL="73499" marR="73499" marT="73499" marB="36749" anchor="ctr">
                    <a:lnL w="12700" cmpd="sng">
                      <a:noFill/>
                      <a:prstDash val="solid"/>
                    </a:lnL>
                    <a:lnR w="12700" cmpd="sng">
                      <a:noFill/>
                      <a:prstDash val="solid"/>
                    </a:lnR>
                    <a:lnT w="12700" cmpd="sng">
                      <a:noFill/>
                      <a:prstDash val="solid"/>
                    </a:lnT>
                    <a:lnB w="12700" cmpd="sng">
                      <a:noFill/>
                      <a:prstDash val="solid"/>
                    </a:lnB>
                    <a:solidFill>
                      <a:srgbClr val="F2F2F2">
                        <a:alpha val="45098"/>
                      </a:srgbClr>
                    </a:solidFill>
                  </a:tcPr>
                </a:tc>
                <a:extLst>
                  <a:ext uri="{0D108BD9-81ED-4DB2-BD59-A6C34878D82A}">
                    <a16:rowId xmlns:a16="http://schemas.microsoft.com/office/drawing/2014/main" val="142057631"/>
                  </a:ext>
                </a:extLst>
              </a:tr>
            </a:tbl>
          </a:graphicData>
        </a:graphic>
      </p:graphicFrame>
    </p:spTree>
    <p:extLst>
      <p:ext uri="{BB962C8B-B14F-4D97-AF65-F5344CB8AC3E}">
        <p14:creationId xmlns:p14="http://schemas.microsoft.com/office/powerpoint/2010/main" val="31135554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31F98-F9B3-D51B-51F2-EE03C2BD5812}"/>
              </a:ext>
            </a:extLst>
          </p:cNvPr>
          <p:cNvSpPr>
            <a:spLocks noGrp="1"/>
          </p:cNvSpPr>
          <p:nvPr>
            <p:ph type="title"/>
          </p:nvPr>
        </p:nvSpPr>
        <p:spPr>
          <a:xfrm>
            <a:off x="838200" y="365126"/>
            <a:ext cx="10515600" cy="887942"/>
          </a:xfrm>
        </p:spPr>
        <p:txBody>
          <a:bodyPr/>
          <a:lstStyle/>
          <a:p>
            <a:r>
              <a:rPr lang="en-US" dirty="0"/>
              <a:t>Setting prices</a:t>
            </a:r>
          </a:p>
        </p:txBody>
      </p:sp>
      <p:sp>
        <p:nvSpPr>
          <p:cNvPr id="3" name="Content Placeholder 2">
            <a:extLst>
              <a:ext uri="{FF2B5EF4-FFF2-40B4-BE49-F238E27FC236}">
                <a16:creationId xmlns:a16="http://schemas.microsoft.com/office/drawing/2014/main" id="{A8B70667-2F6E-7310-410A-7B79E4E490AF}"/>
              </a:ext>
            </a:extLst>
          </p:cNvPr>
          <p:cNvSpPr>
            <a:spLocks noGrp="1"/>
          </p:cNvSpPr>
          <p:nvPr>
            <p:ph idx="1"/>
          </p:nvPr>
        </p:nvSpPr>
        <p:spPr>
          <a:xfrm>
            <a:off x="838200" y="1388533"/>
            <a:ext cx="10515600" cy="4788430"/>
          </a:xfrm>
        </p:spPr>
        <p:txBody>
          <a:bodyPr>
            <a:normAutofit/>
          </a:bodyPr>
          <a:lstStyle/>
          <a:p>
            <a:r>
              <a:rPr lang="en-US" dirty="0"/>
              <a:t>Customers often compare alternatives.</a:t>
            </a:r>
          </a:p>
          <a:p>
            <a:pPr marL="0" indent="0">
              <a:buNone/>
            </a:pPr>
            <a:r>
              <a:rPr lang="en-US" dirty="0"/>
              <a:t>Eg: A </a:t>
            </a:r>
            <a:r>
              <a:rPr lang="en-US" dirty="0" err="1"/>
              <a:t>traveller</a:t>
            </a:r>
            <a:r>
              <a:rPr lang="en-US" dirty="0"/>
              <a:t> comparing:</a:t>
            </a:r>
          </a:p>
          <a:p>
            <a:pPr marL="0" indent="0">
              <a:buNone/>
            </a:pPr>
            <a:r>
              <a:rPr lang="en-US" b="1" dirty="0"/>
              <a:t>Vietnam Airlines – VietJet – Bamboo Airways</a:t>
            </a:r>
            <a:endParaRPr lang="en-US" dirty="0"/>
          </a:p>
          <a:p>
            <a:pPr marL="0" indent="0">
              <a:buNone/>
            </a:pPr>
            <a:r>
              <a:rPr lang="en-US" dirty="0"/>
              <a:t>may evaluate fare, baggage, schedule, service, reliability, not price alone.</a:t>
            </a:r>
          </a:p>
          <a:p>
            <a:r>
              <a:rPr lang="en-US" dirty="0"/>
              <a:t>Pricing cannot be decided independently. A brand positioned through its product, packaging, distribution, promotion, price.</a:t>
            </a:r>
          </a:p>
          <a:p>
            <a:endParaRPr lang="en-US" dirty="0"/>
          </a:p>
        </p:txBody>
      </p:sp>
    </p:spTree>
    <p:extLst>
      <p:ext uri="{BB962C8B-B14F-4D97-AF65-F5344CB8AC3E}">
        <p14:creationId xmlns:p14="http://schemas.microsoft.com/office/powerpoint/2010/main" val="39041661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B2D32-12BB-7ED0-B3C7-95D1B103A9AE}"/>
              </a:ext>
            </a:extLst>
          </p:cNvPr>
          <p:cNvSpPr>
            <a:spLocks noGrp="1"/>
          </p:cNvSpPr>
          <p:nvPr>
            <p:ph type="title"/>
          </p:nvPr>
        </p:nvSpPr>
        <p:spPr>
          <a:xfrm>
            <a:off x="839788" y="365126"/>
            <a:ext cx="10515600" cy="958322"/>
          </a:xfrm>
        </p:spPr>
        <p:txBody>
          <a:bodyPr/>
          <a:lstStyle/>
          <a:p>
            <a:r>
              <a:rPr lang="en-US" dirty="0"/>
              <a:t>NEW-PRODUCT PRICING</a:t>
            </a:r>
          </a:p>
        </p:txBody>
      </p:sp>
      <p:sp>
        <p:nvSpPr>
          <p:cNvPr id="4" name="Text Placeholder 3">
            <a:extLst>
              <a:ext uri="{FF2B5EF4-FFF2-40B4-BE49-F238E27FC236}">
                <a16:creationId xmlns:a16="http://schemas.microsoft.com/office/drawing/2014/main" id="{D528D103-160F-DCF9-857C-B5E85A80E261}"/>
              </a:ext>
            </a:extLst>
          </p:cNvPr>
          <p:cNvSpPr>
            <a:spLocks noGrp="1"/>
          </p:cNvSpPr>
          <p:nvPr>
            <p:ph type="body" idx="1"/>
          </p:nvPr>
        </p:nvSpPr>
        <p:spPr>
          <a:xfrm>
            <a:off x="575733" y="1364722"/>
            <a:ext cx="5421842" cy="503237"/>
          </a:xfrm>
          <a:solidFill>
            <a:schemeClr val="tx2">
              <a:lumMod val="10000"/>
              <a:lumOff val="90000"/>
            </a:schemeClr>
          </a:solidFill>
        </p:spPr>
        <p:txBody>
          <a:bodyPr/>
          <a:lstStyle/>
          <a:p>
            <a:r>
              <a:rPr lang="en-US" dirty="0"/>
              <a:t>Market-penetration pricing: start low</a:t>
            </a:r>
          </a:p>
        </p:txBody>
      </p:sp>
      <p:sp>
        <p:nvSpPr>
          <p:cNvPr id="5" name="Content Placeholder 4">
            <a:extLst>
              <a:ext uri="{FF2B5EF4-FFF2-40B4-BE49-F238E27FC236}">
                <a16:creationId xmlns:a16="http://schemas.microsoft.com/office/drawing/2014/main" id="{9A1CD683-19DD-29C9-54B6-A4ED84CC1FB1}"/>
              </a:ext>
            </a:extLst>
          </p:cNvPr>
          <p:cNvSpPr>
            <a:spLocks noGrp="1"/>
          </p:cNvSpPr>
          <p:nvPr>
            <p:ph sz="half" idx="2"/>
          </p:nvPr>
        </p:nvSpPr>
        <p:spPr>
          <a:xfrm>
            <a:off x="575734" y="1998133"/>
            <a:ext cx="5421842" cy="4494742"/>
          </a:xfrm>
          <a:solidFill>
            <a:schemeClr val="tx2">
              <a:lumMod val="10000"/>
              <a:lumOff val="90000"/>
            </a:schemeClr>
          </a:solidFill>
        </p:spPr>
        <p:txBody>
          <a:bodyPr>
            <a:normAutofit fontScale="77500" lnSpcReduction="20000"/>
          </a:bodyPr>
          <a:lstStyle/>
          <a:p>
            <a:r>
              <a:rPr lang="en-US" dirty="0"/>
              <a:t>Setting a relatively low initial price to attract many buyers quickly and gain market share.</a:t>
            </a:r>
          </a:p>
          <a:p>
            <a:r>
              <a:rPr lang="en-US" dirty="0"/>
              <a:t>Low price</a:t>
            </a:r>
            <a:br>
              <a:rPr lang="en-US" dirty="0"/>
            </a:br>
            <a:r>
              <a:rPr lang="en-US" dirty="0"/>
              <a:t>→ Rapid adoption</a:t>
            </a:r>
            <a:br>
              <a:rPr lang="en-US" dirty="0"/>
            </a:br>
            <a:r>
              <a:rPr lang="en-US" dirty="0"/>
              <a:t>→ Large sales volume</a:t>
            </a:r>
            <a:br>
              <a:rPr lang="en-US" dirty="0"/>
            </a:br>
            <a:r>
              <a:rPr lang="en-US" dirty="0"/>
              <a:t>→ Lower unit costs</a:t>
            </a:r>
            <a:br>
              <a:rPr lang="en-US" dirty="0"/>
            </a:br>
            <a:r>
              <a:rPr lang="en-US" dirty="0"/>
              <a:t>→ Strong market position</a:t>
            </a:r>
          </a:p>
          <a:p>
            <a:r>
              <a:rPr lang="en-US" dirty="0"/>
              <a:t>Eg: A new pizza brand enters Vietnam</a:t>
            </a:r>
          </a:p>
          <a:p>
            <a:r>
              <a:rPr lang="en-US" dirty="0"/>
              <a:t>Instead of charging 300.000 VND/ pizza like other brands on the market, it launches at 49,000 VND/ pizza</a:t>
            </a:r>
          </a:p>
          <a:p>
            <a:r>
              <a:rPr lang="en-US" dirty="0"/>
              <a:t>Objective: Encourage trial, Build membership, Create habits, Gain market share quickly </a:t>
            </a:r>
            <a:r>
              <a:rPr lang="en-US" dirty="0">
                <a:sym typeface="Wingdings" panose="05000000000000000000" pitchFamily="2" charset="2"/>
              </a:rPr>
              <a:t> </a:t>
            </a:r>
            <a:r>
              <a:rPr lang="en-US" dirty="0"/>
              <a:t>Later, prices may increase.</a:t>
            </a:r>
          </a:p>
          <a:p>
            <a:endParaRPr lang="en-US" dirty="0"/>
          </a:p>
          <a:p>
            <a:endParaRPr lang="en-US" dirty="0"/>
          </a:p>
        </p:txBody>
      </p:sp>
      <p:sp>
        <p:nvSpPr>
          <p:cNvPr id="6" name="Text Placeholder 5">
            <a:extLst>
              <a:ext uri="{FF2B5EF4-FFF2-40B4-BE49-F238E27FC236}">
                <a16:creationId xmlns:a16="http://schemas.microsoft.com/office/drawing/2014/main" id="{D93C400F-B6FD-860D-F8E7-7E7EA07A671F}"/>
              </a:ext>
            </a:extLst>
          </p:cNvPr>
          <p:cNvSpPr>
            <a:spLocks noGrp="1"/>
          </p:cNvSpPr>
          <p:nvPr>
            <p:ph type="body" sz="quarter" idx="3"/>
          </p:nvPr>
        </p:nvSpPr>
        <p:spPr>
          <a:xfrm>
            <a:off x="6172200" y="1323447"/>
            <a:ext cx="5183188" cy="503237"/>
          </a:xfrm>
          <a:solidFill>
            <a:schemeClr val="accent2">
              <a:lumMod val="20000"/>
              <a:lumOff val="80000"/>
            </a:schemeClr>
          </a:solidFill>
        </p:spPr>
        <p:txBody>
          <a:bodyPr/>
          <a:lstStyle/>
          <a:p>
            <a:r>
              <a:rPr lang="en-US" dirty="0"/>
              <a:t>Market-skimming pricing: start high</a:t>
            </a:r>
          </a:p>
        </p:txBody>
      </p:sp>
      <p:sp>
        <p:nvSpPr>
          <p:cNvPr id="7" name="Content Placeholder 6">
            <a:extLst>
              <a:ext uri="{FF2B5EF4-FFF2-40B4-BE49-F238E27FC236}">
                <a16:creationId xmlns:a16="http://schemas.microsoft.com/office/drawing/2014/main" id="{F29C2083-0505-D343-A78F-40D48731C3C4}"/>
              </a:ext>
            </a:extLst>
          </p:cNvPr>
          <p:cNvSpPr>
            <a:spLocks noGrp="1"/>
          </p:cNvSpPr>
          <p:nvPr>
            <p:ph sz="quarter" idx="4"/>
          </p:nvPr>
        </p:nvSpPr>
        <p:spPr>
          <a:xfrm>
            <a:off x="6312959" y="2084652"/>
            <a:ext cx="5160962" cy="4321704"/>
          </a:xfrm>
          <a:solidFill>
            <a:schemeClr val="accent2">
              <a:lumMod val="20000"/>
              <a:lumOff val="80000"/>
            </a:schemeClr>
          </a:solidFill>
        </p:spPr>
        <p:txBody>
          <a:bodyPr>
            <a:normAutofit fontScale="77500" lnSpcReduction="20000"/>
          </a:bodyPr>
          <a:lstStyle/>
          <a:p>
            <a:r>
              <a:rPr lang="en-US" dirty="0"/>
              <a:t>Setting a high initial price to “skim” revenues from customers willing to pay more.</a:t>
            </a:r>
          </a:p>
          <a:p>
            <a:r>
              <a:rPr lang="en-US" dirty="0"/>
              <a:t>Price may later decline.</a:t>
            </a:r>
          </a:p>
          <a:p>
            <a:r>
              <a:rPr lang="en-US" dirty="0"/>
              <a:t>Suitable when:</a:t>
            </a:r>
          </a:p>
          <a:p>
            <a:pPr lvl="1"/>
            <a:r>
              <a:rPr lang="en-US" dirty="0"/>
              <a:t>Product quality/image supports high price. </a:t>
            </a:r>
          </a:p>
          <a:p>
            <a:pPr lvl="1"/>
            <a:r>
              <a:rPr lang="en-US" dirty="0"/>
              <a:t>Enough customers are willing to pay. </a:t>
            </a:r>
          </a:p>
          <a:p>
            <a:pPr lvl="1"/>
            <a:r>
              <a:rPr lang="en-US" dirty="0"/>
              <a:t>Competitors cannot easily enter. </a:t>
            </a:r>
          </a:p>
          <a:p>
            <a:pPr lvl="1"/>
            <a:r>
              <a:rPr lang="en-US" dirty="0"/>
              <a:t>Small production volume does not make costs too high.</a:t>
            </a:r>
          </a:p>
          <a:p>
            <a:r>
              <a:rPr lang="en-US" dirty="0"/>
              <a:t>Eg: iPhone, laptop, car</a:t>
            </a:r>
          </a:p>
          <a:p>
            <a:endParaRPr lang="en-US" dirty="0"/>
          </a:p>
        </p:txBody>
      </p:sp>
    </p:spTree>
    <p:extLst>
      <p:ext uri="{BB962C8B-B14F-4D97-AF65-F5344CB8AC3E}">
        <p14:creationId xmlns:p14="http://schemas.microsoft.com/office/powerpoint/2010/main" val="29130955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AFB6EE0-C3FF-9DD1-EBF3-53E25B42A2FD}"/>
              </a:ext>
            </a:extLst>
          </p:cNvPr>
          <p:cNvSpPr>
            <a:spLocks noGrp="1"/>
          </p:cNvSpPr>
          <p:nvPr>
            <p:ph type="title"/>
          </p:nvPr>
        </p:nvSpPr>
        <p:spPr/>
        <p:txBody>
          <a:bodyPr/>
          <a:lstStyle/>
          <a:p>
            <a:r>
              <a:rPr lang="en-US" dirty="0"/>
              <a:t>Product Mix Pricing</a:t>
            </a:r>
          </a:p>
        </p:txBody>
      </p:sp>
      <p:sp>
        <p:nvSpPr>
          <p:cNvPr id="8" name="Content Placeholder 7">
            <a:extLst>
              <a:ext uri="{FF2B5EF4-FFF2-40B4-BE49-F238E27FC236}">
                <a16:creationId xmlns:a16="http://schemas.microsoft.com/office/drawing/2014/main" id="{C290D47B-20DC-5E81-01F1-95B7F5FAA1F7}"/>
              </a:ext>
            </a:extLst>
          </p:cNvPr>
          <p:cNvSpPr>
            <a:spLocks noGrp="1"/>
          </p:cNvSpPr>
          <p:nvPr>
            <p:ph idx="1"/>
          </p:nvPr>
        </p:nvSpPr>
        <p:spPr>
          <a:xfrm>
            <a:off x="838200" y="1690688"/>
            <a:ext cx="10515600" cy="4351338"/>
          </a:xfrm>
        </p:spPr>
        <p:txBody>
          <a:bodyPr>
            <a:normAutofit/>
          </a:bodyPr>
          <a:lstStyle/>
          <a:p>
            <a:r>
              <a:rPr lang="en-US" dirty="0"/>
              <a:t>Most companies sell several related products.</a:t>
            </a:r>
          </a:p>
          <a:p>
            <a:r>
              <a:rPr lang="en-US" dirty="0"/>
              <a:t>Therefore, they must price the </a:t>
            </a:r>
            <a:r>
              <a:rPr lang="en-US" b="1" dirty="0"/>
              <a:t>whole product mix</a:t>
            </a:r>
            <a:r>
              <a:rPr lang="en-US" dirty="0"/>
              <a:t>, not each product independently.</a:t>
            </a:r>
          </a:p>
          <a:p>
            <a:r>
              <a:rPr lang="en-US" dirty="0"/>
              <a:t>Main approaches include:</a:t>
            </a:r>
          </a:p>
          <a:p>
            <a:pPr lvl="1"/>
            <a:r>
              <a:rPr lang="en-US" dirty="0"/>
              <a:t>Product line pricing </a:t>
            </a:r>
          </a:p>
          <a:p>
            <a:pPr lvl="1"/>
            <a:r>
              <a:rPr lang="en-US" dirty="0"/>
              <a:t>Optional-product pricing </a:t>
            </a:r>
          </a:p>
          <a:p>
            <a:pPr lvl="1"/>
            <a:r>
              <a:rPr lang="en-US" dirty="0"/>
              <a:t>Captive-product pricing </a:t>
            </a:r>
          </a:p>
          <a:p>
            <a:pPr lvl="1"/>
            <a:r>
              <a:rPr lang="en-US" dirty="0"/>
              <a:t>By-product pricing </a:t>
            </a:r>
          </a:p>
          <a:p>
            <a:pPr lvl="1"/>
            <a:r>
              <a:rPr lang="en-US" dirty="0"/>
              <a:t>Product bundle pricing</a:t>
            </a:r>
          </a:p>
          <a:p>
            <a:pPr marL="0" indent="0">
              <a:buNone/>
            </a:pPr>
            <a:endParaRPr lang="en-US" dirty="0"/>
          </a:p>
        </p:txBody>
      </p:sp>
    </p:spTree>
    <p:extLst>
      <p:ext uri="{BB962C8B-B14F-4D97-AF65-F5344CB8AC3E}">
        <p14:creationId xmlns:p14="http://schemas.microsoft.com/office/powerpoint/2010/main" val="27789741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DB1AC-824B-22CB-85FF-0E6527F5146B}"/>
              </a:ext>
            </a:extLst>
          </p:cNvPr>
          <p:cNvSpPr>
            <a:spLocks noGrp="1"/>
          </p:cNvSpPr>
          <p:nvPr>
            <p:ph type="title"/>
          </p:nvPr>
        </p:nvSpPr>
        <p:spPr>
          <a:xfrm>
            <a:off x="838200" y="365126"/>
            <a:ext cx="10515600" cy="820208"/>
          </a:xfrm>
        </p:spPr>
        <p:txBody>
          <a:bodyPr/>
          <a:lstStyle/>
          <a:p>
            <a:r>
              <a:rPr lang="en-US" dirty="0"/>
              <a:t>Product Line Pricing</a:t>
            </a:r>
          </a:p>
        </p:txBody>
      </p:sp>
      <p:sp>
        <p:nvSpPr>
          <p:cNvPr id="3" name="Content Placeholder 2">
            <a:extLst>
              <a:ext uri="{FF2B5EF4-FFF2-40B4-BE49-F238E27FC236}">
                <a16:creationId xmlns:a16="http://schemas.microsoft.com/office/drawing/2014/main" id="{5BB2F5B4-AD34-B3EB-749B-4A58C8D85723}"/>
              </a:ext>
            </a:extLst>
          </p:cNvPr>
          <p:cNvSpPr>
            <a:spLocks noGrp="1"/>
          </p:cNvSpPr>
          <p:nvPr>
            <p:ph idx="1"/>
          </p:nvPr>
        </p:nvSpPr>
        <p:spPr>
          <a:xfrm>
            <a:off x="609600" y="1354667"/>
            <a:ext cx="10744200" cy="4822296"/>
          </a:xfrm>
        </p:spPr>
        <p:txBody>
          <a:bodyPr>
            <a:normAutofit/>
          </a:bodyPr>
          <a:lstStyle/>
          <a:p>
            <a:r>
              <a:rPr lang="en-US" dirty="0"/>
              <a:t>Setting price differences among products in a product line.</a:t>
            </a:r>
          </a:p>
          <a:p>
            <a:r>
              <a:rPr lang="en-US" dirty="0"/>
              <a:t>Example:</a:t>
            </a:r>
          </a:p>
          <a:p>
            <a:r>
              <a:rPr lang="en-US" dirty="0"/>
              <a:t>iPhone family:</a:t>
            </a:r>
          </a:p>
          <a:p>
            <a:r>
              <a:rPr lang="en-US" b="1" dirty="0"/>
              <a:t>Basic model </a:t>
            </a:r>
            <a:r>
              <a:rPr lang="en-US" b="1" dirty="0">
                <a:sym typeface="Wingdings" panose="05000000000000000000" pitchFamily="2" charset="2"/>
              </a:rPr>
              <a:t> </a:t>
            </a:r>
            <a:r>
              <a:rPr lang="en-US" b="1" dirty="0"/>
              <a:t>Higher specification model </a:t>
            </a:r>
            <a:r>
              <a:rPr lang="en-US" b="1" dirty="0">
                <a:sym typeface="Wingdings" panose="05000000000000000000" pitchFamily="2" charset="2"/>
              </a:rPr>
              <a:t> </a:t>
            </a:r>
            <a:r>
              <a:rPr lang="en-US" b="1" dirty="0"/>
              <a:t>Premium model</a:t>
            </a:r>
            <a:endParaRPr lang="en-US" dirty="0"/>
          </a:p>
          <a:p>
            <a:r>
              <a:rPr lang="en-US" dirty="0"/>
              <a:t>Price steps signal differences in:</a:t>
            </a:r>
          </a:p>
          <a:p>
            <a:pPr lvl="1"/>
            <a:r>
              <a:rPr lang="en-US" dirty="0"/>
              <a:t>Features </a:t>
            </a:r>
          </a:p>
          <a:p>
            <a:pPr lvl="1"/>
            <a:r>
              <a:rPr lang="en-US" dirty="0"/>
              <a:t>Performance </a:t>
            </a:r>
          </a:p>
          <a:p>
            <a:pPr lvl="1"/>
            <a:r>
              <a:rPr lang="en-US" dirty="0"/>
              <a:t>Status </a:t>
            </a:r>
          </a:p>
          <a:p>
            <a:pPr lvl="1"/>
            <a:r>
              <a:rPr lang="en-US" dirty="0"/>
              <a:t>Customer value</a:t>
            </a:r>
          </a:p>
        </p:txBody>
      </p:sp>
    </p:spTree>
    <p:extLst>
      <p:ext uri="{BB962C8B-B14F-4D97-AF65-F5344CB8AC3E}">
        <p14:creationId xmlns:p14="http://schemas.microsoft.com/office/powerpoint/2010/main" val="4222903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D2CE9-1C50-34BB-B53D-E3EE1C0E953C}"/>
              </a:ext>
            </a:extLst>
          </p:cNvPr>
          <p:cNvSpPr>
            <a:spLocks noGrp="1"/>
          </p:cNvSpPr>
          <p:nvPr>
            <p:ph type="title"/>
          </p:nvPr>
        </p:nvSpPr>
        <p:spPr/>
        <p:txBody>
          <a:bodyPr/>
          <a:lstStyle/>
          <a:p>
            <a:r>
              <a:rPr lang="en-US" dirty="0"/>
              <a:t>Optional-Product Pricing</a:t>
            </a:r>
          </a:p>
        </p:txBody>
      </p:sp>
      <p:sp>
        <p:nvSpPr>
          <p:cNvPr id="3" name="Content Placeholder 2">
            <a:extLst>
              <a:ext uri="{FF2B5EF4-FFF2-40B4-BE49-F238E27FC236}">
                <a16:creationId xmlns:a16="http://schemas.microsoft.com/office/drawing/2014/main" id="{4B6EB5F0-9010-CE7A-7DAA-C8F6605590A8}"/>
              </a:ext>
            </a:extLst>
          </p:cNvPr>
          <p:cNvSpPr>
            <a:spLocks noGrp="1"/>
          </p:cNvSpPr>
          <p:nvPr>
            <p:ph idx="1"/>
          </p:nvPr>
        </p:nvSpPr>
        <p:spPr>
          <a:xfrm>
            <a:off x="838200" y="1507067"/>
            <a:ext cx="10515600" cy="4669896"/>
          </a:xfrm>
        </p:spPr>
        <p:txBody>
          <a:bodyPr>
            <a:normAutofit/>
          </a:bodyPr>
          <a:lstStyle/>
          <a:p>
            <a:r>
              <a:rPr lang="en-US" dirty="0"/>
              <a:t>Pricing optional or accessory products sold with the main product.</a:t>
            </a:r>
          </a:p>
          <a:p>
            <a:r>
              <a:rPr lang="en-US" dirty="0"/>
              <a:t>Example:</a:t>
            </a:r>
          </a:p>
          <a:p>
            <a:r>
              <a:rPr lang="en-US" dirty="0"/>
              <a:t>Buying a car:</a:t>
            </a:r>
          </a:p>
          <a:p>
            <a:r>
              <a:rPr lang="en-US" dirty="0"/>
              <a:t>Base price and</a:t>
            </a:r>
          </a:p>
          <a:p>
            <a:pPr lvl="1"/>
            <a:r>
              <a:rPr lang="en-US" dirty="0"/>
              <a:t>Better sound system </a:t>
            </a:r>
          </a:p>
          <a:p>
            <a:pPr lvl="1"/>
            <a:r>
              <a:rPr lang="en-US" dirty="0"/>
              <a:t>Leather seats </a:t>
            </a:r>
          </a:p>
          <a:p>
            <a:pPr lvl="1"/>
            <a:r>
              <a:rPr lang="en-US" dirty="0"/>
              <a:t>Special wheels </a:t>
            </a:r>
          </a:p>
          <a:p>
            <a:pPr lvl="1"/>
            <a:r>
              <a:rPr lang="en-US" dirty="0"/>
              <a:t>Driver-assistance package </a:t>
            </a:r>
          </a:p>
          <a:p>
            <a:r>
              <a:rPr lang="en-US" dirty="0"/>
              <a:t>The base price attracts interest, while options increase revenue.</a:t>
            </a:r>
          </a:p>
        </p:txBody>
      </p:sp>
    </p:spTree>
    <p:extLst>
      <p:ext uri="{BB962C8B-B14F-4D97-AF65-F5344CB8AC3E}">
        <p14:creationId xmlns:p14="http://schemas.microsoft.com/office/powerpoint/2010/main" val="26274052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ADB55-9ECA-1090-18DF-DD81527B5F8B}"/>
              </a:ext>
            </a:extLst>
          </p:cNvPr>
          <p:cNvSpPr>
            <a:spLocks noGrp="1"/>
          </p:cNvSpPr>
          <p:nvPr>
            <p:ph type="title"/>
          </p:nvPr>
        </p:nvSpPr>
        <p:spPr>
          <a:xfrm>
            <a:off x="838200" y="365125"/>
            <a:ext cx="10515600" cy="955675"/>
          </a:xfrm>
        </p:spPr>
        <p:txBody>
          <a:bodyPr/>
          <a:lstStyle/>
          <a:p>
            <a:r>
              <a:rPr lang="en-US" dirty="0"/>
              <a:t>Captive-Product Pricing</a:t>
            </a:r>
          </a:p>
        </p:txBody>
      </p:sp>
      <p:sp>
        <p:nvSpPr>
          <p:cNvPr id="3" name="Content Placeholder 2">
            <a:extLst>
              <a:ext uri="{FF2B5EF4-FFF2-40B4-BE49-F238E27FC236}">
                <a16:creationId xmlns:a16="http://schemas.microsoft.com/office/drawing/2014/main" id="{0C8EBEE9-792F-E889-3090-664613EBBA83}"/>
              </a:ext>
            </a:extLst>
          </p:cNvPr>
          <p:cNvSpPr>
            <a:spLocks noGrp="1"/>
          </p:cNvSpPr>
          <p:nvPr>
            <p:ph idx="1"/>
          </p:nvPr>
        </p:nvSpPr>
        <p:spPr>
          <a:xfrm>
            <a:off x="838200" y="1320800"/>
            <a:ext cx="10515600" cy="4856163"/>
          </a:xfrm>
        </p:spPr>
        <p:txBody>
          <a:bodyPr/>
          <a:lstStyle/>
          <a:p>
            <a:r>
              <a:rPr lang="en-US" b="1" dirty="0"/>
              <a:t>Captive-product pricing</a:t>
            </a:r>
            <a:endParaRPr lang="en-US" dirty="0"/>
          </a:p>
          <a:p>
            <a:r>
              <a:rPr lang="en-US" dirty="0"/>
              <a:t>Pricing products that must be used with the main product.</a:t>
            </a:r>
          </a:p>
          <a:p>
            <a:r>
              <a:rPr lang="en-US" dirty="0"/>
              <a:t>Examples:</a:t>
            </a:r>
          </a:p>
          <a:p>
            <a:r>
              <a:rPr lang="en-US" b="1" dirty="0"/>
              <a:t>Printer → Ink</a:t>
            </a:r>
            <a:endParaRPr lang="en-US" dirty="0"/>
          </a:p>
          <a:p>
            <a:r>
              <a:rPr lang="en-US" b="1" dirty="0"/>
              <a:t>Coffee machine → Capsules</a:t>
            </a:r>
            <a:endParaRPr lang="en-US" dirty="0"/>
          </a:p>
          <a:p>
            <a:r>
              <a:rPr lang="en-US" b="1" dirty="0"/>
              <a:t>Razor → Replacement blades</a:t>
            </a:r>
            <a:endParaRPr lang="en-US" dirty="0"/>
          </a:p>
          <a:p>
            <a:r>
              <a:rPr lang="en-US" dirty="0"/>
              <a:t>Sometimes:</a:t>
            </a:r>
          </a:p>
          <a:p>
            <a:r>
              <a:rPr lang="en-US" dirty="0"/>
              <a:t>Main product = relatively inexpensive</a:t>
            </a:r>
          </a:p>
          <a:p>
            <a:r>
              <a:rPr lang="en-US" dirty="0"/>
              <a:t>Captive product = higher-margin recurring purchase</a:t>
            </a:r>
          </a:p>
          <a:p>
            <a:endParaRPr lang="en-US" dirty="0"/>
          </a:p>
        </p:txBody>
      </p:sp>
    </p:spTree>
    <p:extLst>
      <p:ext uri="{BB962C8B-B14F-4D97-AF65-F5344CB8AC3E}">
        <p14:creationId xmlns:p14="http://schemas.microsoft.com/office/powerpoint/2010/main" val="1982426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53048-8797-3D95-1B6F-FD78473A3007}"/>
              </a:ext>
            </a:extLst>
          </p:cNvPr>
          <p:cNvSpPr>
            <a:spLocks noGrp="1"/>
          </p:cNvSpPr>
          <p:nvPr>
            <p:ph type="title"/>
          </p:nvPr>
        </p:nvSpPr>
        <p:spPr/>
        <p:txBody>
          <a:bodyPr/>
          <a:lstStyle/>
          <a:p>
            <a:r>
              <a:rPr lang="en-US" dirty="0"/>
              <a:t>Product Bundle Pricing</a:t>
            </a:r>
          </a:p>
        </p:txBody>
      </p:sp>
      <p:sp>
        <p:nvSpPr>
          <p:cNvPr id="3" name="Content Placeholder 2">
            <a:extLst>
              <a:ext uri="{FF2B5EF4-FFF2-40B4-BE49-F238E27FC236}">
                <a16:creationId xmlns:a16="http://schemas.microsoft.com/office/drawing/2014/main" id="{1208C94D-4683-1924-D7CD-F33F0FF03A1A}"/>
              </a:ext>
            </a:extLst>
          </p:cNvPr>
          <p:cNvSpPr>
            <a:spLocks noGrp="1"/>
          </p:cNvSpPr>
          <p:nvPr>
            <p:ph idx="1"/>
          </p:nvPr>
        </p:nvSpPr>
        <p:spPr/>
        <p:txBody>
          <a:bodyPr>
            <a:normAutofit fontScale="77500" lnSpcReduction="20000"/>
          </a:bodyPr>
          <a:lstStyle/>
          <a:p>
            <a:r>
              <a:rPr lang="en-US" dirty="0"/>
              <a:t>Combining several products and offering the bundle at a reduced combined price.</a:t>
            </a:r>
          </a:p>
          <a:p>
            <a:r>
              <a:rPr lang="en-US" dirty="0"/>
              <a:t>Examples:</a:t>
            </a:r>
          </a:p>
          <a:p>
            <a:r>
              <a:rPr lang="en-US" b="1" dirty="0"/>
              <a:t>McDonald's meal</a:t>
            </a:r>
            <a:endParaRPr lang="en-US" dirty="0"/>
          </a:p>
          <a:p>
            <a:r>
              <a:rPr lang="en-US" dirty="0"/>
              <a:t>Burger + fries + drink</a:t>
            </a:r>
          </a:p>
          <a:p>
            <a:r>
              <a:rPr lang="en-US" b="1" dirty="0"/>
              <a:t>Microsoft 365</a:t>
            </a:r>
            <a:endParaRPr lang="en-US" dirty="0"/>
          </a:p>
          <a:p>
            <a:r>
              <a:rPr lang="en-US" dirty="0"/>
              <a:t>Word + Excel + PowerPoint + other services</a:t>
            </a:r>
          </a:p>
          <a:p>
            <a:r>
              <a:rPr lang="en-US" b="1" dirty="0"/>
              <a:t>Hotel package</a:t>
            </a:r>
            <a:endParaRPr lang="en-US" dirty="0"/>
          </a:p>
          <a:p>
            <a:r>
              <a:rPr lang="en-US" dirty="0"/>
              <a:t>Room + breakfast + spa</a:t>
            </a:r>
          </a:p>
          <a:p>
            <a:r>
              <a:rPr lang="en-US" dirty="0"/>
              <a:t>Bundles can:</a:t>
            </a:r>
          </a:p>
          <a:p>
            <a:pPr lvl="0"/>
            <a:r>
              <a:rPr lang="en-US" dirty="0"/>
              <a:t>Increase perceived value </a:t>
            </a:r>
          </a:p>
          <a:p>
            <a:pPr lvl="0"/>
            <a:r>
              <a:rPr lang="en-US" dirty="0"/>
              <a:t>Encourage customers to buy more </a:t>
            </a:r>
          </a:p>
          <a:p>
            <a:pPr lvl="0"/>
            <a:r>
              <a:rPr lang="en-US" dirty="0"/>
              <a:t>Simplify purchase decisions </a:t>
            </a:r>
          </a:p>
        </p:txBody>
      </p:sp>
    </p:spTree>
    <p:extLst>
      <p:ext uri="{BB962C8B-B14F-4D97-AF65-F5344CB8AC3E}">
        <p14:creationId xmlns:p14="http://schemas.microsoft.com/office/powerpoint/2010/main" val="16269753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699C0-AC1D-1019-F459-DB1B855E1A1F}"/>
              </a:ext>
            </a:extLst>
          </p:cNvPr>
          <p:cNvSpPr>
            <a:spLocks noGrp="1"/>
          </p:cNvSpPr>
          <p:nvPr>
            <p:ph type="title"/>
          </p:nvPr>
        </p:nvSpPr>
        <p:spPr/>
        <p:txBody>
          <a:bodyPr/>
          <a:lstStyle/>
          <a:p>
            <a:r>
              <a:rPr lang="en-US" dirty="0"/>
              <a:t>Base price</a:t>
            </a:r>
          </a:p>
        </p:txBody>
      </p:sp>
      <p:sp>
        <p:nvSpPr>
          <p:cNvPr id="3" name="Content Placeholder 2">
            <a:extLst>
              <a:ext uri="{FF2B5EF4-FFF2-40B4-BE49-F238E27FC236}">
                <a16:creationId xmlns:a16="http://schemas.microsoft.com/office/drawing/2014/main" id="{FD201890-827B-6F42-E3F9-D901C74F94DE}"/>
              </a:ext>
            </a:extLst>
          </p:cNvPr>
          <p:cNvSpPr>
            <a:spLocks noGrp="1"/>
          </p:cNvSpPr>
          <p:nvPr>
            <p:ph idx="1"/>
          </p:nvPr>
        </p:nvSpPr>
        <p:spPr>
          <a:xfrm>
            <a:off x="545432" y="1690687"/>
            <a:ext cx="11101136" cy="4486275"/>
          </a:xfrm>
        </p:spPr>
        <p:txBody>
          <a:bodyPr>
            <a:normAutofit fontScale="92500" lnSpcReduction="20000"/>
          </a:bodyPr>
          <a:lstStyle/>
          <a:p>
            <a:pPr lvl="0"/>
            <a:r>
              <a:rPr lang="en-US" b="1" dirty="0"/>
              <a:t>Base price</a:t>
            </a:r>
            <a:r>
              <a:rPr lang="en-US" dirty="0"/>
              <a:t> is the initial or standard price that a company uses as the starting point for determining the final selling price. </a:t>
            </a:r>
          </a:p>
          <a:p>
            <a:pPr lvl="0"/>
            <a:r>
              <a:rPr lang="en-US" dirty="0"/>
              <a:t>From the base price, the company may add or subtract factors such as: </a:t>
            </a:r>
          </a:p>
          <a:p>
            <a:pPr lvl="1"/>
            <a:r>
              <a:rPr lang="en-US" dirty="0"/>
              <a:t>discounts; </a:t>
            </a:r>
          </a:p>
          <a:p>
            <a:pPr lvl="1"/>
            <a:r>
              <a:rPr lang="en-US" dirty="0"/>
              <a:t>promotions; </a:t>
            </a:r>
          </a:p>
          <a:p>
            <a:pPr marL="457200" lvl="1" indent="0">
              <a:buNone/>
            </a:pPr>
            <a:r>
              <a:rPr lang="en-US" dirty="0"/>
              <a:t>taxes; </a:t>
            </a:r>
          </a:p>
          <a:p>
            <a:pPr lvl="1"/>
            <a:r>
              <a:rPr lang="en-US" dirty="0"/>
              <a:t>delivery charges; </a:t>
            </a:r>
          </a:p>
          <a:p>
            <a:pPr lvl="1"/>
            <a:r>
              <a:rPr lang="en-US" dirty="0"/>
              <a:t>service fees; </a:t>
            </a:r>
          </a:p>
          <a:p>
            <a:pPr lvl="1"/>
            <a:r>
              <a:rPr lang="en-US" dirty="0"/>
              <a:t>surcharges; </a:t>
            </a:r>
          </a:p>
          <a:p>
            <a:pPr lvl="1"/>
            <a:r>
              <a:rPr lang="en-US" dirty="0"/>
              <a:t>additional support packages; </a:t>
            </a:r>
          </a:p>
          <a:p>
            <a:pPr lvl="1"/>
            <a:r>
              <a:rPr lang="en-US" dirty="0"/>
              <a:t>seasonal, geographic, or customer-segment adjustments. </a:t>
            </a:r>
          </a:p>
          <a:p>
            <a:pPr lvl="0"/>
            <a:r>
              <a:rPr lang="en-US" dirty="0"/>
              <a:t>A base price can also give salespeople </a:t>
            </a:r>
            <a:r>
              <a:rPr lang="en-US" b="1" dirty="0"/>
              <a:t>more flexibility in negotiation</a:t>
            </a:r>
            <a:r>
              <a:rPr lang="en-US" dirty="0"/>
              <a:t> while still protecting the company’s profit target.</a:t>
            </a:r>
          </a:p>
          <a:p>
            <a:endParaRPr lang="en-US" sz="2400" dirty="0"/>
          </a:p>
        </p:txBody>
      </p:sp>
    </p:spTree>
    <p:extLst>
      <p:ext uri="{BB962C8B-B14F-4D97-AF65-F5344CB8AC3E}">
        <p14:creationId xmlns:p14="http://schemas.microsoft.com/office/powerpoint/2010/main" val="20743304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1A062-133D-BED9-0F84-D5838D1A4CFB}"/>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FDB38DB6-247F-8535-238D-93A837151266}"/>
              </a:ext>
            </a:extLst>
          </p:cNvPr>
          <p:cNvSpPr>
            <a:spLocks noGrp="1"/>
          </p:cNvSpPr>
          <p:nvPr>
            <p:ph idx="1"/>
          </p:nvPr>
        </p:nvSpPr>
        <p:spPr/>
        <p:txBody>
          <a:bodyPr/>
          <a:lstStyle/>
          <a:p>
            <a:r>
              <a:rPr lang="en-US" dirty="0"/>
              <a:t>Target price required to achieve the desired profit: </a:t>
            </a:r>
            <a:r>
              <a:rPr lang="en-US" b="1" dirty="0"/>
              <a:t>VND 600,000</a:t>
            </a:r>
            <a:endParaRPr lang="en-US" dirty="0"/>
          </a:p>
          <a:p>
            <a:r>
              <a:rPr lang="en-US" dirty="0"/>
              <a:t>Base price: </a:t>
            </a:r>
            <a:r>
              <a:rPr lang="en-US" b="1" dirty="0"/>
              <a:t>VND 1,000,000</a:t>
            </a:r>
            <a:endParaRPr lang="en-US" dirty="0"/>
          </a:p>
          <a:p>
            <a:r>
              <a:rPr lang="en-US" dirty="0"/>
              <a:t>Bulk-purchase discount: </a:t>
            </a:r>
            <a:r>
              <a:rPr lang="en-US" b="1" dirty="0"/>
              <a:t>20%</a:t>
            </a:r>
            <a:endParaRPr lang="en-US" dirty="0"/>
          </a:p>
          <a:p>
            <a:r>
              <a:rPr lang="en-US" dirty="0"/>
              <a:t>Final selling price:</a:t>
            </a:r>
          </a:p>
          <a:p>
            <a:r>
              <a:rPr lang="en-US" b="1" dirty="0"/>
              <a:t>VND 1,000,000 × 0.8 = VND 800,000</a:t>
            </a:r>
            <a:endParaRPr lang="en-US" dirty="0"/>
          </a:p>
          <a:p>
            <a:r>
              <a:rPr lang="en-US" dirty="0"/>
              <a:t>→ The negotiated price is still </a:t>
            </a:r>
            <a:r>
              <a:rPr lang="en-US" b="1" dirty="0"/>
              <a:t>above the VND 600,000 profit-target level</a:t>
            </a:r>
            <a:r>
              <a:rPr lang="en-US" dirty="0"/>
              <a:t>.</a:t>
            </a:r>
          </a:p>
          <a:p>
            <a:endParaRPr lang="en-US" dirty="0"/>
          </a:p>
        </p:txBody>
      </p:sp>
    </p:spTree>
    <p:extLst>
      <p:ext uri="{BB962C8B-B14F-4D97-AF65-F5344CB8AC3E}">
        <p14:creationId xmlns:p14="http://schemas.microsoft.com/office/powerpoint/2010/main" val="36997156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8F9EB3-1E9E-CDA8-6D48-C63D0401E1FF}"/>
              </a:ext>
            </a:extLst>
          </p:cNvPr>
          <p:cNvSpPr>
            <a:spLocks noGrp="1"/>
          </p:cNvSpPr>
          <p:nvPr>
            <p:ph type="title"/>
          </p:nvPr>
        </p:nvSpPr>
        <p:spPr>
          <a:xfrm>
            <a:off x="478537" y="1709739"/>
            <a:ext cx="6082683" cy="2642806"/>
          </a:xfrm>
        </p:spPr>
        <p:txBody>
          <a:bodyPr>
            <a:normAutofit/>
          </a:bodyPr>
          <a:lstStyle/>
          <a:p>
            <a:r>
              <a:rPr lang="en-US" dirty="0"/>
              <a:t>Price Adjustment as a marketing tool</a:t>
            </a:r>
          </a:p>
        </p:txBody>
      </p:sp>
      <p:pic>
        <p:nvPicPr>
          <p:cNvPr id="2" name="Picture 1">
            <a:extLst>
              <a:ext uri="{FF2B5EF4-FFF2-40B4-BE49-F238E27FC236}">
                <a16:creationId xmlns:a16="http://schemas.microsoft.com/office/drawing/2014/main" id="{3F9197A4-E660-6A45-DFAA-37FEC839E662}"/>
              </a:ext>
            </a:extLst>
          </p:cNvPr>
          <p:cNvPicPr>
            <a:picLocks noChangeAspect="1"/>
          </p:cNvPicPr>
          <p:nvPr/>
        </p:nvPicPr>
        <p:blipFill>
          <a:blip r:embed="rId2"/>
          <a:srcRect t="4930"/>
          <a:stretch>
            <a:fillRect/>
          </a:stretch>
        </p:blipFill>
        <p:spPr>
          <a:xfrm>
            <a:off x="6781802" y="0"/>
            <a:ext cx="5410198" cy="6858002"/>
          </a:xfrm>
          <a:prstGeom prst="rect">
            <a:avLst/>
          </a:prstGeom>
        </p:spPr>
      </p:pic>
      <p:sp>
        <p:nvSpPr>
          <p:cNvPr id="6" name="Text Placeholder 5">
            <a:extLst>
              <a:ext uri="{FF2B5EF4-FFF2-40B4-BE49-F238E27FC236}">
                <a16:creationId xmlns:a16="http://schemas.microsoft.com/office/drawing/2014/main" id="{83FE0313-8AF3-D4F3-C9D3-D3B4C4AC750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2494002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DA5A-9DCB-B7B3-346E-1D72F3838D28}"/>
              </a:ext>
            </a:extLst>
          </p:cNvPr>
          <p:cNvSpPr>
            <a:spLocks noGrp="1"/>
          </p:cNvSpPr>
          <p:nvPr>
            <p:ph type="title"/>
          </p:nvPr>
        </p:nvSpPr>
        <p:spPr/>
        <p:txBody>
          <a:bodyPr/>
          <a:lstStyle/>
          <a:p>
            <a:r>
              <a:rPr lang="en-US" dirty="0"/>
              <a:t>Price Adjustment Strategies</a:t>
            </a:r>
          </a:p>
        </p:txBody>
      </p:sp>
      <p:sp>
        <p:nvSpPr>
          <p:cNvPr id="3" name="Content Placeholder 2">
            <a:extLst>
              <a:ext uri="{FF2B5EF4-FFF2-40B4-BE49-F238E27FC236}">
                <a16:creationId xmlns:a16="http://schemas.microsoft.com/office/drawing/2014/main" id="{3D336347-FFE3-0D63-E18E-ADCB348DBEC0}"/>
              </a:ext>
            </a:extLst>
          </p:cNvPr>
          <p:cNvSpPr>
            <a:spLocks noGrp="1"/>
          </p:cNvSpPr>
          <p:nvPr>
            <p:ph idx="1"/>
          </p:nvPr>
        </p:nvSpPr>
        <p:spPr/>
        <p:txBody>
          <a:bodyPr/>
          <a:lstStyle/>
          <a:p>
            <a:pPr lvl="0"/>
            <a:r>
              <a:rPr lang="en-US" dirty="0"/>
              <a:t>Discount and allowance pricing </a:t>
            </a:r>
          </a:p>
          <a:p>
            <a:pPr lvl="0"/>
            <a:r>
              <a:rPr lang="en-US" dirty="0"/>
              <a:t>Segmented pricing </a:t>
            </a:r>
          </a:p>
          <a:p>
            <a:pPr lvl="0"/>
            <a:r>
              <a:rPr lang="en-US" dirty="0"/>
              <a:t>Psychological pricing </a:t>
            </a:r>
          </a:p>
          <a:p>
            <a:pPr lvl="0"/>
            <a:r>
              <a:rPr lang="en-US" dirty="0"/>
              <a:t>Promotional pricing </a:t>
            </a:r>
          </a:p>
          <a:p>
            <a:pPr lvl="0"/>
            <a:r>
              <a:rPr lang="en-US" dirty="0"/>
              <a:t>Geographical pricing </a:t>
            </a:r>
          </a:p>
          <a:p>
            <a:pPr lvl="0"/>
            <a:r>
              <a:rPr lang="en-US" dirty="0"/>
              <a:t>Dynamic pricing </a:t>
            </a:r>
          </a:p>
          <a:p>
            <a:pPr lvl="0"/>
            <a:r>
              <a:rPr lang="en-US" dirty="0"/>
              <a:t>International pricing</a:t>
            </a:r>
          </a:p>
        </p:txBody>
      </p:sp>
    </p:spTree>
    <p:extLst>
      <p:ext uri="{BB962C8B-B14F-4D97-AF65-F5344CB8AC3E}">
        <p14:creationId xmlns:p14="http://schemas.microsoft.com/office/powerpoint/2010/main" val="22752054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8A048-94DA-BA2C-0B2E-9A297FCA60DF}"/>
              </a:ext>
            </a:extLst>
          </p:cNvPr>
          <p:cNvSpPr>
            <a:spLocks noGrp="1"/>
          </p:cNvSpPr>
          <p:nvPr>
            <p:ph type="title"/>
          </p:nvPr>
        </p:nvSpPr>
        <p:spPr/>
        <p:txBody>
          <a:bodyPr/>
          <a:lstStyle/>
          <a:p>
            <a:r>
              <a:rPr lang="en-US" dirty="0"/>
              <a:t>Discounts and Allowances</a:t>
            </a:r>
          </a:p>
        </p:txBody>
      </p:sp>
      <p:sp>
        <p:nvSpPr>
          <p:cNvPr id="4" name="Text Placeholder 3">
            <a:extLst>
              <a:ext uri="{FF2B5EF4-FFF2-40B4-BE49-F238E27FC236}">
                <a16:creationId xmlns:a16="http://schemas.microsoft.com/office/drawing/2014/main" id="{68B82388-AD82-5166-A41C-276C9FD2AB02}"/>
              </a:ext>
            </a:extLst>
          </p:cNvPr>
          <p:cNvSpPr>
            <a:spLocks noGrp="1"/>
          </p:cNvSpPr>
          <p:nvPr>
            <p:ph type="body" idx="1"/>
          </p:nvPr>
        </p:nvSpPr>
        <p:spPr>
          <a:xfrm>
            <a:off x="839788" y="1461030"/>
            <a:ext cx="5157787" cy="823912"/>
          </a:xfrm>
        </p:spPr>
        <p:txBody>
          <a:bodyPr/>
          <a:lstStyle/>
          <a:p>
            <a:r>
              <a:rPr lang="en-US" dirty="0"/>
              <a:t>Discount</a:t>
            </a:r>
          </a:p>
        </p:txBody>
      </p:sp>
      <p:sp>
        <p:nvSpPr>
          <p:cNvPr id="5" name="Content Placeholder 4">
            <a:extLst>
              <a:ext uri="{FF2B5EF4-FFF2-40B4-BE49-F238E27FC236}">
                <a16:creationId xmlns:a16="http://schemas.microsoft.com/office/drawing/2014/main" id="{394DFE52-CE8B-2D94-4A4E-116122990F91}"/>
              </a:ext>
            </a:extLst>
          </p:cNvPr>
          <p:cNvSpPr>
            <a:spLocks noGrp="1"/>
          </p:cNvSpPr>
          <p:nvPr>
            <p:ph sz="half" idx="2"/>
          </p:nvPr>
        </p:nvSpPr>
        <p:spPr/>
        <p:txBody>
          <a:bodyPr/>
          <a:lstStyle/>
          <a:p>
            <a:r>
              <a:rPr lang="en-US" dirty="0"/>
              <a:t>A direct reduction in price.</a:t>
            </a:r>
          </a:p>
          <a:p>
            <a:r>
              <a:rPr lang="en-US" dirty="0"/>
              <a:t>Eg: </a:t>
            </a:r>
          </a:p>
          <a:p>
            <a:pPr lvl="1"/>
            <a:r>
              <a:rPr lang="en-US" dirty="0"/>
              <a:t>Pay within 10 days → 2% discount</a:t>
            </a:r>
          </a:p>
          <a:p>
            <a:pPr lvl="1"/>
            <a:r>
              <a:rPr lang="en-US" dirty="0"/>
              <a:t>Buy 10, get a lower unit price</a:t>
            </a:r>
          </a:p>
          <a:p>
            <a:pPr lvl="1"/>
            <a:r>
              <a:rPr lang="en-US" dirty="0"/>
              <a:t>Under the Canopy launch promotion offered </a:t>
            </a:r>
            <a:r>
              <a:rPr lang="en-US" b="1" dirty="0"/>
              <a:t>15% off all bookings</a:t>
            </a:r>
            <a:endParaRPr lang="en-US" dirty="0"/>
          </a:p>
        </p:txBody>
      </p:sp>
      <p:sp>
        <p:nvSpPr>
          <p:cNvPr id="6" name="Text Placeholder 5">
            <a:extLst>
              <a:ext uri="{FF2B5EF4-FFF2-40B4-BE49-F238E27FC236}">
                <a16:creationId xmlns:a16="http://schemas.microsoft.com/office/drawing/2014/main" id="{B81E1ACB-AE65-7E32-ED57-572977F2E6F4}"/>
              </a:ext>
            </a:extLst>
          </p:cNvPr>
          <p:cNvSpPr>
            <a:spLocks noGrp="1"/>
          </p:cNvSpPr>
          <p:nvPr>
            <p:ph type="body" sz="quarter" idx="3"/>
          </p:nvPr>
        </p:nvSpPr>
        <p:spPr>
          <a:xfrm>
            <a:off x="6172200" y="1461030"/>
            <a:ext cx="5183188" cy="823912"/>
          </a:xfrm>
        </p:spPr>
        <p:txBody>
          <a:bodyPr/>
          <a:lstStyle/>
          <a:p>
            <a:r>
              <a:rPr lang="en-US" dirty="0"/>
              <a:t>Allowance</a:t>
            </a:r>
          </a:p>
        </p:txBody>
      </p:sp>
      <p:sp>
        <p:nvSpPr>
          <p:cNvPr id="7" name="Content Placeholder 6">
            <a:extLst>
              <a:ext uri="{FF2B5EF4-FFF2-40B4-BE49-F238E27FC236}">
                <a16:creationId xmlns:a16="http://schemas.microsoft.com/office/drawing/2014/main" id="{E03A2D5F-16B7-F700-201B-F742580206C0}"/>
              </a:ext>
            </a:extLst>
          </p:cNvPr>
          <p:cNvSpPr>
            <a:spLocks noGrp="1"/>
          </p:cNvSpPr>
          <p:nvPr>
            <p:ph sz="quarter" idx="4"/>
          </p:nvPr>
        </p:nvSpPr>
        <p:spPr/>
        <p:txBody>
          <a:bodyPr/>
          <a:lstStyle/>
          <a:p>
            <a:r>
              <a:rPr lang="en-US" dirty="0"/>
              <a:t>A promotional reduction for certain customer actions.</a:t>
            </a:r>
          </a:p>
          <a:p>
            <a:r>
              <a:rPr lang="en-US" dirty="0"/>
              <a:t>Eg:</a:t>
            </a:r>
          </a:p>
          <a:p>
            <a:pPr lvl="1"/>
            <a:r>
              <a:rPr lang="en-US" dirty="0"/>
              <a:t>Trade in your old phone and receive $200 toward a new one.</a:t>
            </a:r>
          </a:p>
          <a:p>
            <a:pPr lvl="1"/>
            <a:r>
              <a:rPr lang="en-US" dirty="0"/>
              <a:t>Introduce 3 new customers, get 10% off for the next purchase</a:t>
            </a:r>
          </a:p>
        </p:txBody>
      </p:sp>
    </p:spTree>
    <p:extLst>
      <p:ext uri="{BB962C8B-B14F-4D97-AF65-F5344CB8AC3E}">
        <p14:creationId xmlns:p14="http://schemas.microsoft.com/office/powerpoint/2010/main" val="25780903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640F9-90E1-2226-B133-5D2947238E02}"/>
              </a:ext>
            </a:extLst>
          </p:cNvPr>
          <p:cNvSpPr>
            <a:spLocks noGrp="1"/>
          </p:cNvSpPr>
          <p:nvPr>
            <p:ph type="title"/>
          </p:nvPr>
        </p:nvSpPr>
        <p:spPr/>
        <p:txBody>
          <a:bodyPr/>
          <a:lstStyle/>
          <a:p>
            <a:r>
              <a:rPr lang="en-US" dirty="0"/>
              <a:t>Segmented pricing</a:t>
            </a:r>
          </a:p>
        </p:txBody>
      </p:sp>
      <p:sp>
        <p:nvSpPr>
          <p:cNvPr id="3" name="Content Placeholder 2">
            <a:extLst>
              <a:ext uri="{FF2B5EF4-FFF2-40B4-BE49-F238E27FC236}">
                <a16:creationId xmlns:a16="http://schemas.microsoft.com/office/drawing/2014/main" id="{FE3405CA-C769-226D-40D8-7296CE8CB7B1}"/>
              </a:ext>
            </a:extLst>
          </p:cNvPr>
          <p:cNvSpPr>
            <a:spLocks noGrp="1"/>
          </p:cNvSpPr>
          <p:nvPr>
            <p:ph idx="1"/>
          </p:nvPr>
        </p:nvSpPr>
        <p:spPr>
          <a:xfrm>
            <a:off x="838199" y="1507067"/>
            <a:ext cx="10828867" cy="4669896"/>
          </a:xfrm>
        </p:spPr>
        <p:txBody>
          <a:bodyPr>
            <a:normAutofit fontScale="77500" lnSpcReduction="20000"/>
          </a:bodyPr>
          <a:lstStyle/>
          <a:p>
            <a:r>
              <a:rPr lang="en-US" dirty="0"/>
              <a:t>Selling a product or service at different prices even though the differences are not based primarily on differences in cost.</a:t>
            </a:r>
          </a:p>
          <a:p>
            <a:r>
              <a:rPr lang="en-US" b="1" dirty="0"/>
              <a:t>Customer-segment pricing</a:t>
            </a:r>
            <a:endParaRPr lang="en-US" dirty="0"/>
          </a:p>
          <a:p>
            <a:pPr lvl="1"/>
            <a:r>
              <a:rPr lang="en-US" dirty="0"/>
              <a:t>Student ticket </a:t>
            </a:r>
          </a:p>
          <a:p>
            <a:pPr lvl="1"/>
            <a:r>
              <a:rPr lang="en-US" dirty="0"/>
              <a:t>Senior discount </a:t>
            </a:r>
          </a:p>
          <a:p>
            <a:r>
              <a:rPr lang="en-US" b="1" dirty="0"/>
              <a:t>Product-form pricing</a:t>
            </a:r>
            <a:endParaRPr lang="en-US" dirty="0"/>
          </a:p>
          <a:p>
            <a:pPr lvl="1"/>
            <a:r>
              <a:rPr lang="en-US" dirty="0"/>
              <a:t>Different versions </a:t>
            </a:r>
          </a:p>
          <a:p>
            <a:r>
              <a:rPr lang="en-US" b="1" dirty="0"/>
              <a:t>Location pricing</a:t>
            </a:r>
            <a:endParaRPr lang="en-US" dirty="0"/>
          </a:p>
          <a:p>
            <a:pPr lvl="1"/>
            <a:r>
              <a:rPr lang="en-US" dirty="0"/>
              <a:t>Concert seats </a:t>
            </a:r>
          </a:p>
          <a:p>
            <a:r>
              <a:rPr lang="en-US" b="1" dirty="0"/>
              <a:t>Time pricing</a:t>
            </a:r>
            <a:endParaRPr lang="en-US" dirty="0"/>
          </a:p>
          <a:p>
            <a:pPr lvl="1"/>
            <a:r>
              <a:rPr lang="en-US" dirty="0"/>
              <a:t>Peak vs off-peak prices </a:t>
            </a:r>
          </a:p>
          <a:p>
            <a:r>
              <a:rPr lang="en-US" dirty="0"/>
              <a:t>Eg: Passengers on the </a:t>
            </a:r>
            <a:r>
              <a:rPr lang="en-US" b="1" dirty="0"/>
              <a:t>same flight</a:t>
            </a:r>
            <a:r>
              <a:rPr lang="en-US" dirty="0"/>
              <a:t> may pay very different fares, depending  on: booking date, travel date, demand, refund conditions, baggage, seat class, customer flexibility, services </a:t>
            </a:r>
            <a:r>
              <a:rPr lang="en-US" dirty="0">
                <a:sym typeface="Wingdings" panose="05000000000000000000" pitchFamily="2" charset="2"/>
              </a:rPr>
              <a:t> </a:t>
            </a:r>
            <a:r>
              <a:rPr lang="en-US" dirty="0"/>
              <a:t>Same aircraft, same destination, but different customer conditions and willingness to pay.</a:t>
            </a:r>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32416069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F064F-742F-029F-0757-91C2A0A62507}"/>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06DFCFF-9E9D-BA10-835C-4BEEAEF40F2C}"/>
              </a:ext>
            </a:extLst>
          </p:cNvPr>
          <p:cNvSpPr>
            <a:spLocks noGrp="1"/>
          </p:cNvSpPr>
          <p:nvPr>
            <p:ph type="title"/>
          </p:nvPr>
        </p:nvSpPr>
        <p:spPr>
          <a:xfrm>
            <a:off x="838200" y="365126"/>
            <a:ext cx="10515600" cy="1046580"/>
          </a:xfrm>
        </p:spPr>
        <p:txBody>
          <a:bodyPr>
            <a:normAutofit fontScale="90000"/>
          </a:bodyPr>
          <a:lstStyle/>
          <a:p>
            <a:r>
              <a:rPr lang="en-US" dirty="0"/>
              <a:t>Hanoi Five Gates Heritage Train - Product-line / segmented pricing</a:t>
            </a:r>
          </a:p>
        </p:txBody>
      </p:sp>
      <p:sp>
        <p:nvSpPr>
          <p:cNvPr id="8" name="Content Placeholder 7">
            <a:extLst>
              <a:ext uri="{FF2B5EF4-FFF2-40B4-BE49-F238E27FC236}">
                <a16:creationId xmlns:a16="http://schemas.microsoft.com/office/drawing/2014/main" id="{4D4CE4C7-7B47-432E-D465-E41DC075DCAC}"/>
              </a:ext>
            </a:extLst>
          </p:cNvPr>
          <p:cNvSpPr>
            <a:spLocks noGrp="1"/>
          </p:cNvSpPr>
          <p:nvPr>
            <p:ph idx="1"/>
          </p:nvPr>
        </p:nvSpPr>
        <p:spPr>
          <a:xfrm>
            <a:off x="561473" y="1636295"/>
            <a:ext cx="11165305" cy="4540668"/>
          </a:xfrm>
        </p:spPr>
        <p:txBody>
          <a:bodyPr>
            <a:normAutofit/>
          </a:bodyPr>
          <a:lstStyle/>
          <a:p>
            <a:pPr marL="0" indent="0">
              <a:buNone/>
            </a:pPr>
            <a:r>
              <a:rPr lang="en-US" dirty="0"/>
              <a:t>The </a:t>
            </a:r>
            <a:r>
              <a:rPr lang="en-US" b="1" dirty="0"/>
              <a:t>Hà </a:t>
            </a:r>
            <a:r>
              <a:rPr lang="en-US" b="1" dirty="0" err="1"/>
              <a:t>Nội</a:t>
            </a:r>
            <a:r>
              <a:rPr lang="en-US" b="1" dirty="0"/>
              <a:t> 5 </a:t>
            </a:r>
            <a:r>
              <a:rPr lang="en-US" b="1" dirty="0" err="1"/>
              <a:t>Cửa</a:t>
            </a:r>
            <a:r>
              <a:rPr lang="en-US" b="1" dirty="0"/>
              <a:t> Ô (The Hanoi Train)</a:t>
            </a:r>
            <a:r>
              <a:rPr lang="en-US" dirty="0"/>
              <a:t> currently uses three ticket levels:</a:t>
            </a:r>
          </a:p>
          <a:p>
            <a:pPr lvl="1"/>
            <a:r>
              <a:rPr lang="en-US" dirty="0"/>
              <a:t>First-floor seat: </a:t>
            </a:r>
            <a:r>
              <a:rPr lang="en-US" b="1" dirty="0"/>
              <a:t>VND 550,000</a:t>
            </a:r>
            <a:r>
              <a:rPr lang="en-US" dirty="0"/>
              <a:t> </a:t>
            </a:r>
          </a:p>
          <a:p>
            <a:pPr lvl="1"/>
            <a:r>
              <a:rPr lang="en-US" dirty="0"/>
              <a:t>Second-floor seat: </a:t>
            </a:r>
            <a:r>
              <a:rPr lang="en-US" b="1" dirty="0"/>
              <a:t>VND 650,000</a:t>
            </a:r>
            <a:r>
              <a:rPr lang="en-US" dirty="0"/>
              <a:t> </a:t>
            </a:r>
          </a:p>
          <a:p>
            <a:pPr lvl="1"/>
            <a:r>
              <a:rPr lang="en-US" dirty="0"/>
              <a:t>Second-floor VIP seat: </a:t>
            </a:r>
            <a:r>
              <a:rPr lang="en-US" b="1" dirty="0"/>
              <a:t>VND 750,000</a:t>
            </a:r>
            <a:r>
              <a:rPr lang="en-US" dirty="0"/>
              <a:t> </a:t>
            </a:r>
          </a:p>
          <a:p>
            <a:pPr marL="0" indent="0">
              <a:buNone/>
            </a:pPr>
            <a:r>
              <a:rPr lang="en-US" dirty="0"/>
              <a:t>The published fare structure therefore creates </a:t>
            </a:r>
            <a:r>
              <a:rPr lang="en-US" b="1" dirty="0"/>
              <a:t>VND 100,000 price steps</a:t>
            </a:r>
            <a:r>
              <a:rPr lang="en-US" dirty="0"/>
              <a:t> between the three levels.</a:t>
            </a:r>
          </a:p>
          <a:p>
            <a:pPr>
              <a:buFont typeface="Wingdings" panose="05000000000000000000" pitchFamily="2" charset="2"/>
              <a:buChar char="à"/>
            </a:pPr>
            <a:r>
              <a:rPr lang="en-US" dirty="0"/>
              <a:t>the physical transportation from Hanoi to the destination is broadly the same, but customers pay more for differences in experience, seating and exclusivity.</a:t>
            </a:r>
          </a:p>
          <a:p>
            <a:pPr>
              <a:buFont typeface="Wingdings" panose="05000000000000000000" pitchFamily="2" charset="2"/>
              <a:buChar char="à"/>
            </a:pPr>
            <a:r>
              <a:rPr lang="en-US" dirty="0"/>
              <a:t>Why different prices rather than one price for everyone?</a:t>
            </a:r>
          </a:p>
          <a:p>
            <a:pPr marL="0" indent="0">
              <a:buNone/>
            </a:pPr>
            <a:endParaRPr lang="en-US" dirty="0"/>
          </a:p>
        </p:txBody>
      </p:sp>
    </p:spTree>
    <p:extLst>
      <p:ext uri="{BB962C8B-B14F-4D97-AF65-F5344CB8AC3E}">
        <p14:creationId xmlns:p14="http://schemas.microsoft.com/office/powerpoint/2010/main" val="31139302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E69CC-84AB-84FF-E658-6D9FCF6D6D36}"/>
              </a:ext>
            </a:extLst>
          </p:cNvPr>
          <p:cNvSpPr>
            <a:spLocks noGrp="1"/>
          </p:cNvSpPr>
          <p:nvPr>
            <p:ph type="title"/>
          </p:nvPr>
        </p:nvSpPr>
        <p:spPr/>
        <p:txBody>
          <a:bodyPr/>
          <a:lstStyle/>
          <a:p>
            <a:r>
              <a:rPr lang="en-US" dirty="0"/>
              <a:t>Psychological Pricing</a:t>
            </a:r>
          </a:p>
        </p:txBody>
      </p:sp>
      <p:sp>
        <p:nvSpPr>
          <p:cNvPr id="3" name="Content Placeholder 2">
            <a:extLst>
              <a:ext uri="{FF2B5EF4-FFF2-40B4-BE49-F238E27FC236}">
                <a16:creationId xmlns:a16="http://schemas.microsoft.com/office/drawing/2014/main" id="{D078F816-F87B-2612-0DAE-47BE04D6E036}"/>
              </a:ext>
            </a:extLst>
          </p:cNvPr>
          <p:cNvSpPr>
            <a:spLocks noGrp="1"/>
          </p:cNvSpPr>
          <p:nvPr>
            <p:ph idx="1"/>
          </p:nvPr>
        </p:nvSpPr>
        <p:spPr>
          <a:xfrm>
            <a:off x="838199" y="1557867"/>
            <a:ext cx="10828867" cy="4619096"/>
          </a:xfrm>
        </p:spPr>
        <p:txBody>
          <a:bodyPr>
            <a:normAutofit lnSpcReduction="10000"/>
          </a:bodyPr>
          <a:lstStyle/>
          <a:p>
            <a:r>
              <a:rPr lang="en-US" dirty="0"/>
              <a:t>Meaning of price: $9.99 instead of $10; or $68 instead of $70</a:t>
            </a:r>
          </a:p>
          <a:p>
            <a:r>
              <a:rPr lang="en-US" dirty="0"/>
              <a:t>A </a:t>
            </a:r>
            <a:r>
              <a:rPr lang="en-US" b="1" dirty="0"/>
              <a:t>higher price</a:t>
            </a:r>
            <a:r>
              <a:rPr lang="en-US" dirty="0"/>
              <a:t> may sometimes signal higher quality</a:t>
            </a:r>
          </a:p>
          <a:p>
            <a:pPr marL="0" indent="0">
              <a:buNone/>
            </a:pPr>
            <a:r>
              <a:rPr lang="en-US" dirty="0"/>
              <a:t>Eg: TH true MILK vs </a:t>
            </a:r>
            <a:r>
              <a:rPr lang="en-US" dirty="0" err="1"/>
              <a:t>Vinamilk</a:t>
            </a:r>
            <a:r>
              <a:rPr lang="en-US" dirty="0"/>
              <a:t>: similar 180 ml cartons of fresh UHT milk</a:t>
            </a:r>
          </a:p>
          <a:p>
            <a:r>
              <a:rPr lang="en-US" b="1" dirty="0" err="1"/>
              <a:t>Vinamilk</a:t>
            </a:r>
            <a:r>
              <a:rPr lang="en-US" b="1" dirty="0"/>
              <a:t>: </a:t>
            </a:r>
            <a:r>
              <a:rPr lang="en-US" dirty="0"/>
              <a:t>4 × 180 ml = </a:t>
            </a:r>
            <a:r>
              <a:rPr lang="en-US" b="1" dirty="0"/>
              <a:t>VND 35,000</a:t>
            </a:r>
            <a:endParaRPr lang="en-US" dirty="0"/>
          </a:p>
          <a:p>
            <a:r>
              <a:rPr lang="en-US" b="1" dirty="0"/>
              <a:t>TH true MILK: </a:t>
            </a:r>
            <a:r>
              <a:rPr lang="en-US" dirty="0"/>
              <a:t>4 × 180 ml = </a:t>
            </a:r>
            <a:r>
              <a:rPr lang="en-US" b="1" dirty="0"/>
              <a:t>VND 39,100</a:t>
            </a:r>
          </a:p>
          <a:p>
            <a:pPr>
              <a:buFont typeface="Wingdings" panose="05000000000000000000" pitchFamily="2" charset="2"/>
              <a:buChar char="à"/>
            </a:pPr>
            <a:r>
              <a:rPr lang="en-US" dirty="0"/>
              <a:t>TH deliberately communicates a “clean, fresh, farm-to-table” positioning. The customers may think “TH is slightly more expensive. Perhaps it is fresher, cleaner, more natural, or higher quality. But the different of price is not much, I can pay a little higher for </a:t>
            </a:r>
            <a:r>
              <a:rPr lang="en-US" dirty="0">
                <a:solidFill>
                  <a:srgbClr val="C00000"/>
                </a:solidFill>
              </a:rPr>
              <a:t>better quality for my children</a:t>
            </a:r>
            <a:r>
              <a:rPr lang="en-US" dirty="0"/>
              <a:t>” </a:t>
            </a:r>
            <a:r>
              <a:rPr lang="en-US" dirty="0">
                <a:sym typeface="Wingdings" panose="05000000000000000000" pitchFamily="2" charset="2"/>
              </a:rPr>
              <a:t> psychological effect.</a:t>
            </a:r>
          </a:p>
          <a:p>
            <a:pPr>
              <a:buFont typeface="Wingdings" panose="05000000000000000000" pitchFamily="2" charset="2"/>
              <a:buChar char="à"/>
            </a:pPr>
            <a:r>
              <a:rPr lang="en-US" dirty="0">
                <a:solidFill>
                  <a:srgbClr val="C00000"/>
                </a:solidFill>
              </a:rPr>
              <a:t>Price itself becomes part of the brand positioning.</a:t>
            </a:r>
          </a:p>
          <a:p>
            <a:pPr marL="0" indent="0">
              <a:buNone/>
            </a:pPr>
            <a:endParaRPr lang="en-US" dirty="0"/>
          </a:p>
          <a:p>
            <a:endParaRPr lang="en-US" dirty="0"/>
          </a:p>
        </p:txBody>
      </p:sp>
    </p:spTree>
    <p:extLst>
      <p:ext uri="{BB962C8B-B14F-4D97-AF65-F5344CB8AC3E}">
        <p14:creationId xmlns:p14="http://schemas.microsoft.com/office/powerpoint/2010/main" val="4047919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72552-D8F4-F043-1E9D-65691B666878}"/>
              </a:ext>
            </a:extLst>
          </p:cNvPr>
          <p:cNvSpPr>
            <a:spLocks noGrp="1"/>
          </p:cNvSpPr>
          <p:nvPr>
            <p:ph type="title"/>
          </p:nvPr>
        </p:nvSpPr>
        <p:spPr>
          <a:xfrm>
            <a:off x="838200" y="365126"/>
            <a:ext cx="10515600" cy="921808"/>
          </a:xfrm>
        </p:spPr>
        <p:txBody>
          <a:bodyPr/>
          <a:lstStyle/>
          <a:p>
            <a:r>
              <a:rPr lang="en-US" dirty="0"/>
              <a:t>Reference Prices</a:t>
            </a:r>
          </a:p>
        </p:txBody>
      </p:sp>
      <p:sp>
        <p:nvSpPr>
          <p:cNvPr id="3" name="Content Placeholder 2">
            <a:extLst>
              <a:ext uri="{FF2B5EF4-FFF2-40B4-BE49-F238E27FC236}">
                <a16:creationId xmlns:a16="http://schemas.microsoft.com/office/drawing/2014/main" id="{F4B4896F-3700-E219-2751-EC84708184CF}"/>
              </a:ext>
            </a:extLst>
          </p:cNvPr>
          <p:cNvSpPr>
            <a:spLocks noGrp="1"/>
          </p:cNvSpPr>
          <p:nvPr>
            <p:ph idx="1"/>
          </p:nvPr>
        </p:nvSpPr>
        <p:spPr>
          <a:xfrm>
            <a:off x="423334" y="1286934"/>
            <a:ext cx="7501466" cy="2142066"/>
          </a:xfrm>
        </p:spPr>
        <p:txBody>
          <a:bodyPr>
            <a:normAutofit lnSpcReduction="10000"/>
          </a:bodyPr>
          <a:lstStyle/>
          <a:p>
            <a:r>
              <a:rPr lang="en-US" sz="2400" dirty="0"/>
              <a:t>A shop reduces its price during the Black Friday period. After that, the price goes back to the original price.</a:t>
            </a:r>
          </a:p>
          <a:p>
            <a:pPr>
              <a:buFont typeface="Wingdings" panose="05000000000000000000" pitchFamily="2" charset="2"/>
              <a:buChar char="à"/>
            </a:pPr>
            <a:r>
              <a:rPr lang="en-US" sz="2400" dirty="0"/>
              <a:t>The original price becomes a reference point</a:t>
            </a:r>
          </a:p>
          <a:p>
            <a:pPr>
              <a:buFont typeface="Wingdings" panose="05000000000000000000" pitchFamily="2" charset="2"/>
              <a:buChar char="à"/>
            </a:pPr>
            <a:r>
              <a:rPr lang="en-US" sz="2400" dirty="0"/>
              <a:t>Flash sales, coupons, limited-time discount, buy 1 get 1 free, etc.</a:t>
            </a:r>
          </a:p>
        </p:txBody>
      </p:sp>
      <p:pic>
        <p:nvPicPr>
          <p:cNvPr id="7" name="Picture 6">
            <a:extLst>
              <a:ext uri="{FF2B5EF4-FFF2-40B4-BE49-F238E27FC236}">
                <a16:creationId xmlns:a16="http://schemas.microsoft.com/office/drawing/2014/main" id="{180B4EEA-4D36-0AE8-A3FF-0BA0A4299EDE}"/>
              </a:ext>
            </a:extLst>
          </p:cNvPr>
          <p:cNvPicPr>
            <a:picLocks noChangeAspect="1"/>
          </p:cNvPicPr>
          <p:nvPr/>
        </p:nvPicPr>
        <p:blipFill>
          <a:blip r:embed="rId2"/>
          <a:stretch>
            <a:fillRect/>
          </a:stretch>
        </p:blipFill>
        <p:spPr>
          <a:xfrm>
            <a:off x="7933267" y="826030"/>
            <a:ext cx="3903133" cy="2192398"/>
          </a:xfrm>
          <a:prstGeom prst="rect">
            <a:avLst/>
          </a:prstGeom>
        </p:spPr>
      </p:pic>
      <p:sp>
        <p:nvSpPr>
          <p:cNvPr id="8" name="Content Placeholder 2">
            <a:extLst>
              <a:ext uri="{FF2B5EF4-FFF2-40B4-BE49-F238E27FC236}">
                <a16:creationId xmlns:a16="http://schemas.microsoft.com/office/drawing/2014/main" id="{2E4B654B-A5D3-FFEB-97FF-3CDC24956DD7}"/>
              </a:ext>
            </a:extLst>
          </p:cNvPr>
          <p:cNvSpPr txBox="1">
            <a:spLocks/>
          </p:cNvSpPr>
          <p:nvPr/>
        </p:nvSpPr>
        <p:spPr>
          <a:xfrm>
            <a:off x="423334" y="3555532"/>
            <a:ext cx="11413066" cy="30135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Anchor price:</a:t>
            </a:r>
          </a:p>
          <a:p>
            <a:pPr marL="0" indent="0">
              <a:buNone/>
            </a:pPr>
            <a:r>
              <a:rPr lang="en-US" sz="2400" dirty="0"/>
              <a:t>A mall sells bottled water at: 10,000 VND/ bottle; and 24,000VND/ pack of 3 bottles</a:t>
            </a:r>
          </a:p>
          <a:p>
            <a:pPr marL="0" indent="0">
              <a:buNone/>
            </a:pPr>
            <a:r>
              <a:rPr lang="en-US" sz="2400" dirty="0"/>
              <a:t>A customer may buy 1 pack to get 3 bottles at lower price </a:t>
            </a:r>
            <a:r>
              <a:rPr lang="en-US" sz="2400" dirty="0">
                <a:sym typeface="Wingdings" panose="05000000000000000000" pitchFamily="2" charset="2"/>
              </a:rPr>
              <a:t> 10,000 VND is the reference price  anchor price</a:t>
            </a:r>
          </a:p>
          <a:p>
            <a:pPr marL="0" indent="0">
              <a:buNone/>
            </a:pPr>
            <a:r>
              <a:rPr lang="en-US" sz="2400" dirty="0">
                <a:sym typeface="Wingdings" panose="05000000000000000000" pitchFamily="2" charset="2"/>
              </a:rPr>
              <a:t>Another customer may buy 1 bottle as they don’t want to buy more than their need.</a:t>
            </a:r>
          </a:p>
          <a:p>
            <a:pPr marL="0" indent="0">
              <a:buNone/>
            </a:pPr>
            <a:r>
              <a:rPr lang="en-US" sz="2400" dirty="0">
                <a:sym typeface="Wingdings" panose="05000000000000000000" pitchFamily="2" charset="2"/>
              </a:rPr>
              <a:t>In fact, </a:t>
            </a:r>
            <a:r>
              <a:rPr lang="en-US" sz="2400" dirty="0"/>
              <a:t>VND 8,000 already gives the seller the desired profit. The seller earns benefit either way.</a:t>
            </a:r>
          </a:p>
          <a:p>
            <a:pPr marL="0" indent="0">
              <a:buNone/>
            </a:pPr>
            <a:endParaRPr lang="en-US" sz="2400" dirty="0"/>
          </a:p>
        </p:txBody>
      </p:sp>
    </p:spTree>
    <p:extLst>
      <p:ext uri="{BB962C8B-B14F-4D97-AF65-F5344CB8AC3E}">
        <p14:creationId xmlns:p14="http://schemas.microsoft.com/office/powerpoint/2010/main" val="35572980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BCD46-1B50-FF19-0E83-CBE6685C9C8E}"/>
              </a:ext>
            </a:extLst>
          </p:cNvPr>
          <p:cNvSpPr>
            <a:spLocks noGrp="1"/>
          </p:cNvSpPr>
          <p:nvPr>
            <p:ph type="title"/>
          </p:nvPr>
        </p:nvSpPr>
        <p:spPr>
          <a:xfrm>
            <a:off x="582168" y="238061"/>
            <a:ext cx="10515600" cy="1042099"/>
          </a:xfrm>
        </p:spPr>
        <p:txBody>
          <a:bodyPr>
            <a:normAutofit/>
          </a:bodyPr>
          <a:lstStyle/>
          <a:p>
            <a:r>
              <a:rPr lang="en-US" sz="4000" dirty="0"/>
              <a:t>Initiating Price Raise</a:t>
            </a:r>
            <a:endParaRPr lang="en-US" sz="4000" dirty="0">
              <a:solidFill>
                <a:srgbClr val="0070C0"/>
              </a:solidFill>
            </a:endParaRPr>
          </a:p>
        </p:txBody>
      </p:sp>
      <p:sp>
        <p:nvSpPr>
          <p:cNvPr id="3" name="Content Placeholder 2">
            <a:extLst>
              <a:ext uri="{FF2B5EF4-FFF2-40B4-BE49-F238E27FC236}">
                <a16:creationId xmlns:a16="http://schemas.microsoft.com/office/drawing/2014/main" id="{B008C79C-478B-471B-E371-33C920A6B1EA}"/>
              </a:ext>
            </a:extLst>
          </p:cNvPr>
          <p:cNvSpPr>
            <a:spLocks noGrp="1"/>
          </p:cNvSpPr>
          <p:nvPr>
            <p:ph idx="1"/>
          </p:nvPr>
        </p:nvSpPr>
        <p:spPr>
          <a:xfrm>
            <a:off x="449179" y="1280160"/>
            <a:ext cx="6432883" cy="5339779"/>
          </a:xfrm>
        </p:spPr>
        <p:txBody>
          <a:bodyPr>
            <a:normAutofit fontScale="62500" lnSpcReduction="20000"/>
          </a:bodyPr>
          <a:lstStyle/>
          <a:p>
            <a:pPr lvl="0"/>
            <a:r>
              <a:rPr lang="en-US" dirty="0"/>
              <a:t>Rising costs </a:t>
            </a:r>
          </a:p>
          <a:p>
            <a:pPr lvl="0"/>
            <a:r>
              <a:rPr lang="en-US" dirty="0"/>
              <a:t>Inflation </a:t>
            </a:r>
          </a:p>
          <a:p>
            <a:pPr lvl="0"/>
            <a:r>
              <a:rPr lang="en-US" dirty="0"/>
              <a:t>Strong demand </a:t>
            </a:r>
          </a:p>
          <a:p>
            <a:pPr lvl="0"/>
            <a:r>
              <a:rPr lang="en-US" dirty="0"/>
              <a:t>Supply shortages </a:t>
            </a:r>
          </a:p>
          <a:p>
            <a:pPr lvl="0"/>
            <a:r>
              <a:rPr lang="en-US" dirty="0"/>
              <a:t>Improved product value</a:t>
            </a:r>
          </a:p>
          <a:p>
            <a:pPr marL="0" lvl="0" indent="0">
              <a:buNone/>
            </a:pPr>
            <a:r>
              <a:rPr lang="en-US" b="1" dirty="0"/>
              <a:t>Risks:</a:t>
            </a:r>
            <a:endParaRPr lang="en-US" dirty="0"/>
          </a:p>
          <a:p>
            <a:pPr lvl="0"/>
            <a:r>
              <a:rPr lang="en-US" dirty="0"/>
              <a:t>Avoid making customers feel that the company is </a:t>
            </a:r>
            <a:r>
              <a:rPr lang="en-US" b="1" dirty="0"/>
              <a:t>taking advantage of the situation</a:t>
            </a:r>
            <a:r>
              <a:rPr lang="en-US" dirty="0"/>
              <a:t>.</a:t>
            </a:r>
            <a:br>
              <a:rPr lang="en-US" dirty="0"/>
            </a:br>
            <a:r>
              <a:rPr lang="en-US" i="1" dirty="0"/>
              <a:t>Eg: raising prices when fuel prices increase.</a:t>
            </a:r>
            <a:r>
              <a:rPr lang="en-US" dirty="0"/>
              <a:t> </a:t>
            </a:r>
          </a:p>
          <a:p>
            <a:pPr lvl="0"/>
            <a:r>
              <a:rPr lang="en-US" b="1" dirty="0"/>
              <a:t>Inform customers clearly in advance</a:t>
            </a:r>
            <a:r>
              <a:rPr lang="en-US" dirty="0"/>
              <a:t> before increasing prices. </a:t>
            </a:r>
          </a:p>
          <a:p>
            <a:pPr lvl="0"/>
            <a:r>
              <a:rPr lang="en-US" dirty="0"/>
              <a:t>Provide a </a:t>
            </a:r>
            <a:r>
              <a:rPr lang="en-US" b="1" dirty="0"/>
              <a:t>brief and easy-to-understand explanation</a:t>
            </a:r>
            <a:r>
              <a:rPr lang="en-US" dirty="0"/>
              <a:t> for the increase. </a:t>
            </a:r>
          </a:p>
          <a:p>
            <a:pPr lvl="0"/>
            <a:r>
              <a:rPr lang="en-US" dirty="0"/>
              <a:t>Consider alternative measures before raising the headline price, such as: </a:t>
            </a:r>
          </a:p>
          <a:p>
            <a:pPr lvl="1"/>
            <a:r>
              <a:rPr lang="en-US" dirty="0"/>
              <a:t>removing discounts; </a:t>
            </a:r>
          </a:p>
          <a:p>
            <a:pPr lvl="1"/>
            <a:r>
              <a:rPr lang="en-US" dirty="0"/>
              <a:t>reducing complementary/support services. </a:t>
            </a:r>
          </a:p>
          <a:p>
            <a:pPr lvl="0"/>
            <a:r>
              <a:rPr lang="en-US" dirty="0"/>
              <a:t>Include </a:t>
            </a:r>
            <a:r>
              <a:rPr lang="en-US" b="1" dirty="0"/>
              <a:t>price-adjustment clauses in contracts</a:t>
            </a:r>
            <a:r>
              <a:rPr lang="en-US" dirty="0"/>
              <a:t> to protect against future cost increases.</a:t>
            </a:r>
          </a:p>
        </p:txBody>
      </p:sp>
      <p:pic>
        <p:nvPicPr>
          <p:cNvPr id="7" name="Picture 6">
            <a:extLst>
              <a:ext uri="{FF2B5EF4-FFF2-40B4-BE49-F238E27FC236}">
                <a16:creationId xmlns:a16="http://schemas.microsoft.com/office/drawing/2014/main" id="{42771D1F-62B6-61E9-53EC-00225ADB9C43}"/>
              </a:ext>
            </a:extLst>
          </p:cNvPr>
          <p:cNvPicPr>
            <a:picLocks noChangeAspect="1"/>
          </p:cNvPicPr>
          <p:nvPr/>
        </p:nvPicPr>
        <p:blipFill>
          <a:blip r:embed="rId2"/>
          <a:stretch>
            <a:fillRect/>
          </a:stretch>
        </p:blipFill>
        <p:spPr>
          <a:xfrm>
            <a:off x="7494947" y="117710"/>
            <a:ext cx="4032589" cy="3204398"/>
          </a:xfrm>
          <a:prstGeom prst="rect">
            <a:avLst/>
          </a:prstGeom>
        </p:spPr>
      </p:pic>
      <p:pic>
        <p:nvPicPr>
          <p:cNvPr id="5" name="Picture 4">
            <a:extLst>
              <a:ext uri="{FF2B5EF4-FFF2-40B4-BE49-F238E27FC236}">
                <a16:creationId xmlns:a16="http://schemas.microsoft.com/office/drawing/2014/main" id="{4A3EFC99-EE52-4F75-A897-622332BDB840}"/>
              </a:ext>
            </a:extLst>
          </p:cNvPr>
          <p:cNvPicPr>
            <a:picLocks noChangeAspect="1"/>
          </p:cNvPicPr>
          <p:nvPr/>
        </p:nvPicPr>
        <p:blipFill>
          <a:blip r:embed="rId3"/>
          <a:stretch>
            <a:fillRect/>
          </a:stretch>
        </p:blipFill>
        <p:spPr>
          <a:xfrm>
            <a:off x="7106653" y="3324305"/>
            <a:ext cx="4903457" cy="3295634"/>
          </a:xfrm>
          <a:prstGeom prst="rect">
            <a:avLst/>
          </a:prstGeom>
        </p:spPr>
      </p:pic>
    </p:spTree>
    <p:extLst>
      <p:ext uri="{BB962C8B-B14F-4D97-AF65-F5344CB8AC3E}">
        <p14:creationId xmlns:p14="http://schemas.microsoft.com/office/powerpoint/2010/main" val="2842582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D1039-686A-7CBB-2651-C22A240A6804}"/>
              </a:ext>
            </a:extLst>
          </p:cNvPr>
          <p:cNvSpPr>
            <a:spLocks noGrp="1"/>
          </p:cNvSpPr>
          <p:nvPr>
            <p:ph type="title"/>
          </p:nvPr>
        </p:nvSpPr>
        <p:spPr>
          <a:xfrm>
            <a:off x="838200" y="365125"/>
            <a:ext cx="10515600" cy="704723"/>
          </a:xfrm>
        </p:spPr>
        <p:txBody>
          <a:bodyPr/>
          <a:lstStyle/>
          <a:p>
            <a:r>
              <a:rPr lang="en-US" dirty="0"/>
              <a:t>Instead of simply increasing price, firms may:</a:t>
            </a:r>
          </a:p>
        </p:txBody>
      </p:sp>
      <p:sp>
        <p:nvSpPr>
          <p:cNvPr id="3" name="Content Placeholder 2">
            <a:extLst>
              <a:ext uri="{FF2B5EF4-FFF2-40B4-BE49-F238E27FC236}">
                <a16:creationId xmlns:a16="http://schemas.microsoft.com/office/drawing/2014/main" id="{ADECF4F7-AEBF-3130-A84D-A75BB02C5F0E}"/>
              </a:ext>
            </a:extLst>
          </p:cNvPr>
          <p:cNvSpPr>
            <a:spLocks noGrp="1"/>
          </p:cNvSpPr>
          <p:nvPr>
            <p:ph idx="1"/>
          </p:nvPr>
        </p:nvSpPr>
        <p:spPr>
          <a:xfrm>
            <a:off x="663211" y="1187116"/>
            <a:ext cx="6277085" cy="5422231"/>
          </a:xfrm>
        </p:spPr>
        <p:txBody>
          <a:bodyPr>
            <a:normAutofit fontScale="85000" lnSpcReduction="20000"/>
          </a:bodyPr>
          <a:lstStyle/>
          <a:p>
            <a:pPr lvl="0"/>
            <a:r>
              <a:rPr lang="en-US" dirty="0"/>
              <a:t>Reduce package size </a:t>
            </a:r>
          </a:p>
          <a:p>
            <a:pPr lvl="0"/>
            <a:r>
              <a:rPr lang="en-US" dirty="0"/>
              <a:t>Remove discounts </a:t>
            </a:r>
          </a:p>
          <a:p>
            <a:pPr lvl="0"/>
            <a:r>
              <a:rPr lang="en-US" dirty="0"/>
              <a:t>Charge separately for services </a:t>
            </a:r>
          </a:p>
          <a:p>
            <a:pPr lvl="0"/>
            <a:r>
              <a:rPr lang="en-US" dirty="0"/>
              <a:t>Introduce a premium version</a:t>
            </a:r>
          </a:p>
          <a:p>
            <a:pPr lvl="0"/>
            <a:r>
              <a:rPr lang="en-US" dirty="0"/>
              <a:t>Reduce product size or quantity → Shrinkflation </a:t>
            </a:r>
          </a:p>
          <a:p>
            <a:pPr lvl="0"/>
            <a:r>
              <a:rPr lang="en-US" dirty="0"/>
              <a:t>Source cheaper raw materials </a:t>
            </a:r>
          </a:p>
          <a:p>
            <a:pPr lvl="0"/>
            <a:r>
              <a:rPr lang="en-US" dirty="0"/>
              <a:t>Simplify product features or service elements </a:t>
            </a:r>
          </a:p>
          <a:p>
            <a:pPr lvl="0"/>
            <a:r>
              <a:rPr lang="en-US" dirty="0"/>
              <a:t>Use lower-cost packaging, or encourage customers to buy in larger quantities to reduce packaging and distribution costs </a:t>
            </a:r>
          </a:p>
          <a:p>
            <a:pPr lvl="0"/>
            <a:r>
              <a:rPr lang="en-US" dirty="0"/>
              <a:t>Introduce a new, lower-priced brand</a:t>
            </a:r>
          </a:p>
          <a:p>
            <a:r>
              <a:rPr lang="en-US" dirty="0"/>
              <a:t>Eg: Lancôme / YSL Beauty / Giorgio Armani Beauty → L’Oréal Paris / Maybelline / Garnier</a:t>
            </a:r>
          </a:p>
        </p:txBody>
      </p:sp>
      <p:pic>
        <p:nvPicPr>
          <p:cNvPr id="5" name="Picture 4">
            <a:extLst>
              <a:ext uri="{FF2B5EF4-FFF2-40B4-BE49-F238E27FC236}">
                <a16:creationId xmlns:a16="http://schemas.microsoft.com/office/drawing/2014/main" id="{929FD09F-8BA6-9CC5-0307-32019E16D5DE}"/>
              </a:ext>
            </a:extLst>
          </p:cNvPr>
          <p:cNvPicPr>
            <a:picLocks noChangeAspect="1"/>
          </p:cNvPicPr>
          <p:nvPr/>
        </p:nvPicPr>
        <p:blipFill>
          <a:blip r:embed="rId2"/>
          <a:stretch>
            <a:fillRect/>
          </a:stretch>
        </p:blipFill>
        <p:spPr>
          <a:xfrm>
            <a:off x="7223758" y="1308267"/>
            <a:ext cx="4443984" cy="2048161"/>
          </a:xfrm>
          <a:prstGeom prst="rect">
            <a:avLst/>
          </a:prstGeom>
        </p:spPr>
      </p:pic>
      <p:pic>
        <p:nvPicPr>
          <p:cNvPr id="6" name="Picture 5">
            <a:extLst>
              <a:ext uri="{FF2B5EF4-FFF2-40B4-BE49-F238E27FC236}">
                <a16:creationId xmlns:a16="http://schemas.microsoft.com/office/drawing/2014/main" id="{39188B32-358D-5988-E668-471E76AD368B}"/>
              </a:ext>
            </a:extLst>
          </p:cNvPr>
          <p:cNvPicPr>
            <a:picLocks noChangeAspect="1"/>
          </p:cNvPicPr>
          <p:nvPr/>
        </p:nvPicPr>
        <p:blipFill>
          <a:blip r:embed="rId3"/>
          <a:stretch>
            <a:fillRect/>
          </a:stretch>
        </p:blipFill>
        <p:spPr>
          <a:xfrm>
            <a:off x="7362710" y="3501573"/>
            <a:ext cx="4166079" cy="2701442"/>
          </a:xfrm>
          <a:prstGeom prst="rect">
            <a:avLst/>
          </a:prstGeom>
        </p:spPr>
      </p:pic>
    </p:spTree>
    <p:extLst>
      <p:ext uri="{BB962C8B-B14F-4D97-AF65-F5344CB8AC3E}">
        <p14:creationId xmlns:p14="http://schemas.microsoft.com/office/powerpoint/2010/main" val="24182259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8F1F9-C44A-8924-238A-3490600CF748}"/>
              </a:ext>
            </a:extLst>
          </p:cNvPr>
          <p:cNvSpPr>
            <a:spLocks noGrp="1"/>
          </p:cNvSpPr>
          <p:nvPr>
            <p:ph type="title"/>
          </p:nvPr>
        </p:nvSpPr>
        <p:spPr/>
        <p:txBody>
          <a:bodyPr/>
          <a:lstStyle/>
          <a:p>
            <a:r>
              <a:rPr lang="en-US" dirty="0"/>
              <a:t>Initiating Price Cuts</a:t>
            </a:r>
          </a:p>
        </p:txBody>
      </p:sp>
      <p:sp>
        <p:nvSpPr>
          <p:cNvPr id="3" name="Content Placeholder 2">
            <a:extLst>
              <a:ext uri="{FF2B5EF4-FFF2-40B4-BE49-F238E27FC236}">
                <a16:creationId xmlns:a16="http://schemas.microsoft.com/office/drawing/2014/main" id="{10A2D3ED-4ADB-0916-BE46-CD92B2DA75C5}"/>
              </a:ext>
            </a:extLst>
          </p:cNvPr>
          <p:cNvSpPr>
            <a:spLocks noGrp="1"/>
          </p:cNvSpPr>
          <p:nvPr>
            <p:ph idx="1"/>
          </p:nvPr>
        </p:nvSpPr>
        <p:spPr>
          <a:xfrm>
            <a:off x="838200" y="1520825"/>
            <a:ext cx="10515600" cy="4351338"/>
          </a:xfrm>
        </p:spPr>
        <p:txBody>
          <a:bodyPr>
            <a:normAutofit fontScale="85000" lnSpcReduction="20000"/>
          </a:bodyPr>
          <a:lstStyle/>
          <a:p>
            <a:pPr lvl="0"/>
            <a:r>
              <a:rPr lang="en-US" dirty="0"/>
              <a:t>Excess capacity </a:t>
            </a:r>
          </a:p>
          <a:p>
            <a:pPr lvl="0"/>
            <a:r>
              <a:rPr lang="en-US" dirty="0"/>
              <a:t>Falling demand </a:t>
            </a:r>
          </a:p>
          <a:p>
            <a:pPr lvl="0"/>
            <a:r>
              <a:rPr lang="en-US" dirty="0"/>
              <a:t>Strong competition </a:t>
            </a:r>
          </a:p>
          <a:p>
            <a:pPr lvl="0"/>
            <a:r>
              <a:rPr lang="en-US" dirty="0"/>
              <a:t>Desire to increase market share </a:t>
            </a:r>
          </a:p>
          <a:p>
            <a:pPr lvl="0"/>
            <a:r>
              <a:rPr lang="en-US" dirty="0"/>
              <a:t>Lower production costs</a:t>
            </a:r>
          </a:p>
          <a:p>
            <a:pPr lvl="0"/>
            <a:r>
              <a:rPr lang="en-US" dirty="0"/>
              <a:t>Recover the investment quickly </a:t>
            </a:r>
          </a:p>
          <a:p>
            <a:pPr lvl="0"/>
            <a:r>
              <a:rPr lang="en-US" dirty="0"/>
              <a:t>Create barriers to discourage new competitors from entering the market</a:t>
            </a:r>
          </a:p>
          <a:p>
            <a:r>
              <a:rPr lang="en-US" dirty="0"/>
              <a:t>VD: Shopee vs. </a:t>
            </a:r>
            <a:r>
              <a:rPr lang="en-US" dirty="0" err="1"/>
              <a:t>Temu</a:t>
            </a:r>
            <a:endParaRPr lang="en-US" dirty="0"/>
          </a:p>
          <a:p>
            <a:r>
              <a:rPr lang="en-US" dirty="0"/>
              <a:t>Risk: Customers may think:</a:t>
            </a:r>
          </a:p>
          <a:p>
            <a:pPr lvl="1"/>
            <a:r>
              <a:rPr lang="en-US" dirty="0"/>
              <a:t>“Is the product selling badly?”</a:t>
            </a:r>
          </a:p>
          <a:p>
            <a:pPr lvl="1"/>
            <a:r>
              <a:rPr lang="en-US" dirty="0"/>
              <a:t>“Is quality falling?”</a:t>
            </a:r>
          </a:p>
          <a:p>
            <a:pPr lvl="1"/>
            <a:r>
              <a:rPr lang="en-US" dirty="0"/>
              <a:t>“Will the price fall again?”</a:t>
            </a:r>
          </a:p>
          <a:p>
            <a:endParaRPr lang="en-US" dirty="0"/>
          </a:p>
          <a:p>
            <a:endParaRPr lang="en-US" dirty="0"/>
          </a:p>
        </p:txBody>
      </p:sp>
    </p:spTree>
    <p:extLst>
      <p:ext uri="{BB962C8B-B14F-4D97-AF65-F5344CB8AC3E}">
        <p14:creationId xmlns:p14="http://schemas.microsoft.com/office/powerpoint/2010/main" val="27392134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690C852-9EBC-E1CC-62D0-C1B56B765482}"/>
              </a:ext>
            </a:extLst>
          </p:cNvPr>
          <p:cNvPicPr>
            <a:picLocks noChangeAspect="1"/>
          </p:cNvPicPr>
          <p:nvPr/>
        </p:nvPicPr>
        <p:blipFill>
          <a:blip r:embed="rId2"/>
          <a:stretch>
            <a:fillRect/>
          </a:stretch>
        </p:blipFill>
        <p:spPr>
          <a:xfrm>
            <a:off x="6882062" y="2238863"/>
            <a:ext cx="5053505" cy="1859365"/>
          </a:xfrm>
          <a:prstGeom prst="rect">
            <a:avLst/>
          </a:prstGeom>
        </p:spPr>
      </p:pic>
      <p:sp>
        <p:nvSpPr>
          <p:cNvPr id="6" name="Content Placeholder 5">
            <a:extLst>
              <a:ext uri="{FF2B5EF4-FFF2-40B4-BE49-F238E27FC236}">
                <a16:creationId xmlns:a16="http://schemas.microsoft.com/office/drawing/2014/main" id="{76C85069-BE82-6044-E34D-A4A20BA5BC8B}"/>
              </a:ext>
            </a:extLst>
          </p:cNvPr>
          <p:cNvSpPr>
            <a:spLocks noGrp="1"/>
          </p:cNvSpPr>
          <p:nvPr>
            <p:ph idx="1"/>
          </p:nvPr>
        </p:nvSpPr>
        <p:spPr>
          <a:xfrm>
            <a:off x="368968" y="593557"/>
            <a:ext cx="6288506" cy="5983706"/>
          </a:xfrm>
        </p:spPr>
        <p:txBody>
          <a:bodyPr>
            <a:normAutofit fontScale="85000" lnSpcReduction="20000"/>
          </a:bodyPr>
          <a:lstStyle/>
          <a:p>
            <a:pPr marL="0" indent="0">
              <a:buNone/>
            </a:pPr>
            <a:r>
              <a:rPr lang="en-US" b="1" dirty="0"/>
              <a:t>Dragon fruit prices fall to only a few thousand dong per kilogram, leaving growers at a loss</a:t>
            </a:r>
            <a:endParaRPr lang="en-US" dirty="0"/>
          </a:p>
          <a:p>
            <a:pPr marL="0" indent="0">
              <a:buNone/>
            </a:pPr>
            <a:r>
              <a:rPr lang="en-US" i="1" dirty="0"/>
              <a:t>Sunday, 24 May 2026, 08:12 (GMT+7)</a:t>
            </a:r>
            <a:endParaRPr lang="en-US" dirty="0"/>
          </a:p>
          <a:p>
            <a:pPr marL="0" indent="0">
              <a:buNone/>
            </a:pPr>
            <a:r>
              <a:rPr lang="en-US" dirty="0"/>
              <a:t>Dragon fruit prices in many southern provinces have suddenly fallen sharply, dropping to as little as VND 3,000 per kilogram in some areas due to peak harvest season and weak domestic demand.</a:t>
            </a:r>
          </a:p>
          <a:p>
            <a:pPr marL="0" indent="0">
              <a:buNone/>
            </a:pPr>
            <a:r>
              <a:rPr lang="en-US" dirty="0"/>
              <a:t>In Lam Dong Province (formerly Binh Thuan), </a:t>
            </a:r>
            <a:r>
              <a:rPr lang="en-US" dirty="0" err="1"/>
              <a:t>Ms</a:t>
            </a:r>
            <a:r>
              <a:rPr lang="en-US" dirty="0"/>
              <a:t> Luong, who owns a 4,000 m² dragon fruit farm, said that since the beginning of May, prices have continuously declined and fluctuated significantly. At present, traders are buying Grade 1 white-fleshed dragon fruit for around VND 7,000–8,000 per kilogram, while Grade 2 fruit is selling for only VND 3,000–6,000 per kilogram, and is still difficult to sell.</a:t>
            </a:r>
          </a:p>
          <a:p>
            <a:pPr marL="0" indent="0">
              <a:buNone/>
            </a:pPr>
            <a:r>
              <a:rPr lang="en-US" dirty="0"/>
              <a:t>Current prices are approximately 50–70% lower than at the beginning of the year, depending on the variety and quality.</a:t>
            </a:r>
          </a:p>
          <a:p>
            <a:pPr marL="0" indent="0">
              <a:buNone/>
            </a:pPr>
            <a:endParaRPr lang="en-US" dirty="0"/>
          </a:p>
        </p:txBody>
      </p:sp>
    </p:spTree>
    <p:extLst>
      <p:ext uri="{BB962C8B-B14F-4D97-AF65-F5344CB8AC3E}">
        <p14:creationId xmlns:p14="http://schemas.microsoft.com/office/powerpoint/2010/main" val="22509914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A0E1A-B237-AF9A-B83E-4B50814DC9A1}"/>
              </a:ext>
            </a:extLst>
          </p:cNvPr>
          <p:cNvSpPr>
            <a:spLocks noGrp="1"/>
          </p:cNvSpPr>
          <p:nvPr>
            <p:ph type="title"/>
          </p:nvPr>
        </p:nvSpPr>
        <p:spPr>
          <a:xfrm>
            <a:off x="497305" y="365125"/>
            <a:ext cx="10856495" cy="902201"/>
          </a:xfrm>
        </p:spPr>
        <p:txBody>
          <a:bodyPr>
            <a:normAutofit fontScale="90000"/>
          </a:bodyPr>
          <a:lstStyle/>
          <a:p>
            <a:r>
              <a:rPr lang="en-US" dirty="0">
                <a:solidFill>
                  <a:srgbClr val="C00000"/>
                </a:solidFill>
              </a:rPr>
              <a:t>McDonald’s lowers prices through value meal deals</a:t>
            </a:r>
          </a:p>
        </p:txBody>
      </p:sp>
      <p:sp>
        <p:nvSpPr>
          <p:cNvPr id="3" name="Content Placeholder 2">
            <a:extLst>
              <a:ext uri="{FF2B5EF4-FFF2-40B4-BE49-F238E27FC236}">
                <a16:creationId xmlns:a16="http://schemas.microsoft.com/office/drawing/2014/main" id="{05E1377C-74CC-24EA-CB24-507CF1554EA4}"/>
              </a:ext>
            </a:extLst>
          </p:cNvPr>
          <p:cNvSpPr>
            <a:spLocks noGrp="1"/>
          </p:cNvSpPr>
          <p:nvPr>
            <p:ph idx="1"/>
          </p:nvPr>
        </p:nvSpPr>
        <p:spPr>
          <a:xfrm>
            <a:off x="497305" y="1411705"/>
            <a:ext cx="6232679" cy="4765258"/>
          </a:xfrm>
        </p:spPr>
        <p:txBody>
          <a:bodyPr>
            <a:normAutofit fontScale="92500" lnSpcReduction="10000"/>
          </a:bodyPr>
          <a:lstStyle/>
          <a:p>
            <a:pPr marL="0" indent="0">
              <a:buNone/>
            </a:pPr>
            <a:r>
              <a:rPr lang="en-US" dirty="0"/>
              <a:t>In 2024, McDonald’s in the United States considered launching a </a:t>
            </a:r>
            <a:r>
              <a:rPr lang="en-US" b="1" dirty="0"/>
              <a:t>US$5 meal deal</a:t>
            </a:r>
            <a:r>
              <a:rPr lang="en-US" dirty="0"/>
              <a:t> to attract customers affected by inflation. Reuters described the move as an effort to </a:t>
            </a:r>
            <a:r>
              <a:rPr lang="en-US" b="1" dirty="0"/>
              <a:t>bring inflation-hit customers back to its restaurants</a:t>
            </a:r>
            <a:r>
              <a:rPr lang="en-US" dirty="0"/>
              <a:t>.</a:t>
            </a:r>
          </a:p>
          <a:p>
            <a:pPr marL="0" indent="0">
              <a:buNone/>
            </a:pPr>
            <a:r>
              <a:rPr lang="en-US" dirty="0"/>
              <a:t>By 2025, </a:t>
            </a:r>
            <a:r>
              <a:rPr lang="en-US" b="1" dirty="0"/>
              <a:t>value meals and promotional offers</a:t>
            </a:r>
            <a:r>
              <a:rPr lang="en-US" dirty="0"/>
              <a:t> continued to support McDonald’s sales performance. Reuters reported that U.S. comparable sales rose </a:t>
            </a:r>
            <a:r>
              <a:rPr lang="en-US" b="1" dirty="0"/>
              <a:t>2.4% in the third quarter of 2025</a:t>
            </a:r>
            <a:r>
              <a:rPr lang="en-US" dirty="0"/>
              <a:t>, helped by value-oriented offers and meal deals, while lower-income consumers remained under financial pressure.</a:t>
            </a:r>
          </a:p>
        </p:txBody>
      </p:sp>
      <p:pic>
        <p:nvPicPr>
          <p:cNvPr id="5" name="Picture 4">
            <a:extLst>
              <a:ext uri="{FF2B5EF4-FFF2-40B4-BE49-F238E27FC236}">
                <a16:creationId xmlns:a16="http://schemas.microsoft.com/office/drawing/2014/main" id="{260122A1-DEEF-7FA6-C456-DFA661ACCD4F}"/>
              </a:ext>
            </a:extLst>
          </p:cNvPr>
          <p:cNvPicPr>
            <a:picLocks noChangeAspect="1"/>
          </p:cNvPicPr>
          <p:nvPr/>
        </p:nvPicPr>
        <p:blipFill>
          <a:blip r:embed="rId2"/>
          <a:stretch>
            <a:fillRect/>
          </a:stretch>
        </p:blipFill>
        <p:spPr>
          <a:xfrm>
            <a:off x="7187183" y="1825625"/>
            <a:ext cx="4772059" cy="4005072"/>
          </a:xfrm>
          <a:prstGeom prst="rect">
            <a:avLst/>
          </a:prstGeom>
        </p:spPr>
      </p:pic>
    </p:spTree>
    <p:extLst>
      <p:ext uri="{BB962C8B-B14F-4D97-AF65-F5344CB8AC3E}">
        <p14:creationId xmlns:p14="http://schemas.microsoft.com/office/powerpoint/2010/main" val="39724534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56EC5-A8F1-0670-8865-FA0833DE784D}"/>
              </a:ext>
            </a:extLst>
          </p:cNvPr>
          <p:cNvSpPr>
            <a:spLocks noGrp="1"/>
          </p:cNvSpPr>
          <p:nvPr>
            <p:ph type="title"/>
          </p:nvPr>
        </p:nvSpPr>
        <p:spPr/>
        <p:txBody>
          <a:bodyPr/>
          <a:lstStyle/>
          <a:p>
            <a:r>
              <a:rPr lang="en-US" dirty="0"/>
              <a:t>Risks</a:t>
            </a:r>
          </a:p>
        </p:txBody>
      </p:sp>
      <p:sp>
        <p:nvSpPr>
          <p:cNvPr id="3" name="Content Placeholder 2">
            <a:extLst>
              <a:ext uri="{FF2B5EF4-FFF2-40B4-BE49-F238E27FC236}">
                <a16:creationId xmlns:a16="http://schemas.microsoft.com/office/drawing/2014/main" id="{49E4DA1B-BF02-A573-14F2-9B9000B343F4}"/>
              </a:ext>
            </a:extLst>
          </p:cNvPr>
          <p:cNvSpPr>
            <a:spLocks noGrp="1"/>
          </p:cNvSpPr>
          <p:nvPr>
            <p:ph idx="1"/>
          </p:nvPr>
        </p:nvSpPr>
        <p:spPr/>
        <p:txBody>
          <a:bodyPr/>
          <a:lstStyle/>
          <a:p>
            <a:pPr lvl="0"/>
            <a:r>
              <a:rPr lang="en-US" dirty="0"/>
              <a:t>Reduce the brand’s perceived value </a:t>
            </a:r>
          </a:p>
          <a:p>
            <a:pPr lvl="0"/>
            <a:r>
              <a:rPr lang="en-US" dirty="0"/>
              <a:t>Train customers to wait for promotions </a:t>
            </a:r>
          </a:p>
          <a:p>
            <a:pPr lvl="0"/>
            <a:r>
              <a:rPr lang="en-US" dirty="0"/>
              <a:t>Reduce profit margins </a:t>
            </a:r>
          </a:p>
          <a:p>
            <a:pPr lvl="0"/>
            <a:r>
              <a:rPr lang="en-US" dirty="0"/>
              <a:t>Damage the brand image </a:t>
            </a:r>
          </a:p>
          <a:p>
            <a:pPr lvl="0"/>
            <a:r>
              <a:rPr lang="en-US" dirty="0"/>
              <a:t>“Easy come, easy go”: discounts may attract price-sensitive customers who are not loyal </a:t>
            </a:r>
          </a:p>
          <a:p>
            <a:pPr lvl="0"/>
            <a:r>
              <a:rPr lang="en-US" dirty="0"/>
              <a:t>Trigger price wars and make it difficult to return to the original price level</a:t>
            </a:r>
          </a:p>
          <a:p>
            <a:endParaRPr lang="en-US" dirty="0"/>
          </a:p>
        </p:txBody>
      </p:sp>
    </p:spTree>
    <p:extLst>
      <p:ext uri="{BB962C8B-B14F-4D97-AF65-F5344CB8AC3E}">
        <p14:creationId xmlns:p14="http://schemas.microsoft.com/office/powerpoint/2010/main" val="18688651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DAD02-FBE5-E2B3-2357-012B699DD20C}"/>
              </a:ext>
            </a:extLst>
          </p:cNvPr>
          <p:cNvSpPr>
            <a:spLocks noGrp="1"/>
          </p:cNvSpPr>
          <p:nvPr>
            <p:ph type="title"/>
          </p:nvPr>
        </p:nvSpPr>
        <p:spPr/>
        <p:txBody>
          <a:bodyPr/>
          <a:lstStyle/>
          <a:p>
            <a:r>
              <a:rPr lang="en-US" dirty="0"/>
              <a:t>Responding to Competitor Price Changes</a:t>
            </a:r>
          </a:p>
        </p:txBody>
      </p:sp>
      <p:sp>
        <p:nvSpPr>
          <p:cNvPr id="3" name="Content Placeholder 2">
            <a:extLst>
              <a:ext uri="{FF2B5EF4-FFF2-40B4-BE49-F238E27FC236}">
                <a16:creationId xmlns:a16="http://schemas.microsoft.com/office/drawing/2014/main" id="{8FAF472D-D72D-BC7C-D6B1-5F54F8931F65}"/>
              </a:ext>
            </a:extLst>
          </p:cNvPr>
          <p:cNvSpPr>
            <a:spLocks noGrp="1"/>
          </p:cNvSpPr>
          <p:nvPr>
            <p:ph idx="1"/>
          </p:nvPr>
        </p:nvSpPr>
        <p:spPr>
          <a:xfrm>
            <a:off x="593558" y="1690688"/>
            <a:ext cx="10760242" cy="4802187"/>
          </a:xfrm>
        </p:spPr>
        <p:txBody>
          <a:bodyPr>
            <a:normAutofit fontScale="85000" lnSpcReduction="20000"/>
          </a:bodyPr>
          <a:lstStyle/>
          <a:p>
            <a:r>
              <a:rPr lang="en-US" dirty="0"/>
              <a:t>Suppose your competitor reduces its price by </a:t>
            </a:r>
            <a:r>
              <a:rPr lang="en-US" b="1" dirty="0"/>
              <a:t>20%</a:t>
            </a:r>
            <a:r>
              <a:rPr lang="en-US" dirty="0"/>
              <a:t>.</a:t>
            </a:r>
          </a:p>
          <a:p>
            <a:r>
              <a:rPr lang="en-US" dirty="0"/>
              <a:t>Should you immediately match it?</a:t>
            </a:r>
          </a:p>
          <a:p>
            <a:r>
              <a:rPr lang="en-US" dirty="0"/>
              <a:t>First ask:</a:t>
            </a:r>
          </a:p>
          <a:p>
            <a:pPr lvl="1"/>
            <a:r>
              <a:rPr lang="en-US" dirty="0"/>
              <a:t>Why did the competitor change its price? </a:t>
            </a:r>
          </a:p>
          <a:p>
            <a:pPr lvl="1"/>
            <a:r>
              <a:rPr lang="en-US" dirty="0"/>
              <a:t>Is the price cut temporary or permanent? </a:t>
            </a:r>
          </a:p>
          <a:p>
            <a:pPr lvl="1"/>
            <a:r>
              <a:rPr lang="en-US" dirty="0"/>
              <a:t>How will customers respond? </a:t>
            </a:r>
          </a:p>
          <a:p>
            <a:pPr lvl="1"/>
            <a:r>
              <a:rPr lang="en-US" dirty="0"/>
              <a:t>What happens to our market share? </a:t>
            </a:r>
          </a:p>
          <a:p>
            <a:pPr lvl="1"/>
            <a:r>
              <a:rPr lang="en-US" dirty="0"/>
              <a:t>What happens to our profit? </a:t>
            </a:r>
          </a:p>
          <a:p>
            <a:pPr lvl="1"/>
            <a:r>
              <a:rPr lang="en-US" dirty="0"/>
              <a:t>Can we respond without cutting price?</a:t>
            </a:r>
          </a:p>
          <a:p>
            <a:r>
              <a:rPr lang="en-US" dirty="0"/>
              <a:t>Possible responses:</a:t>
            </a:r>
          </a:p>
          <a:p>
            <a:pPr lvl="1"/>
            <a:r>
              <a:rPr lang="en-US" dirty="0"/>
              <a:t>Maintain price </a:t>
            </a:r>
          </a:p>
          <a:p>
            <a:pPr lvl="1"/>
            <a:r>
              <a:rPr lang="en-US" dirty="0"/>
              <a:t>Improve perceived value </a:t>
            </a:r>
          </a:p>
          <a:p>
            <a:pPr lvl="1"/>
            <a:r>
              <a:rPr lang="en-US" dirty="0"/>
              <a:t>Improve quality </a:t>
            </a:r>
          </a:p>
          <a:p>
            <a:pPr lvl="1"/>
            <a:r>
              <a:rPr lang="en-US" dirty="0"/>
              <a:t>Introduce a lower-price brand </a:t>
            </a:r>
          </a:p>
          <a:p>
            <a:pPr lvl="1"/>
            <a:r>
              <a:rPr lang="en-US" dirty="0"/>
              <a:t>Match the competitor's price</a:t>
            </a:r>
          </a:p>
        </p:txBody>
      </p:sp>
    </p:spTree>
    <p:extLst>
      <p:ext uri="{BB962C8B-B14F-4D97-AF65-F5344CB8AC3E}">
        <p14:creationId xmlns:p14="http://schemas.microsoft.com/office/powerpoint/2010/main" val="37499772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F0962-E3FB-6B3B-E80B-4CB02C7BFD10}"/>
              </a:ext>
            </a:extLst>
          </p:cNvPr>
          <p:cNvSpPr>
            <a:spLocks noGrp="1"/>
          </p:cNvSpPr>
          <p:nvPr>
            <p:ph type="title"/>
          </p:nvPr>
        </p:nvSpPr>
        <p:spPr>
          <a:xfrm>
            <a:off x="838200" y="365125"/>
            <a:ext cx="10515600" cy="1052195"/>
          </a:xfrm>
        </p:spPr>
        <p:txBody>
          <a:bodyPr/>
          <a:lstStyle/>
          <a:p>
            <a:r>
              <a:rPr lang="en-US" b="1" dirty="0">
                <a:solidFill>
                  <a:srgbClr val="C00000"/>
                </a:solidFill>
              </a:rPr>
              <a:t>Questions: </a:t>
            </a:r>
          </a:p>
        </p:txBody>
      </p:sp>
      <p:sp>
        <p:nvSpPr>
          <p:cNvPr id="3" name="Content Placeholder 2">
            <a:extLst>
              <a:ext uri="{FF2B5EF4-FFF2-40B4-BE49-F238E27FC236}">
                <a16:creationId xmlns:a16="http://schemas.microsoft.com/office/drawing/2014/main" id="{9A10F84F-5E74-296C-14FB-A4ABC2ECD5CE}"/>
              </a:ext>
            </a:extLst>
          </p:cNvPr>
          <p:cNvSpPr>
            <a:spLocks noGrp="1"/>
          </p:cNvSpPr>
          <p:nvPr>
            <p:ph idx="1"/>
          </p:nvPr>
        </p:nvSpPr>
        <p:spPr>
          <a:xfrm>
            <a:off x="838200" y="1481328"/>
            <a:ext cx="10515600" cy="4695635"/>
          </a:xfrm>
        </p:spPr>
        <p:txBody>
          <a:bodyPr/>
          <a:lstStyle/>
          <a:p>
            <a:pPr marL="514350" indent="-514350">
              <a:buFont typeface="+mj-lt"/>
              <a:buAutoNum type="arabicPeriod"/>
            </a:pPr>
            <a:r>
              <a:rPr lang="en-US" dirty="0"/>
              <a:t>What are the potential costs or negative consequences of matching a competitor’s price cuts?</a:t>
            </a:r>
          </a:p>
          <a:p>
            <a:pPr marL="514350" lvl="0" indent="-514350">
              <a:buFont typeface="+mj-lt"/>
              <a:buAutoNum type="arabicPeriod"/>
            </a:pPr>
            <a:r>
              <a:rPr lang="en-US" dirty="0"/>
              <a:t>Why can the same price be perceived as “cheap” by one customer but “expensive” by another? Explain using perceived value, perceived cost, reference price, and purchase context. </a:t>
            </a:r>
          </a:p>
        </p:txBody>
      </p:sp>
    </p:spTree>
    <p:extLst>
      <p:ext uri="{BB962C8B-B14F-4D97-AF65-F5344CB8AC3E}">
        <p14:creationId xmlns:p14="http://schemas.microsoft.com/office/powerpoint/2010/main" val="42724640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21648</TotalTime>
  <Words>4185</Words>
  <Application>Microsoft Office PowerPoint</Application>
  <PresentationFormat>Widescreen</PresentationFormat>
  <Paragraphs>504</Paragraphs>
  <Slides>45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Aptos</vt:lpstr>
      <vt:lpstr>Aptos Display</vt:lpstr>
      <vt:lpstr>Arial</vt:lpstr>
      <vt:lpstr>Wingdings</vt:lpstr>
      <vt:lpstr>Office Theme</vt:lpstr>
      <vt:lpstr>Marketing Mix - Price</vt:lpstr>
      <vt:lpstr>Objectives</vt:lpstr>
      <vt:lpstr>What is price?</vt:lpstr>
      <vt:lpstr>Why price is important to a business?</vt:lpstr>
      <vt:lpstr>Price-beat guarantee: NZ Pharmacy</vt:lpstr>
      <vt:lpstr>Meat pie price war</vt:lpstr>
      <vt:lpstr>Price and Value</vt:lpstr>
      <vt:lpstr>Coffee</vt:lpstr>
      <vt:lpstr>Price strategy</vt:lpstr>
      <vt:lpstr>Value-Added Pricing</vt:lpstr>
      <vt:lpstr>Discussion: When price fails to keep pace with perceived value, pricing opportunities or risks may arise.</vt:lpstr>
      <vt:lpstr>Price vs. Cost</vt:lpstr>
      <vt:lpstr>Types of costs</vt:lpstr>
      <vt:lpstr>Type of cost: Service Under the Canopy Homestay: Cost per Room-Night</vt:lpstr>
      <vt:lpstr>Break-Even Analysis</vt:lpstr>
      <vt:lpstr>Price Elasticity of Demand</vt:lpstr>
      <vt:lpstr>Price decision</vt:lpstr>
      <vt:lpstr>Price decision influencing factors</vt:lpstr>
      <vt:lpstr>Price target</vt:lpstr>
      <vt:lpstr>Cost-plus pricing / markup pricing</vt:lpstr>
      <vt:lpstr>COMPETITION-BASED PRICING</vt:lpstr>
      <vt:lpstr>Setting prices</vt:lpstr>
      <vt:lpstr>NEW-PRODUCT PRICING</vt:lpstr>
      <vt:lpstr>Product Mix Pricing</vt:lpstr>
      <vt:lpstr>Product Line Pricing</vt:lpstr>
      <vt:lpstr>Optional-Product Pricing</vt:lpstr>
      <vt:lpstr>Captive-Product Pricing</vt:lpstr>
      <vt:lpstr>Product Bundle Pricing</vt:lpstr>
      <vt:lpstr>Base price</vt:lpstr>
      <vt:lpstr>Example:</vt:lpstr>
      <vt:lpstr>Price Adjustment as a marketing tool</vt:lpstr>
      <vt:lpstr>Price Adjustment Strategies</vt:lpstr>
      <vt:lpstr>Discounts and Allowances</vt:lpstr>
      <vt:lpstr>Segmented pricing</vt:lpstr>
      <vt:lpstr>Hanoi Five Gates Heritage Train - Product-line / segmented pricing</vt:lpstr>
      <vt:lpstr>Psychological Pricing</vt:lpstr>
      <vt:lpstr>Reference Prices</vt:lpstr>
      <vt:lpstr>Initiating Price Raise</vt:lpstr>
      <vt:lpstr>Instead of simply increasing price, firms may:</vt:lpstr>
      <vt:lpstr>Initiating Price Cuts</vt:lpstr>
      <vt:lpstr>PowerPoint Presentation</vt:lpstr>
      <vt:lpstr>McDonald’s lowers prices through value meal deals</vt:lpstr>
      <vt:lpstr>Risks</vt:lpstr>
      <vt:lpstr>Responding to Competitor Price Changes</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Hoa Nguyen</dc:creator>
  <cp:lastModifiedBy>Hoa Nguyen</cp:lastModifiedBy>
  <cp:revision>21</cp:revision>
  <dcterms:created xsi:type="dcterms:W3CDTF">2026-04-23T03:07:58Z</dcterms:created>
  <dcterms:modified xsi:type="dcterms:W3CDTF">2026-08-17T11:00:44Z</dcterms:modified>
</cp:coreProperties>
</file>