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9"/>
  </p:notesMasterIdLst>
  <p:sldIdLst>
    <p:sldId id="256" r:id="rId2"/>
    <p:sldId id="301" r:id="rId3"/>
    <p:sldId id="302" r:id="rId4"/>
    <p:sldId id="257" r:id="rId5"/>
    <p:sldId id="272" r:id="rId6"/>
    <p:sldId id="303" r:id="rId7"/>
    <p:sldId id="304" r:id="rId8"/>
    <p:sldId id="260" r:id="rId9"/>
    <p:sldId id="305" r:id="rId10"/>
    <p:sldId id="306" r:id="rId11"/>
    <p:sldId id="307" r:id="rId12"/>
    <p:sldId id="308" r:id="rId13"/>
    <p:sldId id="259" r:id="rId14"/>
    <p:sldId id="263" r:id="rId15"/>
    <p:sldId id="309" r:id="rId16"/>
    <p:sldId id="310" r:id="rId17"/>
    <p:sldId id="274" r:id="rId18"/>
    <p:sldId id="276" r:id="rId19"/>
    <p:sldId id="277" r:id="rId20"/>
    <p:sldId id="279" r:id="rId21"/>
    <p:sldId id="311" r:id="rId22"/>
    <p:sldId id="833" r:id="rId23"/>
    <p:sldId id="834" r:id="rId24"/>
    <p:sldId id="835" r:id="rId25"/>
    <p:sldId id="671" r:id="rId26"/>
    <p:sldId id="836" r:id="rId27"/>
    <p:sldId id="837" r:id="rId28"/>
    <p:sldId id="838" r:id="rId29"/>
    <p:sldId id="839" r:id="rId30"/>
    <p:sldId id="840" r:id="rId31"/>
    <p:sldId id="841" r:id="rId32"/>
    <p:sldId id="842" r:id="rId33"/>
    <p:sldId id="700" r:id="rId34"/>
    <p:sldId id="803" r:id="rId35"/>
    <p:sldId id="843" r:id="rId36"/>
    <p:sldId id="704" r:id="rId37"/>
    <p:sldId id="312"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0" d="100"/>
          <a:sy n="70" d="100"/>
        </p:scale>
        <p:origin x="536"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129E8A4-5DD5-4E4F-A7EA-0C03A38CF764}" type="doc">
      <dgm:prSet loTypeId="urn:microsoft.com/office/officeart/2005/8/layout/hProcess9" loCatId="process" qsTypeId="urn:microsoft.com/office/officeart/2005/8/quickstyle/simple3" qsCatId="simple" csTypeId="urn:microsoft.com/office/officeart/2005/8/colors/colorful1" csCatId="colorful" phldr="1"/>
      <dgm:spPr/>
      <dgm:t>
        <a:bodyPr/>
        <a:lstStyle/>
        <a:p>
          <a:endParaRPr lang="en-US"/>
        </a:p>
      </dgm:t>
    </dgm:pt>
    <dgm:pt modelId="{CE21B819-A258-4E45-9078-703526A6235C}">
      <dgm:prSet phldrT="[Text]" custT="1"/>
      <dgm:spPr/>
      <dgm:t>
        <a:bodyPr/>
        <a:lstStyle/>
        <a:p>
          <a:r>
            <a:rPr lang="en-US" sz="2000" dirty="0"/>
            <a:t>Target Audience</a:t>
          </a:r>
        </a:p>
      </dgm:t>
    </dgm:pt>
    <dgm:pt modelId="{610E3928-1C18-49BA-8A84-BA1814CCAAD3}" type="parTrans" cxnId="{91E469B4-4121-4571-B727-5E1FF8EA6257}">
      <dgm:prSet/>
      <dgm:spPr/>
      <dgm:t>
        <a:bodyPr/>
        <a:lstStyle/>
        <a:p>
          <a:endParaRPr lang="en-US"/>
        </a:p>
      </dgm:t>
    </dgm:pt>
    <dgm:pt modelId="{045D74DD-CB76-4E7C-94EE-F1B36DA5A0FC}" type="sibTrans" cxnId="{91E469B4-4121-4571-B727-5E1FF8EA6257}">
      <dgm:prSet/>
      <dgm:spPr/>
      <dgm:t>
        <a:bodyPr/>
        <a:lstStyle/>
        <a:p>
          <a:endParaRPr lang="en-US"/>
        </a:p>
      </dgm:t>
    </dgm:pt>
    <dgm:pt modelId="{564DC01B-013F-47AC-8BA3-E4DCE06C6A50}">
      <dgm:prSet phldrT="[Text]" custT="1"/>
      <dgm:spPr/>
      <dgm:t>
        <a:bodyPr/>
        <a:lstStyle/>
        <a:p>
          <a:r>
            <a:rPr lang="en-US" sz="2000" dirty="0"/>
            <a:t>Program target</a:t>
          </a:r>
        </a:p>
      </dgm:t>
    </dgm:pt>
    <dgm:pt modelId="{1FFE2E42-32EC-4512-BE70-8DEC490A7451}" type="parTrans" cxnId="{C78849E7-FBF8-4C60-9A1A-60C616D8662C}">
      <dgm:prSet/>
      <dgm:spPr/>
      <dgm:t>
        <a:bodyPr/>
        <a:lstStyle/>
        <a:p>
          <a:endParaRPr lang="en-US"/>
        </a:p>
      </dgm:t>
    </dgm:pt>
    <dgm:pt modelId="{A6729246-1085-4383-8A6A-8B982EB26A95}" type="sibTrans" cxnId="{C78849E7-FBF8-4C60-9A1A-60C616D8662C}">
      <dgm:prSet/>
      <dgm:spPr/>
      <dgm:t>
        <a:bodyPr/>
        <a:lstStyle/>
        <a:p>
          <a:endParaRPr lang="en-US"/>
        </a:p>
      </dgm:t>
    </dgm:pt>
    <dgm:pt modelId="{51D8AE81-295B-4D14-B208-30C18FC59BBB}">
      <dgm:prSet phldrT="[Text]" custT="1"/>
      <dgm:spPr/>
      <dgm:t>
        <a:bodyPr/>
        <a:lstStyle/>
        <a:p>
          <a:r>
            <a:rPr lang="en-US" sz="2000" dirty="0"/>
            <a:t>Message</a:t>
          </a:r>
        </a:p>
      </dgm:t>
    </dgm:pt>
    <dgm:pt modelId="{2B35E2FA-8EE3-4FF4-A4BA-6C4FDE428F1C}" type="parTrans" cxnId="{48F5069F-0AD0-4161-91A8-02DAA89FA62D}">
      <dgm:prSet/>
      <dgm:spPr/>
      <dgm:t>
        <a:bodyPr/>
        <a:lstStyle/>
        <a:p>
          <a:endParaRPr lang="en-US"/>
        </a:p>
      </dgm:t>
    </dgm:pt>
    <dgm:pt modelId="{187C82F1-0792-4795-8F65-CC0C3AE9F7CD}" type="sibTrans" cxnId="{48F5069F-0AD0-4161-91A8-02DAA89FA62D}">
      <dgm:prSet/>
      <dgm:spPr/>
      <dgm:t>
        <a:bodyPr/>
        <a:lstStyle/>
        <a:p>
          <a:endParaRPr lang="en-US"/>
        </a:p>
      </dgm:t>
    </dgm:pt>
    <dgm:pt modelId="{8A88F9ED-5E1B-40E3-96C9-42DF183FFC5C}">
      <dgm:prSet phldrT="[Text]" custT="1"/>
      <dgm:spPr/>
      <dgm:t>
        <a:bodyPr/>
        <a:lstStyle/>
        <a:p>
          <a:r>
            <a:rPr lang="en-US" sz="2000" dirty="0"/>
            <a:t>Schedule and media</a:t>
          </a:r>
        </a:p>
      </dgm:t>
    </dgm:pt>
    <dgm:pt modelId="{8163FE8D-F681-48FC-9DF7-85187EE0A6D6}" type="parTrans" cxnId="{1F012E82-6B1F-4D54-A554-19810B44BC80}">
      <dgm:prSet/>
      <dgm:spPr/>
      <dgm:t>
        <a:bodyPr/>
        <a:lstStyle/>
        <a:p>
          <a:endParaRPr lang="en-US"/>
        </a:p>
      </dgm:t>
    </dgm:pt>
    <dgm:pt modelId="{5FD7BE4F-9745-4FFD-99D4-2F63AF95097E}" type="sibTrans" cxnId="{1F012E82-6B1F-4D54-A554-19810B44BC80}">
      <dgm:prSet/>
      <dgm:spPr/>
      <dgm:t>
        <a:bodyPr/>
        <a:lstStyle/>
        <a:p>
          <a:endParaRPr lang="en-US"/>
        </a:p>
      </dgm:t>
    </dgm:pt>
    <dgm:pt modelId="{D985C622-5443-40DB-A2CD-59A11A40F6A6}">
      <dgm:prSet phldrT="[Text]" custT="1"/>
      <dgm:spPr/>
      <dgm:t>
        <a:bodyPr/>
        <a:lstStyle/>
        <a:p>
          <a:r>
            <a:rPr lang="en-US" sz="2000" dirty="0"/>
            <a:t>Budget</a:t>
          </a:r>
        </a:p>
      </dgm:t>
    </dgm:pt>
    <dgm:pt modelId="{BE249BFF-FC4A-47D6-87FE-1BAEC727662F}" type="parTrans" cxnId="{8423CDCE-D1D4-403F-B768-4A641B85B511}">
      <dgm:prSet/>
      <dgm:spPr/>
      <dgm:t>
        <a:bodyPr/>
        <a:lstStyle/>
        <a:p>
          <a:endParaRPr lang="en-US"/>
        </a:p>
      </dgm:t>
    </dgm:pt>
    <dgm:pt modelId="{5D4B095E-DD2D-4155-A6B4-EB40AF201CA9}" type="sibTrans" cxnId="{8423CDCE-D1D4-403F-B768-4A641B85B511}">
      <dgm:prSet/>
      <dgm:spPr/>
      <dgm:t>
        <a:bodyPr/>
        <a:lstStyle/>
        <a:p>
          <a:endParaRPr lang="en-US"/>
        </a:p>
      </dgm:t>
    </dgm:pt>
    <dgm:pt modelId="{54411954-9765-4998-A15F-74961046906F}">
      <dgm:prSet phldrT="[Text]" custT="1"/>
      <dgm:spPr/>
      <dgm:t>
        <a:bodyPr/>
        <a:lstStyle/>
        <a:p>
          <a:r>
            <a:rPr lang="en-US" sz="2000" dirty="0"/>
            <a:t>Communication Structure</a:t>
          </a:r>
        </a:p>
      </dgm:t>
    </dgm:pt>
    <dgm:pt modelId="{3005B335-64FA-4FFC-A3E0-EC58F424C541}" type="parTrans" cxnId="{2275B118-E880-4F99-8C3A-09A74D6413D4}">
      <dgm:prSet/>
      <dgm:spPr/>
      <dgm:t>
        <a:bodyPr/>
        <a:lstStyle/>
        <a:p>
          <a:endParaRPr lang="en-US"/>
        </a:p>
      </dgm:t>
    </dgm:pt>
    <dgm:pt modelId="{515A3E03-37EE-4019-A10D-D73DBC1C9526}" type="sibTrans" cxnId="{2275B118-E880-4F99-8C3A-09A74D6413D4}">
      <dgm:prSet/>
      <dgm:spPr/>
      <dgm:t>
        <a:bodyPr/>
        <a:lstStyle/>
        <a:p>
          <a:endParaRPr lang="en-US"/>
        </a:p>
      </dgm:t>
    </dgm:pt>
    <dgm:pt modelId="{01387E6F-DADE-4A80-AA8F-D94B7D9E728B}">
      <dgm:prSet phldrT="[Text]" custT="1"/>
      <dgm:spPr/>
      <dgm:t>
        <a:bodyPr/>
        <a:lstStyle/>
        <a:p>
          <a:r>
            <a:rPr lang="en-US" sz="2000" dirty="0"/>
            <a:t>Evaluation</a:t>
          </a:r>
        </a:p>
      </dgm:t>
    </dgm:pt>
    <dgm:pt modelId="{A51EC4BE-0C12-47EB-A6E4-0181AA732119}" type="parTrans" cxnId="{6252FD40-49A1-47EB-B406-FC9394FB8D66}">
      <dgm:prSet/>
      <dgm:spPr/>
      <dgm:t>
        <a:bodyPr/>
        <a:lstStyle/>
        <a:p>
          <a:endParaRPr lang="en-US"/>
        </a:p>
      </dgm:t>
    </dgm:pt>
    <dgm:pt modelId="{01AFEA94-BCF4-4D6F-B4B3-70E34FBC6F55}" type="sibTrans" cxnId="{6252FD40-49A1-47EB-B406-FC9394FB8D66}">
      <dgm:prSet/>
      <dgm:spPr/>
      <dgm:t>
        <a:bodyPr/>
        <a:lstStyle/>
        <a:p>
          <a:endParaRPr lang="en-US"/>
        </a:p>
      </dgm:t>
    </dgm:pt>
    <dgm:pt modelId="{B21412EC-9677-4D11-98C3-1BE69E38D61F}" type="pres">
      <dgm:prSet presAssocID="{C129E8A4-5DD5-4E4F-A7EA-0C03A38CF764}" presName="CompostProcess" presStyleCnt="0">
        <dgm:presLayoutVars>
          <dgm:dir/>
          <dgm:resizeHandles val="exact"/>
        </dgm:presLayoutVars>
      </dgm:prSet>
      <dgm:spPr/>
    </dgm:pt>
    <dgm:pt modelId="{D49C01C9-2892-4FEF-BAB2-54E2C7A1332B}" type="pres">
      <dgm:prSet presAssocID="{C129E8A4-5DD5-4E4F-A7EA-0C03A38CF764}" presName="arrow" presStyleLbl="bgShp" presStyleIdx="0" presStyleCnt="1"/>
      <dgm:spPr/>
    </dgm:pt>
    <dgm:pt modelId="{E3B866D5-8AC8-406D-B297-68109C8814B7}" type="pres">
      <dgm:prSet presAssocID="{C129E8A4-5DD5-4E4F-A7EA-0C03A38CF764}" presName="linearProcess" presStyleCnt="0"/>
      <dgm:spPr/>
    </dgm:pt>
    <dgm:pt modelId="{2ECB5985-F5DE-4718-A632-F337A97550BE}" type="pres">
      <dgm:prSet presAssocID="{CE21B819-A258-4E45-9078-703526A6235C}" presName="textNode" presStyleLbl="node1" presStyleIdx="0" presStyleCnt="7">
        <dgm:presLayoutVars>
          <dgm:bulletEnabled val="1"/>
        </dgm:presLayoutVars>
      </dgm:prSet>
      <dgm:spPr/>
    </dgm:pt>
    <dgm:pt modelId="{5F9DE61E-3DCA-465E-8288-52AF3B1D2B92}" type="pres">
      <dgm:prSet presAssocID="{045D74DD-CB76-4E7C-94EE-F1B36DA5A0FC}" presName="sibTrans" presStyleCnt="0"/>
      <dgm:spPr/>
    </dgm:pt>
    <dgm:pt modelId="{06ADE8E0-C229-44AC-B2E4-A06EDF10791D}" type="pres">
      <dgm:prSet presAssocID="{564DC01B-013F-47AC-8BA3-E4DCE06C6A50}" presName="textNode" presStyleLbl="node1" presStyleIdx="1" presStyleCnt="7">
        <dgm:presLayoutVars>
          <dgm:bulletEnabled val="1"/>
        </dgm:presLayoutVars>
      </dgm:prSet>
      <dgm:spPr/>
    </dgm:pt>
    <dgm:pt modelId="{E7E82A23-5D0C-499B-B203-5190E0716955}" type="pres">
      <dgm:prSet presAssocID="{A6729246-1085-4383-8A6A-8B982EB26A95}" presName="sibTrans" presStyleCnt="0"/>
      <dgm:spPr/>
    </dgm:pt>
    <dgm:pt modelId="{32D78544-C54D-4C01-8EC4-86E50F1EC189}" type="pres">
      <dgm:prSet presAssocID="{51D8AE81-295B-4D14-B208-30C18FC59BBB}" presName="textNode" presStyleLbl="node1" presStyleIdx="2" presStyleCnt="7">
        <dgm:presLayoutVars>
          <dgm:bulletEnabled val="1"/>
        </dgm:presLayoutVars>
      </dgm:prSet>
      <dgm:spPr/>
    </dgm:pt>
    <dgm:pt modelId="{630442D5-3059-446E-A40A-839BE2FC9202}" type="pres">
      <dgm:prSet presAssocID="{187C82F1-0792-4795-8F65-CC0C3AE9F7CD}" presName="sibTrans" presStyleCnt="0"/>
      <dgm:spPr/>
    </dgm:pt>
    <dgm:pt modelId="{9389A3DD-E6BE-408C-99C5-E5057D3E3B2A}" type="pres">
      <dgm:prSet presAssocID="{8A88F9ED-5E1B-40E3-96C9-42DF183FFC5C}" presName="textNode" presStyleLbl="node1" presStyleIdx="3" presStyleCnt="7">
        <dgm:presLayoutVars>
          <dgm:bulletEnabled val="1"/>
        </dgm:presLayoutVars>
      </dgm:prSet>
      <dgm:spPr/>
    </dgm:pt>
    <dgm:pt modelId="{C7B7A719-5119-41DF-9B39-A5744CDF6B9F}" type="pres">
      <dgm:prSet presAssocID="{5FD7BE4F-9745-4FFD-99D4-2F63AF95097E}" presName="sibTrans" presStyleCnt="0"/>
      <dgm:spPr/>
    </dgm:pt>
    <dgm:pt modelId="{5EF0A6D5-F259-4A3F-BE04-AABAF30111A0}" type="pres">
      <dgm:prSet presAssocID="{D985C622-5443-40DB-A2CD-59A11A40F6A6}" presName="textNode" presStyleLbl="node1" presStyleIdx="4" presStyleCnt="7">
        <dgm:presLayoutVars>
          <dgm:bulletEnabled val="1"/>
        </dgm:presLayoutVars>
      </dgm:prSet>
      <dgm:spPr/>
    </dgm:pt>
    <dgm:pt modelId="{F5B80D06-783F-4E41-BA8B-11F85287EE66}" type="pres">
      <dgm:prSet presAssocID="{5D4B095E-DD2D-4155-A6B4-EB40AF201CA9}" presName="sibTrans" presStyleCnt="0"/>
      <dgm:spPr/>
    </dgm:pt>
    <dgm:pt modelId="{C78BFDB3-A9F3-437D-8DD8-8E8AAB66CBB2}" type="pres">
      <dgm:prSet presAssocID="{54411954-9765-4998-A15F-74961046906F}" presName="textNode" presStyleLbl="node1" presStyleIdx="5" presStyleCnt="7">
        <dgm:presLayoutVars>
          <dgm:bulletEnabled val="1"/>
        </dgm:presLayoutVars>
      </dgm:prSet>
      <dgm:spPr/>
    </dgm:pt>
    <dgm:pt modelId="{7E09BBFB-10BA-4923-B306-16ADEC27E8B4}" type="pres">
      <dgm:prSet presAssocID="{515A3E03-37EE-4019-A10D-D73DBC1C9526}" presName="sibTrans" presStyleCnt="0"/>
      <dgm:spPr/>
    </dgm:pt>
    <dgm:pt modelId="{2CE81138-AB6E-45CD-8910-7266F8B5C848}" type="pres">
      <dgm:prSet presAssocID="{01387E6F-DADE-4A80-AA8F-D94B7D9E728B}" presName="textNode" presStyleLbl="node1" presStyleIdx="6" presStyleCnt="7">
        <dgm:presLayoutVars>
          <dgm:bulletEnabled val="1"/>
        </dgm:presLayoutVars>
      </dgm:prSet>
      <dgm:spPr/>
    </dgm:pt>
  </dgm:ptLst>
  <dgm:cxnLst>
    <dgm:cxn modelId="{199BB001-9844-421B-84CF-AEE8CE94820C}" type="presOf" srcId="{8A88F9ED-5E1B-40E3-96C9-42DF183FFC5C}" destId="{9389A3DD-E6BE-408C-99C5-E5057D3E3B2A}" srcOrd="0" destOrd="0" presId="urn:microsoft.com/office/officeart/2005/8/layout/hProcess9"/>
    <dgm:cxn modelId="{E6E7000C-EC50-427B-835E-87953CC145D1}" type="presOf" srcId="{C129E8A4-5DD5-4E4F-A7EA-0C03A38CF764}" destId="{B21412EC-9677-4D11-98C3-1BE69E38D61F}" srcOrd="0" destOrd="0" presId="urn:microsoft.com/office/officeart/2005/8/layout/hProcess9"/>
    <dgm:cxn modelId="{399CC917-2DDC-4645-AC35-4B1F596C2B80}" type="presOf" srcId="{54411954-9765-4998-A15F-74961046906F}" destId="{C78BFDB3-A9F3-437D-8DD8-8E8AAB66CBB2}" srcOrd="0" destOrd="0" presId="urn:microsoft.com/office/officeart/2005/8/layout/hProcess9"/>
    <dgm:cxn modelId="{2275B118-E880-4F99-8C3A-09A74D6413D4}" srcId="{C129E8A4-5DD5-4E4F-A7EA-0C03A38CF764}" destId="{54411954-9765-4998-A15F-74961046906F}" srcOrd="5" destOrd="0" parTransId="{3005B335-64FA-4FFC-A3E0-EC58F424C541}" sibTransId="{515A3E03-37EE-4019-A10D-D73DBC1C9526}"/>
    <dgm:cxn modelId="{0339B232-C47D-4073-A950-318C9530F002}" type="presOf" srcId="{51D8AE81-295B-4D14-B208-30C18FC59BBB}" destId="{32D78544-C54D-4C01-8EC4-86E50F1EC189}" srcOrd="0" destOrd="0" presId="urn:microsoft.com/office/officeart/2005/8/layout/hProcess9"/>
    <dgm:cxn modelId="{BFE5AE34-D229-4A4D-96C9-91BB8CF5DAC9}" type="presOf" srcId="{564DC01B-013F-47AC-8BA3-E4DCE06C6A50}" destId="{06ADE8E0-C229-44AC-B2E4-A06EDF10791D}" srcOrd="0" destOrd="0" presId="urn:microsoft.com/office/officeart/2005/8/layout/hProcess9"/>
    <dgm:cxn modelId="{6252FD40-49A1-47EB-B406-FC9394FB8D66}" srcId="{C129E8A4-5DD5-4E4F-A7EA-0C03A38CF764}" destId="{01387E6F-DADE-4A80-AA8F-D94B7D9E728B}" srcOrd="6" destOrd="0" parTransId="{A51EC4BE-0C12-47EB-A6E4-0181AA732119}" sibTransId="{01AFEA94-BCF4-4D6F-B4B3-70E34FBC6F55}"/>
    <dgm:cxn modelId="{04BDF453-CBE4-43EB-B18A-5C914F8977D5}" type="presOf" srcId="{D985C622-5443-40DB-A2CD-59A11A40F6A6}" destId="{5EF0A6D5-F259-4A3F-BE04-AABAF30111A0}" srcOrd="0" destOrd="0" presId="urn:microsoft.com/office/officeart/2005/8/layout/hProcess9"/>
    <dgm:cxn modelId="{8998657D-5004-423A-BAAA-EA011309AA2E}" type="presOf" srcId="{01387E6F-DADE-4A80-AA8F-D94B7D9E728B}" destId="{2CE81138-AB6E-45CD-8910-7266F8B5C848}" srcOrd="0" destOrd="0" presId="urn:microsoft.com/office/officeart/2005/8/layout/hProcess9"/>
    <dgm:cxn modelId="{1F012E82-6B1F-4D54-A554-19810B44BC80}" srcId="{C129E8A4-5DD5-4E4F-A7EA-0C03A38CF764}" destId="{8A88F9ED-5E1B-40E3-96C9-42DF183FFC5C}" srcOrd="3" destOrd="0" parTransId="{8163FE8D-F681-48FC-9DF7-85187EE0A6D6}" sibTransId="{5FD7BE4F-9745-4FFD-99D4-2F63AF95097E}"/>
    <dgm:cxn modelId="{48F5069F-0AD0-4161-91A8-02DAA89FA62D}" srcId="{C129E8A4-5DD5-4E4F-A7EA-0C03A38CF764}" destId="{51D8AE81-295B-4D14-B208-30C18FC59BBB}" srcOrd="2" destOrd="0" parTransId="{2B35E2FA-8EE3-4FF4-A4BA-6C4FDE428F1C}" sibTransId="{187C82F1-0792-4795-8F65-CC0C3AE9F7CD}"/>
    <dgm:cxn modelId="{91E469B4-4121-4571-B727-5E1FF8EA6257}" srcId="{C129E8A4-5DD5-4E4F-A7EA-0C03A38CF764}" destId="{CE21B819-A258-4E45-9078-703526A6235C}" srcOrd="0" destOrd="0" parTransId="{610E3928-1C18-49BA-8A84-BA1814CCAAD3}" sibTransId="{045D74DD-CB76-4E7C-94EE-F1B36DA5A0FC}"/>
    <dgm:cxn modelId="{8423CDCE-D1D4-403F-B768-4A641B85B511}" srcId="{C129E8A4-5DD5-4E4F-A7EA-0C03A38CF764}" destId="{D985C622-5443-40DB-A2CD-59A11A40F6A6}" srcOrd="4" destOrd="0" parTransId="{BE249BFF-FC4A-47D6-87FE-1BAEC727662F}" sibTransId="{5D4B095E-DD2D-4155-A6B4-EB40AF201CA9}"/>
    <dgm:cxn modelId="{C78849E7-FBF8-4C60-9A1A-60C616D8662C}" srcId="{C129E8A4-5DD5-4E4F-A7EA-0C03A38CF764}" destId="{564DC01B-013F-47AC-8BA3-E4DCE06C6A50}" srcOrd="1" destOrd="0" parTransId="{1FFE2E42-32EC-4512-BE70-8DEC490A7451}" sibTransId="{A6729246-1085-4383-8A6A-8B982EB26A95}"/>
    <dgm:cxn modelId="{A3A471EC-F555-4BD5-B252-13503FDC7A66}" type="presOf" srcId="{CE21B819-A258-4E45-9078-703526A6235C}" destId="{2ECB5985-F5DE-4718-A632-F337A97550BE}" srcOrd="0" destOrd="0" presId="urn:microsoft.com/office/officeart/2005/8/layout/hProcess9"/>
    <dgm:cxn modelId="{93D6FED3-6640-4D6A-B3F7-B520EA3AE3FE}" type="presParOf" srcId="{B21412EC-9677-4D11-98C3-1BE69E38D61F}" destId="{D49C01C9-2892-4FEF-BAB2-54E2C7A1332B}" srcOrd="0" destOrd="0" presId="urn:microsoft.com/office/officeart/2005/8/layout/hProcess9"/>
    <dgm:cxn modelId="{86783A3B-081A-4B5B-B82D-37C6BAE7D5BA}" type="presParOf" srcId="{B21412EC-9677-4D11-98C3-1BE69E38D61F}" destId="{E3B866D5-8AC8-406D-B297-68109C8814B7}" srcOrd="1" destOrd="0" presId="urn:microsoft.com/office/officeart/2005/8/layout/hProcess9"/>
    <dgm:cxn modelId="{B74A8A80-0C0F-40DF-BCFE-29366CA70ED8}" type="presParOf" srcId="{E3B866D5-8AC8-406D-B297-68109C8814B7}" destId="{2ECB5985-F5DE-4718-A632-F337A97550BE}" srcOrd="0" destOrd="0" presId="urn:microsoft.com/office/officeart/2005/8/layout/hProcess9"/>
    <dgm:cxn modelId="{134AA314-4F82-4841-8299-6307FADF43BF}" type="presParOf" srcId="{E3B866D5-8AC8-406D-B297-68109C8814B7}" destId="{5F9DE61E-3DCA-465E-8288-52AF3B1D2B92}" srcOrd="1" destOrd="0" presId="urn:microsoft.com/office/officeart/2005/8/layout/hProcess9"/>
    <dgm:cxn modelId="{34C8B5B5-C3C0-4649-B927-8DC51CAEDA02}" type="presParOf" srcId="{E3B866D5-8AC8-406D-B297-68109C8814B7}" destId="{06ADE8E0-C229-44AC-B2E4-A06EDF10791D}" srcOrd="2" destOrd="0" presId="urn:microsoft.com/office/officeart/2005/8/layout/hProcess9"/>
    <dgm:cxn modelId="{92625838-A7F5-469E-A5D9-5C185A0F91E4}" type="presParOf" srcId="{E3B866D5-8AC8-406D-B297-68109C8814B7}" destId="{E7E82A23-5D0C-499B-B203-5190E0716955}" srcOrd="3" destOrd="0" presId="urn:microsoft.com/office/officeart/2005/8/layout/hProcess9"/>
    <dgm:cxn modelId="{47BDB0E6-CA6C-4F68-A13A-E430ECCF6B52}" type="presParOf" srcId="{E3B866D5-8AC8-406D-B297-68109C8814B7}" destId="{32D78544-C54D-4C01-8EC4-86E50F1EC189}" srcOrd="4" destOrd="0" presId="urn:microsoft.com/office/officeart/2005/8/layout/hProcess9"/>
    <dgm:cxn modelId="{E7EBD5F2-7A87-45BB-885B-27F5A0F8F898}" type="presParOf" srcId="{E3B866D5-8AC8-406D-B297-68109C8814B7}" destId="{630442D5-3059-446E-A40A-839BE2FC9202}" srcOrd="5" destOrd="0" presId="urn:microsoft.com/office/officeart/2005/8/layout/hProcess9"/>
    <dgm:cxn modelId="{B89E4AC2-2E41-457D-B4EB-07DA1F0C29CC}" type="presParOf" srcId="{E3B866D5-8AC8-406D-B297-68109C8814B7}" destId="{9389A3DD-E6BE-408C-99C5-E5057D3E3B2A}" srcOrd="6" destOrd="0" presId="urn:microsoft.com/office/officeart/2005/8/layout/hProcess9"/>
    <dgm:cxn modelId="{4275C12A-C441-4C2F-8EC6-7E02C8520965}" type="presParOf" srcId="{E3B866D5-8AC8-406D-B297-68109C8814B7}" destId="{C7B7A719-5119-41DF-9B39-A5744CDF6B9F}" srcOrd="7" destOrd="0" presId="urn:microsoft.com/office/officeart/2005/8/layout/hProcess9"/>
    <dgm:cxn modelId="{A7511A4E-D5E9-4DE7-A98A-6DFE5D020D6E}" type="presParOf" srcId="{E3B866D5-8AC8-406D-B297-68109C8814B7}" destId="{5EF0A6D5-F259-4A3F-BE04-AABAF30111A0}" srcOrd="8" destOrd="0" presId="urn:microsoft.com/office/officeart/2005/8/layout/hProcess9"/>
    <dgm:cxn modelId="{E03E6B2D-08C3-4FBC-86B2-6284386596D8}" type="presParOf" srcId="{E3B866D5-8AC8-406D-B297-68109C8814B7}" destId="{F5B80D06-783F-4E41-BA8B-11F85287EE66}" srcOrd="9" destOrd="0" presId="urn:microsoft.com/office/officeart/2005/8/layout/hProcess9"/>
    <dgm:cxn modelId="{6105A5FF-28E9-4581-A585-188648946D89}" type="presParOf" srcId="{E3B866D5-8AC8-406D-B297-68109C8814B7}" destId="{C78BFDB3-A9F3-437D-8DD8-8E8AAB66CBB2}" srcOrd="10" destOrd="0" presId="urn:microsoft.com/office/officeart/2005/8/layout/hProcess9"/>
    <dgm:cxn modelId="{C47C4BB6-9D81-495E-A245-C9E9971AA01C}" type="presParOf" srcId="{E3B866D5-8AC8-406D-B297-68109C8814B7}" destId="{7E09BBFB-10BA-4923-B306-16ADEC27E8B4}" srcOrd="11" destOrd="0" presId="urn:microsoft.com/office/officeart/2005/8/layout/hProcess9"/>
    <dgm:cxn modelId="{3D3E1B22-4948-49E0-8ADD-88CE3DEBC561}" type="presParOf" srcId="{E3B866D5-8AC8-406D-B297-68109C8814B7}" destId="{2CE81138-AB6E-45CD-8910-7266F8B5C848}" srcOrd="12" destOrd="0" presId="urn:microsoft.com/office/officeart/2005/8/layout/hProcess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49C01C9-2892-4FEF-BAB2-54E2C7A1332B}">
      <dsp:nvSpPr>
        <dsp:cNvPr id="0" name=""/>
        <dsp:cNvSpPr/>
      </dsp:nvSpPr>
      <dsp:spPr>
        <a:xfrm>
          <a:off x="864076" y="0"/>
          <a:ext cx="9792864" cy="5111751"/>
        </a:xfrm>
        <a:prstGeom prst="rightArrow">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ECB5985-F5DE-4718-A632-F337A97550BE}">
      <dsp:nvSpPr>
        <dsp:cNvPr id="0" name=""/>
        <dsp:cNvSpPr/>
      </dsp:nvSpPr>
      <dsp:spPr>
        <a:xfrm>
          <a:off x="2250" y="1533525"/>
          <a:ext cx="1439564" cy="20447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Target Audience</a:t>
          </a:r>
        </a:p>
      </dsp:txBody>
      <dsp:txXfrm>
        <a:off x="72524" y="1603799"/>
        <a:ext cx="1299016" cy="1904152"/>
      </dsp:txXfrm>
    </dsp:sp>
    <dsp:sp modelId="{06ADE8E0-C229-44AC-B2E4-A06EDF10791D}">
      <dsp:nvSpPr>
        <dsp:cNvPr id="0" name=""/>
        <dsp:cNvSpPr/>
      </dsp:nvSpPr>
      <dsp:spPr>
        <a:xfrm>
          <a:off x="1681742" y="1533525"/>
          <a:ext cx="1439564" cy="204470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Program target</a:t>
          </a:r>
        </a:p>
      </dsp:txBody>
      <dsp:txXfrm>
        <a:off x="1752016" y="1603799"/>
        <a:ext cx="1299016" cy="1904152"/>
      </dsp:txXfrm>
    </dsp:sp>
    <dsp:sp modelId="{32D78544-C54D-4C01-8EC4-86E50F1EC189}">
      <dsp:nvSpPr>
        <dsp:cNvPr id="0" name=""/>
        <dsp:cNvSpPr/>
      </dsp:nvSpPr>
      <dsp:spPr>
        <a:xfrm>
          <a:off x="3361234" y="1533525"/>
          <a:ext cx="1439564" cy="2044700"/>
        </a:xfrm>
        <a:prstGeom prst="roundRect">
          <a:avLst/>
        </a:prstGeom>
        <a:gradFill rotWithShape="0">
          <a:gsLst>
            <a:gs pos="0">
              <a:schemeClr val="accent4">
                <a:hueOff val="0"/>
                <a:satOff val="0"/>
                <a:lumOff val="0"/>
                <a:alphaOff val="0"/>
                <a:lumMod val="110000"/>
                <a:satMod val="105000"/>
                <a:tint val="67000"/>
              </a:schemeClr>
            </a:gs>
            <a:gs pos="50000">
              <a:schemeClr val="accent4">
                <a:hueOff val="0"/>
                <a:satOff val="0"/>
                <a:lumOff val="0"/>
                <a:alphaOff val="0"/>
                <a:lumMod val="105000"/>
                <a:satMod val="103000"/>
                <a:tint val="73000"/>
              </a:schemeClr>
            </a:gs>
            <a:gs pos="100000">
              <a:schemeClr val="accent4">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Message</a:t>
          </a:r>
        </a:p>
      </dsp:txBody>
      <dsp:txXfrm>
        <a:off x="3431508" y="1603799"/>
        <a:ext cx="1299016" cy="1904152"/>
      </dsp:txXfrm>
    </dsp:sp>
    <dsp:sp modelId="{9389A3DD-E6BE-408C-99C5-E5057D3E3B2A}">
      <dsp:nvSpPr>
        <dsp:cNvPr id="0" name=""/>
        <dsp:cNvSpPr/>
      </dsp:nvSpPr>
      <dsp:spPr>
        <a:xfrm>
          <a:off x="5040726" y="1533525"/>
          <a:ext cx="1439564" cy="2044700"/>
        </a:xfrm>
        <a:prstGeom prst="roundRect">
          <a:avLst/>
        </a:prstGeom>
        <a:gradFill rotWithShape="0">
          <a:gsLst>
            <a:gs pos="0">
              <a:schemeClr val="accent5">
                <a:hueOff val="0"/>
                <a:satOff val="0"/>
                <a:lumOff val="0"/>
                <a:alphaOff val="0"/>
                <a:lumMod val="110000"/>
                <a:satMod val="105000"/>
                <a:tint val="67000"/>
              </a:schemeClr>
            </a:gs>
            <a:gs pos="50000">
              <a:schemeClr val="accent5">
                <a:hueOff val="0"/>
                <a:satOff val="0"/>
                <a:lumOff val="0"/>
                <a:alphaOff val="0"/>
                <a:lumMod val="105000"/>
                <a:satMod val="103000"/>
                <a:tint val="73000"/>
              </a:schemeClr>
            </a:gs>
            <a:gs pos="100000">
              <a:schemeClr val="accent5">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Schedule and media</a:t>
          </a:r>
        </a:p>
      </dsp:txBody>
      <dsp:txXfrm>
        <a:off x="5111000" y="1603799"/>
        <a:ext cx="1299016" cy="1904152"/>
      </dsp:txXfrm>
    </dsp:sp>
    <dsp:sp modelId="{5EF0A6D5-F259-4A3F-BE04-AABAF30111A0}">
      <dsp:nvSpPr>
        <dsp:cNvPr id="0" name=""/>
        <dsp:cNvSpPr/>
      </dsp:nvSpPr>
      <dsp:spPr>
        <a:xfrm>
          <a:off x="6720218" y="1533525"/>
          <a:ext cx="1439564" cy="2044700"/>
        </a:xfrm>
        <a:prstGeom prst="roundRect">
          <a:avLst/>
        </a:prstGeom>
        <a:gradFill rotWithShape="0">
          <a:gsLst>
            <a:gs pos="0">
              <a:schemeClr val="accent6">
                <a:hueOff val="0"/>
                <a:satOff val="0"/>
                <a:lumOff val="0"/>
                <a:alphaOff val="0"/>
                <a:lumMod val="110000"/>
                <a:satMod val="105000"/>
                <a:tint val="67000"/>
              </a:schemeClr>
            </a:gs>
            <a:gs pos="50000">
              <a:schemeClr val="accent6">
                <a:hueOff val="0"/>
                <a:satOff val="0"/>
                <a:lumOff val="0"/>
                <a:alphaOff val="0"/>
                <a:lumMod val="105000"/>
                <a:satMod val="103000"/>
                <a:tint val="73000"/>
              </a:schemeClr>
            </a:gs>
            <a:gs pos="100000">
              <a:schemeClr val="accent6">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Budget</a:t>
          </a:r>
        </a:p>
      </dsp:txBody>
      <dsp:txXfrm>
        <a:off x="6790492" y="1603799"/>
        <a:ext cx="1299016" cy="1904152"/>
      </dsp:txXfrm>
    </dsp:sp>
    <dsp:sp modelId="{C78BFDB3-A9F3-437D-8DD8-8E8AAB66CBB2}">
      <dsp:nvSpPr>
        <dsp:cNvPr id="0" name=""/>
        <dsp:cNvSpPr/>
      </dsp:nvSpPr>
      <dsp:spPr>
        <a:xfrm>
          <a:off x="8399710" y="1533525"/>
          <a:ext cx="1439564" cy="2044700"/>
        </a:xfrm>
        <a:prstGeom prst="roundRect">
          <a:avLst/>
        </a:prstGeom>
        <a:gradFill rotWithShape="0">
          <a:gsLst>
            <a:gs pos="0">
              <a:schemeClr val="accent2">
                <a:hueOff val="0"/>
                <a:satOff val="0"/>
                <a:lumOff val="0"/>
                <a:alphaOff val="0"/>
                <a:lumMod val="110000"/>
                <a:satMod val="105000"/>
                <a:tint val="67000"/>
              </a:schemeClr>
            </a:gs>
            <a:gs pos="50000">
              <a:schemeClr val="accent2">
                <a:hueOff val="0"/>
                <a:satOff val="0"/>
                <a:lumOff val="0"/>
                <a:alphaOff val="0"/>
                <a:lumMod val="105000"/>
                <a:satMod val="103000"/>
                <a:tint val="73000"/>
              </a:schemeClr>
            </a:gs>
            <a:gs pos="100000">
              <a:schemeClr val="accent2">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Communication Structure</a:t>
          </a:r>
        </a:p>
      </dsp:txBody>
      <dsp:txXfrm>
        <a:off x="8469984" y="1603799"/>
        <a:ext cx="1299016" cy="1904152"/>
      </dsp:txXfrm>
    </dsp:sp>
    <dsp:sp modelId="{2CE81138-AB6E-45CD-8910-7266F8B5C848}">
      <dsp:nvSpPr>
        <dsp:cNvPr id="0" name=""/>
        <dsp:cNvSpPr/>
      </dsp:nvSpPr>
      <dsp:spPr>
        <a:xfrm>
          <a:off x="10079202" y="1533525"/>
          <a:ext cx="1439564" cy="2044700"/>
        </a:xfrm>
        <a:prstGeom prst="roundRect">
          <a:avLst/>
        </a:prstGeom>
        <a:gradFill rotWithShape="0">
          <a:gsLst>
            <a:gs pos="0">
              <a:schemeClr val="accent3">
                <a:hueOff val="0"/>
                <a:satOff val="0"/>
                <a:lumOff val="0"/>
                <a:alphaOff val="0"/>
                <a:lumMod val="110000"/>
                <a:satMod val="105000"/>
                <a:tint val="67000"/>
              </a:schemeClr>
            </a:gs>
            <a:gs pos="50000">
              <a:schemeClr val="accent3">
                <a:hueOff val="0"/>
                <a:satOff val="0"/>
                <a:lumOff val="0"/>
                <a:alphaOff val="0"/>
                <a:lumMod val="105000"/>
                <a:satMod val="103000"/>
                <a:tint val="73000"/>
              </a:schemeClr>
            </a:gs>
            <a:gs pos="100000">
              <a:schemeClr val="accent3">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t>Evaluation</a:t>
          </a:r>
        </a:p>
      </dsp:txBody>
      <dsp:txXfrm>
        <a:off x="10149476" y="1603799"/>
        <a:ext cx="1299016" cy="1904152"/>
      </dsp:txXfrm>
    </dsp:sp>
  </dsp:spTree>
</dsp:drawing>
</file>

<file path=ppt/diagrams/layout1.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9A884DD-F888-4502-82A8-807CFAF79151}" type="datetimeFigureOut">
              <a:rPr lang="en-US" smtClean="0"/>
              <a:t>8/19/2026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B1AB74-4374-462F-9B73-3337981D7782}" type="slidenum">
              <a:rPr lang="en-US" smtClean="0"/>
              <a:t>‹#›</a:t>
            </a:fld>
            <a:endParaRPr lang="en-US"/>
          </a:p>
        </p:txBody>
      </p:sp>
    </p:spTree>
    <p:extLst>
      <p:ext uri="{BB962C8B-B14F-4D97-AF65-F5344CB8AC3E}">
        <p14:creationId xmlns:p14="http://schemas.microsoft.com/office/powerpoint/2010/main" val="1836649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22DE3F61-9765-428C-BFA5-F8FB5F59F7D1}" type="slidenum">
              <a:rPr lang="en-US"/>
              <a:pPr/>
              <a:t>33</a:t>
            </a:fld>
            <a:endParaRPr lang="en-US"/>
          </a:p>
        </p:txBody>
      </p:sp>
      <p:sp>
        <p:nvSpPr>
          <p:cNvPr id="63490" name="Rectangle 7"/>
          <p:cNvSpPr txBox="1">
            <a:spLocks noGrp="1" noChangeArrowheads="1"/>
          </p:cNvSpPr>
          <p:nvPr/>
        </p:nvSpPr>
        <p:spPr bwMode="auto">
          <a:xfrm>
            <a:off x="3823028" y="8615850"/>
            <a:ext cx="2924686" cy="453549"/>
          </a:xfrm>
          <a:prstGeom prst="rect">
            <a:avLst/>
          </a:prstGeom>
          <a:noFill/>
          <a:ln w="9525">
            <a:noFill/>
            <a:miter lim="800000"/>
            <a:headEnd/>
            <a:tailEnd/>
          </a:ln>
        </p:spPr>
        <p:txBody>
          <a:bodyPr lIns="90369" tIns="45185" rIns="90369" bIns="45185" anchor="b"/>
          <a:lstStyle/>
          <a:p>
            <a:pPr algn="r"/>
            <a:fld id="{8D5520AD-BD18-4F19-A59F-D36C4592A93E}" type="slidenum">
              <a:rPr lang="en-US" sz="1200">
                <a:latin typeface="Arial" pitchFamily="34" charset="0"/>
                <a:cs typeface="Arial" pitchFamily="34" charset="0"/>
              </a:rPr>
              <a:pPr algn="r"/>
              <a:t>33</a:t>
            </a:fld>
            <a:endParaRPr lang="en-US" sz="1200">
              <a:latin typeface="Arial" pitchFamily="34" charset="0"/>
              <a:cs typeface="Arial" pitchFamily="34" charset="0"/>
            </a:endParaRPr>
          </a:p>
        </p:txBody>
      </p:sp>
      <p:sp>
        <p:nvSpPr>
          <p:cNvPr id="63491" name="Rectangle 2"/>
          <p:cNvSpPr>
            <a:spLocks noGrp="1" noRot="1" noChangeAspect="1" noChangeArrowheads="1" noTextEdit="1"/>
          </p:cNvSpPr>
          <p:nvPr>
            <p:ph type="sldImg"/>
          </p:nvPr>
        </p:nvSpPr>
        <p:spPr>
          <a:xfrm>
            <a:off x="139700" y="765175"/>
            <a:ext cx="6823075" cy="3838575"/>
          </a:xfrm>
          <a:ln/>
        </p:spPr>
      </p:sp>
      <p:sp>
        <p:nvSpPr>
          <p:cNvPr id="63492" name="Rectangle 3"/>
          <p:cNvSpPr>
            <a:spLocks noGrp="1" noChangeArrowheads="1"/>
          </p:cNvSpPr>
          <p:nvPr>
            <p:ph type="body" idx="1"/>
          </p:nvPr>
        </p:nvSpPr>
        <p:spPr/>
        <p:txBody>
          <a:bodyPr/>
          <a:lstStyle/>
          <a:p>
            <a:endParaRPr lang="vi-VN"/>
          </a:p>
        </p:txBody>
      </p:sp>
    </p:spTree>
    <p:extLst>
      <p:ext uri="{BB962C8B-B14F-4D97-AF65-F5344CB8AC3E}">
        <p14:creationId xmlns:p14="http://schemas.microsoft.com/office/powerpoint/2010/main" val="2099863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a:spLocks noGrp="1" noChangeArrowheads="1"/>
          </p:cNvSpPr>
          <p:nvPr>
            <p:ph type="sldNum" sz="quarter" idx="5"/>
          </p:nvPr>
        </p:nvSpPr>
        <p:spPr>
          <a:ln/>
        </p:spPr>
        <p:txBody>
          <a:bodyPr/>
          <a:lstStyle/>
          <a:p>
            <a:fld id="{91B2CD14-859B-4C85-942A-752D546FAFA3}" type="slidenum">
              <a:rPr lang="en-US"/>
              <a:pPr/>
              <a:t>36</a:t>
            </a:fld>
            <a:endParaRPr lang="en-US"/>
          </a:p>
        </p:txBody>
      </p:sp>
      <p:sp>
        <p:nvSpPr>
          <p:cNvPr id="95234" name="Rectangle 7"/>
          <p:cNvSpPr txBox="1">
            <a:spLocks noGrp="1" noChangeArrowheads="1"/>
          </p:cNvSpPr>
          <p:nvPr/>
        </p:nvSpPr>
        <p:spPr bwMode="auto">
          <a:xfrm>
            <a:off x="3823028" y="8615850"/>
            <a:ext cx="2924686" cy="453549"/>
          </a:xfrm>
          <a:prstGeom prst="rect">
            <a:avLst/>
          </a:prstGeom>
          <a:noFill/>
          <a:ln w="9525">
            <a:noFill/>
            <a:miter lim="800000"/>
            <a:headEnd/>
            <a:tailEnd/>
          </a:ln>
        </p:spPr>
        <p:txBody>
          <a:bodyPr lIns="90369" tIns="45185" rIns="90369" bIns="45185" anchor="b"/>
          <a:lstStyle/>
          <a:p>
            <a:pPr algn="r"/>
            <a:fld id="{B24D579B-D981-4064-B061-CD067B4DA774}" type="slidenum">
              <a:rPr lang="en-US" sz="1200">
                <a:latin typeface="Arial" charset="0"/>
                <a:cs typeface="Arial" charset="0"/>
              </a:rPr>
              <a:pPr algn="r"/>
              <a:t>36</a:t>
            </a:fld>
            <a:endParaRPr lang="en-US" sz="1200">
              <a:latin typeface="Arial" charset="0"/>
              <a:cs typeface="Arial" charset="0"/>
            </a:endParaRPr>
          </a:p>
        </p:txBody>
      </p:sp>
      <p:sp>
        <p:nvSpPr>
          <p:cNvPr id="95235" name="Rectangle 2"/>
          <p:cNvSpPr>
            <a:spLocks noGrp="1" noRot="1" noChangeAspect="1" noChangeArrowheads="1" noTextEdit="1"/>
          </p:cNvSpPr>
          <p:nvPr>
            <p:ph type="sldImg"/>
          </p:nvPr>
        </p:nvSpPr>
        <p:spPr>
          <a:xfrm>
            <a:off x="139700" y="765175"/>
            <a:ext cx="6823075" cy="3838575"/>
          </a:xfrm>
          <a:ln/>
        </p:spPr>
      </p:sp>
      <p:sp>
        <p:nvSpPr>
          <p:cNvPr id="95236" name="Rectangle 3"/>
          <p:cNvSpPr>
            <a:spLocks noGrp="1" noChangeArrowheads="1"/>
          </p:cNvSpPr>
          <p:nvPr>
            <p:ph type="body" idx="1"/>
          </p:nvPr>
        </p:nvSpPr>
        <p:spPr/>
        <p:txBody>
          <a:bodyPr/>
          <a:lstStyle/>
          <a:p>
            <a:endParaRPr lang="vi-VN"/>
          </a:p>
        </p:txBody>
      </p:sp>
    </p:spTree>
    <p:extLst>
      <p:ext uri="{BB962C8B-B14F-4D97-AF65-F5344CB8AC3E}">
        <p14:creationId xmlns:p14="http://schemas.microsoft.com/office/powerpoint/2010/main" val="8118294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D0CA3-F8F3-EC89-A101-E6B14FBB8E6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5AEDE25-AE1E-BFA6-E542-7361BA0D9B1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318BE6E-9D4A-6C46-8E78-BC715A7F4042}"/>
              </a:ext>
            </a:extLst>
          </p:cNvPr>
          <p:cNvSpPr>
            <a:spLocks noGrp="1"/>
          </p:cNvSpPr>
          <p:nvPr>
            <p:ph type="dt" sz="half" idx="10"/>
          </p:nvPr>
        </p:nvSpPr>
        <p:spPr/>
        <p:txBody>
          <a:bodyPr/>
          <a:lstStyle/>
          <a:p>
            <a:fld id="{C128FA71-3A18-48C0-980F-4B68F7F63042}" type="datetime1">
              <a:rPr lang="en-US" smtClean="0"/>
              <a:t>8/19/2026</a:t>
            </a:fld>
            <a:endParaRPr lang="en-US"/>
          </a:p>
        </p:txBody>
      </p:sp>
      <p:sp>
        <p:nvSpPr>
          <p:cNvPr id="5" name="Footer Placeholder 4">
            <a:extLst>
              <a:ext uri="{FF2B5EF4-FFF2-40B4-BE49-F238E27FC236}">
                <a16:creationId xmlns:a16="http://schemas.microsoft.com/office/drawing/2014/main" id="{B57FED8E-5360-BF77-862B-2EFCB92BAD3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B1FC1D7-860B-9795-7EC7-CBF704A827E0}"/>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8455007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DFD79-48C3-2FF9-FDA7-2EBC19EB79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9C3BA4C-038F-2C4B-81A6-9C15400ACB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E1C2C2-6F41-BA6C-F1AC-400AFC73B2C9}"/>
              </a:ext>
            </a:extLst>
          </p:cNvPr>
          <p:cNvSpPr>
            <a:spLocks noGrp="1"/>
          </p:cNvSpPr>
          <p:nvPr>
            <p:ph type="dt" sz="half" idx="10"/>
          </p:nvPr>
        </p:nvSpPr>
        <p:spPr/>
        <p:txBody>
          <a:bodyPr/>
          <a:lstStyle/>
          <a:p>
            <a:fld id="{51C1210E-201E-4473-82AC-2466F5386C38}" type="datetime1">
              <a:rPr lang="en-US" smtClean="0"/>
              <a:t>8/19/2026</a:t>
            </a:fld>
            <a:endParaRPr lang="en-US"/>
          </a:p>
        </p:txBody>
      </p:sp>
      <p:sp>
        <p:nvSpPr>
          <p:cNvPr id="5" name="Footer Placeholder 4">
            <a:extLst>
              <a:ext uri="{FF2B5EF4-FFF2-40B4-BE49-F238E27FC236}">
                <a16:creationId xmlns:a16="http://schemas.microsoft.com/office/drawing/2014/main" id="{D502DE7E-B060-A3CB-F680-49051A42E07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D7B9744-62C6-05F1-3A3F-3EBB4EA2F3C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7618294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8DC04-B11D-E50F-FBFB-50D4EDB99C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831F5EA-922B-6D56-E5AC-5B383333B81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4F3439E-843A-A146-FB7D-227EEDC1A295}"/>
              </a:ext>
            </a:extLst>
          </p:cNvPr>
          <p:cNvSpPr>
            <a:spLocks noGrp="1"/>
          </p:cNvSpPr>
          <p:nvPr>
            <p:ph type="dt" sz="half" idx="10"/>
          </p:nvPr>
        </p:nvSpPr>
        <p:spPr/>
        <p:txBody>
          <a:bodyPr/>
          <a:lstStyle/>
          <a:p>
            <a:fld id="{B01EA198-6CAB-4B8F-B93F-1F9C8C4B6CE7}" type="datetime1">
              <a:rPr lang="en-US" smtClean="0"/>
              <a:t>8/19/2026</a:t>
            </a:fld>
            <a:endParaRPr lang="en-US"/>
          </a:p>
        </p:txBody>
      </p:sp>
      <p:sp>
        <p:nvSpPr>
          <p:cNvPr id="5" name="Footer Placeholder 4">
            <a:extLst>
              <a:ext uri="{FF2B5EF4-FFF2-40B4-BE49-F238E27FC236}">
                <a16:creationId xmlns:a16="http://schemas.microsoft.com/office/drawing/2014/main" id="{4F9083A9-A4B6-87C0-7AD3-BC3ADF792F7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8E6D3CC-055A-5B66-135F-5809E127E212}"/>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4571005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BC1A6-E452-B821-EC9F-ED0389FF6A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77EC22-7328-1E81-CEB9-80204C5EF2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9CAFEA2-1334-DC6D-FBCE-F55067C62B3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0AD7152-B366-AE85-2429-3DD172D1A8A7}"/>
              </a:ext>
            </a:extLst>
          </p:cNvPr>
          <p:cNvSpPr>
            <a:spLocks noGrp="1"/>
          </p:cNvSpPr>
          <p:nvPr>
            <p:ph type="dt" sz="half" idx="10"/>
          </p:nvPr>
        </p:nvSpPr>
        <p:spPr/>
        <p:txBody>
          <a:bodyPr/>
          <a:lstStyle/>
          <a:p>
            <a:fld id="{CA06041F-4525-44D5-AA4F-332294BF1F56}" type="datetime1">
              <a:rPr lang="en-US" smtClean="0"/>
              <a:t>8/19/2026</a:t>
            </a:fld>
            <a:endParaRPr lang="en-US"/>
          </a:p>
        </p:txBody>
      </p:sp>
      <p:sp>
        <p:nvSpPr>
          <p:cNvPr id="6" name="Footer Placeholder 5">
            <a:extLst>
              <a:ext uri="{FF2B5EF4-FFF2-40B4-BE49-F238E27FC236}">
                <a16:creationId xmlns:a16="http://schemas.microsoft.com/office/drawing/2014/main" id="{E7ECD3BF-9EFB-BD39-CCB8-6E456B42B3D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884CAC3F-E417-C3FD-91EA-9AA1CA9B1FAB}"/>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666574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3E778-9135-428D-DF43-365B465933E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BE3771C-A1A7-0EBB-82DD-7DFF4966ADA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A743426-A651-2601-674C-7530EE282EE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F2C278-D2A8-4968-A78A-89C24AB653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99F90EC-833B-39E0-C37A-0A3CB256CEE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E889474-0BDD-F146-6B82-B34F5486F71A}"/>
              </a:ext>
            </a:extLst>
          </p:cNvPr>
          <p:cNvSpPr>
            <a:spLocks noGrp="1"/>
          </p:cNvSpPr>
          <p:nvPr>
            <p:ph type="dt" sz="half" idx="10"/>
          </p:nvPr>
        </p:nvSpPr>
        <p:spPr/>
        <p:txBody>
          <a:bodyPr/>
          <a:lstStyle/>
          <a:p>
            <a:fld id="{F9557091-BBDF-4EB9-BA6B-2BB67AC4FC0F}" type="datetime1">
              <a:rPr lang="en-US" smtClean="0"/>
              <a:t>8/19/2026</a:t>
            </a:fld>
            <a:endParaRPr lang="en-US"/>
          </a:p>
        </p:txBody>
      </p:sp>
      <p:sp>
        <p:nvSpPr>
          <p:cNvPr id="8" name="Footer Placeholder 7">
            <a:extLst>
              <a:ext uri="{FF2B5EF4-FFF2-40B4-BE49-F238E27FC236}">
                <a16:creationId xmlns:a16="http://schemas.microsoft.com/office/drawing/2014/main" id="{B9BC8BA5-8629-D37E-98C5-7DC5308CA0EB}"/>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A1CBA92-5446-663D-EA97-92C295E464B8}"/>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269507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AAA51-CA0A-0B04-4767-1A433777220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559A337-AB49-6874-4123-252ABB89D6D9}"/>
              </a:ext>
            </a:extLst>
          </p:cNvPr>
          <p:cNvSpPr>
            <a:spLocks noGrp="1"/>
          </p:cNvSpPr>
          <p:nvPr>
            <p:ph type="dt" sz="half" idx="10"/>
          </p:nvPr>
        </p:nvSpPr>
        <p:spPr/>
        <p:txBody>
          <a:bodyPr/>
          <a:lstStyle/>
          <a:p>
            <a:fld id="{2D6B226B-77A6-410C-9796-083F278E0125}" type="datetime1">
              <a:rPr lang="en-US" smtClean="0"/>
              <a:t>8/19/2026</a:t>
            </a:fld>
            <a:endParaRPr lang="en-US"/>
          </a:p>
        </p:txBody>
      </p:sp>
      <p:sp>
        <p:nvSpPr>
          <p:cNvPr id="4" name="Footer Placeholder 3">
            <a:extLst>
              <a:ext uri="{FF2B5EF4-FFF2-40B4-BE49-F238E27FC236}">
                <a16:creationId xmlns:a16="http://schemas.microsoft.com/office/drawing/2014/main" id="{67AE8A2D-15EB-C810-E3CB-A752D19EB67B}"/>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0C2335CC-EE8E-C61A-DE8E-3C3B8B1CACE6}"/>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22514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2DAA994-19CE-8D74-284B-85C5194EFF06}"/>
              </a:ext>
            </a:extLst>
          </p:cNvPr>
          <p:cNvSpPr>
            <a:spLocks noGrp="1"/>
          </p:cNvSpPr>
          <p:nvPr>
            <p:ph type="dt" sz="half" idx="10"/>
          </p:nvPr>
        </p:nvSpPr>
        <p:spPr/>
        <p:txBody>
          <a:bodyPr/>
          <a:lstStyle/>
          <a:p>
            <a:fld id="{A23A578B-D289-4C40-8593-3D356C49DA58}" type="datetime1">
              <a:rPr lang="en-US" smtClean="0"/>
              <a:t>8/19/2026</a:t>
            </a:fld>
            <a:endParaRPr lang="en-US"/>
          </a:p>
        </p:txBody>
      </p:sp>
      <p:sp>
        <p:nvSpPr>
          <p:cNvPr id="3" name="Footer Placeholder 2">
            <a:extLst>
              <a:ext uri="{FF2B5EF4-FFF2-40B4-BE49-F238E27FC236}">
                <a16:creationId xmlns:a16="http://schemas.microsoft.com/office/drawing/2014/main" id="{6E7BDADA-5136-4B65-97B5-7065F08FFE9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4638A290-DB12-45DB-7A01-D1939B4B3E51}"/>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341618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3585F-BC70-6435-9E82-258D4D1818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36DB28A-5517-2FB0-5A79-8CCBF1516D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7E47A1-D9A8-6D5B-BFFF-F8C30D4E4A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9F96EB-0828-F479-2BFB-09F72C8866BB}"/>
              </a:ext>
            </a:extLst>
          </p:cNvPr>
          <p:cNvSpPr>
            <a:spLocks noGrp="1"/>
          </p:cNvSpPr>
          <p:nvPr>
            <p:ph type="dt" sz="half" idx="10"/>
          </p:nvPr>
        </p:nvSpPr>
        <p:spPr/>
        <p:txBody>
          <a:bodyPr/>
          <a:lstStyle/>
          <a:p>
            <a:fld id="{713DFAE3-14DB-48A7-A80F-80DDB072CE3D}" type="datetime1">
              <a:rPr lang="en-US" smtClean="0"/>
              <a:t>8/19/2026</a:t>
            </a:fld>
            <a:endParaRPr lang="en-US"/>
          </a:p>
        </p:txBody>
      </p:sp>
      <p:sp>
        <p:nvSpPr>
          <p:cNvPr id="6" name="Footer Placeholder 5">
            <a:extLst>
              <a:ext uri="{FF2B5EF4-FFF2-40B4-BE49-F238E27FC236}">
                <a16:creationId xmlns:a16="http://schemas.microsoft.com/office/drawing/2014/main" id="{552E5604-27B8-3A3A-D76F-77EB4D58AB5A}"/>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FB60146-D0AC-F0AD-131B-7E685B8C88B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1982233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8768A5-E1A7-5FB0-55B1-26C3C0E98D7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6016197-B20B-F46A-2090-3FB383C7E99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CDD9F6B-9ED5-74D3-E940-9614D3802C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E05BC5-7BD9-794F-291C-F866C809CBD5}"/>
              </a:ext>
            </a:extLst>
          </p:cNvPr>
          <p:cNvSpPr>
            <a:spLocks noGrp="1"/>
          </p:cNvSpPr>
          <p:nvPr>
            <p:ph type="dt" sz="half" idx="10"/>
          </p:nvPr>
        </p:nvSpPr>
        <p:spPr/>
        <p:txBody>
          <a:bodyPr/>
          <a:lstStyle/>
          <a:p>
            <a:fld id="{92C5EAEF-6478-4102-8F5D-A5FE9FC97ACB}" type="datetime1">
              <a:rPr lang="en-US" smtClean="0"/>
              <a:t>8/19/2026</a:t>
            </a:fld>
            <a:endParaRPr lang="en-US"/>
          </a:p>
        </p:txBody>
      </p:sp>
      <p:sp>
        <p:nvSpPr>
          <p:cNvPr id="6" name="Footer Placeholder 5">
            <a:extLst>
              <a:ext uri="{FF2B5EF4-FFF2-40B4-BE49-F238E27FC236}">
                <a16:creationId xmlns:a16="http://schemas.microsoft.com/office/drawing/2014/main" id="{39DE76F9-2920-E6D5-C0E2-8B8E480B676B}"/>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38FD066F-A116-AA29-832E-B693168A282C}"/>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4706344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955B8-C5C4-D62C-9087-7F6268CE28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9EA32E5-1D41-D440-ADEE-DCC026D6BC7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4707FAD-86D3-9DC7-129C-D87988D13DF8}"/>
              </a:ext>
            </a:extLst>
          </p:cNvPr>
          <p:cNvSpPr>
            <a:spLocks noGrp="1"/>
          </p:cNvSpPr>
          <p:nvPr>
            <p:ph type="dt" sz="half" idx="10"/>
          </p:nvPr>
        </p:nvSpPr>
        <p:spPr/>
        <p:txBody>
          <a:bodyPr/>
          <a:lstStyle/>
          <a:p>
            <a:fld id="{7104EDB3-C0E8-45F8-9E1D-1B6C8D1880C0}" type="datetime1">
              <a:rPr lang="en-US" smtClean="0"/>
              <a:t>8/19/2026</a:t>
            </a:fld>
            <a:endParaRPr lang="en-US"/>
          </a:p>
        </p:txBody>
      </p:sp>
      <p:sp>
        <p:nvSpPr>
          <p:cNvPr id="5" name="Footer Placeholder 4">
            <a:extLst>
              <a:ext uri="{FF2B5EF4-FFF2-40B4-BE49-F238E27FC236}">
                <a16:creationId xmlns:a16="http://schemas.microsoft.com/office/drawing/2014/main" id="{5393EE53-0633-73CE-AFA7-97F22945585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D707A38-8703-3979-1EA4-C07760440819}"/>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29519869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79A0AB-C07B-84BC-4D6D-8F09A29538D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28AA65-161A-F8C9-6828-0B37E4EE29C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88372E-4CD8-0A40-36A6-64D9A38F6EF5}"/>
              </a:ext>
            </a:extLst>
          </p:cNvPr>
          <p:cNvSpPr>
            <a:spLocks noGrp="1"/>
          </p:cNvSpPr>
          <p:nvPr>
            <p:ph type="dt" sz="half" idx="10"/>
          </p:nvPr>
        </p:nvSpPr>
        <p:spPr/>
        <p:txBody>
          <a:bodyPr/>
          <a:lstStyle/>
          <a:p>
            <a:fld id="{9CF0EC4B-54ED-4041-B552-9BA760FA3DBA}" type="datetime1">
              <a:rPr lang="en-US" smtClean="0"/>
              <a:t>8/19/2026</a:t>
            </a:fld>
            <a:endParaRPr lang="en-US"/>
          </a:p>
        </p:txBody>
      </p:sp>
      <p:sp>
        <p:nvSpPr>
          <p:cNvPr id="5" name="Footer Placeholder 4">
            <a:extLst>
              <a:ext uri="{FF2B5EF4-FFF2-40B4-BE49-F238E27FC236}">
                <a16:creationId xmlns:a16="http://schemas.microsoft.com/office/drawing/2014/main" id="{584A28DC-D16B-68F0-952E-99312132D97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5F6357E-73C0-9101-723C-212E7C4E9E4E}"/>
              </a:ext>
            </a:extLst>
          </p:cNvPr>
          <p:cNvSpPr>
            <a:spLocks noGrp="1"/>
          </p:cNvSpPr>
          <p:nvPr>
            <p:ph type="sldNum" sz="quarter" idx="12"/>
          </p:nvPr>
        </p:nvSpPr>
        <p:spPr/>
        <p:txBody>
          <a:bodyPr/>
          <a:lstStyle/>
          <a:p>
            <a:fld id="{CC057153-B650-4DEB-B370-79DDCFDCE934}" type="slidenum">
              <a:rPr lang="en-US" smtClean="0"/>
              <a:t>‹#›</a:t>
            </a:fld>
            <a:endParaRPr lang="en-US"/>
          </a:p>
        </p:txBody>
      </p:sp>
    </p:spTree>
    <p:extLst>
      <p:ext uri="{BB962C8B-B14F-4D97-AF65-F5344CB8AC3E}">
        <p14:creationId xmlns:p14="http://schemas.microsoft.com/office/powerpoint/2010/main" val="32521058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MASTER">
    <p:bg>
      <p:bgPr>
        <a:solidFill>
          <a:srgbClr val="F8F5EF"/>
        </a:solidFill>
        <a:effectLst/>
      </p:bgPr>
    </p:bg>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F8F5EF"/>
          </a:solidFill>
          <a:ln w="12700">
            <a:solidFill>
              <a:srgbClr val="F8F5EF"/>
            </a:solidFill>
            <a:prstDash val="solid"/>
          </a:ln>
        </p:spPr>
        <p:txBody>
          <a:bodyPr/>
          <a:lstStyle/>
          <a:p>
            <a:endParaRPr lang="en-US"/>
          </a:p>
        </p:txBody>
      </p:sp>
      <p:sp>
        <p:nvSpPr>
          <p:cNvPr id="3" name="Shape 1"/>
          <p:cNvSpPr/>
          <p:nvPr/>
        </p:nvSpPr>
        <p:spPr>
          <a:xfrm>
            <a:off x="502920" y="6446520"/>
            <a:ext cx="11155680" cy="0"/>
          </a:xfrm>
          <a:prstGeom prst="line">
            <a:avLst/>
          </a:prstGeom>
          <a:noFill/>
          <a:ln w="7620">
            <a:solidFill>
              <a:srgbClr val="CDBEAA"/>
            </a:solidFill>
            <a:prstDash val="solid"/>
          </a:ln>
        </p:spPr>
        <p:txBody>
          <a:bodyPr/>
          <a:lstStyle/>
          <a:p>
            <a:endParaRPr lang="en-US"/>
          </a:p>
        </p:txBody>
      </p:sp>
      <p:sp>
        <p:nvSpPr>
          <p:cNvPr id="25" name="Slide Number Placeholder 0"/>
          <p:cNvSpPr>
            <a:spLocks noGrp="1"/>
          </p:cNvSpPr>
          <p:nvPr>
            <p:ph type="sldNum" sz="quarter" idx="4294967295"/>
          </p:nvPr>
        </p:nvSpPr>
        <p:spPr>
          <a:xfrm>
            <a:off x="11292840" y="64739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97A66"/>
                </a:solidFill>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30853595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2959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1142B5-AA62-A9D5-74B3-73B32B5A9E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041701-FE85-CFD1-50B6-45C4ECBFAA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C6FC8B1-4956-4DFA-B32D-1DD205BA64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F45AC6-C491-4585-A584-9CE2AF7D5500}" type="datetime1">
              <a:rPr lang="en-US" smtClean="0"/>
              <a:t>8/19/2026</a:t>
            </a:fld>
            <a:endParaRPr lang="en-US"/>
          </a:p>
        </p:txBody>
      </p:sp>
      <p:sp>
        <p:nvSpPr>
          <p:cNvPr id="5" name="Footer Placeholder 4">
            <a:extLst>
              <a:ext uri="{FF2B5EF4-FFF2-40B4-BE49-F238E27FC236}">
                <a16:creationId xmlns:a16="http://schemas.microsoft.com/office/drawing/2014/main" id="{8796D258-EECE-078F-47FA-D5A2726E40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448750D8-385A-0D23-0B24-FABFA92A337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C057153-B650-4DEB-B370-79DDCFDCE934}" type="slidenum">
              <a:rPr lang="en-US" smtClean="0"/>
              <a:t>‹#›</a:t>
            </a:fld>
            <a:endParaRPr lang="en-US"/>
          </a:p>
        </p:txBody>
      </p:sp>
    </p:spTree>
    <p:extLst>
      <p:ext uri="{BB962C8B-B14F-4D97-AF65-F5344CB8AC3E}">
        <p14:creationId xmlns:p14="http://schemas.microsoft.com/office/powerpoint/2010/main" val="333592398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jpg"/></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www.youtube.com/watch?v=Dlx9Z0QcBds"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1D1454D-CC87-0785-45D6-8A05CC230878}"/>
              </a:ext>
            </a:extLst>
          </p:cNvPr>
          <p:cNvPicPr>
            <a:picLocks noChangeAspect="1"/>
          </p:cNvPicPr>
          <p:nvPr/>
        </p:nvPicPr>
        <p:blipFill>
          <a:blip r:embed="rId2"/>
          <a:srcRect l="9091" t="412" b="31406"/>
          <a:stretch>
            <a:fillRect/>
          </a:stretch>
        </p:blipFill>
        <p:spPr>
          <a:xfrm>
            <a:off x="20" y="10"/>
            <a:ext cx="12191980" cy="6857990"/>
          </a:xfrm>
          <a:prstGeom prst="rect">
            <a:avLst/>
          </a:prstGeom>
        </p:spPr>
      </p:pic>
      <p:sp>
        <p:nvSpPr>
          <p:cNvPr id="2" name="Title 1">
            <a:extLst>
              <a:ext uri="{FF2B5EF4-FFF2-40B4-BE49-F238E27FC236}">
                <a16:creationId xmlns:a16="http://schemas.microsoft.com/office/drawing/2014/main" id="{B70A413D-3F69-8DFF-9030-68323159452B}"/>
              </a:ext>
            </a:extLst>
          </p:cNvPr>
          <p:cNvSpPr>
            <a:spLocks noGrp="1"/>
          </p:cNvSpPr>
          <p:nvPr>
            <p:ph type="ctrTitle"/>
          </p:nvPr>
        </p:nvSpPr>
        <p:spPr>
          <a:xfrm>
            <a:off x="7013448" y="1996440"/>
            <a:ext cx="4994606" cy="3474720"/>
          </a:xfrm>
        </p:spPr>
        <p:txBody>
          <a:bodyPr anchor="b">
            <a:normAutofit/>
          </a:bodyPr>
          <a:lstStyle/>
          <a:p>
            <a:pPr algn="l"/>
            <a:r>
              <a:rPr lang="en-US" sz="5800" dirty="0">
                <a:solidFill>
                  <a:srgbClr val="FFFF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Lecture 8: Place </a:t>
            </a:r>
          </a:p>
        </p:txBody>
      </p:sp>
      <p:sp>
        <p:nvSpPr>
          <p:cNvPr id="3" name="Subtitle 2">
            <a:extLst>
              <a:ext uri="{FF2B5EF4-FFF2-40B4-BE49-F238E27FC236}">
                <a16:creationId xmlns:a16="http://schemas.microsoft.com/office/drawing/2014/main" id="{774FB504-25C6-9AC4-D2E0-DEBB1497D2E9}"/>
              </a:ext>
            </a:extLst>
          </p:cNvPr>
          <p:cNvSpPr>
            <a:spLocks noGrp="1"/>
          </p:cNvSpPr>
          <p:nvPr>
            <p:ph type="subTitle" idx="1"/>
          </p:nvPr>
        </p:nvSpPr>
        <p:spPr>
          <a:xfrm>
            <a:off x="7013448" y="5743946"/>
            <a:ext cx="4640472" cy="1386840"/>
          </a:xfrm>
        </p:spPr>
        <p:txBody>
          <a:bodyPr anchor="t">
            <a:normAutofit/>
          </a:bodyPr>
          <a:lstStyle/>
          <a:p>
            <a:pPr algn="l"/>
            <a:r>
              <a:rPr lang="en-US" sz="2200" dirty="0" err="1">
                <a:effectLst>
                  <a:outerShdw blurRad="38100" dist="38100" dir="2700000" algn="tl">
                    <a:srgbClr val="000000">
                      <a:alpha val="43137"/>
                    </a:srgbClr>
                  </a:outerShdw>
                </a:effectLst>
              </a:rPr>
              <a:t>Giảng</a:t>
            </a:r>
            <a:r>
              <a:rPr lang="en-US" sz="2200" dirty="0">
                <a:effectLst>
                  <a:outerShdw blurRad="38100" dist="38100" dir="2700000" algn="tl">
                    <a:srgbClr val="000000">
                      <a:alpha val="43137"/>
                    </a:srgbClr>
                  </a:outerShdw>
                </a:effectLst>
              </a:rPr>
              <a:t> </a:t>
            </a:r>
            <a:r>
              <a:rPr lang="en-US" sz="2200" dirty="0" err="1">
                <a:effectLst>
                  <a:outerShdw blurRad="38100" dist="38100" dir="2700000" algn="tl">
                    <a:srgbClr val="000000">
                      <a:alpha val="43137"/>
                    </a:srgbClr>
                  </a:outerShdw>
                </a:effectLst>
              </a:rPr>
              <a:t>viên</a:t>
            </a:r>
            <a:r>
              <a:rPr lang="en-US" sz="2200" dirty="0">
                <a:effectLst>
                  <a:outerShdw blurRad="38100" dist="38100" dir="2700000" algn="tl">
                    <a:srgbClr val="000000">
                      <a:alpha val="43137"/>
                    </a:srgbClr>
                  </a:outerShdw>
                </a:effectLst>
              </a:rPr>
              <a:t>: Nguyễn Quỳnh Hoa, PhD</a:t>
            </a:r>
          </a:p>
          <a:p>
            <a:pPr algn="l"/>
            <a:r>
              <a:rPr lang="en-US" sz="2200" dirty="0">
                <a:effectLst>
                  <a:outerShdw blurRad="38100" dist="38100" dir="2700000" algn="tl">
                    <a:srgbClr val="000000">
                      <a:alpha val="43137"/>
                    </a:srgbClr>
                  </a:outerShdw>
                </a:effectLst>
              </a:rPr>
              <a:t>SEM, HUST</a:t>
            </a:r>
          </a:p>
        </p:txBody>
      </p:sp>
    </p:spTree>
    <p:extLst>
      <p:ext uri="{BB962C8B-B14F-4D97-AF65-F5344CB8AC3E}">
        <p14:creationId xmlns:p14="http://schemas.microsoft.com/office/powerpoint/2010/main" val="227003573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75E85-6A34-C453-7635-1E12C13C1860}"/>
              </a:ext>
            </a:extLst>
          </p:cNvPr>
          <p:cNvSpPr>
            <a:spLocks noGrp="1"/>
          </p:cNvSpPr>
          <p:nvPr>
            <p:ph type="title"/>
          </p:nvPr>
        </p:nvSpPr>
        <p:spPr>
          <a:xfrm>
            <a:off x="699298" y="493585"/>
            <a:ext cx="10515600" cy="521399"/>
          </a:xfrm>
        </p:spPr>
        <p:txBody>
          <a:bodyPr>
            <a:noAutofit/>
          </a:bodyPr>
          <a:lstStyle/>
          <a:p>
            <a:r>
              <a:rPr lang="en-US" sz="3600" b="1" dirty="0">
                <a:solidFill>
                  <a:schemeClr val="accent1"/>
                </a:solidFill>
                <a:effectLst>
                  <a:outerShdw blurRad="38100" dist="38100" dir="2700000" algn="tl">
                    <a:srgbClr val="000000">
                      <a:alpha val="43137"/>
                    </a:srgbClr>
                  </a:outerShdw>
                </a:effectLst>
              </a:rPr>
              <a:t>Place and Place-making</a:t>
            </a:r>
          </a:p>
        </p:txBody>
      </p:sp>
      <p:sp>
        <p:nvSpPr>
          <p:cNvPr id="3" name="Content Placeholder 2">
            <a:extLst>
              <a:ext uri="{FF2B5EF4-FFF2-40B4-BE49-F238E27FC236}">
                <a16:creationId xmlns:a16="http://schemas.microsoft.com/office/drawing/2014/main" id="{CDF4D016-9F45-0020-203F-46E00C6A3986}"/>
              </a:ext>
            </a:extLst>
          </p:cNvPr>
          <p:cNvSpPr>
            <a:spLocks noGrp="1"/>
          </p:cNvSpPr>
          <p:nvPr>
            <p:ph idx="1"/>
          </p:nvPr>
        </p:nvSpPr>
        <p:spPr>
          <a:xfrm>
            <a:off x="356616" y="1234440"/>
            <a:ext cx="6400800" cy="5029200"/>
          </a:xfrm>
        </p:spPr>
        <p:txBody>
          <a:bodyPr>
            <a:normAutofit fontScale="40000" lnSpcReduction="20000"/>
          </a:bodyPr>
          <a:lstStyle/>
          <a:p>
            <a:pPr>
              <a:lnSpc>
                <a:spcPct val="120000"/>
              </a:lnSpc>
            </a:pPr>
            <a:r>
              <a:rPr lang="en-US" sz="5000" dirty="0"/>
              <a:t>Place is not merely a location or a physical space</a:t>
            </a:r>
          </a:p>
          <a:p>
            <a:pPr>
              <a:lnSpc>
                <a:spcPct val="120000"/>
              </a:lnSpc>
            </a:pPr>
            <a:r>
              <a:rPr lang="en-US" sz="5000" b="1" dirty="0"/>
              <a:t>Place</a:t>
            </a:r>
            <a:r>
              <a:rPr lang="en-US" sz="5000" dirty="0"/>
              <a:t>: when people give it meaning through their experiences, memories, emotions, activities, identities, and relationships (Chen et al., 2021)</a:t>
            </a:r>
          </a:p>
          <a:p>
            <a:pPr>
              <a:lnSpc>
                <a:spcPct val="120000"/>
              </a:lnSpc>
            </a:pPr>
            <a:r>
              <a:rPr lang="en-US" sz="5000" b="1" dirty="0"/>
              <a:t>Place making</a:t>
            </a:r>
            <a:r>
              <a:rPr lang="en-US" sz="5000" dirty="0"/>
              <a:t> is the process through which a physical space is transformed into a meaningful place (Chen et al., 2021; Nguyen, 2021)</a:t>
            </a:r>
          </a:p>
          <a:p>
            <a:pPr>
              <a:lnSpc>
                <a:spcPct val="120000"/>
              </a:lnSpc>
            </a:pPr>
            <a:r>
              <a:rPr lang="en-US" sz="5000" dirty="0">
                <a:sym typeface="Wingdings" panose="05000000000000000000" pitchFamily="2" charset="2"/>
              </a:rPr>
              <a:t>Marketers</a:t>
            </a:r>
            <a:r>
              <a:rPr lang="en-US" sz="5000" dirty="0"/>
              <a:t> design </a:t>
            </a:r>
            <a:r>
              <a:rPr lang="en-US" sz="5000" dirty="0" err="1"/>
              <a:t>servicescapes</a:t>
            </a:r>
            <a:r>
              <a:rPr lang="en-US" sz="5000" dirty="0"/>
              <a:t>, events, communicate stories and build destination brands </a:t>
            </a:r>
          </a:p>
          <a:p>
            <a:pPr marL="0" indent="0">
              <a:lnSpc>
                <a:spcPct val="120000"/>
              </a:lnSpc>
              <a:buNone/>
            </a:pPr>
            <a:r>
              <a:rPr lang="en-US" sz="5000" dirty="0">
                <a:sym typeface="Wingdings" panose="05000000000000000000" pitchFamily="2" charset="2"/>
              </a:rPr>
              <a:t> V</a:t>
            </a:r>
            <a:r>
              <a:rPr lang="en-US" sz="5000" dirty="0"/>
              <a:t>isitors and customers interpret these elements through their own experiences, emotions, and memories.</a:t>
            </a:r>
          </a:p>
        </p:txBody>
      </p:sp>
      <p:sp>
        <p:nvSpPr>
          <p:cNvPr id="4" name="Date Placeholder 3">
            <a:extLst>
              <a:ext uri="{FF2B5EF4-FFF2-40B4-BE49-F238E27FC236}">
                <a16:creationId xmlns:a16="http://schemas.microsoft.com/office/drawing/2014/main" id="{9FDD3ED3-DF0D-6C26-854D-918493FACEEF}"/>
              </a:ext>
            </a:extLst>
          </p:cNvPr>
          <p:cNvSpPr>
            <a:spLocks noGrp="1"/>
          </p:cNvSpPr>
          <p:nvPr>
            <p:ph type="dt" sz="half" idx="10"/>
          </p:nvPr>
        </p:nvSpPr>
        <p:spPr/>
        <p:txBody>
          <a:bodyPr/>
          <a:lstStyle/>
          <a:p>
            <a:fld id="{D3AB0C43-B6C5-4B6C-9B65-D92DF4678258}" type="datetime1">
              <a:rPr lang="en-US" smtClean="0"/>
              <a:t>8/19/2026</a:t>
            </a:fld>
            <a:endParaRPr lang="en-US"/>
          </a:p>
        </p:txBody>
      </p:sp>
      <p:sp>
        <p:nvSpPr>
          <p:cNvPr id="5" name="Slide Number Placeholder 4">
            <a:extLst>
              <a:ext uri="{FF2B5EF4-FFF2-40B4-BE49-F238E27FC236}">
                <a16:creationId xmlns:a16="http://schemas.microsoft.com/office/drawing/2014/main" id="{67450823-533D-7F77-6706-ADFAF30083F1}"/>
              </a:ext>
            </a:extLst>
          </p:cNvPr>
          <p:cNvSpPr>
            <a:spLocks noGrp="1"/>
          </p:cNvSpPr>
          <p:nvPr>
            <p:ph type="sldNum" sz="quarter" idx="12"/>
          </p:nvPr>
        </p:nvSpPr>
        <p:spPr/>
        <p:txBody>
          <a:bodyPr/>
          <a:lstStyle/>
          <a:p>
            <a:fld id="{F50A9545-7980-4096-81F6-72FCF97EBD72}" type="slidenum">
              <a:rPr lang="en-US" smtClean="0"/>
              <a:t>2</a:t>
            </a:fld>
            <a:endParaRPr lang="en-US" dirty="0"/>
          </a:p>
        </p:txBody>
      </p:sp>
      <p:pic>
        <p:nvPicPr>
          <p:cNvPr id="7" name="Image 0" descr="/mnt/data/hotel_lobby.jpg">
            <a:extLst>
              <a:ext uri="{FF2B5EF4-FFF2-40B4-BE49-F238E27FC236}">
                <a16:creationId xmlns:a16="http://schemas.microsoft.com/office/drawing/2014/main" id="{A5332E32-BCE9-E206-1F27-71EA315C1187}"/>
              </a:ext>
            </a:extLst>
          </p:cNvPr>
          <p:cNvPicPr>
            <a:picLocks noChangeAspect="1"/>
          </p:cNvPicPr>
          <p:nvPr/>
        </p:nvPicPr>
        <p:blipFill>
          <a:blip r:embed="rId2"/>
          <a:stretch>
            <a:fillRect/>
          </a:stretch>
        </p:blipFill>
        <p:spPr>
          <a:xfrm>
            <a:off x="6850164" y="182784"/>
            <a:ext cx="5219915" cy="6492431"/>
          </a:xfrm>
          <a:prstGeom prst="rect">
            <a:avLst/>
          </a:prstGeom>
        </p:spPr>
      </p:pic>
    </p:spTree>
    <p:extLst>
      <p:ext uri="{BB962C8B-B14F-4D97-AF65-F5344CB8AC3E}">
        <p14:creationId xmlns:p14="http://schemas.microsoft.com/office/powerpoint/2010/main" val="42331179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E267-485D-93B7-3653-32E0E6A90D8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7415113-92FD-A43A-9961-4819078A5392}"/>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9B25952-FD51-924D-2E67-B80ECC8F598B}"/>
              </a:ext>
            </a:extLst>
          </p:cNvPr>
          <p:cNvPicPr>
            <a:picLocks noChangeAspect="1"/>
          </p:cNvPicPr>
          <p:nvPr/>
        </p:nvPicPr>
        <p:blipFill>
          <a:blip r:embed="rId2"/>
          <a:stretch>
            <a:fillRect/>
          </a:stretch>
        </p:blipFill>
        <p:spPr>
          <a:xfrm>
            <a:off x="144674" y="0"/>
            <a:ext cx="11902652" cy="6858000"/>
          </a:xfrm>
          <a:prstGeom prst="rect">
            <a:avLst/>
          </a:prstGeom>
        </p:spPr>
      </p:pic>
    </p:spTree>
    <p:extLst>
      <p:ext uri="{BB962C8B-B14F-4D97-AF65-F5344CB8AC3E}">
        <p14:creationId xmlns:p14="http://schemas.microsoft.com/office/powerpoint/2010/main" val="4320645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BCA393FE-4616-A329-6718-9750F929AE32}"/>
              </a:ext>
            </a:extLst>
          </p:cNvPr>
          <p:cNvPicPr>
            <a:picLocks noChangeAspect="1"/>
          </p:cNvPicPr>
          <p:nvPr/>
        </p:nvPicPr>
        <p:blipFill>
          <a:blip r:embed="rId2">
            <a:alphaModFix amt="50000"/>
          </a:blip>
          <a:srcRect t="27095" b="16514"/>
          <a:stretch>
            <a:fillRect/>
          </a:stretch>
        </p:blipFill>
        <p:spPr>
          <a:xfrm>
            <a:off x="20" y="1"/>
            <a:ext cx="12191980" cy="6857999"/>
          </a:xfrm>
          <a:prstGeom prst="rect">
            <a:avLst/>
          </a:prstGeom>
        </p:spPr>
      </p:pic>
      <p:sp>
        <p:nvSpPr>
          <p:cNvPr id="4" name="Title 3">
            <a:extLst>
              <a:ext uri="{FF2B5EF4-FFF2-40B4-BE49-F238E27FC236}">
                <a16:creationId xmlns:a16="http://schemas.microsoft.com/office/drawing/2014/main" id="{525BEE87-C887-2E8B-C447-D57C5CD2D5F0}"/>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dirty="0">
                <a:effectLst>
                  <a:outerShdw blurRad="38100" dist="38100" dir="2700000" algn="tl">
                    <a:srgbClr val="000000">
                      <a:alpha val="43137"/>
                    </a:srgbClr>
                  </a:outerShdw>
                </a:effectLst>
              </a:rPr>
              <a:t>Market Coverage Decisions</a:t>
            </a:r>
            <a:endParaRPr lang="en-US" b="1" dirty="0">
              <a:solidFill>
                <a:srgbClr val="FFFF00"/>
              </a:solidFill>
              <a:effectLst>
                <a:outerShdw blurRad="38100" dist="38100" dir="2700000" algn="tl">
                  <a:srgbClr val="000000">
                    <a:alpha val="43137"/>
                  </a:srgbClr>
                </a:outerShdw>
              </a:effectLst>
            </a:endParaRPr>
          </a:p>
        </p:txBody>
      </p:sp>
      <p:sp>
        <p:nvSpPr>
          <p:cNvPr id="5" name="Text Placeholder 4">
            <a:extLst>
              <a:ext uri="{FF2B5EF4-FFF2-40B4-BE49-F238E27FC236}">
                <a16:creationId xmlns:a16="http://schemas.microsoft.com/office/drawing/2014/main" id="{1DC72E42-3A52-E5B3-124E-A19E842BC9DE}"/>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a:solidFill>
                <a:srgbClr val="FFFFFF"/>
              </a:solidFill>
            </a:endParaRPr>
          </a:p>
        </p:txBody>
      </p:sp>
    </p:spTree>
    <p:extLst>
      <p:ext uri="{BB962C8B-B14F-4D97-AF65-F5344CB8AC3E}">
        <p14:creationId xmlns:p14="http://schemas.microsoft.com/office/powerpoint/2010/main" val="4093896795"/>
      </p:ext>
    </p:extLst>
  </p:cSld>
  <p:clrMapOvr>
    <a:overrideClrMapping bg1="dk1" tx1="lt1" bg2="dk2" tx2="lt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69B10C4-D0AC-AC8F-1319-529A6DD7184D}"/>
              </a:ext>
            </a:extLst>
          </p:cNvPr>
          <p:cNvSpPr>
            <a:spLocks noGrp="1"/>
          </p:cNvSpPr>
          <p:nvPr>
            <p:ph type="title"/>
          </p:nvPr>
        </p:nvSpPr>
        <p:spPr>
          <a:xfrm>
            <a:off x="304801" y="365126"/>
            <a:ext cx="11438020" cy="989542"/>
          </a:xfrm>
        </p:spPr>
        <p:txBody>
          <a:bodyPr>
            <a:normAutofit fontScale="90000"/>
          </a:bodyPr>
          <a:lstStyle/>
          <a:p>
            <a:r>
              <a:rPr lang="en-US" sz="3600" dirty="0"/>
              <a:t>Which geographic markets and customer areas should the company cover?</a:t>
            </a:r>
          </a:p>
        </p:txBody>
      </p:sp>
      <p:sp>
        <p:nvSpPr>
          <p:cNvPr id="5" name="Content Placeholder 4">
            <a:extLst>
              <a:ext uri="{FF2B5EF4-FFF2-40B4-BE49-F238E27FC236}">
                <a16:creationId xmlns:a16="http://schemas.microsoft.com/office/drawing/2014/main" id="{9B014CC4-D16D-202E-2415-CDF3C5B83D41}"/>
              </a:ext>
            </a:extLst>
          </p:cNvPr>
          <p:cNvSpPr>
            <a:spLocks noGrp="1"/>
          </p:cNvSpPr>
          <p:nvPr>
            <p:ph idx="1"/>
          </p:nvPr>
        </p:nvSpPr>
        <p:spPr>
          <a:xfrm>
            <a:off x="449179" y="1354668"/>
            <a:ext cx="11005205" cy="5138205"/>
          </a:xfrm>
        </p:spPr>
        <p:txBody>
          <a:bodyPr>
            <a:normAutofit fontScale="70000" lnSpcReduction="20000"/>
          </a:bodyPr>
          <a:lstStyle/>
          <a:p>
            <a:r>
              <a:rPr lang="en-US" dirty="0"/>
              <a:t>Firms need to decide </a:t>
            </a:r>
            <a:r>
              <a:rPr lang="en-US" b="1" dirty="0"/>
              <a:t>where their products should be available</a:t>
            </a:r>
            <a:r>
              <a:rPr lang="en-US" dirty="0"/>
              <a:t>, based on market potential, customer characteristics, competition, and distribution costs.</a:t>
            </a:r>
          </a:p>
          <a:p>
            <a:r>
              <a:rPr lang="en-US" b="1" dirty="0"/>
              <a:t>Typical market coverage decisions:</a:t>
            </a:r>
            <a:endParaRPr lang="en-US" dirty="0"/>
          </a:p>
          <a:p>
            <a:pPr lvl="1"/>
            <a:r>
              <a:rPr lang="en-US" b="1" dirty="0"/>
              <a:t>National vs. local markets</a:t>
            </a:r>
            <a:r>
              <a:rPr lang="en-US" dirty="0"/>
              <a:t> </a:t>
            </a:r>
          </a:p>
          <a:p>
            <a:pPr lvl="1"/>
            <a:r>
              <a:rPr lang="en-US" b="1" dirty="0"/>
              <a:t>Urban vs. rural areas</a:t>
            </a:r>
            <a:r>
              <a:rPr lang="en-US" dirty="0"/>
              <a:t> </a:t>
            </a:r>
          </a:p>
          <a:p>
            <a:pPr lvl="1"/>
            <a:r>
              <a:rPr lang="en-US" b="1" dirty="0"/>
              <a:t>Residential vs. industrial/commercial areas</a:t>
            </a:r>
            <a:r>
              <a:rPr lang="en-US" dirty="0"/>
              <a:t> </a:t>
            </a:r>
          </a:p>
          <a:p>
            <a:pPr lvl="1"/>
            <a:r>
              <a:rPr lang="en-US" b="1" dirty="0"/>
              <a:t>Northern, Central, or Southern regions</a:t>
            </a:r>
            <a:r>
              <a:rPr lang="en-US" dirty="0"/>
              <a:t> </a:t>
            </a:r>
          </a:p>
          <a:p>
            <a:pPr lvl="1"/>
            <a:r>
              <a:rPr lang="en-US" dirty="0"/>
              <a:t>Selected cities, provinces, districts, or </a:t>
            </a:r>
            <a:r>
              <a:rPr lang="en-US" dirty="0" err="1"/>
              <a:t>neighbourhoods</a:t>
            </a:r>
            <a:r>
              <a:rPr lang="en-US" dirty="0"/>
              <a:t> </a:t>
            </a:r>
          </a:p>
          <a:p>
            <a:r>
              <a:rPr lang="en-US" b="1" dirty="0"/>
              <a:t>Factors to consider:</a:t>
            </a:r>
            <a:endParaRPr lang="en-US" dirty="0"/>
          </a:p>
          <a:p>
            <a:pPr lvl="1"/>
            <a:r>
              <a:rPr lang="en-US" dirty="0"/>
              <a:t>Market size and growth potential </a:t>
            </a:r>
          </a:p>
          <a:p>
            <a:pPr lvl="1"/>
            <a:r>
              <a:rPr lang="en-US" dirty="0"/>
              <a:t>Customer concentration and purchasing power </a:t>
            </a:r>
          </a:p>
          <a:p>
            <a:pPr lvl="1"/>
            <a:r>
              <a:rPr lang="en-US" dirty="0"/>
              <a:t>Differences in consumer </a:t>
            </a:r>
            <a:r>
              <a:rPr lang="en-US" dirty="0" err="1"/>
              <a:t>behaviour</a:t>
            </a:r>
            <a:r>
              <a:rPr lang="en-US" dirty="0"/>
              <a:t> </a:t>
            </a:r>
          </a:p>
          <a:p>
            <a:pPr lvl="1"/>
            <a:r>
              <a:rPr lang="en-US" dirty="0"/>
              <a:t>Competition </a:t>
            </a:r>
          </a:p>
          <a:p>
            <a:pPr lvl="1"/>
            <a:r>
              <a:rPr lang="en-US" dirty="0"/>
              <a:t>Distribution and operating costs</a:t>
            </a:r>
          </a:p>
          <a:p>
            <a:r>
              <a:rPr lang="en-US" b="1" dirty="0"/>
              <a:t>Eg: TH true MILK</a:t>
            </a:r>
            <a:r>
              <a:rPr lang="en-US" dirty="0"/>
              <a:t> - A dairy company may aim for </a:t>
            </a:r>
            <a:r>
              <a:rPr lang="en-US" b="1" dirty="0"/>
              <a:t>national coverage</a:t>
            </a:r>
            <a:r>
              <a:rPr lang="en-US" dirty="0"/>
              <a:t>, but distribution strategies can differ between:</a:t>
            </a:r>
          </a:p>
          <a:p>
            <a:pPr lvl="1"/>
            <a:r>
              <a:rPr lang="en-US" dirty="0"/>
              <a:t>Hanoi and Ho Chi Minh City → supermarkets, convenience stores, online delivery </a:t>
            </a:r>
          </a:p>
          <a:p>
            <a:pPr lvl="1"/>
            <a:r>
              <a:rPr lang="en-US" dirty="0"/>
              <a:t>Smaller towns/rural areas → traditional retailers and local distributors </a:t>
            </a:r>
          </a:p>
          <a:p>
            <a:pPr marL="0" indent="0">
              <a:buNone/>
            </a:pPr>
            <a:r>
              <a:rPr lang="en-US" i="1" dirty="0">
                <a:sym typeface="Wingdings" panose="05000000000000000000" pitchFamily="2" charset="2"/>
              </a:rPr>
              <a:t> </a:t>
            </a:r>
            <a:r>
              <a:rPr lang="en-US" i="1" dirty="0"/>
              <a:t>A firm does not necessarily serve every market in the same way.</a:t>
            </a:r>
            <a:endParaRPr lang="en-US" dirty="0"/>
          </a:p>
          <a:p>
            <a:endParaRPr lang="en-US" dirty="0"/>
          </a:p>
        </p:txBody>
      </p:sp>
    </p:spTree>
    <p:extLst>
      <p:ext uri="{BB962C8B-B14F-4D97-AF65-F5344CB8AC3E}">
        <p14:creationId xmlns:p14="http://schemas.microsoft.com/office/powerpoint/2010/main" val="3744002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
                                            <p:txEl>
                                              <p:pRg st="13" end="1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
                                            <p:txEl>
                                              <p:pRg st="14" end="14"/>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47409-D5C3-179C-8FE5-7928E7A66B2E}"/>
              </a:ext>
            </a:extLst>
          </p:cNvPr>
          <p:cNvSpPr>
            <a:spLocks noGrp="1"/>
          </p:cNvSpPr>
          <p:nvPr>
            <p:ph type="title"/>
          </p:nvPr>
        </p:nvSpPr>
        <p:spPr>
          <a:xfrm>
            <a:off x="839788" y="365125"/>
            <a:ext cx="10515600" cy="1055689"/>
          </a:xfrm>
        </p:spPr>
        <p:txBody>
          <a:bodyPr>
            <a:normAutofit fontScale="90000"/>
          </a:bodyPr>
          <a:lstStyle/>
          <a:p>
            <a:r>
              <a:rPr lang="en-US" dirty="0"/>
              <a:t>Through which channel should the product move from the producer to the customer?</a:t>
            </a:r>
          </a:p>
        </p:txBody>
      </p:sp>
      <p:sp>
        <p:nvSpPr>
          <p:cNvPr id="4" name="Text Placeholder 3">
            <a:extLst>
              <a:ext uri="{FF2B5EF4-FFF2-40B4-BE49-F238E27FC236}">
                <a16:creationId xmlns:a16="http://schemas.microsoft.com/office/drawing/2014/main" id="{97910971-35CF-9296-3D67-25D19CEC2E6C}"/>
              </a:ext>
            </a:extLst>
          </p:cNvPr>
          <p:cNvSpPr>
            <a:spLocks noGrp="1"/>
          </p:cNvSpPr>
          <p:nvPr>
            <p:ph type="body" idx="1"/>
          </p:nvPr>
        </p:nvSpPr>
        <p:spPr>
          <a:xfrm>
            <a:off x="839788" y="1681163"/>
            <a:ext cx="5157787" cy="537104"/>
          </a:xfrm>
          <a:solidFill>
            <a:schemeClr val="accent5">
              <a:lumMod val="20000"/>
              <a:lumOff val="80000"/>
            </a:schemeClr>
          </a:solidFill>
        </p:spPr>
        <p:txBody>
          <a:bodyPr>
            <a:normAutofit fontScale="92500" lnSpcReduction="10000"/>
          </a:bodyPr>
          <a:lstStyle/>
          <a:p>
            <a:r>
              <a:rPr lang="en-US" dirty="0"/>
              <a:t>Direct distribution</a:t>
            </a:r>
          </a:p>
        </p:txBody>
      </p:sp>
      <p:sp>
        <p:nvSpPr>
          <p:cNvPr id="5" name="Content Placeholder 4">
            <a:extLst>
              <a:ext uri="{FF2B5EF4-FFF2-40B4-BE49-F238E27FC236}">
                <a16:creationId xmlns:a16="http://schemas.microsoft.com/office/drawing/2014/main" id="{7800A9A6-74FE-5028-B7A6-4D0A90AF5E41}"/>
              </a:ext>
            </a:extLst>
          </p:cNvPr>
          <p:cNvSpPr>
            <a:spLocks noGrp="1"/>
          </p:cNvSpPr>
          <p:nvPr>
            <p:ph sz="half" idx="2"/>
          </p:nvPr>
        </p:nvSpPr>
        <p:spPr>
          <a:xfrm>
            <a:off x="839788" y="2505076"/>
            <a:ext cx="5157787" cy="1999192"/>
          </a:xfrm>
          <a:solidFill>
            <a:schemeClr val="accent5">
              <a:lumMod val="20000"/>
              <a:lumOff val="80000"/>
            </a:schemeClr>
          </a:solidFill>
        </p:spPr>
        <p:txBody>
          <a:bodyPr>
            <a:normAutofit fontScale="77500" lnSpcReduction="20000"/>
          </a:bodyPr>
          <a:lstStyle/>
          <a:p>
            <a:pPr lvl="0"/>
            <a:r>
              <a:rPr lang="en-US" dirty="0"/>
              <a:t>Website </a:t>
            </a:r>
          </a:p>
          <a:p>
            <a:pPr lvl="0"/>
            <a:r>
              <a:rPr lang="en-US" dirty="0"/>
              <a:t>Brand-owned stores </a:t>
            </a:r>
          </a:p>
          <a:p>
            <a:pPr lvl="0"/>
            <a:r>
              <a:rPr lang="en-US" dirty="0"/>
              <a:t>Social commerce </a:t>
            </a:r>
          </a:p>
          <a:p>
            <a:pPr lvl="0"/>
            <a:r>
              <a:rPr lang="en-US" dirty="0"/>
              <a:t>Direct sales team</a:t>
            </a:r>
          </a:p>
          <a:p>
            <a:endParaRPr lang="en-US" dirty="0"/>
          </a:p>
        </p:txBody>
      </p:sp>
      <p:sp>
        <p:nvSpPr>
          <p:cNvPr id="6" name="Text Placeholder 5">
            <a:extLst>
              <a:ext uri="{FF2B5EF4-FFF2-40B4-BE49-F238E27FC236}">
                <a16:creationId xmlns:a16="http://schemas.microsoft.com/office/drawing/2014/main" id="{11A0A9E2-6F16-BFBA-5E47-7A2CD8EBD110}"/>
              </a:ext>
            </a:extLst>
          </p:cNvPr>
          <p:cNvSpPr>
            <a:spLocks noGrp="1"/>
          </p:cNvSpPr>
          <p:nvPr>
            <p:ph type="body" sz="quarter" idx="3"/>
          </p:nvPr>
        </p:nvSpPr>
        <p:spPr>
          <a:xfrm>
            <a:off x="6172200" y="1527176"/>
            <a:ext cx="5183188" cy="823912"/>
          </a:xfrm>
          <a:solidFill>
            <a:schemeClr val="accent6">
              <a:lumMod val="20000"/>
              <a:lumOff val="80000"/>
            </a:schemeClr>
          </a:solidFill>
        </p:spPr>
        <p:txBody>
          <a:bodyPr>
            <a:normAutofit fontScale="92500" lnSpcReduction="10000"/>
          </a:bodyPr>
          <a:lstStyle/>
          <a:p>
            <a:r>
              <a:rPr lang="en-US" dirty="0"/>
              <a:t>Indirect distribution: </a:t>
            </a:r>
          </a:p>
          <a:p>
            <a:r>
              <a:rPr lang="en-US" dirty="0"/>
              <a:t>Producer → Intermediary → Customer</a:t>
            </a:r>
          </a:p>
        </p:txBody>
      </p:sp>
      <p:sp>
        <p:nvSpPr>
          <p:cNvPr id="7" name="Content Placeholder 6">
            <a:extLst>
              <a:ext uri="{FF2B5EF4-FFF2-40B4-BE49-F238E27FC236}">
                <a16:creationId xmlns:a16="http://schemas.microsoft.com/office/drawing/2014/main" id="{5D586C6C-D4F0-1648-EFDA-F677D490BC2C}"/>
              </a:ext>
            </a:extLst>
          </p:cNvPr>
          <p:cNvSpPr>
            <a:spLocks noGrp="1"/>
          </p:cNvSpPr>
          <p:nvPr>
            <p:ph sz="quarter" idx="4"/>
          </p:nvPr>
        </p:nvSpPr>
        <p:spPr>
          <a:xfrm>
            <a:off x="6172200" y="2505075"/>
            <a:ext cx="5183188" cy="1857375"/>
          </a:xfrm>
          <a:solidFill>
            <a:schemeClr val="accent6">
              <a:lumMod val="20000"/>
              <a:lumOff val="80000"/>
            </a:schemeClr>
          </a:solidFill>
        </p:spPr>
        <p:txBody>
          <a:bodyPr>
            <a:normAutofit fontScale="77500" lnSpcReduction="20000"/>
          </a:bodyPr>
          <a:lstStyle/>
          <a:p>
            <a:pPr lvl="0"/>
            <a:r>
              <a:rPr lang="en-US" dirty="0"/>
              <a:t>Wholesalers </a:t>
            </a:r>
          </a:p>
          <a:p>
            <a:pPr lvl="0"/>
            <a:r>
              <a:rPr lang="en-US" dirty="0"/>
              <a:t>Distributors </a:t>
            </a:r>
          </a:p>
          <a:p>
            <a:pPr lvl="0"/>
            <a:r>
              <a:rPr lang="en-US" dirty="0"/>
              <a:t>Retailers </a:t>
            </a:r>
          </a:p>
          <a:p>
            <a:pPr lvl="0"/>
            <a:r>
              <a:rPr lang="en-US" dirty="0"/>
              <a:t>Agents </a:t>
            </a:r>
          </a:p>
          <a:p>
            <a:pPr lvl="0"/>
            <a:r>
              <a:rPr lang="en-US" dirty="0"/>
              <a:t>E-commerce marketplaces</a:t>
            </a:r>
          </a:p>
        </p:txBody>
      </p:sp>
      <p:sp>
        <p:nvSpPr>
          <p:cNvPr id="8" name="Content Placeholder 4">
            <a:extLst>
              <a:ext uri="{FF2B5EF4-FFF2-40B4-BE49-F238E27FC236}">
                <a16:creationId xmlns:a16="http://schemas.microsoft.com/office/drawing/2014/main" id="{192BF731-4A97-56C3-2900-D52FAA7BD7FB}"/>
              </a:ext>
            </a:extLst>
          </p:cNvPr>
          <p:cNvSpPr txBox="1">
            <a:spLocks/>
          </p:cNvSpPr>
          <p:nvPr/>
        </p:nvSpPr>
        <p:spPr>
          <a:xfrm>
            <a:off x="865188" y="4622800"/>
            <a:ext cx="10762720" cy="187007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dirty="0"/>
              <a:t>Eg: Customers may buy Cocoon through:</a:t>
            </a:r>
          </a:p>
          <a:p>
            <a:pPr lvl="0"/>
            <a:r>
              <a:rPr lang="en-US" dirty="0"/>
              <a:t>Official website → </a:t>
            </a:r>
            <a:r>
              <a:rPr lang="en-US" b="1" dirty="0"/>
              <a:t>direct</a:t>
            </a:r>
            <a:r>
              <a:rPr lang="en-US" dirty="0"/>
              <a:t> </a:t>
            </a:r>
          </a:p>
          <a:p>
            <a:pPr lvl="0"/>
            <a:r>
              <a:rPr lang="en-US" dirty="0"/>
              <a:t>Brand stores → </a:t>
            </a:r>
            <a:r>
              <a:rPr lang="en-US" b="1" dirty="0"/>
              <a:t>direct</a:t>
            </a:r>
            <a:r>
              <a:rPr lang="en-US" dirty="0"/>
              <a:t> </a:t>
            </a:r>
          </a:p>
          <a:p>
            <a:pPr lvl="0"/>
            <a:r>
              <a:rPr lang="en-US" dirty="0"/>
              <a:t>Guardian/Watsons → </a:t>
            </a:r>
            <a:r>
              <a:rPr lang="en-US" b="1" dirty="0"/>
              <a:t>retail intermediary</a:t>
            </a:r>
            <a:r>
              <a:rPr lang="en-US" dirty="0"/>
              <a:t> </a:t>
            </a:r>
          </a:p>
          <a:p>
            <a:pPr lvl="0"/>
            <a:r>
              <a:rPr lang="en-US" dirty="0"/>
              <a:t>Shopee/Lazada/TikTok Shop → </a:t>
            </a:r>
            <a:r>
              <a:rPr lang="en-US" b="1" dirty="0"/>
              <a:t>e-commerce marketplace</a:t>
            </a:r>
            <a:endParaRPr lang="en-US" dirty="0"/>
          </a:p>
          <a:p>
            <a:endParaRPr lang="en-US" dirty="0"/>
          </a:p>
        </p:txBody>
      </p:sp>
    </p:spTree>
    <p:extLst>
      <p:ext uri="{BB962C8B-B14F-4D97-AF65-F5344CB8AC3E}">
        <p14:creationId xmlns:p14="http://schemas.microsoft.com/office/powerpoint/2010/main" val="27322826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961DB9E-B32F-5B84-7A9F-D9E8FD4B2EEA}"/>
              </a:ext>
            </a:extLst>
          </p:cNvPr>
          <p:cNvSpPr>
            <a:spLocks noGrp="1"/>
          </p:cNvSpPr>
          <p:nvPr>
            <p:ph type="title"/>
          </p:nvPr>
        </p:nvSpPr>
        <p:spPr>
          <a:xfrm>
            <a:off x="575733" y="365126"/>
            <a:ext cx="10778067" cy="821990"/>
          </a:xfrm>
        </p:spPr>
        <p:txBody>
          <a:bodyPr>
            <a:noAutofit/>
          </a:bodyPr>
          <a:lstStyle/>
          <a:p>
            <a:r>
              <a:rPr lang="en-US" sz="3600" dirty="0"/>
              <a:t>How many intermediaries and selling points should carry the product?</a:t>
            </a:r>
          </a:p>
        </p:txBody>
      </p:sp>
      <p:sp>
        <p:nvSpPr>
          <p:cNvPr id="8" name="Content Placeholder 7">
            <a:extLst>
              <a:ext uri="{FF2B5EF4-FFF2-40B4-BE49-F238E27FC236}">
                <a16:creationId xmlns:a16="http://schemas.microsoft.com/office/drawing/2014/main" id="{D50DEE42-E6CB-5BC9-B2DE-045EF15C438F}"/>
              </a:ext>
            </a:extLst>
          </p:cNvPr>
          <p:cNvSpPr>
            <a:spLocks noGrp="1"/>
          </p:cNvSpPr>
          <p:nvPr>
            <p:ph idx="1"/>
          </p:nvPr>
        </p:nvSpPr>
        <p:spPr>
          <a:xfrm>
            <a:off x="417095" y="1427747"/>
            <a:ext cx="11421979" cy="5065126"/>
          </a:xfrm>
        </p:spPr>
        <p:txBody>
          <a:bodyPr>
            <a:normAutofit/>
          </a:bodyPr>
          <a:lstStyle/>
          <a:p>
            <a:r>
              <a:rPr lang="en-US" sz="1800" dirty="0"/>
              <a:t>This decision determines the </a:t>
            </a:r>
            <a:r>
              <a:rPr lang="en-US" sz="1800" b="1" dirty="0"/>
              <a:t>availability and exclusivity</a:t>
            </a:r>
            <a:r>
              <a:rPr lang="en-US" sz="1800" dirty="0"/>
              <a:t> of the product.</a:t>
            </a:r>
          </a:p>
          <a:p>
            <a:r>
              <a:rPr lang="en-US" sz="1800" b="1" dirty="0"/>
              <a:t>Intensive Distribution: </a:t>
            </a:r>
            <a:r>
              <a:rPr lang="en-US" sz="1800" dirty="0"/>
              <a:t>Product is available in </a:t>
            </a:r>
            <a:r>
              <a:rPr lang="en-US" sz="1800" b="1" dirty="0"/>
              <a:t>as many suitable outlets as possible</a:t>
            </a:r>
            <a:r>
              <a:rPr lang="en-US" sz="1800" dirty="0"/>
              <a:t>.</a:t>
            </a:r>
          </a:p>
          <a:p>
            <a:r>
              <a:rPr lang="en-US" sz="1800" dirty="0"/>
              <a:t>Best for: Convenience products, Frequently purchased products, Products where easy availability matters </a:t>
            </a:r>
          </a:p>
          <a:p>
            <a:r>
              <a:rPr lang="en-US" sz="1800" dirty="0"/>
              <a:t>Eg: Coca-Cola, Bottled water, Snacks, </a:t>
            </a:r>
            <a:r>
              <a:rPr lang="en-US" sz="1800" dirty="0" err="1"/>
              <a:t>Hảo</a:t>
            </a:r>
            <a:r>
              <a:rPr lang="en-US" sz="1800" dirty="0"/>
              <a:t> </a:t>
            </a:r>
            <a:r>
              <a:rPr lang="en-US" sz="1800" dirty="0" err="1"/>
              <a:t>Hảo</a:t>
            </a:r>
            <a:r>
              <a:rPr lang="en-US" sz="1800" dirty="0"/>
              <a:t> noodle, </a:t>
            </a:r>
            <a:r>
              <a:rPr lang="en-US" sz="1800" dirty="0" err="1"/>
              <a:t>Vinamilk</a:t>
            </a:r>
            <a:endParaRPr lang="en-US" sz="1800" dirty="0"/>
          </a:p>
          <a:p>
            <a:r>
              <a:rPr lang="en-US" sz="1800" b="1" dirty="0"/>
              <a:t>Selective Distribution</a:t>
            </a:r>
          </a:p>
          <a:p>
            <a:r>
              <a:rPr lang="en-US" sz="1800" dirty="0"/>
              <a:t>The company chooses </a:t>
            </a:r>
            <a:r>
              <a:rPr lang="en-US" sz="1800" b="1" dirty="0"/>
              <a:t>a limited number of suitable retailers</a:t>
            </a:r>
            <a:r>
              <a:rPr lang="en-US" sz="1800" dirty="0"/>
              <a:t>.</a:t>
            </a:r>
          </a:p>
          <a:p>
            <a:r>
              <a:rPr lang="en-US" sz="1800" dirty="0"/>
              <a:t>Best for: Shopping products; Brands requiring some service or brand control </a:t>
            </a:r>
          </a:p>
          <a:p>
            <a:r>
              <a:rPr lang="en-US" sz="1800" dirty="0"/>
              <a:t>Eg: Electronics, Cosmetics, TH </a:t>
            </a:r>
            <a:r>
              <a:rPr lang="en-US" sz="1800" dirty="0" err="1"/>
              <a:t>Truemilk</a:t>
            </a:r>
            <a:r>
              <a:rPr lang="en-US" sz="1800" dirty="0"/>
              <a:t>, </a:t>
            </a:r>
            <a:r>
              <a:rPr lang="en-US" sz="1800" dirty="0" err="1"/>
              <a:t>Iphone</a:t>
            </a:r>
            <a:r>
              <a:rPr lang="en-US" sz="1800" dirty="0"/>
              <a:t>, Lancome </a:t>
            </a:r>
          </a:p>
          <a:p>
            <a:r>
              <a:rPr lang="en-US" sz="1800" b="1" dirty="0"/>
              <a:t>Exclusive Distribution: </a:t>
            </a:r>
            <a:r>
              <a:rPr lang="en-US" sz="1800" dirty="0"/>
              <a:t>Only </a:t>
            </a:r>
            <a:r>
              <a:rPr lang="en-US" sz="1800" b="1" dirty="0"/>
              <a:t>one or very few </a:t>
            </a:r>
            <a:r>
              <a:rPr lang="en-US" sz="1800" b="1" dirty="0" err="1"/>
              <a:t>authorised</a:t>
            </a:r>
            <a:r>
              <a:rPr lang="en-US" sz="1800" b="1" dirty="0"/>
              <a:t> distributors/retailers</a:t>
            </a:r>
            <a:r>
              <a:rPr lang="en-US" sz="1800" dirty="0"/>
              <a:t> operate in a market.</a:t>
            </a:r>
          </a:p>
          <a:p>
            <a:pPr lvl="1"/>
            <a:r>
              <a:rPr lang="en-US" sz="1800" b="1" dirty="0"/>
              <a:t>Territorial exclusivity:</a:t>
            </a:r>
            <a:r>
              <a:rPr lang="en-US" sz="1800" dirty="0"/>
              <a:t> A distributor is granted the exclusive right to sell a product within a specific geographic area.</a:t>
            </a:r>
            <a:br>
              <a:rPr lang="en-US" sz="1800" dirty="0"/>
            </a:br>
            <a:r>
              <a:rPr lang="en-US" sz="1800" b="1" dirty="0"/>
              <a:t>Eg:</a:t>
            </a:r>
            <a:r>
              <a:rPr lang="en-US" sz="1800" dirty="0"/>
              <a:t> Carrier air conditioners are distributed exclusively in Northern Vietnam through CKĐA. </a:t>
            </a:r>
          </a:p>
          <a:p>
            <a:pPr lvl="1"/>
            <a:r>
              <a:rPr lang="en-US" sz="1800" b="1" dirty="0"/>
              <a:t>Product exclusivity:</a:t>
            </a:r>
            <a:r>
              <a:rPr lang="en-US" sz="1800" dirty="0"/>
              <a:t> A distributor is granted the exclusive right to distribute a specific product line or brand.</a:t>
            </a:r>
            <a:br>
              <a:rPr lang="en-US" sz="1800" dirty="0"/>
            </a:br>
            <a:r>
              <a:rPr lang="en-US" sz="1800" b="1" dirty="0"/>
              <a:t>Eg:</a:t>
            </a:r>
            <a:r>
              <a:rPr lang="en-US" sz="1800" dirty="0"/>
              <a:t> Pierre Cardin products are exclusively distributed in Vietnam by An </a:t>
            </a:r>
            <a:r>
              <a:rPr lang="en-US" sz="1800" dirty="0" err="1"/>
              <a:t>Phước</a:t>
            </a:r>
            <a:r>
              <a:rPr lang="en-US" sz="1800" dirty="0"/>
              <a:t> Garment Embroidery Shoes Co., Ltd.</a:t>
            </a:r>
          </a:p>
        </p:txBody>
      </p:sp>
    </p:spTree>
    <p:extLst>
      <p:ext uri="{BB962C8B-B14F-4D97-AF65-F5344CB8AC3E}">
        <p14:creationId xmlns:p14="http://schemas.microsoft.com/office/powerpoint/2010/main" val="24097398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C1BE73-5E81-3D88-470C-05533D2ADFF1}"/>
              </a:ext>
            </a:extLst>
          </p:cNvPr>
          <p:cNvSpPr>
            <a:spLocks noGrp="1"/>
          </p:cNvSpPr>
          <p:nvPr>
            <p:ph type="title"/>
          </p:nvPr>
        </p:nvSpPr>
        <p:spPr>
          <a:xfrm>
            <a:off x="739775" y="310254"/>
            <a:ext cx="10515600" cy="652524"/>
          </a:xfrm>
        </p:spPr>
        <p:txBody>
          <a:bodyPr>
            <a:normAutofit fontScale="90000"/>
          </a:bodyPr>
          <a:lstStyle/>
          <a:p>
            <a:r>
              <a:rPr lang="en-US" dirty="0"/>
              <a:t>Direct and Indirect Distribution Channels</a:t>
            </a:r>
          </a:p>
        </p:txBody>
      </p:sp>
      <p:sp>
        <p:nvSpPr>
          <p:cNvPr id="6" name="Text Placeholder 5">
            <a:extLst>
              <a:ext uri="{FF2B5EF4-FFF2-40B4-BE49-F238E27FC236}">
                <a16:creationId xmlns:a16="http://schemas.microsoft.com/office/drawing/2014/main" id="{A803AA0F-0521-4895-CCD0-38382558428C}"/>
              </a:ext>
            </a:extLst>
          </p:cNvPr>
          <p:cNvSpPr>
            <a:spLocks noGrp="1"/>
          </p:cNvSpPr>
          <p:nvPr>
            <p:ph type="body" idx="1"/>
          </p:nvPr>
        </p:nvSpPr>
        <p:spPr>
          <a:xfrm>
            <a:off x="739775" y="1026946"/>
            <a:ext cx="5157787" cy="420353"/>
          </a:xfrm>
        </p:spPr>
        <p:txBody>
          <a:bodyPr>
            <a:normAutofit lnSpcReduction="10000"/>
          </a:bodyPr>
          <a:lstStyle/>
          <a:p>
            <a:r>
              <a:rPr lang="en-US" dirty="0"/>
              <a:t>Direct</a:t>
            </a:r>
          </a:p>
        </p:txBody>
      </p:sp>
      <p:sp>
        <p:nvSpPr>
          <p:cNvPr id="7" name="Content Placeholder 6">
            <a:extLst>
              <a:ext uri="{FF2B5EF4-FFF2-40B4-BE49-F238E27FC236}">
                <a16:creationId xmlns:a16="http://schemas.microsoft.com/office/drawing/2014/main" id="{305A4593-4B31-B619-9735-9956509691B0}"/>
              </a:ext>
            </a:extLst>
          </p:cNvPr>
          <p:cNvSpPr>
            <a:spLocks noGrp="1"/>
          </p:cNvSpPr>
          <p:nvPr>
            <p:ph sz="half" idx="2"/>
          </p:nvPr>
        </p:nvSpPr>
        <p:spPr>
          <a:xfrm>
            <a:off x="344125" y="1571434"/>
            <a:ext cx="5400591" cy="4976311"/>
          </a:xfrm>
          <a:solidFill>
            <a:schemeClr val="accent6">
              <a:lumMod val="20000"/>
              <a:lumOff val="80000"/>
            </a:schemeClr>
          </a:solidFill>
        </p:spPr>
        <p:txBody>
          <a:bodyPr>
            <a:normAutofit fontScale="70000" lnSpcReduction="20000"/>
          </a:bodyPr>
          <a:lstStyle/>
          <a:p>
            <a:r>
              <a:rPr lang="en-US" dirty="0"/>
              <a:t>Doanh </a:t>
            </a:r>
            <a:r>
              <a:rPr lang="en-US" dirty="0" err="1"/>
              <a:t>nghiệp</a:t>
            </a:r>
            <a:r>
              <a:rPr lang="en-US" dirty="0"/>
              <a:t> </a:t>
            </a:r>
            <a:r>
              <a:rPr lang="en-US" dirty="0" err="1"/>
              <a:t>bán</a:t>
            </a:r>
            <a:r>
              <a:rPr lang="en-US" dirty="0"/>
              <a:t> </a:t>
            </a:r>
            <a:r>
              <a:rPr lang="en-US" dirty="0" err="1"/>
              <a:t>sản</a:t>
            </a:r>
            <a:r>
              <a:rPr lang="en-US" dirty="0"/>
              <a:t> </a:t>
            </a:r>
            <a:r>
              <a:rPr lang="en-US" dirty="0" err="1"/>
              <a:t>phẩm</a:t>
            </a:r>
            <a:r>
              <a:rPr lang="en-US" dirty="0"/>
              <a:t>/</a:t>
            </a:r>
            <a:r>
              <a:rPr lang="en-US" dirty="0" err="1"/>
              <a:t>dịch</a:t>
            </a:r>
            <a:r>
              <a:rPr lang="en-US" dirty="0"/>
              <a:t> </a:t>
            </a:r>
            <a:r>
              <a:rPr lang="en-US" dirty="0" err="1"/>
              <a:t>vụ</a:t>
            </a:r>
            <a:r>
              <a:rPr lang="en-US" dirty="0"/>
              <a:t> </a:t>
            </a:r>
            <a:r>
              <a:rPr lang="en-US" b="1" dirty="0" err="1"/>
              <a:t>trực</a:t>
            </a:r>
            <a:r>
              <a:rPr lang="en-US" b="1" dirty="0"/>
              <a:t> </a:t>
            </a:r>
            <a:r>
              <a:rPr lang="en-US" b="1" dirty="0" err="1"/>
              <a:t>tiếp</a:t>
            </a:r>
            <a:r>
              <a:rPr lang="en-US" b="1" dirty="0"/>
              <a:t> </a:t>
            </a:r>
            <a:r>
              <a:rPr lang="en-US" b="1" dirty="0" err="1"/>
              <a:t>cho</a:t>
            </a:r>
            <a:r>
              <a:rPr lang="en-US" b="1" dirty="0"/>
              <a:t> </a:t>
            </a:r>
            <a:r>
              <a:rPr lang="en-US" b="1" dirty="0" err="1"/>
              <a:t>khách</a:t>
            </a:r>
            <a:r>
              <a:rPr lang="en-US" b="1" dirty="0"/>
              <a:t> </a:t>
            </a:r>
            <a:r>
              <a:rPr lang="en-US" b="1" dirty="0" err="1"/>
              <a:t>hàng</a:t>
            </a:r>
            <a:r>
              <a:rPr lang="en-US" b="1" dirty="0"/>
              <a:t> </a:t>
            </a:r>
            <a:r>
              <a:rPr lang="en-US" b="1" dirty="0" err="1"/>
              <a:t>cuối</a:t>
            </a:r>
            <a:r>
              <a:rPr lang="en-US" b="1" dirty="0"/>
              <a:t> </a:t>
            </a:r>
            <a:r>
              <a:rPr lang="en-US" b="1" dirty="0" err="1"/>
              <a:t>cùng</a:t>
            </a:r>
            <a:r>
              <a:rPr lang="en-US" dirty="0"/>
              <a:t>, </a:t>
            </a:r>
            <a:r>
              <a:rPr lang="en-US" dirty="0" err="1"/>
              <a:t>không</a:t>
            </a:r>
            <a:r>
              <a:rPr lang="en-US" dirty="0"/>
              <a:t> qua </a:t>
            </a:r>
            <a:r>
              <a:rPr lang="en-US" dirty="0" err="1"/>
              <a:t>trung</a:t>
            </a:r>
            <a:r>
              <a:rPr lang="en-US" dirty="0"/>
              <a:t> </a:t>
            </a:r>
            <a:r>
              <a:rPr lang="en-US" dirty="0" err="1"/>
              <a:t>gian</a:t>
            </a:r>
            <a:r>
              <a:rPr lang="en-US" dirty="0"/>
              <a:t>.</a:t>
            </a:r>
          </a:p>
          <a:p>
            <a:r>
              <a:rPr lang="en-US" dirty="0"/>
              <a:t>Doanh </a:t>
            </a:r>
            <a:r>
              <a:rPr lang="en-US" dirty="0" err="1"/>
              <a:t>nghiệp</a:t>
            </a:r>
            <a:r>
              <a:rPr lang="en-US" dirty="0"/>
              <a:t> </a:t>
            </a:r>
            <a:r>
              <a:rPr lang="en-US" dirty="0" err="1"/>
              <a:t>kiểm</a:t>
            </a:r>
            <a:r>
              <a:rPr lang="en-US" dirty="0"/>
              <a:t> </a:t>
            </a:r>
            <a:r>
              <a:rPr lang="en-US" dirty="0" err="1"/>
              <a:t>soát</a:t>
            </a:r>
            <a:r>
              <a:rPr lang="en-US" dirty="0"/>
              <a:t> </a:t>
            </a:r>
            <a:r>
              <a:rPr lang="en-US" dirty="0" err="1"/>
              <a:t>tốt</a:t>
            </a:r>
            <a:r>
              <a:rPr lang="en-US" dirty="0"/>
              <a:t> </a:t>
            </a:r>
            <a:r>
              <a:rPr lang="en-US" dirty="0" err="1"/>
              <a:t>hơn</a:t>
            </a:r>
            <a:r>
              <a:rPr lang="en-US" dirty="0"/>
              <a:t> </a:t>
            </a:r>
            <a:r>
              <a:rPr lang="en-US" dirty="0" err="1"/>
              <a:t>về</a:t>
            </a:r>
            <a:r>
              <a:rPr lang="en-US" dirty="0"/>
              <a:t> </a:t>
            </a:r>
            <a:r>
              <a:rPr lang="en-US" dirty="0" err="1"/>
              <a:t>giá</a:t>
            </a:r>
            <a:r>
              <a:rPr lang="en-US" dirty="0"/>
              <a:t>, </a:t>
            </a:r>
            <a:r>
              <a:rPr lang="en-US" dirty="0" err="1"/>
              <a:t>hình</a:t>
            </a:r>
            <a:r>
              <a:rPr lang="en-US" dirty="0"/>
              <a:t> </a:t>
            </a:r>
            <a:r>
              <a:rPr lang="en-US" dirty="0" err="1"/>
              <a:t>ảnh</a:t>
            </a:r>
            <a:r>
              <a:rPr lang="en-US" dirty="0"/>
              <a:t> </a:t>
            </a:r>
            <a:r>
              <a:rPr lang="en-US" dirty="0" err="1"/>
              <a:t>thương</a:t>
            </a:r>
            <a:r>
              <a:rPr lang="en-US" dirty="0"/>
              <a:t> </a:t>
            </a:r>
            <a:r>
              <a:rPr lang="en-US" dirty="0" err="1"/>
              <a:t>hiệu</a:t>
            </a:r>
            <a:r>
              <a:rPr lang="en-US" dirty="0"/>
              <a:t>, </a:t>
            </a:r>
            <a:r>
              <a:rPr lang="en-US" dirty="0" err="1"/>
              <a:t>dịch</a:t>
            </a:r>
            <a:r>
              <a:rPr lang="en-US" dirty="0"/>
              <a:t> </a:t>
            </a:r>
            <a:r>
              <a:rPr lang="en-US" dirty="0" err="1"/>
              <a:t>vụ</a:t>
            </a:r>
            <a:r>
              <a:rPr lang="en-US" dirty="0"/>
              <a:t> </a:t>
            </a:r>
            <a:r>
              <a:rPr lang="en-US" dirty="0" err="1"/>
              <a:t>khách</a:t>
            </a:r>
            <a:r>
              <a:rPr lang="en-US" dirty="0"/>
              <a:t> </a:t>
            </a:r>
            <a:r>
              <a:rPr lang="en-US" dirty="0" err="1"/>
              <a:t>hàng</a:t>
            </a:r>
            <a:r>
              <a:rPr lang="en-US" dirty="0"/>
              <a:t> </a:t>
            </a:r>
            <a:r>
              <a:rPr lang="en-US" dirty="0" err="1"/>
              <a:t>và</a:t>
            </a:r>
            <a:r>
              <a:rPr lang="en-US" dirty="0"/>
              <a:t> </a:t>
            </a:r>
            <a:r>
              <a:rPr lang="en-US" dirty="0" err="1"/>
              <a:t>trải</a:t>
            </a:r>
            <a:r>
              <a:rPr lang="en-US" dirty="0"/>
              <a:t> </a:t>
            </a:r>
            <a:r>
              <a:rPr lang="en-US" dirty="0" err="1"/>
              <a:t>nghiệm</a:t>
            </a:r>
            <a:r>
              <a:rPr lang="en-US" dirty="0"/>
              <a:t> </a:t>
            </a:r>
            <a:r>
              <a:rPr lang="en-US" dirty="0" err="1"/>
              <a:t>mua</a:t>
            </a:r>
            <a:r>
              <a:rPr lang="en-US" dirty="0"/>
              <a:t> </a:t>
            </a:r>
            <a:r>
              <a:rPr lang="en-US" dirty="0" err="1"/>
              <a:t>hàng</a:t>
            </a:r>
            <a:r>
              <a:rPr lang="en-US" dirty="0"/>
              <a:t>.</a:t>
            </a:r>
          </a:p>
          <a:p>
            <a:r>
              <a:rPr lang="en-US" dirty="0"/>
              <a:t>Chi </a:t>
            </a:r>
            <a:r>
              <a:rPr lang="en-US" dirty="0" err="1"/>
              <a:t>phí</a:t>
            </a:r>
            <a:r>
              <a:rPr lang="en-US" dirty="0"/>
              <a:t> </a:t>
            </a:r>
            <a:r>
              <a:rPr lang="en-US" dirty="0" err="1"/>
              <a:t>có</a:t>
            </a:r>
            <a:r>
              <a:rPr lang="en-US" dirty="0"/>
              <a:t> </a:t>
            </a:r>
            <a:r>
              <a:rPr lang="en-US" dirty="0" err="1"/>
              <a:t>thể</a:t>
            </a:r>
            <a:r>
              <a:rPr lang="en-US" dirty="0"/>
              <a:t> </a:t>
            </a:r>
            <a:r>
              <a:rPr lang="en-US" dirty="0" err="1"/>
              <a:t>cao</a:t>
            </a:r>
            <a:r>
              <a:rPr lang="en-US" dirty="0"/>
              <a:t> </a:t>
            </a:r>
            <a:r>
              <a:rPr lang="en-US" dirty="0" err="1"/>
              <a:t>hơn</a:t>
            </a:r>
            <a:r>
              <a:rPr lang="en-US" dirty="0"/>
              <a:t> </a:t>
            </a:r>
            <a:r>
              <a:rPr lang="en-US" dirty="0" err="1"/>
              <a:t>vì</a:t>
            </a:r>
            <a:r>
              <a:rPr lang="en-US" dirty="0"/>
              <a:t> </a:t>
            </a:r>
            <a:r>
              <a:rPr lang="en-US" dirty="0" err="1"/>
              <a:t>doanh</a:t>
            </a:r>
            <a:r>
              <a:rPr lang="en-US" dirty="0"/>
              <a:t> </a:t>
            </a:r>
            <a:r>
              <a:rPr lang="en-US" dirty="0" err="1"/>
              <a:t>nghiệp</a:t>
            </a:r>
            <a:r>
              <a:rPr lang="en-US" dirty="0"/>
              <a:t> </a:t>
            </a:r>
            <a:r>
              <a:rPr lang="en-US" dirty="0" err="1"/>
              <a:t>tự</a:t>
            </a:r>
            <a:r>
              <a:rPr lang="en-US" dirty="0"/>
              <a:t> </a:t>
            </a:r>
            <a:r>
              <a:rPr lang="en-US" dirty="0" err="1"/>
              <a:t>đầu</a:t>
            </a:r>
            <a:r>
              <a:rPr lang="en-US" dirty="0"/>
              <a:t> </a:t>
            </a:r>
            <a:r>
              <a:rPr lang="en-US" dirty="0" err="1"/>
              <a:t>tư</a:t>
            </a:r>
            <a:r>
              <a:rPr lang="en-US" dirty="0"/>
              <a:t> </a:t>
            </a:r>
            <a:r>
              <a:rPr lang="en-US" dirty="0" err="1"/>
              <a:t>cửa</a:t>
            </a:r>
            <a:r>
              <a:rPr lang="en-US" dirty="0"/>
              <a:t> </a:t>
            </a:r>
            <a:r>
              <a:rPr lang="en-US" dirty="0" err="1"/>
              <a:t>hàng</a:t>
            </a:r>
            <a:r>
              <a:rPr lang="en-US" dirty="0"/>
              <a:t>, website, </a:t>
            </a:r>
            <a:r>
              <a:rPr lang="en-US" dirty="0" err="1"/>
              <a:t>nhân</a:t>
            </a:r>
            <a:r>
              <a:rPr lang="en-US" dirty="0"/>
              <a:t> </a:t>
            </a:r>
            <a:r>
              <a:rPr lang="en-US" dirty="0" err="1"/>
              <a:t>sự</a:t>
            </a:r>
            <a:r>
              <a:rPr lang="en-US" dirty="0"/>
              <a:t> </a:t>
            </a:r>
            <a:r>
              <a:rPr lang="en-US" dirty="0" err="1"/>
              <a:t>bán</a:t>
            </a:r>
            <a:r>
              <a:rPr lang="en-US" dirty="0"/>
              <a:t> </a:t>
            </a:r>
            <a:r>
              <a:rPr lang="en-US" dirty="0" err="1"/>
              <a:t>hàng</a:t>
            </a:r>
            <a:r>
              <a:rPr lang="en-US" dirty="0"/>
              <a:t>, </a:t>
            </a:r>
            <a:r>
              <a:rPr lang="en-US" dirty="0" err="1"/>
              <a:t>chăm</a:t>
            </a:r>
            <a:r>
              <a:rPr lang="en-US" dirty="0"/>
              <a:t> </a:t>
            </a:r>
            <a:r>
              <a:rPr lang="en-US" dirty="0" err="1"/>
              <a:t>sóc</a:t>
            </a:r>
            <a:r>
              <a:rPr lang="en-US" dirty="0"/>
              <a:t> </a:t>
            </a:r>
            <a:r>
              <a:rPr lang="en-US" dirty="0" err="1"/>
              <a:t>khách</a:t>
            </a:r>
            <a:r>
              <a:rPr lang="en-US" dirty="0"/>
              <a:t> </a:t>
            </a:r>
            <a:r>
              <a:rPr lang="en-US" dirty="0" err="1"/>
              <a:t>hàng</a:t>
            </a:r>
            <a:r>
              <a:rPr lang="en-US" dirty="0"/>
              <a:t>, </a:t>
            </a:r>
            <a:r>
              <a:rPr lang="en-US" dirty="0" err="1"/>
              <a:t>giao</a:t>
            </a:r>
            <a:r>
              <a:rPr lang="en-US" dirty="0"/>
              <a:t> </a:t>
            </a:r>
            <a:r>
              <a:rPr lang="en-US" dirty="0" err="1"/>
              <a:t>vận</a:t>
            </a:r>
            <a:endParaRPr lang="en-US" dirty="0"/>
          </a:p>
          <a:p>
            <a:r>
              <a:rPr lang="en-US" dirty="0" err="1"/>
              <a:t>Phù</a:t>
            </a:r>
            <a:r>
              <a:rPr lang="en-US" dirty="0"/>
              <a:t> </a:t>
            </a:r>
            <a:r>
              <a:rPr lang="en-US" dirty="0" err="1"/>
              <a:t>hợp</a:t>
            </a:r>
            <a:r>
              <a:rPr lang="en-US" dirty="0"/>
              <a:t> </a:t>
            </a:r>
            <a:r>
              <a:rPr lang="en-US" dirty="0" err="1"/>
              <a:t>khi</a:t>
            </a:r>
            <a:r>
              <a:rPr lang="en-US" dirty="0"/>
              <a:t> </a:t>
            </a:r>
            <a:r>
              <a:rPr lang="en-US" dirty="0" err="1"/>
              <a:t>doanh</a:t>
            </a:r>
            <a:r>
              <a:rPr lang="en-US" dirty="0"/>
              <a:t> </a:t>
            </a:r>
            <a:r>
              <a:rPr lang="en-US" dirty="0" err="1"/>
              <a:t>nghiệp</a:t>
            </a:r>
            <a:r>
              <a:rPr lang="en-US" dirty="0"/>
              <a:t> </a:t>
            </a:r>
            <a:r>
              <a:rPr lang="en-US" dirty="0" err="1"/>
              <a:t>muốn</a:t>
            </a:r>
            <a:r>
              <a:rPr lang="en-US" dirty="0"/>
              <a:t> </a:t>
            </a:r>
            <a:r>
              <a:rPr lang="en-US" dirty="0" err="1"/>
              <a:t>kiểm</a:t>
            </a:r>
            <a:r>
              <a:rPr lang="en-US" dirty="0"/>
              <a:t> </a:t>
            </a:r>
            <a:r>
              <a:rPr lang="en-US" dirty="0" err="1"/>
              <a:t>soát</a:t>
            </a:r>
            <a:r>
              <a:rPr lang="en-US" dirty="0"/>
              <a:t> </a:t>
            </a:r>
            <a:r>
              <a:rPr lang="en-US" dirty="0" err="1"/>
              <a:t>chặt</a:t>
            </a:r>
            <a:r>
              <a:rPr lang="en-US" dirty="0"/>
              <a:t> </a:t>
            </a:r>
            <a:r>
              <a:rPr lang="en-US" dirty="0" err="1"/>
              <a:t>và</a:t>
            </a:r>
            <a:r>
              <a:rPr lang="en-US" dirty="0"/>
              <a:t> </a:t>
            </a:r>
            <a:r>
              <a:rPr lang="en-US" dirty="0" err="1"/>
              <a:t>tiếp</a:t>
            </a:r>
            <a:r>
              <a:rPr lang="en-US" dirty="0"/>
              <a:t> </a:t>
            </a:r>
            <a:r>
              <a:rPr lang="en-US" dirty="0" err="1"/>
              <a:t>cận</a:t>
            </a:r>
            <a:r>
              <a:rPr lang="en-US" dirty="0"/>
              <a:t> </a:t>
            </a:r>
            <a:r>
              <a:rPr lang="en-US" dirty="0" err="1"/>
              <a:t>trực</a:t>
            </a:r>
            <a:r>
              <a:rPr lang="en-US" dirty="0"/>
              <a:t> </a:t>
            </a:r>
            <a:r>
              <a:rPr lang="en-US" dirty="0" err="1"/>
              <a:t>tiếp</a:t>
            </a:r>
            <a:r>
              <a:rPr lang="en-US" dirty="0"/>
              <a:t> </a:t>
            </a:r>
            <a:r>
              <a:rPr lang="en-US" dirty="0" err="1"/>
              <a:t>nhóm</a:t>
            </a:r>
            <a:r>
              <a:rPr lang="en-US" dirty="0"/>
              <a:t> </a:t>
            </a:r>
            <a:r>
              <a:rPr lang="en-US" dirty="0" err="1"/>
              <a:t>khách</a:t>
            </a:r>
            <a:r>
              <a:rPr lang="en-US" dirty="0"/>
              <a:t> </a:t>
            </a:r>
            <a:r>
              <a:rPr lang="en-US" dirty="0" err="1"/>
              <a:t>hàng</a:t>
            </a:r>
            <a:r>
              <a:rPr lang="en-US" dirty="0"/>
              <a:t> </a:t>
            </a:r>
            <a:r>
              <a:rPr lang="en-US" dirty="0" err="1"/>
              <a:t>mục</a:t>
            </a:r>
            <a:r>
              <a:rPr lang="en-US" dirty="0"/>
              <a:t> </a:t>
            </a:r>
            <a:r>
              <a:rPr lang="en-US" dirty="0" err="1"/>
              <a:t>tiêu</a:t>
            </a:r>
            <a:endParaRPr lang="en-US" dirty="0"/>
          </a:p>
          <a:p>
            <a:r>
              <a:rPr lang="en-US" dirty="0"/>
              <a:t>Doanh </a:t>
            </a:r>
            <a:r>
              <a:rPr lang="en-US" dirty="0" err="1"/>
              <a:t>nghiệp</a:t>
            </a:r>
            <a:r>
              <a:rPr lang="en-US" dirty="0"/>
              <a:t> </a:t>
            </a:r>
            <a:r>
              <a:rPr lang="en-US" dirty="0" err="1"/>
              <a:t>có</a:t>
            </a:r>
            <a:r>
              <a:rPr lang="en-US" dirty="0"/>
              <a:t> </a:t>
            </a:r>
            <a:r>
              <a:rPr lang="en-US" dirty="0" err="1"/>
              <a:t>dữ</a:t>
            </a:r>
            <a:r>
              <a:rPr lang="en-US" dirty="0"/>
              <a:t> </a:t>
            </a:r>
            <a:r>
              <a:rPr lang="en-US" dirty="0" err="1"/>
              <a:t>liệu</a:t>
            </a:r>
            <a:r>
              <a:rPr lang="en-US" dirty="0"/>
              <a:t> </a:t>
            </a:r>
            <a:r>
              <a:rPr lang="en-US" dirty="0" err="1"/>
              <a:t>và</a:t>
            </a:r>
            <a:r>
              <a:rPr lang="en-US" dirty="0"/>
              <a:t> </a:t>
            </a:r>
            <a:r>
              <a:rPr lang="en-US" dirty="0" err="1"/>
              <a:t>tương</a:t>
            </a:r>
            <a:r>
              <a:rPr lang="en-US" dirty="0"/>
              <a:t> </a:t>
            </a:r>
            <a:r>
              <a:rPr lang="en-US" dirty="0" err="1"/>
              <a:t>tác</a:t>
            </a:r>
            <a:r>
              <a:rPr lang="en-US" dirty="0"/>
              <a:t> </a:t>
            </a:r>
            <a:r>
              <a:rPr lang="en-US" dirty="0" err="1"/>
              <a:t>trực</a:t>
            </a:r>
            <a:r>
              <a:rPr lang="en-US" dirty="0"/>
              <a:t> </a:t>
            </a:r>
            <a:r>
              <a:rPr lang="en-US" dirty="0" err="1"/>
              <a:t>tiếp</a:t>
            </a:r>
            <a:r>
              <a:rPr lang="en-US" dirty="0"/>
              <a:t> </a:t>
            </a:r>
            <a:r>
              <a:rPr lang="en-US" dirty="0" err="1"/>
              <a:t>với</a:t>
            </a:r>
            <a:r>
              <a:rPr lang="en-US" dirty="0"/>
              <a:t> </a:t>
            </a:r>
            <a:r>
              <a:rPr lang="en-US" dirty="0" err="1"/>
              <a:t>khách</a:t>
            </a:r>
            <a:r>
              <a:rPr lang="en-US" dirty="0"/>
              <a:t> </a:t>
            </a:r>
            <a:r>
              <a:rPr lang="en-US" dirty="0" err="1"/>
              <a:t>hàng</a:t>
            </a:r>
            <a:r>
              <a:rPr lang="en-US" dirty="0"/>
              <a:t> </a:t>
            </a:r>
            <a:r>
              <a:rPr lang="en-US" dirty="0">
                <a:sym typeface="Wingdings" panose="05000000000000000000" pitchFamily="2" charset="2"/>
              </a:rPr>
              <a:t> Thị </a:t>
            </a:r>
            <a:r>
              <a:rPr lang="en-US" dirty="0" err="1">
                <a:sym typeface="Wingdings" panose="05000000000000000000" pitchFamily="2" charset="2"/>
              </a:rPr>
              <a:t>trường</a:t>
            </a:r>
            <a:r>
              <a:rPr lang="en-US" dirty="0">
                <a:sym typeface="Wingdings" panose="05000000000000000000" pitchFamily="2" charset="2"/>
              </a:rPr>
              <a:t> </a:t>
            </a:r>
            <a:r>
              <a:rPr lang="en-US" dirty="0" err="1">
                <a:sym typeface="Wingdings" panose="05000000000000000000" pitchFamily="2" charset="2"/>
              </a:rPr>
              <a:t>nhỏ</a:t>
            </a:r>
            <a:endParaRPr lang="en-US" dirty="0">
              <a:sym typeface="Wingdings" panose="05000000000000000000" pitchFamily="2" charset="2"/>
            </a:endParaRPr>
          </a:p>
          <a:p>
            <a:r>
              <a:rPr lang="en-US" dirty="0" err="1"/>
              <a:t>Sản</a:t>
            </a:r>
            <a:r>
              <a:rPr lang="en-US" dirty="0"/>
              <a:t> </a:t>
            </a:r>
            <a:r>
              <a:rPr lang="en-US" dirty="0" err="1"/>
              <a:t>phẩm</a:t>
            </a:r>
            <a:r>
              <a:rPr lang="en-US" dirty="0"/>
              <a:t> </a:t>
            </a:r>
            <a:r>
              <a:rPr lang="en-US" dirty="0" err="1"/>
              <a:t>cao</a:t>
            </a:r>
            <a:r>
              <a:rPr lang="en-US" dirty="0"/>
              <a:t> </a:t>
            </a:r>
            <a:r>
              <a:rPr lang="en-US" dirty="0" err="1"/>
              <a:t>cấp</a:t>
            </a:r>
            <a:r>
              <a:rPr lang="en-US" dirty="0"/>
              <a:t>, </a:t>
            </a:r>
            <a:r>
              <a:rPr lang="en-US" dirty="0" err="1"/>
              <a:t>sản</a:t>
            </a:r>
            <a:r>
              <a:rPr lang="en-US" dirty="0"/>
              <a:t> </a:t>
            </a:r>
            <a:r>
              <a:rPr lang="en-US" dirty="0" err="1"/>
              <a:t>phẩm</a:t>
            </a:r>
            <a:r>
              <a:rPr lang="en-US" dirty="0"/>
              <a:t> </a:t>
            </a:r>
            <a:r>
              <a:rPr lang="en-US" dirty="0" err="1"/>
              <a:t>cần</a:t>
            </a:r>
            <a:r>
              <a:rPr lang="en-US" dirty="0"/>
              <a:t> </a:t>
            </a:r>
            <a:r>
              <a:rPr lang="en-US" dirty="0" err="1"/>
              <a:t>tư</a:t>
            </a:r>
            <a:r>
              <a:rPr lang="en-US" dirty="0"/>
              <a:t> </a:t>
            </a:r>
            <a:r>
              <a:rPr lang="en-US" dirty="0" err="1"/>
              <a:t>vấn</a:t>
            </a:r>
            <a:r>
              <a:rPr lang="en-US" dirty="0"/>
              <a:t> </a:t>
            </a:r>
            <a:r>
              <a:rPr lang="en-US" dirty="0" err="1"/>
              <a:t>chuyên</a:t>
            </a:r>
            <a:r>
              <a:rPr lang="en-US" dirty="0"/>
              <a:t> </a:t>
            </a:r>
            <a:r>
              <a:rPr lang="en-US" dirty="0" err="1"/>
              <a:t>sâu</a:t>
            </a:r>
            <a:r>
              <a:rPr lang="en-US" dirty="0"/>
              <a:t>, </a:t>
            </a:r>
            <a:r>
              <a:rPr lang="en-US" dirty="0" err="1"/>
              <a:t>dịch</a:t>
            </a:r>
            <a:r>
              <a:rPr lang="en-US" dirty="0"/>
              <a:t> </a:t>
            </a:r>
            <a:r>
              <a:rPr lang="en-US" dirty="0" err="1"/>
              <a:t>vụ</a:t>
            </a:r>
            <a:r>
              <a:rPr lang="en-US" dirty="0"/>
              <a:t>, </a:t>
            </a:r>
            <a:r>
              <a:rPr lang="en-US" dirty="0" err="1"/>
              <a:t>bán</a:t>
            </a:r>
            <a:r>
              <a:rPr lang="en-US" dirty="0"/>
              <a:t> </a:t>
            </a:r>
            <a:r>
              <a:rPr lang="en-US" dirty="0" err="1"/>
              <a:t>hàng</a:t>
            </a:r>
            <a:r>
              <a:rPr lang="en-US" dirty="0"/>
              <a:t> online qua website/app </a:t>
            </a:r>
            <a:r>
              <a:rPr lang="en-US" dirty="0" err="1"/>
              <a:t>riêng</a:t>
            </a:r>
            <a:r>
              <a:rPr lang="en-US" dirty="0"/>
              <a:t>.</a:t>
            </a:r>
          </a:p>
          <a:p>
            <a:r>
              <a:rPr lang="en-US" dirty="0"/>
              <a:t>VD: Apple </a:t>
            </a:r>
            <a:r>
              <a:rPr lang="en-US" dirty="0" err="1"/>
              <a:t>bán</a:t>
            </a:r>
            <a:r>
              <a:rPr lang="en-US" dirty="0"/>
              <a:t> iPhone qua Apple Store</a:t>
            </a:r>
          </a:p>
        </p:txBody>
      </p:sp>
      <p:sp>
        <p:nvSpPr>
          <p:cNvPr id="8" name="Text Placeholder 7">
            <a:extLst>
              <a:ext uri="{FF2B5EF4-FFF2-40B4-BE49-F238E27FC236}">
                <a16:creationId xmlns:a16="http://schemas.microsoft.com/office/drawing/2014/main" id="{E334F7EA-0B1B-5FA4-2B14-1AB4B71AFE52}"/>
              </a:ext>
            </a:extLst>
          </p:cNvPr>
          <p:cNvSpPr>
            <a:spLocks noGrp="1"/>
          </p:cNvSpPr>
          <p:nvPr>
            <p:ph type="body" sz="quarter" idx="3"/>
          </p:nvPr>
        </p:nvSpPr>
        <p:spPr>
          <a:xfrm>
            <a:off x="6294440" y="962778"/>
            <a:ext cx="5183188" cy="484521"/>
          </a:xfrm>
        </p:spPr>
        <p:txBody>
          <a:bodyPr>
            <a:normAutofit lnSpcReduction="10000"/>
          </a:bodyPr>
          <a:lstStyle/>
          <a:p>
            <a:r>
              <a:rPr lang="en-US" dirty="0"/>
              <a:t>Indirect</a:t>
            </a:r>
          </a:p>
        </p:txBody>
      </p:sp>
      <p:sp>
        <p:nvSpPr>
          <p:cNvPr id="9" name="Content Placeholder 8">
            <a:extLst>
              <a:ext uri="{FF2B5EF4-FFF2-40B4-BE49-F238E27FC236}">
                <a16:creationId xmlns:a16="http://schemas.microsoft.com/office/drawing/2014/main" id="{27C48746-869F-FB98-54BC-0C86F0D313D1}"/>
              </a:ext>
            </a:extLst>
          </p:cNvPr>
          <p:cNvSpPr>
            <a:spLocks noGrp="1"/>
          </p:cNvSpPr>
          <p:nvPr>
            <p:ph sz="quarter" idx="4"/>
          </p:nvPr>
        </p:nvSpPr>
        <p:spPr>
          <a:xfrm>
            <a:off x="6154515" y="1571434"/>
            <a:ext cx="5693360" cy="4976312"/>
          </a:xfrm>
          <a:solidFill>
            <a:schemeClr val="accent4">
              <a:lumMod val="20000"/>
              <a:lumOff val="80000"/>
            </a:schemeClr>
          </a:solidFill>
        </p:spPr>
        <p:txBody>
          <a:bodyPr>
            <a:normAutofit fontScale="70000" lnSpcReduction="20000"/>
          </a:bodyPr>
          <a:lstStyle/>
          <a:p>
            <a:r>
              <a:rPr lang="en-US" dirty="0"/>
              <a:t>Doanh </a:t>
            </a:r>
            <a:r>
              <a:rPr lang="en-US" dirty="0" err="1"/>
              <a:t>nghiệp</a:t>
            </a:r>
            <a:r>
              <a:rPr lang="en-US" dirty="0"/>
              <a:t> </a:t>
            </a:r>
            <a:r>
              <a:rPr lang="en-US" dirty="0" err="1"/>
              <a:t>bán</a:t>
            </a:r>
            <a:r>
              <a:rPr lang="en-US" dirty="0"/>
              <a:t> </a:t>
            </a:r>
            <a:r>
              <a:rPr lang="en-US" dirty="0" err="1"/>
              <a:t>sản</a:t>
            </a:r>
            <a:r>
              <a:rPr lang="en-US" dirty="0"/>
              <a:t> </a:t>
            </a:r>
            <a:r>
              <a:rPr lang="en-US" dirty="0" err="1"/>
              <a:t>phẩm</a:t>
            </a:r>
            <a:r>
              <a:rPr lang="en-US" dirty="0"/>
              <a:t>/</a:t>
            </a:r>
            <a:r>
              <a:rPr lang="en-US" dirty="0" err="1"/>
              <a:t>dịch</a:t>
            </a:r>
            <a:r>
              <a:rPr lang="en-US" dirty="0"/>
              <a:t> </a:t>
            </a:r>
            <a:r>
              <a:rPr lang="en-US" dirty="0" err="1"/>
              <a:t>vụ</a:t>
            </a:r>
            <a:r>
              <a:rPr lang="en-US" dirty="0"/>
              <a:t> </a:t>
            </a:r>
            <a:r>
              <a:rPr lang="en-US" dirty="0" err="1"/>
              <a:t>thông</a:t>
            </a:r>
            <a:r>
              <a:rPr lang="en-US" dirty="0"/>
              <a:t> qua </a:t>
            </a:r>
            <a:r>
              <a:rPr lang="en-US" b="1" dirty="0" err="1"/>
              <a:t>trung</a:t>
            </a:r>
            <a:r>
              <a:rPr lang="en-US" b="1" dirty="0"/>
              <a:t> </a:t>
            </a:r>
            <a:r>
              <a:rPr lang="en-US" b="1" dirty="0" err="1"/>
              <a:t>gian</a:t>
            </a:r>
            <a:r>
              <a:rPr lang="en-US" b="1" dirty="0"/>
              <a:t> </a:t>
            </a:r>
            <a:r>
              <a:rPr lang="en-US" b="1" dirty="0" err="1"/>
              <a:t>phân</a:t>
            </a:r>
            <a:r>
              <a:rPr lang="en-US" b="1" dirty="0"/>
              <a:t> </a:t>
            </a:r>
            <a:r>
              <a:rPr lang="en-US" b="1" dirty="0" err="1"/>
              <a:t>phối</a:t>
            </a:r>
            <a:r>
              <a:rPr lang="en-US" dirty="0"/>
              <a:t> </a:t>
            </a:r>
            <a:r>
              <a:rPr lang="en-US" dirty="0" err="1"/>
              <a:t>như</a:t>
            </a:r>
            <a:r>
              <a:rPr lang="en-US" dirty="0"/>
              <a:t> </a:t>
            </a:r>
            <a:r>
              <a:rPr lang="en-US" dirty="0" err="1"/>
              <a:t>đại</a:t>
            </a:r>
            <a:r>
              <a:rPr lang="en-US" dirty="0"/>
              <a:t> </a:t>
            </a:r>
            <a:r>
              <a:rPr lang="en-US" dirty="0" err="1"/>
              <a:t>lý</a:t>
            </a:r>
            <a:r>
              <a:rPr lang="en-US" dirty="0"/>
              <a:t>, </a:t>
            </a:r>
            <a:r>
              <a:rPr lang="en-US" dirty="0" err="1"/>
              <a:t>nhà</a:t>
            </a:r>
            <a:r>
              <a:rPr lang="en-US" dirty="0"/>
              <a:t> </a:t>
            </a:r>
            <a:r>
              <a:rPr lang="en-US" dirty="0" err="1"/>
              <a:t>bán</a:t>
            </a:r>
            <a:r>
              <a:rPr lang="en-US" dirty="0"/>
              <a:t> </a:t>
            </a:r>
            <a:r>
              <a:rPr lang="en-US" dirty="0" err="1"/>
              <a:t>buôn</a:t>
            </a:r>
            <a:r>
              <a:rPr lang="en-US" dirty="0"/>
              <a:t>, </a:t>
            </a:r>
            <a:r>
              <a:rPr lang="en-US" dirty="0" err="1"/>
              <a:t>nhà</a:t>
            </a:r>
            <a:r>
              <a:rPr lang="en-US" dirty="0"/>
              <a:t> </a:t>
            </a:r>
            <a:r>
              <a:rPr lang="en-US" dirty="0" err="1"/>
              <a:t>bán</a:t>
            </a:r>
            <a:r>
              <a:rPr lang="en-US" dirty="0"/>
              <a:t> </a:t>
            </a:r>
            <a:r>
              <a:rPr lang="en-US" dirty="0" err="1"/>
              <a:t>lẻ</a:t>
            </a:r>
            <a:r>
              <a:rPr lang="en-US" dirty="0"/>
              <a:t>, </a:t>
            </a:r>
            <a:r>
              <a:rPr lang="en-US" dirty="0" err="1"/>
              <a:t>siêu</a:t>
            </a:r>
            <a:r>
              <a:rPr lang="en-US" dirty="0"/>
              <a:t> </a:t>
            </a:r>
            <a:r>
              <a:rPr lang="en-US" dirty="0" err="1"/>
              <a:t>thị</a:t>
            </a:r>
            <a:r>
              <a:rPr lang="en-US" dirty="0"/>
              <a:t>, </a:t>
            </a:r>
            <a:r>
              <a:rPr lang="en-US" dirty="0" err="1"/>
              <a:t>sàn</a:t>
            </a:r>
            <a:r>
              <a:rPr lang="en-US" dirty="0"/>
              <a:t> </a:t>
            </a:r>
            <a:r>
              <a:rPr lang="en-US" dirty="0" err="1"/>
              <a:t>thương</a:t>
            </a:r>
            <a:r>
              <a:rPr lang="en-US" dirty="0"/>
              <a:t> </a:t>
            </a:r>
            <a:r>
              <a:rPr lang="en-US" dirty="0" err="1"/>
              <a:t>mại</a:t>
            </a:r>
            <a:r>
              <a:rPr lang="en-US" dirty="0"/>
              <a:t> </a:t>
            </a:r>
            <a:r>
              <a:rPr lang="en-US" dirty="0" err="1"/>
              <a:t>điện</a:t>
            </a:r>
            <a:r>
              <a:rPr lang="en-US" dirty="0"/>
              <a:t> </a:t>
            </a:r>
            <a:r>
              <a:rPr lang="en-US" dirty="0" err="1"/>
              <a:t>tử</a:t>
            </a:r>
            <a:endParaRPr lang="en-US" dirty="0"/>
          </a:p>
          <a:p>
            <a:r>
              <a:rPr lang="en-US" dirty="0"/>
              <a:t>Doanh </a:t>
            </a:r>
            <a:r>
              <a:rPr lang="en-US" dirty="0" err="1"/>
              <a:t>nghiệp</a:t>
            </a:r>
            <a:r>
              <a:rPr lang="en-US" dirty="0"/>
              <a:t> </a:t>
            </a:r>
            <a:r>
              <a:rPr lang="en-US" dirty="0" err="1"/>
              <a:t>kiểm</a:t>
            </a:r>
            <a:r>
              <a:rPr lang="en-US" dirty="0"/>
              <a:t> </a:t>
            </a:r>
            <a:r>
              <a:rPr lang="en-US" dirty="0" err="1"/>
              <a:t>soát</a:t>
            </a:r>
            <a:r>
              <a:rPr lang="en-US" dirty="0"/>
              <a:t> </a:t>
            </a:r>
            <a:r>
              <a:rPr lang="en-US" dirty="0" err="1"/>
              <a:t>kém</a:t>
            </a:r>
            <a:r>
              <a:rPr lang="en-US" dirty="0"/>
              <a:t> </a:t>
            </a:r>
            <a:r>
              <a:rPr lang="en-US" dirty="0" err="1"/>
              <a:t>hơn</a:t>
            </a:r>
            <a:r>
              <a:rPr lang="en-US" dirty="0"/>
              <a:t> </a:t>
            </a:r>
            <a:r>
              <a:rPr lang="en-US" dirty="0" err="1"/>
              <a:t>vì</a:t>
            </a:r>
            <a:r>
              <a:rPr lang="en-US" dirty="0"/>
              <a:t> </a:t>
            </a:r>
            <a:r>
              <a:rPr lang="en-US" dirty="0" err="1"/>
              <a:t>phụ</a:t>
            </a:r>
            <a:r>
              <a:rPr lang="en-US" dirty="0"/>
              <a:t> </a:t>
            </a:r>
            <a:r>
              <a:rPr lang="en-US" dirty="0" err="1"/>
              <a:t>thuộc</a:t>
            </a:r>
            <a:r>
              <a:rPr lang="en-US" dirty="0"/>
              <a:t> </a:t>
            </a:r>
            <a:r>
              <a:rPr lang="en-US" dirty="0" err="1"/>
              <a:t>vào</a:t>
            </a:r>
            <a:r>
              <a:rPr lang="en-US" dirty="0"/>
              <a:t> </a:t>
            </a:r>
            <a:r>
              <a:rPr lang="en-US" dirty="0" err="1"/>
              <a:t>cách</a:t>
            </a:r>
            <a:r>
              <a:rPr lang="en-US" dirty="0"/>
              <a:t> </a:t>
            </a:r>
            <a:r>
              <a:rPr lang="en-US" dirty="0" err="1"/>
              <a:t>trung</a:t>
            </a:r>
            <a:r>
              <a:rPr lang="en-US" dirty="0"/>
              <a:t> </a:t>
            </a:r>
            <a:r>
              <a:rPr lang="en-US" dirty="0" err="1"/>
              <a:t>gian</a:t>
            </a:r>
            <a:r>
              <a:rPr lang="en-US" dirty="0"/>
              <a:t> </a:t>
            </a:r>
            <a:r>
              <a:rPr lang="en-US" dirty="0" err="1"/>
              <a:t>bán</a:t>
            </a:r>
            <a:r>
              <a:rPr lang="en-US" dirty="0"/>
              <a:t> </a:t>
            </a:r>
            <a:r>
              <a:rPr lang="en-US" dirty="0" err="1"/>
              <a:t>hàng</a:t>
            </a:r>
            <a:r>
              <a:rPr lang="en-US" dirty="0"/>
              <a:t>, </a:t>
            </a:r>
            <a:r>
              <a:rPr lang="en-US" dirty="0" err="1"/>
              <a:t>trưng</a:t>
            </a:r>
            <a:r>
              <a:rPr lang="en-US" dirty="0"/>
              <a:t> </a:t>
            </a:r>
            <a:r>
              <a:rPr lang="en-US" dirty="0" err="1"/>
              <a:t>bày</a:t>
            </a:r>
            <a:r>
              <a:rPr lang="en-US" dirty="0"/>
              <a:t>, </a:t>
            </a:r>
            <a:r>
              <a:rPr lang="en-US" dirty="0" err="1"/>
              <a:t>tư</a:t>
            </a:r>
            <a:r>
              <a:rPr lang="en-US" dirty="0"/>
              <a:t> </a:t>
            </a:r>
            <a:r>
              <a:rPr lang="en-US" dirty="0" err="1"/>
              <a:t>vấn</a:t>
            </a:r>
            <a:r>
              <a:rPr lang="en-US" dirty="0"/>
              <a:t> </a:t>
            </a:r>
            <a:r>
              <a:rPr lang="en-US" dirty="0" err="1"/>
              <a:t>và</a:t>
            </a:r>
            <a:r>
              <a:rPr lang="en-US" dirty="0"/>
              <a:t> </a:t>
            </a:r>
            <a:r>
              <a:rPr lang="en-US" dirty="0" err="1"/>
              <a:t>chăm</a:t>
            </a:r>
            <a:r>
              <a:rPr lang="en-US" dirty="0"/>
              <a:t> </a:t>
            </a:r>
            <a:r>
              <a:rPr lang="en-US" dirty="0" err="1"/>
              <a:t>sóc</a:t>
            </a:r>
            <a:r>
              <a:rPr lang="en-US" dirty="0"/>
              <a:t> </a:t>
            </a:r>
            <a:r>
              <a:rPr lang="en-US" dirty="0" err="1"/>
              <a:t>khách</a:t>
            </a:r>
            <a:r>
              <a:rPr lang="en-US" dirty="0"/>
              <a:t>.</a:t>
            </a:r>
          </a:p>
          <a:p>
            <a:r>
              <a:rPr lang="en-US" dirty="0" err="1"/>
              <a:t>Có</a:t>
            </a:r>
            <a:r>
              <a:rPr lang="en-US" dirty="0"/>
              <a:t> </a:t>
            </a:r>
            <a:r>
              <a:rPr lang="en-US" dirty="0" err="1"/>
              <a:t>thể</a:t>
            </a:r>
            <a:r>
              <a:rPr lang="en-US" dirty="0"/>
              <a:t> </a:t>
            </a:r>
            <a:r>
              <a:rPr lang="en-US" dirty="0" err="1"/>
              <a:t>giảm</a:t>
            </a:r>
            <a:r>
              <a:rPr lang="en-US" dirty="0"/>
              <a:t> </a:t>
            </a:r>
            <a:r>
              <a:rPr lang="en-US" dirty="0" err="1"/>
              <a:t>gánh</a:t>
            </a:r>
            <a:r>
              <a:rPr lang="en-US" dirty="0"/>
              <a:t> </a:t>
            </a:r>
            <a:r>
              <a:rPr lang="en-US" dirty="0" err="1"/>
              <a:t>nặng</a:t>
            </a:r>
            <a:r>
              <a:rPr lang="en-US" dirty="0"/>
              <a:t> </a:t>
            </a:r>
            <a:r>
              <a:rPr lang="en-US" dirty="0" err="1"/>
              <a:t>vận</a:t>
            </a:r>
            <a:r>
              <a:rPr lang="en-US" dirty="0"/>
              <a:t> </a:t>
            </a:r>
            <a:r>
              <a:rPr lang="en-US" dirty="0" err="1"/>
              <a:t>hành</a:t>
            </a:r>
            <a:r>
              <a:rPr lang="en-US" dirty="0"/>
              <a:t> </a:t>
            </a:r>
            <a:r>
              <a:rPr lang="en-US" dirty="0" err="1"/>
              <a:t>vì</a:t>
            </a:r>
            <a:r>
              <a:rPr lang="en-US" dirty="0"/>
              <a:t> </a:t>
            </a:r>
            <a:r>
              <a:rPr lang="en-US" dirty="0" err="1"/>
              <a:t>trung</a:t>
            </a:r>
            <a:r>
              <a:rPr lang="en-US" dirty="0"/>
              <a:t> </a:t>
            </a:r>
            <a:r>
              <a:rPr lang="en-US" dirty="0" err="1"/>
              <a:t>gian</a:t>
            </a:r>
            <a:r>
              <a:rPr lang="en-US" dirty="0"/>
              <a:t> </a:t>
            </a:r>
            <a:r>
              <a:rPr lang="en-US" dirty="0" err="1"/>
              <a:t>hỗ</a:t>
            </a:r>
            <a:r>
              <a:rPr lang="en-US" dirty="0"/>
              <a:t> </a:t>
            </a:r>
            <a:r>
              <a:rPr lang="en-US" dirty="0" err="1"/>
              <a:t>trợ</a:t>
            </a:r>
            <a:r>
              <a:rPr lang="en-US" dirty="0"/>
              <a:t> </a:t>
            </a:r>
            <a:r>
              <a:rPr lang="en-US" dirty="0" err="1"/>
              <a:t>bán</a:t>
            </a:r>
            <a:r>
              <a:rPr lang="en-US" dirty="0"/>
              <a:t> </a:t>
            </a:r>
            <a:r>
              <a:rPr lang="en-US" dirty="0" err="1"/>
              <a:t>hàng</a:t>
            </a:r>
            <a:r>
              <a:rPr lang="en-US" dirty="0"/>
              <a:t>, </a:t>
            </a:r>
            <a:r>
              <a:rPr lang="en-US" dirty="0" err="1"/>
              <a:t>lưu</a:t>
            </a:r>
            <a:r>
              <a:rPr lang="en-US" dirty="0"/>
              <a:t> </a:t>
            </a:r>
            <a:r>
              <a:rPr lang="en-US" dirty="0" err="1"/>
              <a:t>kho</a:t>
            </a:r>
            <a:r>
              <a:rPr lang="en-US" dirty="0"/>
              <a:t>, </a:t>
            </a:r>
            <a:r>
              <a:rPr lang="en-US" dirty="0" err="1"/>
              <a:t>phân</a:t>
            </a:r>
            <a:r>
              <a:rPr lang="en-US" dirty="0"/>
              <a:t> </a:t>
            </a:r>
            <a:r>
              <a:rPr lang="en-US" dirty="0" err="1"/>
              <a:t>phối</a:t>
            </a:r>
            <a:r>
              <a:rPr lang="en-US" dirty="0"/>
              <a:t> </a:t>
            </a:r>
            <a:r>
              <a:rPr lang="en-US" dirty="0" err="1"/>
              <a:t>và</a:t>
            </a:r>
            <a:r>
              <a:rPr lang="en-US" dirty="0"/>
              <a:t> </a:t>
            </a:r>
            <a:r>
              <a:rPr lang="en-US" dirty="0" err="1"/>
              <a:t>tiếp</a:t>
            </a:r>
            <a:r>
              <a:rPr lang="en-US" dirty="0"/>
              <a:t> </a:t>
            </a:r>
            <a:r>
              <a:rPr lang="en-US" dirty="0" err="1"/>
              <a:t>cận</a:t>
            </a:r>
            <a:r>
              <a:rPr lang="en-US" dirty="0"/>
              <a:t> </a:t>
            </a:r>
            <a:r>
              <a:rPr lang="en-US" dirty="0" err="1"/>
              <a:t>khách</a:t>
            </a:r>
            <a:r>
              <a:rPr lang="en-US" dirty="0"/>
              <a:t> </a:t>
            </a:r>
            <a:r>
              <a:rPr lang="en-US" dirty="0" err="1"/>
              <a:t>hàng</a:t>
            </a:r>
            <a:r>
              <a:rPr lang="en-US" dirty="0"/>
              <a:t>.</a:t>
            </a:r>
          </a:p>
          <a:p>
            <a:r>
              <a:rPr lang="en-US" dirty="0" err="1"/>
              <a:t>Phù</a:t>
            </a:r>
            <a:r>
              <a:rPr lang="en-US" dirty="0"/>
              <a:t> </a:t>
            </a:r>
            <a:r>
              <a:rPr lang="en-US" dirty="0" err="1"/>
              <a:t>hợp</a:t>
            </a:r>
            <a:r>
              <a:rPr lang="en-US" dirty="0"/>
              <a:t> </a:t>
            </a:r>
            <a:r>
              <a:rPr lang="en-US" dirty="0" err="1"/>
              <a:t>khi</a:t>
            </a:r>
            <a:r>
              <a:rPr lang="en-US" dirty="0"/>
              <a:t> </a:t>
            </a:r>
            <a:r>
              <a:rPr lang="en-US" dirty="0" err="1"/>
              <a:t>doanh</a:t>
            </a:r>
            <a:r>
              <a:rPr lang="en-US" dirty="0"/>
              <a:t> </a:t>
            </a:r>
            <a:r>
              <a:rPr lang="en-US" dirty="0" err="1"/>
              <a:t>nghiệp</a:t>
            </a:r>
            <a:r>
              <a:rPr lang="en-US" dirty="0"/>
              <a:t> </a:t>
            </a:r>
            <a:r>
              <a:rPr lang="en-US" dirty="0" err="1"/>
              <a:t>muốn</a:t>
            </a:r>
            <a:r>
              <a:rPr lang="en-US" dirty="0"/>
              <a:t> </a:t>
            </a:r>
            <a:r>
              <a:rPr lang="en-US" dirty="0" err="1"/>
              <a:t>mở</a:t>
            </a:r>
            <a:r>
              <a:rPr lang="en-US" dirty="0"/>
              <a:t> </a:t>
            </a:r>
            <a:r>
              <a:rPr lang="en-US" dirty="0" err="1"/>
              <a:t>rộng</a:t>
            </a:r>
            <a:r>
              <a:rPr lang="en-US" dirty="0"/>
              <a:t> </a:t>
            </a:r>
            <a:r>
              <a:rPr lang="en-US" dirty="0" err="1"/>
              <a:t>thị</a:t>
            </a:r>
            <a:r>
              <a:rPr lang="en-US" dirty="0"/>
              <a:t> </a:t>
            </a:r>
            <a:r>
              <a:rPr lang="en-US" dirty="0" err="1"/>
              <a:t>trường</a:t>
            </a:r>
            <a:r>
              <a:rPr lang="en-US" dirty="0"/>
              <a:t> </a:t>
            </a:r>
            <a:r>
              <a:rPr lang="en-US" dirty="0" err="1"/>
              <a:t>nhanh</a:t>
            </a:r>
            <a:r>
              <a:rPr lang="en-US" dirty="0"/>
              <a:t>, </a:t>
            </a:r>
            <a:r>
              <a:rPr lang="en-US" dirty="0" err="1"/>
              <a:t>phủ</a:t>
            </a:r>
            <a:r>
              <a:rPr lang="en-US" dirty="0"/>
              <a:t> </a:t>
            </a:r>
            <a:r>
              <a:rPr lang="en-US" dirty="0" err="1"/>
              <a:t>rộng</a:t>
            </a:r>
            <a:r>
              <a:rPr lang="en-US" dirty="0"/>
              <a:t> </a:t>
            </a:r>
            <a:r>
              <a:rPr lang="en-US" dirty="0" err="1"/>
              <a:t>nhiều</a:t>
            </a:r>
            <a:r>
              <a:rPr lang="en-US" dirty="0"/>
              <a:t> </a:t>
            </a:r>
            <a:r>
              <a:rPr lang="en-US" dirty="0" err="1"/>
              <a:t>khu</a:t>
            </a:r>
            <a:r>
              <a:rPr lang="en-US" dirty="0"/>
              <a:t> </a:t>
            </a:r>
            <a:r>
              <a:rPr lang="en-US" dirty="0" err="1"/>
              <a:t>vực</a:t>
            </a:r>
            <a:endParaRPr lang="en-US" dirty="0"/>
          </a:p>
          <a:p>
            <a:r>
              <a:rPr lang="en-US" dirty="0" err="1"/>
              <a:t>Dữ</a:t>
            </a:r>
            <a:r>
              <a:rPr lang="en-US" dirty="0"/>
              <a:t> </a:t>
            </a:r>
            <a:r>
              <a:rPr lang="en-US" dirty="0" err="1"/>
              <a:t>liệu</a:t>
            </a:r>
            <a:r>
              <a:rPr lang="en-US" dirty="0"/>
              <a:t> </a:t>
            </a:r>
            <a:r>
              <a:rPr lang="en-US" dirty="0" err="1"/>
              <a:t>khách</a:t>
            </a:r>
            <a:r>
              <a:rPr lang="en-US" dirty="0"/>
              <a:t> </a:t>
            </a:r>
            <a:r>
              <a:rPr lang="en-US" dirty="0" err="1"/>
              <a:t>hàng</a:t>
            </a:r>
            <a:r>
              <a:rPr lang="en-US" dirty="0"/>
              <a:t> </a:t>
            </a:r>
            <a:r>
              <a:rPr lang="en-US" dirty="0" err="1"/>
              <a:t>thường</a:t>
            </a:r>
            <a:r>
              <a:rPr lang="en-US" dirty="0"/>
              <a:t> </a:t>
            </a:r>
            <a:r>
              <a:rPr lang="en-US" dirty="0" err="1"/>
              <a:t>nằm</a:t>
            </a:r>
            <a:r>
              <a:rPr lang="en-US" dirty="0"/>
              <a:t> </a:t>
            </a:r>
            <a:r>
              <a:rPr lang="en-US" dirty="0" err="1"/>
              <a:t>một</a:t>
            </a:r>
            <a:r>
              <a:rPr lang="en-US" dirty="0"/>
              <a:t> </a:t>
            </a:r>
            <a:r>
              <a:rPr lang="en-US" dirty="0" err="1"/>
              <a:t>phần</a:t>
            </a:r>
            <a:r>
              <a:rPr lang="en-US" dirty="0"/>
              <a:t> ở </a:t>
            </a:r>
            <a:r>
              <a:rPr lang="en-US" dirty="0" err="1"/>
              <a:t>trung</a:t>
            </a:r>
            <a:r>
              <a:rPr lang="en-US" dirty="0"/>
              <a:t> </a:t>
            </a:r>
            <a:r>
              <a:rPr lang="en-US" dirty="0" err="1"/>
              <a:t>gian</a:t>
            </a:r>
            <a:r>
              <a:rPr lang="en-US" dirty="0"/>
              <a:t>, </a:t>
            </a:r>
            <a:r>
              <a:rPr lang="en-US" dirty="0" err="1"/>
              <a:t>doanh</a:t>
            </a:r>
            <a:r>
              <a:rPr lang="en-US" dirty="0"/>
              <a:t> </a:t>
            </a:r>
            <a:r>
              <a:rPr lang="en-US" dirty="0" err="1"/>
              <a:t>nghiệp</a:t>
            </a:r>
            <a:r>
              <a:rPr lang="en-US" dirty="0"/>
              <a:t> </a:t>
            </a:r>
            <a:r>
              <a:rPr lang="en-US" dirty="0" err="1"/>
              <a:t>khó</a:t>
            </a:r>
            <a:r>
              <a:rPr lang="en-US" dirty="0"/>
              <a:t> </a:t>
            </a:r>
            <a:r>
              <a:rPr lang="en-US" dirty="0" err="1"/>
              <a:t>hiểu</a:t>
            </a:r>
            <a:r>
              <a:rPr lang="en-US" dirty="0"/>
              <a:t> </a:t>
            </a:r>
            <a:r>
              <a:rPr lang="en-US" dirty="0" err="1"/>
              <a:t>khách</a:t>
            </a:r>
            <a:r>
              <a:rPr lang="en-US" dirty="0"/>
              <a:t> </a:t>
            </a:r>
            <a:r>
              <a:rPr lang="en-US" dirty="0" err="1"/>
              <a:t>hàng</a:t>
            </a:r>
            <a:r>
              <a:rPr lang="en-US" dirty="0"/>
              <a:t> </a:t>
            </a:r>
            <a:r>
              <a:rPr lang="en-US" dirty="0" err="1"/>
              <a:t>trực</a:t>
            </a:r>
            <a:r>
              <a:rPr lang="en-US" dirty="0"/>
              <a:t> </a:t>
            </a:r>
            <a:r>
              <a:rPr lang="en-US" dirty="0" err="1"/>
              <a:t>tiếp</a:t>
            </a:r>
            <a:r>
              <a:rPr lang="en-US" dirty="0"/>
              <a:t> </a:t>
            </a:r>
            <a:r>
              <a:rPr lang="en-US" dirty="0" err="1"/>
              <a:t>hơn</a:t>
            </a:r>
            <a:r>
              <a:rPr lang="en-US" dirty="0"/>
              <a:t>.</a:t>
            </a:r>
          </a:p>
          <a:p>
            <a:r>
              <a:rPr lang="en-US" dirty="0" err="1"/>
              <a:t>Hàng</a:t>
            </a:r>
            <a:r>
              <a:rPr lang="en-US" dirty="0"/>
              <a:t> </a:t>
            </a:r>
            <a:r>
              <a:rPr lang="en-US" dirty="0" err="1"/>
              <a:t>tiêu</a:t>
            </a:r>
            <a:r>
              <a:rPr lang="en-US" dirty="0"/>
              <a:t> </a:t>
            </a:r>
            <a:r>
              <a:rPr lang="en-US" dirty="0" err="1"/>
              <a:t>dùng</a:t>
            </a:r>
            <a:r>
              <a:rPr lang="en-US" dirty="0"/>
              <a:t> </a:t>
            </a:r>
            <a:r>
              <a:rPr lang="en-US" dirty="0" err="1"/>
              <a:t>nhanh</a:t>
            </a:r>
            <a:r>
              <a:rPr lang="en-US" dirty="0"/>
              <a:t>, </a:t>
            </a:r>
            <a:r>
              <a:rPr lang="en-US" dirty="0" err="1"/>
              <a:t>sản</a:t>
            </a:r>
            <a:r>
              <a:rPr lang="en-US" dirty="0"/>
              <a:t> </a:t>
            </a:r>
            <a:r>
              <a:rPr lang="en-US" dirty="0" err="1"/>
              <a:t>phẩm</a:t>
            </a:r>
            <a:r>
              <a:rPr lang="en-US" dirty="0"/>
              <a:t> </a:t>
            </a:r>
            <a:r>
              <a:rPr lang="en-US" dirty="0" err="1"/>
              <a:t>phổ</a:t>
            </a:r>
            <a:r>
              <a:rPr lang="en-US" dirty="0"/>
              <a:t> </a:t>
            </a:r>
            <a:r>
              <a:rPr lang="en-US" dirty="0" err="1"/>
              <a:t>thông</a:t>
            </a:r>
            <a:r>
              <a:rPr lang="en-US" dirty="0"/>
              <a:t>, </a:t>
            </a:r>
            <a:r>
              <a:rPr lang="en-US" dirty="0" err="1"/>
              <a:t>sản</a:t>
            </a:r>
            <a:r>
              <a:rPr lang="en-US" dirty="0"/>
              <a:t> </a:t>
            </a:r>
            <a:r>
              <a:rPr lang="en-US" dirty="0" err="1"/>
              <a:t>phẩm</a:t>
            </a:r>
            <a:r>
              <a:rPr lang="en-US" dirty="0"/>
              <a:t> </a:t>
            </a:r>
            <a:r>
              <a:rPr lang="en-US" dirty="0" err="1"/>
              <a:t>cần</a:t>
            </a:r>
            <a:r>
              <a:rPr lang="en-US" dirty="0"/>
              <a:t> </a:t>
            </a:r>
            <a:r>
              <a:rPr lang="en-US" dirty="0" err="1"/>
              <a:t>độ</a:t>
            </a:r>
            <a:r>
              <a:rPr lang="en-US" dirty="0"/>
              <a:t> </a:t>
            </a:r>
            <a:r>
              <a:rPr lang="en-US" dirty="0" err="1"/>
              <a:t>phủ</a:t>
            </a:r>
            <a:r>
              <a:rPr lang="en-US" dirty="0"/>
              <a:t> </a:t>
            </a:r>
            <a:r>
              <a:rPr lang="en-US" dirty="0" err="1"/>
              <a:t>rộng</a:t>
            </a:r>
            <a:r>
              <a:rPr lang="en-US" dirty="0"/>
              <a:t>.</a:t>
            </a:r>
          </a:p>
          <a:p>
            <a:r>
              <a:rPr lang="en-US" dirty="0"/>
              <a:t>VD: Unilever </a:t>
            </a:r>
            <a:r>
              <a:rPr lang="en-US" dirty="0" err="1"/>
              <a:t>bán</a:t>
            </a:r>
            <a:r>
              <a:rPr lang="en-US" dirty="0"/>
              <a:t> </a:t>
            </a:r>
            <a:r>
              <a:rPr lang="en-US" dirty="0" err="1"/>
              <a:t>dầu</a:t>
            </a:r>
            <a:r>
              <a:rPr lang="en-US" dirty="0"/>
              <a:t> </a:t>
            </a:r>
            <a:r>
              <a:rPr lang="en-US" dirty="0" err="1"/>
              <a:t>gội</a:t>
            </a:r>
            <a:r>
              <a:rPr lang="en-US" dirty="0"/>
              <a:t>, </a:t>
            </a:r>
            <a:r>
              <a:rPr lang="en-US" dirty="0" err="1"/>
              <a:t>sữa</a:t>
            </a:r>
            <a:r>
              <a:rPr lang="en-US" dirty="0"/>
              <a:t> </a:t>
            </a:r>
            <a:r>
              <a:rPr lang="en-US" dirty="0" err="1"/>
              <a:t>tắm</a:t>
            </a:r>
            <a:r>
              <a:rPr lang="en-US" dirty="0"/>
              <a:t>, </a:t>
            </a:r>
            <a:r>
              <a:rPr lang="en-US" dirty="0" err="1"/>
              <a:t>bột</a:t>
            </a:r>
            <a:r>
              <a:rPr lang="en-US" dirty="0"/>
              <a:t> </a:t>
            </a:r>
            <a:r>
              <a:rPr lang="en-US" dirty="0" err="1"/>
              <a:t>giặt</a:t>
            </a:r>
            <a:r>
              <a:rPr lang="en-US" dirty="0"/>
              <a:t> qua </a:t>
            </a:r>
            <a:r>
              <a:rPr lang="en-US" dirty="0" err="1"/>
              <a:t>siêu</a:t>
            </a:r>
            <a:r>
              <a:rPr lang="en-US" dirty="0"/>
              <a:t> </a:t>
            </a:r>
            <a:r>
              <a:rPr lang="en-US" dirty="0" err="1"/>
              <a:t>thị</a:t>
            </a:r>
            <a:r>
              <a:rPr lang="en-US" dirty="0"/>
              <a:t>, </a:t>
            </a:r>
            <a:r>
              <a:rPr lang="en-US" dirty="0" err="1"/>
              <a:t>đại</a:t>
            </a:r>
            <a:r>
              <a:rPr lang="en-US" dirty="0"/>
              <a:t> </a:t>
            </a:r>
            <a:r>
              <a:rPr lang="en-US" dirty="0" err="1"/>
              <a:t>lý</a:t>
            </a:r>
            <a:r>
              <a:rPr lang="en-US" dirty="0"/>
              <a:t>, </a:t>
            </a:r>
            <a:r>
              <a:rPr lang="en-US" dirty="0" err="1"/>
              <a:t>cửa</a:t>
            </a:r>
            <a:r>
              <a:rPr lang="en-US" dirty="0"/>
              <a:t> </a:t>
            </a:r>
            <a:r>
              <a:rPr lang="en-US" dirty="0" err="1"/>
              <a:t>hàng</a:t>
            </a:r>
            <a:r>
              <a:rPr lang="en-US" dirty="0"/>
              <a:t> </a:t>
            </a:r>
            <a:r>
              <a:rPr lang="en-US" dirty="0" err="1"/>
              <a:t>tạp</a:t>
            </a:r>
            <a:r>
              <a:rPr lang="en-US" dirty="0"/>
              <a:t> </a:t>
            </a:r>
            <a:r>
              <a:rPr lang="en-US" dirty="0" err="1"/>
              <a:t>hoá</a:t>
            </a:r>
            <a:r>
              <a:rPr lang="en-US" dirty="0"/>
              <a:t> </a:t>
            </a:r>
            <a:r>
              <a:rPr lang="en-US" dirty="0" err="1"/>
              <a:t>và</a:t>
            </a:r>
            <a:r>
              <a:rPr lang="en-US" dirty="0"/>
              <a:t> </a:t>
            </a:r>
            <a:r>
              <a:rPr lang="en-US" dirty="0" err="1"/>
              <a:t>sàn</a:t>
            </a:r>
            <a:r>
              <a:rPr lang="en-US" dirty="0"/>
              <a:t> </a:t>
            </a:r>
            <a:r>
              <a:rPr lang="en-US" dirty="0" err="1"/>
              <a:t>thương</a:t>
            </a:r>
            <a:r>
              <a:rPr lang="en-US" dirty="0"/>
              <a:t> </a:t>
            </a:r>
            <a:r>
              <a:rPr lang="en-US" dirty="0" err="1"/>
              <a:t>mại</a:t>
            </a:r>
            <a:r>
              <a:rPr lang="en-US" dirty="0"/>
              <a:t> </a:t>
            </a:r>
            <a:r>
              <a:rPr lang="en-US" dirty="0" err="1"/>
              <a:t>điện</a:t>
            </a:r>
            <a:r>
              <a:rPr lang="en-US" dirty="0"/>
              <a:t> </a:t>
            </a:r>
            <a:r>
              <a:rPr lang="en-US" dirty="0" err="1"/>
              <a:t>tử</a:t>
            </a:r>
            <a:endParaRPr lang="en-US" dirty="0"/>
          </a:p>
        </p:txBody>
      </p:sp>
    </p:spTree>
    <p:extLst>
      <p:ext uri="{BB962C8B-B14F-4D97-AF65-F5344CB8AC3E}">
        <p14:creationId xmlns:p14="http://schemas.microsoft.com/office/powerpoint/2010/main" val="10010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E23B84-4D37-F74A-08C4-6B4D8878CC55}"/>
              </a:ext>
            </a:extLst>
          </p:cNvPr>
          <p:cNvSpPr>
            <a:spLocks noGrp="1"/>
          </p:cNvSpPr>
          <p:nvPr>
            <p:ph type="title"/>
          </p:nvPr>
        </p:nvSpPr>
        <p:spPr>
          <a:xfrm>
            <a:off x="4312920" y="223202"/>
            <a:ext cx="3953256" cy="457835"/>
          </a:xfrm>
        </p:spPr>
        <p:txBody>
          <a:bodyPr>
            <a:noAutofit/>
          </a:bodyPr>
          <a:lstStyle/>
          <a:p>
            <a:r>
              <a:rPr lang="en-US" sz="3600" b="1" dirty="0"/>
              <a:t>Channel structure</a:t>
            </a:r>
          </a:p>
        </p:txBody>
      </p:sp>
      <p:sp>
        <p:nvSpPr>
          <p:cNvPr id="3" name="Content Placeholder 2">
            <a:extLst>
              <a:ext uri="{FF2B5EF4-FFF2-40B4-BE49-F238E27FC236}">
                <a16:creationId xmlns:a16="http://schemas.microsoft.com/office/drawing/2014/main" id="{B634F3B4-A3BA-AF4A-7D3D-14A48FFEE335}"/>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8D0AE3F3-62CF-27D5-FBBD-654CE7208D8E}"/>
              </a:ext>
            </a:extLst>
          </p:cNvPr>
          <p:cNvPicPr>
            <a:picLocks noChangeAspect="1"/>
          </p:cNvPicPr>
          <p:nvPr/>
        </p:nvPicPr>
        <p:blipFill>
          <a:blip r:embed="rId2"/>
          <a:stretch>
            <a:fillRect/>
          </a:stretch>
        </p:blipFill>
        <p:spPr>
          <a:xfrm>
            <a:off x="731520" y="859536"/>
            <a:ext cx="10515600" cy="5998464"/>
          </a:xfrm>
          <a:prstGeom prst="rect">
            <a:avLst/>
          </a:prstGeom>
        </p:spPr>
      </p:pic>
    </p:spTree>
    <p:extLst>
      <p:ext uri="{BB962C8B-B14F-4D97-AF65-F5344CB8AC3E}">
        <p14:creationId xmlns:p14="http://schemas.microsoft.com/office/powerpoint/2010/main" val="17125983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D7CA1-AD22-47FE-5010-9BF3BE9940FB}"/>
              </a:ext>
            </a:extLst>
          </p:cNvPr>
          <p:cNvSpPr>
            <a:spLocks noGrp="1"/>
          </p:cNvSpPr>
          <p:nvPr>
            <p:ph type="title"/>
          </p:nvPr>
        </p:nvSpPr>
        <p:spPr>
          <a:xfrm>
            <a:off x="838200" y="365125"/>
            <a:ext cx="10515600" cy="565317"/>
          </a:xfrm>
        </p:spPr>
        <p:txBody>
          <a:bodyPr>
            <a:normAutofit fontScale="90000"/>
          </a:bodyPr>
          <a:lstStyle/>
          <a:p>
            <a:r>
              <a:rPr lang="en-US" dirty="0"/>
              <a:t>Retail Location Decisions</a:t>
            </a:r>
          </a:p>
        </p:txBody>
      </p:sp>
      <p:sp>
        <p:nvSpPr>
          <p:cNvPr id="3" name="Content Placeholder 2">
            <a:extLst>
              <a:ext uri="{FF2B5EF4-FFF2-40B4-BE49-F238E27FC236}">
                <a16:creationId xmlns:a16="http://schemas.microsoft.com/office/drawing/2014/main" id="{B7473EAB-2ABF-EF87-FF69-BBEACAAF1844}"/>
              </a:ext>
            </a:extLst>
          </p:cNvPr>
          <p:cNvSpPr>
            <a:spLocks noGrp="1"/>
          </p:cNvSpPr>
          <p:nvPr>
            <p:ph idx="1"/>
          </p:nvPr>
        </p:nvSpPr>
        <p:spPr>
          <a:xfrm>
            <a:off x="657725" y="1090863"/>
            <a:ext cx="11004885" cy="5229725"/>
          </a:xfrm>
        </p:spPr>
        <p:txBody>
          <a:bodyPr>
            <a:normAutofit fontScale="92500" lnSpcReduction="10000"/>
          </a:bodyPr>
          <a:lstStyle/>
          <a:p>
            <a:pPr marL="0" indent="0">
              <a:buNone/>
            </a:pPr>
            <a:r>
              <a:rPr lang="en-US" dirty="0"/>
              <a:t>A good location should </a:t>
            </a:r>
            <a:r>
              <a:rPr lang="en-US" dirty="0" err="1"/>
              <a:t>maximise</a:t>
            </a:r>
            <a:r>
              <a:rPr lang="en-US" dirty="0"/>
              <a:t> </a:t>
            </a:r>
            <a:r>
              <a:rPr lang="en-US" b="1" dirty="0"/>
              <a:t>customer accessibility and market potential</a:t>
            </a:r>
            <a:r>
              <a:rPr lang="en-US" dirty="0"/>
              <a:t> while maintaining acceptable operating costs.</a:t>
            </a:r>
          </a:p>
          <a:p>
            <a:pPr marL="0" indent="0">
              <a:buNone/>
            </a:pPr>
            <a:r>
              <a:rPr lang="en-US" b="1" dirty="0"/>
              <a:t>1. Customer traffic: </a:t>
            </a:r>
            <a:r>
              <a:rPr lang="en-US" dirty="0"/>
              <a:t>How many potential customers pass the location? </a:t>
            </a:r>
          </a:p>
          <a:p>
            <a:pPr marL="0" indent="0">
              <a:buNone/>
            </a:pPr>
            <a:r>
              <a:rPr lang="en-US" b="1" dirty="0"/>
              <a:t>2. Customer demand: </a:t>
            </a:r>
            <a:r>
              <a:rPr lang="en-US" dirty="0"/>
              <a:t>Are target customers concentrated nearby? </a:t>
            </a:r>
          </a:p>
          <a:p>
            <a:pPr marL="0" indent="0">
              <a:buNone/>
            </a:pPr>
            <a:r>
              <a:rPr lang="en-US" b="1" dirty="0"/>
              <a:t>3. Accessibility</a:t>
            </a:r>
            <a:endParaRPr lang="en-US" dirty="0"/>
          </a:p>
          <a:p>
            <a:pPr lvl="1"/>
            <a:r>
              <a:rPr lang="en-US" dirty="0"/>
              <a:t>Public transport </a:t>
            </a:r>
          </a:p>
          <a:p>
            <a:pPr lvl="1"/>
            <a:r>
              <a:rPr lang="en-US" dirty="0"/>
              <a:t>Parking </a:t>
            </a:r>
          </a:p>
          <a:p>
            <a:pPr lvl="1"/>
            <a:r>
              <a:rPr lang="en-US" dirty="0"/>
              <a:t>Walking convenience </a:t>
            </a:r>
          </a:p>
          <a:p>
            <a:pPr lvl="1"/>
            <a:r>
              <a:rPr lang="en-US" dirty="0"/>
              <a:t>Road access </a:t>
            </a:r>
          </a:p>
          <a:p>
            <a:pPr marL="0" indent="0">
              <a:buNone/>
            </a:pPr>
            <a:r>
              <a:rPr lang="en-US" b="1" dirty="0"/>
              <a:t>4. Competition</a:t>
            </a:r>
            <a:endParaRPr lang="en-US" dirty="0"/>
          </a:p>
          <a:p>
            <a:pPr marL="0" indent="0">
              <a:buNone/>
            </a:pPr>
            <a:r>
              <a:rPr lang="en-US" b="1" dirty="0"/>
              <a:t>5. Brand positioning: </a:t>
            </a:r>
            <a:r>
              <a:rPr lang="en-US" dirty="0"/>
              <a:t>The location should reinforce the desired brand image.</a:t>
            </a:r>
          </a:p>
          <a:p>
            <a:pPr marL="0" indent="0">
              <a:buNone/>
            </a:pPr>
            <a:r>
              <a:rPr lang="en-US" b="1" dirty="0"/>
              <a:t>6. Cost: </a:t>
            </a:r>
            <a:r>
              <a:rPr lang="en-US" dirty="0"/>
              <a:t>rent, </a:t>
            </a:r>
            <a:r>
              <a:rPr lang="en-US" dirty="0" err="1"/>
              <a:t>labour</a:t>
            </a:r>
            <a:r>
              <a:rPr lang="en-US" dirty="0"/>
              <a:t>, utilities, logistics</a:t>
            </a:r>
          </a:p>
          <a:p>
            <a:endParaRPr lang="en-US" dirty="0"/>
          </a:p>
        </p:txBody>
      </p:sp>
    </p:spTree>
    <p:extLst>
      <p:ext uri="{BB962C8B-B14F-4D97-AF65-F5344CB8AC3E}">
        <p14:creationId xmlns:p14="http://schemas.microsoft.com/office/powerpoint/2010/main" val="17565730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091062-7CE6-9BE2-E0F6-704149D6D144}"/>
              </a:ext>
            </a:extLst>
          </p:cNvPr>
          <p:cNvSpPr>
            <a:spLocks noGrp="1"/>
          </p:cNvSpPr>
          <p:nvPr>
            <p:ph type="title"/>
          </p:nvPr>
        </p:nvSpPr>
        <p:spPr>
          <a:xfrm>
            <a:off x="838200" y="497306"/>
            <a:ext cx="10515600" cy="593558"/>
          </a:xfrm>
        </p:spPr>
        <p:txBody>
          <a:bodyPr>
            <a:normAutofit fontScale="90000"/>
          </a:bodyPr>
          <a:lstStyle/>
          <a:p>
            <a:r>
              <a:rPr lang="en-US" dirty="0"/>
              <a:t>Warehousing &amp; Transportation Decisions</a:t>
            </a:r>
          </a:p>
        </p:txBody>
      </p:sp>
      <p:sp>
        <p:nvSpPr>
          <p:cNvPr id="3" name="Content Placeholder 2">
            <a:extLst>
              <a:ext uri="{FF2B5EF4-FFF2-40B4-BE49-F238E27FC236}">
                <a16:creationId xmlns:a16="http://schemas.microsoft.com/office/drawing/2014/main" id="{475E3B7A-CBF5-D843-663D-148417C4D29C}"/>
              </a:ext>
            </a:extLst>
          </p:cNvPr>
          <p:cNvSpPr>
            <a:spLocks noGrp="1"/>
          </p:cNvSpPr>
          <p:nvPr>
            <p:ph idx="1"/>
          </p:nvPr>
        </p:nvSpPr>
        <p:spPr>
          <a:xfrm>
            <a:off x="513347" y="1347536"/>
            <a:ext cx="10840453" cy="5013157"/>
          </a:xfrm>
        </p:spPr>
        <p:txBody>
          <a:bodyPr>
            <a:normAutofit fontScale="92500" lnSpcReduction="20000"/>
          </a:bodyPr>
          <a:lstStyle/>
          <a:p>
            <a:r>
              <a:rPr lang="en-US" b="1" dirty="0"/>
              <a:t>Warehousing</a:t>
            </a:r>
            <a:endParaRPr lang="en-US" dirty="0"/>
          </a:p>
          <a:p>
            <a:pPr lvl="1"/>
            <a:r>
              <a:rPr lang="en-US" dirty="0"/>
              <a:t>Number of warehouses </a:t>
            </a:r>
          </a:p>
          <a:p>
            <a:pPr lvl="1"/>
            <a:r>
              <a:rPr lang="en-US" dirty="0"/>
              <a:t>Warehouse locations </a:t>
            </a:r>
          </a:p>
          <a:p>
            <a:pPr lvl="1"/>
            <a:r>
              <a:rPr lang="en-US" dirty="0"/>
              <a:t>Inventory levels </a:t>
            </a:r>
          </a:p>
          <a:p>
            <a:pPr lvl="1"/>
            <a:r>
              <a:rPr lang="en-US" dirty="0" err="1"/>
              <a:t>Centralised</a:t>
            </a:r>
            <a:r>
              <a:rPr lang="en-US" dirty="0"/>
              <a:t> vs. </a:t>
            </a:r>
            <a:r>
              <a:rPr lang="en-US" dirty="0" err="1"/>
              <a:t>decentralised</a:t>
            </a:r>
            <a:r>
              <a:rPr lang="en-US" dirty="0"/>
              <a:t> storage </a:t>
            </a:r>
          </a:p>
          <a:p>
            <a:r>
              <a:rPr lang="en-US" b="1" dirty="0"/>
              <a:t>Transportation</a:t>
            </a:r>
            <a:endParaRPr lang="en-US" dirty="0"/>
          </a:p>
          <a:p>
            <a:pPr lvl="1"/>
            <a:r>
              <a:rPr lang="en-US" dirty="0"/>
              <a:t>Road </a:t>
            </a:r>
          </a:p>
          <a:p>
            <a:pPr lvl="1"/>
            <a:r>
              <a:rPr lang="en-US" dirty="0"/>
              <a:t>Rail </a:t>
            </a:r>
          </a:p>
          <a:p>
            <a:pPr lvl="1"/>
            <a:r>
              <a:rPr lang="en-US" dirty="0"/>
              <a:t>Air </a:t>
            </a:r>
          </a:p>
          <a:p>
            <a:pPr lvl="1"/>
            <a:r>
              <a:rPr lang="en-US" dirty="0"/>
              <a:t>Sea </a:t>
            </a:r>
          </a:p>
          <a:p>
            <a:pPr lvl="1"/>
            <a:r>
              <a:rPr lang="en-US" dirty="0"/>
              <a:t>Courier/last-mile delivery </a:t>
            </a:r>
          </a:p>
          <a:p>
            <a:r>
              <a:rPr lang="en-US" b="1" dirty="0"/>
              <a:t>Three major considerations</a:t>
            </a:r>
          </a:p>
          <a:p>
            <a:pPr marL="457200" lvl="1" indent="0">
              <a:buNone/>
            </a:pPr>
            <a:r>
              <a:rPr lang="en-US" b="1" dirty="0"/>
              <a:t>1. Transportation cost: </a:t>
            </a:r>
            <a:r>
              <a:rPr lang="en-US" dirty="0"/>
              <a:t>Lower logistics costs can reduce the total distribution cost.</a:t>
            </a:r>
          </a:p>
          <a:p>
            <a:pPr marL="457200" lvl="1" indent="0">
              <a:buNone/>
            </a:pPr>
            <a:r>
              <a:rPr lang="en-US" b="1" dirty="0"/>
              <a:t>2. Delivery time: </a:t>
            </a:r>
            <a:r>
              <a:rPr lang="en-US" dirty="0"/>
              <a:t>Customers increasingly expect faster delivery.</a:t>
            </a:r>
          </a:p>
          <a:p>
            <a:pPr marL="457200" lvl="1" indent="0">
              <a:buNone/>
            </a:pPr>
            <a:r>
              <a:rPr lang="en-US" b="1" dirty="0"/>
              <a:t>3. Customer convenience: </a:t>
            </a:r>
            <a:r>
              <a:rPr lang="en-US" dirty="0"/>
              <a:t>Distribution should make buying and receiving the product easy.</a:t>
            </a:r>
          </a:p>
          <a:p>
            <a:endParaRPr lang="en-US" dirty="0"/>
          </a:p>
        </p:txBody>
      </p:sp>
      <p:pic>
        <p:nvPicPr>
          <p:cNvPr id="5" name="Picture 4">
            <a:extLst>
              <a:ext uri="{FF2B5EF4-FFF2-40B4-BE49-F238E27FC236}">
                <a16:creationId xmlns:a16="http://schemas.microsoft.com/office/drawing/2014/main" id="{806776B8-E116-6DDE-3B87-49296A8B57CE}"/>
              </a:ext>
            </a:extLst>
          </p:cNvPr>
          <p:cNvPicPr>
            <a:picLocks noChangeAspect="1"/>
          </p:cNvPicPr>
          <p:nvPr/>
        </p:nvPicPr>
        <p:blipFill>
          <a:blip r:embed="rId2"/>
          <a:stretch>
            <a:fillRect/>
          </a:stretch>
        </p:blipFill>
        <p:spPr>
          <a:xfrm>
            <a:off x="6096000" y="1347536"/>
            <a:ext cx="5951621" cy="3605523"/>
          </a:xfrm>
          <a:prstGeom prst="rect">
            <a:avLst/>
          </a:prstGeom>
        </p:spPr>
      </p:pic>
    </p:spTree>
    <p:extLst>
      <p:ext uri="{BB962C8B-B14F-4D97-AF65-F5344CB8AC3E}">
        <p14:creationId xmlns:p14="http://schemas.microsoft.com/office/powerpoint/2010/main" val="40784996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C52BF-2025-656D-D9A5-EE7EB4AFA132}"/>
              </a:ext>
            </a:extLst>
          </p:cNvPr>
          <p:cNvSpPr>
            <a:spLocks noGrp="1"/>
          </p:cNvSpPr>
          <p:nvPr>
            <p:ph type="title"/>
          </p:nvPr>
        </p:nvSpPr>
        <p:spPr>
          <a:xfrm>
            <a:off x="338328" y="365125"/>
            <a:ext cx="10515600" cy="156083"/>
          </a:xfrm>
        </p:spPr>
        <p:txBody>
          <a:bodyPr>
            <a:normAutofit fontScale="90000"/>
          </a:bodyPr>
          <a:lstStyle/>
          <a:p>
            <a:r>
              <a:rPr lang="en-US" dirty="0"/>
              <a:t>Dell’s distribution channel</a:t>
            </a:r>
          </a:p>
        </p:txBody>
      </p:sp>
      <p:sp>
        <p:nvSpPr>
          <p:cNvPr id="3" name="Content Placeholder 2">
            <a:extLst>
              <a:ext uri="{FF2B5EF4-FFF2-40B4-BE49-F238E27FC236}">
                <a16:creationId xmlns:a16="http://schemas.microsoft.com/office/drawing/2014/main" id="{4EB1427C-2522-1CFE-50BA-EF3207E25A20}"/>
              </a:ext>
            </a:extLst>
          </p:cNvPr>
          <p:cNvSpPr>
            <a:spLocks noGrp="1"/>
          </p:cNvSpPr>
          <p:nvPr>
            <p:ph sz="half" idx="1"/>
          </p:nvPr>
        </p:nvSpPr>
        <p:spPr>
          <a:xfrm>
            <a:off x="338328" y="740664"/>
            <a:ext cx="5681472" cy="5961888"/>
          </a:xfrm>
        </p:spPr>
        <p:txBody>
          <a:bodyPr>
            <a:normAutofit fontScale="55000" lnSpcReduction="20000"/>
          </a:bodyPr>
          <a:lstStyle/>
          <a:p>
            <a:pPr marL="0" indent="0">
              <a:buNone/>
            </a:pPr>
            <a:r>
              <a:rPr lang="en-US" dirty="0"/>
              <a:t>In 1984, Michael Dell started selling personal computers from his university dorm room in Texas. At that time, most computer manufacturers sold through distributors, wholesalers and retail stores. Dell chose a different route. Customers ordered directly from the company, selected the specifications they wanted, and Dell assembled the computer after receiving the order. As the business grew, Dell continued to rely heavily on this direct model. Customers could first order by phone and later through Dell’s website. The company became well known for allowing buyers to </a:t>
            </a:r>
            <a:r>
              <a:rPr lang="en-US" dirty="0" err="1"/>
              <a:t>customise</a:t>
            </a:r>
            <a:r>
              <a:rPr lang="en-US" dirty="0"/>
              <a:t> their computers and have them delivered directly to their homes or offices. The model worked particularly well with business customers, who could order large numbers of computers with specific configurations. Dell also developed direct relationships with corporations, universities and government </a:t>
            </a:r>
            <a:r>
              <a:rPr lang="en-US" dirty="0" err="1"/>
              <a:t>organisations</a:t>
            </a:r>
            <a:r>
              <a:rPr lang="en-US" dirty="0"/>
              <a:t>.</a:t>
            </a:r>
          </a:p>
          <a:p>
            <a:pPr marL="0" indent="0">
              <a:buNone/>
            </a:pPr>
            <a:r>
              <a:rPr lang="en-US" dirty="0"/>
              <a:t>By the mid-2000s, however, the consumer computer market was changing. Laptop sales were growing, and many customers wanted to visit stores, compare different brands, see the screen, try the keyboard and examine the size and weight of a laptop before making a decision. Competitors such as HP, Lenovo and Acer were widely available in electronics stores, while Dell products were much less visible there.</a:t>
            </a:r>
          </a:p>
          <a:p>
            <a:pPr marL="0" indent="0">
              <a:buNone/>
            </a:pPr>
            <a:r>
              <a:rPr lang="en-US" dirty="0"/>
              <a:t>In 2007, Dell began placing selected computers in Walmart stores in the United States. It later expanded into other major retailers, including Best Buy. Customers who previously had to order a Dell computer directly could now see and buy selected models in physical stores. Dell continued to sell directly at the same time. As the company expanded its business beyond personal computers into servers, storage, networking and other technology products, it also increased its use of distributors and </a:t>
            </a:r>
            <a:r>
              <a:rPr lang="en-US" dirty="0" err="1"/>
              <a:t>specialised</a:t>
            </a:r>
            <a:r>
              <a:rPr lang="en-US" dirty="0"/>
              <a:t> partners. Distributors supplied Dell products to networks of smaller dealers and resellers. Some resellers sold Dell products together with installation, software or technical support. System integrators included Dell hardware as part of larger IT projects for companies and public </a:t>
            </a:r>
            <a:r>
              <a:rPr lang="en-US" dirty="0" err="1"/>
              <a:t>organisations</a:t>
            </a:r>
            <a:r>
              <a:rPr lang="en-US" dirty="0"/>
              <a:t>. </a:t>
            </a:r>
          </a:p>
        </p:txBody>
      </p:sp>
      <p:sp>
        <p:nvSpPr>
          <p:cNvPr id="6" name="Content Placeholder 5">
            <a:extLst>
              <a:ext uri="{FF2B5EF4-FFF2-40B4-BE49-F238E27FC236}">
                <a16:creationId xmlns:a16="http://schemas.microsoft.com/office/drawing/2014/main" id="{22293FCC-986E-37D6-4808-322AE382E19C}"/>
              </a:ext>
            </a:extLst>
          </p:cNvPr>
          <p:cNvSpPr>
            <a:spLocks noGrp="1"/>
          </p:cNvSpPr>
          <p:nvPr>
            <p:ph sz="half" idx="2"/>
          </p:nvPr>
        </p:nvSpPr>
        <p:spPr>
          <a:xfrm>
            <a:off x="6172200" y="4645153"/>
            <a:ext cx="5681472" cy="1965960"/>
          </a:xfrm>
        </p:spPr>
        <p:txBody>
          <a:bodyPr>
            <a:normAutofit fontScale="55000" lnSpcReduction="20000"/>
          </a:bodyPr>
          <a:lstStyle/>
          <a:p>
            <a:pPr marL="0" indent="0">
              <a:buNone/>
            </a:pPr>
            <a:r>
              <a:rPr lang="en-US" dirty="0"/>
              <a:t>Dell therefore came to sell through several routes at the same time.</a:t>
            </a:r>
          </a:p>
          <a:p>
            <a:pPr marL="0" indent="0">
              <a:buNone/>
            </a:pPr>
            <a:r>
              <a:rPr lang="en-US" dirty="0"/>
              <a:t>A small customer might buy a laptop from Dell’s website. Another might purchase one from a retail store. A small business might buy through a local reseller, while a multinational company could negotiate directly with Dell. In some markets, distributors supplied many smaller resellers that Dell did not serve directly.</a:t>
            </a:r>
          </a:p>
          <a:p>
            <a:pPr marL="0" indent="0">
              <a:buNone/>
            </a:pPr>
            <a:r>
              <a:rPr lang="en-US" dirty="0"/>
              <a:t>This meant that the company founded on the idea of selling computers directly to customers eventually developed a distribution network involving direct sales, retailers, distributors, resellers and other business partners.</a:t>
            </a:r>
          </a:p>
          <a:p>
            <a:pPr marL="0" indent="0">
              <a:buNone/>
            </a:pPr>
            <a:endParaRPr lang="en-US" dirty="0"/>
          </a:p>
        </p:txBody>
      </p:sp>
      <p:pic>
        <p:nvPicPr>
          <p:cNvPr id="5" name="Picture 4">
            <a:extLst>
              <a:ext uri="{FF2B5EF4-FFF2-40B4-BE49-F238E27FC236}">
                <a16:creationId xmlns:a16="http://schemas.microsoft.com/office/drawing/2014/main" id="{6210DFE0-6EE9-77AC-7ADD-DFF88B9326F7}"/>
              </a:ext>
            </a:extLst>
          </p:cNvPr>
          <p:cNvPicPr>
            <a:picLocks noChangeAspect="1"/>
          </p:cNvPicPr>
          <p:nvPr/>
        </p:nvPicPr>
        <p:blipFill>
          <a:blip r:embed="rId2"/>
          <a:stretch>
            <a:fillRect/>
          </a:stretch>
        </p:blipFill>
        <p:spPr>
          <a:xfrm>
            <a:off x="6335654" y="729335"/>
            <a:ext cx="5518018" cy="3707691"/>
          </a:xfrm>
          <a:prstGeom prst="rect">
            <a:avLst/>
          </a:prstGeom>
        </p:spPr>
      </p:pic>
    </p:spTree>
    <p:extLst>
      <p:ext uri="{BB962C8B-B14F-4D97-AF65-F5344CB8AC3E}">
        <p14:creationId xmlns:p14="http://schemas.microsoft.com/office/powerpoint/2010/main" val="1543073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46C3F919-61E7-4B55-8BE2-CAED0F72A31E}"/>
              </a:ext>
            </a:extLst>
          </p:cNvPr>
          <p:cNvPicPr>
            <a:picLocks noChangeAspect="1"/>
          </p:cNvPicPr>
          <p:nvPr/>
        </p:nvPicPr>
        <p:blipFill>
          <a:blip r:embed="rId2"/>
          <a:srcRect t="9091" r="13818"/>
          <a:stretch>
            <a:fillRect/>
          </a:stretch>
        </p:blipFill>
        <p:spPr>
          <a:xfrm>
            <a:off x="3523488" y="10"/>
            <a:ext cx="8668512" cy="6857990"/>
          </a:xfrm>
          <a:prstGeom prst="rect">
            <a:avLst/>
          </a:prstGeom>
        </p:spPr>
      </p:pic>
      <p:sp>
        <p:nvSpPr>
          <p:cNvPr id="12" name="Rectangle 11">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tx1"/>
              </a:gs>
              <a:gs pos="33000">
                <a:schemeClr val="tx1">
                  <a:alpha val="64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47D62BB-F268-06C1-9707-FB5092263F30}"/>
              </a:ext>
            </a:extLst>
          </p:cNvPr>
          <p:cNvSpPr>
            <a:spLocks noGrp="1"/>
          </p:cNvSpPr>
          <p:nvPr>
            <p:ph type="title"/>
          </p:nvPr>
        </p:nvSpPr>
        <p:spPr>
          <a:xfrm>
            <a:off x="477981" y="1122363"/>
            <a:ext cx="4023360" cy="3204134"/>
          </a:xfrm>
        </p:spPr>
        <p:txBody>
          <a:bodyPr vert="horz" lIns="91440" tIns="45720" rIns="91440" bIns="45720" rtlCol="0" anchor="b">
            <a:normAutofit/>
          </a:bodyPr>
          <a:lstStyle/>
          <a:p>
            <a:r>
              <a:rPr lang="en-US" sz="4800" dirty="0">
                <a:solidFill>
                  <a:schemeClr val="bg1"/>
                </a:solidFill>
              </a:rPr>
              <a:t>PLACE IN SERVICE</a:t>
            </a:r>
          </a:p>
        </p:txBody>
      </p:sp>
      <p:sp>
        <p:nvSpPr>
          <p:cNvPr id="3" name="Text Placeholder 2">
            <a:extLst>
              <a:ext uri="{FF2B5EF4-FFF2-40B4-BE49-F238E27FC236}">
                <a16:creationId xmlns:a16="http://schemas.microsoft.com/office/drawing/2014/main" id="{F35951BF-F191-4CE0-2647-83876240BC79}"/>
              </a:ext>
            </a:extLst>
          </p:cNvPr>
          <p:cNvSpPr>
            <a:spLocks noGrp="1"/>
          </p:cNvSpPr>
          <p:nvPr>
            <p:ph type="body" idx="1"/>
          </p:nvPr>
        </p:nvSpPr>
        <p:spPr>
          <a:xfrm>
            <a:off x="477980" y="4872922"/>
            <a:ext cx="4023359" cy="1208141"/>
          </a:xfrm>
        </p:spPr>
        <p:txBody>
          <a:bodyPr vert="horz" lIns="91440" tIns="45720" rIns="91440" bIns="45720" rtlCol="0">
            <a:normAutofit/>
          </a:bodyPr>
          <a:lstStyle/>
          <a:p>
            <a:endParaRPr lang="en-US" sz="2000">
              <a:solidFill>
                <a:schemeClr val="bg1"/>
              </a:solidFill>
            </a:endParaRPr>
          </a:p>
        </p:txBody>
      </p:sp>
      <p:sp>
        <p:nvSpPr>
          <p:cNvPr id="14" name="Rectangle 1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6" name="Rectangle 1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09490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A2FDF-FDE5-7D9A-0B56-54E61969FD96}"/>
              </a:ext>
            </a:extLst>
          </p:cNvPr>
          <p:cNvSpPr>
            <a:spLocks noGrp="1"/>
          </p:cNvSpPr>
          <p:nvPr>
            <p:ph type="title"/>
          </p:nvPr>
        </p:nvSpPr>
        <p:spPr>
          <a:xfrm>
            <a:off x="838200" y="365125"/>
            <a:ext cx="10515600" cy="709083"/>
          </a:xfrm>
        </p:spPr>
        <p:txBody>
          <a:bodyPr>
            <a:normAutofit/>
          </a:bodyPr>
          <a:lstStyle/>
          <a:p>
            <a:r>
              <a:rPr lang="en-US" sz="4000" dirty="0"/>
              <a:t>DISTRIBUTION IN SERVICE</a:t>
            </a:r>
          </a:p>
        </p:txBody>
      </p:sp>
      <p:sp>
        <p:nvSpPr>
          <p:cNvPr id="3" name="Content Placeholder 2">
            <a:extLst>
              <a:ext uri="{FF2B5EF4-FFF2-40B4-BE49-F238E27FC236}">
                <a16:creationId xmlns:a16="http://schemas.microsoft.com/office/drawing/2014/main" id="{42E6C758-C146-DFEE-D2FD-5F2EB0BD7D28}"/>
              </a:ext>
            </a:extLst>
          </p:cNvPr>
          <p:cNvSpPr>
            <a:spLocks noGrp="1"/>
          </p:cNvSpPr>
          <p:nvPr>
            <p:ph idx="1"/>
          </p:nvPr>
        </p:nvSpPr>
        <p:spPr>
          <a:xfrm>
            <a:off x="389467" y="1219200"/>
            <a:ext cx="11534425" cy="2209799"/>
          </a:xfrm>
        </p:spPr>
        <p:txBody>
          <a:bodyPr>
            <a:normAutofit fontScale="70000" lnSpcReduction="20000"/>
          </a:bodyPr>
          <a:lstStyle/>
          <a:p>
            <a:pPr lvl="0"/>
            <a:r>
              <a:rPr lang="en-US" b="1" dirty="0"/>
              <a:t>Production and consumption occur simultaneously:</a:t>
            </a:r>
            <a:r>
              <a:rPr lang="en-US" dirty="0"/>
              <a:t> Customers often participate in the service delivery process. Therefore, the </a:t>
            </a:r>
            <a:r>
              <a:rPr lang="en-US" b="1" dirty="0"/>
              <a:t>place of distribution is also where the service experience takes place</a:t>
            </a:r>
            <a:r>
              <a:rPr lang="en-US" dirty="0"/>
              <a:t>. </a:t>
            </a:r>
          </a:p>
          <a:p>
            <a:pPr lvl="0"/>
            <a:r>
              <a:rPr lang="en-US" b="1" dirty="0"/>
              <a:t>Services are intangible and cannot be stored:</a:t>
            </a:r>
            <a:r>
              <a:rPr lang="en-US" dirty="0"/>
              <a:t> Unlike physical goods, unused service capacity cannot be inventoried for future sale. </a:t>
            </a:r>
          </a:p>
          <a:p>
            <a:pPr lvl="0"/>
            <a:r>
              <a:rPr lang="en-US" b="1" dirty="0"/>
              <a:t>Location and physical environment strongly influence the customer experience:</a:t>
            </a:r>
            <a:r>
              <a:rPr lang="en-US" dirty="0"/>
              <a:t> The service setting can affect customers’ </a:t>
            </a:r>
            <a:r>
              <a:rPr lang="en-US" b="1" dirty="0"/>
              <a:t>psychological responses, emotions, memories, physical comfort, and mood</a:t>
            </a:r>
            <a:r>
              <a:rPr lang="en-US" dirty="0"/>
              <a:t>.</a:t>
            </a:r>
          </a:p>
        </p:txBody>
      </p:sp>
      <p:pic>
        <p:nvPicPr>
          <p:cNvPr id="5" name="Picture 4">
            <a:extLst>
              <a:ext uri="{FF2B5EF4-FFF2-40B4-BE49-F238E27FC236}">
                <a16:creationId xmlns:a16="http://schemas.microsoft.com/office/drawing/2014/main" id="{7170C90A-A8A0-D343-8CBE-4C86A4C10E72}"/>
              </a:ext>
            </a:extLst>
          </p:cNvPr>
          <p:cNvPicPr>
            <a:picLocks noChangeAspect="1"/>
          </p:cNvPicPr>
          <p:nvPr/>
        </p:nvPicPr>
        <p:blipFill>
          <a:blip r:embed="rId2"/>
          <a:stretch>
            <a:fillRect/>
          </a:stretch>
        </p:blipFill>
        <p:spPr>
          <a:xfrm>
            <a:off x="6941623" y="3568292"/>
            <a:ext cx="4982270" cy="2924583"/>
          </a:xfrm>
          <a:prstGeom prst="rect">
            <a:avLst/>
          </a:prstGeom>
        </p:spPr>
      </p:pic>
      <p:sp>
        <p:nvSpPr>
          <p:cNvPr id="6" name="Content Placeholder 2">
            <a:extLst>
              <a:ext uri="{FF2B5EF4-FFF2-40B4-BE49-F238E27FC236}">
                <a16:creationId xmlns:a16="http://schemas.microsoft.com/office/drawing/2014/main" id="{772E2197-B649-3BE1-17BC-FAC0B083A989}"/>
              </a:ext>
            </a:extLst>
          </p:cNvPr>
          <p:cNvSpPr txBox="1">
            <a:spLocks/>
          </p:cNvSpPr>
          <p:nvPr/>
        </p:nvSpPr>
        <p:spPr>
          <a:xfrm>
            <a:off x="389467" y="3428999"/>
            <a:ext cx="6552156" cy="320886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r>
              <a:rPr lang="en-US" sz="2050" b="1" dirty="0"/>
              <a:t>People are crucial:</a:t>
            </a:r>
            <a:r>
              <a:rPr lang="en-US" sz="2050" dirty="0"/>
              <a:t> frontline employees, customers, and other customers all influence the service experience. </a:t>
            </a:r>
          </a:p>
          <a:p>
            <a:pPr lvl="0"/>
            <a:r>
              <a:rPr lang="en-US" sz="2050" b="1" dirty="0"/>
              <a:t>Service quality is difficult to </a:t>
            </a:r>
            <a:r>
              <a:rPr lang="en-US" sz="2050" b="1" dirty="0" err="1"/>
              <a:t>standardise</a:t>
            </a:r>
            <a:r>
              <a:rPr lang="en-US" sz="2050" dirty="0"/>
              <a:t> across different service locations. </a:t>
            </a:r>
          </a:p>
          <a:p>
            <a:pPr lvl="0"/>
            <a:r>
              <a:rPr lang="en-US" sz="2050" b="1" dirty="0"/>
              <a:t>Managing supply and demand:</a:t>
            </a:r>
            <a:r>
              <a:rPr lang="en-US" sz="2050" dirty="0"/>
              <a:t> businesses must respond to seasonal fluctuations, service hours, peak and off-peak periods, and available capacity. </a:t>
            </a:r>
          </a:p>
          <a:p>
            <a:pPr lvl="0"/>
            <a:r>
              <a:rPr lang="en-US" sz="2050" b="1" dirty="0"/>
              <a:t>Convenience is an important source of competitive advantage.</a:t>
            </a:r>
            <a:endParaRPr lang="en-US" sz="2050" dirty="0"/>
          </a:p>
        </p:txBody>
      </p:sp>
    </p:spTree>
    <p:extLst>
      <p:ext uri="{BB962C8B-B14F-4D97-AF65-F5344CB8AC3E}">
        <p14:creationId xmlns:p14="http://schemas.microsoft.com/office/powerpoint/2010/main" val="961046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7" y="347471"/>
            <a:ext cx="10267849" cy="861779"/>
          </a:xfrm>
          <a:prstGeom prst="rect">
            <a:avLst/>
          </a:prstGeom>
          <a:noFill/>
          <a:ln/>
        </p:spPr>
        <p:txBody>
          <a:bodyPr wrap="square" lIns="0" tIns="0" rIns="0" bIns="0" rtlCol="0" anchor="ctr"/>
          <a:lstStyle/>
          <a:p>
            <a:pPr marL="0" indent="0">
              <a:buNone/>
            </a:pPr>
            <a:r>
              <a:rPr lang="en-US" sz="3200" b="1" dirty="0">
                <a:solidFill>
                  <a:srgbClr val="25364A"/>
                </a:solidFill>
                <a:latin typeface="Aptos Display" pitchFamily="34" charset="0"/>
                <a:ea typeface="Aptos Display" pitchFamily="34" charset="-122"/>
                <a:cs typeface="Aptos Display" pitchFamily="34" charset="-120"/>
              </a:rPr>
              <a:t>PLACE IS MORE THAN DISTRIBUTION IN SERVICE</a:t>
            </a:r>
            <a:endParaRPr lang="en-US" sz="3200" dirty="0"/>
          </a:p>
        </p:txBody>
      </p:sp>
      <p:pic>
        <p:nvPicPr>
          <p:cNvPr id="4" name="Image 0" descr="/mnt/data/cafe_interior.jpg"/>
          <p:cNvPicPr>
            <a:picLocks noChangeAspect="1"/>
          </p:cNvPicPr>
          <p:nvPr/>
        </p:nvPicPr>
        <p:blipFill>
          <a:blip r:embed="rId3"/>
          <a:srcRect l="14130" t="37647" r="-14130" b="-37647"/>
          <a:stretch/>
        </p:blipFill>
        <p:spPr>
          <a:xfrm>
            <a:off x="594360" y="2029968"/>
            <a:ext cx="4206240" cy="3108960"/>
          </a:xfrm>
          <a:prstGeom prst="rect">
            <a:avLst/>
          </a:prstGeom>
        </p:spPr>
      </p:pic>
      <p:sp>
        <p:nvSpPr>
          <p:cNvPr id="5" name="Text 2"/>
          <p:cNvSpPr/>
          <p:nvPr/>
        </p:nvSpPr>
        <p:spPr>
          <a:xfrm>
            <a:off x="4649638" y="1299138"/>
            <a:ext cx="6975434" cy="3410022"/>
          </a:xfrm>
          <a:prstGeom prst="rect">
            <a:avLst/>
          </a:prstGeom>
          <a:noFill/>
          <a:ln/>
        </p:spPr>
        <p:txBody>
          <a:bodyPr wrap="square" lIns="762" tIns="762" rIns="762" bIns="762" rtlCol="0" anchor="ctr">
            <a:noAutofit/>
          </a:bodyPr>
          <a:lstStyle/>
          <a:p>
            <a:pPr lvl="0"/>
            <a:r>
              <a:rPr lang="en-US" sz="2400" dirty="0"/>
              <a:t>The physical environment creates the first impression and communicates brand positioning. </a:t>
            </a:r>
          </a:p>
          <a:p>
            <a:pPr lvl="0"/>
            <a:r>
              <a:rPr lang="en-US" sz="2400" dirty="0"/>
              <a:t>It reduces customers’ perceived risk, especially because services are intangible. </a:t>
            </a:r>
          </a:p>
          <a:p>
            <a:pPr lvl="0"/>
            <a:r>
              <a:rPr lang="en-US" sz="2400" dirty="0"/>
              <a:t>It influences emotions, perceived waiting time, comfort, repeat purchase </a:t>
            </a:r>
            <a:r>
              <a:rPr lang="en-US" sz="2400" dirty="0" err="1"/>
              <a:t>behaviour</a:t>
            </a:r>
            <a:r>
              <a:rPr lang="en-US" sz="2400" dirty="0"/>
              <a:t>, and customer loyalty. </a:t>
            </a:r>
          </a:p>
          <a:p>
            <a:pPr lvl="0"/>
            <a:r>
              <a:rPr lang="en-US" sz="2400" dirty="0"/>
              <a:t>It helps manage interactions among customers, employees, and other customers.</a:t>
            </a:r>
          </a:p>
        </p:txBody>
      </p:sp>
      <p:sp>
        <p:nvSpPr>
          <p:cNvPr id="6" name="Text 3"/>
          <p:cNvSpPr/>
          <p:nvPr/>
        </p:nvSpPr>
        <p:spPr>
          <a:xfrm>
            <a:off x="914400" y="4709160"/>
            <a:ext cx="10012680" cy="1234440"/>
          </a:xfrm>
          <a:prstGeom prst="rect">
            <a:avLst/>
          </a:prstGeom>
          <a:noFill/>
          <a:ln/>
        </p:spPr>
        <p:txBody>
          <a:bodyPr wrap="square" lIns="0" tIns="0" rIns="0" bIns="0" rtlCol="0" anchor="ctr">
            <a:normAutofit/>
          </a:bodyPr>
          <a:lstStyle/>
          <a:p>
            <a:pPr algn="ctr"/>
            <a:r>
              <a:rPr lang="en-US" sz="2800" dirty="0">
                <a:solidFill>
                  <a:schemeClr val="accent6">
                    <a:lumMod val="75000"/>
                  </a:schemeClr>
                </a:solidFill>
              </a:rPr>
              <a:t>A café does not simply sell drinks; it also sells a </a:t>
            </a:r>
            <a:r>
              <a:rPr lang="en-US" sz="2800" b="1" dirty="0">
                <a:solidFill>
                  <a:schemeClr val="accent6">
                    <a:lumMod val="75000"/>
                  </a:schemeClr>
                </a:solidFill>
              </a:rPr>
              <a:t>space for working, </a:t>
            </a:r>
            <a:r>
              <a:rPr lang="en-US" sz="2800" b="1" dirty="0" err="1">
                <a:solidFill>
                  <a:schemeClr val="accent6">
                    <a:lumMod val="75000"/>
                  </a:schemeClr>
                </a:solidFill>
              </a:rPr>
              <a:t>socialising</a:t>
            </a:r>
            <a:r>
              <a:rPr lang="en-US" sz="2800" b="1" dirty="0">
                <a:solidFill>
                  <a:schemeClr val="accent6">
                    <a:lumMod val="75000"/>
                  </a:schemeClr>
                </a:solidFill>
              </a:rPr>
              <a:t>, relaxing, and self-expression</a:t>
            </a:r>
            <a:r>
              <a:rPr lang="en-US" sz="2800" dirty="0">
                <a:solidFill>
                  <a:schemeClr val="accent6">
                    <a:lumMod val="75000"/>
                  </a:schemeClr>
                </a:solidFill>
              </a:rPr>
              <a:t>.</a:t>
            </a:r>
          </a:p>
        </p:txBody>
      </p:sp>
      <p:sp>
        <p:nvSpPr>
          <p:cNvPr id="7" name="Text 4"/>
          <p:cNvSpPr/>
          <p:nvPr/>
        </p:nvSpPr>
        <p:spPr>
          <a:xfrm>
            <a:off x="566928" y="6473952"/>
            <a:ext cx="9875520" cy="201168"/>
          </a:xfrm>
          <a:prstGeom prst="rect">
            <a:avLst/>
          </a:prstGeom>
          <a:noFill/>
          <a:ln/>
        </p:spPr>
        <p:txBody>
          <a:bodyPr wrap="square" lIns="0" tIns="0" rIns="0" bIns="0" rtlCol="0" anchor="ctr"/>
          <a:lstStyle/>
          <a:p>
            <a:pPr marL="0" indent="0">
              <a:buNone/>
            </a:pPr>
            <a:r>
              <a:rPr lang="en-US" sz="670" dirty="0">
                <a:solidFill>
                  <a:srgbClr val="6F6A62"/>
                </a:solidFill>
              </a:rPr>
              <a:t>Sources: Lovelock &amp; Wirtz; Zeithaml, Bitner &amp; Gremler; Bitner (1992).</a:t>
            </a:r>
            <a:endParaRPr lang="en-US" sz="670" dirty="0"/>
          </a:p>
        </p:txBody>
      </p:sp>
      <p:sp>
        <p:nvSpPr>
          <p:cNvPr id="25" name="Slide Number Placeholder 0"/>
          <p:cNvSpPr>
            <a:spLocks noGrp="1"/>
          </p:cNvSpPr>
          <p:nvPr>
            <p:ph type="sldNum" sz="quarter" idx="4294967295"/>
          </p:nvPr>
        </p:nvSpPr>
        <p:spPr>
          <a:xfrm>
            <a:off x="11292840" y="64739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97A66"/>
                </a:solidFill>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66928" y="584524"/>
            <a:ext cx="10490539" cy="311241"/>
          </a:xfrm>
          <a:prstGeom prst="rect">
            <a:avLst/>
          </a:prstGeom>
          <a:noFill/>
          <a:ln/>
        </p:spPr>
        <p:txBody>
          <a:bodyPr wrap="square" lIns="0" tIns="0" rIns="0" bIns="0" rtlCol="0" anchor="ctr"/>
          <a:lstStyle/>
          <a:p>
            <a:pPr marL="0" indent="0">
              <a:buNone/>
            </a:pPr>
            <a:r>
              <a:rPr lang="en-US" sz="3200" b="1" dirty="0">
                <a:solidFill>
                  <a:srgbClr val="25364A"/>
                </a:solidFill>
                <a:latin typeface="Aptos Display" pitchFamily="34" charset="0"/>
                <a:ea typeface="Aptos Display" pitchFamily="34" charset="-122"/>
                <a:cs typeface="Aptos Display" pitchFamily="34" charset="-120"/>
              </a:rPr>
              <a:t>PLACE AS PART OF SERVICESCAPE AND EXPERIENCE</a:t>
            </a:r>
            <a:endParaRPr lang="en-US" sz="3200" dirty="0"/>
          </a:p>
        </p:txBody>
      </p:sp>
      <p:sp>
        <p:nvSpPr>
          <p:cNvPr id="4" name="Shape 2"/>
          <p:cNvSpPr/>
          <p:nvPr/>
        </p:nvSpPr>
        <p:spPr>
          <a:xfrm>
            <a:off x="484632" y="1463038"/>
            <a:ext cx="3429000" cy="4617721"/>
          </a:xfrm>
          <a:prstGeom prst="roundRect">
            <a:avLst>
              <a:gd name="adj" fmla="val 3934"/>
            </a:avLst>
          </a:prstGeom>
          <a:solidFill>
            <a:srgbClr val="FFFFFF"/>
          </a:solidFill>
          <a:ln w="10160">
            <a:solidFill>
              <a:srgbClr val="DED4C6"/>
            </a:solidFill>
            <a:prstDash val="solid"/>
          </a:ln>
        </p:spPr>
        <p:txBody>
          <a:bodyPr/>
          <a:lstStyle/>
          <a:p>
            <a:endParaRPr lang="en-US"/>
          </a:p>
        </p:txBody>
      </p:sp>
      <p:sp>
        <p:nvSpPr>
          <p:cNvPr id="5" name="Text 3"/>
          <p:cNvSpPr/>
          <p:nvPr/>
        </p:nvSpPr>
        <p:spPr>
          <a:xfrm>
            <a:off x="871728" y="1518249"/>
            <a:ext cx="3141568" cy="822270"/>
          </a:xfrm>
          <a:prstGeom prst="rect">
            <a:avLst/>
          </a:prstGeom>
          <a:noFill/>
          <a:ln/>
        </p:spPr>
        <p:txBody>
          <a:bodyPr wrap="square" lIns="0" tIns="0" rIns="0" bIns="0" rtlCol="0" anchor="ctr"/>
          <a:lstStyle/>
          <a:p>
            <a:pPr marL="0" indent="0">
              <a:buNone/>
            </a:pPr>
            <a:r>
              <a:rPr lang="en-US" sz="2400" b="1" dirty="0">
                <a:solidFill>
                  <a:srgbClr val="25364A"/>
                </a:solidFill>
              </a:rPr>
              <a:t>1. Facility exterior</a:t>
            </a:r>
            <a:endParaRPr lang="en-US" sz="2400" dirty="0"/>
          </a:p>
        </p:txBody>
      </p:sp>
      <p:sp>
        <p:nvSpPr>
          <p:cNvPr id="6" name="Text 4"/>
          <p:cNvSpPr/>
          <p:nvPr/>
        </p:nvSpPr>
        <p:spPr>
          <a:xfrm>
            <a:off x="886968" y="2313432"/>
            <a:ext cx="3026664" cy="3648802"/>
          </a:xfrm>
          <a:prstGeom prst="rect">
            <a:avLst/>
          </a:prstGeom>
          <a:noFill/>
          <a:ln/>
        </p:spPr>
        <p:txBody>
          <a:bodyPr wrap="square" lIns="0" tIns="0" rIns="0" bIns="0" rtlCol="0" anchor="ctr">
            <a:normAutofit lnSpcReduction="10000"/>
          </a:bodyPr>
          <a:lstStyle/>
          <a:p>
            <a:pPr lvl="0"/>
            <a:r>
              <a:rPr lang="en-US" sz="2000" b="1" dirty="0"/>
              <a:t>Exterior design:</a:t>
            </a:r>
            <a:r>
              <a:rPr lang="en-US" sz="2000" dirty="0"/>
              <a:t> façade, signage, architecture, parking, and entrance. </a:t>
            </a:r>
          </a:p>
          <a:p>
            <a:pPr lvl="0"/>
            <a:r>
              <a:rPr lang="en-US" sz="2000" dirty="0"/>
              <a:t>These provide the </a:t>
            </a:r>
            <a:r>
              <a:rPr lang="en-US" sz="2000" b="1" dirty="0"/>
              <a:t>first signals of the target market and expected service quality</a:t>
            </a:r>
            <a:r>
              <a:rPr lang="en-US" sz="2000" dirty="0"/>
              <a:t>. </a:t>
            </a:r>
          </a:p>
          <a:p>
            <a:pPr lvl="0"/>
            <a:r>
              <a:rPr lang="en-US" sz="2000" dirty="0"/>
              <a:t>They can strongly influence whether customers </a:t>
            </a:r>
            <a:r>
              <a:rPr lang="en-US" sz="2000" b="1" dirty="0"/>
              <a:t>choose to enter the service environment or walk away</a:t>
            </a:r>
            <a:r>
              <a:rPr lang="en-US" sz="2000" dirty="0"/>
              <a:t>.</a:t>
            </a:r>
          </a:p>
        </p:txBody>
      </p:sp>
      <p:sp>
        <p:nvSpPr>
          <p:cNvPr id="7" name="Shape 5"/>
          <p:cNvSpPr/>
          <p:nvPr/>
        </p:nvSpPr>
        <p:spPr>
          <a:xfrm>
            <a:off x="4214464" y="1463039"/>
            <a:ext cx="3676808" cy="4617721"/>
          </a:xfrm>
          <a:prstGeom prst="roundRect">
            <a:avLst>
              <a:gd name="adj" fmla="val 3934"/>
            </a:avLst>
          </a:prstGeom>
          <a:solidFill>
            <a:srgbClr val="FFFFFF"/>
          </a:solidFill>
          <a:ln w="10160">
            <a:solidFill>
              <a:srgbClr val="DED4C6"/>
            </a:solidFill>
            <a:prstDash val="solid"/>
          </a:ln>
        </p:spPr>
        <p:txBody>
          <a:bodyPr/>
          <a:lstStyle/>
          <a:p>
            <a:endParaRPr lang="en-US"/>
          </a:p>
        </p:txBody>
      </p:sp>
      <p:sp>
        <p:nvSpPr>
          <p:cNvPr id="8" name="Text 6"/>
          <p:cNvSpPr/>
          <p:nvPr/>
        </p:nvSpPr>
        <p:spPr>
          <a:xfrm>
            <a:off x="4590288" y="1545336"/>
            <a:ext cx="3227832" cy="768096"/>
          </a:xfrm>
          <a:prstGeom prst="rect">
            <a:avLst/>
          </a:prstGeom>
          <a:noFill/>
          <a:ln/>
        </p:spPr>
        <p:txBody>
          <a:bodyPr wrap="square" lIns="0" tIns="0" rIns="0" bIns="0" rtlCol="0" anchor="ctr"/>
          <a:lstStyle/>
          <a:p>
            <a:pPr marL="0" indent="0">
              <a:buNone/>
            </a:pPr>
            <a:r>
              <a:rPr lang="en-US" sz="2400" b="1" dirty="0">
                <a:solidFill>
                  <a:srgbClr val="25364A"/>
                </a:solidFill>
              </a:rPr>
              <a:t>2. Facility interior </a:t>
            </a:r>
            <a:endParaRPr lang="en-US" sz="2400" dirty="0"/>
          </a:p>
        </p:txBody>
      </p:sp>
      <p:sp>
        <p:nvSpPr>
          <p:cNvPr id="9" name="Text 7"/>
          <p:cNvSpPr/>
          <p:nvPr/>
        </p:nvSpPr>
        <p:spPr>
          <a:xfrm>
            <a:off x="4404360" y="2184401"/>
            <a:ext cx="3413760" cy="3777834"/>
          </a:xfrm>
          <a:prstGeom prst="rect">
            <a:avLst/>
          </a:prstGeom>
          <a:noFill/>
          <a:ln/>
        </p:spPr>
        <p:txBody>
          <a:bodyPr wrap="square" lIns="0" tIns="0" rIns="0" bIns="0" rtlCol="0" anchor="ctr">
            <a:normAutofit fontScale="92500" lnSpcReduction="10000"/>
          </a:bodyPr>
          <a:lstStyle/>
          <a:p>
            <a:pPr lvl="0"/>
            <a:r>
              <a:rPr lang="en-US" b="1" dirty="0"/>
              <a:t>Interior environment:</a:t>
            </a:r>
            <a:r>
              <a:rPr lang="en-US" dirty="0"/>
              <a:t> lighting, sound, scent, temperature, </a:t>
            </a:r>
            <a:r>
              <a:rPr lang="en-US" dirty="0" err="1"/>
              <a:t>colour</a:t>
            </a:r>
            <a:r>
              <a:rPr lang="en-US" dirty="0"/>
              <a:t>, layout, furnishings, equipment, and cleanliness. These elements shape the </a:t>
            </a:r>
            <a:r>
              <a:rPr lang="en-US" b="1" dirty="0"/>
              <a:t>service experience and customers’ emotional and </a:t>
            </a:r>
            <a:r>
              <a:rPr lang="en-US" b="1" dirty="0" err="1"/>
              <a:t>behavioural</a:t>
            </a:r>
            <a:r>
              <a:rPr lang="en-US" b="1" dirty="0"/>
              <a:t> responses</a:t>
            </a:r>
            <a:r>
              <a:rPr lang="en-US" dirty="0"/>
              <a:t>. </a:t>
            </a:r>
          </a:p>
          <a:p>
            <a:pPr lvl="0"/>
            <a:r>
              <a:rPr lang="en-US" b="1" dirty="0"/>
              <a:t>A well-designed layout helps to:</a:t>
            </a:r>
            <a:r>
              <a:rPr lang="en-US" dirty="0"/>
              <a:t> </a:t>
            </a:r>
          </a:p>
          <a:p>
            <a:pPr lvl="1"/>
            <a:r>
              <a:rPr lang="en-US" dirty="0"/>
              <a:t>Create a smooth customer flow </a:t>
            </a:r>
          </a:p>
          <a:p>
            <a:pPr lvl="1"/>
            <a:r>
              <a:rPr lang="en-US" dirty="0"/>
              <a:t>Reduce congestion and crowding </a:t>
            </a:r>
          </a:p>
          <a:p>
            <a:pPr lvl="1"/>
            <a:r>
              <a:rPr lang="en-US" dirty="0"/>
              <a:t>Save customers’ time </a:t>
            </a:r>
          </a:p>
          <a:p>
            <a:pPr lvl="1"/>
            <a:r>
              <a:rPr lang="en-US" dirty="0"/>
              <a:t>Improve service efficiency </a:t>
            </a:r>
          </a:p>
          <a:p>
            <a:pPr lvl="1"/>
            <a:r>
              <a:rPr lang="en-US" dirty="0"/>
              <a:t>Make the service easier to use </a:t>
            </a:r>
          </a:p>
          <a:p>
            <a:pPr lvl="1"/>
            <a:r>
              <a:rPr lang="en-US" dirty="0"/>
              <a:t>Help employees work more efficiently</a:t>
            </a:r>
          </a:p>
        </p:txBody>
      </p:sp>
      <p:sp>
        <p:nvSpPr>
          <p:cNvPr id="10" name="Shape 8"/>
          <p:cNvSpPr/>
          <p:nvPr/>
        </p:nvSpPr>
        <p:spPr>
          <a:xfrm>
            <a:off x="8092440" y="1463040"/>
            <a:ext cx="3614928" cy="4617720"/>
          </a:xfrm>
          <a:prstGeom prst="roundRect">
            <a:avLst>
              <a:gd name="adj" fmla="val 3934"/>
            </a:avLst>
          </a:prstGeom>
          <a:solidFill>
            <a:srgbClr val="FFFFFF"/>
          </a:solidFill>
          <a:ln w="10160">
            <a:solidFill>
              <a:srgbClr val="DED4C6"/>
            </a:solidFill>
            <a:prstDash val="solid"/>
          </a:ln>
        </p:spPr>
        <p:txBody>
          <a:bodyPr/>
          <a:lstStyle/>
          <a:p>
            <a:endParaRPr lang="en-US"/>
          </a:p>
        </p:txBody>
      </p:sp>
      <p:sp>
        <p:nvSpPr>
          <p:cNvPr id="11" name="Text 9"/>
          <p:cNvSpPr/>
          <p:nvPr/>
        </p:nvSpPr>
        <p:spPr>
          <a:xfrm>
            <a:off x="8293608" y="1627631"/>
            <a:ext cx="3212592" cy="712887"/>
          </a:xfrm>
          <a:prstGeom prst="rect">
            <a:avLst/>
          </a:prstGeom>
          <a:noFill/>
          <a:ln/>
        </p:spPr>
        <p:txBody>
          <a:bodyPr wrap="square" lIns="0" tIns="0" rIns="0" bIns="0" rtlCol="0" anchor="ctr"/>
          <a:lstStyle/>
          <a:p>
            <a:pPr marL="0" indent="0">
              <a:buNone/>
            </a:pPr>
            <a:r>
              <a:rPr lang="en-US" sz="2400" b="1" dirty="0">
                <a:solidFill>
                  <a:srgbClr val="25364A"/>
                </a:solidFill>
              </a:rPr>
              <a:t>3. Place = Meaning &amp; Emotions</a:t>
            </a:r>
            <a:endParaRPr lang="en-US" sz="2400" dirty="0"/>
          </a:p>
        </p:txBody>
      </p:sp>
      <p:sp>
        <p:nvSpPr>
          <p:cNvPr id="12" name="Text 10"/>
          <p:cNvSpPr/>
          <p:nvPr/>
        </p:nvSpPr>
        <p:spPr>
          <a:xfrm>
            <a:off x="8293608" y="2313432"/>
            <a:ext cx="3026664" cy="3648802"/>
          </a:xfrm>
          <a:prstGeom prst="rect">
            <a:avLst/>
          </a:prstGeom>
          <a:noFill/>
          <a:ln/>
        </p:spPr>
        <p:txBody>
          <a:bodyPr wrap="square" lIns="0" tIns="0" rIns="0" bIns="0" rtlCol="0" anchor="ctr">
            <a:normAutofit/>
          </a:bodyPr>
          <a:lstStyle/>
          <a:p>
            <a:pPr lvl="0"/>
            <a:r>
              <a:rPr lang="en-US" sz="2000" b="1" dirty="0"/>
              <a:t>Hospital:</a:t>
            </a:r>
            <a:r>
              <a:rPr lang="en-US" sz="2000" dirty="0"/>
              <a:t> clean, safe, reassuring </a:t>
            </a:r>
          </a:p>
          <a:p>
            <a:pPr lvl="0"/>
            <a:r>
              <a:rPr lang="en-US" sz="2000" b="1" dirty="0"/>
              <a:t>Café:</a:t>
            </a:r>
            <a:r>
              <a:rPr lang="en-US" sz="2000" dirty="0"/>
              <a:t> relaxing, warm, inviting </a:t>
            </a:r>
          </a:p>
          <a:p>
            <a:pPr lvl="0"/>
            <a:r>
              <a:rPr lang="en-US" sz="2000" b="1" dirty="0"/>
              <a:t>Bank:</a:t>
            </a:r>
            <a:r>
              <a:rPr lang="en-US" sz="2000" dirty="0"/>
              <a:t> trustworthy, professional, secure </a:t>
            </a:r>
          </a:p>
          <a:p>
            <a:pPr lvl="0"/>
            <a:r>
              <a:rPr lang="en-US" sz="2000" b="1" dirty="0"/>
              <a:t>Airline:</a:t>
            </a:r>
            <a:r>
              <a:rPr lang="en-US" sz="2000" dirty="0"/>
              <a:t> safe, comfortable, relaxing </a:t>
            </a:r>
          </a:p>
          <a:p>
            <a:pPr lvl="0"/>
            <a:r>
              <a:rPr lang="en-US" sz="2000" b="1" dirty="0"/>
              <a:t>University:</a:t>
            </a:r>
            <a:r>
              <a:rPr lang="en-US" sz="2000" dirty="0"/>
              <a:t> academic, open, supportive, professional</a:t>
            </a:r>
          </a:p>
        </p:txBody>
      </p:sp>
      <p:sp>
        <p:nvSpPr>
          <p:cNvPr id="15" name="Text 13"/>
          <p:cNvSpPr/>
          <p:nvPr/>
        </p:nvSpPr>
        <p:spPr>
          <a:xfrm>
            <a:off x="566928" y="6473952"/>
            <a:ext cx="9875520" cy="201168"/>
          </a:xfrm>
          <a:prstGeom prst="rect">
            <a:avLst/>
          </a:prstGeom>
          <a:noFill/>
          <a:ln/>
        </p:spPr>
        <p:txBody>
          <a:bodyPr wrap="square" lIns="0" tIns="0" rIns="0" bIns="0" rtlCol="0" anchor="ctr"/>
          <a:lstStyle/>
          <a:p>
            <a:pPr marL="0" indent="0">
              <a:buNone/>
            </a:pPr>
            <a:r>
              <a:rPr lang="en-US" sz="670" dirty="0">
                <a:solidFill>
                  <a:srgbClr val="6F6A62"/>
                </a:solidFill>
              </a:rPr>
              <a:t>Sources: Lovelock &amp; Wirtz; Zeithaml, Bitner &amp; Gremler; Bitner (1992).</a:t>
            </a:r>
            <a:endParaRPr lang="en-US" sz="670" dirty="0"/>
          </a:p>
        </p:txBody>
      </p:sp>
      <p:sp>
        <p:nvSpPr>
          <p:cNvPr id="25" name="Slide Number Placeholder 0"/>
          <p:cNvSpPr>
            <a:spLocks noGrp="1"/>
          </p:cNvSpPr>
          <p:nvPr>
            <p:ph type="sldNum" sz="quarter" idx="4294967295"/>
          </p:nvPr>
        </p:nvSpPr>
        <p:spPr>
          <a:xfrm>
            <a:off x="11292840" y="6473952"/>
            <a:ext cx="800000" cy="300000"/>
          </a:xfrm>
          <a:prstGeom prst="rect">
            <a:avLst/>
          </a:prstGeom>
          <a:extLst>
            <a:ext uri="{C572A759-6A51-4108-AA02-DFA0A04FC94B}">
              <ma14:wrappingTextBoxFlag xmlns="" xmlns:ma14="http://schemas.microsoft.com/office/mac/drawingml/2011/main" val="0"/>
            </a:ext>
          </a:extLst>
        </p:spPr>
        <p:txBody>
          <a:bodyPr/>
          <a:lstStyle>
            <a:lvl1pPr>
              <a:defRPr sz="800">
                <a:solidFill>
                  <a:srgbClr val="897A66"/>
                </a:solidFill>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FB548D6-9B26-76F2-AC5C-2B0700FEB6F9}"/>
              </a:ext>
            </a:extLst>
          </p:cNvPr>
          <p:cNvSpPr txBox="1"/>
          <p:nvPr/>
        </p:nvSpPr>
        <p:spPr>
          <a:xfrm>
            <a:off x="9183837" y="733412"/>
            <a:ext cx="1477712" cy="584775"/>
          </a:xfrm>
          <a:prstGeom prst="rect">
            <a:avLst/>
          </a:prstGeom>
          <a:noFill/>
        </p:spPr>
        <p:txBody>
          <a:bodyPr wrap="none" rtlCol="0">
            <a:spAutoFit/>
          </a:bodyPr>
          <a:lstStyle/>
          <a:p>
            <a:r>
              <a:rPr lang="en-US" sz="3200" b="1" dirty="0">
                <a:solidFill>
                  <a:schemeClr val="accent1"/>
                </a:solidFill>
              </a:rPr>
              <a:t>Scents</a:t>
            </a:r>
          </a:p>
        </p:txBody>
      </p:sp>
      <p:graphicFrame>
        <p:nvGraphicFramePr>
          <p:cNvPr id="5" name="Table 4">
            <a:extLst>
              <a:ext uri="{FF2B5EF4-FFF2-40B4-BE49-F238E27FC236}">
                <a16:creationId xmlns:a16="http://schemas.microsoft.com/office/drawing/2014/main" id="{BBB53930-8B26-8817-B508-7574C652A641}"/>
              </a:ext>
            </a:extLst>
          </p:cNvPr>
          <p:cNvGraphicFramePr>
            <a:graphicFrameLocks noGrp="1"/>
          </p:cNvGraphicFramePr>
          <p:nvPr>
            <p:extLst>
              <p:ext uri="{D42A27DB-BD31-4B8C-83A1-F6EECF244321}">
                <p14:modId xmlns:p14="http://schemas.microsoft.com/office/powerpoint/2010/main" val="1496944630"/>
              </p:ext>
            </p:extLst>
          </p:nvPr>
        </p:nvGraphicFramePr>
        <p:xfrm>
          <a:off x="203234" y="365760"/>
          <a:ext cx="7433699" cy="6126480"/>
        </p:xfrm>
        <a:graphic>
          <a:graphicData uri="http://schemas.openxmlformats.org/drawingml/2006/table">
            <a:tbl>
              <a:tblPr>
                <a:tableStyleId>{5C22544A-7EE6-4342-B048-85BDC9FD1C3A}</a:tableStyleId>
              </a:tblPr>
              <a:tblGrid>
                <a:gridCol w="1320766">
                  <a:extLst>
                    <a:ext uri="{9D8B030D-6E8A-4147-A177-3AD203B41FA5}">
                      <a16:colId xmlns:a16="http://schemas.microsoft.com/office/drawing/2014/main" val="376325162"/>
                    </a:ext>
                  </a:extLst>
                </a:gridCol>
                <a:gridCol w="1303867">
                  <a:extLst>
                    <a:ext uri="{9D8B030D-6E8A-4147-A177-3AD203B41FA5}">
                      <a16:colId xmlns:a16="http://schemas.microsoft.com/office/drawing/2014/main" val="3789424720"/>
                    </a:ext>
                  </a:extLst>
                </a:gridCol>
                <a:gridCol w="4809066">
                  <a:extLst>
                    <a:ext uri="{9D8B030D-6E8A-4147-A177-3AD203B41FA5}">
                      <a16:colId xmlns:a16="http://schemas.microsoft.com/office/drawing/2014/main" val="2872437893"/>
                    </a:ext>
                  </a:extLst>
                </a:gridCol>
              </a:tblGrid>
              <a:tr h="303804">
                <a:tc>
                  <a:txBody>
                    <a:bodyPr/>
                    <a:lstStyle/>
                    <a:p>
                      <a:pPr algn="ctr" fontAlgn="t">
                        <a:buNone/>
                      </a:pPr>
                      <a:r>
                        <a:rPr lang="en-US" sz="1800" b="1" u="none" strike="noStrike" dirty="0">
                          <a:effectLst/>
                        </a:rPr>
                        <a:t>Study</a:t>
                      </a:r>
                      <a:endParaRPr lang="en-US" sz="1800" b="1" i="0" u="none" strike="noStrike" dirty="0">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1800" b="1" u="none" strike="noStrike" dirty="0">
                          <a:effectLst/>
                        </a:rPr>
                        <a:t>Context</a:t>
                      </a:r>
                      <a:endParaRPr lang="en-US" sz="18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ctr" fontAlgn="t">
                        <a:buNone/>
                      </a:pPr>
                      <a:r>
                        <a:rPr lang="en-US" sz="1800" b="1" u="none" strike="noStrike" dirty="0">
                          <a:effectLst/>
                        </a:rPr>
                        <a:t>Findings</a:t>
                      </a:r>
                      <a:endParaRPr lang="en-US" sz="1800" b="1" i="0" u="none" strike="noStrike" dirty="0">
                        <a:solidFill>
                          <a:srgbClr val="000000"/>
                        </a:solidFill>
                        <a:effectLst/>
                        <a:latin typeface="Aptos Narrow" panose="020B0004020202020204" pitchFamily="34" charset="0"/>
                      </a:endParaRPr>
                    </a:p>
                  </a:txBody>
                  <a:tcPr>
                    <a:solidFill>
                      <a:schemeClr val="accent5">
                        <a:lumMod val="40000"/>
                        <a:lumOff val="60000"/>
                      </a:schemeClr>
                    </a:solidFill>
                  </a:tcPr>
                </a:tc>
                <a:extLst>
                  <a:ext uri="{0D108BD9-81ED-4DB2-BD59-A6C34878D82A}">
                    <a16:rowId xmlns:a16="http://schemas.microsoft.com/office/drawing/2014/main" val="2182962298"/>
                  </a:ext>
                </a:extLst>
              </a:tr>
              <a:tr h="1215218">
                <a:tc>
                  <a:txBody>
                    <a:bodyPr/>
                    <a:lstStyle/>
                    <a:p>
                      <a:pPr algn="just" fontAlgn="t">
                        <a:buNone/>
                      </a:pPr>
                      <a:r>
                        <a:rPr lang="en-US" sz="1800" u="none" strike="noStrike" dirty="0">
                          <a:effectLst/>
                        </a:rPr>
                        <a:t>Spangenberg, Crowley, &amp; Henderson (1996)</a:t>
                      </a:r>
                      <a:endParaRPr lang="en-US" sz="1800" b="0" i="0" u="none" strike="noStrike" dirty="0">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1800" dirty="0"/>
                        <a:t>Simulated retail environment</a:t>
                      </a:r>
                    </a:p>
                    <a:p>
                      <a:pPr algn="ctr" fontAlgn="t">
                        <a:buNone/>
                      </a:pPr>
                      <a:r>
                        <a:rPr lang="vi-VN" sz="1800" u="none" strike="noStrike" dirty="0">
                          <a:effectLst/>
                        </a:rPr>
                        <a:t>(Nike)</a:t>
                      </a:r>
                      <a:endParaRPr lang="vi-VN" sz="1800" b="0"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just" fontAlgn="t">
                        <a:buNone/>
                      </a:pPr>
                      <a:r>
                        <a:rPr lang="en-US" sz="1800" b="1" dirty="0"/>
                        <a:t>Pleasant scents can influence customers’ evaluations of both the store and its products.</a:t>
                      </a:r>
                      <a:r>
                        <a:rPr lang="en-US" sz="1800" dirty="0"/>
                        <a:t> Retail environments with a pleasant scent are often evaluated more positively than otherwise similar scent-free environments.</a:t>
                      </a:r>
                    </a:p>
                    <a:p>
                      <a:pPr algn="just" fontAlgn="t">
                        <a:buNone/>
                      </a:pPr>
                      <a:endParaRPr lang="vi-VN" sz="1800" b="0" i="0" u="none" strike="noStrike" dirty="0">
                        <a:solidFill>
                          <a:srgbClr val="000000"/>
                        </a:solidFill>
                        <a:effectLst/>
                        <a:latin typeface="Aptos Narrow" panose="020B0004020202020204" pitchFamily="34" charset="0"/>
                      </a:endParaRPr>
                    </a:p>
                  </a:txBody>
                  <a:tcPr>
                    <a:solidFill>
                      <a:schemeClr val="accent5">
                        <a:lumMod val="40000"/>
                        <a:lumOff val="60000"/>
                      </a:schemeClr>
                    </a:solidFill>
                  </a:tcPr>
                </a:tc>
                <a:extLst>
                  <a:ext uri="{0D108BD9-81ED-4DB2-BD59-A6C34878D82A}">
                    <a16:rowId xmlns:a16="http://schemas.microsoft.com/office/drawing/2014/main" val="2890126040"/>
                  </a:ext>
                </a:extLst>
              </a:tr>
              <a:tr h="1946444">
                <a:tc>
                  <a:txBody>
                    <a:bodyPr/>
                    <a:lstStyle/>
                    <a:p>
                      <a:pPr algn="just" fontAlgn="t">
                        <a:buNone/>
                      </a:pPr>
                      <a:r>
                        <a:rPr lang="en-US" sz="1800" u="none" strike="noStrike">
                          <a:effectLst/>
                        </a:rPr>
                        <a:t>Mattila &amp; Wirtz (2001)</a:t>
                      </a:r>
                      <a:endParaRPr lang="en-US" sz="1800" b="0" i="0" u="none" strike="noStrike">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1800" u="none" strike="noStrike" dirty="0">
                          <a:effectLst/>
                        </a:rPr>
                        <a:t>Retail</a:t>
                      </a:r>
                      <a:endParaRPr lang="vi-VN" sz="1800" b="0"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lvl="0"/>
                      <a:r>
                        <a:rPr lang="en-US" sz="1800" dirty="0"/>
                        <a:t>When </a:t>
                      </a:r>
                      <a:r>
                        <a:rPr lang="en-US" sz="1800" b="1" dirty="0"/>
                        <a:t>scent and music are congruent in their level of arousal</a:t>
                      </a:r>
                      <a:r>
                        <a:rPr lang="en-US" sz="1800" dirty="0"/>
                        <a:t>—for example, both are relaxing or both are energetic—customers tend to evaluate the environment more positively. </a:t>
                      </a:r>
                    </a:p>
                    <a:p>
                      <a:pPr lvl="0"/>
                      <a:r>
                        <a:rPr lang="en-US" sz="1800" dirty="0"/>
                        <a:t>This congruence can lead to more </a:t>
                      </a:r>
                      <a:r>
                        <a:rPr lang="en-US" sz="1800" b="1" dirty="0"/>
                        <a:t>approach </a:t>
                      </a:r>
                      <a:r>
                        <a:rPr lang="en-US" sz="1800" b="1" dirty="0" err="1"/>
                        <a:t>behaviours</a:t>
                      </a:r>
                      <a:r>
                        <a:rPr lang="en-US" sz="1800" dirty="0"/>
                        <a:t>, greater </a:t>
                      </a:r>
                      <a:r>
                        <a:rPr lang="en-US" sz="1800" b="1" dirty="0"/>
                        <a:t>impulse purchasing</a:t>
                      </a:r>
                      <a:r>
                        <a:rPr lang="en-US" sz="1800" dirty="0"/>
                        <a:t>, and higher </a:t>
                      </a:r>
                      <a:r>
                        <a:rPr lang="en-US" sz="1800" b="1" dirty="0"/>
                        <a:t>customer satisfaction</a:t>
                      </a:r>
                      <a:r>
                        <a:rPr lang="en-US" sz="1800" dirty="0"/>
                        <a:t>.</a:t>
                      </a:r>
                    </a:p>
                    <a:p>
                      <a:pPr lvl="0"/>
                      <a:endParaRPr lang="en-US" sz="1800" dirty="0"/>
                    </a:p>
                  </a:txBody>
                  <a:tcPr>
                    <a:solidFill>
                      <a:schemeClr val="accent5">
                        <a:lumMod val="40000"/>
                        <a:lumOff val="60000"/>
                      </a:schemeClr>
                    </a:solidFill>
                  </a:tcPr>
                </a:tc>
                <a:extLst>
                  <a:ext uri="{0D108BD9-81ED-4DB2-BD59-A6C34878D82A}">
                    <a16:rowId xmlns:a16="http://schemas.microsoft.com/office/drawing/2014/main" val="3642499112"/>
                  </a:ext>
                </a:extLst>
              </a:tr>
              <a:tr h="1393310">
                <a:tc>
                  <a:txBody>
                    <a:bodyPr/>
                    <a:lstStyle/>
                    <a:p>
                      <a:pPr algn="just" fontAlgn="t">
                        <a:buNone/>
                      </a:pPr>
                      <a:r>
                        <a:rPr lang="en-US" sz="1800" u="none" strike="noStrike" dirty="0" err="1">
                          <a:effectLst/>
                        </a:rPr>
                        <a:t>Chebat</a:t>
                      </a:r>
                      <a:r>
                        <a:rPr lang="en-US" sz="1800" u="none" strike="noStrike" dirty="0">
                          <a:effectLst/>
                        </a:rPr>
                        <a:t> &amp; Michon (2003)</a:t>
                      </a:r>
                      <a:endParaRPr lang="en-US" sz="1800" b="0" i="0" u="none" strike="noStrike" dirty="0">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1800" u="none" strike="noStrike" dirty="0">
                          <a:effectLst/>
                        </a:rPr>
                        <a:t>Malls</a:t>
                      </a:r>
                      <a:endParaRPr lang="vi-VN" sz="1800" b="0"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just" fontAlgn="t">
                        <a:buNone/>
                      </a:pPr>
                      <a:r>
                        <a:rPr lang="en-US" sz="1800" b="1" dirty="0"/>
                        <a:t>Scent influences customers’ perceptions of the shopping environment and of product/service quality</a:t>
                      </a:r>
                      <a:r>
                        <a:rPr lang="en-US" sz="1800" dirty="0"/>
                        <a:t>, which can in turn affect their </a:t>
                      </a:r>
                      <a:r>
                        <a:rPr lang="en-US" sz="1800" b="1" dirty="0"/>
                        <a:t>emotions and spending </a:t>
                      </a:r>
                      <a:r>
                        <a:rPr lang="en-US" sz="1800" b="1" dirty="0" err="1"/>
                        <a:t>behaviour</a:t>
                      </a:r>
                      <a:r>
                        <a:rPr lang="en-US" sz="1800" dirty="0"/>
                        <a:t>.</a:t>
                      </a:r>
                    </a:p>
                    <a:p>
                      <a:pPr algn="just" fontAlgn="t">
                        <a:buNone/>
                      </a:pPr>
                      <a:endParaRPr lang="vi-VN" sz="1800" b="0" i="0" u="none" strike="noStrike" dirty="0">
                        <a:solidFill>
                          <a:srgbClr val="000000"/>
                        </a:solidFill>
                        <a:effectLst/>
                        <a:latin typeface="Aptos Narrow" panose="020B0004020202020204" pitchFamily="34" charset="0"/>
                      </a:endParaRPr>
                    </a:p>
                  </a:txBody>
                  <a:tcPr>
                    <a:solidFill>
                      <a:schemeClr val="accent5">
                        <a:lumMod val="40000"/>
                        <a:lumOff val="60000"/>
                      </a:schemeClr>
                    </a:solidFill>
                  </a:tcPr>
                </a:tc>
                <a:extLst>
                  <a:ext uri="{0D108BD9-81ED-4DB2-BD59-A6C34878D82A}">
                    <a16:rowId xmlns:a16="http://schemas.microsoft.com/office/drawing/2014/main" val="1014045877"/>
                  </a:ext>
                </a:extLst>
              </a:tr>
            </a:tbl>
          </a:graphicData>
        </a:graphic>
      </p:graphicFrame>
      <p:pic>
        <p:nvPicPr>
          <p:cNvPr id="7" name="Picture 6">
            <a:extLst>
              <a:ext uri="{FF2B5EF4-FFF2-40B4-BE49-F238E27FC236}">
                <a16:creationId xmlns:a16="http://schemas.microsoft.com/office/drawing/2014/main" id="{11880AA4-CD57-09ED-FCC1-4301EC9A44AC}"/>
              </a:ext>
            </a:extLst>
          </p:cNvPr>
          <p:cNvPicPr>
            <a:picLocks noChangeAspect="1"/>
          </p:cNvPicPr>
          <p:nvPr/>
        </p:nvPicPr>
        <p:blipFill>
          <a:blip r:embed="rId2"/>
          <a:stretch>
            <a:fillRect/>
          </a:stretch>
        </p:blipFill>
        <p:spPr>
          <a:xfrm>
            <a:off x="7856620" y="2015066"/>
            <a:ext cx="4132146" cy="3068559"/>
          </a:xfrm>
          <a:prstGeom prst="rect">
            <a:avLst/>
          </a:prstGeom>
        </p:spPr>
      </p:pic>
    </p:spTree>
    <p:extLst>
      <p:ext uri="{BB962C8B-B14F-4D97-AF65-F5344CB8AC3E}">
        <p14:creationId xmlns:p14="http://schemas.microsoft.com/office/powerpoint/2010/main" val="903125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3BA5B4-653C-BCA5-D5ED-5B66C1D7187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B9FFB4B-01B7-A4BF-1CF7-BAF90F99BE6B}"/>
              </a:ext>
            </a:extLst>
          </p:cNvPr>
          <p:cNvSpPr txBox="1"/>
          <p:nvPr/>
        </p:nvSpPr>
        <p:spPr>
          <a:xfrm>
            <a:off x="556404" y="397123"/>
            <a:ext cx="1309397" cy="584775"/>
          </a:xfrm>
          <a:prstGeom prst="rect">
            <a:avLst/>
          </a:prstGeom>
          <a:noFill/>
        </p:spPr>
        <p:txBody>
          <a:bodyPr wrap="none" rtlCol="0">
            <a:spAutoFit/>
          </a:bodyPr>
          <a:lstStyle/>
          <a:p>
            <a:r>
              <a:rPr lang="en-US" sz="3200" b="1" dirty="0">
                <a:solidFill>
                  <a:schemeClr val="accent1"/>
                </a:solidFill>
              </a:rPr>
              <a:t>Lights</a:t>
            </a:r>
          </a:p>
        </p:txBody>
      </p:sp>
      <p:graphicFrame>
        <p:nvGraphicFramePr>
          <p:cNvPr id="5" name="Table 4">
            <a:extLst>
              <a:ext uri="{FF2B5EF4-FFF2-40B4-BE49-F238E27FC236}">
                <a16:creationId xmlns:a16="http://schemas.microsoft.com/office/drawing/2014/main" id="{1D6CF477-A8DE-1A0F-7EAF-DB599F60CB9A}"/>
              </a:ext>
            </a:extLst>
          </p:cNvPr>
          <p:cNvGraphicFramePr>
            <a:graphicFrameLocks noGrp="1"/>
          </p:cNvGraphicFramePr>
          <p:nvPr>
            <p:extLst>
              <p:ext uri="{D42A27DB-BD31-4B8C-83A1-F6EECF244321}">
                <p14:modId xmlns:p14="http://schemas.microsoft.com/office/powerpoint/2010/main" val="2628081417"/>
              </p:ext>
            </p:extLst>
          </p:nvPr>
        </p:nvGraphicFramePr>
        <p:xfrm>
          <a:off x="304833" y="1337896"/>
          <a:ext cx="7086686" cy="5325230"/>
        </p:xfrm>
        <a:graphic>
          <a:graphicData uri="http://schemas.openxmlformats.org/drawingml/2006/table">
            <a:tbl>
              <a:tblPr>
                <a:tableStyleId>{5C22544A-7EE6-4342-B048-85BDC9FD1C3A}</a:tableStyleId>
              </a:tblPr>
              <a:tblGrid>
                <a:gridCol w="1216609">
                  <a:extLst>
                    <a:ext uri="{9D8B030D-6E8A-4147-A177-3AD203B41FA5}">
                      <a16:colId xmlns:a16="http://schemas.microsoft.com/office/drawing/2014/main" val="376325162"/>
                    </a:ext>
                  </a:extLst>
                </a:gridCol>
                <a:gridCol w="1073510">
                  <a:extLst>
                    <a:ext uri="{9D8B030D-6E8A-4147-A177-3AD203B41FA5}">
                      <a16:colId xmlns:a16="http://schemas.microsoft.com/office/drawing/2014/main" val="3789424720"/>
                    </a:ext>
                  </a:extLst>
                </a:gridCol>
                <a:gridCol w="4796567">
                  <a:extLst>
                    <a:ext uri="{9D8B030D-6E8A-4147-A177-3AD203B41FA5}">
                      <a16:colId xmlns:a16="http://schemas.microsoft.com/office/drawing/2014/main" val="2872437893"/>
                    </a:ext>
                  </a:extLst>
                </a:gridCol>
              </a:tblGrid>
              <a:tr h="303804">
                <a:tc>
                  <a:txBody>
                    <a:bodyPr/>
                    <a:lstStyle/>
                    <a:p>
                      <a:pPr algn="ctr" fontAlgn="t">
                        <a:buNone/>
                      </a:pPr>
                      <a:r>
                        <a:rPr lang="en-US" sz="2000" b="1" u="none" strike="noStrike" dirty="0">
                          <a:effectLst/>
                        </a:rPr>
                        <a:t>Study</a:t>
                      </a:r>
                      <a:endParaRPr lang="en-US" sz="2000" b="1" i="0" u="none" strike="noStrike" dirty="0">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2000" b="1" u="none" strike="noStrike" dirty="0">
                          <a:effectLst/>
                        </a:rPr>
                        <a:t>Context</a:t>
                      </a:r>
                      <a:endParaRPr lang="en-US" sz="20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ctr" fontAlgn="t">
                        <a:buNone/>
                      </a:pPr>
                      <a:r>
                        <a:rPr lang="en-US" sz="2000" b="1" i="0" u="none" strike="noStrike" dirty="0">
                          <a:solidFill>
                            <a:srgbClr val="000000"/>
                          </a:solidFill>
                          <a:effectLst/>
                          <a:latin typeface="Aptos Narrow" panose="020B0004020202020204" pitchFamily="34" charset="0"/>
                        </a:rPr>
                        <a:t>Findings</a:t>
                      </a:r>
                    </a:p>
                  </a:txBody>
                  <a:tcPr>
                    <a:solidFill>
                      <a:schemeClr val="accent5">
                        <a:lumMod val="40000"/>
                        <a:lumOff val="60000"/>
                      </a:schemeClr>
                    </a:solidFill>
                  </a:tcPr>
                </a:tc>
                <a:extLst>
                  <a:ext uri="{0D108BD9-81ED-4DB2-BD59-A6C34878D82A}">
                    <a16:rowId xmlns:a16="http://schemas.microsoft.com/office/drawing/2014/main" val="2182962298"/>
                  </a:ext>
                </a:extLst>
              </a:tr>
              <a:tr h="1215218">
                <a:tc>
                  <a:txBody>
                    <a:bodyPr/>
                    <a:lstStyle/>
                    <a:p>
                      <a:pPr algn="l" fontAlgn="ctr">
                        <a:buNone/>
                      </a:pPr>
                      <a:r>
                        <a:rPr lang="en-US" sz="2000" b="0" i="0" u="none" strike="noStrike">
                          <a:solidFill>
                            <a:srgbClr val="000000"/>
                          </a:solidFill>
                          <a:effectLst/>
                          <a:latin typeface="Aptos Narrow" panose="020B0004020202020204" pitchFamily="34" charset="0"/>
                        </a:rPr>
                        <a:t>Areni &amp; Kim (1994)</a:t>
                      </a:r>
                    </a:p>
                  </a:txBody>
                  <a:tcPr anchor="ctr"/>
                </a:tc>
                <a:tc>
                  <a:txBody>
                    <a:bodyPr/>
                    <a:lstStyle/>
                    <a:p>
                      <a:pPr algn="l" fontAlgn="ctr">
                        <a:buNone/>
                      </a:pPr>
                      <a:r>
                        <a:rPr lang="en-US" sz="2000" b="0" i="0" u="none" strike="noStrike" dirty="0">
                          <a:solidFill>
                            <a:srgbClr val="000000"/>
                          </a:solidFill>
                          <a:effectLst/>
                          <a:latin typeface="Aptos Narrow" panose="020B0004020202020204" pitchFamily="34" charset="0"/>
                        </a:rPr>
                        <a:t>Liquor shop</a:t>
                      </a:r>
                      <a:endParaRPr lang="vi-VN"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dirty="0"/>
                        <a:t>Research shows that in-store lighting can influence shopping </a:t>
                      </a:r>
                      <a:r>
                        <a:rPr lang="en-US" sz="2000" dirty="0" err="1"/>
                        <a:t>behaviour</a:t>
                      </a:r>
                      <a:r>
                        <a:rPr lang="en-US" sz="2000" dirty="0"/>
                        <a:t> and the way customers notice and pay attention to products.</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2890126040"/>
                  </a:ext>
                </a:extLst>
              </a:tr>
              <a:tr h="1946444">
                <a:tc>
                  <a:txBody>
                    <a:bodyPr/>
                    <a:lstStyle/>
                    <a:p>
                      <a:pPr algn="l" fontAlgn="ctr">
                        <a:buNone/>
                      </a:pPr>
                      <a:r>
                        <a:rPr lang="en-US" sz="2000" b="0" i="0" u="none" strike="noStrike">
                          <a:solidFill>
                            <a:srgbClr val="000000"/>
                          </a:solidFill>
                          <a:effectLst/>
                          <a:latin typeface="Aptos Narrow" panose="020B0004020202020204" pitchFamily="34" charset="0"/>
                        </a:rPr>
                        <a:t>Summers &amp; Hebert (2001)</a:t>
                      </a:r>
                    </a:p>
                  </a:txBody>
                  <a:tcPr anchor="ctr"/>
                </a:tc>
                <a:tc>
                  <a:txBody>
                    <a:bodyPr/>
                    <a:lstStyle/>
                    <a:p>
                      <a:pPr algn="l" fontAlgn="ctr">
                        <a:buNone/>
                      </a:pPr>
                      <a:r>
                        <a:rPr lang="en-US" sz="2000" b="0" i="0" u="none" strike="noStrike" dirty="0">
                          <a:solidFill>
                            <a:srgbClr val="000000"/>
                          </a:solidFill>
                          <a:effectLst/>
                          <a:latin typeface="Aptos Narrow" panose="020B0004020202020204" pitchFamily="34" charset="0"/>
                        </a:rPr>
                        <a:t>Retails</a:t>
                      </a:r>
                      <a:endParaRPr lang="vi-VN"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b="0" i="0" u="none" strike="noStrike" dirty="0">
                          <a:solidFill>
                            <a:srgbClr val="000000"/>
                          </a:solidFill>
                          <a:effectLst/>
                          <a:latin typeface="Aptos Narrow" panose="020B0004020202020204" pitchFamily="34" charset="0"/>
                        </a:rPr>
                        <a:t>I</a:t>
                      </a:r>
                      <a:r>
                        <a:rPr lang="en-US" sz="2000" b="1" dirty="0"/>
                        <a:t>ncreasing lighting at product displays can encourage approach </a:t>
                      </a:r>
                      <a:r>
                        <a:rPr lang="en-US" sz="2000" b="1" dirty="0" err="1"/>
                        <a:t>behaviours</a:t>
                      </a:r>
                      <a:r>
                        <a:rPr lang="en-US" sz="2000" dirty="0"/>
                        <a:t>, such as stopping at the display, touching products, and picking them up. This effect has been observed using </a:t>
                      </a:r>
                      <a:r>
                        <a:rPr lang="en-US" sz="2000" b="1" dirty="0"/>
                        <a:t>video-based </a:t>
                      </a:r>
                      <a:r>
                        <a:rPr lang="en-US" sz="2000" b="1" dirty="0" err="1"/>
                        <a:t>behavioural</a:t>
                      </a:r>
                      <a:r>
                        <a:rPr lang="en-US" sz="2000" b="1" dirty="0"/>
                        <a:t> observation in real retail environments</a:t>
                      </a:r>
                      <a:r>
                        <a:rPr lang="en-US" sz="2000" dirty="0"/>
                        <a:t>.</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642499112"/>
                  </a:ext>
                </a:extLst>
              </a:tr>
              <a:tr h="1393310">
                <a:tc>
                  <a:txBody>
                    <a:bodyPr/>
                    <a:lstStyle/>
                    <a:p>
                      <a:pPr algn="l" fontAlgn="ctr">
                        <a:buNone/>
                      </a:pPr>
                      <a:r>
                        <a:rPr lang="en-US" sz="2000" b="0" i="0" u="none" strike="noStrike">
                          <a:solidFill>
                            <a:srgbClr val="000000"/>
                          </a:solidFill>
                          <a:effectLst/>
                          <a:latin typeface="Aptos Narrow" panose="020B0004020202020204" pitchFamily="34" charset="0"/>
                        </a:rPr>
                        <a:t>Babin, Hardesty, &amp; Suter (2003)</a:t>
                      </a:r>
                    </a:p>
                  </a:txBody>
                  <a:tcPr anchor="ctr"/>
                </a:tc>
                <a:tc>
                  <a:txBody>
                    <a:bodyPr/>
                    <a:lstStyle/>
                    <a:p>
                      <a:pPr algn="l" fontAlgn="ctr">
                        <a:buNone/>
                      </a:pPr>
                      <a:r>
                        <a:rPr lang="en-US" sz="2000" b="0" i="0" u="none" strike="noStrike" dirty="0">
                          <a:solidFill>
                            <a:srgbClr val="000000"/>
                          </a:solidFill>
                          <a:effectLst/>
                          <a:latin typeface="Aptos Narrow" panose="020B0004020202020204" pitchFamily="34" charset="0"/>
                        </a:rPr>
                        <a:t>Retails</a:t>
                      </a:r>
                      <a:endParaRPr lang="vi-VN"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dirty="0" err="1"/>
                        <a:t>Colour</a:t>
                      </a:r>
                      <a:r>
                        <a:rPr lang="en-US" sz="2000" dirty="0"/>
                        <a:t> and lighting interact to shape customers’ perceptions of the retail environment, their judgments of price fairness, and their patronage intentions.</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1014045877"/>
                  </a:ext>
                </a:extLst>
              </a:tr>
            </a:tbl>
          </a:graphicData>
        </a:graphic>
      </p:graphicFrame>
      <p:sp>
        <p:nvSpPr>
          <p:cNvPr id="3" name="TextBox 2">
            <a:extLst>
              <a:ext uri="{FF2B5EF4-FFF2-40B4-BE49-F238E27FC236}">
                <a16:creationId xmlns:a16="http://schemas.microsoft.com/office/drawing/2014/main" id="{043CAC1A-8653-10BF-3C47-9C176CBE3643}"/>
              </a:ext>
            </a:extLst>
          </p:cNvPr>
          <p:cNvSpPr txBox="1"/>
          <p:nvPr/>
        </p:nvSpPr>
        <p:spPr>
          <a:xfrm>
            <a:off x="6650966" y="62972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AA71077D-736B-085D-B57B-F20D1F594E6D}"/>
              </a:ext>
            </a:extLst>
          </p:cNvPr>
          <p:cNvSpPr txBox="1"/>
          <p:nvPr/>
        </p:nvSpPr>
        <p:spPr>
          <a:xfrm>
            <a:off x="2455333" y="330138"/>
            <a:ext cx="9533433" cy="707886"/>
          </a:xfrm>
          <a:prstGeom prst="rect">
            <a:avLst/>
          </a:prstGeom>
          <a:noFill/>
        </p:spPr>
        <p:txBody>
          <a:bodyPr wrap="square" rtlCol="0">
            <a:spAutoFit/>
          </a:bodyPr>
          <a:lstStyle/>
          <a:p>
            <a:r>
              <a:rPr lang="en-US" sz="2000" dirty="0"/>
              <a:t>Lighting influences visibility, attention, perceived safety, perceived luxury, the warmth or coolness of the environment, and customers’ willingness to approach products.</a:t>
            </a:r>
            <a:endParaRPr lang="en-US" sz="2000" dirty="0">
              <a:solidFill>
                <a:srgbClr val="C00000"/>
              </a:solidFill>
            </a:endParaRPr>
          </a:p>
        </p:txBody>
      </p:sp>
      <p:pic>
        <p:nvPicPr>
          <p:cNvPr id="8" name="Picture 7">
            <a:extLst>
              <a:ext uri="{FF2B5EF4-FFF2-40B4-BE49-F238E27FC236}">
                <a16:creationId xmlns:a16="http://schemas.microsoft.com/office/drawing/2014/main" id="{1C404831-228D-9697-A114-A3710FC21546}"/>
              </a:ext>
            </a:extLst>
          </p:cNvPr>
          <p:cNvPicPr>
            <a:picLocks noChangeAspect="1"/>
          </p:cNvPicPr>
          <p:nvPr/>
        </p:nvPicPr>
        <p:blipFill>
          <a:blip r:embed="rId2"/>
          <a:stretch>
            <a:fillRect/>
          </a:stretch>
        </p:blipFill>
        <p:spPr>
          <a:xfrm>
            <a:off x="7548113" y="1372570"/>
            <a:ext cx="4123427" cy="2489726"/>
          </a:xfrm>
          <a:prstGeom prst="rect">
            <a:avLst/>
          </a:prstGeom>
        </p:spPr>
      </p:pic>
      <p:pic>
        <p:nvPicPr>
          <p:cNvPr id="10" name="Picture 9">
            <a:extLst>
              <a:ext uri="{FF2B5EF4-FFF2-40B4-BE49-F238E27FC236}">
                <a16:creationId xmlns:a16="http://schemas.microsoft.com/office/drawing/2014/main" id="{A37FAF06-C52D-E1CD-1B4C-04A007F64131}"/>
              </a:ext>
            </a:extLst>
          </p:cNvPr>
          <p:cNvPicPr>
            <a:picLocks noChangeAspect="1"/>
          </p:cNvPicPr>
          <p:nvPr/>
        </p:nvPicPr>
        <p:blipFill>
          <a:blip r:embed="rId3"/>
          <a:stretch>
            <a:fillRect/>
          </a:stretch>
        </p:blipFill>
        <p:spPr>
          <a:xfrm>
            <a:off x="7548113" y="4000511"/>
            <a:ext cx="4123427" cy="2623076"/>
          </a:xfrm>
          <a:prstGeom prst="rect">
            <a:avLst/>
          </a:prstGeom>
        </p:spPr>
      </p:pic>
    </p:spTree>
    <p:extLst>
      <p:ext uri="{BB962C8B-B14F-4D97-AF65-F5344CB8AC3E}">
        <p14:creationId xmlns:p14="http://schemas.microsoft.com/office/powerpoint/2010/main" val="32484648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C405B-4F69-9896-904F-27092E4985F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1D2A8C7-9B31-DA4D-226B-68D0E3AD5AFA}"/>
              </a:ext>
            </a:extLst>
          </p:cNvPr>
          <p:cNvSpPr txBox="1"/>
          <p:nvPr/>
        </p:nvSpPr>
        <p:spPr>
          <a:xfrm>
            <a:off x="556404" y="397123"/>
            <a:ext cx="1666610" cy="584775"/>
          </a:xfrm>
          <a:prstGeom prst="rect">
            <a:avLst/>
          </a:prstGeom>
          <a:noFill/>
        </p:spPr>
        <p:txBody>
          <a:bodyPr wrap="none" rtlCol="0">
            <a:spAutoFit/>
          </a:bodyPr>
          <a:lstStyle/>
          <a:p>
            <a:r>
              <a:rPr lang="en-US" sz="3200" b="1" dirty="0" err="1">
                <a:solidFill>
                  <a:schemeClr val="accent1"/>
                </a:solidFill>
              </a:rPr>
              <a:t>Colours</a:t>
            </a:r>
            <a:endParaRPr lang="en-US" sz="3200" b="1" dirty="0">
              <a:solidFill>
                <a:schemeClr val="accent1"/>
              </a:solidFill>
            </a:endParaRPr>
          </a:p>
        </p:txBody>
      </p:sp>
      <p:graphicFrame>
        <p:nvGraphicFramePr>
          <p:cNvPr id="5" name="Table 4">
            <a:extLst>
              <a:ext uri="{FF2B5EF4-FFF2-40B4-BE49-F238E27FC236}">
                <a16:creationId xmlns:a16="http://schemas.microsoft.com/office/drawing/2014/main" id="{ED98ACCF-22DC-14D2-433F-7AD54BE54DCB}"/>
              </a:ext>
            </a:extLst>
          </p:cNvPr>
          <p:cNvGraphicFramePr>
            <a:graphicFrameLocks noGrp="1"/>
          </p:cNvGraphicFramePr>
          <p:nvPr>
            <p:extLst>
              <p:ext uri="{D42A27DB-BD31-4B8C-83A1-F6EECF244321}">
                <p14:modId xmlns:p14="http://schemas.microsoft.com/office/powerpoint/2010/main" val="2168310269"/>
              </p:ext>
            </p:extLst>
          </p:nvPr>
        </p:nvGraphicFramePr>
        <p:xfrm>
          <a:off x="107032" y="1171786"/>
          <a:ext cx="6728665" cy="5238284"/>
        </p:xfrm>
        <a:graphic>
          <a:graphicData uri="http://schemas.openxmlformats.org/drawingml/2006/table">
            <a:tbl>
              <a:tblPr>
                <a:tableStyleId>{5C22544A-7EE6-4342-B048-85BDC9FD1C3A}</a:tableStyleId>
              </a:tblPr>
              <a:tblGrid>
                <a:gridCol w="1244759">
                  <a:extLst>
                    <a:ext uri="{9D8B030D-6E8A-4147-A177-3AD203B41FA5}">
                      <a16:colId xmlns:a16="http://schemas.microsoft.com/office/drawing/2014/main" val="376325162"/>
                    </a:ext>
                  </a:extLst>
                </a:gridCol>
                <a:gridCol w="1036597">
                  <a:extLst>
                    <a:ext uri="{9D8B030D-6E8A-4147-A177-3AD203B41FA5}">
                      <a16:colId xmlns:a16="http://schemas.microsoft.com/office/drawing/2014/main" val="3789424720"/>
                    </a:ext>
                  </a:extLst>
                </a:gridCol>
                <a:gridCol w="4447309">
                  <a:extLst>
                    <a:ext uri="{9D8B030D-6E8A-4147-A177-3AD203B41FA5}">
                      <a16:colId xmlns:a16="http://schemas.microsoft.com/office/drawing/2014/main" val="2872437893"/>
                    </a:ext>
                  </a:extLst>
                </a:gridCol>
              </a:tblGrid>
              <a:tr h="303804">
                <a:tc>
                  <a:txBody>
                    <a:bodyPr/>
                    <a:lstStyle/>
                    <a:p>
                      <a:pPr algn="ctr" fontAlgn="t">
                        <a:buNone/>
                      </a:pPr>
                      <a:r>
                        <a:rPr lang="en-US" sz="1800" b="1" u="none" strike="noStrike" dirty="0">
                          <a:effectLst/>
                        </a:rPr>
                        <a:t>Study</a:t>
                      </a:r>
                      <a:endParaRPr lang="en-US" sz="1800" b="1" i="0" u="none" strike="noStrike" dirty="0">
                        <a:solidFill>
                          <a:srgbClr val="000000"/>
                        </a:solidFill>
                        <a:effectLst/>
                        <a:latin typeface="Aptos Narrow" panose="020B0004020202020204" pitchFamily="34" charset="0"/>
                      </a:endParaRPr>
                    </a:p>
                  </a:txBody>
                  <a:tcPr marL="6350" marR="6350" marT="6350" marB="0"/>
                </a:tc>
                <a:tc>
                  <a:txBody>
                    <a:bodyPr/>
                    <a:lstStyle/>
                    <a:p>
                      <a:pPr algn="ctr" fontAlgn="t">
                        <a:buNone/>
                      </a:pPr>
                      <a:r>
                        <a:rPr lang="en-US" sz="1800" b="1" u="none" strike="noStrike" dirty="0">
                          <a:effectLst/>
                        </a:rPr>
                        <a:t>Context</a:t>
                      </a:r>
                      <a:endParaRPr lang="en-US" sz="1800" b="1" i="0" u="none" strike="noStrike" dirty="0">
                        <a:solidFill>
                          <a:srgbClr val="000000"/>
                        </a:solidFill>
                        <a:effectLst/>
                        <a:latin typeface="Aptos Narrow" panose="020B0004020202020204" pitchFamily="34" charset="0"/>
                      </a:endParaRPr>
                    </a:p>
                  </a:txBody>
                  <a:tcPr marL="6350" marR="6350" marT="6350" marB="0">
                    <a:solidFill>
                      <a:schemeClr val="accent6">
                        <a:lumMod val="20000"/>
                        <a:lumOff val="80000"/>
                      </a:schemeClr>
                    </a:solidFill>
                  </a:tcPr>
                </a:tc>
                <a:tc>
                  <a:txBody>
                    <a:bodyPr/>
                    <a:lstStyle/>
                    <a:p>
                      <a:pPr algn="ctr" fontAlgn="t">
                        <a:buNone/>
                      </a:pPr>
                      <a:r>
                        <a:rPr lang="en-US" sz="1800" b="1" u="none" strike="noStrike" dirty="0">
                          <a:effectLst/>
                        </a:rPr>
                        <a:t>Findings</a:t>
                      </a:r>
                      <a:endParaRPr lang="en-US" sz="1800" b="1" i="0" u="none" strike="noStrike" dirty="0">
                        <a:solidFill>
                          <a:srgbClr val="000000"/>
                        </a:solidFill>
                        <a:effectLst/>
                        <a:latin typeface="Aptos Narrow" panose="020B0004020202020204" pitchFamily="34" charset="0"/>
                      </a:endParaRPr>
                    </a:p>
                  </a:txBody>
                  <a:tcPr>
                    <a:solidFill>
                      <a:schemeClr val="accent5">
                        <a:lumMod val="40000"/>
                        <a:lumOff val="60000"/>
                      </a:schemeClr>
                    </a:solidFill>
                  </a:tcPr>
                </a:tc>
                <a:extLst>
                  <a:ext uri="{0D108BD9-81ED-4DB2-BD59-A6C34878D82A}">
                    <a16:rowId xmlns:a16="http://schemas.microsoft.com/office/drawing/2014/main" val="2182962298"/>
                  </a:ext>
                </a:extLst>
              </a:tr>
              <a:tr h="1215218">
                <a:tc>
                  <a:txBody>
                    <a:bodyPr/>
                    <a:lstStyle/>
                    <a:p>
                      <a:pPr>
                        <a:buNone/>
                      </a:pPr>
                      <a:r>
                        <a:rPr lang="en-US"/>
                        <a:t>Bellizzi &amp; Hite (1992)</a:t>
                      </a:r>
                    </a:p>
                  </a:txBody>
                  <a:tcPr anchor="ctr"/>
                </a:tc>
                <a:tc>
                  <a:txBody>
                    <a:bodyPr/>
                    <a:lstStyle/>
                    <a:p>
                      <a:pPr>
                        <a:buNone/>
                      </a:pPr>
                      <a:r>
                        <a:rPr lang="en-US" dirty="0"/>
                        <a:t>Retails</a:t>
                      </a:r>
                    </a:p>
                  </a:txBody>
                  <a:tcPr anchor="ctr">
                    <a:solidFill>
                      <a:schemeClr val="accent6">
                        <a:lumMod val="20000"/>
                        <a:lumOff val="80000"/>
                      </a:schemeClr>
                    </a:solidFill>
                  </a:tcPr>
                </a:tc>
                <a:tc>
                  <a:txBody>
                    <a:bodyPr/>
                    <a:lstStyle/>
                    <a:p>
                      <a:pPr>
                        <a:buNone/>
                      </a:pPr>
                      <a:r>
                        <a:rPr lang="en-US" dirty="0"/>
                        <a:t>R</a:t>
                      </a:r>
                      <a:r>
                        <a:rPr lang="en-US" b="1" dirty="0"/>
                        <a:t>ed and blue can trigger different responses:</a:t>
                      </a:r>
                      <a:r>
                        <a:rPr lang="en-US" dirty="0"/>
                        <a:t> red is often associated with </a:t>
                      </a:r>
                      <a:r>
                        <a:rPr lang="en-US" b="1" dirty="0"/>
                        <a:t>higher arousal and tension</a:t>
                      </a:r>
                      <a:r>
                        <a:rPr lang="en-US" dirty="0"/>
                        <a:t>, while blue tends to evoke </a:t>
                      </a:r>
                      <a:r>
                        <a:rPr lang="en-US" b="1" dirty="0"/>
                        <a:t>calmer and more positive feelings</a:t>
                      </a:r>
                      <a:r>
                        <a:rPr lang="en-US" dirty="0"/>
                        <a:t> in service environments.</a:t>
                      </a:r>
                      <a:endParaRPr lang="vi-VN" dirty="0"/>
                    </a:p>
                  </a:txBody>
                  <a:tcPr anchor="ctr">
                    <a:solidFill>
                      <a:schemeClr val="accent5">
                        <a:lumMod val="40000"/>
                        <a:lumOff val="60000"/>
                      </a:schemeClr>
                    </a:solidFill>
                  </a:tcPr>
                </a:tc>
                <a:extLst>
                  <a:ext uri="{0D108BD9-81ED-4DB2-BD59-A6C34878D82A}">
                    <a16:rowId xmlns:a16="http://schemas.microsoft.com/office/drawing/2014/main" val="2890126040"/>
                  </a:ext>
                </a:extLst>
              </a:tr>
              <a:tr h="1946444">
                <a:tc>
                  <a:txBody>
                    <a:bodyPr/>
                    <a:lstStyle/>
                    <a:p>
                      <a:pPr>
                        <a:buNone/>
                      </a:pPr>
                      <a:r>
                        <a:rPr lang="en-US"/>
                        <a:t>Crowley (1993)</a:t>
                      </a:r>
                    </a:p>
                  </a:txBody>
                  <a:tcPr anchor="ctr"/>
                </a:tc>
                <a:tc>
                  <a:txBody>
                    <a:bodyPr/>
                    <a:lstStyle/>
                    <a:p>
                      <a:pPr>
                        <a:buNone/>
                      </a:pPr>
                      <a:r>
                        <a:rPr lang="en-US" dirty="0"/>
                        <a:t>Retails</a:t>
                      </a:r>
                    </a:p>
                  </a:txBody>
                  <a:tcPr anchor="ctr">
                    <a:solidFill>
                      <a:schemeClr val="accent6">
                        <a:lumMod val="20000"/>
                        <a:lumOff val="80000"/>
                      </a:schemeClr>
                    </a:solidFill>
                  </a:tcPr>
                </a:tc>
                <a:tc>
                  <a:txBody>
                    <a:bodyPr/>
                    <a:lstStyle/>
                    <a:p>
                      <a:pPr>
                        <a:buNone/>
                      </a:pPr>
                      <a:r>
                        <a:rPr lang="en-US" b="1" dirty="0" err="1"/>
                        <a:t>Colour</a:t>
                      </a:r>
                      <a:r>
                        <a:rPr lang="en-US" b="1" dirty="0"/>
                        <a:t> can influence shopping through two pathways:</a:t>
                      </a:r>
                      <a:r>
                        <a:rPr lang="en-US" dirty="0"/>
                        <a:t> it shapes customers’ </a:t>
                      </a:r>
                      <a:r>
                        <a:rPr lang="en-US" b="1" dirty="0"/>
                        <a:t>emotional responses</a:t>
                      </a:r>
                      <a:r>
                        <a:rPr lang="en-US" dirty="0"/>
                        <a:t> and, at the same time, affects their </a:t>
                      </a:r>
                      <a:r>
                        <a:rPr lang="en-US" b="1" dirty="0"/>
                        <a:t>cognitive evaluations</a:t>
                      </a:r>
                      <a:r>
                        <a:rPr lang="en-US" dirty="0"/>
                        <a:t> of the store, products, prices, and overall shopping experience.</a:t>
                      </a:r>
                      <a:r>
                        <a:rPr lang="vi-VN" dirty="0"/>
                        <a:t>. </a:t>
                      </a:r>
                    </a:p>
                  </a:txBody>
                  <a:tcPr anchor="ctr">
                    <a:solidFill>
                      <a:schemeClr val="accent5">
                        <a:lumMod val="40000"/>
                        <a:lumOff val="60000"/>
                      </a:schemeClr>
                    </a:solidFill>
                  </a:tcPr>
                </a:tc>
                <a:extLst>
                  <a:ext uri="{0D108BD9-81ED-4DB2-BD59-A6C34878D82A}">
                    <a16:rowId xmlns:a16="http://schemas.microsoft.com/office/drawing/2014/main" val="3642499112"/>
                  </a:ext>
                </a:extLst>
              </a:tr>
              <a:tr h="1393310">
                <a:tc>
                  <a:txBody>
                    <a:bodyPr/>
                    <a:lstStyle/>
                    <a:p>
                      <a:pPr>
                        <a:buNone/>
                      </a:pPr>
                      <a:r>
                        <a:rPr lang="en-US"/>
                        <a:t>Babin, Hardesty, &amp; Suter (2003)</a:t>
                      </a:r>
                    </a:p>
                  </a:txBody>
                  <a:tcPr anchor="ctr"/>
                </a:tc>
                <a:tc>
                  <a:txBody>
                    <a:bodyPr/>
                    <a:lstStyle/>
                    <a:p>
                      <a:pPr>
                        <a:buNone/>
                      </a:pPr>
                      <a:r>
                        <a:rPr lang="en-US" dirty="0"/>
                        <a:t>Retails</a:t>
                      </a:r>
                    </a:p>
                  </a:txBody>
                  <a:tcPr anchor="ctr">
                    <a:solidFill>
                      <a:schemeClr val="accent6">
                        <a:lumMod val="20000"/>
                        <a:lumOff val="80000"/>
                      </a:schemeClr>
                    </a:solidFill>
                  </a:tcPr>
                </a:tc>
                <a:tc>
                  <a:txBody>
                    <a:bodyPr/>
                    <a:lstStyle/>
                    <a:p>
                      <a:pPr>
                        <a:buNone/>
                      </a:pPr>
                      <a:r>
                        <a:rPr lang="en-US" b="1" dirty="0" err="1"/>
                        <a:t>Colour</a:t>
                      </a:r>
                      <a:r>
                        <a:rPr lang="en-US" b="1" dirty="0"/>
                        <a:t> and lighting can influence shopping intentions through two mechanisms:</a:t>
                      </a:r>
                      <a:r>
                        <a:rPr lang="en-US" dirty="0"/>
                        <a:t> customers’ perceptions of </a:t>
                      </a:r>
                      <a:r>
                        <a:rPr lang="en-US" b="1" dirty="0"/>
                        <a:t>price fairness</a:t>
                      </a:r>
                      <a:r>
                        <a:rPr lang="en-US" dirty="0"/>
                        <a:t> and their </a:t>
                      </a:r>
                      <a:r>
                        <a:rPr lang="en-US" b="1" dirty="0"/>
                        <a:t>affective responses</a:t>
                      </a:r>
                      <a:r>
                        <a:rPr lang="en-US" dirty="0"/>
                        <a:t> to the shopping environment.</a:t>
                      </a:r>
                    </a:p>
                  </a:txBody>
                  <a:tcPr anchor="ctr">
                    <a:solidFill>
                      <a:schemeClr val="accent5">
                        <a:lumMod val="40000"/>
                        <a:lumOff val="60000"/>
                      </a:schemeClr>
                    </a:solidFill>
                  </a:tcPr>
                </a:tc>
                <a:extLst>
                  <a:ext uri="{0D108BD9-81ED-4DB2-BD59-A6C34878D82A}">
                    <a16:rowId xmlns:a16="http://schemas.microsoft.com/office/drawing/2014/main" val="1014045877"/>
                  </a:ext>
                </a:extLst>
              </a:tr>
            </a:tbl>
          </a:graphicData>
        </a:graphic>
      </p:graphicFrame>
      <p:sp>
        <p:nvSpPr>
          <p:cNvPr id="3" name="TextBox 2">
            <a:extLst>
              <a:ext uri="{FF2B5EF4-FFF2-40B4-BE49-F238E27FC236}">
                <a16:creationId xmlns:a16="http://schemas.microsoft.com/office/drawing/2014/main" id="{59CF07A7-8E61-D189-99A4-1AAA630B252E}"/>
              </a:ext>
            </a:extLst>
          </p:cNvPr>
          <p:cNvSpPr txBox="1"/>
          <p:nvPr/>
        </p:nvSpPr>
        <p:spPr>
          <a:xfrm>
            <a:off x="6650966" y="629728"/>
            <a:ext cx="184731" cy="369332"/>
          </a:xfrm>
          <a:prstGeom prst="rect">
            <a:avLst/>
          </a:prstGeom>
          <a:noFill/>
        </p:spPr>
        <p:txBody>
          <a:bodyPr wrap="none" rtlCol="0">
            <a:spAutoFit/>
          </a:bodyPr>
          <a:lstStyle/>
          <a:p>
            <a:endParaRPr lang="en-US" dirty="0"/>
          </a:p>
        </p:txBody>
      </p:sp>
      <p:sp>
        <p:nvSpPr>
          <p:cNvPr id="4" name="TextBox 3">
            <a:extLst>
              <a:ext uri="{FF2B5EF4-FFF2-40B4-BE49-F238E27FC236}">
                <a16:creationId xmlns:a16="http://schemas.microsoft.com/office/drawing/2014/main" id="{6A826B4A-356E-F80F-4D2E-CB1D696D42F3}"/>
              </a:ext>
            </a:extLst>
          </p:cNvPr>
          <p:cNvSpPr txBox="1"/>
          <p:nvPr/>
        </p:nvSpPr>
        <p:spPr>
          <a:xfrm>
            <a:off x="3251200" y="181678"/>
            <a:ext cx="8799902" cy="1015663"/>
          </a:xfrm>
          <a:prstGeom prst="rect">
            <a:avLst/>
          </a:prstGeom>
          <a:noFill/>
        </p:spPr>
        <p:txBody>
          <a:bodyPr wrap="square" rtlCol="0">
            <a:spAutoFit/>
          </a:bodyPr>
          <a:lstStyle/>
          <a:p>
            <a:r>
              <a:rPr lang="en-US" sz="2000" b="1" dirty="0" err="1"/>
              <a:t>Colour</a:t>
            </a:r>
            <a:r>
              <a:rPr lang="en-US" sz="2000" b="1" dirty="0"/>
              <a:t> does more than create visual appeal; it also communicates brand positioning.</a:t>
            </a:r>
            <a:r>
              <a:rPr lang="en-US" sz="2000" dirty="0"/>
              <a:t> Its meaning can vary across </a:t>
            </a:r>
            <a:r>
              <a:rPr lang="en-US" sz="2000" b="1" dirty="0"/>
              <a:t>cultures, service industries, and customer segments</a:t>
            </a:r>
            <a:r>
              <a:rPr lang="en-US" sz="2000" dirty="0"/>
              <a:t>.</a:t>
            </a:r>
            <a:endParaRPr lang="en-US" sz="2000" dirty="0">
              <a:solidFill>
                <a:srgbClr val="C00000"/>
              </a:solidFill>
            </a:endParaRPr>
          </a:p>
        </p:txBody>
      </p:sp>
      <p:pic>
        <p:nvPicPr>
          <p:cNvPr id="7" name="Picture 6">
            <a:extLst>
              <a:ext uri="{FF2B5EF4-FFF2-40B4-BE49-F238E27FC236}">
                <a16:creationId xmlns:a16="http://schemas.microsoft.com/office/drawing/2014/main" id="{A9188125-2C12-740E-CED4-40C4CE592BE1}"/>
              </a:ext>
            </a:extLst>
          </p:cNvPr>
          <p:cNvPicPr>
            <a:picLocks noChangeAspect="1"/>
          </p:cNvPicPr>
          <p:nvPr/>
        </p:nvPicPr>
        <p:blipFill>
          <a:blip r:embed="rId2"/>
          <a:stretch>
            <a:fillRect/>
          </a:stretch>
        </p:blipFill>
        <p:spPr>
          <a:xfrm>
            <a:off x="6933040" y="1613562"/>
            <a:ext cx="5118062" cy="4666468"/>
          </a:xfrm>
          <a:prstGeom prst="rect">
            <a:avLst/>
          </a:prstGeom>
        </p:spPr>
      </p:pic>
    </p:spTree>
    <p:extLst>
      <p:ext uri="{BB962C8B-B14F-4D97-AF65-F5344CB8AC3E}">
        <p14:creationId xmlns:p14="http://schemas.microsoft.com/office/powerpoint/2010/main" val="47771307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B4F018-DA7A-E2DF-5EA1-DB9EF063484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64EB50F-4C85-BE6F-CEFE-2EF083C39288}"/>
              </a:ext>
            </a:extLst>
          </p:cNvPr>
          <p:cNvSpPr txBox="1"/>
          <p:nvPr/>
        </p:nvSpPr>
        <p:spPr>
          <a:xfrm>
            <a:off x="488671" y="229619"/>
            <a:ext cx="1519968" cy="584775"/>
          </a:xfrm>
          <a:prstGeom prst="rect">
            <a:avLst/>
          </a:prstGeom>
          <a:noFill/>
        </p:spPr>
        <p:txBody>
          <a:bodyPr wrap="none" rtlCol="0">
            <a:spAutoFit/>
          </a:bodyPr>
          <a:lstStyle/>
          <a:p>
            <a:r>
              <a:rPr lang="en-US" sz="3200" b="1" dirty="0" err="1">
                <a:solidFill>
                  <a:schemeClr val="accent1"/>
                </a:solidFill>
              </a:rPr>
              <a:t>Musics</a:t>
            </a:r>
            <a:endParaRPr lang="en-US" sz="3200" b="1" dirty="0">
              <a:solidFill>
                <a:schemeClr val="accent1"/>
              </a:solidFill>
            </a:endParaRPr>
          </a:p>
        </p:txBody>
      </p:sp>
      <p:sp>
        <p:nvSpPr>
          <p:cNvPr id="3" name="TextBox 2">
            <a:extLst>
              <a:ext uri="{FF2B5EF4-FFF2-40B4-BE49-F238E27FC236}">
                <a16:creationId xmlns:a16="http://schemas.microsoft.com/office/drawing/2014/main" id="{013AF98A-1A96-5752-5818-9EC8148C9E9F}"/>
              </a:ext>
            </a:extLst>
          </p:cNvPr>
          <p:cNvSpPr txBox="1"/>
          <p:nvPr/>
        </p:nvSpPr>
        <p:spPr>
          <a:xfrm>
            <a:off x="6650966" y="629728"/>
            <a:ext cx="184731" cy="369332"/>
          </a:xfrm>
          <a:prstGeom prst="rect">
            <a:avLst/>
          </a:prstGeom>
          <a:noFill/>
        </p:spPr>
        <p:txBody>
          <a:bodyPr wrap="none" rtlCol="0">
            <a:spAutoFit/>
          </a:bodyPr>
          <a:lstStyle/>
          <a:p>
            <a:endParaRPr lang="en-US" dirty="0"/>
          </a:p>
        </p:txBody>
      </p:sp>
      <p:graphicFrame>
        <p:nvGraphicFramePr>
          <p:cNvPr id="6" name="Table 5">
            <a:extLst>
              <a:ext uri="{FF2B5EF4-FFF2-40B4-BE49-F238E27FC236}">
                <a16:creationId xmlns:a16="http://schemas.microsoft.com/office/drawing/2014/main" id="{35171CF4-4A9B-24AE-DB19-E0701377EA59}"/>
              </a:ext>
            </a:extLst>
          </p:cNvPr>
          <p:cNvGraphicFramePr>
            <a:graphicFrameLocks noGrp="1"/>
          </p:cNvGraphicFramePr>
          <p:nvPr>
            <p:extLst>
              <p:ext uri="{D42A27DB-BD31-4B8C-83A1-F6EECF244321}">
                <p14:modId xmlns:p14="http://schemas.microsoft.com/office/powerpoint/2010/main" val="1090084039"/>
              </p:ext>
            </p:extLst>
          </p:nvPr>
        </p:nvGraphicFramePr>
        <p:xfrm>
          <a:off x="247609" y="814394"/>
          <a:ext cx="11696781" cy="5841126"/>
        </p:xfrm>
        <a:graphic>
          <a:graphicData uri="http://schemas.openxmlformats.org/drawingml/2006/table">
            <a:tbl>
              <a:tblPr>
                <a:tableStyleId>{5C22544A-7EE6-4342-B048-85BDC9FD1C3A}</a:tableStyleId>
              </a:tblPr>
              <a:tblGrid>
                <a:gridCol w="1485982">
                  <a:extLst>
                    <a:ext uri="{9D8B030D-6E8A-4147-A177-3AD203B41FA5}">
                      <a16:colId xmlns:a16="http://schemas.microsoft.com/office/drawing/2014/main" val="3140265193"/>
                    </a:ext>
                  </a:extLst>
                </a:gridCol>
                <a:gridCol w="1399076">
                  <a:extLst>
                    <a:ext uri="{9D8B030D-6E8A-4147-A177-3AD203B41FA5}">
                      <a16:colId xmlns:a16="http://schemas.microsoft.com/office/drawing/2014/main" val="867398124"/>
                    </a:ext>
                  </a:extLst>
                </a:gridCol>
                <a:gridCol w="8811723">
                  <a:extLst>
                    <a:ext uri="{9D8B030D-6E8A-4147-A177-3AD203B41FA5}">
                      <a16:colId xmlns:a16="http://schemas.microsoft.com/office/drawing/2014/main" val="1272709519"/>
                    </a:ext>
                  </a:extLst>
                </a:gridCol>
              </a:tblGrid>
              <a:tr h="1066509">
                <a:tc>
                  <a:txBody>
                    <a:bodyPr/>
                    <a:lstStyle/>
                    <a:p>
                      <a:pPr algn="l" fontAlgn="ctr">
                        <a:buNone/>
                      </a:pPr>
                      <a:r>
                        <a:rPr lang="en-US" sz="1600" u="none" strike="noStrike" dirty="0">
                          <a:effectLst/>
                        </a:rPr>
                        <a:t>Milliman (1982)</a:t>
                      </a:r>
                      <a:endParaRPr lang="en-US" sz="1600" b="0" i="0" u="none" strike="noStrike" dirty="0">
                        <a:solidFill>
                          <a:srgbClr val="000000"/>
                        </a:solidFill>
                        <a:effectLst/>
                        <a:latin typeface="Aptos Narrow" panose="020B0004020202020204" pitchFamily="34" charset="0"/>
                      </a:endParaRPr>
                    </a:p>
                  </a:txBody>
                  <a:tcPr anchor="ctr"/>
                </a:tc>
                <a:tc>
                  <a:txBody>
                    <a:bodyPr/>
                    <a:lstStyle/>
                    <a:p>
                      <a:pPr algn="l" fontAlgn="ctr">
                        <a:buNone/>
                      </a:pPr>
                      <a:r>
                        <a:rPr lang="en-US" sz="2000" u="none" strike="noStrike" dirty="0">
                          <a:effectLst/>
                        </a:rPr>
                        <a:t>Malls</a:t>
                      </a:r>
                      <a:endParaRPr lang="en-US"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b="1" dirty="0"/>
                        <a:t>The tempo of background music can significantly influence customers’ movement through a store and sales performance.</a:t>
                      </a:r>
                      <a:r>
                        <a:rPr lang="en-US" sz="2000" dirty="0"/>
                        <a:t> Slower music tends to make customers move more slowly, spend more time in the store, and potentially purchase more.</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1710901983"/>
                  </a:ext>
                </a:extLst>
              </a:tr>
              <a:tr h="1143603">
                <a:tc>
                  <a:txBody>
                    <a:bodyPr/>
                    <a:lstStyle/>
                    <a:p>
                      <a:pPr algn="l" fontAlgn="ctr">
                        <a:buNone/>
                      </a:pPr>
                      <a:r>
                        <a:rPr lang="en-US" sz="1600" u="none" strike="noStrike">
                          <a:effectLst/>
                        </a:rPr>
                        <a:t>Areni &amp; Kim (1993)</a:t>
                      </a:r>
                      <a:endParaRPr lang="en-US" sz="1600" b="0" i="0" u="none" strike="noStrike">
                        <a:solidFill>
                          <a:srgbClr val="000000"/>
                        </a:solidFill>
                        <a:effectLst/>
                        <a:latin typeface="Aptos Narrow" panose="020B0004020202020204" pitchFamily="34" charset="0"/>
                      </a:endParaRPr>
                    </a:p>
                  </a:txBody>
                  <a:tcPr anchor="ctr"/>
                </a:tc>
                <a:tc>
                  <a:txBody>
                    <a:bodyPr/>
                    <a:lstStyle/>
                    <a:p>
                      <a:pPr algn="l" fontAlgn="ctr">
                        <a:buNone/>
                      </a:pPr>
                      <a:r>
                        <a:rPr lang="en-US" sz="2000" u="none" strike="noStrike" dirty="0">
                          <a:effectLst/>
                        </a:rPr>
                        <a:t>Liquor shop</a:t>
                      </a:r>
                      <a:endParaRPr lang="vi-VN"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b="1" dirty="0"/>
                        <a:t>Classical music can lead customers to choose more expensive wines than Top-40 music</a:t>
                      </a:r>
                      <a:r>
                        <a:rPr lang="en-US" sz="2000" dirty="0"/>
                        <a:t>, suggesting that music can create associations with </a:t>
                      </a:r>
                      <a:r>
                        <a:rPr lang="en-US" sz="2000" b="1" dirty="0"/>
                        <a:t>luxury, sophistication, and prestige</a:t>
                      </a:r>
                      <a:r>
                        <a:rPr lang="en-US" sz="2000" dirty="0"/>
                        <a:t>.</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019336365"/>
                  </a:ext>
                </a:extLst>
              </a:tr>
              <a:tr h="1314534">
                <a:tc>
                  <a:txBody>
                    <a:bodyPr/>
                    <a:lstStyle/>
                    <a:p>
                      <a:pPr algn="l" fontAlgn="ctr">
                        <a:buNone/>
                      </a:pPr>
                      <a:r>
                        <a:rPr lang="en-US" sz="1600" u="none" strike="noStrike">
                          <a:effectLst/>
                        </a:rPr>
                        <a:t>North, Hargreaves, &amp; McKendrick (1999)</a:t>
                      </a:r>
                      <a:endParaRPr lang="en-US" sz="1600" b="0" i="0" u="none" strike="noStrike">
                        <a:solidFill>
                          <a:srgbClr val="000000"/>
                        </a:solidFill>
                        <a:effectLst/>
                        <a:latin typeface="Aptos Narrow" panose="020B0004020202020204" pitchFamily="34" charset="0"/>
                      </a:endParaRPr>
                    </a:p>
                  </a:txBody>
                  <a:tcPr anchor="ctr"/>
                </a:tc>
                <a:tc>
                  <a:txBody>
                    <a:bodyPr/>
                    <a:lstStyle/>
                    <a:p>
                      <a:pPr algn="l" fontAlgn="ctr">
                        <a:buNone/>
                      </a:pPr>
                      <a:r>
                        <a:rPr lang="en-US" sz="2000" u="none" strike="noStrike" dirty="0">
                          <a:effectLst/>
                        </a:rPr>
                        <a:t>Liquor shop</a:t>
                      </a:r>
                      <a:endParaRPr lang="vi-VN"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b="1" dirty="0"/>
                        <a:t>French music can increase sales of French wine, while German music can increase sales of German wine.</a:t>
                      </a:r>
                      <a:r>
                        <a:rPr lang="en-US" sz="2000" dirty="0"/>
                        <a:t> Most customers are </a:t>
                      </a:r>
                      <a:r>
                        <a:rPr lang="en-US" sz="2000" b="1" dirty="0"/>
                        <a:t>not consciously aware</a:t>
                      </a:r>
                      <a:r>
                        <a:rPr lang="en-US" sz="2000" dirty="0"/>
                        <a:t> that the background music is influencing their product choice.</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742575200"/>
                  </a:ext>
                </a:extLst>
              </a:tr>
              <a:tr h="818483">
                <a:tc>
                  <a:txBody>
                    <a:bodyPr/>
                    <a:lstStyle/>
                    <a:p>
                      <a:pPr algn="l" fontAlgn="ctr">
                        <a:buNone/>
                      </a:pPr>
                      <a:r>
                        <a:rPr lang="en-US" sz="1600" u="none" strike="noStrike">
                          <a:effectLst/>
                        </a:rPr>
                        <a:t>Caldwell &amp; Hibbert (2002)</a:t>
                      </a:r>
                      <a:endParaRPr lang="en-US" sz="1600" b="0" i="0" u="none" strike="noStrike">
                        <a:solidFill>
                          <a:srgbClr val="000000"/>
                        </a:solidFill>
                        <a:effectLst/>
                        <a:latin typeface="Aptos Narrow" panose="020B0004020202020204" pitchFamily="34" charset="0"/>
                      </a:endParaRPr>
                    </a:p>
                  </a:txBody>
                  <a:tcPr anchor="ctr"/>
                </a:tc>
                <a:tc>
                  <a:txBody>
                    <a:bodyPr/>
                    <a:lstStyle/>
                    <a:p>
                      <a:pPr algn="l" fontAlgn="ctr">
                        <a:buNone/>
                      </a:pPr>
                      <a:r>
                        <a:rPr lang="en-US" sz="2000" u="none" strike="noStrike" dirty="0">
                          <a:effectLst/>
                        </a:rPr>
                        <a:t>Restaurant</a:t>
                      </a:r>
                      <a:endParaRPr lang="en-US"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algn="l" fontAlgn="ctr">
                        <a:buNone/>
                      </a:pPr>
                      <a:r>
                        <a:rPr lang="en-US" sz="2000" dirty="0"/>
                        <a:t>Music tempo and music preference can influence customers’ dining time, spending, enjoyment of the experience, and </a:t>
                      </a:r>
                      <a:r>
                        <a:rPr lang="en-US" sz="2000" dirty="0" err="1"/>
                        <a:t>behavioural</a:t>
                      </a:r>
                      <a:r>
                        <a:rPr lang="en-US" sz="2000" dirty="0"/>
                        <a:t> intentions in restaurants.</a:t>
                      </a:r>
                      <a:endParaRPr lang="vi-VN" sz="2000" b="0" i="0" u="none" strike="noStrike" dirty="0">
                        <a:solidFill>
                          <a:srgbClr val="000000"/>
                        </a:solidFill>
                        <a:effectLst/>
                        <a:latin typeface="Aptos Narrow" panose="020B0004020202020204" pitchFamily="34" charset="0"/>
                      </a:endParaRPr>
                    </a:p>
                  </a:txBody>
                  <a:tcPr anchor="ctr">
                    <a:solidFill>
                      <a:schemeClr val="accent5">
                        <a:lumMod val="40000"/>
                        <a:lumOff val="60000"/>
                      </a:schemeClr>
                    </a:solidFill>
                  </a:tcPr>
                </a:tc>
                <a:extLst>
                  <a:ext uri="{0D108BD9-81ED-4DB2-BD59-A6C34878D82A}">
                    <a16:rowId xmlns:a16="http://schemas.microsoft.com/office/drawing/2014/main" val="3434254894"/>
                  </a:ext>
                </a:extLst>
              </a:tr>
              <a:tr h="1066509">
                <a:tc>
                  <a:txBody>
                    <a:bodyPr/>
                    <a:lstStyle/>
                    <a:p>
                      <a:pPr algn="l" fontAlgn="ctr">
                        <a:buNone/>
                      </a:pPr>
                      <a:r>
                        <a:rPr lang="en-US" sz="1600" u="none" strike="noStrike" dirty="0">
                          <a:effectLst/>
                        </a:rPr>
                        <a:t>Biswas, Lund, &amp; Szocs (2019)</a:t>
                      </a:r>
                      <a:endParaRPr lang="en-US" sz="1600" b="0" i="0" u="none" strike="noStrike" dirty="0">
                        <a:solidFill>
                          <a:srgbClr val="000000"/>
                        </a:solidFill>
                        <a:effectLst/>
                        <a:latin typeface="Aptos Narrow" panose="020B0004020202020204" pitchFamily="34" charset="0"/>
                      </a:endParaRPr>
                    </a:p>
                  </a:txBody>
                  <a:tcPr anchor="ctr"/>
                </a:tc>
                <a:tc>
                  <a:txBody>
                    <a:bodyPr/>
                    <a:lstStyle/>
                    <a:p>
                      <a:pPr algn="l" fontAlgn="ctr">
                        <a:buNone/>
                      </a:pPr>
                      <a:r>
                        <a:rPr lang="en-US" sz="2000" u="none" strike="noStrike" dirty="0">
                          <a:effectLst/>
                        </a:rPr>
                        <a:t>Retails</a:t>
                      </a:r>
                      <a:endParaRPr lang="en-US" sz="2000" b="0" i="0" u="none" strike="noStrike" dirty="0">
                        <a:solidFill>
                          <a:srgbClr val="000000"/>
                        </a:solidFill>
                        <a:effectLst/>
                        <a:latin typeface="Aptos Narrow" panose="020B0004020202020204" pitchFamily="34" charset="0"/>
                      </a:endParaRPr>
                    </a:p>
                  </a:txBody>
                  <a:tcPr anchor="ctr">
                    <a:solidFill>
                      <a:schemeClr val="accent6">
                        <a:lumMod val="20000"/>
                        <a:lumOff val="80000"/>
                      </a:schemeClr>
                    </a:solidFill>
                  </a:tcPr>
                </a:tc>
                <a:tc>
                  <a:txBody>
                    <a:bodyPr/>
                    <a:lstStyle/>
                    <a:p>
                      <a:pPr lvl="0"/>
                      <a:r>
                        <a:rPr lang="en-US" sz="2000" b="1" dirty="0"/>
                        <a:t>Lower music volume or background noise can promote relaxation and may encourage healthier food choices.</a:t>
                      </a:r>
                      <a:r>
                        <a:rPr lang="en-US" sz="2000" dirty="0"/>
                        <a:t> This effect has been examined in both </a:t>
                      </a:r>
                      <a:r>
                        <a:rPr lang="en-US" sz="2000" b="1" dirty="0"/>
                        <a:t>field experiments and laboratory studies</a:t>
                      </a:r>
                      <a:r>
                        <a:rPr lang="en-US" sz="2000" dirty="0"/>
                        <a:t>. </a:t>
                      </a:r>
                    </a:p>
                  </a:txBody>
                  <a:tcPr anchor="ctr">
                    <a:solidFill>
                      <a:schemeClr val="accent5">
                        <a:lumMod val="40000"/>
                        <a:lumOff val="60000"/>
                      </a:schemeClr>
                    </a:solidFill>
                  </a:tcPr>
                </a:tc>
                <a:extLst>
                  <a:ext uri="{0D108BD9-81ED-4DB2-BD59-A6C34878D82A}">
                    <a16:rowId xmlns:a16="http://schemas.microsoft.com/office/drawing/2014/main" val="1807857803"/>
                  </a:ext>
                </a:extLst>
              </a:tr>
            </a:tbl>
          </a:graphicData>
        </a:graphic>
      </p:graphicFrame>
    </p:spTree>
    <p:extLst>
      <p:ext uri="{BB962C8B-B14F-4D97-AF65-F5344CB8AC3E}">
        <p14:creationId xmlns:p14="http://schemas.microsoft.com/office/powerpoint/2010/main" val="305568458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AEE410-4117-CF2F-9034-4B10BADCDE72}"/>
              </a:ext>
            </a:extLst>
          </p:cNvPr>
          <p:cNvSpPr>
            <a:spLocks noGrp="1"/>
          </p:cNvSpPr>
          <p:nvPr>
            <p:ph type="title"/>
          </p:nvPr>
        </p:nvSpPr>
        <p:spPr>
          <a:xfrm>
            <a:off x="425450" y="1736726"/>
            <a:ext cx="10515600" cy="2852737"/>
          </a:xfrm>
        </p:spPr>
        <p:txBody>
          <a:bodyPr/>
          <a:lstStyle/>
          <a:p>
            <a:r>
              <a:rPr lang="en-US" b="1" dirty="0">
                <a:solidFill>
                  <a:schemeClr val="accent6">
                    <a:lumMod val="50000"/>
                  </a:schemeClr>
                </a:solidFill>
              </a:rPr>
              <a:t>Lecture 9 </a:t>
            </a:r>
            <a:br>
              <a:rPr lang="en-US" b="1" dirty="0">
                <a:solidFill>
                  <a:schemeClr val="accent6">
                    <a:lumMod val="50000"/>
                  </a:schemeClr>
                </a:solidFill>
              </a:rPr>
            </a:br>
            <a:r>
              <a:rPr lang="en-US" b="1" dirty="0">
                <a:solidFill>
                  <a:schemeClr val="accent6">
                    <a:lumMod val="50000"/>
                  </a:schemeClr>
                </a:solidFill>
              </a:rPr>
              <a:t>Marketing </a:t>
            </a:r>
            <a:br>
              <a:rPr lang="en-US" b="1" dirty="0">
                <a:solidFill>
                  <a:schemeClr val="accent6">
                    <a:lumMod val="50000"/>
                  </a:schemeClr>
                </a:solidFill>
              </a:rPr>
            </a:br>
            <a:r>
              <a:rPr lang="en-US" b="1" dirty="0">
                <a:solidFill>
                  <a:schemeClr val="accent6">
                    <a:lumMod val="50000"/>
                  </a:schemeClr>
                </a:solidFill>
              </a:rPr>
              <a:t>Communication</a:t>
            </a:r>
          </a:p>
        </p:txBody>
      </p:sp>
      <p:sp>
        <p:nvSpPr>
          <p:cNvPr id="3" name="Text Placeholder 2">
            <a:extLst>
              <a:ext uri="{FF2B5EF4-FFF2-40B4-BE49-F238E27FC236}">
                <a16:creationId xmlns:a16="http://schemas.microsoft.com/office/drawing/2014/main" id="{A4E076D4-FF19-F6F7-E181-301C2EEC771F}"/>
              </a:ext>
            </a:extLst>
          </p:cNvPr>
          <p:cNvSpPr>
            <a:spLocks noGrp="1"/>
          </p:cNvSpPr>
          <p:nvPr>
            <p:ph type="body" idx="1"/>
          </p:nvPr>
        </p:nvSpPr>
        <p:spPr/>
        <p:txBody>
          <a:bodyPr/>
          <a:lstStyle/>
          <a:p>
            <a:endParaRPr lang="en-US"/>
          </a:p>
        </p:txBody>
      </p:sp>
      <p:pic>
        <p:nvPicPr>
          <p:cNvPr id="5" name="Picture 4">
            <a:extLst>
              <a:ext uri="{FF2B5EF4-FFF2-40B4-BE49-F238E27FC236}">
                <a16:creationId xmlns:a16="http://schemas.microsoft.com/office/drawing/2014/main" id="{6DBA5137-ED2E-FF22-0FB7-BFBA970C4F12}"/>
              </a:ext>
            </a:extLst>
          </p:cNvPr>
          <p:cNvPicPr>
            <a:picLocks noChangeAspect="1"/>
          </p:cNvPicPr>
          <p:nvPr/>
        </p:nvPicPr>
        <p:blipFill>
          <a:blip r:embed="rId2"/>
          <a:stretch>
            <a:fillRect/>
          </a:stretch>
        </p:blipFill>
        <p:spPr>
          <a:xfrm>
            <a:off x="7029392" y="0"/>
            <a:ext cx="5162608" cy="6858000"/>
          </a:xfrm>
          <a:prstGeom prst="rect">
            <a:avLst/>
          </a:prstGeom>
        </p:spPr>
      </p:pic>
    </p:spTree>
    <p:extLst>
      <p:ext uri="{BB962C8B-B14F-4D97-AF65-F5344CB8AC3E}">
        <p14:creationId xmlns:p14="http://schemas.microsoft.com/office/powerpoint/2010/main" val="2774867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9DD60DD9-09A5-A480-B7FC-FA60A13941FE}"/>
              </a:ext>
            </a:extLst>
          </p:cNvPr>
          <p:cNvSpPr>
            <a:spLocks noGrp="1"/>
          </p:cNvSpPr>
          <p:nvPr>
            <p:ph type="title"/>
          </p:nvPr>
        </p:nvSpPr>
        <p:spPr>
          <a:xfrm>
            <a:off x="442049" y="233680"/>
            <a:ext cx="8346351" cy="748453"/>
          </a:xfrm>
        </p:spPr>
        <p:txBody>
          <a:bodyPr anchor="b">
            <a:noAutofit/>
          </a:bodyPr>
          <a:lstStyle/>
          <a:p>
            <a:r>
              <a:rPr lang="en-US" sz="3600" b="1" dirty="0"/>
              <a:t>Integrated Marketing Communications</a:t>
            </a:r>
          </a:p>
        </p:txBody>
      </p:sp>
      <p:sp>
        <p:nvSpPr>
          <p:cNvPr id="5" name="Content Placeholder 4">
            <a:extLst>
              <a:ext uri="{FF2B5EF4-FFF2-40B4-BE49-F238E27FC236}">
                <a16:creationId xmlns:a16="http://schemas.microsoft.com/office/drawing/2014/main" id="{3B9D6959-C491-0AAA-E7FA-E2C184CD110C}"/>
              </a:ext>
            </a:extLst>
          </p:cNvPr>
          <p:cNvSpPr>
            <a:spLocks noGrp="1"/>
          </p:cNvSpPr>
          <p:nvPr>
            <p:ph idx="1"/>
          </p:nvPr>
        </p:nvSpPr>
        <p:spPr>
          <a:xfrm>
            <a:off x="442049" y="1285055"/>
            <a:ext cx="6593306" cy="5183478"/>
          </a:xfrm>
        </p:spPr>
        <p:txBody>
          <a:bodyPr anchor="t">
            <a:noAutofit/>
          </a:bodyPr>
          <a:lstStyle/>
          <a:p>
            <a:pPr marL="0" lvl="0" indent="0">
              <a:buNone/>
            </a:pPr>
            <a:r>
              <a:rPr lang="en-US" sz="2000" b="1" dirty="0"/>
              <a:t>Integrated Marketing Communications (IMC)</a:t>
            </a:r>
            <a:r>
              <a:rPr lang="en-US" sz="2000" dirty="0"/>
              <a:t> is the process of coordinating different communication tools—such as advertising, public relations, sales promotion, personal selling, direct marketing, digital media, and social media—to deliver a </a:t>
            </a:r>
            <a:r>
              <a:rPr lang="en-US" sz="2000" b="1" dirty="0"/>
              <a:t>consistent, clear, and persuasive message</a:t>
            </a:r>
            <a:r>
              <a:rPr lang="en-US" sz="2000" dirty="0"/>
              <a:t> to target customers (Belch &amp; Belch, 2021; Kotler &amp; Keller, 2016). </a:t>
            </a:r>
          </a:p>
          <a:p>
            <a:pPr lvl="0"/>
            <a:r>
              <a:rPr lang="en-US" sz="2000" dirty="0"/>
              <a:t>All communication tools should work towards a </a:t>
            </a:r>
            <a:r>
              <a:rPr lang="en-US" sz="2000" b="1" dirty="0"/>
              <a:t>common objective</a:t>
            </a:r>
            <a:r>
              <a:rPr lang="en-US" sz="2000" dirty="0"/>
              <a:t>. </a:t>
            </a:r>
          </a:p>
          <a:p>
            <a:pPr lvl="0"/>
            <a:r>
              <a:rPr lang="en-US" sz="2000" dirty="0"/>
              <a:t>Messages should remain </a:t>
            </a:r>
            <a:r>
              <a:rPr lang="en-US" sz="2000" b="1" dirty="0"/>
              <a:t>consistent across different channels</a:t>
            </a:r>
            <a:r>
              <a:rPr lang="en-US" sz="2000" dirty="0"/>
              <a:t>. </a:t>
            </a:r>
          </a:p>
          <a:p>
            <a:pPr lvl="0"/>
            <a:r>
              <a:rPr lang="en-US" sz="2000" dirty="0"/>
              <a:t>Communication should be </a:t>
            </a:r>
            <a:r>
              <a:rPr lang="en-US" sz="2000" b="1" dirty="0"/>
              <a:t>target-customer </a:t>
            </a:r>
            <a:r>
              <a:rPr lang="en-US" sz="2000" b="1" dirty="0" err="1"/>
              <a:t>centred</a:t>
            </a:r>
            <a:r>
              <a:rPr lang="en-US" sz="2000" dirty="0"/>
              <a:t>. </a:t>
            </a:r>
          </a:p>
          <a:p>
            <a:pPr lvl="0"/>
            <a:r>
              <a:rPr lang="en-US" sz="2000" dirty="0"/>
              <a:t>IMC combines </a:t>
            </a:r>
            <a:r>
              <a:rPr lang="en-US" sz="2000" b="1" dirty="0"/>
              <a:t>online and offline communication</a:t>
            </a:r>
            <a:r>
              <a:rPr lang="en-US" sz="2000" dirty="0"/>
              <a:t>. </a:t>
            </a:r>
          </a:p>
          <a:p>
            <a:pPr lvl="0"/>
            <a:r>
              <a:rPr lang="en-US" sz="2000" dirty="0"/>
              <a:t>Its purpose is to build </a:t>
            </a:r>
            <a:r>
              <a:rPr lang="en-US" sz="2000" b="1" dirty="0"/>
              <a:t>awareness, positive attitudes, and purchase or service-use </a:t>
            </a:r>
            <a:r>
              <a:rPr lang="en-US" sz="2000" b="1" dirty="0" err="1"/>
              <a:t>behaviour</a:t>
            </a:r>
            <a:r>
              <a:rPr lang="en-US" sz="2000" dirty="0"/>
              <a:t>.</a:t>
            </a:r>
          </a:p>
        </p:txBody>
      </p:sp>
      <p:pic>
        <p:nvPicPr>
          <p:cNvPr id="7" name="Picture 6">
            <a:extLst>
              <a:ext uri="{FF2B5EF4-FFF2-40B4-BE49-F238E27FC236}">
                <a16:creationId xmlns:a16="http://schemas.microsoft.com/office/drawing/2014/main" id="{244E2C4B-A310-0F65-A16B-0BAA232B6A37}"/>
              </a:ext>
            </a:extLst>
          </p:cNvPr>
          <p:cNvPicPr>
            <a:picLocks noChangeAspect="1"/>
          </p:cNvPicPr>
          <p:nvPr/>
        </p:nvPicPr>
        <p:blipFill>
          <a:blip r:embed="rId2"/>
          <a:stretch>
            <a:fillRect/>
          </a:stretch>
        </p:blipFill>
        <p:spPr>
          <a:xfrm>
            <a:off x="7074850" y="1491226"/>
            <a:ext cx="4844435" cy="3875547"/>
          </a:xfrm>
          <a:prstGeom prst="rect">
            <a:avLst/>
          </a:prstGeom>
        </p:spPr>
      </p:pic>
    </p:spTree>
    <p:extLst>
      <p:ext uri="{BB962C8B-B14F-4D97-AF65-F5344CB8AC3E}">
        <p14:creationId xmlns:p14="http://schemas.microsoft.com/office/powerpoint/2010/main" val="971404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 1" descr="/mnt/data/imc_th/campaign.png"/>
          <p:cNvPicPr>
            <a:picLocks noChangeAspect="1"/>
          </p:cNvPicPr>
          <p:nvPr/>
        </p:nvPicPr>
        <p:blipFill>
          <a:blip r:embed="rId3"/>
          <a:srcRect t="33497" b="33497"/>
          <a:stretch/>
        </p:blipFill>
        <p:spPr>
          <a:xfrm>
            <a:off x="1497368" y="2756916"/>
            <a:ext cx="2926830" cy="1582070"/>
          </a:xfrm>
          <a:prstGeom prst="rect">
            <a:avLst/>
          </a:prstGeom>
        </p:spPr>
      </p:pic>
      <p:sp>
        <p:nvSpPr>
          <p:cNvPr id="2" name="Text 0"/>
          <p:cNvSpPr/>
          <p:nvPr/>
        </p:nvSpPr>
        <p:spPr>
          <a:xfrm>
            <a:off x="502920" y="320040"/>
            <a:ext cx="11155680" cy="502920"/>
          </a:xfrm>
          <a:prstGeom prst="rect">
            <a:avLst/>
          </a:prstGeom>
          <a:noFill/>
          <a:ln/>
        </p:spPr>
        <p:txBody>
          <a:bodyPr wrap="square" lIns="635" tIns="635" rIns="635" bIns="635" rtlCol="0" anchor="ctr"/>
          <a:lstStyle/>
          <a:p>
            <a:pPr marL="0" indent="0">
              <a:buNone/>
            </a:pPr>
            <a:r>
              <a:rPr lang="en-US" sz="2800" b="1" dirty="0">
                <a:solidFill>
                  <a:srgbClr val="163F61"/>
                </a:solidFill>
                <a:latin typeface="Aptos Display" pitchFamily="34" charset="0"/>
                <a:ea typeface="Aptos Display" pitchFamily="34" charset="-122"/>
                <a:cs typeface="Aptos Display" pitchFamily="34" charset="-120"/>
              </a:rPr>
              <a:t> TH True MILK</a:t>
            </a:r>
            <a:endParaRPr lang="en-US" sz="2800" dirty="0"/>
          </a:p>
        </p:txBody>
      </p:sp>
      <p:sp>
        <p:nvSpPr>
          <p:cNvPr id="3" name="Text 1"/>
          <p:cNvSpPr/>
          <p:nvPr/>
        </p:nvSpPr>
        <p:spPr>
          <a:xfrm>
            <a:off x="3207111" y="315511"/>
            <a:ext cx="8984889" cy="161992"/>
          </a:xfrm>
          <a:prstGeom prst="rect">
            <a:avLst/>
          </a:prstGeom>
          <a:noFill/>
          <a:ln/>
        </p:spPr>
        <p:txBody>
          <a:bodyPr wrap="square" lIns="635" tIns="635" rIns="635" bIns="635" rtlCol="0" anchor="ctr"/>
          <a:lstStyle/>
          <a:p>
            <a:r>
              <a:rPr lang="en-US" sz="2200" b="1" dirty="0"/>
              <a:t>Consistent core message: “Fresh, pure milk / truly natural goodness.”</a:t>
            </a:r>
          </a:p>
        </p:txBody>
      </p:sp>
      <p:sp>
        <p:nvSpPr>
          <p:cNvPr id="4" name="Shape 2"/>
          <p:cNvSpPr/>
          <p:nvPr/>
        </p:nvSpPr>
        <p:spPr>
          <a:xfrm>
            <a:off x="431043" y="897846"/>
            <a:ext cx="2273666" cy="2039112"/>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dirty="0"/>
          </a:p>
        </p:txBody>
      </p:sp>
      <p:pic>
        <p:nvPicPr>
          <p:cNvPr id="5" name="Image 0" descr="/mnt/data/imc_th/strategy.jpg"/>
          <p:cNvPicPr>
            <a:picLocks noChangeAspect="1"/>
          </p:cNvPicPr>
          <p:nvPr/>
        </p:nvPicPr>
        <p:blipFill>
          <a:blip r:embed="rId4"/>
          <a:srcRect t="13359" b="13359"/>
          <a:stretch/>
        </p:blipFill>
        <p:spPr>
          <a:xfrm>
            <a:off x="566928" y="945458"/>
            <a:ext cx="3454186" cy="1582070"/>
          </a:xfrm>
          <a:prstGeom prst="rect">
            <a:avLst/>
          </a:prstGeom>
        </p:spPr>
      </p:pic>
      <p:sp>
        <p:nvSpPr>
          <p:cNvPr id="6" name="Text 3"/>
          <p:cNvSpPr/>
          <p:nvPr/>
        </p:nvSpPr>
        <p:spPr>
          <a:xfrm>
            <a:off x="566928" y="2569603"/>
            <a:ext cx="2105247" cy="140628"/>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Advertisement</a:t>
            </a:r>
            <a:endParaRPr lang="en-US" sz="1400" dirty="0"/>
          </a:p>
        </p:txBody>
      </p:sp>
      <p:sp>
        <p:nvSpPr>
          <p:cNvPr id="7" name="Text 4"/>
          <p:cNvSpPr/>
          <p:nvPr/>
        </p:nvSpPr>
        <p:spPr>
          <a:xfrm>
            <a:off x="566927" y="2762069"/>
            <a:ext cx="2105247" cy="123050"/>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Brand awareness</a:t>
            </a:r>
            <a:endParaRPr lang="en-US" sz="1400" dirty="0"/>
          </a:p>
        </p:txBody>
      </p:sp>
      <p:sp>
        <p:nvSpPr>
          <p:cNvPr id="8" name="Shape 5"/>
          <p:cNvSpPr/>
          <p:nvPr/>
        </p:nvSpPr>
        <p:spPr>
          <a:xfrm>
            <a:off x="4059723" y="2650026"/>
            <a:ext cx="1936827" cy="1775670"/>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sp>
        <p:nvSpPr>
          <p:cNvPr id="10" name="Text 6"/>
          <p:cNvSpPr/>
          <p:nvPr/>
        </p:nvSpPr>
        <p:spPr>
          <a:xfrm>
            <a:off x="4273106" y="3361366"/>
            <a:ext cx="1217417" cy="273216"/>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Product and content</a:t>
            </a:r>
            <a:endParaRPr lang="en-US" sz="1400" dirty="0"/>
          </a:p>
        </p:txBody>
      </p:sp>
      <p:sp>
        <p:nvSpPr>
          <p:cNvPr id="11" name="Text 7"/>
          <p:cNvSpPr/>
          <p:nvPr/>
        </p:nvSpPr>
        <p:spPr>
          <a:xfrm>
            <a:off x="4248724" y="3877056"/>
            <a:ext cx="1217417" cy="219456"/>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Story - telling</a:t>
            </a:r>
            <a:endParaRPr lang="en-US" sz="1400" dirty="0"/>
          </a:p>
        </p:txBody>
      </p:sp>
      <p:sp>
        <p:nvSpPr>
          <p:cNvPr id="12" name="Shape 8"/>
          <p:cNvSpPr/>
          <p:nvPr/>
        </p:nvSpPr>
        <p:spPr>
          <a:xfrm>
            <a:off x="8280616" y="738181"/>
            <a:ext cx="2414016" cy="2146938"/>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pic>
        <p:nvPicPr>
          <p:cNvPr id="13" name="Image 2" descr="/mnt/data/imc_th/promo.png"/>
          <p:cNvPicPr>
            <a:picLocks noChangeAspect="1"/>
          </p:cNvPicPr>
          <p:nvPr/>
        </p:nvPicPr>
        <p:blipFill>
          <a:blip r:embed="rId5"/>
          <a:srcRect t="23281" b="23281"/>
          <a:stretch/>
        </p:blipFill>
        <p:spPr>
          <a:xfrm>
            <a:off x="8375904" y="849288"/>
            <a:ext cx="3673918" cy="1582070"/>
          </a:xfrm>
          <a:prstGeom prst="rect">
            <a:avLst/>
          </a:prstGeom>
        </p:spPr>
      </p:pic>
      <p:sp>
        <p:nvSpPr>
          <p:cNvPr id="14" name="Text 9"/>
          <p:cNvSpPr/>
          <p:nvPr/>
        </p:nvSpPr>
        <p:spPr>
          <a:xfrm>
            <a:off x="8375904" y="2464230"/>
            <a:ext cx="2245596" cy="140628"/>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Promotion/ digital</a:t>
            </a:r>
            <a:endParaRPr lang="en-US" sz="1400" dirty="0"/>
          </a:p>
        </p:txBody>
      </p:sp>
      <p:sp>
        <p:nvSpPr>
          <p:cNvPr id="15" name="Text 10"/>
          <p:cNvSpPr/>
          <p:nvPr/>
        </p:nvSpPr>
        <p:spPr>
          <a:xfrm>
            <a:off x="8375904" y="2650026"/>
            <a:ext cx="2245596" cy="123050"/>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Customer </a:t>
            </a:r>
            <a:r>
              <a:rPr lang="en-US" sz="1400" dirty="0" err="1">
                <a:solidFill>
                  <a:srgbClr val="4A6A78"/>
                </a:solidFill>
                <a:latin typeface="Aptos" pitchFamily="34" charset="0"/>
                <a:ea typeface="Aptos" pitchFamily="34" charset="-122"/>
                <a:cs typeface="Aptos" pitchFamily="34" charset="-120"/>
              </a:rPr>
              <a:t>behaviour</a:t>
            </a:r>
            <a:endParaRPr lang="en-US" sz="1400" dirty="0"/>
          </a:p>
        </p:txBody>
      </p:sp>
      <p:sp>
        <p:nvSpPr>
          <p:cNvPr id="16" name="Shape 11"/>
          <p:cNvSpPr/>
          <p:nvPr/>
        </p:nvSpPr>
        <p:spPr>
          <a:xfrm>
            <a:off x="442361" y="4507992"/>
            <a:ext cx="3703320" cy="2011680"/>
          </a:xfrm>
          <a:prstGeom prst="rect">
            <a:avLst/>
          </a:prstGeom>
          <a:solidFill>
            <a:srgbClr val="FFFFFF"/>
          </a:solidFill>
          <a:ln w="12700">
            <a:solidFill>
              <a:srgbClr val="D7E7E2"/>
            </a:solidFill>
            <a:prstDash val="solid"/>
          </a:ln>
          <a:effectLst>
            <a:outerShdw blurRad="25400" dist="12700" dir="2700000" algn="bl" rotWithShape="0">
              <a:srgbClr val="7DAA98">
                <a:alpha val="12000"/>
              </a:srgbClr>
            </a:outerShdw>
          </a:effectLst>
        </p:spPr>
        <p:txBody>
          <a:bodyPr/>
          <a:lstStyle/>
          <a:p>
            <a:endParaRPr lang="en-US" sz="1400"/>
          </a:p>
        </p:txBody>
      </p:sp>
      <p:pic>
        <p:nvPicPr>
          <p:cNvPr id="17" name="Image 3" descr="/mnt/data/imc_th/organic.png"/>
          <p:cNvPicPr>
            <a:picLocks noChangeAspect="1"/>
          </p:cNvPicPr>
          <p:nvPr/>
        </p:nvPicPr>
        <p:blipFill>
          <a:blip r:embed="rId6"/>
          <a:srcRect t="11987" b="11987"/>
          <a:stretch/>
        </p:blipFill>
        <p:spPr>
          <a:xfrm>
            <a:off x="566928" y="4453128"/>
            <a:ext cx="3593592" cy="1536192"/>
          </a:xfrm>
          <a:prstGeom prst="rect">
            <a:avLst/>
          </a:prstGeom>
        </p:spPr>
      </p:pic>
      <p:sp>
        <p:nvSpPr>
          <p:cNvPr id="18" name="Text 12"/>
          <p:cNvSpPr/>
          <p:nvPr/>
        </p:nvSpPr>
        <p:spPr>
          <a:xfrm>
            <a:off x="649224" y="6071616"/>
            <a:ext cx="3429000" cy="146304"/>
          </a:xfrm>
          <a:prstGeom prst="rect">
            <a:avLst/>
          </a:prstGeom>
          <a:noFill/>
          <a:ln/>
        </p:spPr>
        <p:txBody>
          <a:bodyPr wrap="square" lIns="635" tIns="635" rIns="635" bIns="635" rtlCol="0" anchor="ctr"/>
          <a:lstStyle/>
          <a:p>
            <a:pPr marL="0" indent="0">
              <a:buNone/>
            </a:pPr>
            <a:r>
              <a:rPr lang="en-US" sz="1400" b="1" dirty="0">
                <a:solidFill>
                  <a:srgbClr val="163F61"/>
                </a:solidFill>
                <a:latin typeface="Aptos" pitchFamily="34" charset="0"/>
                <a:ea typeface="Aptos" pitchFamily="34" charset="-122"/>
                <a:cs typeface="Aptos" pitchFamily="34" charset="-120"/>
              </a:rPr>
              <a:t>Positioning</a:t>
            </a:r>
            <a:endParaRPr lang="en-US" sz="1400" dirty="0"/>
          </a:p>
        </p:txBody>
      </p:sp>
      <p:sp>
        <p:nvSpPr>
          <p:cNvPr id="19" name="Text 13"/>
          <p:cNvSpPr/>
          <p:nvPr/>
        </p:nvSpPr>
        <p:spPr>
          <a:xfrm>
            <a:off x="599462" y="6292806"/>
            <a:ext cx="3429000" cy="128016"/>
          </a:xfrm>
          <a:prstGeom prst="rect">
            <a:avLst/>
          </a:prstGeom>
          <a:noFill/>
          <a:ln/>
        </p:spPr>
        <p:txBody>
          <a:bodyPr wrap="square" lIns="635" tIns="635" rIns="635" bIns="635" rtlCol="0" anchor="ctr"/>
          <a:lstStyle/>
          <a:p>
            <a:pPr marL="0" indent="0">
              <a:buNone/>
            </a:pPr>
            <a:r>
              <a:rPr lang="en-US" sz="1400" dirty="0">
                <a:solidFill>
                  <a:srgbClr val="4A6A78"/>
                </a:solidFill>
                <a:latin typeface="Aptos" pitchFamily="34" charset="0"/>
                <a:ea typeface="Aptos" pitchFamily="34" charset="-122"/>
                <a:cs typeface="Aptos" pitchFamily="34" charset="-120"/>
              </a:rPr>
              <a:t>Belief</a:t>
            </a:r>
            <a:endParaRPr lang="en-US" sz="1400" dirty="0"/>
          </a:p>
        </p:txBody>
      </p:sp>
      <p:sp>
        <p:nvSpPr>
          <p:cNvPr id="20" name="Shape 14"/>
          <p:cNvSpPr/>
          <p:nvPr/>
        </p:nvSpPr>
        <p:spPr>
          <a:xfrm>
            <a:off x="4365305" y="4573104"/>
            <a:ext cx="5409631" cy="1599884"/>
          </a:xfrm>
          <a:prstGeom prst="roundRect">
            <a:avLst>
              <a:gd name="adj" fmla="val 5455"/>
            </a:avLst>
          </a:prstGeom>
          <a:solidFill>
            <a:srgbClr val="FFFFFF"/>
          </a:solidFill>
          <a:ln w="12700">
            <a:solidFill>
              <a:srgbClr val="D7E7E2"/>
            </a:solidFill>
            <a:prstDash val="solid"/>
          </a:ln>
          <a:effectLst>
            <a:outerShdw blurRad="25400" dist="12700" dir="2700000" algn="bl" rotWithShape="0">
              <a:srgbClr val="7DAA98">
                <a:alpha val="10000"/>
              </a:srgbClr>
            </a:outerShdw>
          </a:effectLst>
        </p:spPr>
        <p:txBody>
          <a:bodyPr/>
          <a:lstStyle/>
          <a:p>
            <a:endParaRPr lang="en-US" dirty="0"/>
          </a:p>
        </p:txBody>
      </p:sp>
      <p:sp>
        <p:nvSpPr>
          <p:cNvPr id="21" name="Text 15"/>
          <p:cNvSpPr/>
          <p:nvPr/>
        </p:nvSpPr>
        <p:spPr>
          <a:xfrm>
            <a:off x="6854014" y="3634598"/>
            <a:ext cx="2055318" cy="461914"/>
          </a:xfrm>
          <a:prstGeom prst="rect">
            <a:avLst/>
          </a:prstGeom>
          <a:noFill/>
          <a:ln/>
        </p:spPr>
        <p:txBody>
          <a:bodyPr wrap="square" lIns="635" tIns="635" rIns="635" bIns="635" rtlCol="0" anchor="ctr"/>
          <a:lstStyle/>
          <a:p>
            <a:r>
              <a:rPr lang="en-US" sz="2400" b="1" dirty="0">
                <a:solidFill>
                  <a:srgbClr val="243A43"/>
                </a:solidFill>
                <a:latin typeface="Aptos" pitchFamily="34" charset="0"/>
                <a:ea typeface="Aptos" pitchFamily="34" charset="-122"/>
                <a:cs typeface="Aptos" pitchFamily="34" charset="-120"/>
              </a:rPr>
              <a:t>TH True MILK:</a:t>
            </a:r>
            <a:endParaRPr lang="en-US" sz="2400" b="1" dirty="0"/>
          </a:p>
        </p:txBody>
      </p:sp>
      <p:sp>
        <p:nvSpPr>
          <p:cNvPr id="22" name="Text 16"/>
          <p:cNvSpPr/>
          <p:nvPr/>
        </p:nvSpPr>
        <p:spPr>
          <a:xfrm>
            <a:off x="4547183" y="4821682"/>
            <a:ext cx="5045873" cy="1259080"/>
          </a:xfrm>
          <a:prstGeom prst="rect">
            <a:avLst/>
          </a:prstGeom>
          <a:noFill/>
          <a:ln/>
        </p:spPr>
        <p:txBody>
          <a:bodyPr wrap="square" lIns="635" tIns="635" rIns="635" bIns="635" rtlCol="0" anchor="ctr">
            <a:noAutofit/>
          </a:bodyPr>
          <a:lstStyle/>
          <a:p>
            <a:r>
              <a:rPr lang="en-US" b="1" dirty="0"/>
              <a:t>TH true MILK coordinates multiple customer touchpoints</a:t>
            </a:r>
            <a:r>
              <a:rPr lang="en-US" dirty="0"/>
              <a:t>—including advertising, public relations, packaging, retail outlets, e-commerce, social media, and sales promotions. Together, these activities reinforce a consistent brand positioning: </a:t>
            </a:r>
            <a:r>
              <a:rPr lang="en-US" b="1" dirty="0"/>
              <a:t>clean, natural products that support health and well-being</a:t>
            </a:r>
            <a:r>
              <a:rPr lang="en-US" dirty="0"/>
              <a:t>.</a:t>
            </a:r>
          </a:p>
        </p:txBody>
      </p:sp>
      <p:pic>
        <p:nvPicPr>
          <p:cNvPr id="27" name="Picture 26">
            <a:extLst>
              <a:ext uri="{FF2B5EF4-FFF2-40B4-BE49-F238E27FC236}">
                <a16:creationId xmlns:a16="http://schemas.microsoft.com/office/drawing/2014/main" id="{5CE8731F-2AF9-03DD-3DDF-D234F26DF7A9}"/>
              </a:ext>
            </a:extLst>
          </p:cNvPr>
          <p:cNvPicPr>
            <a:picLocks noChangeAspect="1"/>
          </p:cNvPicPr>
          <p:nvPr/>
        </p:nvPicPr>
        <p:blipFill>
          <a:blip r:embed="rId7"/>
          <a:stretch>
            <a:fillRect/>
          </a:stretch>
        </p:blipFill>
        <p:spPr>
          <a:xfrm>
            <a:off x="4516178" y="777239"/>
            <a:ext cx="3454185" cy="2356457"/>
          </a:xfrm>
          <a:prstGeom prst="rect">
            <a:avLst/>
          </a:prstGeom>
        </p:spPr>
      </p:pic>
      <p:pic>
        <p:nvPicPr>
          <p:cNvPr id="29" name="Picture 28">
            <a:extLst>
              <a:ext uri="{FF2B5EF4-FFF2-40B4-BE49-F238E27FC236}">
                <a16:creationId xmlns:a16="http://schemas.microsoft.com/office/drawing/2014/main" id="{812CCE34-0D95-2EDE-D6D3-EF01DAE3EDA2}"/>
              </a:ext>
            </a:extLst>
          </p:cNvPr>
          <p:cNvPicPr>
            <a:picLocks noChangeAspect="1"/>
          </p:cNvPicPr>
          <p:nvPr/>
        </p:nvPicPr>
        <p:blipFill>
          <a:blip r:embed="rId8"/>
          <a:stretch>
            <a:fillRect/>
          </a:stretch>
        </p:blipFill>
        <p:spPr>
          <a:xfrm>
            <a:off x="9855486" y="2988328"/>
            <a:ext cx="2055318" cy="3697696"/>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202A6-0E84-0767-89BF-8809F6FA82A1}"/>
              </a:ext>
            </a:extLst>
          </p:cNvPr>
          <p:cNvSpPr>
            <a:spLocks noGrp="1"/>
          </p:cNvSpPr>
          <p:nvPr>
            <p:ph type="title"/>
          </p:nvPr>
        </p:nvSpPr>
        <p:spPr>
          <a:xfrm>
            <a:off x="838200" y="365126"/>
            <a:ext cx="10515600" cy="773864"/>
          </a:xfrm>
        </p:spPr>
        <p:txBody>
          <a:bodyPr/>
          <a:lstStyle/>
          <a:p>
            <a:r>
              <a:rPr lang="en-US" dirty="0"/>
              <a:t>AIDA model</a:t>
            </a:r>
          </a:p>
        </p:txBody>
      </p:sp>
      <p:sp>
        <p:nvSpPr>
          <p:cNvPr id="3" name="Content Placeholder 2">
            <a:extLst>
              <a:ext uri="{FF2B5EF4-FFF2-40B4-BE49-F238E27FC236}">
                <a16:creationId xmlns:a16="http://schemas.microsoft.com/office/drawing/2014/main" id="{6F3764DA-F13C-D74B-49E0-EE061DE70549}"/>
              </a:ext>
            </a:extLst>
          </p:cNvPr>
          <p:cNvSpPr>
            <a:spLocks noGrp="1"/>
          </p:cNvSpPr>
          <p:nvPr>
            <p:ph idx="1"/>
          </p:nvPr>
        </p:nvSpPr>
        <p:spPr>
          <a:xfrm>
            <a:off x="401054" y="1220374"/>
            <a:ext cx="8277726" cy="5272502"/>
          </a:xfrm>
        </p:spPr>
        <p:txBody>
          <a:bodyPr>
            <a:noAutofit/>
          </a:bodyPr>
          <a:lstStyle/>
          <a:p>
            <a:pPr lvl="0"/>
            <a:r>
              <a:rPr lang="en-US" sz="2000" b="1" dirty="0"/>
              <a:t>A – Attention: Capture attention</a:t>
            </a:r>
            <a:br>
              <a:rPr lang="en-US" sz="2000" dirty="0"/>
            </a:br>
            <a:r>
              <a:rPr lang="en-US" sz="2000" dirty="0"/>
              <a:t>Customers become aware of the brand, product, or service.</a:t>
            </a:r>
            <a:br>
              <a:rPr lang="en-US" sz="2000" dirty="0"/>
            </a:br>
            <a:r>
              <a:rPr lang="en-US" sz="2000" b="1" dirty="0"/>
              <a:t>Example:</a:t>
            </a:r>
            <a:r>
              <a:rPr lang="en-US" sz="2000" dirty="0"/>
              <a:t> An advertisement with striking visuals, an eye-catching headline, or an intriguing message. </a:t>
            </a:r>
          </a:p>
          <a:p>
            <a:pPr lvl="0"/>
            <a:r>
              <a:rPr lang="en-US" sz="2000" b="1" dirty="0"/>
              <a:t>I – Interest: Generate interest</a:t>
            </a:r>
            <a:br>
              <a:rPr lang="en-US" sz="2000" dirty="0"/>
            </a:br>
            <a:r>
              <a:rPr lang="en-US" sz="2000" dirty="0"/>
              <a:t>Customers begin to want to learn more because the message connects with their needs, wants, or problems.</a:t>
            </a:r>
            <a:br>
              <a:rPr lang="en-US" sz="2000" dirty="0"/>
            </a:br>
            <a:r>
              <a:rPr lang="en-US" sz="2000" b="1" dirty="0"/>
              <a:t>Example:</a:t>
            </a:r>
            <a:r>
              <a:rPr lang="en-US" sz="2000" dirty="0"/>
              <a:t> Content explaining product benefits, customer stories, or demonstration videos. </a:t>
            </a:r>
          </a:p>
          <a:p>
            <a:pPr lvl="0"/>
            <a:r>
              <a:rPr lang="en-US" sz="2000" b="1" dirty="0"/>
              <a:t>D – Desire: Create desire</a:t>
            </a:r>
            <a:br>
              <a:rPr lang="en-US" sz="2000" dirty="0"/>
            </a:br>
            <a:r>
              <a:rPr lang="en-US" sz="2000" dirty="0"/>
              <a:t>Customers begin to feel that the product or service is relevant to them and want to own or experience it.</a:t>
            </a:r>
            <a:br>
              <a:rPr lang="en-US" sz="2000" dirty="0"/>
            </a:br>
            <a:r>
              <a:rPr lang="en-US" sz="2000" b="1" dirty="0"/>
              <a:t>Example:</a:t>
            </a:r>
            <a:r>
              <a:rPr lang="en-US" sz="2000" dirty="0"/>
              <a:t> </a:t>
            </a:r>
            <a:r>
              <a:rPr lang="en-US" sz="2000" dirty="0" err="1"/>
              <a:t>Emphasising</a:t>
            </a:r>
            <a:r>
              <a:rPr lang="en-US" sz="2000" dirty="0"/>
              <a:t> emotional benefits, distinctive value, or positive customer reviews. </a:t>
            </a:r>
          </a:p>
          <a:p>
            <a:pPr lvl="0"/>
            <a:r>
              <a:rPr lang="en-US" sz="2000" b="1" dirty="0"/>
              <a:t>A – Action: Encourage action</a:t>
            </a:r>
            <a:br>
              <a:rPr lang="en-US" sz="2000" dirty="0"/>
            </a:br>
            <a:r>
              <a:rPr lang="en-US" sz="2000" dirty="0"/>
              <a:t>Customers take the desired action, such as purchasing, registering, downloading an app, providing contact details, or visiting a store.</a:t>
            </a:r>
            <a:br>
              <a:rPr lang="en-US" sz="2000" dirty="0"/>
            </a:br>
            <a:r>
              <a:rPr lang="en-US" sz="2000" b="1" dirty="0"/>
              <a:t>Example:</a:t>
            </a:r>
            <a:r>
              <a:rPr lang="en-US" sz="2000" dirty="0"/>
              <a:t> “Sign up now”, a limited-time offer, or a free consultation.</a:t>
            </a:r>
          </a:p>
        </p:txBody>
      </p:sp>
      <p:pic>
        <p:nvPicPr>
          <p:cNvPr id="4" name="Picture 3">
            <a:extLst>
              <a:ext uri="{FF2B5EF4-FFF2-40B4-BE49-F238E27FC236}">
                <a16:creationId xmlns:a16="http://schemas.microsoft.com/office/drawing/2014/main" id="{BE3C387D-78A0-F63E-FB8E-848648397314}"/>
              </a:ext>
            </a:extLst>
          </p:cNvPr>
          <p:cNvPicPr>
            <a:picLocks noChangeAspect="1"/>
          </p:cNvPicPr>
          <p:nvPr/>
        </p:nvPicPr>
        <p:blipFill>
          <a:blip r:embed="rId2"/>
          <a:stretch>
            <a:fillRect/>
          </a:stretch>
        </p:blipFill>
        <p:spPr>
          <a:xfrm>
            <a:off x="8860293" y="792749"/>
            <a:ext cx="2930654" cy="5272502"/>
          </a:xfrm>
          <a:prstGeom prst="rect">
            <a:avLst/>
          </a:prstGeom>
        </p:spPr>
      </p:pic>
    </p:spTree>
    <p:extLst>
      <p:ext uri="{BB962C8B-B14F-4D97-AF65-F5344CB8AC3E}">
        <p14:creationId xmlns:p14="http://schemas.microsoft.com/office/powerpoint/2010/main" val="2948671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7517" y="365126"/>
            <a:ext cx="11085094" cy="982412"/>
          </a:xfrm>
        </p:spPr>
        <p:txBody>
          <a:bodyPr>
            <a:normAutofit fontScale="90000"/>
          </a:bodyPr>
          <a:lstStyle/>
          <a:p>
            <a:r>
              <a:rPr lang="en-US" sz="3600" b="1" dirty="0"/>
              <a:t>Steps in Designing a Marketing Communications </a:t>
            </a:r>
            <a:r>
              <a:rPr lang="en-US" sz="3600" b="1" dirty="0" err="1"/>
              <a:t>Programme</a:t>
            </a:r>
            <a:endParaRPr lang="en-GB" sz="3600" b="1"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3815553196"/>
              </p:ext>
            </p:extLst>
          </p:nvPr>
        </p:nvGraphicFramePr>
        <p:xfrm>
          <a:off x="347136" y="1196975"/>
          <a:ext cx="11521017" cy="51117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Date Placeholder 2"/>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p>
        </p:txBody>
      </p:sp>
      <p:sp>
        <p:nvSpPr>
          <p:cNvPr id="4" name="Footer Placeholder 3"/>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da-DK"/>
          </a:p>
        </p:txBody>
      </p:sp>
      <p:sp>
        <p:nvSpPr>
          <p:cNvPr id="5" name="Slide Number Placeholder 4"/>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25</a:t>
            </a:fld>
            <a:endParaRPr lang="vi-VN"/>
          </a:p>
        </p:txBody>
      </p:sp>
    </p:spTree>
    <p:extLst>
      <p:ext uri="{BB962C8B-B14F-4D97-AF65-F5344CB8AC3E}">
        <p14:creationId xmlns:p14="http://schemas.microsoft.com/office/powerpoint/2010/main" val="26820194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graphicEl>
                                              <a:dgm id="{D49C01C9-2892-4FEF-BAB2-54E2C7A1332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graphicEl>
                                              <a:dgm id="{2ECB5985-F5DE-4718-A632-F337A97550BE}"/>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graphicEl>
                                              <a:dgm id="{06ADE8E0-C229-44AC-B2E4-A06EDF10791D}"/>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graphicEl>
                                              <a:dgm id="{32D78544-C54D-4C01-8EC4-86E50F1EC189}"/>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graphicEl>
                                              <a:dgm id="{9389A3DD-E6BE-408C-99C5-E5057D3E3B2A}"/>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graphicEl>
                                              <a:dgm id="{5EF0A6D5-F259-4A3F-BE04-AABAF30111A0}"/>
                                            </p:graphic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graphicEl>
                                              <a:dgm id="{C78BFDB3-A9F3-437D-8DD8-8E8AAB66CBB2}"/>
                                            </p:graphic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graphicEl>
                                              <a:dgm id="{2CE81138-AB6E-45CD-8910-7266F8B5C848}"/>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E3E8B-81AB-1AAA-6FB8-F385BA3303DA}"/>
              </a:ext>
            </a:extLst>
          </p:cNvPr>
          <p:cNvSpPr>
            <a:spLocks noGrp="1"/>
          </p:cNvSpPr>
          <p:nvPr>
            <p:ph type="title"/>
          </p:nvPr>
        </p:nvSpPr>
        <p:spPr>
          <a:xfrm>
            <a:off x="585216" y="365125"/>
            <a:ext cx="10768584" cy="1325563"/>
          </a:xfrm>
        </p:spPr>
        <p:txBody>
          <a:bodyPr/>
          <a:lstStyle/>
          <a:p>
            <a:r>
              <a:rPr lang="en-US" dirty="0"/>
              <a:t>Audience: Who are you communicating with?</a:t>
            </a:r>
          </a:p>
        </p:txBody>
      </p:sp>
      <p:sp>
        <p:nvSpPr>
          <p:cNvPr id="3" name="Content Placeholder 2">
            <a:extLst>
              <a:ext uri="{FF2B5EF4-FFF2-40B4-BE49-F238E27FC236}">
                <a16:creationId xmlns:a16="http://schemas.microsoft.com/office/drawing/2014/main" id="{4B2D37FB-7A12-7E14-4B66-6899A33770D3}"/>
              </a:ext>
            </a:extLst>
          </p:cNvPr>
          <p:cNvSpPr>
            <a:spLocks noGrp="1"/>
          </p:cNvSpPr>
          <p:nvPr>
            <p:ph idx="1"/>
          </p:nvPr>
        </p:nvSpPr>
        <p:spPr>
          <a:xfrm>
            <a:off x="585216" y="1618488"/>
            <a:ext cx="10981944" cy="4558475"/>
          </a:xfrm>
        </p:spPr>
        <p:txBody>
          <a:bodyPr>
            <a:normAutofit lnSpcReduction="10000"/>
          </a:bodyPr>
          <a:lstStyle/>
          <a:p>
            <a:pPr lvl="0"/>
            <a:r>
              <a:rPr lang="en-US" sz="2400" b="1" dirty="0"/>
              <a:t>Existing or potential customers?</a:t>
            </a:r>
            <a:r>
              <a:rPr lang="en-US" sz="2400" dirty="0"/>
              <a:t> </a:t>
            </a:r>
          </a:p>
          <a:p>
            <a:pPr lvl="0"/>
            <a:r>
              <a:rPr lang="en-US" sz="2400" b="1" dirty="0"/>
              <a:t>Buyer, user, or purchase influencer?</a:t>
            </a:r>
            <a:br>
              <a:rPr lang="en-US" sz="2400" dirty="0"/>
            </a:br>
            <a:r>
              <a:rPr lang="en-US" sz="2400" b="1" dirty="0"/>
              <a:t>Example:</a:t>
            </a:r>
            <a:r>
              <a:rPr lang="en-US" sz="2400" dirty="0"/>
              <a:t> Shampoo may be used by the whole family, but a woman in the household may make the purchase decision. Infant formula is consumed by the child, but purchased by the parents. </a:t>
            </a:r>
          </a:p>
          <a:p>
            <a:pPr lvl="0"/>
            <a:r>
              <a:rPr lang="en-US" sz="2400" b="1" dirty="0"/>
              <a:t>Demographic characteristics:</a:t>
            </a:r>
            <a:r>
              <a:rPr lang="en-US" sz="2400" dirty="0"/>
              <a:t> age, gender, income, occupation, and place of residence. </a:t>
            </a:r>
          </a:p>
          <a:p>
            <a:pPr lvl="0"/>
            <a:r>
              <a:rPr lang="en-US" sz="2400" b="1" dirty="0"/>
              <a:t>Psychographic characteristics:</a:t>
            </a:r>
            <a:r>
              <a:rPr lang="en-US" sz="2400" dirty="0"/>
              <a:t> lifestyle, personal values, interests, and motivations. </a:t>
            </a:r>
          </a:p>
          <a:p>
            <a:pPr lvl="0"/>
            <a:r>
              <a:rPr lang="en-US" sz="2400" b="1" dirty="0"/>
              <a:t>Consumer </a:t>
            </a:r>
            <a:r>
              <a:rPr lang="en-US" sz="2400" b="1" dirty="0" err="1"/>
              <a:t>behaviour</a:t>
            </a:r>
            <a:r>
              <a:rPr lang="en-US" sz="2400" b="1" dirty="0"/>
              <a:t>:</a:t>
            </a:r>
            <a:r>
              <a:rPr lang="en-US" sz="2400" dirty="0"/>
              <a:t> purchase frequency, level of loyalty, and preferred information channels. </a:t>
            </a:r>
          </a:p>
          <a:p>
            <a:pPr lvl="0"/>
            <a:r>
              <a:rPr lang="en-US" sz="2400" b="1" dirty="0"/>
              <a:t>Customer problems, needs, or wants:</a:t>
            </a:r>
            <a:r>
              <a:rPr lang="en-US" sz="2400" dirty="0"/>
              <a:t> What are they trying to solve, achieve, or experience?</a:t>
            </a:r>
          </a:p>
        </p:txBody>
      </p:sp>
    </p:spTree>
    <p:extLst>
      <p:ext uri="{BB962C8B-B14F-4D97-AF65-F5344CB8AC3E}">
        <p14:creationId xmlns:p14="http://schemas.microsoft.com/office/powerpoint/2010/main" val="1365885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9FF67-116A-BD3E-82E4-70926DD650E7}"/>
              </a:ext>
            </a:extLst>
          </p:cNvPr>
          <p:cNvSpPr>
            <a:spLocks noGrp="1"/>
          </p:cNvSpPr>
          <p:nvPr>
            <p:ph type="title"/>
          </p:nvPr>
        </p:nvSpPr>
        <p:spPr>
          <a:xfrm>
            <a:off x="838200" y="365126"/>
            <a:ext cx="10515600" cy="887942"/>
          </a:xfrm>
        </p:spPr>
        <p:txBody>
          <a:bodyPr>
            <a:normAutofit fontScale="90000"/>
          </a:bodyPr>
          <a:lstStyle/>
          <a:p>
            <a:r>
              <a:rPr lang="en-US" sz="3200" b="1" dirty="0"/>
              <a:t>Luxury goods are sold to the rich, but their advertising is often intended to be seen by the less affluent. Why is that?</a:t>
            </a:r>
          </a:p>
        </p:txBody>
      </p:sp>
      <p:sp>
        <p:nvSpPr>
          <p:cNvPr id="3" name="Content Placeholder 2">
            <a:extLst>
              <a:ext uri="{FF2B5EF4-FFF2-40B4-BE49-F238E27FC236}">
                <a16:creationId xmlns:a16="http://schemas.microsoft.com/office/drawing/2014/main" id="{8802FDDC-3141-F444-AF5F-39C671C43C88}"/>
              </a:ext>
            </a:extLst>
          </p:cNvPr>
          <p:cNvSpPr>
            <a:spLocks noGrp="1"/>
          </p:cNvSpPr>
          <p:nvPr>
            <p:ph idx="1"/>
          </p:nvPr>
        </p:nvSpPr>
        <p:spPr>
          <a:xfrm>
            <a:off x="324997" y="1439333"/>
            <a:ext cx="8020294" cy="5053542"/>
          </a:xfrm>
        </p:spPr>
        <p:txBody>
          <a:bodyPr>
            <a:normAutofit fontScale="62500" lnSpcReduction="20000"/>
          </a:bodyPr>
          <a:lstStyle/>
          <a:p>
            <a:pPr marL="0" indent="0">
              <a:buNone/>
            </a:pPr>
            <a:r>
              <a:rPr lang="en-US" dirty="0"/>
              <a:t>If a US$20,000 Hermès bag were valued only by wealthy buyers and the brand itself, it would be little more than a piece of high-quality leather. It becomes truly “powerful” when its owner walks down the street and everyone around them—even those who could never afford it—</a:t>
            </a:r>
            <a:r>
              <a:rPr lang="en-US" dirty="0" err="1"/>
              <a:t>recognises</a:t>
            </a:r>
            <a:r>
              <a:rPr lang="en-US" dirty="0"/>
              <a:t> how extraordinarily expensive it is.</a:t>
            </a:r>
          </a:p>
          <a:p>
            <a:pPr marL="0" indent="0">
              <a:buNone/>
            </a:pPr>
            <a:r>
              <a:rPr lang="en-US" dirty="0"/>
              <a:t>This is why luxury brands need to be visible to a much wider, less affluent audience. Only then can the wealthy owner experience the admiration that comes from being seen with something that most people cannot attain.</a:t>
            </a:r>
          </a:p>
          <a:p>
            <a:pPr marL="0" indent="0">
              <a:buNone/>
            </a:pPr>
            <a:r>
              <a:rPr lang="en-US" dirty="0"/>
              <a:t>The emotional value of luxury consumption, therefore, may come not only from the product itself but also from the </a:t>
            </a:r>
            <a:r>
              <a:rPr lang="en-US" b="1" dirty="0"/>
              <a:t>perceived status distance</a:t>
            </a:r>
            <a:r>
              <a:rPr lang="en-US" dirty="0"/>
              <a:t> it creates. The admiration, aspiration, and sometimes envy of others can reinforce the owner’s sense of prestige and social distinction.</a:t>
            </a:r>
          </a:p>
          <a:p>
            <a:pPr marL="0" indent="0">
              <a:buNone/>
            </a:pPr>
            <a:r>
              <a:rPr lang="en-US" dirty="0"/>
              <a:t>This reflects both a basic logic of luxury marketing and an understanding of human </a:t>
            </a:r>
            <a:r>
              <a:rPr lang="en-US" dirty="0" err="1"/>
              <a:t>behaviour</a:t>
            </a:r>
            <a:r>
              <a:rPr lang="en-US" dirty="0"/>
              <a:t>. In the age of social media, consumers are increasingly surrounded by highly curated and often extravagant standards of living promoted through media and influencers.</a:t>
            </a:r>
          </a:p>
          <a:p>
            <a:pPr marL="0" indent="0">
              <a:buNone/>
            </a:pPr>
            <a:r>
              <a:rPr lang="en-US" dirty="0"/>
              <a:t>Constant exposure to lifestyles and possessions that seem out of reach can contribute to feelings of inadequacy and status anxiety. In more extreme cases, it may encourage </a:t>
            </a:r>
            <a:r>
              <a:rPr lang="en-US" b="1" dirty="0"/>
              <a:t>conspicuous consumption beyond one’s financial means</a:t>
            </a:r>
            <a:r>
              <a:rPr lang="en-US" dirty="0"/>
              <a:t>—borrowing or overspending on luxury goods in exchange for temporary social recognition.</a:t>
            </a:r>
          </a:p>
        </p:txBody>
      </p:sp>
      <p:pic>
        <p:nvPicPr>
          <p:cNvPr id="5" name="Picture 4">
            <a:extLst>
              <a:ext uri="{FF2B5EF4-FFF2-40B4-BE49-F238E27FC236}">
                <a16:creationId xmlns:a16="http://schemas.microsoft.com/office/drawing/2014/main" id="{05E4C138-E4BC-EF13-4465-97FB283F88A2}"/>
              </a:ext>
            </a:extLst>
          </p:cNvPr>
          <p:cNvPicPr>
            <a:picLocks noChangeAspect="1"/>
          </p:cNvPicPr>
          <p:nvPr/>
        </p:nvPicPr>
        <p:blipFill>
          <a:blip r:embed="rId2"/>
          <a:stretch>
            <a:fillRect/>
          </a:stretch>
        </p:blipFill>
        <p:spPr>
          <a:xfrm>
            <a:off x="8497691" y="1632479"/>
            <a:ext cx="3521712" cy="4667250"/>
          </a:xfrm>
          <a:prstGeom prst="rect">
            <a:avLst/>
          </a:prstGeom>
        </p:spPr>
      </p:pic>
    </p:spTree>
    <p:extLst>
      <p:ext uri="{BB962C8B-B14F-4D97-AF65-F5344CB8AC3E}">
        <p14:creationId xmlns:p14="http://schemas.microsoft.com/office/powerpoint/2010/main" val="3852862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C17CD4-80AB-3982-37D1-C86654590D98}"/>
              </a:ext>
            </a:extLst>
          </p:cNvPr>
          <p:cNvSpPr>
            <a:spLocks noGrp="1"/>
          </p:cNvSpPr>
          <p:nvPr>
            <p:ph type="title"/>
          </p:nvPr>
        </p:nvSpPr>
        <p:spPr>
          <a:xfrm>
            <a:off x="838200" y="365125"/>
            <a:ext cx="10808368" cy="581359"/>
          </a:xfrm>
        </p:spPr>
        <p:txBody>
          <a:bodyPr>
            <a:normAutofit fontScale="90000"/>
          </a:bodyPr>
          <a:lstStyle/>
          <a:p>
            <a:r>
              <a:rPr lang="en-US" b="1" dirty="0"/>
              <a:t>Co</a:t>
            </a:r>
            <a:r>
              <a:rPr lang="en-US" sz="4000" b="1" dirty="0"/>
              <a:t>mmunication Objectives: Specific and Measurable</a:t>
            </a:r>
            <a:endParaRPr lang="en-US" sz="4000" dirty="0"/>
          </a:p>
        </p:txBody>
      </p:sp>
      <p:sp>
        <p:nvSpPr>
          <p:cNvPr id="3" name="Content Placeholder 2">
            <a:extLst>
              <a:ext uri="{FF2B5EF4-FFF2-40B4-BE49-F238E27FC236}">
                <a16:creationId xmlns:a16="http://schemas.microsoft.com/office/drawing/2014/main" id="{AD0DC653-8323-E495-9C25-9B3B3F93A659}"/>
              </a:ext>
            </a:extLst>
          </p:cNvPr>
          <p:cNvSpPr>
            <a:spLocks noGrp="1"/>
          </p:cNvSpPr>
          <p:nvPr>
            <p:ph idx="1"/>
          </p:nvPr>
        </p:nvSpPr>
        <p:spPr>
          <a:xfrm>
            <a:off x="545432" y="1219200"/>
            <a:ext cx="11101136" cy="5101389"/>
          </a:xfrm>
        </p:spPr>
        <p:txBody>
          <a:bodyPr>
            <a:normAutofit fontScale="77500" lnSpcReduction="20000"/>
          </a:bodyPr>
          <a:lstStyle/>
          <a:p>
            <a:pPr lvl="0"/>
            <a:r>
              <a:rPr lang="en-US" b="1" dirty="0"/>
              <a:t>Increase brand awareness</a:t>
            </a:r>
            <a:br>
              <a:rPr lang="en-US" dirty="0"/>
            </a:br>
            <a:r>
              <a:rPr lang="en-US" b="1" dirty="0"/>
              <a:t>Example:</a:t>
            </a:r>
            <a:r>
              <a:rPr lang="en-US" dirty="0"/>
              <a:t> Increase awareness of TH true MILK among customers aged 18–25 from 40% to 60% within three months.</a:t>
            </a:r>
          </a:p>
          <a:p>
            <a:pPr lvl="0"/>
            <a:r>
              <a:rPr lang="en-US" b="1" dirty="0"/>
              <a:t>Provide information about a new product or service</a:t>
            </a:r>
            <a:br>
              <a:rPr lang="en-US" dirty="0"/>
            </a:br>
            <a:r>
              <a:rPr lang="en-US" b="1" dirty="0"/>
              <a:t>Example:</a:t>
            </a:r>
            <a:r>
              <a:rPr lang="en-US" dirty="0"/>
              <a:t> Ensure that 60% of the target audience understands that the product contains natural ingredients and no preservatives.</a:t>
            </a:r>
          </a:p>
          <a:p>
            <a:pPr lvl="0"/>
            <a:r>
              <a:rPr lang="en-US" b="1" dirty="0"/>
              <a:t>Generate interest</a:t>
            </a:r>
            <a:br>
              <a:rPr lang="en-US" dirty="0"/>
            </a:br>
            <a:r>
              <a:rPr lang="en-US" b="1" dirty="0"/>
              <a:t>Example:</a:t>
            </a:r>
            <a:r>
              <a:rPr lang="en-US" dirty="0"/>
              <a:t> Increase the number of customers visiting the website to learn more about the product by 30% after the campaign.</a:t>
            </a:r>
          </a:p>
          <a:p>
            <a:pPr lvl="0"/>
            <a:r>
              <a:rPr lang="en-US" b="1" dirty="0"/>
              <a:t>Change customer attitudes or perceptions</a:t>
            </a:r>
            <a:br>
              <a:rPr lang="en-US" dirty="0"/>
            </a:br>
            <a:r>
              <a:rPr lang="en-US" b="1" dirty="0"/>
              <a:t>Example:</a:t>
            </a:r>
            <a:r>
              <a:rPr lang="en-US" dirty="0"/>
              <a:t> Increase the percentage of customers who perceive the brand as “trustworthy” from 50% to 70%.</a:t>
            </a:r>
          </a:p>
          <a:p>
            <a:pPr lvl="0"/>
            <a:r>
              <a:rPr lang="en-US" b="1" dirty="0"/>
              <a:t>Build brand preference</a:t>
            </a:r>
            <a:br>
              <a:rPr lang="en-US" dirty="0"/>
            </a:br>
            <a:r>
              <a:rPr lang="en-US" b="1" dirty="0"/>
              <a:t>Example:</a:t>
            </a:r>
            <a:r>
              <a:rPr lang="en-US" dirty="0"/>
              <a:t> Increase the percentage of customers who rank the brand among their top three </a:t>
            </a:r>
            <a:r>
              <a:rPr lang="en-US" dirty="0" err="1"/>
              <a:t>favourite</a:t>
            </a:r>
            <a:r>
              <a:rPr lang="en-US" dirty="0"/>
              <a:t> dairy brands.</a:t>
            </a:r>
          </a:p>
          <a:p>
            <a:pPr lvl="0"/>
            <a:r>
              <a:rPr lang="en-US" b="1" dirty="0"/>
              <a:t>Encourage purchase, registration, or trial</a:t>
            </a:r>
            <a:br>
              <a:rPr lang="en-US" dirty="0"/>
            </a:br>
            <a:r>
              <a:rPr lang="en-US" b="1" dirty="0"/>
              <a:t>Example:</a:t>
            </a:r>
            <a:r>
              <a:rPr lang="en-US" dirty="0"/>
              <a:t> Increase the number of orders by 20% during the campaign period.</a:t>
            </a:r>
          </a:p>
          <a:p>
            <a:pPr lvl="0"/>
            <a:r>
              <a:rPr lang="en-US" b="1" dirty="0"/>
              <a:t>Increase customer loyalty and encourage repeat purchases</a:t>
            </a:r>
            <a:endParaRPr lang="en-US" dirty="0"/>
          </a:p>
        </p:txBody>
      </p:sp>
    </p:spTree>
    <p:extLst>
      <p:ext uri="{BB962C8B-B14F-4D97-AF65-F5344CB8AC3E}">
        <p14:creationId xmlns:p14="http://schemas.microsoft.com/office/powerpoint/2010/main" val="3700087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D718D-EBD0-4764-0C94-A570D7C66931}"/>
              </a:ext>
            </a:extLst>
          </p:cNvPr>
          <p:cNvSpPr>
            <a:spLocks noGrp="1"/>
          </p:cNvSpPr>
          <p:nvPr>
            <p:ph type="title"/>
          </p:nvPr>
        </p:nvSpPr>
        <p:spPr>
          <a:xfrm>
            <a:off x="838200" y="365126"/>
            <a:ext cx="10515600" cy="629486"/>
          </a:xfrm>
        </p:spPr>
        <p:txBody>
          <a:bodyPr>
            <a:normAutofit fontScale="90000"/>
          </a:bodyPr>
          <a:lstStyle/>
          <a:p>
            <a:r>
              <a:rPr lang="en-US" b="1" dirty="0"/>
              <a:t>Message Design</a:t>
            </a:r>
          </a:p>
        </p:txBody>
      </p:sp>
      <p:sp>
        <p:nvSpPr>
          <p:cNvPr id="3" name="Content Placeholder 2">
            <a:extLst>
              <a:ext uri="{FF2B5EF4-FFF2-40B4-BE49-F238E27FC236}">
                <a16:creationId xmlns:a16="http://schemas.microsoft.com/office/drawing/2014/main" id="{0E0CA08B-FCD1-5F3E-069D-1B60669016C7}"/>
              </a:ext>
            </a:extLst>
          </p:cNvPr>
          <p:cNvSpPr>
            <a:spLocks noGrp="1"/>
          </p:cNvSpPr>
          <p:nvPr>
            <p:ph idx="1"/>
          </p:nvPr>
        </p:nvSpPr>
        <p:spPr>
          <a:xfrm>
            <a:off x="529389" y="1138990"/>
            <a:ext cx="11101137" cy="5353884"/>
          </a:xfrm>
        </p:spPr>
        <p:txBody>
          <a:bodyPr>
            <a:normAutofit fontScale="70000" lnSpcReduction="20000"/>
          </a:bodyPr>
          <a:lstStyle/>
          <a:p>
            <a:pPr lvl="0"/>
            <a:r>
              <a:rPr lang="en-US" b="1" dirty="0"/>
              <a:t>What is the core customer benefit?</a:t>
            </a:r>
            <a:endParaRPr lang="en-US" dirty="0"/>
          </a:p>
          <a:p>
            <a:pPr lvl="1"/>
            <a:r>
              <a:rPr lang="en-US" dirty="0"/>
              <a:t>Apple: </a:t>
            </a:r>
            <a:r>
              <a:rPr lang="en-US" b="1" dirty="0"/>
              <a:t>“Think Different”</a:t>
            </a:r>
            <a:r>
              <a:rPr lang="en-US" dirty="0"/>
              <a:t> → creativity and innovation</a:t>
            </a:r>
          </a:p>
          <a:p>
            <a:pPr lvl="1"/>
            <a:r>
              <a:rPr lang="en-US" dirty="0"/>
              <a:t>Biti’s: </a:t>
            </a:r>
            <a:r>
              <a:rPr lang="en-US" b="1" dirty="0"/>
              <a:t>“</a:t>
            </a:r>
            <a:r>
              <a:rPr lang="en-US" b="1" dirty="0" err="1"/>
              <a:t>Nâng</a:t>
            </a:r>
            <a:r>
              <a:rPr lang="en-US" b="1" dirty="0"/>
              <a:t> </a:t>
            </a:r>
            <a:r>
              <a:rPr lang="en-US" b="1" dirty="0" err="1"/>
              <a:t>niu</a:t>
            </a:r>
            <a:r>
              <a:rPr lang="en-US" b="1" dirty="0"/>
              <a:t> </a:t>
            </a:r>
            <a:r>
              <a:rPr lang="en-US" b="1" dirty="0" err="1"/>
              <a:t>bàn</a:t>
            </a:r>
            <a:r>
              <a:rPr lang="en-US" b="1" dirty="0"/>
              <a:t> </a:t>
            </a:r>
            <a:r>
              <a:rPr lang="en-US" b="1" dirty="0" err="1"/>
              <a:t>chân</a:t>
            </a:r>
            <a:r>
              <a:rPr lang="en-US" b="1" dirty="0"/>
              <a:t> Việt”</a:t>
            </a:r>
            <a:r>
              <a:rPr lang="en-US" dirty="0"/>
              <a:t> → care and comfort for Vietnamese consumers</a:t>
            </a:r>
          </a:p>
          <a:p>
            <a:pPr lvl="0"/>
            <a:r>
              <a:rPr lang="en-US" b="1" dirty="0"/>
              <a:t>Message structure</a:t>
            </a:r>
            <a:endParaRPr lang="en-US" dirty="0"/>
          </a:p>
          <a:p>
            <a:pPr lvl="1"/>
            <a:r>
              <a:rPr lang="en-US" dirty="0"/>
              <a:t>Present a problem, then offer the solution</a:t>
            </a:r>
          </a:p>
          <a:p>
            <a:pPr lvl="1"/>
            <a:r>
              <a:rPr lang="en-US" dirty="0"/>
              <a:t>Show </a:t>
            </a:r>
            <a:r>
              <a:rPr lang="en-US" b="1" dirty="0"/>
              <a:t>before vs. after</a:t>
            </a:r>
            <a:r>
              <a:rPr lang="en-US" dirty="0"/>
              <a:t> using the product</a:t>
            </a:r>
          </a:p>
          <a:p>
            <a:pPr lvl="1"/>
            <a:r>
              <a:rPr lang="en-US" dirty="0"/>
              <a:t>Present </a:t>
            </a:r>
            <a:r>
              <a:rPr lang="en-US" b="1" dirty="0"/>
              <a:t>rational benefits first, followed by emotional benefits</a:t>
            </a:r>
            <a:endParaRPr lang="en-US" dirty="0"/>
          </a:p>
          <a:p>
            <a:pPr lvl="1"/>
            <a:r>
              <a:rPr lang="en-US" dirty="0"/>
              <a:t>Support the message with </a:t>
            </a:r>
            <a:r>
              <a:rPr lang="en-US" b="1" dirty="0"/>
              <a:t>evidence, statistics, demonstrations, or customer reviews</a:t>
            </a:r>
            <a:endParaRPr lang="en-US" dirty="0"/>
          </a:p>
          <a:p>
            <a:pPr lvl="0"/>
            <a:r>
              <a:rPr lang="en-US" b="1" dirty="0"/>
              <a:t>Message format</a:t>
            </a:r>
            <a:endParaRPr lang="en-US" dirty="0"/>
          </a:p>
          <a:p>
            <a:pPr lvl="1"/>
            <a:r>
              <a:rPr lang="en-US" dirty="0"/>
              <a:t>Visuals</a:t>
            </a:r>
          </a:p>
          <a:p>
            <a:pPr lvl="1"/>
            <a:r>
              <a:rPr lang="en-US" dirty="0" err="1"/>
              <a:t>Colours</a:t>
            </a:r>
            <a:endParaRPr lang="en-US" dirty="0"/>
          </a:p>
          <a:p>
            <a:pPr lvl="1"/>
            <a:r>
              <a:rPr lang="en-US" dirty="0"/>
              <a:t>Sound and music</a:t>
            </a:r>
          </a:p>
          <a:p>
            <a:pPr lvl="1"/>
            <a:r>
              <a:rPr lang="en-US" dirty="0"/>
              <a:t>Language and tone</a:t>
            </a:r>
          </a:p>
          <a:p>
            <a:pPr lvl="1"/>
            <a:r>
              <a:rPr lang="en-US" dirty="0"/>
              <a:t>Brand ambassadors or spokespersons</a:t>
            </a:r>
          </a:p>
          <a:p>
            <a:pPr lvl="1"/>
            <a:r>
              <a:rPr lang="en-US" dirty="0"/>
              <a:t>Slogans</a:t>
            </a:r>
          </a:p>
          <a:p>
            <a:pPr lvl="1"/>
            <a:r>
              <a:rPr lang="en-US" dirty="0"/>
              <a:t>Overall design style</a:t>
            </a:r>
          </a:p>
          <a:p>
            <a:pPr lvl="0"/>
            <a:r>
              <a:rPr lang="en-US" b="1" dirty="0"/>
              <a:t>Key requirements:</a:t>
            </a:r>
            <a:r>
              <a:rPr lang="en-US" dirty="0"/>
              <a:t> The message should be </a:t>
            </a:r>
            <a:r>
              <a:rPr lang="en-US" b="1" dirty="0"/>
              <a:t>clear, consistent, memorable, and relevant to the target audience</a:t>
            </a:r>
            <a:r>
              <a:rPr lang="en-US" dirty="0"/>
              <a:t>.</a:t>
            </a:r>
          </a:p>
          <a:p>
            <a:pPr marL="0" indent="0">
              <a:buNone/>
            </a:pPr>
            <a:r>
              <a:rPr lang="en-US" dirty="0">
                <a:hlinkClick r:id="rId2"/>
              </a:rPr>
              <a:t>https://www.youtube.com/watch?v=Dlx9Z0QcBds</a:t>
            </a:r>
            <a:endParaRPr lang="en-US" dirty="0"/>
          </a:p>
          <a:p>
            <a:pPr marL="0" indent="0">
              <a:buNone/>
            </a:pPr>
            <a:endParaRPr lang="en-US" dirty="0"/>
          </a:p>
        </p:txBody>
      </p:sp>
    </p:spTree>
    <p:extLst>
      <p:ext uri="{BB962C8B-B14F-4D97-AF65-F5344CB8AC3E}">
        <p14:creationId xmlns:p14="http://schemas.microsoft.com/office/powerpoint/2010/main" val="212803309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D70D0-B505-AD96-588F-571D87693358}"/>
              </a:ext>
            </a:extLst>
          </p:cNvPr>
          <p:cNvSpPr>
            <a:spLocks noGrp="1"/>
          </p:cNvSpPr>
          <p:nvPr>
            <p:ph type="title"/>
          </p:nvPr>
        </p:nvSpPr>
        <p:spPr>
          <a:xfrm>
            <a:off x="838200" y="365126"/>
            <a:ext cx="10808368" cy="693654"/>
          </a:xfrm>
        </p:spPr>
        <p:txBody>
          <a:bodyPr>
            <a:normAutofit fontScale="90000"/>
          </a:bodyPr>
          <a:lstStyle/>
          <a:p>
            <a:r>
              <a:rPr lang="en-US" b="1" dirty="0"/>
              <a:t>Media Selection: Where Is Your Target Audience?</a:t>
            </a:r>
            <a:endParaRPr lang="en-US" dirty="0"/>
          </a:p>
        </p:txBody>
      </p:sp>
      <p:sp>
        <p:nvSpPr>
          <p:cNvPr id="3" name="Content Placeholder 2">
            <a:extLst>
              <a:ext uri="{FF2B5EF4-FFF2-40B4-BE49-F238E27FC236}">
                <a16:creationId xmlns:a16="http://schemas.microsoft.com/office/drawing/2014/main" id="{E52FC3C9-BE7B-3DCD-5585-663339A00B2C}"/>
              </a:ext>
            </a:extLst>
          </p:cNvPr>
          <p:cNvSpPr>
            <a:spLocks noGrp="1"/>
          </p:cNvSpPr>
          <p:nvPr>
            <p:ph idx="1"/>
          </p:nvPr>
        </p:nvSpPr>
        <p:spPr>
          <a:xfrm>
            <a:off x="561474" y="1251284"/>
            <a:ext cx="11085094" cy="5117432"/>
          </a:xfrm>
        </p:spPr>
        <p:txBody>
          <a:bodyPr>
            <a:normAutofit fontScale="85000" lnSpcReduction="20000"/>
          </a:bodyPr>
          <a:lstStyle/>
          <a:p>
            <a:pPr lvl="0"/>
            <a:r>
              <a:rPr lang="en-US" b="1" dirty="0"/>
              <a:t>Mass Media</a:t>
            </a:r>
            <a:br>
              <a:rPr lang="en-US" dirty="0"/>
            </a:br>
            <a:r>
              <a:rPr lang="en-US" dirty="0"/>
              <a:t>TV, radio, newspapers, magazines, billboards, and outdoor digital screens.</a:t>
            </a:r>
            <a:br>
              <a:rPr lang="en-US" dirty="0"/>
            </a:br>
            <a:r>
              <a:rPr lang="en-US" dirty="0"/>
              <a:t>Best suited when a company wants to build </a:t>
            </a:r>
            <a:r>
              <a:rPr lang="en-US" b="1" dirty="0"/>
              <a:t>broad market awareness</a:t>
            </a:r>
            <a:r>
              <a:rPr lang="en-US" dirty="0"/>
              <a:t>.</a:t>
            </a:r>
          </a:p>
          <a:p>
            <a:pPr lvl="0"/>
            <a:r>
              <a:rPr lang="en-US" b="1" dirty="0"/>
              <a:t>Digital Media</a:t>
            </a:r>
            <a:br>
              <a:rPr lang="en-US" dirty="0"/>
            </a:br>
            <a:r>
              <a:rPr lang="en-US" dirty="0"/>
              <a:t>Websites, email, social media, search engines, online advertising, and mobile apps.</a:t>
            </a:r>
            <a:br>
              <a:rPr lang="en-US" dirty="0"/>
            </a:br>
            <a:r>
              <a:rPr lang="en-US" dirty="0"/>
              <a:t>Useful for </a:t>
            </a:r>
            <a:r>
              <a:rPr lang="en-US" b="1" dirty="0" err="1"/>
              <a:t>personalisation</a:t>
            </a:r>
            <a:r>
              <a:rPr lang="en-US" b="1" dirty="0"/>
              <a:t>, interaction, targeting, and performance measurement</a:t>
            </a:r>
            <a:r>
              <a:rPr lang="en-US" dirty="0"/>
              <a:t>.</a:t>
            </a:r>
          </a:p>
          <a:p>
            <a:pPr lvl="0"/>
            <a:r>
              <a:rPr lang="en-US" b="1" dirty="0"/>
              <a:t>Direct Communication</a:t>
            </a:r>
            <a:br>
              <a:rPr lang="en-US" dirty="0"/>
            </a:br>
            <a:r>
              <a:rPr lang="en-US" dirty="0"/>
              <a:t>Personal selling, consultations, seminars, events, and customer service.</a:t>
            </a:r>
            <a:br>
              <a:rPr lang="en-US" dirty="0"/>
            </a:br>
            <a:r>
              <a:rPr lang="en-US" dirty="0"/>
              <a:t>Particularly suitable for products or services that </a:t>
            </a:r>
            <a:r>
              <a:rPr lang="en-US" b="1" dirty="0"/>
              <a:t>require detailed explanation or involve high perceived risk</a:t>
            </a:r>
            <a:r>
              <a:rPr lang="en-US" dirty="0"/>
              <a:t>.</a:t>
            </a:r>
          </a:p>
          <a:p>
            <a:pPr lvl="0"/>
            <a:r>
              <a:rPr lang="en-US" b="1" dirty="0"/>
              <a:t>Word-of-Mouth and Community Communication</a:t>
            </a:r>
            <a:br>
              <a:rPr lang="en-US" dirty="0"/>
            </a:br>
            <a:r>
              <a:rPr lang="en-US" dirty="0"/>
              <a:t>Customer reviews, KOLs/KOCs, online communities, discussion groups, and user-generated content.</a:t>
            </a:r>
            <a:br>
              <a:rPr lang="en-US" dirty="0"/>
            </a:br>
            <a:r>
              <a:rPr lang="en-US" dirty="0"/>
              <a:t>Useful for building </a:t>
            </a:r>
            <a:r>
              <a:rPr lang="en-US" b="1" dirty="0"/>
              <a:t>credibility, social influence, and customer engagement</a:t>
            </a:r>
            <a:r>
              <a:rPr lang="en-US" dirty="0"/>
              <a:t>.</a:t>
            </a:r>
          </a:p>
        </p:txBody>
      </p:sp>
    </p:spTree>
    <p:extLst>
      <p:ext uri="{BB962C8B-B14F-4D97-AF65-F5344CB8AC3E}">
        <p14:creationId xmlns:p14="http://schemas.microsoft.com/office/powerpoint/2010/main" val="21191289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7493B-1FB4-FD91-EFC4-1F4CFB4026C1}"/>
              </a:ext>
            </a:extLst>
          </p:cNvPr>
          <p:cNvSpPr>
            <a:spLocks noGrp="1"/>
          </p:cNvSpPr>
          <p:nvPr>
            <p:ph type="title"/>
          </p:nvPr>
        </p:nvSpPr>
        <p:spPr/>
        <p:txBody>
          <a:bodyPr/>
          <a:lstStyle/>
          <a:p>
            <a:r>
              <a:rPr lang="en-US" dirty="0"/>
              <a:t>Media schedule</a:t>
            </a:r>
          </a:p>
        </p:txBody>
      </p:sp>
      <p:sp>
        <p:nvSpPr>
          <p:cNvPr id="3" name="Content Placeholder 2">
            <a:extLst>
              <a:ext uri="{FF2B5EF4-FFF2-40B4-BE49-F238E27FC236}">
                <a16:creationId xmlns:a16="http://schemas.microsoft.com/office/drawing/2014/main" id="{BA8895D8-00FC-3AFC-3E4F-6CBBFD3A5055}"/>
              </a:ext>
            </a:extLst>
          </p:cNvPr>
          <p:cNvSpPr>
            <a:spLocks noGrp="1"/>
          </p:cNvSpPr>
          <p:nvPr>
            <p:ph idx="1"/>
          </p:nvPr>
        </p:nvSpPr>
        <p:spPr/>
        <p:txBody>
          <a:bodyPr/>
          <a:lstStyle/>
          <a:p>
            <a:pPr lvl="0"/>
            <a:r>
              <a:rPr lang="en-US" b="1" dirty="0"/>
              <a:t>Campaign start and end dates</a:t>
            </a:r>
            <a:endParaRPr lang="en-US" dirty="0"/>
          </a:p>
          <a:p>
            <a:pPr lvl="0"/>
            <a:r>
              <a:rPr lang="en-US" b="1" dirty="0"/>
              <a:t>Frequency of message exposure</a:t>
            </a:r>
            <a:endParaRPr lang="en-US" dirty="0"/>
          </a:p>
          <a:p>
            <a:pPr lvl="0"/>
            <a:r>
              <a:rPr lang="en-US" b="1" dirty="0"/>
              <a:t>Peak periods when communication intensity should be increased</a:t>
            </a:r>
            <a:endParaRPr lang="en-US" dirty="0"/>
          </a:p>
          <a:p>
            <a:pPr lvl="0"/>
            <a:r>
              <a:rPr lang="en-US" b="1" dirty="0"/>
              <a:t>Coordination of different channels across campaign stages</a:t>
            </a:r>
            <a:endParaRPr lang="en-US" dirty="0"/>
          </a:p>
          <a:p>
            <a:pPr lvl="0"/>
            <a:r>
              <a:rPr lang="en-US" dirty="0"/>
              <a:t>Consider </a:t>
            </a:r>
            <a:r>
              <a:rPr lang="en-US" b="1" dirty="0"/>
              <a:t>seasonality, special events, holidays, and customers’ typical buying occasions</a:t>
            </a:r>
            <a:r>
              <a:rPr lang="en-US" dirty="0"/>
              <a:t>.</a:t>
            </a:r>
          </a:p>
        </p:txBody>
      </p:sp>
    </p:spTree>
    <p:extLst>
      <p:ext uri="{BB962C8B-B14F-4D97-AF65-F5344CB8AC3E}">
        <p14:creationId xmlns:p14="http://schemas.microsoft.com/office/powerpoint/2010/main" val="3662058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3989B82-B5D0-CA76-920E-044EF05B81B7}"/>
              </a:ext>
            </a:extLst>
          </p:cNvPr>
          <p:cNvPicPr>
            <a:picLocks noGrp="1" noChangeAspect="1"/>
          </p:cNvPicPr>
          <p:nvPr>
            <p:ph idx="1"/>
          </p:nvPr>
        </p:nvPicPr>
        <p:blipFill>
          <a:blip r:embed="rId2"/>
          <a:srcRect l="1725" r="1" b="1"/>
          <a:stretch>
            <a:fillRect/>
          </a:stretch>
        </p:blipFill>
        <p:spPr>
          <a:xfrm>
            <a:off x="-6588" y="10"/>
            <a:ext cx="12198588" cy="6857990"/>
          </a:xfrm>
          <a:prstGeom prst="rect">
            <a:avLst/>
          </a:prstGeom>
        </p:spPr>
      </p:pic>
    </p:spTree>
    <p:extLst>
      <p:ext uri="{BB962C8B-B14F-4D97-AF65-F5344CB8AC3E}">
        <p14:creationId xmlns:p14="http://schemas.microsoft.com/office/powerpoint/2010/main" val="25621075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3"/>
          <p:cNvSpPr>
            <a:spLocks noGrp="1" noChangeArrowheads="1"/>
          </p:cNvSpPr>
          <p:nvPr>
            <p:ph idx="4294967295"/>
          </p:nvPr>
        </p:nvSpPr>
        <p:spPr>
          <a:xfrm>
            <a:off x="348409" y="1167474"/>
            <a:ext cx="11520487" cy="5554001"/>
          </a:xfrm>
        </p:spPr>
        <p:txBody>
          <a:bodyPr>
            <a:normAutofit fontScale="77500" lnSpcReduction="20000"/>
          </a:bodyPr>
          <a:lstStyle/>
          <a:p>
            <a:pPr marL="0" indent="0">
              <a:buNone/>
            </a:pPr>
            <a:r>
              <a:rPr lang="en-US" sz="2400" dirty="0"/>
              <a:t> </a:t>
            </a:r>
            <a:r>
              <a:rPr lang="en-US" sz="2400" b="1" dirty="0"/>
              <a:t>Affordable Method</a:t>
            </a:r>
            <a:endParaRPr lang="en-US" sz="2400" dirty="0"/>
          </a:p>
          <a:p>
            <a:pPr lvl="0"/>
            <a:r>
              <a:rPr lang="en-US" sz="2400" dirty="0"/>
              <a:t>The company spends </a:t>
            </a:r>
            <a:r>
              <a:rPr lang="en-US" sz="2400" b="1" dirty="0"/>
              <a:t>what it believes it can afford</a:t>
            </a:r>
            <a:r>
              <a:rPr lang="en-US" sz="2400" dirty="0"/>
              <a:t> on marketing communications.</a:t>
            </a:r>
          </a:p>
          <a:p>
            <a:pPr lvl="0"/>
            <a:r>
              <a:rPr lang="en-US" sz="2400" dirty="0"/>
              <a:t>The communication budget is therefore determined by available financial resources rather than by specific communication objectives.</a:t>
            </a:r>
          </a:p>
          <a:p>
            <a:pPr marL="0" lvl="0" indent="0">
              <a:buNone/>
            </a:pPr>
            <a:r>
              <a:rPr lang="en-US" sz="2400" dirty="0"/>
              <a:t> </a:t>
            </a:r>
            <a:r>
              <a:rPr lang="en-US" sz="2400" b="1" dirty="0"/>
              <a:t>Percentage-of-Sales Method</a:t>
            </a:r>
            <a:r>
              <a:rPr lang="en-US" sz="2400" dirty="0"/>
              <a:t>: The communication budget is set as a </a:t>
            </a:r>
            <a:r>
              <a:rPr lang="en-US" sz="2400" b="1" dirty="0"/>
              <a:t>percentage of current or forecast sales revenue</a:t>
            </a:r>
            <a:r>
              <a:rPr lang="en-US" sz="2400" dirty="0"/>
              <a:t>.</a:t>
            </a:r>
          </a:p>
          <a:p>
            <a:pPr marL="0" indent="0">
              <a:buNone/>
            </a:pPr>
            <a:r>
              <a:rPr lang="en-US" sz="2400" dirty="0"/>
              <a:t> </a:t>
            </a:r>
            <a:r>
              <a:rPr lang="en-US" sz="2400" b="1" dirty="0"/>
              <a:t>Competitive-Parity Method</a:t>
            </a:r>
            <a:endParaRPr lang="en-US" sz="2400" dirty="0"/>
          </a:p>
          <a:p>
            <a:pPr lvl="0"/>
            <a:r>
              <a:rPr lang="en-US" sz="2400" dirty="0"/>
              <a:t>The budget is based on competitors’ communication spending, media presence, and the firm’s desired market share.</a:t>
            </a:r>
          </a:p>
          <a:p>
            <a:pPr lvl="0"/>
            <a:r>
              <a:rPr lang="en-US" sz="2400" dirty="0"/>
              <a:t>A common assumption is that </a:t>
            </a:r>
            <a:r>
              <a:rPr lang="en-US" sz="2400" b="1" dirty="0"/>
              <a:t>market share is related to share of voice (SOV)</a:t>
            </a:r>
            <a:r>
              <a:rPr lang="en-US" sz="2400" dirty="0"/>
              <a:t>.</a:t>
            </a:r>
          </a:p>
          <a:p>
            <a:pPr lvl="0"/>
            <a:r>
              <a:rPr lang="en-US" sz="2400" dirty="0"/>
              <a:t>The firm therefore considers how frequently competing brands appear in the market and how much communication pressure is needed to remain competitive.</a:t>
            </a:r>
          </a:p>
          <a:p>
            <a:pPr marL="0" indent="0">
              <a:buNone/>
            </a:pPr>
            <a:r>
              <a:rPr lang="en-US" sz="2400" dirty="0"/>
              <a:t> </a:t>
            </a:r>
            <a:r>
              <a:rPr lang="en-US" sz="2400" b="1" dirty="0"/>
              <a:t>Objective-and-Task Method</a:t>
            </a:r>
            <a:endParaRPr lang="en-US" sz="2400" dirty="0"/>
          </a:p>
          <a:p>
            <a:pPr lvl="0"/>
            <a:r>
              <a:rPr lang="en-US" sz="2400" dirty="0"/>
              <a:t>Define specific objectives for </a:t>
            </a:r>
            <a:r>
              <a:rPr lang="en-US" sz="2400" b="1" dirty="0"/>
              <a:t>awareness, trial, purchase, or market share</a:t>
            </a:r>
            <a:r>
              <a:rPr lang="en-US" sz="2400" dirty="0"/>
              <a:t>.</a:t>
            </a:r>
          </a:p>
          <a:p>
            <a:pPr lvl="0"/>
            <a:r>
              <a:rPr lang="en-US" sz="2400" dirty="0"/>
              <a:t>Estimate the total level of media exposure required, often expressed in </a:t>
            </a:r>
            <a:r>
              <a:rPr lang="en-US" sz="2400" b="1" dirty="0"/>
              <a:t>GRPs (Gross Rating Points)</a:t>
            </a:r>
            <a:r>
              <a:rPr lang="en-US" sz="2400" dirty="0"/>
              <a:t>.</a:t>
            </a:r>
          </a:p>
          <a:p>
            <a:pPr lvl="0"/>
            <a:r>
              <a:rPr lang="en-US" sz="2400" dirty="0"/>
              <a:t>Estimate the cost of achieving each GRP.</a:t>
            </a:r>
          </a:p>
          <a:p>
            <a:pPr lvl="0"/>
            <a:r>
              <a:rPr lang="en-US" sz="2400" dirty="0"/>
              <a:t>Calculate the total communication budget needed to achieve the objectives.</a:t>
            </a:r>
          </a:p>
          <a:p>
            <a:pPr marL="0" indent="0">
              <a:buNone/>
            </a:pPr>
            <a:r>
              <a:rPr lang="en-US" sz="2400" b="1" dirty="0"/>
              <a:t>In short: Objectives → Required exposure → Cost per exposure → Communication budget</a:t>
            </a:r>
            <a:r>
              <a:rPr lang="en-US" sz="2400" dirty="0"/>
              <a:t>.</a:t>
            </a:r>
          </a:p>
        </p:txBody>
      </p:sp>
      <p:sp>
        <p:nvSpPr>
          <p:cNvPr id="62470" name="Rectangle 6"/>
          <p:cNvSpPr>
            <a:spLocks noChangeArrowheads="1"/>
          </p:cNvSpPr>
          <p:nvPr/>
        </p:nvSpPr>
        <p:spPr bwMode="auto">
          <a:xfrm>
            <a:off x="347615" y="356659"/>
            <a:ext cx="11521280" cy="810815"/>
          </a:xfrm>
          <a:prstGeom prst="rect">
            <a:avLst/>
          </a:prstGeom>
          <a:noFill/>
          <a:ln w="9525">
            <a:noFill/>
            <a:miter lim="800000"/>
            <a:headEnd/>
            <a:tailEnd/>
          </a:ln>
          <a:effectLst/>
        </p:spPr>
        <p:txBody>
          <a:bodyPr anchor="ctr"/>
          <a:lstStyle/>
          <a:p>
            <a:r>
              <a:rPr lang="en-US" sz="3200" b="1" dirty="0">
                <a:solidFill>
                  <a:srgbClr val="D00000"/>
                </a:solidFill>
                <a:effectLst>
                  <a:outerShdw blurRad="38100" dist="38100" dir="2700000" algn="tl">
                    <a:srgbClr val="000000">
                      <a:alpha val="43137"/>
                    </a:srgbClr>
                  </a:outerShdw>
                </a:effectLst>
                <a:latin typeface="+mj-lt"/>
                <a:ea typeface="+mj-ea"/>
                <a:cs typeface="Times New Roman" pitchFamily="18" charset="0"/>
              </a:rPr>
              <a:t>Budget</a:t>
            </a:r>
          </a:p>
        </p:txBody>
      </p:sp>
    </p:spTree>
    <p:extLst>
      <p:ext uri="{BB962C8B-B14F-4D97-AF65-F5344CB8AC3E}">
        <p14:creationId xmlns:p14="http://schemas.microsoft.com/office/powerpoint/2010/main" val="25963401"/>
      </p:ext>
    </p:extLst>
  </p:cSld>
  <p:clrMapOvr>
    <a:masterClrMapping/>
  </p:clrMapOvr>
  <p:transition>
    <p:rand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246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246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246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246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246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24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24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2467">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2467">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2467">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2467">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2467">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2467">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2467">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C7450A-1B97-4EDB-9116-8C2AD66318D1}"/>
              </a:ext>
            </a:extLst>
          </p:cNvPr>
          <p:cNvSpPr>
            <a:spLocks noGrp="1"/>
          </p:cNvSpPr>
          <p:nvPr>
            <p:ph type="title"/>
          </p:nvPr>
        </p:nvSpPr>
        <p:spPr>
          <a:xfrm>
            <a:off x="838200" y="365125"/>
            <a:ext cx="10515600" cy="904875"/>
          </a:xfrm>
        </p:spPr>
        <p:txBody>
          <a:bodyPr>
            <a:normAutofit/>
          </a:bodyPr>
          <a:lstStyle/>
          <a:p>
            <a:r>
              <a:rPr lang="en-US" sz="4267" dirty="0">
                <a:solidFill>
                  <a:srgbClr val="D00000"/>
                </a:solidFill>
                <a:cs typeface="Times New Roman" pitchFamily="18" charset="0"/>
              </a:rPr>
              <a:t>Structure</a:t>
            </a:r>
            <a:endParaRPr lang="en-GB" dirty="0"/>
          </a:p>
        </p:txBody>
      </p:sp>
      <p:sp>
        <p:nvSpPr>
          <p:cNvPr id="3" name="Content Placeholder 2">
            <a:extLst>
              <a:ext uri="{FF2B5EF4-FFF2-40B4-BE49-F238E27FC236}">
                <a16:creationId xmlns:a16="http://schemas.microsoft.com/office/drawing/2014/main" id="{2801F08B-2B95-4CA6-B91C-5645E87091CD}"/>
              </a:ext>
            </a:extLst>
          </p:cNvPr>
          <p:cNvSpPr>
            <a:spLocks noGrp="1"/>
          </p:cNvSpPr>
          <p:nvPr>
            <p:ph idx="1"/>
          </p:nvPr>
        </p:nvSpPr>
        <p:spPr>
          <a:xfrm>
            <a:off x="347616" y="1412776"/>
            <a:ext cx="11653040" cy="4896544"/>
          </a:xfrm>
        </p:spPr>
        <p:txBody>
          <a:bodyPr>
            <a:normAutofit lnSpcReduction="10000"/>
          </a:bodyPr>
          <a:lstStyle/>
          <a:p>
            <a:pPr lvl="0"/>
            <a:r>
              <a:rPr lang="en-US" b="1" dirty="0"/>
              <a:t>Budget allocation by product: </a:t>
            </a:r>
            <a:r>
              <a:rPr lang="en-US" dirty="0"/>
              <a:t>Percentage of the communication budget allocated to each product, brand, or model.</a:t>
            </a:r>
          </a:p>
          <a:p>
            <a:pPr lvl="0"/>
            <a:r>
              <a:rPr lang="en-US" b="1" dirty="0"/>
              <a:t>Budget allocation by geographic area: </a:t>
            </a:r>
            <a:r>
              <a:rPr lang="en-US" dirty="0"/>
              <a:t>Percentage of the budget allocated to each region, city, or market area.</a:t>
            </a:r>
          </a:p>
          <a:p>
            <a:pPr lvl="0"/>
            <a:r>
              <a:rPr lang="en-US" b="1" dirty="0"/>
              <a:t>Budget allocation by marketing communication tool: </a:t>
            </a:r>
            <a:r>
              <a:rPr lang="en-US" dirty="0"/>
              <a:t>Percentage spent on advertising, sales promotion, public relations, direct marketing, and personal selling.</a:t>
            </a:r>
          </a:p>
          <a:p>
            <a:pPr lvl="0"/>
            <a:r>
              <a:rPr lang="en-US" b="1" dirty="0"/>
              <a:t>Budget allocation by media: </a:t>
            </a:r>
            <a:r>
              <a:rPr lang="en-US" dirty="0"/>
              <a:t>Percentage spent on TV and radio, print advertising, out-of-home (OOH) media, online media, and other channels.</a:t>
            </a:r>
          </a:p>
          <a:p>
            <a:pPr lvl="0"/>
            <a:r>
              <a:rPr lang="en-US" b="1" dirty="0"/>
              <a:t>Budget allocation over time: </a:t>
            </a:r>
            <a:r>
              <a:rPr lang="en-US" dirty="0"/>
              <a:t>Percentage of the budget allocated by quarter, month, or week throughout the year.</a:t>
            </a:r>
          </a:p>
        </p:txBody>
      </p:sp>
      <p:sp>
        <p:nvSpPr>
          <p:cNvPr id="4" name="Slide Number Placeholder 3">
            <a:extLst>
              <a:ext uri="{FF2B5EF4-FFF2-40B4-BE49-F238E27FC236}">
                <a16:creationId xmlns:a16="http://schemas.microsoft.com/office/drawing/2014/main" id="{3078780F-2F21-440C-AE15-FD2E5E377F21}"/>
              </a:ext>
            </a:extLst>
          </p:cNvPr>
          <p:cNvSpPr>
            <a:spLocks noGrp="1"/>
          </p:cNvSpPr>
          <p:nvPr>
            <p:ph type="sldNum" sz="quarter" idx="4"/>
          </p:nvPr>
        </p:nvSpPr>
        <p:spPr>
          <a:xfrm>
            <a:off x="11064552" y="6597384"/>
            <a:ext cx="792088" cy="288000"/>
          </a:xfrm>
          <a:prstGeom prst="rect">
            <a:avLst/>
          </a:prstGeom>
        </p:spPr>
        <p:txBody>
          <a:bodyPr vert="horz" lIns="68580" tIns="0" rIns="68580" bIns="0" rtlCol="0" anchor="ctr" anchorCtr="0"/>
          <a:lstStyle>
            <a:defPPr>
              <a:defRPr lang="en-US"/>
            </a:defPPr>
            <a:lvl1pPr marL="0" algn="r" defTabSz="914377" rtl="0" eaLnBrk="1" latinLnBrk="0" hangingPunct="1">
              <a:defRPr sz="1200" b="1"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fld id="{A70E8B96-6C17-404C-B209-86071FBA2009}" type="slidenum">
              <a:rPr lang="en-GB" smtClean="0"/>
              <a:pPr/>
              <a:t>34</a:t>
            </a:fld>
            <a:endParaRPr lang="en-GB"/>
          </a:p>
        </p:txBody>
      </p:sp>
      <p:sp>
        <p:nvSpPr>
          <p:cNvPr id="5" name="Date Placeholder 4">
            <a:extLst>
              <a:ext uri="{FF2B5EF4-FFF2-40B4-BE49-F238E27FC236}">
                <a16:creationId xmlns:a16="http://schemas.microsoft.com/office/drawing/2014/main" id="{5972AABF-6ABC-44DF-8DC5-4AD194E54E99}"/>
              </a:ext>
            </a:extLst>
          </p:cNvPr>
          <p:cNvSpPr>
            <a:spLocks noGrp="1"/>
          </p:cNvSpPr>
          <p:nvPr>
            <p:ph type="dt" sz="half" idx="2"/>
          </p:nvPr>
        </p:nvSpPr>
        <p:spPr>
          <a:xfrm>
            <a:off x="335359" y="6597384"/>
            <a:ext cx="8736972" cy="288000"/>
          </a:xfrm>
          <a:prstGeom prst="rect">
            <a:avLst/>
          </a:prstGeom>
        </p:spPr>
        <p:txBody>
          <a:bodyPr vert="horz" lIns="68580" tIns="0" rIns="68580" bIns="0" rtlCol="0" anchor="ctr" anchorCtr="0"/>
          <a:lstStyle>
            <a:defPPr>
              <a:defRPr lang="en-US"/>
            </a:defPPr>
            <a:lvl1pPr marL="0" algn="l"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EM 3211 Nguyên lý marketing</a:t>
            </a:r>
            <a:endParaRPr lang="en-GB"/>
          </a:p>
        </p:txBody>
      </p:sp>
      <p:sp>
        <p:nvSpPr>
          <p:cNvPr id="6" name="Footer Placeholder 5">
            <a:extLst>
              <a:ext uri="{FF2B5EF4-FFF2-40B4-BE49-F238E27FC236}">
                <a16:creationId xmlns:a16="http://schemas.microsoft.com/office/drawing/2014/main" id="{FE3A0A77-EB5B-4662-B739-5F72E725A0A2}"/>
              </a:ext>
            </a:extLst>
          </p:cNvPr>
          <p:cNvSpPr>
            <a:spLocks noGrp="1"/>
          </p:cNvSpPr>
          <p:nvPr>
            <p:ph type="ftr" sz="quarter" idx="3"/>
          </p:nvPr>
        </p:nvSpPr>
        <p:spPr>
          <a:xfrm>
            <a:off x="9072331" y="6597384"/>
            <a:ext cx="1992221" cy="288000"/>
          </a:xfrm>
          <a:prstGeom prst="rect">
            <a:avLst/>
          </a:prstGeom>
        </p:spPr>
        <p:txBody>
          <a:bodyPr vert="horz" lIns="68580" tIns="0" rIns="68580" bIns="0" rtlCol="0" anchor="ctr" anchorCtr="0"/>
          <a:lstStyle>
            <a:defPPr>
              <a:defRPr lang="en-US"/>
            </a:defPPr>
            <a:lvl1pPr marL="0" algn="ctr" defTabSz="914377" rtl="0" eaLnBrk="1" latinLnBrk="0" hangingPunct="1">
              <a:defRPr sz="1200" b="0" kern="1200">
                <a:solidFill>
                  <a:schemeClr val="bg1"/>
                </a:solidFill>
                <a:latin typeface="+mn-lt"/>
                <a:ea typeface="+mn-ea"/>
                <a:cs typeface="+mn-cs"/>
              </a:defRPr>
            </a:lvl1pPr>
            <a:lvl2pPr marL="457189" algn="l" defTabSz="914377" rtl="0" eaLnBrk="1" latinLnBrk="0" hangingPunct="1">
              <a:defRPr sz="1867" kern="1200">
                <a:solidFill>
                  <a:schemeClr val="tx1"/>
                </a:solidFill>
                <a:latin typeface="+mn-lt"/>
                <a:ea typeface="+mn-ea"/>
                <a:cs typeface="+mn-cs"/>
              </a:defRPr>
            </a:lvl2pPr>
            <a:lvl3pPr marL="914377" algn="l" defTabSz="914377" rtl="0" eaLnBrk="1" latinLnBrk="0" hangingPunct="1">
              <a:defRPr sz="1867" kern="1200">
                <a:solidFill>
                  <a:schemeClr val="tx1"/>
                </a:solidFill>
                <a:latin typeface="+mn-lt"/>
                <a:ea typeface="+mn-ea"/>
                <a:cs typeface="+mn-cs"/>
              </a:defRPr>
            </a:lvl3pPr>
            <a:lvl4pPr marL="1371566" algn="l" defTabSz="914377" rtl="0" eaLnBrk="1" latinLnBrk="0" hangingPunct="1">
              <a:defRPr sz="1867" kern="1200">
                <a:solidFill>
                  <a:schemeClr val="tx1"/>
                </a:solidFill>
                <a:latin typeface="+mn-lt"/>
                <a:ea typeface="+mn-ea"/>
                <a:cs typeface="+mn-cs"/>
              </a:defRPr>
            </a:lvl4pPr>
            <a:lvl5pPr marL="1828754" algn="l" defTabSz="914377" rtl="0" eaLnBrk="1" latinLnBrk="0" hangingPunct="1">
              <a:defRPr sz="1867" kern="1200">
                <a:solidFill>
                  <a:schemeClr val="tx1"/>
                </a:solidFill>
                <a:latin typeface="+mn-lt"/>
                <a:ea typeface="+mn-ea"/>
                <a:cs typeface="+mn-cs"/>
              </a:defRPr>
            </a:lvl5pPr>
            <a:lvl6pPr marL="2285943" algn="l" defTabSz="914377" rtl="0" eaLnBrk="1" latinLnBrk="0" hangingPunct="1">
              <a:defRPr sz="1867" kern="1200">
                <a:solidFill>
                  <a:schemeClr val="tx1"/>
                </a:solidFill>
                <a:latin typeface="+mn-lt"/>
                <a:ea typeface="+mn-ea"/>
                <a:cs typeface="+mn-cs"/>
              </a:defRPr>
            </a:lvl6pPr>
            <a:lvl7pPr marL="2743131" algn="l" defTabSz="914377" rtl="0" eaLnBrk="1" latinLnBrk="0" hangingPunct="1">
              <a:defRPr sz="1867" kern="1200">
                <a:solidFill>
                  <a:schemeClr val="tx1"/>
                </a:solidFill>
                <a:latin typeface="+mn-lt"/>
                <a:ea typeface="+mn-ea"/>
                <a:cs typeface="+mn-cs"/>
              </a:defRPr>
            </a:lvl7pPr>
            <a:lvl8pPr marL="3200320" algn="l" defTabSz="914377" rtl="0" eaLnBrk="1" latinLnBrk="0" hangingPunct="1">
              <a:defRPr sz="1867" kern="1200">
                <a:solidFill>
                  <a:schemeClr val="tx1"/>
                </a:solidFill>
                <a:latin typeface="+mn-lt"/>
                <a:ea typeface="+mn-ea"/>
                <a:cs typeface="+mn-cs"/>
              </a:defRPr>
            </a:lvl8pPr>
            <a:lvl9pPr marL="3657509" algn="l" defTabSz="914377" rtl="0" eaLnBrk="1" latinLnBrk="0" hangingPunct="1">
              <a:defRPr sz="1867" kern="1200">
                <a:solidFill>
                  <a:schemeClr val="tx1"/>
                </a:solidFill>
                <a:latin typeface="+mn-lt"/>
                <a:ea typeface="+mn-ea"/>
                <a:cs typeface="+mn-cs"/>
              </a:defRPr>
            </a:lvl9pPr>
          </a:lstStyle>
          <a:p>
            <a:r>
              <a:rPr lang="vi-VN"/>
              <a:t>Chương 9</a:t>
            </a:r>
            <a:endParaRPr lang="en-GB"/>
          </a:p>
        </p:txBody>
      </p:sp>
    </p:spTree>
    <p:extLst>
      <p:ext uri="{BB962C8B-B14F-4D97-AF65-F5344CB8AC3E}">
        <p14:creationId xmlns:p14="http://schemas.microsoft.com/office/powerpoint/2010/main" val="27445133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65F68E-11A7-FB27-B989-16559A287D50}"/>
              </a:ext>
            </a:extLst>
          </p:cNvPr>
          <p:cNvSpPr>
            <a:spLocks noGrp="1"/>
          </p:cNvSpPr>
          <p:nvPr>
            <p:ph type="title"/>
          </p:nvPr>
        </p:nvSpPr>
        <p:spPr/>
        <p:txBody>
          <a:bodyPr/>
          <a:lstStyle/>
          <a:p>
            <a:r>
              <a:rPr lang="en-US" dirty="0"/>
              <a:t>Communication tools</a:t>
            </a:r>
          </a:p>
        </p:txBody>
      </p:sp>
      <p:sp>
        <p:nvSpPr>
          <p:cNvPr id="3" name="Content Placeholder 2">
            <a:extLst>
              <a:ext uri="{FF2B5EF4-FFF2-40B4-BE49-F238E27FC236}">
                <a16:creationId xmlns:a16="http://schemas.microsoft.com/office/drawing/2014/main" id="{0E6CEECD-A9C8-FCD6-773A-51A2A83D2D42}"/>
              </a:ext>
            </a:extLst>
          </p:cNvPr>
          <p:cNvSpPr>
            <a:spLocks noGrp="1"/>
          </p:cNvSpPr>
          <p:nvPr>
            <p:ph idx="1"/>
          </p:nvPr>
        </p:nvSpPr>
        <p:spPr>
          <a:xfrm>
            <a:off x="481263" y="1572126"/>
            <a:ext cx="11245515" cy="4604837"/>
          </a:xfrm>
        </p:spPr>
        <p:txBody>
          <a:bodyPr>
            <a:normAutofit fontScale="92500" lnSpcReduction="20000"/>
          </a:bodyPr>
          <a:lstStyle/>
          <a:p>
            <a:pPr lvl="0"/>
            <a:r>
              <a:rPr lang="en-US" b="1" dirty="0"/>
              <a:t>Advertising:</a:t>
            </a:r>
            <a:r>
              <a:rPr lang="en-US" dirty="0"/>
              <a:t> builds broad awareness and gives the firm strong control over the message.</a:t>
            </a:r>
          </a:p>
          <a:p>
            <a:pPr lvl="0"/>
            <a:r>
              <a:rPr lang="en-US" b="1" dirty="0"/>
              <a:t>Public relations (PR):</a:t>
            </a:r>
            <a:r>
              <a:rPr lang="en-US" dirty="0"/>
              <a:t> builds credibility, reputation, and trust.</a:t>
            </a:r>
          </a:p>
          <a:p>
            <a:pPr lvl="0"/>
            <a:r>
              <a:rPr lang="en-US" b="1" dirty="0"/>
              <a:t>Sales promotion:</a:t>
            </a:r>
            <a:r>
              <a:rPr lang="en-US" dirty="0"/>
              <a:t> encourages short-term customer action and purchase.</a:t>
            </a:r>
          </a:p>
          <a:p>
            <a:pPr lvl="0"/>
            <a:r>
              <a:rPr lang="en-US" b="1" dirty="0"/>
              <a:t>Personal selling:</a:t>
            </a:r>
            <a:r>
              <a:rPr lang="en-US" dirty="0"/>
              <a:t> provides consultation, persuasion, and handling of customer objections.</a:t>
            </a:r>
          </a:p>
          <a:p>
            <a:pPr lvl="0"/>
            <a:r>
              <a:rPr lang="en-US" b="1" dirty="0"/>
              <a:t>Direct marketing:</a:t>
            </a:r>
            <a:r>
              <a:rPr lang="en-US" dirty="0"/>
              <a:t> delivers </a:t>
            </a:r>
            <a:r>
              <a:rPr lang="en-US" dirty="0" err="1"/>
              <a:t>personalised</a:t>
            </a:r>
            <a:r>
              <a:rPr lang="en-US" dirty="0"/>
              <a:t> messages to specific customers or customer segments.</a:t>
            </a:r>
          </a:p>
          <a:p>
            <a:pPr lvl="0"/>
            <a:r>
              <a:rPr lang="en-US" b="1" dirty="0"/>
              <a:t>Digital and social media:</a:t>
            </a:r>
            <a:r>
              <a:rPr lang="en-US" dirty="0"/>
              <a:t> encourage interaction, sharing, rapid reach, and real-time measurement.</a:t>
            </a:r>
          </a:p>
          <a:p>
            <a:pPr lvl="0"/>
            <a:r>
              <a:rPr lang="en-US" b="1" dirty="0"/>
              <a:t>Events and experiential marketing:</a:t>
            </a:r>
            <a:r>
              <a:rPr lang="en-US" dirty="0"/>
              <a:t> allow customers to interact directly with and experience the brand.</a:t>
            </a:r>
          </a:p>
        </p:txBody>
      </p:sp>
    </p:spTree>
    <p:extLst>
      <p:ext uri="{BB962C8B-B14F-4D97-AF65-F5344CB8AC3E}">
        <p14:creationId xmlns:p14="http://schemas.microsoft.com/office/powerpoint/2010/main" val="650842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2" name="Rectangle 14"/>
          <p:cNvSpPr>
            <a:spLocks noChangeArrowheads="1"/>
          </p:cNvSpPr>
          <p:nvPr/>
        </p:nvSpPr>
        <p:spPr bwMode="auto">
          <a:xfrm>
            <a:off x="397204" y="166714"/>
            <a:ext cx="8686800" cy="810815"/>
          </a:xfrm>
          <a:prstGeom prst="rect">
            <a:avLst/>
          </a:prstGeom>
          <a:noFill/>
          <a:ln w="9525">
            <a:noFill/>
            <a:miter lim="800000"/>
            <a:headEnd/>
            <a:tailEnd/>
          </a:ln>
          <a:effectLst/>
        </p:spPr>
        <p:txBody>
          <a:bodyPr anchor="ctr"/>
          <a:lstStyle/>
          <a:p>
            <a:r>
              <a:rPr lang="en-US" sz="3200" b="1" dirty="0">
                <a:solidFill>
                  <a:srgbClr val="D00000"/>
                </a:solidFill>
                <a:effectLst>
                  <a:outerShdw blurRad="38100" dist="38100" dir="2700000" algn="tl">
                    <a:srgbClr val="000000">
                      <a:alpha val="43137"/>
                    </a:srgbClr>
                  </a:outerShdw>
                </a:effectLst>
                <a:latin typeface="+mj-lt"/>
                <a:ea typeface="+mj-ea"/>
                <a:cs typeface="Times New Roman" pitchFamily="18" charset="0"/>
              </a:rPr>
              <a:t>Mkt communication across the product life-cycle</a:t>
            </a:r>
          </a:p>
        </p:txBody>
      </p:sp>
      <p:pic>
        <p:nvPicPr>
          <p:cNvPr id="7" name="Picture 6">
            <a:extLst>
              <a:ext uri="{FF2B5EF4-FFF2-40B4-BE49-F238E27FC236}">
                <a16:creationId xmlns:a16="http://schemas.microsoft.com/office/drawing/2014/main" id="{23CD7E23-871F-06E3-50B1-E366C39DE101}"/>
              </a:ext>
            </a:extLst>
          </p:cNvPr>
          <p:cNvPicPr>
            <a:picLocks noChangeAspect="1"/>
          </p:cNvPicPr>
          <p:nvPr/>
        </p:nvPicPr>
        <p:blipFill>
          <a:blip r:embed="rId3"/>
          <a:stretch>
            <a:fillRect/>
          </a:stretch>
        </p:blipFill>
        <p:spPr>
          <a:xfrm>
            <a:off x="821266" y="1212578"/>
            <a:ext cx="10619645" cy="4680221"/>
          </a:xfrm>
          <a:prstGeom prst="rect">
            <a:avLst/>
          </a:prstGeom>
        </p:spPr>
      </p:pic>
    </p:spTree>
    <p:extLst>
      <p:ext uri="{BB962C8B-B14F-4D97-AF65-F5344CB8AC3E}">
        <p14:creationId xmlns:p14="http://schemas.microsoft.com/office/powerpoint/2010/main" val="1742428817"/>
      </p:ext>
    </p:extLst>
  </p:cSld>
  <p:clrMapOvr>
    <a:masterClrMapping/>
  </p:clrMapOvr>
  <p:transition>
    <p:rand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CA393FE-4616-A329-6718-9750F929AE32}"/>
              </a:ext>
            </a:extLst>
          </p:cNvPr>
          <p:cNvPicPr>
            <a:picLocks noChangeAspect="1"/>
          </p:cNvPicPr>
          <p:nvPr/>
        </p:nvPicPr>
        <p:blipFill>
          <a:blip r:embed="rId2">
            <a:alphaModFix amt="50000"/>
          </a:blip>
          <a:srcRect t="27095" b="16514"/>
          <a:stretch>
            <a:fillRect/>
          </a:stretch>
        </p:blipFill>
        <p:spPr>
          <a:xfrm>
            <a:off x="20" y="1"/>
            <a:ext cx="12191980" cy="6857999"/>
          </a:xfrm>
          <a:prstGeom prst="rect">
            <a:avLst/>
          </a:prstGeom>
        </p:spPr>
      </p:pic>
      <p:sp>
        <p:nvSpPr>
          <p:cNvPr id="4" name="Title 3">
            <a:extLst>
              <a:ext uri="{FF2B5EF4-FFF2-40B4-BE49-F238E27FC236}">
                <a16:creationId xmlns:a16="http://schemas.microsoft.com/office/drawing/2014/main" id="{525BEE87-C887-2E8B-C447-D57C5CD2D5F0}"/>
              </a:ext>
            </a:extLst>
          </p:cNvPr>
          <p:cNvSpPr>
            <a:spLocks noGrp="1"/>
          </p:cNvSpPr>
          <p:nvPr>
            <p:ph type="title"/>
          </p:nvPr>
        </p:nvSpPr>
        <p:spPr>
          <a:xfrm>
            <a:off x="1524000" y="1122362"/>
            <a:ext cx="9144000" cy="2900518"/>
          </a:xfrm>
        </p:spPr>
        <p:txBody>
          <a:bodyPr vert="horz" lIns="91440" tIns="45720" rIns="91440" bIns="45720" rtlCol="0" anchor="b">
            <a:normAutofit/>
          </a:bodyPr>
          <a:lstStyle/>
          <a:p>
            <a:pPr algn="ctr"/>
            <a:r>
              <a:rPr lang="en-US" b="1" dirty="0">
                <a:solidFill>
                  <a:srgbClr val="FFFF00"/>
                </a:solidFill>
                <a:effectLst>
                  <a:outerShdw blurRad="38100" dist="38100" dir="2700000" algn="tl">
                    <a:srgbClr val="000000">
                      <a:alpha val="43137"/>
                    </a:srgbClr>
                  </a:outerShdw>
                </a:effectLst>
              </a:rPr>
              <a:t>Teamwork</a:t>
            </a:r>
          </a:p>
        </p:txBody>
      </p:sp>
      <p:sp>
        <p:nvSpPr>
          <p:cNvPr id="5" name="Text Placeholder 4">
            <a:extLst>
              <a:ext uri="{FF2B5EF4-FFF2-40B4-BE49-F238E27FC236}">
                <a16:creationId xmlns:a16="http://schemas.microsoft.com/office/drawing/2014/main" id="{1DC72E42-3A52-E5B3-124E-A19E842BC9DE}"/>
              </a:ext>
            </a:extLst>
          </p:cNvPr>
          <p:cNvSpPr>
            <a:spLocks noGrp="1"/>
          </p:cNvSpPr>
          <p:nvPr>
            <p:ph type="body" idx="1"/>
          </p:nvPr>
        </p:nvSpPr>
        <p:spPr>
          <a:xfrm>
            <a:off x="1524000" y="4159404"/>
            <a:ext cx="9144000" cy="1098395"/>
          </a:xfrm>
        </p:spPr>
        <p:txBody>
          <a:bodyPr vert="horz" lIns="91440" tIns="45720" rIns="91440" bIns="45720" rtlCol="0">
            <a:normAutofit/>
          </a:bodyPr>
          <a:lstStyle/>
          <a:p>
            <a:pPr algn="ctr"/>
            <a:endParaRPr lang="en-US" dirty="0">
              <a:solidFill>
                <a:srgbClr val="FFFFFF"/>
              </a:solidFill>
            </a:endParaRPr>
          </a:p>
        </p:txBody>
      </p:sp>
    </p:spTree>
    <p:extLst>
      <p:ext uri="{BB962C8B-B14F-4D97-AF65-F5344CB8AC3E}">
        <p14:creationId xmlns:p14="http://schemas.microsoft.com/office/powerpoint/2010/main" val="13281663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2432</TotalTime>
  <Words>4241</Words>
  <Application>Microsoft Office PowerPoint</Application>
  <PresentationFormat>Widescreen</PresentationFormat>
  <Paragraphs>339</Paragraphs>
  <Slides>37</Slides>
  <Notes>5</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Aptos</vt:lpstr>
      <vt:lpstr>Aptos Display</vt:lpstr>
      <vt:lpstr>Aptos Narrow</vt:lpstr>
      <vt:lpstr>Arial</vt:lpstr>
      <vt:lpstr>Calibri</vt:lpstr>
      <vt:lpstr>Times New Roman</vt:lpstr>
      <vt:lpstr>Wingdings</vt:lpstr>
      <vt:lpstr>Office Theme</vt:lpstr>
      <vt:lpstr>Lecture 8: Place </vt:lpstr>
      <vt:lpstr>Place and Place-making</vt:lpstr>
      <vt:lpstr>PowerPoint Presentation</vt:lpstr>
      <vt:lpstr>Market Coverage Decisions</vt:lpstr>
      <vt:lpstr>Which geographic markets and customer areas should the company cover?</vt:lpstr>
      <vt:lpstr>Through which channel should the product move from the producer to the customer?</vt:lpstr>
      <vt:lpstr>How many intermediaries and selling points should carry the product?</vt:lpstr>
      <vt:lpstr>Direct and Indirect Distribution Channels</vt:lpstr>
      <vt:lpstr>Channel structure</vt:lpstr>
      <vt:lpstr>Retail Location Decisions</vt:lpstr>
      <vt:lpstr>Warehousing &amp; Transportation Decisions</vt:lpstr>
      <vt:lpstr>Dell’s distribution channel</vt:lpstr>
      <vt:lpstr>PLACE IN SERVICE</vt:lpstr>
      <vt:lpstr>DISTRIBUTION IN SERVICE</vt:lpstr>
      <vt:lpstr>PowerPoint Presentation</vt:lpstr>
      <vt:lpstr>PowerPoint Presentation</vt:lpstr>
      <vt:lpstr>PowerPoint Presentation</vt:lpstr>
      <vt:lpstr>PowerPoint Presentation</vt:lpstr>
      <vt:lpstr>PowerPoint Presentation</vt:lpstr>
      <vt:lpstr>PowerPoint Presentation</vt:lpstr>
      <vt:lpstr>Lecture 9  Marketing  Communication</vt:lpstr>
      <vt:lpstr>Integrated Marketing Communications</vt:lpstr>
      <vt:lpstr>PowerPoint Presentation</vt:lpstr>
      <vt:lpstr>AIDA model</vt:lpstr>
      <vt:lpstr>Steps in Designing a Marketing Communications Programme</vt:lpstr>
      <vt:lpstr>Audience: Who are you communicating with?</vt:lpstr>
      <vt:lpstr>Luxury goods are sold to the rich, but their advertising is often intended to be seen by the less affluent. Why is that?</vt:lpstr>
      <vt:lpstr>Communication Objectives: Specific and Measurable</vt:lpstr>
      <vt:lpstr>Message Design</vt:lpstr>
      <vt:lpstr>Media Selection: Where Is Your Target Audience?</vt:lpstr>
      <vt:lpstr>Media schedule</vt:lpstr>
      <vt:lpstr>PowerPoint Presentation</vt:lpstr>
      <vt:lpstr>PowerPoint Presentation</vt:lpstr>
      <vt:lpstr>Structure</vt:lpstr>
      <vt:lpstr>Communication tools</vt:lpstr>
      <vt:lpstr>PowerPoint Presentation</vt:lpstr>
      <vt:lpstr>Teamwork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Hoa Nguyen</dc:creator>
  <cp:lastModifiedBy>Hoa Nguyen</cp:lastModifiedBy>
  <cp:revision>9</cp:revision>
  <dcterms:created xsi:type="dcterms:W3CDTF">2026-05-30T11:23:42Z</dcterms:created>
  <dcterms:modified xsi:type="dcterms:W3CDTF">2026-08-19T14:09:11Z</dcterms:modified>
</cp:coreProperties>
</file>