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3"/>
  </p:notesMasterIdLst>
  <p:sldIdLst>
    <p:sldId id="311" r:id="rId2"/>
    <p:sldId id="833" r:id="rId3"/>
    <p:sldId id="834" r:id="rId4"/>
    <p:sldId id="835" r:id="rId5"/>
    <p:sldId id="671" r:id="rId6"/>
    <p:sldId id="836" r:id="rId7"/>
    <p:sldId id="837" r:id="rId8"/>
    <p:sldId id="838" r:id="rId9"/>
    <p:sldId id="839" r:id="rId10"/>
    <p:sldId id="840" r:id="rId11"/>
    <p:sldId id="841" r:id="rId12"/>
    <p:sldId id="842" r:id="rId13"/>
    <p:sldId id="700" r:id="rId14"/>
    <p:sldId id="803" r:id="rId15"/>
    <p:sldId id="843" r:id="rId16"/>
    <p:sldId id="704" r:id="rId17"/>
    <p:sldId id="844" r:id="rId18"/>
    <p:sldId id="847" r:id="rId19"/>
    <p:sldId id="793" r:id="rId20"/>
    <p:sldId id="711" r:id="rId21"/>
    <p:sldId id="810" r:id="rId22"/>
    <p:sldId id="804" r:id="rId23"/>
    <p:sldId id="849" r:id="rId24"/>
    <p:sldId id="850" r:id="rId25"/>
    <p:sldId id="848" r:id="rId26"/>
    <p:sldId id="813" r:id="rId27"/>
    <p:sldId id="851" r:id="rId28"/>
    <p:sldId id="892" r:id="rId29"/>
    <p:sldId id="893" r:id="rId30"/>
    <p:sldId id="342" r:id="rId31"/>
    <p:sldId id="815" r:id="rId32"/>
    <p:sldId id="817" r:id="rId33"/>
    <p:sldId id="856" r:id="rId34"/>
    <p:sldId id="832" r:id="rId35"/>
    <p:sldId id="717" r:id="rId36"/>
    <p:sldId id="827" r:id="rId37"/>
    <p:sldId id="259" r:id="rId38"/>
    <p:sldId id="857" r:id="rId39"/>
    <p:sldId id="894" r:id="rId40"/>
    <p:sldId id="895" r:id="rId41"/>
    <p:sldId id="896" r:id="rId42"/>
    <p:sldId id="860" r:id="rId43"/>
    <p:sldId id="861" r:id="rId44"/>
    <p:sldId id="862" r:id="rId45"/>
    <p:sldId id="866" r:id="rId46"/>
    <p:sldId id="868" r:id="rId47"/>
    <p:sldId id="869" r:id="rId48"/>
    <p:sldId id="870" r:id="rId49"/>
    <p:sldId id="873" r:id="rId50"/>
    <p:sldId id="874" r:id="rId51"/>
    <p:sldId id="875" r:id="rId52"/>
    <p:sldId id="876" r:id="rId53"/>
    <p:sldId id="879" r:id="rId54"/>
    <p:sldId id="880" r:id="rId55"/>
    <p:sldId id="881" r:id="rId56"/>
    <p:sldId id="872" r:id="rId57"/>
    <p:sldId id="344" r:id="rId58"/>
    <p:sldId id="882" r:id="rId59"/>
    <p:sldId id="883" r:id="rId60"/>
    <p:sldId id="884" r:id="rId61"/>
    <p:sldId id="888" r:id="rId62"/>
    <p:sldId id="887" r:id="rId63"/>
    <p:sldId id="889" r:id="rId64"/>
    <p:sldId id="897" r:id="rId65"/>
    <p:sldId id="885" r:id="rId66"/>
    <p:sldId id="890" r:id="rId67"/>
    <p:sldId id="871" r:id="rId68"/>
    <p:sldId id="845" r:id="rId69"/>
    <p:sldId id="898" r:id="rId70"/>
    <p:sldId id="899" r:id="rId71"/>
    <p:sldId id="90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29E8A4-5DD5-4E4F-A7EA-0C03A38CF764}" type="doc">
      <dgm:prSet loTypeId="urn:microsoft.com/office/officeart/2005/8/layout/hProcess9" loCatId="process" qsTypeId="urn:microsoft.com/office/officeart/2005/8/quickstyle/simple3" qsCatId="simple" csTypeId="urn:microsoft.com/office/officeart/2005/8/colors/colorful1" csCatId="colorful" phldr="1"/>
      <dgm:spPr/>
      <dgm:t>
        <a:bodyPr/>
        <a:lstStyle/>
        <a:p>
          <a:endParaRPr lang="en-US"/>
        </a:p>
      </dgm:t>
    </dgm:pt>
    <dgm:pt modelId="{CE21B819-A258-4E45-9078-703526A6235C}">
      <dgm:prSet phldrT="[Text]" custT="1"/>
      <dgm:spPr/>
      <dgm:t>
        <a:bodyPr/>
        <a:lstStyle/>
        <a:p>
          <a:r>
            <a:rPr lang="en-US" sz="2000" dirty="0"/>
            <a:t>Target Audience</a:t>
          </a:r>
        </a:p>
      </dgm:t>
    </dgm:pt>
    <dgm:pt modelId="{610E3928-1C18-49BA-8A84-BA1814CCAAD3}" type="parTrans" cxnId="{91E469B4-4121-4571-B727-5E1FF8EA6257}">
      <dgm:prSet/>
      <dgm:spPr/>
      <dgm:t>
        <a:bodyPr/>
        <a:lstStyle/>
        <a:p>
          <a:endParaRPr lang="en-US"/>
        </a:p>
      </dgm:t>
    </dgm:pt>
    <dgm:pt modelId="{045D74DD-CB76-4E7C-94EE-F1B36DA5A0FC}" type="sibTrans" cxnId="{91E469B4-4121-4571-B727-5E1FF8EA6257}">
      <dgm:prSet/>
      <dgm:spPr/>
      <dgm:t>
        <a:bodyPr/>
        <a:lstStyle/>
        <a:p>
          <a:endParaRPr lang="en-US"/>
        </a:p>
      </dgm:t>
    </dgm:pt>
    <dgm:pt modelId="{564DC01B-013F-47AC-8BA3-E4DCE06C6A50}">
      <dgm:prSet phldrT="[Text]" custT="1"/>
      <dgm:spPr/>
      <dgm:t>
        <a:bodyPr/>
        <a:lstStyle/>
        <a:p>
          <a:r>
            <a:rPr lang="en-US" sz="2000" dirty="0"/>
            <a:t>Program target</a:t>
          </a:r>
        </a:p>
      </dgm:t>
    </dgm:pt>
    <dgm:pt modelId="{1FFE2E42-32EC-4512-BE70-8DEC490A7451}" type="parTrans" cxnId="{C78849E7-FBF8-4C60-9A1A-60C616D8662C}">
      <dgm:prSet/>
      <dgm:spPr/>
      <dgm:t>
        <a:bodyPr/>
        <a:lstStyle/>
        <a:p>
          <a:endParaRPr lang="en-US"/>
        </a:p>
      </dgm:t>
    </dgm:pt>
    <dgm:pt modelId="{A6729246-1085-4383-8A6A-8B982EB26A95}" type="sibTrans" cxnId="{C78849E7-FBF8-4C60-9A1A-60C616D8662C}">
      <dgm:prSet/>
      <dgm:spPr/>
      <dgm:t>
        <a:bodyPr/>
        <a:lstStyle/>
        <a:p>
          <a:endParaRPr lang="en-US"/>
        </a:p>
      </dgm:t>
    </dgm:pt>
    <dgm:pt modelId="{51D8AE81-295B-4D14-B208-30C18FC59BBB}">
      <dgm:prSet phldrT="[Text]" custT="1"/>
      <dgm:spPr/>
      <dgm:t>
        <a:bodyPr/>
        <a:lstStyle/>
        <a:p>
          <a:r>
            <a:rPr lang="en-US" sz="2000" dirty="0"/>
            <a:t>Message</a:t>
          </a:r>
        </a:p>
      </dgm:t>
    </dgm:pt>
    <dgm:pt modelId="{2B35E2FA-8EE3-4FF4-A4BA-6C4FDE428F1C}" type="parTrans" cxnId="{48F5069F-0AD0-4161-91A8-02DAA89FA62D}">
      <dgm:prSet/>
      <dgm:spPr/>
      <dgm:t>
        <a:bodyPr/>
        <a:lstStyle/>
        <a:p>
          <a:endParaRPr lang="en-US"/>
        </a:p>
      </dgm:t>
    </dgm:pt>
    <dgm:pt modelId="{187C82F1-0792-4795-8F65-CC0C3AE9F7CD}" type="sibTrans" cxnId="{48F5069F-0AD0-4161-91A8-02DAA89FA62D}">
      <dgm:prSet/>
      <dgm:spPr/>
      <dgm:t>
        <a:bodyPr/>
        <a:lstStyle/>
        <a:p>
          <a:endParaRPr lang="en-US"/>
        </a:p>
      </dgm:t>
    </dgm:pt>
    <dgm:pt modelId="{8A88F9ED-5E1B-40E3-96C9-42DF183FFC5C}">
      <dgm:prSet phldrT="[Text]" custT="1"/>
      <dgm:spPr/>
      <dgm:t>
        <a:bodyPr/>
        <a:lstStyle/>
        <a:p>
          <a:r>
            <a:rPr lang="en-US" sz="2000" dirty="0"/>
            <a:t>Schedule and media</a:t>
          </a:r>
        </a:p>
      </dgm:t>
    </dgm:pt>
    <dgm:pt modelId="{8163FE8D-F681-48FC-9DF7-85187EE0A6D6}" type="parTrans" cxnId="{1F012E82-6B1F-4D54-A554-19810B44BC80}">
      <dgm:prSet/>
      <dgm:spPr/>
      <dgm:t>
        <a:bodyPr/>
        <a:lstStyle/>
        <a:p>
          <a:endParaRPr lang="en-US"/>
        </a:p>
      </dgm:t>
    </dgm:pt>
    <dgm:pt modelId="{5FD7BE4F-9745-4FFD-99D4-2F63AF95097E}" type="sibTrans" cxnId="{1F012E82-6B1F-4D54-A554-19810B44BC80}">
      <dgm:prSet/>
      <dgm:spPr/>
      <dgm:t>
        <a:bodyPr/>
        <a:lstStyle/>
        <a:p>
          <a:endParaRPr lang="en-US"/>
        </a:p>
      </dgm:t>
    </dgm:pt>
    <dgm:pt modelId="{D985C622-5443-40DB-A2CD-59A11A40F6A6}">
      <dgm:prSet phldrT="[Text]" custT="1"/>
      <dgm:spPr/>
      <dgm:t>
        <a:bodyPr/>
        <a:lstStyle/>
        <a:p>
          <a:r>
            <a:rPr lang="en-US" sz="2000" dirty="0"/>
            <a:t>Budget</a:t>
          </a:r>
        </a:p>
      </dgm:t>
    </dgm:pt>
    <dgm:pt modelId="{BE249BFF-FC4A-47D6-87FE-1BAEC727662F}" type="parTrans" cxnId="{8423CDCE-D1D4-403F-B768-4A641B85B511}">
      <dgm:prSet/>
      <dgm:spPr/>
      <dgm:t>
        <a:bodyPr/>
        <a:lstStyle/>
        <a:p>
          <a:endParaRPr lang="en-US"/>
        </a:p>
      </dgm:t>
    </dgm:pt>
    <dgm:pt modelId="{5D4B095E-DD2D-4155-A6B4-EB40AF201CA9}" type="sibTrans" cxnId="{8423CDCE-D1D4-403F-B768-4A641B85B511}">
      <dgm:prSet/>
      <dgm:spPr/>
      <dgm:t>
        <a:bodyPr/>
        <a:lstStyle/>
        <a:p>
          <a:endParaRPr lang="en-US"/>
        </a:p>
      </dgm:t>
    </dgm:pt>
    <dgm:pt modelId="{54411954-9765-4998-A15F-74961046906F}">
      <dgm:prSet phldrT="[Text]" custT="1"/>
      <dgm:spPr/>
      <dgm:t>
        <a:bodyPr/>
        <a:lstStyle/>
        <a:p>
          <a:r>
            <a:rPr lang="en-US" sz="2000" dirty="0"/>
            <a:t>Communication Structure</a:t>
          </a:r>
        </a:p>
      </dgm:t>
    </dgm:pt>
    <dgm:pt modelId="{3005B335-64FA-4FFC-A3E0-EC58F424C541}" type="parTrans" cxnId="{2275B118-E880-4F99-8C3A-09A74D6413D4}">
      <dgm:prSet/>
      <dgm:spPr/>
      <dgm:t>
        <a:bodyPr/>
        <a:lstStyle/>
        <a:p>
          <a:endParaRPr lang="en-US"/>
        </a:p>
      </dgm:t>
    </dgm:pt>
    <dgm:pt modelId="{515A3E03-37EE-4019-A10D-D73DBC1C9526}" type="sibTrans" cxnId="{2275B118-E880-4F99-8C3A-09A74D6413D4}">
      <dgm:prSet/>
      <dgm:spPr/>
      <dgm:t>
        <a:bodyPr/>
        <a:lstStyle/>
        <a:p>
          <a:endParaRPr lang="en-US"/>
        </a:p>
      </dgm:t>
    </dgm:pt>
    <dgm:pt modelId="{01387E6F-DADE-4A80-AA8F-D94B7D9E728B}">
      <dgm:prSet phldrT="[Text]" custT="1"/>
      <dgm:spPr/>
      <dgm:t>
        <a:bodyPr/>
        <a:lstStyle/>
        <a:p>
          <a:r>
            <a:rPr lang="en-US" sz="2000" dirty="0"/>
            <a:t>Evaluation</a:t>
          </a:r>
        </a:p>
      </dgm:t>
    </dgm:pt>
    <dgm:pt modelId="{A51EC4BE-0C12-47EB-A6E4-0181AA732119}" type="parTrans" cxnId="{6252FD40-49A1-47EB-B406-FC9394FB8D66}">
      <dgm:prSet/>
      <dgm:spPr/>
      <dgm:t>
        <a:bodyPr/>
        <a:lstStyle/>
        <a:p>
          <a:endParaRPr lang="en-US"/>
        </a:p>
      </dgm:t>
    </dgm:pt>
    <dgm:pt modelId="{01AFEA94-BCF4-4D6F-B4B3-70E34FBC6F55}" type="sibTrans" cxnId="{6252FD40-49A1-47EB-B406-FC9394FB8D66}">
      <dgm:prSet/>
      <dgm:spPr/>
      <dgm:t>
        <a:bodyPr/>
        <a:lstStyle/>
        <a:p>
          <a:endParaRPr lang="en-US"/>
        </a:p>
      </dgm:t>
    </dgm:pt>
    <dgm:pt modelId="{B21412EC-9677-4D11-98C3-1BE69E38D61F}" type="pres">
      <dgm:prSet presAssocID="{C129E8A4-5DD5-4E4F-A7EA-0C03A38CF764}" presName="CompostProcess" presStyleCnt="0">
        <dgm:presLayoutVars>
          <dgm:dir/>
          <dgm:resizeHandles val="exact"/>
        </dgm:presLayoutVars>
      </dgm:prSet>
      <dgm:spPr/>
    </dgm:pt>
    <dgm:pt modelId="{D49C01C9-2892-4FEF-BAB2-54E2C7A1332B}" type="pres">
      <dgm:prSet presAssocID="{C129E8A4-5DD5-4E4F-A7EA-0C03A38CF764}" presName="arrow" presStyleLbl="bgShp" presStyleIdx="0" presStyleCnt="1"/>
      <dgm:spPr/>
    </dgm:pt>
    <dgm:pt modelId="{E3B866D5-8AC8-406D-B297-68109C8814B7}" type="pres">
      <dgm:prSet presAssocID="{C129E8A4-5DD5-4E4F-A7EA-0C03A38CF764}" presName="linearProcess" presStyleCnt="0"/>
      <dgm:spPr/>
    </dgm:pt>
    <dgm:pt modelId="{2ECB5985-F5DE-4718-A632-F337A97550BE}" type="pres">
      <dgm:prSet presAssocID="{CE21B819-A258-4E45-9078-703526A6235C}" presName="textNode" presStyleLbl="node1" presStyleIdx="0" presStyleCnt="7">
        <dgm:presLayoutVars>
          <dgm:bulletEnabled val="1"/>
        </dgm:presLayoutVars>
      </dgm:prSet>
      <dgm:spPr/>
    </dgm:pt>
    <dgm:pt modelId="{5F9DE61E-3DCA-465E-8288-52AF3B1D2B92}" type="pres">
      <dgm:prSet presAssocID="{045D74DD-CB76-4E7C-94EE-F1B36DA5A0FC}" presName="sibTrans" presStyleCnt="0"/>
      <dgm:spPr/>
    </dgm:pt>
    <dgm:pt modelId="{06ADE8E0-C229-44AC-B2E4-A06EDF10791D}" type="pres">
      <dgm:prSet presAssocID="{564DC01B-013F-47AC-8BA3-E4DCE06C6A50}" presName="textNode" presStyleLbl="node1" presStyleIdx="1" presStyleCnt="7">
        <dgm:presLayoutVars>
          <dgm:bulletEnabled val="1"/>
        </dgm:presLayoutVars>
      </dgm:prSet>
      <dgm:spPr/>
    </dgm:pt>
    <dgm:pt modelId="{E7E82A23-5D0C-499B-B203-5190E0716955}" type="pres">
      <dgm:prSet presAssocID="{A6729246-1085-4383-8A6A-8B982EB26A95}" presName="sibTrans" presStyleCnt="0"/>
      <dgm:spPr/>
    </dgm:pt>
    <dgm:pt modelId="{32D78544-C54D-4C01-8EC4-86E50F1EC189}" type="pres">
      <dgm:prSet presAssocID="{51D8AE81-295B-4D14-B208-30C18FC59BBB}" presName="textNode" presStyleLbl="node1" presStyleIdx="2" presStyleCnt="7">
        <dgm:presLayoutVars>
          <dgm:bulletEnabled val="1"/>
        </dgm:presLayoutVars>
      </dgm:prSet>
      <dgm:spPr/>
    </dgm:pt>
    <dgm:pt modelId="{630442D5-3059-446E-A40A-839BE2FC9202}" type="pres">
      <dgm:prSet presAssocID="{187C82F1-0792-4795-8F65-CC0C3AE9F7CD}" presName="sibTrans" presStyleCnt="0"/>
      <dgm:spPr/>
    </dgm:pt>
    <dgm:pt modelId="{9389A3DD-E6BE-408C-99C5-E5057D3E3B2A}" type="pres">
      <dgm:prSet presAssocID="{8A88F9ED-5E1B-40E3-96C9-42DF183FFC5C}" presName="textNode" presStyleLbl="node1" presStyleIdx="3" presStyleCnt="7">
        <dgm:presLayoutVars>
          <dgm:bulletEnabled val="1"/>
        </dgm:presLayoutVars>
      </dgm:prSet>
      <dgm:spPr/>
    </dgm:pt>
    <dgm:pt modelId="{C7B7A719-5119-41DF-9B39-A5744CDF6B9F}" type="pres">
      <dgm:prSet presAssocID="{5FD7BE4F-9745-4FFD-99D4-2F63AF95097E}" presName="sibTrans" presStyleCnt="0"/>
      <dgm:spPr/>
    </dgm:pt>
    <dgm:pt modelId="{5EF0A6D5-F259-4A3F-BE04-AABAF30111A0}" type="pres">
      <dgm:prSet presAssocID="{D985C622-5443-40DB-A2CD-59A11A40F6A6}" presName="textNode" presStyleLbl="node1" presStyleIdx="4" presStyleCnt="7">
        <dgm:presLayoutVars>
          <dgm:bulletEnabled val="1"/>
        </dgm:presLayoutVars>
      </dgm:prSet>
      <dgm:spPr/>
    </dgm:pt>
    <dgm:pt modelId="{F5B80D06-783F-4E41-BA8B-11F85287EE66}" type="pres">
      <dgm:prSet presAssocID="{5D4B095E-DD2D-4155-A6B4-EB40AF201CA9}" presName="sibTrans" presStyleCnt="0"/>
      <dgm:spPr/>
    </dgm:pt>
    <dgm:pt modelId="{C78BFDB3-A9F3-437D-8DD8-8E8AAB66CBB2}" type="pres">
      <dgm:prSet presAssocID="{54411954-9765-4998-A15F-74961046906F}" presName="textNode" presStyleLbl="node1" presStyleIdx="5" presStyleCnt="7">
        <dgm:presLayoutVars>
          <dgm:bulletEnabled val="1"/>
        </dgm:presLayoutVars>
      </dgm:prSet>
      <dgm:spPr/>
    </dgm:pt>
    <dgm:pt modelId="{7E09BBFB-10BA-4923-B306-16ADEC27E8B4}" type="pres">
      <dgm:prSet presAssocID="{515A3E03-37EE-4019-A10D-D73DBC1C9526}" presName="sibTrans" presStyleCnt="0"/>
      <dgm:spPr/>
    </dgm:pt>
    <dgm:pt modelId="{2CE81138-AB6E-45CD-8910-7266F8B5C848}" type="pres">
      <dgm:prSet presAssocID="{01387E6F-DADE-4A80-AA8F-D94B7D9E728B}" presName="textNode" presStyleLbl="node1" presStyleIdx="6" presStyleCnt="7">
        <dgm:presLayoutVars>
          <dgm:bulletEnabled val="1"/>
        </dgm:presLayoutVars>
      </dgm:prSet>
      <dgm:spPr/>
    </dgm:pt>
  </dgm:ptLst>
  <dgm:cxnLst>
    <dgm:cxn modelId="{199BB001-9844-421B-84CF-AEE8CE94820C}" type="presOf" srcId="{8A88F9ED-5E1B-40E3-96C9-42DF183FFC5C}" destId="{9389A3DD-E6BE-408C-99C5-E5057D3E3B2A}" srcOrd="0" destOrd="0" presId="urn:microsoft.com/office/officeart/2005/8/layout/hProcess9"/>
    <dgm:cxn modelId="{E6E7000C-EC50-427B-835E-87953CC145D1}" type="presOf" srcId="{C129E8A4-5DD5-4E4F-A7EA-0C03A38CF764}" destId="{B21412EC-9677-4D11-98C3-1BE69E38D61F}" srcOrd="0" destOrd="0" presId="urn:microsoft.com/office/officeart/2005/8/layout/hProcess9"/>
    <dgm:cxn modelId="{399CC917-2DDC-4645-AC35-4B1F596C2B80}" type="presOf" srcId="{54411954-9765-4998-A15F-74961046906F}" destId="{C78BFDB3-A9F3-437D-8DD8-8E8AAB66CBB2}" srcOrd="0" destOrd="0" presId="urn:microsoft.com/office/officeart/2005/8/layout/hProcess9"/>
    <dgm:cxn modelId="{2275B118-E880-4F99-8C3A-09A74D6413D4}" srcId="{C129E8A4-5DD5-4E4F-A7EA-0C03A38CF764}" destId="{54411954-9765-4998-A15F-74961046906F}" srcOrd="5" destOrd="0" parTransId="{3005B335-64FA-4FFC-A3E0-EC58F424C541}" sibTransId="{515A3E03-37EE-4019-A10D-D73DBC1C9526}"/>
    <dgm:cxn modelId="{0339B232-C47D-4073-A950-318C9530F002}" type="presOf" srcId="{51D8AE81-295B-4D14-B208-30C18FC59BBB}" destId="{32D78544-C54D-4C01-8EC4-86E50F1EC189}" srcOrd="0" destOrd="0" presId="urn:microsoft.com/office/officeart/2005/8/layout/hProcess9"/>
    <dgm:cxn modelId="{BFE5AE34-D229-4A4D-96C9-91BB8CF5DAC9}" type="presOf" srcId="{564DC01B-013F-47AC-8BA3-E4DCE06C6A50}" destId="{06ADE8E0-C229-44AC-B2E4-A06EDF10791D}" srcOrd="0" destOrd="0" presId="urn:microsoft.com/office/officeart/2005/8/layout/hProcess9"/>
    <dgm:cxn modelId="{6252FD40-49A1-47EB-B406-FC9394FB8D66}" srcId="{C129E8A4-5DD5-4E4F-A7EA-0C03A38CF764}" destId="{01387E6F-DADE-4A80-AA8F-D94B7D9E728B}" srcOrd="6" destOrd="0" parTransId="{A51EC4BE-0C12-47EB-A6E4-0181AA732119}" sibTransId="{01AFEA94-BCF4-4D6F-B4B3-70E34FBC6F55}"/>
    <dgm:cxn modelId="{04BDF453-CBE4-43EB-B18A-5C914F8977D5}" type="presOf" srcId="{D985C622-5443-40DB-A2CD-59A11A40F6A6}" destId="{5EF0A6D5-F259-4A3F-BE04-AABAF30111A0}" srcOrd="0" destOrd="0" presId="urn:microsoft.com/office/officeart/2005/8/layout/hProcess9"/>
    <dgm:cxn modelId="{8998657D-5004-423A-BAAA-EA011309AA2E}" type="presOf" srcId="{01387E6F-DADE-4A80-AA8F-D94B7D9E728B}" destId="{2CE81138-AB6E-45CD-8910-7266F8B5C848}" srcOrd="0" destOrd="0" presId="urn:microsoft.com/office/officeart/2005/8/layout/hProcess9"/>
    <dgm:cxn modelId="{1F012E82-6B1F-4D54-A554-19810B44BC80}" srcId="{C129E8A4-5DD5-4E4F-A7EA-0C03A38CF764}" destId="{8A88F9ED-5E1B-40E3-96C9-42DF183FFC5C}" srcOrd="3" destOrd="0" parTransId="{8163FE8D-F681-48FC-9DF7-85187EE0A6D6}" sibTransId="{5FD7BE4F-9745-4FFD-99D4-2F63AF95097E}"/>
    <dgm:cxn modelId="{48F5069F-0AD0-4161-91A8-02DAA89FA62D}" srcId="{C129E8A4-5DD5-4E4F-A7EA-0C03A38CF764}" destId="{51D8AE81-295B-4D14-B208-30C18FC59BBB}" srcOrd="2" destOrd="0" parTransId="{2B35E2FA-8EE3-4FF4-A4BA-6C4FDE428F1C}" sibTransId="{187C82F1-0792-4795-8F65-CC0C3AE9F7CD}"/>
    <dgm:cxn modelId="{91E469B4-4121-4571-B727-5E1FF8EA6257}" srcId="{C129E8A4-5DD5-4E4F-A7EA-0C03A38CF764}" destId="{CE21B819-A258-4E45-9078-703526A6235C}" srcOrd="0" destOrd="0" parTransId="{610E3928-1C18-49BA-8A84-BA1814CCAAD3}" sibTransId="{045D74DD-CB76-4E7C-94EE-F1B36DA5A0FC}"/>
    <dgm:cxn modelId="{8423CDCE-D1D4-403F-B768-4A641B85B511}" srcId="{C129E8A4-5DD5-4E4F-A7EA-0C03A38CF764}" destId="{D985C622-5443-40DB-A2CD-59A11A40F6A6}" srcOrd="4" destOrd="0" parTransId="{BE249BFF-FC4A-47D6-87FE-1BAEC727662F}" sibTransId="{5D4B095E-DD2D-4155-A6B4-EB40AF201CA9}"/>
    <dgm:cxn modelId="{C78849E7-FBF8-4C60-9A1A-60C616D8662C}" srcId="{C129E8A4-5DD5-4E4F-A7EA-0C03A38CF764}" destId="{564DC01B-013F-47AC-8BA3-E4DCE06C6A50}" srcOrd="1" destOrd="0" parTransId="{1FFE2E42-32EC-4512-BE70-8DEC490A7451}" sibTransId="{A6729246-1085-4383-8A6A-8B982EB26A95}"/>
    <dgm:cxn modelId="{A3A471EC-F555-4BD5-B252-13503FDC7A66}" type="presOf" srcId="{CE21B819-A258-4E45-9078-703526A6235C}" destId="{2ECB5985-F5DE-4718-A632-F337A97550BE}" srcOrd="0" destOrd="0" presId="urn:microsoft.com/office/officeart/2005/8/layout/hProcess9"/>
    <dgm:cxn modelId="{93D6FED3-6640-4D6A-B3F7-B520EA3AE3FE}" type="presParOf" srcId="{B21412EC-9677-4D11-98C3-1BE69E38D61F}" destId="{D49C01C9-2892-4FEF-BAB2-54E2C7A1332B}" srcOrd="0" destOrd="0" presId="urn:microsoft.com/office/officeart/2005/8/layout/hProcess9"/>
    <dgm:cxn modelId="{86783A3B-081A-4B5B-B82D-37C6BAE7D5BA}" type="presParOf" srcId="{B21412EC-9677-4D11-98C3-1BE69E38D61F}" destId="{E3B866D5-8AC8-406D-B297-68109C8814B7}" srcOrd="1" destOrd="0" presId="urn:microsoft.com/office/officeart/2005/8/layout/hProcess9"/>
    <dgm:cxn modelId="{B74A8A80-0C0F-40DF-BCFE-29366CA70ED8}" type="presParOf" srcId="{E3B866D5-8AC8-406D-B297-68109C8814B7}" destId="{2ECB5985-F5DE-4718-A632-F337A97550BE}" srcOrd="0" destOrd="0" presId="urn:microsoft.com/office/officeart/2005/8/layout/hProcess9"/>
    <dgm:cxn modelId="{134AA314-4F82-4841-8299-6307FADF43BF}" type="presParOf" srcId="{E3B866D5-8AC8-406D-B297-68109C8814B7}" destId="{5F9DE61E-3DCA-465E-8288-52AF3B1D2B92}" srcOrd="1" destOrd="0" presId="urn:microsoft.com/office/officeart/2005/8/layout/hProcess9"/>
    <dgm:cxn modelId="{34C8B5B5-C3C0-4649-B927-8DC51CAEDA02}" type="presParOf" srcId="{E3B866D5-8AC8-406D-B297-68109C8814B7}" destId="{06ADE8E0-C229-44AC-B2E4-A06EDF10791D}" srcOrd="2" destOrd="0" presId="urn:microsoft.com/office/officeart/2005/8/layout/hProcess9"/>
    <dgm:cxn modelId="{92625838-A7F5-469E-A5D9-5C185A0F91E4}" type="presParOf" srcId="{E3B866D5-8AC8-406D-B297-68109C8814B7}" destId="{E7E82A23-5D0C-499B-B203-5190E0716955}" srcOrd="3" destOrd="0" presId="urn:microsoft.com/office/officeart/2005/8/layout/hProcess9"/>
    <dgm:cxn modelId="{47BDB0E6-CA6C-4F68-A13A-E430ECCF6B52}" type="presParOf" srcId="{E3B866D5-8AC8-406D-B297-68109C8814B7}" destId="{32D78544-C54D-4C01-8EC4-86E50F1EC189}" srcOrd="4" destOrd="0" presId="urn:microsoft.com/office/officeart/2005/8/layout/hProcess9"/>
    <dgm:cxn modelId="{E7EBD5F2-7A87-45BB-885B-27F5A0F8F898}" type="presParOf" srcId="{E3B866D5-8AC8-406D-B297-68109C8814B7}" destId="{630442D5-3059-446E-A40A-839BE2FC9202}" srcOrd="5" destOrd="0" presId="urn:microsoft.com/office/officeart/2005/8/layout/hProcess9"/>
    <dgm:cxn modelId="{B89E4AC2-2E41-457D-B4EB-07DA1F0C29CC}" type="presParOf" srcId="{E3B866D5-8AC8-406D-B297-68109C8814B7}" destId="{9389A3DD-E6BE-408C-99C5-E5057D3E3B2A}" srcOrd="6" destOrd="0" presId="urn:microsoft.com/office/officeart/2005/8/layout/hProcess9"/>
    <dgm:cxn modelId="{4275C12A-C441-4C2F-8EC6-7E02C8520965}" type="presParOf" srcId="{E3B866D5-8AC8-406D-B297-68109C8814B7}" destId="{C7B7A719-5119-41DF-9B39-A5744CDF6B9F}" srcOrd="7" destOrd="0" presId="urn:microsoft.com/office/officeart/2005/8/layout/hProcess9"/>
    <dgm:cxn modelId="{A7511A4E-D5E9-4DE7-A98A-6DFE5D020D6E}" type="presParOf" srcId="{E3B866D5-8AC8-406D-B297-68109C8814B7}" destId="{5EF0A6D5-F259-4A3F-BE04-AABAF30111A0}" srcOrd="8" destOrd="0" presId="urn:microsoft.com/office/officeart/2005/8/layout/hProcess9"/>
    <dgm:cxn modelId="{E03E6B2D-08C3-4FBC-86B2-6284386596D8}" type="presParOf" srcId="{E3B866D5-8AC8-406D-B297-68109C8814B7}" destId="{F5B80D06-783F-4E41-BA8B-11F85287EE66}" srcOrd="9" destOrd="0" presId="urn:microsoft.com/office/officeart/2005/8/layout/hProcess9"/>
    <dgm:cxn modelId="{6105A5FF-28E9-4581-A585-188648946D89}" type="presParOf" srcId="{E3B866D5-8AC8-406D-B297-68109C8814B7}" destId="{C78BFDB3-A9F3-437D-8DD8-8E8AAB66CBB2}" srcOrd="10" destOrd="0" presId="urn:microsoft.com/office/officeart/2005/8/layout/hProcess9"/>
    <dgm:cxn modelId="{C47C4BB6-9D81-495E-A245-C9E9971AA01C}" type="presParOf" srcId="{E3B866D5-8AC8-406D-B297-68109C8814B7}" destId="{7E09BBFB-10BA-4923-B306-16ADEC27E8B4}" srcOrd="11" destOrd="0" presId="urn:microsoft.com/office/officeart/2005/8/layout/hProcess9"/>
    <dgm:cxn modelId="{3D3E1B22-4948-49E0-8ADD-88CE3DEBC561}" type="presParOf" srcId="{E3B866D5-8AC8-406D-B297-68109C8814B7}" destId="{2CE81138-AB6E-45CD-8910-7266F8B5C848}"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53BFA3-264D-46CF-A316-5DDAB4D1EC73}" type="doc">
      <dgm:prSet loTypeId="urn:microsoft.com/office/officeart/2005/8/layout/hList1" loCatId="list" qsTypeId="urn:microsoft.com/office/officeart/2005/8/quickstyle/simple5" qsCatId="simple" csTypeId="urn:microsoft.com/office/officeart/2005/8/colors/colorful1" csCatId="colorful" phldr="1"/>
      <dgm:spPr/>
      <dgm:t>
        <a:bodyPr/>
        <a:lstStyle/>
        <a:p>
          <a:endParaRPr lang="en-GB"/>
        </a:p>
      </dgm:t>
    </dgm:pt>
    <dgm:pt modelId="{A8C0327C-5BA6-4A49-A3CE-07F252A31182}">
      <dgm:prSet phldrT="[Text]" custT="1"/>
      <dgm:spPr/>
      <dgm:t>
        <a:bodyPr/>
        <a:lstStyle/>
        <a:p>
          <a:r>
            <a:rPr lang="en-GB" sz="2400" dirty="0" err="1"/>
            <a:t>Ưu</a:t>
          </a:r>
          <a:r>
            <a:rPr lang="en-GB" sz="2400" dirty="0"/>
            <a:t> </a:t>
          </a:r>
          <a:r>
            <a:rPr lang="en-GB" sz="2400" dirty="0" err="1"/>
            <a:t>điểm</a:t>
          </a:r>
          <a:endParaRPr lang="en-GB" sz="2400" dirty="0"/>
        </a:p>
      </dgm:t>
    </dgm:pt>
    <dgm:pt modelId="{C2D589E1-2D40-45F1-9AC5-55BE5D8772E0}" type="parTrans" cxnId="{6A3C95EC-4AAC-492F-A58F-E706E43C2197}">
      <dgm:prSet/>
      <dgm:spPr/>
      <dgm:t>
        <a:bodyPr/>
        <a:lstStyle/>
        <a:p>
          <a:endParaRPr lang="en-GB"/>
        </a:p>
      </dgm:t>
    </dgm:pt>
    <dgm:pt modelId="{AF72D08F-DE0D-47E2-9891-11C58CF440AE}" type="sibTrans" cxnId="{6A3C95EC-4AAC-492F-A58F-E706E43C2197}">
      <dgm:prSet/>
      <dgm:spPr/>
      <dgm:t>
        <a:bodyPr/>
        <a:lstStyle/>
        <a:p>
          <a:endParaRPr lang="en-GB"/>
        </a:p>
      </dgm:t>
    </dgm:pt>
    <dgm:pt modelId="{462850FD-3ABC-4F15-BB37-10079F10742B}">
      <dgm:prSet phldrT="[Text]" custT="1"/>
      <dgm:spPr/>
      <dgm:t>
        <a:bodyPr/>
        <a:lstStyle/>
        <a:p>
          <a:r>
            <a:rPr lang="en-GB" sz="2000" dirty="0" err="1"/>
            <a:t>Tạo</a:t>
          </a:r>
          <a:r>
            <a:rPr lang="en-GB" sz="2000" dirty="0"/>
            <a:t> </a:t>
          </a:r>
          <a:r>
            <a:rPr lang="en-GB" sz="2000" dirty="0" err="1"/>
            <a:t>sự</a:t>
          </a:r>
          <a:r>
            <a:rPr lang="en-GB" sz="2000" dirty="0"/>
            <a:t> </a:t>
          </a:r>
          <a:r>
            <a:rPr lang="en-GB" sz="2000" dirty="0" err="1"/>
            <a:t>nhận</a:t>
          </a:r>
          <a:r>
            <a:rPr lang="en-GB" sz="2000" dirty="0"/>
            <a:t> </a:t>
          </a:r>
          <a:r>
            <a:rPr lang="en-GB" sz="2000" dirty="0" err="1"/>
            <a:t>biết</a:t>
          </a:r>
          <a:r>
            <a:rPr lang="en-GB" sz="2000" dirty="0"/>
            <a:t> </a:t>
          </a:r>
          <a:r>
            <a:rPr lang="en-GB" sz="2000" dirty="0" err="1"/>
            <a:t>thương</a:t>
          </a:r>
          <a:r>
            <a:rPr lang="en-GB" sz="2000" dirty="0"/>
            <a:t> </a:t>
          </a:r>
          <a:r>
            <a:rPr lang="en-GB" sz="2000" dirty="0" err="1"/>
            <a:t>hiệu</a:t>
          </a:r>
          <a:endParaRPr lang="en-GB" sz="2000" dirty="0"/>
        </a:p>
      </dgm:t>
    </dgm:pt>
    <dgm:pt modelId="{B6149528-C8A5-4546-9CFA-CA18F91CC84F}" type="parTrans" cxnId="{A55F587B-3B0B-4FF7-88C8-6A736B332B38}">
      <dgm:prSet/>
      <dgm:spPr/>
      <dgm:t>
        <a:bodyPr/>
        <a:lstStyle/>
        <a:p>
          <a:endParaRPr lang="en-GB"/>
        </a:p>
      </dgm:t>
    </dgm:pt>
    <dgm:pt modelId="{4FEC2B59-6A05-43D1-88AF-56F937022DB8}" type="sibTrans" cxnId="{A55F587B-3B0B-4FF7-88C8-6A736B332B38}">
      <dgm:prSet/>
      <dgm:spPr/>
      <dgm:t>
        <a:bodyPr/>
        <a:lstStyle/>
        <a:p>
          <a:endParaRPr lang="en-GB"/>
        </a:p>
      </dgm:t>
    </dgm:pt>
    <dgm:pt modelId="{F5EFDFBC-04FE-4F63-8369-A1D490036394}">
      <dgm:prSet phldrT="[Text]" custT="1"/>
      <dgm:spPr/>
      <dgm:t>
        <a:bodyPr/>
        <a:lstStyle/>
        <a:p>
          <a:r>
            <a:rPr lang="en-GB" sz="2000" dirty="0" err="1"/>
            <a:t>Xây</a:t>
          </a:r>
          <a:r>
            <a:rPr lang="en-GB" sz="2000" dirty="0"/>
            <a:t> </a:t>
          </a:r>
          <a:r>
            <a:rPr lang="en-GB" sz="2000" dirty="0" err="1"/>
            <a:t>dựng</a:t>
          </a:r>
          <a:r>
            <a:rPr lang="en-GB" sz="2000" dirty="0"/>
            <a:t> </a:t>
          </a:r>
          <a:r>
            <a:rPr lang="en-GB" sz="2000" dirty="0" err="1"/>
            <a:t>hình</a:t>
          </a:r>
          <a:r>
            <a:rPr lang="en-GB" sz="2000" dirty="0"/>
            <a:t> </a:t>
          </a:r>
          <a:r>
            <a:rPr lang="en-GB" sz="2000" dirty="0" err="1"/>
            <a:t>ảnh</a:t>
          </a:r>
          <a:r>
            <a:rPr lang="en-GB" sz="2000" dirty="0"/>
            <a:t> </a:t>
          </a:r>
          <a:r>
            <a:rPr lang="en-GB" sz="2000" dirty="0" err="1"/>
            <a:t>thương</a:t>
          </a:r>
          <a:r>
            <a:rPr lang="en-GB" sz="2000" dirty="0"/>
            <a:t> </a:t>
          </a:r>
          <a:r>
            <a:rPr lang="en-GB" sz="2000" dirty="0" err="1"/>
            <a:t>hiệu</a:t>
          </a:r>
          <a:endParaRPr lang="en-GB" sz="2000" dirty="0"/>
        </a:p>
      </dgm:t>
    </dgm:pt>
    <dgm:pt modelId="{FFC65FE7-DD45-40EF-B31B-2C92F67B57B2}" type="parTrans" cxnId="{65A5B0B4-20F7-44AD-B487-A3E18014BFEF}">
      <dgm:prSet/>
      <dgm:spPr/>
      <dgm:t>
        <a:bodyPr/>
        <a:lstStyle/>
        <a:p>
          <a:endParaRPr lang="en-GB"/>
        </a:p>
      </dgm:t>
    </dgm:pt>
    <dgm:pt modelId="{6F899419-EAB5-4CD2-BCD6-5ED0563EE985}" type="sibTrans" cxnId="{65A5B0B4-20F7-44AD-B487-A3E18014BFEF}">
      <dgm:prSet/>
      <dgm:spPr/>
      <dgm:t>
        <a:bodyPr/>
        <a:lstStyle/>
        <a:p>
          <a:endParaRPr lang="en-GB"/>
        </a:p>
      </dgm:t>
    </dgm:pt>
    <dgm:pt modelId="{794AF538-EED5-41E6-86FB-2CDBB0FF607E}">
      <dgm:prSet phldrT="[Text]" custT="1"/>
      <dgm:spPr/>
      <dgm:t>
        <a:bodyPr/>
        <a:lstStyle/>
        <a:p>
          <a:r>
            <a:rPr lang="en-GB" sz="2400" dirty="0" err="1"/>
            <a:t>Hạn</a:t>
          </a:r>
          <a:r>
            <a:rPr lang="en-GB" sz="2400" dirty="0"/>
            <a:t> </a:t>
          </a:r>
          <a:r>
            <a:rPr lang="en-GB" sz="2400" dirty="0" err="1"/>
            <a:t>chế</a:t>
          </a:r>
          <a:endParaRPr lang="en-GB" sz="2400" dirty="0"/>
        </a:p>
      </dgm:t>
    </dgm:pt>
    <dgm:pt modelId="{D6FD3F40-0F80-48EC-A892-B05930726889}" type="parTrans" cxnId="{2EB8C1A9-5BFF-4F2A-944B-833806A050B5}">
      <dgm:prSet/>
      <dgm:spPr/>
      <dgm:t>
        <a:bodyPr/>
        <a:lstStyle/>
        <a:p>
          <a:endParaRPr lang="en-GB"/>
        </a:p>
      </dgm:t>
    </dgm:pt>
    <dgm:pt modelId="{E9E8493E-1EF5-4E85-9B52-76D962440BEA}" type="sibTrans" cxnId="{2EB8C1A9-5BFF-4F2A-944B-833806A050B5}">
      <dgm:prSet/>
      <dgm:spPr/>
      <dgm:t>
        <a:bodyPr/>
        <a:lstStyle/>
        <a:p>
          <a:endParaRPr lang="en-GB"/>
        </a:p>
      </dgm:t>
    </dgm:pt>
    <dgm:pt modelId="{FD412295-BB5F-4A35-B17A-CFDB528021A7}">
      <dgm:prSet phldrT="[Text]" custT="1"/>
      <dgm:spPr/>
      <dgm:t>
        <a:bodyPr/>
        <a:lstStyle/>
        <a:p>
          <a:r>
            <a:rPr lang="en-GB" sz="2000" dirty="0" err="1"/>
            <a:t>Tính</a:t>
          </a:r>
          <a:r>
            <a:rPr lang="en-GB" sz="2000" dirty="0"/>
            <a:t> </a:t>
          </a:r>
          <a:r>
            <a:rPr lang="en-GB" sz="2000" dirty="0" err="1"/>
            <a:t>chọn</a:t>
          </a:r>
          <a:r>
            <a:rPr lang="en-GB" sz="2000" dirty="0"/>
            <a:t> </a:t>
          </a:r>
          <a:r>
            <a:rPr lang="en-GB" sz="2000" dirty="0" err="1"/>
            <a:t>lọc</a:t>
          </a:r>
          <a:r>
            <a:rPr lang="en-GB" sz="2000" dirty="0"/>
            <a:t> </a:t>
          </a:r>
          <a:r>
            <a:rPr lang="en-GB" sz="2000" dirty="0" err="1"/>
            <a:t>khán</a:t>
          </a:r>
          <a:r>
            <a:rPr lang="en-GB" sz="2000" dirty="0"/>
            <a:t> </a:t>
          </a:r>
          <a:r>
            <a:rPr lang="en-GB" sz="2000" dirty="0" err="1"/>
            <a:t>giả</a:t>
          </a:r>
          <a:r>
            <a:rPr lang="en-GB" sz="2000" dirty="0"/>
            <a:t> </a:t>
          </a:r>
          <a:r>
            <a:rPr lang="en-GB" sz="2000" dirty="0" err="1"/>
            <a:t>thấp</a:t>
          </a:r>
          <a:endParaRPr lang="en-GB" sz="2000" dirty="0"/>
        </a:p>
      </dgm:t>
    </dgm:pt>
    <dgm:pt modelId="{589F8255-E490-490B-BE2F-0ED1BEAD1D27}" type="parTrans" cxnId="{151C64B0-56D8-4C8F-BAB0-1595F4FEB97A}">
      <dgm:prSet/>
      <dgm:spPr/>
      <dgm:t>
        <a:bodyPr/>
        <a:lstStyle/>
        <a:p>
          <a:endParaRPr lang="en-GB"/>
        </a:p>
      </dgm:t>
    </dgm:pt>
    <dgm:pt modelId="{4A2F572D-A8BD-4EE5-A4F6-EA7875C2F0CD}" type="sibTrans" cxnId="{151C64B0-56D8-4C8F-BAB0-1595F4FEB97A}">
      <dgm:prSet/>
      <dgm:spPr/>
      <dgm:t>
        <a:bodyPr/>
        <a:lstStyle/>
        <a:p>
          <a:endParaRPr lang="en-GB"/>
        </a:p>
      </dgm:t>
    </dgm:pt>
    <dgm:pt modelId="{4BE51F81-5D1A-4F7C-9914-AB743BCC1988}">
      <dgm:prSet phldrT="[Text]" custT="1"/>
      <dgm:spPr/>
      <dgm:t>
        <a:bodyPr/>
        <a:lstStyle/>
        <a:p>
          <a:r>
            <a:rPr lang="en-GB" sz="2000" dirty="0"/>
            <a:t>Chi </a:t>
          </a:r>
          <a:r>
            <a:rPr lang="en-GB" sz="2000" dirty="0" err="1"/>
            <a:t>phí</a:t>
          </a:r>
          <a:r>
            <a:rPr lang="en-GB" sz="2000" dirty="0"/>
            <a:t> </a:t>
          </a:r>
          <a:r>
            <a:rPr lang="en-GB" sz="2000" dirty="0" err="1"/>
            <a:t>tuyệt</a:t>
          </a:r>
          <a:r>
            <a:rPr lang="en-GB" sz="2000" dirty="0"/>
            <a:t> </a:t>
          </a:r>
          <a:r>
            <a:rPr lang="en-GB" sz="2000" dirty="0" err="1"/>
            <a:t>đối</a:t>
          </a:r>
          <a:r>
            <a:rPr lang="en-GB" sz="2000" dirty="0"/>
            <a:t> </a:t>
          </a:r>
          <a:r>
            <a:rPr lang="en-GB" sz="2000" dirty="0" err="1"/>
            <a:t>là</a:t>
          </a:r>
          <a:r>
            <a:rPr lang="en-GB" sz="2000" dirty="0"/>
            <a:t> </a:t>
          </a:r>
          <a:r>
            <a:rPr lang="en-GB" sz="2000" dirty="0" err="1"/>
            <a:t>cao</a:t>
          </a:r>
          <a:endParaRPr lang="en-GB" sz="2000" dirty="0"/>
        </a:p>
      </dgm:t>
    </dgm:pt>
    <dgm:pt modelId="{21468A23-6410-44F2-BD3D-3EC61BB6295F}" type="parTrans" cxnId="{DBD21179-83C8-478D-A831-59C964992CBF}">
      <dgm:prSet/>
      <dgm:spPr/>
      <dgm:t>
        <a:bodyPr/>
        <a:lstStyle/>
        <a:p>
          <a:endParaRPr lang="en-GB"/>
        </a:p>
      </dgm:t>
    </dgm:pt>
    <dgm:pt modelId="{614F0A07-D663-40A4-8585-63BCD872262E}" type="sibTrans" cxnId="{DBD21179-83C8-478D-A831-59C964992CBF}">
      <dgm:prSet/>
      <dgm:spPr/>
      <dgm:t>
        <a:bodyPr/>
        <a:lstStyle/>
        <a:p>
          <a:endParaRPr lang="en-GB"/>
        </a:p>
      </dgm:t>
    </dgm:pt>
    <dgm:pt modelId="{6C0F7653-21EB-4878-A688-63C7328E909E}">
      <dgm:prSet phldrT="[Text]" custT="1"/>
      <dgm:spPr/>
      <dgm:t>
        <a:bodyPr/>
        <a:lstStyle/>
        <a:p>
          <a:r>
            <a:rPr lang="en-GB" sz="2000" dirty="0" err="1"/>
            <a:t>Gây</a:t>
          </a:r>
          <a:r>
            <a:rPr lang="en-GB" sz="2000" dirty="0"/>
            <a:t> </a:t>
          </a:r>
          <a:r>
            <a:rPr lang="en-GB" sz="2000" dirty="0" err="1"/>
            <a:t>ấn</a:t>
          </a:r>
          <a:r>
            <a:rPr lang="en-GB" sz="2000" dirty="0"/>
            <a:t> </a:t>
          </a:r>
          <a:r>
            <a:rPr lang="en-GB" sz="2000" dirty="0" err="1"/>
            <a:t>tượng</a:t>
          </a:r>
          <a:r>
            <a:rPr lang="en-GB" sz="2000" dirty="0"/>
            <a:t> </a:t>
          </a:r>
          <a:r>
            <a:rPr lang="en-GB" sz="2000" dirty="0" err="1"/>
            <a:t>mạnh</a:t>
          </a:r>
          <a:endParaRPr lang="en-GB" sz="2000" dirty="0"/>
        </a:p>
      </dgm:t>
    </dgm:pt>
    <dgm:pt modelId="{5B6634D0-A813-4443-940F-97B510B5DD57}" type="parTrans" cxnId="{C081F206-605F-4036-9085-F5E728905C20}">
      <dgm:prSet/>
      <dgm:spPr/>
      <dgm:t>
        <a:bodyPr/>
        <a:lstStyle/>
        <a:p>
          <a:endParaRPr lang="en-GB"/>
        </a:p>
      </dgm:t>
    </dgm:pt>
    <dgm:pt modelId="{12C9058B-8B19-4BCB-AC53-341BE7E7CCF9}" type="sibTrans" cxnId="{C081F206-605F-4036-9085-F5E728905C20}">
      <dgm:prSet/>
      <dgm:spPr/>
      <dgm:t>
        <a:bodyPr/>
        <a:lstStyle/>
        <a:p>
          <a:endParaRPr lang="en-GB"/>
        </a:p>
      </dgm:t>
    </dgm:pt>
    <dgm:pt modelId="{F327F2A5-7AA6-41F8-8072-50332616C878}">
      <dgm:prSet phldrT="[Text]" custT="1"/>
      <dgm:spPr/>
      <dgm:t>
        <a:bodyPr/>
        <a:lstStyle/>
        <a:p>
          <a:r>
            <a:rPr lang="en-GB" sz="2000" dirty="0"/>
            <a:t>Chi </a:t>
          </a:r>
          <a:r>
            <a:rPr lang="en-GB" sz="2000" dirty="0" err="1"/>
            <a:t>phí</a:t>
          </a:r>
          <a:r>
            <a:rPr lang="en-GB" sz="2000" dirty="0"/>
            <a:t> </a:t>
          </a:r>
          <a:r>
            <a:rPr lang="en-GB" sz="2000" dirty="0" err="1"/>
            <a:t>tương</a:t>
          </a:r>
          <a:r>
            <a:rPr lang="en-GB" sz="2000" dirty="0"/>
            <a:t> </a:t>
          </a:r>
          <a:r>
            <a:rPr lang="en-GB" sz="2000" dirty="0" err="1"/>
            <a:t>đối</a:t>
          </a:r>
          <a:r>
            <a:rPr lang="en-GB" sz="2000" dirty="0"/>
            <a:t> </a:t>
          </a:r>
          <a:r>
            <a:rPr lang="en-GB" sz="2000" dirty="0" err="1"/>
            <a:t>tính</a:t>
          </a:r>
          <a:r>
            <a:rPr lang="en-GB" sz="2000" dirty="0"/>
            <a:t> </a:t>
          </a:r>
          <a:r>
            <a:rPr lang="en-GB" sz="2000" dirty="0" err="1"/>
            <a:t>trên</a:t>
          </a:r>
          <a:r>
            <a:rPr lang="en-GB" sz="2000" dirty="0"/>
            <a:t> </a:t>
          </a:r>
          <a:r>
            <a:rPr lang="en-GB" sz="2000" dirty="0" err="1"/>
            <a:t>đầu</a:t>
          </a:r>
          <a:r>
            <a:rPr lang="en-GB" sz="2000" dirty="0"/>
            <a:t> </a:t>
          </a:r>
          <a:r>
            <a:rPr lang="en-GB" sz="2000" dirty="0" err="1"/>
            <a:t>khán</a:t>
          </a:r>
          <a:r>
            <a:rPr lang="en-GB" sz="2000" dirty="0"/>
            <a:t> </a:t>
          </a:r>
          <a:r>
            <a:rPr lang="en-GB" sz="2000" dirty="0" err="1"/>
            <a:t>giả</a:t>
          </a:r>
          <a:r>
            <a:rPr lang="en-GB" sz="2000" dirty="0"/>
            <a:t> (CPM) </a:t>
          </a:r>
          <a:r>
            <a:rPr lang="en-GB" sz="2000" dirty="0" err="1"/>
            <a:t>là</a:t>
          </a:r>
          <a:r>
            <a:rPr lang="en-GB" sz="2000" dirty="0"/>
            <a:t> </a:t>
          </a:r>
          <a:r>
            <a:rPr lang="en-GB" sz="2000" dirty="0" err="1"/>
            <a:t>thấp</a:t>
          </a:r>
          <a:endParaRPr lang="en-GB" sz="2000" dirty="0"/>
        </a:p>
      </dgm:t>
    </dgm:pt>
    <dgm:pt modelId="{2D94C1DD-AB17-4425-AC3D-28DAADA2AD98}" type="parTrans" cxnId="{CC5E841F-5196-4271-A5C2-F4538AE848AA}">
      <dgm:prSet/>
      <dgm:spPr/>
      <dgm:t>
        <a:bodyPr/>
        <a:lstStyle/>
        <a:p>
          <a:endParaRPr lang="en-GB"/>
        </a:p>
      </dgm:t>
    </dgm:pt>
    <dgm:pt modelId="{0911C9ED-1E47-4234-8742-E8E834376C71}" type="sibTrans" cxnId="{CC5E841F-5196-4271-A5C2-F4538AE848AA}">
      <dgm:prSet/>
      <dgm:spPr/>
      <dgm:t>
        <a:bodyPr/>
        <a:lstStyle/>
        <a:p>
          <a:endParaRPr lang="en-GB"/>
        </a:p>
      </dgm:t>
    </dgm:pt>
    <dgm:pt modelId="{F8AD2A89-6239-4495-90EF-BB71EFD336B3}">
      <dgm:prSet phldrT="[Text]" custT="1"/>
      <dgm:spPr/>
      <dgm:t>
        <a:bodyPr/>
        <a:lstStyle/>
        <a:p>
          <a:r>
            <a:rPr lang="en-GB" sz="2000" dirty="0" err="1"/>
            <a:t>Khả</a:t>
          </a:r>
          <a:r>
            <a:rPr lang="en-GB" sz="2000" dirty="0"/>
            <a:t> </a:t>
          </a:r>
          <a:r>
            <a:rPr lang="en-GB" sz="2000" dirty="0" err="1"/>
            <a:t>năng</a:t>
          </a:r>
          <a:r>
            <a:rPr lang="en-GB" sz="2000" dirty="0"/>
            <a:t> </a:t>
          </a:r>
          <a:r>
            <a:rPr lang="en-GB" sz="2000" dirty="0" err="1"/>
            <a:t>thuyết</a:t>
          </a:r>
          <a:r>
            <a:rPr lang="en-GB" sz="2000" dirty="0"/>
            <a:t> </a:t>
          </a:r>
          <a:r>
            <a:rPr lang="en-GB" sz="2000" dirty="0" err="1"/>
            <a:t>phục</a:t>
          </a:r>
          <a:r>
            <a:rPr lang="en-GB" sz="2000" dirty="0"/>
            <a:t> </a:t>
          </a:r>
          <a:r>
            <a:rPr lang="en-GB" sz="2000" dirty="0" err="1"/>
            <a:t>khách</a:t>
          </a:r>
          <a:r>
            <a:rPr lang="en-GB" sz="2000" dirty="0"/>
            <a:t> </a:t>
          </a:r>
          <a:r>
            <a:rPr lang="en-GB" sz="2000" dirty="0" err="1"/>
            <a:t>hàng</a:t>
          </a:r>
          <a:r>
            <a:rPr lang="en-GB" sz="2000" dirty="0"/>
            <a:t> </a:t>
          </a:r>
          <a:r>
            <a:rPr lang="en-GB" sz="2000" dirty="0" err="1"/>
            <a:t>hạn</a:t>
          </a:r>
          <a:r>
            <a:rPr lang="en-GB" sz="2000" dirty="0"/>
            <a:t> </a:t>
          </a:r>
          <a:r>
            <a:rPr lang="en-GB" sz="2000" dirty="0" err="1"/>
            <a:t>chế</a:t>
          </a:r>
          <a:endParaRPr lang="en-GB" sz="2000" dirty="0"/>
        </a:p>
      </dgm:t>
    </dgm:pt>
    <dgm:pt modelId="{C1E7CBF4-6CE7-4B12-AC6C-A52FA6FDA7C2}" type="parTrans" cxnId="{4D75C1CF-D4D3-466C-BC23-48C1FF7DD759}">
      <dgm:prSet/>
      <dgm:spPr/>
      <dgm:t>
        <a:bodyPr/>
        <a:lstStyle/>
        <a:p>
          <a:endParaRPr lang="en-GB"/>
        </a:p>
      </dgm:t>
    </dgm:pt>
    <dgm:pt modelId="{98D3EA80-4312-43E1-BC6F-D6A7D2BA9A80}" type="sibTrans" cxnId="{4D75C1CF-D4D3-466C-BC23-48C1FF7DD759}">
      <dgm:prSet/>
      <dgm:spPr/>
      <dgm:t>
        <a:bodyPr/>
        <a:lstStyle/>
        <a:p>
          <a:endParaRPr lang="en-GB"/>
        </a:p>
      </dgm:t>
    </dgm:pt>
    <dgm:pt modelId="{E7D13074-2D81-40EB-B4A1-F6B556872E2A}">
      <dgm:prSet phldrT="[Text]" custT="1"/>
      <dgm:spPr/>
      <dgm:t>
        <a:bodyPr/>
        <a:lstStyle/>
        <a:p>
          <a:r>
            <a:rPr lang="en-GB" sz="2000" dirty="0" err="1"/>
            <a:t>Một</a:t>
          </a:r>
          <a:r>
            <a:rPr lang="en-GB" sz="2000" dirty="0"/>
            <a:t> </a:t>
          </a:r>
          <a:r>
            <a:rPr lang="en-GB" sz="2000" dirty="0" err="1"/>
            <a:t>số</a:t>
          </a:r>
          <a:r>
            <a:rPr lang="en-GB" sz="2000" dirty="0"/>
            <a:t> </a:t>
          </a:r>
          <a:r>
            <a:rPr lang="en-GB" sz="2000" dirty="0" err="1"/>
            <a:t>lĩnh</a:t>
          </a:r>
          <a:r>
            <a:rPr lang="en-GB" sz="2000" dirty="0"/>
            <a:t> </a:t>
          </a:r>
          <a:r>
            <a:rPr lang="en-GB" sz="2000" dirty="0" err="1"/>
            <a:t>vực</a:t>
          </a:r>
          <a:r>
            <a:rPr lang="en-GB" sz="2000" dirty="0"/>
            <a:t> </a:t>
          </a:r>
          <a:r>
            <a:rPr lang="en-GB" sz="2000" dirty="0" err="1"/>
            <a:t>không</a:t>
          </a:r>
          <a:r>
            <a:rPr lang="en-GB" sz="2000" dirty="0"/>
            <a:t> </a:t>
          </a:r>
          <a:r>
            <a:rPr lang="en-GB" sz="2000" dirty="0" err="1"/>
            <a:t>được</a:t>
          </a:r>
          <a:r>
            <a:rPr lang="en-GB" sz="2000" dirty="0"/>
            <a:t> </a:t>
          </a:r>
          <a:r>
            <a:rPr lang="en-GB" sz="2000" dirty="0" err="1"/>
            <a:t>phép</a:t>
          </a:r>
          <a:r>
            <a:rPr lang="en-GB" sz="2000" dirty="0"/>
            <a:t> </a:t>
          </a:r>
          <a:r>
            <a:rPr lang="en-GB" sz="2000" dirty="0" err="1"/>
            <a:t>quảng</a:t>
          </a:r>
          <a:r>
            <a:rPr lang="en-GB" sz="2000" dirty="0"/>
            <a:t> </a:t>
          </a:r>
          <a:r>
            <a:rPr lang="en-GB" sz="2000" dirty="0" err="1"/>
            <a:t>cáo</a:t>
          </a:r>
          <a:endParaRPr lang="en-GB" sz="2000" dirty="0"/>
        </a:p>
      </dgm:t>
    </dgm:pt>
    <dgm:pt modelId="{7A0A7010-1D29-4505-969C-C4A5BF17BCC7}" type="parTrans" cxnId="{EE63CE95-74E9-4842-8541-AA8F3DE5231C}">
      <dgm:prSet/>
      <dgm:spPr/>
      <dgm:t>
        <a:bodyPr/>
        <a:lstStyle/>
        <a:p>
          <a:endParaRPr lang="en-US"/>
        </a:p>
      </dgm:t>
    </dgm:pt>
    <dgm:pt modelId="{BBDB85DC-CDC7-43A9-AD42-3E770218B028}" type="sibTrans" cxnId="{EE63CE95-74E9-4842-8541-AA8F3DE5231C}">
      <dgm:prSet/>
      <dgm:spPr/>
      <dgm:t>
        <a:bodyPr/>
        <a:lstStyle/>
        <a:p>
          <a:endParaRPr lang="en-US"/>
        </a:p>
      </dgm:t>
    </dgm:pt>
    <dgm:pt modelId="{DA43F45B-FCC6-472C-A91A-53FDE0761C59}" type="pres">
      <dgm:prSet presAssocID="{9D53BFA3-264D-46CF-A316-5DDAB4D1EC73}" presName="Name0" presStyleCnt="0">
        <dgm:presLayoutVars>
          <dgm:dir/>
          <dgm:animLvl val="lvl"/>
          <dgm:resizeHandles val="exact"/>
        </dgm:presLayoutVars>
      </dgm:prSet>
      <dgm:spPr/>
    </dgm:pt>
    <dgm:pt modelId="{195C52B7-9CFE-4C64-986C-41A935643190}" type="pres">
      <dgm:prSet presAssocID="{A8C0327C-5BA6-4A49-A3CE-07F252A31182}" presName="composite" presStyleCnt="0"/>
      <dgm:spPr/>
    </dgm:pt>
    <dgm:pt modelId="{23CB0AD3-BD51-437C-88FC-207B8064C171}" type="pres">
      <dgm:prSet presAssocID="{A8C0327C-5BA6-4A49-A3CE-07F252A31182}" presName="parTx" presStyleLbl="alignNode1" presStyleIdx="0" presStyleCnt="2">
        <dgm:presLayoutVars>
          <dgm:chMax val="0"/>
          <dgm:chPref val="0"/>
          <dgm:bulletEnabled val="1"/>
        </dgm:presLayoutVars>
      </dgm:prSet>
      <dgm:spPr/>
    </dgm:pt>
    <dgm:pt modelId="{DE517BF8-B7F6-4008-9146-43866056F26E}" type="pres">
      <dgm:prSet presAssocID="{A8C0327C-5BA6-4A49-A3CE-07F252A31182}" presName="desTx" presStyleLbl="alignAccFollowNode1" presStyleIdx="0" presStyleCnt="2">
        <dgm:presLayoutVars>
          <dgm:bulletEnabled val="1"/>
        </dgm:presLayoutVars>
      </dgm:prSet>
      <dgm:spPr/>
    </dgm:pt>
    <dgm:pt modelId="{1CF704FB-D662-49BA-B262-97D2F04C70D5}" type="pres">
      <dgm:prSet presAssocID="{AF72D08F-DE0D-47E2-9891-11C58CF440AE}" presName="space" presStyleCnt="0"/>
      <dgm:spPr/>
    </dgm:pt>
    <dgm:pt modelId="{CA51E85C-08B1-449F-A754-13B991E144FD}" type="pres">
      <dgm:prSet presAssocID="{794AF538-EED5-41E6-86FB-2CDBB0FF607E}" presName="composite" presStyleCnt="0"/>
      <dgm:spPr/>
    </dgm:pt>
    <dgm:pt modelId="{1E542F5F-024A-40A5-9FA4-FD2FE708A482}" type="pres">
      <dgm:prSet presAssocID="{794AF538-EED5-41E6-86FB-2CDBB0FF607E}" presName="parTx" presStyleLbl="alignNode1" presStyleIdx="1" presStyleCnt="2">
        <dgm:presLayoutVars>
          <dgm:chMax val="0"/>
          <dgm:chPref val="0"/>
          <dgm:bulletEnabled val="1"/>
        </dgm:presLayoutVars>
      </dgm:prSet>
      <dgm:spPr/>
    </dgm:pt>
    <dgm:pt modelId="{81FD1577-9315-4BF7-8FBB-283F2FC0AD1A}" type="pres">
      <dgm:prSet presAssocID="{794AF538-EED5-41E6-86FB-2CDBB0FF607E}" presName="desTx" presStyleLbl="alignAccFollowNode1" presStyleIdx="1" presStyleCnt="2">
        <dgm:presLayoutVars>
          <dgm:bulletEnabled val="1"/>
        </dgm:presLayoutVars>
      </dgm:prSet>
      <dgm:spPr/>
    </dgm:pt>
  </dgm:ptLst>
  <dgm:cxnLst>
    <dgm:cxn modelId="{C081F206-605F-4036-9085-F5E728905C20}" srcId="{A8C0327C-5BA6-4A49-A3CE-07F252A31182}" destId="{6C0F7653-21EB-4878-A688-63C7328E909E}" srcOrd="0" destOrd="0" parTransId="{5B6634D0-A813-4443-940F-97B510B5DD57}" sibTransId="{12C9058B-8B19-4BCB-AC53-341BE7E7CCF9}"/>
    <dgm:cxn modelId="{70807918-9527-4236-B4C2-7A810CD3CCF4}" type="presOf" srcId="{F8AD2A89-6239-4495-90EF-BB71EFD336B3}" destId="{81FD1577-9315-4BF7-8FBB-283F2FC0AD1A}" srcOrd="0" destOrd="2" presId="urn:microsoft.com/office/officeart/2005/8/layout/hList1"/>
    <dgm:cxn modelId="{1F77151C-A697-437F-A0E7-C08EEC323478}" type="presOf" srcId="{9D53BFA3-264D-46CF-A316-5DDAB4D1EC73}" destId="{DA43F45B-FCC6-472C-A91A-53FDE0761C59}" srcOrd="0" destOrd="0" presId="urn:microsoft.com/office/officeart/2005/8/layout/hList1"/>
    <dgm:cxn modelId="{CC5E841F-5196-4271-A5C2-F4538AE848AA}" srcId="{A8C0327C-5BA6-4A49-A3CE-07F252A31182}" destId="{F327F2A5-7AA6-41F8-8072-50332616C878}" srcOrd="3" destOrd="0" parTransId="{2D94C1DD-AB17-4425-AC3D-28DAADA2AD98}" sibTransId="{0911C9ED-1E47-4234-8742-E8E834376C71}"/>
    <dgm:cxn modelId="{AD7D6E20-1D3A-4D28-9D6A-66C90440CD82}" type="presOf" srcId="{F5EFDFBC-04FE-4F63-8369-A1D490036394}" destId="{DE517BF8-B7F6-4008-9146-43866056F26E}" srcOrd="0" destOrd="2" presId="urn:microsoft.com/office/officeart/2005/8/layout/hList1"/>
    <dgm:cxn modelId="{8CBBC726-D62B-478D-A1A3-F34B122B7EE8}" type="presOf" srcId="{E7D13074-2D81-40EB-B4A1-F6B556872E2A}" destId="{81FD1577-9315-4BF7-8FBB-283F2FC0AD1A}" srcOrd="0" destOrd="3" presId="urn:microsoft.com/office/officeart/2005/8/layout/hList1"/>
    <dgm:cxn modelId="{675E9B28-CDC3-4570-A666-AF832B055073}" type="presOf" srcId="{6C0F7653-21EB-4878-A688-63C7328E909E}" destId="{DE517BF8-B7F6-4008-9146-43866056F26E}" srcOrd="0" destOrd="0" presId="urn:microsoft.com/office/officeart/2005/8/layout/hList1"/>
    <dgm:cxn modelId="{766A055B-B85F-4597-8ECC-8167B667AF18}" type="presOf" srcId="{F327F2A5-7AA6-41F8-8072-50332616C878}" destId="{DE517BF8-B7F6-4008-9146-43866056F26E}" srcOrd="0" destOrd="3" presId="urn:microsoft.com/office/officeart/2005/8/layout/hList1"/>
    <dgm:cxn modelId="{9946216D-2EB4-4B00-8AC4-ABA1222B3B4D}" type="presOf" srcId="{462850FD-3ABC-4F15-BB37-10079F10742B}" destId="{DE517BF8-B7F6-4008-9146-43866056F26E}" srcOrd="0" destOrd="1" presId="urn:microsoft.com/office/officeart/2005/8/layout/hList1"/>
    <dgm:cxn modelId="{DBD21179-83C8-478D-A831-59C964992CBF}" srcId="{794AF538-EED5-41E6-86FB-2CDBB0FF607E}" destId="{4BE51F81-5D1A-4F7C-9914-AB743BCC1988}" srcOrd="1" destOrd="0" parTransId="{21468A23-6410-44F2-BD3D-3EC61BB6295F}" sibTransId="{614F0A07-D663-40A4-8585-63BCD872262E}"/>
    <dgm:cxn modelId="{A55F587B-3B0B-4FF7-88C8-6A736B332B38}" srcId="{A8C0327C-5BA6-4A49-A3CE-07F252A31182}" destId="{462850FD-3ABC-4F15-BB37-10079F10742B}" srcOrd="1" destOrd="0" parTransId="{B6149528-C8A5-4546-9CFA-CA18F91CC84F}" sibTransId="{4FEC2B59-6A05-43D1-88AF-56F937022DB8}"/>
    <dgm:cxn modelId="{EE63CE95-74E9-4842-8541-AA8F3DE5231C}" srcId="{794AF538-EED5-41E6-86FB-2CDBB0FF607E}" destId="{E7D13074-2D81-40EB-B4A1-F6B556872E2A}" srcOrd="3" destOrd="0" parTransId="{7A0A7010-1D29-4505-969C-C4A5BF17BCC7}" sibTransId="{BBDB85DC-CDC7-43A9-AD42-3E770218B028}"/>
    <dgm:cxn modelId="{41B92197-4324-4FD8-B308-4118FA8C42B0}" type="presOf" srcId="{4BE51F81-5D1A-4F7C-9914-AB743BCC1988}" destId="{81FD1577-9315-4BF7-8FBB-283F2FC0AD1A}" srcOrd="0" destOrd="1" presId="urn:microsoft.com/office/officeart/2005/8/layout/hList1"/>
    <dgm:cxn modelId="{66A2C69D-06F4-4198-A5E8-25CD1C240707}" type="presOf" srcId="{794AF538-EED5-41E6-86FB-2CDBB0FF607E}" destId="{1E542F5F-024A-40A5-9FA4-FD2FE708A482}" srcOrd="0" destOrd="0" presId="urn:microsoft.com/office/officeart/2005/8/layout/hList1"/>
    <dgm:cxn modelId="{2EB8C1A9-5BFF-4F2A-944B-833806A050B5}" srcId="{9D53BFA3-264D-46CF-A316-5DDAB4D1EC73}" destId="{794AF538-EED5-41E6-86FB-2CDBB0FF607E}" srcOrd="1" destOrd="0" parTransId="{D6FD3F40-0F80-48EC-A892-B05930726889}" sibTransId="{E9E8493E-1EF5-4E85-9B52-76D962440BEA}"/>
    <dgm:cxn modelId="{151C64B0-56D8-4C8F-BAB0-1595F4FEB97A}" srcId="{794AF538-EED5-41E6-86FB-2CDBB0FF607E}" destId="{FD412295-BB5F-4A35-B17A-CFDB528021A7}" srcOrd="0" destOrd="0" parTransId="{589F8255-E490-490B-BE2F-0ED1BEAD1D27}" sibTransId="{4A2F572D-A8BD-4EE5-A4F6-EA7875C2F0CD}"/>
    <dgm:cxn modelId="{65A5B0B4-20F7-44AD-B487-A3E18014BFEF}" srcId="{A8C0327C-5BA6-4A49-A3CE-07F252A31182}" destId="{F5EFDFBC-04FE-4F63-8369-A1D490036394}" srcOrd="2" destOrd="0" parTransId="{FFC65FE7-DD45-40EF-B31B-2C92F67B57B2}" sibTransId="{6F899419-EAB5-4CD2-BCD6-5ED0563EE985}"/>
    <dgm:cxn modelId="{2C2F46BB-0B21-4CD6-ABAB-65883DF3DC28}" type="presOf" srcId="{A8C0327C-5BA6-4A49-A3CE-07F252A31182}" destId="{23CB0AD3-BD51-437C-88FC-207B8064C171}" srcOrd="0" destOrd="0" presId="urn:microsoft.com/office/officeart/2005/8/layout/hList1"/>
    <dgm:cxn modelId="{27BA50BC-D5F2-4871-B0DB-A2B4817D40D3}" type="presOf" srcId="{FD412295-BB5F-4A35-B17A-CFDB528021A7}" destId="{81FD1577-9315-4BF7-8FBB-283F2FC0AD1A}" srcOrd="0" destOrd="0" presId="urn:microsoft.com/office/officeart/2005/8/layout/hList1"/>
    <dgm:cxn modelId="{4D75C1CF-D4D3-466C-BC23-48C1FF7DD759}" srcId="{794AF538-EED5-41E6-86FB-2CDBB0FF607E}" destId="{F8AD2A89-6239-4495-90EF-BB71EFD336B3}" srcOrd="2" destOrd="0" parTransId="{C1E7CBF4-6CE7-4B12-AC6C-A52FA6FDA7C2}" sibTransId="{98D3EA80-4312-43E1-BC6F-D6A7D2BA9A80}"/>
    <dgm:cxn modelId="{6A3C95EC-4AAC-492F-A58F-E706E43C2197}" srcId="{9D53BFA3-264D-46CF-A316-5DDAB4D1EC73}" destId="{A8C0327C-5BA6-4A49-A3CE-07F252A31182}" srcOrd="0" destOrd="0" parTransId="{C2D589E1-2D40-45F1-9AC5-55BE5D8772E0}" sibTransId="{AF72D08F-DE0D-47E2-9891-11C58CF440AE}"/>
    <dgm:cxn modelId="{39812DC4-2F59-43A8-B20E-BE73F3AE49F7}" type="presParOf" srcId="{DA43F45B-FCC6-472C-A91A-53FDE0761C59}" destId="{195C52B7-9CFE-4C64-986C-41A935643190}" srcOrd="0" destOrd="0" presId="urn:microsoft.com/office/officeart/2005/8/layout/hList1"/>
    <dgm:cxn modelId="{8EF1CAB9-E337-445C-BEA2-2C81BD67E584}" type="presParOf" srcId="{195C52B7-9CFE-4C64-986C-41A935643190}" destId="{23CB0AD3-BD51-437C-88FC-207B8064C171}" srcOrd="0" destOrd="0" presId="urn:microsoft.com/office/officeart/2005/8/layout/hList1"/>
    <dgm:cxn modelId="{ECB5032E-1CE7-4C63-8E8F-19BD9A5C4A4A}" type="presParOf" srcId="{195C52B7-9CFE-4C64-986C-41A935643190}" destId="{DE517BF8-B7F6-4008-9146-43866056F26E}" srcOrd="1" destOrd="0" presId="urn:microsoft.com/office/officeart/2005/8/layout/hList1"/>
    <dgm:cxn modelId="{4B8C48AA-CD6A-42BD-8AA3-492B0F46EE4C}" type="presParOf" srcId="{DA43F45B-FCC6-472C-A91A-53FDE0761C59}" destId="{1CF704FB-D662-49BA-B262-97D2F04C70D5}" srcOrd="1" destOrd="0" presId="urn:microsoft.com/office/officeart/2005/8/layout/hList1"/>
    <dgm:cxn modelId="{17E0C13A-1EBC-4F71-86B3-DDD4B543D8B1}" type="presParOf" srcId="{DA43F45B-FCC6-472C-A91A-53FDE0761C59}" destId="{CA51E85C-08B1-449F-A754-13B991E144FD}" srcOrd="2" destOrd="0" presId="urn:microsoft.com/office/officeart/2005/8/layout/hList1"/>
    <dgm:cxn modelId="{14C7182B-F302-4B11-AA68-33CD55BF38CB}" type="presParOf" srcId="{CA51E85C-08B1-449F-A754-13B991E144FD}" destId="{1E542F5F-024A-40A5-9FA4-FD2FE708A482}" srcOrd="0" destOrd="0" presId="urn:microsoft.com/office/officeart/2005/8/layout/hList1"/>
    <dgm:cxn modelId="{1AE28AC3-AA3A-4017-8C47-E52C0D39AC28}" type="presParOf" srcId="{CA51E85C-08B1-449F-A754-13B991E144FD}" destId="{81FD1577-9315-4BF7-8FBB-283F2FC0AD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53AAD2-6792-4EF8-8F47-39A5E3793D1F}" type="doc">
      <dgm:prSet loTypeId="urn:microsoft.com/office/officeart/2005/8/layout/default" loCatId="list" qsTypeId="urn:microsoft.com/office/officeart/2005/8/quickstyle/simple5" qsCatId="simple" csTypeId="urn:microsoft.com/office/officeart/2005/8/colors/colorful1#11" csCatId="colorful" phldr="1"/>
      <dgm:spPr/>
      <dgm:t>
        <a:bodyPr/>
        <a:lstStyle/>
        <a:p>
          <a:endParaRPr lang="en-GB"/>
        </a:p>
      </dgm:t>
    </dgm:pt>
    <dgm:pt modelId="{DB27BA78-588D-4E6A-A46E-EEE129188E5A}">
      <dgm:prSet phldrT="[Text]" custT="1"/>
      <dgm:spPr/>
      <dgm:t>
        <a:bodyPr/>
        <a:lstStyle/>
        <a:p>
          <a:r>
            <a:rPr lang="en-GB" sz="1600"/>
            <a:t>Chào hàng trực tiếp (Straight sell)</a:t>
          </a:r>
        </a:p>
      </dgm:t>
    </dgm:pt>
    <dgm:pt modelId="{A4FB2577-8481-4A6B-B1D7-9DE903934331}" type="parTrans" cxnId="{9C61337C-E1A1-4823-9242-30CC1AD2E104}">
      <dgm:prSet/>
      <dgm:spPr/>
      <dgm:t>
        <a:bodyPr/>
        <a:lstStyle/>
        <a:p>
          <a:endParaRPr lang="en-GB" sz="2000"/>
        </a:p>
      </dgm:t>
    </dgm:pt>
    <dgm:pt modelId="{A0B05B68-51BF-407C-9E5F-9F71AC873692}" type="sibTrans" cxnId="{9C61337C-E1A1-4823-9242-30CC1AD2E104}">
      <dgm:prSet/>
      <dgm:spPr/>
      <dgm:t>
        <a:bodyPr/>
        <a:lstStyle/>
        <a:p>
          <a:endParaRPr lang="en-GB" sz="2000"/>
        </a:p>
      </dgm:t>
    </dgm:pt>
    <dgm:pt modelId="{45CA2C1E-A6FC-4A1B-ACDE-30C8198D01AC}">
      <dgm:prSet phldrT="[Text]" custT="1"/>
      <dgm:spPr/>
      <dgm:t>
        <a:bodyPr/>
        <a:lstStyle/>
        <a:p>
          <a:r>
            <a:rPr lang="en-GB" sz="1600" dirty="0"/>
            <a:t>Khoa </a:t>
          </a:r>
          <a:r>
            <a:rPr lang="en-GB" sz="1600" dirty="0" err="1"/>
            <a:t>học-Kỹ</a:t>
          </a:r>
          <a:r>
            <a:rPr lang="en-GB" sz="1600" dirty="0"/>
            <a:t> </a:t>
          </a:r>
          <a:r>
            <a:rPr lang="en-GB" sz="1600" dirty="0" err="1"/>
            <a:t>thuật</a:t>
          </a:r>
          <a:r>
            <a:rPr lang="en-GB" sz="1600" dirty="0"/>
            <a:t> (Scientific/Technical)</a:t>
          </a:r>
        </a:p>
      </dgm:t>
    </dgm:pt>
    <dgm:pt modelId="{F914BC67-CD14-4103-A0F3-AEEBB3209CA7}" type="parTrans" cxnId="{C32570BF-219D-484B-9763-2AF21D7D10DB}">
      <dgm:prSet/>
      <dgm:spPr/>
      <dgm:t>
        <a:bodyPr/>
        <a:lstStyle/>
        <a:p>
          <a:endParaRPr lang="en-GB" sz="2000"/>
        </a:p>
      </dgm:t>
    </dgm:pt>
    <dgm:pt modelId="{3B9CA084-C38B-4D1E-B834-DDCB0226FAD3}" type="sibTrans" cxnId="{C32570BF-219D-484B-9763-2AF21D7D10DB}">
      <dgm:prSet/>
      <dgm:spPr/>
      <dgm:t>
        <a:bodyPr/>
        <a:lstStyle/>
        <a:p>
          <a:endParaRPr lang="en-GB" sz="2000"/>
        </a:p>
      </dgm:t>
    </dgm:pt>
    <dgm:pt modelId="{8ED4DAD6-69A5-404C-AB0A-036B7A39E4BA}">
      <dgm:prSet phldrT="[Text]" custT="1"/>
      <dgm:spPr/>
      <dgm:t>
        <a:bodyPr/>
        <a:lstStyle/>
        <a:p>
          <a:r>
            <a:rPr lang="en-GB" sz="1600"/>
            <a:t>So sánh (Comparison)</a:t>
          </a:r>
        </a:p>
      </dgm:t>
    </dgm:pt>
    <dgm:pt modelId="{4F64009A-CBEA-475C-A3BE-A17F86807E90}" type="parTrans" cxnId="{2EF42C83-BD17-4489-8558-727AB5184636}">
      <dgm:prSet/>
      <dgm:spPr/>
      <dgm:t>
        <a:bodyPr/>
        <a:lstStyle/>
        <a:p>
          <a:endParaRPr lang="en-GB" sz="2000"/>
        </a:p>
      </dgm:t>
    </dgm:pt>
    <dgm:pt modelId="{29746CE8-83C0-43C7-9A59-B8786B7E5046}" type="sibTrans" cxnId="{2EF42C83-BD17-4489-8558-727AB5184636}">
      <dgm:prSet/>
      <dgm:spPr/>
      <dgm:t>
        <a:bodyPr/>
        <a:lstStyle/>
        <a:p>
          <a:endParaRPr lang="en-GB" sz="2000"/>
        </a:p>
      </dgm:t>
    </dgm:pt>
    <dgm:pt modelId="{026625AB-8FE6-4944-AA6E-0402F7544071}">
      <dgm:prSet phldrT="[Text]" custT="1"/>
      <dgm:spPr/>
      <dgm:t>
        <a:bodyPr/>
        <a:lstStyle/>
        <a:p>
          <a:r>
            <a:rPr lang="en-GB" sz="1600"/>
            <a:t>Chứng thực (Testimonial)</a:t>
          </a:r>
        </a:p>
      </dgm:t>
    </dgm:pt>
    <dgm:pt modelId="{D7CC34CB-3206-4564-A58F-32D9817F3697}" type="parTrans" cxnId="{10FBD29E-FA2E-4A36-A7D2-00C590FD92EC}">
      <dgm:prSet/>
      <dgm:spPr/>
      <dgm:t>
        <a:bodyPr/>
        <a:lstStyle/>
        <a:p>
          <a:endParaRPr lang="en-GB" sz="2000"/>
        </a:p>
      </dgm:t>
    </dgm:pt>
    <dgm:pt modelId="{E5E1AE01-4D00-4A9C-A369-95C2C2D9A4A5}" type="sibTrans" cxnId="{10FBD29E-FA2E-4A36-A7D2-00C590FD92EC}">
      <dgm:prSet/>
      <dgm:spPr/>
      <dgm:t>
        <a:bodyPr/>
        <a:lstStyle/>
        <a:p>
          <a:endParaRPr lang="en-GB" sz="2000"/>
        </a:p>
      </dgm:t>
    </dgm:pt>
    <dgm:pt modelId="{4B34B183-657B-4394-A472-0851A964040F}">
      <dgm:prSet phldrT="[Text]" custT="1"/>
      <dgm:spPr/>
      <dgm:t>
        <a:bodyPr/>
        <a:lstStyle/>
        <a:p>
          <a:r>
            <a:rPr lang="en-GB" sz="1600"/>
            <a:t>Vấn đề thực tế trong cuộc sống </a:t>
          </a:r>
          <a:br>
            <a:rPr lang="en-GB" sz="1600"/>
          </a:br>
          <a:r>
            <a:rPr lang="en-GB" sz="1600"/>
            <a:t>(Slice of life)</a:t>
          </a:r>
        </a:p>
      </dgm:t>
    </dgm:pt>
    <dgm:pt modelId="{4399E486-4665-4A93-AB2A-B932DB52E2EE}" type="parTrans" cxnId="{20182336-17EB-462B-AC62-5261A0731ACD}">
      <dgm:prSet/>
      <dgm:spPr/>
      <dgm:t>
        <a:bodyPr/>
        <a:lstStyle/>
        <a:p>
          <a:endParaRPr lang="en-GB" sz="2000"/>
        </a:p>
      </dgm:t>
    </dgm:pt>
    <dgm:pt modelId="{B14E99EF-8021-421D-A2EC-54D84B9A337E}" type="sibTrans" cxnId="{20182336-17EB-462B-AC62-5261A0731ACD}">
      <dgm:prSet/>
      <dgm:spPr/>
      <dgm:t>
        <a:bodyPr/>
        <a:lstStyle/>
        <a:p>
          <a:endParaRPr lang="en-GB" sz="2000"/>
        </a:p>
      </dgm:t>
    </dgm:pt>
    <dgm:pt modelId="{5C8EEAD3-E84F-405F-8FBE-6886BF4A098B}">
      <dgm:prSet phldrT="[Text]" custT="1"/>
      <dgm:spPr/>
      <dgm:t>
        <a:bodyPr/>
        <a:lstStyle/>
        <a:p>
          <a:r>
            <a:rPr lang="en-GB" sz="1600"/>
            <a:t>Trình diễn (Demonstration)</a:t>
          </a:r>
        </a:p>
      </dgm:t>
    </dgm:pt>
    <dgm:pt modelId="{9B6551FA-C0DC-4729-AE84-260A20A3E91B}" type="parTrans" cxnId="{777D9469-D3C5-47B7-8460-84B14083B0B8}">
      <dgm:prSet/>
      <dgm:spPr/>
      <dgm:t>
        <a:bodyPr/>
        <a:lstStyle/>
        <a:p>
          <a:endParaRPr lang="en-GB" sz="2000"/>
        </a:p>
      </dgm:t>
    </dgm:pt>
    <dgm:pt modelId="{377ACD72-FFF3-41AC-B1D8-E1153A10F8FC}" type="sibTrans" cxnId="{777D9469-D3C5-47B7-8460-84B14083B0B8}">
      <dgm:prSet/>
      <dgm:spPr/>
      <dgm:t>
        <a:bodyPr/>
        <a:lstStyle/>
        <a:p>
          <a:endParaRPr lang="en-GB" sz="2000"/>
        </a:p>
      </dgm:t>
    </dgm:pt>
    <dgm:pt modelId="{D6209B9A-CF0B-4B49-88EF-A523C51843C6}">
      <dgm:prSet phldrT="[Text]" custT="1"/>
      <dgm:spPr/>
      <dgm:t>
        <a:bodyPr/>
        <a:lstStyle/>
        <a:p>
          <a:r>
            <a:rPr lang="en-GB" sz="1600"/>
            <a:t>Hoạt hình (Animation)</a:t>
          </a:r>
        </a:p>
      </dgm:t>
    </dgm:pt>
    <dgm:pt modelId="{E2A2B23F-230A-4B10-B303-1469776750E6}" type="parTrans" cxnId="{60D24184-444A-4715-A609-C812834E4BE7}">
      <dgm:prSet/>
      <dgm:spPr/>
      <dgm:t>
        <a:bodyPr/>
        <a:lstStyle/>
        <a:p>
          <a:endParaRPr lang="en-GB" sz="2000"/>
        </a:p>
      </dgm:t>
    </dgm:pt>
    <dgm:pt modelId="{22A0228C-F505-4840-9F91-2D7F28342E09}" type="sibTrans" cxnId="{60D24184-444A-4715-A609-C812834E4BE7}">
      <dgm:prSet/>
      <dgm:spPr/>
      <dgm:t>
        <a:bodyPr/>
        <a:lstStyle/>
        <a:p>
          <a:endParaRPr lang="en-GB" sz="2000"/>
        </a:p>
      </dgm:t>
    </dgm:pt>
    <dgm:pt modelId="{D844057D-F722-4027-881F-CE830A1E5E69}">
      <dgm:prSet phldrT="[Text]" custT="1"/>
      <dgm:spPr/>
      <dgm:t>
        <a:bodyPr/>
        <a:lstStyle/>
        <a:p>
          <a:r>
            <a:rPr lang="en-GB" sz="1600" dirty="0" err="1"/>
            <a:t>Biểu</a:t>
          </a:r>
          <a:r>
            <a:rPr lang="en-GB" sz="1600" dirty="0"/>
            <a:t> </a:t>
          </a:r>
          <a:r>
            <a:rPr lang="en-GB" sz="1600" dirty="0" err="1"/>
            <a:t>tượng</a:t>
          </a:r>
          <a:r>
            <a:rPr lang="en-GB" sz="1600" dirty="0"/>
            <a:t> </a:t>
          </a:r>
          <a:r>
            <a:rPr lang="en-GB" sz="1600" dirty="0" err="1"/>
            <a:t>cá</a:t>
          </a:r>
          <a:r>
            <a:rPr lang="en-GB" sz="1600" dirty="0"/>
            <a:t> </a:t>
          </a:r>
          <a:r>
            <a:rPr lang="en-GB" sz="1600" err="1"/>
            <a:t>nhân</a:t>
          </a:r>
          <a:r>
            <a:rPr lang="en-GB" sz="1600"/>
            <a:t> (Personal </a:t>
          </a:r>
          <a:r>
            <a:rPr lang="en-GB" sz="1600" dirty="0"/>
            <a:t>symbol)</a:t>
          </a:r>
        </a:p>
      </dgm:t>
    </dgm:pt>
    <dgm:pt modelId="{8B4F2862-AE78-4AF4-B64D-0B3A1D976E81}" type="parTrans" cxnId="{5B174D12-E162-4A21-BBB4-BA1790215AF5}">
      <dgm:prSet/>
      <dgm:spPr/>
      <dgm:t>
        <a:bodyPr/>
        <a:lstStyle/>
        <a:p>
          <a:endParaRPr lang="en-GB" sz="2000"/>
        </a:p>
      </dgm:t>
    </dgm:pt>
    <dgm:pt modelId="{E65DA7A0-F14B-48D5-A6A6-3EFF32358D19}" type="sibTrans" cxnId="{5B174D12-E162-4A21-BBB4-BA1790215AF5}">
      <dgm:prSet/>
      <dgm:spPr/>
      <dgm:t>
        <a:bodyPr/>
        <a:lstStyle/>
        <a:p>
          <a:endParaRPr lang="en-GB" sz="2000"/>
        </a:p>
      </dgm:t>
    </dgm:pt>
    <dgm:pt modelId="{0081F8E2-FFCF-432B-8E03-BB56A7E72E7F}">
      <dgm:prSet phldrT="[Text]" custT="1"/>
      <dgm:spPr/>
      <dgm:t>
        <a:bodyPr/>
        <a:lstStyle/>
        <a:p>
          <a:r>
            <a:rPr lang="en-GB" sz="1600"/>
            <a:t>Hình ảnh chung (Imagery)</a:t>
          </a:r>
        </a:p>
      </dgm:t>
    </dgm:pt>
    <dgm:pt modelId="{0D250935-A974-403B-B788-401D91BDB14E}" type="parTrans" cxnId="{537FBB84-306B-4A2F-88C2-E7C718AB9CBF}">
      <dgm:prSet/>
      <dgm:spPr/>
      <dgm:t>
        <a:bodyPr/>
        <a:lstStyle/>
        <a:p>
          <a:endParaRPr lang="en-GB" sz="2000"/>
        </a:p>
      </dgm:t>
    </dgm:pt>
    <dgm:pt modelId="{82AE033D-6367-4360-8960-D642B9550A8D}" type="sibTrans" cxnId="{537FBB84-306B-4A2F-88C2-E7C718AB9CBF}">
      <dgm:prSet/>
      <dgm:spPr/>
      <dgm:t>
        <a:bodyPr/>
        <a:lstStyle/>
        <a:p>
          <a:endParaRPr lang="en-GB" sz="2000"/>
        </a:p>
      </dgm:t>
    </dgm:pt>
    <dgm:pt modelId="{00F021A0-0A06-413C-BBCD-633B829B62FF}">
      <dgm:prSet phldrT="[Text]" custT="1"/>
      <dgm:spPr/>
      <dgm:t>
        <a:bodyPr/>
        <a:lstStyle/>
        <a:p>
          <a:r>
            <a:rPr lang="en-GB" sz="1600"/>
            <a:t>Diễn kịch (Dramatization)</a:t>
          </a:r>
        </a:p>
      </dgm:t>
    </dgm:pt>
    <dgm:pt modelId="{B20AA0D1-613F-4CF7-BE0E-5657CDE79F51}" type="parTrans" cxnId="{E797B912-6EC6-46E1-97FD-2D0F47163D69}">
      <dgm:prSet/>
      <dgm:spPr/>
      <dgm:t>
        <a:bodyPr/>
        <a:lstStyle/>
        <a:p>
          <a:endParaRPr lang="en-GB" sz="2000"/>
        </a:p>
      </dgm:t>
    </dgm:pt>
    <dgm:pt modelId="{C247F3F3-01D7-4881-AFB8-DAA275C1CFEE}" type="sibTrans" cxnId="{E797B912-6EC6-46E1-97FD-2D0F47163D69}">
      <dgm:prSet/>
      <dgm:spPr/>
      <dgm:t>
        <a:bodyPr/>
        <a:lstStyle/>
        <a:p>
          <a:endParaRPr lang="en-GB" sz="2000"/>
        </a:p>
      </dgm:t>
    </dgm:pt>
    <dgm:pt modelId="{5B8E5166-225B-40B1-B769-8DEF134EF44D}">
      <dgm:prSet phldrT="[Text]" custT="1"/>
      <dgm:spPr/>
      <dgm:t>
        <a:bodyPr/>
        <a:lstStyle/>
        <a:p>
          <a:r>
            <a:rPr lang="en-GB" sz="1600"/>
            <a:t>Hài hước (humour)</a:t>
          </a:r>
        </a:p>
      </dgm:t>
    </dgm:pt>
    <dgm:pt modelId="{3EFFD5CD-7E12-494E-A49A-B3EE54CD2362}" type="parTrans" cxnId="{B2F5994B-E20F-4484-B485-9C0B0588DAF7}">
      <dgm:prSet/>
      <dgm:spPr/>
      <dgm:t>
        <a:bodyPr/>
        <a:lstStyle/>
        <a:p>
          <a:endParaRPr lang="en-GB" sz="2000"/>
        </a:p>
      </dgm:t>
    </dgm:pt>
    <dgm:pt modelId="{BF2C3933-725E-426A-8B34-FDFF9D04D8C4}" type="sibTrans" cxnId="{B2F5994B-E20F-4484-B485-9C0B0588DAF7}">
      <dgm:prSet/>
      <dgm:spPr/>
      <dgm:t>
        <a:bodyPr/>
        <a:lstStyle/>
        <a:p>
          <a:endParaRPr lang="en-GB" sz="2000"/>
        </a:p>
      </dgm:t>
    </dgm:pt>
    <dgm:pt modelId="{CE6F100F-B6B5-42FD-853B-1CE166B24C3D}">
      <dgm:prSet phldrT="[Text]" custT="1"/>
      <dgm:spPr/>
      <dgm:t>
        <a:bodyPr/>
        <a:lstStyle/>
        <a:p>
          <a:r>
            <a:rPr lang="en-GB" sz="1600" dirty="0" err="1"/>
            <a:t>Kết</a:t>
          </a:r>
          <a:r>
            <a:rPr lang="en-GB" sz="1600" dirty="0"/>
            <a:t> </a:t>
          </a:r>
          <a:r>
            <a:rPr lang="en-GB" sz="1600" dirty="0" err="1"/>
            <a:t>hợp</a:t>
          </a:r>
          <a:r>
            <a:rPr lang="en-GB" sz="1600" dirty="0"/>
            <a:t> (combination)</a:t>
          </a:r>
        </a:p>
      </dgm:t>
    </dgm:pt>
    <dgm:pt modelId="{E0DD19DE-6CF6-46DD-9999-D91BDB2610E0}" type="parTrans" cxnId="{0AA3339A-CFD7-413E-BF27-605F0AFF5C01}">
      <dgm:prSet/>
      <dgm:spPr/>
      <dgm:t>
        <a:bodyPr/>
        <a:lstStyle/>
        <a:p>
          <a:endParaRPr lang="en-GB" sz="2000"/>
        </a:p>
      </dgm:t>
    </dgm:pt>
    <dgm:pt modelId="{262647A6-2E55-497A-8D31-14A65023A319}" type="sibTrans" cxnId="{0AA3339A-CFD7-413E-BF27-605F0AFF5C01}">
      <dgm:prSet/>
      <dgm:spPr/>
      <dgm:t>
        <a:bodyPr/>
        <a:lstStyle/>
        <a:p>
          <a:endParaRPr lang="en-GB" sz="2000"/>
        </a:p>
      </dgm:t>
    </dgm:pt>
    <dgm:pt modelId="{BF095C47-BB64-4F96-8525-2C97331A4DAF}" type="pres">
      <dgm:prSet presAssocID="{9A53AAD2-6792-4EF8-8F47-39A5E3793D1F}" presName="diagram" presStyleCnt="0">
        <dgm:presLayoutVars>
          <dgm:dir/>
          <dgm:resizeHandles val="exact"/>
        </dgm:presLayoutVars>
      </dgm:prSet>
      <dgm:spPr/>
    </dgm:pt>
    <dgm:pt modelId="{F716E4FE-385B-462E-B544-7FA460963F5F}" type="pres">
      <dgm:prSet presAssocID="{DB27BA78-588D-4E6A-A46E-EEE129188E5A}" presName="node" presStyleLbl="node1" presStyleIdx="0" presStyleCnt="12">
        <dgm:presLayoutVars>
          <dgm:bulletEnabled val="1"/>
        </dgm:presLayoutVars>
      </dgm:prSet>
      <dgm:spPr/>
    </dgm:pt>
    <dgm:pt modelId="{D3EBF386-4819-4B24-B976-21891766D7F4}" type="pres">
      <dgm:prSet presAssocID="{A0B05B68-51BF-407C-9E5F-9F71AC873692}" presName="sibTrans" presStyleCnt="0"/>
      <dgm:spPr/>
    </dgm:pt>
    <dgm:pt modelId="{7D648342-D527-42A7-AE8E-45DAF5DD03E6}" type="pres">
      <dgm:prSet presAssocID="{45CA2C1E-A6FC-4A1B-ACDE-30C8198D01AC}" presName="node" presStyleLbl="node1" presStyleIdx="1" presStyleCnt="12">
        <dgm:presLayoutVars>
          <dgm:bulletEnabled val="1"/>
        </dgm:presLayoutVars>
      </dgm:prSet>
      <dgm:spPr/>
    </dgm:pt>
    <dgm:pt modelId="{13E84F1F-A583-47AB-945A-5E5E34180471}" type="pres">
      <dgm:prSet presAssocID="{3B9CA084-C38B-4D1E-B834-DDCB0226FAD3}" presName="sibTrans" presStyleCnt="0"/>
      <dgm:spPr/>
    </dgm:pt>
    <dgm:pt modelId="{200FFB9A-475A-4B46-933A-9986B303AEC0}" type="pres">
      <dgm:prSet presAssocID="{5C8EEAD3-E84F-405F-8FBE-6886BF4A098B}" presName="node" presStyleLbl="node1" presStyleIdx="2" presStyleCnt="12">
        <dgm:presLayoutVars>
          <dgm:bulletEnabled val="1"/>
        </dgm:presLayoutVars>
      </dgm:prSet>
      <dgm:spPr/>
    </dgm:pt>
    <dgm:pt modelId="{5147F177-4C19-46C1-8429-36898891CFF4}" type="pres">
      <dgm:prSet presAssocID="{377ACD72-FFF3-41AC-B1D8-E1153A10F8FC}" presName="sibTrans" presStyleCnt="0"/>
      <dgm:spPr/>
    </dgm:pt>
    <dgm:pt modelId="{79C024D3-087D-4FEA-BD05-C7C2130344E7}" type="pres">
      <dgm:prSet presAssocID="{8ED4DAD6-69A5-404C-AB0A-036B7A39E4BA}" presName="node" presStyleLbl="node1" presStyleIdx="3" presStyleCnt="12">
        <dgm:presLayoutVars>
          <dgm:bulletEnabled val="1"/>
        </dgm:presLayoutVars>
      </dgm:prSet>
      <dgm:spPr/>
    </dgm:pt>
    <dgm:pt modelId="{43D3DA3A-C848-46DD-8DD0-06B3A6CC61E9}" type="pres">
      <dgm:prSet presAssocID="{29746CE8-83C0-43C7-9A59-B8786B7E5046}" presName="sibTrans" presStyleCnt="0"/>
      <dgm:spPr/>
    </dgm:pt>
    <dgm:pt modelId="{C8D8A800-9C15-447F-A6B8-AE9D022B36CE}" type="pres">
      <dgm:prSet presAssocID="{026625AB-8FE6-4944-AA6E-0402F7544071}" presName="node" presStyleLbl="node1" presStyleIdx="4" presStyleCnt="12">
        <dgm:presLayoutVars>
          <dgm:bulletEnabled val="1"/>
        </dgm:presLayoutVars>
      </dgm:prSet>
      <dgm:spPr/>
    </dgm:pt>
    <dgm:pt modelId="{000794A4-322C-48A9-A2F8-B87A352C793A}" type="pres">
      <dgm:prSet presAssocID="{E5E1AE01-4D00-4A9C-A369-95C2C2D9A4A5}" presName="sibTrans" presStyleCnt="0"/>
      <dgm:spPr/>
    </dgm:pt>
    <dgm:pt modelId="{D97550B1-1C8E-4F73-867B-88227B16F9CE}" type="pres">
      <dgm:prSet presAssocID="{4B34B183-657B-4394-A472-0851A964040F}" presName="node" presStyleLbl="node1" presStyleIdx="5" presStyleCnt="12">
        <dgm:presLayoutVars>
          <dgm:bulletEnabled val="1"/>
        </dgm:presLayoutVars>
      </dgm:prSet>
      <dgm:spPr/>
    </dgm:pt>
    <dgm:pt modelId="{3194E610-FC61-4D39-A90A-5F717817215E}" type="pres">
      <dgm:prSet presAssocID="{B14E99EF-8021-421D-A2EC-54D84B9A337E}" presName="sibTrans" presStyleCnt="0"/>
      <dgm:spPr/>
    </dgm:pt>
    <dgm:pt modelId="{269C6790-29DE-4F6E-82AE-2CDF6E32C46B}" type="pres">
      <dgm:prSet presAssocID="{D6209B9A-CF0B-4B49-88EF-A523C51843C6}" presName="node" presStyleLbl="node1" presStyleIdx="6" presStyleCnt="12">
        <dgm:presLayoutVars>
          <dgm:bulletEnabled val="1"/>
        </dgm:presLayoutVars>
      </dgm:prSet>
      <dgm:spPr/>
    </dgm:pt>
    <dgm:pt modelId="{ABBECD9C-E4AE-427E-A8C1-D9B9316274A3}" type="pres">
      <dgm:prSet presAssocID="{22A0228C-F505-4840-9F91-2D7F28342E09}" presName="sibTrans" presStyleCnt="0"/>
      <dgm:spPr/>
    </dgm:pt>
    <dgm:pt modelId="{3C33E79A-AAA4-4B91-A033-427A41787D3F}" type="pres">
      <dgm:prSet presAssocID="{D844057D-F722-4027-881F-CE830A1E5E69}" presName="node" presStyleLbl="node1" presStyleIdx="7" presStyleCnt="12">
        <dgm:presLayoutVars>
          <dgm:bulletEnabled val="1"/>
        </dgm:presLayoutVars>
      </dgm:prSet>
      <dgm:spPr/>
    </dgm:pt>
    <dgm:pt modelId="{5AEFFB26-9CA7-4F95-B74B-76D59573139D}" type="pres">
      <dgm:prSet presAssocID="{E65DA7A0-F14B-48D5-A6A6-3EFF32358D19}" presName="sibTrans" presStyleCnt="0"/>
      <dgm:spPr/>
    </dgm:pt>
    <dgm:pt modelId="{4E09A0BC-6D79-4F84-B5C5-FDAB23F765EC}" type="pres">
      <dgm:prSet presAssocID="{0081F8E2-FFCF-432B-8E03-BB56A7E72E7F}" presName="node" presStyleLbl="node1" presStyleIdx="8" presStyleCnt="12">
        <dgm:presLayoutVars>
          <dgm:bulletEnabled val="1"/>
        </dgm:presLayoutVars>
      </dgm:prSet>
      <dgm:spPr/>
    </dgm:pt>
    <dgm:pt modelId="{A3370244-60C5-43E9-A4A1-E9B4CF7AD3D1}" type="pres">
      <dgm:prSet presAssocID="{82AE033D-6367-4360-8960-D642B9550A8D}" presName="sibTrans" presStyleCnt="0"/>
      <dgm:spPr/>
    </dgm:pt>
    <dgm:pt modelId="{D5D5485F-6161-4EED-A2D5-10275D672BE7}" type="pres">
      <dgm:prSet presAssocID="{00F021A0-0A06-413C-BBCD-633B829B62FF}" presName="node" presStyleLbl="node1" presStyleIdx="9" presStyleCnt="12">
        <dgm:presLayoutVars>
          <dgm:bulletEnabled val="1"/>
        </dgm:presLayoutVars>
      </dgm:prSet>
      <dgm:spPr/>
    </dgm:pt>
    <dgm:pt modelId="{17F1551F-61C7-4703-8908-53331DDA0D0E}" type="pres">
      <dgm:prSet presAssocID="{C247F3F3-01D7-4881-AFB8-DAA275C1CFEE}" presName="sibTrans" presStyleCnt="0"/>
      <dgm:spPr/>
    </dgm:pt>
    <dgm:pt modelId="{DBBDAD9E-3D01-40E1-9C4D-4D5F860041FD}" type="pres">
      <dgm:prSet presAssocID="{5B8E5166-225B-40B1-B769-8DEF134EF44D}" presName="node" presStyleLbl="node1" presStyleIdx="10" presStyleCnt="12">
        <dgm:presLayoutVars>
          <dgm:bulletEnabled val="1"/>
        </dgm:presLayoutVars>
      </dgm:prSet>
      <dgm:spPr/>
    </dgm:pt>
    <dgm:pt modelId="{B3F7C740-4C9A-4B6C-9B94-757E157D3FDC}" type="pres">
      <dgm:prSet presAssocID="{BF2C3933-725E-426A-8B34-FDFF9D04D8C4}" presName="sibTrans" presStyleCnt="0"/>
      <dgm:spPr/>
    </dgm:pt>
    <dgm:pt modelId="{B536B379-DB7D-44AB-9177-4705A9E8D7B9}" type="pres">
      <dgm:prSet presAssocID="{CE6F100F-B6B5-42FD-853B-1CE166B24C3D}" presName="node" presStyleLbl="node1" presStyleIdx="11" presStyleCnt="12">
        <dgm:presLayoutVars>
          <dgm:bulletEnabled val="1"/>
        </dgm:presLayoutVars>
      </dgm:prSet>
      <dgm:spPr/>
    </dgm:pt>
  </dgm:ptLst>
  <dgm:cxnLst>
    <dgm:cxn modelId="{9F498A0A-8795-4A0C-B515-F4768B272F18}" type="presOf" srcId="{00F021A0-0A06-413C-BBCD-633B829B62FF}" destId="{D5D5485F-6161-4EED-A2D5-10275D672BE7}" srcOrd="0" destOrd="0" presId="urn:microsoft.com/office/officeart/2005/8/layout/default"/>
    <dgm:cxn modelId="{5B174D12-E162-4A21-BBB4-BA1790215AF5}" srcId="{9A53AAD2-6792-4EF8-8F47-39A5E3793D1F}" destId="{D844057D-F722-4027-881F-CE830A1E5E69}" srcOrd="7" destOrd="0" parTransId="{8B4F2862-AE78-4AF4-B64D-0B3A1D976E81}" sibTransId="{E65DA7A0-F14B-48D5-A6A6-3EFF32358D19}"/>
    <dgm:cxn modelId="{E797B912-6EC6-46E1-97FD-2D0F47163D69}" srcId="{9A53AAD2-6792-4EF8-8F47-39A5E3793D1F}" destId="{00F021A0-0A06-413C-BBCD-633B829B62FF}" srcOrd="9" destOrd="0" parTransId="{B20AA0D1-613F-4CF7-BE0E-5657CDE79F51}" sibTransId="{C247F3F3-01D7-4881-AFB8-DAA275C1CFEE}"/>
    <dgm:cxn modelId="{440ED213-FAE8-45AE-9BC5-27411170D8FC}" type="presOf" srcId="{026625AB-8FE6-4944-AA6E-0402F7544071}" destId="{C8D8A800-9C15-447F-A6B8-AE9D022B36CE}" srcOrd="0" destOrd="0" presId="urn:microsoft.com/office/officeart/2005/8/layout/default"/>
    <dgm:cxn modelId="{12FF5B19-2CC4-42CB-9374-6D7AD9DF10E5}" type="presOf" srcId="{9A53AAD2-6792-4EF8-8F47-39A5E3793D1F}" destId="{BF095C47-BB64-4F96-8525-2C97331A4DAF}" srcOrd="0" destOrd="0" presId="urn:microsoft.com/office/officeart/2005/8/layout/default"/>
    <dgm:cxn modelId="{9F20C21C-904C-4C3D-B439-2E6FB3B96570}" type="presOf" srcId="{D844057D-F722-4027-881F-CE830A1E5E69}" destId="{3C33E79A-AAA4-4B91-A033-427A41787D3F}" srcOrd="0" destOrd="0" presId="urn:microsoft.com/office/officeart/2005/8/layout/default"/>
    <dgm:cxn modelId="{20182336-17EB-462B-AC62-5261A0731ACD}" srcId="{9A53AAD2-6792-4EF8-8F47-39A5E3793D1F}" destId="{4B34B183-657B-4394-A472-0851A964040F}" srcOrd="5" destOrd="0" parTransId="{4399E486-4665-4A93-AB2A-B932DB52E2EE}" sibTransId="{B14E99EF-8021-421D-A2EC-54D84B9A337E}"/>
    <dgm:cxn modelId="{71F99362-AEA8-4BC9-A8C2-57F48E8B7AB5}" type="presOf" srcId="{DB27BA78-588D-4E6A-A46E-EEE129188E5A}" destId="{F716E4FE-385B-462E-B544-7FA460963F5F}" srcOrd="0" destOrd="0" presId="urn:microsoft.com/office/officeart/2005/8/layout/default"/>
    <dgm:cxn modelId="{777D9469-D3C5-47B7-8460-84B14083B0B8}" srcId="{9A53AAD2-6792-4EF8-8F47-39A5E3793D1F}" destId="{5C8EEAD3-E84F-405F-8FBE-6886BF4A098B}" srcOrd="2" destOrd="0" parTransId="{9B6551FA-C0DC-4729-AE84-260A20A3E91B}" sibTransId="{377ACD72-FFF3-41AC-B1D8-E1153A10F8FC}"/>
    <dgm:cxn modelId="{B2F5994B-E20F-4484-B485-9C0B0588DAF7}" srcId="{9A53AAD2-6792-4EF8-8F47-39A5E3793D1F}" destId="{5B8E5166-225B-40B1-B769-8DEF134EF44D}" srcOrd="10" destOrd="0" parTransId="{3EFFD5CD-7E12-494E-A49A-B3EE54CD2362}" sibTransId="{BF2C3933-725E-426A-8B34-FDFF9D04D8C4}"/>
    <dgm:cxn modelId="{6B24C74D-C814-4846-B6CB-6CF80CD7FB8A}" type="presOf" srcId="{5C8EEAD3-E84F-405F-8FBE-6886BF4A098B}" destId="{200FFB9A-475A-4B46-933A-9986B303AEC0}" srcOrd="0" destOrd="0" presId="urn:microsoft.com/office/officeart/2005/8/layout/default"/>
    <dgm:cxn modelId="{D0C0FA4D-D48F-488D-955D-1077FCE5D8C9}" type="presOf" srcId="{D6209B9A-CF0B-4B49-88EF-A523C51843C6}" destId="{269C6790-29DE-4F6E-82AE-2CDF6E32C46B}" srcOrd="0" destOrd="0" presId="urn:microsoft.com/office/officeart/2005/8/layout/default"/>
    <dgm:cxn modelId="{9C61337C-E1A1-4823-9242-30CC1AD2E104}" srcId="{9A53AAD2-6792-4EF8-8F47-39A5E3793D1F}" destId="{DB27BA78-588D-4E6A-A46E-EEE129188E5A}" srcOrd="0" destOrd="0" parTransId="{A4FB2577-8481-4A6B-B1D7-9DE903934331}" sibTransId="{A0B05B68-51BF-407C-9E5F-9F71AC873692}"/>
    <dgm:cxn modelId="{2EF42C83-BD17-4489-8558-727AB5184636}" srcId="{9A53AAD2-6792-4EF8-8F47-39A5E3793D1F}" destId="{8ED4DAD6-69A5-404C-AB0A-036B7A39E4BA}" srcOrd="3" destOrd="0" parTransId="{4F64009A-CBEA-475C-A3BE-A17F86807E90}" sibTransId="{29746CE8-83C0-43C7-9A59-B8786B7E5046}"/>
    <dgm:cxn modelId="{60D24184-444A-4715-A609-C812834E4BE7}" srcId="{9A53AAD2-6792-4EF8-8F47-39A5E3793D1F}" destId="{D6209B9A-CF0B-4B49-88EF-A523C51843C6}" srcOrd="6" destOrd="0" parTransId="{E2A2B23F-230A-4B10-B303-1469776750E6}" sibTransId="{22A0228C-F505-4840-9F91-2D7F28342E09}"/>
    <dgm:cxn modelId="{537FBB84-306B-4A2F-88C2-E7C718AB9CBF}" srcId="{9A53AAD2-6792-4EF8-8F47-39A5E3793D1F}" destId="{0081F8E2-FFCF-432B-8E03-BB56A7E72E7F}" srcOrd="8" destOrd="0" parTransId="{0D250935-A974-403B-B788-401D91BDB14E}" sibTransId="{82AE033D-6367-4360-8960-D642B9550A8D}"/>
    <dgm:cxn modelId="{2C52C394-D6F4-430B-BF90-F6505E999B4A}" type="presOf" srcId="{5B8E5166-225B-40B1-B769-8DEF134EF44D}" destId="{DBBDAD9E-3D01-40E1-9C4D-4D5F860041FD}" srcOrd="0" destOrd="0" presId="urn:microsoft.com/office/officeart/2005/8/layout/default"/>
    <dgm:cxn modelId="{0AA3339A-CFD7-413E-BF27-605F0AFF5C01}" srcId="{9A53AAD2-6792-4EF8-8F47-39A5E3793D1F}" destId="{CE6F100F-B6B5-42FD-853B-1CE166B24C3D}" srcOrd="11" destOrd="0" parTransId="{E0DD19DE-6CF6-46DD-9999-D91BDB2610E0}" sibTransId="{262647A6-2E55-497A-8D31-14A65023A319}"/>
    <dgm:cxn modelId="{AF7E629C-25AF-440B-AFC9-BEFD19ED28BA}" type="presOf" srcId="{0081F8E2-FFCF-432B-8E03-BB56A7E72E7F}" destId="{4E09A0BC-6D79-4F84-B5C5-FDAB23F765EC}" srcOrd="0" destOrd="0" presId="urn:microsoft.com/office/officeart/2005/8/layout/default"/>
    <dgm:cxn modelId="{418EAB9C-B7D7-47F7-A7A3-3F51E756A58A}" type="presOf" srcId="{8ED4DAD6-69A5-404C-AB0A-036B7A39E4BA}" destId="{79C024D3-087D-4FEA-BD05-C7C2130344E7}" srcOrd="0" destOrd="0" presId="urn:microsoft.com/office/officeart/2005/8/layout/default"/>
    <dgm:cxn modelId="{10FBD29E-FA2E-4A36-A7D2-00C590FD92EC}" srcId="{9A53AAD2-6792-4EF8-8F47-39A5E3793D1F}" destId="{026625AB-8FE6-4944-AA6E-0402F7544071}" srcOrd="4" destOrd="0" parTransId="{D7CC34CB-3206-4564-A58F-32D9817F3697}" sibTransId="{E5E1AE01-4D00-4A9C-A369-95C2C2D9A4A5}"/>
    <dgm:cxn modelId="{DCE7BF9F-8B54-4C70-B98F-0EB56E054025}" type="presOf" srcId="{4B34B183-657B-4394-A472-0851A964040F}" destId="{D97550B1-1C8E-4F73-867B-88227B16F9CE}" srcOrd="0" destOrd="0" presId="urn:microsoft.com/office/officeart/2005/8/layout/default"/>
    <dgm:cxn modelId="{C32570BF-219D-484B-9763-2AF21D7D10DB}" srcId="{9A53AAD2-6792-4EF8-8F47-39A5E3793D1F}" destId="{45CA2C1E-A6FC-4A1B-ACDE-30C8198D01AC}" srcOrd="1" destOrd="0" parTransId="{F914BC67-CD14-4103-A0F3-AEEBB3209CA7}" sibTransId="{3B9CA084-C38B-4D1E-B834-DDCB0226FAD3}"/>
    <dgm:cxn modelId="{B53DAAC0-1CC6-418F-AA96-EC428A2A5338}" type="presOf" srcId="{CE6F100F-B6B5-42FD-853B-1CE166B24C3D}" destId="{B536B379-DB7D-44AB-9177-4705A9E8D7B9}" srcOrd="0" destOrd="0" presId="urn:microsoft.com/office/officeart/2005/8/layout/default"/>
    <dgm:cxn modelId="{18A79BDA-F35F-446B-AC86-C4F0ACAEE089}" type="presOf" srcId="{45CA2C1E-A6FC-4A1B-ACDE-30C8198D01AC}" destId="{7D648342-D527-42A7-AE8E-45DAF5DD03E6}" srcOrd="0" destOrd="0" presId="urn:microsoft.com/office/officeart/2005/8/layout/default"/>
    <dgm:cxn modelId="{91B52E9A-0C83-4DD4-9F01-BE2BECF77A14}" type="presParOf" srcId="{BF095C47-BB64-4F96-8525-2C97331A4DAF}" destId="{F716E4FE-385B-462E-B544-7FA460963F5F}" srcOrd="0" destOrd="0" presId="urn:microsoft.com/office/officeart/2005/8/layout/default"/>
    <dgm:cxn modelId="{2F055B4E-4F14-4B6D-A898-C4D0E8248D05}" type="presParOf" srcId="{BF095C47-BB64-4F96-8525-2C97331A4DAF}" destId="{D3EBF386-4819-4B24-B976-21891766D7F4}" srcOrd="1" destOrd="0" presId="urn:microsoft.com/office/officeart/2005/8/layout/default"/>
    <dgm:cxn modelId="{274466C8-AEAC-4A22-AACE-9CF77F9A6A04}" type="presParOf" srcId="{BF095C47-BB64-4F96-8525-2C97331A4DAF}" destId="{7D648342-D527-42A7-AE8E-45DAF5DD03E6}" srcOrd="2" destOrd="0" presId="urn:microsoft.com/office/officeart/2005/8/layout/default"/>
    <dgm:cxn modelId="{BFDB3567-71F6-4AD0-93BB-A416656E3A31}" type="presParOf" srcId="{BF095C47-BB64-4F96-8525-2C97331A4DAF}" destId="{13E84F1F-A583-47AB-945A-5E5E34180471}" srcOrd="3" destOrd="0" presId="urn:microsoft.com/office/officeart/2005/8/layout/default"/>
    <dgm:cxn modelId="{E6D0EEC2-069A-403E-8C53-1FF8DE838828}" type="presParOf" srcId="{BF095C47-BB64-4F96-8525-2C97331A4DAF}" destId="{200FFB9A-475A-4B46-933A-9986B303AEC0}" srcOrd="4" destOrd="0" presId="urn:microsoft.com/office/officeart/2005/8/layout/default"/>
    <dgm:cxn modelId="{794E40D8-C4C9-4FDC-BF21-DDFB270C526D}" type="presParOf" srcId="{BF095C47-BB64-4F96-8525-2C97331A4DAF}" destId="{5147F177-4C19-46C1-8429-36898891CFF4}" srcOrd="5" destOrd="0" presId="urn:microsoft.com/office/officeart/2005/8/layout/default"/>
    <dgm:cxn modelId="{95C56C2E-1A56-4C50-B945-157CFCC3703D}" type="presParOf" srcId="{BF095C47-BB64-4F96-8525-2C97331A4DAF}" destId="{79C024D3-087D-4FEA-BD05-C7C2130344E7}" srcOrd="6" destOrd="0" presId="urn:microsoft.com/office/officeart/2005/8/layout/default"/>
    <dgm:cxn modelId="{4B4CC346-9AA2-4883-ACFF-7964B9ED3032}" type="presParOf" srcId="{BF095C47-BB64-4F96-8525-2C97331A4DAF}" destId="{43D3DA3A-C848-46DD-8DD0-06B3A6CC61E9}" srcOrd="7" destOrd="0" presId="urn:microsoft.com/office/officeart/2005/8/layout/default"/>
    <dgm:cxn modelId="{11BC517C-ECBB-4465-8B3F-3F1EE63708DB}" type="presParOf" srcId="{BF095C47-BB64-4F96-8525-2C97331A4DAF}" destId="{C8D8A800-9C15-447F-A6B8-AE9D022B36CE}" srcOrd="8" destOrd="0" presId="urn:microsoft.com/office/officeart/2005/8/layout/default"/>
    <dgm:cxn modelId="{AD8750C8-058B-46A2-B5A9-600AEF9A6D1F}" type="presParOf" srcId="{BF095C47-BB64-4F96-8525-2C97331A4DAF}" destId="{000794A4-322C-48A9-A2F8-B87A352C793A}" srcOrd="9" destOrd="0" presId="urn:microsoft.com/office/officeart/2005/8/layout/default"/>
    <dgm:cxn modelId="{AF964F1B-7E92-41BE-AB64-DBAA00B94081}" type="presParOf" srcId="{BF095C47-BB64-4F96-8525-2C97331A4DAF}" destId="{D97550B1-1C8E-4F73-867B-88227B16F9CE}" srcOrd="10" destOrd="0" presId="urn:microsoft.com/office/officeart/2005/8/layout/default"/>
    <dgm:cxn modelId="{C2F9AA37-C112-422A-8D08-52042FB9BF03}" type="presParOf" srcId="{BF095C47-BB64-4F96-8525-2C97331A4DAF}" destId="{3194E610-FC61-4D39-A90A-5F717817215E}" srcOrd="11" destOrd="0" presId="urn:microsoft.com/office/officeart/2005/8/layout/default"/>
    <dgm:cxn modelId="{8363BEA7-65D3-4A46-A7E2-AAEADBCC33A2}" type="presParOf" srcId="{BF095C47-BB64-4F96-8525-2C97331A4DAF}" destId="{269C6790-29DE-4F6E-82AE-2CDF6E32C46B}" srcOrd="12" destOrd="0" presId="urn:microsoft.com/office/officeart/2005/8/layout/default"/>
    <dgm:cxn modelId="{324A365C-8B03-4FA6-99F2-0CE2DD9B16C7}" type="presParOf" srcId="{BF095C47-BB64-4F96-8525-2C97331A4DAF}" destId="{ABBECD9C-E4AE-427E-A8C1-D9B9316274A3}" srcOrd="13" destOrd="0" presId="urn:microsoft.com/office/officeart/2005/8/layout/default"/>
    <dgm:cxn modelId="{9C5E8C26-8724-4C41-9CC8-F082E6B6EF55}" type="presParOf" srcId="{BF095C47-BB64-4F96-8525-2C97331A4DAF}" destId="{3C33E79A-AAA4-4B91-A033-427A41787D3F}" srcOrd="14" destOrd="0" presId="urn:microsoft.com/office/officeart/2005/8/layout/default"/>
    <dgm:cxn modelId="{6D1E67E7-8ECA-4A56-B1A1-EC1A8C18A050}" type="presParOf" srcId="{BF095C47-BB64-4F96-8525-2C97331A4DAF}" destId="{5AEFFB26-9CA7-4F95-B74B-76D59573139D}" srcOrd="15" destOrd="0" presId="urn:microsoft.com/office/officeart/2005/8/layout/default"/>
    <dgm:cxn modelId="{0E5DBE59-0536-4F88-BD5F-290D50ACB558}" type="presParOf" srcId="{BF095C47-BB64-4F96-8525-2C97331A4DAF}" destId="{4E09A0BC-6D79-4F84-B5C5-FDAB23F765EC}" srcOrd="16" destOrd="0" presId="urn:microsoft.com/office/officeart/2005/8/layout/default"/>
    <dgm:cxn modelId="{BE491A27-DB7C-41A4-8E17-BEB6686A3986}" type="presParOf" srcId="{BF095C47-BB64-4F96-8525-2C97331A4DAF}" destId="{A3370244-60C5-43E9-A4A1-E9B4CF7AD3D1}" srcOrd="17" destOrd="0" presId="urn:microsoft.com/office/officeart/2005/8/layout/default"/>
    <dgm:cxn modelId="{96D70997-9B85-4AB3-A31B-325447E622AE}" type="presParOf" srcId="{BF095C47-BB64-4F96-8525-2C97331A4DAF}" destId="{D5D5485F-6161-4EED-A2D5-10275D672BE7}" srcOrd="18" destOrd="0" presId="urn:microsoft.com/office/officeart/2005/8/layout/default"/>
    <dgm:cxn modelId="{A9E64590-8CEA-4167-8049-EC5026F96368}" type="presParOf" srcId="{BF095C47-BB64-4F96-8525-2C97331A4DAF}" destId="{17F1551F-61C7-4703-8908-53331DDA0D0E}" srcOrd="19" destOrd="0" presId="urn:microsoft.com/office/officeart/2005/8/layout/default"/>
    <dgm:cxn modelId="{4D6AA07D-D3CD-4015-824A-65D09AC8B595}" type="presParOf" srcId="{BF095C47-BB64-4F96-8525-2C97331A4DAF}" destId="{DBBDAD9E-3D01-40E1-9C4D-4D5F860041FD}" srcOrd="20" destOrd="0" presId="urn:microsoft.com/office/officeart/2005/8/layout/default"/>
    <dgm:cxn modelId="{B3F57E11-3D28-40CB-A012-9C3183ED96EB}" type="presParOf" srcId="{BF095C47-BB64-4F96-8525-2C97331A4DAF}" destId="{B3F7C740-4C9A-4B6C-9B94-757E157D3FDC}" srcOrd="21" destOrd="0" presId="urn:microsoft.com/office/officeart/2005/8/layout/default"/>
    <dgm:cxn modelId="{F51ECEA3-76A6-45A3-B813-0B6779C4A273}" type="presParOf" srcId="{BF095C47-BB64-4F96-8525-2C97331A4DAF}" destId="{B536B379-DB7D-44AB-9177-4705A9E8D7B9}"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C01C9-2892-4FEF-BAB2-54E2C7A1332B}">
      <dsp:nvSpPr>
        <dsp:cNvPr id="0" name=""/>
        <dsp:cNvSpPr/>
      </dsp:nvSpPr>
      <dsp:spPr>
        <a:xfrm>
          <a:off x="864076" y="0"/>
          <a:ext cx="9792864" cy="511175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ECB5985-F5DE-4718-A632-F337A97550BE}">
      <dsp:nvSpPr>
        <dsp:cNvPr id="0" name=""/>
        <dsp:cNvSpPr/>
      </dsp:nvSpPr>
      <dsp:spPr>
        <a:xfrm>
          <a:off x="2250" y="1533525"/>
          <a:ext cx="1439564" cy="204470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Target Audience</a:t>
          </a:r>
        </a:p>
      </dsp:txBody>
      <dsp:txXfrm>
        <a:off x="72524" y="1603799"/>
        <a:ext cx="1299016" cy="1904152"/>
      </dsp:txXfrm>
    </dsp:sp>
    <dsp:sp modelId="{06ADE8E0-C229-44AC-B2E4-A06EDF10791D}">
      <dsp:nvSpPr>
        <dsp:cNvPr id="0" name=""/>
        <dsp:cNvSpPr/>
      </dsp:nvSpPr>
      <dsp:spPr>
        <a:xfrm>
          <a:off x="1681742" y="1533525"/>
          <a:ext cx="1439564" cy="204470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Program target</a:t>
          </a:r>
        </a:p>
      </dsp:txBody>
      <dsp:txXfrm>
        <a:off x="1752016" y="1603799"/>
        <a:ext cx="1299016" cy="1904152"/>
      </dsp:txXfrm>
    </dsp:sp>
    <dsp:sp modelId="{32D78544-C54D-4C01-8EC4-86E50F1EC189}">
      <dsp:nvSpPr>
        <dsp:cNvPr id="0" name=""/>
        <dsp:cNvSpPr/>
      </dsp:nvSpPr>
      <dsp:spPr>
        <a:xfrm>
          <a:off x="3361234" y="1533525"/>
          <a:ext cx="1439564" cy="204470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Message</a:t>
          </a:r>
        </a:p>
      </dsp:txBody>
      <dsp:txXfrm>
        <a:off x="3431508" y="1603799"/>
        <a:ext cx="1299016" cy="1904152"/>
      </dsp:txXfrm>
    </dsp:sp>
    <dsp:sp modelId="{9389A3DD-E6BE-408C-99C5-E5057D3E3B2A}">
      <dsp:nvSpPr>
        <dsp:cNvPr id="0" name=""/>
        <dsp:cNvSpPr/>
      </dsp:nvSpPr>
      <dsp:spPr>
        <a:xfrm>
          <a:off x="5040726" y="1533525"/>
          <a:ext cx="1439564" cy="204470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Schedule and media</a:t>
          </a:r>
        </a:p>
      </dsp:txBody>
      <dsp:txXfrm>
        <a:off x="5111000" y="1603799"/>
        <a:ext cx="1299016" cy="1904152"/>
      </dsp:txXfrm>
    </dsp:sp>
    <dsp:sp modelId="{5EF0A6D5-F259-4A3F-BE04-AABAF30111A0}">
      <dsp:nvSpPr>
        <dsp:cNvPr id="0" name=""/>
        <dsp:cNvSpPr/>
      </dsp:nvSpPr>
      <dsp:spPr>
        <a:xfrm>
          <a:off x="6720218" y="1533525"/>
          <a:ext cx="1439564" cy="204470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Budget</a:t>
          </a:r>
        </a:p>
      </dsp:txBody>
      <dsp:txXfrm>
        <a:off x="6790492" y="1603799"/>
        <a:ext cx="1299016" cy="1904152"/>
      </dsp:txXfrm>
    </dsp:sp>
    <dsp:sp modelId="{C78BFDB3-A9F3-437D-8DD8-8E8AAB66CBB2}">
      <dsp:nvSpPr>
        <dsp:cNvPr id="0" name=""/>
        <dsp:cNvSpPr/>
      </dsp:nvSpPr>
      <dsp:spPr>
        <a:xfrm>
          <a:off x="8399710" y="1533525"/>
          <a:ext cx="1439564" cy="204470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Communication Structure</a:t>
          </a:r>
        </a:p>
      </dsp:txBody>
      <dsp:txXfrm>
        <a:off x="8469984" y="1603799"/>
        <a:ext cx="1299016" cy="1904152"/>
      </dsp:txXfrm>
    </dsp:sp>
    <dsp:sp modelId="{2CE81138-AB6E-45CD-8910-7266F8B5C848}">
      <dsp:nvSpPr>
        <dsp:cNvPr id="0" name=""/>
        <dsp:cNvSpPr/>
      </dsp:nvSpPr>
      <dsp:spPr>
        <a:xfrm>
          <a:off x="10079202" y="1533525"/>
          <a:ext cx="1439564" cy="204470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Evaluation</a:t>
          </a:r>
        </a:p>
      </dsp:txBody>
      <dsp:txXfrm>
        <a:off x="10149476" y="1603799"/>
        <a:ext cx="1299016" cy="1904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B0AD3-BD51-437C-88FC-207B8064C171}">
      <dsp:nvSpPr>
        <dsp:cNvPr id="0" name=""/>
        <dsp:cNvSpPr/>
      </dsp:nvSpPr>
      <dsp:spPr>
        <a:xfrm>
          <a:off x="55" y="33008"/>
          <a:ext cx="5342953" cy="132480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kern="1200" dirty="0" err="1"/>
            <a:t>Ưu</a:t>
          </a:r>
          <a:r>
            <a:rPr lang="en-GB" sz="2400" kern="1200" dirty="0"/>
            <a:t> </a:t>
          </a:r>
          <a:r>
            <a:rPr lang="en-GB" sz="2400" kern="1200" dirty="0" err="1"/>
            <a:t>điểm</a:t>
          </a:r>
          <a:endParaRPr lang="en-GB" sz="2400" kern="1200" dirty="0"/>
        </a:p>
      </dsp:txBody>
      <dsp:txXfrm>
        <a:off x="55" y="33008"/>
        <a:ext cx="5342953" cy="1324800"/>
      </dsp:txXfrm>
    </dsp:sp>
    <dsp:sp modelId="{DE517BF8-B7F6-4008-9146-43866056F26E}">
      <dsp:nvSpPr>
        <dsp:cNvPr id="0" name=""/>
        <dsp:cNvSpPr/>
      </dsp:nvSpPr>
      <dsp:spPr>
        <a:xfrm>
          <a:off x="55" y="1357808"/>
          <a:ext cx="5342953" cy="202032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err="1"/>
            <a:t>Gây</a:t>
          </a:r>
          <a:r>
            <a:rPr lang="en-GB" sz="2000" kern="1200" dirty="0"/>
            <a:t> </a:t>
          </a:r>
          <a:r>
            <a:rPr lang="en-GB" sz="2000" kern="1200" dirty="0" err="1"/>
            <a:t>ấn</a:t>
          </a:r>
          <a:r>
            <a:rPr lang="en-GB" sz="2000" kern="1200" dirty="0"/>
            <a:t> </a:t>
          </a:r>
          <a:r>
            <a:rPr lang="en-GB" sz="2000" kern="1200" dirty="0" err="1"/>
            <a:t>tượng</a:t>
          </a:r>
          <a:r>
            <a:rPr lang="en-GB" sz="2000" kern="1200" dirty="0"/>
            <a:t> </a:t>
          </a:r>
          <a:r>
            <a:rPr lang="en-GB" sz="2000" kern="1200" dirty="0" err="1"/>
            <a:t>mạnh</a:t>
          </a:r>
          <a:endParaRPr lang="en-GB" sz="2000" kern="1200" dirty="0"/>
        </a:p>
        <a:p>
          <a:pPr marL="228600" lvl="1" indent="-228600" algn="l" defTabSz="889000">
            <a:lnSpc>
              <a:spcPct val="90000"/>
            </a:lnSpc>
            <a:spcBef>
              <a:spcPct val="0"/>
            </a:spcBef>
            <a:spcAft>
              <a:spcPct val="15000"/>
            </a:spcAft>
            <a:buChar char="•"/>
          </a:pPr>
          <a:r>
            <a:rPr lang="en-GB" sz="2000" kern="1200" dirty="0" err="1"/>
            <a:t>Tạo</a:t>
          </a:r>
          <a:r>
            <a:rPr lang="en-GB" sz="2000" kern="1200" dirty="0"/>
            <a:t> </a:t>
          </a:r>
          <a:r>
            <a:rPr lang="en-GB" sz="2000" kern="1200" dirty="0" err="1"/>
            <a:t>sự</a:t>
          </a:r>
          <a:r>
            <a:rPr lang="en-GB" sz="2000" kern="1200" dirty="0"/>
            <a:t> </a:t>
          </a:r>
          <a:r>
            <a:rPr lang="en-GB" sz="2000" kern="1200" dirty="0" err="1"/>
            <a:t>nhận</a:t>
          </a:r>
          <a:r>
            <a:rPr lang="en-GB" sz="2000" kern="1200" dirty="0"/>
            <a:t> </a:t>
          </a:r>
          <a:r>
            <a:rPr lang="en-GB" sz="2000" kern="1200" dirty="0" err="1"/>
            <a:t>biết</a:t>
          </a:r>
          <a:r>
            <a:rPr lang="en-GB" sz="2000" kern="1200" dirty="0"/>
            <a:t> </a:t>
          </a:r>
          <a:r>
            <a:rPr lang="en-GB" sz="2000" kern="1200" dirty="0" err="1"/>
            <a:t>thương</a:t>
          </a:r>
          <a:r>
            <a:rPr lang="en-GB" sz="2000" kern="1200" dirty="0"/>
            <a:t> </a:t>
          </a:r>
          <a:r>
            <a:rPr lang="en-GB" sz="2000" kern="1200" dirty="0" err="1"/>
            <a:t>hiệu</a:t>
          </a:r>
          <a:endParaRPr lang="en-GB" sz="2000" kern="1200" dirty="0"/>
        </a:p>
        <a:p>
          <a:pPr marL="228600" lvl="1" indent="-228600" algn="l" defTabSz="889000">
            <a:lnSpc>
              <a:spcPct val="90000"/>
            </a:lnSpc>
            <a:spcBef>
              <a:spcPct val="0"/>
            </a:spcBef>
            <a:spcAft>
              <a:spcPct val="15000"/>
            </a:spcAft>
            <a:buChar char="•"/>
          </a:pPr>
          <a:r>
            <a:rPr lang="en-GB" sz="2000" kern="1200" dirty="0" err="1"/>
            <a:t>Xây</a:t>
          </a:r>
          <a:r>
            <a:rPr lang="en-GB" sz="2000" kern="1200" dirty="0"/>
            <a:t> </a:t>
          </a:r>
          <a:r>
            <a:rPr lang="en-GB" sz="2000" kern="1200" dirty="0" err="1"/>
            <a:t>dựng</a:t>
          </a:r>
          <a:r>
            <a:rPr lang="en-GB" sz="2000" kern="1200" dirty="0"/>
            <a:t> </a:t>
          </a:r>
          <a:r>
            <a:rPr lang="en-GB" sz="2000" kern="1200" dirty="0" err="1"/>
            <a:t>hình</a:t>
          </a:r>
          <a:r>
            <a:rPr lang="en-GB" sz="2000" kern="1200" dirty="0"/>
            <a:t> </a:t>
          </a:r>
          <a:r>
            <a:rPr lang="en-GB" sz="2000" kern="1200" dirty="0" err="1"/>
            <a:t>ảnh</a:t>
          </a:r>
          <a:r>
            <a:rPr lang="en-GB" sz="2000" kern="1200" dirty="0"/>
            <a:t> </a:t>
          </a:r>
          <a:r>
            <a:rPr lang="en-GB" sz="2000" kern="1200" dirty="0" err="1"/>
            <a:t>thương</a:t>
          </a:r>
          <a:r>
            <a:rPr lang="en-GB" sz="2000" kern="1200" dirty="0"/>
            <a:t> </a:t>
          </a:r>
          <a:r>
            <a:rPr lang="en-GB" sz="2000" kern="1200" dirty="0" err="1"/>
            <a:t>hiệu</a:t>
          </a:r>
          <a:endParaRPr lang="en-GB" sz="2000" kern="1200" dirty="0"/>
        </a:p>
        <a:p>
          <a:pPr marL="228600" lvl="1" indent="-228600" algn="l" defTabSz="889000">
            <a:lnSpc>
              <a:spcPct val="90000"/>
            </a:lnSpc>
            <a:spcBef>
              <a:spcPct val="0"/>
            </a:spcBef>
            <a:spcAft>
              <a:spcPct val="15000"/>
            </a:spcAft>
            <a:buChar char="•"/>
          </a:pPr>
          <a:r>
            <a:rPr lang="en-GB" sz="2000" kern="1200" dirty="0"/>
            <a:t>Chi </a:t>
          </a:r>
          <a:r>
            <a:rPr lang="en-GB" sz="2000" kern="1200" dirty="0" err="1"/>
            <a:t>phí</a:t>
          </a:r>
          <a:r>
            <a:rPr lang="en-GB" sz="2000" kern="1200" dirty="0"/>
            <a:t> </a:t>
          </a:r>
          <a:r>
            <a:rPr lang="en-GB" sz="2000" kern="1200" dirty="0" err="1"/>
            <a:t>tương</a:t>
          </a:r>
          <a:r>
            <a:rPr lang="en-GB" sz="2000" kern="1200" dirty="0"/>
            <a:t> </a:t>
          </a:r>
          <a:r>
            <a:rPr lang="en-GB" sz="2000" kern="1200" dirty="0" err="1"/>
            <a:t>đối</a:t>
          </a:r>
          <a:r>
            <a:rPr lang="en-GB" sz="2000" kern="1200" dirty="0"/>
            <a:t> </a:t>
          </a:r>
          <a:r>
            <a:rPr lang="en-GB" sz="2000" kern="1200" dirty="0" err="1"/>
            <a:t>tính</a:t>
          </a:r>
          <a:r>
            <a:rPr lang="en-GB" sz="2000" kern="1200" dirty="0"/>
            <a:t> </a:t>
          </a:r>
          <a:r>
            <a:rPr lang="en-GB" sz="2000" kern="1200" dirty="0" err="1"/>
            <a:t>trên</a:t>
          </a:r>
          <a:r>
            <a:rPr lang="en-GB" sz="2000" kern="1200" dirty="0"/>
            <a:t> </a:t>
          </a:r>
          <a:r>
            <a:rPr lang="en-GB" sz="2000" kern="1200" dirty="0" err="1"/>
            <a:t>đầu</a:t>
          </a:r>
          <a:r>
            <a:rPr lang="en-GB" sz="2000" kern="1200" dirty="0"/>
            <a:t> </a:t>
          </a:r>
          <a:r>
            <a:rPr lang="en-GB" sz="2000" kern="1200" dirty="0" err="1"/>
            <a:t>khán</a:t>
          </a:r>
          <a:r>
            <a:rPr lang="en-GB" sz="2000" kern="1200" dirty="0"/>
            <a:t> </a:t>
          </a:r>
          <a:r>
            <a:rPr lang="en-GB" sz="2000" kern="1200" dirty="0" err="1"/>
            <a:t>giả</a:t>
          </a:r>
          <a:r>
            <a:rPr lang="en-GB" sz="2000" kern="1200" dirty="0"/>
            <a:t> (CPM) </a:t>
          </a:r>
          <a:r>
            <a:rPr lang="en-GB" sz="2000" kern="1200" dirty="0" err="1"/>
            <a:t>là</a:t>
          </a:r>
          <a:r>
            <a:rPr lang="en-GB" sz="2000" kern="1200" dirty="0"/>
            <a:t> </a:t>
          </a:r>
          <a:r>
            <a:rPr lang="en-GB" sz="2000" kern="1200" dirty="0" err="1"/>
            <a:t>thấp</a:t>
          </a:r>
          <a:endParaRPr lang="en-GB" sz="2000" kern="1200" dirty="0"/>
        </a:p>
      </dsp:txBody>
      <dsp:txXfrm>
        <a:off x="55" y="1357808"/>
        <a:ext cx="5342953" cy="2020320"/>
      </dsp:txXfrm>
    </dsp:sp>
    <dsp:sp modelId="{1E542F5F-024A-40A5-9FA4-FD2FE708A482}">
      <dsp:nvSpPr>
        <dsp:cNvPr id="0" name=""/>
        <dsp:cNvSpPr/>
      </dsp:nvSpPr>
      <dsp:spPr>
        <a:xfrm>
          <a:off x="6091022" y="33008"/>
          <a:ext cx="5342953" cy="13248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kern="1200" dirty="0" err="1"/>
            <a:t>Hạn</a:t>
          </a:r>
          <a:r>
            <a:rPr lang="en-GB" sz="2400" kern="1200" dirty="0"/>
            <a:t> </a:t>
          </a:r>
          <a:r>
            <a:rPr lang="en-GB" sz="2400" kern="1200" dirty="0" err="1"/>
            <a:t>chế</a:t>
          </a:r>
          <a:endParaRPr lang="en-GB" sz="2400" kern="1200" dirty="0"/>
        </a:p>
      </dsp:txBody>
      <dsp:txXfrm>
        <a:off x="6091022" y="33008"/>
        <a:ext cx="5342953" cy="1324800"/>
      </dsp:txXfrm>
    </dsp:sp>
    <dsp:sp modelId="{81FD1577-9315-4BF7-8FBB-283F2FC0AD1A}">
      <dsp:nvSpPr>
        <dsp:cNvPr id="0" name=""/>
        <dsp:cNvSpPr/>
      </dsp:nvSpPr>
      <dsp:spPr>
        <a:xfrm>
          <a:off x="6091022" y="1357808"/>
          <a:ext cx="5342953" cy="202032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err="1"/>
            <a:t>Tính</a:t>
          </a:r>
          <a:r>
            <a:rPr lang="en-GB" sz="2000" kern="1200" dirty="0"/>
            <a:t> </a:t>
          </a:r>
          <a:r>
            <a:rPr lang="en-GB" sz="2000" kern="1200" dirty="0" err="1"/>
            <a:t>chọn</a:t>
          </a:r>
          <a:r>
            <a:rPr lang="en-GB" sz="2000" kern="1200" dirty="0"/>
            <a:t> </a:t>
          </a:r>
          <a:r>
            <a:rPr lang="en-GB" sz="2000" kern="1200" dirty="0" err="1"/>
            <a:t>lọc</a:t>
          </a:r>
          <a:r>
            <a:rPr lang="en-GB" sz="2000" kern="1200" dirty="0"/>
            <a:t> </a:t>
          </a:r>
          <a:r>
            <a:rPr lang="en-GB" sz="2000" kern="1200" dirty="0" err="1"/>
            <a:t>khán</a:t>
          </a:r>
          <a:r>
            <a:rPr lang="en-GB" sz="2000" kern="1200" dirty="0"/>
            <a:t> </a:t>
          </a:r>
          <a:r>
            <a:rPr lang="en-GB" sz="2000" kern="1200" dirty="0" err="1"/>
            <a:t>giả</a:t>
          </a:r>
          <a:r>
            <a:rPr lang="en-GB" sz="2000" kern="1200" dirty="0"/>
            <a:t> </a:t>
          </a:r>
          <a:r>
            <a:rPr lang="en-GB" sz="2000" kern="1200" dirty="0" err="1"/>
            <a:t>thấp</a:t>
          </a:r>
          <a:endParaRPr lang="en-GB" sz="2000" kern="1200" dirty="0"/>
        </a:p>
        <a:p>
          <a:pPr marL="228600" lvl="1" indent="-228600" algn="l" defTabSz="889000">
            <a:lnSpc>
              <a:spcPct val="90000"/>
            </a:lnSpc>
            <a:spcBef>
              <a:spcPct val="0"/>
            </a:spcBef>
            <a:spcAft>
              <a:spcPct val="15000"/>
            </a:spcAft>
            <a:buChar char="•"/>
          </a:pPr>
          <a:r>
            <a:rPr lang="en-GB" sz="2000" kern="1200" dirty="0"/>
            <a:t>Chi </a:t>
          </a:r>
          <a:r>
            <a:rPr lang="en-GB" sz="2000" kern="1200" dirty="0" err="1"/>
            <a:t>phí</a:t>
          </a:r>
          <a:r>
            <a:rPr lang="en-GB" sz="2000" kern="1200" dirty="0"/>
            <a:t> </a:t>
          </a:r>
          <a:r>
            <a:rPr lang="en-GB" sz="2000" kern="1200" dirty="0" err="1"/>
            <a:t>tuyệt</a:t>
          </a:r>
          <a:r>
            <a:rPr lang="en-GB" sz="2000" kern="1200" dirty="0"/>
            <a:t> </a:t>
          </a:r>
          <a:r>
            <a:rPr lang="en-GB" sz="2000" kern="1200" dirty="0" err="1"/>
            <a:t>đối</a:t>
          </a:r>
          <a:r>
            <a:rPr lang="en-GB" sz="2000" kern="1200" dirty="0"/>
            <a:t> </a:t>
          </a:r>
          <a:r>
            <a:rPr lang="en-GB" sz="2000" kern="1200" dirty="0" err="1"/>
            <a:t>là</a:t>
          </a:r>
          <a:r>
            <a:rPr lang="en-GB" sz="2000" kern="1200" dirty="0"/>
            <a:t> </a:t>
          </a:r>
          <a:r>
            <a:rPr lang="en-GB" sz="2000" kern="1200" dirty="0" err="1"/>
            <a:t>cao</a:t>
          </a:r>
          <a:endParaRPr lang="en-GB" sz="2000" kern="1200" dirty="0"/>
        </a:p>
        <a:p>
          <a:pPr marL="228600" lvl="1" indent="-228600" algn="l" defTabSz="889000">
            <a:lnSpc>
              <a:spcPct val="90000"/>
            </a:lnSpc>
            <a:spcBef>
              <a:spcPct val="0"/>
            </a:spcBef>
            <a:spcAft>
              <a:spcPct val="15000"/>
            </a:spcAft>
            <a:buChar char="•"/>
          </a:pPr>
          <a:r>
            <a:rPr lang="en-GB" sz="2000" kern="1200" dirty="0" err="1"/>
            <a:t>Khả</a:t>
          </a:r>
          <a:r>
            <a:rPr lang="en-GB" sz="2000" kern="1200" dirty="0"/>
            <a:t> </a:t>
          </a:r>
          <a:r>
            <a:rPr lang="en-GB" sz="2000" kern="1200" dirty="0" err="1"/>
            <a:t>năng</a:t>
          </a:r>
          <a:r>
            <a:rPr lang="en-GB" sz="2000" kern="1200" dirty="0"/>
            <a:t> </a:t>
          </a:r>
          <a:r>
            <a:rPr lang="en-GB" sz="2000" kern="1200" dirty="0" err="1"/>
            <a:t>thuyết</a:t>
          </a:r>
          <a:r>
            <a:rPr lang="en-GB" sz="2000" kern="1200" dirty="0"/>
            <a:t> </a:t>
          </a:r>
          <a:r>
            <a:rPr lang="en-GB" sz="2000" kern="1200" dirty="0" err="1"/>
            <a:t>phục</a:t>
          </a:r>
          <a:r>
            <a:rPr lang="en-GB" sz="2000" kern="1200" dirty="0"/>
            <a:t> </a:t>
          </a:r>
          <a:r>
            <a:rPr lang="en-GB" sz="2000" kern="1200" dirty="0" err="1"/>
            <a:t>khách</a:t>
          </a:r>
          <a:r>
            <a:rPr lang="en-GB" sz="2000" kern="1200" dirty="0"/>
            <a:t> </a:t>
          </a:r>
          <a:r>
            <a:rPr lang="en-GB" sz="2000" kern="1200" dirty="0" err="1"/>
            <a:t>hàng</a:t>
          </a:r>
          <a:r>
            <a:rPr lang="en-GB" sz="2000" kern="1200" dirty="0"/>
            <a:t> </a:t>
          </a:r>
          <a:r>
            <a:rPr lang="en-GB" sz="2000" kern="1200" dirty="0" err="1"/>
            <a:t>hạn</a:t>
          </a:r>
          <a:r>
            <a:rPr lang="en-GB" sz="2000" kern="1200" dirty="0"/>
            <a:t> </a:t>
          </a:r>
          <a:r>
            <a:rPr lang="en-GB" sz="2000" kern="1200" dirty="0" err="1"/>
            <a:t>chế</a:t>
          </a:r>
          <a:endParaRPr lang="en-GB" sz="2000" kern="1200" dirty="0"/>
        </a:p>
        <a:p>
          <a:pPr marL="228600" lvl="1" indent="-228600" algn="l" defTabSz="889000">
            <a:lnSpc>
              <a:spcPct val="90000"/>
            </a:lnSpc>
            <a:spcBef>
              <a:spcPct val="0"/>
            </a:spcBef>
            <a:spcAft>
              <a:spcPct val="15000"/>
            </a:spcAft>
            <a:buChar char="•"/>
          </a:pPr>
          <a:r>
            <a:rPr lang="en-GB" sz="2000" kern="1200" dirty="0" err="1"/>
            <a:t>Một</a:t>
          </a:r>
          <a:r>
            <a:rPr lang="en-GB" sz="2000" kern="1200" dirty="0"/>
            <a:t> </a:t>
          </a:r>
          <a:r>
            <a:rPr lang="en-GB" sz="2000" kern="1200" dirty="0" err="1"/>
            <a:t>số</a:t>
          </a:r>
          <a:r>
            <a:rPr lang="en-GB" sz="2000" kern="1200" dirty="0"/>
            <a:t> </a:t>
          </a:r>
          <a:r>
            <a:rPr lang="en-GB" sz="2000" kern="1200" dirty="0" err="1"/>
            <a:t>lĩnh</a:t>
          </a:r>
          <a:r>
            <a:rPr lang="en-GB" sz="2000" kern="1200" dirty="0"/>
            <a:t> </a:t>
          </a:r>
          <a:r>
            <a:rPr lang="en-GB" sz="2000" kern="1200" dirty="0" err="1"/>
            <a:t>vực</a:t>
          </a:r>
          <a:r>
            <a:rPr lang="en-GB" sz="2000" kern="1200" dirty="0"/>
            <a:t> </a:t>
          </a:r>
          <a:r>
            <a:rPr lang="en-GB" sz="2000" kern="1200" dirty="0" err="1"/>
            <a:t>không</a:t>
          </a:r>
          <a:r>
            <a:rPr lang="en-GB" sz="2000" kern="1200" dirty="0"/>
            <a:t> </a:t>
          </a:r>
          <a:r>
            <a:rPr lang="en-GB" sz="2000" kern="1200" dirty="0" err="1"/>
            <a:t>được</a:t>
          </a:r>
          <a:r>
            <a:rPr lang="en-GB" sz="2000" kern="1200" dirty="0"/>
            <a:t> </a:t>
          </a:r>
          <a:r>
            <a:rPr lang="en-GB" sz="2000" kern="1200" dirty="0" err="1"/>
            <a:t>phép</a:t>
          </a:r>
          <a:r>
            <a:rPr lang="en-GB" sz="2000" kern="1200" dirty="0"/>
            <a:t> </a:t>
          </a:r>
          <a:r>
            <a:rPr lang="en-GB" sz="2000" kern="1200" dirty="0" err="1"/>
            <a:t>quảng</a:t>
          </a:r>
          <a:r>
            <a:rPr lang="en-GB" sz="2000" kern="1200" dirty="0"/>
            <a:t> </a:t>
          </a:r>
          <a:r>
            <a:rPr lang="en-GB" sz="2000" kern="1200" dirty="0" err="1"/>
            <a:t>cáo</a:t>
          </a:r>
          <a:endParaRPr lang="en-GB" sz="2000" kern="1200" dirty="0"/>
        </a:p>
      </dsp:txBody>
      <dsp:txXfrm>
        <a:off x="6091022" y="1357808"/>
        <a:ext cx="5342953" cy="2020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6E4FE-385B-462E-B544-7FA460963F5F}">
      <dsp:nvSpPr>
        <dsp:cNvPr id="0" name=""/>
        <dsp:cNvSpPr/>
      </dsp:nvSpPr>
      <dsp:spPr>
        <a:xfrm>
          <a:off x="163958" y="257"/>
          <a:ext cx="2467384" cy="148043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Chào hàng trực tiếp (Straight sell)</a:t>
          </a:r>
        </a:p>
      </dsp:txBody>
      <dsp:txXfrm>
        <a:off x="163958" y="257"/>
        <a:ext cx="2467384" cy="1480430"/>
      </dsp:txXfrm>
    </dsp:sp>
    <dsp:sp modelId="{7D648342-D527-42A7-AE8E-45DAF5DD03E6}">
      <dsp:nvSpPr>
        <dsp:cNvPr id="0" name=""/>
        <dsp:cNvSpPr/>
      </dsp:nvSpPr>
      <dsp:spPr>
        <a:xfrm>
          <a:off x="2878081" y="257"/>
          <a:ext cx="2467384" cy="148043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Khoa </a:t>
          </a:r>
          <a:r>
            <a:rPr lang="en-GB" sz="1600" kern="1200" dirty="0" err="1"/>
            <a:t>học-Kỹ</a:t>
          </a:r>
          <a:r>
            <a:rPr lang="en-GB" sz="1600" kern="1200" dirty="0"/>
            <a:t> </a:t>
          </a:r>
          <a:r>
            <a:rPr lang="en-GB" sz="1600" kern="1200" dirty="0" err="1"/>
            <a:t>thuật</a:t>
          </a:r>
          <a:r>
            <a:rPr lang="en-GB" sz="1600" kern="1200" dirty="0"/>
            <a:t> (Scientific/Technical)</a:t>
          </a:r>
        </a:p>
      </dsp:txBody>
      <dsp:txXfrm>
        <a:off x="2878081" y="257"/>
        <a:ext cx="2467384" cy="1480430"/>
      </dsp:txXfrm>
    </dsp:sp>
    <dsp:sp modelId="{200FFB9A-475A-4B46-933A-9986B303AEC0}">
      <dsp:nvSpPr>
        <dsp:cNvPr id="0" name=""/>
        <dsp:cNvSpPr/>
      </dsp:nvSpPr>
      <dsp:spPr>
        <a:xfrm>
          <a:off x="5592205" y="257"/>
          <a:ext cx="2467384" cy="148043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Trình diễn (Demonstration)</a:t>
          </a:r>
        </a:p>
      </dsp:txBody>
      <dsp:txXfrm>
        <a:off x="5592205" y="257"/>
        <a:ext cx="2467384" cy="1480430"/>
      </dsp:txXfrm>
    </dsp:sp>
    <dsp:sp modelId="{79C024D3-087D-4FEA-BD05-C7C2130344E7}">
      <dsp:nvSpPr>
        <dsp:cNvPr id="0" name=""/>
        <dsp:cNvSpPr/>
      </dsp:nvSpPr>
      <dsp:spPr>
        <a:xfrm>
          <a:off x="8306328" y="257"/>
          <a:ext cx="2467384" cy="148043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So sánh (Comparison)</a:t>
          </a:r>
        </a:p>
      </dsp:txBody>
      <dsp:txXfrm>
        <a:off x="8306328" y="257"/>
        <a:ext cx="2467384" cy="1480430"/>
      </dsp:txXfrm>
    </dsp:sp>
    <dsp:sp modelId="{C8D8A800-9C15-447F-A6B8-AE9D022B36CE}">
      <dsp:nvSpPr>
        <dsp:cNvPr id="0" name=""/>
        <dsp:cNvSpPr/>
      </dsp:nvSpPr>
      <dsp:spPr>
        <a:xfrm>
          <a:off x="163958" y="1727427"/>
          <a:ext cx="2467384" cy="148043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Chứng thực (Testimonial)</a:t>
          </a:r>
        </a:p>
      </dsp:txBody>
      <dsp:txXfrm>
        <a:off x="163958" y="1727427"/>
        <a:ext cx="2467384" cy="1480430"/>
      </dsp:txXfrm>
    </dsp:sp>
    <dsp:sp modelId="{D97550B1-1C8E-4F73-867B-88227B16F9CE}">
      <dsp:nvSpPr>
        <dsp:cNvPr id="0" name=""/>
        <dsp:cNvSpPr/>
      </dsp:nvSpPr>
      <dsp:spPr>
        <a:xfrm>
          <a:off x="2878081" y="1727427"/>
          <a:ext cx="2467384" cy="148043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Vấn đề thực tế trong cuộc sống </a:t>
          </a:r>
          <a:br>
            <a:rPr lang="en-GB" sz="1600" kern="1200"/>
          </a:br>
          <a:r>
            <a:rPr lang="en-GB" sz="1600" kern="1200"/>
            <a:t>(Slice of life)</a:t>
          </a:r>
        </a:p>
      </dsp:txBody>
      <dsp:txXfrm>
        <a:off x="2878081" y="1727427"/>
        <a:ext cx="2467384" cy="1480430"/>
      </dsp:txXfrm>
    </dsp:sp>
    <dsp:sp modelId="{269C6790-29DE-4F6E-82AE-2CDF6E32C46B}">
      <dsp:nvSpPr>
        <dsp:cNvPr id="0" name=""/>
        <dsp:cNvSpPr/>
      </dsp:nvSpPr>
      <dsp:spPr>
        <a:xfrm>
          <a:off x="5592205" y="1727427"/>
          <a:ext cx="2467384" cy="148043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Hoạt hình (Animation)</a:t>
          </a:r>
        </a:p>
      </dsp:txBody>
      <dsp:txXfrm>
        <a:off x="5592205" y="1727427"/>
        <a:ext cx="2467384" cy="1480430"/>
      </dsp:txXfrm>
    </dsp:sp>
    <dsp:sp modelId="{3C33E79A-AAA4-4B91-A033-427A41787D3F}">
      <dsp:nvSpPr>
        <dsp:cNvPr id="0" name=""/>
        <dsp:cNvSpPr/>
      </dsp:nvSpPr>
      <dsp:spPr>
        <a:xfrm>
          <a:off x="8306328" y="1727427"/>
          <a:ext cx="2467384" cy="148043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err="1"/>
            <a:t>Biểu</a:t>
          </a:r>
          <a:r>
            <a:rPr lang="en-GB" sz="1600" kern="1200" dirty="0"/>
            <a:t> </a:t>
          </a:r>
          <a:r>
            <a:rPr lang="en-GB" sz="1600" kern="1200" dirty="0" err="1"/>
            <a:t>tượng</a:t>
          </a:r>
          <a:r>
            <a:rPr lang="en-GB" sz="1600" kern="1200" dirty="0"/>
            <a:t> </a:t>
          </a:r>
          <a:r>
            <a:rPr lang="en-GB" sz="1600" kern="1200" dirty="0" err="1"/>
            <a:t>cá</a:t>
          </a:r>
          <a:r>
            <a:rPr lang="en-GB" sz="1600" kern="1200" dirty="0"/>
            <a:t> </a:t>
          </a:r>
          <a:r>
            <a:rPr lang="en-GB" sz="1600" kern="1200" err="1"/>
            <a:t>nhân</a:t>
          </a:r>
          <a:r>
            <a:rPr lang="en-GB" sz="1600" kern="1200"/>
            <a:t> (Personal </a:t>
          </a:r>
          <a:r>
            <a:rPr lang="en-GB" sz="1600" kern="1200" dirty="0"/>
            <a:t>symbol)</a:t>
          </a:r>
        </a:p>
      </dsp:txBody>
      <dsp:txXfrm>
        <a:off x="8306328" y="1727427"/>
        <a:ext cx="2467384" cy="1480430"/>
      </dsp:txXfrm>
    </dsp:sp>
    <dsp:sp modelId="{4E09A0BC-6D79-4F84-B5C5-FDAB23F765EC}">
      <dsp:nvSpPr>
        <dsp:cNvPr id="0" name=""/>
        <dsp:cNvSpPr/>
      </dsp:nvSpPr>
      <dsp:spPr>
        <a:xfrm>
          <a:off x="163958" y="3454596"/>
          <a:ext cx="2467384" cy="148043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Hình ảnh chung (Imagery)</a:t>
          </a:r>
        </a:p>
      </dsp:txBody>
      <dsp:txXfrm>
        <a:off x="163958" y="3454596"/>
        <a:ext cx="2467384" cy="1480430"/>
      </dsp:txXfrm>
    </dsp:sp>
    <dsp:sp modelId="{D5D5485F-6161-4EED-A2D5-10275D672BE7}">
      <dsp:nvSpPr>
        <dsp:cNvPr id="0" name=""/>
        <dsp:cNvSpPr/>
      </dsp:nvSpPr>
      <dsp:spPr>
        <a:xfrm>
          <a:off x="2878081" y="3454596"/>
          <a:ext cx="2467384" cy="148043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Diễn kịch (Dramatization)</a:t>
          </a:r>
        </a:p>
      </dsp:txBody>
      <dsp:txXfrm>
        <a:off x="2878081" y="3454596"/>
        <a:ext cx="2467384" cy="1480430"/>
      </dsp:txXfrm>
    </dsp:sp>
    <dsp:sp modelId="{DBBDAD9E-3D01-40E1-9C4D-4D5F860041FD}">
      <dsp:nvSpPr>
        <dsp:cNvPr id="0" name=""/>
        <dsp:cNvSpPr/>
      </dsp:nvSpPr>
      <dsp:spPr>
        <a:xfrm>
          <a:off x="5592205" y="3454596"/>
          <a:ext cx="2467384" cy="148043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Hài hước (humour)</a:t>
          </a:r>
        </a:p>
      </dsp:txBody>
      <dsp:txXfrm>
        <a:off x="5592205" y="3454596"/>
        <a:ext cx="2467384" cy="1480430"/>
      </dsp:txXfrm>
    </dsp:sp>
    <dsp:sp modelId="{B536B379-DB7D-44AB-9177-4705A9E8D7B9}">
      <dsp:nvSpPr>
        <dsp:cNvPr id="0" name=""/>
        <dsp:cNvSpPr/>
      </dsp:nvSpPr>
      <dsp:spPr>
        <a:xfrm>
          <a:off x="8306328" y="3454596"/>
          <a:ext cx="2467384" cy="148043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err="1"/>
            <a:t>Kết</a:t>
          </a:r>
          <a:r>
            <a:rPr lang="en-GB" sz="1600" kern="1200" dirty="0"/>
            <a:t> </a:t>
          </a:r>
          <a:r>
            <a:rPr lang="en-GB" sz="1600" kern="1200" dirty="0" err="1"/>
            <a:t>hợp</a:t>
          </a:r>
          <a:r>
            <a:rPr lang="en-GB" sz="1600" kern="1200" dirty="0"/>
            <a:t> (combination)</a:t>
          </a:r>
        </a:p>
      </dsp:txBody>
      <dsp:txXfrm>
        <a:off x="8306328" y="3454596"/>
        <a:ext cx="2467384" cy="14804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884DD-F888-4502-82A8-807CFAF79151}"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B1AB74-4374-462F-9B73-3337981D7782}" type="slidenum">
              <a:rPr lang="en-US" smtClean="0"/>
              <a:t>‹#›</a:t>
            </a:fld>
            <a:endParaRPr lang="en-US"/>
          </a:p>
        </p:txBody>
      </p:sp>
    </p:spTree>
    <p:extLst>
      <p:ext uri="{BB962C8B-B14F-4D97-AF65-F5344CB8AC3E}">
        <p14:creationId xmlns:p14="http://schemas.microsoft.com/office/powerpoint/2010/main" val="1836649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2DE3F61-9765-428C-BFA5-F8FB5F59F7D1}" type="slidenum">
              <a:rPr lang="en-US"/>
              <a:pPr/>
              <a:t>13</a:t>
            </a:fld>
            <a:endParaRPr lang="en-US"/>
          </a:p>
        </p:txBody>
      </p:sp>
      <p:sp>
        <p:nvSpPr>
          <p:cNvPr id="63490" name="Rectangle 7"/>
          <p:cNvSpPr txBox="1">
            <a:spLocks noGrp="1" noChangeArrowheads="1"/>
          </p:cNvSpPr>
          <p:nvPr/>
        </p:nvSpPr>
        <p:spPr bwMode="auto">
          <a:xfrm>
            <a:off x="3823028" y="8615850"/>
            <a:ext cx="2924686" cy="453549"/>
          </a:xfrm>
          <a:prstGeom prst="rect">
            <a:avLst/>
          </a:prstGeom>
          <a:noFill/>
          <a:ln w="9525">
            <a:noFill/>
            <a:miter lim="800000"/>
            <a:headEnd/>
            <a:tailEnd/>
          </a:ln>
        </p:spPr>
        <p:txBody>
          <a:bodyPr lIns="90369" tIns="45185" rIns="90369" bIns="45185" anchor="b"/>
          <a:lstStyle/>
          <a:p>
            <a:pPr algn="r"/>
            <a:fld id="{8D5520AD-BD18-4F19-A59F-D36C4592A93E}" type="slidenum">
              <a:rPr lang="en-US" sz="1200">
                <a:latin typeface="Arial" pitchFamily="34" charset="0"/>
                <a:cs typeface="Arial" pitchFamily="34" charset="0"/>
              </a:rPr>
              <a:pPr algn="r"/>
              <a:t>13</a:t>
            </a:fld>
            <a:endParaRPr lang="en-US" sz="1200">
              <a:latin typeface="Arial" pitchFamily="34" charset="0"/>
              <a:cs typeface="Arial" pitchFamily="34" charset="0"/>
            </a:endParaRPr>
          </a:p>
        </p:txBody>
      </p:sp>
      <p:sp>
        <p:nvSpPr>
          <p:cNvPr id="63491" name="Rectangle 2"/>
          <p:cNvSpPr>
            <a:spLocks noGrp="1" noRot="1" noChangeAspect="1" noChangeArrowheads="1" noTextEdit="1"/>
          </p:cNvSpPr>
          <p:nvPr>
            <p:ph type="sldImg"/>
          </p:nvPr>
        </p:nvSpPr>
        <p:spPr>
          <a:xfrm>
            <a:off x="139700" y="765175"/>
            <a:ext cx="6823075" cy="3838575"/>
          </a:xfrm>
          <a:ln/>
        </p:spPr>
      </p:sp>
      <p:sp>
        <p:nvSpPr>
          <p:cNvPr id="63492" name="Rectangle 3"/>
          <p:cNvSpPr>
            <a:spLocks noGrp="1" noChangeArrowheads="1"/>
          </p:cNvSpPr>
          <p:nvPr>
            <p:ph type="body" idx="1"/>
          </p:nvPr>
        </p:nvSpPr>
        <p:spPr/>
        <p:txBody>
          <a:bodyPr/>
          <a:lstStyle/>
          <a:p>
            <a:endParaRPr lang="vi-VN"/>
          </a:p>
        </p:txBody>
      </p:sp>
    </p:spTree>
    <p:extLst>
      <p:ext uri="{BB962C8B-B14F-4D97-AF65-F5344CB8AC3E}">
        <p14:creationId xmlns:p14="http://schemas.microsoft.com/office/powerpoint/2010/main" val="2099863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1B2CD14-859B-4C85-942A-752D546FAFA3}" type="slidenum">
              <a:rPr lang="en-US"/>
              <a:pPr/>
              <a:t>16</a:t>
            </a:fld>
            <a:endParaRPr lang="en-US"/>
          </a:p>
        </p:txBody>
      </p:sp>
      <p:sp>
        <p:nvSpPr>
          <p:cNvPr id="95234" name="Rectangle 7"/>
          <p:cNvSpPr txBox="1">
            <a:spLocks noGrp="1" noChangeArrowheads="1"/>
          </p:cNvSpPr>
          <p:nvPr/>
        </p:nvSpPr>
        <p:spPr bwMode="auto">
          <a:xfrm>
            <a:off x="3823028" y="8615850"/>
            <a:ext cx="2924686" cy="453549"/>
          </a:xfrm>
          <a:prstGeom prst="rect">
            <a:avLst/>
          </a:prstGeom>
          <a:noFill/>
          <a:ln w="9525">
            <a:noFill/>
            <a:miter lim="800000"/>
            <a:headEnd/>
            <a:tailEnd/>
          </a:ln>
        </p:spPr>
        <p:txBody>
          <a:bodyPr lIns="90369" tIns="45185" rIns="90369" bIns="45185" anchor="b"/>
          <a:lstStyle/>
          <a:p>
            <a:pPr algn="r"/>
            <a:fld id="{B24D579B-D981-4064-B061-CD067B4DA774}" type="slidenum">
              <a:rPr lang="en-US" sz="1200">
                <a:latin typeface="Arial" charset="0"/>
                <a:cs typeface="Arial" charset="0"/>
              </a:rPr>
              <a:pPr algn="r"/>
              <a:t>16</a:t>
            </a:fld>
            <a:endParaRPr lang="en-US" sz="1200">
              <a:latin typeface="Arial" charset="0"/>
              <a:cs typeface="Arial" charset="0"/>
            </a:endParaRPr>
          </a:p>
        </p:txBody>
      </p:sp>
      <p:sp>
        <p:nvSpPr>
          <p:cNvPr id="95235" name="Rectangle 2"/>
          <p:cNvSpPr>
            <a:spLocks noGrp="1" noRot="1" noChangeAspect="1" noChangeArrowheads="1" noTextEdit="1"/>
          </p:cNvSpPr>
          <p:nvPr>
            <p:ph type="sldImg"/>
          </p:nvPr>
        </p:nvSpPr>
        <p:spPr>
          <a:xfrm>
            <a:off x="139700" y="765175"/>
            <a:ext cx="6823075" cy="3838575"/>
          </a:xfrm>
          <a:ln/>
        </p:spPr>
      </p:sp>
      <p:sp>
        <p:nvSpPr>
          <p:cNvPr id="95236" name="Rectangle 3"/>
          <p:cNvSpPr>
            <a:spLocks noGrp="1" noChangeArrowheads="1"/>
          </p:cNvSpPr>
          <p:nvPr>
            <p:ph type="body" idx="1"/>
          </p:nvPr>
        </p:nvSpPr>
        <p:spPr/>
        <p:txBody>
          <a:bodyPr/>
          <a:lstStyle/>
          <a:p>
            <a:endParaRPr lang="vi-VN"/>
          </a:p>
        </p:txBody>
      </p:sp>
    </p:spTree>
    <p:extLst>
      <p:ext uri="{BB962C8B-B14F-4D97-AF65-F5344CB8AC3E}">
        <p14:creationId xmlns:p14="http://schemas.microsoft.com/office/powerpoint/2010/main" val="811829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5175"/>
            <a:ext cx="6823075" cy="3838575"/>
          </a:xfrm>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10"/>
          </p:nvPr>
        </p:nvSpPr>
        <p:spPr/>
        <p:txBody>
          <a:bodyPr/>
          <a:lstStyle/>
          <a:p>
            <a:pPr>
              <a:defRPr/>
            </a:pPr>
            <a:r>
              <a:rPr lang="en-US"/>
              <a:t>© Nguyễn Tiến Dũng</a:t>
            </a:r>
          </a:p>
        </p:txBody>
      </p:sp>
      <p:sp>
        <p:nvSpPr>
          <p:cNvPr id="5" name="Slide Number Placeholder 4"/>
          <p:cNvSpPr>
            <a:spLocks noGrp="1"/>
          </p:cNvSpPr>
          <p:nvPr>
            <p:ph type="sldNum" sz="quarter" idx="11"/>
          </p:nvPr>
        </p:nvSpPr>
        <p:spPr/>
        <p:txBody>
          <a:bodyPr/>
          <a:lstStyle/>
          <a:p>
            <a:pPr>
              <a:defRPr/>
            </a:pPr>
            <a:fld id="{37B3A727-9813-4344-A93D-57B2FDC4C76C}" type="slidenum">
              <a:rPr lang="en-US" smtClean="0"/>
              <a:pPr>
                <a:defRPr/>
              </a:pPr>
              <a:t>30</a:t>
            </a:fld>
            <a:endParaRPr lang="en-US"/>
          </a:p>
        </p:txBody>
      </p:sp>
    </p:spTree>
    <p:extLst>
      <p:ext uri="{BB962C8B-B14F-4D97-AF65-F5344CB8AC3E}">
        <p14:creationId xmlns:p14="http://schemas.microsoft.com/office/powerpoint/2010/main" val="188867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0CA3-F8F3-EC89-A101-E6B14FBB8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EDE25-AE1E-BFA6-E542-7361BA0D9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18BE6E-9D4A-6C46-8E78-BC715A7F4042}"/>
              </a:ext>
            </a:extLst>
          </p:cNvPr>
          <p:cNvSpPr>
            <a:spLocks noGrp="1"/>
          </p:cNvSpPr>
          <p:nvPr>
            <p:ph type="dt" sz="half" idx="10"/>
          </p:nvPr>
        </p:nvSpPr>
        <p:spPr/>
        <p:txBody>
          <a:bodyPr/>
          <a:lstStyle/>
          <a:p>
            <a:fld id="{C128FA71-3A18-48C0-980F-4B68F7F63042}" type="datetime1">
              <a:rPr lang="en-US" smtClean="0"/>
              <a:t>8/25/2026</a:t>
            </a:fld>
            <a:endParaRPr lang="en-US"/>
          </a:p>
        </p:txBody>
      </p:sp>
      <p:sp>
        <p:nvSpPr>
          <p:cNvPr id="5" name="Footer Placeholder 4">
            <a:extLst>
              <a:ext uri="{FF2B5EF4-FFF2-40B4-BE49-F238E27FC236}">
                <a16:creationId xmlns:a16="http://schemas.microsoft.com/office/drawing/2014/main" id="{B57FED8E-5360-BF77-862B-2EFCB92BAD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1FC1D7-860B-9795-7EC7-CBF704A827E0}"/>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550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FD79-48C3-2FF9-FDA7-2EBC19EB7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C3BA4C-038F-2C4B-81A6-9C15400ACB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1C2C2-6F41-BA6C-F1AC-400AFC73B2C9}"/>
              </a:ext>
            </a:extLst>
          </p:cNvPr>
          <p:cNvSpPr>
            <a:spLocks noGrp="1"/>
          </p:cNvSpPr>
          <p:nvPr>
            <p:ph type="dt" sz="half" idx="10"/>
          </p:nvPr>
        </p:nvSpPr>
        <p:spPr/>
        <p:txBody>
          <a:bodyPr/>
          <a:lstStyle/>
          <a:p>
            <a:fld id="{51C1210E-201E-4473-82AC-2466F5386C38}" type="datetime1">
              <a:rPr lang="en-US" smtClean="0"/>
              <a:t>8/25/2026</a:t>
            </a:fld>
            <a:endParaRPr lang="en-US"/>
          </a:p>
        </p:txBody>
      </p:sp>
      <p:sp>
        <p:nvSpPr>
          <p:cNvPr id="5" name="Footer Placeholder 4">
            <a:extLst>
              <a:ext uri="{FF2B5EF4-FFF2-40B4-BE49-F238E27FC236}">
                <a16:creationId xmlns:a16="http://schemas.microsoft.com/office/drawing/2014/main" id="{D502DE7E-B060-A3CB-F680-49051A42E0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7B9744-62C6-05F1-3A3F-3EBB4EA2F3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6182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DC04-B11D-E50F-FBFB-50D4EDB99C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31F5EA-922B-6D56-E5AC-5B383333B8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F3439E-843A-A146-FB7D-227EEDC1A295}"/>
              </a:ext>
            </a:extLst>
          </p:cNvPr>
          <p:cNvSpPr>
            <a:spLocks noGrp="1"/>
          </p:cNvSpPr>
          <p:nvPr>
            <p:ph type="dt" sz="half" idx="10"/>
          </p:nvPr>
        </p:nvSpPr>
        <p:spPr/>
        <p:txBody>
          <a:bodyPr/>
          <a:lstStyle/>
          <a:p>
            <a:fld id="{B01EA198-6CAB-4B8F-B93F-1F9C8C4B6CE7}" type="datetime1">
              <a:rPr lang="en-US" smtClean="0"/>
              <a:t>8/25/2026</a:t>
            </a:fld>
            <a:endParaRPr lang="en-US"/>
          </a:p>
        </p:txBody>
      </p:sp>
      <p:sp>
        <p:nvSpPr>
          <p:cNvPr id="5" name="Footer Placeholder 4">
            <a:extLst>
              <a:ext uri="{FF2B5EF4-FFF2-40B4-BE49-F238E27FC236}">
                <a16:creationId xmlns:a16="http://schemas.microsoft.com/office/drawing/2014/main" id="{4F9083A9-A4B6-87C0-7AD3-BC3ADF792F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E6D3CC-055A-5B66-135F-5809E127E21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5710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C1A6-E452-B821-EC9F-ED0389FF6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77EC22-7328-1E81-CEB9-80204C5EF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CAFEA2-1334-DC6D-FBCE-F55067C62B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AD7152-B366-AE85-2429-3DD172D1A8A7}"/>
              </a:ext>
            </a:extLst>
          </p:cNvPr>
          <p:cNvSpPr>
            <a:spLocks noGrp="1"/>
          </p:cNvSpPr>
          <p:nvPr>
            <p:ph type="dt" sz="half" idx="10"/>
          </p:nvPr>
        </p:nvSpPr>
        <p:spPr/>
        <p:txBody>
          <a:bodyPr/>
          <a:lstStyle/>
          <a:p>
            <a:fld id="{CA06041F-4525-44D5-AA4F-332294BF1F56}" type="datetime1">
              <a:rPr lang="en-US" smtClean="0"/>
              <a:t>8/25/2026</a:t>
            </a:fld>
            <a:endParaRPr lang="en-US"/>
          </a:p>
        </p:txBody>
      </p:sp>
      <p:sp>
        <p:nvSpPr>
          <p:cNvPr id="6" name="Footer Placeholder 5">
            <a:extLst>
              <a:ext uri="{FF2B5EF4-FFF2-40B4-BE49-F238E27FC236}">
                <a16:creationId xmlns:a16="http://schemas.microsoft.com/office/drawing/2014/main" id="{E7ECD3BF-9EFB-BD39-CCB8-6E456B42B3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4CAC3F-E417-C3FD-91EA-9AA1CA9B1FA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657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E778-9135-428D-DF43-365B465933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E3771C-A1A7-0EBB-82DD-7DFF4966A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743426-A651-2601-674C-7530EE282E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F2C278-D2A8-4968-A78A-89C24AB653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F90EC-833B-39E0-C37A-0A3CB256C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889474-0BDD-F146-6B82-B34F5486F71A}"/>
              </a:ext>
            </a:extLst>
          </p:cNvPr>
          <p:cNvSpPr>
            <a:spLocks noGrp="1"/>
          </p:cNvSpPr>
          <p:nvPr>
            <p:ph type="dt" sz="half" idx="10"/>
          </p:nvPr>
        </p:nvSpPr>
        <p:spPr/>
        <p:txBody>
          <a:bodyPr/>
          <a:lstStyle/>
          <a:p>
            <a:fld id="{F9557091-BBDF-4EB9-BA6B-2BB67AC4FC0F}" type="datetime1">
              <a:rPr lang="en-US" smtClean="0"/>
              <a:t>8/25/2026</a:t>
            </a:fld>
            <a:endParaRPr lang="en-US"/>
          </a:p>
        </p:txBody>
      </p:sp>
      <p:sp>
        <p:nvSpPr>
          <p:cNvPr id="8" name="Footer Placeholder 7">
            <a:extLst>
              <a:ext uri="{FF2B5EF4-FFF2-40B4-BE49-F238E27FC236}">
                <a16:creationId xmlns:a16="http://schemas.microsoft.com/office/drawing/2014/main" id="{B9BC8BA5-8629-D37E-98C5-7DC5308CA0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A1CBA92-5446-663D-EA97-92C295E464B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6950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AA51-CA0A-0B04-4767-1A43377722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59A337-AB49-6874-4123-252ABB89D6D9}"/>
              </a:ext>
            </a:extLst>
          </p:cNvPr>
          <p:cNvSpPr>
            <a:spLocks noGrp="1"/>
          </p:cNvSpPr>
          <p:nvPr>
            <p:ph type="dt" sz="half" idx="10"/>
          </p:nvPr>
        </p:nvSpPr>
        <p:spPr/>
        <p:txBody>
          <a:bodyPr/>
          <a:lstStyle/>
          <a:p>
            <a:fld id="{2D6B226B-77A6-410C-9796-083F278E0125}" type="datetime1">
              <a:rPr lang="en-US" smtClean="0"/>
              <a:t>8/25/2026</a:t>
            </a:fld>
            <a:endParaRPr lang="en-US"/>
          </a:p>
        </p:txBody>
      </p:sp>
      <p:sp>
        <p:nvSpPr>
          <p:cNvPr id="4" name="Footer Placeholder 3">
            <a:extLst>
              <a:ext uri="{FF2B5EF4-FFF2-40B4-BE49-F238E27FC236}">
                <a16:creationId xmlns:a16="http://schemas.microsoft.com/office/drawing/2014/main" id="{67AE8A2D-15EB-C810-E3CB-A752D19EB67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C2335CC-EE8E-C61A-DE8E-3C3B8B1CACE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2514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AA994-19CE-8D74-284B-85C5194EFF06}"/>
              </a:ext>
            </a:extLst>
          </p:cNvPr>
          <p:cNvSpPr>
            <a:spLocks noGrp="1"/>
          </p:cNvSpPr>
          <p:nvPr>
            <p:ph type="dt" sz="half" idx="10"/>
          </p:nvPr>
        </p:nvSpPr>
        <p:spPr/>
        <p:txBody>
          <a:bodyPr/>
          <a:lstStyle/>
          <a:p>
            <a:fld id="{A23A578B-D289-4C40-8593-3D356C49DA58}" type="datetime1">
              <a:rPr lang="en-US" smtClean="0"/>
              <a:t>8/25/2026</a:t>
            </a:fld>
            <a:endParaRPr lang="en-US"/>
          </a:p>
        </p:txBody>
      </p:sp>
      <p:sp>
        <p:nvSpPr>
          <p:cNvPr id="3" name="Footer Placeholder 2">
            <a:extLst>
              <a:ext uri="{FF2B5EF4-FFF2-40B4-BE49-F238E27FC236}">
                <a16:creationId xmlns:a16="http://schemas.microsoft.com/office/drawing/2014/main" id="{6E7BDADA-5136-4B65-97B5-7065F08FFE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638A290-DB12-45DB-7A01-D1939B4B3E5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3416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585F-BC70-6435-9E82-258D4D181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6DB28A-5517-2FB0-5A79-8CCBF1516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E47A1-D9A8-6D5B-BFFF-F8C30D4E4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F96EB-0828-F479-2BFB-09F72C8866BB}"/>
              </a:ext>
            </a:extLst>
          </p:cNvPr>
          <p:cNvSpPr>
            <a:spLocks noGrp="1"/>
          </p:cNvSpPr>
          <p:nvPr>
            <p:ph type="dt" sz="half" idx="10"/>
          </p:nvPr>
        </p:nvSpPr>
        <p:spPr/>
        <p:txBody>
          <a:bodyPr/>
          <a:lstStyle/>
          <a:p>
            <a:fld id="{713DFAE3-14DB-48A7-A80F-80DDB072CE3D}" type="datetime1">
              <a:rPr lang="en-US" smtClean="0"/>
              <a:t>8/25/2026</a:t>
            </a:fld>
            <a:endParaRPr lang="en-US"/>
          </a:p>
        </p:txBody>
      </p:sp>
      <p:sp>
        <p:nvSpPr>
          <p:cNvPr id="6" name="Footer Placeholder 5">
            <a:extLst>
              <a:ext uri="{FF2B5EF4-FFF2-40B4-BE49-F238E27FC236}">
                <a16:creationId xmlns:a16="http://schemas.microsoft.com/office/drawing/2014/main" id="{552E5604-27B8-3A3A-D76F-77EB4D58AB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B60146-D0AC-F0AD-131B-7E685B8C88B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8223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68A5-E1A7-5FB0-55B1-26C3C0E98D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016197-B20B-F46A-2090-3FB383C7E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DD9F6B-9ED5-74D3-E940-9614D3802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E05BC5-7BD9-794F-291C-F866C809CBD5}"/>
              </a:ext>
            </a:extLst>
          </p:cNvPr>
          <p:cNvSpPr>
            <a:spLocks noGrp="1"/>
          </p:cNvSpPr>
          <p:nvPr>
            <p:ph type="dt" sz="half" idx="10"/>
          </p:nvPr>
        </p:nvSpPr>
        <p:spPr/>
        <p:txBody>
          <a:bodyPr/>
          <a:lstStyle/>
          <a:p>
            <a:fld id="{92C5EAEF-6478-4102-8F5D-A5FE9FC97ACB}" type="datetime1">
              <a:rPr lang="en-US" smtClean="0"/>
              <a:t>8/25/2026</a:t>
            </a:fld>
            <a:endParaRPr lang="en-US"/>
          </a:p>
        </p:txBody>
      </p:sp>
      <p:sp>
        <p:nvSpPr>
          <p:cNvPr id="6" name="Footer Placeholder 5">
            <a:extLst>
              <a:ext uri="{FF2B5EF4-FFF2-40B4-BE49-F238E27FC236}">
                <a16:creationId xmlns:a16="http://schemas.microsoft.com/office/drawing/2014/main" id="{39DE76F9-2920-E6D5-C0E2-8B8E480B676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FD066F-A116-AA29-832E-B693168A282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7063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55B8-C5C4-D62C-9087-7F6268CE28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EA32E5-1D41-D440-ADEE-DCC026D6BC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07FAD-86D3-9DC7-129C-D87988D13DF8}"/>
              </a:ext>
            </a:extLst>
          </p:cNvPr>
          <p:cNvSpPr>
            <a:spLocks noGrp="1"/>
          </p:cNvSpPr>
          <p:nvPr>
            <p:ph type="dt" sz="half" idx="10"/>
          </p:nvPr>
        </p:nvSpPr>
        <p:spPr/>
        <p:txBody>
          <a:bodyPr/>
          <a:lstStyle/>
          <a:p>
            <a:fld id="{7104EDB3-C0E8-45F8-9E1D-1B6C8D1880C0}" type="datetime1">
              <a:rPr lang="en-US" smtClean="0"/>
              <a:t>8/25/2026</a:t>
            </a:fld>
            <a:endParaRPr lang="en-US"/>
          </a:p>
        </p:txBody>
      </p:sp>
      <p:sp>
        <p:nvSpPr>
          <p:cNvPr id="5" name="Footer Placeholder 4">
            <a:extLst>
              <a:ext uri="{FF2B5EF4-FFF2-40B4-BE49-F238E27FC236}">
                <a16:creationId xmlns:a16="http://schemas.microsoft.com/office/drawing/2014/main" id="{5393EE53-0633-73CE-AFA7-97F2294558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707A38-8703-3979-1EA4-C0776044081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5198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79A0AB-C07B-84BC-4D6D-8F09A29538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28AA65-161A-F8C9-6828-0B37E4EE2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8372E-4CD8-0A40-36A6-64D9A38F6EF5}"/>
              </a:ext>
            </a:extLst>
          </p:cNvPr>
          <p:cNvSpPr>
            <a:spLocks noGrp="1"/>
          </p:cNvSpPr>
          <p:nvPr>
            <p:ph type="dt" sz="half" idx="10"/>
          </p:nvPr>
        </p:nvSpPr>
        <p:spPr/>
        <p:txBody>
          <a:bodyPr/>
          <a:lstStyle/>
          <a:p>
            <a:fld id="{9CF0EC4B-54ED-4041-B552-9BA760FA3DBA}" type="datetime1">
              <a:rPr lang="en-US" smtClean="0"/>
              <a:t>8/25/2026</a:t>
            </a:fld>
            <a:endParaRPr lang="en-US"/>
          </a:p>
        </p:txBody>
      </p:sp>
      <p:sp>
        <p:nvSpPr>
          <p:cNvPr id="5" name="Footer Placeholder 4">
            <a:extLst>
              <a:ext uri="{FF2B5EF4-FFF2-40B4-BE49-F238E27FC236}">
                <a16:creationId xmlns:a16="http://schemas.microsoft.com/office/drawing/2014/main" id="{584A28DC-D16B-68F0-952E-99312132D9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F6357E-73C0-9101-723C-212E7C4E9E4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5210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959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142B5-AA62-A9D5-74B3-73B32B5A9E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041701-FE85-CFD1-50B6-45C4ECBFA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6FC8B1-4956-4DFA-B32D-1DD205BA64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F45AC6-C491-4585-A584-9CE2AF7D5500}" type="datetime1">
              <a:rPr lang="en-US" smtClean="0"/>
              <a:t>8/25/2026</a:t>
            </a:fld>
            <a:endParaRPr lang="en-US"/>
          </a:p>
        </p:txBody>
      </p:sp>
      <p:sp>
        <p:nvSpPr>
          <p:cNvPr id="5" name="Footer Placeholder 4">
            <a:extLst>
              <a:ext uri="{FF2B5EF4-FFF2-40B4-BE49-F238E27FC236}">
                <a16:creationId xmlns:a16="http://schemas.microsoft.com/office/drawing/2014/main" id="{8796D258-EECE-078F-47FA-D5A2726E4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448750D8-385A-0D23-0B24-FABFA92A33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3359239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Dlx9Z0QcBd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brandsvietnam.com/campaign/209-biti-s-di-de-tro-v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E410-4117-CF2F-9034-4B10BADCDE72}"/>
              </a:ext>
            </a:extLst>
          </p:cNvPr>
          <p:cNvSpPr>
            <a:spLocks noGrp="1"/>
          </p:cNvSpPr>
          <p:nvPr>
            <p:ph type="title"/>
          </p:nvPr>
        </p:nvSpPr>
        <p:spPr>
          <a:xfrm>
            <a:off x="425450" y="1736726"/>
            <a:ext cx="10515600" cy="2852737"/>
          </a:xfrm>
        </p:spPr>
        <p:txBody>
          <a:bodyPr/>
          <a:lstStyle/>
          <a:p>
            <a:r>
              <a:rPr lang="en-US" b="1" dirty="0">
                <a:solidFill>
                  <a:schemeClr val="accent6">
                    <a:lumMod val="50000"/>
                  </a:schemeClr>
                </a:solidFill>
              </a:rPr>
              <a:t>Lecture 9 </a:t>
            </a:r>
            <a:br>
              <a:rPr lang="en-US" b="1" dirty="0">
                <a:solidFill>
                  <a:schemeClr val="accent6">
                    <a:lumMod val="50000"/>
                  </a:schemeClr>
                </a:solidFill>
              </a:rPr>
            </a:br>
            <a:r>
              <a:rPr lang="en-US" b="1" dirty="0">
                <a:solidFill>
                  <a:schemeClr val="accent6">
                    <a:lumMod val="50000"/>
                  </a:schemeClr>
                </a:solidFill>
              </a:rPr>
              <a:t>Marketing </a:t>
            </a:r>
            <a:br>
              <a:rPr lang="en-US" b="1" dirty="0">
                <a:solidFill>
                  <a:schemeClr val="accent6">
                    <a:lumMod val="50000"/>
                  </a:schemeClr>
                </a:solidFill>
              </a:rPr>
            </a:br>
            <a:r>
              <a:rPr lang="en-US" b="1" dirty="0">
                <a:solidFill>
                  <a:schemeClr val="accent6">
                    <a:lumMod val="50000"/>
                  </a:schemeClr>
                </a:solidFill>
              </a:rPr>
              <a:t>Communication</a:t>
            </a:r>
          </a:p>
        </p:txBody>
      </p:sp>
      <p:sp>
        <p:nvSpPr>
          <p:cNvPr id="3" name="Text Placeholder 2">
            <a:extLst>
              <a:ext uri="{FF2B5EF4-FFF2-40B4-BE49-F238E27FC236}">
                <a16:creationId xmlns:a16="http://schemas.microsoft.com/office/drawing/2014/main" id="{A4E076D4-FF19-F6F7-E181-301C2EEC771F}"/>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6DBA5137-ED2E-FF22-0FB7-BFBA970C4F12}"/>
              </a:ext>
            </a:extLst>
          </p:cNvPr>
          <p:cNvPicPr>
            <a:picLocks noChangeAspect="1"/>
          </p:cNvPicPr>
          <p:nvPr/>
        </p:nvPicPr>
        <p:blipFill>
          <a:blip r:embed="rId2"/>
          <a:stretch>
            <a:fillRect/>
          </a:stretch>
        </p:blipFill>
        <p:spPr>
          <a:xfrm>
            <a:off x="7029392" y="0"/>
            <a:ext cx="5162608" cy="6858000"/>
          </a:xfrm>
          <a:prstGeom prst="rect">
            <a:avLst/>
          </a:prstGeom>
        </p:spPr>
      </p:pic>
    </p:spTree>
    <p:extLst>
      <p:ext uri="{BB962C8B-B14F-4D97-AF65-F5344CB8AC3E}">
        <p14:creationId xmlns:p14="http://schemas.microsoft.com/office/powerpoint/2010/main" val="2774867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D60DD9-09A5-A480-B7FC-FA60A13941FE}"/>
              </a:ext>
            </a:extLst>
          </p:cNvPr>
          <p:cNvSpPr>
            <a:spLocks noGrp="1"/>
          </p:cNvSpPr>
          <p:nvPr>
            <p:ph type="title"/>
          </p:nvPr>
        </p:nvSpPr>
        <p:spPr>
          <a:xfrm>
            <a:off x="442049" y="233680"/>
            <a:ext cx="8346351" cy="748453"/>
          </a:xfrm>
        </p:spPr>
        <p:txBody>
          <a:bodyPr anchor="b">
            <a:noAutofit/>
          </a:bodyPr>
          <a:lstStyle/>
          <a:p>
            <a:r>
              <a:rPr lang="en-US" sz="3600" b="1" dirty="0"/>
              <a:t>Integrated Marketing Communications</a:t>
            </a:r>
          </a:p>
        </p:txBody>
      </p:sp>
      <p:sp>
        <p:nvSpPr>
          <p:cNvPr id="5" name="Content Placeholder 4">
            <a:extLst>
              <a:ext uri="{FF2B5EF4-FFF2-40B4-BE49-F238E27FC236}">
                <a16:creationId xmlns:a16="http://schemas.microsoft.com/office/drawing/2014/main" id="{3B9D6959-C491-0AAA-E7FA-E2C184CD110C}"/>
              </a:ext>
            </a:extLst>
          </p:cNvPr>
          <p:cNvSpPr>
            <a:spLocks noGrp="1"/>
          </p:cNvSpPr>
          <p:nvPr>
            <p:ph idx="1"/>
          </p:nvPr>
        </p:nvSpPr>
        <p:spPr>
          <a:xfrm>
            <a:off x="442049" y="1285055"/>
            <a:ext cx="6593306" cy="5183478"/>
          </a:xfrm>
        </p:spPr>
        <p:txBody>
          <a:bodyPr anchor="t">
            <a:noAutofit/>
          </a:bodyPr>
          <a:lstStyle/>
          <a:p>
            <a:pPr marL="0" lvl="0" indent="0">
              <a:buNone/>
            </a:pPr>
            <a:r>
              <a:rPr lang="en-US" sz="2000" b="1" dirty="0"/>
              <a:t>Integrated Marketing Communications (IMC)</a:t>
            </a:r>
            <a:r>
              <a:rPr lang="en-US" sz="2000" dirty="0"/>
              <a:t> is the process of coordinating different communication tools—such as advertising, public relations, sales promotion, personal selling, direct marketing, digital media, and social media—to deliver a </a:t>
            </a:r>
            <a:r>
              <a:rPr lang="en-US" sz="2000" b="1" dirty="0"/>
              <a:t>consistent, clear, and persuasive message</a:t>
            </a:r>
            <a:r>
              <a:rPr lang="en-US" sz="2000" dirty="0"/>
              <a:t> to target customers (Belch &amp; Belch, 2021; Kotler &amp; Keller, 2016). </a:t>
            </a:r>
          </a:p>
          <a:p>
            <a:pPr lvl="0"/>
            <a:r>
              <a:rPr lang="en-US" sz="2000" dirty="0"/>
              <a:t>All communication tools should work towards a </a:t>
            </a:r>
            <a:r>
              <a:rPr lang="en-US" sz="2000" b="1" dirty="0"/>
              <a:t>common objective</a:t>
            </a:r>
            <a:r>
              <a:rPr lang="en-US" sz="2000" dirty="0"/>
              <a:t>. </a:t>
            </a:r>
          </a:p>
          <a:p>
            <a:pPr lvl="0"/>
            <a:r>
              <a:rPr lang="en-US" sz="2000" dirty="0"/>
              <a:t>Messages should remain </a:t>
            </a:r>
            <a:r>
              <a:rPr lang="en-US" sz="2000" b="1" dirty="0"/>
              <a:t>consistent across different channels</a:t>
            </a:r>
            <a:r>
              <a:rPr lang="en-US" sz="2000" dirty="0"/>
              <a:t>. </a:t>
            </a:r>
          </a:p>
          <a:p>
            <a:pPr lvl="0"/>
            <a:r>
              <a:rPr lang="en-US" sz="2000" dirty="0"/>
              <a:t>Communication should be </a:t>
            </a:r>
            <a:r>
              <a:rPr lang="en-US" sz="2000" b="1" dirty="0"/>
              <a:t>target-customer </a:t>
            </a:r>
            <a:r>
              <a:rPr lang="en-US" sz="2000" b="1" dirty="0" err="1"/>
              <a:t>centred</a:t>
            </a:r>
            <a:r>
              <a:rPr lang="en-US" sz="2000" dirty="0"/>
              <a:t>. </a:t>
            </a:r>
          </a:p>
          <a:p>
            <a:pPr lvl="0"/>
            <a:r>
              <a:rPr lang="en-US" sz="2000" dirty="0"/>
              <a:t>IMC combines </a:t>
            </a:r>
            <a:r>
              <a:rPr lang="en-US" sz="2000" b="1" dirty="0"/>
              <a:t>online and offline communication</a:t>
            </a:r>
            <a:r>
              <a:rPr lang="en-US" sz="2000" dirty="0"/>
              <a:t>. </a:t>
            </a:r>
          </a:p>
          <a:p>
            <a:pPr lvl="0"/>
            <a:r>
              <a:rPr lang="en-US" sz="2000" dirty="0"/>
              <a:t>Its purpose is to build </a:t>
            </a:r>
            <a:r>
              <a:rPr lang="en-US" sz="2000" b="1" dirty="0"/>
              <a:t>awareness, positive attitudes, and purchase or service-use </a:t>
            </a:r>
            <a:r>
              <a:rPr lang="en-US" sz="2000" b="1" dirty="0" err="1"/>
              <a:t>behaviour</a:t>
            </a:r>
            <a:r>
              <a:rPr lang="en-US" sz="2000" dirty="0"/>
              <a:t>.</a:t>
            </a:r>
          </a:p>
        </p:txBody>
      </p:sp>
      <p:pic>
        <p:nvPicPr>
          <p:cNvPr id="7" name="Picture 6">
            <a:extLst>
              <a:ext uri="{FF2B5EF4-FFF2-40B4-BE49-F238E27FC236}">
                <a16:creationId xmlns:a16="http://schemas.microsoft.com/office/drawing/2014/main" id="{244E2C4B-A310-0F65-A16B-0BAA232B6A37}"/>
              </a:ext>
            </a:extLst>
          </p:cNvPr>
          <p:cNvPicPr>
            <a:picLocks noChangeAspect="1"/>
          </p:cNvPicPr>
          <p:nvPr/>
        </p:nvPicPr>
        <p:blipFill>
          <a:blip r:embed="rId2"/>
          <a:stretch>
            <a:fillRect/>
          </a:stretch>
        </p:blipFill>
        <p:spPr>
          <a:xfrm>
            <a:off x="7074850" y="1491226"/>
            <a:ext cx="4844435" cy="3875547"/>
          </a:xfrm>
          <a:prstGeom prst="rect">
            <a:avLst/>
          </a:prstGeom>
        </p:spPr>
      </p:pic>
    </p:spTree>
    <p:extLst>
      <p:ext uri="{BB962C8B-B14F-4D97-AF65-F5344CB8AC3E}">
        <p14:creationId xmlns:p14="http://schemas.microsoft.com/office/powerpoint/2010/main" val="971404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1" descr="/mnt/data/imc_th/campaign.png"/>
          <p:cNvPicPr>
            <a:picLocks noChangeAspect="1"/>
          </p:cNvPicPr>
          <p:nvPr/>
        </p:nvPicPr>
        <p:blipFill>
          <a:blip r:embed="rId3"/>
          <a:srcRect t="33497" b="33497"/>
          <a:stretch/>
        </p:blipFill>
        <p:spPr>
          <a:xfrm>
            <a:off x="1497368" y="2756916"/>
            <a:ext cx="2926830" cy="1582070"/>
          </a:xfrm>
          <a:prstGeom prst="rect">
            <a:avLst/>
          </a:prstGeom>
        </p:spPr>
      </p:pic>
      <p:sp>
        <p:nvSpPr>
          <p:cNvPr id="2" name="Text 0"/>
          <p:cNvSpPr/>
          <p:nvPr/>
        </p:nvSpPr>
        <p:spPr>
          <a:xfrm>
            <a:off x="502920" y="320040"/>
            <a:ext cx="11155680" cy="502920"/>
          </a:xfrm>
          <a:prstGeom prst="rect">
            <a:avLst/>
          </a:prstGeom>
          <a:noFill/>
          <a:ln/>
        </p:spPr>
        <p:txBody>
          <a:bodyPr wrap="square" lIns="635" tIns="635" rIns="635" bIns="635" rtlCol="0" anchor="ctr"/>
          <a:lstStyle/>
          <a:p>
            <a:pPr marL="0" indent="0">
              <a:buNone/>
            </a:pPr>
            <a:r>
              <a:rPr lang="en-US" sz="2800" b="1" dirty="0">
                <a:solidFill>
                  <a:srgbClr val="163F61"/>
                </a:solidFill>
                <a:latin typeface="Aptos Display" pitchFamily="34" charset="0"/>
                <a:ea typeface="Aptos Display" pitchFamily="34" charset="-122"/>
                <a:cs typeface="Aptos Display" pitchFamily="34" charset="-120"/>
              </a:rPr>
              <a:t> TH True MILK</a:t>
            </a:r>
            <a:endParaRPr lang="en-US" sz="2800" dirty="0"/>
          </a:p>
        </p:txBody>
      </p:sp>
      <p:sp>
        <p:nvSpPr>
          <p:cNvPr id="3" name="Text 1"/>
          <p:cNvSpPr/>
          <p:nvPr/>
        </p:nvSpPr>
        <p:spPr>
          <a:xfrm>
            <a:off x="3207111" y="315511"/>
            <a:ext cx="8984889" cy="161992"/>
          </a:xfrm>
          <a:prstGeom prst="rect">
            <a:avLst/>
          </a:prstGeom>
          <a:noFill/>
          <a:ln/>
        </p:spPr>
        <p:txBody>
          <a:bodyPr wrap="square" lIns="635" tIns="635" rIns="635" bIns="635" rtlCol="0" anchor="ctr"/>
          <a:lstStyle/>
          <a:p>
            <a:r>
              <a:rPr lang="en-US" sz="2200" b="1" dirty="0"/>
              <a:t>Consistent core message: “Fresh, pure milk / truly natural goodness.”</a:t>
            </a:r>
          </a:p>
        </p:txBody>
      </p:sp>
      <p:sp>
        <p:nvSpPr>
          <p:cNvPr id="4" name="Shape 2"/>
          <p:cNvSpPr/>
          <p:nvPr/>
        </p:nvSpPr>
        <p:spPr>
          <a:xfrm>
            <a:off x="431043" y="897846"/>
            <a:ext cx="2273666" cy="2039112"/>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dirty="0"/>
          </a:p>
        </p:txBody>
      </p:sp>
      <p:pic>
        <p:nvPicPr>
          <p:cNvPr id="5" name="Image 0" descr="/mnt/data/imc_th/strategy.jpg"/>
          <p:cNvPicPr>
            <a:picLocks noChangeAspect="1"/>
          </p:cNvPicPr>
          <p:nvPr/>
        </p:nvPicPr>
        <p:blipFill>
          <a:blip r:embed="rId4"/>
          <a:srcRect t="13359" b="13359"/>
          <a:stretch/>
        </p:blipFill>
        <p:spPr>
          <a:xfrm>
            <a:off x="566928" y="945458"/>
            <a:ext cx="3454186" cy="1582070"/>
          </a:xfrm>
          <a:prstGeom prst="rect">
            <a:avLst/>
          </a:prstGeom>
        </p:spPr>
      </p:pic>
      <p:sp>
        <p:nvSpPr>
          <p:cNvPr id="6" name="Text 3"/>
          <p:cNvSpPr/>
          <p:nvPr/>
        </p:nvSpPr>
        <p:spPr>
          <a:xfrm>
            <a:off x="566928" y="2569603"/>
            <a:ext cx="2105247" cy="140628"/>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Advertisement</a:t>
            </a:r>
            <a:endParaRPr lang="en-US" sz="1400" dirty="0"/>
          </a:p>
        </p:txBody>
      </p:sp>
      <p:sp>
        <p:nvSpPr>
          <p:cNvPr id="7" name="Text 4"/>
          <p:cNvSpPr/>
          <p:nvPr/>
        </p:nvSpPr>
        <p:spPr>
          <a:xfrm>
            <a:off x="566927" y="2762069"/>
            <a:ext cx="2105247" cy="123050"/>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Brand awareness</a:t>
            </a:r>
            <a:endParaRPr lang="en-US" sz="1400" dirty="0"/>
          </a:p>
        </p:txBody>
      </p:sp>
      <p:sp>
        <p:nvSpPr>
          <p:cNvPr id="8" name="Shape 5"/>
          <p:cNvSpPr/>
          <p:nvPr/>
        </p:nvSpPr>
        <p:spPr>
          <a:xfrm>
            <a:off x="4059723" y="2650026"/>
            <a:ext cx="1936827" cy="1775670"/>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a:p>
        </p:txBody>
      </p:sp>
      <p:sp>
        <p:nvSpPr>
          <p:cNvPr id="10" name="Text 6"/>
          <p:cNvSpPr/>
          <p:nvPr/>
        </p:nvSpPr>
        <p:spPr>
          <a:xfrm>
            <a:off x="4273106" y="3361366"/>
            <a:ext cx="1217417" cy="273216"/>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Product and content</a:t>
            </a:r>
            <a:endParaRPr lang="en-US" sz="1400" dirty="0"/>
          </a:p>
        </p:txBody>
      </p:sp>
      <p:sp>
        <p:nvSpPr>
          <p:cNvPr id="11" name="Text 7"/>
          <p:cNvSpPr/>
          <p:nvPr/>
        </p:nvSpPr>
        <p:spPr>
          <a:xfrm>
            <a:off x="4248724" y="3877056"/>
            <a:ext cx="1217417" cy="219456"/>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Story - telling</a:t>
            </a:r>
            <a:endParaRPr lang="en-US" sz="1400" dirty="0"/>
          </a:p>
        </p:txBody>
      </p:sp>
      <p:sp>
        <p:nvSpPr>
          <p:cNvPr id="12" name="Shape 8"/>
          <p:cNvSpPr/>
          <p:nvPr/>
        </p:nvSpPr>
        <p:spPr>
          <a:xfrm>
            <a:off x="8280616" y="738181"/>
            <a:ext cx="2414016" cy="2146938"/>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a:p>
        </p:txBody>
      </p:sp>
      <p:pic>
        <p:nvPicPr>
          <p:cNvPr id="13" name="Image 2" descr="/mnt/data/imc_th/promo.png"/>
          <p:cNvPicPr>
            <a:picLocks noChangeAspect="1"/>
          </p:cNvPicPr>
          <p:nvPr/>
        </p:nvPicPr>
        <p:blipFill>
          <a:blip r:embed="rId5"/>
          <a:srcRect t="23281" b="23281"/>
          <a:stretch/>
        </p:blipFill>
        <p:spPr>
          <a:xfrm>
            <a:off x="8375904" y="849288"/>
            <a:ext cx="3673918" cy="1582070"/>
          </a:xfrm>
          <a:prstGeom prst="rect">
            <a:avLst/>
          </a:prstGeom>
        </p:spPr>
      </p:pic>
      <p:sp>
        <p:nvSpPr>
          <p:cNvPr id="14" name="Text 9"/>
          <p:cNvSpPr/>
          <p:nvPr/>
        </p:nvSpPr>
        <p:spPr>
          <a:xfrm>
            <a:off x="8375904" y="2464230"/>
            <a:ext cx="2245596" cy="140628"/>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Promotion/ digital</a:t>
            </a:r>
            <a:endParaRPr lang="en-US" sz="1400" dirty="0"/>
          </a:p>
        </p:txBody>
      </p:sp>
      <p:sp>
        <p:nvSpPr>
          <p:cNvPr id="15" name="Text 10"/>
          <p:cNvSpPr/>
          <p:nvPr/>
        </p:nvSpPr>
        <p:spPr>
          <a:xfrm>
            <a:off x="8375904" y="2650026"/>
            <a:ext cx="2245596" cy="123050"/>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Customer </a:t>
            </a:r>
            <a:r>
              <a:rPr lang="en-US" sz="1400" dirty="0" err="1">
                <a:solidFill>
                  <a:srgbClr val="4A6A78"/>
                </a:solidFill>
                <a:latin typeface="Aptos" pitchFamily="34" charset="0"/>
                <a:ea typeface="Aptos" pitchFamily="34" charset="-122"/>
                <a:cs typeface="Aptos" pitchFamily="34" charset="-120"/>
              </a:rPr>
              <a:t>behaviour</a:t>
            </a:r>
            <a:endParaRPr lang="en-US" sz="1400" dirty="0"/>
          </a:p>
        </p:txBody>
      </p:sp>
      <p:sp>
        <p:nvSpPr>
          <p:cNvPr id="16" name="Shape 11"/>
          <p:cNvSpPr/>
          <p:nvPr/>
        </p:nvSpPr>
        <p:spPr>
          <a:xfrm>
            <a:off x="442361" y="4507992"/>
            <a:ext cx="3703320" cy="2011680"/>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a:p>
        </p:txBody>
      </p:sp>
      <p:pic>
        <p:nvPicPr>
          <p:cNvPr id="17" name="Image 3" descr="/mnt/data/imc_th/organic.png"/>
          <p:cNvPicPr>
            <a:picLocks noChangeAspect="1"/>
          </p:cNvPicPr>
          <p:nvPr/>
        </p:nvPicPr>
        <p:blipFill>
          <a:blip r:embed="rId6"/>
          <a:srcRect t="11987" b="11987"/>
          <a:stretch/>
        </p:blipFill>
        <p:spPr>
          <a:xfrm>
            <a:off x="566928" y="4453128"/>
            <a:ext cx="3593592" cy="1536192"/>
          </a:xfrm>
          <a:prstGeom prst="rect">
            <a:avLst/>
          </a:prstGeom>
        </p:spPr>
      </p:pic>
      <p:sp>
        <p:nvSpPr>
          <p:cNvPr id="18" name="Text 12"/>
          <p:cNvSpPr/>
          <p:nvPr/>
        </p:nvSpPr>
        <p:spPr>
          <a:xfrm>
            <a:off x="649224" y="6071616"/>
            <a:ext cx="3429000" cy="146304"/>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Positioning</a:t>
            </a:r>
            <a:endParaRPr lang="en-US" sz="1400" dirty="0"/>
          </a:p>
        </p:txBody>
      </p:sp>
      <p:sp>
        <p:nvSpPr>
          <p:cNvPr id="19" name="Text 13"/>
          <p:cNvSpPr/>
          <p:nvPr/>
        </p:nvSpPr>
        <p:spPr>
          <a:xfrm>
            <a:off x="599462" y="6292806"/>
            <a:ext cx="3429000" cy="128016"/>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Belief</a:t>
            </a:r>
            <a:endParaRPr lang="en-US" sz="1400" dirty="0"/>
          </a:p>
        </p:txBody>
      </p:sp>
      <p:sp>
        <p:nvSpPr>
          <p:cNvPr id="20" name="Shape 14"/>
          <p:cNvSpPr/>
          <p:nvPr/>
        </p:nvSpPr>
        <p:spPr>
          <a:xfrm>
            <a:off x="4365305" y="4573104"/>
            <a:ext cx="5409631" cy="1599884"/>
          </a:xfrm>
          <a:prstGeom prst="roundRect">
            <a:avLst>
              <a:gd name="adj" fmla="val 5455"/>
            </a:avLst>
          </a:prstGeom>
          <a:solidFill>
            <a:srgbClr val="FFFFFF"/>
          </a:solidFill>
          <a:ln w="12700">
            <a:solidFill>
              <a:srgbClr val="D7E7E2"/>
            </a:solidFill>
            <a:prstDash val="solid"/>
          </a:ln>
          <a:effectLst>
            <a:outerShdw blurRad="25400" dist="12700" dir="2700000" algn="bl" rotWithShape="0">
              <a:srgbClr val="7DAA98">
                <a:alpha val="10000"/>
              </a:srgbClr>
            </a:outerShdw>
          </a:effectLst>
        </p:spPr>
        <p:txBody>
          <a:bodyPr/>
          <a:lstStyle/>
          <a:p>
            <a:endParaRPr lang="en-US" dirty="0"/>
          </a:p>
        </p:txBody>
      </p:sp>
      <p:sp>
        <p:nvSpPr>
          <p:cNvPr id="21" name="Text 15"/>
          <p:cNvSpPr/>
          <p:nvPr/>
        </p:nvSpPr>
        <p:spPr>
          <a:xfrm>
            <a:off x="6854014" y="3634598"/>
            <a:ext cx="2055318" cy="461914"/>
          </a:xfrm>
          <a:prstGeom prst="rect">
            <a:avLst/>
          </a:prstGeom>
          <a:noFill/>
          <a:ln/>
        </p:spPr>
        <p:txBody>
          <a:bodyPr wrap="square" lIns="635" tIns="635" rIns="635" bIns="635" rtlCol="0" anchor="ctr"/>
          <a:lstStyle/>
          <a:p>
            <a:r>
              <a:rPr lang="en-US" sz="2400" b="1" dirty="0">
                <a:solidFill>
                  <a:srgbClr val="243A43"/>
                </a:solidFill>
                <a:latin typeface="Aptos" pitchFamily="34" charset="0"/>
                <a:ea typeface="Aptos" pitchFamily="34" charset="-122"/>
                <a:cs typeface="Aptos" pitchFamily="34" charset="-120"/>
              </a:rPr>
              <a:t>TH True MILK:</a:t>
            </a:r>
            <a:endParaRPr lang="en-US" sz="2400" b="1" dirty="0"/>
          </a:p>
        </p:txBody>
      </p:sp>
      <p:sp>
        <p:nvSpPr>
          <p:cNvPr id="22" name="Text 16"/>
          <p:cNvSpPr/>
          <p:nvPr/>
        </p:nvSpPr>
        <p:spPr>
          <a:xfrm>
            <a:off x="4547183" y="4821682"/>
            <a:ext cx="5045873" cy="1259080"/>
          </a:xfrm>
          <a:prstGeom prst="rect">
            <a:avLst/>
          </a:prstGeom>
          <a:noFill/>
          <a:ln/>
        </p:spPr>
        <p:txBody>
          <a:bodyPr wrap="square" lIns="635" tIns="635" rIns="635" bIns="635" rtlCol="0" anchor="ctr">
            <a:noAutofit/>
          </a:bodyPr>
          <a:lstStyle/>
          <a:p>
            <a:r>
              <a:rPr lang="en-US" b="1" dirty="0"/>
              <a:t>TH true MILK coordinates multiple customer touchpoints</a:t>
            </a:r>
            <a:r>
              <a:rPr lang="en-US" dirty="0"/>
              <a:t>—including advertising, public relations, packaging, retail outlets, e-commerce, social media, and sales promotions. Together, these activities reinforce a consistent brand positioning: </a:t>
            </a:r>
            <a:r>
              <a:rPr lang="en-US" b="1" dirty="0"/>
              <a:t>clean, natural products that support health and well-being</a:t>
            </a:r>
            <a:r>
              <a:rPr lang="en-US" dirty="0"/>
              <a:t>.</a:t>
            </a:r>
          </a:p>
        </p:txBody>
      </p:sp>
      <p:pic>
        <p:nvPicPr>
          <p:cNvPr id="27" name="Picture 26">
            <a:extLst>
              <a:ext uri="{FF2B5EF4-FFF2-40B4-BE49-F238E27FC236}">
                <a16:creationId xmlns:a16="http://schemas.microsoft.com/office/drawing/2014/main" id="{5CE8731F-2AF9-03DD-3DDF-D234F26DF7A9}"/>
              </a:ext>
            </a:extLst>
          </p:cNvPr>
          <p:cNvPicPr>
            <a:picLocks noChangeAspect="1"/>
          </p:cNvPicPr>
          <p:nvPr/>
        </p:nvPicPr>
        <p:blipFill>
          <a:blip r:embed="rId7"/>
          <a:stretch>
            <a:fillRect/>
          </a:stretch>
        </p:blipFill>
        <p:spPr>
          <a:xfrm>
            <a:off x="4516178" y="777239"/>
            <a:ext cx="3454185" cy="2356457"/>
          </a:xfrm>
          <a:prstGeom prst="rect">
            <a:avLst/>
          </a:prstGeom>
        </p:spPr>
      </p:pic>
      <p:pic>
        <p:nvPicPr>
          <p:cNvPr id="29" name="Picture 28">
            <a:extLst>
              <a:ext uri="{FF2B5EF4-FFF2-40B4-BE49-F238E27FC236}">
                <a16:creationId xmlns:a16="http://schemas.microsoft.com/office/drawing/2014/main" id="{812CCE34-0D95-2EDE-D6D3-EF01DAE3EDA2}"/>
              </a:ext>
            </a:extLst>
          </p:cNvPr>
          <p:cNvPicPr>
            <a:picLocks noChangeAspect="1"/>
          </p:cNvPicPr>
          <p:nvPr/>
        </p:nvPicPr>
        <p:blipFill>
          <a:blip r:embed="rId8"/>
          <a:stretch>
            <a:fillRect/>
          </a:stretch>
        </p:blipFill>
        <p:spPr>
          <a:xfrm>
            <a:off x="9855486" y="2988328"/>
            <a:ext cx="2055318" cy="369769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02A6-0E84-0767-89BF-8809F6FA82A1}"/>
              </a:ext>
            </a:extLst>
          </p:cNvPr>
          <p:cNvSpPr>
            <a:spLocks noGrp="1"/>
          </p:cNvSpPr>
          <p:nvPr>
            <p:ph type="title"/>
          </p:nvPr>
        </p:nvSpPr>
        <p:spPr>
          <a:xfrm>
            <a:off x="838200" y="365126"/>
            <a:ext cx="10515600" cy="773864"/>
          </a:xfrm>
        </p:spPr>
        <p:txBody>
          <a:bodyPr/>
          <a:lstStyle/>
          <a:p>
            <a:r>
              <a:rPr lang="en-US" dirty="0"/>
              <a:t>AIDA model</a:t>
            </a:r>
          </a:p>
        </p:txBody>
      </p:sp>
      <p:sp>
        <p:nvSpPr>
          <p:cNvPr id="3" name="Content Placeholder 2">
            <a:extLst>
              <a:ext uri="{FF2B5EF4-FFF2-40B4-BE49-F238E27FC236}">
                <a16:creationId xmlns:a16="http://schemas.microsoft.com/office/drawing/2014/main" id="{6F3764DA-F13C-D74B-49E0-EE061DE70549}"/>
              </a:ext>
            </a:extLst>
          </p:cNvPr>
          <p:cNvSpPr>
            <a:spLocks noGrp="1"/>
          </p:cNvSpPr>
          <p:nvPr>
            <p:ph idx="1"/>
          </p:nvPr>
        </p:nvSpPr>
        <p:spPr>
          <a:xfrm>
            <a:off x="401054" y="1220374"/>
            <a:ext cx="8277726" cy="5272502"/>
          </a:xfrm>
        </p:spPr>
        <p:txBody>
          <a:bodyPr>
            <a:noAutofit/>
          </a:bodyPr>
          <a:lstStyle/>
          <a:p>
            <a:pPr lvl="0"/>
            <a:r>
              <a:rPr lang="en-US" sz="2000" b="1" dirty="0"/>
              <a:t>A – Attention: Capture attention</a:t>
            </a:r>
            <a:br>
              <a:rPr lang="en-US" sz="2000" dirty="0"/>
            </a:br>
            <a:r>
              <a:rPr lang="en-US" sz="2000" dirty="0"/>
              <a:t>Customers become aware of the brand, product, or service.</a:t>
            </a:r>
            <a:br>
              <a:rPr lang="en-US" sz="2000" dirty="0"/>
            </a:br>
            <a:r>
              <a:rPr lang="en-US" sz="2000" b="1" dirty="0"/>
              <a:t>Example:</a:t>
            </a:r>
            <a:r>
              <a:rPr lang="en-US" sz="2000" dirty="0"/>
              <a:t> An advertisement with striking visuals, an eye-catching headline, or an intriguing message. </a:t>
            </a:r>
          </a:p>
          <a:p>
            <a:pPr lvl="0"/>
            <a:r>
              <a:rPr lang="en-US" sz="2000" b="1" dirty="0"/>
              <a:t>I – Interest: Generate interest</a:t>
            </a:r>
            <a:br>
              <a:rPr lang="en-US" sz="2000" dirty="0"/>
            </a:br>
            <a:r>
              <a:rPr lang="en-US" sz="2000" dirty="0"/>
              <a:t>Customers begin to want to learn more because the message connects with their needs, wants, or problems.</a:t>
            </a:r>
            <a:br>
              <a:rPr lang="en-US" sz="2000" dirty="0"/>
            </a:br>
            <a:r>
              <a:rPr lang="en-US" sz="2000" b="1" dirty="0"/>
              <a:t>Example:</a:t>
            </a:r>
            <a:r>
              <a:rPr lang="en-US" sz="2000" dirty="0"/>
              <a:t> Content explaining product benefits, customer stories, or demonstration videos. </a:t>
            </a:r>
          </a:p>
          <a:p>
            <a:pPr lvl="0"/>
            <a:r>
              <a:rPr lang="en-US" sz="2000" b="1" dirty="0"/>
              <a:t>D – Desire: Create desire</a:t>
            </a:r>
            <a:br>
              <a:rPr lang="en-US" sz="2000" dirty="0"/>
            </a:br>
            <a:r>
              <a:rPr lang="en-US" sz="2000" dirty="0"/>
              <a:t>Customers begin to feel that the product or service is relevant to them and want to own or experience it.</a:t>
            </a:r>
            <a:br>
              <a:rPr lang="en-US" sz="2000" dirty="0"/>
            </a:br>
            <a:r>
              <a:rPr lang="en-US" sz="2000" b="1" dirty="0"/>
              <a:t>Example:</a:t>
            </a:r>
            <a:r>
              <a:rPr lang="en-US" sz="2000" dirty="0"/>
              <a:t> </a:t>
            </a:r>
            <a:r>
              <a:rPr lang="en-US" sz="2000" dirty="0" err="1"/>
              <a:t>Emphasising</a:t>
            </a:r>
            <a:r>
              <a:rPr lang="en-US" sz="2000" dirty="0"/>
              <a:t> emotional benefits, distinctive value, or positive customer reviews. </a:t>
            </a:r>
          </a:p>
          <a:p>
            <a:pPr lvl="0"/>
            <a:r>
              <a:rPr lang="en-US" sz="2000" b="1" dirty="0"/>
              <a:t>A – Action: Encourage action</a:t>
            </a:r>
            <a:br>
              <a:rPr lang="en-US" sz="2000" dirty="0"/>
            </a:br>
            <a:r>
              <a:rPr lang="en-US" sz="2000" dirty="0"/>
              <a:t>Customers take the desired action, such as purchasing, registering, downloading an app, providing contact details, or visiting a store.</a:t>
            </a:r>
            <a:br>
              <a:rPr lang="en-US" sz="2000" dirty="0"/>
            </a:br>
            <a:r>
              <a:rPr lang="en-US" sz="2000" b="1" dirty="0"/>
              <a:t>Example:</a:t>
            </a:r>
            <a:r>
              <a:rPr lang="en-US" sz="2000" dirty="0"/>
              <a:t> “Sign up now”, a limited-time offer, or a free consultation.</a:t>
            </a:r>
          </a:p>
        </p:txBody>
      </p:sp>
      <p:pic>
        <p:nvPicPr>
          <p:cNvPr id="4" name="Picture 3">
            <a:extLst>
              <a:ext uri="{FF2B5EF4-FFF2-40B4-BE49-F238E27FC236}">
                <a16:creationId xmlns:a16="http://schemas.microsoft.com/office/drawing/2014/main" id="{BE3C387D-78A0-F63E-FB8E-848648397314}"/>
              </a:ext>
            </a:extLst>
          </p:cNvPr>
          <p:cNvPicPr>
            <a:picLocks noChangeAspect="1"/>
          </p:cNvPicPr>
          <p:nvPr/>
        </p:nvPicPr>
        <p:blipFill>
          <a:blip r:embed="rId2"/>
          <a:stretch>
            <a:fillRect/>
          </a:stretch>
        </p:blipFill>
        <p:spPr>
          <a:xfrm>
            <a:off x="8860293" y="792749"/>
            <a:ext cx="2930654" cy="5272502"/>
          </a:xfrm>
          <a:prstGeom prst="rect">
            <a:avLst/>
          </a:prstGeom>
        </p:spPr>
      </p:pic>
    </p:spTree>
    <p:extLst>
      <p:ext uri="{BB962C8B-B14F-4D97-AF65-F5344CB8AC3E}">
        <p14:creationId xmlns:p14="http://schemas.microsoft.com/office/powerpoint/2010/main" val="2948671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17" y="365126"/>
            <a:ext cx="11085094" cy="982412"/>
          </a:xfrm>
        </p:spPr>
        <p:txBody>
          <a:bodyPr>
            <a:normAutofit fontScale="90000"/>
          </a:bodyPr>
          <a:lstStyle/>
          <a:p>
            <a:r>
              <a:rPr lang="en-US" sz="3600" b="1" dirty="0"/>
              <a:t>Steps in Designing a Marketing Communications </a:t>
            </a:r>
            <a:r>
              <a:rPr lang="en-US" sz="3600" b="1" dirty="0" err="1"/>
              <a:t>Programme</a:t>
            </a:r>
            <a:endParaRPr lang="en-GB" sz="36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815553196"/>
              </p:ext>
            </p:extLst>
          </p:nvPr>
        </p:nvGraphicFramePr>
        <p:xfrm>
          <a:off x="347136" y="1196975"/>
          <a:ext cx="11521017" cy="5111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p>
        </p:txBody>
      </p:sp>
      <p:sp>
        <p:nvSpPr>
          <p:cNvPr id="4" name="Footer Placeholder 3"/>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da-DK"/>
          </a:p>
        </p:txBody>
      </p:sp>
      <p:sp>
        <p:nvSpPr>
          <p:cNvPr id="5" name="Slide Number Placeholder 4"/>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5</a:t>
            </a:fld>
            <a:endParaRPr lang="vi-VN"/>
          </a:p>
        </p:txBody>
      </p:sp>
    </p:spTree>
    <p:extLst>
      <p:ext uri="{BB962C8B-B14F-4D97-AF65-F5344CB8AC3E}">
        <p14:creationId xmlns:p14="http://schemas.microsoft.com/office/powerpoint/2010/main" val="268201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D49C01C9-2892-4FEF-BAB2-54E2C7A1332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2ECB5985-F5DE-4718-A632-F337A97550B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06ADE8E0-C229-44AC-B2E4-A06EDF10791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32D78544-C54D-4C01-8EC4-86E50F1EC18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9389A3DD-E6BE-408C-99C5-E5057D3E3B2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5EF0A6D5-F259-4A3F-BE04-AABAF30111A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dgm id="{C78BFDB3-A9F3-437D-8DD8-8E8AAB66CBB2}"/>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2CE81138-AB6E-45CD-8910-7266F8B5C84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3E8B-81AB-1AAA-6FB8-F385BA3303DA}"/>
              </a:ext>
            </a:extLst>
          </p:cNvPr>
          <p:cNvSpPr>
            <a:spLocks noGrp="1"/>
          </p:cNvSpPr>
          <p:nvPr>
            <p:ph type="title"/>
          </p:nvPr>
        </p:nvSpPr>
        <p:spPr>
          <a:xfrm>
            <a:off x="585216" y="365125"/>
            <a:ext cx="10768584" cy="1325563"/>
          </a:xfrm>
        </p:spPr>
        <p:txBody>
          <a:bodyPr/>
          <a:lstStyle/>
          <a:p>
            <a:r>
              <a:rPr lang="en-US" dirty="0"/>
              <a:t>Audience: Who are you communicating with?</a:t>
            </a:r>
          </a:p>
        </p:txBody>
      </p:sp>
      <p:sp>
        <p:nvSpPr>
          <p:cNvPr id="3" name="Content Placeholder 2">
            <a:extLst>
              <a:ext uri="{FF2B5EF4-FFF2-40B4-BE49-F238E27FC236}">
                <a16:creationId xmlns:a16="http://schemas.microsoft.com/office/drawing/2014/main" id="{4B2D37FB-7A12-7E14-4B66-6899A33770D3}"/>
              </a:ext>
            </a:extLst>
          </p:cNvPr>
          <p:cNvSpPr>
            <a:spLocks noGrp="1"/>
          </p:cNvSpPr>
          <p:nvPr>
            <p:ph idx="1"/>
          </p:nvPr>
        </p:nvSpPr>
        <p:spPr>
          <a:xfrm>
            <a:off x="585216" y="1618488"/>
            <a:ext cx="10981944" cy="4558475"/>
          </a:xfrm>
        </p:spPr>
        <p:txBody>
          <a:bodyPr>
            <a:normAutofit lnSpcReduction="10000"/>
          </a:bodyPr>
          <a:lstStyle/>
          <a:p>
            <a:pPr lvl="0"/>
            <a:r>
              <a:rPr lang="en-US" sz="2400" b="1" dirty="0"/>
              <a:t>Existing or potential customers?</a:t>
            </a:r>
            <a:r>
              <a:rPr lang="en-US" sz="2400" dirty="0"/>
              <a:t> </a:t>
            </a:r>
          </a:p>
          <a:p>
            <a:pPr lvl="0"/>
            <a:r>
              <a:rPr lang="en-US" sz="2400" b="1" dirty="0"/>
              <a:t>Buyer, user, or purchase influencer?</a:t>
            </a:r>
            <a:br>
              <a:rPr lang="en-US" sz="2400" dirty="0"/>
            </a:br>
            <a:r>
              <a:rPr lang="en-US" sz="2400" b="1" dirty="0"/>
              <a:t>Example:</a:t>
            </a:r>
            <a:r>
              <a:rPr lang="en-US" sz="2400" dirty="0"/>
              <a:t> Shampoo may be used by the whole family, but a woman in the household may make the purchase decision. Infant formula is consumed by the child, but purchased by the parents. </a:t>
            </a:r>
          </a:p>
          <a:p>
            <a:pPr lvl="0"/>
            <a:r>
              <a:rPr lang="en-US" sz="2400" b="1" dirty="0"/>
              <a:t>Demographic characteristics:</a:t>
            </a:r>
            <a:r>
              <a:rPr lang="en-US" sz="2400" dirty="0"/>
              <a:t> age, gender, income, occupation, and place of residence. </a:t>
            </a:r>
          </a:p>
          <a:p>
            <a:pPr lvl="0"/>
            <a:r>
              <a:rPr lang="en-US" sz="2400" b="1" dirty="0"/>
              <a:t>Psychographic characteristics:</a:t>
            </a:r>
            <a:r>
              <a:rPr lang="en-US" sz="2400" dirty="0"/>
              <a:t> lifestyle, personal values, interests, and motivations. </a:t>
            </a:r>
          </a:p>
          <a:p>
            <a:pPr lvl="0"/>
            <a:r>
              <a:rPr lang="en-US" sz="2400" b="1" dirty="0"/>
              <a:t>Consumer </a:t>
            </a:r>
            <a:r>
              <a:rPr lang="en-US" sz="2400" b="1" dirty="0" err="1"/>
              <a:t>behaviour</a:t>
            </a:r>
            <a:r>
              <a:rPr lang="en-US" sz="2400" b="1" dirty="0"/>
              <a:t>:</a:t>
            </a:r>
            <a:r>
              <a:rPr lang="en-US" sz="2400" dirty="0"/>
              <a:t> purchase frequency, level of loyalty, and preferred information channels. </a:t>
            </a:r>
          </a:p>
          <a:p>
            <a:pPr lvl="0"/>
            <a:r>
              <a:rPr lang="en-US" sz="2400" b="1" dirty="0"/>
              <a:t>Customer problems, needs, or wants:</a:t>
            </a:r>
            <a:r>
              <a:rPr lang="en-US" sz="2400" dirty="0"/>
              <a:t> What are they trying to solve, achieve, or experience?</a:t>
            </a:r>
          </a:p>
        </p:txBody>
      </p:sp>
    </p:spTree>
    <p:extLst>
      <p:ext uri="{BB962C8B-B14F-4D97-AF65-F5344CB8AC3E}">
        <p14:creationId xmlns:p14="http://schemas.microsoft.com/office/powerpoint/2010/main" val="1365885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FF67-116A-BD3E-82E4-70926DD650E7}"/>
              </a:ext>
            </a:extLst>
          </p:cNvPr>
          <p:cNvSpPr>
            <a:spLocks noGrp="1"/>
          </p:cNvSpPr>
          <p:nvPr>
            <p:ph type="title"/>
          </p:nvPr>
        </p:nvSpPr>
        <p:spPr>
          <a:xfrm>
            <a:off x="838200" y="365126"/>
            <a:ext cx="10515600" cy="887942"/>
          </a:xfrm>
        </p:spPr>
        <p:txBody>
          <a:bodyPr>
            <a:normAutofit fontScale="90000"/>
          </a:bodyPr>
          <a:lstStyle/>
          <a:p>
            <a:r>
              <a:rPr lang="en-US" sz="3200" b="1" dirty="0"/>
              <a:t>Luxury goods are sold to the rich, but their advertising is often intended to be seen by the less affluent. Why is that?</a:t>
            </a:r>
          </a:p>
        </p:txBody>
      </p:sp>
      <p:sp>
        <p:nvSpPr>
          <p:cNvPr id="3" name="Content Placeholder 2">
            <a:extLst>
              <a:ext uri="{FF2B5EF4-FFF2-40B4-BE49-F238E27FC236}">
                <a16:creationId xmlns:a16="http://schemas.microsoft.com/office/drawing/2014/main" id="{8802FDDC-3141-F444-AF5F-39C671C43C88}"/>
              </a:ext>
            </a:extLst>
          </p:cNvPr>
          <p:cNvSpPr>
            <a:spLocks noGrp="1"/>
          </p:cNvSpPr>
          <p:nvPr>
            <p:ph idx="1"/>
          </p:nvPr>
        </p:nvSpPr>
        <p:spPr>
          <a:xfrm>
            <a:off x="324997" y="1439333"/>
            <a:ext cx="8020294" cy="5053542"/>
          </a:xfrm>
        </p:spPr>
        <p:txBody>
          <a:bodyPr>
            <a:normAutofit fontScale="62500" lnSpcReduction="20000"/>
          </a:bodyPr>
          <a:lstStyle/>
          <a:p>
            <a:pPr marL="0" indent="0">
              <a:buNone/>
            </a:pPr>
            <a:r>
              <a:rPr lang="en-US" dirty="0"/>
              <a:t>If a US$20,000 Hermès bag were valued only by wealthy buyers and the brand itself, it would be little more than a piece of high-quality leather. It becomes truly “powerful” when its owner walks down the street and everyone around them—even those who could never afford it—</a:t>
            </a:r>
            <a:r>
              <a:rPr lang="en-US" dirty="0" err="1"/>
              <a:t>recognises</a:t>
            </a:r>
            <a:r>
              <a:rPr lang="en-US" dirty="0"/>
              <a:t> how extraordinarily expensive it is.</a:t>
            </a:r>
          </a:p>
          <a:p>
            <a:pPr marL="0" indent="0">
              <a:buNone/>
            </a:pPr>
            <a:r>
              <a:rPr lang="en-US" dirty="0"/>
              <a:t>This is why luxury brands need to be visible to a much wider, less affluent audience. Only then can the wealthy owner experience the admiration that comes from being seen with something that most people cannot attain.</a:t>
            </a:r>
          </a:p>
          <a:p>
            <a:pPr marL="0" indent="0">
              <a:buNone/>
            </a:pPr>
            <a:r>
              <a:rPr lang="en-US" dirty="0"/>
              <a:t>The emotional value of luxury consumption, therefore, may come not only from the product itself but also from the </a:t>
            </a:r>
            <a:r>
              <a:rPr lang="en-US" b="1" dirty="0"/>
              <a:t>perceived status distance</a:t>
            </a:r>
            <a:r>
              <a:rPr lang="en-US" dirty="0"/>
              <a:t> it creates. The admiration, aspiration, and sometimes envy of others can reinforce the owner’s sense of prestige and social distinction.</a:t>
            </a:r>
          </a:p>
          <a:p>
            <a:pPr marL="0" indent="0">
              <a:buNone/>
            </a:pPr>
            <a:r>
              <a:rPr lang="en-US" dirty="0"/>
              <a:t>This reflects both a basic logic of luxury marketing and an understanding of human </a:t>
            </a:r>
            <a:r>
              <a:rPr lang="en-US" dirty="0" err="1"/>
              <a:t>behaviour</a:t>
            </a:r>
            <a:r>
              <a:rPr lang="en-US" dirty="0"/>
              <a:t>. In the age of social media, consumers are increasingly surrounded by highly curated and often extravagant standards of living promoted through media and influencers.</a:t>
            </a:r>
          </a:p>
          <a:p>
            <a:pPr marL="0" indent="0">
              <a:buNone/>
            </a:pPr>
            <a:r>
              <a:rPr lang="en-US" dirty="0"/>
              <a:t>Constant exposure to lifestyles and possessions that seem out of reach can contribute to feelings of inadequacy and status anxiety. In more extreme cases, it may encourage </a:t>
            </a:r>
            <a:r>
              <a:rPr lang="en-US" b="1" dirty="0"/>
              <a:t>conspicuous consumption beyond one’s financial means</a:t>
            </a:r>
            <a:r>
              <a:rPr lang="en-US" dirty="0"/>
              <a:t>—borrowing or overspending on luxury goods in exchange for temporary social recognition.</a:t>
            </a:r>
          </a:p>
        </p:txBody>
      </p:sp>
      <p:pic>
        <p:nvPicPr>
          <p:cNvPr id="5" name="Picture 4">
            <a:extLst>
              <a:ext uri="{FF2B5EF4-FFF2-40B4-BE49-F238E27FC236}">
                <a16:creationId xmlns:a16="http://schemas.microsoft.com/office/drawing/2014/main" id="{05E4C138-E4BC-EF13-4465-97FB283F88A2}"/>
              </a:ext>
            </a:extLst>
          </p:cNvPr>
          <p:cNvPicPr>
            <a:picLocks noChangeAspect="1"/>
          </p:cNvPicPr>
          <p:nvPr/>
        </p:nvPicPr>
        <p:blipFill>
          <a:blip r:embed="rId2"/>
          <a:stretch>
            <a:fillRect/>
          </a:stretch>
        </p:blipFill>
        <p:spPr>
          <a:xfrm>
            <a:off x="8497691" y="1632479"/>
            <a:ext cx="3521712" cy="4667250"/>
          </a:xfrm>
          <a:prstGeom prst="rect">
            <a:avLst/>
          </a:prstGeom>
        </p:spPr>
      </p:pic>
    </p:spTree>
    <p:extLst>
      <p:ext uri="{BB962C8B-B14F-4D97-AF65-F5344CB8AC3E}">
        <p14:creationId xmlns:p14="http://schemas.microsoft.com/office/powerpoint/2010/main" val="385286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17CD4-80AB-3982-37D1-C86654590D98}"/>
              </a:ext>
            </a:extLst>
          </p:cNvPr>
          <p:cNvSpPr>
            <a:spLocks noGrp="1"/>
          </p:cNvSpPr>
          <p:nvPr>
            <p:ph type="title"/>
          </p:nvPr>
        </p:nvSpPr>
        <p:spPr>
          <a:xfrm>
            <a:off x="838200" y="365125"/>
            <a:ext cx="10808368" cy="581359"/>
          </a:xfrm>
        </p:spPr>
        <p:txBody>
          <a:bodyPr>
            <a:normAutofit fontScale="90000"/>
          </a:bodyPr>
          <a:lstStyle/>
          <a:p>
            <a:r>
              <a:rPr lang="en-US" b="1" dirty="0"/>
              <a:t>Co</a:t>
            </a:r>
            <a:r>
              <a:rPr lang="en-US" sz="4000" b="1" dirty="0"/>
              <a:t>mmunication Objectives: Specific and Measurable</a:t>
            </a:r>
            <a:endParaRPr lang="en-US" sz="4000" dirty="0"/>
          </a:p>
        </p:txBody>
      </p:sp>
      <p:sp>
        <p:nvSpPr>
          <p:cNvPr id="3" name="Content Placeholder 2">
            <a:extLst>
              <a:ext uri="{FF2B5EF4-FFF2-40B4-BE49-F238E27FC236}">
                <a16:creationId xmlns:a16="http://schemas.microsoft.com/office/drawing/2014/main" id="{AD0DC653-8323-E495-9C25-9B3B3F93A659}"/>
              </a:ext>
            </a:extLst>
          </p:cNvPr>
          <p:cNvSpPr>
            <a:spLocks noGrp="1"/>
          </p:cNvSpPr>
          <p:nvPr>
            <p:ph idx="1"/>
          </p:nvPr>
        </p:nvSpPr>
        <p:spPr>
          <a:xfrm>
            <a:off x="545432" y="1219200"/>
            <a:ext cx="11101136" cy="5101389"/>
          </a:xfrm>
        </p:spPr>
        <p:txBody>
          <a:bodyPr>
            <a:normAutofit fontScale="77500" lnSpcReduction="20000"/>
          </a:bodyPr>
          <a:lstStyle/>
          <a:p>
            <a:pPr lvl="0"/>
            <a:r>
              <a:rPr lang="en-US" b="1" dirty="0"/>
              <a:t>Increase brand awareness</a:t>
            </a:r>
            <a:br>
              <a:rPr lang="en-US" dirty="0"/>
            </a:br>
            <a:r>
              <a:rPr lang="en-US" b="1" dirty="0"/>
              <a:t>Example:</a:t>
            </a:r>
            <a:r>
              <a:rPr lang="en-US" dirty="0"/>
              <a:t> Increase awareness of TH true MILK among customers aged 18–25 from 40% to 60% within three months.</a:t>
            </a:r>
          </a:p>
          <a:p>
            <a:pPr lvl="0"/>
            <a:r>
              <a:rPr lang="en-US" b="1" dirty="0"/>
              <a:t>Provide information about a new product or service</a:t>
            </a:r>
            <a:br>
              <a:rPr lang="en-US" dirty="0"/>
            </a:br>
            <a:r>
              <a:rPr lang="en-US" b="1" dirty="0"/>
              <a:t>Example:</a:t>
            </a:r>
            <a:r>
              <a:rPr lang="en-US" dirty="0"/>
              <a:t> Ensure that 60% of the target audience understands that the product contains natural ingredients and no preservatives.</a:t>
            </a:r>
          </a:p>
          <a:p>
            <a:pPr lvl="0"/>
            <a:r>
              <a:rPr lang="en-US" b="1" dirty="0"/>
              <a:t>Generate interest</a:t>
            </a:r>
            <a:br>
              <a:rPr lang="en-US" dirty="0"/>
            </a:br>
            <a:r>
              <a:rPr lang="en-US" b="1" dirty="0"/>
              <a:t>Example:</a:t>
            </a:r>
            <a:r>
              <a:rPr lang="en-US" dirty="0"/>
              <a:t> Increase the number of customers visiting the website to learn more about the product by 30% after the campaign.</a:t>
            </a:r>
          </a:p>
          <a:p>
            <a:pPr lvl="0"/>
            <a:r>
              <a:rPr lang="en-US" b="1" dirty="0"/>
              <a:t>Change customer attitudes or perceptions</a:t>
            </a:r>
            <a:br>
              <a:rPr lang="en-US" dirty="0"/>
            </a:br>
            <a:r>
              <a:rPr lang="en-US" b="1" dirty="0"/>
              <a:t>Example:</a:t>
            </a:r>
            <a:r>
              <a:rPr lang="en-US" dirty="0"/>
              <a:t> Increase the percentage of customers who perceive the brand as “trustworthy” from 50% to 70%.</a:t>
            </a:r>
          </a:p>
          <a:p>
            <a:pPr lvl="0"/>
            <a:r>
              <a:rPr lang="en-US" b="1" dirty="0"/>
              <a:t>Build brand preference</a:t>
            </a:r>
            <a:br>
              <a:rPr lang="en-US" dirty="0"/>
            </a:br>
            <a:r>
              <a:rPr lang="en-US" b="1" dirty="0"/>
              <a:t>Example:</a:t>
            </a:r>
            <a:r>
              <a:rPr lang="en-US" dirty="0"/>
              <a:t> Increase the percentage of customers who rank the brand among their top three </a:t>
            </a:r>
            <a:r>
              <a:rPr lang="en-US" dirty="0" err="1"/>
              <a:t>favourite</a:t>
            </a:r>
            <a:r>
              <a:rPr lang="en-US" dirty="0"/>
              <a:t> dairy brands.</a:t>
            </a:r>
          </a:p>
          <a:p>
            <a:pPr lvl="0"/>
            <a:r>
              <a:rPr lang="en-US" b="1" dirty="0"/>
              <a:t>Encourage purchase, registration, or trial</a:t>
            </a:r>
            <a:br>
              <a:rPr lang="en-US" dirty="0"/>
            </a:br>
            <a:r>
              <a:rPr lang="en-US" b="1" dirty="0"/>
              <a:t>Example:</a:t>
            </a:r>
            <a:r>
              <a:rPr lang="en-US" dirty="0"/>
              <a:t> Increase the number of orders by 20% during the campaign period.</a:t>
            </a:r>
          </a:p>
          <a:p>
            <a:pPr lvl="0"/>
            <a:r>
              <a:rPr lang="en-US" b="1" dirty="0"/>
              <a:t>Increase customer loyalty and encourage repeat purchases</a:t>
            </a:r>
            <a:endParaRPr lang="en-US" dirty="0"/>
          </a:p>
        </p:txBody>
      </p:sp>
    </p:spTree>
    <p:extLst>
      <p:ext uri="{BB962C8B-B14F-4D97-AF65-F5344CB8AC3E}">
        <p14:creationId xmlns:p14="http://schemas.microsoft.com/office/powerpoint/2010/main" val="3700087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718D-EBD0-4764-0C94-A570D7C66931}"/>
              </a:ext>
            </a:extLst>
          </p:cNvPr>
          <p:cNvSpPr>
            <a:spLocks noGrp="1"/>
          </p:cNvSpPr>
          <p:nvPr>
            <p:ph type="title"/>
          </p:nvPr>
        </p:nvSpPr>
        <p:spPr>
          <a:xfrm>
            <a:off x="838200" y="365126"/>
            <a:ext cx="10515600" cy="629486"/>
          </a:xfrm>
        </p:spPr>
        <p:txBody>
          <a:bodyPr>
            <a:normAutofit fontScale="90000"/>
          </a:bodyPr>
          <a:lstStyle/>
          <a:p>
            <a:r>
              <a:rPr lang="en-US" b="1" dirty="0"/>
              <a:t>Message Design</a:t>
            </a:r>
          </a:p>
        </p:txBody>
      </p:sp>
      <p:sp>
        <p:nvSpPr>
          <p:cNvPr id="3" name="Content Placeholder 2">
            <a:extLst>
              <a:ext uri="{FF2B5EF4-FFF2-40B4-BE49-F238E27FC236}">
                <a16:creationId xmlns:a16="http://schemas.microsoft.com/office/drawing/2014/main" id="{0E0CA08B-FCD1-5F3E-069D-1B60669016C7}"/>
              </a:ext>
            </a:extLst>
          </p:cNvPr>
          <p:cNvSpPr>
            <a:spLocks noGrp="1"/>
          </p:cNvSpPr>
          <p:nvPr>
            <p:ph idx="1"/>
          </p:nvPr>
        </p:nvSpPr>
        <p:spPr>
          <a:xfrm>
            <a:off x="529389" y="1138990"/>
            <a:ext cx="11101137" cy="5353884"/>
          </a:xfrm>
        </p:spPr>
        <p:txBody>
          <a:bodyPr>
            <a:normAutofit fontScale="70000" lnSpcReduction="20000"/>
          </a:bodyPr>
          <a:lstStyle/>
          <a:p>
            <a:pPr lvl="0"/>
            <a:r>
              <a:rPr lang="en-US" b="1" dirty="0"/>
              <a:t>What is the core customer benefit?</a:t>
            </a:r>
            <a:endParaRPr lang="en-US" dirty="0"/>
          </a:p>
          <a:p>
            <a:pPr lvl="1"/>
            <a:r>
              <a:rPr lang="en-US" dirty="0"/>
              <a:t>Apple: </a:t>
            </a:r>
            <a:r>
              <a:rPr lang="en-US" b="1" dirty="0"/>
              <a:t>“Think Different”</a:t>
            </a:r>
            <a:r>
              <a:rPr lang="en-US" dirty="0"/>
              <a:t> → creativity and innovation</a:t>
            </a:r>
          </a:p>
          <a:p>
            <a:pPr lvl="1"/>
            <a:r>
              <a:rPr lang="en-US" dirty="0"/>
              <a:t>Biti’s: </a:t>
            </a:r>
            <a:r>
              <a:rPr lang="en-US" b="1" dirty="0"/>
              <a:t>“</a:t>
            </a:r>
            <a:r>
              <a:rPr lang="en-US" b="1" dirty="0" err="1"/>
              <a:t>Nâng</a:t>
            </a:r>
            <a:r>
              <a:rPr lang="en-US" b="1" dirty="0"/>
              <a:t> </a:t>
            </a:r>
            <a:r>
              <a:rPr lang="en-US" b="1" dirty="0" err="1"/>
              <a:t>niu</a:t>
            </a:r>
            <a:r>
              <a:rPr lang="en-US" b="1" dirty="0"/>
              <a:t> </a:t>
            </a:r>
            <a:r>
              <a:rPr lang="en-US" b="1" dirty="0" err="1"/>
              <a:t>bàn</a:t>
            </a:r>
            <a:r>
              <a:rPr lang="en-US" b="1" dirty="0"/>
              <a:t> </a:t>
            </a:r>
            <a:r>
              <a:rPr lang="en-US" b="1" dirty="0" err="1"/>
              <a:t>chân</a:t>
            </a:r>
            <a:r>
              <a:rPr lang="en-US" b="1" dirty="0"/>
              <a:t> Việt”</a:t>
            </a:r>
            <a:r>
              <a:rPr lang="en-US" dirty="0"/>
              <a:t> → care and comfort for Vietnamese consumers</a:t>
            </a:r>
          </a:p>
          <a:p>
            <a:pPr lvl="0"/>
            <a:r>
              <a:rPr lang="en-US" b="1" dirty="0"/>
              <a:t>Message structure</a:t>
            </a:r>
            <a:endParaRPr lang="en-US" dirty="0"/>
          </a:p>
          <a:p>
            <a:pPr lvl="1"/>
            <a:r>
              <a:rPr lang="en-US" dirty="0"/>
              <a:t>Present a problem, then offer the solution</a:t>
            </a:r>
          </a:p>
          <a:p>
            <a:pPr lvl="1"/>
            <a:r>
              <a:rPr lang="en-US" dirty="0"/>
              <a:t>Show </a:t>
            </a:r>
            <a:r>
              <a:rPr lang="en-US" b="1" dirty="0"/>
              <a:t>before vs. after</a:t>
            </a:r>
            <a:r>
              <a:rPr lang="en-US" dirty="0"/>
              <a:t> using the product</a:t>
            </a:r>
          </a:p>
          <a:p>
            <a:pPr lvl="1"/>
            <a:r>
              <a:rPr lang="en-US" dirty="0"/>
              <a:t>Present </a:t>
            </a:r>
            <a:r>
              <a:rPr lang="en-US" b="1" dirty="0"/>
              <a:t>rational benefits first, followed by emotional benefits</a:t>
            </a:r>
            <a:endParaRPr lang="en-US" dirty="0"/>
          </a:p>
          <a:p>
            <a:pPr lvl="1"/>
            <a:r>
              <a:rPr lang="en-US" dirty="0"/>
              <a:t>Support the message with </a:t>
            </a:r>
            <a:r>
              <a:rPr lang="en-US" b="1" dirty="0"/>
              <a:t>evidence, statistics, demonstrations, or customer reviews</a:t>
            </a:r>
            <a:endParaRPr lang="en-US" dirty="0"/>
          </a:p>
          <a:p>
            <a:pPr lvl="0"/>
            <a:r>
              <a:rPr lang="en-US" b="1" dirty="0"/>
              <a:t>Message format</a:t>
            </a:r>
            <a:endParaRPr lang="en-US" dirty="0"/>
          </a:p>
          <a:p>
            <a:pPr lvl="1"/>
            <a:r>
              <a:rPr lang="en-US" dirty="0"/>
              <a:t>Visuals</a:t>
            </a:r>
          </a:p>
          <a:p>
            <a:pPr lvl="1"/>
            <a:r>
              <a:rPr lang="en-US" dirty="0" err="1"/>
              <a:t>Colours</a:t>
            </a:r>
            <a:endParaRPr lang="en-US" dirty="0"/>
          </a:p>
          <a:p>
            <a:pPr lvl="1"/>
            <a:r>
              <a:rPr lang="en-US" dirty="0"/>
              <a:t>Sound and music</a:t>
            </a:r>
          </a:p>
          <a:p>
            <a:pPr lvl="1"/>
            <a:r>
              <a:rPr lang="en-US" dirty="0"/>
              <a:t>Language and tone</a:t>
            </a:r>
          </a:p>
          <a:p>
            <a:pPr lvl="1"/>
            <a:r>
              <a:rPr lang="en-US" dirty="0"/>
              <a:t>Brand ambassadors or spokespersons</a:t>
            </a:r>
          </a:p>
          <a:p>
            <a:pPr lvl="1"/>
            <a:r>
              <a:rPr lang="en-US" dirty="0"/>
              <a:t>Slogans</a:t>
            </a:r>
          </a:p>
          <a:p>
            <a:pPr lvl="1"/>
            <a:r>
              <a:rPr lang="en-US" dirty="0"/>
              <a:t>Overall design style</a:t>
            </a:r>
          </a:p>
          <a:p>
            <a:pPr lvl="0"/>
            <a:r>
              <a:rPr lang="en-US" b="1" dirty="0"/>
              <a:t>Key requirements:</a:t>
            </a:r>
            <a:r>
              <a:rPr lang="en-US" dirty="0"/>
              <a:t> The message should be </a:t>
            </a:r>
            <a:r>
              <a:rPr lang="en-US" b="1" dirty="0"/>
              <a:t>clear, consistent, memorable, and relevant to the target audience</a:t>
            </a:r>
            <a:r>
              <a:rPr lang="en-US" dirty="0"/>
              <a:t>.</a:t>
            </a:r>
          </a:p>
          <a:p>
            <a:pPr marL="0" indent="0">
              <a:buNone/>
            </a:pPr>
            <a:r>
              <a:rPr lang="en-US" dirty="0">
                <a:hlinkClick r:id="rId2"/>
              </a:rPr>
              <a:t>https://www.youtube.com/watch?v=Dlx9Z0QcBds</a:t>
            </a:r>
            <a:endParaRPr lang="en-US" dirty="0"/>
          </a:p>
          <a:p>
            <a:pPr marL="0" indent="0">
              <a:buNone/>
            </a:pPr>
            <a:endParaRPr lang="en-US" dirty="0"/>
          </a:p>
        </p:txBody>
      </p:sp>
    </p:spTree>
    <p:extLst>
      <p:ext uri="{BB962C8B-B14F-4D97-AF65-F5344CB8AC3E}">
        <p14:creationId xmlns:p14="http://schemas.microsoft.com/office/powerpoint/2010/main" val="2128033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D70D0-B505-AD96-588F-571D87693358}"/>
              </a:ext>
            </a:extLst>
          </p:cNvPr>
          <p:cNvSpPr>
            <a:spLocks noGrp="1"/>
          </p:cNvSpPr>
          <p:nvPr>
            <p:ph type="title"/>
          </p:nvPr>
        </p:nvSpPr>
        <p:spPr>
          <a:xfrm>
            <a:off x="838200" y="365126"/>
            <a:ext cx="10808368" cy="693654"/>
          </a:xfrm>
        </p:spPr>
        <p:txBody>
          <a:bodyPr>
            <a:normAutofit fontScale="90000"/>
          </a:bodyPr>
          <a:lstStyle/>
          <a:p>
            <a:r>
              <a:rPr lang="en-US" b="1" dirty="0"/>
              <a:t>Media Selection: Where Is Your Target Audience?</a:t>
            </a:r>
            <a:endParaRPr lang="en-US" dirty="0"/>
          </a:p>
        </p:txBody>
      </p:sp>
      <p:sp>
        <p:nvSpPr>
          <p:cNvPr id="3" name="Content Placeholder 2">
            <a:extLst>
              <a:ext uri="{FF2B5EF4-FFF2-40B4-BE49-F238E27FC236}">
                <a16:creationId xmlns:a16="http://schemas.microsoft.com/office/drawing/2014/main" id="{E52FC3C9-BE7B-3DCD-5585-663339A00B2C}"/>
              </a:ext>
            </a:extLst>
          </p:cNvPr>
          <p:cNvSpPr>
            <a:spLocks noGrp="1"/>
          </p:cNvSpPr>
          <p:nvPr>
            <p:ph idx="1"/>
          </p:nvPr>
        </p:nvSpPr>
        <p:spPr>
          <a:xfrm>
            <a:off x="561474" y="1251284"/>
            <a:ext cx="11085094" cy="5117432"/>
          </a:xfrm>
        </p:spPr>
        <p:txBody>
          <a:bodyPr>
            <a:normAutofit fontScale="85000" lnSpcReduction="20000"/>
          </a:bodyPr>
          <a:lstStyle/>
          <a:p>
            <a:pPr lvl="0"/>
            <a:r>
              <a:rPr lang="en-US" b="1" dirty="0"/>
              <a:t>Mass Media</a:t>
            </a:r>
            <a:br>
              <a:rPr lang="en-US" dirty="0"/>
            </a:br>
            <a:r>
              <a:rPr lang="en-US" dirty="0"/>
              <a:t>TV, radio, newspapers, magazines, billboards, and outdoor digital screens.</a:t>
            </a:r>
            <a:br>
              <a:rPr lang="en-US" dirty="0"/>
            </a:br>
            <a:r>
              <a:rPr lang="en-US" dirty="0"/>
              <a:t>Best suited when a company wants to build </a:t>
            </a:r>
            <a:r>
              <a:rPr lang="en-US" b="1" dirty="0"/>
              <a:t>broad market awareness</a:t>
            </a:r>
            <a:r>
              <a:rPr lang="en-US" dirty="0"/>
              <a:t>.</a:t>
            </a:r>
          </a:p>
          <a:p>
            <a:pPr lvl="0"/>
            <a:r>
              <a:rPr lang="en-US" b="1" dirty="0"/>
              <a:t>Digital Media</a:t>
            </a:r>
            <a:br>
              <a:rPr lang="en-US" dirty="0"/>
            </a:br>
            <a:r>
              <a:rPr lang="en-US" dirty="0"/>
              <a:t>Websites, email, social media, search engines, online advertising, and mobile apps.</a:t>
            </a:r>
            <a:br>
              <a:rPr lang="en-US" dirty="0"/>
            </a:br>
            <a:r>
              <a:rPr lang="en-US" dirty="0"/>
              <a:t>Useful for </a:t>
            </a:r>
            <a:r>
              <a:rPr lang="en-US" b="1" dirty="0" err="1"/>
              <a:t>personalisation</a:t>
            </a:r>
            <a:r>
              <a:rPr lang="en-US" b="1" dirty="0"/>
              <a:t>, interaction, targeting, and performance measurement</a:t>
            </a:r>
            <a:r>
              <a:rPr lang="en-US" dirty="0"/>
              <a:t>.</a:t>
            </a:r>
          </a:p>
          <a:p>
            <a:pPr lvl="0"/>
            <a:r>
              <a:rPr lang="en-US" b="1" dirty="0"/>
              <a:t>Direct Communication</a:t>
            </a:r>
            <a:br>
              <a:rPr lang="en-US" dirty="0"/>
            </a:br>
            <a:r>
              <a:rPr lang="en-US" dirty="0"/>
              <a:t>Personal selling, consultations, seminars, events, and customer service.</a:t>
            </a:r>
            <a:br>
              <a:rPr lang="en-US" dirty="0"/>
            </a:br>
            <a:r>
              <a:rPr lang="en-US" dirty="0"/>
              <a:t>Particularly suitable for products or services that </a:t>
            </a:r>
            <a:r>
              <a:rPr lang="en-US" b="1" dirty="0"/>
              <a:t>require detailed explanation or involve high perceived risk</a:t>
            </a:r>
            <a:r>
              <a:rPr lang="en-US" dirty="0"/>
              <a:t>.</a:t>
            </a:r>
          </a:p>
          <a:p>
            <a:pPr lvl="0"/>
            <a:r>
              <a:rPr lang="en-US" b="1" dirty="0"/>
              <a:t>Word-of-Mouth and Community Communication</a:t>
            </a:r>
            <a:br>
              <a:rPr lang="en-US" dirty="0"/>
            </a:br>
            <a:r>
              <a:rPr lang="en-US" dirty="0"/>
              <a:t>Customer reviews, KOLs/KOCs, online communities, discussion groups, and user-generated content.</a:t>
            </a:r>
            <a:br>
              <a:rPr lang="en-US" dirty="0"/>
            </a:br>
            <a:r>
              <a:rPr lang="en-US" dirty="0"/>
              <a:t>Useful for building </a:t>
            </a:r>
            <a:r>
              <a:rPr lang="en-US" b="1" dirty="0"/>
              <a:t>credibility, social influence, and customer engagement</a:t>
            </a:r>
            <a:r>
              <a:rPr lang="en-US" dirty="0"/>
              <a:t>.</a:t>
            </a:r>
          </a:p>
        </p:txBody>
      </p:sp>
    </p:spTree>
    <p:extLst>
      <p:ext uri="{BB962C8B-B14F-4D97-AF65-F5344CB8AC3E}">
        <p14:creationId xmlns:p14="http://schemas.microsoft.com/office/powerpoint/2010/main" val="2119128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493B-1FB4-FD91-EFC4-1F4CFB4026C1}"/>
              </a:ext>
            </a:extLst>
          </p:cNvPr>
          <p:cNvSpPr>
            <a:spLocks noGrp="1"/>
          </p:cNvSpPr>
          <p:nvPr>
            <p:ph type="title"/>
          </p:nvPr>
        </p:nvSpPr>
        <p:spPr/>
        <p:txBody>
          <a:bodyPr/>
          <a:lstStyle/>
          <a:p>
            <a:r>
              <a:rPr lang="en-US" dirty="0"/>
              <a:t>Media schedule</a:t>
            </a:r>
          </a:p>
        </p:txBody>
      </p:sp>
      <p:sp>
        <p:nvSpPr>
          <p:cNvPr id="3" name="Content Placeholder 2">
            <a:extLst>
              <a:ext uri="{FF2B5EF4-FFF2-40B4-BE49-F238E27FC236}">
                <a16:creationId xmlns:a16="http://schemas.microsoft.com/office/drawing/2014/main" id="{BA8895D8-00FC-3AFC-3E4F-6CBBFD3A5055}"/>
              </a:ext>
            </a:extLst>
          </p:cNvPr>
          <p:cNvSpPr>
            <a:spLocks noGrp="1"/>
          </p:cNvSpPr>
          <p:nvPr>
            <p:ph idx="1"/>
          </p:nvPr>
        </p:nvSpPr>
        <p:spPr/>
        <p:txBody>
          <a:bodyPr/>
          <a:lstStyle/>
          <a:p>
            <a:pPr lvl="0"/>
            <a:r>
              <a:rPr lang="en-US" b="1" dirty="0"/>
              <a:t>Campaign start and end dates</a:t>
            </a:r>
            <a:endParaRPr lang="en-US" dirty="0"/>
          </a:p>
          <a:p>
            <a:pPr lvl="0"/>
            <a:r>
              <a:rPr lang="en-US" b="1" dirty="0"/>
              <a:t>Frequency of message exposure</a:t>
            </a:r>
            <a:endParaRPr lang="en-US" dirty="0"/>
          </a:p>
          <a:p>
            <a:pPr lvl="0"/>
            <a:r>
              <a:rPr lang="en-US" b="1" dirty="0"/>
              <a:t>Peak periods when communication intensity should be increased</a:t>
            </a:r>
            <a:endParaRPr lang="en-US" dirty="0"/>
          </a:p>
          <a:p>
            <a:pPr lvl="0"/>
            <a:r>
              <a:rPr lang="en-US" b="1" dirty="0"/>
              <a:t>Coordination of different channels across campaign stages</a:t>
            </a:r>
            <a:endParaRPr lang="en-US" dirty="0"/>
          </a:p>
          <a:p>
            <a:pPr lvl="0"/>
            <a:r>
              <a:rPr lang="en-US" dirty="0"/>
              <a:t>Consider </a:t>
            </a:r>
            <a:r>
              <a:rPr lang="en-US" b="1" dirty="0"/>
              <a:t>seasonality, special events, holidays, and customers’ typical buying occasions</a:t>
            </a:r>
            <a:r>
              <a:rPr lang="en-US" dirty="0"/>
              <a:t>.</a:t>
            </a:r>
          </a:p>
        </p:txBody>
      </p:sp>
    </p:spTree>
    <p:extLst>
      <p:ext uri="{BB962C8B-B14F-4D97-AF65-F5344CB8AC3E}">
        <p14:creationId xmlns:p14="http://schemas.microsoft.com/office/powerpoint/2010/main" val="3662058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989B82-B5D0-CA76-920E-044EF05B81B7}"/>
              </a:ext>
            </a:extLst>
          </p:cNvPr>
          <p:cNvPicPr>
            <a:picLocks noGrp="1" noChangeAspect="1"/>
          </p:cNvPicPr>
          <p:nvPr>
            <p:ph idx="1"/>
          </p:nvPr>
        </p:nvPicPr>
        <p:blipFill>
          <a:blip r:embed="rId2"/>
          <a:srcRect l="1725" r="1" b="1"/>
          <a:stretch>
            <a:fillRect/>
          </a:stretch>
        </p:blipFill>
        <p:spPr>
          <a:xfrm>
            <a:off x="-6588" y="10"/>
            <a:ext cx="12198588" cy="6857990"/>
          </a:xfrm>
          <a:prstGeom prst="rect">
            <a:avLst/>
          </a:prstGeom>
        </p:spPr>
      </p:pic>
    </p:spTree>
    <p:extLst>
      <p:ext uri="{BB962C8B-B14F-4D97-AF65-F5344CB8AC3E}">
        <p14:creationId xmlns:p14="http://schemas.microsoft.com/office/powerpoint/2010/main" val="2562107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4294967295"/>
          </p:nvPr>
        </p:nvSpPr>
        <p:spPr>
          <a:xfrm>
            <a:off x="348409" y="1167474"/>
            <a:ext cx="11520487" cy="5554001"/>
          </a:xfrm>
        </p:spPr>
        <p:txBody>
          <a:bodyPr>
            <a:normAutofit fontScale="77500" lnSpcReduction="20000"/>
          </a:bodyPr>
          <a:lstStyle/>
          <a:p>
            <a:pPr marL="0" indent="0">
              <a:buNone/>
            </a:pPr>
            <a:r>
              <a:rPr lang="en-US" sz="2400" dirty="0"/>
              <a:t> </a:t>
            </a:r>
            <a:r>
              <a:rPr lang="en-US" sz="2400" b="1" dirty="0"/>
              <a:t>Affordable Method</a:t>
            </a:r>
            <a:endParaRPr lang="en-US" sz="2400" dirty="0"/>
          </a:p>
          <a:p>
            <a:pPr lvl="0"/>
            <a:r>
              <a:rPr lang="en-US" sz="2400" dirty="0"/>
              <a:t>The company spends </a:t>
            </a:r>
            <a:r>
              <a:rPr lang="en-US" sz="2400" b="1" dirty="0"/>
              <a:t>what it believes it can afford</a:t>
            </a:r>
            <a:r>
              <a:rPr lang="en-US" sz="2400" dirty="0"/>
              <a:t> on marketing communications.</a:t>
            </a:r>
          </a:p>
          <a:p>
            <a:pPr lvl="0"/>
            <a:r>
              <a:rPr lang="en-US" sz="2400" dirty="0"/>
              <a:t>The communication budget is therefore determined by available financial resources rather than by specific communication objectives.</a:t>
            </a:r>
          </a:p>
          <a:p>
            <a:pPr marL="0" lvl="0" indent="0">
              <a:buNone/>
            </a:pPr>
            <a:r>
              <a:rPr lang="en-US" sz="2400" dirty="0"/>
              <a:t> </a:t>
            </a:r>
            <a:r>
              <a:rPr lang="en-US" sz="2400" b="1" dirty="0"/>
              <a:t>Percentage-of-Sales Method</a:t>
            </a:r>
            <a:r>
              <a:rPr lang="en-US" sz="2400" dirty="0"/>
              <a:t>: The communication budget is set as a </a:t>
            </a:r>
            <a:r>
              <a:rPr lang="en-US" sz="2400" b="1" dirty="0"/>
              <a:t>percentage of current or forecast sales revenue</a:t>
            </a:r>
            <a:r>
              <a:rPr lang="en-US" sz="2400" dirty="0"/>
              <a:t>.</a:t>
            </a:r>
          </a:p>
          <a:p>
            <a:pPr marL="0" indent="0">
              <a:buNone/>
            </a:pPr>
            <a:r>
              <a:rPr lang="en-US" sz="2400" dirty="0"/>
              <a:t> </a:t>
            </a:r>
            <a:r>
              <a:rPr lang="en-US" sz="2400" b="1" dirty="0"/>
              <a:t>Competitive-Parity Method</a:t>
            </a:r>
            <a:endParaRPr lang="en-US" sz="2400" dirty="0"/>
          </a:p>
          <a:p>
            <a:pPr lvl="0"/>
            <a:r>
              <a:rPr lang="en-US" sz="2400" dirty="0"/>
              <a:t>The budget is based on competitors’ communication spending, media presence, and the firm’s desired market share.</a:t>
            </a:r>
          </a:p>
          <a:p>
            <a:pPr lvl="0"/>
            <a:r>
              <a:rPr lang="en-US" sz="2400" dirty="0"/>
              <a:t>A common assumption is that </a:t>
            </a:r>
            <a:r>
              <a:rPr lang="en-US" sz="2400" b="1" dirty="0"/>
              <a:t>market share is related to share of voice (SOV)</a:t>
            </a:r>
            <a:r>
              <a:rPr lang="en-US" sz="2400" dirty="0"/>
              <a:t>.</a:t>
            </a:r>
          </a:p>
          <a:p>
            <a:pPr lvl="0"/>
            <a:r>
              <a:rPr lang="en-US" sz="2400" dirty="0"/>
              <a:t>The firm therefore considers how frequently competing brands appear in the market and how much communication pressure is needed to remain competitive.</a:t>
            </a:r>
          </a:p>
          <a:p>
            <a:pPr marL="0" indent="0">
              <a:buNone/>
            </a:pPr>
            <a:r>
              <a:rPr lang="en-US" sz="2400" dirty="0"/>
              <a:t> </a:t>
            </a:r>
            <a:r>
              <a:rPr lang="en-US" sz="2400" b="1" dirty="0"/>
              <a:t>Objective-and-Task Method</a:t>
            </a:r>
            <a:endParaRPr lang="en-US" sz="2400" dirty="0"/>
          </a:p>
          <a:p>
            <a:pPr lvl="0"/>
            <a:r>
              <a:rPr lang="en-US" sz="2400" dirty="0"/>
              <a:t>Define specific objectives for </a:t>
            </a:r>
            <a:r>
              <a:rPr lang="en-US" sz="2400" b="1" dirty="0"/>
              <a:t>awareness, trial, purchase, or market share</a:t>
            </a:r>
            <a:r>
              <a:rPr lang="en-US" sz="2400" dirty="0"/>
              <a:t>.</a:t>
            </a:r>
          </a:p>
          <a:p>
            <a:pPr lvl="0"/>
            <a:r>
              <a:rPr lang="en-US" sz="2400" dirty="0"/>
              <a:t>Estimate the total level of media exposure required, often expressed in </a:t>
            </a:r>
            <a:r>
              <a:rPr lang="en-US" sz="2400" b="1" dirty="0"/>
              <a:t>GRPs (Gross Rating Points)</a:t>
            </a:r>
            <a:r>
              <a:rPr lang="en-US" sz="2400" dirty="0"/>
              <a:t>.</a:t>
            </a:r>
          </a:p>
          <a:p>
            <a:pPr lvl="0"/>
            <a:r>
              <a:rPr lang="en-US" sz="2400" dirty="0"/>
              <a:t>Estimate the cost of achieving each GRP.</a:t>
            </a:r>
          </a:p>
          <a:p>
            <a:pPr lvl="0"/>
            <a:r>
              <a:rPr lang="en-US" sz="2400" dirty="0"/>
              <a:t>Calculate the total communication budget needed to achieve the objectives.</a:t>
            </a:r>
          </a:p>
          <a:p>
            <a:pPr marL="0" indent="0">
              <a:buNone/>
            </a:pPr>
            <a:r>
              <a:rPr lang="en-US" sz="2400" b="1" dirty="0"/>
              <a:t>In short: Objectives → Required exposure → Cost per exposure → Communication budget</a:t>
            </a:r>
            <a:r>
              <a:rPr lang="en-US" sz="2400" dirty="0"/>
              <a:t>.</a:t>
            </a:r>
          </a:p>
        </p:txBody>
      </p:sp>
      <p:sp>
        <p:nvSpPr>
          <p:cNvPr id="62470" name="Rectangle 6"/>
          <p:cNvSpPr>
            <a:spLocks noChangeArrowheads="1"/>
          </p:cNvSpPr>
          <p:nvPr/>
        </p:nvSpPr>
        <p:spPr bwMode="auto">
          <a:xfrm>
            <a:off x="347615" y="356659"/>
            <a:ext cx="11521280" cy="810815"/>
          </a:xfrm>
          <a:prstGeom prst="rect">
            <a:avLst/>
          </a:prstGeom>
          <a:noFill/>
          <a:ln w="9525">
            <a:noFill/>
            <a:miter lim="800000"/>
            <a:headEnd/>
            <a:tailEnd/>
          </a:ln>
          <a:effectLst/>
        </p:spPr>
        <p:txBody>
          <a:bodyPr anchor="ctr"/>
          <a:lstStyle/>
          <a:p>
            <a:r>
              <a:rPr lang="en-US" sz="3200" b="1" dirty="0">
                <a:solidFill>
                  <a:srgbClr val="D00000"/>
                </a:solidFill>
                <a:effectLst>
                  <a:outerShdw blurRad="38100" dist="38100" dir="2700000" algn="tl">
                    <a:srgbClr val="000000">
                      <a:alpha val="43137"/>
                    </a:srgbClr>
                  </a:outerShdw>
                </a:effectLst>
                <a:latin typeface="+mj-lt"/>
                <a:ea typeface="+mj-ea"/>
                <a:cs typeface="Times New Roman" pitchFamily="18" charset="0"/>
              </a:rPr>
              <a:t>Budget</a:t>
            </a:r>
          </a:p>
        </p:txBody>
      </p:sp>
    </p:spTree>
    <p:extLst>
      <p:ext uri="{BB962C8B-B14F-4D97-AF65-F5344CB8AC3E}">
        <p14:creationId xmlns:p14="http://schemas.microsoft.com/office/powerpoint/2010/main" val="2596340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4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4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246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246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246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246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246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2467">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2467">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24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450A-1B97-4EDB-9116-8C2AD66318D1}"/>
              </a:ext>
            </a:extLst>
          </p:cNvPr>
          <p:cNvSpPr>
            <a:spLocks noGrp="1"/>
          </p:cNvSpPr>
          <p:nvPr>
            <p:ph type="title"/>
          </p:nvPr>
        </p:nvSpPr>
        <p:spPr>
          <a:xfrm>
            <a:off x="838200" y="365125"/>
            <a:ext cx="10515600" cy="904875"/>
          </a:xfrm>
        </p:spPr>
        <p:txBody>
          <a:bodyPr>
            <a:normAutofit/>
          </a:bodyPr>
          <a:lstStyle/>
          <a:p>
            <a:r>
              <a:rPr lang="en-US" sz="4267" dirty="0">
                <a:solidFill>
                  <a:srgbClr val="D00000"/>
                </a:solidFill>
                <a:cs typeface="Times New Roman" pitchFamily="18" charset="0"/>
              </a:rPr>
              <a:t>Structure</a:t>
            </a:r>
            <a:endParaRPr lang="en-GB" dirty="0"/>
          </a:p>
        </p:txBody>
      </p:sp>
      <p:sp>
        <p:nvSpPr>
          <p:cNvPr id="3" name="Content Placeholder 2">
            <a:extLst>
              <a:ext uri="{FF2B5EF4-FFF2-40B4-BE49-F238E27FC236}">
                <a16:creationId xmlns:a16="http://schemas.microsoft.com/office/drawing/2014/main" id="{2801F08B-2B95-4CA6-B91C-5645E87091CD}"/>
              </a:ext>
            </a:extLst>
          </p:cNvPr>
          <p:cNvSpPr>
            <a:spLocks noGrp="1"/>
          </p:cNvSpPr>
          <p:nvPr>
            <p:ph idx="1"/>
          </p:nvPr>
        </p:nvSpPr>
        <p:spPr>
          <a:xfrm>
            <a:off x="347616" y="1412776"/>
            <a:ext cx="11653040" cy="4896544"/>
          </a:xfrm>
        </p:spPr>
        <p:txBody>
          <a:bodyPr>
            <a:normAutofit lnSpcReduction="10000"/>
          </a:bodyPr>
          <a:lstStyle/>
          <a:p>
            <a:pPr lvl="0"/>
            <a:r>
              <a:rPr lang="en-US" b="1" dirty="0"/>
              <a:t>Budget allocation by product: </a:t>
            </a:r>
            <a:r>
              <a:rPr lang="en-US" dirty="0"/>
              <a:t>Percentage of the communication budget allocated to each product, brand, or model.</a:t>
            </a:r>
          </a:p>
          <a:p>
            <a:pPr lvl="0"/>
            <a:r>
              <a:rPr lang="en-US" b="1" dirty="0"/>
              <a:t>Budget allocation by geographic area: </a:t>
            </a:r>
            <a:r>
              <a:rPr lang="en-US" dirty="0"/>
              <a:t>Percentage of the budget allocated to each region, city, or market area.</a:t>
            </a:r>
          </a:p>
          <a:p>
            <a:pPr lvl="0"/>
            <a:r>
              <a:rPr lang="en-US" b="1" dirty="0"/>
              <a:t>Budget allocation by marketing communication tool: </a:t>
            </a:r>
            <a:r>
              <a:rPr lang="en-US" dirty="0"/>
              <a:t>Percentage spent on advertising, sales promotion, public relations, direct marketing, and personal selling.</a:t>
            </a:r>
          </a:p>
          <a:p>
            <a:pPr lvl="0"/>
            <a:r>
              <a:rPr lang="en-US" b="1" dirty="0"/>
              <a:t>Budget allocation by media: </a:t>
            </a:r>
            <a:r>
              <a:rPr lang="en-US" dirty="0"/>
              <a:t>Percentage spent on TV and radio, print advertising, out-of-home (OOH) media, online media, and other channels.</a:t>
            </a:r>
          </a:p>
          <a:p>
            <a:pPr lvl="0"/>
            <a:r>
              <a:rPr lang="en-US" b="1" dirty="0"/>
              <a:t>Budget allocation over time: </a:t>
            </a:r>
            <a:r>
              <a:rPr lang="en-US" dirty="0"/>
              <a:t>Percentage of the budget allocated by quarter, month, or week throughout the year.</a:t>
            </a:r>
          </a:p>
        </p:txBody>
      </p:sp>
      <p:sp>
        <p:nvSpPr>
          <p:cNvPr id="4" name="Slide Number Placeholder 3">
            <a:extLst>
              <a:ext uri="{FF2B5EF4-FFF2-40B4-BE49-F238E27FC236}">
                <a16:creationId xmlns:a16="http://schemas.microsoft.com/office/drawing/2014/main" id="{3078780F-2F21-440C-AE15-FD2E5E377F21}"/>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14</a:t>
            </a:fld>
            <a:endParaRPr lang="en-GB"/>
          </a:p>
        </p:txBody>
      </p:sp>
      <p:sp>
        <p:nvSpPr>
          <p:cNvPr id="5" name="Date Placeholder 4">
            <a:extLst>
              <a:ext uri="{FF2B5EF4-FFF2-40B4-BE49-F238E27FC236}">
                <a16:creationId xmlns:a16="http://schemas.microsoft.com/office/drawing/2014/main" id="{5972AABF-6ABC-44DF-8DC5-4AD194E54E99}"/>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FE3A0A77-EB5B-4662-B739-5F72E725A0A2}"/>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spTree>
    <p:extLst>
      <p:ext uri="{BB962C8B-B14F-4D97-AF65-F5344CB8AC3E}">
        <p14:creationId xmlns:p14="http://schemas.microsoft.com/office/powerpoint/2010/main" val="2744513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5F68E-11A7-FB27-B989-16559A287D50}"/>
              </a:ext>
            </a:extLst>
          </p:cNvPr>
          <p:cNvSpPr>
            <a:spLocks noGrp="1"/>
          </p:cNvSpPr>
          <p:nvPr>
            <p:ph type="title"/>
          </p:nvPr>
        </p:nvSpPr>
        <p:spPr/>
        <p:txBody>
          <a:bodyPr/>
          <a:lstStyle/>
          <a:p>
            <a:r>
              <a:rPr lang="en-US" dirty="0"/>
              <a:t>Communication tools</a:t>
            </a:r>
          </a:p>
        </p:txBody>
      </p:sp>
      <p:sp>
        <p:nvSpPr>
          <p:cNvPr id="3" name="Content Placeholder 2">
            <a:extLst>
              <a:ext uri="{FF2B5EF4-FFF2-40B4-BE49-F238E27FC236}">
                <a16:creationId xmlns:a16="http://schemas.microsoft.com/office/drawing/2014/main" id="{0E6CEECD-A9C8-FCD6-773A-51A2A83D2D42}"/>
              </a:ext>
            </a:extLst>
          </p:cNvPr>
          <p:cNvSpPr>
            <a:spLocks noGrp="1"/>
          </p:cNvSpPr>
          <p:nvPr>
            <p:ph idx="1"/>
          </p:nvPr>
        </p:nvSpPr>
        <p:spPr>
          <a:xfrm>
            <a:off x="481263" y="1572126"/>
            <a:ext cx="11245515" cy="4604837"/>
          </a:xfrm>
        </p:spPr>
        <p:txBody>
          <a:bodyPr>
            <a:normAutofit fontScale="92500" lnSpcReduction="20000"/>
          </a:bodyPr>
          <a:lstStyle/>
          <a:p>
            <a:pPr lvl="0"/>
            <a:r>
              <a:rPr lang="en-US" b="1" dirty="0"/>
              <a:t>Advertising:</a:t>
            </a:r>
            <a:r>
              <a:rPr lang="en-US" dirty="0"/>
              <a:t> builds broad awareness and gives the firm strong control over the message.</a:t>
            </a:r>
          </a:p>
          <a:p>
            <a:pPr lvl="0"/>
            <a:r>
              <a:rPr lang="en-US" b="1" dirty="0"/>
              <a:t>Public relations (PR):</a:t>
            </a:r>
            <a:r>
              <a:rPr lang="en-US" dirty="0"/>
              <a:t> builds credibility, reputation, and trust.</a:t>
            </a:r>
          </a:p>
          <a:p>
            <a:pPr lvl="0"/>
            <a:r>
              <a:rPr lang="en-US" b="1" dirty="0"/>
              <a:t>Sales promotion:</a:t>
            </a:r>
            <a:r>
              <a:rPr lang="en-US" dirty="0"/>
              <a:t> encourages short-term customer action and purchase.</a:t>
            </a:r>
          </a:p>
          <a:p>
            <a:pPr lvl="0"/>
            <a:r>
              <a:rPr lang="en-US" b="1" dirty="0"/>
              <a:t>Personal selling:</a:t>
            </a:r>
            <a:r>
              <a:rPr lang="en-US" dirty="0"/>
              <a:t> provides consultation, persuasion, and handling of customer objections.</a:t>
            </a:r>
          </a:p>
          <a:p>
            <a:pPr lvl="0"/>
            <a:r>
              <a:rPr lang="en-US" b="1" dirty="0"/>
              <a:t>Direct marketing:</a:t>
            </a:r>
            <a:r>
              <a:rPr lang="en-US" dirty="0"/>
              <a:t> delivers </a:t>
            </a:r>
            <a:r>
              <a:rPr lang="en-US" dirty="0" err="1"/>
              <a:t>personalised</a:t>
            </a:r>
            <a:r>
              <a:rPr lang="en-US" dirty="0"/>
              <a:t> messages to specific customers or customer segments.</a:t>
            </a:r>
          </a:p>
          <a:p>
            <a:pPr lvl="0"/>
            <a:r>
              <a:rPr lang="en-US" b="1" dirty="0"/>
              <a:t>Digital and social media:</a:t>
            </a:r>
            <a:r>
              <a:rPr lang="en-US" dirty="0"/>
              <a:t> encourage interaction, sharing, rapid reach, and real-time measurement.</a:t>
            </a:r>
          </a:p>
          <a:p>
            <a:pPr lvl="0"/>
            <a:r>
              <a:rPr lang="en-US" b="1" dirty="0"/>
              <a:t>Events and experiential marketing:</a:t>
            </a:r>
            <a:r>
              <a:rPr lang="en-US" dirty="0"/>
              <a:t> allow customers to interact directly with and experience the brand.</a:t>
            </a:r>
          </a:p>
        </p:txBody>
      </p:sp>
    </p:spTree>
    <p:extLst>
      <p:ext uri="{BB962C8B-B14F-4D97-AF65-F5344CB8AC3E}">
        <p14:creationId xmlns:p14="http://schemas.microsoft.com/office/powerpoint/2010/main" val="650842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2" name="Rectangle 14"/>
          <p:cNvSpPr>
            <a:spLocks noChangeArrowheads="1"/>
          </p:cNvSpPr>
          <p:nvPr/>
        </p:nvSpPr>
        <p:spPr bwMode="auto">
          <a:xfrm>
            <a:off x="397204" y="166714"/>
            <a:ext cx="8686800" cy="810815"/>
          </a:xfrm>
          <a:prstGeom prst="rect">
            <a:avLst/>
          </a:prstGeom>
          <a:noFill/>
          <a:ln w="9525">
            <a:noFill/>
            <a:miter lim="800000"/>
            <a:headEnd/>
            <a:tailEnd/>
          </a:ln>
          <a:effectLst/>
        </p:spPr>
        <p:txBody>
          <a:bodyPr anchor="ctr"/>
          <a:lstStyle/>
          <a:p>
            <a:r>
              <a:rPr lang="en-US" sz="3200" b="1" dirty="0">
                <a:solidFill>
                  <a:srgbClr val="D00000"/>
                </a:solidFill>
                <a:effectLst>
                  <a:outerShdw blurRad="38100" dist="38100" dir="2700000" algn="tl">
                    <a:srgbClr val="000000">
                      <a:alpha val="43137"/>
                    </a:srgbClr>
                  </a:outerShdw>
                </a:effectLst>
                <a:latin typeface="+mj-lt"/>
                <a:ea typeface="+mj-ea"/>
                <a:cs typeface="Times New Roman" pitchFamily="18" charset="0"/>
              </a:rPr>
              <a:t>Mkt communication across the product life-cycle</a:t>
            </a:r>
          </a:p>
        </p:txBody>
      </p:sp>
      <p:pic>
        <p:nvPicPr>
          <p:cNvPr id="7" name="Picture 6">
            <a:extLst>
              <a:ext uri="{FF2B5EF4-FFF2-40B4-BE49-F238E27FC236}">
                <a16:creationId xmlns:a16="http://schemas.microsoft.com/office/drawing/2014/main" id="{23CD7E23-871F-06E3-50B1-E366C39DE101}"/>
              </a:ext>
            </a:extLst>
          </p:cNvPr>
          <p:cNvPicPr>
            <a:picLocks noChangeAspect="1"/>
          </p:cNvPicPr>
          <p:nvPr/>
        </p:nvPicPr>
        <p:blipFill>
          <a:blip r:embed="rId3"/>
          <a:stretch>
            <a:fillRect/>
          </a:stretch>
        </p:blipFill>
        <p:spPr>
          <a:xfrm>
            <a:off x="821266" y="1212578"/>
            <a:ext cx="10619645" cy="4680221"/>
          </a:xfrm>
          <a:prstGeom prst="rect">
            <a:avLst/>
          </a:prstGeom>
        </p:spPr>
      </p:pic>
    </p:spTree>
    <p:extLst>
      <p:ext uri="{BB962C8B-B14F-4D97-AF65-F5344CB8AC3E}">
        <p14:creationId xmlns:p14="http://schemas.microsoft.com/office/powerpoint/2010/main" val="1742428817"/>
      </p:ext>
    </p:extLst>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F2FB4-54F0-C4F4-BCD8-FCBB13E73F19}"/>
              </a:ext>
            </a:extLst>
          </p:cNvPr>
          <p:cNvSpPr>
            <a:spLocks noGrp="1"/>
          </p:cNvSpPr>
          <p:nvPr>
            <p:ph type="title"/>
          </p:nvPr>
        </p:nvSpPr>
        <p:spPr>
          <a:xfrm>
            <a:off x="5449824" y="1709738"/>
            <a:ext cx="5897626" cy="2852737"/>
          </a:xfrm>
        </p:spPr>
        <p:txBody>
          <a:bodyPr/>
          <a:lstStyle/>
          <a:p>
            <a:r>
              <a:rPr lang="en-US" b="1" dirty="0">
                <a:solidFill>
                  <a:schemeClr val="accent6">
                    <a:lumMod val="50000"/>
                  </a:schemeClr>
                </a:solidFill>
              </a:rPr>
              <a:t>Advertisement</a:t>
            </a:r>
          </a:p>
        </p:txBody>
      </p:sp>
      <p:sp>
        <p:nvSpPr>
          <p:cNvPr id="3" name="Text Placeholder 2">
            <a:extLst>
              <a:ext uri="{FF2B5EF4-FFF2-40B4-BE49-F238E27FC236}">
                <a16:creationId xmlns:a16="http://schemas.microsoft.com/office/drawing/2014/main" id="{92134761-36EA-E02D-02EB-DC3BB04D4B51}"/>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5F89C3C6-3FC1-C4BD-762E-8CA74E466910}"/>
              </a:ext>
            </a:extLst>
          </p:cNvPr>
          <p:cNvPicPr>
            <a:picLocks noChangeAspect="1"/>
          </p:cNvPicPr>
          <p:nvPr/>
        </p:nvPicPr>
        <p:blipFill>
          <a:blip r:embed="rId2"/>
          <a:stretch>
            <a:fillRect/>
          </a:stretch>
        </p:blipFill>
        <p:spPr>
          <a:xfrm>
            <a:off x="0" y="0"/>
            <a:ext cx="5108793" cy="6858000"/>
          </a:xfrm>
          <a:prstGeom prst="rect">
            <a:avLst/>
          </a:prstGeom>
        </p:spPr>
      </p:pic>
    </p:spTree>
    <p:extLst>
      <p:ext uri="{BB962C8B-B14F-4D97-AF65-F5344CB8AC3E}">
        <p14:creationId xmlns:p14="http://schemas.microsoft.com/office/powerpoint/2010/main" val="1264078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FB17-2070-BD5B-F724-C87DE52A9CC8}"/>
              </a:ext>
            </a:extLst>
          </p:cNvPr>
          <p:cNvSpPr>
            <a:spLocks noGrp="1"/>
          </p:cNvSpPr>
          <p:nvPr>
            <p:ph type="title"/>
          </p:nvPr>
        </p:nvSpPr>
        <p:spPr>
          <a:xfrm>
            <a:off x="838200" y="365126"/>
            <a:ext cx="10515600" cy="693654"/>
          </a:xfrm>
        </p:spPr>
        <p:txBody>
          <a:bodyPr>
            <a:normAutofit fontScale="90000"/>
          </a:bodyPr>
          <a:lstStyle/>
          <a:p>
            <a:r>
              <a:rPr lang="en-US" b="1" dirty="0"/>
              <a:t>Advertisement</a:t>
            </a:r>
          </a:p>
        </p:txBody>
      </p:sp>
      <p:sp>
        <p:nvSpPr>
          <p:cNvPr id="3" name="Content Placeholder 2">
            <a:extLst>
              <a:ext uri="{FF2B5EF4-FFF2-40B4-BE49-F238E27FC236}">
                <a16:creationId xmlns:a16="http://schemas.microsoft.com/office/drawing/2014/main" id="{8BF0E66B-6B3C-E4C8-F1D1-9BD4DDA06B9E}"/>
              </a:ext>
            </a:extLst>
          </p:cNvPr>
          <p:cNvSpPr>
            <a:spLocks noGrp="1"/>
          </p:cNvSpPr>
          <p:nvPr>
            <p:ph idx="1"/>
          </p:nvPr>
        </p:nvSpPr>
        <p:spPr>
          <a:xfrm>
            <a:off x="838200" y="1376446"/>
            <a:ext cx="10817994" cy="4351338"/>
          </a:xfrm>
        </p:spPr>
        <p:txBody>
          <a:bodyPr/>
          <a:lstStyle/>
          <a:p>
            <a:r>
              <a:rPr lang="en-US" dirty="0"/>
              <a:t>Advertising is a </a:t>
            </a:r>
            <a:r>
              <a:rPr lang="en-US" b="1" dirty="0"/>
              <a:t>paid form </a:t>
            </a:r>
            <a:r>
              <a:rPr lang="en-US" dirty="0"/>
              <a:t>of communication in which a company places a message or brand on a media channel to inform, persuade, or remind customers (American Marketing Association).</a:t>
            </a:r>
          </a:p>
          <a:p>
            <a:r>
              <a:rPr lang="en-US" dirty="0"/>
              <a:t>Applications:</a:t>
            </a:r>
          </a:p>
          <a:p>
            <a:pPr lvl="1"/>
            <a:r>
              <a:rPr lang="en-US" dirty="0"/>
              <a:t>Launching a new product </a:t>
            </a:r>
          </a:p>
          <a:p>
            <a:pPr lvl="1"/>
            <a:r>
              <a:rPr lang="en-US" dirty="0"/>
              <a:t>Building brand awareness </a:t>
            </a:r>
          </a:p>
          <a:p>
            <a:pPr lvl="1"/>
            <a:r>
              <a:rPr lang="en-US" dirty="0"/>
              <a:t>Repositioning a brand </a:t>
            </a:r>
          </a:p>
          <a:p>
            <a:pPr lvl="1"/>
            <a:r>
              <a:rPr lang="en-US" dirty="0"/>
              <a:t>Reminding customers </a:t>
            </a:r>
          </a:p>
          <a:p>
            <a:pPr lvl="1"/>
            <a:r>
              <a:rPr lang="en-US" dirty="0"/>
              <a:t>Creating differentiation</a:t>
            </a:r>
          </a:p>
          <a:p>
            <a:pPr lvl="1"/>
            <a:endParaRPr lang="en-US" dirty="0"/>
          </a:p>
        </p:txBody>
      </p:sp>
    </p:spTree>
    <p:extLst>
      <p:ext uri="{BB962C8B-B14F-4D97-AF65-F5344CB8AC3E}">
        <p14:creationId xmlns:p14="http://schemas.microsoft.com/office/powerpoint/2010/main" val="4262222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B0A2-EBAB-4AF7-81D0-1532EE769E42}"/>
              </a:ext>
            </a:extLst>
          </p:cNvPr>
          <p:cNvSpPr>
            <a:spLocks noGrp="1"/>
          </p:cNvSpPr>
          <p:nvPr>
            <p:ph type="title"/>
          </p:nvPr>
        </p:nvSpPr>
        <p:spPr>
          <a:xfrm>
            <a:off x="838200" y="365125"/>
            <a:ext cx="10515600" cy="521843"/>
          </a:xfrm>
        </p:spPr>
        <p:txBody>
          <a:bodyPr>
            <a:normAutofit fontScale="90000"/>
          </a:bodyPr>
          <a:lstStyle/>
          <a:p>
            <a:r>
              <a:rPr lang="en-GB" dirty="0"/>
              <a:t>9.3.1 </a:t>
            </a:r>
            <a:r>
              <a:rPr lang="en-GB" dirty="0" err="1"/>
              <a:t>Đặc</a:t>
            </a:r>
            <a:r>
              <a:rPr lang="en-GB" dirty="0"/>
              <a:t> </a:t>
            </a:r>
            <a:r>
              <a:rPr lang="en-GB" dirty="0" err="1"/>
              <a:t>điểm</a:t>
            </a:r>
            <a:endParaRPr lang="en-GB" dirty="0"/>
          </a:p>
        </p:txBody>
      </p:sp>
      <p:graphicFrame>
        <p:nvGraphicFramePr>
          <p:cNvPr id="7" name="Content Placeholder 6">
            <a:extLst>
              <a:ext uri="{FF2B5EF4-FFF2-40B4-BE49-F238E27FC236}">
                <a16:creationId xmlns:a16="http://schemas.microsoft.com/office/drawing/2014/main" id="{24BA3A6C-B24D-4F0B-B3A7-84410D7D45D0}"/>
              </a:ext>
            </a:extLst>
          </p:cNvPr>
          <p:cNvGraphicFramePr>
            <a:graphicFrameLocks noGrp="1"/>
          </p:cNvGraphicFramePr>
          <p:nvPr>
            <p:ph idx="1"/>
          </p:nvPr>
        </p:nvGraphicFramePr>
        <p:xfrm>
          <a:off x="378984" y="1033272"/>
          <a:ext cx="11434032" cy="3411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17D787F-FA0A-4C4F-BF80-A5ECCF5EEBF1}"/>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19</a:t>
            </a:fld>
            <a:endParaRPr lang="en-GB"/>
          </a:p>
        </p:txBody>
      </p:sp>
      <p:sp>
        <p:nvSpPr>
          <p:cNvPr id="5" name="Date Placeholder 4">
            <a:extLst>
              <a:ext uri="{FF2B5EF4-FFF2-40B4-BE49-F238E27FC236}">
                <a16:creationId xmlns:a16="http://schemas.microsoft.com/office/drawing/2014/main" id="{417B8446-63B7-4CE2-B4E5-B8F3166D8C7B}"/>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AD98E2F2-4261-4F4C-B0F3-C6668568A45A}"/>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pic>
        <p:nvPicPr>
          <p:cNvPr id="10" name="Picture 9">
            <a:extLst>
              <a:ext uri="{FF2B5EF4-FFF2-40B4-BE49-F238E27FC236}">
                <a16:creationId xmlns:a16="http://schemas.microsoft.com/office/drawing/2014/main" id="{37F71B38-9C87-F748-6692-72AAB8E2ED2E}"/>
              </a:ext>
            </a:extLst>
          </p:cNvPr>
          <p:cNvPicPr>
            <a:picLocks noChangeAspect="1"/>
          </p:cNvPicPr>
          <p:nvPr/>
        </p:nvPicPr>
        <p:blipFill>
          <a:blip r:embed="rId7"/>
          <a:stretch>
            <a:fillRect/>
          </a:stretch>
        </p:blipFill>
        <p:spPr>
          <a:xfrm>
            <a:off x="0" y="0"/>
            <a:ext cx="7262841" cy="6858000"/>
          </a:xfrm>
          <a:prstGeom prst="rect">
            <a:avLst/>
          </a:prstGeom>
        </p:spPr>
      </p:pic>
      <p:pic>
        <p:nvPicPr>
          <p:cNvPr id="12" name="Picture 11">
            <a:extLst>
              <a:ext uri="{FF2B5EF4-FFF2-40B4-BE49-F238E27FC236}">
                <a16:creationId xmlns:a16="http://schemas.microsoft.com/office/drawing/2014/main" id="{EC17D38D-6201-D64D-CF21-DA706F7BA372}"/>
              </a:ext>
            </a:extLst>
          </p:cNvPr>
          <p:cNvPicPr>
            <a:picLocks noChangeAspect="1"/>
          </p:cNvPicPr>
          <p:nvPr/>
        </p:nvPicPr>
        <p:blipFill>
          <a:blip r:embed="rId8"/>
          <a:stretch>
            <a:fillRect/>
          </a:stretch>
        </p:blipFill>
        <p:spPr>
          <a:xfrm>
            <a:off x="993690" y="427670"/>
            <a:ext cx="11198310" cy="6313714"/>
          </a:xfrm>
          <a:prstGeom prst="rect">
            <a:avLst/>
          </a:prstGeom>
        </p:spPr>
      </p:pic>
    </p:spTree>
    <p:extLst>
      <p:ext uri="{BB962C8B-B14F-4D97-AF65-F5344CB8AC3E}">
        <p14:creationId xmlns:p14="http://schemas.microsoft.com/office/powerpoint/2010/main" val="162561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Advertisement design</a:t>
            </a:r>
            <a:endParaRPr lang="vi-VN" dirty="0"/>
          </a:p>
        </p:txBody>
      </p:sp>
      <p:sp>
        <p:nvSpPr>
          <p:cNvPr id="7" name="Rectangle 6"/>
          <p:cNvSpPr/>
          <p:nvPr/>
        </p:nvSpPr>
        <p:spPr>
          <a:xfrm>
            <a:off x="335359" y="3002525"/>
            <a:ext cx="1752427" cy="881892"/>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vi-VN" sz="2400" dirty="0"/>
              <a:t>Mission</a:t>
            </a:r>
          </a:p>
        </p:txBody>
      </p:sp>
      <p:sp>
        <p:nvSpPr>
          <p:cNvPr id="8" name="Rectangle 7"/>
          <p:cNvSpPr/>
          <p:nvPr/>
        </p:nvSpPr>
        <p:spPr>
          <a:xfrm>
            <a:off x="2840584" y="3027161"/>
            <a:ext cx="1890965" cy="847708"/>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vi-VN" sz="2400" dirty="0"/>
              <a:t>Money</a:t>
            </a:r>
          </a:p>
        </p:txBody>
      </p:sp>
      <p:sp>
        <p:nvSpPr>
          <p:cNvPr id="9" name="Rectangle 8"/>
          <p:cNvSpPr/>
          <p:nvPr/>
        </p:nvSpPr>
        <p:spPr>
          <a:xfrm>
            <a:off x="5810248" y="2169905"/>
            <a:ext cx="2284488" cy="881892"/>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vi-VN" sz="2400" dirty="0"/>
              <a:t>Message</a:t>
            </a:r>
          </a:p>
        </p:txBody>
      </p:sp>
      <p:sp>
        <p:nvSpPr>
          <p:cNvPr id="10" name="Rectangle 9"/>
          <p:cNvSpPr/>
          <p:nvPr/>
        </p:nvSpPr>
        <p:spPr>
          <a:xfrm>
            <a:off x="5810248" y="3884417"/>
            <a:ext cx="2284488" cy="881892"/>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vi-VN" sz="2400" dirty="0"/>
              <a:t>Media</a:t>
            </a:r>
          </a:p>
        </p:txBody>
      </p:sp>
      <p:sp>
        <p:nvSpPr>
          <p:cNvPr id="11" name="Rectangle 10"/>
          <p:cNvSpPr/>
          <p:nvPr/>
        </p:nvSpPr>
        <p:spPr>
          <a:xfrm>
            <a:off x="9338555" y="2852936"/>
            <a:ext cx="2315085" cy="1224136"/>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r>
              <a:rPr lang="vi-VN" sz="2400" dirty="0"/>
              <a:t>Measurement</a:t>
            </a:r>
          </a:p>
        </p:txBody>
      </p:sp>
      <p:cxnSp>
        <p:nvCxnSpPr>
          <p:cNvPr id="13" name="Straight Arrow Connector 12"/>
          <p:cNvCxnSpPr>
            <a:cxnSpLocks/>
            <a:stCxn id="7" idx="3"/>
            <a:endCxn id="8" idx="1"/>
          </p:cNvCxnSpPr>
          <p:nvPr/>
        </p:nvCxnSpPr>
        <p:spPr>
          <a:xfrm>
            <a:off x="2087786" y="3443471"/>
            <a:ext cx="752799" cy="7544"/>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hape 15"/>
          <p:cNvCxnSpPr>
            <a:cxnSpLocks/>
            <a:stCxn id="8" idx="3"/>
            <a:endCxn id="9" idx="1"/>
          </p:cNvCxnSpPr>
          <p:nvPr/>
        </p:nvCxnSpPr>
        <p:spPr>
          <a:xfrm flipV="1">
            <a:off x="4731549" y="2610851"/>
            <a:ext cx="1078699" cy="840164"/>
          </a:xfrm>
          <a:prstGeom prst="bentConnector3">
            <a:avLst>
              <a:gd name="adj1" fmla="val 50000"/>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hape 15"/>
          <p:cNvCxnSpPr>
            <a:cxnSpLocks/>
            <a:stCxn id="8" idx="3"/>
            <a:endCxn id="10" idx="1"/>
          </p:cNvCxnSpPr>
          <p:nvPr/>
        </p:nvCxnSpPr>
        <p:spPr>
          <a:xfrm>
            <a:off x="4731549" y="3451015"/>
            <a:ext cx="1078699" cy="874348"/>
          </a:xfrm>
          <a:prstGeom prst="bentConnector3">
            <a:avLst>
              <a:gd name="adj1" fmla="val 50000"/>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hape 15"/>
          <p:cNvCxnSpPr>
            <a:cxnSpLocks/>
            <a:stCxn id="9" idx="3"/>
            <a:endCxn id="11" idx="1"/>
          </p:cNvCxnSpPr>
          <p:nvPr/>
        </p:nvCxnSpPr>
        <p:spPr>
          <a:xfrm>
            <a:off x="8094736" y="2610851"/>
            <a:ext cx="1243819" cy="854153"/>
          </a:xfrm>
          <a:prstGeom prst="bentConnector3">
            <a:avLst>
              <a:gd name="adj1" fmla="val 50000"/>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hape 15"/>
          <p:cNvCxnSpPr>
            <a:cxnSpLocks/>
            <a:stCxn id="10" idx="3"/>
            <a:endCxn id="11" idx="1"/>
          </p:cNvCxnSpPr>
          <p:nvPr/>
        </p:nvCxnSpPr>
        <p:spPr>
          <a:xfrm flipV="1">
            <a:off x="8094736" y="3465004"/>
            <a:ext cx="1243819" cy="860359"/>
          </a:xfrm>
          <a:prstGeom prst="bentConnector3">
            <a:avLst>
              <a:gd name="adj1" fmla="val 50000"/>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p>
        </p:txBody>
      </p:sp>
      <p:sp>
        <p:nvSpPr>
          <p:cNvPr id="4" name="Footer Placeholder 3"/>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da-DK"/>
          </a:p>
        </p:txBody>
      </p:sp>
      <p:sp>
        <p:nvSpPr>
          <p:cNvPr id="5" name="Slide Number Placeholder 4"/>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20</a:t>
            </a:fld>
            <a:endParaRPr lang="vi-VN"/>
          </a:p>
        </p:txBody>
      </p:sp>
    </p:spTree>
    <p:extLst>
      <p:ext uri="{BB962C8B-B14F-4D97-AF65-F5344CB8AC3E}">
        <p14:creationId xmlns:p14="http://schemas.microsoft.com/office/powerpoint/2010/main" val="338376120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across)">
                                      <p:cBhvr>
                                        <p:cTn id="12" dur="500"/>
                                        <p:tgtEl>
                                          <p:spTgt spid="1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checkerboard(across)">
                                      <p:cBhvr>
                                        <p:cTn id="20" dur="500"/>
                                        <p:tgtEl>
                                          <p:spTgt spid="18"/>
                                        </p:tgtEl>
                                      </p:cBhvr>
                                    </p:animEffect>
                                  </p:childTnLst>
                                </p:cTn>
                              </p:par>
                              <p:par>
                                <p:cTn id="21" presetID="5" presetClass="entr" presetSubtype="1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heckerboard(across)">
                                      <p:cBhvr>
                                        <p:cTn id="23" dur="500"/>
                                        <p:tgtEl>
                                          <p:spTgt spid="16"/>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heckerboard(across)">
                                      <p:cBhvr>
                                        <p:cTn id="26" dur="500"/>
                                        <p:tgtEl>
                                          <p:spTgt spid="9"/>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heckerboard(across)">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checkerboard(across)">
                                      <p:cBhvr>
                                        <p:cTn id="34" dur="500"/>
                                        <p:tgtEl>
                                          <p:spTgt spid="21"/>
                                        </p:tgtEl>
                                      </p:cBhvr>
                                    </p:animEffect>
                                  </p:childTnLst>
                                </p:cTn>
                              </p:par>
                              <p:par>
                                <p:cTn id="35" presetID="5" presetClass="entr" presetSubtype="1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checkerboard(across)">
                                      <p:cBhvr>
                                        <p:cTn id="37" dur="500"/>
                                        <p:tgtEl>
                                          <p:spTgt spid="26"/>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checkerboard(across)">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p:txBody>
          <a:bodyPr/>
          <a:lstStyle/>
          <a:p>
            <a:pPr marL="685783" indent="-685783">
              <a:defRPr/>
            </a:pPr>
            <a:r>
              <a:rPr lang="en-US" dirty="0"/>
              <a:t>Mission</a:t>
            </a:r>
            <a:endParaRPr lang="vi-VN" dirty="0"/>
          </a:p>
        </p:txBody>
      </p:sp>
      <p:sp>
        <p:nvSpPr>
          <p:cNvPr id="675843" name="Rectangle 3"/>
          <p:cNvSpPr>
            <a:spLocks noGrp="1" noChangeArrowheads="1"/>
          </p:cNvSpPr>
          <p:nvPr>
            <p:ph idx="1"/>
          </p:nvPr>
        </p:nvSpPr>
        <p:spPr/>
        <p:txBody>
          <a:bodyPr/>
          <a:lstStyle/>
          <a:p>
            <a:r>
              <a:rPr lang="en-US" b="1" dirty="0" err="1"/>
              <a:t>Behavioural</a:t>
            </a:r>
            <a:r>
              <a:rPr lang="en-US" b="1" dirty="0"/>
              <a:t> objectives:</a:t>
            </a:r>
            <a:r>
              <a:rPr lang="en-US" dirty="0"/>
              <a:t> sales volume, revenue</a:t>
            </a:r>
          </a:p>
          <a:p>
            <a:r>
              <a:rPr lang="en-US" b="1" dirty="0"/>
              <a:t>Awareness and attitude objectives:</a:t>
            </a:r>
            <a:endParaRPr lang="en-US" dirty="0"/>
          </a:p>
          <a:p>
            <a:pPr lvl="1"/>
            <a:r>
              <a:rPr lang="en-US" b="1" dirty="0"/>
              <a:t>Inform:</a:t>
            </a:r>
            <a:r>
              <a:rPr lang="en-US" dirty="0"/>
              <a:t> unaware → aware </a:t>
            </a:r>
          </a:p>
          <a:p>
            <a:pPr lvl="1"/>
            <a:r>
              <a:rPr lang="en-US" b="1" dirty="0"/>
              <a:t>Persuade:</a:t>
            </a:r>
            <a:r>
              <a:rPr lang="en-US" dirty="0"/>
              <a:t> aware → interested → preference → convinced </a:t>
            </a:r>
          </a:p>
          <a:p>
            <a:pPr lvl="1"/>
            <a:r>
              <a:rPr lang="en-US" b="1" dirty="0"/>
              <a:t>Remind:</a:t>
            </a:r>
            <a:r>
              <a:rPr lang="en-US" dirty="0"/>
              <a:t> first purchase → repeat purchase</a:t>
            </a:r>
          </a:p>
        </p:txBody>
      </p:sp>
      <p:sp>
        <p:nvSpPr>
          <p:cNvPr id="2" name="Date Placeholder 1"/>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p>
        </p:txBody>
      </p:sp>
      <p:sp>
        <p:nvSpPr>
          <p:cNvPr id="3" name="Footer Placeholder 2"/>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da-DK"/>
          </a:p>
        </p:txBody>
      </p:sp>
      <p:sp>
        <p:nvSpPr>
          <p:cNvPr id="4" name="Slide Number Placeholder 3"/>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21</a:t>
            </a:fld>
            <a:endParaRPr lang="vi-VN"/>
          </a:p>
        </p:txBody>
      </p:sp>
    </p:spTree>
    <p:extLst>
      <p:ext uri="{BB962C8B-B14F-4D97-AF65-F5344CB8AC3E}">
        <p14:creationId xmlns:p14="http://schemas.microsoft.com/office/powerpoint/2010/main" val="1819880572"/>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B99F-798A-43BB-9F13-578F70D0B46C}"/>
              </a:ext>
            </a:extLst>
          </p:cNvPr>
          <p:cNvSpPr>
            <a:spLocks noGrp="1"/>
          </p:cNvSpPr>
          <p:nvPr>
            <p:ph type="title"/>
          </p:nvPr>
        </p:nvSpPr>
        <p:spPr>
          <a:xfrm>
            <a:off x="905577" y="278499"/>
            <a:ext cx="10515600" cy="315912"/>
          </a:xfrm>
        </p:spPr>
        <p:txBody>
          <a:bodyPr>
            <a:normAutofit fontScale="90000"/>
          </a:bodyPr>
          <a:lstStyle/>
          <a:p>
            <a:r>
              <a:rPr lang="en-GB" b="1" dirty="0"/>
              <a:t>Money (Budget)</a:t>
            </a:r>
          </a:p>
        </p:txBody>
      </p:sp>
      <p:sp>
        <p:nvSpPr>
          <p:cNvPr id="3" name="Content Placeholder 2">
            <a:extLst>
              <a:ext uri="{FF2B5EF4-FFF2-40B4-BE49-F238E27FC236}">
                <a16:creationId xmlns:a16="http://schemas.microsoft.com/office/drawing/2014/main" id="{FA3CBA5C-7A04-43B8-BC2B-CDFEAD3F3C2B}"/>
              </a:ext>
            </a:extLst>
          </p:cNvPr>
          <p:cNvSpPr>
            <a:spLocks noGrp="1"/>
          </p:cNvSpPr>
          <p:nvPr>
            <p:ph idx="1"/>
          </p:nvPr>
        </p:nvSpPr>
        <p:spPr>
          <a:xfrm>
            <a:off x="265935" y="882349"/>
            <a:ext cx="4918713" cy="5556952"/>
          </a:xfrm>
          <a:solidFill>
            <a:schemeClr val="accent1">
              <a:lumMod val="20000"/>
              <a:lumOff val="80000"/>
            </a:schemeClr>
          </a:solidFill>
        </p:spPr>
        <p:txBody>
          <a:bodyPr>
            <a:normAutofit fontScale="62500" lnSpcReduction="20000"/>
          </a:bodyPr>
          <a:lstStyle/>
          <a:p>
            <a:r>
              <a:rPr lang="en-US" sz="3200" b="1" dirty="0"/>
              <a:t>Bottom-up approach: </a:t>
            </a:r>
            <a:r>
              <a:rPr lang="en-US" sz="3200" dirty="0"/>
              <a:t>The advertising budget is built from specific communication objectives and the activities required to achieve them.</a:t>
            </a:r>
          </a:p>
          <a:p>
            <a:pPr lvl="0"/>
            <a:r>
              <a:rPr lang="en-US" sz="3200" b="1" dirty="0"/>
              <a:t>Objective-and-task method</a:t>
            </a:r>
            <a:r>
              <a:rPr lang="en-US" sz="3200" dirty="0"/>
              <a:t> </a:t>
            </a:r>
          </a:p>
          <a:p>
            <a:pPr lvl="1"/>
            <a:r>
              <a:rPr lang="en-US" dirty="0"/>
              <a:t>Define specific advertising objectives. </a:t>
            </a:r>
          </a:p>
          <a:p>
            <a:pPr lvl="1"/>
            <a:r>
              <a:rPr lang="en-US" dirty="0"/>
              <a:t>Identify the tasks needed to achieve those objectives. </a:t>
            </a:r>
          </a:p>
          <a:p>
            <a:pPr lvl="1"/>
            <a:r>
              <a:rPr lang="en-US" dirty="0"/>
              <a:t>Estimate the cost of performing those tasks. </a:t>
            </a:r>
          </a:p>
          <a:p>
            <a:pPr lvl="1"/>
            <a:r>
              <a:rPr lang="en-US" dirty="0"/>
              <a:t>The total cost becomes the advertising budget. </a:t>
            </a:r>
          </a:p>
          <a:p>
            <a:pPr marL="0" indent="0">
              <a:buNone/>
            </a:pPr>
            <a:r>
              <a:rPr lang="en-US" sz="3200" b="1" dirty="0"/>
              <a:t>Eg: </a:t>
            </a:r>
            <a:r>
              <a:rPr lang="en-US" sz="3200" dirty="0"/>
              <a:t>A company wants to achieve </a:t>
            </a:r>
            <a:r>
              <a:rPr lang="en-US" sz="3200" b="1" dirty="0"/>
              <a:t>70% brand awareness</a:t>
            </a:r>
            <a:r>
              <a:rPr lang="en-US" sz="3200" dirty="0"/>
              <a:t> among university students. It determines that it needs TikTok advertising, campus events, and influencer content. The estimated cost of these activities determines the budget.</a:t>
            </a:r>
          </a:p>
          <a:p>
            <a:pPr marL="0" indent="0">
              <a:buNone/>
            </a:pPr>
            <a:r>
              <a:rPr lang="en-US" sz="3200" b="1" dirty="0"/>
              <a:t>Objectives → Tasks → Estimated costs → Budget</a:t>
            </a:r>
            <a:endParaRPr lang="en-US" sz="3200" dirty="0"/>
          </a:p>
          <a:p>
            <a:pPr marL="0" indent="0">
              <a:buNone/>
            </a:pPr>
            <a:r>
              <a:rPr lang="en-US" sz="3200" dirty="0"/>
              <a:t>This is generally considered the </a:t>
            </a:r>
            <a:r>
              <a:rPr lang="en-US" sz="3200" b="1" dirty="0"/>
              <a:t>most logical and strategically sound approach</a:t>
            </a:r>
            <a:r>
              <a:rPr lang="en-US" sz="3200" dirty="0"/>
              <a:t>, because spending is directly linked to marketing objectives.</a:t>
            </a:r>
          </a:p>
        </p:txBody>
      </p:sp>
      <p:sp>
        <p:nvSpPr>
          <p:cNvPr id="4" name="Slide Number Placeholder 3">
            <a:extLst>
              <a:ext uri="{FF2B5EF4-FFF2-40B4-BE49-F238E27FC236}">
                <a16:creationId xmlns:a16="http://schemas.microsoft.com/office/drawing/2014/main" id="{73678C83-A673-4325-AAD4-902CBB801AC9}"/>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22</a:t>
            </a:fld>
            <a:endParaRPr lang="en-GB"/>
          </a:p>
        </p:txBody>
      </p:sp>
      <p:sp>
        <p:nvSpPr>
          <p:cNvPr id="5" name="Date Placeholder 4">
            <a:extLst>
              <a:ext uri="{FF2B5EF4-FFF2-40B4-BE49-F238E27FC236}">
                <a16:creationId xmlns:a16="http://schemas.microsoft.com/office/drawing/2014/main" id="{D7E7D3D5-5A23-4834-B5AD-CB1D1549ABB8}"/>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0B0D0323-6DEC-49FE-84D5-98D2C4079AED}"/>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sp>
        <p:nvSpPr>
          <p:cNvPr id="7" name="Content Placeholder 2">
            <a:extLst>
              <a:ext uri="{FF2B5EF4-FFF2-40B4-BE49-F238E27FC236}">
                <a16:creationId xmlns:a16="http://schemas.microsoft.com/office/drawing/2014/main" id="{41709A4D-E040-577D-EACB-F0295C92852D}"/>
              </a:ext>
            </a:extLst>
          </p:cNvPr>
          <p:cNvSpPr txBox="1">
            <a:spLocks/>
          </p:cNvSpPr>
          <p:nvPr/>
        </p:nvSpPr>
        <p:spPr>
          <a:xfrm>
            <a:off x="5468112" y="115504"/>
            <a:ext cx="6457953" cy="6559616"/>
          </a:xfrm>
          <a:prstGeom prst="rect">
            <a:avLst/>
          </a:prstGeom>
          <a:solidFill>
            <a:schemeClr val="accent3">
              <a:lumMod val="20000"/>
              <a:lumOff val="80000"/>
            </a:schemeClr>
          </a:solidFill>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Top-down approach: </a:t>
            </a:r>
            <a:r>
              <a:rPr lang="en-US" sz="3600" dirty="0"/>
              <a:t>Management first determines how much money is available for advertising, usually based on financial or competitive considerations. The budget is then allocated across advertising activities.</a:t>
            </a:r>
          </a:p>
          <a:p>
            <a:pPr lvl="0"/>
            <a:r>
              <a:rPr lang="en-US" sz="3600" b="1" dirty="0"/>
              <a:t>Affordable method: </a:t>
            </a:r>
            <a:r>
              <a:rPr lang="en-US" sz="3600" dirty="0"/>
              <a:t>The company spends on advertising only what it believes it can afford after covering other expenses.</a:t>
            </a:r>
          </a:p>
          <a:p>
            <a:pPr marL="0" lvl="0" indent="0">
              <a:buNone/>
            </a:pPr>
            <a:r>
              <a:rPr lang="en-US" sz="3600" b="1" dirty="0">
                <a:sym typeface="Wingdings" panose="05000000000000000000" pitchFamily="2" charset="2"/>
              </a:rPr>
              <a:t> </a:t>
            </a:r>
            <a:r>
              <a:rPr lang="en-US" sz="3600" b="1" dirty="0"/>
              <a:t>Limitation:</a:t>
            </a:r>
            <a:r>
              <a:rPr lang="en-US" sz="3600" dirty="0"/>
              <a:t> Advertising is treated as a residual expense rather than an investment linked to objectives.</a:t>
            </a:r>
          </a:p>
          <a:p>
            <a:pPr lvl="0"/>
            <a:r>
              <a:rPr lang="en-US" sz="3600" b="1" dirty="0"/>
              <a:t>Percentage-of-sales method: </a:t>
            </a:r>
            <a:r>
              <a:rPr lang="en-US" sz="3600" dirty="0"/>
              <a:t>The advertising budget is set as a fixed percentage of current or forecast sales revenue.</a:t>
            </a:r>
          </a:p>
          <a:p>
            <a:pPr marL="0" lvl="0" indent="0">
              <a:buNone/>
            </a:pPr>
            <a:r>
              <a:rPr lang="en-US" sz="3600" b="1" dirty="0"/>
              <a:t>Eg: </a:t>
            </a:r>
            <a:r>
              <a:rPr lang="en-US" sz="3600" dirty="0"/>
              <a:t>If forecast sales are $10 million and the company allocates </a:t>
            </a:r>
            <a:r>
              <a:rPr lang="en-US" sz="3600" b="1" dirty="0"/>
              <a:t>5% of sales to advertising</a:t>
            </a:r>
            <a:r>
              <a:rPr lang="en-US" sz="3600" dirty="0"/>
              <a:t>, the advertising budget is $500,000.</a:t>
            </a:r>
          </a:p>
          <a:p>
            <a:pPr marL="0" lvl="0" indent="0">
              <a:buNone/>
            </a:pPr>
            <a:r>
              <a:rPr lang="en-US" sz="3600" b="1" dirty="0">
                <a:sym typeface="Wingdings" panose="05000000000000000000" pitchFamily="2" charset="2"/>
              </a:rPr>
              <a:t> </a:t>
            </a:r>
            <a:r>
              <a:rPr lang="en-US" sz="3600" b="1" dirty="0"/>
              <a:t>Limitation:</a:t>
            </a:r>
            <a:r>
              <a:rPr lang="en-US" sz="3600" dirty="0"/>
              <a:t> It assumes sales determine advertising expenditure, although advertising itself is intended to influence sales.</a:t>
            </a:r>
          </a:p>
          <a:p>
            <a:pPr lvl="0"/>
            <a:r>
              <a:rPr lang="en-US" sz="3600" b="1" dirty="0"/>
              <a:t>Competitive-parity method: </a:t>
            </a:r>
            <a:r>
              <a:rPr lang="en-US" sz="3600" dirty="0"/>
              <a:t>The company sets its advertising expenditure based on competitors' spending or industry norms.</a:t>
            </a:r>
          </a:p>
          <a:p>
            <a:pPr lvl="0"/>
            <a:r>
              <a:rPr lang="en-US" sz="3600" b="1" dirty="0"/>
              <a:t>Share of Voice (SOV) → Share of Market (SOM)</a:t>
            </a:r>
            <a:endParaRPr lang="en-US" sz="3600" dirty="0"/>
          </a:p>
          <a:p>
            <a:pPr lvl="1"/>
            <a:r>
              <a:rPr lang="en-US" sz="3400" b="1" dirty="0"/>
              <a:t>Share of Voice:</a:t>
            </a:r>
            <a:r>
              <a:rPr lang="en-US" sz="3400" dirty="0"/>
              <a:t> the brand's advertising presence relative to total advertising in its market. </a:t>
            </a:r>
          </a:p>
          <a:p>
            <a:pPr lvl="1"/>
            <a:r>
              <a:rPr lang="en-US" sz="3400" b="1" dirty="0"/>
              <a:t>Share of Market:</a:t>
            </a:r>
            <a:r>
              <a:rPr lang="en-US" sz="3400" dirty="0"/>
              <a:t> the brand's sales as a percentage of total market sales. </a:t>
            </a:r>
          </a:p>
          <a:p>
            <a:pPr marL="0" indent="0">
              <a:buNone/>
            </a:pPr>
            <a:r>
              <a:rPr lang="en-US" sz="3600" b="1" dirty="0"/>
              <a:t>Eg: </a:t>
            </a:r>
            <a:r>
              <a:rPr lang="en-US" sz="3600" dirty="0"/>
              <a:t>If a brand accounts for </a:t>
            </a:r>
            <a:r>
              <a:rPr lang="en-US" sz="3600" b="1" dirty="0"/>
              <a:t>20% of total advertising expenditure</a:t>
            </a:r>
            <a:r>
              <a:rPr lang="en-US" sz="3600" dirty="0"/>
              <a:t> in a category, its SOV is 20%. If it has </a:t>
            </a:r>
            <a:r>
              <a:rPr lang="en-US" sz="3600" b="1" dirty="0"/>
              <a:t>15% market share</a:t>
            </a:r>
            <a:r>
              <a:rPr lang="en-US" sz="3600" dirty="0"/>
              <a:t>, then: </a:t>
            </a:r>
            <a:r>
              <a:rPr lang="en-US" sz="3600" b="1" dirty="0"/>
              <a:t>SOV 20% &gt; SOM 15%</a:t>
            </a:r>
            <a:endParaRPr lang="en-US" sz="3600" dirty="0"/>
          </a:p>
          <a:p>
            <a:pPr marL="0" indent="0">
              <a:buNone/>
            </a:pPr>
            <a:r>
              <a:rPr lang="en-US" sz="3600" dirty="0">
                <a:sym typeface="Wingdings" panose="05000000000000000000" pitchFamily="2" charset="2"/>
              </a:rPr>
              <a:t> </a:t>
            </a:r>
            <a:r>
              <a:rPr lang="en-US" sz="3600" dirty="0"/>
              <a:t>This is sometimes called </a:t>
            </a:r>
            <a:r>
              <a:rPr lang="en-US" sz="3600" b="1" dirty="0"/>
              <a:t>Excess Share of Voice (ESOV)</a:t>
            </a:r>
            <a:r>
              <a:rPr lang="en-US" sz="3600" dirty="0"/>
              <a:t>. The underlying idea is that maintaining SOV above current market share may help a brand grow over time.</a:t>
            </a:r>
          </a:p>
        </p:txBody>
      </p:sp>
    </p:spTree>
    <p:extLst>
      <p:ext uri="{BB962C8B-B14F-4D97-AF65-F5344CB8AC3E}">
        <p14:creationId xmlns:p14="http://schemas.microsoft.com/office/powerpoint/2010/main" val="70288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9303F-6523-AFCE-EE59-587D04DCC63F}"/>
              </a:ext>
            </a:extLst>
          </p:cNvPr>
          <p:cNvSpPr>
            <a:spLocks noGrp="1"/>
          </p:cNvSpPr>
          <p:nvPr>
            <p:ph type="title"/>
          </p:nvPr>
        </p:nvSpPr>
        <p:spPr>
          <a:xfrm>
            <a:off x="838200" y="365125"/>
            <a:ext cx="10515600" cy="517191"/>
          </a:xfrm>
        </p:spPr>
        <p:txBody>
          <a:bodyPr>
            <a:normAutofit fontScale="90000"/>
          </a:bodyPr>
          <a:lstStyle/>
          <a:p>
            <a:r>
              <a:rPr lang="en-US" dirty="0"/>
              <a:t>Bottom-up approach</a:t>
            </a:r>
          </a:p>
        </p:txBody>
      </p:sp>
      <p:sp>
        <p:nvSpPr>
          <p:cNvPr id="3" name="Content Placeholder 2">
            <a:extLst>
              <a:ext uri="{FF2B5EF4-FFF2-40B4-BE49-F238E27FC236}">
                <a16:creationId xmlns:a16="http://schemas.microsoft.com/office/drawing/2014/main" id="{6CC5A5C1-5F2F-9689-1A5B-83099518DE89}"/>
              </a:ext>
            </a:extLst>
          </p:cNvPr>
          <p:cNvSpPr>
            <a:spLocks noGrp="1"/>
          </p:cNvSpPr>
          <p:nvPr>
            <p:ph idx="1"/>
          </p:nvPr>
        </p:nvSpPr>
        <p:spPr>
          <a:xfrm>
            <a:off x="497305" y="1090863"/>
            <a:ext cx="11149263" cy="5086100"/>
          </a:xfrm>
        </p:spPr>
        <p:txBody>
          <a:bodyPr>
            <a:normAutofit fontScale="70000" lnSpcReduction="20000"/>
          </a:bodyPr>
          <a:lstStyle/>
          <a:p>
            <a:pPr marL="0" indent="0">
              <a:buNone/>
            </a:pPr>
            <a:r>
              <a:rPr lang="en-US" dirty="0"/>
              <a:t>Biti’s Hunter – “</a:t>
            </a:r>
            <a:r>
              <a:rPr lang="en-US" dirty="0" err="1"/>
              <a:t>Đi</a:t>
            </a:r>
            <a:r>
              <a:rPr lang="en-US" dirty="0"/>
              <a:t> </a:t>
            </a:r>
            <a:r>
              <a:rPr lang="en-US" dirty="0" err="1"/>
              <a:t>để</a:t>
            </a:r>
            <a:r>
              <a:rPr lang="en-US" dirty="0"/>
              <a:t> </a:t>
            </a:r>
            <a:r>
              <a:rPr lang="en-US" dirty="0" err="1"/>
              <a:t>trở</a:t>
            </a:r>
            <a:r>
              <a:rPr lang="en-US" dirty="0"/>
              <a:t> </a:t>
            </a:r>
            <a:r>
              <a:rPr lang="en-US" dirty="0" err="1"/>
              <a:t>về</a:t>
            </a:r>
            <a:r>
              <a:rPr lang="en-US" dirty="0"/>
              <a:t>” campaign</a:t>
            </a:r>
          </a:p>
          <a:p>
            <a:pPr marL="0" indent="0">
              <a:buNone/>
            </a:pPr>
            <a:r>
              <a:rPr lang="en-US" dirty="0">
                <a:hlinkClick r:id="rId2"/>
              </a:rPr>
              <a:t>https://www.brandsvietnam.com/campaign/209-biti-s-di-de-tro-ve</a:t>
            </a:r>
            <a:endParaRPr lang="en-US" dirty="0"/>
          </a:p>
          <a:p>
            <a:pPr marL="0" indent="0">
              <a:buNone/>
            </a:pPr>
            <a:endParaRPr lang="en-US" dirty="0"/>
          </a:p>
          <a:p>
            <a:pPr marL="0" indent="0">
              <a:buNone/>
            </a:pPr>
            <a:r>
              <a:rPr lang="en-US" dirty="0"/>
              <a:t>The </a:t>
            </a:r>
            <a:r>
              <a:rPr lang="en-US" b="1" dirty="0"/>
              <a:t>Biti’s Hunter campaign</a:t>
            </a:r>
            <a:r>
              <a:rPr lang="en-US" dirty="0"/>
              <a:t> was built around an insight that resonated strongly with young Vietnamese consumers: young people want to travel, explore, and experience the world, but </a:t>
            </a:r>
            <a:r>
              <a:rPr lang="en-US" b="1" dirty="0"/>
              <a:t>Tet is still the time when they want to return home to their families</a:t>
            </a:r>
            <a:r>
              <a:rPr lang="en-US" dirty="0"/>
              <a:t>. The </a:t>
            </a:r>
            <a:r>
              <a:rPr lang="en-US" b="1" dirty="0"/>
              <a:t>“</a:t>
            </a:r>
            <a:r>
              <a:rPr lang="en-US" b="1" dirty="0" err="1"/>
              <a:t>Đi</a:t>
            </a:r>
            <a:r>
              <a:rPr lang="en-US" b="1" dirty="0"/>
              <a:t> </a:t>
            </a:r>
            <a:r>
              <a:rPr lang="en-US" b="1" dirty="0" err="1"/>
              <a:t>để</a:t>
            </a:r>
            <a:r>
              <a:rPr lang="en-US" b="1" dirty="0"/>
              <a:t> </a:t>
            </a:r>
            <a:r>
              <a:rPr lang="en-US" b="1" dirty="0" err="1"/>
              <a:t>trở</a:t>
            </a:r>
            <a:r>
              <a:rPr lang="en-US" b="1" dirty="0"/>
              <a:t> </a:t>
            </a:r>
            <a:r>
              <a:rPr lang="en-US" b="1" dirty="0" err="1"/>
              <a:t>về</a:t>
            </a:r>
            <a:r>
              <a:rPr lang="en-US" b="1" dirty="0"/>
              <a:t>” (“Go to Return”)</a:t>
            </a:r>
            <a:r>
              <a:rPr lang="en-US" dirty="0"/>
              <a:t> campaign connected the footwear product with the emotions of </a:t>
            </a:r>
            <a:r>
              <a:rPr lang="en-US" b="1" dirty="0"/>
              <a:t>leaving and returning, exploration and family, and the spirit of Tet</a:t>
            </a:r>
            <a:r>
              <a:rPr lang="en-US" dirty="0"/>
              <a:t>.</a:t>
            </a:r>
          </a:p>
          <a:p>
            <a:r>
              <a:rPr lang="en-US" dirty="0"/>
              <a:t>Music videos featuring celebrities.</a:t>
            </a:r>
          </a:p>
          <a:p>
            <a:r>
              <a:rPr lang="en-US" dirty="0"/>
              <a:t>Storytelling content </a:t>
            </a:r>
            <a:r>
              <a:rPr lang="en-US" dirty="0" err="1"/>
              <a:t>centred</a:t>
            </a:r>
            <a:r>
              <a:rPr lang="en-US" dirty="0"/>
              <a:t> on the journey of going away and coming home.</a:t>
            </a:r>
          </a:p>
          <a:p>
            <a:r>
              <a:rPr lang="en-US" dirty="0"/>
              <a:t>Social media communication, PR, and online community discussions.</a:t>
            </a:r>
          </a:p>
          <a:p>
            <a:r>
              <a:rPr lang="en-US" dirty="0"/>
              <a:t>Out-of-home advertising, including buses, taxis, and point-of-sale displays, to reinforce the message and encourage purchase. </a:t>
            </a:r>
          </a:p>
          <a:p>
            <a:r>
              <a:rPr lang="en-US" b="1" dirty="0" err="1"/>
              <a:t>Buzzmetrics</a:t>
            </a:r>
            <a:r>
              <a:rPr lang="en-US" dirty="0"/>
              <a:t> noted that the campaign consistently applied the same consumer insight across multiple channels, while offline touchpoints such as </a:t>
            </a:r>
            <a:r>
              <a:rPr lang="en-US" b="1" dirty="0"/>
              <a:t>retail stores, OOH advertising, buses, and taxis</a:t>
            </a:r>
            <a:r>
              <a:rPr lang="en-US" dirty="0"/>
              <a:t> were used to remind consumers of the campaign message and keep the product highly visible.</a:t>
            </a:r>
          </a:p>
          <a:p>
            <a:endParaRPr lang="en-US" dirty="0"/>
          </a:p>
          <a:p>
            <a:endParaRPr lang="en-US" dirty="0"/>
          </a:p>
        </p:txBody>
      </p:sp>
    </p:spTree>
    <p:extLst>
      <p:ext uri="{BB962C8B-B14F-4D97-AF65-F5344CB8AC3E}">
        <p14:creationId xmlns:p14="http://schemas.microsoft.com/office/powerpoint/2010/main" val="1404973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254B0-5799-676D-A923-6385330B0DF5}"/>
              </a:ext>
            </a:extLst>
          </p:cNvPr>
          <p:cNvSpPr>
            <a:spLocks noGrp="1"/>
          </p:cNvSpPr>
          <p:nvPr>
            <p:ph idx="1"/>
          </p:nvPr>
        </p:nvSpPr>
        <p:spPr>
          <a:xfrm>
            <a:off x="914400" y="603504"/>
            <a:ext cx="10439400" cy="5385816"/>
          </a:xfrm>
        </p:spPr>
        <p:txBody>
          <a:bodyPr>
            <a:normAutofit fontScale="92500" lnSpcReduction="10000"/>
          </a:bodyPr>
          <a:lstStyle/>
          <a:p>
            <a:pPr marL="0" indent="0">
              <a:buNone/>
            </a:pPr>
            <a:r>
              <a:rPr lang="en-US" dirty="0"/>
              <a:t>• Under a </a:t>
            </a:r>
            <a:r>
              <a:rPr lang="en-US" b="1" dirty="0"/>
              <a:t>bottom-up approach</a:t>
            </a:r>
            <a:r>
              <a:rPr lang="en-US" dirty="0"/>
              <a:t>, the marketing team might begin by asking:</a:t>
            </a:r>
          </a:p>
          <a:p>
            <a:pPr marL="0" indent="0">
              <a:buNone/>
            </a:pPr>
            <a:r>
              <a:rPr lang="en-US" dirty="0">
                <a:solidFill>
                  <a:schemeClr val="accent1"/>
                </a:solidFill>
              </a:rPr>
              <a:t>“If we want young consumers to love Biti’s Hunter during Tet, what activities do we need to carry out?”</a:t>
            </a:r>
          </a:p>
          <a:p>
            <a:pPr marL="0" indent="0">
              <a:buNone/>
            </a:pPr>
            <a:r>
              <a:rPr lang="en-US" dirty="0"/>
              <a:t>• We need an </a:t>
            </a:r>
            <a:r>
              <a:rPr lang="en-US" b="1" dirty="0"/>
              <a:t>emotional message</a:t>
            </a:r>
            <a:r>
              <a:rPr lang="en-US" dirty="0"/>
              <a:t>.</a:t>
            </a:r>
          </a:p>
          <a:p>
            <a:pPr marL="0" indent="0">
              <a:buNone/>
            </a:pPr>
            <a:r>
              <a:rPr lang="en-US" dirty="0"/>
              <a:t>• We need a </a:t>
            </a:r>
            <a:r>
              <a:rPr lang="en-US" b="1" dirty="0"/>
              <a:t>music video with strong viral potential</a:t>
            </a:r>
            <a:r>
              <a:rPr lang="en-US" dirty="0"/>
              <a:t>.</a:t>
            </a:r>
          </a:p>
          <a:p>
            <a:pPr marL="0" indent="0">
              <a:buNone/>
            </a:pPr>
            <a:r>
              <a:rPr lang="en-US" dirty="0"/>
              <a:t>• We need to select a </a:t>
            </a:r>
            <a:r>
              <a:rPr lang="en-US" b="1" dirty="0"/>
              <a:t>singer or celebrity who resonates with young consumers</a:t>
            </a:r>
            <a:r>
              <a:rPr lang="en-US" dirty="0"/>
              <a:t>.</a:t>
            </a:r>
          </a:p>
          <a:p>
            <a:pPr marL="0" indent="0">
              <a:buNone/>
            </a:pPr>
            <a:r>
              <a:rPr lang="en-US" dirty="0"/>
              <a:t>• We need </a:t>
            </a:r>
            <a:r>
              <a:rPr lang="en-US" b="1" dirty="0"/>
              <a:t>social media activities</a:t>
            </a:r>
            <a:r>
              <a:rPr lang="en-US" dirty="0"/>
              <a:t> to generate discussion and engagement.</a:t>
            </a:r>
          </a:p>
          <a:p>
            <a:pPr marL="0" indent="0">
              <a:buNone/>
            </a:pPr>
            <a:r>
              <a:rPr lang="en-US" dirty="0"/>
              <a:t>• We need </a:t>
            </a:r>
            <a:r>
              <a:rPr lang="en-US" b="1" dirty="0"/>
              <a:t>PR</a:t>
            </a:r>
            <a:r>
              <a:rPr lang="en-US" dirty="0"/>
              <a:t> to amplify the campaign story.</a:t>
            </a:r>
          </a:p>
          <a:p>
            <a:pPr marL="0" indent="0">
              <a:buNone/>
            </a:pPr>
            <a:r>
              <a:rPr lang="en-US" dirty="0"/>
              <a:t>• We need </a:t>
            </a:r>
            <a:r>
              <a:rPr lang="en-US" b="1" dirty="0"/>
              <a:t>point-of-sale communication and out-of-home advertising (OOH)</a:t>
            </a:r>
            <a:r>
              <a:rPr lang="en-US" dirty="0"/>
              <a:t> to move consumers from brand preference to actual purchase.</a:t>
            </a:r>
          </a:p>
        </p:txBody>
      </p:sp>
    </p:spTree>
    <p:extLst>
      <p:ext uri="{BB962C8B-B14F-4D97-AF65-F5344CB8AC3E}">
        <p14:creationId xmlns:p14="http://schemas.microsoft.com/office/powerpoint/2010/main" val="182324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1FC23-B9FF-F7BA-1DED-03BC220ECB9C}"/>
              </a:ext>
            </a:extLst>
          </p:cNvPr>
          <p:cNvSpPr>
            <a:spLocks noGrp="1"/>
          </p:cNvSpPr>
          <p:nvPr>
            <p:ph type="title"/>
          </p:nvPr>
        </p:nvSpPr>
        <p:spPr/>
        <p:txBody>
          <a:bodyPr/>
          <a:lstStyle/>
          <a:p>
            <a:r>
              <a:rPr lang="en-US" dirty="0"/>
              <a:t>Top-down approach</a:t>
            </a:r>
          </a:p>
        </p:txBody>
      </p:sp>
      <p:sp>
        <p:nvSpPr>
          <p:cNvPr id="3" name="Content Placeholder 2">
            <a:extLst>
              <a:ext uri="{FF2B5EF4-FFF2-40B4-BE49-F238E27FC236}">
                <a16:creationId xmlns:a16="http://schemas.microsoft.com/office/drawing/2014/main" id="{6C19EAEA-CEBC-8D70-46DD-6B8F19F777AE}"/>
              </a:ext>
            </a:extLst>
          </p:cNvPr>
          <p:cNvSpPr>
            <a:spLocks noGrp="1"/>
          </p:cNvSpPr>
          <p:nvPr>
            <p:ph idx="1"/>
          </p:nvPr>
        </p:nvSpPr>
        <p:spPr>
          <a:xfrm>
            <a:off x="481263" y="1459832"/>
            <a:ext cx="11197389" cy="4717131"/>
          </a:xfrm>
        </p:spPr>
        <p:txBody>
          <a:bodyPr>
            <a:normAutofit fontScale="70000" lnSpcReduction="20000"/>
          </a:bodyPr>
          <a:lstStyle/>
          <a:p>
            <a:r>
              <a:rPr lang="en-US" dirty="0"/>
              <a:t>The company starts with a </a:t>
            </a:r>
            <a:r>
              <a:rPr lang="en-US" b="1" dirty="0"/>
              <a:t>large overall communications budget or target that has already been set at the corporate or regional level</a:t>
            </a:r>
            <a:r>
              <a:rPr lang="en-US" dirty="0"/>
              <a:t>, and then allocates that budget to specific activities.</a:t>
            </a:r>
          </a:p>
          <a:p>
            <a:r>
              <a:rPr lang="en-US" b="1" dirty="0"/>
              <a:t>Shopee:</a:t>
            </a:r>
            <a:r>
              <a:rPr lang="en-US" dirty="0"/>
              <a:t> major sales campaigns on special shopping dates such as </a:t>
            </a:r>
            <a:r>
              <a:rPr lang="en-US" b="1" dirty="0"/>
              <a:t>6.6, 7.7, 8.8, and 11.11</a:t>
            </a:r>
            <a:r>
              <a:rPr lang="en-US" dirty="0"/>
              <a:t>.</a:t>
            </a:r>
          </a:p>
          <a:p>
            <a:r>
              <a:rPr lang="en-US" dirty="0"/>
              <a:t>These are </a:t>
            </a:r>
            <a:r>
              <a:rPr lang="en-US" b="1" dirty="0"/>
              <a:t>platform-wide campaigns</a:t>
            </a:r>
            <a:r>
              <a:rPr lang="en-US" dirty="0"/>
              <a:t> that are usually implemented simultaneously across multiple channels, including TV commercials, YouTube, Facebook, TikTok, KOLs/KOCs, in-app banners, vouchers, free-shipping offers, livestreaming, push notifications, and email, together with promotional incentives.</a:t>
            </a:r>
          </a:p>
          <a:p>
            <a:r>
              <a:rPr lang="en-US" dirty="0"/>
              <a:t>Under a </a:t>
            </a:r>
            <a:r>
              <a:rPr lang="en-US" b="1" dirty="0"/>
              <a:t>top-down approach</a:t>
            </a:r>
            <a:r>
              <a:rPr lang="en-US" dirty="0"/>
              <a:t>, senior management may first decide: “The company will allocate a budget of X to increase traffic, generate more orders, and strengthen brand awareness.”</a:t>
            </a:r>
          </a:p>
          <a:p>
            <a:r>
              <a:rPr lang="en-US" dirty="0"/>
              <a:t>The total budget is then allocated across specific activities, for example:</a:t>
            </a:r>
          </a:p>
          <a:p>
            <a:pPr lvl="1"/>
            <a:r>
              <a:rPr lang="en-US" dirty="0"/>
              <a:t>how much for TV commercials and YouTube; </a:t>
            </a:r>
          </a:p>
          <a:p>
            <a:pPr lvl="1"/>
            <a:r>
              <a:rPr lang="en-US" dirty="0"/>
              <a:t>how much for KOLs/KOCs; </a:t>
            </a:r>
          </a:p>
          <a:p>
            <a:pPr lvl="1"/>
            <a:r>
              <a:rPr lang="en-US" dirty="0"/>
              <a:t>how much for social media advertising; </a:t>
            </a:r>
          </a:p>
          <a:p>
            <a:pPr lvl="1"/>
            <a:r>
              <a:rPr lang="en-US" dirty="0"/>
              <a:t>how much for vouchers and free shipping; </a:t>
            </a:r>
          </a:p>
          <a:p>
            <a:pPr lvl="1"/>
            <a:r>
              <a:rPr lang="en-US" dirty="0"/>
              <a:t>how much for in-app banners; </a:t>
            </a:r>
          </a:p>
          <a:p>
            <a:pPr lvl="1"/>
            <a:r>
              <a:rPr lang="en-US" dirty="0"/>
              <a:t>how much for livestreaming and affiliate marketing.</a:t>
            </a:r>
          </a:p>
          <a:p>
            <a:endParaRPr lang="en-US" dirty="0"/>
          </a:p>
        </p:txBody>
      </p:sp>
    </p:spTree>
    <p:extLst>
      <p:ext uri="{BB962C8B-B14F-4D97-AF65-F5344CB8AC3E}">
        <p14:creationId xmlns:p14="http://schemas.microsoft.com/office/powerpoint/2010/main" val="1117127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7FEC-E7E2-452F-93D4-0AB2E88CC3A6}"/>
              </a:ext>
            </a:extLst>
          </p:cNvPr>
          <p:cNvSpPr>
            <a:spLocks noGrp="1"/>
          </p:cNvSpPr>
          <p:nvPr>
            <p:ph type="title"/>
          </p:nvPr>
        </p:nvSpPr>
        <p:spPr>
          <a:xfrm>
            <a:off x="417576" y="365125"/>
            <a:ext cx="10515600" cy="499470"/>
          </a:xfrm>
        </p:spPr>
        <p:txBody>
          <a:bodyPr>
            <a:normAutofit fontScale="90000"/>
          </a:bodyPr>
          <a:lstStyle/>
          <a:p>
            <a:r>
              <a:rPr lang="en-GB" sz="3200" b="1" dirty="0"/>
              <a:t>Message: appeal strategies</a:t>
            </a:r>
          </a:p>
        </p:txBody>
      </p:sp>
      <p:sp>
        <p:nvSpPr>
          <p:cNvPr id="3" name="Content Placeholder 2">
            <a:extLst>
              <a:ext uri="{FF2B5EF4-FFF2-40B4-BE49-F238E27FC236}">
                <a16:creationId xmlns:a16="http://schemas.microsoft.com/office/drawing/2014/main" id="{2715FD53-5527-2454-1B63-E75F6271CA9E}"/>
              </a:ext>
            </a:extLst>
          </p:cNvPr>
          <p:cNvSpPr>
            <a:spLocks noGrp="1"/>
          </p:cNvSpPr>
          <p:nvPr>
            <p:ph sz="half" idx="1"/>
          </p:nvPr>
        </p:nvSpPr>
        <p:spPr>
          <a:xfrm>
            <a:off x="550164" y="1059095"/>
            <a:ext cx="5181600" cy="4351338"/>
          </a:xfrm>
        </p:spPr>
        <p:txBody>
          <a:bodyPr>
            <a:normAutofit fontScale="92500"/>
          </a:bodyPr>
          <a:lstStyle/>
          <a:p>
            <a:r>
              <a:rPr lang="en-US" sz="2200" dirty="0"/>
              <a:t>Creative</a:t>
            </a:r>
          </a:p>
          <a:p>
            <a:r>
              <a:rPr lang="en-US" sz="2200" dirty="0" err="1"/>
              <a:t>Noticable</a:t>
            </a:r>
            <a:endParaRPr lang="en-US" sz="2200" dirty="0"/>
          </a:p>
          <a:p>
            <a:r>
              <a:rPr lang="en-US" sz="2200" dirty="0"/>
              <a:t>Relating</a:t>
            </a:r>
          </a:p>
          <a:p>
            <a:r>
              <a:rPr lang="en-US" sz="2200" dirty="0" err="1"/>
              <a:t>Memoriable</a:t>
            </a:r>
            <a:endParaRPr lang="en-US" sz="2200" dirty="0"/>
          </a:p>
          <a:p>
            <a:r>
              <a:rPr lang="en-US" sz="2200" dirty="0"/>
              <a:t>Responsive</a:t>
            </a:r>
          </a:p>
          <a:p>
            <a:endParaRPr lang="en-US" sz="2200" dirty="0"/>
          </a:p>
        </p:txBody>
      </p:sp>
      <p:sp>
        <p:nvSpPr>
          <p:cNvPr id="7" name="Content Placeholder 6">
            <a:extLst>
              <a:ext uri="{FF2B5EF4-FFF2-40B4-BE49-F238E27FC236}">
                <a16:creationId xmlns:a16="http://schemas.microsoft.com/office/drawing/2014/main" id="{54C3E681-2F2A-A42A-C767-F339E2F29616}"/>
              </a:ext>
            </a:extLst>
          </p:cNvPr>
          <p:cNvSpPr>
            <a:spLocks noGrp="1"/>
          </p:cNvSpPr>
          <p:nvPr>
            <p:ph sz="half" idx="2"/>
          </p:nvPr>
        </p:nvSpPr>
        <p:spPr>
          <a:xfrm>
            <a:off x="7194890" y="228600"/>
            <a:ext cx="4768942" cy="6364223"/>
          </a:xfrm>
        </p:spPr>
        <p:txBody>
          <a:bodyPr>
            <a:normAutofit fontScale="92500"/>
          </a:bodyPr>
          <a:lstStyle/>
          <a:p>
            <a:pPr marL="0" indent="0">
              <a:buNone/>
            </a:pPr>
            <a:r>
              <a:rPr lang="en-US" sz="1800" dirty="0"/>
              <a:t>1. Start with a strong consumer insight: The message should connect with a real need, tension, desire, fear, aspiration, or experience of the target audience.</a:t>
            </a:r>
          </a:p>
          <a:p>
            <a:pPr marL="0" indent="0">
              <a:buNone/>
            </a:pPr>
            <a:r>
              <a:rPr lang="en-US" sz="1800" b="1" dirty="0"/>
              <a:t>2. Choose the right advertising appeal: </a:t>
            </a:r>
            <a:r>
              <a:rPr lang="en-US" sz="1800" dirty="0"/>
              <a:t>An </a:t>
            </a:r>
            <a:r>
              <a:rPr lang="en-US" sz="1800" b="1" dirty="0"/>
              <a:t>advertising appeal</a:t>
            </a:r>
            <a:r>
              <a:rPr lang="en-US" sz="1800" dirty="0"/>
              <a:t> is the basic approach used to attract attention and influence the audience.</a:t>
            </a:r>
          </a:p>
          <a:p>
            <a:pPr marL="0" indent="0">
              <a:buNone/>
            </a:pPr>
            <a:r>
              <a:rPr lang="en-US" sz="1800" b="1" dirty="0"/>
              <a:t>3. Make the value proposition clear: </a:t>
            </a:r>
            <a:r>
              <a:rPr lang="en-US" sz="1800" dirty="0"/>
              <a:t>The audience can quickly understand.</a:t>
            </a:r>
          </a:p>
          <a:p>
            <a:pPr marL="0" indent="0">
              <a:buNone/>
            </a:pPr>
            <a:r>
              <a:rPr lang="en-US" sz="1800" b="1" dirty="0"/>
              <a:t>4. Make it relevant (</a:t>
            </a:r>
            <a:r>
              <a:rPr lang="en-US" sz="1800" dirty="0"/>
              <a:t>meaningful to the target customer ) </a:t>
            </a:r>
            <a:r>
              <a:rPr lang="en-US" sz="1800" b="1" dirty="0"/>
              <a:t>and distinctive (</a:t>
            </a:r>
            <a:r>
              <a:rPr lang="en-US" sz="1800" dirty="0"/>
              <a:t>different enough to stand out from competitors)</a:t>
            </a:r>
          </a:p>
          <a:p>
            <a:pPr marL="0" indent="0">
              <a:buNone/>
            </a:pPr>
            <a:r>
              <a:rPr lang="en-US" sz="1800" b="1" dirty="0"/>
              <a:t>5. Tell a story: </a:t>
            </a:r>
            <a:r>
              <a:rPr lang="en-US" sz="1800" dirty="0"/>
              <a:t>Storytelling makes advertising more engaging because consumers can identify with: </a:t>
            </a:r>
            <a:r>
              <a:rPr lang="en-US" sz="1800" b="1" dirty="0"/>
              <a:t>a character → a problem → an experience → a resolution.</a:t>
            </a:r>
          </a:p>
          <a:p>
            <a:pPr marL="0" indent="0">
              <a:buNone/>
            </a:pPr>
            <a:r>
              <a:rPr lang="en-US" sz="1800" b="1" dirty="0"/>
              <a:t>6. Use strong creative execution: </a:t>
            </a:r>
            <a:r>
              <a:rPr lang="en-US" sz="1800" dirty="0"/>
              <a:t>The same message can be communicated through different </a:t>
            </a:r>
            <a:r>
              <a:rPr lang="en-US" sz="1800" b="1" dirty="0"/>
              <a:t>execution styles</a:t>
            </a:r>
            <a:r>
              <a:rPr lang="en-US" sz="1800" dirty="0"/>
              <a:t>, such as lifestyle, fantasy, mood or image, music, celebrity endorsement, demonstration, testimonial, </a:t>
            </a:r>
            <a:r>
              <a:rPr lang="en-US" sz="1800" dirty="0" err="1"/>
              <a:t>humour</a:t>
            </a:r>
            <a:r>
              <a:rPr lang="en-US" sz="1800" dirty="0"/>
              <a:t>, storytelling</a:t>
            </a:r>
          </a:p>
          <a:p>
            <a:pPr marL="0" indent="0">
              <a:buNone/>
            </a:pPr>
            <a:r>
              <a:rPr lang="en-US" sz="1800" dirty="0"/>
              <a:t>7. Create emotional and brand linkage</a:t>
            </a:r>
          </a:p>
          <a:p>
            <a:pPr marL="0" indent="0">
              <a:buNone/>
            </a:pPr>
            <a:r>
              <a:rPr lang="en-US" sz="1800" dirty="0"/>
              <a:t>8. End with the desired response</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514350" indent="-514350">
              <a:buAutoNum type="arabicPeriod"/>
            </a:pPr>
            <a:endParaRPr lang="en-US" sz="1800" dirty="0"/>
          </a:p>
          <a:p>
            <a:pPr marL="514350" indent="-514350">
              <a:buAutoNum type="arabicPeriod"/>
            </a:pPr>
            <a:endParaRPr lang="en-US" sz="1800" dirty="0"/>
          </a:p>
        </p:txBody>
      </p:sp>
      <p:sp>
        <p:nvSpPr>
          <p:cNvPr id="5" name="Date Placeholder 4">
            <a:extLst>
              <a:ext uri="{FF2B5EF4-FFF2-40B4-BE49-F238E27FC236}">
                <a16:creationId xmlns:a16="http://schemas.microsoft.com/office/drawing/2014/main" id="{205C9369-9596-408C-B9BA-138FCB6223EF}"/>
              </a:ext>
            </a:extLst>
          </p:cNvPr>
          <p:cNvSpPr>
            <a:spLocks noGrp="1"/>
          </p:cNvSpPr>
          <p:nvPr>
            <p:ph type="dt" sz="half" idx="10"/>
          </p:nvPr>
        </p:nvSpPr>
        <p:spPr>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F1FDDBA7-067D-4B41-92E7-0596C49E98A2}"/>
              </a:ext>
            </a:extLst>
          </p:cNvPr>
          <p:cNvSpPr>
            <a:spLocks noGrp="1"/>
          </p:cNvSpPr>
          <p:nvPr>
            <p:ph type="ftr" sz="quarter" idx="11"/>
          </p:nvPr>
        </p:nvSpPr>
        <p:spPr>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sp>
        <p:nvSpPr>
          <p:cNvPr id="4" name="Slide Number Placeholder 3">
            <a:extLst>
              <a:ext uri="{FF2B5EF4-FFF2-40B4-BE49-F238E27FC236}">
                <a16:creationId xmlns:a16="http://schemas.microsoft.com/office/drawing/2014/main" id="{C97C68C8-F7F6-46A6-9B43-03B7B1161BE4}"/>
              </a:ext>
            </a:extLst>
          </p:cNvPr>
          <p:cNvSpPr>
            <a:spLocks noGrp="1"/>
          </p:cNvSpPr>
          <p:nvPr>
            <p:ph type="sldNum" sz="quarter" idx="12"/>
          </p:nvPr>
        </p:nvSpPr>
        <p:spPr>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26</a:t>
            </a:fld>
            <a:endParaRPr lang="en-GB"/>
          </a:p>
        </p:txBody>
      </p:sp>
      <p:pic>
        <p:nvPicPr>
          <p:cNvPr id="8" name="Picture 2" descr="Hạt nêm xương hầm 3 Ngọt vị heo Maggi gói 55g cho món ăn thơm ngon ...">
            <a:extLst>
              <a:ext uri="{FF2B5EF4-FFF2-40B4-BE49-F238E27FC236}">
                <a16:creationId xmlns:a16="http://schemas.microsoft.com/office/drawing/2014/main" id="{904FC21E-548C-45DD-AAD9-E3D3907FE99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501" r="17450"/>
          <a:stretch/>
        </p:blipFill>
        <p:spPr bwMode="auto">
          <a:xfrm>
            <a:off x="4726082" y="3965327"/>
            <a:ext cx="2353717" cy="27561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2018 và hành trình thúc đẩy thay đổi hành vi lái xe sau khi sử dụng rượu bia  tại Hà Nội của Heineken - Hànộimới">
            <a:extLst>
              <a:ext uri="{FF2B5EF4-FFF2-40B4-BE49-F238E27FC236}">
                <a16:creationId xmlns:a16="http://schemas.microsoft.com/office/drawing/2014/main" id="{13AE2466-6FEC-4DCC-BA7C-0459036F3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3626" y="955400"/>
            <a:ext cx="3456612" cy="23002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3CA1BC1-2971-F9B2-FF4D-93BBD40037BD}"/>
              </a:ext>
            </a:extLst>
          </p:cNvPr>
          <p:cNvPicPr>
            <a:picLocks noChangeAspect="1"/>
          </p:cNvPicPr>
          <p:nvPr/>
        </p:nvPicPr>
        <p:blipFill>
          <a:blip r:embed="rId4"/>
          <a:stretch>
            <a:fillRect/>
          </a:stretch>
        </p:blipFill>
        <p:spPr>
          <a:xfrm>
            <a:off x="228169" y="3601433"/>
            <a:ext cx="4382823" cy="2937479"/>
          </a:xfrm>
          <a:prstGeom prst="rect">
            <a:avLst/>
          </a:prstGeom>
        </p:spPr>
      </p:pic>
    </p:spTree>
    <p:extLst>
      <p:ext uri="{BB962C8B-B14F-4D97-AF65-F5344CB8AC3E}">
        <p14:creationId xmlns:p14="http://schemas.microsoft.com/office/powerpoint/2010/main" val="3041346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9CC6-213B-A8AF-8050-05689DCAE093}"/>
              </a:ext>
            </a:extLst>
          </p:cNvPr>
          <p:cNvSpPr>
            <a:spLocks noGrp="1"/>
          </p:cNvSpPr>
          <p:nvPr>
            <p:ph type="title"/>
          </p:nvPr>
        </p:nvSpPr>
        <p:spPr>
          <a:xfrm>
            <a:off x="666052" y="389127"/>
            <a:ext cx="10515600" cy="558419"/>
          </a:xfrm>
        </p:spPr>
        <p:txBody>
          <a:bodyPr>
            <a:normAutofit fontScale="90000"/>
          </a:bodyPr>
          <a:lstStyle/>
          <a:p>
            <a:r>
              <a:rPr lang="en-US" dirty="0"/>
              <a:t>Message content example</a:t>
            </a:r>
          </a:p>
        </p:txBody>
      </p:sp>
      <p:sp>
        <p:nvSpPr>
          <p:cNvPr id="4" name="Text Placeholder 3">
            <a:extLst>
              <a:ext uri="{FF2B5EF4-FFF2-40B4-BE49-F238E27FC236}">
                <a16:creationId xmlns:a16="http://schemas.microsoft.com/office/drawing/2014/main" id="{6B2967A0-DDEE-0117-7A7B-6E7087554B92}"/>
              </a:ext>
            </a:extLst>
          </p:cNvPr>
          <p:cNvSpPr>
            <a:spLocks noGrp="1"/>
          </p:cNvSpPr>
          <p:nvPr>
            <p:ph type="body" idx="1"/>
          </p:nvPr>
        </p:nvSpPr>
        <p:spPr>
          <a:xfrm>
            <a:off x="565468" y="1068515"/>
            <a:ext cx="5157787" cy="823912"/>
          </a:xfrm>
        </p:spPr>
        <p:txBody>
          <a:bodyPr>
            <a:normAutofit fontScale="92500" lnSpcReduction="10000"/>
          </a:bodyPr>
          <a:lstStyle/>
          <a:p>
            <a:r>
              <a:rPr lang="en-US" dirty="0"/>
              <a:t>Warning / Fear Appeal </a:t>
            </a:r>
          </a:p>
          <a:p>
            <a:r>
              <a:rPr lang="en-US" dirty="0"/>
              <a:t>(Problem–Agitation–Solution)</a:t>
            </a:r>
          </a:p>
        </p:txBody>
      </p:sp>
      <p:sp>
        <p:nvSpPr>
          <p:cNvPr id="3" name="Content Placeholder 2">
            <a:extLst>
              <a:ext uri="{FF2B5EF4-FFF2-40B4-BE49-F238E27FC236}">
                <a16:creationId xmlns:a16="http://schemas.microsoft.com/office/drawing/2014/main" id="{060F1F6F-3C75-9BA2-2FB2-2CD95B9E3E0B}"/>
              </a:ext>
            </a:extLst>
          </p:cNvPr>
          <p:cNvSpPr>
            <a:spLocks noGrp="1"/>
          </p:cNvSpPr>
          <p:nvPr>
            <p:ph sz="half" idx="2"/>
          </p:nvPr>
        </p:nvSpPr>
        <p:spPr>
          <a:xfrm>
            <a:off x="565467" y="2203323"/>
            <a:ext cx="5157787" cy="4265550"/>
          </a:xfrm>
        </p:spPr>
        <p:txBody>
          <a:bodyPr>
            <a:normAutofit fontScale="92500" lnSpcReduction="10000"/>
          </a:bodyPr>
          <a:lstStyle/>
          <a:p>
            <a:pPr marL="0" indent="0">
              <a:buNone/>
            </a:pPr>
            <a:r>
              <a:rPr lang="en-US" dirty="0"/>
              <a:t>• </a:t>
            </a:r>
            <a:r>
              <a:rPr lang="en-US" b="1" dirty="0"/>
              <a:t>Headline (Hook):</a:t>
            </a:r>
            <a:r>
              <a:rPr lang="en-US" dirty="0"/>
              <a:t> </a:t>
            </a:r>
            <a:r>
              <a:rPr lang="en-US" b="1" dirty="0"/>
              <a:t>[WARNING] This mistake is damaging your skin every day!</a:t>
            </a:r>
            <a:endParaRPr lang="en-US" dirty="0"/>
          </a:p>
          <a:p>
            <a:pPr marL="0" indent="0">
              <a:buNone/>
            </a:pPr>
            <a:r>
              <a:rPr lang="en-US" dirty="0"/>
              <a:t>• </a:t>
            </a:r>
            <a:r>
              <a:rPr lang="en-US" b="1" dirty="0"/>
              <a:t>Content:</a:t>
            </a:r>
            <a:r>
              <a:rPr lang="en-US" dirty="0"/>
              <a:t> Clearly explain the negative consequences of the problem or bad habit → intensify the concern → introduce an urgent solution through the product or service.</a:t>
            </a:r>
          </a:p>
          <a:p>
            <a:pPr marL="0" indent="0">
              <a:buNone/>
            </a:pPr>
            <a:r>
              <a:rPr lang="en-US" dirty="0"/>
              <a:t>• </a:t>
            </a:r>
            <a:r>
              <a:rPr lang="en-US" b="1" dirty="0"/>
              <a:t>CTA (Call to Action):</a:t>
            </a:r>
            <a:r>
              <a:rPr lang="en-US" dirty="0"/>
              <a:t> </a:t>
            </a:r>
            <a:r>
              <a:rPr lang="en-US" b="1" dirty="0"/>
              <a:t>Message us now to receive a free </a:t>
            </a:r>
            <a:r>
              <a:rPr lang="en-US" b="1" dirty="0" err="1"/>
              <a:t>personalised</a:t>
            </a:r>
            <a:r>
              <a:rPr lang="en-US" b="1" dirty="0"/>
              <a:t> treatment plan!</a:t>
            </a:r>
            <a:endParaRPr lang="en-US" dirty="0"/>
          </a:p>
          <a:p>
            <a:pPr marL="0" indent="0">
              <a:buNone/>
            </a:pPr>
            <a:endParaRPr lang="en-US" dirty="0"/>
          </a:p>
        </p:txBody>
      </p:sp>
      <p:sp>
        <p:nvSpPr>
          <p:cNvPr id="5" name="Text Placeholder 4">
            <a:extLst>
              <a:ext uri="{FF2B5EF4-FFF2-40B4-BE49-F238E27FC236}">
                <a16:creationId xmlns:a16="http://schemas.microsoft.com/office/drawing/2014/main" id="{F309DB4B-3026-A1BC-B3BB-26828C295BAB}"/>
              </a:ext>
            </a:extLst>
          </p:cNvPr>
          <p:cNvSpPr>
            <a:spLocks noGrp="1"/>
          </p:cNvSpPr>
          <p:nvPr>
            <p:ph type="body" sz="quarter" idx="3"/>
          </p:nvPr>
        </p:nvSpPr>
        <p:spPr>
          <a:xfrm>
            <a:off x="6272212" y="1480471"/>
            <a:ext cx="5651564" cy="823912"/>
          </a:xfrm>
        </p:spPr>
        <p:txBody>
          <a:bodyPr>
            <a:normAutofit fontScale="92500" lnSpcReduction="10000"/>
          </a:bodyPr>
          <a:lstStyle/>
          <a:p>
            <a:r>
              <a:rPr lang="en-US" b="0" dirty="0"/>
              <a:t>UV is there every day → UV damages your skin → protect yourself every day with SPF 50+</a:t>
            </a:r>
          </a:p>
        </p:txBody>
      </p:sp>
      <p:pic>
        <p:nvPicPr>
          <p:cNvPr id="8" name="Content Placeholder 7">
            <a:extLst>
              <a:ext uri="{FF2B5EF4-FFF2-40B4-BE49-F238E27FC236}">
                <a16:creationId xmlns:a16="http://schemas.microsoft.com/office/drawing/2014/main" id="{A84022AC-6B9C-7F94-B1EB-274CA828F4AF}"/>
              </a:ext>
            </a:extLst>
          </p:cNvPr>
          <p:cNvPicPr>
            <a:picLocks noGrp="1" noChangeAspect="1"/>
          </p:cNvPicPr>
          <p:nvPr>
            <p:ph sz="quarter" idx="4"/>
          </p:nvPr>
        </p:nvPicPr>
        <p:blipFill>
          <a:blip r:embed="rId2"/>
          <a:stretch>
            <a:fillRect/>
          </a:stretch>
        </p:blipFill>
        <p:spPr>
          <a:xfrm>
            <a:off x="6272213" y="2425550"/>
            <a:ext cx="5183187" cy="3821412"/>
          </a:xfrm>
          <a:prstGeom prst="rect">
            <a:avLst/>
          </a:prstGeom>
        </p:spPr>
      </p:pic>
    </p:spTree>
    <p:extLst>
      <p:ext uri="{BB962C8B-B14F-4D97-AF65-F5344CB8AC3E}">
        <p14:creationId xmlns:p14="http://schemas.microsoft.com/office/powerpoint/2010/main" val="2178794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8898A-FCD9-D07D-2D8F-F0265B66F87A}"/>
              </a:ext>
            </a:extLst>
          </p:cNvPr>
          <p:cNvSpPr>
            <a:spLocks noGrp="1"/>
          </p:cNvSpPr>
          <p:nvPr>
            <p:ph type="title"/>
          </p:nvPr>
        </p:nvSpPr>
        <p:spPr>
          <a:xfrm>
            <a:off x="839788" y="365125"/>
            <a:ext cx="10515600" cy="384683"/>
          </a:xfrm>
        </p:spPr>
        <p:txBody>
          <a:bodyPr>
            <a:normAutofit fontScale="90000"/>
          </a:bodyPr>
          <a:lstStyle/>
          <a:p>
            <a:r>
              <a:rPr lang="en-US" dirty="0"/>
              <a:t>Message content example</a:t>
            </a:r>
          </a:p>
        </p:txBody>
      </p:sp>
      <p:sp>
        <p:nvSpPr>
          <p:cNvPr id="3" name="Text Placeholder 2">
            <a:extLst>
              <a:ext uri="{FF2B5EF4-FFF2-40B4-BE49-F238E27FC236}">
                <a16:creationId xmlns:a16="http://schemas.microsoft.com/office/drawing/2014/main" id="{48D4CC42-F2DE-4DD2-0F7F-EA2781CEB346}"/>
              </a:ext>
            </a:extLst>
          </p:cNvPr>
          <p:cNvSpPr>
            <a:spLocks noGrp="1"/>
          </p:cNvSpPr>
          <p:nvPr>
            <p:ph type="body" idx="1"/>
          </p:nvPr>
        </p:nvSpPr>
        <p:spPr>
          <a:xfrm>
            <a:off x="839787" y="1159764"/>
            <a:ext cx="5157787" cy="467677"/>
          </a:xfrm>
        </p:spPr>
        <p:txBody>
          <a:bodyPr>
            <a:normAutofit fontScale="85000" lnSpcReduction="10000"/>
          </a:bodyPr>
          <a:lstStyle/>
          <a:p>
            <a:r>
              <a:rPr lang="en-US" sz="2600" dirty="0"/>
              <a:t>Benefit-Focused Appeal</a:t>
            </a:r>
          </a:p>
        </p:txBody>
      </p:sp>
      <p:sp>
        <p:nvSpPr>
          <p:cNvPr id="4" name="Content Placeholder 3">
            <a:extLst>
              <a:ext uri="{FF2B5EF4-FFF2-40B4-BE49-F238E27FC236}">
                <a16:creationId xmlns:a16="http://schemas.microsoft.com/office/drawing/2014/main" id="{903726F5-E5DE-82A0-0474-F180927EB13A}"/>
              </a:ext>
            </a:extLst>
          </p:cNvPr>
          <p:cNvSpPr>
            <a:spLocks noGrp="1"/>
          </p:cNvSpPr>
          <p:nvPr>
            <p:ph sz="half" idx="2"/>
          </p:nvPr>
        </p:nvSpPr>
        <p:spPr>
          <a:xfrm>
            <a:off x="730060" y="1828419"/>
            <a:ext cx="5157787" cy="3684588"/>
          </a:xfrm>
        </p:spPr>
        <p:txBody>
          <a:bodyPr>
            <a:normAutofit fontScale="85000" lnSpcReduction="20000"/>
          </a:bodyPr>
          <a:lstStyle/>
          <a:p>
            <a:pPr marL="0" indent="0">
              <a:buNone/>
            </a:pPr>
            <a:r>
              <a:rPr lang="en-US" dirty="0"/>
              <a:t>• </a:t>
            </a:r>
            <a:r>
              <a:rPr lang="en-US" b="1" dirty="0"/>
              <a:t>Headline:</a:t>
            </a:r>
            <a:r>
              <a:rPr lang="en-US" dirty="0"/>
              <a:t> </a:t>
            </a:r>
            <a:r>
              <a:rPr lang="en-US" b="1" dirty="0"/>
              <a:t>Say goodbye to [problem] with just [X minutes] a day!</a:t>
            </a:r>
            <a:endParaRPr lang="en-US" dirty="0"/>
          </a:p>
          <a:p>
            <a:pPr marL="0" indent="0">
              <a:buNone/>
            </a:pPr>
            <a:r>
              <a:rPr lang="en-US" dirty="0"/>
              <a:t>• </a:t>
            </a:r>
            <a:r>
              <a:rPr lang="en-US" b="1" dirty="0"/>
              <a:t>Content:</a:t>
            </a:r>
            <a:r>
              <a:rPr lang="en-US" dirty="0"/>
              <a:t> Use trending phrases or viral expressions from social media to make the message humorous, relatable, and engaging, then connect them back to the product’s core benefit.</a:t>
            </a:r>
          </a:p>
          <a:p>
            <a:pPr marL="0" indent="0">
              <a:buNone/>
            </a:pPr>
            <a:r>
              <a:rPr lang="en-US" dirty="0"/>
              <a:t>• </a:t>
            </a:r>
            <a:r>
              <a:rPr lang="en-US" b="1" dirty="0"/>
              <a:t>CTA:</a:t>
            </a:r>
            <a:r>
              <a:rPr lang="en-US" dirty="0"/>
              <a:t> </a:t>
            </a:r>
            <a:r>
              <a:rPr lang="en-US" b="1" dirty="0"/>
              <a:t>Click the link to get [X% off] today!</a:t>
            </a:r>
            <a:endParaRPr lang="en-US" dirty="0"/>
          </a:p>
          <a:p>
            <a:pPr marL="0" indent="0">
              <a:buNone/>
            </a:pPr>
            <a:endParaRPr lang="en-US" dirty="0"/>
          </a:p>
        </p:txBody>
      </p:sp>
      <p:sp>
        <p:nvSpPr>
          <p:cNvPr id="5" name="Text Placeholder 4">
            <a:extLst>
              <a:ext uri="{FF2B5EF4-FFF2-40B4-BE49-F238E27FC236}">
                <a16:creationId xmlns:a16="http://schemas.microsoft.com/office/drawing/2014/main" id="{AB6A58C0-CDF1-64CD-63F2-DF9AC1A4AEEB}"/>
              </a:ext>
            </a:extLst>
          </p:cNvPr>
          <p:cNvSpPr>
            <a:spLocks noGrp="1"/>
          </p:cNvSpPr>
          <p:nvPr>
            <p:ph type="body" sz="quarter" idx="3"/>
          </p:nvPr>
        </p:nvSpPr>
        <p:spPr>
          <a:xfrm>
            <a:off x="6150865" y="1717739"/>
            <a:ext cx="3085405" cy="449389"/>
          </a:xfrm>
        </p:spPr>
        <p:txBody>
          <a:bodyPr>
            <a:normAutofit fontScale="85000" lnSpcReduction="10000"/>
          </a:bodyPr>
          <a:lstStyle/>
          <a:p>
            <a:r>
              <a:rPr lang="en-US" dirty="0"/>
              <a:t>Dyson cordless vacuum</a:t>
            </a:r>
          </a:p>
        </p:txBody>
      </p:sp>
      <p:sp>
        <p:nvSpPr>
          <p:cNvPr id="6" name="Content Placeholder 5">
            <a:extLst>
              <a:ext uri="{FF2B5EF4-FFF2-40B4-BE49-F238E27FC236}">
                <a16:creationId xmlns:a16="http://schemas.microsoft.com/office/drawing/2014/main" id="{E7331931-49A3-39C2-6292-F0BEA18A7FF9}"/>
              </a:ext>
            </a:extLst>
          </p:cNvPr>
          <p:cNvSpPr>
            <a:spLocks noGrp="1"/>
          </p:cNvSpPr>
          <p:nvPr>
            <p:ph sz="quarter" idx="4"/>
          </p:nvPr>
        </p:nvSpPr>
        <p:spPr>
          <a:xfrm>
            <a:off x="6172200" y="2376107"/>
            <a:ext cx="3107633" cy="3684588"/>
          </a:xfrm>
        </p:spPr>
        <p:txBody>
          <a:bodyPr>
            <a:normAutofit fontScale="85000" lnSpcReduction="20000"/>
          </a:bodyPr>
          <a:lstStyle/>
          <a:p>
            <a:pPr marL="0" indent="0">
              <a:buNone/>
            </a:pPr>
            <a:r>
              <a:rPr lang="en-US" b="1" dirty="0"/>
              <a:t>A cleaner home in less time.</a:t>
            </a:r>
          </a:p>
          <a:p>
            <a:pPr marL="0" indent="0">
              <a:buNone/>
            </a:pPr>
            <a:br>
              <a:rPr lang="en-US" dirty="0"/>
            </a:br>
            <a:r>
              <a:rPr lang="en-US" dirty="0"/>
              <a:t>Powerful cordless suction helps you move quickly from room to room without changing plugs or dealing with a cable.</a:t>
            </a:r>
          </a:p>
          <a:p>
            <a:pPr marL="0" indent="0">
              <a:buNone/>
            </a:pPr>
            <a:r>
              <a:rPr lang="en-US" b="1" dirty="0"/>
              <a:t>Discover the Dyson cordless range today.</a:t>
            </a:r>
            <a:endParaRPr lang="en-US" dirty="0"/>
          </a:p>
          <a:p>
            <a:endParaRPr lang="en-US" dirty="0"/>
          </a:p>
        </p:txBody>
      </p:sp>
      <p:pic>
        <p:nvPicPr>
          <p:cNvPr id="8" name="Picture 7">
            <a:extLst>
              <a:ext uri="{FF2B5EF4-FFF2-40B4-BE49-F238E27FC236}">
                <a16:creationId xmlns:a16="http://schemas.microsoft.com/office/drawing/2014/main" id="{701B2500-291D-FCF5-6AD4-A8443F3DD203}"/>
              </a:ext>
            </a:extLst>
          </p:cNvPr>
          <p:cNvPicPr>
            <a:picLocks noChangeAspect="1"/>
          </p:cNvPicPr>
          <p:nvPr/>
        </p:nvPicPr>
        <p:blipFill>
          <a:blip r:embed="rId2"/>
          <a:stretch>
            <a:fillRect/>
          </a:stretch>
        </p:blipFill>
        <p:spPr>
          <a:xfrm>
            <a:off x="9389560" y="1621314"/>
            <a:ext cx="2648320" cy="4725059"/>
          </a:xfrm>
          <a:prstGeom prst="rect">
            <a:avLst/>
          </a:prstGeom>
        </p:spPr>
      </p:pic>
    </p:spTree>
    <p:extLst>
      <p:ext uri="{BB962C8B-B14F-4D97-AF65-F5344CB8AC3E}">
        <p14:creationId xmlns:p14="http://schemas.microsoft.com/office/powerpoint/2010/main" val="2656576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9C30-6B44-7C43-A4CE-12C1EA5B5B73}"/>
              </a:ext>
            </a:extLst>
          </p:cNvPr>
          <p:cNvSpPr>
            <a:spLocks noGrp="1"/>
          </p:cNvSpPr>
          <p:nvPr>
            <p:ph type="title"/>
          </p:nvPr>
        </p:nvSpPr>
        <p:spPr>
          <a:xfrm>
            <a:off x="839788" y="365125"/>
            <a:ext cx="10515600" cy="476123"/>
          </a:xfrm>
        </p:spPr>
        <p:txBody>
          <a:bodyPr>
            <a:normAutofit fontScale="90000"/>
          </a:bodyPr>
          <a:lstStyle/>
          <a:p>
            <a:r>
              <a:rPr lang="en-US" dirty="0"/>
              <a:t>Message content example</a:t>
            </a:r>
          </a:p>
        </p:txBody>
      </p:sp>
      <p:sp>
        <p:nvSpPr>
          <p:cNvPr id="3" name="Text Placeholder 2">
            <a:extLst>
              <a:ext uri="{FF2B5EF4-FFF2-40B4-BE49-F238E27FC236}">
                <a16:creationId xmlns:a16="http://schemas.microsoft.com/office/drawing/2014/main" id="{72135BB2-D6BE-81DD-3F42-979F9420296A}"/>
              </a:ext>
            </a:extLst>
          </p:cNvPr>
          <p:cNvSpPr>
            <a:spLocks noGrp="1"/>
          </p:cNvSpPr>
          <p:nvPr>
            <p:ph type="body" idx="1"/>
          </p:nvPr>
        </p:nvSpPr>
        <p:spPr>
          <a:xfrm>
            <a:off x="693484" y="1022795"/>
            <a:ext cx="5157787" cy="823912"/>
          </a:xfrm>
        </p:spPr>
        <p:txBody>
          <a:bodyPr/>
          <a:lstStyle/>
          <a:p>
            <a:r>
              <a:rPr lang="en-US" dirty="0"/>
              <a:t>Scarcity / Limited-Availability Appeal</a:t>
            </a:r>
          </a:p>
        </p:txBody>
      </p:sp>
      <p:sp>
        <p:nvSpPr>
          <p:cNvPr id="4" name="Content Placeholder 3">
            <a:extLst>
              <a:ext uri="{FF2B5EF4-FFF2-40B4-BE49-F238E27FC236}">
                <a16:creationId xmlns:a16="http://schemas.microsoft.com/office/drawing/2014/main" id="{0A880A55-A762-BF06-57FF-8200B14AED13}"/>
              </a:ext>
            </a:extLst>
          </p:cNvPr>
          <p:cNvSpPr>
            <a:spLocks noGrp="1"/>
          </p:cNvSpPr>
          <p:nvPr>
            <p:ph sz="half" idx="2"/>
          </p:nvPr>
        </p:nvSpPr>
        <p:spPr>
          <a:xfrm>
            <a:off x="466344" y="2028254"/>
            <a:ext cx="5531231" cy="4161409"/>
          </a:xfrm>
        </p:spPr>
        <p:txBody>
          <a:bodyPr>
            <a:normAutofit fontScale="70000" lnSpcReduction="20000"/>
          </a:bodyPr>
          <a:lstStyle/>
          <a:p>
            <a:pPr marL="0" indent="0">
              <a:buNone/>
            </a:pPr>
            <a:r>
              <a:rPr lang="en-US" dirty="0"/>
              <a:t>• </a:t>
            </a:r>
            <a:r>
              <a:rPr lang="en-US" b="1" dirty="0"/>
              <a:t>Formula:</a:t>
            </a:r>
            <a:r>
              <a:rPr lang="en-US" dirty="0"/>
              <a:t> Scarcity → Urgency → Action</a:t>
            </a:r>
          </a:p>
          <a:p>
            <a:pPr marL="0" indent="0">
              <a:buNone/>
            </a:pPr>
            <a:r>
              <a:rPr lang="en-US" dirty="0"/>
              <a:t>• </a:t>
            </a:r>
            <a:r>
              <a:rPr lang="en-US" b="1" dirty="0"/>
              <a:t>Headline / Hook:</a:t>
            </a:r>
            <a:br>
              <a:rPr lang="en-US" dirty="0"/>
            </a:br>
            <a:r>
              <a:rPr lang="en-US" b="1" dirty="0"/>
              <a:t>Only [quantity/time] left to claim this offer!</a:t>
            </a:r>
            <a:endParaRPr lang="en-US" dirty="0"/>
          </a:p>
          <a:p>
            <a:pPr marL="0" indent="0">
              <a:buNone/>
            </a:pPr>
            <a:r>
              <a:rPr lang="en-US" dirty="0"/>
              <a:t>• </a:t>
            </a:r>
            <a:r>
              <a:rPr lang="en-US" b="1" dirty="0"/>
              <a:t>Content:</a:t>
            </a:r>
            <a:br>
              <a:rPr lang="en-US" dirty="0"/>
            </a:br>
            <a:r>
              <a:rPr lang="en-US" dirty="0" err="1"/>
              <a:t>Emphasise</a:t>
            </a:r>
            <a:r>
              <a:rPr lang="en-US" dirty="0"/>
              <a:t> that the quantity is limited, the offer is available for a limited time, or the benefit is reserved for the first group of customers.</a:t>
            </a:r>
          </a:p>
          <a:p>
            <a:pPr marL="0" indent="0">
              <a:buNone/>
            </a:pPr>
            <a:endParaRPr lang="en-US" dirty="0"/>
          </a:p>
        </p:txBody>
      </p:sp>
      <p:sp>
        <p:nvSpPr>
          <p:cNvPr id="5" name="Text Placeholder 4">
            <a:extLst>
              <a:ext uri="{FF2B5EF4-FFF2-40B4-BE49-F238E27FC236}">
                <a16:creationId xmlns:a16="http://schemas.microsoft.com/office/drawing/2014/main" id="{07C4BEA8-B9D8-5DD3-282D-15CEBA949E88}"/>
              </a:ext>
            </a:extLst>
          </p:cNvPr>
          <p:cNvSpPr>
            <a:spLocks noGrp="1"/>
          </p:cNvSpPr>
          <p:nvPr>
            <p:ph type="body" sz="quarter" idx="3"/>
          </p:nvPr>
        </p:nvSpPr>
        <p:spPr>
          <a:xfrm>
            <a:off x="6315328" y="1022795"/>
            <a:ext cx="5183188" cy="823912"/>
          </a:xfrm>
          <a:solidFill>
            <a:schemeClr val="accent3">
              <a:lumMod val="20000"/>
              <a:lumOff val="80000"/>
            </a:schemeClr>
          </a:solidFill>
        </p:spPr>
        <p:txBody>
          <a:bodyPr/>
          <a:lstStyle/>
          <a:p>
            <a:r>
              <a:rPr lang="en-US" dirty="0">
                <a:solidFill>
                  <a:schemeClr val="accent1"/>
                </a:solidFill>
              </a:rPr>
              <a:t>Only 20 places left for our Digital Marketing </a:t>
            </a:r>
            <a:r>
              <a:rPr lang="en-US" dirty="0" err="1">
                <a:solidFill>
                  <a:schemeClr val="accent1"/>
                </a:solidFill>
              </a:rPr>
              <a:t>Programme</a:t>
            </a:r>
            <a:r>
              <a:rPr lang="en-US" dirty="0">
                <a:solidFill>
                  <a:schemeClr val="accent1"/>
                </a:solidFill>
              </a:rPr>
              <a:t>!</a:t>
            </a:r>
          </a:p>
        </p:txBody>
      </p:sp>
      <p:sp>
        <p:nvSpPr>
          <p:cNvPr id="6" name="Content Placeholder 5">
            <a:extLst>
              <a:ext uri="{FF2B5EF4-FFF2-40B4-BE49-F238E27FC236}">
                <a16:creationId xmlns:a16="http://schemas.microsoft.com/office/drawing/2014/main" id="{401CF1EF-72CB-9C80-8AEA-2C91F0D69049}"/>
              </a:ext>
            </a:extLst>
          </p:cNvPr>
          <p:cNvSpPr>
            <a:spLocks noGrp="1"/>
          </p:cNvSpPr>
          <p:nvPr>
            <p:ph sz="quarter" idx="4"/>
          </p:nvPr>
        </p:nvSpPr>
        <p:spPr>
          <a:xfrm>
            <a:off x="6096000" y="2028254"/>
            <a:ext cx="5183188" cy="4390834"/>
          </a:xfrm>
          <a:solidFill>
            <a:schemeClr val="accent3">
              <a:lumMod val="20000"/>
              <a:lumOff val="80000"/>
            </a:schemeClr>
          </a:solidFill>
        </p:spPr>
        <p:txBody>
          <a:bodyPr>
            <a:normAutofit fontScale="70000" lnSpcReduction="20000"/>
          </a:bodyPr>
          <a:lstStyle/>
          <a:p>
            <a:pPr marL="0" indent="0">
              <a:buNone/>
            </a:pPr>
            <a:r>
              <a:rPr lang="en-US" dirty="0">
                <a:solidFill>
                  <a:schemeClr val="accent1"/>
                </a:solidFill>
              </a:rPr>
              <a:t>Want to build practical skills in social media, content marketing, digital advertising, and marketing analytics?</a:t>
            </a:r>
          </a:p>
          <a:p>
            <a:pPr marL="0" indent="0">
              <a:buNone/>
            </a:pPr>
            <a:r>
              <a:rPr lang="en-US" dirty="0">
                <a:solidFill>
                  <a:schemeClr val="accent1"/>
                </a:solidFill>
              </a:rPr>
              <a:t>Our </a:t>
            </a:r>
            <a:r>
              <a:rPr lang="en-US" b="1" dirty="0">
                <a:solidFill>
                  <a:schemeClr val="accent1"/>
                </a:solidFill>
              </a:rPr>
              <a:t>Digital Marketing </a:t>
            </a:r>
            <a:r>
              <a:rPr lang="en-US" b="1" dirty="0" err="1">
                <a:solidFill>
                  <a:schemeClr val="accent1"/>
                </a:solidFill>
              </a:rPr>
              <a:t>Programme</a:t>
            </a:r>
            <a:r>
              <a:rPr lang="en-US" dirty="0">
                <a:solidFill>
                  <a:schemeClr val="accent1"/>
                </a:solidFill>
              </a:rPr>
              <a:t> is now accepting applications for the next intake, but places are limited.</a:t>
            </a:r>
          </a:p>
          <a:p>
            <a:pPr marL="0" indent="0">
              <a:buNone/>
            </a:pPr>
            <a:r>
              <a:rPr lang="en-US" dirty="0">
                <a:solidFill>
                  <a:schemeClr val="accent1"/>
                </a:solidFill>
              </a:rPr>
              <a:t>Register </a:t>
            </a:r>
            <a:r>
              <a:rPr lang="en-US" b="1" dirty="0">
                <a:solidFill>
                  <a:schemeClr val="accent1"/>
                </a:solidFill>
              </a:rPr>
              <a:t>before 15 September</a:t>
            </a:r>
            <a:r>
              <a:rPr lang="en-US" dirty="0">
                <a:solidFill>
                  <a:schemeClr val="accent1"/>
                </a:solidFill>
              </a:rPr>
              <a:t> to receive:</a:t>
            </a:r>
          </a:p>
          <a:p>
            <a:pPr lvl="0"/>
            <a:r>
              <a:rPr lang="en-US" dirty="0">
                <a:solidFill>
                  <a:schemeClr val="accent1"/>
                </a:solidFill>
              </a:rPr>
              <a:t>10% early-bird tuition discount </a:t>
            </a:r>
          </a:p>
          <a:p>
            <a:pPr lvl="0"/>
            <a:r>
              <a:rPr lang="en-US" dirty="0">
                <a:solidFill>
                  <a:schemeClr val="accent1"/>
                </a:solidFill>
              </a:rPr>
              <a:t>Free access to an industry workshop </a:t>
            </a:r>
          </a:p>
          <a:p>
            <a:pPr lvl="0"/>
            <a:r>
              <a:rPr lang="en-US" dirty="0" err="1">
                <a:solidFill>
                  <a:schemeClr val="accent1"/>
                </a:solidFill>
              </a:rPr>
              <a:t>Personalised</a:t>
            </a:r>
            <a:r>
              <a:rPr lang="en-US" dirty="0">
                <a:solidFill>
                  <a:schemeClr val="accent1"/>
                </a:solidFill>
              </a:rPr>
              <a:t> career consultation </a:t>
            </a:r>
          </a:p>
          <a:p>
            <a:pPr marL="0" indent="0">
              <a:buNone/>
            </a:pPr>
            <a:r>
              <a:rPr lang="en-US" dirty="0">
                <a:solidFill>
                  <a:schemeClr val="accent1"/>
                </a:solidFill>
              </a:rPr>
              <a:t>After the deadline, the </a:t>
            </a:r>
            <a:r>
              <a:rPr lang="en-US" dirty="0" err="1">
                <a:solidFill>
                  <a:schemeClr val="accent1"/>
                </a:solidFill>
              </a:rPr>
              <a:t>programme</a:t>
            </a:r>
            <a:r>
              <a:rPr lang="en-US" dirty="0">
                <a:solidFill>
                  <a:schemeClr val="accent1"/>
                </a:solidFill>
              </a:rPr>
              <a:t> will return to the regular tuition fee.</a:t>
            </a:r>
          </a:p>
          <a:p>
            <a:pPr marL="0" indent="0">
              <a:buNone/>
            </a:pPr>
            <a:br>
              <a:rPr lang="en-US" dirty="0">
                <a:solidFill>
                  <a:schemeClr val="accent1"/>
                </a:solidFill>
              </a:rPr>
            </a:br>
            <a:r>
              <a:rPr lang="en-US" b="1" dirty="0">
                <a:solidFill>
                  <a:schemeClr val="accent1"/>
                </a:solidFill>
              </a:rPr>
              <a:t>Apply now to secure your place before the offer ends.</a:t>
            </a:r>
            <a:endParaRPr lang="en-US" dirty="0">
              <a:solidFill>
                <a:schemeClr val="accent1"/>
              </a:solidFill>
            </a:endParaRPr>
          </a:p>
          <a:p>
            <a:endParaRPr lang="en-US" dirty="0">
              <a:solidFill>
                <a:schemeClr val="accent1"/>
              </a:solidFill>
            </a:endParaRPr>
          </a:p>
        </p:txBody>
      </p:sp>
    </p:spTree>
    <p:extLst>
      <p:ext uri="{BB962C8B-B14F-4D97-AF65-F5344CB8AC3E}">
        <p14:creationId xmlns:p14="http://schemas.microsoft.com/office/powerpoint/2010/main" val="356342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81" y="269781"/>
            <a:ext cx="10826419" cy="950975"/>
          </a:xfrm>
        </p:spPr>
        <p:txBody>
          <a:bodyPr>
            <a:noAutofit/>
          </a:bodyPr>
          <a:lstStyle/>
          <a:p>
            <a:r>
              <a:rPr lang="en-GB" sz="2800" b="1" dirty="0" err="1"/>
              <a:t>Chiến</a:t>
            </a:r>
            <a:r>
              <a:rPr lang="en-GB" sz="2800" b="1" dirty="0"/>
              <a:t> l</a:t>
            </a:r>
            <a:r>
              <a:rPr lang="vi-VN" sz="2800" b="1" dirty="0"/>
              <a:t>ư</a:t>
            </a:r>
            <a:r>
              <a:rPr lang="en-GB" sz="2800" b="1" dirty="0" err="1"/>
              <a:t>ợc</a:t>
            </a:r>
            <a:r>
              <a:rPr lang="en-GB" sz="2800" b="1" dirty="0"/>
              <a:t> </a:t>
            </a:r>
            <a:r>
              <a:rPr lang="en-GB" sz="2800" b="1" dirty="0" err="1"/>
              <a:t>sáng</a:t>
            </a:r>
            <a:r>
              <a:rPr lang="en-GB" sz="2800" b="1" dirty="0"/>
              <a:t> </a:t>
            </a:r>
            <a:r>
              <a:rPr lang="en-GB" sz="2800" b="1" dirty="0" err="1"/>
              <a:t>tạo</a:t>
            </a:r>
            <a:r>
              <a:rPr lang="en-GB" sz="2800" b="1" dirty="0"/>
              <a:t>: 12 </a:t>
            </a:r>
            <a:r>
              <a:rPr lang="en-GB" sz="2800" b="1" dirty="0" err="1"/>
              <a:t>phong</a:t>
            </a:r>
            <a:r>
              <a:rPr lang="en-GB" sz="2800" b="1" dirty="0"/>
              <a:t> </a:t>
            </a:r>
            <a:r>
              <a:rPr lang="en-GB" sz="2800" b="1" dirty="0" err="1"/>
              <a:t>cách</a:t>
            </a:r>
            <a:r>
              <a:rPr lang="en-GB" sz="2800" b="1" dirty="0"/>
              <a:t> </a:t>
            </a:r>
            <a:r>
              <a:rPr lang="en-GB" sz="2800" b="1" dirty="0" err="1"/>
              <a:t>sáng</a:t>
            </a:r>
            <a:r>
              <a:rPr lang="en-GB" sz="2800" b="1" dirty="0"/>
              <a:t> </a:t>
            </a:r>
            <a:r>
              <a:rPr lang="en-GB" sz="2800" b="1" dirty="0" err="1"/>
              <a:t>tạo</a:t>
            </a:r>
            <a:r>
              <a:rPr lang="en-GB" sz="2800" b="1" dirty="0"/>
              <a:t> </a:t>
            </a:r>
            <a:r>
              <a:rPr lang="en-GB" sz="2800" b="1" dirty="0" err="1"/>
              <a:t>trong</a:t>
            </a:r>
            <a:r>
              <a:rPr lang="en-GB" sz="2800" b="1" dirty="0"/>
              <a:t> </a:t>
            </a:r>
            <a:r>
              <a:rPr lang="en-GB" sz="2800" b="1" dirty="0" err="1"/>
              <a:t>triển</a:t>
            </a:r>
            <a:r>
              <a:rPr lang="en-GB" sz="2800" b="1" dirty="0"/>
              <a:t> </a:t>
            </a:r>
            <a:r>
              <a:rPr lang="en-GB" sz="2800" b="1" dirty="0" err="1"/>
              <a:t>khai</a:t>
            </a:r>
            <a:r>
              <a:rPr lang="en-GB" sz="2800" b="1" dirty="0"/>
              <a:t> ý t</a:t>
            </a:r>
            <a:r>
              <a:rPr lang="vi-VN" sz="2800" b="1" dirty="0"/>
              <a:t>ư</a:t>
            </a:r>
            <a:r>
              <a:rPr lang="en-GB" sz="2800" b="1" dirty="0" err="1"/>
              <a:t>ởng</a:t>
            </a:r>
            <a:r>
              <a:rPr lang="en-GB" sz="2800" b="1" dirty="0"/>
              <a:t> (execution styles)</a:t>
            </a:r>
          </a:p>
        </p:txBody>
      </p:sp>
      <p:graphicFrame>
        <p:nvGraphicFramePr>
          <p:cNvPr id="7" name="Content Placeholder 6"/>
          <p:cNvGraphicFramePr>
            <a:graphicFrameLocks noGrp="1"/>
          </p:cNvGraphicFramePr>
          <p:nvPr>
            <p:ph idx="1"/>
          </p:nvPr>
        </p:nvGraphicFramePr>
        <p:xfrm>
          <a:off x="630936" y="1517904"/>
          <a:ext cx="10937672" cy="4935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C94DBEC4-7EA5-4975-BDEC-3935273890EF}"/>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defRPr/>
            </a:pPr>
            <a:r>
              <a:rPr lang="vi-VN"/>
              <a:t>EM 3211 Nguyên lý marketing</a:t>
            </a:r>
            <a:endParaRPr lang="en-US"/>
          </a:p>
        </p:txBody>
      </p:sp>
      <p:sp>
        <p:nvSpPr>
          <p:cNvPr id="8" name="Footer Placeholder 7">
            <a:extLst>
              <a:ext uri="{FF2B5EF4-FFF2-40B4-BE49-F238E27FC236}">
                <a16:creationId xmlns:a16="http://schemas.microsoft.com/office/drawing/2014/main" id="{7E89C83C-B605-40EC-8F37-C1F473BC83FD}"/>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defRPr/>
            </a:pPr>
            <a:r>
              <a:rPr lang="vi-VN"/>
              <a:t>Chương 9</a:t>
            </a:r>
            <a:endParaRPr lang="en-US"/>
          </a:p>
        </p:txBody>
      </p:sp>
      <p:sp>
        <p:nvSpPr>
          <p:cNvPr id="9" name="Slide Number Placeholder 8">
            <a:extLst>
              <a:ext uri="{FF2B5EF4-FFF2-40B4-BE49-F238E27FC236}">
                <a16:creationId xmlns:a16="http://schemas.microsoft.com/office/drawing/2014/main" id="{81ED3740-3C89-4368-AF10-931B71C0CC4B}"/>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defRPr/>
            </a:pPr>
            <a:fld id="{A70E8B96-6C17-404C-B209-86071FBA2009}" type="slidenum">
              <a:rPr lang="en-GB" smtClean="0"/>
              <a:pPr>
                <a:defRPr/>
              </a:pPr>
              <a:t>30</a:t>
            </a:fld>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31DB-BB5D-41D8-B9CD-A8E8D38DA219}"/>
              </a:ext>
            </a:extLst>
          </p:cNvPr>
          <p:cNvSpPr>
            <a:spLocks noGrp="1"/>
          </p:cNvSpPr>
          <p:nvPr>
            <p:ph type="title"/>
          </p:nvPr>
        </p:nvSpPr>
        <p:spPr>
          <a:xfrm>
            <a:off x="838200" y="365125"/>
            <a:ext cx="10515600" cy="1006475"/>
          </a:xfrm>
        </p:spPr>
        <p:txBody>
          <a:bodyPr/>
          <a:lstStyle/>
          <a:p>
            <a:r>
              <a:rPr lang="en-GB" dirty="0"/>
              <a:t>TV channels</a:t>
            </a:r>
          </a:p>
        </p:txBody>
      </p:sp>
      <p:sp>
        <p:nvSpPr>
          <p:cNvPr id="3" name="Content Placeholder 2">
            <a:extLst>
              <a:ext uri="{FF2B5EF4-FFF2-40B4-BE49-F238E27FC236}">
                <a16:creationId xmlns:a16="http://schemas.microsoft.com/office/drawing/2014/main" id="{E1B3A066-9744-4DDB-AE06-5E67CF695AB9}"/>
              </a:ext>
            </a:extLst>
          </p:cNvPr>
          <p:cNvSpPr>
            <a:spLocks noGrp="1"/>
          </p:cNvSpPr>
          <p:nvPr>
            <p:ph idx="1"/>
          </p:nvPr>
        </p:nvSpPr>
        <p:spPr>
          <a:xfrm>
            <a:off x="585216" y="1307592"/>
            <a:ext cx="11000232" cy="4869371"/>
          </a:xfrm>
        </p:spPr>
        <p:txBody>
          <a:bodyPr>
            <a:normAutofit fontScale="92500" lnSpcReduction="10000"/>
          </a:bodyPr>
          <a:lstStyle/>
          <a:p>
            <a:pPr lvl="0"/>
            <a:r>
              <a:rPr lang="en-US" b="1" dirty="0"/>
              <a:t>Reach:</a:t>
            </a:r>
            <a:r>
              <a:rPr lang="en-US" dirty="0"/>
              <a:t> High / broad </a:t>
            </a:r>
          </a:p>
          <a:p>
            <a:pPr lvl="0"/>
            <a:r>
              <a:rPr lang="en-US" b="1" dirty="0"/>
              <a:t>Audience selectivity:</a:t>
            </a:r>
            <a:r>
              <a:rPr lang="en-US" dirty="0"/>
              <a:t> Low to moderate </a:t>
            </a:r>
          </a:p>
          <a:p>
            <a:pPr lvl="0"/>
            <a:r>
              <a:rPr lang="en-US" b="1" dirty="0"/>
              <a:t>Impact / attention-grabbing ability:</a:t>
            </a:r>
            <a:r>
              <a:rPr lang="en-US" dirty="0"/>
              <a:t> High </a:t>
            </a:r>
          </a:p>
          <a:p>
            <a:pPr lvl="0"/>
            <a:r>
              <a:rPr lang="en-US" b="1" dirty="0"/>
              <a:t>Information retention:</a:t>
            </a:r>
            <a:r>
              <a:rPr lang="en-US" dirty="0"/>
              <a:t> Limited </a:t>
            </a:r>
          </a:p>
          <a:p>
            <a:pPr lvl="0"/>
            <a:r>
              <a:rPr lang="en-US" b="1" dirty="0"/>
              <a:t>Ability to build credibility/trust:</a:t>
            </a:r>
            <a:r>
              <a:rPr lang="en-US" dirty="0"/>
              <a:t> Limited to moderate </a:t>
            </a:r>
          </a:p>
          <a:p>
            <a:pPr lvl="0"/>
            <a:r>
              <a:rPr lang="en-US" b="1" dirty="0"/>
              <a:t>Timeliness:</a:t>
            </a:r>
            <a:r>
              <a:rPr lang="en-US" dirty="0"/>
              <a:t> High </a:t>
            </a:r>
          </a:p>
          <a:p>
            <a:pPr lvl="0"/>
            <a:r>
              <a:rPr lang="en-US" b="1" dirty="0"/>
              <a:t>Viral potential:</a:t>
            </a:r>
            <a:r>
              <a:rPr lang="en-US" dirty="0"/>
              <a:t> Low </a:t>
            </a:r>
          </a:p>
          <a:p>
            <a:pPr lvl="0"/>
            <a:r>
              <a:rPr lang="en-US" b="1" dirty="0"/>
              <a:t>Absolute cost:</a:t>
            </a:r>
            <a:r>
              <a:rPr lang="en-US" dirty="0"/>
              <a:t> High </a:t>
            </a:r>
          </a:p>
          <a:p>
            <a:pPr lvl="0"/>
            <a:r>
              <a:rPr lang="en-US" b="1" dirty="0"/>
              <a:t>CPM (cost per thousand impressions):</a:t>
            </a:r>
            <a:r>
              <a:rPr lang="en-US" dirty="0"/>
              <a:t> Relatively low </a:t>
            </a:r>
          </a:p>
          <a:p>
            <a:pPr lvl="0"/>
            <a:r>
              <a:rPr lang="en-US" b="1" dirty="0"/>
              <a:t>Typical target audience:</a:t>
            </a:r>
            <a:r>
              <a:rPr lang="en-US" dirty="0"/>
              <a:t> More effective for middle-aged and older consumers, especially those who spend more time watching television.</a:t>
            </a:r>
          </a:p>
        </p:txBody>
      </p:sp>
      <p:sp>
        <p:nvSpPr>
          <p:cNvPr id="4" name="Slide Number Placeholder 3">
            <a:extLst>
              <a:ext uri="{FF2B5EF4-FFF2-40B4-BE49-F238E27FC236}">
                <a16:creationId xmlns:a16="http://schemas.microsoft.com/office/drawing/2014/main" id="{21E11598-388A-4A7D-86A5-565F5686CE81}"/>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31</a:t>
            </a:fld>
            <a:endParaRPr lang="en-GB"/>
          </a:p>
        </p:txBody>
      </p:sp>
      <p:sp>
        <p:nvSpPr>
          <p:cNvPr id="5" name="Date Placeholder 4">
            <a:extLst>
              <a:ext uri="{FF2B5EF4-FFF2-40B4-BE49-F238E27FC236}">
                <a16:creationId xmlns:a16="http://schemas.microsoft.com/office/drawing/2014/main" id="{1DE945FE-A71A-4754-9B56-A9641BBB732C}"/>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7B0F0E32-9E62-4ACD-856F-565FF9532213}"/>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spTree>
    <p:extLst>
      <p:ext uri="{BB962C8B-B14F-4D97-AF65-F5344CB8AC3E}">
        <p14:creationId xmlns:p14="http://schemas.microsoft.com/office/powerpoint/2010/main" val="250300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ED9753-51A2-4BC0-BC2D-3D9E1F85BDDC}"/>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32</a:t>
            </a:fld>
            <a:endParaRPr lang="en-GB"/>
          </a:p>
        </p:txBody>
      </p:sp>
      <p:sp>
        <p:nvSpPr>
          <p:cNvPr id="5" name="Date Placeholder 4">
            <a:extLst>
              <a:ext uri="{FF2B5EF4-FFF2-40B4-BE49-F238E27FC236}">
                <a16:creationId xmlns:a16="http://schemas.microsoft.com/office/drawing/2014/main" id="{A03B4D83-DDFD-4BA3-B7FE-6D1EF7C41C8F}"/>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548E2DD6-B8F0-49FF-A3B4-20E3F0BF0BA6}"/>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pic>
        <p:nvPicPr>
          <p:cNvPr id="1026" name="Picture 2" descr="How social media sites compare as advertising platforms | Social media  tool, Social media advertising, Social media">
            <a:extLst>
              <a:ext uri="{FF2B5EF4-FFF2-40B4-BE49-F238E27FC236}">
                <a16:creationId xmlns:a16="http://schemas.microsoft.com/office/drawing/2014/main" id="{4526D813-5A51-4F6F-AB22-D3324ECFC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72" y="91440"/>
            <a:ext cx="11964817" cy="676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991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6F3BD-D1CB-2DD6-E469-32B322BB6810}"/>
              </a:ext>
            </a:extLst>
          </p:cNvPr>
          <p:cNvSpPr>
            <a:spLocks noGrp="1"/>
          </p:cNvSpPr>
          <p:nvPr>
            <p:ph type="title"/>
          </p:nvPr>
        </p:nvSpPr>
        <p:spPr>
          <a:xfrm>
            <a:off x="374904" y="365125"/>
            <a:ext cx="3729263" cy="851027"/>
          </a:xfrm>
        </p:spPr>
        <p:txBody>
          <a:bodyPr>
            <a:normAutofit fontScale="90000"/>
          </a:bodyPr>
          <a:lstStyle/>
          <a:p>
            <a:r>
              <a:rPr lang="en-US" sz="3200" b="1" dirty="0">
                <a:solidFill>
                  <a:schemeClr val="accent1"/>
                </a:solidFill>
              </a:rPr>
              <a:t>OOH (Out-of-Home) advertising</a:t>
            </a:r>
          </a:p>
        </p:txBody>
      </p:sp>
      <p:sp>
        <p:nvSpPr>
          <p:cNvPr id="3" name="Content Placeholder 2">
            <a:extLst>
              <a:ext uri="{FF2B5EF4-FFF2-40B4-BE49-F238E27FC236}">
                <a16:creationId xmlns:a16="http://schemas.microsoft.com/office/drawing/2014/main" id="{3295B83B-A97F-D258-C5D9-B1B26587E37A}"/>
              </a:ext>
            </a:extLst>
          </p:cNvPr>
          <p:cNvSpPr>
            <a:spLocks noGrp="1"/>
          </p:cNvSpPr>
          <p:nvPr>
            <p:ph idx="1"/>
          </p:nvPr>
        </p:nvSpPr>
        <p:spPr>
          <a:xfrm>
            <a:off x="276679" y="1344168"/>
            <a:ext cx="3956773" cy="5257800"/>
          </a:xfrm>
        </p:spPr>
        <p:txBody>
          <a:bodyPr>
            <a:normAutofit fontScale="85000" lnSpcReduction="20000"/>
          </a:bodyPr>
          <a:lstStyle/>
          <a:p>
            <a:r>
              <a:rPr lang="en-US" dirty="0"/>
              <a:t>Advertising displayed in public spaces outside consumers’ homes. </a:t>
            </a:r>
          </a:p>
          <a:p>
            <a:pPr lvl="0"/>
            <a:r>
              <a:rPr lang="en-US" dirty="0"/>
              <a:t>The value of an OOH advertising location can be assessed based on the size of the advertising space, traffic volume, quality of audience-reach data, and the ability to </a:t>
            </a:r>
            <a:r>
              <a:rPr lang="en-US" dirty="0" err="1"/>
              <a:t>optimise</a:t>
            </a:r>
            <a:r>
              <a:rPr lang="en-US" dirty="0"/>
              <a:t> campaign performance in real time. </a:t>
            </a:r>
          </a:p>
          <a:p>
            <a:pPr lvl="0"/>
            <a:r>
              <a:rPr lang="en-US" dirty="0"/>
              <a:t>Key planning decisions include where the advertisement is placed, when and how often it is displayed, and how the advertising budget is allocated.</a:t>
            </a:r>
          </a:p>
        </p:txBody>
      </p:sp>
      <p:pic>
        <p:nvPicPr>
          <p:cNvPr id="5" name="Picture 4">
            <a:extLst>
              <a:ext uri="{FF2B5EF4-FFF2-40B4-BE49-F238E27FC236}">
                <a16:creationId xmlns:a16="http://schemas.microsoft.com/office/drawing/2014/main" id="{EB094439-93BB-6E92-5C22-EF14ADFA2E4C}"/>
              </a:ext>
            </a:extLst>
          </p:cNvPr>
          <p:cNvPicPr>
            <a:picLocks noChangeAspect="1"/>
          </p:cNvPicPr>
          <p:nvPr/>
        </p:nvPicPr>
        <p:blipFill>
          <a:blip r:embed="rId2"/>
          <a:stretch>
            <a:fillRect/>
          </a:stretch>
        </p:blipFill>
        <p:spPr>
          <a:xfrm>
            <a:off x="4104167" y="0"/>
            <a:ext cx="7989609" cy="6858000"/>
          </a:xfrm>
          <a:prstGeom prst="rect">
            <a:avLst/>
          </a:prstGeom>
        </p:spPr>
      </p:pic>
      <p:pic>
        <p:nvPicPr>
          <p:cNvPr id="7" name="Picture 6">
            <a:extLst>
              <a:ext uri="{FF2B5EF4-FFF2-40B4-BE49-F238E27FC236}">
                <a16:creationId xmlns:a16="http://schemas.microsoft.com/office/drawing/2014/main" id="{1396F90C-F301-A4C2-8BEB-E523EC9CB2C7}"/>
              </a:ext>
            </a:extLst>
          </p:cNvPr>
          <p:cNvPicPr>
            <a:picLocks noChangeAspect="1"/>
          </p:cNvPicPr>
          <p:nvPr/>
        </p:nvPicPr>
        <p:blipFill>
          <a:blip r:embed="rId3"/>
          <a:stretch>
            <a:fillRect/>
          </a:stretch>
        </p:blipFill>
        <p:spPr>
          <a:xfrm>
            <a:off x="4331677" y="0"/>
            <a:ext cx="7860323" cy="6858000"/>
          </a:xfrm>
          <a:prstGeom prst="rect">
            <a:avLst/>
          </a:prstGeom>
        </p:spPr>
      </p:pic>
    </p:spTree>
    <p:extLst>
      <p:ext uri="{BB962C8B-B14F-4D97-AF65-F5344CB8AC3E}">
        <p14:creationId xmlns:p14="http://schemas.microsoft.com/office/powerpoint/2010/main" val="8006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A223-EE53-4E53-9D24-26CEB42BDA2D}"/>
              </a:ext>
            </a:extLst>
          </p:cNvPr>
          <p:cNvSpPr>
            <a:spLocks noGrp="1"/>
          </p:cNvSpPr>
          <p:nvPr>
            <p:ph type="title"/>
          </p:nvPr>
        </p:nvSpPr>
        <p:spPr>
          <a:xfrm>
            <a:off x="630936" y="640080"/>
            <a:ext cx="4818888" cy="764826"/>
          </a:xfrm>
        </p:spPr>
        <p:txBody>
          <a:bodyPr anchor="b">
            <a:normAutofit fontScale="90000"/>
          </a:bodyPr>
          <a:lstStyle/>
          <a:p>
            <a:r>
              <a:rPr lang="en-GB" sz="5000" dirty="0"/>
              <a:t>Ads schedule</a:t>
            </a:r>
          </a:p>
        </p:txBody>
      </p:sp>
      <p:sp>
        <p:nvSpPr>
          <p:cNvPr id="3" name="Content Placeholder 2">
            <a:extLst>
              <a:ext uri="{FF2B5EF4-FFF2-40B4-BE49-F238E27FC236}">
                <a16:creationId xmlns:a16="http://schemas.microsoft.com/office/drawing/2014/main" id="{3B2437BD-966E-4D01-BE95-894645C5A6AA}"/>
              </a:ext>
            </a:extLst>
          </p:cNvPr>
          <p:cNvSpPr>
            <a:spLocks noGrp="1"/>
          </p:cNvSpPr>
          <p:nvPr>
            <p:ph idx="1"/>
          </p:nvPr>
        </p:nvSpPr>
        <p:spPr>
          <a:xfrm>
            <a:off x="521208" y="1552480"/>
            <a:ext cx="4928616" cy="4656296"/>
          </a:xfrm>
        </p:spPr>
        <p:txBody>
          <a:bodyPr anchor="t">
            <a:normAutofit/>
          </a:bodyPr>
          <a:lstStyle/>
          <a:p>
            <a:pPr marL="0" indent="0">
              <a:buNone/>
              <a:defRPr/>
            </a:pPr>
            <a:r>
              <a:rPr lang="en-US" sz="2400" dirty="0"/>
              <a:t>M</a:t>
            </a:r>
            <a:r>
              <a:rPr lang="vi-VN" sz="2400" dirty="0"/>
              <a:t>acro</a:t>
            </a:r>
            <a:r>
              <a:rPr lang="en-GB" sz="2400" dirty="0"/>
              <a:t> schedule</a:t>
            </a:r>
            <a:r>
              <a:rPr lang="vi-VN" sz="2400" dirty="0"/>
              <a:t>: </a:t>
            </a:r>
            <a:r>
              <a:rPr lang="en-US" sz="2400" dirty="0"/>
              <a:t>year and month</a:t>
            </a:r>
            <a:endParaRPr lang="vi-VN" sz="2400" dirty="0"/>
          </a:p>
          <a:p>
            <a:pPr marL="0" indent="0">
              <a:buNone/>
              <a:defRPr/>
            </a:pPr>
            <a:r>
              <a:rPr lang="en-US" sz="2400" dirty="0"/>
              <a:t>M</a:t>
            </a:r>
            <a:r>
              <a:rPr lang="vi-VN" sz="2400" dirty="0"/>
              <a:t>icro</a:t>
            </a:r>
            <a:r>
              <a:rPr lang="en-GB" sz="2400" dirty="0"/>
              <a:t> schedule</a:t>
            </a:r>
            <a:r>
              <a:rPr lang="vi-VN" sz="2400" dirty="0"/>
              <a:t>: </a:t>
            </a:r>
            <a:r>
              <a:rPr lang="en-US" sz="2400" dirty="0"/>
              <a:t>week, day, hour</a:t>
            </a:r>
            <a:endParaRPr lang="en-GB" sz="2400" dirty="0"/>
          </a:p>
          <a:p>
            <a:pPr marL="0" indent="0">
              <a:buNone/>
              <a:defRPr/>
            </a:pPr>
            <a:r>
              <a:rPr lang="en-US" sz="2400" dirty="0"/>
              <a:t>Schedule should match with type of target customers and their </a:t>
            </a:r>
            <a:r>
              <a:rPr lang="en-US" sz="2400" dirty="0" err="1"/>
              <a:t>behaviours</a:t>
            </a:r>
            <a:r>
              <a:rPr lang="en-US" sz="2400" dirty="0"/>
              <a:t>.</a:t>
            </a:r>
            <a:endParaRPr lang="vi-VN" sz="2400" dirty="0"/>
          </a:p>
          <a:p>
            <a:endParaRPr lang="en-GB" sz="2400" dirty="0"/>
          </a:p>
        </p:txBody>
      </p:sp>
      <p:pic>
        <p:nvPicPr>
          <p:cNvPr id="7" name="Picture 3">
            <a:extLst>
              <a:ext uri="{FF2B5EF4-FFF2-40B4-BE49-F238E27FC236}">
                <a16:creationId xmlns:a16="http://schemas.microsoft.com/office/drawing/2014/main" id="{31DF9205-0C89-433E-8399-4BDECC6EEA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19205" y="1252728"/>
            <a:ext cx="6574814" cy="45201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4">
            <a:extLst>
              <a:ext uri="{FF2B5EF4-FFF2-40B4-BE49-F238E27FC236}">
                <a16:creationId xmlns:a16="http://schemas.microsoft.com/office/drawing/2014/main" id="{7D2A3E39-9D96-4C1E-9759-906909E86B91}"/>
              </a:ext>
            </a:extLst>
          </p:cNvPr>
          <p:cNvSpPr>
            <a:spLocks noGrp="1"/>
          </p:cNvSpPr>
          <p:nvPr>
            <p:ph type="dt" sz="half" idx="2"/>
          </p:nvPr>
        </p:nvSpPr>
        <p:spPr>
          <a:xfrm>
            <a:off x="838200" y="6356350"/>
            <a:ext cx="2743200" cy="365125"/>
          </a:xfrm>
          <a:prstGeom prst="rect">
            <a:avLst/>
          </a:prstGeom>
        </p:spPr>
        <p:txBody>
          <a:bodyPr vert="horz" lIns="68580" tIns="0" rIns="68580" bIns="0" rtlCol="0" anchorCtr="0">
            <a:normAutofit/>
          </a:bodyPr>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spcAft>
                <a:spcPts val="600"/>
              </a:spcAft>
            </a:pPr>
            <a:r>
              <a:rPr lang="vi-VN"/>
              <a:t>EM 3211 Nguyên lý marketing</a:t>
            </a:r>
            <a:endParaRPr lang="en-GB"/>
          </a:p>
        </p:txBody>
      </p:sp>
      <p:sp>
        <p:nvSpPr>
          <p:cNvPr id="6" name="Footer Placeholder 5">
            <a:extLst>
              <a:ext uri="{FF2B5EF4-FFF2-40B4-BE49-F238E27FC236}">
                <a16:creationId xmlns:a16="http://schemas.microsoft.com/office/drawing/2014/main" id="{24197145-0635-461C-8C17-6F535DF165A6}"/>
              </a:ext>
            </a:extLst>
          </p:cNvPr>
          <p:cNvSpPr>
            <a:spLocks noGrp="1"/>
          </p:cNvSpPr>
          <p:nvPr>
            <p:ph type="ftr" sz="quarter" idx="3"/>
          </p:nvPr>
        </p:nvSpPr>
        <p:spPr>
          <a:xfrm>
            <a:off x="4038600" y="6356350"/>
            <a:ext cx="4114800" cy="365125"/>
          </a:xfrm>
          <a:prstGeom prst="rect">
            <a:avLst/>
          </a:prstGeom>
        </p:spPr>
        <p:txBody>
          <a:bodyPr vert="horz" lIns="68580" tIns="0" rIns="68580" bIns="0" rtlCol="0" anchorCtr="0">
            <a:normAutofit/>
          </a:bodyPr>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spcAft>
                <a:spcPts val="600"/>
              </a:spcAft>
            </a:pPr>
            <a:r>
              <a:rPr lang="vi-VN"/>
              <a:t>Chương 9</a:t>
            </a:r>
            <a:endParaRPr lang="en-GB"/>
          </a:p>
        </p:txBody>
      </p:sp>
      <p:sp>
        <p:nvSpPr>
          <p:cNvPr id="4" name="Slide Number Placeholder 3">
            <a:extLst>
              <a:ext uri="{FF2B5EF4-FFF2-40B4-BE49-F238E27FC236}">
                <a16:creationId xmlns:a16="http://schemas.microsoft.com/office/drawing/2014/main" id="{AB86A28F-6A4C-4D81-B227-0EBC403DC635}"/>
              </a:ext>
            </a:extLst>
          </p:cNvPr>
          <p:cNvSpPr>
            <a:spLocks noGrp="1"/>
          </p:cNvSpPr>
          <p:nvPr>
            <p:ph type="sldNum" sz="quarter" idx="4"/>
          </p:nvPr>
        </p:nvSpPr>
        <p:spPr>
          <a:xfrm>
            <a:off x="8610600" y="6356350"/>
            <a:ext cx="2743200" cy="365125"/>
          </a:xfrm>
          <a:prstGeom prst="rect">
            <a:avLst/>
          </a:prstGeom>
        </p:spPr>
        <p:txBody>
          <a:bodyPr vert="horz" lIns="68580" tIns="0" rIns="68580" bIns="0" rtlCol="0" anchorCtr="0">
            <a:normAutofit/>
          </a:bodyPr>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spcAft>
                <a:spcPts val="600"/>
              </a:spcAft>
            </a:pPr>
            <a:fld id="{A70E8B96-6C17-404C-B209-86071FBA2009}" type="slidenum">
              <a:rPr lang="en-GB" smtClean="0"/>
              <a:pPr>
                <a:spcAft>
                  <a:spcPts val="600"/>
                </a:spcAft>
              </a:pPr>
              <a:t>34</a:t>
            </a:fld>
            <a:endParaRPr lang="en-GB"/>
          </a:p>
        </p:txBody>
      </p:sp>
    </p:spTree>
    <p:extLst>
      <p:ext uri="{BB962C8B-B14F-4D97-AF65-F5344CB8AC3E}">
        <p14:creationId xmlns:p14="http://schemas.microsoft.com/office/powerpoint/2010/main" val="253954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a:xfrm>
            <a:off x="838200" y="365125"/>
            <a:ext cx="10515600" cy="448691"/>
          </a:xfrm>
        </p:spPr>
        <p:txBody>
          <a:bodyPr>
            <a:noAutofit/>
          </a:bodyPr>
          <a:lstStyle/>
          <a:p>
            <a:r>
              <a:rPr lang="en-US" sz="4000" b="1" dirty="0">
                <a:solidFill>
                  <a:schemeClr val="accent1"/>
                </a:solidFill>
              </a:rPr>
              <a:t>Media Selection: Factors to Consider</a:t>
            </a:r>
          </a:p>
        </p:txBody>
      </p:sp>
      <p:sp>
        <p:nvSpPr>
          <p:cNvPr id="696323" name="Rectangle 3"/>
          <p:cNvSpPr>
            <a:spLocks noGrp="1" noChangeArrowheads="1"/>
          </p:cNvSpPr>
          <p:nvPr>
            <p:ph idx="1"/>
          </p:nvPr>
        </p:nvSpPr>
        <p:spPr>
          <a:xfrm>
            <a:off x="493776" y="1069849"/>
            <a:ext cx="11228832" cy="5294376"/>
          </a:xfrm>
        </p:spPr>
        <p:txBody>
          <a:bodyPr>
            <a:normAutofit fontScale="77500" lnSpcReduction="20000"/>
          </a:bodyPr>
          <a:lstStyle/>
          <a:p>
            <a:r>
              <a:rPr lang="en-US" sz="2400" dirty="0"/>
              <a:t>When selecting advertising media, marketers should consider:</a:t>
            </a:r>
          </a:p>
          <a:p>
            <a:pPr lvl="0"/>
            <a:r>
              <a:rPr lang="en-US" sz="2400" b="1" dirty="0"/>
              <a:t>Target audience:</a:t>
            </a:r>
            <a:r>
              <a:rPr lang="en-US" sz="2400" dirty="0"/>
              <a:t> Who are we trying to reach, and which media do they use most? </a:t>
            </a:r>
          </a:p>
          <a:p>
            <a:pPr lvl="0"/>
            <a:r>
              <a:rPr lang="en-US" sz="2400" b="1" dirty="0"/>
              <a:t>Reach:</a:t>
            </a:r>
            <a:r>
              <a:rPr lang="en-US" sz="2400" dirty="0"/>
              <a:t> How many people in the target market can the medium reach? </a:t>
            </a:r>
          </a:p>
          <a:p>
            <a:pPr lvl="0"/>
            <a:r>
              <a:rPr lang="en-US" sz="2400" b="1" dirty="0"/>
              <a:t>Frequency:</a:t>
            </a:r>
            <a:r>
              <a:rPr lang="en-US" sz="2400" dirty="0"/>
              <a:t> How often will the target audience be exposed to the message? </a:t>
            </a:r>
          </a:p>
          <a:p>
            <a:pPr lvl="0"/>
            <a:r>
              <a:rPr lang="en-US" sz="2400" b="1" dirty="0"/>
              <a:t>Impact:</a:t>
            </a:r>
            <a:r>
              <a:rPr lang="en-US" sz="2400" dirty="0"/>
              <a:t> How strongly can the medium attract attention and create an impression? </a:t>
            </a:r>
          </a:p>
          <a:p>
            <a:pPr lvl="0"/>
            <a:r>
              <a:rPr lang="en-US" sz="2400" b="1" dirty="0"/>
              <a:t>Audience selectivity:</a:t>
            </a:r>
            <a:r>
              <a:rPr lang="en-US" sz="2400" dirty="0"/>
              <a:t> How precisely can the medium reach a specific customer segment? </a:t>
            </a:r>
          </a:p>
          <a:p>
            <a:pPr lvl="0"/>
            <a:r>
              <a:rPr lang="en-US" sz="2400" b="1" dirty="0"/>
              <a:t>Media habits:</a:t>
            </a:r>
            <a:r>
              <a:rPr lang="en-US" sz="2400" dirty="0"/>
              <a:t> Where, when, and how does the target audience consume media? </a:t>
            </a:r>
          </a:p>
          <a:p>
            <a:pPr lvl="0"/>
            <a:r>
              <a:rPr lang="en-US" sz="2400" b="1" dirty="0"/>
              <a:t>Nature of the product:</a:t>
            </a:r>
            <a:r>
              <a:rPr lang="en-US" sz="2400" dirty="0"/>
              <a:t> Some products need visual demonstration, detailed information, or repeated exposure. </a:t>
            </a:r>
          </a:p>
          <a:p>
            <a:pPr lvl="0"/>
            <a:r>
              <a:rPr lang="en-US" sz="2400" b="1" dirty="0"/>
              <a:t>Nature of the message:</a:t>
            </a:r>
            <a:r>
              <a:rPr lang="en-US" sz="2400" dirty="0"/>
              <a:t> Complex messages may require media that allow more explanation, while simple messages may work well in short-form media. </a:t>
            </a:r>
          </a:p>
          <a:p>
            <a:pPr lvl="0"/>
            <a:r>
              <a:rPr lang="en-US" sz="2400" b="1" dirty="0"/>
              <a:t>Cost and CPM:</a:t>
            </a:r>
            <a:r>
              <a:rPr lang="en-US" sz="2400" dirty="0"/>
              <a:t> What is the total cost, and how much does it cost to reach 1,000 people? </a:t>
            </a:r>
          </a:p>
          <a:p>
            <a:pPr lvl="0"/>
            <a:r>
              <a:rPr lang="en-US" sz="2400" b="1" dirty="0"/>
              <a:t>Timing and flexibility:</a:t>
            </a:r>
            <a:r>
              <a:rPr lang="en-US" sz="2400" dirty="0"/>
              <a:t> How quickly can the advertisement be launched, changed, or updated? </a:t>
            </a:r>
          </a:p>
          <a:p>
            <a:pPr lvl="0"/>
            <a:r>
              <a:rPr lang="en-US" sz="2400" b="1" dirty="0"/>
              <a:t>Geographic coverage:</a:t>
            </a:r>
            <a:r>
              <a:rPr lang="en-US" sz="2400" dirty="0"/>
              <a:t> Is the campaign local, regional, national, or international? </a:t>
            </a:r>
          </a:p>
          <a:p>
            <a:pPr lvl="0"/>
            <a:r>
              <a:rPr lang="en-US" sz="2400" b="1" dirty="0"/>
              <a:t>Engagement and interaction:</a:t>
            </a:r>
            <a:r>
              <a:rPr lang="en-US" sz="2400" dirty="0"/>
              <a:t> Can consumers respond, click, share, comment, or purchase directly? </a:t>
            </a:r>
          </a:p>
          <a:p>
            <a:pPr lvl="0"/>
            <a:r>
              <a:rPr lang="en-US" sz="2400" b="1" dirty="0"/>
              <a:t>Measurability:</a:t>
            </a:r>
            <a:r>
              <a:rPr lang="en-US" sz="2400" dirty="0"/>
              <a:t> How accurately can campaign performance be tracked and evaluated?</a:t>
            </a:r>
          </a:p>
        </p:txBody>
      </p:sp>
      <p:sp>
        <p:nvSpPr>
          <p:cNvPr id="2" name="Date Placeholder 1"/>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p>
        </p:txBody>
      </p:sp>
      <p:sp>
        <p:nvSpPr>
          <p:cNvPr id="3" name="Footer Placeholder 2"/>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da-DK"/>
          </a:p>
        </p:txBody>
      </p:sp>
      <p:sp>
        <p:nvSpPr>
          <p:cNvPr id="4" name="Slide Number Placeholder 3"/>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35</a:t>
            </a:fld>
            <a:endParaRPr lang="vi-VN"/>
          </a:p>
        </p:txBody>
      </p:sp>
    </p:spTree>
    <p:extLst>
      <p:ext uri="{BB962C8B-B14F-4D97-AF65-F5344CB8AC3E}">
        <p14:creationId xmlns:p14="http://schemas.microsoft.com/office/powerpoint/2010/main" val="1676976221"/>
      </p:ext>
    </p:extLst>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62D-1D8C-4891-B9CC-FEA03D4B4803}"/>
              </a:ext>
            </a:extLst>
          </p:cNvPr>
          <p:cNvSpPr>
            <a:spLocks noGrp="1"/>
          </p:cNvSpPr>
          <p:nvPr>
            <p:ph type="title"/>
          </p:nvPr>
        </p:nvSpPr>
        <p:spPr>
          <a:xfrm>
            <a:off x="511629" y="365125"/>
            <a:ext cx="11274987" cy="466979"/>
          </a:xfrm>
        </p:spPr>
        <p:txBody>
          <a:bodyPr>
            <a:noAutofit/>
          </a:bodyPr>
          <a:lstStyle/>
          <a:p>
            <a:r>
              <a:rPr lang="en-GB" sz="3600" b="1" dirty="0">
                <a:solidFill>
                  <a:schemeClr val="accent1"/>
                </a:solidFill>
              </a:rPr>
              <a:t>Measurement: </a:t>
            </a:r>
            <a:r>
              <a:rPr lang="en-US" sz="3600" b="1" dirty="0">
                <a:solidFill>
                  <a:schemeClr val="accent1"/>
                </a:solidFill>
              </a:rPr>
              <a:t>Evaluation of Marketing Communication Effectiveness</a:t>
            </a:r>
            <a:endParaRPr lang="en-GB" sz="3600" b="1" dirty="0">
              <a:solidFill>
                <a:schemeClr val="accent1"/>
              </a:solidFill>
            </a:endParaRPr>
          </a:p>
        </p:txBody>
      </p:sp>
      <p:sp>
        <p:nvSpPr>
          <p:cNvPr id="3" name="Content Placeholder 2">
            <a:extLst>
              <a:ext uri="{FF2B5EF4-FFF2-40B4-BE49-F238E27FC236}">
                <a16:creationId xmlns:a16="http://schemas.microsoft.com/office/drawing/2014/main" id="{10F4282A-4AD6-4290-9E56-40230709ECD5}"/>
              </a:ext>
            </a:extLst>
          </p:cNvPr>
          <p:cNvSpPr>
            <a:spLocks noGrp="1"/>
          </p:cNvSpPr>
          <p:nvPr>
            <p:ph idx="1"/>
          </p:nvPr>
        </p:nvSpPr>
        <p:spPr>
          <a:xfrm>
            <a:off x="511629" y="1216152"/>
            <a:ext cx="10842171" cy="4960811"/>
          </a:xfrm>
        </p:spPr>
        <p:txBody>
          <a:bodyPr>
            <a:normAutofit fontScale="77500" lnSpcReduction="20000"/>
          </a:bodyPr>
          <a:lstStyle/>
          <a:p>
            <a:pPr marL="0" indent="0">
              <a:buNone/>
            </a:pPr>
            <a:r>
              <a:rPr lang="en-US" b="1" dirty="0"/>
              <a:t>1. Communication impact measures</a:t>
            </a:r>
          </a:p>
          <a:p>
            <a:pPr marL="0" lvl="0" indent="0">
              <a:buNone/>
            </a:pPr>
            <a:r>
              <a:rPr lang="en-US" dirty="0"/>
              <a:t>Awareness rate: the percentage of the target audience who are aware of the brand, product, or campaign. </a:t>
            </a:r>
          </a:p>
          <a:p>
            <a:pPr marL="0" lvl="0" indent="0">
              <a:buNone/>
            </a:pPr>
            <a:r>
              <a:rPr lang="en-US" dirty="0"/>
              <a:t>Comprehension rate: the percentage who correctly understand the intended message. </a:t>
            </a:r>
          </a:p>
          <a:p>
            <a:pPr marL="0" lvl="0" indent="0">
              <a:buNone/>
            </a:pPr>
            <a:r>
              <a:rPr lang="en-US" dirty="0"/>
              <a:t>Liking: the extent to which consumers like the product, advertising message, or campaign. </a:t>
            </a:r>
          </a:p>
          <a:p>
            <a:pPr marL="0" lvl="0" indent="0">
              <a:buNone/>
            </a:pPr>
            <a:r>
              <a:rPr lang="en-US" dirty="0"/>
              <a:t>Purchase intention: the degree to which consumers are willing or likely to purchase the product. </a:t>
            </a:r>
          </a:p>
          <a:p>
            <a:pPr marL="0" indent="0">
              <a:buNone/>
            </a:pPr>
            <a:r>
              <a:rPr lang="en-US" b="1" dirty="0"/>
              <a:t>2. Sales performance measures</a:t>
            </a:r>
          </a:p>
          <a:p>
            <a:pPr marL="0" lvl="0" indent="0">
              <a:buNone/>
            </a:pPr>
            <a:r>
              <a:rPr lang="en-US" dirty="0"/>
              <a:t>Sales volume: the number of units sold. </a:t>
            </a:r>
          </a:p>
          <a:p>
            <a:pPr marL="0" lvl="0" indent="0">
              <a:buNone/>
            </a:pPr>
            <a:r>
              <a:rPr lang="en-US" dirty="0"/>
              <a:t>Sales revenue: revenue measured before, during, and after the campaign to identify possible changes associated with the marketing communication </a:t>
            </a:r>
            <a:r>
              <a:rPr lang="en-US" dirty="0" err="1"/>
              <a:t>programme</a:t>
            </a:r>
            <a:r>
              <a:rPr lang="en-US" dirty="0"/>
              <a:t>. </a:t>
            </a:r>
          </a:p>
          <a:p>
            <a:pPr marL="0" indent="0">
              <a:buNone/>
            </a:pPr>
            <a:r>
              <a:rPr lang="en-US" b="1" dirty="0"/>
              <a:t>3. Evaluation methods: </a:t>
            </a:r>
            <a:r>
              <a:rPr lang="en-US" dirty="0"/>
              <a:t>pre- and post-campaign surveys, brand-awareness and recall tests, message comprehension tests, attitude and purchase-intention surveys, sales analysis, web and social-media analytics, conversion tracking, and experimental/control-group comparisons.</a:t>
            </a:r>
          </a:p>
          <a:p>
            <a:pPr marL="0" indent="0">
              <a:buNone/>
            </a:pPr>
            <a:endParaRPr lang="en-GB" dirty="0"/>
          </a:p>
        </p:txBody>
      </p:sp>
      <p:sp>
        <p:nvSpPr>
          <p:cNvPr id="4" name="Slide Number Placeholder 3">
            <a:extLst>
              <a:ext uri="{FF2B5EF4-FFF2-40B4-BE49-F238E27FC236}">
                <a16:creationId xmlns:a16="http://schemas.microsoft.com/office/drawing/2014/main" id="{4B0DDFCE-D84D-4AAD-98F0-3D7676804DE9}"/>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36</a:t>
            </a:fld>
            <a:endParaRPr lang="en-GB"/>
          </a:p>
        </p:txBody>
      </p:sp>
      <p:sp>
        <p:nvSpPr>
          <p:cNvPr id="5" name="Date Placeholder 4">
            <a:extLst>
              <a:ext uri="{FF2B5EF4-FFF2-40B4-BE49-F238E27FC236}">
                <a16:creationId xmlns:a16="http://schemas.microsoft.com/office/drawing/2014/main" id="{535FB1CB-997E-4FEC-969B-7D5060305835}"/>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8BB10C91-42DE-4549-8C39-01280E206FE9}"/>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spTree>
    <p:extLst>
      <p:ext uri="{BB962C8B-B14F-4D97-AF65-F5344CB8AC3E}">
        <p14:creationId xmlns:p14="http://schemas.microsoft.com/office/powerpoint/2010/main" val="2961311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C3F919-61E7-4B55-8BE2-CAED0F72A31E}"/>
              </a:ext>
            </a:extLst>
          </p:cNvPr>
          <p:cNvPicPr>
            <a:picLocks noChangeAspect="1"/>
          </p:cNvPicPr>
          <p:nvPr/>
        </p:nvPicPr>
        <p:blipFill>
          <a:blip r:embed="rId2"/>
          <a:srcRect t="9091" r="13818"/>
          <a:stretch>
            <a:fillRect/>
          </a:stretch>
        </p:blipFill>
        <p:spPr>
          <a:xfrm>
            <a:off x="3523488" y="10"/>
            <a:ext cx="8668512" cy="6857990"/>
          </a:xfrm>
          <a:prstGeom prst="rect">
            <a:avLst/>
          </a:prstGeom>
        </p:spPr>
      </p:pic>
      <p:sp>
        <p:nvSpPr>
          <p:cNvPr id="3" name="Text Placeholder 2">
            <a:extLst>
              <a:ext uri="{FF2B5EF4-FFF2-40B4-BE49-F238E27FC236}">
                <a16:creationId xmlns:a16="http://schemas.microsoft.com/office/drawing/2014/main" id="{F35951BF-F191-4CE0-2647-83876240BC79}"/>
              </a:ext>
            </a:extLst>
          </p:cNvPr>
          <p:cNvSpPr>
            <a:spLocks noGrp="1"/>
          </p:cNvSpPr>
          <p:nvPr>
            <p:ph type="body" idx="1"/>
          </p:nvPr>
        </p:nvSpPr>
        <p:spPr>
          <a:xfrm>
            <a:off x="221948" y="2760658"/>
            <a:ext cx="4023359" cy="1208141"/>
          </a:xfrm>
        </p:spPr>
        <p:txBody>
          <a:bodyPr vert="horz" lIns="91440" tIns="45720" rIns="91440" bIns="45720" rtlCol="0">
            <a:noAutofit/>
          </a:bodyPr>
          <a:lstStyle/>
          <a:p>
            <a:r>
              <a:rPr lang="en-US" sz="4400" b="1" dirty="0">
                <a:solidFill>
                  <a:schemeClr val="accent1"/>
                </a:solidFill>
              </a:rPr>
              <a:t>Public Relations</a:t>
            </a:r>
          </a:p>
        </p:txBody>
      </p:sp>
    </p:spTree>
    <p:extLst>
      <p:ext uri="{BB962C8B-B14F-4D97-AF65-F5344CB8AC3E}">
        <p14:creationId xmlns:p14="http://schemas.microsoft.com/office/powerpoint/2010/main" val="2080949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C4474F-3658-55ED-1E65-2FB59142B79A}"/>
              </a:ext>
            </a:extLst>
          </p:cNvPr>
          <p:cNvSpPr>
            <a:spLocks noGrp="1"/>
          </p:cNvSpPr>
          <p:nvPr>
            <p:ph type="title"/>
          </p:nvPr>
        </p:nvSpPr>
        <p:spPr>
          <a:xfrm>
            <a:off x="481013" y="3752849"/>
            <a:ext cx="3290887" cy="2452687"/>
          </a:xfrm>
        </p:spPr>
        <p:txBody>
          <a:bodyPr anchor="ctr">
            <a:normAutofit/>
          </a:bodyPr>
          <a:lstStyle/>
          <a:p>
            <a:r>
              <a:rPr lang="en-US" sz="3600"/>
              <a:t>PR</a:t>
            </a:r>
          </a:p>
        </p:txBody>
      </p:sp>
      <p:pic>
        <p:nvPicPr>
          <p:cNvPr id="3" name="Picture 2" descr="Bài Advertorial cung cấp cơ hội để đưa vào một cách đáng kể lượng thông tin về lợi ích của sản phẩm hoặc dịch vụ, hơn là quảng cáo truyền thống, thường nặng về hình ảnh mà bỏ qua câu chữ.">
            <a:extLst>
              <a:ext uri="{FF2B5EF4-FFF2-40B4-BE49-F238E27FC236}">
                <a16:creationId xmlns:a16="http://schemas.microsoft.com/office/drawing/2014/main" id="{A946BFE0-E4CA-C779-6E54-FD38294EB965}"/>
              </a:ext>
            </a:extLst>
          </p:cNvPr>
          <p:cNvPicPr>
            <a:picLocks noChangeAspect="1"/>
          </p:cNvPicPr>
          <p:nvPr/>
        </p:nvPicPr>
        <p:blipFill>
          <a:blip r:embed="rId2"/>
          <a:srcRect b="38516"/>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ontent Placeholder 4">
            <a:extLst>
              <a:ext uri="{FF2B5EF4-FFF2-40B4-BE49-F238E27FC236}">
                <a16:creationId xmlns:a16="http://schemas.microsoft.com/office/drawing/2014/main" id="{C3388B5F-6E98-5A54-8C23-B756E73C107E}"/>
              </a:ext>
            </a:extLst>
          </p:cNvPr>
          <p:cNvSpPr>
            <a:spLocks noGrp="1"/>
          </p:cNvSpPr>
          <p:nvPr>
            <p:ph idx="1"/>
          </p:nvPr>
        </p:nvSpPr>
        <p:spPr>
          <a:xfrm>
            <a:off x="1929384" y="3752850"/>
            <a:ext cx="10049256" cy="2803398"/>
          </a:xfrm>
        </p:spPr>
        <p:txBody>
          <a:bodyPr anchor="ctr">
            <a:noAutofit/>
          </a:bodyPr>
          <a:lstStyle/>
          <a:p>
            <a:pPr lvl="0"/>
            <a:r>
              <a:rPr lang="en-US" sz="2000" dirty="0"/>
              <a:t>Public Relations (PR) refers to activities aimed at building and maintaining a positive image, reputation, and trust between an </a:t>
            </a:r>
            <a:r>
              <a:rPr lang="en-US" sz="2000" dirty="0" err="1"/>
              <a:t>organisation</a:t>
            </a:r>
            <a:r>
              <a:rPr lang="en-US" sz="2000" dirty="0"/>
              <a:t> and its key publics, including customers, the media, local communities, government agencies, investors, and employees. </a:t>
            </a:r>
          </a:p>
          <a:p>
            <a:pPr lvl="0"/>
            <a:r>
              <a:rPr lang="en-US" sz="2000" dirty="0"/>
              <a:t>Common applications: brand launches, corporate social responsibility communication, crisis management, leadership reputation building, and internal communication. </a:t>
            </a:r>
          </a:p>
          <a:p>
            <a:pPr lvl="0"/>
            <a:r>
              <a:rPr lang="en-US" sz="2000" dirty="0"/>
              <a:t>Common PR tools and activities: press releases, events, CSR </a:t>
            </a:r>
            <a:r>
              <a:rPr lang="en-US" sz="2000" dirty="0" err="1"/>
              <a:t>programmes</a:t>
            </a:r>
            <a:r>
              <a:rPr lang="en-US" sz="2000" dirty="0"/>
              <a:t>, community sponsorships, media relations, crisis communication, and thought leadership.</a:t>
            </a:r>
          </a:p>
        </p:txBody>
      </p:sp>
    </p:spTree>
    <p:extLst>
      <p:ext uri="{BB962C8B-B14F-4D97-AF65-F5344CB8AC3E}">
        <p14:creationId xmlns:p14="http://schemas.microsoft.com/office/powerpoint/2010/main" val="2907908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EB346-7536-5901-7F7C-F0C289917F27}"/>
              </a:ext>
            </a:extLst>
          </p:cNvPr>
          <p:cNvSpPr>
            <a:spLocks noGrp="1"/>
          </p:cNvSpPr>
          <p:nvPr>
            <p:ph type="title"/>
          </p:nvPr>
        </p:nvSpPr>
        <p:spPr>
          <a:xfrm>
            <a:off x="676656" y="365125"/>
            <a:ext cx="10677144" cy="750443"/>
          </a:xfrm>
        </p:spPr>
        <p:txBody>
          <a:bodyPr>
            <a:normAutofit/>
          </a:bodyPr>
          <a:lstStyle/>
          <a:p>
            <a:r>
              <a:rPr lang="en-US" sz="3600" b="1" dirty="0">
                <a:solidFill>
                  <a:srgbClr val="C00000"/>
                </a:solidFill>
              </a:rPr>
              <a:t>LEGO Manufacturing Vietnam – Building Reputation</a:t>
            </a:r>
            <a:endParaRPr lang="en-US" sz="3600" dirty="0">
              <a:solidFill>
                <a:srgbClr val="C00000"/>
              </a:solidFill>
            </a:endParaRPr>
          </a:p>
        </p:txBody>
      </p:sp>
      <p:sp>
        <p:nvSpPr>
          <p:cNvPr id="3" name="Content Placeholder 2">
            <a:extLst>
              <a:ext uri="{FF2B5EF4-FFF2-40B4-BE49-F238E27FC236}">
                <a16:creationId xmlns:a16="http://schemas.microsoft.com/office/drawing/2014/main" id="{B32994BC-5322-6B29-4EE5-6D58214CE3DA}"/>
              </a:ext>
            </a:extLst>
          </p:cNvPr>
          <p:cNvSpPr>
            <a:spLocks noGrp="1"/>
          </p:cNvSpPr>
          <p:nvPr>
            <p:ph idx="1"/>
          </p:nvPr>
        </p:nvSpPr>
        <p:spPr>
          <a:xfrm>
            <a:off x="484632" y="1252728"/>
            <a:ext cx="10869168" cy="4924235"/>
          </a:xfrm>
        </p:spPr>
        <p:txBody>
          <a:bodyPr>
            <a:normAutofit fontScale="85000" lnSpcReduction="20000"/>
          </a:bodyPr>
          <a:lstStyle/>
          <a:p>
            <a:r>
              <a:rPr lang="en-US" dirty="0"/>
              <a:t>In April 2025, LEGO officially opened its US$1 billion manufacturing facility in Vietnam, its sixth factory globally and second in Asia. The opening ceremony involved senior Vietnamese government officials, LEGO executives, business partners, and community representatives, making the event not simply a factory launch but a major corporate PR occasion. </a:t>
            </a:r>
          </a:p>
          <a:p>
            <a:r>
              <a:rPr lang="en-US" dirty="0"/>
              <a:t>Instead of communicating only about production capacity, LEGO built the PR story around </a:t>
            </a:r>
            <a:r>
              <a:rPr lang="en-US" b="1" dirty="0"/>
              <a:t>sustainability, responsible investment, employees, and local communities</a:t>
            </a:r>
            <a:r>
              <a:rPr lang="en-US" dirty="0"/>
              <a:t>. The company described the Vietnam facility as its most environmentally sustainable factory at the time of opening. It installed around </a:t>
            </a:r>
            <a:r>
              <a:rPr lang="en-US" b="1" dirty="0"/>
              <a:t>12,400 rooftop solar panels</a:t>
            </a:r>
            <a:r>
              <a:rPr lang="en-US" dirty="0"/>
              <a:t>, introduced paper-based packaging, obtained LEED Platinum and Gold certifications for its buildings, and developed renewable-energy infrastructure. </a:t>
            </a:r>
          </a:p>
          <a:p>
            <a:r>
              <a:rPr lang="en-US" dirty="0"/>
              <a:t>LEGO also linked the investment to its broader social purpose. Through partnerships with government agencies, NGOs and educational </a:t>
            </a:r>
            <a:r>
              <a:rPr lang="en-US" dirty="0" err="1"/>
              <a:t>organisations</a:t>
            </a:r>
            <a:r>
              <a:rPr lang="en-US" dirty="0"/>
              <a:t>, its </a:t>
            </a:r>
            <a:r>
              <a:rPr lang="en-US" dirty="0" err="1"/>
              <a:t>programmes</a:t>
            </a:r>
            <a:r>
              <a:rPr lang="en-US" dirty="0"/>
              <a:t> included LEGO Braille Bricks, </a:t>
            </a:r>
            <a:r>
              <a:rPr lang="en-US" i="1" dirty="0"/>
              <a:t>Build the Change</a:t>
            </a:r>
            <a:r>
              <a:rPr lang="en-US" dirty="0"/>
              <a:t>, and </a:t>
            </a:r>
            <a:r>
              <a:rPr lang="en-US" i="1" dirty="0"/>
              <a:t>Girls Unstoppable</a:t>
            </a:r>
            <a:r>
              <a:rPr lang="en-US" dirty="0"/>
              <a:t>. LEGO stated that these community initiatives were expected to benefit more than </a:t>
            </a:r>
            <a:r>
              <a:rPr lang="en-US" b="1" dirty="0"/>
              <a:t>60,000 children in Vietnam by the end of 2025</a:t>
            </a:r>
            <a:r>
              <a:rPr lang="en-US" dirty="0"/>
              <a:t>.</a:t>
            </a:r>
          </a:p>
          <a:p>
            <a:pPr marL="0" indent="0">
              <a:buNone/>
            </a:pPr>
            <a:endParaRPr lang="en-US" dirty="0"/>
          </a:p>
        </p:txBody>
      </p:sp>
    </p:spTree>
    <p:extLst>
      <p:ext uri="{BB962C8B-B14F-4D97-AF65-F5344CB8AC3E}">
        <p14:creationId xmlns:p14="http://schemas.microsoft.com/office/powerpoint/2010/main" val="4004080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74B40-EAD9-CE08-839A-9BDC09B48EE4}"/>
              </a:ext>
            </a:extLst>
          </p:cNvPr>
          <p:cNvSpPr>
            <a:spLocks noGrp="1"/>
          </p:cNvSpPr>
          <p:nvPr>
            <p:ph type="title"/>
          </p:nvPr>
        </p:nvSpPr>
        <p:spPr>
          <a:xfrm>
            <a:off x="838200" y="365125"/>
            <a:ext cx="10515600" cy="485267"/>
          </a:xfrm>
        </p:spPr>
        <p:txBody>
          <a:bodyPr>
            <a:normAutofit fontScale="90000"/>
          </a:bodyPr>
          <a:lstStyle/>
          <a:p>
            <a:r>
              <a:rPr lang="en-US" dirty="0"/>
              <a:t>Event sponsorship / sponsorship PR</a:t>
            </a:r>
          </a:p>
        </p:txBody>
      </p:sp>
      <p:sp>
        <p:nvSpPr>
          <p:cNvPr id="3" name="Content Placeholder 2">
            <a:extLst>
              <a:ext uri="{FF2B5EF4-FFF2-40B4-BE49-F238E27FC236}">
                <a16:creationId xmlns:a16="http://schemas.microsoft.com/office/drawing/2014/main" id="{DB04190F-ABB7-D08F-C545-ED00AC92C4DB}"/>
              </a:ext>
            </a:extLst>
          </p:cNvPr>
          <p:cNvSpPr>
            <a:spLocks noGrp="1"/>
          </p:cNvSpPr>
          <p:nvPr>
            <p:ph idx="1"/>
          </p:nvPr>
        </p:nvSpPr>
        <p:spPr>
          <a:xfrm>
            <a:off x="594360" y="1069848"/>
            <a:ext cx="10759440" cy="5107115"/>
          </a:xfrm>
        </p:spPr>
        <p:txBody>
          <a:bodyPr>
            <a:normAutofit fontScale="92500" lnSpcReduction="10000"/>
          </a:bodyPr>
          <a:lstStyle/>
          <a:p>
            <a:r>
              <a:rPr lang="en-US" b="1" dirty="0"/>
              <a:t>Tiger Cup</a:t>
            </a:r>
            <a:r>
              <a:rPr lang="en-US" dirty="0"/>
              <a:t> is probably the clearest example. Tiger Beer was the </a:t>
            </a:r>
            <a:r>
              <a:rPr lang="en-US" b="1" dirty="0"/>
              <a:t>title sponsor</a:t>
            </a:r>
            <a:r>
              <a:rPr lang="en-US" dirty="0"/>
              <a:t> of the ASEAN football championship from its launch in 1996 through the 2004 edition, which is why the tournament became widely known as the </a:t>
            </a:r>
            <a:r>
              <a:rPr lang="en-US" b="1" dirty="0"/>
              <a:t>Tiger Cup</a:t>
            </a:r>
            <a:r>
              <a:rPr lang="en-US" dirty="0"/>
              <a:t>. Asia Pacific Breweries explicitly described the purpose as associating Tiger Beer with football and increasing brand mindshare</a:t>
            </a:r>
          </a:p>
          <a:p>
            <a:r>
              <a:rPr lang="en-US" b="1" dirty="0"/>
              <a:t>Monsoon Music Festival</a:t>
            </a:r>
            <a:r>
              <a:rPr lang="en-US" dirty="0"/>
              <a:t> is also an excellent Vietnam-based case, but here I would teach it as </a:t>
            </a:r>
            <a:r>
              <a:rPr lang="en-US" b="1" dirty="0"/>
              <a:t>event sponsorship and cultural PR</a:t>
            </a:r>
            <a:r>
              <a:rPr lang="en-US" dirty="0"/>
              <a:t> rather than saying “Monsoon itself is PR.” For example, </a:t>
            </a:r>
            <a:r>
              <a:rPr lang="en-US" b="1" dirty="0"/>
              <a:t>Tuborg became the principal sponsor of Monsoon Music Festival from 2016</a:t>
            </a:r>
            <a:r>
              <a:rPr lang="en-US" dirty="0"/>
              <a:t>, and the event was officially branded </a:t>
            </a:r>
            <a:r>
              <a:rPr lang="en-US" b="1" dirty="0"/>
              <a:t>“Monsoon Music Festival by Tuborg.”</a:t>
            </a:r>
            <a:r>
              <a:rPr lang="en-US" dirty="0"/>
              <a:t> Tuborg committed to a multi-year partnership and connected the brand with music, youth culture and social messages such as responsible drinking and traffic safety</a:t>
            </a:r>
          </a:p>
        </p:txBody>
      </p:sp>
    </p:spTree>
    <p:extLst>
      <p:ext uri="{BB962C8B-B14F-4D97-AF65-F5344CB8AC3E}">
        <p14:creationId xmlns:p14="http://schemas.microsoft.com/office/powerpoint/2010/main" val="2365862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3644E-4DD8-6E3C-9FAF-5B38C11CB3BA}"/>
              </a:ext>
            </a:extLst>
          </p:cNvPr>
          <p:cNvSpPr>
            <a:spLocks noGrp="1"/>
          </p:cNvSpPr>
          <p:nvPr>
            <p:ph type="title"/>
          </p:nvPr>
        </p:nvSpPr>
        <p:spPr>
          <a:xfrm>
            <a:off x="603504" y="323649"/>
            <a:ext cx="5087112" cy="457835"/>
          </a:xfrm>
        </p:spPr>
        <p:txBody>
          <a:bodyPr>
            <a:noAutofit/>
          </a:bodyPr>
          <a:lstStyle/>
          <a:p>
            <a:r>
              <a:rPr lang="en-US" sz="3200" b="1" dirty="0">
                <a:solidFill>
                  <a:schemeClr val="accent3"/>
                </a:solidFill>
              </a:rPr>
              <a:t>Heineken × James Bond 007</a:t>
            </a:r>
          </a:p>
        </p:txBody>
      </p:sp>
      <p:sp>
        <p:nvSpPr>
          <p:cNvPr id="3" name="Content Placeholder 2">
            <a:extLst>
              <a:ext uri="{FF2B5EF4-FFF2-40B4-BE49-F238E27FC236}">
                <a16:creationId xmlns:a16="http://schemas.microsoft.com/office/drawing/2014/main" id="{4C4B234E-9F2E-FE82-552C-F81917E960DA}"/>
              </a:ext>
            </a:extLst>
          </p:cNvPr>
          <p:cNvSpPr>
            <a:spLocks noGrp="1"/>
          </p:cNvSpPr>
          <p:nvPr>
            <p:ph idx="1"/>
          </p:nvPr>
        </p:nvSpPr>
        <p:spPr>
          <a:xfrm>
            <a:off x="365760" y="996696"/>
            <a:ext cx="5458968" cy="5537655"/>
          </a:xfrm>
        </p:spPr>
        <p:txBody>
          <a:bodyPr>
            <a:normAutofit fontScale="62500" lnSpcReduction="20000"/>
          </a:bodyPr>
          <a:lstStyle/>
          <a:p>
            <a:pPr marL="0" indent="0">
              <a:buNone/>
            </a:pPr>
            <a:r>
              <a:rPr lang="en-US" dirty="0"/>
              <a:t>Heineken has partnered with the </a:t>
            </a:r>
            <a:r>
              <a:rPr lang="en-US" b="1" dirty="0"/>
              <a:t>James Bond film franchise since 1997</a:t>
            </a:r>
            <a:r>
              <a:rPr lang="en-US" dirty="0"/>
              <a:t>, beginning with </a:t>
            </a:r>
            <a:r>
              <a:rPr lang="en-US" i="1" dirty="0"/>
              <a:t>Tomorrow Never Dies</a:t>
            </a:r>
            <a:r>
              <a:rPr lang="en-US" dirty="0"/>
              <a:t>. By </a:t>
            </a:r>
            <a:r>
              <a:rPr lang="en-US" i="1" dirty="0"/>
              <a:t>No Time to Die</a:t>
            </a:r>
            <a:r>
              <a:rPr lang="en-US" dirty="0"/>
              <a:t>, the partnership had covered eight Bond films.</a:t>
            </a:r>
          </a:p>
          <a:p>
            <a:r>
              <a:rPr lang="en-US" dirty="0"/>
              <a:t>For </a:t>
            </a:r>
            <a:r>
              <a:rPr lang="en-US" i="1" dirty="0"/>
              <a:t>Skyfall</a:t>
            </a:r>
            <a:r>
              <a:rPr lang="en-US" dirty="0"/>
              <a:t> (2012), Heineken created the global campaign </a:t>
            </a:r>
            <a:r>
              <a:rPr lang="en-US" b="1" dirty="0"/>
              <a:t>“The Express”</a:t>
            </a:r>
            <a:r>
              <a:rPr lang="en-US" dirty="0"/>
              <a:t>, featuring Daniel Craig as James Bond. The campaign was activated through television, cinema, digital media and interactive consumer activities in more than 50 markets. Heineken reported more than 22 million online views of the campaign at the time. </a:t>
            </a:r>
          </a:p>
          <a:p>
            <a:r>
              <a:rPr lang="en-US" dirty="0"/>
              <a:t>For </a:t>
            </a:r>
            <a:r>
              <a:rPr lang="en-US" i="1" dirty="0" err="1"/>
              <a:t>Spectre</a:t>
            </a:r>
            <a:r>
              <a:rPr lang="en-US" dirty="0"/>
              <a:t> (2015), Heineken produced another Bond-themed commercial, </a:t>
            </a:r>
            <a:r>
              <a:rPr lang="en-US" b="1" dirty="0"/>
              <a:t>“The Chase,”</a:t>
            </a:r>
            <a:r>
              <a:rPr lang="en-US" dirty="0"/>
              <a:t> launched through Facebook before appearing on television and cinema screens. It also released special-edition packaging, exclusive Bond content and </a:t>
            </a:r>
            <a:r>
              <a:rPr lang="en-US" dirty="0" err="1"/>
              <a:t>organised</a:t>
            </a:r>
            <a:r>
              <a:rPr lang="en-US" dirty="0"/>
              <a:t> premiere events, including a </a:t>
            </a:r>
            <a:r>
              <a:rPr lang="en-US" i="1" dirty="0" err="1"/>
              <a:t>Spectre</a:t>
            </a:r>
            <a:r>
              <a:rPr lang="en-US" dirty="0"/>
              <a:t> premiere in Vietnam. </a:t>
            </a:r>
          </a:p>
          <a:p>
            <a:r>
              <a:rPr lang="en-US" dirty="0"/>
              <a:t>For </a:t>
            </a:r>
            <a:r>
              <a:rPr lang="en-US" i="1" dirty="0"/>
              <a:t>No Time to Die</a:t>
            </a:r>
            <a:r>
              <a:rPr lang="en-US" dirty="0"/>
              <a:t>, the campaign again featured Daniel Craig and included TV, online and social media communication, consumer promotions and </a:t>
            </a:r>
            <a:r>
              <a:rPr lang="en-US" b="1" dirty="0"/>
              <a:t>limited-edition 007 packaging</a:t>
            </a:r>
            <a:r>
              <a:rPr lang="en-US" dirty="0"/>
              <a:t>. In Vietnam, Heineken released Bond-themed bottles and cans and offered Bond-related consumer experiences and prizes</a:t>
            </a:r>
          </a:p>
        </p:txBody>
      </p:sp>
      <p:pic>
        <p:nvPicPr>
          <p:cNvPr id="5" name="Picture 4">
            <a:extLst>
              <a:ext uri="{FF2B5EF4-FFF2-40B4-BE49-F238E27FC236}">
                <a16:creationId xmlns:a16="http://schemas.microsoft.com/office/drawing/2014/main" id="{4DAD78E0-D25C-20E4-BC1D-E5AA76DE6C91}"/>
              </a:ext>
            </a:extLst>
          </p:cNvPr>
          <p:cNvPicPr>
            <a:picLocks noChangeAspect="1"/>
          </p:cNvPicPr>
          <p:nvPr/>
        </p:nvPicPr>
        <p:blipFill>
          <a:blip r:embed="rId2"/>
          <a:stretch>
            <a:fillRect/>
          </a:stretch>
        </p:blipFill>
        <p:spPr>
          <a:xfrm>
            <a:off x="6041838" y="552566"/>
            <a:ext cx="5974992" cy="3594883"/>
          </a:xfrm>
          <a:prstGeom prst="rect">
            <a:avLst/>
          </a:prstGeom>
        </p:spPr>
      </p:pic>
      <p:sp>
        <p:nvSpPr>
          <p:cNvPr id="6" name="TextBox 5">
            <a:extLst>
              <a:ext uri="{FF2B5EF4-FFF2-40B4-BE49-F238E27FC236}">
                <a16:creationId xmlns:a16="http://schemas.microsoft.com/office/drawing/2014/main" id="{D625A452-1856-C129-74FD-466F25BC9A3C}"/>
              </a:ext>
            </a:extLst>
          </p:cNvPr>
          <p:cNvSpPr txBox="1"/>
          <p:nvPr/>
        </p:nvSpPr>
        <p:spPr>
          <a:xfrm>
            <a:off x="6080029" y="4441239"/>
            <a:ext cx="5898611" cy="2308324"/>
          </a:xfrm>
          <a:prstGeom prst="rect">
            <a:avLst/>
          </a:prstGeom>
          <a:noFill/>
        </p:spPr>
        <p:txBody>
          <a:bodyPr wrap="square" rtlCol="0">
            <a:spAutoFit/>
          </a:bodyPr>
          <a:lstStyle/>
          <a:p>
            <a:r>
              <a:rPr lang="en-US" dirty="0">
                <a:sym typeface="Wingdings" panose="05000000000000000000" pitchFamily="2" charset="2"/>
              </a:rPr>
              <a:t> </a:t>
            </a:r>
            <a:r>
              <a:rPr lang="en-US" b="1" dirty="0"/>
              <a:t>PR/Sponsorship objective:</a:t>
            </a:r>
            <a:r>
              <a:rPr lang="en-US" dirty="0"/>
              <a:t> Strengthen Heineken's premium and international brand image by associating the brand with the iconic James Bond franchise. The 007 partnership gives Heineken access to an existing </a:t>
            </a:r>
            <a:r>
              <a:rPr lang="en-US" b="1" dirty="0"/>
              <a:t>cultural property, story, celebrity, fan community, events and media attention</a:t>
            </a:r>
            <a:r>
              <a:rPr lang="en-US" dirty="0"/>
              <a:t>, which can then generate PR and brand associations across many channels.</a:t>
            </a:r>
          </a:p>
          <a:p>
            <a:endParaRPr lang="en-US" dirty="0"/>
          </a:p>
        </p:txBody>
      </p:sp>
    </p:spTree>
    <p:extLst>
      <p:ext uri="{BB962C8B-B14F-4D97-AF65-F5344CB8AC3E}">
        <p14:creationId xmlns:p14="http://schemas.microsoft.com/office/powerpoint/2010/main" val="1022165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98CA40B-825D-6B76-B851-37622FB16873}"/>
              </a:ext>
            </a:extLst>
          </p:cNvPr>
          <p:cNvSpPr>
            <a:spLocks noGrp="1"/>
          </p:cNvSpPr>
          <p:nvPr>
            <p:ph type="title"/>
          </p:nvPr>
        </p:nvSpPr>
        <p:spPr>
          <a:xfrm>
            <a:off x="838200" y="365126"/>
            <a:ext cx="10515600" cy="672432"/>
          </a:xfrm>
        </p:spPr>
        <p:txBody>
          <a:bodyPr>
            <a:normAutofit fontScale="90000"/>
          </a:bodyPr>
          <a:lstStyle/>
          <a:p>
            <a:r>
              <a:rPr lang="en-US" dirty="0"/>
              <a:t>PR Objectives</a:t>
            </a:r>
          </a:p>
        </p:txBody>
      </p:sp>
      <p:sp>
        <p:nvSpPr>
          <p:cNvPr id="8" name="Content Placeholder 7">
            <a:extLst>
              <a:ext uri="{FF2B5EF4-FFF2-40B4-BE49-F238E27FC236}">
                <a16:creationId xmlns:a16="http://schemas.microsoft.com/office/drawing/2014/main" id="{92741A93-7410-CA70-0D59-058C5453E843}"/>
              </a:ext>
            </a:extLst>
          </p:cNvPr>
          <p:cNvSpPr>
            <a:spLocks noGrp="1"/>
          </p:cNvSpPr>
          <p:nvPr>
            <p:ph idx="1"/>
          </p:nvPr>
        </p:nvSpPr>
        <p:spPr>
          <a:xfrm>
            <a:off x="551368" y="1388936"/>
            <a:ext cx="5127300" cy="4351338"/>
          </a:xfrm>
        </p:spPr>
        <p:txBody>
          <a:bodyPr>
            <a:noAutofit/>
          </a:bodyPr>
          <a:lstStyle/>
          <a:p>
            <a:pPr lvl="0"/>
            <a:r>
              <a:rPr lang="en-US" sz="2000" dirty="0"/>
              <a:t>Support the launch of a new product </a:t>
            </a:r>
          </a:p>
          <a:p>
            <a:pPr lvl="0"/>
            <a:r>
              <a:rPr lang="en-US" sz="2000" dirty="0"/>
              <a:t>Support the repositioning of an existing brand </a:t>
            </a:r>
          </a:p>
          <a:p>
            <a:pPr lvl="0"/>
            <a:r>
              <a:rPr lang="en-US" sz="2000" dirty="0"/>
              <a:t>Generate interest in a new product category </a:t>
            </a:r>
          </a:p>
          <a:p>
            <a:pPr lvl="0"/>
            <a:r>
              <a:rPr lang="en-US" sz="2000" dirty="0"/>
              <a:t>Influence specific target publics or stakeholder groups </a:t>
            </a:r>
          </a:p>
          <a:p>
            <a:pPr lvl="0"/>
            <a:r>
              <a:rPr lang="en-US" sz="2000" dirty="0"/>
              <a:t>Protect a product, brand, or corporate reputation during crises or negative incidents </a:t>
            </a:r>
          </a:p>
          <a:p>
            <a:pPr lvl="0"/>
            <a:r>
              <a:rPr lang="en-US" sz="2000" dirty="0"/>
              <a:t>Build a positive corporate brand image that, in turn, creates </a:t>
            </a:r>
            <a:r>
              <a:rPr lang="en-US" sz="2000" dirty="0" err="1"/>
              <a:t>favourable</a:t>
            </a:r>
            <a:r>
              <a:rPr lang="en-US" sz="2000" dirty="0"/>
              <a:t> attitudes toward the company’s products</a:t>
            </a:r>
          </a:p>
          <a:p>
            <a:pPr marL="0" indent="0">
              <a:buNone/>
            </a:pPr>
            <a:endParaRPr lang="en-US" sz="2000" dirty="0"/>
          </a:p>
        </p:txBody>
      </p:sp>
      <p:pic>
        <p:nvPicPr>
          <p:cNvPr id="9" name="Picture 8">
            <a:extLst>
              <a:ext uri="{FF2B5EF4-FFF2-40B4-BE49-F238E27FC236}">
                <a16:creationId xmlns:a16="http://schemas.microsoft.com/office/drawing/2014/main" id="{9A265E6D-A53F-E8C7-1569-CD5FB13E3BDD}"/>
              </a:ext>
            </a:extLst>
          </p:cNvPr>
          <p:cNvPicPr>
            <a:picLocks noChangeAspect="1"/>
          </p:cNvPicPr>
          <p:nvPr/>
        </p:nvPicPr>
        <p:blipFill>
          <a:blip r:embed="rId2"/>
          <a:stretch>
            <a:fillRect/>
          </a:stretch>
        </p:blipFill>
        <p:spPr>
          <a:xfrm>
            <a:off x="6983738" y="70074"/>
            <a:ext cx="4370062" cy="3522212"/>
          </a:xfrm>
          <a:prstGeom prst="rect">
            <a:avLst/>
          </a:prstGeom>
        </p:spPr>
      </p:pic>
      <p:pic>
        <p:nvPicPr>
          <p:cNvPr id="3" name="Picture 2" descr="Quỹ Sữa Vươn Cao Việt Nam tặng 70.000 ly sữa cho trẻ em Thái ...">
            <a:extLst>
              <a:ext uri="{FF2B5EF4-FFF2-40B4-BE49-F238E27FC236}">
                <a16:creationId xmlns:a16="http://schemas.microsoft.com/office/drawing/2014/main" id="{6F66DC20-67EE-420F-B4C3-C30A33775D9A}"/>
              </a:ext>
            </a:extLst>
          </p:cNvPr>
          <p:cNvPicPr>
            <a:picLocks noChangeAspect="1"/>
          </p:cNvPicPr>
          <p:nvPr/>
        </p:nvPicPr>
        <p:blipFill>
          <a:blip r:embed="rId3"/>
          <a:stretch>
            <a:fillRect/>
          </a:stretch>
        </p:blipFill>
        <p:spPr>
          <a:xfrm>
            <a:off x="6031075" y="3682931"/>
            <a:ext cx="5983705" cy="3104995"/>
          </a:xfrm>
          <a:prstGeom prst="rect">
            <a:avLst/>
          </a:prstGeom>
        </p:spPr>
      </p:pic>
    </p:spTree>
    <p:extLst>
      <p:ext uri="{BB962C8B-B14F-4D97-AF65-F5344CB8AC3E}">
        <p14:creationId xmlns:p14="http://schemas.microsoft.com/office/powerpoint/2010/main" val="400586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64CC093-F14A-03C3-ABD1-F6B7FE1A3E5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93FAD225-97E9-8EFC-8A15-444980A0D12C}"/>
              </a:ext>
            </a:extLst>
          </p:cNvPr>
          <p:cNvPicPr>
            <a:picLocks noChangeAspect="1"/>
          </p:cNvPicPr>
          <p:nvPr/>
        </p:nvPicPr>
        <p:blipFill>
          <a:blip r:embed="rId2"/>
          <a:stretch>
            <a:fillRect/>
          </a:stretch>
        </p:blipFill>
        <p:spPr>
          <a:xfrm>
            <a:off x="310896" y="167919"/>
            <a:ext cx="11759183" cy="6628688"/>
          </a:xfrm>
          <a:prstGeom prst="rect">
            <a:avLst/>
          </a:prstGeom>
        </p:spPr>
      </p:pic>
    </p:spTree>
    <p:extLst>
      <p:ext uri="{BB962C8B-B14F-4D97-AF65-F5344CB8AC3E}">
        <p14:creationId xmlns:p14="http://schemas.microsoft.com/office/powerpoint/2010/main" val="7802168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BEA9-7B44-CC53-972B-F1D00DF3F7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80F850-84A2-771B-A233-83F56E61807B}"/>
              </a:ext>
            </a:extLst>
          </p:cNvPr>
          <p:cNvSpPr>
            <a:spLocks noGrp="1"/>
          </p:cNvSpPr>
          <p:nvPr>
            <p:ph idx="1"/>
          </p:nvPr>
        </p:nvSpPr>
        <p:spPr/>
        <p:txBody>
          <a:bodyPr/>
          <a:lstStyle/>
          <a:p>
            <a:r>
              <a:rPr lang="en-US" dirty="0"/>
              <a:t> </a:t>
            </a:r>
          </a:p>
        </p:txBody>
      </p:sp>
      <p:pic>
        <p:nvPicPr>
          <p:cNvPr id="5" name="Picture 4">
            <a:extLst>
              <a:ext uri="{FF2B5EF4-FFF2-40B4-BE49-F238E27FC236}">
                <a16:creationId xmlns:a16="http://schemas.microsoft.com/office/drawing/2014/main" id="{356E36FB-093F-233A-12B9-3B4F6C9E49E3}"/>
              </a:ext>
            </a:extLst>
          </p:cNvPr>
          <p:cNvPicPr>
            <a:picLocks noChangeAspect="1"/>
          </p:cNvPicPr>
          <p:nvPr/>
        </p:nvPicPr>
        <p:blipFill>
          <a:blip r:embed="rId2"/>
          <a:stretch>
            <a:fillRect/>
          </a:stretch>
        </p:blipFill>
        <p:spPr>
          <a:xfrm>
            <a:off x="813650" y="666364"/>
            <a:ext cx="10564699" cy="5525271"/>
          </a:xfrm>
          <a:prstGeom prst="rect">
            <a:avLst/>
          </a:prstGeom>
        </p:spPr>
      </p:pic>
    </p:spTree>
    <p:extLst>
      <p:ext uri="{BB962C8B-B14F-4D97-AF65-F5344CB8AC3E}">
        <p14:creationId xmlns:p14="http://schemas.microsoft.com/office/powerpoint/2010/main" val="2571633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DA399-F6CF-1550-B54C-350D7FD1DB40}"/>
              </a:ext>
            </a:extLst>
          </p:cNvPr>
          <p:cNvSpPr>
            <a:spLocks noGrp="1"/>
          </p:cNvSpPr>
          <p:nvPr>
            <p:ph type="title"/>
          </p:nvPr>
        </p:nvSpPr>
        <p:spPr>
          <a:xfrm>
            <a:off x="297558" y="365125"/>
            <a:ext cx="10515600" cy="1325563"/>
          </a:xfrm>
        </p:spPr>
        <p:txBody>
          <a:bodyPr/>
          <a:lstStyle/>
          <a:p>
            <a:r>
              <a:rPr lang="en-US" dirty="0"/>
              <a:t>PR editorial</a:t>
            </a:r>
          </a:p>
        </p:txBody>
      </p:sp>
      <p:sp>
        <p:nvSpPr>
          <p:cNvPr id="3" name="Content Placeholder 2">
            <a:extLst>
              <a:ext uri="{FF2B5EF4-FFF2-40B4-BE49-F238E27FC236}">
                <a16:creationId xmlns:a16="http://schemas.microsoft.com/office/drawing/2014/main" id="{F27EE346-94E8-2DDE-4865-28CD3451E7F8}"/>
              </a:ext>
            </a:extLst>
          </p:cNvPr>
          <p:cNvSpPr>
            <a:spLocks noGrp="1"/>
          </p:cNvSpPr>
          <p:nvPr>
            <p:ph idx="1"/>
          </p:nvPr>
        </p:nvSpPr>
        <p:spPr>
          <a:xfrm>
            <a:off x="297558" y="1825625"/>
            <a:ext cx="4146105" cy="4351338"/>
          </a:xfrm>
        </p:spPr>
        <p:txBody>
          <a:bodyPr>
            <a:normAutofit fontScale="77500" lnSpcReduction="20000"/>
          </a:bodyPr>
          <a:lstStyle/>
          <a:p>
            <a:pPr lvl="0"/>
            <a:r>
              <a:rPr lang="en-US" b="1" dirty="0"/>
              <a:t>A PR article written in an editorial style</a:t>
            </a:r>
            <a:r>
              <a:rPr lang="en-US" dirty="0"/>
              <a:t>, often using an inspiring story and providing more in-depth content. </a:t>
            </a:r>
          </a:p>
          <a:p>
            <a:pPr lvl="0"/>
            <a:r>
              <a:rPr lang="en-US" dirty="0"/>
              <a:t>Uses </a:t>
            </a:r>
            <a:r>
              <a:rPr lang="en-US" b="1" dirty="0"/>
              <a:t>neutral language and an objective tone</a:t>
            </a:r>
            <a:r>
              <a:rPr lang="en-US" dirty="0"/>
              <a:t>, rather than sounding like direct advertising. </a:t>
            </a:r>
          </a:p>
          <a:p>
            <a:pPr lvl="0"/>
            <a:r>
              <a:rPr lang="en-US" dirty="0"/>
              <a:t>Is </a:t>
            </a:r>
            <a:r>
              <a:rPr lang="en-US" b="1" dirty="0"/>
              <a:t>integrated naturally with regular editorial content</a:t>
            </a:r>
            <a:r>
              <a:rPr lang="en-US" dirty="0"/>
              <a:t>, rather than being placed in a separate advertising section. </a:t>
            </a:r>
          </a:p>
          <a:p>
            <a:pPr lvl="0"/>
            <a:r>
              <a:rPr lang="en-US" dirty="0"/>
              <a:t>The </a:t>
            </a:r>
            <a:r>
              <a:rPr lang="en-US" b="1" dirty="0"/>
              <a:t>brand or product name is usually not prominently featured in the headline</a:t>
            </a:r>
            <a:r>
              <a:rPr lang="en-US" dirty="0"/>
              <a:t>.</a:t>
            </a:r>
          </a:p>
          <a:p>
            <a:endParaRPr lang="en-US" dirty="0"/>
          </a:p>
        </p:txBody>
      </p:sp>
      <p:pic>
        <p:nvPicPr>
          <p:cNvPr id="4" name="Picture 3" descr="I:\Capture images - Thanh nien\Capture Selection-20070915-194739-1.jpg">
            <a:extLst>
              <a:ext uri="{FF2B5EF4-FFF2-40B4-BE49-F238E27FC236}">
                <a16:creationId xmlns:a16="http://schemas.microsoft.com/office/drawing/2014/main" id="{0D3FFA14-16A3-8F8A-1A65-FDDB6FD999CA}"/>
              </a:ext>
            </a:extLst>
          </p:cNvPr>
          <p:cNvPicPr>
            <a:picLocks noChangeAspect="1"/>
          </p:cNvPicPr>
          <p:nvPr/>
        </p:nvPicPr>
        <p:blipFill>
          <a:blip r:embed="rId2"/>
          <a:stretch>
            <a:fillRect/>
          </a:stretch>
        </p:blipFill>
        <p:spPr>
          <a:xfrm>
            <a:off x="4596841" y="854241"/>
            <a:ext cx="7297601" cy="5149517"/>
          </a:xfrm>
          <a:prstGeom prst="rect">
            <a:avLst/>
          </a:prstGeom>
        </p:spPr>
      </p:pic>
    </p:spTree>
    <p:extLst>
      <p:ext uri="{BB962C8B-B14F-4D97-AF65-F5344CB8AC3E}">
        <p14:creationId xmlns:p14="http://schemas.microsoft.com/office/powerpoint/2010/main" val="2653707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BFA9-5F82-97DE-6AE5-CCAB03E81721}"/>
              </a:ext>
            </a:extLst>
          </p:cNvPr>
          <p:cNvSpPr>
            <a:spLocks noGrp="1"/>
          </p:cNvSpPr>
          <p:nvPr>
            <p:ph type="title"/>
          </p:nvPr>
        </p:nvSpPr>
        <p:spPr>
          <a:xfrm>
            <a:off x="429768" y="365126"/>
            <a:ext cx="11503152" cy="384682"/>
          </a:xfrm>
        </p:spPr>
        <p:txBody>
          <a:bodyPr>
            <a:noAutofit/>
          </a:bodyPr>
          <a:lstStyle/>
          <a:p>
            <a:r>
              <a:rPr lang="en-US" sz="2800" b="1" dirty="0">
                <a:solidFill>
                  <a:schemeClr val="accent3"/>
                </a:solidFill>
              </a:rPr>
              <a:t>Endorsements and Statements by Influential Figures and Senior Leaders</a:t>
            </a:r>
          </a:p>
        </p:txBody>
      </p:sp>
      <p:sp>
        <p:nvSpPr>
          <p:cNvPr id="3" name="Content Placeholder 2">
            <a:extLst>
              <a:ext uri="{FF2B5EF4-FFF2-40B4-BE49-F238E27FC236}">
                <a16:creationId xmlns:a16="http://schemas.microsoft.com/office/drawing/2014/main" id="{CF79932F-0D23-3DCB-FDE7-C3D8DE230502}"/>
              </a:ext>
            </a:extLst>
          </p:cNvPr>
          <p:cNvSpPr>
            <a:spLocks noGrp="1"/>
          </p:cNvSpPr>
          <p:nvPr>
            <p:ph idx="1"/>
          </p:nvPr>
        </p:nvSpPr>
        <p:spPr>
          <a:xfrm>
            <a:off x="326136" y="943038"/>
            <a:ext cx="4748948" cy="5549836"/>
          </a:xfrm>
        </p:spPr>
        <p:txBody>
          <a:bodyPr>
            <a:normAutofit fontScale="62500" lnSpcReduction="20000"/>
          </a:bodyPr>
          <a:lstStyle/>
          <a:p>
            <a:pPr lvl="0"/>
            <a:r>
              <a:rPr lang="en-US" dirty="0"/>
              <a:t>The </a:t>
            </a:r>
            <a:r>
              <a:rPr lang="en-US" b="1" dirty="0"/>
              <a:t>presence and public image of a manager or senior executive at an event</a:t>
            </a:r>
            <a:r>
              <a:rPr lang="en-US" dirty="0"/>
              <a:t> can serve as an important form of endorsement and brand communication. </a:t>
            </a:r>
          </a:p>
          <a:p>
            <a:pPr lvl="0"/>
            <a:r>
              <a:rPr lang="en-US" b="1" dirty="0"/>
              <a:t>Short remarks to the media</a:t>
            </a:r>
            <a:r>
              <a:rPr lang="en-US" dirty="0"/>
              <a:t> can also have strong PR value. </a:t>
            </a:r>
          </a:p>
          <a:p>
            <a:pPr lvl="0"/>
            <a:r>
              <a:rPr lang="en-US" dirty="0"/>
              <a:t>Such remarks may be either </a:t>
            </a:r>
            <a:r>
              <a:rPr lang="en-US" b="1" dirty="0"/>
              <a:t>planned or spontaneous</a:t>
            </a:r>
            <a:r>
              <a:rPr lang="en-US" dirty="0"/>
              <a:t>. </a:t>
            </a:r>
          </a:p>
          <a:p>
            <a:pPr lvl="0"/>
            <a:r>
              <a:rPr lang="en-US" dirty="0"/>
              <a:t>Even a brief comment can reveal the manager’s </a:t>
            </a:r>
            <a:r>
              <a:rPr lang="en-US" b="1" dirty="0"/>
              <a:t>personality, opinions, perspective, and emotions</a:t>
            </a:r>
            <a:r>
              <a:rPr lang="en-US" dirty="0"/>
              <a:t> at that moment. </a:t>
            </a:r>
          </a:p>
          <a:p>
            <a:pPr lvl="0"/>
            <a:r>
              <a:rPr lang="en-US" dirty="0"/>
              <a:t>Managers therefore need to be </a:t>
            </a:r>
            <a:r>
              <a:rPr lang="en-US" b="1" dirty="0"/>
              <a:t>careful when speaking to the media</a:t>
            </a:r>
            <a:r>
              <a:rPr lang="en-US" dirty="0"/>
              <a:t>, as unclear or inappropriate comments may create misunderstanding or negative impressions of the brand. </a:t>
            </a:r>
          </a:p>
          <a:p>
            <a:pPr lvl="0"/>
            <a:r>
              <a:rPr lang="en-US" b="1" dirty="0"/>
              <a:t>Formal speeches and presentations at events</a:t>
            </a:r>
            <a:r>
              <a:rPr lang="en-US" dirty="0"/>
              <a:t> are another important PR tool. </a:t>
            </a:r>
          </a:p>
          <a:p>
            <a:pPr lvl="0"/>
            <a:r>
              <a:rPr lang="en-US" dirty="0"/>
              <a:t>These speeches should be </a:t>
            </a:r>
            <a:r>
              <a:rPr lang="en-US" b="1" dirty="0"/>
              <a:t>carefully planned and prepared</a:t>
            </a:r>
            <a:r>
              <a:rPr lang="en-US" dirty="0"/>
              <a:t>, both in content and delivery, to create the strongest possible positive impression of the brand.</a:t>
            </a:r>
          </a:p>
        </p:txBody>
      </p:sp>
      <p:pic>
        <p:nvPicPr>
          <p:cNvPr id="5" name="Picture 4">
            <a:extLst>
              <a:ext uri="{FF2B5EF4-FFF2-40B4-BE49-F238E27FC236}">
                <a16:creationId xmlns:a16="http://schemas.microsoft.com/office/drawing/2014/main" id="{A82EAC42-14A5-6129-97C9-EDBB87AF696F}"/>
              </a:ext>
            </a:extLst>
          </p:cNvPr>
          <p:cNvPicPr>
            <a:picLocks noChangeAspect="1"/>
          </p:cNvPicPr>
          <p:nvPr/>
        </p:nvPicPr>
        <p:blipFill>
          <a:blip r:embed="rId2"/>
          <a:stretch>
            <a:fillRect/>
          </a:stretch>
        </p:blipFill>
        <p:spPr>
          <a:xfrm>
            <a:off x="5075084" y="1070768"/>
            <a:ext cx="7116916" cy="5294376"/>
          </a:xfrm>
          <a:prstGeom prst="rect">
            <a:avLst/>
          </a:prstGeom>
        </p:spPr>
      </p:pic>
    </p:spTree>
    <p:extLst>
      <p:ext uri="{BB962C8B-B14F-4D97-AF65-F5344CB8AC3E}">
        <p14:creationId xmlns:p14="http://schemas.microsoft.com/office/powerpoint/2010/main" val="3252700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4E00CF-9A3A-9F7D-A4A4-F68548577163}"/>
              </a:ext>
            </a:extLst>
          </p:cNvPr>
          <p:cNvPicPr>
            <a:picLocks noChangeAspect="1"/>
          </p:cNvPicPr>
          <p:nvPr/>
        </p:nvPicPr>
        <p:blipFill>
          <a:blip r:embed="rId2"/>
          <a:srcRect t="38327" r="9091"/>
          <a:stretch>
            <a:fillRect/>
          </a:stretch>
        </p:blipFill>
        <p:spPr>
          <a:xfrm>
            <a:off x="3523488" y="10"/>
            <a:ext cx="8668512" cy="6857990"/>
          </a:xfrm>
          <a:prstGeom prst="rect">
            <a:avLst/>
          </a:prstGeom>
        </p:spPr>
      </p:pic>
      <p:sp>
        <p:nvSpPr>
          <p:cNvPr id="4" name="Title 3">
            <a:extLst>
              <a:ext uri="{FF2B5EF4-FFF2-40B4-BE49-F238E27FC236}">
                <a16:creationId xmlns:a16="http://schemas.microsoft.com/office/drawing/2014/main" id="{3EB81120-E73F-7542-BD9E-9BF08EDD5707}"/>
              </a:ext>
            </a:extLst>
          </p:cNvPr>
          <p:cNvSpPr>
            <a:spLocks noGrp="1"/>
          </p:cNvSpPr>
          <p:nvPr>
            <p:ph type="title"/>
          </p:nvPr>
        </p:nvSpPr>
        <p:spPr>
          <a:xfrm>
            <a:off x="258525" y="1104075"/>
            <a:ext cx="4023360" cy="3204134"/>
          </a:xfrm>
        </p:spPr>
        <p:txBody>
          <a:bodyPr vert="horz" lIns="91440" tIns="45720" rIns="91440" bIns="45720" rtlCol="0" anchor="b">
            <a:normAutofit/>
          </a:bodyPr>
          <a:lstStyle/>
          <a:p>
            <a:r>
              <a:rPr lang="en-US" sz="4800" dirty="0">
                <a:solidFill>
                  <a:schemeClr val="accent3"/>
                </a:solidFill>
              </a:rPr>
              <a:t>Sales Promotion</a:t>
            </a:r>
          </a:p>
        </p:txBody>
      </p:sp>
      <p:sp>
        <p:nvSpPr>
          <p:cNvPr id="5" name="Text Placeholder 4">
            <a:extLst>
              <a:ext uri="{FF2B5EF4-FFF2-40B4-BE49-F238E27FC236}">
                <a16:creationId xmlns:a16="http://schemas.microsoft.com/office/drawing/2014/main" id="{DC035CE5-D8AF-C46B-72BB-4270B77D7D77}"/>
              </a:ext>
            </a:extLst>
          </p:cNvPr>
          <p:cNvSpPr>
            <a:spLocks noGrp="1"/>
          </p:cNvSpPr>
          <p:nvPr>
            <p:ph type="body" idx="1"/>
          </p:nvPr>
        </p:nvSpPr>
        <p:spPr>
          <a:xfrm>
            <a:off x="477980" y="4872922"/>
            <a:ext cx="4023359" cy="1208141"/>
          </a:xfrm>
        </p:spPr>
        <p:txBody>
          <a:bodyPr vert="horz" lIns="91440" tIns="45720" rIns="91440" bIns="45720" rtlCol="0">
            <a:normAutofit/>
          </a:bodyPr>
          <a:lstStyle/>
          <a:p>
            <a:endParaRPr lang="en-US" sz="2000" dirty="0">
              <a:solidFill>
                <a:schemeClr val="accent3"/>
              </a:solidFill>
            </a:endParaRPr>
          </a:p>
        </p:txBody>
      </p:sp>
    </p:spTree>
    <p:extLst>
      <p:ext uri="{BB962C8B-B14F-4D97-AF65-F5344CB8AC3E}">
        <p14:creationId xmlns:p14="http://schemas.microsoft.com/office/powerpoint/2010/main" val="5556307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549EA-7140-4163-09AD-B951320677C8}"/>
              </a:ext>
            </a:extLst>
          </p:cNvPr>
          <p:cNvSpPr>
            <a:spLocks noGrp="1"/>
          </p:cNvSpPr>
          <p:nvPr>
            <p:ph type="title"/>
          </p:nvPr>
        </p:nvSpPr>
        <p:spPr>
          <a:xfrm>
            <a:off x="647700" y="329184"/>
            <a:ext cx="6115050" cy="512064"/>
          </a:xfrm>
        </p:spPr>
        <p:txBody>
          <a:bodyPr>
            <a:normAutofit fontScale="90000"/>
          </a:bodyPr>
          <a:lstStyle/>
          <a:p>
            <a:r>
              <a:rPr lang="en-US" sz="3600" b="1" dirty="0">
                <a:solidFill>
                  <a:schemeClr val="accent3"/>
                </a:solidFill>
              </a:rPr>
              <a:t>Sales Promotion</a:t>
            </a:r>
          </a:p>
        </p:txBody>
      </p:sp>
      <p:sp>
        <p:nvSpPr>
          <p:cNvPr id="3" name="Content Placeholder 2">
            <a:extLst>
              <a:ext uri="{FF2B5EF4-FFF2-40B4-BE49-F238E27FC236}">
                <a16:creationId xmlns:a16="http://schemas.microsoft.com/office/drawing/2014/main" id="{7F20A352-7CE5-A2BB-41BB-1D86A583A18A}"/>
              </a:ext>
            </a:extLst>
          </p:cNvPr>
          <p:cNvSpPr>
            <a:spLocks noGrp="1"/>
          </p:cNvSpPr>
          <p:nvPr>
            <p:ph idx="1"/>
          </p:nvPr>
        </p:nvSpPr>
        <p:spPr>
          <a:xfrm>
            <a:off x="429768" y="1014985"/>
            <a:ext cx="8797973" cy="5310410"/>
          </a:xfrm>
        </p:spPr>
        <p:txBody>
          <a:bodyPr>
            <a:normAutofit fontScale="85000" lnSpcReduction="20000"/>
          </a:bodyPr>
          <a:lstStyle/>
          <a:p>
            <a:pPr lvl="0"/>
            <a:r>
              <a:rPr lang="en-US" dirty="0"/>
              <a:t>Promotional activities that provide short-term incentives or additional benefits to customers or channel intermediaries in order to encourage purchase, product trial, repeat purchase, or higher sales within a specific period. </a:t>
            </a:r>
          </a:p>
          <a:p>
            <a:r>
              <a:rPr lang="en-US" dirty="0"/>
              <a:t>Sales Promotion vs. Advertising</a:t>
            </a:r>
          </a:p>
          <a:p>
            <a:pPr lvl="1"/>
            <a:r>
              <a:rPr lang="en-US" b="1" dirty="0"/>
              <a:t>Advertising:</a:t>
            </a:r>
            <a:r>
              <a:rPr lang="en-US" dirty="0"/>
              <a:t> mainly aims to build </a:t>
            </a:r>
            <a:r>
              <a:rPr lang="en-US" b="1" dirty="0"/>
              <a:t>awareness, brand/product preference, and reminder</a:t>
            </a:r>
            <a:r>
              <a:rPr lang="en-US" dirty="0"/>
              <a:t> </a:t>
            </a:r>
          </a:p>
          <a:p>
            <a:pPr lvl="1"/>
            <a:r>
              <a:rPr lang="en-US" b="1" dirty="0"/>
              <a:t>Sales promotion:</a:t>
            </a:r>
            <a:r>
              <a:rPr lang="en-US" dirty="0"/>
              <a:t> gives customers an </a:t>
            </a:r>
            <a:r>
              <a:rPr lang="en-US" b="1" dirty="0"/>
              <a:t>immediate reason to act</a:t>
            </a:r>
            <a:r>
              <a:rPr lang="en-US" dirty="0"/>
              <a:t> </a:t>
            </a:r>
          </a:p>
          <a:p>
            <a:r>
              <a:rPr lang="en-US" dirty="0"/>
              <a:t>Sales promotion can encourage customers to:</a:t>
            </a:r>
          </a:p>
          <a:p>
            <a:pPr lvl="1"/>
            <a:r>
              <a:rPr lang="en-US" dirty="0"/>
              <a:t>Buy now </a:t>
            </a:r>
          </a:p>
          <a:p>
            <a:pPr lvl="1"/>
            <a:r>
              <a:rPr lang="en-US" dirty="0"/>
              <a:t>Try the product </a:t>
            </a:r>
          </a:p>
          <a:p>
            <a:pPr lvl="1"/>
            <a:r>
              <a:rPr lang="en-US" dirty="0"/>
              <a:t>Switch brands/products </a:t>
            </a:r>
          </a:p>
          <a:p>
            <a:pPr lvl="1"/>
            <a:r>
              <a:rPr lang="en-US" dirty="0"/>
              <a:t>Buy more </a:t>
            </a:r>
          </a:p>
          <a:p>
            <a:pPr lvl="1"/>
            <a:r>
              <a:rPr lang="en-US" dirty="0"/>
              <a:t>Buy earlier than they otherwise would </a:t>
            </a:r>
          </a:p>
          <a:p>
            <a:r>
              <a:rPr lang="en-US" dirty="0"/>
              <a:t>Role in the AIDA Model</a:t>
            </a:r>
            <a:r>
              <a:rPr lang="en-US" b="1" dirty="0"/>
              <a:t>: </a:t>
            </a:r>
            <a:r>
              <a:rPr lang="en-US" dirty="0"/>
              <a:t>Sales promotion is particularly important in moving customers from: </a:t>
            </a:r>
            <a:r>
              <a:rPr lang="en-US" b="1" dirty="0"/>
              <a:t>Attention / Interest → Desire / Action</a:t>
            </a:r>
            <a:endParaRPr lang="en-US" dirty="0"/>
          </a:p>
        </p:txBody>
      </p:sp>
      <p:pic>
        <p:nvPicPr>
          <p:cNvPr id="5" name="Picture 4">
            <a:extLst>
              <a:ext uri="{FF2B5EF4-FFF2-40B4-BE49-F238E27FC236}">
                <a16:creationId xmlns:a16="http://schemas.microsoft.com/office/drawing/2014/main" id="{FAC3BE10-41DA-17EF-27E6-4D2DA48EC70C}"/>
              </a:ext>
            </a:extLst>
          </p:cNvPr>
          <p:cNvPicPr>
            <a:picLocks noChangeAspect="1"/>
          </p:cNvPicPr>
          <p:nvPr/>
        </p:nvPicPr>
        <p:blipFill>
          <a:blip r:embed="rId2"/>
          <a:stretch>
            <a:fillRect/>
          </a:stretch>
        </p:blipFill>
        <p:spPr>
          <a:xfrm>
            <a:off x="9227741" y="0"/>
            <a:ext cx="2964259" cy="2933700"/>
          </a:xfrm>
          <a:prstGeom prst="rect">
            <a:avLst/>
          </a:prstGeom>
        </p:spPr>
      </p:pic>
    </p:spTree>
    <p:extLst>
      <p:ext uri="{BB962C8B-B14F-4D97-AF65-F5344CB8AC3E}">
        <p14:creationId xmlns:p14="http://schemas.microsoft.com/office/powerpoint/2010/main" val="11199635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FE18919-6DD3-1956-7F2D-36997FF1AFFD}"/>
              </a:ext>
            </a:extLst>
          </p:cNvPr>
          <p:cNvSpPr>
            <a:spLocks noGrp="1"/>
          </p:cNvSpPr>
          <p:nvPr>
            <p:ph type="body" idx="1"/>
          </p:nvPr>
        </p:nvSpPr>
        <p:spPr>
          <a:xfrm>
            <a:off x="542207" y="395288"/>
            <a:ext cx="5157787" cy="481264"/>
          </a:xfrm>
        </p:spPr>
        <p:txBody>
          <a:bodyPr/>
          <a:lstStyle/>
          <a:p>
            <a:r>
              <a:rPr lang="en-US" dirty="0"/>
              <a:t>Advantages</a:t>
            </a:r>
          </a:p>
        </p:txBody>
      </p:sp>
      <p:sp>
        <p:nvSpPr>
          <p:cNvPr id="3" name="Content Placeholder 2">
            <a:extLst>
              <a:ext uri="{FF2B5EF4-FFF2-40B4-BE49-F238E27FC236}">
                <a16:creationId xmlns:a16="http://schemas.microsoft.com/office/drawing/2014/main" id="{772A4E3F-7AD3-D18D-AFD7-598080D47791}"/>
              </a:ext>
            </a:extLst>
          </p:cNvPr>
          <p:cNvSpPr>
            <a:spLocks noGrp="1"/>
          </p:cNvSpPr>
          <p:nvPr>
            <p:ph sz="half" idx="2"/>
          </p:nvPr>
        </p:nvSpPr>
        <p:spPr>
          <a:xfrm>
            <a:off x="433138" y="1106424"/>
            <a:ext cx="5564438" cy="5083239"/>
          </a:xfrm>
          <a:solidFill>
            <a:schemeClr val="accent6">
              <a:lumMod val="20000"/>
              <a:lumOff val="80000"/>
            </a:schemeClr>
          </a:solidFill>
        </p:spPr>
        <p:txBody>
          <a:bodyPr>
            <a:normAutofit fontScale="77500" lnSpcReduction="20000"/>
          </a:bodyPr>
          <a:lstStyle/>
          <a:p>
            <a:pPr lvl="0"/>
            <a:r>
              <a:rPr lang="en-US" b="1" dirty="0"/>
              <a:t>Stimulate short-term demand</a:t>
            </a:r>
            <a:r>
              <a:rPr lang="en-US" dirty="0"/>
              <a:t> </a:t>
            </a:r>
          </a:p>
          <a:p>
            <a:pPr lvl="0"/>
            <a:r>
              <a:rPr lang="en-US" b="1" dirty="0"/>
              <a:t>Increase seasonal sales or clear excess inventory</a:t>
            </a:r>
            <a:r>
              <a:rPr lang="en-US" dirty="0"/>
              <a:t> </a:t>
            </a:r>
          </a:p>
          <a:p>
            <a:pPr lvl="0"/>
            <a:r>
              <a:rPr lang="en-US" b="1" dirty="0"/>
              <a:t>Encourage customers to try a new product</a:t>
            </a:r>
            <a:r>
              <a:rPr lang="en-US" dirty="0"/>
              <a:t>, especially when they perceive some risk in switching or trying something unfamiliar </a:t>
            </a:r>
          </a:p>
          <a:p>
            <a:pPr lvl="0"/>
            <a:r>
              <a:rPr lang="en-US" b="1" dirty="0"/>
              <a:t>Increase purchase frequency or average order value</a:t>
            </a:r>
            <a:r>
              <a:rPr lang="en-US" dirty="0"/>
              <a:t>, for example through bundles, package deals, or loyalty points </a:t>
            </a:r>
          </a:p>
          <a:p>
            <a:pPr lvl="0"/>
            <a:r>
              <a:rPr lang="en-US" b="1" dirty="0"/>
              <a:t>Support distribution channels</a:t>
            </a:r>
            <a:r>
              <a:rPr lang="en-US" dirty="0"/>
              <a:t> by encouraging retailers to stock more products, provide better displays, or actively promote the brand </a:t>
            </a:r>
          </a:p>
          <a:p>
            <a:pPr lvl="0"/>
            <a:r>
              <a:rPr lang="en-US" b="1" dirty="0"/>
              <a:t>Easy to measure</a:t>
            </a:r>
            <a:r>
              <a:rPr lang="en-US" dirty="0"/>
              <a:t>, because results such as redemption rates, sales uplift, trial rates, and repeat purchases can be tracked relatively quickly</a:t>
            </a:r>
          </a:p>
        </p:txBody>
      </p:sp>
      <p:sp>
        <p:nvSpPr>
          <p:cNvPr id="5" name="Text Placeholder 4">
            <a:extLst>
              <a:ext uri="{FF2B5EF4-FFF2-40B4-BE49-F238E27FC236}">
                <a16:creationId xmlns:a16="http://schemas.microsoft.com/office/drawing/2014/main" id="{2421465B-BBA8-CC5D-5B17-2D68A52AEA52}"/>
              </a:ext>
            </a:extLst>
          </p:cNvPr>
          <p:cNvSpPr>
            <a:spLocks noGrp="1"/>
          </p:cNvSpPr>
          <p:nvPr>
            <p:ph type="body" sz="quarter" idx="3"/>
          </p:nvPr>
        </p:nvSpPr>
        <p:spPr>
          <a:xfrm>
            <a:off x="6274581" y="293272"/>
            <a:ext cx="5183188" cy="583280"/>
          </a:xfrm>
        </p:spPr>
        <p:txBody>
          <a:bodyPr/>
          <a:lstStyle/>
          <a:p>
            <a:r>
              <a:rPr lang="en-US" dirty="0"/>
              <a:t>Disadvantages</a:t>
            </a:r>
          </a:p>
        </p:txBody>
      </p:sp>
      <p:sp>
        <p:nvSpPr>
          <p:cNvPr id="6" name="Content Placeholder 5">
            <a:extLst>
              <a:ext uri="{FF2B5EF4-FFF2-40B4-BE49-F238E27FC236}">
                <a16:creationId xmlns:a16="http://schemas.microsoft.com/office/drawing/2014/main" id="{4C967064-7E1F-EE83-59BC-F896409127EA}"/>
              </a:ext>
            </a:extLst>
          </p:cNvPr>
          <p:cNvSpPr>
            <a:spLocks noGrp="1"/>
          </p:cNvSpPr>
          <p:nvPr>
            <p:ph sz="quarter" idx="4"/>
          </p:nvPr>
        </p:nvSpPr>
        <p:spPr>
          <a:xfrm>
            <a:off x="6172200" y="1106424"/>
            <a:ext cx="5183188" cy="5083239"/>
          </a:xfrm>
          <a:solidFill>
            <a:schemeClr val="accent4">
              <a:lumMod val="20000"/>
              <a:lumOff val="80000"/>
            </a:schemeClr>
          </a:solidFill>
        </p:spPr>
        <p:txBody>
          <a:bodyPr>
            <a:normAutofit fontScale="77500" lnSpcReduction="20000"/>
          </a:bodyPr>
          <a:lstStyle/>
          <a:p>
            <a:pPr lvl="0"/>
            <a:r>
              <a:rPr lang="en-US" b="1" dirty="0"/>
              <a:t>Usually has only a short-term effect</a:t>
            </a:r>
            <a:r>
              <a:rPr lang="en-US" dirty="0"/>
              <a:t> </a:t>
            </a:r>
          </a:p>
          <a:p>
            <a:pPr lvl="0"/>
            <a:r>
              <a:rPr lang="en-US" dirty="0"/>
              <a:t>If overused, customers may </a:t>
            </a:r>
            <a:r>
              <a:rPr lang="en-US" b="1" dirty="0"/>
              <a:t>wait for discounts before buying</a:t>
            </a:r>
            <a:r>
              <a:rPr lang="en-US" dirty="0"/>
              <a:t> </a:t>
            </a:r>
          </a:p>
          <a:p>
            <a:pPr lvl="0"/>
            <a:r>
              <a:rPr lang="en-US" dirty="0"/>
              <a:t>The company may simply </a:t>
            </a:r>
            <a:r>
              <a:rPr lang="en-US" b="1" dirty="0"/>
              <a:t>bring future sales forward</a:t>
            </a:r>
            <a:r>
              <a:rPr lang="en-US" dirty="0"/>
              <a:t>, rather than create genuinely new demand </a:t>
            </a:r>
          </a:p>
          <a:p>
            <a:pPr lvl="0"/>
            <a:r>
              <a:rPr lang="en-US" dirty="0"/>
              <a:t>Sales volume may increase, but </a:t>
            </a:r>
            <a:r>
              <a:rPr lang="en-US" b="1" dirty="0"/>
              <a:t>profit may not necessarily increase</a:t>
            </a:r>
            <a:r>
              <a:rPr lang="en-US" dirty="0"/>
              <a:t> </a:t>
            </a:r>
          </a:p>
          <a:p>
            <a:pPr lvl="0"/>
            <a:r>
              <a:rPr lang="en-US" dirty="0"/>
              <a:t>Frequent promotions can </a:t>
            </a:r>
            <a:r>
              <a:rPr lang="en-US" b="1" dirty="0"/>
              <a:t>reduce the perceived value of the brand</a:t>
            </a:r>
            <a:r>
              <a:rPr lang="en-US" dirty="0"/>
              <a:t> </a:t>
            </a:r>
          </a:p>
          <a:p>
            <a:pPr lvl="0"/>
            <a:r>
              <a:rPr lang="en-US" dirty="0"/>
              <a:t>Promotions may attract </a:t>
            </a:r>
            <a:r>
              <a:rPr lang="en-US" b="1" dirty="0"/>
              <a:t>deal-prone, less loyal customers</a:t>
            </a:r>
            <a:r>
              <a:rPr lang="en-US" dirty="0"/>
              <a:t> </a:t>
            </a:r>
          </a:p>
          <a:p>
            <a:pPr lvl="0"/>
            <a:r>
              <a:rPr lang="en-US" dirty="0"/>
              <a:t>Heavy discounting may create a </a:t>
            </a:r>
            <a:r>
              <a:rPr lang="en-US" b="1" dirty="0"/>
              <a:t>perception of lower product quality</a:t>
            </a:r>
            <a:endParaRPr lang="en-US" dirty="0"/>
          </a:p>
          <a:p>
            <a:pPr marL="0" indent="0">
              <a:buNone/>
            </a:pPr>
            <a:endParaRPr lang="en-US" dirty="0"/>
          </a:p>
        </p:txBody>
      </p:sp>
    </p:spTree>
    <p:extLst>
      <p:ext uri="{BB962C8B-B14F-4D97-AF65-F5344CB8AC3E}">
        <p14:creationId xmlns:p14="http://schemas.microsoft.com/office/powerpoint/2010/main" val="217114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18AEC1-E715-E809-2D66-856F6763A0DE}"/>
              </a:ext>
            </a:extLst>
          </p:cNvPr>
          <p:cNvSpPr>
            <a:spLocks noGrp="1"/>
          </p:cNvSpPr>
          <p:nvPr>
            <p:ph type="title"/>
          </p:nvPr>
        </p:nvSpPr>
        <p:spPr>
          <a:xfrm>
            <a:off x="838200" y="365126"/>
            <a:ext cx="10515600" cy="773864"/>
          </a:xfrm>
        </p:spPr>
        <p:txBody>
          <a:bodyPr/>
          <a:lstStyle/>
          <a:p>
            <a:r>
              <a:rPr lang="en-US" dirty="0"/>
              <a:t>Objectives</a:t>
            </a:r>
          </a:p>
        </p:txBody>
      </p:sp>
      <p:sp>
        <p:nvSpPr>
          <p:cNvPr id="8" name="Content Placeholder 7">
            <a:extLst>
              <a:ext uri="{FF2B5EF4-FFF2-40B4-BE49-F238E27FC236}">
                <a16:creationId xmlns:a16="http://schemas.microsoft.com/office/drawing/2014/main" id="{9BE27B3A-6DE8-0163-D962-1B38B1F825E0}"/>
              </a:ext>
            </a:extLst>
          </p:cNvPr>
          <p:cNvSpPr>
            <a:spLocks noGrp="1"/>
          </p:cNvSpPr>
          <p:nvPr>
            <p:ph idx="1"/>
          </p:nvPr>
        </p:nvSpPr>
        <p:spPr>
          <a:xfrm>
            <a:off x="545431" y="1395662"/>
            <a:ext cx="11197389" cy="4940969"/>
          </a:xfrm>
        </p:spPr>
        <p:txBody>
          <a:bodyPr>
            <a:normAutofit fontScale="77500" lnSpcReduction="20000"/>
          </a:bodyPr>
          <a:lstStyle/>
          <a:p>
            <a:r>
              <a:rPr lang="en-US" dirty="0"/>
              <a:t>A sales promotion </a:t>
            </a:r>
            <a:r>
              <a:rPr lang="en-US" dirty="0" err="1"/>
              <a:t>programme</a:t>
            </a:r>
            <a:r>
              <a:rPr lang="en-US" dirty="0"/>
              <a:t> should not be designed simply because the company “wants to sell more.” It should be linked to a </a:t>
            </a:r>
            <a:r>
              <a:rPr lang="en-US" b="1" dirty="0"/>
              <a:t>specific marketing objective</a:t>
            </a:r>
            <a:r>
              <a:rPr lang="en-US" dirty="0"/>
              <a:t>.</a:t>
            </a:r>
          </a:p>
          <a:p>
            <a:pPr lvl="0"/>
            <a:r>
              <a:rPr lang="en-US" b="1" dirty="0"/>
              <a:t>Increase awareness and trial of a new product</a:t>
            </a:r>
            <a:br>
              <a:rPr lang="en-US" dirty="0"/>
            </a:br>
            <a:r>
              <a:rPr lang="en-US" i="1" dirty="0"/>
              <a:t>Example:</a:t>
            </a:r>
            <a:r>
              <a:rPr lang="en-US" dirty="0"/>
              <a:t> free samples of laundry detergent, cosmetics, or instant coffee. </a:t>
            </a:r>
          </a:p>
          <a:p>
            <a:pPr lvl="0"/>
            <a:r>
              <a:rPr lang="en-US" b="1" dirty="0"/>
              <a:t>Increase short-term sales</a:t>
            </a:r>
            <a:br>
              <a:rPr lang="en-US" dirty="0"/>
            </a:br>
            <a:r>
              <a:rPr lang="en-US" i="1" dirty="0"/>
              <a:t>Example:</a:t>
            </a:r>
            <a:r>
              <a:rPr lang="en-US" dirty="0"/>
              <a:t> 20% discount during a grand opening, Tet holiday, or Black Friday. </a:t>
            </a:r>
          </a:p>
          <a:p>
            <a:pPr lvl="0"/>
            <a:r>
              <a:rPr lang="en-US" b="1" dirty="0"/>
              <a:t>Increase the quantity purchased per transaction</a:t>
            </a:r>
            <a:br>
              <a:rPr lang="en-US" dirty="0"/>
            </a:br>
            <a:r>
              <a:rPr lang="en-US" i="1" dirty="0"/>
              <a:t>Example:</a:t>
            </a:r>
            <a:r>
              <a:rPr lang="en-US" dirty="0"/>
              <a:t> buy three items and receive 15% off, or offer a bundle at a lower price than buying the items separately. </a:t>
            </a:r>
          </a:p>
          <a:p>
            <a:pPr lvl="0"/>
            <a:r>
              <a:rPr lang="en-US" b="1" dirty="0"/>
              <a:t>Encourage repeat purchase</a:t>
            </a:r>
            <a:br>
              <a:rPr lang="en-US" dirty="0"/>
            </a:br>
            <a:r>
              <a:rPr lang="en-US" i="1" dirty="0"/>
              <a:t>Example:</a:t>
            </a:r>
            <a:r>
              <a:rPr lang="en-US" dirty="0"/>
              <a:t> loyalty points, coupons for the next purchase, or membership </a:t>
            </a:r>
            <a:r>
              <a:rPr lang="en-US" dirty="0" err="1"/>
              <a:t>programmes</a:t>
            </a:r>
            <a:r>
              <a:rPr lang="en-US" dirty="0"/>
              <a:t>. </a:t>
            </a:r>
          </a:p>
          <a:p>
            <a:pPr lvl="0"/>
            <a:r>
              <a:rPr lang="en-US" b="1" dirty="0"/>
              <a:t>Retain existing customers</a:t>
            </a:r>
            <a:br>
              <a:rPr lang="en-US" dirty="0"/>
            </a:br>
            <a:r>
              <a:rPr lang="en-US" i="1" dirty="0"/>
              <a:t>Example:</a:t>
            </a:r>
            <a:r>
              <a:rPr lang="en-US" dirty="0"/>
              <a:t> birthday offers, appreciation gifts, or exclusive vouchers for loyal customers. </a:t>
            </a:r>
          </a:p>
          <a:p>
            <a:pPr lvl="0"/>
            <a:r>
              <a:rPr lang="en-US" b="1" dirty="0"/>
              <a:t>Support distributors and retailers</a:t>
            </a:r>
            <a:br>
              <a:rPr lang="en-US" dirty="0"/>
            </a:br>
            <a:r>
              <a:rPr lang="en-US" i="1" dirty="0"/>
              <a:t>Example:</a:t>
            </a:r>
            <a:r>
              <a:rPr lang="en-US" dirty="0"/>
              <a:t> trade discounts, sales incentives, or merchandising/display support.</a:t>
            </a:r>
          </a:p>
        </p:txBody>
      </p:sp>
    </p:spTree>
    <p:extLst>
      <p:ext uri="{BB962C8B-B14F-4D97-AF65-F5344CB8AC3E}">
        <p14:creationId xmlns:p14="http://schemas.microsoft.com/office/powerpoint/2010/main" val="1241531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1F21E-DF83-786C-D908-281966522D6C}"/>
              </a:ext>
            </a:extLst>
          </p:cNvPr>
          <p:cNvSpPr>
            <a:spLocks noGrp="1"/>
          </p:cNvSpPr>
          <p:nvPr>
            <p:ph type="title"/>
          </p:nvPr>
        </p:nvSpPr>
        <p:spPr>
          <a:xfrm>
            <a:off x="433137" y="273533"/>
            <a:ext cx="10044363" cy="815007"/>
          </a:xfrm>
        </p:spPr>
        <p:txBody>
          <a:bodyPr>
            <a:normAutofit/>
          </a:bodyPr>
          <a:lstStyle/>
          <a:p>
            <a:r>
              <a:rPr lang="en-US" sz="3600" b="1" dirty="0"/>
              <a:t>Pull strategy: focus on consumers</a:t>
            </a:r>
          </a:p>
        </p:txBody>
      </p:sp>
      <p:sp>
        <p:nvSpPr>
          <p:cNvPr id="3" name="Content Placeholder 2">
            <a:extLst>
              <a:ext uri="{FF2B5EF4-FFF2-40B4-BE49-F238E27FC236}">
                <a16:creationId xmlns:a16="http://schemas.microsoft.com/office/drawing/2014/main" id="{A56A14B5-E957-E93E-D733-7D7E4ECBBD58}"/>
              </a:ext>
            </a:extLst>
          </p:cNvPr>
          <p:cNvSpPr>
            <a:spLocks noGrp="1"/>
          </p:cNvSpPr>
          <p:nvPr>
            <p:ph idx="1"/>
          </p:nvPr>
        </p:nvSpPr>
        <p:spPr>
          <a:xfrm>
            <a:off x="433137" y="1088540"/>
            <a:ext cx="11325726" cy="5495927"/>
          </a:xfrm>
        </p:spPr>
        <p:txBody>
          <a:bodyPr>
            <a:normAutofit fontScale="85000" lnSpcReduction="20000"/>
          </a:bodyPr>
          <a:lstStyle/>
          <a:p>
            <a:pPr lvl="0"/>
            <a:r>
              <a:rPr lang="en-US" b="1" dirty="0"/>
              <a:t>Direct price discounts</a:t>
            </a:r>
            <a:br>
              <a:rPr lang="en-US" dirty="0"/>
            </a:br>
            <a:r>
              <a:rPr lang="en-US" i="1" dirty="0"/>
              <a:t>Example:</a:t>
            </a:r>
            <a:r>
              <a:rPr lang="en-US" dirty="0"/>
              <a:t> 50% off selected products. </a:t>
            </a:r>
          </a:p>
          <a:p>
            <a:pPr lvl="0"/>
            <a:r>
              <a:rPr lang="en-US" b="1" dirty="0"/>
              <a:t>Coupons / vouchers / discount codes</a:t>
            </a:r>
            <a:br>
              <a:rPr lang="en-US" dirty="0"/>
            </a:br>
            <a:r>
              <a:rPr lang="en-US" dirty="0"/>
              <a:t>Customers receive a price reduction on the current or a future purchase.</a:t>
            </a:r>
            <a:br>
              <a:rPr lang="en-US" dirty="0"/>
            </a:br>
            <a:r>
              <a:rPr lang="en-US" i="1" dirty="0"/>
              <a:t>Example: Shopee</a:t>
            </a:r>
            <a:r>
              <a:rPr lang="en-US" dirty="0"/>
              <a:t> — discount codes, free-shipping vouchers, flash sales, and double-date campaigns such as </a:t>
            </a:r>
            <a:r>
              <a:rPr lang="en-US" b="1" dirty="0"/>
              <a:t>8.8 and 11.11</a:t>
            </a:r>
            <a:r>
              <a:rPr lang="en-US" dirty="0"/>
              <a:t>. </a:t>
            </a:r>
          </a:p>
          <a:p>
            <a:pPr lvl="0"/>
            <a:r>
              <a:rPr lang="en-US" b="1" dirty="0"/>
              <a:t>Buy-one-get-one / Multi-buy offers</a:t>
            </a:r>
            <a:br>
              <a:rPr lang="en-US" dirty="0"/>
            </a:br>
            <a:r>
              <a:rPr lang="en-US" i="1" dirty="0"/>
              <a:t>Example:</a:t>
            </a:r>
            <a:r>
              <a:rPr lang="en-US" dirty="0"/>
              <a:t> buy one get one free, buy two get one free, or buy a bundle at a lower total price. </a:t>
            </a:r>
          </a:p>
          <a:p>
            <a:pPr lvl="0"/>
            <a:r>
              <a:rPr lang="en-US" b="1" dirty="0"/>
              <a:t>Free samples / Product trials</a:t>
            </a:r>
            <a:br>
              <a:rPr lang="en-US" dirty="0"/>
            </a:br>
            <a:r>
              <a:rPr lang="en-US" dirty="0"/>
              <a:t>Particularly suitable for cosmetics, food, beverages, and personal-care products. </a:t>
            </a:r>
          </a:p>
          <a:p>
            <a:pPr lvl="0"/>
            <a:r>
              <a:rPr lang="en-US" b="1" dirty="0"/>
              <a:t>Free gifts / Premiums</a:t>
            </a:r>
            <a:br>
              <a:rPr lang="en-US" dirty="0"/>
            </a:br>
            <a:r>
              <a:rPr lang="en-US" i="1" dirty="0"/>
              <a:t>Example: </a:t>
            </a:r>
            <a:r>
              <a:rPr lang="en-US" i="1" dirty="0" err="1"/>
              <a:t>Vinamilk</a:t>
            </a:r>
            <a:r>
              <a:rPr lang="en-US" dirty="0"/>
              <a:t> — promotional gifts such as toys, cups, mugs, or water bottles. </a:t>
            </a:r>
          </a:p>
          <a:p>
            <a:pPr lvl="0"/>
            <a:r>
              <a:rPr lang="en-US" b="1" dirty="0"/>
              <a:t>Loyalty </a:t>
            </a:r>
            <a:r>
              <a:rPr lang="en-US" b="1" dirty="0" err="1"/>
              <a:t>programmes</a:t>
            </a:r>
            <a:r>
              <a:rPr lang="en-US" b="1" dirty="0"/>
              <a:t> and reward points</a:t>
            </a:r>
            <a:br>
              <a:rPr lang="en-US" dirty="0"/>
            </a:br>
            <a:r>
              <a:rPr lang="en-US" i="1" dirty="0"/>
              <a:t>Example:</a:t>
            </a:r>
            <a:r>
              <a:rPr lang="en-US" dirty="0"/>
              <a:t> collect points to redeem rewards, move up membership tiers, or receive exclusive benefits. </a:t>
            </a:r>
          </a:p>
          <a:p>
            <a:pPr lvl="0"/>
            <a:r>
              <a:rPr lang="en-US" b="1" dirty="0"/>
              <a:t>Contests, sweepstakes, lucky draws, and mini-games</a:t>
            </a:r>
            <a:br>
              <a:rPr lang="en-US" dirty="0"/>
            </a:br>
            <a:r>
              <a:rPr lang="en-US" dirty="0"/>
              <a:t>Used to encourage participation, engagement, and social-media sharing.</a:t>
            </a:r>
          </a:p>
        </p:txBody>
      </p:sp>
      <p:pic>
        <p:nvPicPr>
          <p:cNvPr id="5" name="Picture 4">
            <a:extLst>
              <a:ext uri="{FF2B5EF4-FFF2-40B4-BE49-F238E27FC236}">
                <a16:creationId xmlns:a16="http://schemas.microsoft.com/office/drawing/2014/main" id="{3B1E5F12-0632-5797-FBB2-D7538A680CEE}"/>
              </a:ext>
            </a:extLst>
          </p:cNvPr>
          <p:cNvPicPr>
            <a:picLocks noChangeAspect="1"/>
          </p:cNvPicPr>
          <p:nvPr/>
        </p:nvPicPr>
        <p:blipFill>
          <a:blip r:embed="rId2"/>
          <a:stretch>
            <a:fillRect/>
          </a:stretch>
        </p:blipFill>
        <p:spPr>
          <a:xfrm>
            <a:off x="7149686" y="1091673"/>
            <a:ext cx="4470814" cy="2061508"/>
          </a:xfrm>
          <a:prstGeom prst="rect">
            <a:avLst/>
          </a:prstGeom>
        </p:spPr>
      </p:pic>
      <p:pic>
        <p:nvPicPr>
          <p:cNvPr id="7" name="Picture 6">
            <a:extLst>
              <a:ext uri="{FF2B5EF4-FFF2-40B4-BE49-F238E27FC236}">
                <a16:creationId xmlns:a16="http://schemas.microsoft.com/office/drawing/2014/main" id="{D275B237-C6FD-AE71-8327-49A545546D60}"/>
              </a:ext>
            </a:extLst>
          </p:cNvPr>
          <p:cNvPicPr>
            <a:picLocks noChangeAspect="1"/>
          </p:cNvPicPr>
          <p:nvPr/>
        </p:nvPicPr>
        <p:blipFill>
          <a:blip r:embed="rId3"/>
          <a:stretch>
            <a:fillRect/>
          </a:stretch>
        </p:blipFill>
        <p:spPr>
          <a:xfrm>
            <a:off x="9686008" y="4428720"/>
            <a:ext cx="2287274" cy="2291526"/>
          </a:xfrm>
          <a:prstGeom prst="rect">
            <a:avLst/>
          </a:prstGeom>
        </p:spPr>
      </p:pic>
    </p:spTree>
    <p:extLst>
      <p:ext uri="{BB962C8B-B14F-4D97-AF65-F5344CB8AC3E}">
        <p14:creationId xmlns:p14="http://schemas.microsoft.com/office/powerpoint/2010/main" val="17910102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B31B-41E3-C37F-EDBD-D2445D0941B1}"/>
              </a:ext>
            </a:extLst>
          </p:cNvPr>
          <p:cNvSpPr>
            <a:spLocks noGrp="1"/>
          </p:cNvSpPr>
          <p:nvPr>
            <p:ph type="title"/>
          </p:nvPr>
        </p:nvSpPr>
        <p:spPr>
          <a:xfrm>
            <a:off x="838200" y="365125"/>
            <a:ext cx="10515600" cy="613443"/>
          </a:xfrm>
        </p:spPr>
        <p:txBody>
          <a:bodyPr>
            <a:normAutofit fontScale="90000"/>
          </a:bodyPr>
          <a:lstStyle/>
          <a:p>
            <a:r>
              <a:rPr lang="en-US" b="1" dirty="0"/>
              <a:t>Push strategy: focus on intermediaries</a:t>
            </a:r>
          </a:p>
        </p:txBody>
      </p:sp>
      <p:sp>
        <p:nvSpPr>
          <p:cNvPr id="3" name="Content Placeholder 2">
            <a:extLst>
              <a:ext uri="{FF2B5EF4-FFF2-40B4-BE49-F238E27FC236}">
                <a16:creationId xmlns:a16="http://schemas.microsoft.com/office/drawing/2014/main" id="{E7749B6F-9B79-B3B1-AB8F-306CCBAC6362}"/>
              </a:ext>
            </a:extLst>
          </p:cNvPr>
          <p:cNvSpPr>
            <a:spLocks noGrp="1"/>
          </p:cNvSpPr>
          <p:nvPr>
            <p:ph idx="1"/>
          </p:nvPr>
        </p:nvSpPr>
        <p:spPr>
          <a:xfrm>
            <a:off x="497305" y="1171074"/>
            <a:ext cx="7448831" cy="5165558"/>
          </a:xfrm>
        </p:spPr>
        <p:txBody>
          <a:bodyPr>
            <a:normAutofit fontScale="70000" lnSpcReduction="20000"/>
          </a:bodyPr>
          <a:lstStyle/>
          <a:p>
            <a:r>
              <a:rPr lang="en-US" dirty="0"/>
              <a:t>The objective is to encourage distributors and retailers to </a:t>
            </a:r>
            <a:r>
              <a:rPr lang="en-US" b="1" dirty="0"/>
              <a:t>stock more products, provide better in-store displays, and give the brand greater selling priority at the point of sale</a:t>
            </a:r>
            <a:r>
              <a:rPr lang="en-US" dirty="0"/>
              <a:t>.</a:t>
            </a:r>
          </a:p>
          <a:p>
            <a:pPr lvl="0"/>
            <a:r>
              <a:rPr lang="en-US" b="1" dirty="0"/>
              <a:t>Trade discounts</a:t>
            </a:r>
            <a:br>
              <a:rPr lang="en-US" dirty="0"/>
            </a:br>
            <a:r>
              <a:rPr lang="en-US" dirty="0"/>
              <a:t>The company offers distributors or retailers a lower purchase price when they order larger quantities. </a:t>
            </a:r>
          </a:p>
          <a:p>
            <a:pPr lvl="0"/>
            <a:r>
              <a:rPr lang="en-US" b="1" dirty="0"/>
              <a:t>Sales incentives / Sales bonuses</a:t>
            </a:r>
            <a:br>
              <a:rPr lang="en-US" dirty="0"/>
            </a:br>
            <a:r>
              <a:rPr lang="en-US" dirty="0"/>
              <a:t>Dealers, retailers, or sales staff receive rewards for achieving specified sales targets. </a:t>
            </a:r>
          </a:p>
          <a:p>
            <a:pPr lvl="0"/>
            <a:r>
              <a:rPr lang="en-US" b="1" dirty="0"/>
              <a:t>In-store display support</a:t>
            </a:r>
            <a:br>
              <a:rPr lang="en-US" dirty="0"/>
            </a:br>
            <a:r>
              <a:rPr lang="en-US" i="1" dirty="0"/>
              <a:t>Examples:</a:t>
            </a:r>
            <a:r>
              <a:rPr lang="en-US" dirty="0"/>
              <a:t> sponsored shelves, posters, booths, standees, and other POSM materials. </a:t>
            </a:r>
          </a:p>
          <a:p>
            <a:pPr lvl="0"/>
            <a:r>
              <a:rPr lang="en-US" b="1" dirty="0"/>
              <a:t>Sales support</a:t>
            </a:r>
            <a:br>
              <a:rPr lang="en-US" dirty="0"/>
            </a:br>
            <a:r>
              <a:rPr lang="en-US" dirty="0"/>
              <a:t>The company provides promotional staff such as </a:t>
            </a:r>
            <a:r>
              <a:rPr lang="en-US" b="1" dirty="0"/>
              <a:t>PGs/PBs</a:t>
            </a:r>
            <a:r>
              <a:rPr lang="en-US" dirty="0"/>
              <a:t>, </a:t>
            </a:r>
            <a:r>
              <a:rPr lang="en-US" dirty="0" err="1"/>
              <a:t>organises</a:t>
            </a:r>
            <a:r>
              <a:rPr lang="en-US" dirty="0"/>
              <a:t> product sampling, or conducts product demonstrations in supermarkets. </a:t>
            </a:r>
          </a:p>
          <a:p>
            <a:pPr lvl="0"/>
            <a:r>
              <a:rPr lang="en-US" b="1" dirty="0"/>
              <a:t>Sales contests</a:t>
            </a:r>
            <a:br>
              <a:rPr lang="en-US" dirty="0"/>
            </a:br>
            <a:r>
              <a:rPr lang="en-US" dirty="0"/>
              <a:t>Dealers or retail stores compete to achieve the highest sales performance and receive rewards.</a:t>
            </a:r>
          </a:p>
        </p:txBody>
      </p:sp>
      <p:pic>
        <p:nvPicPr>
          <p:cNvPr id="5" name="Picture 4">
            <a:extLst>
              <a:ext uri="{FF2B5EF4-FFF2-40B4-BE49-F238E27FC236}">
                <a16:creationId xmlns:a16="http://schemas.microsoft.com/office/drawing/2014/main" id="{CB734CB8-EE8F-ED22-68C7-73F610FFC7DC}"/>
              </a:ext>
            </a:extLst>
          </p:cNvPr>
          <p:cNvPicPr>
            <a:picLocks noChangeAspect="1"/>
          </p:cNvPicPr>
          <p:nvPr/>
        </p:nvPicPr>
        <p:blipFill>
          <a:blip r:embed="rId2"/>
          <a:stretch>
            <a:fillRect/>
          </a:stretch>
        </p:blipFill>
        <p:spPr>
          <a:xfrm>
            <a:off x="8045260" y="1280123"/>
            <a:ext cx="3945512" cy="2219350"/>
          </a:xfrm>
          <a:prstGeom prst="rect">
            <a:avLst/>
          </a:prstGeom>
        </p:spPr>
      </p:pic>
      <p:pic>
        <p:nvPicPr>
          <p:cNvPr id="7" name="Picture 6">
            <a:extLst>
              <a:ext uri="{FF2B5EF4-FFF2-40B4-BE49-F238E27FC236}">
                <a16:creationId xmlns:a16="http://schemas.microsoft.com/office/drawing/2014/main" id="{8D6D4703-0F2E-B970-64D2-CA83C0A889BA}"/>
              </a:ext>
            </a:extLst>
          </p:cNvPr>
          <p:cNvPicPr>
            <a:picLocks noChangeAspect="1"/>
          </p:cNvPicPr>
          <p:nvPr/>
        </p:nvPicPr>
        <p:blipFill>
          <a:blip r:embed="rId3"/>
          <a:stretch>
            <a:fillRect/>
          </a:stretch>
        </p:blipFill>
        <p:spPr>
          <a:xfrm>
            <a:off x="8045260" y="3753853"/>
            <a:ext cx="3891703" cy="2416175"/>
          </a:xfrm>
          <a:prstGeom prst="rect">
            <a:avLst/>
          </a:prstGeom>
        </p:spPr>
      </p:pic>
    </p:spTree>
    <p:extLst>
      <p:ext uri="{BB962C8B-B14F-4D97-AF65-F5344CB8AC3E}">
        <p14:creationId xmlns:p14="http://schemas.microsoft.com/office/powerpoint/2010/main" val="50912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52DE3-690F-0739-2CAE-AFF4FAEE686F}"/>
              </a:ext>
            </a:extLst>
          </p:cNvPr>
          <p:cNvSpPr>
            <a:spLocks noGrp="1"/>
          </p:cNvSpPr>
          <p:nvPr>
            <p:ph type="title"/>
          </p:nvPr>
        </p:nvSpPr>
        <p:spPr>
          <a:xfrm>
            <a:off x="838200" y="365125"/>
            <a:ext cx="10515600" cy="695579"/>
          </a:xfrm>
        </p:spPr>
        <p:txBody>
          <a:bodyPr>
            <a:normAutofit fontScale="90000"/>
          </a:bodyPr>
          <a:lstStyle/>
          <a:p>
            <a:r>
              <a:rPr lang="en-US" dirty="0"/>
              <a:t>Discussion:</a:t>
            </a:r>
          </a:p>
        </p:txBody>
      </p:sp>
      <p:sp>
        <p:nvSpPr>
          <p:cNvPr id="3" name="Content Placeholder 2">
            <a:extLst>
              <a:ext uri="{FF2B5EF4-FFF2-40B4-BE49-F238E27FC236}">
                <a16:creationId xmlns:a16="http://schemas.microsoft.com/office/drawing/2014/main" id="{A46A5679-5C06-BC4B-CB7C-F064A5D1E1F4}"/>
              </a:ext>
            </a:extLst>
          </p:cNvPr>
          <p:cNvSpPr>
            <a:spLocks noGrp="1"/>
          </p:cNvSpPr>
          <p:nvPr>
            <p:ph idx="1"/>
          </p:nvPr>
        </p:nvSpPr>
        <p:spPr>
          <a:xfrm>
            <a:off x="676656" y="1152144"/>
            <a:ext cx="10677144" cy="5024819"/>
          </a:xfrm>
        </p:spPr>
        <p:txBody>
          <a:bodyPr>
            <a:normAutofit/>
          </a:bodyPr>
          <a:lstStyle/>
          <a:p>
            <a:r>
              <a:rPr lang="en-US" b="1" dirty="0" err="1"/>
              <a:t>Programme</a:t>
            </a:r>
            <a:r>
              <a:rPr lang="en-US" b="1" dirty="0"/>
              <a:t> A:</a:t>
            </a:r>
            <a:br>
              <a:rPr lang="en-US" dirty="0"/>
            </a:br>
            <a:r>
              <a:rPr lang="en-US" dirty="0"/>
              <a:t>A </a:t>
            </a:r>
            <a:r>
              <a:rPr lang="en-US" b="1" dirty="0"/>
              <a:t>20% price discount</a:t>
            </a:r>
            <a:r>
              <a:rPr lang="en-US" dirty="0"/>
              <a:t> lasting for </a:t>
            </a:r>
            <a:r>
              <a:rPr lang="en-US" b="1" dirty="0"/>
              <a:t>15 days</a:t>
            </a:r>
            <a:r>
              <a:rPr lang="en-US" dirty="0"/>
              <a:t>.</a:t>
            </a:r>
          </a:p>
          <a:p>
            <a:r>
              <a:rPr lang="en-US" b="1" dirty="0" err="1"/>
              <a:t>Programme</a:t>
            </a:r>
            <a:r>
              <a:rPr lang="en-US" b="1" dirty="0"/>
              <a:t> B:</a:t>
            </a:r>
            <a:br>
              <a:rPr lang="en-US" dirty="0"/>
            </a:br>
            <a:r>
              <a:rPr lang="en-US" dirty="0"/>
              <a:t>A </a:t>
            </a:r>
            <a:r>
              <a:rPr lang="en-US" b="1" dirty="0"/>
              <a:t>30-day lucky draw promotion</a:t>
            </a:r>
            <a:r>
              <a:rPr lang="en-US" dirty="0"/>
              <a:t>. For every purchase of </a:t>
            </a:r>
            <a:r>
              <a:rPr lang="en-US" b="1" dirty="0"/>
              <a:t>VND 500,000</a:t>
            </a:r>
            <a:r>
              <a:rPr lang="en-US" dirty="0"/>
              <a:t>, customers receive </a:t>
            </a:r>
            <a:r>
              <a:rPr lang="en-US" b="1" dirty="0"/>
              <a:t>one entry into the prize draw</a:t>
            </a:r>
            <a:r>
              <a:rPr lang="en-US" dirty="0"/>
              <a:t>.</a:t>
            </a:r>
          </a:p>
          <a:p>
            <a:r>
              <a:rPr lang="en-US" dirty="0"/>
              <a:t>There are </a:t>
            </a:r>
            <a:r>
              <a:rPr lang="en-US" b="1" dirty="0"/>
              <a:t>3,000 prizes</a:t>
            </a:r>
            <a:r>
              <a:rPr lang="en-US" dirty="0"/>
              <a:t> with a total prize value of </a:t>
            </a:r>
            <a:r>
              <a:rPr lang="en-US" b="1" dirty="0"/>
              <a:t>VND 2 billion</a:t>
            </a:r>
            <a:r>
              <a:rPr lang="en-US" dirty="0"/>
              <a:t>. The top prize is a </a:t>
            </a:r>
            <a:r>
              <a:rPr lang="en-US" b="1" dirty="0"/>
              <a:t>car worth VND 1 billion</a:t>
            </a:r>
            <a:r>
              <a:rPr lang="en-US" dirty="0"/>
              <a:t>.</a:t>
            </a:r>
          </a:p>
          <a:p>
            <a:r>
              <a:rPr lang="en-US" b="1" dirty="0"/>
              <a:t>Discussion Question</a:t>
            </a:r>
          </a:p>
          <a:p>
            <a:r>
              <a:rPr lang="en-US" b="1" dirty="0"/>
              <a:t>Which </a:t>
            </a:r>
            <a:r>
              <a:rPr lang="en-US" b="1" dirty="0" err="1"/>
              <a:t>programme</a:t>
            </a:r>
            <a:r>
              <a:rPr lang="en-US" b="1" dirty="0"/>
              <a:t> is better? Discuss and justify your opinion.</a:t>
            </a:r>
            <a:endParaRPr lang="en-US" dirty="0"/>
          </a:p>
        </p:txBody>
      </p:sp>
    </p:spTree>
    <p:extLst>
      <p:ext uri="{BB962C8B-B14F-4D97-AF65-F5344CB8AC3E}">
        <p14:creationId xmlns:p14="http://schemas.microsoft.com/office/powerpoint/2010/main" val="2945829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A9300-573C-BB1E-6422-9EE372AFE562}"/>
              </a:ext>
            </a:extLst>
          </p:cNvPr>
          <p:cNvSpPr>
            <a:spLocks noGrp="1"/>
          </p:cNvSpPr>
          <p:nvPr>
            <p:ph type="title"/>
          </p:nvPr>
        </p:nvSpPr>
        <p:spPr>
          <a:xfrm>
            <a:off x="838200" y="365125"/>
            <a:ext cx="10515600" cy="796925"/>
          </a:xfrm>
        </p:spPr>
        <p:txBody>
          <a:bodyPr/>
          <a:lstStyle/>
          <a:p>
            <a:r>
              <a:rPr lang="en-US" dirty="0"/>
              <a:t>Discussion</a:t>
            </a:r>
          </a:p>
        </p:txBody>
      </p:sp>
      <p:sp>
        <p:nvSpPr>
          <p:cNvPr id="3" name="Content Placeholder 2">
            <a:extLst>
              <a:ext uri="{FF2B5EF4-FFF2-40B4-BE49-F238E27FC236}">
                <a16:creationId xmlns:a16="http://schemas.microsoft.com/office/drawing/2014/main" id="{DD98C3B5-062D-9599-6568-D92CB31B3877}"/>
              </a:ext>
            </a:extLst>
          </p:cNvPr>
          <p:cNvSpPr>
            <a:spLocks noGrp="1"/>
          </p:cNvSpPr>
          <p:nvPr>
            <p:ph idx="1"/>
          </p:nvPr>
        </p:nvSpPr>
        <p:spPr>
          <a:xfrm>
            <a:off x="533400" y="1333500"/>
            <a:ext cx="10820400" cy="4843463"/>
          </a:xfrm>
        </p:spPr>
        <p:txBody>
          <a:bodyPr>
            <a:normAutofit fontScale="92500" lnSpcReduction="20000"/>
          </a:bodyPr>
          <a:lstStyle/>
          <a:p>
            <a:pPr lvl="0"/>
            <a:r>
              <a:rPr lang="en-US" dirty="0"/>
              <a:t>If the objective is to </a:t>
            </a:r>
            <a:r>
              <a:rPr lang="en-US" b="1" dirty="0"/>
              <a:t>increase sales immediately in the short term</a:t>
            </a:r>
            <a:r>
              <a:rPr lang="en-US" dirty="0"/>
              <a:t>, </a:t>
            </a:r>
            <a:r>
              <a:rPr lang="en-US" dirty="0" err="1"/>
              <a:t>Programme</a:t>
            </a:r>
            <a:r>
              <a:rPr lang="en-US" dirty="0"/>
              <a:t> A may be more effective.</a:t>
            </a:r>
          </a:p>
          <a:p>
            <a:pPr lvl="0"/>
            <a:r>
              <a:rPr lang="en-US" dirty="0"/>
              <a:t>If the objective is to </a:t>
            </a:r>
            <a:r>
              <a:rPr lang="en-US" b="1" dirty="0"/>
              <a:t>protect the brand image and avoid price erosion</a:t>
            </a:r>
            <a:r>
              <a:rPr lang="en-US" dirty="0"/>
              <a:t>, </a:t>
            </a:r>
            <a:r>
              <a:rPr lang="en-US" dirty="0" err="1"/>
              <a:t>Programme</a:t>
            </a:r>
            <a:r>
              <a:rPr lang="en-US" dirty="0"/>
              <a:t> B may be more suitable.</a:t>
            </a:r>
          </a:p>
          <a:p>
            <a:pPr lvl="0"/>
            <a:r>
              <a:rPr lang="en-US" dirty="0"/>
              <a:t>If the objective is to </a:t>
            </a:r>
            <a:r>
              <a:rPr lang="en-US" b="1" dirty="0"/>
              <a:t>increase average order value</a:t>
            </a:r>
            <a:r>
              <a:rPr lang="en-US" dirty="0"/>
              <a:t>, </a:t>
            </a:r>
            <a:r>
              <a:rPr lang="en-US" dirty="0" err="1"/>
              <a:t>Programme</a:t>
            </a:r>
            <a:r>
              <a:rPr lang="en-US" dirty="0"/>
              <a:t> B may perform better because customers need to spend at least </a:t>
            </a:r>
            <a:r>
              <a:rPr lang="en-US" b="1" dirty="0"/>
              <a:t>VND 500,000</a:t>
            </a:r>
            <a:r>
              <a:rPr lang="en-US" dirty="0"/>
              <a:t> to receive an entry.</a:t>
            </a:r>
          </a:p>
          <a:p>
            <a:pPr lvl="0"/>
            <a:r>
              <a:rPr lang="en-US" dirty="0"/>
              <a:t>If the target customers are </a:t>
            </a:r>
            <a:r>
              <a:rPr lang="en-US" b="1" dirty="0"/>
              <a:t>highly price-sensitive</a:t>
            </a:r>
            <a:r>
              <a:rPr lang="en-US" dirty="0"/>
              <a:t>, </a:t>
            </a:r>
            <a:r>
              <a:rPr lang="en-US" dirty="0" err="1"/>
              <a:t>Programme</a:t>
            </a:r>
            <a:r>
              <a:rPr lang="en-US" dirty="0"/>
              <a:t> A is likely to be more attractive.</a:t>
            </a:r>
          </a:p>
          <a:p>
            <a:pPr lvl="0"/>
            <a:r>
              <a:rPr lang="en-US" dirty="0"/>
              <a:t>If the objective is to </a:t>
            </a:r>
            <a:r>
              <a:rPr lang="en-US" b="1" dirty="0"/>
              <a:t>generate attention, excitement, and publicity</a:t>
            </a:r>
            <a:r>
              <a:rPr lang="en-US" dirty="0"/>
              <a:t>, </a:t>
            </a:r>
            <a:r>
              <a:rPr lang="en-US" dirty="0" err="1"/>
              <a:t>Programme</a:t>
            </a:r>
            <a:r>
              <a:rPr lang="en-US" dirty="0"/>
              <a:t> B may be more effective.</a:t>
            </a:r>
          </a:p>
          <a:p>
            <a:pPr lvl="0"/>
            <a:r>
              <a:rPr lang="en-US" dirty="0"/>
              <a:t>If the objective is to </a:t>
            </a:r>
            <a:r>
              <a:rPr lang="en-US" b="1" dirty="0"/>
              <a:t>control the promotion budget</a:t>
            </a:r>
            <a:r>
              <a:rPr lang="en-US" dirty="0"/>
              <a:t>, </a:t>
            </a:r>
            <a:r>
              <a:rPr lang="en-US" dirty="0" err="1"/>
              <a:t>Programme</a:t>
            </a:r>
            <a:r>
              <a:rPr lang="en-US" dirty="0"/>
              <a:t> B has an advantage because the total prize value is capped at </a:t>
            </a:r>
            <a:r>
              <a:rPr lang="en-US" b="1" dirty="0"/>
              <a:t>VND 2 billion</a:t>
            </a:r>
            <a:r>
              <a:rPr lang="en-US" dirty="0"/>
              <a:t>, while the cost of </a:t>
            </a:r>
            <a:r>
              <a:rPr lang="en-US" dirty="0" err="1"/>
              <a:t>Programme</a:t>
            </a:r>
            <a:r>
              <a:rPr lang="en-US" dirty="0"/>
              <a:t> A’s 20% discount increases as sales volume rises.</a:t>
            </a:r>
          </a:p>
        </p:txBody>
      </p:sp>
    </p:spTree>
    <p:extLst>
      <p:ext uri="{BB962C8B-B14F-4D97-AF65-F5344CB8AC3E}">
        <p14:creationId xmlns:p14="http://schemas.microsoft.com/office/powerpoint/2010/main" val="14114213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18F8FC-F909-FA74-726E-5AB537105FCC}"/>
              </a:ext>
            </a:extLst>
          </p:cNvPr>
          <p:cNvPicPr>
            <a:picLocks noChangeAspect="1"/>
          </p:cNvPicPr>
          <p:nvPr/>
        </p:nvPicPr>
        <p:blipFill>
          <a:blip r:embed="rId2"/>
          <a:srcRect t="30422" r="9090" b="17075"/>
          <a:stretch>
            <a:fillRect/>
          </a:stretch>
        </p:blipFill>
        <p:spPr>
          <a:xfrm>
            <a:off x="3523488" y="10"/>
            <a:ext cx="8668512" cy="6857990"/>
          </a:xfrm>
          <a:prstGeom prst="rect">
            <a:avLst/>
          </a:prstGeom>
        </p:spPr>
      </p:pic>
      <p:sp>
        <p:nvSpPr>
          <p:cNvPr id="4" name="Title 3">
            <a:extLst>
              <a:ext uri="{FF2B5EF4-FFF2-40B4-BE49-F238E27FC236}">
                <a16:creationId xmlns:a16="http://schemas.microsoft.com/office/drawing/2014/main" id="{4907010D-AC39-BC59-02AA-0277D69BB194}"/>
              </a:ext>
            </a:extLst>
          </p:cNvPr>
          <p:cNvSpPr>
            <a:spLocks noGrp="1"/>
          </p:cNvSpPr>
          <p:nvPr>
            <p:ph type="title"/>
          </p:nvPr>
        </p:nvSpPr>
        <p:spPr>
          <a:xfrm>
            <a:off x="477981" y="1122363"/>
            <a:ext cx="3636819" cy="3204134"/>
          </a:xfrm>
        </p:spPr>
        <p:txBody>
          <a:bodyPr vert="horz" lIns="91440" tIns="45720" rIns="91440" bIns="45720" rtlCol="0" anchor="b">
            <a:normAutofit/>
          </a:bodyPr>
          <a:lstStyle/>
          <a:p>
            <a:r>
              <a:rPr lang="en-US" sz="4800" dirty="0">
                <a:solidFill>
                  <a:schemeClr val="accent3"/>
                </a:solidFill>
              </a:rPr>
              <a:t>Digital Marketing/ Direct Marketing</a:t>
            </a:r>
          </a:p>
        </p:txBody>
      </p:sp>
      <p:sp>
        <p:nvSpPr>
          <p:cNvPr id="5" name="Text Placeholder 4">
            <a:extLst>
              <a:ext uri="{FF2B5EF4-FFF2-40B4-BE49-F238E27FC236}">
                <a16:creationId xmlns:a16="http://schemas.microsoft.com/office/drawing/2014/main" id="{604ACD79-CFD9-FECD-297A-1897C585965F}"/>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dirty="0">
                <a:solidFill>
                  <a:schemeClr val="bg1"/>
                </a:solidFill>
              </a:rPr>
              <a:t>DIGITAL MARKETING</a:t>
            </a:r>
          </a:p>
        </p:txBody>
      </p:sp>
    </p:spTree>
    <p:extLst>
      <p:ext uri="{BB962C8B-B14F-4D97-AF65-F5344CB8AC3E}">
        <p14:creationId xmlns:p14="http://schemas.microsoft.com/office/powerpoint/2010/main" val="35564214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27B019-9ED2-7810-F4DD-BC6373664289}"/>
              </a:ext>
            </a:extLst>
          </p:cNvPr>
          <p:cNvSpPr>
            <a:spLocks noGrp="1"/>
          </p:cNvSpPr>
          <p:nvPr>
            <p:ph type="title"/>
          </p:nvPr>
        </p:nvSpPr>
        <p:spPr>
          <a:xfrm>
            <a:off x="838200" y="365125"/>
            <a:ext cx="10515600" cy="587375"/>
          </a:xfrm>
        </p:spPr>
        <p:txBody>
          <a:bodyPr>
            <a:normAutofit fontScale="90000"/>
          </a:bodyPr>
          <a:lstStyle/>
          <a:p>
            <a:r>
              <a:rPr lang="en-US" dirty="0"/>
              <a:t>Digital/ Direct Marketing</a:t>
            </a:r>
          </a:p>
        </p:txBody>
      </p:sp>
      <p:sp>
        <p:nvSpPr>
          <p:cNvPr id="5" name="Content Placeholder 4">
            <a:extLst>
              <a:ext uri="{FF2B5EF4-FFF2-40B4-BE49-F238E27FC236}">
                <a16:creationId xmlns:a16="http://schemas.microsoft.com/office/drawing/2014/main" id="{C3AD340D-72ED-349A-6C15-F1DF8EBE4CB7}"/>
              </a:ext>
            </a:extLst>
          </p:cNvPr>
          <p:cNvSpPr>
            <a:spLocks noGrp="1"/>
          </p:cNvSpPr>
          <p:nvPr>
            <p:ph idx="1"/>
          </p:nvPr>
        </p:nvSpPr>
        <p:spPr>
          <a:xfrm>
            <a:off x="838200" y="1181100"/>
            <a:ext cx="10515600" cy="4995863"/>
          </a:xfrm>
        </p:spPr>
        <p:txBody>
          <a:bodyPr>
            <a:normAutofit/>
          </a:bodyPr>
          <a:lstStyle/>
          <a:p>
            <a:r>
              <a:rPr lang="en-US" b="1" dirty="0"/>
              <a:t>Digital marketing</a:t>
            </a:r>
            <a:r>
              <a:rPr lang="en-US" dirty="0"/>
              <a:t> refers to marketing activities that use </a:t>
            </a:r>
            <a:r>
              <a:rPr lang="en-US" b="1" dirty="0"/>
              <a:t>digital devices, platforms, and channels</a:t>
            </a:r>
            <a:r>
              <a:rPr lang="en-US" dirty="0"/>
              <a:t>—such as websites, search engines, social media, email, video platforms, and mobile apps—to reach, communicate with, and engage customers.</a:t>
            </a:r>
          </a:p>
          <a:p>
            <a:r>
              <a:rPr lang="en-US" b="1" dirty="0"/>
              <a:t>Direct marketing</a:t>
            </a:r>
            <a:r>
              <a:rPr lang="en-US" dirty="0"/>
              <a:t> is a form of marketing in which a company </a:t>
            </a:r>
            <a:r>
              <a:rPr lang="en-US" b="1" dirty="0"/>
              <a:t>communicates directly with specific target customers</a:t>
            </a:r>
            <a:r>
              <a:rPr lang="en-US" dirty="0"/>
              <a:t> and enables them to respond or take immediate action.</a:t>
            </a:r>
          </a:p>
          <a:p>
            <a:endParaRPr lang="en-US" dirty="0"/>
          </a:p>
        </p:txBody>
      </p:sp>
    </p:spTree>
    <p:extLst>
      <p:ext uri="{BB962C8B-B14F-4D97-AF65-F5344CB8AC3E}">
        <p14:creationId xmlns:p14="http://schemas.microsoft.com/office/powerpoint/2010/main" val="2119591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DD33-006C-4013-F96D-FFAFC07D2F0C}"/>
              </a:ext>
            </a:extLst>
          </p:cNvPr>
          <p:cNvSpPr>
            <a:spLocks noGrp="1"/>
          </p:cNvSpPr>
          <p:nvPr>
            <p:ph type="title"/>
          </p:nvPr>
        </p:nvSpPr>
        <p:spPr>
          <a:xfrm>
            <a:off x="513974" y="104776"/>
            <a:ext cx="10967201" cy="986088"/>
          </a:xfrm>
        </p:spPr>
        <p:txBody>
          <a:bodyPr>
            <a:normAutofit/>
          </a:bodyPr>
          <a:lstStyle/>
          <a:p>
            <a:r>
              <a:rPr lang="en-US" sz="4000" b="1" dirty="0">
                <a:solidFill>
                  <a:srgbClr val="C00000"/>
                </a:solidFill>
              </a:rPr>
              <a:t>Digital vs. Traditional Marketing Communications</a:t>
            </a:r>
          </a:p>
        </p:txBody>
      </p:sp>
      <p:sp>
        <p:nvSpPr>
          <p:cNvPr id="4" name="Text Placeholder 3">
            <a:extLst>
              <a:ext uri="{FF2B5EF4-FFF2-40B4-BE49-F238E27FC236}">
                <a16:creationId xmlns:a16="http://schemas.microsoft.com/office/drawing/2014/main" id="{8ACDA810-F138-A3CC-A5F2-1453061D52AD}"/>
              </a:ext>
            </a:extLst>
          </p:cNvPr>
          <p:cNvSpPr>
            <a:spLocks noGrp="1"/>
          </p:cNvSpPr>
          <p:nvPr>
            <p:ph type="body" idx="1"/>
          </p:nvPr>
        </p:nvSpPr>
        <p:spPr>
          <a:xfrm>
            <a:off x="553580" y="982706"/>
            <a:ext cx="5157787" cy="612857"/>
          </a:xfrm>
          <a:solidFill>
            <a:schemeClr val="accent6">
              <a:lumMod val="40000"/>
              <a:lumOff val="60000"/>
            </a:schemeClr>
          </a:solidFill>
        </p:spPr>
        <p:txBody>
          <a:bodyPr/>
          <a:lstStyle/>
          <a:p>
            <a:pPr algn="ctr"/>
            <a:r>
              <a:rPr lang="en-US" dirty="0"/>
              <a:t>Digital Mkt</a:t>
            </a:r>
          </a:p>
        </p:txBody>
      </p:sp>
      <p:sp>
        <p:nvSpPr>
          <p:cNvPr id="5" name="Content Placeholder 4">
            <a:extLst>
              <a:ext uri="{FF2B5EF4-FFF2-40B4-BE49-F238E27FC236}">
                <a16:creationId xmlns:a16="http://schemas.microsoft.com/office/drawing/2014/main" id="{D797ACE9-B91D-4605-C43A-8BDAAE023C88}"/>
              </a:ext>
            </a:extLst>
          </p:cNvPr>
          <p:cNvSpPr>
            <a:spLocks noGrp="1"/>
          </p:cNvSpPr>
          <p:nvPr>
            <p:ph sz="half" idx="2"/>
          </p:nvPr>
        </p:nvSpPr>
        <p:spPr>
          <a:xfrm>
            <a:off x="368969" y="1758368"/>
            <a:ext cx="5320547" cy="2742946"/>
          </a:xfrm>
          <a:solidFill>
            <a:schemeClr val="accent6">
              <a:lumMod val="20000"/>
              <a:lumOff val="80000"/>
            </a:schemeClr>
          </a:solidFill>
        </p:spPr>
        <p:txBody>
          <a:bodyPr>
            <a:normAutofit fontScale="92500" lnSpcReduction="10000"/>
          </a:bodyPr>
          <a:lstStyle/>
          <a:p>
            <a:r>
              <a:rPr lang="en-US" sz="2400" dirty="0"/>
              <a:t>Tools: Search, social media, websites, email, apps</a:t>
            </a:r>
          </a:p>
          <a:p>
            <a:r>
              <a:rPr lang="en-US" sz="2400" dirty="0"/>
              <a:t>Interactive communication</a:t>
            </a:r>
          </a:p>
          <a:p>
            <a:r>
              <a:rPr lang="en-US" sz="2400" dirty="0"/>
              <a:t>Precise audience targeting</a:t>
            </a:r>
          </a:p>
          <a:p>
            <a:r>
              <a:rPr lang="en-US" sz="2400" dirty="0"/>
              <a:t>High personalization</a:t>
            </a:r>
          </a:p>
          <a:p>
            <a:r>
              <a:rPr lang="en-US" sz="2400" dirty="0"/>
              <a:t>Real-time and measurable data</a:t>
            </a:r>
          </a:p>
          <a:p>
            <a:r>
              <a:rPr lang="en-US" sz="2400" dirty="0"/>
              <a:t>Flexible and easy to </a:t>
            </a:r>
            <a:r>
              <a:rPr lang="en-US" sz="2400" dirty="0" err="1"/>
              <a:t>optimise</a:t>
            </a:r>
            <a:endParaRPr lang="en-US" sz="2400" dirty="0"/>
          </a:p>
        </p:txBody>
      </p:sp>
      <p:sp>
        <p:nvSpPr>
          <p:cNvPr id="6" name="Text Placeholder 5">
            <a:extLst>
              <a:ext uri="{FF2B5EF4-FFF2-40B4-BE49-F238E27FC236}">
                <a16:creationId xmlns:a16="http://schemas.microsoft.com/office/drawing/2014/main" id="{D9B85982-895F-08E2-B32A-501B9363B6D4}"/>
              </a:ext>
            </a:extLst>
          </p:cNvPr>
          <p:cNvSpPr>
            <a:spLocks noGrp="1"/>
          </p:cNvSpPr>
          <p:nvPr>
            <p:ph type="body" sz="quarter" idx="3"/>
          </p:nvPr>
        </p:nvSpPr>
        <p:spPr>
          <a:xfrm>
            <a:off x="6297987" y="989325"/>
            <a:ext cx="5183188" cy="625641"/>
          </a:xfrm>
          <a:solidFill>
            <a:schemeClr val="accent4">
              <a:lumMod val="40000"/>
              <a:lumOff val="60000"/>
            </a:schemeClr>
          </a:solidFill>
        </p:spPr>
        <p:txBody>
          <a:bodyPr/>
          <a:lstStyle/>
          <a:p>
            <a:pPr algn="ctr"/>
            <a:r>
              <a:rPr lang="en-US" dirty="0"/>
              <a:t>Traditional Mkt</a:t>
            </a:r>
          </a:p>
        </p:txBody>
      </p:sp>
      <p:sp>
        <p:nvSpPr>
          <p:cNvPr id="7" name="Content Placeholder 6">
            <a:extLst>
              <a:ext uri="{FF2B5EF4-FFF2-40B4-BE49-F238E27FC236}">
                <a16:creationId xmlns:a16="http://schemas.microsoft.com/office/drawing/2014/main" id="{B717A4CB-DA0A-80B4-F47B-1AD0E1D031DF}"/>
              </a:ext>
            </a:extLst>
          </p:cNvPr>
          <p:cNvSpPr>
            <a:spLocks noGrp="1"/>
          </p:cNvSpPr>
          <p:nvPr>
            <p:ph sz="quarter" idx="4"/>
          </p:nvPr>
        </p:nvSpPr>
        <p:spPr>
          <a:xfrm>
            <a:off x="6096000" y="1758368"/>
            <a:ext cx="5650831" cy="2723542"/>
          </a:xfrm>
          <a:solidFill>
            <a:schemeClr val="accent4">
              <a:lumMod val="20000"/>
              <a:lumOff val="80000"/>
            </a:schemeClr>
          </a:solidFill>
        </p:spPr>
        <p:txBody>
          <a:bodyPr>
            <a:normAutofit fontScale="92500" lnSpcReduction="10000"/>
          </a:bodyPr>
          <a:lstStyle/>
          <a:p>
            <a:r>
              <a:rPr lang="en-US" sz="2400" dirty="0"/>
              <a:t>Tools: TV, radio, newspapers, billboards</a:t>
            </a:r>
          </a:p>
          <a:p>
            <a:r>
              <a:rPr lang="en-US" sz="2400" dirty="0"/>
              <a:t>Mainly one-way communication</a:t>
            </a:r>
          </a:p>
          <a:p>
            <a:r>
              <a:rPr lang="en-US" sz="2400" dirty="0"/>
              <a:t>Broad audience targeting</a:t>
            </a:r>
          </a:p>
          <a:p>
            <a:r>
              <a:rPr lang="en-US" sz="2400" dirty="0"/>
              <a:t>Limited personalization</a:t>
            </a:r>
          </a:p>
          <a:p>
            <a:r>
              <a:rPr lang="en-US" sz="2400" dirty="0"/>
              <a:t>Difficult to track individual responses</a:t>
            </a:r>
          </a:p>
          <a:p>
            <a:r>
              <a:rPr lang="en-US" sz="2400" dirty="0"/>
              <a:t>High cost of modification</a:t>
            </a:r>
          </a:p>
        </p:txBody>
      </p:sp>
      <p:sp>
        <p:nvSpPr>
          <p:cNvPr id="8" name="Content Placeholder 4">
            <a:extLst>
              <a:ext uri="{FF2B5EF4-FFF2-40B4-BE49-F238E27FC236}">
                <a16:creationId xmlns:a16="http://schemas.microsoft.com/office/drawing/2014/main" id="{3D5B0C27-EF1D-22A7-6623-BC4F2F095DBF}"/>
              </a:ext>
            </a:extLst>
          </p:cNvPr>
          <p:cNvSpPr txBox="1">
            <a:spLocks/>
          </p:cNvSpPr>
          <p:nvPr/>
        </p:nvSpPr>
        <p:spPr>
          <a:xfrm>
            <a:off x="1997621" y="4663890"/>
            <a:ext cx="3713746" cy="1983798"/>
          </a:xfrm>
          <a:prstGeom prst="rect">
            <a:avLst/>
          </a:prstGeom>
          <a:solidFill>
            <a:schemeClr val="accent6">
              <a:lumMod val="20000"/>
              <a:lumOff val="80000"/>
            </a:schemeClr>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Key limitations: </a:t>
            </a:r>
          </a:p>
          <a:p>
            <a:pPr marL="0" indent="0">
              <a:buNone/>
            </a:pPr>
            <a:r>
              <a:rPr lang="en-US" dirty="0"/>
              <a:t>Data privacy concerns</a:t>
            </a:r>
          </a:p>
          <a:p>
            <a:pPr marL="0" indent="0">
              <a:buNone/>
            </a:pPr>
            <a:r>
              <a:rPr lang="en-US" dirty="0"/>
              <a:t>information overload and ad fatigue</a:t>
            </a:r>
          </a:p>
          <a:p>
            <a:pPr marL="0" indent="0">
              <a:buNone/>
            </a:pPr>
            <a:r>
              <a:rPr lang="en-US" dirty="0"/>
              <a:t>Dependence on platforms and algorithms</a:t>
            </a:r>
          </a:p>
          <a:p>
            <a:pPr marL="0" indent="0">
              <a:buNone/>
            </a:pPr>
            <a:r>
              <a:rPr lang="en-US" dirty="0"/>
              <a:t>Require continuous monitoring and </a:t>
            </a:r>
            <a:r>
              <a:rPr lang="en-US" dirty="0" err="1"/>
              <a:t>optimisation</a:t>
            </a:r>
            <a:r>
              <a:rPr lang="en-US" dirty="0"/>
              <a:t> </a:t>
            </a:r>
          </a:p>
          <a:p>
            <a:pPr marL="0" indent="0">
              <a:buNone/>
            </a:pPr>
            <a:endParaRPr lang="en-US" dirty="0"/>
          </a:p>
        </p:txBody>
      </p:sp>
      <p:sp>
        <p:nvSpPr>
          <p:cNvPr id="9" name="Content Placeholder 4">
            <a:extLst>
              <a:ext uri="{FF2B5EF4-FFF2-40B4-BE49-F238E27FC236}">
                <a16:creationId xmlns:a16="http://schemas.microsoft.com/office/drawing/2014/main" id="{F30014C4-B651-AC14-3F0E-C4F7A4EEFD00}"/>
              </a:ext>
            </a:extLst>
          </p:cNvPr>
          <p:cNvSpPr txBox="1">
            <a:spLocks/>
          </p:cNvSpPr>
          <p:nvPr/>
        </p:nvSpPr>
        <p:spPr>
          <a:xfrm>
            <a:off x="236622" y="4663890"/>
            <a:ext cx="1633568" cy="1983798"/>
          </a:xfrm>
          <a:prstGeom prst="rect">
            <a:avLst/>
          </a:prstGeom>
          <a:solidFill>
            <a:schemeClr val="accent6">
              <a:lumMod val="20000"/>
              <a:lumOff val="80000"/>
            </a:schemeClr>
          </a:solidFill>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300" b="1" dirty="0"/>
              <a:t>Key advantages: </a:t>
            </a:r>
          </a:p>
          <a:p>
            <a:pPr marL="0" indent="0">
              <a:buNone/>
            </a:pPr>
            <a:r>
              <a:rPr lang="en-US" dirty="0"/>
              <a:t>Measurable</a:t>
            </a:r>
          </a:p>
          <a:p>
            <a:pPr marL="0" indent="0">
              <a:buNone/>
            </a:pPr>
            <a:r>
              <a:rPr lang="en-US" dirty="0"/>
              <a:t>Targetable</a:t>
            </a:r>
          </a:p>
          <a:p>
            <a:pPr marL="0" indent="0">
              <a:buNone/>
            </a:pPr>
            <a:r>
              <a:rPr lang="en-US" dirty="0"/>
              <a:t>Interactive</a:t>
            </a:r>
          </a:p>
          <a:p>
            <a:pPr marL="0" indent="0">
              <a:buNone/>
            </a:pPr>
            <a:r>
              <a:rPr lang="en-US" dirty="0"/>
              <a:t>Flexible</a:t>
            </a:r>
          </a:p>
          <a:p>
            <a:pPr marL="0" indent="0">
              <a:buNone/>
            </a:pPr>
            <a:r>
              <a:rPr lang="en-US" dirty="0"/>
              <a:t>Scalable</a:t>
            </a:r>
          </a:p>
        </p:txBody>
      </p:sp>
      <p:sp>
        <p:nvSpPr>
          <p:cNvPr id="11" name="Arrow: Down 10">
            <a:extLst>
              <a:ext uri="{FF2B5EF4-FFF2-40B4-BE49-F238E27FC236}">
                <a16:creationId xmlns:a16="http://schemas.microsoft.com/office/drawing/2014/main" id="{53F09681-A04C-01F2-66C7-3EFE4324F639}"/>
              </a:ext>
            </a:extLst>
          </p:cNvPr>
          <p:cNvSpPr/>
          <p:nvPr/>
        </p:nvSpPr>
        <p:spPr>
          <a:xfrm>
            <a:off x="833950" y="4371733"/>
            <a:ext cx="219456" cy="421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190BC7E6-88B4-7F14-12C2-8143EB11B01D}"/>
              </a:ext>
            </a:extLst>
          </p:cNvPr>
          <p:cNvSpPr/>
          <p:nvPr/>
        </p:nvSpPr>
        <p:spPr>
          <a:xfrm>
            <a:off x="3635038" y="4371733"/>
            <a:ext cx="219456" cy="421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4">
            <a:extLst>
              <a:ext uri="{FF2B5EF4-FFF2-40B4-BE49-F238E27FC236}">
                <a16:creationId xmlns:a16="http://schemas.microsoft.com/office/drawing/2014/main" id="{CCA8A4A5-F0D2-D008-39DC-C7C9D34C71D6}"/>
              </a:ext>
            </a:extLst>
          </p:cNvPr>
          <p:cNvSpPr txBox="1">
            <a:spLocks/>
          </p:cNvSpPr>
          <p:nvPr/>
        </p:nvSpPr>
        <p:spPr>
          <a:xfrm>
            <a:off x="6684264" y="4793470"/>
            <a:ext cx="4673786" cy="1643905"/>
          </a:xfrm>
          <a:prstGeom prst="rect">
            <a:avLst/>
          </a:prstGeom>
          <a:solidFill>
            <a:srgbClr val="FFFF00"/>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Digital mkt does not replace traditional mkt:</a:t>
            </a:r>
          </a:p>
          <a:p>
            <a:pPr marL="0" indent="0">
              <a:buNone/>
            </a:pPr>
            <a:r>
              <a:rPr lang="en-US" dirty="0"/>
              <a:t>Our consumers still live in both digital and physical worlds</a:t>
            </a:r>
          </a:p>
          <a:p>
            <a:pPr marL="0" indent="0">
              <a:buNone/>
            </a:pPr>
            <a:endParaRPr lang="en-US" dirty="0"/>
          </a:p>
        </p:txBody>
      </p:sp>
    </p:spTree>
    <p:extLst>
      <p:ext uri="{BB962C8B-B14F-4D97-AF65-F5344CB8AC3E}">
        <p14:creationId xmlns:p14="http://schemas.microsoft.com/office/powerpoint/2010/main" val="54524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6758-03EA-8846-3A68-8D9895074089}"/>
              </a:ext>
            </a:extLst>
          </p:cNvPr>
          <p:cNvSpPr>
            <a:spLocks noGrp="1"/>
          </p:cNvSpPr>
          <p:nvPr>
            <p:ph type="title"/>
          </p:nvPr>
        </p:nvSpPr>
        <p:spPr/>
        <p:txBody>
          <a:bodyPr/>
          <a:lstStyle/>
          <a:p>
            <a:r>
              <a:rPr lang="en-US" dirty="0"/>
              <a:t>Digital Marketing channels</a:t>
            </a:r>
          </a:p>
        </p:txBody>
      </p:sp>
      <p:sp>
        <p:nvSpPr>
          <p:cNvPr id="3" name="Content Placeholder 2">
            <a:extLst>
              <a:ext uri="{FF2B5EF4-FFF2-40B4-BE49-F238E27FC236}">
                <a16:creationId xmlns:a16="http://schemas.microsoft.com/office/drawing/2014/main" id="{E096A109-9D42-708B-3C4B-D4A5AA91C628}"/>
              </a:ext>
            </a:extLst>
          </p:cNvPr>
          <p:cNvSpPr>
            <a:spLocks noGrp="1"/>
          </p:cNvSpPr>
          <p:nvPr>
            <p:ph idx="1"/>
          </p:nvPr>
        </p:nvSpPr>
        <p:spPr>
          <a:xfrm>
            <a:off x="666750" y="1853860"/>
            <a:ext cx="10687050" cy="4064699"/>
          </a:xfrm>
        </p:spPr>
        <p:txBody>
          <a:bodyPr/>
          <a:lstStyle/>
          <a:p>
            <a:pPr fontAlgn="base"/>
            <a:r>
              <a:rPr lang="en-US" dirty="0"/>
              <a:t>SEO (Search Engine </a:t>
            </a:r>
            <a:r>
              <a:rPr lang="en-US" dirty="0" err="1"/>
              <a:t>Optimisation</a:t>
            </a:r>
            <a:r>
              <a:rPr lang="en-US" dirty="0"/>
              <a:t>): </a:t>
            </a:r>
            <a:r>
              <a:rPr lang="en-US" dirty="0" err="1"/>
              <a:t>tối</a:t>
            </a:r>
            <a:r>
              <a:rPr lang="en-US" dirty="0"/>
              <a:t> </a:t>
            </a:r>
            <a:r>
              <a:rPr lang="en-US" dirty="0" err="1"/>
              <a:t>ưu</a:t>
            </a:r>
            <a:r>
              <a:rPr lang="en-US" dirty="0"/>
              <a:t> </a:t>
            </a:r>
            <a:r>
              <a:rPr lang="en-US" dirty="0" err="1"/>
              <a:t>để</a:t>
            </a:r>
            <a:r>
              <a:rPr lang="en-US" dirty="0"/>
              <a:t> </a:t>
            </a:r>
            <a:r>
              <a:rPr lang="en-US" dirty="0" err="1"/>
              <a:t>khách</a:t>
            </a:r>
            <a:r>
              <a:rPr lang="en-US" dirty="0"/>
              <a:t> </a:t>
            </a:r>
            <a:r>
              <a:rPr lang="en-US" dirty="0" err="1"/>
              <a:t>hàng</a:t>
            </a:r>
            <a:r>
              <a:rPr lang="en-US" dirty="0"/>
              <a:t> </a:t>
            </a:r>
            <a:r>
              <a:rPr lang="en-US" dirty="0" err="1"/>
              <a:t>tìm</a:t>
            </a:r>
            <a:r>
              <a:rPr lang="en-US" dirty="0"/>
              <a:t> </a:t>
            </a:r>
            <a:r>
              <a:rPr lang="en-US" dirty="0" err="1"/>
              <a:t>thấy</a:t>
            </a:r>
            <a:r>
              <a:rPr lang="en-US" dirty="0"/>
              <a:t> </a:t>
            </a:r>
            <a:r>
              <a:rPr lang="en-US" dirty="0" err="1"/>
              <a:t>doanh</a:t>
            </a:r>
            <a:r>
              <a:rPr lang="en-US" dirty="0"/>
              <a:t> </a:t>
            </a:r>
            <a:r>
              <a:rPr lang="en-US" dirty="0" err="1"/>
              <a:t>nghiệp</a:t>
            </a:r>
            <a:r>
              <a:rPr lang="en-US" dirty="0"/>
              <a:t> </a:t>
            </a:r>
            <a:r>
              <a:rPr lang="en-US" dirty="0" err="1"/>
              <a:t>trên</a:t>
            </a:r>
            <a:r>
              <a:rPr lang="en-US" dirty="0"/>
              <a:t> Google.</a:t>
            </a:r>
          </a:p>
          <a:p>
            <a:pPr fontAlgn="base"/>
            <a:r>
              <a:rPr lang="en-US" dirty="0"/>
              <a:t>SEM (Search Engine Marketing): </a:t>
            </a:r>
            <a:r>
              <a:rPr lang="en-US" dirty="0" err="1"/>
              <a:t>quảng</a:t>
            </a:r>
            <a:r>
              <a:rPr lang="en-US" dirty="0"/>
              <a:t> </a:t>
            </a:r>
            <a:r>
              <a:rPr lang="en-US" dirty="0" err="1"/>
              <a:t>cáo</a:t>
            </a:r>
            <a:r>
              <a:rPr lang="en-US" dirty="0"/>
              <a:t> </a:t>
            </a:r>
            <a:r>
              <a:rPr lang="en-US" dirty="0" err="1"/>
              <a:t>trả</a:t>
            </a:r>
            <a:r>
              <a:rPr lang="en-US" dirty="0"/>
              <a:t> </a:t>
            </a:r>
            <a:r>
              <a:rPr lang="en-US" dirty="0" err="1"/>
              <a:t>phí</a:t>
            </a:r>
            <a:r>
              <a:rPr lang="en-US" dirty="0"/>
              <a:t> </a:t>
            </a:r>
            <a:r>
              <a:rPr lang="en-US" dirty="0" err="1"/>
              <a:t>trên</a:t>
            </a:r>
            <a:r>
              <a:rPr lang="en-US" dirty="0"/>
              <a:t> </a:t>
            </a:r>
            <a:r>
              <a:rPr lang="en-US" dirty="0" err="1"/>
              <a:t>công</a:t>
            </a:r>
            <a:r>
              <a:rPr lang="en-US" dirty="0"/>
              <a:t> </a:t>
            </a:r>
            <a:r>
              <a:rPr lang="en-US" dirty="0" err="1"/>
              <a:t>cụ</a:t>
            </a:r>
            <a:r>
              <a:rPr lang="en-US" dirty="0"/>
              <a:t> </a:t>
            </a:r>
            <a:r>
              <a:rPr lang="en-US" dirty="0" err="1"/>
              <a:t>tìm</a:t>
            </a:r>
            <a:r>
              <a:rPr lang="en-US" dirty="0"/>
              <a:t> </a:t>
            </a:r>
            <a:r>
              <a:rPr lang="en-US" dirty="0" err="1"/>
              <a:t>kiếm</a:t>
            </a:r>
            <a:endParaRPr lang="en-US" dirty="0"/>
          </a:p>
          <a:p>
            <a:endParaRPr lang="en-US" dirty="0"/>
          </a:p>
        </p:txBody>
      </p:sp>
      <p:pic>
        <p:nvPicPr>
          <p:cNvPr id="5" name="Picture 4">
            <a:extLst>
              <a:ext uri="{FF2B5EF4-FFF2-40B4-BE49-F238E27FC236}">
                <a16:creationId xmlns:a16="http://schemas.microsoft.com/office/drawing/2014/main" id="{06F4763F-BEC0-BC68-319D-3D10DB4A8FC7}"/>
              </a:ext>
            </a:extLst>
          </p:cNvPr>
          <p:cNvPicPr>
            <a:picLocks noChangeAspect="1"/>
          </p:cNvPicPr>
          <p:nvPr/>
        </p:nvPicPr>
        <p:blipFill>
          <a:blip r:embed="rId2"/>
          <a:stretch>
            <a:fillRect/>
          </a:stretch>
        </p:blipFill>
        <p:spPr>
          <a:xfrm>
            <a:off x="0" y="4163558"/>
            <a:ext cx="7709230" cy="2409939"/>
          </a:xfrm>
          <a:prstGeom prst="rect">
            <a:avLst/>
          </a:prstGeom>
        </p:spPr>
      </p:pic>
      <p:pic>
        <p:nvPicPr>
          <p:cNvPr id="7" name="Picture 6">
            <a:extLst>
              <a:ext uri="{FF2B5EF4-FFF2-40B4-BE49-F238E27FC236}">
                <a16:creationId xmlns:a16="http://schemas.microsoft.com/office/drawing/2014/main" id="{4831D227-1DCF-74E7-6A72-BFC1DA01146E}"/>
              </a:ext>
            </a:extLst>
          </p:cNvPr>
          <p:cNvPicPr>
            <a:picLocks noChangeAspect="1"/>
          </p:cNvPicPr>
          <p:nvPr/>
        </p:nvPicPr>
        <p:blipFill>
          <a:blip r:embed="rId3"/>
          <a:stretch>
            <a:fillRect/>
          </a:stretch>
        </p:blipFill>
        <p:spPr>
          <a:xfrm>
            <a:off x="7709230" y="3886210"/>
            <a:ext cx="4225661" cy="2687287"/>
          </a:xfrm>
          <a:prstGeom prst="rect">
            <a:avLst/>
          </a:prstGeom>
        </p:spPr>
      </p:pic>
    </p:spTree>
    <p:extLst>
      <p:ext uri="{BB962C8B-B14F-4D97-AF65-F5344CB8AC3E}">
        <p14:creationId xmlns:p14="http://schemas.microsoft.com/office/powerpoint/2010/main" val="28681157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D85D54-4F77-871F-1D66-C16006B128C1}"/>
              </a:ext>
            </a:extLst>
          </p:cNvPr>
          <p:cNvSpPr>
            <a:spLocks noGrp="1"/>
          </p:cNvSpPr>
          <p:nvPr>
            <p:ph idx="1"/>
          </p:nvPr>
        </p:nvSpPr>
        <p:spPr>
          <a:xfrm>
            <a:off x="475488" y="374904"/>
            <a:ext cx="10878312" cy="5802059"/>
          </a:xfrm>
        </p:spPr>
        <p:txBody>
          <a:bodyPr>
            <a:normAutofit fontScale="70000" lnSpcReduction="20000"/>
          </a:bodyPr>
          <a:lstStyle/>
          <a:p>
            <a:r>
              <a:rPr lang="en-US" sz="2400" b="1" dirty="0"/>
              <a:t>Social Search </a:t>
            </a:r>
            <a:r>
              <a:rPr lang="en-US" sz="2400" b="1" dirty="0" err="1"/>
              <a:t>Optimisation</a:t>
            </a:r>
            <a:r>
              <a:rPr lang="en-US" sz="2400" dirty="0"/>
              <a:t> means </a:t>
            </a:r>
            <a:r>
              <a:rPr lang="en-US" sz="2400" dirty="0" err="1"/>
              <a:t>optimising</a:t>
            </a:r>
            <a:r>
              <a:rPr lang="en-US" sz="2400" dirty="0"/>
              <a:t> content so that customers can find a brand more easily when searching on platforms such as </a:t>
            </a:r>
            <a:r>
              <a:rPr lang="en-US" sz="2400" b="1" dirty="0"/>
              <a:t>TikTok, Instagram, Facebook, YouTube, and LinkedIn</a:t>
            </a:r>
            <a:r>
              <a:rPr lang="en-US" sz="2400" dirty="0"/>
              <a:t>.</a:t>
            </a:r>
          </a:p>
          <a:p>
            <a:r>
              <a:rPr lang="en-US" sz="2400" b="1" dirty="0"/>
              <a:t>Example search: </a:t>
            </a:r>
            <a:r>
              <a:rPr lang="en-US" sz="2400" dirty="0"/>
              <a:t>“Best sunscreen for sensitive skin review”</a:t>
            </a:r>
          </a:p>
          <a:p>
            <a:r>
              <a:rPr lang="en-US" sz="2400" dirty="0"/>
              <a:t>Businesses may </a:t>
            </a:r>
            <a:r>
              <a:rPr lang="en-US" sz="2400" dirty="0" err="1"/>
              <a:t>optimise</a:t>
            </a:r>
            <a:r>
              <a:rPr lang="en-US" sz="2400" dirty="0"/>
              <a:t>:</a:t>
            </a:r>
          </a:p>
          <a:p>
            <a:pPr lvl="1"/>
            <a:r>
              <a:rPr lang="en-US" sz="2000" dirty="0"/>
              <a:t>captions </a:t>
            </a:r>
          </a:p>
          <a:p>
            <a:pPr lvl="1"/>
            <a:r>
              <a:rPr lang="en-US" sz="2000" dirty="0"/>
              <a:t>hashtags </a:t>
            </a:r>
          </a:p>
          <a:p>
            <a:pPr lvl="1"/>
            <a:r>
              <a:rPr lang="en-US" sz="2000" dirty="0"/>
              <a:t>keywords used in the video </a:t>
            </a:r>
          </a:p>
          <a:p>
            <a:pPr lvl="1"/>
            <a:r>
              <a:rPr lang="en-US" sz="2000" dirty="0"/>
              <a:t>video titles </a:t>
            </a:r>
          </a:p>
          <a:p>
            <a:pPr lvl="1"/>
            <a:r>
              <a:rPr lang="en-US" sz="2000" dirty="0"/>
              <a:t>review content </a:t>
            </a:r>
          </a:p>
          <a:p>
            <a:pPr lvl="1"/>
            <a:r>
              <a:rPr lang="en-US" sz="2000" dirty="0"/>
              <a:t>comments and community discussion </a:t>
            </a:r>
          </a:p>
          <a:p>
            <a:pPr lvl="1"/>
            <a:r>
              <a:rPr lang="en-US" sz="2000" dirty="0"/>
              <a:t>content formats such as </a:t>
            </a:r>
            <a:r>
              <a:rPr lang="en-US" sz="2000" b="1" dirty="0"/>
              <a:t>how-to guides, reviews, comparisons, and real-user experiences</a:t>
            </a:r>
            <a:r>
              <a:rPr lang="en-US" sz="2000" dirty="0"/>
              <a:t> </a:t>
            </a:r>
          </a:p>
          <a:p>
            <a:r>
              <a:rPr lang="en-US" sz="2400" b="1" dirty="0"/>
              <a:t>YouTube Search </a:t>
            </a:r>
            <a:r>
              <a:rPr lang="en-US" sz="2400" b="1" dirty="0" err="1"/>
              <a:t>Optimisation</a:t>
            </a:r>
            <a:r>
              <a:rPr lang="en-US" sz="2400" b="1" dirty="0"/>
              <a:t> (Video SEO)</a:t>
            </a:r>
            <a:r>
              <a:rPr lang="en-US" sz="2400" dirty="0"/>
              <a:t> means </a:t>
            </a:r>
            <a:r>
              <a:rPr lang="en-US" sz="2400" dirty="0" err="1"/>
              <a:t>optimising</a:t>
            </a:r>
            <a:r>
              <a:rPr lang="en-US" sz="2400" dirty="0"/>
              <a:t> video content so that it appears more prominently when users search for </a:t>
            </a:r>
            <a:r>
              <a:rPr lang="en-US" sz="2400" b="1" dirty="0"/>
              <a:t>tutorials, product reviews, real experiences, how-to content, or case studies</a:t>
            </a:r>
            <a:r>
              <a:rPr lang="en-US" sz="2400" dirty="0"/>
              <a:t>.</a:t>
            </a:r>
          </a:p>
          <a:p>
            <a:r>
              <a:rPr lang="en-US" sz="2400" b="1" dirty="0"/>
              <a:t>Example search: </a:t>
            </a:r>
            <a:r>
              <a:rPr lang="en-US" sz="2400" dirty="0"/>
              <a:t>“How to use sunscreen effectively”</a:t>
            </a:r>
          </a:p>
          <a:p>
            <a:r>
              <a:rPr lang="en-US" sz="2400" dirty="0"/>
              <a:t>Businesses should </a:t>
            </a:r>
            <a:r>
              <a:rPr lang="en-US" sz="2400" dirty="0" err="1"/>
              <a:t>optimise</a:t>
            </a:r>
            <a:r>
              <a:rPr lang="en-US" sz="2400" dirty="0"/>
              <a:t>:</a:t>
            </a:r>
          </a:p>
          <a:p>
            <a:pPr lvl="1"/>
            <a:r>
              <a:rPr lang="en-US" sz="2000" dirty="0"/>
              <a:t>video title </a:t>
            </a:r>
          </a:p>
          <a:p>
            <a:pPr lvl="1"/>
            <a:r>
              <a:rPr lang="en-US" sz="2000" dirty="0"/>
              <a:t>description </a:t>
            </a:r>
          </a:p>
          <a:p>
            <a:pPr lvl="1"/>
            <a:r>
              <a:rPr lang="en-US" sz="2000" dirty="0"/>
              <a:t>thumbnail </a:t>
            </a:r>
          </a:p>
          <a:p>
            <a:pPr lvl="1"/>
            <a:r>
              <a:rPr lang="en-US" sz="2000" dirty="0"/>
              <a:t>subtitles/captions </a:t>
            </a:r>
          </a:p>
          <a:p>
            <a:pPr lvl="1"/>
            <a:r>
              <a:rPr lang="en-US" sz="2000" dirty="0"/>
              <a:t>keywords </a:t>
            </a:r>
          </a:p>
          <a:p>
            <a:pPr lvl="1"/>
            <a:r>
              <a:rPr lang="en-US" sz="2000" dirty="0"/>
              <a:t>video content structure </a:t>
            </a:r>
          </a:p>
          <a:p>
            <a:r>
              <a:rPr lang="en-US" sz="2400" b="1" dirty="0"/>
              <a:t>Social Search </a:t>
            </a:r>
            <a:r>
              <a:rPr lang="en-US" sz="2400" b="1" dirty="0" err="1"/>
              <a:t>Optimisation</a:t>
            </a:r>
            <a:r>
              <a:rPr lang="en-US" sz="2400" b="1" dirty="0"/>
              <a:t>:</a:t>
            </a:r>
            <a:r>
              <a:rPr lang="en-US" sz="2400" dirty="0"/>
              <a:t> Help customers discover the brand through social-platform search.</a:t>
            </a:r>
            <a:br>
              <a:rPr lang="en-US" sz="2400" dirty="0"/>
            </a:br>
            <a:r>
              <a:rPr lang="en-US" sz="2400" b="1" dirty="0"/>
              <a:t>Video SEO:</a:t>
            </a:r>
            <a:r>
              <a:rPr lang="en-US" sz="2400" dirty="0"/>
              <a:t> Help videos rank and get discovered through YouTube search.</a:t>
            </a:r>
          </a:p>
          <a:p>
            <a:endParaRPr lang="en-US" sz="2400" dirty="0"/>
          </a:p>
        </p:txBody>
      </p:sp>
    </p:spTree>
    <p:extLst>
      <p:ext uri="{BB962C8B-B14F-4D97-AF65-F5344CB8AC3E}">
        <p14:creationId xmlns:p14="http://schemas.microsoft.com/office/powerpoint/2010/main" val="20157231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E7AD3-D78D-997D-56A8-58F1A8A0483B}"/>
              </a:ext>
            </a:extLst>
          </p:cNvPr>
          <p:cNvSpPr>
            <a:spLocks noGrp="1"/>
          </p:cNvSpPr>
          <p:nvPr>
            <p:ph idx="1"/>
          </p:nvPr>
        </p:nvSpPr>
        <p:spPr>
          <a:xfrm>
            <a:off x="457200" y="533400"/>
            <a:ext cx="11277600" cy="5643563"/>
          </a:xfrm>
        </p:spPr>
        <p:txBody>
          <a:bodyPr>
            <a:normAutofit fontScale="92500" lnSpcReduction="10000"/>
          </a:bodyPr>
          <a:lstStyle/>
          <a:p>
            <a:r>
              <a:rPr lang="en-US" b="1" dirty="0"/>
              <a:t>Marketplace Search </a:t>
            </a:r>
            <a:r>
              <a:rPr lang="en-US" b="1" dirty="0" err="1"/>
              <a:t>Optimisation</a:t>
            </a:r>
            <a:r>
              <a:rPr lang="en-US" dirty="0"/>
              <a:t> means </a:t>
            </a:r>
            <a:r>
              <a:rPr lang="en-US" dirty="0" err="1"/>
              <a:t>optimising</a:t>
            </a:r>
            <a:r>
              <a:rPr lang="en-US" dirty="0"/>
              <a:t> product listings so that customers can find products more easily when searching directly on </a:t>
            </a:r>
            <a:r>
              <a:rPr lang="en-US" b="1" dirty="0"/>
              <a:t>e-commerce marketplaces</a:t>
            </a:r>
            <a:r>
              <a:rPr lang="en-US" dirty="0"/>
              <a:t> such as </a:t>
            </a:r>
            <a:r>
              <a:rPr lang="en-US" b="1" dirty="0"/>
              <a:t>Shopee, Tiki, or Amazon</a:t>
            </a:r>
            <a:r>
              <a:rPr lang="en-US" dirty="0"/>
              <a:t>.</a:t>
            </a:r>
          </a:p>
          <a:p>
            <a:r>
              <a:rPr lang="en-US" b="1" dirty="0"/>
              <a:t>Example search: </a:t>
            </a:r>
            <a:r>
              <a:rPr lang="en-US" dirty="0"/>
              <a:t>“Acne facial cleanser”</a:t>
            </a:r>
          </a:p>
          <a:p>
            <a:r>
              <a:rPr lang="en-US" dirty="0"/>
              <a:t>Businesses should </a:t>
            </a:r>
            <a:r>
              <a:rPr lang="en-US" dirty="0" err="1"/>
              <a:t>optimise</a:t>
            </a:r>
            <a:r>
              <a:rPr lang="en-US" dirty="0"/>
              <a:t>:</a:t>
            </a:r>
          </a:p>
          <a:p>
            <a:pPr lvl="1"/>
            <a:r>
              <a:rPr lang="en-US" dirty="0"/>
              <a:t>product titles </a:t>
            </a:r>
          </a:p>
          <a:p>
            <a:pPr lvl="1"/>
            <a:r>
              <a:rPr lang="en-US" dirty="0"/>
              <a:t>product images </a:t>
            </a:r>
          </a:p>
          <a:p>
            <a:pPr lvl="1"/>
            <a:r>
              <a:rPr lang="en-US" dirty="0"/>
              <a:t>keywords in product descriptions </a:t>
            </a:r>
          </a:p>
          <a:p>
            <a:pPr lvl="1"/>
            <a:r>
              <a:rPr lang="en-US" dirty="0"/>
              <a:t>star ratings </a:t>
            </a:r>
          </a:p>
          <a:p>
            <a:pPr lvl="1"/>
            <a:r>
              <a:rPr lang="en-US" dirty="0"/>
              <a:t>number of customer reviews </a:t>
            </a:r>
          </a:p>
          <a:p>
            <a:pPr lvl="1"/>
            <a:r>
              <a:rPr lang="en-US" dirty="0"/>
              <a:t>chat response rate </a:t>
            </a:r>
          </a:p>
          <a:p>
            <a:pPr lvl="1"/>
            <a:r>
              <a:rPr lang="en-US" dirty="0"/>
              <a:t>selling price </a:t>
            </a:r>
          </a:p>
          <a:p>
            <a:pPr lvl="1"/>
            <a:r>
              <a:rPr lang="en-US" dirty="0"/>
              <a:t>vouchers and promotional offers </a:t>
            </a:r>
          </a:p>
          <a:p>
            <a:pPr lvl="1"/>
            <a:r>
              <a:rPr lang="en-US" dirty="0"/>
              <a:t>store ranking and seller performance </a:t>
            </a:r>
          </a:p>
          <a:p>
            <a:pPr lvl="1"/>
            <a:r>
              <a:rPr lang="en-US" dirty="0"/>
              <a:t>livestream content </a:t>
            </a:r>
          </a:p>
          <a:p>
            <a:pPr lvl="1"/>
            <a:r>
              <a:rPr lang="en-US" dirty="0"/>
              <a:t>affiliate and KOC reviews</a:t>
            </a:r>
          </a:p>
          <a:p>
            <a:pPr lvl="1"/>
            <a:endParaRPr lang="en-US" dirty="0"/>
          </a:p>
        </p:txBody>
      </p:sp>
    </p:spTree>
    <p:extLst>
      <p:ext uri="{BB962C8B-B14F-4D97-AF65-F5344CB8AC3E}">
        <p14:creationId xmlns:p14="http://schemas.microsoft.com/office/powerpoint/2010/main" val="40620316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E52935-7B4C-CCCF-24FC-47106A4C8CD8}"/>
              </a:ext>
            </a:extLst>
          </p:cNvPr>
          <p:cNvSpPr>
            <a:spLocks noGrp="1"/>
          </p:cNvSpPr>
          <p:nvPr>
            <p:ph idx="1"/>
          </p:nvPr>
        </p:nvSpPr>
        <p:spPr>
          <a:xfrm>
            <a:off x="612648" y="512064"/>
            <a:ext cx="11065002" cy="5664899"/>
          </a:xfrm>
        </p:spPr>
        <p:txBody>
          <a:bodyPr>
            <a:normAutofit fontScale="62500" lnSpcReduction="20000"/>
          </a:bodyPr>
          <a:lstStyle/>
          <a:p>
            <a:r>
              <a:rPr lang="en-US" b="1" dirty="0"/>
              <a:t>Affiliate / KOL / KOC Marketing: Selling or Building Trust Through Third Parties</a:t>
            </a:r>
          </a:p>
          <a:p>
            <a:r>
              <a:rPr lang="en-US" dirty="0"/>
              <a:t>This group of channels relies on </a:t>
            </a:r>
            <a:r>
              <a:rPr lang="en-US" b="1" dirty="0"/>
              <a:t>other people talking about the brand rather than the company speaking about itself</a:t>
            </a:r>
            <a:r>
              <a:rPr lang="en-US" dirty="0"/>
              <a:t>. Its main strength is that customers often trust the experiences, reviews, and recommendations of third parties more than direct advertising from the company.</a:t>
            </a:r>
          </a:p>
          <a:p>
            <a:r>
              <a:rPr lang="en-US" b="1" dirty="0"/>
              <a:t>KOL (Key Opinion Leader):</a:t>
            </a:r>
            <a:r>
              <a:rPr lang="en-US" dirty="0"/>
              <a:t> a person who has influence or </a:t>
            </a:r>
            <a:r>
              <a:rPr lang="en-US" dirty="0" err="1"/>
              <a:t>recognised</a:t>
            </a:r>
            <a:r>
              <a:rPr lang="en-US" dirty="0"/>
              <a:t> expertise in a particular field.</a:t>
            </a:r>
            <a:br>
              <a:rPr lang="en-US" dirty="0"/>
            </a:br>
            <a:r>
              <a:rPr lang="en-US" b="1" dirty="0"/>
              <a:t>Examples:</a:t>
            </a:r>
            <a:r>
              <a:rPr lang="en-US" dirty="0"/>
              <a:t> a dermatologist recommending skincare products, a financial expert discussing banking services, a well-known lecturer talking about education, or a singer promoting a fashion product.</a:t>
            </a:r>
          </a:p>
          <a:p>
            <a:r>
              <a:rPr lang="en-US" b="1" dirty="0"/>
              <a:t>KOC (Key Opinion Consumer):</a:t>
            </a:r>
            <a:r>
              <a:rPr lang="en-US" dirty="0"/>
              <a:t> an influential consumer who typically shares personal experiences of using a product or service.</a:t>
            </a:r>
            <a:br>
              <a:rPr lang="en-US" dirty="0"/>
            </a:br>
            <a:r>
              <a:rPr lang="en-US" b="1" dirty="0"/>
              <a:t>Examples:</a:t>
            </a:r>
            <a:r>
              <a:rPr lang="en-US" dirty="0"/>
              <a:t> someone reviewing a lipstick on TikTok after trying it themselves, a mother sharing her experience of using a particular milk product for her child, a student reviewing an English language </a:t>
            </a:r>
            <a:r>
              <a:rPr lang="en-US" dirty="0" err="1"/>
              <a:t>centre</a:t>
            </a:r>
            <a:r>
              <a:rPr lang="en-US" dirty="0"/>
              <a:t>, or a customer posting a video such as “I tried this restaurant on … Street.”</a:t>
            </a:r>
          </a:p>
          <a:p>
            <a:r>
              <a:rPr lang="en-US" dirty="0"/>
              <a:t>KOCs can create a sense of </a:t>
            </a:r>
            <a:r>
              <a:rPr lang="en-US" b="1" dirty="0"/>
              <a:t>authenticity, relatability, and trust</a:t>
            </a:r>
            <a:r>
              <a:rPr lang="en-US" dirty="0"/>
              <a:t>, helping other customers imagine the real-life product or service experience more easily.</a:t>
            </a:r>
          </a:p>
          <a:p>
            <a:r>
              <a:rPr lang="en-US" b="1" dirty="0"/>
              <a:t>Common KPIs:</a:t>
            </a:r>
            <a:endParaRPr lang="en-US" dirty="0"/>
          </a:p>
          <a:p>
            <a:pPr lvl="1"/>
            <a:r>
              <a:rPr lang="en-US" b="1" dirty="0"/>
              <a:t>Reach / Impressions:</a:t>
            </a:r>
            <a:r>
              <a:rPr lang="en-US" dirty="0"/>
              <a:t> level of audience exposure </a:t>
            </a:r>
          </a:p>
          <a:p>
            <a:pPr lvl="1"/>
            <a:r>
              <a:rPr lang="en-US" b="1" dirty="0"/>
              <a:t>Engagement:</a:t>
            </a:r>
            <a:r>
              <a:rPr lang="en-US" dirty="0"/>
              <a:t> likes, comments, shares, saves </a:t>
            </a:r>
          </a:p>
          <a:p>
            <a:pPr lvl="1"/>
            <a:r>
              <a:rPr lang="en-US" b="1" dirty="0"/>
              <a:t>Clicks / Link clicks:</a:t>
            </a:r>
            <a:r>
              <a:rPr lang="en-US" dirty="0"/>
              <a:t> number of clicks on a link </a:t>
            </a:r>
          </a:p>
          <a:p>
            <a:pPr lvl="1"/>
            <a:r>
              <a:rPr lang="en-US" b="1" dirty="0"/>
              <a:t>Conversions / Sales:</a:t>
            </a:r>
            <a:r>
              <a:rPr lang="en-US" dirty="0"/>
              <a:t> number of orders or registrations </a:t>
            </a:r>
          </a:p>
          <a:p>
            <a:pPr lvl="1"/>
            <a:r>
              <a:rPr lang="en-US" b="1" dirty="0"/>
              <a:t>CPA / CPL:</a:t>
            </a:r>
            <a:r>
              <a:rPr lang="en-US" dirty="0"/>
              <a:t> cost per acquisition / cost per lead </a:t>
            </a:r>
          </a:p>
          <a:p>
            <a:pPr lvl="1"/>
            <a:r>
              <a:rPr lang="en-US" b="1" dirty="0"/>
              <a:t>Revenue / GMV:</a:t>
            </a:r>
            <a:r>
              <a:rPr lang="en-US" dirty="0"/>
              <a:t> revenue or gross merchandise value generated </a:t>
            </a:r>
          </a:p>
          <a:p>
            <a:pPr lvl="1"/>
            <a:r>
              <a:rPr lang="en-US" b="1" dirty="0"/>
              <a:t>ROAS / ROI:</a:t>
            </a:r>
            <a:r>
              <a:rPr lang="en-US" dirty="0"/>
              <a:t> return on advertising spend / return on investment </a:t>
            </a:r>
          </a:p>
          <a:p>
            <a:pPr lvl="1"/>
            <a:r>
              <a:rPr lang="en-US" b="1" dirty="0"/>
              <a:t>Sentiment:</a:t>
            </a:r>
            <a:r>
              <a:rPr lang="en-US" dirty="0"/>
              <a:t> positive or negative attitudes expressed in comments </a:t>
            </a:r>
          </a:p>
          <a:p>
            <a:pPr lvl="1"/>
            <a:r>
              <a:rPr lang="en-US" b="1" dirty="0"/>
              <a:t>Affiliate code usage:</a:t>
            </a:r>
            <a:r>
              <a:rPr lang="en-US" dirty="0"/>
              <a:t> number of orders using each KOL/KOC’s code </a:t>
            </a:r>
          </a:p>
          <a:p>
            <a:endParaRPr lang="en-US" dirty="0"/>
          </a:p>
        </p:txBody>
      </p:sp>
    </p:spTree>
    <p:extLst>
      <p:ext uri="{BB962C8B-B14F-4D97-AF65-F5344CB8AC3E}">
        <p14:creationId xmlns:p14="http://schemas.microsoft.com/office/powerpoint/2010/main" val="3321054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812E9C-AB18-DA0E-10D6-EC8151A00D0E}"/>
              </a:ext>
            </a:extLst>
          </p:cNvPr>
          <p:cNvSpPr>
            <a:spLocks noGrp="1"/>
          </p:cNvSpPr>
          <p:nvPr>
            <p:ph idx="1"/>
          </p:nvPr>
        </p:nvSpPr>
        <p:spPr>
          <a:xfrm>
            <a:off x="301752" y="448057"/>
            <a:ext cx="4022598" cy="6028944"/>
          </a:xfrm>
        </p:spPr>
        <p:txBody>
          <a:bodyPr>
            <a:normAutofit fontScale="92500" lnSpcReduction="20000"/>
          </a:bodyPr>
          <a:lstStyle/>
          <a:p>
            <a:r>
              <a:rPr lang="en-US" b="1" dirty="0"/>
              <a:t>Local Search / Google Maps </a:t>
            </a:r>
            <a:r>
              <a:rPr lang="en-US" b="1" dirty="0" err="1"/>
              <a:t>Optimisation</a:t>
            </a:r>
            <a:r>
              <a:rPr lang="en-US" b="1" dirty="0"/>
              <a:t>: Location-Based Search</a:t>
            </a:r>
          </a:p>
          <a:p>
            <a:pPr lvl="0"/>
            <a:r>
              <a:rPr lang="en-US" b="1" dirty="0"/>
              <a:t>Examples:</a:t>
            </a:r>
            <a:r>
              <a:rPr lang="en-US" dirty="0"/>
              <a:t> “Café near me,” “restaurants near HUST,” “English language </a:t>
            </a:r>
            <a:r>
              <a:rPr lang="en-US" dirty="0" err="1"/>
              <a:t>centre</a:t>
            </a:r>
            <a:r>
              <a:rPr lang="en-US" dirty="0"/>
              <a:t> in Bach Khoa.” </a:t>
            </a:r>
          </a:p>
          <a:p>
            <a:pPr lvl="0"/>
            <a:r>
              <a:rPr lang="en-US" dirty="0"/>
              <a:t>Businesses should </a:t>
            </a:r>
            <a:r>
              <a:rPr lang="en-US" dirty="0" err="1"/>
              <a:t>optimise</a:t>
            </a:r>
            <a:r>
              <a:rPr lang="en-US" dirty="0"/>
              <a:t> their </a:t>
            </a:r>
            <a:r>
              <a:rPr lang="en-US" b="1" dirty="0"/>
              <a:t>Google Business Profile</a:t>
            </a:r>
            <a:r>
              <a:rPr lang="en-US" dirty="0"/>
              <a:t>, including: </a:t>
            </a:r>
          </a:p>
          <a:p>
            <a:pPr lvl="1"/>
            <a:r>
              <a:rPr lang="en-US" dirty="0"/>
              <a:t>address </a:t>
            </a:r>
          </a:p>
          <a:p>
            <a:pPr lvl="1"/>
            <a:r>
              <a:rPr lang="en-US" dirty="0"/>
              <a:t>opening hours </a:t>
            </a:r>
          </a:p>
          <a:p>
            <a:pPr lvl="1"/>
            <a:r>
              <a:rPr lang="en-US" dirty="0"/>
              <a:t>photos </a:t>
            </a:r>
          </a:p>
          <a:p>
            <a:pPr lvl="1"/>
            <a:r>
              <a:rPr lang="en-US" dirty="0"/>
              <a:t>customer reviews </a:t>
            </a:r>
          </a:p>
          <a:p>
            <a:pPr lvl="1"/>
            <a:r>
              <a:rPr lang="en-US" dirty="0"/>
              <a:t>frequently asked questions </a:t>
            </a:r>
          </a:p>
          <a:p>
            <a:pPr lvl="1"/>
            <a:r>
              <a:rPr lang="en-US" dirty="0"/>
              <a:t>phone number </a:t>
            </a:r>
          </a:p>
          <a:p>
            <a:pPr lvl="1"/>
            <a:r>
              <a:rPr lang="en-US" dirty="0"/>
              <a:t>website </a:t>
            </a:r>
          </a:p>
          <a:p>
            <a:pPr lvl="1"/>
            <a:r>
              <a:rPr lang="en-US" dirty="0"/>
              <a:t>directions / map location</a:t>
            </a:r>
          </a:p>
          <a:p>
            <a:endParaRPr lang="en-US" dirty="0"/>
          </a:p>
        </p:txBody>
      </p:sp>
      <p:pic>
        <p:nvPicPr>
          <p:cNvPr id="5" name="Picture 4">
            <a:extLst>
              <a:ext uri="{FF2B5EF4-FFF2-40B4-BE49-F238E27FC236}">
                <a16:creationId xmlns:a16="http://schemas.microsoft.com/office/drawing/2014/main" id="{331F542C-69C3-4BBC-3574-EF285BEBAA05}"/>
              </a:ext>
            </a:extLst>
          </p:cNvPr>
          <p:cNvPicPr>
            <a:picLocks noChangeAspect="1"/>
          </p:cNvPicPr>
          <p:nvPr/>
        </p:nvPicPr>
        <p:blipFill>
          <a:blip r:embed="rId2"/>
          <a:stretch>
            <a:fillRect/>
          </a:stretch>
        </p:blipFill>
        <p:spPr>
          <a:xfrm>
            <a:off x="4369940" y="1323975"/>
            <a:ext cx="7643119" cy="4210050"/>
          </a:xfrm>
          <a:prstGeom prst="rect">
            <a:avLst/>
          </a:prstGeom>
        </p:spPr>
      </p:pic>
    </p:spTree>
    <p:extLst>
      <p:ext uri="{BB962C8B-B14F-4D97-AF65-F5344CB8AC3E}">
        <p14:creationId xmlns:p14="http://schemas.microsoft.com/office/powerpoint/2010/main" val="24555602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3E8E8-6E79-9DED-9EDE-846D810E2651}"/>
              </a:ext>
            </a:extLst>
          </p:cNvPr>
          <p:cNvSpPr>
            <a:spLocks noGrp="1"/>
          </p:cNvSpPr>
          <p:nvPr>
            <p:ph idx="1"/>
          </p:nvPr>
        </p:nvSpPr>
        <p:spPr>
          <a:xfrm>
            <a:off x="419100" y="411480"/>
            <a:ext cx="11440668" cy="5998464"/>
          </a:xfrm>
        </p:spPr>
        <p:txBody>
          <a:bodyPr>
            <a:noAutofit/>
          </a:bodyPr>
          <a:lstStyle/>
          <a:p>
            <a:r>
              <a:rPr lang="en-US" sz="2000" b="1" dirty="0"/>
              <a:t>AI Search: </a:t>
            </a:r>
            <a:r>
              <a:rPr lang="en-US" sz="2000" dirty="0"/>
              <a:t>Customers increasingly search through tools such as </a:t>
            </a:r>
            <a:r>
              <a:rPr lang="en-US" sz="2000" b="1" dirty="0"/>
              <a:t>ChatGPT, Gemini, and AI Overviews</a:t>
            </a:r>
            <a:r>
              <a:rPr lang="en-US" sz="2000" dirty="0"/>
              <a:t>.  </a:t>
            </a:r>
          </a:p>
          <a:p>
            <a:pPr lvl="1"/>
            <a:r>
              <a:rPr lang="en-US" sz="2000" dirty="0"/>
              <a:t>“Recommend five reputable IELTS </a:t>
            </a:r>
            <a:r>
              <a:rPr lang="en-US" sz="2000" dirty="0" err="1"/>
              <a:t>centres</a:t>
            </a:r>
            <a:r>
              <a:rPr lang="en-US" sz="2000" dirty="0"/>
              <a:t> in Hanoi.” </a:t>
            </a:r>
          </a:p>
          <a:p>
            <a:pPr lvl="1"/>
            <a:r>
              <a:rPr lang="en-US" sz="2000" dirty="0"/>
              <a:t>“Compare banks that offer good credit cards for students.” </a:t>
            </a:r>
          </a:p>
          <a:p>
            <a:pPr lvl="1"/>
            <a:r>
              <a:rPr lang="en-US" sz="2000" dirty="0"/>
              <a:t>“Which sunscreen is suitable for oily skin in a hot and humid climate?” </a:t>
            </a:r>
          </a:p>
          <a:p>
            <a:pPr lvl="0"/>
            <a:r>
              <a:rPr lang="en-US" sz="2000" dirty="0"/>
              <a:t>Businesses therefore need to make their online information </a:t>
            </a:r>
            <a:r>
              <a:rPr lang="en-US" sz="2000" b="1" dirty="0"/>
              <a:t>clear, trustworthy, well-structured, and easy for AI systems to identify and cite</a:t>
            </a:r>
            <a:r>
              <a:rPr lang="en-US" sz="2000" dirty="0"/>
              <a:t>. This approach is often referred to as </a:t>
            </a:r>
            <a:r>
              <a:rPr lang="en-US" sz="2000" b="1" dirty="0"/>
              <a:t>GEO – Generative Engine </a:t>
            </a:r>
            <a:r>
              <a:rPr lang="en-US" sz="2000" b="1" dirty="0" err="1"/>
              <a:t>Optimisation</a:t>
            </a:r>
            <a:r>
              <a:rPr lang="en-US" sz="2000" dirty="0"/>
              <a:t> or </a:t>
            </a:r>
            <a:r>
              <a:rPr lang="en-US" sz="2000" b="1" dirty="0"/>
              <a:t>AI Search </a:t>
            </a:r>
            <a:r>
              <a:rPr lang="en-US" sz="2000" b="1" dirty="0" err="1"/>
              <a:t>Optimisation</a:t>
            </a:r>
            <a:r>
              <a:rPr lang="en-US" sz="2000" dirty="0"/>
              <a:t>. </a:t>
            </a:r>
          </a:p>
          <a:p>
            <a:pPr lvl="0"/>
            <a:r>
              <a:rPr lang="en-US" sz="2000" dirty="0"/>
              <a:t>Content should include: </a:t>
            </a:r>
          </a:p>
          <a:p>
            <a:pPr lvl="1"/>
            <a:r>
              <a:rPr lang="en-US" sz="2000" dirty="0"/>
              <a:t>consistent brand information </a:t>
            </a:r>
          </a:p>
          <a:p>
            <a:pPr lvl="1"/>
            <a:r>
              <a:rPr lang="en-US" sz="2000" dirty="0"/>
              <a:t>clear product descriptions </a:t>
            </a:r>
          </a:p>
          <a:p>
            <a:pPr lvl="1"/>
            <a:r>
              <a:rPr lang="en-US" sz="2000" dirty="0"/>
              <a:t>FAQs </a:t>
            </a:r>
          </a:p>
          <a:p>
            <a:pPr lvl="1"/>
            <a:r>
              <a:rPr lang="en-US" sz="2000" dirty="0"/>
              <a:t>in-depth articles </a:t>
            </a:r>
          </a:p>
          <a:p>
            <a:pPr lvl="1"/>
            <a:r>
              <a:rPr lang="en-US" sz="2000" dirty="0"/>
              <a:t>credible reviews </a:t>
            </a:r>
          </a:p>
          <a:p>
            <a:pPr lvl="1"/>
            <a:r>
              <a:rPr lang="en-US" sz="2000" dirty="0"/>
              <a:t>structured data </a:t>
            </a:r>
          </a:p>
          <a:p>
            <a:pPr lvl="1"/>
            <a:r>
              <a:rPr lang="en-US" sz="2000" dirty="0"/>
              <a:t>reputable cited sources </a:t>
            </a:r>
          </a:p>
          <a:p>
            <a:pPr lvl="1"/>
            <a:r>
              <a:rPr lang="en-US" sz="2000" dirty="0"/>
              <a:t>up-to-date information </a:t>
            </a:r>
          </a:p>
        </p:txBody>
      </p:sp>
    </p:spTree>
    <p:extLst>
      <p:ext uri="{BB962C8B-B14F-4D97-AF65-F5344CB8AC3E}">
        <p14:creationId xmlns:p14="http://schemas.microsoft.com/office/powerpoint/2010/main" val="27978833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E0291E-3420-FB50-93FF-D5618B925992}"/>
              </a:ext>
            </a:extLst>
          </p:cNvPr>
          <p:cNvSpPr>
            <a:spLocks noGrp="1"/>
          </p:cNvSpPr>
          <p:nvPr>
            <p:ph idx="1"/>
          </p:nvPr>
        </p:nvSpPr>
        <p:spPr>
          <a:xfrm>
            <a:off x="774192" y="664337"/>
            <a:ext cx="10515600" cy="4351338"/>
          </a:xfrm>
        </p:spPr>
        <p:txBody>
          <a:bodyPr>
            <a:normAutofit/>
          </a:bodyPr>
          <a:lstStyle/>
          <a:p>
            <a:r>
              <a:rPr lang="en-US" sz="2400" b="1" dirty="0"/>
              <a:t>Email / SMS / </a:t>
            </a:r>
            <a:r>
              <a:rPr lang="en-US" sz="2400" b="1" dirty="0" err="1"/>
              <a:t>Zalo</a:t>
            </a:r>
            <a:r>
              <a:rPr lang="en-US" sz="2400" b="1" dirty="0"/>
              <a:t> Marketing: </a:t>
            </a:r>
            <a:r>
              <a:rPr lang="en-US" sz="2400" dirty="0"/>
              <a:t>These channels are used to </a:t>
            </a:r>
            <a:r>
              <a:rPr lang="en-US" sz="2400" b="1" dirty="0"/>
              <a:t>nurture, remind, and activate customers whose contact information is already available</a:t>
            </a:r>
            <a:r>
              <a:rPr lang="en-US" sz="2400" dirty="0"/>
              <a:t>. </a:t>
            </a:r>
          </a:p>
          <a:p>
            <a:pPr lvl="0"/>
            <a:r>
              <a:rPr lang="en-US" sz="2400" dirty="0"/>
              <a:t>Their key strength is that the company does not simply </a:t>
            </a:r>
            <a:r>
              <a:rPr lang="en-US" sz="2400" b="1" dirty="0"/>
              <a:t>wait for customers to search for or return to the brand</a:t>
            </a:r>
            <a:r>
              <a:rPr lang="en-US" sz="2400" dirty="0"/>
              <a:t>. Instead, it can proactively: </a:t>
            </a:r>
          </a:p>
          <a:p>
            <a:pPr lvl="1"/>
            <a:r>
              <a:rPr lang="en-US" dirty="0"/>
              <a:t>send reminders </a:t>
            </a:r>
          </a:p>
          <a:p>
            <a:pPr lvl="1"/>
            <a:r>
              <a:rPr lang="en-US" dirty="0"/>
              <a:t>maintain customer relationships </a:t>
            </a:r>
          </a:p>
          <a:p>
            <a:pPr lvl="1"/>
            <a:r>
              <a:rPr lang="en-US" dirty="0"/>
              <a:t>deliver </a:t>
            </a:r>
            <a:r>
              <a:rPr lang="en-US" dirty="0" err="1"/>
              <a:t>personalised</a:t>
            </a:r>
            <a:r>
              <a:rPr lang="en-US" dirty="0"/>
              <a:t> offers </a:t>
            </a:r>
          </a:p>
          <a:p>
            <a:pPr lvl="1"/>
            <a:r>
              <a:rPr lang="en-US" dirty="0"/>
              <a:t>encourage immediate purchase or other actions </a:t>
            </a:r>
          </a:p>
          <a:p>
            <a:pPr lvl="0"/>
            <a:r>
              <a:rPr lang="en-US" sz="2400" dirty="0"/>
              <a:t>These channels can be highly effective, but they can also create a negative reaction if messages are </a:t>
            </a:r>
            <a:r>
              <a:rPr lang="en-US" sz="2400" b="1" dirty="0"/>
              <a:t>sent too frequently, are irrelevant to the customer, or use customer data without sufficient transparency</a:t>
            </a:r>
            <a:r>
              <a:rPr lang="en-US" sz="2400" dirty="0"/>
              <a:t>. </a:t>
            </a:r>
          </a:p>
          <a:p>
            <a:endParaRPr lang="en-US" sz="2400" dirty="0"/>
          </a:p>
        </p:txBody>
      </p:sp>
    </p:spTree>
    <p:extLst>
      <p:ext uri="{BB962C8B-B14F-4D97-AF65-F5344CB8AC3E}">
        <p14:creationId xmlns:p14="http://schemas.microsoft.com/office/powerpoint/2010/main" val="25326071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8EEE76-269D-BA01-F0F3-3DEE63187B0B}"/>
              </a:ext>
            </a:extLst>
          </p:cNvPr>
          <p:cNvSpPr>
            <a:spLocks noGrp="1"/>
          </p:cNvSpPr>
          <p:nvPr>
            <p:ph idx="1"/>
          </p:nvPr>
        </p:nvSpPr>
        <p:spPr>
          <a:xfrm>
            <a:off x="666750" y="571500"/>
            <a:ext cx="10953750" cy="5848350"/>
          </a:xfrm>
        </p:spPr>
        <p:txBody>
          <a:bodyPr>
            <a:normAutofit fontScale="62500" lnSpcReduction="20000"/>
          </a:bodyPr>
          <a:lstStyle/>
          <a:p>
            <a:pPr lvl="0"/>
            <a:r>
              <a:rPr lang="en-US" b="1" dirty="0"/>
              <a:t>Content marketing:</a:t>
            </a:r>
            <a:r>
              <a:rPr lang="en-US" dirty="0"/>
              <a:t> articles, videos, infographics, e-books, and podcasts. </a:t>
            </a:r>
          </a:p>
          <a:p>
            <a:r>
              <a:rPr lang="en-US" b="1" dirty="0"/>
              <a:t>Marketing analytics</a:t>
            </a:r>
            <a:r>
              <a:rPr lang="en-US" dirty="0"/>
              <a:t> is the process of </a:t>
            </a:r>
            <a:r>
              <a:rPr lang="en-US" b="1" dirty="0"/>
              <a:t>collecting, measuring, </a:t>
            </a:r>
            <a:r>
              <a:rPr lang="en-US" b="1" dirty="0" err="1"/>
              <a:t>analysing</a:t>
            </a:r>
            <a:r>
              <a:rPr lang="en-US" b="1" dirty="0"/>
              <a:t>, and interpreting marketing data</a:t>
            </a:r>
            <a:r>
              <a:rPr lang="en-US" dirty="0"/>
              <a:t> to understand whether a campaign is effective, where customers come from, how they behave, and what needs to be </a:t>
            </a:r>
            <a:r>
              <a:rPr lang="en-US" dirty="0" err="1"/>
              <a:t>optimised</a:t>
            </a:r>
            <a:r>
              <a:rPr lang="en-US" dirty="0"/>
              <a:t>.</a:t>
            </a:r>
          </a:p>
          <a:p>
            <a:pPr lvl="0"/>
            <a:r>
              <a:rPr lang="en-US" b="1" dirty="0"/>
              <a:t>Customer sources: </a:t>
            </a:r>
            <a:r>
              <a:rPr lang="en-US" dirty="0"/>
              <a:t>Do customers come from Google, Facebook, TikTok, email, </a:t>
            </a:r>
            <a:r>
              <a:rPr lang="en-US" dirty="0" err="1"/>
              <a:t>Zalo</a:t>
            </a:r>
            <a:r>
              <a:rPr lang="en-US" dirty="0"/>
              <a:t>, affiliates, or organic search? </a:t>
            </a:r>
          </a:p>
          <a:p>
            <a:pPr lvl="0"/>
            <a:r>
              <a:rPr lang="en-US" b="1" dirty="0"/>
              <a:t>Customer </a:t>
            </a:r>
            <a:r>
              <a:rPr lang="en-US" b="1" dirty="0" err="1"/>
              <a:t>behaviour</a:t>
            </a:r>
            <a:r>
              <a:rPr lang="en-US" b="1" dirty="0"/>
              <a:t>: </a:t>
            </a:r>
            <a:r>
              <a:rPr lang="en-US" dirty="0"/>
              <a:t>Which pages do customers visit? How long do they stay? What do they click on? At which stage do they drop out? </a:t>
            </a:r>
          </a:p>
          <a:p>
            <a:pPr lvl="0"/>
            <a:r>
              <a:rPr lang="en-US" b="1" dirty="0"/>
              <a:t>Conversions: </a:t>
            </a:r>
            <a:r>
              <a:rPr lang="en-US" dirty="0"/>
              <a:t>Do customers register, make a purchase, complete a form, call, or send a message? </a:t>
            </a:r>
          </a:p>
          <a:p>
            <a:pPr lvl="0"/>
            <a:r>
              <a:rPr lang="en-US" b="1" dirty="0"/>
              <a:t>Costs: </a:t>
            </a:r>
            <a:r>
              <a:rPr lang="en-US" dirty="0"/>
              <a:t>How much does each click, lead, or order cost? </a:t>
            </a:r>
          </a:p>
          <a:p>
            <a:pPr lvl="0"/>
            <a:r>
              <a:rPr lang="en-US" b="1" dirty="0"/>
              <a:t>Customer value: </a:t>
            </a:r>
            <a:r>
              <a:rPr lang="en-US" dirty="0"/>
              <a:t>Revenue, profit, customer lifetime value, and repeat-purchase rate. </a:t>
            </a:r>
          </a:p>
          <a:p>
            <a:r>
              <a:rPr lang="en-US" b="1" dirty="0"/>
              <a:t>Common Tools</a:t>
            </a:r>
          </a:p>
          <a:p>
            <a:pPr lvl="0"/>
            <a:r>
              <a:rPr lang="en-US" b="1" dirty="0"/>
              <a:t>Google Analytics 4:</a:t>
            </a:r>
            <a:r>
              <a:rPr lang="en-US" dirty="0"/>
              <a:t> analyses website/app traffic, customer </a:t>
            </a:r>
            <a:r>
              <a:rPr lang="en-US" dirty="0" err="1"/>
              <a:t>behaviour</a:t>
            </a:r>
            <a:r>
              <a:rPr lang="en-US" dirty="0"/>
              <a:t>, and conversions. </a:t>
            </a:r>
          </a:p>
          <a:p>
            <a:pPr lvl="0"/>
            <a:r>
              <a:rPr lang="en-US" b="1" dirty="0"/>
              <a:t>Google Ads / Meta Ads / TikTok Ads Manager:</a:t>
            </a:r>
            <a:r>
              <a:rPr lang="en-US" dirty="0"/>
              <a:t> measures the performance of paid advertising campaigns. </a:t>
            </a:r>
          </a:p>
          <a:p>
            <a:pPr lvl="0"/>
            <a:r>
              <a:rPr lang="en-US" b="1" dirty="0"/>
              <a:t>Meta Pixel / Conversions API:</a:t>
            </a:r>
            <a:r>
              <a:rPr lang="en-US" dirty="0"/>
              <a:t> sends event data from websites, apps, or servers to Meta to support advertising measurement and </a:t>
            </a:r>
            <a:r>
              <a:rPr lang="en-US" dirty="0" err="1"/>
              <a:t>optimisation</a:t>
            </a:r>
            <a:r>
              <a:rPr lang="en-US" dirty="0"/>
              <a:t>. Meta describes the Conversions API as a way of creating a connection between an advertiser’s marketing data and Meta’s systems. </a:t>
            </a:r>
          </a:p>
          <a:p>
            <a:pPr lvl="0"/>
            <a:r>
              <a:rPr lang="en-US" b="1" dirty="0"/>
              <a:t>CRM systems:</a:t>
            </a:r>
            <a:r>
              <a:rPr lang="en-US" dirty="0"/>
              <a:t> store customer information, consultation history, purchase history, and customer-service records. </a:t>
            </a:r>
          </a:p>
          <a:p>
            <a:pPr lvl="0"/>
            <a:r>
              <a:rPr lang="en-US" b="1" dirty="0"/>
              <a:t>Email / </a:t>
            </a:r>
            <a:r>
              <a:rPr lang="en-US" b="1" dirty="0" err="1"/>
              <a:t>Zalo</a:t>
            </a:r>
            <a:r>
              <a:rPr lang="en-US" b="1" dirty="0"/>
              <a:t> / SMS platforms:</a:t>
            </a:r>
            <a:r>
              <a:rPr lang="en-US" dirty="0"/>
              <a:t> measure metrics such as open rate, click-through rate, and conversion rate. </a:t>
            </a:r>
          </a:p>
          <a:p>
            <a:pPr lvl="0"/>
            <a:r>
              <a:rPr lang="en-US" b="1" dirty="0"/>
              <a:t>Power BI:</a:t>
            </a:r>
            <a:r>
              <a:rPr lang="en-US" dirty="0"/>
              <a:t> combines and </a:t>
            </a:r>
            <a:r>
              <a:rPr lang="en-US" dirty="0" err="1"/>
              <a:t>visualises</a:t>
            </a:r>
            <a:r>
              <a:rPr lang="en-US" dirty="0"/>
              <a:t> data from multiple sources for reporting and analysis.</a:t>
            </a:r>
          </a:p>
        </p:txBody>
      </p:sp>
    </p:spTree>
    <p:extLst>
      <p:ext uri="{BB962C8B-B14F-4D97-AF65-F5344CB8AC3E}">
        <p14:creationId xmlns:p14="http://schemas.microsoft.com/office/powerpoint/2010/main" val="42098336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F2B233-7EF6-DE0A-17E1-61099C522A54}"/>
              </a:ext>
            </a:extLst>
          </p:cNvPr>
          <p:cNvSpPr>
            <a:spLocks noGrp="1"/>
          </p:cNvSpPr>
          <p:nvPr>
            <p:ph idx="1"/>
          </p:nvPr>
        </p:nvSpPr>
        <p:spPr>
          <a:xfrm>
            <a:off x="838200" y="539496"/>
            <a:ext cx="10515600" cy="5637467"/>
          </a:xfrm>
        </p:spPr>
        <p:txBody>
          <a:bodyPr>
            <a:normAutofit fontScale="70000" lnSpcReduction="20000"/>
          </a:bodyPr>
          <a:lstStyle/>
          <a:p>
            <a:r>
              <a:rPr lang="en-US" dirty="0"/>
              <a:t>A </a:t>
            </a:r>
            <a:r>
              <a:rPr lang="en-US" b="1" dirty="0"/>
              <a:t>lead</a:t>
            </a:r>
            <a:r>
              <a:rPr lang="en-US" dirty="0"/>
              <a:t> is a potential customer who has shown some level of interest in a product or service, but has </a:t>
            </a:r>
            <a:r>
              <a:rPr lang="en-US" b="1" dirty="0"/>
              <a:t>not necessarily made a purchase yet</a:t>
            </a:r>
            <a:r>
              <a:rPr lang="en-US" dirty="0"/>
              <a:t>.</a:t>
            </a:r>
          </a:p>
          <a:p>
            <a:pPr lvl="0"/>
            <a:r>
              <a:rPr lang="en-US" dirty="0"/>
              <a:t>Someone who </a:t>
            </a:r>
            <a:r>
              <a:rPr lang="en-US" b="1" dirty="0"/>
              <a:t>sees an advertisement</a:t>
            </a:r>
            <a:r>
              <a:rPr lang="en-US" dirty="0"/>
              <a:t> is not necessarily a lead. </a:t>
            </a:r>
          </a:p>
          <a:p>
            <a:pPr lvl="0"/>
            <a:r>
              <a:rPr lang="en-US" dirty="0"/>
              <a:t>Someone who </a:t>
            </a:r>
            <a:r>
              <a:rPr lang="en-US" b="1" dirty="0"/>
              <a:t>likes a post</a:t>
            </a:r>
            <a:r>
              <a:rPr lang="en-US" dirty="0"/>
              <a:t> is also not necessarily a lead. </a:t>
            </a:r>
          </a:p>
          <a:p>
            <a:pPr lvl="0"/>
            <a:r>
              <a:rPr lang="en-US" dirty="0"/>
              <a:t>A person is usually considered a lead when they take an action that shows clearer purchase interest, such as </a:t>
            </a:r>
            <a:r>
              <a:rPr lang="en-US" b="1" dirty="0"/>
              <a:t>providing contact information, sending an enquiry, requesting a consultation, or registering for an offer</a:t>
            </a:r>
            <a:r>
              <a:rPr lang="en-US" dirty="0"/>
              <a:t>. </a:t>
            </a:r>
          </a:p>
          <a:p>
            <a:r>
              <a:rPr lang="en-US" b="1" dirty="0"/>
              <a:t>Example:</a:t>
            </a:r>
            <a:br>
              <a:rPr lang="en-US" dirty="0"/>
            </a:br>
            <a:r>
              <a:rPr lang="en-US" dirty="0"/>
              <a:t>An IELTS </a:t>
            </a:r>
            <a:r>
              <a:rPr lang="en-US" dirty="0" err="1"/>
              <a:t>centre</a:t>
            </a:r>
            <a:r>
              <a:rPr lang="en-US" dirty="0"/>
              <a:t> runs an advertisement. </a:t>
            </a:r>
            <a:r>
              <a:rPr lang="en-US" b="1" dirty="0"/>
              <a:t>500 people see the ad</a:t>
            </a:r>
            <a:r>
              <a:rPr lang="en-US" dirty="0"/>
              <a:t>, and </a:t>
            </a:r>
            <a:r>
              <a:rPr lang="en-US" b="1" dirty="0"/>
              <a:t>60 people complete a form and leave their phone numbers to receive a consultation</a:t>
            </a:r>
            <a:r>
              <a:rPr lang="en-US" dirty="0"/>
              <a:t>. In this case, the </a:t>
            </a:r>
            <a:r>
              <a:rPr lang="en-US" b="1" dirty="0"/>
              <a:t>60 people are leads</a:t>
            </a:r>
            <a:r>
              <a:rPr lang="en-US" dirty="0"/>
              <a:t>.</a:t>
            </a:r>
          </a:p>
          <a:p>
            <a:r>
              <a:rPr lang="en-US" dirty="0"/>
              <a:t>Other examples of leads include:</a:t>
            </a:r>
          </a:p>
          <a:p>
            <a:pPr lvl="0"/>
            <a:r>
              <a:rPr lang="en-US" dirty="0"/>
              <a:t>A customer leaves a phone number to request a consultation. </a:t>
            </a:r>
          </a:p>
          <a:p>
            <a:pPr lvl="0"/>
            <a:r>
              <a:rPr lang="en-US" dirty="0"/>
              <a:t>A customer completes a form to request a quotation. </a:t>
            </a:r>
          </a:p>
          <a:p>
            <a:pPr lvl="0"/>
            <a:r>
              <a:rPr lang="en-US" dirty="0"/>
              <a:t>A customer sends a message on Facebook or </a:t>
            </a:r>
            <a:r>
              <a:rPr lang="en-US" dirty="0" err="1"/>
              <a:t>Zalo</a:t>
            </a:r>
            <a:r>
              <a:rPr lang="en-US" dirty="0"/>
              <a:t> to ask about the price. </a:t>
            </a:r>
          </a:p>
          <a:p>
            <a:pPr lvl="0"/>
            <a:r>
              <a:rPr lang="en-US" dirty="0"/>
              <a:t>A customer registers for a free trial class. </a:t>
            </a:r>
          </a:p>
          <a:p>
            <a:pPr lvl="0"/>
            <a:r>
              <a:rPr lang="en-US" dirty="0"/>
              <a:t>A customer downloads a report or e-book and provides an email address. </a:t>
            </a:r>
          </a:p>
          <a:p>
            <a:pPr lvl="0"/>
            <a:r>
              <a:rPr lang="en-US" dirty="0"/>
              <a:t>A customer adds a product to the shopping cart but does not complete the purchase.</a:t>
            </a:r>
          </a:p>
        </p:txBody>
      </p:sp>
    </p:spTree>
    <p:extLst>
      <p:ext uri="{BB962C8B-B14F-4D97-AF65-F5344CB8AC3E}">
        <p14:creationId xmlns:p14="http://schemas.microsoft.com/office/powerpoint/2010/main" val="25055208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DF417C-F53A-4543-BFBE-153E99EC19A4}"/>
              </a:ext>
            </a:extLst>
          </p:cNvPr>
          <p:cNvPicPr>
            <a:picLocks noChangeAspect="1"/>
          </p:cNvPicPr>
          <p:nvPr/>
        </p:nvPicPr>
        <p:blipFill>
          <a:blip r:embed="rId2"/>
          <a:srcRect t="31224" r="9091" b="14296"/>
          <a:stretch>
            <a:fillRect/>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53D5DB57-086A-9AF0-FAE0-A590E9C5DD4D}"/>
              </a:ext>
            </a:extLst>
          </p:cNvPr>
          <p:cNvSpPr>
            <a:spLocks noGrp="1"/>
          </p:cNvSpPr>
          <p:nvPr>
            <p:ph type="title"/>
          </p:nvPr>
        </p:nvSpPr>
        <p:spPr>
          <a:xfrm>
            <a:off x="347472" y="1122363"/>
            <a:ext cx="3495185" cy="3204134"/>
          </a:xfrm>
        </p:spPr>
        <p:txBody>
          <a:bodyPr vert="horz" lIns="91440" tIns="45720" rIns="91440" bIns="45720" rtlCol="0" anchor="b">
            <a:normAutofit/>
          </a:bodyPr>
          <a:lstStyle/>
          <a:p>
            <a:r>
              <a:rPr lang="en-US" sz="4800" dirty="0">
                <a:solidFill>
                  <a:schemeClr val="accent3"/>
                </a:solidFill>
              </a:rPr>
              <a:t>Direct Sales</a:t>
            </a:r>
          </a:p>
        </p:txBody>
      </p:sp>
      <p:sp>
        <p:nvSpPr>
          <p:cNvPr id="3" name="Text Placeholder 2">
            <a:extLst>
              <a:ext uri="{FF2B5EF4-FFF2-40B4-BE49-F238E27FC236}">
                <a16:creationId xmlns:a16="http://schemas.microsoft.com/office/drawing/2014/main" id="{582895C2-427C-CAC3-197D-2366D932FB7B}"/>
              </a:ext>
            </a:extLst>
          </p:cNvPr>
          <p:cNvSpPr>
            <a:spLocks noGrp="1"/>
          </p:cNvSpPr>
          <p:nvPr>
            <p:ph type="body" idx="1"/>
          </p:nvPr>
        </p:nvSpPr>
        <p:spPr>
          <a:xfrm>
            <a:off x="477980" y="4872922"/>
            <a:ext cx="4023359" cy="1208141"/>
          </a:xfrm>
        </p:spPr>
        <p:txBody>
          <a:bodyPr vert="horz" lIns="91440" tIns="45720" rIns="91440" bIns="45720" rtlCol="0">
            <a:normAutofit/>
          </a:bodyPr>
          <a:lstStyle/>
          <a:p>
            <a:endParaRPr lang="en-US" sz="2000">
              <a:solidFill>
                <a:schemeClr val="bg1"/>
              </a:solidFill>
            </a:endParaRPr>
          </a:p>
        </p:txBody>
      </p:sp>
    </p:spTree>
    <p:extLst>
      <p:ext uri="{BB962C8B-B14F-4D97-AF65-F5344CB8AC3E}">
        <p14:creationId xmlns:p14="http://schemas.microsoft.com/office/powerpoint/2010/main" val="2389151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7E5A5F4-68B5-F941-9D91-C0533F2796E4}"/>
              </a:ext>
            </a:extLst>
          </p:cNvPr>
          <p:cNvSpPr>
            <a:spLocks noGrp="1"/>
          </p:cNvSpPr>
          <p:nvPr>
            <p:ph idx="1"/>
          </p:nvPr>
        </p:nvSpPr>
        <p:spPr>
          <a:xfrm>
            <a:off x="838200" y="429768"/>
            <a:ext cx="10515600" cy="5747195"/>
          </a:xfrm>
        </p:spPr>
        <p:txBody>
          <a:bodyPr>
            <a:normAutofit fontScale="92500" lnSpcReduction="10000"/>
          </a:bodyPr>
          <a:lstStyle/>
          <a:p>
            <a:r>
              <a:rPr lang="en-US" b="1" dirty="0"/>
              <a:t>Direct sales</a:t>
            </a:r>
            <a:r>
              <a:rPr lang="en-US" dirty="0"/>
              <a:t> refers to selling products or services </a:t>
            </a:r>
            <a:r>
              <a:rPr lang="en-US" b="1" dirty="0"/>
              <a:t>directly to customers through personal interaction</a:t>
            </a:r>
            <a:r>
              <a:rPr lang="en-US" dirty="0"/>
              <a:t>, without relying mainly on mass-media communication or independent retail intermediaries.</a:t>
            </a:r>
          </a:p>
          <a:p>
            <a:r>
              <a:rPr lang="en-US" dirty="0"/>
              <a:t>The salesperson identifies customer needs, explains the offer, answers questions, handles objections, and tries to close the sale.</a:t>
            </a:r>
          </a:p>
          <a:p>
            <a:r>
              <a:rPr lang="en-US" dirty="0"/>
              <a:t>Typical direct sales activities include:</a:t>
            </a:r>
          </a:p>
          <a:p>
            <a:pPr lvl="1"/>
            <a:r>
              <a:rPr lang="en-US" dirty="0"/>
              <a:t>face-to-face selling </a:t>
            </a:r>
          </a:p>
          <a:p>
            <a:pPr lvl="1"/>
            <a:r>
              <a:rPr lang="en-US" dirty="0"/>
              <a:t>sales calls </a:t>
            </a:r>
          </a:p>
          <a:p>
            <a:pPr lvl="1"/>
            <a:r>
              <a:rPr lang="en-US" dirty="0"/>
              <a:t>product demonstrations </a:t>
            </a:r>
          </a:p>
          <a:p>
            <a:pPr lvl="1"/>
            <a:r>
              <a:rPr lang="en-US" dirty="0"/>
              <a:t>consultation and needs assessment </a:t>
            </a:r>
          </a:p>
          <a:p>
            <a:pPr lvl="1"/>
            <a:r>
              <a:rPr lang="en-US" dirty="0"/>
              <a:t>quotation and proposal </a:t>
            </a:r>
          </a:p>
          <a:p>
            <a:pPr lvl="1"/>
            <a:r>
              <a:rPr lang="en-US" dirty="0"/>
              <a:t>negotiation </a:t>
            </a:r>
          </a:p>
          <a:p>
            <a:pPr lvl="1"/>
            <a:r>
              <a:rPr lang="en-US" dirty="0"/>
              <a:t>follow-up </a:t>
            </a:r>
          </a:p>
          <a:p>
            <a:pPr lvl="1"/>
            <a:r>
              <a:rPr lang="en-US" dirty="0"/>
              <a:t>closing the sale </a:t>
            </a:r>
          </a:p>
          <a:p>
            <a:pPr lvl="1"/>
            <a:r>
              <a:rPr lang="en-US" dirty="0"/>
              <a:t>after-sales relationship management</a:t>
            </a:r>
          </a:p>
          <a:p>
            <a:endParaRPr lang="en-US" dirty="0"/>
          </a:p>
        </p:txBody>
      </p:sp>
    </p:spTree>
    <p:extLst>
      <p:ext uri="{BB962C8B-B14F-4D97-AF65-F5344CB8AC3E}">
        <p14:creationId xmlns:p14="http://schemas.microsoft.com/office/powerpoint/2010/main" val="26283700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C0AD-A202-4B55-4680-14620F686896}"/>
              </a:ext>
            </a:extLst>
          </p:cNvPr>
          <p:cNvSpPr>
            <a:spLocks noGrp="1"/>
          </p:cNvSpPr>
          <p:nvPr>
            <p:ph type="title"/>
          </p:nvPr>
        </p:nvSpPr>
        <p:spPr>
          <a:xfrm>
            <a:off x="838200" y="365125"/>
            <a:ext cx="10515600" cy="759587"/>
          </a:xfrm>
        </p:spPr>
        <p:txBody>
          <a:bodyPr/>
          <a:lstStyle/>
          <a:p>
            <a:r>
              <a:rPr lang="en-US" b="1" dirty="0"/>
              <a:t>Common KPIs for Direct Sales</a:t>
            </a:r>
            <a:endParaRPr lang="en-US" dirty="0"/>
          </a:p>
        </p:txBody>
      </p:sp>
      <p:sp>
        <p:nvSpPr>
          <p:cNvPr id="3" name="Content Placeholder 2">
            <a:extLst>
              <a:ext uri="{FF2B5EF4-FFF2-40B4-BE49-F238E27FC236}">
                <a16:creationId xmlns:a16="http://schemas.microsoft.com/office/drawing/2014/main" id="{ED18518B-DE2B-9774-4AFA-726A872F523F}"/>
              </a:ext>
            </a:extLst>
          </p:cNvPr>
          <p:cNvSpPr>
            <a:spLocks noGrp="1"/>
          </p:cNvSpPr>
          <p:nvPr>
            <p:ph idx="1"/>
          </p:nvPr>
        </p:nvSpPr>
        <p:spPr>
          <a:xfrm>
            <a:off x="731520" y="1426464"/>
            <a:ext cx="10622280" cy="4750499"/>
          </a:xfrm>
        </p:spPr>
        <p:txBody>
          <a:bodyPr>
            <a:normAutofit fontScale="77500" lnSpcReduction="20000"/>
          </a:bodyPr>
          <a:lstStyle/>
          <a:p>
            <a:pPr lvl="0"/>
            <a:r>
              <a:rPr lang="en-US" b="1" dirty="0"/>
              <a:t>Number of leads:</a:t>
            </a:r>
            <a:r>
              <a:rPr lang="en-US" dirty="0"/>
              <a:t> potential customers generated </a:t>
            </a:r>
          </a:p>
          <a:p>
            <a:pPr lvl="0"/>
            <a:r>
              <a:rPr lang="en-US" b="1" dirty="0"/>
              <a:t>Number of qualified leads:</a:t>
            </a:r>
            <a:r>
              <a:rPr lang="en-US" dirty="0"/>
              <a:t> leads with a realistic purchase potential </a:t>
            </a:r>
          </a:p>
          <a:p>
            <a:pPr lvl="0"/>
            <a:r>
              <a:rPr lang="en-US" b="1" dirty="0"/>
              <a:t>Contact rate:</a:t>
            </a:r>
            <a:r>
              <a:rPr lang="en-US" dirty="0"/>
              <a:t> percentage of leads successfully contacted </a:t>
            </a:r>
          </a:p>
          <a:p>
            <a:pPr lvl="0"/>
            <a:r>
              <a:rPr lang="en-US" b="1" dirty="0"/>
              <a:t>Appointment rate:</a:t>
            </a:r>
            <a:r>
              <a:rPr lang="en-US" dirty="0"/>
              <a:t> percentage of prospects who agree to a meeting or consultation </a:t>
            </a:r>
          </a:p>
          <a:p>
            <a:pPr lvl="0"/>
            <a:r>
              <a:rPr lang="en-US" b="1" dirty="0"/>
              <a:t>Conversion rate:</a:t>
            </a:r>
            <a:r>
              <a:rPr lang="en-US" dirty="0"/>
              <a:t> percentage of prospects who become customers </a:t>
            </a:r>
          </a:p>
          <a:p>
            <a:pPr lvl="0"/>
            <a:r>
              <a:rPr lang="en-US" b="1" dirty="0"/>
              <a:t>Sales volume:</a:t>
            </a:r>
            <a:r>
              <a:rPr lang="en-US" dirty="0"/>
              <a:t> number of units or contracts sold </a:t>
            </a:r>
          </a:p>
          <a:p>
            <a:pPr lvl="0"/>
            <a:r>
              <a:rPr lang="en-US" b="1" dirty="0"/>
              <a:t>Sales revenue:</a:t>
            </a:r>
            <a:r>
              <a:rPr lang="en-US" dirty="0"/>
              <a:t> total revenue generated </a:t>
            </a:r>
          </a:p>
          <a:p>
            <a:pPr lvl="0"/>
            <a:r>
              <a:rPr lang="en-US" b="1" dirty="0"/>
              <a:t>Average order value:</a:t>
            </a:r>
            <a:r>
              <a:rPr lang="en-US" dirty="0"/>
              <a:t> average value of each transaction </a:t>
            </a:r>
          </a:p>
          <a:p>
            <a:pPr lvl="0"/>
            <a:r>
              <a:rPr lang="en-US" b="1" dirty="0"/>
              <a:t>Sales per salesperson:</a:t>
            </a:r>
            <a:r>
              <a:rPr lang="en-US" dirty="0"/>
              <a:t> revenue or units generated by each salesperson </a:t>
            </a:r>
          </a:p>
          <a:p>
            <a:pPr lvl="0"/>
            <a:r>
              <a:rPr lang="en-US" b="1" dirty="0"/>
              <a:t>Sales cycle length:</a:t>
            </a:r>
            <a:r>
              <a:rPr lang="en-US" dirty="0"/>
              <a:t> average time from first contact to purchase </a:t>
            </a:r>
          </a:p>
          <a:p>
            <a:pPr lvl="0"/>
            <a:r>
              <a:rPr lang="en-US" b="1" dirty="0"/>
              <a:t>Customer acquisition cost (CAC):</a:t>
            </a:r>
            <a:r>
              <a:rPr lang="en-US" dirty="0"/>
              <a:t> cost of acquiring one new customer </a:t>
            </a:r>
          </a:p>
          <a:p>
            <a:pPr lvl="0"/>
            <a:r>
              <a:rPr lang="en-US" b="1" dirty="0"/>
              <a:t>Repeat purchase rate:</a:t>
            </a:r>
            <a:r>
              <a:rPr lang="en-US" dirty="0"/>
              <a:t> percentage of customers who buy again </a:t>
            </a:r>
          </a:p>
          <a:p>
            <a:pPr lvl="0"/>
            <a:r>
              <a:rPr lang="en-US" b="1" dirty="0"/>
              <a:t>Customer retention rate:</a:t>
            </a:r>
            <a:r>
              <a:rPr lang="en-US" dirty="0"/>
              <a:t> percentage of customers retained over time</a:t>
            </a:r>
          </a:p>
          <a:p>
            <a:endParaRPr lang="en-US" dirty="0"/>
          </a:p>
        </p:txBody>
      </p:sp>
    </p:spTree>
    <p:extLst>
      <p:ext uri="{BB962C8B-B14F-4D97-AF65-F5344CB8AC3E}">
        <p14:creationId xmlns:p14="http://schemas.microsoft.com/office/powerpoint/2010/main" val="3377152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96B9F-A3A5-AE7A-D203-C802A977331F}"/>
              </a:ext>
            </a:extLst>
          </p:cNvPr>
          <p:cNvSpPr>
            <a:spLocks noGrp="1"/>
          </p:cNvSpPr>
          <p:nvPr>
            <p:ph type="title"/>
          </p:nvPr>
        </p:nvSpPr>
        <p:spPr>
          <a:xfrm>
            <a:off x="838200" y="365125"/>
            <a:ext cx="10515600" cy="540131"/>
          </a:xfrm>
        </p:spPr>
        <p:txBody>
          <a:bodyPr>
            <a:normAutofit fontScale="90000"/>
          </a:bodyPr>
          <a:lstStyle/>
          <a:p>
            <a:r>
              <a:rPr lang="en-US" b="1" dirty="0"/>
              <a:t>Role of direct sales:</a:t>
            </a:r>
            <a:r>
              <a:rPr lang="en-US" dirty="0"/>
              <a:t> </a:t>
            </a:r>
          </a:p>
        </p:txBody>
      </p:sp>
      <p:sp>
        <p:nvSpPr>
          <p:cNvPr id="3" name="Content Placeholder 2">
            <a:extLst>
              <a:ext uri="{FF2B5EF4-FFF2-40B4-BE49-F238E27FC236}">
                <a16:creationId xmlns:a16="http://schemas.microsoft.com/office/drawing/2014/main" id="{F07AED77-1508-5FD7-B143-3F8360DA0D0A}"/>
              </a:ext>
            </a:extLst>
          </p:cNvPr>
          <p:cNvSpPr>
            <a:spLocks noGrp="1"/>
          </p:cNvSpPr>
          <p:nvPr>
            <p:ph idx="1"/>
          </p:nvPr>
        </p:nvSpPr>
        <p:spPr>
          <a:xfrm>
            <a:off x="838200" y="1161288"/>
            <a:ext cx="10515600" cy="5015675"/>
          </a:xfrm>
        </p:spPr>
        <p:txBody>
          <a:bodyPr/>
          <a:lstStyle/>
          <a:p>
            <a:pPr lvl="0"/>
            <a:r>
              <a:rPr lang="en-US" dirty="0"/>
              <a:t>Useful for high-value, complex, </a:t>
            </a:r>
            <a:r>
              <a:rPr lang="en-US" dirty="0" err="1"/>
              <a:t>customised</a:t>
            </a:r>
            <a:r>
              <a:rPr lang="en-US" dirty="0"/>
              <a:t>, or high-involvement products and services such as B2B solutions, banking, insurance, real estate, education, automobiles, and professional services. </a:t>
            </a:r>
          </a:p>
          <a:p>
            <a:pPr lvl="0"/>
            <a:r>
              <a:rPr lang="en-US" b="1" dirty="0"/>
              <a:t>Advantages:</a:t>
            </a:r>
            <a:r>
              <a:rPr lang="en-US" dirty="0"/>
              <a:t> highly </a:t>
            </a:r>
            <a:r>
              <a:rPr lang="en-US" dirty="0" err="1"/>
              <a:t>personalised</a:t>
            </a:r>
            <a:r>
              <a:rPr lang="en-US" dirty="0"/>
              <a:t> communication, immediate feedback, easier objection handling, relationship building, and strong potential for closing complex sales. </a:t>
            </a:r>
          </a:p>
          <a:p>
            <a:pPr lvl="0"/>
            <a:r>
              <a:rPr lang="en-US" b="1" dirty="0"/>
              <a:t>Disadvantages:</a:t>
            </a:r>
            <a:r>
              <a:rPr lang="en-US" dirty="0"/>
              <a:t> expensive per customer, difficult to scale, dependent on salesperson quality, and vulnerable to inconsistent service or aggressive selling.</a:t>
            </a:r>
          </a:p>
          <a:p>
            <a:endParaRPr lang="en-US" dirty="0"/>
          </a:p>
        </p:txBody>
      </p:sp>
    </p:spTree>
    <p:extLst>
      <p:ext uri="{BB962C8B-B14F-4D97-AF65-F5344CB8AC3E}">
        <p14:creationId xmlns:p14="http://schemas.microsoft.com/office/powerpoint/2010/main" val="25012395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5C2D0-64A1-65F8-EC07-D2E64CB740CD}"/>
              </a:ext>
            </a:extLst>
          </p:cNvPr>
          <p:cNvSpPr>
            <a:spLocks noGrp="1"/>
          </p:cNvSpPr>
          <p:nvPr>
            <p:ph type="title"/>
          </p:nvPr>
        </p:nvSpPr>
        <p:spPr>
          <a:xfrm>
            <a:off x="838200" y="365125"/>
            <a:ext cx="10515600" cy="485267"/>
          </a:xfrm>
        </p:spPr>
        <p:txBody>
          <a:bodyPr>
            <a:normAutofit fontScale="90000"/>
          </a:bodyPr>
          <a:lstStyle/>
          <a:p>
            <a:r>
              <a:rPr lang="en-US" dirty="0"/>
              <a:t>Ethics selling</a:t>
            </a:r>
          </a:p>
        </p:txBody>
      </p:sp>
      <p:sp>
        <p:nvSpPr>
          <p:cNvPr id="3" name="Content Placeholder 2">
            <a:extLst>
              <a:ext uri="{FF2B5EF4-FFF2-40B4-BE49-F238E27FC236}">
                <a16:creationId xmlns:a16="http://schemas.microsoft.com/office/drawing/2014/main" id="{45F77B64-3480-A270-9D2A-AA47FE88BE85}"/>
              </a:ext>
            </a:extLst>
          </p:cNvPr>
          <p:cNvSpPr>
            <a:spLocks noGrp="1"/>
          </p:cNvSpPr>
          <p:nvPr>
            <p:ph idx="1"/>
          </p:nvPr>
        </p:nvSpPr>
        <p:spPr>
          <a:xfrm>
            <a:off x="457200" y="969264"/>
            <a:ext cx="11311128" cy="5523611"/>
          </a:xfrm>
        </p:spPr>
        <p:txBody>
          <a:bodyPr>
            <a:normAutofit fontScale="70000" lnSpcReduction="20000"/>
          </a:bodyPr>
          <a:lstStyle/>
          <a:p>
            <a:r>
              <a:rPr lang="en-US" dirty="0"/>
              <a:t> Helping customers make a decision that is in their interests as well as the company’s. Problems arise when the salesperson has more information than the customer and uses that advantage unfairly.</a:t>
            </a:r>
          </a:p>
          <a:p>
            <a:r>
              <a:rPr lang="en-US" dirty="0"/>
              <a:t>The main ethical risks include:</a:t>
            </a:r>
          </a:p>
          <a:p>
            <a:pPr lvl="1"/>
            <a:r>
              <a:rPr lang="en-US" b="1" dirty="0"/>
              <a:t>Misleading claims:</a:t>
            </a:r>
            <a:r>
              <a:rPr lang="en-US" dirty="0"/>
              <a:t> exaggerating product performance, hiding limitations, or making claims that cannot be supported.</a:t>
            </a:r>
            <a:br>
              <a:rPr lang="en-US" dirty="0"/>
            </a:br>
            <a:r>
              <a:rPr lang="en-US" dirty="0"/>
              <a:t>Example: telling a customer that a skincare product “will completely remove acne in seven days” without evidence. </a:t>
            </a:r>
          </a:p>
          <a:p>
            <a:pPr lvl="1"/>
            <a:r>
              <a:rPr lang="en-US" b="1" dirty="0"/>
              <a:t>Pressure selling:</a:t>
            </a:r>
            <a:r>
              <a:rPr lang="en-US" dirty="0"/>
              <a:t> creating excessive psychological pressure so that the customer feels unable to say no.</a:t>
            </a:r>
            <a:br>
              <a:rPr lang="en-US" dirty="0"/>
            </a:br>
            <a:r>
              <a:rPr lang="en-US" dirty="0"/>
              <a:t>Example: “You must sign today or you will lose this opportunity forever,” when the offer is not genuinely limited. </a:t>
            </a:r>
          </a:p>
          <a:p>
            <a:pPr lvl="1"/>
            <a:r>
              <a:rPr lang="en-US" b="1" dirty="0"/>
              <a:t>Hidden conditions or fees:</a:t>
            </a:r>
            <a:r>
              <a:rPr lang="en-US" dirty="0"/>
              <a:t> highlighting attractive benefits but not clearly explaining important restrictions, charges, contract terms, or cancellation conditions.</a:t>
            </a:r>
            <a:br>
              <a:rPr lang="en-US" dirty="0"/>
            </a:br>
            <a:r>
              <a:rPr lang="en-US" dirty="0"/>
              <a:t>Example: promoting a “0% instalment plan” without clearly explaining administrative fees or penalties. </a:t>
            </a:r>
          </a:p>
          <a:p>
            <a:pPr lvl="1"/>
            <a:r>
              <a:rPr lang="en-US" b="1" dirty="0"/>
              <a:t>Selling unsuitable products:</a:t>
            </a:r>
            <a:r>
              <a:rPr lang="en-US" dirty="0"/>
              <a:t> recommending what generates the highest commission rather than what actually fits the customer’s needs.</a:t>
            </a:r>
            <a:br>
              <a:rPr lang="en-US" dirty="0"/>
            </a:br>
            <a:r>
              <a:rPr lang="en-US" dirty="0"/>
              <a:t>Example: a bank employee encouraging a student to take an expensive financial product that is inappropriate for their situation. </a:t>
            </a:r>
          </a:p>
          <a:p>
            <a:pPr lvl="1"/>
            <a:r>
              <a:rPr lang="en-US" b="1" dirty="0"/>
              <a:t>Misuse of customer data:</a:t>
            </a:r>
            <a:r>
              <a:rPr lang="en-US" dirty="0"/>
              <a:t> collecting or using phone numbers, emails, purchase history, or personal information without proper consent or for purposes the customer did not expect. </a:t>
            </a:r>
          </a:p>
          <a:p>
            <a:pPr lvl="1"/>
            <a:r>
              <a:rPr lang="en-US" b="1" dirty="0"/>
              <a:t>False scarcity:</a:t>
            </a:r>
            <a:r>
              <a:rPr lang="en-US" dirty="0"/>
              <a:t> pretending that stock, places, or promotional time is limited when it is not.</a:t>
            </a:r>
            <a:br>
              <a:rPr lang="en-US" dirty="0"/>
            </a:br>
            <a:r>
              <a:rPr lang="en-US" dirty="0"/>
              <a:t>Example: “Only two places left!” when there is no real capacity limit. </a:t>
            </a:r>
          </a:p>
          <a:p>
            <a:pPr lvl="1"/>
            <a:r>
              <a:rPr lang="en-US" b="1" dirty="0"/>
              <a:t>Manipulating vulnerable customers:</a:t>
            </a:r>
            <a:r>
              <a:rPr lang="en-US" dirty="0"/>
              <a:t> taking advantage of customers who may have limited knowledge, financial difficulties, age-related vulnerability, or emotional distress. </a:t>
            </a:r>
          </a:p>
          <a:p>
            <a:pPr lvl="1"/>
            <a:r>
              <a:rPr lang="en-US" b="1" dirty="0"/>
              <a:t>Conflicts of interest:</a:t>
            </a:r>
            <a:r>
              <a:rPr lang="en-US" dirty="0"/>
              <a:t> failing to disclose that the salesperson receives a higher commission for recommending one product over another.</a:t>
            </a:r>
          </a:p>
          <a:p>
            <a:endParaRPr lang="en-US" dirty="0"/>
          </a:p>
        </p:txBody>
      </p:sp>
    </p:spTree>
    <p:extLst>
      <p:ext uri="{BB962C8B-B14F-4D97-AF65-F5344CB8AC3E}">
        <p14:creationId xmlns:p14="http://schemas.microsoft.com/office/powerpoint/2010/main" val="3332545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8890</TotalTime>
  <Words>8178</Words>
  <Application>Microsoft Office PowerPoint</Application>
  <PresentationFormat>Widescreen</PresentationFormat>
  <Paragraphs>639</Paragraphs>
  <Slides>71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Aptos</vt:lpstr>
      <vt:lpstr>Aptos Display</vt:lpstr>
      <vt:lpstr>Arial</vt:lpstr>
      <vt:lpstr>Times New Roman</vt:lpstr>
      <vt:lpstr>Wingdings</vt:lpstr>
      <vt:lpstr>Office Theme</vt:lpstr>
      <vt:lpstr>Lecture 9  Marketing  Communication</vt:lpstr>
      <vt:lpstr>Integrated Marketing Communications</vt:lpstr>
      <vt:lpstr>PowerPoint Presentation</vt:lpstr>
      <vt:lpstr>AIDA model</vt:lpstr>
      <vt:lpstr>Steps in Designing a Marketing Communications Programme</vt:lpstr>
      <vt:lpstr>Audience: Who are you communicating with?</vt:lpstr>
      <vt:lpstr>Luxury goods are sold to the rich, but their advertising is often intended to be seen by the less affluent. Why is that?</vt:lpstr>
      <vt:lpstr>Communication Objectives: Specific and Measurable</vt:lpstr>
      <vt:lpstr>Message Design</vt:lpstr>
      <vt:lpstr>Media Selection: Where Is Your Target Audience?</vt:lpstr>
      <vt:lpstr>Media schedule</vt:lpstr>
      <vt:lpstr>PowerPoint Presentation</vt:lpstr>
      <vt:lpstr>PowerPoint Presentation</vt:lpstr>
      <vt:lpstr>Structure</vt:lpstr>
      <vt:lpstr>Communication tools</vt:lpstr>
      <vt:lpstr>PowerPoint Presentation</vt:lpstr>
      <vt:lpstr>Advertisement</vt:lpstr>
      <vt:lpstr>Advertisement</vt:lpstr>
      <vt:lpstr>9.3.1 Đặc điểm</vt:lpstr>
      <vt:lpstr>Advertisement design</vt:lpstr>
      <vt:lpstr>Mission</vt:lpstr>
      <vt:lpstr>Money (Budget)</vt:lpstr>
      <vt:lpstr>Bottom-up approach</vt:lpstr>
      <vt:lpstr>PowerPoint Presentation</vt:lpstr>
      <vt:lpstr>Top-down approach</vt:lpstr>
      <vt:lpstr>Message: appeal strategies</vt:lpstr>
      <vt:lpstr>Message content example</vt:lpstr>
      <vt:lpstr>Message content example</vt:lpstr>
      <vt:lpstr>Message content example</vt:lpstr>
      <vt:lpstr>Chiến lược sáng tạo: 12 phong cách sáng tạo trong triển khai ý tưởng (execution styles)</vt:lpstr>
      <vt:lpstr>TV channels</vt:lpstr>
      <vt:lpstr>PowerPoint Presentation</vt:lpstr>
      <vt:lpstr>OOH (Out-of-Home) advertising</vt:lpstr>
      <vt:lpstr>Ads schedule</vt:lpstr>
      <vt:lpstr>Media Selection: Factors to Consider</vt:lpstr>
      <vt:lpstr>Measurement: Evaluation of Marketing Communication Effectiveness</vt:lpstr>
      <vt:lpstr>PowerPoint Presentation</vt:lpstr>
      <vt:lpstr>PR</vt:lpstr>
      <vt:lpstr>LEGO Manufacturing Vietnam – Building Reputation</vt:lpstr>
      <vt:lpstr>Event sponsorship / sponsorship PR</vt:lpstr>
      <vt:lpstr>Heineken × James Bond 007</vt:lpstr>
      <vt:lpstr>PR Objectives</vt:lpstr>
      <vt:lpstr>PowerPoint Presentation</vt:lpstr>
      <vt:lpstr>PowerPoint Presentation</vt:lpstr>
      <vt:lpstr>PR editorial</vt:lpstr>
      <vt:lpstr>Endorsements and Statements by Influential Figures and Senior Leaders</vt:lpstr>
      <vt:lpstr>Sales Promotion</vt:lpstr>
      <vt:lpstr>Sales Promotion</vt:lpstr>
      <vt:lpstr>PowerPoint Presentation</vt:lpstr>
      <vt:lpstr>Objectives</vt:lpstr>
      <vt:lpstr>Pull strategy: focus on consumers</vt:lpstr>
      <vt:lpstr>Push strategy: focus on intermediaries</vt:lpstr>
      <vt:lpstr>Discussion:</vt:lpstr>
      <vt:lpstr>Discussion</vt:lpstr>
      <vt:lpstr>Digital Marketing/ Direct Marketing</vt:lpstr>
      <vt:lpstr>Digital/ Direct Marketing</vt:lpstr>
      <vt:lpstr>Digital vs. Traditional Marketing Communications</vt:lpstr>
      <vt:lpstr>Digital Marketing channels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Direct Sales</vt:lpstr>
      <vt:lpstr>PowerPoint Presentation</vt:lpstr>
      <vt:lpstr>Common KPIs for Direct Sales</vt:lpstr>
      <vt:lpstr>Role of direct sales: </vt:lpstr>
      <vt:lpstr>Ethics selling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Hoa Nguyen</cp:lastModifiedBy>
  <cp:revision>14</cp:revision>
  <dcterms:created xsi:type="dcterms:W3CDTF">2026-05-30T11:23:42Z</dcterms:created>
  <dcterms:modified xsi:type="dcterms:W3CDTF">2026-08-24T18:17:00Z</dcterms:modified>
</cp:coreProperties>
</file>