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sldIdLst>
    <p:sldId id="256" r:id="rId5"/>
    <p:sldId id="457" r:id="rId6"/>
    <p:sldId id="659" r:id="rId7"/>
    <p:sldId id="862" r:id="rId8"/>
    <p:sldId id="1066" r:id="rId9"/>
    <p:sldId id="1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CCD05B-4AC0-415D-9DB5-590157CCB383}" v="4" dt="2026-09-03T13:15:47.2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4CCCD05B-4AC0-415D-9DB5-590157CCB383}"/>
    <pc:docChg chg="mod addSld modSld modMainMaster setSldSz">
      <pc:chgData name="" userId="" providerId="" clId="Web-{4CCCD05B-4AC0-415D-9DB5-590157CCB383}" dt="2026-09-03T13:20:02.814" v="9" actId="34807"/>
      <pc:docMkLst>
        <pc:docMk/>
      </pc:docMkLst>
      <pc:sldChg chg="addSp modSp mod setBg modNotesTx">
        <pc:chgData name="" userId="" providerId="" clId="Web-{4CCCD05B-4AC0-415D-9DB5-590157CCB383}" dt="2026-09-03T13:16:39.765" v="4" actId="34807"/>
        <pc:sldMkLst>
          <pc:docMk/>
          <pc:sldMk cId="0" sldId="256"/>
        </pc:sldMkLst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3" creationId="{C4574578-2246-256A-5C57-EBE3B662522C}"/>
          </ac:spMkLst>
        </pc:spChg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4" creationId="{B6503E74-5F3C-537A-4141-34BD131DD829}"/>
          </ac:spMkLst>
        </pc:spChg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5" creationId="{0B816E68-9C35-4214-B715-E5CA5D2F9F99}"/>
          </ac:spMkLst>
        </pc:spChg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6" creationId="{BC0CF9F5-E0FF-5D6A-12FC-49D274A8520F}"/>
          </ac:spMkLst>
        </pc:spChg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7" creationId="{65E33ABC-8ECA-35A4-48EB-E37421E9D8A5}"/>
          </ac:spMkLst>
        </pc:spChg>
        <pc:spChg chg="add mod">
          <ac:chgData name="" userId="" providerId="" clId="Web-{4CCCD05B-4AC0-415D-9DB5-590157CCB383}" dt="2026-09-03T13:16:39.765" v="4" actId="34807"/>
          <ac:spMkLst>
            <pc:docMk/>
            <pc:sldMk cId="0" sldId="256"/>
            <ac:spMk id="8" creationId="{8B79F12E-A3BB-4E95-4D33-7D9BCEBA57FF}"/>
          </ac:spMkLst>
        </pc:spChg>
        <pc:picChg chg="add mod">
          <ac:chgData name="" userId="" providerId="" clId="Web-{4CCCD05B-4AC0-415D-9DB5-590157CCB383}" dt="2026-09-03T13:16:39.765" v="4" actId="34807"/>
          <ac:picMkLst>
            <pc:docMk/>
            <pc:sldMk cId="0" sldId="256"/>
            <ac:picMk id="2" creationId="{C5B50426-D15B-A79A-C62C-7F06C6187634}"/>
          </ac:picMkLst>
        </pc:picChg>
      </pc:sldChg>
      <pc:sldChg chg="addSp modSp add mod setBg modNotesTx">
        <pc:chgData name="" userId="" providerId="" clId="Web-{4CCCD05B-4AC0-415D-9DB5-590157CCB383}" dt="2026-09-03T13:17:53.281" v="6" actId="34807"/>
        <pc:sldMkLst>
          <pc:docMk/>
          <pc:sldMk cId="2951598305" sldId="457"/>
        </pc:sldMkLst>
        <pc:spChg chg="mod">
          <ac:chgData name="" userId="" providerId="" clId="Web-{4CCCD05B-4AC0-415D-9DB5-590157CCB383}" dt="2026-09-03T13:17:53.281" v="6" actId="34807"/>
          <ac:spMkLst>
            <pc:docMk/>
            <pc:sldMk cId="2951598305" sldId="457"/>
            <ac:spMk id="9" creationId="{F47E1C8D-9D53-644F-F9C9-6E2AEE26E6BF}"/>
          </ac:spMkLst>
        </pc:spChg>
        <pc:spChg chg="add mod">
          <ac:chgData name="" userId="" providerId="" clId="Web-{4CCCD05B-4AC0-415D-9DB5-590157CCB383}" dt="2026-09-03T13:17:53.281" v="6" actId="34807"/>
          <ac:spMkLst>
            <pc:docMk/>
            <pc:sldMk cId="2951598305" sldId="457"/>
            <ac:spMk id="10" creationId="{CA9BA497-CFF4-D80F-A64F-8FD086B344DB}"/>
          </ac:spMkLst>
        </pc:spChg>
        <pc:spChg chg="mod">
          <ac:chgData name="" userId="" providerId="" clId="Web-{4CCCD05B-4AC0-415D-9DB5-590157CCB383}" dt="2026-09-03T13:17:53.281" v="6" actId="34807"/>
          <ac:spMkLst>
            <pc:docMk/>
            <pc:sldMk cId="2951598305" sldId="457"/>
            <ac:spMk id="11" creationId="{C597BFBD-262B-CFCA-5C4D-630BA8261FD0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2" creationId="{F01E4BCA-B14A-788B-2B50-5799C201944D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3" creationId="{2AD3FF51-D444-65D9-2FAD-EAC8A9ECED27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4" creationId="{6BA05753-1233-B2BD-327B-8ED9A60C55F0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5" creationId="{A99033F9-B358-0190-2C3B-B48DA71A8998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6" creationId="{86AB4DE3-EC97-9968-86F4-9DBE4E5CA8CA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7" creationId="{B0629247-E0D9-47B4-9BBA-493855CDE898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18" creationId="{88679F96-0EC8-0C00-D9F0-067191E08335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21" creationId="{9E7FB60E-E419-6A78-A969-57BC3026C83B}"/>
          </ac:spMkLst>
        </pc:spChg>
        <pc:spChg chg="add mod">
          <ac:chgData name="" userId="" providerId="" clId="Web-{4CCCD05B-4AC0-415D-9DB5-590157CCB383}" dt="2026-09-03T13:17:27.093" v="5" actId="34807"/>
          <ac:spMkLst>
            <pc:docMk/>
            <pc:sldMk cId="2951598305" sldId="457"/>
            <ac:spMk id="25" creationId="{AF54F520-9427-AEFD-FFCE-65E6E216332A}"/>
          </ac:spMkLst>
        </pc:spChg>
      </pc:sldChg>
      <pc:sldChg chg="addSp modSp add mod setBg modNotesTx">
        <pc:chgData name="" userId="" providerId="" clId="Web-{4CCCD05B-4AC0-415D-9DB5-590157CCB383}" dt="2026-09-03T13:20:02.814" v="9" actId="34807"/>
        <pc:sldMkLst>
          <pc:docMk/>
          <pc:sldMk cId="2536484482" sldId="659"/>
        </pc:sldMkLst>
        <pc:spChg chg="add mod">
          <ac:chgData name="" userId="" providerId="" clId="Web-{4CCCD05B-4AC0-415D-9DB5-590157CCB383}" dt="2026-09-03T13:17:53.281" v="6" actId="34807"/>
          <ac:spMkLst>
            <pc:docMk/>
            <pc:sldMk cId="2536484482" sldId="659"/>
            <ac:spMk id="29" creationId="{0C4B6BB1-390C-0BDE-C9E8-9DC600EAE45C}"/>
          </ac:spMkLst>
        </pc:spChg>
        <pc:spChg chg="add mod">
          <ac:chgData name="" userId="" providerId="" clId="Web-{4CCCD05B-4AC0-415D-9DB5-590157CCB383}" dt="2026-09-03T13:17:53.281" v="6" actId="34807"/>
          <ac:spMkLst>
            <pc:docMk/>
            <pc:sldMk cId="2536484482" sldId="659"/>
            <ac:spMk id="31" creationId="{9E144F77-B938-D50C-B9C6-F521A88BAFA7}"/>
          </ac:spMkLst>
        </pc:spChg>
        <pc:graphicFrameChg chg="add mod">
          <ac:chgData name="" userId="" providerId="" clId="Web-{4CCCD05B-4AC0-415D-9DB5-590157CCB383}" dt="2026-09-03T13:20:02.814" v="9" actId="34807"/>
          <ac:graphicFrameMkLst>
            <pc:docMk/>
            <pc:sldMk cId="2536484482" sldId="659"/>
            <ac:graphicFrameMk id="4" creationId="{D3423849-9A78-E9F4-7AD6-E55D7BB9DC9E}"/>
          </ac:graphicFrameMkLst>
        </pc:graphicFrameChg>
      </pc:sldChg>
      <pc:sldChg chg="addSp modSp add mod setBg modNotesTx">
        <pc:chgData name="" userId="" providerId="" clId="Web-{4CCCD05B-4AC0-415D-9DB5-590157CCB383}" dt="2026-09-03T13:18:46.954" v="7" actId="34807"/>
        <pc:sldMkLst>
          <pc:docMk/>
          <pc:sldMk cId="1076141236" sldId="862"/>
        </pc:sldMkLst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2" creationId="{795634FB-B9D7-98F4-C347-A3CE057CB82F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3" creationId="{5B946627-91F2-3C3C-5714-96E335F9A1CB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4" creationId="{762A1248-0E5E-D978-C6F6-E3DD576D31AD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5" creationId="{61A80F5D-2478-186E-CAD8-FFA108C677D9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6" creationId="{65726604-3B8C-86EF-EC91-D00BF301FDA9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8" creationId="{D8ED8096-C621-27E8-7839-846C321A162B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39" creationId="{A80A4DF3-6CE3-4BD8-E07A-8BA324759A6E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41" creationId="{4E907F3C-CF20-BEF8-4D09-3E09A13301E4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42" creationId="{CC83B4F5-8047-66FE-64AD-450859C909E4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1076141236" sldId="862"/>
            <ac:spMk id="44" creationId="{310AEDD1-95B6-A261-14C2-8B14339445DD}"/>
          </ac:spMkLst>
        </pc:spChg>
      </pc:sldChg>
      <pc:sldChg chg="addSp modSp add mod setBg modNotesTx">
        <pc:chgData name="" userId="" providerId="" clId="Web-{4CCCD05B-4AC0-415D-9DB5-590157CCB383}" dt="2026-09-03T13:20:02.814" v="9" actId="34807"/>
        <pc:sldMkLst>
          <pc:docMk/>
          <pc:sldMk cId="3124248521" sldId="1066"/>
        </pc:sldMkLst>
        <pc:spChg chg="add mod">
          <ac:chgData name="" userId="" providerId="" clId="Web-{4CCCD05B-4AC0-415D-9DB5-590157CCB383}" dt="2026-09-03T13:18:46.954" v="7" actId="34807"/>
          <ac:spMkLst>
            <pc:docMk/>
            <pc:sldMk cId="3124248521" sldId="1066"/>
            <ac:spMk id="46" creationId="{506323D1-82D2-7DAE-64E2-54FFBDBB10B2}"/>
          </ac:spMkLst>
        </pc:spChg>
        <pc:spChg chg="add mod">
          <ac:chgData name="" userId="" providerId="" clId="Web-{4CCCD05B-4AC0-415D-9DB5-590157CCB383}" dt="2026-09-03T13:18:46.954" v="7" actId="34807"/>
          <ac:spMkLst>
            <pc:docMk/>
            <pc:sldMk cId="3124248521" sldId="1066"/>
            <ac:spMk id="48" creationId="{19918595-B5B8-653A-2C39-E8C76E3A2C84}"/>
          </ac:spMkLst>
        </pc:spChg>
        <pc:graphicFrameChg chg="add mod">
          <ac:chgData name="" userId="" providerId="" clId="Web-{4CCCD05B-4AC0-415D-9DB5-590157CCB383}" dt="2026-09-03T13:20:02.814" v="9" actId="34807"/>
          <ac:graphicFrameMkLst>
            <pc:docMk/>
            <pc:sldMk cId="3124248521" sldId="1066"/>
            <ac:graphicFrameMk id="5" creationId="{6575CC0B-FEB7-4928-B4BD-0F48A9BD442A}"/>
          </ac:graphicFrameMkLst>
        </pc:graphicFrameChg>
      </pc:sldChg>
      <pc:sldChg chg="addSp modSp add mod setBg modNotesTx">
        <pc:chgData name="" userId="" providerId="" clId="Web-{4CCCD05B-4AC0-415D-9DB5-590157CCB383}" dt="2026-09-03T13:19:20.923" v="8" actId="34807"/>
        <pc:sldMkLst>
          <pc:docMk/>
          <pc:sldMk cId="3870706618" sldId="1271"/>
        </pc:sldMkLst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49" creationId="{F86786A5-8E44-2356-685F-3E476AC9C995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0" creationId="{66352612-41F9-8833-F084-AA5C0C13CFC8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1" creationId="{D46876A9-57E4-961E-D96E-5A55EC1600C9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2" creationId="{DCC9A951-789F-F3B9-75C3-76536C184A97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3" creationId="{568BE9F7-0E5D-3C01-CA2F-68F7DACBC42E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4" creationId="{63D7AAA3-5496-1874-6AD0-EEBE0A73D0C7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5" creationId="{F536D193-132D-FEB2-DEC1-8AFF6BF07260}"/>
          </ac:spMkLst>
        </pc:spChg>
        <pc:spChg chg="add mod">
          <ac:chgData name="" userId="" providerId="" clId="Web-{4CCCD05B-4AC0-415D-9DB5-590157CCB383}" dt="2026-09-03T13:19:20.923" v="8" actId="34807"/>
          <ac:spMkLst>
            <pc:docMk/>
            <pc:sldMk cId="3870706618" sldId="1271"/>
            <ac:spMk id="56" creationId="{71B985E5-C3D4-2A38-B08E-DCA403661EE1}"/>
          </ac:spMkLst>
        </pc:spChg>
      </pc:sldChg>
      <pc:sldMasterChg chg="modSp modSldLayout">
        <pc:chgData name="" userId="" providerId="" clId="Web-{4CCCD05B-4AC0-415D-9DB5-590157CCB383}" dt="2026-09-03T13:15:30.733" v="0" actId="34807"/>
        <pc:sldMasterMkLst>
          <pc:docMk/>
          <pc:sldMasterMk cId="2209977519" sldId="2147483648"/>
        </pc:sldMasterMkLst>
        <pc:spChg chg="mod">
          <ac:chgData name="" userId="" providerId="" clId="Web-{4CCCD05B-4AC0-415D-9DB5-590157CCB383}" dt="2026-09-03T13:15:30.733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4CCCD05B-4AC0-415D-9DB5-590157CCB383}" dt="2026-09-03T13:15:30.733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4CCCD05B-4AC0-415D-9DB5-590157CCB383}" dt="2026-09-03T13:15:30.733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4CCCD05B-4AC0-415D-9DB5-590157CCB383}" dt="2026-09-03T13:15:30.733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4CCCD05B-4AC0-415D-9DB5-590157CCB383}" dt="2026-09-03T13:15:30.733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4CCCD05B-4AC0-415D-9DB5-590157CCB383}" dt="2026-09-03T13:15:30.733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4CCCD05B-4AC0-415D-9DB5-590157CCB383}" dt="2026-09-03T13:15:30.733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Projected 2026 growth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</c:f>
              <c:strCache>
                <c:ptCount val="5"/>
                <c:pt idx="0">
                  <c:v>Travel nursing</c:v>
                </c:pt>
                <c:pt idx="1">
                  <c:v>Per diem nursing</c:v>
                </c:pt>
                <c:pt idx="2">
                  <c:v>Locum tenens</c:v>
                </c:pt>
                <c:pt idx="3">
                  <c:v>International nursing</c:v>
                </c:pt>
                <c:pt idx="4">
                  <c:v>Allied health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B1-4049-A65E-B518DD890A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8909216"/>
        <c:axId val="938911616"/>
      </c:barChart>
      <c:catAx>
        <c:axId val="93890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8911616"/>
        <c:crosses val="autoZero"/>
        <c:auto val="1"/>
        <c:lblAlgn val="ctr"/>
        <c:lblOffset val="100"/>
        <c:noMultiLvlLbl val="0"/>
      </c:catAx>
      <c:valAx>
        <c:axId val="9389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890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41C2-E12D-403D-9AAE-CD537DC9A4FB}" type="datetimeFigureOut">
              <a:t>03-Sep-26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E21B0-EC66-4E7E-A054-394AD7C1C73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148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note: replace the third fact line once HRIS/ATS data is connected — add current headcount, open requisitions and voluntary turnover for the period. Org figures come from the How2Demos directory (31 direct reports to the HR Director; org tree returns 66+ people, Toronto-concentrated).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9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Owner note: once HRIS/ATS access is in place, replace the qualitative gap statements with measured values — open requisitions, average time to fill, voluntary turnover and 90-day new-hire retention.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866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Talk track: the contingent market is normalising rather than recovering — travel nursing bottomed out after a 36% revenue drop in 2024 and is projected to stabilise at +1%. Locum tenens and international nursing lead at +4%, the latter constrained by visa processing rather than demand. Separately, HRSA modelling puts roughly 8% of US nursing demand unmet in 2026, and BLS projects about 193,000 RN openings a year through 2032.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6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External figures: $60,090 average cost to replace one bedside RN and one in three hospitals running 10%+ RN vacancy come from the 2026 NSI National Health Care Retention &amp; RN Staffing Report (527 hospitals, 40 states). The 20% figure is SHRM research cited in HR Cloud's 2026 healthcare onboarding guide — a fifth of turnover happens inside the first 45 days. Specialty roles routinely sit vacant 90+ days (The Reserves Network, Jan 2026). Internal risks are qualitative until HRIS data is connected.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326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Sequencing rationale: without a baseline none of the other four moves can be proven. Structured 90-day onboarding (preboarding, day-one mentor, weekly check-ins, day-90 stay interview) is the highest-leverage early move — SHRM research cited by HR Cloud finds employees with strong onboarding are 69% more likely to stay three years. Mentorship programmes have been reported to cut turnover 2–15% (American Nurse Journal). Time-to-fill delay is usually internal process friction rather than candidate supply.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0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Named owners map to the HR function in the directory: William Beringer (HR Analyst) for the baseline, with Hadar Caspit (HR Technology Lead) on the HRIS/ATS feed; Omar Bennett (HR Coordinator) for the onboarding journey; Sonia Rees (HR hiring coordinator) for interview-cycle compression, with Vance DeLeon and Quinn Campbell (HR Interviewers). Confirm each owner before circulating.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EE21B0-EC66-4E7E-A054-394AD7C1C73E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7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bstract illustration of a connected clinical and consulting workforce arranged as a hiring pipeline">
            <a:extLst>
              <a:ext uri="{FF2B5EF4-FFF2-40B4-BE49-F238E27FC236}">
                <a16:creationId xmlns:a16="http://schemas.microsoft.com/office/drawing/2014/main" id="{C5B50426-D15B-A79A-C62C-7F06C6187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4574578-2246-256A-5C57-EBE3B662522C}"/>
              </a:ext>
            </a:extLst>
          </p:cNvPr>
          <p:cNvSpPr/>
          <p:nvPr/>
        </p:nvSpPr>
        <p:spPr>
          <a:xfrm>
            <a:off x="5334000" y="685800"/>
            <a:ext cx="6400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WORKFORCE &amp; HIRING UPDATE · SEPTEMBER 2026</a:t>
            </a:r>
          </a:p>
          <a:p>
            <a:pPr>
              <a:buNone/>
            </a:pPr>
            <a:r>
              <a:rPr lang="en-US" sz="14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503E74-5F3C-537A-4141-34BD131DD829}"/>
              </a:ext>
            </a:extLst>
          </p:cNvPr>
          <p:cNvSpPr/>
          <p:nvPr/>
        </p:nvSpPr>
        <p:spPr>
          <a:xfrm>
            <a:off x="5334000" y="1341120"/>
            <a:ext cx="6400800" cy="1417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Hiring runs through a 31-person HR-led org</a:t>
            </a:r>
          </a:p>
          <a:p>
            <a:pPr>
              <a:buNone/>
            </a:pPr>
            <a:r>
              <a:rPr lang="en-US" sz="28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B816E68-9C35-4214-B715-E5CA5D2F9F99}"/>
              </a:ext>
            </a:extLst>
          </p:cNvPr>
          <p:cNvSpPr/>
          <p:nvPr/>
        </p:nvSpPr>
        <p:spPr>
          <a:xfrm>
            <a:off x="5334000" y="2849880"/>
            <a:ext cx="6400800" cy="9601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 six-person HR function in Toronto supports a 60+ person consulting workforce.</a:t>
            </a:r>
          </a:p>
          <a:p>
            <a:pPr>
              <a:buNone/>
            </a:pPr>
            <a:r>
              <a:rPr lang="en-US" sz="18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0CF9F5-E0FF-5D6A-12FC-49D274A8520F}"/>
              </a:ext>
            </a:extLst>
          </p:cNvPr>
          <p:cNvSpPr/>
          <p:nvPr/>
        </p:nvSpPr>
        <p:spPr>
          <a:xfrm>
            <a:off x="5334000" y="3992880"/>
            <a:ext cx="1371600" cy="45720"/>
          </a:xfrm>
          <a:prstGeom prst="rect">
            <a:avLst/>
          </a:prstGeom>
          <a:solidFill>
            <a:srgbClr val="2E8B84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E33ABC-8ECA-35A4-48EB-E37421E9D8A5}"/>
              </a:ext>
            </a:extLst>
          </p:cNvPr>
          <p:cNvSpPr/>
          <p:nvPr/>
        </p:nvSpPr>
        <p:spPr>
          <a:xfrm>
            <a:off x="5334000" y="4221480"/>
            <a:ext cx="6400800" cy="1356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31 people report to the HR Director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Six HR roles: hiring coordinator, coordinator, analyst, technology lead, two interviewers</a:t>
            </a:r>
          </a:p>
          <a:p>
            <a:pPr>
              <a:buNone/>
            </a:pPr>
            <a:r>
              <a:rPr lang="en-US" sz="16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No hiring, onboarding or retention threads found in email, Teams or meetings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9F12E-A3BB-4E95-4D33-7D9BCEBA57FF}"/>
              </a:ext>
            </a:extLst>
          </p:cNvPr>
          <p:cNvSpPr/>
          <p:nvPr/>
        </p:nvSpPr>
        <p:spPr>
          <a:xfrm>
            <a:off x="5334000" y="5760720"/>
            <a:ext cx="64008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Source: How2Demos directory; Microsoft 365 search, Sep 2026</a:t>
            </a:r>
          </a:p>
          <a:p>
            <a:pPr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47E1C8D-9D53-644F-F9C9-6E2AEE26E6BF}"/>
              </a:ext>
            </a:extLst>
          </p:cNvPr>
          <p:cNvSpPr/>
          <p:nvPr/>
        </p:nvSpPr>
        <p:spPr>
          <a:xfrm>
            <a:off x="457200" y="1722120"/>
            <a:ext cx="3606800" cy="2872740"/>
          </a:xfrm>
          <a:prstGeom prst="rect">
            <a:avLst/>
          </a:prstGeom>
          <a:solidFill>
            <a:srgbClr val="FFFFFF"/>
          </a:solidFill>
          <a:ln w="12700">
            <a:solidFill>
              <a:srgbClr val="0F3D3E">
                <a:alpha val="2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A9BA497-CFF4-D80F-A64F-8FD086B344DB}"/>
              </a:ext>
            </a:extLst>
          </p:cNvPr>
          <p:cNvSpPr/>
          <p:nvPr/>
        </p:nvSpPr>
        <p:spPr>
          <a:xfrm>
            <a:off x="4292600" y="1722120"/>
            <a:ext cx="3606800" cy="2872740"/>
          </a:xfrm>
          <a:prstGeom prst="rect">
            <a:avLst/>
          </a:prstGeom>
          <a:solidFill>
            <a:srgbClr val="FFFFFF"/>
          </a:solidFill>
          <a:ln w="12700">
            <a:solidFill>
              <a:srgbClr val="0F3D3E">
                <a:alpha val="2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97BFBD-262B-CFCA-5C4D-630BA8261FD0}"/>
              </a:ext>
            </a:extLst>
          </p:cNvPr>
          <p:cNvSpPr/>
          <p:nvPr/>
        </p:nvSpPr>
        <p:spPr>
          <a:xfrm>
            <a:off x="8128000" y="1722120"/>
            <a:ext cx="3606800" cy="2872740"/>
          </a:xfrm>
          <a:prstGeom prst="rect">
            <a:avLst/>
          </a:prstGeom>
          <a:solidFill>
            <a:srgbClr val="FFFFFF"/>
          </a:solidFill>
          <a:ln w="12700">
            <a:solidFill>
              <a:srgbClr val="0F3D3E">
                <a:alpha val="2500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1E4BCA-B14A-788B-2B50-5799C201944D}"/>
              </a:ext>
            </a:extLst>
          </p:cNvPr>
          <p:cNvSpPr/>
          <p:nvPr/>
        </p:nvSpPr>
        <p:spPr>
          <a:xfrm>
            <a:off x="457200" y="1722120"/>
            <a:ext cx="3606800" cy="68580"/>
          </a:xfrm>
          <a:prstGeom prst="rect">
            <a:avLst/>
          </a:prstGeom>
          <a:solidFill>
            <a:srgbClr val="2E8B84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3FF51-D444-65D9-2FAD-EAC8A9ECED27}"/>
              </a:ext>
            </a:extLst>
          </p:cNvPr>
          <p:cNvSpPr/>
          <p:nvPr/>
        </p:nvSpPr>
        <p:spPr>
          <a:xfrm>
            <a:off x="4292600" y="1722120"/>
            <a:ext cx="3606800" cy="68580"/>
          </a:xfrm>
          <a:prstGeom prst="rect">
            <a:avLst/>
          </a:prstGeom>
          <a:solidFill>
            <a:srgbClr val="2E8B84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BA05753-1233-B2BD-327B-8ED9A60C55F0}"/>
              </a:ext>
            </a:extLst>
          </p:cNvPr>
          <p:cNvSpPr/>
          <p:nvPr/>
        </p:nvSpPr>
        <p:spPr>
          <a:xfrm>
            <a:off x="8128000" y="1722120"/>
            <a:ext cx="3606800" cy="68580"/>
          </a:xfrm>
          <a:prstGeom prst="rect">
            <a:avLst/>
          </a:prstGeom>
          <a:solidFill>
            <a:srgbClr val="C25E3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9033F9-B358-0190-2C3B-B48DA71A8998}"/>
              </a:ext>
            </a:extLst>
          </p:cNvPr>
          <p:cNvSpPr/>
          <p:nvPr/>
        </p:nvSpPr>
        <p:spPr>
          <a:xfrm>
            <a:off x="640080" y="1927860"/>
            <a:ext cx="324104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NO MEASUREMENT BASELINE</a:t>
            </a:r>
          </a:p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6AB4DE3-EC97-9968-86F4-9DBE4E5CA8CA}"/>
              </a:ext>
            </a:extLst>
          </p:cNvPr>
          <p:cNvSpPr/>
          <p:nvPr/>
        </p:nvSpPr>
        <p:spPr>
          <a:xfrm>
            <a:off x="640080" y="264414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No hiring, onboarding or retention data in email, Teams or meetings.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629247-E0D9-47B4-9BBA-493855CDE898}"/>
              </a:ext>
            </a:extLst>
          </p:cNvPr>
          <p:cNvSpPr/>
          <p:nvPr/>
        </p:nvSpPr>
        <p:spPr>
          <a:xfrm>
            <a:off x="640080" y="38481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Source: M365 search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679F96-0EC8-0C00-D9F0-067191E08335}"/>
              </a:ext>
            </a:extLst>
          </p:cNvPr>
          <p:cNvSpPr/>
          <p:nvPr/>
        </p:nvSpPr>
        <p:spPr>
          <a:xfrm>
            <a:off x="4475480" y="1927860"/>
            <a:ext cx="324104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THIN RECRUITING BENCH</a:t>
            </a:r>
          </a:p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7019B1-8CD9-F25E-86E5-EF0A5DA6F0FF}"/>
              </a:ext>
            </a:extLst>
          </p:cNvPr>
          <p:cNvSpPr/>
          <p:nvPr/>
        </p:nvSpPr>
        <p:spPr>
          <a:xfrm>
            <a:off x="4475480" y="264414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Six HR roles support a 60+ person org.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F477B85-B966-927F-0263-BB45C97C63F8}"/>
              </a:ext>
            </a:extLst>
          </p:cNvPr>
          <p:cNvSpPr/>
          <p:nvPr/>
        </p:nvSpPr>
        <p:spPr>
          <a:xfrm>
            <a:off x="4475480" y="38481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Source: org directory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E7FB60E-E419-6A78-A969-57BC3026C83B}"/>
              </a:ext>
            </a:extLst>
          </p:cNvPr>
          <p:cNvSpPr/>
          <p:nvPr/>
        </p:nvSpPr>
        <p:spPr>
          <a:xfrm>
            <a:off x="8310880" y="1927860"/>
            <a:ext cx="324104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CONCENTRATION RISK</a:t>
            </a:r>
          </a:p>
          <a:p>
            <a:pPr>
              <a:buNone/>
            </a:pPr>
            <a:r>
              <a:rPr lang="en-US" sz="16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04003F0-1574-E1A6-307C-965DD729F772}"/>
              </a:ext>
            </a:extLst>
          </p:cNvPr>
          <p:cNvSpPr/>
          <p:nvPr/>
        </p:nvSpPr>
        <p:spPr>
          <a:xfrm>
            <a:off x="8310880" y="2644140"/>
            <a:ext cx="3241040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Nearly all of the org sits in one city.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417165B-9069-63E4-7430-501914E90BA9}"/>
              </a:ext>
            </a:extLst>
          </p:cNvPr>
          <p:cNvSpPr/>
          <p:nvPr/>
        </p:nvSpPr>
        <p:spPr>
          <a:xfrm>
            <a:off x="8310880" y="3848100"/>
            <a:ext cx="324104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Source: org directory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A4BE57-C92B-CFD4-4EEF-4DC1E2ADBD3D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Three gaps block a managed hiring pipeline</a:t>
            </a:r>
          </a:p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F54F520-9427-AEFD-FFCE-65E6E216332A}"/>
              </a:ext>
            </a:extLst>
          </p:cNvPr>
          <p:cNvSpPr/>
          <p:nvPr/>
        </p:nvSpPr>
        <p:spPr>
          <a:xfrm>
            <a:off x="457200" y="4869180"/>
            <a:ext cx="11277600" cy="868680"/>
          </a:xfrm>
          <a:prstGeom prst="rect">
            <a:avLst/>
          </a:prstGeom>
          <a:solidFill>
            <a:srgbClr val="0F3D3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No baseline means we cannot prove improvement.</a:t>
            </a:r>
          </a:p>
          <a:p>
            <a:pPr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59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C4B6BB1-390C-0BDE-C9E8-9DC600EAE45C}"/>
              </a:ext>
            </a:extLst>
          </p:cNvPr>
          <p:cNvSpPr/>
          <p:nvPr/>
        </p:nvSpPr>
        <p:spPr>
          <a:xfrm>
            <a:off x="457200" y="457200"/>
            <a:ext cx="11277600" cy="14173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Contingent clinical labour is stabilising, not rebounding</a:t>
            </a:r>
          </a:p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3423849-9A78-E9F4-7AD6-E55D7BB9DC9E}"/>
              </a:ext>
            </a:extLst>
          </p:cNvPr>
          <p:cNvGraphicFramePr/>
          <p:nvPr/>
        </p:nvGraphicFramePr>
        <p:xfrm>
          <a:off x="1143000" y="2148840"/>
          <a:ext cx="9906000" cy="286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9E144F77-B938-D50C-B9C6-F521A88BAFA7}"/>
              </a:ext>
            </a:extLst>
          </p:cNvPr>
          <p:cNvSpPr/>
          <p:nvPr/>
        </p:nvSpPr>
        <p:spPr>
          <a:xfrm>
            <a:off x="457200" y="528828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Projected 2026 growth: travel nursing 1% · per diem nursing 2% · locum tenens 4% · international nursing 4% · allied health 1%. Overall healthcare staffing market $40.2B, +2% in 2026. Source: Staffing Industry Analysts, US Staffing Industry Forecast, via Healthcare Business Today, Dec 2025.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8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795634FB-B9D7-98F4-C347-A3CE057CB82F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Every unfilled clinical role compounds cost and risk</a:t>
            </a:r>
          </a:p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B946627-91F2-3C3C-5714-96E335F9A1CB}"/>
              </a:ext>
            </a:extLst>
          </p:cNvPr>
          <p:cNvSpPr/>
          <p:nvPr/>
        </p:nvSpPr>
        <p:spPr>
          <a:xfrm>
            <a:off x="457200" y="1600200"/>
            <a:ext cx="1371600" cy="45720"/>
          </a:xfrm>
          <a:prstGeom prst="rect">
            <a:avLst/>
          </a:prstGeom>
          <a:solidFill>
            <a:srgbClr val="C25E3A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62A1248-0E5E-D978-C6F6-E3DD576D31AD}"/>
              </a:ext>
            </a:extLst>
          </p:cNvPr>
          <p:cNvSpPr/>
          <p:nvPr/>
        </p:nvSpPr>
        <p:spPr>
          <a:xfrm>
            <a:off x="457200" y="1828800"/>
            <a:ext cx="264795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$60,090</a:t>
            </a:r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1A80F5D-2478-186E-CAD8-FFA108C677D9}"/>
              </a:ext>
            </a:extLst>
          </p:cNvPr>
          <p:cNvSpPr/>
          <p:nvPr/>
        </p:nvSpPr>
        <p:spPr>
          <a:xfrm>
            <a:off x="3333750" y="1828800"/>
            <a:ext cx="264795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20%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5726604-3B8C-86EF-EC91-D00BF301FDA9}"/>
              </a:ext>
            </a:extLst>
          </p:cNvPr>
          <p:cNvSpPr/>
          <p:nvPr/>
        </p:nvSpPr>
        <p:spPr>
          <a:xfrm>
            <a:off x="6210300" y="1828800"/>
            <a:ext cx="264795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1 in 3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12D3A73-52E3-B900-01FA-06494C567159}"/>
              </a:ext>
            </a:extLst>
          </p:cNvPr>
          <p:cNvSpPr/>
          <p:nvPr/>
        </p:nvSpPr>
        <p:spPr>
          <a:xfrm>
            <a:off x="9086850" y="1828800"/>
            <a:ext cx="264795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90+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D8ED8096-C621-27E8-7839-846C321A162B}"/>
              </a:ext>
            </a:extLst>
          </p:cNvPr>
          <p:cNvSpPr/>
          <p:nvPr/>
        </p:nvSpPr>
        <p:spPr>
          <a:xfrm>
            <a:off x="457200" y="26670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to replace one bedside RN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0A4DF3-6CE3-4BD8-E07A-8BA324759A6E}"/>
              </a:ext>
            </a:extLst>
          </p:cNvPr>
          <p:cNvSpPr/>
          <p:nvPr/>
        </p:nvSpPr>
        <p:spPr>
          <a:xfrm>
            <a:off x="3333750" y="26670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of turnover in the first 45 days</a:t>
            </a: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488C65F-59D0-5C80-8099-4FB98BF6E306}"/>
              </a:ext>
            </a:extLst>
          </p:cNvPr>
          <p:cNvSpPr/>
          <p:nvPr/>
        </p:nvSpPr>
        <p:spPr>
          <a:xfrm>
            <a:off x="6210300" y="26670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hospitals at 10%+ RN vacancy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E907F3C-CF20-BEF8-4D09-3E09A13301E4}"/>
              </a:ext>
            </a:extLst>
          </p:cNvPr>
          <p:cNvSpPr/>
          <p:nvPr/>
        </p:nvSpPr>
        <p:spPr>
          <a:xfrm>
            <a:off x="9086850" y="2667000"/>
            <a:ext cx="264795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days to fill a specialty role</a:t>
            </a: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C83B4F5-8047-66FE-64AD-450859C909E4}"/>
              </a:ext>
            </a:extLst>
          </p:cNvPr>
          <p:cNvSpPr/>
          <p:nvPr/>
        </p:nvSpPr>
        <p:spPr>
          <a:xfrm>
            <a:off x="457200" y="3505200"/>
            <a:ext cx="11277600" cy="868680"/>
          </a:xfrm>
          <a:prstGeom prst="rect">
            <a:avLst/>
          </a:prstGeom>
          <a:solidFill>
            <a:srgbClr val="0F3D3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Underinvesting in retention costs more than funding it.</a:t>
            </a:r>
          </a:p>
          <a:p>
            <a:pPr>
              <a:buNone/>
            </a:pPr>
            <a:r>
              <a:rPr lang="en-US" sz="24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5FD0A1B-3CD5-F537-AB88-1D2C5D2CA3E9}"/>
              </a:ext>
            </a:extLst>
          </p:cNvPr>
          <p:cNvSpPr/>
          <p:nvPr/>
        </p:nvSpPr>
        <p:spPr>
          <a:xfrm>
            <a:off x="457200" y="4648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No measurement baseline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Six HR roles carry all sourcing and onboarding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Single-city candidate pool</a:t>
            </a:r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10AEDD1-95B6-A261-14C2-8B14339445DD}"/>
              </a:ext>
            </a:extLst>
          </p:cNvPr>
          <p:cNvSpPr/>
          <p:nvPr/>
        </p:nvSpPr>
        <p:spPr>
          <a:xfrm>
            <a:off x="457200" y="579120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Sources: NSI 2026 Retention Report; SHRM via HR Cloud; The Reserves Network, 2026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14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506323D1-82D2-7DAE-64E2-54FFBDBB10B2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Measure first, then fix onboarding and hiring speed</a:t>
            </a:r>
          </a:p>
          <a:p>
            <a:pPr>
              <a:buNone/>
            </a:pPr>
            <a:r>
              <a:rPr lang="en-US" sz="28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575CC0B-FEB7-4928-B4BD-0F48A9BD442A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722120"/>
          <a:ext cx="8127999" cy="30175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146232713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62697213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8035474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Move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Why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8683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Build the baseline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Price the problem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No internal metrics today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1783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90-day onboarding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Cut early exits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+69% 3-year retention (SHRM)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9920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Fund retention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Beat replacement cost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$60,090 per RN exit (NSI 2026)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0131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Add mentorship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Build confidence fast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2–15% turnover cut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21584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Compress time-to-fill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Reach passive candidates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Delay is process, not supply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9496613"/>
                  </a:ext>
                </a:extLst>
              </a:tr>
            </a:tbl>
          </a:graphicData>
        </a:graphic>
      </p:graphicFrame>
      <p:sp>
        <p:nvSpPr>
          <p:cNvPr id="48" name="Rectangle 47">
            <a:extLst>
              <a:ext uri="{FF2B5EF4-FFF2-40B4-BE49-F238E27FC236}">
                <a16:creationId xmlns:a16="http://schemas.microsoft.com/office/drawing/2014/main" id="{19918595-B5B8-653A-2C39-E8C76E3A2C84}"/>
              </a:ext>
            </a:extLst>
          </p:cNvPr>
          <p:cNvSpPr/>
          <p:nvPr/>
        </p:nvSpPr>
        <p:spPr>
          <a:xfrm>
            <a:off x="457200" y="5196440"/>
            <a:ext cx="11277600" cy="7772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Sources: NSI 2026 National Health Care Retention &amp; RN Staffing Report; SHRM via HR Cloud, Mar 2026; American Nurse Journal; The Reserves Network, Jan 2026.</a:t>
            </a:r>
          </a:p>
          <a:p>
            <a:pPr>
              <a:buNone/>
            </a:pPr>
            <a:r>
              <a:rPr lang="en-US" sz="1400">
                <a:solidFill>
                  <a:srgbClr val="4E6A6B"/>
                </a:solidFill>
                <a:effectLst/>
                <a:latin typeface="Calibri" panose="020F0502020204030204" pitchFamily="34" charset="0"/>
              </a:rPr>
              <a:t>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48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F86786A5-8E44-2356-685F-3E476AC9C995}"/>
              </a:ext>
            </a:extLst>
          </p:cNvPr>
          <p:cNvSpPr/>
          <p:nvPr/>
        </p:nvSpPr>
        <p:spPr>
          <a:xfrm>
            <a:off x="457200" y="457200"/>
            <a:ext cx="1127760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Three moves in ninety days, with named owners</a:t>
            </a:r>
          </a:p>
          <a:p>
            <a:pPr>
              <a:buNone/>
            </a:pPr>
            <a:r>
              <a:rPr lang="en-US" sz="2800" b="1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6352612-41F9-8833-F084-AA5C0C13CFC8}"/>
              </a:ext>
            </a:extLst>
          </p:cNvPr>
          <p:cNvSpPr/>
          <p:nvPr/>
        </p:nvSpPr>
        <p:spPr>
          <a:xfrm>
            <a:off x="457200" y="1722120"/>
            <a:ext cx="3454400" cy="135636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NEXT 30 DAYS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Stand up the baseline: turnover, vacancy, time-to-fill. Owner: HR Analyst.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46876A9-57E4-961E-D96E-5A55EC1600C9}"/>
              </a:ext>
            </a:extLst>
          </p:cNvPr>
          <p:cNvSpPr/>
          <p:nvPr/>
        </p:nvSpPr>
        <p:spPr>
          <a:xfrm>
            <a:off x="4368800" y="1722120"/>
            <a:ext cx="3454400" cy="135636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DAYS 30–60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Design the 90-day onboarding journey. Owner: HR Coordinator.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CC9A951-789F-F3B9-75C3-76536C184A97}"/>
              </a:ext>
            </a:extLst>
          </p:cNvPr>
          <p:cNvSpPr/>
          <p:nvPr/>
        </p:nvSpPr>
        <p:spPr>
          <a:xfrm>
            <a:off x="8280400" y="1722120"/>
            <a:ext cx="3454400" cy="135636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DAYS 60–90</a:t>
            </a:r>
          </a:p>
          <a:p>
            <a:pPr>
              <a:buNone/>
            </a:pPr>
            <a:r>
              <a:rPr lang="en-US" sz="1600">
                <a:solidFill>
                  <a:srgbClr val="0F3D3E"/>
                </a:solidFill>
                <a:effectLst/>
                <a:latin typeface="Calibri" panose="020F0502020204030204" pitchFamily="34" charset="0"/>
              </a:rPr>
              <a:t>Compress the interview cycle and report to leadership. Owner: HR hiring coordinator.</a:t>
            </a:r>
            <a:endParaRPr lang="en-US"/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568BE9F7-0E5D-3C01-CA2F-68F7DACBC42E}"/>
              </a:ext>
            </a:extLst>
          </p:cNvPr>
          <p:cNvSpPr/>
          <p:nvPr/>
        </p:nvSpPr>
        <p:spPr>
          <a:xfrm>
            <a:off x="3957320" y="2308860"/>
            <a:ext cx="365760" cy="182880"/>
          </a:xfrm>
          <a:prstGeom prst="rightArrow">
            <a:avLst/>
          </a:prstGeom>
          <a:solidFill>
            <a:srgbClr val="2E8B84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63D7AAA3-5496-1874-6AD0-EEBE0A73D0C7}"/>
              </a:ext>
            </a:extLst>
          </p:cNvPr>
          <p:cNvSpPr/>
          <p:nvPr/>
        </p:nvSpPr>
        <p:spPr>
          <a:xfrm>
            <a:off x="7868920" y="2308860"/>
            <a:ext cx="365760" cy="182880"/>
          </a:xfrm>
          <a:prstGeom prst="rightArrow">
            <a:avLst/>
          </a:prstGeom>
          <a:solidFill>
            <a:srgbClr val="2E8B84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536D193-132D-FEB2-DEC1-8AFF6BF07260}"/>
              </a:ext>
            </a:extLst>
          </p:cNvPr>
          <p:cNvSpPr/>
          <p:nvPr/>
        </p:nvSpPr>
        <p:spPr>
          <a:xfrm>
            <a:off x="457200" y="3352800"/>
            <a:ext cx="11277600" cy="1051560"/>
          </a:xfrm>
          <a:prstGeom prst="rect">
            <a:avLst/>
          </a:prstGeom>
          <a:solidFill>
            <a:srgbClr val="FFFFFF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Decision requested: approve a workforce baseline and a 90-day onboarding standard.</a:t>
            </a:r>
          </a:p>
          <a:p>
            <a:pPr>
              <a:buNone/>
            </a:pPr>
            <a:r>
              <a:rPr lang="en-US" sz="2000" b="1">
                <a:solidFill>
                  <a:srgbClr val="0F3D3E"/>
                </a:solidFill>
                <a:effectLst/>
                <a:latin typeface="Trebuchet MS" panose="020B0603020202020204" pitchFamily="34" charset="0"/>
              </a:rPr>
              <a:t> </a:t>
            </a:r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1B985E5-C3D4-2A38-B08E-DCA403661EE1}"/>
              </a:ext>
            </a:extLst>
          </p:cNvPr>
          <p:cNvSpPr/>
          <p:nvPr/>
        </p:nvSpPr>
        <p:spPr>
          <a:xfrm>
            <a:off x="457200" y="4678680"/>
            <a:ext cx="11277600" cy="12039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Internal: How2Demos directory; Microsoft 365 search across email, Teams, meetings and files, September 2026.</a:t>
            </a:r>
          </a:p>
          <a:p>
            <a:pPr>
              <a:buNone/>
            </a:pPr>
            <a:r>
              <a:rPr lang="en-US" sz="140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External: NSI 2026 National Health Care Retention &amp; RN Staffing Report; HRSA Nurse Workforce Projections 2023–2038; U.S. Bureau of Labor Statistics; Staffing Industry Analysts, Sep 2025; SHRM via HR Cloud, Mar 2026; The Reserves Network, Jan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06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FDF6B2-91D5-4EDF-947C-3675FCD00D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640953-4CE1-4EEA-9611-6259426C13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FC2269-064E-4C28-890A-7FB575D85C0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995</Words>
  <Application>Microsoft Office PowerPoint</Application>
  <PresentationFormat>Widescreen</PresentationFormat>
  <Paragraphs>101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10</cp:revision>
  <dcterms:created xsi:type="dcterms:W3CDTF">2026-09-03T13:13:20Z</dcterms:created>
  <dcterms:modified xsi:type="dcterms:W3CDTF">2026-09-03T19:52:12Z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