
<file path=[Content_Types].xml><?xml version="1.0" encoding="utf-8"?>
<Types xmlns="http://schemas.openxmlformats.org/package/2006/content-types">
  <Default Extension="png" ContentType="image/png"/>
  <Default Extension="wdp" ContentType="image/vnd.ms-photo"/>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59" r:id="rId5"/>
    <p:sldId id="260" r:id="rId6"/>
    <p:sldId id="261" r:id="rId7"/>
    <p:sldId id="262" r:id="rId8"/>
    <p:sldId id="263" r:id="rId9"/>
    <p:sldId id="271" r:id="rId10"/>
    <p:sldId id="264" r:id="rId11"/>
    <p:sldId id="270" r:id="rId12"/>
    <p:sldId id="265" r:id="rId13"/>
    <p:sldId id="266" r:id="rId14"/>
    <p:sldId id="267" r:id="rId15"/>
    <p:sldId id="268" r:id="rId16"/>
    <p:sldId id="269"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9"/>
        <p:guide pos="383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2" Type="http://schemas.openxmlformats.org/officeDocument/2006/relationships/tags" Target="tags/tag71.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3.xml"/><Relationship Id="rId49" Type="http://schemas.openxmlformats.org/officeDocument/2006/relationships/presProps" Target="presProps.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hdphoto" Target="../media/image18.wdp"/><Relationship Id="rId1"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67.xml"/><Relationship Id="rId2" Type="http://schemas.openxmlformats.org/officeDocument/2006/relationships/image" Target="../media/image2.pn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6.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68.xml"/><Relationship Id="rId2" Type="http://schemas.openxmlformats.org/officeDocument/2006/relationships/image" Target="../media/image4.png"/><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9.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p:txBody>
          <a:bodyPr/>
          <a:p>
            <a:r>
              <a:rPr lang="zh-CN" altLang="zh-CN"/>
              <a:t>机器学习朋辈辅导</a:t>
            </a:r>
            <a:endParaRPr lang="zh-CN" altLang="zh-CN"/>
          </a:p>
        </p:txBody>
      </p:sp>
      <p:sp>
        <p:nvSpPr>
          <p:cNvPr id="3" name="副标题 2"/>
          <p:cNvSpPr>
            <a:spLocks noGrp="1"/>
          </p:cNvSpPr>
          <p:nvPr>
            <p:ph type="subTitle" idx="1"/>
            <p:custDataLst>
              <p:tags r:id="rId2"/>
            </p:custDataLst>
          </p:nvPr>
        </p:nvSpPr>
        <p:spPr>
          <a:xfrm>
            <a:off x="3950255" y="5798140"/>
            <a:ext cx="9799200" cy="1472400"/>
          </a:xfrm>
        </p:spPr>
        <p:txBody>
          <a:bodyPr/>
          <a:p>
            <a:r>
              <a:rPr lang="zh-CN" altLang="en-US"/>
              <a:t>罗帆靖</a:t>
            </a:r>
            <a:r>
              <a:rPr lang="en-US" altLang="zh-CN"/>
              <a:t> </a:t>
            </a:r>
            <a:r>
              <a:rPr lang="zh-CN" altLang="en-US"/>
              <a:t>机器学习</a:t>
            </a:r>
            <a:r>
              <a:rPr lang="zh-CN" altLang="en-US"/>
              <a:t>助教</a:t>
            </a:r>
            <a:endParaRPr lang="zh-CN" altLang="en-US"/>
          </a:p>
        </p:txBody>
      </p:sp>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3863752" y="5661248"/>
            <a:ext cx="3312368" cy="346294"/>
          </a:xfrm>
          <a:prstGeom prst="rect">
            <a:avLst/>
          </a:prstGeom>
        </p:spPr>
      </p:pic>
      <p:pic>
        <p:nvPicPr>
          <p:cNvPr id="11" name="图片 10"/>
          <p:cNvPicPr>
            <a:picLocks noChangeAspect="1"/>
          </p:cNvPicPr>
          <p:nvPr/>
        </p:nvPicPr>
        <p:blipFill>
          <a:blip r:embed="rId1"/>
          <a:stretch>
            <a:fillRect/>
          </a:stretch>
        </p:blipFill>
        <p:spPr>
          <a:xfrm>
            <a:off x="3863752" y="4538726"/>
            <a:ext cx="3456384" cy="246656"/>
          </a:xfrm>
          <a:prstGeom prst="rect">
            <a:avLst/>
          </a:prstGeom>
        </p:spPr>
      </p:pic>
      <p:pic>
        <p:nvPicPr>
          <p:cNvPr id="13" name="图片 12"/>
          <p:cNvPicPr>
            <a:picLocks noChangeAspect="1"/>
          </p:cNvPicPr>
          <p:nvPr/>
        </p:nvPicPr>
        <p:blipFill>
          <a:blip r:embed="rId1"/>
          <a:stretch>
            <a:fillRect/>
          </a:stretch>
        </p:blipFill>
        <p:spPr>
          <a:xfrm>
            <a:off x="4096026" y="4898883"/>
            <a:ext cx="2847819" cy="297727"/>
          </a:xfrm>
          <a:prstGeom prst="rect">
            <a:avLst/>
          </a:prstGeom>
        </p:spPr>
      </p:pic>
      <p:sp>
        <p:nvSpPr>
          <p:cNvPr id="3" name="文本框 2"/>
          <p:cNvSpPr txBox="1"/>
          <p:nvPr/>
        </p:nvSpPr>
        <p:spPr>
          <a:xfrm>
            <a:off x="872490" y="1428115"/>
            <a:ext cx="8756650" cy="3692525"/>
          </a:xfrm>
          <a:prstGeom prst="rect">
            <a:avLst/>
          </a:prstGeom>
          <a:noFill/>
        </p:spPr>
        <p:txBody>
          <a:bodyPr wrap="square" rtlCol="0">
            <a:spAutoFit/>
          </a:bodyPr>
          <a:p>
            <a:pPr marL="285750" indent="-285750">
              <a:buFont typeface="Arial" panose="020B0604020202020204" pitchFamily="34" charset="0"/>
              <a:buChar char="•"/>
            </a:pPr>
            <a:r>
              <a:rPr lang="zh-CN" altLang="en-US" b="1"/>
              <a:t>🌟：注意几个空间：假设空间、版本空间、样本空间、属性空间</a:t>
            </a:r>
            <a:endParaRPr lang="zh-CN" altLang="en-US" b="1"/>
          </a:p>
          <a:p>
            <a:endParaRPr lang="zh-CN" altLang="en-US" b="1"/>
          </a:p>
          <a:p>
            <a:endParaRPr lang="zh-CN" altLang="en-US" b="1"/>
          </a:p>
          <a:p>
            <a:pPr marL="285750" indent="-285750">
              <a:buFont typeface="Arial" panose="020B0604020202020204" pitchFamily="34" charset="0"/>
              <a:buChar char="•"/>
            </a:pPr>
            <a:r>
              <a:rPr lang="zh-CN" altLang="en-US">
                <a:sym typeface="+mn-ea"/>
              </a:rPr>
              <a:t>归纳偏好，奥卡姆剃刀：若有多个假设与观察一致，则选择最简单的那个</a:t>
            </a:r>
            <a:endParaRPr lang="zh-CN" altLang="en-US">
              <a:sym typeface="+mn-ea"/>
            </a:endParaRPr>
          </a:p>
          <a:p>
            <a:endParaRPr lang="zh-CN" altLang="en-US" b="1"/>
          </a:p>
          <a:p>
            <a:endParaRPr lang="zh-CN" altLang="en-US" b="1"/>
          </a:p>
          <a:p>
            <a:pPr marL="285750" indent="-285750">
              <a:buFont typeface="Arial" panose="020B0604020202020204" pitchFamily="34" charset="0"/>
              <a:buChar char="•"/>
            </a:pPr>
            <a:r>
              <a:rPr lang="zh-CN" altLang="en-US">
                <a:sym typeface="+mn-ea"/>
              </a:rPr>
              <a:t>没有免费午餐定理：没有一种算法能够在所有问题上都表现最好</a:t>
            </a:r>
            <a:endParaRPr lang="zh-CN" altLang="en-US">
              <a:sym typeface="+mn-ea"/>
            </a:endParaRPr>
          </a:p>
          <a:p>
            <a:endParaRPr lang="zh-CN" altLang="en-US">
              <a:sym typeface="+mn-ea"/>
            </a:endParaRPr>
          </a:p>
          <a:p>
            <a:endParaRPr lang="zh-CN" altLang="en-US">
              <a:sym typeface="+mn-ea"/>
            </a:endParaRPr>
          </a:p>
          <a:p>
            <a:endParaRPr lang="zh-CN" altLang="en-US">
              <a:sym typeface="+mn-ea"/>
            </a:endParaRPr>
          </a:p>
          <a:p>
            <a:endParaRPr lang="zh-CN" altLang="en-US">
              <a:sym typeface="+mn-ea"/>
            </a:endParaRPr>
          </a:p>
          <a:p>
            <a:endParaRPr lang="zh-CN" altLang="en-US">
              <a:sym typeface="+mn-ea"/>
            </a:endParaRPr>
          </a:p>
          <a:p>
            <a:r>
              <a:rPr lang="zh-CN" altLang="en-US">
                <a:sym typeface="+mn-ea"/>
              </a:rPr>
              <a:t>建议：想拿高分，第一章，从头到尾仔细看一遍西瓜</a:t>
            </a:r>
            <a:r>
              <a:rPr lang="zh-CN" altLang="en-US">
                <a:sym typeface="+mn-ea"/>
              </a:rPr>
              <a:t>书</a:t>
            </a:r>
            <a:endParaRPr lang="zh-CN" altLang="en-US">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081020" y="2642235"/>
            <a:ext cx="6096000" cy="829945"/>
          </a:xfrm>
          <a:prstGeom prst="rect">
            <a:avLst/>
          </a:prstGeom>
          <a:noFill/>
        </p:spPr>
        <p:txBody>
          <a:bodyPr wrap="square" rtlCol="0" anchor="t">
            <a:spAutoFit/>
          </a:bodyPr>
          <a:p>
            <a:r>
              <a:rPr lang="en-US" altLang="zh-CN" sz="4800">
                <a:sym typeface="+mn-ea"/>
              </a:rPr>
              <a:t>2.</a:t>
            </a:r>
            <a:r>
              <a:rPr lang="zh-CN" altLang="en-US" sz="4800">
                <a:sym typeface="+mn-ea"/>
              </a:rPr>
              <a:t>模型评估与选择</a:t>
            </a:r>
            <a:endParaRPr lang="zh-CN" altLang="en-US" sz="4800">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470660" y="0"/>
            <a:ext cx="8596630" cy="71532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915160" y="179705"/>
            <a:ext cx="8555990" cy="6883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40995" y="350520"/>
            <a:ext cx="9720580" cy="5446395"/>
          </a:xfrm>
          <a:prstGeom prst="rect">
            <a:avLst/>
          </a:prstGeom>
          <a:noFill/>
        </p:spPr>
        <p:txBody>
          <a:bodyPr wrap="square" rtlCol="0">
            <a:spAutoFit/>
          </a:bodyPr>
          <a:p>
            <a:r>
              <a:rPr lang="zh-CN" altLang="en-US" b="1"/>
              <a:t>性能度量：这是这一章的关键点</a:t>
            </a:r>
            <a:endParaRPr lang="zh-CN" altLang="en-US" b="1"/>
          </a:p>
          <a:p>
            <a:endParaRPr lang="zh-CN" altLang="en-US" b="1"/>
          </a:p>
          <a:p>
            <a:r>
              <a:rPr lang="en-US" altLang="zh-CN" b="1"/>
              <a:t>1. 回归任务往往使用均方误差MSE</a:t>
            </a:r>
            <a:endParaRPr lang="en-US" altLang="zh-CN" b="1"/>
          </a:p>
          <a:p>
            <a:endParaRPr lang="en-US" altLang="zh-CN" b="1"/>
          </a:p>
          <a:p>
            <a:r>
              <a:rPr lang="en-US" altLang="zh-CN" b="1"/>
              <a:t>2.分类任务一般使用错误率和精度（分对样本占样本总数的比例）</a:t>
            </a:r>
            <a:endParaRPr lang="en-US" altLang="zh-CN" b="1"/>
          </a:p>
          <a:p>
            <a:endParaRPr lang="en-US" altLang="zh-CN" b="1"/>
          </a:p>
          <a:p>
            <a:r>
              <a:rPr lang="en-US" altLang="zh-CN" b="1"/>
              <a:t>其他性能指标，在不同情况下会不同的用到</a:t>
            </a:r>
            <a:r>
              <a:rPr lang="zh-CN" altLang="en-US" b="1"/>
              <a:t>：</a:t>
            </a:r>
            <a:endParaRPr lang="zh-CN" altLang="en-US" b="1"/>
          </a:p>
          <a:p>
            <a:endParaRPr lang="zh-CN" altLang="en-US" b="1"/>
          </a:p>
          <a:p>
            <a:pPr lvl="1"/>
            <a:r>
              <a:rPr lang="en-US" altLang="zh-CN" b="1"/>
              <a:t>1. </a:t>
            </a:r>
            <a:r>
              <a:rPr lang="zh-CN" altLang="en-US" b="1"/>
              <a:t>查全率：查的全不全，正例有没有全部被预测出来</a:t>
            </a:r>
            <a:endParaRPr lang="zh-CN" altLang="en-US" b="1"/>
          </a:p>
          <a:p>
            <a:pPr lvl="1"/>
            <a:r>
              <a:rPr lang="en-US" altLang="zh-CN" b="1"/>
              <a:t>2. </a:t>
            </a:r>
            <a:r>
              <a:rPr lang="zh-CN" altLang="en-US" b="1"/>
              <a:t>查准率：查的准不准，预测出来是正例中的真正例的比率</a:t>
            </a:r>
            <a:endParaRPr lang="zh-CN" altLang="en-US" b="1"/>
          </a:p>
          <a:p>
            <a:pPr lvl="1"/>
            <a:r>
              <a:rPr lang="en-US" altLang="zh-CN" sz="1600" b="1">
                <a:sym typeface="+mn-ea"/>
              </a:rPr>
              <a:t>3. </a:t>
            </a:r>
            <a:r>
              <a:rPr lang="zh-CN" altLang="en-US" sz="1600" b="1">
                <a:sym typeface="+mn-ea"/>
              </a:rPr>
              <a:t>混淆矩阵</a:t>
            </a:r>
            <a:endParaRPr lang="zh-CN" altLang="en-US" sz="1600" b="1">
              <a:sym typeface="+mn-ea"/>
            </a:endParaRPr>
          </a:p>
          <a:p>
            <a:pPr lvl="1"/>
            <a:r>
              <a:rPr lang="en-US" altLang="zh-CN" sz="1600" b="1">
                <a:sym typeface="+mn-ea"/>
              </a:rPr>
              <a:t>4. P-R曲线</a:t>
            </a:r>
            <a:r>
              <a:rPr lang="zh-CN" altLang="en-US" sz="1600" b="1">
                <a:sym typeface="+mn-ea"/>
              </a:rPr>
              <a:t>（得注意一下，可能会考绘制过程）</a:t>
            </a:r>
            <a:endParaRPr lang="zh-CN" altLang="en-US" sz="1600" b="1">
              <a:sym typeface="+mn-ea"/>
            </a:endParaRPr>
          </a:p>
          <a:p>
            <a:pPr lvl="1"/>
            <a:r>
              <a:rPr lang="en-US" altLang="zh-CN" sz="1600" b="1">
                <a:sym typeface="+mn-ea"/>
              </a:rPr>
              <a:t>5. F1</a:t>
            </a:r>
            <a:r>
              <a:rPr lang="zh-CN" altLang="en-US" sz="1600" b="1">
                <a:sym typeface="+mn-ea"/>
              </a:rPr>
              <a:t>度量</a:t>
            </a:r>
            <a:endParaRPr lang="zh-CN" altLang="en-US" sz="1600" b="1">
              <a:sym typeface="+mn-ea"/>
            </a:endParaRPr>
          </a:p>
          <a:p>
            <a:pPr lvl="1"/>
            <a:r>
              <a:rPr lang="en-US" altLang="zh-CN" sz="1600" b="1">
                <a:sym typeface="+mn-ea"/>
              </a:rPr>
              <a:t>6. ROC和AUC</a:t>
            </a:r>
            <a:r>
              <a:rPr lang="zh-CN" altLang="en-US" sz="1600" b="1">
                <a:sym typeface="+mn-ea"/>
              </a:rPr>
              <a:t>（绘制过程也看一下，</a:t>
            </a:r>
            <a:r>
              <a:rPr lang="en-US" altLang="zh-CN" sz="1600" b="1">
                <a:sym typeface="+mn-ea"/>
              </a:rPr>
              <a:t>AUC</a:t>
            </a:r>
            <a:r>
              <a:rPr lang="zh-CN" altLang="en-US" sz="1600" b="1">
                <a:sym typeface="+mn-ea"/>
              </a:rPr>
              <a:t>是什么？）</a:t>
            </a:r>
            <a:endParaRPr lang="zh-CN" altLang="en-US" sz="1600" b="1">
              <a:sym typeface="+mn-ea"/>
            </a:endParaRPr>
          </a:p>
          <a:p>
            <a:pPr lvl="1" indent="457200"/>
            <a:r>
              <a:rPr lang="zh-CN" altLang="en-US" sz="1600" b="1">
                <a:solidFill>
                  <a:srgbClr val="FF0000"/>
                </a:solidFill>
                <a:sym typeface="+mn-ea"/>
              </a:rPr>
              <a:t>ROC曲线关注的主要是模型对正例和负例的判别能力；</a:t>
            </a:r>
            <a:endParaRPr lang="zh-CN" altLang="en-US" sz="1600" b="1">
              <a:solidFill>
                <a:srgbClr val="FF0000"/>
              </a:solidFill>
              <a:sym typeface="+mn-ea"/>
            </a:endParaRPr>
          </a:p>
          <a:p>
            <a:pPr lvl="1" indent="457200"/>
            <a:r>
              <a:rPr lang="zh-CN" altLang="en-US" sz="1600" b="1">
                <a:solidFill>
                  <a:srgbClr val="FF0000"/>
                </a:solidFill>
                <a:sym typeface="+mn-ea"/>
              </a:rPr>
              <a:t>PR曲线关注的是模型在正例中的准确率和召回率之间的权衡；</a:t>
            </a:r>
            <a:endParaRPr lang="zh-CN" altLang="en-US" sz="1600" b="1">
              <a:solidFill>
                <a:srgbClr val="FF0000"/>
              </a:solidFill>
              <a:sym typeface="+mn-ea"/>
            </a:endParaRPr>
          </a:p>
          <a:p>
            <a:pPr marL="0" lvl="0" algn="l">
              <a:buClrTx/>
              <a:buSzTx/>
              <a:buFontTx/>
            </a:pPr>
            <a:r>
              <a:rPr lang="en-US" altLang="zh-CN" sz="1800">
                <a:sym typeface="+mn-ea"/>
              </a:rPr>
              <a:t>3.偏差和</a:t>
            </a:r>
            <a:r>
              <a:rPr lang="zh-CN" altLang="en-US" sz="1800">
                <a:sym typeface="+mn-ea"/>
              </a:rPr>
              <a:t>方差：</a:t>
            </a:r>
            <a:endParaRPr lang="zh-CN" altLang="en-US" sz="1800">
              <a:sym typeface="+mn-ea"/>
            </a:endParaRPr>
          </a:p>
          <a:p>
            <a:pPr marL="0" lvl="0" indent="457200" algn="l">
              <a:buClrTx/>
              <a:buSzTx/>
              <a:buFontTx/>
            </a:pPr>
            <a:r>
              <a:rPr lang="zh-CN" altLang="en-US" sz="1800">
                <a:sym typeface="+mn-ea"/>
              </a:rPr>
              <a:t>偏差（bias）是模型对简化假设的倾向，高偏差表现为欠拟合。</a:t>
            </a:r>
            <a:endParaRPr lang="zh-CN" altLang="en-US" sz="1800">
              <a:sym typeface="+mn-ea"/>
            </a:endParaRPr>
          </a:p>
          <a:p>
            <a:pPr marL="0" lvl="0" indent="457200" algn="l">
              <a:buClrTx/>
              <a:buSzTx/>
              <a:buFontTx/>
            </a:pPr>
            <a:r>
              <a:rPr lang="zh-CN" altLang="en-US" sz="1800">
                <a:sym typeface="+mn-ea"/>
              </a:rPr>
              <a:t>方差（Variance）是指模型对训练集上的小波动过度敏感的倾向，高方差表现为欠拟合</a:t>
            </a:r>
            <a:endParaRPr lang="zh-CN" altLang="en-US" sz="1800">
              <a:sym typeface="+mn-ea"/>
            </a:endParaRPr>
          </a:p>
          <a:p>
            <a:pPr marL="0" lvl="0" indent="457200" algn="l">
              <a:buClrTx/>
              <a:buSzTx/>
              <a:buFontTx/>
            </a:pPr>
            <a:endParaRPr lang="zh-CN" altLang="en-US" sz="1800">
              <a:sym typeface="+mn-ea"/>
            </a:endParaRPr>
          </a:p>
        </p:txBody>
      </p:sp>
      <p:pic>
        <p:nvPicPr>
          <p:cNvPr id="4" name="图片 3"/>
          <p:cNvPicPr>
            <a:picLocks noChangeAspect="1"/>
          </p:cNvPicPr>
          <p:nvPr/>
        </p:nvPicPr>
        <p:blipFill>
          <a:blip r:embed="rId1"/>
          <a:stretch>
            <a:fillRect/>
          </a:stretch>
        </p:blipFill>
        <p:spPr>
          <a:xfrm>
            <a:off x="7365365" y="342900"/>
            <a:ext cx="4419600" cy="3086100"/>
          </a:xfrm>
          <a:prstGeom prst="rect">
            <a:avLst/>
          </a:prstGeom>
        </p:spPr>
      </p:pic>
      <p:pic>
        <p:nvPicPr>
          <p:cNvPr id="5" name="图片 4"/>
          <p:cNvPicPr>
            <a:picLocks noChangeAspect="1"/>
          </p:cNvPicPr>
          <p:nvPr/>
        </p:nvPicPr>
        <p:blipFill>
          <a:blip r:embed="rId2"/>
          <a:stretch>
            <a:fillRect/>
          </a:stretch>
        </p:blipFill>
        <p:spPr>
          <a:xfrm>
            <a:off x="6278245" y="3564890"/>
            <a:ext cx="5796280" cy="8001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590415" y="2851150"/>
            <a:ext cx="6096000" cy="706755"/>
          </a:xfrm>
          <a:prstGeom prst="rect">
            <a:avLst/>
          </a:prstGeom>
          <a:noFill/>
        </p:spPr>
        <p:txBody>
          <a:bodyPr wrap="square" rtlCol="0" anchor="t">
            <a:spAutoFit/>
          </a:bodyPr>
          <a:p>
            <a:r>
              <a:rPr lang="en-US" altLang="zh-CN" sz="4000">
                <a:sym typeface="+mn-ea"/>
              </a:rPr>
              <a:t>3.</a:t>
            </a:r>
            <a:r>
              <a:rPr lang="zh-CN" altLang="en-US" sz="4000">
                <a:sym typeface="+mn-ea"/>
              </a:rPr>
              <a:t>线性模型</a:t>
            </a:r>
            <a:endParaRPr lang="zh-CN" altLang="en-US" sz="4000">
              <a:sym typeface="+mn-ea"/>
            </a:endParaRPr>
          </a:p>
        </p:txBody>
      </p:sp>
      <p:sp>
        <p:nvSpPr>
          <p:cNvPr id="3" name="文本框 2"/>
          <p:cNvSpPr txBox="1"/>
          <p:nvPr/>
        </p:nvSpPr>
        <p:spPr>
          <a:xfrm>
            <a:off x="6040755" y="5267325"/>
            <a:ext cx="4064000" cy="368300"/>
          </a:xfrm>
          <a:prstGeom prst="rect">
            <a:avLst/>
          </a:prstGeom>
          <a:noFill/>
        </p:spPr>
        <p:txBody>
          <a:bodyPr wrap="square" rtlCol="0">
            <a:spAutoFit/>
          </a:bodyPr>
          <a:p>
            <a:r>
              <a:rPr lang="zh-CN" altLang="en-US"/>
              <a:t>从这之后就正常</a:t>
            </a:r>
            <a:r>
              <a:rPr lang="zh-CN" altLang="en-US"/>
              <a:t>了</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48690" y="749300"/>
            <a:ext cx="8373110" cy="5077460"/>
          </a:xfrm>
          <a:prstGeom prst="rect">
            <a:avLst/>
          </a:prstGeom>
          <a:noFill/>
        </p:spPr>
        <p:txBody>
          <a:bodyPr wrap="square" rtlCol="0">
            <a:spAutoFit/>
          </a:bodyPr>
          <a:p>
            <a:r>
              <a:rPr lang="en-US" altLang="zh-CN"/>
              <a:t>1. </a:t>
            </a:r>
            <a:r>
              <a:rPr lang="zh-CN" altLang="en-US"/>
              <a:t>线性回归</a:t>
            </a:r>
            <a:endParaRPr lang="zh-CN" altLang="en-US"/>
          </a:p>
          <a:p>
            <a:pPr marL="285750" indent="-285750">
              <a:buFont typeface="Arial" panose="020B0604020202020204" pitchFamily="34" charset="0"/>
              <a:buChar char="•"/>
            </a:pPr>
            <a:r>
              <a:rPr lang="zh-CN" altLang="en-US"/>
              <a:t>目标：学得一个线性模型以尽可能准确地预测实值输出标记</a:t>
            </a:r>
            <a:endParaRPr lang="zh-CN" altLang="en-US"/>
          </a:p>
          <a:p>
            <a:pPr marL="285750" indent="-285750">
              <a:buFont typeface="Arial" panose="020B0604020202020204" pitchFamily="34" charset="0"/>
              <a:buChar char="•"/>
            </a:pPr>
            <a:r>
              <a:rPr lang="zh-CN" altLang="en-US"/>
              <a:t>模型求解：基于最小化MSE来进行模型求解的方法叫做</a:t>
            </a:r>
            <a:r>
              <a:rPr lang="en-US" altLang="zh-CN"/>
              <a:t> </a:t>
            </a:r>
            <a:r>
              <a:rPr lang="zh-CN" altLang="en-US" b="1"/>
              <a:t>最小二乘法</a:t>
            </a:r>
            <a:r>
              <a:rPr lang="zh-CN" altLang="en-US"/>
              <a:t>。</a:t>
            </a:r>
            <a:endParaRPr lang="zh-CN" altLang="en-US"/>
          </a:p>
          <a:p>
            <a:pPr marL="285750" indent="-285750">
              <a:buFont typeface="Arial" panose="020B0604020202020204" pitchFamily="34" charset="0"/>
              <a:buChar char="•"/>
            </a:pPr>
            <a:r>
              <a:rPr lang="zh-CN" altLang="en-US"/>
              <a:t>在线性回归中，最小二乘法就是试图找到一条直线，使得所有样本到直线上的欧氏距离之和最小。</a:t>
            </a:r>
            <a:endParaRPr lang="zh-CN" altLang="en-US"/>
          </a:p>
          <a:p>
            <a:pPr marL="742950" lvl="1" indent="-285750">
              <a:buFont typeface="Arial" panose="020B0604020202020204" pitchFamily="34" charset="0"/>
              <a:buChar char="•"/>
            </a:pPr>
            <a:r>
              <a:rPr lang="zh-CN" altLang="en-US"/>
              <a:t>这里有个很有意思的事情，怎么求出</a:t>
            </a:r>
            <a:r>
              <a:rPr lang="en-US" altLang="zh-CN"/>
              <a:t>w</a:t>
            </a:r>
            <a:r>
              <a:rPr lang="zh-CN" altLang="en-US"/>
              <a:t>和</a:t>
            </a:r>
            <a:r>
              <a:rPr lang="en-US" altLang="zh-CN"/>
              <a:t>x</a:t>
            </a:r>
            <a:r>
              <a:rPr lang="zh-CN" altLang="en-US"/>
              <a:t>？</a:t>
            </a:r>
            <a:endParaRPr lang="zh-CN" altLang="en-US"/>
          </a:p>
          <a:p>
            <a:pPr indent="0">
              <a:buFont typeface="Arial" panose="020B0604020202020204" pitchFamily="34" charset="0"/>
              <a:buNone/>
            </a:pPr>
            <a:endParaRPr lang="zh-CN" altLang="en-US"/>
          </a:p>
          <a:p>
            <a:pPr indent="0">
              <a:buFont typeface="Arial" panose="020B0604020202020204" pitchFamily="34" charset="0"/>
              <a:buNone/>
            </a:pPr>
            <a:r>
              <a:rPr lang="en-US" altLang="zh-CN"/>
              <a:t>2.逻辑回归</a:t>
            </a:r>
            <a:r>
              <a:rPr lang="zh-CN" altLang="en-US"/>
              <a:t>（</a:t>
            </a:r>
            <a:r>
              <a:rPr lang="zh-CN" altLang="en-US" dirty="0">
                <a:latin typeface="方正粗黑宋简体" panose="02000000000000000000" pitchFamily="2" charset="-122"/>
                <a:ea typeface="方正粗黑宋简体" panose="02000000000000000000" pitchFamily="2" charset="-122"/>
                <a:sym typeface="+mn-ea"/>
              </a:rPr>
              <a:t>线性几率回归</a:t>
            </a:r>
            <a:r>
              <a:rPr lang="zh-CN" altLang="en-US"/>
              <a:t>）</a:t>
            </a:r>
            <a:r>
              <a:rPr lang="en-US" altLang="zh-CN"/>
              <a:t>：</a:t>
            </a:r>
            <a:endParaRPr lang="en-US" altLang="zh-CN"/>
          </a:p>
          <a:p>
            <a:pPr marL="285750" indent="-285750">
              <a:buFont typeface="Arial" panose="020B0604020202020204" pitchFamily="34" charset="0"/>
              <a:buChar char="•"/>
            </a:pPr>
            <a:r>
              <a:rPr lang="en-US" altLang="zh-CN"/>
              <a:t>一种线性分类模型，使用一个线性函数将输入特征的加权和映射到一个概率值。通常使用逻辑函数（如Sigmoid函数）对线性加权和进行非线性变换，将结果限制在0到1之间，表示样本属于某个类别的概率。</a:t>
            </a:r>
            <a:endParaRPr lang="en-US" altLang="zh-CN"/>
          </a:p>
          <a:p>
            <a:pPr marL="285750" indent="-285750">
              <a:buFont typeface="Arial" panose="020B0604020202020204" pitchFamily="34" charset="0"/>
              <a:buChar char="•"/>
            </a:pPr>
            <a:r>
              <a:rPr lang="en-US" altLang="zh-CN"/>
              <a:t>损失函数：使用交叉熵，度量逻辑回归模型的预测值与实际标签之间的差异。</a:t>
            </a:r>
            <a:endParaRPr lang="en-US" altLang="zh-CN"/>
          </a:p>
          <a:p>
            <a:pPr marL="285750" indent="-285750">
              <a:buFont typeface="Arial" panose="020B0604020202020204" pitchFamily="34" charset="0"/>
              <a:buChar char="•"/>
            </a:pPr>
            <a:endParaRPr lang="en-US" altLang="zh-CN"/>
          </a:p>
          <a:p>
            <a:pPr indent="0">
              <a:buFont typeface="Arial" panose="020B0604020202020204" pitchFamily="34" charset="0"/>
              <a:buNone/>
            </a:pPr>
            <a:r>
              <a:rPr lang="en-US" altLang="zh-CN"/>
              <a:t>3. </a:t>
            </a:r>
            <a:r>
              <a:rPr lang="zh-CN" altLang="en-US"/>
              <a:t>多分类学习（将二分类分类器改装为多分类</a:t>
            </a:r>
            <a:r>
              <a:rPr lang="zh-CN" altLang="en-US"/>
              <a:t>分类器）</a:t>
            </a:r>
            <a:endParaRPr lang="zh-CN" altLang="en-US"/>
          </a:p>
          <a:p>
            <a:pPr marL="285750" indent="-285750">
              <a:buFont typeface="Arial" panose="020B0604020202020204" pitchFamily="34" charset="0"/>
              <a:buChar char="•"/>
            </a:pPr>
            <a:r>
              <a:rPr lang="zh-CN" altLang="en-US"/>
              <a:t>常见的策略OvO,OvR,MvM。</a:t>
            </a:r>
            <a:endParaRPr lang="zh-CN" altLang="en-US"/>
          </a:p>
          <a:p>
            <a:pPr marL="285750" indent="-285750">
              <a:buFont typeface="Arial" panose="020B0604020202020204" pitchFamily="34" charset="0"/>
              <a:buChar char="•"/>
            </a:pPr>
            <a:endParaRPr lang="zh-CN" altLang="en-US"/>
          </a:p>
          <a:p>
            <a:pPr indent="0">
              <a:buFont typeface="Arial" panose="020B0604020202020204" pitchFamily="34" charset="0"/>
              <a:buNone/>
            </a:pPr>
            <a:r>
              <a:rPr lang="en-US" altLang="zh-CN"/>
              <a:t>4.</a:t>
            </a:r>
            <a:r>
              <a:rPr lang="zh-CN" altLang="en-US"/>
              <a:t>类别不平衡</a:t>
            </a:r>
            <a:r>
              <a:rPr lang="zh-CN" altLang="en-US"/>
              <a:t>问题：</a:t>
            </a:r>
            <a:endParaRPr lang="zh-CN" altLang="en-US"/>
          </a:p>
          <a:p>
            <a:pPr marL="285750" indent="-285750">
              <a:buFont typeface="Arial" panose="020B0604020202020204" pitchFamily="34" charset="0"/>
              <a:buChar char="•"/>
            </a:pPr>
            <a:r>
              <a:rPr lang="zh-CN" altLang="en-US"/>
              <a:t>欠采样（</a:t>
            </a:r>
            <a:r>
              <a:rPr lang="zh-CN" altLang="en-US"/>
              <a:t>注意EasyEnsemble）和过</a:t>
            </a:r>
            <a:r>
              <a:rPr lang="zh-CN" altLang="en-US"/>
              <a:t>采样（重复采样、插值法）</a:t>
            </a:r>
            <a:endParaRPr lang="zh-CN" altLang="en-US"/>
          </a:p>
        </p:txBody>
      </p:sp>
      <p:pic>
        <p:nvPicPr>
          <p:cNvPr id="5" name="图片 4"/>
          <p:cNvPicPr>
            <a:picLocks noChangeAspect="1"/>
          </p:cNvPicPr>
          <p:nvPr/>
        </p:nvPicPr>
        <p:blipFill>
          <a:blip r:embed="rId1"/>
          <a:stretch>
            <a:fillRect/>
          </a:stretch>
        </p:blipFill>
        <p:spPr>
          <a:xfrm>
            <a:off x="8313420" y="855345"/>
            <a:ext cx="3100705" cy="676275"/>
          </a:xfrm>
          <a:prstGeom prst="rect">
            <a:avLst/>
          </a:prstGeom>
        </p:spPr>
      </p:pic>
      <p:pic>
        <p:nvPicPr>
          <p:cNvPr id="6" name="图片 5"/>
          <p:cNvPicPr>
            <a:picLocks noChangeAspect="1"/>
          </p:cNvPicPr>
          <p:nvPr/>
        </p:nvPicPr>
        <p:blipFill>
          <a:blip r:embed="rId2"/>
          <a:stretch>
            <a:fillRect/>
          </a:stretch>
        </p:blipFill>
        <p:spPr>
          <a:xfrm>
            <a:off x="8103870" y="86995"/>
            <a:ext cx="3576955" cy="662305"/>
          </a:xfrm>
          <a:prstGeom prst="rect">
            <a:avLst/>
          </a:prstGeom>
        </p:spPr>
      </p:pic>
      <p:pic>
        <p:nvPicPr>
          <p:cNvPr id="7" name="图片 6"/>
          <p:cNvPicPr>
            <a:picLocks noChangeAspect="1"/>
          </p:cNvPicPr>
          <p:nvPr/>
        </p:nvPicPr>
        <p:blipFill>
          <a:blip r:embed="rId3"/>
          <a:stretch>
            <a:fillRect/>
          </a:stretch>
        </p:blipFill>
        <p:spPr>
          <a:xfrm>
            <a:off x="7783195" y="2219960"/>
            <a:ext cx="4038600" cy="5765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308735" y="664210"/>
            <a:ext cx="8932545" cy="56692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01160" y="2755900"/>
            <a:ext cx="6096000" cy="706755"/>
          </a:xfrm>
          <a:prstGeom prst="rect">
            <a:avLst/>
          </a:prstGeom>
          <a:noFill/>
        </p:spPr>
        <p:txBody>
          <a:bodyPr wrap="square" rtlCol="0" anchor="t">
            <a:spAutoFit/>
          </a:bodyPr>
          <a:p>
            <a:r>
              <a:rPr lang="en-US" altLang="zh-CN" sz="4000">
                <a:sym typeface="+mn-ea"/>
              </a:rPr>
              <a:t>4.</a:t>
            </a:r>
            <a:r>
              <a:rPr lang="zh-CN" altLang="en-US" sz="4000">
                <a:sym typeface="+mn-ea"/>
              </a:rPr>
              <a:t>决策树</a:t>
            </a:r>
            <a:endParaRPr lang="zh-CN" altLang="en-US" sz="4000">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1805" y="477520"/>
            <a:ext cx="10860405" cy="5169535"/>
          </a:xfrm>
          <a:prstGeom prst="rect">
            <a:avLst/>
          </a:prstGeom>
          <a:noFill/>
        </p:spPr>
        <p:txBody>
          <a:bodyPr wrap="square" rtlCol="0" anchor="t">
            <a:spAutoFit/>
          </a:bodyPr>
          <a:p>
            <a:pPr marL="285750" indent="-285750">
              <a:buFont typeface="Arial" panose="020B0604020202020204" pitchFamily="34" charset="0"/>
              <a:buChar char="•"/>
            </a:pPr>
            <a:r>
              <a:rPr lang="zh-CN" altLang="en-US" i="1"/>
              <a:t>决策树是一种强方差模型，我们需要时时刻刻注意过拟合问题</a:t>
            </a:r>
            <a:endParaRPr lang="zh-CN" altLang="en-US" i="1"/>
          </a:p>
          <a:p>
            <a:pPr marL="285750" indent="-285750">
              <a:buFont typeface="Arial" panose="020B0604020202020204" pitchFamily="34" charset="0"/>
              <a:buChar char="•"/>
            </a:pPr>
            <a:endParaRPr lang="zh-CN" altLang="en-US" i="1"/>
          </a:p>
          <a:p>
            <a:pPr marL="285750" indent="-285750">
              <a:buFont typeface="Arial" panose="020B0604020202020204" pitchFamily="34" charset="0"/>
              <a:buChar char="•"/>
            </a:pPr>
            <a:endParaRPr lang="zh-CN" altLang="en-US" i="1"/>
          </a:p>
          <a:p>
            <a:pPr indent="0">
              <a:buFont typeface="Arial" panose="020B0604020202020204" pitchFamily="34" charset="0"/>
              <a:buNone/>
            </a:pPr>
            <a:r>
              <a:rPr lang="en-US" altLang="zh-CN"/>
              <a:t>1. </a:t>
            </a:r>
            <a:r>
              <a:rPr lang="zh-CN" altLang="en-US"/>
              <a:t>一定得看决策树算法，不看就寄</a:t>
            </a:r>
            <a:endParaRPr lang="zh-CN" altLang="en-US"/>
          </a:p>
          <a:p>
            <a:pPr indent="0">
              <a:buFont typeface="Arial" panose="020B0604020202020204" pitchFamily="34" charset="0"/>
              <a:buNone/>
            </a:pPr>
            <a:r>
              <a:rPr lang="en-US" altLang="zh-CN"/>
              <a:t>2. </a:t>
            </a:r>
            <a:r>
              <a:rPr lang="zh-CN" altLang="en-US"/>
              <a:t>划分</a:t>
            </a:r>
            <a:r>
              <a:rPr lang="zh-CN" altLang="en-US"/>
              <a:t>选择：</a:t>
            </a:r>
            <a:endParaRPr lang="zh-CN" altLang="en-US"/>
          </a:p>
          <a:p>
            <a:pPr indent="457200">
              <a:buFont typeface="Arial" panose="020B0604020202020204" pitchFamily="34" charset="0"/>
              <a:buNone/>
            </a:pPr>
            <a:r>
              <a:rPr lang="zh-CN" altLang="en-US" sz="1600"/>
              <a:t>我们希望决策树的分支节点所包含的样本尽可能属于同一类别，即“纯度”越来越高，划分选择往往有以下几种方式：</a:t>
            </a:r>
            <a:endParaRPr lang="zh-CN" altLang="en-US" sz="1600"/>
          </a:p>
          <a:p>
            <a:pPr marL="800100" lvl="1" indent="-342900">
              <a:buFont typeface="+mj-lt"/>
              <a:buAutoNum type="alphaLcParenR"/>
            </a:pPr>
            <a:r>
              <a:rPr lang="en-US" altLang="zh-CN" sz="1600"/>
              <a:t>信息增益</a:t>
            </a:r>
            <a:r>
              <a:rPr lang="zh-CN" altLang="en-US" sz="1600"/>
              <a:t>（基于</a:t>
            </a:r>
            <a:r>
              <a:rPr lang="zh-CN" altLang="en-US" sz="1600"/>
              <a:t>信息熵）</a:t>
            </a:r>
            <a:endParaRPr lang="zh-CN" altLang="en-US" sz="1600"/>
          </a:p>
          <a:p>
            <a:pPr marL="800100" lvl="1" indent="-342900">
              <a:buFont typeface="+mj-lt"/>
              <a:buAutoNum type="alphaLcParenR"/>
            </a:pPr>
            <a:r>
              <a:rPr lang="zh-CN" altLang="en-US" sz="1600"/>
              <a:t>增益率</a:t>
            </a:r>
            <a:endParaRPr lang="zh-CN" altLang="en-US" sz="1600"/>
          </a:p>
          <a:p>
            <a:pPr marL="800100" lvl="1" indent="-342900">
              <a:buFont typeface="+mj-lt"/>
              <a:buAutoNum type="alphaLcParenR"/>
            </a:pPr>
            <a:r>
              <a:rPr lang="zh-CN" altLang="en-US" sz="1600"/>
              <a:t>基尼系数</a:t>
            </a:r>
            <a:r>
              <a:rPr lang="en-US" altLang="zh-CN" sz="1600"/>
              <a:t> </a:t>
            </a:r>
            <a:r>
              <a:rPr lang="zh-CN" altLang="en-US" sz="1600"/>
              <a:t>（直观来说，基尼系数就是随机在集合中取两个，两个不是一个类的期望。Gini越小说明其不是一个类的概率越小，说明越纯净。）</a:t>
            </a:r>
            <a:endParaRPr lang="zh-CN" altLang="en-US" sz="1600"/>
          </a:p>
          <a:p>
            <a:pPr lvl="1" indent="0">
              <a:buFont typeface="+mj-lt"/>
              <a:buNone/>
            </a:pPr>
            <a:r>
              <a:rPr lang="zh-CN" altLang="en-US" sz="1600"/>
              <a:t>基于三种方式的决策树构建都得看。</a:t>
            </a:r>
            <a:endParaRPr lang="zh-CN" altLang="en-US" sz="1600"/>
          </a:p>
          <a:p>
            <a:pPr lvl="1" indent="0">
              <a:buFont typeface="+mj-lt"/>
              <a:buNone/>
            </a:pPr>
            <a:endParaRPr lang="zh-CN" altLang="en-US" sz="1600"/>
          </a:p>
          <a:p>
            <a:pPr marL="0" lvl="0" indent="0">
              <a:buFont typeface="+mj-lt"/>
              <a:buNone/>
            </a:pPr>
            <a:r>
              <a:rPr lang="en-US" altLang="zh-CN" sz="1600"/>
              <a:t>3. 剪枝处理</a:t>
            </a:r>
            <a:r>
              <a:rPr lang="zh-CN" altLang="en-US" sz="1600"/>
              <a:t>（两种处理的优劣得看看，不看要</a:t>
            </a:r>
            <a:r>
              <a:rPr lang="zh-CN" altLang="en-US" sz="1600"/>
              <a:t>寄）</a:t>
            </a:r>
            <a:endParaRPr lang="en-US" altLang="zh-CN" sz="1600"/>
          </a:p>
          <a:p>
            <a:pPr marL="0" lvl="0" indent="457200">
              <a:buFont typeface="+mj-lt"/>
              <a:buNone/>
            </a:pPr>
            <a:r>
              <a:rPr lang="en-US" altLang="zh-CN" sz="1600">
                <a:solidFill>
                  <a:srgbClr val="FF0000"/>
                </a:solidFill>
              </a:rPr>
              <a:t>此时引入了一个东西叫做“验证集”，他与测试集的区别主要是，测试集在训练的全程对于学习器来说是不可见的。而验证集的作用是辅助训练。</a:t>
            </a:r>
            <a:endParaRPr lang="en-US" altLang="zh-CN" sz="1600">
              <a:solidFill>
                <a:srgbClr val="FF0000"/>
              </a:solidFill>
            </a:endParaRPr>
          </a:p>
          <a:p>
            <a:pPr marL="800100" lvl="1" indent="-342900">
              <a:buFont typeface="+mj-lt"/>
              <a:buAutoNum type="alphaLcParenR"/>
            </a:pPr>
            <a:r>
              <a:rPr lang="en-US" altLang="zh-CN" sz="1600"/>
              <a:t>预剪枝（其实就是在划分每一个节点的时候通过验证集判断一下精度是否提升，从而决定是否要划分）</a:t>
            </a:r>
            <a:endParaRPr lang="en-US" altLang="zh-CN" sz="1600"/>
          </a:p>
          <a:p>
            <a:pPr marL="800100" lvl="1" indent="-342900">
              <a:buFont typeface="+mj-lt"/>
              <a:buAutoNum type="alphaLcParenR"/>
            </a:pPr>
            <a:r>
              <a:rPr lang="en-US" altLang="zh-CN" sz="1600"/>
              <a:t>后剪枝（自底而上进行剪枝）</a:t>
            </a:r>
            <a:endParaRPr lang="en-US" altLang="zh-CN" sz="1600"/>
          </a:p>
          <a:p>
            <a:pPr lvl="0" indent="0">
              <a:buFont typeface="Arial" panose="020B0604020202020204" pitchFamily="34" charset="0"/>
              <a:buNone/>
            </a:pPr>
            <a:r>
              <a:rPr lang="en-US" altLang="zh-CN" sz="1600">
                <a:solidFill>
                  <a:schemeClr val="tx1"/>
                </a:solidFill>
              </a:rPr>
              <a:t>4.连续值处理</a:t>
            </a:r>
            <a:r>
              <a:rPr lang="zh-CN" altLang="en-US" sz="1600">
                <a:solidFill>
                  <a:schemeClr val="tx1"/>
                </a:solidFill>
              </a:rPr>
              <a:t>（离散化、离散桶</a:t>
            </a:r>
            <a:r>
              <a:rPr lang="zh-CN" altLang="en-US" sz="1600">
                <a:solidFill>
                  <a:schemeClr val="tx1"/>
                </a:solidFill>
              </a:rPr>
              <a:t>化）</a:t>
            </a:r>
            <a:endParaRPr lang="zh-CN" altLang="en-US" sz="1600">
              <a:solidFill>
                <a:schemeClr val="tx1"/>
              </a:solidFill>
            </a:endParaRPr>
          </a:p>
          <a:p>
            <a:pPr lvl="0" indent="0">
              <a:buFont typeface="Arial" panose="020B0604020202020204" pitchFamily="34" charset="0"/>
              <a:buNone/>
            </a:pPr>
            <a:r>
              <a:rPr lang="en-US" altLang="zh-CN" sz="1600">
                <a:solidFill>
                  <a:schemeClr val="tx1"/>
                </a:solidFill>
              </a:rPr>
              <a:t>5.</a:t>
            </a:r>
            <a:r>
              <a:rPr lang="zh-CN" altLang="en-US" sz="1600">
                <a:solidFill>
                  <a:schemeClr val="tx1"/>
                </a:solidFill>
              </a:rPr>
              <a:t>缺失值</a:t>
            </a:r>
            <a:r>
              <a:rPr lang="zh-CN" altLang="en-US" sz="1600">
                <a:solidFill>
                  <a:schemeClr val="tx1"/>
                </a:solidFill>
              </a:rPr>
              <a:t>处理（1.去除样本2.去除特征3.众数填补4.平均值填补。）</a:t>
            </a:r>
            <a:endParaRPr lang="zh-CN" altLang="en-US" sz="160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1. </a:t>
            </a:r>
            <a:r>
              <a:rPr lang="zh-CN" altLang="en-US"/>
              <a:t>锐评</a:t>
            </a:r>
            <a:r>
              <a:rPr lang="zh-CN" altLang="en-US"/>
              <a:t>考试</a:t>
            </a:r>
            <a:endParaRPr lang="zh-CN" altLang="en-US"/>
          </a:p>
        </p:txBody>
      </p:sp>
      <p:sp>
        <p:nvSpPr>
          <p:cNvPr id="3" name="文本框 2"/>
          <p:cNvSpPr txBox="1"/>
          <p:nvPr/>
        </p:nvSpPr>
        <p:spPr>
          <a:xfrm>
            <a:off x="1109980" y="1905000"/>
            <a:ext cx="6468110" cy="2861310"/>
          </a:xfrm>
          <a:prstGeom prst="rect">
            <a:avLst/>
          </a:prstGeom>
          <a:noFill/>
        </p:spPr>
        <p:txBody>
          <a:bodyPr wrap="square" rtlCol="0">
            <a:spAutoFit/>
          </a:bodyPr>
          <a:p>
            <a:pPr marL="285750" indent="-285750">
              <a:lnSpc>
                <a:spcPct val="250000"/>
              </a:lnSpc>
              <a:buFont typeface="Arial" panose="020B0604020202020204" pitchFamily="34" charset="0"/>
              <a:buChar char="•"/>
            </a:pPr>
            <a:r>
              <a:rPr lang="en-US" altLang="zh-CN"/>
              <a:t>每一章基本上都会涉及，但是只会涉及每一章的基础知识。</a:t>
            </a:r>
            <a:endParaRPr lang="en-US" altLang="zh-CN"/>
          </a:p>
          <a:p>
            <a:pPr marL="285750" indent="-285750">
              <a:lnSpc>
                <a:spcPct val="250000"/>
              </a:lnSpc>
              <a:buFont typeface="Arial" panose="020B0604020202020204" pitchFamily="34" charset="0"/>
              <a:buChar char="•"/>
            </a:pPr>
            <a:r>
              <a:rPr lang="en-US" altLang="zh-CN"/>
              <a:t>比较简单，半个小时就写完了可能。</a:t>
            </a:r>
            <a:endParaRPr lang="en-US" altLang="zh-CN"/>
          </a:p>
          <a:p>
            <a:pPr marL="285750" indent="-285750">
              <a:lnSpc>
                <a:spcPct val="250000"/>
              </a:lnSpc>
              <a:buFont typeface="Arial" panose="020B0604020202020204" pitchFamily="34" charset="0"/>
              <a:buChar char="•"/>
            </a:pPr>
            <a:r>
              <a:rPr lang="en-US" altLang="zh-CN"/>
              <a:t>复习三天够了。</a:t>
            </a:r>
            <a:endParaRPr lang="en-US" altLang="zh-CN"/>
          </a:p>
          <a:p>
            <a:pPr marL="285750" indent="-285750">
              <a:lnSpc>
                <a:spcPct val="250000"/>
              </a:lnSpc>
              <a:buFont typeface="Arial" panose="020B0604020202020204" pitchFamily="34" charset="0"/>
              <a:buChar char="•"/>
            </a:pPr>
            <a:r>
              <a:rPr lang="zh-CN" altLang="en-US"/>
              <a:t>别入迷西瓜</a:t>
            </a:r>
            <a:r>
              <a:rPr lang="zh-CN" altLang="en-US"/>
              <a:t>书</a:t>
            </a:r>
            <a:endParaRPr lang="zh-CN" alt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631565" y="2741930"/>
            <a:ext cx="6096000" cy="645160"/>
          </a:xfrm>
          <a:prstGeom prst="rect">
            <a:avLst/>
          </a:prstGeom>
          <a:noFill/>
        </p:spPr>
        <p:txBody>
          <a:bodyPr wrap="square" rtlCol="0" anchor="t">
            <a:spAutoFit/>
          </a:bodyPr>
          <a:p>
            <a:r>
              <a:rPr lang="en-US" altLang="zh-CN" sz="3600">
                <a:sym typeface="+mn-ea"/>
              </a:rPr>
              <a:t>5.</a:t>
            </a:r>
            <a:r>
              <a:rPr lang="zh-CN" altLang="en-US" sz="3600">
                <a:sym typeface="+mn-ea"/>
              </a:rPr>
              <a:t>神经网络</a:t>
            </a:r>
            <a:endParaRPr lang="zh-CN" altLang="en-US" sz="3600">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extLst>
              <a:ext uri="{BEBA8EAE-BF5A-486C-A8C5-ECC9F3942E4B}">
                <a14:imgProps xmlns:a14="http://schemas.microsoft.com/office/drawing/2010/main">
                  <a14:imgLayer r:embed="rId2">
                    <a14:imgEffect>
                      <a14:sharpenSoften amount="50000"/>
                    </a14:imgEffect>
                  </a14:imgLayer>
                </a14:imgProps>
              </a:ext>
              <a:ext uri="{28A0092B-C50C-407E-A947-70E740481C1C}">
                <a14:useLocalDpi xmlns:a14="http://schemas.microsoft.com/office/drawing/2010/main" val="0"/>
              </a:ext>
            </a:extLst>
          </a:blip>
          <a:stretch>
            <a:fillRect/>
          </a:stretch>
        </p:blipFill>
        <p:spPr>
          <a:xfrm>
            <a:off x="6410370" y="879401"/>
            <a:ext cx="6020754" cy="3312368"/>
          </a:xfrm>
          <a:prstGeom prst="rect">
            <a:avLst/>
          </a:prstGeom>
          <a:ln>
            <a:solidFill>
              <a:schemeClr val="tx1"/>
            </a:solidFill>
          </a:ln>
        </p:spPr>
      </p:pic>
      <p:sp>
        <p:nvSpPr>
          <p:cNvPr id="2" name="文本框 1"/>
          <p:cNvSpPr txBox="1"/>
          <p:nvPr/>
        </p:nvSpPr>
        <p:spPr>
          <a:xfrm>
            <a:off x="706120" y="844550"/>
            <a:ext cx="4064000" cy="4799965"/>
          </a:xfrm>
          <a:prstGeom prst="rect">
            <a:avLst/>
          </a:prstGeom>
          <a:noFill/>
        </p:spPr>
        <p:txBody>
          <a:bodyPr wrap="square" rtlCol="0">
            <a:spAutoFit/>
          </a:bodyPr>
          <a:p>
            <a:r>
              <a:rPr lang="en-US" altLang="zh-CN"/>
              <a:t>1. </a:t>
            </a:r>
            <a:r>
              <a:rPr lang="zh-CN" altLang="en-US"/>
              <a:t>前向传播</a:t>
            </a:r>
            <a:endParaRPr lang="zh-CN" altLang="en-US"/>
          </a:p>
          <a:p>
            <a:r>
              <a:rPr lang="en-US" altLang="zh-CN"/>
              <a:t>2. </a:t>
            </a:r>
            <a:r>
              <a:rPr lang="zh-CN" altLang="en-US"/>
              <a:t>反向传播</a:t>
            </a:r>
            <a:r>
              <a:rPr lang="en-US" altLang="zh-CN"/>
              <a:t>BP</a:t>
            </a:r>
            <a:endParaRPr lang="zh-CN" altLang="en-US"/>
          </a:p>
          <a:p>
            <a:r>
              <a:rPr lang="en-US" altLang="zh-CN">
                <a:sym typeface="+mn-ea"/>
              </a:rPr>
              <a:t>3. </a:t>
            </a:r>
            <a:r>
              <a:rPr lang="zh-CN" altLang="en-US">
                <a:sym typeface="+mn-ea"/>
              </a:rPr>
              <a:t>激活函数</a:t>
            </a:r>
            <a:r>
              <a:rPr lang="en-US" altLang="zh-CN">
                <a:sym typeface="+mn-ea"/>
              </a:rPr>
              <a:t>sigmoid</a:t>
            </a:r>
            <a:r>
              <a:rPr lang="zh-CN" altLang="en-US">
                <a:sym typeface="+mn-ea"/>
              </a:rPr>
              <a:t>，</a:t>
            </a:r>
            <a:r>
              <a:rPr lang="en-US" altLang="zh-CN">
                <a:sym typeface="+mn-ea"/>
              </a:rPr>
              <a:t>softmax</a:t>
            </a:r>
            <a:endParaRPr lang="en-US" altLang="zh-CN"/>
          </a:p>
          <a:p>
            <a:endParaRPr lang="zh-CN" altLang="en-US"/>
          </a:p>
          <a:p>
            <a:endParaRPr lang="zh-CN" altLang="en-US"/>
          </a:p>
          <a:p>
            <a:endParaRPr lang="zh-CN" altLang="en-US"/>
          </a:p>
          <a:p>
            <a:r>
              <a:rPr lang="en-US" altLang="zh-CN"/>
              <a:t>4.</a:t>
            </a:r>
            <a:r>
              <a:rPr lang="zh-CN" altLang="en-US"/>
              <a:t>过拟合</a:t>
            </a:r>
            <a:r>
              <a:rPr lang="zh-CN" altLang="en-US"/>
              <a:t>问题：</a:t>
            </a:r>
            <a:endParaRPr lang="zh-CN" altLang="en-US"/>
          </a:p>
          <a:p>
            <a:pPr marL="285750" indent="-285750">
              <a:buFont typeface="Arial" panose="020B0604020202020204" pitchFamily="34" charset="0"/>
              <a:buChar char="•"/>
            </a:pPr>
            <a:r>
              <a:rPr lang="zh-CN" altLang="en-US"/>
              <a:t>早</a:t>
            </a:r>
            <a:r>
              <a:rPr lang="zh-CN" altLang="en-US"/>
              <a:t>停</a:t>
            </a:r>
            <a:endParaRPr lang="zh-CN" altLang="en-US"/>
          </a:p>
          <a:p>
            <a:pPr marL="285750" indent="-285750">
              <a:buFont typeface="Arial" panose="020B0604020202020204" pitchFamily="34" charset="0"/>
              <a:buChar char="•"/>
            </a:pPr>
            <a:r>
              <a:rPr lang="zh-CN" altLang="en-US"/>
              <a:t>正则化</a:t>
            </a:r>
            <a:endParaRPr lang="zh-CN" altLang="en-US"/>
          </a:p>
          <a:p>
            <a:pPr marL="285750" indent="-285750">
              <a:buFont typeface="Arial" panose="020B0604020202020204" pitchFamily="34" charset="0"/>
              <a:buChar char="•"/>
            </a:pPr>
            <a:endParaRPr lang="zh-CN" altLang="en-US"/>
          </a:p>
          <a:p>
            <a:pPr marL="285750" indent="-285750">
              <a:buFont typeface="Arial" panose="020B0604020202020204" pitchFamily="34" charset="0"/>
              <a:buChar char="•"/>
            </a:pPr>
            <a:endParaRPr lang="zh-CN" altLang="en-US"/>
          </a:p>
          <a:p>
            <a:pPr marL="285750" indent="-285750">
              <a:buFont typeface="Arial" panose="020B0604020202020204" pitchFamily="34" charset="0"/>
              <a:buChar char="•"/>
            </a:pPr>
            <a:endParaRPr lang="zh-CN" altLang="en-US"/>
          </a:p>
          <a:p>
            <a:pPr marL="285750" indent="-285750">
              <a:buFont typeface="Arial" panose="020B0604020202020204" pitchFamily="34" charset="0"/>
              <a:buChar char="•"/>
            </a:pPr>
            <a:r>
              <a:rPr lang="zh-CN" altLang="en-US"/>
              <a:t>这一章考：多层感知机的</a:t>
            </a:r>
            <a:r>
              <a:rPr lang="zh-CN" altLang="en-US"/>
              <a:t>概念。</a:t>
            </a:r>
            <a:endParaRPr lang="zh-CN" altLang="en-US"/>
          </a:p>
          <a:p>
            <a:pPr marL="285750" indent="-285750">
              <a:buFont typeface="Arial" panose="020B0604020202020204" pitchFamily="34" charset="0"/>
              <a:buChar char="•"/>
            </a:pPr>
            <a:r>
              <a:rPr lang="zh-CN" altLang="en-US"/>
              <a:t>前向传播。</a:t>
            </a:r>
            <a:endParaRPr lang="zh-CN" altLang="en-US"/>
          </a:p>
          <a:p>
            <a:pPr marL="285750" indent="-285750">
              <a:buFont typeface="Arial" panose="020B0604020202020204" pitchFamily="34" charset="0"/>
              <a:buChar char="•"/>
            </a:pPr>
            <a:r>
              <a:rPr lang="zh-CN" altLang="en-US"/>
              <a:t>反向传播。</a:t>
            </a:r>
            <a:endParaRPr lang="zh-CN" altLang="en-US"/>
          </a:p>
          <a:p>
            <a:pPr marL="285750" indent="-285750">
              <a:buFont typeface="Arial" panose="020B0604020202020204" pitchFamily="34" charset="0"/>
              <a:buChar char="•"/>
            </a:pPr>
            <a:r>
              <a:rPr lang="zh-CN" altLang="en-US" b="1"/>
              <a:t>别看西瓜书</a:t>
            </a:r>
            <a:endParaRPr lang="zh-CN" altLang="en-US" b="1"/>
          </a:p>
          <a:p>
            <a:endParaRPr lang="zh-CN" altLang="en-US"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479800" y="2252980"/>
            <a:ext cx="6096000" cy="645160"/>
          </a:xfrm>
          <a:prstGeom prst="rect">
            <a:avLst/>
          </a:prstGeom>
          <a:noFill/>
        </p:spPr>
        <p:txBody>
          <a:bodyPr wrap="square" rtlCol="0" anchor="t">
            <a:spAutoFit/>
          </a:bodyPr>
          <a:p>
            <a:r>
              <a:rPr lang="en-US" altLang="zh-CN" sz="3600">
                <a:sym typeface="+mn-ea"/>
              </a:rPr>
              <a:t>6.</a:t>
            </a:r>
            <a:r>
              <a:rPr lang="zh-CN" altLang="en-US" sz="3600">
                <a:sym typeface="+mn-ea"/>
              </a:rPr>
              <a:t>支持向量机</a:t>
            </a:r>
            <a:endParaRPr lang="zh-CN" altLang="en-US" sz="3600">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6172673" y="3111814"/>
            <a:ext cx="5129213" cy="2364581"/>
          </a:xfrm>
          <a:prstGeom prst="rect">
            <a:avLst/>
          </a:prstGeom>
        </p:spPr>
      </p:pic>
      <p:sp>
        <p:nvSpPr>
          <p:cNvPr id="2" name="文本框 1"/>
          <p:cNvSpPr txBox="1"/>
          <p:nvPr/>
        </p:nvSpPr>
        <p:spPr>
          <a:xfrm>
            <a:off x="544830" y="455295"/>
            <a:ext cx="7133590" cy="2861310"/>
          </a:xfrm>
          <a:prstGeom prst="rect">
            <a:avLst/>
          </a:prstGeom>
          <a:noFill/>
        </p:spPr>
        <p:txBody>
          <a:bodyPr wrap="square" rtlCol="0">
            <a:spAutoFit/>
          </a:bodyPr>
          <a:p>
            <a:r>
              <a:rPr lang="en-US" altLang="zh-CN"/>
              <a:t>1.</a:t>
            </a:r>
            <a:r>
              <a:rPr lang="zh-CN" altLang="en-US"/>
              <a:t>理解支持向量鸡在做什么？</a:t>
            </a:r>
            <a:endParaRPr lang="en-US" altLang="zh-CN"/>
          </a:p>
          <a:p>
            <a:endParaRPr lang="en-US" altLang="zh-CN"/>
          </a:p>
          <a:p>
            <a:endParaRPr lang="en-US" altLang="zh-CN"/>
          </a:p>
          <a:p>
            <a:r>
              <a:rPr lang="en-US" altLang="zh-CN"/>
              <a:t>2. </a:t>
            </a:r>
            <a:r>
              <a:rPr lang="zh-CN" altLang="en-US">
                <a:sym typeface="+mn-ea"/>
              </a:rPr>
              <a:t>超平面，支持向量和间隔的定义</a:t>
            </a:r>
            <a:endParaRPr lang="zh-CN" altLang="en-US">
              <a:sym typeface="+mn-ea"/>
            </a:endParaRPr>
          </a:p>
          <a:p>
            <a:endParaRPr lang="zh-CN" altLang="en-US">
              <a:sym typeface="+mn-ea"/>
            </a:endParaRPr>
          </a:p>
          <a:p>
            <a:pPr marL="285750" indent="-285750">
              <a:buFont typeface="Arial" panose="020B0604020202020204" pitchFamily="34" charset="0"/>
              <a:buChar char="•"/>
            </a:pPr>
            <a:r>
              <a:rPr lang="zh-CN" altLang="en-US"/>
              <a:t>间隔是指从</a:t>
            </a:r>
            <a:r>
              <a:rPr lang="zh-CN" altLang="en-US" b="1"/>
              <a:t>超平面</a:t>
            </a:r>
            <a:r>
              <a:rPr lang="zh-CN" altLang="en-US"/>
              <a:t>到</a:t>
            </a:r>
            <a:r>
              <a:rPr lang="zh-CN" altLang="en-US" b="1"/>
              <a:t>最近的训练数据点</a:t>
            </a:r>
            <a:r>
              <a:rPr lang="zh-CN" altLang="en-US"/>
              <a:t>（即</a:t>
            </a:r>
            <a:r>
              <a:rPr lang="zh-CN" altLang="en-US" b="1"/>
              <a:t>支持向量</a:t>
            </a:r>
            <a:r>
              <a:rPr lang="zh-CN" altLang="en-US"/>
              <a:t>）的距离。在 SVM 中，目标是找到一个能够最大化间隔的超平面。这个超平面可以把两类样本很好很好的</a:t>
            </a:r>
            <a:r>
              <a:rPr lang="zh-CN" altLang="en-US"/>
              <a:t>分开</a:t>
            </a:r>
            <a:endParaRPr lang="zh-CN" altLang="en-US"/>
          </a:p>
          <a:p>
            <a:pPr marL="285750" indent="-285750">
              <a:buFont typeface="Arial" panose="020B0604020202020204" pitchFamily="34" charset="0"/>
              <a:buChar char="•"/>
            </a:pPr>
            <a:endParaRPr lang="zh-CN" altLang="en-US"/>
          </a:p>
          <a:p>
            <a:pPr indent="0">
              <a:buFont typeface="Arial" panose="020B0604020202020204" pitchFamily="34" charset="0"/>
              <a:buNone/>
            </a:pPr>
            <a:r>
              <a:rPr lang="en-US" altLang="zh-CN"/>
              <a:t>3. </a:t>
            </a:r>
            <a:r>
              <a:rPr lang="zh-CN" altLang="en-US"/>
              <a:t>核函数</a:t>
            </a:r>
            <a:r>
              <a:rPr lang="zh-CN" altLang="en-US"/>
              <a:t>是什么？</a:t>
            </a:r>
            <a:endParaRPr lang="zh-CN" altLang="en-US"/>
          </a:p>
        </p:txBody>
      </p:sp>
      <p:sp>
        <p:nvSpPr>
          <p:cNvPr id="3" name="文本框 2"/>
          <p:cNvSpPr txBox="1"/>
          <p:nvPr/>
        </p:nvSpPr>
        <p:spPr>
          <a:xfrm>
            <a:off x="593090" y="5219700"/>
            <a:ext cx="4064000" cy="368300"/>
          </a:xfrm>
          <a:prstGeom prst="rect">
            <a:avLst/>
          </a:prstGeom>
          <a:noFill/>
        </p:spPr>
        <p:txBody>
          <a:bodyPr wrap="square" rtlCol="0">
            <a:spAutoFit/>
          </a:bodyPr>
          <a:p>
            <a:r>
              <a:rPr lang="zh-CN" altLang="en-US"/>
              <a:t>这一章基本上</a:t>
            </a:r>
            <a:r>
              <a:rPr lang="zh-CN" altLang="en-US"/>
              <a:t>不考。</a:t>
            </a:r>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384550" y="2822575"/>
            <a:ext cx="6096000" cy="706755"/>
          </a:xfrm>
          <a:prstGeom prst="rect">
            <a:avLst/>
          </a:prstGeom>
          <a:noFill/>
        </p:spPr>
        <p:txBody>
          <a:bodyPr wrap="square" rtlCol="0" anchor="t">
            <a:spAutoFit/>
          </a:bodyPr>
          <a:p>
            <a:r>
              <a:rPr lang="en-US" altLang="zh-CN" sz="4000">
                <a:sym typeface="+mn-ea"/>
              </a:rPr>
              <a:t>7.</a:t>
            </a:r>
            <a:r>
              <a:rPr lang="zh-CN" altLang="en-US" sz="4000">
                <a:sym typeface="+mn-ea"/>
              </a:rPr>
              <a:t>贝叶斯分类器</a:t>
            </a:r>
            <a:endParaRPr lang="zh-CN" altLang="en-US" sz="4000">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16585" y="573405"/>
            <a:ext cx="10608310" cy="5423535"/>
          </a:xfrm>
          <a:prstGeom prst="rect">
            <a:avLst/>
          </a:prstGeom>
          <a:noFill/>
        </p:spPr>
        <p:txBody>
          <a:bodyPr wrap="square" rtlCol="0">
            <a:spAutoFit/>
          </a:bodyPr>
          <a:p>
            <a:r>
              <a:rPr lang="zh-CN" altLang="en-US" i="1"/>
              <a:t>这是一种基于贝叶斯定理的机器学习方法。</a:t>
            </a:r>
            <a:endParaRPr lang="zh-CN" altLang="en-US" i="1"/>
          </a:p>
          <a:p>
            <a:endParaRPr lang="zh-CN" altLang="en-US"/>
          </a:p>
          <a:p>
            <a:r>
              <a:rPr lang="zh-CN" altLang="en-US"/>
              <a:t>相关的几个概念：</a:t>
            </a:r>
            <a:endParaRPr lang="zh-CN" altLang="en-US"/>
          </a:p>
          <a:p>
            <a:pPr marL="285750" indent="-285750">
              <a:lnSpc>
                <a:spcPct val="125000"/>
              </a:lnSpc>
              <a:spcBef>
                <a:spcPts val="0"/>
              </a:spcBef>
              <a:spcAft>
                <a:spcPts val="0"/>
              </a:spcAft>
              <a:buFont typeface="Arial" panose="020B0604020202020204" pitchFamily="34" charset="0"/>
              <a:buChar char="•"/>
            </a:pPr>
            <a:r>
              <a:rPr lang="zh-CN" altLang="en-US"/>
              <a:t>先验：根据若干年的统计（经验）或者气候（常识），某地方下雨的概率；机器学习中一般指的是训练集中的Label的概率。</a:t>
            </a:r>
            <a:endParaRPr lang="zh-CN" altLang="en-US"/>
          </a:p>
          <a:p>
            <a:pPr marL="285750" indent="-285750">
              <a:lnSpc>
                <a:spcPct val="125000"/>
              </a:lnSpc>
              <a:spcBef>
                <a:spcPts val="0"/>
              </a:spcBef>
              <a:spcAft>
                <a:spcPts val="0"/>
              </a:spcAft>
              <a:buFont typeface="Arial" panose="020B0604020202020204" pitchFamily="34" charset="0"/>
              <a:buChar char="•"/>
            </a:pPr>
            <a:r>
              <a:rPr lang="zh-CN" altLang="en-US"/>
              <a:t>后验：根据天上有乌云（原因或者证据/观察数据），下雨（结果）的概率；机器学习中一般是需要求的东西（知道一系列特征，求其属于某某类别的概率）</a:t>
            </a:r>
            <a:endParaRPr lang="zh-CN" altLang="en-US"/>
          </a:p>
          <a:p>
            <a:pPr lvl="1" indent="0">
              <a:lnSpc>
                <a:spcPct val="125000"/>
              </a:lnSpc>
              <a:spcBef>
                <a:spcPts val="0"/>
              </a:spcBef>
              <a:spcAft>
                <a:spcPts val="0"/>
              </a:spcAft>
              <a:buFont typeface="Arial" panose="020B0604020202020204" pitchFamily="34" charset="0"/>
              <a:buNone/>
            </a:pPr>
            <a:endParaRPr lang="zh-CN" altLang="en-US"/>
          </a:p>
          <a:p>
            <a:pPr lvl="1" indent="0">
              <a:lnSpc>
                <a:spcPct val="125000"/>
              </a:lnSpc>
              <a:spcBef>
                <a:spcPts val="0"/>
              </a:spcBef>
              <a:spcAft>
                <a:spcPts val="0"/>
              </a:spcAft>
              <a:buFont typeface="Arial" panose="020B0604020202020204" pitchFamily="34" charset="0"/>
              <a:buNone/>
            </a:pPr>
            <a:endParaRPr lang="zh-CN" altLang="en-US"/>
          </a:p>
          <a:p>
            <a:pPr lvl="1" indent="0">
              <a:lnSpc>
                <a:spcPct val="125000"/>
              </a:lnSpc>
              <a:spcBef>
                <a:spcPts val="0"/>
              </a:spcBef>
              <a:spcAft>
                <a:spcPts val="0"/>
              </a:spcAft>
              <a:buFont typeface="Arial" panose="020B0604020202020204" pitchFamily="34" charset="0"/>
              <a:buNone/>
            </a:pPr>
            <a:endParaRPr lang="zh-CN" altLang="en-US"/>
          </a:p>
          <a:p>
            <a:pPr lvl="1" indent="0">
              <a:lnSpc>
                <a:spcPct val="125000"/>
              </a:lnSpc>
              <a:spcBef>
                <a:spcPts val="0"/>
              </a:spcBef>
              <a:spcAft>
                <a:spcPts val="0"/>
              </a:spcAft>
              <a:buFont typeface="Arial" panose="020B0604020202020204" pitchFamily="34" charset="0"/>
              <a:buNone/>
            </a:pPr>
            <a:endParaRPr lang="zh-CN" altLang="en-US"/>
          </a:p>
          <a:p>
            <a:pPr marL="0" lvl="0" indent="0">
              <a:lnSpc>
                <a:spcPct val="125000"/>
              </a:lnSpc>
              <a:spcBef>
                <a:spcPts val="0"/>
              </a:spcBef>
              <a:spcAft>
                <a:spcPts val="0"/>
              </a:spcAft>
              <a:buFont typeface="Arial" panose="020B0604020202020204" pitchFamily="34" charset="0"/>
              <a:buNone/>
            </a:pPr>
            <a:r>
              <a:rPr lang="zh-CN" altLang="en-US">
                <a:solidFill>
                  <a:schemeClr val="tx1"/>
                </a:solidFill>
              </a:rPr>
              <a:t>贝叶斯分类器和其他分类器（比如</a:t>
            </a:r>
            <a:r>
              <a:rPr lang="zh-CN" altLang="en-US">
                <a:solidFill>
                  <a:schemeClr val="tx1"/>
                </a:solidFill>
              </a:rPr>
              <a:t>逻辑回归）的区别是</a:t>
            </a:r>
            <a:r>
              <a:rPr lang="zh-CN" altLang="en-US">
                <a:solidFill>
                  <a:schemeClr val="tx1"/>
                </a:solidFill>
              </a:rPr>
              <a:t>什么？</a:t>
            </a:r>
            <a:endParaRPr lang="zh-CN" altLang="en-US">
              <a:solidFill>
                <a:schemeClr val="tx1"/>
              </a:solidFill>
            </a:endParaRPr>
          </a:p>
          <a:p>
            <a:pPr marL="0" lvl="0" indent="0">
              <a:lnSpc>
                <a:spcPct val="125000"/>
              </a:lnSpc>
              <a:spcBef>
                <a:spcPts val="0"/>
              </a:spcBef>
              <a:spcAft>
                <a:spcPts val="0"/>
              </a:spcAft>
              <a:buFont typeface="Arial" panose="020B0604020202020204" pitchFamily="34" charset="0"/>
              <a:buNone/>
            </a:pPr>
            <a:endParaRPr lang="zh-CN" altLang="en-US">
              <a:solidFill>
                <a:schemeClr val="tx1"/>
              </a:solidFill>
            </a:endParaRPr>
          </a:p>
          <a:p>
            <a:pPr marL="0" lvl="0" indent="457200">
              <a:lnSpc>
                <a:spcPct val="125000"/>
              </a:lnSpc>
              <a:spcBef>
                <a:spcPts val="0"/>
              </a:spcBef>
              <a:spcAft>
                <a:spcPts val="0"/>
              </a:spcAft>
              <a:buFont typeface="Arial" panose="020B0604020202020204" pitchFamily="34" charset="0"/>
              <a:buNone/>
            </a:pPr>
            <a:r>
              <a:rPr lang="zh-CN" altLang="en-US">
                <a:solidFill>
                  <a:schemeClr val="tx1"/>
                </a:solidFill>
              </a:rPr>
              <a:t>朴素贝叶斯分类器本身是没有需要学习的参数的，其训练的阶段与其他的分类器不同，其并非一个最优化的问题，其在训练的过程只需要根据训练的样本统计先验概率和条件概率（似然）即可。贝叶斯分类器更像是一种统计方法，只是用机器来辅助运算。</a:t>
            </a:r>
            <a:endParaRPr lang="zh-CN" altLang="en-US">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463040" y="45720"/>
            <a:ext cx="8763000" cy="6891655"/>
          </a:xfrm>
          <a:prstGeom prst="rect">
            <a:avLst/>
          </a:prstGeom>
        </p:spPr>
      </p:pic>
      <p:pic>
        <p:nvPicPr>
          <p:cNvPr id="3" name="图片 2"/>
          <p:cNvPicPr>
            <a:picLocks noChangeAspect="1"/>
          </p:cNvPicPr>
          <p:nvPr/>
        </p:nvPicPr>
        <p:blipFill>
          <a:blip r:embed="rId2"/>
          <a:stretch>
            <a:fillRect/>
          </a:stretch>
        </p:blipFill>
        <p:spPr>
          <a:xfrm>
            <a:off x="6885940" y="443230"/>
            <a:ext cx="4629785" cy="1971675"/>
          </a:xfrm>
          <a:prstGeom prst="rect">
            <a:avLst/>
          </a:prstGeom>
        </p:spPr>
      </p:pic>
      <p:sp>
        <p:nvSpPr>
          <p:cNvPr id="4" name="文本框 3"/>
          <p:cNvSpPr txBox="1"/>
          <p:nvPr/>
        </p:nvSpPr>
        <p:spPr>
          <a:xfrm>
            <a:off x="10941685" y="4485005"/>
            <a:ext cx="4064000" cy="368300"/>
          </a:xfrm>
          <a:prstGeom prst="rect">
            <a:avLst/>
          </a:prstGeom>
          <a:noFill/>
        </p:spPr>
        <p:txBody>
          <a:bodyPr wrap="square" rtlCol="0">
            <a:spAutoFit/>
          </a:bodyPr>
          <a:p>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45235" y="949325"/>
            <a:ext cx="4064000" cy="368300"/>
          </a:xfrm>
          <a:prstGeom prst="rect">
            <a:avLst/>
          </a:prstGeom>
          <a:noFill/>
        </p:spPr>
        <p:txBody>
          <a:bodyPr wrap="square" rtlCol="0">
            <a:spAutoFit/>
          </a:bodyPr>
          <a:p>
            <a:r>
              <a:rPr lang="en-US" altLang="zh-CN"/>
              <a:t>em</a:t>
            </a:r>
            <a:r>
              <a:rPr lang="zh-CN" altLang="en-US"/>
              <a:t>算法</a:t>
            </a: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964180" y="2530475"/>
            <a:ext cx="4064000" cy="645160"/>
          </a:xfrm>
          <a:prstGeom prst="rect">
            <a:avLst/>
          </a:prstGeom>
          <a:noFill/>
        </p:spPr>
        <p:txBody>
          <a:bodyPr wrap="square" rtlCol="0">
            <a:spAutoFit/>
          </a:bodyPr>
          <a:p>
            <a:r>
              <a:rPr lang="zh-CN" altLang="en-US" sz="3600">
                <a:sym typeface="+mn-ea"/>
              </a:rPr>
              <a:t>第八章：集成学习</a:t>
            </a:r>
            <a:endParaRPr lang="zh-CN" altLang="en-US" sz="3600">
              <a:sym typeface="+mn-e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64260" y="692150"/>
            <a:ext cx="8874125" cy="4799965"/>
          </a:xfrm>
          <a:prstGeom prst="rect">
            <a:avLst/>
          </a:prstGeom>
          <a:noFill/>
        </p:spPr>
        <p:txBody>
          <a:bodyPr wrap="square" rtlCol="0">
            <a:spAutoFit/>
          </a:bodyPr>
          <a:p>
            <a:r>
              <a:rPr lang="zh-CN" altLang="en-US" i="1">
                <a:sym typeface="+mn-ea"/>
              </a:rPr>
              <a:t>要获得好的集成，个体学习器应该</a:t>
            </a:r>
            <a:r>
              <a:rPr lang="en-US" altLang="zh-CN" i="1">
                <a:sym typeface="+mn-ea"/>
              </a:rPr>
              <a:t>“</a:t>
            </a:r>
            <a:r>
              <a:rPr lang="zh-CN" altLang="en-US" i="1">
                <a:sym typeface="+mn-ea"/>
              </a:rPr>
              <a:t>好而不同</a:t>
            </a:r>
            <a:r>
              <a:rPr lang="en-US" altLang="zh-CN" i="1">
                <a:sym typeface="+mn-ea"/>
              </a:rPr>
              <a:t>”</a:t>
            </a:r>
            <a:r>
              <a:rPr lang="zh-CN" altLang="en-US" i="1">
                <a:sym typeface="+mn-ea"/>
              </a:rPr>
              <a:t>。个体学习器性能不能太坏，学习器之间要有差异</a:t>
            </a:r>
            <a:endParaRPr lang="zh-CN" altLang="en-US" i="1">
              <a:sym typeface="+mn-ea"/>
            </a:endParaRPr>
          </a:p>
          <a:p>
            <a:endParaRPr lang="zh-CN" altLang="en-US" i="1"/>
          </a:p>
          <a:p>
            <a:endParaRPr lang="zh-CN" altLang="en-US" i="1"/>
          </a:p>
          <a:p>
            <a:endParaRPr lang="zh-CN" altLang="en-US" i="1"/>
          </a:p>
          <a:p>
            <a:endParaRPr lang="zh-CN" altLang="en-US" i="1"/>
          </a:p>
          <a:p>
            <a:r>
              <a:rPr lang="zh-CN" altLang="en-US"/>
              <a:t>集成学习有两个主要的问题需要解决，第一是如何得到若干个 个体学习器，第二是如何选择一种结合策略，将这些个体学习器集合成一个强学习器</a:t>
            </a:r>
            <a:endParaRPr lang="zh-CN" altLang="en-US"/>
          </a:p>
          <a:p>
            <a:r>
              <a:rPr lang="zh-CN" altLang="en-US"/>
              <a:t>目前的集成学习分为</a:t>
            </a:r>
            <a:r>
              <a:rPr lang="zh-CN" altLang="en-US"/>
              <a:t>两大类：</a:t>
            </a:r>
            <a:endParaRPr lang="zh-CN" altLang="en-US"/>
          </a:p>
          <a:p>
            <a:endParaRPr lang="zh-CN" altLang="en-US"/>
          </a:p>
          <a:p>
            <a:pPr indent="457200"/>
            <a:r>
              <a:rPr lang="en-US" altLang="zh-CN"/>
              <a:t>1. 第一种是个体之间存在强依赖关系，一系列的学习器都需要通过串行产生</a:t>
            </a:r>
            <a:r>
              <a:rPr lang="zh-CN" altLang="en-US"/>
              <a:t>，试图提升单个个体的能力</a:t>
            </a:r>
            <a:r>
              <a:rPr lang="en-US" altLang="zh-CN"/>
              <a:t>，代表算法为boosting系列</a:t>
            </a:r>
            <a:r>
              <a:rPr lang="zh-CN" altLang="en-US"/>
              <a:t>（</a:t>
            </a:r>
            <a:r>
              <a:rPr lang="en-US" altLang="zh-CN"/>
              <a:t>Adaboost</a:t>
            </a:r>
            <a:r>
              <a:rPr lang="zh-CN" altLang="en-US"/>
              <a:t>）</a:t>
            </a:r>
            <a:endParaRPr lang="zh-CN" altLang="en-US"/>
          </a:p>
          <a:p>
            <a:pPr indent="457200"/>
            <a:r>
              <a:rPr lang="en-US" altLang="zh-CN"/>
              <a:t>2. </a:t>
            </a:r>
            <a:r>
              <a:rPr lang="zh-CN" altLang="en-US"/>
              <a:t>第二种是个体之间不存在强依赖关系，一系列的学习器并行产生，代表算法为bagging系列（随机</a:t>
            </a:r>
            <a:r>
              <a:rPr lang="zh-CN" altLang="en-US"/>
              <a:t>森林）</a:t>
            </a:r>
            <a:endParaRPr lang="zh-CN" altLang="en-US"/>
          </a:p>
          <a:p>
            <a:pPr indent="457200"/>
            <a:endParaRPr lang="zh-CN" altLang="en-US"/>
          </a:p>
          <a:p>
            <a:pPr indent="457200"/>
            <a:endParaRPr lang="zh-CN" altLang="en-US"/>
          </a:p>
          <a:p>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题型</a:t>
            </a:r>
            <a:r>
              <a:rPr lang="en-US" altLang="zh-CN"/>
              <a:t>1 </a:t>
            </a:r>
            <a:r>
              <a:rPr lang="zh-CN" altLang="en-US"/>
              <a:t>：</a:t>
            </a:r>
            <a:r>
              <a:rPr lang="en-US" altLang="zh-CN"/>
              <a:t> </a:t>
            </a:r>
            <a:r>
              <a:rPr lang="zh-CN" altLang="en-US"/>
              <a:t>简答题</a:t>
            </a:r>
            <a:r>
              <a:rPr lang="en-US" altLang="zh-CN"/>
              <a:t> </a:t>
            </a:r>
            <a:endParaRPr lang="en-US" altLang="zh-CN"/>
          </a:p>
        </p:txBody>
      </p:sp>
      <p:sp>
        <p:nvSpPr>
          <p:cNvPr id="3" name="文本框 2"/>
          <p:cNvSpPr txBox="1"/>
          <p:nvPr/>
        </p:nvSpPr>
        <p:spPr>
          <a:xfrm>
            <a:off x="558165" y="1725930"/>
            <a:ext cx="4064000" cy="368300"/>
          </a:xfrm>
          <a:prstGeom prst="rect">
            <a:avLst/>
          </a:prstGeom>
          <a:noFill/>
        </p:spPr>
        <p:txBody>
          <a:bodyPr wrap="square" rtlCol="0">
            <a:spAutoFit/>
          </a:bodyPr>
          <a:p>
            <a:r>
              <a:rPr lang="zh-CN" altLang="en-US"/>
              <a:t>基本上别乱写，都能</a:t>
            </a:r>
            <a:r>
              <a:rPr lang="zh-CN" altLang="en-US"/>
              <a:t>拿分。</a:t>
            </a:r>
            <a:endParaRPr lang="zh-CN" altLang="en-US"/>
          </a:p>
        </p:txBody>
      </p:sp>
      <p:sp>
        <p:nvSpPr>
          <p:cNvPr id="4" name="文本框 3"/>
          <p:cNvSpPr txBox="1"/>
          <p:nvPr/>
        </p:nvSpPr>
        <p:spPr>
          <a:xfrm>
            <a:off x="558165" y="2435860"/>
            <a:ext cx="3880485" cy="645160"/>
          </a:xfrm>
          <a:prstGeom prst="rect">
            <a:avLst/>
          </a:prstGeom>
          <a:noFill/>
        </p:spPr>
        <p:txBody>
          <a:bodyPr wrap="square" rtlCol="0">
            <a:spAutoFit/>
          </a:bodyPr>
          <a:p>
            <a:pPr>
              <a:lnSpc>
                <a:spcPct val="100000"/>
              </a:lnSpc>
              <a:spcBef>
                <a:spcPts val="0"/>
              </a:spcBef>
              <a:spcAft>
                <a:spcPts val="0"/>
              </a:spcAft>
            </a:pPr>
            <a:r>
              <a:rPr lang="zh-CN" altLang="en-US"/>
              <a:t>还发现一件事，每年好像都要问一下什么是监督学习什么是非监督</a:t>
            </a:r>
            <a:r>
              <a:rPr lang="zh-CN" altLang="en-US"/>
              <a:t>学习</a:t>
            </a:r>
            <a:endParaRPr lang="zh-CN" altLang="en-US"/>
          </a:p>
        </p:txBody>
      </p:sp>
      <p:sp>
        <p:nvSpPr>
          <p:cNvPr id="5" name="文本框 4"/>
          <p:cNvSpPr txBox="1"/>
          <p:nvPr/>
        </p:nvSpPr>
        <p:spPr>
          <a:xfrm>
            <a:off x="445770" y="5958840"/>
            <a:ext cx="5227320" cy="337185"/>
          </a:xfrm>
          <a:prstGeom prst="rect">
            <a:avLst/>
          </a:prstGeom>
          <a:noFill/>
        </p:spPr>
        <p:txBody>
          <a:bodyPr wrap="square" rtlCol="0">
            <a:spAutoFit/>
          </a:bodyPr>
          <a:p>
            <a:r>
              <a:rPr lang="zh-CN" altLang="en-US" sz="1600"/>
              <a:t>参考</a:t>
            </a:r>
            <a:r>
              <a:rPr lang="en-US" altLang="zh-CN" sz="1600"/>
              <a:t>@VayneDuan @</a:t>
            </a:r>
            <a:r>
              <a:rPr lang="zh-CN" altLang="en-US" sz="1600"/>
              <a:t>李金阳</a:t>
            </a:r>
            <a:r>
              <a:rPr lang="en-US" altLang="zh-CN" sz="1600"/>
              <a:t> </a:t>
            </a:r>
            <a:r>
              <a:rPr lang="zh-CN" altLang="en-US" sz="1600"/>
              <a:t>回忆版试卷</a:t>
            </a:r>
            <a:endParaRPr lang="zh-CN" altLang="en-US" sz="1600"/>
          </a:p>
        </p:txBody>
      </p:sp>
      <p:pic>
        <p:nvPicPr>
          <p:cNvPr id="6" name="图片 5"/>
          <p:cNvPicPr>
            <a:picLocks noChangeAspect="1"/>
          </p:cNvPicPr>
          <p:nvPr/>
        </p:nvPicPr>
        <p:blipFill>
          <a:blip r:embed="rId1"/>
          <a:stretch>
            <a:fillRect/>
          </a:stretch>
        </p:blipFill>
        <p:spPr>
          <a:xfrm>
            <a:off x="5440680" y="1775460"/>
            <a:ext cx="4691380" cy="2114550"/>
          </a:xfrm>
          <a:prstGeom prst="rect">
            <a:avLst/>
          </a:prstGeom>
        </p:spPr>
      </p:pic>
      <p:pic>
        <p:nvPicPr>
          <p:cNvPr id="7" name="图片 6"/>
          <p:cNvPicPr>
            <a:picLocks noChangeAspect="1"/>
          </p:cNvPicPr>
          <p:nvPr/>
        </p:nvPicPr>
        <p:blipFill>
          <a:blip r:embed="rId2"/>
          <a:stretch>
            <a:fillRect/>
          </a:stretch>
        </p:blipFill>
        <p:spPr>
          <a:xfrm>
            <a:off x="5596890" y="4011930"/>
            <a:ext cx="6057900" cy="824230"/>
          </a:xfrm>
          <a:prstGeom prst="rect">
            <a:avLst/>
          </a:prstGeom>
        </p:spPr>
      </p:pic>
      <p:cxnSp>
        <p:nvCxnSpPr>
          <p:cNvPr id="8" name="直接连接符 7"/>
          <p:cNvCxnSpPr/>
          <p:nvPr/>
        </p:nvCxnSpPr>
        <p:spPr>
          <a:xfrm>
            <a:off x="4886325" y="101600"/>
            <a:ext cx="0" cy="6657340"/>
          </a:xfrm>
          <a:prstGeom prst="line">
            <a:avLst/>
          </a:prstGeom>
        </p:spPr>
        <p:style>
          <a:lnRef idx="2">
            <a:schemeClr val="accent1"/>
          </a:lnRef>
          <a:fillRef idx="0">
            <a:srgbClr val="FFFFFF"/>
          </a:fillRef>
          <a:effectRef idx="0">
            <a:srgbClr val="FFFFFF"/>
          </a:effectRef>
          <a:fontRef idx="minor">
            <a:schemeClr val="tx1"/>
          </a:fontRef>
        </p:style>
      </p:cxnSp>
    </p:spTree>
    <p:custDataLst>
      <p:tags r:id="rId3"/>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42695" y="648970"/>
            <a:ext cx="6096000" cy="583565"/>
          </a:xfrm>
          <a:prstGeom prst="rect">
            <a:avLst/>
          </a:prstGeom>
          <a:noFill/>
        </p:spPr>
        <p:txBody>
          <a:bodyPr wrap="square" rtlCol="0" anchor="t">
            <a:spAutoFit/>
          </a:bodyPr>
          <a:p>
            <a:r>
              <a:rPr lang="zh-CN" altLang="en-US" sz="3200" b="1"/>
              <a:t>Boosting</a:t>
            </a:r>
            <a:endParaRPr lang="zh-CN" altLang="en-US" sz="3200" b="1"/>
          </a:p>
        </p:txBody>
      </p:sp>
      <p:sp>
        <p:nvSpPr>
          <p:cNvPr id="3" name="文本框 2"/>
          <p:cNvSpPr txBox="1"/>
          <p:nvPr/>
        </p:nvSpPr>
        <p:spPr>
          <a:xfrm>
            <a:off x="963930" y="1420495"/>
            <a:ext cx="8973185" cy="1476375"/>
          </a:xfrm>
          <a:prstGeom prst="rect">
            <a:avLst/>
          </a:prstGeom>
          <a:noFill/>
        </p:spPr>
        <p:txBody>
          <a:bodyPr wrap="square" rtlCol="0">
            <a:spAutoFit/>
          </a:bodyPr>
          <a:p>
            <a:r>
              <a:rPr lang="zh-CN" altLang="en-US">
                <a:latin typeface="仿宋" panose="02010609060101010101" charset="-122"/>
                <a:ea typeface="仿宋" panose="02010609060101010101" charset="-122"/>
                <a:cs typeface="仿宋" panose="02010609060101010101" charset="-122"/>
              </a:rPr>
              <a:t>Boosting是一族可以将</a:t>
            </a:r>
            <a:r>
              <a:rPr lang="zh-CN" altLang="en-US" b="1">
                <a:solidFill>
                  <a:srgbClr val="FF0000"/>
                </a:solidFill>
                <a:latin typeface="仿宋" panose="02010609060101010101" charset="-122"/>
                <a:ea typeface="仿宋" panose="02010609060101010101" charset="-122"/>
                <a:cs typeface="仿宋" panose="02010609060101010101" charset="-122"/>
              </a:rPr>
              <a:t>弱学习器</a:t>
            </a:r>
            <a:r>
              <a:rPr lang="zh-CN" altLang="en-US">
                <a:latin typeface="仿宋" panose="02010609060101010101" charset="-122"/>
                <a:ea typeface="仿宋" panose="02010609060101010101" charset="-122"/>
                <a:cs typeface="仿宋" panose="02010609060101010101" charset="-122"/>
              </a:rPr>
              <a:t>提升为</a:t>
            </a:r>
            <a:r>
              <a:rPr lang="zh-CN" altLang="en-US" b="1">
                <a:solidFill>
                  <a:srgbClr val="FF0000"/>
                </a:solidFill>
                <a:latin typeface="仿宋" panose="02010609060101010101" charset="-122"/>
                <a:ea typeface="仿宋" panose="02010609060101010101" charset="-122"/>
                <a:cs typeface="仿宋" panose="02010609060101010101" charset="-122"/>
              </a:rPr>
              <a:t>强学习器</a:t>
            </a:r>
            <a:r>
              <a:rPr lang="zh-CN" altLang="en-US">
                <a:latin typeface="仿宋" panose="02010609060101010101" charset="-122"/>
                <a:ea typeface="仿宋" panose="02010609060101010101" charset="-122"/>
                <a:cs typeface="仿宋" panose="02010609060101010101" charset="-122"/>
              </a:rPr>
              <a:t>的算法。</a:t>
            </a:r>
            <a:endParaRPr lang="zh-CN" altLang="en-US">
              <a:latin typeface="仿宋" panose="02010609060101010101" charset="-122"/>
              <a:ea typeface="仿宋" panose="02010609060101010101" charset="-122"/>
              <a:cs typeface="仿宋" panose="02010609060101010101" charset="-122"/>
            </a:endParaRPr>
          </a:p>
          <a:p>
            <a:r>
              <a:rPr lang="zh-CN" altLang="en-US">
                <a:latin typeface="仿宋" panose="02010609060101010101" charset="-122"/>
                <a:ea typeface="仿宋" panose="02010609060101010101" charset="-122"/>
                <a:cs typeface="仿宋" panose="02010609060101010101" charset="-122"/>
              </a:rPr>
              <a:t>工作机制大致为：先从初始训练集中训练出一个基学习器，再根据基学习器的表现对训练样本分布进行调整，使得先前基学习器做错的训练样本在后续收到更多的关注，然后基于调整后的样本训练下一个基学习器；如此重复进行，知道基学习器的数目达到了事先指定的值T，最终再将这T个基学习器进行加权组合。</a:t>
            </a:r>
            <a:endParaRPr lang="zh-CN" altLang="en-US">
              <a:latin typeface="仿宋" panose="02010609060101010101" charset="-122"/>
              <a:ea typeface="仿宋" panose="02010609060101010101" charset="-122"/>
              <a:cs typeface="仿宋" panose="02010609060101010101" charset="-122"/>
            </a:endParaRPr>
          </a:p>
        </p:txBody>
      </p:sp>
      <p:pic>
        <p:nvPicPr>
          <p:cNvPr id="4" name="图片 3"/>
          <p:cNvPicPr>
            <a:picLocks noChangeAspect="1"/>
          </p:cNvPicPr>
          <p:nvPr/>
        </p:nvPicPr>
        <p:blipFill>
          <a:blip r:embed="rId1"/>
          <a:stretch>
            <a:fillRect/>
          </a:stretch>
        </p:blipFill>
        <p:spPr>
          <a:xfrm>
            <a:off x="3174365" y="3004820"/>
            <a:ext cx="4862830" cy="33718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42695" y="648970"/>
            <a:ext cx="6096000" cy="583565"/>
          </a:xfrm>
          <a:prstGeom prst="rect">
            <a:avLst/>
          </a:prstGeom>
          <a:noFill/>
        </p:spPr>
        <p:txBody>
          <a:bodyPr wrap="square" rtlCol="0" anchor="t">
            <a:spAutoFit/>
          </a:bodyPr>
          <a:p>
            <a:r>
              <a:rPr lang="en-US" altLang="zh-CN" sz="3200" b="1" dirty="0">
                <a:sym typeface="+mn-ea"/>
              </a:rPr>
              <a:t>Bagging</a:t>
            </a:r>
            <a:endParaRPr lang="zh-CN" altLang="en-US" sz="3200" b="1"/>
          </a:p>
        </p:txBody>
      </p:sp>
      <p:sp>
        <p:nvSpPr>
          <p:cNvPr id="3" name="文本框 2"/>
          <p:cNvSpPr txBox="1"/>
          <p:nvPr/>
        </p:nvSpPr>
        <p:spPr>
          <a:xfrm>
            <a:off x="928370" y="1520190"/>
            <a:ext cx="9544050" cy="3415030"/>
          </a:xfrm>
          <a:prstGeom prst="rect">
            <a:avLst/>
          </a:prstGeom>
          <a:noFill/>
        </p:spPr>
        <p:txBody>
          <a:bodyPr wrap="square" rtlCol="0" anchor="t">
            <a:spAutoFit/>
          </a:bodyPr>
          <a:p>
            <a:pPr indent="457200"/>
            <a:r>
              <a:rPr lang="zh-CN" altLang="en-US">
                <a:latin typeface="仿宋" panose="02010609060101010101" charset="-122"/>
                <a:ea typeface="仿宋" panose="02010609060101010101" charset="-122"/>
                <a:cs typeface="仿宋" panose="02010609060101010101" charset="-122"/>
              </a:rPr>
              <a:t>欲得到泛化性能较好的集成模型，集成中的各个个体应该尽量独立，虽然”独立“在现实条件中无法做到，但可以设法使得基学习器之间有较大的差异。</a:t>
            </a:r>
            <a:r>
              <a:rPr lang="zh-CN" altLang="en-US">
                <a:latin typeface="仿宋" panose="02010609060101010101" charset="-122"/>
                <a:ea typeface="仿宋" panose="02010609060101010101" charset="-122"/>
                <a:cs typeface="仿宋" panose="02010609060101010101" charset="-122"/>
              </a:rPr>
              <a:t>采样。</a:t>
            </a:r>
            <a:endParaRPr lang="zh-CN" altLang="en-US">
              <a:latin typeface="仿宋" panose="02010609060101010101" charset="-122"/>
              <a:ea typeface="仿宋" panose="02010609060101010101" charset="-122"/>
              <a:cs typeface="仿宋" panose="02010609060101010101" charset="-122"/>
            </a:endParaRPr>
          </a:p>
          <a:p>
            <a:pPr indent="457200"/>
            <a:r>
              <a:rPr lang="zh-CN" altLang="en-US">
                <a:latin typeface="仿宋" panose="02010609060101010101" charset="-122"/>
                <a:ea typeface="仿宋" panose="02010609060101010101" charset="-122"/>
                <a:cs typeface="仿宋" panose="02010609060101010101" charset="-122"/>
              </a:rPr>
              <a:t>Bagging（这个名字是由Bootstrap AGGregatING缩写而来的）。其具体做法很简单：给定包含m个样本的训练集，我们先随机取出一个样本放入采样集中，再把该样本放回（使得下次采样仍然可以被选中），这样经过m此采样，我们可以得到含m个样本的采样集。照这样，我们可以采样出T个含m个训练样本的采样集，然后基于每个采样集训练出一个基学习器。</a:t>
            </a:r>
            <a:endParaRPr lang="zh-CN" altLang="en-US">
              <a:latin typeface="仿宋" panose="02010609060101010101" charset="-122"/>
              <a:ea typeface="仿宋" panose="02010609060101010101" charset="-122"/>
              <a:cs typeface="仿宋" panose="02010609060101010101" charset="-122"/>
            </a:endParaRPr>
          </a:p>
          <a:p>
            <a:pPr indent="457200"/>
            <a:endParaRPr lang="zh-CN" altLang="en-US">
              <a:latin typeface="仿宋" panose="02010609060101010101" charset="-122"/>
              <a:ea typeface="仿宋" panose="02010609060101010101" charset="-122"/>
              <a:cs typeface="仿宋" panose="02010609060101010101" charset="-122"/>
            </a:endParaRPr>
          </a:p>
          <a:p>
            <a:pPr indent="457200"/>
            <a:r>
              <a:rPr lang="zh-CN" altLang="en-US" b="1">
                <a:solidFill>
                  <a:srgbClr val="FF0000"/>
                </a:solidFill>
                <a:latin typeface="仿宋" panose="02010609060101010101" charset="-122"/>
                <a:ea typeface="仿宋" panose="02010609060101010101" charset="-122"/>
                <a:cs typeface="仿宋" panose="02010609060101010101" charset="-122"/>
              </a:rPr>
              <a:t>随机森林RF（Bagging族中重要的算法）</a:t>
            </a:r>
            <a:endParaRPr lang="zh-CN" altLang="en-US" b="1">
              <a:solidFill>
                <a:srgbClr val="FF0000"/>
              </a:solidFill>
              <a:latin typeface="仿宋" panose="02010609060101010101" charset="-122"/>
              <a:ea typeface="仿宋" panose="02010609060101010101" charset="-122"/>
              <a:cs typeface="仿宋" panose="02010609060101010101" charset="-122"/>
            </a:endParaRPr>
          </a:p>
          <a:p>
            <a:pPr indent="457200"/>
            <a:endParaRPr lang="zh-CN" altLang="en-US">
              <a:solidFill>
                <a:srgbClr val="FF0000"/>
              </a:solidFill>
              <a:latin typeface="仿宋" panose="02010609060101010101" charset="-122"/>
              <a:ea typeface="仿宋" panose="02010609060101010101" charset="-122"/>
              <a:cs typeface="仿宋" panose="02010609060101010101" charset="-122"/>
            </a:endParaRPr>
          </a:p>
          <a:p>
            <a:pPr indent="457200"/>
            <a:r>
              <a:rPr lang="zh-CN" altLang="en-US">
                <a:latin typeface="仿宋" panose="02010609060101010101" charset="-122"/>
                <a:ea typeface="仿宋" panose="02010609060101010101" charset="-122"/>
                <a:cs typeface="仿宋" panose="02010609060101010101" charset="-122"/>
              </a:rPr>
              <a:t>什么Bagging要与DT相结合？</a:t>
            </a:r>
            <a:endParaRPr lang="zh-CN" altLang="en-US">
              <a:latin typeface="仿宋" panose="02010609060101010101" charset="-122"/>
              <a:ea typeface="仿宋" panose="02010609060101010101" charset="-122"/>
              <a:cs typeface="仿宋" panose="02010609060101010101" charset="-122"/>
            </a:endParaRPr>
          </a:p>
          <a:p>
            <a:pPr indent="457200"/>
            <a:r>
              <a:rPr lang="zh-CN" altLang="en-US">
                <a:latin typeface="仿宋" panose="02010609060101010101" charset="-122"/>
                <a:ea typeface="仿宋" panose="02010609060101010101" charset="-122"/>
                <a:cs typeface="仿宋" panose="02010609060101010101" charset="-122"/>
              </a:rPr>
              <a:t>不仅仅如此，随机森林还多做了一点工作，选</a:t>
            </a:r>
            <a:r>
              <a:rPr lang="zh-CN" altLang="en-US">
                <a:latin typeface="仿宋" panose="02010609060101010101" charset="-122"/>
                <a:ea typeface="仿宋" panose="02010609060101010101" charset="-122"/>
                <a:cs typeface="仿宋" panose="02010609060101010101" charset="-122"/>
              </a:rPr>
              <a:t>特征。</a:t>
            </a:r>
            <a:endParaRPr lang="zh-CN" altLang="en-US">
              <a:latin typeface="仿宋" panose="02010609060101010101" charset="-122"/>
              <a:ea typeface="仿宋" panose="02010609060101010101" charset="-122"/>
              <a:cs typeface="仿宋" panose="02010609060101010101" charset="-122"/>
            </a:endParaRPr>
          </a:p>
          <a:p>
            <a:pPr indent="457200"/>
            <a:endParaRPr lang="zh-CN" altLang="en-US">
              <a:latin typeface="仿宋" panose="02010609060101010101" charset="-122"/>
              <a:ea typeface="仿宋" panose="02010609060101010101" charset="-122"/>
              <a:cs typeface="仿宋" panose="02010609060101010101"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73810" y="1120775"/>
            <a:ext cx="4064000" cy="368300"/>
          </a:xfrm>
          <a:prstGeom prst="rect">
            <a:avLst/>
          </a:prstGeom>
          <a:noFill/>
        </p:spPr>
        <p:txBody>
          <a:bodyPr wrap="square" rtlCol="0">
            <a:spAutoFit/>
          </a:bodyPr>
          <a:p>
            <a:r>
              <a:rPr lang="zh-CN" altLang="en-US"/>
              <a:t>回到如何结合的</a:t>
            </a:r>
            <a:r>
              <a:rPr lang="zh-CN" altLang="en-US"/>
              <a:t>问题。</a:t>
            </a:r>
            <a:endParaRPr lang="zh-CN" altLang="en-US"/>
          </a:p>
        </p:txBody>
      </p:sp>
      <p:pic>
        <p:nvPicPr>
          <p:cNvPr id="3" name="图片 2"/>
          <p:cNvPicPr>
            <a:picLocks noChangeAspect="1"/>
          </p:cNvPicPr>
          <p:nvPr/>
        </p:nvPicPr>
        <p:blipFill>
          <a:blip r:embed="rId1"/>
          <a:stretch>
            <a:fillRect/>
          </a:stretch>
        </p:blipFill>
        <p:spPr>
          <a:xfrm>
            <a:off x="1185545" y="1833245"/>
            <a:ext cx="9039225" cy="4352925"/>
          </a:xfrm>
          <a:prstGeom prst="rect">
            <a:avLst/>
          </a:prstGeom>
        </p:spPr>
      </p:pic>
      <p:sp>
        <p:nvSpPr>
          <p:cNvPr id="4" name="文本框 3"/>
          <p:cNvSpPr txBox="1"/>
          <p:nvPr/>
        </p:nvSpPr>
        <p:spPr>
          <a:xfrm>
            <a:off x="4306570" y="5674360"/>
            <a:ext cx="4064000" cy="368300"/>
          </a:xfrm>
          <a:prstGeom prst="rect">
            <a:avLst/>
          </a:prstGeom>
          <a:noFill/>
        </p:spPr>
        <p:txBody>
          <a:bodyPr wrap="square" rtlCol="0">
            <a:spAutoFit/>
          </a:bodyPr>
          <a:p>
            <a:r>
              <a:rPr lang="zh-CN" altLang="en-US"/>
              <a:t>看一眼</a:t>
            </a:r>
            <a:r>
              <a:rPr lang="zh-CN" altLang="en-US"/>
              <a:t>就行</a:t>
            </a:r>
            <a:endParaRPr lang="zh-CN"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53205" y="2987040"/>
            <a:ext cx="6096000" cy="706755"/>
          </a:xfrm>
          <a:prstGeom prst="rect">
            <a:avLst/>
          </a:prstGeom>
          <a:noFill/>
        </p:spPr>
        <p:txBody>
          <a:bodyPr wrap="square" rtlCol="0" anchor="t">
            <a:spAutoFit/>
          </a:bodyPr>
          <a:p>
            <a:r>
              <a:rPr lang="zh-CN" altLang="en-US" sz="4000" b="1" dirty="0">
                <a:latin typeface="方正粗黑宋简体" panose="02000000000000000000" pitchFamily="2" charset="-122"/>
                <a:ea typeface="方正粗黑宋简体" panose="02000000000000000000" pitchFamily="2" charset="-122"/>
                <a:sym typeface="+mn-ea"/>
              </a:rPr>
              <a:t>第</a:t>
            </a:r>
            <a:r>
              <a:rPr lang="en-US" altLang="zh-CN" sz="4000" b="1" dirty="0">
                <a:latin typeface="方正粗黑宋简体" panose="02000000000000000000" pitchFamily="2" charset="-122"/>
                <a:ea typeface="方正粗黑宋简体" panose="02000000000000000000" pitchFamily="2" charset="-122"/>
                <a:sym typeface="+mn-ea"/>
              </a:rPr>
              <a:t>9</a:t>
            </a:r>
            <a:r>
              <a:rPr lang="zh-CN" altLang="en-US" sz="4000" b="1" dirty="0">
                <a:latin typeface="方正粗黑宋简体" panose="02000000000000000000" pitchFamily="2" charset="-122"/>
                <a:ea typeface="方正粗黑宋简体" panose="02000000000000000000" pitchFamily="2" charset="-122"/>
                <a:sym typeface="+mn-ea"/>
              </a:rPr>
              <a:t>章  聚类</a:t>
            </a:r>
            <a:endParaRPr lang="zh-CN" altLang="en-US" sz="4000" b="1" dirty="0">
              <a:latin typeface="方正粗黑宋简体" panose="02000000000000000000" pitchFamily="2" charset="-122"/>
              <a:ea typeface="方正粗黑宋简体" panose="02000000000000000000" pitchFamily="2" charset="-122"/>
              <a:sym typeface="+mn-e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68730" y="744855"/>
            <a:ext cx="7816215" cy="3692525"/>
          </a:xfrm>
          <a:prstGeom prst="rect">
            <a:avLst/>
          </a:prstGeom>
          <a:noFill/>
        </p:spPr>
        <p:txBody>
          <a:bodyPr wrap="square" rtlCol="0">
            <a:spAutoFit/>
          </a:bodyPr>
          <a:p>
            <a:r>
              <a:rPr lang="en-US" altLang="zh-CN"/>
              <a:t>1. </a:t>
            </a:r>
            <a:r>
              <a:rPr lang="zh-CN" altLang="en-US"/>
              <a:t>监督学习和</a:t>
            </a:r>
            <a:r>
              <a:rPr lang="zh-CN" altLang="en-US"/>
              <a:t>无监督学习</a:t>
            </a:r>
            <a:endParaRPr lang="zh-CN" altLang="en-US"/>
          </a:p>
          <a:p>
            <a:r>
              <a:rPr lang="en-US" altLang="zh-CN"/>
              <a:t>2. </a:t>
            </a:r>
            <a:r>
              <a:rPr lang="zh-CN" altLang="en-US"/>
              <a:t>性能度量</a:t>
            </a:r>
            <a:r>
              <a:rPr lang="en-US" altLang="zh-CN"/>
              <a:t> </a:t>
            </a:r>
            <a:r>
              <a:rPr lang="zh-CN" altLang="en-US"/>
              <a:t>（簇内相似度高，簇间相似度低）、</a:t>
            </a:r>
            <a:r>
              <a:rPr lang="zh-CN" altLang="en-US"/>
              <a:t>指标</a:t>
            </a:r>
            <a:endParaRPr lang="zh-CN" altLang="en-US"/>
          </a:p>
          <a:p>
            <a:r>
              <a:rPr lang="en-US" altLang="zh-CN"/>
              <a:t>3. 距离计算</a:t>
            </a:r>
            <a:endParaRPr lang="en-US" altLang="zh-CN"/>
          </a:p>
          <a:p>
            <a:pPr marL="742950" lvl="1" indent="-285750">
              <a:buFont typeface="Arial" panose="020B0604020202020204" pitchFamily="34" charset="0"/>
              <a:buChar char="•"/>
            </a:pPr>
            <a:r>
              <a:rPr lang="zh-CN" altLang="en-US"/>
              <a:t>有序属性：曼哈顿举例、欧氏、</a:t>
            </a:r>
            <a:r>
              <a:rPr lang="zh-CN" altLang="en-US"/>
              <a:t>明可夫斯基</a:t>
            </a:r>
            <a:endParaRPr lang="zh-CN" altLang="en-US"/>
          </a:p>
          <a:p>
            <a:pPr marL="742950" lvl="1" indent="-285750">
              <a:buFont typeface="Arial" panose="020B0604020202020204" pitchFamily="34" charset="0"/>
              <a:buChar char="•"/>
            </a:pPr>
            <a:r>
              <a:rPr lang="zh-CN" altLang="en-US"/>
              <a:t>无序</a:t>
            </a:r>
            <a:r>
              <a:rPr lang="zh-CN" altLang="en-US"/>
              <a:t>属性</a:t>
            </a:r>
            <a:endParaRPr lang="zh-CN" altLang="en-US"/>
          </a:p>
          <a:p>
            <a:pPr marL="742950" lvl="1" indent="-285750">
              <a:buFont typeface="Arial" panose="020B0604020202020204" pitchFamily="34" charset="0"/>
              <a:buChar char="•"/>
            </a:pPr>
            <a:endParaRPr lang="zh-CN" altLang="en-US"/>
          </a:p>
          <a:p>
            <a:pPr marL="0" lvl="0" indent="0">
              <a:buFont typeface="Arial" panose="020B0604020202020204" pitchFamily="34" charset="0"/>
              <a:buNone/>
            </a:pPr>
            <a:r>
              <a:rPr lang="en-US" altLang="zh-CN">
                <a:solidFill>
                  <a:schemeClr val="tx1"/>
                </a:solidFill>
              </a:rPr>
              <a:t>4.K均值（注意不是K近邻，K近邻是分类）</a:t>
            </a:r>
            <a:endParaRPr lang="en-US" altLang="zh-CN">
              <a:solidFill>
                <a:schemeClr val="tx1"/>
              </a:solidFill>
            </a:endParaRPr>
          </a:p>
          <a:p>
            <a:pPr marL="0" lvl="0" indent="457200">
              <a:buFont typeface="Arial" panose="020B0604020202020204" pitchFamily="34" charset="0"/>
              <a:buNone/>
            </a:pPr>
            <a:r>
              <a:rPr lang="zh-CN" altLang="en-US">
                <a:solidFill>
                  <a:schemeClr val="tx1"/>
                </a:solidFill>
              </a:rPr>
              <a:t>步骤：</a:t>
            </a:r>
            <a:endParaRPr lang="zh-CN" altLang="en-US">
              <a:solidFill>
                <a:schemeClr val="tx1"/>
              </a:solidFill>
            </a:endParaRPr>
          </a:p>
          <a:p>
            <a:pPr marL="0" lvl="0" indent="457200">
              <a:buFont typeface="Arial" panose="020B0604020202020204" pitchFamily="34" charset="0"/>
              <a:buNone/>
            </a:pPr>
            <a:r>
              <a:rPr lang="zh-CN" altLang="en-US">
                <a:solidFill>
                  <a:schemeClr val="tx1"/>
                </a:solidFill>
              </a:rPr>
              <a:t>1. 随机选取样本作为初始均值向量（初始值：k 的值【即几个簇】）</a:t>
            </a:r>
            <a:endParaRPr lang="zh-CN" altLang="en-US">
              <a:solidFill>
                <a:schemeClr val="tx1"/>
              </a:solidFill>
            </a:endParaRPr>
          </a:p>
          <a:p>
            <a:pPr marL="0" lvl="0" indent="457200">
              <a:buFont typeface="Arial" panose="020B0604020202020204" pitchFamily="34" charset="0"/>
              <a:buNone/>
            </a:pPr>
            <a:r>
              <a:rPr lang="zh-CN" altLang="en-US">
                <a:solidFill>
                  <a:schemeClr val="tx1"/>
                </a:solidFill>
              </a:rPr>
              <a:t>2. 分别计算每个样本点到均值向量的距离，距离哪个近就属于哪个聚类</a:t>
            </a:r>
            <a:endParaRPr lang="zh-CN" altLang="en-US">
              <a:solidFill>
                <a:schemeClr val="tx1"/>
              </a:solidFill>
            </a:endParaRPr>
          </a:p>
          <a:p>
            <a:pPr marL="0" lvl="0" indent="457200">
              <a:buFont typeface="Arial" panose="020B0604020202020204" pitchFamily="34" charset="0"/>
              <a:buNone/>
            </a:pPr>
            <a:r>
              <a:rPr lang="zh-CN" altLang="en-US">
                <a:solidFill>
                  <a:schemeClr val="tx1"/>
                </a:solidFill>
              </a:rPr>
              <a:t>3. 通过2计算出来的划分，重新计算均值向量（中心点，直接平均出来）</a:t>
            </a:r>
            <a:endParaRPr lang="zh-CN" altLang="en-US">
              <a:solidFill>
                <a:schemeClr val="tx1"/>
              </a:solidFill>
            </a:endParaRPr>
          </a:p>
          <a:p>
            <a:pPr marL="0" lvl="0" indent="457200">
              <a:buFont typeface="Arial" panose="020B0604020202020204" pitchFamily="34" charset="0"/>
              <a:buNone/>
            </a:pPr>
            <a:endParaRPr lang="zh-CN" altLang="en-US">
              <a:solidFill>
                <a:schemeClr val="tx1"/>
              </a:solidFill>
            </a:endParaRPr>
          </a:p>
          <a:p>
            <a:pPr marL="0" lvl="0" indent="457200">
              <a:buFont typeface="Arial" panose="020B0604020202020204" pitchFamily="34" charset="0"/>
              <a:buNone/>
            </a:pPr>
            <a:endParaRPr lang="zh-CN" altLang="en-US">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860165" y="3039745"/>
            <a:ext cx="4064000" cy="645160"/>
          </a:xfrm>
          <a:prstGeom prst="rect">
            <a:avLst/>
          </a:prstGeom>
          <a:noFill/>
        </p:spPr>
        <p:txBody>
          <a:bodyPr wrap="square" rtlCol="0">
            <a:spAutoFit/>
          </a:bodyPr>
          <a:p>
            <a:r>
              <a:rPr lang="zh-CN" altLang="en-US" sz="3600"/>
              <a:t>给几个题目：</a:t>
            </a:r>
            <a:endParaRPr lang="zh-CN" altLang="en-US" sz="36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1235710" y="227965"/>
            <a:ext cx="9081770" cy="640207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268730" y="948055"/>
            <a:ext cx="9377680" cy="481965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47395" y="1154430"/>
            <a:ext cx="10696575" cy="454850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802005" y="699770"/>
            <a:ext cx="10587355" cy="55911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题型</a:t>
            </a:r>
            <a:r>
              <a:rPr lang="en-US" altLang="zh-CN"/>
              <a:t>2</a:t>
            </a:r>
            <a:r>
              <a:rPr lang="zh-CN" altLang="en-US"/>
              <a:t>：</a:t>
            </a:r>
            <a:r>
              <a:rPr lang="en-US" altLang="zh-CN"/>
              <a:t> </a:t>
            </a:r>
            <a:r>
              <a:rPr lang="zh-CN" altLang="en-US"/>
              <a:t>计算题</a:t>
            </a:r>
            <a:endParaRPr lang="zh-CN" altLang="en-US"/>
          </a:p>
        </p:txBody>
      </p:sp>
      <p:sp>
        <p:nvSpPr>
          <p:cNvPr id="3" name="文本框 2"/>
          <p:cNvSpPr txBox="1"/>
          <p:nvPr/>
        </p:nvSpPr>
        <p:spPr>
          <a:xfrm>
            <a:off x="731520" y="1988820"/>
            <a:ext cx="4064000" cy="2861310"/>
          </a:xfrm>
          <a:prstGeom prst="rect">
            <a:avLst/>
          </a:prstGeom>
          <a:noFill/>
        </p:spPr>
        <p:txBody>
          <a:bodyPr wrap="square" rtlCol="0">
            <a:spAutoFit/>
          </a:bodyPr>
          <a:p>
            <a:r>
              <a:rPr lang="zh-CN" altLang="en-US"/>
              <a:t>会考一些典型的算法，</a:t>
            </a:r>
            <a:r>
              <a:rPr lang="zh-CN" altLang="en-US"/>
              <a:t>计算量很小</a:t>
            </a:r>
            <a:endParaRPr lang="zh-CN" altLang="en-US"/>
          </a:p>
          <a:p>
            <a:endParaRPr lang="zh-CN" altLang="en-US"/>
          </a:p>
          <a:p>
            <a:endParaRPr lang="zh-CN" altLang="en-US"/>
          </a:p>
          <a:p>
            <a:r>
              <a:rPr lang="en-US" altLang="zh-CN">
                <a:sym typeface="+mn-ea"/>
              </a:rPr>
              <a:t>K-means</a:t>
            </a:r>
            <a:endParaRPr lang="en-US" altLang="zh-CN">
              <a:sym typeface="+mn-ea"/>
            </a:endParaRPr>
          </a:p>
          <a:p>
            <a:r>
              <a:rPr lang="en-US" altLang="zh-CN">
                <a:sym typeface="+mn-ea"/>
              </a:rPr>
              <a:t>K最邻近</a:t>
            </a:r>
            <a:endParaRPr lang="en-US" altLang="zh-CN">
              <a:sym typeface="+mn-ea"/>
            </a:endParaRPr>
          </a:p>
          <a:p>
            <a:r>
              <a:rPr lang="zh-CN" altLang="en-US">
                <a:sym typeface="+mn-ea"/>
              </a:rPr>
              <a:t>线性（</a:t>
            </a:r>
            <a:r>
              <a:rPr lang="zh-CN" altLang="en-US">
                <a:sym typeface="+mn-ea"/>
              </a:rPr>
              <a:t>逻辑）回归算法</a:t>
            </a:r>
            <a:endParaRPr lang="zh-CN" altLang="en-US">
              <a:sym typeface="+mn-ea"/>
            </a:endParaRPr>
          </a:p>
          <a:p>
            <a:r>
              <a:rPr lang="zh-CN" altLang="en-US">
                <a:sym typeface="+mn-ea"/>
              </a:rPr>
              <a:t>决策树算法</a:t>
            </a:r>
            <a:endParaRPr lang="zh-CN" altLang="en-US">
              <a:sym typeface="+mn-ea"/>
            </a:endParaRPr>
          </a:p>
          <a:p>
            <a:r>
              <a:rPr lang="en-US" altLang="zh-CN">
                <a:sym typeface="+mn-ea"/>
              </a:rPr>
              <a:t>BP</a:t>
            </a:r>
            <a:r>
              <a:rPr lang="zh-CN" altLang="en-US">
                <a:sym typeface="+mn-ea"/>
              </a:rPr>
              <a:t>算法</a:t>
            </a:r>
            <a:endParaRPr lang="zh-CN" altLang="en-US">
              <a:sym typeface="+mn-ea"/>
            </a:endParaRPr>
          </a:p>
          <a:p>
            <a:r>
              <a:rPr lang="zh-CN" altLang="en-US">
                <a:sym typeface="+mn-ea"/>
              </a:rPr>
              <a:t>朴素贝叶斯</a:t>
            </a:r>
            <a:endParaRPr lang="zh-CN" altLang="en-US"/>
          </a:p>
          <a:p>
            <a:endParaRPr lang="zh-CN" altLang="en-US"/>
          </a:p>
        </p:txBody>
      </p:sp>
      <p:pic>
        <p:nvPicPr>
          <p:cNvPr id="4" name="图片 3"/>
          <p:cNvPicPr>
            <a:picLocks noChangeAspect="1"/>
          </p:cNvPicPr>
          <p:nvPr/>
        </p:nvPicPr>
        <p:blipFill>
          <a:blip r:embed="rId1"/>
          <a:stretch>
            <a:fillRect/>
          </a:stretch>
        </p:blipFill>
        <p:spPr>
          <a:xfrm>
            <a:off x="5445125" y="340995"/>
            <a:ext cx="5862955" cy="2872105"/>
          </a:xfrm>
          <a:prstGeom prst="rect">
            <a:avLst/>
          </a:prstGeom>
        </p:spPr>
      </p:pic>
      <p:cxnSp>
        <p:nvCxnSpPr>
          <p:cNvPr id="8" name="直接连接符 7"/>
          <p:cNvCxnSpPr/>
          <p:nvPr/>
        </p:nvCxnSpPr>
        <p:spPr>
          <a:xfrm>
            <a:off x="4886325" y="101600"/>
            <a:ext cx="0" cy="6657340"/>
          </a:xfrm>
          <a:prstGeom prst="line">
            <a:avLst/>
          </a:prstGeom>
        </p:spPr>
        <p:style>
          <a:lnRef idx="2">
            <a:schemeClr val="accent1"/>
          </a:lnRef>
          <a:fillRef idx="0">
            <a:srgbClr val="FFFFFF"/>
          </a:fillRef>
          <a:effectRef idx="0">
            <a:srgbClr val="FFFFFF"/>
          </a:effectRef>
          <a:fontRef idx="minor">
            <a:schemeClr val="tx1"/>
          </a:fontRef>
        </p:style>
      </p:cxnSp>
      <p:sp>
        <p:nvSpPr>
          <p:cNvPr id="6" name="文本框 5"/>
          <p:cNvSpPr txBox="1"/>
          <p:nvPr/>
        </p:nvSpPr>
        <p:spPr>
          <a:xfrm>
            <a:off x="5600065" y="3287395"/>
            <a:ext cx="4064000" cy="1814830"/>
          </a:xfrm>
          <a:prstGeom prst="rect">
            <a:avLst/>
          </a:prstGeom>
          <a:noFill/>
        </p:spPr>
        <p:txBody>
          <a:bodyPr wrap="square" rtlCol="0">
            <a:spAutoFit/>
          </a:bodyPr>
          <a:p>
            <a:r>
              <a:rPr lang="en-US" altLang="zh-CN" sz="1400"/>
              <a:t>1. </a:t>
            </a:r>
            <a:r>
              <a:rPr lang="zh-CN" altLang="en-US" sz="1400"/>
              <a:t>给神经网络拓扑图</a:t>
            </a:r>
            <a:endParaRPr lang="zh-CN" altLang="en-US" sz="1400"/>
          </a:p>
          <a:p>
            <a:pPr marL="800100" lvl="1" indent="-342900">
              <a:buAutoNum type="arabicPeriod"/>
            </a:pPr>
            <a:r>
              <a:rPr lang="zh-CN" altLang="en-US" sz="1400"/>
              <a:t>几层神经网络</a:t>
            </a:r>
            <a:endParaRPr lang="zh-CN" altLang="en-US" sz="1400"/>
          </a:p>
          <a:p>
            <a:pPr marL="800100" lvl="1" indent="-342900">
              <a:buAutoNum type="arabicPeriod"/>
            </a:pPr>
            <a:r>
              <a:rPr lang="zh-CN" altLang="en-US" sz="1400"/>
              <a:t>给输入，权重，算输出</a:t>
            </a:r>
            <a:endParaRPr lang="zh-CN" altLang="en-US" sz="1400"/>
          </a:p>
          <a:p>
            <a:pPr marL="800100" lvl="1" indent="-342900">
              <a:buAutoNum type="arabicPeriod"/>
            </a:pPr>
            <a:r>
              <a:rPr lang="zh-CN" altLang="en-US" sz="1400"/>
              <a:t>反向传播不可能考计算</a:t>
            </a:r>
            <a:endParaRPr lang="zh-CN" altLang="en-US" sz="1400"/>
          </a:p>
          <a:p>
            <a:pPr lvl="0" indent="0">
              <a:buNone/>
            </a:pPr>
            <a:r>
              <a:rPr lang="en-US" altLang="zh-CN" sz="1400"/>
              <a:t>2. </a:t>
            </a:r>
            <a:r>
              <a:rPr lang="zh-CN" altLang="en-US" sz="1400"/>
              <a:t>决策树</a:t>
            </a:r>
            <a:endParaRPr lang="zh-CN" altLang="en-US" sz="1400"/>
          </a:p>
          <a:p>
            <a:pPr marL="800100" lvl="1" indent="-342900">
              <a:buAutoNum type="arabicPeriod"/>
            </a:pPr>
            <a:r>
              <a:rPr lang="zh-CN" altLang="en-US" sz="1400"/>
              <a:t>决策选择算法的计算（</a:t>
            </a:r>
            <a:r>
              <a:rPr lang="zh-CN" altLang="en-US" sz="1400">
                <a:sym typeface="+mn-ea"/>
              </a:rPr>
              <a:t>基尼指数，增益率，信息增益</a:t>
            </a:r>
            <a:r>
              <a:rPr lang="zh-CN" altLang="en-US" sz="1400"/>
              <a:t>）</a:t>
            </a:r>
            <a:endParaRPr lang="zh-CN" altLang="en-US" sz="1400"/>
          </a:p>
          <a:p>
            <a:pPr lvl="0" indent="0">
              <a:buNone/>
            </a:pPr>
            <a:endParaRPr lang="zh-CN" altLang="en-US" sz="1400"/>
          </a:p>
        </p:txBody>
      </p:sp>
      <p:pic>
        <p:nvPicPr>
          <p:cNvPr id="7" name="图片 6"/>
          <p:cNvPicPr>
            <a:picLocks noChangeAspect="1"/>
          </p:cNvPicPr>
          <p:nvPr/>
        </p:nvPicPr>
        <p:blipFill>
          <a:blip r:embed="rId2"/>
          <a:stretch>
            <a:fillRect/>
          </a:stretch>
        </p:blipFill>
        <p:spPr>
          <a:xfrm>
            <a:off x="9092565" y="3086735"/>
            <a:ext cx="2939415" cy="1773555"/>
          </a:xfrm>
          <a:prstGeom prst="rect">
            <a:avLst/>
          </a:prstGeom>
        </p:spPr>
      </p:pic>
    </p:spTree>
    <p:custDataLst>
      <p:tags r:id="rId3"/>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930910" y="581025"/>
            <a:ext cx="10330180" cy="588645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466215" y="633095"/>
            <a:ext cx="10436225" cy="200025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330700" y="2829560"/>
            <a:ext cx="4064000" cy="1198880"/>
          </a:xfrm>
          <a:prstGeom prst="rect">
            <a:avLst/>
          </a:prstGeom>
          <a:noFill/>
        </p:spPr>
        <p:txBody>
          <a:bodyPr wrap="square" rtlCol="0">
            <a:spAutoFit/>
          </a:bodyPr>
          <a:p>
            <a:r>
              <a:rPr lang="zh-CN" altLang="en-US" sz="3600"/>
              <a:t>大的来了</a:t>
            </a:r>
            <a:endParaRPr lang="zh-CN" altLang="en-US" sz="3600"/>
          </a:p>
          <a:p>
            <a:endParaRPr lang="zh-CN" altLang="en-US" sz="36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895475" y="873760"/>
            <a:ext cx="8401050" cy="511048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376170" y="733425"/>
            <a:ext cx="7439025" cy="539115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128520" y="459105"/>
            <a:ext cx="7934325" cy="593915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007235" y="1264285"/>
            <a:ext cx="8177530" cy="43294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题型</a:t>
            </a:r>
            <a:r>
              <a:rPr lang="en-US" altLang="zh-CN"/>
              <a:t>3</a:t>
            </a:r>
            <a:r>
              <a:rPr lang="zh-CN" altLang="en-US"/>
              <a:t>：</a:t>
            </a:r>
            <a:r>
              <a:rPr lang="en-US" altLang="zh-CN"/>
              <a:t> </a:t>
            </a:r>
            <a:r>
              <a:rPr lang="zh-CN" altLang="en-US"/>
              <a:t>思考题</a:t>
            </a:r>
            <a:endParaRPr lang="zh-CN" altLang="en-US"/>
          </a:p>
        </p:txBody>
      </p:sp>
      <p:pic>
        <p:nvPicPr>
          <p:cNvPr id="3" name="图片 2"/>
          <p:cNvPicPr>
            <a:picLocks noChangeAspect="1"/>
          </p:cNvPicPr>
          <p:nvPr/>
        </p:nvPicPr>
        <p:blipFill>
          <a:blip r:embed="rId1"/>
          <a:stretch>
            <a:fillRect/>
          </a:stretch>
        </p:blipFill>
        <p:spPr>
          <a:xfrm>
            <a:off x="3728085" y="1444625"/>
            <a:ext cx="8039100" cy="1367155"/>
          </a:xfrm>
          <a:prstGeom prst="rect">
            <a:avLst/>
          </a:prstGeom>
        </p:spPr>
      </p:pic>
      <p:cxnSp>
        <p:nvCxnSpPr>
          <p:cNvPr id="8" name="直接连接符 7"/>
          <p:cNvCxnSpPr/>
          <p:nvPr/>
        </p:nvCxnSpPr>
        <p:spPr>
          <a:xfrm>
            <a:off x="3819525" y="1309370"/>
            <a:ext cx="17780" cy="5449570"/>
          </a:xfrm>
          <a:prstGeom prst="line">
            <a:avLst/>
          </a:prstGeom>
        </p:spPr>
        <p:style>
          <a:lnRef idx="2">
            <a:schemeClr val="accent1"/>
          </a:lnRef>
          <a:fillRef idx="0">
            <a:srgbClr val="FFFFFF"/>
          </a:fillRef>
          <a:effectRef idx="0">
            <a:srgbClr val="FFFFFF"/>
          </a:effectRef>
          <a:fontRef idx="minor">
            <a:schemeClr val="tx1"/>
          </a:fontRef>
        </p:style>
      </p:cxnSp>
      <p:sp>
        <p:nvSpPr>
          <p:cNvPr id="4" name="文本框 3"/>
          <p:cNvSpPr txBox="1"/>
          <p:nvPr/>
        </p:nvSpPr>
        <p:spPr>
          <a:xfrm>
            <a:off x="607060" y="1898015"/>
            <a:ext cx="4064000" cy="1476375"/>
          </a:xfrm>
          <a:prstGeom prst="rect">
            <a:avLst/>
          </a:prstGeom>
          <a:noFill/>
        </p:spPr>
        <p:txBody>
          <a:bodyPr wrap="square" rtlCol="0">
            <a:spAutoFit/>
          </a:bodyPr>
          <a:p>
            <a:r>
              <a:rPr lang="zh-CN" altLang="en-US"/>
              <a:t>其实和简答题没什么</a:t>
            </a:r>
            <a:r>
              <a:rPr lang="zh-CN" altLang="en-US"/>
              <a:t>区别。</a:t>
            </a:r>
            <a:endParaRPr lang="zh-CN" altLang="en-US"/>
          </a:p>
          <a:p>
            <a:endParaRPr lang="zh-CN" altLang="en-US"/>
          </a:p>
          <a:p>
            <a:endParaRPr lang="zh-CN" altLang="en-US"/>
          </a:p>
          <a:p>
            <a:r>
              <a:rPr lang="zh-CN" altLang="en-US"/>
              <a:t>主要还是</a:t>
            </a:r>
            <a:r>
              <a:rPr lang="zh-CN" altLang="en-US"/>
              <a:t>知识面</a:t>
            </a:r>
            <a:endParaRPr lang="zh-CN" altLang="en-US"/>
          </a:p>
          <a:p>
            <a:r>
              <a:rPr lang="zh-CN" altLang="en-US"/>
              <a:t>考的</a:t>
            </a:r>
            <a:r>
              <a:rPr lang="zh-CN" altLang="en-US"/>
              <a:t>很浅</a:t>
            </a:r>
            <a:endParaRPr lang="zh-CN" altLang="en-US"/>
          </a:p>
        </p:txBody>
      </p:sp>
      <p:sp>
        <p:nvSpPr>
          <p:cNvPr id="5" name="文本框 4"/>
          <p:cNvSpPr txBox="1"/>
          <p:nvPr/>
        </p:nvSpPr>
        <p:spPr>
          <a:xfrm>
            <a:off x="4162425" y="4094480"/>
            <a:ext cx="4064000" cy="1168400"/>
          </a:xfrm>
          <a:prstGeom prst="rect">
            <a:avLst/>
          </a:prstGeom>
          <a:noFill/>
        </p:spPr>
        <p:txBody>
          <a:bodyPr wrap="square" rtlCol="0">
            <a:spAutoFit/>
          </a:bodyPr>
          <a:p>
            <a:pPr lvl="0" indent="0">
              <a:buNone/>
            </a:pPr>
            <a:r>
              <a:rPr lang="en-US" altLang="zh-CN" sz="1400">
                <a:sym typeface="+mn-ea"/>
              </a:rPr>
              <a:t>1. </a:t>
            </a:r>
            <a:r>
              <a:rPr lang="zh-CN" altLang="en-US" sz="1400">
                <a:sym typeface="+mn-ea"/>
              </a:rPr>
              <a:t>评价指标</a:t>
            </a:r>
            <a:endParaRPr lang="zh-CN" altLang="en-US" sz="1400"/>
          </a:p>
          <a:p>
            <a:pPr marL="800100" lvl="1" indent="-342900">
              <a:buAutoNum type="arabicPeriod"/>
            </a:pPr>
            <a:r>
              <a:rPr lang="zh-CN" altLang="en-US" sz="1400">
                <a:sym typeface="+mn-ea"/>
              </a:rPr>
              <a:t>给一个模型的分类结果，计算查全率、查准率。最后评价</a:t>
            </a:r>
            <a:endParaRPr lang="zh-CN" altLang="en-US" sz="1400"/>
          </a:p>
          <a:p>
            <a:pPr lvl="0" indent="0">
              <a:buNone/>
            </a:pPr>
            <a:r>
              <a:rPr lang="en-US" altLang="zh-CN" sz="1400">
                <a:sym typeface="+mn-ea"/>
              </a:rPr>
              <a:t>2. </a:t>
            </a:r>
            <a:r>
              <a:rPr lang="zh-CN" altLang="en-US" sz="1400">
                <a:sym typeface="+mn-ea"/>
              </a:rPr>
              <a:t>朴素贝叶斯</a:t>
            </a:r>
            <a:endParaRPr lang="zh-CN" altLang="en-US" sz="1400"/>
          </a:p>
          <a:p>
            <a:endParaRPr lang="zh-CN" altLang="en-US" sz="1400"/>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nvSpPr>
        <p:spPr>
          <a:xfrm>
            <a:off x="4619060" y="2616270"/>
            <a:ext cx="10969200" cy="705600"/>
          </a:xfrm>
          <a:prstGeom prst="rect">
            <a:avLst/>
          </a:prstGeom>
        </p:spPr>
        <p:txBody>
          <a:bodyPr vert="horz" lIns="90000" tIns="46800" rIns="90000" bIns="46800"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sz="6600"/>
              <a:t>串讲</a:t>
            </a:r>
            <a:endParaRPr lang="zh-CN" altLang="en-US" sz="6600"/>
          </a:p>
        </p:txBody>
      </p:sp>
      <p:sp>
        <p:nvSpPr>
          <p:cNvPr id="3" name="文本框 2"/>
          <p:cNvSpPr txBox="1"/>
          <p:nvPr/>
        </p:nvSpPr>
        <p:spPr>
          <a:xfrm>
            <a:off x="436245" y="5485765"/>
            <a:ext cx="7846060" cy="368300"/>
          </a:xfrm>
          <a:prstGeom prst="rect">
            <a:avLst/>
          </a:prstGeom>
          <a:noFill/>
        </p:spPr>
        <p:txBody>
          <a:bodyPr wrap="square" rtlCol="0">
            <a:spAutoFit/>
          </a:bodyPr>
          <a:p>
            <a:r>
              <a:rPr lang="zh-CN" altLang="en-US"/>
              <a:t>版权声明：使用了李金阳同学和何静媛老师的串讲</a:t>
            </a:r>
            <a:r>
              <a:rPr lang="en-US" altLang="zh-CN"/>
              <a:t>PPT</a:t>
            </a:r>
            <a:endParaRPr lang="en-US" altLang="zh-CN"/>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8333" r="8333"/>
          <a:stretch>
            <a:fillRect/>
          </a:stretch>
        </p:blipFill>
        <p:spPr>
          <a:xfrm>
            <a:off x="-1" y="-1"/>
            <a:ext cx="12191999" cy="6857999"/>
          </a:xfrm>
          <a:prstGeom prst="rect">
            <a:avLst/>
          </a:prstGeom>
        </p:spPr>
      </p:pic>
      <p:sp>
        <p:nvSpPr>
          <p:cNvPr id="3" name="矩形 2"/>
          <p:cNvSpPr/>
          <p:nvPr/>
        </p:nvSpPr>
        <p:spPr>
          <a:xfrm>
            <a:off x="-2" y="-137162"/>
            <a:ext cx="12192000" cy="6858000"/>
          </a:xfrm>
          <a:prstGeom prst="rect">
            <a:avLst/>
          </a:prstGeom>
          <a:gradFill flip="none" rotWithShape="1">
            <a:gsLst>
              <a:gs pos="69000">
                <a:schemeClr val="bg1"/>
              </a:gs>
              <a:gs pos="0">
                <a:schemeClr val="bg1">
                  <a:alpha val="2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14" name="组合 13"/>
          <p:cNvGrpSpPr/>
          <p:nvPr/>
        </p:nvGrpSpPr>
        <p:grpSpPr>
          <a:xfrm>
            <a:off x="597605" y="419986"/>
            <a:ext cx="2241328" cy="446286"/>
            <a:chOff x="800257" y="466208"/>
            <a:chExt cx="2241328" cy="446286"/>
          </a:xfrm>
        </p:grpSpPr>
        <p:sp>
          <p:nvSpPr>
            <p:cNvPr id="15" name="iconfont-11899-5650911"/>
            <p:cNvSpPr/>
            <p:nvPr/>
          </p:nvSpPr>
          <p:spPr>
            <a:xfrm>
              <a:off x="800257" y="466208"/>
              <a:ext cx="446376" cy="446286"/>
            </a:xfrm>
            <a:custGeom>
              <a:avLst/>
              <a:gdLst>
                <a:gd name="T0" fmla="*/ 1038 w 10375"/>
                <a:gd name="T1" fmla="*/ 3241 h 10375"/>
                <a:gd name="T2" fmla="*/ 1038 w 10375"/>
                <a:gd name="T3" fmla="*/ 1037 h 10375"/>
                <a:gd name="T4" fmla="*/ 3243 w 10375"/>
                <a:gd name="T5" fmla="*/ 1037 h 10375"/>
                <a:gd name="T6" fmla="*/ 3566 w 10375"/>
                <a:gd name="T7" fmla="*/ 713 h 10375"/>
                <a:gd name="T8" fmla="*/ 3566 w 10375"/>
                <a:gd name="T9" fmla="*/ 324 h 10375"/>
                <a:gd name="T10" fmla="*/ 3243 w 10375"/>
                <a:gd name="T11" fmla="*/ 1 h 10375"/>
                <a:gd name="T12" fmla="*/ 250 w 10375"/>
                <a:gd name="T13" fmla="*/ 1 h 10375"/>
                <a:gd name="T14" fmla="*/ 0 w 10375"/>
                <a:gd name="T15" fmla="*/ 251 h 10375"/>
                <a:gd name="T16" fmla="*/ 0 w 10375"/>
                <a:gd name="T17" fmla="*/ 3243 h 10375"/>
                <a:gd name="T18" fmla="*/ 324 w 10375"/>
                <a:gd name="T19" fmla="*/ 3567 h 10375"/>
                <a:gd name="T20" fmla="*/ 713 w 10375"/>
                <a:gd name="T21" fmla="*/ 3567 h 10375"/>
                <a:gd name="T22" fmla="*/ 1038 w 10375"/>
                <a:gd name="T23" fmla="*/ 3241 h 10375"/>
                <a:gd name="T24" fmla="*/ 7133 w 10375"/>
                <a:gd name="T25" fmla="*/ 1037 h 10375"/>
                <a:gd name="T26" fmla="*/ 9338 w 10375"/>
                <a:gd name="T27" fmla="*/ 1037 h 10375"/>
                <a:gd name="T28" fmla="*/ 9338 w 10375"/>
                <a:gd name="T29" fmla="*/ 3242 h 10375"/>
                <a:gd name="T30" fmla="*/ 9661 w 10375"/>
                <a:gd name="T31" fmla="*/ 3566 h 10375"/>
                <a:gd name="T32" fmla="*/ 10050 w 10375"/>
                <a:gd name="T33" fmla="*/ 3566 h 10375"/>
                <a:gd name="T34" fmla="*/ 10374 w 10375"/>
                <a:gd name="T35" fmla="*/ 3242 h 10375"/>
                <a:gd name="T36" fmla="*/ 10374 w 10375"/>
                <a:gd name="T37" fmla="*/ 250 h 10375"/>
                <a:gd name="T38" fmla="*/ 10124 w 10375"/>
                <a:gd name="T39" fmla="*/ 0 h 10375"/>
                <a:gd name="T40" fmla="*/ 7133 w 10375"/>
                <a:gd name="T41" fmla="*/ 0 h 10375"/>
                <a:gd name="T42" fmla="*/ 6809 w 10375"/>
                <a:gd name="T43" fmla="*/ 323 h 10375"/>
                <a:gd name="T44" fmla="*/ 6809 w 10375"/>
                <a:gd name="T45" fmla="*/ 712 h 10375"/>
                <a:gd name="T46" fmla="*/ 7133 w 10375"/>
                <a:gd name="T47" fmla="*/ 1037 h 10375"/>
                <a:gd name="T48" fmla="*/ 3243 w 10375"/>
                <a:gd name="T49" fmla="*/ 9337 h 10375"/>
                <a:gd name="T50" fmla="*/ 1038 w 10375"/>
                <a:gd name="T51" fmla="*/ 9337 h 10375"/>
                <a:gd name="T52" fmla="*/ 1038 w 10375"/>
                <a:gd name="T53" fmla="*/ 7132 h 10375"/>
                <a:gd name="T54" fmla="*/ 714 w 10375"/>
                <a:gd name="T55" fmla="*/ 6808 h 10375"/>
                <a:gd name="T56" fmla="*/ 325 w 10375"/>
                <a:gd name="T57" fmla="*/ 6808 h 10375"/>
                <a:gd name="T58" fmla="*/ 1 w 10375"/>
                <a:gd name="T59" fmla="*/ 7132 h 10375"/>
                <a:gd name="T60" fmla="*/ 1 w 10375"/>
                <a:gd name="T61" fmla="*/ 10125 h 10375"/>
                <a:gd name="T62" fmla="*/ 251 w 10375"/>
                <a:gd name="T63" fmla="*/ 10375 h 10375"/>
                <a:gd name="T64" fmla="*/ 3244 w 10375"/>
                <a:gd name="T65" fmla="*/ 10375 h 10375"/>
                <a:gd name="T66" fmla="*/ 3568 w 10375"/>
                <a:gd name="T67" fmla="*/ 10051 h 10375"/>
                <a:gd name="T68" fmla="*/ 3568 w 10375"/>
                <a:gd name="T69" fmla="*/ 9662 h 10375"/>
                <a:gd name="T70" fmla="*/ 3243 w 10375"/>
                <a:gd name="T71" fmla="*/ 9337 h 10375"/>
                <a:gd name="T72" fmla="*/ 9338 w 10375"/>
                <a:gd name="T73" fmla="*/ 7132 h 10375"/>
                <a:gd name="T74" fmla="*/ 9338 w 10375"/>
                <a:gd name="T75" fmla="*/ 9337 h 10375"/>
                <a:gd name="T76" fmla="*/ 7133 w 10375"/>
                <a:gd name="T77" fmla="*/ 9337 h 10375"/>
                <a:gd name="T78" fmla="*/ 6809 w 10375"/>
                <a:gd name="T79" fmla="*/ 9661 h 10375"/>
                <a:gd name="T80" fmla="*/ 6809 w 10375"/>
                <a:gd name="T81" fmla="*/ 10050 h 10375"/>
                <a:gd name="T82" fmla="*/ 7133 w 10375"/>
                <a:gd name="T83" fmla="*/ 10373 h 10375"/>
                <a:gd name="T84" fmla="*/ 10125 w 10375"/>
                <a:gd name="T85" fmla="*/ 10373 h 10375"/>
                <a:gd name="T86" fmla="*/ 10375 w 10375"/>
                <a:gd name="T87" fmla="*/ 10123 h 10375"/>
                <a:gd name="T88" fmla="*/ 10375 w 10375"/>
                <a:gd name="T89" fmla="*/ 7132 h 10375"/>
                <a:gd name="T90" fmla="*/ 10051 w 10375"/>
                <a:gd name="T91" fmla="*/ 6808 h 10375"/>
                <a:gd name="T92" fmla="*/ 9663 w 10375"/>
                <a:gd name="T93" fmla="*/ 6808 h 10375"/>
                <a:gd name="T94" fmla="*/ 9338 w 10375"/>
                <a:gd name="T95" fmla="*/ 7132 h 10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375" h="10375">
                  <a:moveTo>
                    <a:pt x="1038" y="3241"/>
                  </a:moveTo>
                  <a:lnTo>
                    <a:pt x="1038" y="1037"/>
                  </a:lnTo>
                  <a:lnTo>
                    <a:pt x="3243" y="1037"/>
                  </a:lnTo>
                  <a:cubicBezTo>
                    <a:pt x="3421" y="1037"/>
                    <a:pt x="3566" y="892"/>
                    <a:pt x="3566" y="713"/>
                  </a:cubicBezTo>
                  <a:lnTo>
                    <a:pt x="3566" y="324"/>
                  </a:lnTo>
                  <a:cubicBezTo>
                    <a:pt x="3566" y="146"/>
                    <a:pt x="3421" y="1"/>
                    <a:pt x="3243" y="1"/>
                  </a:cubicBezTo>
                  <a:lnTo>
                    <a:pt x="250" y="1"/>
                  </a:lnTo>
                  <a:cubicBezTo>
                    <a:pt x="113" y="1"/>
                    <a:pt x="0" y="113"/>
                    <a:pt x="0" y="251"/>
                  </a:cubicBezTo>
                  <a:lnTo>
                    <a:pt x="0" y="3243"/>
                  </a:lnTo>
                  <a:cubicBezTo>
                    <a:pt x="0" y="3422"/>
                    <a:pt x="145" y="3567"/>
                    <a:pt x="324" y="3567"/>
                  </a:cubicBezTo>
                  <a:lnTo>
                    <a:pt x="713" y="3567"/>
                  </a:lnTo>
                  <a:cubicBezTo>
                    <a:pt x="893" y="3566"/>
                    <a:pt x="1038" y="3421"/>
                    <a:pt x="1038" y="3241"/>
                  </a:cubicBezTo>
                  <a:close/>
                  <a:moveTo>
                    <a:pt x="7133" y="1037"/>
                  </a:moveTo>
                  <a:lnTo>
                    <a:pt x="9338" y="1037"/>
                  </a:lnTo>
                  <a:lnTo>
                    <a:pt x="9338" y="3242"/>
                  </a:lnTo>
                  <a:cubicBezTo>
                    <a:pt x="9338" y="3421"/>
                    <a:pt x="9483" y="3566"/>
                    <a:pt x="9661" y="3566"/>
                  </a:cubicBezTo>
                  <a:lnTo>
                    <a:pt x="10050" y="3566"/>
                  </a:lnTo>
                  <a:cubicBezTo>
                    <a:pt x="10229" y="3566"/>
                    <a:pt x="10374" y="3421"/>
                    <a:pt x="10374" y="3242"/>
                  </a:cubicBezTo>
                  <a:lnTo>
                    <a:pt x="10374" y="250"/>
                  </a:lnTo>
                  <a:cubicBezTo>
                    <a:pt x="10374" y="112"/>
                    <a:pt x="10261" y="0"/>
                    <a:pt x="10124" y="0"/>
                  </a:cubicBezTo>
                  <a:lnTo>
                    <a:pt x="7133" y="0"/>
                  </a:lnTo>
                  <a:cubicBezTo>
                    <a:pt x="6954" y="0"/>
                    <a:pt x="6809" y="145"/>
                    <a:pt x="6809" y="323"/>
                  </a:cubicBezTo>
                  <a:lnTo>
                    <a:pt x="6809" y="712"/>
                  </a:lnTo>
                  <a:cubicBezTo>
                    <a:pt x="6809" y="891"/>
                    <a:pt x="6954" y="1037"/>
                    <a:pt x="7133" y="1037"/>
                  </a:cubicBezTo>
                  <a:close/>
                  <a:moveTo>
                    <a:pt x="3243" y="9337"/>
                  </a:moveTo>
                  <a:lnTo>
                    <a:pt x="1038" y="9337"/>
                  </a:lnTo>
                  <a:lnTo>
                    <a:pt x="1038" y="7132"/>
                  </a:lnTo>
                  <a:cubicBezTo>
                    <a:pt x="1038" y="6953"/>
                    <a:pt x="893" y="6808"/>
                    <a:pt x="714" y="6808"/>
                  </a:cubicBezTo>
                  <a:lnTo>
                    <a:pt x="325" y="6808"/>
                  </a:lnTo>
                  <a:cubicBezTo>
                    <a:pt x="146" y="6808"/>
                    <a:pt x="1" y="6953"/>
                    <a:pt x="1" y="7132"/>
                  </a:cubicBezTo>
                  <a:lnTo>
                    <a:pt x="1" y="10125"/>
                  </a:lnTo>
                  <a:cubicBezTo>
                    <a:pt x="1" y="10262"/>
                    <a:pt x="114" y="10375"/>
                    <a:pt x="251" y="10375"/>
                  </a:cubicBezTo>
                  <a:lnTo>
                    <a:pt x="3244" y="10375"/>
                  </a:lnTo>
                  <a:cubicBezTo>
                    <a:pt x="3423" y="10375"/>
                    <a:pt x="3568" y="10229"/>
                    <a:pt x="3568" y="10051"/>
                  </a:cubicBezTo>
                  <a:lnTo>
                    <a:pt x="3568" y="9662"/>
                  </a:lnTo>
                  <a:cubicBezTo>
                    <a:pt x="3566" y="9482"/>
                    <a:pt x="3421" y="9337"/>
                    <a:pt x="3243" y="9337"/>
                  </a:cubicBezTo>
                  <a:close/>
                  <a:moveTo>
                    <a:pt x="9338" y="7132"/>
                  </a:moveTo>
                  <a:lnTo>
                    <a:pt x="9338" y="9337"/>
                  </a:lnTo>
                  <a:lnTo>
                    <a:pt x="7133" y="9337"/>
                  </a:lnTo>
                  <a:cubicBezTo>
                    <a:pt x="6954" y="9337"/>
                    <a:pt x="6809" y="9482"/>
                    <a:pt x="6809" y="9661"/>
                  </a:cubicBezTo>
                  <a:lnTo>
                    <a:pt x="6809" y="10050"/>
                  </a:lnTo>
                  <a:cubicBezTo>
                    <a:pt x="6809" y="10228"/>
                    <a:pt x="6954" y="10373"/>
                    <a:pt x="7133" y="10373"/>
                  </a:cubicBezTo>
                  <a:lnTo>
                    <a:pt x="10125" y="10373"/>
                  </a:lnTo>
                  <a:cubicBezTo>
                    <a:pt x="10263" y="10373"/>
                    <a:pt x="10375" y="10261"/>
                    <a:pt x="10375" y="10123"/>
                  </a:cubicBezTo>
                  <a:lnTo>
                    <a:pt x="10375" y="7132"/>
                  </a:lnTo>
                  <a:cubicBezTo>
                    <a:pt x="10375" y="6953"/>
                    <a:pt x="10230" y="6808"/>
                    <a:pt x="10051" y="6808"/>
                  </a:cubicBezTo>
                  <a:lnTo>
                    <a:pt x="9663" y="6808"/>
                  </a:lnTo>
                  <a:cubicBezTo>
                    <a:pt x="9483" y="6808"/>
                    <a:pt x="9338" y="6953"/>
                    <a:pt x="9338" y="713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mn-ea"/>
                <a:sym typeface="+mn-lt"/>
              </a:endParaRPr>
            </a:p>
          </p:txBody>
        </p:sp>
        <p:sp>
          <p:nvSpPr>
            <p:cNvPr id="16" name="文本框 15"/>
            <p:cNvSpPr txBox="1"/>
            <p:nvPr/>
          </p:nvSpPr>
          <p:spPr>
            <a:xfrm>
              <a:off x="1386040" y="504685"/>
              <a:ext cx="1655545" cy="368300"/>
            </a:xfrm>
            <a:prstGeom prst="rect">
              <a:avLst/>
            </a:prstGeom>
            <a:noFill/>
          </p:spPr>
          <p:txBody>
            <a:bodyPr wrap="square" rtlCol="0">
              <a:spAutoFit/>
            </a:bodyPr>
            <a:lstStyle/>
            <a:p>
              <a:r>
                <a:rPr lang="zh-CN" altLang="en-US" dirty="0">
                  <a:cs typeface="+mn-ea"/>
                  <a:sym typeface="+mn-lt"/>
                </a:rPr>
                <a:t>西瓜书</a:t>
              </a:r>
              <a:endParaRPr lang="zh-CN" altLang="en-US" dirty="0">
                <a:cs typeface="+mn-ea"/>
                <a:sym typeface="+mn-lt"/>
              </a:endParaRPr>
            </a:p>
          </p:txBody>
        </p:sp>
      </p:grpSp>
      <p:sp>
        <p:nvSpPr>
          <p:cNvPr id="19" name="文本框 18"/>
          <p:cNvSpPr txBox="1"/>
          <p:nvPr/>
        </p:nvSpPr>
        <p:spPr>
          <a:xfrm>
            <a:off x="9856269" y="6284124"/>
            <a:ext cx="1828801" cy="368300"/>
          </a:xfrm>
          <a:prstGeom prst="rect">
            <a:avLst/>
          </a:prstGeom>
          <a:noFill/>
        </p:spPr>
        <p:txBody>
          <a:bodyPr wrap="square" rtlCol="0">
            <a:spAutoFit/>
          </a:bodyPr>
          <a:lstStyle/>
          <a:p>
            <a:pPr algn="dist"/>
            <a:endParaRPr lang="zh-CN" altLang="en-US" dirty="0">
              <a:cs typeface="+mn-ea"/>
              <a:sym typeface="+mn-lt"/>
            </a:endParaRPr>
          </a:p>
        </p:txBody>
      </p:sp>
      <p:grpSp>
        <p:nvGrpSpPr>
          <p:cNvPr id="25" name="组合 24"/>
          <p:cNvGrpSpPr/>
          <p:nvPr/>
        </p:nvGrpSpPr>
        <p:grpSpPr>
          <a:xfrm>
            <a:off x="10076426" y="458463"/>
            <a:ext cx="1608644" cy="250256"/>
            <a:chOff x="3407344" y="413887"/>
            <a:chExt cx="1608644" cy="250256"/>
          </a:xfrm>
          <a:solidFill>
            <a:schemeClr val="bg1">
              <a:lumMod val="85000"/>
              <a:alpha val="60000"/>
            </a:schemeClr>
          </a:solidFill>
        </p:grpSpPr>
        <p:sp>
          <p:nvSpPr>
            <p:cNvPr id="20" name="矩形 19"/>
            <p:cNvSpPr/>
            <p:nvPr/>
          </p:nvSpPr>
          <p:spPr>
            <a:xfrm>
              <a:off x="3407344" y="413887"/>
              <a:ext cx="250256" cy="250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1" name="矩形 20"/>
            <p:cNvSpPr/>
            <p:nvPr/>
          </p:nvSpPr>
          <p:spPr>
            <a:xfrm>
              <a:off x="3746941" y="413887"/>
              <a:ext cx="250256" cy="250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2" name="矩形 21"/>
            <p:cNvSpPr/>
            <p:nvPr/>
          </p:nvSpPr>
          <p:spPr>
            <a:xfrm>
              <a:off x="4086538" y="413887"/>
              <a:ext cx="250256" cy="250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3" name="矩形 22"/>
            <p:cNvSpPr/>
            <p:nvPr/>
          </p:nvSpPr>
          <p:spPr>
            <a:xfrm>
              <a:off x="4426135" y="413887"/>
              <a:ext cx="250256" cy="250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矩形 23"/>
            <p:cNvSpPr/>
            <p:nvPr/>
          </p:nvSpPr>
          <p:spPr>
            <a:xfrm>
              <a:off x="4765732" y="413887"/>
              <a:ext cx="250256" cy="2502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sp>
        <p:nvSpPr>
          <p:cNvPr id="2" name="文本框 1"/>
          <p:cNvSpPr txBox="1"/>
          <p:nvPr/>
        </p:nvSpPr>
        <p:spPr>
          <a:xfrm>
            <a:off x="1318260" y="929640"/>
            <a:ext cx="5617210" cy="5354320"/>
          </a:xfrm>
          <a:prstGeom prst="rect">
            <a:avLst/>
          </a:prstGeom>
          <a:noFill/>
        </p:spPr>
        <p:txBody>
          <a:bodyPr wrap="square" rtlCol="0">
            <a:spAutoFit/>
          </a:bodyPr>
          <a:p>
            <a:r>
              <a:rPr lang="zh-CN" altLang="en-US"/>
              <a:t>西瓜书的目录：</a:t>
            </a:r>
            <a:endParaRPr lang="zh-CN" altLang="en-US"/>
          </a:p>
          <a:p>
            <a:endParaRPr lang="zh-CN" altLang="en-US"/>
          </a:p>
          <a:p>
            <a:r>
              <a:rPr lang="en-US" altLang="zh-CN"/>
              <a:t>1.</a:t>
            </a:r>
            <a:r>
              <a:rPr lang="zh-CN" altLang="en-US"/>
              <a:t>绪论</a:t>
            </a:r>
            <a:endParaRPr lang="zh-CN" altLang="en-US"/>
          </a:p>
          <a:p>
            <a:endParaRPr lang="en-US" altLang="zh-CN"/>
          </a:p>
          <a:p>
            <a:r>
              <a:rPr lang="en-US" altLang="zh-CN"/>
              <a:t>2.</a:t>
            </a:r>
            <a:r>
              <a:rPr lang="zh-CN" altLang="en-US"/>
              <a:t>模型评估与选择</a:t>
            </a:r>
            <a:endParaRPr lang="zh-CN" altLang="en-US"/>
          </a:p>
          <a:p>
            <a:endParaRPr lang="zh-CN" altLang="en-US"/>
          </a:p>
          <a:p>
            <a:r>
              <a:rPr lang="en-US" altLang="zh-CN"/>
              <a:t>3.</a:t>
            </a:r>
            <a:r>
              <a:rPr lang="zh-CN" altLang="en-US"/>
              <a:t>线性模型</a:t>
            </a:r>
            <a:endParaRPr lang="zh-CN" altLang="en-US"/>
          </a:p>
          <a:p>
            <a:endParaRPr lang="zh-CN" altLang="en-US"/>
          </a:p>
          <a:p>
            <a:r>
              <a:rPr lang="en-US" altLang="zh-CN"/>
              <a:t>4.</a:t>
            </a:r>
            <a:r>
              <a:rPr lang="zh-CN" altLang="en-US"/>
              <a:t>决策树</a:t>
            </a:r>
            <a:endParaRPr lang="zh-CN" altLang="en-US"/>
          </a:p>
          <a:p>
            <a:endParaRPr lang="zh-CN" altLang="en-US"/>
          </a:p>
          <a:p>
            <a:r>
              <a:rPr lang="en-US" altLang="zh-CN"/>
              <a:t>5.</a:t>
            </a:r>
            <a:r>
              <a:rPr lang="zh-CN" altLang="en-US"/>
              <a:t>神经网络</a:t>
            </a:r>
            <a:endParaRPr lang="zh-CN" altLang="en-US"/>
          </a:p>
          <a:p>
            <a:endParaRPr lang="zh-CN" altLang="en-US"/>
          </a:p>
          <a:p>
            <a:r>
              <a:rPr lang="en-US" altLang="zh-CN"/>
              <a:t>6.</a:t>
            </a:r>
            <a:r>
              <a:rPr lang="zh-CN" altLang="en-US"/>
              <a:t>支持向量机</a:t>
            </a:r>
            <a:endParaRPr lang="zh-CN" altLang="en-US"/>
          </a:p>
          <a:p>
            <a:endParaRPr lang="zh-CN" altLang="en-US"/>
          </a:p>
          <a:p>
            <a:r>
              <a:rPr lang="en-US" altLang="zh-CN"/>
              <a:t>7.</a:t>
            </a:r>
            <a:r>
              <a:rPr lang="zh-CN" altLang="en-US"/>
              <a:t>贝叶斯分类器</a:t>
            </a:r>
            <a:endParaRPr lang="zh-CN" altLang="en-US"/>
          </a:p>
          <a:p>
            <a:endParaRPr lang="zh-CN" altLang="en-US"/>
          </a:p>
          <a:p>
            <a:r>
              <a:rPr lang="en-US" altLang="zh-CN"/>
              <a:t>8.</a:t>
            </a:r>
            <a:r>
              <a:rPr lang="zh-CN" altLang="en-US"/>
              <a:t>集成学习</a:t>
            </a:r>
            <a:endParaRPr lang="zh-CN" altLang="en-US"/>
          </a:p>
          <a:p>
            <a:endParaRPr lang="zh-CN" altLang="en-US"/>
          </a:p>
          <a:p>
            <a:r>
              <a:rPr lang="en-US" altLang="zh-CN"/>
              <a:t>9.</a:t>
            </a:r>
            <a:r>
              <a:rPr lang="zh-CN" altLang="en-US"/>
              <a:t>聚类</a:t>
            </a:r>
            <a:endParaRPr lang="zh-CN" altLang="en-US"/>
          </a:p>
        </p:txBody>
      </p:sp>
      <p:sp>
        <p:nvSpPr>
          <p:cNvPr id="4" name="文本框 3"/>
          <p:cNvSpPr txBox="1"/>
          <p:nvPr/>
        </p:nvSpPr>
        <p:spPr>
          <a:xfrm>
            <a:off x="6691630" y="1501140"/>
            <a:ext cx="4064000" cy="922020"/>
          </a:xfrm>
          <a:prstGeom prst="rect">
            <a:avLst/>
          </a:prstGeom>
          <a:noFill/>
        </p:spPr>
        <p:txBody>
          <a:bodyPr wrap="square" rtlCol="0">
            <a:spAutoFit/>
          </a:bodyPr>
          <a:p>
            <a:r>
              <a:rPr lang="en-US" altLang="zh-CN"/>
              <a:t>10.</a:t>
            </a:r>
            <a:r>
              <a:rPr lang="zh-CN" altLang="en-US"/>
              <a:t>降维与度量学习</a:t>
            </a:r>
            <a:endParaRPr lang="zh-CN" altLang="en-US"/>
          </a:p>
          <a:p>
            <a:endParaRPr lang="zh-CN" altLang="en-US"/>
          </a:p>
          <a:p>
            <a:endParaRPr lang="zh-CN" altLang="en-US"/>
          </a:p>
        </p:txBody>
      </p:sp>
    </p:spTree>
  </p:cSld>
  <p:clrMapOvr>
    <a:masterClrMapping/>
  </p:clrMapOvr>
  <p:transition spd="slow" advClick="0"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308985" y="1697355"/>
            <a:ext cx="6096000" cy="1106805"/>
          </a:xfrm>
          <a:prstGeom prst="rect">
            <a:avLst/>
          </a:prstGeom>
          <a:noFill/>
        </p:spPr>
        <p:txBody>
          <a:bodyPr wrap="square" rtlCol="0" anchor="t">
            <a:spAutoFit/>
          </a:bodyPr>
          <a:p>
            <a:r>
              <a:rPr lang="en-US" altLang="zh-CN" sz="6600">
                <a:sym typeface="+mn-ea"/>
              </a:rPr>
              <a:t>1.</a:t>
            </a:r>
            <a:r>
              <a:rPr lang="zh-CN" altLang="en-US" sz="6600">
                <a:sym typeface="+mn-ea"/>
              </a:rPr>
              <a:t>绪论</a:t>
            </a:r>
            <a:endParaRPr lang="zh-CN" altLang="en-US" sz="660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2460" y="-74295"/>
            <a:ext cx="9082405" cy="7005955"/>
          </a:xfrm>
          <a:prstGeom prst="rect">
            <a:avLst/>
          </a:prstGeom>
        </p:spPr>
      </p:pic>
      <p:sp>
        <p:nvSpPr>
          <p:cNvPr id="3" name="文本框 2"/>
          <p:cNvSpPr txBox="1"/>
          <p:nvPr/>
        </p:nvSpPr>
        <p:spPr>
          <a:xfrm>
            <a:off x="3534410" y="4882515"/>
            <a:ext cx="4064000" cy="645160"/>
          </a:xfrm>
          <a:prstGeom prst="rect">
            <a:avLst/>
          </a:prstGeom>
          <a:noFill/>
        </p:spPr>
        <p:txBody>
          <a:bodyPr wrap="square" rtlCol="0">
            <a:spAutoFit/>
          </a:bodyPr>
          <a:p>
            <a:r>
              <a:rPr lang="zh-CN" altLang="en-US"/>
              <a:t>分别有哪些算法</a:t>
            </a:r>
            <a:r>
              <a:rPr lang="en-US" altLang="zh-CN"/>
              <a:t>?</a:t>
            </a:r>
            <a:endParaRPr lang="en-US" altLang="zh-CN"/>
          </a:p>
          <a:p>
            <a:endParaRPr lang="en-US" altLang="zh-CN"/>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BEAUTIFY_FLAG" val="#wm#"/>
  <p:tag name="KSO_WM_TEMPLATE_CATEGORY" val="custom"/>
  <p:tag name="KSO_WM_TEMPLATE_INDEX" val="20205081"/>
</p:tagLst>
</file>

<file path=ppt/tags/tag68.xml><?xml version="1.0" encoding="utf-8"?>
<p:tagLst xmlns:p="http://schemas.openxmlformats.org/presentationml/2006/main">
  <p:tag name="KSO_WM_BEAUTIFY_FLAG" val="#wm#"/>
  <p:tag name="KSO_WM_TEMPLATE_CATEGORY" val="custom"/>
  <p:tag name="KSO_WM_TEMPLATE_INDEX" val="20205081"/>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205081"/>
</p:tagLst>
</file>

<file path=ppt/tags/tag71.xml><?xml version="1.0" encoding="utf-8"?>
<p:tagLst xmlns:p="http://schemas.openxmlformats.org/presentationml/2006/main">
  <p:tag name="commondata" val="eyJoZGlkIjoiMGU0NmQ1ZTdkZTNkZGM1NjBiNjgwMmY0NmE2NDJjM2QifQ=="/>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3185</Words>
  <Application>WPS 演示</Application>
  <PresentationFormat>宽屏</PresentationFormat>
  <Paragraphs>272</Paragraphs>
  <Slides>46</Slides>
  <Notes>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46</vt:i4>
      </vt:variant>
    </vt:vector>
  </HeadingPairs>
  <TitlesOfParts>
    <vt:vector size="56" baseType="lpstr">
      <vt:lpstr>Arial</vt:lpstr>
      <vt:lpstr>宋体</vt:lpstr>
      <vt:lpstr>Wingdings</vt:lpstr>
      <vt:lpstr>Wingdings</vt:lpstr>
      <vt:lpstr>微软雅黑</vt:lpstr>
      <vt:lpstr>Arial Unicode MS</vt:lpstr>
      <vt:lpstr>Calibri</vt:lpstr>
      <vt:lpstr>方正粗黑宋简体</vt:lpstr>
      <vt:lpstr>仿宋</vt:lpstr>
      <vt:lpstr>WPS</vt:lpstr>
      <vt:lpstr>机器学习朋辈辅导</vt:lpstr>
      <vt:lpstr>1. 锐评考试</vt:lpstr>
      <vt:lpstr>题型1 ： 简答题 </vt:lpstr>
      <vt:lpstr>题型2： 计算题</vt:lpstr>
      <vt:lpstr>题型3： 思考题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Administrator</cp:lastModifiedBy>
  <cp:revision>242</cp:revision>
  <dcterms:created xsi:type="dcterms:W3CDTF">2019-06-19T02:08:00Z</dcterms:created>
  <dcterms:modified xsi:type="dcterms:W3CDTF">2024-05-30T06:10:19Z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2052-12.1.0.16729</vt:lpwstr>
  </property>
  <property fmtid="{D5CDD505-2E9C-101B-9397-08002B2CF9AE}" pid="3" name="ICV">
    <vt:lpwstr>4F706479B29545988A52F6ADD87C0293_11</vt:lpwstr>
  </property>
</Properties>
</file>