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7"/>
  </p:notesMasterIdLst>
  <p:sldIdLst>
    <p:sldId id="329" r:id="rId2"/>
    <p:sldId id="330" r:id="rId3"/>
    <p:sldId id="270" r:id="rId4"/>
    <p:sldId id="289" r:id="rId5"/>
    <p:sldId id="299" r:id="rId6"/>
    <p:sldId id="290" r:id="rId7"/>
    <p:sldId id="301" r:id="rId8"/>
    <p:sldId id="302" r:id="rId9"/>
    <p:sldId id="267" r:id="rId10"/>
    <p:sldId id="291" r:id="rId11"/>
    <p:sldId id="305" r:id="rId12"/>
    <p:sldId id="292" r:id="rId13"/>
    <p:sldId id="293" r:id="rId14"/>
    <p:sldId id="310" r:id="rId15"/>
    <p:sldId id="311" r:id="rId16"/>
    <p:sldId id="312" r:id="rId17"/>
    <p:sldId id="313" r:id="rId18"/>
    <p:sldId id="318" r:id="rId19"/>
    <p:sldId id="319" r:id="rId20"/>
    <p:sldId id="314" r:id="rId21"/>
    <p:sldId id="315" r:id="rId22"/>
    <p:sldId id="316" r:id="rId23"/>
    <p:sldId id="317" r:id="rId24"/>
    <p:sldId id="320" r:id="rId25"/>
    <p:sldId id="322" r:id="rId26"/>
    <p:sldId id="323" r:id="rId27"/>
    <p:sldId id="324" r:id="rId28"/>
    <p:sldId id="325" r:id="rId29"/>
    <p:sldId id="326" r:id="rId30"/>
    <p:sldId id="327" r:id="rId31"/>
    <p:sldId id="294" r:id="rId32"/>
    <p:sldId id="295" r:id="rId33"/>
    <p:sldId id="304" r:id="rId34"/>
    <p:sldId id="328" r:id="rId35"/>
    <p:sldId id="287" r:id="rId36"/>
  </p:sldIdLst>
  <p:sldSz cx="12192000" cy="6858000"/>
  <p:notesSz cx="6858000" cy="9144000"/>
  <p:embeddedFontLst>
    <p:embeddedFont>
      <p:font typeface="等线" panose="02010600030101010101" pitchFamily="2" charset="-122"/>
      <p:regular r:id="rId38"/>
      <p:bold r:id="rId39"/>
    </p:embeddedFont>
    <p:embeddedFont>
      <p:font typeface="微软雅黑" panose="020B0503020204020204" pitchFamily="34" charset="-122"/>
      <p:regular r:id="rId40"/>
      <p:bold r:id="rId41"/>
    </p:embeddedFont>
    <p:embeddedFont>
      <p:font typeface="微软雅黑" panose="020B0503020204020204" pitchFamily="34" charset="-122"/>
      <p:regular r:id="rId40"/>
      <p:bold r:id="rId41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首页" id="{314C4C9D-AE76-4E05-B037-5A5DB805C9BD}">
          <p14:sldIdLst>
            <p14:sldId id="329"/>
          </p14:sldIdLst>
        </p14:section>
        <p14:section name="内页" id="{8D1A6813-68F6-49A0-A239-92955AC6E8C5}">
          <p14:sldIdLst>
            <p14:sldId id="330"/>
            <p14:sldId id="270"/>
            <p14:sldId id="289"/>
            <p14:sldId id="299"/>
            <p14:sldId id="290"/>
            <p14:sldId id="301"/>
            <p14:sldId id="302"/>
            <p14:sldId id="267"/>
            <p14:sldId id="291"/>
            <p14:sldId id="305"/>
            <p14:sldId id="292"/>
            <p14:sldId id="293"/>
            <p14:sldId id="310"/>
            <p14:sldId id="311"/>
            <p14:sldId id="312"/>
            <p14:sldId id="313"/>
            <p14:sldId id="318"/>
            <p14:sldId id="319"/>
            <p14:sldId id="314"/>
            <p14:sldId id="315"/>
            <p14:sldId id="316"/>
            <p14:sldId id="317"/>
            <p14:sldId id="320"/>
            <p14:sldId id="322"/>
            <p14:sldId id="323"/>
            <p14:sldId id="324"/>
            <p14:sldId id="325"/>
            <p14:sldId id="326"/>
            <p14:sldId id="327"/>
            <p14:sldId id="294"/>
            <p14:sldId id="295"/>
            <p14:sldId id="304"/>
            <p14:sldId id="328"/>
          </p14:sldIdLst>
        </p14:section>
        <p14:section name="结束页" id="{98773F69-2DDF-47CC-BD69-D575D8CAAC6E}">
          <p14:sldIdLst>
            <p14:sldId id="2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29">
          <p15:clr>
            <a:srgbClr val="A4A3A4"/>
          </p15:clr>
        </p15:guide>
        <p15:guide id="2" orient="horz" pos="4190">
          <p15:clr>
            <a:srgbClr val="A4A3A4"/>
          </p15:clr>
        </p15:guide>
        <p15:guide id="3" orient="horz" pos="561">
          <p15:clr>
            <a:srgbClr val="A4A3A4"/>
          </p15:clr>
        </p15:guide>
        <p15:guide id="4" orient="horz" pos="691">
          <p15:clr>
            <a:srgbClr val="A4A3A4"/>
          </p15:clr>
        </p15:guide>
        <p15:guide id="5" orient="horz" pos="4017">
          <p15:clr>
            <a:srgbClr val="A4A3A4"/>
          </p15:clr>
        </p15:guide>
        <p15:guide id="6" orient="horz" pos="3888">
          <p15:clr>
            <a:srgbClr val="A4A3A4"/>
          </p15:clr>
        </p15:guide>
        <p15:guide id="7" pos="230">
          <p15:clr>
            <a:srgbClr val="A4A3A4"/>
          </p15:clr>
        </p15:guide>
        <p15:guide id="8" pos="74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F4F7"/>
    <a:srgbClr val="C2E6ED"/>
    <a:srgbClr val="C0DAE7"/>
    <a:srgbClr val="D2EBFF"/>
    <a:srgbClr val="0D92FF"/>
    <a:srgbClr val="5C9CC0"/>
    <a:srgbClr val="599BBF"/>
    <a:srgbClr val="64A2C4"/>
    <a:srgbClr val="0087F6"/>
    <a:srgbClr val="99DE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66" autoAdjust="0"/>
    <p:restoredTop sz="94618" autoAdjust="0"/>
  </p:normalViewPr>
  <p:slideViewPr>
    <p:cSldViewPr snapToGrid="0" showGuides="1">
      <p:cViewPr varScale="1">
        <p:scale>
          <a:sx n="123" d="100"/>
          <a:sy n="123" d="100"/>
        </p:scale>
        <p:origin x="132" y="186"/>
      </p:cViewPr>
      <p:guideLst>
        <p:guide orient="horz" pos="129"/>
        <p:guide orient="horz" pos="4190"/>
        <p:guide orient="horz" pos="561"/>
        <p:guide orient="horz" pos="691"/>
        <p:guide orient="horz" pos="4017"/>
        <p:guide orient="horz" pos="3888"/>
        <p:guide pos="230"/>
        <p:guide pos="744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20" Type="http://schemas.openxmlformats.org/officeDocument/2006/relationships/slide" Target="slides/slide19.xml"/><Relationship Id="rId41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743F9-9B08-422F-9ECE-BE7148BC7DDC}" type="datetimeFigureOut">
              <a:rPr lang="zh-CN" altLang="en-US" smtClean="0"/>
              <a:t>2022/7/26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4C0232-94FA-4EBE-BB9B-79FBE48603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0871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本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PPT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模板部分元素使用了幻灯片母版制作。如果需要修改，点击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视图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幻灯片母版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修改；完成后关闭编辑母版即可。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71446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37870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94123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53936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8496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2735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93329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54932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16786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70230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7225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4896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21095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92261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31493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50324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63637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50462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17205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77779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2251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8199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87688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171614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386113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762134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5913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051468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本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PPT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模板部分元素使用了幻灯片母版制作。如果需要修改，点击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视图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幻灯片母版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修改；完成后关闭编辑母版即可。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847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37364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4032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5348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6106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80276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80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121917" tIns="60958" rIns="121917" bIns="6095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/>
            </a:lvl1pPr>
          </a:lstStyle>
          <a:p>
            <a:fld id="{80F42DC0-2E3F-F440-A3AA-64F0AA1F84F2}" type="datetime1">
              <a:rPr lang="zh-CN" altLang="en-US"/>
              <a:t>2022/7/26</a:t>
            </a:fld>
            <a:endParaRPr lang="zh-CN" altLang="en-US" sz="1900">
              <a:solidFill>
                <a:schemeClr val="tx1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/>
            </a:lvl1pPr>
          </a:lstStyle>
          <a:p>
            <a:fld id="{C5FC99A0-26D8-5E4B-82FB-70809BCEE9F6}" type="slidenum">
              <a:rPr lang="zh-CN" altLang="en-US"/>
              <a:t>‹#›</a:t>
            </a:fld>
            <a:endParaRPr lang="zh-CN" altLang="en-US" sz="190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过度页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1"/>
          <p:cNvSpPr/>
          <p:nvPr userDrawn="1"/>
        </p:nvSpPr>
        <p:spPr>
          <a:xfrm rot="2603202">
            <a:off x="336606" y="165885"/>
            <a:ext cx="470229" cy="470228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1" rIns="121920" bIns="60961" rtlCol="0" anchor="ctr"/>
          <a:lstStyle/>
          <a:p>
            <a:pPr algn="ctr"/>
            <a:endParaRPr lang="zh-CN" altLang="en-US" sz="3200"/>
          </a:p>
        </p:txBody>
      </p:sp>
      <p:sp>
        <p:nvSpPr>
          <p:cNvPr id="3" name="Line 9"/>
          <p:cNvSpPr>
            <a:spLocks noChangeShapeType="1"/>
          </p:cNvSpPr>
          <p:nvPr userDrawn="1"/>
        </p:nvSpPr>
        <p:spPr bwMode="auto">
          <a:xfrm>
            <a:off x="805839" y="695491"/>
            <a:ext cx="11387572" cy="0"/>
          </a:xfrm>
          <a:prstGeom prst="line">
            <a:avLst/>
          </a:prstGeom>
          <a:ln w="28575">
            <a:gradFill>
              <a:gsLst>
                <a:gs pos="0">
                  <a:schemeClr val="tx1">
                    <a:lumMod val="35000"/>
                    <a:lumOff val="65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121920" tIns="60961" rIns="121920" bIns="60961" numCol="1" anchor="t" anchorCtr="0" compatLnSpc="1"/>
          <a:lstStyle/>
          <a:p>
            <a:pPr>
              <a:lnSpc>
                <a:spcPct val="120000"/>
              </a:lnSpc>
            </a:pPr>
            <a:endParaRPr lang="zh-CN" altLang="en-US" sz="320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圆角矩形 13"/>
          <p:cNvSpPr/>
          <p:nvPr userDrawn="1"/>
        </p:nvSpPr>
        <p:spPr>
          <a:xfrm rot="2634344">
            <a:off x="551426" y="237849"/>
            <a:ext cx="410548" cy="410548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1" rIns="121920" bIns="60961" rtlCol="0" anchor="ctr"/>
          <a:lstStyle/>
          <a:p>
            <a:pPr algn="ctr"/>
            <a:endParaRPr lang="zh-CN" altLang="en-US" sz="32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1"/>
          <p:cNvSpPr/>
          <p:nvPr userDrawn="1"/>
        </p:nvSpPr>
        <p:spPr>
          <a:xfrm rot="2603202">
            <a:off x="336606" y="165885"/>
            <a:ext cx="470229" cy="470228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1" rIns="121920" bIns="60961" rtlCol="0" anchor="ctr"/>
          <a:lstStyle/>
          <a:p>
            <a:pPr algn="ctr"/>
            <a:endParaRPr lang="zh-CN" altLang="en-US" sz="3200"/>
          </a:p>
        </p:txBody>
      </p:sp>
      <p:sp>
        <p:nvSpPr>
          <p:cNvPr id="3" name="Line 9"/>
          <p:cNvSpPr>
            <a:spLocks noChangeShapeType="1"/>
          </p:cNvSpPr>
          <p:nvPr userDrawn="1"/>
        </p:nvSpPr>
        <p:spPr bwMode="auto">
          <a:xfrm>
            <a:off x="805839" y="695491"/>
            <a:ext cx="11387572" cy="0"/>
          </a:xfrm>
          <a:prstGeom prst="line">
            <a:avLst/>
          </a:prstGeom>
          <a:ln w="28575">
            <a:gradFill>
              <a:gsLst>
                <a:gs pos="0">
                  <a:schemeClr val="tx1">
                    <a:lumMod val="35000"/>
                    <a:lumOff val="65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121920" tIns="60961" rIns="121920" bIns="60961" numCol="1" anchor="t" anchorCtr="0" compatLnSpc="1"/>
          <a:lstStyle/>
          <a:p>
            <a:pPr>
              <a:lnSpc>
                <a:spcPct val="120000"/>
              </a:lnSpc>
            </a:pPr>
            <a:endParaRPr lang="zh-CN" altLang="en-US" sz="320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圆角矩形 13"/>
          <p:cNvSpPr/>
          <p:nvPr userDrawn="1"/>
        </p:nvSpPr>
        <p:spPr>
          <a:xfrm rot="2634344">
            <a:off x="551426" y="237849"/>
            <a:ext cx="410548" cy="410548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1" rIns="121920" bIns="60961" rtlCol="0" anchor="ctr"/>
          <a:lstStyle/>
          <a:p>
            <a:pPr algn="ctr"/>
            <a:endParaRPr lang="zh-CN" altLang="en-US" sz="32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1"/>
          <p:cNvSpPr/>
          <p:nvPr userDrawn="1"/>
        </p:nvSpPr>
        <p:spPr>
          <a:xfrm rot="2603202">
            <a:off x="336606" y="165885"/>
            <a:ext cx="470229" cy="470228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1" rIns="121920" bIns="60961" rtlCol="0" anchor="ctr"/>
          <a:lstStyle/>
          <a:p>
            <a:pPr algn="ctr"/>
            <a:endParaRPr lang="zh-CN" altLang="en-US" sz="3200"/>
          </a:p>
        </p:txBody>
      </p:sp>
      <p:sp>
        <p:nvSpPr>
          <p:cNvPr id="3" name="Line 9"/>
          <p:cNvSpPr>
            <a:spLocks noChangeShapeType="1"/>
          </p:cNvSpPr>
          <p:nvPr userDrawn="1"/>
        </p:nvSpPr>
        <p:spPr bwMode="auto">
          <a:xfrm>
            <a:off x="805839" y="695491"/>
            <a:ext cx="11387572" cy="0"/>
          </a:xfrm>
          <a:prstGeom prst="line">
            <a:avLst/>
          </a:prstGeom>
          <a:ln w="28575">
            <a:gradFill>
              <a:gsLst>
                <a:gs pos="0">
                  <a:schemeClr val="tx1">
                    <a:lumMod val="35000"/>
                    <a:lumOff val="65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121920" tIns="60961" rIns="121920" bIns="60961" numCol="1" anchor="t" anchorCtr="0" compatLnSpc="1"/>
          <a:lstStyle/>
          <a:p>
            <a:pPr>
              <a:lnSpc>
                <a:spcPct val="120000"/>
              </a:lnSpc>
            </a:pPr>
            <a:endParaRPr lang="zh-CN" altLang="en-US" sz="320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圆角矩形 13"/>
          <p:cNvSpPr/>
          <p:nvPr userDrawn="1"/>
        </p:nvSpPr>
        <p:spPr>
          <a:xfrm rot="2634344">
            <a:off x="551426" y="237849"/>
            <a:ext cx="410548" cy="410548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1" rIns="121920" bIns="60961" rtlCol="0" anchor="ctr"/>
          <a:lstStyle/>
          <a:p>
            <a:pPr algn="ctr"/>
            <a:endParaRPr lang="zh-CN" altLang="en-US" sz="32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1"/>
          <p:cNvSpPr/>
          <p:nvPr userDrawn="1"/>
        </p:nvSpPr>
        <p:spPr>
          <a:xfrm rot="2603202">
            <a:off x="336606" y="165885"/>
            <a:ext cx="470229" cy="470228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1" rIns="121920" bIns="60961" rtlCol="0" anchor="ctr"/>
          <a:lstStyle/>
          <a:p>
            <a:pPr algn="ctr"/>
            <a:endParaRPr lang="zh-CN" altLang="en-US" sz="3200"/>
          </a:p>
        </p:txBody>
      </p:sp>
      <p:sp>
        <p:nvSpPr>
          <p:cNvPr id="3" name="Line 9"/>
          <p:cNvSpPr>
            <a:spLocks noChangeShapeType="1"/>
          </p:cNvSpPr>
          <p:nvPr userDrawn="1"/>
        </p:nvSpPr>
        <p:spPr bwMode="auto">
          <a:xfrm>
            <a:off x="805839" y="695491"/>
            <a:ext cx="11387572" cy="0"/>
          </a:xfrm>
          <a:prstGeom prst="line">
            <a:avLst/>
          </a:prstGeom>
          <a:ln w="28575">
            <a:gradFill>
              <a:gsLst>
                <a:gs pos="0">
                  <a:schemeClr val="tx1">
                    <a:lumMod val="35000"/>
                    <a:lumOff val="65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121920" tIns="60961" rIns="121920" bIns="60961" numCol="1" anchor="t" anchorCtr="0" compatLnSpc="1"/>
          <a:lstStyle/>
          <a:p>
            <a:pPr>
              <a:lnSpc>
                <a:spcPct val="120000"/>
              </a:lnSpc>
            </a:pPr>
            <a:endParaRPr lang="zh-CN" altLang="en-US" sz="320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圆角矩形 13"/>
          <p:cNvSpPr/>
          <p:nvPr userDrawn="1"/>
        </p:nvSpPr>
        <p:spPr>
          <a:xfrm rot="2634344">
            <a:off x="551426" y="237849"/>
            <a:ext cx="410548" cy="410548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1" rIns="121920" bIns="60961" rtlCol="0" anchor="ctr"/>
          <a:lstStyle/>
          <a:p>
            <a:pPr algn="ctr"/>
            <a:endParaRPr lang="zh-CN" altLang="en-US" sz="32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束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版权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hyperlink" Target="https://space.bilibili.com/472442675/channel/collectiondetail?sid=562950" TargetMode="External"/><Relationship Id="rId4" Type="http://schemas.openxmlformats.org/officeDocument/2006/relationships/hyperlink" Target="https://www.bilibili.com/video/BV1jg411Z7di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tags" Target="../tags/tag3.xml"/><Relationship Id="rId7" Type="http://schemas.openxmlformats.org/officeDocument/2006/relationships/notesSlide" Target="../notesSlides/notesSlide3.xml"/><Relationship Id="rId12" Type="http://schemas.openxmlformats.org/officeDocument/2006/relationships/image" Target="../media/image8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4.xml"/><Relationship Id="rId11" Type="http://schemas.openxmlformats.org/officeDocument/2006/relationships/image" Target="../media/image7.svg"/><Relationship Id="rId5" Type="http://schemas.openxmlformats.org/officeDocument/2006/relationships/tags" Target="../tags/tag5.xml"/><Relationship Id="rId10" Type="http://schemas.openxmlformats.org/officeDocument/2006/relationships/image" Target="../media/image6.png"/><Relationship Id="rId4" Type="http://schemas.openxmlformats.org/officeDocument/2006/relationships/tags" Target="../tags/tag4.xml"/><Relationship Id="rId9" Type="http://schemas.openxmlformats.org/officeDocument/2006/relationships/image" Target="../media/image5.svg"/><Relationship Id="rId1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github.com/dair-ai/ml-visuals" TargetMode="Externa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2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2.png"/><Relationship Id="rId7" Type="http://schemas.openxmlformats.org/officeDocument/2006/relationships/hyperlink" Target="https://www.matplotlib.org.cn/gallery/#widgets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seaborn.pydata.org/tutorial.html" TargetMode="External"/><Relationship Id="rId5" Type="http://schemas.openxmlformats.org/officeDocument/2006/relationships/hyperlink" Target="https://gallery.pyecharts.org/#/README" TargetMode="External"/><Relationship Id="rId4" Type="http://schemas.openxmlformats.org/officeDocument/2006/relationships/hyperlink" Target="https://echarts.apache.org/examples/zh/index.html#chart-type-custom" TargetMode="External"/><Relationship Id="rId9" Type="http://schemas.openxmlformats.org/officeDocument/2006/relationships/image" Target="../media/image6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图片 3" descr="C:\Documents and Settings\鱼不愚\桌面\未标题-1.jpg">
            <a:extLst>
              <a:ext uri="{FF2B5EF4-FFF2-40B4-BE49-F238E27FC236}">
                <a16:creationId xmlns:a16="http://schemas.microsoft.com/office/drawing/2014/main" id="{C33E8BE5-8A06-5E52-05CA-D3FCEDF69D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08" t="59167"/>
          <a:stretch/>
        </p:blipFill>
        <p:spPr bwMode="auto">
          <a:xfrm>
            <a:off x="9010650" y="4024314"/>
            <a:ext cx="3181350" cy="280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2" name="Group 2">
            <a:extLst>
              <a:ext uri="{FF2B5EF4-FFF2-40B4-BE49-F238E27FC236}">
                <a16:creationId xmlns:a16="http://schemas.microsoft.com/office/drawing/2014/main" id="{0E01B1FB-06D6-4B8F-6AA0-E726B1B694C1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0677525" cy="6858000"/>
            <a:chOff x="0" y="0"/>
            <a:chExt cx="6726" cy="4320"/>
          </a:xfrm>
        </p:grpSpPr>
        <p:sp>
          <p:nvSpPr>
            <p:cNvPr id="143" name="Rectangle 3">
              <a:extLst>
                <a:ext uri="{FF2B5EF4-FFF2-40B4-BE49-F238E27FC236}">
                  <a16:creationId xmlns:a16="http://schemas.microsoft.com/office/drawing/2014/main" id="{16954A31-909E-8994-014B-E3A7259D0B9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accent5">
                    <a:lumMod val="40000"/>
                    <a:lumOff val="60000"/>
                  </a:schemeClr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144" name="Rectangle 4">
              <a:extLst>
                <a:ext uri="{FF2B5EF4-FFF2-40B4-BE49-F238E27FC236}">
                  <a16:creationId xmlns:a16="http://schemas.microsoft.com/office/drawing/2014/main" id="{5F462553-95F2-28DF-C9AC-5BC851E9B09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81" y="1065"/>
              <a:ext cx="5645" cy="159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grpSp>
          <p:nvGrpSpPr>
            <p:cNvPr id="145" name="Group 5">
              <a:extLst>
                <a:ext uri="{FF2B5EF4-FFF2-40B4-BE49-F238E27FC236}">
                  <a16:creationId xmlns:a16="http://schemas.microsoft.com/office/drawing/2014/main" id="{C464E4D0-FC30-0E83-4957-696A09390CD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146" name="Rectangle 6">
                <a:extLst>
                  <a:ext uri="{FF2B5EF4-FFF2-40B4-BE49-F238E27FC236}">
                    <a16:creationId xmlns:a16="http://schemas.microsoft.com/office/drawing/2014/main" id="{B151EE21-2737-3F93-53BA-B9945FEF60A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rgbClr val="C2E6E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47" name="Rectangle 7">
                <a:extLst>
                  <a:ext uri="{FF2B5EF4-FFF2-40B4-BE49-F238E27FC236}">
                    <a16:creationId xmlns:a16="http://schemas.microsoft.com/office/drawing/2014/main" id="{7C50E6D8-9DC3-1F98-E5A3-75C7089E223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rgbClr val="E5F4F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48" name="Rectangle 8">
                <a:extLst>
                  <a:ext uri="{FF2B5EF4-FFF2-40B4-BE49-F238E27FC236}">
                    <a16:creationId xmlns:a16="http://schemas.microsoft.com/office/drawing/2014/main" id="{DD4B556A-1C0E-1E6B-1AD7-8535B42C7C9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rgbClr val="E5F4F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49" name="Rectangle 9">
                <a:extLst>
                  <a:ext uri="{FF2B5EF4-FFF2-40B4-BE49-F238E27FC236}">
                    <a16:creationId xmlns:a16="http://schemas.microsoft.com/office/drawing/2014/main" id="{E8BA7D46-F547-4AE8-81E4-879333468E5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50" name="Rectangle 10">
                <a:extLst>
                  <a:ext uri="{FF2B5EF4-FFF2-40B4-BE49-F238E27FC236}">
                    <a16:creationId xmlns:a16="http://schemas.microsoft.com/office/drawing/2014/main" id="{D3EDA875-6C2A-79FE-D6E2-5000E14AC80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rgbClr val="C2E6E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51" name="Rectangle 11">
                <a:extLst>
                  <a:ext uri="{FF2B5EF4-FFF2-40B4-BE49-F238E27FC236}">
                    <a16:creationId xmlns:a16="http://schemas.microsoft.com/office/drawing/2014/main" id="{78DE908C-6E2F-6E08-B538-40E3968F242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rgbClr val="E5F4F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52" name="Rectangle 12">
                <a:extLst>
                  <a:ext uri="{FF2B5EF4-FFF2-40B4-BE49-F238E27FC236}">
                    <a16:creationId xmlns:a16="http://schemas.microsoft.com/office/drawing/2014/main" id="{55BCF6FA-C0A3-B0E3-02EA-9B16D7CB5DB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rgbClr val="D2EB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53" name="Rectangle 13">
                <a:extLst>
                  <a:ext uri="{FF2B5EF4-FFF2-40B4-BE49-F238E27FC236}">
                    <a16:creationId xmlns:a16="http://schemas.microsoft.com/office/drawing/2014/main" id="{F787C169-05F0-2371-55CB-573FB7533FD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rgbClr val="C2E6E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54" name="Rectangle 14">
                <a:extLst>
                  <a:ext uri="{FF2B5EF4-FFF2-40B4-BE49-F238E27FC236}">
                    <a16:creationId xmlns:a16="http://schemas.microsoft.com/office/drawing/2014/main" id="{E0F5A417-E1CF-2AF5-2FC8-5965533829E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rgbClr val="E5F4F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55" name="Rectangle 15">
                <a:extLst>
                  <a:ext uri="{FF2B5EF4-FFF2-40B4-BE49-F238E27FC236}">
                    <a16:creationId xmlns:a16="http://schemas.microsoft.com/office/drawing/2014/main" id="{1FBB657A-69C3-C7B2-E2B8-0871D250D71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rgbClr val="C2E6E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</p:grpSp>
      </p:grpSp>
      <p:sp>
        <p:nvSpPr>
          <p:cNvPr id="171" name="TextBox 13">
            <a:extLst>
              <a:ext uri="{FF2B5EF4-FFF2-40B4-BE49-F238E27FC236}">
                <a16:creationId xmlns:a16="http://schemas.microsoft.com/office/drawing/2014/main" id="{8ED2E8E5-6038-E561-4C95-86C61071D7DA}"/>
              </a:ext>
            </a:extLst>
          </p:cNvPr>
          <p:cNvSpPr txBox="1"/>
          <p:nvPr/>
        </p:nvSpPr>
        <p:spPr>
          <a:xfrm>
            <a:off x="2281238" y="1900656"/>
            <a:ext cx="832329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zh-CN" altLang="en-US" sz="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数学建模</a:t>
            </a:r>
            <a:endParaRPr lang="en-US" altLang="zh-CN" sz="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ctr">
              <a:defRPr/>
            </a:pPr>
            <a:r>
              <a:rPr lang="zh-CN" altLang="en-US" sz="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绘图系列教程</a:t>
            </a:r>
            <a:endParaRPr lang="en-US" altLang="zh-CN" sz="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3" name="TextBox 84">
            <a:extLst>
              <a:ext uri="{FF2B5EF4-FFF2-40B4-BE49-F238E27FC236}">
                <a16:creationId xmlns:a16="http://schemas.microsoft.com/office/drawing/2014/main" id="{E7512681-881E-C323-92A3-188CE71841D1}"/>
              </a:ext>
            </a:extLst>
          </p:cNvPr>
          <p:cNvSpPr txBox="1"/>
          <p:nvPr/>
        </p:nvSpPr>
        <p:spPr>
          <a:xfrm>
            <a:off x="5539430" y="5273159"/>
            <a:ext cx="1806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BiliBili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zstar_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7" name="文本框 176">
            <a:extLst>
              <a:ext uri="{FF2B5EF4-FFF2-40B4-BE49-F238E27FC236}">
                <a16:creationId xmlns:a16="http://schemas.microsoft.com/office/drawing/2014/main" id="{AD79EB33-BE42-3B3A-D1A8-ACC5ED8486A7}"/>
              </a:ext>
            </a:extLst>
          </p:cNvPr>
          <p:cNvSpPr txBox="1"/>
          <p:nvPr/>
        </p:nvSpPr>
        <p:spPr>
          <a:xfrm>
            <a:off x="2928548" y="4364028"/>
            <a:ext cx="633490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zh-CN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一、图表类型与工具选择</a:t>
            </a:r>
            <a:endParaRPr lang="en-US" altLang="zh-CN" sz="4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6236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91AA3D3-6F92-7415-D476-8C83E41B4C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841" y="1196763"/>
            <a:ext cx="5633192" cy="4078577"/>
          </a:xfrm>
          <a:prstGeom prst="rect">
            <a:avLst/>
          </a:prstGeom>
        </p:spPr>
      </p:pic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默认的图表不美观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FC4AF1A3-735A-F3A0-427A-1AAA37710A63}"/>
              </a:ext>
            </a:extLst>
          </p:cNvPr>
          <p:cNvSpPr txBox="1"/>
          <p:nvPr/>
        </p:nvSpPr>
        <p:spPr>
          <a:xfrm>
            <a:off x="3137004" y="5661237"/>
            <a:ext cx="1016234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altLang="zh-CN" dirty="0"/>
          </a:p>
          <a:p>
            <a:r>
              <a:rPr lang="zh-CN" altLang="en-US" dirty="0"/>
              <a:t>借鉴一个大师的时候，别人说你偷；借鉴几十个大师的时候，你就成为大师了。 </a:t>
            </a:r>
            <a:r>
              <a:rPr lang="en-US" altLang="zh-CN" dirty="0"/>
              <a:t>    </a:t>
            </a:r>
          </a:p>
          <a:p>
            <a:r>
              <a:rPr lang="en-US" altLang="zh-CN" dirty="0"/>
              <a:t>                                                                                                             —— </a:t>
            </a:r>
            <a:r>
              <a:rPr lang="zh-CN" altLang="en-US" dirty="0"/>
              <a:t>导演小策</a:t>
            </a:r>
            <a:endParaRPr lang="en-US" altLang="zh-CN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1B7769A-0E68-8EF0-E78C-EC454FF02A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3316" y="1312598"/>
            <a:ext cx="5389331" cy="384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12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B58C69FD-BEDA-5CEA-CA01-420E17AE88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90"/>
          <a:stretch/>
        </p:blipFill>
        <p:spPr bwMode="auto">
          <a:xfrm>
            <a:off x="394283" y="846493"/>
            <a:ext cx="11797717" cy="370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图像配色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633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图像配色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pic>
        <p:nvPicPr>
          <p:cNvPr id="4" name="Picture 2" descr="请添加图片描述">
            <a:extLst>
              <a:ext uri="{FF2B5EF4-FFF2-40B4-BE49-F238E27FC236}">
                <a16:creationId xmlns:a16="http://schemas.microsoft.com/office/drawing/2014/main" id="{F41CF2F2-9958-46DB-7D55-4B758EE811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043" y="1671761"/>
            <a:ext cx="7489029" cy="292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在这里插入图片描述">
            <a:extLst>
              <a:ext uri="{FF2B5EF4-FFF2-40B4-BE49-F238E27FC236}">
                <a16:creationId xmlns:a16="http://schemas.microsoft.com/office/drawing/2014/main" id="{38DE33D5-F1FA-AC6D-94BD-9DCFED989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42" y="4923673"/>
            <a:ext cx="3108004" cy="1441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在这里插入图片描述">
            <a:extLst>
              <a:ext uri="{FF2B5EF4-FFF2-40B4-BE49-F238E27FC236}">
                <a16:creationId xmlns:a16="http://schemas.microsoft.com/office/drawing/2014/main" id="{483C573F-D350-30B5-87FD-D6277D7D6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32" y="4785950"/>
            <a:ext cx="3108004" cy="1477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在这里插入图片描述">
            <a:extLst>
              <a:ext uri="{FF2B5EF4-FFF2-40B4-BE49-F238E27FC236}">
                <a16:creationId xmlns:a16="http://schemas.microsoft.com/office/drawing/2014/main" id="{1895B75E-3014-DC13-CC1F-99D492DC2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0123" y="4849327"/>
            <a:ext cx="3131451" cy="142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A301BD6F-02A5-07DC-A353-FC2E7B117611}"/>
              </a:ext>
            </a:extLst>
          </p:cNvPr>
          <p:cNvSpPr txBox="1"/>
          <p:nvPr/>
        </p:nvSpPr>
        <p:spPr>
          <a:xfrm>
            <a:off x="872282" y="880377"/>
            <a:ext cx="106357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defRPr/>
            </a:pPr>
            <a:r>
              <a:rPr lang="zh-CN" altLang="en-US" b="1" dirty="0"/>
              <a:t>个人偏好：浅色色调为主</a:t>
            </a:r>
            <a:endParaRPr lang="en-US" altLang="zh-CN" sz="1800" b="1" dirty="0"/>
          </a:p>
        </p:txBody>
      </p:sp>
    </p:spTree>
    <p:extLst>
      <p:ext uri="{BB962C8B-B14F-4D97-AF65-F5344CB8AC3E}">
        <p14:creationId xmlns:p14="http://schemas.microsoft.com/office/powerpoint/2010/main" val="368886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折线图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672F0F2-1AB0-B6C5-25B5-3913069399FB}"/>
              </a:ext>
            </a:extLst>
          </p:cNvPr>
          <p:cNvSpPr txBox="1"/>
          <p:nvPr/>
        </p:nvSpPr>
        <p:spPr>
          <a:xfrm>
            <a:off x="872282" y="880377"/>
            <a:ext cx="106357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反映指标变化情况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常见应用：随时间变化图，灵敏度分析图</a:t>
            </a:r>
            <a:endParaRPr lang="en-US" altLang="zh-CN" dirty="0"/>
          </a:p>
        </p:txBody>
      </p:sp>
      <p:pic>
        <p:nvPicPr>
          <p:cNvPr id="5" name="Picture 2" descr="在这里插入图片描述">
            <a:extLst>
              <a:ext uri="{FF2B5EF4-FFF2-40B4-BE49-F238E27FC236}">
                <a16:creationId xmlns:a16="http://schemas.microsoft.com/office/drawing/2014/main" id="{0E9A11EA-CF83-6A76-5A57-339942409A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5" t="3464"/>
          <a:stretch/>
        </p:blipFill>
        <p:spPr bwMode="auto">
          <a:xfrm>
            <a:off x="746465" y="1815275"/>
            <a:ext cx="5482700" cy="3227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在这里插入图片描述">
            <a:extLst>
              <a:ext uri="{FF2B5EF4-FFF2-40B4-BE49-F238E27FC236}">
                <a16:creationId xmlns:a16="http://schemas.microsoft.com/office/drawing/2014/main" id="{7B182C88-EB52-A778-A7EB-5A6F0FE415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58"/>
          <a:stretch/>
        </p:blipFill>
        <p:spPr bwMode="auto">
          <a:xfrm>
            <a:off x="6190160" y="1923865"/>
            <a:ext cx="5718630" cy="301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D44DBDD3-6BDF-E757-BB33-BFB1C0BF0E92}"/>
              </a:ext>
            </a:extLst>
          </p:cNvPr>
          <p:cNvSpPr txBox="1"/>
          <p:nvPr/>
        </p:nvSpPr>
        <p:spPr>
          <a:xfrm>
            <a:off x="2357306" y="5255215"/>
            <a:ext cx="24244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空心结点</a:t>
            </a:r>
            <a:r>
              <a:rPr lang="en-US" altLang="zh-CN" dirty="0"/>
              <a:t> + </a:t>
            </a:r>
            <a:r>
              <a:rPr lang="zh-CN" altLang="en-US" dirty="0"/>
              <a:t>虚线点缀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2E5FC3D-7109-1281-90BB-97E52ED7BDEC}"/>
              </a:ext>
            </a:extLst>
          </p:cNvPr>
          <p:cNvSpPr txBox="1"/>
          <p:nvPr/>
        </p:nvSpPr>
        <p:spPr>
          <a:xfrm>
            <a:off x="8622484" y="5255215"/>
            <a:ext cx="24244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局部放大叠加</a:t>
            </a:r>
          </a:p>
        </p:txBody>
      </p:sp>
    </p:spTree>
    <p:extLst>
      <p:ext uri="{BB962C8B-B14F-4D97-AF65-F5344CB8AC3E}">
        <p14:creationId xmlns:p14="http://schemas.microsoft.com/office/powerpoint/2010/main" val="418991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折线图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672F0F2-1AB0-B6C5-25B5-3913069399FB}"/>
              </a:ext>
            </a:extLst>
          </p:cNvPr>
          <p:cNvSpPr txBox="1"/>
          <p:nvPr/>
        </p:nvSpPr>
        <p:spPr>
          <a:xfrm>
            <a:off x="872282" y="880377"/>
            <a:ext cx="106357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反映指标变化情况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常见应用：随时间变化图，灵敏度分析图</a:t>
            </a:r>
            <a:endParaRPr lang="en-US" altLang="zh-CN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2E5FC3D-7109-1281-90BB-97E52ED7BDEC}"/>
              </a:ext>
            </a:extLst>
          </p:cNvPr>
          <p:cNvSpPr txBox="1"/>
          <p:nvPr/>
        </p:nvSpPr>
        <p:spPr>
          <a:xfrm>
            <a:off x="3877714" y="5892779"/>
            <a:ext cx="44365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dirty="0"/>
              <a:t>球型结点</a:t>
            </a:r>
            <a:r>
              <a:rPr lang="en-US" altLang="zh-CN" dirty="0"/>
              <a:t> + </a:t>
            </a:r>
            <a:r>
              <a:rPr lang="zh-CN" altLang="en-US" dirty="0"/>
              <a:t>提示标注 </a:t>
            </a:r>
            <a:r>
              <a:rPr lang="en-US" altLang="zh-CN" dirty="0"/>
              <a:t>+ </a:t>
            </a:r>
            <a:r>
              <a:rPr lang="zh-CN" altLang="en-US" dirty="0"/>
              <a:t>部分背景填充</a:t>
            </a:r>
          </a:p>
        </p:txBody>
      </p:sp>
      <p:pic>
        <p:nvPicPr>
          <p:cNvPr id="10" name="Picture 8" descr="在这里插入图片描述">
            <a:extLst>
              <a:ext uri="{FF2B5EF4-FFF2-40B4-BE49-F238E27FC236}">
                <a16:creationId xmlns:a16="http://schemas.microsoft.com/office/drawing/2014/main" id="{23AA3E4E-F3F5-B533-CD20-AD9138BD0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2" y="1609481"/>
            <a:ext cx="10277475" cy="420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7774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折线图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672F0F2-1AB0-B6C5-25B5-3913069399FB}"/>
              </a:ext>
            </a:extLst>
          </p:cNvPr>
          <p:cNvSpPr txBox="1"/>
          <p:nvPr/>
        </p:nvSpPr>
        <p:spPr>
          <a:xfrm>
            <a:off x="872282" y="880377"/>
            <a:ext cx="106357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反映指标变化情况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常见应用：随时间变化图，灵敏度分析图</a:t>
            </a:r>
            <a:endParaRPr lang="en-US" altLang="zh-CN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2E5FC3D-7109-1281-90BB-97E52ED7BDEC}"/>
              </a:ext>
            </a:extLst>
          </p:cNvPr>
          <p:cNvSpPr txBox="1"/>
          <p:nvPr/>
        </p:nvSpPr>
        <p:spPr>
          <a:xfrm>
            <a:off x="3637782" y="5822991"/>
            <a:ext cx="46088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dirty="0"/>
              <a:t>实心结点</a:t>
            </a:r>
            <a:r>
              <a:rPr lang="en-US" altLang="zh-CN" dirty="0"/>
              <a:t> + </a:t>
            </a:r>
            <a:r>
              <a:rPr lang="zh-CN" altLang="en-US" dirty="0"/>
              <a:t>双坐标轴</a:t>
            </a:r>
            <a:r>
              <a:rPr lang="en-US" altLang="zh-CN" dirty="0"/>
              <a:t> + </a:t>
            </a:r>
            <a:r>
              <a:rPr lang="zh-CN" altLang="en-US" dirty="0"/>
              <a:t>堆积图</a:t>
            </a:r>
            <a:r>
              <a:rPr lang="en-US" altLang="zh-CN" dirty="0"/>
              <a:t> + </a:t>
            </a:r>
            <a:r>
              <a:rPr lang="zh-CN" altLang="en-US" dirty="0"/>
              <a:t>渐变填充</a:t>
            </a:r>
          </a:p>
        </p:txBody>
      </p:sp>
      <p:pic>
        <p:nvPicPr>
          <p:cNvPr id="10" name="Picture 6" descr="在这里插入图片描述">
            <a:extLst>
              <a:ext uri="{FF2B5EF4-FFF2-40B4-BE49-F238E27FC236}">
                <a16:creationId xmlns:a16="http://schemas.microsoft.com/office/drawing/2014/main" id="{B10BFDB3-1FC9-15A3-666F-340261DB3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94" y="1711594"/>
            <a:ext cx="11644213" cy="409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96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柱形图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672F0F2-1AB0-B6C5-25B5-3913069399FB}"/>
              </a:ext>
            </a:extLst>
          </p:cNvPr>
          <p:cNvSpPr txBox="1"/>
          <p:nvPr/>
        </p:nvSpPr>
        <p:spPr>
          <a:xfrm>
            <a:off x="872282" y="880377"/>
            <a:ext cx="106357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反映指标间对比情况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常见应用：各种模型比较</a:t>
            </a:r>
            <a:endParaRPr lang="en-US" altLang="zh-CN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44DBDD3-6BDF-E757-BB33-BFB1C0BF0E92}"/>
              </a:ext>
            </a:extLst>
          </p:cNvPr>
          <p:cNvSpPr txBox="1"/>
          <p:nvPr/>
        </p:nvSpPr>
        <p:spPr>
          <a:xfrm>
            <a:off x="1547769" y="5255215"/>
            <a:ext cx="34562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组合折线</a:t>
            </a:r>
            <a:r>
              <a:rPr lang="en-US" altLang="zh-CN" dirty="0"/>
              <a:t> + </a:t>
            </a:r>
            <a:r>
              <a:rPr lang="zh-CN" altLang="en-US" dirty="0"/>
              <a:t>渐变背景填充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2E5FC3D-7109-1281-90BB-97E52ED7BDEC}"/>
              </a:ext>
            </a:extLst>
          </p:cNvPr>
          <p:cNvSpPr txBox="1"/>
          <p:nvPr/>
        </p:nvSpPr>
        <p:spPr>
          <a:xfrm>
            <a:off x="8219812" y="5255215"/>
            <a:ext cx="24244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三维柱状图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AAFB7AE7-3AB9-C700-4DD5-9215D686C2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09" r="7460"/>
          <a:stretch/>
        </p:blipFill>
        <p:spPr>
          <a:xfrm>
            <a:off x="686580" y="1775760"/>
            <a:ext cx="4991220" cy="3127252"/>
          </a:xfrm>
          <a:prstGeom prst="rect">
            <a:avLst/>
          </a:prstGeom>
        </p:spPr>
      </p:pic>
      <p:pic>
        <p:nvPicPr>
          <p:cNvPr id="11" name="Picture 4" descr="在这里插入图片描述">
            <a:extLst>
              <a:ext uri="{FF2B5EF4-FFF2-40B4-BE49-F238E27FC236}">
                <a16:creationId xmlns:a16="http://schemas.microsoft.com/office/drawing/2014/main" id="{E381DE65-6CC0-E721-7D62-2EE83F777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33158"/>
            <a:ext cx="5665770" cy="3127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187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条形图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672F0F2-1AB0-B6C5-25B5-3913069399FB}"/>
              </a:ext>
            </a:extLst>
          </p:cNvPr>
          <p:cNvSpPr txBox="1"/>
          <p:nvPr/>
        </p:nvSpPr>
        <p:spPr>
          <a:xfrm>
            <a:off x="872282" y="880377"/>
            <a:ext cx="106357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反映内部不同程度的分布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常见应用：分布图</a:t>
            </a:r>
            <a:endParaRPr lang="en-US" altLang="zh-CN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44DBDD3-6BDF-E757-BB33-BFB1C0BF0E92}"/>
              </a:ext>
            </a:extLst>
          </p:cNvPr>
          <p:cNvSpPr txBox="1"/>
          <p:nvPr/>
        </p:nvSpPr>
        <p:spPr>
          <a:xfrm>
            <a:off x="2474752" y="5255215"/>
            <a:ext cx="24244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坐标轴 </a:t>
            </a:r>
            <a:r>
              <a:rPr lang="en-US" altLang="zh-CN" dirty="0"/>
              <a:t>+ </a:t>
            </a:r>
            <a:r>
              <a:rPr lang="zh-CN" altLang="en-US" dirty="0"/>
              <a:t>颜色渐变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2E5FC3D-7109-1281-90BB-97E52ED7BDEC}"/>
              </a:ext>
            </a:extLst>
          </p:cNvPr>
          <p:cNvSpPr txBox="1"/>
          <p:nvPr/>
        </p:nvSpPr>
        <p:spPr>
          <a:xfrm>
            <a:off x="8656040" y="5250533"/>
            <a:ext cx="24244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配图 </a:t>
            </a:r>
            <a:r>
              <a:rPr lang="en-US" altLang="zh-CN" dirty="0"/>
              <a:t>+ </a:t>
            </a:r>
            <a:r>
              <a:rPr lang="zh-CN" altLang="en-US" dirty="0"/>
              <a:t>星级划分</a:t>
            </a:r>
          </a:p>
        </p:txBody>
      </p:sp>
      <p:pic>
        <p:nvPicPr>
          <p:cNvPr id="10" name="Picture 2" descr="在这里插入图片描述">
            <a:extLst>
              <a:ext uri="{FF2B5EF4-FFF2-40B4-BE49-F238E27FC236}">
                <a16:creationId xmlns:a16="http://schemas.microsoft.com/office/drawing/2014/main" id="{C83D91B0-D6BA-7F93-F992-6247790EEE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107" y="1905965"/>
            <a:ext cx="5740893" cy="2728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在这里插入图片描述">
            <a:extLst>
              <a:ext uri="{FF2B5EF4-FFF2-40B4-BE49-F238E27FC236}">
                <a16:creationId xmlns:a16="http://schemas.microsoft.com/office/drawing/2014/main" id="{C521118B-AF6C-D42D-E27F-AD760B329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88" y="1985863"/>
            <a:ext cx="655320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36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饼状图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672F0F2-1AB0-B6C5-25B5-3913069399FB}"/>
              </a:ext>
            </a:extLst>
          </p:cNvPr>
          <p:cNvSpPr txBox="1"/>
          <p:nvPr/>
        </p:nvSpPr>
        <p:spPr>
          <a:xfrm>
            <a:off x="872282" y="880377"/>
            <a:ext cx="106357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反映组成部分的分布情况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常见应用：分布图</a:t>
            </a:r>
            <a:endParaRPr lang="en-US" altLang="zh-CN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44DBDD3-6BDF-E757-BB33-BFB1C0BF0E92}"/>
              </a:ext>
            </a:extLst>
          </p:cNvPr>
          <p:cNvSpPr txBox="1"/>
          <p:nvPr/>
        </p:nvSpPr>
        <p:spPr>
          <a:xfrm>
            <a:off x="2474752" y="5255215"/>
            <a:ext cx="24244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增加裂隙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2E5FC3D-7109-1281-90BB-97E52ED7BDEC}"/>
              </a:ext>
            </a:extLst>
          </p:cNvPr>
          <p:cNvSpPr txBox="1"/>
          <p:nvPr/>
        </p:nvSpPr>
        <p:spPr>
          <a:xfrm>
            <a:off x="8848987" y="5255215"/>
            <a:ext cx="24244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三维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289966E-F81C-7BC8-460C-A3E4A846D2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783" y="1995950"/>
            <a:ext cx="4906089" cy="2866100"/>
          </a:xfrm>
          <a:prstGeom prst="rect">
            <a:avLst/>
          </a:prstGeom>
        </p:spPr>
      </p:pic>
      <p:pic>
        <p:nvPicPr>
          <p:cNvPr id="14" name="Picture 2" descr="在这里插入图片描述">
            <a:extLst>
              <a:ext uri="{FF2B5EF4-FFF2-40B4-BE49-F238E27FC236}">
                <a16:creationId xmlns:a16="http://schemas.microsoft.com/office/drawing/2014/main" id="{C79B793D-BC01-5CEC-13FF-18C094E24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839" y="1871061"/>
            <a:ext cx="5971161" cy="299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745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圆环图</a:t>
            </a:r>
            <a:r>
              <a:rPr lang="en-US" altLang="zh-CN" sz="2800" dirty="0"/>
              <a:t>/</a:t>
            </a:r>
            <a:r>
              <a:rPr lang="zh-CN" altLang="en-US" sz="2800" dirty="0"/>
              <a:t>玫瑰花图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672F0F2-1AB0-B6C5-25B5-3913069399FB}"/>
              </a:ext>
            </a:extLst>
          </p:cNvPr>
          <p:cNvSpPr txBox="1"/>
          <p:nvPr/>
        </p:nvSpPr>
        <p:spPr>
          <a:xfrm>
            <a:off x="872282" y="880377"/>
            <a:ext cx="106357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反映组成部分的分布情况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常见应用：分布图</a:t>
            </a:r>
            <a:endParaRPr lang="en-US" altLang="zh-CN" dirty="0"/>
          </a:p>
        </p:txBody>
      </p:sp>
      <p:pic>
        <p:nvPicPr>
          <p:cNvPr id="10" name="Picture 6" descr="在这里插入图片描述">
            <a:extLst>
              <a:ext uri="{FF2B5EF4-FFF2-40B4-BE49-F238E27FC236}">
                <a16:creationId xmlns:a16="http://schemas.microsoft.com/office/drawing/2014/main" id="{E54B9F38-891C-0B83-0C79-167135021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734" y="1788539"/>
            <a:ext cx="5185426" cy="3724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63353A6-B064-D24B-490F-DDF0E6B199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0943" y="1421928"/>
            <a:ext cx="5438775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11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讲解视频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187F8BED-A848-035A-25EA-B3E6A1FBD601}"/>
              </a:ext>
            </a:extLst>
          </p:cNvPr>
          <p:cNvSpPr txBox="1"/>
          <p:nvPr/>
        </p:nvSpPr>
        <p:spPr>
          <a:xfrm>
            <a:off x="539823" y="1105567"/>
            <a:ext cx="773627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latin typeface="+mn-ea"/>
              </a:rPr>
              <a:t>本期视频讲解：</a:t>
            </a:r>
            <a:r>
              <a:rPr lang="zh-CN" altLang="en-US" dirty="0">
                <a:latin typeface="+mn-ea"/>
                <a:hlinkClick r:id="rId4"/>
              </a:rPr>
              <a:t>https://www.bilibili.com/video/BV1jg411Z7di</a:t>
            </a:r>
            <a:endParaRPr lang="en-US" altLang="zh-CN" dirty="0">
              <a:latin typeface="+mn-ea"/>
            </a:endParaRPr>
          </a:p>
          <a:p>
            <a:endParaRPr lang="en-US" altLang="zh-CN" dirty="0">
              <a:latin typeface="+mn-ea"/>
            </a:endParaRPr>
          </a:p>
          <a:p>
            <a:r>
              <a:rPr lang="zh-CN" altLang="en-US" b="0" i="0" dirty="0">
                <a:effectLst/>
                <a:latin typeface="+mn-ea"/>
              </a:rPr>
              <a:t>数学建模绘图系列教程：</a:t>
            </a:r>
            <a:r>
              <a:rPr lang="en-US" altLang="zh-CN" b="0" i="0" dirty="0">
                <a:effectLst/>
                <a:latin typeface="+mn-ea"/>
                <a:hlinkClick r:id="rId5"/>
              </a:rPr>
              <a:t>https://</a:t>
            </a:r>
            <a:r>
              <a:rPr lang="en-US" altLang="zh-CN" b="0" i="0" dirty="0" err="1">
                <a:effectLst/>
                <a:latin typeface="+mn-ea"/>
                <a:hlinkClick r:id="rId5"/>
              </a:rPr>
              <a:t>space.bilibili.com</a:t>
            </a:r>
            <a:r>
              <a:rPr lang="en-US" altLang="zh-CN" b="0" i="0" dirty="0">
                <a:effectLst/>
                <a:latin typeface="+mn-ea"/>
                <a:hlinkClick r:id="rId5"/>
              </a:rPr>
              <a:t>/472442675/channel/</a:t>
            </a:r>
            <a:r>
              <a:rPr lang="en-US" altLang="zh-CN" b="0" i="0" dirty="0" err="1">
                <a:effectLst/>
                <a:latin typeface="+mn-ea"/>
                <a:hlinkClick r:id="rId5"/>
              </a:rPr>
              <a:t>collectiondetail?sid</a:t>
            </a:r>
            <a:r>
              <a:rPr lang="en-US" altLang="zh-CN" b="0" i="0" dirty="0">
                <a:effectLst/>
                <a:latin typeface="+mn-ea"/>
                <a:hlinkClick r:id="rId5"/>
              </a:rPr>
              <a:t>=562950</a:t>
            </a:r>
            <a:endParaRPr lang="en-US" altLang="zh-CN" b="0" i="0" dirty="0">
              <a:effectLst/>
              <a:latin typeface="+mn-ea"/>
            </a:endParaRPr>
          </a:p>
          <a:p>
            <a:r>
              <a:rPr lang="en-US" altLang="zh-CN" dirty="0">
                <a:latin typeface="+mn-ea"/>
              </a:rPr>
              <a:t>(</a:t>
            </a:r>
            <a:r>
              <a:rPr lang="zh-CN" altLang="en-US" dirty="0">
                <a:latin typeface="+mn-ea"/>
              </a:rPr>
              <a:t>持续更新中</a:t>
            </a:r>
            <a:r>
              <a:rPr lang="en-US" altLang="zh-CN" dirty="0">
                <a:latin typeface="+mn-ea"/>
              </a:rPr>
              <a:t>)</a:t>
            </a:r>
            <a:endParaRPr lang="zh-CN" altLang="en-US" b="0" i="0" dirty="0">
              <a:effectLst/>
              <a:latin typeface="+mn-ea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56A5169E-2F2A-FD34-A751-60574FC4BCD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2" r="746"/>
          <a:stretch/>
        </p:blipFill>
        <p:spPr>
          <a:xfrm>
            <a:off x="8436029" y="5692371"/>
            <a:ext cx="3706678" cy="116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90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对比图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672F0F2-1AB0-B6C5-25B5-3913069399FB}"/>
              </a:ext>
            </a:extLst>
          </p:cNvPr>
          <p:cNvSpPr txBox="1"/>
          <p:nvPr/>
        </p:nvSpPr>
        <p:spPr>
          <a:xfrm>
            <a:off x="872282" y="880377"/>
            <a:ext cx="106357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类似对象进行对比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常见应用：不同对象属性对比，同一对象属性前后对比</a:t>
            </a:r>
            <a:endParaRPr lang="en-US" altLang="zh-CN" dirty="0"/>
          </a:p>
        </p:txBody>
      </p:sp>
      <p:pic>
        <p:nvPicPr>
          <p:cNvPr id="10" name="Picture 2" descr="在这里插入图片描述">
            <a:extLst>
              <a:ext uri="{FF2B5EF4-FFF2-40B4-BE49-F238E27FC236}">
                <a16:creationId xmlns:a16="http://schemas.microsoft.com/office/drawing/2014/main" id="{E46FB9D9-9729-A513-B330-8C5062099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10"/>
          <a:stretch/>
        </p:blipFill>
        <p:spPr bwMode="auto">
          <a:xfrm>
            <a:off x="454309" y="1711594"/>
            <a:ext cx="5929724" cy="385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在这里插入图片描述">
            <a:extLst>
              <a:ext uri="{FF2B5EF4-FFF2-40B4-BE49-F238E27FC236}">
                <a16:creationId xmlns:a16="http://schemas.microsoft.com/office/drawing/2014/main" id="{1B769DD9-FEC1-6D96-08F7-96A60C0B9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97494"/>
            <a:ext cx="6028204" cy="347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D8A88BB0-8542-BE19-AFD7-84B4CFACD81C}"/>
              </a:ext>
            </a:extLst>
          </p:cNvPr>
          <p:cNvSpPr txBox="1"/>
          <p:nvPr/>
        </p:nvSpPr>
        <p:spPr>
          <a:xfrm>
            <a:off x="2894201" y="5562121"/>
            <a:ext cx="24244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条形图对比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C02EE4E-56D9-5B6C-8E36-DF8CC796209A}"/>
              </a:ext>
            </a:extLst>
          </p:cNvPr>
          <p:cNvSpPr txBox="1"/>
          <p:nvPr/>
        </p:nvSpPr>
        <p:spPr>
          <a:xfrm>
            <a:off x="8639262" y="5562121"/>
            <a:ext cx="24244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饼状图对比</a:t>
            </a:r>
          </a:p>
        </p:txBody>
      </p:sp>
    </p:spTree>
    <p:extLst>
      <p:ext uri="{BB962C8B-B14F-4D97-AF65-F5344CB8AC3E}">
        <p14:creationId xmlns:p14="http://schemas.microsoft.com/office/powerpoint/2010/main" val="37540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层次图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672F0F2-1AB0-B6C5-25B5-3913069399FB}"/>
              </a:ext>
            </a:extLst>
          </p:cNvPr>
          <p:cNvSpPr txBox="1"/>
          <p:nvPr/>
        </p:nvSpPr>
        <p:spPr>
          <a:xfrm>
            <a:off x="872282" y="880377"/>
            <a:ext cx="106357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反映不同层次关系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常见应用：表示模型架构</a:t>
            </a:r>
            <a:endParaRPr lang="en-US" altLang="zh-CN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44DBDD3-6BDF-E757-BB33-BFB1C0BF0E92}"/>
              </a:ext>
            </a:extLst>
          </p:cNvPr>
          <p:cNvSpPr txBox="1"/>
          <p:nvPr/>
        </p:nvSpPr>
        <p:spPr>
          <a:xfrm>
            <a:off x="1923012" y="5255215"/>
            <a:ext cx="30155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圆环图 </a:t>
            </a:r>
            <a:r>
              <a:rPr lang="en-US" altLang="zh-CN" dirty="0"/>
              <a:t>+ </a:t>
            </a:r>
            <a:r>
              <a:rPr lang="zh-CN" altLang="en-US" dirty="0"/>
              <a:t>圆球 </a:t>
            </a:r>
            <a:r>
              <a:rPr lang="en-US" altLang="zh-CN" dirty="0"/>
              <a:t>+ </a:t>
            </a:r>
            <a:r>
              <a:rPr lang="zh-CN" altLang="en-US" dirty="0"/>
              <a:t>曲线箭头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2E5FC3D-7109-1281-90BB-97E52ED7BDEC}"/>
              </a:ext>
            </a:extLst>
          </p:cNvPr>
          <p:cNvSpPr txBox="1"/>
          <p:nvPr/>
        </p:nvSpPr>
        <p:spPr>
          <a:xfrm>
            <a:off x="8448615" y="5258922"/>
            <a:ext cx="24244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圆球蜘蛛网</a:t>
            </a:r>
          </a:p>
        </p:txBody>
      </p:sp>
      <p:pic>
        <p:nvPicPr>
          <p:cNvPr id="10" name="Picture 2" descr="在这里插入图片描述">
            <a:extLst>
              <a:ext uri="{FF2B5EF4-FFF2-40B4-BE49-F238E27FC236}">
                <a16:creationId xmlns:a16="http://schemas.microsoft.com/office/drawing/2014/main" id="{CB97BDF6-C0E6-6D89-E445-AE604BEA8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966" y="1683010"/>
            <a:ext cx="4223607" cy="3572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在这里插入图片描述">
            <a:extLst>
              <a:ext uri="{FF2B5EF4-FFF2-40B4-BE49-F238E27FC236}">
                <a16:creationId xmlns:a16="http://schemas.microsoft.com/office/drawing/2014/main" id="{F62AA234-4E9D-9012-3B80-761A49295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044" y="1602785"/>
            <a:ext cx="6922956" cy="3632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649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散点图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672F0F2-1AB0-B6C5-25B5-3913069399FB}"/>
              </a:ext>
            </a:extLst>
          </p:cNvPr>
          <p:cNvSpPr txBox="1"/>
          <p:nvPr/>
        </p:nvSpPr>
        <p:spPr>
          <a:xfrm>
            <a:off x="872282" y="880377"/>
            <a:ext cx="106357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反映密集数据分布情况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常见应用：聚类分析可视化</a:t>
            </a:r>
            <a:endParaRPr lang="en-US" altLang="zh-CN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44DBDD3-6BDF-E757-BB33-BFB1C0BF0E92}"/>
              </a:ext>
            </a:extLst>
          </p:cNvPr>
          <p:cNvSpPr txBox="1"/>
          <p:nvPr/>
        </p:nvSpPr>
        <p:spPr>
          <a:xfrm>
            <a:off x="2569111" y="5252343"/>
            <a:ext cx="24244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二维散点图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2E5FC3D-7109-1281-90BB-97E52ED7BDEC}"/>
              </a:ext>
            </a:extLst>
          </p:cNvPr>
          <p:cNvSpPr txBox="1"/>
          <p:nvPr/>
        </p:nvSpPr>
        <p:spPr>
          <a:xfrm>
            <a:off x="8240036" y="5252343"/>
            <a:ext cx="24244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三维散点图</a:t>
            </a:r>
          </a:p>
        </p:txBody>
      </p:sp>
      <p:pic>
        <p:nvPicPr>
          <p:cNvPr id="10" name="Picture 2" descr="在这里插入图片描述">
            <a:extLst>
              <a:ext uri="{FF2B5EF4-FFF2-40B4-BE49-F238E27FC236}">
                <a16:creationId xmlns:a16="http://schemas.microsoft.com/office/drawing/2014/main" id="{400F8044-39BD-23EF-6433-87E402C918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22" y="1948717"/>
            <a:ext cx="5553478" cy="2960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在这里插入图片描述">
            <a:extLst>
              <a:ext uri="{FF2B5EF4-FFF2-40B4-BE49-F238E27FC236}">
                <a16:creationId xmlns:a16="http://schemas.microsoft.com/office/drawing/2014/main" id="{C42720E6-D95C-0C82-300C-1584FDD0F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479" y="1387325"/>
            <a:ext cx="6038645" cy="386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076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雷达图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672F0F2-1AB0-B6C5-25B5-3913069399FB}"/>
              </a:ext>
            </a:extLst>
          </p:cNvPr>
          <p:cNvSpPr txBox="1"/>
          <p:nvPr/>
        </p:nvSpPr>
        <p:spPr>
          <a:xfrm>
            <a:off x="872282" y="880377"/>
            <a:ext cx="106357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反映对象各属性情况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常见应用：综合能力图</a:t>
            </a:r>
            <a:endParaRPr lang="en-US" altLang="zh-CN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44DBDD3-6BDF-E757-BB33-BFB1C0BF0E92}"/>
              </a:ext>
            </a:extLst>
          </p:cNvPr>
          <p:cNvSpPr txBox="1"/>
          <p:nvPr/>
        </p:nvSpPr>
        <p:spPr>
          <a:xfrm>
            <a:off x="2559010" y="5439881"/>
            <a:ext cx="24244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线框雷达图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2E5FC3D-7109-1281-90BB-97E52ED7BDEC}"/>
              </a:ext>
            </a:extLst>
          </p:cNvPr>
          <p:cNvSpPr txBox="1"/>
          <p:nvPr/>
        </p:nvSpPr>
        <p:spPr>
          <a:xfrm>
            <a:off x="8572150" y="5439881"/>
            <a:ext cx="24244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面积雷达图</a:t>
            </a:r>
          </a:p>
        </p:txBody>
      </p:sp>
      <p:pic>
        <p:nvPicPr>
          <p:cNvPr id="10" name="Picture 4" descr="在这里插入图片描述">
            <a:extLst>
              <a:ext uri="{FF2B5EF4-FFF2-40B4-BE49-F238E27FC236}">
                <a16:creationId xmlns:a16="http://schemas.microsoft.com/office/drawing/2014/main" id="{74022346-7AFC-6C17-9163-10EE57BEFB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6" t="1333" r="51010" b="-1"/>
          <a:stretch/>
        </p:blipFill>
        <p:spPr bwMode="auto">
          <a:xfrm>
            <a:off x="742479" y="1572895"/>
            <a:ext cx="5654072" cy="371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在这里插入图片描述">
            <a:extLst>
              <a:ext uri="{FF2B5EF4-FFF2-40B4-BE49-F238E27FC236}">
                <a16:creationId xmlns:a16="http://schemas.microsoft.com/office/drawing/2014/main" id="{37617AC0-0CDD-3548-9D7D-AD04FCE356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14"/>
          <a:stretch/>
        </p:blipFill>
        <p:spPr bwMode="auto">
          <a:xfrm>
            <a:off x="6519353" y="1203542"/>
            <a:ext cx="5568708" cy="411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598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热力图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672F0F2-1AB0-B6C5-25B5-3913069399FB}"/>
              </a:ext>
            </a:extLst>
          </p:cNvPr>
          <p:cNvSpPr txBox="1"/>
          <p:nvPr/>
        </p:nvSpPr>
        <p:spPr>
          <a:xfrm>
            <a:off x="872282" y="880377"/>
            <a:ext cx="106357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反映区域分布程度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常见应用：灵敏度分析、混淆矩阵</a:t>
            </a:r>
            <a:endParaRPr lang="en-US" altLang="zh-CN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44DBDD3-6BDF-E757-BB33-BFB1C0BF0E92}"/>
              </a:ext>
            </a:extLst>
          </p:cNvPr>
          <p:cNvSpPr txBox="1"/>
          <p:nvPr/>
        </p:nvSpPr>
        <p:spPr>
          <a:xfrm>
            <a:off x="2058696" y="5439881"/>
            <a:ext cx="27935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高对比配色 </a:t>
            </a:r>
            <a:r>
              <a:rPr lang="en-US" altLang="zh-CN" dirty="0"/>
              <a:t>+ </a:t>
            </a:r>
            <a:r>
              <a:rPr lang="zh-CN" altLang="en-US" dirty="0"/>
              <a:t>着重标记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2E5FC3D-7109-1281-90BB-97E52ED7BDEC}"/>
              </a:ext>
            </a:extLst>
          </p:cNvPr>
          <p:cNvSpPr txBox="1"/>
          <p:nvPr/>
        </p:nvSpPr>
        <p:spPr>
          <a:xfrm>
            <a:off x="8405768" y="5439881"/>
            <a:ext cx="30270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热力图</a:t>
            </a:r>
            <a:r>
              <a:rPr lang="en-US" altLang="zh-CN" dirty="0"/>
              <a:t>+</a:t>
            </a:r>
            <a:r>
              <a:rPr lang="zh-CN" altLang="en-US" dirty="0"/>
              <a:t>条形图</a:t>
            </a:r>
          </a:p>
        </p:txBody>
      </p:sp>
      <p:pic>
        <p:nvPicPr>
          <p:cNvPr id="10" name="Picture 2" descr="在这里插入图片描述">
            <a:extLst>
              <a:ext uri="{FF2B5EF4-FFF2-40B4-BE49-F238E27FC236}">
                <a16:creationId xmlns:a16="http://schemas.microsoft.com/office/drawing/2014/main" id="{E0272A81-8D5E-4EC9-CF41-541E384075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10"/>
          <a:stretch/>
        </p:blipFill>
        <p:spPr bwMode="auto">
          <a:xfrm>
            <a:off x="1710080" y="1587498"/>
            <a:ext cx="3490768" cy="360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在这里插入图片描述">
            <a:extLst>
              <a:ext uri="{FF2B5EF4-FFF2-40B4-BE49-F238E27FC236}">
                <a16:creationId xmlns:a16="http://schemas.microsoft.com/office/drawing/2014/main" id="{16F15301-EF01-7EB2-63DE-A3B3E96756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04732"/>
            <a:ext cx="5727349" cy="384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91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热力图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672F0F2-1AB0-B6C5-25B5-3913069399FB}"/>
              </a:ext>
            </a:extLst>
          </p:cNvPr>
          <p:cNvSpPr txBox="1"/>
          <p:nvPr/>
        </p:nvSpPr>
        <p:spPr>
          <a:xfrm>
            <a:off x="872282" y="880377"/>
            <a:ext cx="106357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反映区域分布程度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常见应用：灵敏度分析、混淆矩阵</a:t>
            </a:r>
            <a:endParaRPr lang="en-US" altLang="zh-CN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44DBDD3-6BDF-E757-BB33-BFB1C0BF0E92}"/>
              </a:ext>
            </a:extLst>
          </p:cNvPr>
          <p:cNvSpPr txBox="1"/>
          <p:nvPr/>
        </p:nvSpPr>
        <p:spPr>
          <a:xfrm>
            <a:off x="2058696" y="5439881"/>
            <a:ext cx="27935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二维热力图 </a:t>
            </a:r>
            <a:r>
              <a:rPr lang="en-US" altLang="zh-CN" dirty="0"/>
              <a:t>+ </a:t>
            </a:r>
            <a:r>
              <a:rPr lang="zh-CN" altLang="en-US" dirty="0"/>
              <a:t>三维热力图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2E5FC3D-7109-1281-90BB-97E52ED7BDEC}"/>
              </a:ext>
            </a:extLst>
          </p:cNvPr>
          <p:cNvSpPr txBox="1"/>
          <p:nvPr/>
        </p:nvSpPr>
        <p:spPr>
          <a:xfrm>
            <a:off x="8481011" y="5439881"/>
            <a:ext cx="30270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热力图</a:t>
            </a:r>
            <a:r>
              <a:rPr lang="en-US" altLang="zh-CN" dirty="0"/>
              <a:t> + </a:t>
            </a:r>
            <a:r>
              <a:rPr lang="zh-CN" altLang="en-US" dirty="0"/>
              <a:t>地图</a:t>
            </a:r>
          </a:p>
        </p:txBody>
      </p:sp>
      <p:pic>
        <p:nvPicPr>
          <p:cNvPr id="12" name="Picture 4" descr="在这里插入图片描述">
            <a:extLst>
              <a:ext uri="{FF2B5EF4-FFF2-40B4-BE49-F238E27FC236}">
                <a16:creationId xmlns:a16="http://schemas.microsoft.com/office/drawing/2014/main" id="{C987BC10-064C-2A1C-7051-8A5B15B7D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3" y="2053655"/>
            <a:ext cx="6845886" cy="2750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在这里插入图片描述">
            <a:extLst>
              <a:ext uri="{FF2B5EF4-FFF2-40B4-BE49-F238E27FC236}">
                <a16:creationId xmlns:a16="http://schemas.microsoft.com/office/drawing/2014/main" id="{C5324AF0-B404-0633-A24D-DA3E25C454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9"/>
          <a:stretch/>
        </p:blipFill>
        <p:spPr bwMode="auto">
          <a:xfrm>
            <a:off x="6634244" y="2139193"/>
            <a:ext cx="5557756" cy="285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824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词云图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672F0F2-1AB0-B6C5-25B5-3913069399FB}"/>
              </a:ext>
            </a:extLst>
          </p:cNvPr>
          <p:cNvSpPr txBox="1"/>
          <p:nvPr/>
        </p:nvSpPr>
        <p:spPr>
          <a:xfrm>
            <a:off x="872282" y="880377"/>
            <a:ext cx="106357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反映语料频繁情况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常见应用：新闻、评论信息可视化</a:t>
            </a:r>
            <a:endParaRPr lang="en-US" altLang="zh-CN" dirty="0"/>
          </a:p>
        </p:txBody>
      </p:sp>
      <p:pic>
        <p:nvPicPr>
          <p:cNvPr id="10" name="Picture 2" descr="在这里插入图片描述">
            <a:extLst>
              <a:ext uri="{FF2B5EF4-FFF2-40B4-BE49-F238E27FC236}">
                <a16:creationId xmlns:a16="http://schemas.microsoft.com/office/drawing/2014/main" id="{2370CA27-2A7F-1338-B001-52E2742C1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71" y="2393225"/>
            <a:ext cx="5173203" cy="220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4F70FCD-7ABC-1590-CABB-129338835A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0231" y="2206794"/>
            <a:ext cx="4465371" cy="2796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7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网络图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672F0F2-1AB0-B6C5-25B5-3913069399FB}"/>
              </a:ext>
            </a:extLst>
          </p:cNvPr>
          <p:cNvSpPr txBox="1"/>
          <p:nvPr/>
        </p:nvSpPr>
        <p:spPr>
          <a:xfrm>
            <a:off x="872282" y="880377"/>
            <a:ext cx="106357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反映对象连接情况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常见应用：网络模型、知识图谱</a:t>
            </a:r>
            <a:endParaRPr lang="en-US" altLang="zh-CN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450D70C3-EAE9-DF41-6798-28207F8513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870" y="1671682"/>
            <a:ext cx="5600700" cy="4191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AA10667-70A9-380F-124E-8F982600BE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4373" y="2038091"/>
            <a:ext cx="4118791" cy="382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42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总概图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endParaRPr lang="zh-CN" altLang="en-US" sz="2800" dirty="0"/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endParaRPr lang="zh-CN" altLang="en-US" sz="2800" dirty="0"/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672F0F2-1AB0-B6C5-25B5-3913069399FB}"/>
              </a:ext>
            </a:extLst>
          </p:cNvPr>
          <p:cNvSpPr txBox="1"/>
          <p:nvPr/>
        </p:nvSpPr>
        <p:spPr>
          <a:xfrm>
            <a:off x="872282" y="880377"/>
            <a:ext cx="106357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反映论文架构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常见应用：</a:t>
            </a:r>
            <a:r>
              <a:rPr lang="en-US" altLang="zh-CN" dirty="0"/>
              <a:t>Our Work</a:t>
            </a:r>
          </a:p>
        </p:txBody>
      </p:sp>
      <p:pic>
        <p:nvPicPr>
          <p:cNvPr id="14" name="Picture 2" descr="在这里插入图片描述">
            <a:extLst>
              <a:ext uri="{FF2B5EF4-FFF2-40B4-BE49-F238E27FC236}">
                <a16:creationId xmlns:a16="http://schemas.microsoft.com/office/drawing/2014/main" id="{028FB5EF-54D3-D990-6F91-089ACCD55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47" y="1911705"/>
            <a:ext cx="5329211" cy="276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BA52C81-D9B3-3CA9-FAD3-640A6F0AC9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2504" y="1911705"/>
            <a:ext cx="5920409" cy="270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662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时间线</a:t>
            </a:r>
            <a:r>
              <a:rPr lang="en-US" altLang="zh-CN" sz="2800" dirty="0"/>
              <a:t>/</a:t>
            </a:r>
            <a:r>
              <a:rPr lang="zh-CN" altLang="en-US" sz="2800" dirty="0"/>
              <a:t>甘特图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672F0F2-1AB0-B6C5-25B5-3913069399FB}"/>
              </a:ext>
            </a:extLst>
          </p:cNvPr>
          <p:cNvSpPr txBox="1"/>
          <p:nvPr/>
        </p:nvSpPr>
        <p:spPr>
          <a:xfrm>
            <a:off x="872282" y="880377"/>
            <a:ext cx="106357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反映进度安排情况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常见应用：项目进度安排</a:t>
            </a:r>
            <a:endParaRPr lang="en-US" altLang="zh-CN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44DBDD3-6BDF-E757-BB33-BFB1C0BF0E92}"/>
              </a:ext>
            </a:extLst>
          </p:cNvPr>
          <p:cNvSpPr txBox="1"/>
          <p:nvPr/>
        </p:nvSpPr>
        <p:spPr>
          <a:xfrm>
            <a:off x="2374452" y="5070549"/>
            <a:ext cx="27935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时间线图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2E5FC3D-7109-1281-90BB-97E52ED7BDEC}"/>
              </a:ext>
            </a:extLst>
          </p:cNvPr>
          <p:cNvSpPr txBox="1"/>
          <p:nvPr/>
        </p:nvSpPr>
        <p:spPr>
          <a:xfrm>
            <a:off x="8481011" y="5070549"/>
            <a:ext cx="30270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甘特图</a:t>
            </a:r>
          </a:p>
        </p:txBody>
      </p:sp>
      <p:pic>
        <p:nvPicPr>
          <p:cNvPr id="10" name="Picture 2" descr="在这里插入图片描述">
            <a:extLst>
              <a:ext uri="{FF2B5EF4-FFF2-40B4-BE49-F238E27FC236}">
                <a16:creationId xmlns:a16="http://schemas.microsoft.com/office/drawing/2014/main" id="{2E22EB13-2894-9D21-5F5A-F1CBB9C527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308" r="631"/>
          <a:stretch/>
        </p:blipFill>
        <p:spPr bwMode="auto">
          <a:xfrm>
            <a:off x="0" y="2372546"/>
            <a:ext cx="5610578" cy="186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56DA4FD-5822-E160-B3F6-2FE02C7F3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0578" y="2073902"/>
            <a:ext cx="6306440" cy="2466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17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/>
              <a:t>工具选择</a:t>
            </a:r>
            <a:endParaRPr lang="zh-CN" altLang="en-US" sz="2800" dirty="0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13D204D1-47C1-BDE4-AABB-2FC603187D2F}"/>
              </a:ext>
            </a:extLst>
          </p:cNvPr>
          <p:cNvGrpSpPr/>
          <p:nvPr/>
        </p:nvGrpSpPr>
        <p:grpSpPr>
          <a:xfrm>
            <a:off x="1756146" y="1225087"/>
            <a:ext cx="9772119" cy="3995282"/>
            <a:chOff x="1470920" y="1736815"/>
            <a:chExt cx="9772119" cy="3995282"/>
          </a:xfrm>
        </p:grpSpPr>
        <p:grpSp>
          <p:nvGrpSpPr>
            <p:cNvPr id="39" name="千图PPT彼岸天：ID 8661124库_组合 38"/>
            <p:cNvGrpSpPr/>
            <p:nvPr>
              <p:custDataLst>
                <p:tags r:id="rId1"/>
              </p:custDataLst>
            </p:nvPr>
          </p:nvGrpSpPr>
          <p:grpSpPr>
            <a:xfrm>
              <a:off x="4799230" y="1966755"/>
              <a:ext cx="6114607" cy="3765342"/>
              <a:chOff x="4799230" y="1966755"/>
              <a:chExt cx="6114607" cy="3765342"/>
            </a:xfrm>
          </p:grpSpPr>
          <p:grpSp>
            <p:nvGrpSpPr>
              <p:cNvPr id="8" name="Group 12"/>
              <p:cNvGrpSpPr/>
              <p:nvPr/>
            </p:nvGrpSpPr>
            <p:grpSpPr>
              <a:xfrm>
                <a:off x="7130789" y="2218635"/>
                <a:ext cx="3400689" cy="1515819"/>
                <a:chOff x="5603149" y="2793443"/>
                <a:chExt cx="3058530" cy="1363306"/>
              </a:xfrm>
            </p:grpSpPr>
            <p:cxnSp>
              <p:nvCxnSpPr>
                <p:cNvPr id="34" name="Straight Connector 13"/>
                <p:cNvCxnSpPr>
                  <a:cxnSpLocks/>
                </p:cNvCxnSpPr>
                <p:nvPr/>
              </p:nvCxnSpPr>
              <p:spPr>
                <a:xfrm flipV="1">
                  <a:off x="5603149" y="2793443"/>
                  <a:ext cx="787733" cy="1363306"/>
                </a:xfrm>
                <a:prstGeom prst="line">
                  <a:avLst/>
                </a:prstGeom>
                <a:ln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14"/>
                <p:cNvCxnSpPr/>
                <p:nvPr/>
              </p:nvCxnSpPr>
              <p:spPr>
                <a:xfrm>
                  <a:off x="6386660" y="2793443"/>
                  <a:ext cx="2275019" cy="0"/>
                </a:xfrm>
                <a:prstGeom prst="line">
                  <a:avLst/>
                </a:prstGeom>
                <a:ln>
                  <a:solidFill>
                    <a:srgbClr val="93C7CE"/>
                  </a:solidFill>
                  <a:tail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" name="PA_库_组合 37"/>
              <p:cNvGrpSpPr/>
              <p:nvPr>
                <p:custDataLst>
                  <p:tags r:id="rId5"/>
                </p:custDataLst>
              </p:nvPr>
            </p:nvGrpSpPr>
            <p:grpSpPr>
              <a:xfrm>
                <a:off x="4799230" y="3734456"/>
                <a:ext cx="2317262" cy="1997641"/>
                <a:chOff x="4799230" y="3734456"/>
                <a:chExt cx="2317262" cy="1997641"/>
              </a:xfrm>
            </p:grpSpPr>
            <p:sp>
              <p:nvSpPr>
                <p:cNvPr id="5" name="Isosceles Triangle 3"/>
                <p:cNvSpPr/>
                <p:nvPr/>
              </p:nvSpPr>
              <p:spPr>
                <a:xfrm flipV="1">
                  <a:off x="4799230" y="3734456"/>
                  <a:ext cx="2317262" cy="1997641"/>
                </a:xfrm>
                <a:prstGeom prst="triangle">
                  <a:avLst/>
                </a:prstGeom>
                <a:solidFill>
                  <a:srgbClr val="44BE9B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3" name="Freeform: Shape 36"/>
                <p:cNvSpPr/>
                <p:nvPr/>
              </p:nvSpPr>
              <p:spPr bwMode="auto">
                <a:xfrm>
                  <a:off x="5636970" y="4175611"/>
                  <a:ext cx="633203" cy="633203"/>
                </a:xfrm>
                <a:custGeom>
                  <a:avLst/>
                  <a:gdLst>
                    <a:gd name="T0" fmla="*/ 118 w 236"/>
                    <a:gd name="T1" fmla="*/ 0 h 236"/>
                    <a:gd name="T2" fmla="*/ 0 w 236"/>
                    <a:gd name="T3" fmla="*/ 118 h 236"/>
                    <a:gd name="T4" fmla="*/ 118 w 236"/>
                    <a:gd name="T5" fmla="*/ 236 h 236"/>
                    <a:gd name="T6" fmla="*/ 236 w 236"/>
                    <a:gd name="T7" fmla="*/ 118 h 236"/>
                    <a:gd name="T8" fmla="*/ 118 w 236"/>
                    <a:gd name="T9" fmla="*/ 0 h 236"/>
                    <a:gd name="T10" fmla="*/ 106 w 236"/>
                    <a:gd name="T11" fmla="*/ 171 h 236"/>
                    <a:gd name="T12" fmla="*/ 54 w 236"/>
                    <a:gd name="T13" fmla="*/ 163 h 236"/>
                    <a:gd name="T14" fmla="*/ 54 w 236"/>
                    <a:gd name="T15" fmla="*/ 121 h 236"/>
                    <a:gd name="T16" fmla="*/ 106 w 236"/>
                    <a:gd name="T17" fmla="*/ 121 h 236"/>
                    <a:gd name="T18" fmla="*/ 106 w 236"/>
                    <a:gd name="T19" fmla="*/ 171 h 236"/>
                    <a:gd name="T20" fmla="*/ 106 w 236"/>
                    <a:gd name="T21" fmla="*/ 114 h 236"/>
                    <a:gd name="T22" fmla="*/ 54 w 236"/>
                    <a:gd name="T23" fmla="*/ 114 h 236"/>
                    <a:gd name="T24" fmla="*/ 54 w 236"/>
                    <a:gd name="T25" fmla="*/ 72 h 236"/>
                    <a:gd name="T26" fmla="*/ 106 w 236"/>
                    <a:gd name="T27" fmla="*/ 64 h 236"/>
                    <a:gd name="T28" fmla="*/ 106 w 236"/>
                    <a:gd name="T29" fmla="*/ 114 h 236"/>
                    <a:gd name="T30" fmla="*/ 182 w 236"/>
                    <a:gd name="T31" fmla="*/ 182 h 236"/>
                    <a:gd name="T32" fmla="*/ 113 w 236"/>
                    <a:gd name="T33" fmla="*/ 172 h 236"/>
                    <a:gd name="T34" fmla="*/ 113 w 236"/>
                    <a:gd name="T35" fmla="*/ 121 h 236"/>
                    <a:gd name="T36" fmla="*/ 182 w 236"/>
                    <a:gd name="T37" fmla="*/ 121 h 236"/>
                    <a:gd name="T38" fmla="*/ 182 w 236"/>
                    <a:gd name="T39" fmla="*/ 182 h 236"/>
                    <a:gd name="T40" fmla="*/ 182 w 236"/>
                    <a:gd name="T41" fmla="*/ 114 h 236"/>
                    <a:gd name="T42" fmla="*/ 113 w 236"/>
                    <a:gd name="T43" fmla="*/ 114 h 236"/>
                    <a:gd name="T44" fmla="*/ 113 w 236"/>
                    <a:gd name="T45" fmla="*/ 63 h 236"/>
                    <a:gd name="T46" fmla="*/ 182 w 236"/>
                    <a:gd name="T47" fmla="*/ 53 h 236"/>
                    <a:gd name="T48" fmla="*/ 182 w 236"/>
                    <a:gd name="T49" fmla="*/ 114 h 2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236" h="236">
                      <a:moveTo>
                        <a:pt x="118" y="0"/>
                      </a:moveTo>
                      <a:cubicBezTo>
                        <a:pt x="53" y="0"/>
                        <a:pt x="0" y="53"/>
                        <a:pt x="0" y="118"/>
                      </a:cubicBezTo>
                      <a:cubicBezTo>
                        <a:pt x="0" y="183"/>
                        <a:pt x="53" y="236"/>
                        <a:pt x="118" y="236"/>
                      </a:cubicBezTo>
                      <a:cubicBezTo>
                        <a:pt x="183" y="236"/>
                        <a:pt x="236" y="183"/>
                        <a:pt x="236" y="118"/>
                      </a:cubicBezTo>
                      <a:cubicBezTo>
                        <a:pt x="236" y="53"/>
                        <a:pt x="183" y="0"/>
                        <a:pt x="118" y="0"/>
                      </a:cubicBezTo>
                      <a:close/>
                      <a:moveTo>
                        <a:pt x="106" y="171"/>
                      </a:moveTo>
                      <a:cubicBezTo>
                        <a:pt x="54" y="163"/>
                        <a:pt x="54" y="163"/>
                        <a:pt x="54" y="163"/>
                      </a:cubicBezTo>
                      <a:cubicBezTo>
                        <a:pt x="54" y="121"/>
                        <a:pt x="54" y="121"/>
                        <a:pt x="54" y="121"/>
                      </a:cubicBezTo>
                      <a:cubicBezTo>
                        <a:pt x="106" y="121"/>
                        <a:pt x="106" y="121"/>
                        <a:pt x="106" y="121"/>
                      </a:cubicBezTo>
                      <a:lnTo>
                        <a:pt x="106" y="171"/>
                      </a:lnTo>
                      <a:close/>
                      <a:moveTo>
                        <a:pt x="106" y="114"/>
                      </a:moveTo>
                      <a:cubicBezTo>
                        <a:pt x="54" y="114"/>
                        <a:pt x="54" y="114"/>
                        <a:pt x="54" y="114"/>
                      </a:cubicBezTo>
                      <a:cubicBezTo>
                        <a:pt x="54" y="72"/>
                        <a:pt x="54" y="72"/>
                        <a:pt x="54" y="72"/>
                      </a:cubicBezTo>
                      <a:cubicBezTo>
                        <a:pt x="106" y="64"/>
                        <a:pt x="106" y="64"/>
                        <a:pt x="106" y="64"/>
                      </a:cubicBezTo>
                      <a:lnTo>
                        <a:pt x="106" y="114"/>
                      </a:lnTo>
                      <a:close/>
                      <a:moveTo>
                        <a:pt x="182" y="182"/>
                      </a:moveTo>
                      <a:cubicBezTo>
                        <a:pt x="113" y="172"/>
                        <a:pt x="113" y="172"/>
                        <a:pt x="113" y="172"/>
                      </a:cubicBezTo>
                      <a:cubicBezTo>
                        <a:pt x="113" y="121"/>
                        <a:pt x="113" y="121"/>
                        <a:pt x="113" y="121"/>
                      </a:cubicBezTo>
                      <a:cubicBezTo>
                        <a:pt x="182" y="121"/>
                        <a:pt x="182" y="121"/>
                        <a:pt x="182" y="121"/>
                      </a:cubicBezTo>
                      <a:lnTo>
                        <a:pt x="182" y="182"/>
                      </a:lnTo>
                      <a:close/>
                      <a:moveTo>
                        <a:pt x="182" y="114"/>
                      </a:moveTo>
                      <a:cubicBezTo>
                        <a:pt x="113" y="114"/>
                        <a:pt x="113" y="114"/>
                        <a:pt x="113" y="114"/>
                      </a:cubicBezTo>
                      <a:cubicBezTo>
                        <a:pt x="113" y="63"/>
                        <a:pt x="113" y="63"/>
                        <a:pt x="113" y="63"/>
                      </a:cubicBezTo>
                      <a:cubicBezTo>
                        <a:pt x="182" y="53"/>
                        <a:pt x="182" y="53"/>
                        <a:pt x="182" y="53"/>
                      </a:cubicBezTo>
                      <a:lnTo>
                        <a:pt x="182" y="11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  <p:grpSp>
            <p:nvGrpSpPr>
              <p:cNvPr id="16" name="Group 31"/>
              <p:cNvGrpSpPr/>
              <p:nvPr/>
            </p:nvGrpSpPr>
            <p:grpSpPr>
              <a:xfrm>
                <a:off x="7619590" y="1966755"/>
                <a:ext cx="3294247" cy="818031"/>
                <a:chOff x="1073412" y="1808823"/>
                <a:chExt cx="3294251" cy="818032"/>
              </a:xfrm>
            </p:grpSpPr>
            <p:sp>
              <p:nvSpPr>
                <p:cNvPr id="26" name="TextBox 32"/>
                <p:cNvSpPr txBox="1"/>
                <p:nvPr/>
              </p:nvSpPr>
              <p:spPr bwMode="auto">
                <a:xfrm>
                  <a:off x="1073412" y="1808823"/>
                  <a:ext cx="2911889" cy="246222"/>
                </a:xfrm>
                <a:prstGeom prst="rect">
                  <a:avLst/>
                </a:prstGeom>
              </p:spPr>
              <p:txBody>
                <a:bodyPr wrap="none" lIns="0" tIns="0" rIns="360000" bIns="0" anchor="ctr">
                  <a:normAutofit/>
                </a:bodyPr>
                <a:lstStyle/>
                <a:p>
                  <a:pPr marL="0" indent="0" algn="r">
                    <a:defRPr/>
                  </a:pPr>
                  <a:r>
                    <a:rPr lang="en-US" altLang="zh-CN" sz="1600" b="1" dirty="0"/>
                    <a:t>PowerPoint(PPT)</a:t>
                  </a:r>
                  <a:endParaRPr lang="zh-CN" altLang="en-US" sz="1600" b="1" dirty="0"/>
                </a:p>
              </p:txBody>
            </p:sp>
            <p:sp>
              <p:nvSpPr>
                <p:cNvPr id="27" name="TextBox 33"/>
                <p:cNvSpPr txBox="1"/>
                <p:nvPr/>
              </p:nvSpPr>
              <p:spPr bwMode="auto">
                <a:xfrm>
                  <a:off x="1455774" y="2109790"/>
                  <a:ext cx="2911889" cy="517065"/>
                </a:xfrm>
                <a:prstGeom prst="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txBody>
                <a:bodyPr wrap="square" lIns="0" tIns="0" rIns="360000" bIns="0" anchor="t" anchorCtr="0">
                  <a:normAutofit/>
                </a:bodyPr>
                <a:lstStyle/>
                <a:p>
                  <a:pPr marL="171450" indent="-171450" algn="ctr">
                    <a:lnSpc>
                      <a:spcPct val="120000"/>
                    </a:lnSpc>
                    <a:spcBef>
                      <a:spcPct val="0"/>
                    </a:spcBef>
                    <a:buFont typeface="Wingdings" panose="05000000000000000000" pitchFamily="2" charset="2"/>
                    <a:buChar char="l"/>
                    <a:defRPr/>
                  </a:pPr>
                  <a:r>
                    <a:rPr lang="zh-CN" altLang="en-US" sz="1050" dirty="0">
                      <a:solidFill>
                        <a:schemeClr val="dk1">
                          <a:lumMod val="100000"/>
                        </a:schemeClr>
                      </a:solidFill>
                      <a:latin typeface="+mn-ea"/>
                    </a:rPr>
                    <a:t>能实现大部分功能</a:t>
                  </a:r>
                  <a:endParaRPr lang="en-US" altLang="zh-CN" sz="1050" dirty="0">
                    <a:solidFill>
                      <a:schemeClr val="dk1">
                        <a:lumMod val="100000"/>
                      </a:schemeClr>
                    </a:solidFill>
                    <a:latin typeface="+mn-ea"/>
                  </a:endParaRPr>
                </a:p>
                <a:p>
                  <a:pPr marL="171450" indent="-171450" algn="ctr">
                    <a:lnSpc>
                      <a:spcPct val="120000"/>
                    </a:lnSpc>
                    <a:spcBef>
                      <a:spcPct val="0"/>
                    </a:spcBef>
                    <a:buFont typeface="Wingdings" panose="05000000000000000000" pitchFamily="2" charset="2"/>
                    <a:buChar char="l"/>
                    <a:defRPr/>
                  </a:pPr>
                  <a:r>
                    <a:rPr lang="zh-CN" altLang="en-US" sz="1050" dirty="0">
                      <a:solidFill>
                        <a:schemeClr val="dk1">
                          <a:lumMod val="100000"/>
                        </a:schemeClr>
                      </a:solidFill>
                      <a:latin typeface="+mn-ea"/>
                    </a:rPr>
                    <a:t>适合作为图片容器</a:t>
                  </a:r>
                  <a:endParaRPr lang="en-US" altLang="zh-CN" sz="1050" dirty="0">
                    <a:solidFill>
                      <a:schemeClr val="dk1">
                        <a:lumMod val="100000"/>
                      </a:schemeClr>
                    </a:solidFill>
                    <a:latin typeface="+mn-ea"/>
                  </a:endParaRPr>
                </a:p>
                <a:p>
                  <a:pPr marL="0" indent="0" algn="ctr">
                    <a:lnSpc>
                      <a:spcPct val="120000"/>
                    </a:lnSpc>
                    <a:spcBef>
                      <a:spcPct val="0"/>
                    </a:spcBef>
                    <a:defRPr/>
                  </a:pPr>
                  <a:endParaRPr sz="1050" dirty="0">
                    <a:solidFill>
                      <a:schemeClr val="dk1">
                        <a:lumMod val="100000"/>
                      </a:schemeClr>
                    </a:solidFill>
                  </a:endParaRPr>
                </a:p>
              </p:txBody>
            </p:sp>
          </p:grpSp>
        </p:grpSp>
        <p:grpSp>
          <p:nvGrpSpPr>
            <p:cNvPr id="2" name="千图PPT彼岸天：ID 8661124库_组合 1"/>
            <p:cNvGrpSpPr/>
            <p:nvPr>
              <p:custDataLst>
                <p:tags r:id="rId2"/>
              </p:custDataLst>
            </p:nvPr>
          </p:nvGrpSpPr>
          <p:grpSpPr>
            <a:xfrm>
              <a:off x="1470920" y="1736815"/>
              <a:ext cx="5645572" cy="1997641"/>
              <a:chOff x="1470920" y="1736815"/>
              <a:chExt cx="5645572" cy="1997641"/>
            </a:xfrm>
          </p:grpSpPr>
          <p:sp>
            <p:nvSpPr>
              <p:cNvPr id="4" name="Isosceles Triangle 2"/>
              <p:cNvSpPr/>
              <p:nvPr/>
            </p:nvSpPr>
            <p:spPr>
              <a:xfrm>
                <a:off x="4799230" y="1736815"/>
                <a:ext cx="2317262" cy="1997641"/>
              </a:xfrm>
              <a:prstGeom prst="triangle">
                <a:avLst/>
              </a:prstGeom>
              <a:solidFill>
                <a:srgbClr val="FFCC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grpSp>
            <p:nvGrpSpPr>
              <p:cNvPr id="10" name="Group 18"/>
              <p:cNvGrpSpPr/>
              <p:nvPr/>
            </p:nvGrpSpPr>
            <p:grpSpPr>
              <a:xfrm flipH="1">
                <a:off x="1470920" y="2218638"/>
                <a:ext cx="3851747" cy="655142"/>
                <a:chOff x="5197474" y="2793443"/>
                <a:chExt cx="3464204" cy="589225"/>
              </a:xfrm>
            </p:grpSpPr>
            <p:cxnSp>
              <p:nvCxnSpPr>
                <p:cNvPr id="30" name="Straight Connector 19"/>
                <p:cNvCxnSpPr/>
                <p:nvPr/>
              </p:nvCxnSpPr>
              <p:spPr>
                <a:xfrm flipV="1">
                  <a:off x="5197474" y="2793444"/>
                  <a:ext cx="340460" cy="589224"/>
                </a:xfrm>
                <a:prstGeom prst="line">
                  <a:avLst/>
                </a:prstGeom>
                <a:ln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20"/>
                <p:cNvCxnSpPr/>
                <p:nvPr/>
              </p:nvCxnSpPr>
              <p:spPr>
                <a:xfrm>
                  <a:off x="5529069" y="2793443"/>
                  <a:ext cx="3132609" cy="0"/>
                </a:xfrm>
                <a:prstGeom prst="line">
                  <a:avLst/>
                </a:prstGeom>
                <a:ln>
                  <a:solidFill>
                    <a:schemeClr val="accent1"/>
                  </a:solidFill>
                  <a:tail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" name="Group 43"/>
              <p:cNvGrpSpPr/>
              <p:nvPr/>
            </p:nvGrpSpPr>
            <p:grpSpPr>
              <a:xfrm>
                <a:off x="1470928" y="1966754"/>
                <a:ext cx="2911885" cy="763286"/>
                <a:chOff x="8323877" y="1808825"/>
                <a:chExt cx="2911889" cy="763287"/>
              </a:xfrm>
            </p:grpSpPr>
            <p:sp>
              <p:nvSpPr>
                <p:cNvPr id="24" name="TextBox 46"/>
                <p:cNvSpPr txBox="1"/>
                <p:nvPr/>
              </p:nvSpPr>
              <p:spPr bwMode="auto">
                <a:xfrm>
                  <a:off x="8323877" y="2055047"/>
                  <a:ext cx="2911889" cy="517065"/>
                </a:xfrm>
                <a:prstGeom prst="rect">
                  <a:avLst/>
                </a:prstGeom>
              </p:spPr>
              <p:txBody>
                <a:bodyPr wrap="square" lIns="360000" tIns="0" rIns="0" bIns="0" anchor="ctr" anchorCtr="0">
                  <a:normAutofit/>
                </a:bodyPr>
                <a:lstStyle/>
                <a:p>
                  <a:pPr marL="171450" indent="-171450">
                    <a:lnSpc>
                      <a:spcPct val="120000"/>
                    </a:lnSpc>
                    <a:spcBef>
                      <a:spcPct val="0"/>
                    </a:spcBef>
                    <a:buFont typeface="Wingdings" panose="05000000000000000000" pitchFamily="2" charset="2"/>
                    <a:buChar char="l"/>
                    <a:defRPr/>
                  </a:pPr>
                  <a:r>
                    <a:rPr lang="zh-CN" altLang="en-US" sz="1050" dirty="0">
                      <a:solidFill>
                        <a:schemeClr val="dk1">
                          <a:lumMod val="100000"/>
                        </a:schemeClr>
                      </a:solidFill>
                    </a:rPr>
                    <a:t>最为丰富的功能</a:t>
                  </a:r>
                  <a:endParaRPr lang="en-US" altLang="zh-CN" sz="1050" dirty="0">
                    <a:solidFill>
                      <a:schemeClr val="dk1">
                        <a:lumMod val="100000"/>
                      </a:schemeClr>
                    </a:solidFill>
                  </a:endParaRPr>
                </a:p>
                <a:p>
                  <a:pPr marL="171450" indent="-171450">
                    <a:lnSpc>
                      <a:spcPct val="120000"/>
                    </a:lnSpc>
                    <a:spcBef>
                      <a:spcPct val="0"/>
                    </a:spcBef>
                    <a:buFont typeface="Wingdings" panose="05000000000000000000" pitchFamily="2" charset="2"/>
                    <a:buChar char="l"/>
                    <a:defRPr/>
                  </a:pPr>
                  <a:r>
                    <a:rPr lang="zh-CN" altLang="en-US" sz="1050" dirty="0">
                      <a:solidFill>
                        <a:schemeClr val="dk1">
                          <a:lumMod val="100000"/>
                        </a:schemeClr>
                      </a:solidFill>
                    </a:rPr>
                    <a:t>学习成本较高</a:t>
                  </a:r>
                  <a:endParaRPr sz="1050" dirty="0">
                    <a:solidFill>
                      <a:schemeClr val="dk1">
                        <a:lumMod val="100000"/>
                      </a:schemeClr>
                    </a:solidFill>
                  </a:endParaRPr>
                </a:p>
              </p:txBody>
            </p:sp>
            <p:sp>
              <p:nvSpPr>
                <p:cNvPr id="25" name="TextBox 47"/>
                <p:cNvSpPr txBox="1"/>
                <p:nvPr/>
              </p:nvSpPr>
              <p:spPr bwMode="auto">
                <a:xfrm>
                  <a:off x="8323877" y="1808825"/>
                  <a:ext cx="1594622" cy="246221"/>
                </a:xfrm>
                <a:prstGeom prst="rect">
                  <a:avLst/>
                </a:prstGeom>
              </p:spPr>
              <p:txBody>
                <a:bodyPr wrap="none" lIns="360000" tIns="0" rIns="0" bIns="0" anchor="ctr" anchorCtr="0">
                  <a:normAutofit/>
                </a:bodyPr>
                <a:lstStyle/>
                <a:p>
                  <a:pPr marL="0" indent="0">
                    <a:defRPr/>
                  </a:pPr>
                  <a:r>
                    <a:rPr lang="en-US" altLang="zh-CN" sz="1600" b="1" dirty="0"/>
                    <a:t>Ai</a:t>
                  </a:r>
                  <a:r>
                    <a:rPr lang="zh-CN" altLang="en-US" sz="1600" b="1" dirty="0"/>
                    <a:t>、</a:t>
                  </a:r>
                  <a:r>
                    <a:rPr lang="en-US" altLang="zh-CN" sz="1600" b="1" dirty="0"/>
                    <a:t>PS</a:t>
                  </a:r>
                  <a:r>
                    <a:rPr lang="zh-CN" altLang="en-US" sz="1600" b="1" dirty="0"/>
                    <a:t>专业设计软件</a:t>
                  </a:r>
                </a:p>
              </p:txBody>
            </p:sp>
          </p:grpSp>
        </p:grpSp>
        <p:grpSp>
          <p:nvGrpSpPr>
            <p:cNvPr id="36" name="千图PPT彼岸天：ID 8661124库_组合 35"/>
            <p:cNvGrpSpPr/>
            <p:nvPr>
              <p:custDataLst>
                <p:tags r:id="rId3"/>
              </p:custDataLst>
            </p:nvPr>
          </p:nvGrpSpPr>
          <p:grpSpPr>
            <a:xfrm>
              <a:off x="5953487" y="3734456"/>
              <a:ext cx="5289552" cy="1997641"/>
              <a:chOff x="5953487" y="3734456"/>
              <a:chExt cx="5289552" cy="1997641"/>
            </a:xfrm>
          </p:grpSpPr>
          <p:sp>
            <p:nvSpPr>
              <p:cNvPr id="7" name="Isosceles Triangle 5"/>
              <p:cNvSpPr/>
              <p:nvPr/>
            </p:nvSpPr>
            <p:spPr>
              <a:xfrm flipH="1">
                <a:off x="5953487" y="3734456"/>
                <a:ext cx="2317262" cy="1997641"/>
              </a:xfrm>
              <a:prstGeom prst="triangl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grpSp>
            <p:nvGrpSpPr>
              <p:cNvPr id="9" name="Group 15"/>
              <p:cNvGrpSpPr/>
              <p:nvPr/>
            </p:nvGrpSpPr>
            <p:grpSpPr>
              <a:xfrm>
                <a:off x="7656269" y="4296718"/>
                <a:ext cx="2848981" cy="506576"/>
                <a:chOff x="6099349" y="2793443"/>
                <a:chExt cx="2562330" cy="455608"/>
              </a:xfrm>
            </p:grpSpPr>
            <p:cxnSp>
              <p:nvCxnSpPr>
                <p:cNvPr id="32" name="Straight Connector 16"/>
                <p:cNvCxnSpPr/>
                <p:nvPr/>
              </p:nvCxnSpPr>
              <p:spPr>
                <a:xfrm flipV="1">
                  <a:off x="6099349" y="2793443"/>
                  <a:ext cx="263255" cy="455608"/>
                </a:xfrm>
                <a:prstGeom prst="line">
                  <a:avLst/>
                </a:prstGeom>
                <a:ln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17"/>
                <p:cNvCxnSpPr/>
                <p:nvPr/>
              </p:nvCxnSpPr>
              <p:spPr>
                <a:xfrm>
                  <a:off x="6362604" y="2793443"/>
                  <a:ext cx="2299075" cy="0"/>
                </a:xfrm>
                <a:prstGeom prst="line">
                  <a:avLst/>
                </a:prstGeom>
                <a:ln>
                  <a:solidFill>
                    <a:schemeClr val="accent4"/>
                  </a:solidFill>
                  <a:tail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" name="Group 48"/>
              <p:cNvGrpSpPr/>
              <p:nvPr/>
            </p:nvGrpSpPr>
            <p:grpSpPr>
              <a:xfrm>
                <a:off x="7619590" y="4040008"/>
                <a:ext cx="3623449" cy="853638"/>
                <a:chOff x="1073412" y="1808822"/>
                <a:chExt cx="3623454" cy="853639"/>
              </a:xfrm>
            </p:grpSpPr>
            <p:sp>
              <p:nvSpPr>
                <p:cNvPr id="22" name="TextBox 49"/>
                <p:cNvSpPr txBox="1"/>
                <p:nvPr/>
              </p:nvSpPr>
              <p:spPr bwMode="auto">
                <a:xfrm>
                  <a:off x="1073412" y="1808822"/>
                  <a:ext cx="2911889" cy="246222"/>
                </a:xfrm>
                <a:prstGeom prst="rect">
                  <a:avLst/>
                </a:prstGeom>
              </p:spPr>
              <p:txBody>
                <a:bodyPr wrap="none" lIns="0" tIns="0" rIns="360000" bIns="0" anchor="ctr">
                  <a:normAutofit/>
                </a:bodyPr>
                <a:lstStyle/>
                <a:p>
                  <a:pPr marL="0" indent="0" algn="ctr">
                    <a:defRPr/>
                  </a:pPr>
                  <a:r>
                    <a:rPr lang="zh-CN" altLang="en-US" sz="1600" b="1" dirty="0"/>
                    <a:t>亿图图示</a:t>
                  </a:r>
                </a:p>
              </p:txBody>
            </p:sp>
            <p:sp>
              <p:nvSpPr>
                <p:cNvPr id="23" name="TextBox 50"/>
                <p:cNvSpPr txBox="1"/>
                <p:nvPr/>
              </p:nvSpPr>
              <p:spPr bwMode="auto">
                <a:xfrm>
                  <a:off x="1784977" y="2145396"/>
                  <a:ext cx="2911889" cy="517065"/>
                </a:xfrm>
                <a:prstGeom prst="rect">
                  <a:avLst/>
                </a:prstGeom>
              </p:spPr>
              <p:txBody>
                <a:bodyPr wrap="square" lIns="0" tIns="0" rIns="360000" bIns="0" anchor="t" anchorCtr="0">
                  <a:normAutofit/>
                </a:bodyPr>
                <a:lstStyle/>
                <a:p>
                  <a:pPr marL="171450" indent="-171450">
                    <a:lnSpc>
                      <a:spcPct val="120000"/>
                    </a:lnSpc>
                    <a:spcBef>
                      <a:spcPct val="0"/>
                    </a:spcBef>
                    <a:buFont typeface="Wingdings" panose="05000000000000000000" pitchFamily="2" charset="2"/>
                    <a:buChar char="l"/>
                    <a:defRPr/>
                  </a:pPr>
                  <a:r>
                    <a:rPr lang="zh-CN" altLang="en-US" sz="1050" dirty="0">
                      <a:solidFill>
                        <a:schemeClr val="dk1">
                          <a:lumMod val="100000"/>
                        </a:schemeClr>
                      </a:solidFill>
                    </a:rPr>
                    <a:t>可使用一些免费模板</a:t>
                  </a:r>
                  <a:endParaRPr lang="en-US" altLang="zh-CN" sz="1050" dirty="0">
                    <a:solidFill>
                      <a:schemeClr val="dk1">
                        <a:lumMod val="100000"/>
                      </a:schemeClr>
                    </a:solidFill>
                  </a:endParaRPr>
                </a:p>
                <a:p>
                  <a:pPr marL="171450" indent="-171450">
                    <a:lnSpc>
                      <a:spcPct val="120000"/>
                    </a:lnSpc>
                    <a:spcBef>
                      <a:spcPct val="0"/>
                    </a:spcBef>
                    <a:buFont typeface="Wingdings" panose="05000000000000000000" pitchFamily="2" charset="2"/>
                    <a:buChar char="l"/>
                    <a:defRPr/>
                  </a:pPr>
                  <a:r>
                    <a:rPr lang="zh-CN" altLang="en-US" sz="1050" dirty="0">
                      <a:solidFill>
                        <a:schemeClr val="dk1">
                          <a:lumMod val="100000"/>
                        </a:schemeClr>
                      </a:solidFill>
                    </a:rPr>
                    <a:t>支持导出</a:t>
                  </a:r>
                  <a:r>
                    <a:rPr lang="en-US" altLang="zh-CN" sz="1050" dirty="0">
                      <a:solidFill>
                        <a:schemeClr val="dk1">
                          <a:lumMod val="100000"/>
                        </a:schemeClr>
                      </a:solidFill>
                    </a:rPr>
                    <a:t>PPT</a:t>
                  </a:r>
                  <a:r>
                    <a:rPr lang="zh-CN" altLang="en-US" sz="1050" dirty="0">
                      <a:solidFill>
                        <a:schemeClr val="dk1">
                          <a:lumMod val="100000"/>
                        </a:schemeClr>
                      </a:solidFill>
                    </a:rPr>
                    <a:t>格式</a:t>
                  </a:r>
                  <a:endParaRPr sz="1050" dirty="0">
                    <a:solidFill>
                      <a:schemeClr val="dk1">
                        <a:lumMod val="100000"/>
                      </a:schemeClr>
                    </a:solidFill>
                  </a:endParaRPr>
                </a:p>
              </p:txBody>
            </p:sp>
          </p:grpSp>
        </p:grpSp>
        <p:grpSp>
          <p:nvGrpSpPr>
            <p:cNvPr id="37" name="千图PPT彼岸天：ID 8661124库_组合 36"/>
            <p:cNvGrpSpPr/>
            <p:nvPr>
              <p:custDataLst>
                <p:tags r:id="rId4"/>
              </p:custDataLst>
            </p:nvPr>
          </p:nvGrpSpPr>
          <p:grpSpPr>
            <a:xfrm>
              <a:off x="1470928" y="3734456"/>
              <a:ext cx="4494067" cy="1997641"/>
              <a:chOff x="1470928" y="3734456"/>
              <a:chExt cx="4494067" cy="1997641"/>
            </a:xfrm>
          </p:grpSpPr>
          <p:sp>
            <p:nvSpPr>
              <p:cNvPr id="6" name="Isosceles Triangle 4"/>
              <p:cNvSpPr/>
              <p:nvPr/>
            </p:nvSpPr>
            <p:spPr>
              <a:xfrm flipH="1">
                <a:off x="3647733" y="3734456"/>
                <a:ext cx="2317262" cy="1997641"/>
              </a:xfrm>
              <a:prstGeom prst="triangl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grpSp>
            <p:nvGrpSpPr>
              <p:cNvPr id="11" name="Group 21"/>
              <p:cNvGrpSpPr/>
              <p:nvPr/>
            </p:nvGrpSpPr>
            <p:grpSpPr>
              <a:xfrm flipH="1">
                <a:off x="1514154" y="4296718"/>
                <a:ext cx="2848981" cy="506576"/>
                <a:chOff x="6099349" y="2793443"/>
                <a:chExt cx="2562330" cy="455608"/>
              </a:xfrm>
            </p:grpSpPr>
            <p:cxnSp>
              <p:nvCxnSpPr>
                <p:cNvPr id="28" name="Straight Connector 22"/>
                <p:cNvCxnSpPr/>
                <p:nvPr/>
              </p:nvCxnSpPr>
              <p:spPr>
                <a:xfrm flipV="1">
                  <a:off x="6099349" y="2793443"/>
                  <a:ext cx="263255" cy="455608"/>
                </a:xfrm>
                <a:prstGeom prst="line">
                  <a:avLst/>
                </a:prstGeom>
                <a:ln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3"/>
                <p:cNvCxnSpPr/>
                <p:nvPr/>
              </p:nvCxnSpPr>
              <p:spPr>
                <a:xfrm>
                  <a:off x="6362604" y="2793443"/>
                  <a:ext cx="2299075" cy="0"/>
                </a:xfrm>
                <a:prstGeom prst="line">
                  <a:avLst/>
                </a:prstGeom>
                <a:ln>
                  <a:solidFill>
                    <a:schemeClr val="accent2"/>
                  </a:solidFill>
                  <a:tail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" name="Freeform: Shape 38"/>
              <p:cNvSpPr/>
              <p:nvPr/>
            </p:nvSpPr>
            <p:spPr bwMode="auto">
              <a:xfrm>
                <a:off x="4494052" y="4617068"/>
                <a:ext cx="633203" cy="633203"/>
              </a:xfrm>
              <a:custGeom>
                <a:avLst/>
                <a:gdLst>
                  <a:gd name="T0" fmla="*/ 130 w 236"/>
                  <a:gd name="T1" fmla="*/ 1 h 236"/>
                  <a:gd name="T2" fmla="*/ 118 w 236"/>
                  <a:gd name="T3" fmla="*/ 0 h 236"/>
                  <a:gd name="T4" fmla="*/ 30 w 236"/>
                  <a:gd name="T5" fmla="*/ 40 h 236"/>
                  <a:gd name="T6" fmla="*/ 68 w 236"/>
                  <a:gd name="T7" fmla="*/ 105 h 236"/>
                  <a:gd name="T8" fmla="*/ 130 w 236"/>
                  <a:gd name="T9" fmla="*/ 1 h 236"/>
                  <a:gd name="T10" fmla="*/ 20 w 236"/>
                  <a:gd name="T11" fmla="*/ 52 h 236"/>
                  <a:gd name="T12" fmla="*/ 0 w 236"/>
                  <a:gd name="T13" fmla="*/ 118 h 236"/>
                  <a:gd name="T14" fmla="*/ 5 w 236"/>
                  <a:gd name="T15" fmla="*/ 153 h 236"/>
                  <a:gd name="T16" fmla="*/ 81 w 236"/>
                  <a:gd name="T17" fmla="*/ 153 h 236"/>
                  <a:gd name="T18" fmla="*/ 20 w 236"/>
                  <a:gd name="T19" fmla="*/ 52 h 236"/>
                  <a:gd name="T20" fmla="*/ 225 w 236"/>
                  <a:gd name="T21" fmla="*/ 68 h 236"/>
                  <a:gd name="T22" fmla="*/ 145 w 236"/>
                  <a:gd name="T23" fmla="*/ 3 h 236"/>
                  <a:gd name="T24" fmla="*/ 106 w 236"/>
                  <a:gd name="T25" fmla="*/ 68 h 236"/>
                  <a:gd name="T26" fmla="*/ 225 w 236"/>
                  <a:gd name="T27" fmla="*/ 68 h 236"/>
                  <a:gd name="T28" fmla="*/ 130 w 236"/>
                  <a:gd name="T29" fmla="*/ 167 h 236"/>
                  <a:gd name="T30" fmla="*/ 11 w 236"/>
                  <a:gd name="T31" fmla="*/ 167 h 236"/>
                  <a:gd name="T32" fmla="*/ 96 w 236"/>
                  <a:gd name="T33" fmla="*/ 234 h 236"/>
                  <a:gd name="T34" fmla="*/ 93 w 236"/>
                  <a:gd name="T35" fmla="*/ 232 h 236"/>
                  <a:gd name="T36" fmla="*/ 130 w 236"/>
                  <a:gd name="T37" fmla="*/ 167 h 236"/>
                  <a:gd name="T38" fmla="*/ 230 w 236"/>
                  <a:gd name="T39" fmla="*/ 82 h 236"/>
                  <a:gd name="T40" fmla="*/ 155 w 236"/>
                  <a:gd name="T41" fmla="*/ 82 h 236"/>
                  <a:gd name="T42" fmla="*/ 215 w 236"/>
                  <a:gd name="T43" fmla="*/ 186 h 236"/>
                  <a:gd name="T44" fmla="*/ 236 w 236"/>
                  <a:gd name="T45" fmla="*/ 118 h 236"/>
                  <a:gd name="T46" fmla="*/ 230 w 236"/>
                  <a:gd name="T47" fmla="*/ 82 h 236"/>
                  <a:gd name="T48" fmla="*/ 108 w 236"/>
                  <a:gd name="T49" fmla="*/ 236 h 236"/>
                  <a:gd name="T50" fmla="*/ 118 w 236"/>
                  <a:gd name="T51" fmla="*/ 236 h 236"/>
                  <a:gd name="T52" fmla="*/ 205 w 236"/>
                  <a:gd name="T53" fmla="*/ 198 h 236"/>
                  <a:gd name="T54" fmla="*/ 167 w 236"/>
                  <a:gd name="T55" fmla="*/ 132 h 236"/>
                  <a:gd name="T56" fmla="*/ 108 w 236"/>
                  <a:gd name="T57" fmla="*/ 236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36" h="236">
                    <a:moveTo>
                      <a:pt x="130" y="1"/>
                    </a:moveTo>
                    <a:cubicBezTo>
                      <a:pt x="126" y="0"/>
                      <a:pt x="122" y="0"/>
                      <a:pt x="118" y="0"/>
                    </a:cubicBezTo>
                    <a:cubicBezTo>
                      <a:pt x="83" y="0"/>
                      <a:pt x="51" y="16"/>
                      <a:pt x="30" y="40"/>
                    </a:cubicBezTo>
                    <a:cubicBezTo>
                      <a:pt x="68" y="105"/>
                      <a:pt x="68" y="105"/>
                      <a:pt x="68" y="105"/>
                    </a:cubicBezTo>
                    <a:lnTo>
                      <a:pt x="130" y="1"/>
                    </a:lnTo>
                    <a:close/>
                    <a:moveTo>
                      <a:pt x="20" y="52"/>
                    </a:moveTo>
                    <a:cubicBezTo>
                      <a:pt x="7" y="71"/>
                      <a:pt x="0" y="94"/>
                      <a:pt x="0" y="118"/>
                    </a:cubicBezTo>
                    <a:cubicBezTo>
                      <a:pt x="0" y="130"/>
                      <a:pt x="2" y="142"/>
                      <a:pt x="5" y="153"/>
                    </a:cubicBezTo>
                    <a:cubicBezTo>
                      <a:pt x="81" y="153"/>
                      <a:pt x="81" y="153"/>
                      <a:pt x="81" y="153"/>
                    </a:cubicBezTo>
                    <a:lnTo>
                      <a:pt x="20" y="52"/>
                    </a:lnTo>
                    <a:close/>
                    <a:moveTo>
                      <a:pt x="225" y="68"/>
                    </a:moveTo>
                    <a:cubicBezTo>
                      <a:pt x="210" y="36"/>
                      <a:pt x="180" y="11"/>
                      <a:pt x="145" y="3"/>
                    </a:cubicBezTo>
                    <a:cubicBezTo>
                      <a:pt x="106" y="68"/>
                      <a:pt x="106" y="68"/>
                      <a:pt x="106" y="68"/>
                    </a:cubicBezTo>
                    <a:lnTo>
                      <a:pt x="225" y="68"/>
                    </a:lnTo>
                    <a:close/>
                    <a:moveTo>
                      <a:pt x="130" y="167"/>
                    </a:moveTo>
                    <a:cubicBezTo>
                      <a:pt x="11" y="167"/>
                      <a:pt x="11" y="167"/>
                      <a:pt x="11" y="167"/>
                    </a:cubicBezTo>
                    <a:cubicBezTo>
                      <a:pt x="26" y="201"/>
                      <a:pt x="58" y="227"/>
                      <a:pt x="96" y="234"/>
                    </a:cubicBezTo>
                    <a:cubicBezTo>
                      <a:pt x="93" y="232"/>
                      <a:pt x="93" y="232"/>
                      <a:pt x="93" y="232"/>
                    </a:cubicBezTo>
                    <a:lnTo>
                      <a:pt x="130" y="167"/>
                    </a:lnTo>
                    <a:close/>
                    <a:moveTo>
                      <a:pt x="230" y="82"/>
                    </a:moveTo>
                    <a:cubicBezTo>
                      <a:pt x="155" y="82"/>
                      <a:pt x="155" y="82"/>
                      <a:pt x="155" y="82"/>
                    </a:cubicBezTo>
                    <a:cubicBezTo>
                      <a:pt x="215" y="186"/>
                      <a:pt x="215" y="186"/>
                      <a:pt x="215" y="186"/>
                    </a:cubicBezTo>
                    <a:cubicBezTo>
                      <a:pt x="228" y="167"/>
                      <a:pt x="236" y="143"/>
                      <a:pt x="236" y="118"/>
                    </a:cubicBezTo>
                    <a:cubicBezTo>
                      <a:pt x="236" y="106"/>
                      <a:pt x="234" y="94"/>
                      <a:pt x="230" y="82"/>
                    </a:cubicBezTo>
                    <a:close/>
                    <a:moveTo>
                      <a:pt x="108" y="236"/>
                    </a:moveTo>
                    <a:cubicBezTo>
                      <a:pt x="111" y="236"/>
                      <a:pt x="115" y="236"/>
                      <a:pt x="118" y="236"/>
                    </a:cubicBezTo>
                    <a:cubicBezTo>
                      <a:pt x="152" y="236"/>
                      <a:pt x="183" y="221"/>
                      <a:pt x="205" y="198"/>
                    </a:cubicBezTo>
                    <a:cubicBezTo>
                      <a:pt x="167" y="132"/>
                      <a:pt x="167" y="132"/>
                      <a:pt x="167" y="132"/>
                    </a:cubicBezTo>
                    <a:lnTo>
                      <a:pt x="108" y="23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grpSp>
            <p:nvGrpSpPr>
              <p:cNvPr id="19" name="Group 51"/>
              <p:cNvGrpSpPr/>
              <p:nvPr/>
            </p:nvGrpSpPr>
            <p:grpSpPr>
              <a:xfrm>
                <a:off x="1470928" y="4040008"/>
                <a:ext cx="2911885" cy="763286"/>
                <a:chOff x="8323877" y="1808825"/>
                <a:chExt cx="2911889" cy="763287"/>
              </a:xfrm>
            </p:grpSpPr>
            <p:sp>
              <p:nvSpPr>
                <p:cNvPr id="20" name="TextBox 52"/>
                <p:cNvSpPr txBox="1"/>
                <p:nvPr/>
              </p:nvSpPr>
              <p:spPr bwMode="auto">
                <a:xfrm>
                  <a:off x="8323877" y="2055047"/>
                  <a:ext cx="2911889" cy="517065"/>
                </a:xfrm>
                <a:prstGeom prst="rect">
                  <a:avLst/>
                </a:prstGeom>
              </p:spPr>
              <p:txBody>
                <a:bodyPr wrap="square" lIns="360000" tIns="0" rIns="0" bIns="0" anchor="ctr" anchorCtr="0">
                  <a:normAutofit/>
                </a:bodyPr>
                <a:lstStyle/>
                <a:p>
                  <a:pPr marL="171450" indent="-171450">
                    <a:lnSpc>
                      <a:spcPct val="120000"/>
                    </a:lnSpc>
                    <a:spcBef>
                      <a:spcPct val="0"/>
                    </a:spcBef>
                    <a:buFont typeface="Wingdings" panose="05000000000000000000" pitchFamily="2" charset="2"/>
                    <a:buChar char="l"/>
                    <a:defRPr/>
                  </a:pPr>
                  <a:r>
                    <a:rPr lang="zh-CN" altLang="en-US" sz="1050" dirty="0">
                      <a:solidFill>
                        <a:schemeClr val="dk1">
                          <a:lumMod val="100000"/>
                        </a:schemeClr>
                      </a:solidFill>
                    </a:rPr>
                    <a:t>能够和</a:t>
                  </a:r>
                  <a:r>
                    <a:rPr lang="en-US" altLang="zh-CN" sz="1050" dirty="0">
                      <a:solidFill>
                        <a:schemeClr val="dk1">
                          <a:lumMod val="100000"/>
                        </a:schemeClr>
                      </a:solidFill>
                    </a:rPr>
                    <a:t>PPT</a:t>
                  </a:r>
                  <a:r>
                    <a:rPr lang="zh-CN" altLang="en-US" sz="1050" dirty="0">
                      <a:solidFill>
                        <a:schemeClr val="dk1">
                          <a:lumMod val="100000"/>
                        </a:schemeClr>
                      </a:solidFill>
                    </a:rPr>
                    <a:t>进行联动</a:t>
                  </a:r>
                  <a:endParaRPr lang="en-US" altLang="zh-CN" sz="1050" dirty="0">
                    <a:solidFill>
                      <a:schemeClr val="dk1">
                        <a:lumMod val="100000"/>
                      </a:schemeClr>
                    </a:solidFill>
                  </a:endParaRPr>
                </a:p>
                <a:p>
                  <a:pPr marL="171450" indent="-171450">
                    <a:lnSpc>
                      <a:spcPct val="120000"/>
                    </a:lnSpc>
                    <a:spcBef>
                      <a:spcPct val="0"/>
                    </a:spcBef>
                    <a:buFont typeface="Wingdings" panose="05000000000000000000" pitchFamily="2" charset="2"/>
                    <a:buChar char="l"/>
                    <a:defRPr/>
                  </a:pPr>
                  <a:r>
                    <a:rPr lang="zh-CN" altLang="en-US" sz="1050" dirty="0">
                      <a:solidFill>
                        <a:schemeClr val="dk1">
                          <a:lumMod val="100000"/>
                        </a:schemeClr>
                      </a:solidFill>
                    </a:rPr>
                    <a:t>绘制特定图形</a:t>
                  </a:r>
                  <a:r>
                    <a:rPr lang="en-US" altLang="zh-CN" sz="1050" dirty="0">
                      <a:solidFill>
                        <a:schemeClr val="dk1">
                          <a:lumMod val="100000"/>
                        </a:schemeClr>
                      </a:solidFill>
                    </a:rPr>
                    <a:t>(</a:t>
                  </a:r>
                  <a:r>
                    <a:rPr lang="zh-CN" altLang="en-US" sz="1050" dirty="0">
                      <a:solidFill>
                        <a:schemeClr val="dk1">
                          <a:lumMod val="100000"/>
                        </a:schemeClr>
                      </a:solidFill>
                    </a:rPr>
                    <a:t>三维地图</a:t>
                  </a:r>
                  <a:r>
                    <a:rPr lang="en-US" altLang="zh-CN" sz="1050" dirty="0">
                      <a:solidFill>
                        <a:schemeClr val="dk1">
                          <a:lumMod val="100000"/>
                        </a:schemeClr>
                      </a:solidFill>
                    </a:rPr>
                    <a:t>)</a:t>
                  </a:r>
                  <a:endParaRPr sz="1050" dirty="0">
                    <a:solidFill>
                      <a:schemeClr val="dk1">
                        <a:lumMod val="100000"/>
                      </a:schemeClr>
                    </a:solidFill>
                  </a:endParaRPr>
                </a:p>
              </p:txBody>
            </p:sp>
            <p:sp>
              <p:nvSpPr>
                <p:cNvPr id="21" name="TextBox 53"/>
                <p:cNvSpPr txBox="1"/>
                <p:nvPr/>
              </p:nvSpPr>
              <p:spPr bwMode="auto">
                <a:xfrm>
                  <a:off x="8323877" y="1808825"/>
                  <a:ext cx="1594622" cy="246221"/>
                </a:xfrm>
                <a:prstGeom prst="rect">
                  <a:avLst/>
                </a:prstGeom>
              </p:spPr>
              <p:txBody>
                <a:bodyPr wrap="none" lIns="360000" tIns="0" rIns="0" bIns="0" anchor="ctr" anchorCtr="0">
                  <a:normAutofit/>
                </a:bodyPr>
                <a:lstStyle/>
                <a:p>
                  <a:pPr marL="0" indent="0">
                    <a:defRPr/>
                  </a:pPr>
                  <a:r>
                    <a:rPr lang="en-US" altLang="zh-CN" sz="1600" b="1" dirty="0"/>
                    <a:t>Excel</a:t>
                  </a:r>
                  <a:endParaRPr lang="zh-CN" altLang="en-US" sz="1600" b="1" dirty="0"/>
                </a:p>
              </p:txBody>
            </p:sp>
          </p:grpSp>
        </p:grpSp>
        <p:pic>
          <p:nvPicPr>
            <p:cNvPr id="41" name="图形 40">
              <a:extLst>
                <a:ext uri="{FF2B5EF4-FFF2-40B4-BE49-F238E27FC236}">
                  <a16:creationId xmlns:a16="http://schemas.microsoft.com/office/drawing/2014/main" id="{927A8744-1D9D-BD7D-B04A-69DBFE0B9AC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385089" y="3821271"/>
              <a:ext cx="1112398" cy="1112398"/>
            </a:xfrm>
            <a:prstGeom prst="rect">
              <a:avLst/>
            </a:prstGeom>
          </p:spPr>
        </p:pic>
        <p:pic>
          <p:nvPicPr>
            <p:cNvPr id="42" name="图形 41">
              <a:extLst>
                <a:ext uri="{FF2B5EF4-FFF2-40B4-BE49-F238E27FC236}">
                  <a16:creationId xmlns:a16="http://schemas.microsoft.com/office/drawing/2014/main" id="{D6DFD490-D83A-7900-5DAD-AFCBC87764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152586" y="4544762"/>
              <a:ext cx="1043940" cy="962156"/>
            </a:xfrm>
            <a:prstGeom prst="rect">
              <a:avLst/>
            </a:prstGeom>
          </p:spPr>
        </p:pic>
        <p:pic>
          <p:nvPicPr>
            <p:cNvPr id="43" name="图片 42">
              <a:extLst>
                <a:ext uri="{FF2B5EF4-FFF2-40B4-BE49-F238E27FC236}">
                  <a16:creationId xmlns:a16="http://schemas.microsoft.com/office/drawing/2014/main" id="{BA472FFB-05E5-9F27-AFF3-58C3ACF490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468918" y="2624180"/>
              <a:ext cx="980691" cy="941979"/>
            </a:xfrm>
            <a:prstGeom prst="rect">
              <a:avLst/>
            </a:prstGeom>
          </p:spPr>
        </p:pic>
        <p:pic>
          <p:nvPicPr>
            <p:cNvPr id="1026" name="Picture 2" descr="亿图图示专家">
              <a:extLst>
                <a:ext uri="{FF2B5EF4-FFF2-40B4-BE49-F238E27FC236}">
                  <a16:creationId xmlns:a16="http://schemas.microsoft.com/office/drawing/2014/main" id="{75EB99DD-4296-391D-B868-EA13EA537A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8372" y="4544762"/>
              <a:ext cx="967492" cy="967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4" name="文本框 43">
            <a:extLst>
              <a:ext uri="{FF2B5EF4-FFF2-40B4-BE49-F238E27FC236}">
                <a16:creationId xmlns:a16="http://schemas.microsoft.com/office/drawing/2014/main" id="{3DCA13FD-1D48-4C41-3302-9F347F8AD6DD}"/>
              </a:ext>
            </a:extLst>
          </p:cNvPr>
          <p:cNvSpPr txBox="1"/>
          <p:nvPr/>
        </p:nvSpPr>
        <p:spPr>
          <a:xfrm>
            <a:off x="991385" y="5847756"/>
            <a:ext cx="106357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defRPr/>
            </a:pPr>
            <a:r>
              <a:rPr lang="zh-CN" altLang="en-US" sz="1800" b="1" dirty="0"/>
              <a:t>其它工具：</a:t>
            </a:r>
            <a:r>
              <a:rPr lang="en-US" altLang="zh-CN" b="1" dirty="0"/>
              <a:t>WPS</a:t>
            </a:r>
            <a:r>
              <a:rPr lang="zh-CN" altLang="en-US" b="1" dirty="0"/>
              <a:t>、</a:t>
            </a:r>
            <a:r>
              <a:rPr lang="en-US" altLang="zh-CN" b="1" dirty="0"/>
              <a:t>Origin</a:t>
            </a:r>
            <a:r>
              <a:rPr lang="zh-CN" altLang="en-US" b="1" dirty="0"/>
              <a:t>、</a:t>
            </a:r>
            <a:r>
              <a:rPr lang="en-US" altLang="zh-CN" b="1" dirty="0"/>
              <a:t>Matlab</a:t>
            </a:r>
            <a:r>
              <a:rPr lang="zh-CN" altLang="en-US" b="1" dirty="0"/>
              <a:t>、</a:t>
            </a:r>
            <a:r>
              <a:rPr lang="en-US" altLang="zh-CN" b="1" dirty="0"/>
              <a:t>Tableau</a:t>
            </a:r>
            <a:r>
              <a:rPr lang="zh-CN" altLang="en-US" b="1" dirty="0"/>
              <a:t>、</a:t>
            </a:r>
            <a:r>
              <a:rPr lang="en-US" altLang="zh-CN" b="1" dirty="0"/>
              <a:t>Visio</a:t>
            </a:r>
            <a:r>
              <a:rPr lang="zh-CN" altLang="en-US" b="1" dirty="0"/>
              <a:t>、</a:t>
            </a:r>
            <a:r>
              <a:rPr lang="en-US" altLang="zh-CN" b="1" dirty="0"/>
              <a:t>Gephi</a:t>
            </a:r>
            <a:r>
              <a:rPr lang="zh-CN" altLang="en-US" b="1" dirty="0"/>
              <a:t>、</a:t>
            </a:r>
            <a:r>
              <a:rPr lang="en-US" altLang="zh-CN" b="1" i="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ProcessOn(</a:t>
            </a:r>
            <a:r>
              <a:rPr lang="zh-CN" altLang="en-US" b="1" i="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在线绘图网站</a:t>
            </a:r>
            <a:r>
              <a:rPr lang="en-US" altLang="zh-CN" b="1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endParaRPr lang="en-US" altLang="zh-CN" b="1" dirty="0"/>
          </a:p>
          <a:p>
            <a:pPr marL="0" indent="0">
              <a:defRPr/>
            </a:pPr>
            <a:r>
              <a:rPr lang="en-US" altLang="zh-CN" b="1" dirty="0"/>
              <a:t>P</a:t>
            </a:r>
            <a:r>
              <a:rPr lang="en-US" altLang="zh-CN" sz="1800" b="1" dirty="0"/>
              <a:t>ython</a:t>
            </a:r>
            <a:r>
              <a:rPr lang="zh-CN" altLang="en-US" sz="1800" b="1" dirty="0"/>
              <a:t>：</a:t>
            </a:r>
            <a:r>
              <a:rPr lang="en-US" altLang="zh-CN" sz="1800" b="1" dirty="0"/>
              <a:t>pyechart</a:t>
            </a:r>
            <a:r>
              <a:rPr lang="zh-CN" altLang="en-US" b="1" dirty="0"/>
              <a:t>、</a:t>
            </a:r>
            <a:r>
              <a:rPr lang="en-US" altLang="zh-CN" sz="1800" b="1" dirty="0"/>
              <a:t>seaborn</a:t>
            </a:r>
            <a:r>
              <a:rPr lang="zh-CN" altLang="en-US" sz="1800" b="1" dirty="0"/>
              <a:t>、</a:t>
            </a:r>
            <a:r>
              <a:rPr lang="en-US" altLang="zh-CN" sz="1800" b="1" dirty="0"/>
              <a:t>matplotlib</a:t>
            </a:r>
          </a:p>
        </p:txBody>
      </p:sp>
      <p:pic>
        <p:nvPicPr>
          <p:cNvPr id="46" name="图片 45">
            <a:extLst>
              <a:ext uri="{FF2B5EF4-FFF2-40B4-BE49-F238E27FC236}">
                <a16:creationId xmlns:a16="http://schemas.microsoft.com/office/drawing/2014/main" id="{BDB3585B-3848-CDF1-D957-3CFB902F247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神经网络图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672F0F2-1AB0-B6C5-25B5-3913069399FB}"/>
              </a:ext>
            </a:extLst>
          </p:cNvPr>
          <p:cNvSpPr txBox="1"/>
          <p:nvPr/>
        </p:nvSpPr>
        <p:spPr>
          <a:xfrm>
            <a:off x="872282" y="880377"/>
            <a:ext cx="106357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神经网络结构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常见应用：深度学习</a:t>
            </a:r>
            <a:endParaRPr lang="en-US" altLang="zh-CN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44DBDD3-6BDF-E757-BB33-BFB1C0BF0E92}"/>
              </a:ext>
            </a:extLst>
          </p:cNvPr>
          <p:cNvSpPr txBox="1"/>
          <p:nvPr/>
        </p:nvSpPr>
        <p:spPr>
          <a:xfrm>
            <a:off x="2374452" y="5070549"/>
            <a:ext cx="27935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全连接神经网络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2E5FC3D-7109-1281-90BB-97E52ED7BDEC}"/>
              </a:ext>
            </a:extLst>
          </p:cNvPr>
          <p:cNvSpPr txBox="1"/>
          <p:nvPr/>
        </p:nvSpPr>
        <p:spPr>
          <a:xfrm>
            <a:off x="8564901" y="5070549"/>
            <a:ext cx="30270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卷积神经网路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0D8184BE-AC47-9CFB-1E15-A8687A0DC3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1184" y="1646916"/>
            <a:ext cx="6179089" cy="330784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C5D7562-C360-170E-1413-A0C3ECFD401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35"/>
          <a:stretch/>
        </p:blipFill>
        <p:spPr>
          <a:xfrm>
            <a:off x="125263" y="1646916"/>
            <a:ext cx="6024979" cy="3423633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B3F6ED84-592C-93BA-4827-52E5DED6DD2E}"/>
              </a:ext>
            </a:extLst>
          </p:cNvPr>
          <p:cNvSpPr txBox="1"/>
          <p:nvPr/>
        </p:nvSpPr>
        <p:spPr>
          <a:xfrm>
            <a:off x="8262983" y="6500152"/>
            <a:ext cx="39290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/>
              <a:t>资源模板：</a:t>
            </a:r>
            <a:r>
              <a:rPr lang="en-GB" altLang="zh-CN" sz="1400" u="sng" dirty="0">
                <a:solidFill>
                  <a:srgbClr val="FFFFFF"/>
                </a:solidFill>
                <a:hlinkClick r:id="rId6"/>
              </a:rPr>
              <a:t>https://github.com/dair-ai/ml-visuals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579609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更多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pic>
        <p:nvPicPr>
          <p:cNvPr id="4" name="Picture 2" descr="在这里插入图片描述">
            <a:extLst>
              <a:ext uri="{FF2B5EF4-FFF2-40B4-BE49-F238E27FC236}">
                <a16:creationId xmlns:a16="http://schemas.microsoft.com/office/drawing/2014/main" id="{4198D7AF-5D91-6CBD-9CB2-A147D3734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749" y="1220681"/>
            <a:ext cx="4348631" cy="1887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CBF15B2-63AD-6413-6DBB-CA58228435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740" y="938116"/>
            <a:ext cx="3606009" cy="2724130"/>
          </a:xfrm>
          <a:prstGeom prst="rect">
            <a:avLst/>
          </a:prstGeom>
        </p:spPr>
      </p:pic>
      <p:pic>
        <p:nvPicPr>
          <p:cNvPr id="6" name="Picture 2" descr="在这里插入图片描述">
            <a:extLst>
              <a:ext uri="{FF2B5EF4-FFF2-40B4-BE49-F238E27FC236}">
                <a16:creationId xmlns:a16="http://schemas.microsoft.com/office/drawing/2014/main" id="{CDD01C02-A89A-4DED-7A82-488C0ABED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061" y="4120275"/>
            <a:ext cx="3499547" cy="2348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B2B3B6D9-0C72-57BA-64AF-1366BC263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997" y="4052065"/>
            <a:ext cx="4603807" cy="2395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2376E2E-2527-1494-1B5B-843D760499F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767" b="8410"/>
          <a:stretch/>
        </p:blipFill>
        <p:spPr>
          <a:xfrm>
            <a:off x="8430936" y="1143710"/>
            <a:ext cx="3365324" cy="2468893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2CD9F86E-C1EA-332C-29D5-F6324B410617}"/>
              </a:ext>
            </a:extLst>
          </p:cNvPr>
          <p:cNvSpPr txBox="1"/>
          <p:nvPr/>
        </p:nvSpPr>
        <p:spPr>
          <a:xfrm>
            <a:off x="1812022" y="3616439"/>
            <a:ext cx="877163" cy="39613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关系图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8F53265-9491-FE95-1CD2-A597FC41EB9B}"/>
              </a:ext>
            </a:extLst>
          </p:cNvPr>
          <p:cNvSpPr txBox="1"/>
          <p:nvPr/>
        </p:nvSpPr>
        <p:spPr>
          <a:xfrm>
            <a:off x="5542001" y="3616439"/>
            <a:ext cx="1107996" cy="39613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金字塔图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90D066B2-753D-7C4C-C469-8368F2159FD4}"/>
              </a:ext>
            </a:extLst>
          </p:cNvPr>
          <p:cNvSpPr txBox="1"/>
          <p:nvPr/>
        </p:nvSpPr>
        <p:spPr>
          <a:xfrm>
            <a:off x="9675016" y="3612603"/>
            <a:ext cx="877163" cy="39613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箱型图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D3026111-7B10-5A37-178D-8B994111250F}"/>
              </a:ext>
            </a:extLst>
          </p:cNvPr>
          <p:cNvSpPr txBox="1"/>
          <p:nvPr/>
        </p:nvSpPr>
        <p:spPr>
          <a:xfrm>
            <a:off x="3563167" y="6404874"/>
            <a:ext cx="877163" cy="39613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树状图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E40A95B-6B52-035D-8AB3-31F3907E7150}"/>
              </a:ext>
            </a:extLst>
          </p:cNvPr>
          <p:cNvSpPr txBox="1"/>
          <p:nvPr/>
        </p:nvSpPr>
        <p:spPr>
          <a:xfrm>
            <a:off x="8627493" y="6404263"/>
            <a:ext cx="877163" cy="39613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桑基图</a:t>
            </a:r>
          </a:p>
        </p:txBody>
      </p:sp>
    </p:spTree>
    <p:extLst>
      <p:ext uri="{BB962C8B-B14F-4D97-AF65-F5344CB8AC3E}">
        <p14:creationId xmlns:p14="http://schemas.microsoft.com/office/powerpoint/2010/main" val="425578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进阶技巧：风格统一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endParaRPr lang="zh-CN" altLang="en-US" sz="2800" dirty="0"/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pic>
        <p:nvPicPr>
          <p:cNvPr id="6" name="Picture 2" descr="在这里插入图片描述">
            <a:extLst>
              <a:ext uri="{FF2B5EF4-FFF2-40B4-BE49-F238E27FC236}">
                <a16:creationId xmlns:a16="http://schemas.microsoft.com/office/drawing/2014/main" id="{C2591BA5-EDCD-A10D-BA62-62F2FA97A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10" y="1839555"/>
            <a:ext cx="5911820" cy="3331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在这里插入图片描述">
            <a:extLst>
              <a:ext uri="{FF2B5EF4-FFF2-40B4-BE49-F238E27FC236}">
                <a16:creationId xmlns:a16="http://schemas.microsoft.com/office/drawing/2014/main" id="{2739D414-3931-7D3C-B2F1-1BD2193A4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528" y="2038206"/>
            <a:ext cx="6279472" cy="278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B536DA07-5AA0-38F9-FA88-23DC7E4BB3C3}"/>
              </a:ext>
            </a:extLst>
          </p:cNvPr>
          <p:cNvSpPr txBox="1"/>
          <p:nvPr/>
        </p:nvSpPr>
        <p:spPr>
          <a:xfrm>
            <a:off x="9122579" y="4710667"/>
            <a:ext cx="33646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2019</a:t>
            </a:r>
            <a:r>
              <a:rPr lang="zh-CN" altLang="en-US" sz="1400" dirty="0"/>
              <a:t>年美赛</a:t>
            </a:r>
            <a:r>
              <a:rPr lang="en-US" altLang="zh-CN" sz="1400" dirty="0"/>
              <a:t>O</a:t>
            </a:r>
            <a:r>
              <a:rPr lang="zh-CN" altLang="en-US" sz="1400" dirty="0"/>
              <a:t>奖论文</a:t>
            </a:r>
            <a:r>
              <a:rPr lang="en-US" altLang="zh-CN" sz="1400" dirty="0"/>
              <a:t>#1910246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4135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/>
              <a:t>反例</a:t>
            </a:r>
            <a:endParaRPr lang="zh-CN" altLang="en-US" sz="2800" dirty="0"/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AF213E6E-F0D2-9534-4E72-E481B6CDB3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877" y="2020844"/>
            <a:ext cx="5960469" cy="3062144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65AC5EC-7A6D-75BD-8413-A8A70C3F80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0094" y="2248820"/>
            <a:ext cx="5013107" cy="2801443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CD574F1-1E5C-596D-C081-FF68C870138A}"/>
              </a:ext>
            </a:extLst>
          </p:cNvPr>
          <p:cNvSpPr txBox="1"/>
          <p:nvPr/>
        </p:nvSpPr>
        <p:spPr>
          <a:xfrm>
            <a:off x="872282" y="911509"/>
            <a:ext cx="83005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图表的作用是辅助表达，让读者更容易理解想表达的内容，不要单纯为了酷炫！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41953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模仿资源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D87E25BB-AA5E-DC53-60A7-24344639D042}"/>
              </a:ext>
            </a:extLst>
          </p:cNvPr>
          <p:cNvSpPr txBox="1"/>
          <p:nvPr/>
        </p:nvSpPr>
        <p:spPr>
          <a:xfrm>
            <a:off x="872282" y="947768"/>
            <a:ext cx="1029101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如何寻找优秀的模仿对象？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1</a:t>
            </a:r>
            <a:r>
              <a:rPr lang="zh-CN" altLang="en-US" dirty="0"/>
              <a:t>、一些专业设计网站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2</a:t>
            </a:r>
            <a:r>
              <a:rPr lang="zh-CN" altLang="en-US" dirty="0"/>
              <a:t>、开源图表官网示例库</a:t>
            </a:r>
            <a:endParaRPr lang="en-US" altLang="zh-CN" dirty="0"/>
          </a:p>
          <a:p>
            <a:r>
              <a:rPr lang="en-US" altLang="zh-CN" dirty="0"/>
              <a:t>Echarts</a:t>
            </a:r>
            <a:r>
              <a:rPr lang="zh-CN" altLang="en-US" dirty="0"/>
              <a:t>官网：</a:t>
            </a:r>
            <a:r>
              <a:rPr lang="en-US" altLang="zh-CN" dirty="0">
                <a:hlinkClick r:id="rId4"/>
              </a:rPr>
              <a:t>https://echarts.apache.org/examples/zh/index.html#chart-type-custom</a:t>
            </a:r>
            <a:endParaRPr lang="en-US" altLang="zh-CN" dirty="0"/>
          </a:p>
          <a:p>
            <a:r>
              <a:rPr lang="en-US" altLang="zh-CN" dirty="0" err="1"/>
              <a:t>Pyecharts</a:t>
            </a:r>
            <a:r>
              <a:rPr lang="zh-CN" altLang="en-US" dirty="0"/>
              <a:t>官网：</a:t>
            </a:r>
            <a:r>
              <a:rPr lang="en-US" altLang="zh-CN" dirty="0">
                <a:hlinkClick r:id="rId5"/>
              </a:rPr>
              <a:t>https://gallery.pyecharts.org/#/README</a:t>
            </a:r>
            <a:endParaRPr lang="en-US" altLang="zh-CN" dirty="0"/>
          </a:p>
          <a:p>
            <a:r>
              <a:rPr lang="en-US" altLang="zh-CN" dirty="0"/>
              <a:t>Seaborn</a:t>
            </a:r>
            <a:r>
              <a:rPr lang="zh-CN" altLang="en-US" dirty="0"/>
              <a:t>官网：</a:t>
            </a:r>
            <a:r>
              <a:rPr lang="en-US" altLang="zh-CN" dirty="0">
                <a:hlinkClick r:id="rId6"/>
              </a:rPr>
              <a:t>https://seaborn.pydata.org/tutorial.html</a:t>
            </a:r>
            <a:endParaRPr lang="en-US" altLang="zh-CN" dirty="0"/>
          </a:p>
          <a:p>
            <a:r>
              <a:rPr lang="en-US" altLang="zh-CN" dirty="0"/>
              <a:t>Matplotlib</a:t>
            </a:r>
            <a:r>
              <a:rPr lang="zh-CN" altLang="en-US" dirty="0"/>
              <a:t>官网：</a:t>
            </a:r>
            <a:r>
              <a:rPr lang="en-US" altLang="zh-CN" dirty="0">
                <a:hlinkClick r:id="rId7"/>
              </a:rPr>
              <a:t>https://www.matplotlib.org.cn/gallery/#widgets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3</a:t>
            </a:r>
            <a:r>
              <a:rPr lang="zh-CN" altLang="en-US" dirty="0"/>
              <a:t>、历年优秀论文</a:t>
            </a:r>
            <a:endParaRPr lang="en-US" altLang="zh-CN" dirty="0"/>
          </a:p>
          <a:p>
            <a:r>
              <a:rPr lang="zh-CN" altLang="en-US" dirty="0"/>
              <a:t>优先阅读美赛</a:t>
            </a:r>
            <a:r>
              <a:rPr lang="en-US" altLang="zh-CN" dirty="0"/>
              <a:t>ICM</a:t>
            </a:r>
            <a:r>
              <a:rPr lang="zh-CN" altLang="en-US" dirty="0"/>
              <a:t>（</a:t>
            </a:r>
            <a:r>
              <a:rPr lang="en-US" altLang="zh-CN" dirty="0"/>
              <a:t>D</a:t>
            </a:r>
            <a:r>
              <a:rPr lang="zh-CN" altLang="en-US" dirty="0"/>
              <a:t>、</a:t>
            </a:r>
            <a:r>
              <a:rPr lang="en-US" altLang="zh-CN" dirty="0"/>
              <a:t>E</a:t>
            </a:r>
            <a:r>
              <a:rPr lang="zh-CN" altLang="en-US" dirty="0"/>
              <a:t>、</a:t>
            </a:r>
            <a:r>
              <a:rPr lang="en-US" altLang="zh-CN" dirty="0"/>
              <a:t>F</a:t>
            </a:r>
            <a:r>
              <a:rPr lang="zh-CN" altLang="en-US" dirty="0"/>
              <a:t>题相关论文</a:t>
            </a:r>
            <a:r>
              <a:rPr lang="en-US" altLang="zh-CN" dirty="0"/>
              <a:t>)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705CFD0A-0C0C-CEC5-2E2F-285BE62C55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25471" y="4364088"/>
            <a:ext cx="4541057" cy="211951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31164D6-76D2-26F4-5E97-0605A4B1AF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31408" y="2962275"/>
            <a:ext cx="3181143" cy="352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1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3"/>
          <p:cNvSpPr txBox="1"/>
          <p:nvPr/>
        </p:nvSpPr>
        <p:spPr>
          <a:xfrm>
            <a:off x="6232694" y="1704974"/>
            <a:ext cx="51974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zh-CN" altLang="en-US" sz="40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催更√</a:t>
            </a:r>
            <a:endParaRPr lang="en-US" altLang="zh-CN" sz="4000" b="1" spc="3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ctr">
              <a:defRPr/>
            </a:pPr>
            <a:r>
              <a:rPr lang="zh-CN" altLang="en-US" sz="40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提问√</a:t>
            </a:r>
            <a:endParaRPr lang="en-US" altLang="zh-CN" sz="4000" b="1" spc="3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ctr">
              <a:defRPr/>
            </a:pPr>
            <a:r>
              <a:rPr lang="zh-CN" altLang="en-US" sz="40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获取资源√</a:t>
            </a:r>
            <a:endParaRPr lang="en-US" altLang="zh-CN" sz="4000" b="1" spc="3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ctr">
              <a:defRPr/>
            </a:pPr>
            <a:r>
              <a:rPr lang="zh-CN" altLang="en-US" sz="40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选题建议√</a:t>
            </a:r>
            <a:endParaRPr lang="en-US" altLang="zh-CN" sz="4000" b="1" spc="3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ctr">
              <a:defRPr/>
            </a:pPr>
            <a:r>
              <a:rPr lang="zh-CN" altLang="en-US" sz="40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交友组队√</a:t>
            </a:r>
            <a:endParaRPr lang="en-US" altLang="zh-CN" sz="4000" b="1" spc="3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ctr">
              <a:defRPr/>
            </a:pPr>
            <a:endParaRPr lang="en-US" altLang="zh-CN" sz="4000" b="1" spc="3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66444BF-DD88-3374-AB72-77E70B2E02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8" b="15075"/>
          <a:stretch/>
        </p:blipFill>
        <p:spPr>
          <a:xfrm>
            <a:off x="1913498" y="737070"/>
            <a:ext cx="4045810" cy="527058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D46D1DB-1CA6-0273-0C17-8BC932040C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/>
              <a:t>图像分解能力</a:t>
            </a:r>
            <a:endParaRPr lang="zh-CN" altLang="en-US" sz="2800" dirty="0"/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5" name="AutoShape 2">
            <a:extLst>
              <a:ext uri="{FF2B5EF4-FFF2-40B4-BE49-F238E27FC236}">
                <a16:creationId xmlns:a16="http://schemas.microsoft.com/office/drawing/2014/main" id="{1823FEFB-FDF6-D4CC-9643-C03BEC44EDD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28610" y="341315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212CF60B-6CA1-080C-6227-92D02CA1BA1C}"/>
              </a:ext>
            </a:extLst>
          </p:cNvPr>
          <p:cNvSpPr/>
          <p:nvPr/>
        </p:nvSpPr>
        <p:spPr>
          <a:xfrm>
            <a:off x="4733388" y="2068254"/>
            <a:ext cx="2994594" cy="2994594"/>
          </a:xfrm>
          <a:prstGeom prst="ellipse">
            <a:avLst/>
          </a:prstGeom>
          <a:gradFill>
            <a:gsLst>
              <a:gs pos="52000">
                <a:schemeClr val="tx1">
                  <a:alpha val="95000"/>
                </a:schemeClr>
              </a:gs>
              <a:gs pos="48000">
                <a:schemeClr val="tx1"/>
              </a:gs>
              <a:gs pos="53000">
                <a:schemeClr val="bg1"/>
              </a:gs>
              <a:gs pos="47000">
                <a:srgbClr val="EE3A35"/>
              </a:gs>
            </a:gsLst>
            <a:lin ang="5400000" scaled="0"/>
          </a:gradFill>
          <a:ln>
            <a:noFill/>
          </a:ln>
          <a:scene3d>
            <a:camera prst="orthographicFront">
              <a:rot lat="0" lon="20700000" rev="0"/>
            </a:camera>
            <a:lightRig rig="soft" dir="t">
              <a:rot lat="0" lon="0" rev="2400000"/>
            </a:lightRig>
          </a:scene3d>
          <a:sp3d z="1497297">
            <a:bevelT w="1497297" h="1497297"/>
            <a:bevelB w="1497297" h="1497297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BB8DB42E-C5DF-EED5-DD43-784FA0D63FB7}"/>
              </a:ext>
            </a:extLst>
          </p:cNvPr>
          <p:cNvSpPr/>
          <p:nvPr/>
        </p:nvSpPr>
        <p:spPr>
          <a:xfrm>
            <a:off x="5768621" y="3103487"/>
            <a:ext cx="924128" cy="924128"/>
          </a:xfrm>
          <a:prstGeom prst="ellipse">
            <a:avLst/>
          </a:prstGeom>
          <a:solidFill>
            <a:schemeClr val="tx1"/>
          </a:solidFill>
          <a:ln w="95250">
            <a:solidFill>
              <a:schemeClr val="tx1"/>
            </a:solidFill>
          </a:ln>
          <a:scene3d>
            <a:camera prst="orthographicFront"/>
            <a:lightRig rig="threePt" dir="t"/>
          </a:scene3d>
          <a:sp3d extrusionH="254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96C932E5-44E8-76E7-0E27-69A8AD5C813D}"/>
              </a:ext>
            </a:extLst>
          </p:cNvPr>
          <p:cNvSpPr/>
          <p:nvPr/>
        </p:nvSpPr>
        <p:spPr>
          <a:xfrm>
            <a:off x="5802443" y="3137309"/>
            <a:ext cx="856484" cy="856484"/>
          </a:xfrm>
          <a:prstGeom prst="ellipse">
            <a:avLst/>
          </a:prstGeom>
          <a:solidFill>
            <a:srgbClr val="E9E9E7"/>
          </a:solidFill>
          <a:ln w="92202">
            <a:solidFill>
              <a:schemeClr val="tx1"/>
            </a:solidFill>
          </a:ln>
          <a:scene3d>
            <a:camera prst="orthographicFront"/>
            <a:lightRig rig="threePt" dir="t"/>
          </a:scene3d>
          <a:sp3d extrusionH="30734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F3B26690-07F4-0227-BB1E-8ACE5891E651}"/>
              </a:ext>
            </a:extLst>
          </p:cNvPr>
          <p:cNvSpPr/>
          <p:nvPr/>
        </p:nvSpPr>
        <p:spPr>
          <a:xfrm>
            <a:off x="5969863" y="3291914"/>
            <a:ext cx="521646" cy="521646"/>
          </a:xfrm>
          <a:prstGeom prst="ellipse">
            <a:avLst/>
          </a:prstGeom>
          <a:solidFill>
            <a:srgbClr val="E9E9E7"/>
          </a:solidFill>
          <a:ln w="43013">
            <a:noFill/>
          </a:ln>
          <a:effectLst>
            <a:outerShdw blurRad="63500" sx="101000" sy="101000" algn="ctr" rotWithShape="0">
              <a:schemeClr val="tx1">
                <a:alpha val="70000"/>
              </a:schemeClr>
            </a:outerShdw>
          </a:effectLst>
          <a:scene3d>
            <a:camera prst="orthographicFront"/>
            <a:lightRig rig="threePt" dir="t"/>
          </a:scene3d>
          <a:sp3d extrusionH="143376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319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/>
              <a:t>图像分解能力</a:t>
            </a:r>
            <a:endParaRPr lang="zh-CN" altLang="en-US" sz="2800" dirty="0"/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5" name="AutoShape 2">
            <a:extLst>
              <a:ext uri="{FF2B5EF4-FFF2-40B4-BE49-F238E27FC236}">
                <a16:creationId xmlns:a16="http://schemas.microsoft.com/office/drawing/2014/main" id="{1823FEFB-FDF6-D4CC-9643-C03BEC44EDD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58562" y="332171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212CF60B-6CA1-080C-6227-92D02CA1BA1C}"/>
              </a:ext>
            </a:extLst>
          </p:cNvPr>
          <p:cNvSpPr/>
          <p:nvPr/>
        </p:nvSpPr>
        <p:spPr>
          <a:xfrm>
            <a:off x="1926180" y="2059719"/>
            <a:ext cx="2994594" cy="2994594"/>
          </a:xfrm>
          <a:prstGeom prst="ellipse">
            <a:avLst/>
          </a:prstGeom>
          <a:gradFill>
            <a:gsLst>
              <a:gs pos="52000">
                <a:schemeClr val="tx1">
                  <a:alpha val="95000"/>
                </a:schemeClr>
              </a:gs>
              <a:gs pos="48000">
                <a:schemeClr val="tx1"/>
              </a:gs>
              <a:gs pos="53000">
                <a:schemeClr val="bg1"/>
              </a:gs>
              <a:gs pos="47000">
                <a:srgbClr val="EE3A35"/>
              </a:gs>
            </a:gsLst>
            <a:lin ang="5400000" scaled="0"/>
          </a:gradFill>
          <a:ln>
            <a:noFill/>
          </a:ln>
          <a:scene3d>
            <a:camera prst="orthographicFront">
              <a:rot lat="0" lon="20700000" rev="0"/>
            </a:camera>
            <a:lightRig rig="soft" dir="t">
              <a:rot lat="0" lon="0" rev="2400000"/>
            </a:lightRig>
          </a:scene3d>
          <a:sp3d z="1497297">
            <a:bevelT w="1497297" h="1497297"/>
            <a:bevelB w="1497297" h="1497297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BB8DB42E-C5DF-EED5-DD43-784FA0D63FB7}"/>
              </a:ext>
            </a:extLst>
          </p:cNvPr>
          <p:cNvSpPr/>
          <p:nvPr/>
        </p:nvSpPr>
        <p:spPr>
          <a:xfrm>
            <a:off x="7798589" y="4347071"/>
            <a:ext cx="924128" cy="924128"/>
          </a:xfrm>
          <a:prstGeom prst="ellipse">
            <a:avLst/>
          </a:prstGeom>
          <a:solidFill>
            <a:schemeClr val="tx1"/>
          </a:solidFill>
          <a:ln w="95250">
            <a:solidFill>
              <a:schemeClr val="tx1"/>
            </a:solidFill>
          </a:ln>
          <a:scene3d>
            <a:camera prst="orthographicFront"/>
            <a:lightRig rig="threePt" dir="t"/>
          </a:scene3d>
          <a:sp3d extrusionH="254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96C932E5-44E8-76E7-0E27-69A8AD5C813D}"/>
              </a:ext>
            </a:extLst>
          </p:cNvPr>
          <p:cNvSpPr/>
          <p:nvPr/>
        </p:nvSpPr>
        <p:spPr>
          <a:xfrm>
            <a:off x="7832411" y="3098861"/>
            <a:ext cx="856484" cy="856484"/>
          </a:xfrm>
          <a:prstGeom prst="ellipse">
            <a:avLst/>
          </a:prstGeom>
          <a:solidFill>
            <a:srgbClr val="E9E9E7"/>
          </a:solidFill>
          <a:ln w="92202">
            <a:solidFill>
              <a:schemeClr val="tx1"/>
            </a:solidFill>
          </a:ln>
          <a:scene3d>
            <a:camera prst="orthographicFront"/>
            <a:lightRig rig="threePt" dir="t"/>
          </a:scene3d>
          <a:sp3d extrusionH="30734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F3B26690-07F4-0227-BB1E-8ACE5891E651}"/>
              </a:ext>
            </a:extLst>
          </p:cNvPr>
          <p:cNvSpPr/>
          <p:nvPr/>
        </p:nvSpPr>
        <p:spPr>
          <a:xfrm>
            <a:off x="7999830" y="2185490"/>
            <a:ext cx="521646" cy="521646"/>
          </a:xfrm>
          <a:prstGeom prst="ellipse">
            <a:avLst/>
          </a:prstGeom>
          <a:solidFill>
            <a:srgbClr val="E9E9E7"/>
          </a:solidFill>
          <a:ln w="43013">
            <a:noFill/>
          </a:ln>
          <a:effectLst>
            <a:outerShdw blurRad="63500" sx="101000" sy="101000" algn="ctr" rotWithShape="0">
              <a:schemeClr val="tx1">
                <a:alpha val="70000"/>
              </a:schemeClr>
            </a:outerShdw>
          </a:effectLst>
          <a:scene3d>
            <a:camera prst="orthographicFront"/>
            <a:lightRig rig="threePt" dir="t"/>
          </a:scene3d>
          <a:sp3d extrusionH="143376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80957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</a:pPr>
            <a:r>
              <a:rPr lang="zh-CN" altLang="en-US" sz="2800"/>
              <a:t>图像分解能力</a:t>
            </a:r>
            <a:endParaRPr lang="zh-CN" altLang="en-US" sz="2800" dirty="0"/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grpSp>
        <p:nvGrpSpPr>
          <p:cNvPr id="34" name="组合 33">
            <a:extLst>
              <a:ext uri="{FF2B5EF4-FFF2-40B4-BE49-F238E27FC236}">
                <a16:creationId xmlns:a16="http://schemas.microsoft.com/office/drawing/2014/main" id="{E3FD4214-B29A-C1FC-69B0-A2841ACC7C5A}"/>
              </a:ext>
            </a:extLst>
          </p:cNvPr>
          <p:cNvGrpSpPr/>
          <p:nvPr/>
        </p:nvGrpSpPr>
        <p:grpSpPr>
          <a:xfrm>
            <a:off x="1976857" y="2659637"/>
            <a:ext cx="8304233" cy="2728921"/>
            <a:chOff x="745134" y="1394462"/>
            <a:chExt cx="5480643" cy="1580786"/>
          </a:xfrm>
          <a:scene3d>
            <a:camera prst="isometricOffAxis2Top"/>
            <a:lightRig rig="threePt" dir="t"/>
          </a:scene3d>
        </p:grpSpPr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380947CA-5810-02F1-7A80-35867151144E}"/>
                </a:ext>
              </a:extLst>
            </p:cNvPr>
            <p:cNvSpPr/>
            <p:nvPr/>
          </p:nvSpPr>
          <p:spPr>
            <a:xfrm>
              <a:off x="4008116" y="1394462"/>
              <a:ext cx="116205" cy="266701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52AD6C83-42DC-E02A-4A46-8E1F1EAA590B}"/>
                </a:ext>
              </a:extLst>
            </p:cNvPr>
            <p:cNvSpPr/>
            <p:nvPr/>
          </p:nvSpPr>
          <p:spPr>
            <a:xfrm>
              <a:off x="745134" y="1493334"/>
              <a:ext cx="5433670" cy="1481914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76200">
              <a:solidFill>
                <a:schemeClr val="accent1">
                  <a:lumMod val="40000"/>
                  <a:lumOff val="60000"/>
                </a:schemeClr>
              </a:solidFill>
            </a:ln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53" name="直接连接符 52">
              <a:extLst>
                <a:ext uri="{FF2B5EF4-FFF2-40B4-BE49-F238E27FC236}">
                  <a16:creationId xmlns:a16="http://schemas.microsoft.com/office/drawing/2014/main" id="{BC5D766C-CBEF-842A-79AD-8FF0275DDF6E}"/>
                </a:ext>
              </a:extLst>
            </p:cNvPr>
            <p:cNvCxnSpPr/>
            <p:nvPr/>
          </p:nvCxnSpPr>
          <p:spPr>
            <a:xfrm>
              <a:off x="1516379" y="1775462"/>
              <a:ext cx="0" cy="937261"/>
            </a:xfrm>
            <a:prstGeom prst="line">
              <a:avLst/>
            </a:prstGeom>
            <a:ln w="50800">
              <a:solidFill>
                <a:schemeClr val="bg1">
                  <a:lumMod val="85000"/>
                  <a:alpha val="57000"/>
                </a:schemeClr>
              </a:solidFill>
            </a:ln>
            <a:sp3d>
              <a:bevelT prst="slope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>
              <a:extLst>
                <a:ext uri="{FF2B5EF4-FFF2-40B4-BE49-F238E27FC236}">
                  <a16:creationId xmlns:a16="http://schemas.microsoft.com/office/drawing/2014/main" id="{494FFEF5-5273-4DE3-9246-848A698CD417}"/>
                </a:ext>
              </a:extLst>
            </p:cNvPr>
            <p:cNvCxnSpPr>
              <a:cxnSpLocks/>
            </p:cNvCxnSpPr>
            <p:nvPr/>
          </p:nvCxnSpPr>
          <p:spPr>
            <a:xfrm>
              <a:off x="2133598" y="1493334"/>
              <a:ext cx="0" cy="663129"/>
            </a:xfrm>
            <a:prstGeom prst="line">
              <a:avLst/>
            </a:prstGeom>
            <a:ln w="50800">
              <a:solidFill>
                <a:schemeClr val="bg1">
                  <a:lumMod val="85000"/>
                  <a:alpha val="57000"/>
                </a:schemeClr>
              </a:solidFill>
            </a:ln>
            <a:sp3d>
              <a:bevelT prst="slope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>
              <a:extLst>
                <a:ext uri="{FF2B5EF4-FFF2-40B4-BE49-F238E27FC236}">
                  <a16:creationId xmlns:a16="http://schemas.microsoft.com/office/drawing/2014/main" id="{514FE87A-9D0A-2E31-79BD-225FCBF0A340}"/>
                </a:ext>
              </a:extLst>
            </p:cNvPr>
            <p:cNvCxnSpPr>
              <a:cxnSpLocks/>
            </p:cNvCxnSpPr>
            <p:nvPr/>
          </p:nvCxnSpPr>
          <p:spPr>
            <a:xfrm>
              <a:off x="2133598" y="2312118"/>
              <a:ext cx="0" cy="663129"/>
            </a:xfrm>
            <a:prstGeom prst="line">
              <a:avLst/>
            </a:prstGeom>
            <a:ln w="50800">
              <a:solidFill>
                <a:schemeClr val="bg1">
                  <a:lumMod val="85000"/>
                  <a:alpha val="57000"/>
                </a:schemeClr>
              </a:solidFill>
            </a:ln>
            <a:sp3d>
              <a:bevelT prst="slope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连接符 56">
              <a:extLst>
                <a:ext uri="{FF2B5EF4-FFF2-40B4-BE49-F238E27FC236}">
                  <a16:creationId xmlns:a16="http://schemas.microsoft.com/office/drawing/2014/main" id="{24233DF4-0C86-C98E-9A86-AFEB8386BBE2}"/>
                </a:ext>
              </a:extLst>
            </p:cNvPr>
            <p:cNvCxnSpPr>
              <a:cxnSpLocks/>
            </p:cNvCxnSpPr>
            <p:nvPr/>
          </p:nvCxnSpPr>
          <p:spPr>
            <a:xfrm>
              <a:off x="2796537" y="1493334"/>
              <a:ext cx="0" cy="663129"/>
            </a:xfrm>
            <a:prstGeom prst="line">
              <a:avLst/>
            </a:prstGeom>
            <a:ln w="50800">
              <a:solidFill>
                <a:schemeClr val="bg1">
                  <a:lumMod val="85000"/>
                  <a:alpha val="57000"/>
                </a:schemeClr>
              </a:solidFill>
            </a:ln>
            <a:sp3d>
              <a:bevelT prst="slope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>
              <a:extLst>
                <a:ext uri="{FF2B5EF4-FFF2-40B4-BE49-F238E27FC236}">
                  <a16:creationId xmlns:a16="http://schemas.microsoft.com/office/drawing/2014/main" id="{539C0DEA-D4B3-1A72-BB68-83ACA2772A42}"/>
                </a:ext>
              </a:extLst>
            </p:cNvPr>
            <p:cNvCxnSpPr>
              <a:cxnSpLocks/>
            </p:cNvCxnSpPr>
            <p:nvPr/>
          </p:nvCxnSpPr>
          <p:spPr>
            <a:xfrm>
              <a:off x="2804157" y="2308863"/>
              <a:ext cx="0" cy="663129"/>
            </a:xfrm>
            <a:prstGeom prst="line">
              <a:avLst/>
            </a:prstGeom>
            <a:ln w="50800">
              <a:solidFill>
                <a:schemeClr val="bg1">
                  <a:lumMod val="85000"/>
                  <a:alpha val="57000"/>
                </a:schemeClr>
              </a:solidFill>
            </a:ln>
            <a:sp3d>
              <a:bevelT prst="slope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>
              <a:extLst>
                <a:ext uri="{FF2B5EF4-FFF2-40B4-BE49-F238E27FC236}">
                  <a16:creationId xmlns:a16="http://schemas.microsoft.com/office/drawing/2014/main" id="{C697041D-393B-0E91-481E-79C8DAC5290A}"/>
                </a:ext>
              </a:extLst>
            </p:cNvPr>
            <p:cNvCxnSpPr>
              <a:cxnSpLocks/>
            </p:cNvCxnSpPr>
            <p:nvPr/>
          </p:nvCxnSpPr>
          <p:spPr>
            <a:xfrm>
              <a:off x="3505196" y="1775463"/>
              <a:ext cx="0" cy="937261"/>
            </a:xfrm>
            <a:prstGeom prst="line">
              <a:avLst/>
            </a:prstGeom>
            <a:ln w="50800">
              <a:solidFill>
                <a:schemeClr val="bg1">
                  <a:lumMod val="85000"/>
                  <a:alpha val="57000"/>
                </a:schemeClr>
              </a:solidFill>
            </a:ln>
            <a:sp3d>
              <a:bevelT prst="slope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接连接符 59">
              <a:extLst>
                <a:ext uri="{FF2B5EF4-FFF2-40B4-BE49-F238E27FC236}">
                  <a16:creationId xmlns:a16="http://schemas.microsoft.com/office/drawing/2014/main" id="{40F07957-7E5C-522B-AE89-4139C58C6AAB}"/>
                </a:ext>
              </a:extLst>
            </p:cNvPr>
            <p:cNvCxnSpPr>
              <a:cxnSpLocks/>
            </p:cNvCxnSpPr>
            <p:nvPr/>
          </p:nvCxnSpPr>
          <p:spPr>
            <a:xfrm>
              <a:off x="4152895" y="1493335"/>
              <a:ext cx="0" cy="663129"/>
            </a:xfrm>
            <a:prstGeom prst="line">
              <a:avLst/>
            </a:prstGeom>
            <a:ln w="50800">
              <a:solidFill>
                <a:schemeClr val="bg1">
                  <a:lumMod val="85000"/>
                  <a:alpha val="57000"/>
                </a:schemeClr>
              </a:solidFill>
            </a:ln>
            <a:sp3d>
              <a:bevelT prst="slope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连接符 60">
              <a:extLst>
                <a:ext uri="{FF2B5EF4-FFF2-40B4-BE49-F238E27FC236}">
                  <a16:creationId xmlns:a16="http://schemas.microsoft.com/office/drawing/2014/main" id="{C45FBC7A-F438-620F-673C-A4E683AA3A6C}"/>
                </a:ext>
              </a:extLst>
            </p:cNvPr>
            <p:cNvCxnSpPr>
              <a:cxnSpLocks/>
            </p:cNvCxnSpPr>
            <p:nvPr/>
          </p:nvCxnSpPr>
          <p:spPr>
            <a:xfrm>
              <a:off x="4152895" y="2308863"/>
              <a:ext cx="0" cy="663129"/>
            </a:xfrm>
            <a:prstGeom prst="line">
              <a:avLst/>
            </a:prstGeom>
            <a:ln w="50800">
              <a:solidFill>
                <a:schemeClr val="bg1">
                  <a:lumMod val="85000"/>
                  <a:alpha val="57000"/>
                </a:schemeClr>
              </a:solidFill>
            </a:ln>
            <a:sp3d>
              <a:bevelT prst="slope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连接符 61">
              <a:extLst>
                <a:ext uri="{FF2B5EF4-FFF2-40B4-BE49-F238E27FC236}">
                  <a16:creationId xmlns:a16="http://schemas.microsoft.com/office/drawing/2014/main" id="{4AEBDF66-4CB7-0CAE-BB85-C77B8C021E36}"/>
                </a:ext>
              </a:extLst>
            </p:cNvPr>
            <p:cNvCxnSpPr>
              <a:cxnSpLocks/>
            </p:cNvCxnSpPr>
            <p:nvPr/>
          </p:nvCxnSpPr>
          <p:spPr>
            <a:xfrm>
              <a:off x="4785354" y="1847758"/>
              <a:ext cx="0" cy="804005"/>
            </a:xfrm>
            <a:prstGeom prst="line">
              <a:avLst/>
            </a:prstGeom>
            <a:ln w="50800">
              <a:solidFill>
                <a:schemeClr val="bg1">
                  <a:lumMod val="85000"/>
                  <a:alpha val="57000"/>
                </a:schemeClr>
              </a:solidFill>
            </a:ln>
            <a:sp3d>
              <a:bevelT prst="slope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8EE70585-CB03-630C-5076-EEC66A2EEF10}"/>
                </a:ext>
              </a:extLst>
            </p:cNvPr>
            <p:cNvSpPr/>
            <p:nvPr/>
          </p:nvSpPr>
          <p:spPr>
            <a:xfrm>
              <a:off x="6054407" y="2181225"/>
              <a:ext cx="171370" cy="133350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35" name="矩形 34">
            <a:extLst>
              <a:ext uri="{FF2B5EF4-FFF2-40B4-BE49-F238E27FC236}">
                <a16:creationId xmlns:a16="http://schemas.microsoft.com/office/drawing/2014/main" id="{273FF88B-C27A-5262-108A-FFD471CCD544}"/>
              </a:ext>
            </a:extLst>
          </p:cNvPr>
          <p:cNvSpPr/>
          <p:nvPr/>
        </p:nvSpPr>
        <p:spPr>
          <a:xfrm>
            <a:off x="1642369" y="2234632"/>
            <a:ext cx="1579202" cy="151927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  <a:alpha val="50000"/>
                </a:schemeClr>
              </a:gs>
              <a:gs pos="46000">
                <a:schemeClr val="accent5">
                  <a:lumMod val="95000"/>
                  <a:lumOff val="5000"/>
                  <a:alpha val="50000"/>
                </a:schemeClr>
              </a:gs>
              <a:gs pos="100000">
                <a:schemeClr val="accent5">
                  <a:lumMod val="60000"/>
                  <a:alpha val="5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  <a:scene3d>
            <a:camera prst="isometricRightUp">
              <a:rot lat="2400000" lon="18899998" rev="0"/>
            </a:camera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50AB8CB6-5394-13B1-0040-226E85148B22}"/>
              </a:ext>
            </a:extLst>
          </p:cNvPr>
          <p:cNvSpPr/>
          <p:nvPr/>
        </p:nvSpPr>
        <p:spPr>
          <a:xfrm>
            <a:off x="2664807" y="2332348"/>
            <a:ext cx="4927998" cy="121096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  <a:alpha val="50000"/>
                </a:schemeClr>
              </a:gs>
              <a:gs pos="46000">
                <a:schemeClr val="accent5">
                  <a:lumMod val="95000"/>
                  <a:lumOff val="5000"/>
                  <a:alpha val="50000"/>
                </a:schemeClr>
              </a:gs>
              <a:gs pos="100000">
                <a:schemeClr val="accent5">
                  <a:lumMod val="60000"/>
                  <a:alpha val="5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  <a:scene3d>
            <a:camera prst="isometricOffAxis2Lef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78CDCA45-E491-368C-9E7C-7F6ECA4B38FD}"/>
              </a:ext>
            </a:extLst>
          </p:cNvPr>
          <p:cNvSpPr/>
          <p:nvPr/>
        </p:nvSpPr>
        <p:spPr>
          <a:xfrm>
            <a:off x="7376556" y="2892270"/>
            <a:ext cx="3105099" cy="121096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  <a:alpha val="50000"/>
                </a:schemeClr>
              </a:gs>
              <a:gs pos="46000">
                <a:schemeClr val="accent5">
                  <a:lumMod val="95000"/>
                  <a:lumOff val="5000"/>
                  <a:alpha val="50000"/>
                </a:schemeClr>
              </a:gs>
              <a:gs pos="100000">
                <a:schemeClr val="accent5">
                  <a:lumMod val="60000"/>
                  <a:alpha val="5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  <a:scene3d>
            <a:camera prst="isometricOffAxis2Lef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F155787D-FEBF-3481-BA98-DB950F758019}"/>
              </a:ext>
            </a:extLst>
          </p:cNvPr>
          <p:cNvSpPr/>
          <p:nvPr/>
        </p:nvSpPr>
        <p:spPr>
          <a:xfrm>
            <a:off x="9754868" y="3069075"/>
            <a:ext cx="649916" cy="151927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  <a:alpha val="50000"/>
                </a:schemeClr>
              </a:gs>
              <a:gs pos="46000">
                <a:schemeClr val="accent5">
                  <a:lumMod val="95000"/>
                  <a:lumOff val="5000"/>
                  <a:alpha val="50000"/>
                </a:schemeClr>
              </a:gs>
              <a:gs pos="100000">
                <a:schemeClr val="accent5">
                  <a:lumMod val="60000"/>
                  <a:alpha val="5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  <a:scene3d>
            <a:camera prst="isometricRightUp">
              <a:rot lat="19200000" lon="2700000" rev="0"/>
            </a:camera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7CFE8B86-73FF-350C-F304-8E1A11BD5174}"/>
              </a:ext>
            </a:extLst>
          </p:cNvPr>
          <p:cNvSpPr/>
          <p:nvPr/>
        </p:nvSpPr>
        <p:spPr>
          <a:xfrm>
            <a:off x="9074877" y="3514287"/>
            <a:ext cx="710871" cy="151927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  <a:alpha val="50000"/>
                </a:schemeClr>
              </a:gs>
              <a:gs pos="46000">
                <a:schemeClr val="accent5">
                  <a:lumMod val="95000"/>
                  <a:lumOff val="5000"/>
                  <a:alpha val="50000"/>
                </a:schemeClr>
              </a:gs>
              <a:gs pos="100000">
                <a:schemeClr val="accent5">
                  <a:lumMod val="60000"/>
                  <a:alpha val="5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  <a:scene3d>
            <a:camera prst="isometricRightUp">
              <a:rot lat="19200000" lon="2700000" rev="0"/>
            </a:camera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3EFD0BAC-0E4F-F30B-4471-E5D6856AEB37}"/>
              </a:ext>
            </a:extLst>
          </p:cNvPr>
          <p:cNvSpPr/>
          <p:nvPr/>
        </p:nvSpPr>
        <p:spPr>
          <a:xfrm>
            <a:off x="2969361" y="2331702"/>
            <a:ext cx="986181" cy="151927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70000"/>
                </a:schemeClr>
              </a:gs>
              <a:gs pos="48000">
                <a:schemeClr val="accent3">
                  <a:lumMod val="97000"/>
                  <a:lumOff val="3000"/>
                  <a:alpha val="70000"/>
                </a:schemeClr>
              </a:gs>
              <a:gs pos="100000">
                <a:schemeClr val="accent3">
                  <a:lumMod val="60000"/>
                  <a:lumOff val="40000"/>
                  <a:alpha val="70000"/>
                </a:schemeClr>
              </a:gs>
            </a:gsLst>
            <a:lin ang="16200000" scaled="1"/>
            <a:tileRect/>
          </a:gradFill>
          <a:ln>
            <a:solidFill>
              <a:schemeClr val="bg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isometricRightUp">
              <a:rot lat="2400000" lon="18899998" rev="0"/>
            </a:camera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79D101E7-2BB9-C110-6741-0865D306E8FF}"/>
              </a:ext>
            </a:extLst>
          </p:cNvPr>
          <p:cNvSpPr/>
          <p:nvPr/>
        </p:nvSpPr>
        <p:spPr>
          <a:xfrm>
            <a:off x="3641050" y="2691419"/>
            <a:ext cx="725928" cy="151927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70000"/>
                </a:schemeClr>
              </a:gs>
              <a:gs pos="48000">
                <a:schemeClr val="accent3">
                  <a:lumMod val="97000"/>
                  <a:lumOff val="3000"/>
                  <a:alpha val="70000"/>
                </a:schemeClr>
              </a:gs>
              <a:gs pos="100000">
                <a:schemeClr val="accent3">
                  <a:lumMod val="60000"/>
                  <a:lumOff val="40000"/>
                  <a:alpha val="70000"/>
                </a:schemeClr>
              </a:gs>
            </a:gsLst>
            <a:lin ang="16200000" scaled="1"/>
            <a:tileRect/>
          </a:gradFill>
          <a:ln>
            <a:solidFill>
              <a:schemeClr val="bg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isometricRightUp">
              <a:rot lat="2400000" lon="18899998" rev="0"/>
            </a:camera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42583B41-9705-3C1F-3AEE-7BF9C1421F28}"/>
              </a:ext>
            </a:extLst>
          </p:cNvPr>
          <p:cNvSpPr/>
          <p:nvPr/>
        </p:nvSpPr>
        <p:spPr>
          <a:xfrm>
            <a:off x="4282882" y="2283731"/>
            <a:ext cx="725928" cy="151927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70000"/>
                </a:schemeClr>
              </a:gs>
              <a:gs pos="48000">
                <a:schemeClr val="accent3">
                  <a:lumMod val="97000"/>
                  <a:lumOff val="3000"/>
                  <a:alpha val="70000"/>
                </a:schemeClr>
              </a:gs>
              <a:gs pos="100000">
                <a:schemeClr val="accent3">
                  <a:lumMod val="60000"/>
                  <a:lumOff val="40000"/>
                  <a:alpha val="70000"/>
                </a:schemeClr>
              </a:gs>
            </a:gsLst>
            <a:lin ang="16200000" scaled="1"/>
            <a:tileRect/>
          </a:gradFill>
          <a:ln>
            <a:solidFill>
              <a:schemeClr val="bg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isometricRightUp">
              <a:rot lat="2400000" lon="18899998" rev="0"/>
            </a:camera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6CCA0DB1-4657-3262-090E-14D0C2ECA4B4}"/>
              </a:ext>
            </a:extLst>
          </p:cNvPr>
          <p:cNvSpPr/>
          <p:nvPr/>
        </p:nvSpPr>
        <p:spPr>
          <a:xfrm>
            <a:off x="4560974" y="2827291"/>
            <a:ext cx="725928" cy="151927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70000"/>
                </a:schemeClr>
              </a:gs>
              <a:gs pos="48000">
                <a:schemeClr val="accent3">
                  <a:lumMod val="97000"/>
                  <a:lumOff val="3000"/>
                  <a:alpha val="70000"/>
                </a:schemeClr>
              </a:gs>
              <a:gs pos="100000">
                <a:schemeClr val="accent3">
                  <a:lumMod val="60000"/>
                  <a:lumOff val="40000"/>
                  <a:alpha val="70000"/>
                </a:schemeClr>
              </a:gs>
            </a:gsLst>
            <a:lin ang="16200000" scaled="1"/>
            <a:tileRect/>
          </a:gradFill>
          <a:ln>
            <a:solidFill>
              <a:schemeClr val="bg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isometricRightUp">
              <a:rot lat="2400000" lon="18899998" rev="0"/>
            </a:camera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1B58D3E6-AD56-A053-BD3D-B91EE4F30CA6}"/>
              </a:ext>
            </a:extLst>
          </p:cNvPr>
          <p:cNvSpPr/>
          <p:nvPr/>
        </p:nvSpPr>
        <p:spPr>
          <a:xfrm>
            <a:off x="5164643" y="2436909"/>
            <a:ext cx="725928" cy="151927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70000"/>
                </a:schemeClr>
              </a:gs>
              <a:gs pos="48000">
                <a:schemeClr val="accent3">
                  <a:lumMod val="97000"/>
                  <a:lumOff val="3000"/>
                  <a:alpha val="70000"/>
                </a:schemeClr>
              </a:gs>
              <a:gs pos="100000">
                <a:schemeClr val="accent3">
                  <a:lumMod val="60000"/>
                  <a:lumOff val="40000"/>
                  <a:alpha val="70000"/>
                </a:schemeClr>
              </a:gs>
            </a:gsLst>
            <a:lin ang="16200000" scaled="1"/>
            <a:tileRect/>
          </a:gradFill>
          <a:ln>
            <a:solidFill>
              <a:schemeClr val="bg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isometricRightUp">
              <a:rot lat="2400000" lon="18899998" rev="0"/>
            </a:camera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1C1EDC5C-FD66-527B-1329-2C8C8829C6AF}"/>
              </a:ext>
            </a:extLst>
          </p:cNvPr>
          <p:cNvSpPr/>
          <p:nvPr/>
        </p:nvSpPr>
        <p:spPr>
          <a:xfrm>
            <a:off x="5670398" y="2796627"/>
            <a:ext cx="986181" cy="151927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70000"/>
                </a:schemeClr>
              </a:gs>
              <a:gs pos="48000">
                <a:schemeClr val="accent3">
                  <a:lumMod val="97000"/>
                  <a:lumOff val="3000"/>
                  <a:alpha val="70000"/>
                </a:schemeClr>
              </a:gs>
              <a:gs pos="100000">
                <a:schemeClr val="accent3">
                  <a:lumMod val="60000"/>
                  <a:lumOff val="40000"/>
                  <a:alpha val="70000"/>
                </a:schemeClr>
              </a:gs>
            </a:gsLst>
            <a:lin ang="16200000" scaled="1"/>
            <a:tileRect/>
          </a:gradFill>
          <a:ln>
            <a:solidFill>
              <a:schemeClr val="bg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isometricRightUp">
              <a:rot lat="2400000" lon="18899998" rev="0"/>
            </a:camera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87271F64-24BD-FAB4-CCD7-62C085F1193A}"/>
              </a:ext>
            </a:extLst>
          </p:cNvPr>
          <p:cNvSpPr/>
          <p:nvPr/>
        </p:nvSpPr>
        <p:spPr>
          <a:xfrm>
            <a:off x="6431804" y="3091338"/>
            <a:ext cx="725928" cy="151927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70000"/>
                </a:schemeClr>
              </a:gs>
              <a:gs pos="48000">
                <a:schemeClr val="accent3">
                  <a:lumMod val="97000"/>
                  <a:lumOff val="3000"/>
                  <a:alpha val="70000"/>
                </a:schemeClr>
              </a:gs>
              <a:gs pos="100000">
                <a:schemeClr val="accent3">
                  <a:lumMod val="60000"/>
                  <a:lumOff val="40000"/>
                  <a:alpha val="70000"/>
                </a:schemeClr>
              </a:gs>
            </a:gsLst>
            <a:lin ang="16200000" scaled="1"/>
            <a:tileRect/>
          </a:gradFill>
          <a:ln>
            <a:solidFill>
              <a:schemeClr val="bg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isometricRightUp">
              <a:rot lat="2400000" lon="18899998" rev="0"/>
            </a:camera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CD790DB7-4348-EA4E-5F9A-4D43E50073C4}"/>
              </a:ext>
            </a:extLst>
          </p:cNvPr>
          <p:cNvSpPr/>
          <p:nvPr/>
        </p:nvSpPr>
        <p:spPr>
          <a:xfrm>
            <a:off x="7029112" y="2709331"/>
            <a:ext cx="725928" cy="151927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70000"/>
                </a:schemeClr>
              </a:gs>
              <a:gs pos="48000">
                <a:schemeClr val="accent3">
                  <a:lumMod val="97000"/>
                  <a:lumOff val="3000"/>
                  <a:alpha val="70000"/>
                </a:schemeClr>
              </a:gs>
              <a:gs pos="100000">
                <a:schemeClr val="accent3">
                  <a:lumMod val="60000"/>
                  <a:lumOff val="40000"/>
                  <a:alpha val="70000"/>
                </a:schemeClr>
              </a:gs>
            </a:gsLst>
            <a:lin ang="16200000" scaled="1"/>
            <a:tileRect/>
          </a:gradFill>
          <a:ln>
            <a:solidFill>
              <a:schemeClr val="bg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isometricRightUp">
              <a:rot lat="2400000" lon="18899998" rev="0"/>
            </a:camera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AB8E4A0C-02B5-77F2-C14C-35A43E8EA0AF}"/>
              </a:ext>
            </a:extLst>
          </p:cNvPr>
          <p:cNvSpPr/>
          <p:nvPr/>
        </p:nvSpPr>
        <p:spPr>
          <a:xfrm>
            <a:off x="7501230" y="3039156"/>
            <a:ext cx="865880" cy="151927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70000"/>
                </a:schemeClr>
              </a:gs>
              <a:gs pos="48000">
                <a:schemeClr val="accent3">
                  <a:lumMod val="97000"/>
                  <a:lumOff val="3000"/>
                  <a:alpha val="70000"/>
                </a:schemeClr>
              </a:gs>
              <a:gs pos="100000">
                <a:schemeClr val="accent3">
                  <a:lumMod val="60000"/>
                  <a:lumOff val="40000"/>
                  <a:alpha val="70000"/>
                </a:schemeClr>
              </a:gs>
            </a:gsLst>
            <a:lin ang="16200000" scaled="1"/>
            <a:tileRect/>
          </a:gradFill>
          <a:ln>
            <a:solidFill>
              <a:schemeClr val="bg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isometricRightUp">
              <a:rot lat="2400000" lon="18899998" rev="0"/>
            </a:camera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17C1F58B-0FA8-F3E9-E88F-39AF0E47D53D}"/>
              </a:ext>
            </a:extLst>
          </p:cNvPr>
          <p:cNvSpPr/>
          <p:nvPr/>
        </p:nvSpPr>
        <p:spPr>
          <a:xfrm>
            <a:off x="1424494" y="3260898"/>
            <a:ext cx="8233058" cy="121096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  <a:alpha val="50000"/>
                </a:schemeClr>
              </a:gs>
              <a:gs pos="46000">
                <a:schemeClr val="accent5">
                  <a:lumMod val="95000"/>
                  <a:lumOff val="5000"/>
                  <a:alpha val="50000"/>
                </a:schemeClr>
              </a:gs>
              <a:gs pos="100000">
                <a:schemeClr val="accent5">
                  <a:lumMod val="60000"/>
                  <a:alpha val="5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  <a:scene3d>
            <a:camera prst="isometricOffAxis2Left">
              <a:rot lat="20520000" lon="20040000" rev="0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795275B2-835B-8BA9-A824-E68A5333B160}"/>
              </a:ext>
            </a:extLst>
          </p:cNvPr>
          <p:cNvSpPr txBox="1"/>
          <p:nvPr/>
        </p:nvSpPr>
        <p:spPr>
          <a:xfrm>
            <a:off x="8385247" y="6543730"/>
            <a:ext cx="38990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/>
              <a:t>https://www.bilibili.com/video/BV1c5411W7U9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872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</a:pPr>
            <a:r>
              <a:rPr lang="zh-CN" altLang="en-US" sz="2800"/>
              <a:t>图像分解能力</a:t>
            </a:r>
            <a:endParaRPr lang="zh-CN" altLang="en-US" sz="2800" dirty="0"/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51" name="矩形 50">
            <a:extLst>
              <a:ext uri="{FF2B5EF4-FFF2-40B4-BE49-F238E27FC236}">
                <a16:creationId xmlns:a16="http://schemas.microsoft.com/office/drawing/2014/main" id="{380947CA-5810-02F1-7A80-35867151144E}"/>
              </a:ext>
            </a:extLst>
          </p:cNvPr>
          <p:cNvSpPr/>
          <p:nvPr/>
        </p:nvSpPr>
        <p:spPr>
          <a:xfrm>
            <a:off x="6920905" y="2659637"/>
            <a:ext cx="176073" cy="46040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52AD6C83-42DC-E02A-4A46-8E1F1EAA590B}"/>
              </a:ext>
            </a:extLst>
          </p:cNvPr>
          <p:cNvSpPr/>
          <p:nvPr/>
        </p:nvSpPr>
        <p:spPr>
          <a:xfrm>
            <a:off x="1976857" y="2830320"/>
            <a:ext cx="8233060" cy="2558238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BC5D766C-CBEF-842A-79AD-8FF0275DDF6E}"/>
              </a:ext>
            </a:extLst>
          </p:cNvPr>
          <p:cNvCxnSpPr/>
          <p:nvPr/>
        </p:nvCxnSpPr>
        <p:spPr>
          <a:xfrm>
            <a:off x="3145442" y="3317360"/>
            <a:ext cx="0" cy="1618000"/>
          </a:xfrm>
          <a:prstGeom prst="line">
            <a:avLst/>
          </a:prstGeom>
          <a:ln w="50800">
            <a:solidFill>
              <a:schemeClr val="bg1">
                <a:lumMod val="85000"/>
                <a:alpha val="5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>
            <a:extLst>
              <a:ext uri="{FF2B5EF4-FFF2-40B4-BE49-F238E27FC236}">
                <a16:creationId xmlns:a16="http://schemas.microsoft.com/office/drawing/2014/main" id="{494FFEF5-5273-4DE3-9246-848A698CD417}"/>
              </a:ext>
            </a:extLst>
          </p:cNvPr>
          <p:cNvCxnSpPr>
            <a:cxnSpLocks/>
          </p:cNvCxnSpPr>
          <p:nvPr/>
        </p:nvCxnSpPr>
        <p:spPr>
          <a:xfrm>
            <a:off x="4080648" y="2830320"/>
            <a:ext cx="0" cy="1144764"/>
          </a:xfrm>
          <a:prstGeom prst="line">
            <a:avLst/>
          </a:prstGeom>
          <a:ln w="50800">
            <a:solidFill>
              <a:schemeClr val="bg1">
                <a:lumMod val="85000"/>
                <a:alpha val="5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id="{514FE87A-9D0A-2E31-79BD-225FCBF0A340}"/>
              </a:ext>
            </a:extLst>
          </p:cNvPr>
          <p:cNvCxnSpPr>
            <a:cxnSpLocks/>
          </p:cNvCxnSpPr>
          <p:nvPr/>
        </p:nvCxnSpPr>
        <p:spPr>
          <a:xfrm>
            <a:off x="4080648" y="4243792"/>
            <a:ext cx="0" cy="1144764"/>
          </a:xfrm>
          <a:prstGeom prst="line">
            <a:avLst/>
          </a:prstGeom>
          <a:ln w="50800">
            <a:solidFill>
              <a:schemeClr val="bg1">
                <a:lumMod val="85000"/>
                <a:alpha val="5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id="{24233DF4-0C86-C98E-9A86-AFEB8386BBE2}"/>
              </a:ext>
            </a:extLst>
          </p:cNvPr>
          <p:cNvCxnSpPr>
            <a:cxnSpLocks/>
          </p:cNvCxnSpPr>
          <p:nvPr/>
        </p:nvCxnSpPr>
        <p:spPr>
          <a:xfrm>
            <a:off x="5085129" y="2830320"/>
            <a:ext cx="0" cy="1144764"/>
          </a:xfrm>
          <a:prstGeom prst="line">
            <a:avLst/>
          </a:prstGeom>
          <a:ln w="50800">
            <a:solidFill>
              <a:schemeClr val="bg1">
                <a:lumMod val="85000"/>
                <a:alpha val="5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>
            <a:extLst>
              <a:ext uri="{FF2B5EF4-FFF2-40B4-BE49-F238E27FC236}">
                <a16:creationId xmlns:a16="http://schemas.microsoft.com/office/drawing/2014/main" id="{539C0DEA-D4B3-1A72-BB68-83ACA2772A42}"/>
              </a:ext>
            </a:extLst>
          </p:cNvPr>
          <p:cNvCxnSpPr>
            <a:cxnSpLocks/>
          </p:cNvCxnSpPr>
          <p:nvPr/>
        </p:nvCxnSpPr>
        <p:spPr>
          <a:xfrm>
            <a:off x="5096675" y="4238173"/>
            <a:ext cx="0" cy="1144764"/>
          </a:xfrm>
          <a:prstGeom prst="line">
            <a:avLst/>
          </a:prstGeom>
          <a:ln w="50800">
            <a:solidFill>
              <a:schemeClr val="bg1">
                <a:lumMod val="85000"/>
                <a:alpha val="5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>
            <a:extLst>
              <a:ext uri="{FF2B5EF4-FFF2-40B4-BE49-F238E27FC236}">
                <a16:creationId xmlns:a16="http://schemas.microsoft.com/office/drawing/2014/main" id="{C697041D-393B-0E91-481E-79C8DAC5290A}"/>
              </a:ext>
            </a:extLst>
          </p:cNvPr>
          <p:cNvCxnSpPr>
            <a:cxnSpLocks/>
          </p:cNvCxnSpPr>
          <p:nvPr/>
        </p:nvCxnSpPr>
        <p:spPr>
          <a:xfrm>
            <a:off x="6158884" y="3317361"/>
            <a:ext cx="0" cy="1618000"/>
          </a:xfrm>
          <a:prstGeom prst="line">
            <a:avLst/>
          </a:prstGeom>
          <a:ln w="50800">
            <a:solidFill>
              <a:schemeClr val="bg1">
                <a:lumMod val="85000"/>
                <a:alpha val="5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>
            <a:extLst>
              <a:ext uri="{FF2B5EF4-FFF2-40B4-BE49-F238E27FC236}">
                <a16:creationId xmlns:a16="http://schemas.microsoft.com/office/drawing/2014/main" id="{40F07957-7E5C-522B-AE89-4139C58C6AAB}"/>
              </a:ext>
            </a:extLst>
          </p:cNvPr>
          <p:cNvCxnSpPr>
            <a:cxnSpLocks/>
          </p:cNvCxnSpPr>
          <p:nvPr/>
        </p:nvCxnSpPr>
        <p:spPr>
          <a:xfrm>
            <a:off x="7140273" y="2830322"/>
            <a:ext cx="0" cy="1144764"/>
          </a:xfrm>
          <a:prstGeom prst="line">
            <a:avLst/>
          </a:prstGeom>
          <a:ln w="50800">
            <a:solidFill>
              <a:schemeClr val="bg1">
                <a:lumMod val="85000"/>
                <a:alpha val="5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C45FBC7A-F438-620F-673C-A4E683AA3A6C}"/>
              </a:ext>
            </a:extLst>
          </p:cNvPr>
          <p:cNvCxnSpPr>
            <a:cxnSpLocks/>
          </p:cNvCxnSpPr>
          <p:nvPr/>
        </p:nvCxnSpPr>
        <p:spPr>
          <a:xfrm>
            <a:off x="7140273" y="4238173"/>
            <a:ext cx="0" cy="1144764"/>
          </a:xfrm>
          <a:prstGeom prst="line">
            <a:avLst/>
          </a:prstGeom>
          <a:ln w="50800">
            <a:solidFill>
              <a:schemeClr val="bg1">
                <a:lumMod val="85000"/>
                <a:alpha val="5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>
            <a:extLst>
              <a:ext uri="{FF2B5EF4-FFF2-40B4-BE49-F238E27FC236}">
                <a16:creationId xmlns:a16="http://schemas.microsoft.com/office/drawing/2014/main" id="{4AEBDF66-4CB7-0CAE-BB85-C77B8C021E36}"/>
              </a:ext>
            </a:extLst>
          </p:cNvPr>
          <p:cNvCxnSpPr>
            <a:cxnSpLocks/>
          </p:cNvCxnSpPr>
          <p:nvPr/>
        </p:nvCxnSpPr>
        <p:spPr>
          <a:xfrm>
            <a:off x="8098571" y="3442165"/>
            <a:ext cx="0" cy="1387959"/>
          </a:xfrm>
          <a:prstGeom prst="line">
            <a:avLst/>
          </a:prstGeom>
          <a:ln w="50800">
            <a:solidFill>
              <a:schemeClr val="bg1">
                <a:lumMod val="85000"/>
                <a:alpha val="5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矩形 62">
            <a:extLst>
              <a:ext uri="{FF2B5EF4-FFF2-40B4-BE49-F238E27FC236}">
                <a16:creationId xmlns:a16="http://schemas.microsoft.com/office/drawing/2014/main" id="{8EE70585-CB03-630C-5076-EEC66A2EEF10}"/>
              </a:ext>
            </a:extLst>
          </p:cNvPr>
          <p:cNvSpPr/>
          <p:nvPr/>
        </p:nvSpPr>
        <p:spPr>
          <a:xfrm>
            <a:off x="10021431" y="4017831"/>
            <a:ext cx="259659" cy="230203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273FF88B-C27A-5262-108A-FFD471CCD544}"/>
              </a:ext>
            </a:extLst>
          </p:cNvPr>
          <p:cNvSpPr/>
          <p:nvPr/>
        </p:nvSpPr>
        <p:spPr>
          <a:xfrm>
            <a:off x="1642369" y="2234632"/>
            <a:ext cx="1579202" cy="151927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  <a:alpha val="50000"/>
                </a:schemeClr>
              </a:gs>
              <a:gs pos="46000">
                <a:schemeClr val="accent5">
                  <a:lumMod val="95000"/>
                  <a:lumOff val="5000"/>
                  <a:alpha val="50000"/>
                </a:schemeClr>
              </a:gs>
              <a:gs pos="100000">
                <a:schemeClr val="accent5">
                  <a:lumMod val="60000"/>
                  <a:alpha val="5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50AB8CB6-5394-13B1-0040-226E85148B22}"/>
              </a:ext>
            </a:extLst>
          </p:cNvPr>
          <p:cNvSpPr/>
          <p:nvPr/>
        </p:nvSpPr>
        <p:spPr>
          <a:xfrm>
            <a:off x="2664807" y="2332348"/>
            <a:ext cx="4927998" cy="121096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  <a:alpha val="50000"/>
                </a:schemeClr>
              </a:gs>
              <a:gs pos="46000">
                <a:schemeClr val="accent5">
                  <a:lumMod val="95000"/>
                  <a:lumOff val="5000"/>
                  <a:alpha val="50000"/>
                </a:schemeClr>
              </a:gs>
              <a:gs pos="100000">
                <a:schemeClr val="accent5">
                  <a:lumMod val="60000"/>
                  <a:alpha val="5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78CDCA45-E491-368C-9E7C-7F6ECA4B38FD}"/>
              </a:ext>
            </a:extLst>
          </p:cNvPr>
          <p:cNvSpPr/>
          <p:nvPr/>
        </p:nvSpPr>
        <p:spPr>
          <a:xfrm>
            <a:off x="7376556" y="2892270"/>
            <a:ext cx="3105099" cy="121096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  <a:alpha val="50000"/>
                </a:schemeClr>
              </a:gs>
              <a:gs pos="46000">
                <a:schemeClr val="accent5">
                  <a:lumMod val="95000"/>
                  <a:lumOff val="5000"/>
                  <a:alpha val="50000"/>
                </a:schemeClr>
              </a:gs>
              <a:gs pos="100000">
                <a:schemeClr val="accent5">
                  <a:lumMod val="60000"/>
                  <a:alpha val="5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F155787D-FEBF-3481-BA98-DB950F758019}"/>
              </a:ext>
            </a:extLst>
          </p:cNvPr>
          <p:cNvSpPr/>
          <p:nvPr/>
        </p:nvSpPr>
        <p:spPr>
          <a:xfrm>
            <a:off x="9754868" y="3069075"/>
            <a:ext cx="649916" cy="151927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  <a:alpha val="50000"/>
                </a:schemeClr>
              </a:gs>
              <a:gs pos="46000">
                <a:schemeClr val="accent5">
                  <a:lumMod val="95000"/>
                  <a:lumOff val="5000"/>
                  <a:alpha val="50000"/>
                </a:schemeClr>
              </a:gs>
              <a:gs pos="100000">
                <a:schemeClr val="accent5">
                  <a:lumMod val="60000"/>
                  <a:alpha val="5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7CFE8B86-73FF-350C-F304-8E1A11BD5174}"/>
              </a:ext>
            </a:extLst>
          </p:cNvPr>
          <p:cNvSpPr/>
          <p:nvPr/>
        </p:nvSpPr>
        <p:spPr>
          <a:xfrm>
            <a:off x="9074877" y="3514287"/>
            <a:ext cx="710871" cy="151927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  <a:alpha val="50000"/>
                </a:schemeClr>
              </a:gs>
              <a:gs pos="46000">
                <a:schemeClr val="accent5">
                  <a:lumMod val="95000"/>
                  <a:lumOff val="5000"/>
                  <a:alpha val="50000"/>
                </a:schemeClr>
              </a:gs>
              <a:gs pos="100000">
                <a:schemeClr val="accent5">
                  <a:lumMod val="60000"/>
                  <a:alpha val="5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3EFD0BAC-0E4F-F30B-4471-E5D6856AEB37}"/>
              </a:ext>
            </a:extLst>
          </p:cNvPr>
          <p:cNvSpPr/>
          <p:nvPr/>
        </p:nvSpPr>
        <p:spPr>
          <a:xfrm>
            <a:off x="2969361" y="2331702"/>
            <a:ext cx="986181" cy="151927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70000"/>
                </a:schemeClr>
              </a:gs>
              <a:gs pos="48000">
                <a:schemeClr val="accent3">
                  <a:lumMod val="97000"/>
                  <a:lumOff val="3000"/>
                  <a:alpha val="70000"/>
                </a:schemeClr>
              </a:gs>
              <a:gs pos="100000">
                <a:schemeClr val="accent3">
                  <a:lumMod val="60000"/>
                  <a:lumOff val="40000"/>
                  <a:alpha val="70000"/>
                </a:schemeClr>
              </a:gs>
            </a:gsLst>
            <a:lin ang="16200000" scaled="1"/>
            <a:tileRect/>
          </a:gradFill>
          <a:ln>
            <a:solidFill>
              <a:schemeClr val="bg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79D101E7-2BB9-C110-6741-0865D306E8FF}"/>
              </a:ext>
            </a:extLst>
          </p:cNvPr>
          <p:cNvSpPr/>
          <p:nvPr/>
        </p:nvSpPr>
        <p:spPr>
          <a:xfrm>
            <a:off x="3641050" y="2691419"/>
            <a:ext cx="725928" cy="151927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70000"/>
                </a:schemeClr>
              </a:gs>
              <a:gs pos="48000">
                <a:schemeClr val="accent3">
                  <a:lumMod val="97000"/>
                  <a:lumOff val="3000"/>
                  <a:alpha val="70000"/>
                </a:schemeClr>
              </a:gs>
              <a:gs pos="100000">
                <a:schemeClr val="accent3">
                  <a:lumMod val="60000"/>
                  <a:lumOff val="40000"/>
                  <a:alpha val="70000"/>
                </a:schemeClr>
              </a:gs>
            </a:gsLst>
            <a:lin ang="16200000" scaled="1"/>
            <a:tileRect/>
          </a:gradFill>
          <a:ln>
            <a:solidFill>
              <a:schemeClr val="bg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42583B41-9705-3C1F-3AEE-7BF9C1421F28}"/>
              </a:ext>
            </a:extLst>
          </p:cNvPr>
          <p:cNvSpPr/>
          <p:nvPr/>
        </p:nvSpPr>
        <p:spPr>
          <a:xfrm>
            <a:off x="4282882" y="2283731"/>
            <a:ext cx="725928" cy="151927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70000"/>
                </a:schemeClr>
              </a:gs>
              <a:gs pos="48000">
                <a:schemeClr val="accent3">
                  <a:lumMod val="97000"/>
                  <a:lumOff val="3000"/>
                  <a:alpha val="70000"/>
                </a:schemeClr>
              </a:gs>
              <a:gs pos="100000">
                <a:schemeClr val="accent3">
                  <a:lumMod val="60000"/>
                  <a:lumOff val="40000"/>
                  <a:alpha val="70000"/>
                </a:schemeClr>
              </a:gs>
            </a:gsLst>
            <a:lin ang="16200000" scaled="1"/>
            <a:tileRect/>
          </a:gradFill>
          <a:ln>
            <a:solidFill>
              <a:schemeClr val="bg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6CCA0DB1-4657-3262-090E-14D0C2ECA4B4}"/>
              </a:ext>
            </a:extLst>
          </p:cNvPr>
          <p:cNvSpPr/>
          <p:nvPr/>
        </p:nvSpPr>
        <p:spPr>
          <a:xfrm>
            <a:off x="4560974" y="2827291"/>
            <a:ext cx="725928" cy="151927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70000"/>
                </a:schemeClr>
              </a:gs>
              <a:gs pos="48000">
                <a:schemeClr val="accent3">
                  <a:lumMod val="97000"/>
                  <a:lumOff val="3000"/>
                  <a:alpha val="70000"/>
                </a:schemeClr>
              </a:gs>
              <a:gs pos="100000">
                <a:schemeClr val="accent3">
                  <a:lumMod val="60000"/>
                  <a:lumOff val="40000"/>
                  <a:alpha val="70000"/>
                </a:schemeClr>
              </a:gs>
            </a:gsLst>
            <a:lin ang="16200000" scaled="1"/>
            <a:tileRect/>
          </a:gradFill>
          <a:ln>
            <a:solidFill>
              <a:schemeClr val="bg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1B58D3E6-AD56-A053-BD3D-B91EE4F30CA6}"/>
              </a:ext>
            </a:extLst>
          </p:cNvPr>
          <p:cNvSpPr/>
          <p:nvPr/>
        </p:nvSpPr>
        <p:spPr>
          <a:xfrm>
            <a:off x="5164643" y="2436909"/>
            <a:ext cx="725928" cy="151927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70000"/>
                </a:schemeClr>
              </a:gs>
              <a:gs pos="48000">
                <a:schemeClr val="accent3">
                  <a:lumMod val="97000"/>
                  <a:lumOff val="3000"/>
                  <a:alpha val="70000"/>
                </a:schemeClr>
              </a:gs>
              <a:gs pos="100000">
                <a:schemeClr val="accent3">
                  <a:lumMod val="60000"/>
                  <a:lumOff val="40000"/>
                  <a:alpha val="70000"/>
                </a:schemeClr>
              </a:gs>
            </a:gsLst>
            <a:lin ang="16200000" scaled="1"/>
            <a:tileRect/>
          </a:gradFill>
          <a:ln>
            <a:solidFill>
              <a:schemeClr val="bg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1C1EDC5C-FD66-527B-1329-2C8C8829C6AF}"/>
              </a:ext>
            </a:extLst>
          </p:cNvPr>
          <p:cNvSpPr/>
          <p:nvPr/>
        </p:nvSpPr>
        <p:spPr>
          <a:xfrm>
            <a:off x="5670398" y="2796627"/>
            <a:ext cx="986181" cy="151927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70000"/>
                </a:schemeClr>
              </a:gs>
              <a:gs pos="48000">
                <a:schemeClr val="accent3">
                  <a:lumMod val="97000"/>
                  <a:lumOff val="3000"/>
                  <a:alpha val="70000"/>
                </a:schemeClr>
              </a:gs>
              <a:gs pos="100000">
                <a:schemeClr val="accent3">
                  <a:lumMod val="60000"/>
                  <a:lumOff val="40000"/>
                  <a:alpha val="70000"/>
                </a:schemeClr>
              </a:gs>
            </a:gsLst>
            <a:lin ang="16200000" scaled="1"/>
            <a:tileRect/>
          </a:gradFill>
          <a:ln>
            <a:solidFill>
              <a:schemeClr val="bg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87271F64-24BD-FAB4-CCD7-62C085F1193A}"/>
              </a:ext>
            </a:extLst>
          </p:cNvPr>
          <p:cNvSpPr/>
          <p:nvPr/>
        </p:nvSpPr>
        <p:spPr>
          <a:xfrm>
            <a:off x="6431804" y="3091338"/>
            <a:ext cx="725928" cy="151927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70000"/>
                </a:schemeClr>
              </a:gs>
              <a:gs pos="48000">
                <a:schemeClr val="accent3">
                  <a:lumMod val="97000"/>
                  <a:lumOff val="3000"/>
                  <a:alpha val="70000"/>
                </a:schemeClr>
              </a:gs>
              <a:gs pos="100000">
                <a:schemeClr val="accent3">
                  <a:lumMod val="60000"/>
                  <a:lumOff val="40000"/>
                  <a:alpha val="70000"/>
                </a:schemeClr>
              </a:gs>
            </a:gsLst>
            <a:lin ang="16200000" scaled="1"/>
            <a:tileRect/>
          </a:gradFill>
          <a:ln>
            <a:solidFill>
              <a:schemeClr val="bg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CD790DB7-4348-EA4E-5F9A-4D43E50073C4}"/>
              </a:ext>
            </a:extLst>
          </p:cNvPr>
          <p:cNvSpPr/>
          <p:nvPr/>
        </p:nvSpPr>
        <p:spPr>
          <a:xfrm>
            <a:off x="7029112" y="2709331"/>
            <a:ext cx="725928" cy="151927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70000"/>
                </a:schemeClr>
              </a:gs>
              <a:gs pos="48000">
                <a:schemeClr val="accent3">
                  <a:lumMod val="97000"/>
                  <a:lumOff val="3000"/>
                  <a:alpha val="70000"/>
                </a:schemeClr>
              </a:gs>
              <a:gs pos="100000">
                <a:schemeClr val="accent3">
                  <a:lumMod val="60000"/>
                  <a:lumOff val="40000"/>
                  <a:alpha val="70000"/>
                </a:schemeClr>
              </a:gs>
            </a:gsLst>
            <a:lin ang="16200000" scaled="1"/>
            <a:tileRect/>
          </a:gradFill>
          <a:ln>
            <a:solidFill>
              <a:schemeClr val="bg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AB8E4A0C-02B5-77F2-C14C-35A43E8EA0AF}"/>
              </a:ext>
            </a:extLst>
          </p:cNvPr>
          <p:cNvSpPr/>
          <p:nvPr/>
        </p:nvSpPr>
        <p:spPr>
          <a:xfrm>
            <a:off x="7501230" y="3039156"/>
            <a:ext cx="865880" cy="151927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70000"/>
                </a:schemeClr>
              </a:gs>
              <a:gs pos="48000">
                <a:schemeClr val="accent3">
                  <a:lumMod val="97000"/>
                  <a:lumOff val="3000"/>
                  <a:alpha val="70000"/>
                </a:schemeClr>
              </a:gs>
              <a:gs pos="100000">
                <a:schemeClr val="accent3">
                  <a:lumMod val="60000"/>
                  <a:lumOff val="40000"/>
                  <a:alpha val="70000"/>
                </a:schemeClr>
              </a:gs>
            </a:gsLst>
            <a:lin ang="16200000" scaled="1"/>
            <a:tileRect/>
          </a:gradFill>
          <a:ln>
            <a:solidFill>
              <a:schemeClr val="bg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17C1F58B-0FA8-F3E9-E88F-39AF0E47D53D}"/>
              </a:ext>
            </a:extLst>
          </p:cNvPr>
          <p:cNvSpPr/>
          <p:nvPr/>
        </p:nvSpPr>
        <p:spPr>
          <a:xfrm>
            <a:off x="1424494" y="3260898"/>
            <a:ext cx="8233058" cy="121096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  <a:alpha val="50000"/>
                </a:schemeClr>
              </a:gs>
              <a:gs pos="46000">
                <a:schemeClr val="accent5">
                  <a:lumMod val="95000"/>
                  <a:lumOff val="5000"/>
                  <a:alpha val="50000"/>
                </a:schemeClr>
              </a:gs>
              <a:gs pos="100000">
                <a:schemeClr val="accent5">
                  <a:lumMod val="60000"/>
                  <a:alpha val="5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151039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矩形 49">
            <a:extLst>
              <a:ext uri="{FF2B5EF4-FFF2-40B4-BE49-F238E27FC236}">
                <a16:creationId xmlns:a16="http://schemas.microsoft.com/office/drawing/2014/main" id="{17C1F58B-0FA8-F3E9-E88F-39AF0E47D53D}"/>
              </a:ext>
            </a:extLst>
          </p:cNvPr>
          <p:cNvSpPr/>
          <p:nvPr/>
        </p:nvSpPr>
        <p:spPr>
          <a:xfrm>
            <a:off x="1895550" y="2355734"/>
            <a:ext cx="8233058" cy="121096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  <a:alpha val="50000"/>
                </a:schemeClr>
              </a:gs>
              <a:gs pos="46000">
                <a:schemeClr val="accent5">
                  <a:lumMod val="95000"/>
                  <a:lumOff val="5000"/>
                  <a:alpha val="50000"/>
                </a:schemeClr>
              </a:gs>
              <a:gs pos="100000">
                <a:schemeClr val="accent5">
                  <a:lumMod val="60000"/>
                  <a:alpha val="5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</a:pPr>
            <a:r>
              <a:rPr lang="zh-CN" altLang="en-US" sz="2800"/>
              <a:t>图像分解能力</a:t>
            </a:r>
            <a:endParaRPr lang="zh-CN" altLang="en-US" sz="2800" dirty="0"/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51" name="矩形 50">
            <a:extLst>
              <a:ext uri="{FF2B5EF4-FFF2-40B4-BE49-F238E27FC236}">
                <a16:creationId xmlns:a16="http://schemas.microsoft.com/office/drawing/2014/main" id="{380947CA-5810-02F1-7A80-35867151144E}"/>
              </a:ext>
            </a:extLst>
          </p:cNvPr>
          <p:cNvSpPr/>
          <p:nvPr/>
        </p:nvSpPr>
        <p:spPr>
          <a:xfrm>
            <a:off x="6920905" y="2659637"/>
            <a:ext cx="176073" cy="46040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52AD6C83-42DC-E02A-4A46-8E1F1EAA590B}"/>
              </a:ext>
            </a:extLst>
          </p:cNvPr>
          <p:cNvSpPr/>
          <p:nvPr/>
        </p:nvSpPr>
        <p:spPr>
          <a:xfrm>
            <a:off x="1007039" y="3953281"/>
            <a:ext cx="8233060" cy="2558238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BC5D766C-CBEF-842A-79AD-8FF0275DDF6E}"/>
              </a:ext>
            </a:extLst>
          </p:cNvPr>
          <p:cNvCxnSpPr>
            <a:cxnSpLocks/>
          </p:cNvCxnSpPr>
          <p:nvPr/>
        </p:nvCxnSpPr>
        <p:spPr>
          <a:xfrm>
            <a:off x="9546241" y="4999929"/>
            <a:ext cx="0" cy="1618000"/>
          </a:xfrm>
          <a:prstGeom prst="line">
            <a:avLst/>
          </a:prstGeom>
          <a:ln w="50800">
            <a:solidFill>
              <a:schemeClr val="bg1">
                <a:lumMod val="85000"/>
                <a:alpha val="5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>
            <a:extLst>
              <a:ext uri="{FF2B5EF4-FFF2-40B4-BE49-F238E27FC236}">
                <a16:creationId xmlns:a16="http://schemas.microsoft.com/office/drawing/2014/main" id="{494FFEF5-5273-4DE3-9246-848A698CD417}"/>
              </a:ext>
            </a:extLst>
          </p:cNvPr>
          <p:cNvCxnSpPr>
            <a:cxnSpLocks/>
          </p:cNvCxnSpPr>
          <p:nvPr/>
        </p:nvCxnSpPr>
        <p:spPr>
          <a:xfrm>
            <a:off x="10165382" y="5236547"/>
            <a:ext cx="0" cy="1144764"/>
          </a:xfrm>
          <a:prstGeom prst="line">
            <a:avLst/>
          </a:prstGeom>
          <a:ln w="50800">
            <a:solidFill>
              <a:schemeClr val="bg1">
                <a:lumMod val="85000"/>
                <a:alpha val="5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id="{514FE87A-9D0A-2E31-79BD-225FCBF0A340}"/>
              </a:ext>
            </a:extLst>
          </p:cNvPr>
          <p:cNvCxnSpPr>
            <a:cxnSpLocks/>
          </p:cNvCxnSpPr>
          <p:nvPr/>
        </p:nvCxnSpPr>
        <p:spPr>
          <a:xfrm>
            <a:off x="10784523" y="5236547"/>
            <a:ext cx="0" cy="1144764"/>
          </a:xfrm>
          <a:prstGeom prst="line">
            <a:avLst/>
          </a:prstGeom>
          <a:ln w="50800">
            <a:solidFill>
              <a:schemeClr val="bg1">
                <a:lumMod val="85000"/>
                <a:alpha val="5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id="{24233DF4-0C86-C98E-9A86-AFEB8386BBE2}"/>
              </a:ext>
            </a:extLst>
          </p:cNvPr>
          <p:cNvCxnSpPr>
            <a:cxnSpLocks/>
          </p:cNvCxnSpPr>
          <p:nvPr/>
        </p:nvCxnSpPr>
        <p:spPr>
          <a:xfrm>
            <a:off x="11403664" y="5236547"/>
            <a:ext cx="0" cy="1144764"/>
          </a:xfrm>
          <a:prstGeom prst="line">
            <a:avLst/>
          </a:prstGeom>
          <a:ln w="50800">
            <a:solidFill>
              <a:schemeClr val="bg1">
                <a:lumMod val="85000"/>
                <a:alpha val="5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>
            <a:extLst>
              <a:ext uri="{FF2B5EF4-FFF2-40B4-BE49-F238E27FC236}">
                <a16:creationId xmlns:a16="http://schemas.microsoft.com/office/drawing/2014/main" id="{539C0DEA-D4B3-1A72-BB68-83ACA2772A42}"/>
              </a:ext>
            </a:extLst>
          </p:cNvPr>
          <p:cNvCxnSpPr>
            <a:cxnSpLocks/>
          </p:cNvCxnSpPr>
          <p:nvPr/>
        </p:nvCxnSpPr>
        <p:spPr>
          <a:xfrm>
            <a:off x="12022805" y="5236547"/>
            <a:ext cx="0" cy="1144764"/>
          </a:xfrm>
          <a:prstGeom prst="line">
            <a:avLst/>
          </a:prstGeom>
          <a:ln w="50800">
            <a:solidFill>
              <a:schemeClr val="bg1">
                <a:lumMod val="85000"/>
                <a:alpha val="5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>
            <a:extLst>
              <a:ext uri="{FF2B5EF4-FFF2-40B4-BE49-F238E27FC236}">
                <a16:creationId xmlns:a16="http://schemas.microsoft.com/office/drawing/2014/main" id="{C697041D-393B-0E91-481E-79C8DAC5290A}"/>
              </a:ext>
            </a:extLst>
          </p:cNvPr>
          <p:cNvCxnSpPr>
            <a:cxnSpLocks/>
          </p:cNvCxnSpPr>
          <p:nvPr/>
        </p:nvCxnSpPr>
        <p:spPr>
          <a:xfrm>
            <a:off x="9861801" y="3863856"/>
            <a:ext cx="0" cy="1618000"/>
          </a:xfrm>
          <a:prstGeom prst="line">
            <a:avLst/>
          </a:prstGeom>
          <a:ln w="50800">
            <a:solidFill>
              <a:schemeClr val="bg1">
                <a:lumMod val="85000"/>
                <a:alpha val="5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>
            <a:extLst>
              <a:ext uri="{FF2B5EF4-FFF2-40B4-BE49-F238E27FC236}">
                <a16:creationId xmlns:a16="http://schemas.microsoft.com/office/drawing/2014/main" id="{40F07957-7E5C-522B-AE89-4139C58C6AAB}"/>
              </a:ext>
            </a:extLst>
          </p:cNvPr>
          <p:cNvCxnSpPr>
            <a:cxnSpLocks/>
          </p:cNvCxnSpPr>
          <p:nvPr/>
        </p:nvCxnSpPr>
        <p:spPr>
          <a:xfrm>
            <a:off x="10480942" y="4100474"/>
            <a:ext cx="0" cy="1144764"/>
          </a:xfrm>
          <a:prstGeom prst="line">
            <a:avLst/>
          </a:prstGeom>
          <a:ln w="50800">
            <a:solidFill>
              <a:schemeClr val="bg1">
                <a:lumMod val="85000"/>
                <a:alpha val="5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C45FBC7A-F438-620F-673C-A4E683AA3A6C}"/>
              </a:ext>
            </a:extLst>
          </p:cNvPr>
          <p:cNvCxnSpPr>
            <a:cxnSpLocks/>
          </p:cNvCxnSpPr>
          <p:nvPr/>
        </p:nvCxnSpPr>
        <p:spPr>
          <a:xfrm>
            <a:off x="11100083" y="4100474"/>
            <a:ext cx="0" cy="1144764"/>
          </a:xfrm>
          <a:prstGeom prst="line">
            <a:avLst/>
          </a:prstGeom>
          <a:ln w="50800">
            <a:solidFill>
              <a:schemeClr val="bg1">
                <a:lumMod val="85000"/>
                <a:alpha val="5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>
            <a:extLst>
              <a:ext uri="{FF2B5EF4-FFF2-40B4-BE49-F238E27FC236}">
                <a16:creationId xmlns:a16="http://schemas.microsoft.com/office/drawing/2014/main" id="{4AEBDF66-4CB7-0CAE-BB85-C77B8C021E36}"/>
              </a:ext>
            </a:extLst>
          </p:cNvPr>
          <p:cNvCxnSpPr>
            <a:cxnSpLocks/>
          </p:cNvCxnSpPr>
          <p:nvPr/>
        </p:nvCxnSpPr>
        <p:spPr>
          <a:xfrm>
            <a:off x="11719225" y="3978877"/>
            <a:ext cx="0" cy="1387959"/>
          </a:xfrm>
          <a:prstGeom prst="line">
            <a:avLst/>
          </a:prstGeom>
          <a:ln w="50800">
            <a:solidFill>
              <a:schemeClr val="bg1">
                <a:lumMod val="85000"/>
                <a:alpha val="5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矩形 62">
            <a:extLst>
              <a:ext uri="{FF2B5EF4-FFF2-40B4-BE49-F238E27FC236}">
                <a16:creationId xmlns:a16="http://schemas.microsoft.com/office/drawing/2014/main" id="{8EE70585-CB03-630C-5076-EEC66A2EEF10}"/>
              </a:ext>
            </a:extLst>
          </p:cNvPr>
          <p:cNvSpPr/>
          <p:nvPr/>
        </p:nvSpPr>
        <p:spPr>
          <a:xfrm>
            <a:off x="10021431" y="4017831"/>
            <a:ext cx="259659" cy="230203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273FF88B-C27A-5262-108A-FFD471CCD544}"/>
              </a:ext>
            </a:extLst>
          </p:cNvPr>
          <p:cNvSpPr/>
          <p:nvPr/>
        </p:nvSpPr>
        <p:spPr>
          <a:xfrm>
            <a:off x="524769" y="753781"/>
            <a:ext cx="1579202" cy="151927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  <a:alpha val="50000"/>
                </a:schemeClr>
              </a:gs>
              <a:gs pos="46000">
                <a:schemeClr val="accent5">
                  <a:lumMod val="95000"/>
                  <a:lumOff val="5000"/>
                  <a:alpha val="50000"/>
                </a:schemeClr>
              </a:gs>
              <a:gs pos="100000">
                <a:schemeClr val="accent5">
                  <a:lumMod val="60000"/>
                  <a:alpha val="5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50AB8CB6-5394-13B1-0040-226E85148B22}"/>
              </a:ext>
            </a:extLst>
          </p:cNvPr>
          <p:cNvSpPr/>
          <p:nvPr/>
        </p:nvSpPr>
        <p:spPr>
          <a:xfrm>
            <a:off x="2147049" y="907932"/>
            <a:ext cx="4927998" cy="121096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  <a:alpha val="50000"/>
                </a:schemeClr>
              </a:gs>
              <a:gs pos="46000">
                <a:schemeClr val="accent5">
                  <a:lumMod val="95000"/>
                  <a:lumOff val="5000"/>
                  <a:alpha val="50000"/>
                </a:schemeClr>
              </a:gs>
              <a:gs pos="100000">
                <a:schemeClr val="accent5">
                  <a:lumMod val="60000"/>
                  <a:alpha val="5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78CDCA45-E491-368C-9E7C-7F6ECA4B38FD}"/>
              </a:ext>
            </a:extLst>
          </p:cNvPr>
          <p:cNvSpPr/>
          <p:nvPr/>
        </p:nvSpPr>
        <p:spPr>
          <a:xfrm>
            <a:off x="7118125" y="907932"/>
            <a:ext cx="3105099" cy="121096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  <a:alpha val="50000"/>
                </a:schemeClr>
              </a:gs>
              <a:gs pos="46000">
                <a:schemeClr val="accent5">
                  <a:lumMod val="95000"/>
                  <a:lumOff val="5000"/>
                  <a:alpha val="50000"/>
                </a:schemeClr>
              </a:gs>
              <a:gs pos="100000">
                <a:schemeClr val="accent5">
                  <a:lumMod val="60000"/>
                  <a:alpha val="5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F155787D-FEBF-3481-BA98-DB950F758019}"/>
              </a:ext>
            </a:extLst>
          </p:cNvPr>
          <p:cNvSpPr/>
          <p:nvPr/>
        </p:nvSpPr>
        <p:spPr>
          <a:xfrm>
            <a:off x="11020250" y="753781"/>
            <a:ext cx="649916" cy="151927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  <a:alpha val="50000"/>
                </a:schemeClr>
              </a:gs>
              <a:gs pos="46000">
                <a:schemeClr val="accent5">
                  <a:lumMod val="95000"/>
                  <a:lumOff val="5000"/>
                  <a:alpha val="50000"/>
                </a:schemeClr>
              </a:gs>
              <a:gs pos="100000">
                <a:schemeClr val="accent5">
                  <a:lumMod val="60000"/>
                  <a:alpha val="5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7CFE8B86-73FF-350C-F304-8E1A11BD5174}"/>
              </a:ext>
            </a:extLst>
          </p:cNvPr>
          <p:cNvSpPr/>
          <p:nvPr/>
        </p:nvSpPr>
        <p:spPr>
          <a:xfrm>
            <a:off x="10266302" y="753781"/>
            <a:ext cx="710871" cy="151927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  <a:alpha val="50000"/>
                </a:schemeClr>
              </a:gs>
              <a:gs pos="46000">
                <a:schemeClr val="accent5">
                  <a:lumMod val="95000"/>
                  <a:lumOff val="5000"/>
                  <a:alpha val="50000"/>
                </a:schemeClr>
              </a:gs>
              <a:gs pos="100000">
                <a:schemeClr val="accent5">
                  <a:lumMod val="60000"/>
                  <a:alpha val="5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3EFD0BAC-0E4F-F30B-4471-E5D6856AEB37}"/>
              </a:ext>
            </a:extLst>
          </p:cNvPr>
          <p:cNvSpPr/>
          <p:nvPr/>
        </p:nvSpPr>
        <p:spPr>
          <a:xfrm>
            <a:off x="2415178" y="2227287"/>
            <a:ext cx="986181" cy="151927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70000"/>
                </a:schemeClr>
              </a:gs>
              <a:gs pos="48000">
                <a:schemeClr val="accent3">
                  <a:lumMod val="97000"/>
                  <a:lumOff val="3000"/>
                  <a:alpha val="70000"/>
                </a:schemeClr>
              </a:gs>
              <a:gs pos="100000">
                <a:schemeClr val="accent3">
                  <a:lumMod val="60000"/>
                  <a:lumOff val="40000"/>
                  <a:alpha val="70000"/>
                </a:schemeClr>
              </a:gs>
            </a:gsLst>
            <a:lin ang="16200000" scaled="1"/>
            <a:tileRect/>
          </a:gradFill>
          <a:ln>
            <a:solidFill>
              <a:schemeClr val="bg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79D101E7-2BB9-C110-6741-0865D306E8FF}"/>
              </a:ext>
            </a:extLst>
          </p:cNvPr>
          <p:cNvSpPr/>
          <p:nvPr/>
        </p:nvSpPr>
        <p:spPr>
          <a:xfrm>
            <a:off x="3420461" y="2227287"/>
            <a:ext cx="725928" cy="151927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70000"/>
                </a:schemeClr>
              </a:gs>
              <a:gs pos="48000">
                <a:schemeClr val="accent3">
                  <a:lumMod val="97000"/>
                  <a:lumOff val="3000"/>
                  <a:alpha val="70000"/>
                </a:schemeClr>
              </a:gs>
              <a:gs pos="100000">
                <a:schemeClr val="accent3">
                  <a:lumMod val="60000"/>
                  <a:lumOff val="40000"/>
                  <a:alpha val="70000"/>
                </a:schemeClr>
              </a:gs>
            </a:gsLst>
            <a:lin ang="16200000" scaled="1"/>
            <a:tileRect/>
          </a:gradFill>
          <a:ln>
            <a:solidFill>
              <a:schemeClr val="bg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42583B41-9705-3C1F-3AEE-7BF9C1421F28}"/>
              </a:ext>
            </a:extLst>
          </p:cNvPr>
          <p:cNvSpPr/>
          <p:nvPr/>
        </p:nvSpPr>
        <p:spPr>
          <a:xfrm>
            <a:off x="4165491" y="2227287"/>
            <a:ext cx="725928" cy="151927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70000"/>
                </a:schemeClr>
              </a:gs>
              <a:gs pos="48000">
                <a:schemeClr val="accent3">
                  <a:lumMod val="97000"/>
                  <a:lumOff val="3000"/>
                  <a:alpha val="70000"/>
                </a:schemeClr>
              </a:gs>
              <a:gs pos="100000">
                <a:schemeClr val="accent3">
                  <a:lumMod val="60000"/>
                  <a:lumOff val="40000"/>
                  <a:alpha val="70000"/>
                </a:schemeClr>
              </a:gs>
            </a:gsLst>
            <a:lin ang="16200000" scaled="1"/>
            <a:tileRect/>
          </a:gradFill>
          <a:ln>
            <a:solidFill>
              <a:schemeClr val="bg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6CCA0DB1-4657-3262-090E-14D0C2ECA4B4}"/>
              </a:ext>
            </a:extLst>
          </p:cNvPr>
          <p:cNvSpPr/>
          <p:nvPr/>
        </p:nvSpPr>
        <p:spPr>
          <a:xfrm>
            <a:off x="4910521" y="2227287"/>
            <a:ext cx="725928" cy="151927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70000"/>
                </a:schemeClr>
              </a:gs>
              <a:gs pos="48000">
                <a:schemeClr val="accent3">
                  <a:lumMod val="97000"/>
                  <a:lumOff val="3000"/>
                  <a:alpha val="70000"/>
                </a:schemeClr>
              </a:gs>
              <a:gs pos="100000">
                <a:schemeClr val="accent3">
                  <a:lumMod val="60000"/>
                  <a:lumOff val="40000"/>
                  <a:alpha val="70000"/>
                </a:schemeClr>
              </a:gs>
            </a:gsLst>
            <a:lin ang="16200000" scaled="1"/>
            <a:tileRect/>
          </a:gradFill>
          <a:ln>
            <a:solidFill>
              <a:schemeClr val="bg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1B58D3E6-AD56-A053-BD3D-B91EE4F30CA6}"/>
              </a:ext>
            </a:extLst>
          </p:cNvPr>
          <p:cNvSpPr/>
          <p:nvPr/>
        </p:nvSpPr>
        <p:spPr>
          <a:xfrm>
            <a:off x="5655551" y="2227287"/>
            <a:ext cx="725928" cy="151927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70000"/>
                </a:schemeClr>
              </a:gs>
              <a:gs pos="48000">
                <a:schemeClr val="accent3">
                  <a:lumMod val="97000"/>
                  <a:lumOff val="3000"/>
                  <a:alpha val="70000"/>
                </a:schemeClr>
              </a:gs>
              <a:gs pos="100000">
                <a:schemeClr val="accent3">
                  <a:lumMod val="60000"/>
                  <a:lumOff val="40000"/>
                  <a:alpha val="70000"/>
                </a:schemeClr>
              </a:gs>
            </a:gsLst>
            <a:lin ang="16200000" scaled="1"/>
            <a:tileRect/>
          </a:gradFill>
          <a:ln>
            <a:solidFill>
              <a:schemeClr val="bg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1C1EDC5C-FD66-527B-1329-2C8C8829C6AF}"/>
              </a:ext>
            </a:extLst>
          </p:cNvPr>
          <p:cNvSpPr/>
          <p:nvPr/>
        </p:nvSpPr>
        <p:spPr>
          <a:xfrm>
            <a:off x="6400581" y="2227287"/>
            <a:ext cx="986181" cy="151927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70000"/>
                </a:schemeClr>
              </a:gs>
              <a:gs pos="48000">
                <a:schemeClr val="accent3">
                  <a:lumMod val="97000"/>
                  <a:lumOff val="3000"/>
                  <a:alpha val="70000"/>
                </a:schemeClr>
              </a:gs>
              <a:gs pos="100000">
                <a:schemeClr val="accent3">
                  <a:lumMod val="60000"/>
                  <a:lumOff val="40000"/>
                  <a:alpha val="70000"/>
                </a:schemeClr>
              </a:gs>
            </a:gsLst>
            <a:lin ang="16200000" scaled="1"/>
            <a:tileRect/>
          </a:gradFill>
          <a:ln>
            <a:solidFill>
              <a:schemeClr val="bg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87271F64-24BD-FAB4-CCD7-62C085F1193A}"/>
              </a:ext>
            </a:extLst>
          </p:cNvPr>
          <p:cNvSpPr/>
          <p:nvPr/>
        </p:nvSpPr>
        <p:spPr>
          <a:xfrm>
            <a:off x="7405864" y="2227287"/>
            <a:ext cx="725928" cy="151927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70000"/>
                </a:schemeClr>
              </a:gs>
              <a:gs pos="48000">
                <a:schemeClr val="accent3">
                  <a:lumMod val="97000"/>
                  <a:lumOff val="3000"/>
                  <a:alpha val="70000"/>
                </a:schemeClr>
              </a:gs>
              <a:gs pos="100000">
                <a:schemeClr val="accent3">
                  <a:lumMod val="60000"/>
                  <a:lumOff val="40000"/>
                  <a:alpha val="70000"/>
                </a:schemeClr>
              </a:gs>
            </a:gsLst>
            <a:lin ang="16200000" scaled="1"/>
            <a:tileRect/>
          </a:gradFill>
          <a:ln>
            <a:solidFill>
              <a:schemeClr val="bg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CD790DB7-4348-EA4E-5F9A-4D43E50073C4}"/>
              </a:ext>
            </a:extLst>
          </p:cNvPr>
          <p:cNvSpPr/>
          <p:nvPr/>
        </p:nvSpPr>
        <p:spPr>
          <a:xfrm>
            <a:off x="8150894" y="2227287"/>
            <a:ext cx="725928" cy="151927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70000"/>
                </a:schemeClr>
              </a:gs>
              <a:gs pos="48000">
                <a:schemeClr val="accent3">
                  <a:lumMod val="97000"/>
                  <a:lumOff val="3000"/>
                  <a:alpha val="70000"/>
                </a:schemeClr>
              </a:gs>
              <a:gs pos="100000">
                <a:schemeClr val="accent3">
                  <a:lumMod val="60000"/>
                  <a:lumOff val="40000"/>
                  <a:alpha val="70000"/>
                </a:schemeClr>
              </a:gs>
            </a:gsLst>
            <a:lin ang="16200000" scaled="1"/>
            <a:tileRect/>
          </a:gradFill>
          <a:ln>
            <a:solidFill>
              <a:schemeClr val="bg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AB8E4A0C-02B5-77F2-C14C-35A43E8EA0AF}"/>
              </a:ext>
            </a:extLst>
          </p:cNvPr>
          <p:cNvSpPr/>
          <p:nvPr/>
        </p:nvSpPr>
        <p:spPr>
          <a:xfrm>
            <a:off x="8895920" y="2227287"/>
            <a:ext cx="865880" cy="151927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  <a:alpha val="70000"/>
                </a:schemeClr>
              </a:gs>
              <a:gs pos="48000">
                <a:schemeClr val="accent3">
                  <a:lumMod val="97000"/>
                  <a:lumOff val="3000"/>
                  <a:alpha val="70000"/>
                </a:schemeClr>
              </a:gs>
              <a:gs pos="100000">
                <a:schemeClr val="accent3">
                  <a:lumMod val="60000"/>
                  <a:lumOff val="40000"/>
                  <a:alpha val="70000"/>
                </a:schemeClr>
              </a:gs>
            </a:gsLst>
            <a:lin ang="16200000" scaled="1"/>
            <a:tileRect/>
          </a:gradFill>
          <a:ln>
            <a:solidFill>
              <a:schemeClr val="bg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438514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sz="2800"/>
              <a:t>图表类型</a:t>
            </a:r>
            <a:endParaRPr lang="en-US" altLang="zh-CN" sz="2800" dirty="0"/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0C9271A-B813-C85A-82F1-8708B2D946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764" y="883965"/>
            <a:ext cx="5368031" cy="5080156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0CD73E1C-220D-CCDA-A0DD-55B0A2BC1997}"/>
              </a:ext>
            </a:extLst>
          </p:cNvPr>
          <p:cNvGrpSpPr/>
          <p:nvPr/>
        </p:nvGrpSpPr>
        <p:grpSpPr>
          <a:xfrm>
            <a:off x="7467997" y="857016"/>
            <a:ext cx="3499560" cy="5108731"/>
            <a:chOff x="6727332" y="860347"/>
            <a:chExt cx="3499560" cy="5108731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E33F3C8A-2D20-93B2-8BEF-387A238937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5767"/>
            <a:stretch/>
          </p:blipFill>
          <p:spPr>
            <a:xfrm>
              <a:off x="6727332" y="892253"/>
              <a:ext cx="1804110" cy="5076825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5E97F770-EA80-4AD9-18AC-FA0FE6C43D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31442" y="860347"/>
              <a:ext cx="1695450" cy="5105400"/>
            </a:xfrm>
            <a:prstGeom prst="rect">
              <a:avLst/>
            </a:prstGeom>
          </p:spPr>
        </p:pic>
      </p:grpSp>
      <p:sp>
        <p:nvSpPr>
          <p:cNvPr id="8" name="文本框 7">
            <a:extLst>
              <a:ext uri="{FF2B5EF4-FFF2-40B4-BE49-F238E27FC236}">
                <a16:creationId xmlns:a16="http://schemas.microsoft.com/office/drawing/2014/main" id="{2F9297A3-48ED-09B8-8EA2-378A10523181}"/>
              </a:ext>
            </a:extLst>
          </p:cNvPr>
          <p:cNvSpPr txBox="1"/>
          <p:nvPr/>
        </p:nvSpPr>
        <p:spPr>
          <a:xfrm>
            <a:off x="7261643" y="6581001"/>
            <a:ext cx="52864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200" dirty="0"/>
              <a:t>https://echarts.apache.org/examples/zh/index.html#chart-type-custom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9812618-7712-3401-ECCB-BD6A2544AF69}"/>
              </a:ext>
            </a:extLst>
          </p:cNvPr>
          <p:cNvSpPr txBox="1"/>
          <p:nvPr/>
        </p:nvSpPr>
        <p:spPr>
          <a:xfrm>
            <a:off x="2843784" y="5990582"/>
            <a:ext cx="960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PPT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39C4022-2FC7-035A-0DE3-2E5E43F32FDC}"/>
              </a:ext>
            </a:extLst>
          </p:cNvPr>
          <p:cNvSpPr txBox="1"/>
          <p:nvPr/>
        </p:nvSpPr>
        <p:spPr>
          <a:xfrm>
            <a:off x="8729472" y="5990582"/>
            <a:ext cx="960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Echarts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夏雨家 https://xnwe.taobao.com/">
  <a:themeElements>
    <a:clrScheme name="MC-欧美风主题色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68F9C"/>
      </a:accent1>
      <a:accent2>
        <a:srgbClr val="2A566E"/>
      </a:accent2>
      <a:accent3>
        <a:srgbClr val="D71D49"/>
      </a:accent3>
      <a:accent4>
        <a:srgbClr val="268F9C"/>
      </a:accent4>
      <a:accent5>
        <a:srgbClr val="2A566E"/>
      </a:accent5>
      <a:accent6>
        <a:srgbClr val="D71D49"/>
      </a:accent6>
      <a:hlink>
        <a:srgbClr val="0563C1"/>
      </a:hlink>
      <a:folHlink>
        <a:srgbClr val="954F72"/>
      </a:folHlink>
    </a:clrScheme>
    <a:fontScheme name="Arial+微软雅黑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 anchor="ctr">
        <a:spAutoFit/>
      </a:bodyPr>
      <a:lstStyle>
        <a:defPPr>
          <a:lnSpc>
            <a:spcPct val="120000"/>
          </a:lnSpc>
          <a:defRPr dirty="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</Template>
  <TotalTime>338</TotalTime>
  <Words>880</Words>
  <Application>Microsoft Office PowerPoint</Application>
  <PresentationFormat>宽屏</PresentationFormat>
  <Paragraphs>187</Paragraphs>
  <Slides>35</Slides>
  <Notes>35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2" baseType="lpstr">
      <vt:lpstr>Times New Roman</vt:lpstr>
      <vt:lpstr>微软雅黑</vt:lpstr>
      <vt:lpstr>等线</vt:lpstr>
      <vt:lpstr>微软雅黑</vt:lpstr>
      <vt:lpstr>Arial</vt:lpstr>
      <vt:lpstr>Wingdings</vt:lpstr>
      <vt:lpstr>夏雨家 https://xnwe.taobao.com/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演示文稿3</dc:title>
  <dc:creator>柚子设计</dc:creator>
  <cp:keywords>MC-PPT模板</cp:keywords>
  <cp:lastModifiedBy>勺子 柄</cp:lastModifiedBy>
  <cp:revision>36</cp:revision>
  <dcterms:created xsi:type="dcterms:W3CDTF">2018-11-08T00:18:38Z</dcterms:created>
  <dcterms:modified xsi:type="dcterms:W3CDTF">2022-07-26T04:28:56Z</dcterms:modified>
  <cp:category>模板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2052-1.2.5.490</vt:lpwstr>
  </property>
</Properties>
</file>