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ink/ink1.xml" ContentType="application/inkml+xml"/>
  <Override PartName="/ppt/ink/ink2.xml" ContentType="application/inkml+xml"/>
  <Override PartName="/ppt/ink/ink3.xml" ContentType="application/inkml+xml"/>
  <Override PartName="/ppt/ink/ink4.xml" ContentType="application/inkml+xml"/>
  <Override PartName="/ppt/ink/ink5.xml" ContentType="application/inkml+xml"/>
  <Override PartName="/ppt/ink/ink6.xml" ContentType="application/inkml+xml"/>
  <Override PartName="/ppt/ink/ink7.xml" ContentType="application/inkml+xml"/>
  <Override PartName="/ppt/ink/ink8.xml" ContentType="application/inkml+xml"/>
  <Override PartName="/ppt/ink/ink9.xml" ContentType="application/inkml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removePersonalInfoOnSave="1" strictFirstAndLastChars="0" saveSubsetFonts="1" autoCompressPictures="0">
  <p:sldMasterIdLst>
    <p:sldMasterId id="2147483810" r:id="rId1"/>
  </p:sldMasterIdLst>
  <p:notesMasterIdLst>
    <p:notesMasterId r:id="rId47"/>
  </p:notesMasterIdLst>
  <p:handoutMasterIdLst>
    <p:handoutMasterId r:id="rId48"/>
  </p:handoutMasterIdLst>
  <p:sldIdLst>
    <p:sldId id="298" r:id="rId2"/>
    <p:sldId id="307" r:id="rId3"/>
    <p:sldId id="314" r:id="rId4"/>
    <p:sldId id="355" r:id="rId5"/>
    <p:sldId id="316" r:id="rId6"/>
    <p:sldId id="319" r:id="rId7"/>
    <p:sldId id="317" r:id="rId8"/>
    <p:sldId id="318" r:id="rId9"/>
    <p:sldId id="353" r:id="rId10"/>
    <p:sldId id="323" r:id="rId11"/>
    <p:sldId id="313" r:id="rId12"/>
    <p:sldId id="320" r:id="rId13"/>
    <p:sldId id="321" r:id="rId14"/>
    <p:sldId id="322" r:id="rId15"/>
    <p:sldId id="324" r:id="rId16"/>
    <p:sldId id="266" r:id="rId17"/>
    <p:sldId id="268" r:id="rId18"/>
    <p:sldId id="269" r:id="rId19"/>
    <p:sldId id="270" r:id="rId20"/>
    <p:sldId id="325" r:id="rId21"/>
    <p:sldId id="327" r:id="rId22"/>
    <p:sldId id="326" r:id="rId23"/>
    <p:sldId id="328" r:id="rId24"/>
    <p:sldId id="336" r:id="rId25"/>
    <p:sldId id="329" r:id="rId26"/>
    <p:sldId id="334" r:id="rId27"/>
    <p:sldId id="331" r:id="rId28"/>
    <p:sldId id="330" r:id="rId29"/>
    <p:sldId id="332" r:id="rId30"/>
    <p:sldId id="333" r:id="rId31"/>
    <p:sldId id="337" r:id="rId32"/>
    <p:sldId id="338" r:id="rId33"/>
    <p:sldId id="339" r:id="rId34"/>
    <p:sldId id="340" r:id="rId35"/>
    <p:sldId id="341" r:id="rId36"/>
    <p:sldId id="342" r:id="rId37"/>
    <p:sldId id="343" r:id="rId38"/>
    <p:sldId id="344" r:id="rId39"/>
    <p:sldId id="345" r:id="rId40"/>
    <p:sldId id="346" r:id="rId41"/>
    <p:sldId id="347" r:id="rId42"/>
    <p:sldId id="350" r:id="rId43"/>
    <p:sldId id="348" r:id="rId44"/>
    <p:sldId id="349" r:id="rId45"/>
    <p:sldId id="351" r:id="rId46"/>
  </p:sldIdLst>
  <p:sldSz cx="9144000" cy="5143500" type="screen16x9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45 Helvetica Light" charset="0"/>
        <a:ea typeface="ＭＳ Ｐゴシック" charset="-128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45 Helvetica Light" charset="0"/>
        <a:ea typeface="ＭＳ Ｐゴシック" charset="-128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45 Helvetica Light" charset="0"/>
        <a:ea typeface="ＭＳ Ｐゴシック" charset="-128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45 Helvetica Light" charset="0"/>
        <a:ea typeface="ＭＳ Ｐゴシック" charset="-128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45 Helvetica Light" charset="0"/>
        <a:ea typeface="ＭＳ Ｐゴシック" charset="-128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45 Helvetica Light" charset="0"/>
        <a:ea typeface="ＭＳ Ｐゴシック" charset="-128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45 Helvetica Light" charset="0"/>
        <a:ea typeface="ＭＳ Ｐゴシック" charset="-128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45 Helvetica Light" charset="0"/>
        <a:ea typeface="ＭＳ Ｐゴシック" charset="-128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45 Helvetica Light" charset="0"/>
        <a:ea typeface="ＭＳ Ｐゴシック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clrMru>
    <a:srgbClr val="0AA178"/>
    <a:srgbClr val="298DE6"/>
    <a:srgbClr val="8F5B50"/>
    <a:srgbClr val="BB0027"/>
    <a:srgbClr val="7D64F0"/>
    <a:srgbClr val="D69E00"/>
    <a:srgbClr val="FFC30F"/>
    <a:srgbClr val="55A4EB"/>
    <a:srgbClr val="BB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041" autoAdjust="0"/>
    <p:restoredTop sz="87451" autoAdjust="0"/>
  </p:normalViewPr>
  <p:slideViewPr>
    <p:cSldViewPr>
      <p:cViewPr varScale="1">
        <p:scale>
          <a:sx n="95" d="100"/>
          <a:sy n="95" d="100"/>
        </p:scale>
        <p:origin x="547" y="53"/>
      </p:cViewPr>
      <p:guideLst>
        <p:guide orient="horz" pos="162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140" d="100"/>
        <a:sy n="140" d="100"/>
      </p:scale>
      <p:origin x="0" y="0"/>
    </p:cViewPr>
  </p:sorterViewPr>
  <p:notesViewPr>
    <p:cSldViewPr>
      <p:cViewPr>
        <p:scale>
          <a:sx n="77" d="100"/>
          <a:sy n="77" d="100"/>
        </p:scale>
        <p:origin x="5504" y="240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notesMaster" Target="notesMasters/notesMaster1.xml"/><Relationship Id="rId50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handoutMaster" Target="handoutMasters/handoutMaster1.xml"/><Relationship Id="rId8" Type="http://schemas.openxmlformats.org/officeDocument/2006/relationships/slide" Target="slides/slide7.xml"/><Relationship Id="rId51" Type="http://schemas.openxmlformats.org/officeDocument/2006/relationships/theme" Target="theme/theme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Open Sans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Open Sans" charset="0"/>
              </a:defRPr>
            </a:lvl1pPr>
          </a:lstStyle>
          <a:p>
            <a:pPr>
              <a:defRPr/>
            </a:pPr>
            <a:fld id="{59AAF3D2-EDFA-BA42-9460-032E57456FC5}" type="datetimeFigureOut">
              <a:rPr lang="en-US"/>
              <a:pPr>
                <a:defRPr/>
              </a:pPr>
              <a:t>10/3/2023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Open Sans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latin typeface="Open Sans" charset="0"/>
              </a:defRPr>
            </a:lvl1pPr>
          </a:lstStyle>
          <a:p>
            <a:pPr>
              <a:defRPr/>
            </a:pPr>
            <a:fld id="{53E6B18D-BC97-A741-A494-5A40B396D86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3-09-29T02:45:13.110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  <inkml:brushProperty name="ignorePressure" value="1"/>
    </inkml:brush>
  </inkml:definitions>
  <inkml:trace contextRef="#ctx0" brushRef="#br0">1 20,'184'-19,"351"20,-389 18,-112-18,-1 1,34 8,113 9,-134-15,-1-2,52-5,-45 1,57 5,-50 6,-38-5,-1-1,27 0,77-5,139 4,-204 7,-37-6,-1 0,24 0,2054-3,-1953-19,1125 19,-1255 0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3-09-29T02:45:16.281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  <inkml:brushProperty name="ignorePressure" value="1"/>
    </inkml:brush>
  </inkml:definitions>
  <inkml:trace contextRef="#ctx0" brushRef="#br0">1 1,'0'1,"1"0,-1 0,1 0,0 0,-1-1,1 1,0 0,0 0,-1 0,1-1,0 1,0 0,0-1,0 1,0 0,0-1,0 1,0-1,0 0,0 1,0-1,1 0,-1 0,0 0,0 0,0 0,1 0,39 3,-37-3,58 0,-36-1,-1 1,1 2,49 8,-57-6,1-2,37 2,-36-4,0 1,31 6,-23-2,0-2,1-1,-1-1,37-4,-26 1,49 4,-29 7,-38-5,-1-1,27 0,285-4,-317 1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3-09-29T02:45:27.264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  <inkml:brushProperty name="ignorePressure" value="1"/>
    </inkml:brush>
  </inkml:definitions>
  <inkml:trace contextRef="#ctx0" brushRef="#br0">0 21,'1639'0,"-1492"19,1237-18,-651-3,-587-16,684 18,-684-18,2355 16,-1209 4,-815-2,-461 0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3-09-29T02:45:37.960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  <inkml:brushProperty name="ignorePressure" value="1"/>
    </inkml:brush>
  </inkml:definitions>
  <inkml:trace contextRef="#ctx0" brushRef="#br0">0 20,'480'0,"-333"-19,1495 18,-781 3,-845-2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3-09-29T02:45:40.631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  <inkml:brushProperty name="ignorePressure" value="1"/>
    </inkml:brush>
  </inkml:definitions>
  <inkml:trace contextRef="#ctx0" brushRef="#br0">1 20,'3534'0,"-3350"-20,607 21,-775-1</inkml:trace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3-09-29T02:46:56.540"/>
    </inkml:context>
    <inkml:brush xml:id="br0">
      <inkml:brushProperty name="width" value="0.3" units="cm"/>
      <inkml:brushProperty name="height" value="0.6" units="cm"/>
      <inkml:brushProperty name="color" value="#00F900"/>
      <inkml:brushProperty name="tip" value="rectangle"/>
      <inkml:brushProperty name="rasterOp" value="maskPen"/>
      <inkml:brushProperty name="ignorePressure" value="1"/>
    </inkml:brush>
  </inkml:definitions>
  <inkml:trace contextRef="#ctx0" brushRef="#br0">0 60,'2505'0,"-2359"20,573-21,-573-19,297 21,-297-20,-104 19,1-3,43-8,79-7,-111 12,-1 3,82 5,-31 1,116-3,-204 0</inkml:trace>
</inkml:ink>
</file>

<file path=ppt/ink/ink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3-09-29T02:46:59.241"/>
    </inkml:context>
    <inkml:brush xml:id="br0">
      <inkml:brushProperty name="width" value="0.3" units="cm"/>
      <inkml:brushProperty name="height" value="0.6" units="cm"/>
      <inkml:brushProperty name="color" value="#00F900"/>
      <inkml:brushProperty name="tip" value="rectangle"/>
      <inkml:brushProperty name="rasterOp" value="maskPen"/>
      <inkml:brushProperty name="ignorePressure" value="1"/>
    </inkml:brush>
  </inkml:definitions>
  <inkml:trace contextRef="#ctx0" brushRef="#br0">1 76,'0'-2,"1"1,0 0,0-1,0 1,0 0,0 0,1-1,-1 1,0 0,0 0,1 1,-1-1,1 0,-1 0,1 1,-1-1,1 1,1-1,31-11,-6 8,0 0,1 1,-1 2,54 4,-4 0,47-12,8-1,953 11,-940-21,1165 19,-615 3,-549 17,74-19,-206 0</inkml:trace>
</inkml:ink>
</file>

<file path=ppt/ink/ink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3-09-29T02:47:02.442"/>
    </inkml:context>
    <inkml:brush xml:id="br0">
      <inkml:brushProperty name="width" value="0.3" units="cm"/>
      <inkml:brushProperty name="height" value="0.6" units="cm"/>
      <inkml:brushProperty name="color" value="#00F900"/>
      <inkml:brushProperty name="tip" value="rectangle"/>
      <inkml:brushProperty name="rasterOp" value="maskPen"/>
      <inkml:brushProperty name="ignorePressure" value="1"/>
    </inkml:brush>
  </inkml:definitions>
  <inkml:trace contextRef="#ctx0" brushRef="#br0">1 22,'109'-19,"551"17,-324 4,-189 18,-102-18,70 14,-73-9,0-1,45-1,632-5,-573 18,646-18,-645 19,1068-20,-1068-18,1068 20,-1199-1</inkml:trace>
</inkml:ink>
</file>

<file path=ppt/ink/ink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3-09-29T02:47:10.747"/>
    </inkml:context>
    <inkml:brush xml:id="br0">
      <inkml:brushProperty name="width" value="0.3" units="cm"/>
      <inkml:brushProperty name="height" value="0.6" units="cm"/>
      <inkml:brushProperty name="color" value="#00F900"/>
      <inkml:brushProperty name="tip" value="rectangle"/>
      <inkml:brushProperty name="rasterOp" value="maskPen"/>
      <inkml:brushProperty name="ignorePressure" value="1"/>
    </inkml:brush>
  </inkml:definitions>
  <inkml:trace contextRef="#ctx0" brushRef="#br0">1 21,'71'-2,"79"4,-40 17,-7-4,-57-6,1-3,53 0,46 13,-101-19,-19-1,-1 1,1 2,44 7,-35-3,1-2,0-2,-1-1,42-4,10 0,373 4,-314-20,-87 19,-31 2,0-2,0-2,0 0,30-7,-32 5,-1 0,1 2,0 1,41 4,-30-1,43-4,-21-6,-38 4,1 1,23 0,489 4,-349-21,459 21,-460-20,257 20,-294-21,1299 19,-683 3,-616 17,1507-17,-786-4,-721 20,-103-18,-19-1,0 2,-1 0,1 1,24 6,-22-3,0-2,1-1,0-1,33-3,-1 1,-44 1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 baseline="0">
                <a:latin typeface="Open Sans" charset="0"/>
                <a:ea typeface="ＭＳ Ｐゴシック" charset="0"/>
                <a:cs typeface="Geneva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 baseline="0">
                <a:latin typeface="Open Sans" charset="0"/>
                <a:ea typeface="ＭＳ Ｐゴシック" charset="0"/>
                <a:cs typeface="Geneva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07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381000" y="685800"/>
            <a:ext cx="6096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</p:sp>
      <p:sp>
        <p:nvSpPr>
          <p:cNvPr id="307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dirty="0"/>
              <a:t>Click to edit Master text styles</a:t>
            </a:r>
          </a:p>
          <a:p>
            <a:pPr lvl="1"/>
            <a:r>
              <a:rPr lang="en-US" noProof="0" dirty="0"/>
              <a:t>Second level</a:t>
            </a:r>
          </a:p>
          <a:p>
            <a:pPr lvl="2"/>
            <a:r>
              <a:rPr lang="en-US" noProof="0" dirty="0"/>
              <a:t>Third level</a:t>
            </a:r>
          </a:p>
          <a:p>
            <a:pPr lvl="3"/>
            <a:r>
              <a:rPr lang="en-US" noProof="0" dirty="0"/>
              <a:t>Fourth level</a:t>
            </a:r>
          </a:p>
          <a:p>
            <a:pPr lvl="4"/>
            <a:r>
              <a:rPr lang="en-US" noProof="0" dirty="0"/>
              <a:t>Fifth level</a:t>
            </a:r>
          </a:p>
        </p:txBody>
      </p:sp>
      <p:sp>
        <p:nvSpPr>
          <p:cNvPr id="307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 baseline="0">
                <a:latin typeface="Open Sans" charset="0"/>
                <a:ea typeface="ＭＳ Ｐゴシック" charset="0"/>
                <a:cs typeface="Geneva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07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 baseline="0">
                <a:latin typeface="Open Sans" charset="0"/>
              </a:defRPr>
            </a:lvl1pPr>
          </a:lstStyle>
          <a:p>
            <a:pPr>
              <a:defRPr/>
            </a:pPr>
            <a:fld id="{2B24F439-14CB-B64A-A38E-43868DBA8F9B}" type="slidenum">
              <a:rPr lang="en-US" altLang="x-none"/>
              <a:pPr>
                <a:defRPr/>
              </a:pPr>
              <a:t>‹#›</a:t>
            </a:fld>
            <a:endParaRPr lang="en-US" altLang="x-non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Open Sans" charset="0"/>
        <a:ea typeface="ＭＳ Ｐゴシック" charset="0"/>
        <a:cs typeface="Geneva" pitchFamily="-110" charset="-128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Open Sans" charset="0"/>
        <a:ea typeface="Geneva" pitchFamily="-110" charset="-128"/>
        <a:cs typeface="Geneva" charset="0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Open Sans" charset="0"/>
        <a:ea typeface="Geneva" pitchFamily="-110" charset="-128"/>
        <a:cs typeface="Geneva" charset="0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Open Sans" charset="0"/>
        <a:ea typeface="Geneva" pitchFamily="-110" charset="-128"/>
        <a:cs typeface="Geneva" charset="0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Open Sans" charset="0"/>
        <a:ea typeface="Geneva" pitchFamily="-110" charset="-128"/>
        <a:cs typeface="Geneva" charset="0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2B24F439-14CB-B64A-A38E-43868DBA8F9B}" type="slidenum">
              <a:rPr lang="en-US" altLang="x-none" smtClean="0"/>
              <a:pPr>
                <a:defRPr/>
              </a:pPr>
              <a:t>2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300404962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2B24F439-14CB-B64A-A38E-43868DBA8F9B}" type="slidenum">
              <a:rPr lang="en-US" altLang="x-none" smtClean="0"/>
              <a:pPr>
                <a:defRPr/>
              </a:pPr>
              <a:t>3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276840794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2B24F439-14CB-B64A-A38E-43868DBA8F9B}" type="slidenum">
              <a:rPr lang="en-US" altLang="x-none" smtClean="0"/>
              <a:pPr>
                <a:defRPr/>
              </a:pPr>
              <a:t>16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162945245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 typeface="Arial" panose="020B0604020202020204" pitchFamily="34" charset="0"/>
              <a:buNone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2B24F439-14CB-B64A-A38E-43868DBA8F9B}" type="slidenum">
              <a:rPr lang="en-US" altLang="x-none" smtClean="0"/>
              <a:pPr>
                <a:defRPr/>
              </a:pPr>
              <a:t>17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355596997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2B24F439-14CB-B64A-A38E-43868DBA8F9B}" type="slidenum">
              <a:rPr lang="en-US" altLang="x-none" smtClean="0"/>
              <a:pPr>
                <a:defRPr/>
              </a:pPr>
              <a:t>18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66411652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2B24F439-14CB-B64A-A38E-43868DBA8F9B}" type="slidenum">
              <a:rPr lang="en-US" altLang="x-none" smtClean="0"/>
              <a:pPr>
                <a:defRPr/>
              </a:pPr>
              <a:t>19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82923685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2B24F439-14CB-B64A-A38E-43868DBA8F9B}" type="slidenum">
              <a:rPr lang="en-US" altLang="x-none" smtClean="0"/>
              <a:pPr>
                <a:defRPr/>
              </a:pPr>
              <a:t>20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369183894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30-minute mark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2B24F439-14CB-B64A-A38E-43868DBA8F9B}" type="slidenum">
              <a:rPr lang="en-US" altLang="x-none" smtClean="0"/>
              <a:pPr>
                <a:defRPr/>
              </a:pPr>
              <a:t>31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389052573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1" dirty="0"/>
              <a:t>40-minute mark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2B24F439-14CB-B64A-A38E-43868DBA8F9B}" type="slidenum">
              <a:rPr lang="en-US" altLang="x-none" smtClean="0"/>
              <a:pPr>
                <a:defRPr/>
              </a:pPr>
              <a:t>33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288388939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5"/>
          <p:cNvSpPr>
            <a:spLocks noChangeArrowheads="1"/>
          </p:cNvSpPr>
          <p:nvPr/>
        </p:nvSpPr>
        <p:spPr bwMode="auto">
          <a:xfrm>
            <a:off x="0" y="0"/>
            <a:ext cx="9144000" cy="5143500"/>
          </a:xfrm>
          <a:prstGeom prst="rect">
            <a:avLst/>
          </a:prstGeom>
          <a:solidFill>
            <a:srgbClr val="BB002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45 Helvetica Light" charset="0"/>
                <a:ea typeface="ＭＳ Ｐゴシック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45 Helvetica Light" charset="0"/>
                <a:ea typeface="ＭＳ Ｐゴシック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45 Helvetica Light" charset="0"/>
                <a:ea typeface="ＭＳ Ｐゴシック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45 Helvetica Light" charset="0"/>
                <a:ea typeface="ＭＳ Ｐゴシック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45 Helvetica Light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45 Helvetica Light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45 Helvetica Light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45 Helvetica Light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45 Helvetica Light" charset="0"/>
                <a:ea typeface="ＭＳ Ｐゴシック" charset="-128"/>
              </a:defRPr>
            </a:lvl9pPr>
          </a:lstStyle>
          <a:p>
            <a:pPr>
              <a:defRPr/>
            </a:pPr>
            <a:endParaRPr lang="x-none" altLang="x-none">
              <a:latin typeface="Open Sans Regular" charset="0"/>
            </a:endParaRPr>
          </a:p>
        </p:txBody>
      </p:sp>
      <p:pic>
        <p:nvPicPr>
          <p:cNvPr id="3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09800" y="895350"/>
            <a:ext cx="3429000" cy="306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Picture 6" descr="_Plaid-Digital_FINAL-NEW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0"/>
            <a:ext cx="790575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ectangle 5"/>
          <p:cNvSpPr>
            <a:spLocks noChangeArrowheads="1"/>
          </p:cNvSpPr>
          <p:nvPr userDrawn="1"/>
        </p:nvSpPr>
        <p:spPr bwMode="auto">
          <a:xfrm>
            <a:off x="0" y="0"/>
            <a:ext cx="9144000" cy="5143500"/>
          </a:xfrm>
          <a:prstGeom prst="rect">
            <a:avLst/>
          </a:prstGeom>
          <a:solidFill>
            <a:srgbClr val="BB002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45 Helvetica Light" charset="0"/>
                <a:ea typeface="ＭＳ Ｐゴシック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45 Helvetica Light" charset="0"/>
                <a:ea typeface="ＭＳ Ｐゴシック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45 Helvetica Light" charset="0"/>
                <a:ea typeface="ＭＳ Ｐゴシック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45 Helvetica Light" charset="0"/>
                <a:ea typeface="ＭＳ Ｐゴシック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45 Helvetica Light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45 Helvetica Light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45 Helvetica Light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45 Helvetica Light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45 Helvetica Light" charset="0"/>
                <a:ea typeface="ＭＳ Ｐゴシック" charset="-128"/>
              </a:defRPr>
            </a:lvl9pPr>
          </a:lstStyle>
          <a:p>
            <a:pPr>
              <a:defRPr/>
            </a:pPr>
            <a:endParaRPr lang="x-none" altLang="x-none">
              <a:latin typeface="Open Sans Regular" charset="0"/>
            </a:endParaRPr>
          </a:p>
        </p:txBody>
      </p:sp>
      <p:pic>
        <p:nvPicPr>
          <p:cNvPr id="6" name="Picture 1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09800" y="895350"/>
            <a:ext cx="3429000" cy="306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12" descr="_Plaid-Digital_FINAL-NEW.png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0"/>
            <a:ext cx="790575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0931432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6E1BAA6-6940-BCBF-FB1C-6BD6D3DB6E55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0" y="4905376"/>
            <a:ext cx="7620000" cy="238124"/>
          </a:xfrm>
        </p:spPr>
        <p:txBody>
          <a:bodyPr/>
          <a:lstStyle>
            <a:lvl1pPr algn="l">
              <a:defRPr/>
            </a:lvl1pPr>
          </a:lstStyle>
          <a:p>
            <a:r>
              <a:rPr lang="en-US"/>
              <a:t>Daniel Anderson  --  danielanderson.net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CF55F33-2269-1B7A-D910-562B4BAADAAE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86CB4B4D-7CA3-9044-876B-883B54F8677D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BEC5A4B9-15BD-5FA4-782B-D728C60FB0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32161310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10"/>
          </p:nvPr>
        </p:nvSpPr>
        <p:spPr>
          <a:xfrm>
            <a:off x="457200" y="1200150"/>
            <a:ext cx="8229600" cy="342900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EB13E9E0-5469-7E61-9108-10BAC6683A54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86CB4B4D-7CA3-9044-876B-883B54F8677D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8883A63-FE8A-7746-51B7-C1DCB5579D39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lang="en-US"/>
              <a:t>Daniel Anderson  --  danielanderson.net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2811162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10"/>
          </p:nvPr>
        </p:nvSpPr>
        <p:spPr>
          <a:xfrm>
            <a:off x="457200" y="1200150"/>
            <a:ext cx="3962400" cy="342900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11"/>
          </p:nvPr>
        </p:nvSpPr>
        <p:spPr>
          <a:xfrm>
            <a:off x="4727448" y="1212300"/>
            <a:ext cx="3959352" cy="342900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714AB7E-D368-DDA1-13C7-4F8F4A7B35C9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 algn="l"/>
            <a:r>
              <a:rPr lang="en-US" dirty="0"/>
              <a:t>Daniel Anderson  --  danielanderson.net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D6BD7B6-B78C-1793-532F-23D4079CECB6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86CB4B4D-7CA3-9044-876B-883B54F8677D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9828598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10"/>
          </p:nvPr>
        </p:nvSpPr>
        <p:spPr>
          <a:xfrm>
            <a:off x="457200" y="1200150"/>
            <a:ext cx="2590800" cy="342900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Content Placeholder 3"/>
          <p:cNvSpPr>
            <a:spLocks noGrp="1"/>
          </p:cNvSpPr>
          <p:nvPr>
            <p:ph sz="quarter" idx="11"/>
          </p:nvPr>
        </p:nvSpPr>
        <p:spPr>
          <a:xfrm>
            <a:off x="3276600" y="1200150"/>
            <a:ext cx="2590800" cy="342900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Content Placeholder 3"/>
          <p:cNvSpPr>
            <a:spLocks noGrp="1"/>
          </p:cNvSpPr>
          <p:nvPr>
            <p:ph sz="quarter" idx="12"/>
          </p:nvPr>
        </p:nvSpPr>
        <p:spPr>
          <a:xfrm>
            <a:off x="6096000" y="1200150"/>
            <a:ext cx="2590800" cy="342900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01AE93D-5E7B-B35B-BA8C-6476DD131684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pPr algn="l"/>
            <a:r>
              <a:rPr lang="en-US" dirty="0"/>
              <a:t>Daniel Anderson  --  danielanderson.net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80F0316-DFD9-BA71-9442-14F1805AB72D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86CB4B4D-7CA3-9044-876B-883B54F8677D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6711002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10"/>
          </p:nvPr>
        </p:nvSpPr>
        <p:spPr>
          <a:xfrm>
            <a:off x="457200" y="1200150"/>
            <a:ext cx="1905000" cy="342900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Content Placeholder 3"/>
          <p:cNvSpPr>
            <a:spLocks noGrp="1"/>
          </p:cNvSpPr>
          <p:nvPr>
            <p:ph sz="quarter" idx="11"/>
          </p:nvPr>
        </p:nvSpPr>
        <p:spPr>
          <a:xfrm>
            <a:off x="2565400" y="1200150"/>
            <a:ext cx="1905000" cy="342900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Content Placeholder 3"/>
          <p:cNvSpPr>
            <a:spLocks noGrp="1"/>
          </p:cNvSpPr>
          <p:nvPr>
            <p:ph sz="quarter" idx="12"/>
          </p:nvPr>
        </p:nvSpPr>
        <p:spPr>
          <a:xfrm>
            <a:off x="4673600" y="1200150"/>
            <a:ext cx="1905000" cy="342900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Content Placeholder 3"/>
          <p:cNvSpPr>
            <a:spLocks noGrp="1"/>
          </p:cNvSpPr>
          <p:nvPr>
            <p:ph sz="quarter" idx="13"/>
          </p:nvPr>
        </p:nvSpPr>
        <p:spPr>
          <a:xfrm>
            <a:off x="6781800" y="1200150"/>
            <a:ext cx="1905000" cy="342900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8A67E7C-B908-C73B-ED16-D92194952F68}"/>
              </a:ext>
            </a:extLst>
          </p:cNvPr>
          <p:cNvSpPr>
            <a:spLocks noGrp="1"/>
          </p:cNvSpPr>
          <p:nvPr>
            <p:ph type="ftr" sz="quarter" idx="14"/>
          </p:nvPr>
        </p:nvSpPr>
        <p:spPr/>
        <p:txBody>
          <a:bodyPr/>
          <a:lstStyle/>
          <a:p>
            <a:pPr algn="l"/>
            <a:r>
              <a:rPr lang="en-US" dirty="0"/>
              <a:t>Daniel Anderson  --  danielanderson.net</a:t>
            </a:r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79C377BB-7EC4-8F2E-58DE-65E6DDD2B0D8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86CB4B4D-7CA3-9044-876B-883B54F8677D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9906457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3699AB19-824E-CA3F-62BB-825B0B7EC2D6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 algn="l"/>
            <a:r>
              <a:rPr lang="en-US" dirty="0"/>
              <a:t>Daniel Anderson  --  danielanderson.net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D4274787-50AE-91CA-9CE6-04A430B6F6C6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86CB4B4D-7CA3-9044-876B-883B54F8677D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8333811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 descr="_Plaid-Digital_FINAL-NEW.png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3798887" y="1046163"/>
            <a:ext cx="60325" cy="7658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9" name="Picture 3" descr="_Plaid-Digital_FINAL-NEW.png"/>
          <p:cNvPicPr>
            <a:picLocks noChangeAspect="1"/>
          </p:cNvPicPr>
          <p:nvPr userDrawn="1"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3798887" y="1046163"/>
            <a:ext cx="60325" cy="7658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30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361950"/>
            <a:ext cx="8229600" cy="60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x-none"/>
              <a:t>Click to edit Master title style</a:t>
            </a:r>
          </a:p>
        </p:txBody>
      </p:sp>
      <p:sp>
        <p:nvSpPr>
          <p:cNvPr id="1031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200150"/>
            <a:ext cx="8229600" cy="350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x-none"/>
              <a:t>Edit Master text styles</a:t>
            </a:r>
          </a:p>
          <a:p>
            <a:pPr lvl="1"/>
            <a:r>
              <a:rPr lang="en-US" altLang="x-none"/>
              <a:t>Second level</a:t>
            </a:r>
          </a:p>
          <a:p>
            <a:pPr lvl="2"/>
            <a:r>
              <a:rPr lang="en-US" altLang="x-none"/>
              <a:t>Third level</a:t>
            </a:r>
          </a:p>
          <a:p>
            <a:pPr lvl="3"/>
            <a:r>
              <a:rPr lang="en-US" altLang="x-none"/>
              <a:t>Fourth level</a:t>
            </a:r>
          </a:p>
          <a:p>
            <a:pPr lvl="4"/>
            <a:r>
              <a:rPr lang="en-US" altLang="x-none"/>
              <a:t>Fifth level</a:t>
            </a:r>
          </a:p>
        </p:txBody>
      </p:sp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72400" y="4248150"/>
            <a:ext cx="1154590" cy="736392"/>
          </a:xfrm>
          <a:prstGeom prst="rect">
            <a:avLst/>
          </a:prstGeom>
        </p:spPr>
      </p:pic>
      <p:sp>
        <p:nvSpPr>
          <p:cNvPr id="7" name="Slide Number">
            <a:extLst>
              <a:ext uri="{FF2B5EF4-FFF2-40B4-BE49-F238E27FC236}">
                <a16:creationId xmlns:a16="http://schemas.microsoft.com/office/drawing/2014/main" id="{51D83416-00FF-7E42-B8E5-8A7EE0EDCA91}"/>
              </a:ext>
            </a:extLst>
          </p:cNvPr>
          <p:cNvSpPr txBox="1">
            <a:spLocks noGrp="1"/>
          </p:cNvSpPr>
          <p:nvPr>
            <p:ph type="sldNum" sz="quarter" idx="4"/>
          </p:nvPr>
        </p:nvSpPr>
        <p:spPr>
          <a:xfrm>
            <a:off x="11073918" y="6400413"/>
            <a:ext cx="279883" cy="276999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 anchor="ctr">
            <a:spAutoFit/>
          </a:bodyPr>
          <a:lstStyle>
            <a:lvl1pPr algn="r">
              <a:defRPr sz="1200">
                <a:solidFill>
                  <a:srgbClr val="888888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  <a:sym typeface="Open Sans Regular"/>
              </a:defRPr>
            </a:lvl1pPr>
          </a:lstStyle>
          <a:p>
            <a:fld id="{86CB4B4D-7CA3-9044-876B-883B54F8677D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8" name="Slide Number">
            <a:extLst>
              <a:ext uri="{FF2B5EF4-FFF2-40B4-BE49-F238E27FC236}">
                <a16:creationId xmlns:a16="http://schemas.microsoft.com/office/drawing/2014/main" id="{ADBF4EFE-C980-B844-B5ED-B8094C71D895}"/>
              </a:ext>
            </a:extLst>
          </p:cNvPr>
          <p:cNvSpPr txBox="1">
            <a:spLocks/>
          </p:cNvSpPr>
          <p:nvPr userDrawn="1"/>
        </p:nvSpPr>
        <p:spPr>
          <a:xfrm>
            <a:off x="11226318" y="6552813"/>
            <a:ext cx="279883" cy="276999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 anchor="ctr">
            <a:spAutoFit/>
          </a:bodyPr>
          <a:lstStyle>
            <a:defPPr>
              <a:defRPr lang="en-US"/>
            </a:defPPr>
            <a:lvl1pPr algn="r" rtl="0" eaLnBrk="0" fontAlgn="base" hangingPunct="0">
              <a:spcBef>
                <a:spcPct val="0"/>
              </a:spcBef>
              <a:spcAft>
                <a:spcPct val="0"/>
              </a:spcAft>
              <a:defRPr sz="1200" kern="1200">
                <a:solidFill>
                  <a:srgbClr val="888888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  <a:sym typeface="Open Sans Regular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45 Helvetica Light" charset="0"/>
                <a:ea typeface="ＭＳ Ｐゴシック" charset="-128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45 Helvetica Light" charset="0"/>
                <a:ea typeface="ＭＳ Ｐゴシック" charset="-128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45 Helvetica Light" charset="0"/>
                <a:ea typeface="ＭＳ Ｐゴシック" charset="-128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45 Helvetica Light" charset="0"/>
                <a:ea typeface="ＭＳ Ｐゴシック" charset="-128"/>
                <a:cs typeface="+mn-cs"/>
              </a:defRPr>
            </a:lvl5pPr>
            <a:lvl6pPr marL="2286000" algn="l" defTabSz="914400" rtl="0" eaLnBrk="1" latinLnBrk="0" hangingPunct="1">
              <a:defRPr sz="2400" kern="1200">
                <a:solidFill>
                  <a:schemeClr val="tx1"/>
                </a:solidFill>
                <a:latin typeface="45 Helvetica Light" charset="0"/>
                <a:ea typeface="ＭＳ Ｐゴシック" charset="-128"/>
                <a:cs typeface="+mn-cs"/>
              </a:defRPr>
            </a:lvl6pPr>
            <a:lvl7pPr marL="2743200" algn="l" defTabSz="914400" rtl="0" eaLnBrk="1" latinLnBrk="0" hangingPunct="1">
              <a:defRPr sz="2400" kern="1200">
                <a:solidFill>
                  <a:schemeClr val="tx1"/>
                </a:solidFill>
                <a:latin typeface="45 Helvetica Light" charset="0"/>
                <a:ea typeface="ＭＳ Ｐゴシック" charset="-128"/>
                <a:cs typeface="+mn-cs"/>
              </a:defRPr>
            </a:lvl7pPr>
            <a:lvl8pPr marL="3200400" algn="l" defTabSz="914400" rtl="0" eaLnBrk="1" latinLnBrk="0" hangingPunct="1">
              <a:defRPr sz="2400" kern="1200">
                <a:solidFill>
                  <a:schemeClr val="tx1"/>
                </a:solidFill>
                <a:latin typeface="45 Helvetica Light" charset="0"/>
                <a:ea typeface="ＭＳ Ｐゴシック" charset="-128"/>
                <a:cs typeface="+mn-cs"/>
              </a:defRPr>
            </a:lvl8pPr>
            <a:lvl9pPr marL="3657600" algn="l" defTabSz="914400" rtl="0" eaLnBrk="1" latinLnBrk="0" hangingPunct="1">
              <a:defRPr sz="2400" kern="1200">
                <a:solidFill>
                  <a:schemeClr val="tx1"/>
                </a:solidFill>
                <a:latin typeface="45 Helvetica Light" charset="0"/>
                <a:ea typeface="ＭＳ Ｐゴシック" charset="-128"/>
                <a:cs typeface="+mn-cs"/>
              </a:defRPr>
            </a:lvl9pPr>
          </a:lstStyle>
          <a:p>
            <a:fld id="{86CB4B4D-7CA3-9044-876B-883B54F8677D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Slide Number">
            <a:extLst>
              <a:ext uri="{FF2B5EF4-FFF2-40B4-BE49-F238E27FC236}">
                <a16:creationId xmlns:a16="http://schemas.microsoft.com/office/drawing/2014/main" id="{7BE7423C-EEE2-3F45-8EF7-78515AA765E4}"/>
              </a:ext>
            </a:extLst>
          </p:cNvPr>
          <p:cNvSpPr txBox="1">
            <a:spLocks/>
          </p:cNvSpPr>
          <p:nvPr userDrawn="1"/>
        </p:nvSpPr>
        <p:spPr>
          <a:xfrm>
            <a:off x="11378718" y="6705213"/>
            <a:ext cx="279883" cy="276999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 anchor="ctr">
            <a:spAutoFit/>
          </a:bodyPr>
          <a:lstStyle>
            <a:defPPr>
              <a:defRPr lang="en-US"/>
            </a:defPPr>
            <a:lvl1pPr algn="r" rtl="0" eaLnBrk="0" fontAlgn="base" hangingPunct="0">
              <a:spcBef>
                <a:spcPct val="0"/>
              </a:spcBef>
              <a:spcAft>
                <a:spcPct val="0"/>
              </a:spcAft>
              <a:defRPr sz="1200" kern="1200">
                <a:solidFill>
                  <a:srgbClr val="888888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  <a:sym typeface="Open Sans Regular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45 Helvetica Light" charset="0"/>
                <a:ea typeface="ＭＳ Ｐゴシック" charset="-128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45 Helvetica Light" charset="0"/>
                <a:ea typeface="ＭＳ Ｐゴシック" charset="-128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45 Helvetica Light" charset="0"/>
                <a:ea typeface="ＭＳ Ｐゴシック" charset="-128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45 Helvetica Light" charset="0"/>
                <a:ea typeface="ＭＳ Ｐゴシック" charset="-128"/>
                <a:cs typeface="+mn-cs"/>
              </a:defRPr>
            </a:lvl5pPr>
            <a:lvl6pPr marL="2286000" algn="l" defTabSz="914400" rtl="0" eaLnBrk="1" latinLnBrk="0" hangingPunct="1">
              <a:defRPr sz="2400" kern="1200">
                <a:solidFill>
                  <a:schemeClr val="tx1"/>
                </a:solidFill>
                <a:latin typeface="45 Helvetica Light" charset="0"/>
                <a:ea typeface="ＭＳ Ｐゴシック" charset="-128"/>
                <a:cs typeface="+mn-cs"/>
              </a:defRPr>
            </a:lvl6pPr>
            <a:lvl7pPr marL="2743200" algn="l" defTabSz="914400" rtl="0" eaLnBrk="1" latinLnBrk="0" hangingPunct="1">
              <a:defRPr sz="2400" kern="1200">
                <a:solidFill>
                  <a:schemeClr val="tx1"/>
                </a:solidFill>
                <a:latin typeface="45 Helvetica Light" charset="0"/>
                <a:ea typeface="ＭＳ Ｐゴシック" charset="-128"/>
                <a:cs typeface="+mn-cs"/>
              </a:defRPr>
            </a:lvl7pPr>
            <a:lvl8pPr marL="3200400" algn="l" defTabSz="914400" rtl="0" eaLnBrk="1" latinLnBrk="0" hangingPunct="1">
              <a:defRPr sz="2400" kern="1200">
                <a:solidFill>
                  <a:schemeClr val="tx1"/>
                </a:solidFill>
                <a:latin typeface="45 Helvetica Light" charset="0"/>
                <a:ea typeface="ＭＳ Ｐゴシック" charset="-128"/>
                <a:cs typeface="+mn-cs"/>
              </a:defRPr>
            </a:lvl8pPr>
            <a:lvl9pPr marL="3657600" algn="l" defTabSz="914400" rtl="0" eaLnBrk="1" latinLnBrk="0" hangingPunct="1">
              <a:defRPr sz="2400" kern="1200">
                <a:solidFill>
                  <a:schemeClr val="tx1"/>
                </a:solidFill>
                <a:latin typeface="45 Helvetica Light" charset="0"/>
                <a:ea typeface="ＭＳ Ｐゴシック" charset="-128"/>
                <a:cs typeface="+mn-cs"/>
              </a:defRPr>
            </a:lvl9pPr>
          </a:lstStyle>
          <a:p>
            <a:fld id="{86CB4B4D-7CA3-9044-876B-883B54F8677D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1" name="Slide Number">
            <a:extLst>
              <a:ext uri="{FF2B5EF4-FFF2-40B4-BE49-F238E27FC236}">
                <a16:creationId xmlns:a16="http://schemas.microsoft.com/office/drawing/2014/main" id="{4C78D2C9-EC69-C447-A43E-74428D9672F5}"/>
              </a:ext>
            </a:extLst>
          </p:cNvPr>
          <p:cNvSpPr txBox="1">
            <a:spLocks/>
          </p:cNvSpPr>
          <p:nvPr userDrawn="1"/>
        </p:nvSpPr>
        <p:spPr>
          <a:xfrm>
            <a:off x="11531118" y="6857613"/>
            <a:ext cx="279883" cy="276999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 anchor="ctr">
            <a:spAutoFit/>
          </a:bodyPr>
          <a:lstStyle>
            <a:defPPr>
              <a:defRPr lang="en-US"/>
            </a:defPPr>
            <a:lvl1pPr algn="r" rtl="0" eaLnBrk="0" fontAlgn="base" hangingPunct="0">
              <a:spcBef>
                <a:spcPct val="0"/>
              </a:spcBef>
              <a:spcAft>
                <a:spcPct val="0"/>
              </a:spcAft>
              <a:defRPr sz="1200" kern="1200">
                <a:solidFill>
                  <a:srgbClr val="888888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  <a:sym typeface="Open Sans Regular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45 Helvetica Light" charset="0"/>
                <a:ea typeface="ＭＳ Ｐゴシック" charset="-128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45 Helvetica Light" charset="0"/>
                <a:ea typeface="ＭＳ Ｐゴシック" charset="-128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45 Helvetica Light" charset="0"/>
                <a:ea typeface="ＭＳ Ｐゴシック" charset="-128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45 Helvetica Light" charset="0"/>
                <a:ea typeface="ＭＳ Ｐゴシック" charset="-128"/>
                <a:cs typeface="+mn-cs"/>
              </a:defRPr>
            </a:lvl5pPr>
            <a:lvl6pPr marL="2286000" algn="l" defTabSz="914400" rtl="0" eaLnBrk="1" latinLnBrk="0" hangingPunct="1">
              <a:defRPr sz="2400" kern="1200">
                <a:solidFill>
                  <a:schemeClr val="tx1"/>
                </a:solidFill>
                <a:latin typeface="45 Helvetica Light" charset="0"/>
                <a:ea typeface="ＭＳ Ｐゴシック" charset="-128"/>
                <a:cs typeface="+mn-cs"/>
              </a:defRPr>
            </a:lvl6pPr>
            <a:lvl7pPr marL="2743200" algn="l" defTabSz="914400" rtl="0" eaLnBrk="1" latinLnBrk="0" hangingPunct="1">
              <a:defRPr sz="2400" kern="1200">
                <a:solidFill>
                  <a:schemeClr val="tx1"/>
                </a:solidFill>
                <a:latin typeface="45 Helvetica Light" charset="0"/>
                <a:ea typeface="ＭＳ Ｐゴシック" charset="-128"/>
                <a:cs typeface="+mn-cs"/>
              </a:defRPr>
            </a:lvl7pPr>
            <a:lvl8pPr marL="3200400" algn="l" defTabSz="914400" rtl="0" eaLnBrk="1" latinLnBrk="0" hangingPunct="1">
              <a:defRPr sz="2400" kern="1200">
                <a:solidFill>
                  <a:schemeClr val="tx1"/>
                </a:solidFill>
                <a:latin typeface="45 Helvetica Light" charset="0"/>
                <a:ea typeface="ＭＳ Ｐゴシック" charset="-128"/>
                <a:cs typeface="+mn-cs"/>
              </a:defRPr>
            </a:lvl8pPr>
            <a:lvl9pPr marL="3657600" algn="l" defTabSz="914400" rtl="0" eaLnBrk="1" latinLnBrk="0" hangingPunct="1">
              <a:defRPr sz="2400" kern="1200">
                <a:solidFill>
                  <a:schemeClr val="tx1"/>
                </a:solidFill>
                <a:latin typeface="45 Helvetica Light" charset="0"/>
                <a:ea typeface="ＭＳ Ｐゴシック" charset="-128"/>
                <a:cs typeface="+mn-cs"/>
              </a:defRPr>
            </a:lvl9pPr>
          </a:lstStyle>
          <a:p>
            <a:fld id="{86CB4B4D-7CA3-9044-876B-883B54F8677D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AD71E7F3-AD6C-224E-BD90-D1A35CEDCAE6}"/>
              </a:ext>
            </a:extLst>
          </p:cNvPr>
          <p:cNvSpPr txBox="1"/>
          <p:nvPr userDrawn="1"/>
        </p:nvSpPr>
        <p:spPr>
          <a:xfrm>
            <a:off x="8534400" y="100340"/>
            <a:ext cx="50689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fld id="{86CB4B4D-7CA3-9044-876B-883B54F8677D}" type="slidenum">
              <a:rPr lang="en-US" sz="110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pPr algn="r"/>
              <a:t>‹#›</a:t>
            </a:fld>
            <a:endParaRPr lang="en-US" sz="11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ACF9D664-23C3-BDA3-ECED-FF14B23B3EF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-1" y="4905376"/>
            <a:ext cx="7620001" cy="23812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algn="l"/>
            <a:r>
              <a:rPr lang="en-US" dirty="0"/>
              <a:t>Daniel Anderson  --  danielanderson.net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25" r:id="rId1"/>
    <p:sldLayoutId id="2147483819" r:id="rId2"/>
    <p:sldLayoutId id="2147483820" r:id="rId3"/>
    <p:sldLayoutId id="2147483821" r:id="rId4"/>
    <p:sldLayoutId id="2147483822" r:id="rId5"/>
    <p:sldLayoutId id="2147483823" r:id="rId6"/>
    <p:sldLayoutId id="2147483824" r:id="rId7"/>
  </p:sldLayoutIdLst>
  <p:hf sldNum="0" hd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Open Sans" charset="0"/>
          <a:ea typeface="Open Sans" charset="0"/>
          <a:cs typeface="Open Sans" charset="0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Open Sans" charset="0"/>
          <a:ea typeface="Open Sans" charset="0"/>
          <a:cs typeface="Open Sans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Open Sans" charset="0"/>
          <a:ea typeface="Open Sans" charset="0"/>
          <a:cs typeface="Open Sans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Open Sans" charset="0"/>
          <a:ea typeface="Open Sans" charset="0"/>
          <a:cs typeface="Open Sans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Open Sans" charset="0"/>
          <a:ea typeface="Open Sans" charset="0"/>
          <a:cs typeface="Open Sans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Times" pitchFamily="-110" charset="0"/>
          <a:ea typeface="Osaka" pitchFamily="-110" charset="-128"/>
          <a:cs typeface="Osaka" pitchFamily="-110" charset="-128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Times" pitchFamily="-110" charset="0"/>
          <a:ea typeface="Osaka" pitchFamily="-110" charset="-128"/>
          <a:cs typeface="Osaka" pitchFamily="-110" charset="-128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Times" pitchFamily="-110" charset="0"/>
          <a:ea typeface="Osaka" pitchFamily="-110" charset="-128"/>
          <a:cs typeface="Osaka" pitchFamily="-110" charset="-128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Times" pitchFamily="-110" charset="0"/>
          <a:ea typeface="Osaka" pitchFamily="-110" charset="-128"/>
          <a:cs typeface="Osaka" pitchFamily="-110" charset="-128"/>
        </a:defRPr>
      </a:lvl9pPr>
    </p:titleStyle>
    <p:bodyStyle>
      <a:lvl1pPr marL="6350" indent="-6350" algn="l" rtl="0" eaLnBrk="1" fontAlgn="base" hangingPunct="1">
        <a:spcBef>
          <a:spcPts val="600"/>
        </a:spcBef>
        <a:spcAft>
          <a:spcPct val="0"/>
        </a:spcAft>
        <a:defRPr sz="1400">
          <a:solidFill>
            <a:schemeClr val="tx1"/>
          </a:solidFill>
          <a:latin typeface="Open Sans" charset="0"/>
          <a:ea typeface="Open Sans" charset="0"/>
          <a:cs typeface="Open Sans" charset="0"/>
        </a:defRPr>
      </a:lvl1pPr>
      <a:lvl2pPr marL="742950" indent="-285750" algn="l" rtl="0" eaLnBrk="1" fontAlgn="base" hangingPunct="1">
        <a:spcBef>
          <a:spcPts val="600"/>
        </a:spcBef>
        <a:spcAft>
          <a:spcPct val="0"/>
        </a:spcAft>
        <a:buSzPct val="110000"/>
        <a:buFont typeface="Arial" charset="0"/>
        <a:buChar char="•"/>
        <a:defRPr sz="1400">
          <a:solidFill>
            <a:schemeClr val="tx1"/>
          </a:solidFill>
          <a:latin typeface="Open Sans" charset="0"/>
          <a:ea typeface="Open Sans" charset="0"/>
          <a:cs typeface="Open Sans" charset="0"/>
        </a:defRPr>
      </a:lvl2pPr>
      <a:lvl3pPr marL="1200150" indent="-285750" algn="l" rtl="0" eaLnBrk="1" fontAlgn="base" hangingPunct="1">
        <a:spcBef>
          <a:spcPts val="600"/>
        </a:spcBef>
        <a:spcAft>
          <a:spcPct val="0"/>
        </a:spcAft>
        <a:buSzPct val="110000"/>
        <a:buFont typeface=".AppleSystemUIFont" charset="-120"/>
        <a:buChar char="–"/>
        <a:defRPr sz="1400" i="1">
          <a:solidFill>
            <a:schemeClr val="tx1"/>
          </a:solidFill>
          <a:latin typeface="Open Sans" charset="0"/>
          <a:ea typeface="Open Sans" charset="0"/>
          <a:cs typeface="Open Sans" charset="0"/>
        </a:defRPr>
      </a:lvl3pPr>
      <a:lvl4pPr marL="1657350" indent="-285750" algn="l" rtl="0" eaLnBrk="1" fontAlgn="base" hangingPunct="1">
        <a:spcBef>
          <a:spcPts val="600"/>
        </a:spcBef>
        <a:spcAft>
          <a:spcPct val="0"/>
        </a:spcAft>
        <a:buSzPct val="110000"/>
        <a:buFont typeface="Arial" charset="0"/>
        <a:buChar char="•"/>
        <a:defRPr sz="1400">
          <a:solidFill>
            <a:schemeClr val="tx1"/>
          </a:solidFill>
          <a:latin typeface="Open Sans" charset="0"/>
          <a:ea typeface="Open Sans" charset="0"/>
          <a:cs typeface="Open Sans" charset="0"/>
        </a:defRPr>
      </a:lvl4pPr>
      <a:lvl5pPr marL="2057400" indent="-228600" algn="l" rtl="0" eaLnBrk="1" fontAlgn="base" hangingPunct="1">
        <a:spcBef>
          <a:spcPts val="600"/>
        </a:spcBef>
        <a:spcAft>
          <a:spcPct val="0"/>
        </a:spcAft>
        <a:buSzPct val="110000"/>
        <a:buFont typeface=".AppleSystemUIFont" charset="-120"/>
        <a:buChar char="–"/>
        <a:defRPr sz="1400" i="1">
          <a:solidFill>
            <a:schemeClr val="tx1"/>
          </a:solidFill>
          <a:latin typeface="Open Sans" charset="0"/>
          <a:ea typeface="Open Sans" charset="0"/>
          <a:cs typeface="Open Sans" charset="0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pitchFamily="-110" charset="0"/>
          <a:ea typeface="+mn-ea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pitchFamily="-110" charset="0"/>
          <a:ea typeface="+mn-ea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pitchFamily="-110" charset="0"/>
          <a:ea typeface="+mn-ea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pitchFamily="-110" charset="0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danielanderson.net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customXml" Target="../ink/ink3.xml"/><Relationship Id="rId13" Type="http://schemas.openxmlformats.org/officeDocument/2006/relationships/image" Target="../media/image14.png"/><Relationship Id="rId3" Type="http://schemas.openxmlformats.org/officeDocument/2006/relationships/image" Target="../media/image9.png"/><Relationship Id="rId7" Type="http://schemas.openxmlformats.org/officeDocument/2006/relationships/image" Target="../media/image11.png"/><Relationship Id="rId12" Type="http://schemas.openxmlformats.org/officeDocument/2006/relationships/customXml" Target="../ink/ink5.xml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3.xml"/><Relationship Id="rId6" Type="http://schemas.openxmlformats.org/officeDocument/2006/relationships/customXml" Target="../ink/ink2.xml"/><Relationship Id="rId11" Type="http://schemas.openxmlformats.org/officeDocument/2006/relationships/image" Target="../media/image13.png"/><Relationship Id="rId5" Type="http://schemas.openxmlformats.org/officeDocument/2006/relationships/image" Target="../media/image10.png"/><Relationship Id="rId10" Type="http://schemas.openxmlformats.org/officeDocument/2006/relationships/customXml" Target="../ink/ink4.xml"/><Relationship Id="rId4" Type="http://schemas.openxmlformats.org/officeDocument/2006/relationships/customXml" Target="../ink/ink1.xml"/><Relationship Id="rId9" Type="http://schemas.openxmlformats.org/officeDocument/2006/relationships/image" Target="../media/image12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customXml" Target="../ink/ink8.xml"/><Relationship Id="rId3" Type="http://schemas.openxmlformats.org/officeDocument/2006/relationships/image" Target="../media/image9.png"/><Relationship Id="rId7" Type="http://schemas.openxmlformats.org/officeDocument/2006/relationships/image" Target="../media/image16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3.xml"/><Relationship Id="rId6" Type="http://schemas.openxmlformats.org/officeDocument/2006/relationships/customXml" Target="../ink/ink7.xml"/><Relationship Id="rId11" Type="http://schemas.openxmlformats.org/officeDocument/2006/relationships/image" Target="../media/image18.png"/><Relationship Id="rId5" Type="http://schemas.openxmlformats.org/officeDocument/2006/relationships/image" Target="../media/image15.png"/><Relationship Id="rId10" Type="http://schemas.openxmlformats.org/officeDocument/2006/relationships/customXml" Target="../ink/ink9.xml"/><Relationship Id="rId4" Type="http://schemas.openxmlformats.org/officeDocument/2006/relationships/customXml" Target="../ink/ink6.xml"/><Relationship Id="rId9" Type="http://schemas.openxmlformats.org/officeDocument/2006/relationships/image" Target="../media/image17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Relationship Id="rId4" Type="http://schemas.microsoft.com/office/2007/relationships/hdphoto" Target="../media/hdphoto1.wdp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4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0.png"/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3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3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2.png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3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35.png"/><Relationship Id="rId4" Type="http://schemas.openxmlformats.org/officeDocument/2006/relationships/image" Target="../media/image24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3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3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7" Type="http://schemas.openxmlformats.org/officeDocument/2006/relationships/image" Target="../media/image45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44.png"/><Relationship Id="rId5" Type="http://schemas.openxmlformats.org/officeDocument/2006/relationships/image" Target="../media/image43.png"/><Relationship Id="rId4" Type="http://schemas.openxmlformats.org/officeDocument/2006/relationships/image" Target="../media/image42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49.png"/><Relationship Id="rId4" Type="http://schemas.openxmlformats.org/officeDocument/2006/relationships/image" Target="../media/image48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53.png"/><Relationship Id="rId4" Type="http://schemas.openxmlformats.org/officeDocument/2006/relationships/image" Target="../media/image52.png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>
            <a:extLst>
              <a:ext uri="{FF2B5EF4-FFF2-40B4-BE49-F238E27FC236}">
                <a16:creationId xmlns:a16="http://schemas.microsoft.com/office/drawing/2014/main" id="{2636417B-6623-B414-6972-D486DB064CB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7231518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16">
            <a:extLst>
              <a:ext uri="{FF2B5EF4-FFF2-40B4-BE49-F238E27FC236}">
                <a16:creationId xmlns:a16="http://schemas.microsoft.com/office/drawing/2014/main" id="{C4FD2096-0EC6-BA83-BEAE-BD805238D42B}"/>
              </a:ext>
            </a:extLst>
          </p:cNvPr>
          <p:cNvSpPr txBox="1">
            <a:spLocks/>
          </p:cNvSpPr>
          <p:nvPr/>
        </p:nvSpPr>
        <p:spPr bwMode="auto">
          <a:xfrm>
            <a:off x="4419600" y="2074544"/>
            <a:ext cx="3505200" cy="9944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175" indent="-3175">
              <a:spcBef>
                <a:spcPts val="600"/>
              </a:spcBef>
              <a:defRPr sz="1400">
                <a:solidFill>
                  <a:schemeClr val="tx1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742950" indent="-285750">
              <a:spcBef>
                <a:spcPts val="600"/>
              </a:spcBef>
              <a:buSzPct val="110000"/>
              <a:buFont typeface="Arial" charset="0"/>
              <a:buChar char="•"/>
              <a:defRPr sz="1400">
                <a:solidFill>
                  <a:schemeClr val="tx1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1143000" indent="-228600">
              <a:spcBef>
                <a:spcPts val="600"/>
              </a:spcBef>
              <a:buSzPct val="110000"/>
              <a:buFont typeface=".AppleSystemUIFont" charset="-120"/>
              <a:buChar char="–"/>
              <a:defRPr sz="1400" i="1">
                <a:solidFill>
                  <a:schemeClr val="tx1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600200" indent="-228600">
              <a:spcBef>
                <a:spcPts val="600"/>
              </a:spcBef>
              <a:buSzPct val="110000"/>
              <a:buFont typeface="Arial" charset="0"/>
              <a:buChar char="•"/>
              <a:defRPr sz="1400">
                <a:solidFill>
                  <a:schemeClr val="tx1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2057400" indent="-228600">
              <a:spcBef>
                <a:spcPts val="600"/>
              </a:spcBef>
              <a:buSzPct val="110000"/>
              <a:buFont typeface=".AppleSystemUIFont" charset="-120"/>
              <a:buChar char="–"/>
              <a:defRPr sz="1400" i="1">
                <a:solidFill>
                  <a:schemeClr val="tx1"/>
                </a:solidFill>
                <a:latin typeface="Open Sans" charset="0"/>
                <a:ea typeface="Open Sans" charset="0"/>
                <a:cs typeface="Open Sans" charset="0"/>
              </a:defRPr>
            </a:lvl5pPr>
            <a:lvl6pPr marL="2514600" indent="-228600" fontAlgn="base">
              <a:spcBef>
                <a:spcPts val="600"/>
              </a:spcBef>
              <a:spcAft>
                <a:spcPct val="0"/>
              </a:spcAft>
              <a:buSzPct val="110000"/>
              <a:buFont typeface=".AppleSystemUIFont" charset="-120"/>
              <a:buChar char="–"/>
              <a:defRPr sz="1400" i="1">
                <a:solidFill>
                  <a:schemeClr val="tx1"/>
                </a:solidFill>
                <a:latin typeface="Open Sans" charset="0"/>
                <a:ea typeface="Open Sans" charset="0"/>
                <a:cs typeface="Open Sans" charset="0"/>
              </a:defRPr>
            </a:lvl6pPr>
            <a:lvl7pPr marL="2971800" indent="-228600" fontAlgn="base">
              <a:spcBef>
                <a:spcPts val="600"/>
              </a:spcBef>
              <a:spcAft>
                <a:spcPct val="0"/>
              </a:spcAft>
              <a:buSzPct val="110000"/>
              <a:buFont typeface=".AppleSystemUIFont" charset="-120"/>
              <a:buChar char="–"/>
              <a:defRPr sz="1400" i="1">
                <a:solidFill>
                  <a:schemeClr val="tx1"/>
                </a:solidFill>
                <a:latin typeface="Open Sans" charset="0"/>
                <a:ea typeface="Open Sans" charset="0"/>
                <a:cs typeface="Open Sans" charset="0"/>
              </a:defRPr>
            </a:lvl7pPr>
            <a:lvl8pPr marL="3429000" indent="-228600" fontAlgn="base">
              <a:spcBef>
                <a:spcPts val="600"/>
              </a:spcBef>
              <a:spcAft>
                <a:spcPct val="0"/>
              </a:spcAft>
              <a:buSzPct val="110000"/>
              <a:buFont typeface=".AppleSystemUIFont" charset="-120"/>
              <a:buChar char="–"/>
              <a:defRPr sz="1400" i="1">
                <a:solidFill>
                  <a:schemeClr val="tx1"/>
                </a:solidFill>
                <a:latin typeface="Open Sans" charset="0"/>
                <a:ea typeface="Open Sans" charset="0"/>
                <a:cs typeface="Open Sans" charset="0"/>
              </a:defRPr>
            </a:lvl8pPr>
            <a:lvl9pPr marL="3886200" indent="-228600" fontAlgn="base">
              <a:spcBef>
                <a:spcPts val="600"/>
              </a:spcBef>
              <a:spcAft>
                <a:spcPct val="0"/>
              </a:spcAft>
              <a:buSzPct val="110000"/>
              <a:buFont typeface=".AppleSystemUIFont" charset="-120"/>
              <a:buChar char="–"/>
              <a:defRPr sz="1400" i="1">
                <a:solidFill>
                  <a:schemeClr val="tx1"/>
                </a:solidFill>
                <a:latin typeface="Open Sans" charset="0"/>
                <a:ea typeface="Open Sans" charset="0"/>
                <a:cs typeface="Open Sans" charset="0"/>
              </a:defRPr>
            </a:lvl9pPr>
          </a:lstStyle>
          <a:p>
            <a:pPr>
              <a:spcBef>
                <a:spcPct val="20000"/>
              </a:spcBef>
            </a:pPr>
            <a:r>
              <a:rPr lang="en-US" altLang="x-none" sz="1600" b="1" dirty="0">
                <a:solidFill>
                  <a:srgbClr val="C00000"/>
                </a:solidFill>
                <a:ea typeface="ＭＳ Ｐゴシック" charset="-128"/>
              </a:rPr>
              <a:t>Daniel Anderson</a:t>
            </a:r>
          </a:p>
          <a:p>
            <a:pPr>
              <a:spcBef>
                <a:spcPct val="20000"/>
              </a:spcBef>
            </a:pPr>
            <a:r>
              <a:rPr lang="en-US" altLang="x-none" sz="1600" i="1" dirty="0">
                <a:ea typeface="ＭＳ Ｐゴシック" charset="-128"/>
              </a:rPr>
              <a:t>Assistant Teaching Professor @ CMU</a:t>
            </a:r>
          </a:p>
          <a:p>
            <a:pPr>
              <a:spcBef>
                <a:spcPct val="20000"/>
              </a:spcBef>
            </a:pPr>
            <a:r>
              <a:rPr lang="en-US" altLang="x-none" sz="1600" b="1" dirty="0">
                <a:ea typeface="ＭＳ Ｐゴシック" charset="-128"/>
                <a:hlinkClick r:id="rId3" action="ppaction://hlinkfile"/>
              </a:rPr>
              <a:t>danielanderson.net</a:t>
            </a:r>
            <a:endParaRPr lang="en-US" altLang="x-none" sz="1600" b="1" dirty="0">
              <a:ea typeface="ＭＳ Ｐゴシック" charset="-128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4C0BE8C5-9034-EE91-49C0-09B890D5F12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05293" y="1562012"/>
            <a:ext cx="2080440" cy="2019475"/>
          </a:xfrm>
          <a:prstGeom prst="rect">
            <a:avLst/>
          </a:prstGeom>
        </p:spPr>
      </p:pic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91FE4BDA-C6C3-50C7-D973-9E521CD14B90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dirty="0"/>
              <a:t>Daniel Anderson  --  danielanderson.net</a:t>
            </a:r>
          </a:p>
        </p:txBody>
      </p:sp>
    </p:spTree>
    <p:extLst>
      <p:ext uri="{BB962C8B-B14F-4D97-AF65-F5344CB8AC3E}">
        <p14:creationId xmlns:p14="http://schemas.microsoft.com/office/powerpoint/2010/main" val="25096496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387EA8-192C-905E-515E-EE5A888948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we’ll learn today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E69EBCB-0792-E8E7-CB2D-EEDBB0338AC4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pPr marL="285750" indent="-285750">
              <a:spcAft>
                <a:spcPts val="500"/>
              </a:spcAft>
              <a:buFont typeface="Arial" panose="020B0604020202020204" pitchFamily="34" charset="0"/>
              <a:buChar char="•"/>
            </a:pPr>
            <a:r>
              <a:rPr lang="en-US" dirty="0"/>
              <a:t>How </a:t>
            </a:r>
            <a:r>
              <a:rPr lang="en-US" b="1" dirty="0"/>
              <a:t>shared_ptr</a:t>
            </a:r>
            <a:r>
              <a:rPr lang="en-US" dirty="0"/>
              <a:t> is implemented under the hood</a:t>
            </a:r>
          </a:p>
          <a:p>
            <a:pPr marL="285750" indent="-285750">
              <a:spcAft>
                <a:spcPts val="500"/>
              </a:spcAft>
              <a:buFont typeface="Arial" panose="020B0604020202020204" pitchFamily="34" charset="0"/>
              <a:buChar char="•"/>
            </a:pPr>
            <a:r>
              <a:rPr lang="en-US" dirty="0"/>
              <a:t>Atomics and concurrency patterns</a:t>
            </a:r>
          </a:p>
          <a:p>
            <a:pPr marL="285750" indent="-285750">
              <a:spcAft>
                <a:spcPts val="500"/>
              </a:spcAft>
              <a:buFont typeface="Arial" panose="020B0604020202020204" pitchFamily="34" charset="0"/>
              <a:buChar char="•"/>
            </a:pPr>
            <a:r>
              <a:rPr lang="en-US" dirty="0"/>
              <a:t>How existing </a:t>
            </a:r>
            <a:r>
              <a:rPr lang="en-US" b="1" dirty="0">
                <a:solidFill>
                  <a:srgbClr val="C00000"/>
                </a:solidFill>
              </a:rPr>
              <a:t>atomic</a:t>
            </a:r>
            <a:r>
              <a:rPr lang="en-US" b="1" dirty="0"/>
              <a:t>&lt;shared_ptr&gt;</a:t>
            </a:r>
            <a:r>
              <a:rPr lang="en-US" dirty="0"/>
              <a:t> are implemented (the </a:t>
            </a:r>
            <a:r>
              <a:rPr lang="en-US" i="1" dirty="0"/>
              <a:t>split reference count technique</a:t>
            </a:r>
            <a:r>
              <a:rPr lang="en-US" dirty="0"/>
              <a:t>)</a:t>
            </a:r>
          </a:p>
          <a:p>
            <a:pPr marL="285750" indent="-285750">
              <a:spcAft>
                <a:spcPts val="500"/>
              </a:spcAft>
              <a:buFont typeface="Arial" panose="020B0604020202020204" pitchFamily="34" charset="0"/>
              <a:buChar char="•"/>
            </a:pPr>
            <a:r>
              <a:rPr lang="en-US" dirty="0"/>
              <a:t>Deferred reclamation, i.e., garbage collection in C++ </a:t>
            </a:r>
          </a:p>
          <a:p>
            <a:pPr marL="0" indent="0">
              <a:spcAft>
                <a:spcPts val="500"/>
              </a:spcAft>
            </a:pPr>
            <a:r>
              <a:rPr lang="en-US" b="1" dirty="0">
                <a:solidFill>
                  <a:srgbClr val="C00000"/>
                </a:solidFill>
              </a:rPr>
              <a:t>Some assumed knowledge</a:t>
            </a:r>
          </a:p>
          <a:p>
            <a:pPr marL="285750" indent="-285750">
              <a:spcAft>
                <a:spcPts val="500"/>
              </a:spcAft>
              <a:buFont typeface="Arial" panose="020B0604020202020204" pitchFamily="34" charset="0"/>
              <a:buChar char="•"/>
            </a:pPr>
            <a:r>
              <a:rPr lang="en-US" dirty="0"/>
              <a:t>You’ve heard of lock-free programming and know what a </a:t>
            </a:r>
            <a:r>
              <a:rPr lang="en-US" i="1" dirty="0"/>
              <a:t>compare_exchange </a:t>
            </a:r>
            <a:r>
              <a:rPr lang="en-US" dirty="0"/>
              <a:t>is</a:t>
            </a:r>
          </a:p>
          <a:p>
            <a:pPr marL="285750" indent="-285750">
              <a:spcAft>
                <a:spcPts val="500"/>
              </a:spcAft>
              <a:buFont typeface="Arial" panose="020B0604020202020204" pitchFamily="34" charset="0"/>
              <a:buChar char="•"/>
            </a:pPr>
            <a:r>
              <a:rPr lang="en-US" dirty="0"/>
              <a:t>You know roughly what atomic does and what it is used for</a:t>
            </a:r>
          </a:p>
          <a:p>
            <a:pPr marL="285750" indent="-285750">
              <a:spcAft>
                <a:spcPts val="500"/>
              </a:spcAft>
              <a:buFont typeface="Arial" panose="020B0604020202020204" pitchFamily="34" charset="0"/>
              <a:buChar char="•"/>
            </a:pPr>
            <a:r>
              <a:rPr lang="en-US" dirty="0"/>
              <a:t>You’ve heard of shared_ptr</a:t>
            </a:r>
          </a:p>
          <a:p>
            <a:pPr marL="0" indent="0">
              <a:spcAft>
                <a:spcPts val="500"/>
              </a:spcAft>
            </a:pPr>
            <a:r>
              <a:rPr lang="en-US" b="1" dirty="0">
                <a:solidFill>
                  <a:srgbClr val="BB0027"/>
                </a:solidFill>
              </a:rPr>
              <a:t>Things we won’t cover</a:t>
            </a:r>
          </a:p>
          <a:p>
            <a:pPr marL="285750" indent="-285750">
              <a:spcAft>
                <a:spcPts val="500"/>
              </a:spcAft>
              <a:buFont typeface="Arial" panose="020B0604020202020204" pitchFamily="34" charset="0"/>
              <a:buChar char="•"/>
            </a:pPr>
            <a:r>
              <a:rPr lang="en-US" dirty="0"/>
              <a:t>Alias pointers, weak pointers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9EA3908-5CA4-04D3-2E11-0B9F9C7845A8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US"/>
              <a:t>Daniel Anderson  --  danielanderson.net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8601513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387EA8-192C-905E-515E-EE5A888948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we’ll learn today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E69EBCB-0792-E8E7-CB2D-EEDBB0338AC4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pPr marL="285750" indent="-285750">
              <a:spcAft>
                <a:spcPts val="500"/>
              </a:spcAft>
              <a:buFont typeface="Arial" panose="020B0604020202020204" pitchFamily="34" charset="0"/>
              <a:buChar char="•"/>
            </a:pPr>
            <a:r>
              <a:rPr lang="en-US" dirty="0"/>
              <a:t>How </a:t>
            </a:r>
            <a:r>
              <a:rPr lang="en-US" b="1" dirty="0"/>
              <a:t>shared_ptr</a:t>
            </a:r>
            <a:r>
              <a:rPr lang="en-US" dirty="0"/>
              <a:t> is implemented under the hood</a:t>
            </a:r>
          </a:p>
          <a:p>
            <a:pPr marL="285750" indent="-285750">
              <a:spcAft>
                <a:spcPts val="500"/>
              </a:spcAft>
              <a:buFont typeface="Arial" panose="020B0604020202020204" pitchFamily="34" charset="0"/>
              <a:buChar char="•"/>
            </a:pPr>
            <a:r>
              <a:rPr lang="en-US" dirty="0"/>
              <a:t>Atomics and concurrency patterns</a:t>
            </a:r>
          </a:p>
          <a:p>
            <a:pPr marL="285750" indent="-285750">
              <a:spcAft>
                <a:spcPts val="500"/>
              </a:spcAft>
              <a:buFont typeface="Arial" panose="020B0604020202020204" pitchFamily="34" charset="0"/>
              <a:buChar char="•"/>
            </a:pPr>
            <a:r>
              <a:rPr lang="en-US" dirty="0"/>
              <a:t>How existing </a:t>
            </a:r>
            <a:r>
              <a:rPr lang="en-US" b="1" dirty="0">
                <a:solidFill>
                  <a:srgbClr val="C00000"/>
                </a:solidFill>
              </a:rPr>
              <a:t>atomic</a:t>
            </a:r>
            <a:r>
              <a:rPr lang="en-US" b="1" dirty="0"/>
              <a:t>&lt;shared_ptr&gt;</a:t>
            </a:r>
            <a:r>
              <a:rPr lang="en-US" dirty="0"/>
              <a:t> are implemented (the </a:t>
            </a:r>
            <a:r>
              <a:rPr lang="en-US" i="1" dirty="0"/>
              <a:t>split reference count technique</a:t>
            </a:r>
            <a:r>
              <a:rPr lang="en-US" dirty="0"/>
              <a:t>)</a:t>
            </a:r>
          </a:p>
          <a:p>
            <a:pPr marL="285750" indent="-285750">
              <a:spcAft>
                <a:spcPts val="500"/>
              </a:spcAft>
              <a:buFont typeface="Arial" panose="020B0604020202020204" pitchFamily="34" charset="0"/>
              <a:buChar char="•"/>
            </a:pPr>
            <a:r>
              <a:rPr lang="en-US" dirty="0"/>
              <a:t>Deferred reclamation, i.e., garbage collection in C++ </a:t>
            </a:r>
          </a:p>
          <a:p>
            <a:pPr marL="0" indent="0">
              <a:spcAft>
                <a:spcPts val="500"/>
              </a:spcAft>
            </a:pPr>
            <a:r>
              <a:rPr lang="en-US" b="1" dirty="0">
                <a:solidFill>
                  <a:srgbClr val="C00000"/>
                </a:solidFill>
              </a:rPr>
              <a:t>Some assumed knowledge</a:t>
            </a:r>
          </a:p>
          <a:p>
            <a:pPr marL="285750" indent="-285750">
              <a:spcAft>
                <a:spcPts val="500"/>
              </a:spcAft>
              <a:buFont typeface="Arial" panose="020B0604020202020204" pitchFamily="34" charset="0"/>
              <a:buChar char="•"/>
            </a:pPr>
            <a:r>
              <a:rPr lang="en-US" dirty="0"/>
              <a:t>You’ve heard of </a:t>
            </a:r>
            <a:r>
              <a:rPr lang="en-US" b="1" u="sng" dirty="0"/>
              <a:t>lock-free </a:t>
            </a:r>
            <a:r>
              <a:rPr lang="en-US" dirty="0"/>
              <a:t>programming and know what a </a:t>
            </a:r>
            <a:r>
              <a:rPr lang="en-US" i="1" dirty="0"/>
              <a:t>compare_exchange </a:t>
            </a:r>
            <a:r>
              <a:rPr lang="en-US" dirty="0"/>
              <a:t>is</a:t>
            </a:r>
          </a:p>
          <a:p>
            <a:pPr marL="285750" indent="-285750">
              <a:spcAft>
                <a:spcPts val="500"/>
              </a:spcAft>
              <a:buFont typeface="Arial" panose="020B0604020202020204" pitchFamily="34" charset="0"/>
              <a:buChar char="•"/>
            </a:pPr>
            <a:r>
              <a:rPr lang="en-US" dirty="0"/>
              <a:t>You know roughly what </a:t>
            </a:r>
            <a:r>
              <a:rPr lang="en-US" b="1" u="sng" dirty="0"/>
              <a:t>atomic</a:t>
            </a:r>
            <a:r>
              <a:rPr lang="en-US" dirty="0"/>
              <a:t> does and what it is used for</a:t>
            </a:r>
          </a:p>
          <a:p>
            <a:pPr marL="285750" indent="-285750">
              <a:spcAft>
                <a:spcPts val="500"/>
              </a:spcAft>
              <a:buFont typeface="Arial" panose="020B0604020202020204" pitchFamily="34" charset="0"/>
              <a:buChar char="•"/>
            </a:pPr>
            <a:r>
              <a:rPr lang="en-US" dirty="0"/>
              <a:t>You’ve heard of </a:t>
            </a:r>
            <a:r>
              <a:rPr lang="en-US" b="1" u="sng" dirty="0"/>
              <a:t>shared_ptr</a:t>
            </a:r>
          </a:p>
          <a:p>
            <a:pPr marL="0" indent="0">
              <a:spcAft>
                <a:spcPts val="500"/>
              </a:spcAft>
            </a:pPr>
            <a:r>
              <a:rPr lang="en-US" b="1" dirty="0">
                <a:solidFill>
                  <a:srgbClr val="BB0027"/>
                </a:solidFill>
              </a:rPr>
              <a:t>Things we won’t cover</a:t>
            </a:r>
          </a:p>
          <a:p>
            <a:pPr marL="285750" indent="-285750">
              <a:spcAft>
                <a:spcPts val="500"/>
              </a:spcAft>
              <a:buFont typeface="Arial" panose="020B0604020202020204" pitchFamily="34" charset="0"/>
              <a:buChar char="•"/>
            </a:pPr>
            <a:r>
              <a:rPr lang="en-US" dirty="0"/>
              <a:t>Alias pointers, weak pointers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9EA3908-5CA4-04D3-2E11-0B9F9C7845A8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US"/>
              <a:t>Daniel Anderson  --  danielanderson.net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1670413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82613A-5599-A288-FC96-D0B19DB417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Why is this important?</a:t>
            </a:r>
          </a:p>
        </p:txBody>
      </p:sp>
      <p:pic>
        <p:nvPicPr>
          <p:cNvPr id="19" name="Picture 18">
            <a:extLst>
              <a:ext uri="{FF2B5EF4-FFF2-40B4-BE49-F238E27FC236}">
                <a16:creationId xmlns:a16="http://schemas.microsoft.com/office/drawing/2014/main" id="{7B6F8C80-3A13-49C2-7C51-B4760399B2E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05000" y="1885950"/>
            <a:ext cx="5105400" cy="1220414"/>
          </a:xfrm>
          <a:prstGeom prst="rect">
            <a:avLst/>
          </a:prstGeom>
        </p:spPr>
      </p:pic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08132BC-AE2C-69B5-F7BD-FE7B3FF182EE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US"/>
              <a:t>Daniel Anderson  --  danielanderson.net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7064240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82613A-5599-A288-FC96-D0B19DB417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Why is this important?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21B0F7E-ACF4-10A3-97A5-672903C8A32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95800" y="1578665"/>
            <a:ext cx="4062675" cy="1333644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93AF941D-CD84-CCB4-99D7-27217250C77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" y="1578665"/>
            <a:ext cx="3915228" cy="1981200"/>
          </a:xfrm>
          <a:prstGeom prst="rect">
            <a:avLst/>
          </a:prstGeom>
        </p:spPr>
      </p:pic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5B871E5-F294-4692-C1A7-803F51964367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US"/>
              <a:t>Daniel Anderson  --  danielanderson.net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784142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82613A-5599-A288-FC96-D0B19DB417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Why is this important?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21B0F7E-ACF4-10A3-97A5-672903C8A32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95800" y="1578665"/>
            <a:ext cx="4062675" cy="1333644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93AF941D-CD84-CCB4-99D7-27217250C77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" y="1578665"/>
            <a:ext cx="3915228" cy="1981200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10" name="Ink 9">
                <a:extLst>
                  <a:ext uri="{FF2B5EF4-FFF2-40B4-BE49-F238E27FC236}">
                    <a16:creationId xmlns:a16="http://schemas.microsoft.com/office/drawing/2014/main" id="{D11F93CF-3A94-FEC0-102F-63378BA24544}"/>
                  </a:ext>
                </a:extLst>
              </p14:cNvPr>
              <p14:cNvContentPartPr/>
              <p14:nvPr/>
            </p14:nvContentPartPr>
            <p14:xfrm>
              <a:off x="576037" y="1728757"/>
              <a:ext cx="2067120" cy="33840"/>
            </p14:xfrm>
          </p:contentPart>
        </mc:Choice>
        <mc:Fallback xmlns="">
          <p:pic>
            <p:nvPicPr>
              <p:cNvPr id="10" name="Ink 9">
                <a:extLst>
                  <a:ext uri="{FF2B5EF4-FFF2-40B4-BE49-F238E27FC236}">
                    <a16:creationId xmlns:a16="http://schemas.microsoft.com/office/drawing/2014/main" id="{D11F93CF-3A94-FEC0-102F-63378BA24544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522037" y="1620757"/>
                <a:ext cx="2174760" cy="2494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11" name="Ink 10">
                <a:extLst>
                  <a:ext uri="{FF2B5EF4-FFF2-40B4-BE49-F238E27FC236}">
                    <a16:creationId xmlns:a16="http://schemas.microsoft.com/office/drawing/2014/main" id="{32C6E48A-9D0F-F5E7-A5BC-8F155EF6067B}"/>
                  </a:ext>
                </a:extLst>
              </p14:cNvPr>
              <p14:cNvContentPartPr/>
              <p14:nvPr/>
            </p14:nvContentPartPr>
            <p14:xfrm>
              <a:off x="7977277" y="2643517"/>
              <a:ext cx="456840" cy="27360"/>
            </p14:xfrm>
          </p:contentPart>
        </mc:Choice>
        <mc:Fallback xmlns="">
          <p:pic>
            <p:nvPicPr>
              <p:cNvPr id="11" name="Ink 10">
                <a:extLst>
                  <a:ext uri="{FF2B5EF4-FFF2-40B4-BE49-F238E27FC236}">
                    <a16:creationId xmlns:a16="http://schemas.microsoft.com/office/drawing/2014/main" id="{32C6E48A-9D0F-F5E7-A5BC-8F155EF6067B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7923277" y="2534077"/>
                <a:ext cx="564480" cy="245875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">
            <p14:nvContentPartPr>
              <p14:cNvPr id="14" name="Ink 13">
                <a:extLst>
                  <a:ext uri="{FF2B5EF4-FFF2-40B4-BE49-F238E27FC236}">
                    <a16:creationId xmlns:a16="http://schemas.microsoft.com/office/drawing/2014/main" id="{D6BDA88B-78A4-B291-D6CE-115238CB1966}"/>
                  </a:ext>
                </a:extLst>
              </p14:cNvPr>
              <p14:cNvContentPartPr/>
              <p14:nvPr/>
            </p14:nvContentPartPr>
            <p14:xfrm>
              <a:off x="4624957" y="2795077"/>
              <a:ext cx="3352320" cy="14760"/>
            </p14:xfrm>
          </p:contentPart>
        </mc:Choice>
        <mc:Fallback xmlns="">
          <p:pic>
            <p:nvPicPr>
              <p:cNvPr id="14" name="Ink 13">
                <a:extLst>
                  <a:ext uri="{FF2B5EF4-FFF2-40B4-BE49-F238E27FC236}">
                    <a16:creationId xmlns:a16="http://schemas.microsoft.com/office/drawing/2014/main" id="{D6BDA88B-78A4-B291-D6CE-115238CB1966}"/>
                  </a:ext>
                </a:extLst>
              </p:cNvPr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4570957" y="2687077"/>
                <a:ext cx="3459960" cy="2304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0">
            <p14:nvContentPartPr>
              <p14:cNvPr id="15" name="Ink 14">
                <a:extLst>
                  <a:ext uri="{FF2B5EF4-FFF2-40B4-BE49-F238E27FC236}">
                    <a16:creationId xmlns:a16="http://schemas.microsoft.com/office/drawing/2014/main" id="{49A49D11-4623-D0F7-5233-CFE144FEE998}"/>
                  </a:ext>
                </a:extLst>
              </p14:cNvPr>
              <p14:cNvContentPartPr/>
              <p14:nvPr/>
            </p14:nvContentPartPr>
            <p14:xfrm>
              <a:off x="2855557" y="2583397"/>
              <a:ext cx="1132920" cy="7560"/>
            </p14:xfrm>
          </p:contentPart>
        </mc:Choice>
        <mc:Fallback xmlns="">
          <p:pic>
            <p:nvPicPr>
              <p:cNvPr id="15" name="Ink 14">
                <a:extLst>
                  <a:ext uri="{FF2B5EF4-FFF2-40B4-BE49-F238E27FC236}">
                    <a16:creationId xmlns:a16="http://schemas.microsoft.com/office/drawing/2014/main" id="{49A49D11-4623-D0F7-5233-CFE144FEE998}"/>
                  </a:ext>
                </a:extLst>
              </p:cNvPr>
              <p:cNvPicPr/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2801557" y="2475397"/>
                <a:ext cx="1240560" cy="2232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2">
            <p14:nvContentPartPr>
              <p14:cNvPr id="16" name="Ink 15">
                <a:extLst>
                  <a:ext uri="{FF2B5EF4-FFF2-40B4-BE49-F238E27FC236}">
                    <a16:creationId xmlns:a16="http://schemas.microsoft.com/office/drawing/2014/main" id="{05264EE2-3137-1D8C-9A63-02A406863544}"/>
                  </a:ext>
                </a:extLst>
              </p14:cNvPr>
              <p14:cNvContentPartPr/>
              <p14:nvPr/>
            </p14:nvContentPartPr>
            <p14:xfrm>
              <a:off x="549757" y="2722717"/>
              <a:ext cx="1629720" cy="7560"/>
            </p14:xfrm>
          </p:contentPart>
        </mc:Choice>
        <mc:Fallback xmlns="">
          <p:pic>
            <p:nvPicPr>
              <p:cNvPr id="16" name="Ink 15">
                <a:extLst>
                  <a:ext uri="{FF2B5EF4-FFF2-40B4-BE49-F238E27FC236}">
                    <a16:creationId xmlns:a16="http://schemas.microsoft.com/office/drawing/2014/main" id="{05264EE2-3137-1D8C-9A63-02A406863544}"/>
                  </a:ext>
                </a:extLst>
              </p:cNvPr>
              <p:cNvPicPr/>
              <p:nvPr/>
            </p:nvPicPr>
            <p:blipFill>
              <a:blip r:embed="rId13"/>
              <a:stretch>
                <a:fillRect/>
              </a:stretch>
            </p:blipFill>
            <p:spPr>
              <a:xfrm>
                <a:off x="495745" y="2614717"/>
                <a:ext cx="1737384" cy="223200"/>
              </a:xfrm>
              <a:prstGeom prst="rect">
                <a:avLst/>
              </a:prstGeom>
            </p:spPr>
          </p:pic>
        </mc:Fallback>
      </mc:AlternateContent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7AF0AEE-51A4-A84B-239F-9D95E3CE20CE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US"/>
              <a:t>Daniel Anderson  --  danielanderson.net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0160659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82613A-5599-A288-FC96-D0B19DB417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Why is this important?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21B0F7E-ACF4-10A3-97A5-672903C8A32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95800" y="1578665"/>
            <a:ext cx="4062675" cy="1333644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93AF941D-CD84-CCB4-99D7-27217250C77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" y="1578665"/>
            <a:ext cx="3915228" cy="1981200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4" name="Ink 3">
                <a:extLst>
                  <a:ext uri="{FF2B5EF4-FFF2-40B4-BE49-F238E27FC236}">
                    <a16:creationId xmlns:a16="http://schemas.microsoft.com/office/drawing/2014/main" id="{57213805-C713-99F1-585F-0671E407D559}"/>
                  </a:ext>
                </a:extLst>
              </p14:cNvPr>
              <p14:cNvContentPartPr/>
              <p14:nvPr/>
            </p14:nvContentPartPr>
            <p14:xfrm>
              <a:off x="2232757" y="2714797"/>
              <a:ext cx="1808640" cy="28800"/>
            </p14:xfrm>
          </p:contentPart>
        </mc:Choice>
        <mc:Fallback xmlns="">
          <p:pic>
            <p:nvPicPr>
              <p:cNvPr id="4" name="Ink 3">
                <a:extLst>
                  <a:ext uri="{FF2B5EF4-FFF2-40B4-BE49-F238E27FC236}">
                    <a16:creationId xmlns:a16="http://schemas.microsoft.com/office/drawing/2014/main" id="{57213805-C713-99F1-585F-0671E407D559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2178757" y="2606797"/>
                <a:ext cx="1916280" cy="2444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6" name="Ink 5">
                <a:extLst>
                  <a:ext uri="{FF2B5EF4-FFF2-40B4-BE49-F238E27FC236}">
                    <a16:creationId xmlns:a16="http://schemas.microsoft.com/office/drawing/2014/main" id="{F1E38733-7582-C992-5C9C-9BB4448D2F84}"/>
                  </a:ext>
                </a:extLst>
              </p14:cNvPr>
              <p14:cNvContentPartPr/>
              <p14:nvPr/>
            </p14:nvContentPartPr>
            <p14:xfrm>
              <a:off x="569557" y="2861677"/>
              <a:ext cx="1517040" cy="27360"/>
            </p14:xfrm>
          </p:contentPart>
        </mc:Choice>
        <mc:Fallback xmlns="">
          <p:pic>
            <p:nvPicPr>
              <p:cNvPr id="6" name="Ink 5">
                <a:extLst>
                  <a:ext uri="{FF2B5EF4-FFF2-40B4-BE49-F238E27FC236}">
                    <a16:creationId xmlns:a16="http://schemas.microsoft.com/office/drawing/2014/main" id="{F1E38733-7582-C992-5C9C-9BB4448D2F84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515917" y="2753677"/>
                <a:ext cx="1624680" cy="243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">
            <p14:nvContentPartPr>
              <p14:cNvPr id="8" name="Ink 7">
                <a:extLst>
                  <a:ext uri="{FF2B5EF4-FFF2-40B4-BE49-F238E27FC236}">
                    <a16:creationId xmlns:a16="http://schemas.microsoft.com/office/drawing/2014/main" id="{BFFE9391-8A9C-B055-731B-7A2F51AD8FF6}"/>
                  </a:ext>
                </a:extLst>
              </p14:cNvPr>
              <p14:cNvContentPartPr/>
              <p14:nvPr/>
            </p14:nvContentPartPr>
            <p14:xfrm>
              <a:off x="2093437" y="2847997"/>
              <a:ext cx="2153160" cy="34560"/>
            </p14:xfrm>
          </p:contentPart>
        </mc:Choice>
        <mc:Fallback xmlns="">
          <p:pic>
            <p:nvPicPr>
              <p:cNvPr id="8" name="Ink 7">
                <a:extLst>
                  <a:ext uri="{FF2B5EF4-FFF2-40B4-BE49-F238E27FC236}">
                    <a16:creationId xmlns:a16="http://schemas.microsoft.com/office/drawing/2014/main" id="{BFFE9391-8A9C-B055-731B-7A2F51AD8FF6}"/>
                  </a:ext>
                </a:extLst>
              </p:cNvPr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2039797" y="2740357"/>
                <a:ext cx="2260800" cy="2502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0">
            <p14:nvContentPartPr>
              <p14:cNvPr id="12" name="Ink 11">
                <a:extLst>
                  <a:ext uri="{FF2B5EF4-FFF2-40B4-BE49-F238E27FC236}">
                    <a16:creationId xmlns:a16="http://schemas.microsoft.com/office/drawing/2014/main" id="{9D599E90-A5DF-FB57-D48D-E66F244AC53E}"/>
                  </a:ext>
                </a:extLst>
              </p14:cNvPr>
              <p14:cNvContentPartPr/>
              <p14:nvPr/>
            </p14:nvContentPartPr>
            <p14:xfrm>
              <a:off x="569557" y="2994157"/>
              <a:ext cx="3650760" cy="42840"/>
            </p14:xfrm>
          </p:contentPart>
        </mc:Choice>
        <mc:Fallback xmlns="">
          <p:pic>
            <p:nvPicPr>
              <p:cNvPr id="12" name="Ink 11">
                <a:extLst>
                  <a:ext uri="{FF2B5EF4-FFF2-40B4-BE49-F238E27FC236}">
                    <a16:creationId xmlns:a16="http://schemas.microsoft.com/office/drawing/2014/main" id="{9D599E90-A5DF-FB57-D48D-E66F244AC53E}"/>
                  </a:ext>
                </a:extLst>
              </p:cNvPr>
              <p:cNvPicPr/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515917" y="2886157"/>
                <a:ext cx="3758400" cy="258480"/>
              </a:xfrm>
              <a:prstGeom prst="rect">
                <a:avLst/>
              </a:prstGeom>
            </p:spPr>
          </p:pic>
        </mc:Fallback>
      </mc:AlternateContent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70D201C-A9B2-AF57-39FA-D01334461DD9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US"/>
              <a:t>Daniel Anderson  --  danielanderson.net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5056264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6D3F910D-78A3-6D24-B006-176EE6F543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Lock-freedom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7" name="Content Placeholder 6">
                <a:extLst>
                  <a:ext uri="{FF2B5EF4-FFF2-40B4-BE49-F238E27FC236}">
                    <a16:creationId xmlns:a16="http://schemas.microsoft.com/office/drawing/2014/main" id="{E7122239-9D39-22D3-EE9C-90A76F227B1E}"/>
                  </a:ext>
                </a:extLst>
              </p:cNvPr>
              <p:cNvSpPr>
                <a:spLocks noGrp="1"/>
              </p:cNvSpPr>
              <p:nvPr>
                <p:ph sz="quarter" idx="10"/>
              </p:nvPr>
            </p:nvSpPr>
            <p:spPr/>
            <p:txBody>
              <a:bodyPr/>
              <a:lstStyle/>
              <a:p>
                <a:pPr marL="285750" indent="-285750">
                  <a:spcAft>
                    <a:spcPts val="1500"/>
                  </a:spcAft>
                  <a:buFont typeface="Arial" panose="020B0604020202020204" pitchFamily="34" charset="0"/>
                  <a:buChar char="•"/>
                </a:pPr>
                <a:r>
                  <a:rPr lang="en-US" dirty="0"/>
                  <a:t>Informally, </a:t>
                </a:r>
                <a:r>
                  <a:rPr lang="en-US" b="1" i="1" dirty="0">
                    <a:solidFill>
                      <a:srgbClr val="C00000"/>
                    </a:solidFill>
                  </a:rPr>
                  <a:t>lock free</a:t>
                </a:r>
                <a:r>
                  <a:rPr lang="en-US" dirty="0"/>
                  <a:t> </a:t>
                </a:r>
                <a14:m>
                  <m:oMath xmlns:m="http://schemas.openxmlformats.org/officeDocument/2006/math">
                    <m:r>
                      <a:rPr lang="en-US" b="1" i="1" smtClean="0">
                        <a:latin typeface="Cambria Math" panose="02040503050406030204" pitchFamily="18" charset="0"/>
                      </a:rPr>
                      <m:t>≈</m:t>
                    </m:r>
                  </m:oMath>
                </a14:m>
                <a:r>
                  <a:rPr lang="en-US" dirty="0"/>
                  <a:t> “don’t use locks”.  Not 100% accurate but right most of the time</a:t>
                </a:r>
              </a:p>
              <a:p>
                <a:pPr marL="285750" indent="-285750">
                  <a:spcAft>
                    <a:spcPts val="1500"/>
                  </a:spcAft>
                  <a:buFont typeface="Arial" panose="020B0604020202020204" pitchFamily="34" charset="0"/>
                  <a:buChar char="•"/>
                </a:pPr>
                <a:r>
                  <a:rPr lang="en-US" dirty="0"/>
                  <a:t>Formally, in a lock-free algorithm, given enough time, </a:t>
                </a:r>
                <a:r>
                  <a:rPr lang="en-US" b="1" i="1" dirty="0">
                    <a:solidFill>
                      <a:srgbClr val="C00000"/>
                    </a:solidFill>
                  </a:rPr>
                  <a:t>at least one thread will make progress </a:t>
                </a:r>
                <a:r>
                  <a:rPr lang="en-US" dirty="0"/>
                  <a:t>on its operation regardless of scheduling</a:t>
                </a:r>
              </a:p>
              <a:p>
                <a:pPr marL="285750" indent="-285750">
                  <a:spcAft>
                    <a:spcPts val="1500"/>
                  </a:spcAft>
                  <a:buFont typeface="Arial" panose="020B0604020202020204" pitchFamily="34" charset="0"/>
                  <a:buChar char="•"/>
                </a:pPr>
                <a:r>
                  <a:rPr lang="en-US" dirty="0"/>
                  <a:t>Alternatively, lock free means that if a scheduled thread fails to make progress, it must be because </a:t>
                </a:r>
                <a:r>
                  <a:rPr lang="en-US" b="1" i="1" dirty="0">
                    <a:solidFill>
                      <a:srgbClr val="C00000"/>
                    </a:solidFill>
                  </a:rPr>
                  <a:t>another thread made progress </a:t>
                </a:r>
                <a:r>
                  <a:rPr lang="en-US" dirty="0"/>
                  <a:t>instead</a:t>
                </a:r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:r>
                  <a:rPr lang="en-US" b="1" i="1" dirty="0">
                    <a:solidFill>
                      <a:srgbClr val="C00000"/>
                    </a:solidFill>
                  </a:rPr>
                  <a:t>System-wide progress </a:t>
                </a:r>
                <a:r>
                  <a:rPr lang="en-US" dirty="0"/>
                  <a:t>is guaranteed, although individual threads may starve</a:t>
                </a:r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:endParaRPr lang="en-US" dirty="0"/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:endParaRPr lang="en-US" dirty="0"/>
              </a:p>
            </p:txBody>
          </p:sp>
        </mc:Choice>
        <mc:Fallback>
          <p:sp>
            <p:nvSpPr>
              <p:cNvPr id="7" name="Content Placeholder 6">
                <a:extLst>
                  <a:ext uri="{FF2B5EF4-FFF2-40B4-BE49-F238E27FC236}">
                    <a16:creationId xmlns:a16="http://schemas.microsoft.com/office/drawing/2014/main" id="{E7122239-9D39-22D3-EE9C-90A76F227B1E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quarter" idx="10"/>
              </p:nvPr>
            </p:nvSpPr>
            <p:spPr>
              <a:blipFill>
                <a:blip r:embed="rId2"/>
                <a:stretch>
                  <a:fillRect l="-74" t="-35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89ECB65-32E3-9A2C-F05C-8FACD71D7533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 algn="l"/>
            <a:r>
              <a:rPr lang="en-US"/>
              <a:t>Daniel Anderson  --  danielanderson.net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7830590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AEC543B7-74BE-9662-0EC3-07CE97E2FB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266950"/>
            <a:ext cx="8229600" cy="609600"/>
          </a:xfrm>
        </p:spPr>
        <p:txBody>
          <a:bodyPr/>
          <a:lstStyle/>
          <a:p>
            <a:pPr algn="ctr"/>
            <a:r>
              <a:rPr lang="en-US" dirty="0"/>
              <a:t>std::</a:t>
            </a:r>
            <a:r>
              <a:rPr lang="en-US" dirty="0" err="1"/>
              <a:t>shared_ptr</a:t>
            </a:r>
            <a:endParaRPr lang="en-US" dirty="0"/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786729CD-57C0-571B-D5B9-2500B7253CA3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Daniel Anderson  --  danielanderson.net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5919257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1C59F6-B1E9-2B53-7687-C3AF13067E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std::shared_ptr  (the basics)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36EFB739-B5ED-D714-782A-D99536581361}"/>
              </a:ext>
            </a:extLst>
          </p:cNvPr>
          <p:cNvSpPr/>
          <p:nvPr/>
        </p:nvSpPr>
        <p:spPr bwMode="auto">
          <a:xfrm>
            <a:off x="914400" y="1657350"/>
            <a:ext cx="3429000" cy="76200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000" b="1" i="0" u="none" strike="noStrike" cap="none" normalizeH="0" baseline="0" dirty="0">
                <a:ln>
                  <a:noFill/>
                </a:ln>
                <a:effectLst/>
                <a:latin typeface="Courier New" panose="02070309020205020404" pitchFamily="49" charset="0"/>
                <a:ea typeface="Geneva" pitchFamily="-110" charset="-128"/>
                <a:cs typeface="Courier New" panose="02070309020205020404" pitchFamily="49" charset="0"/>
              </a:rPr>
              <a:t>T* ptr;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7612EDB-6049-AF82-F503-C47E239BE456}"/>
              </a:ext>
            </a:extLst>
          </p:cNvPr>
          <p:cNvSpPr txBox="1"/>
          <p:nvPr/>
        </p:nvSpPr>
        <p:spPr>
          <a:xfrm>
            <a:off x="894600" y="1197918"/>
            <a:ext cx="331853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shared_ptr&lt;T&gt; s1: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E673D88-CEBC-3A7D-312E-7AFCA0A458F5}"/>
              </a:ext>
            </a:extLst>
          </p:cNvPr>
          <p:cNvSpPr txBox="1"/>
          <p:nvPr/>
        </p:nvSpPr>
        <p:spPr>
          <a:xfrm>
            <a:off x="4991402" y="2487335"/>
            <a:ext cx="276550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control_block: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E8C45ED7-1D34-254B-9349-CB6A1720C2DB}"/>
              </a:ext>
            </a:extLst>
          </p:cNvPr>
          <p:cNvSpPr/>
          <p:nvPr/>
        </p:nvSpPr>
        <p:spPr bwMode="auto">
          <a:xfrm>
            <a:off x="4876800" y="2952750"/>
            <a:ext cx="3924600" cy="60960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1800" b="1" dirty="0">
                <a:latin typeface="Courier New" panose="02070309020205020404" pitchFamily="49" charset="0"/>
                <a:ea typeface="Geneva" pitchFamily="-110" charset="-128"/>
                <a:cs typeface="Courier New" panose="02070309020205020404" pitchFamily="49" charset="0"/>
              </a:rPr>
              <a:t>atomic&lt;long&gt; </a:t>
            </a:r>
            <a:r>
              <a:rPr lang="en-US" sz="1800" b="1" dirty="0" err="1">
                <a:latin typeface="Courier New" panose="02070309020205020404" pitchFamily="49" charset="0"/>
                <a:ea typeface="Geneva" pitchFamily="-110" charset="-128"/>
                <a:cs typeface="Courier New" panose="02070309020205020404" pitchFamily="49" charset="0"/>
              </a:rPr>
              <a:t>ref_count</a:t>
            </a:r>
            <a:r>
              <a:rPr lang="en-US" sz="1800" b="1" dirty="0">
                <a:latin typeface="Courier New" panose="02070309020205020404" pitchFamily="49" charset="0"/>
                <a:ea typeface="Geneva" pitchFamily="-110" charset="-128"/>
                <a:cs typeface="Courier New" panose="02070309020205020404" pitchFamily="49" charset="0"/>
              </a:rPr>
              <a:t> = 1;</a:t>
            </a:r>
            <a:br>
              <a:rPr lang="en-US" sz="1800" b="1" dirty="0">
                <a:latin typeface="Courier New" panose="02070309020205020404" pitchFamily="49" charset="0"/>
                <a:ea typeface="Geneva" pitchFamily="-110" charset="-128"/>
                <a:cs typeface="Courier New" panose="02070309020205020404" pitchFamily="49" charset="0"/>
              </a:rPr>
            </a:br>
            <a:r>
              <a:rPr lang="en-US" sz="1800" b="1" dirty="0">
                <a:latin typeface="Courier New" panose="02070309020205020404" pitchFamily="49" charset="0"/>
                <a:ea typeface="Geneva" pitchFamily="-110" charset="-128"/>
                <a:cs typeface="Courier New" panose="02070309020205020404" pitchFamily="49" charset="0"/>
              </a:rPr>
              <a:t>…</a:t>
            </a:r>
            <a:endParaRPr kumimoji="0" lang="en-US" sz="1800" b="1" i="0" u="none" strike="noStrike" cap="none" normalizeH="0" baseline="0" dirty="0">
              <a:ln>
                <a:noFill/>
              </a:ln>
              <a:effectLst/>
              <a:latin typeface="Courier New" panose="02070309020205020404" pitchFamily="49" charset="0"/>
              <a:ea typeface="Geneva" pitchFamily="-110" charset="-128"/>
              <a:cs typeface="Courier New" panose="02070309020205020404" pitchFamily="49" charset="0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837DDD7A-7FEB-0486-6D33-79CD1910AA96}"/>
              </a:ext>
            </a:extLst>
          </p:cNvPr>
          <p:cNvSpPr/>
          <p:nvPr/>
        </p:nvSpPr>
        <p:spPr bwMode="auto">
          <a:xfrm>
            <a:off x="914400" y="2033885"/>
            <a:ext cx="3429000" cy="46166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000" b="1" i="0" u="none" strike="noStrike" cap="none" normalizeH="0" baseline="0" dirty="0">
                <a:ln>
                  <a:noFill/>
                </a:ln>
                <a:effectLst/>
                <a:latin typeface="Courier New" panose="02070309020205020404" pitchFamily="49" charset="0"/>
                <a:ea typeface="Geneva" pitchFamily="-110" charset="-128"/>
                <a:cs typeface="Courier New" panose="02070309020205020404" pitchFamily="49" charset="0"/>
              </a:rPr>
              <a:t>control_block* ctrl;</a:t>
            </a:r>
          </a:p>
        </p:txBody>
      </p: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205CAA53-0016-B0E6-C90C-AA7A82817B43}"/>
              </a:ext>
            </a:extLst>
          </p:cNvPr>
          <p:cNvCxnSpPr>
            <a:cxnSpLocks/>
          </p:cNvCxnSpPr>
          <p:nvPr/>
        </p:nvCxnSpPr>
        <p:spPr bwMode="auto">
          <a:xfrm flipV="1">
            <a:off x="2362200" y="1659583"/>
            <a:ext cx="3581400" cy="226367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11" name="Rectangle 10">
            <a:extLst>
              <a:ext uri="{FF2B5EF4-FFF2-40B4-BE49-F238E27FC236}">
                <a16:creationId xmlns:a16="http://schemas.microsoft.com/office/drawing/2014/main" id="{22A738B7-A01E-DC50-F0B0-004C970D28EB}"/>
              </a:ext>
            </a:extLst>
          </p:cNvPr>
          <p:cNvSpPr/>
          <p:nvPr/>
        </p:nvSpPr>
        <p:spPr bwMode="auto">
          <a:xfrm>
            <a:off x="6172200" y="1272600"/>
            <a:ext cx="1143000" cy="757535"/>
          </a:xfrm>
          <a:prstGeom prst="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4000" b="1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45 Helvetica Light" pitchFamily="-110" charset="0"/>
                <a:ea typeface="Geneva" pitchFamily="-110" charset="-128"/>
                <a:cs typeface="Geneva" pitchFamily="-110" charset="-128"/>
              </a:rPr>
              <a:t>T</a:t>
            </a:r>
          </a:p>
        </p:txBody>
      </p: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F4230CC8-4904-1B61-75A5-31D1254EF738}"/>
              </a:ext>
            </a:extLst>
          </p:cNvPr>
          <p:cNvCxnSpPr>
            <a:cxnSpLocks/>
          </p:cNvCxnSpPr>
          <p:nvPr/>
        </p:nvCxnSpPr>
        <p:spPr bwMode="auto">
          <a:xfrm>
            <a:off x="4152599" y="2266950"/>
            <a:ext cx="876601" cy="307033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4E593DD-7AA0-7B9A-A8C7-AFF6330D4048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US"/>
              <a:t>Daniel Anderson  --  danielanderson.net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822355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 animBg="1"/>
      <p:bldP spid="11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1C59F6-B1E9-2B53-7687-C3AF13067E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std::shared_ptr  (the basics)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36EFB739-B5ED-D714-782A-D99536581361}"/>
              </a:ext>
            </a:extLst>
          </p:cNvPr>
          <p:cNvSpPr/>
          <p:nvPr/>
        </p:nvSpPr>
        <p:spPr bwMode="auto">
          <a:xfrm>
            <a:off x="914400" y="1657350"/>
            <a:ext cx="3429000" cy="76200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000" b="1" i="0" u="none" strike="noStrike" cap="none" normalizeH="0" baseline="0" dirty="0">
                <a:ln>
                  <a:noFill/>
                </a:ln>
                <a:effectLst/>
                <a:latin typeface="Courier New" panose="02070309020205020404" pitchFamily="49" charset="0"/>
                <a:ea typeface="Geneva" pitchFamily="-110" charset="-128"/>
                <a:cs typeface="Courier New" panose="02070309020205020404" pitchFamily="49" charset="0"/>
              </a:rPr>
              <a:t>T* ptr;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7612EDB-6049-AF82-F503-C47E239BE456}"/>
              </a:ext>
            </a:extLst>
          </p:cNvPr>
          <p:cNvSpPr txBox="1"/>
          <p:nvPr/>
        </p:nvSpPr>
        <p:spPr>
          <a:xfrm>
            <a:off x="894600" y="1197918"/>
            <a:ext cx="331853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shared_ptr&lt;T&gt; s1: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E673D88-CEBC-3A7D-312E-7AFCA0A458F5}"/>
              </a:ext>
            </a:extLst>
          </p:cNvPr>
          <p:cNvSpPr txBox="1"/>
          <p:nvPr/>
        </p:nvSpPr>
        <p:spPr>
          <a:xfrm>
            <a:off x="4991402" y="2487335"/>
            <a:ext cx="276550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control_block: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837DDD7A-7FEB-0486-6D33-79CD1910AA96}"/>
              </a:ext>
            </a:extLst>
          </p:cNvPr>
          <p:cNvSpPr/>
          <p:nvPr/>
        </p:nvSpPr>
        <p:spPr bwMode="auto">
          <a:xfrm>
            <a:off x="914400" y="2033885"/>
            <a:ext cx="3429000" cy="46166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000" b="1" i="0" u="none" strike="noStrike" cap="none" normalizeH="0" baseline="0" dirty="0">
                <a:ln>
                  <a:noFill/>
                </a:ln>
                <a:effectLst/>
                <a:latin typeface="Courier New" panose="02070309020205020404" pitchFamily="49" charset="0"/>
                <a:ea typeface="Geneva" pitchFamily="-110" charset="-128"/>
                <a:cs typeface="Courier New" panose="02070309020205020404" pitchFamily="49" charset="0"/>
              </a:rPr>
              <a:t>control_block* ctrl;</a:t>
            </a:r>
          </a:p>
        </p:txBody>
      </p: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205CAA53-0016-B0E6-C90C-AA7A82817B43}"/>
              </a:ext>
            </a:extLst>
          </p:cNvPr>
          <p:cNvCxnSpPr>
            <a:cxnSpLocks/>
          </p:cNvCxnSpPr>
          <p:nvPr/>
        </p:nvCxnSpPr>
        <p:spPr bwMode="auto">
          <a:xfrm flipV="1">
            <a:off x="2362200" y="1659583"/>
            <a:ext cx="3581400" cy="226367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11" name="Rectangle 10">
            <a:extLst>
              <a:ext uri="{FF2B5EF4-FFF2-40B4-BE49-F238E27FC236}">
                <a16:creationId xmlns:a16="http://schemas.microsoft.com/office/drawing/2014/main" id="{22A738B7-A01E-DC50-F0B0-004C970D28EB}"/>
              </a:ext>
            </a:extLst>
          </p:cNvPr>
          <p:cNvSpPr/>
          <p:nvPr/>
        </p:nvSpPr>
        <p:spPr bwMode="auto">
          <a:xfrm>
            <a:off x="6172200" y="1272600"/>
            <a:ext cx="1143000" cy="757535"/>
          </a:xfrm>
          <a:prstGeom prst="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4000" b="1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45 Helvetica Light" pitchFamily="-110" charset="0"/>
                <a:ea typeface="Geneva" pitchFamily="-110" charset="-128"/>
                <a:cs typeface="Geneva" pitchFamily="-110" charset="-128"/>
              </a:rPr>
              <a:t>T</a:t>
            </a:r>
          </a:p>
        </p:txBody>
      </p: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F4230CC8-4904-1B61-75A5-31D1254EF738}"/>
              </a:ext>
            </a:extLst>
          </p:cNvPr>
          <p:cNvCxnSpPr>
            <a:cxnSpLocks/>
          </p:cNvCxnSpPr>
          <p:nvPr/>
        </p:nvCxnSpPr>
        <p:spPr bwMode="auto">
          <a:xfrm>
            <a:off x="4152599" y="2266950"/>
            <a:ext cx="876601" cy="307033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3" name="Rectangle 2">
            <a:extLst>
              <a:ext uri="{FF2B5EF4-FFF2-40B4-BE49-F238E27FC236}">
                <a16:creationId xmlns:a16="http://schemas.microsoft.com/office/drawing/2014/main" id="{BD3BA1AC-650B-3CDE-F75A-FFCD76E17078}"/>
              </a:ext>
            </a:extLst>
          </p:cNvPr>
          <p:cNvSpPr/>
          <p:nvPr/>
        </p:nvSpPr>
        <p:spPr bwMode="auto">
          <a:xfrm>
            <a:off x="894600" y="3490615"/>
            <a:ext cx="3429000" cy="76200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000" b="1" i="0" u="none" strike="noStrike" cap="none" normalizeH="0" baseline="0" dirty="0">
                <a:ln>
                  <a:noFill/>
                </a:ln>
                <a:effectLst/>
                <a:latin typeface="Courier New" panose="02070309020205020404" pitchFamily="49" charset="0"/>
                <a:ea typeface="Geneva" pitchFamily="-110" charset="-128"/>
                <a:cs typeface="Courier New" panose="02070309020205020404" pitchFamily="49" charset="0"/>
              </a:rPr>
              <a:t>T* ptr;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2F46605D-D8AE-DFFF-AE0E-218EEF5DB568}"/>
              </a:ext>
            </a:extLst>
          </p:cNvPr>
          <p:cNvSpPr txBox="1"/>
          <p:nvPr/>
        </p:nvSpPr>
        <p:spPr>
          <a:xfrm>
            <a:off x="866526" y="4291311"/>
            <a:ext cx="331853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shared_ptr&lt;T&gt; s2: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27953121-FA75-3CCF-4752-87CCFDD0AF95}"/>
              </a:ext>
            </a:extLst>
          </p:cNvPr>
          <p:cNvSpPr/>
          <p:nvPr/>
        </p:nvSpPr>
        <p:spPr bwMode="auto">
          <a:xfrm>
            <a:off x="894600" y="3867150"/>
            <a:ext cx="3429000" cy="46166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000" b="1" i="0" u="none" strike="noStrike" cap="none" normalizeH="0" baseline="0" dirty="0">
                <a:ln>
                  <a:noFill/>
                </a:ln>
                <a:effectLst/>
                <a:latin typeface="Courier New" panose="02070309020205020404" pitchFamily="49" charset="0"/>
                <a:ea typeface="Geneva" pitchFamily="-110" charset="-128"/>
                <a:cs typeface="Courier New" panose="02070309020205020404" pitchFamily="49" charset="0"/>
              </a:rPr>
              <a:t>control_block* ctrl;</a:t>
            </a:r>
          </a:p>
        </p:txBody>
      </p:sp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BF39AA02-0AD5-3BCA-42F2-1BF30B69B469}"/>
              </a:ext>
            </a:extLst>
          </p:cNvPr>
          <p:cNvCxnSpPr>
            <a:cxnSpLocks/>
          </p:cNvCxnSpPr>
          <p:nvPr/>
        </p:nvCxnSpPr>
        <p:spPr bwMode="auto">
          <a:xfrm flipV="1">
            <a:off x="2133600" y="1885950"/>
            <a:ext cx="3886200" cy="1828800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3F204C9A-F83D-C68B-BD4B-B16030F2D2BE}"/>
              </a:ext>
            </a:extLst>
          </p:cNvPr>
          <p:cNvCxnSpPr>
            <a:cxnSpLocks/>
          </p:cNvCxnSpPr>
          <p:nvPr/>
        </p:nvCxnSpPr>
        <p:spPr bwMode="auto">
          <a:xfrm flipV="1">
            <a:off x="3962400" y="2800350"/>
            <a:ext cx="1029002" cy="1066800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21" name="Rectangle 20">
            <a:extLst>
              <a:ext uri="{FF2B5EF4-FFF2-40B4-BE49-F238E27FC236}">
                <a16:creationId xmlns:a16="http://schemas.microsoft.com/office/drawing/2014/main" id="{2D2E8AFF-3B38-42DA-E800-597BAEB08A27}"/>
              </a:ext>
            </a:extLst>
          </p:cNvPr>
          <p:cNvSpPr/>
          <p:nvPr/>
        </p:nvSpPr>
        <p:spPr bwMode="auto">
          <a:xfrm>
            <a:off x="4876800" y="2952750"/>
            <a:ext cx="3924600" cy="60960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1800" b="1" dirty="0">
                <a:latin typeface="Courier New" panose="02070309020205020404" pitchFamily="49" charset="0"/>
                <a:ea typeface="Geneva" pitchFamily="-110" charset="-128"/>
                <a:cs typeface="Courier New" panose="02070309020205020404" pitchFamily="49" charset="0"/>
              </a:rPr>
              <a:t>atomic&lt;long&gt; </a:t>
            </a:r>
            <a:r>
              <a:rPr lang="en-US" sz="1800" b="1" dirty="0" err="1">
                <a:latin typeface="Courier New" panose="02070309020205020404" pitchFamily="49" charset="0"/>
                <a:ea typeface="Geneva" pitchFamily="-110" charset="-128"/>
                <a:cs typeface="Courier New" panose="02070309020205020404" pitchFamily="49" charset="0"/>
              </a:rPr>
              <a:t>ref_count</a:t>
            </a:r>
            <a:r>
              <a:rPr lang="en-US" sz="1800" b="1" dirty="0">
                <a:latin typeface="Courier New" panose="02070309020205020404" pitchFamily="49" charset="0"/>
                <a:ea typeface="Geneva" pitchFamily="-110" charset="-128"/>
                <a:cs typeface="Courier New" panose="02070309020205020404" pitchFamily="49" charset="0"/>
              </a:rPr>
              <a:t> = 2;</a:t>
            </a:r>
            <a:br>
              <a:rPr lang="en-US" sz="1800" b="1" dirty="0">
                <a:latin typeface="Courier New" panose="02070309020205020404" pitchFamily="49" charset="0"/>
                <a:ea typeface="Geneva" pitchFamily="-110" charset="-128"/>
                <a:cs typeface="Courier New" panose="02070309020205020404" pitchFamily="49" charset="0"/>
              </a:rPr>
            </a:br>
            <a:r>
              <a:rPr lang="en-US" sz="1800" b="1" dirty="0">
                <a:latin typeface="Courier New" panose="02070309020205020404" pitchFamily="49" charset="0"/>
                <a:ea typeface="Geneva" pitchFamily="-110" charset="-128"/>
                <a:cs typeface="Courier New" panose="02070309020205020404" pitchFamily="49" charset="0"/>
              </a:rPr>
              <a:t>…</a:t>
            </a:r>
            <a:endParaRPr kumimoji="0" lang="en-US" sz="1800" b="1" i="0" u="none" strike="noStrike" cap="none" normalizeH="0" baseline="0" dirty="0">
              <a:ln>
                <a:noFill/>
              </a:ln>
              <a:effectLst/>
              <a:latin typeface="Courier New" panose="02070309020205020404" pitchFamily="49" charset="0"/>
              <a:ea typeface="Geneva" pitchFamily="-110" charset="-128"/>
              <a:cs typeface="Courier New" panose="02070309020205020404" pitchFamily="49" charset="0"/>
            </a:endParaRPr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90F9F5D4-D749-FF0C-750C-3B9F9C6BBFA6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US"/>
              <a:t>Daniel Anderson  --  danielanderson.net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2144369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1C59F6-B1E9-2B53-7687-C3AF13067E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std::shared_ptr  (the basics)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E673D88-CEBC-3A7D-312E-7AFCA0A458F5}"/>
              </a:ext>
            </a:extLst>
          </p:cNvPr>
          <p:cNvSpPr txBox="1"/>
          <p:nvPr/>
        </p:nvSpPr>
        <p:spPr>
          <a:xfrm>
            <a:off x="4991402" y="2487335"/>
            <a:ext cx="276550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control_block: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22A738B7-A01E-DC50-F0B0-004C970D28EB}"/>
              </a:ext>
            </a:extLst>
          </p:cNvPr>
          <p:cNvSpPr/>
          <p:nvPr/>
        </p:nvSpPr>
        <p:spPr bwMode="auto">
          <a:xfrm>
            <a:off x="6172200" y="1272600"/>
            <a:ext cx="1143000" cy="757535"/>
          </a:xfrm>
          <a:prstGeom prst="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4000" b="1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45 Helvetica Light" pitchFamily="-110" charset="0"/>
                <a:ea typeface="Geneva" pitchFamily="-110" charset="-128"/>
                <a:cs typeface="Geneva" pitchFamily="-110" charset="-128"/>
              </a:rPr>
              <a:t>T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BD3BA1AC-650B-3CDE-F75A-FFCD76E17078}"/>
              </a:ext>
            </a:extLst>
          </p:cNvPr>
          <p:cNvSpPr/>
          <p:nvPr/>
        </p:nvSpPr>
        <p:spPr bwMode="auto">
          <a:xfrm>
            <a:off x="894600" y="3490615"/>
            <a:ext cx="3429000" cy="76200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000" b="1" i="0" u="none" strike="noStrike" cap="none" normalizeH="0" baseline="0" dirty="0">
                <a:ln>
                  <a:noFill/>
                </a:ln>
                <a:effectLst/>
                <a:latin typeface="Courier New" panose="02070309020205020404" pitchFamily="49" charset="0"/>
                <a:ea typeface="Geneva" pitchFamily="-110" charset="-128"/>
                <a:cs typeface="Courier New" panose="02070309020205020404" pitchFamily="49" charset="0"/>
              </a:rPr>
              <a:t>T* ptr;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27953121-FA75-3CCF-4752-87CCFDD0AF95}"/>
              </a:ext>
            </a:extLst>
          </p:cNvPr>
          <p:cNvSpPr/>
          <p:nvPr/>
        </p:nvSpPr>
        <p:spPr bwMode="auto">
          <a:xfrm>
            <a:off x="894600" y="3867150"/>
            <a:ext cx="3429000" cy="46166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000" b="1" i="0" u="none" strike="noStrike" cap="none" normalizeH="0" baseline="0" dirty="0">
                <a:ln>
                  <a:noFill/>
                </a:ln>
                <a:effectLst/>
                <a:latin typeface="Courier New" panose="02070309020205020404" pitchFamily="49" charset="0"/>
                <a:ea typeface="Geneva" pitchFamily="-110" charset="-128"/>
                <a:cs typeface="Courier New" panose="02070309020205020404" pitchFamily="49" charset="0"/>
              </a:rPr>
              <a:t>control_block* ctrl;</a:t>
            </a:r>
          </a:p>
        </p:txBody>
      </p:sp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BF39AA02-0AD5-3BCA-42F2-1BF30B69B469}"/>
              </a:ext>
            </a:extLst>
          </p:cNvPr>
          <p:cNvCxnSpPr>
            <a:cxnSpLocks/>
          </p:cNvCxnSpPr>
          <p:nvPr/>
        </p:nvCxnSpPr>
        <p:spPr bwMode="auto">
          <a:xfrm flipV="1">
            <a:off x="2133600" y="1885950"/>
            <a:ext cx="3886200" cy="1828800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3F204C9A-F83D-C68B-BD4B-B16030F2D2BE}"/>
              </a:ext>
            </a:extLst>
          </p:cNvPr>
          <p:cNvCxnSpPr>
            <a:cxnSpLocks/>
          </p:cNvCxnSpPr>
          <p:nvPr/>
        </p:nvCxnSpPr>
        <p:spPr bwMode="auto">
          <a:xfrm flipV="1">
            <a:off x="3962400" y="2800350"/>
            <a:ext cx="1029002" cy="1066800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15" name="Rectangle 14">
            <a:extLst>
              <a:ext uri="{FF2B5EF4-FFF2-40B4-BE49-F238E27FC236}">
                <a16:creationId xmlns:a16="http://schemas.microsoft.com/office/drawing/2014/main" id="{76C25D64-058F-D615-2095-0F53921F9AF2}"/>
              </a:ext>
            </a:extLst>
          </p:cNvPr>
          <p:cNvSpPr/>
          <p:nvPr/>
        </p:nvSpPr>
        <p:spPr bwMode="auto">
          <a:xfrm>
            <a:off x="4876800" y="2952750"/>
            <a:ext cx="3924600" cy="60960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1800" b="1" dirty="0">
                <a:latin typeface="Courier New" panose="02070309020205020404" pitchFamily="49" charset="0"/>
                <a:ea typeface="Geneva" pitchFamily="-110" charset="-128"/>
                <a:cs typeface="Courier New" panose="02070309020205020404" pitchFamily="49" charset="0"/>
              </a:rPr>
              <a:t>atomic&lt;long&gt; </a:t>
            </a:r>
            <a:r>
              <a:rPr lang="en-US" sz="1800" b="1" dirty="0" err="1">
                <a:latin typeface="Courier New" panose="02070309020205020404" pitchFamily="49" charset="0"/>
                <a:ea typeface="Geneva" pitchFamily="-110" charset="-128"/>
                <a:cs typeface="Courier New" panose="02070309020205020404" pitchFamily="49" charset="0"/>
              </a:rPr>
              <a:t>ref_count</a:t>
            </a:r>
            <a:r>
              <a:rPr lang="en-US" sz="1800" b="1" dirty="0">
                <a:latin typeface="Courier New" panose="02070309020205020404" pitchFamily="49" charset="0"/>
                <a:ea typeface="Geneva" pitchFamily="-110" charset="-128"/>
                <a:cs typeface="Courier New" panose="02070309020205020404" pitchFamily="49" charset="0"/>
              </a:rPr>
              <a:t> = 1;</a:t>
            </a:r>
            <a:br>
              <a:rPr lang="en-US" sz="1800" b="1" dirty="0">
                <a:latin typeface="Courier New" panose="02070309020205020404" pitchFamily="49" charset="0"/>
                <a:ea typeface="Geneva" pitchFamily="-110" charset="-128"/>
                <a:cs typeface="Courier New" panose="02070309020205020404" pitchFamily="49" charset="0"/>
              </a:rPr>
            </a:br>
            <a:r>
              <a:rPr lang="en-US" sz="1800" b="1" dirty="0">
                <a:latin typeface="Courier New" panose="02070309020205020404" pitchFamily="49" charset="0"/>
                <a:ea typeface="Geneva" pitchFamily="-110" charset="-128"/>
                <a:cs typeface="Courier New" panose="02070309020205020404" pitchFamily="49" charset="0"/>
              </a:rPr>
              <a:t>…</a:t>
            </a:r>
            <a:endParaRPr kumimoji="0" lang="en-US" sz="1800" b="1" i="0" u="none" strike="noStrike" cap="none" normalizeH="0" baseline="0" dirty="0">
              <a:ln>
                <a:noFill/>
              </a:ln>
              <a:effectLst/>
              <a:latin typeface="Courier New" panose="02070309020205020404" pitchFamily="49" charset="0"/>
              <a:ea typeface="Geneva" pitchFamily="-110" charset="-128"/>
              <a:cs typeface="Courier New" panose="02070309020205020404" pitchFamily="49" charset="0"/>
            </a:endParaRP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BCE0DE6-7B68-D2E9-9E37-94714C03772A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US"/>
              <a:t>Daniel Anderson  --  danielanderson.net</a:t>
            </a:r>
            <a:endParaRPr 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70916A9-667D-08BE-9644-62C3E66DD479}"/>
              </a:ext>
            </a:extLst>
          </p:cNvPr>
          <p:cNvSpPr txBox="1"/>
          <p:nvPr/>
        </p:nvSpPr>
        <p:spPr>
          <a:xfrm>
            <a:off x="866526" y="4291311"/>
            <a:ext cx="331853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shared_ptr&lt;T&gt; s2:</a:t>
            </a:r>
          </a:p>
        </p:txBody>
      </p:sp>
    </p:spTree>
    <p:extLst>
      <p:ext uri="{BB962C8B-B14F-4D97-AF65-F5344CB8AC3E}">
        <p14:creationId xmlns:p14="http://schemas.microsoft.com/office/powerpoint/2010/main" val="10847557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1C59F6-B1E9-2B53-7687-C3AF13067E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std::shared_ptr  (the basics)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E673D88-CEBC-3A7D-312E-7AFCA0A458F5}"/>
              </a:ext>
            </a:extLst>
          </p:cNvPr>
          <p:cNvSpPr txBox="1"/>
          <p:nvPr/>
        </p:nvSpPr>
        <p:spPr>
          <a:xfrm>
            <a:off x="4991402" y="2487335"/>
            <a:ext cx="276550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control_block: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22A738B7-A01E-DC50-F0B0-004C970D28EB}"/>
              </a:ext>
            </a:extLst>
          </p:cNvPr>
          <p:cNvSpPr/>
          <p:nvPr/>
        </p:nvSpPr>
        <p:spPr bwMode="auto">
          <a:xfrm>
            <a:off x="6172200" y="1272600"/>
            <a:ext cx="1143000" cy="757535"/>
          </a:xfrm>
          <a:prstGeom prst="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4000" b="1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45 Helvetica Light" pitchFamily="-110" charset="0"/>
                <a:ea typeface="Geneva" pitchFamily="-110" charset="-128"/>
                <a:cs typeface="Geneva" pitchFamily="-110" charset="-128"/>
              </a:rPr>
              <a:t>T</a:t>
            </a:r>
          </a:p>
        </p:txBody>
      </p:sp>
      <p:sp>
        <p:nvSpPr>
          <p:cNvPr id="4" name="Multiplication Sign 3">
            <a:extLst>
              <a:ext uri="{FF2B5EF4-FFF2-40B4-BE49-F238E27FC236}">
                <a16:creationId xmlns:a16="http://schemas.microsoft.com/office/drawing/2014/main" id="{CA576E9E-E987-8D67-E0B0-EDFEBAB8EF0A}"/>
              </a:ext>
            </a:extLst>
          </p:cNvPr>
          <p:cNvSpPr/>
          <p:nvPr/>
        </p:nvSpPr>
        <p:spPr bwMode="auto">
          <a:xfrm>
            <a:off x="5779600" y="753717"/>
            <a:ext cx="1977303" cy="1828800"/>
          </a:xfrm>
          <a:prstGeom prst="mathMultiply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45 Helvetica Light" pitchFamily="-110" charset="0"/>
              <a:ea typeface="Geneva" pitchFamily="-110" charset="-128"/>
              <a:cs typeface="Geneva" pitchFamily="-110" charset="-128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2F7F1F67-CD10-D6D5-C01E-2B3D96905D7F}"/>
              </a:ext>
            </a:extLst>
          </p:cNvPr>
          <p:cNvSpPr/>
          <p:nvPr/>
        </p:nvSpPr>
        <p:spPr bwMode="auto">
          <a:xfrm>
            <a:off x="4876800" y="2952750"/>
            <a:ext cx="3924600" cy="60960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1800" b="1" dirty="0">
                <a:latin typeface="Courier New" panose="02070309020205020404" pitchFamily="49" charset="0"/>
                <a:ea typeface="Geneva" pitchFamily="-110" charset="-128"/>
                <a:cs typeface="Courier New" panose="02070309020205020404" pitchFamily="49" charset="0"/>
              </a:rPr>
              <a:t>atomic&lt;long&gt; </a:t>
            </a:r>
            <a:r>
              <a:rPr lang="en-US" sz="1800" b="1" dirty="0" err="1">
                <a:latin typeface="Courier New" panose="02070309020205020404" pitchFamily="49" charset="0"/>
                <a:ea typeface="Geneva" pitchFamily="-110" charset="-128"/>
                <a:cs typeface="Courier New" panose="02070309020205020404" pitchFamily="49" charset="0"/>
              </a:rPr>
              <a:t>ref_count</a:t>
            </a:r>
            <a:r>
              <a:rPr lang="en-US" sz="1800" b="1" dirty="0">
                <a:latin typeface="Courier New" panose="02070309020205020404" pitchFamily="49" charset="0"/>
                <a:ea typeface="Geneva" pitchFamily="-110" charset="-128"/>
                <a:cs typeface="Courier New" panose="02070309020205020404" pitchFamily="49" charset="0"/>
              </a:rPr>
              <a:t> = 0;</a:t>
            </a:r>
            <a:br>
              <a:rPr lang="en-US" sz="1800" b="1" dirty="0">
                <a:latin typeface="Courier New" panose="02070309020205020404" pitchFamily="49" charset="0"/>
                <a:ea typeface="Geneva" pitchFamily="-110" charset="-128"/>
                <a:cs typeface="Courier New" panose="02070309020205020404" pitchFamily="49" charset="0"/>
              </a:rPr>
            </a:br>
            <a:r>
              <a:rPr lang="en-US" sz="1800" b="1" dirty="0">
                <a:latin typeface="Courier New" panose="02070309020205020404" pitchFamily="49" charset="0"/>
                <a:ea typeface="Geneva" pitchFamily="-110" charset="-128"/>
                <a:cs typeface="Courier New" panose="02070309020205020404" pitchFamily="49" charset="0"/>
              </a:rPr>
              <a:t>…</a:t>
            </a:r>
            <a:endParaRPr kumimoji="0" lang="en-US" sz="1800" b="1" i="0" u="none" strike="noStrike" cap="none" normalizeH="0" baseline="0" dirty="0">
              <a:ln>
                <a:noFill/>
              </a:ln>
              <a:effectLst/>
              <a:latin typeface="Courier New" panose="02070309020205020404" pitchFamily="49" charset="0"/>
              <a:ea typeface="Geneva" pitchFamily="-110" charset="-128"/>
              <a:cs typeface="Courier New" panose="02070309020205020404" pitchFamily="49" charset="0"/>
            </a:endParaRPr>
          </a:p>
        </p:txBody>
      </p:sp>
      <p:sp>
        <p:nvSpPr>
          <p:cNvPr id="5" name="Multiplication Sign 4">
            <a:extLst>
              <a:ext uri="{FF2B5EF4-FFF2-40B4-BE49-F238E27FC236}">
                <a16:creationId xmlns:a16="http://schemas.microsoft.com/office/drawing/2014/main" id="{4642A5C4-1CCF-CE54-FDD5-30BEFAF7B604}"/>
              </a:ext>
            </a:extLst>
          </p:cNvPr>
          <p:cNvSpPr/>
          <p:nvPr/>
        </p:nvSpPr>
        <p:spPr bwMode="auto">
          <a:xfrm>
            <a:off x="5779600" y="2266950"/>
            <a:ext cx="1977303" cy="1828800"/>
          </a:xfrm>
          <a:prstGeom prst="mathMultiply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45 Helvetica Light" pitchFamily="-110" charset="0"/>
              <a:ea typeface="Geneva" pitchFamily="-110" charset="-128"/>
              <a:cs typeface="Geneva" pitchFamily="-110" charset="-128"/>
            </a:endParaRP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218D455-1717-E97A-2BFD-41BB5C8CD9F6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US"/>
              <a:t>Daniel Anderson  --  danielanderson.net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2000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91D70030-F451-D1F3-6F70-2A107599DD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266950"/>
            <a:ext cx="8229600" cy="609600"/>
          </a:xfrm>
        </p:spPr>
        <p:txBody>
          <a:bodyPr/>
          <a:lstStyle/>
          <a:p>
            <a:pPr algn="ctr"/>
            <a:r>
              <a:rPr lang="en-US" dirty="0">
                <a:solidFill>
                  <a:srgbClr val="C00000"/>
                </a:solidFill>
              </a:rPr>
              <a:t>std::atomic</a:t>
            </a:r>
            <a:r>
              <a:rPr lang="en-US" dirty="0"/>
              <a:t>&lt;std::</a:t>
            </a:r>
            <a:r>
              <a:rPr lang="en-US" dirty="0" err="1"/>
              <a:t>shared_ptr</a:t>
            </a:r>
            <a:r>
              <a:rPr lang="en-US" dirty="0"/>
              <a:t>&gt;</a:t>
            </a:r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5530B698-0C19-CDA8-6C5C-676AAD6952DE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Daniel Anderson  --  danielanderson.net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7502261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A6D1D9-89F3-142B-44FB-72C8B4E137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BB0027"/>
                </a:solidFill>
              </a:rPr>
              <a:t>std::atomic</a:t>
            </a:r>
            <a:r>
              <a:rPr lang="en-US" dirty="0"/>
              <a:t>&lt;std::</a:t>
            </a:r>
            <a:r>
              <a:rPr lang="en-US" dirty="0" err="1"/>
              <a:t>shared_ptr</a:t>
            </a:r>
            <a:r>
              <a:rPr lang="en-US" dirty="0"/>
              <a:t>&gt;</a:t>
            </a:r>
            <a:endParaRPr lang="en-US" sz="1400" b="0" dirty="0">
              <a:solidFill>
                <a:schemeClr val="accent3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F10F550-9F61-A84B-8FDD-C199AF7D137E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/>
              <a:t>Atomic shared pointers were introduced to answer the age-old question…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5174605-A007-9472-3393-33604F0A74D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95285" y="1581150"/>
            <a:ext cx="4953429" cy="2499577"/>
          </a:xfrm>
          <a:prstGeom prst="rect">
            <a:avLst/>
          </a:prstGeom>
        </p:spPr>
      </p:pic>
      <p:sp>
        <p:nvSpPr>
          <p:cNvPr id="6" name="Arrow: Left 5">
            <a:extLst>
              <a:ext uri="{FF2B5EF4-FFF2-40B4-BE49-F238E27FC236}">
                <a16:creationId xmlns:a16="http://schemas.microsoft.com/office/drawing/2014/main" id="{1B92864C-2269-E2C2-DAB7-2237116D2E64}"/>
              </a:ext>
            </a:extLst>
          </p:cNvPr>
          <p:cNvSpPr/>
          <p:nvPr/>
        </p:nvSpPr>
        <p:spPr bwMode="auto">
          <a:xfrm>
            <a:off x="4158434" y="3110186"/>
            <a:ext cx="914498" cy="327378"/>
          </a:xfrm>
          <a:prstGeom prst="leftArrow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45 Helvetica Light" pitchFamily="-110" charset="0"/>
              <a:ea typeface="Geneva" pitchFamily="-110" charset="-128"/>
              <a:cs typeface="Geneva" pitchFamily="-110" charset="-128"/>
            </a:endParaRP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728A253-5320-6B26-616D-1D18CA6BA953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US"/>
              <a:t>Daniel Anderson  --  danielanderson.net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663587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A6D1D9-89F3-142B-44FB-72C8B4E137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C00000"/>
                </a:solidFill>
              </a:rPr>
              <a:t>std::atomic</a:t>
            </a:r>
            <a:r>
              <a:rPr lang="en-US" dirty="0"/>
              <a:t>&lt;std::</a:t>
            </a:r>
            <a:r>
              <a:rPr lang="en-US" dirty="0" err="1"/>
              <a:t>shared_ptr</a:t>
            </a:r>
            <a:r>
              <a:rPr lang="en-US" dirty="0"/>
              <a:t>&gt;</a:t>
            </a:r>
            <a:endParaRPr lang="en-US" sz="1400" b="0" dirty="0">
              <a:solidFill>
                <a:schemeClr val="accent3"/>
              </a:solidFill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98CE582D-3E7E-C305-6B16-92224D8B8D67}"/>
              </a:ext>
            </a:extLst>
          </p:cNvPr>
          <p:cNvSpPr/>
          <p:nvPr/>
        </p:nvSpPr>
        <p:spPr bwMode="auto">
          <a:xfrm>
            <a:off x="838200" y="1519800"/>
            <a:ext cx="2362200" cy="1128150"/>
          </a:xfrm>
          <a:prstGeom prst="rect">
            <a:avLst/>
          </a:prstGeom>
          <a:solidFill>
            <a:schemeClr val="bg1">
              <a:lumMod val="9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600" b="1" i="0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45 Helvetica Light" pitchFamily="-110" charset="0"/>
                <a:ea typeface="Geneva" pitchFamily="-110" charset="-128"/>
                <a:cs typeface="Geneva" pitchFamily="-110" charset="-128"/>
              </a:rPr>
              <a:t>Thread 1</a:t>
            </a:r>
            <a:br>
              <a:rPr kumimoji="0" lang="en-US" sz="1600" b="1" i="0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45 Helvetica Light" pitchFamily="-110" charset="0"/>
                <a:ea typeface="Geneva" pitchFamily="-110" charset="-128"/>
                <a:cs typeface="Geneva" pitchFamily="-110" charset="-128"/>
              </a:rPr>
            </a:br>
            <a:br>
              <a:rPr kumimoji="0" lang="en-US" sz="1600" b="1" i="0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45 Helvetica Light" pitchFamily="-110" charset="0"/>
                <a:ea typeface="Geneva" pitchFamily="-110" charset="-128"/>
                <a:cs typeface="Geneva" pitchFamily="-110" charset="-128"/>
              </a:rPr>
            </a:br>
            <a:r>
              <a:rPr kumimoji="0" lang="en-US" sz="1200" b="1" i="0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ourier New" panose="02070309020205020404" pitchFamily="49" charset="0"/>
                <a:ea typeface="Geneva" pitchFamily="-110" charset="-128"/>
                <a:cs typeface="Courier New" panose="02070309020205020404" pitchFamily="49" charset="0"/>
              </a:rPr>
              <a:t>std::</a:t>
            </a:r>
            <a:r>
              <a:rPr kumimoji="0" lang="en-US" sz="1200" b="1" i="0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ourier New" panose="02070309020205020404" pitchFamily="49" charset="0"/>
                <a:ea typeface="Geneva" pitchFamily="-110" charset="-128"/>
                <a:cs typeface="Courier New" panose="02070309020205020404" pitchFamily="49" charset="0"/>
              </a:rPr>
              <a:t>shared_ptr</a:t>
            </a:r>
            <a:r>
              <a:rPr kumimoji="0" lang="en-US" sz="1200" b="1" i="0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ourier New" panose="02070309020205020404" pitchFamily="49" charset="0"/>
                <a:ea typeface="Geneva" pitchFamily="-110" charset="-128"/>
                <a:cs typeface="Courier New" panose="02070309020205020404" pitchFamily="49" charset="0"/>
              </a:rPr>
              <a:t>&lt;T&gt; s1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92DCB853-1D6A-C1CF-FAB6-16D13956574A}"/>
              </a:ext>
            </a:extLst>
          </p:cNvPr>
          <p:cNvSpPr/>
          <p:nvPr/>
        </p:nvSpPr>
        <p:spPr bwMode="auto">
          <a:xfrm>
            <a:off x="5943601" y="1519800"/>
            <a:ext cx="2666997" cy="1280550"/>
          </a:xfrm>
          <a:prstGeom prst="rect">
            <a:avLst/>
          </a:prstGeom>
          <a:solidFill>
            <a:schemeClr val="bg1">
              <a:lumMod val="9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600" b="1" i="0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45 Helvetica Light" pitchFamily="-110" charset="0"/>
                <a:ea typeface="Geneva" pitchFamily="-110" charset="-128"/>
                <a:cs typeface="Geneva" pitchFamily="-110" charset="-128"/>
              </a:rPr>
              <a:t>Thread 2</a:t>
            </a:r>
            <a:br>
              <a:rPr kumimoji="0" lang="en-US" sz="1600" b="1" i="0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45 Helvetica Light" pitchFamily="-110" charset="0"/>
                <a:ea typeface="Geneva" pitchFamily="-110" charset="-128"/>
                <a:cs typeface="Geneva" pitchFamily="-110" charset="-128"/>
              </a:rPr>
            </a:br>
            <a:br>
              <a:rPr kumimoji="0" lang="en-US" sz="1600" b="1" i="0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45 Helvetica Light" pitchFamily="-110" charset="0"/>
                <a:ea typeface="Geneva" pitchFamily="-110" charset="-128"/>
                <a:cs typeface="Geneva" pitchFamily="-110" charset="-128"/>
              </a:rPr>
            </a:br>
            <a:r>
              <a:rPr kumimoji="0" lang="en-US" sz="1200" b="1" i="0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ourier New" panose="02070309020205020404" pitchFamily="49" charset="0"/>
                <a:ea typeface="Geneva" pitchFamily="-110" charset="-128"/>
                <a:cs typeface="Courier New" panose="02070309020205020404" pitchFamily="49" charset="0"/>
              </a:rPr>
              <a:t>std::</a:t>
            </a:r>
            <a:r>
              <a:rPr kumimoji="0" lang="en-US" sz="1200" b="1" i="0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ourier New" panose="02070309020205020404" pitchFamily="49" charset="0"/>
                <a:ea typeface="Geneva" pitchFamily="-110" charset="-128"/>
                <a:cs typeface="Courier New" panose="02070309020205020404" pitchFamily="49" charset="0"/>
              </a:rPr>
              <a:t>shared_ptr</a:t>
            </a:r>
            <a:r>
              <a:rPr kumimoji="0" lang="en-US" sz="1200" b="1" i="0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ourier New" panose="02070309020205020404" pitchFamily="49" charset="0"/>
                <a:ea typeface="Geneva" pitchFamily="-110" charset="-128"/>
                <a:cs typeface="Courier New" panose="02070309020205020404" pitchFamily="49" charset="0"/>
              </a:rPr>
              <a:t>&lt;T&gt; </a:t>
            </a:r>
            <a:r>
              <a:rPr lang="en-US" sz="1200" b="1" dirty="0">
                <a:latin typeface="Courier New" panose="02070309020205020404" pitchFamily="49" charset="0"/>
                <a:ea typeface="Geneva" pitchFamily="-110" charset="-128"/>
                <a:cs typeface="Courier New" panose="02070309020205020404" pitchFamily="49" charset="0"/>
              </a:rPr>
              <a:t>s2</a:t>
            </a:r>
            <a:br>
              <a:rPr lang="en-US" sz="1200" b="1" dirty="0">
                <a:latin typeface="Courier New" panose="02070309020205020404" pitchFamily="49" charset="0"/>
                <a:ea typeface="Geneva" pitchFamily="-110" charset="-128"/>
                <a:cs typeface="Courier New" panose="02070309020205020404" pitchFamily="49" charset="0"/>
              </a:rPr>
            </a:br>
            <a:endParaRPr kumimoji="0" lang="en-US" sz="1200" b="1" i="0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ourier New" panose="02070309020205020404" pitchFamily="49" charset="0"/>
              <a:ea typeface="Geneva" pitchFamily="-110" charset="-128"/>
              <a:cs typeface="Courier New" panose="02070309020205020404" pitchFamily="49" charset="0"/>
            </a:endParaRPr>
          </a:p>
        </p:txBody>
      </p: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0C9288BA-2C38-9E7A-5539-BD63F71A0AB9}"/>
              </a:ext>
            </a:extLst>
          </p:cNvPr>
          <p:cNvCxnSpPr>
            <a:cxnSpLocks/>
          </p:cNvCxnSpPr>
          <p:nvPr/>
        </p:nvCxnSpPr>
        <p:spPr bwMode="auto">
          <a:xfrm>
            <a:off x="2944368" y="2148840"/>
            <a:ext cx="534398" cy="93961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598CF056-9F0D-1835-7D94-FFE0AEFDFF6D}"/>
              </a:ext>
            </a:extLst>
          </p:cNvPr>
          <p:cNvCxnSpPr>
            <a:cxnSpLocks/>
          </p:cNvCxnSpPr>
          <p:nvPr/>
        </p:nvCxnSpPr>
        <p:spPr bwMode="auto">
          <a:xfrm flipH="1">
            <a:off x="5704458" y="2161032"/>
            <a:ext cx="263526" cy="79322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15" name="TextBox 14">
            <a:extLst>
              <a:ext uri="{FF2B5EF4-FFF2-40B4-BE49-F238E27FC236}">
                <a16:creationId xmlns:a16="http://schemas.microsoft.com/office/drawing/2014/main" id="{10BA9893-DD94-92CE-1815-889FDFC2A97F}"/>
              </a:ext>
            </a:extLst>
          </p:cNvPr>
          <p:cNvSpPr txBox="1"/>
          <p:nvPr/>
        </p:nvSpPr>
        <p:spPr>
          <a:xfrm>
            <a:off x="5939702" y="2242801"/>
            <a:ext cx="267089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dirty="0">
                <a:latin typeface="Courier New" panose="02070309020205020404" pitchFamily="49" charset="0"/>
                <a:ea typeface="Geneva" pitchFamily="-110" charset="-128"/>
                <a:cs typeface="Courier New" panose="02070309020205020404" pitchFamily="49" charset="0"/>
              </a:rPr>
              <a:t>std::shared_ptr&lt;T&gt; s3 = s2;</a:t>
            </a:r>
            <a:endParaRPr lang="en-US" sz="1200" dirty="0"/>
          </a:p>
        </p:txBody>
      </p:sp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C73E6DEF-3635-07F5-11EF-62887004D06B}"/>
              </a:ext>
            </a:extLst>
          </p:cNvPr>
          <p:cNvCxnSpPr>
            <a:cxnSpLocks/>
          </p:cNvCxnSpPr>
          <p:nvPr/>
        </p:nvCxnSpPr>
        <p:spPr bwMode="auto">
          <a:xfrm flipH="1" flipV="1">
            <a:off x="5704458" y="2379048"/>
            <a:ext cx="263526" cy="13632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6B0D0DF6-B8FE-3A10-B6E2-0516D127FAF2}"/>
              </a:ext>
            </a:extLst>
          </p:cNvPr>
          <p:cNvCxnSpPr>
            <a:cxnSpLocks/>
          </p:cNvCxnSpPr>
          <p:nvPr/>
        </p:nvCxnSpPr>
        <p:spPr bwMode="auto">
          <a:xfrm flipV="1">
            <a:off x="895350" y="2146935"/>
            <a:ext cx="1981200" cy="5715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29" name="Straight Connector 28">
            <a:extLst>
              <a:ext uri="{FF2B5EF4-FFF2-40B4-BE49-F238E27FC236}">
                <a16:creationId xmlns:a16="http://schemas.microsoft.com/office/drawing/2014/main" id="{D94A1D66-8CA8-82F4-88EC-C50C9C8873F9}"/>
              </a:ext>
            </a:extLst>
          </p:cNvPr>
          <p:cNvCxnSpPr>
            <a:cxnSpLocks/>
          </p:cNvCxnSpPr>
          <p:nvPr/>
        </p:nvCxnSpPr>
        <p:spPr bwMode="auto">
          <a:xfrm flipV="1">
            <a:off x="6022340" y="2136140"/>
            <a:ext cx="1960880" cy="1270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6" name="Rectangle 5">
            <a:extLst>
              <a:ext uri="{FF2B5EF4-FFF2-40B4-BE49-F238E27FC236}">
                <a16:creationId xmlns:a16="http://schemas.microsoft.com/office/drawing/2014/main" id="{303C08B7-074E-50D5-F35F-90EAB85F2844}"/>
              </a:ext>
            </a:extLst>
          </p:cNvPr>
          <p:cNvSpPr/>
          <p:nvPr/>
        </p:nvSpPr>
        <p:spPr bwMode="auto">
          <a:xfrm>
            <a:off x="3276600" y="3402208"/>
            <a:ext cx="2691384" cy="891662"/>
          </a:xfrm>
          <a:prstGeom prst="rect">
            <a:avLst/>
          </a:prstGeom>
          <a:solidFill>
            <a:schemeClr val="bg1">
              <a:lumMod val="9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600" b="1" i="0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45 Helvetica Light" pitchFamily="-110" charset="0"/>
                <a:ea typeface="Geneva" pitchFamily="-110" charset="-128"/>
                <a:cs typeface="Geneva" pitchFamily="-110" charset="-128"/>
              </a:rPr>
              <a:t>Thread 3</a:t>
            </a:r>
            <a:br>
              <a:rPr kumimoji="0" lang="en-US" sz="1600" b="1" i="0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45 Helvetica Light" pitchFamily="-110" charset="0"/>
                <a:ea typeface="Geneva" pitchFamily="-110" charset="-128"/>
                <a:cs typeface="Geneva" pitchFamily="-110" charset="-128"/>
              </a:rPr>
            </a:br>
            <a:br>
              <a:rPr kumimoji="0" lang="en-US" sz="1600" b="1" i="0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45 Helvetica Light" pitchFamily="-110" charset="0"/>
                <a:ea typeface="Geneva" pitchFamily="-110" charset="-128"/>
                <a:cs typeface="Geneva" pitchFamily="-110" charset="-128"/>
              </a:rPr>
            </a:br>
            <a:r>
              <a:rPr lang="en-US" sz="1200" b="1" dirty="0">
                <a:latin typeface="Courier New" panose="02070309020205020404" pitchFamily="49" charset="0"/>
                <a:ea typeface="Geneva" pitchFamily="-110" charset="-128"/>
                <a:cs typeface="Courier New" panose="02070309020205020404" pitchFamily="49" charset="0"/>
              </a:rPr>
              <a:t>std::shared_ptr&lt;T&gt;</a:t>
            </a:r>
            <a:r>
              <a:rPr kumimoji="0" lang="en-US" sz="1200" b="1" i="0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ourier New" panose="02070309020205020404" pitchFamily="49" charset="0"/>
                <a:ea typeface="Geneva" pitchFamily="-110" charset="-128"/>
                <a:cs typeface="Courier New" panose="02070309020205020404" pitchFamily="49" charset="0"/>
              </a:rPr>
              <a:t> s4 = s3;</a:t>
            </a:r>
            <a:br>
              <a:rPr lang="en-US" sz="1200" b="1" dirty="0">
                <a:latin typeface="Courier New" panose="02070309020205020404" pitchFamily="49" charset="0"/>
                <a:ea typeface="Geneva" pitchFamily="-110" charset="-128"/>
                <a:cs typeface="Courier New" panose="02070309020205020404" pitchFamily="49" charset="0"/>
              </a:rPr>
            </a:br>
            <a:endParaRPr kumimoji="0" lang="en-US" sz="1200" b="1" i="0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ourier New" panose="02070309020205020404" pitchFamily="49" charset="0"/>
              <a:ea typeface="Geneva" pitchFamily="-110" charset="-128"/>
              <a:cs typeface="Courier New" panose="02070309020205020404" pitchFamily="49" charset="0"/>
            </a:endParaRPr>
          </a:p>
        </p:txBody>
      </p: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FAF6F911-6F0C-5E92-27FF-31064BBCDFA0}"/>
              </a:ext>
            </a:extLst>
          </p:cNvPr>
          <p:cNvCxnSpPr>
            <a:cxnSpLocks/>
          </p:cNvCxnSpPr>
          <p:nvPr/>
        </p:nvCxnSpPr>
        <p:spPr bwMode="auto">
          <a:xfrm flipV="1">
            <a:off x="4343400" y="2487808"/>
            <a:ext cx="1678940" cy="1428983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9" name="TextBox 8">
            <a:extLst>
              <a:ext uri="{FF2B5EF4-FFF2-40B4-BE49-F238E27FC236}">
                <a16:creationId xmlns:a16="http://schemas.microsoft.com/office/drawing/2014/main" id="{5121AEB6-393D-17B7-9E18-EED34250B4A5}"/>
              </a:ext>
            </a:extLst>
          </p:cNvPr>
          <p:cNvSpPr txBox="1"/>
          <p:nvPr/>
        </p:nvSpPr>
        <p:spPr>
          <a:xfrm>
            <a:off x="5952099" y="2484694"/>
            <a:ext cx="18288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dirty="0">
                <a:latin typeface="Courier New" panose="02070309020205020404" pitchFamily="49" charset="0"/>
                <a:cs typeface="Courier New" panose="02070309020205020404" pitchFamily="49" charset="0"/>
              </a:rPr>
              <a:t>s3 = </a:t>
            </a:r>
            <a:r>
              <a:rPr lang="en-US" sz="12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other_thing</a:t>
            </a:r>
            <a:r>
              <a:rPr lang="en-US" sz="1200" b="1" dirty="0">
                <a:latin typeface="Courier New" panose="02070309020205020404" pitchFamily="49" charset="0"/>
                <a:cs typeface="Courier New" panose="02070309020205020404" pitchFamily="49" charset="0"/>
              </a:rPr>
              <a:t>;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C3603AF9-543D-D900-609A-D6238C39F746}"/>
              </a:ext>
            </a:extLst>
          </p:cNvPr>
          <p:cNvSpPr/>
          <p:nvPr/>
        </p:nvSpPr>
        <p:spPr bwMode="auto">
          <a:xfrm>
            <a:off x="4199665" y="1430512"/>
            <a:ext cx="744670" cy="493538"/>
          </a:xfrm>
          <a:prstGeom prst="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800" b="1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45 Helvetica Light" pitchFamily="-110" charset="0"/>
                <a:ea typeface="Geneva" pitchFamily="-110" charset="-128"/>
                <a:cs typeface="Geneva" pitchFamily="-110" charset="-128"/>
              </a:rPr>
              <a:t>T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078DCD78-E44C-0B0A-4A8F-604945B76D2D}"/>
              </a:ext>
            </a:extLst>
          </p:cNvPr>
          <p:cNvSpPr/>
          <p:nvPr/>
        </p:nvSpPr>
        <p:spPr bwMode="auto">
          <a:xfrm>
            <a:off x="3517988" y="2028846"/>
            <a:ext cx="2147248" cy="60960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1800" b="1" dirty="0" err="1">
                <a:latin typeface="Courier New" panose="02070309020205020404" pitchFamily="49" charset="0"/>
                <a:ea typeface="Geneva" pitchFamily="-110" charset="-128"/>
                <a:cs typeface="Courier New" panose="02070309020205020404" pitchFamily="49" charset="0"/>
              </a:rPr>
              <a:t>ref_count</a:t>
            </a:r>
            <a:r>
              <a:rPr lang="en-US" sz="1800" b="1" dirty="0">
                <a:latin typeface="Courier New" panose="02070309020205020404" pitchFamily="49" charset="0"/>
                <a:ea typeface="Geneva" pitchFamily="-110" charset="-128"/>
                <a:cs typeface="Courier New" panose="02070309020205020404" pitchFamily="49" charset="0"/>
              </a:rPr>
              <a:t> =</a:t>
            </a:r>
            <a:br>
              <a:rPr lang="en-US" sz="1800" b="1" dirty="0">
                <a:latin typeface="Courier New" panose="02070309020205020404" pitchFamily="49" charset="0"/>
                <a:ea typeface="Geneva" pitchFamily="-110" charset="-128"/>
                <a:cs typeface="Courier New" panose="02070309020205020404" pitchFamily="49" charset="0"/>
              </a:rPr>
            </a:br>
            <a:r>
              <a:rPr lang="en-US" sz="1800" b="1" dirty="0">
                <a:latin typeface="Courier New" panose="02070309020205020404" pitchFamily="49" charset="0"/>
                <a:ea typeface="Geneva" pitchFamily="-110" charset="-128"/>
                <a:cs typeface="Courier New" panose="02070309020205020404" pitchFamily="49" charset="0"/>
              </a:rPr>
              <a:t>…</a:t>
            </a:r>
            <a:endParaRPr kumimoji="0" lang="en-US" sz="1800" b="1" i="0" u="none" strike="noStrike" cap="none" normalizeH="0" baseline="0" dirty="0">
              <a:ln>
                <a:noFill/>
              </a:ln>
              <a:effectLst/>
              <a:latin typeface="Courier New" panose="02070309020205020404" pitchFamily="49" charset="0"/>
              <a:ea typeface="Geneva" pitchFamily="-110" charset="-128"/>
              <a:cs typeface="Courier New" panose="02070309020205020404" pitchFamily="49" charset="0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B687D76A-C60F-E82A-CC54-086C697F027A}"/>
              </a:ext>
            </a:extLst>
          </p:cNvPr>
          <p:cNvSpPr txBox="1"/>
          <p:nvPr/>
        </p:nvSpPr>
        <p:spPr>
          <a:xfrm>
            <a:off x="5183835" y="2025322"/>
            <a:ext cx="32252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0" lang="en-US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ourier New" panose="02070309020205020404" pitchFamily="49" charset="0"/>
                <a:ea typeface="Geneva" pitchFamily="-110" charset="-128"/>
                <a:cs typeface="Courier New" panose="02070309020205020404" pitchFamily="49" charset="0"/>
              </a:rPr>
              <a:t>2</a:t>
            </a:r>
            <a:endParaRPr lang="en-US" sz="1800" dirty="0"/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333AE1A7-4B05-E671-97B2-229F22DCF201}"/>
              </a:ext>
            </a:extLst>
          </p:cNvPr>
          <p:cNvSpPr txBox="1"/>
          <p:nvPr/>
        </p:nvSpPr>
        <p:spPr>
          <a:xfrm>
            <a:off x="5171643" y="2025322"/>
            <a:ext cx="228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dirty="0"/>
              <a:t>3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768C11D5-69E9-6858-537B-B8AC65AE7CB9}"/>
              </a:ext>
            </a:extLst>
          </p:cNvPr>
          <p:cNvSpPr txBox="1"/>
          <p:nvPr/>
        </p:nvSpPr>
        <p:spPr>
          <a:xfrm>
            <a:off x="5171643" y="2025322"/>
            <a:ext cx="228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dirty="0"/>
              <a:t>2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7D311298-AD36-C8DD-30D4-983EE40C7FD1}"/>
              </a:ext>
            </a:extLst>
          </p:cNvPr>
          <p:cNvSpPr txBox="1"/>
          <p:nvPr/>
        </p:nvSpPr>
        <p:spPr>
          <a:xfrm>
            <a:off x="5177396" y="2025322"/>
            <a:ext cx="22470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dirty="0"/>
              <a:t>1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D766F42A-3703-1797-67E5-EF0C23A9E668}"/>
              </a:ext>
            </a:extLst>
          </p:cNvPr>
          <p:cNvSpPr txBox="1"/>
          <p:nvPr/>
        </p:nvSpPr>
        <p:spPr>
          <a:xfrm>
            <a:off x="5171643" y="2025322"/>
            <a:ext cx="228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dirty="0"/>
              <a:t>0</a:t>
            </a:r>
          </a:p>
        </p:txBody>
      </p:sp>
      <p:sp>
        <p:nvSpPr>
          <p:cNvPr id="39" name="Multiplication Sign 38">
            <a:extLst>
              <a:ext uri="{FF2B5EF4-FFF2-40B4-BE49-F238E27FC236}">
                <a16:creationId xmlns:a16="http://schemas.microsoft.com/office/drawing/2014/main" id="{D2663C1C-7AED-BB4D-2AB2-B2325EF13BF8}"/>
              </a:ext>
            </a:extLst>
          </p:cNvPr>
          <p:cNvSpPr/>
          <p:nvPr/>
        </p:nvSpPr>
        <p:spPr bwMode="auto">
          <a:xfrm>
            <a:off x="3593796" y="1063073"/>
            <a:ext cx="1977303" cy="1828800"/>
          </a:xfrm>
          <a:prstGeom prst="mathMultiply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45 Helvetica Light" pitchFamily="-110" charset="0"/>
              <a:ea typeface="Geneva" pitchFamily="-110" charset="-128"/>
              <a:cs typeface="Geneva" pitchFamily="-110" charset="-128"/>
            </a:endParaRPr>
          </a:p>
        </p:txBody>
      </p:sp>
      <p:pic>
        <p:nvPicPr>
          <p:cNvPr id="13" name="Picture 12" descr="A close up of a logo&#10;&#10;Description automatically generated with low confidence">
            <a:extLst>
              <a:ext uri="{FF2B5EF4-FFF2-40B4-BE49-F238E27FC236}">
                <a16:creationId xmlns:a16="http://schemas.microsoft.com/office/drawing/2014/main" id="{A3223F11-2CD6-BC44-08EF-9CBB88ED1E0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0000" b="98438" l="3177" r="98281">
                        <a14:foregroundMark x1="8906" y1="85625" x2="8906" y2="85625"/>
                        <a14:foregroundMark x1="19531" y1="85625" x2="31563" y2="88490"/>
                        <a14:foregroundMark x1="28750" y1="88490" x2="18125" y2="82083"/>
                        <a14:foregroundMark x1="87604" y1="92031" x2="87604" y2="92031"/>
                        <a14:foregroundMark x1="86927" y1="86354" x2="92604" y2="91302"/>
                        <a14:foregroundMark x1="94010" y1="93438" x2="72708" y2="94167"/>
                        <a14:foregroundMark x1="6042" y1="88490" x2="25885" y2="93438"/>
                        <a14:foregroundMark x1="3229" y1="84948" x2="17396" y2="98438"/>
                        <a14:foregroundMark x1="95417" y1="78542" x2="98281" y2="96979"/>
                        <a14:foregroundMark x1="92604" y1="75000" x2="81927" y2="93438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297088" y="1813549"/>
            <a:ext cx="2666997" cy="1588659"/>
          </a:xfrm>
          <a:prstGeom prst="rect">
            <a:avLst/>
          </a:prstGeom>
        </p:spPr>
      </p:pic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C1084C2A-6F99-7E40-2A04-6320B7AC8CF6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US"/>
              <a:t>Daniel Anderson  --  danielanderson.net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619998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6" grpId="0" animBg="1"/>
      <p:bldP spid="9" grpId="0"/>
      <p:bldP spid="20" grpId="0"/>
      <p:bldP spid="21" grpId="0"/>
      <p:bldP spid="21" grpId="1"/>
      <p:bldP spid="27" grpId="0"/>
      <p:bldP spid="27" grpId="1"/>
      <p:bldP spid="33" grpId="0"/>
      <p:bldP spid="33" grpId="1"/>
      <p:bldP spid="38" grpId="0"/>
      <p:bldP spid="39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A5C20F-91FC-557A-6FFA-FDE53A6DB3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C00000"/>
                </a:solidFill>
              </a:rPr>
              <a:t>std::atomic</a:t>
            </a:r>
            <a:r>
              <a:rPr lang="en-US" dirty="0"/>
              <a:t>&lt;std::</a:t>
            </a:r>
            <a:r>
              <a:rPr lang="en-US" dirty="0" err="1"/>
              <a:t>shared_ptr</a:t>
            </a:r>
            <a:r>
              <a:rPr lang="en-US" dirty="0"/>
              <a:t>&gt;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C6CAE78-773F-A13E-D465-754457C1DB81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pPr marL="0" indent="0"/>
            <a:r>
              <a:rPr lang="en-US" sz="1600" b="1" dirty="0">
                <a:solidFill>
                  <a:srgbClr val="C00000"/>
                </a:solidFill>
              </a:rPr>
              <a:t>atomic</a:t>
            </a:r>
            <a:r>
              <a:rPr lang="en-US" sz="1600" b="1" dirty="0"/>
              <a:t>&lt;shared_ptr&gt;</a:t>
            </a:r>
            <a:r>
              <a:rPr lang="en-US" sz="1600" dirty="0"/>
              <a:t>: Holds a shared_ptr that can be </a:t>
            </a:r>
            <a:r>
              <a:rPr lang="en-US" sz="1600" b="1" i="1" dirty="0">
                <a:solidFill>
                  <a:srgbClr val="C00000"/>
                </a:solidFill>
              </a:rPr>
              <a:t>manipulated atomically</a:t>
            </a:r>
            <a:r>
              <a:rPr lang="en-US" sz="1600" dirty="0"/>
              <a:t>!</a:t>
            </a:r>
            <a:br>
              <a:rPr lang="en-US" sz="1600" dirty="0"/>
            </a:br>
            <a:endParaRPr lang="en-US" sz="1600" dirty="0"/>
          </a:p>
          <a:p>
            <a:pPr marL="548640" lvl="1">
              <a:buFont typeface="Arial" panose="020B0604020202020204" pitchFamily="34" charset="0"/>
              <a:buChar char="•"/>
            </a:pPr>
            <a:r>
              <a:rPr lang="en-US" b="1" dirty="0"/>
              <a:t>void</a:t>
            </a:r>
            <a:r>
              <a:rPr lang="en-US" dirty="0"/>
              <a:t> store(shared_ptr&lt;T&gt; desired)</a:t>
            </a:r>
          </a:p>
          <a:p>
            <a:pPr marL="548640" lvl="1">
              <a:buFont typeface="Arial" panose="020B0604020202020204" pitchFamily="34" charset="0"/>
              <a:buChar char="•"/>
            </a:pPr>
            <a:r>
              <a:rPr lang="en-US" dirty="0"/>
              <a:t>shared_ptr&lt;T&gt; load()</a:t>
            </a:r>
          </a:p>
          <a:p>
            <a:pPr marL="548640" lvl="1">
              <a:buFont typeface="Arial" panose="020B0604020202020204" pitchFamily="34" charset="0"/>
              <a:buChar char="•"/>
            </a:pPr>
            <a:r>
              <a:rPr lang="en-US" b="1" dirty="0"/>
              <a:t>bool </a:t>
            </a:r>
            <a:r>
              <a:rPr lang="en-US" dirty="0"/>
              <a:t>compare_exchange_weak(shared_ptr&lt;T&gt;&amp; expected, shared_ptr&lt;T&gt; desired)</a:t>
            </a:r>
          </a:p>
          <a:p>
            <a:pPr marL="548640" lvl="1">
              <a:buFont typeface="Arial" panose="020B0604020202020204" pitchFamily="34" charset="0"/>
              <a:buChar char="•"/>
            </a:pPr>
            <a:r>
              <a:rPr lang="en-US" dirty="0"/>
              <a:t>…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1600" dirty="0"/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39DE4541-3CA4-95D2-D7F6-EA2DE4E3A08D}"/>
              </a:ext>
            </a:extLst>
          </p:cNvPr>
          <p:cNvGrpSpPr/>
          <p:nvPr/>
        </p:nvGrpSpPr>
        <p:grpSpPr>
          <a:xfrm>
            <a:off x="1524000" y="3105150"/>
            <a:ext cx="5105400" cy="1524000"/>
            <a:chOff x="1524000" y="2952750"/>
            <a:chExt cx="5105400" cy="1524000"/>
          </a:xfrm>
        </p:grpSpPr>
        <p:sp>
          <p:nvSpPr>
            <p:cNvPr id="5" name="Speech Bubble: Rectangle with Corners Rounded 4">
              <a:extLst>
                <a:ext uri="{FF2B5EF4-FFF2-40B4-BE49-F238E27FC236}">
                  <a16:creationId xmlns:a16="http://schemas.microsoft.com/office/drawing/2014/main" id="{F7D78180-4D95-F5B4-2698-081C4FAB24D6}"/>
                </a:ext>
              </a:extLst>
            </p:cNvPr>
            <p:cNvSpPr/>
            <p:nvPr/>
          </p:nvSpPr>
          <p:spPr bwMode="auto">
            <a:xfrm rot="10800000" flipH="1">
              <a:off x="1524000" y="2952750"/>
              <a:ext cx="5105400" cy="1524000"/>
            </a:xfrm>
            <a:prstGeom prst="wedgeRoundRectCallout">
              <a:avLst/>
            </a:prstGeom>
            <a:solidFill>
              <a:schemeClr val="bg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45 Helvetica Light" pitchFamily="-110" charset="0"/>
                <a:ea typeface="Geneva" pitchFamily="-110" charset="-128"/>
                <a:cs typeface="Geneva" pitchFamily="-110" charset="-128"/>
              </a:endParaRPr>
            </a:p>
          </p:txBody>
        </p: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78C737C3-2F77-47F3-B0F5-77F212EB4C3E}"/>
                </a:ext>
              </a:extLst>
            </p:cNvPr>
            <p:cNvSpPr txBox="1"/>
            <p:nvPr/>
          </p:nvSpPr>
          <p:spPr>
            <a:xfrm>
              <a:off x="1676400" y="3206918"/>
              <a:ext cx="4648200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500" b="1" dirty="0">
                  <a:solidFill>
                    <a:srgbClr val="C00000"/>
                  </a:solidFill>
                </a:rPr>
                <a:t>compare_exchange</a:t>
              </a:r>
              <a:r>
                <a:rPr lang="en-US" sz="1500" dirty="0"/>
                <a:t>(expected, desired) {</a:t>
              </a:r>
            </a:p>
            <a:p>
              <a:r>
                <a:rPr lang="en-US" sz="1500" dirty="0"/>
                <a:t>    if (</a:t>
              </a:r>
              <a:r>
                <a:rPr lang="en-US" sz="1500" dirty="0" err="1"/>
                <a:t>current_value</a:t>
              </a:r>
              <a:r>
                <a:rPr lang="en-US" sz="1500" dirty="0"/>
                <a:t> == expected) </a:t>
              </a:r>
              <a:r>
                <a:rPr lang="en-US" sz="1500" dirty="0" err="1"/>
                <a:t>current_value</a:t>
              </a:r>
              <a:r>
                <a:rPr lang="en-US" sz="1500" dirty="0"/>
                <a:t> = desired</a:t>
              </a:r>
            </a:p>
            <a:p>
              <a:r>
                <a:rPr lang="en-US" sz="1500" dirty="0"/>
                <a:t>    else expected = </a:t>
              </a:r>
              <a:r>
                <a:rPr lang="en-US" sz="1500" dirty="0" err="1"/>
                <a:t>current_value</a:t>
              </a:r>
              <a:endParaRPr lang="en-US" sz="1500" dirty="0"/>
            </a:p>
            <a:p>
              <a:r>
                <a:rPr lang="en-US" sz="1500" dirty="0"/>
                <a:t>}</a:t>
              </a:r>
            </a:p>
          </p:txBody>
        </p:sp>
      </p:grp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C3F83A6B-E7E9-E86E-1E7D-CE7A695BBCAF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US"/>
              <a:t>Daniel Anderson  --  danielanderson.net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41367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9279DD14-A81C-8C41-BF68-15748687BA3B}"/>
              </a:ext>
            </a:extLst>
          </p:cNvPr>
          <p:cNvSpPr/>
          <p:nvPr/>
        </p:nvSpPr>
        <p:spPr bwMode="auto">
          <a:xfrm>
            <a:off x="4681330" y="1212850"/>
            <a:ext cx="990600" cy="30480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45 Helvetica Light" pitchFamily="-110" charset="0"/>
              <a:ea typeface="Geneva" pitchFamily="-110" charset="-128"/>
              <a:cs typeface="Geneva" pitchFamily="-110" charset="-128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0CA473F-480B-1C5C-5116-C758C45DBD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C00000"/>
                </a:solidFill>
              </a:rPr>
              <a:t>std::atomic</a:t>
            </a:r>
            <a:r>
              <a:rPr lang="en-US" dirty="0"/>
              <a:t>&lt;std::</a:t>
            </a:r>
            <a:r>
              <a:rPr lang="en-US" dirty="0" err="1"/>
              <a:t>shared_ptr</a:t>
            </a:r>
            <a:r>
              <a:rPr lang="en-US" dirty="0"/>
              <a:t>&gt;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3E2CF0D-A9CD-A8EF-9825-C7C872D26BF0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457200" y="1200150"/>
            <a:ext cx="8305800" cy="381000"/>
          </a:xfrm>
        </p:spPr>
        <p:txBody>
          <a:bodyPr/>
          <a:lstStyle/>
          <a:p>
            <a:pPr marL="0" indent="0"/>
            <a:r>
              <a:rPr lang="en-US" sz="1600" dirty="0"/>
              <a:t>How many lines does it take to implement a </a:t>
            </a:r>
            <a:r>
              <a:rPr lang="en-US" sz="1600" b="1" dirty="0">
                <a:solidFill>
                  <a:srgbClr val="BB0000"/>
                </a:solidFill>
              </a:rPr>
              <a:t>lock-free &amp; memory-safe</a:t>
            </a:r>
            <a:r>
              <a:rPr lang="en-US" sz="1600" dirty="0"/>
              <a:t> stack?</a:t>
            </a:r>
            <a:br>
              <a:rPr lang="en-US" sz="1600" dirty="0"/>
            </a:br>
            <a:br>
              <a:rPr lang="en-US" dirty="0"/>
            </a:br>
            <a:br>
              <a:rPr lang="en-US" dirty="0"/>
            </a:br>
            <a:br>
              <a:rPr lang="en-US" dirty="0"/>
            </a:br>
            <a:endParaRPr 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77072DC-D88C-FC38-17CC-B21C7D1982F9}"/>
              </a:ext>
            </a:extLst>
          </p:cNvPr>
          <p:cNvSpPr txBox="1"/>
          <p:nvPr/>
        </p:nvSpPr>
        <p:spPr>
          <a:xfrm>
            <a:off x="914400" y="1783080"/>
            <a:ext cx="5791200" cy="2608406"/>
          </a:xfrm>
          <a:prstGeom prst="rect">
            <a:avLst/>
          </a:prstGeom>
          <a:noFill/>
          <a:ln w="25400">
            <a:solidFill>
              <a:srgbClr val="BB0000"/>
            </a:solidFill>
          </a:ln>
        </p:spPr>
        <p:txBody>
          <a:bodyPr wrap="square" rtlCol="0">
            <a:spAutoFit/>
          </a:bodyPr>
          <a:lstStyle/>
          <a:p>
            <a:r>
              <a:rPr lang="en-US" sz="1050" b="0" dirty="0"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template</a:t>
            </a:r>
            <a:r>
              <a:rPr lang="en-US" sz="1050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&lt;</a:t>
            </a:r>
            <a:r>
              <a:rPr lang="en-US" sz="1050" b="0" dirty="0"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typename</a:t>
            </a:r>
            <a:r>
              <a:rPr lang="en-US" sz="1050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T&gt;</a:t>
            </a:r>
          </a:p>
          <a:p>
            <a:r>
              <a:rPr lang="en-US" sz="1050" b="0" dirty="0"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struct</a:t>
            </a:r>
            <a:r>
              <a:rPr lang="en-US" sz="1050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Stack {</a:t>
            </a:r>
          </a:p>
          <a:p>
            <a:r>
              <a:rPr lang="en-US" sz="1050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    </a:t>
            </a:r>
            <a:r>
              <a:rPr lang="en-US" sz="1050" b="0" dirty="0"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struct</a:t>
            </a:r>
            <a:r>
              <a:rPr lang="en-US" sz="1050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Node { T </a:t>
            </a:r>
            <a:r>
              <a:rPr lang="en-US" sz="1050" b="0" dirty="0" err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t</a:t>
            </a:r>
            <a:r>
              <a:rPr lang="en-US" sz="1050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; shared_ptr&lt;Node&gt; next; };</a:t>
            </a:r>
            <a:endParaRPr lang="en-US" sz="1050" b="0" dirty="0">
              <a:solidFill>
                <a:schemeClr val="accent3">
                  <a:lumMod val="75000"/>
                </a:schemeClr>
              </a:solidFill>
              <a:effectLst/>
              <a:latin typeface="Consolas" panose="020B0609020204030204" pitchFamily="49" charset="0"/>
            </a:endParaRPr>
          </a:p>
          <a:p>
            <a:r>
              <a:rPr lang="en-US" sz="1050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    atomic&lt;shared_ptr&lt;Node&gt;&gt; head;</a:t>
            </a:r>
          </a:p>
          <a:p>
            <a:endParaRPr lang="en-US" sz="300" b="0" dirty="0">
              <a:solidFill>
                <a:srgbClr val="000000"/>
              </a:solidFill>
              <a:effectLst/>
              <a:latin typeface="Consolas" panose="020B0609020204030204" pitchFamily="49" charset="0"/>
            </a:endParaRPr>
          </a:p>
          <a:p>
            <a:r>
              <a:rPr lang="en-US" sz="1050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    </a:t>
            </a:r>
            <a:r>
              <a:rPr lang="en-US" sz="1050" b="0" dirty="0"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void</a:t>
            </a:r>
            <a:r>
              <a:rPr lang="en-US" sz="1050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push_front(T t) {</a:t>
            </a:r>
          </a:p>
          <a:p>
            <a:r>
              <a:rPr lang="en-US" sz="1050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        </a:t>
            </a:r>
            <a:r>
              <a:rPr lang="en-US" sz="1050" b="0" dirty="0"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auto</a:t>
            </a:r>
            <a:r>
              <a:rPr lang="en-US" sz="1050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p = make_shared&lt;Node&gt;(std::move(t), head.load());</a:t>
            </a:r>
          </a:p>
          <a:p>
            <a:r>
              <a:rPr lang="en-US" sz="1050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        </a:t>
            </a:r>
            <a:r>
              <a:rPr lang="en-US" sz="1050" b="0" dirty="0"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while</a:t>
            </a:r>
            <a:r>
              <a:rPr lang="en-US" sz="1050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(!head.compare_exchange_weak(p-&gt;next, p)) {}</a:t>
            </a:r>
          </a:p>
          <a:p>
            <a:r>
              <a:rPr lang="en-US" sz="1050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    }</a:t>
            </a:r>
          </a:p>
          <a:p>
            <a:endParaRPr lang="en-US" sz="300" b="0" dirty="0">
              <a:solidFill>
                <a:srgbClr val="000000"/>
              </a:solidFill>
              <a:effectLst/>
              <a:latin typeface="Consolas" panose="020B0609020204030204" pitchFamily="49" charset="0"/>
            </a:endParaRPr>
          </a:p>
          <a:p>
            <a:r>
              <a:rPr lang="en-US" sz="1050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    optional&lt;T&gt; pop_front() {</a:t>
            </a:r>
          </a:p>
          <a:p>
            <a:r>
              <a:rPr lang="en-US" sz="1050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        </a:t>
            </a:r>
            <a:r>
              <a:rPr lang="en-US" sz="1050" b="0" dirty="0"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auto</a:t>
            </a:r>
            <a:r>
              <a:rPr lang="en-US" sz="1050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p = head.load();</a:t>
            </a:r>
          </a:p>
          <a:p>
            <a:r>
              <a:rPr lang="en-US" sz="1050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        </a:t>
            </a:r>
            <a:r>
              <a:rPr lang="en-US" sz="1050" b="0" dirty="0"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while</a:t>
            </a:r>
            <a:r>
              <a:rPr lang="en-US" sz="1050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(p != </a:t>
            </a:r>
            <a:r>
              <a:rPr lang="en-US" sz="1050" b="0" dirty="0"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nullptr</a:t>
            </a:r>
            <a:r>
              <a:rPr lang="en-US" sz="1050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&amp;&amp; !head.compare_exchange_weak(p, p-&gt;next)) { }</a:t>
            </a:r>
          </a:p>
          <a:p>
            <a:r>
              <a:rPr lang="en-US" sz="1050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        </a:t>
            </a:r>
            <a:r>
              <a:rPr lang="en-US" sz="1050" b="0" dirty="0"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if</a:t>
            </a:r>
            <a:r>
              <a:rPr lang="en-US" sz="1050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(p != </a:t>
            </a:r>
            <a:r>
              <a:rPr lang="en-US" sz="1050" b="0" dirty="0"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nullptr</a:t>
            </a:r>
            <a:r>
              <a:rPr lang="en-US" sz="1050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) </a:t>
            </a:r>
            <a:r>
              <a:rPr lang="en-US" sz="1050" dirty="0">
                <a:solidFill>
                  <a:srgbClr val="0000FF"/>
                </a:solidFill>
                <a:latin typeface="Consolas" panose="020B0609020204030204" pitchFamily="49" charset="0"/>
              </a:rPr>
              <a:t>return</a:t>
            </a:r>
            <a:r>
              <a:rPr lang="en-US" sz="1050" dirty="0">
                <a:solidFill>
                  <a:srgbClr val="000000"/>
                </a:solidFill>
                <a:latin typeface="Consolas" panose="020B0609020204030204" pitchFamily="49" charset="0"/>
              </a:rPr>
              <a:t> {std::move(p-&gt;t)};</a:t>
            </a:r>
            <a:endParaRPr lang="en-US" sz="1050" b="0" dirty="0">
              <a:solidFill>
                <a:srgbClr val="000000"/>
              </a:solidFill>
              <a:effectLst/>
              <a:latin typeface="Consolas" panose="020B0609020204030204" pitchFamily="49" charset="0"/>
            </a:endParaRPr>
          </a:p>
          <a:p>
            <a:r>
              <a:rPr lang="en-US" sz="1050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        </a:t>
            </a:r>
            <a:r>
              <a:rPr lang="en-US" sz="1050" b="0" dirty="0"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else</a:t>
            </a:r>
            <a:r>
              <a:rPr lang="en-US" sz="1050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sz="1050" b="0" dirty="0"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return</a:t>
            </a:r>
            <a:r>
              <a:rPr lang="en-US" sz="1050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{};</a:t>
            </a:r>
          </a:p>
          <a:p>
            <a:r>
              <a:rPr lang="en-US" sz="1050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    }</a:t>
            </a:r>
          </a:p>
          <a:p>
            <a:r>
              <a:rPr lang="en-US" sz="1050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};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582EB86-62CD-8CC1-E407-A9390A0F5A15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US"/>
              <a:t>Daniel Anderson  --  danielanderson.net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503270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CA473F-480B-1C5C-5116-C758C45DBD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C00000"/>
                </a:solidFill>
              </a:rPr>
              <a:t>std::atomic</a:t>
            </a:r>
            <a:r>
              <a:rPr lang="en-US" dirty="0"/>
              <a:t>&lt;std::</a:t>
            </a:r>
            <a:r>
              <a:rPr lang="en-US" dirty="0" err="1"/>
              <a:t>shared_ptr</a:t>
            </a:r>
            <a:r>
              <a:rPr lang="en-US" dirty="0"/>
              <a:t>&gt;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3E2CF0D-A9CD-A8EF-9825-C7C872D26BF0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457200" y="1200150"/>
            <a:ext cx="8305800" cy="381000"/>
          </a:xfrm>
        </p:spPr>
        <p:txBody>
          <a:bodyPr/>
          <a:lstStyle/>
          <a:p>
            <a:pPr marL="0" indent="0"/>
            <a:r>
              <a:rPr lang="en-US" sz="1600" dirty="0">
                <a:solidFill>
                  <a:schemeClr val="bg1">
                    <a:lumMod val="75000"/>
                  </a:schemeClr>
                </a:solidFill>
              </a:rPr>
              <a:t>How many lines does it take to implement a </a:t>
            </a:r>
            <a:r>
              <a:rPr lang="en-US" sz="1600" b="1" dirty="0">
                <a:solidFill>
                  <a:srgbClr val="BB0000"/>
                </a:solidFill>
              </a:rPr>
              <a:t>lock-free </a:t>
            </a:r>
            <a:r>
              <a:rPr lang="en-US" sz="1600" b="1" dirty="0">
                <a:solidFill>
                  <a:schemeClr val="bg1">
                    <a:lumMod val="75000"/>
                  </a:schemeClr>
                </a:solidFill>
              </a:rPr>
              <a:t>&amp; memory-safe</a:t>
            </a:r>
            <a:r>
              <a:rPr lang="en-US" sz="1600" dirty="0">
                <a:solidFill>
                  <a:schemeClr val="bg1">
                    <a:lumMod val="75000"/>
                  </a:schemeClr>
                </a:solidFill>
              </a:rPr>
              <a:t> stack?</a:t>
            </a: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2758C92C-0636-DBE5-FF11-79AFF17CC7B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83603" y="1933742"/>
            <a:ext cx="835260" cy="9961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D1AE4AAF-13BF-DB21-BC54-F6E3E5DD8807}"/>
              </a:ext>
            </a:extLst>
          </p:cNvPr>
          <p:cNvSpPr txBox="1"/>
          <p:nvPr/>
        </p:nvSpPr>
        <p:spPr>
          <a:xfrm>
            <a:off x="3581400" y="3082461"/>
            <a:ext cx="157607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/>
              <a:t>Since GCC-12</a:t>
            </a:r>
          </a:p>
        </p:txBody>
      </p:sp>
      <p:pic>
        <p:nvPicPr>
          <p:cNvPr id="1030" name="Picture 6" descr="pbs.twimg.com/profile_images/464439681858277377/7R...">
            <a:extLst>
              <a:ext uri="{FF2B5EF4-FFF2-40B4-BE49-F238E27FC236}">
                <a16:creationId xmlns:a16="http://schemas.microsoft.com/office/drawing/2014/main" id="{F54F7297-9405-0754-0BC3-461C9972C00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64995" y="1905059"/>
            <a:ext cx="1039074" cy="10390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33192719-CED8-025C-C186-0728914B00D6}"/>
              </a:ext>
            </a:extLst>
          </p:cNvPr>
          <p:cNvSpPr txBox="1"/>
          <p:nvPr/>
        </p:nvSpPr>
        <p:spPr>
          <a:xfrm>
            <a:off x="5867400" y="3105150"/>
            <a:ext cx="219771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/>
              <a:t>Since MSVC v19.30</a:t>
            </a:r>
          </a:p>
        </p:txBody>
      </p:sp>
      <p:sp>
        <p:nvSpPr>
          <p:cNvPr id="9" name="Multiplication Sign 8">
            <a:extLst>
              <a:ext uri="{FF2B5EF4-FFF2-40B4-BE49-F238E27FC236}">
                <a16:creationId xmlns:a16="http://schemas.microsoft.com/office/drawing/2014/main" id="{CD741CC7-27B9-FAE3-3E9F-4D51CA6FFC2D}"/>
              </a:ext>
            </a:extLst>
          </p:cNvPr>
          <p:cNvSpPr/>
          <p:nvPr/>
        </p:nvSpPr>
        <p:spPr bwMode="auto">
          <a:xfrm>
            <a:off x="3060396" y="3698745"/>
            <a:ext cx="597204" cy="624923"/>
          </a:xfrm>
          <a:prstGeom prst="mathMultiply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45 Helvetica Light" pitchFamily="-110" charset="0"/>
              <a:ea typeface="Geneva" pitchFamily="-110" charset="-128"/>
              <a:cs typeface="Geneva" pitchFamily="-110" charset="-128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6C235CEE-6522-67A0-8A28-B37D167CED22}"/>
              </a:ext>
            </a:extLst>
          </p:cNvPr>
          <p:cNvSpPr txBox="1"/>
          <p:nvPr/>
        </p:nvSpPr>
        <p:spPr>
          <a:xfrm>
            <a:off x="3581400" y="3811151"/>
            <a:ext cx="175310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>
                <a:solidFill>
                  <a:srgbClr val="C00000"/>
                </a:solidFill>
                <a:latin typeface="Aptos Black" panose="020F0502020204030204" pitchFamily="34" charset="0"/>
              </a:rPr>
              <a:t>Not lock free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7938A75F-0A5F-E23E-8906-EB018530ED7F}"/>
              </a:ext>
            </a:extLst>
          </p:cNvPr>
          <p:cNvSpPr txBox="1"/>
          <p:nvPr/>
        </p:nvSpPr>
        <p:spPr>
          <a:xfrm>
            <a:off x="5855513" y="3848278"/>
            <a:ext cx="175310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>
                <a:solidFill>
                  <a:srgbClr val="C00000"/>
                </a:solidFill>
                <a:latin typeface="Aptos Black" panose="020F0502020204030204" pitchFamily="34" charset="0"/>
              </a:rPr>
              <a:t>Not lock free</a:t>
            </a:r>
          </a:p>
        </p:txBody>
      </p:sp>
      <p:sp>
        <p:nvSpPr>
          <p:cNvPr id="12" name="Multiplication Sign 11">
            <a:extLst>
              <a:ext uri="{FF2B5EF4-FFF2-40B4-BE49-F238E27FC236}">
                <a16:creationId xmlns:a16="http://schemas.microsoft.com/office/drawing/2014/main" id="{966A7EB7-7B14-0B2A-B1DE-43B2500ADE46}"/>
              </a:ext>
            </a:extLst>
          </p:cNvPr>
          <p:cNvSpPr/>
          <p:nvPr/>
        </p:nvSpPr>
        <p:spPr bwMode="auto">
          <a:xfrm>
            <a:off x="5322373" y="3714749"/>
            <a:ext cx="597204" cy="624923"/>
          </a:xfrm>
          <a:prstGeom prst="mathMultiply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45 Helvetica Light" pitchFamily="-110" charset="0"/>
              <a:ea typeface="Geneva" pitchFamily="-110" charset="-128"/>
              <a:cs typeface="Geneva" pitchFamily="-110" charset="-128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8243B4AD-FDD2-B764-DC95-FA0FA18B85E3}"/>
              </a:ext>
            </a:extLst>
          </p:cNvPr>
          <p:cNvSpPr txBox="1"/>
          <p:nvPr/>
        </p:nvSpPr>
        <p:spPr>
          <a:xfrm>
            <a:off x="312921" y="3073706"/>
            <a:ext cx="263860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>
                <a:solidFill>
                  <a:srgbClr val="00B050"/>
                </a:solidFill>
                <a:latin typeface="Aptos Black" panose="020B0004020202020204" pitchFamily="34" charset="0"/>
              </a:rPr>
              <a:t>atomic&lt;</a:t>
            </a:r>
            <a:r>
              <a:rPr lang="en-US" sz="2000" b="1" dirty="0" err="1">
                <a:solidFill>
                  <a:srgbClr val="00B050"/>
                </a:solidFill>
                <a:latin typeface="Aptos Black" panose="020B0004020202020204" pitchFamily="34" charset="0"/>
              </a:rPr>
              <a:t>shared_ptr</a:t>
            </a:r>
            <a:r>
              <a:rPr lang="en-US" sz="2000" b="1" dirty="0">
                <a:solidFill>
                  <a:srgbClr val="00B050"/>
                </a:solidFill>
                <a:latin typeface="Aptos Black" panose="020B0004020202020204" pitchFamily="34" charset="0"/>
              </a:rPr>
              <a:t>&gt;</a:t>
            </a:r>
          </a:p>
        </p:txBody>
      </p:sp>
      <p:pic>
        <p:nvPicPr>
          <p:cNvPr id="1034" name="Picture 10">
            <a:extLst>
              <a:ext uri="{FF2B5EF4-FFF2-40B4-BE49-F238E27FC236}">
                <a16:creationId xmlns:a16="http://schemas.microsoft.com/office/drawing/2014/main" id="{2DD60B3A-30D7-28E6-7DA8-0F58F2DB11F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78544" y="3073770"/>
            <a:ext cx="587109" cy="5218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10">
            <a:extLst>
              <a:ext uri="{FF2B5EF4-FFF2-40B4-BE49-F238E27FC236}">
                <a16:creationId xmlns:a16="http://schemas.microsoft.com/office/drawing/2014/main" id="{136459A0-0D9F-65B3-44E4-28067F3BF34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16734" y="3075044"/>
            <a:ext cx="587109" cy="5218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B96D1748-49A4-DDFB-DB4A-2FB90A39C2B7}"/>
              </a:ext>
            </a:extLst>
          </p:cNvPr>
          <p:cNvSpPr txBox="1"/>
          <p:nvPr/>
        </p:nvSpPr>
        <p:spPr>
          <a:xfrm>
            <a:off x="312921" y="3848278"/>
            <a:ext cx="143436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>
                <a:solidFill>
                  <a:srgbClr val="C00000"/>
                </a:solidFill>
                <a:latin typeface="Aptos Black" panose="020F0502020204030204" pitchFamily="34" charset="0"/>
              </a:rPr>
              <a:t>Lock free?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22EB73E-FA43-BCE5-DAE7-69C825ACCDEB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US"/>
              <a:t>Daniel Anderson  --  danielanderson.net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632984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9" grpId="0" animBg="1"/>
      <p:bldP spid="10" grpId="0"/>
      <p:bldP spid="11" grpId="0"/>
      <p:bldP spid="12" grpId="0" animBg="1"/>
      <p:bldP spid="13" grpId="0"/>
      <p:bldP spid="15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961D77-4C58-0080-6BCF-EF7AC0AAC7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266950"/>
            <a:ext cx="8229600" cy="609600"/>
          </a:xfrm>
        </p:spPr>
        <p:txBody>
          <a:bodyPr/>
          <a:lstStyle/>
          <a:p>
            <a:pPr algn="ctr"/>
            <a:r>
              <a:rPr lang="en-US" dirty="0">
                <a:solidFill>
                  <a:srgbClr val="BB0027"/>
                </a:solidFill>
              </a:rPr>
              <a:t>B</a:t>
            </a:r>
            <a:r>
              <a:rPr lang="en-US" dirty="0"/>
              <a:t>ut, why?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B2ABE4A-FBDF-3882-0859-EEACEB8432D2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US"/>
              <a:t>Daniel Anderson  --  danielanderson.net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9379163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BB338A-513A-D749-F633-7112EE9D28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problem</a:t>
            </a:r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17BE1C90-BFA0-47F2-D2EF-1BBC8AF7AAE6}"/>
              </a:ext>
            </a:extLst>
          </p:cNvPr>
          <p:cNvGrpSpPr/>
          <p:nvPr/>
        </p:nvGrpSpPr>
        <p:grpSpPr>
          <a:xfrm>
            <a:off x="2196633" y="1856019"/>
            <a:ext cx="4871394" cy="609600"/>
            <a:chOff x="4800600" y="1702835"/>
            <a:chExt cx="4871394" cy="609600"/>
          </a:xfrm>
        </p:grpSpPr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8101F7A1-0EB9-2DCC-F3B4-E0EFB43946D6}"/>
                </a:ext>
              </a:extLst>
            </p:cNvPr>
            <p:cNvSpPr/>
            <p:nvPr/>
          </p:nvSpPr>
          <p:spPr bwMode="auto">
            <a:xfrm>
              <a:off x="4800600" y="1702835"/>
              <a:ext cx="3924600" cy="609600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sz="1800" b="1" dirty="0">
                  <a:latin typeface="Courier New" panose="02070309020205020404" pitchFamily="49" charset="0"/>
                  <a:ea typeface="Geneva" pitchFamily="-110" charset="-128"/>
                  <a:cs typeface="Courier New" panose="02070309020205020404" pitchFamily="49" charset="0"/>
                </a:rPr>
                <a:t>atomic&lt;long&gt; </a:t>
              </a:r>
              <a:r>
                <a:rPr lang="en-US" sz="1800" b="1" dirty="0" err="1">
                  <a:latin typeface="Courier New" panose="02070309020205020404" pitchFamily="49" charset="0"/>
                  <a:ea typeface="Geneva" pitchFamily="-110" charset="-128"/>
                  <a:cs typeface="Courier New" panose="02070309020205020404" pitchFamily="49" charset="0"/>
                </a:rPr>
                <a:t>ref_count</a:t>
              </a:r>
              <a:r>
                <a:rPr lang="en-US" sz="1800" b="1" dirty="0">
                  <a:latin typeface="Courier New" panose="02070309020205020404" pitchFamily="49" charset="0"/>
                  <a:ea typeface="Geneva" pitchFamily="-110" charset="-128"/>
                  <a:cs typeface="Courier New" panose="02070309020205020404" pitchFamily="49" charset="0"/>
                </a:rPr>
                <a:t> = 1;</a:t>
              </a:r>
              <a:br>
                <a:rPr lang="en-US" sz="1800" b="1" dirty="0">
                  <a:latin typeface="Courier New" panose="02070309020205020404" pitchFamily="49" charset="0"/>
                  <a:ea typeface="Geneva" pitchFamily="-110" charset="-128"/>
                  <a:cs typeface="Courier New" panose="02070309020205020404" pitchFamily="49" charset="0"/>
                </a:rPr>
              </a:br>
              <a:r>
                <a:rPr lang="en-US" sz="1800" b="1" dirty="0">
                  <a:latin typeface="Courier New" panose="02070309020205020404" pitchFamily="49" charset="0"/>
                  <a:ea typeface="Geneva" pitchFamily="-110" charset="-128"/>
                  <a:cs typeface="Courier New" panose="02070309020205020404" pitchFamily="49" charset="0"/>
                </a:rPr>
                <a:t>…</a:t>
              </a:r>
              <a:endParaRPr kumimoji="0" lang="en-US" sz="1800" b="1" i="0" u="none" strike="noStrike" cap="none" normalizeH="0" baseline="0" dirty="0">
                <a:ln>
                  <a:noFill/>
                </a:ln>
                <a:effectLst/>
                <a:latin typeface="Courier New" panose="02070309020205020404" pitchFamily="49" charset="0"/>
                <a:ea typeface="Geneva" pitchFamily="-110" charset="-128"/>
                <a:cs typeface="Courier New" panose="02070309020205020404" pitchFamily="49" charset="0"/>
              </a:endParaRPr>
            </a:p>
          </p:txBody>
        </p:sp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D504FFCB-0C77-C423-FE1F-92D4DA6FE65A}"/>
                </a:ext>
              </a:extLst>
            </p:cNvPr>
            <p:cNvSpPr/>
            <p:nvPr/>
          </p:nvSpPr>
          <p:spPr bwMode="auto">
            <a:xfrm>
              <a:off x="8795994" y="1702835"/>
              <a:ext cx="876000" cy="609600"/>
            </a:xfrm>
            <a:prstGeom prst="rect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3200" b="1" i="0" u="none" strike="noStrike" cap="none" normalizeH="0" baseline="0" dirty="0">
                  <a:ln>
                    <a:noFill/>
                  </a:ln>
                  <a:solidFill>
                    <a:schemeClr val="bg1"/>
                  </a:solidFill>
                  <a:effectLst/>
                  <a:latin typeface="45 Helvetica Light" pitchFamily="-110" charset="0"/>
                  <a:ea typeface="Geneva" pitchFamily="-110" charset="-128"/>
                  <a:cs typeface="Geneva" pitchFamily="-110" charset="-128"/>
                </a:rPr>
                <a:t>T</a:t>
              </a:r>
            </a:p>
          </p:txBody>
        </p:sp>
      </p:grpSp>
      <p:sp>
        <p:nvSpPr>
          <p:cNvPr id="7" name="TextBox 6">
            <a:extLst>
              <a:ext uri="{FF2B5EF4-FFF2-40B4-BE49-F238E27FC236}">
                <a16:creationId xmlns:a16="http://schemas.microsoft.com/office/drawing/2014/main" id="{05C1D051-575C-17E6-548E-5F7DFF341DAB}"/>
              </a:ext>
            </a:extLst>
          </p:cNvPr>
          <p:cNvSpPr txBox="1"/>
          <p:nvPr/>
        </p:nvSpPr>
        <p:spPr>
          <a:xfrm>
            <a:off x="2765827" y="987367"/>
            <a:ext cx="33554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b="1" dirty="0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atomic</a:t>
            </a:r>
            <a:r>
              <a:rPr lang="en-US" sz="1800" b="1" dirty="0">
                <a:latin typeface="Courier New" panose="02070309020205020404" pitchFamily="49" charset="0"/>
                <a:cs typeface="Courier New" panose="02070309020205020404" pitchFamily="49" charset="0"/>
              </a:rPr>
              <a:t>&lt;shared_ptr&lt;T&gt;&gt; a</a:t>
            </a:r>
          </a:p>
        </p:txBody>
      </p:sp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09DCA432-A6E7-C744-3D71-0DB9CD01882E}"/>
              </a:ext>
            </a:extLst>
          </p:cNvPr>
          <p:cNvCxnSpPr>
            <a:cxnSpLocks/>
            <a:stCxn id="7" idx="2"/>
          </p:cNvCxnSpPr>
          <p:nvPr/>
        </p:nvCxnSpPr>
        <p:spPr bwMode="auto">
          <a:xfrm>
            <a:off x="4443530" y="1356699"/>
            <a:ext cx="0" cy="376851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11" name="Rectangle 10">
            <a:extLst>
              <a:ext uri="{FF2B5EF4-FFF2-40B4-BE49-F238E27FC236}">
                <a16:creationId xmlns:a16="http://schemas.microsoft.com/office/drawing/2014/main" id="{6FEC726D-E456-483A-B2BA-885FD7E3EB2F}"/>
              </a:ext>
            </a:extLst>
          </p:cNvPr>
          <p:cNvSpPr/>
          <p:nvPr/>
        </p:nvSpPr>
        <p:spPr bwMode="auto">
          <a:xfrm>
            <a:off x="1219200" y="3258014"/>
            <a:ext cx="2362200" cy="884469"/>
          </a:xfrm>
          <a:prstGeom prst="rect">
            <a:avLst/>
          </a:prstGeom>
          <a:solidFill>
            <a:schemeClr val="bg1">
              <a:lumMod val="9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600" b="1" i="0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45 Helvetica Light" pitchFamily="-110" charset="0"/>
                <a:ea typeface="Geneva" pitchFamily="-110" charset="-128"/>
                <a:cs typeface="Geneva" pitchFamily="-110" charset="-128"/>
              </a:rPr>
              <a:t>Thread 1</a:t>
            </a:r>
            <a:br>
              <a:rPr kumimoji="0" lang="en-US" sz="1600" b="1" i="0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45 Helvetica Light" pitchFamily="-110" charset="0"/>
                <a:ea typeface="Geneva" pitchFamily="-110" charset="-128"/>
                <a:cs typeface="Geneva" pitchFamily="-110" charset="-128"/>
              </a:rPr>
            </a:br>
            <a:br>
              <a:rPr kumimoji="0" lang="en-US" sz="1600" b="1" i="0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45 Helvetica Light" pitchFamily="-110" charset="0"/>
                <a:ea typeface="Geneva" pitchFamily="-110" charset="-128"/>
                <a:cs typeface="Geneva" pitchFamily="-110" charset="-128"/>
              </a:rPr>
            </a:br>
            <a:r>
              <a:rPr kumimoji="0" lang="en-US" sz="1600" i="0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45 Helvetica Light" pitchFamily="-110" charset="0"/>
                <a:ea typeface="Geneva" pitchFamily="-110" charset="-128"/>
                <a:cs typeface="Geneva" pitchFamily="-110" charset="-128"/>
              </a:rPr>
              <a:t>auto s = </a:t>
            </a:r>
            <a:r>
              <a:rPr kumimoji="0" lang="en-US" sz="1600" i="0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45 Helvetica Light" pitchFamily="-110" charset="0"/>
                <a:ea typeface="Geneva" pitchFamily="-110" charset="-128"/>
                <a:cs typeface="Geneva" pitchFamily="-110" charset="-128"/>
              </a:rPr>
              <a:t>a.load</a:t>
            </a:r>
            <a:r>
              <a:rPr kumimoji="0" lang="en-US" sz="1600" i="0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45 Helvetica Light" pitchFamily="-110" charset="0"/>
                <a:ea typeface="Geneva" pitchFamily="-110" charset="-128"/>
                <a:cs typeface="Geneva" pitchFamily="-110" charset="-128"/>
              </a:rPr>
              <a:t>();</a:t>
            </a:r>
            <a:endParaRPr kumimoji="0" lang="en-US" sz="1200" b="1" i="0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ourier New" panose="02070309020205020404" pitchFamily="49" charset="0"/>
              <a:ea typeface="Geneva" pitchFamily="-110" charset="-128"/>
              <a:cs typeface="Courier New" panose="02070309020205020404" pitchFamily="49" charset="0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1EFDF1BF-9A85-9727-4A30-43F99E84C5D0}"/>
              </a:ext>
            </a:extLst>
          </p:cNvPr>
          <p:cNvSpPr/>
          <p:nvPr/>
        </p:nvSpPr>
        <p:spPr bwMode="auto">
          <a:xfrm>
            <a:off x="4818930" y="3240272"/>
            <a:ext cx="2667000" cy="902211"/>
          </a:xfrm>
          <a:prstGeom prst="rect">
            <a:avLst/>
          </a:prstGeom>
          <a:solidFill>
            <a:schemeClr val="bg1">
              <a:lumMod val="9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600" b="1" i="0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45 Helvetica Light" pitchFamily="-110" charset="0"/>
                <a:ea typeface="Geneva" pitchFamily="-110" charset="-128"/>
                <a:cs typeface="Geneva" pitchFamily="-110" charset="-128"/>
              </a:rPr>
              <a:t>Thread </a:t>
            </a:r>
            <a:r>
              <a:rPr lang="en-US" sz="1600" b="1" dirty="0">
                <a:latin typeface="45 Helvetica Light" pitchFamily="-110" charset="0"/>
                <a:ea typeface="Geneva" pitchFamily="-110" charset="-128"/>
                <a:cs typeface="Geneva" pitchFamily="-110" charset="-128"/>
              </a:rPr>
              <a:t>2</a:t>
            </a:r>
            <a:br>
              <a:rPr kumimoji="0" lang="en-US" sz="1600" b="1" i="0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45 Helvetica Light" pitchFamily="-110" charset="0"/>
                <a:ea typeface="Geneva" pitchFamily="-110" charset="-128"/>
                <a:cs typeface="Geneva" pitchFamily="-110" charset="-128"/>
              </a:rPr>
            </a:br>
            <a:br>
              <a:rPr kumimoji="0" lang="en-US" sz="1600" b="1" i="0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45 Helvetica Light" pitchFamily="-110" charset="0"/>
                <a:ea typeface="Geneva" pitchFamily="-110" charset="-128"/>
                <a:cs typeface="Geneva" pitchFamily="-110" charset="-128"/>
              </a:rPr>
            </a:br>
            <a:r>
              <a:rPr kumimoji="0" lang="en-US" sz="1600" i="0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45 Helvetica Light" pitchFamily="-110" charset="0"/>
                <a:ea typeface="Geneva" pitchFamily="-110" charset="-128"/>
                <a:cs typeface="Geneva" pitchFamily="-110" charset="-128"/>
              </a:rPr>
              <a:t>a.store</a:t>
            </a:r>
            <a:r>
              <a:rPr kumimoji="0" lang="en-US" sz="1600" i="0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45 Helvetica Light" pitchFamily="-110" charset="0"/>
                <a:ea typeface="Geneva" pitchFamily="-110" charset="-128"/>
                <a:cs typeface="Geneva" pitchFamily="-110" charset="-128"/>
              </a:rPr>
              <a:t>(make_shared&lt;T&gt;(…));</a:t>
            </a:r>
            <a:endParaRPr kumimoji="0" lang="en-US" sz="1200" b="1" i="0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ourier New" panose="02070309020205020404" pitchFamily="49" charset="0"/>
              <a:ea typeface="Geneva" pitchFamily="-110" charset="-128"/>
              <a:cs typeface="Courier New" panose="02070309020205020404" pitchFamily="49" charset="0"/>
            </a:endParaRPr>
          </a:p>
        </p:txBody>
      </p: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499A9B1D-20D3-4CAF-4185-A0084B1F1BFF}"/>
              </a:ext>
            </a:extLst>
          </p:cNvPr>
          <p:cNvCxnSpPr>
            <a:cxnSpLocks/>
            <a:stCxn id="11" idx="0"/>
          </p:cNvCxnSpPr>
          <p:nvPr/>
        </p:nvCxnSpPr>
        <p:spPr bwMode="auto">
          <a:xfrm flipV="1">
            <a:off x="2400300" y="2241168"/>
            <a:ext cx="1943100" cy="1016846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22" name="Straight Arrow Connector 21">
            <a:extLst>
              <a:ext uri="{FF2B5EF4-FFF2-40B4-BE49-F238E27FC236}">
                <a16:creationId xmlns:a16="http://schemas.microsoft.com/office/drawing/2014/main" id="{6296B316-9754-D602-7397-74D898AA34FF}"/>
              </a:ext>
            </a:extLst>
          </p:cNvPr>
          <p:cNvCxnSpPr>
            <a:cxnSpLocks/>
            <a:stCxn id="12" idx="0"/>
          </p:cNvCxnSpPr>
          <p:nvPr/>
        </p:nvCxnSpPr>
        <p:spPr bwMode="auto">
          <a:xfrm flipH="1" flipV="1">
            <a:off x="4677163" y="2241168"/>
            <a:ext cx="1475267" cy="999104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28" name="TextBox 27">
            <a:extLst>
              <a:ext uri="{FF2B5EF4-FFF2-40B4-BE49-F238E27FC236}">
                <a16:creationId xmlns:a16="http://schemas.microsoft.com/office/drawing/2014/main" id="{E5E2EF0C-CB2B-C005-9708-BC6140660146}"/>
              </a:ext>
            </a:extLst>
          </p:cNvPr>
          <p:cNvSpPr txBox="1"/>
          <p:nvPr/>
        </p:nvSpPr>
        <p:spPr>
          <a:xfrm>
            <a:off x="2667000" y="2492226"/>
            <a:ext cx="49468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++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736BC460-4F4C-5AA6-0781-25FB9C9085CF}"/>
              </a:ext>
            </a:extLst>
          </p:cNvPr>
          <p:cNvSpPr txBox="1"/>
          <p:nvPr/>
        </p:nvSpPr>
        <p:spPr>
          <a:xfrm>
            <a:off x="5576102" y="2486691"/>
            <a:ext cx="37382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--</a:t>
            </a:r>
          </a:p>
        </p:txBody>
      </p:sp>
      <p:cxnSp>
        <p:nvCxnSpPr>
          <p:cNvPr id="31" name="Straight Arrow Connector 30">
            <a:extLst>
              <a:ext uri="{FF2B5EF4-FFF2-40B4-BE49-F238E27FC236}">
                <a16:creationId xmlns:a16="http://schemas.microsoft.com/office/drawing/2014/main" id="{5DCDC47B-37D8-8B83-D6AD-387427619839}"/>
              </a:ext>
            </a:extLst>
          </p:cNvPr>
          <p:cNvCxnSpPr>
            <a:cxnSpLocks/>
          </p:cNvCxnSpPr>
          <p:nvPr/>
        </p:nvCxnSpPr>
        <p:spPr bwMode="auto">
          <a:xfrm flipH="1">
            <a:off x="6019800" y="2749591"/>
            <a:ext cx="466393" cy="0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rgbClr val="C00000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34" name="TextBox 33">
            <a:extLst>
              <a:ext uri="{FF2B5EF4-FFF2-40B4-BE49-F238E27FC236}">
                <a16:creationId xmlns:a16="http://schemas.microsoft.com/office/drawing/2014/main" id="{B7685DC7-D7F7-E9F4-E2EA-58AED260F1E9}"/>
              </a:ext>
            </a:extLst>
          </p:cNvPr>
          <p:cNvSpPr txBox="1"/>
          <p:nvPr/>
        </p:nvSpPr>
        <p:spPr>
          <a:xfrm>
            <a:off x="6486193" y="2540665"/>
            <a:ext cx="243727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>
                <a:solidFill>
                  <a:srgbClr val="C00000"/>
                </a:solidFill>
              </a:rPr>
              <a:t>If this happens first…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AA792CE-5F3E-1E76-9E9E-7B7300D99FF7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US"/>
              <a:t>Daniel Anderson  --  danielanderson.net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704070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2" grpId="0" animBg="1"/>
      <p:bldP spid="28" grpId="0"/>
      <p:bldP spid="29" grpId="0"/>
      <p:bldP spid="34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950457-D123-E847-F3D1-D08BCEC539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fundamental problem: </a:t>
            </a:r>
            <a:r>
              <a:rPr lang="en-US" i="1" dirty="0">
                <a:solidFill>
                  <a:srgbClr val="C00000"/>
                </a:solidFill>
              </a:rPr>
              <a:t>The race to zero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18D748C-573C-96CF-5515-DA13121E2D76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457200" y="1200150"/>
            <a:ext cx="3962400" cy="3429000"/>
          </a:xfrm>
        </p:spPr>
        <p:txBody>
          <a:bodyPr/>
          <a:lstStyle/>
          <a:p>
            <a:pPr marL="0" indent="0"/>
            <a:r>
              <a:rPr lang="en-US" b="1" dirty="0"/>
              <a:t>Thread 1</a:t>
            </a:r>
          </a:p>
          <a:p>
            <a:pPr marL="0" indent="0"/>
            <a:endParaRPr lang="en-US" dirty="0"/>
          </a:p>
          <a:p>
            <a:pPr marL="0" indent="0"/>
            <a:r>
              <a:rPr lang="en-US" b="1" dirty="0"/>
              <a:t>load():</a:t>
            </a:r>
          </a:p>
          <a:p>
            <a:pPr marL="0" indent="0"/>
            <a:r>
              <a:rPr lang="en-US" dirty="0"/>
              <a:t>  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B8702B3-7FA4-07DD-1FB2-A433F57C3548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4572000" y="1212300"/>
            <a:ext cx="4419600" cy="2807250"/>
          </a:xfrm>
        </p:spPr>
        <p:txBody>
          <a:bodyPr/>
          <a:lstStyle/>
          <a:p>
            <a:r>
              <a:rPr lang="en-US" b="1" dirty="0"/>
              <a:t>Thread 2</a:t>
            </a:r>
          </a:p>
          <a:p>
            <a:endParaRPr lang="en-US" dirty="0"/>
          </a:p>
          <a:p>
            <a:r>
              <a:rPr lang="en-US" b="1" dirty="0"/>
              <a:t>store(shared_ptr desired):</a:t>
            </a:r>
          </a:p>
          <a:p>
            <a:r>
              <a:rPr lang="en-US" b="1" dirty="0"/>
              <a:t>  </a:t>
            </a:r>
            <a:endParaRPr lang="en-US" dirty="0">
              <a:solidFill>
                <a:srgbClr val="C00000"/>
              </a:solidFill>
            </a:endParaRP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4C9905B1-03EC-75A2-0FCC-BF51668E8EDF}"/>
              </a:ext>
            </a:extLst>
          </p:cNvPr>
          <p:cNvSpPr txBox="1">
            <a:spLocks/>
          </p:cNvSpPr>
          <p:nvPr/>
        </p:nvSpPr>
        <p:spPr bwMode="auto">
          <a:xfrm>
            <a:off x="642000" y="2114550"/>
            <a:ext cx="39624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6350" indent="-6350" algn="l" rtl="0" eaLnBrk="1" fontAlgn="base" hangingPunct="1">
              <a:spcBef>
                <a:spcPts val="60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742950" indent="-285750" algn="l" rtl="0" eaLnBrk="1" fontAlgn="base" hangingPunct="1">
              <a:spcBef>
                <a:spcPts val="600"/>
              </a:spcBef>
              <a:spcAft>
                <a:spcPct val="0"/>
              </a:spcAft>
              <a:buSzPct val="110000"/>
              <a:buFont typeface="Arial" charset="0"/>
              <a:buChar char="•"/>
              <a:defRPr sz="1400">
                <a:solidFill>
                  <a:schemeClr val="tx1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1200150" indent="-285750" algn="l" rtl="0" eaLnBrk="1" fontAlgn="base" hangingPunct="1">
              <a:spcBef>
                <a:spcPts val="600"/>
              </a:spcBef>
              <a:spcAft>
                <a:spcPct val="0"/>
              </a:spcAft>
              <a:buSzPct val="110000"/>
              <a:buFont typeface=".AppleSystemUIFont" charset="-120"/>
              <a:buChar char="–"/>
              <a:defRPr sz="1400" i="1">
                <a:solidFill>
                  <a:schemeClr val="tx1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657350" indent="-285750" algn="l" rtl="0" eaLnBrk="1" fontAlgn="base" hangingPunct="1">
              <a:spcBef>
                <a:spcPts val="600"/>
              </a:spcBef>
              <a:spcAft>
                <a:spcPct val="0"/>
              </a:spcAft>
              <a:buSzPct val="110000"/>
              <a:buFont typeface="Arial" charset="0"/>
              <a:buChar char="•"/>
              <a:defRPr sz="1400">
                <a:solidFill>
                  <a:schemeClr val="tx1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2057400" indent="-228600" algn="l" rtl="0" eaLnBrk="1" fontAlgn="base" hangingPunct="1">
              <a:spcBef>
                <a:spcPts val="600"/>
              </a:spcBef>
              <a:spcAft>
                <a:spcPct val="0"/>
              </a:spcAft>
              <a:buSzPct val="110000"/>
              <a:buFont typeface=".AppleSystemUIFont" charset="-120"/>
              <a:buChar char="–"/>
              <a:defRPr sz="1400" i="1">
                <a:solidFill>
                  <a:schemeClr val="tx1"/>
                </a:solidFill>
                <a:latin typeface="Open Sans" charset="0"/>
                <a:ea typeface="Open Sans" charset="0"/>
                <a:cs typeface="Open Sans" charset="0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-110" charset="0"/>
                <a:ea typeface="+mn-ea"/>
                <a:cs typeface="+mn-cs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-110" charset="0"/>
                <a:ea typeface="+mn-ea"/>
                <a:cs typeface="+mn-cs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-110" charset="0"/>
                <a:ea typeface="+mn-ea"/>
                <a:cs typeface="+mn-cs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-110" charset="0"/>
                <a:ea typeface="+mn-ea"/>
                <a:cs typeface="+mn-cs"/>
              </a:defRPr>
            </a:lvl9pPr>
          </a:lstStyle>
          <a:p>
            <a:pPr marL="0" indent="0"/>
            <a:r>
              <a:rPr lang="en-US" kern="0" dirty="0"/>
              <a:t>auto cb = </a:t>
            </a:r>
            <a:r>
              <a:rPr lang="en-US" kern="0" dirty="0" err="1"/>
              <a:t>ctrl.load</a:t>
            </a:r>
            <a:r>
              <a:rPr lang="en-US" kern="0" dirty="0"/>
              <a:t>();</a:t>
            </a:r>
          </a:p>
          <a:p>
            <a:pPr marL="0" indent="0"/>
            <a:endParaRPr lang="en-US" kern="0" dirty="0"/>
          </a:p>
          <a:p>
            <a:pPr marL="0" indent="0"/>
            <a:br>
              <a:rPr lang="en-US" kern="0" dirty="0"/>
            </a:br>
            <a:br>
              <a:rPr lang="en-US" kern="0" dirty="0"/>
            </a:br>
            <a:br>
              <a:rPr lang="en-US" kern="0" dirty="0"/>
            </a:br>
            <a:endParaRPr lang="en-US" kern="0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6" name="Content Placeholder 2">
                <a:extLst>
                  <a:ext uri="{FF2B5EF4-FFF2-40B4-BE49-F238E27FC236}">
                    <a16:creationId xmlns:a16="http://schemas.microsoft.com/office/drawing/2014/main" id="{EDAD3BF8-FB3B-E9BA-8EED-4FC4C987624A}"/>
                  </a:ext>
                </a:extLst>
              </p:cNvPr>
              <p:cNvSpPr txBox="1">
                <a:spLocks/>
              </p:cNvSpPr>
              <p:nvPr/>
            </p:nvSpPr>
            <p:spPr bwMode="auto">
              <a:xfrm>
                <a:off x="642000" y="3943350"/>
                <a:ext cx="3962400" cy="381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  <a:ext uri="{FAA26D3D-D897-4be2-8F04-BA451C77F1D7}">
                  <ma14:placeholderFlag xmlns:ma14="http://schemas.microsoft.com/office/mac/drawingml/2011/main" xmlns="" val="1"/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lvl1pPr marL="6350" indent="-6350" algn="l" rtl="0" eaLnBrk="1" fontAlgn="base" hangingPunct="1">
                  <a:spcBef>
                    <a:spcPts val="600"/>
                  </a:spcBef>
                  <a:spcAft>
                    <a:spcPct val="0"/>
                  </a:spcAft>
                  <a:defRPr sz="1400">
                    <a:solidFill>
                      <a:schemeClr val="tx1"/>
                    </a:solidFill>
                    <a:latin typeface="Open Sans" charset="0"/>
                    <a:ea typeface="Open Sans" charset="0"/>
                    <a:cs typeface="Open Sans" charset="0"/>
                  </a:defRPr>
                </a:lvl1pPr>
                <a:lvl2pPr marL="742950" indent="-285750" algn="l" rtl="0" eaLnBrk="1" fontAlgn="base" hangingPunct="1">
                  <a:spcBef>
                    <a:spcPts val="600"/>
                  </a:spcBef>
                  <a:spcAft>
                    <a:spcPct val="0"/>
                  </a:spcAft>
                  <a:buSzPct val="110000"/>
                  <a:buFont typeface="Arial" charset="0"/>
                  <a:buChar char="•"/>
                  <a:defRPr sz="1400">
                    <a:solidFill>
                      <a:schemeClr val="tx1"/>
                    </a:solidFill>
                    <a:latin typeface="Open Sans" charset="0"/>
                    <a:ea typeface="Open Sans" charset="0"/>
                    <a:cs typeface="Open Sans" charset="0"/>
                  </a:defRPr>
                </a:lvl2pPr>
                <a:lvl3pPr marL="1200150" indent="-285750" algn="l" rtl="0" eaLnBrk="1" fontAlgn="base" hangingPunct="1">
                  <a:spcBef>
                    <a:spcPts val="600"/>
                  </a:spcBef>
                  <a:spcAft>
                    <a:spcPct val="0"/>
                  </a:spcAft>
                  <a:buSzPct val="110000"/>
                  <a:buFont typeface=".AppleSystemUIFont" charset="-120"/>
                  <a:buChar char="–"/>
                  <a:defRPr sz="1400" i="1">
                    <a:solidFill>
                      <a:schemeClr val="tx1"/>
                    </a:solidFill>
                    <a:latin typeface="Open Sans" charset="0"/>
                    <a:ea typeface="Open Sans" charset="0"/>
                    <a:cs typeface="Open Sans" charset="0"/>
                  </a:defRPr>
                </a:lvl3pPr>
                <a:lvl4pPr marL="1657350" indent="-285750" algn="l" rtl="0" eaLnBrk="1" fontAlgn="base" hangingPunct="1">
                  <a:spcBef>
                    <a:spcPts val="600"/>
                  </a:spcBef>
                  <a:spcAft>
                    <a:spcPct val="0"/>
                  </a:spcAft>
                  <a:buSzPct val="110000"/>
                  <a:buFont typeface="Arial" charset="0"/>
                  <a:buChar char="•"/>
                  <a:defRPr sz="1400">
                    <a:solidFill>
                      <a:schemeClr val="tx1"/>
                    </a:solidFill>
                    <a:latin typeface="Open Sans" charset="0"/>
                    <a:ea typeface="Open Sans" charset="0"/>
                    <a:cs typeface="Open Sans" charset="0"/>
                  </a:defRPr>
                </a:lvl4pPr>
                <a:lvl5pPr marL="2057400" indent="-228600" algn="l" rtl="0" eaLnBrk="1" fontAlgn="base" hangingPunct="1">
                  <a:spcBef>
                    <a:spcPts val="600"/>
                  </a:spcBef>
                  <a:spcAft>
                    <a:spcPct val="0"/>
                  </a:spcAft>
                  <a:buSzPct val="110000"/>
                  <a:buFont typeface=".AppleSystemUIFont" charset="-120"/>
                  <a:buChar char="–"/>
                  <a:defRPr sz="1400" i="1">
                    <a:solidFill>
                      <a:schemeClr val="tx1"/>
                    </a:solidFill>
                    <a:latin typeface="Open Sans" charset="0"/>
                    <a:ea typeface="Open Sans" charset="0"/>
                    <a:cs typeface="Open Sans" charset="0"/>
                  </a:defRPr>
                </a:lvl5pPr>
                <a:lvl6pPr marL="2514600" indent="-2286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itchFamily="-110" charset="0"/>
                    <a:ea typeface="+mn-ea"/>
                    <a:cs typeface="+mn-cs"/>
                  </a:defRPr>
                </a:lvl6pPr>
                <a:lvl7pPr marL="2971800" indent="-2286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itchFamily="-110" charset="0"/>
                    <a:ea typeface="+mn-ea"/>
                    <a:cs typeface="+mn-cs"/>
                  </a:defRPr>
                </a:lvl7pPr>
                <a:lvl8pPr marL="3429000" indent="-2286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itchFamily="-110" charset="0"/>
                    <a:ea typeface="+mn-ea"/>
                    <a:cs typeface="+mn-cs"/>
                  </a:defRPr>
                </a:lvl8pPr>
                <a:lvl9pPr marL="3886200" indent="-2286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itchFamily="-110" charset="0"/>
                    <a:ea typeface="+mn-ea"/>
                    <a:cs typeface="+mn-cs"/>
                  </a:defRPr>
                </a:lvl9pPr>
              </a:lstStyle>
              <a:p>
                <a:pPr marL="0" indent="0"/>
                <a:r>
                  <a:rPr lang="en-US" kern="0" dirty="0" err="1"/>
                  <a:t>cb</a:t>
                </a:r>
                <a14:m>
                  <m:oMath xmlns:m="http://schemas.openxmlformats.org/officeDocument/2006/math">
                    <m:r>
                      <a:rPr lang="en-US" i="1" kern="0">
                        <a:latin typeface="Cambria Math" panose="02040503050406030204" pitchFamily="18" charset="0"/>
                      </a:rPr>
                      <m:t>→</m:t>
                    </m:r>
                  </m:oMath>
                </a14:m>
                <a:r>
                  <a:rPr lang="en-US" b="1" kern="0" dirty="0" err="1">
                    <a:solidFill>
                      <a:srgbClr val="C00000"/>
                    </a:solidFill>
                  </a:rPr>
                  <a:t>increment_ref_count</a:t>
                </a:r>
                <a:r>
                  <a:rPr lang="en-US" kern="0" dirty="0"/>
                  <a:t>();  </a:t>
                </a:r>
                <a:r>
                  <a:rPr lang="en-US" i="1" kern="0" dirty="0">
                    <a:solidFill>
                      <a:srgbClr val="C00000"/>
                    </a:solidFill>
                  </a:rPr>
                  <a:t>// use-after-free</a:t>
                </a:r>
              </a:p>
              <a:p>
                <a:pPr marL="0" indent="0"/>
                <a:endParaRPr lang="en-US" kern="0" dirty="0"/>
              </a:p>
            </p:txBody>
          </p:sp>
        </mc:Choice>
        <mc:Fallback>
          <p:sp>
            <p:nvSpPr>
              <p:cNvPr id="6" name="Content Placeholder 2">
                <a:extLst>
                  <a:ext uri="{FF2B5EF4-FFF2-40B4-BE49-F238E27FC236}">
                    <a16:creationId xmlns:a16="http://schemas.microsoft.com/office/drawing/2014/main" id="{EDAD3BF8-FB3B-E9BA-8EED-4FC4C987624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42000" y="3943350"/>
                <a:ext cx="3962400" cy="381000"/>
              </a:xfrm>
              <a:prstGeom prst="rect">
                <a:avLst/>
              </a:prstGeom>
              <a:blipFill>
                <a:blip r:embed="rId2"/>
                <a:stretch>
                  <a:fillRect l="-462" t="-3226"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  <a:ext uri="{FAA26D3D-D897-4be2-8F04-BA451C77F1D7}">
                  <ma14:placeholderFlag xmlns:ma14="http://schemas.microsoft.com/office/mac/drawingml/2011/main" xmlns="" xmlns:a14="http://schemas.microsoft.com/office/drawing/2010/main" val="1"/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7" name="Content Placeholder 3">
                <a:extLst>
                  <a:ext uri="{FF2B5EF4-FFF2-40B4-BE49-F238E27FC236}">
                    <a16:creationId xmlns:a16="http://schemas.microsoft.com/office/drawing/2014/main" id="{B7CD3B63-1C0D-885B-E138-9A512E482395}"/>
                  </a:ext>
                </a:extLst>
              </p:cNvPr>
              <p:cNvSpPr txBox="1">
                <a:spLocks/>
              </p:cNvSpPr>
              <p:nvPr/>
            </p:nvSpPr>
            <p:spPr bwMode="auto">
              <a:xfrm>
                <a:off x="4567200" y="2343150"/>
                <a:ext cx="4419600" cy="16002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  <a:ext uri="{FAA26D3D-D897-4be2-8F04-BA451C77F1D7}">
                  <ma14:placeholderFlag xmlns:ma14="http://schemas.microsoft.com/office/mac/drawingml/2011/main" xmlns="" val="1"/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lvl1pPr marL="6350" indent="-6350" algn="l" rtl="0" eaLnBrk="1" fontAlgn="base" hangingPunct="1">
                  <a:spcBef>
                    <a:spcPts val="600"/>
                  </a:spcBef>
                  <a:spcAft>
                    <a:spcPct val="0"/>
                  </a:spcAft>
                  <a:defRPr sz="1400">
                    <a:solidFill>
                      <a:schemeClr val="tx1"/>
                    </a:solidFill>
                    <a:latin typeface="Open Sans" charset="0"/>
                    <a:ea typeface="Open Sans" charset="0"/>
                    <a:cs typeface="Open Sans" charset="0"/>
                  </a:defRPr>
                </a:lvl1pPr>
                <a:lvl2pPr marL="742950" indent="-285750" algn="l" rtl="0" eaLnBrk="1" fontAlgn="base" hangingPunct="1">
                  <a:spcBef>
                    <a:spcPts val="600"/>
                  </a:spcBef>
                  <a:spcAft>
                    <a:spcPct val="0"/>
                  </a:spcAft>
                  <a:buSzPct val="110000"/>
                  <a:buFont typeface="Arial" charset="0"/>
                  <a:buChar char="•"/>
                  <a:defRPr sz="1400">
                    <a:solidFill>
                      <a:schemeClr val="tx1"/>
                    </a:solidFill>
                    <a:latin typeface="Open Sans" charset="0"/>
                    <a:ea typeface="Open Sans" charset="0"/>
                    <a:cs typeface="Open Sans" charset="0"/>
                  </a:defRPr>
                </a:lvl2pPr>
                <a:lvl3pPr marL="1200150" indent="-285750" algn="l" rtl="0" eaLnBrk="1" fontAlgn="base" hangingPunct="1">
                  <a:spcBef>
                    <a:spcPts val="600"/>
                  </a:spcBef>
                  <a:spcAft>
                    <a:spcPct val="0"/>
                  </a:spcAft>
                  <a:buSzPct val="110000"/>
                  <a:buFont typeface=".AppleSystemUIFont" charset="-120"/>
                  <a:buChar char="–"/>
                  <a:defRPr sz="1400" i="1">
                    <a:solidFill>
                      <a:schemeClr val="tx1"/>
                    </a:solidFill>
                    <a:latin typeface="Open Sans" charset="0"/>
                    <a:ea typeface="Open Sans" charset="0"/>
                    <a:cs typeface="Open Sans" charset="0"/>
                  </a:defRPr>
                </a:lvl3pPr>
                <a:lvl4pPr marL="1657350" indent="-285750" algn="l" rtl="0" eaLnBrk="1" fontAlgn="base" hangingPunct="1">
                  <a:spcBef>
                    <a:spcPts val="600"/>
                  </a:spcBef>
                  <a:spcAft>
                    <a:spcPct val="0"/>
                  </a:spcAft>
                  <a:buSzPct val="110000"/>
                  <a:buFont typeface="Arial" charset="0"/>
                  <a:buChar char="•"/>
                  <a:defRPr sz="1400">
                    <a:solidFill>
                      <a:schemeClr val="tx1"/>
                    </a:solidFill>
                    <a:latin typeface="Open Sans" charset="0"/>
                    <a:ea typeface="Open Sans" charset="0"/>
                    <a:cs typeface="Open Sans" charset="0"/>
                  </a:defRPr>
                </a:lvl4pPr>
                <a:lvl5pPr marL="2057400" indent="-228600" algn="l" rtl="0" eaLnBrk="1" fontAlgn="base" hangingPunct="1">
                  <a:spcBef>
                    <a:spcPts val="600"/>
                  </a:spcBef>
                  <a:spcAft>
                    <a:spcPct val="0"/>
                  </a:spcAft>
                  <a:buSzPct val="110000"/>
                  <a:buFont typeface=".AppleSystemUIFont" charset="-120"/>
                  <a:buChar char="–"/>
                  <a:defRPr sz="1400" i="1">
                    <a:solidFill>
                      <a:schemeClr val="tx1"/>
                    </a:solidFill>
                    <a:latin typeface="Open Sans" charset="0"/>
                    <a:ea typeface="Open Sans" charset="0"/>
                    <a:cs typeface="Open Sans" charset="0"/>
                  </a:defRPr>
                </a:lvl5pPr>
                <a:lvl6pPr marL="2514600" indent="-2286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itchFamily="-110" charset="0"/>
                    <a:ea typeface="+mn-ea"/>
                    <a:cs typeface="+mn-cs"/>
                  </a:defRPr>
                </a:lvl6pPr>
                <a:lvl7pPr marL="2971800" indent="-2286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itchFamily="-110" charset="0"/>
                    <a:ea typeface="+mn-ea"/>
                    <a:cs typeface="+mn-cs"/>
                  </a:defRPr>
                </a:lvl7pPr>
                <a:lvl8pPr marL="3429000" indent="-2286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itchFamily="-110" charset="0"/>
                    <a:ea typeface="+mn-ea"/>
                    <a:cs typeface="+mn-cs"/>
                  </a:defRPr>
                </a:lvl8pPr>
                <a:lvl9pPr marL="3886200" indent="-2286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itchFamily="-110" charset="0"/>
                    <a:ea typeface="+mn-ea"/>
                    <a:cs typeface="+mn-cs"/>
                  </a:defRPr>
                </a:lvl9pPr>
              </a:lstStyle>
              <a:p>
                <a:r>
                  <a:rPr lang="en-US" kern="0" dirty="0"/>
                  <a:t>  auto </a:t>
                </a:r>
                <a:r>
                  <a:rPr lang="en-US" kern="0" dirty="0" err="1"/>
                  <a:t>new_cb</a:t>
                </a:r>
                <a:r>
                  <a:rPr lang="en-US" kern="0" dirty="0"/>
                  <a:t> = </a:t>
                </a:r>
                <a:r>
                  <a:rPr lang="en-US" kern="0" dirty="0" err="1"/>
                  <a:t>desired.ctrl</a:t>
                </a:r>
                <a:r>
                  <a:rPr lang="en-US" kern="0" dirty="0"/>
                  <a:t>;</a:t>
                </a:r>
                <a:br>
                  <a:rPr lang="en-US" kern="0" dirty="0"/>
                </a:br>
                <a:r>
                  <a:rPr lang="en-US" kern="0" dirty="0"/>
                  <a:t>  auto </a:t>
                </a:r>
                <a:r>
                  <a:rPr lang="en-US" kern="0" dirty="0" err="1"/>
                  <a:t>old_cb</a:t>
                </a:r>
                <a:r>
                  <a:rPr lang="en-US" kern="0" dirty="0"/>
                  <a:t> = </a:t>
                </a:r>
                <a:r>
                  <a:rPr lang="en-US" kern="0" dirty="0" err="1"/>
                  <a:t>ctrl.exchange</a:t>
                </a:r>
                <a:r>
                  <a:rPr lang="en-US" kern="0" dirty="0"/>
                  <a:t>(</a:t>
                </a:r>
                <a:r>
                  <a:rPr lang="en-US" kern="0" dirty="0" err="1"/>
                  <a:t>new_cb</a:t>
                </a:r>
                <a:r>
                  <a:rPr lang="en-US" kern="0" dirty="0"/>
                  <a:t>);</a:t>
                </a:r>
                <a:br>
                  <a:rPr lang="en-US" kern="0" dirty="0"/>
                </a:br>
                <a:r>
                  <a:rPr lang="en-US" kern="0" dirty="0"/>
                  <a:t>  </a:t>
                </a:r>
                <a:r>
                  <a:rPr lang="en-US" kern="0" dirty="0" err="1"/>
                  <a:t>old_cb</a:t>
                </a:r>
                <a14:m>
                  <m:oMath xmlns:m="http://schemas.openxmlformats.org/officeDocument/2006/math">
                    <m:r>
                      <a:rPr lang="en-US" i="1" kern="0">
                        <a:latin typeface="Cambria Math" panose="02040503050406030204" pitchFamily="18" charset="0"/>
                      </a:rPr>
                      <m:t>→</m:t>
                    </m:r>
                  </m:oMath>
                </a14:m>
                <a:r>
                  <a:rPr lang="en-US" b="1" kern="0" dirty="0" err="1">
                    <a:solidFill>
                      <a:srgbClr val="C00000"/>
                    </a:solidFill>
                  </a:rPr>
                  <a:t>decrement_ref_count</a:t>
                </a:r>
                <a:r>
                  <a:rPr lang="en-US" kern="0" dirty="0"/>
                  <a:t>();</a:t>
                </a:r>
                <a:br>
                  <a:rPr lang="en-US" kern="0" dirty="0"/>
                </a:br>
                <a:r>
                  <a:rPr lang="en-US" kern="0" dirty="0"/>
                  <a:t>  </a:t>
                </a:r>
                <a:r>
                  <a:rPr lang="en-US" kern="0" dirty="0" err="1"/>
                  <a:t>desired.clear</a:t>
                </a:r>
                <a:r>
                  <a:rPr lang="en-US" kern="0" dirty="0"/>
                  <a:t>();</a:t>
                </a:r>
              </a:p>
              <a:p>
                <a:r>
                  <a:rPr lang="en-US" kern="0" dirty="0"/>
                  <a:t>  </a:t>
                </a:r>
                <a:r>
                  <a:rPr lang="en-US" i="1" kern="0" dirty="0">
                    <a:solidFill>
                      <a:srgbClr val="C00000"/>
                    </a:solidFill>
                  </a:rPr>
                  <a:t>// </a:t>
                </a:r>
                <a:r>
                  <a:rPr lang="en-US" i="1" kern="0" dirty="0" err="1">
                    <a:solidFill>
                      <a:srgbClr val="C00000"/>
                    </a:solidFill>
                  </a:rPr>
                  <a:t>ref_count</a:t>
                </a:r>
                <a:r>
                  <a:rPr lang="en-US" i="1" kern="0" dirty="0">
                    <a:solidFill>
                      <a:srgbClr val="C00000"/>
                    </a:solidFill>
                  </a:rPr>
                  <a:t> hits zero</a:t>
                </a:r>
                <a:br>
                  <a:rPr lang="en-US" i="1" kern="0" dirty="0">
                    <a:solidFill>
                      <a:srgbClr val="C00000"/>
                    </a:solidFill>
                  </a:rPr>
                </a:br>
                <a:r>
                  <a:rPr lang="en-US" i="1" kern="0" dirty="0">
                    <a:solidFill>
                      <a:srgbClr val="C00000"/>
                    </a:solidFill>
                  </a:rPr>
                  <a:t>  // triggers destruction of object</a:t>
                </a:r>
                <a:br>
                  <a:rPr lang="en-US" i="1" kern="0" dirty="0">
                    <a:solidFill>
                      <a:srgbClr val="C00000"/>
                    </a:solidFill>
                  </a:rPr>
                </a:br>
                <a:r>
                  <a:rPr lang="en-US" i="1" kern="0" dirty="0">
                    <a:solidFill>
                      <a:srgbClr val="C00000"/>
                    </a:solidFill>
                  </a:rPr>
                  <a:t>  // triggers deletion of </a:t>
                </a:r>
                <a:r>
                  <a:rPr lang="en-US" i="1" kern="0" dirty="0" err="1">
                    <a:solidFill>
                      <a:srgbClr val="C00000"/>
                    </a:solidFill>
                  </a:rPr>
                  <a:t>old_cb</a:t>
                </a:r>
                <a:endParaRPr lang="en-US" i="1" kern="0" dirty="0">
                  <a:solidFill>
                    <a:srgbClr val="C00000"/>
                  </a:solidFill>
                </a:endParaRPr>
              </a:p>
            </p:txBody>
          </p:sp>
        </mc:Choice>
        <mc:Fallback>
          <p:sp>
            <p:nvSpPr>
              <p:cNvPr id="7" name="Content Placeholder 3">
                <a:extLst>
                  <a:ext uri="{FF2B5EF4-FFF2-40B4-BE49-F238E27FC236}">
                    <a16:creationId xmlns:a16="http://schemas.microsoft.com/office/drawing/2014/main" id="{B7CD3B63-1C0D-885B-E138-9A512E48239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567200" y="2343150"/>
                <a:ext cx="4419600" cy="1600200"/>
              </a:xfrm>
              <a:prstGeom prst="rect">
                <a:avLst/>
              </a:prstGeom>
              <a:blipFill>
                <a:blip r:embed="rId3"/>
                <a:stretch>
                  <a:fillRect t="-760" b="-7605"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  <a:ext uri="{FAA26D3D-D897-4be2-8F04-BA451C77F1D7}">
                  <ma14:placeholderFlag xmlns:ma14="http://schemas.microsoft.com/office/mac/drawingml/2011/main" xmlns="" xmlns:a14="http://schemas.microsoft.com/office/drawing/2010/main" val="1"/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Rectangle 7">
            <a:extLst>
              <a:ext uri="{FF2B5EF4-FFF2-40B4-BE49-F238E27FC236}">
                <a16:creationId xmlns:a16="http://schemas.microsoft.com/office/drawing/2014/main" id="{5455F7C0-E474-E382-425E-FED60AECB937}"/>
              </a:ext>
            </a:extLst>
          </p:cNvPr>
          <p:cNvSpPr/>
          <p:nvPr/>
        </p:nvSpPr>
        <p:spPr bwMode="auto">
          <a:xfrm>
            <a:off x="762000" y="2693345"/>
            <a:ext cx="2895600" cy="886050"/>
          </a:xfrm>
          <a:prstGeom prst="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800" b="1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45 Helvetica Light" pitchFamily="-110" charset="0"/>
                <a:ea typeface="Geneva" pitchFamily="-110" charset="-128"/>
                <a:cs typeface="Geneva" pitchFamily="-110" charset="-128"/>
              </a:rPr>
              <a:t>Need a way to ensure that cb is not deleted before we increment the ref count</a:t>
            </a:r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DA3B4AF5-3DE0-4F71-47B9-78571EE74C1E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 algn="l"/>
            <a:r>
              <a:rPr lang="en-US" dirty="0"/>
              <a:t>Daniel Anderson  --  danielanderson.net</a:t>
            </a:r>
          </a:p>
        </p:txBody>
      </p:sp>
    </p:spTree>
    <p:extLst>
      <p:ext uri="{BB962C8B-B14F-4D97-AF65-F5344CB8AC3E}">
        <p14:creationId xmlns:p14="http://schemas.microsoft.com/office/powerpoint/2010/main" val="9537013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8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C220E6-1CB5-D212-3946-63D8228D22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266950"/>
            <a:ext cx="8229600" cy="609600"/>
          </a:xfrm>
        </p:spPr>
        <p:txBody>
          <a:bodyPr/>
          <a:lstStyle/>
          <a:p>
            <a:pPr algn="ctr"/>
            <a:r>
              <a:rPr lang="en-US" dirty="0">
                <a:solidFill>
                  <a:srgbClr val="BB0027"/>
                </a:solidFill>
              </a:rPr>
              <a:t>S</a:t>
            </a:r>
            <a:r>
              <a:rPr lang="en-US" dirty="0"/>
              <a:t>olutions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73E1D81-C7C3-CA13-E9CA-B902540EDFBA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 algn="l"/>
            <a:r>
              <a:rPr lang="en-US"/>
              <a:t>Daniel Anderson  --  danielanderson.net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2070761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2857F97D-3251-5DB1-20FB-B60566F6DD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Solution #1: Locking!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54AF1B4A-4A54-A1EB-347D-374D8DE6121E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457200" y="1200150"/>
            <a:ext cx="8229600" cy="1219200"/>
          </a:xfrm>
        </p:spPr>
        <p:txBody>
          <a:bodyPr/>
          <a:lstStyle/>
          <a:p>
            <a:pPr marL="285750" indent="-285750">
              <a:spcAft>
                <a:spcPts val="1000"/>
              </a:spcAft>
              <a:buFont typeface="Arial" panose="020B0604020202020204" pitchFamily="34" charset="0"/>
              <a:buChar char="•"/>
            </a:pPr>
            <a:r>
              <a:rPr lang="en-US" dirty="0"/>
              <a:t>Used by both </a:t>
            </a:r>
            <a:r>
              <a:rPr lang="en-US" b="1" dirty="0" err="1">
                <a:solidFill>
                  <a:srgbClr val="BB0027"/>
                </a:solidFill>
              </a:rPr>
              <a:t>libstdc</a:t>
            </a:r>
            <a:r>
              <a:rPr lang="en-US" b="1" dirty="0">
                <a:solidFill>
                  <a:srgbClr val="BB0027"/>
                </a:solidFill>
              </a:rPr>
              <a:t>++ (GCC)</a:t>
            </a:r>
            <a:r>
              <a:rPr lang="en-US" dirty="0"/>
              <a:t> and </a:t>
            </a:r>
            <a:r>
              <a:rPr lang="en-US" b="1" dirty="0">
                <a:solidFill>
                  <a:srgbClr val="BB0027"/>
                </a:solidFill>
              </a:rPr>
              <a:t>Microsoft STL (MSVC)</a:t>
            </a:r>
          </a:p>
          <a:p>
            <a:pPr marL="285750" indent="-285750">
              <a:spcAft>
                <a:spcPts val="1000"/>
              </a:spcAft>
              <a:buFont typeface="Arial" panose="020B0604020202020204" pitchFamily="34" charset="0"/>
              <a:buChar char="•"/>
            </a:pPr>
            <a:r>
              <a:rPr lang="en-US" dirty="0"/>
              <a:t>Explicit mutex is (thankfully) not used by either implementation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Both use the lowest-order bits on the control_block pointer as a lock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Content Placeholder 2">
                <a:extLst>
                  <a:ext uri="{FF2B5EF4-FFF2-40B4-BE49-F238E27FC236}">
                    <a16:creationId xmlns:a16="http://schemas.microsoft.com/office/drawing/2014/main" id="{A92FE9C3-92BA-6072-BC30-5D1E2E60D8D8}"/>
                  </a:ext>
                </a:extLst>
              </p:cNvPr>
              <p:cNvSpPr txBox="1">
                <a:spLocks/>
              </p:cNvSpPr>
              <p:nvPr/>
            </p:nvSpPr>
            <p:spPr bwMode="auto">
              <a:xfrm>
                <a:off x="762000" y="2724150"/>
                <a:ext cx="3429000" cy="16002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  <a:ext uri="{FAA26D3D-D897-4be2-8F04-BA451C77F1D7}">
                  <ma14:placeholderFlag xmlns:ma14="http://schemas.microsoft.com/office/mac/drawingml/2011/main" xmlns="" val="1"/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lvl1pPr marL="6350" indent="-6350" algn="l" rtl="0" eaLnBrk="1" fontAlgn="base" hangingPunct="1">
                  <a:spcBef>
                    <a:spcPts val="600"/>
                  </a:spcBef>
                  <a:spcAft>
                    <a:spcPct val="0"/>
                  </a:spcAft>
                  <a:defRPr sz="1400">
                    <a:solidFill>
                      <a:schemeClr val="tx1"/>
                    </a:solidFill>
                    <a:latin typeface="Open Sans" charset="0"/>
                    <a:ea typeface="Open Sans" charset="0"/>
                    <a:cs typeface="Open Sans" charset="0"/>
                  </a:defRPr>
                </a:lvl1pPr>
                <a:lvl2pPr marL="742950" indent="-285750" algn="l" rtl="0" eaLnBrk="1" fontAlgn="base" hangingPunct="1">
                  <a:spcBef>
                    <a:spcPts val="600"/>
                  </a:spcBef>
                  <a:spcAft>
                    <a:spcPct val="0"/>
                  </a:spcAft>
                  <a:buSzPct val="110000"/>
                  <a:buFont typeface="Arial" charset="0"/>
                  <a:buChar char="•"/>
                  <a:defRPr sz="1400">
                    <a:solidFill>
                      <a:schemeClr val="tx1"/>
                    </a:solidFill>
                    <a:latin typeface="Open Sans" charset="0"/>
                    <a:ea typeface="Open Sans" charset="0"/>
                    <a:cs typeface="Open Sans" charset="0"/>
                  </a:defRPr>
                </a:lvl2pPr>
                <a:lvl3pPr marL="1200150" indent="-285750" algn="l" rtl="0" eaLnBrk="1" fontAlgn="base" hangingPunct="1">
                  <a:spcBef>
                    <a:spcPts val="600"/>
                  </a:spcBef>
                  <a:spcAft>
                    <a:spcPct val="0"/>
                  </a:spcAft>
                  <a:buSzPct val="110000"/>
                  <a:buFont typeface=".AppleSystemUIFont" charset="-120"/>
                  <a:buChar char="–"/>
                  <a:defRPr sz="1400" i="1">
                    <a:solidFill>
                      <a:schemeClr val="tx1"/>
                    </a:solidFill>
                    <a:latin typeface="Open Sans" charset="0"/>
                    <a:ea typeface="Open Sans" charset="0"/>
                    <a:cs typeface="Open Sans" charset="0"/>
                  </a:defRPr>
                </a:lvl3pPr>
                <a:lvl4pPr marL="1657350" indent="-285750" algn="l" rtl="0" eaLnBrk="1" fontAlgn="base" hangingPunct="1">
                  <a:spcBef>
                    <a:spcPts val="600"/>
                  </a:spcBef>
                  <a:spcAft>
                    <a:spcPct val="0"/>
                  </a:spcAft>
                  <a:buSzPct val="110000"/>
                  <a:buFont typeface="Arial" charset="0"/>
                  <a:buChar char="•"/>
                  <a:defRPr sz="1400">
                    <a:solidFill>
                      <a:schemeClr val="tx1"/>
                    </a:solidFill>
                    <a:latin typeface="Open Sans" charset="0"/>
                    <a:ea typeface="Open Sans" charset="0"/>
                    <a:cs typeface="Open Sans" charset="0"/>
                  </a:defRPr>
                </a:lvl4pPr>
                <a:lvl5pPr marL="2057400" indent="-228600" algn="l" rtl="0" eaLnBrk="1" fontAlgn="base" hangingPunct="1">
                  <a:spcBef>
                    <a:spcPts val="600"/>
                  </a:spcBef>
                  <a:spcAft>
                    <a:spcPct val="0"/>
                  </a:spcAft>
                  <a:buSzPct val="110000"/>
                  <a:buFont typeface=".AppleSystemUIFont" charset="-120"/>
                  <a:buChar char="–"/>
                  <a:defRPr sz="1400" i="1">
                    <a:solidFill>
                      <a:schemeClr val="tx1"/>
                    </a:solidFill>
                    <a:latin typeface="Open Sans" charset="0"/>
                    <a:ea typeface="Open Sans" charset="0"/>
                    <a:cs typeface="Open Sans" charset="0"/>
                  </a:defRPr>
                </a:lvl5pPr>
                <a:lvl6pPr marL="2514600" indent="-2286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itchFamily="-110" charset="0"/>
                    <a:ea typeface="+mn-ea"/>
                    <a:cs typeface="+mn-cs"/>
                  </a:defRPr>
                </a:lvl6pPr>
                <a:lvl7pPr marL="2971800" indent="-2286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itchFamily="-110" charset="0"/>
                    <a:ea typeface="+mn-ea"/>
                    <a:cs typeface="+mn-cs"/>
                  </a:defRPr>
                </a:lvl7pPr>
                <a:lvl8pPr marL="3429000" indent="-2286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itchFamily="-110" charset="0"/>
                    <a:ea typeface="+mn-ea"/>
                    <a:cs typeface="+mn-cs"/>
                  </a:defRPr>
                </a:lvl8pPr>
                <a:lvl9pPr marL="3886200" indent="-2286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itchFamily="-110" charset="0"/>
                    <a:ea typeface="+mn-ea"/>
                    <a:cs typeface="+mn-cs"/>
                  </a:defRPr>
                </a:lvl9pPr>
              </a:lstStyle>
              <a:p>
                <a:pPr marL="0" indent="0"/>
                <a:r>
                  <a:rPr lang="en-US" b="1" kern="0" dirty="0" err="1"/>
                  <a:t>shared_ptr</a:t>
                </a:r>
                <a:r>
                  <a:rPr lang="en-US" b="1" kern="0" dirty="0"/>
                  <a:t>&lt;T&gt; load() {</a:t>
                </a:r>
              </a:p>
              <a:p>
                <a:pPr marL="0" indent="0"/>
                <a:r>
                  <a:rPr lang="en-US" b="1" kern="0" dirty="0"/>
                  <a:t>  </a:t>
                </a:r>
                <a:r>
                  <a:rPr lang="en-US" b="1" i="1" kern="0" dirty="0">
                    <a:solidFill>
                      <a:srgbClr val="C00000"/>
                    </a:solidFill>
                  </a:rPr>
                  <a:t>with lock</a:t>
                </a:r>
                <a:br>
                  <a:rPr lang="en-US" kern="0" dirty="0"/>
                </a:br>
                <a:r>
                  <a:rPr lang="en-US" kern="0" dirty="0"/>
                  <a:t>    </a:t>
                </a:r>
                <a:r>
                  <a:rPr lang="en-US" b="1" kern="0" dirty="0"/>
                  <a:t>auto</a:t>
                </a:r>
                <a:r>
                  <a:rPr lang="en-US" kern="0" dirty="0"/>
                  <a:t> cb = </a:t>
                </a:r>
                <a:r>
                  <a:rPr lang="en-US" kern="0" dirty="0" err="1"/>
                  <a:t>ctrl.load</a:t>
                </a:r>
                <a:r>
                  <a:rPr lang="en-US" kern="0" dirty="0"/>
                  <a:t>();</a:t>
                </a:r>
                <a:br>
                  <a:rPr lang="en-US" kern="0" dirty="0"/>
                </a:br>
                <a:r>
                  <a:rPr lang="en-US" kern="0" dirty="0"/>
                  <a:t>    </a:t>
                </a:r>
                <a:r>
                  <a:rPr lang="en-US" b="1" kern="0" dirty="0"/>
                  <a:t>if</a:t>
                </a:r>
                <a:r>
                  <a:rPr lang="en-US" kern="0" dirty="0"/>
                  <a:t> (cb) </a:t>
                </a:r>
                <a:r>
                  <a:rPr lang="en-US" kern="0" dirty="0" err="1"/>
                  <a:t>cb</a:t>
                </a:r>
                <a14:m>
                  <m:oMath xmlns:m="http://schemas.openxmlformats.org/officeDocument/2006/math">
                    <m:r>
                      <a:rPr lang="en-US" i="1" kern="0">
                        <a:latin typeface="Cambria Math" panose="02040503050406030204" pitchFamily="18" charset="0"/>
                      </a:rPr>
                      <m:t>→</m:t>
                    </m:r>
                  </m:oMath>
                </a14:m>
                <a:r>
                  <a:rPr lang="en-US" b="1" kern="0" dirty="0" err="1"/>
                  <a:t>increment_ref_count</a:t>
                </a:r>
                <a:r>
                  <a:rPr lang="en-US" kern="0" dirty="0"/>
                  <a:t>();</a:t>
                </a:r>
                <a:br>
                  <a:rPr lang="en-US" kern="0" dirty="0"/>
                </a:br>
                <a:r>
                  <a:rPr lang="en-US" kern="0" dirty="0"/>
                  <a:t>    </a:t>
                </a:r>
                <a:r>
                  <a:rPr lang="en-US" b="1" kern="0" dirty="0"/>
                  <a:t>return</a:t>
                </a:r>
                <a:r>
                  <a:rPr lang="en-US" kern="0" dirty="0"/>
                  <a:t> shared_ptr&lt;T&gt;(</a:t>
                </a:r>
                <a:r>
                  <a:rPr lang="en-US" kern="0" dirty="0" err="1"/>
                  <a:t>cb</a:t>
                </a:r>
                <a:r>
                  <a:rPr lang="en-US" kern="0" dirty="0"/>
                  <a:t>);</a:t>
                </a:r>
                <a:endParaRPr lang="en-US" b="1" kern="0" dirty="0"/>
              </a:p>
              <a:p>
                <a:pPr marL="0" indent="0"/>
                <a:r>
                  <a:rPr lang="en-US" b="1" kern="0" dirty="0"/>
                  <a:t>}</a:t>
                </a:r>
              </a:p>
            </p:txBody>
          </p:sp>
        </mc:Choice>
        <mc:Fallback xmlns="">
          <p:sp>
            <p:nvSpPr>
              <p:cNvPr id="8" name="Content Placeholder 2">
                <a:extLst>
                  <a:ext uri="{FF2B5EF4-FFF2-40B4-BE49-F238E27FC236}">
                    <a16:creationId xmlns:a16="http://schemas.microsoft.com/office/drawing/2014/main" id="{A92FE9C3-92BA-6072-BC30-5D1E2E60D8D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762000" y="2724150"/>
                <a:ext cx="3429000" cy="1600200"/>
              </a:xfrm>
              <a:prstGeom prst="rect">
                <a:avLst/>
              </a:prstGeom>
              <a:blipFill>
                <a:blip r:embed="rId2"/>
                <a:stretch>
                  <a:fillRect l="-533" t="-1145"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  <a:ext uri="{FAA26D3D-D897-4be2-8F04-BA451C77F1D7}">
                  <ma14:placeholderFlag xmlns="" xmlns:ma14="http://schemas.microsoft.com/office/mac/drawingml/2011/main" xmlns:a14="http://schemas.microsoft.com/office/drawing/2010/main" val="1"/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Content Placeholder 2">
                <a:extLst>
                  <a:ext uri="{FF2B5EF4-FFF2-40B4-BE49-F238E27FC236}">
                    <a16:creationId xmlns:a16="http://schemas.microsoft.com/office/drawing/2014/main" id="{D657B47D-324B-540B-6C49-6FA4BB6E7B2B}"/>
                  </a:ext>
                </a:extLst>
              </p:cNvPr>
              <p:cNvSpPr txBox="1">
                <a:spLocks/>
              </p:cNvSpPr>
              <p:nvPr/>
            </p:nvSpPr>
            <p:spPr bwMode="auto">
              <a:xfrm>
                <a:off x="4191000" y="2724150"/>
                <a:ext cx="4038600" cy="16002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  <a:ext uri="{FAA26D3D-D897-4be2-8F04-BA451C77F1D7}">
                  <ma14:placeholderFlag xmlns:ma14="http://schemas.microsoft.com/office/mac/drawingml/2011/main" xmlns="" val="1"/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lvl1pPr marL="6350" indent="-6350" algn="l" rtl="0" eaLnBrk="1" fontAlgn="base" hangingPunct="1">
                  <a:spcBef>
                    <a:spcPts val="600"/>
                  </a:spcBef>
                  <a:spcAft>
                    <a:spcPct val="0"/>
                  </a:spcAft>
                  <a:defRPr sz="1400">
                    <a:solidFill>
                      <a:schemeClr val="tx1"/>
                    </a:solidFill>
                    <a:latin typeface="Open Sans" charset="0"/>
                    <a:ea typeface="Open Sans" charset="0"/>
                    <a:cs typeface="Open Sans" charset="0"/>
                  </a:defRPr>
                </a:lvl1pPr>
                <a:lvl2pPr marL="742950" indent="-285750" algn="l" rtl="0" eaLnBrk="1" fontAlgn="base" hangingPunct="1">
                  <a:spcBef>
                    <a:spcPts val="600"/>
                  </a:spcBef>
                  <a:spcAft>
                    <a:spcPct val="0"/>
                  </a:spcAft>
                  <a:buSzPct val="110000"/>
                  <a:buFont typeface="Arial" charset="0"/>
                  <a:buChar char="•"/>
                  <a:defRPr sz="1400">
                    <a:solidFill>
                      <a:schemeClr val="tx1"/>
                    </a:solidFill>
                    <a:latin typeface="Open Sans" charset="0"/>
                    <a:ea typeface="Open Sans" charset="0"/>
                    <a:cs typeface="Open Sans" charset="0"/>
                  </a:defRPr>
                </a:lvl2pPr>
                <a:lvl3pPr marL="1200150" indent="-285750" algn="l" rtl="0" eaLnBrk="1" fontAlgn="base" hangingPunct="1">
                  <a:spcBef>
                    <a:spcPts val="600"/>
                  </a:spcBef>
                  <a:spcAft>
                    <a:spcPct val="0"/>
                  </a:spcAft>
                  <a:buSzPct val="110000"/>
                  <a:buFont typeface=".AppleSystemUIFont" charset="-120"/>
                  <a:buChar char="–"/>
                  <a:defRPr sz="1400" i="1">
                    <a:solidFill>
                      <a:schemeClr val="tx1"/>
                    </a:solidFill>
                    <a:latin typeface="Open Sans" charset="0"/>
                    <a:ea typeface="Open Sans" charset="0"/>
                    <a:cs typeface="Open Sans" charset="0"/>
                  </a:defRPr>
                </a:lvl3pPr>
                <a:lvl4pPr marL="1657350" indent="-285750" algn="l" rtl="0" eaLnBrk="1" fontAlgn="base" hangingPunct="1">
                  <a:spcBef>
                    <a:spcPts val="600"/>
                  </a:spcBef>
                  <a:spcAft>
                    <a:spcPct val="0"/>
                  </a:spcAft>
                  <a:buSzPct val="110000"/>
                  <a:buFont typeface="Arial" charset="0"/>
                  <a:buChar char="•"/>
                  <a:defRPr sz="1400">
                    <a:solidFill>
                      <a:schemeClr val="tx1"/>
                    </a:solidFill>
                    <a:latin typeface="Open Sans" charset="0"/>
                    <a:ea typeface="Open Sans" charset="0"/>
                    <a:cs typeface="Open Sans" charset="0"/>
                  </a:defRPr>
                </a:lvl4pPr>
                <a:lvl5pPr marL="2057400" indent="-228600" algn="l" rtl="0" eaLnBrk="1" fontAlgn="base" hangingPunct="1">
                  <a:spcBef>
                    <a:spcPts val="600"/>
                  </a:spcBef>
                  <a:spcAft>
                    <a:spcPct val="0"/>
                  </a:spcAft>
                  <a:buSzPct val="110000"/>
                  <a:buFont typeface=".AppleSystemUIFont" charset="-120"/>
                  <a:buChar char="–"/>
                  <a:defRPr sz="1400" i="1">
                    <a:solidFill>
                      <a:schemeClr val="tx1"/>
                    </a:solidFill>
                    <a:latin typeface="Open Sans" charset="0"/>
                    <a:ea typeface="Open Sans" charset="0"/>
                    <a:cs typeface="Open Sans" charset="0"/>
                  </a:defRPr>
                </a:lvl5pPr>
                <a:lvl6pPr marL="2514600" indent="-2286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itchFamily="-110" charset="0"/>
                    <a:ea typeface="+mn-ea"/>
                    <a:cs typeface="+mn-cs"/>
                  </a:defRPr>
                </a:lvl6pPr>
                <a:lvl7pPr marL="2971800" indent="-2286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itchFamily="-110" charset="0"/>
                    <a:ea typeface="+mn-ea"/>
                    <a:cs typeface="+mn-cs"/>
                  </a:defRPr>
                </a:lvl7pPr>
                <a:lvl8pPr marL="3429000" indent="-2286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itchFamily="-110" charset="0"/>
                    <a:ea typeface="+mn-ea"/>
                    <a:cs typeface="+mn-cs"/>
                  </a:defRPr>
                </a:lvl8pPr>
                <a:lvl9pPr marL="3886200" indent="-2286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itchFamily="-110" charset="0"/>
                    <a:ea typeface="+mn-ea"/>
                    <a:cs typeface="+mn-cs"/>
                  </a:defRPr>
                </a:lvl9pPr>
              </a:lstStyle>
              <a:p>
                <a:pPr marL="0" indent="0"/>
                <a:r>
                  <a:rPr lang="en-US" b="1" kern="0" dirty="0"/>
                  <a:t>void store(</a:t>
                </a:r>
                <a:r>
                  <a:rPr lang="en-US" b="1" dirty="0"/>
                  <a:t>shared_ptr desired</a:t>
                </a:r>
                <a:r>
                  <a:rPr lang="en-US" b="1" kern="0" dirty="0"/>
                  <a:t>) {</a:t>
                </a:r>
              </a:p>
              <a:p>
                <a:r>
                  <a:rPr lang="en-US" b="1" kern="0" dirty="0"/>
                  <a:t>  </a:t>
                </a:r>
                <a:r>
                  <a:rPr lang="en-US" b="1" i="1" kern="0" dirty="0">
                    <a:solidFill>
                      <a:srgbClr val="C00000"/>
                    </a:solidFill>
                  </a:rPr>
                  <a:t>with lock</a:t>
                </a:r>
                <a:br>
                  <a:rPr lang="en-US" b="1" i="1" kern="0" dirty="0">
                    <a:solidFill>
                      <a:srgbClr val="C00000"/>
                    </a:solidFill>
                  </a:rPr>
                </a:br>
                <a:r>
                  <a:rPr lang="en-US" b="1" i="1" kern="0" dirty="0">
                    <a:solidFill>
                      <a:srgbClr val="C00000"/>
                    </a:solidFill>
                  </a:rPr>
                  <a:t>    </a:t>
                </a:r>
                <a:r>
                  <a:rPr lang="en-US" b="1" kern="0" dirty="0"/>
                  <a:t>auto</a:t>
                </a:r>
                <a:r>
                  <a:rPr lang="en-US" kern="0" dirty="0"/>
                  <a:t> </a:t>
                </a:r>
                <a:r>
                  <a:rPr lang="en-US" kern="0" dirty="0" err="1"/>
                  <a:t>new_cb</a:t>
                </a:r>
                <a:r>
                  <a:rPr lang="en-US" kern="0" dirty="0"/>
                  <a:t> = </a:t>
                </a:r>
                <a:r>
                  <a:rPr lang="en-US" kern="0" dirty="0" err="1"/>
                  <a:t>desired.ctrl</a:t>
                </a:r>
                <a:r>
                  <a:rPr lang="en-US" kern="0" dirty="0"/>
                  <a:t>;</a:t>
                </a:r>
                <a:br>
                  <a:rPr lang="en-US" kern="0" dirty="0"/>
                </a:br>
                <a:r>
                  <a:rPr lang="en-US" kern="0" dirty="0"/>
                  <a:t>    </a:t>
                </a:r>
                <a:r>
                  <a:rPr lang="en-US" b="1" kern="0" dirty="0"/>
                  <a:t>auto</a:t>
                </a:r>
                <a:r>
                  <a:rPr lang="en-US" kern="0" dirty="0"/>
                  <a:t> </a:t>
                </a:r>
                <a:r>
                  <a:rPr lang="en-US" kern="0" dirty="0" err="1"/>
                  <a:t>old_cb</a:t>
                </a:r>
                <a:r>
                  <a:rPr lang="en-US" kern="0" dirty="0"/>
                  <a:t> = </a:t>
                </a:r>
                <a:r>
                  <a:rPr lang="en-US" kern="0" dirty="0" err="1"/>
                  <a:t>ctrl.exchange</a:t>
                </a:r>
                <a:r>
                  <a:rPr lang="en-US" kern="0" dirty="0"/>
                  <a:t>(</a:t>
                </a:r>
                <a:r>
                  <a:rPr lang="en-US" kern="0" dirty="0" err="1"/>
                  <a:t>new_cb</a:t>
                </a:r>
                <a:r>
                  <a:rPr lang="en-US" kern="0" dirty="0"/>
                  <a:t>);</a:t>
                </a:r>
                <a:br>
                  <a:rPr lang="en-US" kern="0" dirty="0"/>
                </a:br>
                <a:r>
                  <a:rPr lang="en-US" kern="0" dirty="0"/>
                  <a:t>    </a:t>
                </a:r>
                <a:r>
                  <a:rPr lang="en-US" b="1" kern="0" dirty="0"/>
                  <a:t>if</a:t>
                </a:r>
                <a:r>
                  <a:rPr lang="en-US" kern="0" dirty="0"/>
                  <a:t> (</a:t>
                </a:r>
                <a:r>
                  <a:rPr lang="en-US" kern="0" dirty="0" err="1"/>
                  <a:t>old_cb</a:t>
                </a:r>
                <a:r>
                  <a:rPr lang="en-US" kern="0" dirty="0"/>
                  <a:t>) </a:t>
                </a:r>
                <a:r>
                  <a:rPr lang="en-US" kern="0" dirty="0" err="1"/>
                  <a:t>old_cb</a:t>
                </a:r>
                <a14:m>
                  <m:oMath xmlns:m="http://schemas.openxmlformats.org/officeDocument/2006/math">
                    <m:r>
                      <a:rPr lang="en-US" i="1" kern="0">
                        <a:latin typeface="Cambria Math" panose="02040503050406030204" pitchFamily="18" charset="0"/>
                      </a:rPr>
                      <m:t>→</m:t>
                    </m:r>
                  </m:oMath>
                </a14:m>
                <a:r>
                  <a:rPr lang="en-US" b="1" kern="0" dirty="0" err="1"/>
                  <a:t>decrement_ref_count</a:t>
                </a:r>
                <a:r>
                  <a:rPr lang="en-US" kern="0" dirty="0"/>
                  <a:t>();</a:t>
                </a:r>
                <a:br>
                  <a:rPr lang="en-US" kern="0" dirty="0"/>
                </a:br>
                <a:r>
                  <a:rPr lang="en-US" kern="0" dirty="0"/>
                  <a:t>    </a:t>
                </a:r>
                <a:r>
                  <a:rPr lang="en-US" kern="0" dirty="0" err="1"/>
                  <a:t>desired.clear</a:t>
                </a:r>
                <a:r>
                  <a:rPr lang="en-US" kern="0" dirty="0"/>
                  <a:t>();</a:t>
                </a:r>
                <a:br>
                  <a:rPr lang="en-US" kern="0" dirty="0"/>
                </a:br>
                <a:r>
                  <a:rPr lang="en-US" b="1" kern="0" dirty="0"/>
                  <a:t>}</a:t>
                </a:r>
              </a:p>
            </p:txBody>
          </p:sp>
        </mc:Choice>
        <mc:Fallback xmlns="">
          <p:sp>
            <p:nvSpPr>
              <p:cNvPr id="9" name="Content Placeholder 2">
                <a:extLst>
                  <a:ext uri="{FF2B5EF4-FFF2-40B4-BE49-F238E27FC236}">
                    <a16:creationId xmlns:a16="http://schemas.microsoft.com/office/drawing/2014/main" id="{D657B47D-324B-540B-6C49-6FA4BB6E7B2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191000" y="2724150"/>
                <a:ext cx="4038600" cy="1600200"/>
              </a:xfrm>
              <a:prstGeom prst="rect">
                <a:avLst/>
              </a:prstGeom>
              <a:blipFill>
                <a:blip r:embed="rId3"/>
                <a:stretch>
                  <a:fillRect l="-453" t="-1145" b="-7634"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  <a:ext uri="{FAA26D3D-D897-4be2-8F04-BA451C77F1D7}">
                  <ma14:placeholderFlag xmlns="" xmlns:ma14="http://schemas.microsoft.com/office/mac/drawingml/2011/main" xmlns:a14="http://schemas.microsoft.com/office/drawing/2010/main" val="1"/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688CA1BB-C2DD-E3C7-4F5E-0C3A68F70628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US"/>
              <a:t>Daniel Anderson  --  danielanderson.net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228700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57E806-FD24-7B67-66D3-ED09A8EF11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Solution #2: The split reference count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CE8ADB2-DD1D-96E6-F89F-B4565203EEBC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457200" y="1200150"/>
            <a:ext cx="8229600" cy="1752600"/>
          </a:xfrm>
        </p:spPr>
        <p:txBody>
          <a:bodyPr/>
          <a:lstStyle/>
          <a:p>
            <a:pPr marL="285750" indent="-285750">
              <a:spcAft>
                <a:spcPts val="1000"/>
              </a:spcAft>
              <a:buFont typeface="Arial" panose="020B0604020202020204" pitchFamily="34" charset="0"/>
              <a:buChar char="•"/>
            </a:pPr>
            <a:r>
              <a:rPr lang="en-US" dirty="0"/>
              <a:t>Used by </a:t>
            </a:r>
            <a:r>
              <a:rPr lang="en-US" b="1" dirty="0">
                <a:solidFill>
                  <a:srgbClr val="BB0027"/>
                </a:solidFill>
              </a:rPr>
              <a:t>Folly</a:t>
            </a:r>
            <a:r>
              <a:rPr lang="en-US" dirty="0"/>
              <a:t> (Facebook open-source library, used in production),</a:t>
            </a:r>
          </a:p>
          <a:p>
            <a:pPr marL="285750" indent="-285750">
              <a:spcAft>
                <a:spcPts val="1000"/>
              </a:spcAft>
              <a:buFont typeface="Arial" panose="020B0604020202020204" pitchFamily="34" charset="0"/>
              <a:buChar char="•"/>
            </a:pPr>
            <a:r>
              <a:rPr lang="en-US" dirty="0"/>
              <a:t>Used by </a:t>
            </a:r>
            <a:r>
              <a:rPr lang="en-US" b="1" dirty="0" err="1">
                <a:solidFill>
                  <a:srgbClr val="BB0027"/>
                </a:solidFill>
              </a:rPr>
              <a:t>JustThreads</a:t>
            </a:r>
            <a:r>
              <a:rPr lang="en-US" dirty="0"/>
              <a:t> (Anthony Williams’ commercial concurrency library), </a:t>
            </a:r>
          </a:p>
          <a:p>
            <a:pPr marL="285750" indent="-285750">
              <a:spcAft>
                <a:spcPts val="1000"/>
              </a:spcAft>
              <a:buFont typeface="Arial" panose="020B0604020202020204" pitchFamily="34" charset="0"/>
              <a:buChar char="•"/>
            </a:pPr>
            <a:r>
              <a:rPr lang="en-US" dirty="0"/>
              <a:t>Anthony Williams also has a free, simplified version on GitHub</a:t>
            </a:r>
          </a:p>
          <a:p>
            <a:pPr marL="285750" indent="-285750">
              <a:spcAft>
                <a:spcPts val="1000"/>
              </a:spcAft>
              <a:buFont typeface="Arial" panose="020B0604020202020204" pitchFamily="34" charset="0"/>
              <a:buChar char="•"/>
            </a:pPr>
            <a:r>
              <a:rPr lang="en-US" dirty="0"/>
              <a:t>Other implementations exist, e.g., a hobby project on GitHub by Vladislav </a:t>
            </a:r>
            <a:r>
              <a:rPr lang="en-US" dirty="0" err="1"/>
              <a:t>Tyulbashev</a:t>
            </a:r>
            <a:endParaRPr lang="en-US" dirty="0"/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4345FBD5-6146-4A11-BE42-EB0D456AC62D}"/>
              </a:ext>
            </a:extLst>
          </p:cNvPr>
          <p:cNvSpPr txBox="1">
            <a:spLocks/>
          </p:cNvSpPr>
          <p:nvPr/>
        </p:nvSpPr>
        <p:spPr bwMode="auto">
          <a:xfrm>
            <a:off x="463826" y="3333750"/>
            <a:ext cx="8229600" cy="60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6350" indent="-6350" algn="l" rtl="0" eaLnBrk="1" fontAlgn="base" hangingPunct="1">
              <a:spcBef>
                <a:spcPts val="60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742950" indent="-285750" algn="l" rtl="0" eaLnBrk="1" fontAlgn="base" hangingPunct="1">
              <a:spcBef>
                <a:spcPts val="600"/>
              </a:spcBef>
              <a:spcAft>
                <a:spcPct val="0"/>
              </a:spcAft>
              <a:buSzPct val="110000"/>
              <a:buFont typeface="Arial" charset="0"/>
              <a:buChar char="•"/>
              <a:defRPr sz="1400">
                <a:solidFill>
                  <a:schemeClr val="tx1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1200150" indent="-285750" algn="l" rtl="0" eaLnBrk="1" fontAlgn="base" hangingPunct="1">
              <a:spcBef>
                <a:spcPts val="600"/>
              </a:spcBef>
              <a:spcAft>
                <a:spcPct val="0"/>
              </a:spcAft>
              <a:buSzPct val="110000"/>
              <a:buFont typeface=".AppleSystemUIFont" charset="-120"/>
              <a:buChar char="–"/>
              <a:defRPr sz="1400" i="1">
                <a:solidFill>
                  <a:schemeClr val="tx1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657350" indent="-285750" algn="l" rtl="0" eaLnBrk="1" fontAlgn="base" hangingPunct="1">
              <a:spcBef>
                <a:spcPts val="600"/>
              </a:spcBef>
              <a:spcAft>
                <a:spcPct val="0"/>
              </a:spcAft>
              <a:buSzPct val="110000"/>
              <a:buFont typeface="Arial" charset="0"/>
              <a:buChar char="•"/>
              <a:defRPr sz="1400">
                <a:solidFill>
                  <a:schemeClr val="tx1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2057400" indent="-228600" algn="l" rtl="0" eaLnBrk="1" fontAlgn="base" hangingPunct="1">
              <a:spcBef>
                <a:spcPts val="600"/>
              </a:spcBef>
              <a:spcAft>
                <a:spcPct val="0"/>
              </a:spcAft>
              <a:buSzPct val="110000"/>
              <a:buFont typeface=".AppleSystemUIFont" charset="-120"/>
              <a:buChar char="–"/>
              <a:defRPr sz="1400" i="1">
                <a:solidFill>
                  <a:schemeClr val="tx1"/>
                </a:solidFill>
                <a:latin typeface="Open Sans" charset="0"/>
                <a:ea typeface="Open Sans" charset="0"/>
                <a:cs typeface="Open Sans" charset="0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-110" charset="0"/>
                <a:ea typeface="+mn-ea"/>
                <a:cs typeface="+mn-cs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-110" charset="0"/>
                <a:ea typeface="+mn-ea"/>
                <a:cs typeface="+mn-cs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-110" charset="0"/>
                <a:ea typeface="+mn-ea"/>
                <a:cs typeface="+mn-cs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-110" charset="0"/>
                <a:ea typeface="+mn-ea"/>
                <a:cs typeface="+mn-cs"/>
              </a:defRPr>
            </a:lvl9pPr>
          </a:lstStyle>
          <a:p>
            <a:r>
              <a:rPr lang="en-US" b="1" kern="0" dirty="0">
                <a:solidFill>
                  <a:srgbClr val="C00000"/>
                </a:solidFill>
              </a:rPr>
              <a:t>Key idea:</a:t>
            </a:r>
            <a:r>
              <a:rPr lang="en-US" kern="0" dirty="0"/>
              <a:t>  </a:t>
            </a:r>
            <a:r>
              <a:rPr lang="en-US" i="1" kern="0" dirty="0"/>
              <a:t>If</a:t>
            </a:r>
            <a:r>
              <a:rPr lang="en-US" kern="0" dirty="0"/>
              <a:t> we could </a:t>
            </a:r>
            <a:r>
              <a:rPr lang="en-US" b="1" kern="0" dirty="0"/>
              <a:t>atomically</a:t>
            </a:r>
            <a:r>
              <a:rPr lang="en-US" kern="0" dirty="0"/>
              <a:t> load the </a:t>
            </a:r>
            <a:r>
              <a:rPr lang="en-US" kern="0" dirty="0" err="1"/>
              <a:t>control_block</a:t>
            </a:r>
            <a:r>
              <a:rPr lang="en-US" kern="0" dirty="0"/>
              <a:t> pointer and increment the reference count </a:t>
            </a:r>
            <a:r>
              <a:rPr lang="en-US" i="1" kern="0" dirty="0"/>
              <a:t>at the same time</a:t>
            </a:r>
            <a:r>
              <a:rPr lang="en-US" kern="0" dirty="0"/>
              <a:t>, we would avoid the race to zero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15E9BBD-5462-30C9-F382-EF32C6B105F7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US"/>
              <a:t>Daniel Anderson  --  danielanderson.net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059115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F8D930-7FAD-BC0A-A51A-BF6945012D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Solution #2: The split reference count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Content Placeholder 2">
                <a:extLst>
                  <a:ext uri="{FF2B5EF4-FFF2-40B4-BE49-F238E27FC236}">
                    <a16:creationId xmlns:a16="http://schemas.microsoft.com/office/drawing/2014/main" id="{9C0ADDD1-137D-4122-2AB6-18947F9E1E52}"/>
                  </a:ext>
                </a:extLst>
              </p:cNvPr>
              <p:cNvSpPr txBox="1">
                <a:spLocks/>
              </p:cNvSpPr>
              <p:nvPr/>
            </p:nvSpPr>
            <p:spPr bwMode="auto">
              <a:xfrm>
                <a:off x="762000" y="1607930"/>
                <a:ext cx="3962400" cy="8382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  <a:ext uri="{FAA26D3D-D897-4be2-8F04-BA451C77F1D7}">
                  <ma14:placeholderFlag xmlns:ma14="http://schemas.microsoft.com/office/mac/drawingml/2011/main" xmlns="" val="1"/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lvl1pPr marL="6350" indent="-6350" algn="l" rtl="0" eaLnBrk="1" fontAlgn="base" hangingPunct="1">
                  <a:spcBef>
                    <a:spcPts val="600"/>
                  </a:spcBef>
                  <a:spcAft>
                    <a:spcPct val="0"/>
                  </a:spcAft>
                  <a:defRPr sz="1400">
                    <a:solidFill>
                      <a:schemeClr val="tx1"/>
                    </a:solidFill>
                    <a:latin typeface="Open Sans" charset="0"/>
                    <a:ea typeface="Open Sans" charset="0"/>
                    <a:cs typeface="Open Sans" charset="0"/>
                  </a:defRPr>
                </a:lvl1pPr>
                <a:lvl2pPr marL="742950" indent="-285750" algn="l" rtl="0" eaLnBrk="1" fontAlgn="base" hangingPunct="1">
                  <a:spcBef>
                    <a:spcPts val="600"/>
                  </a:spcBef>
                  <a:spcAft>
                    <a:spcPct val="0"/>
                  </a:spcAft>
                  <a:buSzPct val="110000"/>
                  <a:buFont typeface="Arial" charset="0"/>
                  <a:buChar char="•"/>
                  <a:defRPr sz="1400">
                    <a:solidFill>
                      <a:schemeClr val="tx1"/>
                    </a:solidFill>
                    <a:latin typeface="Open Sans" charset="0"/>
                    <a:ea typeface="Open Sans" charset="0"/>
                    <a:cs typeface="Open Sans" charset="0"/>
                  </a:defRPr>
                </a:lvl2pPr>
                <a:lvl3pPr marL="1200150" indent="-285750" algn="l" rtl="0" eaLnBrk="1" fontAlgn="base" hangingPunct="1">
                  <a:spcBef>
                    <a:spcPts val="600"/>
                  </a:spcBef>
                  <a:spcAft>
                    <a:spcPct val="0"/>
                  </a:spcAft>
                  <a:buSzPct val="110000"/>
                  <a:buFont typeface=".AppleSystemUIFont" charset="-120"/>
                  <a:buChar char="–"/>
                  <a:defRPr sz="1400" i="1">
                    <a:solidFill>
                      <a:schemeClr val="tx1"/>
                    </a:solidFill>
                    <a:latin typeface="Open Sans" charset="0"/>
                    <a:ea typeface="Open Sans" charset="0"/>
                    <a:cs typeface="Open Sans" charset="0"/>
                  </a:defRPr>
                </a:lvl3pPr>
                <a:lvl4pPr marL="1657350" indent="-285750" algn="l" rtl="0" eaLnBrk="1" fontAlgn="base" hangingPunct="1">
                  <a:spcBef>
                    <a:spcPts val="600"/>
                  </a:spcBef>
                  <a:spcAft>
                    <a:spcPct val="0"/>
                  </a:spcAft>
                  <a:buSzPct val="110000"/>
                  <a:buFont typeface="Arial" charset="0"/>
                  <a:buChar char="•"/>
                  <a:defRPr sz="1400">
                    <a:solidFill>
                      <a:schemeClr val="tx1"/>
                    </a:solidFill>
                    <a:latin typeface="Open Sans" charset="0"/>
                    <a:ea typeface="Open Sans" charset="0"/>
                    <a:cs typeface="Open Sans" charset="0"/>
                  </a:defRPr>
                </a:lvl4pPr>
                <a:lvl5pPr marL="2057400" indent="-228600" algn="l" rtl="0" eaLnBrk="1" fontAlgn="base" hangingPunct="1">
                  <a:spcBef>
                    <a:spcPts val="600"/>
                  </a:spcBef>
                  <a:spcAft>
                    <a:spcPct val="0"/>
                  </a:spcAft>
                  <a:buSzPct val="110000"/>
                  <a:buFont typeface=".AppleSystemUIFont" charset="-120"/>
                  <a:buChar char="–"/>
                  <a:defRPr sz="1400" i="1">
                    <a:solidFill>
                      <a:schemeClr val="tx1"/>
                    </a:solidFill>
                    <a:latin typeface="Open Sans" charset="0"/>
                    <a:ea typeface="Open Sans" charset="0"/>
                    <a:cs typeface="Open Sans" charset="0"/>
                  </a:defRPr>
                </a:lvl5pPr>
                <a:lvl6pPr marL="2514600" indent="-2286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itchFamily="-110" charset="0"/>
                    <a:ea typeface="+mn-ea"/>
                    <a:cs typeface="+mn-cs"/>
                  </a:defRPr>
                </a:lvl6pPr>
                <a:lvl7pPr marL="2971800" indent="-2286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itchFamily="-110" charset="0"/>
                    <a:ea typeface="+mn-ea"/>
                    <a:cs typeface="+mn-cs"/>
                  </a:defRPr>
                </a:lvl7pPr>
                <a:lvl8pPr marL="3429000" indent="-2286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itchFamily="-110" charset="0"/>
                    <a:ea typeface="+mn-ea"/>
                    <a:cs typeface="+mn-cs"/>
                  </a:defRPr>
                </a:lvl8pPr>
                <a:lvl9pPr marL="3886200" indent="-2286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itchFamily="-110" charset="0"/>
                    <a:ea typeface="+mn-ea"/>
                    <a:cs typeface="+mn-cs"/>
                  </a:defRPr>
                </a:lvl9pPr>
              </a:lstStyle>
              <a:p>
                <a:pPr marL="0" indent="0"/>
                <a:r>
                  <a:rPr lang="en-US" b="1" kern="0" dirty="0">
                    <a:solidFill>
                      <a:srgbClr val="C00000"/>
                    </a:solidFill>
                  </a:rPr>
                  <a:t>atomically:</a:t>
                </a:r>
                <a:br>
                  <a:rPr lang="en-US" kern="0" dirty="0"/>
                </a:br>
                <a:r>
                  <a:rPr lang="en-US" kern="0" dirty="0"/>
                  <a:t>  auto cb = </a:t>
                </a:r>
                <a:r>
                  <a:rPr lang="en-US" kern="0" dirty="0" err="1"/>
                  <a:t>ctrl.load</a:t>
                </a:r>
                <a:r>
                  <a:rPr lang="en-US" kern="0" dirty="0"/>
                  <a:t>();</a:t>
                </a:r>
                <a:br>
                  <a:rPr lang="en-US" kern="0" dirty="0"/>
                </a:br>
                <a:r>
                  <a:rPr lang="en-US" kern="0" dirty="0"/>
                  <a:t>  cb</a:t>
                </a:r>
                <a14:m>
                  <m:oMath xmlns:m="http://schemas.openxmlformats.org/officeDocument/2006/math">
                    <m:r>
                      <a:rPr lang="en-US" i="1" kern="0">
                        <a:latin typeface="Cambria Math" panose="02040503050406030204" pitchFamily="18" charset="0"/>
                      </a:rPr>
                      <m:t>→</m:t>
                    </m:r>
                  </m:oMath>
                </a14:m>
                <a:r>
                  <a:rPr lang="en-US" b="1" kern="0" dirty="0" err="1"/>
                  <a:t>increment_ref_count</a:t>
                </a:r>
                <a:r>
                  <a:rPr lang="en-US" kern="0" dirty="0"/>
                  <a:t>();</a:t>
                </a:r>
              </a:p>
            </p:txBody>
          </p:sp>
        </mc:Choice>
        <mc:Fallback xmlns="">
          <p:sp>
            <p:nvSpPr>
              <p:cNvPr id="4" name="Content Placeholder 2">
                <a:extLst>
                  <a:ext uri="{FF2B5EF4-FFF2-40B4-BE49-F238E27FC236}">
                    <a16:creationId xmlns:a16="http://schemas.microsoft.com/office/drawing/2014/main" id="{9C0ADDD1-137D-4122-2AB6-18947F9E1E5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762000" y="1607930"/>
                <a:ext cx="3962400" cy="838200"/>
              </a:xfrm>
              <a:prstGeom prst="rect">
                <a:avLst/>
              </a:prstGeom>
              <a:blipFill>
                <a:blip r:embed="rId2"/>
                <a:stretch>
                  <a:fillRect l="-462" t="-2190"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  <a:ext uri="{FAA26D3D-D897-4be2-8F04-BA451C77F1D7}">
                  <ma14:placeholderFlag xmlns="" xmlns:ma14="http://schemas.microsoft.com/office/mac/drawingml/2011/main" xmlns:a14="http://schemas.microsoft.com/office/drawing/2010/main" val="1"/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Rectangle 4">
            <a:extLst>
              <a:ext uri="{FF2B5EF4-FFF2-40B4-BE49-F238E27FC236}">
                <a16:creationId xmlns:a16="http://schemas.microsoft.com/office/drawing/2014/main" id="{AC325244-F568-A82D-354E-3C32ACE19606}"/>
              </a:ext>
            </a:extLst>
          </p:cNvPr>
          <p:cNvSpPr/>
          <p:nvPr/>
        </p:nvSpPr>
        <p:spPr bwMode="auto">
          <a:xfrm>
            <a:off x="5410200" y="2069995"/>
            <a:ext cx="2666993" cy="51675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1400" b="1" dirty="0">
                <a:latin typeface="Courier New" panose="02070309020205020404" pitchFamily="49" charset="0"/>
                <a:ea typeface="Geneva" pitchFamily="-110" charset="-128"/>
                <a:cs typeface="Courier New" panose="02070309020205020404" pitchFamily="49" charset="0"/>
              </a:rPr>
              <a:t>atomic&lt;long&gt; </a:t>
            </a:r>
            <a:r>
              <a:rPr lang="en-US" sz="1400" b="1" dirty="0" err="1">
                <a:latin typeface="Courier New" panose="02070309020205020404" pitchFamily="49" charset="0"/>
                <a:ea typeface="Geneva" pitchFamily="-110" charset="-128"/>
                <a:cs typeface="Courier New" panose="02070309020205020404" pitchFamily="49" charset="0"/>
              </a:rPr>
              <a:t>ref_count</a:t>
            </a:r>
            <a:br>
              <a:rPr lang="en-US" sz="1400" b="1" dirty="0">
                <a:latin typeface="Courier New" panose="02070309020205020404" pitchFamily="49" charset="0"/>
                <a:ea typeface="Geneva" pitchFamily="-110" charset="-128"/>
                <a:cs typeface="Courier New" panose="02070309020205020404" pitchFamily="49" charset="0"/>
              </a:rPr>
            </a:br>
            <a:r>
              <a:rPr lang="en-US" sz="1400" b="1" dirty="0">
                <a:latin typeface="Courier New" panose="02070309020205020404" pitchFamily="49" charset="0"/>
                <a:ea typeface="Geneva" pitchFamily="-110" charset="-128"/>
                <a:cs typeface="Courier New" panose="02070309020205020404" pitchFamily="49" charset="0"/>
              </a:rPr>
              <a:t>…</a:t>
            </a:r>
            <a:endParaRPr kumimoji="0" lang="en-US" sz="1400" b="1" i="0" u="none" strike="noStrike" cap="none" normalizeH="0" baseline="0" dirty="0">
              <a:ln>
                <a:noFill/>
              </a:ln>
              <a:effectLst/>
              <a:latin typeface="Courier New" panose="02070309020205020404" pitchFamily="49" charset="0"/>
              <a:ea typeface="Geneva" pitchFamily="-110" charset="-128"/>
              <a:cs typeface="Courier New" panose="02070309020205020404" pitchFamily="49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4F0BBD6-ECBE-E95B-029B-180336225496}"/>
              </a:ext>
            </a:extLst>
          </p:cNvPr>
          <p:cNvSpPr txBox="1"/>
          <p:nvPr/>
        </p:nvSpPr>
        <p:spPr>
          <a:xfrm>
            <a:off x="4953000" y="1421776"/>
            <a:ext cx="3621504" cy="30777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std::atomic&lt;control_block*&gt; ctrl</a:t>
            </a:r>
          </a:p>
        </p:txBody>
      </p:sp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D51EE3FC-6A7C-0891-6C0D-93AC3A8ACA8D}"/>
              </a:ext>
            </a:extLst>
          </p:cNvPr>
          <p:cNvCxnSpPr>
            <a:cxnSpLocks/>
          </p:cNvCxnSpPr>
          <p:nvPr/>
        </p:nvCxnSpPr>
        <p:spPr bwMode="auto">
          <a:xfrm flipV="1">
            <a:off x="2667000" y="1607930"/>
            <a:ext cx="2209800" cy="369066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A5ACC318-1781-AFE6-2A17-790E9E44DC19}"/>
              </a:ext>
            </a:extLst>
          </p:cNvPr>
          <p:cNvCxnSpPr>
            <a:cxnSpLocks/>
          </p:cNvCxnSpPr>
          <p:nvPr/>
        </p:nvCxnSpPr>
        <p:spPr bwMode="auto">
          <a:xfrm>
            <a:off x="3390903" y="2217530"/>
            <a:ext cx="1866897" cy="0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chemeClr val="tx1"/>
            </a:solidFill>
            <a:prstDash val="sysDot"/>
            <a:round/>
            <a:headEnd type="none" w="med" len="med"/>
            <a:tailEnd type="triangle"/>
          </a:ln>
          <a:effectLst/>
        </p:spPr>
      </p:cxn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735F2A39-5F46-E419-C9E6-D052946E00B0}"/>
              </a:ext>
            </a:extLst>
          </p:cNvPr>
          <p:cNvCxnSpPr>
            <a:cxnSpLocks/>
            <a:stCxn id="6" idx="2"/>
          </p:cNvCxnSpPr>
          <p:nvPr/>
        </p:nvCxnSpPr>
        <p:spPr bwMode="auto">
          <a:xfrm>
            <a:off x="6763752" y="1729553"/>
            <a:ext cx="0" cy="259377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5F38737A-910D-1BA1-41F8-6654B32BBD3F}"/>
              </a:ext>
            </a:extLst>
          </p:cNvPr>
          <p:cNvSpPr txBox="1">
            <a:spLocks/>
          </p:cNvSpPr>
          <p:nvPr/>
        </p:nvSpPr>
        <p:spPr bwMode="auto">
          <a:xfrm>
            <a:off x="457200" y="2724150"/>
            <a:ext cx="7848600" cy="321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6350" indent="-6350" algn="l" rtl="0" eaLnBrk="1" fontAlgn="base" hangingPunct="1">
              <a:spcBef>
                <a:spcPts val="60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742950" indent="-285750" algn="l" rtl="0" eaLnBrk="1" fontAlgn="base" hangingPunct="1">
              <a:spcBef>
                <a:spcPts val="600"/>
              </a:spcBef>
              <a:spcAft>
                <a:spcPct val="0"/>
              </a:spcAft>
              <a:buSzPct val="110000"/>
              <a:buFont typeface="Arial" charset="0"/>
              <a:buChar char="•"/>
              <a:defRPr sz="1400">
                <a:solidFill>
                  <a:schemeClr val="tx1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1200150" indent="-285750" algn="l" rtl="0" eaLnBrk="1" fontAlgn="base" hangingPunct="1">
              <a:spcBef>
                <a:spcPts val="600"/>
              </a:spcBef>
              <a:spcAft>
                <a:spcPct val="0"/>
              </a:spcAft>
              <a:buSzPct val="110000"/>
              <a:buFont typeface=".AppleSystemUIFont" charset="-120"/>
              <a:buChar char="–"/>
              <a:defRPr sz="1400" i="1">
                <a:solidFill>
                  <a:schemeClr val="tx1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657350" indent="-285750" algn="l" rtl="0" eaLnBrk="1" fontAlgn="base" hangingPunct="1">
              <a:spcBef>
                <a:spcPts val="600"/>
              </a:spcBef>
              <a:spcAft>
                <a:spcPct val="0"/>
              </a:spcAft>
              <a:buSzPct val="110000"/>
              <a:buFont typeface="Arial" charset="0"/>
              <a:buChar char="•"/>
              <a:defRPr sz="1400">
                <a:solidFill>
                  <a:schemeClr val="tx1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2057400" indent="-228600" algn="l" rtl="0" eaLnBrk="1" fontAlgn="base" hangingPunct="1">
              <a:spcBef>
                <a:spcPts val="600"/>
              </a:spcBef>
              <a:spcAft>
                <a:spcPct val="0"/>
              </a:spcAft>
              <a:buSzPct val="110000"/>
              <a:buFont typeface=".AppleSystemUIFont" charset="-120"/>
              <a:buChar char="–"/>
              <a:defRPr sz="1400" i="1">
                <a:solidFill>
                  <a:schemeClr val="tx1"/>
                </a:solidFill>
                <a:latin typeface="Open Sans" charset="0"/>
                <a:ea typeface="Open Sans" charset="0"/>
                <a:cs typeface="Open Sans" charset="0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-110" charset="0"/>
                <a:ea typeface="+mn-ea"/>
                <a:cs typeface="+mn-cs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-110" charset="0"/>
                <a:ea typeface="+mn-ea"/>
                <a:cs typeface="+mn-cs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-110" charset="0"/>
                <a:ea typeface="+mn-ea"/>
                <a:cs typeface="+mn-cs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-110" charset="0"/>
                <a:ea typeface="+mn-ea"/>
                <a:cs typeface="+mn-cs"/>
              </a:defRPr>
            </a:lvl9pPr>
          </a:lstStyle>
          <a:p>
            <a:pPr marL="0" indent="0"/>
            <a:r>
              <a:rPr lang="en-US" b="1" i="1" kern="0" dirty="0"/>
              <a:t>Introduce a second layer of reference counting on the atomic&lt;shared_ptr&gt; instance itself!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811F8B6A-0B33-5AF8-D0FC-420DC4F2EB8C}"/>
              </a:ext>
            </a:extLst>
          </p:cNvPr>
          <p:cNvSpPr txBox="1"/>
          <p:nvPr/>
        </p:nvSpPr>
        <p:spPr>
          <a:xfrm>
            <a:off x="838200" y="3383399"/>
            <a:ext cx="3657600" cy="1169551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struct</a:t>
            </a:r>
            <a:r>
              <a:rPr lang="en-US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4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counted_cb</a:t>
            </a:r>
            <a:r>
              <a:rPr lang="en-US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 {</a:t>
            </a:r>
            <a:br>
              <a:rPr lang="en-US" sz="1400" dirty="0"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en-US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  control_block* ctrl;</a:t>
            </a:r>
            <a:br>
              <a:rPr lang="en-US" sz="1400" dirty="0"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en-US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long</a:t>
            </a:r>
            <a:r>
              <a:rPr lang="en-US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4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local_ref_count</a:t>
            </a:r>
            <a:r>
              <a:rPr lang="en-US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;</a:t>
            </a:r>
          </a:p>
          <a:p>
            <a:r>
              <a:rPr lang="en-US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};</a:t>
            </a:r>
            <a:br>
              <a:rPr lang="en-US" sz="1400" dirty="0"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en-US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std::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atomic</a:t>
            </a:r>
            <a:r>
              <a:rPr lang="en-US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&lt;</a:t>
            </a:r>
            <a:r>
              <a:rPr lang="en-US" sz="14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counted_cb</a:t>
            </a:r>
            <a:r>
              <a:rPr lang="en-US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&gt; </a:t>
            </a:r>
            <a:r>
              <a:rPr lang="en-US" sz="14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cctrl</a:t>
            </a:r>
            <a:r>
              <a:rPr lang="en-US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;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2516D6C5-9F5B-D040-243E-A7BF5D618B22}"/>
              </a:ext>
            </a:extLst>
          </p:cNvPr>
          <p:cNvSpPr txBox="1"/>
          <p:nvPr/>
        </p:nvSpPr>
        <p:spPr>
          <a:xfrm>
            <a:off x="4953000" y="1154332"/>
            <a:ext cx="2369400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200" b="1" dirty="0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atomic</a:t>
            </a:r>
            <a:r>
              <a:rPr lang="en-US" sz="1200" b="1" dirty="0">
                <a:latin typeface="Courier New" panose="02070309020205020404" pitchFamily="49" charset="0"/>
                <a:cs typeface="Courier New" panose="02070309020205020404" pitchFamily="49" charset="0"/>
              </a:rPr>
              <a:t>&lt;shared_ptr&lt;T&gt;&gt;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4D1C0EDA-23B7-AF00-8111-9393D983EF82}"/>
              </a:ext>
            </a:extLst>
          </p:cNvPr>
          <p:cNvSpPr/>
          <p:nvPr/>
        </p:nvSpPr>
        <p:spPr bwMode="auto">
          <a:xfrm>
            <a:off x="4724400" y="3232953"/>
            <a:ext cx="2781297" cy="1068757"/>
          </a:xfrm>
          <a:prstGeom prst="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600" b="1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45 Helvetica Light" pitchFamily="-110" charset="0"/>
                <a:ea typeface="Geneva" pitchFamily="-110" charset="-128"/>
                <a:cs typeface="Geneva" pitchFamily="-110" charset="-128"/>
              </a:rPr>
              <a:t>Big idea: </a:t>
            </a:r>
            <a:r>
              <a:rPr lang="en-US" sz="1600" dirty="0" err="1">
                <a:solidFill>
                  <a:schemeClr val="bg1"/>
                </a:solidFill>
                <a:latin typeface="45 Helvetica Light" pitchFamily="-110" charset="0"/>
                <a:ea typeface="Geneva" pitchFamily="-110" charset="-128"/>
                <a:cs typeface="Geneva" pitchFamily="-110" charset="-128"/>
              </a:rPr>
              <a:t>local_ref_count</a:t>
            </a:r>
            <a:r>
              <a:rPr lang="en-US" sz="1600" dirty="0">
                <a:solidFill>
                  <a:schemeClr val="bg1"/>
                </a:solidFill>
                <a:latin typeface="45 Helvetica Light" pitchFamily="-110" charset="0"/>
                <a:ea typeface="Geneva" pitchFamily="-110" charset="-128"/>
                <a:cs typeface="Geneva" pitchFamily="-110" charset="-128"/>
              </a:rPr>
              <a:t> counts the number of </a:t>
            </a:r>
            <a:r>
              <a:rPr lang="en-US" sz="1600" b="1" i="1" dirty="0">
                <a:solidFill>
                  <a:schemeClr val="bg1"/>
                </a:solidFill>
                <a:latin typeface="45 Helvetica Light" pitchFamily="-110" charset="0"/>
                <a:ea typeface="Geneva" pitchFamily="-110" charset="-128"/>
                <a:cs typeface="Geneva" pitchFamily="-110" charset="-128"/>
              </a:rPr>
              <a:t>in-flight</a:t>
            </a:r>
            <a:r>
              <a:rPr lang="en-US" sz="1600" dirty="0">
                <a:solidFill>
                  <a:schemeClr val="bg1"/>
                </a:solidFill>
                <a:latin typeface="45 Helvetica Light" pitchFamily="-110" charset="0"/>
                <a:ea typeface="Geneva" pitchFamily="-110" charset="-128"/>
                <a:cs typeface="Geneva" pitchFamily="-110" charset="-128"/>
              </a:rPr>
              <a:t> atomic loads on the currently stored pointer</a:t>
            </a:r>
            <a:endParaRPr kumimoji="0" lang="en-US" sz="1600" b="1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45 Helvetica Light" pitchFamily="-110" charset="0"/>
              <a:ea typeface="Geneva" pitchFamily="-110" charset="-128"/>
              <a:cs typeface="Geneva" pitchFamily="-110" charset="-128"/>
            </a:endParaRPr>
          </a:p>
        </p:txBody>
      </p:sp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E534F685-7BFF-0E7E-508D-6DCBBB894A59}"/>
              </a:ext>
            </a:extLst>
          </p:cNvPr>
          <p:cNvCxnSpPr>
            <a:cxnSpLocks/>
            <a:stCxn id="12" idx="1"/>
          </p:cNvCxnSpPr>
          <p:nvPr/>
        </p:nvCxnSpPr>
        <p:spPr bwMode="auto">
          <a:xfrm flipH="1">
            <a:off x="3390903" y="3767332"/>
            <a:ext cx="1333497" cy="200842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rgbClr val="BB0027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18" name="TextBox 17">
            <a:extLst>
              <a:ext uri="{FF2B5EF4-FFF2-40B4-BE49-F238E27FC236}">
                <a16:creationId xmlns:a16="http://schemas.microsoft.com/office/drawing/2014/main" id="{1D388094-36B1-3C47-7537-BE3F092BD97D}"/>
              </a:ext>
            </a:extLst>
          </p:cNvPr>
          <p:cNvSpPr txBox="1"/>
          <p:nvPr/>
        </p:nvSpPr>
        <p:spPr>
          <a:xfrm>
            <a:off x="869100" y="3127490"/>
            <a:ext cx="2369400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200" b="1" dirty="0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atomic</a:t>
            </a:r>
            <a:r>
              <a:rPr lang="en-US" sz="1200" b="1" dirty="0">
                <a:latin typeface="Courier New" panose="02070309020205020404" pitchFamily="49" charset="0"/>
                <a:cs typeface="Courier New" panose="02070309020205020404" pitchFamily="49" charset="0"/>
              </a:rPr>
              <a:t>&lt;shared_ptr&lt;T&gt;&gt;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B1F77F6F-F481-0B47-2D24-AAAB3D8469A0}"/>
              </a:ext>
            </a:extLst>
          </p:cNvPr>
          <p:cNvSpPr txBox="1"/>
          <p:nvPr/>
        </p:nvSpPr>
        <p:spPr>
          <a:xfrm>
            <a:off x="5334000" y="1816604"/>
            <a:ext cx="1646583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2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control_block</a:t>
            </a:r>
            <a:endParaRPr lang="en-US" sz="1200" b="1" dirty="0"/>
          </a:p>
        </p:txBody>
      </p:sp>
      <p:sp>
        <p:nvSpPr>
          <p:cNvPr id="27" name="Footer Placeholder 26">
            <a:extLst>
              <a:ext uri="{FF2B5EF4-FFF2-40B4-BE49-F238E27FC236}">
                <a16:creationId xmlns:a16="http://schemas.microsoft.com/office/drawing/2014/main" id="{3190192E-C85A-FAE7-B964-49F6A7D48EF1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US"/>
              <a:t>Daniel Anderson  --  danielanderson.net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150476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 animBg="1"/>
      <p:bldP spid="6" grpId="0" animBg="1"/>
      <p:bldP spid="19" grpId="0"/>
      <p:bldP spid="20" grpId="0" animBg="1"/>
      <p:bldP spid="22" grpId="0"/>
      <p:bldP spid="12" grpId="0" animBg="1"/>
      <p:bldP spid="18" grpId="0"/>
      <p:bldP spid="24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1D9D21-A2A8-9961-4234-9DE52C00E3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Solution #2: The split reference count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5F5C557D-A77F-1A81-68E9-77BFCEAE1F2D}"/>
              </a:ext>
            </a:extLst>
          </p:cNvPr>
          <p:cNvSpPr txBox="1">
            <a:spLocks/>
          </p:cNvSpPr>
          <p:nvPr/>
        </p:nvSpPr>
        <p:spPr bwMode="auto">
          <a:xfrm>
            <a:off x="381000" y="1123950"/>
            <a:ext cx="4038600" cy="163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6350" indent="-6350" algn="l" rtl="0" eaLnBrk="1" fontAlgn="base" hangingPunct="1">
              <a:spcBef>
                <a:spcPts val="60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742950" indent="-285750" algn="l" rtl="0" eaLnBrk="1" fontAlgn="base" hangingPunct="1">
              <a:spcBef>
                <a:spcPts val="600"/>
              </a:spcBef>
              <a:spcAft>
                <a:spcPct val="0"/>
              </a:spcAft>
              <a:buSzPct val="110000"/>
              <a:buFont typeface="Arial" charset="0"/>
              <a:buChar char="•"/>
              <a:defRPr sz="1400">
                <a:solidFill>
                  <a:schemeClr val="tx1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1200150" indent="-285750" algn="l" rtl="0" eaLnBrk="1" fontAlgn="base" hangingPunct="1">
              <a:spcBef>
                <a:spcPts val="600"/>
              </a:spcBef>
              <a:spcAft>
                <a:spcPct val="0"/>
              </a:spcAft>
              <a:buSzPct val="110000"/>
              <a:buFont typeface=".AppleSystemUIFont" charset="-120"/>
              <a:buChar char="–"/>
              <a:defRPr sz="1400" i="1">
                <a:solidFill>
                  <a:schemeClr val="tx1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657350" indent="-285750" algn="l" rtl="0" eaLnBrk="1" fontAlgn="base" hangingPunct="1">
              <a:spcBef>
                <a:spcPts val="600"/>
              </a:spcBef>
              <a:spcAft>
                <a:spcPct val="0"/>
              </a:spcAft>
              <a:buSzPct val="110000"/>
              <a:buFont typeface="Arial" charset="0"/>
              <a:buChar char="•"/>
              <a:defRPr sz="1400">
                <a:solidFill>
                  <a:schemeClr val="tx1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2057400" indent="-228600" algn="l" rtl="0" eaLnBrk="1" fontAlgn="base" hangingPunct="1">
              <a:spcBef>
                <a:spcPts val="600"/>
              </a:spcBef>
              <a:spcAft>
                <a:spcPct val="0"/>
              </a:spcAft>
              <a:buSzPct val="110000"/>
              <a:buFont typeface=".AppleSystemUIFont" charset="-120"/>
              <a:buChar char="–"/>
              <a:defRPr sz="1400" i="1">
                <a:solidFill>
                  <a:schemeClr val="tx1"/>
                </a:solidFill>
                <a:latin typeface="Open Sans" charset="0"/>
                <a:ea typeface="Open Sans" charset="0"/>
                <a:cs typeface="Open Sans" charset="0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-110" charset="0"/>
                <a:ea typeface="+mn-ea"/>
                <a:cs typeface="+mn-cs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-110" charset="0"/>
                <a:ea typeface="+mn-ea"/>
                <a:cs typeface="+mn-cs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-110" charset="0"/>
                <a:ea typeface="+mn-ea"/>
                <a:cs typeface="+mn-cs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-110" charset="0"/>
                <a:ea typeface="+mn-ea"/>
                <a:cs typeface="+mn-cs"/>
              </a:defRPr>
            </a:lvl9pPr>
          </a:lstStyle>
          <a:p>
            <a:pPr marL="0" indent="0"/>
            <a:r>
              <a:rPr lang="en-US" sz="1200" kern="0" dirty="0" err="1"/>
              <a:t>counted_cb</a:t>
            </a:r>
            <a:r>
              <a:rPr lang="en-US" sz="1200" b="1" kern="0" dirty="0"/>
              <a:t> </a:t>
            </a:r>
            <a:r>
              <a:rPr lang="en-US" sz="1200" b="1" kern="0" dirty="0" err="1">
                <a:solidFill>
                  <a:srgbClr val="C00000"/>
                </a:solidFill>
              </a:rPr>
              <a:t>increment_local_ref_count</a:t>
            </a:r>
            <a:r>
              <a:rPr lang="en-US" sz="1200" b="1" kern="0" dirty="0"/>
              <a:t>() </a:t>
            </a:r>
            <a:r>
              <a:rPr lang="en-US" sz="1200" kern="0" dirty="0"/>
              <a:t>{  </a:t>
            </a:r>
            <a:br>
              <a:rPr lang="en-US" sz="1200" kern="0" dirty="0"/>
            </a:br>
            <a:r>
              <a:rPr lang="en-US" sz="1200" kern="0" dirty="0"/>
              <a:t>  </a:t>
            </a:r>
            <a:r>
              <a:rPr lang="en-US" sz="1200" kern="0" dirty="0" err="1"/>
              <a:t>counted_cb</a:t>
            </a:r>
            <a:r>
              <a:rPr lang="en-US" sz="1200" kern="0" dirty="0"/>
              <a:t> </a:t>
            </a:r>
            <a:r>
              <a:rPr lang="en-US" sz="1200" kern="0" dirty="0" err="1"/>
              <a:t>old_ccb</a:t>
            </a:r>
            <a:r>
              <a:rPr lang="en-US" sz="1200" kern="0" dirty="0"/>
              <a:t> = </a:t>
            </a:r>
            <a:r>
              <a:rPr lang="en-US" sz="1200" kern="0" dirty="0" err="1"/>
              <a:t>cctrl.load</a:t>
            </a:r>
            <a:r>
              <a:rPr lang="en-US" sz="1200" kern="0" dirty="0"/>
              <a:t>(),  </a:t>
            </a:r>
            <a:r>
              <a:rPr lang="en-US" sz="1200" kern="0" dirty="0" err="1"/>
              <a:t>new_ccb</a:t>
            </a:r>
            <a:r>
              <a:rPr lang="en-US" sz="1200" kern="0" dirty="0"/>
              <a:t>;</a:t>
            </a:r>
            <a:br>
              <a:rPr lang="en-US" sz="1200" kern="0" dirty="0"/>
            </a:br>
            <a:r>
              <a:rPr lang="en-US" sz="1200" kern="0" dirty="0"/>
              <a:t>  </a:t>
            </a:r>
            <a:r>
              <a:rPr lang="en-US" sz="1200" b="1" kern="0" dirty="0"/>
              <a:t>do</a:t>
            </a:r>
            <a:r>
              <a:rPr lang="en-US" sz="1200" kern="0" dirty="0"/>
              <a:t> {</a:t>
            </a:r>
            <a:br>
              <a:rPr lang="en-US" sz="1200" kern="0" dirty="0"/>
            </a:br>
            <a:r>
              <a:rPr lang="en-US" sz="1200" kern="0" dirty="0"/>
              <a:t>    </a:t>
            </a:r>
            <a:r>
              <a:rPr lang="en-US" sz="1200" kern="0" dirty="0" err="1"/>
              <a:t>new_ccb</a:t>
            </a:r>
            <a:r>
              <a:rPr lang="en-US" sz="1200" kern="0" dirty="0"/>
              <a:t> = </a:t>
            </a:r>
            <a:r>
              <a:rPr lang="en-US" sz="1200" kern="0" dirty="0" err="1"/>
              <a:t>old_ccb</a:t>
            </a:r>
            <a:r>
              <a:rPr lang="en-US" sz="1200" kern="0" dirty="0"/>
              <a:t>;</a:t>
            </a:r>
            <a:br>
              <a:rPr lang="en-US" sz="1200" kern="0" dirty="0"/>
            </a:br>
            <a:r>
              <a:rPr lang="en-US" sz="1200" kern="0" dirty="0"/>
              <a:t>    </a:t>
            </a:r>
            <a:r>
              <a:rPr lang="en-US" sz="1200" kern="0" dirty="0" err="1"/>
              <a:t>new_ccb.local_ref_count</a:t>
            </a:r>
            <a:r>
              <a:rPr lang="en-US" sz="1200" kern="0" dirty="0"/>
              <a:t>++;  }</a:t>
            </a:r>
            <a:br>
              <a:rPr lang="en-US" sz="1200" kern="0" dirty="0"/>
            </a:br>
            <a:r>
              <a:rPr lang="en-US" sz="1200" kern="0" dirty="0"/>
              <a:t>  </a:t>
            </a:r>
            <a:r>
              <a:rPr lang="en-US" sz="1200" b="1" kern="0" dirty="0"/>
              <a:t>while</a:t>
            </a:r>
            <a:r>
              <a:rPr lang="en-US" sz="1200" kern="0" dirty="0"/>
              <a:t> (!</a:t>
            </a:r>
            <a:r>
              <a:rPr lang="en-US" sz="1200" kern="0" dirty="0" err="1"/>
              <a:t>cctrl.compare_exchange</a:t>
            </a:r>
            <a:r>
              <a:rPr lang="en-US" sz="1200" kern="0" dirty="0"/>
              <a:t>(</a:t>
            </a:r>
            <a:r>
              <a:rPr lang="en-US" sz="1200" kern="0" dirty="0" err="1"/>
              <a:t>old_ccb</a:t>
            </a:r>
            <a:r>
              <a:rPr lang="en-US" sz="1200" kern="0" dirty="0"/>
              <a:t> , </a:t>
            </a:r>
            <a:r>
              <a:rPr lang="en-US" sz="1200" kern="0" dirty="0" err="1"/>
              <a:t>new_ccb</a:t>
            </a:r>
            <a:r>
              <a:rPr lang="en-US" sz="1200" kern="0" dirty="0"/>
              <a:t>))</a:t>
            </a:r>
            <a:br>
              <a:rPr lang="en-US" sz="1200" kern="0" dirty="0"/>
            </a:br>
            <a:r>
              <a:rPr lang="en-US" sz="1200" kern="0" dirty="0"/>
              <a:t>  </a:t>
            </a:r>
            <a:r>
              <a:rPr lang="en-US" sz="1200" b="1" kern="0" dirty="0"/>
              <a:t>return</a:t>
            </a:r>
            <a:r>
              <a:rPr lang="en-US" sz="1200" kern="0" dirty="0"/>
              <a:t> </a:t>
            </a:r>
            <a:r>
              <a:rPr lang="en-US" sz="1200" kern="0" dirty="0" err="1"/>
              <a:t>new_ccb</a:t>
            </a:r>
            <a:r>
              <a:rPr lang="en-US" sz="1200" kern="0" dirty="0"/>
              <a:t>;</a:t>
            </a:r>
            <a:br>
              <a:rPr lang="en-US" sz="1200" kern="0" dirty="0"/>
            </a:br>
            <a:r>
              <a:rPr lang="en-US" sz="1200" kern="0" dirty="0"/>
              <a:t>}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4FC6804-08E0-4AD1-939A-23036D1BA000}"/>
              </a:ext>
            </a:extLst>
          </p:cNvPr>
          <p:cNvSpPr txBox="1"/>
          <p:nvPr/>
        </p:nvSpPr>
        <p:spPr>
          <a:xfrm>
            <a:off x="5029200" y="1223725"/>
            <a:ext cx="3657600" cy="1169551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struct</a:t>
            </a:r>
            <a:r>
              <a:rPr lang="en-US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4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counted_cb</a:t>
            </a:r>
            <a:r>
              <a:rPr lang="en-US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 {</a:t>
            </a:r>
            <a:br>
              <a:rPr lang="en-US" sz="1400" dirty="0"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en-US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  control_block* ctrl;</a:t>
            </a:r>
            <a:br>
              <a:rPr lang="en-US" sz="1400" dirty="0"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en-US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long</a:t>
            </a:r>
            <a:r>
              <a:rPr lang="en-US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4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local_ref_count</a:t>
            </a:r>
            <a:r>
              <a:rPr lang="en-US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;</a:t>
            </a:r>
          </a:p>
          <a:p>
            <a:r>
              <a:rPr lang="en-US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};</a:t>
            </a:r>
            <a:br>
              <a:rPr lang="en-US" sz="1400" dirty="0"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en-US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std::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atomic</a:t>
            </a:r>
            <a:r>
              <a:rPr lang="en-US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&lt;</a:t>
            </a:r>
            <a:r>
              <a:rPr lang="en-US" sz="14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counted_cb</a:t>
            </a:r>
            <a:r>
              <a:rPr lang="en-US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&gt; </a:t>
            </a:r>
            <a:r>
              <a:rPr lang="en-US" sz="14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cctrl</a:t>
            </a:r>
            <a:r>
              <a:rPr lang="en-US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;</a:t>
            </a: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4A129AEB-47D5-574E-70DF-B437287622B8}"/>
              </a:ext>
            </a:extLst>
          </p:cNvPr>
          <p:cNvSpPr txBox="1">
            <a:spLocks/>
          </p:cNvSpPr>
          <p:nvPr/>
        </p:nvSpPr>
        <p:spPr bwMode="auto">
          <a:xfrm>
            <a:off x="384313" y="2850000"/>
            <a:ext cx="4340087" cy="1866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6350" indent="-6350" algn="l" rtl="0" eaLnBrk="1" fontAlgn="base" hangingPunct="1">
              <a:spcBef>
                <a:spcPts val="60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742950" indent="-285750" algn="l" rtl="0" eaLnBrk="1" fontAlgn="base" hangingPunct="1">
              <a:spcBef>
                <a:spcPts val="600"/>
              </a:spcBef>
              <a:spcAft>
                <a:spcPct val="0"/>
              </a:spcAft>
              <a:buSzPct val="110000"/>
              <a:buFont typeface="Arial" charset="0"/>
              <a:buChar char="•"/>
              <a:defRPr sz="1400">
                <a:solidFill>
                  <a:schemeClr val="tx1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1200150" indent="-285750" algn="l" rtl="0" eaLnBrk="1" fontAlgn="base" hangingPunct="1">
              <a:spcBef>
                <a:spcPts val="600"/>
              </a:spcBef>
              <a:spcAft>
                <a:spcPct val="0"/>
              </a:spcAft>
              <a:buSzPct val="110000"/>
              <a:buFont typeface=".AppleSystemUIFont" charset="-120"/>
              <a:buChar char="–"/>
              <a:defRPr sz="1400" i="1">
                <a:solidFill>
                  <a:schemeClr val="tx1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657350" indent="-285750" algn="l" rtl="0" eaLnBrk="1" fontAlgn="base" hangingPunct="1">
              <a:spcBef>
                <a:spcPts val="600"/>
              </a:spcBef>
              <a:spcAft>
                <a:spcPct val="0"/>
              </a:spcAft>
              <a:buSzPct val="110000"/>
              <a:buFont typeface="Arial" charset="0"/>
              <a:buChar char="•"/>
              <a:defRPr sz="1400">
                <a:solidFill>
                  <a:schemeClr val="tx1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2057400" indent="-228600" algn="l" rtl="0" eaLnBrk="1" fontAlgn="base" hangingPunct="1">
              <a:spcBef>
                <a:spcPts val="600"/>
              </a:spcBef>
              <a:spcAft>
                <a:spcPct val="0"/>
              </a:spcAft>
              <a:buSzPct val="110000"/>
              <a:buFont typeface=".AppleSystemUIFont" charset="-120"/>
              <a:buChar char="–"/>
              <a:defRPr sz="1400" i="1">
                <a:solidFill>
                  <a:schemeClr val="tx1"/>
                </a:solidFill>
                <a:latin typeface="Open Sans" charset="0"/>
                <a:ea typeface="Open Sans" charset="0"/>
                <a:cs typeface="Open Sans" charset="0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-110" charset="0"/>
                <a:ea typeface="+mn-ea"/>
                <a:cs typeface="+mn-cs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-110" charset="0"/>
                <a:ea typeface="+mn-ea"/>
                <a:cs typeface="+mn-cs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-110" charset="0"/>
                <a:ea typeface="+mn-ea"/>
                <a:cs typeface="+mn-cs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-110" charset="0"/>
                <a:ea typeface="+mn-ea"/>
                <a:cs typeface="+mn-cs"/>
              </a:defRPr>
            </a:lvl9pPr>
          </a:lstStyle>
          <a:p>
            <a:pPr marL="0" indent="0"/>
            <a:r>
              <a:rPr lang="en-US" sz="1200" b="1" kern="0" dirty="0"/>
              <a:t>void </a:t>
            </a:r>
            <a:r>
              <a:rPr lang="en-US" sz="1200" b="1" kern="0" dirty="0" err="1">
                <a:solidFill>
                  <a:srgbClr val="C00000"/>
                </a:solidFill>
              </a:rPr>
              <a:t>decrement_local_ref_count</a:t>
            </a:r>
            <a:r>
              <a:rPr lang="en-US" sz="1200" b="1" kern="0" dirty="0"/>
              <a:t>(</a:t>
            </a:r>
            <a:r>
              <a:rPr lang="en-US" sz="1200" kern="0" dirty="0" err="1"/>
              <a:t>counted_cb</a:t>
            </a:r>
            <a:r>
              <a:rPr lang="en-US" sz="1200" kern="0" dirty="0"/>
              <a:t> </a:t>
            </a:r>
            <a:r>
              <a:rPr lang="en-US" sz="1200" kern="0" dirty="0" err="1"/>
              <a:t>prev_ccb</a:t>
            </a:r>
            <a:r>
              <a:rPr lang="en-US" sz="1200" b="1" kern="0" dirty="0"/>
              <a:t>) </a:t>
            </a:r>
            <a:r>
              <a:rPr lang="en-US" sz="1200" kern="0" dirty="0"/>
              <a:t>{  </a:t>
            </a:r>
            <a:br>
              <a:rPr lang="en-US" sz="1200" kern="0" dirty="0"/>
            </a:br>
            <a:r>
              <a:rPr lang="en-US" sz="1200" kern="0" dirty="0"/>
              <a:t>  </a:t>
            </a:r>
            <a:r>
              <a:rPr lang="en-US" sz="1200" kern="0" dirty="0" err="1"/>
              <a:t>counted_cb</a:t>
            </a:r>
            <a:r>
              <a:rPr lang="en-US" sz="1200" kern="0" dirty="0"/>
              <a:t> </a:t>
            </a:r>
            <a:r>
              <a:rPr lang="en-US" sz="1200" kern="0" dirty="0" err="1"/>
              <a:t>old_ccb</a:t>
            </a:r>
            <a:r>
              <a:rPr lang="en-US" sz="1200" kern="0" dirty="0"/>
              <a:t> = </a:t>
            </a:r>
            <a:r>
              <a:rPr lang="en-US" sz="1200" kern="0" dirty="0" err="1"/>
              <a:t>prev_ccb</a:t>
            </a:r>
            <a:r>
              <a:rPr lang="en-US" sz="1200" kern="0" dirty="0"/>
              <a:t>,  </a:t>
            </a:r>
            <a:r>
              <a:rPr lang="en-US" sz="1200" kern="0" dirty="0" err="1"/>
              <a:t>new_ccb</a:t>
            </a:r>
            <a:r>
              <a:rPr lang="en-US" sz="1200" kern="0" dirty="0"/>
              <a:t>;</a:t>
            </a:r>
            <a:br>
              <a:rPr lang="en-US" sz="1200" kern="0" dirty="0"/>
            </a:br>
            <a:r>
              <a:rPr lang="en-US" sz="1200" kern="0" dirty="0"/>
              <a:t>  </a:t>
            </a:r>
            <a:r>
              <a:rPr lang="en-US" sz="1200" b="1" kern="0" dirty="0"/>
              <a:t>do</a:t>
            </a:r>
            <a:r>
              <a:rPr lang="en-US" sz="1200" kern="0" dirty="0"/>
              <a:t> {</a:t>
            </a:r>
            <a:br>
              <a:rPr lang="en-US" sz="1200" kern="0" dirty="0"/>
            </a:br>
            <a:r>
              <a:rPr lang="en-US" sz="1200" kern="0" dirty="0"/>
              <a:t>    </a:t>
            </a:r>
            <a:r>
              <a:rPr lang="en-US" sz="1200" kern="0" dirty="0" err="1"/>
              <a:t>new_ccb</a:t>
            </a:r>
            <a:r>
              <a:rPr lang="en-US" sz="1200" kern="0" dirty="0"/>
              <a:t> = </a:t>
            </a:r>
            <a:r>
              <a:rPr lang="en-US" sz="1200" kern="0" dirty="0" err="1"/>
              <a:t>old_ccb</a:t>
            </a:r>
            <a:r>
              <a:rPr lang="en-US" sz="1200" kern="0" dirty="0"/>
              <a:t>;</a:t>
            </a:r>
            <a:br>
              <a:rPr lang="en-US" sz="1200" kern="0" dirty="0"/>
            </a:br>
            <a:r>
              <a:rPr lang="en-US" sz="1200" kern="0" dirty="0"/>
              <a:t>    </a:t>
            </a:r>
            <a:r>
              <a:rPr lang="en-US" sz="1200" kern="0" dirty="0" err="1"/>
              <a:t>new_ccb.local_ref_count</a:t>
            </a:r>
            <a:r>
              <a:rPr lang="en-US" sz="1200" kern="0" dirty="0"/>
              <a:t>--;  }</a:t>
            </a:r>
            <a:br>
              <a:rPr lang="en-US" sz="1200" kern="0" dirty="0"/>
            </a:br>
            <a:r>
              <a:rPr lang="en-US" sz="1200" kern="0" dirty="0"/>
              <a:t>  </a:t>
            </a:r>
            <a:r>
              <a:rPr lang="en-US" sz="1200" b="1" kern="0" dirty="0"/>
              <a:t>while</a:t>
            </a:r>
            <a:r>
              <a:rPr lang="en-US" sz="1200" kern="0" dirty="0"/>
              <a:t> (</a:t>
            </a:r>
            <a:r>
              <a:rPr lang="en-US" sz="1200" kern="0" dirty="0" err="1"/>
              <a:t>old_ccb.ctrl</a:t>
            </a:r>
            <a:r>
              <a:rPr lang="en-US" sz="1200" kern="0" dirty="0"/>
              <a:t> == </a:t>
            </a:r>
            <a:r>
              <a:rPr lang="en-US" sz="1200" kern="0" dirty="0" err="1"/>
              <a:t>prev_ccb.ctrl</a:t>
            </a:r>
            <a:r>
              <a:rPr lang="en-US" sz="1200" kern="0" dirty="0"/>
              <a:t> &amp;&amp;</a:t>
            </a:r>
            <a:br>
              <a:rPr lang="en-US" sz="1200" kern="0" dirty="0"/>
            </a:br>
            <a:r>
              <a:rPr lang="en-US" sz="1200" kern="0" dirty="0"/>
              <a:t>                !</a:t>
            </a:r>
            <a:r>
              <a:rPr lang="en-US" sz="1200" kern="0" dirty="0" err="1"/>
              <a:t>cctrl.compare_exchange</a:t>
            </a:r>
            <a:r>
              <a:rPr lang="en-US" sz="1200" kern="0" dirty="0"/>
              <a:t>(</a:t>
            </a:r>
            <a:r>
              <a:rPr lang="en-US" sz="1200" kern="0" dirty="0" err="1"/>
              <a:t>old_ccb</a:t>
            </a:r>
            <a:r>
              <a:rPr lang="en-US" sz="1200" kern="0" dirty="0"/>
              <a:t> , </a:t>
            </a:r>
            <a:r>
              <a:rPr lang="en-US" sz="1200" kern="0" dirty="0" err="1"/>
              <a:t>new_ccb</a:t>
            </a:r>
            <a:r>
              <a:rPr lang="en-US" sz="1200" kern="0" dirty="0"/>
              <a:t>))</a:t>
            </a:r>
            <a:br>
              <a:rPr lang="en-US" sz="1200" kern="0" dirty="0"/>
            </a:br>
            <a:r>
              <a:rPr lang="en-US" sz="1200" kern="0" dirty="0"/>
              <a:t>  </a:t>
            </a:r>
            <a:r>
              <a:rPr lang="en-US" sz="1200" b="1" kern="0" dirty="0"/>
              <a:t>if </a:t>
            </a:r>
            <a:r>
              <a:rPr lang="en-US" sz="1200" kern="0" dirty="0"/>
              <a:t>(</a:t>
            </a:r>
            <a:r>
              <a:rPr lang="en-US" sz="1200" kern="0" dirty="0" err="1"/>
              <a:t>old_ccb.ctrl</a:t>
            </a:r>
            <a:r>
              <a:rPr lang="en-US" sz="1200" kern="0" dirty="0"/>
              <a:t> != </a:t>
            </a:r>
            <a:r>
              <a:rPr lang="en-US" sz="1200" kern="0" dirty="0" err="1"/>
              <a:t>prev_ccb.ctrl</a:t>
            </a:r>
            <a:r>
              <a:rPr lang="en-US" sz="1200" kern="0" dirty="0"/>
              <a:t>) { </a:t>
            </a:r>
            <a:r>
              <a:rPr lang="en-US" sz="1200" b="1" kern="0" dirty="0">
                <a:solidFill>
                  <a:srgbClr val="C00000"/>
                </a:solidFill>
              </a:rPr>
              <a:t>??? </a:t>
            </a:r>
            <a:r>
              <a:rPr lang="en-US" sz="1200" kern="0" dirty="0"/>
              <a:t>}</a:t>
            </a:r>
            <a:br>
              <a:rPr lang="en-US" sz="1200" kern="0" dirty="0"/>
            </a:br>
            <a:r>
              <a:rPr lang="en-US" sz="1200" kern="0" dirty="0"/>
              <a:t>}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E531C6C-FAEF-20C8-16AA-EE9D492C72A4}"/>
              </a:ext>
            </a:extLst>
          </p:cNvPr>
          <p:cNvSpPr txBox="1"/>
          <p:nvPr/>
        </p:nvSpPr>
        <p:spPr>
          <a:xfrm>
            <a:off x="364232" y="4586095"/>
            <a:ext cx="3837910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i="1" dirty="0"/>
              <a:t>Disclaimer:  Slide code omits some </a:t>
            </a:r>
            <a:r>
              <a:rPr lang="en-US" sz="1100" b="1" i="1" dirty="0" err="1"/>
              <a:t>nullptr</a:t>
            </a:r>
            <a:r>
              <a:rPr lang="en-US" sz="1100" i="1" dirty="0"/>
              <a:t> checks to save space.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Content Placeholder 2">
                <a:extLst>
                  <a:ext uri="{FF2B5EF4-FFF2-40B4-BE49-F238E27FC236}">
                    <a16:creationId xmlns:a16="http://schemas.microsoft.com/office/drawing/2014/main" id="{BAD2A020-9C74-716F-9CBF-38C08687F223}"/>
                  </a:ext>
                </a:extLst>
              </p:cNvPr>
              <p:cNvSpPr txBox="1">
                <a:spLocks/>
              </p:cNvSpPr>
              <p:nvPr/>
            </p:nvSpPr>
            <p:spPr bwMode="auto">
              <a:xfrm>
                <a:off x="4953000" y="2586169"/>
                <a:ext cx="3806687" cy="12192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  <a:ext uri="{FAA26D3D-D897-4be2-8F04-BA451C77F1D7}">
                  <ma14:placeholderFlag xmlns:ma14="http://schemas.microsoft.com/office/mac/drawingml/2011/main" xmlns="" val="1"/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lvl1pPr marL="6350" indent="-6350" algn="l" rtl="0" eaLnBrk="1" fontAlgn="base" hangingPunct="1">
                  <a:spcBef>
                    <a:spcPts val="600"/>
                  </a:spcBef>
                  <a:spcAft>
                    <a:spcPct val="0"/>
                  </a:spcAft>
                  <a:defRPr sz="1400">
                    <a:solidFill>
                      <a:schemeClr val="tx1"/>
                    </a:solidFill>
                    <a:latin typeface="Open Sans" charset="0"/>
                    <a:ea typeface="Open Sans" charset="0"/>
                    <a:cs typeface="Open Sans" charset="0"/>
                  </a:defRPr>
                </a:lvl1pPr>
                <a:lvl2pPr marL="742950" indent="-285750" algn="l" rtl="0" eaLnBrk="1" fontAlgn="base" hangingPunct="1">
                  <a:spcBef>
                    <a:spcPts val="600"/>
                  </a:spcBef>
                  <a:spcAft>
                    <a:spcPct val="0"/>
                  </a:spcAft>
                  <a:buSzPct val="110000"/>
                  <a:buFont typeface="Arial" charset="0"/>
                  <a:buChar char="•"/>
                  <a:defRPr sz="1400">
                    <a:solidFill>
                      <a:schemeClr val="tx1"/>
                    </a:solidFill>
                    <a:latin typeface="Open Sans" charset="0"/>
                    <a:ea typeface="Open Sans" charset="0"/>
                    <a:cs typeface="Open Sans" charset="0"/>
                  </a:defRPr>
                </a:lvl2pPr>
                <a:lvl3pPr marL="1200150" indent="-285750" algn="l" rtl="0" eaLnBrk="1" fontAlgn="base" hangingPunct="1">
                  <a:spcBef>
                    <a:spcPts val="600"/>
                  </a:spcBef>
                  <a:spcAft>
                    <a:spcPct val="0"/>
                  </a:spcAft>
                  <a:buSzPct val="110000"/>
                  <a:buFont typeface=".AppleSystemUIFont" charset="-120"/>
                  <a:buChar char="–"/>
                  <a:defRPr sz="1400" i="1">
                    <a:solidFill>
                      <a:schemeClr val="tx1"/>
                    </a:solidFill>
                    <a:latin typeface="Open Sans" charset="0"/>
                    <a:ea typeface="Open Sans" charset="0"/>
                    <a:cs typeface="Open Sans" charset="0"/>
                  </a:defRPr>
                </a:lvl3pPr>
                <a:lvl4pPr marL="1657350" indent="-285750" algn="l" rtl="0" eaLnBrk="1" fontAlgn="base" hangingPunct="1">
                  <a:spcBef>
                    <a:spcPts val="600"/>
                  </a:spcBef>
                  <a:spcAft>
                    <a:spcPct val="0"/>
                  </a:spcAft>
                  <a:buSzPct val="110000"/>
                  <a:buFont typeface="Arial" charset="0"/>
                  <a:buChar char="•"/>
                  <a:defRPr sz="1400">
                    <a:solidFill>
                      <a:schemeClr val="tx1"/>
                    </a:solidFill>
                    <a:latin typeface="Open Sans" charset="0"/>
                    <a:ea typeface="Open Sans" charset="0"/>
                    <a:cs typeface="Open Sans" charset="0"/>
                  </a:defRPr>
                </a:lvl4pPr>
                <a:lvl5pPr marL="2057400" indent="-228600" algn="l" rtl="0" eaLnBrk="1" fontAlgn="base" hangingPunct="1">
                  <a:spcBef>
                    <a:spcPts val="600"/>
                  </a:spcBef>
                  <a:spcAft>
                    <a:spcPct val="0"/>
                  </a:spcAft>
                  <a:buSzPct val="110000"/>
                  <a:buFont typeface=".AppleSystemUIFont" charset="-120"/>
                  <a:buChar char="–"/>
                  <a:defRPr sz="1400" i="1">
                    <a:solidFill>
                      <a:schemeClr val="tx1"/>
                    </a:solidFill>
                    <a:latin typeface="Open Sans" charset="0"/>
                    <a:ea typeface="Open Sans" charset="0"/>
                    <a:cs typeface="Open Sans" charset="0"/>
                  </a:defRPr>
                </a:lvl5pPr>
                <a:lvl6pPr marL="2514600" indent="-2286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itchFamily="-110" charset="0"/>
                    <a:ea typeface="+mn-ea"/>
                    <a:cs typeface="+mn-cs"/>
                  </a:defRPr>
                </a:lvl6pPr>
                <a:lvl7pPr marL="2971800" indent="-2286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itchFamily="-110" charset="0"/>
                    <a:ea typeface="+mn-ea"/>
                    <a:cs typeface="+mn-cs"/>
                  </a:defRPr>
                </a:lvl7pPr>
                <a:lvl8pPr marL="3429000" indent="-2286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itchFamily="-110" charset="0"/>
                    <a:ea typeface="+mn-ea"/>
                    <a:cs typeface="+mn-cs"/>
                  </a:defRPr>
                </a:lvl8pPr>
                <a:lvl9pPr marL="3886200" indent="-2286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itchFamily="-110" charset="0"/>
                    <a:ea typeface="+mn-ea"/>
                    <a:cs typeface="+mn-cs"/>
                  </a:defRPr>
                </a:lvl9pPr>
              </a:lstStyle>
              <a:p>
                <a:pPr marL="0" indent="0"/>
                <a:r>
                  <a:rPr lang="en-US" sz="1200" kern="0" dirty="0"/>
                  <a:t>shared_ptr&lt;T&gt;</a:t>
                </a:r>
                <a:r>
                  <a:rPr lang="en-US" sz="1200" b="1" kern="0" dirty="0"/>
                  <a:t> load() </a:t>
                </a:r>
                <a:r>
                  <a:rPr lang="en-US" sz="1200" kern="0" dirty="0"/>
                  <a:t>{  </a:t>
                </a:r>
                <a:br>
                  <a:rPr lang="en-US" sz="1200" kern="0" dirty="0"/>
                </a:br>
                <a:r>
                  <a:rPr lang="en-US" sz="1200" kern="0" dirty="0"/>
                  <a:t>  </a:t>
                </a:r>
                <a:r>
                  <a:rPr lang="en-US" sz="1200" b="1" kern="0" dirty="0"/>
                  <a:t>auto</a:t>
                </a:r>
                <a:r>
                  <a:rPr lang="en-US" sz="1200" kern="0" dirty="0"/>
                  <a:t> </a:t>
                </a:r>
                <a:r>
                  <a:rPr lang="en-US" sz="1200" kern="0" dirty="0" err="1"/>
                  <a:t>current_ccb</a:t>
                </a:r>
                <a:r>
                  <a:rPr lang="en-US" sz="1200" kern="0" dirty="0"/>
                  <a:t> = </a:t>
                </a:r>
                <a:r>
                  <a:rPr lang="en-US" sz="1200" b="1" kern="0" dirty="0" err="1">
                    <a:solidFill>
                      <a:srgbClr val="C00000"/>
                    </a:solidFill>
                  </a:rPr>
                  <a:t>increment_local_ref_count</a:t>
                </a:r>
                <a:r>
                  <a:rPr lang="en-US" sz="1200" kern="0" dirty="0"/>
                  <a:t>();</a:t>
                </a:r>
                <a:br>
                  <a:rPr lang="en-US" sz="1200" b="1" kern="0" dirty="0"/>
                </a:br>
                <a:r>
                  <a:rPr lang="en-US" sz="1200" b="1" kern="0" dirty="0"/>
                  <a:t>  </a:t>
                </a:r>
                <a:r>
                  <a:rPr lang="en-US" sz="1200" kern="0" dirty="0" err="1"/>
                  <a:t>current_ccb.ctrl</a:t>
                </a:r>
                <a14:m>
                  <m:oMath xmlns:m="http://schemas.openxmlformats.org/officeDocument/2006/math">
                    <m:r>
                      <a:rPr lang="en-US" sz="1200" i="1" kern="0">
                        <a:latin typeface="Cambria Math" panose="02040503050406030204" pitchFamily="18" charset="0"/>
                      </a:rPr>
                      <m:t>→</m:t>
                    </m:r>
                  </m:oMath>
                </a14:m>
                <a:r>
                  <a:rPr lang="en-US" sz="1200" b="1" kern="0" dirty="0" err="1"/>
                  <a:t>increment_ref_count</a:t>
                </a:r>
                <a:r>
                  <a:rPr lang="en-US" sz="1200" kern="0" dirty="0"/>
                  <a:t>();</a:t>
                </a:r>
                <a:br>
                  <a:rPr lang="en-US" sz="1200" kern="0" dirty="0"/>
                </a:br>
                <a:r>
                  <a:rPr lang="en-US" sz="1200" kern="0" dirty="0"/>
                  <a:t>  </a:t>
                </a:r>
                <a:r>
                  <a:rPr lang="en-US" sz="1200" b="1" kern="0" dirty="0"/>
                  <a:t>auto</a:t>
                </a:r>
                <a:r>
                  <a:rPr lang="en-US" sz="1200" kern="0" dirty="0"/>
                  <a:t> result = shared_ptr&lt;T&gt;(</a:t>
                </a:r>
                <a:r>
                  <a:rPr lang="en-US" sz="1200" kern="0" dirty="0" err="1"/>
                  <a:t>current_ccb.ctrl</a:t>
                </a:r>
                <a:r>
                  <a:rPr lang="en-US" sz="1200" kern="0" dirty="0"/>
                  <a:t>);</a:t>
                </a:r>
                <a:br>
                  <a:rPr lang="en-US" sz="1200" kern="0" dirty="0"/>
                </a:br>
                <a:r>
                  <a:rPr lang="en-US" sz="1200" kern="0" dirty="0"/>
                  <a:t>  </a:t>
                </a:r>
                <a:r>
                  <a:rPr lang="en-US" sz="1200" b="1" kern="0" dirty="0" err="1">
                    <a:solidFill>
                      <a:srgbClr val="C00000"/>
                    </a:solidFill>
                  </a:rPr>
                  <a:t>decrement_local_ref_count</a:t>
                </a:r>
                <a:r>
                  <a:rPr lang="en-US" sz="1200" kern="0" dirty="0"/>
                  <a:t>(</a:t>
                </a:r>
                <a:r>
                  <a:rPr lang="en-US" sz="1200" kern="0" dirty="0" err="1"/>
                  <a:t>current_ccb</a:t>
                </a:r>
                <a:r>
                  <a:rPr lang="en-US" sz="1200" kern="0" dirty="0"/>
                  <a:t>);</a:t>
                </a:r>
                <a:br>
                  <a:rPr lang="en-US" sz="1200" kern="0" dirty="0"/>
                </a:br>
                <a:r>
                  <a:rPr lang="en-US" sz="1200" kern="0" dirty="0"/>
                  <a:t>  </a:t>
                </a:r>
                <a:r>
                  <a:rPr lang="en-US" sz="1200" b="1" kern="0" dirty="0"/>
                  <a:t>return</a:t>
                </a:r>
                <a:r>
                  <a:rPr lang="en-US" sz="1200" kern="0" dirty="0"/>
                  <a:t> result;</a:t>
                </a:r>
                <a:br>
                  <a:rPr lang="en-US" sz="1200" kern="0" dirty="0"/>
                </a:br>
                <a:r>
                  <a:rPr lang="en-US" sz="1200" kern="0" dirty="0"/>
                  <a:t>}</a:t>
                </a:r>
              </a:p>
            </p:txBody>
          </p:sp>
        </mc:Choice>
        <mc:Fallback xmlns="">
          <p:sp>
            <p:nvSpPr>
              <p:cNvPr id="9" name="Content Placeholder 2">
                <a:extLst>
                  <a:ext uri="{FF2B5EF4-FFF2-40B4-BE49-F238E27FC236}">
                    <a16:creationId xmlns:a16="http://schemas.microsoft.com/office/drawing/2014/main" id="{BAD2A020-9C74-716F-9CBF-38C08687F22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953000" y="2586169"/>
                <a:ext cx="3806687" cy="1219200"/>
              </a:xfrm>
              <a:prstGeom prst="rect">
                <a:avLst/>
              </a:prstGeom>
              <a:blipFill>
                <a:blip r:embed="rId2"/>
                <a:stretch>
                  <a:fillRect l="-160" b="-16500"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  <a:ext uri="{FAA26D3D-D897-4be2-8F04-BA451C77F1D7}">
                  <ma14:placeholderFlag xmlns="" xmlns:ma14="http://schemas.microsoft.com/office/mac/drawingml/2011/main" xmlns:a14="http://schemas.microsoft.com/office/drawing/2010/main" val="1"/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" name="TextBox 9">
            <a:extLst>
              <a:ext uri="{FF2B5EF4-FFF2-40B4-BE49-F238E27FC236}">
                <a16:creationId xmlns:a16="http://schemas.microsoft.com/office/drawing/2014/main" id="{616615E3-0438-36C9-799A-B6EE27D6CDD2}"/>
              </a:ext>
            </a:extLst>
          </p:cNvPr>
          <p:cNvSpPr txBox="1"/>
          <p:nvPr/>
        </p:nvSpPr>
        <p:spPr>
          <a:xfrm>
            <a:off x="5029200" y="971550"/>
            <a:ext cx="2369400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200" b="1" dirty="0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atomic</a:t>
            </a:r>
            <a:r>
              <a:rPr lang="en-US" sz="1200" b="1" dirty="0">
                <a:latin typeface="Courier New" panose="02070309020205020404" pitchFamily="49" charset="0"/>
                <a:cs typeface="Courier New" panose="02070309020205020404" pitchFamily="49" charset="0"/>
              </a:rPr>
              <a:t>&lt;shared_ptr&lt;T&gt;&gt;</a:t>
            </a:r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1A4AFD6E-32BF-76F2-47C3-16434E444C8A}"/>
              </a:ext>
            </a:extLst>
          </p:cNvPr>
          <p:cNvSpPr txBox="1">
            <a:spLocks/>
          </p:cNvSpPr>
          <p:nvPr/>
        </p:nvSpPr>
        <p:spPr bwMode="auto">
          <a:xfrm>
            <a:off x="4648200" y="4019550"/>
            <a:ext cx="2819400" cy="686840"/>
          </a:xfrm>
          <a:prstGeom prst="rect">
            <a:avLst/>
          </a:prstGeom>
          <a:solidFill>
            <a:srgbClr val="BB0027"/>
          </a:solidFill>
          <a:ln>
            <a:noFill/>
          </a:ln>
          <a:extLs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6350" indent="-6350" algn="l" rtl="0" eaLnBrk="1" fontAlgn="base" hangingPunct="1">
              <a:spcBef>
                <a:spcPts val="60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742950" indent="-285750" algn="l" rtl="0" eaLnBrk="1" fontAlgn="base" hangingPunct="1">
              <a:spcBef>
                <a:spcPts val="600"/>
              </a:spcBef>
              <a:spcAft>
                <a:spcPct val="0"/>
              </a:spcAft>
              <a:buSzPct val="110000"/>
              <a:buFont typeface="Arial" charset="0"/>
              <a:buChar char="•"/>
              <a:defRPr sz="1400">
                <a:solidFill>
                  <a:schemeClr val="tx1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1200150" indent="-285750" algn="l" rtl="0" eaLnBrk="1" fontAlgn="base" hangingPunct="1">
              <a:spcBef>
                <a:spcPts val="600"/>
              </a:spcBef>
              <a:spcAft>
                <a:spcPct val="0"/>
              </a:spcAft>
              <a:buSzPct val="110000"/>
              <a:buFont typeface=".AppleSystemUIFont" charset="-120"/>
              <a:buChar char="–"/>
              <a:defRPr sz="1400" i="1">
                <a:solidFill>
                  <a:schemeClr val="tx1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657350" indent="-285750" algn="l" rtl="0" eaLnBrk="1" fontAlgn="base" hangingPunct="1">
              <a:spcBef>
                <a:spcPts val="600"/>
              </a:spcBef>
              <a:spcAft>
                <a:spcPct val="0"/>
              </a:spcAft>
              <a:buSzPct val="110000"/>
              <a:buFont typeface="Arial" charset="0"/>
              <a:buChar char="•"/>
              <a:defRPr sz="1400">
                <a:solidFill>
                  <a:schemeClr val="tx1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2057400" indent="-228600" algn="l" rtl="0" eaLnBrk="1" fontAlgn="base" hangingPunct="1">
              <a:spcBef>
                <a:spcPts val="600"/>
              </a:spcBef>
              <a:spcAft>
                <a:spcPct val="0"/>
              </a:spcAft>
              <a:buSzPct val="110000"/>
              <a:buFont typeface=".AppleSystemUIFont" charset="-120"/>
              <a:buChar char="–"/>
              <a:defRPr sz="1400" i="1">
                <a:solidFill>
                  <a:schemeClr val="tx1"/>
                </a:solidFill>
                <a:latin typeface="Open Sans" charset="0"/>
                <a:ea typeface="Open Sans" charset="0"/>
                <a:cs typeface="Open Sans" charset="0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-110" charset="0"/>
                <a:ea typeface="+mn-ea"/>
                <a:cs typeface="+mn-cs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-110" charset="0"/>
                <a:ea typeface="+mn-ea"/>
                <a:cs typeface="+mn-cs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-110" charset="0"/>
                <a:ea typeface="+mn-ea"/>
                <a:cs typeface="+mn-cs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-110" charset="0"/>
                <a:ea typeface="+mn-ea"/>
                <a:cs typeface="+mn-cs"/>
              </a:defRPr>
            </a:lvl9pPr>
          </a:lstStyle>
          <a:p>
            <a:pPr marL="0" indent="0" algn="ctr"/>
            <a:r>
              <a:rPr lang="en-US" sz="1200" b="1" kern="0" dirty="0">
                <a:solidFill>
                  <a:schemeClr val="bg1"/>
                </a:solidFill>
              </a:rPr>
              <a:t>What happens when a concurrent operation changes the pointer to a different </a:t>
            </a:r>
            <a:r>
              <a:rPr lang="en-US" sz="1200" b="1" kern="0" dirty="0" err="1">
                <a:solidFill>
                  <a:schemeClr val="bg1"/>
                </a:solidFill>
              </a:rPr>
              <a:t>shared_ptr</a:t>
            </a:r>
            <a:r>
              <a:rPr lang="en-US" sz="1200" b="1" kern="0" dirty="0">
                <a:solidFill>
                  <a:schemeClr val="bg1"/>
                </a:solidFill>
              </a:rPr>
              <a:t>?</a:t>
            </a:r>
          </a:p>
        </p:txBody>
      </p: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4ABC6483-C4F4-6BA0-C83A-76CE2B32B440}"/>
              </a:ext>
            </a:extLst>
          </p:cNvPr>
          <p:cNvCxnSpPr>
            <a:cxnSpLocks/>
            <a:stCxn id="11" idx="1"/>
          </p:cNvCxnSpPr>
          <p:nvPr/>
        </p:nvCxnSpPr>
        <p:spPr bwMode="auto">
          <a:xfrm flipH="1" flipV="1">
            <a:off x="3189767" y="4281377"/>
            <a:ext cx="1458433" cy="81593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rgbClr val="BB0027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15" name="Footer Placeholder 14">
            <a:extLst>
              <a:ext uri="{FF2B5EF4-FFF2-40B4-BE49-F238E27FC236}">
                <a16:creationId xmlns:a16="http://schemas.microsoft.com/office/drawing/2014/main" id="{8E091F19-6C15-DBED-05BA-B312CD40BF46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US"/>
              <a:t>Daniel Anderson  --  danielanderson.net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12860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/>
      <p:bldP spid="9" grpId="0"/>
      <p:bldP spid="11" grpId="0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9D1ED9-E892-50C4-44BB-29EB26DC29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Solution #2: The split reference count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C71F8B37-DA50-6D4D-8F01-DD8009F88F21}"/>
              </a:ext>
            </a:extLst>
          </p:cNvPr>
          <p:cNvSpPr txBox="1"/>
          <p:nvPr/>
        </p:nvSpPr>
        <p:spPr>
          <a:xfrm>
            <a:off x="5029200" y="1249799"/>
            <a:ext cx="3657600" cy="1169551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struct</a:t>
            </a:r>
            <a:r>
              <a:rPr lang="en-US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4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counted_cb</a:t>
            </a:r>
            <a:r>
              <a:rPr lang="en-US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 {</a:t>
            </a:r>
            <a:br>
              <a:rPr lang="en-US" sz="1400" dirty="0"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en-US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  control_block* ctrl;</a:t>
            </a:r>
            <a:br>
              <a:rPr lang="en-US" sz="1400" dirty="0"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en-US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long</a:t>
            </a:r>
            <a:r>
              <a:rPr lang="en-US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4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local_ref_count</a:t>
            </a:r>
            <a:r>
              <a:rPr lang="en-US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;</a:t>
            </a:r>
          </a:p>
          <a:p>
            <a:r>
              <a:rPr lang="en-US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};</a:t>
            </a:r>
            <a:br>
              <a:rPr lang="en-US" sz="1400" dirty="0"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en-US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std::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atomic</a:t>
            </a:r>
            <a:r>
              <a:rPr lang="en-US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&lt;</a:t>
            </a:r>
            <a:r>
              <a:rPr lang="en-US" sz="14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counted_cb</a:t>
            </a:r>
            <a:r>
              <a:rPr lang="en-US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&gt; </a:t>
            </a:r>
            <a:r>
              <a:rPr lang="en-US" sz="14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cctrl</a:t>
            </a:r>
            <a:r>
              <a:rPr lang="en-US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;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707D39AC-4E76-86A7-C81B-60AB013849B4}"/>
              </a:ext>
            </a:extLst>
          </p:cNvPr>
          <p:cNvSpPr txBox="1"/>
          <p:nvPr/>
        </p:nvSpPr>
        <p:spPr>
          <a:xfrm>
            <a:off x="5025887" y="998461"/>
            <a:ext cx="2369400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200" b="1" dirty="0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atomic</a:t>
            </a:r>
            <a:r>
              <a:rPr lang="en-US" sz="1200" b="1" dirty="0">
                <a:latin typeface="Courier New" panose="02070309020205020404" pitchFamily="49" charset="0"/>
                <a:cs typeface="Courier New" panose="02070309020205020404" pitchFamily="49" charset="0"/>
              </a:rPr>
              <a:t>&lt;shared_ptr&lt;T&gt;&gt;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1" name="Content Placeholder 2">
                <a:extLst>
                  <a:ext uri="{FF2B5EF4-FFF2-40B4-BE49-F238E27FC236}">
                    <a16:creationId xmlns:a16="http://schemas.microsoft.com/office/drawing/2014/main" id="{8C84F610-4CF9-4068-7A28-89894A1A86AD}"/>
                  </a:ext>
                </a:extLst>
              </p:cNvPr>
              <p:cNvSpPr txBox="1">
                <a:spLocks/>
              </p:cNvSpPr>
              <p:nvPr/>
            </p:nvSpPr>
            <p:spPr bwMode="auto">
              <a:xfrm>
                <a:off x="381000" y="1123950"/>
                <a:ext cx="4038600" cy="1447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  <a:ext uri="{FAA26D3D-D897-4be2-8F04-BA451C77F1D7}">
                  <ma14:placeholderFlag xmlns:ma14="http://schemas.microsoft.com/office/mac/drawingml/2011/main" xmlns="" val="1"/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lvl1pPr marL="6350" indent="-6350" algn="l" rtl="0" eaLnBrk="1" fontAlgn="base" hangingPunct="1">
                  <a:spcBef>
                    <a:spcPts val="600"/>
                  </a:spcBef>
                  <a:spcAft>
                    <a:spcPct val="0"/>
                  </a:spcAft>
                  <a:defRPr sz="1400">
                    <a:solidFill>
                      <a:schemeClr val="tx1"/>
                    </a:solidFill>
                    <a:latin typeface="Open Sans" charset="0"/>
                    <a:ea typeface="Open Sans" charset="0"/>
                    <a:cs typeface="Open Sans" charset="0"/>
                  </a:defRPr>
                </a:lvl1pPr>
                <a:lvl2pPr marL="742950" indent="-285750" algn="l" rtl="0" eaLnBrk="1" fontAlgn="base" hangingPunct="1">
                  <a:spcBef>
                    <a:spcPts val="600"/>
                  </a:spcBef>
                  <a:spcAft>
                    <a:spcPct val="0"/>
                  </a:spcAft>
                  <a:buSzPct val="110000"/>
                  <a:buFont typeface="Arial" charset="0"/>
                  <a:buChar char="•"/>
                  <a:defRPr sz="1400">
                    <a:solidFill>
                      <a:schemeClr val="tx1"/>
                    </a:solidFill>
                    <a:latin typeface="Open Sans" charset="0"/>
                    <a:ea typeface="Open Sans" charset="0"/>
                    <a:cs typeface="Open Sans" charset="0"/>
                  </a:defRPr>
                </a:lvl2pPr>
                <a:lvl3pPr marL="1200150" indent="-285750" algn="l" rtl="0" eaLnBrk="1" fontAlgn="base" hangingPunct="1">
                  <a:spcBef>
                    <a:spcPts val="600"/>
                  </a:spcBef>
                  <a:spcAft>
                    <a:spcPct val="0"/>
                  </a:spcAft>
                  <a:buSzPct val="110000"/>
                  <a:buFont typeface=".AppleSystemUIFont" charset="-120"/>
                  <a:buChar char="–"/>
                  <a:defRPr sz="1400" i="1">
                    <a:solidFill>
                      <a:schemeClr val="tx1"/>
                    </a:solidFill>
                    <a:latin typeface="Open Sans" charset="0"/>
                    <a:ea typeface="Open Sans" charset="0"/>
                    <a:cs typeface="Open Sans" charset="0"/>
                  </a:defRPr>
                </a:lvl3pPr>
                <a:lvl4pPr marL="1657350" indent="-285750" algn="l" rtl="0" eaLnBrk="1" fontAlgn="base" hangingPunct="1">
                  <a:spcBef>
                    <a:spcPts val="600"/>
                  </a:spcBef>
                  <a:spcAft>
                    <a:spcPct val="0"/>
                  </a:spcAft>
                  <a:buSzPct val="110000"/>
                  <a:buFont typeface="Arial" charset="0"/>
                  <a:buChar char="•"/>
                  <a:defRPr sz="1400">
                    <a:solidFill>
                      <a:schemeClr val="tx1"/>
                    </a:solidFill>
                    <a:latin typeface="Open Sans" charset="0"/>
                    <a:ea typeface="Open Sans" charset="0"/>
                    <a:cs typeface="Open Sans" charset="0"/>
                  </a:defRPr>
                </a:lvl4pPr>
                <a:lvl5pPr marL="2057400" indent="-228600" algn="l" rtl="0" eaLnBrk="1" fontAlgn="base" hangingPunct="1">
                  <a:spcBef>
                    <a:spcPts val="600"/>
                  </a:spcBef>
                  <a:spcAft>
                    <a:spcPct val="0"/>
                  </a:spcAft>
                  <a:buSzPct val="110000"/>
                  <a:buFont typeface=".AppleSystemUIFont" charset="-120"/>
                  <a:buChar char="–"/>
                  <a:defRPr sz="1400" i="1">
                    <a:solidFill>
                      <a:schemeClr val="tx1"/>
                    </a:solidFill>
                    <a:latin typeface="Open Sans" charset="0"/>
                    <a:ea typeface="Open Sans" charset="0"/>
                    <a:cs typeface="Open Sans" charset="0"/>
                  </a:defRPr>
                </a:lvl5pPr>
                <a:lvl6pPr marL="2514600" indent="-2286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itchFamily="-110" charset="0"/>
                    <a:ea typeface="+mn-ea"/>
                    <a:cs typeface="+mn-cs"/>
                  </a:defRPr>
                </a:lvl6pPr>
                <a:lvl7pPr marL="2971800" indent="-2286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itchFamily="-110" charset="0"/>
                    <a:ea typeface="+mn-ea"/>
                    <a:cs typeface="+mn-cs"/>
                  </a:defRPr>
                </a:lvl7pPr>
                <a:lvl8pPr marL="3429000" indent="-2286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itchFamily="-110" charset="0"/>
                    <a:ea typeface="+mn-ea"/>
                    <a:cs typeface="+mn-cs"/>
                  </a:defRPr>
                </a:lvl8pPr>
                <a:lvl9pPr marL="3886200" indent="-2286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itchFamily="-110" charset="0"/>
                    <a:ea typeface="+mn-ea"/>
                    <a:cs typeface="+mn-cs"/>
                  </a:defRPr>
                </a:lvl9pPr>
              </a:lstStyle>
              <a:p>
                <a:pPr marL="0" indent="0"/>
                <a:r>
                  <a:rPr lang="en-US" sz="1200" b="1" kern="0" dirty="0"/>
                  <a:t>void store(</a:t>
                </a:r>
                <a:r>
                  <a:rPr lang="en-US" sz="1200" kern="0" dirty="0"/>
                  <a:t>shared_ptr&lt;T&gt; desired</a:t>
                </a:r>
                <a:r>
                  <a:rPr lang="en-US" sz="1200" b="1" kern="0" dirty="0"/>
                  <a:t>) </a:t>
                </a:r>
                <a:r>
                  <a:rPr lang="en-US" sz="1200" kern="0" dirty="0"/>
                  <a:t>{  </a:t>
                </a:r>
                <a:br>
                  <a:rPr lang="en-US" sz="1200" kern="0" dirty="0"/>
                </a:br>
                <a:r>
                  <a:rPr lang="en-US" sz="1200" kern="0" dirty="0"/>
                  <a:t>  </a:t>
                </a:r>
                <a:r>
                  <a:rPr lang="en-US" sz="1200" b="1" kern="0" dirty="0"/>
                  <a:t>auto</a:t>
                </a:r>
                <a:r>
                  <a:rPr lang="en-US" sz="1200" kern="0" dirty="0"/>
                  <a:t> </a:t>
                </a:r>
                <a:r>
                  <a:rPr lang="en-US" sz="1200" kern="0" dirty="0" err="1"/>
                  <a:t>new_ccb</a:t>
                </a:r>
                <a:r>
                  <a:rPr lang="en-US" sz="1200" kern="0" dirty="0"/>
                  <a:t> = </a:t>
                </a:r>
                <a:r>
                  <a:rPr lang="en-US" sz="1200" kern="0" dirty="0" err="1"/>
                  <a:t>counted_cb</a:t>
                </a:r>
                <a:r>
                  <a:rPr lang="en-US" sz="1200" kern="0" dirty="0"/>
                  <a:t>{</a:t>
                </a:r>
                <a:r>
                  <a:rPr lang="en-US" sz="1200" kern="0" dirty="0" err="1"/>
                  <a:t>desired.ctrl</a:t>
                </a:r>
                <a:r>
                  <a:rPr lang="en-US" sz="1200" kern="0" dirty="0"/>
                  <a:t>, 0};</a:t>
                </a:r>
                <a:br>
                  <a:rPr lang="en-US" sz="1200" kern="0" dirty="0"/>
                </a:br>
                <a:r>
                  <a:rPr lang="en-US" sz="1200" kern="0" dirty="0"/>
                  <a:t>  </a:t>
                </a:r>
                <a:r>
                  <a:rPr lang="en-US" sz="1200" b="1" kern="0" dirty="0"/>
                  <a:t>auto</a:t>
                </a:r>
                <a:r>
                  <a:rPr lang="en-US" sz="1200" kern="0" dirty="0"/>
                  <a:t> </a:t>
                </a:r>
                <a:r>
                  <a:rPr lang="en-US" sz="1200" kern="0" dirty="0" err="1"/>
                  <a:t>old_ccb</a:t>
                </a:r>
                <a:r>
                  <a:rPr lang="en-US" sz="1200" kern="0" dirty="0"/>
                  <a:t> = </a:t>
                </a:r>
                <a:r>
                  <a:rPr lang="en-US" sz="1200" kern="0" dirty="0" err="1"/>
                  <a:t>ctrl.exchange</a:t>
                </a:r>
                <a:r>
                  <a:rPr lang="en-US" sz="1200" kern="0" dirty="0"/>
                  <a:t>(</a:t>
                </a:r>
                <a:r>
                  <a:rPr lang="en-US" sz="1200" kern="0" dirty="0" err="1"/>
                  <a:t>new_ccb</a:t>
                </a:r>
                <a:r>
                  <a:rPr lang="en-US" sz="1200" kern="0" dirty="0"/>
                  <a:t>);</a:t>
                </a:r>
                <a:br>
                  <a:rPr lang="en-US" sz="1200" kern="0" dirty="0"/>
                </a:br>
                <a:r>
                  <a:rPr lang="en-US" sz="1200" kern="0" dirty="0"/>
                  <a:t>  </a:t>
                </a:r>
                <a:br>
                  <a:rPr lang="en-US" sz="1200" kern="0" dirty="0"/>
                </a:br>
                <a:r>
                  <a:rPr lang="en-US" sz="1200" kern="0" dirty="0"/>
                  <a:t>  </a:t>
                </a:r>
                <a:r>
                  <a:rPr lang="en-US" sz="1200" kern="0" dirty="0" err="1"/>
                  <a:t>old_ccb.ctrl</a:t>
                </a:r>
                <a14:m>
                  <m:oMath xmlns:m="http://schemas.openxmlformats.org/officeDocument/2006/math">
                    <m:r>
                      <a:rPr lang="en-US" sz="1200" i="1" kern="0" smtClean="0">
                        <a:latin typeface="Cambria Math" panose="02040503050406030204" pitchFamily="18" charset="0"/>
                      </a:rPr>
                      <m:t>→</m:t>
                    </m:r>
                  </m:oMath>
                </a14:m>
                <a:r>
                  <a:rPr lang="en-US" sz="1200" b="1" kern="0" dirty="0" err="1"/>
                  <a:t>decrement_ref_count</a:t>
                </a:r>
                <a:r>
                  <a:rPr lang="en-US" sz="1200" kern="0" dirty="0"/>
                  <a:t>();</a:t>
                </a:r>
                <a:br>
                  <a:rPr lang="en-US" sz="1200" kern="0" dirty="0"/>
                </a:br>
                <a:r>
                  <a:rPr lang="en-US" sz="1200" kern="0" dirty="0"/>
                  <a:t>  </a:t>
                </a:r>
                <a:r>
                  <a:rPr lang="en-US" sz="1200" kern="0" dirty="0" err="1"/>
                  <a:t>desired.clear</a:t>
                </a:r>
                <a:r>
                  <a:rPr lang="en-US" sz="1200" kern="0" dirty="0"/>
                  <a:t>();</a:t>
                </a:r>
                <a:br>
                  <a:rPr lang="en-US" sz="1200" kern="0" dirty="0"/>
                </a:br>
                <a:r>
                  <a:rPr lang="en-US" sz="1200" kern="0" dirty="0"/>
                  <a:t>}</a:t>
                </a:r>
              </a:p>
            </p:txBody>
          </p:sp>
        </mc:Choice>
        <mc:Fallback xmlns="">
          <p:sp>
            <p:nvSpPr>
              <p:cNvPr id="21" name="Content Placeholder 2">
                <a:extLst>
                  <a:ext uri="{FF2B5EF4-FFF2-40B4-BE49-F238E27FC236}">
                    <a16:creationId xmlns:a16="http://schemas.microsoft.com/office/drawing/2014/main" id="{8C84F610-4CF9-4068-7A28-89894A1A86A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81000" y="1123950"/>
                <a:ext cx="4038600" cy="1447800"/>
              </a:xfrm>
              <a:prstGeom prst="rect">
                <a:avLst/>
              </a:prstGeom>
              <a:blipFill>
                <a:blip r:embed="rId2"/>
                <a:stretch>
                  <a:fillRect l="-151"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  <a:ext uri="{FAA26D3D-D897-4be2-8F04-BA451C77F1D7}">
                  <ma14:placeholderFlag xmlns="" xmlns:ma14="http://schemas.microsoft.com/office/mac/drawingml/2011/main" xmlns:a14="http://schemas.microsoft.com/office/drawing/2010/main" val="1"/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3" name="Content Placeholder 2">
            <a:extLst>
              <a:ext uri="{FF2B5EF4-FFF2-40B4-BE49-F238E27FC236}">
                <a16:creationId xmlns:a16="http://schemas.microsoft.com/office/drawing/2014/main" id="{60776146-587B-8C5B-A8E4-BB7793CC4D69}"/>
              </a:ext>
            </a:extLst>
          </p:cNvPr>
          <p:cNvSpPr txBox="1">
            <a:spLocks/>
          </p:cNvSpPr>
          <p:nvPr/>
        </p:nvSpPr>
        <p:spPr bwMode="auto">
          <a:xfrm>
            <a:off x="348640" y="2542760"/>
            <a:ext cx="6737960" cy="22387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6350" indent="-6350" algn="l" rtl="0" eaLnBrk="1" fontAlgn="base" hangingPunct="1">
              <a:spcBef>
                <a:spcPts val="60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742950" indent="-285750" algn="l" rtl="0" eaLnBrk="1" fontAlgn="base" hangingPunct="1">
              <a:spcBef>
                <a:spcPts val="600"/>
              </a:spcBef>
              <a:spcAft>
                <a:spcPct val="0"/>
              </a:spcAft>
              <a:buSzPct val="110000"/>
              <a:buFont typeface="Arial" charset="0"/>
              <a:buChar char="•"/>
              <a:defRPr sz="1400">
                <a:solidFill>
                  <a:schemeClr val="tx1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1200150" indent="-285750" algn="l" rtl="0" eaLnBrk="1" fontAlgn="base" hangingPunct="1">
              <a:spcBef>
                <a:spcPts val="600"/>
              </a:spcBef>
              <a:spcAft>
                <a:spcPct val="0"/>
              </a:spcAft>
              <a:buSzPct val="110000"/>
              <a:buFont typeface=".AppleSystemUIFont" charset="-120"/>
              <a:buChar char="–"/>
              <a:defRPr sz="1400" i="1">
                <a:solidFill>
                  <a:schemeClr val="tx1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657350" indent="-285750" algn="l" rtl="0" eaLnBrk="1" fontAlgn="base" hangingPunct="1">
              <a:spcBef>
                <a:spcPts val="600"/>
              </a:spcBef>
              <a:spcAft>
                <a:spcPct val="0"/>
              </a:spcAft>
              <a:buSzPct val="110000"/>
              <a:buFont typeface="Arial" charset="0"/>
              <a:buChar char="•"/>
              <a:defRPr sz="1400">
                <a:solidFill>
                  <a:schemeClr val="tx1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2057400" indent="-228600" algn="l" rtl="0" eaLnBrk="1" fontAlgn="base" hangingPunct="1">
              <a:spcBef>
                <a:spcPts val="600"/>
              </a:spcBef>
              <a:spcAft>
                <a:spcPct val="0"/>
              </a:spcAft>
              <a:buSzPct val="110000"/>
              <a:buFont typeface=".AppleSystemUIFont" charset="-120"/>
              <a:buChar char="–"/>
              <a:defRPr sz="1400" i="1">
                <a:solidFill>
                  <a:schemeClr val="tx1"/>
                </a:solidFill>
                <a:latin typeface="Open Sans" charset="0"/>
                <a:ea typeface="Open Sans" charset="0"/>
                <a:cs typeface="Open Sans" charset="0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-110" charset="0"/>
                <a:ea typeface="+mn-ea"/>
                <a:cs typeface="+mn-cs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-110" charset="0"/>
                <a:ea typeface="+mn-ea"/>
                <a:cs typeface="+mn-cs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-110" charset="0"/>
                <a:ea typeface="+mn-ea"/>
                <a:cs typeface="+mn-cs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-110" charset="0"/>
                <a:ea typeface="+mn-ea"/>
                <a:cs typeface="+mn-cs"/>
              </a:defRPr>
            </a:lvl9pPr>
          </a:lstStyle>
          <a:p>
            <a:pPr marL="0" indent="0"/>
            <a:r>
              <a:rPr lang="en-US" sz="1200" b="1" kern="0" dirty="0"/>
              <a:t>void </a:t>
            </a:r>
            <a:r>
              <a:rPr lang="en-US" sz="1200" b="1" kern="0" dirty="0" err="1">
                <a:solidFill>
                  <a:srgbClr val="C00000"/>
                </a:solidFill>
              </a:rPr>
              <a:t>decrement_local_ref_count</a:t>
            </a:r>
            <a:r>
              <a:rPr lang="en-US" sz="1200" b="1" kern="0" dirty="0"/>
              <a:t>(</a:t>
            </a:r>
            <a:r>
              <a:rPr lang="en-US" sz="1200" kern="0" dirty="0" err="1"/>
              <a:t>counted_cb</a:t>
            </a:r>
            <a:r>
              <a:rPr lang="en-US" sz="1200" kern="0" dirty="0"/>
              <a:t> </a:t>
            </a:r>
            <a:r>
              <a:rPr lang="en-US" sz="1200" kern="0" dirty="0" err="1"/>
              <a:t>prev_ccb</a:t>
            </a:r>
            <a:r>
              <a:rPr lang="en-US" sz="1200" b="1" kern="0" dirty="0"/>
              <a:t>) </a:t>
            </a:r>
            <a:r>
              <a:rPr lang="en-US" sz="1200" kern="0" dirty="0"/>
              <a:t>{  </a:t>
            </a:r>
            <a:br>
              <a:rPr lang="en-US" sz="1200" kern="0" dirty="0"/>
            </a:br>
            <a:r>
              <a:rPr lang="en-US" sz="1200" kern="0" dirty="0"/>
              <a:t>  </a:t>
            </a:r>
            <a:r>
              <a:rPr lang="en-US" sz="1200" kern="0" dirty="0" err="1"/>
              <a:t>counted_cb</a:t>
            </a:r>
            <a:r>
              <a:rPr lang="en-US" sz="1200" kern="0" dirty="0"/>
              <a:t> </a:t>
            </a:r>
            <a:r>
              <a:rPr lang="en-US" sz="1200" kern="0" dirty="0" err="1"/>
              <a:t>old_ccb</a:t>
            </a:r>
            <a:r>
              <a:rPr lang="en-US" sz="1200" kern="0" dirty="0"/>
              <a:t> = </a:t>
            </a:r>
            <a:r>
              <a:rPr lang="en-US" sz="1200" kern="0" dirty="0" err="1"/>
              <a:t>prev_ccb</a:t>
            </a:r>
            <a:r>
              <a:rPr lang="en-US" sz="1200" kern="0" dirty="0"/>
              <a:t>,  </a:t>
            </a:r>
            <a:r>
              <a:rPr lang="en-US" sz="1200" kern="0" dirty="0" err="1"/>
              <a:t>new_ccb</a:t>
            </a:r>
            <a:r>
              <a:rPr lang="en-US" sz="1200" kern="0" dirty="0"/>
              <a:t>;</a:t>
            </a:r>
            <a:br>
              <a:rPr lang="en-US" sz="1200" kern="0" dirty="0"/>
            </a:br>
            <a:r>
              <a:rPr lang="en-US" sz="1200" kern="0" dirty="0"/>
              <a:t>  </a:t>
            </a:r>
            <a:r>
              <a:rPr lang="en-US" sz="1200" b="1" kern="0" dirty="0"/>
              <a:t>do</a:t>
            </a:r>
            <a:r>
              <a:rPr lang="en-US" sz="1200" kern="0" dirty="0"/>
              <a:t> {</a:t>
            </a:r>
            <a:br>
              <a:rPr lang="en-US" sz="1200" kern="0" dirty="0"/>
            </a:br>
            <a:r>
              <a:rPr lang="en-US" sz="1200" kern="0" dirty="0"/>
              <a:t>    </a:t>
            </a:r>
            <a:r>
              <a:rPr lang="en-US" sz="1200" kern="0" dirty="0" err="1"/>
              <a:t>new_ccb</a:t>
            </a:r>
            <a:r>
              <a:rPr lang="en-US" sz="1200" kern="0" dirty="0"/>
              <a:t> = </a:t>
            </a:r>
            <a:r>
              <a:rPr lang="en-US" sz="1200" kern="0" dirty="0" err="1"/>
              <a:t>old_ccb</a:t>
            </a:r>
            <a:r>
              <a:rPr lang="en-US" sz="1200" kern="0" dirty="0"/>
              <a:t>;</a:t>
            </a:r>
            <a:br>
              <a:rPr lang="en-US" sz="1200" kern="0" dirty="0"/>
            </a:br>
            <a:r>
              <a:rPr lang="en-US" sz="1200" kern="0" dirty="0"/>
              <a:t>    </a:t>
            </a:r>
            <a:r>
              <a:rPr lang="en-US" sz="1200" kern="0" dirty="0" err="1"/>
              <a:t>new_ccb.local_ref_count</a:t>
            </a:r>
            <a:r>
              <a:rPr lang="en-US" sz="1200" kern="0" dirty="0"/>
              <a:t>--;  }</a:t>
            </a:r>
            <a:br>
              <a:rPr lang="en-US" sz="1200" kern="0" dirty="0"/>
            </a:br>
            <a:r>
              <a:rPr lang="en-US" sz="1200" kern="0" dirty="0"/>
              <a:t>  </a:t>
            </a:r>
            <a:r>
              <a:rPr lang="en-US" sz="1200" b="1" kern="0" dirty="0"/>
              <a:t>while</a:t>
            </a:r>
            <a:r>
              <a:rPr lang="en-US" sz="1200" kern="0" dirty="0"/>
              <a:t> (</a:t>
            </a:r>
            <a:r>
              <a:rPr lang="en-US" sz="1200" kern="0" dirty="0" err="1"/>
              <a:t>old_ccb.ctrl</a:t>
            </a:r>
            <a:r>
              <a:rPr lang="en-US" sz="1200" kern="0" dirty="0"/>
              <a:t> == </a:t>
            </a:r>
            <a:r>
              <a:rPr lang="en-US" sz="1200" kern="0" dirty="0" err="1"/>
              <a:t>prev_ccb.ctrl</a:t>
            </a:r>
            <a:r>
              <a:rPr lang="en-US" sz="1200" kern="0" dirty="0"/>
              <a:t> &amp;&amp;</a:t>
            </a:r>
            <a:br>
              <a:rPr lang="en-US" sz="1200" kern="0" dirty="0"/>
            </a:br>
            <a:r>
              <a:rPr lang="en-US" sz="1200" kern="0" dirty="0"/>
              <a:t>                !</a:t>
            </a:r>
            <a:r>
              <a:rPr lang="en-US" sz="1200" kern="0" dirty="0" err="1"/>
              <a:t>cctrl.compare_exchange</a:t>
            </a:r>
            <a:r>
              <a:rPr lang="en-US" sz="1200" kern="0" dirty="0"/>
              <a:t>(</a:t>
            </a:r>
            <a:r>
              <a:rPr lang="en-US" sz="1200" kern="0" dirty="0" err="1"/>
              <a:t>old_ccb</a:t>
            </a:r>
            <a:r>
              <a:rPr lang="en-US" sz="1200" kern="0" dirty="0"/>
              <a:t> , </a:t>
            </a:r>
            <a:r>
              <a:rPr lang="en-US" sz="1200" kern="0" dirty="0" err="1"/>
              <a:t>new_ccb</a:t>
            </a:r>
            <a:r>
              <a:rPr lang="en-US" sz="1200" kern="0" dirty="0"/>
              <a:t>))</a:t>
            </a:r>
            <a:br>
              <a:rPr lang="en-US" sz="1200" kern="0" dirty="0"/>
            </a:br>
            <a:r>
              <a:rPr lang="en-US" sz="1200" kern="0" dirty="0"/>
              <a:t>  </a:t>
            </a:r>
            <a:r>
              <a:rPr lang="en-US" sz="1200" b="1" kern="0" dirty="0"/>
              <a:t>if </a:t>
            </a:r>
            <a:r>
              <a:rPr lang="en-US" sz="1200" kern="0" dirty="0"/>
              <a:t>(</a:t>
            </a:r>
            <a:r>
              <a:rPr lang="en-US" sz="1200" kern="0" dirty="0" err="1"/>
              <a:t>old_ccb.ctrl</a:t>
            </a:r>
            <a:r>
              <a:rPr lang="en-US" sz="1200" kern="0" dirty="0"/>
              <a:t> != </a:t>
            </a:r>
            <a:r>
              <a:rPr lang="en-US" sz="1200" kern="0" dirty="0" err="1"/>
              <a:t>prev_ccb.ctrl</a:t>
            </a:r>
            <a:r>
              <a:rPr lang="en-US" sz="1200" kern="0" dirty="0"/>
              <a:t>) {  </a:t>
            </a:r>
            <a:r>
              <a:rPr lang="en-US" sz="1200" i="1" kern="0" dirty="0">
                <a:solidFill>
                  <a:srgbClr val="C00000"/>
                </a:solidFill>
              </a:rPr>
              <a:t>// A store must have moved my local count to the global count</a:t>
            </a:r>
          </a:p>
          <a:p>
            <a:pPr marL="0" indent="0"/>
            <a:r>
              <a:rPr lang="en-US" sz="1200" kern="0" dirty="0"/>
              <a:t>    </a:t>
            </a:r>
            <a:br>
              <a:rPr lang="en-US" sz="1200" kern="0" dirty="0"/>
            </a:br>
            <a:r>
              <a:rPr lang="en-US" sz="1200" kern="0" dirty="0"/>
              <a:t>  }</a:t>
            </a:r>
            <a:br>
              <a:rPr lang="en-US" sz="1200" kern="0" dirty="0"/>
            </a:br>
            <a:r>
              <a:rPr lang="en-US" sz="1200" kern="0" dirty="0"/>
              <a:t>}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4" name="Content Placeholder 2">
                <a:extLst>
                  <a:ext uri="{FF2B5EF4-FFF2-40B4-BE49-F238E27FC236}">
                    <a16:creationId xmlns:a16="http://schemas.microsoft.com/office/drawing/2014/main" id="{C5F9F311-00F9-1113-2A16-571B06931869}"/>
                  </a:ext>
                </a:extLst>
              </p:cNvPr>
              <p:cNvSpPr txBox="1">
                <a:spLocks/>
              </p:cNvSpPr>
              <p:nvPr/>
            </p:nvSpPr>
            <p:spPr bwMode="auto">
              <a:xfrm>
                <a:off x="589722" y="4043569"/>
                <a:ext cx="4038600" cy="2821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  <a:ext uri="{FAA26D3D-D897-4be2-8F04-BA451C77F1D7}">
                  <ma14:placeholderFlag xmlns:ma14="http://schemas.microsoft.com/office/mac/drawingml/2011/main" xmlns="" val="1"/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lvl1pPr marL="6350" indent="-6350" algn="l" rtl="0" eaLnBrk="1" fontAlgn="base" hangingPunct="1">
                  <a:spcBef>
                    <a:spcPts val="600"/>
                  </a:spcBef>
                  <a:spcAft>
                    <a:spcPct val="0"/>
                  </a:spcAft>
                  <a:defRPr sz="1400">
                    <a:solidFill>
                      <a:schemeClr val="tx1"/>
                    </a:solidFill>
                    <a:latin typeface="Open Sans" charset="0"/>
                    <a:ea typeface="Open Sans" charset="0"/>
                    <a:cs typeface="Open Sans" charset="0"/>
                  </a:defRPr>
                </a:lvl1pPr>
                <a:lvl2pPr marL="742950" indent="-285750" algn="l" rtl="0" eaLnBrk="1" fontAlgn="base" hangingPunct="1">
                  <a:spcBef>
                    <a:spcPts val="600"/>
                  </a:spcBef>
                  <a:spcAft>
                    <a:spcPct val="0"/>
                  </a:spcAft>
                  <a:buSzPct val="110000"/>
                  <a:buFont typeface="Arial" charset="0"/>
                  <a:buChar char="•"/>
                  <a:defRPr sz="1400">
                    <a:solidFill>
                      <a:schemeClr val="tx1"/>
                    </a:solidFill>
                    <a:latin typeface="Open Sans" charset="0"/>
                    <a:ea typeface="Open Sans" charset="0"/>
                    <a:cs typeface="Open Sans" charset="0"/>
                  </a:defRPr>
                </a:lvl2pPr>
                <a:lvl3pPr marL="1200150" indent="-285750" algn="l" rtl="0" eaLnBrk="1" fontAlgn="base" hangingPunct="1">
                  <a:spcBef>
                    <a:spcPts val="600"/>
                  </a:spcBef>
                  <a:spcAft>
                    <a:spcPct val="0"/>
                  </a:spcAft>
                  <a:buSzPct val="110000"/>
                  <a:buFont typeface=".AppleSystemUIFont" charset="-120"/>
                  <a:buChar char="–"/>
                  <a:defRPr sz="1400" i="1">
                    <a:solidFill>
                      <a:schemeClr val="tx1"/>
                    </a:solidFill>
                    <a:latin typeface="Open Sans" charset="0"/>
                    <a:ea typeface="Open Sans" charset="0"/>
                    <a:cs typeface="Open Sans" charset="0"/>
                  </a:defRPr>
                </a:lvl3pPr>
                <a:lvl4pPr marL="1657350" indent="-285750" algn="l" rtl="0" eaLnBrk="1" fontAlgn="base" hangingPunct="1">
                  <a:spcBef>
                    <a:spcPts val="600"/>
                  </a:spcBef>
                  <a:spcAft>
                    <a:spcPct val="0"/>
                  </a:spcAft>
                  <a:buSzPct val="110000"/>
                  <a:buFont typeface="Arial" charset="0"/>
                  <a:buChar char="•"/>
                  <a:defRPr sz="1400">
                    <a:solidFill>
                      <a:schemeClr val="tx1"/>
                    </a:solidFill>
                    <a:latin typeface="Open Sans" charset="0"/>
                    <a:ea typeface="Open Sans" charset="0"/>
                    <a:cs typeface="Open Sans" charset="0"/>
                  </a:defRPr>
                </a:lvl4pPr>
                <a:lvl5pPr marL="2057400" indent="-228600" algn="l" rtl="0" eaLnBrk="1" fontAlgn="base" hangingPunct="1">
                  <a:spcBef>
                    <a:spcPts val="600"/>
                  </a:spcBef>
                  <a:spcAft>
                    <a:spcPct val="0"/>
                  </a:spcAft>
                  <a:buSzPct val="110000"/>
                  <a:buFont typeface=".AppleSystemUIFont" charset="-120"/>
                  <a:buChar char="–"/>
                  <a:defRPr sz="1400" i="1">
                    <a:solidFill>
                      <a:schemeClr val="tx1"/>
                    </a:solidFill>
                    <a:latin typeface="Open Sans" charset="0"/>
                    <a:ea typeface="Open Sans" charset="0"/>
                    <a:cs typeface="Open Sans" charset="0"/>
                  </a:defRPr>
                </a:lvl5pPr>
                <a:lvl6pPr marL="2514600" indent="-2286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itchFamily="-110" charset="0"/>
                    <a:ea typeface="+mn-ea"/>
                    <a:cs typeface="+mn-cs"/>
                  </a:defRPr>
                </a:lvl6pPr>
                <a:lvl7pPr marL="2971800" indent="-2286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itchFamily="-110" charset="0"/>
                    <a:ea typeface="+mn-ea"/>
                    <a:cs typeface="+mn-cs"/>
                  </a:defRPr>
                </a:lvl7pPr>
                <a:lvl8pPr marL="3429000" indent="-2286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itchFamily="-110" charset="0"/>
                    <a:ea typeface="+mn-ea"/>
                    <a:cs typeface="+mn-cs"/>
                  </a:defRPr>
                </a:lvl8pPr>
                <a:lvl9pPr marL="3886200" indent="-2286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itchFamily="-110" charset="0"/>
                    <a:ea typeface="+mn-ea"/>
                    <a:cs typeface="+mn-cs"/>
                  </a:defRPr>
                </a:lvl9pPr>
              </a:lstStyle>
              <a:p>
                <a:pPr marL="0" indent="0"/>
                <a:r>
                  <a:rPr lang="en-US" sz="1200" kern="0" dirty="0" err="1"/>
                  <a:t>prev_ccb.ctrl</a:t>
                </a:r>
                <a14:m>
                  <m:oMath xmlns:m="http://schemas.openxmlformats.org/officeDocument/2006/math">
                    <m:r>
                      <a:rPr lang="en-US" sz="1200" i="1" kern="0">
                        <a:latin typeface="Cambria Math" panose="02040503050406030204" pitchFamily="18" charset="0"/>
                      </a:rPr>
                      <m:t>→</m:t>
                    </m:r>
                  </m:oMath>
                </a14:m>
                <a:r>
                  <a:rPr lang="en-US" sz="1200" b="1" kern="0" dirty="0" err="1"/>
                  <a:t>decrement_ref_count</a:t>
                </a:r>
                <a:r>
                  <a:rPr lang="en-US" sz="1200" kern="0" dirty="0"/>
                  <a:t>();</a:t>
                </a:r>
              </a:p>
            </p:txBody>
          </p:sp>
        </mc:Choice>
        <mc:Fallback xmlns="">
          <p:sp>
            <p:nvSpPr>
              <p:cNvPr id="24" name="Content Placeholder 2">
                <a:extLst>
                  <a:ext uri="{FF2B5EF4-FFF2-40B4-BE49-F238E27FC236}">
                    <a16:creationId xmlns:a16="http://schemas.microsoft.com/office/drawing/2014/main" id="{C5F9F311-00F9-1113-2A16-571B0693186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89722" y="4043569"/>
                <a:ext cx="4038600" cy="282147"/>
              </a:xfrm>
              <a:prstGeom prst="rect">
                <a:avLst/>
              </a:prstGeom>
              <a:blipFill>
                <a:blip r:embed="rId3"/>
                <a:stretch>
                  <a:fillRect l="-151" b="-12766"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  <a:ext uri="{FAA26D3D-D897-4be2-8F04-BA451C77F1D7}">
                  <ma14:placeholderFlag xmlns="" xmlns:ma14="http://schemas.microsoft.com/office/mac/drawingml/2011/main" xmlns:a14="http://schemas.microsoft.com/office/drawing/2010/main" val="1"/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3" name="Content Placeholder 2">
            <a:extLst>
              <a:ext uri="{FF2B5EF4-FFF2-40B4-BE49-F238E27FC236}">
                <a16:creationId xmlns:a16="http://schemas.microsoft.com/office/drawing/2014/main" id="{4EF63B16-17FB-94F3-22C6-1DA8978A7EB4}"/>
              </a:ext>
            </a:extLst>
          </p:cNvPr>
          <p:cNvSpPr txBox="1">
            <a:spLocks/>
          </p:cNvSpPr>
          <p:nvPr/>
        </p:nvSpPr>
        <p:spPr bwMode="auto">
          <a:xfrm>
            <a:off x="5029200" y="2736322"/>
            <a:ext cx="2819400" cy="622743"/>
          </a:xfrm>
          <a:prstGeom prst="rect">
            <a:avLst/>
          </a:prstGeom>
          <a:solidFill>
            <a:srgbClr val="BB0027"/>
          </a:solidFill>
          <a:ln>
            <a:noFill/>
          </a:ln>
          <a:extLs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6350" indent="-6350" algn="l" rtl="0" eaLnBrk="1" fontAlgn="base" hangingPunct="1">
              <a:spcBef>
                <a:spcPts val="60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742950" indent="-285750" algn="l" rtl="0" eaLnBrk="1" fontAlgn="base" hangingPunct="1">
              <a:spcBef>
                <a:spcPts val="600"/>
              </a:spcBef>
              <a:spcAft>
                <a:spcPct val="0"/>
              </a:spcAft>
              <a:buSzPct val="110000"/>
              <a:buFont typeface="Arial" charset="0"/>
              <a:buChar char="•"/>
              <a:defRPr sz="1400">
                <a:solidFill>
                  <a:schemeClr val="tx1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1200150" indent="-285750" algn="l" rtl="0" eaLnBrk="1" fontAlgn="base" hangingPunct="1">
              <a:spcBef>
                <a:spcPts val="600"/>
              </a:spcBef>
              <a:spcAft>
                <a:spcPct val="0"/>
              </a:spcAft>
              <a:buSzPct val="110000"/>
              <a:buFont typeface=".AppleSystemUIFont" charset="-120"/>
              <a:buChar char="–"/>
              <a:defRPr sz="1400" i="1">
                <a:solidFill>
                  <a:schemeClr val="tx1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657350" indent="-285750" algn="l" rtl="0" eaLnBrk="1" fontAlgn="base" hangingPunct="1">
              <a:spcBef>
                <a:spcPts val="600"/>
              </a:spcBef>
              <a:spcAft>
                <a:spcPct val="0"/>
              </a:spcAft>
              <a:buSzPct val="110000"/>
              <a:buFont typeface="Arial" charset="0"/>
              <a:buChar char="•"/>
              <a:defRPr sz="1400">
                <a:solidFill>
                  <a:schemeClr val="tx1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2057400" indent="-228600" algn="l" rtl="0" eaLnBrk="1" fontAlgn="base" hangingPunct="1">
              <a:spcBef>
                <a:spcPts val="600"/>
              </a:spcBef>
              <a:spcAft>
                <a:spcPct val="0"/>
              </a:spcAft>
              <a:buSzPct val="110000"/>
              <a:buFont typeface=".AppleSystemUIFont" charset="-120"/>
              <a:buChar char="–"/>
              <a:defRPr sz="1400" i="1">
                <a:solidFill>
                  <a:schemeClr val="tx1"/>
                </a:solidFill>
                <a:latin typeface="Open Sans" charset="0"/>
                <a:ea typeface="Open Sans" charset="0"/>
                <a:cs typeface="Open Sans" charset="0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-110" charset="0"/>
                <a:ea typeface="+mn-ea"/>
                <a:cs typeface="+mn-cs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-110" charset="0"/>
                <a:ea typeface="+mn-ea"/>
                <a:cs typeface="+mn-cs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-110" charset="0"/>
                <a:ea typeface="+mn-ea"/>
                <a:cs typeface="+mn-cs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-110" charset="0"/>
                <a:ea typeface="+mn-ea"/>
                <a:cs typeface="+mn-cs"/>
              </a:defRPr>
            </a:lvl9pPr>
          </a:lstStyle>
          <a:p>
            <a:pPr marL="0" indent="0" algn="ctr"/>
            <a:r>
              <a:rPr lang="en-US" sz="1200" kern="0" dirty="0">
                <a:solidFill>
                  <a:schemeClr val="bg1"/>
                </a:solidFill>
              </a:rPr>
              <a:t>The store operation </a:t>
            </a:r>
            <a:r>
              <a:rPr lang="en-US" sz="1200" b="1" i="1" kern="0" dirty="0">
                <a:solidFill>
                  <a:schemeClr val="bg1"/>
                </a:solidFill>
              </a:rPr>
              <a:t>helps</a:t>
            </a:r>
            <a:r>
              <a:rPr lang="en-US" sz="1200" kern="0" dirty="0">
                <a:solidFill>
                  <a:schemeClr val="bg1"/>
                </a:solidFill>
              </a:rPr>
              <a:t> an in-flight load by moving its </a:t>
            </a:r>
            <a:r>
              <a:rPr lang="en-US" sz="1200" kern="0" dirty="0" err="1">
                <a:solidFill>
                  <a:schemeClr val="bg1"/>
                </a:solidFill>
              </a:rPr>
              <a:t>local_ref_count</a:t>
            </a:r>
            <a:r>
              <a:rPr lang="en-US" sz="1200" kern="0" dirty="0">
                <a:solidFill>
                  <a:schemeClr val="bg1"/>
                </a:solidFill>
              </a:rPr>
              <a:t> onto the global </a:t>
            </a:r>
            <a:r>
              <a:rPr lang="en-US" sz="1200" kern="0" dirty="0" err="1">
                <a:solidFill>
                  <a:schemeClr val="bg1"/>
                </a:solidFill>
              </a:rPr>
              <a:t>ref_count</a:t>
            </a:r>
            <a:endParaRPr lang="en-US" sz="1200" kern="0" dirty="0">
              <a:solidFill>
                <a:schemeClr val="bg1"/>
              </a:solidFill>
            </a:endParaRPr>
          </a:p>
        </p:txBody>
      </p:sp>
      <p:cxnSp>
        <p:nvCxnSpPr>
          <p:cNvPr id="34" name="Straight Arrow Connector 33">
            <a:extLst>
              <a:ext uri="{FF2B5EF4-FFF2-40B4-BE49-F238E27FC236}">
                <a16:creationId xmlns:a16="http://schemas.microsoft.com/office/drawing/2014/main" id="{E37C21C4-FA60-0A6F-33B8-B3353C802E45}"/>
              </a:ext>
            </a:extLst>
          </p:cNvPr>
          <p:cNvCxnSpPr>
            <a:cxnSpLocks/>
          </p:cNvCxnSpPr>
          <p:nvPr/>
        </p:nvCxnSpPr>
        <p:spPr bwMode="auto">
          <a:xfrm flipH="1" flipV="1">
            <a:off x="4267200" y="2026574"/>
            <a:ext cx="828261" cy="749756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rgbClr val="BB0027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49" name="Footer Placeholder 48">
            <a:extLst>
              <a:ext uri="{FF2B5EF4-FFF2-40B4-BE49-F238E27FC236}">
                <a16:creationId xmlns:a16="http://schemas.microsoft.com/office/drawing/2014/main" id="{077917F6-1D13-67C4-D0BE-DCFE79023858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US"/>
              <a:t>Daniel Anderson  --  danielanderson.net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DB8C8153-C0E0-0057-9918-A8D6A13BCF6A}"/>
                  </a:ext>
                </a:extLst>
              </p:cNvPr>
              <p:cNvSpPr txBox="1"/>
              <p:nvPr/>
            </p:nvSpPr>
            <p:spPr>
              <a:xfrm>
                <a:off x="457800" y="1668351"/>
                <a:ext cx="4038600" cy="276999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US" sz="1200" kern="0" dirty="0">
                    <a:latin typeface="Open Sans" panose="020B0606030504020204" pitchFamily="34" charset="0"/>
                    <a:ea typeface="Open Sans" panose="020B0606030504020204" pitchFamily="34" charset="0"/>
                    <a:cs typeface="Open Sans" panose="020B0606030504020204" pitchFamily="34" charset="0"/>
                  </a:rPr>
                  <a:t>old_ccb</a:t>
                </a:r>
                <a14:m>
                  <m:oMath xmlns:m="http://schemas.openxmlformats.org/officeDocument/2006/math">
                    <m:r>
                      <a:rPr lang="en-US" sz="1200" b="0" i="1" kern="0" smtClean="0">
                        <a:latin typeface="Cambria Math" panose="02040503050406030204" pitchFamily="18" charset="0"/>
                      </a:rPr>
                      <m:t>.</m:t>
                    </m:r>
                  </m:oMath>
                </a14:m>
                <a:r>
                  <a:rPr lang="en-US" sz="1200" kern="0" dirty="0">
                    <a:latin typeface="Open Sans" panose="020B0606030504020204" pitchFamily="34" charset="0"/>
                    <a:ea typeface="Open Sans" panose="020B0606030504020204" pitchFamily="34" charset="0"/>
                    <a:cs typeface="Open Sans" panose="020B0606030504020204" pitchFamily="34" charset="0"/>
                  </a:rPr>
                  <a:t>ctrl</a:t>
                </a:r>
                <a14:m>
                  <m:oMath xmlns:m="http://schemas.openxmlformats.org/officeDocument/2006/math">
                    <m:r>
                      <a:rPr lang="en-US" sz="1200" i="1" kern="0">
                        <a:latin typeface="Cambria Math" panose="02040503050406030204" pitchFamily="18" charset="0"/>
                      </a:rPr>
                      <m:t>→</m:t>
                    </m:r>
                  </m:oMath>
                </a14:m>
                <a:r>
                  <a:rPr lang="en-US" sz="1200" b="1" kern="0" dirty="0" err="1">
                    <a:solidFill>
                      <a:srgbClr val="C00000"/>
                    </a:solidFill>
                    <a:latin typeface="Open Sans" panose="020B0606030504020204" pitchFamily="34" charset="0"/>
                    <a:ea typeface="Open Sans" panose="020B0606030504020204" pitchFamily="34" charset="0"/>
                    <a:cs typeface="Open Sans" panose="020B0606030504020204" pitchFamily="34" charset="0"/>
                  </a:rPr>
                  <a:t>add_ref_count</a:t>
                </a:r>
                <a:r>
                  <a:rPr lang="en-US" sz="1200" kern="0" dirty="0">
                    <a:latin typeface="Open Sans" panose="020B0606030504020204" pitchFamily="34" charset="0"/>
                    <a:ea typeface="Open Sans" panose="020B0606030504020204" pitchFamily="34" charset="0"/>
                    <a:cs typeface="Open Sans" panose="020B0606030504020204" pitchFamily="34" charset="0"/>
                  </a:rPr>
                  <a:t>(</a:t>
                </a:r>
                <a:r>
                  <a:rPr lang="en-US" sz="1200" kern="0" dirty="0" err="1">
                    <a:latin typeface="Open Sans" panose="020B0606030504020204" pitchFamily="34" charset="0"/>
                    <a:ea typeface="Open Sans" panose="020B0606030504020204" pitchFamily="34" charset="0"/>
                    <a:cs typeface="Open Sans" panose="020B0606030504020204" pitchFamily="34" charset="0"/>
                  </a:rPr>
                  <a:t>old_ccb.local_ref_count</a:t>
                </a:r>
                <a:r>
                  <a:rPr lang="en-US" sz="1200" kern="0" dirty="0">
                    <a:latin typeface="Open Sans" panose="020B0606030504020204" pitchFamily="34" charset="0"/>
                    <a:ea typeface="Open Sans" panose="020B0606030504020204" pitchFamily="34" charset="0"/>
                    <a:cs typeface="Open Sans" panose="020B0606030504020204" pitchFamily="34" charset="0"/>
                  </a:rPr>
                  <a:t>);</a:t>
                </a:r>
                <a:endParaRPr lang="en-US" sz="12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</mc:Choice>
        <mc:Fallback xmlns="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DB8C8153-C0E0-0057-9918-A8D6A13BCF6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800" y="1668351"/>
                <a:ext cx="4038600" cy="276999"/>
              </a:xfrm>
              <a:prstGeom prst="rect">
                <a:avLst/>
              </a:prstGeom>
              <a:blipFill>
                <a:blip r:embed="rId4"/>
                <a:stretch>
                  <a:fillRect t="-2222" b="-1777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4808507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  <p:bldP spid="23" grpId="0"/>
      <p:bldP spid="24" grpId="0"/>
      <p:bldP spid="33" grpId="0" animBg="1"/>
      <p:bldP spid="4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7063F6-F2C5-1433-297E-B18452F802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Solution #2: The split reference count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9461D17-799D-464F-6887-A8C1359B113B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457200" y="1200150"/>
            <a:ext cx="4343399" cy="381000"/>
          </a:xfrm>
        </p:spPr>
        <p:txBody>
          <a:bodyPr/>
          <a:lstStyle/>
          <a:p>
            <a:r>
              <a:rPr lang="en-US" b="1" dirty="0"/>
              <a:t>Implementation options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8DDD0FA-B543-FA8F-6873-8DC412B7C5D7}"/>
              </a:ext>
            </a:extLst>
          </p:cNvPr>
          <p:cNvSpPr txBox="1"/>
          <p:nvPr/>
        </p:nvSpPr>
        <p:spPr>
          <a:xfrm>
            <a:off x="5029200" y="1249799"/>
            <a:ext cx="3657600" cy="1169551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struct</a:t>
            </a:r>
            <a:r>
              <a:rPr lang="en-US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4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counted_cb</a:t>
            </a:r>
            <a:r>
              <a:rPr lang="en-US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 {</a:t>
            </a:r>
            <a:br>
              <a:rPr lang="en-US" sz="1400" dirty="0"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en-US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  control_block* ctrl;</a:t>
            </a:r>
            <a:br>
              <a:rPr lang="en-US" sz="1400" dirty="0"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en-US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long</a:t>
            </a:r>
            <a:r>
              <a:rPr lang="en-US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4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local_ref_count</a:t>
            </a:r>
            <a:r>
              <a:rPr lang="en-US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;</a:t>
            </a:r>
          </a:p>
          <a:p>
            <a:r>
              <a:rPr lang="en-US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};</a:t>
            </a:r>
            <a:br>
              <a:rPr lang="en-US" sz="1400" dirty="0"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en-US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std::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atomic</a:t>
            </a:r>
            <a:r>
              <a:rPr lang="en-US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&lt;</a:t>
            </a:r>
            <a:r>
              <a:rPr lang="en-US" sz="14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counted_cb</a:t>
            </a:r>
            <a:r>
              <a:rPr lang="en-US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&gt; </a:t>
            </a:r>
            <a:r>
              <a:rPr lang="en-US" sz="14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cctrl</a:t>
            </a:r>
            <a:r>
              <a:rPr lang="en-US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;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6E07250-DF76-BC02-5C68-FEC4F9185B89}"/>
              </a:ext>
            </a:extLst>
          </p:cNvPr>
          <p:cNvSpPr txBox="1"/>
          <p:nvPr/>
        </p:nvSpPr>
        <p:spPr>
          <a:xfrm>
            <a:off x="5012635" y="998461"/>
            <a:ext cx="2369400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200" b="1" dirty="0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atomic</a:t>
            </a:r>
            <a:r>
              <a:rPr lang="en-US" sz="1200" b="1" dirty="0">
                <a:latin typeface="Courier New" panose="02070309020205020404" pitchFamily="49" charset="0"/>
                <a:cs typeface="Courier New" panose="02070309020205020404" pitchFamily="49" charset="0"/>
              </a:rPr>
              <a:t>&lt;shared_ptr&lt;T&gt;&gt;</a:t>
            </a: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AAF9CDF4-F3CE-F055-F8B6-62CADB32035B}"/>
              </a:ext>
            </a:extLst>
          </p:cNvPr>
          <p:cNvSpPr txBox="1">
            <a:spLocks/>
          </p:cNvSpPr>
          <p:nvPr/>
        </p:nvSpPr>
        <p:spPr bwMode="auto">
          <a:xfrm>
            <a:off x="5638800" y="2724151"/>
            <a:ext cx="2438400" cy="297344"/>
          </a:xfrm>
          <a:prstGeom prst="rect">
            <a:avLst/>
          </a:prstGeom>
          <a:solidFill>
            <a:srgbClr val="BB0027"/>
          </a:solidFill>
          <a:ln>
            <a:noFill/>
          </a:ln>
          <a:extLs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6350" indent="-6350" algn="l" rtl="0" eaLnBrk="1" fontAlgn="base" hangingPunct="1">
              <a:spcBef>
                <a:spcPts val="60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742950" indent="-285750" algn="l" rtl="0" eaLnBrk="1" fontAlgn="base" hangingPunct="1">
              <a:spcBef>
                <a:spcPts val="600"/>
              </a:spcBef>
              <a:spcAft>
                <a:spcPct val="0"/>
              </a:spcAft>
              <a:buSzPct val="110000"/>
              <a:buFont typeface="Arial" charset="0"/>
              <a:buChar char="•"/>
              <a:defRPr sz="1400">
                <a:solidFill>
                  <a:schemeClr val="tx1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1200150" indent="-285750" algn="l" rtl="0" eaLnBrk="1" fontAlgn="base" hangingPunct="1">
              <a:spcBef>
                <a:spcPts val="600"/>
              </a:spcBef>
              <a:spcAft>
                <a:spcPct val="0"/>
              </a:spcAft>
              <a:buSzPct val="110000"/>
              <a:buFont typeface=".AppleSystemUIFont" charset="-120"/>
              <a:buChar char="–"/>
              <a:defRPr sz="1400" i="1">
                <a:solidFill>
                  <a:schemeClr val="tx1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657350" indent="-285750" algn="l" rtl="0" eaLnBrk="1" fontAlgn="base" hangingPunct="1">
              <a:spcBef>
                <a:spcPts val="600"/>
              </a:spcBef>
              <a:spcAft>
                <a:spcPct val="0"/>
              </a:spcAft>
              <a:buSzPct val="110000"/>
              <a:buFont typeface="Arial" charset="0"/>
              <a:buChar char="•"/>
              <a:defRPr sz="1400">
                <a:solidFill>
                  <a:schemeClr val="tx1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2057400" indent="-228600" algn="l" rtl="0" eaLnBrk="1" fontAlgn="base" hangingPunct="1">
              <a:spcBef>
                <a:spcPts val="600"/>
              </a:spcBef>
              <a:spcAft>
                <a:spcPct val="0"/>
              </a:spcAft>
              <a:buSzPct val="110000"/>
              <a:buFont typeface=".AppleSystemUIFont" charset="-120"/>
              <a:buChar char="–"/>
              <a:defRPr sz="1400" i="1">
                <a:solidFill>
                  <a:schemeClr val="tx1"/>
                </a:solidFill>
                <a:latin typeface="Open Sans" charset="0"/>
                <a:ea typeface="Open Sans" charset="0"/>
                <a:cs typeface="Open Sans" charset="0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-110" charset="0"/>
                <a:ea typeface="+mn-ea"/>
                <a:cs typeface="+mn-cs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-110" charset="0"/>
                <a:ea typeface="+mn-ea"/>
                <a:cs typeface="+mn-cs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-110" charset="0"/>
                <a:ea typeface="+mn-ea"/>
                <a:cs typeface="+mn-cs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-110" charset="0"/>
                <a:ea typeface="+mn-ea"/>
                <a:cs typeface="+mn-cs"/>
              </a:defRPr>
            </a:lvl9pPr>
          </a:lstStyle>
          <a:p>
            <a:pPr marL="0" indent="0" algn="ctr"/>
            <a:r>
              <a:rPr lang="en-US" sz="1200" kern="0" dirty="0">
                <a:solidFill>
                  <a:schemeClr val="bg1"/>
                </a:solidFill>
              </a:rPr>
              <a:t>Hang on… that’s </a:t>
            </a:r>
            <a:r>
              <a:rPr lang="en-US" sz="1200" b="1" kern="0" dirty="0">
                <a:solidFill>
                  <a:schemeClr val="bg1"/>
                </a:solidFill>
              </a:rPr>
              <a:t>16 bytes</a:t>
            </a:r>
            <a:endParaRPr lang="en-US" sz="1200" kern="0" dirty="0">
              <a:solidFill>
                <a:schemeClr val="bg1"/>
              </a:solidFill>
            </a:endParaRPr>
          </a:p>
        </p:txBody>
      </p:sp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EE14B873-8147-655D-650F-9C9026FD257C}"/>
              </a:ext>
            </a:extLst>
          </p:cNvPr>
          <p:cNvCxnSpPr>
            <a:cxnSpLocks/>
            <a:stCxn id="6" idx="0"/>
            <a:endCxn id="4" idx="2"/>
          </p:cNvCxnSpPr>
          <p:nvPr/>
        </p:nvCxnSpPr>
        <p:spPr bwMode="auto">
          <a:xfrm flipV="1">
            <a:off x="6858000" y="2419350"/>
            <a:ext cx="0" cy="304801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rgbClr val="BB0027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15" name="Content Placeholder 2">
            <a:extLst>
              <a:ext uri="{FF2B5EF4-FFF2-40B4-BE49-F238E27FC236}">
                <a16:creationId xmlns:a16="http://schemas.microsoft.com/office/drawing/2014/main" id="{8B04646E-BAB2-9B0A-C64E-B5DE05EA5568}"/>
              </a:ext>
            </a:extLst>
          </p:cNvPr>
          <p:cNvSpPr txBox="1">
            <a:spLocks/>
          </p:cNvSpPr>
          <p:nvPr/>
        </p:nvSpPr>
        <p:spPr bwMode="auto">
          <a:xfrm>
            <a:off x="457199" y="1548847"/>
            <a:ext cx="4343399" cy="14726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6350" indent="-6350" algn="l" rtl="0" eaLnBrk="1" fontAlgn="base" hangingPunct="1">
              <a:spcBef>
                <a:spcPts val="60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742950" indent="-285750" algn="l" rtl="0" eaLnBrk="1" fontAlgn="base" hangingPunct="1">
              <a:spcBef>
                <a:spcPts val="600"/>
              </a:spcBef>
              <a:spcAft>
                <a:spcPct val="0"/>
              </a:spcAft>
              <a:buSzPct val="110000"/>
              <a:buFont typeface="Arial" charset="0"/>
              <a:buChar char="•"/>
              <a:defRPr sz="1400">
                <a:solidFill>
                  <a:schemeClr val="tx1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1200150" indent="-285750" algn="l" rtl="0" eaLnBrk="1" fontAlgn="base" hangingPunct="1">
              <a:spcBef>
                <a:spcPts val="600"/>
              </a:spcBef>
              <a:spcAft>
                <a:spcPct val="0"/>
              </a:spcAft>
              <a:buSzPct val="110000"/>
              <a:buFont typeface=".AppleSystemUIFont" charset="-120"/>
              <a:buChar char="–"/>
              <a:defRPr sz="1400" i="1">
                <a:solidFill>
                  <a:schemeClr val="tx1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657350" indent="-285750" algn="l" rtl="0" eaLnBrk="1" fontAlgn="base" hangingPunct="1">
              <a:spcBef>
                <a:spcPts val="600"/>
              </a:spcBef>
              <a:spcAft>
                <a:spcPct val="0"/>
              </a:spcAft>
              <a:buSzPct val="110000"/>
              <a:buFont typeface="Arial" charset="0"/>
              <a:buChar char="•"/>
              <a:defRPr sz="1400">
                <a:solidFill>
                  <a:schemeClr val="tx1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2057400" indent="-228600" algn="l" rtl="0" eaLnBrk="1" fontAlgn="base" hangingPunct="1">
              <a:spcBef>
                <a:spcPts val="600"/>
              </a:spcBef>
              <a:spcAft>
                <a:spcPct val="0"/>
              </a:spcAft>
              <a:buSzPct val="110000"/>
              <a:buFont typeface=".AppleSystemUIFont" charset="-120"/>
              <a:buChar char="–"/>
              <a:defRPr sz="1400" i="1">
                <a:solidFill>
                  <a:schemeClr val="tx1"/>
                </a:solidFill>
                <a:latin typeface="Open Sans" charset="0"/>
                <a:ea typeface="Open Sans" charset="0"/>
                <a:cs typeface="Open Sans" charset="0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-110" charset="0"/>
                <a:ea typeface="+mn-ea"/>
                <a:cs typeface="+mn-cs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-110" charset="0"/>
                <a:ea typeface="+mn-ea"/>
                <a:cs typeface="+mn-cs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-110" charset="0"/>
                <a:ea typeface="+mn-ea"/>
                <a:cs typeface="+mn-cs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-110" charset="0"/>
                <a:ea typeface="+mn-ea"/>
                <a:cs typeface="+mn-cs"/>
              </a:defRPr>
            </a:lvl9pPr>
          </a:lstStyle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kern="0" dirty="0"/>
              <a:t>Rely on hardware support for 16-byte atomics.  </a:t>
            </a:r>
          </a:p>
          <a:p>
            <a:pPr marL="457200" lvl="1">
              <a:buFont typeface="Arial" panose="020B0604020202020204" pitchFamily="34" charset="0"/>
              <a:buChar char="•"/>
            </a:pPr>
            <a:r>
              <a:rPr lang="en-US" kern="0" dirty="0"/>
              <a:t>Generally ubiquitous and widely available.</a:t>
            </a:r>
          </a:p>
          <a:p>
            <a:pPr marL="457200" lvl="1">
              <a:buFont typeface="Arial" panose="020B0604020202020204" pitchFamily="34" charset="0"/>
              <a:buChar char="•"/>
            </a:pPr>
            <a:r>
              <a:rPr lang="en-US" kern="0" dirty="0"/>
              <a:t>std::atomic might not work…</a:t>
            </a:r>
          </a:p>
          <a:p>
            <a:pPr marL="457200" lvl="1">
              <a:buFont typeface="Arial" panose="020B0604020202020204" pitchFamily="34" charset="0"/>
              <a:buChar char="•"/>
            </a:pPr>
            <a:r>
              <a:rPr lang="en-US" kern="0" dirty="0"/>
              <a:t>Can use </a:t>
            </a:r>
            <a:r>
              <a:rPr lang="en-US" b="1" kern="0" dirty="0"/>
              <a:t>boost::atomic </a:t>
            </a:r>
            <a:r>
              <a:rPr lang="en-US" kern="0" dirty="0"/>
              <a:t>instead! </a:t>
            </a:r>
            <a:r>
              <a:rPr lang="en-US" kern="0" dirty="0">
                <a:sym typeface="Wingdings" panose="05000000000000000000" pitchFamily="2" charset="2"/>
              </a:rPr>
              <a:t></a:t>
            </a:r>
          </a:p>
          <a:p>
            <a:pPr marL="457200" lvl="1">
              <a:buFont typeface="Arial" panose="020B0604020202020204" pitchFamily="34" charset="0"/>
              <a:buChar char="•"/>
            </a:pPr>
            <a:r>
              <a:rPr lang="en-US" kern="0" dirty="0">
                <a:sym typeface="Wingdings" panose="05000000000000000000" pitchFamily="2" charset="2"/>
              </a:rPr>
              <a:t>Used by Anthony Williams’ implementation</a:t>
            </a:r>
          </a:p>
        </p:txBody>
      </p:sp>
      <p:sp>
        <p:nvSpPr>
          <p:cNvPr id="16" name="Content Placeholder 2">
            <a:extLst>
              <a:ext uri="{FF2B5EF4-FFF2-40B4-BE49-F238E27FC236}">
                <a16:creationId xmlns:a16="http://schemas.microsoft.com/office/drawing/2014/main" id="{4194D8FF-A189-5B16-2C28-7A6DBED43058}"/>
              </a:ext>
            </a:extLst>
          </p:cNvPr>
          <p:cNvSpPr txBox="1">
            <a:spLocks/>
          </p:cNvSpPr>
          <p:nvPr/>
        </p:nvSpPr>
        <p:spPr bwMode="auto">
          <a:xfrm>
            <a:off x="433799" y="3366741"/>
            <a:ext cx="4343399" cy="11862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6350" indent="-6350" algn="l" rtl="0" eaLnBrk="1" fontAlgn="base" hangingPunct="1">
              <a:spcBef>
                <a:spcPts val="60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742950" indent="-285750" algn="l" rtl="0" eaLnBrk="1" fontAlgn="base" hangingPunct="1">
              <a:spcBef>
                <a:spcPts val="600"/>
              </a:spcBef>
              <a:spcAft>
                <a:spcPct val="0"/>
              </a:spcAft>
              <a:buSzPct val="110000"/>
              <a:buFont typeface="Arial" charset="0"/>
              <a:buChar char="•"/>
              <a:defRPr sz="1400">
                <a:solidFill>
                  <a:schemeClr val="tx1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1200150" indent="-285750" algn="l" rtl="0" eaLnBrk="1" fontAlgn="base" hangingPunct="1">
              <a:spcBef>
                <a:spcPts val="600"/>
              </a:spcBef>
              <a:spcAft>
                <a:spcPct val="0"/>
              </a:spcAft>
              <a:buSzPct val="110000"/>
              <a:buFont typeface=".AppleSystemUIFont" charset="-120"/>
              <a:buChar char="–"/>
              <a:defRPr sz="1400" i="1">
                <a:solidFill>
                  <a:schemeClr val="tx1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657350" indent="-285750" algn="l" rtl="0" eaLnBrk="1" fontAlgn="base" hangingPunct="1">
              <a:spcBef>
                <a:spcPts val="600"/>
              </a:spcBef>
              <a:spcAft>
                <a:spcPct val="0"/>
              </a:spcAft>
              <a:buSzPct val="110000"/>
              <a:buFont typeface="Arial" charset="0"/>
              <a:buChar char="•"/>
              <a:defRPr sz="1400">
                <a:solidFill>
                  <a:schemeClr val="tx1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2057400" indent="-228600" algn="l" rtl="0" eaLnBrk="1" fontAlgn="base" hangingPunct="1">
              <a:spcBef>
                <a:spcPts val="600"/>
              </a:spcBef>
              <a:spcAft>
                <a:spcPct val="0"/>
              </a:spcAft>
              <a:buSzPct val="110000"/>
              <a:buFont typeface=".AppleSystemUIFont" charset="-120"/>
              <a:buChar char="–"/>
              <a:defRPr sz="1400" i="1">
                <a:solidFill>
                  <a:schemeClr val="tx1"/>
                </a:solidFill>
                <a:latin typeface="Open Sans" charset="0"/>
                <a:ea typeface="Open Sans" charset="0"/>
                <a:cs typeface="Open Sans" charset="0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-110" charset="0"/>
                <a:ea typeface="+mn-ea"/>
                <a:cs typeface="+mn-cs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-110" charset="0"/>
                <a:ea typeface="+mn-ea"/>
                <a:cs typeface="+mn-cs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-110" charset="0"/>
                <a:ea typeface="+mn-ea"/>
                <a:cs typeface="+mn-cs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-110" charset="0"/>
                <a:ea typeface="+mn-ea"/>
                <a:cs typeface="+mn-cs"/>
              </a:defRPr>
            </a:lvl9pPr>
          </a:lstStyle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kern="0" dirty="0">
                <a:sym typeface="Wingdings" panose="05000000000000000000" pitchFamily="2" charset="2"/>
              </a:rPr>
              <a:t>Pack the pointer and </a:t>
            </a:r>
            <a:r>
              <a:rPr lang="en-US" kern="0" dirty="0" err="1">
                <a:sym typeface="Wingdings" panose="05000000000000000000" pitchFamily="2" charset="2"/>
              </a:rPr>
              <a:t>local_ref_count</a:t>
            </a:r>
            <a:r>
              <a:rPr lang="en-US" kern="0" dirty="0">
                <a:sym typeface="Wingdings" panose="05000000000000000000" pitchFamily="2" charset="2"/>
              </a:rPr>
              <a:t> together into 8 bytes.  This gives 16 bits of counter.</a:t>
            </a:r>
          </a:p>
          <a:p>
            <a:pPr marL="457200" lvl="1">
              <a:buFont typeface="Arial" panose="020B0604020202020204" pitchFamily="34" charset="0"/>
              <a:buChar char="•"/>
            </a:pPr>
            <a:r>
              <a:rPr lang="en-US" kern="0" dirty="0">
                <a:sym typeface="Wingdings" panose="05000000000000000000" pitchFamily="2" charset="2"/>
              </a:rPr>
              <a:t>Valid on x86-64 at least</a:t>
            </a:r>
          </a:p>
          <a:p>
            <a:pPr marL="457200" lvl="1">
              <a:buFont typeface="Arial" panose="020B0604020202020204" pitchFamily="34" charset="0"/>
              <a:buChar char="•"/>
            </a:pPr>
            <a:r>
              <a:rPr lang="en-US" kern="0" dirty="0">
                <a:sym typeface="Wingdings" panose="05000000000000000000" pitchFamily="2" charset="2"/>
              </a:rPr>
              <a:t>Used by Folly’s implementation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097551D1-E26E-F3F7-95D3-9D5B1498E874}"/>
              </a:ext>
            </a:extLst>
          </p:cNvPr>
          <p:cNvSpPr txBox="1"/>
          <p:nvPr/>
        </p:nvSpPr>
        <p:spPr>
          <a:xfrm>
            <a:off x="4876800" y="3376765"/>
            <a:ext cx="3428998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100" b="0" dirty="0"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struct</a:t>
            </a:r>
            <a:r>
              <a:rPr lang="en-US" sz="1100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sz="1100" b="0" dirty="0" err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PackedPtr</a:t>
            </a:r>
            <a:r>
              <a:rPr lang="en-US" sz="1100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{</a:t>
            </a:r>
          </a:p>
          <a:p>
            <a:r>
              <a:rPr lang="en-US" sz="1100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  </a:t>
            </a:r>
            <a:r>
              <a:rPr lang="en-US" sz="1100" b="0" dirty="0"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signed</a:t>
            </a:r>
            <a:r>
              <a:rPr lang="en-US" sz="1100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sz="1100" b="0" dirty="0"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long</a:t>
            </a:r>
            <a:r>
              <a:rPr lang="en-US" sz="1100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sz="1100" b="0" dirty="0" err="1"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long</a:t>
            </a:r>
            <a:r>
              <a:rPr lang="en-US" sz="1100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sz="1100" b="0" dirty="0" err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ptr</a:t>
            </a:r>
            <a:r>
              <a:rPr lang="en-US" sz="1100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: </a:t>
            </a:r>
            <a:r>
              <a:rPr lang="en-US" sz="1100" b="0" dirty="0">
                <a:solidFill>
                  <a:srgbClr val="098658"/>
                </a:solidFill>
                <a:effectLst/>
                <a:latin typeface="Consolas" panose="020B0609020204030204" pitchFamily="49" charset="0"/>
              </a:rPr>
              <a:t>48</a:t>
            </a:r>
            <a:r>
              <a:rPr lang="en-US" sz="1100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;</a:t>
            </a:r>
          </a:p>
          <a:p>
            <a:r>
              <a:rPr lang="en-US" sz="1100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  </a:t>
            </a:r>
            <a:r>
              <a:rPr lang="en-US" sz="1100" b="0" dirty="0"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unsigned</a:t>
            </a:r>
            <a:r>
              <a:rPr lang="en-US" sz="1100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sz="1100" b="0" dirty="0"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long</a:t>
            </a:r>
            <a:r>
              <a:rPr lang="en-US" sz="1100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sz="1100" b="0" dirty="0" err="1"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long</a:t>
            </a:r>
            <a:r>
              <a:rPr lang="en-US" sz="1100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sz="1100" b="0" dirty="0" err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local_ref_cnt</a:t>
            </a:r>
            <a:r>
              <a:rPr lang="en-US" sz="1100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: </a:t>
            </a:r>
            <a:r>
              <a:rPr lang="en-US" sz="1100" b="0" dirty="0">
                <a:solidFill>
                  <a:srgbClr val="098658"/>
                </a:solidFill>
                <a:effectLst/>
                <a:latin typeface="Consolas" panose="020B0609020204030204" pitchFamily="49" charset="0"/>
              </a:rPr>
              <a:t>16</a:t>
            </a:r>
            <a:r>
              <a:rPr lang="en-US" sz="1100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;</a:t>
            </a:r>
          </a:p>
          <a:p>
            <a:r>
              <a:rPr lang="en-US" sz="1100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};</a:t>
            </a:r>
          </a:p>
        </p:txBody>
      </p:sp>
      <p:sp>
        <p:nvSpPr>
          <p:cNvPr id="19" name="Footer Placeholder 18">
            <a:extLst>
              <a:ext uri="{FF2B5EF4-FFF2-40B4-BE49-F238E27FC236}">
                <a16:creationId xmlns:a16="http://schemas.microsoft.com/office/drawing/2014/main" id="{F5ED64C2-51B7-FA0B-501F-E44628259E50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US"/>
              <a:t>Daniel Anderson  --  danielanderson.net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792179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15" grpId="0"/>
      <p:bldP spid="16" grpId="0"/>
      <p:bldP spid="18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6BAFCF-324B-DF0F-3B1E-B93E633ED8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266950"/>
            <a:ext cx="8229600" cy="609600"/>
          </a:xfrm>
        </p:spPr>
        <p:txBody>
          <a:bodyPr/>
          <a:lstStyle/>
          <a:p>
            <a:pPr algn="ctr"/>
            <a:r>
              <a:rPr lang="en-US" dirty="0">
                <a:solidFill>
                  <a:srgbClr val="BB0027"/>
                </a:solidFill>
              </a:rPr>
              <a:t>S</a:t>
            </a:r>
            <a:r>
              <a:rPr lang="en-US" dirty="0"/>
              <a:t>omething new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CEEDFD6-2060-21DA-E453-927DB81B4C41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US"/>
              <a:t>Daniel Anderson  --  danielanderson.net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56103320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BD30EB-DD86-D1F3-E622-04E381DB65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Solution #3</a:t>
            </a: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4A5B20B8-0B9B-4F06-5BE4-EDEEDFBEC94F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457200" y="1200150"/>
            <a:ext cx="3962400" cy="3429000"/>
          </a:xfrm>
        </p:spPr>
        <p:txBody>
          <a:bodyPr/>
          <a:lstStyle/>
          <a:p>
            <a:pPr marL="0" indent="0"/>
            <a:r>
              <a:rPr lang="en-US" b="1" dirty="0"/>
              <a:t>Recall the fundamental problem:</a:t>
            </a:r>
          </a:p>
          <a:p>
            <a:pPr marL="0" indent="0"/>
            <a:endParaRPr lang="en-US" dirty="0"/>
          </a:p>
          <a:p>
            <a:pPr marL="0" indent="0"/>
            <a:r>
              <a:rPr lang="en-US" b="1" dirty="0"/>
              <a:t>load():</a:t>
            </a:r>
          </a:p>
          <a:p>
            <a:pPr marL="0" indent="0"/>
            <a:r>
              <a:rPr lang="en-US" dirty="0"/>
              <a:t>  </a:t>
            </a:r>
          </a:p>
        </p:txBody>
      </p:sp>
      <p:sp>
        <p:nvSpPr>
          <p:cNvPr id="8" name="Content Placeholder 3">
            <a:extLst>
              <a:ext uri="{FF2B5EF4-FFF2-40B4-BE49-F238E27FC236}">
                <a16:creationId xmlns:a16="http://schemas.microsoft.com/office/drawing/2014/main" id="{0B7924C4-08CC-84B9-8FA0-E98E6F3D3E58}"/>
              </a:ext>
            </a:extLst>
          </p:cNvPr>
          <p:cNvSpPr txBox="1">
            <a:spLocks/>
          </p:cNvSpPr>
          <p:nvPr/>
        </p:nvSpPr>
        <p:spPr>
          <a:xfrm>
            <a:off x="4419600" y="1212300"/>
            <a:ext cx="4419600" cy="2807250"/>
          </a:xfrm>
          <a:prstGeom prst="rect">
            <a:avLst/>
          </a:prstGeom>
        </p:spPr>
        <p:txBody>
          <a:bodyPr/>
          <a:lstStyle>
            <a:lvl1pPr marL="6350" indent="-6350" algn="l" rtl="0" eaLnBrk="1" fontAlgn="base" hangingPunct="1">
              <a:spcBef>
                <a:spcPts val="60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742950" indent="-285750" algn="l" rtl="0" eaLnBrk="1" fontAlgn="base" hangingPunct="1">
              <a:spcBef>
                <a:spcPts val="600"/>
              </a:spcBef>
              <a:spcAft>
                <a:spcPct val="0"/>
              </a:spcAft>
              <a:buSzPct val="110000"/>
              <a:buFont typeface="Arial" charset="0"/>
              <a:buChar char="•"/>
              <a:defRPr sz="1400">
                <a:solidFill>
                  <a:schemeClr val="tx1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1200150" indent="-285750" algn="l" rtl="0" eaLnBrk="1" fontAlgn="base" hangingPunct="1">
              <a:spcBef>
                <a:spcPts val="600"/>
              </a:spcBef>
              <a:spcAft>
                <a:spcPct val="0"/>
              </a:spcAft>
              <a:buSzPct val="110000"/>
              <a:buFont typeface=".AppleSystemUIFont" charset="-120"/>
              <a:buChar char="–"/>
              <a:defRPr sz="1400" i="1">
                <a:solidFill>
                  <a:schemeClr val="tx1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657350" indent="-285750" algn="l" rtl="0" eaLnBrk="1" fontAlgn="base" hangingPunct="1">
              <a:spcBef>
                <a:spcPts val="600"/>
              </a:spcBef>
              <a:spcAft>
                <a:spcPct val="0"/>
              </a:spcAft>
              <a:buSzPct val="110000"/>
              <a:buFont typeface="Arial" charset="0"/>
              <a:buChar char="•"/>
              <a:defRPr sz="1400">
                <a:solidFill>
                  <a:schemeClr val="tx1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2057400" indent="-228600" algn="l" rtl="0" eaLnBrk="1" fontAlgn="base" hangingPunct="1">
              <a:spcBef>
                <a:spcPts val="600"/>
              </a:spcBef>
              <a:spcAft>
                <a:spcPct val="0"/>
              </a:spcAft>
              <a:buSzPct val="110000"/>
              <a:buFont typeface=".AppleSystemUIFont" charset="-120"/>
              <a:buChar char="–"/>
              <a:defRPr sz="1400" i="1">
                <a:solidFill>
                  <a:schemeClr val="tx1"/>
                </a:solidFill>
                <a:latin typeface="Open Sans" charset="0"/>
                <a:ea typeface="Open Sans" charset="0"/>
                <a:cs typeface="Open Sans" charset="0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-110" charset="0"/>
                <a:ea typeface="+mn-ea"/>
                <a:cs typeface="+mn-cs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-110" charset="0"/>
                <a:ea typeface="+mn-ea"/>
                <a:cs typeface="+mn-cs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-110" charset="0"/>
                <a:ea typeface="+mn-ea"/>
                <a:cs typeface="+mn-cs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-110" charset="0"/>
                <a:ea typeface="+mn-ea"/>
                <a:cs typeface="+mn-cs"/>
              </a:defRPr>
            </a:lvl9pPr>
          </a:lstStyle>
          <a:p>
            <a:r>
              <a:rPr lang="en-US" b="1" i="1" dirty="0">
                <a:solidFill>
                  <a:srgbClr val="BB0027"/>
                </a:solidFill>
              </a:rPr>
              <a:t>The race to zero</a:t>
            </a:r>
            <a:endParaRPr lang="en-US" b="1" i="1" kern="0" dirty="0">
              <a:solidFill>
                <a:srgbClr val="BB0027"/>
              </a:solidFill>
            </a:endParaRPr>
          </a:p>
          <a:p>
            <a:endParaRPr lang="en-US" kern="0" dirty="0"/>
          </a:p>
          <a:p>
            <a:r>
              <a:rPr lang="en-US" b="1" kern="0" dirty="0"/>
              <a:t>store(</a:t>
            </a:r>
            <a:r>
              <a:rPr lang="en-US" b="1" kern="0" dirty="0" err="1"/>
              <a:t>shared_ptr</a:t>
            </a:r>
            <a:r>
              <a:rPr lang="en-US" b="1" kern="0" dirty="0"/>
              <a:t> desired):</a:t>
            </a:r>
          </a:p>
          <a:p>
            <a:r>
              <a:rPr lang="en-US" b="1" kern="0" dirty="0"/>
              <a:t>  </a:t>
            </a:r>
            <a:endParaRPr lang="en-US" kern="0" dirty="0">
              <a:solidFill>
                <a:srgbClr val="C00000"/>
              </a:solidFill>
            </a:endParaRP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CEB6CD48-BE64-24DD-4DC1-0DEB3EC93569}"/>
              </a:ext>
            </a:extLst>
          </p:cNvPr>
          <p:cNvSpPr txBox="1">
            <a:spLocks/>
          </p:cNvSpPr>
          <p:nvPr/>
        </p:nvSpPr>
        <p:spPr bwMode="auto">
          <a:xfrm>
            <a:off x="642000" y="2114550"/>
            <a:ext cx="30156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6350" indent="-6350" algn="l" rtl="0" eaLnBrk="1" fontAlgn="base" hangingPunct="1">
              <a:spcBef>
                <a:spcPts val="60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742950" indent="-285750" algn="l" rtl="0" eaLnBrk="1" fontAlgn="base" hangingPunct="1">
              <a:spcBef>
                <a:spcPts val="600"/>
              </a:spcBef>
              <a:spcAft>
                <a:spcPct val="0"/>
              </a:spcAft>
              <a:buSzPct val="110000"/>
              <a:buFont typeface="Arial" charset="0"/>
              <a:buChar char="•"/>
              <a:defRPr sz="1400">
                <a:solidFill>
                  <a:schemeClr val="tx1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1200150" indent="-285750" algn="l" rtl="0" eaLnBrk="1" fontAlgn="base" hangingPunct="1">
              <a:spcBef>
                <a:spcPts val="600"/>
              </a:spcBef>
              <a:spcAft>
                <a:spcPct val="0"/>
              </a:spcAft>
              <a:buSzPct val="110000"/>
              <a:buFont typeface=".AppleSystemUIFont" charset="-120"/>
              <a:buChar char="–"/>
              <a:defRPr sz="1400" i="1">
                <a:solidFill>
                  <a:schemeClr val="tx1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657350" indent="-285750" algn="l" rtl="0" eaLnBrk="1" fontAlgn="base" hangingPunct="1">
              <a:spcBef>
                <a:spcPts val="600"/>
              </a:spcBef>
              <a:spcAft>
                <a:spcPct val="0"/>
              </a:spcAft>
              <a:buSzPct val="110000"/>
              <a:buFont typeface="Arial" charset="0"/>
              <a:buChar char="•"/>
              <a:defRPr sz="1400">
                <a:solidFill>
                  <a:schemeClr val="tx1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2057400" indent="-228600" algn="l" rtl="0" eaLnBrk="1" fontAlgn="base" hangingPunct="1">
              <a:spcBef>
                <a:spcPts val="600"/>
              </a:spcBef>
              <a:spcAft>
                <a:spcPct val="0"/>
              </a:spcAft>
              <a:buSzPct val="110000"/>
              <a:buFont typeface=".AppleSystemUIFont" charset="-120"/>
              <a:buChar char="–"/>
              <a:defRPr sz="1400" i="1">
                <a:solidFill>
                  <a:schemeClr val="tx1"/>
                </a:solidFill>
                <a:latin typeface="Open Sans" charset="0"/>
                <a:ea typeface="Open Sans" charset="0"/>
                <a:cs typeface="Open Sans" charset="0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-110" charset="0"/>
                <a:ea typeface="+mn-ea"/>
                <a:cs typeface="+mn-cs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-110" charset="0"/>
                <a:ea typeface="+mn-ea"/>
                <a:cs typeface="+mn-cs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-110" charset="0"/>
                <a:ea typeface="+mn-ea"/>
                <a:cs typeface="+mn-cs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-110" charset="0"/>
                <a:ea typeface="+mn-ea"/>
                <a:cs typeface="+mn-cs"/>
              </a:defRPr>
            </a:lvl9pPr>
          </a:lstStyle>
          <a:p>
            <a:pPr marL="0" indent="0"/>
            <a:r>
              <a:rPr lang="en-US" kern="0" dirty="0"/>
              <a:t>auto cb = </a:t>
            </a:r>
            <a:r>
              <a:rPr lang="en-US" kern="0" dirty="0" err="1"/>
              <a:t>ctrl.load</a:t>
            </a:r>
            <a:r>
              <a:rPr lang="en-US" kern="0" dirty="0"/>
              <a:t>();</a:t>
            </a:r>
          </a:p>
          <a:p>
            <a:pPr marL="0" indent="0"/>
            <a:endParaRPr lang="en-US" kern="0" dirty="0"/>
          </a:p>
          <a:p>
            <a:pPr marL="0" indent="0"/>
            <a:br>
              <a:rPr lang="en-US" kern="0" dirty="0"/>
            </a:br>
            <a:br>
              <a:rPr lang="en-US" kern="0" dirty="0"/>
            </a:br>
            <a:br>
              <a:rPr lang="en-US" kern="0" dirty="0"/>
            </a:br>
            <a:endParaRPr lang="en-US" kern="0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0" name="Content Placeholder 2">
                <a:extLst>
                  <a:ext uri="{FF2B5EF4-FFF2-40B4-BE49-F238E27FC236}">
                    <a16:creationId xmlns:a16="http://schemas.microsoft.com/office/drawing/2014/main" id="{D8D1AA38-C220-1012-5DCD-06AD0D63A5DD}"/>
                  </a:ext>
                </a:extLst>
              </p:cNvPr>
              <p:cNvSpPr txBox="1">
                <a:spLocks/>
              </p:cNvSpPr>
              <p:nvPr/>
            </p:nvSpPr>
            <p:spPr bwMode="auto">
              <a:xfrm>
                <a:off x="642000" y="3943350"/>
                <a:ext cx="3962400" cy="381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  <a:ext uri="{FAA26D3D-D897-4be2-8F04-BA451C77F1D7}">
                  <ma14:placeholderFlag xmlns:ma14="http://schemas.microsoft.com/office/mac/drawingml/2011/main" xmlns="" val="1"/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lvl1pPr marL="6350" indent="-6350" algn="l" rtl="0" eaLnBrk="1" fontAlgn="base" hangingPunct="1">
                  <a:spcBef>
                    <a:spcPts val="600"/>
                  </a:spcBef>
                  <a:spcAft>
                    <a:spcPct val="0"/>
                  </a:spcAft>
                  <a:defRPr sz="1400">
                    <a:solidFill>
                      <a:schemeClr val="tx1"/>
                    </a:solidFill>
                    <a:latin typeface="Open Sans" charset="0"/>
                    <a:ea typeface="Open Sans" charset="0"/>
                    <a:cs typeface="Open Sans" charset="0"/>
                  </a:defRPr>
                </a:lvl1pPr>
                <a:lvl2pPr marL="742950" indent="-285750" algn="l" rtl="0" eaLnBrk="1" fontAlgn="base" hangingPunct="1">
                  <a:spcBef>
                    <a:spcPts val="600"/>
                  </a:spcBef>
                  <a:spcAft>
                    <a:spcPct val="0"/>
                  </a:spcAft>
                  <a:buSzPct val="110000"/>
                  <a:buFont typeface="Arial" charset="0"/>
                  <a:buChar char="•"/>
                  <a:defRPr sz="1400">
                    <a:solidFill>
                      <a:schemeClr val="tx1"/>
                    </a:solidFill>
                    <a:latin typeface="Open Sans" charset="0"/>
                    <a:ea typeface="Open Sans" charset="0"/>
                    <a:cs typeface="Open Sans" charset="0"/>
                  </a:defRPr>
                </a:lvl2pPr>
                <a:lvl3pPr marL="1200150" indent="-285750" algn="l" rtl="0" eaLnBrk="1" fontAlgn="base" hangingPunct="1">
                  <a:spcBef>
                    <a:spcPts val="600"/>
                  </a:spcBef>
                  <a:spcAft>
                    <a:spcPct val="0"/>
                  </a:spcAft>
                  <a:buSzPct val="110000"/>
                  <a:buFont typeface=".AppleSystemUIFont" charset="-120"/>
                  <a:buChar char="–"/>
                  <a:defRPr sz="1400" i="1">
                    <a:solidFill>
                      <a:schemeClr val="tx1"/>
                    </a:solidFill>
                    <a:latin typeface="Open Sans" charset="0"/>
                    <a:ea typeface="Open Sans" charset="0"/>
                    <a:cs typeface="Open Sans" charset="0"/>
                  </a:defRPr>
                </a:lvl3pPr>
                <a:lvl4pPr marL="1657350" indent="-285750" algn="l" rtl="0" eaLnBrk="1" fontAlgn="base" hangingPunct="1">
                  <a:spcBef>
                    <a:spcPts val="600"/>
                  </a:spcBef>
                  <a:spcAft>
                    <a:spcPct val="0"/>
                  </a:spcAft>
                  <a:buSzPct val="110000"/>
                  <a:buFont typeface="Arial" charset="0"/>
                  <a:buChar char="•"/>
                  <a:defRPr sz="1400">
                    <a:solidFill>
                      <a:schemeClr val="tx1"/>
                    </a:solidFill>
                    <a:latin typeface="Open Sans" charset="0"/>
                    <a:ea typeface="Open Sans" charset="0"/>
                    <a:cs typeface="Open Sans" charset="0"/>
                  </a:defRPr>
                </a:lvl4pPr>
                <a:lvl5pPr marL="2057400" indent="-228600" algn="l" rtl="0" eaLnBrk="1" fontAlgn="base" hangingPunct="1">
                  <a:spcBef>
                    <a:spcPts val="600"/>
                  </a:spcBef>
                  <a:spcAft>
                    <a:spcPct val="0"/>
                  </a:spcAft>
                  <a:buSzPct val="110000"/>
                  <a:buFont typeface=".AppleSystemUIFont" charset="-120"/>
                  <a:buChar char="–"/>
                  <a:defRPr sz="1400" i="1">
                    <a:solidFill>
                      <a:schemeClr val="tx1"/>
                    </a:solidFill>
                    <a:latin typeface="Open Sans" charset="0"/>
                    <a:ea typeface="Open Sans" charset="0"/>
                    <a:cs typeface="Open Sans" charset="0"/>
                  </a:defRPr>
                </a:lvl5pPr>
                <a:lvl6pPr marL="2514600" indent="-2286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itchFamily="-110" charset="0"/>
                    <a:ea typeface="+mn-ea"/>
                    <a:cs typeface="+mn-cs"/>
                  </a:defRPr>
                </a:lvl6pPr>
                <a:lvl7pPr marL="2971800" indent="-2286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itchFamily="-110" charset="0"/>
                    <a:ea typeface="+mn-ea"/>
                    <a:cs typeface="+mn-cs"/>
                  </a:defRPr>
                </a:lvl7pPr>
                <a:lvl8pPr marL="3429000" indent="-2286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itchFamily="-110" charset="0"/>
                    <a:ea typeface="+mn-ea"/>
                    <a:cs typeface="+mn-cs"/>
                  </a:defRPr>
                </a:lvl8pPr>
                <a:lvl9pPr marL="3886200" indent="-2286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itchFamily="-110" charset="0"/>
                    <a:ea typeface="+mn-ea"/>
                    <a:cs typeface="+mn-cs"/>
                  </a:defRPr>
                </a:lvl9pPr>
              </a:lstStyle>
              <a:p>
                <a:pPr marL="0" indent="0"/>
                <a:r>
                  <a:rPr lang="en-US" kern="0" dirty="0" err="1"/>
                  <a:t>cb</a:t>
                </a:r>
                <a14:m>
                  <m:oMath xmlns:m="http://schemas.openxmlformats.org/officeDocument/2006/math">
                    <m:r>
                      <a:rPr lang="en-US" i="1" kern="0">
                        <a:latin typeface="Cambria Math" panose="02040503050406030204" pitchFamily="18" charset="0"/>
                      </a:rPr>
                      <m:t>→</m:t>
                    </m:r>
                  </m:oMath>
                </a14:m>
                <a:r>
                  <a:rPr lang="en-US" b="1" kern="0" dirty="0" err="1">
                    <a:solidFill>
                      <a:srgbClr val="C00000"/>
                    </a:solidFill>
                  </a:rPr>
                  <a:t>increment_ref_count</a:t>
                </a:r>
                <a:r>
                  <a:rPr lang="en-US" kern="0" dirty="0"/>
                  <a:t>();  </a:t>
                </a:r>
                <a:r>
                  <a:rPr lang="en-US" i="1" kern="0" dirty="0">
                    <a:solidFill>
                      <a:srgbClr val="C00000"/>
                    </a:solidFill>
                  </a:rPr>
                  <a:t>// use-after-free</a:t>
                </a:r>
              </a:p>
              <a:p>
                <a:pPr marL="0" indent="0"/>
                <a:endParaRPr lang="en-US" kern="0" dirty="0"/>
              </a:p>
            </p:txBody>
          </p:sp>
        </mc:Choice>
        <mc:Fallback>
          <p:sp>
            <p:nvSpPr>
              <p:cNvPr id="10" name="Content Placeholder 2">
                <a:extLst>
                  <a:ext uri="{FF2B5EF4-FFF2-40B4-BE49-F238E27FC236}">
                    <a16:creationId xmlns:a16="http://schemas.microsoft.com/office/drawing/2014/main" id="{D8D1AA38-C220-1012-5DCD-06AD0D63A5D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42000" y="3943350"/>
                <a:ext cx="3962400" cy="381000"/>
              </a:xfrm>
              <a:prstGeom prst="rect">
                <a:avLst/>
              </a:prstGeom>
              <a:blipFill>
                <a:blip r:embed="rId2"/>
                <a:stretch>
                  <a:fillRect l="-462" t="-3226"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  <a:ext uri="{FAA26D3D-D897-4be2-8F04-BA451C77F1D7}">
                  <ma14:placeholderFlag xmlns:ma14="http://schemas.microsoft.com/office/mac/drawingml/2011/main" xmlns="" xmlns:a14="http://schemas.microsoft.com/office/drawing/2010/main" val="1"/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1" name="Content Placeholder 3">
                <a:extLst>
                  <a:ext uri="{FF2B5EF4-FFF2-40B4-BE49-F238E27FC236}">
                    <a16:creationId xmlns:a16="http://schemas.microsoft.com/office/drawing/2014/main" id="{7E6E1611-DA49-6E7E-4620-1D950971504A}"/>
                  </a:ext>
                </a:extLst>
              </p:cNvPr>
              <p:cNvSpPr txBox="1">
                <a:spLocks/>
              </p:cNvSpPr>
              <p:nvPr/>
            </p:nvSpPr>
            <p:spPr bwMode="auto">
              <a:xfrm>
                <a:off x="4414800" y="2343150"/>
                <a:ext cx="4419600" cy="16002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  <a:ext uri="{FAA26D3D-D897-4be2-8F04-BA451C77F1D7}">
                  <ma14:placeholderFlag xmlns:ma14="http://schemas.microsoft.com/office/mac/drawingml/2011/main" xmlns="" val="1"/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lvl1pPr marL="6350" indent="-6350" algn="l" rtl="0" eaLnBrk="1" fontAlgn="base" hangingPunct="1">
                  <a:spcBef>
                    <a:spcPts val="600"/>
                  </a:spcBef>
                  <a:spcAft>
                    <a:spcPct val="0"/>
                  </a:spcAft>
                  <a:defRPr sz="1400">
                    <a:solidFill>
                      <a:schemeClr val="tx1"/>
                    </a:solidFill>
                    <a:latin typeface="Open Sans" charset="0"/>
                    <a:ea typeface="Open Sans" charset="0"/>
                    <a:cs typeface="Open Sans" charset="0"/>
                  </a:defRPr>
                </a:lvl1pPr>
                <a:lvl2pPr marL="742950" indent="-285750" algn="l" rtl="0" eaLnBrk="1" fontAlgn="base" hangingPunct="1">
                  <a:spcBef>
                    <a:spcPts val="600"/>
                  </a:spcBef>
                  <a:spcAft>
                    <a:spcPct val="0"/>
                  </a:spcAft>
                  <a:buSzPct val="110000"/>
                  <a:buFont typeface="Arial" charset="0"/>
                  <a:buChar char="•"/>
                  <a:defRPr sz="1400">
                    <a:solidFill>
                      <a:schemeClr val="tx1"/>
                    </a:solidFill>
                    <a:latin typeface="Open Sans" charset="0"/>
                    <a:ea typeface="Open Sans" charset="0"/>
                    <a:cs typeface="Open Sans" charset="0"/>
                  </a:defRPr>
                </a:lvl2pPr>
                <a:lvl3pPr marL="1200150" indent="-285750" algn="l" rtl="0" eaLnBrk="1" fontAlgn="base" hangingPunct="1">
                  <a:spcBef>
                    <a:spcPts val="600"/>
                  </a:spcBef>
                  <a:spcAft>
                    <a:spcPct val="0"/>
                  </a:spcAft>
                  <a:buSzPct val="110000"/>
                  <a:buFont typeface=".AppleSystemUIFont" charset="-120"/>
                  <a:buChar char="–"/>
                  <a:defRPr sz="1400" i="1">
                    <a:solidFill>
                      <a:schemeClr val="tx1"/>
                    </a:solidFill>
                    <a:latin typeface="Open Sans" charset="0"/>
                    <a:ea typeface="Open Sans" charset="0"/>
                    <a:cs typeface="Open Sans" charset="0"/>
                  </a:defRPr>
                </a:lvl3pPr>
                <a:lvl4pPr marL="1657350" indent="-285750" algn="l" rtl="0" eaLnBrk="1" fontAlgn="base" hangingPunct="1">
                  <a:spcBef>
                    <a:spcPts val="600"/>
                  </a:spcBef>
                  <a:spcAft>
                    <a:spcPct val="0"/>
                  </a:spcAft>
                  <a:buSzPct val="110000"/>
                  <a:buFont typeface="Arial" charset="0"/>
                  <a:buChar char="•"/>
                  <a:defRPr sz="1400">
                    <a:solidFill>
                      <a:schemeClr val="tx1"/>
                    </a:solidFill>
                    <a:latin typeface="Open Sans" charset="0"/>
                    <a:ea typeface="Open Sans" charset="0"/>
                    <a:cs typeface="Open Sans" charset="0"/>
                  </a:defRPr>
                </a:lvl4pPr>
                <a:lvl5pPr marL="2057400" indent="-228600" algn="l" rtl="0" eaLnBrk="1" fontAlgn="base" hangingPunct="1">
                  <a:spcBef>
                    <a:spcPts val="600"/>
                  </a:spcBef>
                  <a:spcAft>
                    <a:spcPct val="0"/>
                  </a:spcAft>
                  <a:buSzPct val="110000"/>
                  <a:buFont typeface=".AppleSystemUIFont" charset="-120"/>
                  <a:buChar char="–"/>
                  <a:defRPr sz="1400" i="1">
                    <a:solidFill>
                      <a:schemeClr val="tx1"/>
                    </a:solidFill>
                    <a:latin typeface="Open Sans" charset="0"/>
                    <a:ea typeface="Open Sans" charset="0"/>
                    <a:cs typeface="Open Sans" charset="0"/>
                  </a:defRPr>
                </a:lvl5pPr>
                <a:lvl6pPr marL="2514600" indent="-2286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itchFamily="-110" charset="0"/>
                    <a:ea typeface="+mn-ea"/>
                    <a:cs typeface="+mn-cs"/>
                  </a:defRPr>
                </a:lvl6pPr>
                <a:lvl7pPr marL="2971800" indent="-2286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itchFamily="-110" charset="0"/>
                    <a:ea typeface="+mn-ea"/>
                    <a:cs typeface="+mn-cs"/>
                  </a:defRPr>
                </a:lvl7pPr>
                <a:lvl8pPr marL="3429000" indent="-2286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itchFamily="-110" charset="0"/>
                    <a:ea typeface="+mn-ea"/>
                    <a:cs typeface="+mn-cs"/>
                  </a:defRPr>
                </a:lvl8pPr>
                <a:lvl9pPr marL="3886200" indent="-2286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itchFamily="-110" charset="0"/>
                    <a:ea typeface="+mn-ea"/>
                    <a:cs typeface="+mn-cs"/>
                  </a:defRPr>
                </a:lvl9pPr>
              </a:lstStyle>
              <a:p>
                <a:r>
                  <a:rPr lang="en-US" kern="0" dirty="0"/>
                  <a:t>  auto </a:t>
                </a:r>
                <a:r>
                  <a:rPr lang="en-US" kern="0" dirty="0" err="1"/>
                  <a:t>new_cb</a:t>
                </a:r>
                <a:r>
                  <a:rPr lang="en-US" kern="0" dirty="0"/>
                  <a:t> = </a:t>
                </a:r>
                <a:r>
                  <a:rPr lang="en-US" kern="0" dirty="0" err="1"/>
                  <a:t>desired.ctrl</a:t>
                </a:r>
                <a:r>
                  <a:rPr lang="en-US" kern="0" dirty="0"/>
                  <a:t>;</a:t>
                </a:r>
                <a:br>
                  <a:rPr lang="en-US" kern="0" dirty="0"/>
                </a:br>
                <a:r>
                  <a:rPr lang="en-US" kern="0" dirty="0"/>
                  <a:t>  auto </a:t>
                </a:r>
                <a:r>
                  <a:rPr lang="en-US" kern="0" dirty="0" err="1"/>
                  <a:t>old_cb</a:t>
                </a:r>
                <a:r>
                  <a:rPr lang="en-US" kern="0" dirty="0"/>
                  <a:t> = </a:t>
                </a:r>
                <a:r>
                  <a:rPr lang="en-US" kern="0" dirty="0" err="1"/>
                  <a:t>ctrl.exchange</a:t>
                </a:r>
                <a:r>
                  <a:rPr lang="en-US" kern="0" dirty="0"/>
                  <a:t>(</a:t>
                </a:r>
                <a:r>
                  <a:rPr lang="en-US" kern="0" dirty="0" err="1"/>
                  <a:t>new_cb</a:t>
                </a:r>
                <a:r>
                  <a:rPr lang="en-US" kern="0" dirty="0"/>
                  <a:t>);</a:t>
                </a:r>
                <a:br>
                  <a:rPr lang="en-US" kern="0" dirty="0"/>
                </a:br>
                <a:r>
                  <a:rPr lang="en-US" kern="0" dirty="0"/>
                  <a:t>  </a:t>
                </a:r>
                <a:r>
                  <a:rPr lang="en-US" kern="0" dirty="0" err="1"/>
                  <a:t>old_cb</a:t>
                </a:r>
                <a14:m>
                  <m:oMath xmlns:m="http://schemas.openxmlformats.org/officeDocument/2006/math">
                    <m:r>
                      <a:rPr lang="en-US" i="1" kern="0">
                        <a:latin typeface="Cambria Math" panose="02040503050406030204" pitchFamily="18" charset="0"/>
                      </a:rPr>
                      <m:t>→</m:t>
                    </m:r>
                  </m:oMath>
                </a14:m>
                <a:r>
                  <a:rPr lang="en-US" b="1" kern="0" dirty="0" err="1">
                    <a:solidFill>
                      <a:srgbClr val="C00000"/>
                    </a:solidFill>
                  </a:rPr>
                  <a:t>decrement_ref_count</a:t>
                </a:r>
                <a:r>
                  <a:rPr lang="en-US" kern="0" dirty="0"/>
                  <a:t>();</a:t>
                </a:r>
                <a:br>
                  <a:rPr lang="en-US" kern="0" dirty="0"/>
                </a:br>
                <a:r>
                  <a:rPr lang="en-US" kern="0" dirty="0"/>
                  <a:t>  </a:t>
                </a:r>
                <a:r>
                  <a:rPr lang="en-US" kern="0" dirty="0" err="1"/>
                  <a:t>desired.clear</a:t>
                </a:r>
                <a:r>
                  <a:rPr lang="en-US" kern="0" dirty="0"/>
                  <a:t>();</a:t>
                </a:r>
              </a:p>
              <a:p>
                <a:r>
                  <a:rPr lang="en-US" kern="0" dirty="0"/>
                  <a:t>  </a:t>
                </a:r>
                <a:r>
                  <a:rPr lang="en-US" i="1" kern="0" dirty="0">
                    <a:solidFill>
                      <a:srgbClr val="C00000"/>
                    </a:solidFill>
                  </a:rPr>
                  <a:t>// </a:t>
                </a:r>
                <a:r>
                  <a:rPr lang="en-US" i="1" kern="0" dirty="0" err="1">
                    <a:solidFill>
                      <a:srgbClr val="C00000"/>
                    </a:solidFill>
                  </a:rPr>
                  <a:t>ref_count</a:t>
                </a:r>
                <a:r>
                  <a:rPr lang="en-US" i="1" kern="0" dirty="0">
                    <a:solidFill>
                      <a:srgbClr val="C00000"/>
                    </a:solidFill>
                  </a:rPr>
                  <a:t> hits zero</a:t>
                </a:r>
                <a:br>
                  <a:rPr lang="en-US" i="1" kern="0" dirty="0">
                    <a:solidFill>
                      <a:srgbClr val="C00000"/>
                    </a:solidFill>
                  </a:rPr>
                </a:br>
                <a:r>
                  <a:rPr lang="en-US" i="1" kern="0" dirty="0">
                    <a:solidFill>
                      <a:srgbClr val="C00000"/>
                    </a:solidFill>
                  </a:rPr>
                  <a:t>  // triggers destruction of object</a:t>
                </a:r>
                <a:br>
                  <a:rPr lang="en-US" i="1" kern="0" dirty="0">
                    <a:solidFill>
                      <a:srgbClr val="C00000"/>
                    </a:solidFill>
                  </a:rPr>
                </a:br>
                <a:r>
                  <a:rPr lang="en-US" i="1" kern="0" dirty="0">
                    <a:solidFill>
                      <a:srgbClr val="C00000"/>
                    </a:solidFill>
                  </a:rPr>
                  <a:t>  // triggers deletion of </a:t>
                </a:r>
                <a:r>
                  <a:rPr lang="en-US" i="1" kern="0" dirty="0" err="1">
                    <a:solidFill>
                      <a:srgbClr val="C00000"/>
                    </a:solidFill>
                  </a:rPr>
                  <a:t>old_cb</a:t>
                </a:r>
                <a:endParaRPr lang="en-US" i="1" kern="0" dirty="0">
                  <a:solidFill>
                    <a:srgbClr val="C00000"/>
                  </a:solidFill>
                </a:endParaRPr>
              </a:p>
            </p:txBody>
          </p:sp>
        </mc:Choice>
        <mc:Fallback>
          <p:sp>
            <p:nvSpPr>
              <p:cNvPr id="11" name="Content Placeholder 3">
                <a:extLst>
                  <a:ext uri="{FF2B5EF4-FFF2-40B4-BE49-F238E27FC236}">
                    <a16:creationId xmlns:a16="http://schemas.microsoft.com/office/drawing/2014/main" id="{7E6E1611-DA49-6E7E-4620-1D950971504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414800" y="2343150"/>
                <a:ext cx="4419600" cy="1600200"/>
              </a:xfrm>
              <a:prstGeom prst="rect">
                <a:avLst/>
              </a:prstGeom>
              <a:blipFill>
                <a:blip r:embed="rId3"/>
                <a:stretch>
                  <a:fillRect t="-760" b="-7605"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  <a:ext uri="{FAA26D3D-D897-4be2-8F04-BA451C77F1D7}">
                  <ma14:placeholderFlag xmlns:ma14="http://schemas.microsoft.com/office/mac/drawingml/2011/main" xmlns="" xmlns:a14="http://schemas.microsoft.com/office/drawing/2010/main" val="1"/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3" name="TextBox 12">
            <a:extLst>
              <a:ext uri="{FF2B5EF4-FFF2-40B4-BE49-F238E27FC236}">
                <a16:creationId xmlns:a16="http://schemas.microsoft.com/office/drawing/2014/main" id="{7797FEDB-2B3D-9921-46EC-EDA8C323EBFC}"/>
              </a:ext>
            </a:extLst>
          </p:cNvPr>
          <p:cNvSpPr txBox="1"/>
          <p:nvPr/>
        </p:nvSpPr>
        <p:spPr>
          <a:xfrm>
            <a:off x="642000" y="2800350"/>
            <a:ext cx="2859565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1" dirty="0"/>
              <a:t>We need to guarantee that </a:t>
            </a:r>
            <a:r>
              <a:rPr lang="en-US" sz="1600" b="1" dirty="0" err="1"/>
              <a:t>cb</a:t>
            </a:r>
            <a:br>
              <a:rPr lang="en-US" sz="1600" b="1" dirty="0"/>
            </a:br>
            <a:r>
              <a:rPr lang="en-US" sz="1600" b="1" dirty="0"/>
              <a:t>is not deleted until after we are</a:t>
            </a:r>
            <a:br>
              <a:rPr lang="en-US" sz="1600" b="1" dirty="0"/>
            </a:br>
            <a:r>
              <a:rPr lang="en-US" sz="1600" b="1" dirty="0"/>
              <a:t>finished reading it</a:t>
            </a:r>
          </a:p>
        </p:txBody>
      </p:sp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D0D3BBE2-3E46-E153-F59F-C25339324C90}"/>
              </a:ext>
            </a:extLst>
          </p:cNvPr>
          <p:cNvCxnSpPr/>
          <p:nvPr/>
        </p:nvCxnSpPr>
        <p:spPr bwMode="auto">
          <a:xfrm flipV="1">
            <a:off x="1752600" y="2495550"/>
            <a:ext cx="0" cy="381000"/>
          </a:xfrm>
          <a:prstGeom prst="straightConnector1">
            <a:avLst/>
          </a:prstGeom>
          <a:solidFill>
            <a:schemeClr val="accent1"/>
          </a:solidFill>
          <a:ln w="25400" cap="flat" cmpd="sng" algn="ctr">
            <a:solidFill>
              <a:srgbClr val="C00000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DD8C1E6D-4038-5D02-83BE-A06F11CFD841}"/>
              </a:ext>
            </a:extLst>
          </p:cNvPr>
          <p:cNvCxnSpPr>
            <a:cxnSpLocks/>
          </p:cNvCxnSpPr>
          <p:nvPr/>
        </p:nvCxnSpPr>
        <p:spPr bwMode="auto">
          <a:xfrm>
            <a:off x="1752600" y="3562350"/>
            <a:ext cx="0" cy="381000"/>
          </a:xfrm>
          <a:prstGeom prst="straightConnector1">
            <a:avLst/>
          </a:prstGeom>
          <a:solidFill>
            <a:schemeClr val="accent1"/>
          </a:solidFill>
          <a:ln w="25400" cap="flat" cmpd="sng" algn="ctr">
            <a:solidFill>
              <a:srgbClr val="C00000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19" name="TextBox 18">
            <a:extLst>
              <a:ext uri="{FF2B5EF4-FFF2-40B4-BE49-F238E27FC236}">
                <a16:creationId xmlns:a16="http://schemas.microsoft.com/office/drawing/2014/main" id="{384E4EB7-3BA0-B2B7-D626-796D51723B39}"/>
              </a:ext>
            </a:extLst>
          </p:cNvPr>
          <p:cNvSpPr txBox="1"/>
          <p:nvPr/>
        </p:nvSpPr>
        <p:spPr>
          <a:xfrm>
            <a:off x="1143000" y="4400550"/>
            <a:ext cx="6034922" cy="40011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2000" dirty="0"/>
              <a:t>Sounds like a textbook use case of </a:t>
            </a:r>
            <a:r>
              <a:rPr lang="en-US" sz="2000" b="1" i="1" dirty="0">
                <a:solidFill>
                  <a:srgbClr val="BB0027"/>
                </a:solidFill>
              </a:rPr>
              <a:t>deferred reclamation</a:t>
            </a:r>
          </a:p>
        </p:txBody>
      </p:sp>
      <p:sp>
        <p:nvSpPr>
          <p:cNvPr id="20" name="Footer Placeholder 19">
            <a:extLst>
              <a:ext uri="{FF2B5EF4-FFF2-40B4-BE49-F238E27FC236}">
                <a16:creationId xmlns:a16="http://schemas.microsoft.com/office/drawing/2014/main" id="{7C78BE08-0C40-1CA5-53A5-27A87CB84E90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US"/>
              <a:t>Daniel Anderson  --  danielanderson.net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581615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  <p:bldP spid="11" grpId="0"/>
      <p:bldP spid="13" grpId="0"/>
      <p:bldP spid="19" grpId="0" animBg="1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D1BB23-712A-7D74-5886-3517A29AF0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i="1" dirty="0">
                <a:solidFill>
                  <a:srgbClr val="BB0027"/>
                </a:solidFill>
              </a:rPr>
              <a:t>Deferred reclamation</a:t>
            </a:r>
            <a:r>
              <a:rPr lang="en-US" dirty="0"/>
              <a:t>: A quick primer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3C6A81B-5CC0-DB7B-52D6-80F62E5E0D46}"/>
              </a:ext>
            </a:extLst>
          </p:cNvPr>
          <p:cNvSpPr txBox="1"/>
          <p:nvPr/>
        </p:nvSpPr>
        <p:spPr>
          <a:xfrm>
            <a:off x="3189249" y="1043285"/>
            <a:ext cx="276550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rgbClr val="BB0027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atomic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&lt;T*&gt; </a:t>
            </a:r>
            <a:r>
              <a:rPr lang="en-US" dirty="0" err="1">
                <a:latin typeface="Courier New" panose="02070309020205020404" pitchFamily="49" charset="0"/>
                <a:cs typeface="Courier New" panose="02070309020205020404" pitchFamily="49" charset="0"/>
              </a:rPr>
              <a:t>src</a:t>
            </a:r>
            <a:endParaRPr lang="en-US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9D729C0E-0A73-B785-C544-C659520DC8DA}"/>
              </a:ext>
            </a:extLst>
          </p:cNvPr>
          <p:cNvSpPr txBox="1"/>
          <p:nvPr/>
        </p:nvSpPr>
        <p:spPr>
          <a:xfrm>
            <a:off x="304800" y="1667979"/>
            <a:ext cx="4267199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T* </a:t>
            </a:r>
            <a:r>
              <a:rPr lang="en-US" sz="1400" b="1" dirty="0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protect</a:t>
            </a:r>
            <a:r>
              <a:rPr lang="en-US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const</a:t>
            </a:r>
            <a:r>
              <a:rPr lang="en-US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 std::atomic&lt;T*&gt;&amp; </a:t>
            </a:r>
            <a:r>
              <a:rPr lang="en-US" sz="14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src</a:t>
            </a:r>
            <a:r>
              <a:rPr lang="en-US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Atomically read the value of </a:t>
            </a:r>
            <a:r>
              <a:rPr lang="en-US" sz="14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src</a:t>
            </a:r>
            <a:r>
              <a:rPr lang="en-US" sz="14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with the guarantee that no other thread will delete this value until after it is released.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FD16DCDD-FF07-4527-8F00-4FA3A2F74B85}"/>
              </a:ext>
            </a:extLst>
          </p:cNvPr>
          <p:cNvSpPr txBox="1"/>
          <p:nvPr/>
        </p:nvSpPr>
        <p:spPr>
          <a:xfrm>
            <a:off x="304800" y="2968336"/>
            <a:ext cx="4267199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void</a:t>
            </a:r>
            <a:r>
              <a:rPr lang="en-US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400" b="1" dirty="0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release</a:t>
            </a:r>
            <a:r>
              <a:rPr lang="en-US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()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Release the protection on the protected value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Often done automatically through RAII types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10D2366-BDDB-5BCE-5B2D-C2F5F2D72969}"/>
              </a:ext>
            </a:extLst>
          </p:cNvPr>
          <p:cNvSpPr txBox="1"/>
          <p:nvPr/>
        </p:nvSpPr>
        <p:spPr>
          <a:xfrm>
            <a:off x="4703134" y="1657350"/>
            <a:ext cx="4267199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void</a:t>
            </a:r>
            <a:r>
              <a:rPr lang="en-US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400" b="1" dirty="0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retire</a:t>
            </a:r>
            <a:r>
              <a:rPr lang="en-US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(T* p)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Indicate that an object has been removed from the source and should be deleted.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Deletion is </a:t>
            </a:r>
            <a:r>
              <a:rPr lang="en-US" sz="14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delayed</a:t>
            </a:r>
            <a:r>
              <a:rPr lang="en-US" sz="14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if that value has been </a:t>
            </a:r>
            <a:r>
              <a:rPr lang="en-US" sz="14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protected</a:t>
            </a:r>
            <a:r>
              <a:rPr lang="en-US" sz="14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since before it was removed.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Occasionally (e.g., once per 1000 retires), clean up unprotected garbage that has accumulated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AF992BEB-7030-CCDC-B0CF-0D69C81EF3BE}"/>
              </a:ext>
            </a:extLst>
          </p:cNvPr>
          <p:cNvSpPr txBox="1"/>
          <p:nvPr/>
        </p:nvSpPr>
        <p:spPr>
          <a:xfrm>
            <a:off x="2895600" y="3943350"/>
            <a:ext cx="3733800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Common implementations: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b="1" dirty="0">
                <a:solidFill>
                  <a:srgbClr val="C000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Hazard pointers </a:t>
            </a:r>
            <a:r>
              <a:rPr lang="en-US" sz="14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(Concurrency TS2)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RCU (Concurrency TS2)</a:t>
            </a:r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924791E6-540D-7AF8-7914-8E640933FB8A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US"/>
              <a:t>Daniel Anderson  --  danielanderson.net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998565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8" grpId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5" name="Content Placeholder 2">
                <a:extLst>
                  <a:ext uri="{FF2B5EF4-FFF2-40B4-BE49-F238E27FC236}">
                    <a16:creationId xmlns:a16="http://schemas.microsoft.com/office/drawing/2014/main" id="{90DFA59D-3129-45D6-5869-675E1E7E04C8}"/>
                  </a:ext>
                </a:extLst>
              </p:cNvPr>
              <p:cNvSpPr txBox="1">
                <a:spLocks/>
              </p:cNvSpPr>
              <p:nvPr/>
            </p:nvSpPr>
            <p:spPr bwMode="auto">
              <a:xfrm>
                <a:off x="457200" y="1657350"/>
                <a:ext cx="4114798" cy="13716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  <a:ext uri="{FAA26D3D-D897-4be2-8F04-BA451C77F1D7}">
                  <ma14:placeholderFlag xmlns:ma14="http://schemas.microsoft.com/office/mac/drawingml/2011/main" xmlns="" val="1"/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lvl1pPr marL="6350" indent="-6350" algn="l" rtl="0" eaLnBrk="1" fontAlgn="base" hangingPunct="1">
                  <a:spcBef>
                    <a:spcPts val="600"/>
                  </a:spcBef>
                  <a:spcAft>
                    <a:spcPct val="0"/>
                  </a:spcAft>
                  <a:defRPr sz="1400">
                    <a:solidFill>
                      <a:schemeClr val="tx1"/>
                    </a:solidFill>
                    <a:latin typeface="Open Sans" charset="0"/>
                    <a:ea typeface="Open Sans" charset="0"/>
                    <a:cs typeface="Open Sans" charset="0"/>
                  </a:defRPr>
                </a:lvl1pPr>
                <a:lvl2pPr marL="742950" indent="-285750" algn="l" rtl="0" eaLnBrk="1" fontAlgn="base" hangingPunct="1">
                  <a:spcBef>
                    <a:spcPts val="600"/>
                  </a:spcBef>
                  <a:spcAft>
                    <a:spcPct val="0"/>
                  </a:spcAft>
                  <a:buSzPct val="110000"/>
                  <a:buFont typeface="Arial" charset="0"/>
                  <a:buChar char="•"/>
                  <a:defRPr sz="1400">
                    <a:solidFill>
                      <a:schemeClr val="tx1"/>
                    </a:solidFill>
                    <a:latin typeface="Open Sans" charset="0"/>
                    <a:ea typeface="Open Sans" charset="0"/>
                    <a:cs typeface="Open Sans" charset="0"/>
                  </a:defRPr>
                </a:lvl2pPr>
                <a:lvl3pPr marL="1200150" indent="-285750" algn="l" rtl="0" eaLnBrk="1" fontAlgn="base" hangingPunct="1">
                  <a:spcBef>
                    <a:spcPts val="600"/>
                  </a:spcBef>
                  <a:spcAft>
                    <a:spcPct val="0"/>
                  </a:spcAft>
                  <a:buSzPct val="110000"/>
                  <a:buFont typeface=".AppleSystemUIFont" charset="-120"/>
                  <a:buChar char="–"/>
                  <a:defRPr sz="1400" i="1">
                    <a:solidFill>
                      <a:schemeClr val="tx1"/>
                    </a:solidFill>
                    <a:latin typeface="Open Sans" charset="0"/>
                    <a:ea typeface="Open Sans" charset="0"/>
                    <a:cs typeface="Open Sans" charset="0"/>
                  </a:defRPr>
                </a:lvl3pPr>
                <a:lvl4pPr marL="1657350" indent="-285750" algn="l" rtl="0" eaLnBrk="1" fontAlgn="base" hangingPunct="1">
                  <a:spcBef>
                    <a:spcPts val="600"/>
                  </a:spcBef>
                  <a:spcAft>
                    <a:spcPct val="0"/>
                  </a:spcAft>
                  <a:buSzPct val="110000"/>
                  <a:buFont typeface="Arial" charset="0"/>
                  <a:buChar char="•"/>
                  <a:defRPr sz="1400">
                    <a:solidFill>
                      <a:schemeClr val="tx1"/>
                    </a:solidFill>
                    <a:latin typeface="Open Sans" charset="0"/>
                    <a:ea typeface="Open Sans" charset="0"/>
                    <a:cs typeface="Open Sans" charset="0"/>
                  </a:defRPr>
                </a:lvl4pPr>
                <a:lvl5pPr marL="2057400" indent="-228600" algn="l" rtl="0" eaLnBrk="1" fontAlgn="base" hangingPunct="1">
                  <a:spcBef>
                    <a:spcPts val="600"/>
                  </a:spcBef>
                  <a:spcAft>
                    <a:spcPct val="0"/>
                  </a:spcAft>
                  <a:buSzPct val="110000"/>
                  <a:buFont typeface=".AppleSystemUIFont" charset="-120"/>
                  <a:buChar char="–"/>
                  <a:defRPr sz="1400" i="1">
                    <a:solidFill>
                      <a:schemeClr val="tx1"/>
                    </a:solidFill>
                    <a:latin typeface="Open Sans" charset="0"/>
                    <a:ea typeface="Open Sans" charset="0"/>
                    <a:cs typeface="Open Sans" charset="0"/>
                  </a:defRPr>
                </a:lvl5pPr>
                <a:lvl6pPr marL="2514600" indent="-2286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itchFamily="-110" charset="0"/>
                    <a:ea typeface="+mn-ea"/>
                    <a:cs typeface="+mn-cs"/>
                  </a:defRPr>
                </a:lvl6pPr>
                <a:lvl7pPr marL="2971800" indent="-2286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itchFamily="-110" charset="0"/>
                    <a:ea typeface="+mn-ea"/>
                    <a:cs typeface="+mn-cs"/>
                  </a:defRPr>
                </a:lvl7pPr>
                <a:lvl8pPr marL="3429000" indent="-2286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itchFamily="-110" charset="0"/>
                    <a:ea typeface="+mn-ea"/>
                    <a:cs typeface="+mn-cs"/>
                  </a:defRPr>
                </a:lvl8pPr>
                <a:lvl9pPr marL="3886200" indent="-2286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itchFamily="-110" charset="0"/>
                    <a:ea typeface="+mn-ea"/>
                    <a:cs typeface="+mn-cs"/>
                  </a:defRPr>
                </a:lvl9pPr>
              </a:lstStyle>
              <a:p>
                <a:pPr marL="0" indent="0"/>
                <a:r>
                  <a:rPr lang="en-US" kern="0" dirty="0">
                    <a:solidFill>
                      <a:schemeClr val="accent6">
                        <a:lumMod val="60000"/>
                        <a:lumOff val="40000"/>
                      </a:schemeClr>
                    </a:solidFill>
                  </a:rPr>
                  <a:t>shared_ptr&lt;T&gt;</a:t>
                </a:r>
                <a:r>
                  <a:rPr lang="en-US" b="1" kern="0" dirty="0">
                    <a:solidFill>
                      <a:schemeClr val="accent6">
                        <a:lumMod val="60000"/>
                        <a:lumOff val="40000"/>
                      </a:schemeClr>
                    </a:solidFill>
                  </a:rPr>
                  <a:t> load() {</a:t>
                </a:r>
                <a:br>
                  <a:rPr lang="en-US" b="1" kern="0" dirty="0">
                    <a:solidFill>
                      <a:schemeClr val="accent6">
                        <a:lumMod val="60000"/>
                        <a:lumOff val="40000"/>
                      </a:schemeClr>
                    </a:solidFill>
                  </a:rPr>
                </a:br>
                <a:r>
                  <a:rPr lang="en-US" b="1" kern="0" dirty="0">
                    <a:solidFill>
                      <a:schemeClr val="accent6">
                        <a:lumMod val="60000"/>
                        <a:lumOff val="40000"/>
                      </a:schemeClr>
                    </a:solidFill>
                  </a:rPr>
                  <a:t>  auto </a:t>
                </a:r>
                <a:r>
                  <a:rPr lang="en-US" kern="0" dirty="0">
                    <a:solidFill>
                      <a:schemeClr val="accent6">
                        <a:lumMod val="60000"/>
                        <a:lumOff val="40000"/>
                      </a:schemeClr>
                    </a:solidFill>
                  </a:rPr>
                  <a:t>hp = </a:t>
                </a:r>
                <a:r>
                  <a:rPr lang="en-US" kern="0" dirty="0" err="1">
                    <a:solidFill>
                      <a:schemeClr val="accent6">
                        <a:lumMod val="60000"/>
                        <a:lumOff val="40000"/>
                      </a:schemeClr>
                    </a:solidFill>
                  </a:rPr>
                  <a:t>get_hazptr</a:t>
                </a:r>
                <a:r>
                  <a:rPr lang="en-US" kern="0" dirty="0">
                    <a:solidFill>
                      <a:schemeClr val="accent6">
                        <a:lumMod val="60000"/>
                        <a:lumOff val="40000"/>
                      </a:schemeClr>
                    </a:solidFill>
                  </a:rPr>
                  <a:t>();   // </a:t>
                </a:r>
                <a:r>
                  <a:rPr lang="en-US" i="1" kern="0" dirty="0">
                    <a:solidFill>
                      <a:schemeClr val="accent6">
                        <a:lumMod val="60000"/>
                        <a:lumOff val="40000"/>
                      </a:schemeClr>
                    </a:solidFill>
                  </a:rPr>
                  <a:t>Use hazard pointers</a:t>
                </a:r>
                <a:br>
                  <a:rPr lang="en-US" kern="0" dirty="0">
                    <a:solidFill>
                      <a:schemeClr val="accent6">
                        <a:lumMod val="60000"/>
                        <a:lumOff val="40000"/>
                      </a:schemeClr>
                    </a:solidFill>
                  </a:rPr>
                </a:br>
                <a:r>
                  <a:rPr lang="en-US" kern="0" dirty="0">
                    <a:solidFill>
                      <a:schemeClr val="accent6">
                        <a:lumMod val="60000"/>
                        <a:lumOff val="40000"/>
                      </a:schemeClr>
                    </a:solidFill>
                  </a:rPr>
                  <a:t>  </a:t>
                </a:r>
                <a:r>
                  <a:rPr lang="en-US" b="1" kern="0" dirty="0">
                    <a:solidFill>
                      <a:schemeClr val="accent6">
                        <a:lumMod val="60000"/>
                        <a:lumOff val="40000"/>
                      </a:schemeClr>
                    </a:solidFill>
                  </a:rPr>
                  <a:t>auto</a:t>
                </a:r>
                <a:r>
                  <a:rPr lang="en-US" kern="0" dirty="0">
                    <a:solidFill>
                      <a:schemeClr val="accent6">
                        <a:lumMod val="60000"/>
                        <a:lumOff val="40000"/>
                      </a:schemeClr>
                    </a:solidFill>
                  </a:rPr>
                  <a:t> cb = </a:t>
                </a:r>
                <a:r>
                  <a:rPr lang="en-US" kern="0" dirty="0" err="1">
                    <a:solidFill>
                      <a:schemeClr val="accent6">
                        <a:lumMod val="60000"/>
                        <a:lumOff val="40000"/>
                      </a:schemeClr>
                    </a:solidFill>
                  </a:rPr>
                  <a:t>hp.</a:t>
                </a:r>
                <a:r>
                  <a:rPr lang="en-US" b="1" kern="0" dirty="0" err="1">
                    <a:solidFill>
                      <a:schemeClr val="accent6">
                        <a:lumMod val="60000"/>
                        <a:lumOff val="40000"/>
                      </a:schemeClr>
                    </a:solidFill>
                  </a:rPr>
                  <a:t>protect</a:t>
                </a:r>
                <a:r>
                  <a:rPr lang="en-US" kern="0" dirty="0">
                    <a:solidFill>
                      <a:schemeClr val="accent6">
                        <a:lumMod val="60000"/>
                        <a:lumOff val="40000"/>
                      </a:schemeClr>
                    </a:solidFill>
                  </a:rPr>
                  <a:t>(ctrl);</a:t>
                </a:r>
                <a:br>
                  <a:rPr lang="en-US" kern="0" dirty="0">
                    <a:solidFill>
                      <a:schemeClr val="accent6">
                        <a:lumMod val="60000"/>
                        <a:lumOff val="40000"/>
                      </a:schemeClr>
                    </a:solidFill>
                  </a:rPr>
                </a:br>
                <a:r>
                  <a:rPr lang="en-US" kern="0" dirty="0">
                    <a:solidFill>
                      <a:schemeClr val="accent6">
                        <a:lumMod val="60000"/>
                        <a:lumOff val="40000"/>
                      </a:schemeClr>
                    </a:solidFill>
                  </a:rPr>
                  <a:t>  </a:t>
                </a:r>
                <a:r>
                  <a:rPr lang="en-US" b="1" kern="0" dirty="0">
                    <a:solidFill>
                      <a:schemeClr val="accent6">
                        <a:lumMod val="60000"/>
                        <a:lumOff val="40000"/>
                      </a:schemeClr>
                    </a:solidFill>
                  </a:rPr>
                  <a:t>if</a:t>
                </a:r>
                <a:r>
                  <a:rPr lang="en-US" kern="0" dirty="0">
                    <a:solidFill>
                      <a:schemeClr val="accent6">
                        <a:lumMod val="60000"/>
                        <a:lumOff val="40000"/>
                      </a:schemeClr>
                    </a:solidFill>
                  </a:rPr>
                  <a:t> (cb) </a:t>
                </a:r>
                <a:r>
                  <a:rPr lang="en-US" kern="0" dirty="0" err="1">
                    <a:solidFill>
                      <a:schemeClr val="accent6">
                        <a:lumMod val="60000"/>
                        <a:lumOff val="40000"/>
                      </a:schemeClr>
                    </a:solidFill>
                  </a:rPr>
                  <a:t>cb</a:t>
                </a:r>
                <a14:m>
                  <m:oMath xmlns:m="http://schemas.openxmlformats.org/officeDocument/2006/math">
                    <m:r>
                      <a:rPr lang="en-US" i="1" kern="0">
                        <a:solidFill>
                          <a:schemeClr val="accent6">
                            <a:lumMod val="60000"/>
                            <a:lumOff val="40000"/>
                          </a:schemeClr>
                        </a:solidFill>
                        <a:latin typeface="Cambria Math" panose="02040503050406030204" pitchFamily="18" charset="0"/>
                      </a:rPr>
                      <m:t>→</m:t>
                    </m:r>
                  </m:oMath>
                </a14:m>
                <a:r>
                  <a:rPr lang="en-US" b="1" kern="0" dirty="0" err="1">
                    <a:solidFill>
                      <a:schemeClr val="accent6">
                        <a:lumMod val="60000"/>
                        <a:lumOff val="40000"/>
                      </a:schemeClr>
                    </a:solidFill>
                  </a:rPr>
                  <a:t>increment_ref_count</a:t>
                </a:r>
                <a:r>
                  <a:rPr lang="en-US" kern="0" dirty="0">
                    <a:solidFill>
                      <a:schemeClr val="accent6">
                        <a:lumMod val="60000"/>
                        <a:lumOff val="40000"/>
                      </a:schemeClr>
                    </a:solidFill>
                  </a:rPr>
                  <a:t>();</a:t>
                </a:r>
                <a:br>
                  <a:rPr lang="en-US" kern="0" dirty="0">
                    <a:solidFill>
                      <a:schemeClr val="accent6">
                        <a:lumMod val="60000"/>
                        <a:lumOff val="40000"/>
                      </a:schemeClr>
                    </a:solidFill>
                  </a:rPr>
                </a:br>
                <a:r>
                  <a:rPr lang="en-US" kern="0" dirty="0">
                    <a:solidFill>
                      <a:schemeClr val="accent6">
                        <a:lumMod val="60000"/>
                        <a:lumOff val="40000"/>
                      </a:schemeClr>
                    </a:solidFill>
                  </a:rPr>
                  <a:t>  </a:t>
                </a:r>
                <a:r>
                  <a:rPr lang="en-US" b="1" kern="0" dirty="0">
                    <a:solidFill>
                      <a:schemeClr val="accent6">
                        <a:lumMod val="60000"/>
                        <a:lumOff val="40000"/>
                      </a:schemeClr>
                    </a:solidFill>
                  </a:rPr>
                  <a:t>return</a:t>
                </a:r>
                <a:r>
                  <a:rPr lang="en-US" kern="0" dirty="0">
                    <a:solidFill>
                      <a:schemeClr val="accent6">
                        <a:lumMod val="60000"/>
                        <a:lumOff val="40000"/>
                      </a:schemeClr>
                    </a:solidFill>
                  </a:rPr>
                  <a:t> shared_ptr&lt;T&gt;(</a:t>
                </a:r>
                <a:r>
                  <a:rPr lang="en-US" kern="0" dirty="0" err="1">
                    <a:solidFill>
                      <a:schemeClr val="accent6">
                        <a:lumMod val="60000"/>
                        <a:lumOff val="40000"/>
                      </a:schemeClr>
                    </a:solidFill>
                  </a:rPr>
                  <a:t>cb</a:t>
                </a:r>
                <a:r>
                  <a:rPr lang="en-US" kern="0" dirty="0">
                    <a:solidFill>
                      <a:schemeClr val="accent6">
                        <a:lumMod val="60000"/>
                        <a:lumOff val="40000"/>
                      </a:schemeClr>
                    </a:solidFill>
                  </a:rPr>
                  <a:t>);</a:t>
                </a:r>
                <a:endParaRPr lang="en-US" b="1" kern="0" dirty="0">
                  <a:solidFill>
                    <a:schemeClr val="accent6">
                      <a:lumMod val="60000"/>
                      <a:lumOff val="40000"/>
                    </a:schemeClr>
                  </a:solidFill>
                </a:endParaRPr>
              </a:p>
              <a:p>
                <a:pPr marL="0" indent="0"/>
                <a:r>
                  <a:rPr lang="en-US" b="1" kern="0" dirty="0">
                    <a:solidFill>
                      <a:schemeClr val="accent6">
                        <a:lumMod val="60000"/>
                        <a:lumOff val="40000"/>
                      </a:schemeClr>
                    </a:solidFill>
                  </a:rPr>
                  <a:t>}  </a:t>
                </a:r>
                <a:r>
                  <a:rPr lang="en-US" i="1" kern="0" dirty="0">
                    <a:solidFill>
                      <a:schemeClr val="accent6">
                        <a:lumMod val="60000"/>
                        <a:lumOff val="40000"/>
                      </a:schemeClr>
                    </a:solidFill>
                  </a:rPr>
                  <a:t>// Automatic release from RAII</a:t>
                </a:r>
                <a:endParaRPr lang="en-US" b="1" i="1" kern="0" dirty="0">
                  <a:solidFill>
                    <a:schemeClr val="accent6">
                      <a:lumMod val="60000"/>
                      <a:lumOff val="40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25" name="Content Placeholder 2">
                <a:extLst>
                  <a:ext uri="{FF2B5EF4-FFF2-40B4-BE49-F238E27FC236}">
                    <a16:creationId xmlns:a16="http://schemas.microsoft.com/office/drawing/2014/main" id="{90DFA59D-3129-45D6-5869-675E1E7E04C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57200" y="1657350"/>
                <a:ext cx="4114798" cy="1371600"/>
              </a:xfrm>
              <a:prstGeom prst="rect">
                <a:avLst/>
              </a:prstGeom>
              <a:blipFill>
                <a:blip r:embed="rId2"/>
                <a:stretch>
                  <a:fillRect l="-444" t="-1333" b="-9778"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  <a:ext uri="{FAA26D3D-D897-4be2-8F04-BA451C77F1D7}">
                  <ma14:placeholderFlag xmlns="" xmlns:ma14="http://schemas.microsoft.com/office/mac/drawingml/2011/main" xmlns:a14="http://schemas.microsoft.com/office/drawing/2010/main" val="1"/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Title 1">
            <a:extLst>
              <a:ext uri="{FF2B5EF4-FFF2-40B4-BE49-F238E27FC236}">
                <a16:creationId xmlns:a16="http://schemas.microsoft.com/office/drawing/2014/main" id="{D5682886-CAE7-09C5-5DBF-863E3CC810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Solution #3: Deferred reclamation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60B6BCE-6169-CC42-7789-C6519E14CC60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457200" y="1200150"/>
            <a:ext cx="3429000" cy="381000"/>
          </a:xfrm>
        </p:spPr>
        <p:txBody>
          <a:bodyPr/>
          <a:lstStyle/>
          <a:p>
            <a:r>
              <a:rPr lang="en-US" b="1" i="1" dirty="0"/>
              <a:t>First attempt</a:t>
            </a:r>
            <a:r>
              <a:rPr lang="en-US" dirty="0"/>
              <a:t>: Protect then increment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Content Placeholder 2">
                <a:extLst>
                  <a:ext uri="{FF2B5EF4-FFF2-40B4-BE49-F238E27FC236}">
                    <a16:creationId xmlns:a16="http://schemas.microsoft.com/office/drawing/2014/main" id="{2A56539C-89CA-8951-87CF-FEEB4C750F84}"/>
                  </a:ext>
                </a:extLst>
              </p:cNvPr>
              <p:cNvSpPr txBox="1">
                <a:spLocks/>
              </p:cNvSpPr>
              <p:nvPr/>
            </p:nvSpPr>
            <p:spPr bwMode="auto">
              <a:xfrm>
                <a:off x="457200" y="1657350"/>
                <a:ext cx="4114798" cy="13716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  <a:ext uri="{FAA26D3D-D897-4be2-8F04-BA451C77F1D7}">
                  <ma14:placeholderFlag xmlns:ma14="http://schemas.microsoft.com/office/mac/drawingml/2011/main" xmlns="" val="1"/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lvl1pPr marL="6350" indent="-6350" algn="l" rtl="0" eaLnBrk="1" fontAlgn="base" hangingPunct="1">
                  <a:spcBef>
                    <a:spcPts val="600"/>
                  </a:spcBef>
                  <a:spcAft>
                    <a:spcPct val="0"/>
                  </a:spcAft>
                  <a:defRPr sz="1400">
                    <a:solidFill>
                      <a:schemeClr val="tx1"/>
                    </a:solidFill>
                    <a:latin typeface="Open Sans" charset="0"/>
                    <a:ea typeface="Open Sans" charset="0"/>
                    <a:cs typeface="Open Sans" charset="0"/>
                  </a:defRPr>
                </a:lvl1pPr>
                <a:lvl2pPr marL="742950" indent="-285750" algn="l" rtl="0" eaLnBrk="1" fontAlgn="base" hangingPunct="1">
                  <a:spcBef>
                    <a:spcPts val="600"/>
                  </a:spcBef>
                  <a:spcAft>
                    <a:spcPct val="0"/>
                  </a:spcAft>
                  <a:buSzPct val="110000"/>
                  <a:buFont typeface="Arial" charset="0"/>
                  <a:buChar char="•"/>
                  <a:defRPr sz="1400">
                    <a:solidFill>
                      <a:schemeClr val="tx1"/>
                    </a:solidFill>
                    <a:latin typeface="Open Sans" charset="0"/>
                    <a:ea typeface="Open Sans" charset="0"/>
                    <a:cs typeface="Open Sans" charset="0"/>
                  </a:defRPr>
                </a:lvl2pPr>
                <a:lvl3pPr marL="1200150" indent="-285750" algn="l" rtl="0" eaLnBrk="1" fontAlgn="base" hangingPunct="1">
                  <a:spcBef>
                    <a:spcPts val="600"/>
                  </a:spcBef>
                  <a:spcAft>
                    <a:spcPct val="0"/>
                  </a:spcAft>
                  <a:buSzPct val="110000"/>
                  <a:buFont typeface=".AppleSystemUIFont" charset="-120"/>
                  <a:buChar char="–"/>
                  <a:defRPr sz="1400" i="1">
                    <a:solidFill>
                      <a:schemeClr val="tx1"/>
                    </a:solidFill>
                    <a:latin typeface="Open Sans" charset="0"/>
                    <a:ea typeface="Open Sans" charset="0"/>
                    <a:cs typeface="Open Sans" charset="0"/>
                  </a:defRPr>
                </a:lvl3pPr>
                <a:lvl4pPr marL="1657350" indent="-285750" algn="l" rtl="0" eaLnBrk="1" fontAlgn="base" hangingPunct="1">
                  <a:spcBef>
                    <a:spcPts val="600"/>
                  </a:spcBef>
                  <a:spcAft>
                    <a:spcPct val="0"/>
                  </a:spcAft>
                  <a:buSzPct val="110000"/>
                  <a:buFont typeface="Arial" charset="0"/>
                  <a:buChar char="•"/>
                  <a:defRPr sz="1400">
                    <a:solidFill>
                      <a:schemeClr val="tx1"/>
                    </a:solidFill>
                    <a:latin typeface="Open Sans" charset="0"/>
                    <a:ea typeface="Open Sans" charset="0"/>
                    <a:cs typeface="Open Sans" charset="0"/>
                  </a:defRPr>
                </a:lvl4pPr>
                <a:lvl5pPr marL="2057400" indent="-228600" algn="l" rtl="0" eaLnBrk="1" fontAlgn="base" hangingPunct="1">
                  <a:spcBef>
                    <a:spcPts val="600"/>
                  </a:spcBef>
                  <a:spcAft>
                    <a:spcPct val="0"/>
                  </a:spcAft>
                  <a:buSzPct val="110000"/>
                  <a:buFont typeface=".AppleSystemUIFont" charset="-120"/>
                  <a:buChar char="–"/>
                  <a:defRPr sz="1400" i="1">
                    <a:solidFill>
                      <a:schemeClr val="tx1"/>
                    </a:solidFill>
                    <a:latin typeface="Open Sans" charset="0"/>
                    <a:ea typeface="Open Sans" charset="0"/>
                    <a:cs typeface="Open Sans" charset="0"/>
                  </a:defRPr>
                </a:lvl5pPr>
                <a:lvl6pPr marL="2514600" indent="-2286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itchFamily="-110" charset="0"/>
                    <a:ea typeface="+mn-ea"/>
                    <a:cs typeface="+mn-cs"/>
                  </a:defRPr>
                </a:lvl6pPr>
                <a:lvl7pPr marL="2971800" indent="-2286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itchFamily="-110" charset="0"/>
                    <a:ea typeface="+mn-ea"/>
                    <a:cs typeface="+mn-cs"/>
                  </a:defRPr>
                </a:lvl7pPr>
                <a:lvl8pPr marL="3429000" indent="-2286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itchFamily="-110" charset="0"/>
                    <a:ea typeface="+mn-ea"/>
                    <a:cs typeface="+mn-cs"/>
                  </a:defRPr>
                </a:lvl8pPr>
                <a:lvl9pPr marL="3886200" indent="-2286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itchFamily="-110" charset="0"/>
                    <a:ea typeface="+mn-ea"/>
                    <a:cs typeface="+mn-cs"/>
                  </a:defRPr>
                </a:lvl9pPr>
              </a:lstStyle>
              <a:p>
                <a:pPr marL="0" indent="0"/>
                <a:r>
                  <a:rPr lang="en-US" kern="0" dirty="0"/>
                  <a:t>shared_ptr&lt;T&gt;</a:t>
                </a:r>
                <a:r>
                  <a:rPr lang="en-US" b="1" kern="0" dirty="0"/>
                  <a:t> load() {</a:t>
                </a:r>
                <a:br>
                  <a:rPr lang="en-US" b="1" kern="0" dirty="0"/>
                </a:br>
                <a:r>
                  <a:rPr lang="en-US" b="1" kern="0" dirty="0"/>
                  <a:t>  auto </a:t>
                </a:r>
                <a:r>
                  <a:rPr lang="en-US" kern="0" dirty="0"/>
                  <a:t>hp = </a:t>
                </a:r>
                <a:r>
                  <a:rPr lang="en-US" kern="0" dirty="0" err="1"/>
                  <a:t>get_hazptr</a:t>
                </a:r>
                <a:r>
                  <a:rPr lang="en-US" kern="0" dirty="0"/>
                  <a:t>();   </a:t>
                </a:r>
                <a:r>
                  <a:rPr lang="en-US" kern="0" dirty="0">
                    <a:solidFill>
                      <a:srgbClr val="C00000"/>
                    </a:solidFill>
                  </a:rPr>
                  <a:t>//</a:t>
                </a:r>
                <a:r>
                  <a:rPr lang="en-US" kern="0" dirty="0"/>
                  <a:t> </a:t>
                </a:r>
                <a:r>
                  <a:rPr lang="en-US" i="1" kern="0" dirty="0">
                    <a:solidFill>
                      <a:srgbClr val="C00000"/>
                    </a:solidFill>
                  </a:rPr>
                  <a:t>Use hazard pointers</a:t>
                </a:r>
                <a:br>
                  <a:rPr lang="en-US" kern="0" dirty="0"/>
                </a:br>
                <a:r>
                  <a:rPr lang="en-US" kern="0" dirty="0"/>
                  <a:t>  </a:t>
                </a:r>
                <a:r>
                  <a:rPr lang="en-US" b="1" kern="0" dirty="0"/>
                  <a:t>auto</a:t>
                </a:r>
                <a:r>
                  <a:rPr lang="en-US" kern="0" dirty="0"/>
                  <a:t> cb = </a:t>
                </a:r>
                <a:r>
                  <a:rPr lang="en-US" kern="0" dirty="0" err="1"/>
                  <a:t>hp.</a:t>
                </a:r>
                <a:r>
                  <a:rPr lang="en-US" b="1" kern="0" dirty="0" err="1">
                    <a:solidFill>
                      <a:srgbClr val="C00000"/>
                    </a:solidFill>
                  </a:rPr>
                  <a:t>protect</a:t>
                </a:r>
                <a:r>
                  <a:rPr lang="en-US" kern="0" dirty="0"/>
                  <a:t>(ctrl);</a:t>
                </a:r>
                <a:br>
                  <a:rPr lang="en-US" kern="0" dirty="0"/>
                </a:br>
                <a:r>
                  <a:rPr lang="en-US" kern="0" dirty="0"/>
                  <a:t>  </a:t>
                </a:r>
                <a:r>
                  <a:rPr lang="en-US" b="1" kern="0" dirty="0"/>
                  <a:t>if</a:t>
                </a:r>
                <a:r>
                  <a:rPr lang="en-US" kern="0" dirty="0"/>
                  <a:t> (cb) </a:t>
                </a:r>
                <a:r>
                  <a:rPr lang="en-US" kern="0" dirty="0" err="1"/>
                  <a:t>cb</a:t>
                </a:r>
                <a14:m>
                  <m:oMath xmlns:m="http://schemas.openxmlformats.org/officeDocument/2006/math">
                    <m:r>
                      <a:rPr lang="en-US" i="1" kern="0">
                        <a:latin typeface="Cambria Math" panose="02040503050406030204" pitchFamily="18" charset="0"/>
                      </a:rPr>
                      <m:t>→</m:t>
                    </m:r>
                  </m:oMath>
                </a14:m>
                <a:r>
                  <a:rPr lang="en-US" b="1" kern="0" dirty="0" err="1"/>
                  <a:t>increment_ref_count</a:t>
                </a:r>
                <a:r>
                  <a:rPr lang="en-US" kern="0" dirty="0"/>
                  <a:t>();</a:t>
                </a:r>
                <a:br>
                  <a:rPr lang="en-US" kern="0" dirty="0"/>
                </a:br>
                <a:r>
                  <a:rPr lang="en-US" kern="0" dirty="0"/>
                  <a:t>  </a:t>
                </a:r>
                <a:r>
                  <a:rPr lang="en-US" b="1" kern="0" dirty="0"/>
                  <a:t>return</a:t>
                </a:r>
                <a:r>
                  <a:rPr lang="en-US" kern="0" dirty="0"/>
                  <a:t> shared_ptr&lt;T&gt;(</a:t>
                </a:r>
                <a:r>
                  <a:rPr lang="en-US" kern="0" dirty="0" err="1"/>
                  <a:t>cb</a:t>
                </a:r>
                <a:r>
                  <a:rPr lang="en-US" kern="0" dirty="0"/>
                  <a:t>);</a:t>
                </a:r>
                <a:endParaRPr lang="en-US" b="1" kern="0" dirty="0"/>
              </a:p>
              <a:p>
                <a:pPr marL="0" indent="0"/>
                <a:r>
                  <a:rPr lang="en-US" b="1" kern="0" dirty="0"/>
                  <a:t>}  </a:t>
                </a:r>
                <a:r>
                  <a:rPr lang="en-US" i="1" kern="0" dirty="0">
                    <a:solidFill>
                      <a:srgbClr val="C00000"/>
                    </a:solidFill>
                  </a:rPr>
                  <a:t>// Automatic release from RAII</a:t>
                </a:r>
                <a:endParaRPr lang="en-US" b="1" i="1" kern="0" dirty="0">
                  <a:solidFill>
                    <a:srgbClr val="C00000"/>
                  </a:solidFill>
                </a:endParaRPr>
              </a:p>
            </p:txBody>
          </p:sp>
        </mc:Choice>
        <mc:Fallback xmlns="">
          <p:sp>
            <p:nvSpPr>
              <p:cNvPr id="4" name="Content Placeholder 2">
                <a:extLst>
                  <a:ext uri="{FF2B5EF4-FFF2-40B4-BE49-F238E27FC236}">
                    <a16:creationId xmlns:a16="http://schemas.microsoft.com/office/drawing/2014/main" id="{2A56539C-89CA-8951-87CF-FEEB4C750F8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57200" y="1657350"/>
                <a:ext cx="4114798" cy="1371600"/>
              </a:xfrm>
              <a:prstGeom prst="rect">
                <a:avLst/>
              </a:prstGeom>
              <a:blipFill>
                <a:blip r:embed="rId3"/>
                <a:stretch>
                  <a:fillRect l="-444" t="-1333" b="-9778"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  <a:ext uri="{FAA26D3D-D897-4be2-8F04-BA451C77F1D7}">
                  <ma14:placeholderFlag xmlns="" xmlns:ma14="http://schemas.microsoft.com/office/mac/drawingml/2011/main" xmlns:a14="http://schemas.microsoft.com/office/drawing/2010/main" val="1"/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268123FC-28DD-3ACE-81DE-5EC9085A5B90}"/>
              </a:ext>
            </a:extLst>
          </p:cNvPr>
          <p:cNvSpPr txBox="1">
            <a:spLocks/>
          </p:cNvSpPr>
          <p:nvPr/>
        </p:nvSpPr>
        <p:spPr bwMode="auto">
          <a:xfrm>
            <a:off x="457200" y="3257550"/>
            <a:ext cx="3048000" cy="5334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6350" indent="-6350" algn="l" rtl="0" eaLnBrk="1" fontAlgn="base" hangingPunct="1">
              <a:spcBef>
                <a:spcPts val="60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742950" indent="-285750" algn="l" rtl="0" eaLnBrk="1" fontAlgn="base" hangingPunct="1">
              <a:spcBef>
                <a:spcPts val="600"/>
              </a:spcBef>
              <a:spcAft>
                <a:spcPct val="0"/>
              </a:spcAft>
              <a:buSzPct val="110000"/>
              <a:buFont typeface="Arial" charset="0"/>
              <a:buChar char="•"/>
              <a:defRPr sz="1400">
                <a:solidFill>
                  <a:schemeClr val="tx1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1200150" indent="-285750" algn="l" rtl="0" eaLnBrk="1" fontAlgn="base" hangingPunct="1">
              <a:spcBef>
                <a:spcPts val="600"/>
              </a:spcBef>
              <a:spcAft>
                <a:spcPct val="0"/>
              </a:spcAft>
              <a:buSzPct val="110000"/>
              <a:buFont typeface=".AppleSystemUIFont" charset="-120"/>
              <a:buChar char="–"/>
              <a:defRPr sz="1400" i="1">
                <a:solidFill>
                  <a:schemeClr val="tx1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657350" indent="-285750" algn="l" rtl="0" eaLnBrk="1" fontAlgn="base" hangingPunct="1">
              <a:spcBef>
                <a:spcPts val="600"/>
              </a:spcBef>
              <a:spcAft>
                <a:spcPct val="0"/>
              </a:spcAft>
              <a:buSzPct val="110000"/>
              <a:buFont typeface="Arial" charset="0"/>
              <a:buChar char="•"/>
              <a:defRPr sz="1400">
                <a:solidFill>
                  <a:schemeClr val="tx1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2057400" indent="-228600" algn="l" rtl="0" eaLnBrk="1" fontAlgn="base" hangingPunct="1">
              <a:spcBef>
                <a:spcPts val="600"/>
              </a:spcBef>
              <a:spcAft>
                <a:spcPct val="0"/>
              </a:spcAft>
              <a:buSzPct val="110000"/>
              <a:buFont typeface=".AppleSystemUIFont" charset="-120"/>
              <a:buChar char="–"/>
              <a:defRPr sz="1400" i="1">
                <a:solidFill>
                  <a:schemeClr val="tx1"/>
                </a:solidFill>
                <a:latin typeface="Open Sans" charset="0"/>
                <a:ea typeface="Open Sans" charset="0"/>
                <a:cs typeface="Open Sans" charset="0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-110" charset="0"/>
                <a:ea typeface="+mn-ea"/>
                <a:cs typeface="+mn-cs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-110" charset="0"/>
                <a:ea typeface="+mn-ea"/>
                <a:cs typeface="+mn-cs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-110" charset="0"/>
                <a:ea typeface="+mn-ea"/>
                <a:cs typeface="+mn-cs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-110" charset="0"/>
                <a:ea typeface="+mn-ea"/>
                <a:cs typeface="+mn-cs"/>
              </a:defRPr>
            </a:lvl9pPr>
          </a:lstStyle>
          <a:p>
            <a:r>
              <a:rPr lang="en-US" b="1" i="1" kern="0" dirty="0"/>
              <a:t>Q1</a:t>
            </a:r>
            <a:r>
              <a:rPr lang="en-US" kern="0" dirty="0"/>
              <a:t>: Does this prevent the use-after-free on the control block?</a:t>
            </a:r>
          </a:p>
        </p:txBody>
      </p:sp>
      <p:pic>
        <p:nvPicPr>
          <p:cNvPr id="7" name="Picture 10">
            <a:extLst>
              <a:ext uri="{FF2B5EF4-FFF2-40B4-BE49-F238E27FC236}">
                <a16:creationId xmlns:a16="http://schemas.microsoft.com/office/drawing/2014/main" id="{09BE7B49-AF1D-1B0D-B7E2-417524518AC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11645" y="3269076"/>
            <a:ext cx="587109" cy="5218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BC199B09-B231-4697-FD7B-61D9E95A3391}"/>
              </a:ext>
            </a:extLst>
          </p:cNvPr>
          <p:cNvSpPr txBox="1">
            <a:spLocks/>
          </p:cNvSpPr>
          <p:nvPr/>
        </p:nvSpPr>
        <p:spPr bwMode="auto">
          <a:xfrm>
            <a:off x="457200" y="4019551"/>
            <a:ext cx="3429000" cy="3035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6350" indent="-6350" algn="l" rtl="0" eaLnBrk="1" fontAlgn="base" hangingPunct="1">
              <a:spcBef>
                <a:spcPts val="60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742950" indent="-285750" algn="l" rtl="0" eaLnBrk="1" fontAlgn="base" hangingPunct="1">
              <a:spcBef>
                <a:spcPts val="600"/>
              </a:spcBef>
              <a:spcAft>
                <a:spcPct val="0"/>
              </a:spcAft>
              <a:buSzPct val="110000"/>
              <a:buFont typeface="Arial" charset="0"/>
              <a:buChar char="•"/>
              <a:defRPr sz="1400">
                <a:solidFill>
                  <a:schemeClr val="tx1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1200150" indent="-285750" algn="l" rtl="0" eaLnBrk="1" fontAlgn="base" hangingPunct="1">
              <a:spcBef>
                <a:spcPts val="600"/>
              </a:spcBef>
              <a:spcAft>
                <a:spcPct val="0"/>
              </a:spcAft>
              <a:buSzPct val="110000"/>
              <a:buFont typeface=".AppleSystemUIFont" charset="-120"/>
              <a:buChar char="–"/>
              <a:defRPr sz="1400" i="1">
                <a:solidFill>
                  <a:schemeClr val="tx1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657350" indent="-285750" algn="l" rtl="0" eaLnBrk="1" fontAlgn="base" hangingPunct="1">
              <a:spcBef>
                <a:spcPts val="600"/>
              </a:spcBef>
              <a:spcAft>
                <a:spcPct val="0"/>
              </a:spcAft>
              <a:buSzPct val="110000"/>
              <a:buFont typeface="Arial" charset="0"/>
              <a:buChar char="•"/>
              <a:defRPr sz="1400">
                <a:solidFill>
                  <a:schemeClr val="tx1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2057400" indent="-228600" algn="l" rtl="0" eaLnBrk="1" fontAlgn="base" hangingPunct="1">
              <a:spcBef>
                <a:spcPts val="600"/>
              </a:spcBef>
              <a:spcAft>
                <a:spcPct val="0"/>
              </a:spcAft>
              <a:buSzPct val="110000"/>
              <a:buFont typeface=".AppleSystemUIFont" charset="-120"/>
              <a:buChar char="–"/>
              <a:defRPr sz="1400" i="1">
                <a:solidFill>
                  <a:schemeClr val="tx1"/>
                </a:solidFill>
                <a:latin typeface="Open Sans" charset="0"/>
                <a:ea typeface="Open Sans" charset="0"/>
                <a:cs typeface="Open Sans" charset="0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-110" charset="0"/>
                <a:ea typeface="+mn-ea"/>
                <a:cs typeface="+mn-cs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-110" charset="0"/>
                <a:ea typeface="+mn-ea"/>
                <a:cs typeface="+mn-cs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-110" charset="0"/>
                <a:ea typeface="+mn-ea"/>
                <a:cs typeface="+mn-cs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-110" charset="0"/>
                <a:ea typeface="+mn-ea"/>
                <a:cs typeface="+mn-cs"/>
              </a:defRPr>
            </a:lvl9pPr>
          </a:lstStyle>
          <a:p>
            <a:r>
              <a:rPr lang="en-US" b="1" i="1" kern="0" dirty="0"/>
              <a:t>Q2</a:t>
            </a:r>
            <a:r>
              <a:rPr lang="en-US" kern="0" dirty="0"/>
              <a:t>: Is this code correct?</a:t>
            </a:r>
          </a:p>
        </p:txBody>
      </p:sp>
      <p:sp>
        <p:nvSpPr>
          <p:cNvPr id="9" name="Multiplication Sign 8">
            <a:extLst>
              <a:ext uri="{FF2B5EF4-FFF2-40B4-BE49-F238E27FC236}">
                <a16:creationId xmlns:a16="http://schemas.microsoft.com/office/drawing/2014/main" id="{6C5BF47B-AF1B-DCA9-B82F-11F75E69ADB5}"/>
              </a:ext>
            </a:extLst>
          </p:cNvPr>
          <p:cNvSpPr/>
          <p:nvPr/>
        </p:nvSpPr>
        <p:spPr bwMode="auto">
          <a:xfrm>
            <a:off x="2743200" y="3858854"/>
            <a:ext cx="597204" cy="624923"/>
          </a:xfrm>
          <a:prstGeom prst="mathMultiply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45 Helvetica Light" pitchFamily="-110" charset="0"/>
              <a:ea typeface="Geneva" pitchFamily="-110" charset="-128"/>
              <a:cs typeface="Geneva" pitchFamily="-110" charset="-128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220905E4-A3AF-77DD-2091-EA6FB2DE19B3}"/>
              </a:ext>
            </a:extLst>
          </p:cNvPr>
          <p:cNvSpPr txBox="1"/>
          <p:nvPr/>
        </p:nvSpPr>
        <p:spPr>
          <a:xfrm>
            <a:off x="3317213" y="3909705"/>
            <a:ext cx="226581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i="1" dirty="0">
                <a:solidFill>
                  <a:srgbClr val="C00000"/>
                </a:solidFill>
              </a:rPr>
              <a:t>This might increment the</a:t>
            </a:r>
            <a:br>
              <a:rPr lang="en-US" sz="1400" b="1" i="1" dirty="0">
                <a:solidFill>
                  <a:srgbClr val="C00000"/>
                </a:solidFill>
              </a:rPr>
            </a:br>
            <a:r>
              <a:rPr lang="en-US" sz="1400" b="1" i="1" dirty="0">
                <a:solidFill>
                  <a:srgbClr val="C00000"/>
                </a:solidFill>
              </a:rPr>
              <a:t>reference count from zero!!!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4" name="Content Placeholder 2">
                <a:extLst>
                  <a:ext uri="{FF2B5EF4-FFF2-40B4-BE49-F238E27FC236}">
                    <a16:creationId xmlns:a16="http://schemas.microsoft.com/office/drawing/2014/main" id="{E7601CF7-A81C-69F0-6C28-90C0FB2AF69B}"/>
                  </a:ext>
                </a:extLst>
              </p:cNvPr>
              <p:cNvSpPr txBox="1">
                <a:spLocks/>
              </p:cNvSpPr>
              <p:nvPr/>
            </p:nvSpPr>
            <p:spPr bwMode="auto">
              <a:xfrm>
                <a:off x="4745665" y="1657350"/>
                <a:ext cx="4038600" cy="1828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  <a:ext uri="{FAA26D3D-D897-4be2-8F04-BA451C77F1D7}">
                  <ma14:placeholderFlag xmlns:ma14="http://schemas.microsoft.com/office/mac/drawingml/2011/main" xmlns="" val="1"/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lvl1pPr marL="6350" indent="-6350" algn="l" rtl="0" eaLnBrk="1" fontAlgn="base" hangingPunct="1">
                  <a:spcBef>
                    <a:spcPts val="600"/>
                  </a:spcBef>
                  <a:spcAft>
                    <a:spcPct val="0"/>
                  </a:spcAft>
                  <a:defRPr sz="1400">
                    <a:solidFill>
                      <a:schemeClr val="tx1"/>
                    </a:solidFill>
                    <a:latin typeface="Open Sans" charset="0"/>
                    <a:ea typeface="Open Sans" charset="0"/>
                    <a:cs typeface="Open Sans" charset="0"/>
                  </a:defRPr>
                </a:lvl1pPr>
                <a:lvl2pPr marL="742950" indent="-285750" algn="l" rtl="0" eaLnBrk="1" fontAlgn="base" hangingPunct="1">
                  <a:spcBef>
                    <a:spcPts val="600"/>
                  </a:spcBef>
                  <a:spcAft>
                    <a:spcPct val="0"/>
                  </a:spcAft>
                  <a:buSzPct val="110000"/>
                  <a:buFont typeface="Arial" charset="0"/>
                  <a:buChar char="•"/>
                  <a:defRPr sz="1400">
                    <a:solidFill>
                      <a:schemeClr val="tx1"/>
                    </a:solidFill>
                    <a:latin typeface="Open Sans" charset="0"/>
                    <a:ea typeface="Open Sans" charset="0"/>
                    <a:cs typeface="Open Sans" charset="0"/>
                  </a:defRPr>
                </a:lvl2pPr>
                <a:lvl3pPr marL="1200150" indent="-285750" algn="l" rtl="0" eaLnBrk="1" fontAlgn="base" hangingPunct="1">
                  <a:spcBef>
                    <a:spcPts val="600"/>
                  </a:spcBef>
                  <a:spcAft>
                    <a:spcPct val="0"/>
                  </a:spcAft>
                  <a:buSzPct val="110000"/>
                  <a:buFont typeface=".AppleSystemUIFont" charset="-120"/>
                  <a:buChar char="–"/>
                  <a:defRPr sz="1400" i="1">
                    <a:solidFill>
                      <a:schemeClr val="tx1"/>
                    </a:solidFill>
                    <a:latin typeface="Open Sans" charset="0"/>
                    <a:ea typeface="Open Sans" charset="0"/>
                    <a:cs typeface="Open Sans" charset="0"/>
                  </a:defRPr>
                </a:lvl3pPr>
                <a:lvl4pPr marL="1657350" indent="-285750" algn="l" rtl="0" eaLnBrk="1" fontAlgn="base" hangingPunct="1">
                  <a:spcBef>
                    <a:spcPts val="600"/>
                  </a:spcBef>
                  <a:spcAft>
                    <a:spcPct val="0"/>
                  </a:spcAft>
                  <a:buSzPct val="110000"/>
                  <a:buFont typeface="Arial" charset="0"/>
                  <a:buChar char="•"/>
                  <a:defRPr sz="1400">
                    <a:solidFill>
                      <a:schemeClr val="tx1"/>
                    </a:solidFill>
                    <a:latin typeface="Open Sans" charset="0"/>
                    <a:ea typeface="Open Sans" charset="0"/>
                    <a:cs typeface="Open Sans" charset="0"/>
                  </a:defRPr>
                </a:lvl4pPr>
                <a:lvl5pPr marL="2057400" indent="-228600" algn="l" rtl="0" eaLnBrk="1" fontAlgn="base" hangingPunct="1">
                  <a:spcBef>
                    <a:spcPts val="600"/>
                  </a:spcBef>
                  <a:spcAft>
                    <a:spcPct val="0"/>
                  </a:spcAft>
                  <a:buSzPct val="110000"/>
                  <a:buFont typeface=".AppleSystemUIFont" charset="-120"/>
                  <a:buChar char="–"/>
                  <a:defRPr sz="1400" i="1">
                    <a:solidFill>
                      <a:schemeClr val="tx1"/>
                    </a:solidFill>
                    <a:latin typeface="Open Sans" charset="0"/>
                    <a:ea typeface="Open Sans" charset="0"/>
                    <a:cs typeface="Open Sans" charset="0"/>
                  </a:defRPr>
                </a:lvl5pPr>
                <a:lvl6pPr marL="2514600" indent="-2286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itchFamily="-110" charset="0"/>
                    <a:ea typeface="+mn-ea"/>
                    <a:cs typeface="+mn-cs"/>
                  </a:defRPr>
                </a:lvl6pPr>
                <a:lvl7pPr marL="2971800" indent="-2286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itchFamily="-110" charset="0"/>
                    <a:ea typeface="+mn-ea"/>
                    <a:cs typeface="+mn-cs"/>
                  </a:defRPr>
                </a:lvl7pPr>
                <a:lvl8pPr marL="3429000" indent="-2286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itchFamily="-110" charset="0"/>
                    <a:ea typeface="+mn-ea"/>
                    <a:cs typeface="+mn-cs"/>
                  </a:defRPr>
                </a:lvl8pPr>
                <a:lvl9pPr marL="3886200" indent="-2286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itchFamily="-110" charset="0"/>
                    <a:ea typeface="+mn-ea"/>
                    <a:cs typeface="+mn-cs"/>
                  </a:defRPr>
                </a:lvl9pPr>
              </a:lstStyle>
              <a:p>
                <a:pPr marL="0" indent="0"/>
                <a:r>
                  <a:rPr lang="en-US" kern="0" dirty="0"/>
                  <a:t>shared_ptr&lt;T&gt;</a:t>
                </a:r>
                <a:r>
                  <a:rPr lang="en-US" b="1" kern="0" dirty="0"/>
                  <a:t> load() {</a:t>
                </a:r>
                <a:br>
                  <a:rPr lang="en-US" b="1" kern="0" dirty="0"/>
                </a:br>
                <a:r>
                  <a:rPr lang="en-US" b="1" kern="0" dirty="0"/>
                  <a:t>  while (true) </a:t>
                </a:r>
                <a:r>
                  <a:rPr lang="en-US" kern="0" dirty="0"/>
                  <a:t>{</a:t>
                </a:r>
                <a:br>
                  <a:rPr lang="en-US" b="1" kern="0" dirty="0"/>
                </a:br>
                <a:r>
                  <a:rPr lang="en-US" b="1" kern="0" dirty="0"/>
                  <a:t>    auto </a:t>
                </a:r>
                <a:r>
                  <a:rPr lang="en-US" kern="0" dirty="0"/>
                  <a:t>hp = </a:t>
                </a:r>
                <a:r>
                  <a:rPr lang="en-US" kern="0" dirty="0" err="1"/>
                  <a:t>get_hazptr</a:t>
                </a:r>
                <a:r>
                  <a:rPr lang="en-US" kern="0" dirty="0"/>
                  <a:t>();</a:t>
                </a:r>
                <a:br>
                  <a:rPr lang="en-US" kern="0" dirty="0"/>
                </a:br>
                <a:r>
                  <a:rPr lang="en-US" kern="0" dirty="0"/>
                  <a:t>    </a:t>
                </a:r>
                <a:r>
                  <a:rPr lang="en-US" b="1" kern="0" dirty="0"/>
                  <a:t>auto</a:t>
                </a:r>
                <a:r>
                  <a:rPr lang="en-US" kern="0" dirty="0"/>
                  <a:t> cb = </a:t>
                </a:r>
                <a:r>
                  <a:rPr lang="en-US" kern="0" dirty="0" err="1"/>
                  <a:t>hp.</a:t>
                </a:r>
                <a:r>
                  <a:rPr lang="en-US" b="1" kern="0" dirty="0" err="1">
                    <a:solidFill>
                      <a:srgbClr val="C00000"/>
                    </a:solidFill>
                  </a:rPr>
                  <a:t>protect</a:t>
                </a:r>
                <a:r>
                  <a:rPr lang="en-US" kern="0" dirty="0"/>
                  <a:t>(ctrl);</a:t>
                </a:r>
                <a:br>
                  <a:rPr lang="en-US" kern="0" dirty="0"/>
                </a:br>
                <a:r>
                  <a:rPr lang="en-US" kern="0" dirty="0"/>
                  <a:t>    </a:t>
                </a:r>
                <a:r>
                  <a:rPr lang="en-US" b="1" kern="0" dirty="0"/>
                  <a:t>if</a:t>
                </a:r>
                <a:r>
                  <a:rPr lang="en-US" kern="0" dirty="0"/>
                  <a:t> (!</a:t>
                </a:r>
                <a:r>
                  <a:rPr lang="en-US" kern="0" dirty="0" err="1"/>
                  <a:t>cb</a:t>
                </a:r>
                <a:r>
                  <a:rPr lang="en-US" kern="0" dirty="0"/>
                  <a:t> || </a:t>
                </a:r>
                <a:r>
                  <a:rPr lang="en-US" kern="0" dirty="0" err="1"/>
                  <a:t>cb</a:t>
                </a:r>
                <a14:m>
                  <m:oMath xmlns:m="http://schemas.openxmlformats.org/officeDocument/2006/math">
                    <m:r>
                      <a:rPr lang="en-US" i="1" kern="0">
                        <a:latin typeface="Cambria Math" panose="02040503050406030204" pitchFamily="18" charset="0"/>
                      </a:rPr>
                      <m:t>→</m:t>
                    </m:r>
                  </m:oMath>
                </a14:m>
                <a:r>
                  <a:rPr lang="en-US" b="1" kern="0" dirty="0" err="1">
                    <a:solidFill>
                      <a:srgbClr val="BB0027"/>
                    </a:solidFill>
                  </a:rPr>
                  <a:t>increment_if_not_zero</a:t>
                </a:r>
                <a:r>
                  <a:rPr lang="en-US" kern="0" dirty="0"/>
                  <a:t>())</a:t>
                </a:r>
                <a:br>
                  <a:rPr lang="en-US" kern="0" dirty="0"/>
                </a:br>
                <a:r>
                  <a:rPr lang="en-US" kern="0" dirty="0"/>
                  <a:t>      </a:t>
                </a:r>
                <a:r>
                  <a:rPr lang="en-US" b="1" kern="0" dirty="0"/>
                  <a:t>return</a:t>
                </a:r>
                <a:r>
                  <a:rPr lang="en-US" kern="0" dirty="0"/>
                  <a:t> shared_ptr&lt;T&gt;(</a:t>
                </a:r>
                <a:r>
                  <a:rPr lang="en-US" kern="0" dirty="0" err="1"/>
                  <a:t>cb</a:t>
                </a:r>
                <a:r>
                  <a:rPr lang="en-US" kern="0" dirty="0"/>
                  <a:t>);</a:t>
                </a:r>
                <a:br>
                  <a:rPr lang="en-US" kern="0" dirty="0"/>
                </a:br>
                <a:r>
                  <a:rPr lang="en-US" kern="0" dirty="0"/>
                  <a:t>  }</a:t>
                </a:r>
                <a:br>
                  <a:rPr lang="en-US" kern="0" dirty="0"/>
                </a:br>
                <a:r>
                  <a:rPr lang="en-US" b="1" kern="0" dirty="0"/>
                  <a:t>}</a:t>
                </a:r>
                <a:endParaRPr lang="en-US" b="1" i="1" kern="0" dirty="0">
                  <a:solidFill>
                    <a:srgbClr val="C00000"/>
                  </a:solidFill>
                </a:endParaRPr>
              </a:p>
            </p:txBody>
          </p:sp>
        </mc:Choice>
        <mc:Fallback xmlns="">
          <p:sp>
            <p:nvSpPr>
              <p:cNvPr id="24" name="Content Placeholder 2">
                <a:extLst>
                  <a:ext uri="{FF2B5EF4-FFF2-40B4-BE49-F238E27FC236}">
                    <a16:creationId xmlns:a16="http://schemas.microsoft.com/office/drawing/2014/main" id="{E7601CF7-A81C-69F0-6C28-90C0FB2AF69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745665" y="1657350"/>
                <a:ext cx="4038600" cy="1828800"/>
              </a:xfrm>
              <a:prstGeom prst="rect">
                <a:avLst/>
              </a:prstGeom>
              <a:blipFill>
                <a:blip r:embed="rId5"/>
                <a:stretch>
                  <a:fillRect l="-452" t="-1000" b="-1333"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  <a:ext uri="{FAA26D3D-D897-4be2-8F04-BA451C77F1D7}">
                  <ma14:placeholderFlag xmlns="" xmlns:ma14="http://schemas.microsoft.com/office/mac/drawingml/2011/main" xmlns:a14="http://schemas.microsoft.com/office/drawing/2010/main" val="1"/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26" name="Group 25">
            <a:extLst>
              <a:ext uri="{FF2B5EF4-FFF2-40B4-BE49-F238E27FC236}">
                <a16:creationId xmlns:a16="http://schemas.microsoft.com/office/drawing/2014/main" id="{D3481418-3CCC-026E-2D48-311B65FF9FFF}"/>
              </a:ext>
            </a:extLst>
          </p:cNvPr>
          <p:cNvGrpSpPr/>
          <p:nvPr/>
        </p:nvGrpSpPr>
        <p:grpSpPr>
          <a:xfrm>
            <a:off x="3581400" y="2441618"/>
            <a:ext cx="838200" cy="1403060"/>
            <a:chOff x="3581400" y="2441618"/>
            <a:chExt cx="838200" cy="1403060"/>
          </a:xfrm>
        </p:grpSpPr>
        <p:cxnSp>
          <p:nvCxnSpPr>
            <p:cNvPr id="16" name="Straight Connector 15">
              <a:extLst>
                <a:ext uri="{FF2B5EF4-FFF2-40B4-BE49-F238E27FC236}">
                  <a16:creationId xmlns:a16="http://schemas.microsoft.com/office/drawing/2014/main" id="{8941969A-C1BE-97A3-ECD4-C2BC185C4E7C}"/>
                </a:ext>
              </a:extLst>
            </p:cNvPr>
            <p:cNvCxnSpPr>
              <a:cxnSpLocks/>
            </p:cNvCxnSpPr>
            <p:nvPr/>
          </p:nvCxnSpPr>
          <p:spPr bwMode="auto">
            <a:xfrm flipV="1">
              <a:off x="4398336" y="2441618"/>
              <a:ext cx="0" cy="1403060"/>
            </a:xfrm>
            <a:prstGeom prst="line">
              <a:avLst/>
            </a:prstGeom>
            <a:solidFill>
              <a:schemeClr val="accent1"/>
            </a:solidFill>
            <a:ln w="38100" cap="flat" cmpd="sng" algn="ctr">
              <a:solidFill>
                <a:srgbClr val="C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8" name="Straight Arrow Connector 17">
              <a:extLst>
                <a:ext uri="{FF2B5EF4-FFF2-40B4-BE49-F238E27FC236}">
                  <a16:creationId xmlns:a16="http://schemas.microsoft.com/office/drawing/2014/main" id="{924F2BBA-73C9-D9E5-3789-928CA38B41AA}"/>
                </a:ext>
              </a:extLst>
            </p:cNvPr>
            <p:cNvCxnSpPr>
              <a:cxnSpLocks/>
            </p:cNvCxnSpPr>
            <p:nvPr/>
          </p:nvCxnSpPr>
          <p:spPr bwMode="auto">
            <a:xfrm flipH="1">
              <a:off x="3581400" y="2441618"/>
              <a:ext cx="838200" cy="14176"/>
            </a:xfrm>
            <a:prstGeom prst="straightConnector1">
              <a:avLst/>
            </a:prstGeom>
            <a:solidFill>
              <a:schemeClr val="accent1"/>
            </a:solidFill>
            <a:ln w="38100" cap="flat" cmpd="sng" algn="ctr">
              <a:solidFill>
                <a:srgbClr val="C00000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</p:grpSp>
      <p:sp>
        <p:nvSpPr>
          <p:cNvPr id="27" name="Content Placeholder 2">
            <a:extLst>
              <a:ext uri="{FF2B5EF4-FFF2-40B4-BE49-F238E27FC236}">
                <a16:creationId xmlns:a16="http://schemas.microsoft.com/office/drawing/2014/main" id="{12BFDC82-EE60-70D3-6488-587FE87C066C}"/>
              </a:ext>
            </a:extLst>
          </p:cNvPr>
          <p:cNvSpPr txBox="1">
            <a:spLocks/>
          </p:cNvSpPr>
          <p:nvPr/>
        </p:nvSpPr>
        <p:spPr bwMode="auto">
          <a:xfrm>
            <a:off x="4745664" y="1200150"/>
            <a:ext cx="3941135" cy="38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6350" indent="-6350" algn="l" rtl="0" eaLnBrk="1" fontAlgn="base" hangingPunct="1">
              <a:spcBef>
                <a:spcPts val="60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742950" indent="-285750" algn="l" rtl="0" eaLnBrk="1" fontAlgn="base" hangingPunct="1">
              <a:spcBef>
                <a:spcPts val="600"/>
              </a:spcBef>
              <a:spcAft>
                <a:spcPct val="0"/>
              </a:spcAft>
              <a:buSzPct val="110000"/>
              <a:buFont typeface="Arial" charset="0"/>
              <a:buChar char="•"/>
              <a:defRPr sz="1400">
                <a:solidFill>
                  <a:schemeClr val="tx1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1200150" indent="-285750" algn="l" rtl="0" eaLnBrk="1" fontAlgn="base" hangingPunct="1">
              <a:spcBef>
                <a:spcPts val="600"/>
              </a:spcBef>
              <a:spcAft>
                <a:spcPct val="0"/>
              </a:spcAft>
              <a:buSzPct val="110000"/>
              <a:buFont typeface=".AppleSystemUIFont" charset="-120"/>
              <a:buChar char="–"/>
              <a:defRPr sz="1400" i="1">
                <a:solidFill>
                  <a:schemeClr val="tx1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657350" indent="-285750" algn="l" rtl="0" eaLnBrk="1" fontAlgn="base" hangingPunct="1">
              <a:spcBef>
                <a:spcPts val="600"/>
              </a:spcBef>
              <a:spcAft>
                <a:spcPct val="0"/>
              </a:spcAft>
              <a:buSzPct val="110000"/>
              <a:buFont typeface="Arial" charset="0"/>
              <a:buChar char="•"/>
              <a:defRPr sz="1400">
                <a:solidFill>
                  <a:schemeClr val="tx1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2057400" indent="-228600" algn="l" rtl="0" eaLnBrk="1" fontAlgn="base" hangingPunct="1">
              <a:spcBef>
                <a:spcPts val="600"/>
              </a:spcBef>
              <a:spcAft>
                <a:spcPct val="0"/>
              </a:spcAft>
              <a:buSzPct val="110000"/>
              <a:buFont typeface=".AppleSystemUIFont" charset="-120"/>
              <a:buChar char="–"/>
              <a:defRPr sz="1400" i="1">
                <a:solidFill>
                  <a:schemeClr val="tx1"/>
                </a:solidFill>
                <a:latin typeface="Open Sans" charset="0"/>
                <a:ea typeface="Open Sans" charset="0"/>
                <a:cs typeface="Open Sans" charset="0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-110" charset="0"/>
                <a:ea typeface="+mn-ea"/>
                <a:cs typeface="+mn-cs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-110" charset="0"/>
                <a:ea typeface="+mn-ea"/>
                <a:cs typeface="+mn-cs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-110" charset="0"/>
                <a:ea typeface="+mn-ea"/>
                <a:cs typeface="+mn-cs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-110" charset="0"/>
                <a:ea typeface="+mn-ea"/>
                <a:cs typeface="+mn-cs"/>
              </a:defRPr>
            </a:lvl9pPr>
          </a:lstStyle>
          <a:p>
            <a:r>
              <a:rPr lang="en-US" b="1" i="1" kern="0" dirty="0"/>
              <a:t>Correct</a:t>
            </a:r>
            <a:r>
              <a:rPr lang="en-US" kern="0" dirty="0"/>
              <a:t>: Protect then </a:t>
            </a:r>
            <a:r>
              <a:rPr lang="en-US" b="1" kern="0" dirty="0"/>
              <a:t>increment if not zero</a:t>
            </a:r>
          </a:p>
        </p:txBody>
      </p:sp>
      <p:sp>
        <p:nvSpPr>
          <p:cNvPr id="28" name="Content Placeholder 2">
            <a:extLst>
              <a:ext uri="{FF2B5EF4-FFF2-40B4-BE49-F238E27FC236}">
                <a16:creationId xmlns:a16="http://schemas.microsoft.com/office/drawing/2014/main" id="{636F61C4-03CB-54C3-C9CB-E9210FA81DBC}"/>
              </a:ext>
            </a:extLst>
          </p:cNvPr>
          <p:cNvSpPr txBox="1">
            <a:spLocks/>
          </p:cNvSpPr>
          <p:nvPr/>
        </p:nvSpPr>
        <p:spPr bwMode="auto">
          <a:xfrm>
            <a:off x="5867400" y="3269076"/>
            <a:ext cx="2819400" cy="826674"/>
          </a:xfrm>
          <a:prstGeom prst="rect">
            <a:avLst/>
          </a:prstGeom>
          <a:solidFill>
            <a:srgbClr val="BB0027"/>
          </a:solidFill>
          <a:ln>
            <a:noFill/>
          </a:ln>
          <a:extLs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6350" indent="-6350" algn="l" rtl="0" eaLnBrk="1" fontAlgn="base" hangingPunct="1">
              <a:spcBef>
                <a:spcPts val="60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742950" indent="-285750" algn="l" rtl="0" eaLnBrk="1" fontAlgn="base" hangingPunct="1">
              <a:spcBef>
                <a:spcPts val="600"/>
              </a:spcBef>
              <a:spcAft>
                <a:spcPct val="0"/>
              </a:spcAft>
              <a:buSzPct val="110000"/>
              <a:buFont typeface="Arial" charset="0"/>
              <a:buChar char="•"/>
              <a:defRPr sz="1400">
                <a:solidFill>
                  <a:schemeClr val="tx1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1200150" indent="-285750" algn="l" rtl="0" eaLnBrk="1" fontAlgn="base" hangingPunct="1">
              <a:spcBef>
                <a:spcPts val="600"/>
              </a:spcBef>
              <a:spcAft>
                <a:spcPct val="0"/>
              </a:spcAft>
              <a:buSzPct val="110000"/>
              <a:buFont typeface=".AppleSystemUIFont" charset="-120"/>
              <a:buChar char="–"/>
              <a:defRPr sz="1400" i="1">
                <a:solidFill>
                  <a:schemeClr val="tx1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657350" indent="-285750" algn="l" rtl="0" eaLnBrk="1" fontAlgn="base" hangingPunct="1">
              <a:spcBef>
                <a:spcPts val="600"/>
              </a:spcBef>
              <a:spcAft>
                <a:spcPct val="0"/>
              </a:spcAft>
              <a:buSzPct val="110000"/>
              <a:buFont typeface="Arial" charset="0"/>
              <a:buChar char="•"/>
              <a:defRPr sz="1400">
                <a:solidFill>
                  <a:schemeClr val="tx1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2057400" indent="-228600" algn="l" rtl="0" eaLnBrk="1" fontAlgn="base" hangingPunct="1">
              <a:spcBef>
                <a:spcPts val="600"/>
              </a:spcBef>
              <a:spcAft>
                <a:spcPct val="0"/>
              </a:spcAft>
              <a:buSzPct val="110000"/>
              <a:buFont typeface=".AppleSystemUIFont" charset="-120"/>
              <a:buChar char="–"/>
              <a:defRPr sz="1400" i="1">
                <a:solidFill>
                  <a:schemeClr val="tx1"/>
                </a:solidFill>
                <a:latin typeface="Open Sans" charset="0"/>
                <a:ea typeface="Open Sans" charset="0"/>
                <a:cs typeface="Open Sans" charset="0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-110" charset="0"/>
                <a:ea typeface="+mn-ea"/>
                <a:cs typeface="+mn-cs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-110" charset="0"/>
                <a:ea typeface="+mn-ea"/>
                <a:cs typeface="+mn-cs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-110" charset="0"/>
                <a:ea typeface="+mn-ea"/>
                <a:cs typeface="+mn-cs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-110" charset="0"/>
                <a:ea typeface="+mn-ea"/>
                <a:cs typeface="+mn-cs"/>
              </a:defRPr>
            </a:lvl9pPr>
          </a:lstStyle>
          <a:p>
            <a:pPr marL="0" indent="0" algn="ctr"/>
            <a:r>
              <a:rPr lang="en-US" sz="1200" b="1" kern="0" dirty="0">
                <a:solidFill>
                  <a:schemeClr val="bg1"/>
                </a:solidFill>
              </a:rPr>
              <a:t>Atomically increment the ref count if its not zero, otherwise return false.  Required by std::</a:t>
            </a:r>
            <a:r>
              <a:rPr lang="en-US" sz="1200" b="1" kern="0" dirty="0" err="1">
                <a:solidFill>
                  <a:schemeClr val="bg1"/>
                </a:solidFill>
              </a:rPr>
              <a:t>weak_ptr</a:t>
            </a:r>
            <a:r>
              <a:rPr lang="en-US" sz="1200" b="1" kern="0" dirty="0">
                <a:solidFill>
                  <a:schemeClr val="bg1"/>
                </a:solidFill>
              </a:rPr>
              <a:t>::lock()</a:t>
            </a:r>
          </a:p>
        </p:txBody>
      </p:sp>
      <p:cxnSp>
        <p:nvCxnSpPr>
          <p:cNvPr id="29" name="Straight Arrow Connector 28">
            <a:extLst>
              <a:ext uri="{FF2B5EF4-FFF2-40B4-BE49-F238E27FC236}">
                <a16:creationId xmlns:a16="http://schemas.microsoft.com/office/drawing/2014/main" id="{231A1A2F-9AA6-7665-23FB-F4E2261D2465}"/>
              </a:ext>
            </a:extLst>
          </p:cNvPr>
          <p:cNvCxnSpPr>
            <a:cxnSpLocks/>
          </p:cNvCxnSpPr>
          <p:nvPr/>
        </p:nvCxnSpPr>
        <p:spPr bwMode="auto">
          <a:xfrm flipH="1" flipV="1">
            <a:off x="7543800" y="2800350"/>
            <a:ext cx="152400" cy="468726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rgbClr val="BB0027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33" name="Footer Placeholder 32">
            <a:extLst>
              <a:ext uri="{FF2B5EF4-FFF2-40B4-BE49-F238E27FC236}">
                <a16:creationId xmlns:a16="http://schemas.microsoft.com/office/drawing/2014/main" id="{D448EF17-3925-4A80-30C3-1492BE450408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US" dirty="0"/>
              <a:t>Daniel Anderson  --  danielanderson.net</a:t>
            </a:r>
          </a:p>
        </p:txBody>
      </p:sp>
    </p:spTree>
    <p:extLst>
      <p:ext uri="{BB962C8B-B14F-4D97-AF65-F5344CB8AC3E}">
        <p14:creationId xmlns:p14="http://schemas.microsoft.com/office/powerpoint/2010/main" val="11613708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/>
      <p:bldP spid="3" grpId="0" build="p"/>
      <p:bldP spid="4" grpId="0"/>
      <p:bldP spid="4" grpId="1"/>
      <p:bldP spid="6" grpId="0"/>
      <p:bldP spid="8" grpId="0"/>
      <p:bldP spid="9" grpId="0" animBg="1"/>
      <p:bldP spid="10" grpId="0"/>
      <p:bldP spid="24" grpId="0"/>
      <p:bldP spid="27" grpId="0"/>
      <p:bldP spid="28" grpId="0" animBg="1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73999B-3D12-0EA4-125E-06B8D70803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Solution #3: Deferred reclamation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Content Placeholder 2">
                <a:extLst>
                  <a:ext uri="{FF2B5EF4-FFF2-40B4-BE49-F238E27FC236}">
                    <a16:creationId xmlns:a16="http://schemas.microsoft.com/office/drawing/2014/main" id="{FEC1E59D-7D6B-5377-0875-8538DCAC40AC}"/>
                  </a:ext>
                </a:extLst>
              </p:cNvPr>
              <p:cNvSpPr txBox="1">
                <a:spLocks/>
              </p:cNvSpPr>
              <p:nvPr/>
            </p:nvSpPr>
            <p:spPr bwMode="auto">
              <a:xfrm>
                <a:off x="453887" y="1276350"/>
                <a:ext cx="3962400" cy="143372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  <a:ext uri="{FAA26D3D-D897-4be2-8F04-BA451C77F1D7}">
                  <ma14:placeholderFlag xmlns:ma14="http://schemas.microsoft.com/office/mac/drawingml/2011/main" xmlns="" val="1"/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lvl1pPr marL="6350" indent="-6350" algn="l" rtl="0" eaLnBrk="1" fontAlgn="base" hangingPunct="1">
                  <a:spcBef>
                    <a:spcPts val="600"/>
                  </a:spcBef>
                  <a:spcAft>
                    <a:spcPct val="0"/>
                  </a:spcAft>
                  <a:defRPr sz="1400">
                    <a:solidFill>
                      <a:schemeClr val="tx1"/>
                    </a:solidFill>
                    <a:latin typeface="Open Sans" charset="0"/>
                    <a:ea typeface="Open Sans" charset="0"/>
                    <a:cs typeface="Open Sans" charset="0"/>
                  </a:defRPr>
                </a:lvl1pPr>
                <a:lvl2pPr marL="742950" indent="-285750" algn="l" rtl="0" eaLnBrk="1" fontAlgn="base" hangingPunct="1">
                  <a:spcBef>
                    <a:spcPts val="600"/>
                  </a:spcBef>
                  <a:spcAft>
                    <a:spcPct val="0"/>
                  </a:spcAft>
                  <a:buSzPct val="110000"/>
                  <a:buFont typeface="Arial" charset="0"/>
                  <a:buChar char="•"/>
                  <a:defRPr sz="1400">
                    <a:solidFill>
                      <a:schemeClr val="tx1"/>
                    </a:solidFill>
                    <a:latin typeface="Open Sans" charset="0"/>
                    <a:ea typeface="Open Sans" charset="0"/>
                    <a:cs typeface="Open Sans" charset="0"/>
                  </a:defRPr>
                </a:lvl2pPr>
                <a:lvl3pPr marL="1200150" indent="-285750" algn="l" rtl="0" eaLnBrk="1" fontAlgn="base" hangingPunct="1">
                  <a:spcBef>
                    <a:spcPts val="600"/>
                  </a:spcBef>
                  <a:spcAft>
                    <a:spcPct val="0"/>
                  </a:spcAft>
                  <a:buSzPct val="110000"/>
                  <a:buFont typeface=".AppleSystemUIFont" charset="-120"/>
                  <a:buChar char="–"/>
                  <a:defRPr sz="1400" i="1">
                    <a:solidFill>
                      <a:schemeClr val="tx1"/>
                    </a:solidFill>
                    <a:latin typeface="Open Sans" charset="0"/>
                    <a:ea typeface="Open Sans" charset="0"/>
                    <a:cs typeface="Open Sans" charset="0"/>
                  </a:defRPr>
                </a:lvl3pPr>
                <a:lvl4pPr marL="1657350" indent="-285750" algn="l" rtl="0" eaLnBrk="1" fontAlgn="base" hangingPunct="1">
                  <a:spcBef>
                    <a:spcPts val="600"/>
                  </a:spcBef>
                  <a:spcAft>
                    <a:spcPct val="0"/>
                  </a:spcAft>
                  <a:buSzPct val="110000"/>
                  <a:buFont typeface="Arial" charset="0"/>
                  <a:buChar char="•"/>
                  <a:defRPr sz="1400">
                    <a:solidFill>
                      <a:schemeClr val="tx1"/>
                    </a:solidFill>
                    <a:latin typeface="Open Sans" charset="0"/>
                    <a:ea typeface="Open Sans" charset="0"/>
                    <a:cs typeface="Open Sans" charset="0"/>
                  </a:defRPr>
                </a:lvl4pPr>
                <a:lvl5pPr marL="2057400" indent="-228600" algn="l" rtl="0" eaLnBrk="1" fontAlgn="base" hangingPunct="1">
                  <a:spcBef>
                    <a:spcPts val="600"/>
                  </a:spcBef>
                  <a:spcAft>
                    <a:spcPct val="0"/>
                  </a:spcAft>
                  <a:buSzPct val="110000"/>
                  <a:buFont typeface=".AppleSystemUIFont" charset="-120"/>
                  <a:buChar char="–"/>
                  <a:defRPr sz="1400" i="1">
                    <a:solidFill>
                      <a:schemeClr val="tx1"/>
                    </a:solidFill>
                    <a:latin typeface="Open Sans" charset="0"/>
                    <a:ea typeface="Open Sans" charset="0"/>
                    <a:cs typeface="Open Sans" charset="0"/>
                  </a:defRPr>
                </a:lvl5pPr>
                <a:lvl6pPr marL="2514600" indent="-2286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itchFamily="-110" charset="0"/>
                    <a:ea typeface="+mn-ea"/>
                    <a:cs typeface="+mn-cs"/>
                  </a:defRPr>
                </a:lvl6pPr>
                <a:lvl7pPr marL="2971800" indent="-2286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itchFamily="-110" charset="0"/>
                    <a:ea typeface="+mn-ea"/>
                    <a:cs typeface="+mn-cs"/>
                  </a:defRPr>
                </a:lvl7pPr>
                <a:lvl8pPr marL="3429000" indent="-2286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itchFamily="-110" charset="0"/>
                    <a:ea typeface="+mn-ea"/>
                    <a:cs typeface="+mn-cs"/>
                  </a:defRPr>
                </a:lvl8pPr>
                <a:lvl9pPr marL="3886200" indent="-2286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itchFamily="-110" charset="0"/>
                    <a:ea typeface="+mn-ea"/>
                    <a:cs typeface="+mn-cs"/>
                  </a:defRPr>
                </a:lvl9pPr>
              </a:lstStyle>
              <a:p>
                <a:pPr marL="0" indent="0"/>
                <a:r>
                  <a:rPr lang="en-US" b="1" kern="0" dirty="0"/>
                  <a:t>void store(</a:t>
                </a:r>
                <a:r>
                  <a:rPr lang="en-US" b="1" dirty="0"/>
                  <a:t>shared_ptr desired</a:t>
                </a:r>
                <a:r>
                  <a:rPr lang="en-US" b="1" kern="0" dirty="0"/>
                  <a:t>) {</a:t>
                </a:r>
                <a:br>
                  <a:rPr lang="en-US" b="1" i="1" kern="0" dirty="0">
                    <a:solidFill>
                      <a:srgbClr val="C00000"/>
                    </a:solidFill>
                  </a:rPr>
                </a:br>
                <a:r>
                  <a:rPr lang="en-US" b="1" i="1" kern="0" dirty="0">
                    <a:solidFill>
                      <a:srgbClr val="C00000"/>
                    </a:solidFill>
                  </a:rPr>
                  <a:t>    </a:t>
                </a:r>
                <a:r>
                  <a:rPr lang="en-US" b="1" kern="0" dirty="0"/>
                  <a:t>auto</a:t>
                </a:r>
                <a:r>
                  <a:rPr lang="en-US" kern="0" dirty="0"/>
                  <a:t> </a:t>
                </a:r>
                <a:r>
                  <a:rPr lang="en-US" kern="0" dirty="0" err="1"/>
                  <a:t>new_cb</a:t>
                </a:r>
                <a:r>
                  <a:rPr lang="en-US" kern="0" dirty="0"/>
                  <a:t> = </a:t>
                </a:r>
                <a:r>
                  <a:rPr lang="en-US" kern="0" dirty="0" err="1"/>
                  <a:t>desired.ctrl</a:t>
                </a:r>
                <a:r>
                  <a:rPr lang="en-US" kern="0" dirty="0"/>
                  <a:t>;</a:t>
                </a:r>
                <a:br>
                  <a:rPr lang="en-US" kern="0" dirty="0"/>
                </a:br>
                <a:r>
                  <a:rPr lang="en-US" kern="0" dirty="0"/>
                  <a:t>    </a:t>
                </a:r>
                <a:r>
                  <a:rPr lang="en-US" b="1" kern="0" dirty="0"/>
                  <a:t>auto</a:t>
                </a:r>
                <a:r>
                  <a:rPr lang="en-US" kern="0" dirty="0"/>
                  <a:t> </a:t>
                </a:r>
                <a:r>
                  <a:rPr lang="en-US" kern="0" dirty="0" err="1"/>
                  <a:t>old_cb</a:t>
                </a:r>
                <a:r>
                  <a:rPr lang="en-US" kern="0" dirty="0"/>
                  <a:t> = </a:t>
                </a:r>
                <a:r>
                  <a:rPr lang="en-US" kern="0" dirty="0" err="1"/>
                  <a:t>ctrl.exchange</a:t>
                </a:r>
                <a:r>
                  <a:rPr lang="en-US" kern="0" dirty="0"/>
                  <a:t>(</a:t>
                </a:r>
                <a:r>
                  <a:rPr lang="en-US" kern="0" dirty="0" err="1"/>
                  <a:t>new_cb</a:t>
                </a:r>
                <a:r>
                  <a:rPr lang="en-US" kern="0" dirty="0"/>
                  <a:t>);</a:t>
                </a:r>
                <a:br>
                  <a:rPr lang="en-US" kern="0" dirty="0"/>
                </a:br>
                <a:r>
                  <a:rPr lang="en-US" kern="0" dirty="0"/>
                  <a:t>    </a:t>
                </a:r>
                <a:r>
                  <a:rPr lang="en-US" b="1" kern="0" dirty="0"/>
                  <a:t>if</a:t>
                </a:r>
                <a:r>
                  <a:rPr lang="en-US" kern="0" dirty="0"/>
                  <a:t> (</a:t>
                </a:r>
                <a:r>
                  <a:rPr lang="en-US" kern="0" dirty="0" err="1"/>
                  <a:t>old_cb</a:t>
                </a:r>
                <a:r>
                  <a:rPr lang="en-US" kern="0" dirty="0"/>
                  <a:t>) </a:t>
                </a:r>
                <a:r>
                  <a:rPr lang="en-US" kern="0" dirty="0" err="1"/>
                  <a:t>old_cb</a:t>
                </a:r>
                <a14:m>
                  <m:oMath xmlns:m="http://schemas.openxmlformats.org/officeDocument/2006/math">
                    <m:r>
                      <a:rPr lang="en-US" i="1" kern="0">
                        <a:latin typeface="Cambria Math" panose="02040503050406030204" pitchFamily="18" charset="0"/>
                      </a:rPr>
                      <m:t>→</m:t>
                    </m:r>
                  </m:oMath>
                </a14:m>
                <a:r>
                  <a:rPr lang="en-US" b="1" kern="0" dirty="0" err="1"/>
                  <a:t>decrement_ref_count</a:t>
                </a:r>
                <a:r>
                  <a:rPr lang="en-US" kern="0" dirty="0"/>
                  <a:t>();</a:t>
                </a:r>
                <a:br>
                  <a:rPr lang="en-US" kern="0" dirty="0"/>
                </a:br>
                <a:r>
                  <a:rPr lang="en-US" kern="0" dirty="0"/>
                  <a:t>    </a:t>
                </a:r>
                <a:r>
                  <a:rPr lang="en-US" kern="0" dirty="0" err="1"/>
                  <a:t>desired.clear</a:t>
                </a:r>
                <a:r>
                  <a:rPr lang="en-US" kern="0" dirty="0"/>
                  <a:t>();</a:t>
                </a:r>
                <a:br>
                  <a:rPr lang="en-US" kern="0" dirty="0"/>
                </a:br>
                <a:r>
                  <a:rPr lang="en-US" b="1" kern="0" dirty="0"/>
                  <a:t>}</a:t>
                </a:r>
              </a:p>
            </p:txBody>
          </p:sp>
        </mc:Choice>
        <mc:Fallback xmlns="">
          <p:sp>
            <p:nvSpPr>
              <p:cNvPr id="4" name="Content Placeholder 2">
                <a:extLst>
                  <a:ext uri="{FF2B5EF4-FFF2-40B4-BE49-F238E27FC236}">
                    <a16:creationId xmlns:a16="http://schemas.microsoft.com/office/drawing/2014/main" id="{FEC1E59D-7D6B-5377-0875-8538DCAC40A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53887" y="1276350"/>
                <a:ext cx="3962400" cy="1433720"/>
              </a:xfrm>
              <a:prstGeom prst="rect">
                <a:avLst/>
              </a:prstGeom>
              <a:blipFill>
                <a:blip r:embed="rId2"/>
                <a:stretch>
                  <a:fillRect l="-462" t="-847"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  <a:ext uri="{FAA26D3D-D897-4be2-8F04-BA451C77F1D7}">
                  <ma14:placeholderFlag xmlns="" xmlns:ma14="http://schemas.microsoft.com/office/mac/drawingml/2011/main" xmlns:a14="http://schemas.microsoft.com/office/drawing/2010/main" val="1"/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34E93EE3-A8BD-E5E6-E4E2-860F232721BA}"/>
              </a:ext>
            </a:extLst>
          </p:cNvPr>
          <p:cNvSpPr txBox="1">
            <a:spLocks/>
          </p:cNvSpPr>
          <p:nvPr/>
        </p:nvSpPr>
        <p:spPr bwMode="auto">
          <a:xfrm>
            <a:off x="4800600" y="1276350"/>
            <a:ext cx="3962400" cy="1600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6350" indent="-6350" algn="l" rtl="0" eaLnBrk="1" fontAlgn="base" hangingPunct="1">
              <a:spcBef>
                <a:spcPts val="60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742950" indent="-285750" algn="l" rtl="0" eaLnBrk="1" fontAlgn="base" hangingPunct="1">
              <a:spcBef>
                <a:spcPts val="600"/>
              </a:spcBef>
              <a:spcAft>
                <a:spcPct val="0"/>
              </a:spcAft>
              <a:buSzPct val="110000"/>
              <a:buFont typeface="Arial" charset="0"/>
              <a:buChar char="•"/>
              <a:defRPr sz="1400">
                <a:solidFill>
                  <a:schemeClr val="tx1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1200150" indent="-285750" algn="l" rtl="0" eaLnBrk="1" fontAlgn="base" hangingPunct="1">
              <a:spcBef>
                <a:spcPts val="600"/>
              </a:spcBef>
              <a:spcAft>
                <a:spcPct val="0"/>
              </a:spcAft>
              <a:buSzPct val="110000"/>
              <a:buFont typeface=".AppleSystemUIFont" charset="-120"/>
              <a:buChar char="–"/>
              <a:defRPr sz="1400" i="1">
                <a:solidFill>
                  <a:schemeClr val="tx1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657350" indent="-285750" algn="l" rtl="0" eaLnBrk="1" fontAlgn="base" hangingPunct="1">
              <a:spcBef>
                <a:spcPts val="600"/>
              </a:spcBef>
              <a:spcAft>
                <a:spcPct val="0"/>
              </a:spcAft>
              <a:buSzPct val="110000"/>
              <a:buFont typeface="Arial" charset="0"/>
              <a:buChar char="•"/>
              <a:defRPr sz="1400">
                <a:solidFill>
                  <a:schemeClr val="tx1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2057400" indent="-228600" algn="l" rtl="0" eaLnBrk="1" fontAlgn="base" hangingPunct="1">
              <a:spcBef>
                <a:spcPts val="600"/>
              </a:spcBef>
              <a:spcAft>
                <a:spcPct val="0"/>
              </a:spcAft>
              <a:buSzPct val="110000"/>
              <a:buFont typeface=".AppleSystemUIFont" charset="-120"/>
              <a:buChar char="–"/>
              <a:defRPr sz="1400" i="1">
                <a:solidFill>
                  <a:schemeClr val="tx1"/>
                </a:solidFill>
                <a:latin typeface="Open Sans" charset="0"/>
                <a:ea typeface="Open Sans" charset="0"/>
                <a:cs typeface="Open Sans" charset="0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-110" charset="0"/>
                <a:ea typeface="+mn-ea"/>
                <a:cs typeface="+mn-cs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-110" charset="0"/>
                <a:ea typeface="+mn-ea"/>
                <a:cs typeface="+mn-cs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-110" charset="0"/>
                <a:ea typeface="+mn-ea"/>
                <a:cs typeface="+mn-cs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-110" charset="0"/>
                <a:ea typeface="+mn-ea"/>
                <a:cs typeface="+mn-cs"/>
              </a:defRPr>
            </a:lvl9pPr>
          </a:lstStyle>
          <a:p>
            <a:pPr marL="0" indent="0"/>
            <a:r>
              <a:rPr lang="en-US" b="1" kern="0" dirty="0"/>
              <a:t>void </a:t>
            </a:r>
            <a:r>
              <a:rPr lang="en-US" kern="0" dirty="0" err="1"/>
              <a:t>control_block</a:t>
            </a:r>
            <a:r>
              <a:rPr lang="en-US" kern="0" dirty="0"/>
              <a:t>::</a:t>
            </a:r>
            <a:r>
              <a:rPr lang="en-US" b="1" kern="0" dirty="0" err="1"/>
              <a:t>decrement_ref_count</a:t>
            </a:r>
            <a:r>
              <a:rPr lang="en-US" b="1" kern="0" dirty="0"/>
              <a:t>() {</a:t>
            </a:r>
            <a:br>
              <a:rPr lang="en-US" b="1" i="1" kern="0" dirty="0">
                <a:solidFill>
                  <a:srgbClr val="C00000"/>
                </a:solidFill>
              </a:rPr>
            </a:br>
            <a:r>
              <a:rPr lang="en-US" b="1" i="1" kern="0" dirty="0">
                <a:solidFill>
                  <a:srgbClr val="C00000"/>
                </a:solidFill>
              </a:rPr>
              <a:t>  </a:t>
            </a:r>
            <a:r>
              <a:rPr lang="en-US" b="1" kern="0" dirty="0"/>
              <a:t>if </a:t>
            </a:r>
            <a:r>
              <a:rPr lang="en-US" kern="0" dirty="0"/>
              <a:t>(</a:t>
            </a:r>
            <a:r>
              <a:rPr lang="en-US" kern="0" dirty="0" err="1"/>
              <a:t>ref_count.fetch_sub</a:t>
            </a:r>
            <a:r>
              <a:rPr lang="en-US" kern="0" dirty="0"/>
              <a:t>(1) == 1) {</a:t>
            </a:r>
            <a:br>
              <a:rPr lang="en-US" kern="0" dirty="0"/>
            </a:br>
            <a:r>
              <a:rPr lang="en-US" kern="0" dirty="0"/>
              <a:t>    dispose();    </a:t>
            </a:r>
            <a:r>
              <a:rPr lang="en-US" i="1" kern="0" dirty="0">
                <a:solidFill>
                  <a:srgbClr val="C00000"/>
                </a:solidFill>
              </a:rPr>
              <a:t>// Delete the managed object</a:t>
            </a:r>
            <a:br>
              <a:rPr lang="en-US" kern="0" dirty="0">
                <a:solidFill>
                  <a:srgbClr val="C00000"/>
                </a:solidFill>
              </a:rPr>
            </a:br>
            <a:r>
              <a:rPr lang="en-US" b="1" kern="0" dirty="0"/>
              <a:t>    delete this;  </a:t>
            </a:r>
            <a:r>
              <a:rPr lang="en-US" i="1" kern="0" dirty="0">
                <a:solidFill>
                  <a:srgbClr val="BB0027"/>
                </a:solidFill>
              </a:rPr>
              <a:t>// Delete the control block</a:t>
            </a:r>
            <a:br>
              <a:rPr lang="en-US" i="1" kern="0" dirty="0">
                <a:solidFill>
                  <a:srgbClr val="BB0027"/>
                </a:solidFill>
              </a:rPr>
            </a:br>
            <a:r>
              <a:rPr lang="en-US" i="1" kern="0" dirty="0">
                <a:solidFill>
                  <a:srgbClr val="BB0027"/>
                </a:solidFill>
              </a:rPr>
              <a:t>    </a:t>
            </a:r>
            <a:br>
              <a:rPr lang="en-US" i="1" kern="0" dirty="0"/>
            </a:br>
            <a:r>
              <a:rPr lang="en-US" kern="0" dirty="0"/>
              <a:t>  }</a:t>
            </a:r>
            <a:br>
              <a:rPr lang="en-US" b="1" i="1" kern="0" dirty="0">
                <a:solidFill>
                  <a:srgbClr val="C00000"/>
                </a:solidFill>
              </a:rPr>
            </a:br>
            <a:r>
              <a:rPr lang="en-US" b="1" kern="0" dirty="0"/>
              <a:t>}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594107E-44FF-CF79-2EC9-A99295EFA75A}"/>
              </a:ext>
            </a:extLst>
          </p:cNvPr>
          <p:cNvSpPr txBox="1"/>
          <p:nvPr/>
        </p:nvSpPr>
        <p:spPr>
          <a:xfrm>
            <a:off x="6553200" y="2665992"/>
            <a:ext cx="2039679" cy="553998"/>
          </a:xfrm>
          <a:prstGeom prst="rect">
            <a:avLst/>
          </a:prstGeom>
          <a:noFill/>
          <a:ln w="12700"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r>
              <a:rPr lang="en-US" sz="1000" dirty="0"/>
              <a:t>Intentionally ignoring the weak reference count and the possibility of custom allocators for simplicity…</a:t>
            </a:r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24C6BDE2-5F3A-3BEC-B5BC-7B187DC070CD}"/>
              </a:ext>
            </a:extLst>
          </p:cNvPr>
          <p:cNvCxnSpPr/>
          <p:nvPr/>
        </p:nvCxnSpPr>
        <p:spPr bwMode="auto">
          <a:xfrm>
            <a:off x="5029200" y="2076450"/>
            <a:ext cx="3200400" cy="0"/>
          </a:xfrm>
          <a:prstGeom prst="line">
            <a:avLst/>
          </a:prstGeom>
          <a:solidFill>
            <a:schemeClr val="accent1"/>
          </a:solidFill>
          <a:ln w="254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7B51B7A9-077C-8028-23C5-14CB471F5075}"/>
              </a:ext>
            </a:extLst>
          </p:cNvPr>
          <p:cNvSpPr txBox="1">
            <a:spLocks/>
          </p:cNvSpPr>
          <p:nvPr/>
        </p:nvSpPr>
        <p:spPr bwMode="auto">
          <a:xfrm>
            <a:off x="4988441" y="2145111"/>
            <a:ext cx="3962400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6350" indent="-6350" algn="l" rtl="0" eaLnBrk="1" fontAlgn="base" hangingPunct="1">
              <a:spcBef>
                <a:spcPts val="60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742950" indent="-285750" algn="l" rtl="0" eaLnBrk="1" fontAlgn="base" hangingPunct="1">
              <a:spcBef>
                <a:spcPts val="600"/>
              </a:spcBef>
              <a:spcAft>
                <a:spcPct val="0"/>
              </a:spcAft>
              <a:buSzPct val="110000"/>
              <a:buFont typeface="Arial" charset="0"/>
              <a:buChar char="•"/>
              <a:defRPr sz="1400">
                <a:solidFill>
                  <a:schemeClr val="tx1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1200150" indent="-285750" algn="l" rtl="0" eaLnBrk="1" fontAlgn="base" hangingPunct="1">
              <a:spcBef>
                <a:spcPts val="600"/>
              </a:spcBef>
              <a:spcAft>
                <a:spcPct val="0"/>
              </a:spcAft>
              <a:buSzPct val="110000"/>
              <a:buFont typeface=".AppleSystemUIFont" charset="-120"/>
              <a:buChar char="–"/>
              <a:defRPr sz="1400" i="1">
                <a:solidFill>
                  <a:schemeClr val="tx1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657350" indent="-285750" algn="l" rtl="0" eaLnBrk="1" fontAlgn="base" hangingPunct="1">
              <a:spcBef>
                <a:spcPts val="600"/>
              </a:spcBef>
              <a:spcAft>
                <a:spcPct val="0"/>
              </a:spcAft>
              <a:buSzPct val="110000"/>
              <a:buFont typeface="Arial" charset="0"/>
              <a:buChar char="•"/>
              <a:defRPr sz="1400">
                <a:solidFill>
                  <a:schemeClr val="tx1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2057400" indent="-228600" algn="l" rtl="0" eaLnBrk="1" fontAlgn="base" hangingPunct="1">
              <a:spcBef>
                <a:spcPts val="600"/>
              </a:spcBef>
              <a:spcAft>
                <a:spcPct val="0"/>
              </a:spcAft>
              <a:buSzPct val="110000"/>
              <a:buFont typeface=".AppleSystemUIFont" charset="-120"/>
              <a:buChar char="–"/>
              <a:defRPr sz="1400" i="1">
                <a:solidFill>
                  <a:schemeClr val="tx1"/>
                </a:solidFill>
                <a:latin typeface="Open Sans" charset="0"/>
                <a:ea typeface="Open Sans" charset="0"/>
                <a:cs typeface="Open Sans" charset="0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-110" charset="0"/>
                <a:ea typeface="+mn-ea"/>
                <a:cs typeface="+mn-cs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-110" charset="0"/>
                <a:ea typeface="+mn-ea"/>
                <a:cs typeface="+mn-cs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-110" charset="0"/>
                <a:ea typeface="+mn-ea"/>
                <a:cs typeface="+mn-cs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-110" charset="0"/>
                <a:ea typeface="+mn-ea"/>
                <a:cs typeface="+mn-cs"/>
              </a:defRPr>
            </a:lvl9pPr>
          </a:lstStyle>
          <a:p>
            <a:pPr marL="0" indent="0"/>
            <a:r>
              <a:rPr lang="en-US" b="1" kern="0" dirty="0"/>
              <a:t>retire(this);  </a:t>
            </a:r>
            <a:r>
              <a:rPr lang="en-US" i="1" kern="0" dirty="0">
                <a:solidFill>
                  <a:srgbClr val="BB0027"/>
                </a:solidFill>
              </a:rPr>
              <a:t>// </a:t>
            </a:r>
            <a:r>
              <a:rPr lang="en-US" b="1" i="1" kern="0" dirty="0">
                <a:solidFill>
                  <a:srgbClr val="BB0027"/>
                </a:solidFill>
              </a:rPr>
              <a:t>Retire</a:t>
            </a:r>
            <a:r>
              <a:rPr lang="en-US" i="1" kern="0" dirty="0">
                <a:solidFill>
                  <a:srgbClr val="BB0027"/>
                </a:solidFill>
              </a:rPr>
              <a:t> the control block</a:t>
            </a:r>
            <a:br>
              <a:rPr lang="en-US" i="1" kern="0" dirty="0">
                <a:solidFill>
                  <a:srgbClr val="BB0027"/>
                </a:solidFill>
              </a:rPr>
            </a:br>
            <a:r>
              <a:rPr lang="en-US" i="1" kern="0" dirty="0">
                <a:solidFill>
                  <a:srgbClr val="BB0027"/>
                </a:solidFill>
              </a:rPr>
              <a:t>    </a:t>
            </a:r>
            <a:endParaRPr lang="en-US" b="1" kern="0" dirty="0"/>
          </a:p>
        </p:txBody>
      </p:sp>
      <p:sp>
        <p:nvSpPr>
          <p:cNvPr id="10" name="Footer Placeholder 9">
            <a:extLst>
              <a:ext uri="{FF2B5EF4-FFF2-40B4-BE49-F238E27FC236}">
                <a16:creationId xmlns:a16="http://schemas.microsoft.com/office/drawing/2014/main" id="{71AD363A-390F-AD59-52DA-981E25BBFDA9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US"/>
              <a:t>Daniel Anderson  --  danielanderson.net</a:t>
            </a:r>
            <a:endParaRPr lang="en-US" dirty="0"/>
          </a:p>
        </p:txBody>
      </p: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3BC27DCE-2232-BE0A-F466-96C28CC76F86}"/>
              </a:ext>
            </a:extLst>
          </p:cNvPr>
          <p:cNvCxnSpPr>
            <a:cxnSpLocks/>
          </p:cNvCxnSpPr>
          <p:nvPr/>
        </p:nvCxnSpPr>
        <p:spPr bwMode="auto">
          <a:xfrm flipV="1">
            <a:off x="4343400" y="1504950"/>
            <a:ext cx="460513" cy="488260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rgbClr val="C00000"/>
            </a:solidFill>
            <a:prstDash val="solid"/>
            <a:round/>
            <a:headEnd type="none" w="med" len="med"/>
            <a:tailEnd type="triangle"/>
          </a:ln>
          <a:effectLst/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Content Placeholder 2">
                <a:extLst>
                  <a:ext uri="{FF2B5EF4-FFF2-40B4-BE49-F238E27FC236}">
                    <a16:creationId xmlns:a16="http://schemas.microsoft.com/office/drawing/2014/main" id="{D5B4CE6A-3AE9-9D91-8B3B-1EDE50433B3C}"/>
                  </a:ext>
                </a:extLst>
              </p:cNvPr>
              <p:cNvSpPr txBox="1">
                <a:spLocks/>
              </p:cNvSpPr>
              <p:nvPr/>
            </p:nvSpPr>
            <p:spPr bwMode="auto">
              <a:xfrm>
                <a:off x="453887" y="2845820"/>
                <a:ext cx="4038600" cy="1828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  <a:ext uri="{FAA26D3D-D897-4be2-8F04-BA451C77F1D7}">
                  <ma14:placeholderFlag xmlns:ma14="http://schemas.microsoft.com/office/mac/drawingml/2011/main" xmlns="" val="1"/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lvl1pPr marL="6350" indent="-6350" algn="l" rtl="0" eaLnBrk="1" fontAlgn="base" hangingPunct="1">
                  <a:spcBef>
                    <a:spcPts val="600"/>
                  </a:spcBef>
                  <a:spcAft>
                    <a:spcPct val="0"/>
                  </a:spcAft>
                  <a:defRPr sz="1400">
                    <a:solidFill>
                      <a:schemeClr val="tx1"/>
                    </a:solidFill>
                    <a:latin typeface="Open Sans" charset="0"/>
                    <a:ea typeface="Open Sans" charset="0"/>
                    <a:cs typeface="Open Sans" charset="0"/>
                  </a:defRPr>
                </a:lvl1pPr>
                <a:lvl2pPr marL="742950" indent="-285750" algn="l" rtl="0" eaLnBrk="1" fontAlgn="base" hangingPunct="1">
                  <a:spcBef>
                    <a:spcPts val="600"/>
                  </a:spcBef>
                  <a:spcAft>
                    <a:spcPct val="0"/>
                  </a:spcAft>
                  <a:buSzPct val="110000"/>
                  <a:buFont typeface="Arial" charset="0"/>
                  <a:buChar char="•"/>
                  <a:defRPr sz="1400">
                    <a:solidFill>
                      <a:schemeClr val="tx1"/>
                    </a:solidFill>
                    <a:latin typeface="Open Sans" charset="0"/>
                    <a:ea typeface="Open Sans" charset="0"/>
                    <a:cs typeface="Open Sans" charset="0"/>
                  </a:defRPr>
                </a:lvl2pPr>
                <a:lvl3pPr marL="1200150" indent="-285750" algn="l" rtl="0" eaLnBrk="1" fontAlgn="base" hangingPunct="1">
                  <a:spcBef>
                    <a:spcPts val="600"/>
                  </a:spcBef>
                  <a:spcAft>
                    <a:spcPct val="0"/>
                  </a:spcAft>
                  <a:buSzPct val="110000"/>
                  <a:buFont typeface=".AppleSystemUIFont" charset="-120"/>
                  <a:buChar char="–"/>
                  <a:defRPr sz="1400" i="1">
                    <a:solidFill>
                      <a:schemeClr val="tx1"/>
                    </a:solidFill>
                    <a:latin typeface="Open Sans" charset="0"/>
                    <a:ea typeface="Open Sans" charset="0"/>
                    <a:cs typeface="Open Sans" charset="0"/>
                  </a:defRPr>
                </a:lvl3pPr>
                <a:lvl4pPr marL="1657350" indent="-285750" algn="l" rtl="0" eaLnBrk="1" fontAlgn="base" hangingPunct="1">
                  <a:spcBef>
                    <a:spcPts val="600"/>
                  </a:spcBef>
                  <a:spcAft>
                    <a:spcPct val="0"/>
                  </a:spcAft>
                  <a:buSzPct val="110000"/>
                  <a:buFont typeface="Arial" charset="0"/>
                  <a:buChar char="•"/>
                  <a:defRPr sz="1400">
                    <a:solidFill>
                      <a:schemeClr val="tx1"/>
                    </a:solidFill>
                    <a:latin typeface="Open Sans" charset="0"/>
                    <a:ea typeface="Open Sans" charset="0"/>
                    <a:cs typeface="Open Sans" charset="0"/>
                  </a:defRPr>
                </a:lvl4pPr>
                <a:lvl5pPr marL="2057400" indent="-228600" algn="l" rtl="0" eaLnBrk="1" fontAlgn="base" hangingPunct="1">
                  <a:spcBef>
                    <a:spcPts val="600"/>
                  </a:spcBef>
                  <a:spcAft>
                    <a:spcPct val="0"/>
                  </a:spcAft>
                  <a:buSzPct val="110000"/>
                  <a:buFont typeface=".AppleSystemUIFont" charset="-120"/>
                  <a:buChar char="–"/>
                  <a:defRPr sz="1400" i="1">
                    <a:solidFill>
                      <a:schemeClr val="tx1"/>
                    </a:solidFill>
                    <a:latin typeface="Open Sans" charset="0"/>
                    <a:ea typeface="Open Sans" charset="0"/>
                    <a:cs typeface="Open Sans" charset="0"/>
                  </a:defRPr>
                </a:lvl5pPr>
                <a:lvl6pPr marL="2514600" indent="-2286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itchFamily="-110" charset="0"/>
                    <a:ea typeface="+mn-ea"/>
                    <a:cs typeface="+mn-cs"/>
                  </a:defRPr>
                </a:lvl6pPr>
                <a:lvl7pPr marL="2971800" indent="-2286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itchFamily="-110" charset="0"/>
                    <a:ea typeface="+mn-ea"/>
                    <a:cs typeface="+mn-cs"/>
                  </a:defRPr>
                </a:lvl7pPr>
                <a:lvl8pPr marL="3429000" indent="-2286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itchFamily="-110" charset="0"/>
                    <a:ea typeface="+mn-ea"/>
                    <a:cs typeface="+mn-cs"/>
                  </a:defRPr>
                </a:lvl8pPr>
                <a:lvl9pPr marL="3886200" indent="-2286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itchFamily="-110" charset="0"/>
                    <a:ea typeface="+mn-ea"/>
                    <a:cs typeface="+mn-cs"/>
                  </a:defRPr>
                </a:lvl9pPr>
              </a:lstStyle>
              <a:p>
                <a:pPr marL="0" indent="0"/>
                <a:r>
                  <a:rPr lang="en-US" kern="0" dirty="0"/>
                  <a:t>shared_ptr&lt;T&gt;</a:t>
                </a:r>
                <a:r>
                  <a:rPr lang="en-US" b="1" kern="0" dirty="0"/>
                  <a:t> load() {</a:t>
                </a:r>
                <a:br>
                  <a:rPr lang="en-US" b="1" kern="0" dirty="0"/>
                </a:br>
                <a:r>
                  <a:rPr lang="en-US" b="1" kern="0" dirty="0"/>
                  <a:t>  while (true) </a:t>
                </a:r>
                <a:r>
                  <a:rPr lang="en-US" kern="0" dirty="0"/>
                  <a:t>{</a:t>
                </a:r>
                <a:br>
                  <a:rPr lang="en-US" b="1" kern="0" dirty="0"/>
                </a:br>
                <a:r>
                  <a:rPr lang="en-US" b="1" kern="0" dirty="0"/>
                  <a:t>    auto </a:t>
                </a:r>
                <a:r>
                  <a:rPr lang="en-US" kern="0" dirty="0"/>
                  <a:t>hp = </a:t>
                </a:r>
                <a:r>
                  <a:rPr lang="en-US" kern="0" dirty="0" err="1"/>
                  <a:t>get_hazptr</a:t>
                </a:r>
                <a:r>
                  <a:rPr lang="en-US" kern="0" dirty="0"/>
                  <a:t>();</a:t>
                </a:r>
                <a:br>
                  <a:rPr lang="en-US" kern="0" dirty="0"/>
                </a:br>
                <a:r>
                  <a:rPr lang="en-US" kern="0" dirty="0"/>
                  <a:t>    </a:t>
                </a:r>
                <a:r>
                  <a:rPr lang="en-US" b="1" kern="0" dirty="0"/>
                  <a:t>auto</a:t>
                </a:r>
                <a:r>
                  <a:rPr lang="en-US" kern="0" dirty="0"/>
                  <a:t> cb = </a:t>
                </a:r>
                <a:r>
                  <a:rPr lang="en-US" kern="0" dirty="0" err="1"/>
                  <a:t>hp.</a:t>
                </a:r>
                <a:r>
                  <a:rPr lang="en-US" b="1" kern="0" dirty="0" err="1">
                    <a:solidFill>
                      <a:srgbClr val="C00000"/>
                    </a:solidFill>
                  </a:rPr>
                  <a:t>protect</a:t>
                </a:r>
                <a:r>
                  <a:rPr lang="en-US" kern="0" dirty="0"/>
                  <a:t>(ctrl);</a:t>
                </a:r>
                <a:br>
                  <a:rPr lang="en-US" kern="0" dirty="0"/>
                </a:br>
                <a:r>
                  <a:rPr lang="en-US" kern="0" dirty="0"/>
                  <a:t>    </a:t>
                </a:r>
                <a:r>
                  <a:rPr lang="en-US" b="1" kern="0" dirty="0"/>
                  <a:t>if</a:t>
                </a:r>
                <a:r>
                  <a:rPr lang="en-US" kern="0" dirty="0"/>
                  <a:t> (!</a:t>
                </a:r>
                <a:r>
                  <a:rPr lang="en-US" kern="0" dirty="0" err="1"/>
                  <a:t>cb</a:t>
                </a:r>
                <a:r>
                  <a:rPr lang="en-US" kern="0" dirty="0"/>
                  <a:t> || </a:t>
                </a:r>
                <a:r>
                  <a:rPr lang="en-US" kern="0" dirty="0" err="1"/>
                  <a:t>cb</a:t>
                </a:r>
                <a14:m>
                  <m:oMath xmlns:m="http://schemas.openxmlformats.org/officeDocument/2006/math">
                    <m:r>
                      <a:rPr lang="en-US" i="1" kern="0">
                        <a:latin typeface="Cambria Math" panose="02040503050406030204" pitchFamily="18" charset="0"/>
                      </a:rPr>
                      <m:t>→</m:t>
                    </m:r>
                  </m:oMath>
                </a14:m>
                <a:r>
                  <a:rPr lang="en-US" b="1" kern="0" dirty="0" err="1">
                    <a:solidFill>
                      <a:srgbClr val="BB0027"/>
                    </a:solidFill>
                  </a:rPr>
                  <a:t>increment_if_not_zero</a:t>
                </a:r>
                <a:r>
                  <a:rPr lang="en-US" kern="0" dirty="0"/>
                  <a:t>())</a:t>
                </a:r>
                <a:br>
                  <a:rPr lang="en-US" kern="0" dirty="0"/>
                </a:br>
                <a:r>
                  <a:rPr lang="en-US" kern="0" dirty="0"/>
                  <a:t>      </a:t>
                </a:r>
                <a:r>
                  <a:rPr lang="en-US" b="1" kern="0" dirty="0"/>
                  <a:t>return</a:t>
                </a:r>
                <a:r>
                  <a:rPr lang="en-US" kern="0" dirty="0"/>
                  <a:t> shared_ptr&lt;T&gt;(</a:t>
                </a:r>
                <a:r>
                  <a:rPr lang="en-US" kern="0" dirty="0" err="1"/>
                  <a:t>cb</a:t>
                </a:r>
                <a:r>
                  <a:rPr lang="en-US" kern="0" dirty="0"/>
                  <a:t>);</a:t>
                </a:r>
                <a:br>
                  <a:rPr lang="en-US" kern="0" dirty="0"/>
                </a:br>
                <a:r>
                  <a:rPr lang="en-US" kern="0" dirty="0"/>
                  <a:t>  }</a:t>
                </a:r>
                <a:br>
                  <a:rPr lang="en-US" kern="0" dirty="0"/>
                </a:br>
                <a:r>
                  <a:rPr lang="en-US" b="1" kern="0" dirty="0"/>
                  <a:t>}</a:t>
                </a:r>
                <a:endParaRPr lang="en-US" b="1" i="1" kern="0" dirty="0">
                  <a:solidFill>
                    <a:srgbClr val="C00000"/>
                  </a:solidFill>
                </a:endParaRPr>
              </a:p>
            </p:txBody>
          </p:sp>
        </mc:Choice>
        <mc:Fallback xmlns="">
          <p:sp>
            <p:nvSpPr>
              <p:cNvPr id="12" name="Content Placeholder 2">
                <a:extLst>
                  <a:ext uri="{FF2B5EF4-FFF2-40B4-BE49-F238E27FC236}">
                    <a16:creationId xmlns:a16="http://schemas.microsoft.com/office/drawing/2014/main" id="{D5B4CE6A-3AE9-9D91-8B3B-1EDE50433B3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53887" y="2845820"/>
                <a:ext cx="4038600" cy="1828800"/>
              </a:xfrm>
              <a:prstGeom prst="rect">
                <a:avLst/>
              </a:prstGeom>
              <a:blipFill>
                <a:blip r:embed="rId3"/>
                <a:stretch>
                  <a:fillRect l="-452" t="-1000" b="-1333"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  <a:ext uri="{FAA26D3D-D897-4be2-8F04-BA451C77F1D7}">
                  <ma14:placeholderFlag xmlns="" xmlns:ma14="http://schemas.microsoft.com/office/mac/drawingml/2011/main" xmlns:a14="http://schemas.microsoft.com/office/drawing/2010/main" val="1"/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0893451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 animBg="1"/>
      <p:bldP spid="9" grpId="0"/>
      <p:bldP spid="12" grpId="0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E7BAB7A5-46EC-F081-76A3-662202D29F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266950"/>
            <a:ext cx="8229600" cy="609600"/>
          </a:xfrm>
        </p:spPr>
        <p:txBody>
          <a:bodyPr/>
          <a:lstStyle/>
          <a:p>
            <a:pPr algn="ctr"/>
            <a:r>
              <a:rPr lang="en-US" dirty="0">
                <a:solidFill>
                  <a:srgbClr val="BB0027"/>
                </a:solidFill>
              </a:rPr>
              <a:t>P</a:t>
            </a:r>
            <a:r>
              <a:rPr lang="en-US" dirty="0"/>
              <a:t>erformance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E1CE763-9846-52FB-48DC-840D123DD209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Daniel Anderson  --  danielanderson.net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46553651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9D104597-B664-D39F-3A5C-C00A911174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Benchmarking </a:t>
            </a:r>
            <a:r>
              <a:rPr lang="en-US" dirty="0">
                <a:solidFill>
                  <a:srgbClr val="BB0027"/>
                </a:solidFill>
              </a:rPr>
              <a:t>atomic</a:t>
            </a:r>
            <a:r>
              <a:rPr lang="en-US" dirty="0"/>
              <a:t>&lt;</a:t>
            </a:r>
            <a:r>
              <a:rPr lang="en-US" dirty="0" err="1"/>
              <a:t>shared_ptr</a:t>
            </a:r>
            <a:r>
              <a:rPr lang="en-US" dirty="0"/>
              <a:t>&gt;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AB672D1-7005-DB2F-5EDF-E579FE12DFA3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pPr marL="285750" indent="-285750">
              <a:spcAft>
                <a:spcPts val="1000"/>
              </a:spcAft>
              <a:buFont typeface="Arial" panose="020B0604020202020204" pitchFamily="34" charset="0"/>
              <a:buChar char="•"/>
            </a:pPr>
            <a:r>
              <a:rPr lang="en-US" dirty="0"/>
              <a:t>Benchmarking multithreaded/lock-free code is hard…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There are </a:t>
            </a:r>
            <a:r>
              <a:rPr lang="en-US" i="1" dirty="0"/>
              <a:t>many</a:t>
            </a:r>
            <a:r>
              <a:rPr lang="en-US" dirty="0"/>
              <a:t> factors to consider:</a:t>
            </a:r>
          </a:p>
          <a:p>
            <a:pPr marL="548640" lvl="1">
              <a:buFont typeface="Arial" panose="020B0604020202020204" pitchFamily="34" charset="0"/>
              <a:buChar char="•"/>
            </a:pPr>
            <a:r>
              <a:rPr lang="en-US" b="1" i="1" dirty="0"/>
              <a:t>Measurement</a:t>
            </a:r>
            <a:r>
              <a:rPr lang="en-US" dirty="0"/>
              <a:t>: Throughput vs latency?</a:t>
            </a:r>
          </a:p>
          <a:p>
            <a:pPr marL="548640" lvl="1">
              <a:buFont typeface="Arial" panose="020B0604020202020204" pitchFamily="34" charset="0"/>
              <a:buChar char="•"/>
            </a:pPr>
            <a:r>
              <a:rPr lang="en-US" b="1" i="1" dirty="0"/>
              <a:t>Workload</a:t>
            </a:r>
            <a:r>
              <a:rPr lang="en-US" dirty="0"/>
              <a:t>: Proportion of reads vs writes</a:t>
            </a:r>
          </a:p>
          <a:p>
            <a:pPr marL="548640" lvl="1">
              <a:buFont typeface="Arial" panose="020B0604020202020204" pitchFamily="34" charset="0"/>
              <a:buChar char="•"/>
            </a:pPr>
            <a:r>
              <a:rPr lang="en-US" b="1" i="1" dirty="0"/>
              <a:t>Hotness</a:t>
            </a:r>
            <a:r>
              <a:rPr lang="en-US" dirty="0"/>
              <a:t>: Does the data fit in cache?</a:t>
            </a:r>
          </a:p>
          <a:p>
            <a:pPr marL="548640" lvl="1">
              <a:spcAft>
                <a:spcPts val="2000"/>
              </a:spcAft>
              <a:buFont typeface="Arial" panose="020B0604020202020204" pitchFamily="34" charset="0"/>
              <a:buChar char="•"/>
            </a:pPr>
            <a:r>
              <a:rPr lang="en-US" b="1" i="1" dirty="0"/>
              <a:t>Contention</a:t>
            </a:r>
            <a:r>
              <a:rPr lang="en-US" dirty="0"/>
              <a:t>: How many threads operation on the same location?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We will benchmark the lock-free stack implementation, using different atomic&lt;</a:t>
            </a:r>
            <a:r>
              <a:rPr lang="en-US" dirty="0" err="1"/>
              <a:t>shared_ptrs</a:t>
            </a:r>
            <a:r>
              <a:rPr lang="en-US" dirty="0"/>
              <a:t>&gt;!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9986C932-2A6D-A760-9AAA-B576338CA1BF}"/>
              </a:ext>
            </a:extLst>
          </p:cNvPr>
          <p:cNvSpPr txBox="1"/>
          <p:nvPr/>
        </p:nvSpPr>
        <p:spPr>
          <a:xfrm>
            <a:off x="533400" y="3670821"/>
            <a:ext cx="4495800" cy="1107996"/>
          </a:xfrm>
          <a:prstGeom prst="rect">
            <a:avLst/>
          </a:prstGeom>
          <a:solidFill>
            <a:schemeClr val="bg1"/>
          </a:solidFill>
          <a:ln w="25400">
            <a:noFill/>
          </a:ln>
        </p:spPr>
        <p:txBody>
          <a:bodyPr wrap="square" rtlCol="0">
            <a:spAutoFit/>
          </a:bodyPr>
          <a:lstStyle/>
          <a:p>
            <a:r>
              <a:rPr lang="en-US" sz="900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    </a:t>
            </a:r>
            <a:r>
              <a:rPr lang="en-US" sz="900" b="0" dirty="0"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struct</a:t>
            </a:r>
            <a:r>
              <a:rPr lang="en-US" sz="900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Node { T </a:t>
            </a:r>
            <a:r>
              <a:rPr lang="en-US" sz="900" b="0" dirty="0" err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t</a:t>
            </a:r>
            <a:r>
              <a:rPr lang="en-US" sz="900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; shared_ptr&lt;Node&gt; next; };</a:t>
            </a:r>
            <a:endParaRPr lang="en-US" sz="900" b="0" dirty="0">
              <a:solidFill>
                <a:schemeClr val="accent3">
                  <a:lumMod val="75000"/>
                </a:schemeClr>
              </a:solidFill>
              <a:effectLst/>
              <a:latin typeface="Consolas" panose="020B0609020204030204" pitchFamily="49" charset="0"/>
            </a:endParaRPr>
          </a:p>
          <a:p>
            <a:r>
              <a:rPr lang="en-US" sz="900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    </a:t>
            </a:r>
            <a:r>
              <a:rPr lang="en-US" sz="900" b="1" dirty="0">
                <a:solidFill>
                  <a:srgbClr val="BB0027"/>
                </a:solidFill>
                <a:effectLst/>
                <a:latin typeface="Consolas" panose="020B0609020204030204" pitchFamily="49" charset="0"/>
              </a:rPr>
              <a:t>atomic&lt;shared_ptr&lt;Node&gt;&gt;</a:t>
            </a:r>
            <a:r>
              <a:rPr lang="en-US" sz="900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head;</a:t>
            </a:r>
          </a:p>
          <a:p>
            <a:endParaRPr lang="en-US" sz="900" b="0" dirty="0">
              <a:solidFill>
                <a:srgbClr val="000000"/>
              </a:solidFill>
              <a:effectLst/>
              <a:latin typeface="Consolas" panose="020B0609020204030204" pitchFamily="49" charset="0"/>
            </a:endParaRPr>
          </a:p>
          <a:p>
            <a:endParaRPr lang="en-US" sz="300" b="0" dirty="0">
              <a:solidFill>
                <a:srgbClr val="000000"/>
              </a:solidFill>
              <a:effectLst/>
              <a:latin typeface="Consolas" panose="020B0609020204030204" pitchFamily="49" charset="0"/>
            </a:endParaRPr>
          </a:p>
          <a:p>
            <a:r>
              <a:rPr lang="en-US" sz="900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    </a:t>
            </a:r>
            <a:r>
              <a:rPr lang="en-US" sz="900" b="0" dirty="0"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void</a:t>
            </a:r>
            <a:r>
              <a:rPr lang="en-US" sz="900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push_front(T t) {</a:t>
            </a:r>
          </a:p>
          <a:p>
            <a:r>
              <a:rPr lang="en-US" sz="900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      </a:t>
            </a:r>
            <a:r>
              <a:rPr lang="en-US" sz="900" b="0" dirty="0"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auto</a:t>
            </a:r>
            <a:r>
              <a:rPr lang="en-US" sz="900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p = make_shared&lt;Node&gt;(std::move(t), head.load());</a:t>
            </a:r>
          </a:p>
          <a:p>
            <a:r>
              <a:rPr lang="en-US" sz="900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      </a:t>
            </a:r>
            <a:r>
              <a:rPr lang="en-US" sz="900" b="0" dirty="0"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while</a:t>
            </a:r>
            <a:r>
              <a:rPr lang="en-US" sz="900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(!head.compare_exchange_weak(p-&gt;next, p)) {}</a:t>
            </a:r>
          </a:p>
          <a:p>
            <a:r>
              <a:rPr lang="en-US" sz="900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    }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7AE3503-196E-419F-1AE3-1D593AD7D5A5}"/>
              </a:ext>
            </a:extLst>
          </p:cNvPr>
          <p:cNvSpPr txBox="1"/>
          <p:nvPr/>
        </p:nvSpPr>
        <p:spPr>
          <a:xfrm>
            <a:off x="4648200" y="3670821"/>
            <a:ext cx="4648200" cy="923330"/>
          </a:xfrm>
          <a:prstGeom prst="rect">
            <a:avLst/>
          </a:prstGeom>
          <a:noFill/>
          <a:ln w="25400">
            <a:noFill/>
          </a:ln>
        </p:spPr>
        <p:txBody>
          <a:bodyPr wrap="square" rtlCol="0">
            <a:spAutoFit/>
          </a:bodyPr>
          <a:lstStyle/>
          <a:p>
            <a:r>
              <a:rPr lang="en-US" sz="900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optional&lt;T&gt; pop_front() {</a:t>
            </a:r>
          </a:p>
          <a:p>
            <a:r>
              <a:rPr lang="en-US" sz="900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  </a:t>
            </a:r>
            <a:r>
              <a:rPr lang="en-US" sz="900" b="0" dirty="0"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auto</a:t>
            </a:r>
            <a:r>
              <a:rPr lang="en-US" sz="900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p = head.load();</a:t>
            </a:r>
          </a:p>
          <a:p>
            <a:r>
              <a:rPr lang="en-US" sz="900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  </a:t>
            </a:r>
            <a:r>
              <a:rPr lang="en-US" sz="900" b="0" dirty="0"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while</a:t>
            </a:r>
            <a:r>
              <a:rPr lang="en-US" sz="900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(p &amp;&amp; !head.compare_exchange_weak(p, p-&gt;next)) { }</a:t>
            </a:r>
          </a:p>
          <a:p>
            <a:r>
              <a:rPr lang="en-US" sz="900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  </a:t>
            </a:r>
            <a:r>
              <a:rPr lang="en-US" sz="900" b="0" dirty="0"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if</a:t>
            </a:r>
            <a:r>
              <a:rPr lang="en-US" sz="900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(p) </a:t>
            </a:r>
            <a:r>
              <a:rPr lang="en-US" sz="900" dirty="0">
                <a:solidFill>
                  <a:srgbClr val="0000FF"/>
                </a:solidFill>
                <a:latin typeface="Consolas" panose="020B0609020204030204" pitchFamily="49" charset="0"/>
              </a:rPr>
              <a:t>return</a:t>
            </a:r>
            <a:r>
              <a:rPr lang="en-US" sz="900" dirty="0">
                <a:solidFill>
                  <a:srgbClr val="000000"/>
                </a:solidFill>
                <a:latin typeface="Consolas" panose="020B0609020204030204" pitchFamily="49" charset="0"/>
              </a:rPr>
              <a:t> {std::move(p-&gt;t)};</a:t>
            </a:r>
            <a:endParaRPr lang="en-US" sz="900" b="0" dirty="0">
              <a:solidFill>
                <a:srgbClr val="000000"/>
              </a:solidFill>
              <a:effectLst/>
              <a:latin typeface="Consolas" panose="020B0609020204030204" pitchFamily="49" charset="0"/>
            </a:endParaRPr>
          </a:p>
          <a:p>
            <a:r>
              <a:rPr lang="en-US" sz="900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  </a:t>
            </a:r>
            <a:r>
              <a:rPr lang="en-US" sz="900" b="0" dirty="0"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else</a:t>
            </a:r>
            <a:r>
              <a:rPr lang="en-US" sz="900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sz="900" b="0" dirty="0"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return</a:t>
            </a:r>
            <a:r>
              <a:rPr lang="en-US" sz="900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{};</a:t>
            </a:r>
          </a:p>
          <a:p>
            <a:r>
              <a:rPr lang="en-US" sz="900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}</a:t>
            </a:r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C3E882A3-9087-BF0C-39C0-0C3BA4A9696B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US"/>
              <a:t>Daniel Anderson  --  danielanderson.net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730718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983FBD-BE0D-D424-B991-C15ED6E3A7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Benchmark setup </a:t>
            </a:r>
            <a:r>
              <a:rPr lang="en-US" dirty="0">
                <a:solidFill>
                  <a:srgbClr val="C00000"/>
                </a:solidFill>
              </a:rPr>
              <a:t>(throughput)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F3A416B8-D8E4-CF9F-F91C-72BEDC6F3D42}"/>
                  </a:ext>
                </a:extLst>
              </p:cNvPr>
              <p:cNvSpPr>
                <a:spLocks noGrp="1"/>
              </p:cNvSpPr>
              <p:nvPr>
                <p:ph sz="quarter" idx="10"/>
              </p:nvPr>
            </p:nvSpPr>
            <p:spPr>
              <a:xfrm>
                <a:off x="457200" y="1200150"/>
                <a:ext cx="8229600" cy="914400"/>
              </a:xfrm>
            </p:spPr>
            <p:txBody>
              <a:bodyPr/>
              <a:lstStyle/>
              <a:p>
                <a:pPr marL="285750" indent="-285750">
                  <a:buFont typeface="Arial" panose="020B0604020202020204" pitchFamily="34" charset="0"/>
                  <a:buChar char="•"/>
                </a:pPr>
                <a:r>
                  <a:rPr lang="en-US" dirty="0"/>
                  <a:t>We have </a:t>
                </a:r>
                <a14:m>
                  <m:oMath xmlns:m="http://schemas.openxmlformats.org/officeDocument/2006/math">
                    <m:r>
                      <a:rPr lang="en-US" b="1" i="1" smtClean="0">
                        <a:latin typeface="Cambria Math" panose="02040503050406030204" pitchFamily="18" charset="0"/>
                      </a:rPr>
                      <m:t>𝑷</m:t>
                    </m:r>
                  </m:oMath>
                </a14:m>
                <a:r>
                  <a:rPr lang="en-US" b="1" dirty="0"/>
                  <a:t> threads</a:t>
                </a:r>
                <a:r>
                  <a:rPr lang="en-US" dirty="0"/>
                  <a:t>:  vary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𝑃</m:t>
                    </m:r>
                  </m:oMath>
                </a14:m>
                <a:r>
                  <a:rPr lang="en-US" dirty="0"/>
                  <a:t> to control </a:t>
                </a:r>
                <a:r>
                  <a:rPr lang="en-US" b="1" dirty="0">
                    <a:solidFill>
                      <a:srgbClr val="BB0027"/>
                    </a:solidFill>
                  </a:rPr>
                  <a:t>contention</a:t>
                </a:r>
                <a:r>
                  <a:rPr lang="en-US" dirty="0"/>
                  <a:t> and </a:t>
                </a:r>
                <a:r>
                  <a:rPr lang="en-US" b="1" dirty="0">
                    <a:solidFill>
                      <a:srgbClr val="BB0027"/>
                    </a:solidFill>
                  </a:rPr>
                  <a:t>throughput</a:t>
                </a:r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:r>
                  <a:rPr lang="en-US" dirty="0"/>
                  <a:t>We have </a:t>
                </a:r>
                <a14:m>
                  <m:oMath xmlns:m="http://schemas.openxmlformats.org/officeDocument/2006/math">
                    <m:r>
                      <a:rPr lang="en-US" b="1" i="1" smtClean="0">
                        <a:latin typeface="Cambria Math" panose="02040503050406030204" pitchFamily="18" charset="0"/>
                      </a:rPr>
                      <m:t>𝑵</m:t>
                    </m:r>
                  </m:oMath>
                </a14:m>
                <a:r>
                  <a:rPr lang="en-US" b="1" dirty="0"/>
                  <a:t> </a:t>
                </a:r>
                <a:r>
                  <a:rPr lang="en-US" b="1" dirty="0" err="1">
                    <a:latin typeface="Courier New" panose="02070309020205020404" pitchFamily="49" charset="0"/>
                    <a:cs typeface="Courier New" panose="02070309020205020404" pitchFamily="49" charset="0"/>
                  </a:rPr>
                  <a:t>atomic_stacks</a:t>
                </a:r>
                <a:r>
                  <a:rPr lang="en-US" dirty="0"/>
                  <a:t>: vary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𝑁</m:t>
                    </m:r>
                  </m:oMath>
                </a14:m>
                <a:r>
                  <a:rPr lang="en-US" dirty="0"/>
                  <a:t> to control </a:t>
                </a:r>
                <a:r>
                  <a:rPr lang="en-US" b="1" dirty="0">
                    <a:solidFill>
                      <a:srgbClr val="BB0027"/>
                    </a:solidFill>
                  </a:rPr>
                  <a:t>contention</a:t>
                </a:r>
                <a:r>
                  <a:rPr lang="en-US" dirty="0"/>
                  <a:t> and </a:t>
                </a:r>
                <a:r>
                  <a:rPr lang="en-US" b="1" dirty="0">
                    <a:solidFill>
                      <a:srgbClr val="BB0027"/>
                    </a:solidFill>
                  </a:rPr>
                  <a:t>hotness</a:t>
                </a:r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:r>
                  <a:rPr lang="en-US" dirty="0"/>
                  <a:t>Perform </a:t>
                </a:r>
                <a14:m>
                  <m:oMath xmlns:m="http://schemas.openxmlformats.org/officeDocument/2006/math">
                    <m:r>
                      <a:rPr lang="en-US" b="1" i="1" smtClean="0">
                        <a:latin typeface="Cambria Math" panose="02040503050406030204" pitchFamily="18" charset="0"/>
                      </a:rPr>
                      <m:t>𝑼</m:t>
                    </m:r>
                    <m:r>
                      <a:rPr lang="en-US" b="1" i="1" smtClean="0">
                        <a:latin typeface="Cambria Math" panose="02040503050406030204" pitchFamily="18" charset="0"/>
                      </a:rPr>
                      <m:t>%</m:t>
                    </m:r>
                  </m:oMath>
                </a14:m>
                <a:r>
                  <a:rPr lang="en-US" b="1" dirty="0"/>
                  <a:t> push/pops</a:t>
                </a:r>
                <a:r>
                  <a:rPr lang="en-US" dirty="0"/>
                  <a:t>, rest are </a:t>
                </a:r>
                <a:r>
                  <a:rPr lang="en-US" b="1" dirty="0"/>
                  <a:t>peeks</a:t>
                </a:r>
                <a:r>
                  <a:rPr lang="en-US" dirty="0"/>
                  <a:t>: vary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𝑈</m:t>
                    </m:r>
                  </m:oMath>
                </a14:m>
                <a:r>
                  <a:rPr lang="en-US" dirty="0"/>
                  <a:t> to control </a:t>
                </a:r>
                <a:r>
                  <a:rPr lang="en-US" b="1" dirty="0">
                    <a:solidFill>
                      <a:srgbClr val="C00000"/>
                    </a:solidFill>
                  </a:rPr>
                  <a:t>read/write workload</a:t>
                </a:r>
              </a:p>
              <a:p>
                <a:pPr marL="1022350" lvl="1">
                  <a:buFont typeface="Arial" panose="020B0604020202020204" pitchFamily="34" charset="0"/>
                  <a:buChar char="•"/>
                </a:pPr>
                <a:endParaRPr lang="en-US" b="1" dirty="0">
                  <a:solidFill>
                    <a:srgbClr val="C00000"/>
                  </a:solidFill>
                </a:endParaRP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F3A416B8-D8E4-CF9F-F91C-72BEDC6F3D42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quarter" idx="10"/>
              </p:nvPr>
            </p:nvSpPr>
            <p:spPr>
              <a:xfrm>
                <a:off x="457200" y="1200150"/>
                <a:ext cx="8229600" cy="914400"/>
              </a:xfrm>
              <a:blipFill>
                <a:blip r:embed="rId2"/>
                <a:stretch>
                  <a:fillRect l="-74" t="-1333" b="-33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Content Placeholder 2">
                <a:extLst>
                  <a:ext uri="{FF2B5EF4-FFF2-40B4-BE49-F238E27FC236}">
                    <a16:creationId xmlns:a16="http://schemas.microsoft.com/office/drawing/2014/main" id="{3A5134E8-EEFF-A19B-0B04-287B9116F051}"/>
                  </a:ext>
                </a:extLst>
              </p:cNvPr>
              <p:cNvSpPr txBox="1">
                <a:spLocks/>
              </p:cNvSpPr>
              <p:nvPr/>
            </p:nvSpPr>
            <p:spPr bwMode="auto">
              <a:xfrm>
                <a:off x="443023" y="2343150"/>
                <a:ext cx="4191000" cy="19431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  <a:ext uri="{FAA26D3D-D897-4be2-8F04-BA451C77F1D7}">
                  <ma14:placeholderFlag xmlns:ma14="http://schemas.microsoft.com/office/mac/drawingml/2011/main" xmlns="" val="1"/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lvl1pPr marL="6350" indent="-6350" algn="l" rtl="0" eaLnBrk="1" fontAlgn="base" hangingPunct="1">
                  <a:spcBef>
                    <a:spcPts val="600"/>
                  </a:spcBef>
                  <a:spcAft>
                    <a:spcPct val="0"/>
                  </a:spcAft>
                  <a:defRPr sz="1400">
                    <a:solidFill>
                      <a:schemeClr val="tx1"/>
                    </a:solidFill>
                    <a:latin typeface="Open Sans" charset="0"/>
                    <a:ea typeface="Open Sans" charset="0"/>
                    <a:cs typeface="Open Sans" charset="0"/>
                  </a:defRPr>
                </a:lvl1pPr>
                <a:lvl2pPr marL="742950" indent="-285750" algn="l" rtl="0" eaLnBrk="1" fontAlgn="base" hangingPunct="1">
                  <a:spcBef>
                    <a:spcPts val="600"/>
                  </a:spcBef>
                  <a:spcAft>
                    <a:spcPct val="0"/>
                  </a:spcAft>
                  <a:buSzPct val="110000"/>
                  <a:buFont typeface="Arial" charset="0"/>
                  <a:buChar char="•"/>
                  <a:defRPr sz="1400">
                    <a:solidFill>
                      <a:schemeClr val="tx1"/>
                    </a:solidFill>
                    <a:latin typeface="Open Sans" charset="0"/>
                    <a:ea typeface="Open Sans" charset="0"/>
                    <a:cs typeface="Open Sans" charset="0"/>
                  </a:defRPr>
                </a:lvl2pPr>
                <a:lvl3pPr marL="1200150" indent="-285750" algn="l" rtl="0" eaLnBrk="1" fontAlgn="base" hangingPunct="1">
                  <a:spcBef>
                    <a:spcPts val="600"/>
                  </a:spcBef>
                  <a:spcAft>
                    <a:spcPct val="0"/>
                  </a:spcAft>
                  <a:buSzPct val="110000"/>
                  <a:buFont typeface=".AppleSystemUIFont" charset="-120"/>
                  <a:buChar char="–"/>
                  <a:defRPr sz="1400" i="1">
                    <a:solidFill>
                      <a:schemeClr val="tx1"/>
                    </a:solidFill>
                    <a:latin typeface="Open Sans" charset="0"/>
                    <a:ea typeface="Open Sans" charset="0"/>
                    <a:cs typeface="Open Sans" charset="0"/>
                  </a:defRPr>
                </a:lvl3pPr>
                <a:lvl4pPr marL="1657350" indent="-285750" algn="l" rtl="0" eaLnBrk="1" fontAlgn="base" hangingPunct="1">
                  <a:spcBef>
                    <a:spcPts val="600"/>
                  </a:spcBef>
                  <a:spcAft>
                    <a:spcPct val="0"/>
                  </a:spcAft>
                  <a:buSzPct val="110000"/>
                  <a:buFont typeface="Arial" charset="0"/>
                  <a:buChar char="•"/>
                  <a:defRPr sz="1400">
                    <a:solidFill>
                      <a:schemeClr val="tx1"/>
                    </a:solidFill>
                    <a:latin typeface="Open Sans" charset="0"/>
                    <a:ea typeface="Open Sans" charset="0"/>
                    <a:cs typeface="Open Sans" charset="0"/>
                  </a:defRPr>
                </a:lvl4pPr>
                <a:lvl5pPr marL="2057400" indent="-228600" algn="l" rtl="0" eaLnBrk="1" fontAlgn="base" hangingPunct="1">
                  <a:spcBef>
                    <a:spcPts val="600"/>
                  </a:spcBef>
                  <a:spcAft>
                    <a:spcPct val="0"/>
                  </a:spcAft>
                  <a:buSzPct val="110000"/>
                  <a:buFont typeface=".AppleSystemUIFont" charset="-120"/>
                  <a:buChar char="–"/>
                  <a:defRPr sz="1400" i="1">
                    <a:solidFill>
                      <a:schemeClr val="tx1"/>
                    </a:solidFill>
                    <a:latin typeface="Open Sans" charset="0"/>
                    <a:ea typeface="Open Sans" charset="0"/>
                    <a:cs typeface="Open Sans" charset="0"/>
                  </a:defRPr>
                </a:lvl5pPr>
                <a:lvl6pPr marL="2514600" indent="-2286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itchFamily="-110" charset="0"/>
                    <a:ea typeface="+mn-ea"/>
                    <a:cs typeface="+mn-cs"/>
                  </a:defRPr>
                </a:lvl6pPr>
                <a:lvl7pPr marL="2971800" indent="-2286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itchFamily="-110" charset="0"/>
                    <a:ea typeface="+mn-ea"/>
                    <a:cs typeface="+mn-cs"/>
                  </a:defRPr>
                </a:lvl7pPr>
                <a:lvl8pPr marL="3429000" indent="-2286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itchFamily="-110" charset="0"/>
                    <a:ea typeface="+mn-ea"/>
                    <a:cs typeface="+mn-cs"/>
                  </a:defRPr>
                </a:lvl8pPr>
                <a:lvl9pPr marL="3886200" indent="-2286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itchFamily="-110" charset="0"/>
                    <a:ea typeface="+mn-ea"/>
                    <a:cs typeface="+mn-cs"/>
                  </a:defRPr>
                </a:lvl9pPr>
              </a:lstStyle>
              <a:p>
                <a:pPr marL="0" indent="0"/>
                <a:r>
                  <a:rPr lang="en-US" b="1" kern="0" dirty="0">
                    <a:solidFill>
                      <a:srgbClr val="C00000"/>
                    </a:solidFill>
                  </a:rPr>
                  <a:t>Benchmark loop (</a:t>
                </a:r>
                <a14:m>
                  <m:oMath xmlns:m="http://schemas.openxmlformats.org/officeDocument/2006/math">
                    <m:r>
                      <a:rPr lang="en-US" b="1" i="1" kern="0" dirty="0" smtClean="0">
                        <a:solidFill>
                          <a:srgbClr val="C00000"/>
                        </a:solidFill>
                        <a:latin typeface="Cambria Math" panose="02040503050406030204" pitchFamily="18" charset="0"/>
                      </a:rPr>
                      <m:t>𝑷</m:t>
                    </m:r>
                  </m:oMath>
                </a14:m>
                <a:r>
                  <a:rPr lang="en-US" b="1" kern="0" dirty="0">
                    <a:solidFill>
                      <a:srgbClr val="C00000"/>
                    </a:solidFill>
                  </a:rPr>
                  <a:t> threads):</a:t>
                </a:r>
              </a:p>
              <a:p>
                <a:pPr marL="262890" lvl="1" indent="0">
                  <a:buNone/>
                </a:pPr>
                <a:r>
                  <a:rPr lang="en-US" kern="0" dirty="0"/>
                  <a:t>With U% probability:</a:t>
                </a:r>
              </a:p>
              <a:p>
                <a:pPr marL="548640" lvl="2" indent="0">
                  <a:buNone/>
                </a:pPr>
                <a:r>
                  <a:rPr lang="en-US" kern="0" dirty="0"/>
                  <a:t>Pop from a random stack from </a:t>
                </a:r>
                <a14:m>
                  <m:oMath xmlns:m="http://schemas.openxmlformats.org/officeDocument/2006/math">
                    <m:r>
                      <a:rPr lang="en-US" kern="0" smtClean="0">
                        <a:latin typeface="Cambria Math" panose="02040503050406030204" pitchFamily="18" charset="0"/>
                      </a:rPr>
                      <m:t>1…</m:t>
                    </m:r>
                    <m:r>
                      <a:rPr lang="en-US" kern="0" smtClean="0">
                        <a:latin typeface="Cambria Math" panose="02040503050406030204" pitchFamily="18" charset="0"/>
                      </a:rPr>
                      <m:t>𝑁</m:t>
                    </m:r>
                  </m:oMath>
                </a14:m>
                <a:endParaRPr lang="en-US" kern="0" dirty="0"/>
              </a:p>
              <a:p>
                <a:pPr marL="548640" lvl="2" indent="0">
                  <a:buNone/>
                </a:pPr>
                <a:r>
                  <a:rPr lang="en-US" kern="0" dirty="0"/>
                  <a:t>Push onto another random stack </a:t>
                </a:r>
                <a14:m>
                  <m:oMath xmlns:m="http://schemas.openxmlformats.org/officeDocument/2006/math">
                    <m:r>
                      <a:rPr lang="en-US" kern="0" smtClean="0">
                        <a:latin typeface="Cambria Math" panose="02040503050406030204" pitchFamily="18" charset="0"/>
                      </a:rPr>
                      <m:t>1…</m:t>
                    </m:r>
                    <m:r>
                      <a:rPr lang="en-US" kern="0" smtClean="0">
                        <a:latin typeface="Cambria Math" panose="02040503050406030204" pitchFamily="18" charset="0"/>
                      </a:rPr>
                      <m:t>𝑁</m:t>
                    </m:r>
                  </m:oMath>
                </a14:m>
                <a:endParaRPr lang="en-US" kern="0" dirty="0"/>
              </a:p>
              <a:p>
                <a:pPr marL="262890" lvl="1" indent="0">
                  <a:buNone/>
                </a:pPr>
                <a:r>
                  <a:rPr lang="en-US" kern="0" dirty="0"/>
                  <a:t>Otherwise:</a:t>
                </a:r>
              </a:p>
              <a:p>
                <a:pPr marL="548640" lvl="2" indent="0">
                  <a:buNone/>
                </a:pPr>
                <a:r>
                  <a:rPr lang="en-US" kern="0" dirty="0"/>
                  <a:t>Peek at a random stack from </a:t>
                </a:r>
                <a14:m>
                  <m:oMath xmlns:m="http://schemas.openxmlformats.org/officeDocument/2006/math">
                    <m:r>
                      <a:rPr lang="en-US" kern="0" smtClean="0">
                        <a:latin typeface="Cambria Math" panose="02040503050406030204" pitchFamily="18" charset="0"/>
                      </a:rPr>
                      <m:t>1…</m:t>
                    </m:r>
                    <m:r>
                      <a:rPr lang="en-US" kern="0" smtClean="0">
                        <a:latin typeface="Cambria Math" panose="02040503050406030204" pitchFamily="18" charset="0"/>
                      </a:rPr>
                      <m:t>𝑁</m:t>
                    </m:r>
                  </m:oMath>
                </a14:m>
                <a:endParaRPr lang="en-US" kern="0" dirty="0"/>
              </a:p>
              <a:p>
                <a:pPr marL="1022350" lvl="1">
                  <a:buFont typeface="Arial" panose="020B0604020202020204" pitchFamily="34" charset="0"/>
                  <a:buChar char="•"/>
                </a:pPr>
                <a:endParaRPr lang="en-US" b="1" kern="0" dirty="0">
                  <a:solidFill>
                    <a:srgbClr val="C00000"/>
                  </a:solidFill>
                </a:endParaRPr>
              </a:p>
            </p:txBody>
          </p:sp>
        </mc:Choice>
        <mc:Fallback xmlns="">
          <p:sp>
            <p:nvSpPr>
              <p:cNvPr id="4" name="Content Placeholder 2">
                <a:extLst>
                  <a:ext uri="{FF2B5EF4-FFF2-40B4-BE49-F238E27FC236}">
                    <a16:creationId xmlns:a16="http://schemas.microsoft.com/office/drawing/2014/main" id="{3A5134E8-EEFF-A19B-0B04-287B9116F05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43023" y="2343150"/>
                <a:ext cx="4191000" cy="1943100"/>
              </a:xfrm>
              <a:prstGeom prst="rect">
                <a:avLst/>
              </a:prstGeom>
              <a:blipFill>
                <a:blip r:embed="rId3"/>
                <a:stretch>
                  <a:fillRect l="-437" t="-313"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  <a:ext uri="{FAA26D3D-D897-4be2-8F04-BA451C77F1D7}">
                  <ma14:placeholderFlag xmlns:ma14="http://schemas.microsoft.com/office/mac/drawingml/2011/main" xmlns="" val="1"/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2A1E6942-EC3C-8272-DD4C-567AA769C96F}"/>
              </a:ext>
            </a:extLst>
          </p:cNvPr>
          <p:cNvSpPr txBox="1">
            <a:spLocks/>
          </p:cNvSpPr>
          <p:nvPr/>
        </p:nvSpPr>
        <p:spPr bwMode="auto">
          <a:xfrm>
            <a:off x="4953000" y="2340049"/>
            <a:ext cx="3886200" cy="1943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6350" indent="-6350" algn="l" rtl="0" eaLnBrk="1" fontAlgn="base" hangingPunct="1">
              <a:spcBef>
                <a:spcPts val="60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742950" indent="-285750" algn="l" rtl="0" eaLnBrk="1" fontAlgn="base" hangingPunct="1">
              <a:spcBef>
                <a:spcPts val="600"/>
              </a:spcBef>
              <a:spcAft>
                <a:spcPct val="0"/>
              </a:spcAft>
              <a:buSzPct val="110000"/>
              <a:buFont typeface="Arial" charset="0"/>
              <a:buChar char="•"/>
              <a:defRPr sz="1400">
                <a:solidFill>
                  <a:schemeClr val="tx1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1200150" indent="-285750" algn="l" rtl="0" eaLnBrk="1" fontAlgn="base" hangingPunct="1">
              <a:spcBef>
                <a:spcPts val="600"/>
              </a:spcBef>
              <a:spcAft>
                <a:spcPct val="0"/>
              </a:spcAft>
              <a:buSzPct val="110000"/>
              <a:buFont typeface=".AppleSystemUIFont" charset="-120"/>
              <a:buChar char="–"/>
              <a:defRPr sz="1400" i="1">
                <a:solidFill>
                  <a:schemeClr val="tx1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657350" indent="-285750" algn="l" rtl="0" eaLnBrk="1" fontAlgn="base" hangingPunct="1">
              <a:spcBef>
                <a:spcPts val="600"/>
              </a:spcBef>
              <a:spcAft>
                <a:spcPct val="0"/>
              </a:spcAft>
              <a:buSzPct val="110000"/>
              <a:buFont typeface="Arial" charset="0"/>
              <a:buChar char="•"/>
              <a:defRPr sz="1400">
                <a:solidFill>
                  <a:schemeClr val="tx1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2057400" indent="-228600" algn="l" rtl="0" eaLnBrk="1" fontAlgn="base" hangingPunct="1">
              <a:spcBef>
                <a:spcPts val="600"/>
              </a:spcBef>
              <a:spcAft>
                <a:spcPct val="0"/>
              </a:spcAft>
              <a:buSzPct val="110000"/>
              <a:buFont typeface=".AppleSystemUIFont" charset="-120"/>
              <a:buChar char="–"/>
              <a:defRPr sz="1400" i="1">
                <a:solidFill>
                  <a:schemeClr val="tx1"/>
                </a:solidFill>
                <a:latin typeface="Open Sans" charset="0"/>
                <a:ea typeface="Open Sans" charset="0"/>
                <a:cs typeface="Open Sans" charset="0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-110" charset="0"/>
                <a:ea typeface="+mn-ea"/>
                <a:cs typeface="+mn-cs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-110" charset="0"/>
                <a:ea typeface="+mn-ea"/>
                <a:cs typeface="+mn-cs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-110" charset="0"/>
                <a:ea typeface="+mn-ea"/>
                <a:cs typeface="+mn-cs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-110" charset="0"/>
                <a:ea typeface="+mn-ea"/>
                <a:cs typeface="+mn-cs"/>
              </a:defRPr>
            </a:lvl9pPr>
          </a:lstStyle>
          <a:p>
            <a:pPr marL="0" indent="0"/>
            <a:r>
              <a:rPr lang="en-US" b="1" kern="0" dirty="0">
                <a:solidFill>
                  <a:srgbClr val="C00000"/>
                </a:solidFill>
              </a:rPr>
              <a:t>Machine setup: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200" kern="0" dirty="0"/>
              <a:t>4x Xeon E7-8867 (72 cores, 144 </a:t>
            </a:r>
            <a:r>
              <a:rPr lang="en-US" sz="1200" kern="0" dirty="0" err="1"/>
              <a:t>hyperthreads</a:t>
            </a:r>
            <a:r>
              <a:rPr lang="en-US" sz="1200" kern="0" dirty="0"/>
              <a:t>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200" kern="0" dirty="0"/>
              <a:t>1TB DDR4 main memory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200" kern="0" dirty="0"/>
              <a:t>Running Ubuntu 20.04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200" kern="0" dirty="0"/>
              <a:t>Compiling with GCC 13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5DCE9D0-AA89-BFDF-D8D6-1D117676776B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US"/>
              <a:t>Daniel Anderson  --  danielanderson.net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385205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3BC4BC4C-5405-A7EA-3EFC-CBEB0297C0CA}"/>
                  </a:ext>
                </a:extLst>
              </p:cNvPr>
              <p:cNvSpPr>
                <a:spLocks noGrp="1"/>
              </p:cNvSpPr>
              <p:nvPr>
                <p:ph type="title"/>
              </p:nvPr>
            </p:nvSpPr>
            <p:spPr/>
            <p:txBody>
              <a:bodyPr/>
              <a:lstStyle/>
              <a:p>
                <a:r>
                  <a:rPr lang="en-US" dirty="0"/>
                  <a:t>Benchmarks: </a:t>
                </a:r>
                <a14:m>
                  <m:oMath xmlns:m="http://schemas.openxmlformats.org/officeDocument/2006/math">
                    <m:r>
                      <a:rPr lang="en-US" b="1" i="1" smtClean="0">
                        <a:solidFill>
                          <a:srgbClr val="C00000"/>
                        </a:solidFill>
                        <a:latin typeface="Cambria Math" panose="02040503050406030204" pitchFamily="18" charset="0"/>
                      </a:rPr>
                      <m:t>𝑵</m:t>
                    </m:r>
                    <m:r>
                      <a:rPr lang="en-US" b="1" i="1" smtClean="0">
                        <a:solidFill>
                          <a:srgbClr val="C00000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1" i="1" smtClean="0">
                        <a:solidFill>
                          <a:srgbClr val="C00000"/>
                        </a:solidFill>
                        <a:latin typeface="Cambria Math" panose="02040503050406030204" pitchFamily="18" charset="0"/>
                      </a:rPr>
                      <m:t>𝟏</m:t>
                    </m:r>
                  </m:oMath>
                </a14:m>
                <a:r>
                  <a:rPr lang="en-US" dirty="0"/>
                  <a:t> </a:t>
                </a:r>
                <a:r>
                  <a:rPr lang="en-US" dirty="0">
                    <a:solidFill>
                      <a:srgbClr val="C00000"/>
                    </a:solidFill>
                  </a:rPr>
                  <a:t>(high contention, hot in cache)</a:t>
                </a:r>
              </a:p>
            </p:txBody>
          </p:sp>
        </mc:Choice>
        <mc:Fallback xmlns="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3BC4BC4C-5405-A7EA-3EFC-CBEB0297C0CA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blipFill>
                <a:blip r:embed="rId2"/>
                <a:stretch>
                  <a:fillRect l="-1111" t="-8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11" name="Group 10">
            <a:extLst>
              <a:ext uri="{FF2B5EF4-FFF2-40B4-BE49-F238E27FC236}">
                <a16:creationId xmlns:a16="http://schemas.microsoft.com/office/drawing/2014/main" id="{034A53C3-E39D-86EE-8D7D-C78619E447E3}"/>
              </a:ext>
            </a:extLst>
          </p:cNvPr>
          <p:cNvGrpSpPr/>
          <p:nvPr/>
        </p:nvGrpSpPr>
        <p:grpSpPr>
          <a:xfrm>
            <a:off x="1371600" y="3997109"/>
            <a:ext cx="1382301" cy="633114"/>
            <a:chOff x="1594849" y="3997109"/>
            <a:chExt cx="1382301" cy="633114"/>
          </a:xfrm>
        </p:grpSpPr>
        <p:cxnSp>
          <p:nvCxnSpPr>
            <p:cNvPr id="7" name="Straight Connector 6">
              <a:extLst>
                <a:ext uri="{FF2B5EF4-FFF2-40B4-BE49-F238E27FC236}">
                  <a16:creationId xmlns:a16="http://schemas.microsoft.com/office/drawing/2014/main" id="{1CAE882F-0980-FB51-32CC-06AFF98C5B5B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1747249" y="4554024"/>
              <a:ext cx="914400" cy="0"/>
            </a:xfrm>
            <a:prstGeom prst="line">
              <a:avLst/>
            </a:prstGeom>
            <a:solidFill>
              <a:schemeClr val="accent1"/>
            </a:solidFill>
            <a:ln w="38100" cap="flat" cmpd="sng" algn="ctr">
              <a:solidFill>
                <a:srgbClr val="8F5B5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FB3CA4F5-4E68-B9FF-11E1-5FDABBFDF40E}"/>
                </a:ext>
              </a:extLst>
            </p:cNvPr>
            <p:cNvSpPr txBox="1"/>
            <p:nvPr/>
          </p:nvSpPr>
          <p:spPr>
            <a:xfrm>
              <a:off x="1594849" y="3997109"/>
              <a:ext cx="1382301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 err="1">
                  <a:solidFill>
                    <a:srgbClr val="8F5B50"/>
                  </a:solidFill>
                </a:rPr>
                <a:t>Libstdc</a:t>
              </a:r>
              <a:r>
                <a:rPr lang="en-US" b="1" dirty="0">
                  <a:solidFill>
                    <a:srgbClr val="8F5B50"/>
                  </a:solidFill>
                </a:rPr>
                <a:t>++</a:t>
              </a:r>
            </a:p>
          </p:txBody>
        </p: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A917D91C-3D07-C646-C8AF-BFCA21AF55D9}"/>
                </a:ext>
              </a:extLst>
            </p:cNvPr>
            <p:cNvSpPr/>
            <p:nvPr/>
          </p:nvSpPr>
          <p:spPr bwMode="auto">
            <a:xfrm>
              <a:off x="2128249" y="4458774"/>
              <a:ext cx="152400" cy="171449"/>
            </a:xfrm>
            <a:prstGeom prst="rect">
              <a:avLst/>
            </a:prstGeom>
            <a:solidFill>
              <a:srgbClr val="8F5B50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45 Helvetica Light" pitchFamily="-110" charset="0"/>
                <a:ea typeface="Geneva" pitchFamily="-110" charset="-128"/>
                <a:cs typeface="Geneva" pitchFamily="-110" charset="-128"/>
              </a:endParaRPr>
            </a:p>
          </p:txBody>
        </p:sp>
      </p:grpSp>
      <p:grpSp>
        <p:nvGrpSpPr>
          <p:cNvPr id="17" name="Group 16">
            <a:extLst>
              <a:ext uri="{FF2B5EF4-FFF2-40B4-BE49-F238E27FC236}">
                <a16:creationId xmlns:a16="http://schemas.microsoft.com/office/drawing/2014/main" id="{F13A6317-3D4B-0BFC-1F25-35A4DC01972C}"/>
              </a:ext>
            </a:extLst>
          </p:cNvPr>
          <p:cNvGrpSpPr/>
          <p:nvPr/>
        </p:nvGrpSpPr>
        <p:grpSpPr>
          <a:xfrm>
            <a:off x="2966450" y="3997109"/>
            <a:ext cx="1290738" cy="658675"/>
            <a:chOff x="3189699" y="3997109"/>
            <a:chExt cx="1290738" cy="658675"/>
          </a:xfrm>
        </p:grpSpPr>
        <p:grpSp>
          <p:nvGrpSpPr>
            <p:cNvPr id="12" name="Group 11">
              <a:extLst>
                <a:ext uri="{FF2B5EF4-FFF2-40B4-BE49-F238E27FC236}">
                  <a16:creationId xmlns:a16="http://schemas.microsoft.com/office/drawing/2014/main" id="{06D6886F-BCD5-D858-DC5B-06CE14871AD8}"/>
                </a:ext>
              </a:extLst>
            </p:cNvPr>
            <p:cNvGrpSpPr/>
            <p:nvPr/>
          </p:nvGrpSpPr>
          <p:grpSpPr>
            <a:xfrm>
              <a:off x="3189699" y="3997109"/>
              <a:ext cx="1290738" cy="556915"/>
              <a:chOff x="1594849" y="3997109"/>
              <a:chExt cx="1290738" cy="556915"/>
            </a:xfrm>
          </p:grpSpPr>
          <p:cxnSp>
            <p:nvCxnSpPr>
              <p:cNvPr id="13" name="Straight Connector 12">
                <a:extLst>
                  <a:ext uri="{FF2B5EF4-FFF2-40B4-BE49-F238E27FC236}">
                    <a16:creationId xmlns:a16="http://schemas.microsoft.com/office/drawing/2014/main" id="{AA052E48-3980-7629-8532-8F950667490F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1747249" y="4554024"/>
                <a:ext cx="914400" cy="0"/>
              </a:xfrm>
              <a:prstGeom prst="line">
                <a:avLst/>
              </a:prstGeom>
              <a:solidFill>
                <a:srgbClr val="298DE6"/>
              </a:solidFill>
              <a:ln w="38100" cap="flat" cmpd="sng" algn="ctr">
                <a:solidFill>
                  <a:srgbClr val="298DE6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8A28B27F-5C38-699A-E44D-0E33BAEE6B71}"/>
                  </a:ext>
                </a:extLst>
              </p:cNvPr>
              <p:cNvSpPr txBox="1"/>
              <p:nvPr/>
            </p:nvSpPr>
            <p:spPr>
              <a:xfrm>
                <a:off x="1594849" y="3997109"/>
                <a:ext cx="1290738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b="1" dirty="0">
                    <a:solidFill>
                      <a:srgbClr val="298DE6"/>
                    </a:solidFill>
                  </a:rPr>
                  <a:t>Williams</a:t>
                </a:r>
              </a:p>
            </p:txBody>
          </p:sp>
        </p:grpSp>
        <p:sp>
          <p:nvSpPr>
            <p:cNvPr id="16" name="Multiplication Sign 15">
              <a:extLst>
                <a:ext uri="{FF2B5EF4-FFF2-40B4-BE49-F238E27FC236}">
                  <a16:creationId xmlns:a16="http://schemas.microsoft.com/office/drawing/2014/main" id="{0098591B-015C-258C-7132-8639C53254E1}"/>
                </a:ext>
              </a:extLst>
            </p:cNvPr>
            <p:cNvSpPr/>
            <p:nvPr/>
          </p:nvSpPr>
          <p:spPr bwMode="auto">
            <a:xfrm>
              <a:off x="3691272" y="4458774"/>
              <a:ext cx="228600" cy="197010"/>
            </a:xfrm>
            <a:prstGeom prst="mathMultiply">
              <a:avLst/>
            </a:prstGeom>
            <a:solidFill>
              <a:srgbClr val="298DE6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45 Helvetica Light" pitchFamily="-110" charset="0"/>
                <a:ea typeface="Geneva" pitchFamily="-110" charset="-128"/>
                <a:cs typeface="Geneva" pitchFamily="-110" charset="-128"/>
              </a:endParaRPr>
            </a:p>
          </p:txBody>
        </p:sp>
      </p:grpSp>
      <p:grpSp>
        <p:nvGrpSpPr>
          <p:cNvPr id="24" name="Group 23">
            <a:extLst>
              <a:ext uri="{FF2B5EF4-FFF2-40B4-BE49-F238E27FC236}">
                <a16:creationId xmlns:a16="http://schemas.microsoft.com/office/drawing/2014/main" id="{04048A61-EC98-052B-6269-D9438849BDF0}"/>
              </a:ext>
            </a:extLst>
          </p:cNvPr>
          <p:cNvGrpSpPr/>
          <p:nvPr/>
        </p:nvGrpSpPr>
        <p:grpSpPr>
          <a:xfrm>
            <a:off x="4469737" y="4001418"/>
            <a:ext cx="914400" cy="654366"/>
            <a:chOff x="4802272" y="4001418"/>
            <a:chExt cx="914400" cy="654366"/>
          </a:xfrm>
        </p:grpSpPr>
        <p:grpSp>
          <p:nvGrpSpPr>
            <p:cNvPr id="19" name="Group 18">
              <a:extLst>
                <a:ext uri="{FF2B5EF4-FFF2-40B4-BE49-F238E27FC236}">
                  <a16:creationId xmlns:a16="http://schemas.microsoft.com/office/drawing/2014/main" id="{B2F7BBB4-1E92-E4FD-C108-1B63950CBA89}"/>
                </a:ext>
              </a:extLst>
            </p:cNvPr>
            <p:cNvGrpSpPr/>
            <p:nvPr/>
          </p:nvGrpSpPr>
          <p:grpSpPr>
            <a:xfrm>
              <a:off x="4802272" y="4001418"/>
              <a:ext cx="914400" cy="556915"/>
              <a:chOff x="1747249" y="3997109"/>
              <a:chExt cx="914400" cy="556915"/>
            </a:xfrm>
          </p:grpSpPr>
          <p:cxnSp>
            <p:nvCxnSpPr>
              <p:cNvPr id="21" name="Straight Connector 20">
                <a:extLst>
                  <a:ext uri="{FF2B5EF4-FFF2-40B4-BE49-F238E27FC236}">
                    <a16:creationId xmlns:a16="http://schemas.microsoft.com/office/drawing/2014/main" id="{F1298CB9-28C0-357A-7F10-4D53F7AEDA7B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1747249" y="4554024"/>
                <a:ext cx="914400" cy="0"/>
              </a:xfrm>
              <a:prstGeom prst="line">
                <a:avLst/>
              </a:prstGeom>
              <a:solidFill>
                <a:srgbClr val="298DE6"/>
              </a:solidFill>
              <a:ln w="38100" cap="flat" cmpd="sng" algn="ctr">
                <a:solidFill>
                  <a:srgbClr val="0AA178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A30339FC-4AC6-7F16-E414-2FEF980DBD49}"/>
                  </a:ext>
                </a:extLst>
              </p:cNvPr>
              <p:cNvSpPr txBox="1"/>
              <p:nvPr/>
            </p:nvSpPr>
            <p:spPr>
              <a:xfrm>
                <a:off x="1802940" y="3997109"/>
                <a:ext cx="783612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b="1" dirty="0">
                    <a:solidFill>
                      <a:srgbClr val="0AA178"/>
                    </a:solidFill>
                  </a:rPr>
                  <a:t>Folly</a:t>
                </a:r>
              </a:p>
            </p:txBody>
          </p:sp>
        </p:grpSp>
        <p:sp>
          <p:nvSpPr>
            <p:cNvPr id="23" name="Oval 22">
              <a:extLst>
                <a:ext uri="{FF2B5EF4-FFF2-40B4-BE49-F238E27FC236}">
                  <a16:creationId xmlns:a16="http://schemas.microsoft.com/office/drawing/2014/main" id="{5BA3876A-BBC9-D4E1-C797-AB18A525D952}"/>
                </a:ext>
              </a:extLst>
            </p:cNvPr>
            <p:cNvSpPr/>
            <p:nvPr/>
          </p:nvSpPr>
          <p:spPr bwMode="auto">
            <a:xfrm>
              <a:off x="5168853" y="4484340"/>
              <a:ext cx="181237" cy="171444"/>
            </a:xfrm>
            <a:prstGeom prst="ellipse">
              <a:avLst/>
            </a:prstGeom>
            <a:solidFill>
              <a:srgbClr val="0AA178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45 Helvetica Light" pitchFamily="-110" charset="0"/>
                <a:ea typeface="Geneva" pitchFamily="-110" charset="-128"/>
                <a:cs typeface="Geneva" pitchFamily="-110" charset="-128"/>
              </a:endParaRPr>
            </a:p>
          </p:txBody>
        </p:sp>
      </p:grpSp>
      <p:grpSp>
        <p:nvGrpSpPr>
          <p:cNvPr id="31" name="Group 30">
            <a:extLst>
              <a:ext uri="{FF2B5EF4-FFF2-40B4-BE49-F238E27FC236}">
                <a16:creationId xmlns:a16="http://schemas.microsoft.com/office/drawing/2014/main" id="{AA0B4DE8-0F1C-7681-548B-6C152449F1F6}"/>
              </a:ext>
            </a:extLst>
          </p:cNvPr>
          <p:cNvGrpSpPr/>
          <p:nvPr/>
        </p:nvGrpSpPr>
        <p:grpSpPr>
          <a:xfrm>
            <a:off x="5820623" y="4011742"/>
            <a:ext cx="914400" cy="654930"/>
            <a:chOff x="6043872" y="4011742"/>
            <a:chExt cx="914400" cy="654930"/>
          </a:xfrm>
        </p:grpSpPr>
        <p:grpSp>
          <p:nvGrpSpPr>
            <p:cNvPr id="26" name="Group 25">
              <a:extLst>
                <a:ext uri="{FF2B5EF4-FFF2-40B4-BE49-F238E27FC236}">
                  <a16:creationId xmlns:a16="http://schemas.microsoft.com/office/drawing/2014/main" id="{1870DAAC-A412-6677-8204-53365611B4CA}"/>
                </a:ext>
              </a:extLst>
            </p:cNvPr>
            <p:cNvGrpSpPr/>
            <p:nvPr/>
          </p:nvGrpSpPr>
          <p:grpSpPr>
            <a:xfrm>
              <a:off x="6043872" y="4011742"/>
              <a:ext cx="914400" cy="556915"/>
              <a:chOff x="1747249" y="3997109"/>
              <a:chExt cx="914400" cy="556915"/>
            </a:xfrm>
          </p:grpSpPr>
          <p:cxnSp>
            <p:nvCxnSpPr>
              <p:cNvPr id="28" name="Straight Connector 27">
                <a:extLst>
                  <a:ext uri="{FF2B5EF4-FFF2-40B4-BE49-F238E27FC236}">
                    <a16:creationId xmlns:a16="http://schemas.microsoft.com/office/drawing/2014/main" id="{EBCD2FC9-4C2C-C619-A897-C63A1188A55B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1747249" y="4554024"/>
                <a:ext cx="914400" cy="0"/>
              </a:xfrm>
              <a:prstGeom prst="line">
                <a:avLst/>
              </a:prstGeom>
              <a:solidFill>
                <a:srgbClr val="298DE6"/>
              </a:solidFill>
              <a:ln w="38100" cap="flat" cmpd="sng" algn="ctr">
                <a:solidFill>
                  <a:srgbClr val="C000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sp>
            <p:nvSpPr>
              <p:cNvPr id="29" name="TextBox 28">
                <a:extLst>
                  <a:ext uri="{FF2B5EF4-FFF2-40B4-BE49-F238E27FC236}">
                    <a16:creationId xmlns:a16="http://schemas.microsoft.com/office/drawing/2014/main" id="{DBF17334-9377-79EC-BF98-4C5FAB05B41F}"/>
                  </a:ext>
                </a:extLst>
              </p:cNvPr>
              <p:cNvSpPr txBox="1"/>
              <p:nvPr/>
            </p:nvSpPr>
            <p:spPr>
              <a:xfrm>
                <a:off x="1802940" y="3997109"/>
                <a:ext cx="849913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b="1" dirty="0">
                    <a:solidFill>
                      <a:srgbClr val="C00000"/>
                    </a:solidFill>
                  </a:rPr>
                  <a:t>Mine</a:t>
                </a:r>
              </a:p>
            </p:txBody>
          </p:sp>
        </p:grpSp>
        <p:sp>
          <p:nvSpPr>
            <p:cNvPr id="30" name="Star: 5 Points 29">
              <a:extLst>
                <a:ext uri="{FF2B5EF4-FFF2-40B4-BE49-F238E27FC236}">
                  <a16:creationId xmlns:a16="http://schemas.microsoft.com/office/drawing/2014/main" id="{CA3B3774-21B5-3DF8-0EB5-E78B4DCB9DC0}"/>
                </a:ext>
              </a:extLst>
            </p:cNvPr>
            <p:cNvSpPr/>
            <p:nvPr/>
          </p:nvSpPr>
          <p:spPr bwMode="auto">
            <a:xfrm>
              <a:off x="6406946" y="4469662"/>
              <a:ext cx="229542" cy="197010"/>
            </a:xfrm>
            <a:prstGeom prst="star5">
              <a:avLst/>
            </a:prstGeom>
            <a:solidFill>
              <a:schemeClr val="accent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45 Helvetica Light" pitchFamily="-110" charset="0"/>
                <a:ea typeface="Geneva" pitchFamily="-110" charset="-128"/>
                <a:cs typeface="Geneva" pitchFamily="-110" charset="-128"/>
              </a:endParaRPr>
            </a:p>
          </p:txBody>
        </p:sp>
      </p:grpSp>
      <p:grpSp>
        <p:nvGrpSpPr>
          <p:cNvPr id="33" name="Group 32">
            <a:extLst>
              <a:ext uri="{FF2B5EF4-FFF2-40B4-BE49-F238E27FC236}">
                <a16:creationId xmlns:a16="http://schemas.microsoft.com/office/drawing/2014/main" id="{8521C568-817B-27BD-79EE-E2953A97645B}"/>
              </a:ext>
            </a:extLst>
          </p:cNvPr>
          <p:cNvGrpSpPr/>
          <p:nvPr/>
        </p:nvGrpSpPr>
        <p:grpSpPr>
          <a:xfrm>
            <a:off x="550511" y="1313892"/>
            <a:ext cx="2415939" cy="2240610"/>
            <a:chOff x="550511" y="1129318"/>
            <a:chExt cx="2782728" cy="2466267"/>
          </a:xfrm>
        </p:grpSpPr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5458CA88-EC0C-2CDB-ECA3-9109682A208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/>
            <a:stretch/>
          </p:blipFill>
          <p:spPr>
            <a:xfrm>
              <a:off x="550511" y="1547915"/>
              <a:ext cx="2782728" cy="2047670"/>
            </a:xfrm>
            <a:prstGeom prst="rect">
              <a:avLst/>
            </a:prstGeom>
          </p:spPr>
        </p:pic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A93A2699-44B4-7E6A-2F92-6FE8C26BBD5C}"/>
                </a:ext>
              </a:extLst>
            </p:cNvPr>
            <p:cNvSpPr txBox="1"/>
            <p:nvPr/>
          </p:nvSpPr>
          <p:spPr>
            <a:xfrm>
              <a:off x="1651631" y="1129318"/>
              <a:ext cx="918016" cy="44040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b="1" dirty="0"/>
                <a:t>U=1%</a:t>
              </a:r>
            </a:p>
          </p:txBody>
        </p:sp>
      </p:grpSp>
      <p:pic>
        <p:nvPicPr>
          <p:cNvPr id="35" name="Picture 34" descr="A graph with numbers and lines&#10;&#10;Description automatically generated">
            <a:extLst>
              <a:ext uri="{FF2B5EF4-FFF2-40B4-BE49-F238E27FC236}">
                <a16:creationId xmlns:a16="http://schemas.microsoft.com/office/drawing/2014/main" id="{282B2FD4-3828-ED11-9C99-0423B638725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08313" y="1682191"/>
            <a:ext cx="2415939" cy="1860314"/>
          </a:xfrm>
          <a:prstGeom prst="rect">
            <a:avLst/>
          </a:prstGeom>
        </p:spPr>
      </p:pic>
      <p:sp>
        <p:nvSpPr>
          <p:cNvPr id="38" name="TextBox 37">
            <a:extLst>
              <a:ext uri="{FF2B5EF4-FFF2-40B4-BE49-F238E27FC236}">
                <a16:creationId xmlns:a16="http://schemas.microsoft.com/office/drawing/2014/main" id="{5AA1C546-7CC6-8F62-E3A2-89CD07D3E82F}"/>
              </a:ext>
            </a:extLst>
          </p:cNvPr>
          <p:cNvSpPr txBox="1"/>
          <p:nvPr/>
        </p:nvSpPr>
        <p:spPr>
          <a:xfrm>
            <a:off x="4129923" y="1328512"/>
            <a:ext cx="92685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/>
              <a:t>U=10%</a:t>
            </a:r>
          </a:p>
        </p:txBody>
      </p:sp>
      <p:pic>
        <p:nvPicPr>
          <p:cNvPr id="37" name="Picture 36">
            <a:extLst>
              <a:ext uri="{FF2B5EF4-FFF2-40B4-BE49-F238E27FC236}">
                <a16:creationId xmlns:a16="http://schemas.microsoft.com/office/drawing/2014/main" id="{6947024D-3E49-4A1E-7BF8-78030C2293B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978390" y="1694187"/>
            <a:ext cx="2415939" cy="1860315"/>
          </a:xfrm>
          <a:prstGeom prst="rect">
            <a:avLst/>
          </a:prstGeom>
        </p:spPr>
      </p:pic>
      <p:sp>
        <p:nvSpPr>
          <p:cNvPr id="39" name="TextBox 38">
            <a:extLst>
              <a:ext uri="{FF2B5EF4-FFF2-40B4-BE49-F238E27FC236}">
                <a16:creationId xmlns:a16="http://schemas.microsoft.com/office/drawing/2014/main" id="{19DDE68D-F680-D472-486D-94C712289E24}"/>
              </a:ext>
            </a:extLst>
          </p:cNvPr>
          <p:cNvSpPr txBox="1"/>
          <p:nvPr/>
        </p:nvSpPr>
        <p:spPr>
          <a:xfrm>
            <a:off x="6987240" y="1313892"/>
            <a:ext cx="92685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/>
              <a:t>U=50%</a:t>
            </a:r>
          </a:p>
        </p:txBody>
      </p:sp>
      <p:pic>
        <p:nvPicPr>
          <p:cNvPr id="49" name="Picture 48" descr="A graph of a number of threads&#10;&#10;Description automatically generated">
            <a:extLst>
              <a:ext uri="{FF2B5EF4-FFF2-40B4-BE49-F238E27FC236}">
                <a16:creationId xmlns:a16="http://schemas.microsoft.com/office/drawing/2014/main" id="{EFF810BE-DB51-E34A-38E9-AA166A462187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3275750" y="1682570"/>
            <a:ext cx="2348502" cy="1859059"/>
          </a:xfrm>
          <a:prstGeom prst="rect">
            <a:avLst/>
          </a:prstGeom>
        </p:spPr>
      </p:pic>
      <p:pic>
        <p:nvPicPr>
          <p:cNvPr id="51" name="Picture 50">
            <a:extLst>
              <a:ext uri="{FF2B5EF4-FFF2-40B4-BE49-F238E27FC236}">
                <a16:creationId xmlns:a16="http://schemas.microsoft.com/office/drawing/2014/main" id="{4C46E825-794D-5FE7-705E-96976940310D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/>
          <a:stretch/>
        </p:blipFill>
        <p:spPr>
          <a:xfrm>
            <a:off x="5951814" y="1686506"/>
            <a:ext cx="2442515" cy="1855490"/>
          </a:xfrm>
          <a:prstGeom prst="rect">
            <a:avLst/>
          </a:prstGeom>
        </p:spPr>
      </p:pic>
      <p:sp>
        <p:nvSpPr>
          <p:cNvPr id="52" name="Footer Placeholder 51">
            <a:extLst>
              <a:ext uri="{FF2B5EF4-FFF2-40B4-BE49-F238E27FC236}">
                <a16:creationId xmlns:a16="http://schemas.microsoft.com/office/drawing/2014/main" id="{56589759-FB81-4C2B-0EA0-506C27A5EE5A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US"/>
              <a:t>Daniel Anderson  --  danielanderson.net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386960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9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0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" grpId="0"/>
      <p:bldP spid="39" grpId="0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9DFC8283-B1FE-4E63-1998-B3024294E9BF}"/>
                  </a:ext>
                </a:extLst>
              </p:cNvPr>
              <p:cNvSpPr>
                <a:spLocks noGrp="1"/>
              </p:cNvSpPr>
              <p:nvPr>
                <p:ph type="title"/>
              </p:nvPr>
            </p:nvSpPr>
            <p:spPr/>
            <p:txBody>
              <a:bodyPr/>
              <a:lstStyle/>
              <a:p>
                <a:r>
                  <a:rPr lang="en-US" dirty="0"/>
                  <a:t>Benchmarks: </a:t>
                </a:r>
                <a14:m>
                  <m:oMath xmlns:m="http://schemas.openxmlformats.org/officeDocument/2006/math">
                    <m:r>
                      <a:rPr lang="en-US" b="1" i="1" smtClean="0">
                        <a:solidFill>
                          <a:srgbClr val="C00000"/>
                        </a:solidFill>
                        <a:latin typeface="Cambria Math" panose="02040503050406030204" pitchFamily="18" charset="0"/>
                      </a:rPr>
                      <m:t>𝑵</m:t>
                    </m:r>
                    <m:r>
                      <a:rPr lang="en-US" b="1" i="1" smtClean="0">
                        <a:solidFill>
                          <a:srgbClr val="C00000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1" i="1" smtClean="0">
                        <a:solidFill>
                          <a:srgbClr val="C00000"/>
                        </a:solidFill>
                        <a:latin typeface="Cambria Math" panose="02040503050406030204" pitchFamily="18" charset="0"/>
                      </a:rPr>
                      <m:t>𝟏𝟎</m:t>
                    </m:r>
                  </m:oMath>
                </a14:m>
                <a:r>
                  <a:rPr lang="en-US" dirty="0"/>
                  <a:t>  </a:t>
                </a:r>
                <a:r>
                  <a:rPr lang="en-US" sz="2000" dirty="0">
                    <a:solidFill>
                      <a:srgbClr val="C00000"/>
                    </a:solidFill>
                  </a:rPr>
                  <a:t>(moderate contention, hot in cache)</a:t>
                </a:r>
                <a:endParaRPr lang="en-US" dirty="0"/>
              </a:p>
            </p:txBody>
          </p:sp>
        </mc:Choice>
        <mc:Fallback xmlns="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9DFC8283-B1FE-4E63-1998-B3024294E9BF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blipFill>
                <a:blip r:embed="rId2"/>
                <a:stretch>
                  <a:fillRect l="-1111" t="-8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4" name="Group 3">
            <a:extLst>
              <a:ext uri="{FF2B5EF4-FFF2-40B4-BE49-F238E27FC236}">
                <a16:creationId xmlns:a16="http://schemas.microsoft.com/office/drawing/2014/main" id="{C4D4C0F3-7562-3F5F-323D-A2B3C5EB8AE6}"/>
              </a:ext>
            </a:extLst>
          </p:cNvPr>
          <p:cNvGrpSpPr/>
          <p:nvPr/>
        </p:nvGrpSpPr>
        <p:grpSpPr>
          <a:xfrm>
            <a:off x="1371600" y="3997109"/>
            <a:ext cx="1382301" cy="633114"/>
            <a:chOff x="1594849" y="3997109"/>
            <a:chExt cx="1382301" cy="633114"/>
          </a:xfrm>
        </p:grpSpPr>
        <p:cxnSp>
          <p:nvCxnSpPr>
            <p:cNvPr id="5" name="Straight Connector 4">
              <a:extLst>
                <a:ext uri="{FF2B5EF4-FFF2-40B4-BE49-F238E27FC236}">
                  <a16:creationId xmlns:a16="http://schemas.microsoft.com/office/drawing/2014/main" id="{A10A7BDD-EEEE-F468-3EE8-4B32B4490ECA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1747249" y="4554024"/>
              <a:ext cx="914400" cy="0"/>
            </a:xfrm>
            <a:prstGeom prst="line">
              <a:avLst/>
            </a:prstGeom>
            <a:solidFill>
              <a:schemeClr val="accent1"/>
            </a:solidFill>
            <a:ln w="38100" cap="flat" cmpd="sng" algn="ctr">
              <a:solidFill>
                <a:srgbClr val="8F5B5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F8989BFD-7100-5007-9D87-BDF6DDC2DFE8}"/>
                </a:ext>
              </a:extLst>
            </p:cNvPr>
            <p:cNvSpPr txBox="1"/>
            <p:nvPr/>
          </p:nvSpPr>
          <p:spPr>
            <a:xfrm>
              <a:off x="1594849" y="3997109"/>
              <a:ext cx="1382301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 err="1">
                  <a:solidFill>
                    <a:srgbClr val="8F5B50"/>
                  </a:solidFill>
                </a:rPr>
                <a:t>Libstdc</a:t>
              </a:r>
              <a:r>
                <a:rPr lang="en-US" b="1" dirty="0">
                  <a:solidFill>
                    <a:srgbClr val="8F5B50"/>
                  </a:solidFill>
                </a:rPr>
                <a:t>++</a:t>
              </a:r>
            </a:p>
          </p:txBody>
        </p: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C26225F3-19A4-989C-AE9F-419D8BC7A8DB}"/>
                </a:ext>
              </a:extLst>
            </p:cNvPr>
            <p:cNvSpPr/>
            <p:nvPr/>
          </p:nvSpPr>
          <p:spPr bwMode="auto">
            <a:xfrm>
              <a:off x="2128249" y="4458774"/>
              <a:ext cx="152400" cy="171449"/>
            </a:xfrm>
            <a:prstGeom prst="rect">
              <a:avLst/>
            </a:prstGeom>
            <a:solidFill>
              <a:srgbClr val="8F5B50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45 Helvetica Light" pitchFamily="-110" charset="0"/>
                <a:ea typeface="Geneva" pitchFamily="-110" charset="-128"/>
                <a:cs typeface="Geneva" pitchFamily="-110" charset="-128"/>
              </a:endParaRPr>
            </a:p>
          </p:txBody>
        </p:sp>
      </p:grpSp>
      <p:grpSp>
        <p:nvGrpSpPr>
          <p:cNvPr id="8" name="Group 7">
            <a:extLst>
              <a:ext uri="{FF2B5EF4-FFF2-40B4-BE49-F238E27FC236}">
                <a16:creationId xmlns:a16="http://schemas.microsoft.com/office/drawing/2014/main" id="{B5453B2E-80B2-07DF-4DA6-7B2F1DB4F5B6}"/>
              </a:ext>
            </a:extLst>
          </p:cNvPr>
          <p:cNvGrpSpPr/>
          <p:nvPr/>
        </p:nvGrpSpPr>
        <p:grpSpPr>
          <a:xfrm>
            <a:off x="2966450" y="3997109"/>
            <a:ext cx="1290738" cy="658675"/>
            <a:chOff x="3189699" y="3997109"/>
            <a:chExt cx="1290738" cy="658675"/>
          </a:xfrm>
        </p:grpSpPr>
        <p:grpSp>
          <p:nvGrpSpPr>
            <p:cNvPr id="9" name="Group 8">
              <a:extLst>
                <a:ext uri="{FF2B5EF4-FFF2-40B4-BE49-F238E27FC236}">
                  <a16:creationId xmlns:a16="http://schemas.microsoft.com/office/drawing/2014/main" id="{C0132DCD-07FE-747B-73E1-AB0814E66FDE}"/>
                </a:ext>
              </a:extLst>
            </p:cNvPr>
            <p:cNvGrpSpPr/>
            <p:nvPr/>
          </p:nvGrpSpPr>
          <p:grpSpPr>
            <a:xfrm>
              <a:off x="3189699" y="3997109"/>
              <a:ext cx="1290738" cy="556915"/>
              <a:chOff x="1594849" y="3997109"/>
              <a:chExt cx="1290738" cy="556915"/>
            </a:xfrm>
          </p:grpSpPr>
          <p:cxnSp>
            <p:nvCxnSpPr>
              <p:cNvPr id="11" name="Straight Connector 10">
                <a:extLst>
                  <a:ext uri="{FF2B5EF4-FFF2-40B4-BE49-F238E27FC236}">
                    <a16:creationId xmlns:a16="http://schemas.microsoft.com/office/drawing/2014/main" id="{C7E5B940-A52E-9E7B-498C-3CAD139B48B1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1747249" y="4554024"/>
                <a:ext cx="914400" cy="0"/>
              </a:xfrm>
              <a:prstGeom prst="line">
                <a:avLst/>
              </a:prstGeom>
              <a:solidFill>
                <a:srgbClr val="298DE6"/>
              </a:solidFill>
              <a:ln w="38100" cap="flat" cmpd="sng" algn="ctr">
                <a:solidFill>
                  <a:srgbClr val="298DE6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4A7141A4-6D1D-2497-D21B-7255C74B93B3}"/>
                  </a:ext>
                </a:extLst>
              </p:cNvPr>
              <p:cNvSpPr txBox="1"/>
              <p:nvPr/>
            </p:nvSpPr>
            <p:spPr>
              <a:xfrm>
                <a:off x="1594849" y="3997109"/>
                <a:ext cx="1290738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b="1" dirty="0">
                    <a:solidFill>
                      <a:srgbClr val="298DE6"/>
                    </a:solidFill>
                  </a:rPr>
                  <a:t>Williams</a:t>
                </a:r>
              </a:p>
            </p:txBody>
          </p:sp>
        </p:grpSp>
        <p:sp>
          <p:nvSpPr>
            <p:cNvPr id="10" name="Multiplication Sign 9">
              <a:extLst>
                <a:ext uri="{FF2B5EF4-FFF2-40B4-BE49-F238E27FC236}">
                  <a16:creationId xmlns:a16="http://schemas.microsoft.com/office/drawing/2014/main" id="{40FBEB83-0AA2-735E-0825-C5272E601887}"/>
                </a:ext>
              </a:extLst>
            </p:cNvPr>
            <p:cNvSpPr/>
            <p:nvPr/>
          </p:nvSpPr>
          <p:spPr bwMode="auto">
            <a:xfrm>
              <a:off x="3691272" y="4458774"/>
              <a:ext cx="228600" cy="197010"/>
            </a:xfrm>
            <a:prstGeom prst="mathMultiply">
              <a:avLst/>
            </a:prstGeom>
            <a:solidFill>
              <a:srgbClr val="298DE6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45 Helvetica Light" pitchFamily="-110" charset="0"/>
                <a:ea typeface="Geneva" pitchFamily="-110" charset="-128"/>
                <a:cs typeface="Geneva" pitchFamily="-110" charset="-128"/>
              </a:endParaRPr>
            </a:p>
          </p:txBody>
        </p:sp>
      </p:grpSp>
      <p:grpSp>
        <p:nvGrpSpPr>
          <p:cNvPr id="13" name="Group 12">
            <a:extLst>
              <a:ext uri="{FF2B5EF4-FFF2-40B4-BE49-F238E27FC236}">
                <a16:creationId xmlns:a16="http://schemas.microsoft.com/office/drawing/2014/main" id="{6B3EE631-47FB-BF7B-7D7C-2890A694D3D9}"/>
              </a:ext>
            </a:extLst>
          </p:cNvPr>
          <p:cNvGrpSpPr/>
          <p:nvPr/>
        </p:nvGrpSpPr>
        <p:grpSpPr>
          <a:xfrm>
            <a:off x="4469737" y="4001418"/>
            <a:ext cx="914400" cy="654366"/>
            <a:chOff x="4802272" y="4001418"/>
            <a:chExt cx="914400" cy="654366"/>
          </a:xfrm>
        </p:grpSpPr>
        <p:grpSp>
          <p:nvGrpSpPr>
            <p:cNvPr id="14" name="Group 13">
              <a:extLst>
                <a:ext uri="{FF2B5EF4-FFF2-40B4-BE49-F238E27FC236}">
                  <a16:creationId xmlns:a16="http://schemas.microsoft.com/office/drawing/2014/main" id="{B3B5D770-52B3-D9F5-A1DD-24C4154FD43D}"/>
                </a:ext>
              </a:extLst>
            </p:cNvPr>
            <p:cNvGrpSpPr/>
            <p:nvPr/>
          </p:nvGrpSpPr>
          <p:grpSpPr>
            <a:xfrm>
              <a:off x="4802272" y="4001418"/>
              <a:ext cx="914400" cy="556915"/>
              <a:chOff x="1747249" y="3997109"/>
              <a:chExt cx="914400" cy="556915"/>
            </a:xfrm>
          </p:grpSpPr>
          <p:cxnSp>
            <p:nvCxnSpPr>
              <p:cNvPr id="16" name="Straight Connector 15">
                <a:extLst>
                  <a:ext uri="{FF2B5EF4-FFF2-40B4-BE49-F238E27FC236}">
                    <a16:creationId xmlns:a16="http://schemas.microsoft.com/office/drawing/2014/main" id="{72302BE3-D9BE-B540-F607-47AABC53B8F4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1747249" y="4554024"/>
                <a:ext cx="914400" cy="0"/>
              </a:xfrm>
              <a:prstGeom prst="line">
                <a:avLst/>
              </a:prstGeom>
              <a:solidFill>
                <a:srgbClr val="298DE6"/>
              </a:solidFill>
              <a:ln w="38100" cap="flat" cmpd="sng" algn="ctr">
                <a:solidFill>
                  <a:srgbClr val="0AA178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AFBCD525-904C-DE44-8866-8677BF6D01D3}"/>
                  </a:ext>
                </a:extLst>
              </p:cNvPr>
              <p:cNvSpPr txBox="1"/>
              <p:nvPr/>
            </p:nvSpPr>
            <p:spPr>
              <a:xfrm>
                <a:off x="1802940" y="3997109"/>
                <a:ext cx="783612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b="1" dirty="0">
                    <a:solidFill>
                      <a:srgbClr val="0AA178"/>
                    </a:solidFill>
                  </a:rPr>
                  <a:t>Folly</a:t>
                </a:r>
              </a:p>
            </p:txBody>
          </p:sp>
        </p:grpSp>
        <p:sp>
          <p:nvSpPr>
            <p:cNvPr id="15" name="Oval 14">
              <a:extLst>
                <a:ext uri="{FF2B5EF4-FFF2-40B4-BE49-F238E27FC236}">
                  <a16:creationId xmlns:a16="http://schemas.microsoft.com/office/drawing/2014/main" id="{4B1447CF-2293-595D-7CEF-A7F301BBD335}"/>
                </a:ext>
              </a:extLst>
            </p:cNvPr>
            <p:cNvSpPr/>
            <p:nvPr/>
          </p:nvSpPr>
          <p:spPr bwMode="auto">
            <a:xfrm>
              <a:off x="5168853" y="4484340"/>
              <a:ext cx="181237" cy="171444"/>
            </a:xfrm>
            <a:prstGeom prst="ellipse">
              <a:avLst/>
            </a:prstGeom>
            <a:solidFill>
              <a:srgbClr val="0AA178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45 Helvetica Light" pitchFamily="-110" charset="0"/>
                <a:ea typeface="Geneva" pitchFamily="-110" charset="-128"/>
                <a:cs typeface="Geneva" pitchFamily="-110" charset="-128"/>
              </a:endParaRPr>
            </a:p>
          </p:txBody>
        </p:sp>
      </p:grpSp>
      <p:grpSp>
        <p:nvGrpSpPr>
          <p:cNvPr id="18" name="Group 17">
            <a:extLst>
              <a:ext uri="{FF2B5EF4-FFF2-40B4-BE49-F238E27FC236}">
                <a16:creationId xmlns:a16="http://schemas.microsoft.com/office/drawing/2014/main" id="{048D32B2-CA11-4BFE-8A74-3A4A4BBC9CBF}"/>
              </a:ext>
            </a:extLst>
          </p:cNvPr>
          <p:cNvGrpSpPr/>
          <p:nvPr/>
        </p:nvGrpSpPr>
        <p:grpSpPr>
          <a:xfrm>
            <a:off x="5820623" y="4011742"/>
            <a:ext cx="914400" cy="654930"/>
            <a:chOff x="6043872" y="4011742"/>
            <a:chExt cx="914400" cy="654930"/>
          </a:xfrm>
        </p:grpSpPr>
        <p:grpSp>
          <p:nvGrpSpPr>
            <p:cNvPr id="19" name="Group 18">
              <a:extLst>
                <a:ext uri="{FF2B5EF4-FFF2-40B4-BE49-F238E27FC236}">
                  <a16:creationId xmlns:a16="http://schemas.microsoft.com/office/drawing/2014/main" id="{68757DF9-044C-141F-AFFF-BE8822CD9074}"/>
                </a:ext>
              </a:extLst>
            </p:cNvPr>
            <p:cNvGrpSpPr/>
            <p:nvPr/>
          </p:nvGrpSpPr>
          <p:grpSpPr>
            <a:xfrm>
              <a:off x="6043872" y="4011742"/>
              <a:ext cx="914400" cy="556915"/>
              <a:chOff x="1747249" y="3997109"/>
              <a:chExt cx="914400" cy="556915"/>
            </a:xfrm>
          </p:grpSpPr>
          <p:cxnSp>
            <p:nvCxnSpPr>
              <p:cNvPr id="21" name="Straight Connector 20">
                <a:extLst>
                  <a:ext uri="{FF2B5EF4-FFF2-40B4-BE49-F238E27FC236}">
                    <a16:creationId xmlns:a16="http://schemas.microsoft.com/office/drawing/2014/main" id="{26604599-A2AE-3B52-71A0-40D9C0A31726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1747249" y="4554024"/>
                <a:ext cx="914400" cy="0"/>
              </a:xfrm>
              <a:prstGeom prst="line">
                <a:avLst/>
              </a:prstGeom>
              <a:solidFill>
                <a:srgbClr val="298DE6"/>
              </a:solidFill>
              <a:ln w="38100" cap="flat" cmpd="sng" algn="ctr">
                <a:solidFill>
                  <a:srgbClr val="C000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EF086391-A2D3-DB6A-33AC-68F0AED0E554}"/>
                  </a:ext>
                </a:extLst>
              </p:cNvPr>
              <p:cNvSpPr txBox="1"/>
              <p:nvPr/>
            </p:nvSpPr>
            <p:spPr>
              <a:xfrm>
                <a:off x="1802940" y="3997109"/>
                <a:ext cx="849913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b="1" dirty="0">
                    <a:solidFill>
                      <a:srgbClr val="C00000"/>
                    </a:solidFill>
                  </a:rPr>
                  <a:t>Mine</a:t>
                </a:r>
              </a:p>
            </p:txBody>
          </p:sp>
        </p:grpSp>
        <p:sp>
          <p:nvSpPr>
            <p:cNvPr id="20" name="Star: 5 Points 19">
              <a:extLst>
                <a:ext uri="{FF2B5EF4-FFF2-40B4-BE49-F238E27FC236}">
                  <a16:creationId xmlns:a16="http://schemas.microsoft.com/office/drawing/2014/main" id="{A5783082-B9F9-3AF5-D3D1-49610D4DF53D}"/>
                </a:ext>
              </a:extLst>
            </p:cNvPr>
            <p:cNvSpPr/>
            <p:nvPr/>
          </p:nvSpPr>
          <p:spPr bwMode="auto">
            <a:xfrm>
              <a:off x="6406946" y="4469662"/>
              <a:ext cx="229542" cy="197010"/>
            </a:xfrm>
            <a:prstGeom prst="star5">
              <a:avLst/>
            </a:prstGeom>
            <a:solidFill>
              <a:schemeClr val="accent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45 Helvetica Light" pitchFamily="-110" charset="0"/>
                <a:ea typeface="Geneva" pitchFamily="-110" charset="-128"/>
                <a:cs typeface="Geneva" pitchFamily="-110" charset="-128"/>
              </a:endParaRPr>
            </a:p>
          </p:txBody>
        </p:sp>
      </p:grpSp>
      <p:grpSp>
        <p:nvGrpSpPr>
          <p:cNvPr id="32" name="Group 31">
            <a:extLst>
              <a:ext uri="{FF2B5EF4-FFF2-40B4-BE49-F238E27FC236}">
                <a16:creationId xmlns:a16="http://schemas.microsoft.com/office/drawing/2014/main" id="{956C4E29-C1FF-07A0-9E0B-A9A03DD59A2B}"/>
              </a:ext>
            </a:extLst>
          </p:cNvPr>
          <p:cNvGrpSpPr/>
          <p:nvPr/>
        </p:nvGrpSpPr>
        <p:grpSpPr>
          <a:xfrm>
            <a:off x="502990" y="1313892"/>
            <a:ext cx="2470086" cy="2249460"/>
            <a:chOff x="502990" y="1313892"/>
            <a:chExt cx="2470086" cy="2249460"/>
          </a:xfrm>
        </p:grpSpPr>
        <p:pic>
          <p:nvPicPr>
            <p:cNvPr id="26" name="Picture 25">
              <a:extLst>
                <a:ext uri="{FF2B5EF4-FFF2-40B4-BE49-F238E27FC236}">
                  <a16:creationId xmlns:a16="http://schemas.microsoft.com/office/drawing/2014/main" id="{6F206155-15DC-B509-9F9B-5FD448B4BA3D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/>
            <a:stretch/>
          </p:blipFill>
          <p:spPr>
            <a:xfrm>
              <a:off x="502990" y="1661344"/>
              <a:ext cx="2470086" cy="1902008"/>
            </a:xfrm>
            <a:prstGeom prst="rect">
              <a:avLst/>
            </a:prstGeom>
          </p:spPr>
        </p:pic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F3239EBD-344E-E760-BCE9-44F743C04E8D}"/>
                </a:ext>
              </a:extLst>
            </p:cNvPr>
            <p:cNvSpPr txBox="1"/>
            <p:nvPr/>
          </p:nvSpPr>
          <p:spPr>
            <a:xfrm>
              <a:off x="1506493" y="1313892"/>
              <a:ext cx="797013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b="1" dirty="0"/>
                <a:t>U=1%</a:t>
              </a:r>
            </a:p>
          </p:txBody>
        </p:sp>
      </p:grpSp>
      <p:grpSp>
        <p:nvGrpSpPr>
          <p:cNvPr id="33" name="Group 32">
            <a:extLst>
              <a:ext uri="{FF2B5EF4-FFF2-40B4-BE49-F238E27FC236}">
                <a16:creationId xmlns:a16="http://schemas.microsoft.com/office/drawing/2014/main" id="{A3D0F1A9-63C3-6263-C9E5-F21DFA5E31CF}"/>
              </a:ext>
            </a:extLst>
          </p:cNvPr>
          <p:cNvGrpSpPr/>
          <p:nvPr/>
        </p:nvGrpSpPr>
        <p:grpSpPr>
          <a:xfrm>
            <a:off x="3208312" y="1328512"/>
            <a:ext cx="2415940" cy="2189152"/>
            <a:chOff x="3208312" y="1328512"/>
            <a:chExt cx="2415940" cy="2189152"/>
          </a:xfrm>
        </p:grpSpPr>
        <p:pic>
          <p:nvPicPr>
            <p:cNvPr id="27" name="Picture 26">
              <a:extLst>
                <a:ext uri="{FF2B5EF4-FFF2-40B4-BE49-F238E27FC236}">
                  <a16:creationId xmlns:a16="http://schemas.microsoft.com/office/drawing/2014/main" id="{3B81CC48-D640-53F0-E72C-488C5041A729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rcRect/>
            <a:stretch/>
          </p:blipFill>
          <p:spPr>
            <a:xfrm>
              <a:off x="3208312" y="1657350"/>
              <a:ext cx="2415940" cy="1860314"/>
            </a:xfrm>
            <a:prstGeom prst="rect">
              <a:avLst/>
            </a:prstGeom>
          </p:spPr>
        </p:pic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B562C8E7-F4AD-2A71-CDFA-EB29C7A3EFED}"/>
                </a:ext>
              </a:extLst>
            </p:cNvPr>
            <p:cNvSpPr txBox="1"/>
            <p:nvPr/>
          </p:nvSpPr>
          <p:spPr>
            <a:xfrm>
              <a:off x="4129923" y="1328512"/>
              <a:ext cx="926857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b="1" dirty="0"/>
                <a:t>U=10%</a:t>
              </a:r>
            </a:p>
          </p:txBody>
        </p:sp>
      </p:grpSp>
      <p:grpSp>
        <p:nvGrpSpPr>
          <p:cNvPr id="34" name="Group 33">
            <a:extLst>
              <a:ext uri="{FF2B5EF4-FFF2-40B4-BE49-F238E27FC236}">
                <a16:creationId xmlns:a16="http://schemas.microsoft.com/office/drawing/2014/main" id="{65790457-8CC7-4E5D-7291-A459ED295F4F}"/>
              </a:ext>
            </a:extLst>
          </p:cNvPr>
          <p:cNvGrpSpPr/>
          <p:nvPr/>
        </p:nvGrpSpPr>
        <p:grpSpPr>
          <a:xfrm>
            <a:off x="6015984" y="1313892"/>
            <a:ext cx="2354900" cy="2192877"/>
            <a:chOff x="6015984" y="1313892"/>
            <a:chExt cx="2354900" cy="2192877"/>
          </a:xfrm>
        </p:grpSpPr>
        <p:pic>
          <p:nvPicPr>
            <p:cNvPr id="28" name="Picture 27">
              <a:extLst>
                <a:ext uri="{FF2B5EF4-FFF2-40B4-BE49-F238E27FC236}">
                  <a16:creationId xmlns:a16="http://schemas.microsoft.com/office/drawing/2014/main" id="{4519D233-6E3E-3C78-BF71-5F3373B9A2B2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rcRect/>
            <a:stretch/>
          </p:blipFill>
          <p:spPr>
            <a:xfrm>
              <a:off x="6015984" y="1657350"/>
              <a:ext cx="2354900" cy="1849419"/>
            </a:xfrm>
            <a:prstGeom prst="rect">
              <a:avLst/>
            </a:prstGeom>
          </p:spPr>
        </p:pic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AC2F9F4C-B29D-7B86-18E3-4F4EECA5A1B8}"/>
                </a:ext>
              </a:extLst>
            </p:cNvPr>
            <p:cNvSpPr txBox="1"/>
            <p:nvPr/>
          </p:nvSpPr>
          <p:spPr>
            <a:xfrm>
              <a:off x="6987240" y="1313892"/>
              <a:ext cx="926857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b="1" dirty="0"/>
                <a:t>U=50%</a:t>
              </a:r>
            </a:p>
          </p:txBody>
        </p:sp>
      </p:grpSp>
      <p:sp>
        <p:nvSpPr>
          <p:cNvPr id="42" name="Footer Placeholder 41">
            <a:extLst>
              <a:ext uri="{FF2B5EF4-FFF2-40B4-BE49-F238E27FC236}">
                <a16:creationId xmlns:a16="http://schemas.microsoft.com/office/drawing/2014/main" id="{3B3A7DD2-E8A1-6C17-0CD3-AC2571ED3AA8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US"/>
              <a:t>Daniel Anderson  --  danielanderson.net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611020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36A0EAB3-5FAD-6AC8-493A-4D1F8D815BCA}"/>
                  </a:ext>
                </a:extLst>
              </p:cNvPr>
              <p:cNvSpPr>
                <a:spLocks noGrp="1"/>
              </p:cNvSpPr>
              <p:nvPr>
                <p:ph type="title"/>
              </p:nvPr>
            </p:nvSpPr>
            <p:spPr/>
            <p:txBody>
              <a:bodyPr/>
              <a:lstStyle/>
              <a:p>
                <a:r>
                  <a:rPr lang="en-US" dirty="0"/>
                  <a:t>Benchmarks: </a:t>
                </a:r>
                <a14:m>
                  <m:oMath xmlns:m="http://schemas.openxmlformats.org/officeDocument/2006/math">
                    <m:r>
                      <a:rPr lang="en-US" b="1" i="1" smtClean="0">
                        <a:solidFill>
                          <a:srgbClr val="C00000"/>
                        </a:solidFill>
                        <a:latin typeface="Cambria Math" panose="02040503050406030204" pitchFamily="18" charset="0"/>
                      </a:rPr>
                      <m:t>𝑵</m:t>
                    </m:r>
                    <m:r>
                      <a:rPr lang="en-US" b="1" i="1" smtClean="0">
                        <a:solidFill>
                          <a:srgbClr val="C00000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1" i="1" smtClean="0">
                        <a:solidFill>
                          <a:srgbClr val="C00000"/>
                        </a:solidFill>
                        <a:latin typeface="Cambria Math" panose="02040503050406030204" pitchFamily="18" charset="0"/>
                      </a:rPr>
                      <m:t>𝟏</m:t>
                    </m:r>
                    <m:sSup>
                      <m:sSupPr>
                        <m:ctrlPr>
                          <a:rPr lang="en-US" b="1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1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𝟎</m:t>
                        </m:r>
                      </m:e>
                      <m:sup>
                        <m:r>
                          <a:rPr lang="en-US" b="1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𝟔</m:t>
                        </m:r>
                      </m:sup>
                    </m:sSup>
                  </m:oMath>
                </a14:m>
                <a:r>
                  <a:rPr lang="en-US" dirty="0"/>
                  <a:t>  </a:t>
                </a:r>
                <a:r>
                  <a:rPr lang="en-US" sz="2400" dirty="0">
                    <a:solidFill>
                      <a:srgbClr val="C00000"/>
                    </a:solidFill>
                  </a:rPr>
                  <a:t>(low contention, cold cache)</a:t>
                </a:r>
                <a:endParaRPr lang="en-US" dirty="0"/>
              </a:p>
            </p:txBody>
          </p:sp>
        </mc:Choice>
        <mc:Fallback xmlns="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36A0EAB3-5FAD-6AC8-493A-4D1F8D815BCA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blipFill>
                <a:blip r:embed="rId2"/>
                <a:stretch>
                  <a:fillRect l="-1111" t="-6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4" name="Group 3">
            <a:extLst>
              <a:ext uri="{FF2B5EF4-FFF2-40B4-BE49-F238E27FC236}">
                <a16:creationId xmlns:a16="http://schemas.microsoft.com/office/drawing/2014/main" id="{77DFBFDA-E173-E105-D439-C674A599CD82}"/>
              </a:ext>
            </a:extLst>
          </p:cNvPr>
          <p:cNvGrpSpPr/>
          <p:nvPr/>
        </p:nvGrpSpPr>
        <p:grpSpPr>
          <a:xfrm>
            <a:off x="1371600" y="3997109"/>
            <a:ext cx="1382301" cy="633114"/>
            <a:chOff x="1594849" y="3997109"/>
            <a:chExt cx="1382301" cy="633114"/>
          </a:xfrm>
        </p:grpSpPr>
        <p:cxnSp>
          <p:nvCxnSpPr>
            <p:cNvPr id="5" name="Straight Connector 4">
              <a:extLst>
                <a:ext uri="{FF2B5EF4-FFF2-40B4-BE49-F238E27FC236}">
                  <a16:creationId xmlns:a16="http://schemas.microsoft.com/office/drawing/2014/main" id="{9E1A02CB-1DDD-0121-F8C7-245C7E6AAA89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1747249" y="4554024"/>
              <a:ext cx="914400" cy="0"/>
            </a:xfrm>
            <a:prstGeom prst="line">
              <a:avLst/>
            </a:prstGeom>
            <a:solidFill>
              <a:schemeClr val="accent1"/>
            </a:solidFill>
            <a:ln w="38100" cap="flat" cmpd="sng" algn="ctr">
              <a:solidFill>
                <a:srgbClr val="8F5B5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A8854CAE-94A6-C874-538E-5C11A66AE294}"/>
                </a:ext>
              </a:extLst>
            </p:cNvPr>
            <p:cNvSpPr txBox="1"/>
            <p:nvPr/>
          </p:nvSpPr>
          <p:spPr>
            <a:xfrm>
              <a:off x="1594849" y="3997109"/>
              <a:ext cx="1382301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 err="1">
                  <a:solidFill>
                    <a:srgbClr val="8F5B50"/>
                  </a:solidFill>
                </a:rPr>
                <a:t>Libstdc</a:t>
              </a:r>
              <a:r>
                <a:rPr lang="en-US" b="1" dirty="0">
                  <a:solidFill>
                    <a:srgbClr val="8F5B50"/>
                  </a:solidFill>
                </a:rPr>
                <a:t>++</a:t>
              </a:r>
            </a:p>
          </p:txBody>
        </p: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E99C9F00-5458-2FA6-3CEB-CCAFDC0ED8A8}"/>
                </a:ext>
              </a:extLst>
            </p:cNvPr>
            <p:cNvSpPr/>
            <p:nvPr/>
          </p:nvSpPr>
          <p:spPr bwMode="auto">
            <a:xfrm>
              <a:off x="2128249" y="4458774"/>
              <a:ext cx="152400" cy="171449"/>
            </a:xfrm>
            <a:prstGeom prst="rect">
              <a:avLst/>
            </a:prstGeom>
            <a:solidFill>
              <a:srgbClr val="8F5B50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45 Helvetica Light" pitchFamily="-110" charset="0"/>
                <a:ea typeface="Geneva" pitchFamily="-110" charset="-128"/>
                <a:cs typeface="Geneva" pitchFamily="-110" charset="-128"/>
              </a:endParaRPr>
            </a:p>
          </p:txBody>
        </p:sp>
      </p:grpSp>
      <p:grpSp>
        <p:nvGrpSpPr>
          <p:cNvPr id="8" name="Group 7">
            <a:extLst>
              <a:ext uri="{FF2B5EF4-FFF2-40B4-BE49-F238E27FC236}">
                <a16:creationId xmlns:a16="http://schemas.microsoft.com/office/drawing/2014/main" id="{F86974DB-D737-A4D4-4CD6-B8C3698BF008}"/>
              </a:ext>
            </a:extLst>
          </p:cNvPr>
          <p:cNvGrpSpPr/>
          <p:nvPr/>
        </p:nvGrpSpPr>
        <p:grpSpPr>
          <a:xfrm>
            <a:off x="2966450" y="3997109"/>
            <a:ext cx="1290738" cy="658675"/>
            <a:chOff x="3189699" y="3997109"/>
            <a:chExt cx="1290738" cy="658675"/>
          </a:xfrm>
        </p:grpSpPr>
        <p:grpSp>
          <p:nvGrpSpPr>
            <p:cNvPr id="9" name="Group 8">
              <a:extLst>
                <a:ext uri="{FF2B5EF4-FFF2-40B4-BE49-F238E27FC236}">
                  <a16:creationId xmlns:a16="http://schemas.microsoft.com/office/drawing/2014/main" id="{91EF83DA-E51D-ECA0-0709-3BFE95F40365}"/>
                </a:ext>
              </a:extLst>
            </p:cNvPr>
            <p:cNvGrpSpPr/>
            <p:nvPr/>
          </p:nvGrpSpPr>
          <p:grpSpPr>
            <a:xfrm>
              <a:off x="3189699" y="3997109"/>
              <a:ext cx="1290738" cy="556915"/>
              <a:chOff x="1594849" y="3997109"/>
              <a:chExt cx="1290738" cy="556915"/>
            </a:xfrm>
          </p:grpSpPr>
          <p:cxnSp>
            <p:nvCxnSpPr>
              <p:cNvPr id="11" name="Straight Connector 10">
                <a:extLst>
                  <a:ext uri="{FF2B5EF4-FFF2-40B4-BE49-F238E27FC236}">
                    <a16:creationId xmlns:a16="http://schemas.microsoft.com/office/drawing/2014/main" id="{F0EE321C-EC49-1582-494F-94B67F35B820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1747249" y="4554024"/>
                <a:ext cx="914400" cy="0"/>
              </a:xfrm>
              <a:prstGeom prst="line">
                <a:avLst/>
              </a:prstGeom>
              <a:solidFill>
                <a:srgbClr val="298DE6"/>
              </a:solidFill>
              <a:ln w="38100" cap="flat" cmpd="sng" algn="ctr">
                <a:solidFill>
                  <a:srgbClr val="298DE6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032F0944-1E53-7F07-6F39-7BD03501F8F2}"/>
                  </a:ext>
                </a:extLst>
              </p:cNvPr>
              <p:cNvSpPr txBox="1"/>
              <p:nvPr/>
            </p:nvSpPr>
            <p:spPr>
              <a:xfrm>
                <a:off x="1594849" y="3997109"/>
                <a:ext cx="1290738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b="1" dirty="0">
                    <a:solidFill>
                      <a:srgbClr val="298DE6"/>
                    </a:solidFill>
                  </a:rPr>
                  <a:t>Williams</a:t>
                </a:r>
              </a:p>
            </p:txBody>
          </p:sp>
        </p:grpSp>
        <p:sp>
          <p:nvSpPr>
            <p:cNvPr id="10" name="Multiplication Sign 9">
              <a:extLst>
                <a:ext uri="{FF2B5EF4-FFF2-40B4-BE49-F238E27FC236}">
                  <a16:creationId xmlns:a16="http://schemas.microsoft.com/office/drawing/2014/main" id="{18442B79-5574-624F-FB50-830F1075B38C}"/>
                </a:ext>
              </a:extLst>
            </p:cNvPr>
            <p:cNvSpPr/>
            <p:nvPr/>
          </p:nvSpPr>
          <p:spPr bwMode="auto">
            <a:xfrm>
              <a:off x="3691272" y="4458774"/>
              <a:ext cx="228600" cy="197010"/>
            </a:xfrm>
            <a:prstGeom prst="mathMultiply">
              <a:avLst/>
            </a:prstGeom>
            <a:solidFill>
              <a:srgbClr val="298DE6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45 Helvetica Light" pitchFamily="-110" charset="0"/>
                <a:ea typeface="Geneva" pitchFamily="-110" charset="-128"/>
                <a:cs typeface="Geneva" pitchFamily="-110" charset="-128"/>
              </a:endParaRPr>
            </a:p>
          </p:txBody>
        </p:sp>
      </p:grpSp>
      <p:grpSp>
        <p:nvGrpSpPr>
          <p:cNvPr id="13" name="Group 12">
            <a:extLst>
              <a:ext uri="{FF2B5EF4-FFF2-40B4-BE49-F238E27FC236}">
                <a16:creationId xmlns:a16="http://schemas.microsoft.com/office/drawing/2014/main" id="{6C1F9773-C342-51B9-34FF-FE600204F107}"/>
              </a:ext>
            </a:extLst>
          </p:cNvPr>
          <p:cNvGrpSpPr/>
          <p:nvPr/>
        </p:nvGrpSpPr>
        <p:grpSpPr>
          <a:xfrm>
            <a:off x="4469737" y="4001418"/>
            <a:ext cx="914400" cy="654366"/>
            <a:chOff x="4802272" y="4001418"/>
            <a:chExt cx="914400" cy="654366"/>
          </a:xfrm>
        </p:grpSpPr>
        <p:grpSp>
          <p:nvGrpSpPr>
            <p:cNvPr id="14" name="Group 13">
              <a:extLst>
                <a:ext uri="{FF2B5EF4-FFF2-40B4-BE49-F238E27FC236}">
                  <a16:creationId xmlns:a16="http://schemas.microsoft.com/office/drawing/2014/main" id="{9EFDE61C-D443-11BB-5FC4-8FF20E33B27B}"/>
                </a:ext>
              </a:extLst>
            </p:cNvPr>
            <p:cNvGrpSpPr/>
            <p:nvPr/>
          </p:nvGrpSpPr>
          <p:grpSpPr>
            <a:xfrm>
              <a:off x="4802272" y="4001418"/>
              <a:ext cx="914400" cy="556915"/>
              <a:chOff x="1747249" y="3997109"/>
              <a:chExt cx="914400" cy="556915"/>
            </a:xfrm>
          </p:grpSpPr>
          <p:cxnSp>
            <p:nvCxnSpPr>
              <p:cNvPr id="16" name="Straight Connector 15">
                <a:extLst>
                  <a:ext uri="{FF2B5EF4-FFF2-40B4-BE49-F238E27FC236}">
                    <a16:creationId xmlns:a16="http://schemas.microsoft.com/office/drawing/2014/main" id="{C44671CF-BD69-AAB6-617B-0FEFFE65E2B4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1747249" y="4554024"/>
                <a:ext cx="914400" cy="0"/>
              </a:xfrm>
              <a:prstGeom prst="line">
                <a:avLst/>
              </a:prstGeom>
              <a:solidFill>
                <a:srgbClr val="298DE6"/>
              </a:solidFill>
              <a:ln w="38100" cap="flat" cmpd="sng" algn="ctr">
                <a:solidFill>
                  <a:srgbClr val="0AA178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FBA910D1-0119-26C2-ACDB-24AB4C10D713}"/>
                  </a:ext>
                </a:extLst>
              </p:cNvPr>
              <p:cNvSpPr txBox="1"/>
              <p:nvPr/>
            </p:nvSpPr>
            <p:spPr>
              <a:xfrm>
                <a:off x="1802940" y="3997109"/>
                <a:ext cx="783612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b="1" dirty="0">
                    <a:solidFill>
                      <a:srgbClr val="0AA178"/>
                    </a:solidFill>
                  </a:rPr>
                  <a:t>Folly</a:t>
                </a:r>
              </a:p>
            </p:txBody>
          </p:sp>
        </p:grpSp>
        <p:sp>
          <p:nvSpPr>
            <p:cNvPr id="15" name="Oval 14">
              <a:extLst>
                <a:ext uri="{FF2B5EF4-FFF2-40B4-BE49-F238E27FC236}">
                  <a16:creationId xmlns:a16="http://schemas.microsoft.com/office/drawing/2014/main" id="{7143BA19-7932-E644-35FF-AE41D3D4CEF4}"/>
                </a:ext>
              </a:extLst>
            </p:cNvPr>
            <p:cNvSpPr/>
            <p:nvPr/>
          </p:nvSpPr>
          <p:spPr bwMode="auto">
            <a:xfrm>
              <a:off x="5168853" y="4484340"/>
              <a:ext cx="181237" cy="171444"/>
            </a:xfrm>
            <a:prstGeom prst="ellipse">
              <a:avLst/>
            </a:prstGeom>
            <a:solidFill>
              <a:srgbClr val="0AA178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45 Helvetica Light" pitchFamily="-110" charset="0"/>
                <a:ea typeface="Geneva" pitchFamily="-110" charset="-128"/>
                <a:cs typeface="Geneva" pitchFamily="-110" charset="-128"/>
              </a:endParaRPr>
            </a:p>
          </p:txBody>
        </p:sp>
      </p:grpSp>
      <p:grpSp>
        <p:nvGrpSpPr>
          <p:cNvPr id="18" name="Group 17">
            <a:extLst>
              <a:ext uri="{FF2B5EF4-FFF2-40B4-BE49-F238E27FC236}">
                <a16:creationId xmlns:a16="http://schemas.microsoft.com/office/drawing/2014/main" id="{5FE2393D-B204-7F63-1B34-DC5260FD2063}"/>
              </a:ext>
            </a:extLst>
          </p:cNvPr>
          <p:cNvGrpSpPr/>
          <p:nvPr/>
        </p:nvGrpSpPr>
        <p:grpSpPr>
          <a:xfrm>
            <a:off x="5820623" y="4011742"/>
            <a:ext cx="914400" cy="654930"/>
            <a:chOff x="6043872" y="4011742"/>
            <a:chExt cx="914400" cy="654930"/>
          </a:xfrm>
        </p:grpSpPr>
        <p:grpSp>
          <p:nvGrpSpPr>
            <p:cNvPr id="19" name="Group 18">
              <a:extLst>
                <a:ext uri="{FF2B5EF4-FFF2-40B4-BE49-F238E27FC236}">
                  <a16:creationId xmlns:a16="http://schemas.microsoft.com/office/drawing/2014/main" id="{415F017D-8DCA-E54B-28C0-C2ADB3080852}"/>
                </a:ext>
              </a:extLst>
            </p:cNvPr>
            <p:cNvGrpSpPr/>
            <p:nvPr/>
          </p:nvGrpSpPr>
          <p:grpSpPr>
            <a:xfrm>
              <a:off x="6043872" y="4011742"/>
              <a:ext cx="914400" cy="556915"/>
              <a:chOff x="1747249" y="3997109"/>
              <a:chExt cx="914400" cy="556915"/>
            </a:xfrm>
          </p:grpSpPr>
          <p:cxnSp>
            <p:nvCxnSpPr>
              <p:cNvPr id="21" name="Straight Connector 20">
                <a:extLst>
                  <a:ext uri="{FF2B5EF4-FFF2-40B4-BE49-F238E27FC236}">
                    <a16:creationId xmlns:a16="http://schemas.microsoft.com/office/drawing/2014/main" id="{9F4E9B6E-050A-8A9B-322D-243D007A99A9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1747249" y="4554024"/>
                <a:ext cx="914400" cy="0"/>
              </a:xfrm>
              <a:prstGeom prst="line">
                <a:avLst/>
              </a:prstGeom>
              <a:solidFill>
                <a:srgbClr val="298DE6"/>
              </a:solidFill>
              <a:ln w="38100" cap="flat" cmpd="sng" algn="ctr">
                <a:solidFill>
                  <a:srgbClr val="C000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96790593-2E34-B5E6-426F-B040DB863726}"/>
                  </a:ext>
                </a:extLst>
              </p:cNvPr>
              <p:cNvSpPr txBox="1"/>
              <p:nvPr/>
            </p:nvSpPr>
            <p:spPr>
              <a:xfrm>
                <a:off x="1802940" y="3997109"/>
                <a:ext cx="849913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b="1" dirty="0">
                    <a:solidFill>
                      <a:srgbClr val="C00000"/>
                    </a:solidFill>
                  </a:rPr>
                  <a:t>Mine</a:t>
                </a:r>
              </a:p>
            </p:txBody>
          </p:sp>
        </p:grpSp>
        <p:sp>
          <p:nvSpPr>
            <p:cNvPr id="20" name="Star: 5 Points 19">
              <a:extLst>
                <a:ext uri="{FF2B5EF4-FFF2-40B4-BE49-F238E27FC236}">
                  <a16:creationId xmlns:a16="http://schemas.microsoft.com/office/drawing/2014/main" id="{412908FD-8CD4-E613-7229-E3BEB78443E8}"/>
                </a:ext>
              </a:extLst>
            </p:cNvPr>
            <p:cNvSpPr/>
            <p:nvPr/>
          </p:nvSpPr>
          <p:spPr bwMode="auto">
            <a:xfrm>
              <a:off x="6406946" y="4469662"/>
              <a:ext cx="229542" cy="197010"/>
            </a:xfrm>
            <a:prstGeom prst="star5">
              <a:avLst/>
            </a:prstGeom>
            <a:solidFill>
              <a:schemeClr val="accent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45 Helvetica Light" pitchFamily="-110" charset="0"/>
                <a:ea typeface="Geneva" pitchFamily="-110" charset="-128"/>
                <a:cs typeface="Geneva" pitchFamily="-110" charset="-128"/>
              </a:endParaRPr>
            </a:p>
          </p:txBody>
        </p:sp>
      </p:grpSp>
      <p:pic>
        <p:nvPicPr>
          <p:cNvPr id="25" name="Picture 24">
            <a:extLst>
              <a:ext uri="{FF2B5EF4-FFF2-40B4-BE49-F238E27FC236}">
                <a16:creationId xmlns:a16="http://schemas.microsoft.com/office/drawing/2014/main" id="{492F4193-E724-596C-6BD8-8958B061EB5B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492702" y="1697396"/>
            <a:ext cx="2490793" cy="1870164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73450ED1-5568-76D4-33DD-5B75CB6E236E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3093562" y="1652513"/>
            <a:ext cx="2544413" cy="1910423"/>
          </a:xfrm>
          <a:prstGeom prst="rect">
            <a:avLst/>
          </a:prstGeom>
        </p:spPr>
      </p:pic>
      <p:pic>
        <p:nvPicPr>
          <p:cNvPr id="27" name="Picture 26">
            <a:extLst>
              <a:ext uri="{FF2B5EF4-FFF2-40B4-BE49-F238E27FC236}">
                <a16:creationId xmlns:a16="http://schemas.microsoft.com/office/drawing/2014/main" id="{76BE6C9D-673F-6931-BB23-EBFCEE12ABC6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/>
          <a:stretch/>
        </p:blipFill>
        <p:spPr>
          <a:xfrm>
            <a:off x="5876314" y="1664444"/>
            <a:ext cx="2518014" cy="1890602"/>
          </a:xfrm>
          <a:prstGeom prst="rect">
            <a:avLst/>
          </a:prstGeom>
        </p:spPr>
      </p:pic>
      <p:sp>
        <p:nvSpPr>
          <p:cNvPr id="28" name="TextBox 27">
            <a:extLst>
              <a:ext uri="{FF2B5EF4-FFF2-40B4-BE49-F238E27FC236}">
                <a16:creationId xmlns:a16="http://schemas.microsoft.com/office/drawing/2014/main" id="{E4F26371-747B-94BE-F609-58C2BA02FED0}"/>
              </a:ext>
            </a:extLst>
          </p:cNvPr>
          <p:cNvSpPr txBox="1"/>
          <p:nvPr/>
        </p:nvSpPr>
        <p:spPr>
          <a:xfrm>
            <a:off x="1506493" y="1313892"/>
            <a:ext cx="79701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/>
              <a:t>U=1%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A7D928F4-E23F-9D52-4D11-54C724EBB359}"/>
              </a:ext>
            </a:extLst>
          </p:cNvPr>
          <p:cNvSpPr txBox="1"/>
          <p:nvPr/>
        </p:nvSpPr>
        <p:spPr>
          <a:xfrm>
            <a:off x="4129923" y="1328512"/>
            <a:ext cx="92685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/>
              <a:t>U=10%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6B8BE3F6-57EF-0B3E-7BD2-84878726695A}"/>
              </a:ext>
            </a:extLst>
          </p:cNvPr>
          <p:cNvSpPr txBox="1"/>
          <p:nvPr/>
        </p:nvSpPr>
        <p:spPr>
          <a:xfrm>
            <a:off x="6987240" y="1313892"/>
            <a:ext cx="92685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/>
              <a:t>U=50%</a:t>
            </a:r>
          </a:p>
        </p:txBody>
      </p:sp>
      <p:sp>
        <p:nvSpPr>
          <p:cNvPr id="31" name="Footer Placeholder 30">
            <a:extLst>
              <a:ext uri="{FF2B5EF4-FFF2-40B4-BE49-F238E27FC236}">
                <a16:creationId xmlns:a16="http://schemas.microsoft.com/office/drawing/2014/main" id="{CAAA88DA-74D1-2099-A9D7-2238B4F33501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US"/>
              <a:t>Daniel Anderson  --  danielanderson.net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934318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/>
      <p:bldP spid="29" grpId="0"/>
      <p:bldP spid="30" grpId="0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0D6BC6-DE48-02DF-B3CA-26E0EF5874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Conclusion &amp; Future work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B7008A-36D4-26BA-7420-5C89F3FBF513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pPr marL="285750" indent="-285750"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en-US" dirty="0"/>
              <a:t>My implementation is here: </a:t>
            </a:r>
            <a:r>
              <a:rPr lang="en-US" b="1" u="sng" dirty="0">
                <a:solidFill>
                  <a:srgbClr val="C00000"/>
                </a:solidFill>
              </a:rPr>
              <a:t>https://github.com/DanielLiamAnderson/atomic_shared_ptr</a:t>
            </a:r>
          </a:p>
          <a:p>
            <a:pPr marL="285750" indent="-285750"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en-US" dirty="0"/>
              <a:t>Still a proof-of-concept / prototype state</a:t>
            </a:r>
          </a:p>
          <a:p>
            <a:pPr marL="548640" lvl="1"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en-US" dirty="0"/>
              <a:t>Need to implement </a:t>
            </a:r>
            <a:r>
              <a:rPr lang="en-US" b="1" i="1" dirty="0">
                <a:solidFill>
                  <a:srgbClr val="C00000"/>
                </a:solidFill>
              </a:rPr>
              <a:t>atomic&lt;</a:t>
            </a:r>
            <a:r>
              <a:rPr lang="en-US" b="1" i="1" dirty="0" err="1">
                <a:solidFill>
                  <a:srgbClr val="C00000"/>
                </a:solidFill>
              </a:rPr>
              <a:t>weak_ptr</a:t>
            </a:r>
            <a:r>
              <a:rPr lang="en-US" b="1" i="1" dirty="0">
                <a:solidFill>
                  <a:srgbClr val="C00000"/>
                </a:solidFill>
              </a:rPr>
              <a:t>&gt;</a:t>
            </a:r>
          </a:p>
          <a:p>
            <a:pPr marL="548640" lvl="1">
              <a:spcAft>
                <a:spcPts val="1000"/>
              </a:spcAft>
              <a:buFont typeface="Arial" panose="020B0604020202020204" pitchFamily="34" charset="0"/>
              <a:buChar char="•"/>
            </a:pPr>
            <a:r>
              <a:rPr lang="en-US" dirty="0"/>
              <a:t>Need to implement </a:t>
            </a:r>
            <a:r>
              <a:rPr lang="en-US" b="1" i="1" dirty="0">
                <a:solidFill>
                  <a:srgbClr val="C00000"/>
                </a:solidFill>
              </a:rPr>
              <a:t>alias pointers</a:t>
            </a:r>
          </a:p>
          <a:p>
            <a:pPr marL="0" indent="0">
              <a:spcAft>
                <a:spcPts val="1000"/>
              </a:spcAft>
            </a:pPr>
            <a:r>
              <a:rPr lang="en-US" b="1" dirty="0"/>
              <a:t>Possible avenues for further work</a:t>
            </a:r>
          </a:p>
          <a:p>
            <a:pPr marL="285750" indent="-285750">
              <a:spcAft>
                <a:spcPts val="1000"/>
              </a:spcAft>
              <a:buFont typeface="Arial" panose="020B0604020202020204" pitchFamily="34" charset="0"/>
              <a:buChar char="•"/>
            </a:pPr>
            <a:r>
              <a:rPr lang="en-US" dirty="0"/>
              <a:t>Hybrid algorithm?  Can we do a mixture of split reference count and deferred reclamation to get performance that is always competitive with both?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More work on optimizing for </a:t>
            </a:r>
            <a:r>
              <a:rPr lang="en-US" b="1" i="1" dirty="0">
                <a:solidFill>
                  <a:srgbClr val="C00000"/>
                </a:solidFill>
              </a:rPr>
              <a:t>low latency </a:t>
            </a:r>
            <a:r>
              <a:rPr lang="en-US" i="1" dirty="0"/>
              <a:t>(see the GitHub, there is some preliminary work!)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b="1" i="1" dirty="0">
              <a:solidFill>
                <a:srgbClr val="C00000"/>
              </a:solidFill>
            </a:endParaRPr>
          </a:p>
          <a:p>
            <a:pPr marL="0" indent="0"/>
            <a:r>
              <a:rPr lang="en-US" b="1" i="1" dirty="0"/>
              <a:t>Thanks to Guy Blelloch and Hao Wei for their collaboration on some of this work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CE3C2DF-AA6E-DC7F-0A8F-3AC4F59FC084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US"/>
              <a:t>Daniel Anderson  --  danielanderson.net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48804958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2BAC551B-83FB-593D-146B-BF9B857D22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266950"/>
            <a:ext cx="8229600" cy="609600"/>
          </a:xfrm>
        </p:spPr>
        <p:txBody>
          <a:bodyPr/>
          <a:lstStyle/>
          <a:p>
            <a:pPr algn="ctr"/>
            <a:r>
              <a:rPr lang="en-US" dirty="0"/>
              <a:t>Bonus Content: </a:t>
            </a:r>
            <a:r>
              <a:rPr lang="en-US" dirty="0">
                <a:solidFill>
                  <a:srgbClr val="C00000"/>
                </a:solidFill>
              </a:rPr>
              <a:t>Latency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91A9780-6255-1CFA-1465-3AE6F0E10673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Daniel Anderson  --  danielanderson.net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3304304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BC7ECA7A-177D-DB1B-F8F9-449AFB684974}"/>
              </a:ext>
            </a:extLst>
          </p:cNvPr>
          <p:cNvSpPr txBox="1"/>
          <p:nvPr/>
        </p:nvSpPr>
        <p:spPr>
          <a:xfrm>
            <a:off x="4456044" y="2127468"/>
            <a:ext cx="4267199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void</a:t>
            </a:r>
            <a:r>
              <a:rPr lang="en-US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400" b="1" dirty="0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retire</a:t>
            </a:r>
            <a:r>
              <a:rPr lang="en-US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(T* p)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Indicate that an object has been removed from the source and should be deleted.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Deletion is </a:t>
            </a:r>
            <a:r>
              <a:rPr lang="en-US" sz="14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delayed</a:t>
            </a:r>
            <a:r>
              <a:rPr lang="en-US" sz="14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if that value has been </a:t>
            </a:r>
            <a:r>
              <a:rPr lang="en-US" sz="14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protected</a:t>
            </a:r>
            <a:r>
              <a:rPr lang="en-US" sz="14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since before it was removed.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Occasionally (e.g., once per 1000 retires), clean up unprotected garbage that has accumulated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6426743-A696-74C2-DC7D-D5C26FC41A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Optimizing </a:t>
            </a:r>
            <a:r>
              <a:rPr lang="en-US" dirty="0">
                <a:solidFill>
                  <a:srgbClr val="C00000"/>
                </a:solidFill>
              </a:rPr>
              <a:t>latency </a:t>
            </a:r>
            <a:r>
              <a:rPr lang="en-US" dirty="0"/>
              <a:t>(work in progress)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33671E8-497D-1BCA-18FC-94B24E09AC28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457200" y="1200150"/>
            <a:ext cx="8229600" cy="825282"/>
          </a:xfrm>
        </p:spPr>
        <p:txBody>
          <a:bodyPr/>
          <a:lstStyle/>
          <a:p>
            <a:pPr marL="285750" indent="-285750">
              <a:spcAft>
                <a:spcPts val="1000"/>
              </a:spcAft>
              <a:buFont typeface="Arial" panose="020B0604020202020204" pitchFamily="34" charset="0"/>
              <a:buChar char="•"/>
            </a:pPr>
            <a:r>
              <a:rPr lang="en-US" dirty="0"/>
              <a:t>Throughput experiments show that the </a:t>
            </a:r>
            <a:r>
              <a:rPr lang="en-US" b="1" i="1" dirty="0"/>
              <a:t>average latency</a:t>
            </a:r>
            <a:r>
              <a:rPr lang="en-US" dirty="0"/>
              <a:t> is quite low.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What about the </a:t>
            </a:r>
            <a:r>
              <a:rPr lang="en-US" b="1" i="1" dirty="0"/>
              <a:t>tail latency</a:t>
            </a:r>
            <a:r>
              <a:rPr lang="en-US" dirty="0"/>
              <a:t>?  Is there anything to be suspicious of?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9FE88A1F-F468-0EAB-5907-B5660BC4AB6C}"/>
              </a:ext>
            </a:extLst>
          </p:cNvPr>
          <p:cNvSpPr/>
          <p:nvPr/>
        </p:nvSpPr>
        <p:spPr bwMode="auto">
          <a:xfrm>
            <a:off x="4724400" y="3181350"/>
            <a:ext cx="3581400" cy="762000"/>
          </a:xfrm>
          <a:prstGeom prst="rect">
            <a:avLst/>
          </a:prstGeom>
          <a:noFill/>
          <a:ln w="25400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45 Helvetica Light" pitchFamily="-110" charset="0"/>
              <a:ea typeface="Geneva" pitchFamily="-110" charset="-128"/>
              <a:cs typeface="Geneva" pitchFamily="-110" charset="-128"/>
            </a:endParaRP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E2F06B0B-9A44-53CA-11C4-17F1D683AF6B}"/>
              </a:ext>
            </a:extLst>
          </p:cNvPr>
          <p:cNvSpPr txBox="1">
            <a:spLocks/>
          </p:cNvSpPr>
          <p:nvPr/>
        </p:nvSpPr>
        <p:spPr bwMode="auto">
          <a:xfrm>
            <a:off x="457200" y="2114986"/>
            <a:ext cx="3814693" cy="2533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6350" indent="-6350" algn="l" rtl="0" eaLnBrk="1" fontAlgn="base" hangingPunct="1">
              <a:spcBef>
                <a:spcPts val="60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742950" indent="-285750" algn="l" rtl="0" eaLnBrk="1" fontAlgn="base" hangingPunct="1">
              <a:spcBef>
                <a:spcPts val="600"/>
              </a:spcBef>
              <a:spcAft>
                <a:spcPct val="0"/>
              </a:spcAft>
              <a:buSzPct val="110000"/>
              <a:buFont typeface="Arial" charset="0"/>
              <a:buChar char="•"/>
              <a:defRPr sz="1400">
                <a:solidFill>
                  <a:schemeClr val="tx1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1200150" indent="-285750" algn="l" rtl="0" eaLnBrk="1" fontAlgn="base" hangingPunct="1">
              <a:spcBef>
                <a:spcPts val="600"/>
              </a:spcBef>
              <a:spcAft>
                <a:spcPct val="0"/>
              </a:spcAft>
              <a:buSzPct val="110000"/>
              <a:buFont typeface=".AppleSystemUIFont" charset="-120"/>
              <a:buChar char="–"/>
              <a:defRPr sz="1400" i="1">
                <a:solidFill>
                  <a:schemeClr val="tx1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657350" indent="-285750" algn="l" rtl="0" eaLnBrk="1" fontAlgn="base" hangingPunct="1">
              <a:spcBef>
                <a:spcPts val="600"/>
              </a:spcBef>
              <a:spcAft>
                <a:spcPct val="0"/>
              </a:spcAft>
              <a:buSzPct val="110000"/>
              <a:buFont typeface="Arial" charset="0"/>
              <a:buChar char="•"/>
              <a:defRPr sz="1400">
                <a:solidFill>
                  <a:schemeClr val="tx1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2057400" indent="-228600" algn="l" rtl="0" eaLnBrk="1" fontAlgn="base" hangingPunct="1">
              <a:spcBef>
                <a:spcPts val="600"/>
              </a:spcBef>
              <a:spcAft>
                <a:spcPct val="0"/>
              </a:spcAft>
              <a:buSzPct val="110000"/>
              <a:buFont typeface=".AppleSystemUIFont" charset="-120"/>
              <a:buChar char="–"/>
              <a:defRPr sz="1400" i="1">
                <a:solidFill>
                  <a:schemeClr val="tx1"/>
                </a:solidFill>
                <a:latin typeface="Open Sans" charset="0"/>
                <a:ea typeface="Open Sans" charset="0"/>
                <a:cs typeface="Open Sans" charset="0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-110" charset="0"/>
                <a:ea typeface="+mn-ea"/>
                <a:cs typeface="+mn-cs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-110" charset="0"/>
                <a:ea typeface="+mn-ea"/>
                <a:cs typeface="+mn-cs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-110" charset="0"/>
                <a:ea typeface="+mn-ea"/>
                <a:cs typeface="+mn-cs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-110" charset="0"/>
                <a:ea typeface="+mn-ea"/>
                <a:cs typeface="+mn-cs"/>
              </a:defRPr>
            </a:lvl9pPr>
          </a:lstStyle>
          <a:p>
            <a:pPr marL="0" indent="0"/>
            <a:r>
              <a:rPr lang="en-US" b="1" i="1" kern="0" dirty="0" err="1">
                <a:solidFill>
                  <a:srgbClr val="C00000"/>
                </a:solidFill>
              </a:rPr>
              <a:t>Deamortization</a:t>
            </a:r>
            <a:endParaRPr lang="en-US" kern="0" dirty="0"/>
          </a:p>
          <a:p>
            <a:pPr marL="0" indent="0"/>
            <a:r>
              <a:rPr lang="en-US" b="1" kern="0" dirty="0"/>
              <a:t>Instead of</a:t>
            </a:r>
            <a:r>
              <a:rPr lang="en-US" kern="0" dirty="0"/>
              <a:t>: Once per 1000 retires, clean up unprotected garbage that has accumulated</a:t>
            </a:r>
          </a:p>
          <a:p>
            <a:pPr marL="0" indent="0"/>
            <a:r>
              <a:rPr lang="en-US" b="1" kern="0" dirty="0"/>
              <a:t>We do</a:t>
            </a:r>
            <a:r>
              <a:rPr lang="en-US" kern="0" dirty="0"/>
              <a:t>: Each retire, clean up one or two pieces of unprotected garbage, and scan one thread’s protected pointer.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kern="0" dirty="0"/>
              <a:t>Requires pipelining the garbage sets and the protected pointer sets so that we only reclaim garbage from </a:t>
            </a:r>
            <a:r>
              <a:rPr lang="en-US" i="1" kern="0" dirty="0"/>
              <a:t>before</a:t>
            </a:r>
            <a:r>
              <a:rPr lang="en-US" kern="0" dirty="0"/>
              <a:t> the protected pointers were announced</a:t>
            </a: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6EAA3F9E-2969-8F0C-9D74-8F93F1CB9D62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US"/>
              <a:t>Daniel Anderson  --  danielanderson.net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277768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 animBg="1"/>
      <p:bldP spid="7" grpId="0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06CF38-78CC-4E8D-329F-F98B115CA9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Amortized vs deamortized </a:t>
            </a:r>
            <a:r>
              <a:rPr lang="en-US" dirty="0">
                <a:solidFill>
                  <a:srgbClr val="C00000"/>
                </a:solidFill>
              </a:rPr>
              <a:t>latency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5" name="Table 5">
                <a:extLst>
                  <a:ext uri="{FF2B5EF4-FFF2-40B4-BE49-F238E27FC236}">
                    <a16:creationId xmlns:a16="http://schemas.microsoft.com/office/drawing/2014/main" id="{72B41EBA-CF94-B55C-7592-2D163A57046A}"/>
                  </a:ext>
                </a:extLst>
              </p:cNvPr>
              <p:cNvGraphicFramePr>
                <a:graphicFrameLocks noGrp="1"/>
              </p:cNvGraphicFramePr>
              <p:nvPr>
                <p:ph sz="quarter" idx="10"/>
                <p:extLst>
                  <p:ext uri="{D42A27DB-BD31-4B8C-83A1-F6EECF244321}">
                    <p14:modId xmlns:p14="http://schemas.microsoft.com/office/powerpoint/2010/main" val="2990687631"/>
                  </p:ext>
                </p:extLst>
              </p:nvPr>
            </p:nvGraphicFramePr>
            <p:xfrm>
              <a:off x="2438400" y="1504950"/>
              <a:ext cx="4038599" cy="986792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990600">
                      <a:extLst>
                        <a:ext uri="{9D8B030D-6E8A-4147-A177-3AD203B41FA5}">
                          <a16:colId xmlns:a16="http://schemas.microsoft.com/office/drawing/2014/main" val="2593516501"/>
                        </a:ext>
                      </a:extLst>
                    </a:gridCol>
                    <a:gridCol w="609600">
                      <a:extLst>
                        <a:ext uri="{9D8B030D-6E8A-4147-A177-3AD203B41FA5}">
                          <a16:colId xmlns:a16="http://schemas.microsoft.com/office/drawing/2014/main" val="4200789475"/>
                        </a:ext>
                      </a:extLst>
                    </a:gridCol>
                    <a:gridCol w="533400">
                      <a:extLst>
                        <a:ext uri="{9D8B030D-6E8A-4147-A177-3AD203B41FA5}">
                          <a16:colId xmlns:a16="http://schemas.microsoft.com/office/drawing/2014/main" val="1624818694"/>
                        </a:ext>
                      </a:extLst>
                    </a:gridCol>
                    <a:gridCol w="597262">
                      <a:extLst>
                        <a:ext uri="{9D8B030D-6E8A-4147-A177-3AD203B41FA5}">
                          <a16:colId xmlns:a16="http://schemas.microsoft.com/office/drawing/2014/main" val="2887635487"/>
                        </a:ext>
                      </a:extLst>
                    </a:gridCol>
                    <a:gridCol w="615406">
                      <a:extLst>
                        <a:ext uri="{9D8B030D-6E8A-4147-A177-3AD203B41FA5}">
                          <a16:colId xmlns:a16="http://schemas.microsoft.com/office/drawing/2014/main" val="4110414012"/>
                        </a:ext>
                      </a:extLst>
                    </a:gridCol>
                    <a:gridCol w="692331">
                      <a:extLst>
                        <a:ext uri="{9D8B030D-6E8A-4147-A177-3AD203B41FA5}">
                          <a16:colId xmlns:a16="http://schemas.microsoft.com/office/drawing/2014/main" val="881392605"/>
                        </a:ext>
                      </a:extLst>
                    </a:gridCol>
                  </a:tblGrid>
                  <a:tr h="246698">
                    <a:tc>
                      <a:txBody>
                        <a:bodyPr/>
                        <a:lstStyle/>
                        <a:p>
                          <a:r>
                            <a:rPr lang="en-US" sz="1000" dirty="0"/>
                            <a:t>Amortized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1000" b="1" i="1" smtClean="0">
                                    <a:latin typeface="Cambria Math" panose="02040503050406030204" pitchFamily="18" charset="0"/>
                                  </a:rPr>
                                  <m:t>𝝁</m:t>
                                </m:r>
                              </m:oMath>
                            </m:oMathPara>
                          </a14:m>
                          <a:endParaRPr lang="en-US" sz="10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sz="1000" dirty="0"/>
                            <a:t>1%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sz="1000" dirty="0"/>
                            <a:t>50%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sz="1000" dirty="0"/>
                            <a:t>99%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sz="1000" dirty="0"/>
                            <a:t>99.95%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3166503379"/>
                      </a:ext>
                    </a:extLst>
                  </a:tr>
                  <a:tr h="246698">
                    <a:tc>
                      <a:txBody>
                        <a:bodyPr/>
                        <a:lstStyle/>
                        <a:p>
                          <a:r>
                            <a:rPr lang="en-US" sz="1000" dirty="0"/>
                            <a:t>Load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sz="1000" dirty="0"/>
                            <a:t>24.8 n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sz="1000" dirty="0"/>
                            <a:t>16n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sz="1000" dirty="0"/>
                            <a:t>16n 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sz="1000" dirty="0"/>
                            <a:t>31n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sz="1000" dirty="0"/>
                            <a:t>34n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3334199980"/>
                      </a:ext>
                    </a:extLst>
                  </a:tr>
                  <a:tr h="246698">
                    <a:tc>
                      <a:txBody>
                        <a:bodyPr/>
                        <a:lstStyle/>
                        <a:p>
                          <a:r>
                            <a:rPr lang="en-US" sz="1000" dirty="0"/>
                            <a:t>Store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sz="1000" dirty="0"/>
                            <a:t>29.8 n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sz="1000" dirty="0"/>
                            <a:t>19n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sz="1000" dirty="0"/>
                            <a:t>19n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sz="1000" dirty="0"/>
                            <a:t>34n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sz="1000" dirty="0"/>
                            <a:t>40n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4156331753"/>
                      </a:ext>
                    </a:extLst>
                  </a:tr>
                  <a:tr h="246698">
                    <a:tc>
                      <a:txBody>
                        <a:bodyPr/>
                        <a:lstStyle/>
                        <a:p>
                          <a:r>
                            <a:rPr lang="en-US" sz="1000" dirty="0"/>
                            <a:t>Store-delete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sz="1000" dirty="0"/>
                            <a:t>63.0 n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sz="1000" dirty="0"/>
                            <a:t>44n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sz="1000" dirty="0"/>
                            <a:t>44n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sz="1000" dirty="0"/>
                            <a:t>59n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sz="1000" dirty="0"/>
                            <a:t>14.9u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790216605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5" name="Table 5">
                <a:extLst>
                  <a:ext uri="{FF2B5EF4-FFF2-40B4-BE49-F238E27FC236}">
                    <a16:creationId xmlns:a16="http://schemas.microsoft.com/office/drawing/2014/main" id="{72B41EBA-CF94-B55C-7592-2D163A57046A}"/>
                  </a:ext>
                </a:extLst>
              </p:cNvPr>
              <p:cNvGraphicFramePr>
                <a:graphicFrameLocks noGrp="1"/>
              </p:cNvGraphicFramePr>
              <p:nvPr>
                <p:ph sz="quarter" idx="10"/>
                <p:extLst>
                  <p:ext uri="{D42A27DB-BD31-4B8C-83A1-F6EECF244321}">
                    <p14:modId xmlns:p14="http://schemas.microsoft.com/office/powerpoint/2010/main" val="2990687631"/>
                  </p:ext>
                </p:extLst>
              </p:nvPr>
            </p:nvGraphicFramePr>
            <p:xfrm>
              <a:off x="2438400" y="1504950"/>
              <a:ext cx="4038599" cy="986792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990600">
                      <a:extLst>
                        <a:ext uri="{9D8B030D-6E8A-4147-A177-3AD203B41FA5}">
                          <a16:colId xmlns:a16="http://schemas.microsoft.com/office/drawing/2014/main" val="2593516501"/>
                        </a:ext>
                      </a:extLst>
                    </a:gridCol>
                    <a:gridCol w="609600">
                      <a:extLst>
                        <a:ext uri="{9D8B030D-6E8A-4147-A177-3AD203B41FA5}">
                          <a16:colId xmlns:a16="http://schemas.microsoft.com/office/drawing/2014/main" val="4200789475"/>
                        </a:ext>
                      </a:extLst>
                    </a:gridCol>
                    <a:gridCol w="533400">
                      <a:extLst>
                        <a:ext uri="{9D8B030D-6E8A-4147-A177-3AD203B41FA5}">
                          <a16:colId xmlns:a16="http://schemas.microsoft.com/office/drawing/2014/main" val="1624818694"/>
                        </a:ext>
                      </a:extLst>
                    </a:gridCol>
                    <a:gridCol w="597262">
                      <a:extLst>
                        <a:ext uri="{9D8B030D-6E8A-4147-A177-3AD203B41FA5}">
                          <a16:colId xmlns:a16="http://schemas.microsoft.com/office/drawing/2014/main" val="2887635487"/>
                        </a:ext>
                      </a:extLst>
                    </a:gridCol>
                    <a:gridCol w="615406">
                      <a:extLst>
                        <a:ext uri="{9D8B030D-6E8A-4147-A177-3AD203B41FA5}">
                          <a16:colId xmlns:a16="http://schemas.microsoft.com/office/drawing/2014/main" val="4110414012"/>
                        </a:ext>
                      </a:extLst>
                    </a:gridCol>
                    <a:gridCol w="692331">
                      <a:extLst>
                        <a:ext uri="{9D8B030D-6E8A-4147-A177-3AD203B41FA5}">
                          <a16:colId xmlns:a16="http://schemas.microsoft.com/office/drawing/2014/main" val="881392605"/>
                        </a:ext>
                      </a:extLst>
                    </a:gridCol>
                  </a:tblGrid>
                  <a:tr h="246698">
                    <a:tc>
                      <a:txBody>
                        <a:bodyPr/>
                        <a:lstStyle/>
                        <a:p>
                          <a:r>
                            <a:rPr lang="en-US" sz="1000" dirty="0"/>
                            <a:t>Amortized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"/>
                          <a:stretch>
                            <a:fillRect l="-165000" t="-2439" r="-404000" b="-30731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r>
                            <a:rPr lang="en-US" sz="1000" dirty="0"/>
                            <a:t>1%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sz="1000" dirty="0"/>
                            <a:t>50%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sz="1000" dirty="0"/>
                            <a:t>99%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sz="1000" dirty="0"/>
                            <a:t>99.95%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3166503379"/>
                      </a:ext>
                    </a:extLst>
                  </a:tr>
                  <a:tr h="246698">
                    <a:tc>
                      <a:txBody>
                        <a:bodyPr/>
                        <a:lstStyle/>
                        <a:p>
                          <a:r>
                            <a:rPr lang="en-US" sz="1000" dirty="0"/>
                            <a:t>Load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sz="1000" dirty="0"/>
                            <a:t>24.8 n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sz="1000" dirty="0"/>
                            <a:t>16n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sz="1000" dirty="0"/>
                            <a:t>16n 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sz="1000" dirty="0"/>
                            <a:t>31n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sz="1000" dirty="0"/>
                            <a:t>34n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3334199980"/>
                      </a:ext>
                    </a:extLst>
                  </a:tr>
                  <a:tr h="246698">
                    <a:tc>
                      <a:txBody>
                        <a:bodyPr/>
                        <a:lstStyle/>
                        <a:p>
                          <a:r>
                            <a:rPr lang="en-US" sz="1000" dirty="0"/>
                            <a:t>Store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sz="1000" dirty="0"/>
                            <a:t>29.8 n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sz="1000" dirty="0"/>
                            <a:t>19n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sz="1000" dirty="0"/>
                            <a:t>19n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sz="1000" dirty="0"/>
                            <a:t>34n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sz="1000" dirty="0"/>
                            <a:t>40n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4156331753"/>
                      </a:ext>
                    </a:extLst>
                  </a:tr>
                  <a:tr h="246698">
                    <a:tc>
                      <a:txBody>
                        <a:bodyPr/>
                        <a:lstStyle/>
                        <a:p>
                          <a:r>
                            <a:rPr lang="en-US" sz="1000" dirty="0"/>
                            <a:t>Store-delete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sz="1000" dirty="0"/>
                            <a:t>63.0 n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sz="1000" dirty="0"/>
                            <a:t>44n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sz="1000" dirty="0"/>
                            <a:t>44n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sz="1000" dirty="0"/>
                            <a:t>59n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sz="1000" dirty="0"/>
                            <a:t>14.9u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790216605"/>
                      </a:ext>
                    </a:extLst>
                  </a:tr>
                </a:tbl>
              </a:graphicData>
            </a:graphic>
          </p:graphicFrame>
        </mc:Fallback>
      </mc:AlternateContent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C7B7186-5263-2001-6259-F5F5D60D9A3B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US"/>
              <a:t>Daniel Anderson  --  danielanderson.net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6" name="Table 5">
                <a:extLst>
                  <a:ext uri="{FF2B5EF4-FFF2-40B4-BE49-F238E27FC236}">
                    <a16:creationId xmlns:a16="http://schemas.microsoft.com/office/drawing/2014/main" id="{D8AFF0F6-86B0-7818-6BC9-F62128B29351}"/>
                  </a:ext>
                </a:extLst>
              </p:cNvPr>
              <p:cNvGraphicFramePr>
                <a:graphicFrameLocks/>
              </p:cNvGraphicFramePr>
              <p:nvPr>
                <p:extLst>
                  <p:ext uri="{D42A27DB-BD31-4B8C-83A1-F6EECF244321}">
                    <p14:modId xmlns:p14="http://schemas.microsoft.com/office/powerpoint/2010/main" val="67104347"/>
                  </p:ext>
                </p:extLst>
              </p:nvPr>
            </p:nvGraphicFramePr>
            <p:xfrm>
              <a:off x="2438400" y="2720340"/>
              <a:ext cx="4038599" cy="986792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990600">
                      <a:extLst>
                        <a:ext uri="{9D8B030D-6E8A-4147-A177-3AD203B41FA5}">
                          <a16:colId xmlns:a16="http://schemas.microsoft.com/office/drawing/2014/main" val="2593516501"/>
                        </a:ext>
                      </a:extLst>
                    </a:gridCol>
                    <a:gridCol w="609600">
                      <a:extLst>
                        <a:ext uri="{9D8B030D-6E8A-4147-A177-3AD203B41FA5}">
                          <a16:colId xmlns:a16="http://schemas.microsoft.com/office/drawing/2014/main" val="4200789475"/>
                        </a:ext>
                      </a:extLst>
                    </a:gridCol>
                    <a:gridCol w="533400">
                      <a:extLst>
                        <a:ext uri="{9D8B030D-6E8A-4147-A177-3AD203B41FA5}">
                          <a16:colId xmlns:a16="http://schemas.microsoft.com/office/drawing/2014/main" val="1624818694"/>
                        </a:ext>
                      </a:extLst>
                    </a:gridCol>
                    <a:gridCol w="597262">
                      <a:extLst>
                        <a:ext uri="{9D8B030D-6E8A-4147-A177-3AD203B41FA5}">
                          <a16:colId xmlns:a16="http://schemas.microsoft.com/office/drawing/2014/main" val="2887635487"/>
                        </a:ext>
                      </a:extLst>
                    </a:gridCol>
                    <a:gridCol w="615406">
                      <a:extLst>
                        <a:ext uri="{9D8B030D-6E8A-4147-A177-3AD203B41FA5}">
                          <a16:colId xmlns:a16="http://schemas.microsoft.com/office/drawing/2014/main" val="4110414012"/>
                        </a:ext>
                      </a:extLst>
                    </a:gridCol>
                    <a:gridCol w="692331">
                      <a:extLst>
                        <a:ext uri="{9D8B030D-6E8A-4147-A177-3AD203B41FA5}">
                          <a16:colId xmlns:a16="http://schemas.microsoft.com/office/drawing/2014/main" val="881392605"/>
                        </a:ext>
                      </a:extLst>
                    </a:gridCol>
                  </a:tblGrid>
                  <a:tr h="246698">
                    <a:tc>
                      <a:txBody>
                        <a:bodyPr/>
                        <a:lstStyle/>
                        <a:p>
                          <a:r>
                            <a:rPr lang="en-US" sz="1000" dirty="0"/>
                            <a:t>Deamortized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1000" b="1" i="1" smtClean="0">
                                    <a:latin typeface="Cambria Math" panose="02040503050406030204" pitchFamily="18" charset="0"/>
                                  </a:rPr>
                                  <m:t>𝝁</m:t>
                                </m:r>
                              </m:oMath>
                            </m:oMathPara>
                          </a14:m>
                          <a:endParaRPr lang="en-US" sz="10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sz="1000" dirty="0"/>
                            <a:t>1%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sz="1000" dirty="0"/>
                            <a:t>50%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sz="1000" dirty="0"/>
                            <a:t>99%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sz="1000" dirty="0"/>
                            <a:t>99.95%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3166503379"/>
                      </a:ext>
                    </a:extLst>
                  </a:tr>
                  <a:tr h="246698">
                    <a:tc>
                      <a:txBody>
                        <a:bodyPr/>
                        <a:lstStyle/>
                        <a:p>
                          <a:r>
                            <a:rPr lang="en-US" sz="1000" dirty="0"/>
                            <a:t>Load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sz="1000" dirty="0"/>
                            <a:t>30.0 n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sz="1000" dirty="0"/>
                            <a:t>20n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sz="1000" dirty="0"/>
                            <a:t>20n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sz="1000" dirty="0"/>
                            <a:t>34n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sz="1000" dirty="0"/>
                            <a:t>35n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3334199980"/>
                      </a:ext>
                    </a:extLst>
                  </a:tr>
                  <a:tr h="246698">
                    <a:tc>
                      <a:txBody>
                        <a:bodyPr/>
                        <a:lstStyle/>
                        <a:p>
                          <a:r>
                            <a:rPr lang="en-US" sz="1000" dirty="0"/>
                            <a:t>Store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sz="1000" dirty="0"/>
                            <a:t>30.2 n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sz="1000" dirty="0"/>
                            <a:t>20n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sz="1000" dirty="0"/>
                            <a:t>20n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sz="1000" dirty="0"/>
                            <a:t>34n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sz="1000" dirty="0"/>
                            <a:t>35n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4156331753"/>
                      </a:ext>
                    </a:extLst>
                  </a:tr>
                  <a:tr h="246698">
                    <a:tc>
                      <a:txBody>
                        <a:bodyPr/>
                        <a:lstStyle/>
                        <a:p>
                          <a:r>
                            <a:rPr lang="en-US" sz="1000" dirty="0"/>
                            <a:t>Store-delete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sz="1000" dirty="0"/>
                            <a:t>62.4 n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sz="1000" dirty="0"/>
                            <a:t>47n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sz="1000" dirty="0"/>
                            <a:t>47n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sz="1000" dirty="0"/>
                            <a:t>88n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sz="1000" dirty="0"/>
                            <a:t>163n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790216605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6" name="Table 5">
                <a:extLst>
                  <a:ext uri="{FF2B5EF4-FFF2-40B4-BE49-F238E27FC236}">
                    <a16:creationId xmlns:a16="http://schemas.microsoft.com/office/drawing/2014/main" id="{D8AFF0F6-86B0-7818-6BC9-F62128B29351}"/>
                  </a:ext>
                </a:extLst>
              </p:cNvPr>
              <p:cNvGraphicFramePr>
                <a:graphicFrameLocks/>
              </p:cNvGraphicFramePr>
              <p:nvPr>
                <p:extLst>
                  <p:ext uri="{D42A27DB-BD31-4B8C-83A1-F6EECF244321}">
                    <p14:modId xmlns:p14="http://schemas.microsoft.com/office/powerpoint/2010/main" val="67104347"/>
                  </p:ext>
                </p:extLst>
              </p:nvPr>
            </p:nvGraphicFramePr>
            <p:xfrm>
              <a:off x="2438400" y="2720340"/>
              <a:ext cx="4038599" cy="986792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990600">
                      <a:extLst>
                        <a:ext uri="{9D8B030D-6E8A-4147-A177-3AD203B41FA5}">
                          <a16:colId xmlns:a16="http://schemas.microsoft.com/office/drawing/2014/main" val="2593516501"/>
                        </a:ext>
                      </a:extLst>
                    </a:gridCol>
                    <a:gridCol w="609600">
                      <a:extLst>
                        <a:ext uri="{9D8B030D-6E8A-4147-A177-3AD203B41FA5}">
                          <a16:colId xmlns:a16="http://schemas.microsoft.com/office/drawing/2014/main" val="4200789475"/>
                        </a:ext>
                      </a:extLst>
                    </a:gridCol>
                    <a:gridCol w="533400">
                      <a:extLst>
                        <a:ext uri="{9D8B030D-6E8A-4147-A177-3AD203B41FA5}">
                          <a16:colId xmlns:a16="http://schemas.microsoft.com/office/drawing/2014/main" val="1624818694"/>
                        </a:ext>
                      </a:extLst>
                    </a:gridCol>
                    <a:gridCol w="597262">
                      <a:extLst>
                        <a:ext uri="{9D8B030D-6E8A-4147-A177-3AD203B41FA5}">
                          <a16:colId xmlns:a16="http://schemas.microsoft.com/office/drawing/2014/main" val="2887635487"/>
                        </a:ext>
                      </a:extLst>
                    </a:gridCol>
                    <a:gridCol w="615406">
                      <a:extLst>
                        <a:ext uri="{9D8B030D-6E8A-4147-A177-3AD203B41FA5}">
                          <a16:colId xmlns:a16="http://schemas.microsoft.com/office/drawing/2014/main" val="4110414012"/>
                        </a:ext>
                      </a:extLst>
                    </a:gridCol>
                    <a:gridCol w="692331">
                      <a:extLst>
                        <a:ext uri="{9D8B030D-6E8A-4147-A177-3AD203B41FA5}">
                          <a16:colId xmlns:a16="http://schemas.microsoft.com/office/drawing/2014/main" val="881392605"/>
                        </a:ext>
                      </a:extLst>
                    </a:gridCol>
                  </a:tblGrid>
                  <a:tr h="246698">
                    <a:tc>
                      <a:txBody>
                        <a:bodyPr/>
                        <a:lstStyle/>
                        <a:p>
                          <a:r>
                            <a:rPr lang="en-US" sz="1000" dirty="0"/>
                            <a:t>Deamortized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3"/>
                          <a:stretch>
                            <a:fillRect l="-165000" t="-2439" r="-404000" b="-30487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r>
                            <a:rPr lang="en-US" sz="1000" dirty="0"/>
                            <a:t>1%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sz="1000" dirty="0"/>
                            <a:t>50%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sz="1000" dirty="0"/>
                            <a:t>99%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sz="1000" dirty="0"/>
                            <a:t>99.95%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3166503379"/>
                      </a:ext>
                    </a:extLst>
                  </a:tr>
                  <a:tr h="246698">
                    <a:tc>
                      <a:txBody>
                        <a:bodyPr/>
                        <a:lstStyle/>
                        <a:p>
                          <a:r>
                            <a:rPr lang="en-US" sz="1000" dirty="0"/>
                            <a:t>Load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sz="1000" dirty="0"/>
                            <a:t>30.0 n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sz="1000" dirty="0"/>
                            <a:t>20n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sz="1000" dirty="0"/>
                            <a:t>20n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sz="1000" dirty="0"/>
                            <a:t>34n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sz="1000" dirty="0"/>
                            <a:t>35n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3334199980"/>
                      </a:ext>
                    </a:extLst>
                  </a:tr>
                  <a:tr h="246698">
                    <a:tc>
                      <a:txBody>
                        <a:bodyPr/>
                        <a:lstStyle/>
                        <a:p>
                          <a:r>
                            <a:rPr lang="en-US" sz="1000" dirty="0"/>
                            <a:t>Store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sz="1000" dirty="0"/>
                            <a:t>30.2 n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sz="1000" dirty="0"/>
                            <a:t>20n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sz="1000" dirty="0"/>
                            <a:t>20n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sz="1000" dirty="0"/>
                            <a:t>34n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sz="1000" dirty="0"/>
                            <a:t>35n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4156331753"/>
                      </a:ext>
                    </a:extLst>
                  </a:tr>
                  <a:tr h="246698">
                    <a:tc>
                      <a:txBody>
                        <a:bodyPr/>
                        <a:lstStyle/>
                        <a:p>
                          <a:r>
                            <a:rPr lang="en-US" sz="1000" dirty="0"/>
                            <a:t>Store-delete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sz="1000" dirty="0"/>
                            <a:t>62.4 n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sz="1000" dirty="0"/>
                            <a:t>47n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sz="1000" dirty="0"/>
                            <a:t>47n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sz="1000" dirty="0"/>
                            <a:t>88n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sz="1000" dirty="0"/>
                            <a:t>163n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790216605"/>
                      </a:ext>
                    </a:extLst>
                  </a:tr>
                </a:tbl>
              </a:graphicData>
            </a:graphic>
          </p:graphicFrame>
        </mc:Fallback>
      </mc:AlternateContent>
    </p:spTree>
    <p:extLst>
      <p:ext uri="{BB962C8B-B14F-4D97-AF65-F5344CB8AC3E}">
        <p14:creationId xmlns:p14="http://schemas.microsoft.com/office/powerpoint/2010/main" val="24913028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CMU PPT Theme">
  <a:themeElements>
    <a:clrScheme name="Custom 1">
      <a:dk1>
        <a:srgbClr val="000000"/>
      </a:dk1>
      <a:lt1>
        <a:srgbClr val="FFFFFF"/>
      </a:lt1>
      <a:dk2>
        <a:srgbClr val="75787B"/>
      </a:dk2>
      <a:lt2>
        <a:srgbClr val="C8C9C7"/>
      </a:lt2>
      <a:accent1>
        <a:srgbClr val="BB0000"/>
      </a:accent1>
      <a:accent2>
        <a:srgbClr val="75787B"/>
      </a:accent2>
      <a:accent3>
        <a:srgbClr val="00833C"/>
      </a:accent3>
      <a:accent4>
        <a:srgbClr val="F2A900"/>
      </a:accent4>
      <a:accent5>
        <a:srgbClr val="002C71"/>
      </a:accent5>
      <a:accent6>
        <a:srgbClr val="C8C9C7"/>
      </a:accent6>
      <a:hlink>
        <a:srgbClr val="BB0000"/>
      </a:hlink>
      <a:folHlink>
        <a:srgbClr val="820000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45 Helvetica Light" pitchFamily="-110" charset="0"/>
            <a:ea typeface="Geneva" pitchFamily="-110" charset="-128"/>
            <a:cs typeface="Geneva" pitchFamily="-110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45 Helvetica Light" pitchFamily="-110" charset="0"/>
            <a:ea typeface="Geneva" pitchFamily="-110" charset="-128"/>
            <a:cs typeface="Geneva" pitchFamily="-110" charset="-128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cppcon2022-smarter-atomic-smart-pointers.potx" id="{07B378D8-542E-44BF-B041-889AC10480D1}" vid="{A47C9DB0-51C0-4FA5-A253-CE969E0157C7}"/>
    </a:ext>
  </a:ext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4046</Words>
  <Application>Microsoft Office PowerPoint</Application>
  <PresentationFormat>On-screen Show (16:9)</PresentationFormat>
  <Paragraphs>444</Paragraphs>
  <Slides>45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11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45</vt:i4>
      </vt:variant>
    </vt:vector>
  </HeadingPairs>
  <TitlesOfParts>
    <vt:vector size="57" baseType="lpstr">
      <vt:lpstr>.AppleSystemUIFont</vt:lpstr>
      <vt:lpstr>45 Helvetica Light</vt:lpstr>
      <vt:lpstr>Open Sans Regular</vt:lpstr>
      <vt:lpstr>Aptos Black</vt:lpstr>
      <vt:lpstr>Arial</vt:lpstr>
      <vt:lpstr>Cambria Math</vt:lpstr>
      <vt:lpstr>Consolas</vt:lpstr>
      <vt:lpstr>Courier New</vt:lpstr>
      <vt:lpstr>Open Sans</vt:lpstr>
      <vt:lpstr>Open Sans Light</vt:lpstr>
      <vt:lpstr>Times</vt:lpstr>
      <vt:lpstr>CMU PPT Theme</vt:lpstr>
      <vt:lpstr>PowerPoint Presentation</vt:lpstr>
      <vt:lpstr>PowerPoint Presentation</vt:lpstr>
      <vt:lpstr>What we’ll learn today</vt:lpstr>
      <vt:lpstr>What we’ll learn today</vt:lpstr>
      <vt:lpstr>Why is this important?</vt:lpstr>
      <vt:lpstr>Why is this important?</vt:lpstr>
      <vt:lpstr>Why is this important?</vt:lpstr>
      <vt:lpstr>Why is this important?</vt:lpstr>
      <vt:lpstr>Lock-freedom</vt:lpstr>
      <vt:lpstr>std::shared_ptr</vt:lpstr>
      <vt:lpstr>std::shared_ptr  (the basics)</vt:lpstr>
      <vt:lpstr>std::shared_ptr  (the basics)</vt:lpstr>
      <vt:lpstr>std::shared_ptr  (the basics)</vt:lpstr>
      <vt:lpstr>std::shared_ptr  (the basics)</vt:lpstr>
      <vt:lpstr>std::atomic&lt;std::shared_ptr&gt;</vt:lpstr>
      <vt:lpstr>std::atomic&lt;std::shared_ptr&gt;</vt:lpstr>
      <vt:lpstr>std::atomic&lt;std::shared_ptr&gt;</vt:lpstr>
      <vt:lpstr>std::atomic&lt;std::shared_ptr&gt;</vt:lpstr>
      <vt:lpstr>std::atomic&lt;std::shared_ptr&gt;</vt:lpstr>
      <vt:lpstr>std::atomic&lt;std::shared_ptr&gt;</vt:lpstr>
      <vt:lpstr>But, why?</vt:lpstr>
      <vt:lpstr>The problem</vt:lpstr>
      <vt:lpstr>The fundamental problem: The race to zero</vt:lpstr>
      <vt:lpstr>Solutions</vt:lpstr>
      <vt:lpstr>Solution #1: Locking!</vt:lpstr>
      <vt:lpstr>Solution #2: The split reference count</vt:lpstr>
      <vt:lpstr>Solution #2: The split reference count</vt:lpstr>
      <vt:lpstr>Solution #2: The split reference count</vt:lpstr>
      <vt:lpstr>Solution #2: The split reference count</vt:lpstr>
      <vt:lpstr>Solution #2: The split reference count</vt:lpstr>
      <vt:lpstr>Something new</vt:lpstr>
      <vt:lpstr>Solution #3</vt:lpstr>
      <vt:lpstr>Deferred reclamation: A quick primer</vt:lpstr>
      <vt:lpstr>Solution #3: Deferred reclamation</vt:lpstr>
      <vt:lpstr>Solution #3: Deferred reclamation</vt:lpstr>
      <vt:lpstr>Performance</vt:lpstr>
      <vt:lpstr>Benchmarking atomic&lt;shared_ptr&gt;</vt:lpstr>
      <vt:lpstr>Benchmark setup (throughput)</vt:lpstr>
      <vt:lpstr>Benchmarks: N=1 (high contention, hot in cache)</vt:lpstr>
      <vt:lpstr>Benchmarks: N=10  (moderate contention, hot in cache)</vt:lpstr>
      <vt:lpstr>Benchmarks: N=10^6  (low contention, cold cache)</vt:lpstr>
      <vt:lpstr>Conclusion &amp; Future work</vt:lpstr>
      <vt:lpstr>Bonus Content: Latency</vt:lpstr>
      <vt:lpstr>Optimizing latency (work in progress)</vt:lpstr>
      <vt:lpstr>Amortized vs deamortized latency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2022-09-16T03:03:03Z</dcterms:created>
  <dcterms:modified xsi:type="dcterms:W3CDTF">2023-10-03T21:40:07Z</dcterms:modified>
</cp:coreProperties>
</file>