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87" r:id="rId3"/>
    <p:sldId id="292" r:id="rId4"/>
    <p:sldId id="259" r:id="rId5"/>
    <p:sldId id="352" r:id="rId6"/>
    <p:sldId id="342" r:id="rId7"/>
    <p:sldId id="331" r:id="rId8"/>
    <p:sldId id="332" r:id="rId9"/>
    <p:sldId id="333" r:id="rId10"/>
    <p:sldId id="334" r:id="rId11"/>
    <p:sldId id="336" r:id="rId12"/>
    <p:sldId id="335" r:id="rId13"/>
    <p:sldId id="337" r:id="rId14"/>
    <p:sldId id="339" r:id="rId15"/>
    <p:sldId id="340" r:id="rId16"/>
    <p:sldId id="341" r:id="rId17"/>
    <p:sldId id="343" r:id="rId18"/>
    <p:sldId id="353" r:id="rId19"/>
    <p:sldId id="345" r:id="rId20"/>
    <p:sldId id="346" r:id="rId21"/>
    <p:sldId id="347" r:id="rId22"/>
    <p:sldId id="348" r:id="rId23"/>
    <p:sldId id="349" r:id="rId24"/>
    <p:sldId id="354" r:id="rId25"/>
    <p:sldId id="355" r:id="rId26"/>
    <p:sldId id="356" r:id="rId27"/>
    <p:sldId id="358" r:id="rId28"/>
    <p:sldId id="357" r:id="rId29"/>
    <p:sldId id="359" r:id="rId30"/>
    <p:sldId id="350" r:id="rId31"/>
    <p:sldId id="325" r:id="rId32"/>
    <p:sldId id="326" r:id="rId33"/>
    <p:sldId id="327" r:id="rId34"/>
    <p:sldId id="328" r:id="rId35"/>
    <p:sldId id="329" r:id="rId36"/>
    <p:sldId id="297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3" clrIdx="0">
    <p:extLst>
      <p:ext uri="{19B8F6BF-5375-455C-9EA6-DF929625EA0E}">
        <p15:presenceInfo xmlns:p15="http://schemas.microsoft.com/office/powerpoint/2012/main" userId="2445ada9b73f97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BE5D6"/>
    <a:srgbClr val="FFFFFF"/>
    <a:srgbClr val="F5B34C"/>
    <a:srgbClr val="FFC351"/>
    <a:srgbClr val="0400FF"/>
    <a:srgbClr val="01FF8F"/>
    <a:srgbClr val="000000"/>
    <a:srgbClr val="D9D9D9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E2943-D251-487A-8DDA-02FD0076F6FC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AE74-A497-47EE-AC03-8E02C64E9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05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2AE74-A497-47EE-AC03-8E02C64E97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217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2AE74-A497-47EE-AC03-8E02C64E973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816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2AE74-A497-47EE-AC03-8E02C64E973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9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2AE74-A497-47EE-AC03-8E02C64E973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46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2AE74-A497-47EE-AC03-8E02C64E97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19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2AE74-A497-47EE-AC03-8E02C64E97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55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2AE74-A497-47EE-AC03-8E02C64E97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55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2AE74-A497-47EE-AC03-8E02C64E97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550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2AE74-A497-47EE-AC03-8E02C64E973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33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2AE74-A497-47EE-AC03-8E02C64E973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73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2AE74-A497-47EE-AC03-8E02C64E973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416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北京的午时（太阳时</a:t>
            </a:r>
            <a:r>
              <a:rPr lang="en-US" altLang="zh-CN" dirty="0"/>
              <a:t>12</a:t>
            </a:r>
            <a:r>
              <a:rPr lang="zh-CN" altLang="en-US" dirty="0"/>
              <a:t>时）可能在其他地方则不是午时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2AE74-A497-47EE-AC03-8E02C64E973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20A6E-2A3A-440F-9628-F16898558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DB91B8D-181E-4912-A210-83F33D433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83757-22B5-4045-9EFA-B89B3149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1908-32CF-40C0-BFB5-B55BC805036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02FB6D-07DB-4690-AF4D-F27B9FDF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54603D-1B32-4D48-9982-AD645A76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FA37-34A9-46D0-AB4C-DCDF483C8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14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9BF31C-27D9-400C-A68E-C35AFC126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27A157-B2CF-4C58-8A08-A57D3F755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1E8162-2562-403F-94F9-256625C5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1908-32CF-40C0-BFB5-B55BC805036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D91709-EC51-42A2-B449-9FBCD4BC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9D4C62-87BE-4AFE-AA5E-DA276FF0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FA37-34A9-46D0-AB4C-DCDF483C8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35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EE91F09-7C42-4EAD-A26D-BCA780288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FAB9D2-59CC-40CC-B293-F6CC3FBA4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FA9C2D-A238-4A3A-A367-FED53A8F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1908-32CF-40C0-BFB5-B55BC805036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DF09A5-E9DB-427E-95E1-B82B0734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F201F-80DA-45E9-9CAB-80C265B8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FA37-34A9-46D0-AB4C-DCDF483C8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80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A7CFC-E36D-4BD1-B4F2-D45E901B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CFB468-7A76-470D-88B5-9D3277172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207E8D-4F73-4EC5-8174-A9E85F97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1908-32CF-40C0-BFB5-B55BC805036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491239-4ACF-4709-91FA-EB23A15E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542C77-0AC2-430E-8338-66DD44C6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FA37-34A9-46D0-AB4C-DCDF483C8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79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5CFBD6-3370-44AA-85BA-7E2367C5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74317C-9508-4043-88D9-FE8563348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24C35-F2B9-4D9F-9C20-4CDAAC03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1908-32CF-40C0-BFB5-B55BC805036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99F738-3B05-4F5C-AEDF-512C88AA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D30C6A-CE0F-4634-8D24-27E20E97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FA37-34A9-46D0-AB4C-DCDF483C8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37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4CECD-4195-4717-9B6B-B2F05D78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F68565-1586-4BCF-87A7-7734671B6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F705D0-4981-43A6-8C53-190E088F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26A1D3-1F3C-483E-AF47-4B529246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1908-32CF-40C0-BFB5-B55BC805036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DC676A-C7D2-4D27-9CC3-1FA2FBFF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99F7E0-5B10-4E5F-8610-A0CA5DD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FA37-34A9-46D0-AB4C-DCDF483C8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77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7D3B1-03EF-4F01-8521-43C9ED64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6FE8B7-7DC3-4A65-9221-2DE4A0BA1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062102-2136-4483-ABB7-2B3E4C2A0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D8678B7-0BC7-462B-8A08-FD01BD674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3CD06D-7E32-418D-8408-173B8D4EB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8045EC6-12FD-436C-AD0C-A743E636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1908-32CF-40C0-BFB5-B55BC805036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FAB18F9-7662-44EA-A05D-4440E090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8327C0-AC63-4153-AD3A-8CB67BC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FA37-34A9-46D0-AB4C-DCDF483C8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62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2EE7BA-9E9E-405E-B508-EB776C4B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F8F4DDE-B8B7-4F92-9BB3-85EB37B73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1908-32CF-40C0-BFB5-B55BC805036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B3F258-28D8-4135-A452-C48FD1AE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CC5E74-B1DA-4C99-8406-677B5C9E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FA37-34A9-46D0-AB4C-DCDF483C8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13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D83D5E-2E5E-4BF4-8535-9CE1A226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1908-32CF-40C0-BFB5-B55BC805036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368124E-A6B2-4867-890A-3CF08BBD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8E0D4B-A538-41FD-B5DC-0B7AFA72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FA37-34A9-46D0-AB4C-DCDF483C8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88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5CE1F-B9AA-4343-96D9-75BD5021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EF679B-4E08-4EEB-8A15-89FF7E7B6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77A25A-D9C6-41D1-A676-9F9275CF4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82D277-E954-45F4-83FB-C6CB5D62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1908-32CF-40C0-BFB5-B55BC805036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9C14AA-AB6B-400F-ABD6-1F433C74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F7FD20-567F-45EC-892C-7CDC5E67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FA37-34A9-46D0-AB4C-DCDF483C8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09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0C9B4C-993F-4B5E-9BC1-A98C2DAC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5996B4-3B2E-49CB-BFF2-4A5D0E78E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569C50-0CFC-43C8-A857-45F7D5E40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EFB1E9-1259-4150-99DF-E3808837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1908-32CF-40C0-BFB5-B55BC805036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C96D4D-E3CC-44A4-AABE-B9C7AC58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7EE9A-0FDD-4BF3-B88D-0672348E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FA37-34A9-46D0-AB4C-DCDF483C8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84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F1613A6-6550-488E-B6F0-74B8D963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57244C-C065-4026-985B-746E36ACC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C7B6F8-EDDE-4C31-9E5E-8316582F5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81908-32CF-40C0-BFB5-B55BC8050362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A83C00-893E-4955-9D53-4A5DC767C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ED7175-640E-443B-9FCC-2202E46EF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3FA37-34A9-46D0-AB4C-DCDF483C84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42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5%8C%97%E4%BA%AC%E5%A4%8F%E4%BB%A4%E6%97%B6/188213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4rhino.com/en" TargetMode="External"/><Relationship Id="rId3" Type="http://schemas.openxmlformats.org/officeDocument/2006/relationships/hyperlink" Target="https://www.ladybug.tools/" TargetMode="External"/><Relationship Id="rId7" Type="http://schemas.openxmlformats.org/officeDocument/2006/relationships/hyperlink" Target="https://openstudio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ergyplus.net/weather" TargetMode="External"/><Relationship Id="rId5" Type="http://schemas.openxmlformats.org/officeDocument/2006/relationships/hyperlink" Target="https://github.com/ladybug-tools" TargetMode="External"/><Relationship Id="rId4" Type="http://schemas.openxmlformats.org/officeDocument/2006/relationships/hyperlink" Target="http://discourse.ladybug.tools/" TargetMode="Externa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radiance-online.org/learning/documentation/manual-pages/pdfs/gendaymtx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healthyheating.com/Definitions/Mean%20Radiant.htm#.Yc3SOdBByU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healthyheating.com/Definitions/Mean%20Radiant.htm#.Yc3SOdBByU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A4590A9-0CF4-482B-A547-14B473E57DBF}"/>
              </a:ext>
            </a:extLst>
          </p:cNvPr>
          <p:cNvGrpSpPr/>
          <p:nvPr/>
        </p:nvGrpSpPr>
        <p:grpSpPr>
          <a:xfrm>
            <a:off x="5078037" y="1801809"/>
            <a:ext cx="6693820" cy="3922677"/>
            <a:chOff x="5078037" y="1801809"/>
            <a:chExt cx="6693820" cy="3922677"/>
          </a:xfrm>
        </p:grpSpPr>
        <p:sp>
          <p:nvSpPr>
            <p:cNvPr id="134" name="弦形 133">
              <a:extLst>
                <a:ext uri="{FF2B5EF4-FFF2-40B4-BE49-F238E27FC236}">
                  <a16:creationId xmlns:a16="http://schemas.microsoft.com/office/drawing/2014/main" id="{A41514BE-F60D-414B-9345-6D9E547FAADE}"/>
                </a:ext>
              </a:extLst>
            </p:cNvPr>
            <p:cNvSpPr/>
            <p:nvPr/>
          </p:nvSpPr>
          <p:spPr>
            <a:xfrm rot="6414910">
              <a:off x="6864231" y="949957"/>
              <a:ext cx="2846216" cy="6418603"/>
            </a:xfrm>
            <a:prstGeom prst="chord">
              <a:avLst>
                <a:gd name="adj1" fmla="val 2965496"/>
                <a:gd name="adj2" fmla="val 16052826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弦形 74">
              <a:extLst>
                <a:ext uri="{FF2B5EF4-FFF2-40B4-BE49-F238E27FC236}">
                  <a16:creationId xmlns:a16="http://schemas.microsoft.com/office/drawing/2014/main" id="{E14058EF-CA52-4068-AF8F-554BB9A303DD}"/>
                </a:ext>
              </a:extLst>
            </p:cNvPr>
            <p:cNvSpPr/>
            <p:nvPr/>
          </p:nvSpPr>
          <p:spPr>
            <a:xfrm rot="6414910">
              <a:off x="6747620" y="928666"/>
              <a:ext cx="3315852" cy="6275787"/>
            </a:xfrm>
            <a:prstGeom prst="chord">
              <a:avLst>
                <a:gd name="adj1" fmla="val 2889595"/>
                <a:gd name="adj2" fmla="val 16200000"/>
              </a:avLst>
            </a:prstGeom>
            <a:noFill/>
            <a:ln w="28575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1BF5CDA-C85B-48FC-96E9-B5E2D4D1C07B}"/>
                </a:ext>
              </a:extLst>
            </p:cNvPr>
            <p:cNvGrpSpPr/>
            <p:nvPr/>
          </p:nvGrpSpPr>
          <p:grpSpPr>
            <a:xfrm>
              <a:off x="5826135" y="1801809"/>
              <a:ext cx="5945722" cy="3483260"/>
              <a:chOff x="5826135" y="1801809"/>
              <a:chExt cx="5945722" cy="3483260"/>
            </a:xfrm>
          </p:grpSpPr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0C008351-F584-47DF-B660-C390CCA51E44}"/>
                  </a:ext>
                </a:extLst>
              </p:cNvPr>
              <p:cNvSpPr/>
              <p:nvPr/>
            </p:nvSpPr>
            <p:spPr>
              <a:xfrm>
                <a:off x="5828256" y="4469125"/>
                <a:ext cx="2422060" cy="574573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2BEFEE7F-16F3-4C7D-98C6-93BC91D27FED}"/>
                  </a:ext>
                </a:extLst>
              </p:cNvPr>
              <p:cNvSpPr/>
              <p:nvPr/>
            </p:nvSpPr>
            <p:spPr>
              <a:xfrm>
                <a:off x="6422379" y="4598923"/>
                <a:ext cx="2122530" cy="51563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58D89871-D6D1-42A0-A0D0-7B8753634AE4}"/>
                  </a:ext>
                </a:extLst>
              </p:cNvPr>
              <p:cNvSpPr/>
              <p:nvPr/>
            </p:nvSpPr>
            <p:spPr>
              <a:xfrm>
                <a:off x="7042810" y="4773606"/>
                <a:ext cx="1490356" cy="413333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圆柱体 129">
                <a:extLst>
                  <a:ext uri="{FF2B5EF4-FFF2-40B4-BE49-F238E27FC236}">
                    <a16:creationId xmlns:a16="http://schemas.microsoft.com/office/drawing/2014/main" id="{2629326E-5DAF-4538-8D46-E59AD1392160}"/>
                  </a:ext>
                </a:extLst>
              </p:cNvPr>
              <p:cNvSpPr/>
              <p:nvPr/>
            </p:nvSpPr>
            <p:spPr>
              <a:xfrm flipH="1">
                <a:off x="7438786" y="4243098"/>
                <a:ext cx="58073" cy="706771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49DA7237-44FA-4957-BBAF-D43FA5E291F9}"/>
                  </a:ext>
                </a:extLst>
              </p:cNvPr>
              <p:cNvSpPr/>
              <p:nvPr/>
            </p:nvSpPr>
            <p:spPr>
              <a:xfrm>
                <a:off x="7284472" y="3996886"/>
                <a:ext cx="377596" cy="70677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ABF22F6D-16E2-474C-954A-0F1CCEA890EB}"/>
                  </a:ext>
                </a:extLst>
              </p:cNvPr>
              <p:cNvSpPr/>
              <p:nvPr/>
            </p:nvSpPr>
            <p:spPr>
              <a:xfrm>
                <a:off x="7391265" y="4232624"/>
                <a:ext cx="234490" cy="38465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圆柱体 119">
                <a:extLst>
                  <a:ext uri="{FF2B5EF4-FFF2-40B4-BE49-F238E27FC236}">
                    <a16:creationId xmlns:a16="http://schemas.microsoft.com/office/drawing/2014/main" id="{A6AD2A11-4D07-4F74-B7BE-164D27E75908}"/>
                  </a:ext>
                </a:extLst>
              </p:cNvPr>
              <p:cNvSpPr/>
              <p:nvPr/>
            </p:nvSpPr>
            <p:spPr>
              <a:xfrm flipH="1">
                <a:off x="6868241" y="4428735"/>
                <a:ext cx="44186" cy="537761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81F1ECC1-52E2-455D-96F6-0DBBE31ADEE8}"/>
                  </a:ext>
                </a:extLst>
              </p:cNvPr>
              <p:cNvSpPr/>
              <p:nvPr/>
            </p:nvSpPr>
            <p:spPr>
              <a:xfrm>
                <a:off x="6750829" y="4241400"/>
                <a:ext cx="287301" cy="5377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4D289277-A9D3-48B2-8F55-AABB1D8CAD88}"/>
                  </a:ext>
                </a:extLst>
              </p:cNvPr>
              <p:cNvSpPr/>
              <p:nvPr/>
            </p:nvSpPr>
            <p:spPr>
              <a:xfrm>
                <a:off x="6832085" y="4420766"/>
                <a:ext cx="178416" cy="2926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圆柱体 103">
                <a:extLst>
                  <a:ext uri="{FF2B5EF4-FFF2-40B4-BE49-F238E27FC236}">
                    <a16:creationId xmlns:a16="http://schemas.microsoft.com/office/drawing/2014/main" id="{08631EEF-767C-4C7E-994F-216312C5DDE3}"/>
                  </a:ext>
                </a:extLst>
              </p:cNvPr>
              <p:cNvSpPr/>
              <p:nvPr/>
            </p:nvSpPr>
            <p:spPr>
              <a:xfrm flipH="1">
                <a:off x="6714480" y="4351702"/>
                <a:ext cx="49776" cy="605796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B633A1A1-EB60-43B5-AECA-6CA23E5A4377}"/>
                  </a:ext>
                </a:extLst>
              </p:cNvPr>
              <p:cNvSpPr/>
              <p:nvPr/>
            </p:nvSpPr>
            <p:spPr>
              <a:xfrm>
                <a:off x="6582213" y="4140665"/>
                <a:ext cx="323650" cy="60579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794439B9-E589-41D7-81DF-27D5E7F03D61}"/>
                  </a:ext>
                </a:extLst>
              </p:cNvPr>
              <p:cNvSpPr/>
              <p:nvPr/>
            </p:nvSpPr>
            <p:spPr>
              <a:xfrm>
                <a:off x="6673749" y="4342724"/>
                <a:ext cx="200989" cy="3297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0DAB614B-0D07-4F52-BD8A-B014DE00E7E8}"/>
                  </a:ext>
                </a:extLst>
              </p:cNvPr>
              <p:cNvSpPr/>
              <p:nvPr/>
            </p:nvSpPr>
            <p:spPr>
              <a:xfrm>
                <a:off x="8008817" y="3408346"/>
                <a:ext cx="1482571" cy="1553592"/>
              </a:xfrm>
              <a:custGeom>
                <a:avLst/>
                <a:gdLst>
                  <a:gd name="connsiteX0" fmla="*/ 741286 w 1482571"/>
                  <a:gd name="connsiteY0" fmla="*/ 0 h 1553592"/>
                  <a:gd name="connsiteX1" fmla="*/ 1482571 w 1482571"/>
                  <a:gd name="connsiteY1" fmla="*/ 639192 h 1553592"/>
                  <a:gd name="connsiteX2" fmla="*/ 1482571 w 1482571"/>
                  <a:gd name="connsiteY2" fmla="*/ 1553592 h 1553592"/>
                  <a:gd name="connsiteX3" fmla="*/ 0 w 1482571"/>
                  <a:gd name="connsiteY3" fmla="*/ 1553592 h 1553592"/>
                  <a:gd name="connsiteX4" fmla="*/ 0 w 1482571"/>
                  <a:gd name="connsiteY4" fmla="*/ 639192 h 1553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571" h="1553592">
                    <a:moveTo>
                      <a:pt x="741286" y="0"/>
                    </a:moveTo>
                    <a:lnTo>
                      <a:pt x="1482571" y="639192"/>
                    </a:lnTo>
                    <a:lnTo>
                      <a:pt x="1482571" y="1553592"/>
                    </a:lnTo>
                    <a:lnTo>
                      <a:pt x="0" y="1553592"/>
                    </a:lnTo>
                    <a:lnTo>
                      <a:pt x="0" y="639192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5B9DF5D-64A6-4B88-8698-DC05B5CB69FC}"/>
                  </a:ext>
                </a:extLst>
              </p:cNvPr>
              <p:cNvSpPr/>
              <p:nvPr/>
            </p:nvSpPr>
            <p:spPr>
              <a:xfrm>
                <a:off x="9491388" y="4056416"/>
                <a:ext cx="1482571" cy="90552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33B7BF9C-E7B7-4516-A7E6-05F3846F72C8}"/>
                  </a:ext>
                </a:extLst>
              </p:cNvPr>
              <p:cNvSpPr/>
              <p:nvPr/>
            </p:nvSpPr>
            <p:spPr>
              <a:xfrm>
                <a:off x="8749579" y="3400734"/>
                <a:ext cx="2210540" cy="665826"/>
              </a:xfrm>
              <a:custGeom>
                <a:avLst/>
                <a:gdLst>
                  <a:gd name="connsiteX0" fmla="*/ 0 w 2210540"/>
                  <a:gd name="connsiteY0" fmla="*/ 0 h 665826"/>
                  <a:gd name="connsiteX1" fmla="*/ 1580225 w 2210540"/>
                  <a:gd name="connsiteY1" fmla="*/ 17756 h 665826"/>
                  <a:gd name="connsiteX2" fmla="*/ 2210540 w 2210540"/>
                  <a:gd name="connsiteY2" fmla="*/ 665826 h 665826"/>
                  <a:gd name="connsiteX3" fmla="*/ 754602 w 2210540"/>
                  <a:gd name="connsiteY3" fmla="*/ 656948 h 665826"/>
                  <a:gd name="connsiteX4" fmla="*/ 0 w 2210540"/>
                  <a:gd name="connsiteY4" fmla="*/ 0 h 66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0540" h="665826">
                    <a:moveTo>
                      <a:pt x="0" y="0"/>
                    </a:moveTo>
                    <a:lnTo>
                      <a:pt x="1580225" y="17756"/>
                    </a:lnTo>
                    <a:lnTo>
                      <a:pt x="2210540" y="665826"/>
                    </a:lnTo>
                    <a:lnTo>
                      <a:pt x="754602" y="6569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7ACD24E4-337D-489D-8E0E-29EA3B9666DD}"/>
                  </a:ext>
                </a:extLst>
              </p:cNvPr>
              <p:cNvSpPr/>
              <p:nvPr/>
            </p:nvSpPr>
            <p:spPr>
              <a:xfrm>
                <a:off x="8246295" y="4372730"/>
                <a:ext cx="321720" cy="58033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D04A512D-F069-4A19-BE0A-8A7E79112560}"/>
                  </a:ext>
                </a:extLst>
              </p:cNvPr>
              <p:cNvCxnSpPr/>
              <p:nvPr/>
            </p:nvCxnSpPr>
            <p:spPr>
              <a:xfrm flipV="1">
                <a:off x="8008817" y="3446653"/>
                <a:ext cx="559198" cy="4793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AF745CF6-2072-441E-892C-104760358033}"/>
                  </a:ext>
                </a:extLst>
              </p:cNvPr>
              <p:cNvSpPr/>
              <p:nvPr/>
            </p:nvSpPr>
            <p:spPr>
              <a:xfrm>
                <a:off x="5826135" y="4953060"/>
                <a:ext cx="5945721" cy="13464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D0E480FA-474C-4672-8BE6-B1EE88601AB8}"/>
                  </a:ext>
                </a:extLst>
              </p:cNvPr>
              <p:cNvSpPr/>
              <p:nvPr/>
            </p:nvSpPr>
            <p:spPr>
              <a:xfrm>
                <a:off x="6355314" y="2085893"/>
                <a:ext cx="488272" cy="488272"/>
              </a:xfrm>
              <a:prstGeom prst="ellipse">
                <a:avLst/>
              </a:prstGeom>
              <a:solidFill>
                <a:srgbClr val="F0AF30"/>
              </a:solidFill>
              <a:ln w="38100">
                <a:solidFill>
                  <a:srgbClr val="F0AF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235BDAB2-C440-4C0D-870B-6C8CA834CA76}"/>
                  </a:ext>
                </a:extLst>
              </p:cNvPr>
              <p:cNvCxnSpPr/>
              <p:nvPr/>
            </p:nvCxnSpPr>
            <p:spPr>
              <a:xfrm flipV="1">
                <a:off x="6599450" y="1801809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CCD82528-A15E-49AC-89C6-6762C69A728A}"/>
                  </a:ext>
                </a:extLst>
              </p:cNvPr>
              <p:cNvCxnSpPr/>
              <p:nvPr/>
            </p:nvCxnSpPr>
            <p:spPr>
              <a:xfrm flipV="1">
                <a:off x="6595099" y="2664423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CF351C52-8A13-4845-8700-7820EF2E672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031589" y="2239778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67A5DCF7-D865-4108-8D5D-B411DB28FD5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167312" y="2239781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006611AB-E9FE-494B-A478-09EC52997CA8}"/>
                  </a:ext>
                </a:extLst>
              </p:cNvPr>
              <p:cNvCxnSpPr/>
              <p:nvPr/>
            </p:nvCxnSpPr>
            <p:spPr>
              <a:xfrm rot="2618039" flipV="1">
                <a:off x="6905863" y="1927614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4168B350-536E-4CE4-94B8-D3A341094F97}"/>
                  </a:ext>
                </a:extLst>
              </p:cNvPr>
              <p:cNvCxnSpPr/>
              <p:nvPr/>
            </p:nvCxnSpPr>
            <p:spPr>
              <a:xfrm rot="2618039" flipV="1">
                <a:off x="6307468" y="2548940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99F63484-F110-41C4-B6C9-66FE84273D3F}"/>
                  </a:ext>
                </a:extLst>
              </p:cNvPr>
              <p:cNvCxnSpPr>
                <a:cxnSpLocks/>
              </p:cNvCxnSpPr>
              <p:nvPr/>
            </p:nvCxnSpPr>
            <p:spPr>
              <a:xfrm rot="18818039" flipV="1">
                <a:off x="6916409" y="2542797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5FDB3CD1-3993-4905-94FF-40426FFFC83C}"/>
                  </a:ext>
                </a:extLst>
              </p:cNvPr>
              <p:cNvCxnSpPr>
                <a:cxnSpLocks/>
              </p:cNvCxnSpPr>
              <p:nvPr/>
            </p:nvCxnSpPr>
            <p:spPr>
              <a:xfrm rot="18818039" flipV="1">
                <a:off x="6290875" y="1946406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C46AF86E-3A6A-491D-9C32-87578D7A65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9568" y="2627134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ECDB97EA-3C8C-4B6E-AA8B-D0253059E4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3442" y="2940946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E2760BE2-8FDE-4B0F-A59F-3854C26ECF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611" y="3251088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A92BC545-524A-4D21-9914-C7D19A0BF4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1589" y="3555763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7467008F-1371-4D65-A7E0-74226DE9EA77}"/>
                  </a:ext>
                </a:extLst>
              </p:cNvPr>
              <p:cNvCxnSpPr>
                <a:cxnSpLocks/>
              </p:cNvCxnSpPr>
              <p:nvPr/>
            </p:nvCxnSpPr>
            <p:spPr>
              <a:xfrm rot="18818039" flipV="1">
                <a:off x="7117385" y="2760105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0C1DF5A3-3534-4284-9FDC-EC164E974545}"/>
                  </a:ext>
                </a:extLst>
              </p:cNvPr>
              <p:cNvCxnSpPr>
                <a:cxnSpLocks/>
              </p:cNvCxnSpPr>
              <p:nvPr/>
            </p:nvCxnSpPr>
            <p:spPr>
              <a:xfrm rot="18818039" flipV="1">
                <a:off x="7339635" y="2988500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3A3E2A18-9D1F-41E8-AFEE-1A9152B1811E}"/>
                  </a:ext>
                </a:extLst>
              </p:cNvPr>
              <p:cNvCxnSpPr>
                <a:cxnSpLocks/>
              </p:cNvCxnSpPr>
              <p:nvPr/>
            </p:nvCxnSpPr>
            <p:spPr>
              <a:xfrm rot="18818039" flipV="1">
                <a:off x="7561883" y="3207529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752CC97A-4321-4F0E-9CD8-061F193789E2}"/>
                  </a:ext>
                </a:extLst>
              </p:cNvPr>
              <p:cNvCxnSpPr>
                <a:cxnSpLocks/>
              </p:cNvCxnSpPr>
              <p:nvPr/>
            </p:nvCxnSpPr>
            <p:spPr>
              <a:xfrm rot="18485707">
                <a:off x="7001021" y="2393816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28F98A0D-47BD-404C-8B61-4CC67465BF0E}"/>
                  </a:ext>
                </a:extLst>
              </p:cNvPr>
              <p:cNvCxnSpPr>
                <a:cxnSpLocks/>
              </p:cNvCxnSpPr>
              <p:nvPr/>
            </p:nvCxnSpPr>
            <p:spPr>
              <a:xfrm rot="18485707">
                <a:off x="7312074" y="2505681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F1B9C9C6-BC2D-4BCA-8AFA-4E057DCE1207}"/>
                  </a:ext>
                </a:extLst>
              </p:cNvPr>
              <p:cNvCxnSpPr>
                <a:cxnSpLocks/>
              </p:cNvCxnSpPr>
              <p:nvPr/>
            </p:nvCxnSpPr>
            <p:spPr>
              <a:xfrm rot="18485707">
                <a:off x="7617336" y="2618984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01103642-F544-4DF6-8BCB-233AD7678937}"/>
                  </a:ext>
                </a:extLst>
              </p:cNvPr>
              <p:cNvCxnSpPr>
                <a:cxnSpLocks/>
              </p:cNvCxnSpPr>
              <p:nvPr/>
            </p:nvCxnSpPr>
            <p:spPr>
              <a:xfrm rot="18485707">
                <a:off x="7918178" y="2729065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圆柱体 124">
                <a:extLst>
                  <a:ext uri="{FF2B5EF4-FFF2-40B4-BE49-F238E27FC236}">
                    <a16:creationId xmlns:a16="http://schemas.microsoft.com/office/drawing/2014/main" id="{DA528409-166B-4673-BE01-7974A324677F}"/>
                  </a:ext>
                </a:extLst>
              </p:cNvPr>
              <p:cNvSpPr/>
              <p:nvPr/>
            </p:nvSpPr>
            <p:spPr>
              <a:xfrm flipH="1">
                <a:off x="7118075" y="4125026"/>
                <a:ext cx="68508" cy="833772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7ECD8BCA-E8E0-4BA5-8D68-2D6402A29A04}"/>
                  </a:ext>
                </a:extLst>
              </p:cNvPr>
              <p:cNvSpPr/>
              <p:nvPr/>
            </p:nvSpPr>
            <p:spPr>
              <a:xfrm>
                <a:off x="6936032" y="3834572"/>
                <a:ext cx="445447" cy="83377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CED1E05F-1D30-47AC-BDFA-96A26B67B2BD}"/>
                  </a:ext>
                </a:extLst>
              </p:cNvPr>
              <p:cNvSpPr/>
              <p:nvPr/>
            </p:nvSpPr>
            <p:spPr>
              <a:xfrm>
                <a:off x="7062015" y="4112670"/>
                <a:ext cx="276626" cy="45377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矩形 134">
                <a:extLst>
                  <a:ext uri="{FF2B5EF4-FFF2-40B4-BE49-F238E27FC236}">
                    <a16:creationId xmlns:a16="http://schemas.microsoft.com/office/drawing/2014/main" id="{CBCFB778-0E49-4594-94F3-3B52CB98ED67}"/>
                  </a:ext>
                </a:extLst>
              </p:cNvPr>
              <p:cNvSpPr/>
              <p:nvPr/>
            </p:nvSpPr>
            <p:spPr>
              <a:xfrm>
                <a:off x="9737743" y="4142293"/>
                <a:ext cx="280720" cy="453273"/>
              </a:xfrm>
              <a:prstGeom prst="rect">
                <a:avLst/>
              </a:prstGeom>
              <a:solidFill>
                <a:srgbClr val="2E75B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0AB71060-1B51-4A35-8A5A-E358EC7E3431}"/>
                  </a:ext>
                </a:extLst>
              </p:cNvPr>
              <p:cNvSpPr/>
              <p:nvPr/>
            </p:nvSpPr>
            <p:spPr>
              <a:xfrm>
                <a:off x="10191017" y="4142292"/>
                <a:ext cx="280720" cy="453273"/>
              </a:xfrm>
              <a:prstGeom prst="rect">
                <a:avLst/>
              </a:prstGeom>
              <a:solidFill>
                <a:srgbClr val="2E75B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2B74C032-B21B-4457-8820-18E8507D6ACF}"/>
                  </a:ext>
                </a:extLst>
              </p:cNvPr>
              <p:cNvSpPr/>
              <p:nvPr/>
            </p:nvSpPr>
            <p:spPr>
              <a:xfrm flipH="1" flipV="1">
                <a:off x="9368964" y="3628026"/>
                <a:ext cx="579090" cy="174425"/>
              </a:xfrm>
              <a:custGeom>
                <a:avLst/>
                <a:gdLst>
                  <a:gd name="connsiteX0" fmla="*/ 0 w 2210540"/>
                  <a:gd name="connsiteY0" fmla="*/ 0 h 665826"/>
                  <a:gd name="connsiteX1" fmla="*/ 1580225 w 2210540"/>
                  <a:gd name="connsiteY1" fmla="*/ 17756 h 665826"/>
                  <a:gd name="connsiteX2" fmla="*/ 2210540 w 2210540"/>
                  <a:gd name="connsiteY2" fmla="*/ 665826 h 665826"/>
                  <a:gd name="connsiteX3" fmla="*/ 754602 w 2210540"/>
                  <a:gd name="connsiteY3" fmla="*/ 656948 h 665826"/>
                  <a:gd name="connsiteX4" fmla="*/ 0 w 2210540"/>
                  <a:gd name="connsiteY4" fmla="*/ 0 h 66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0540" h="665826">
                    <a:moveTo>
                      <a:pt x="0" y="0"/>
                    </a:moveTo>
                    <a:lnTo>
                      <a:pt x="1580225" y="17756"/>
                    </a:lnTo>
                    <a:lnTo>
                      <a:pt x="2210540" y="665826"/>
                    </a:lnTo>
                    <a:lnTo>
                      <a:pt x="754602" y="6569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C3E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42" name="直接连接符 141">
                <a:extLst>
                  <a:ext uri="{FF2B5EF4-FFF2-40B4-BE49-F238E27FC236}">
                    <a16:creationId xmlns:a16="http://schemas.microsoft.com/office/drawing/2014/main" id="{7F948D1B-6CDA-4136-9B8E-6D6125F86B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6136" y="4949511"/>
                <a:ext cx="5945721" cy="76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3DD8AAE0-EDCD-403E-8F84-2D7AA0D1150A}"/>
                  </a:ext>
                </a:extLst>
              </p:cNvPr>
              <p:cNvSpPr/>
              <p:nvPr/>
            </p:nvSpPr>
            <p:spPr>
              <a:xfrm>
                <a:off x="5956917" y="5052947"/>
                <a:ext cx="5696655" cy="14111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EC0E5084-946F-42C8-A788-A5915CD63C33}"/>
                  </a:ext>
                </a:extLst>
              </p:cNvPr>
              <p:cNvSpPr/>
              <p:nvPr/>
            </p:nvSpPr>
            <p:spPr>
              <a:xfrm>
                <a:off x="6082973" y="5125820"/>
                <a:ext cx="5502387" cy="15924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ECC313BC-246C-40F5-8738-805CD7C71304}"/>
              </a:ext>
            </a:extLst>
          </p:cNvPr>
          <p:cNvSpPr txBox="1"/>
          <p:nvPr/>
        </p:nvSpPr>
        <p:spPr>
          <a:xfrm>
            <a:off x="621288" y="2695527"/>
            <a:ext cx="451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Fly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Ladybug &amp; Honeybee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A9CA826-853F-41BF-A42A-A765F496E537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0D1928BE-797C-49F0-B6CB-37218D9EC219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FBCE919-88C9-48E4-9B88-2C3B73DBC7B1}"/>
              </a:ext>
            </a:extLst>
          </p:cNvPr>
          <p:cNvCxnSpPr/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EFA791E3-E76E-431D-B363-FAA8CB86AB23}"/>
              </a:ext>
            </a:extLst>
          </p:cNvPr>
          <p:cNvCxnSpPr/>
          <p:nvPr/>
        </p:nvCxnSpPr>
        <p:spPr>
          <a:xfrm flipH="1">
            <a:off x="0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A1C723C6-9E9E-41BA-878C-44A84992A6C5}"/>
              </a:ext>
            </a:extLst>
          </p:cNvPr>
          <p:cNvSpPr txBox="1"/>
          <p:nvPr/>
        </p:nvSpPr>
        <p:spPr>
          <a:xfrm>
            <a:off x="2167589" y="3132180"/>
            <a:ext cx="3623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B1656EB-07D1-4030-B564-7794F5B2D923}"/>
              </a:ext>
            </a:extLst>
          </p:cNvPr>
          <p:cNvSpPr txBox="1"/>
          <p:nvPr/>
        </p:nvSpPr>
        <p:spPr>
          <a:xfrm>
            <a:off x="2064987" y="3188296"/>
            <a:ext cx="3623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2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Ladybug Tools 1.3.0</a:t>
            </a:r>
            <a:endParaRPr lang="zh-CN" altLang="en-US" sz="12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117A8E9-BD99-4A2C-978C-7E82EE517BBB}"/>
              </a:ext>
            </a:extLst>
          </p:cNvPr>
          <p:cNvSpPr txBox="1"/>
          <p:nvPr/>
        </p:nvSpPr>
        <p:spPr>
          <a:xfrm>
            <a:off x="1506149" y="417439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日照及太阳辐射</a:t>
            </a:r>
          </a:p>
        </p:txBody>
      </p:sp>
      <p:pic>
        <p:nvPicPr>
          <p:cNvPr id="70" name="图片 69" descr="徽标&#10;&#10;描述已自动生成">
            <a:extLst>
              <a:ext uri="{FF2B5EF4-FFF2-40B4-BE49-F238E27FC236}">
                <a16:creationId xmlns:a16="http://schemas.microsoft.com/office/drawing/2014/main" id="{F0D54FF3-C932-4761-A2D3-2B59CDB03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587" y="5902543"/>
            <a:ext cx="667684" cy="8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6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示&#10;&#10;描述已自动生成">
            <a:extLst>
              <a:ext uri="{FF2B5EF4-FFF2-40B4-BE49-F238E27FC236}">
                <a16:creationId xmlns:a16="http://schemas.microsoft.com/office/drawing/2014/main" id="{9A3CEC0F-2233-4489-A995-64934938C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7" t="10314" r="2240" b="3031"/>
          <a:stretch/>
        </p:blipFill>
        <p:spPr>
          <a:xfrm>
            <a:off x="923103" y="2430719"/>
            <a:ext cx="5019018" cy="277035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13F6698D-21A9-4EA2-9BDE-15C402708F79}"/>
              </a:ext>
            </a:extLst>
          </p:cNvPr>
          <p:cNvSpPr txBox="1"/>
          <p:nvPr/>
        </p:nvSpPr>
        <p:spPr>
          <a:xfrm>
            <a:off x="724043" y="1266832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真太阳时（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Solar Time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C980271-BE02-4993-9546-2D9E0ED1CA98}"/>
              </a:ext>
            </a:extLst>
          </p:cNvPr>
          <p:cNvSpPr txBox="1"/>
          <p:nvPr/>
        </p:nvSpPr>
        <p:spPr>
          <a:xfrm>
            <a:off x="724042" y="1759274"/>
            <a:ext cx="873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太阳时是以地球自转对太阳的周期为基准测量得出的时间，是一种天文计时系统。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99E1544-D308-48A0-BDBB-70874D1659AC}"/>
              </a:ext>
            </a:extLst>
          </p:cNvPr>
          <p:cNvSpPr txBox="1"/>
          <p:nvPr/>
        </p:nvSpPr>
        <p:spPr>
          <a:xfrm>
            <a:off x="3155044" y="5324183"/>
            <a:ext cx="557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“午时已到”</a:t>
            </a:r>
            <a:endParaRPr lang="en-US" altLang="zh-CN" sz="16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每天的中午</a:t>
            </a:r>
            <a:r>
              <a:rPr lang="en-US" altLang="zh-CN" sz="1600" b="1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b="1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点（午时），太阳处在头顶最高处</a:t>
            </a:r>
            <a:endParaRPr lang="en-US" altLang="zh-CN" sz="1600" b="1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 descr="图示&#10;&#10;描述已自动生成">
            <a:extLst>
              <a:ext uri="{FF2B5EF4-FFF2-40B4-BE49-F238E27FC236}">
                <a16:creationId xmlns:a16="http://schemas.microsoft.com/office/drawing/2014/main" id="{9D81313D-6D90-4EAD-9DE4-57331312E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35" t="28685" r="7161" b="23624"/>
          <a:stretch/>
        </p:blipFill>
        <p:spPr>
          <a:xfrm>
            <a:off x="6163945" y="2430719"/>
            <a:ext cx="5129267" cy="2770354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B5A0DBD5-1C94-41A7-8756-9FDA4045A9BE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9DF3A9E-A7B9-4428-8390-C69BE9FF3AAF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日照分析</a:t>
            </a:r>
          </a:p>
        </p:txBody>
      </p:sp>
      <p:pic>
        <p:nvPicPr>
          <p:cNvPr id="19" name="图片 18" descr="徽标&#10;&#10;描述已自动生成">
            <a:extLst>
              <a:ext uri="{FF2B5EF4-FFF2-40B4-BE49-F238E27FC236}">
                <a16:creationId xmlns:a16="http://schemas.microsoft.com/office/drawing/2014/main" id="{AD3EACCD-8A7D-4279-A9FC-60832C938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0587" y="5902543"/>
            <a:ext cx="667684" cy="8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9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F23F7A51-3D13-4F79-9C16-615A4A730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9" y="2332773"/>
            <a:ext cx="7125528" cy="355897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83F8B1F-F3A1-48BB-BC79-FB986034DD3F}"/>
              </a:ext>
            </a:extLst>
          </p:cNvPr>
          <p:cNvSpPr txBox="1"/>
          <p:nvPr/>
        </p:nvSpPr>
        <p:spPr>
          <a:xfrm>
            <a:off x="724043" y="1266832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真太阳时（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Solar Time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18A61340-5137-4A25-9A85-CAD620D38E49}"/>
              </a:ext>
            </a:extLst>
          </p:cNvPr>
          <p:cNvSpPr/>
          <p:nvPr/>
        </p:nvSpPr>
        <p:spPr>
          <a:xfrm>
            <a:off x="9452726" y="2896780"/>
            <a:ext cx="1145220" cy="408372"/>
          </a:xfrm>
          <a:prstGeom prst="roundRect">
            <a:avLst/>
          </a:prstGeom>
          <a:solidFill>
            <a:srgbClr val="01FF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真太阳时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D8CF737-7B1B-4D4E-8537-27DB760DCD37}"/>
              </a:ext>
            </a:extLst>
          </p:cNvPr>
          <p:cNvSpPr/>
          <p:nvPr/>
        </p:nvSpPr>
        <p:spPr>
          <a:xfrm>
            <a:off x="9452726" y="3428262"/>
            <a:ext cx="1145220" cy="408372"/>
          </a:xfrm>
          <a:prstGeom prst="roundRect">
            <a:avLst/>
          </a:prstGeom>
          <a:solidFill>
            <a:srgbClr val="04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标准时间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941F4FD-D723-4ED2-A35B-FC83B233651A}"/>
              </a:ext>
            </a:extLst>
          </p:cNvPr>
          <p:cNvSpPr txBox="1"/>
          <p:nvPr/>
        </p:nvSpPr>
        <p:spPr>
          <a:xfrm>
            <a:off x="724042" y="1759274"/>
            <a:ext cx="873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同一地点，使用真太阳时和标准时间的日轨图有些许方位角、高度角的差异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在差异方面，对太阳方位角较太阳高度角的影响稍大些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DD7EF0C0-C9D2-43EC-A699-F3AA4337C494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F5A6D6D-F082-4534-9D9F-C92E64005527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日照分析</a:t>
            </a:r>
          </a:p>
        </p:txBody>
      </p:sp>
      <p:pic>
        <p:nvPicPr>
          <p:cNvPr id="19" name="图片 18" descr="徽标&#10;&#10;描述已自动生成">
            <a:extLst>
              <a:ext uri="{FF2B5EF4-FFF2-40B4-BE49-F238E27FC236}">
                <a16:creationId xmlns:a16="http://schemas.microsoft.com/office/drawing/2014/main" id="{21140095-82FF-4F9B-ABEE-7B08652DB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587" y="5902543"/>
            <a:ext cx="667684" cy="8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0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13F6698D-21A9-4EA2-9BDE-15C402708F79}"/>
              </a:ext>
            </a:extLst>
          </p:cNvPr>
          <p:cNvSpPr txBox="1"/>
          <p:nvPr/>
        </p:nvSpPr>
        <p:spPr>
          <a:xfrm>
            <a:off x="724043" y="1266832"/>
            <a:ext cx="380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夏令时（</a:t>
            </a:r>
            <a:r>
              <a:rPr lang="en-US" altLang="zh-CN" b="1" i="0" u="none" strike="noStrike" dirty="0">
                <a:effectLst/>
                <a:latin typeface="tahoma" panose="020B0604030504040204" pitchFamily="34" charset="0"/>
              </a:rPr>
              <a:t>Daylight</a:t>
            </a:r>
            <a:r>
              <a:rPr lang="en-US" altLang="zh-CN" b="0" i="0" dirty="0">
                <a:effectLst/>
                <a:latin typeface="tahoma" panose="020B0604030504040204" pitchFamily="34" charset="0"/>
              </a:rPr>
              <a:t> </a:t>
            </a:r>
            <a:r>
              <a:rPr lang="en-US" altLang="zh-CN" b="1" i="0" u="none" strike="noStrike" dirty="0">
                <a:effectLst/>
                <a:latin typeface="tahoma" panose="020B0604030504040204" pitchFamily="34" charset="0"/>
              </a:rPr>
              <a:t>Saving</a:t>
            </a:r>
            <a:r>
              <a:rPr lang="en-US" altLang="zh-CN" b="0" i="0" dirty="0">
                <a:effectLst/>
                <a:latin typeface="tahoma" panose="020B0604030504040204" pitchFamily="34" charset="0"/>
              </a:rPr>
              <a:t> </a:t>
            </a:r>
            <a:r>
              <a:rPr lang="en-US" altLang="zh-CN" b="1" i="0" u="none" strike="noStrike" dirty="0">
                <a:effectLst/>
                <a:latin typeface="tahoma" panose="020B0604030504040204" pitchFamily="34" charset="0"/>
              </a:rPr>
              <a:t>Time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387A704-6317-460E-B92E-A5C0AAE36F88}"/>
              </a:ext>
            </a:extLst>
          </p:cNvPr>
          <p:cNvSpPr txBox="1"/>
          <p:nvPr/>
        </p:nvSpPr>
        <p:spPr>
          <a:xfrm>
            <a:off x="768433" y="1759274"/>
            <a:ext cx="873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一种为节约能源而采用的人为规定时间，又称“日光节约时间”和“夏令时间”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6CEF6BA-A361-4F66-970A-C610DF8FF5F1}"/>
              </a:ext>
            </a:extLst>
          </p:cNvPr>
          <p:cNvSpPr txBox="1"/>
          <p:nvPr/>
        </p:nvSpPr>
        <p:spPr>
          <a:xfrm>
            <a:off x="7219458" y="2839533"/>
            <a:ext cx="47121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国内于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1986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年四月至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1992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年期间施行：</a:t>
            </a:r>
            <a:endParaRPr lang="en-US" altLang="zh-CN" sz="1600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每年从四月中旬第一个星期日的凌晨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时整（北京时间），将时钟拨快一小时，即将表针由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时拨至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时，夏令时开始；</a:t>
            </a:r>
            <a:endParaRPr lang="en-US" altLang="zh-CN" sz="1600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到九月中旬第一个星期日的凌晨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时整（</a:t>
            </a:r>
            <a:r>
              <a:rPr lang="zh-CN" altLang="en-US" sz="1600" b="0" i="0" u="none" strike="noStrike" dirty="0">
                <a:solidFill>
                  <a:srgbClr val="136EC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北京夏令时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），再将时钟拨回一小时，即将表针由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时拨至</a:t>
            </a:r>
            <a:r>
              <a:rPr lang="en-US" altLang="zh-CN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时，夏令时结束。</a:t>
            </a:r>
            <a:endParaRPr lang="en-US" altLang="zh-CN" sz="1600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图示&#10;&#10;描述已自动生成">
            <a:extLst>
              <a:ext uri="{FF2B5EF4-FFF2-40B4-BE49-F238E27FC236}">
                <a16:creationId xmlns:a16="http://schemas.microsoft.com/office/drawing/2014/main" id="{AC75AB0D-40C0-414C-801D-C4C663B2D7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35" t="27268" r="6303" b="21559"/>
          <a:stretch/>
        </p:blipFill>
        <p:spPr>
          <a:xfrm>
            <a:off x="768433" y="2128606"/>
            <a:ext cx="6451025" cy="3589265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85F684B-CB70-467F-BFF9-A70FBC35EAFB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AA73AEE-8C40-44CB-9375-7BFB3D4F313E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日照分析</a:t>
            </a:r>
          </a:p>
        </p:txBody>
      </p:sp>
      <p:pic>
        <p:nvPicPr>
          <p:cNvPr id="14" name="图片 13" descr="徽标&#10;&#10;描述已自动生成">
            <a:extLst>
              <a:ext uri="{FF2B5EF4-FFF2-40B4-BE49-F238E27FC236}">
                <a16:creationId xmlns:a16="http://schemas.microsoft.com/office/drawing/2014/main" id="{9624EBEB-CED0-4D01-B82D-F6C54B1EB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0587" y="5902543"/>
            <a:ext cx="667684" cy="8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00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7FA4975B-B11D-4842-8789-BEB906F46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848" y="1641842"/>
            <a:ext cx="4731789" cy="3799111"/>
          </a:xfrm>
          <a:prstGeom prst="rect">
            <a:avLst/>
          </a:prstGeom>
        </p:spPr>
      </p:pic>
      <p:sp>
        <p:nvSpPr>
          <p:cNvPr id="19" name="弧形 18">
            <a:extLst>
              <a:ext uri="{FF2B5EF4-FFF2-40B4-BE49-F238E27FC236}">
                <a16:creationId xmlns:a16="http://schemas.microsoft.com/office/drawing/2014/main" id="{6AE09BF5-22E8-47FB-8D89-CC2A20997588}"/>
              </a:ext>
            </a:extLst>
          </p:cNvPr>
          <p:cNvSpPr/>
          <p:nvPr/>
        </p:nvSpPr>
        <p:spPr>
          <a:xfrm rot="7404861">
            <a:off x="5815113" y="3006401"/>
            <a:ext cx="2817281" cy="1295874"/>
          </a:xfrm>
          <a:prstGeom prst="arc">
            <a:avLst>
              <a:gd name="adj1" fmla="val 15721257"/>
              <a:gd name="adj2" fmla="val 20849639"/>
            </a:avLst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927008C4-584F-443B-B06C-C57106EFFEFC}"/>
              </a:ext>
            </a:extLst>
          </p:cNvPr>
          <p:cNvSpPr/>
          <p:nvPr/>
        </p:nvSpPr>
        <p:spPr>
          <a:xfrm>
            <a:off x="5026241" y="1698174"/>
            <a:ext cx="2778710" cy="1908372"/>
          </a:xfrm>
          <a:custGeom>
            <a:avLst/>
            <a:gdLst>
              <a:gd name="connsiteX0" fmla="*/ 2982897 w 2982897"/>
              <a:gd name="connsiteY0" fmla="*/ 1882066 h 1882066"/>
              <a:gd name="connsiteX1" fmla="*/ 790113 w 2982897"/>
              <a:gd name="connsiteY1" fmla="*/ 435006 h 1882066"/>
              <a:gd name="connsiteX2" fmla="*/ 0 w 2982897"/>
              <a:gd name="connsiteY2" fmla="*/ 0 h 1882066"/>
              <a:gd name="connsiteX3" fmla="*/ 0 w 2982897"/>
              <a:gd name="connsiteY3" fmla="*/ 0 h 188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2897" h="1882066">
                <a:moveTo>
                  <a:pt x="2982897" y="1882066"/>
                </a:moveTo>
                <a:lnTo>
                  <a:pt x="790113" y="435006"/>
                </a:lnTo>
                <a:cubicBezTo>
                  <a:pt x="292964" y="12132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5189B10E-E1C3-4F24-89BC-FA7245155826}"/>
              </a:ext>
            </a:extLst>
          </p:cNvPr>
          <p:cNvCxnSpPr>
            <a:cxnSpLocks/>
          </p:cNvCxnSpPr>
          <p:nvPr/>
        </p:nvCxnSpPr>
        <p:spPr>
          <a:xfrm flipV="1">
            <a:off x="2932960" y="3374692"/>
            <a:ext cx="1329431" cy="966926"/>
          </a:xfrm>
          <a:prstGeom prst="curvedConnector3">
            <a:avLst>
              <a:gd name="adj1" fmla="val 5000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1B8343AF-7A0F-4BCA-864B-5996C8EBA98E}"/>
              </a:ext>
            </a:extLst>
          </p:cNvPr>
          <p:cNvSpPr txBox="1"/>
          <p:nvPr/>
        </p:nvSpPr>
        <p:spPr>
          <a:xfrm>
            <a:off x="885075" y="4156952"/>
            <a:ext cx="198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太阳相对位置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8602C0A-7B9D-49B0-91BF-AD9EB1307599}"/>
              </a:ext>
            </a:extLst>
          </p:cNvPr>
          <p:cNvSpPr txBox="1"/>
          <p:nvPr/>
        </p:nvSpPr>
        <p:spPr>
          <a:xfrm>
            <a:off x="7163668" y="4548345"/>
            <a:ext cx="366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时线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自东向西为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AM6:00~PM18:00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4D8FFA5-4749-41EC-909D-81DCC69EC1E0}"/>
              </a:ext>
            </a:extLst>
          </p:cNvPr>
          <p:cNvSpPr txBox="1"/>
          <p:nvPr/>
        </p:nvSpPr>
        <p:spPr>
          <a:xfrm>
            <a:off x="5148574" y="1273898"/>
            <a:ext cx="366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月线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自南向北为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Jan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）至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Jun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4606CC50-5688-43FD-B35D-6A25928083B6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1313B37-7C02-4D40-B616-D5D65242EDC5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日照分析</a:t>
            </a:r>
          </a:p>
        </p:txBody>
      </p:sp>
    </p:spTree>
    <p:extLst>
      <p:ext uri="{BB962C8B-B14F-4D97-AF65-F5344CB8AC3E}">
        <p14:creationId xmlns:p14="http://schemas.microsoft.com/office/powerpoint/2010/main" val="258831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B4D9728-78D3-477C-A738-DD8358239FDE}"/>
              </a:ext>
            </a:extLst>
          </p:cNvPr>
          <p:cNvGrpSpPr/>
          <p:nvPr/>
        </p:nvGrpSpPr>
        <p:grpSpPr>
          <a:xfrm>
            <a:off x="1384575" y="1759274"/>
            <a:ext cx="6693820" cy="3922677"/>
            <a:chOff x="5078037" y="1801809"/>
            <a:chExt cx="6693820" cy="3922677"/>
          </a:xfrm>
        </p:grpSpPr>
        <p:sp>
          <p:nvSpPr>
            <p:cNvPr id="18" name="弦形 17">
              <a:extLst>
                <a:ext uri="{FF2B5EF4-FFF2-40B4-BE49-F238E27FC236}">
                  <a16:creationId xmlns:a16="http://schemas.microsoft.com/office/drawing/2014/main" id="{307A5C76-BC4D-4E13-AAC9-CDA9B9281471}"/>
                </a:ext>
              </a:extLst>
            </p:cNvPr>
            <p:cNvSpPr/>
            <p:nvPr/>
          </p:nvSpPr>
          <p:spPr>
            <a:xfrm rot="6414910">
              <a:off x="6864231" y="949957"/>
              <a:ext cx="2846216" cy="6418603"/>
            </a:xfrm>
            <a:prstGeom prst="chord">
              <a:avLst>
                <a:gd name="adj1" fmla="val 2965496"/>
                <a:gd name="adj2" fmla="val 16052826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弦形 19">
              <a:extLst>
                <a:ext uri="{FF2B5EF4-FFF2-40B4-BE49-F238E27FC236}">
                  <a16:creationId xmlns:a16="http://schemas.microsoft.com/office/drawing/2014/main" id="{EB7B066B-6FCF-4090-9DBE-D79A12B18E9F}"/>
                </a:ext>
              </a:extLst>
            </p:cNvPr>
            <p:cNvSpPr/>
            <p:nvPr/>
          </p:nvSpPr>
          <p:spPr>
            <a:xfrm rot="6414910">
              <a:off x="6747620" y="928666"/>
              <a:ext cx="3315852" cy="6275787"/>
            </a:xfrm>
            <a:prstGeom prst="chord">
              <a:avLst>
                <a:gd name="adj1" fmla="val 2889595"/>
                <a:gd name="adj2" fmla="val 16200000"/>
              </a:avLst>
            </a:prstGeom>
            <a:noFill/>
            <a:ln w="28575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BE5FC1F-8942-4ECC-8B73-BFB254103D20}"/>
                </a:ext>
              </a:extLst>
            </p:cNvPr>
            <p:cNvGrpSpPr/>
            <p:nvPr/>
          </p:nvGrpSpPr>
          <p:grpSpPr>
            <a:xfrm>
              <a:off x="5826135" y="1801809"/>
              <a:ext cx="5945722" cy="3483260"/>
              <a:chOff x="5826135" y="1801809"/>
              <a:chExt cx="5945722" cy="3483260"/>
            </a:xfrm>
          </p:grpSpPr>
          <p:sp>
            <p:nvSpPr>
              <p:cNvPr id="26" name="圆柱体 25">
                <a:extLst>
                  <a:ext uri="{FF2B5EF4-FFF2-40B4-BE49-F238E27FC236}">
                    <a16:creationId xmlns:a16="http://schemas.microsoft.com/office/drawing/2014/main" id="{93307102-B22F-4713-8516-9C642A2AC018}"/>
                  </a:ext>
                </a:extLst>
              </p:cNvPr>
              <p:cNvSpPr/>
              <p:nvPr/>
            </p:nvSpPr>
            <p:spPr>
              <a:xfrm flipH="1">
                <a:off x="7438786" y="4243098"/>
                <a:ext cx="58073" cy="706771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15AD5DE-C7F6-4488-B1A9-FDAE873D56A5}"/>
                  </a:ext>
                </a:extLst>
              </p:cNvPr>
              <p:cNvSpPr/>
              <p:nvPr/>
            </p:nvSpPr>
            <p:spPr>
              <a:xfrm>
                <a:off x="7284472" y="3996886"/>
                <a:ext cx="377596" cy="70677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E57FE9F8-5511-44ED-86E5-628901EDE2EF}"/>
                  </a:ext>
                </a:extLst>
              </p:cNvPr>
              <p:cNvSpPr/>
              <p:nvPr/>
            </p:nvSpPr>
            <p:spPr>
              <a:xfrm>
                <a:off x="7391265" y="4232624"/>
                <a:ext cx="234490" cy="38465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圆柱体 28">
                <a:extLst>
                  <a:ext uri="{FF2B5EF4-FFF2-40B4-BE49-F238E27FC236}">
                    <a16:creationId xmlns:a16="http://schemas.microsoft.com/office/drawing/2014/main" id="{9C3251EF-937C-403A-81AC-45C79DCD6AE1}"/>
                  </a:ext>
                </a:extLst>
              </p:cNvPr>
              <p:cNvSpPr/>
              <p:nvPr/>
            </p:nvSpPr>
            <p:spPr>
              <a:xfrm flipH="1">
                <a:off x="6868241" y="4428735"/>
                <a:ext cx="44186" cy="537761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3A9AC624-4336-4296-B272-63D1FC25A868}"/>
                  </a:ext>
                </a:extLst>
              </p:cNvPr>
              <p:cNvSpPr/>
              <p:nvPr/>
            </p:nvSpPr>
            <p:spPr>
              <a:xfrm>
                <a:off x="6750829" y="4241400"/>
                <a:ext cx="287301" cy="5377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1DF4A69E-FDCC-436D-A43A-89C5D23E7F09}"/>
                  </a:ext>
                </a:extLst>
              </p:cNvPr>
              <p:cNvSpPr/>
              <p:nvPr/>
            </p:nvSpPr>
            <p:spPr>
              <a:xfrm>
                <a:off x="6832085" y="4420766"/>
                <a:ext cx="178416" cy="2926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圆柱体 35">
                <a:extLst>
                  <a:ext uri="{FF2B5EF4-FFF2-40B4-BE49-F238E27FC236}">
                    <a16:creationId xmlns:a16="http://schemas.microsoft.com/office/drawing/2014/main" id="{0285CC25-8118-4F15-85BE-AD03EC425273}"/>
                  </a:ext>
                </a:extLst>
              </p:cNvPr>
              <p:cNvSpPr/>
              <p:nvPr/>
            </p:nvSpPr>
            <p:spPr>
              <a:xfrm flipH="1">
                <a:off x="6714480" y="4351702"/>
                <a:ext cx="49776" cy="605796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78451675-021D-4CBA-AD8D-62E6FD5DEBA5}"/>
                  </a:ext>
                </a:extLst>
              </p:cNvPr>
              <p:cNvSpPr/>
              <p:nvPr/>
            </p:nvSpPr>
            <p:spPr>
              <a:xfrm>
                <a:off x="6582213" y="4140665"/>
                <a:ext cx="323650" cy="60579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5C6DD7D4-E229-4040-919A-08FEA163EC8C}"/>
                  </a:ext>
                </a:extLst>
              </p:cNvPr>
              <p:cNvSpPr/>
              <p:nvPr/>
            </p:nvSpPr>
            <p:spPr>
              <a:xfrm>
                <a:off x="6673749" y="4342724"/>
                <a:ext cx="200989" cy="3297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B39A85A0-00E1-4E87-A850-CFB0C94BF018}"/>
                  </a:ext>
                </a:extLst>
              </p:cNvPr>
              <p:cNvSpPr/>
              <p:nvPr/>
            </p:nvSpPr>
            <p:spPr>
              <a:xfrm>
                <a:off x="8008817" y="3408346"/>
                <a:ext cx="1482571" cy="1553592"/>
              </a:xfrm>
              <a:custGeom>
                <a:avLst/>
                <a:gdLst>
                  <a:gd name="connsiteX0" fmla="*/ 741286 w 1482571"/>
                  <a:gd name="connsiteY0" fmla="*/ 0 h 1553592"/>
                  <a:gd name="connsiteX1" fmla="*/ 1482571 w 1482571"/>
                  <a:gd name="connsiteY1" fmla="*/ 639192 h 1553592"/>
                  <a:gd name="connsiteX2" fmla="*/ 1482571 w 1482571"/>
                  <a:gd name="connsiteY2" fmla="*/ 1553592 h 1553592"/>
                  <a:gd name="connsiteX3" fmla="*/ 0 w 1482571"/>
                  <a:gd name="connsiteY3" fmla="*/ 1553592 h 1553592"/>
                  <a:gd name="connsiteX4" fmla="*/ 0 w 1482571"/>
                  <a:gd name="connsiteY4" fmla="*/ 639192 h 1553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571" h="1553592">
                    <a:moveTo>
                      <a:pt x="741286" y="0"/>
                    </a:moveTo>
                    <a:lnTo>
                      <a:pt x="1482571" y="639192"/>
                    </a:lnTo>
                    <a:lnTo>
                      <a:pt x="1482571" y="1553592"/>
                    </a:lnTo>
                    <a:lnTo>
                      <a:pt x="0" y="1553592"/>
                    </a:lnTo>
                    <a:lnTo>
                      <a:pt x="0" y="639192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21F730A-52B3-4904-AF69-23EE0AB77026}"/>
                  </a:ext>
                </a:extLst>
              </p:cNvPr>
              <p:cNvSpPr/>
              <p:nvPr/>
            </p:nvSpPr>
            <p:spPr>
              <a:xfrm>
                <a:off x="9491388" y="4056416"/>
                <a:ext cx="1482571" cy="90552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15F9CE34-E6E4-4B34-81C4-D80BB36C60A3}"/>
                  </a:ext>
                </a:extLst>
              </p:cNvPr>
              <p:cNvSpPr/>
              <p:nvPr/>
            </p:nvSpPr>
            <p:spPr>
              <a:xfrm>
                <a:off x="8749579" y="3400734"/>
                <a:ext cx="2210540" cy="665826"/>
              </a:xfrm>
              <a:custGeom>
                <a:avLst/>
                <a:gdLst>
                  <a:gd name="connsiteX0" fmla="*/ 0 w 2210540"/>
                  <a:gd name="connsiteY0" fmla="*/ 0 h 665826"/>
                  <a:gd name="connsiteX1" fmla="*/ 1580225 w 2210540"/>
                  <a:gd name="connsiteY1" fmla="*/ 17756 h 665826"/>
                  <a:gd name="connsiteX2" fmla="*/ 2210540 w 2210540"/>
                  <a:gd name="connsiteY2" fmla="*/ 665826 h 665826"/>
                  <a:gd name="connsiteX3" fmla="*/ 754602 w 2210540"/>
                  <a:gd name="connsiteY3" fmla="*/ 656948 h 665826"/>
                  <a:gd name="connsiteX4" fmla="*/ 0 w 2210540"/>
                  <a:gd name="connsiteY4" fmla="*/ 0 h 66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0540" h="665826">
                    <a:moveTo>
                      <a:pt x="0" y="0"/>
                    </a:moveTo>
                    <a:lnTo>
                      <a:pt x="1580225" y="17756"/>
                    </a:lnTo>
                    <a:lnTo>
                      <a:pt x="2210540" y="665826"/>
                    </a:lnTo>
                    <a:lnTo>
                      <a:pt x="754602" y="6569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2C536A11-2775-4234-9064-9F7299167128}"/>
                  </a:ext>
                </a:extLst>
              </p:cNvPr>
              <p:cNvSpPr/>
              <p:nvPr/>
            </p:nvSpPr>
            <p:spPr>
              <a:xfrm>
                <a:off x="8246295" y="4372730"/>
                <a:ext cx="321720" cy="58033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87F991D2-C5D6-48D6-A353-C8F68F2F9A23}"/>
                  </a:ext>
                </a:extLst>
              </p:cNvPr>
              <p:cNvCxnSpPr/>
              <p:nvPr/>
            </p:nvCxnSpPr>
            <p:spPr>
              <a:xfrm flipV="1">
                <a:off x="8008817" y="3446653"/>
                <a:ext cx="559198" cy="4793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DD04168F-D7A3-48EB-82F7-1DD7DCBBC42E}"/>
                  </a:ext>
                </a:extLst>
              </p:cNvPr>
              <p:cNvSpPr/>
              <p:nvPr/>
            </p:nvSpPr>
            <p:spPr>
              <a:xfrm>
                <a:off x="5826135" y="4953060"/>
                <a:ext cx="5945721" cy="13464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5B34FC83-1121-42A7-8E09-C1A125534144}"/>
                  </a:ext>
                </a:extLst>
              </p:cNvPr>
              <p:cNvSpPr/>
              <p:nvPr/>
            </p:nvSpPr>
            <p:spPr>
              <a:xfrm>
                <a:off x="6355314" y="2085893"/>
                <a:ext cx="488272" cy="488272"/>
              </a:xfrm>
              <a:prstGeom prst="ellipse">
                <a:avLst/>
              </a:prstGeom>
              <a:solidFill>
                <a:srgbClr val="F0AF30"/>
              </a:solidFill>
              <a:ln w="38100">
                <a:solidFill>
                  <a:srgbClr val="F0AF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649EAF64-1F2A-49DF-B99A-7133B368B688}"/>
                  </a:ext>
                </a:extLst>
              </p:cNvPr>
              <p:cNvCxnSpPr/>
              <p:nvPr/>
            </p:nvCxnSpPr>
            <p:spPr>
              <a:xfrm flipV="1">
                <a:off x="6599450" y="1801809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AB291CFF-F08F-4523-A1EB-51A7EF6864B4}"/>
                  </a:ext>
                </a:extLst>
              </p:cNvPr>
              <p:cNvCxnSpPr/>
              <p:nvPr/>
            </p:nvCxnSpPr>
            <p:spPr>
              <a:xfrm flipV="1">
                <a:off x="6595099" y="2664423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13E1289A-FC4F-44EC-88EF-EA645BAB763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031589" y="2239778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F7C3C152-AFEB-45BE-824C-F0CB51553FF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167312" y="2239781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8D6EB15B-6C1E-49A1-B194-21D0A4566AAB}"/>
                  </a:ext>
                </a:extLst>
              </p:cNvPr>
              <p:cNvCxnSpPr/>
              <p:nvPr/>
            </p:nvCxnSpPr>
            <p:spPr>
              <a:xfrm rot="2618039" flipV="1">
                <a:off x="6905863" y="1927614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9F963798-31D1-4279-B8FF-7658041D06E6}"/>
                  </a:ext>
                </a:extLst>
              </p:cNvPr>
              <p:cNvCxnSpPr/>
              <p:nvPr/>
            </p:nvCxnSpPr>
            <p:spPr>
              <a:xfrm rot="2618039" flipV="1">
                <a:off x="6307468" y="2548940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7FF4674D-CD1F-48AB-AF19-5986E4B94607}"/>
                  </a:ext>
                </a:extLst>
              </p:cNvPr>
              <p:cNvCxnSpPr>
                <a:cxnSpLocks/>
              </p:cNvCxnSpPr>
              <p:nvPr/>
            </p:nvCxnSpPr>
            <p:spPr>
              <a:xfrm rot="18818039" flipV="1">
                <a:off x="6916409" y="2542797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DE966CD9-A779-4BB3-B4B9-78AE09DD7CC3}"/>
                  </a:ext>
                </a:extLst>
              </p:cNvPr>
              <p:cNvCxnSpPr>
                <a:cxnSpLocks/>
              </p:cNvCxnSpPr>
              <p:nvPr/>
            </p:nvCxnSpPr>
            <p:spPr>
              <a:xfrm rot="18818039" flipV="1">
                <a:off x="6290875" y="1946406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21525796-ED6A-4941-820D-9EBA5679F1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9568" y="2627134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1D9D2333-998D-45D5-BE2A-825683E7B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3442" y="2940946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A563FCB9-CE28-4BD8-823A-7BCA57EB94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611" y="3251088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999E7C04-6538-4614-9314-AA0A759AB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1589" y="3555763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64739E3F-F782-408B-B12A-78466789C838}"/>
                  </a:ext>
                </a:extLst>
              </p:cNvPr>
              <p:cNvCxnSpPr>
                <a:cxnSpLocks/>
              </p:cNvCxnSpPr>
              <p:nvPr/>
            </p:nvCxnSpPr>
            <p:spPr>
              <a:xfrm rot="18818039" flipV="1">
                <a:off x="7117385" y="2760105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1AA65A6B-924F-465C-BC11-92D7F3B22FA3}"/>
                  </a:ext>
                </a:extLst>
              </p:cNvPr>
              <p:cNvCxnSpPr>
                <a:cxnSpLocks/>
              </p:cNvCxnSpPr>
              <p:nvPr/>
            </p:nvCxnSpPr>
            <p:spPr>
              <a:xfrm rot="18818039" flipV="1">
                <a:off x="7339635" y="2988500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F8978661-DF5A-472A-ABED-B876CCA5EBBC}"/>
                  </a:ext>
                </a:extLst>
              </p:cNvPr>
              <p:cNvCxnSpPr>
                <a:cxnSpLocks/>
              </p:cNvCxnSpPr>
              <p:nvPr/>
            </p:nvCxnSpPr>
            <p:spPr>
              <a:xfrm rot="18818039" flipV="1">
                <a:off x="7561883" y="3207529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B028624C-19E5-4AA0-9051-177D46E04570}"/>
                  </a:ext>
                </a:extLst>
              </p:cNvPr>
              <p:cNvCxnSpPr>
                <a:cxnSpLocks/>
              </p:cNvCxnSpPr>
              <p:nvPr/>
            </p:nvCxnSpPr>
            <p:spPr>
              <a:xfrm rot="18485707">
                <a:off x="7001021" y="2393816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19B89EF0-1FA3-414C-B0D4-19C23E32BDBA}"/>
                  </a:ext>
                </a:extLst>
              </p:cNvPr>
              <p:cNvCxnSpPr>
                <a:cxnSpLocks/>
              </p:cNvCxnSpPr>
              <p:nvPr/>
            </p:nvCxnSpPr>
            <p:spPr>
              <a:xfrm rot="18485707">
                <a:off x="7312074" y="2505681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D38D8BA0-3729-4A82-A4A8-316BF16B64C8}"/>
                  </a:ext>
                </a:extLst>
              </p:cNvPr>
              <p:cNvCxnSpPr>
                <a:cxnSpLocks/>
              </p:cNvCxnSpPr>
              <p:nvPr/>
            </p:nvCxnSpPr>
            <p:spPr>
              <a:xfrm rot="18485707">
                <a:off x="7617336" y="2618984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34BC1DA6-7D6E-43D5-B055-7A217C3EA18D}"/>
                  </a:ext>
                </a:extLst>
              </p:cNvPr>
              <p:cNvCxnSpPr>
                <a:cxnSpLocks/>
              </p:cNvCxnSpPr>
              <p:nvPr/>
            </p:nvCxnSpPr>
            <p:spPr>
              <a:xfrm rot="18485707">
                <a:off x="7918178" y="2729065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圆柱体 64">
                <a:extLst>
                  <a:ext uri="{FF2B5EF4-FFF2-40B4-BE49-F238E27FC236}">
                    <a16:creationId xmlns:a16="http://schemas.microsoft.com/office/drawing/2014/main" id="{224F2E8A-BFA5-46D9-9662-17614900EE3A}"/>
                  </a:ext>
                </a:extLst>
              </p:cNvPr>
              <p:cNvSpPr/>
              <p:nvPr/>
            </p:nvSpPr>
            <p:spPr>
              <a:xfrm flipH="1">
                <a:off x="7118075" y="4125026"/>
                <a:ext cx="68508" cy="833772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FE9C879B-3686-42B6-86F2-337BC1FDF830}"/>
                  </a:ext>
                </a:extLst>
              </p:cNvPr>
              <p:cNvSpPr/>
              <p:nvPr/>
            </p:nvSpPr>
            <p:spPr>
              <a:xfrm>
                <a:off x="6936032" y="3834572"/>
                <a:ext cx="445447" cy="83377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3CFDB252-6648-436D-A1CA-38724E380405}"/>
                  </a:ext>
                </a:extLst>
              </p:cNvPr>
              <p:cNvSpPr/>
              <p:nvPr/>
            </p:nvSpPr>
            <p:spPr>
              <a:xfrm>
                <a:off x="7062015" y="4112670"/>
                <a:ext cx="276626" cy="45377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0EDF53D0-01D9-46AF-8DF2-ACEFFC15EDA6}"/>
                  </a:ext>
                </a:extLst>
              </p:cNvPr>
              <p:cNvSpPr/>
              <p:nvPr/>
            </p:nvSpPr>
            <p:spPr>
              <a:xfrm>
                <a:off x="9737743" y="4142293"/>
                <a:ext cx="280720" cy="453273"/>
              </a:xfrm>
              <a:prstGeom prst="rect">
                <a:avLst/>
              </a:prstGeom>
              <a:solidFill>
                <a:srgbClr val="2E75B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EEEFE071-B090-4CCE-AFF6-1DC09FF4720D}"/>
                  </a:ext>
                </a:extLst>
              </p:cNvPr>
              <p:cNvSpPr/>
              <p:nvPr/>
            </p:nvSpPr>
            <p:spPr>
              <a:xfrm>
                <a:off x="10191017" y="4142292"/>
                <a:ext cx="280720" cy="453273"/>
              </a:xfrm>
              <a:prstGeom prst="rect">
                <a:avLst/>
              </a:prstGeom>
              <a:solidFill>
                <a:srgbClr val="2E75B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74A63006-A93F-4AE7-9459-81DFDD32DDEE}"/>
                  </a:ext>
                </a:extLst>
              </p:cNvPr>
              <p:cNvSpPr/>
              <p:nvPr/>
            </p:nvSpPr>
            <p:spPr>
              <a:xfrm flipH="1" flipV="1">
                <a:off x="9368964" y="3628026"/>
                <a:ext cx="579090" cy="174425"/>
              </a:xfrm>
              <a:custGeom>
                <a:avLst/>
                <a:gdLst>
                  <a:gd name="connsiteX0" fmla="*/ 0 w 2210540"/>
                  <a:gd name="connsiteY0" fmla="*/ 0 h 665826"/>
                  <a:gd name="connsiteX1" fmla="*/ 1580225 w 2210540"/>
                  <a:gd name="connsiteY1" fmla="*/ 17756 h 665826"/>
                  <a:gd name="connsiteX2" fmla="*/ 2210540 w 2210540"/>
                  <a:gd name="connsiteY2" fmla="*/ 665826 h 665826"/>
                  <a:gd name="connsiteX3" fmla="*/ 754602 w 2210540"/>
                  <a:gd name="connsiteY3" fmla="*/ 656948 h 665826"/>
                  <a:gd name="connsiteX4" fmla="*/ 0 w 2210540"/>
                  <a:gd name="connsiteY4" fmla="*/ 0 h 66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0540" h="665826">
                    <a:moveTo>
                      <a:pt x="0" y="0"/>
                    </a:moveTo>
                    <a:lnTo>
                      <a:pt x="1580225" y="17756"/>
                    </a:lnTo>
                    <a:lnTo>
                      <a:pt x="2210540" y="665826"/>
                    </a:lnTo>
                    <a:lnTo>
                      <a:pt x="754602" y="6569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C3E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9E74732C-47CC-4E83-AA22-FD0026430E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6136" y="4949511"/>
                <a:ext cx="5945721" cy="76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D6D37CD0-7AB6-4FCB-A4C8-1CD4B2DF21D7}"/>
                  </a:ext>
                </a:extLst>
              </p:cNvPr>
              <p:cNvSpPr/>
              <p:nvPr/>
            </p:nvSpPr>
            <p:spPr>
              <a:xfrm>
                <a:off x="5956917" y="5052947"/>
                <a:ext cx="5696655" cy="14111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47234EE2-0FAC-4DF3-A0AC-5E6548FBF985}"/>
                  </a:ext>
                </a:extLst>
              </p:cNvPr>
              <p:cNvSpPr/>
              <p:nvPr/>
            </p:nvSpPr>
            <p:spPr>
              <a:xfrm>
                <a:off x="6082973" y="5125820"/>
                <a:ext cx="5502387" cy="15924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D8A7679-AE84-4582-87F8-10F37CFF8182}"/>
              </a:ext>
            </a:extLst>
          </p:cNvPr>
          <p:cNvCxnSpPr>
            <a:cxnSpLocks/>
          </p:cNvCxnSpPr>
          <p:nvPr/>
        </p:nvCxnSpPr>
        <p:spPr>
          <a:xfrm>
            <a:off x="2901637" y="2290301"/>
            <a:ext cx="5993789" cy="38767"/>
          </a:xfrm>
          <a:prstGeom prst="line">
            <a:avLst/>
          </a:prstGeom>
          <a:ln w="38100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7FB20465-C0D6-4F7E-B9C6-55371E7594AC}"/>
              </a:ext>
            </a:extLst>
          </p:cNvPr>
          <p:cNvSpPr txBox="1"/>
          <p:nvPr/>
        </p:nvSpPr>
        <p:spPr>
          <a:xfrm>
            <a:off x="8426038" y="2130251"/>
            <a:ext cx="351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太阳的相对位置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(Location and analysis period)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DED6509B-5D9B-4D06-96FE-D99003F8A64C}"/>
              </a:ext>
            </a:extLst>
          </p:cNvPr>
          <p:cNvCxnSpPr>
            <a:cxnSpLocks/>
          </p:cNvCxnSpPr>
          <p:nvPr/>
        </p:nvCxnSpPr>
        <p:spPr>
          <a:xfrm>
            <a:off x="3542316" y="2948034"/>
            <a:ext cx="5364892" cy="60327"/>
          </a:xfrm>
          <a:prstGeom prst="line">
            <a:avLst/>
          </a:prstGeom>
          <a:ln w="38100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EA8D1026-8495-4AAB-9295-FB886F9C41CA}"/>
              </a:ext>
            </a:extLst>
          </p:cNvPr>
          <p:cNvSpPr txBox="1"/>
          <p:nvPr/>
        </p:nvSpPr>
        <p:spPr>
          <a:xfrm>
            <a:off x="9148506" y="2784309"/>
            <a:ext cx="223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阳光直射的方向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Vector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9E46939D-9F21-486B-B0A8-9BA0638C4022}"/>
              </a:ext>
            </a:extLst>
          </p:cNvPr>
          <p:cNvCxnSpPr>
            <a:cxnSpLocks/>
          </p:cNvCxnSpPr>
          <p:nvPr/>
        </p:nvCxnSpPr>
        <p:spPr>
          <a:xfrm>
            <a:off x="5332046" y="4441775"/>
            <a:ext cx="3575162" cy="80011"/>
          </a:xfrm>
          <a:prstGeom prst="line">
            <a:avLst/>
          </a:prstGeom>
          <a:ln w="38100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B89FC1AD-694C-4FE2-B8C8-3324185689AE}"/>
              </a:ext>
            </a:extLst>
          </p:cNvPr>
          <p:cNvSpPr txBox="1"/>
          <p:nvPr/>
        </p:nvSpPr>
        <p:spPr>
          <a:xfrm>
            <a:off x="9170982" y="4378231"/>
            <a:ext cx="2230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环境遮挡物（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Context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C308C459-9AFA-4293-9B57-0D1BD9EFA00A}"/>
              </a:ext>
            </a:extLst>
          </p:cNvPr>
          <p:cNvSpPr txBox="1"/>
          <p:nvPr/>
        </p:nvSpPr>
        <p:spPr>
          <a:xfrm>
            <a:off x="724043" y="1266832"/>
            <a:ext cx="380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日照分析（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Sun Hours Analysis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8C484AA2-4E82-43C4-AF9A-9A162C6188B5}"/>
              </a:ext>
            </a:extLst>
          </p:cNvPr>
          <p:cNvCxnSpPr>
            <a:cxnSpLocks/>
          </p:cNvCxnSpPr>
          <p:nvPr/>
        </p:nvCxnSpPr>
        <p:spPr>
          <a:xfrm>
            <a:off x="7288576" y="3696151"/>
            <a:ext cx="1696754" cy="5653"/>
          </a:xfrm>
          <a:prstGeom prst="line">
            <a:avLst/>
          </a:prstGeom>
          <a:ln w="38100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10A1B5AB-CEFC-4885-A58C-DC415F1CBD61}"/>
              </a:ext>
            </a:extLst>
          </p:cNvPr>
          <p:cNvSpPr txBox="1"/>
          <p:nvPr/>
        </p:nvSpPr>
        <p:spPr>
          <a:xfrm>
            <a:off x="9110933" y="3474511"/>
            <a:ext cx="223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太阳路径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Sun Path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3AB7DEA9-D750-4169-A433-3BEF4ECC7E6E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E82B249C-FE50-48BB-A526-7EE114DBC01E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日照分析</a:t>
            </a:r>
          </a:p>
        </p:txBody>
      </p:sp>
    </p:spTree>
    <p:extLst>
      <p:ext uri="{BB962C8B-B14F-4D97-AF65-F5344CB8AC3E}">
        <p14:creationId xmlns:p14="http://schemas.microsoft.com/office/powerpoint/2010/main" val="1625682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89F2462-EC1E-42BF-B88D-9D0CDB27E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38" y="1636164"/>
            <a:ext cx="5284803" cy="396827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5075D088-F77A-47C3-9F6C-48B867AF322E}"/>
              </a:ext>
            </a:extLst>
          </p:cNvPr>
          <p:cNvSpPr txBox="1"/>
          <p:nvPr/>
        </p:nvSpPr>
        <p:spPr>
          <a:xfrm>
            <a:off x="724043" y="1266832"/>
            <a:ext cx="380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日照分析（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Sun Hours Analysis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FCC45657-8C98-422F-B016-B6D7C48C2142}"/>
              </a:ext>
            </a:extLst>
          </p:cNvPr>
          <p:cNvSpPr txBox="1"/>
          <p:nvPr/>
        </p:nvSpPr>
        <p:spPr>
          <a:xfrm>
            <a:off x="724043" y="1832327"/>
            <a:ext cx="9210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太阳直接照射到物体表面的现象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C320FEC8-90DF-4E16-B0F6-6336CB0FE2AF}"/>
              </a:ext>
            </a:extLst>
          </p:cNvPr>
          <p:cNvSpPr txBox="1"/>
          <p:nvPr/>
        </p:nvSpPr>
        <p:spPr>
          <a:xfrm>
            <a:off x="724043" y="2397822"/>
            <a:ext cx="9210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建筑的日照要求根据其使用性能需求和当地气候情况决定的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CD87986D-3A99-4EDF-94D6-640A64D37686}"/>
              </a:ext>
            </a:extLst>
          </p:cNvPr>
          <p:cNvSpPr txBox="1"/>
          <p:nvPr/>
        </p:nvSpPr>
        <p:spPr>
          <a:xfrm>
            <a:off x="724043" y="2968338"/>
            <a:ext cx="9210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日照虽好，但不宜过量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71C9036E-CC48-4150-826D-13913B7886FC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D32719F-45D9-4A19-9165-27066496F5C4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日照分析</a:t>
            </a:r>
          </a:p>
        </p:txBody>
      </p:sp>
    </p:spTree>
    <p:extLst>
      <p:ext uri="{BB962C8B-B14F-4D97-AF65-F5344CB8AC3E}">
        <p14:creationId xmlns:p14="http://schemas.microsoft.com/office/powerpoint/2010/main" val="331721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5075D088-F77A-47C3-9F6C-48B867AF322E}"/>
              </a:ext>
            </a:extLst>
          </p:cNvPr>
          <p:cNvSpPr txBox="1"/>
          <p:nvPr/>
        </p:nvSpPr>
        <p:spPr>
          <a:xfrm>
            <a:off x="768433" y="1266832"/>
            <a:ext cx="380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日照分析（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Sun Hours Analysis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FCC45657-8C98-422F-B016-B6D7C48C2142}"/>
              </a:ext>
            </a:extLst>
          </p:cNvPr>
          <p:cNvSpPr txBox="1"/>
          <p:nvPr/>
        </p:nvSpPr>
        <p:spPr>
          <a:xfrm>
            <a:off x="724043" y="1832327"/>
            <a:ext cx="9210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住宅建筑日照标准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C320FEC8-90DF-4E16-B0F6-6336CB0FE2AF}"/>
              </a:ext>
            </a:extLst>
          </p:cNvPr>
          <p:cNvSpPr txBox="1"/>
          <p:nvPr/>
        </p:nvSpPr>
        <p:spPr>
          <a:xfrm>
            <a:off x="724043" y="2397822"/>
            <a:ext cx="9210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每套住宅至少应有一个居住空间满足此日照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A63A1ACB-2460-4613-8F29-92A6750FA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375771"/>
              </p:ext>
            </p:extLst>
          </p:nvPr>
        </p:nvGraphicFramePr>
        <p:xfrm>
          <a:off x="1158736" y="2986867"/>
          <a:ext cx="9999681" cy="27374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0715">
                  <a:extLst>
                    <a:ext uri="{9D8B030D-6E8A-4147-A177-3AD203B41FA5}">
                      <a16:colId xmlns:a16="http://schemas.microsoft.com/office/drawing/2014/main" val="1432149098"/>
                    </a:ext>
                  </a:extLst>
                </a:gridCol>
                <a:gridCol w="1442510">
                  <a:extLst>
                    <a:ext uri="{9D8B030D-6E8A-4147-A177-3AD203B41FA5}">
                      <a16:colId xmlns:a16="http://schemas.microsoft.com/office/drawing/2014/main" val="602963669"/>
                    </a:ext>
                  </a:extLst>
                </a:gridCol>
                <a:gridCol w="1666614">
                  <a:extLst>
                    <a:ext uri="{9D8B030D-6E8A-4147-A177-3AD203B41FA5}">
                      <a16:colId xmlns:a16="http://schemas.microsoft.com/office/drawing/2014/main" val="2169341347"/>
                    </a:ext>
                  </a:extLst>
                </a:gridCol>
                <a:gridCol w="1666614">
                  <a:extLst>
                    <a:ext uri="{9D8B030D-6E8A-4147-A177-3AD203B41FA5}">
                      <a16:colId xmlns:a16="http://schemas.microsoft.com/office/drawing/2014/main" val="172113068"/>
                    </a:ext>
                  </a:extLst>
                </a:gridCol>
                <a:gridCol w="1666614">
                  <a:extLst>
                    <a:ext uri="{9D8B030D-6E8A-4147-A177-3AD203B41FA5}">
                      <a16:colId xmlns:a16="http://schemas.microsoft.com/office/drawing/2014/main" val="2866982722"/>
                    </a:ext>
                  </a:extLst>
                </a:gridCol>
                <a:gridCol w="1666614">
                  <a:extLst>
                    <a:ext uri="{9D8B030D-6E8A-4147-A177-3AD203B41FA5}">
                      <a16:colId xmlns:a16="http://schemas.microsoft.com/office/drawing/2014/main" val="3844978132"/>
                    </a:ext>
                  </a:extLst>
                </a:gridCol>
              </a:tblGrid>
              <a:tr h="456234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建筑气候区划</a:t>
                      </a:r>
                    </a:p>
                  </a:txBody>
                  <a:tcPr marL="105279" marR="105279" marT="52640" marB="52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Ⅰ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Ⅱ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Ⅲ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Ⅶ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气候区</a:t>
                      </a:r>
                    </a:p>
                  </a:txBody>
                  <a:tcPr marL="105279" marR="105279" marT="52640" marB="52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Ⅳ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气候区</a:t>
                      </a:r>
                    </a:p>
                  </a:txBody>
                  <a:tcPr marL="105279" marR="105279" marT="52640" marB="52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Ⅴ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Ⅵ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气候区</a:t>
                      </a:r>
                    </a:p>
                  </a:txBody>
                  <a:tcPr marL="105279" marR="105279" marT="52640" marB="52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76726"/>
                  </a:ext>
                </a:extLst>
              </a:tr>
              <a:tr h="456234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大城市</a:t>
                      </a:r>
                    </a:p>
                  </a:txBody>
                  <a:tcPr marL="112497" marR="112497" marT="56249" marB="56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中小城市</a:t>
                      </a:r>
                    </a:p>
                  </a:txBody>
                  <a:tcPr marL="112497" marR="112497" marT="56249" marB="56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大城市</a:t>
                      </a:r>
                    </a:p>
                  </a:txBody>
                  <a:tcPr marL="112497" marR="112497" marT="56249" marB="56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中小城市</a:t>
                      </a:r>
                    </a:p>
                  </a:txBody>
                  <a:tcPr marL="112497" marR="112497" marT="56249" marB="56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841305"/>
                  </a:ext>
                </a:extLst>
              </a:tr>
              <a:tr h="4562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日照标准日</a:t>
                      </a:r>
                    </a:p>
                  </a:txBody>
                  <a:tcPr marL="112497" marR="112497" marT="56249" marB="56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大寒日</a:t>
                      </a:r>
                    </a:p>
                  </a:txBody>
                  <a:tcPr marL="105279" marR="105279" marT="52640" marB="52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冬至日</a:t>
                      </a:r>
                    </a:p>
                  </a:txBody>
                  <a:tcPr marL="105279" marR="105279" marT="52640" marB="52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893438"/>
                  </a:ext>
                </a:extLst>
              </a:tr>
              <a:tr h="4562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日照时数（</a:t>
                      </a:r>
                      <a:r>
                        <a:rPr lang="en-US" altLang="zh-CN" sz="13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  <a:r>
                        <a:rPr lang="zh-CN" altLang="en-US" sz="13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2497" marR="112497" marT="56249" marB="56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2497" marR="112497" marT="56249" marB="56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279" marR="105279" marT="52640" marB="52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279" marR="105279" marT="52640" marB="52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775392"/>
                  </a:ext>
                </a:extLst>
              </a:tr>
              <a:tr h="4562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有效日照时间带（</a:t>
                      </a:r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112497" marR="112497" marT="56249" marB="56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00~16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279" marR="105279" marT="52640" marB="52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00~15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279" marR="105279" marT="52640" marB="52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460908"/>
                  </a:ext>
                </a:extLst>
              </a:tr>
              <a:tr h="4562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计算起点</a:t>
                      </a:r>
                    </a:p>
                  </a:txBody>
                  <a:tcPr marL="112497" marR="112497" marT="56249" marB="562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底层窗台面</a:t>
                      </a:r>
                    </a:p>
                  </a:txBody>
                  <a:tcPr marL="105279" marR="105279" marT="52640" marB="526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060284"/>
                  </a:ext>
                </a:extLst>
              </a:tr>
            </a:tbl>
          </a:graphicData>
        </a:graphic>
      </p:graphicFrame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7A53267-E219-4F48-AD52-A2821DB38BDF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B2AB521-D4A5-4552-AF11-4A0744AD848E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日照分析</a:t>
            </a:r>
          </a:p>
        </p:txBody>
      </p:sp>
    </p:spTree>
    <p:extLst>
      <p:ext uri="{BB962C8B-B14F-4D97-AF65-F5344CB8AC3E}">
        <p14:creationId xmlns:p14="http://schemas.microsoft.com/office/powerpoint/2010/main" val="413989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12C508B1-C043-49C7-ABC6-B404041BD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198" y="2769248"/>
            <a:ext cx="4007458" cy="300913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5075D088-F77A-47C3-9F6C-48B867AF322E}"/>
              </a:ext>
            </a:extLst>
          </p:cNvPr>
          <p:cNvSpPr txBox="1"/>
          <p:nvPr/>
        </p:nvSpPr>
        <p:spPr>
          <a:xfrm>
            <a:off x="724043" y="1266832"/>
            <a:ext cx="380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日照分析（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Sun Hours Analysis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4FBA19B-9C3B-4BE9-87E9-E60CA300C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6"/>
          <a:stretch/>
        </p:blipFill>
        <p:spPr>
          <a:xfrm>
            <a:off x="724043" y="1759274"/>
            <a:ext cx="7638953" cy="2626295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74829AC-887D-41D6-965E-A0D883EEC698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593D03E-3168-426F-AA04-7AEC5A4DE94E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日照分析</a:t>
            </a:r>
          </a:p>
        </p:txBody>
      </p:sp>
    </p:spTree>
    <p:extLst>
      <p:ext uri="{BB962C8B-B14F-4D97-AF65-F5344CB8AC3E}">
        <p14:creationId xmlns:p14="http://schemas.microsoft.com/office/powerpoint/2010/main" val="3707531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73E2715-29A7-4F50-875C-EF93ED7BAD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C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AADF10-88E3-4055-BDC8-4BD1EA7F31CC}"/>
              </a:ext>
            </a:extLst>
          </p:cNvPr>
          <p:cNvSpPr txBox="1"/>
          <p:nvPr/>
        </p:nvSpPr>
        <p:spPr>
          <a:xfrm>
            <a:off x="4852657" y="321171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辐射分析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C432DBF-1280-4D96-A90C-DF28F3ACBA07}"/>
              </a:ext>
            </a:extLst>
          </p:cNvPr>
          <p:cNvSpPr txBox="1"/>
          <p:nvPr/>
        </p:nvSpPr>
        <p:spPr>
          <a:xfrm>
            <a:off x="1827291" y="2174810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9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40C5BF-A4DF-479C-A5FE-7582E4A561BD}"/>
              </a:ext>
            </a:extLst>
          </p:cNvPr>
          <p:cNvSpPr txBox="1"/>
          <p:nvPr/>
        </p:nvSpPr>
        <p:spPr>
          <a:xfrm>
            <a:off x="4852657" y="4042714"/>
            <a:ext cx="6437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候的构成要素主要有太阳辐射、风、空气温度及空气湿度等。在自然界中，只要存在温差，就会出现传热现象，而且传热方向总是高温到低温，其传热方式有辐射、对流和导热三种基本方式及其组合。合理的利用太阳辐射可获得廉价的热增益，在提高室内整体舒适度的情况下，进一步的减少建筑能耗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8904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5F0439-AFE5-414E-9F80-783FC47085AC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太阳辐射</a:t>
            </a:r>
            <a:endParaRPr lang="en-US" altLang="zh-CN" dirty="0">
              <a:solidFill>
                <a:srgbClr val="2E75B6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FA0804DD-7E70-4DEA-B6EA-900B9756B1F0}"/>
              </a:ext>
            </a:extLst>
          </p:cNvPr>
          <p:cNvSpPr txBox="1"/>
          <p:nvPr/>
        </p:nvSpPr>
        <p:spPr>
          <a:xfrm>
            <a:off x="724043" y="1266832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太阳辐射（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Solar Radiation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45A8C71-0EEE-4F19-A50C-1C357A054AE8}"/>
              </a:ext>
            </a:extLst>
          </p:cNvPr>
          <p:cNvSpPr txBox="1"/>
          <p:nvPr/>
        </p:nvSpPr>
        <p:spPr>
          <a:xfrm>
            <a:off x="724043" y="1832327"/>
            <a:ext cx="9210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太阳辐射属于电磁波辐射，能量主要集中于紫外线、可见光以及红外线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个波段。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FCB3E4E-4D31-479A-B10D-75938C21A55E}"/>
              </a:ext>
            </a:extLst>
          </p:cNvPr>
          <p:cNvSpPr txBox="1"/>
          <p:nvPr/>
        </p:nvSpPr>
        <p:spPr>
          <a:xfrm>
            <a:off x="724043" y="2397822"/>
            <a:ext cx="10346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太阳以辐射方式向地球投射能量，在受到大气层反射、折射和吸收的共同作用的过程中衰减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0488D87-613F-4D79-9228-3302D33CB71A}"/>
              </a:ext>
            </a:extLst>
          </p:cNvPr>
          <p:cNvSpPr txBox="1"/>
          <p:nvPr/>
        </p:nvSpPr>
        <p:spPr>
          <a:xfrm>
            <a:off x="724043" y="2968338"/>
            <a:ext cx="1095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照射到地球表面的太阳辐射分为直射辐射（平行射线）和散射辐射（来自于物体反射后的各个朝向）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9A103E9-FBD4-493E-9045-881364B1D79F}"/>
              </a:ext>
            </a:extLst>
          </p:cNvPr>
          <p:cNvSpPr txBox="1"/>
          <p:nvPr/>
        </p:nvSpPr>
        <p:spPr>
          <a:xfrm>
            <a:off x="724043" y="3544762"/>
            <a:ext cx="1095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直接辐射和散射辐射之和为太阳辐射总量（总辐射）</a:t>
            </a:r>
          </a:p>
        </p:txBody>
      </p:sp>
    </p:spTree>
    <p:extLst>
      <p:ext uri="{BB962C8B-B14F-4D97-AF65-F5344CB8AC3E}">
        <p14:creationId xmlns:p14="http://schemas.microsoft.com/office/powerpoint/2010/main" val="407067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0804B5C6-8108-4E4D-AA25-73E1F420058E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A8C77E-95B2-4D21-9B54-3C3A307A77D9}"/>
              </a:ext>
            </a:extLst>
          </p:cNvPr>
          <p:cNvSpPr txBox="1"/>
          <p:nvPr/>
        </p:nvSpPr>
        <p:spPr>
          <a:xfrm>
            <a:off x="768433" y="21472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课前声明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6E7DEF3-1775-476C-9F24-D198CE79A436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E6BE408-446A-41B4-9258-0B901177E891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2F09918-0424-4494-8CC3-B0F37222607A}"/>
              </a:ext>
            </a:extLst>
          </p:cNvPr>
          <p:cNvCxnSpPr/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89F239B-4740-49C6-9983-FF20B87BFA0E}"/>
              </a:ext>
            </a:extLst>
          </p:cNvPr>
          <p:cNvCxnSpPr/>
          <p:nvPr/>
        </p:nvCxnSpPr>
        <p:spPr>
          <a:xfrm flipH="1">
            <a:off x="0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45">
            <a:extLst>
              <a:ext uri="{FF2B5EF4-FFF2-40B4-BE49-F238E27FC236}">
                <a16:creationId xmlns:a16="http://schemas.microsoft.com/office/drawing/2014/main" id="{AC1FC170-C176-4522-804D-6CCD8E5F9FE9}"/>
              </a:ext>
            </a:extLst>
          </p:cNvPr>
          <p:cNvSpPr txBox="1"/>
          <p:nvPr/>
        </p:nvSpPr>
        <p:spPr>
          <a:xfrm>
            <a:off x="768433" y="1240347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大部分的学习内容来源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65970DE-C59F-40DA-BB2D-5A74FCF4B39F}"/>
              </a:ext>
            </a:extLst>
          </p:cNvPr>
          <p:cNvSpPr txBox="1"/>
          <p:nvPr/>
        </p:nvSpPr>
        <p:spPr>
          <a:xfrm>
            <a:off x="4481102" y="2217023"/>
            <a:ext cx="37396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https://www.ladybug.tools/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0058A73-99CA-4FF7-AF72-755A9317AADD}"/>
              </a:ext>
            </a:extLst>
          </p:cNvPr>
          <p:cNvSpPr txBox="1"/>
          <p:nvPr/>
        </p:nvSpPr>
        <p:spPr>
          <a:xfrm>
            <a:off x="1030245" y="2202435"/>
            <a:ext cx="3005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Ladybug Tools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27CB963-86A9-4322-92BC-1D3C49D9D063}"/>
              </a:ext>
            </a:extLst>
          </p:cNvPr>
          <p:cNvSpPr txBox="1"/>
          <p:nvPr/>
        </p:nvSpPr>
        <p:spPr>
          <a:xfrm>
            <a:off x="1030245" y="2612583"/>
            <a:ext cx="3005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Ladybug Tools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官方论坛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4C6553A-8339-46D3-B6B7-1D539D38FB64}"/>
              </a:ext>
            </a:extLst>
          </p:cNvPr>
          <p:cNvSpPr txBox="1"/>
          <p:nvPr/>
        </p:nvSpPr>
        <p:spPr>
          <a:xfrm>
            <a:off x="4481102" y="2598484"/>
            <a:ext cx="37396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http://discourse.ladybug.tools/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50A2541-266D-43A2-A947-25324CE25C15}"/>
              </a:ext>
            </a:extLst>
          </p:cNvPr>
          <p:cNvSpPr txBox="1"/>
          <p:nvPr/>
        </p:nvSpPr>
        <p:spPr>
          <a:xfrm>
            <a:off x="1030245" y="3022731"/>
            <a:ext cx="3005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Ladybug Tools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Github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仓库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BD1A877-732A-4DB9-AE33-C07B41443583}"/>
              </a:ext>
            </a:extLst>
          </p:cNvPr>
          <p:cNvSpPr txBox="1"/>
          <p:nvPr/>
        </p:nvSpPr>
        <p:spPr>
          <a:xfrm>
            <a:off x="4481102" y="2993489"/>
            <a:ext cx="37396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563C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https://github.com/ladybug-tools</a:t>
            </a:r>
            <a:endParaRPr lang="zh-CN" altLang="en-US" sz="1600" b="1" dirty="0">
              <a:solidFill>
                <a:srgbClr val="0563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AFA26AB-F724-4AC2-9AE6-7B9745A869F5}"/>
              </a:ext>
            </a:extLst>
          </p:cNvPr>
          <p:cNvSpPr txBox="1"/>
          <p:nvPr/>
        </p:nvSpPr>
        <p:spPr>
          <a:xfrm>
            <a:off x="4481102" y="3381095"/>
            <a:ext cx="37396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563C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https://energyplus.net/</a:t>
            </a:r>
            <a:endParaRPr lang="zh-CN" altLang="en-US" sz="1600" b="1" dirty="0">
              <a:solidFill>
                <a:srgbClr val="0563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B15DEF6-6720-4E34-9E0E-58E660FB703C}"/>
              </a:ext>
            </a:extLst>
          </p:cNvPr>
          <p:cNvSpPr txBox="1"/>
          <p:nvPr/>
        </p:nvSpPr>
        <p:spPr>
          <a:xfrm>
            <a:off x="1030245" y="3410478"/>
            <a:ext cx="3005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Energy Plus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A4F4AC2-5625-4C84-B4E6-DA1C74B83E30}"/>
              </a:ext>
            </a:extLst>
          </p:cNvPr>
          <p:cNvSpPr txBox="1"/>
          <p:nvPr/>
        </p:nvSpPr>
        <p:spPr>
          <a:xfrm>
            <a:off x="1030245" y="3797551"/>
            <a:ext cx="3005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OpenStuido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C60415D-55BE-4DA0-8E63-56D332D74329}"/>
              </a:ext>
            </a:extLst>
          </p:cNvPr>
          <p:cNvSpPr txBox="1"/>
          <p:nvPr/>
        </p:nvSpPr>
        <p:spPr>
          <a:xfrm>
            <a:off x="4481102" y="3764518"/>
            <a:ext cx="37396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563C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https://openstudio.net/</a:t>
            </a:r>
            <a:endParaRPr lang="zh-CN" altLang="en-US" sz="1600" b="1" dirty="0">
              <a:solidFill>
                <a:srgbClr val="0563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A3F2048-AB7D-4DA2-A2E5-D305C9F6DD4A}"/>
              </a:ext>
            </a:extLst>
          </p:cNvPr>
          <p:cNvSpPr txBox="1"/>
          <p:nvPr/>
        </p:nvSpPr>
        <p:spPr>
          <a:xfrm>
            <a:off x="1030244" y="4181578"/>
            <a:ext cx="31245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Rhino&amp;Grasshopper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插件下载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7A98B25-7696-4A90-ACE0-7D58D72EC9C7}"/>
              </a:ext>
            </a:extLst>
          </p:cNvPr>
          <p:cNvSpPr txBox="1"/>
          <p:nvPr/>
        </p:nvSpPr>
        <p:spPr>
          <a:xfrm>
            <a:off x="4481102" y="4142560"/>
            <a:ext cx="37396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563C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https://www.food4rhino.com/en</a:t>
            </a:r>
            <a:endParaRPr lang="zh-CN" altLang="en-US" sz="1600" b="1" dirty="0">
              <a:solidFill>
                <a:srgbClr val="0563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5167FD-E8A5-4CDD-B4C5-F766C3F9929D}"/>
              </a:ext>
            </a:extLst>
          </p:cNvPr>
          <p:cNvSpPr txBox="1"/>
          <p:nvPr/>
        </p:nvSpPr>
        <p:spPr>
          <a:xfrm>
            <a:off x="1030244" y="4634923"/>
            <a:ext cx="31245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其他没想起来的组成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EE887A9-8FBF-4FB5-8CC9-8711C7D35A4E}"/>
              </a:ext>
            </a:extLst>
          </p:cNvPr>
          <p:cNvSpPr txBox="1"/>
          <p:nvPr/>
        </p:nvSpPr>
        <p:spPr>
          <a:xfrm>
            <a:off x="4481102" y="4596240"/>
            <a:ext cx="37396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563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600" b="1" dirty="0">
              <a:solidFill>
                <a:srgbClr val="0563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 descr="徽标&#10;&#10;描述已自动生成">
            <a:extLst>
              <a:ext uri="{FF2B5EF4-FFF2-40B4-BE49-F238E27FC236}">
                <a16:creationId xmlns:a16="http://schemas.microsoft.com/office/drawing/2014/main" id="{DACBE0CD-E434-4CBA-8EBD-22EA5260BC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40587" y="5902543"/>
            <a:ext cx="667684" cy="8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38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椭圆 55">
            <a:extLst>
              <a:ext uri="{FF2B5EF4-FFF2-40B4-BE49-F238E27FC236}">
                <a16:creationId xmlns:a16="http://schemas.microsoft.com/office/drawing/2014/main" id="{D2EC6426-6146-4552-B79C-26779D30972A}"/>
              </a:ext>
            </a:extLst>
          </p:cNvPr>
          <p:cNvSpPr/>
          <p:nvPr/>
        </p:nvSpPr>
        <p:spPr>
          <a:xfrm>
            <a:off x="8937578" y="3553905"/>
            <a:ext cx="1980000" cy="19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5F0439-AFE5-414E-9F80-783FC47085AC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太阳辐射</a:t>
            </a:r>
            <a:endParaRPr lang="en-US" altLang="zh-CN" dirty="0">
              <a:solidFill>
                <a:srgbClr val="2E75B6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FA0804DD-7E70-4DEA-B6EA-900B9756B1F0}"/>
              </a:ext>
            </a:extLst>
          </p:cNvPr>
          <p:cNvSpPr txBox="1"/>
          <p:nvPr/>
        </p:nvSpPr>
        <p:spPr>
          <a:xfrm>
            <a:off x="724043" y="126683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太阳辐射的影响因素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45A8C71-0EEE-4F19-A50C-1C357A054AE8}"/>
              </a:ext>
            </a:extLst>
          </p:cNvPr>
          <p:cNvSpPr txBox="1"/>
          <p:nvPr/>
        </p:nvSpPr>
        <p:spPr>
          <a:xfrm>
            <a:off x="724043" y="1832327"/>
            <a:ext cx="9210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太阳高度角（太阳光线与水平面的夹角）和大气透明度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FCB3E4E-4D31-479A-B10D-75938C21A55E}"/>
              </a:ext>
            </a:extLst>
          </p:cNvPr>
          <p:cNvSpPr txBox="1"/>
          <p:nvPr/>
        </p:nvSpPr>
        <p:spPr>
          <a:xfrm>
            <a:off x="724043" y="2351127"/>
            <a:ext cx="10346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海拔越高，空气越稀薄，云量和尘埃就越少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0488D87-613F-4D79-9228-3302D33CB71A}"/>
              </a:ext>
            </a:extLst>
          </p:cNvPr>
          <p:cNvSpPr txBox="1"/>
          <p:nvPr/>
        </p:nvSpPr>
        <p:spPr>
          <a:xfrm>
            <a:off x="724043" y="2891177"/>
            <a:ext cx="1095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太阳高度角低，其光线照射的云层较厚（冬季与夏季、高纬度与低纬度）</a:t>
            </a:r>
          </a:p>
        </p:txBody>
      </p:sp>
      <p:pic>
        <p:nvPicPr>
          <p:cNvPr id="19" name="图片 18" descr="图示&#10;&#10;描述已自动生成">
            <a:extLst>
              <a:ext uri="{FF2B5EF4-FFF2-40B4-BE49-F238E27FC236}">
                <a16:creationId xmlns:a16="http://schemas.microsoft.com/office/drawing/2014/main" id="{08516A82-9352-4B93-ABDD-445C09F1A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7" t="10314" r="48879" b="3031"/>
          <a:stretch/>
        </p:blipFill>
        <p:spPr>
          <a:xfrm>
            <a:off x="630140" y="3561680"/>
            <a:ext cx="2042039" cy="2214995"/>
          </a:xfrm>
          <a:prstGeom prst="rect">
            <a:avLst/>
          </a:prstGeom>
        </p:spPr>
      </p:pic>
      <p:pic>
        <p:nvPicPr>
          <p:cNvPr id="20" name="图片 19" descr="图示&#10;&#10;描述已自动生成">
            <a:extLst>
              <a:ext uri="{FF2B5EF4-FFF2-40B4-BE49-F238E27FC236}">
                <a16:creationId xmlns:a16="http://schemas.microsoft.com/office/drawing/2014/main" id="{794B7AAE-73B5-4392-9497-301D11A7A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35" t="28685" r="31363" b="23624"/>
          <a:stretch/>
        </p:blipFill>
        <p:spPr>
          <a:xfrm>
            <a:off x="2672179" y="3561679"/>
            <a:ext cx="2042039" cy="2214995"/>
          </a:xfrm>
          <a:prstGeom prst="rect">
            <a:avLst/>
          </a:prstGeom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E5D7D7DA-F5DE-4E54-B5CA-9A89555A2612}"/>
              </a:ext>
            </a:extLst>
          </p:cNvPr>
          <p:cNvGrpSpPr/>
          <p:nvPr/>
        </p:nvGrpSpPr>
        <p:grpSpPr>
          <a:xfrm>
            <a:off x="5181351" y="3680739"/>
            <a:ext cx="3885709" cy="1642334"/>
            <a:chOff x="5634112" y="3800275"/>
            <a:chExt cx="3885709" cy="1642334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DC7A839-DC4E-48FC-8401-77EAFC99B614}"/>
                </a:ext>
              </a:extLst>
            </p:cNvPr>
            <p:cNvSpPr/>
            <p:nvPr/>
          </p:nvSpPr>
          <p:spPr>
            <a:xfrm>
              <a:off x="5910055" y="4431408"/>
              <a:ext cx="2165581" cy="1011201"/>
            </a:xfrm>
            <a:custGeom>
              <a:avLst/>
              <a:gdLst>
                <a:gd name="connsiteX0" fmla="*/ 896846 w 1793693"/>
                <a:gd name="connsiteY0" fmla="*/ 0 h 837551"/>
                <a:gd name="connsiteX1" fmla="*/ 1792199 w 1793693"/>
                <a:gd name="connsiteY1" fmla="*/ 807980 h 837551"/>
                <a:gd name="connsiteX2" fmla="*/ 1793693 w 1793693"/>
                <a:gd name="connsiteY2" fmla="*/ 837551 h 837551"/>
                <a:gd name="connsiteX3" fmla="*/ 0 w 1793693"/>
                <a:gd name="connsiteY3" fmla="*/ 837551 h 837551"/>
                <a:gd name="connsiteX4" fmla="*/ 1493 w 1793693"/>
                <a:gd name="connsiteY4" fmla="*/ 807980 h 837551"/>
                <a:gd name="connsiteX5" fmla="*/ 896846 w 1793693"/>
                <a:gd name="connsiteY5" fmla="*/ 0 h 83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693" h="837551">
                  <a:moveTo>
                    <a:pt x="896846" y="0"/>
                  </a:moveTo>
                  <a:cubicBezTo>
                    <a:pt x="1362836" y="0"/>
                    <a:pt x="1746111" y="354150"/>
                    <a:pt x="1792199" y="807980"/>
                  </a:cubicBezTo>
                  <a:lnTo>
                    <a:pt x="1793693" y="837551"/>
                  </a:lnTo>
                  <a:lnTo>
                    <a:pt x="0" y="837551"/>
                  </a:lnTo>
                  <a:lnTo>
                    <a:pt x="1493" y="807980"/>
                  </a:lnTo>
                  <a:cubicBezTo>
                    <a:pt x="47582" y="354150"/>
                    <a:pt x="430856" y="0"/>
                    <a:pt x="896846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0AE8F938-8E55-4E9F-A649-237977787914}"/>
                </a:ext>
              </a:extLst>
            </p:cNvPr>
            <p:cNvSpPr/>
            <p:nvPr/>
          </p:nvSpPr>
          <p:spPr>
            <a:xfrm>
              <a:off x="6096000" y="4605058"/>
              <a:ext cx="1793693" cy="837551"/>
            </a:xfrm>
            <a:custGeom>
              <a:avLst/>
              <a:gdLst>
                <a:gd name="connsiteX0" fmla="*/ 896846 w 1793693"/>
                <a:gd name="connsiteY0" fmla="*/ 0 h 837551"/>
                <a:gd name="connsiteX1" fmla="*/ 1792199 w 1793693"/>
                <a:gd name="connsiteY1" fmla="*/ 807980 h 837551"/>
                <a:gd name="connsiteX2" fmla="*/ 1793693 w 1793693"/>
                <a:gd name="connsiteY2" fmla="*/ 837551 h 837551"/>
                <a:gd name="connsiteX3" fmla="*/ 0 w 1793693"/>
                <a:gd name="connsiteY3" fmla="*/ 837551 h 837551"/>
                <a:gd name="connsiteX4" fmla="*/ 1493 w 1793693"/>
                <a:gd name="connsiteY4" fmla="*/ 807980 h 837551"/>
                <a:gd name="connsiteX5" fmla="*/ 896846 w 1793693"/>
                <a:gd name="connsiteY5" fmla="*/ 0 h 83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3693" h="837551">
                  <a:moveTo>
                    <a:pt x="896846" y="0"/>
                  </a:moveTo>
                  <a:cubicBezTo>
                    <a:pt x="1362836" y="0"/>
                    <a:pt x="1746111" y="354150"/>
                    <a:pt x="1792199" y="807980"/>
                  </a:cubicBezTo>
                  <a:lnTo>
                    <a:pt x="1793693" y="837551"/>
                  </a:lnTo>
                  <a:lnTo>
                    <a:pt x="0" y="837551"/>
                  </a:lnTo>
                  <a:lnTo>
                    <a:pt x="1493" y="807980"/>
                  </a:lnTo>
                  <a:cubicBezTo>
                    <a:pt x="47582" y="354150"/>
                    <a:pt x="430856" y="0"/>
                    <a:pt x="89684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地球</a:t>
              </a: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4ED41EB4-7201-4892-B738-6360CE8EA233}"/>
                </a:ext>
              </a:extLst>
            </p:cNvPr>
            <p:cNvGrpSpPr/>
            <p:nvPr/>
          </p:nvGrpSpPr>
          <p:grpSpPr>
            <a:xfrm>
              <a:off x="5634112" y="3800275"/>
              <a:ext cx="1381898" cy="899766"/>
              <a:chOff x="5634112" y="3800275"/>
              <a:chExt cx="1381898" cy="899766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72CBC5DB-59AB-47CF-9C72-A1827AC2EE59}"/>
                  </a:ext>
                </a:extLst>
              </p:cNvPr>
              <p:cNvSpPr/>
              <p:nvPr/>
            </p:nvSpPr>
            <p:spPr>
              <a:xfrm>
                <a:off x="5634112" y="4520041"/>
                <a:ext cx="180000" cy="18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" name="直接箭头连接符 24">
                <a:extLst>
                  <a:ext uri="{FF2B5EF4-FFF2-40B4-BE49-F238E27FC236}">
                    <a16:creationId xmlns:a16="http://schemas.microsoft.com/office/drawing/2014/main" id="{6E0B876A-AED0-4C61-92D8-A01E2B3D3813}"/>
                  </a:ext>
                </a:extLst>
              </p:cNvPr>
              <p:cNvCxnSpPr>
                <a:cxnSpLocks/>
                <a:stCxn id="10" idx="6"/>
                <a:endCxn id="22" idx="0"/>
              </p:cNvCxnSpPr>
              <p:nvPr/>
            </p:nvCxnSpPr>
            <p:spPr>
              <a:xfrm flipV="1">
                <a:off x="5814112" y="4605058"/>
                <a:ext cx="1178734" cy="49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7D1B9C2C-007D-4068-BD8B-3E16DA9AAD57}"/>
                  </a:ext>
                </a:extLst>
              </p:cNvPr>
              <p:cNvSpPr/>
              <p:nvPr/>
            </p:nvSpPr>
            <p:spPr>
              <a:xfrm>
                <a:off x="6023528" y="3923102"/>
                <a:ext cx="180000" cy="18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EAD5D3BC-5832-4C99-BAF8-C594AD6A38FA}"/>
                  </a:ext>
                </a:extLst>
              </p:cNvPr>
              <p:cNvCxnSpPr>
                <a:cxnSpLocks/>
                <a:stCxn id="29" idx="5"/>
                <a:endCxn id="22" idx="0"/>
              </p:cNvCxnSpPr>
              <p:nvPr/>
            </p:nvCxnSpPr>
            <p:spPr>
              <a:xfrm>
                <a:off x="6177168" y="4076742"/>
                <a:ext cx="815678" cy="5283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7D272D26-C386-40EE-BBEE-5C8946BF446E}"/>
                  </a:ext>
                </a:extLst>
              </p:cNvPr>
              <p:cNvSpPr/>
              <p:nvPr/>
            </p:nvSpPr>
            <p:spPr>
              <a:xfrm>
                <a:off x="6836010" y="3800275"/>
                <a:ext cx="180000" cy="18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7B677B0A-3A3B-4BCD-94B2-EE7C4CAC15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6010" y="3968137"/>
                <a:ext cx="3196" cy="6369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F3EFA319-1B51-44A2-B156-FA0751F96E38}"/>
                </a:ext>
              </a:extLst>
            </p:cNvPr>
            <p:cNvGrpSpPr/>
            <p:nvPr/>
          </p:nvGrpSpPr>
          <p:grpSpPr>
            <a:xfrm flipH="1">
              <a:off x="6859174" y="3922414"/>
              <a:ext cx="1358734" cy="776939"/>
              <a:chOff x="5634112" y="3923102"/>
              <a:chExt cx="1358734" cy="776939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D9C8F922-ED9D-4249-9998-D979BA0790AE}"/>
                  </a:ext>
                </a:extLst>
              </p:cNvPr>
              <p:cNvSpPr/>
              <p:nvPr/>
            </p:nvSpPr>
            <p:spPr>
              <a:xfrm>
                <a:off x="5634112" y="4520041"/>
                <a:ext cx="180000" cy="18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" name="直接箭头连接符 43">
                <a:extLst>
                  <a:ext uri="{FF2B5EF4-FFF2-40B4-BE49-F238E27FC236}">
                    <a16:creationId xmlns:a16="http://schemas.microsoft.com/office/drawing/2014/main" id="{7A21E082-A6A2-47C6-8630-63BD9FAF68BA}"/>
                  </a:ext>
                </a:extLst>
              </p:cNvPr>
              <p:cNvCxnSpPr>
                <a:cxnSpLocks/>
                <a:stCxn id="43" idx="6"/>
              </p:cNvCxnSpPr>
              <p:nvPr/>
            </p:nvCxnSpPr>
            <p:spPr>
              <a:xfrm flipV="1">
                <a:off x="5814112" y="4605058"/>
                <a:ext cx="1178734" cy="49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B70674FD-A1DB-48D1-A393-83A224DF744E}"/>
                  </a:ext>
                </a:extLst>
              </p:cNvPr>
              <p:cNvSpPr/>
              <p:nvPr/>
            </p:nvSpPr>
            <p:spPr>
              <a:xfrm>
                <a:off x="6023528" y="3923102"/>
                <a:ext cx="180000" cy="180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45273D1A-2DE1-48F7-813B-D98AA9429EFC}"/>
                  </a:ext>
                </a:extLst>
              </p:cNvPr>
              <p:cNvCxnSpPr>
                <a:cxnSpLocks/>
                <a:stCxn id="45" idx="5"/>
              </p:cNvCxnSpPr>
              <p:nvPr/>
            </p:nvCxnSpPr>
            <p:spPr>
              <a:xfrm>
                <a:off x="6177168" y="4076742"/>
                <a:ext cx="815678" cy="5283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B4DFA5A4-6B90-4CA5-AE45-5845281CFC8B}"/>
                </a:ext>
              </a:extLst>
            </p:cNvPr>
            <p:cNvCxnSpPr/>
            <p:nvPr/>
          </p:nvCxnSpPr>
          <p:spPr>
            <a:xfrm flipH="1">
              <a:off x="7889693" y="5104660"/>
              <a:ext cx="63287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A8C65705-BD27-4F14-8D05-FBFA19004711}"/>
                </a:ext>
              </a:extLst>
            </p:cNvPr>
            <p:cNvSpPr txBox="1"/>
            <p:nvPr/>
          </p:nvSpPr>
          <p:spPr>
            <a:xfrm>
              <a:off x="8522563" y="4973855"/>
              <a:ext cx="997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大气层</a:t>
              </a:r>
            </a:p>
          </p:txBody>
        </p:sp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id="{32AB4541-19D7-4EDB-92B4-896FC3C62B59}"/>
              </a:ext>
            </a:extLst>
          </p:cNvPr>
          <p:cNvSpPr/>
          <p:nvPr/>
        </p:nvSpPr>
        <p:spPr>
          <a:xfrm>
            <a:off x="9207578" y="3818018"/>
            <a:ext cx="1440000" cy="1440000"/>
          </a:xfrm>
          <a:prstGeom prst="ellipse">
            <a:avLst/>
          </a:prstGeom>
          <a:solidFill>
            <a:srgbClr val="FBE5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地球</a:t>
            </a: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1345182-CDAE-43EA-9C13-C4DB6DCFA8E5}"/>
              </a:ext>
            </a:extLst>
          </p:cNvPr>
          <p:cNvCxnSpPr>
            <a:endCxn id="55" idx="4"/>
          </p:cNvCxnSpPr>
          <p:nvPr/>
        </p:nvCxnSpPr>
        <p:spPr>
          <a:xfrm flipH="1">
            <a:off x="9927578" y="3802878"/>
            <a:ext cx="6536" cy="1455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>
            <a:extLst>
              <a:ext uri="{FF2B5EF4-FFF2-40B4-BE49-F238E27FC236}">
                <a16:creationId xmlns:a16="http://schemas.microsoft.com/office/drawing/2014/main" id="{F43F1332-9C61-44FE-A8A8-E7DBE6393601}"/>
              </a:ext>
            </a:extLst>
          </p:cNvPr>
          <p:cNvSpPr/>
          <p:nvPr/>
        </p:nvSpPr>
        <p:spPr>
          <a:xfrm>
            <a:off x="9416568" y="3810448"/>
            <a:ext cx="108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2947C58F-DC18-4ED0-97F0-9D11E2862353}"/>
              </a:ext>
            </a:extLst>
          </p:cNvPr>
          <p:cNvSpPr/>
          <p:nvPr/>
        </p:nvSpPr>
        <p:spPr>
          <a:xfrm>
            <a:off x="9551568" y="3802878"/>
            <a:ext cx="72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75689D75-92B4-4956-9D4C-47CC7BEA0027}"/>
              </a:ext>
            </a:extLst>
          </p:cNvPr>
          <p:cNvSpPr/>
          <p:nvPr/>
        </p:nvSpPr>
        <p:spPr>
          <a:xfrm>
            <a:off x="9747578" y="3795308"/>
            <a:ext cx="36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E8DBC1DA-B494-46F6-BAB5-26CD4BACA19C}"/>
              </a:ext>
            </a:extLst>
          </p:cNvPr>
          <p:cNvSpPr/>
          <p:nvPr/>
        </p:nvSpPr>
        <p:spPr>
          <a:xfrm>
            <a:off x="9296606" y="3825588"/>
            <a:ext cx="1260000" cy="14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87D23B6B-A8EC-4984-A405-3C482906D269}"/>
              </a:ext>
            </a:extLst>
          </p:cNvPr>
          <p:cNvCxnSpPr>
            <a:cxnSpLocks/>
            <a:stCxn id="55" idx="2"/>
            <a:endCxn id="55" idx="6"/>
          </p:cNvCxnSpPr>
          <p:nvPr/>
        </p:nvCxnSpPr>
        <p:spPr>
          <a:xfrm>
            <a:off x="9207578" y="4538018"/>
            <a:ext cx="14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5E110FB6-DCC4-46D1-9095-2AFE61BA8D09}"/>
              </a:ext>
            </a:extLst>
          </p:cNvPr>
          <p:cNvCxnSpPr>
            <a:cxnSpLocks/>
          </p:cNvCxnSpPr>
          <p:nvPr/>
        </p:nvCxnSpPr>
        <p:spPr>
          <a:xfrm>
            <a:off x="9264650" y="4246991"/>
            <a:ext cx="1327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1CB70AF7-866B-4DCC-BAC3-607A18E41753}"/>
              </a:ext>
            </a:extLst>
          </p:cNvPr>
          <p:cNvCxnSpPr>
            <a:cxnSpLocks/>
            <a:stCxn id="55" idx="1"/>
            <a:endCxn id="55" idx="7"/>
          </p:cNvCxnSpPr>
          <p:nvPr/>
        </p:nvCxnSpPr>
        <p:spPr>
          <a:xfrm>
            <a:off x="9418461" y="4028901"/>
            <a:ext cx="10182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641AA4AF-7C19-4B3B-905C-0E1DFD54DE58}"/>
              </a:ext>
            </a:extLst>
          </p:cNvPr>
          <p:cNvCxnSpPr>
            <a:cxnSpLocks/>
          </p:cNvCxnSpPr>
          <p:nvPr/>
        </p:nvCxnSpPr>
        <p:spPr>
          <a:xfrm>
            <a:off x="9264003" y="4843635"/>
            <a:ext cx="1327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17A05DAE-0CC4-4B9B-976D-43A40135D39E}"/>
              </a:ext>
            </a:extLst>
          </p:cNvPr>
          <p:cNvCxnSpPr>
            <a:cxnSpLocks/>
          </p:cNvCxnSpPr>
          <p:nvPr/>
        </p:nvCxnSpPr>
        <p:spPr>
          <a:xfrm>
            <a:off x="9418461" y="5057601"/>
            <a:ext cx="10182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60494227-336C-414C-AAB8-FFF48FABF2C4}"/>
              </a:ext>
            </a:extLst>
          </p:cNvPr>
          <p:cNvCxnSpPr>
            <a:cxnSpLocks/>
          </p:cNvCxnSpPr>
          <p:nvPr/>
        </p:nvCxnSpPr>
        <p:spPr>
          <a:xfrm flipH="1" flipV="1">
            <a:off x="10704221" y="4664122"/>
            <a:ext cx="1178734" cy="498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0A29CDAB-6D3D-4B09-B1EF-77CD37628D9B}"/>
              </a:ext>
            </a:extLst>
          </p:cNvPr>
          <p:cNvCxnSpPr>
            <a:cxnSpLocks/>
          </p:cNvCxnSpPr>
          <p:nvPr/>
        </p:nvCxnSpPr>
        <p:spPr>
          <a:xfrm flipH="1" flipV="1">
            <a:off x="10717201" y="4540605"/>
            <a:ext cx="1178734" cy="498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59C6F50B-7160-4BF2-86C7-3304D77B4BA7}"/>
              </a:ext>
            </a:extLst>
          </p:cNvPr>
          <p:cNvCxnSpPr>
            <a:cxnSpLocks/>
          </p:cNvCxnSpPr>
          <p:nvPr/>
        </p:nvCxnSpPr>
        <p:spPr>
          <a:xfrm flipH="1" flipV="1">
            <a:off x="10704221" y="4417088"/>
            <a:ext cx="1178734" cy="498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520B1B36-96A9-4714-A4D7-739384F2F23A}"/>
              </a:ext>
            </a:extLst>
          </p:cNvPr>
          <p:cNvCxnSpPr>
            <a:cxnSpLocks/>
          </p:cNvCxnSpPr>
          <p:nvPr/>
        </p:nvCxnSpPr>
        <p:spPr>
          <a:xfrm flipH="1" flipV="1">
            <a:off x="10434221" y="4008017"/>
            <a:ext cx="1178734" cy="498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3ABB6CC8-10A1-41BF-B1D4-C3F7634610FB}"/>
              </a:ext>
            </a:extLst>
          </p:cNvPr>
          <p:cNvCxnSpPr>
            <a:cxnSpLocks/>
          </p:cNvCxnSpPr>
          <p:nvPr/>
        </p:nvCxnSpPr>
        <p:spPr>
          <a:xfrm flipH="1" flipV="1">
            <a:off x="10296191" y="3883976"/>
            <a:ext cx="1178734" cy="498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1EFB900F-F88B-495C-AB90-C28C53B51B78}"/>
              </a:ext>
            </a:extLst>
          </p:cNvPr>
          <p:cNvCxnSpPr>
            <a:cxnSpLocks/>
          </p:cNvCxnSpPr>
          <p:nvPr/>
        </p:nvCxnSpPr>
        <p:spPr>
          <a:xfrm flipH="1" flipV="1">
            <a:off x="10127834" y="3778501"/>
            <a:ext cx="1178734" cy="498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D90C886A-2A9D-44E3-B60A-07E4CB211BCD}"/>
              </a:ext>
            </a:extLst>
          </p:cNvPr>
          <p:cNvSpPr txBox="1"/>
          <p:nvPr/>
        </p:nvSpPr>
        <p:spPr>
          <a:xfrm>
            <a:off x="6299870" y="5568439"/>
            <a:ext cx="3672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不同太阳高度角的太阳辐射透过大气层</a:t>
            </a:r>
          </a:p>
        </p:txBody>
      </p:sp>
    </p:spTree>
    <p:extLst>
      <p:ext uri="{BB962C8B-B14F-4D97-AF65-F5344CB8AC3E}">
        <p14:creationId xmlns:p14="http://schemas.microsoft.com/office/powerpoint/2010/main" val="3725295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5F0439-AFE5-414E-9F80-783FC47085AC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太阳辐射</a:t>
            </a:r>
            <a:endParaRPr lang="en-US" altLang="zh-CN" dirty="0">
              <a:solidFill>
                <a:srgbClr val="2E75B6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FA0804DD-7E70-4DEA-B6EA-900B9756B1F0}"/>
              </a:ext>
            </a:extLst>
          </p:cNvPr>
          <p:cNvSpPr txBox="1"/>
          <p:nvPr/>
        </p:nvSpPr>
        <p:spPr>
          <a:xfrm>
            <a:off x="724043" y="126683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太阳辐射的影响因素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45A8C71-0EEE-4F19-A50C-1C357A054AE8}"/>
              </a:ext>
            </a:extLst>
          </p:cNvPr>
          <p:cNvSpPr txBox="1"/>
          <p:nvPr/>
        </p:nvSpPr>
        <p:spPr>
          <a:xfrm>
            <a:off x="724043" y="1832327"/>
            <a:ext cx="10080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太阳辐射是气温变化的决定性因素，但是空气不直接被太阳辐射加热升温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FCB3E4E-4D31-479A-B10D-75938C21A55E}"/>
              </a:ext>
            </a:extLst>
          </p:cNvPr>
          <p:cNvSpPr txBox="1"/>
          <p:nvPr/>
        </p:nvSpPr>
        <p:spPr>
          <a:xfrm>
            <a:off x="724043" y="2351127"/>
            <a:ext cx="11225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太阳辐射直接照射到地面，地面吸热升温，发出长波辐射后被大气吸收，同时产生自然对流后加速热交换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0488D87-613F-4D79-9228-3302D33CB71A}"/>
              </a:ext>
            </a:extLst>
          </p:cNvPr>
          <p:cNvSpPr txBox="1"/>
          <p:nvPr/>
        </p:nvSpPr>
        <p:spPr>
          <a:xfrm>
            <a:off x="724043" y="2891177"/>
            <a:ext cx="1095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上述流程会导致气温变化与辐射变化的不同步，例如辐射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月最强，但最高温度却在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7~8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月份出现</a:t>
            </a:r>
          </a:p>
        </p:txBody>
      </p:sp>
    </p:spTree>
    <p:extLst>
      <p:ext uri="{BB962C8B-B14F-4D97-AF65-F5344CB8AC3E}">
        <p14:creationId xmlns:p14="http://schemas.microsoft.com/office/powerpoint/2010/main" val="912245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5F0439-AFE5-414E-9F80-783FC47085AC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太阳辐射</a:t>
            </a:r>
            <a:endParaRPr lang="en-US" altLang="zh-CN" dirty="0">
              <a:solidFill>
                <a:srgbClr val="2E75B6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FA0804DD-7E70-4DEA-B6EA-900B9756B1F0}"/>
              </a:ext>
            </a:extLst>
          </p:cNvPr>
          <p:cNvSpPr txBox="1"/>
          <p:nvPr/>
        </p:nvSpPr>
        <p:spPr>
          <a:xfrm>
            <a:off x="724043" y="12668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天空模型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BDAD2E4-1381-4169-BE7B-6BBC88CFE1B7}"/>
              </a:ext>
            </a:extLst>
          </p:cNvPr>
          <p:cNvSpPr txBox="1"/>
          <p:nvPr/>
        </p:nvSpPr>
        <p:spPr>
          <a:xfrm>
            <a:off x="852256" y="1837817"/>
            <a:ext cx="9158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Ladybug Tools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Radiance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gendaymtx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函数来计算天空中每个区域的辐射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7AEF532-0E38-42F3-88F5-64CA4B9B831A}"/>
              </a:ext>
            </a:extLst>
          </p:cNvPr>
          <p:cNvSpPr txBox="1"/>
          <p:nvPr/>
        </p:nvSpPr>
        <p:spPr>
          <a:xfrm>
            <a:off x="852256" y="2304432"/>
            <a:ext cx="8833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Perez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全天气模型生成天空矩阵，将天空分为若干数量的块状网格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C1DF1C6-0ADA-4BD4-9164-BBAB30B43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871" y="3260138"/>
            <a:ext cx="8569409" cy="271067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FC0CBD1-8D8F-42F8-A7F3-EE1E9F04BCBF}"/>
              </a:ext>
            </a:extLst>
          </p:cNvPr>
          <p:cNvSpPr txBox="1"/>
          <p:nvPr/>
        </p:nvSpPr>
        <p:spPr>
          <a:xfrm>
            <a:off x="878890" y="2782285"/>
            <a:ext cx="10080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确定目标：研究空调成本、设备规模？研究建筑能耗、光伏发电？</a:t>
            </a:r>
          </a:p>
        </p:txBody>
      </p:sp>
    </p:spTree>
    <p:extLst>
      <p:ext uri="{BB962C8B-B14F-4D97-AF65-F5344CB8AC3E}">
        <p14:creationId xmlns:p14="http://schemas.microsoft.com/office/powerpoint/2010/main" val="1448124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5F0439-AFE5-414E-9F80-783FC47085AC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太阳辐射</a:t>
            </a:r>
            <a:endParaRPr lang="en-US" altLang="zh-CN" dirty="0">
              <a:solidFill>
                <a:srgbClr val="2E75B6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6E67ADC9-02FA-4776-9947-58756291B9DB}"/>
              </a:ext>
            </a:extLst>
          </p:cNvPr>
          <p:cNvSpPr txBox="1"/>
          <p:nvPr/>
        </p:nvSpPr>
        <p:spPr>
          <a:xfrm>
            <a:off x="724043" y="1266832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如何减少太阳辐射对建筑的影响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E4C7FC-C81A-432D-B6FC-E0A07C849DBA}"/>
              </a:ext>
            </a:extLst>
          </p:cNvPr>
          <p:cNvSpPr txBox="1"/>
          <p:nvPr/>
        </p:nvSpPr>
        <p:spPr>
          <a:xfrm>
            <a:off x="724043" y="1832327"/>
            <a:ext cx="6094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从源头上考虑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尽量避开有害辐射过多的朝向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1B60D45-0FE0-4DDB-8CC4-27AA04B940A3}"/>
              </a:ext>
            </a:extLst>
          </p:cNvPr>
          <p:cNvSpPr txBox="1"/>
          <p:nvPr/>
        </p:nvSpPr>
        <p:spPr>
          <a:xfrm>
            <a:off x="724043" y="2361337"/>
            <a:ext cx="11225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从设计上考虑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没法进一步调整朝向，设计形体和遮阳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1FF38D0-9E76-4CF6-B823-CFD6B32D0C98}"/>
              </a:ext>
            </a:extLst>
          </p:cNvPr>
          <p:cNvSpPr txBox="1"/>
          <p:nvPr/>
        </p:nvSpPr>
        <p:spPr>
          <a:xfrm>
            <a:off x="724043" y="2853926"/>
            <a:ext cx="1095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从材料选择上考虑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通过保温材料减少热交换速率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31B791F-BF7B-4D5B-9015-0B108B8128B4}"/>
              </a:ext>
            </a:extLst>
          </p:cNvPr>
          <p:cNvSpPr txBox="1"/>
          <p:nvPr/>
        </p:nvSpPr>
        <p:spPr>
          <a:xfrm>
            <a:off x="768433" y="345799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如何增加太阳能发电效率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2AFE13A-5C74-4D8A-AC64-334DFCBF20DF}"/>
              </a:ext>
            </a:extLst>
          </p:cNvPr>
          <p:cNvSpPr txBox="1"/>
          <p:nvPr/>
        </p:nvSpPr>
        <p:spPr>
          <a:xfrm>
            <a:off x="812823" y="3950432"/>
            <a:ext cx="6094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从源头上考虑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尽可能的学习向日葵找太阳的思路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467B05A-6EB1-4C00-9BDA-FBAEAB4B04C6}"/>
              </a:ext>
            </a:extLst>
          </p:cNvPr>
          <p:cNvSpPr txBox="1"/>
          <p:nvPr/>
        </p:nvSpPr>
        <p:spPr>
          <a:xfrm>
            <a:off x="812823" y="4442178"/>
            <a:ext cx="6094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从设计上考虑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放置场地全年无遮罩阴影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106EC0E-EE28-45F1-8515-E9ABB7FC3C1A}"/>
              </a:ext>
            </a:extLst>
          </p:cNvPr>
          <p:cNvSpPr txBox="1"/>
          <p:nvPr/>
        </p:nvSpPr>
        <p:spPr>
          <a:xfrm>
            <a:off x="812823" y="4933924"/>
            <a:ext cx="6094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从设备上考虑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采用高转化率设备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7048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73E2715-29A7-4F50-875C-EF93ED7BAD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C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AADF10-88E3-4055-BDC8-4BD1EA7F31CC}"/>
              </a:ext>
            </a:extLst>
          </p:cNvPr>
          <p:cNvSpPr txBox="1"/>
          <p:nvPr/>
        </p:nvSpPr>
        <p:spPr>
          <a:xfrm>
            <a:off x="4852657" y="321171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户外舒适度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C432DBF-1280-4D96-A90C-DF28F3ACBA07}"/>
              </a:ext>
            </a:extLst>
          </p:cNvPr>
          <p:cNvSpPr txBox="1"/>
          <p:nvPr/>
        </p:nvSpPr>
        <p:spPr>
          <a:xfrm>
            <a:off x="1827291" y="2174810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9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40C5BF-A4DF-479C-A5FE-7582E4A561BD}"/>
              </a:ext>
            </a:extLst>
          </p:cNvPr>
          <p:cNvSpPr txBox="1"/>
          <p:nvPr/>
        </p:nvSpPr>
        <p:spPr>
          <a:xfrm>
            <a:off x="4852657" y="4042714"/>
            <a:ext cx="6437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是一种发热体，其发热量来源于人体新陈代谢。对于环境的冷热变化，人体具有一定的生理调节功能，也可以通过经验结合衣着进一步提高对气候变化的适应能力。研究户外人体的舒适情况，可以有效的提高环境及景观设计的设计质量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5464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5F0439-AFE5-414E-9F80-783FC47085AC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太阳辐射</a:t>
            </a:r>
            <a:endParaRPr lang="en-US" altLang="zh-CN" dirty="0">
              <a:solidFill>
                <a:srgbClr val="2E75B6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6E67ADC9-02FA-4776-9947-58756291B9DB}"/>
              </a:ext>
            </a:extLst>
          </p:cNvPr>
          <p:cNvSpPr txBox="1"/>
          <p:nvPr/>
        </p:nvSpPr>
        <p:spPr>
          <a:xfrm>
            <a:off x="724043" y="1266832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基于户外的舒适度指标（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Universal Thermal Climate Index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E4C7FC-C81A-432D-B6FC-E0A07C849DBA}"/>
              </a:ext>
            </a:extLst>
          </p:cNvPr>
          <p:cNvSpPr txBox="1"/>
          <p:nvPr/>
        </p:nvSpPr>
        <p:spPr>
          <a:xfrm>
            <a:off x="724043" y="1832327"/>
            <a:ext cx="6094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是一种严格适用于户外环境的热舒适模型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1B60D45-0FE0-4DDB-8CC4-27AA04B940A3}"/>
              </a:ext>
            </a:extLst>
          </p:cNvPr>
          <p:cNvSpPr txBox="1"/>
          <p:nvPr/>
        </p:nvSpPr>
        <p:spPr>
          <a:xfrm>
            <a:off x="724043" y="2361337"/>
            <a:ext cx="11225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是室外感觉温度的国际标准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1FF38D0-9E76-4CF6-B823-CFD6B32D0C98}"/>
              </a:ext>
            </a:extLst>
          </p:cNvPr>
          <p:cNvSpPr txBox="1"/>
          <p:nvPr/>
        </p:nvSpPr>
        <p:spPr>
          <a:xfrm>
            <a:off x="724043" y="2853926"/>
            <a:ext cx="1095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不受限与季节、气候和环境尺度，其模型假设受试者会自然的根据环境情况调整衣物</a:t>
            </a:r>
          </a:p>
        </p:txBody>
      </p:sp>
    </p:spTree>
    <p:extLst>
      <p:ext uri="{BB962C8B-B14F-4D97-AF65-F5344CB8AC3E}">
        <p14:creationId xmlns:p14="http://schemas.microsoft.com/office/powerpoint/2010/main" val="244104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5F0439-AFE5-414E-9F80-783FC47085AC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太阳辐射</a:t>
            </a:r>
            <a:endParaRPr lang="en-US" altLang="zh-CN" dirty="0">
              <a:solidFill>
                <a:srgbClr val="2E75B6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6E67ADC9-02FA-4776-9947-58756291B9DB}"/>
              </a:ext>
            </a:extLst>
          </p:cNvPr>
          <p:cNvSpPr txBox="1"/>
          <p:nvPr/>
        </p:nvSpPr>
        <p:spPr>
          <a:xfrm>
            <a:off x="724043" y="1266832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基于户外的舒适度指标（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Universal Thermal Climate Index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E4C7FC-C81A-432D-B6FC-E0A07C849DBA}"/>
              </a:ext>
            </a:extLst>
          </p:cNvPr>
          <p:cNvSpPr txBox="1"/>
          <p:nvPr/>
        </p:nvSpPr>
        <p:spPr>
          <a:xfrm>
            <a:off x="724043" y="1832327"/>
            <a:ext cx="6094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是一种严格适用于户外环境的热舒适模型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1B60D45-0FE0-4DDB-8CC4-27AA04B940A3}"/>
              </a:ext>
            </a:extLst>
          </p:cNvPr>
          <p:cNvSpPr txBox="1"/>
          <p:nvPr/>
        </p:nvSpPr>
        <p:spPr>
          <a:xfrm>
            <a:off x="724043" y="2361337"/>
            <a:ext cx="11225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是室外感觉温度的国际标准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1FF38D0-9E76-4CF6-B823-CFD6B32D0C98}"/>
              </a:ext>
            </a:extLst>
          </p:cNvPr>
          <p:cNvSpPr txBox="1"/>
          <p:nvPr/>
        </p:nvSpPr>
        <p:spPr>
          <a:xfrm>
            <a:off x="724041" y="2886461"/>
            <a:ext cx="1095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不受限与季节、气候和环境尺度，其模型假设受试者会自然的根据环境情况调整衣物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6FE99D0-5EA2-4913-904A-B938481096C9}"/>
              </a:ext>
            </a:extLst>
          </p:cNvPr>
          <p:cNvSpPr txBox="1"/>
          <p:nvPr/>
        </p:nvSpPr>
        <p:spPr>
          <a:xfrm>
            <a:off x="724042" y="3396435"/>
            <a:ext cx="1095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该模型将舒适情况量化为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个指标，从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极端冷→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舒适→极端热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4542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5F0439-AFE5-414E-9F80-783FC47085AC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太阳辐射</a:t>
            </a:r>
            <a:endParaRPr lang="en-US" altLang="zh-CN" dirty="0">
              <a:solidFill>
                <a:srgbClr val="2E75B6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6E67ADC9-02FA-4776-9947-58756291B9DB}"/>
              </a:ext>
            </a:extLst>
          </p:cNvPr>
          <p:cNvSpPr txBox="1"/>
          <p:nvPr/>
        </p:nvSpPr>
        <p:spPr>
          <a:xfrm>
            <a:off x="724043" y="1266832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基于户外的舒适度指标（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Universal Thermal Climate Index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D34396A5-D118-4892-B114-47316BB983E3}"/>
              </a:ext>
            </a:extLst>
          </p:cNvPr>
          <p:cNvGrpSpPr/>
          <p:nvPr/>
        </p:nvGrpSpPr>
        <p:grpSpPr>
          <a:xfrm>
            <a:off x="6544568" y="2380942"/>
            <a:ext cx="4512400" cy="2998840"/>
            <a:chOff x="6544568" y="2380942"/>
            <a:chExt cx="4512400" cy="2998840"/>
          </a:xfrm>
        </p:grpSpPr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0879A828-80ED-48B9-92D8-10590B43E765}"/>
                </a:ext>
              </a:extLst>
            </p:cNvPr>
            <p:cNvSpPr/>
            <p:nvPr/>
          </p:nvSpPr>
          <p:spPr>
            <a:xfrm>
              <a:off x="6544568" y="3382817"/>
              <a:ext cx="2518809" cy="1141928"/>
            </a:xfrm>
            <a:custGeom>
              <a:avLst/>
              <a:gdLst>
                <a:gd name="connsiteX0" fmla="*/ 1018316 w 2518809"/>
                <a:gd name="connsiteY0" fmla="*/ 0 h 1141928"/>
                <a:gd name="connsiteX1" fmla="*/ 1544503 w 2518809"/>
                <a:gd name="connsiteY1" fmla="*/ 327142 h 1141928"/>
                <a:gd name="connsiteX2" fmla="*/ 1548128 w 2518809"/>
                <a:gd name="connsiteY2" fmla="*/ 354574 h 1141928"/>
                <a:gd name="connsiteX3" fmla="*/ 1548657 w 2518809"/>
                <a:gd name="connsiteY3" fmla="*/ 354699 h 1141928"/>
                <a:gd name="connsiteX4" fmla="*/ 1632923 w 2518809"/>
                <a:gd name="connsiteY4" fmla="*/ 389590 h 1141928"/>
                <a:gd name="connsiteX5" fmla="*/ 1681413 w 2518809"/>
                <a:gd name="connsiteY5" fmla="*/ 359071 h 1141928"/>
                <a:gd name="connsiteX6" fmla="*/ 1981710 w 2518809"/>
                <a:gd name="connsiteY6" fmla="*/ 289098 h 1141928"/>
                <a:gd name="connsiteX7" fmla="*/ 2518809 w 2518809"/>
                <a:gd name="connsiteY7" fmla="*/ 698811 h 1141928"/>
                <a:gd name="connsiteX8" fmla="*/ 1981710 w 2518809"/>
                <a:gd name="connsiteY8" fmla="*/ 1108524 h 1141928"/>
                <a:gd name="connsiteX9" fmla="*/ 1772647 w 2518809"/>
                <a:gd name="connsiteY9" fmla="*/ 1076327 h 1141928"/>
                <a:gd name="connsiteX10" fmla="*/ 1688381 w 2518809"/>
                <a:gd name="connsiteY10" fmla="*/ 1041437 h 1141928"/>
                <a:gd name="connsiteX11" fmla="*/ 1639891 w 2518809"/>
                <a:gd name="connsiteY11" fmla="*/ 1071956 h 1141928"/>
                <a:gd name="connsiteX12" fmla="*/ 1339594 w 2518809"/>
                <a:gd name="connsiteY12" fmla="*/ 1141928 h 1141928"/>
                <a:gd name="connsiteX13" fmla="*/ 959808 w 2518809"/>
                <a:gd name="connsiteY13" fmla="*/ 1021926 h 1141928"/>
                <a:gd name="connsiteX14" fmla="*/ 895181 w 2518809"/>
                <a:gd name="connsiteY14" fmla="*/ 962175 h 1141928"/>
                <a:gd name="connsiteX15" fmla="*/ 793112 w 2518809"/>
                <a:gd name="connsiteY15" fmla="*/ 1017506 h 1141928"/>
                <a:gd name="connsiteX16" fmla="*/ 537099 w 2518809"/>
                <a:gd name="connsiteY16" fmla="*/ 1066956 h 1141928"/>
                <a:gd name="connsiteX17" fmla="*/ 0 w 2518809"/>
                <a:gd name="connsiteY17" fmla="*/ 657243 h 1141928"/>
                <a:gd name="connsiteX18" fmla="*/ 428855 w 2518809"/>
                <a:gd name="connsiteY18" fmla="*/ 255854 h 1141928"/>
                <a:gd name="connsiteX19" fmla="*/ 524669 w 2518809"/>
                <a:gd name="connsiteY19" fmla="*/ 248486 h 1141928"/>
                <a:gd name="connsiteX20" fmla="*/ 572945 w 2518809"/>
                <a:gd name="connsiteY20" fmla="*/ 180639 h 1141928"/>
                <a:gd name="connsiteX21" fmla="*/ 1018316 w 2518809"/>
                <a:gd name="connsiteY21" fmla="*/ 0 h 114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18809" h="1141928">
                  <a:moveTo>
                    <a:pt x="1018316" y="0"/>
                  </a:moveTo>
                  <a:cubicBezTo>
                    <a:pt x="1277869" y="0"/>
                    <a:pt x="1494421" y="140443"/>
                    <a:pt x="1544503" y="327142"/>
                  </a:cubicBezTo>
                  <a:lnTo>
                    <a:pt x="1548128" y="354574"/>
                  </a:lnTo>
                  <a:lnTo>
                    <a:pt x="1548657" y="354699"/>
                  </a:lnTo>
                  <a:lnTo>
                    <a:pt x="1632923" y="389590"/>
                  </a:lnTo>
                  <a:lnTo>
                    <a:pt x="1681413" y="359071"/>
                  </a:lnTo>
                  <a:cubicBezTo>
                    <a:pt x="1767134" y="314894"/>
                    <a:pt x="1870473" y="289098"/>
                    <a:pt x="1981710" y="289098"/>
                  </a:cubicBezTo>
                  <a:cubicBezTo>
                    <a:pt x="2278342" y="289098"/>
                    <a:pt x="2518809" y="472533"/>
                    <a:pt x="2518809" y="698811"/>
                  </a:cubicBezTo>
                  <a:cubicBezTo>
                    <a:pt x="2518809" y="925089"/>
                    <a:pt x="2278342" y="1108524"/>
                    <a:pt x="1981710" y="1108524"/>
                  </a:cubicBezTo>
                  <a:cubicBezTo>
                    <a:pt x="1907552" y="1108524"/>
                    <a:pt x="1836904" y="1097060"/>
                    <a:pt x="1772647" y="1076327"/>
                  </a:cubicBezTo>
                  <a:lnTo>
                    <a:pt x="1688381" y="1041437"/>
                  </a:lnTo>
                  <a:lnTo>
                    <a:pt x="1639891" y="1071956"/>
                  </a:lnTo>
                  <a:cubicBezTo>
                    <a:pt x="1554170" y="1116133"/>
                    <a:pt x="1450831" y="1141928"/>
                    <a:pt x="1339594" y="1141928"/>
                  </a:cubicBezTo>
                  <a:cubicBezTo>
                    <a:pt x="1191278" y="1141928"/>
                    <a:pt x="1057003" y="1096070"/>
                    <a:pt x="959808" y="1021926"/>
                  </a:cubicBezTo>
                  <a:lnTo>
                    <a:pt x="895181" y="962175"/>
                  </a:lnTo>
                  <a:lnTo>
                    <a:pt x="793112" y="1017506"/>
                  </a:lnTo>
                  <a:cubicBezTo>
                    <a:pt x="717009" y="1049043"/>
                    <a:pt x="629797" y="1066956"/>
                    <a:pt x="537099" y="1066956"/>
                  </a:cubicBezTo>
                  <a:cubicBezTo>
                    <a:pt x="240467" y="1066956"/>
                    <a:pt x="0" y="883521"/>
                    <a:pt x="0" y="657243"/>
                  </a:cubicBezTo>
                  <a:cubicBezTo>
                    <a:pt x="0" y="459250"/>
                    <a:pt x="184108" y="294058"/>
                    <a:pt x="428855" y="255854"/>
                  </a:cubicBezTo>
                  <a:lnTo>
                    <a:pt x="524669" y="248486"/>
                  </a:lnTo>
                  <a:lnTo>
                    <a:pt x="572945" y="180639"/>
                  </a:lnTo>
                  <a:cubicBezTo>
                    <a:pt x="669465" y="71654"/>
                    <a:pt x="832921" y="0"/>
                    <a:pt x="1018316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3BD04BD4-9986-4AD7-A905-F6248B993BD3}"/>
                </a:ext>
              </a:extLst>
            </p:cNvPr>
            <p:cNvSpPr/>
            <p:nvPr/>
          </p:nvSpPr>
          <p:spPr>
            <a:xfrm>
              <a:off x="6687571" y="3537284"/>
              <a:ext cx="2023033" cy="917163"/>
            </a:xfrm>
            <a:custGeom>
              <a:avLst/>
              <a:gdLst>
                <a:gd name="connsiteX0" fmla="*/ 1018316 w 2518809"/>
                <a:gd name="connsiteY0" fmla="*/ 0 h 1141928"/>
                <a:gd name="connsiteX1" fmla="*/ 1544503 w 2518809"/>
                <a:gd name="connsiteY1" fmla="*/ 327142 h 1141928"/>
                <a:gd name="connsiteX2" fmla="*/ 1548128 w 2518809"/>
                <a:gd name="connsiteY2" fmla="*/ 354574 h 1141928"/>
                <a:gd name="connsiteX3" fmla="*/ 1548657 w 2518809"/>
                <a:gd name="connsiteY3" fmla="*/ 354699 h 1141928"/>
                <a:gd name="connsiteX4" fmla="*/ 1632923 w 2518809"/>
                <a:gd name="connsiteY4" fmla="*/ 389590 h 1141928"/>
                <a:gd name="connsiteX5" fmla="*/ 1681413 w 2518809"/>
                <a:gd name="connsiteY5" fmla="*/ 359071 h 1141928"/>
                <a:gd name="connsiteX6" fmla="*/ 1981710 w 2518809"/>
                <a:gd name="connsiteY6" fmla="*/ 289098 h 1141928"/>
                <a:gd name="connsiteX7" fmla="*/ 2518809 w 2518809"/>
                <a:gd name="connsiteY7" fmla="*/ 698811 h 1141928"/>
                <a:gd name="connsiteX8" fmla="*/ 1981710 w 2518809"/>
                <a:gd name="connsiteY8" fmla="*/ 1108524 h 1141928"/>
                <a:gd name="connsiteX9" fmla="*/ 1772647 w 2518809"/>
                <a:gd name="connsiteY9" fmla="*/ 1076327 h 1141928"/>
                <a:gd name="connsiteX10" fmla="*/ 1688381 w 2518809"/>
                <a:gd name="connsiteY10" fmla="*/ 1041437 h 1141928"/>
                <a:gd name="connsiteX11" fmla="*/ 1639891 w 2518809"/>
                <a:gd name="connsiteY11" fmla="*/ 1071956 h 1141928"/>
                <a:gd name="connsiteX12" fmla="*/ 1339594 w 2518809"/>
                <a:gd name="connsiteY12" fmla="*/ 1141928 h 1141928"/>
                <a:gd name="connsiteX13" fmla="*/ 959808 w 2518809"/>
                <a:gd name="connsiteY13" fmla="*/ 1021926 h 1141928"/>
                <a:gd name="connsiteX14" fmla="*/ 895181 w 2518809"/>
                <a:gd name="connsiteY14" fmla="*/ 962175 h 1141928"/>
                <a:gd name="connsiteX15" fmla="*/ 793112 w 2518809"/>
                <a:gd name="connsiteY15" fmla="*/ 1017506 h 1141928"/>
                <a:gd name="connsiteX16" fmla="*/ 537099 w 2518809"/>
                <a:gd name="connsiteY16" fmla="*/ 1066956 h 1141928"/>
                <a:gd name="connsiteX17" fmla="*/ 0 w 2518809"/>
                <a:gd name="connsiteY17" fmla="*/ 657243 h 1141928"/>
                <a:gd name="connsiteX18" fmla="*/ 428855 w 2518809"/>
                <a:gd name="connsiteY18" fmla="*/ 255854 h 1141928"/>
                <a:gd name="connsiteX19" fmla="*/ 524669 w 2518809"/>
                <a:gd name="connsiteY19" fmla="*/ 248486 h 1141928"/>
                <a:gd name="connsiteX20" fmla="*/ 572945 w 2518809"/>
                <a:gd name="connsiteY20" fmla="*/ 180639 h 1141928"/>
                <a:gd name="connsiteX21" fmla="*/ 1018316 w 2518809"/>
                <a:gd name="connsiteY21" fmla="*/ 0 h 114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18809" h="1141928">
                  <a:moveTo>
                    <a:pt x="1018316" y="0"/>
                  </a:moveTo>
                  <a:cubicBezTo>
                    <a:pt x="1277869" y="0"/>
                    <a:pt x="1494421" y="140443"/>
                    <a:pt x="1544503" y="327142"/>
                  </a:cubicBezTo>
                  <a:lnTo>
                    <a:pt x="1548128" y="354574"/>
                  </a:lnTo>
                  <a:lnTo>
                    <a:pt x="1548657" y="354699"/>
                  </a:lnTo>
                  <a:lnTo>
                    <a:pt x="1632923" y="389590"/>
                  </a:lnTo>
                  <a:lnTo>
                    <a:pt x="1681413" y="359071"/>
                  </a:lnTo>
                  <a:cubicBezTo>
                    <a:pt x="1767134" y="314894"/>
                    <a:pt x="1870473" y="289098"/>
                    <a:pt x="1981710" y="289098"/>
                  </a:cubicBezTo>
                  <a:cubicBezTo>
                    <a:pt x="2278342" y="289098"/>
                    <a:pt x="2518809" y="472533"/>
                    <a:pt x="2518809" y="698811"/>
                  </a:cubicBezTo>
                  <a:cubicBezTo>
                    <a:pt x="2518809" y="925089"/>
                    <a:pt x="2278342" y="1108524"/>
                    <a:pt x="1981710" y="1108524"/>
                  </a:cubicBezTo>
                  <a:cubicBezTo>
                    <a:pt x="1907552" y="1108524"/>
                    <a:pt x="1836904" y="1097060"/>
                    <a:pt x="1772647" y="1076327"/>
                  </a:cubicBezTo>
                  <a:lnTo>
                    <a:pt x="1688381" y="1041437"/>
                  </a:lnTo>
                  <a:lnTo>
                    <a:pt x="1639891" y="1071956"/>
                  </a:lnTo>
                  <a:cubicBezTo>
                    <a:pt x="1554170" y="1116133"/>
                    <a:pt x="1450831" y="1141928"/>
                    <a:pt x="1339594" y="1141928"/>
                  </a:cubicBezTo>
                  <a:cubicBezTo>
                    <a:pt x="1191278" y="1141928"/>
                    <a:pt x="1057003" y="1096070"/>
                    <a:pt x="959808" y="1021926"/>
                  </a:cubicBezTo>
                  <a:lnTo>
                    <a:pt x="895181" y="962175"/>
                  </a:lnTo>
                  <a:lnTo>
                    <a:pt x="793112" y="1017506"/>
                  </a:lnTo>
                  <a:cubicBezTo>
                    <a:pt x="717009" y="1049043"/>
                    <a:pt x="629797" y="1066956"/>
                    <a:pt x="537099" y="1066956"/>
                  </a:cubicBezTo>
                  <a:cubicBezTo>
                    <a:pt x="240467" y="1066956"/>
                    <a:pt x="0" y="883521"/>
                    <a:pt x="0" y="657243"/>
                  </a:cubicBezTo>
                  <a:cubicBezTo>
                    <a:pt x="0" y="459250"/>
                    <a:pt x="184108" y="294058"/>
                    <a:pt x="428855" y="255854"/>
                  </a:cubicBezTo>
                  <a:lnTo>
                    <a:pt x="524669" y="248486"/>
                  </a:lnTo>
                  <a:lnTo>
                    <a:pt x="572945" y="180639"/>
                  </a:lnTo>
                  <a:cubicBezTo>
                    <a:pt x="669465" y="71654"/>
                    <a:pt x="832921" y="0"/>
                    <a:pt x="1018316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52029CD5-E8F7-41C4-878D-FB45C8AA6439}"/>
                </a:ext>
              </a:extLst>
            </p:cNvPr>
            <p:cNvSpPr/>
            <p:nvPr/>
          </p:nvSpPr>
          <p:spPr>
            <a:xfrm>
              <a:off x="6764838" y="4127501"/>
              <a:ext cx="3915350" cy="1199682"/>
            </a:xfrm>
            <a:custGeom>
              <a:avLst/>
              <a:gdLst>
                <a:gd name="connsiteX0" fmla="*/ 1957675 w 3915350"/>
                <a:gd name="connsiteY0" fmla="*/ 0 h 1199682"/>
                <a:gd name="connsiteX1" fmla="*/ 3915350 w 3915350"/>
                <a:gd name="connsiteY1" fmla="*/ 599841 h 1199682"/>
                <a:gd name="connsiteX2" fmla="*/ 1957675 w 3915350"/>
                <a:gd name="connsiteY2" fmla="*/ 1199682 h 1199682"/>
                <a:gd name="connsiteX3" fmla="*/ 573390 w 3915350"/>
                <a:gd name="connsiteY3" fmla="*/ 1023993 h 1199682"/>
                <a:gd name="connsiteX4" fmla="*/ 520480 w 3915350"/>
                <a:gd name="connsiteY4" fmla="*/ 1006156 h 1199682"/>
                <a:gd name="connsiteX5" fmla="*/ 600616 w 3915350"/>
                <a:gd name="connsiteY5" fmla="*/ 1006402 h 1199682"/>
                <a:gd name="connsiteX6" fmla="*/ 1616659 w 3915350"/>
                <a:gd name="connsiteY6" fmla="*/ 923592 h 1199682"/>
                <a:gd name="connsiteX7" fmla="*/ 3167951 w 3915350"/>
                <a:gd name="connsiteY7" fmla="*/ 459380 h 1199682"/>
                <a:gd name="connsiteX8" fmla="*/ 1548923 w 3915350"/>
                <a:gd name="connsiteY8" fmla="*/ 432011 h 1199682"/>
                <a:gd name="connsiteX9" fmla="*/ 109018 w 3915350"/>
                <a:gd name="connsiteY9" fmla="*/ 783385 h 1199682"/>
                <a:gd name="connsiteX10" fmla="*/ 100357 w 3915350"/>
                <a:gd name="connsiteY10" fmla="*/ 788549 h 1199682"/>
                <a:gd name="connsiteX11" fmla="*/ 88013 w 3915350"/>
                <a:gd name="connsiteY11" fmla="*/ 778215 h 1199682"/>
                <a:gd name="connsiteX12" fmla="*/ 0 w 3915350"/>
                <a:gd name="connsiteY12" fmla="*/ 599841 h 1199682"/>
                <a:gd name="connsiteX13" fmla="*/ 1957675 w 3915350"/>
                <a:gd name="connsiteY13" fmla="*/ 0 h 119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5350" h="1199682">
                  <a:moveTo>
                    <a:pt x="1957675" y="0"/>
                  </a:moveTo>
                  <a:cubicBezTo>
                    <a:pt x="3038869" y="0"/>
                    <a:pt x="3915350" y="268558"/>
                    <a:pt x="3915350" y="599841"/>
                  </a:cubicBezTo>
                  <a:cubicBezTo>
                    <a:pt x="3915350" y="931124"/>
                    <a:pt x="3038869" y="1199682"/>
                    <a:pt x="1957675" y="1199682"/>
                  </a:cubicBezTo>
                  <a:cubicBezTo>
                    <a:pt x="1417078" y="1199682"/>
                    <a:pt x="927659" y="1132543"/>
                    <a:pt x="573390" y="1023993"/>
                  </a:cubicBezTo>
                  <a:lnTo>
                    <a:pt x="520480" y="1006156"/>
                  </a:lnTo>
                  <a:lnTo>
                    <a:pt x="600616" y="1006402"/>
                  </a:lnTo>
                  <a:cubicBezTo>
                    <a:pt x="879457" y="1003709"/>
                    <a:pt x="1233645" y="976368"/>
                    <a:pt x="1616659" y="923592"/>
                  </a:cubicBezTo>
                  <a:cubicBezTo>
                    <a:pt x="2492119" y="802961"/>
                    <a:pt x="3186656" y="595126"/>
                    <a:pt x="3167951" y="459380"/>
                  </a:cubicBezTo>
                  <a:cubicBezTo>
                    <a:pt x="3149247" y="323633"/>
                    <a:pt x="2424383" y="311380"/>
                    <a:pt x="1548923" y="432011"/>
                  </a:cubicBezTo>
                  <a:cubicBezTo>
                    <a:pt x="892328" y="522484"/>
                    <a:pt x="337502" y="662009"/>
                    <a:pt x="109018" y="783385"/>
                  </a:cubicBezTo>
                  <a:lnTo>
                    <a:pt x="100357" y="788549"/>
                  </a:lnTo>
                  <a:lnTo>
                    <a:pt x="88013" y="778215"/>
                  </a:lnTo>
                  <a:cubicBezTo>
                    <a:pt x="30814" y="721867"/>
                    <a:pt x="0" y="661957"/>
                    <a:pt x="0" y="599841"/>
                  </a:cubicBezTo>
                  <a:cubicBezTo>
                    <a:pt x="0" y="268558"/>
                    <a:pt x="876481" y="0"/>
                    <a:pt x="1957675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043E1639-86EC-4837-A252-C9E6E04C7615}"/>
                </a:ext>
              </a:extLst>
            </p:cNvPr>
            <p:cNvSpPr/>
            <p:nvPr/>
          </p:nvSpPr>
          <p:spPr>
            <a:xfrm>
              <a:off x="6820185" y="4354298"/>
              <a:ext cx="3729015" cy="788534"/>
            </a:xfrm>
            <a:custGeom>
              <a:avLst/>
              <a:gdLst>
                <a:gd name="connsiteX0" fmla="*/ 2464609 w 3067963"/>
                <a:gd name="connsiteY0" fmla="*/ 221 h 657422"/>
                <a:gd name="connsiteX1" fmla="*/ 3067594 w 3067963"/>
                <a:gd name="connsiteY1" fmla="*/ 110400 h 657422"/>
                <a:gd name="connsiteX2" fmla="*/ 1516302 w 3067963"/>
                <a:gd name="connsiteY2" fmla="*/ 574612 h 657422"/>
                <a:gd name="connsiteX3" fmla="*/ 500259 w 3067963"/>
                <a:gd name="connsiteY3" fmla="*/ 657422 h 657422"/>
                <a:gd name="connsiteX4" fmla="*/ 420123 w 3067963"/>
                <a:gd name="connsiteY4" fmla="*/ 657176 h 657422"/>
                <a:gd name="connsiteX5" fmla="*/ 346681 w 3067963"/>
                <a:gd name="connsiteY5" fmla="*/ 632416 h 657422"/>
                <a:gd name="connsiteX6" fmla="*/ 53487 w 3067963"/>
                <a:gd name="connsiteY6" fmla="*/ 484346 h 657422"/>
                <a:gd name="connsiteX7" fmla="*/ 0 w 3067963"/>
                <a:gd name="connsiteY7" fmla="*/ 439569 h 657422"/>
                <a:gd name="connsiteX8" fmla="*/ 8661 w 3067963"/>
                <a:gd name="connsiteY8" fmla="*/ 434405 h 657422"/>
                <a:gd name="connsiteX9" fmla="*/ 1448566 w 3067963"/>
                <a:gd name="connsiteY9" fmla="*/ 83031 h 657422"/>
                <a:gd name="connsiteX10" fmla="*/ 2464609 w 3067963"/>
                <a:gd name="connsiteY10" fmla="*/ 221 h 65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7963" h="657422">
                  <a:moveTo>
                    <a:pt x="2464609" y="221"/>
                  </a:moveTo>
                  <a:cubicBezTo>
                    <a:pt x="2823119" y="-3241"/>
                    <a:pt x="3057073" y="34043"/>
                    <a:pt x="3067594" y="110400"/>
                  </a:cubicBezTo>
                  <a:cubicBezTo>
                    <a:pt x="3086299" y="246146"/>
                    <a:pt x="2391762" y="453981"/>
                    <a:pt x="1516302" y="574612"/>
                  </a:cubicBezTo>
                  <a:cubicBezTo>
                    <a:pt x="1133288" y="627388"/>
                    <a:pt x="779100" y="654729"/>
                    <a:pt x="500259" y="657422"/>
                  </a:cubicBezTo>
                  <a:lnTo>
                    <a:pt x="420123" y="657176"/>
                  </a:lnTo>
                  <a:lnTo>
                    <a:pt x="346681" y="632416"/>
                  </a:lnTo>
                  <a:cubicBezTo>
                    <a:pt x="226992" y="587978"/>
                    <a:pt x="127785" y="538169"/>
                    <a:pt x="53487" y="484346"/>
                  </a:cubicBezTo>
                  <a:lnTo>
                    <a:pt x="0" y="439569"/>
                  </a:lnTo>
                  <a:lnTo>
                    <a:pt x="8661" y="434405"/>
                  </a:lnTo>
                  <a:cubicBezTo>
                    <a:pt x="237145" y="313029"/>
                    <a:pt x="791971" y="173504"/>
                    <a:pt x="1448566" y="83031"/>
                  </a:cubicBezTo>
                  <a:cubicBezTo>
                    <a:pt x="1831580" y="30255"/>
                    <a:pt x="2185768" y="2914"/>
                    <a:pt x="2464609" y="22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FA38C0C3-E746-46B7-8148-5F52ECFDF084}"/>
                </a:ext>
              </a:extLst>
            </p:cNvPr>
            <p:cNvSpPr/>
            <p:nvPr/>
          </p:nvSpPr>
          <p:spPr>
            <a:xfrm>
              <a:off x="10603012" y="2380942"/>
              <a:ext cx="453956" cy="45395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0C1F678E-58AC-486F-B988-BFD8BD6DB0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06772" y="2664025"/>
              <a:ext cx="435139" cy="3426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120CBC1E-999C-4B2C-8228-5F41F156FF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67873" y="2903520"/>
              <a:ext cx="435139" cy="3426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4C1A35F2-9EEF-4576-A8F0-21EBA7DF04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3513" y="3154899"/>
              <a:ext cx="435139" cy="3426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泪滴形 117">
              <a:extLst>
                <a:ext uri="{FF2B5EF4-FFF2-40B4-BE49-F238E27FC236}">
                  <a16:creationId xmlns:a16="http://schemas.microsoft.com/office/drawing/2014/main" id="{E7C2F016-9626-4720-ABFB-F974E25F1E68}"/>
                </a:ext>
              </a:extLst>
            </p:cNvPr>
            <p:cNvSpPr/>
            <p:nvPr/>
          </p:nvSpPr>
          <p:spPr>
            <a:xfrm>
              <a:off x="8721051" y="4957349"/>
              <a:ext cx="914400" cy="422433"/>
            </a:xfrm>
            <a:prstGeom prst="teardrop">
              <a:avLst>
                <a:gd name="adj" fmla="val 92233"/>
              </a:avLst>
            </a:prstGeom>
            <a:solidFill>
              <a:schemeClr val="tx1">
                <a:lumMod val="95000"/>
                <a:lumOff val="5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BBD0B20F-CCF3-41C1-9456-BC10456E1136}"/>
                </a:ext>
              </a:extLst>
            </p:cNvPr>
            <p:cNvSpPr/>
            <p:nvPr/>
          </p:nvSpPr>
          <p:spPr>
            <a:xfrm>
              <a:off x="7084187" y="4345516"/>
              <a:ext cx="2232379" cy="621119"/>
            </a:xfrm>
            <a:custGeom>
              <a:avLst/>
              <a:gdLst>
                <a:gd name="connsiteX0" fmla="*/ 1775179 w 2232379"/>
                <a:gd name="connsiteY0" fmla="*/ 0 h 621119"/>
                <a:gd name="connsiteX1" fmla="*/ 2196868 w 2232379"/>
                <a:gd name="connsiteY1" fmla="*/ 16405 h 621119"/>
                <a:gd name="connsiteX2" fmla="*/ 2232379 w 2232379"/>
                <a:gd name="connsiteY2" fmla="*/ 211217 h 621119"/>
                <a:gd name="connsiteX3" fmla="*/ 1775179 w 2232379"/>
                <a:gd name="connsiteY3" fmla="*/ 422434 h 621119"/>
                <a:gd name="connsiteX4" fmla="*/ 1683037 w 2232379"/>
                <a:gd name="connsiteY4" fmla="*/ 418143 h 621119"/>
                <a:gd name="connsiteX5" fmla="*/ 1602194 w 2232379"/>
                <a:gd name="connsiteY5" fmla="*/ 406550 h 621119"/>
                <a:gd name="connsiteX6" fmla="*/ 1575774 w 2232379"/>
                <a:gd name="connsiteY6" fmla="*/ 424652 h 621119"/>
                <a:gd name="connsiteX7" fmla="*/ 1252485 w 2232379"/>
                <a:gd name="connsiteY7" fmla="*/ 486516 h 621119"/>
                <a:gd name="connsiteX8" fmla="*/ 929196 w 2232379"/>
                <a:gd name="connsiteY8" fmla="*/ 424652 h 621119"/>
                <a:gd name="connsiteX9" fmla="*/ 912849 w 2232379"/>
                <a:gd name="connsiteY9" fmla="*/ 413451 h 621119"/>
                <a:gd name="connsiteX10" fmla="*/ 878471 w 2232379"/>
                <a:gd name="connsiteY10" fmla="*/ 492117 h 621119"/>
                <a:gd name="connsiteX11" fmla="*/ 457200 w 2232379"/>
                <a:gd name="connsiteY11" fmla="*/ 621119 h 621119"/>
                <a:gd name="connsiteX12" fmla="*/ 0 w 2232379"/>
                <a:gd name="connsiteY12" fmla="*/ 409902 h 621119"/>
                <a:gd name="connsiteX13" fmla="*/ 457200 w 2232379"/>
                <a:gd name="connsiteY13" fmla="*/ 198685 h 621119"/>
                <a:gd name="connsiteX14" fmla="*/ 668045 w 2232379"/>
                <a:gd name="connsiteY14" fmla="*/ 202786 h 621119"/>
                <a:gd name="connsiteX15" fmla="*/ 823022 w 2232379"/>
                <a:gd name="connsiteY15" fmla="*/ 211830 h 621119"/>
                <a:gd name="connsiteX16" fmla="*/ 831214 w 2232379"/>
                <a:gd name="connsiteY16" fmla="*/ 193084 h 621119"/>
                <a:gd name="connsiteX17" fmla="*/ 1252485 w 2232379"/>
                <a:gd name="connsiteY17" fmla="*/ 64082 h 621119"/>
                <a:gd name="connsiteX18" fmla="*/ 1443238 w 2232379"/>
                <a:gd name="connsiteY18" fmla="*/ 67793 h 621119"/>
                <a:gd name="connsiteX19" fmla="*/ 1451890 w 2232379"/>
                <a:gd name="connsiteY19" fmla="*/ 61864 h 621119"/>
                <a:gd name="connsiteX20" fmla="*/ 1775179 w 2232379"/>
                <a:gd name="connsiteY20" fmla="*/ 0 h 62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2379" h="621119">
                  <a:moveTo>
                    <a:pt x="1775179" y="0"/>
                  </a:moveTo>
                  <a:cubicBezTo>
                    <a:pt x="1915742" y="0"/>
                    <a:pt x="2056305" y="5468"/>
                    <a:pt x="2196868" y="16405"/>
                  </a:cubicBezTo>
                  <a:cubicBezTo>
                    <a:pt x="2220542" y="81342"/>
                    <a:pt x="2232379" y="146280"/>
                    <a:pt x="2232379" y="211217"/>
                  </a:cubicBezTo>
                  <a:cubicBezTo>
                    <a:pt x="2232379" y="327869"/>
                    <a:pt x="2027684" y="422434"/>
                    <a:pt x="1775179" y="422434"/>
                  </a:cubicBezTo>
                  <a:cubicBezTo>
                    <a:pt x="1743616" y="422434"/>
                    <a:pt x="1712800" y="420957"/>
                    <a:pt x="1683037" y="418143"/>
                  </a:cubicBezTo>
                  <a:lnTo>
                    <a:pt x="1602194" y="406550"/>
                  </a:lnTo>
                  <a:lnTo>
                    <a:pt x="1575774" y="424652"/>
                  </a:lnTo>
                  <a:cubicBezTo>
                    <a:pt x="1493038" y="462875"/>
                    <a:pt x="1378738" y="486516"/>
                    <a:pt x="1252485" y="486516"/>
                  </a:cubicBezTo>
                  <a:cubicBezTo>
                    <a:pt x="1126233" y="486516"/>
                    <a:pt x="1011933" y="462875"/>
                    <a:pt x="929196" y="424652"/>
                  </a:cubicBezTo>
                  <a:lnTo>
                    <a:pt x="912849" y="413451"/>
                  </a:lnTo>
                  <a:lnTo>
                    <a:pt x="878471" y="492117"/>
                  </a:lnTo>
                  <a:cubicBezTo>
                    <a:pt x="809065" y="567926"/>
                    <a:pt x="646579" y="621119"/>
                    <a:pt x="457200" y="621119"/>
                  </a:cubicBezTo>
                  <a:cubicBezTo>
                    <a:pt x="204695" y="621119"/>
                    <a:pt x="0" y="526554"/>
                    <a:pt x="0" y="409902"/>
                  </a:cubicBezTo>
                  <a:cubicBezTo>
                    <a:pt x="0" y="293250"/>
                    <a:pt x="204695" y="198685"/>
                    <a:pt x="457200" y="198685"/>
                  </a:cubicBezTo>
                  <a:cubicBezTo>
                    <a:pt x="527482" y="198685"/>
                    <a:pt x="597763" y="200052"/>
                    <a:pt x="668045" y="202786"/>
                  </a:cubicBezTo>
                  <a:lnTo>
                    <a:pt x="823022" y="211830"/>
                  </a:lnTo>
                  <a:lnTo>
                    <a:pt x="831214" y="193084"/>
                  </a:lnTo>
                  <a:cubicBezTo>
                    <a:pt x="900621" y="117275"/>
                    <a:pt x="1063107" y="64082"/>
                    <a:pt x="1252485" y="64082"/>
                  </a:cubicBezTo>
                  <a:lnTo>
                    <a:pt x="1443238" y="67793"/>
                  </a:lnTo>
                  <a:lnTo>
                    <a:pt x="1451890" y="61864"/>
                  </a:lnTo>
                  <a:cubicBezTo>
                    <a:pt x="1534627" y="23642"/>
                    <a:pt x="1648927" y="0"/>
                    <a:pt x="1775179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63916682-74BC-4933-8EA6-0CCFD8AEDB86}"/>
                </a:ext>
              </a:extLst>
            </p:cNvPr>
            <p:cNvGrpSpPr/>
            <p:nvPr/>
          </p:nvGrpSpPr>
          <p:grpSpPr>
            <a:xfrm>
              <a:off x="7510280" y="2480238"/>
              <a:ext cx="798990" cy="2066830"/>
              <a:chOff x="2455742" y="2902458"/>
              <a:chExt cx="798990" cy="2066830"/>
            </a:xfrm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7F6F47BA-E03F-424E-B825-1225F3869949}"/>
                  </a:ext>
                </a:extLst>
              </p:cNvPr>
              <p:cNvSpPr/>
              <p:nvPr/>
            </p:nvSpPr>
            <p:spPr>
              <a:xfrm>
                <a:off x="2751457" y="3940458"/>
                <a:ext cx="207559" cy="102883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A30D4A83-DA89-4FE4-BAF5-439460B0B8CD}"/>
                  </a:ext>
                </a:extLst>
              </p:cNvPr>
              <p:cNvSpPr/>
              <p:nvPr/>
            </p:nvSpPr>
            <p:spPr>
              <a:xfrm>
                <a:off x="2784644" y="4113504"/>
                <a:ext cx="141184" cy="6998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AD5D3D79-F2EE-4202-A797-0712719053F3}"/>
                  </a:ext>
                </a:extLst>
              </p:cNvPr>
              <p:cNvSpPr/>
              <p:nvPr/>
            </p:nvSpPr>
            <p:spPr>
              <a:xfrm>
                <a:off x="2455742" y="2902458"/>
                <a:ext cx="798990" cy="142930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D90C8138-0F0C-4EC4-8FEE-A18E70759F63}"/>
                  </a:ext>
                </a:extLst>
              </p:cNvPr>
              <p:cNvSpPr/>
              <p:nvPr/>
            </p:nvSpPr>
            <p:spPr>
              <a:xfrm>
                <a:off x="2730289" y="3218388"/>
                <a:ext cx="445776" cy="79744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7554D2A4-1726-44AD-8783-261C7BA30264}"/>
                </a:ext>
              </a:extLst>
            </p:cNvPr>
            <p:cNvGrpSpPr/>
            <p:nvPr/>
          </p:nvGrpSpPr>
          <p:grpSpPr>
            <a:xfrm>
              <a:off x="8323020" y="2915510"/>
              <a:ext cx="691676" cy="1418146"/>
              <a:chOff x="2455742" y="2902458"/>
              <a:chExt cx="798990" cy="2066830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5EEF6390-A08E-4072-B275-9BC8F47C4769}"/>
                  </a:ext>
                </a:extLst>
              </p:cNvPr>
              <p:cNvSpPr/>
              <p:nvPr/>
            </p:nvSpPr>
            <p:spPr>
              <a:xfrm>
                <a:off x="2751457" y="3940458"/>
                <a:ext cx="207559" cy="102883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7DFD0D29-D04B-49C8-9FE0-EC783002581C}"/>
                  </a:ext>
                </a:extLst>
              </p:cNvPr>
              <p:cNvSpPr/>
              <p:nvPr/>
            </p:nvSpPr>
            <p:spPr>
              <a:xfrm>
                <a:off x="2784644" y="4113504"/>
                <a:ext cx="141184" cy="6998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25AD115B-A4BE-406B-85DD-9BE4EFF09F5B}"/>
                  </a:ext>
                </a:extLst>
              </p:cNvPr>
              <p:cNvSpPr/>
              <p:nvPr/>
            </p:nvSpPr>
            <p:spPr>
              <a:xfrm>
                <a:off x="2455742" y="2902458"/>
                <a:ext cx="798990" cy="142930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1E36B400-162C-4642-AB38-3D9934DDCCC1}"/>
                  </a:ext>
                </a:extLst>
              </p:cNvPr>
              <p:cNvSpPr/>
              <p:nvPr/>
            </p:nvSpPr>
            <p:spPr>
              <a:xfrm>
                <a:off x="2730289" y="3218388"/>
                <a:ext cx="445776" cy="79744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04DEC2EF-4482-4388-8E19-D95EE5BD425F}"/>
                </a:ext>
              </a:extLst>
            </p:cNvPr>
            <p:cNvGrpSpPr/>
            <p:nvPr/>
          </p:nvGrpSpPr>
          <p:grpSpPr>
            <a:xfrm>
              <a:off x="8828882" y="2437228"/>
              <a:ext cx="969002" cy="1932772"/>
              <a:chOff x="2455742" y="2902458"/>
              <a:chExt cx="798990" cy="2066830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395A7176-88C4-4A16-9879-5C6040878730}"/>
                  </a:ext>
                </a:extLst>
              </p:cNvPr>
              <p:cNvSpPr/>
              <p:nvPr/>
            </p:nvSpPr>
            <p:spPr>
              <a:xfrm>
                <a:off x="2751457" y="3940458"/>
                <a:ext cx="207559" cy="102883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5F0F0833-EDB6-4BDC-A6E1-31225F46863B}"/>
                  </a:ext>
                </a:extLst>
              </p:cNvPr>
              <p:cNvSpPr/>
              <p:nvPr/>
            </p:nvSpPr>
            <p:spPr>
              <a:xfrm>
                <a:off x="2784644" y="4113504"/>
                <a:ext cx="141184" cy="6998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C920B2A7-E226-4C7E-9E8C-F2541CAE7CD6}"/>
                  </a:ext>
                </a:extLst>
              </p:cNvPr>
              <p:cNvSpPr/>
              <p:nvPr/>
            </p:nvSpPr>
            <p:spPr>
              <a:xfrm>
                <a:off x="2455742" y="2902458"/>
                <a:ext cx="798990" cy="142930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E3E6AB23-872D-4E6A-98D1-69FA727D3407}"/>
                  </a:ext>
                </a:extLst>
              </p:cNvPr>
              <p:cNvSpPr/>
              <p:nvPr/>
            </p:nvSpPr>
            <p:spPr>
              <a:xfrm>
                <a:off x="2730289" y="3218388"/>
                <a:ext cx="445776" cy="79744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9020DEE4-28D2-4196-919E-FB1F821DB83E}"/>
                </a:ext>
              </a:extLst>
            </p:cNvPr>
            <p:cNvGrpSpPr/>
            <p:nvPr/>
          </p:nvGrpSpPr>
          <p:grpSpPr>
            <a:xfrm>
              <a:off x="9238643" y="3152230"/>
              <a:ext cx="798990" cy="1814403"/>
              <a:chOff x="2455742" y="2902458"/>
              <a:chExt cx="798990" cy="206683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C273BE8B-231B-49CB-B83D-AB9E9C6F6B2F}"/>
                  </a:ext>
                </a:extLst>
              </p:cNvPr>
              <p:cNvSpPr/>
              <p:nvPr/>
            </p:nvSpPr>
            <p:spPr>
              <a:xfrm>
                <a:off x="2751457" y="3940458"/>
                <a:ext cx="207559" cy="102883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E7B32413-B37B-40CE-AEE7-F553865A15FD}"/>
                  </a:ext>
                </a:extLst>
              </p:cNvPr>
              <p:cNvSpPr/>
              <p:nvPr/>
            </p:nvSpPr>
            <p:spPr>
              <a:xfrm>
                <a:off x="2784644" y="4113504"/>
                <a:ext cx="141184" cy="6998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D003CAB4-C481-41A9-9F7D-D1205852688D}"/>
                  </a:ext>
                </a:extLst>
              </p:cNvPr>
              <p:cNvSpPr/>
              <p:nvPr/>
            </p:nvSpPr>
            <p:spPr>
              <a:xfrm>
                <a:off x="2455742" y="2902458"/>
                <a:ext cx="798990" cy="142930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53615B16-50A5-467B-A207-9861776E0EF9}"/>
                  </a:ext>
                </a:extLst>
              </p:cNvPr>
              <p:cNvSpPr/>
              <p:nvPr/>
            </p:nvSpPr>
            <p:spPr>
              <a:xfrm>
                <a:off x="2730289" y="3218388"/>
                <a:ext cx="445776" cy="79744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67A5D44-B93F-467B-8E46-D38ACA6435F0}"/>
                </a:ext>
              </a:extLst>
            </p:cNvPr>
            <p:cNvGrpSpPr/>
            <p:nvPr/>
          </p:nvGrpSpPr>
          <p:grpSpPr>
            <a:xfrm>
              <a:off x="8493636" y="3588898"/>
              <a:ext cx="405082" cy="1248093"/>
              <a:chOff x="5237100" y="2878053"/>
              <a:chExt cx="686166" cy="2114134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9CF72A98-D309-42F4-8E2F-0EE4510CE9B4}"/>
                  </a:ext>
                </a:extLst>
              </p:cNvPr>
              <p:cNvSpPr/>
              <p:nvPr/>
            </p:nvSpPr>
            <p:spPr>
              <a:xfrm rot="1414048">
                <a:off x="5237100" y="3812483"/>
                <a:ext cx="290191" cy="5891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0E618E8F-701C-44EB-8384-4CD8D005D60D}"/>
                  </a:ext>
                </a:extLst>
              </p:cNvPr>
              <p:cNvSpPr/>
              <p:nvPr/>
            </p:nvSpPr>
            <p:spPr>
              <a:xfrm rot="20185952" flipH="1">
                <a:off x="5633075" y="4353531"/>
                <a:ext cx="290191" cy="5891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AD83CD12-5EC1-40C2-9D45-5909446D8B87}"/>
                  </a:ext>
                </a:extLst>
              </p:cNvPr>
              <p:cNvSpPr/>
              <p:nvPr/>
            </p:nvSpPr>
            <p:spPr>
              <a:xfrm>
                <a:off x="5281084" y="2878053"/>
                <a:ext cx="559294" cy="71676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57A2F28C-00E5-49B1-9186-0058D1ABC6CE}"/>
                  </a:ext>
                </a:extLst>
              </p:cNvPr>
              <p:cNvSpPr/>
              <p:nvPr/>
            </p:nvSpPr>
            <p:spPr>
              <a:xfrm>
                <a:off x="5252207" y="3602859"/>
                <a:ext cx="559294" cy="113546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12D1AC8F-1203-49EA-B025-FDB6155A1D4C}"/>
                  </a:ext>
                </a:extLst>
              </p:cNvPr>
              <p:cNvSpPr/>
              <p:nvPr/>
            </p:nvSpPr>
            <p:spPr>
              <a:xfrm rot="20185952" flipH="1">
                <a:off x="5531390" y="3866500"/>
                <a:ext cx="290191" cy="5891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9C974B8-EED1-44E7-B261-40AC7BBA5E8A}"/>
                  </a:ext>
                </a:extLst>
              </p:cNvPr>
              <p:cNvSpPr/>
              <p:nvPr/>
            </p:nvSpPr>
            <p:spPr>
              <a:xfrm rot="1414048">
                <a:off x="5329001" y="4403048"/>
                <a:ext cx="290191" cy="5891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24" name="组合 1023">
            <a:extLst>
              <a:ext uri="{FF2B5EF4-FFF2-40B4-BE49-F238E27FC236}">
                <a16:creationId xmlns:a16="http://schemas.microsoft.com/office/drawing/2014/main" id="{33A4E949-EF5B-4610-8817-E5868001774F}"/>
              </a:ext>
            </a:extLst>
          </p:cNvPr>
          <p:cNvGrpSpPr/>
          <p:nvPr/>
        </p:nvGrpSpPr>
        <p:grpSpPr>
          <a:xfrm>
            <a:off x="1475482" y="2357319"/>
            <a:ext cx="4142328" cy="3004209"/>
            <a:chOff x="1485856" y="2378274"/>
            <a:chExt cx="4142328" cy="3004209"/>
          </a:xfrm>
        </p:grpSpPr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5920BA0E-9F6B-4F64-87B6-773E36F6CA0A}"/>
                </a:ext>
              </a:extLst>
            </p:cNvPr>
            <p:cNvSpPr/>
            <p:nvPr/>
          </p:nvSpPr>
          <p:spPr>
            <a:xfrm>
              <a:off x="1683748" y="3429000"/>
              <a:ext cx="2518809" cy="1141928"/>
            </a:xfrm>
            <a:custGeom>
              <a:avLst/>
              <a:gdLst>
                <a:gd name="connsiteX0" fmla="*/ 1018316 w 2518809"/>
                <a:gd name="connsiteY0" fmla="*/ 0 h 1141928"/>
                <a:gd name="connsiteX1" fmla="*/ 1544503 w 2518809"/>
                <a:gd name="connsiteY1" fmla="*/ 327142 h 1141928"/>
                <a:gd name="connsiteX2" fmla="*/ 1548128 w 2518809"/>
                <a:gd name="connsiteY2" fmla="*/ 354574 h 1141928"/>
                <a:gd name="connsiteX3" fmla="*/ 1548657 w 2518809"/>
                <a:gd name="connsiteY3" fmla="*/ 354699 h 1141928"/>
                <a:gd name="connsiteX4" fmla="*/ 1632923 w 2518809"/>
                <a:gd name="connsiteY4" fmla="*/ 389590 h 1141928"/>
                <a:gd name="connsiteX5" fmla="*/ 1681413 w 2518809"/>
                <a:gd name="connsiteY5" fmla="*/ 359071 h 1141928"/>
                <a:gd name="connsiteX6" fmla="*/ 1981710 w 2518809"/>
                <a:gd name="connsiteY6" fmla="*/ 289098 h 1141928"/>
                <a:gd name="connsiteX7" fmla="*/ 2518809 w 2518809"/>
                <a:gd name="connsiteY7" fmla="*/ 698811 h 1141928"/>
                <a:gd name="connsiteX8" fmla="*/ 1981710 w 2518809"/>
                <a:gd name="connsiteY8" fmla="*/ 1108524 h 1141928"/>
                <a:gd name="connsiteX9" fmla="*/ 1772647 w 2518809"/>
                <a:gd name="connsiteY9" fmla="*/ 1076327 h 1141928"/>
                <a:gd name="connsiteX10" fmla="*/ 1688381 w 2518809"/>
                <a:gd name="connsiteY10" fmla="*/ 1041437 h 1141928"/>
                <a:gd name="connsiteX11" fmla="*/ 1639891 w 2518809"/>
                <a:gd name="connsiteY11" fmla="*/ 1071956 h 1141928"/>
                <a:gd name="connsiteX12" fmla="*/ 1339594 w 2518809"/>
                <a:gd name="connsiteY12" fmla="*/ 1141928 h 1141928"/>
                <a:gd name="connsiteX13" fmla="*/ 959808 w 2518809"/>
                <a:gd name="connsiteY13" fmla="*/ 1021926 h 1141928"/>
                <a:gd name="connsiteX14" fmla="*/ 895181 w 2518809"/>
                <a:gd name="connsiteY14" fmla="*/ 962175 h 1141928"/>
                <a:gd name="connsiteX15" fmla="*/ 793112 w 2518809"/>
                <a:gd name="connsiteY15" fmla="*/ 1017506 h 1141928"/>
                <a:gd name="connsiteX16" fmla="*/ 537099 w 2518809"/>
                <a:gd name="connsiteY16" fmla="*/ 1066956 h 1141928"/>
                <a:gd name="connsiteX17" fmla="*/ 0 w 2518809"/>
                <a:gd name="connsiteY17" fmla="*/ 657243 h 1141928"/>
                <a:gd name="connsiteX18" fmla="*/ 428855 w 2518809"/>
                <a:gd name="connsiteY18" fmla="*/ 255854 h 1141928"/>
                <a:gd name="connsiteX19" fmla="*/ 524669 w 2518809"/>
                <a:gd name="connsiteY19" fmla="*/ 248486 h 1141928"/>
                <a:gd name="connsiteX20" fmla="*/ 572945 w 2518809"/>
                <a:gd name="connsiteY20" fmla="*/ 180639 h 1141928"/>
                <a:gd name="connsiteX21" fmla="*/ 1018316 w 2518809"/>
                <a:gd name="connsiteY21" fmla="*/ 0 h 114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18809" h="1141928">
                  <a:moveTo>
                    <a:pt x="1018316" y="0"/>
                  </a:moveTo>
                  <a:cubicBezTo>
                    <a:pt x="1277869" y="0"/>
                    <a:pt x="1494421" y="140443"/>
                    <a:pt x="1544503" y="327142"/>
                  </a:cubicBezTo>
                  <a:lnTo>
                    <a:pt x="1548128" y="354574"/>
                  </a:lnTo>
                  <a:lnTo>
                    <a:pt x="1548657" y="354699"/>
                  </a:lnTo>
                  <a:lnTo>
                    <a:pt x="1632923" y="389590"/>
                  </a:lnTo>
                  <a:lnTo>
                    <a:pt x="1681413" y="359071"/>
                  </a:lnTo>
                  <a:cubicBezTo>
                    <a:pt x="1767134" y="314894"/>
                    <a:pt x="1870473" y="289098"/>
                    <a:pt x="1981710" y="289098"/>
                  </a:cubicBezTo>
                  <a:cubicBezTo>
                    <a:pt x="2278342" y="289098"/>
                    <a:pt x="2518809" y="472533"/>
                    <a:pt x="2518809" y="698811"/>
                  </a:cubicBezTo>
                  <a:cubicBezTo>
                    <a:pt x="2518809" y="925089"/>
                    <a:pt x="2278342" y="1108524"/>
                    <a:pt x="1981710" y="1108524"/>
                  </a:cubicBezTo>
                  <a:cubicBezTo>
                    <a:pt x="1907552" y="1108524"/>
                    <a:pt x="1836904" y="1097060"/>
                    <a:pt x="1772647" y="1076327"/>
                  </a:cubicBezTo>
                  <a:lnTo>
                    <a:pt x="1688381" y="1041437"/>
                  </a:lnTo>
                  <a:lnTo>
                    <a:pt x="1639891" y="1071956"/>
                  </a:lnTo>
                  <a:cubicBezTo>
                    <a:pt x="1554170" y="1116133"/>
                    <a:pt x="1450831" y="1141928"/>
                    <a:pt x="1339594" y="1141928"/>
                  </a:cubicBezTo>
                  <a:cubicBezTo>
                    <a:pt x="1191278" y="1141928"/>
                    <a:pt x="1057003" y="1096070"/>
                    <a:pt x="959808" y="1021926"/>
                  </a:cubicBezTo>
                  <a:lnTo>
                    <a:pt x="895181" y="962175"/>
                  </a:lnTo>
                  <a:lnTo>
                    <a:pt x="793112" y="1017506"/>
                  </a:lnTo>
                  <a:cubicBezTo>
                    <a:pt x="717009" y="1049043"/>
                    <a:pt x="629797" y="1066956"/>
                    <a:pt x="537099" y="1066956"/>
                  </a:cubicBezTo>
                  <a:cubicBezTo>
                    <a:pt x="240467" y="1066956"/>
                    <a:pt x="0" y="883521"/>
                    <a:pt x="0" y="657243"/>
                  </a:cubicBezTo>
                  <a:cubicBezTo>
                    <a:pt x="0" y="459250"/>
                    <a:pt x="184108" y="294058"/>
                    <a:pt x="428855" y="255854"/>
                  </a:cubicBezTo>
                  <a:lnTo>
                    <a:pt x="524669" y="248486"/>
                  </a:lnTo>
                  <a:lnTo>
                    <a:pt x="572945" y="180639"/>
                  </a:lnTo>
                  <a:cubicBezTo>
                    <a:pt x="669465" y="71654"/>
                    <a:pt x="832921" y="0"/>
                    <a:pt x="1018316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5E1640B5-7199-4AFD-AB8C-B33F6E89319C}"/>
                </a:ext>
              </a:extLst>
            </p:cNvPr>
            <p:cNvSpPr/>
            <p:nvPr/>
          </p:nvSpPr>
          <p:spPr>
            <a:xfrm>
              <a:off x="1826751" y="3583467"/>
              <a:ext cx="2023033" cy="917163"/>
            </a:xfrm>
            <a:custGeom>
              <a:avLst/>
              <a:gdLst>
                <a:gd name="connsiteX0" fmla="*/ 1018316 w 2518809"/>
                <a:gd name="connsiteY0" fmla="*/ 0 h 1141928"/>
                <a:gd name="connsiteX1" fmla="*/ 1544503 w 2518809"/>
                <a:gd name="connsiteY1" fmla="*/ 327142 h 1141928"/>
                <a:gd name="connsiteX2" fmla="*/ 1548128 w 2518809"/>
                <a:gd name="connsiteY2" fmla="*/ 354574 h 1141928"/>
                <a:gd name="connsiteX3" fmla="*/ 1548657 w 2518809"/>
                <a:gd name="connsiteY3" fmla="*/ 354699 h 1141928"/>
                <a:gd name="connsiteX4" fmla="*/ 1632923 w 2518809"/>
                <a:gd name="connsiteY4" fmla="*/ 389590 h 1141928"/>
                <a:gd name="connsiteX5" fmla="*/ 1681413 w 2518809"/>
                <a:gd name="connsiteY5" fmla="*/ 359071 h 1141928"/>
                <a:gd name="connsiteX6" fmla="*/ 1981710 w 2518809"/>
                <a:gd name="connsiteY6" fmla="*/ 289098 h 1141928"/>
                <a:gd name="connsiteX7" fmla="*/ 2518809 w 2518809"/>
                <a:gd name="connsiteY7" fmla="*/ 698811 h 1141928"/>
                <a:gd name="connsiteX8" fmla="*/ 1981710 w 2518809"/>
                <a:gd name="connsiteY8" fmla="*/ 1108524 h 1141928"/>
                <a:gd name="connsiteX9" fmla="*/ 1772647 w 2518809"/>
                <a:gd name="connsiteY9" fmla="*/ 1076327 h 1141928"/>
                <a:gd name="connsiteX10" fmla="*/ 1688381 w 2518809"/>
                <a:gd name="connsiteY10" fmla="*/ 1041437 h 1141928"/>
                <a:gd name="connsiteX11" fmla="*/ 1639891 w 2518809"/>
                <a:gd name="connsiteY11" fmla="*/ 1071956 h 1141928"/>
                <a:gd name="connsiteX12" fmla="*/ 1339594 w 2518809"/>
                <a:gd name="connsiteY12" fmla="*/ 1141928 h 1141928"/>
                <a:gd name="connsiteX13" fmla="*/ 959808 w 2518809"/>
                <a:gd name="connsiteY13" fmla="*/ 1021926 h 1141928"/>
                <a:gd name="connsiteX14" fmla="*/ 895181 w 2518809"/>
                <a:gd name="connsiteY14" fmla="*/ 962175 h 1141928"/>
                <a:gd name="connsiteX15" fmla="*/ 793112 w 2518809"/>
                <a:gd name="connsiteY15" fmla="*/ 1017506 h 1141928"/>
                <a:gd name="connsiteX16" fmla="*/ 537099 w 2518809"/>
                <a:gd name="connsiteY16" fmla="*/ 1066956 h 1141928"/>
                <a:gd name="connsiteX17" fmla="*/ 0 w 2518809"/>
                <a:gd name="connsiteY17" fmla="*/ 657243 h 1141928"/>
                <a:gd name="connsiteX18" fmla="*/ 428855 w 2518809"/>
                <a:gd name="connsiteY18" fmla="*/ 255854 h 1141928"/>
                <a:gd name="connsiteX19" fmla="*/ 524669 w 2518809"/>
                <a:gd name="connsiteY19" fmla="*/ 248486 h 1141928"/>
                <a:gd name="connsiteX20" fmla="*/ 572945 w 2518809"/>
                <a:gd name="connsiteY20" fmla="*/ 180639 h 1141928"/>
                <a:gd name="connsiteX21" fmla="*/ 1018316 w 2518809"/>
                <a:gd name="connsiteY21" fmla="*/ 0 h 114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18809" h="1141928">
                  <a:moveTo>
                    <a:pt x="1018316" y="0"/>
                  </a:moveTo>
                  <a:cubicBezTo>
                    <a:pt x="1277869" y="0"/>
                    <a:pt x="1494421" y="140443"/>
                    <a:pt x="1544503" y="327142"/>
                  </a:cubicBezTo>
                  <a:lnTo>
                    <a:pt x="1548128" y="354574"/>
                  </a:lnTo>
                  <a:lnTo>
                    <a:pt x="1548657" y="354699"/>
                  </a:lnTo>
                  <a:lnTo>
                    <a:pt x="1632923" y="389590"/>
                  </a:lnTo>
                  <a:lnTo>
                    <a:pt x="1681413" y="359071"/>
                  </a:lnTo>
                  <a:cubicBezTo>
                    <a:pt x="1767134" y="314894"/>
                    <a:pt x="1870473" y="289098"/>
                    <a:pt x="1981710" y="289098"/>
                  </a:cubicBezTo>
                  <a:cubicBezTo>
                    <a:pt x="2278342" y="289098"/>
                    <a:pt x="2518809" y="472533"/>
                    <a:pt x="2518809" y="698811"/>
                  </a:cubicBezTo>
                  <a:cubicBezTo>
                    <a:pt x="2518809" y="925089"/>
                    <a:pt x="2278342" y="1108524"/>
                    <a:pt x="1981710" y="1108524"/>
                  </a:cubicBezTo>
                  <a:cubicBezTo>
                    <a:pt x="1907552" y="1108524"/>
                    <a:pt x="1836904" y="1097060"/>
                    <a:pt x="1772647" y="1076327"/>
                  </a:cubicBezTo>
                  <a:lnTo>
                    <a:pt x="1688381" y="1041437"/>
                  </a:lnTo>
                  <a:lnTo>
                    <a:pt x="1639891" y="1071956"/>
                  </a:lnTo>
                  <a:cubicBezTo>
                    <a:pt x="1554170" y="1116133"/>
                    <a:pt x="1450831" y="1141928"/>
                    <a:pt x="1339594" y="1141928"/>
                  </a:cubicBezTo>
                  <a:cubicBezTo>
                    <a:pt x="1191278" y="1141928"/>
                    <a:pt x="1057003" y="1096070"/>
                    <a:pt x="959808" y="1021926"/>
                  </a:cubicBezTo>
                  <a:lnTo>
                    <a:pt x="895181" y="962175"/>
                  </a:lnTo>
                  <a:lnTo>
                    <a:pt x="793112" y="1017506"/>
                  </a:lnTo>
                  <a:cubicBezTo>
                    <a:pt x="717009" y="1049043"/>
                    <a:pt x="629797" y="1066956"/>
                    <a:pt x="537099" y="1066956"/>
                  </a:cubicBezTo>
                  <a:cubicBezTo>
                    <a:pt x="240467" y="1066956"/>
                    <a:pt x="0" y="883521"/>
                    <a:pt x="0" y="657243"/>
                  </a:cubicBezTo>
                  <a:cubicBezTo>
                    <a:pt x="0" y="459250"/>
                    <a:pt x="184108" y="294058"/>
                    <a:pt x="428855" y="255854"/>
                  </a:cubicBezTo>
                  <a:lnTo>
                    <a:pt x="524669" y="248486"/>
                  </a:lnTo>
                  <a:lnTo>
                    <a:pt x="572945" y="180639"/>
                  </a:lnTo>
                  <a:cubicBezTo>
                    <a:pt x="669465" y="71654"/>
                    <a:pt x="832921" y="0"/>
                    <a:pt x="1018316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2F76C5D7-EBE7-45C6-AFB3-D86CA0B54C72}"/>
                </a:ext>
              </a:extLst>
            </p:cNvPr>
            <p:cNvSpPr/>
            <p:nvPr/>
          </p:nvSpPr>
          <p:spPr>
            <a:xfrm>
              <a:off x="1485856" y="4182801"/>
              <a:ext cx="3915350" cy="1199682"/>
            </a:xfrm>
            <a:custGeom>
              <a:avLst/>
              <a:gdLst>
                <a:gd name="connsiteX0" fmla="*/ 1957675 w 3915350"/>
                <a:gd name="connsiteY0" fmla="*/ 0 h 1199682"/>
                <a:gd name="connsiteX1" fmla="*/ 3915350 w 3915350"/>
                <a:gd name="connsiteY1" fmla="*/ 599841 h 1199682"/>
                <a:gd name="connsiteX2" fmla="*/ 1957675 w 3915350"/>
                <a:gd name="connsiteY2" fmla="*/ 1199682 h 1199682"/>
                <a:gd name="connsiteX3" fmla="*/ 573390 w 3915350"/>
                <a:gd name="connsiteY3" fmla="*/ 1023993 h 1199682"/>
                <a:gd name="connsiteX4" fmla="*/ 520480 w 3915350"/>
                <a:gd name="connsiteY4" fmla="*/ 1006156 h 1199682"/>
                <a:gd name="connsiteX5" fmla="*/ 600616 w 3915350"/>
                <a:gd name="connsiteY5" fmla="*/ 1006402 h 1199682"/>
                <a:gd name="connsiteX6" fmla="*/ 1616659 w 3915350"/>
                <a:gd name="connsiteY6" fmla="*/ 923592 h 1199682"/>
                <a:gd name="connsiteX7" fmla="*/ 3167951 w 3915350"/>
                <a:gd name="connsiteY7" fmla="*/ 459380 h 1199682"/>
                <a:gd name="connsiteX8" fmla="*/ 1548923 w 3915350"/>
                <a:gd name="connsiteY8" fmla="*/ 432011 h 1199682"/>
                <a:gd name="connsiteX9" fmla="*/ 109018 w 3915350"/>
                <a:gd name="connsiteY9" fmla="*/ 783385 h 1199682"/>
                <a:gd name="connsiteX10" fmla="*/ 100357 w 3915350"/>
                <a:gd name="connsiteY10" fmla="*/ 788549 h 1199682"/>
                <a:gd name="connsiteX11" fmla="*/ 88013 w 3915350"/>
                <a:gd name="connsiteY11" fmla="*/ 778215 h 1199682"/>
                <a:gd name="connsiteX12" fmla="*/ 0 w 3915350"/>
                <a:gd name="connsiteY12" fmla="*/ 599841 h 1199682"/>
                <a:gd name="connsiteX13" fmla="*/ 1957675 w 3915350"/>
                <a:gd name="connsiteY13" fmla="*/ 0 h 119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5350" h="1199682">
                  <a:moveTo>
                    <a:pt x="1957675" y="0"/>
                  </a:moveTo>
                  <a:cubicBezTo>
                    <a:pt x="3038869" y="0"/>
                    <a:pt x="3915350" y="268558"/>
                    <a:pt x="3915350" y="599841"/>
                  </a:cubicBezTo>
                  <a:cubicBezTo>
                    <a:pt x="3915350" y="931124"/>
                    <a:pt x="3038869" y="1199682"/>
                    <a:pt x="1957675" y="1199682"/>
                  </a:cubicBezTo>
                  <a:cubicBezTo>
                    <a:pt x="1417078" y="1199682"/>
                    <a:pt x="927659" y="1132543"/>
                    <a:pt x="573390" y="1023993"/>
                  </a:cubicBezTo>
                  <a:lnTo>
                    <a:pt x="520480" y="1006156"/>
                  </a:lnTo>
                  <a:lnTo>
                    <a:pt x="600616" y="1006402"/>
                  </a:lnTo>
                  <a:cubicBezTo>
                    <a:pt x="879457" y="1003709"/>
                    <a:pt x="1233645" y="976368"/>
                    <a:pt x="1616659" y="923592"/>
                  </a:cubicBezTo>
                  <a:cubicBezTo>
                    <a:pt x="2492119" y="802961"/>
                    <a:pt x="3186656" y="595126"/>
                    <a:pt x="3167951" y="459380"/>
                  </a:cubicBezTo>
                  <a:cubicBezTo>
                    <a:pt x="3149247" y="323633"/>
                    <a:pt x="2424383" y="311380"/>
                    <a:pt x="1548923" y="432011"/>
                  </a:cubicBezTo>
                  <a:cubicBezTo>
                    <a:pt x="892328" y="522484"/>
                    <a:pt x="337502" y="662009"/>
                    <a:pt x="109018" y="783385"/>
                  </a:cubicBezTo>
                  <a:lnTo>
                    <a:pt x="100357" y="788549"/>
                  </a:lnTo>
                  <a:lnTo>
                    <a:pt x="88013" y="778215"/>
                  </a:lnTo>
                  <a:cubicBezTo>
                    <a:pt x="30814" y="721867"/>
                    <a:pt x="0" y="661957"/>
                    <a:pt x="0" y="599841"/>
                  </a:cubicBezTo>
                  <a:cubicBezTo>
                    <a:pt x="0" y="268558"/>
                    <a:pt x="876481" y="0"/>
                    <a:pt x="1957675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036E9487-F1A2-42E4-9414-8B9166E4C1A8}"/>
                </a:ext>
              </a:extLst>
            </p:cNvPr>
            <p:cNvSpPr/>
            <p:nvPr/>
          </p:nvSpPr>
          <p:spPr>
            <a:xfrm>
              <a:off x="1541203" y="4409598"/>
              <a:ext cx="3729015" cy="788534"/>
            </a:xfrm>
            <a:custGeom>
              <a:avLst/>
              <a:gdLst>
                <a:gd name="connsiteX0" fmla="*/ 2464609 w 3067963"/>
                <a:gd name="connsiteY0" fmla="*/ 221 h 657422"/>
                <a:gd name="connsiteX1" fmla="*/ 3067594 w 3067963"/>
                <a:gd name="connsiteY1" fmla="*/ 110400 h 657422"/>
                <a:gd name="connsiteX2" fmla="*/ 1516302 w 3067963"/>
                <a:gd name="connsiteY2" fmla="*/ 574612 h 657422"/>
                <a:gd name="connsiteX3" fmla="*/ 500259 w 3067963"/>
                <a:gd name="connsiteY3" fmla="*/ 657422 h 657422"/>
                <a:gd name="connsiteX4" fmla="*/ 420123 w 3067963"/>
                <a:gd name="connsiteY4" fmla="*/ 657176 h 657422"/>
                <a:gd name="connsiteX5" fmla="*/ 346681 w 3067963"/>
                <a:gd name="connsiteY5" fmla="*/ 632416 h 657422"/>
                <a:gd name="connsiteX6" fmla="*/ 53487 w 3067963"/>
                <a:gd name="connsiteY6" fmla="*/ 484346 h 657422"/>
                <a:gd name="connsiteX7" fmla="*/ 0 w 3067963"/>
                <a:gd name="connsiteY7" fmla="*/ 439569 h 657422"/>
                <a:gd name="connsiteX8" fmla="*/ 8661 w 3067963"/>
                <a:gd name="connsiteY8" fmla="*/ 434405 h 657422"/>
                <a:gd name="connsiteX9" fmla="*/ 1448566 w 3067963"/>
                <a:gd name="connsiteY9" fmla="*/ 83031 h 657422"/>
                <a:gd name="connsiteX10" fmla="*/ 2464609 w 3067963"/>
                <a:gd name="connsiteY10" fmla="*/ 221 h 65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7963" h="657422">
                  <a:moveTo>
                    <a:pt x="2464609" y="221"/>
                  </a:moveTo>
                  <a:cubicBezTo>
                    <a:pt x="2823119" y="-3241"/>
                    <a:pt x="3057073" y="34043"/>
                    <a:pt x="3067594" y="110400"/>
                  </a:cubicBezTo>
                  <a:cubicBezTo>
                    <a:pt x="3086299" y="246146"/>
                    <a:pt x="2391762" y="453981"/>
                    <a:pt x="1516302" y="574612"/>
                  </a:cubicBezTo>
                  <a:cubicBezTo>
                    <a:pt x="1133288" y="627388"/>
                    <a:pt x="779100" y="654729"/>
                    <a:pt x="500259" y="657422"/>
                  </a:cubicBezTo>
                  <a:lnTo>
                    <a:pt x="420123" y="657176"/>
                  </a:lnTo>
                  <a:lnTo>
                    <a:pt x="346681" y="632416"/>
                  </a:lnTo>
                  <a:cubicBezTo>
                    <a:pt x="226992" y="587978"/>
                    <a:pt x="127785" y="538169"/>
                    <a:pt x="53487" y="484346"/>
                  </a:cubicBezTo>
                  <a:lnTo>
                    <a:pt x="0" y="439569"/>
                  </a:lnTo>
                  <a:lnTo>
                    <a:pt x="8661" y="434405"/>
                  </a:lnTo>
                  <a:cubicBezTo>
                    <a:pt x="237145" y="313029"/>
                    <a:pt x="791971" y="173504"/>
                    <a:pt x="1448566" y="83031"/>
                  </a:cubicBezTo>
                  <a:cubicBezTo>
                    <a:pt x="1831580" y="30255"/>
                    <a:pt x="2185768" y="2914"/>
                    <a:pt x="2464609" y="22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D6640D07-4B21-4AE1-B60B-5D61BE6C55C9}"/>
                </a:ext>
              </a:extLst>
            </p:cNvPr>
            <p:cNvSpPr/>
            <p:nvPr/>
          </p:nvSpPr>
          <p:spPr>
            <a:xfrm>
              <a:off x="5174228" y="2378274"/>
              <a:ext cx="453956" cy="45395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3" name="直接箭头连接符 102">
              <a:extLst>
                <a:ext uri="{FF2B5EF4-FFF2-40B4-BE49-F238E27FC236}">
                  <a16:creationId xmlns:a16="http://schemas.microsoft.com/office/drawing/2014/main" id="{D76CCA78-BD2B-43BE-8B58-C7825DE880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7988" y="2661357"/>
              <a:ext cx="435139" cy="3426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箭头连接符 103">
              <a:extLst>
                <a:ext uri="{FF2B5EF4-FFF2-40B4-BE49-F238E27FC236}">
                  <a16:creationId xmlns:a16="http://schemas.microsoft.com/office/drawing/2014/main" id="{6D89471C-ABB5-4111-A714-415B0AF2D5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39089" y="2900852"/>
              <a:ext cx="435139" cy="3426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id="{8DEDD6FD-C71A-432A-AD76-E82E7A92A2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4729" y="3152231"/>
              <a:ext cx="435139" cy="3426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E5CBC350-46B6-4EE3-B332-315F89D070F3}"/>
                </a:ext>
              </a:extLst>
            </p:cNvPr>
            <p:cNvGrpSpPr/>
            <p:nvPr/>
          </p:nvGrpSpPr>
          <p:grpSpPr>
            <a:xfrm>
              <a:off x="3214654" y="3644198"/>
              <a:ext cx="405082" cy="1248093"/>
              <a:chOff x="5237100" y="2878053"/>
              <a:chExt cx="686166" cy="2114134"/>
            </a:xfrm>
          </p:grpSpPr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B567DE24-62D2-466B-B518-2BAEE4BF6E1D}"/>
                  </a:ext>
                </a:extLst>
              </p:cNvPr>
              <p:cNvSpPr/>
              <p:nvPr/>
            </p:nvSpPr>
            <p:spPr>
              <a:xfrm rot="1414048">
                <a:off x="5237100" y="3812483"/>
                <a:ext cx="290191" cy="5891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B8477C26-B325-45EA-B537-F0885521415B}"/>
                  </a:ext>
                </a:extLst>
              </p:cNvPr>
              <p:cNvSpPr/>
              <p:nvPr/>
            </p:nvSpPr>
            <p:spPr>
              <a:xfrm rot="20185952" flipH="1">
                <a:off x="5633075" y="4353531"/>
                <a:ext cx="290191" cy="5891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5DE8ABB8-41A3-4B09-AF6B-FAFBA6608A68}"/>
                  </a:ext>
                </a:extLst>
              </p:cNvPr>
              <p:cNvSpPr/>
              <p:nvPr/>
            </p:nvSpPr>
            <p:spPr>
              <a:xfrm>
                <a:off x="5281084" y="2878053"/>
                <a:ext cx="559294" cy="71676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E633AD5C-49A6-4F9E-B27F-93A79D5E8CA5}"/>
                  </a:ext>
                </a:extLst>
              </p:cNvPr>
              <p:cNvSpPr/>
              <p:nvPr/>
            </p:nvSpPr>
            <p:spPr>
              <a:xfrm>
                <a:off x="5252207" y="3602859"/>
                <a:ext cx="559294" cy="113546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DC4038C0-B3D2-4191-80B0-631EDF28089D}"/>
                  </a:ext>
                </a:extLst>
              </p:cNvPr>
              <p:cNvSpPr/>
              <p:nvPr/>
            </p:nvSpPr>
            <p:spPr>
              <a:xfrm rot="20185952" flipH="1">
                <a:off x="5531390" y="3866500"/>
                <a:ext cx="290191" cy="5891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84961F38-BE1E-4FC4-B494-C4DA6955752A}"/>
                  </a:ext>
                </a:extLst>
              </p:cNvPr>
              <p:cNvSpPr/>
              <p:nvPr/>
            </p:nvSpPr>
            <p:spPr>
              <a:xfrm rot="1414048">
                <a:off x="5329001" y="4403048"/>
                <a:ext cx="290191" cy="5891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0923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5F0439-AFE5-414E-9F80-783FC47085AC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太阳辐射</a:t>
            </a:r>
            <a:endParaRPr lang="en-US" altLang="zh-CN" dirty="0">
              <a:solidFill>
                <a:srgbClr val="2E75B6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6E67ADC9-02FA-4776-9947-58756291B9DB}"/>
              </a:ext>
            </a:extLst>
          </p:cNvPr>
          <p:cNvSpPr txBox="1"/>
          <p:nvPr/>
        </p:nvSpPr>
        <p:spPr>
          <a:xfrm>
            <a:off x="724043" y="1266832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基于户外的舒适度指标（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Universal Thermal Climate Index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E4C7FC-C81A-432D-B6FC-E0A07C849DBA}"/>
              </a:ext>
            </a:extLst>
          </p:cNvPr>
          <p:cNvSpPr txBox="1"/>
          <p:nvPr/>
        </p:nvSpPr>
        <p:spPr>
          <a:xfrm>
            <a:off x="724043" y="1832327"/>
            <a:ext cx="6094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风、气温、相对湿度、平均辐射温度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1B60D45-0FE0-4DDB-8CC4-27AA04B940A3}"/>
              </a:ext>
            </a:extLst>
          </p:cNvPr>
          <p:cNvSpPr txBox="1"/>
          <p:nvPr/>
        </p:nvSpPr>
        <p:spPr>
          <a:xfrm>
            <a:off x="724043" y="2361337"/>
            <a:ext cx="11225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平均辐射温度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(MRT)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是表达表面温度对乘员舒适度影响的一种方式。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1FF38D0-9E76-4CF6-B823-CFD6B32D0C98}"/>
              </a:ext>
            </a:extLst>
          </p:cNvPr>
          <p:cNvSpPr txBox="1"/>
          <p:nvPr/>
        </p:nvSpPr>
        <p:spPr>
          <a:xfrm>
            <a:off x="724041" y="2886461"/>
            <a:ext cx="11340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以其最简单和最不准确的形式，它是不受控制或未调节的表面温度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(AUST)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的均匀稳态面积的加权平均值。</a:t>
            </a:r>
          </a:p>
        </p:txBody>
      </p:sp>
      <p:pic>
        <p:nvPicPr>
          <p:cNvPr id="1026" name="Picture 2" descr="简化捷运 ">
            <a:extLst>
              <a:ext uri="{FF2B5EF4-FFF2-40B4-BE49-F238E27FC236}">
                <a16:creationId xmlns:a16="http://schemas.microsoft.com/office/drawing/2014/main" id="{769AD0DE-A14B-4FA1-B167-5B0F509DB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8" y="3602208"/>
            <a:ext cx="2852088" cy="214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AACEF3-23FF-44E7-8C35-347EDA038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761" y="3728553"/>
            <a:ext cx="4600575" cy="5048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5D5CEF-C8EF-43C0-98C6-D755A1CA5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636" y="4241901"/>
            <a:ext cx="4832828" cy="134926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2CBC81E6-4E25-4DAA-8785-196045749E63}"/>
              </a:ext>
            </a:extLst>
          </p:cNvPr>
          <p:cNvSpPr txBox="1"/>
          <p:nvPr/>
        </p:nvSpPr>
        <p:spPr>
          <a:xfrm>
            <a:off x="307584" y="6220723"/>
            <a:ext cx="9175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http://www.healthyheating.com/Definitions/Mean%20Radiant.htm#.Yc3SOdBByUm</a:t>
            </a:r>
          </a:p>
        </p:txBody>
      </p:sp>
    </p:spTree>
    <p:extLst>
      <p:ext uri="{BB962C8B-B14F-4D97-AF65-F5344CB8AC3E}">
        <p14:creationId xmlns:p14="http://schemas.microsoft.com/office/powerpoint/2010/main" val="322613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5F0439-AFE5-414E-9F80-783FC47085AC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太阳辐射</a:t>
            </a:r>
            <a:endParaRPr lang="en-US" altLang="zh-CN" dirty="0">
              <a:solidFill>
                <a:srgbClr val="2E75B6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6E67ADC9-02FA-4776-9947-58756291B9DB}"/>
              </a:ext>
            </a:extLst>
          </p:cNvPr>
          <p:cNvSpPr txBox="1"/>
          <p:nvPr/>
        </p:nvSpPr>
        <p:spPr>
          <a:xfrm>
            <a:off x="724043" y="1266832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基于户外的舒适度指标（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Universal Thermal Climate Index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E4C7FC-C81A-432D-B6FC-E0A07C849DBA}"/>
              </a:ext>
            </a:extLst>
          </p:cNvPr>
          <p:cNvSpPr txBox="1"/>
          <p:nvPr/>
        </p:nvSpPr>
        <p:spPr>
          <a:xfrm>
            <a:off x="724043" y="1832327"/>
            <a:ext cx="6094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风、气温、相对湿度、平均辐射温度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1B60D45-0FE0-4DDB-8CC4-27AA04B940A3}"/>
              </a:ext>
            </a:extLst>
          </p:cNvPr>
          <p:cNvSpPr txBox="1"/>
          <p:nvPr/>
        </p:nvSpPr>
        <p:spPr>
          <a:xfrm>
            <a:off x="724043" y="2361337"/>
            <a:ext cx="11225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平均辐射温度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(MRT)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是表达表面温度对乘员舒适度影响的一种方式。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1FF38D0-9E76-4CF6-B823-CFD6B32D0C98}"/>
              </a:ext>
            </a:extLst>
          </p:cNvPr>
          <p:cNvSpPr txBox="1"/>
          <p:nvPr/>
        </p:nvSpPr>
        <p:spPr>
          <a:xfrm>
            <a:off x="724041" y="2886461"/>
            <a:ext cx="11340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以其最简单和最不准确的形式，它是不受控制或未调节的表面温度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(AUST)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的均匀稳态面积的加权平均值。</a:t>
            </a:r>
          </a:p>
        </p:txBody>
      </p:sp>
      <p:pic>
        <p:nvPicPr>
          <p:cNvPr id="1026" name="Picture 2" descr="简化捷运 ">
            <a:extLst>
              <a:ext uri="{FF2B5EF4-FFF2-40B4-BE49-F238E27FC236}">
                <a16:creationId xmlns:a16="http://schemas.microsoft.com/office/drawing/2014/main" id="{769AD0DE-A14B-4FA1-B167-5B0F509DB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8" y="3602208"/>
            <a:ext cx="2852088" cy="214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AACEF3-23FF-44E7-8C35-347EDA038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761" y="3728553"/>
            <a:ext cx="4600575" cy="5048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5D5CEF-C8EF-43C0-98C6-D755A1CA5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636" y="4241901"/>
            <a:ext cx="4832828" cy="134926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2CBC81E6-4E25-4DAA-8785-196045749E63}"/>
              </a:ext>
            </a:extLst>
          </p:cNvPr>
          <p:cNvSpPr txBox="1"/>
          <p:nvPr/>
        </p:nvSpPr>
        <p:spPr>
          <a:xfrm>
            <a:off x="307584" y="6220723"/>
            <a:ext cx="9175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http://www.healthyheating.com/Definitions/Mean%20Radiant.htm#.Yc3SOdBByUm</a:t>
            </a:r>
          </a:p>
        </p:txBody>
      </p:sp>
    </p:spTree>
    <p:extLst>
      <p:ext uri="{BB962C8B-B14F-4D97-AF65-F5344CB8AC3E}">
        <p14:creationId xmlns:p14="http://schemas.microsoft.com/office/powerpoint/2010/main" val="365633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0804B5C6-8108-4E4D-AA25-73E1F420058E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A8C77E-95B2-4D21-9B54-3C3A307A77D9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关于课程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6E7DEF3-1775-476C-9F24-D198CE79A436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E6BE408-446A-41B4-9258-0B901177E891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2F09918-0424-4494-8CC3-B0F37222607A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89F239B-4740-49C6-9983-FF20B87BFA0E}"/>
              </a:ext>
            </a:extLst>
          </p:cNvPr>
          <p:cNvCxnSpPr/>
          <p:nvPr/>
        </p:nvCxnSpPr>
        <p:spPr>
          <a:xfrm flipH="1">
            <a:off x="0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5">
            <a:extLst>
              <a:ext uri="{FF2B5EF4-FFF2-40B4-BE49-F238E27FC236}">
                <a16:creationId xmlns:a16="http://schemas.microsoft.com/office/drawing/2014/main" id="{1373D0C0-39A5-49B1-8FE0-BCBDC01BC1D9}"/>
              </a:ext>
            </a:extLst>
          </p:cNvPr>
          <p:cNvSpPr txBox="1"/>
          <p:nvPr/>
        </p:nvSpPr>
        <p:spPr>
          <a:xfrm>
            <a:off x="971072" y="106760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课程要求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B7EEC6F-D036-4CF5-BE13-DEF66EB871D2}"/>
              </a:ext>
            </a:extLst>
          </p:cNvPr>
          <p:cNvSpPr txBox="1"/>
          <p:nvPr/>
        </p:nvSpPr>
        <p:spPr>
          <a:xfrm>
            <a:off x="919728" y="2088878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需安装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Rhinoceros 7.0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正版或试用版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371C44A-E17A-4A11-92CB-F59A9AB59BC1}"/>
              </a:ext>
            </a:extLst>
          </p:cNvPr>
          <p:cNvSpPr txBox="1"/>
          <p:nvPr/>
        </p:nvSpPr>
        <p:spPr>
          <a:xfrm>
            <a:off x="919727" y="2581320"/>
            <a:ext cx="8848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根据课程内容安装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Ladybug Tools1.3.0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LBT1.3.0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）及其必要的计算引擎程序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B80321F-6E6E-419D-B01B-452B3D3FA589}"/>
              </a:ext>
            </a:extLst>
          </p:cNvPr>
          <p:cNvSpPr txBox="1"/>
          <p:nvPr/>
        </p:nvSpPr>
        <p:spPr>
          <a:xfrm>
            <a:off x="919728" y="3073762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Rhinoceros 3D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Grasshopper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有了解和入门基础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徽标&#10;&#10;描述已自动生成">
            <a:extLst>
              <a:ext uri="{FF2B5EF4-FFF2-40B4-BE49-F238E27FC236}">
                <a16:creationId xmlns:a16="http://schemas.microsoft.com/office/drawing/2014/main" id="{94A30410-412F-4A97-A805-7F1EEA7F6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587" y="5902543"/>
            <a:ext cx="667684" cy="8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58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5F0439-AFE5-414E-9F80-783FC47085AC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实操</a:t>
            </a:r>
            <a:endParaRPr lang="en-US" altLang="zh-CN" dirty="0">
              <a:solidFill>
                <a:srgbClr val="2E75B6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2F69AF01-CD31-4EE2-ACCF-5758F076B368}"/>
              </a:ext>
            </a:extLst>
          </p:cNvPr>
          <p:cNvSpPr txBox="1"/>
          <p:nvPr/>
        </p:nvSpPr>
        <p:spPr>
          <a:xfrm>
            <a:off x="4645263" y="3022678"/>
            <a:ext cx="2078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实操环节</a:t>
            </a:r>
          </a:p>
        </p:txBody>
      </p:sp>
    </p:spTree>
    <p:extLst>
      <p:ext uri="{BB962C8B-B14F-4D97-AF65-F5344CB8AC3E}">
        <p14:creationId xmlns:p14="http://schemas.microsoft.com/office/powerpoint/2010/main" val="2105018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5F0439-AFE5-414E-9F80-783FC47085AC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实操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12324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BE00C4B-37E5-4AC2-9E90-CBCF089FA231}"/>
              </a:ext>
            </a:extLst>
          </p:cNvPr>
          <p:cNvSpPr txBox="1"/>
          <p:nvPr/>
        </p:nvSpPr>
        <p:spPr>
          <a:xfrm>
            <a:off x="724043" y="1339811"/>
            <a:ext cx="419839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实操阶段</a:t>
            </a:r>
            <a:endParaRPr lang="en-US" altLang="zh-CN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32E930D-BBD9-472B-AF00-2036C0A5155B}"/>
              </a:ext>
            </a:extLst>
          </p:cNvPr>
          <p:cNvSpPr txBox="1"/>
          <p:nvPr/>
        </p:nvSpPr>
        <p:spPr>
          <a:xfrm>
            <a:off x="724043" y="2067861"/>
            <a:ext cx="8534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启动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Rhino7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时，在启动界面的模板选择中选择大模型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-m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FC89D3C-35A5-4E3D-AEEA-284DB9204769}"/>
              </a:ext>
            </a:extLst>
          </p:cNvPr>
          <p:cNvGrpSpPr/>
          <p:nvPr/>
        </p:nvGrpSpPr>
        <p:grpSpPr>
          <a:xfrm>
            <a:off x="3192037" y="2470189"/>
            <a:ext cx="5037563" cy="3048000"/>
            <a:chOff x="768433" y="2470189"/>
            <a:chExt cx="5037563" cy="304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15B9237-250B-4749-8122-4DB624552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92"/>
            <a:stretch/>
          </p:blipFill>
          <p:spPr>
            <a:xfrm>
              <a:off x="923278" y="2470189"/>
              <a:ext cx="4874626" cy="3048000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57D7A39-8CF4-4458-A504-B8B4110A7B27}"/>
                </a:ext>
              </a:extLst>
            </p:cNvPr>
            <p:cNvSpPr/>
            <p:nvPr/>
          </p:nvSpPr>
          <p:spPr>
            <a:xfrm>
              <a:off x="905522" y="2470190"/>
              <a:ext cx="4900474" cy="3047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CD4B262-54EF-4E58-8EE2-C74FF8A6A06B}"/>
                </a:ext>
              </a:extLst>
            </p:cNvPr>
            <p:cNvSpPr/>
            <p:nvPr/>
          </p:nvSpPr>
          <p:spPr>
            <a:xfrm>
              <a:off x="768433" y="3438957"/>
              <a:ext cx="1925509" cy="36501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8344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12324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BE00C4B-37E5-4AC2-9E90-CBCF089FA231}"/>
              </a:ext>
            </a:extLst>
          </p:cNvPr>
          <p:cNvSpPr txBox="1"/>
          <p:nvPr/>
        </p:nvSpPr>
        <p:spPr>
          <a:xfrm>
            <a:off x="724043" y="1339811"/>
            <a:ext cx="419839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实操阶段</a:t>
            </a:r>
            <a:endParaRPr lang="en-US" altLang="zh-CN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32E930D-BBD9-472B-AF00-2036C0A5155B}"/>
              </a:ext>
            </a:extLst>
          </p:cNvPr>
          <p:cNvSpPr txBox="1"/>
          <p:nvPr/>
        </p:nvSpPr>
        <p:spPr>
          <a:xfrm>
            <a:off x="724042" y="2067861"/>
            <a:ext cx="1055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Rhino7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的工具栏中，点选载入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Grasshopper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（也可以通过输入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Grasshopper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的方式打开）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C4090E-F3A6-4DDB-A77D-88584B041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31" y="2437193"/>
            <a:ext cx="8943740" cy="347142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C1EC8A4-1205-4ED7-97A0-A401D21DC794}"/>
              </a:ext>
            </a:extLst>
          </p:cNvPr>
          <p:cNvSpPr/>
          <p:nvPr/>
        </p:nvSpPr>
        <p:spPr>
          <a:xfrm>
            <a:off x="1322432" y="2437193"/>
            <a:ext cx="8943740" cy="3471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8DCCB9F-1F98-4256-8A7A-9722B0EF7CE1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实操</a:t>
            </a:r>
          </a:p>
        </p:txBody>
      </p:sp>
    </p:spTree>
    <p:extLst>
      <p:ext uri="{BB962C8B-B14F-4D97-AF65-F5344CB8AC3E}">
        <p14:creationId xmlns:p14="http://schemas.microsoft.com/office/powerpoint/2010/main" val="911489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12324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BE00C4B-37E5-4AC2-9E90-CBCF089FA231}"/>
              </a:ext>
            </a:extLst>
          </p:cNvPr>
          <p:cNvSpPr txBox="1"/>
          <p:nvPr/>
        </p:nvSpPr>
        <p:spPr>
          <a:xfrm>
            <a:off x="724043" y="1339811"/>
            <a:ext cx="419839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实操阶段</a:t>
            </a:r>
            <a:endParaRPr lang="en-US" altLang="zh-CN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32E930D-BBD9-472B-AF00-2036C0A5155B}"/>
              </a:ext>
            </a:extLst>
          </p:cNvPr>
          <p:cNvSpPr txBox="1"/>
          <p:nvPr/>
        </p:nvSpPr>
        <p:spPr>
          <a:xfrm>
            <a:off x="724042" y="2067861"/>
            <a:ext cx="1055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Grasshopper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Display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工具栏中，将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Draw Icons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Draw Full Names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选中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DFE3308-E19F-4991-AB90-EE59D236A189}"/>
              </a:ext>
            </a:extLst>
          </p:cNvPr>
          <p:cNvGrpSpPr/>
          <p:nvPr/>
        </p:nvGrpSpPr>
        <p:grpSpPr>
          <a:xfrm>
            <a:off x="2855237" y="2393377"/>
            <a:ext cx="5587427" cy="3544492"/>
            <a:chOff x="1322431" y="2437193"/>
            <a:chExt cx="4856085" cy="308055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C1EC8A4-1205-4ED7-97A0-A401D21DC794}"/>
                </a:ext>
              </a:extLst>
            </p:cNvPr>
            <p:cNvSpPr/>
            <p:nvPr/>
          </p:nvSpPr>
          <p:spPr>
            <a:xfrm>
              <a:off x="1322432" y="2437193"/>
              <a:ext cx="4856084" cy="3080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DC61DB3-B1CC-4994-BE13-5CC8B9C01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0170" b="55081"/>
            <a:stretch/>
          </p:blipFill>
          <p:spPr>
            <a:xfrm>
              <a:off x="1322431" y="2437193"/>
              <a:ext cx="4856085" cy="3080551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1FECC472-9836-46C0-9971-25D68A40FDF3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实操</a:t>
            </a:r>
          </a:p>
        </p:txBody>
      </p:sp>
    </p:spTree>
    <p:extLst>
      <p:ext uri="{BB962C8B-B14F-4D97-AF65-F5344CB8AC3E}">
        <p14:creationId xmlns:p14="http://schemas.microsoft.com/office/powerpoint/2010/main" val="2320427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12324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BE00C4B-37E5-4AC2-9E90-CBCF089FA231}"/>
              </a:ext>
            </a:extLst>
          </p:cNvPr>
          <p:cNvSpPr txBox="1"/>
          <p:nvPr/>
        </p:nvSpPr>
        <p:spPr>
          <a:xfrm>
            <a:off x="724043" y="1339811"/>
            <a:ext cx="419839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实操阶段</a:t>
            </a:r>
            <a:endParaRPr lang="en-US" altLang="zh-CN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32E930D-BBD9-472B-AF00-2036C0A5155B}"/>
              </a:ext>
            </a:extLst>
          </p:cNvPr>
          <p:cNvSpPr txBox="1"/>
          <p:nvPr/>
        </p:nvSpPr>
        <p:spPr>
          <a:xfrm>
            <a:off x="724042" y="2067861"/>
            <a:ext cx="1055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Grasshopper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View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工具栏中，将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Obscure Components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选中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B03AE6C-DB54-4DB8-8F8A-A5F1E0E7F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927" b="59871"/>
          <a:stretch/>
        </p:blipFill>
        <p:spPr>
          <a:xfrm>
            <a:off x="2716567" y="2692135"/>
            <a:ext cx="5495278" cy="275207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8A419F4-6C70-4988-AAE5-2E98571E2E6A}"/>
              </a:ext>
            </a:extLst>
          </p:cNvPr>
          <p:cNvSpPr/>
          <p:nvPr/>
        </p:nvSpPr>
        <p:spPr>
          <a:xfrm>
            <a:off x="2689934" y="2706335"/>
            <a:ext cx="5548544" cy="2737871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54CABAF-EA5A-457D-A0A1-8A126884FBD7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实操</a:t>
            </a:r>
          </a:p>
        </p:txBody>
      </p:sp>
    </p:spTree>
    <p:extLst>
      <p:ext uri="{BB962C8B-B14F-4D97-AF65-F5344CB8AC3E}">
        <p14:creationId xmlns:p14="http://schemas.microsoft.com/office/powerpoint/2010/main" val="1164886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12324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332E930D-BBD9-472B-AF00-2036C0A5155B}"/>
              </a:ext>
            </a:extLst>
          </p:cNvPr>
          <p:cNvSpPr txBox="1"/>
          <p:nvPr/>
        </p:nvSpPr>
        <p:spPr>
          <a:xfrm>
            <a:off x="515813" y="2838012"/>
            <a:ext cx="105594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跟上步伐，开始学习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E530CD-DF14-40C6-8E51-D59D2BDDA5F3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实操</a:t>
            </a:r>
          </a:p>
        </p:txBody>
      </p:sp>
    </p:spTree>
    <p:extLst>
      <p:ext uri="{BB962C8B-B14F-4D97-AF65-F5344CB8AC3E}">
        <p14:creationId xmlns:p14="http://schemas.microsoft.com/office/powerpoint/2010/main" val="1755824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EAED0919-E00A-4A00-90C5-08828B7EA48B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01FBE1A-EAB3-4897-A25F-85C637A2D6DD}"/>
              </a:ext>
            </a:extLst>
          </p:cNvPr>
          <p:cNvSpPr txBox="1"/>
          <p:nvPr/>
        </p:nvSpPr>
        <p:spPr>
          <a:xfrm>
            <a:off x="768433" y="200212"/>
            <a:ext cx="110799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课后交流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D7D07B7-FB5B-4089-89F2-308DD3A60882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F1840D-915B-4872-B1EC-35C0162A864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E137235-2498-4248-BA7D-FD3358F8DCF0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6319727-040E-4CCE-96BE-16339102A914}"/>
              </a:ext>
            </a:extLst>
          </p:cNvPr>
          <p:cNvCxnSpPr/>
          <p:nvPr/>
        </p:nvCxnSpPr>
        <p:spPr>
          <a:xfrm flipH="1">
            <a:off x="0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图片 146" descr="QR 代码&#10;&#10;描述已自动生成">
            <a:extLst>
              <a:ext uri="{FF2B5EF4-FFF2-40B4-BE49-F238E27FC236}">
                <a16:creationId xmlns:a16="http://schemas.microsoft.com/office/drawing/2014/main" id="{B44D068A-516A-4676-A97F-90F18371D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259" y="614812"/>
            <a:ext cx="3258273" cy="5838825"/>
          </a:xfrm>
          <a:prstGeom prst="rect">
            <a:avLst/>
          </a:prstGeom>
        </p:spPr>
      </p:pic>
      <p:sp>
        <p:nvSpPr>
          <p:cNvPr id="149" name="文本框 45">
            <a:extLst>
              <a:ext uri="{FF2B5EF4-FFF2-40B4-BE49-F238E27FC236}">
                <a16:creationId xmlns:a16="http://schemas.microsoft.com/office/drawing/2014/main" id="{BFD0B7F5-28DA-4190-8E83-AE7AA7453302}"/>
              </a:ext>
            </a:extLst>
          </p:cNvPr>
          <p:cNvSpPr txBox="1"/>
          <p:nvPr/>
        </p:nvSpPr>
        <p:spPr>
          <a:xfrm>
            <a:off x="4189682" y="3272614"/>
            <a:ext cx="7160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在这里，我们都是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Ladybug Tools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玩家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442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FE121DE1-3029-4763-8A85-FDD251990F15}"/>
              </a:ext>
            </a:extLst>
          </p:cNvPr>
          <p:cNvCxnSpPr>
            <a:cxnSpLocks/>
          </p:cNvCxnSpPr>
          <p:nvPr/>
        </p:nvCxnSpPr>
        <p:spPr>
          <a:xfrm flipV="1">
            <a:off x="6687044" y="1587763"/>
            <a:ext cx="0" cy="3331928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0F63F13-2177-4365-9D66-020E6F7A1C12}"/>
              </a:ext>
            </a:extLst>
          </p:cNvPr>
          <p:cNvCxnSpPr>
            <a:cxnSpLocks/>
          </p:cNvCxnSpPr>
          <p:nvPr/>
        </p:nvCxnSpPr>
        <p:spPr>
          <a:xfrm flipV="1">
            <a:off x="3188826" y="1587763"/>
            <a:ext cx="0" cy="331382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823D8942-51E0-4DBF-AC3B-4BCD7118AFCF}"/>
              </a:ext>
            </a:extLst>
          </p:cNvPr>
          <p:cNvCxnSpPr>
            <a:cxnSpLocks/>
          </p:cNvCxnSpPr>
          <p:nvPr/>
        </p:nvCxnSpPr>
        <p:spPr>
          <a:xfrm flipH="1" flipV="1">
            <a:off x="1150098" y="1623034"/>
            <a:ext cx="1" cy="3269498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0B8511A-9342-44A6-AD7C-336C2C06AA12}"/>
              </a:ext>
            </a:extLst>
          </p:cNvPr>
          <p:cNvCxnSpPr>
            <a:cxnSpLocks/>
          </p:cNvCxnSpPr>
          <p:nvPr/>
        </p:nvCxnSpPr>
        <p:spPr>
          <a:xfrm flipV="1">
            <a:off x="9650927" y="1623034"/>
            <a:ext cx="0" cy="3325706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6BEC45A0-11D1-4533-9CFD-2269B18FA3D8}"/>
              </a:ext>
            </a:extLst>
          </p:cNvPr>
          <p:cNvCxnSpPr>
            <a:cxnSpLocks/>
          </p:cNvCxnSpPr>
          <p:nvPr/>
        </p:nvCxnSpPr>
        <p:spPr>
          <a:xfrm flipV="1">
            <a:off x="8760098" y="1623034"/>
            <a:ext cx="0" cy="3325706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D9ED8368-B7DD-48FB-A676-1C0CA32841AC}"/>
              </a:ext>
            </a:extLst>
          </p:cNvPr>
          <p:cNvCxnSpPr>
            <a:cxnSpLocks/>
          </p:cNvCxnSpPr>
          <p:nvPr/>
        </p:nvCxnSpPr>
        <p:spPr>
          <a:xfrm flipV="1">
            <a:off x="5905089" y="1587763"/>
            <a:ext cx="0" cy="3329225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7E442821-AFD2-4DD7-B9DF-07AC90EB9F16}"/>
              </a:ext>
            </a:extLst>
          </p:cNvPr>
          <p:cNvCxnSpPr>
            <a:cxnSpLocks/>
          </p:cNvCxnSpPr>
          <p:nvPr/>
        </p:nvCxnSpPr>
        <p:spPr>
          <a:xfrm flipV="1">
            <a:off x="5129509" y="1587763"/>
            <a:ext cx="0" cy="3326118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CAF13024-7011-4B47-9683-E204A3FD9B27}"/>
              </a:ext>
            </a:extLst>
          </p:cNvPr>
          <p:cNvCxnSpPr>
            <a:cxnSpLocks/>
          </p:cNvCxnSpPr>
          <p:nvPr/>
        </p:nvCxnSpPr>
        <p:spPr>
          <a:xfrm flipV="1">
            <a:off x="11089197" y="1623034"/>
            <a:ext cx="0" cy="3325706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845507B-077F-4EBA-8389-AEDC095D025C}"/>
              </a:ext>
            </a:extLst>
          </p:cNvPr>
          <p:cNvCxnSpPr>
            <a:stCxn id="12" idx="6"/>
            <a:endCxn id="16" idx="2"/>
          </p:cNvCxnSpPr>
          <p:nvPr/>
        </p:nvCxnSpPr>
        <p:spPr>
          <a:xfrm flipV="1">
            <a:off x="1310062" y="4405236"/>
            <a:ext cx="3651547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AAA0C8DB-AE62-423C-B3B6-1775760AC1FE}"/>
              </a:ext>
            </a:extLst>
          </p:cNvPr>
          <p:cNvSpPr/>
          <p:nvPr/>
        </p:nvSpPr>
        <p:spPr>
          <a:xfrm>
            <a:off x="971487" y="4235949"/>
            <a:ext cx="338575" cy="3385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0754B3E-4282-477D-81B1-C8910E97EC53}"/>
              </a:ext>
            </a:extLst>
          </p:cNvPr>
          <p:cNvSpPr/>
          <p:nvPr/>
        </p:nvSpPr>
        <p:spPr>
          <a:xfrm>
            <a:off x="4961609" y="4235948"/>
            <a:ext cx="338575" cy="3385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B3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E3606D4-A718-42A1-B256-F54FE86C0229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5300184" y="4405235"/>
            <a:ext cx="3281302" cy="0"/>
          </a:xfrm>
          <a:prstGeom prst="line">
            <a:avLst/>
          </a:prstGeom>
          <a:ln w="76200">
            <a:solidFill>
              <a:srgbClr val="F5B3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>
            <a:extLst>
              <a:ext uri="{FF2B5EF4-FFF2-40B4-BE49-F238E27FC236}">
                <a16:creationId xmlns:a16="http://schemas.microsoft.com/office/drawing/2014/main" id="{94629B87-29E6-4CDA-B312-0399381475F6}"/>
              </a:ext>
            </a:extLst>
          </p:cNvPr>
          <p:cNvSpPr/>
          <p:nvPr/>
        </p:nvSpPr>
        <p:spPr>
          <a:xfrm>
            <a:off x="5744583" y="4235947"/>
            <a:ext cx="338575" cy="3385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70ECE5-9ED7-4617-A67A-0FD01B7C1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52" y="3930868"/>
            <a:ext cx="898934" cy="8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AB9C0F3-E819-48F7-B9F8-D296DA82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60" y="3980673"/>
            <a:ext cx="898934" cy="8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id="{369F6FDF-8948-432A-83DB-CB1B501235EE}"/>
              </a:ext>
            </a:extLst>
          </p:cNvPr>
          <p:cNvSpPr/>
          <p:nvPr/>
        </p:nvSpPr>
        <p:spPr>
          <a:xfrm>
            <a:off x="10910585" y="4235946"/>
            <a:ext cx="338575" cy="3385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7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8F3C06F-497E-4964-892A-3DB8F6EBDDC2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8920061" y="4405233"/>
            <a:ext cx="1990524" cy="1"/>
          </a:xfrm>
          <a:prstGeom prst="line">
            <a:avLst/>
          </a:prstGeom>
          <a:ln w="76200">
            <a:solidFill>
              <a:srgbClr val="26AB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23084422-B50F-4B2A-A9CE-19660BDF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33" y="3930868"/>
            <a:ext cx="948739" cy="94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椭圆 47">
            <a:extLst>
              <a:ext uri="{FF2B5EF4-FFF2-40B4-BE49-F238E27FC236}">
                <a16:creationId xmlns:a16="http://schemas.microsoft.com/office/drawing/2014/main" id="{49306657-E928-44D7-AAFE-C21ADCDDC9D7}"/>
              </a:ext>
            </a:extLst>
          </p:cNvPr>
          <p:cNvSpPr/>
          <p:nvPr/>
        </p:nvSpPr>
        <p:spPr>
          <a:xfrm>
            <a:off x="980811" y="1907689"/>
            <a:ext cx="338575" cy="33857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C80090E-A587-40DA-A8C5-9D06272274C1}"/>
              </a:ext>
            </a:extLst>
          </p:cNvPr>
          <p:cNvCxnSpPr>
            <a:cxnSpLocks/>
          </p:cNvCxnSpPr>
          <p:nvPr/>
        </p:nvCxnSpPr>
        <p:spPr>
          <a:xfrm>
            <a:off x="1150098" y="2097399"/>
            <a:ext cx="10399751" cy="0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03F9B5DF-406D-4263-882A-D1B823C75F43}"/>
              </a:ext>
            </a:extLst>
          </p:cNvPr>
          <p:cNvSpPr/>
          <p:nvPr/>
        </p:nvSpPr>
        <p:spPr>
          <a:xfrm>
            <a:off x="1211244" y="2317068"/>
            <a:ext cx="3867464" cy="288000"/>
          </a:xfrm>
          <a:prstGeom prst="rect">
            <a:avLst/>
          </a:prstGeom>
          <a:solidFill>
            <a:srgbClr val="A8A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气候分析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E6DFF1A-FA69-4A01-B256-75AAFCB40221}"/>
              </a:ext>
            </a:extLst>
          </p:cNvPr>
          <p:cNvSpPr/>
          <p:nvPr/>
        </p:nvSpPr>
        <p:spPr>
          <a:xfrm>
            <a:off x="3255265" y="2642997"/>
            <a:ext cx="2614834" cy="28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形体及朝向分析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818828EA-6267-4264-AA99-559B82C473AA}"/>
              </a:ext>
            </a:extLst>
          </p:cNvPr>
          <p:cNvSpPr/>
          <p:nvPr/>
        </p:nvSpPr>
        <p:spPr>
          <a:xfrm>
            <a:off x="5191656" y="2953018"/>
            <a:ext cx="3508587" cy="288000"/>
          </a:xfrm>
          <a:prstGeom prst="rect">
            <a:avLst/>
          </a:prstGeom>
          <a:solidFill>
            <a:srgbClr val="F5B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采光分析分析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ED9588D-6A52-4E81-BCF8-A4786A561CA3}"/>
              </a:ext>
            </a:extLst>
          </p:cNvPr>
          <p:cNvSpPr/>
          <p:nvPr/>
        </p:nvSpPr>
        <p:spPr>
          <a:xfrm>
            <a:off x="6740139" y="3278174"/>
            <a:ext cx="2844350" cy="288000"/>
          </a:xfrm>
          <a:prstGeom prst="rect">
            <a:avLst/>
          </a:prstGeom>
          <a:solidFill>
            <a:srgbClr val="90C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能耗分析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9287C244-6230-476F-91B7-A9CE714ECC6C}"/>
              </a:ext>
            </a:extLst>
          </p:cNvPr>
          <p:cNvSpPr/>
          <p:nvPr/>
        </p:nvSpPr>
        <p:spPr>
          <a:xfrm>
            <a:off x="8819953" y="3609595"/>
            <a:ext cx="2216150" cy="288000"/>
          </a:xfrm>
          <a:prstGeom prst="rect">
            <a:avLst/>
          </a:prstGeom>
          <a:solidFill>
            <a:srgbClr val="249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风环境分析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12EC747-038F-4CC5-9A47-AD0AB48015E0}"/>
              </a:ext>
            </a:extLst>
          </p:cNvPr>
          <p:cNvSpPr txBox="1"/>
          <p:nvPr/>
        </p:nvSpPr>
        <p:spPr>
          <a:xfrm>
            <a:off x="3004565" y="5380194"/>
            <a:ext cx="590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建筑设计中各阶段需要进行的多种建筑物理分析路线图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E985A887-FAA4-4325-A1D3-CB80C44DEC11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63930DD-4445-4348-9E6D-4FBE550F6785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工具介绍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86A6DEF-426D-450E-BDA1-FA2B45E45A07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148DC04-EDD2-42C5-8541-43829492E373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57A25F2F-D443-4F3F-B57E-1F7562485EFA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3E7B5295-BFA1-4106-BD8C-87DF769A5093}"/>
              </a:ext>
            </a:extLst>
          </p:cNvPr>
          <p:cNvCxnSpPr/>
          <p:nvPr/>
        </p:nvCxnSpPr>
        <p:spPr>
          <a:xfrm flipH="1">
            <a:off x="0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10E3197C-3449-4DA1-987C-05D6AAC79563}"/>
              </a:ext>
            </a:extLst>
          </p:cNvPr>
          <p:cNvSpPr/>
          <p:nvPr/>
        </p:nvSpPr>
        <p:spPr>
          <a:xfrm>
            <a:off x="8581486" y="4235947"/>
            <a:ext cx="338575" cy="3385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27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B29C8F02-861F-48E4-AE64-18FFC09F050D}"/>
              </a:ext>
            </a:extLst>
          </p:cNvPr>
          <p:cNvSpPr/>
          <p:nvPr/>
        </p:nvSpPr>
        <p:spPr>
          <a:xfrm>
            <a:off x="670948" y="1448969"/>
            <a:ext cx="5608962" cy="375524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 descr="徽标&#10;&#10;描述已自动生成">
            <a:extLst>
              <a:ext uri="{FF2B5EF4-FFF2-40B4-BE49-F238E27FC236}">
                <a16:creationId xmlns:a16="http://schemas.microsoft.com/office/drawing/2014/main" id="{1E2FDA39-370E-44ED-B23D-A88473903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0587" y="5902543"/>
            <a:ext cx="667684" cy="8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73E2715-29A7-4F50-875C-EF93ED7BAD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C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AADF10-88E3-4055-BDC8-4BD1EA7F31CC}"/>
              </a:ext>
            </a:extLst>
          </p:cNvPr>
          <p:cNvSpPr txBox="1"/>
          <p:nvPr/>
        </p:nvSpPr>
        <p:spPr>
          <a:xfrm>
            <a:off x="4852657" y="321171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日照分析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C432DBF-1280-4D96-A90C-DF28F3ACBA07}"/>
              </a:ext>
            </a:extLst>
          </p:cNvPr>
          <p:cNvSpPr txBox="1"/>
          <p:nvPr/>
        </p:nvSpPr>
        <p:spPr>
          <a:xfrm>
            <a:off x="1827291" y="2174810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9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40C5BF-A4DF-479C-A5FE-7582E4A561BD}"/>
              </a:ext>
            </a:extLst>
          </p:cNvPr>
          <p:cNvSpPr txBox="1"/>
          <p:nvPr/>
        </p:nvSpPr>
        <p:spPr>
          <a:xfrm>
            <a:off x="4852657" y="4042714"/>
            <a:ext cx="6437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照是指物体表面被太阳光直接照射的现象。建筑对日照的要求主要是根据它的使用性能和当地气候情况而定，太阳在天空中的位置因时、因地时刻都在变化，正确的掌握太阳相对运动的规律，是处理建筑环境问题的基础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725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5F0439-AFE5-414E-9F80-783FC47085AC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日照分析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B4D9728-78D3-477C-A738-DD8358239FDE}"/>
              </a:ext>
            </a:extLst>
          </p:cNvPr>
          <p:cNvGrpSpPr/>
          <p:nvPr/>
        </p:nvGrpSpPr>
        <p:grpSpPr>
          <a:xfrm>
            <a:off x="1384575" y="1759274"/>
            <a:ext cx="6693820" cy="3922677"/>
            <a:chOff x="5078037" y="1801809"/>
            <a:chExt cx="6693820" cy="3922677"/>
          </a:xfrm>
        </p:grpSpPr>
        <p:sp>
          <p:nvSpPr>
            <p:cNvPr id="18" name="弦形 17">
              <a:extLst>
                <a:ext uri="{FF2B5EF4-FFF2-40B4-BE49-F238E27FC236}">
                  <a16:creationId xmlns:a16="http://schemas.microsoft.com/office/drawing/2014/main" id="{307A5C76-BC4D-4E13-AAC9-CDA9B9281471}"/>
                </a:ext>
              </a:extLst>
            </p:cNvPr>
            <p:cNvSpPr/>
            <p:nvPr/>
          </p:nvSpPr>
          <p:spPr>
            <a:xfrm rot="6414910">
              <a:off x="6864231" y="949957"/>
              <a:ext cx="2846216" cy="6418603"/>
            </a:xfrm>
            <a:prstGeom prst="chord">
              <a:avLst>
                <a:gd name="adj1" fmla="val 2965496"/>
                <a:gd name="adj2" fmla="val 16052826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弦形 19">
              <a:extLst>
                <a:ext uri="{FF2B5EF4-FFF2-40B4-BE49-F238E27FC236}">
                  <a16:creationId xmlns:a16="http://schemas.microsoft.com/office/drawing/2014/main" id="{EB7B066B-6FCF-4090-9DBE-D79A12B18E9F}"/>
                </a:ext>
              </a:extLst>
            </p:cNvPr>
            <p:cNvSpPr/>
            <p:nvPr/>
          </p:nvSpPr>
          <p:spPr>
            <a:xfrm rot="6414910">
              <a:off x="6747620" y="928666"/>
              <a:ext cx="3315852" cy="6275787"/>
            </a:xfrm>
            <a:prstGeom prst="chord">
              <a:avLst>
                <a:gd name="adj1" fmla="val 2889595"/>
                <a:gd name="adj2" fmla="val 16200000"/>
              </a:avLst>
            </a:prstGeom>
            <a:noFill/>
            <a:ln w="28575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BE5FC1F-8942-4ECC-8B73-BFB254103D20}"/>
                </a:ext>
              </a:extLst>
            </p:cNvPr>
            <p:cNvGrpSpPr/>
            <p:nvPr/>
          </p:nvGrpSpPr>
          <p:grpSpPr>
            <a:xfrm>
              <a:off x="5826135" y="1801809"/>
              <a:ext cx="5945722" cy="3483260"/>
              <a:chOff x="5826135" y="1801809"/>
              <a:chExt cx="5945722" cy="3483260"/>
            </a:xfrm>
          </p:grpSpPr>
          <p:sp>
            <p:nvSpPr>
              <p:cNvPr id="26" name="圆柱体 25">
                <a:extLst>
                  <a:ext uri="{FF2B5EF4-FFF2-40B4-BE49-F238E27FC236}">
                    <a16:creationId xmlns:a16="http://schemas.microsoft.com/office/drawing/2014/main" id="{93307102-B22F-4713-8516-9C642A2AC018}"/>
                  </a:ext>
                </a:extLst>
              </p:cNvPr>
              <p:cNvSpPr/>
              <p:nvPr/>
            </p:nvSpPr>
            <p:spPr>
              <a:xfrm flipH="1">
                <a:off x="7438786" y="4243098"/>
                <a:ext cx="58073" cy="706771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615AD5DE-C7F6-4488-B1A9-FDAE873D56A5}"/>
                  </a:ext>
                </a:extLst>
              </p:cNvPr>
              <p:cNvSpPr/>
              <p:nvPr/>
            </p:nvSpPr>
            <p:spPr>
              <a:xfrm>
                <a:off x="7284472" y="3996886"/>
                <a:ext cx="377596" cy="70677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E57FE9F8-5511-44ED-86E5-628901EDE2EF}"/>
                  </a:ext>
                </a:extLst>
              </p:cNvPr>
              <p:cNvSpPr/>
              <p:nvPr/>
            </p:nvSpPr>
            <p:spPr>
              <a:xfrm>
                <a:off x="7391265" y="4232624"/>
                <a:ext cx="234490" cy="38465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圆柱体 28">
                <a:extLst>
                  <a:ext uri="{FF2B5EF4-FFF2-40B4-BE49-F238E27FC236}">
                    <a16:creationId xmlns:a16="http://schemas.microsoft.com/office/drawing/2014/main" id="{9C3251EF-937C-403A-81AC-45C79DCD6AE1}"/>
                  </a:ext>
                </a:extLst>
              </p:cNvPr>
              <p:cNvSpPr/>
              <p:nvPr/>
            </p:nvSpPr>
            <p:spPr>
              <a:xfrm flipH="1">
                <a:off x="6868241" y="4428735"/>
                <a:ext cx="44186" cy="537761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3A9AC624-4336-4296-B272-63D1FC25A868}"/>
                  </a:ext>
                </a:extLst>
              </p:cNvPr>
              <p:cNvSpPr/>
              <p:nvPr/>
            </p:nvSpPr>
            <p:spPr>
              <a:xfrm>
                <a:off x="6750829" y="4241400"/>
                <a:ext cx="287301" cy="5377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1DF4A69E-FDCC-436D-A43A-89C5D23E7F09}"/>
                  </a:ext>
                </a:extLst>
              </p:cNvPr>
              <p:cNvSpPr/>
              <p:nvPr/>
            </p:nvSpPr>
            <p:spPr>
              <a:xfrm>
                <a:off x="6832085" y="4420766"/>
                <a:ext cx="178416" cy="2926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圆柱体 35">
                <a:extLst>
                  <a:ext uri="{FF2B5EF4-FFF2-40B4-BE49-F238E27FC236}">
                    <a16:creationId xmlns:a16="http://schemas.microsoft.com/office/drawing/2014/main" id="{0285CC25-8118-4F15-85BE-AD03EC425273}"/>
                  </a:ext>
                </a:extLst>
              </p:cNvPr>
              <p:cNvSpPr/>
              <p:nvPr/>
            </p:nvSpPr>
            <p:spPr>
              <a:xfrm flipH="1">
                <a:off x="6714480" y="4351702"/>
                <a:ext cx="49776" cy="605796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78451675-021D-4CBA-AD8D-62E6FD5DEBA5}"/>
                  </a:ext>
                </a:extLst>
              </p:cNvPr>
              <p:cNvSpPr/>
              <p:nvPr/>
            </p:nvSpPr>
            <p:spPr>
              <a:xfrm>
                <a:off x="6582213" y="4140665"/>
                <a:ext cx="323650" cy="60579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5C6DD7D4-E229-4040-919A-08FEA163EC8C}"/>
                  </a:ext>
                </a:extLst>
              </p:cNvPr>
              <p:cNvSpPr/>
              <p:nvPr/>
            </p:nvSpPr>
            <p:spPr>
              <a:xfrm>
                <a:off x="6673749" y="4342724"/>
                <a:ext cx="200989" cy="3297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B39A85A0-00E1-4E87-A850-CFB0C94BF018}"/>
                  </a:ext>
                </a:extLst>
              </p:cNvPr>
              <p:cNvSpPr/>
              <p:nvPr/>
            </p:nvSpPr>
            <p:spPr>
              <a:xfrm>
                <a:off x="8008817" y="3408346"/>
                <a:ext cx="1482571" cy="1553592"/>
              </a:xfrm>
              <a:custGeom>
                <a:avLst/>
                <a:gdLst>
                  <a:gd name="connsiteX0" fmla="*/ 741286 w 1482571"/>
                  <a:gd name="connsiteY0" fmla="*/ 0 h 1553592"/>
                  <a:gd name="connsiteX1" fmla="*/ 1482571 w 1482571"/>
                  <a:gd name="connsiteY1" fmla="*/ 639192 h 1553592"/>
                  <a:gd name="connsiteX2" fmla="*/ 1482571 w 1482571"/>
                  <a:gd name="connsiteY2" fmla="*/ 1553592 h 1553592"/>
                  <a:gd name="connsiteX3" fmla="*/ 0 w 1482571"/>
                  <a:gd name="connsiteY3" fmla="*/ 1553592 h 1553592"/>
                  <a:gd name="connsiteX4" fmla="*/ 0 w 1482571"/>
                  <a:gd name="connsiteY4" fmla="*/ 639192 h 1553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571" h="1553592">
                    <a:moveTo>
                      <a:pt x="741286" y="0"/>
                    </a:moveTo>
                    <a:lnTo>
                      <a:pt x="1482571" y="639192"/>
                    </a:lnTo>
                    <a:lnTo>
                      <a:pt x="1482571" y="1553592"/>
                    </a:lnTo>
                    <a:lnTo>
                      <a:pt x="0" y="1553592"/>
                    </a:lnTo>
                    <a:lnTo>
                      <a:pt x="0" y="639192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21F730A-52B3-4904-AF69-23EE0AB77026}"/>
                  </a:ext>
                </a:extLst>
              </p:cNvPr>
              <p:cNvSpPr/>
              <p:nvPr/>
            </p:nvSpPr>
            <p:spPr>
              <a:xfrm>
                <a:off x="9491388" y="4056416"/>
                <a:ext cx="1482571" cy="90552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15F9CE34-E6E4-4B34-81C4-D80BB36C60A3}"/>
                  </a:ext>
                </a:extLst>
              </p:cNvPr>
              <p:cNvSpPr/>
              <p:nvPr/>
            </p:nvSpPr>
            <p:spPr>
              <a:xfrm>
                <a:off x="8749579" y="3400734"/>
                <a:ext cx="2210540" cy="665826"/>
              </a:xfrm>
              <a:custGeom>
                <a:avLst/>
                <a:gdLst>
                  <a:gd name="connsiteX0" fmla="*/ 0 w 2210540"/>
                  <a:gd name="connsiteY0" fmla="*/ 0 h 665826"/>
                  <a:gd name="connsiteX1" fmla="*/ 1580225 w 2210540"/>
                  <a:gd name="connsiteY1" fmla="*/ 17756 h 665826"/>
                  <a:gd name="connsiteX2" fmla="*/ 2210540 w 2210540"/>
                  <a:gd name="connsiteY2" fmla="*/ 665826 h 665826"/>
                  <a:gd name="connsiteX3" fmla="*/ 754602 w 2210540"/>
                  <a:gd name="connsiteY3" fmla="*/ 656948 h 665826"/>
                  <a:gd name="connsiteX4" fmla="*/ 0 w 2210540"/>
                  <a:gd name="connsiteY4" fmla="*/ 0 h 66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0540" h="665826">
                    <a:moveTo>
                      <a:pt x="0" y="0"/>
                    </a:moveTo>
                    <a:lnTo>
                      <a:pt x="1580225" y="17756"/>
                    </a:lnTo>
                    <a:lnTo>
                      <a:pt x="2210540" y="665826"/>
                    </a:lnTo>
                    <a:lnTo>
                      <a:pt x="754602" y="6569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2C536A11-2775-4234-9064-9F7299167128}"/>
                  </a:ext>
                </a:extLst>
              </p:cNvPr>
              <p:cNvSpPr/>
              <p:nvPr/>
            </p:nvSpPr>
            <p:spPr>
              <a:xfrm>
                <a:off x="8246295" y="4372730"/>
                <a:ext cx="321720" cy="58033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87F991D2-C5D6-48D6-A353-C8F68F2F9A23}"/>
                  </a:ext>
                </a:extLst>
              </p:cNvPr>
              <p:cNvCxnSpPr/>
              <p:nvPr/>
            </p:nvCxnSpPr>
            <p:spPr>
              <a:xfrm flipV="1">
                <a:off x="8008817" y="3446653"/>
                <a:ext cx="559198" cy="4793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DD04168F-D7A3-48EB-82F7-1DD7DCBBC42E}"/>
                  </a:ext>
                </a:extLst>
              </p:cNvPr>
              <p:cNvSpPr/>
              <p:nvPr/>
            </p:nvSpPr>
            <p:spPr>
              <a:xfrm>
                <a:off x="5826135" y="4953060"/>
                <a:ext cx="5945721" cy="13464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5B34FC83-1121-42A7-8E09-C1A125534144}"/>
                  </a:ext>
                </a:extLst>
              </p:cNvPr>
              <p:cNvSpPr/>
              <p:nvPr/>
            </p:nvSpPr>
            <p:spPr>
              <a:xfrm>
                <a:off x="6355314" y="2085893"/>
                <a:ext cx="488272" cy="488272"/>
              </a:xfrm>
              <a:prstGeom prst="ellipse">
                <a:avLst/>
              </a:prstGeom>
              <a:solidFill>
                <a:srgbClr val="F0AF30"/>
              </a:solidFill>
              <a:ln w="38100">
                <a:solidFill>
                  <a:srgbClr val="F0AF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649EAF64-1F2A-49DF-B99A-7133B368B688}"/>
                  </a:ext>
                </a:extLst>
              </p:cNvPr>
              <p:cNvCxnSpPr/>
              <p:nvPr/>
            </p:nvCxnSpPr>
            <p:spPr>
              <a:xfrm flipV="1">
                <a:off x="6599450" y="1801809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AB291CFF-F08F-4523-A1EB-51A7EF6864B4}"/>
                  </a:ext>
                </a:extLst>
              </p:cNvPr>
              <p:cNvCxnSpPr/>
              <p:nvPr/>
            </p:nvCxnSpPr>
            <p:spPr>
              <a:xfrm flipV="1">
                <a:off x="6595099" y="2664423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13E1289A-FC4F-44EC-88EF-EA645BAB763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031589" y="2239778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F7C3C152-AFEB-45BE-824C-F0CB51553FF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167312" y="2239781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8D6EB15B-6C1E-49A1-B194-21D0A4566AAB}"/>
                  </a:ext>
                </a:extLst>
              </p:cNvPr>
              <p:cNvCxnSpPr/>
              <p:nvPr/>
            </p:nvCxnSpPr>
            <p:spPr>
              <a:xfrm rot="2618039" flipV="1">
                <a:off x="6905863" y="1927614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9F963798-31D1-4279-B8FF-7658041D06E6}"/>
                  </a:ext>
                </a:extLst>
              </p:cNvPr>
              <p:cNvCxnSpPr/>
              <p:nvPr/>
            </p:nvCxnSpPr>
            <p:spPr>
              <a:xfrm rot="2618039" flipV="1">
                <a:off x="6307468" y="2548940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7FF4674D-CD1F-48AB-AF19-5986E4B94607}"/>
                  </a:ext>
                </a:extLst>
              </p:cNvPr>
              <p:cNvCxnSpPr>
                <a:cxnSpLocks/>
              </p:cNvCxnSpPr>
              <p:nvPr/>
            </p:nvCxnSpPr>
            <p:spPr>
              <a:xfrm rot="18818039" flipV="1">
                <a:off x="6916409" y="2542797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DE966CD9-A779-4BB3-B4B9-78AE09DD7CC3}"/>
                  </a:ext>
                </a:extLst>
              </p:cNvPr>
              <p:cNvCxnSpPr>
                <a:cxnSpLocks/>
              </p:cNvCxnSpPr>
              <p:nvPr/>
            </p:nvCxnSpPr>
            <p:spPr>
              <a:xfrm rot="18818039" flipV="1">
                <a:off x="6290875" y="1946406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21525796-ED6A-4941-820D-9EBA5679F1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9568" y="2627134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1D9D2333-998D-45D5-BE2A-825683E7B2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3442" y="2940946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A563FCB9-CE28-4BD8-823A-7BCA57EB94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2611" y="3251088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999E7C04-6538-4614-9314-AA0A759AB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1589" y="3555763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64739E3F-F782-408B-B12A-78466789C838}"/>
                  </a:ext>
                </a:extLst>
              </p:cNvPr>
              <p:cNvCxnSpPr>
                <a:cxnSpLocks/>
              </p:cNvCxnSpPr>
              <p:nvPr/>
            </p:nvCxnSpPr>
            <p:spPr>
              <a:xfrm rot="18818039" flipV="1">
                <a:off x="7117385" y="2760105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1AA65A6B-924F-465C-BC11-92D7F3B22FA3}"/>
                  </a:ext>
                </a:extLst>
              </p:cNvPr>
              <p:cNvCxnSpPr>
                <a:cxnSpLocks/>
              </p:cNvCxnSpPr>
              <p:nvPr/>
            </p:nvCxnSpPr>
            <p:spPr>
              <a:xfrm rot="18818039" flipV="1">
                <a:off x="7339635" y="2988500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F8978661-DF5A-472A-ABED-B876CCA5EBBC}"/>
                  </a:ext>
                </a:extLst>
              </p:cNvPr>
              <p:cNvCxnSpPr>
                <a:cxnSpLocks/>
              </p:cNvCxnSpPr>
              <p:nvPr/>
            </p:nvCxnSpPr>
            <p:spPr>
              <a:xfrm rot="18818039" flipV="1">
                <a:off x="7561883" y="3207529"/>
                <a:ext cx="0" cy="168675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B028624C-19E5-4AA0-9051-177D46E04570}"/>
                  </a:ext>
                </a:extLst>
              </p:cNvPr>
              <p:cNvCxnSpPr>
                <a:cxnSpLocks/>
              </p:cNvCxnSpPr>
              <p:nvPr/>
            </p:nvCxnSpPr>
            <p:spPr>
              <a:xfrm rot="18485707">
                <a:off x="7001021" y="2393816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19B89EF0-1FA3-414C-B0D4-19C23E32BDBA}"/>
                  </a:ext>
                </a:extLst>
              </p:cNvPr>
              <p:cNvCxnSpPr>
                <a:cxnSpLocks/>
              </p:cNvCxnSpPr>
              <p:nvPr/>
            </p:nvCxnSpPr>
            <p:spPr>
              <a:xfrm rot="18485707">
                <a:off x="7312074" y="2505681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D38D8BA0-3729-4A82-A4A8-316BF16B64C8}"/>
                  </a:ext>
                </a:extLst>
              </p:cNvPr>
              <p:cNvCxnSpPr>
                <a:cxnSpLocks/>
              </p:cNvCxnSpPr>
              <p:nvPr/>
            </p:nvCxnSpPr>
            <p:spPr>
              <a:xfrm rot="18485707">
                <a:off x="7617336" y="2618984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34BC1DA6-7D6E-43D5-B055-7A217C3EA18D}"/>
                  </a:ext>
                </a:extLst>
              </p:cNvPr>
              <p:cNvCxnSpPr>
                <a:cxnSpLocks/>
              </p:cNvCxnSpPr>
              <p:nvPr/>
            </p:nvCxnSpPr>
            <p:spPr>
              <a:xfrm rot="18485707">
                <a:off x="7918178" y="2729065"/>
                <a:ext cx="62900" cy="205964"/>
              </a:xfrm>
              <a:prstGeom prst="line">
                <a:avLst/>
              </a:prstGeom>
              <a:ln w="38100">
                <a:solidFill>
                  <a:srgbClr val="F0AF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圆柱体 64">
                <a:extLst>
                  <a:ext uri="{FF2B5EF4-FFF2-40B4-BE49-F238E27FC236}">
                    <a16:creationId xmlns:a16="http://schemas.microsoft.com/office/drawing/2014/main" id="{224F2E8A-BFA5-46D9-9662-17614900EE3A}"/>
                  </a:ext>
                </a:extLst>
              </p:cNvPr>
              <p:cNvSpPr/>
              <p:nvPr/>
            </p:nvSpPr>
            <p:spPr>
              <a:xfrm flipH="1">
                <a:off x="7118075" y="4125026"/>
                <a:ext cx="68508" cy="833772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FE9C879B-3686-42B6-86F2-337BC1FDF830}"/>
                  </a:ext>
                </a:extLst>
              </p:cNvPr>
              <p:cNvSpPr/>
              <p:nvPr/>
            </p:nvSpPr>
            <p:spPr>
              <a:xfrm>
                <a:off x="6936032" y="3834572"/>
                <a:ext cx="445447" cy="83377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3CFDB252-6648-436D-A1CA-38724E380405}"/>
                  </a:ext>
                </a:extLst>
              </p:cNvPr>
              <p:cNvSpPr/>
              <p:nvPr/>
            </p:nvSpPr>
            <p:spPr>
              <a:xfrm>
                <a:off x="7062015" y="4112670"/>
                <a:ext cx="276626" cy="45377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0EDF53D0-01D9-46AF-8DF2-ACEFFC15EDA6}"/>
                  </a:ext>
                </a:extLst>
              </p:cNvPr>
              <p:cNvSpPr/>
              <p:nvPr/>
            </p:nvSpPr>
            <p:spPr>
              <a:xfrm>
                <a:off x="9737743" y="4142293"/>
                <a:ext cx="280720" cy="453273"/>
              </a:xfrm>
              <a:prstGeom prst="rect">
                <a:avLst/>
              </a:prstGeom>
              <a:solidFill>
                <a:srgbClr val="2E75B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EEEFE071-B090-4CCE-AFF6-1DC09FF4720D}"/>
                  </a:ext>
                </a:extLst>
              </p:cNvPr>
              <p:cNvSpPr/>
              <p:nvPr/>
            </p:nvSpPr>
            <p:spPr>
              <a:xfrm>
                <a:off x="10191017" y="4142292"/>
                <a:ext cx="280720" cy="453273"/>
              </a:xfrm>
              <a:prstGeom prst="rect">
                <a:avLst/>
              </a:prstGeom>
              <a:solidFill>
                <a:srgbClr val="2E75B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74A63006-A93F-4AE7-9459-81DFDD32DDEE}"/>
                  </a:ext>
                </a:extLst>
              </p:cNvPr>
              <p:cNvSpPr/>
              <p:nvPr/>
            </p:nvSpPr>
            <p:spPr>
              <a:xfrm flipH="1" flipV="1">
                <a:off x="9368964" y="3628026"/>
                <a:ext cx="579090" cy="174425"/>
              </a:xfrm>
              <a:custGeom>
                <a:avLst/>
                <a:gdLst>
                  <a:gd name="connsiteX0" fmla="*/ 0 w 2210540"/>
                  <a:gd name="connsiteY0" fmla="*/ 0 h 665826"/>
                  <a:gd name="connsiteX1" fmla="*/ 1580225 w 2210540"/>
                  <a:gd name="connsiteY1" fmla="*/ 17756 h 665826"/>
                  <a:gd name="connsiteX2" fmla="*/ 2210540 w 2210540"/>
                  <a:gd name="connsiteY2" fmla="*/ 665826 h 665826"/>
                  <a:gd name="connsiteX3" fmla="*/ 754602 w 2210540"/>
                  <a:gd name="connsiteY3" fmla="*/ 656948 h 665826"/>
                  <a:gd name="connsiteX4" fmla="*/ 0 w 2210540"/>
                  <a:gd name="connsiteY4" fmla="*/ 0 h 66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0540" h="665826">
                    <a:moveTo>
                      <a:pt x="0" y="0"/>
                    </a:moveTo>
                    <a:lnTo>
                      <a:pt x="1580225" y="17756"/>
                    </a:lnTo>
                    <a:lnTo>
                      <a:pt x="2210540" y="665826"/>
                    </a:lnTo>
                    <a:lnTo>
                      <a:pt x="754602" y="6569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C3E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9E74732C-47CC-4E83-AA22-FD0026430E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6136" y="4949511"/>
                <a:ext cx="5945721" cy="76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D6D37CD0-7AB6-4FCB-A4C8-1CD4B2DF21D7}"/>
                  </a:ext>
                </a:extLst>
              </p:cNvPr>
              <p:cNvSpPr/>
              <p:nvPr/>
            </p:nvSpPr>
            <p:spPr>
              <a:xfrm>
                <a:off x="5956917" y="5052947"/>
                <a:ext cx="5696655" cy="14111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47234EE2-0FAC-4DF3-A0AC-5E6548FBF985}"/>
                  </a:ext>
                </a:extLst>
              </p:cNvPr>
              <p:cNvSpPr/>
              <p:nvPr/>
            </p:nvSpPr>
            <p:spPr>
              <a:xfrm>
                <a:off x="6082973" y="5125820"/>
                <a:ext cx="5502387" cy="15924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D8A7679-AE84-4582-87F8-10F37CFF8182}"/>
              </a:ext>
            </a:extLst>
          </p:cNvPr>
          <p:cNvCxnSpPr>
            <a:cxnSpLocks/>
          </p:cNvCxnSpPr>
          <p:nvPr/>
        </p:nvCxnSpPr>
        <p:spPr>
          <a:xfrm>
            <a:off x="2901637" y="2290301"/>
            <a:ext cx="5993789" cy="38767"/>
          </a:xfrm>
          <a:prstGeom prst="line">
            <a:avLst/>
          </a:prstGeom>
          <a:ln w="38100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7FB20465-C0D6-4F7E-B9C6-55371E7594AC}"/>
              </a:ext>
            </a:extLst>
          </p:cNvPr>
          <p:cNvSpPr txBox="1"/>
          <p:nvPr/>
        </p:nvSpPr>
        <p:spPr>
          <a:xfrm>
            <a:off x="8541979" y="2191398"/>
            <a:ext cx="351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太阳的相对位置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(Location and analysis period)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DED6509B-5D9B-4D06-96FE-D99003F8A64C}"/>
              </a:ext>
            </a:extLst>
          </p:cNvPr>
          <p:cNvCxnSpPr>
            <a:cxnSpLocks/>
          </p:cNvCxnSpPr>
          <p:nvPr/>
        </p:nvCxnSpPr>
        <p:spPr>
          <a:xfrm>
            <a:off x="3542316" y="2948034"/>
            <a:ext cx="5364892" cy="60327"/>
          </a:xfrm>
          <a:prstGeom prst="line">
            <a:avLst/>
          </a:prstGeom>
          <a:ln w="38100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EA8D1026-8495-4AAB-9295-FB886F9C41CA}"/>
              </a:ext>
            </a:extLst>
          </p:cNvPr>
          <p:cNvSpPr txBox="1"/>
          <p:nvPr/>
        </p:nvSpPr>
        <p:spPr>
          <a:xfrm>
            <a:off x="9148506" y="2784309"/>
            <a:ext cx="223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阳光直射的方向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Vector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9E46939D-9F21-486B-B0A8-9BA0638C4022}"/>
              </a:ext>
            </a:extLst>
          </p:cNvPr>
          <p:cNvCxnSpPr>
            <a:cxnSpLocks/>
          </p:cNvCxnSpPr>
          <p:nvPr/>
        </p:nvCxnSpPr>
        <p:spPr>
          <a:xfrm>
            <a:off x="5332046" y="4441775"/>
            <a:ext cx="3575162" cy="80011"/>
          </a:xfrm>
          <a:prstGeom prst="line">
            <a:avLst/>
          </a:prstGeom>
          <a:ln w="38100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B89FC1AD-694C-4FE2-B8C8-3324185689AE}"/>
              </a:ext>
            </a:extLst>
          </p:cNvPr>
          <p:cNvSpPr txBox="1"/>
          <p:nvPr/>
        </p:nvSpPr>
        <p:spPr>
          <a:xfrm>
            <a:off x="9170982" y="4378231"/>
            <a:ext cx="2230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环境遮挡物（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Context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C308C459-9AFA-4293-9B57-0D1BD9EFA00A}"/>
              </a:ext>
            </a:extLst>
          </p:cNvPr>
          <p:cNvSpPr txBox="1"/>
          <p:nvPr/>
        </p:nvSpPr>
        <p:spPr>
          <a:xfrm>
            <a:off x="696219" y="1231854"/>
            <a:ext cx="380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日照分析（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Sun Hours Analysis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8C484AA2-4E82-43C4-AF9A-9A162C6188B5}"/>
              </a:ext>
            </a:extLst>
          </p:cNvPr>
          <p:cNvCxnSpPr>
            <a:cxnSpLocks/>
          </p:cNvCxnSpPr>
          <p:nvPr/>
        </p:nvCxnSpPr>
        <p:spPr>
          <a:xfrm>
            <a:off x="7288576" y="3696151"/>
            <a:ext cx="1696754" cy="5653"/>
          </a:xfrm>
          <a:prstGeom prst="line">
            <a:avLst/>
          </a:prstGeom>
          <a:ln w="38100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10A1B5AB-CEFC-4885-A58C-DC415F1CBD61}"/>
              </a:ext>
            </a:extLst>
          </p:cNvPr>
          <p:cNvSpPr txBox="1"/>
          <p:nvPr/>
        </p:nvSpPr>
        <p:spPr>
          <a:xfrm>
            <a:off x="9110933" y="3474511"/>
            <a:ext cx="223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太阳路径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Sun Path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78" name="图片 77" descr="徽标&#10;&#10;描述已自动生成">
            <a:extLst>
              <a:ext uri="{FF2B5EF4-FFF2-40B4-BE49-F238E27FC236}">
                <a16:creationId xmlns:a16="http://schemas.microsoft.com/office/drawing/2014/main" id="{74462644-493F-41CD-A410-538DF172B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587" y="5902543"/>
            <a:ext cx="667684" cy="8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202C57C9-6D84-4B28-9904-A35A43AEE153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5F0439-AFE5-414E-9F80-783FC47085AC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气象文件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44F3BB8C-E993-4F41-AA12-D18C26F48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40" y="897731"/>
            <a:ext cx="3070896" cy="486052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01043F9-4EBD-4CBA-85FE-6B9BE2D370C4}"/>
              </a:ext>
            </a:extLst>
          </p:cNvPr>
          <p:cNvSpPr/>
          <p:nvPr/>
        </p:nvSpPr>
        <p:spPr>
          <a:xfrm>
            <a:off x="1757779" y="1278384"/>
            <a:ext cx="985421" cy="2752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9CF2EE9-8336-4E28-8171-F1FA53CA1AC4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743200" y="1415988"/>
            <a:ext cx="12251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0549CCDB-2FC9-447A-98EF-752C4CB1A367}"/>
              </a:ext>
            </a:extLst>
          </p:cNvPr>
          <p:cNvSpPr txBox="1"/>
          <p:nvPr/>
        </p:nvSpPr>
        <p:spPr>
          <a:xfrm>
            <a:off x="3990937" y="1274154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地点（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Location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5F42B56-9A69-4D84-8C56-94056C0B5FE8}"/>
              </a:ext>
            </a:extLst>
          </p:cNvPr>
          <p:cNvSpPr txBox="1"/>
          <p:nvPr/>
        </p:nvSpPr>
        <p:spPr>
          <a:xfrm>
            <a:off x="3990937" y="1741459"/>
            <a:ext cx="3070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纬度、经度</a:t>
            </a:r>
            <a:r>
              <a:rPr lang="zh-CN" altLang="en-US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海拔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1DD7C39-AF88-4567-803E-E98411C8809A}"/>
              </a:ext>
            </a:extLst>
          </p:cNvPr>
          <p:cNvSpPr txBox="1"/>
          <p:nvPr/>
        </p:nvSpPr>
        <p:spPr>
          <a:xfrm>
            <a:off x="3990937" y="2223779"/>
            <a:ext cx="77542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纬度：一个位置的太阳辐射强度的绝对值取决于纬度和时间</a:t>
            </a:r>
            <a:endParaRPr lang="en-US" altLang="zh-CN" sz="1400" b="1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 b="1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经度：影响一天中的时间划分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海拔：通常大气压力、空气密度、气温、云量和每立方米的空气含氧量随海拔升高而降低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07FB36E-9882-4F81-8744-5F151AB9437F}"/>
              </a:ext>
            </a:extLst>
          </p:cNvPr>
          <p:cNvSpPr txBox="1"/>
          <p:nvPr/>
        </p:nvSpPr>
        <p:spPr>
          <a:xfrm>
            <a:off x="3968318" y="4781807"/>
            <a:ext cx="82010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在美国，格林威治以西的经度被认为是正值，而东经被认为是负值。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当使用在格林威治以东的国家开发的能源计算机程序时，应该考虑到这一点，东经可能被认为是正的。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541CCD5-3CDF-474C-83AD-E9CC12B5EBF6}"/>
              </a:ext>
            </a:extLst>
          </p:cNvPr>
          <p:cNvSpPr txBox="1"/>
          <p:nvPr/>
        </p:nvSpPr>
        <p:spPr>
          <a:xfrm>
            <a:off x="4131777" y="3387790"/>
            <a:ext cx="70533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如设计的空调系统涉及到空气和燃烧过程，则需要针对海拔高度进行设备性能的修正</a:t>
            </a:r>
          </a:p>
        </p:txBody>
      </p:sp>
      <p:pic>
        <p:nvPicPr>
          <p:cNvPr id="16" name="图片 15" descr="徽标&#10;&#10;描述已自动生成">
            <a:extLst>
              <a:ext uri="{FF2B5EF4-FFF2-40B4-BE49-F238E27FC236}">
                <a16:creationId xmlns:a16="http://schemas.microsoft.com/office/drawing/2014/main" id="{24293300-0045-4FCB-921C-552454B82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587" y="5902543"/>
            <a:ext cx="667684" cy="8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7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图形用户界面&#10;&#10;描述已自动生成">
            <a:extLst>
              <a:ext uri="{FF2B5EF4-FFF2-40B4-BE49-F238E27FC236}">
                <a16:creationId xmlns:a16="http://schemas.microsoft.com/office/drawing/2014/main" id="{83E1EB25-652E-4CF3-ADF9-8A90D9CFFA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28" t="5696" r="11472" b="50000"/>
          <a:stretch/>
        </p:blipFill>
        <p:spPr>
          <a:xfrm>
            <a:off x="768433" y="1254411"/>
            <a:ext cx="10750738" cy="4705163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981E3D4-DE24-4415-9DC8-D008C9B6AE56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8FF6D72-76F6-4409-AEA5-57A1CFC91DBB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日照分析</a:t>
            </a:r>
          </a:p>
        </p:txBody>
      </p:sp>
      <p:pic>
        <p:nvPicPr>
          <p:cNvPr id="13" name="图片 12" descr="徽标&#10;&#10;描述已自动生成">
            <a:extLst>
              <a:ext uri="{FF2B5EF4-FFF2-40B4-BE49-F238E27FC236}">
                <a16:creationId xmlns:a16="http://schemas.microsoft.com/office/drawing/2014/main" id="{496D443A-E9C7-4C9B-A0DB-7D7B24F87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587" y="5902543"/>
            <a:ext cx="667684" cy="8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2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80A748D-EEFA-4DA0-94EB-4D618A174FED}"/>
              </a:ext>
            </a:extLst>
          </p:cNvPr>
          <p:cNvSpPr/>
          <p:nvPr/>
        </p:nvSpPr>
        <p:spPr>
          <a:xfrm>
            <a:off x="2183908" y="248575"/>
            <a:ext cx="10008092" cy="33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BB1013-B329-4EC6-9BA8-EB0D4EF3A72D}"/>
              </a:ext>
            </a:extLst>
          </p:cNvPr>
          <p:cNvSpPr/>
          <p:nvPr/>
        </p:nvSpPr>
        <p:spPr>
          <a:xfrm>
            <a:off x="2384" y="6205795"/>
            <a:ext cx="10008092" cy="335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2E75CC-8313-4488-A7E3-B5A27CC099B9}"/>
              </a:ext>
            </a:extLst>
          </p:cNvPr>
          <p:cNvCxnSpPr>
            <a:cxnSpLocks/>
          </p:cNvCxnSpPr>
          <p:nvPr/>
        </p:nvCxnSpPr>
        <p:spPr>
          <a:xfrm flipH="1">
            <a:off x="2855237" y="701336"/>
            <a:ext cx="9386198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E36CD-8AD8-4EF0-825E-5545D2C589DF}"/>
              </a:ext>
            </a:extLst>
          </p:cNvPr>
          <p:cNvCxnSpPr/>
          <p:nvPr/>
        </p:nvCxnSpPr>
        <p:spPr>
          <a:xfrm flipH="1">
            <a:off x="-47836" y="6082684"/>
            <a:ext cx="9386198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图形用户界面&#10;&#10;描述已自动生成">
            <a:extLst>
              <a:ext uri="{FF2B5EF4-FFF2-40B4-BE49-F238E27FC236}">
                <a16:creationId xmlns:a16="http://schemas.microsoft.com/office/drawing/2014/main" id="{1D25A87C-9D3E-4A53-A709-1D8B93CF3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967" t="6649" r="6130" b="75994"/>
          <a:stretch/>
        </p:blipFill>
        <p:spPr>
          <a:xfrm>
            <a:off x="4645263" y="1636164"/>
            <a:ext cx="2228281" cy="360433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0E39081-4AF2-4B30-B2B5-EE1B94FC3AD2}"/>
              </a:ext>
            </a:extLst>
          </p:cNvPr>
          <p:cNvSpPr txBox="1"/>
          <p:nvPr/>
        </p:nvSpPr>
        <p:spPr>
          <a:xfrm>
            <a:off x="724043" y="1266832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太阳路径（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Sun Path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70C3C4F-F999-4E13-A8FE-F3D1454F13C4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852911" y="2583401"/>
            <a:ext cx="81010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1B31B248-DE19-4B43-BDA0-B34760DC24AC}"/>
              </a:ext>
            </a:extLst>
          </p:cNvPr>
          <p:cNvSpPr txBox="1"/>
          <p:nvPr/>
        </p:nvSpPr>
        <p:spPr>
          <a:xfrm>
            <a:off x="1043643" y="2444901"/>
            <a:ext cx="2809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场地位置（可从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EPW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引用或自定义）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17ABE6D-F5A8-4E95-B8E4-89E83B3869E6}"/>
              </a:ext>
            </a:extLst>
          </p:cNvPr>
          <p:cNvSpPr txBox="1"/>
          <p:nvPr/>
        </p:nvSpPr>
        <p:spPr>
          <a:xfrm>
            <a:off x="1007255" y="2834175"/>
            <a:ext cx="2809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一年中需分析的某个时间或时间段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（可从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Analysis Period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定义）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B60F4C8B-D7FB-4F41-A75A-8E193FAE6F41}"/>
              </a:ext>
            </a:extLst>
          </p:cNvPr>
          <p:cNvCxnSpPr>
            <a:cxnSpLocks/>
          </p:cNvCxnSpPr>
          <p:nvPr/>
        </p:nvCxnSpPr>
        <p:spPr>
          <a:xfrm flipV="1">
            <a:off x="3844033" y="2830641"/>
            <a:ext cx="764842" cy="2337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F7C897DD-E5A3-4BF8-8555-169CC78DC466}"/>
              </a:ext>
            </a:extLst>
          </p:cNvPr>
          <p:cNvSpPr txBox="1"/>
          <p:nvPr/>
        </p:nvSpPr>
        <p:spPr>
          <a:xfrm>
            <a:off x="1043643" y="3392138"/>
            <a:ext cx="2809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夏令时（根据分析地区政策调整）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EE9CB8B3-5737-485E-9E13-FD6B3722696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852911" y="3084535"/>
            <a:ext cx="810108" cy="4461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C8C2FBEA-AD59-48C9-BFC1-EBA0CB42157E}"/>
              </a:ext>
            </a:extLst>
          </p:cNvPr>
          <p:cNvSpPr txBox="1"/>
          <p:nvPr/>
        </p:nvSpPr>
        <p:spPr>
          <a:xfrm>
            <a:off x="1025887" y="3669137"/>
            <a:ext cx="2809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真太阳时（根据分析需求调整）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5F1CE6CA-8D80-4345-AAD9-1872612900EB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3835155" y="3361534"/>
            <a:ext cx="810108" cy="4461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7AFC32A5-7F0B-477E-9500-3D9368355474}"/>
              </a:ext>
            </a:extLst>
          </p:cNvPr>
          <p:cNvCxnSpPr>
            <a:cxnSpLocks/>
          </p:cNvCxnSpPr>
          <p:nvPr/>
        </p:nvCxnSpPr>
        <p:spPr>
          <a:xfrm>
            <a:off x="6873544" y="2583401"/>
            <a:ext cx="81010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6431469D-F622-41E4-9EAB-1A5D305D24C1}"/>
              </a:ext>
            </a:extLst>
          </p:cNvPr>
          <p:cNvSpPr txBox="1"/>
          <p:nvPr/>
        </p:nvSpPr>
        <p:spPr>
          <a:xfrm>
            <a:off x="7679434" y="2416969"/>
            <a:ext cx="3550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太阳当前时间或该时间段各时间步的直射角度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A0197364-15FD-4C03-AAEA-C6615FE61526}"/>
              </a:ext>
            </a:extLst>
          </p:cNvPr>
          <p:cNvCxnSpPr>
            <a:cxnSpLocks/>
          </p:cNvCxnSpPr>
          <p:nvPr/>
        </p:nvCxnSpPr>
        <p:spPr>
          <a:xfrm>
            <a:off x="6873544" y="2833266"/>
            <a:ext cx="81010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548BAABC-7E94-4603-A1B9-BA9E53064D69}"/>
              </a:ext>
            </a:extLst>
          </p:cNvPr>
          <p:cNvSpPr txBox="1"/>
          <p:nvPr/>
        </p:nvSpPr>
        <p:spPr>
          <a:xfrm>
            <a:off x="7679434" y="2666834"/>
            <a:ext cx="3550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太阳高度角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F1AB5AC1-1097-4354-8AA1-BBC3F7BE3116}"/>
              </a:ext>
            </a:extLst>
          </p:cNvPr>
          <p:cNvCxnSpPr>
            <a:cxnSpLocks/>
          </p:cNvCxnSpPr>
          <p:nvPr/>
        </p:nvCxnSpPr>
        <p:spPr>
          <a:xfrm>
            <a:off x="6907941" y="3027265"/>
            <a:ext cx="771493" cy="742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4A765728-568F-4E9D-BD92-B0299533CD5B}"/>
              </a:ext>
            </a:extLst>
          </p:cNvPr>
          <p:cNvSpPr txBox="1"/>
          <p:nvPr/>
        </p:nvSpPr>
        <p:spPr>
          <a:xfrm>
            <a:off x="7679434" y="2965245"/>
            <a:ext cx="3550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太阳方位角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423D0CB4-29C3-4EB9-9E3F-8E33C3FA1C42}"/>
              </a:ext>
            </a:extLst>
          </p:cNvPr>
          <p:cNvSpPr/>
          <p:nvPr/>
        </p:nvSpPr>
        <p:spPr>
          <a:xfrm>
            <a:off x="307584" y="200212"/>
            <a:ext cx="416459" cy="398352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F9C4912-46AC-4559-A132-7778F07A5B48}"/>
              </a:ext>
            </a:extLst>
          </p:cNvPr>
          <p:cNvSpPr txBox="1"/>
          <p:nvPr/>
        </p:nvSpPr>
        <p:spPr>
          <a:xfrm>
            <a:off x="768433" y="200212"/>
            <a:ext cx="11079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rgbClr val="2E75B6"/>
                </a:solidFill>
              </a:rPr>
              <a:t>日照分析</a:t>
            </a:r>
          </a:p>
        </p:txBody>
      </p:sp>
      <p:pic>
        <p:nvPicPr>
          <p:cNvPr id="28" name="图片 27" descr="徽标&#10;&#10;描述已自动生成">
            <a:extLst>
              <a:ext uri="{FF2B5EF4-FFF2-40B4-BE49-F238E27FC236}">
                <a16:creationId xmlns:a16="http://schemas.microsoft.com/office/drawing/2014/main" id="{8F44598F-F96B-460E-B4F2-76E015EC7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587" y="5902543"/>
            <a:ext cx="667684" cy="8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</TotalTime>
  <Words>1827</Words>
  <Application>Microsoft Office PowerPoint</Application>
  <PresentationFormat>宽屏</PresentationFormat>
  <Paragraphs>258</Paragraphs>
  <Slides>36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2" baseType="lpstr">
      <vt:lpstr>等线</vt:lpstr>
      <vt:lpstr>等线 Light</vt:lpstr>
      <vt:lpstr>微软雅黑</vt:lpstr>
      <vt:lpstr>Arial</vt:lpstr>
      <vt:lpstr>tahoma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Tao</dc:creator>
  <cp:lastModifiedBy>8819</cp:lastModifiedBy>
  <cp:revision>458</cp:revision>
  <dcterms:created xsi:type="dcterms:W3CDTF">2021-08-31T15:26:45Z</dcterms:created>
  <dcterms:modified xsi:type="dcterms:W3CDTF">2021-12-30T16:17:31Z</dcterms:modified>
</cp:coreProperties>
</file>