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04" r:id="rId3"/>
    <p:sldId id="305" r:id="rId4"/>
    <p:sldId id="326" r:id="rId5"/>
    <p:sldId id="306" r:id="rId6"/>
    <p:sldId id="307" r:id="rId7"/>
    <p:sldId id="308" r:id="rId8"/>
    <p:sldId id="309" r:id="rId9"/>
    <p:sldId id="310" r:id="rId10"/>
    <p:sldId id="311" r:id="rId11"/>
    <p:sldId id="312" r:id="rId12"/>
    <p:sldId id="313" r:id="rId13"/>
    <p:sldId id="314" r:id="rId14"/>
    <p:sldId id="315" r:id="rId15"/>
    <p:sldId id="329" r:id="rId16"/>
    <p:sldId id="316" r:id="rId17"/>
    <p:sldId id="317" r:id="rId18"/>
    <p:sldId id="319" r:id="rId19"/>
    <p:sldId id="320" r:id="rId20"/>
    <p:sldId id="321" r:id="rId21"/>
    <p:sldId id="322" r:id="rId22"/>
    <p:sldId id="323" r:id="rId23"/>
    <p:sldId id="324" r:id="rId24"/>
    <p:sldId id="327" r:id="rId25"/>
    <p:sldId id="318" r:id="rId26"/>
    <p:sldId id="325" r:id="rId27"/>
    <p:sldId id="328" r:id="rId28"/>
    <p:sldId id="301"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p:cViewPr varScale="1">
        <p:scale>
          <a:sx n="102" d="100"/>
          <a:sy n="102" d="100"/>
        </p:scale>
        <p:origin x="8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B88-E25D-4B58-A9C7-66BF8064BDD8}"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0DFB-2333-46F1-8972-C0FD79E143E1}" type="slidenum">
              <a:rPr lang="zh-CN" altLang="en-US" smtClean="0"/>
              <a:t>‹#›</a:t>
            </a:fld>
            <a:endParaRPr lang="zh-CN" altLang="en-US"/>
          </a:p>
        </p:txBody>
      </p:sp>
    </p:spTree>
    <p:extLst>
      <p:ext uri="{BB962C8B-B14F-4D97-AF65-F5344CB8AC3E}">
        <p14:creationId xmlns:p14="http://schemas.microsoft.com/office/powerpoint/2010/main" val="403831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a:t>
            </a:fld>
            <a:endParaRPr lang="zh-CN" altLang="en-US"/>
          </a:p>
        </p:txBody>
      </p:sp>
    </p:spTree>
    <p:extLst>
      <p:ext uri="{BB962C8B-B14F-4D97-AF65-F5344CB8AC3E}">
        <p14:creationId xmlns:p14="http://schemas.microsoft.com/office/powerpoint/2010/main" val="3204620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11</a:t>
            </a:fld>
            <a:endParaRPr lang="zh-CN" altLang="en-US"/>
          </a:p>
        </p:txBody>
      </p:sp>
    </p:spTree>
    <p:extLst>
      <p:ext uri="{BB962C8B-B14F-4D97-AF65-F5344CB8AC3E}">
        <p14:creationId xmlns:p14="http://schemas.microsoft.com/office/powerpoint/2010/main" val="250811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12</a:t>
            </a:fld>
            <a:endParaRPr lang="zh-CN" altLang="en-US"/>
          </a:p>
        </p:txBody>
      </p:sp>
    </p:spTree>
    <p:extLst>
      <p:ext uri="{BB962C8B-B14F-4D97-AF65-F5344CB8AC3E}">
        <p14:creationId xmlns:p14="http://schemas.microsoft.com/office/powerpoint/2010/main" val="415160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13</a:t>
            </a:fld>
            <a:endParaRPr lang="zh-CN" altLang="en-US"/>
          </a:p>
        </p:txBody>
      </p:sp>
    </p:spTree>
    <p:extLst>
      <p:ext uri="{BB962C8B-B14F-4D97-AF65-F5344CB8AC3E}">
        <p14:creationId xmlns:p14="http://schemas.microsoft.com/office/powerpoint/2010/main" val="22742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14</a:t>
            </a:fld>
            <a:endParaRPr lang="zh-CN" altLang="en-US"/>
          </a:p>
        </p:txBody>
      </p:sp>
    </p:spTree>
    <p:extLst>
      <p:ext uri="{BB962C8B-B14F-4D97-AF65-F5344CB8AC3E}">
        <p14:creationId xmlns:p14="http://schemas.microsoft.com/office/powerpoint/2010/main" val="239192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15</a:t>
            </a:fld>
            <a:endParaRPr lang="zh-CN" altLang="en-US"/>
          </a:p>
        </p:txBody>
      </p:sp>
    </p:spTree>
    <p:extLst>
      <p:ext uri="{BB962C8B-B14F-4D97-AF65-F5344CB8AC3E}">
        <p14:creationId xmlns:p14="http://schemas.microsoft.com/office/powerpoint/2010/main" val="414693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16</a:t>
            </a:fld>
            <a:endParaRPr lang="zh-CN" altLang="en-US"/>
          </a:p>
        </p:txBody>
      </p:sp>
    </p:spTree>
    <p:extLst>
      <p:ext uri="{BB962C8B-B14F-4D97-AF65-F5344CB8AC3E}">
        <p14:creationId xmlns:p14="http://schemas.microsoft.com/office/powerpoint/2010/main" val="172297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17</a:t>
            </a:fld>
            <a:endParaRPr lang="zh-CN" altLang="en-US"/>
          </a:p>
        </p:txBody>
      </p:sp>
    </p:spTree>
    <p:extLst>
      <p:ext uri="{BB962C8B-B14F-4D97-AF65-F5344CB8AC3E}">
        <p14:creationId xmlns:p14="http://schemas.microsoft.com/office/powerpoint/2010/main" val="365920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18</a:t>
            </a:fld>
            <a:endParaRPr lang="zh-CN" altLang="en-US"/>
          </a:p>
        </p:txBody>
      </p:sp>
    </p:spTree>
    <p:extLst>
      <p:ext uri="{BB962C8B-B14F-4D97-AF65-F5344CB8AC3E}">
        <p14:creationId xmlns:p14="http://schemas.microsoft.com/office/powerpoint/2010/main" val="54977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19</a:t>
            </a:fld>
            <a:endParaRPr lang="zh-CN" altLang="en-US"/>
          </a:p>
        </p:txBody>
      </p:sp>
    </p:spTree>
    <p:extLst>
      <p:ext uri="{BB962C8B-B14F-4D97-AF65-F5344CB8AC3E}">
        <p14:creationId xmlns:p14="http://schemas.microsoft.com/office/powerpoint/2010/main" val="355487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20</a:t>
            </a:fld>
            <a:endParaRPr lang="zh-CN" altLang="en-US"/>
          </a:p>
        </p:txBody>
      </p:sp>
    </p:spTree>
    <p:extLst>
      <p:ext uri="{BB962C8B-B14F-4D97-AF65-F5344CB8AC3E}">
        <p14:creationId xmlns:p14="http://schemas.microsoft.com/office/powerpoint/2010/main" val="212870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a:t>
            </a:fld>
            <a:endParaRPr lang="zh-CN" altLang="en-US"/>
          </a:p>
        </p:txBody>
      </p:sp>
    </p:spTree>
    <p:extLst>
      <p:ext uri="{BB962C8B-B14F-4D97-AF65-F5344CB8AC3E}">
        <p14:creationId xmlns:p14="http://schemas.microsoft.com/office/powerpoint/2010/main" val="341537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21</a:t>
            </a:fld>
            <a:endParaRPr lang="zh-CN" altLang="en-US"/>
          </a:p>
        </p:txBody>
      </p:sp>
    </p:spTree>
    <p:extLst>
      <p:ext uri="{BB962C8B-B14F-4D97-AF65-F5344CB8AC3E}">
        <p14:creationId xmlns:p14="http://schemas.microsoft.com/office/powerpoint/2010/main" val="85652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对这种人。我就一句话。你学不会的，没浪费时间了。为什么呢？因为如果他有哪怕一点点学习能力这种最基础的问题他会自己去了解……</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22</a:t>
            </a:fld>
            <a:endParaRPr lang="zh-CN" altLang="en-US"/>
          </a:p>
        </p:txBody>
      </p:sp>
    </p:spTree>
    <p:extLst>
      <p:ext uri="{BB962C8B-B14F-4D97-AF65-F5344CB8AC3E}">
        <p14:creationId xmlns:p14="http://schemas.microsoft.com/office/powerpoint/2010/main" val="415240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对这种人。我就一句话。你学不会的，没浪费时间了。为什么呢？因为如果他有哪怕一点点学习能力这种最基础的问题他会自己去了解……</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23</a:t>
            </a:fld>
            <a:endParaRPr lang="zh-CN" altLang="en-US"/>
          </a:p>
        </p:txBody>
      </p:sp>
    </p:spTree>
    <p:extLst>
      <p:ext uri="{BB962C8B-B14F-4D97-AF65-F5344CB8AC3E}">
        <p14:creationId xmlns:p14="http://schemas.microsoft.com/office/powerpoint/2010/main" val="1480465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24</a:t>
            </a:fld>
            <a:endParaRPr lang="zh-CN" altLang="en-US"/>
          </a:p>
        </p:txBody>
      </p:sp>
    </p:spTree>
    <p:extLst>
      <p:ext uri="{BB962C8B-B14F-4D97-AF65-F5344CB8AC3E}">
        <p14:creationId xmlns:p14="http://schemas.microsoft.com/office/powerpoint/2010/main" val="4008551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对这种人。我就一句话。你学不会的，没浪费时间了。为什么呢？因为如果他有哪怕一点点学习能力这种最基础的问题他会自己去了解……</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25</a:t>
            </a:fld>
            <a:endParaRPr lang="zh-CN" altLang="en-US"/>
          </a:p>
        </p:txBody>
      </p:sp>
    </p:spTree>
    <p:extLst>
      <p:ext uri="{BB962C8B-B14F-4D97-AF65-F5344CB8AC3E}">
        <p14:creationId xmlns:p14="http://schemas.microsoft.com/office/powerpoint/2010/main" val="3832792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对这种人。我就一句话。你学不会的，没浪费时间了。为什么呢？因为如果他有哪怕一点点学习能力这种最基础的问题他会自己去了解……</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26</a:t>
            </a:fld>
            <a:endParaRPr lang="zh-CN" altLang="en-US"/>
          </a:p>
        </p:txBody>
      </p:sp>
    </p:spTree>
    <p:extLst>
      <p:ext uri="{BB962C8B-B14F-4D97-AF65-F5344CB8AC3E}">
        <p14:creationId xmlns:p14="http://schemas.microsoft.com/office/powerpoint/2010/main" val="276509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27</a:t>
            </a:fld>
            <a:endParaRPr lang="zh-CN" altLang="en-US"/>
          </a:p>
        </p:txBody>
      </p:sp>
    </p:spTree>
    <p:extLst>
      <p:ext uri="{BB962C8B-B14F-4D97-AF65-F5344CB8AC3E}">
        <p14:creationId xmlns:p14="http://schemas.microsoft.com/office/powerpoint/2010/main" val="3517689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28</a:t>
            </a:fld>
            <a:endParaRPr lang="zh-CN" altLang="en-US"/>
          </a:p>
        </p:txBody>
      </p:sp>
    </p:spTree>
    <p:extLst>
      <p:ext uri="{BB962C8B-B14F-4D97-AF65-F5344CB8AC3E}">
        <p14:creationId xmlns:p14="http://schemas.microsoft.com/office/powerpoint/2010/main" val="136903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4</a:t>
            </a:fld>
            <a:endParaRPr lang="zh-CN" altLang="en-US"/>
          </a:p>
        </p:txBody>
      </p:sp>
    </p:spTree>
    <p:extLst>
      <p:ext uri="{BB962C8B-B14F-4D97-AF65-F5344CB8AC3E}">
        <p14:creationId xmlns:p14="http://schemas.microsoft.com/office/powerpoint/2010/main" val="13919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5</a:t>
            </a:fld>
            <a:endParaRPr lang="zh-CN" altLang="en-US"/>
          </a:p>
        </p:txBody>
      </p:sp>
    </p:spTree>
    <p:extLst>
      <p:ext uri="{BB962C8B-B14F-4D97-AF65-F5344CB8AC3E}">
        <p14:creationId xmlns:p14="http://schemas.microsoft.com/office/powerpoint/2010/main" val="157700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6</a:t>
            </a:fld>
            <a:endParaRPr lang="zh-CN" altLang="en-US"/>
          </a:p>
        </p:txBody>
      </p:sp>
    </p:spTree>
    <p:extLst>
      <p:ext uri="{BB962C8B-B14F-4D97-AF65-F5344CB8AC3E}">
        <p14:creationId xmlns:p14="http://schemas.microsoft.com/office/powerpoint/2010/main" val="3403252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7</a:t>
            </a:fld>
            <a:endParaRPr lang="zh-CN" altLang="en-US"/>
          </a:p>
        </p:txBody>
      </p:sp>
    </p:spTree>
    <p:extLst>
      <p:ext uri="{BB962C8B-B14F-4D97-AF65-F5344CB8AC3E}">
        <p14:creationId xmlns:p14="http://schemas.microsoft.com/office/powerpoint/2010/main" val="299146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8</a:t>
            </a:fld>
            <a:endParaRPr lang="zh-CN" altLang="en-US"/>
          </a:p>
        </p:txBody>
      </p:sp>
    </p:spTree>
    <p:extLst>
      <p:ext uri="{BB962C8B-B14F-4D97-AF65-F5344CB8AC3E}">
        <p14:creationId xmlns:p14="http://schemas.microsoft.com/office/powerpoint/2010/main" val="411796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9</a:t>
            </a:fld>
            <a:endParaRPr lang="zh-CN" altLang="en-US"/>
          </a:p>
        </p:txBody>
      </p:sp>
    </p:spTree>
    <p:extLst>
      <p:ext uri="{BB962C8B-B14F-4D97-AF65-F5344CB8AC3E}">
        <p14:creationId xmlns:p14="http://schemas.microsoft.com/office/powerpoint/2010/main" val="206700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10</a:t>
            </a:fld>
            <a:endParaRPr lang="zh-CN" altLang="en-US"/>
          </a:p>
        </p:txBody>
      </p:sp>
    </p:spTree>
    <p:extLst>
      <p:ext uri="{BB962C8B-B14F-4D97-AF65-F5344CB8AC3E}">
        <p14:creationId xmlns:p14="http://schemas.microsoft.com/office/powerpoint/2010/main" val="387390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E56F7-5D1B-4DA5-AF0B-0AAC9D48E9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D2187A-0923-4E86-9410-04BE4F12A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7D9519A-E033-4F46-AFC2-30D69D18415C}"/>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8382942-1DDA-4DA3-9618-6F0D809829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36301D-03EC-4B32-A12B-FA4AC56F1B81}"/>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66735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9667AD-38C5-43D7-9FC5-655B6F1AF52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79F25F6-C5D8-4A98-9E28-24A42406326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469438-8989-45DC-9239-3335189AFECA}"/>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27FACA0-1125-465C-9C92-04A56CD768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911E27-5E22-411B-A252-CB965E226BB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9830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DF1885B-EB7C-4179-8866-09B9FC40F4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70AB86-F702-46FB-8FE3-4C4FB75AA2C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50B443-25B7-4C11-9A39-83D3AA7E03DE}"/>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BA9740A-51FD-4BAB-B661-E25FCB1FD8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7B2EBD-394D-401C-835B-C858FF4A76BD}"/>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410516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BC60A-6859-4DBB-8A18-16AD7C12F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C50F27-5534-441B-B1D8-3E485659AD0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8B032-1D0F-4F12-84BB-C36840E462ED}"/>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B5D7E52-C789-4271-BF46-B565E3C9CF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8380F7-EC17-4183-B41C-C8054C1C46EF}"/>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7028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71016-4406-45BC-A83F-C432D0A137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01B2325-D49C-4F8B-A4AF-65D8F43DF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E11E1A-B4FE-4D58-B090-D880D7094008}"/>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C7341567-CE0F-4FA5-8908-0937E37F8B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6B3FF-9AB2-4904-9B68-E0CA1849293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6408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34F01-74B1-4DC6-AEFC-43FFE5DD16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437BF8-4EC1-4653-9969-DD58A2D5DB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94A5AB6-5F87-43E5-A85A-31D2A63498B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E9320F1-1B0E-4393-9928-2641271826C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EB008434-5EE9-496C-AC7D-D426C1FBAF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39F2C-4EC5-415D-A7F4-B974F2493C80}"/>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74654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802C17-C18F-4403-BCF8-A6285C43AD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25BD40-B97F-497D-A11A-2C2B75C2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8D7D369-AD03-4ACC-9532-DBB259BAA84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69DBFF4-F83A-4B28-B539-5379E59A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64037BB-3011-43E6-AB7F-DBCCEEFEAEC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788C0-A740-4EE5-8790-76D223842F60}"/>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8" name="页脚占位符 7">
            <a:extLst>
              <a:ext uri="{FF2B5EF4-FFF2-40B4-BE49-F238E27FC236}">
                <a16:creationId xmlns:a16="http://schemas.microsoft.com/office/drawing/2014/main" id="{6CBD620E-E0FE-4665-8DED-ED2E60C198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76A1CF-5007-4EE3-98EF-6A554FD37E17}"/>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5988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D69F7F-A837-4CF9-A8F7-83F19C8088D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54F53C-8DAE-45EB-A114-09D44353442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4" name="页脚占位符 3">
            <a:extLst>
              <a:ext uri="{FF2B5EF4-FFF2-40B4-BE49-F238E27FC236}">
                <a16:creationId xmlns:a16="http://schemas.microsoft.com/office/drawing/2014/main" id="{12BBBDC4-DF61-4891-93F0-13F7FD85546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BE2493-E23E-434F-AABC-446A94CD3E7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2759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68E1CC-B33B-4694-9C50-CD5E690B597B}"/>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3" name="页脚占位符 2">
            <a:extLst>
              <a:ext uri="{FF2B5EF4-FFF2-40B4-BE49-F238E27FC236}">
                <a16:creationId xmlns:a16="http://schemas.microsoft.com/office/drawing/2014/main" id="{800E0275-0970-4D89-851D-0D9BF0BF81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5CC0988-7E42-45FE-A504-5BBBB5CAFA4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85876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E92F7-E526-4BA5-8C8A-D9A46A7BEF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A0CFB9E-790E-439B-A079-9918ABE82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310286-E958-4C7F-9148-62BE96012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70B9D9-AE86-41FF-B010-83C24D298B67}"/>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9573F6CF-8791-4FED-963C-658394F0ACC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5F9487-F14A-41C2-9C77-4B80FC26106E}"/>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27017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19EF3D-53A7-4AFD-A4C3-F5DB617B57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534335-4B02-431D-A32C-8C0B80C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3E3D90-D132-4D01-8E03-ADDF955F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2769EE-04CD-4905-83F5-CF47492409A1}"/>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FFBCCB56-2C7F-4564-B06D-E0EC4A3ADE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231A70-014F-4AF9-8F69-A5663A238785}"/>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81972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C7AD52E-C82D-40EC-A52A-610772890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A7C17EE-5C85-4FF6-831A-DD89EFD72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8B91F2-93E2-4777-9418-C21A9235A6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13D26490-E76B-4A70-A7EA-7178D3E86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683FE20-FA16-48E3-9935-E47E6E207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5177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food4rhino.com/app/ladybug-tool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adybug.too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ood4rhino.com/en" TargetMode="External"/><Relationship Id="rId4" Type="http://schemas.openxmlformats.org/officeDocument/2006/relationships/hyperlink" Target="http://discourse.ladybug.too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C47D8283-F6B2-468A-8274-D650792CE309}"/>
              </a:ext>
            </a:extLst>
          </p:cNvPr>
          <p:cNvSpPr txBox="1"/>
          <p:nvPr/>
        </p:nvSpPr>
        <p:spPr>
          <a:xfrm>
            <a:off x="3978521" y="4505255"/>
            <a:ext cx="4354213" cy="830997"/>
          </a:xfrm>
          <a:prstGeom prst="rect">
            <a:avLst/>
          </a:prstGeom>
          <a:noFill/>
        </p:spPr>
        <p:txBody>
          <a:bodyPr wrap="square" rtlCol="0">
            <a:spAutoFit/>
          </a:bodyPr>
          <a:lstStyle/>
          <a:p>
            <a:pPr algn="ctr"/>
            <a:r>
              <a:rPr lang="en-US" altLang="zh-CN" sz="2400" b="1" dirty="0">
                <a:latin typeface="霞鹜文楷 Light" pitchFamily="2" charset="-122"/>
                <a:ea typeface="霞鹜文楷 Light" pitchFamily="2" charset="-122"/>
              </a:rPr>
              <a:t>Fly</a:t>
            </a:r>
            <a:r>
              <a:rPr lang="zh-CN" altLang="en-US" sz="2400" b="1" dirty="0">
                <a:latin typeface="霞鹜文楷 Light" pitchFamily="2" charset="-122"/>
                <a:ea typeface="霞鹜文楷 Light" pitchFamily="2" charset="-122"/>
              </a:rPr>
              <a:t>！</a:t>
            </a:r>
            <a:r>
              <a:rPr lang="en-US" altLang="zh-CN" sz="2400" b="1" dirty="0">
                <a:latin typeface="霞鹜文楷 Light" pitchFamily="2" charset="-122"/>
                <a:ea typeface="霞鹜文楷 Light" pitchFamily="2" charset="-122"/>
              </a:rPr>
              <a:t>Ladybug &amp; Honeybee</a:t>
            </a:r>
          </a:p>
          <a:p>
            <a:pPr algn="ctr"/>
            <a:r>
              <a:rPr lang="zh-CN" altLang="en-US" sz="2400" b="1" dirty="0">
                <a:latin typeface="霞鹜文楷 Light" pitchFamily="2" charset="-122"/>
                <a:ea typeface="霞鹜文楷 Light" pitchFamily="2" charset="-122"/>
              </a:rPr>
              <a:t>工具介绍及安装</a:t>
            </a:r>
          </a:p>
        </p:txBody>
      </p:sp>
      <p:grpSp>
        <p:nvGrpSpPr>
          <p:cNvPr id="62" name="组合 61">
            <a:extLst>
              <a:ext uri="{FF2B5EF4-FFF2-40B4-BE49-F238E27FC236}">
                <a16:creationId xmlns:a16="http://schemas.microsoft.com/office/drawing/2014/main" id="{D717466E-E95C-47F3-B3DC-27C9757DFA4F}"/>
              </a:ext>
            </a:extLst>
          </p:cNvPr>
          <p:cNvGrpSpPr/>
          <p:nvPr/>
        </p:nvGrpSpPr>
        <p:grpSpPr>
          <a:xfrm>
            <a:off x="4648503" y="5393097"/>
            <a:ext cx="3662038" cy="400110"/>
            <a:chOff x="2128129" y="3207461"/>
            <a:chExt cx="3662038" cy="400110"/>
          </a:xfrm>
        </p:grpSpPr>
        <p:sp>
          <p:nvSpPr>
            <p:cNvPr id="58" name="文本框 57">
              <a:extLst>
                <a:ext uri="{FF2B5EF4-FFF2-40B4-BE49-F238E27FC236}">
                  <a16:creationId xmlns:a16="http://schemas.microsoft.com/office/drawing/2014/main" id="{393840DE-8DA0-451D-B983-7B8EB3503F98}"/>
                </a:ext>
              </a:extLst>
            </p:cNvPr>
            <p:cNvSpPr txBox="1"/>
            <p:nvPr/>
          </p:nvSpPr>
          <p:spPr>
            <a:xfrm>
              <a:off x="2166590" y="3207461"/>
              <a:ext cx="3623577" cy="400110"/>
            </a:xfrm>
            <a:prstGeom prst="rect">
              <a:avLst/>
            </a:prstGeom>
            <a:noFill/>
          </p:spPr>
          <p:txBody>
            <a:bodyPr wrap="square" rtlCol="0">
              <a:spAutoFit/>
            </a:bodyPr>
            <a:lstStyle/>
            <a:p>
              <a:r>
                <a:rPr lang="en-US" altLang="zh-CN" sz="2000" dirty="0">
                  <a:solidFill>
                    <a:schemeClr val="bg2">
                      <a:lumMod val="10000"/>
                    </a:schemeClr>
                  </a:solidFill>
                  <a:latin typeface="霞鹜文楷 Light" pitchFamily="2" charset="-122"/>
                  <a:ea typeface="霞鹜文楷 Light" pitchFamily="2" charset="-122"/>
                </a:rPr>
                <a:t>—— </a:t>
              </a:r>
              <a:endParaRPr lang="zh-CN" altLang="en-US" sz="2000" dirty="0">
                <a:solidFill>
                  <a:schemeClr val="bg2">
                    <a:lumMod val="10000"/>
                  </a:schemeClr>
                </a:solidFill>
                <a:latin typeface="霞鹜文楷 Light" pitchFamily="2" charset="-122"/>
                <a:ea typeface="霞鹜文楷 Light" pitchFamily="2" charset="-122"/>
              </a:endParaRPr>
            </a:p>
          </p:txBody>
        </p:sp>
        <p:sp>
          <p:nvSpPr>
            <p:cNvPr id="59" name="文本框 58">
              <a:extLst>
                <a:ext uri="{FF2B5EF4-FFF2-40B4-BE49-F238E27FC236}">
                  <a16:creationId xmlns:a16="http://schemas.microsoft.com/office/drawing/2014/main" id="{A8362DD1-6084-492D-A428-C035269D758C}"/>
                </a:ext>
              </a:extLst>
            </p:cNvPr>
            <p:cNvSpPr txBox="1"/>
            <p:nvPr/>
          </p:nvSpPr>
          <p:spPr>
            <a:xfrm>
              <a:off x="2128129" y="3257277"/>
              <a:ext cx="3623577" cy="307777"/>
            </a:xfrm>
            <a:prstGeom prst="rect">
              <a:avLst/>
            </a:prstGeom>
            <a:noFill/>
          </p:spPr>
          <p:txBody>
            <a:bodyPr wrap="square" rtlCol="0">
              <a:spAutoFit/>
            </a:bodyPr>
            <a:lstStyle/>
            <a:p>
              <a:pPr algn="ctr"/>
              <a:r>
                <a:rPr lang="zh-CN" altLang="en-US" sz="1400" b="1" dirty="0">
                  <a:solidFill>
                    <a:schemeClr val="bg2">
                      <a:lumMod val="10000"/>
                    </a:schemeClr>
                  </a:solidFill>
                  <a:latin typeface="霞鹜文楷 Light" pitchFamily="2" charset="-122"/>
                  <a:ea typeface="霞鹜文楷 Light" pitchFamily="2" charset="-122"/>
                </a:rPr>
                <a:t>基于</a:t>
              </a:r>
              <a:r>
                <a:rPr lang="en-US" altLang="zh-CN" sz="1400" b="1" dirty="0">
                  <a:solidFill>
                    <a:schemeClr val="bg2">
                      <a:lumMod val="10000"/>
                    </a:schemeClr>
                  </a:solidFill>
                  <a:latin typeface="霞鹜文楷 Light" pitchFamily="2" charset="-122"/>
                  <a:ea typeface="霞鹜文楷 Light" pitchFamily="2" charset="-122"/>
                </a:rPr>
                <a:t>Ladybug Tools 1.4.0</a:t>
              </a:r>
              <a:endParaRPr lang="zh-CN" altLang="en-US" sz="1400" b="1" dirty="0">
                <a:solidFill>
                  <a:schemeClr val="bg2">
                    <a:lumMod val="10000"/>
                  </a:schemeClr>
                </a:solidFill>
                <a:latin typeface="霞鹜文楷 Light" pitchFamily="2" charset="-122"/>
                <a:ea typeface="霞鹜文楷 Light" pitchFamily="2" charset="-122"/>
              </a:endParaRPr>
            </a:p>
          </p:txBody>
        </p:sp>
      </p:grpSp>
      <p:sp>
        <p:nvSpPr>
          <p:cNvPr id="67" name="文本框 66">
            <a:extLst>
              <a:ext uri="{FF2B5EF4-FFF2-40B4-BE49-F238E27FC236}">
                <a16:creationId xmlns:a16="http://schemas.microsoft.com/office/drawing/2014/main" id="{3C802E91-DFBA-4C9C-8462-D24F9E105362}"/>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grpSp>
        <p:nvGrpSpPr>
          <p:cNvPr id="73" name="组合 72">
            <a:extLst>
              <a:ext uri="{FF2B5EF4-FFF2-40B4-BE49-F238E27FC236}">
                <a16:creationId xmlns:a16="http://schemas.microsoft.com/office/drawing/2014/main" id="{290DD3CB-0952-4FA3-B0D1-6C522BFA5091}"/>
              </a:ext>
            </a:extLst>
          </p:cNvPr>
          <p:cNvGrpSpPr/>
          <p:nvPr/>
        </p:nvGrpSpPr>
        <p:grpSpPr>
          <a:xfrm>
            <a:off x="2749090" y="811994"/>
            <a:ext cx="6693820" cy="3922677"/>
            <a:chOff x="2749090" y="811994"/>
            <a:chExt cx="6693820" cy="3922677"/>
          </a:xfrm>
        </p:grpSpPr>
        <p:sp>
          <p:nvSpPr>
            <p:cNvPr id="3" name="弦形 2">
              <a:extLst>
                <a:ext uri="{FF2B5EF4-FFF2-40B4-BE49-F238E27FC236}">
                  <a16:creationId xmlns:a16="http://schemas.microsoft.com/office/drawing/2014/main" id="{C4FE0DD3-A91A-4C9D-AAB7-2690B985F8D5}"/>
                </a:ext>
              </a:extLst>
            </p:cNvPr>
            <p:cNvSpPr/>
            <p:nvPr/>
          </p:nvSpPr>
          <p:spPr>
            <a:xfrm rot="6414910">
              <a:off x="4535284" y="-39858"/>
              <a:ext cx="2846216" cy="6418603"/>
            </a:xfrm>
            <a:prstGeom prst="chord">
              <a:avLst>
                <a:gd name="adj1" fmla="val 2965496"/>
                <a:gd name="adj2" fmla="val 16052826"/>
              </a:avLst>
            </a:prstGeom>
            <a:noFill/>
            <a:ln w="19050">
              <a:solidFill>
                <a:schemeClr val="bg1">
                  <a:lumMod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a:extLst>
                <a:ext uri="{FF2B5EF4-FFF2-40B4-BE49-F238E27FC236}">
                  <a16:creationId xmlns:a16="http://schemas.microsoft.com/office/drawing/2014/main" id="{85C25CE2-3D9A-46B6-A61D-341131EA85BF}"/>
                </a:ext>
              </a:extLst>
            </p:cNvPr>
            <p:cNvSpPr/>
            <p:nvPr/>
          </p:nvSpPr>
          <p:spPr>
            <a:xfrm rot="6414910">
              <a:off x="4418673" y="-61149"/>
              <a:ext cx="3315852" cy="6275787"/>
            </a:xfrm>
            <a:prstGeom prst="chord">
              <a:avLst>
                <a:gd name="adj1" fmla="val 2889595"/>
                <a:gd name="adj2" fmla="val 16200000"/>
              </a:avLst>
            </a:pr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5E656BB8-DBC3-4948-A74C-D1F3A3396C1C}"/>
                </a:ext>
              </a:extLst>
            </p:cNvPr>
            <p:cNvSpPr/>
            <p:nvPr/>
          </p:nvSpPr>
          <p:spPr>
            <a:xfrm>
              <a:off x="3499309" y="3479310"/>
              <a:ext cx="2422060" cy="5745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D17A948-1A07-4E52-9409-FFCDF090BD78}"/>
                </a:ext>
              </a:extLst>
            </p:cNvPr>
            <p:cNvSpPr/>
            <p:nvPr/>
          </p:nvSpPr>
          <p:spPr>
            <a:xfrm>
              <a:off x="4093432" y="3609108"/>
              <a:ext cx="2122530" cy="51563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B29B2893-3386-477D-A7A2-E3F067991CEA}"/>
                </a:ext>
              </a:extLst>
            </p:cNvPr>
            <p:cNvSpPr/>
            <p:nvPr/>
          </p:nvSpPr>
          <p:spPr>
            <a:xfrm>
              <a:off x="4713863" y="3783791"/>
              <a:ext cx="1490356" cy="4133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柱体 8">
              <a:extLst>
                <a:ext uri="{FF2B5EF4-FFF2-40B4-BE49-F238E27FC236}">
                  <a16:creationId xmlns:a16="http://schemas.microsoft.com/office/drawing/2014/main" id="{61925A08-2425-4666-8ADB-4D5A1BF699AB}"/>
                </a:ext>
              </a:extLst>
            </p:cNvPr>
            <p:cNvSpPr/>
            <p:nvPr/>
          </p:nvSpPr>
          <p:spPr>
            <a:xfrm flipH="1">
              <a:off x="5109839" y="3253283"/>
              <a:ext cx="58073" cy="70677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1C95EA59-5BE4-4DD7-BD0D-2C9CE9493284}"/>
                </a:ext>
              </a:extLst>
            </p:cNvPr>
            <p:cNvSpPr/>
            <p:nvPr/>
          </p:nvSpPr>
          <p:spPr>
            <a:xfrm>
              <a:off x="4955525" y="3007071"/>
              <a:ext cx="377596" cy="70677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5D0F4C4-C507-43EC-A143-97D064A8A725}"/>
                </a:ext>
              </a:extLst>
            </p:cNvPr>
            <p:cNvSpPr/>
            <p:nvPr/>
          </p:nvSpPr>
          <p:spPr>
            <a:xfrm>
              <a:off x="5062318" y="3242809"/>
              <a:ext cx="234490" cy="38465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柱体 11">
              <a:extLst>
                <a:ext uri="{FF2B5EF4-FFF2-40B4-BE49-F238E27FC236}">
                  <a16:creationId xmlns:a16="http://schemas.microsoft.com/office/drawing/2014/main" id="{76BBD6E8-FD81-4E06-9AF6-66708B5F604D}"/>
                </a:ext>
              </a:extLst>
            </p:cNvPr>
            <p:cNvSpPr/>
            <p:nvPr/>
          </p:nvSpPr>
          <p:spPr>
            <a:xfrm flipH="1">
              <a:off x="4539294" y="3438920"/>
              <a:ext cx="44186" cy="53776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8A97762-7522-4F6B-9DDE-387329BD4832}"/>
                </a:ext>
              </a:extLst>
            </p:cNvPr>
            <p:cNvSpPr/>
            <p:nvPr/>
          </p:nvSpPr>
          <p:spPr>
            <a:xfrm>
              <a:off x="4421882" y="3251585"/>
              <a:ext cx="287301" cy="53776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FFC86D3-06AC-4BBB-8081-5CA4CCD731AF}"/>
                </a:ext>
              </a:extLst>
            </p:cNvPr>
            <p:cNvSpPr/>
            <p:nvPr/>
          </p:nvSpPr>
          <p:spPr>
            <a:xfrm>
              <a:off x="4503138" y="3430951"/>
              <a:ext cx="178416" cy="2926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柱体 14">
              <a:extLst>
                <a:ext uri="{FF2B5EF4-FFF2-40B4-BE49-F238E27FC236}">
                  <a16:creationId xmlns:a16="http://schemas.microsoft.com/office/drawing/2014/main" id="{E2F8ECBB-2D6E-45B2-A6C9-26E2AF4A234E}"/>
                </a:ext>
              </a:extLst>
            </p:cNvPr>
            <p:cNvSpPr/>
            <p:nvPr/>
          </p:nvSpPr>
          <p:spPr>
            <a:xfrm flipH="1">
              <a:off x="4385533" y="3361887"/>
              <a:ext cx="49776" cy="605796"/>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572AD8C-7E81-4D0C-AAAF-1FDCA9FB4A03}"/>
                </a:ext>
              </a:extLst>
            </p:cNvPr>
            <p:cNvSpPr/>
            <p:nvPr/>
          </p:nvSpPr>
          <p:spPr>
            <a:xfrm>
              <a:off x="4253266" y="3150850"/>
              <a:ext cx="323650" cy="605796"/>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8711B18F-2D53-4334-A2C9-4BDD89A4FA48}"/>
                </a:ext>
              </a:extLst>
            </p:cNvPr>
            <p:cNvSpPr/>
            <p:nvPr/>
          </p:nvSpPr>
          <p:spPr>
            <a:xfrm>
              <a:off x="4344802" y="3352909"/>
              <a:ext cx="200989" cy="3297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F451874A-8D6E-4118-9C40-D6E064177D8B}"/>
                </a:ext>
              </a:extLst>
            </p:cNvPr>
            <p:cNvSpPr/>
            <p:nvPr/>
          </p:nvSpPr>
          <p:spPr>
            <a:xfrm>
              <a:off x="3497188" y="3963245"/>
              <a:ext cx="5945721" cy="13464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a:extLst>
                <a:ext uri="{FF2B5EF4-FFF2-40B4-BE49-F238E27FC236}">
                  <a16:creationId xmlns:a16="http://schemas.microsoft.com/office/drawing/2014/main" id="{D0470B18-4B62-40D7-BF08-6196CB9C1470}"/>
                </a:ext>
              </a:extLst>
            </p:cNvPr>
            <p:cNvSpPr/>
            <p:nvPr/>
          </p:nvSpPr>
          <p:spPr>
            <a:xfrm>
              <a:off x="4026367" y="1096078"/>
              <a:ext cx="488272" cy="488272"/>
            </a:xfrm>
            <a:prstGeom prst="ellipse">
              <a:avLst/>
            </a:prstGeom>
            <a:solidFill>
              <a:srgbClr val="F0AF30"/>
            </a:solidFill>
            <a:ln w="38100">
              <a:solidFill>
                <a:srgbClr val="F0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28D52643-0379-41EC-83D1-9C3737861FD6}"/>
                </a:ext>
              </a:extLst>
            </p:cNvPr>
            <p:cNvCxnSpPr/>
            <p:nvPr/>
          </p:nvCxnSpPr>
          <p:spPr>
            <a:xfrm flipV="1">
              <a:off x="4270503" y="81199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E37877A-5F99-484D-B9C1-AB9E33F9D483}"/>
                </a:ext>
              </a:extLst>
            </p:cNvPr>
            <p:cNvCxnSpPr/>
            <p:nvPr/>
          </p:nvCxnSpPr>
          <p:spPr>
            <a:xfrm flipV="1">
              <a:off x="4266152" y="1674608"/>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E405D51-EBCD-491F-9005-54F33F0ACE04}"/>
                </a:ext>
              </a:extLst>
            </p:cNvPr>
            <p:cNvCxnSpPr>
              <a:cxnSpLocks/>
            </p:cNvCxnSpPr>
            <p:nvPr/>
          </p:nvCxnSpPr>
          <p:spPr>
            <a:xfrm rot="16200000" flipV="1">
              <a:off x="4702642" y="1249963"/>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DB7275F-9A6E-4979-9812-24E2BFFE9EFC}"/>
                </a:ext>
              </a:extLst>
            </p:cNvPr>
            <p:cNvCxnSpPr>
              <a:cxnSpLocks/>
            </p:cNvCxnSpPr>
            <p:nvPr/>
          </p:nvCxnSpPr>
          <p:spPr>
            <a:xfrm rot="16200000" flipV="1">
              <a:off x="3838365" y="1249966"/>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E681860-D82E-460A-9A0E-7F320EEC1575}"/>
                </a:ext>
              </a:extLst>
            </p:cNvPr>
            <p:cNvCxnSpPr/>
            <p:nvPr/>
          </p:nvCxnSpPr>
          <p:spPr>
            <a:xfrm rot="2618039" flipV="1">
              <a:off x="4576916" y="937799"/>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193B28D-7233-4A3C-9425-8B5CE2481A73}"/>
                </a:ext>
              </a:extLst>
            </p:cNvPr>
            <p:cNvCxnSpPr/>
            <p:nvPr/>
          </p:nvCxnSpPr>
          <p:spPr>
            <a:xfrm rot="2618039" flipV="1">
              <a:off x="3978521" y="155912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AA9F35C-EC3B-4327-B0EC-D9DB5F2E6DAF}"/>
                </a:ext>
              </a:extLst>
            </p:cNvPr>
            <p:cNvCxnSpPr>
              <a:cxnSpLocks/>
            </p:cNvCxnSpPr>
            <p:nvPr/>
          </p:nvCxnSpPr>
          <p:spPr>
            <a:xfrm rot="18818039" flipV="1">
              <a:off x="4587462" y="1552982"/>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5B223536-D55E-4A54-A587-EB669E66F8A7}"/>
                </a:ext>
              </a:extLst>
            </p:cNvPr>
            <p:cNvCxnSpPr>
              <a:cxnSpLocks/>
            </p:cNvCxnSpPr>
            <p:nvPr/>
          </p:nvCxnSpPr>
          <p:spPr>
            <a:xfrm rot="18818039" flipV="1">
              <a:off x="3961928" y="956591"/>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E32ED4C-37CC-4105-ABE9-2D328477FCB1}"/>
                </a:ext>
              </a:extLst>
            </p:cNvPr>
            <p:cNvCxnSpPr>
              <a:cxnSpLocks/>
            </p:cNvCxnSpPr>
            <p:nvPr/>
          </p:nvCxnSpPr>
          <p:spPr>
            <a:xfrm>
              <a:off x="4400621" y="163731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9AF456A-7A88-4F3B-9C76-4573A6647CD5}"/>
                </a:ext>
              </a:extLst>
            </p:cNvPr>
            <p:cNvCxnSpPr>
              <a:cxnSpLocks/>
            </p:cNvCxnSpPr>
            <p:nvPr/>
          </p:nvCxnSpPr>
          <p:spPr>
            <a:xfrm>
              <a:off x="4504495" y="195113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307312C-1A7C-4A12-8707-4DD711F223ED}"/>
                </a:ext>
              </a:extLst>
            </p:cNvPr>
            <p:cNvCxnSpPr>
              <a:cxnSpLocks/>
            </p:cNvCxnSpPr>
            <p:nvPr/>
          </p:nvCxnSpPr>
          <p:spPr>
            <a:xfrm>
              <a:off x="4603664" y="2261273"/>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434A062-27A2-4A90-A54D-F0C8B1D42277}"/>
                </a:ext>
              </a:extLst>
            </p:cNvPr>
            <p:cNvCxnSpPr>
              <a:cxnSpLocks/>
            </p:cNvCxnSpPr>
            <p:nvPr/>
          </p:nvCxnSpPr>
          <p:spPr>
            <a:xfrm>
              <a:off x="4702642" y="2565948"/>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38D1936-E8AF-4806-8711-18DDD8EBECBE}"/>
                </a:ext>
              </a:extLst>
            </p:cNvPr>
            <p:cNvCxnSpPr>
              <a:cxnSpLocks/>
            </p:cNvCxnSpPr>
            <p:nvPr/>
          </p:nvCxnSpPr>
          <p:spPr>
            <a:xfrm rot="18818039" flipV="1">
              <a:off x="4788438" y="1770290"/>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21058F0-375F-4AD6-BA75-8C87458DEE27}"/>
                </a:ext>
              </a:extLst>
            </p:cNvPr>
            <p:cNvCxnSpPr>
              <a:cxnSpLocks/>
            </p:cNvCxnSpPr>
            <p:nvPr/>
          </p:nvCxnSpPr>
          <p:spPr>
            <a:xfrm rot="18818039" flipV="1">
              <a:off x="5010688" y="199868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AD34BE3-A5DD-4692-B6BA-2AC028817214}"/>
                </a:ext>
              </a:extLst>
            </p:cNvPr>
            <p:cNvCxnSpPr>
              <a:cxnSpLocks/>
            </p:cNvCxnSpPr>
            <p:nvPr/>
          </p:nvCxnSpPr>
          <p:spPr>
            <a:xfrm rot="18818039" flipV="1">
              <a:off x="5232936" y="221771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95C044E-7E1D-4CE2-875B-38149FE2921F}"/>
                </a:ext>
              </a:extLst>
            </p:cNvPr>
            <p:cNvCxnSpPr>
              <a:cxnSpLocks/>
            </p:cNvCxnSpPr>
            <p:nvPr/>
          </p:nvCxnSpPr>
          <p:spPr>
            <a:xfrm rot="18485707">
              <a:off x="4672074" y="140400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806F784-B461-4276-9CAC-F8BEFBDF5A08}"/>
                </a:ext>
              </a:extLst>
            </p:cNvPr>
            <p:cNvCxnSpPr>
              <a:cxnSpLocks/>
            </p:cNvCxnSpPr>
            <p:nvPr/>
          </p:nvCxnSpPr>
          <p:spPr>
            <a:xfrm rot="18485707">
              <a:off x="4983127" y="1515866"/>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F9D2922-73EC-4CA7-9BDE-9F7BDF70AC11}"/>
                </a:ext>
              </a:extLst>
            </p:cNvPr>
            <p:cNvCxnSpPr>
              <a:cxnSpLocks/>
            </p:cNvCxnSpPr>
            <p:nvPr/>
          </p:nvCxnSpPr>
          <p:spPr>
            <a:xfrm rot="18485707">
              <a:off x="5288389" y="162916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3ADC140-0D69-4DDD-96C9-EAC90B5C6424}"/>
                </a:ext>
              </a:extLst>
            </p:cNvPr>
            <p:cNvCxnSpPr>
              <a:cxnSpLocks/>
            </p:cNvCxnSpPr>
            <p:nvPr/>
          </p:nvCxnSpPr>
          <p:spPr>
            <a:xfrm rot="18485707">
              <a:off x="5589231" y="1739250"/>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sp>
          <p:nvSpPr>
            <p:cNvPr id="44" name="圆柱体 43">
              <a:extLst>
                <a:ext uri="{FF2B5EF4-FFF2-40B4-BE49-F238E27FC236}">
                  <a16:creationId xmlns:a16="http://schemas.microsoft.com/office/drawing/2014/main" id="{E29FBFCB-369C-45CC-B20A-72F21592ED94}"/>
                </a:ext>
              </a:extLst>
            </p:cNvPr>
            <p:cNvSpPr/>
            <p:nvPr/>
          </p:nvSpPr>
          <p:spPr>
            <a:xfrm flipH="1">
              <a:off x="4789128" y="3135211"/>
              <a:ext cx="68508" cy="833772"/>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6BA44BAC-712E-4570-AF1B-85CF6DC66D73}"/>
                </a:ext>
              </a:extLst>
            </p:cNvPr>
            <p:cNvSpPr/>
            <p:nvPr/>
          </p:nvSpPr>
          <p:spPr>
            <a:xfrm>
              <a:off x="4607085" y="2844757"/>
              <a:ext cx="445447" cy="833772"/>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551A129F-6C39-4435-BCD0-9A9435D9A5FB}"/>
                </a:ext>
              </a:extLst>
            </p:cNvPr>
            <p:cNvSpPr/>
            <p:nvPr/>
          </p:nvSpPr>
          <p:spPr>
            <a:xfrm>
              <a:off x="4733068" y="3122855"/>
              <a:ext cx="276626" cy="45377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a:extLst>
                <a:ext uri="{FF2B5EF4-FFF2-40B4-BE49-F238E27FC236}">
                  <a16:creationId xmlns:a16="http://schemas.microsoft.com/office/drawing/2014/main" id="{80ACCA4A-32E9-47B7-A80C-24B7AAA4CD14}"/>
                </a:ext>
              </a:extLst>
            </p:cNvPr>
            <p:cNvCxnSpPr>
              <a:cxnSpLocks/>
            </p:cNvCxnSpPr>
            <p:nvPr/>
          </p:nvCxnSpPr>
          <p:spPr>
            <a:xfrm flipV="1">
              <a:off x="3497189" y="3959696"/>
              <a:ext cx="5945721" cy="7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141598D6-5C51-4DF7-8DB1-51D484DFDA3E}"/>
                </a:ext>
              </a:extLst>
            </p:cNvPr>
            <p:cNvSpPr/>
            <p:nvPr/>
          </p:nvSpPr>
          <p:spPr>
            <a:xfrm>
              <a:off x="3627970" y="4063132"/>
              <a:ext cx="5696655" cy="1411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矩形 51">
              <a:extLst>
                <a:ext uri="{FF2B5EF4-FFF2-40B4-BE49-F238E27FC236}">
                  <a16:creationId xmlns:a16="http://schemas.microsoft.com/office/drawing/2014/main" id="{157A87C7-33B0-4ED6-9E30-7431BF64B6FA}"/>
                </a:ext>
              </a:extLst>
            </p:cNvPr>
            <p:cNvSpPr/>
            <p:nvPr/>
          </p:nvSpPr>
          <p:spPr>
            <a:xfrm>
              <a:off x="3754026" y="4136005"/>
              <a:ext cx="5502387" cy="159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任意多边形: 形状 67">
              <a:extLst>
                <a:ext uri="{FF2B5EF4-FFF2-40B4-BE49-F238E27FC236}">
                  <a16:creationId xmlns:a16="http://schemas.microsoft.com/office/drawing/2014/main" id="{B3E772D9-C5B7-41DF-94E5-A7EAC73F554A}"/>
                </a:ext>
              </a:extLst>
            </p:cNvPr>
            <p:cNvSpPr/>
            <p:nvPr/>
          </p:nvSpPr>
          <p:spPr>
            <a:xfrm>
              <a:off x="6488655" y="2602613"/>
              <a:ext cx="2003928" cy="513804"/>
            </a:xfrm>
            <a:custGeom>
              <a:avLst/>
              <a:gdLst>
                <a:gd name="connsiteX0" fmla="*/ 0 w 2377839"/>
                <a:gd name="connsiteY0" fmla="*/ 0 h 609674"/>
                <a:gd name="connsiteX1" fmla="*/ 1823001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87374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08258 w 2377839"/>
                <a:gd name="connsiteY1" fmla="*/ 0 h 609674"/>
                <a:gd name="connsiteX2" fmla="*/ 2377839 w 2377839"/>
                <a:gd name="connsiteY2" fmla="*/ 609674 h 609674"/>
                <a:gd name="connsiteX3" fmla="*/ 792594 w 2377839"/>
                <a:gd name="connsiteY3" fmla="*/ 609674 h 609674"/>
              </a:gdLst>
              <a:ahLst/>
              <a:cxnLst>
                <a:cxn ang="0">
                  <a:pos x="connsiteX0" y="connsiteY0"/>
                </a:cxn>
                <a:cxn ang="0">
                  <a:pos x="connsiteX1" y="connsiteY1"/>
                </a:cxn>
                <a:cxn ang="0">
                  <a:pos x="connsiteX2" y="connsiteY2"/>
                </a:cxn>
                <a:cxn ang="0">
                  <a:pos x="connsiteX3" y="connsiteY3"/>
                </a:cxn>
              </a:cxnLst>
              <a:rect l="l" t="t" r="r" b="b"/>
              <a:pathLst>
                <a:path w="2377839" h="609674">
                  <a:moveTo>
                    <a:pt x="0" y="0"/>
                  </a:moveTo>
                  <a:lnTo>
                    <a:pt x="1608258" y="0"/>
                  </a:lnTo>
                  <a:lnTo>
                    <a:pt x="2377839" y="609674"/>
                  </a:lnTo>
                  <a:lnTo>
                    <a:pt x="792594" y="609674"/>
                  </a:lnTo>
                </a:path>
              </a:pathLst>
            </a:custGeom>
            <a:solidFill>
              <a:schemeClr val="bg1"/>
            </a:solidFill>
            <a:ln w="28575" cap="rnd">
              <a:solidFill>
                <a:srgbClr val="040000"/>
              </a:solidFill>
              <a:prstDash val="solid"/>
              <a:round/>
            </a:ln>
          </p:spPr>
          <p:txBody>
            <a:bodyPr rtlCol="0" anchor="ctr"/>
            <a:lstStyle/>
            <a:p>
              <a:endParaRPr lang="zh-CN" altLang="en-US" dirty="0"/>
            </a:p>
          </p:txBody>
        </p:sp>
        <p:sp>
          <p:nvSpPr>
            <p:cNvPr id="65" name="任意多边形: 形状 64">
              <a:extLst>
                <a:ext uri="{FF2B5EF4-FFF2-40B4-BE49-F238E27FC236}">
                  <a16:creationId xmlns:a16="http://schemas.microsoft.com/office/drawing/2014/main" id="{ED745052-E32E-4211-822C-88607F73B9AC}"/>
                </a:ext>
              </a:extLst>
            </p:cNvPr>
            <p:cNvSpPr/>
            <p:nvPr/>
          </p:nvSpPr>
          <p:spPr>
            <a:xfrm>
              <a:off x="7156615" y="3116418"/>
              <a:ext cx="1335968" cy="822115"/>
            </a:xfrm>
            <a:custGeom>
              <a:avLst/>
              <a:gdLst>
                <a:gd name="connsiteX0" fmla="*/ 1585245 w 1585245"/>
                <a:gd name="connsiteY0" fmla="*/ 0 h 975513"/>
                <a:gd name="connsiteX1" fmla="*/ 1585245 w 1585245"/>
                <a:gd name="connsiteY1" fmla="*/ 975513 h 975513"/>
                <a:gd name="connsiteX2" fmla="*/ 0 w 1585245"/>
                <a:gd name="connsiteY2" fmla="*/ 975513 h 975513"/>
              </a:gdLst>
              <a:ahLst/>
              <a:cxnLst>
                <a:cxn ang="0">
                  <a:pos x="connsiteX0" y="connsiteY0"/>
                </a:cxn>
                <a:cxn ang="0">
                  <a:pos x="connsiteX1" y="connsiteY1"/>
                </a:cxn>
                <a:cxn ang="0">
                  <a:pos x="connsiteX2" y="connsiteY2"/>
                </a:cxn>
              </a:cxnLst>
              <a:rect l="l" t="t" r="r" b="b"/>
              <a:pathLst>
                <a:path w="1585245" h="975513">
                  <a:moveTo>
                    <a:pt x="1585245" y="0"/>
                  </a:moveTo>
                  <a:lnTo>
                    <a:pt x="1585245" y="975513"/>
                  </a:lnTo>
                  <a:lnTo>
                    <a:pt x="0" y="975513"/>
                  </a:lnTo>
                </a:path>
              </a:pathLst>
            </a:custGeom>
            <a:solidFill>
              <a:schemeClr val="bg1"/>
            </a:solidFill>
            <a:ln w="28575" cap="rnd">
              <a:solidFill>
                <a:srgbClr val="040000"/>
              </a:solidFill>
              <a:prstDash val="solid"/>
              <a:round/>
            </a:ln>
          </p:spPr>
          <p:txBody>
            <a:bodyPr rtlCol="0" anchor="ctr"/>
            <a:lstStyle/>
            <a:p>
              <a:endParaRPr lang="zh-CN" altLang="en-US"/>
            </a:p>
          </p:txBody>
        </p:sp>
        <p:sp>
          <p:nvSpPr>
            <p:cNvPr id="70" name="任意多边形: 形状 69">
              <a:extLst>
                <a:ext uri="{FF2B5EF4-FFF2-40B4-BE49-F238E27FC236}">
                  <a16:creationId xmlns:a16="http://schemas.microsoft.com/office/drawing/2014/main" id="{058628C5-CCD5-4796-90D4-2100E854C06D}"/>
                </a:ext>
              </a:extLst>
            </p:cNvPr>
            <p:cNvSpPr/>
            <p:nvPr/>
          </p:nvSpPr>
          <p:spPr>
            <a:xfrm>
              <a:off x="5820695" y="2602613"/>
              <a:ext cx="1335919" cy="1335919"/>
            </a:xfrm>
            <a:custGeom>
              <a:avLst/>
              <a:gdLst>
                <a:gd name="connsiteX0" fmla="*/ 0 w 1585187"/>
                <a:gd name="connsiteY0" fmla="*/ 1585188 h 1585187"/>
                <a:gd name="connsiteX1" fmla="*/ 0 w 1585187"/>
                <a:gd name="connsiteY1" fmla="*/ 609674 h 1585187"/>
                <a:gd name="connsiteX2" fmla="*/ 792594 w 1585187"/>
                <a:gd name="connsiteY2" fmla="*/ 0 h 1585187"/>
                <a:gd name="connsiteX3" fmla="*/ 1585188 w 1585187"/>
                <a:gd name="connsiteY3" fmla="*/ 609674 h 1585187"/>
                <a:gd name="connsiteX4" fmla="*/ 1585188 w 1585187"/>
                <a:gd name="connsiteY4" fmla="*/ 1585188 h 1585187"/>
                <a:gd name="connsiteX5" fmla="*/ 0 w 1585187"/>
                <a:gd name="connsiteY5" fmla="*/ 1585188 h 158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187" h="1585187">
                  <a:moveTo>
                    <a:pt x="0" y="1585188"/>
                  </a:moveTo>
                  <a:lnTo>
                    <a:pt x="0" y="609674"/>
                  </a:lnTo>
                  <a:lnTo>
                    <a:pt x="792594" y="0"/>
                  </a:lnTo>
                  <a:lnTo>
                    <a:pt x="1585188" y="609674"/>
                  </a:lnTo>
                  <a:lnTo>
                    <a:pt x="1585188" y="1585188"/>
                  </a:lnTo>
                  <a:lnTo>
                    <a:pt x="0" y="1585188"/>
                  </a:lnTo>
                  <a:close/>
                </a:path>
              </a:pathLst>
            </a:custGeom>
            <a:solidFill>
              <a:schemeClr val="bg1"/>
            </a:solidFill>
            <a:ln w="28575" cap="rnd">
              <a:solidFill>
                <a:srgbClr val="040000"/>
              </a:solidFill>
              <a:prstDash val="solid"/>
              <a:round/>
            </a:ln>
          </p:spPr>
          <p:txBody>
            <a:bodyPr rtlCol="0" anchor="ctr"/>
            <a:lstStyle/>
            <a:p>
              <a:endParaRPr lang="zh-CN" altLang="en-US"/>
            </a:p>
          </p:txBody>
        </p:sp>
        <p:sp>
          <p:nvSpPr>
            <p:cNvPr id="61" name="任意多边形: 形状 60">
              <a:extLst>
                <a:ext uri="{FF2B5EF4-FFF2-40B4-BE49-F238E27FC236}">
                  <a16:creationId xmlns:a16="http://schemas.microsoft.com/office/drawing/2014/main" id="{90090BB5-CC12-4552-BE83-4F718652C504}"/>
                </a:ext>
              </a:extLst>
            </p:cNvPr>
            <p:cNvSpPr/>
            <p:nvPr/>
          </p:nvSpPr>
          <p:spPr>
            <a:xfrm>
              <a:off x="6026236" y="3404185"/>
              <a:ext cx="308311" cy="534396"/>
            </a:xfrm>
            <a:custGeom>
              <a:avLst/>
              <a:gdLst>
                <a:gd name="connsiteX0" fmla="*/ 0 w 365839"/>
                <a:gd name="connsiteY0" fmla="*/ 0 h 634109"/>
                <a:gd name="connsiteX1" fmla="*/ 365839 w 365839"/>
                <a:gd name="connsiteY1" fmla="*/ 0 h 634109"/>
                <a:gd name="connsiteX2" fmla="*/ 365839 w 365839"/>
                <a:gd name="connsiteY2" fmla="*/ 634110 h 634109"/>
                <a:gd name="connsiteX3" fmla="*/ 0 w 365839"/>
                <a:gd name="connsiteY3" fmla="*/ 634110 h 634109"/>
              </a:gdLst>
              <a:ahLst/>
              <a:cxnLst>
                <a:cxn ang="0">
                  <a:pos x="connsiteX0" y="connsiteY0"/>
                </a:cxn>
                <a:cxn ang="0">
                  <a:pos x="connsiteX1" y="connsiteY1"/>
                </a:cxn>
                <a:cxn ang="0">
                  <a:pos x="connsiteX2" y="connsiteY2"/>
                </a:cxn>
                <a:cxn ang="0">
                  <a:pos x="connsiteX3" y="connsiteY3"/>
                </a:cxn>
              </a:cxnLst>
              <a:rect l="l" t="t" r="r" b="b"/>
              <a:pathLst>
                <a:path w="365839" h="634109">
                  <a:moveTo>
                    <a:pt x="0" y="0"/>
                  </a:moveTo>
                  <a:lnTo>
                    <a:pt x="365839" y="0"/>
                  </a:lnTo>
                  <a:lnTo>
                    <a:pt x="365839" y="634110"/>
                  </a:lnTo>
                  <a:lnTo>
                    <a:pt x="0" y="634110"/>
                  </a:lnTo>
                  <a:close/>
                </a:path>
              </a:pathLst>
            </a:custGeom>
            <a:solidFill>
              <a:schemeClr val="accent2">
                <a:lumMod val="40000"/>
                <a:lumOff val="60000"/>
              </a:schemeClr>
            </a:solidFill>
            <a:ln w="28575" cap="rnd">
              <a:solidFill>
                <a:srgbClr val="040000"/>
              </a:solidFill>
              <a:prstDash val="solid"/>
              <a:round/>
            </a:ln>
          </p:spPr>
          <p:txBody>
            <a:bodyPr rtlCol="0" anchor="ctr"/>
            <a:lstStyle/>
            <a:p>
              <a:endParaRPr lang="zh-CN" altLang="en-US"/>
            </a:p>
          </p:txBody>
        </p:sp>
        <p:sp>
          <p:nvSpPr>
            <p:cNvPr id="63" name="任意多边形: 形状 62">
              <a:extLst>
                <a:ext uri="{FF2B5EF4-FFF2-40B4-BE49-F238E27FC236}">
                  <a16:creationId xmlns:a16="http://schemas.microsoft.com/office/drawing/2014/main" id="{C26A7B27-5C21-43B9-AD7B-87952BFC9CE9}"/>
                </a:ext>
              </a:extLst>
            </p:cNvPr>
            <p:cNvSpPr/>
            <p:nvPr/>
          </p:nvSpPr>
          <p:spPr>
            <a:xfrm>
              <a:off x="7357032"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4" name="任意多边形: 形状 63">
              <a:extLst>
                <a:ext uri="{FF2B5EF4-FFF2-40B4-BE49-F238E27FC236}">
                  <a16:creationId xmlns:a16="http://schemas.microsoft.com/office/drawing/2014/main" id="{76D8E739-EB36-42D9-B418-BA588832D97C}"/>
                </a:ext>
              </a:extLst>
            </p:cNvPr>
            <p:cNvSpPr/>
            <p:nvPr/>
          </p:nvSpPr>
          <p:spPr>
            <a:xfrm>
              <a:off x="7757818"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6" name="任意多边形: 形状 65">
              <a:extLst>
                <a:ext uri="{FF2B5EF4-FFF2-40B4-BE49-F238E27FC236}">
                  <a16:creationId xmlns:a16="http://schemas.microsoft.com/office/drawing/2014/main" id="{00052681-6485-4763-B188-09B78FAF67A9}"/>
                </a:ext>
              </a:extLst>
            </p:cNvPr>
            <p:cNvSpPr/>
            <p:nvPr/>
          </p:nvSpPr>
          <p:spPr>
            <a:xfrm>
              <a:off x="6951123" y="2756769"/>
              <a:ext cx="822115" cy="205540"/>
            </a:xfrm>
            <a:custGeom>
              <a:avLst/>
              <a:gdLst>
                <a:gd name="connsiteX0" fmla="*/ 0 w 975513"/>
                <a:gd name="connsiteY0" fmla="*/ 0 h 243892"/>
                <a:gd name="connsiteX1" fmla="*/ 365782 w 975513"/>
                <a:gd name="connsiteY1" fmla="*/ 243893 h 243892"/>
                <a:gd name="connsiteX2" fmla="*/ 975514 w 975513"/>
                <a:gd name="connsiteY2" fmla="*/ 243893 h 243892"/>
                <a:gd name="connsiteX3" fmla="*/ 609675 w 975513"/>
                <a:gd name="connsiteY3" fmla="*/ 0 h 243892"/>
                <a:gd name="connsiteX4" fmla="*/ 0 w 975513"/>
                <a:gd name="connsiteY4" fmla="*/ 0 h 24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513" h="243892">
                  <a:moveTo>
                    <a:pt x="0" y="0"/>
                  </a:moveTo>
                  <a:lnTo>
                    <a:pt x="365782" y="243893"/>
                  </a:lnTo>
                  <a:lnTo>
                    <a:pt x="975514" y="243893"/>
                  </a:lnTo>
                  <a:lnTo>
                    <a:pt x="609675" y="0"/>
                  </a:lnTo>
                  <a:lnTo>
                    <a:pt x="0" y="0"/>
                  </a:lnTo>
                  <a:close/>
                </a:path>
              </a:pathLst>
            </a:custGeom>
            <a:solidFill>
              <a:schemeClr val="accent1">
                <a:lumMod val="40000"/>
                <a:lumOff val="60000"/>
              </a:schemeClr>
            </a:solidFill>
            <a:ln w="28575" cap="rnd">
              <a:solidFill>
                <a:srgbClr val="040000"/>
              </a:solidFill>
              <a:prstDash val="solid"/>
              <a:round/>
            </a:ln>
          </p:spPr>
          <p:txBody>
            <a:bodyPr rtlCol="0" anchor="ctr"/>
            <a:lstStyle/>
            <a:p>
              <a:endParaRPr lang="zh-CN" altLang="en-US"/>
            </a:p>
          </p:txBody>
        </p:sp>
        <p:sp>
          <p:nvSpPr>
            <p:cNvPr id="69" name="任意多边形: 形状 68">
              <a:extLst>
                <a:ext uri="{FF2B5EF4-FFF2-40B4-BE49-F238E27FC236}">
                  <a16:creationId xmlns:a16="http://schemas.microsoft.com/office/drawing/2014/main" id="{DF714333-DD4C-4B32-9C4E-BABA184F3F2B}"/>
                </a:ext>
              </a:extLst>
            </p:cNvPr>
            <p:cNvSpPr/>
            <p:nvPr/>
          </p:nvSpPr>
          <p:spPr>
            <a:xfrm>
              <a:off x="5887501" y="2602613"/>
              <a:ext cx="534348" cy="411034"/>
            </a:xfrm>
            <a:custGeom>
              <a:avLst/>
              <a:gdLst>
                <a:gd name="connsiteX0" fmla="*/ 0 w 634052"/>
                <a:gd name="connsiteY0" fmla="*/ 487728 h 487728"/>
                <a:gd name="connsiteX1" fmla="*/ 634052 w 634052"/>
                <a:gd name="connsiteY1" fmla="*/ 0 h 487728"/>
              </a:gdLst>
              <a:ahLst/>
              <a:cxnLst>
                <a:cxn ang="0">
                  <a:pos x="connsiteX0" y="connsiteY0"/>
                </a:cxn>
                <a:cxn ang="0">
                  <a:pos x="connsiteX1" y="connsiteY1"/>
                </a:cxn>
              </a:cxnLst>
              <a:rect l="l" t="t" r="r" b="b"/>
              <a:pathLst>
                <a:path w="634052" h="487728">
                  <a:moveTo>
                    <a:pt x="0" y="487728"/>
                  </a:moveTo>
                  <a:lnTo>
                    <a:pt x="634052" y="0"/>
                  </a:lnTo>
                </a:path>
              </a:pathLst>
            </a:custGeom>
            <a:ln w="28575" cap="rnd">
              <a:solidFill>
                <a:srgbClr val="040000"/>
              </a:solidFill>
              <a:prstDash val="solid"/>
              <a:round/>
            </a:ln>
          </p:spPr>
          <p:txBody>
            <a:bodyPr rtlCol="0" anchor="ctr"/>
            <a:lstStyle/>
            <a:p>
              <a:endParaRPr lang="zh-CN" altLang="en-US"/>
            </a:p>
          </p:txBody>
        </p:sp>
      </p:grpSp>
    </p:spTree>
    <p:extLst>
      <p:ext uri="{BB962C8B-B14F-4D97-AF65-F5344CB8AC3E}">
        <p14:creationId xmlns:p14="http://schemas.microsoft.com/office/powerpoint/2010/main" val="244779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pic>
        <p:nvPicPr>
          <p:cNvPr id="33" name="图片 32" descr="形状, 圆圈&#10;&#10;描述已自动生成">
            <a:extLst>
              <a:ext uri="{FF2B5EF4-FFF2-40B4-BE49-F238E27FC236}">
                <a16:creationId xmlns:a16="http://schemas.microsoft.com/office/drawing/2014/main" id="{A023AB13-B0B0-4239-898B-32866143FC3F}"/>
              </a:ext>
            </a:extLst>
          </p:cNvPr>
          <p:cNvPicPr>
            <a:picLocks noChangeAspect="1"/>
          </p:cNvPicPr>
          <p:nvPr/>
        </p:nvPicPr>
        <p:blipFill>
          <a:blip r:embed="rId3"/>
          <a:stretch>
            <a:fillRect/>
          </a:stretch>
        </p:blipFill>
        <p:spPr>
          <a:xfrm>
            <a:off x="1103908" y="1866426"/>
            <a:ext cx="2160000" cy="2160000"/>
          </a:xfrm>
          <a:prstGeom prst="rect">
            <a:avLst/>
          </a:prstGeom>
        </p:spPr>
      </p:pic>
      <p:pic>
        <p:nvPicPr>
          <p:cNvPr id="34" name="Picture 10">
            <a:extLst>
              <a:ext uri="{FF2B5EF4-FFF2-40B4-BE49-F238E27FC236}">
                <a16:creationId xmlns:a16="http://schemas.microsoft.com/office/drawing/2014/main" id="{D24CE242-978C-47B5-BB0A-263ECB774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81133"/>
            <a:ext cx="900000" cy="9043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3FB19FA7-F74C-44BB-8C4F-53ED8E00E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628" y="4081133"/>
            <a:ext cx="900000" cy="9043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a:extLst>
              <a:ext uri="{FF2B5EF4-FFF2-40B4-BE49-F238E27FC236}">
                <a16:creationId xmlns:a16="http://schemas.microsoft.com/office/drawing/2014/main" id="{0637D02C-2E83-4BFB-A1B9-627E60778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778" y="4081133"/>
            <a:ext cx="900000" cy="9043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82F2276A-6DF9-4395-A5CC-1DBFAD50D5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8085" y="408331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a:extLst>
              <a:ext uri="{FF2B5EF4-FFF2-40B4-BE49-F238E27FC236}">
                <a16:creationId xmlns:a16="http://schemas.microsoft.com/office/drawing/2014/main" id="{30E99236-EA61-47E2-8DC5-DAF39FFF80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8145" y="408331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a:extLst>
              <a:ext uri="{FF2B5EF4-FFF2-40B4-BE49-F238E27FC236}">
                <a16:creationId xmlns:a16="http://schemas.microsoft.com/office/drawing/2014/main" id="{3C8BFE8F-7169-433D-BBB6-BAF075BC95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4453" y="4073792"/>
            <a:ext cx="862953" cy="900000"/>
          </a:xfrm>
          <a:prstGeom prst="rect">
            <a:avLst/>
          </a:prstGeom>
          <a:noFill/>
          <a:extLst>
            <a:ext uri="{909E8E84-426E-40DD-AFC4-6F175D3DCCD1}">
              <a14:hiddenFill xmlns:a14="http://schemas.microsoft.com/office/drawing/2010/main">
                <a:solidFill>
                  <a:srgbClr val="FFFFFF"/>
                </a:solidFill>
              </a14:hiddenFill>
            </a:ext>
          </a:extLst>
        </p:spPr>
      </p:pic>
      <p:sp>
        <p:nvSpPr>
          <p:cNvPr id="40" name="文本框 39">
            <a:extLst>
              <a:ext uri="{FF2B5EF4-FFF2-40B4-BE49-F238E27FC236}">
                <a16:creationId xmlns:a16="http://schemas.microsoft.com/office/drawing/2014/main" id="{4512B987-9A45-4B73-9BF3-C0FB4E613C70}"/>
              </a:ext>
            </a:extLst>
          </p:cNvPr>
          <p:cNvSpPr txBox="1"/>
          <p:nvPr/>
        </p:nvSpPr>
        <p:spPr>
          <a:xfrm>
            <a:off x="6124794" y="5162233"/>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数据可视化</a:t>
            </a:r>
          </a:p>
        </p:txBody>
      </p:sp>
      <p:sp>
        <p:nvSpPr>
          <p:cNvPr id="41" name="文本框 40">
            <a:extLst>
              <a:ext uri="{FF2B5EF4-FFF2-40B4-BE49-F238E27FC236}">
                <a16:creationId xmlns:a16="http://schemas.microsoft.com/office/drawing/2014/main" id="{386F8E34-46F0-42F6-B446-8F292D99036F}"/>
              </a:ext>
            </a:extLst>
          </p:cNvPr>
          <p:cNvSpPr txBox="1"/>
          <p:nvPr/>
        </p:nvSpPr>
        <p:spPr>
          <a:xfrm>
            <a:off x="7128792" y="5156331"/>
            <a:ext cx="800219" cy="276999"/>
          </a:xfrm>
          <a:prstGeom prst="rect">
            <a:avLst/>
          </a:prstGeom>
          <a:noFill/>
        </p:spPr>
        <p:txBody>
          <a:bodyPr wrap="square" rtlCol="0">
            <a:spAutoFit/>
          </a:bodyPr>
          <a:lstStyle/>
          <a:p>
            <a:r>
              <a:rPr lang="zh-CN" altLang="en-US" sz="1200" b="1" dirty="0">
                <a:latin typeface="霞鹜文楷 Light" pitchFamily="2" charset="-122"/>
                <a:ea typeface="霞鹜文楷 Light" pitchFamily="2" charset="-122"/>
              </a:rPr>
              <a:t>太阳研究</a:t>
            </a:r>
          </a:p>
        </p:txBody>
      </p:sp>
      <p:sp>
        <p:nvSpPr>
          <p:cNvPr id="42" name="文本框 41">
            <a:extLst>
              <a:ext uri="{FF2B5EF4-FFF2-40B4-BE49-F238E27FC236}">
                <a16:creationId xmlns:a16="http://schemas.microsoft.com/office/drawing/2014/main" id="{381B74AC-FADF-4F84-9F96-BC5FB92EFE22}"/>
              </a:ext>
            </a:extLst>
          </p:cNvPr>
          <p:cNvSpPr txBox="1"/>
          <p:nvPr/>
        </p:nvSpPr>
        <p:spPr>
          <a:xfrm>
            <a:off x="8097668" y="5156330"/>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辐射研究</a:t>
            </a:r>
          </a:p>
        </p:txBody>
      </p:sp>
      <p:sp>
        <p:nvSpPr>
          <p:cNvPr id="43" name="文本框 42">
            <a:extLst>
              <a:ext uri="{FF2B5EF4-FFF2-40B4-BE49-F238E27FC236}">
                <a16:creationId xmlns:a16="http://schemas.microsoft.com/office/drawing/2014/main" id="{54A69146-4498-4905-9716-5B9C72BDE4BB}"/>
              </a:ext>
            </a:extLst>
          </p:cNvPr>
          <p:cNvSpPr txBox="1"/>
          <p:nvPr/>
        </p:nvSpPr>
        <p:spPr>
          <a:xfrm>
            <a:off x="4982865" y="5187857"/>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室外舒适度</a:t>
            </a:r>
          </a:p>
        </p:txBody>
      </p:sp>
      <p:sp>
        <p:nvSpPr>
          <p:cNvPr id="44" name="文本框 43">
            <a:extLst>
              <a:ext uri="{FF2B5EF4-FFF2-40B4-BE49-F238E27FC236}">
                <a16:creationId xmlns:a16="http://schemas.microsoft.com/office/drawing/2014/main" id="{C7C33C0E-B6BC-4F0A-94DF-97F20CF04AB5}"/>
              </a:ext>
            </a:extLst>
          </p:cNvPr>
          <p:cNvSpPr txBox="1"/>
          <p:nvPr/>
        </p:nvSpPr>
        <p:spPr>
          <a:xfrm>
            <a:off x="3974919" y="5178332"/>
            <a:ext cx="646331"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焓湿图</a:t>
            </a:r>
          </a:p>
        </p:txBody>
      </p:sp>
      <p:sp>
        <p:nvSpPr>
          <p:cNvPr id="45" name="文本框 44">
            <a:extLst>
              <a:ext uri="{FF2B5EF4-FFF2-40B4-BE49-F238E27FC236}">
                <a16:creationId xmlns:a16="http://schemas.microsoft.com/office/drawing/2014/main" id="{438DF691-1927-4734-83CF-6B58276AC24E}"/>
              </a:ext>
            </a:extLst>
          </p:cNvPr>
          <p:cNvSpPr txBox="1"/>
          <p:nvPr/>
        </p:nvSpPr>
        <p:spPr>
          <a:xfrm>
            <a:off x="9971819" y="5153378"/>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阴影研究</a:t>
            </a:r>
          </a:p>
        </p:txBody>
      </p:sp>
      <p:sp>
        <p:nvSpPr>
          <p:cNvPr id="46" name="文本框 45">
            <a:extLst>
              <a:ext uri="{FF2B5EF4-FFF2-40B4-BE49-F238E27FC236}">
                <a16:creationId xmlns:a16="http://schemas.microsoft.com/office/drawing/2014/main" id="{7652D6DF-B5CF-4641-81B0-AF255F232BBA}"/>
              </a:ext>
            </a:extLst>
          </p:cNvPr>
          <p:cNvSpPr txBox="1"/>
          <p:nvPr/>
        </p:nvSpPr>
        <p:spPr>
          <a:xfrm>
            <a:off x="9054818" y="5153379"/>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视野研究</a:t>
            </a:r>
          </a:p>
        </p:txBody>
      </p:sp>
      <p:pic>
        <p:nvPicPr>
          <p:cNvPr id="47" name="Picture 30">
            <a:extLst>
              <a:ext uri="{FF2B5EF4-FFF2-40B4-BE49-F238E27FC236}">
                <a16:creationId xmlns:a16="http://schemas.microsoft.com/office/drawing/2014/main" id="{33856995-B1C9-44E9-AD9F-C2F21623DE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4928" y="4081133"/>
            <a:ext cx="900000" cy="90436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a:extLst>
              <a:ext uri="{FF2B5EF4-FFF2-40B4-BE49-F238E27FC236}">
                <a16:creationId xmlns:a16="http://schemas.microsoft.com/office/drawing/2014/main" id="{E77D353B-1A97-4431-9324-5CBCF967A9CC}"/>
              </a:ext>
            </a:extLst>
          </p:cNvPr>
          <p:cNvSpPr txBox="1"/>
          <p:nvPr/>
        </p:nvSpPr>
        <p:spPr>
          <a:xfrm>
            <a:off x="1321730" y="4042720"/>
            <a:ext cx="1724356"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Ladybug</a:t>
            </a:r>
            <a:r>
              <a:rPr lang="en-US" altLang="zh-CN" sz="2000" b="1" dirty="0">
                <a:effectLst/>
                <a:latin typeface="霞鹜文楷 Light" pitchFamily="2" charset="-122"/>
                <a:ea typeface="霞鹜文楷 Light" pitchFamily="2" charset="-122"/>
              </a:rPr>
              <a:t> </a:t>
            </a:r>
          </a:p>
        </p:txBody>
      </p:sp>
      <p:sp>
        <p:nvSpPr>
          <p:cNvPr id="49" name="文本框 48">
            <a:extLst>
              <a:ext uri="{FF2B5EF4-FFF2-40B4-BE49-F238E27FC236}">
                <a16:creationId xmlns:a16="http://schemas.microsoft.com/office/drawing/2014/main" id="{74E37B7D-8441-4EC3-89E2-427DC4E4D633}"/>
              </a:ext>
            </a:extLst>
          </p:cNvPr>
          <p:cNvSpPr txBox="1"/>
          <p:nvPr/>
        </p:nvSpPr>
        <p:spPr>
          <a:xfrm>
            <a:off x="675814" y="4549053"/>
            <a:ext cx="3016187" cy="422616"/>
          </a:xfrm>
          <a:prstGeom prst="rect">
            <a:avLst/>
          </a:prstGeom>
          <a:noFill/>
        </p:spPr>
        <p:txBody>
          <a:bodyPr wrap="square">
            <a:spAutoFit/>
          </a:bodyPr>
          <a:lstStyle/>
          <a:p>
            <a:pPr algn="ctr">
              <a:lnSpc>
                <a:spcPct val="150000"/>
              </a:lnSpc>
            </a:pPr>
            <a:r>
              <a:rPr lang="zh-CN" altLang="en-US" sz="1600" b="1" dirty="0">
                <a:latin typeface="霞鹜文楷 Light" pitchFamily="2" charset="-122"/>
                <a:ea typeface="霞鹜文楷 Light" pitchFamily="2" charset="-122"/>
              </a:rPr>
              <a:t>天气数据分析和可视化</a:t>
            </a:r>
          </a:p>
        </p:txBody>
      </p:sp>
      <p:sp>
        <p:nvSpPr>
          <p:cNvPr id="67" name="文本框 66">
            <a:extLst>
              <a:ext uri="{FF2B5EF4-FFF2-40B4-BE49-F238E27FC236}">
                <a16:creationId xmlns:a16="http://schemas.microsoft.com/office/drawing/2014/main" id="{2F60BC19-69F7-4D77-B668-A6B6D67DF0B1}"/>
              </a:ext>
            </a:extLst>
          </p:cNvPr>
          <p:cNvSpPr txBox="1"/>
          <p:nvPr/>
        </p:nvSpPr>
        <p:spPr>
          <a:xfrm>
            <a:off x="3568688" y="1822431"/>
            <a:ext cx="8396795" cy="20313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可以将标准的 </a:t>
            </a:r>
            <a:r>
              <a:rPr lang="en-US" altLang="zh-CN" b="1" dirty="0" err="1">
                <a:effectLst/>
                <a:latin typeface="霞鹜文楷 Light" pitchFamily="2" charset="-122"/>
                <a:ea typeface="霞鹜文楷 Light" pitchFamily="2" charset="-122"/>
              </a:rPr>
              <a:t>EnergyPlus</a:t>
            </a:r>
            <a:r>
              <a:rPr lang="en-US" altLang="zh-CN" b="1" dirty="0">
                <a:effectLst/>
                <a:latin typeface="霞鹜文楷 Light" pitchFamily="2" charset="-122"/>
                <a:ea typeface="霞鹜文楷 Light" pitchFamily="2" charset="-122"/>
              </a:rPr>
              <a:t> Weather </a:t>
            </a:r>
            <a:r>
              <a:rPr lang="zh-CN" altLang="en-US" b="1" dirty="0">
                <a:effectLst/>
                <a:latin typeface="霞鹜文楷 Light" pitchFamily="2" charset="-122"/>
                <a:ea typeface="霞鹜文楷 Light" pitchFamily="2" charset="-122"/>
              </a:rPr>
              <a:t>文件 </a:t>
            </a:r>
            <a:r>
              <a:rPr lang="en-US" altLang="zh-CN" b="1" dirty="0">
                <a:effectLst/>
                <a:latin typeface="霞鹜文楷 Light" pitchFamily="2" charset="-122"/>
                <a:ea typeface="霞鹜文楷 Light" pitchFamily="2" charset="-122"/>
              </a:rPr>
              <a:t>(.EPW) </a:t>
            </a:r>
            <a:r>
              <a:rPr lang="zh-CN" altLang="en-US" b="1" dirty="0">
                <a:effectLst/>
                <a:latin typeface="霞鹜文楷 Light" pitchFamily="2" charset="-122"/>
                <a:ea typeface="霞鹜文楷 Light" pitchFamily="2" charset="-122"/>
              </a:rPr>
              <a:t>导入 </a:t>
            </a:r>
            <a:r>
              <a:rPr lang="en-US" altLang="zh-CN" b="1" dirty="0">
                <a:effectLst/>
                <a:latin typeface="霞鹜文楷 Light" pitchFamily="2" charset="-122"/>
                <a:ea typeface="霞鹜文楷 Light" pitchFamily="2" charset="-122"/>
              </a:rPr>
              <a:t>Grasshopper</a:t>
            </a: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提供多种基于气象指标的计算器和各种 </a:t>
            </a:r>
            <a:r>
              <a:rPr lang="en-US" altLang="zh-CN" b="1" dirty="0">
                <a:effectLst/>
                <a:latin typeface="霞鹜文楷 Light" pitchFamily="2" charset="-122"/>
                <a:ea typeface="霞鹜文楷 Light" pitchFamily="2" charset="-122"/>
              </a:rPr>
              <a:t>2D </a:t>
            </a:r>
            <a:r>
              <a:rPr lang="zh-CN" altLang="en-US" b="1" dirty="0">
                <a:effectLst/>
                <a:latin typeface="霞鹜文楷 Light" pitchFamily="2" charset="-122"/>
                <a:ea typeface="霞鹜文楷 Light" pitchFamily="2" charset="-122"/>
              </a:rPr>
              <a:t>和 </a:t>
            </a:r>
            <a:r>
              <a:rPr lang="en-US" altLang="zh-CN" b="1" dirty="0">
                <a:effectLst/>
                <a:latin typeface="霞鹜文楷 Light" pitchFamily="2" charset="-122"/>
                <a:ea typeface="霞鹜文楷 Light" pitchFamily="2" charset="-122"/>
              </a:rPr>
              <a:t>3D </a:t>
            </a:r>
            <a:r>
              <a:rPr lang="zh-CN" altLang="en-US" b="1" dirty="0">
                <a:effectLst/>
                <a:latin typeface="霞鹜文楷 Light" pitchFamily="2" charset="-122"/>
                <a:ea typeface="霞鹜文楷 Light" pitchFamily="2" charset="-122"/>
              </a:rPr>
              <a:t>交互式图形生成工具</a:t>
            </a:r>
            <a:endParaRPr lang="en-US" altLang="zh-CN"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提供了几种简单的几何分析，包括入射辐射和阳光直射</a:t>
            </a:r>
            <a:r>
              <a:rPr lang="zh-CN" altLang="en-US" b="1" dirty="0">
                <a:latin typeface="霞鹜文楷 Light" pitchFamily="2" charset="-122"/>
                <a:ea typeface="霞鹜文楷 Light" pitchFamily="2" charset="-122"/>
              </a:rPr>
              <a:t>时间</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适用于设计早期阶段的决策过程</a:t>
            </a:r>
            <a:endParaRPr lang="en-US" altLang="zh-CN" b="1" dirty="0">
              <a:latin typeface="霞鹜文楷 Light" pitchFamily="2" charset="-122"/>
              <a:ea typeface="霞鹜文楷 Light" pitchFamily="2" charset="-122"/>
            </a:endParaRPr>
          </a:p>
          <a:p>
            <a:endParaRPr lang="zh-CN" altLang="en-US" dirty="0">
              <a:latin typeface="霞鹜文楷 Light" pitchFamily="2" charset="-122"/>
              <a:ea typeface="霞鹜文楷 Light" pitchFamily="2" charset="-122"/>
            </a:endParaRPr>
          </a:p>
        </p:txBody>
      </p:sp>
    </p:spTree>
    <p:extLst>
      <p:ext uri="{BB962C8B-B14F-4D97-AF65-F5344CB8AC3E}">
        <p14:creationId xmlns:p14="http://schemas.microsoft.com/office/powerpoint/2010/main" val="1289208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pic>
        <p:nvPicPr>
          <p:cNvPr id="12" name="图片 11">
            <a:extLst>
              <a:ext uri="{FF2B5EF4-FFF2-40B4-BE49-F238E27FC236}">
                <a16:creationId xmlns:a16="http://schemas.microsoft.com/office/drawing/2014/main" id="{36923430-C3C8-4DF1-A305-92E7D7325725}"/>
              </a:ext>
            </a:extLst>
          </p:cNvPr>
          <p:cNvPicPr>
            <a:picLocks noChangeAspect="1"/>
          </p:cNvPicPr>
          <p:nvPr/>
        </p:nvPicPr>
        <p:blipFill>
          <a:blip r:embed="rId3"/>
          <a:srcRect/>
          <a:stretch/>
        </p:blipFill>
        <p:spPr>
          <a:xfrm>
            <a:off x="1103908" y="1866426"/>
            <a:ext cx="2160000" cy="2160000"/>
          </a:xfrm>
          <a:prstGeom prst="rect">
            <a:avLst/>
          </a:prstGeom>
        </p:spPr>
      </p:pic>
      <p:sp>
        <p:nvSpPr>
          <p:cNvPr id="13" name="文本框 12">
            <a:extLst>
              <a:ext uri="{FF2B5EF4-FFF2-40B4-BE49-F238E27FC236}">
                <a16:creationId xmlns:a16="http://schemas.microsoft.com/office/drawing/2014/main" id="{B7253A3A-C95E-406B-B856-7D2CE3903B42}"/>
              </a:ext>
            </a:extLst>
          </p:cNvPr>
          <p:cNvSpPr txBox="1"/>
          <p:nvPr/>
        </p:nvSpPr>
        <p:spPr>
          <a:xfrm>
            <a:off x="3568688" y="1822431"/>
            <a:ext cx="8396795" cy="129516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为 </a:t>
            </a:r>
            <a:r>
              <a:rPr lang="en-US" altLang="zh-CN" b="1" dirty="0">
                <a:effectLst/>
                <a:latin typeface="霞鹜文楷 Light" pitchFamily="2" charset="-122"/>
                <a:ea typeface="霞鹜文楷 Light" pitchFamily="2" charset="-122"/>
              </a:rPr>
              <a:t>Honeybee-Radiance/Energy</a:t>
            </a:r>
            <a:r>
              <a:rPr lang="zh-CN" altLang="en-US" b="1" dirty="0">
                <a:effectLst/>
                <a:latin typeface="霞鹜文楷 Light" pitchFamily="2" charset="-122"/>
                <a:ea typeface="霞鹜文楷 Light" pitchFamily="2" charset="-122"/>
              </a:rPr>
              <a:t>和模拟引擎之间建立联系的核心组件</a:t>
            </a:r>
            <a:endParaRPr lang="en-US" altLang="zh-CN"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包括构建模型、可视化模型和导出为各种文件格式的组件</a:t>
            </a:r>
            <a:endParaRPr lang="en-US" altLang="zh-CN"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可以设置选定的模拟引擎的所需要的所有属性和模拟功能</a:t>
            </a:r>
            <a:endParaRPr lang="zh-CN" altLang="en-US" b="1" dirty="0">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400A9445-1126-47F2-8D8F-8E2038CC924D}"/>
              </a:ext>
            </a:extLst>
          </p:cNvPr>
          <p:cNvSpPr txBox="1"/>
          <p:nvPr/>
        </p:nvSpPr>
        <p:spPr>
          <a:xfrm>
            <a:off x="1322431" y="4026426"/>
            <a:ext cx="1942178"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Honeybee</a:t>
            </a:r>
            <a:endParaRPr lang="en-US" altLang="zh-CN" sz="2000" b="1" dirty="0">
              <a:effectLst/>
              <a:latin typeface="霞鹜文楷 Light" pitchFamily="2" charset="-122"/>
              <a:ea typeface="霞鹜文楷 Light" pitchFamily="2" charset="-122"/>
            </a:endParaRPr>
          </a:p>
        </p:txBody>
      </p:sp>
      <p:pic>
        <p:nvPicPr>
          <p:cNvPr id="16" name="Picture 34">
            <a:extLst>
              <a:ext uri="{FF2B5EF4-FFF2-40B4-BE49-F238E27FC236}">
                <a16:creationId xmlns:a16="http://schemas.microsoft.com/office/drawing/2014/main" id="{DC4BCBA9-4CEA-4B6A-9940-D540BC4F3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000" y="348992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7CE9BDF8-9968-46BB-88E8-AEAD212B2321}"/>
              </a:ext>
            </a:extLst>
          </p:cNvPr>
          <p:cNvSpPr txBox="1"/>
          <p:nvPr/>
        </p:nvSpPr>
        <p:spPr>
          <a:xfrm>
            <a:off x="5669014" y="5019670"/>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能耗建模</a:t>
            </a:r>
          </a:p>
        </p:txBody>
      </p:sp>
      <p:pic>
        <p:nvPicPr>
          <p:cNvPr id="19" name="图片 18" descr="图标&#10;&#10;描述已自动生成">
            <a:extLst>
              <a:ext uri="{FF2B5EF4-FFF2-40B4-BE49-F238E27FC236}">
                <a16:creationId xmlns:a16="http://schemas.microsoft.com/office/drawing/2014/main" id="{1F83BFA9-D8D9-461C-B994-1EEFE0D838CF}"/>
              </a:ext>
            </a:extLst>
          </p:cNvPr>
          <p:cNvPicPr>
            <a:picLocks noChangeAspect="1"/>
          </p:cNvPicPr>
          <p:nvPr/>
        </p:nvPicPr>
        <p:blipFill>
          <a:blip r:embed="rId5"/>
          <a:stretch>
            <a:fillRect/>
          </a:stretch>
        </p:blipFill>
        <p:spPr>
          <a:xfrm>
            <a:off x="7472467" y="3529575"/>
            <a:ext cx="1257486" cy="1260000"/>
          </a:xfrm>
          <a:prstGeom prst="rect">
            <a:avLst/>
          </a:prstGeom>
        </p:spPr>
      </p:pic>
      <p:sp>
        <p:nvSpPr>
          <p:cNvPr id="20" name="文本框 19">
            <a:extLst>
              <a:ext uri="{FF2B5EF4-FFF2-40B4-BE49-F238E27FC236}">
                <a16:creationId xmlns:a16="http://schemas.microsoft.com/office/drawing/2014/main" id="{828E4F94-9E95-4929-9BEC-348884174D17}"/>
              </a:ext>
            </a:extLst>
          </p:cNvPr>
          <p:cNvSpPr txBox="1"/>
          <p:nvPr/>
        </p:nvSpPr>
        <p:spPr>
          <a:xfrm>
            <a:off x="7778044" y="5012299"/>
            <a:ext cx="646331"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云计算</a:t>
            </a:r>
          </a:p>
        </p:txBody>
      </p:sp>
      <p:sp>
        <p:nvSpPr>
          <p:cNvPr id="21" name="文本框 20">
            <a:extLst>
              <a:ext uri="{FF2B5EF4-FFF2-40B4-BE49-F238E27FC236}">
                <a16:creationId xmlns:a16="http://schemas.microsoft.com/office/drawing/2014/main" id="{BA0EB985-EB53-4024-BA12-01D426B792C2}"/>
              </a:ext>
            </a:extLst>
          </p:cNvPr>
          <p:cNvSpPr txBox="1"/>
          <p:nvPr/>
        </p:nvSpPr>
        <p:spPr>
          <a:xfrm>
            <a:off x="675814" y="4549053"/>
            <a:ext cx="3016187" cy="787523"/>
          </a:xfrm>
          <a:prstGeom prst="rect">
            <a:avLst/>
          </a:prstGeom>
          <a:noFill/>
        </p:spPr>
        <p:txBody>
          <a:bodyPr wrap="square">
            <a:spAutoFit/>
          </a:bodyPr>
          <a:lstStyle/>
          <a:p>
            <a:pPr algn="ctr">
              <a:lnSpc>
                <a:spcPct val="150000"/>
              </a:lnSpc>
            </a:pPr>
            <a:r>
              <a:rPr lang="zh-CN" altLang="en-US" sz="1600" b="1" dirty="0">
                <a:latin typeface="霞鹜文楷 Light" pitchFamily="2" charset="-122"/>
                <a:ea typeface="霞鹜文楷 Light" pitchFamily="2" charset="-122"/>
              </a:rPr>
              <a:t>在各种模拟引擎中</a:t>
            </a:r>
            <a:endParaRPr lang="en-US" altLang="zh-CN" sz="1600" b="1" dirty="0">
              <a:latin typeface="霞鹜文楷 Light" pitchFamily="2" charset="-122"/>
              <a:ea typeface="霞鹜文楷 Light" pitchFamily="2" charset="-122"/>
            </a:endParaRPr>
          </a:p>
          <a:p>
            <a:pPr algn="ctr">
              <a:lnSpc>
                <a:spcPct val="150000"/>
              </a:lnSpc>
            </a:pPr>
            <a:r>
              <a:rPr lang="zh-CN" altLang="en-US" sz="1600" b="1" dirty="0">
                <a:latin typeface="霞鹜文楷 Light" pitchFamily="2" charset="-122"/>
                <a:ea typeface="霞鹜文楷 Light" pitchFamily="2" charset="-122"/>
              </a:rPr>
              <a:t>对建筑物进行能量模型建模</a:t>
            </a:r>
          </a:p>
        </p:txBody>
      </p:sp>
    </p:spTree>
    <p:extLst>
      <p:ext uri="{BB962C8B-B14F-4D97-AF65-F5344CB8AC3E}">
        <p14:creationId xmlns:p14="http://schemas.microsoft.com/office/powerpoint/2010/main" val="76727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pic>
        <p:nvPicPr>
          <p:cNvPr id="12" name="图片 11">
            <a:extLst>
              <a:ext uri="{FF2B5EF4-FFF2-40B4-BE49-F238E27FC236}">
                <a16:creationId xmlns:a16="http://schemas.microsoft.com/office/drawing/2014/main" id="{C09CF199-5965-4020-A56E-70DC70356D16}"/>
              </a:ext>
            </a:extLst>
          </p:cNvPr>
          <p:cNvPicPr>
            <a:picLocks noChangeAspect="1"/>
          </p:cNvPicPr>
          <p:nvPr/>
        </p:nvPicPr>
        <p:blipFill>
          <a:blip r:embed="rId3"/>
          <a:srcRect/>
          <a:stretch/>
        </p:blipFill>
        <p:spPr>
          <a:xfrm>
            <a:off x="1103908" y="1866426"/>
            <a:ext cx="2160000" cy="2160000"/>
          </a:xfrm>
          <a:prstGeom prst="rect">
            <a:avLst/>
          </a:prstGeom>
        </p:spPr>
      </p:pic>
      <p:sp>
        <p:nvSpPr>
          <p:cNvPr id="13" name="文本框 12">
            <a:extLst>
              <a:ext uri="{FF2B5EF4-FFF2-40B4-BE49-F238E27FC236}">
                <a16:creationId xmlns:a16="http://schemas.microsoft.com/office/drawing/2014/main" id="{BE20F11E-1B8C-414F-B9EB-83D0B57EBE90}"/>
              </a:ext>
            </a:extLst>
          </p:cNvPr>
          <p:cNvSpPr txBox="1"/>
          <p:nvPr/>
        </p:nvSpPr>
        <p:spPr>
          <a:xfrm>
            <a:off x="1238791" y="4039764"/>
            <a:ext cx="1942178"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HB-Energy</a:t>
            </a:r>
            <a:endParaRPr lang="en-US" altLang="zh-CN" sz="2000" b="1" dirty="0">
              <a:effectLst/>
              <a:latin typeface="霞鹜文楷 Light" pitchFamily="2" charset="-122"/>
              <a:ea typeface="霞鹜文楷 Light" pitchFamily="2" charset="-122"/>
            </a:endParaRPr>
          </a:p>
        </p:txBody>
      </p:sp>
      <p:pic>
        <p:nvPicPr>
          <p:cNvPr id="15" name="Picture 32">
            <a:extLst>
              <a:ext uri="{FF2B5EF4-FFF2-40B4-BE49-F238E27FC236}">
                <a16:creationId xmlns:a16="http://schemas.microsoft.com/office/drawing/2014/main" id="{714A2F24-8346-4DD4-B30D-7701CAD20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941" y="376438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6">
            <a:extLst>
              <a:ext uri="{FF2B5EF4-FFF2-40B4-BE49-F238E27FC236}">
                <a16:creationId xmlns:a16="http://schemas.microsoft.com/office/drawing/2014/main" id="{4CB0A8E6-B5B2-420D-90C7-C6322C1ED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205" y="379290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8">
            <a:extLst>
              <a:ext uri="{FF2B5EF4-FFF2-40B4-BE49-F238E27FC236}">
                <a16:creationId xmlns:a16="http://schemas.microsoft.com/office/drawing/2014/main" id="{79A64ADD-502D-4AE4-AED1-D42E9CBC89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6212" y="379290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0">
            <a:extLst>
              <a:ext uri="{FF2B5EF4-FFF2-40B4-BE49-F238E27FC236}">
                <a16:creationId xmlns:a16="http://schemas.microsoft.com/office/drawing/2014/main" id="{8FB3F4F5-2D57-41D8-A4CC-27B258B19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5463" y="382117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2">
            <a:extLst>
              <a:ext uri="{FF2B5EF4-FFF2-40B4-BE49-F238E27FC236}">
                <a16:creationId xmlns:a16="http://schemas.microsoft.com/office/drawing/2014/main" id="{F8AA01CE-F0B1-40A2-94C2-CB31A55091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1477" y="378293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a:extLst>
              <a:ext uri="{FF2B5EF4-FFF2-40B4-BE49-F238E27FC236}">
                <a16:creationId xmlns:a16="http://schemas.microsoft.com/office/drawing/2014/main" id="{301EFCEA-063A-4D2A-A9BB-3AADBC070C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470" y="3792909"/>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59443A29-C75B-45B1-917A-0845227511DD}"/>
              </a:ext>
            </a:extLst>
          </p:cNvPr>
          <p:cNvSpPr txBox="1"/>
          <p:nvPr/>
        </p:nvSpPr>
        <p:spPr>
          <a:xfrm>
            <a:off x="8464363" y="4883706"/>
            <a:ext cx="1180131"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主</a:t>
            </a:r>
            <a:r>
              <a:rPr lang="en-US" altLang="zh-CN" sz="1200" b="1" dirty="0">
                <a:latin typeface="霞鹜文楷 Light" pitchFamily="2" charset="-122"/>
                <a:ea typeface="霞鹜文楷 Light" pitchFamily="2" charset="-122"/>
              </a:rPr>
              <a:t>/</a:t>
            </a:r>
            <a:r>
              <a:rPr lang="zh-CN" altLang="en-US" sz="1200" b="1" dirty="0">
                <a:latin typeface="霞鹜文楷 Light" pitchFamily="2" charset="-122"/>
                <a:ea typeface="霞鹜文楷 Light" pitchFamily="2" charset="-122"/>
              </a:rPr>
              <a:t>被动式策略</a:t>
            </a:r>
          </a:p>
        </p:txBody>
      </p:sp>
      <p:sp>
        <p:nvSpPr>
          <p:cNvPr id="23" name="文本框 22">
            <a:extLst>
              <a:ext uri="{FF2B5EF4-FFF2-40B4-BE49-F238E27FC236}">
                <a16:creationId xmlns:a16="http://schemas.microsoft.com/office/drawing/2014/main" id="{DEDE4D5D-5EE1-413A-9CB2-6DA4337D98B3}"/>
              </a:ext>
            </a:extLst>
          </p:cNvPr>
          <p:cNvSpPr txBox="1"/>
          <p:nvPr/>
        </p:nvSpPr>
        <p:spPr>
          <a:xfrm>
            <a:off x="9721367" y="4894244"/>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遮阳设计</a:t>
            </a:r>
          </a:p>
        </p:txBody>
      </p:sp>
      <p:sp>
        <p:nvSpPr>
          <p:cNvPr id="24" name="文本框 23">
            <a:extLst>
              <a:ext uri="{FF2B5EF4-FFF2-40B4-BE49-F238E27FC236}">
                <a16:creationId xmlns:a16="http://schemas.microsoft.com/office/drawing/2014/main" id="{3E7E9D25-6236-4330-BD56-43DDD4BF67E3}"/>
              </a:ext>
            </a:extLst>
          </p:cNvPr>
          <p:cNvSpPr txBox="1"/>
          <p:nvPr/>
        </p:nvSpPr>
        <p:spPr>
          <a:xfrm>
            <a:off x="6177366" y="4894244"/>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室内舒适度</a:t>
            </a:r>
          </a:p>
        </p:txBody>
      </p:sp>
      <p:sp>
        <p:nvSpPr>
          <p:cNvPr id="25" name="文本框 24">
            <a:extLst>
              <a:ext uri="{FF2B5EF4-FFF2-40B4-BE49-F238E27FC236}">
                <a16:creationId xmlns:a16="http://schemas.microsoft.com/office/drawing/2014/main" id="{1B50175E-701F-4F0A-9ED4-96AF36314E0F}"/>
              </a:ext>
            </a:extLst>
          </p:cNvPr>
          <p:cNvSpPr txBox="1"/>
          <p:nvPr/>
        </p:nvSpPr>
        <p:spPr>
          <a:xfrm>
            <a:off x="7408129" y="4887121"/>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小气候图</a:t>
            </a:r>
          </a:p>
        </p:txBody>
      </p:sp>
      <p:sp>
        <p:nvSpPr>
          <p:cNvPr id="26" name="文本框 25">
            <a:extLst>
              <a:ext uri="{FF2B5EF4-FFF2-40B4-BE49-F238E27FC236}">
                <a16:creationId xmlns:a16="http://schemas.microsoft.com/office/drawing/2014/main" id="{F813C778-B122-4AD2-80EA-9FA7C1A6DBF2}"/>
              </a:ext>
            </a:extLst>
          </p:cNvPr>
          <p:cNvSpPr txBox="1"/>
          <p:nvPr/>
        </p:nvSpPr>
        <p:spPr>
          <a:xfrm>
            <a:off x="4012091" y="4906283"/>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空调设计</a:t>
            </a:r>
          </a:p>
        </p:txBody>
      </p:sp>
      <p:sp>
        <p:nvSpPr>
          <p:cNvPr id="27" name="文本框 26">
            <a:extLst>
              <a:ext uri="{FF2B5EF4-FFF2-40B4-BE49-F238E27FC236}">
                <a16:creationId xmlns:a16="http://schemas.microsoft.com/office/drawing/2014/main" id="{8B262080-5289-45D3-9CDC-567DFF652184}"/>
              </a:ext>
            </a:extLst>
          </p:cNvPr>
          <p:cNvSpPr txBox="1"/>
          <p:nvPr/>
        </p:nvSpPr>
        <p:spPr>
          <a:xfrm>
            <a:off x="5100491" y="4907929"/>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能源平衡</a:t>
            </a:r>
          </a:p>
        </p:txBody>
      </p:sp>
      <p:sp>
        <p:nvSpPr>
          <p:cNvPr id="28" name="文本框 27">
            <a:extLst>
              <a:ext uri="{FF2B5EF4-FFF2-40B4-BE49-F238E27FC236}">
                <a16:creationId xmlns:a16="http://schemas.microsoft.com/office/drawing/2014/main" id="{40FC145F-91F4-437A-AA0E-2E3B698CF003}"/>
              </a:ext>
            </a:extLst>
          </p:cNvPr>
          <p:cNvSpPr txBox="1"/>
          <p:nvPr/>
        </p:nvSpPr>
        <p:spPr>
          <a:xfrm>
            <a:off x="359774" y="4640998"/>
            <a:ext cx="3723791" cy="584775"/>
          </a:xfrm>
          <a:prstGeom prst="rect">
            <a:avLst/>
          </a:prstGeom>
          <a:noFill/>
        </p:spPr>
        <p:txBody>
          <a:bodyPr wrap="square">
            <a:spAutoFit/>
          </a:bodyPr>
          <a:lstStyle/>
          <a:p>
            <a:pPr algn="ctr"/>
            <a:r>
              <a:rPr lang="zh-CN" altLang="en-US" sz="1600" b="1" dirty="0">
                <a:latin typeface="霞鹜文楷 Light" pitchFamily="2" charset="-122"/>
                <a:ea typeface="霞鹜文楷 Light" pitchFamily="2" charset="-122"/>
              </a:rPr>
              <a:t>基于</a:t>
            </a:r>
            <a:r>
              <a:rPr lang="en-US" altLang="zh-CN" sz="1600" b="1" dirty="0">
                <a:latin typeface="霞鹜文楷 Light" pitchFamily="2" charset="-122"/>
                <a:ea typeface="霞鹜文楷 Light" pitchFamily="2" charset="-122"/>
              </a:rPr>
              <a:t>Energy Plus/</a:t>
            </a:r>
            <a:r>
              <a:rPr lang="en-US" altLang="zh-CN" sz="1600" b="1" dirty="0" err="1">
                <a:latin typeface="霞鹜文楷 Light" pitchFamily="2" charset="-122"/>
                <a:ea typeface="霞鹜文楷 Light" pitchFamily="2" charset="-122"/>
              </a:rPr>
              <a:t>OpenStudio</a:t>
            </a:r>
            <a:r>
              <a:rPr lang="en-US" altLang="zh-CN" sz="1600" b="1" dirty="0">
                <a:latin typeface="霞鹜文楷 Light" pitchFamily="2" charset="-122"/>
                <a:ea typeface="霞鹜文楷 Light" pitchFamily="2" charset="-122"/>
              </a:rPr>
              <a:t> </a:t>
            </a:r>
            <a:r>
              <a:rPr lang="zh-CN" altLang="en-US" sz="1600" b="1" dirty="0">
                <a:latin typeface="霞鹜文楷 Light" pitchFamily="2" charset="-122"/>
                <a:ea typeface="霞鹜文楷 Light" pitchFamily="2" charset="-122"/>
              </a:rPr>
              <a:t>模拟</a:t>
            </a:r>
            <a:endParaRPr lang="en-US" altLang="zh-CN" sz="1600" b="1" dirty="0">
              <a:latin typeface="霞鹜文楷 Light" pitchFamily="2" charset="-122"/>
              <a:ea typeface="霞鹜文楷 Light" pitchFamily="2" charset="-122"/>
            </a:endParaRPr>
          </a:p>
          <a:p>
            <a:pPr algn="ctr"/>
            <a:r>
              <a:rPr lang="zh-CN" altLang="en-US" sz="1600" b="1" dirty="0">
                <a:latin typeface="霞鹜文楷 Light" pitchFamily="2" charset="-122"/>
                <a:ea typeface="霞鹜文楷 Light" pitchFamily="2" charset="-122"/>
              </a:rPr>
              <a:t>建筑能耗、</a:t>
            </a:r>
            <a:r>
              <a:rPr lang="en-US" altLang="zh-CN" sz="1600" b="1" dirty="0">
                <a:latin typeface="霞鹜文楷 Light" pitchFamily="2" charset="-122"/>
                <a:ea typeface="霞鹜文楷 Light" pitchFamily="2" charset="-122"/>
              </a:rPr>
              <a:t>HVAC</a:t>
            </a:r>
            <a:r>
              <a:rPr lang="zh-CN" altLang="en-US" sz="1600" b="1" dirty="0">
                <a:latin typeface="霞鹜文楷 Light" pitchFamily="2" charset="-122"/>
                <a:ea typeface="霞鹜文楷 Light" pitchFamily="2" charset="-122"/>
              </a:rPr>
              <a:t>、室内热舒适度</a:t>
            </a:r>
            <a:endParaRPr lang="en-US" altLang="zh-CN" sz="1600" b="1" dirty="0">
              <a:latin typeface="霞鹜文楷 Light" pitchFamily="2" charset="-122"/>
              <a:ea typeface="霞鹜文楷 Light" pitchFamily="2" charset="-122"/>
            </a:endParaRPr>
          </a:p>
        </p:txBody>
      </p:sp>
      <p:sp>
        <p:nvSpPr>
          <p:cNvPr id="29" name="文本框 28">
            <a:extLst>
              <a:ext uri="{FF2B5EF4-FFF2-40B4-BE49-F238E27FC236}">
                <a16:creationId xmlns:a16="http://schemas.microsoft.com/office/drawing/2014/main" id="{BC04574E-9888-461E-ADC9-9AE78CD2B85D}"/>
              </a:ext>
            </a:extLst>
          </p:cNvPr>
          <p:cNvSpPr txBox="1"/>
          <p:nvPr/>
        </p:nvSpPr>
        <p:spPr>
          <a:xfrm>
            <a:off x="3568688" y="1822431"/>
            <a:ext cx="8396795" cy="12899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dirty="0">
                <a:latin typeface="霞鹜文楷 Light" pitchFamily="2" charset="-122"/>
                <a:ea typeface="霞鹜文楷 Light" pitchFamily="2" charset="-122"/>
              </a:rPr>
              <a:t>Honeybee-energy </a:t>
            </a:r>
            <a:r>
              <a:rPr lang="zh-CN" altLang="en-US" b="1" dirty="0">
                <a:latin typeface="霞鹜文楷 Light" pitchFamily="2" charset="-122"/>
                <a:ea typeface="霞鹜文楷 Light" pitchFamily="2" charset="-122"/>
              </a:rPr>
              <a:t>扩展了 </a:t>
            </a:r>
            <a:r>
              <a:rPr lang="en-US" altLang="zh-CN" b="1" dirty="0">
                <a:latin typeface="霞鹜文楷 Light" pitchFamily="2" charset="-122"/>
                <a:ea typeface="霞鹜文楷 Light" pitchFamily="2" charset="-122"/>
              </a:rPr>
              <a:t>Honeybee </a:t>
            </a:r>
            <a:r>
              <a:rPr lang="zh-CN" altLang="en-US" b="1" dirty="0">
                <a:latin typeface="霞鹜文楷 Light" pitchFamily="2" charset="-122"/>
                <a:ea typeface="霞鹜文楷 Light" pitchFamily="2" charset="-122"/>
              </a:rPr>
              <a:t>插件的核心功能</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用于启用</a:t>
            </a:r>
            <a:r>
              <a:rPr lang="en-US" altLang="zh-CN" b="1" dirty="0">
                <a:latin typeface="霞鹜文楷 Light" pitchFamily="2" charset="-122"/>
                <a:ea typeface="霞鹜文楷 Light" pitchFamily="2" charset="-122"/>
              </a:rPr>
              <a:t>E</a:t>
            </a:r>
            <a:r>
              <a:rPr lang="en-US" altLang="zh-CN" b="1" dirty="0">
                <a:effectLst/>
                <a:latin typeface="霞鹜文楷 Light" pitchFamily="2" charset="-122"/>
                <a:ea typeface="霞鹜文楷 Light" pitchFamily="2" charset="-122"/>
              </a:rPr>
              <a:t>nergy Plus</a:t>
            </a:r>
            <a:r>
              <a:rPr lang="zh-CN" altLang="en-US" b="1" dirty="0">
                <a:effectLst/>
                <a:latin typeface="霞鹜文楷 Light" pitchFamily="2" charset="-122"/>
                <a:ea typeface="霞鹜文楷 Light" pitchFamily="2" charset="-122"/>
              </a:rPr>
              <a:t>以进行基于能量模拟的仿真计算</a:t>
            </a:r>
            <a:endParaRPr lang="en-US" altLang="zh-CN"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可利用</a:t>
            </a:r>
            <a:r>
              <a:rPr lang="en-US" altLang="zh-CN" b="1" dirty="0">
                <a:latin typeface="霞鹜文楷 Light" pitchFamily="2" charset="-122"/>
                <a:ea typeface="霞鹜文楷 Light" pitchFamily="2" charset="-122"/>
              </a:rPr>
              <a:t>Open Studio</a:t>
            </a:r>
            <a:r>
              <a:rPr lang="zh-CN" altLang="en-US" b="1" dirty="0">
                <a:latin typeface="霞鹜文楷 Light" pitchFamily="2" charset="-122"/>
                <a:ea typeface="霞鹜文楷 Light" pitchFamily="2" charset="-122"/>
              </a:rPr>
              <a:t>添加基于能量模拟的构件属性和房间功能</a:t>
            </a:r>
          </a:p>
        </p:txBody>
      </p:sp>
    </p:spTree>
    <p:extLst>
      <p:ext uri="{BB962C8B-B14F-4D97-AF65-F5344CB8AC3E}">
        <p14:creationId xmlns:p14="http://schemas.microsoft.com/office/powerpoint/2010/main" val="139996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cxnSp>
        <p:nvCxnSpPr>
          <p:cNvPr id="12" name="直接连接符 11">
            <a:extLst>
              <a:ext uri="{FF2B5EF4-FFF2-40B4-BE49-F238E27FC236}">
                <a16:creationId xmlns:a16="http://schemas.microsoft.com/office/drawing/2014/main" id="{62140C50-9DA2-452A-B05E-55FF0C04EC84}"/>
              </a:ext>
            </a:extLst>
          </p:cNvPr>
          <p:cNvCxnSpPr/>
          <p:nvPr/>
        </p:nvCxnSpPr>
        <p:spPr>
          <a:xfrm flipH="1">
            <a:off x="-47836" y="6082684"/>
            <a:ext cx="9386198"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88B8A380-BB09-4827-9F9A-AE70A96F320A}"/>
              </a:ext>
            </a:extLst>
          </p:cNvPr>
          <p:cNvPicPr>
            <a:picLocks noChangeAspect="1"/>
          </p:cNvPicPr>
          <p:nvPr/>
        </p:nvPicPr>
        <p:blipFill>
          <a:blip r:embed="rId3"/>
          <a:srcRect/>
          <a:stretch/>
        </p:blipFill>
        <p:spPr>
          <a:xfrm>
            <a:off x="1103908" y="1866426"/>
            <a:ext cx="2160000" cy="2160000"/>
          </a:xfrm>
          <a:prstGeom prst="rect">
            <a:avLst/>
          </a:prstGeom>
        </p:spPr>
      </p:pic>
      <p:sp>
        <p:nvSpPr>
          <p:cNvPr id="15" name="文本框 14">
            <a:extLst>
              <a:ext uri="{FF2B5EF4-FFF2-40B4-BE49-F238E27FC236}">
                <a16:creationId xmlns:a16="http://schemas.microsoft.com/office/drawing/2014/main" id="{A388D65F-BA87-479A-8613-28E1524C7F5A}"/>
              </a:ext>
            </a:extLst>
          </p:cNvPr>
          <p:cNvSpPr txBox="1"/>
          <p:nvPr/>
        </p:nvSpPr>
        <p:spPr>
          <a:xfrm>
            <a:off x="3568688" y="1822431"/>
            <a:ext cx="8396795" cy="12899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dirty="0">
                <a:latin typeface="霞鹜文楷 Light" pitchFamily="2" charset="-122"/>
                <a:ea typeface="霞鹜文楷 Light" pitchFamily="2" charset="-122"/>
              </a:rPr>
              <a:t>Honeybee-Radiance </a:t>
            </a:r>
            <a:r>
              <a:rPr lang="zh-CN" altLang="en-US" b="1" dirty="0">
                <a:latin typeface="霞鹜文楷 Light" pitchFamily="2" charset="-122"/>
                <a:ea typeface="霞鹜文楷 Light" pitchFamily="2" charset="-122"/>
              </a:rPr>
              <a:t>扩展了 </a:t>
            </a:r>
            <a:r>
              <a:rPr lang="en-US" altLang="zh-CN" b="1" dirty="0">
                <a:latin typeface="霞鹜文楷 Light" pitchFamily="2" charset="-122"/>
                <a:ea typeface="霞鹜文楷 Light" pitchFamily="2" charset="-122"/>
              </a:rPr>
              <a:t>Honeybee </a:t>
            </a:r>
            <a:r>
              <a:rPr lang="zh-CN" altLang="en-US" b="1" dirty="0">
                <a:latin typeface="霞鹜文楷 Light" pitchFamily="2" charset="-122"/>
                <a:ea typeface="霞鹜文楷 Light" pitchFamily="2" charset="-122"/>
              </a:rPr>
              <a:t>插件的核心功能</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effectLst/>
                <a:latin typeface="霞鹜文楷 Light" pitchFamily="2" charset="-122"/>
                <a:ea typeface="霞鹜文楷 Light" pitchFamily="2" charset="-122"/>
              </a:rPr>
              <a:t>用于启用</a:t>
            </a:r>
            <a:r>
              <a:rPr lang="en-US" altLang="zh-CN" b="1" dirty="0">
                <a:latin typeface="霞鹜文楷 Light" pitchFamily="2" charset="-122"/>
                <a:ea typeface="霞鹜文楷 Light" pitchFamily="2" charset="-122"/>
              </a:rPr>
              <a:t>Radiance</a:t>
            </a:r>
            <a:r>
              <a:rPr lang="zh-CN" altLang="en-US" b="1" dirty="0">
                <a:effectLst/>
                <a:latin typeface="霞鹜文楷 Light" pitchFamily="2" charset="-122"/>
                <a:ea typeface="霞鹜文楷 Light" pitchFamily="2" charset="-122"/>
              </a:rPr>
              <a:t>以进行基于光线模拟的仿真计算</a:t>
            </a:r>
            <a:endParaRPr lang="en-US" altLang="zh-CN"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可创建并添加基于光线模拟的构件属性和物体</a:t>
            </a:r>
          </a:p>
        </p:txBody>
      </p:sp>
      <p:sp>
        <p:nvSpPr>
          <p:cNvPr id="16" name="文本框 15">
            <a:extLst>
              <a:ext uri="{FF2B5EF4-FFF2-40B4-BE49-F238E27FC236}">
                <a16:creationId xmlns:a16="http://schemas.microsoft.com/office/drawing/2014/main" id="{0416306C-C93F-494A-B2E0-01DB435695B1}"/>
              </a:ext>
            </a:extLst>
          </p:cNvPr>
          <p:cNvSpPr txBox="1"/>
          <p:nvPr/>
        </p:nvSpPr>
        <p:spPr>
          <a:xfrm>
            <a:off x="1028225" y="4027591"/>
            <a:ext cx="2295144"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HB-Radiance</a:t>
            </a:r>
            <a:endParaRPr lang="en-US" altLang="zh-CN" sz="2000" b="1" dirty="0">
              <a:effectLst/>
              <a:latin typeface="霞鹜文楷 Light" pitchFamily="2" charset="-122"/>
              <a:ea typeface="霞鹜文楷 Light" pitchFamily="2" charset="-122"/>
            </a:endParaRPr>
          </a:p>
        </p:txBody>
      </p:sp>
      <p:pic>
        <p:nvPicPr>
          <p:cNvPr id="18" name="Picture 2">
            <a:extLst>
              <a:ext uri="{FF2B5EF4-FFF2-40B4-BE49-F238E27FC236}">
                <a16:creationId xmlns:a16="http://schemas.microsoft.com/office/drawing/2014/main" id="{4B4C193C-D681-4626-8A86-0C62BC393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651" y="367985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0EF6EB99-482D-472B-B2C9-683EAC019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119" y="367985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468A3F14-F706-4C4B-8130-8C5B9D45C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8437" y="37046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E26E2068-8407-45A4-A5E0-E7E7661A7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7755" y="3671685"/>
            <a:ext cx="1069489"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6D30CB42-6628-48BA-B8A1-CABDB5C5A86B}"/>
              </a:ext>
            </a:extLst>
          </p:cNvPr>
          <p:cNvSpPr txBox="1"/>
          <p:nvPr/>
        </p:nvSpPr>
        <p:spPr>
          <a:xfrm>
            <a:off x="4553541" y="4882961"/>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照度研究</a:t>
            </a:r>
          </a:p>
        </p:txBody>
      </p:sp>
      <p:sp>
        <p:nvSpPr>
          <p:cNvPr id="23" name="文本框 22">
            <a:extLst>
              <a:ext uri="{FF2B5EF4-FFF2-40B4-BE49-F238E27FC236}">
                <a16:creationId xmlns:a16="http://schemas.microsoft.com/office/drawing/2014/main" id="{97FA7B85-54CA-4918-8354-7E9C7B0BE6AB}"/>
              </a:ext>
            </a:extLst>
          </p:cNvPr>
          <p:cNvSpPr txBox="1"/>
          <p:nvPr/>
        </p:nvSpPr>
        <p:spPr>
          <a:xfrm>
            <a:off x="6065121" y="4882960"/>
            <a:ext cx="1107996"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全年辐射研究</a:t>
            </a:r>
          </a:p>
        </p:txBody>
      </p:sp>
      <p:sp>
        <p:nvSpPr>
          <p:cNvPr id="24" name="文本框 23">
            <a:extLst>
              <a:ext uri="{FF2B5EF4-FFF2-40B4-BE49-F238E27FC236}">
                <a16:creationId xmlns:a16="http://schemas.microsoft.com/office/drawing/2014/main" id="{2F82D9B2-4FAD-4FC5-9456-5C6036EF205B}"/>
              </a:ext>
            </a:extLst>
          </p:cNvPr>
          <p:cNvSpPr txBox="1"/>
          <p:nvPr/>
        </p:nvSpPr>
        <p:spPr>
          <a:xfrm>
            <a:off x="7554439" y="4888259"/>
            <a:ext cx="1107996"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全年采光研究</a:t>
            </a:r>
          </a:p>
        </p:txBody>
      </p:sp>
      <p:sp>
        <p:nvSpPr>
          <p:cNvPr id="25" name="文本框 24">
            <a:extLst>
              <a:ext uri="{FF2B5EF4-FFF2-40B4-BE49-F238E27FC236}">
                <a16:creationId xmlns:a16="http://schemas.microsoft.com/office/drawing/2014/main" id="{86A30F04-1684-4617-ABB8-8B97FA59D3C3}"/>
              </a:ext>
            </a:extLst>
          </p:cNvPr>
          <p:cNvSpPr txBox="1"/>
          <p:nvPr/>
        </p:nvSpPr>
        <p:spPr>
          <a:xfrm>
            <a:off x="9192389" y="4874795"/>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眩光研究</a:t>
            </a:r>
          </a:p>
        </p:txBody>
      </p:sp>
      <p:sp>
        <p:nvSpPr>
          <p:cNvPr id="26" name="文本框 25">
            <a:extLst>
              <a:ext uri="{FF2B5EF4-FFF2-40B4-BE49-F238E27FC236}">
                <a16:creationId xmlns:a16="http://schemas.microsoft.com/office/drawing/2014/main" id="{020111A7-F12A-4994-A1C5-61C6A9F5B296}"/>
              </a:ext>
            </a:extLst>
          </p:cNvPr>
          <p:cNvSpPr txBox="1"/>
          <p:nvPr/>
        </p:nvSpPr>
        <p:spPr>
          <a:xfrm>
            <a:off x="484974" y="4586013"/>
            <a:ext cx="3305963" cy="787523"/>
          </a:xfrm>
          <a:prstGeom prst="rect">
            <a:avLst/>
          </a:prstGeom>
          <a:noFill/>
        </p:spPr>
        <p:txBody>
          <a:bodyPr wrap="square">
            <a:spAutoFit/>
          </a:bodyPr>
          <a:lstStyle/>
          <a:p>
            <a:pPr algn="ctr">
              <a:lnSpc>
                <a:spcPct val="150000"/>
              </a:lnSpc>
            </a:pPr>
            <a:r>
              <a:rPr lang="zh-CN" altLang="en-US" sz="1600" b="1" dirty="0">
                <a:latin typeface="霞鹜文楷 Light" pitchFamily="2" charset="-122"/>
                <a:ea typeface="霞鹜文楷 Light" pitchFamily="2" charset="-122"/>
              </a:rPr>
              <a:t>基于</a:t>
            </a:r>
            <a:r>
              <a:rPr lang="en-US" altLang="zh-CN" sz="1600" b="1" dirty="0">
                <a:latin typeface="霞鹜文楷 Light" pitchFamily="2" charset="-122"/>
                <a:ea typeface="霞鹜文楷 Light" pitchFamily="2" charset="-122"/>
              </a:rPr>
              <a:t>Radiance</a:t>
            </a:r>
            <a:r>
              <a:rPr lang="zh-CN" altLang="en-US" sz="1600" b="1" dirty="0">
                <a:latin typeface="霞鹜文楷 Light" pitchFamily="2" charset="-122"/>
                <a:ea typeface="霞鹜文楷 Light" pitchFamily="2" charset="-122"/>
              </a:rPr>
              <a:t>的模拟</a:t>
            </a:r>
            <a:endParaRPr lang="en-US" altLang="zh-CN" sz="1600" b="1" dirty="0">
              <a:latin typeface="霞鹜文楷 Light" pitchFamily="2" charset="-122"/>
              <a:ea typeface="霞鹜文楷 Light" pitchFamily="2" charset="-122"/>
            </a:endParaRPr>
          </a:p>
          <a:p>
            <a:pPr algn="ctr">
              <a:lnSpc>
                <a:spcPct val="150000"/>
              </a:lnSpc>
            </a:pPr>
            <a:r>
              <a:rPr lang="zh-CN" altLang="en-US" sz="1600" b="1" dirty="0">
                <a:latin typeface="霞鹜文楷 Light" pitchFamily="2" charset="-122"/>
                <a:ea typeface="霞鹜文楷 Light" pitchFamily="2" charset="-122"/>
              </a:rPr>
              <a:t>采光、辐射、眩光</a:t>
            </a:r>
            <a:r>
              <a:rPr lang="en-US" altLang="zh-CN" sz="1600" b="1" dirty="0">
                <a:latin typeface="霞鹜文楷 Light" pitchFamily="2" charset="-122"/>
                <a:ea typeface="霞鹜文楷 Light" pitchFamily="2" charset="-122"/>
              </a:rPr>
              <a:t>/</a:t>
            </a:r>
            <a:r>
              <a:rPr lang="zh-CN" altLang="en-US" sz="1600" b="1" dirty="0">
                <a:latin typeface="霞鹜文楷 Light" pitchFamily="2" charset="-122"/>
                <a:ea typeface="霞鹜文楷 Light" pitchFamily="2" charset="-122"/>
              </a:rPr>
              <a:t>视觉舒适度</a:t>
            </a:r>
          </a:p>
        </p:txBody>
      </p:sp>
    </p:spTree>
    <p:extLst>
      <p:ext uri="{BB962C8B-B14F-4D97-AF65-F5344CB8AC3E}">
        <p14:creationId xmlns:p14="http://schemas.microsoft.com/office/powerpoint/2010/main" val="337310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pic>
        <p:nvPicPr>
          <p:cNvPr id="12" name="图片 11">
            <a:extLst>
              <a:ext uri="{FF2B5EF4-FFF2-40B4-BE49-F238E27FC236}">
                <a16:creationId xmlns:a16="http://schemas.microsoft.com/office/drawing/2014/main" id="{93C10758-3CF5-4569-ADC5-FA8EEF95D1D6}"/>
              </a:ext>
            </a:extLst>
          </p:cNvPr>
          <p:cNvPicPr>
            <a:picLocks noChangeAspect="1"/>
          </p:cNvPicPr>
          <p:nvPr/>
        </p:nvPicPr>
        <p:blipFill>
          <a:blip r:embed="rId3"/>
          <a:srcRect/>
          <a:stretch/>
        </p:blipFill>
        <p:spPr>
          <a:xfrm>
            <a:off x="1103908" y="1866426"/>
            <a:ext cx="2160000" cy="2160000"/>
          </a:xfrm>
          <a:prstGeom prst="rect">
            <a:avLst/>
          </a:prstGeom>
        </p:spPr>
      </p:pic>
      <p:sp>
        <p:nvSpPr>
          <p:cNvPr id="13" name="文本框 12">
            <a:extLst>
              <a:ext uri="{FF2B5EF4-FFF2-40B4-BE49-F238E27FC236}">
                <a16:creationId xmlns:a16="http://schemas.microsoft.com/office/drawing/2014/main" id="{B1F5AFAA-CB80-411F-8EC2-38D9AE5DEF2C}"/>
              </a:ext>
            </a:extLst>
          </p:cNvPr>
          <p:cNvSpPr txBox="1"/>
          <p:nvPr/>
        </p:nvSpPr>
        <p:spPr>
          <a:xfrm>
            <a:off x="3568688" y="1822431"/>
            <a:ext cx="8396795" cy="170540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在各种模拟引擎中对大型建筑物和区域进行简化建模</a:t>
            </a: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使用</a:t>
            </a:r>
            <a:r>
              <a:rPr lang="en-US" altLang="zh-CN" b="1" dirty="0">
                <a:latin typeface="霞鹜文楷 Light" pitchFamily="2" charset="-122"/>
                <a:ea typeface="霞鹜文楷 Light" pitchFamily="2" charset="-122"/>
              </a:rPr>
              <a:t>2D</a:t>
            </a:r>
            <a:r>
              <a:rPr lang="zh-CN" altLang="en-US" b="1" dirty="0">
                <a:latin typeface="霞鹜文楷 Light" pitchFamily="2" charset="-122"/>
                <a:ea typeface="霞鹜文楷 Light" pitchFamily="2" charset="-122"/>
              </a:rPr>
              <a:t>形式表示建筑几何</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构建大型建筑模型变得更加容易，一直到城市区域的规模</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可通过不同引擎分析能耗、光伏寿命周期成本、热岛效应等指标</a:t>
            </a:r>
          </a:p>
        </p:txBody>
      </p:sp>
      <p:sp>
        <p:nvSpPr>
          <p:cNvPr id="15" name="文本框 14">
            <a:extLst>
              <a:ext uri="{FF2B5EF4-FFF2-40B4-BE49-F238E27FC236}">
                <a16:creationId xmlns:a16="http://schemas.microsoft.com/office/drawing/2014/main" id="{7164DB9F-15A9-4F77-9CFA-098B5DA74FB6}"/>
              </a:ext>
            </a:extLst>
          </p:cNvPr>
          <p:cNvSpPr txBox="1"/>
          <p:nvPr/>
        </p:nvSpPr>
        <p:spPr>
          <a:xfrm>
            <a:off x="968764" y="4054832"/>
            <a:ext cx="2295144"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Dragonfly</a:t>
            </a:r>
            <a:endParaRPr lang="en-US" altLang="zh-CN" sz="2000" b="1" dirty="0">
              <a:effectLst/>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99F4D6A4-D119-4138-9F9D-22263556F551}"/>
              </a:ext>
            </a:extLst>
          </p:cNvPr>
          <p:cNvSpPr txBox="1"/>
          <p:nvPr/>
        </p:nvSpPr>
        <p:spPr>
          <a:xfrm>
            <a:off x="5443985" y="5297814"/>
            <a:ext cx="1107996"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城市能源模型</a:t>
            </a:r>
          </a:p>
        </p:txBody>
      </p:sp>
      <p:sp>
        <p:nvSpPr>
          <p:cNvPr id="18" name="文本框 17">
            <a:extLst>
              <a:ext uri="{FF2B5EF4-FFF2-40B4-BE49-F238E27FC236}">
                <a16:creationId xmlns:a16="http://schemas.microsoft.com/office/drawing/2014/main" id="{ED66F942-E70A-4345-A38B-07FB921061F5}"/>
              </a:ext>
            </a:extLst>
          </p:cNvPr>
          <p:cNvSpPr txBox="1"/>
          <p:nvPr/>
        </p:nvSpPr>
        <p:spPr>
          <a:xfrm>
            <a:off x="7346169" y="5297814"/>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热岛强度</a:t>
            </a:r>
          </a:p>
        </p:txBody>
      </p:sp>
      <p:pic>
        <p:nvPicPr>
          <p:cNvPr id="19" name="Picture 4">
            <a:extLst>
              <a:ext uri="{FF2B5EF4-FFF2-40B4-BE49-F238E27FC236}">
                <a16:creationId xmlns:a16="http://schemas.microsoft.com/office/drawing/2014/main" id="{947CC99C-AEAD-43C9-878F-1467F9654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985" y="3902520"/>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8B20331A-4BC7-48A7-9CFB-AE08BAE3C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095" y="3886497"/>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E1A3EC40-C869-441E-8741-7DF28B706C94}"/>
              </a:ext>
            </a:extLst>
          </p:cNvPr>
          <p:cNvSpPr txBox="1"/>
          <p:nvPr/>
        </p:nvSpPr>
        <p:spPr>
          <a:xfrm>
            <a:off x="278081" y="4770855"/>
            <a:ext cx="3676509" cy="584775"/>
          </a:xfrm>
          <a:prstGeom prst="rect">
            <a:avLst/>
          </a:prstGeom>
          <a:noFill/>
        </p:spPr>
        <p:txBody>
          <a:bodyPr wrap="square">
            <a:spAutoFit/>
          </a:bodyPr>
          <a:lstStyle/>
          <a:p>
            <a:pPr algn="ctr"/>
            <a:r>
              <a:rPr lang="zh-CN" altLang="en-US" sz="1600" b="1" dirty="0">
                <a:latin typeface="霞鹜文楷 Light" pitchFamily="2" charset="-122"/>
                <a:ea typeface="霞鹜文楷 Light" pitchFamily="2" charset="-122"/>
              </a:rPr>
              <a:t>在各种模拟引擎中</a:t>
            </a:r>
            <a:endParaRPr lang="en-US" altLang="zh-CN" sz="1600" b="1" dirty="0">
              <a:latin typeface="霞鹜文楷 Light" pitchFamily="2" charset="-122"/>
              <a:ea typeface="霞鹜文楷 Light" pitchFamily="2" charset="-122"/>
            </a:endParaRPr>
          </a:p>
          <a:p>
            <a:pPr algn="ctr"/>
            <a:r>
              <a:rPr lang="zh-CN" altLang="en-US" sz="1600" b="1" dirty="0">
                <a:latin typeface="霞鹜文楷 Light" pitchFamily="2" charset="-122"/>
                <a:ea typeface="霞鹜文楷 Light" pitchFamily="2" charset="-122"/>
              </a:rPr>
              <a:t>对大型建筑物和区域进行简化建模</a:t>
            </a:r>
          </a:p>
        </p:txBody>
      </p:sp>
    </p:spTree>
    <p:extLst>
      <p:ext uri="{BB962C8B-B14F-4D97-AF65-F5344CB8AC3E}">
        <p14:creationId xmlns:p14="http://schemas.microsoft.com/office/powerpoint/2010/main" val="35883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sp>
        <p:nvSpPr>
          <p:cNvPr id="13" name="文本框 12">
            <a:extLst>
              <a:ext uri="{FF2B5EF4-FFF2-40B4-BE49-F238E27FC236}">
                <a16:creationId xmlns:a16="http://schemas.microsoft.com/office/drawing/2014/main" id="{B1F5AFAA-CB80-411F-8EC2-38D9AE5DEF2C}"/>
              </a:ext>
            </a:extLst>
          </p:cNvPr>
          <p:cNvSpPr txBox="1"/>
          <p:nvPr/>
        </p:nvSpPr>
        <p:spPr>
          <a:xfrm>
            <a:off x="3568688" y="1822431"/>
            <a:ext cx="8396795" cy="17104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使用基于</a:t>
            </a:r>
            <a:r>
              <a:rPr lang="en-US" altLang="zh-CN" b="1" dirty="0">
                <a:latin typeface="霞鹜文楷 Light" pitchFamily="2" charset="-122"/>
                <a:ea typeface="霞鹜文楷 Light" pitchFamily="2" charset="-122"/>
              </a:rPr>
              <a:t>Windows10</a:t>
            </a:r>
            <a:r>
              <a:rPr lang="zh-CN" altLang="en-US" b="1" dirty="0">
                <a:latin typeface="霞鹜文楷 Light" pitchFamily="2" charset="-122"/>
                <a:ea typeface="霞鹜文楷 Light" pitchFamily="2" charset="-122"/>
              </a:rPr>
              <a:t>的</a:t>
            </a:r>
            <a:r>
              <a:rPr lang="en-US" altLang="zh-CN" b="1" u="sng" dirty="0">
                <a:latin typeface="霞鹜文楷 Light" pitchFamily="2" charset="-122"/>
                <a:ea typeface="霞鹜文楷 Light" pitchFamily="2" charset="-122"/>
              </a:rPr>
              <a:t>BlueCFD2017.1</a:t>
            </a:r>
            <a:r>
              <a:rPr lang="zh-CN" altLang="en-US" b="1" dirty="0">
                <a:latin typeface="霞鹜文楷 Light" pitchFamily="2" charset="-122"/>
                <a:ea typeface="霞鹜文楷 Light" pitchFamily="2" charset="-122"/>
              </a:rPr>
              <a:t>进行</a:t>
            </a:r>
            <a:r>
              <a:rPr lang="en-US" altLang="zh-CN" b="1" dirty="0">
                <a:latin typeface="霞鹜文楷 Light" pitchFamily="2" charset="-122"/>
                <a:ea typeface="霞鹜文楷 Light" pitchFamily="2" charset="-122"/>
              </a:rPr>
              <a:t>CFD</a:t>
            </a:r>
            <a:r>
              <a:rPr lang="zh-CN" altLang="en-US" b="1" dirty="0">
                <a:latin typeface="霞鹜文楷 Light" pitchFamily="2" charset="-122"/>
                <a:ea typeface="霞鹜文楷 Light" pitchFamily="2" charset="-122"/>
              </a:rPr>
              <a:t>仿真</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是基础、入门级别的风环境模拟组件</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上手难度相对较高，市面相关课程均以种种理由不上这部分</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可在</a:t>
            </a:r>
            <a:r>
              <a:rPr lang="en-US" altLang="zh-CN" b="1" dirty="0">
                <a:latin typeface="霞鹜文楷 Light" pitchFamily="2" charset="-122"/>
                <a:ea typeface="霞鹜文楷 Light" pitchFamily="2" charset="-122"/>
              </a:rPr>
              <a:t>Grasshopper/</a:t>
            </a:r>
            <a:r>
              <a:rPr lang="en-US" altLang="zh-CN" b="1" dirty="0" err="1">
                <a:latin typeface="霞鹜文楷 Light" pitchFamily="2" charset="-122"/>
                <a:ea typeface="霞鹜文楷 Light" pitchFamily="2" charset="-122"/>
              </a:rPr>
              <a:t>Paraview</a:t>
            </a:r>
            <a:r>
              <a:rPr lang="zh-CN" altLang="en-US" b="1" dirty="0">
                <a:latin typeface="霞鹜文楷 Light" pitchFamily="2" charset="-122"/>
                <a:ea typeface="霞鹜文楷 Light" pitchFamily="2" charset="-122"/>
              </a:rPr>
              <a:t>中进行可视化处理</a:t>
            </a:r>
          </a:p>
        </p:txBody>
      </p:sp>
      <p:sp>
        <p:nvSpPr>
          <p:cNvPr id="15" name="文本框 14">
            <a:extLst>
              <a:ext uri="{FF2B5EF4-FFF2-40B4-BE49-F238E27FC236}">
                <a16:creationId xmlns:a16="http://schemas.microsoft.com/office/drawing/2014/main" id="{7164DB9F-15A9-4F77-9CFA-098B5DA74FB6}"/>
              </a:ext>
            </a:extLst>
          </p:cNvPr>
          <p:cNvSpPr txBox="1"/>
          <p:nvPr/>
        </p:nvSpPr>
        <p:spPr>
          <a:xfrm>
            <a:off x="968764" y="4054832"/>
            <a:ext cx="2295144" cy="461665"/>
          </a:xfrm>
          <a:prstGeom prst="rect">
            <a:avLst/>
          </a:prstGeom>
          <a:noFill/>
        </p:spPr>
        <p:txBody>
          <a:bodyPr wrap="square">
            <a:spAutoFit/>
          </a:bodyPr>
          <a:lstStyle/>
          <a:p>
            <a:pPr algn="ctr"/>
            <a:r>
              <a:rPr lang="en-US" altLang="zh-CN" sz="2400" b="1" dirty="0">
                <a:effectLst/>
                <a:latin typeface="霞鹜文楷 Light" pitchFamily="2" charset="-122"/>
                <a:ea typeface="霞鹜文楷 Light" pitchFamily="2" charset="-122"/>
              </a:rPr>
              <a:t>Butterfly</a:t>
            </a:r>
            <a:endParaRPr lang="en-US" altLang="zh-CN" sz="2000" b="1" dirty="0">
              <a:effectLst/>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E1A3EC40-C869-441E-8741-7DF28B706C94}"/>
              </a:ext>
            </a:extLst>
          </p:cNvPr>
          <p:cNvSpPr txBox="1"/>
          <p:nvPr/>
        </p:nvSpPr>
        <p:spPr>
          <a:xfrm>
            <a:off x="278081" y="4770855"/>
            <a:ext cx="3676509" cy="338554"/>
          </a:xfrm>
          <a:prstGeom prst="rect">
            <a:avLst/>
          </a:prstGeom>
          <a:noFill/>
        </p:spPr>
        <p:txBody>
          <a:bodyPr wrap="square">
            <a:spAutoFit/>
          </a:bodyPr>
          <a:lstStyle/>
          <a:p>
            <a:pPr algn="ctr"/>
            <a:r>
              <a:rPr lang="zh-CN" altLang="en-US" sz="1600" b="1" dirty="0">
                <a:latin typeface="霞鹜文楷 Light" pitchFamily="2" charset="-122"/>
                <a:ea typeface="霞鹜文楷 Light" pitchFamily="2" charset="-122"/>
              </a:rPr>
              <a:t>在</a:t>
            </a:r>
            <a:r>
              <a:rPr lang="en-US" altLang="zh-CN" sz="1600" b="1" dirty="0">
                <a:latin typeface="霞鹜文楷 Light" pitchFamily="2" charset="-122"/>
                <a:ea typeface="霞鹜文楷 Light" pitchFamily="2" charset="-122"/>
              </a:rPr>
              <a:t>Grasshopper</a:t>
            </a:r>
            <a:r>
              <a:rPr lang="zh-CN" altLang="en-US" sz="1600" b="1" dirty="0">
                <a:latin typeface="霞鹜文楷 Light" pitchFamily="2" charset="-122"/>
                <a:ea typeface="霞鹜文楷 Light" pitchFamily="2" charset="-122"/>
              </a:rPr>
              <a:t>中执行</a:t>
            </a:r>
            <a:r>
              <a:rPr lang="en-US" altLang="zh-CN" sz="1600" b="1" dirty="0">
                <a:latin typeface="霞鹜文楷 Light" pitchFamily="2" charset="-122"/>
                <a:ea typeface="霞鹜文楷 Light" pitchFamily="2" charset="-122"/>
              </a:rPr>
              <a:t>CFD</a:t>
            </a:r>
            <a:r>
              <a:rPr lang="zh-CN" altLang="en-US" sz="1600" b="1" dirty="0">
                <a:latin typeface="霞鹜文楷 Light" pitchFamily="2" charset="-122"/>
                <a:ea typeface="霞鹜文楷 Light" pitchFamily="2" charset="-122"/>
              </a:rPr>
              <a:t>仿真</a:t>
            </a:r>
          </a:p>
        </p:txBody>
      </p:sp>
      <p:pic>
        <p:nvPicPr>
          <p:cNvPr id="23" name="Picture 6">
            <a:extLst>
              <a:ext uri="{FF2B5EF4-FFF2-40B4-BE49-F238E27FC236}">
                <a16:creationId xmlns:a16="http://schemas.microsoft.com/office/drawing/2014/main" id="{3B211626-D240-4D78-87D2-90453028E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59" y="1640024"/>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534A2E0-98DE-4221-846C-61A2B949C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61" y="4054641"/>
            <a:ext cx="857904" cy="857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240CD8-AF90-43B6-961B-B146A7E5F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045" y="4087545"/>
            <a:ext cx="857904" cy="857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9087156-2765-4F69-9BD0-56CC29D074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989" y="4054641"/>
            <a:ext cx="857904" cy="8579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0D66DE3-54B4-488A-BA92-763BE5739D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373" y="4082715"/>
            <a:ext cx="867564" cy="867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76D6E00-27F7-4833-ABCA-958F165198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3211" y="4054641"/>
            <a:ext cx="857904" cy="857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D8EE297-6965-4B3D-BD41-206A6BCE5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8389" y="4044981"/>
            <a:ext cx="865508" cy="867564"/>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0C565AE7-4BE9-4C70-8E0E-6FB1E827A97F}"/>
              </a:ext>
            </a:extLst>
          </p:cNvPr>
          <p:cNvSpPr txBox="1"/>
          <p:nvPr/>
        </p:nvSpPr>
        <p:spPr>
          <a:xfrm>
            <a:off x="4055559" y="5037013"/>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室内风环境</a:t>
            </a:r>
          </a:p>
        </p:txBody>
      </p:sp>
      <p:sp>
        <p:nvSpPr>
          <p:cNvPr id="28" name="文本框 27">
            <a:extLst>
              <a:ext uri="{FF2B5EF4-FFF2-40B4-BE49-F238E27FC236}">
                <a16:creationId xmlns:a16="http://schemas.microsoft.com/office/drawing/2014/main" id="{7FBE79CC-C2BD-4DF2-99EA-F2FFEDEAB832}"/>
              </a:ext>
            </a:extLst>
          </p:cNvPr>
          <p:cNvSpPr txBox="1"/>
          <p:nvPr/>
        </p:nvSpPr>
        <p:spPr>
          <a:xfrm>
            <a:off x="5168887" y="5037013"/>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室外风环境</a:t>
            </a:r>
          </a:p>
        </p:txBody>
      </p:sp>
      <p:sp>
        <p:nvSpPr>
          <p:cNvPr id="29" name="文本框 28">
            <a:extLst>
              <a:ext uri="{FF2B5EF4-FFF2-40B4-BE49-F238E27FC236}">
                <a16:creationId xmlns:a16="http://schemas.microsoft.com/office/drawing/2014/main" id="{3642115E-5199-492C-A1E7-0D243E9F1390}"/>
              </a:ext>
            </a:extLst>
          </p:cNvPr>
          <p:cNvSpPr txBox="1"/>
          <p:nvPr/>
        </p:nvSpPr>
        <p:spPr>
          <a:xfrm>
            <a:off x="6465045" y="5037013"/>
            <a:ext cx="800219"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热压通风</a:t>
            </a:r>
          </a:p>
        </p:txBody>
      </p:sp>
      <p:sp>
        <p:nvSpPr>
          <p:cNvPr id="30" name="文本框 29">
            <a:extLst>
              <a:ext uri="{FF2B5EF4-FFF2-40B4-BE49-F238E27FC236}">
                <a16:creationId xmlns:a16="http://schemas.microsoft.com/office/drawing/2014/main" id="{3EB216DC-C547-4C0A-9D3C-8312E7E2D82F}"/>
              </a:ext>
            </a:extLst>
          </p:cNvPr>
          <p:cNvSpPr txBox="1"/>
          <p:nvPr/>
        </p:nvSpPr>
        <p:spPr>
          <a:xfrm>
            <a:off x="7578373" y="5037013"/>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室内舒适度</a:t>
            </a:r>
          </a:p>
        </p:txBody>
      </p:sp>
      <p:sp>
        <p:nvSpPr>
          <p:cNvPr id="31" name="文本框 30">
            <a:extLst>
              <a:ext uri="{FF2B5EF4-FFF2-40B4-BE49-F238E27FC236}">
                <a16:creationId xmlns:a16="http://schemas.microsoft.com/office/drawing/2014/main" id="{30277725-AAC9-4D27-A1DA-E8FD24AA729F}"/>
              </a:ext>
            </a:extLst>
          </p:cNvPr>
          <p:cNvSpPr txBox="1"/>
          <p:nvPr/>
        </p:nvSpPr>
        <p:spPr>
          <a:xfrm>
            <a:off x="8615109" y="5037012"/>
            <a:ext cx="954107" cy="276999"/>
          </a:xfrm>
          <a:prstGeom prst="rect">
            <a:avLst/>
          </a:prstGeom>
          <a:noFill/>
        </p:spPr>
        <p:txBody>
          <a:bodyPr wrap="none" rtlCol="0">
            <a:spAutoFit/>
          </a:bodyPr>
          <a:lstStyle/>
          <a:p>
            <a:r>
              <a:rPr lang="zh-CN" altLang="en-US" sz="1200" b="1" dirty="0">
                <a:latin typeface="霞鹜文楷 Light" pitchFamily="2" charset="-122"/>
                <a:ea typeface="霞鹜文楷 Light" pitchFamily="2" charset="-122"/>
              </a:rPr>
              <a:t>室外舒适度</a:t>
            </a:r>
          </a:p>
        </p:txBody>
      </p:sp>
      <p:sp>
        <p:nvSpPr>
          <p:cNvPr id="32" name="文本框 31">
            <a:extLst>
              <a:ext uri="{FF2B5EF4-FFF2-40B4-BE49-F238E27FC236}">
                <a16:creationId xmlns:a16="http://schemas.microsoft.com/office/drawing/2014/main" id="{97EFF12C-BF6A-4BA3-909F-7943E0C8900D}"/>
              </a:ext>
            </a:extLst>
          </p:cNvPr>
          <p:cNvSpPr txBox="1"/>
          <p:nvPr/>
        </p:nvSpPr>
        <p:spPr>
          <a:xfrm>
            <a:off x="9869618" y="5043732"/>
            <a:ext cx="603050" cy="276999"/>
          </a:xfrm>
          <a:prstGeom prst="rect">
            <a:avLst/>
          </a:prstGeom>
          <a:noFill/>
        </p:spPr>
        <p:txBody>
          <a:bodyPr wrap="none" rtlCol="0">
            <a:spAutoFit/>
          </a:bodyPr>
          <a:lstStyle/>
          <a:p>
            <a:r>
              <a:rPr lang="en-US" altLang="zh-CN" sz="1200" b="1" dirty="0">
                <a:latin typeface="霞鹜文楷 Light" pitchFamily="2" charset="-122"/>
                <a:ea typeface="霞鹜文楷 Light" pitchFamily="2" charset="-122"/>
              </a:rPr>
              <a:t>HVAC</a:t>
            </a:r>
            <a:endParaRPr lang="zh-CN" altLang="en-US" sz="1200"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1456245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grpSp>
        <p:nvGrpSpPr>
          <p:cNvPr id="3" name="组合 2">
            <a:extLst>
              <a:ext uri="{FF2B5EF4-FFF2-40B4-BE49-F238E27FC236}">
                <a16:creationId xmlns:a16="http://schemas.microsoft.com/office/drawing/2014/main" id="{42D0BE36-B56E-434C-8309-E2E09A1EC0E1}"/>
              </a:ext>
            </a:extLst>
          </p:cNvPr>
          <p:cNvGrpSpPr/>
          <p:nvPr/>
        </p:nvGrpSpPr>
        <p:grpSpPr>
          <a:xfrm>
            <a:off x="786176" y="1182795"/>
            <a:ext cx="7898506" cy="4359569"/>
            <a:chOff x="786176" y="1182795"/>
            <a:chExt cx="7898506" cy="4359569"/>
          </a:xfrm>
        </p:grpSpPr>
        <p:pic>
          <p:nvPicPr>
            <p:cNvPr id="22" name="图片 21">
              <a:extLst>
                <a:ext uri="{FF2B5EF4-FFF2-40B4-BE49-F238E27FC236}">
                  <a16:creationId xmlns:a16="http://schemas.microsoft.com/office/drawing/2014/main" id="{6E2654A0-4C59-4EF4-9762-C63674A56A79}"/>
                </a:ext>
              </a:extLst>
            </p:cNvPr>
            <p:cNvPicPr>
              <a:picLocks noChangeAspect="1"/>
            </p:cNvPicPr>
            <p:nvPr/>
          </p:nvPicPr>
          <p:blipFill>
            <a:blip r:embed="rId3"/>
            <a:stretch>
              <a:fillRect/>
            </a:stretch>
          </p:blipFill>
          <p:spPr>
            <a:xfrm>
              <a:off x="786176" y="1182795"/>
              <a:ext cx="7017415" cy="3719144"/>
            </a:xfrm>
            <a:prstGeom prst="rect">
              <a:avLst/>
            </a:prstGeom>
          </p:spPr>
        </p:pic>
        <p:sp>
          <p:nvSpPr>
            <p:cNvPr id="23" name="文本框 22">
              <a:extLst>
                <a:ext uri="{FF2B5EF4-FFF2-40B4-BE49-F238E27FC236}">
                  <a16:creationId xmlns:a16="http://schemas.microsoft.com/office/drawing/2014/main" id="{467C62A7-AE2B-4C94-9923-89E74534752A}"/>
                </a:ext>
              </a:extLst>
            </p:cNvPr>
            <p:cNvSpPr txBox="1"/>
            <p:nvPr/>
          </p:nvSpPr>
          <p:spPr>
            <a:xfrm>
              <a:off x="1287363" y="5173032"/>
              <a:ext cx="7397319" cy="369332"/>
            </a:xfrm>
            <a:prstGeom prst="rect">
              <a:avLst/>
            </a:prstGeom>
            <a:noFill/>
          </p:spPr>
          <p:txBody>
            <a:bodyPr wrap="square">
              <a:spAutoFit/>
            </a:bodyPr>
            <a:lstStyle/>
            <a:p>
              <a:r>
                <a:rPr lang="zh-CN" altLang="en-US" b="1" dirty="0">
                  <a:latin typeface="霞鹜文楷 Light" pitchFamily="2" charset="-122"/>
                  <a:ea typeface="霞鹜文楷 Light" pitchFamily="2" charset="-122"/>
                </a:rPr>
                <a:t>https://github.com/ladybug-tools/lbt-grasshopper/wiki</a:t>
              </a:r>
            </a:p>
          </p:txBody>
        </p:sp>
      </p:grpSp>
      <p:sp>
        <p:nvSpPr>
          <p:cNvPr id="2" name="文本框 1">
            <a:extLst>
              <a:ext uri="{FF2B5EF4-FFF2-40B4-BE49-F238E27FC236}">
                <a16:creationId xmlns:a16="http://schemas.microsoft.com/office/drawing/2014/main" id="{194F734D-09EC-499E-8FAE-6B2F0348AF4E}"/>
              </a:ext>
            </a:extLst>
          </p:cNvPr>
          <p:cNvSpPr txBox="1"/>
          <p:nvPr/>
        </p:nvSpPr>
        <p:spPr>
          <a:xfrm>
            <a:off x="7803591" y="2527221"/>
            <a:ext cx="4309853"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t>LBT For Windows/Mac</a:t>
            </a:r>
            <a:r>
              <a:rPr lang="zh-CN" altLang="en-US" b="1" dirty="0"/>
              <a:t>安装解决方案</a:t>
            </a:r>
            <a:endParaRPr lang="en-US" altLang="zh-CN" b="1" dirty="0"/>
          </a:p>
        </p:txBody>
      </p:sp>
      <p:sp>
        <p:nvSpPr>
          <p:cNvPr id="24" name="文本框 23">
            <a:extLst>
              <a:ext uri="{FF2B5EF4-FFF2-40B4-BE49-F238E27FC236}">
                <a16:creationId xmlns:a16="http://schemas.microsoft.com/office/drawing/2014/main" id="{C57E41B8-7F7E-4141-82E1-ABD46A48AA79}"/>
              </a:ext>
            </a:extLst>
          </p:cNvPr>
          <p:cNvSpPr txBox="1"/>
          <p:nvPr/>
        </p:nvSpPr>
        <p:spPr>
          <a:xfrm>
            <a:off x="7803592" y="2983251"/>
            <a:ext cx="4309852"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a:t>各个版本的计算引擎兼容性矩阵</a:t>
            </a:r>
            <a:endParaRPr lang="en-US" altLang="zh-CN" b="1" dirty="0"/>
          </a:p>
        </p:txBody>
      </p:sp>
      <p:sp>
        <p:nvSpPr>
          <p:cNvPr id="25" name="文本框 24">
            <a:extLst>
              <a:ext uri="{FF2B5EF4-FFF2-40B4-BE49-F238E27FC236}">
                <a16:creationId xmlns:a16="http://schemas.microsoft.com/office/drawing/2014/main" id="{1A501A9B-2EB0-40A4-8B25-985CC98CF904}"/>
              </a:ext>
            </a:extLst>
          </p:cNvPr>
          <p:cNvSpPr txBox="1"/>
          <p:nvPr/>
        </p:nvSpPr>
        <p:spPr>
          <a:xfrm>
            <a:off x="7803591" y="3430752"/>
            <a:ext cx="4309852"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a:t>具体的安装细节</a:t>
            </a:r>
            <a:endParaRPr lang="en-US" altLang="zh-CN" b="1" dirty="0"/>
          </a:p>
        </p:txBody>
      </p:sp>
    </p:spTree>
    <p:extLst>
      <p:ext uri="{BB962C8B-B14F-4D97-AF65-F5344CB8AC3E}">
        <p14:creationId xmlns:p14="http://schemas.microsoft.com/office/powerpoint/2010/main" val="24155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pic>
        <p:nvPicPr>
          <p:cNvPr id="16" name="图片 15">
            <a:extLst>
              <a:ext uri="{FF2B5EF4-FFF2-40B4-BE49-F238E27FC236}">
                <a16:creationId xmlns:a16="http://schemas.microsoft.com/office/drawing/2014/main" id="{B1490678-469D-46E7-8CDF-6903615C8AE0}"/>
              </a:ext>
            </a:extLst>
          </p:cNvPr>
          <p:cNvPicPr>
            <a:picLocks noChangeAspect="1"/>
          </p:cNvPicPr>
          <p:nvPr/>
        </p:nvPicPr>
        <p:blipFill rotWithShape="1">
          <a:blip r:embed="rId3"/>
          <a:srcRect l="7155" r="8776"/>
          <a:stretch/>
        </p:blipFill>
        <p:spPr>
          <a:xfrm>
            <a:off x="521783" y="1822264"/>
            <a:ext cx="5871068" cy="3579757"/>
          </a:xfrm>
          <a:prstGeom prst="rect">
            <a:avLst/>
          </a:prstGeom>
        </p:spPr>
      </p:pic>
      <p:sp>
        <p:nvSpPr>
          <p:cNvPr id="18" name="文本框 17">
            <a:extLst>
              <a:ext uri="{FF2B5EF4-FFF2-40B4-BE49-F238E27FC236}">
                <a16:creationId xmlns:a16="http://schemas.microsoft.com/office/drawing/2014/main" id="{D73EAE86-EC1F-41C1-B94F-D0711AC4A623}"/>
              </a:ext>
            </a:extLst>
          </p:cNvPr>
          <p:cNvSpPr txBox="1"/>
          <p:nvPr/>
        </p:nvSpPr>
        <p:spPr>
          <a:xfrm>
            <a:off x="499029" y="1235711"/>
            <a:ext cx="10786540" cy="369332"/>
          </a:xfrm>
          <a:prstGeom prst="rect">
            <a:avLst/>
          </a:prstGeom>
          <a:noFill/>
        </p:spPr>
        <p:txBody>
          <a:bodyPr wrap="square">
            <a:spAutoFit/>
          </a:bodyPr>
          <a:lstStyle/>
          <a:p>
            <a:r>
              <a:rPr lang="zh-CN" altLang="en-US" b="1" i="0" u="none" strike="noStrike" dirty="0">
                <a:solidFill>
                  <a:srgbClr val="24292F"/>
                </a:solidFill>
                <a:effectLst/>
                <a:latin typeface="霞鹜文楷 Light" pitchFamily="2" charset="-122"/>
                <a:ea typeface="霞鹜文楷 Light" pitchFamily="2" charset="-122"/>
                <a:hlinkClick r:id="rId4"/>
              </a:rPr>
              <a:t>在 </a:t>
            </a:r>
            <a:r>
              <a:rPr lang="en-US" altLang="zh-CN" b="1" i="0" u="none" strike="noStrike" dirty="0">
                <a:solidFill>
                  <a:srgbClr val="24292F"/>
                </a:solidFill>
                <a:effectLst/>
                <a:latin typeface="霞鹜文楷 Light" pitchFamily="2" charset="-122"/>
                <a:ea typeface="霞鹜文楷 Light" pitchFamily="2" charset="-122"/>
                <a:hlinkClick r:id="rId4"/>
              </a:rPr>
              <a:t>Food4Rhino </a:t>
            </a:r>
            <a:r>
              <a:rPr lang="zh-CN" altLang="en-US" b="1" i="0" u="none" strike="noStrike" dirty="0">
                <a:solidFill>
                  <a:srgbClr val="24292F"/>
                </a:solidFill>
                <a:effectLst/>
                <a:latin typeface="霞鹜文楷 Light" pitchFamily="2" charset="-122"/>
                <a:ea typeface="霞鹜文楷 Light" pitchFamily="2" charset="-122"/>
                <a:hlinkClick r:id="rId4"/>
              </a:rPr>
              <a:t>上</a:t>
            </a:r>
            <a:r>
              <a:rPr lang="zh-CN" altLang="en-US" b="1" i="0" dirty="0">
                <a:solidFill>
                  <a:srgbClr val="24292F"/>
                </a:solidFill>
                <a:effectLst/>
                <a:latin typeface="霞鹜文楷 Light" pitchFamily="2" charset="-122"/>
                <a:ea typeface="霞鹜文楷 Light" pitchFamily="2" charset="-122"/>
              </a:rPr>
              <a:t>下载</a:t>
            </a:r>
            <a:r>
              <a:rPr lang="en-US" altLang="zh-CN" b="1" i="0" u="none" strike="noStrike" dirty="0">
                <a:solidFill>
                  <a:srgbClr val="24292F"/>
                </a:solidFill>
                <a:effectLst/>
                <a:latin typeface="霞鹜文楷 Light" pitchFamily="2" charset="-122"/>
                <a:ea typeface="霞鹜文楷 Light" pitchFamily="2" charset="-122"/>
                <a:hlinkClick r:id="rId4"/>
              </a:rPr>
              <a:t>Ladybug Tools </a:t>
            </a:r>
            <a:r>
              <a:rPr lang="zh-CN" altLang="en-US" b="1" i="0" u="none" strike="noStrike" dirty="0">
                <a:solidFill>
                  <a:srgbClr val="24292F"/>
                </a:solidFill>
                <a:effectLst/>
                <a:latin typeface="霞鹜文楷 Light" pitchFamily="2" charset="-122"/>
                <a:ea typeface="霞鹜文楷 Light" pitchFamily="2" charset="-122"/>
                <a:hlinkClick r:id="rId4"/>
              </a:rPr>
              <a:t>插件</a:t>
            </a:r>
            <a:r>
              <a:rPr lang="zh-CN" altLang="en-US" b="1" i="0" dirty="0">
                <a:solidFill>
                  <a:srgbClr val="24292F"/>
                </a:solidFill>
                <a:effectLst/>
                <a:latin typeface="霞鹜文楷 Light" pitchFamily="2" charset="-122"/>
                <a:ea typeface="霞鹜文楷 Light" pitchFamily="2" charset="-122"/>
              </a:rPr>
              <a:t>的最新版本</a:t>
            </a:r>
          </a:p>
        </p:txBody>
      </p:sp>
      <p:sp>
        <p:nvSpPr>
          <p:cNvPr id="19" name="文本框 18">
            <a:extLst>
              <a:ext uri="{FF2B5EF4-FFF2-40B4-BE49-F238E27FC236}">
                <a16:creationId xmlns:a16="http://schemas.microsoft.com/office/drawing/2014/main" id="{0FD62F87-D9E3-4191-B4D3-0320F8136924}"/>
              </a:ext>
            </a:extLst>
          </p:cNvPr>
          <p:cNvSpPr txBox="1"/>
          <p:nvPr/>
        </p:nvSpPr>
        <p:spPr>
          <a:xfrm>
            <a:off x="6472915" y="2547389"/>
            <a:ext cx="5886763" cy="239790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截止于</a:t>
            </a:r>
            <a:r>
              <a:rPr lang="en-US" altLang="zh-CN" sz="1400" b="1" dirty="0">
                <a:latin typeface="霞鹜文楷 Light" pitchFamily="2" charset="-122"/>
                <a:ea typeface="霞鹜文楷 Light" pitchFamily="2" charset="-122"/>
              </a:rPr>
              <a:t>2022.2.8</a:t>
            </a:r>
            <a:r>
              <a:rPr lang="zh-CN" altLang="en-US" sz="1400" b="1" dirty="0">
                <a:latin typeface="霞鹜文楷 Light" pitchFamily="2" charset="-122"/>
                <a:ea typeface="霞鹜文楷 Light" pitchFamily="2" charset="-122"/>
              </a:rPr>
              <a:t>，最新版本为</a:t>
            </a:r>
            <a:r>
              <a:rPr lang="en-US" altLang="zh-CN" sz="1400" b="1" dirty="0">
                <a:latin typeface="霞鹜文楷 Light" pitchFamily="2" charset="-122"/>
                <a:ea typeface="霞鹜文楷 Light" pitchFamily="2" charset="-122"/>
              </a:rPr>
              <a:t>1.4.0</a:t>
            </a:r>
          </a:p>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确保所有的与插件、引擎相关的路径不含有中文、特殊符号、空格</a:t>
            </a:r>
            <a:endParaRPr lang="en-US" altLang="zh-CN" sz="1400"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确保电脑有稳定的网络，并且需要通过特定手段连接至国外服务器</a:t>
            </a:r>
            <a:r>
              <a:rPr lang="en-US" altLang="zh-CN" sz="1400" b="1" dirty="0">
                <a:latin typeface="霞鹜文楷 Light" pitchFamily="2" charset="-122"/>
                <a:ea typeface="霞鹜文楷 Light" pitchFamily="2" charset="-122"/>
              </a:rPr>
              <a:t>*</a:t>
            </a:r>
          </a:p>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在没有足够经验的情况下，安装任何引擎时请选择默认路径</a:t>
            </a:r>
            <a:endParaRPr lang="en-US" altLang="zh-CN" sz="1400"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系统安装时暂时关闭电脑杀软、防火墙</a:t>
            </a:r>
            <a:endParaRPr lang="en-US" altLang="zh-CN" sz="1400"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latin typeface="霞鹜文楷 Light" pitchFamily="2" charset="-122"/>
                <a:ea typeface="霞鹜文楷 Light" pitchFamily="2" charset="-122"/>
              </a:rPr>
              <a:t>确保系统为</a:t>
            </a:r>
            <a:r>
              <a:rPr lang="en-US" altLang="zh-CN" sz="1400" b="1" dirty="0">
                <a:latin typeface="霞鹜文楷 Light" pitchFamily="2" charset="-122"/>
                <a:ea typeface="霞鹜文楷 Light" pitchFamily="2" charset="-122"/>
              </a:rPr>
              <a:t>Windows10</a:t>
            </a:r>
            <a:r>
              <a:rPr lang="zh-CN" altLang="en-US" sz="1400" b="1" dirty="0">
                <a:latin typeface="霞鹜文楷 Light" pitchFamily="2" charset="-122"/>
                <a:ea typeface="霞鹜文楷 Light" pitchFamily="2" charset="-122"/>
              </a:rPr>
              <a:t>系统</a:t>
            </a:r>
            <a:r>
              <a:rPr lang="en-US" altLang="zh-CN" sz="1400" b="1" dirty="0">
                <a:latin typeface="霞鹜文楷 Light" pitchFamily="2" charset="-122"/>
                <a:ea typeface="霞鹜文楷 Light" pitchFamily="2" charset="-122"/>
              </a:rPr>
              <a:t>/Mac</a:t>
            </a:r>
            <a:endParaRPr lang="zh-CN" altLang="en-US" sz="1400"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endParaRPr lang="en-US" altLang="zh-CN" b="1" dirty="0">
              <a:latin typeface="霞鹜文楷 Light" pitchFamily="2" charset="-122"/>
              <a:ea typeface="霞鹜文楷 Light" pitchFamily="2" charset="-122"/>
            </a:endParaRPr>
          </a:p>
        </p:txBody>
      </p:sp>
    </p:spTree>
    <p:extLst>
      <p:ext uri="{BB962C8B-B14F-4D97-AF65-F5344CB8AC3E}">
        <p14:creationId xmlns:p14="http://schemas.microsoft.com/office/powerpoint/2010/main" val="9976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pic>
        <p:nvPicPr>
          <p:cNvPr id="13" name="图片 12" descr="图形用户界面&#10;&#10;中度可信度描述已自动生成">
            <a:extLst>
              <a:ext uri="{FF2B5EF4-FFF2-40B4-BE49-F238E27FC236}">
                <a16:creationId xmlns:a16="http://schemas.microsoft.com/office/drawing/2014/main" id="{A8DC649D-53B2-4931-9E2B-713DC1C5E0E5}"/>
              </a:ext>
            </a:extLst>
          </p:cNvPr>
          <p:cNvPicPr>
            <a:picLocks noChangeAspect="1"/>
          </p:cNvPicPr>
          <p:nvPr/>
        </p:nvPicPr>
        <p:blipFill>
          <a:blip r:embed="rId3"/>
          <a:stretch>
            <a:fillRect/>
          </a:stretch>
        </p:blipFill>
        <p:spPr>
          <a:xfrm>
            <a:off x="778970" y="1281177"/>
            <a:ext cx="8404581" cy="4215992"/>
          </a:xfrm>
          <a:prstGeom prst="rect">
            <a:avLst/>
          </a:prstGeom>
        </p:spPr>
      </p:pic>
      <p:sp>
        <p:nvSpPr>
          <p:cNvPr id="15" name="文本框 14">
            <a:extLst>
              <a:ext uri="{FF2B5EF4-FFF2-40B4-BE49-F238E27FC236}">
                <a16:creationId xmlns:a16="http://schemas.microsoft.com/office/drawing/2014/main" id="{A00DED8F-283C-40B7-A548-FF40CEA22932}"/>
              </a:ext>
            </a:extLst>
          </p:cNvPr>
          <p:cNvSpPr txBox="1"/>
          <p:nvPr/>
        </p:nvSpPr>
        <p:spPr>
          <a:xfrm>
            <a:off x="7371449" y="2026490"/>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右键点击已下载好的</a:t>
            </a:r>
            <a:r>
              <a:rPr lang="en-US" altLang="zh-CN" b="1" i="0" dirty="0">
                <a:solidFill>
                  <a:srgbClr val="24292F"/>
                </a:solidFill>
                <a:effectLst/>
                <a:latin typeface="霞鹜文楷 Light" pitchFamily="2" charset="-122"/>
                <a:ea typeface="霞鹜文楷 Light" pitchFamily="2" charset="-122"/>
              </a:rPr>
              <a:t>LBT</a:t>
            </a:r>
            <a:r>
              <a:rPr lang="zh-CN" altLang="en-US" b="1" i="0" dirty="0">
                <a:solidFill>
                  <a:srgbClr val="24292F"/>
                </a:solidFill>
                <a:effectLst/>
                <a:latin typeface="霞鹜文楷 Light" pitchFamily="2" charset="-122"/>
                <a:ea typeface="霞鹜文楷 Light" pitchFamily="2" charset="-122"/>
              </a:rPr>
              <a:t>（</a:t>
            </a:r>
            <a:r>
              <a:rPr lang="en-US" altLang="zh-CN" b="1" i="0" dirty="0">
                <a:solidFill>
                  <a:srgbClr val="24292F"/>
                </a:solidFill>
                <a:effectLst/>
                <a:latin typeface="霞鹜文楷 Light" pitchFamily="2" charset="-122"/>
                <a:ea typeface="霞鹜文楷 Light" pitchFamily="2" charset="-122"/>
              </a:rPr>
              <a:t>1.X</a:t>
            </a:r>
            <a:r>
              <a:rPr lang="zh-CN" altLang="en-US" b="1" i="0" dirty="0">
                <a:solidFill>
                  <a:srgbClr val="24292F"/>
                </a:solidFill>
                <a:effectLst/>
                <a:latin typeface="霞鹜文楷 Light" pitchFamily="2" charset="-122"/>
                <a:ea typeface="霞鹜文楷 Light" pitchFamily="2" charset="-122"/>
              </a:rPr>
              <a:t>）压缩包</a:t>
            </a:r>
          </a:p>
        </p:txBody>
      </p:sp>
      <p:sp>
        <p:nvSpPr>
          <p:cNvPr id="20" name="文本框 19">
            <a:extLst>
              <a:ext uri="{FF2B5EF4-FFF2-40B4-BE49-F238E27FC236}">
                <a16:creationId xmlns:a16="http://schemas.microsoft.com/office/drawing/2014/main" id="{379ABF26-3677-4958-A6A1-18AA11B0B8F5}"/>
              </a:ext>
            </a:extLst>
          </p:cNvPr>
          <p:cNvSpPr txBox="1"/>
          <p:nvPr/>
        </p:nvSpPr>
        <p:spPr>
          <a:xfrm>
            <a:off x="7371448" y="2499100"/>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2.</a:t>
            </a:r>
            <a:r>
              <a:rPr lang="zh-CN" altLang="en-US" b="1" i="0" dirty="0">
                <a:solidFill>
                  <a:srgbClr val="24292F"/>
                </a:solidFill>
                <a:effectLst/>
                <a:latin typeface="霞鹜文楷 Light" pitchFamily="2" charset="-122"/>
                <a:ea typeface="霞鹜文楷 Light" pitchFamily="2" charset="-122"/>
              </a:rPr>
              <a:t>出现菜单栏后，鼠标移至属性选项，点击它</a:t>
            </a:r>
          </a:p>
        </p:txBody>
      </p:sp>
      <p:sp>
        <p:nvSpPr>
          <p:cNvPr id="21" name="文本框 20">
            <a:extLst>
              <a:ext uri="{FF2B5EF4-FFF2-40B4-BE49-F238E27FC236}">
                <a16:creationId xmlns:a16="http://schemas.microsoft.com/office/drawing/2014/main" id="{75DCACF7-29E9-40AE-85DC-988F12793FF6}"/>
              </a:ext>
            </a:extLst>
          </p:cNvPr>
          <p:cNvSpPr txBox="1"/>
          <p:nvPr/>
        </p:nvSpPr>
        <p:spPr>
          <a:xfrm>
            <a:off x="7371447" y="2985715"/>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3.</a:t>
            </a:r>
            <a:r>
              <a:rPr lang="zh-CN" altLang="en-US" b="1" i="0" dirty="0">
                <a:solidFill>
                  <a:srgbClr val="24292F"/>
                </a:solidFill>
                <a:effectLst/>
                <a:latin typeface="霞鹜文楷 Light" pitchFamily="2" charset="-122"/>
                <a:ea typeface="霞鹜文楷 Light" pitchFamily="2" charset="-122"/>
              </a:rPr>
              <a:t>在常规界面中，底部的安全中点击解除锁定</a:t>
            </a:r>
          </a:p>
        </p:txBody>
      </p:sp>
    </p:spTree>
    <p:extLst>
      <p:ext uri="{BB962C8B-B14F-4D97-AF65-F5344CB8AC3E}">
        <p14:creationId xmlns:p14="http://schemas.microsoft.com/office/powerpoint/2010/main" val="35098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形用户界面, 应用程序&#10;&#10;描述已自动生成">
            <a:extLst>
              <a:ext uri="{FF2B5EF4-FFF2-40B4-BE49-F238E27FC236}">
                <a16:creationId xmlns:a16="http://schemas.microsoft.com/office/drawing/2014/main" id="{0BBE6345-8C27-48C1-BD9B-6FCFE22A028F}"/>
              </a:ext>
            </a:extLst>
          </p:cNvPr>
          <p:cNvPicPr>
            <a:picLocks noChangeAspect="1"/>
          </p:cNvPicPr>
          <p:nvPr/>
        </p:nvPicPr>
        <p:blipFill>
          <a:blip r:embed="rId3"/>
          <a:stretch>
            <a:fillRect/>
          </a:stretch>
        </p:blipFill>
        <p:spPr>
          <a:xfrm>
            <a:off x="753832" y="1218521"/>
            <a:ext cx="8568969" cy="4645611"/>
          </a:xfrm>
          <a:prstGeom prst="rect">
            <a:avLst/>
          </a:prstGeom>
        </p:spPr>
      </p:pic>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sp>
        <p:nvSpPr>
          <p:cNvPr id="15" name="文本框 14">
            <a:extLst>
              <a:ext uri="{FF2B5EF4-FFF2-40B4-BE49-F238E27FC236}">
                <a16:creationId xmlns:a16="http://schemas.microsoft.com/office/drawing/2014/main" id="{A00DED8F-283C-40B7-A548-FF40CEA22932}"/>
              </a:ext>
            </a:extLst>
          </p:cNvPr>
          <p:cNvSpPr txBox="1"/>
          <p:nvPr/>
        </p:nvSpPr>
        <p:spPr>
          <a:xfrm>
            <a:off x="7371449" y="2026490"/>
            <a:ext cx="5599833" cy="646331"/>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1.</a:t>
            </a:r>
            <a:r>
              <a:rPr lang="zh-CN" altLang="en-US" b="1" dirty="0">
                <a:solidFill>
                  <a:srgbClr val="24292F"/>
                </a:solidFill>
                <a:latin typeface="霞鹜文楷 Light" pitchFamily="2" charset="-122"/>
                <a:ea typeface="霞鹜文楷 Light" pitchFamily="2" charset="-122"/>
              </a:rPr>
              <a:t>解压压缩包</a:t>
            </a:r>
          </a:p>
          <a:p>
            <a:endParaRPr lang="zh-CN" altLang="en-US" b="1" i="0" dirty="0">
              <a:solidFill>
                <a:srgbClr val="24292F"/>
              </a:solidFill>
              <a:effectLst/>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379ABF26-3677-4958-A6A1-18AA11B0B8F5}"/>
              </a:ext>
            </a:extLst>
          </p:cNvPr>
          <p:cNvSpPr txBox="1"/>
          <p:nvPr/>
        </p:nvSpPr>
        <p:spPr>
          <a:xfrm>
            <a:off x="7371448" y="2499100"/>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2.</a:t>
            </a:r>
            <a:r>
              <a:rPr lang="zh-CN" altLang="en-US" b="1" i="0" dirty="0">
                <a:solidFill>
                  <a:srgbClr val="24292F"/>
                </a:solidFill>
                <a:effectLst/>
                <a:latin typeface="霞鹜文楷 Light" pitchFamily="2" charset="-122"/>
                <a:ea typeface="霞鹜文楷 Light" pitchFamily="2" charset="-122"/>
              </a:rPr>
              <a:t>解压到任意位置后打开解压出来的文件夹</a:t>
            </a:r>
          </a:p>
        </p:txBody>
      </p:sp>
      <p:sp>
        <p:nvSpPr>
          <p:cNvPr id="21" name="文本框 20">
            <a:extLst>
              <a:ext uri="{FF2B5EF4-FFF2-40B4-BE49-F238E27FC236}">
                <a16:creationId xmlns:a16="http://schemas.microsoft.com/office/drawing/2014/main" id="{75DCACF7-29E9-40AE-85DC-988F12793FF6}"/>
              </a:ext>
            </a:extLst>
          </p:cNvPr>
          <p:cNvSpPr txBox="1"/>
          <p:nvPr/>
        </p:nvSpPr>
        <p:spPr>
          <a:xfrm>
            <a:off x="7371447" y="2985715"/>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3.</a:t>
            </a:r>
            <a:r>
              <a:rPr lang="zh-CN" altLang="en-US" b="1" dirty="0">
                <a:solidFill>
                  <a:srgbClr val="24292F"/>
                </a:solidFill>
                <a:latin typeface="霞鹜文楷 Light" pitchFamily="2" charset="-122"/>
                <a:ea typeface="霞鹜文楷 Light" pitchFamily="2" charset="-122"/>
              </a:rPr>
              <a:t>打开安装文件夹中的</a:t>
            </a:r>
            <a:r>
              <a:rPr lang="en-US" altLang="zh-CN" b="1" dirty="0">
                <a:solidFill>
                  <a:srgbClr val="24292F"/>
                </a:solidFill>
                <a:latin typeface="霞鹜文楷 Light" pitchFamily="2" charset="-122"/>
                <a:ea typeface="霞鹜文楷 Light" pitchFamily="2" charset="-122"/>
              </a:rPr>
              <a:t>installer.gh</a:t>
            </a:r>
            <a:r>
              <a:rPr lang="zh-CN" altLang="en-US" b="1" dirty="0">
                <a:solidFill>
                  <a:srgbClr val="24292F"/>
                </a:solidFill>
                <a:latin typeface="霞鹜文楷 Light" pitchFamily="2" charset="-122"/>
                <a:ea typeface="霞鹜文楷 Light" pitchFamily="2" charset="-122"/>
              </a:rPr>
              <a:t>文件</a:t>
            </a:r>
            <a:endParaRPr lang="zh-CN" altLang="en-US" b="1" i="0" dirty="0">
              <a:solidFill>
                <a:srgbClr val="24292F"/>
              </a:solidFill>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23156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课程要求和课程交流群</a:t>
            </a:r>
          </a:p>
        </p:txBody>
      </p:sp>
      <p:grpSp>
        <p:nvGrpSpPr>
          <p:cNvPr id="3" name="组合 2">
            <a:extLst>
              <a:ext uri="{FF2B5EF4-FFF2-40B4-BE49-F238E27FC236}">
                <a16:creationId xmlns:a16="http://schemas.microsoft.com/office/drawing/2014/main" id="{8956A00C-9AFF-400E-AAA7-C1919A413A96}"/>
              </a:ext>
            </a:extLst>
          </p:cNvPr>
          <p:cNvGrpSpPr/>
          <p:nvPr/>
        </p:nvGrpSpPr>
        <p:grpSpPr>
          <a:xfrm>
            <a:off x="824477" y="1422128"/>
            <a:ext cx="8848725" cy="1846658"/>
            <a:chOff x="824477" y="1422128"/>
            <a:chExt cx="8848725" cy="1846658"/>
          </a:xfrm>
        </p:grpSpPr>
        <p:sp>
          <p:nvSpPr>
            <p:cNvPr id="18" name="文本框 17">
              <a:extLst>
                <a:ext uri="{FF2B5EF4-FFF2-40B4-BE49-F238E27FC236}">
                  <a16:creationId xmlns:a16="http://schemas.microsoft.com/office/drawing/2014/main" id="{BA3BC61B-4B6B-4A7C-BF48-DE06EB291425}"/>
                </a:ext>
              </a:extLst>
            </p:cNvPr>
            <p:cNvSpPr txBox="1"/>
            <p:nvPr/>
          </p:nvSpPr>
          <p:spPr>
            <a:xfrm>
              <a:off x="824478" y="142212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需安装</a:t>
              </a:r>
              <a:r>
                <a:rPr lang="en-US" altLang="zh-CN" sz="1800" b="1" dirty="0">
                  <a:latin typeface="霞鹜文楷 Light" pitchFamily="2" charset="-122"/>
                  <a:ea typeface="霞鹜文楷 Light" pitchFamily="2" charset="-122"/>
                </a:rPr>
                <a:t>Rhinoceros 7.0 </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Windows10</a:t>
              </a:r>
              <a:r>
                <a:rPr lang="zh-CN" altLang="en-US" sz="1800" b="1" dirty="0">
                  <a:latin typeface="霞鹜文楷 Light" pitchFamily="2" charset="-122"/>
                  <a:ea typeface="霞鹜文楷 Light" pitchFamily="2" charset="-122"/>
                </a:rPr>
                <a:t>或</a:t>
              </a:r>
              <a:r>
                <a:rPr lang="en-US" altLang="zh-CN" sz="1800" b="1" dirty="0">
                  <a:latin typeface="霞鹜文楷 Light" pitchFamily="2" charset="-122"/>
                  <a:ea typeface="霞鹜文楷 Light" pitchFamily="2" charset="-122"/>
                </a:rPr>
                <a:t>Mac</a:t>
              </a:r>
              <a:r>
                <a:rPr lang="zh-CN" altLang="en-US" sz="1800" b="1" dirty="0">
                  <a:latin typeface="霞鹜文楷 Light" pitchFamily="2" charset="-122"/>
                  <a:ea typeface="霞鹜文楷 Light" pitchFamily="2" charset="-122"/>
                </a:rPr>
                <a:t>系统</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E23ACA44-1358-4EE5-9D56-5512200B04BC}"/>
                </a:ext>
              </a:extLst>
            </p:cNvPr>
            <p:cNvSpPr txBox="1"/>
            <p:nvPr/>
          </p:nvSpPr>
          <p:spPr>
            <a:xfrm>
              <a:off x="824477" y="1914570"/>
              <a:ext cx="884872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根据课程内容安装</a:t>
              </a:r>
              <a:r>
                <a:rPr lang="en-US" altLang="zh-CN" sz="1800" b="1" dirty="0">
                  <a:latin typeface="霞鹜文楷 Light" pitchFamily="2" charset="-122"/>
                  <a:ea typeface="霞鹜文楷 Light" pitchFamily="2" charset="-122"/>
                </a:rPr>
                <a:t>Ladybug Tools1.4.0</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LBT1.4.0</a:t>
              </a:r>
              <a:r>
                <a:rPr lang="zh-CN" altLang="en-US" sz="1800" b="1" dirty="0">
                  <a:latin typeface="霞鹜文楷 Light" pitchFamily="2" charset="-122"/>
                  <a:ea typeface="霞鹜文楷 Light" pitchFamily="2" charset="-122"/>
                </a:rPr>
                <a:t>）及其必要的计算引擎程序</a:t>
              </a:r>
              <a:endParaRPr lang="en-US" altLang="zh-CN"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888A0669-5AE7-4C51-8F63-B218ACF07AA8}"/>
                </a:ext>
              </a:extLst>
            </p:cNvPr>
            <p:cNvSpPr txBox="1"/>
            <p:nvPr/>
          </p:nvSpPr>
          <p:spPr>
            <a:xfrm>
              <a:off x="824478" y="2407012"/>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对</a:t>
              </a:r>
              <a:r>
                <a:rPr lang="en-US" altLang="zh-CN" sz="1800" b="1" dirty="0">
                  <a:latin typeface="霞鹜文楷 Light" pitchFamily="2" charset="-122"/>
                  <a:ea typeface="霞鹜文楷 Light" pitchFamily="2" charset="-122"/>
                </a:rPr>
                <a:t>Rhinoceros 3D</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有了解和入门基础</a:t>
              </a:r>
              <a:endParaRPr lang="en-US" altLang="zh-CN" sz="1800" b="1" dirty="0">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6C7D9A05-7553-4E9F-8EA0-B696733FFEB6}"/>
                </a:ext>
              </a:extLst>
            </p:cNvPr>
            <p:cNvSpPr txBox="1"/>
            <p:nvPr/>
          </p:nvSpPr>
          <p:spPr>
            <a:xfrm>
              <a:off x="824477" y="2899454"/>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多想多做，将思考带入学习当中</a:t>
              </a:r>
              <a:endParaRPr lang="en-US" altLang="zh-CN" sz="1800" b="1" dirty="0">
                <a:latin typeface="霞鹜文楷 Light" pitchFamily="2" charset="-122"/>
                <a:ea typeface="霞鹜文楷 Light" pitchFamily="2" charset="-122"/>
              </a:endParaRPr>
            </a:p>
          </p:txBody>
        </p:sp>
      </p:grpSp>
      <p:grpSp>
        <p:nvGrpSpPr>
          <p:cNvPr id="2" name="组合 1">
            <a:extLst>
              <a:ext uri="{FF2B5EF4-FFF2-40B4-BE49-F238E27FC236}">
                <a16:creationId xmlns:a16="http://schemas.microsoft.com/office/drawing/2014/main" id="{63506ABB-68C5-40FC-9B24-DB2882682854}"/>
              </a:ext>
            </a:extLst>
          </p:cNvPr>
          <p:cNvGrpSpPr/>
          <p:nvPr/>
        </p:nvGrpSpPr>
        <p:grpSpPr>
          <a:xfrm>
            <a:off x="683335" y="3350067"/>
            <a:ext cx="10825330" cy="2659062"/>
            <a:chOff x="683335" y="3084120"/>
            <a:chExt cx="10825330" cy="2659062"/>
          </a:xfrm>
        </p:grpSpPr>
        <p:pic>
          <p:nvPicPr>
            <p:cNvPr id="25" name="图片 24" descr="QR 代码&#10;&#10;描述已自动生成">
              <a:extLst>
                <a:ext uri="{FF2B5EF4-FFF2-40B4-BE49-F238E27FC236}">
                  <a16:creationId xmlns:a16="http://schemas.microsoft.com/office/drawing/2014/main" id="{07520B52-39D2-444D-B748-B98738E21B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1973" b="23864"/>
            <a:stretch/>
          </p:blipFill>
          <p:spPr>
            <a:xfrm>
              <a:off x="9196044" y="3084120"/>
              <a:ext cx="2312621" cy="2659062"/>
            </a:xfrm>
            <a:prstGeom prst="rect">
              <a:avLst/>
            </a:prstGeom>
          </p:spPr>
        </p:pic>
        <p:sp>
          <p:nvSpPr>
            <p:cNvPr id="26" name="文本框 45">
              <a:extLst>
                <a:ext uri="{FF2B5EF4-FFF2-40B4-BE49-F238E27FC236}">
                  <a16:creationId xmlns:a16="http://schemas.microsoft.com/office/drawing/2014/main" id="{312490E3-D04A-4A5B-BAC4-3E8552CDE840}"/>
                </a:ext>
              </a:extLst>
            </p:cNvPr>
            <p:cNvSpPr txBox="1"/>
            <p:nvPr/>
          </p:nvSpPr>
          <p:spPr>
            <a:xfrm>
              <a:off x="683335" y="4875278"/>
              <a:ext cx="716005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atin typeface="+mj-lt"/>
                  <a:ea typeface="霞鹜文楷 Light" pitchFamily="2" charset="-122"/>
                </a:rPr>
                <a:t>在这里，我们都是</a:t>
              </a:r>
              <a:r>
                <a:rPr lang="en-US" altLang="zh-CN" sz="2800" b="1" dirty="0">
                  <a:latin typeface="+mj-lt"/>
                  <a:ea typeface="霞鹜文楷 Light" pitchFamily="2" charset="-122"/>
                </a:rPr>
                <a:t>Ladybug Tools</a:t>
              </a:r>
              <a:r>
                <a:rPr lang="zh-CN" altLang="en-US" sz="2800" b="1" dirty="0">
                  <a:latin typeface="+mj-lt"/>
                  <a:ea typeface="霞鹜文楷 Light" pitchFamily="2" charset="-122"/>
                </a:rPr>
                <a:t>玩家</a:t>
              </a:r>
              <a:endParaRPr lang="en-US" altLang="zh-CN" sz="2800" b="1" dirty="0">
                <a:latin typeface="+mj-lt"/>
                <a:ea typeface="霞鹜文楷 Light" pitchFamily="2" charset="-122"/>
              </a:endParaRPr>
            </a:p>
          </p:txBody>
        </p:sp>
      </p:grpSp>
      <p:sp>
        <p:nvSpPr>
          <p:cNvPr id="27" name="文本框 26">
            <a:extLst>
              <a:ext uri="{FF2B5EF4-FFF2-40B4-BE49-F238E27FC236}">
                <a16:creationId xmlns:a16="http://schemas.microsoft.com/office/drawing/2014/main" id="{5E373512-9296-44C5-B817-E7030649FBE9}"/>
              </a:ext>
            </a:extLst>
          </p:cNvPr>
          <p:cNvSpPr txBox="1"/>
          <p:nvPr/>
        </p:nvSpPr>
        <p:spPr>
          <a:xfrm>
            <a:off x="1208221" y="3602342"/>
            <a:ext cx="6110286" cy="1477328"/>
          </a:xfrm>
          <a:prstGeom prst="rect">
            <a:avLst/>
          </a:prstGeom>
          <a:noFill/>
        </p:spPr>
        <p:txBody>
          <a:bodyPr wrap="square">
            <a:spAutoFit/>
          </a:bodyPr>
          <a:lstStyle/>
          <a:p>
            <a:r>
              <a:rPr lang="zh-CN" altLang="en-US" b="1" dirty="0"/>
              <a:t>如果你不问诸如下述的问题：</a:t>
            </a:r>
            <a:endParaRPr lang="en-US" altLang="zh-CN" b="1" dirty="0"/>
          </a:p>
          <a:p>
            <a:r>
              <a:rPr lang="zh-CN" altLang="en-US" dirty="0"/>
              <a:t>有没有中文版啊？</a:t>
            </a:r>
            <a:endParaRPr lang="en-US" altLang="zh-CN" dirty="0"/>
          </a:p>
          <a:p>
            <a:r>
              <a:rPr lang="zh-CN" altLang="en-US" dirty="0"/>
              <a:t>我怎么装这个插件</a:t>
            </a:r>
            <a:r>
              <a:rPr lang="en-US" altLang="zh-CN" dirty="0"/>
              <a:t>?</a:t>
            </a:r>
          </a:p>
          <a:p>
            <a:r>
              <a:rPr lang="zh-CN" altLang="en-US" dirty="0"/>
              <a:t>那个电池在哪里啊？</a:t>
            </a:r>
            <a:endParaRPr lang="en-US" altLang="zh-CN" dirty="0"/>
          </a:p>
          <a:p>
            <a:r>
              <a:rPr lang="en-US" altLang="zh-CN" dirty="0"/>
              <a:t>……</a:t>
            </a:r>
          </a:p>
        </p:txBody>
      </p:sp>
    </p:spTree>
    <p:extLst>
      <p:ext uri="{BB962C8B-B14F-4D97-AF65-F5344CB8AC3E}">
        <p14:creationId xmlns:p14="http://schemas.microsoft.com/office/powerpoint/2010/main" val="321458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pic>
        <p:nvPicPr>
          <p:cNvPr id="18" name="图片 17" descr="电脑截图&#10;&#10;中度可信度描述已自动生成">
            <a:extLst>
              <a:ext uri="{FF2B5EF4-FFF2-40B4-BE49-F238E27FC236}">
                <a16:creationId xmlns:a16="http://schemas.microsoft.com/office/drawing/2014/main" id="{32C8D64A-3CC9-444A-838A-5A2482E02491}"/>
              </a:ext>
            </a:extLst>
          </p:cNvPr>
          <p:cNvPicPr>
            <a:picLocks noChangeAspect="1"/>
          </p:cNvPicPr>
          <p:nvPr/>
        </p:nvPicPr>
        <p:blipFill>
          <a:blip r:embed="rId3"/>
          <a:stretch>
            <a:fillRect/>
          </a:stretch>
        </p:blipFill>
        <p:spPr>
          <a:xfrm>
            <a:off x="753832" y="1218521"/>
            <a:ext cx="8584707" cy="4654144"/>
          </a:xfrm>
          <a:prstGeom prst="rect">
            <a:avLst/>
          </a:prstGeom>
        </p:spPr>
      </p:pic>
      <p:sp>
        <p:nvSpPr>
          <p:cNvPr id="19" name="文本框 18">
            <a:extLst>
              <a:ext uri="{FF2B5EF4-FFF2-40B4-BE49-F238E27FC236}">
                <a16:creationId xmlns:a16="http://schemas.microsoft.com/office/drawing/2014/main" id="{46108905-A8CC-40C9-B30D-3EE95DF35DAB}"/>
              </a:ext>
            </a:extLst>
          </p:cNvPr>
          <p:cNvSpPr txBox="1"/>
          <p:nvPr/>
        </p:nvSpPr>
        <p:spPr>
          <a:xfrm>
            <a:off x="7767375" y="225273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先双击界面中</a:t>
            </a:r>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号</a:t>
            </a:r>
            <a:r>
              <a:rPr lang="en-US" altLang="zh-CN" b="1" dirty="0">
                <a:solidFill>
                  <a:srgbClr val="24292F"/>
                </a:solidFill>
                <a:latin typeface="霞鹜文楷 Light" pitchFamily="2" charset="-122"/>
                <a:ea typeface="霞鹜文楷 Light" pitchFamily="2" charset="-122"/>
              </a:rPr>
              <a:t>T</a:t>
            </a:r>
            <a:r>
              <a:rPr lang="en-US" altLang="zh-CN" b="1" i="0" dirty="0">
                <a:solidFill>
                  <a:srgbClr val="24292F"/>
                </a:solidFill>
                <a:effectLst/>
                <a:latin typeface="霞鹜文楷 Light" pitchFamily="2" charset="-122"/>
                <a:ea typeface="霞鹜文楷 Light" pitchFamily="2" charset="-122"/>
              </a:rPr>
              <a:t>oggle</a:t>
            </a:r>
            <a:r>
              <a:rPr lang="zh-CN" altLang="en-US" b="1" i="0" dirty="0">
                <a:solidFill>
                  <a:srgbClr val="24292F"/>
                </a:solidFill>
                <a:effectLst/>
                <a:latin typeface="霞鹜文楷 Light" pitchFamily="2" charset="-122"/>
                <a:ea typeface="霞鹜文楷 Light" pitchFamily="2" charset="-122"/>
              </a:rPr>
              <a:t>的</a:t>
            </a:r>
            <a:r>
              <a:rPr lang="en-US" altLang="zh-CN" b="1" dirty="0">
                <a:solidFill>
                  <a:srgbClr val="24292F"/>
                </a:solidFill>
                <a:latin typeface="霞鹜文楷 Light" pitchFamily="2" charset="-122"/>
                <a:ea typeface="霞鹜文楷 Light" pitchFamily="2" charset="-122"/>
              </a:rPr>
              <a:t>F</a:t>
            </a:r>
            <a:r>
              <a:rPr lang="en-US" altLang="zh-CN" b="1" i="0" dirty="0">
                <a:solidFill>
                  <a:srgbClr val="24292F"/>
                </a:solidFill>
                <a:effectLst/>
                <a:latin typeface="霞鹜文楷 Light" pitchFamily="2" charset="-122"/>
                <a:ea typeface="霞鹜文楷 Light" pitchFamily="2" charset="-122"/>
              </a:rPr>
              <a:t>alse</a:t>
            </a:r>
            <a:r>
              <a:rPr lang="zh-CN" altLang="en-US" b="1" i="0" dirty="0">
                <a:solidFill>
                  <a:srgbClr val="24292F"/>
                </a:solidFill>
                <a:effectLst/>
                <a:latin typeface="霞鹜文楷 Light" pitchFamily="2" charset="-122"/>
                <a:ea typeface="霞鹜文楷 Light" pitchFamily="2" charset="-122"/>
              </a:rPr>
              <a:t>端</a:t>
            </a:r>
          </a:p>
        </p:txBody>
      </p:sp>
      <p:sp>
        <p:nvSpPr>
          <p:cNvPr id="22" name="文本框 21">
            <a:extLst>
              <a:ext uri="{FF2B5EF4-FFF2-40B4-BE49-F238E27FC236}">
                <a16:creationId xmlns:a16="http://schemas.microsoft.com/office/drawing/2014/main" id="{E3BDB972-9140-4BC2-9421-11587016D470}"/>
              </a:ext>
            </a:extLst>
          </p:cNvPr>
          <p:cNvSpPr txBox="1"/>
          <p:nvPr/>
        </p:nvSpPr>
        <p:spPr>
          <a:xfrm>
            <a:off x="7767374" y="272534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2.</a:t>
            </a:r>
            <a:r>
              <a:rPr lang="zh-CN" altLang="en-US" b="1" i="0" dirty="0">
                <a:solidFill>
                  <a:srgbClr val="24292F"/>
                </a:solidFill>
                <a:effectLst/>
                <a:latin typeface="霞鹜文楷 Light" pitchFamily="2" charset="-122"/>
                <a:ea typeface="霞鹜文楷 Light" pitchFamily="2" charset="-122"/>
              </a:rPr>
              <a:t>再</a:t>
            </a:r>
            <a:r>
              <a:rPr lang="zh-CN" altLang="en-US" b="1" dirty="0">
                <a:solidFill>
                  <a:srgbClr val="24292F"/>
                </a:solidFill>
                <a:latin typeface="霞鹜文楷 Light" pitchFamily="2" charset="-122"/>
                <a:ea typeface="霞鹜文楷 Light" pitchFamily="2" charset="-122"/>
              </a:rPr>
              <a:t>双击界面中</a:t>
            </a:r>
            <a:r>
              <a:rPr lang="en-US" altLang="zh-CN" b="1" dirty="0">
                <a:solidFill>
                  <a:srgbClr val="24292F"/>
                </a:solidFill>
                <a:latin typeface="霞鹜文楷 Light" pitchFamily="2" charset="-122"/>
                <a:ea typeface="霞鹜文楷 Light" pitchFamily="2" charset="-122"/>
              </a:rPr>
              <a:t>2</a:t>
            </a:r>
            <a:r>
              <a:rPr lang="zh-CN" altLang="en-US" b="1" dirty="0">
                <a:solidFill>
                  <a:srgbClr val="24292F"/>
                </a:solidFill>
                <a:latin typeface="霞鹜文楷 Light" pitchFamily="2" charset="-122"/>
                <a:ea typeface="霞鹜文楷 Light" pitchFamily="2" charset="-122"/>
              </a:rPr>
              <a:t>号</a:t>
            </a:r>
            <a:r>
              <a:rPr lang="en-US" altLang="zh-CN" b="1" dirty="0">
                <a:solidFill>
                  <a:srgbClr val="24292F"/>
                </a:solidFill>
                <a:latin typeface="霞鹜文楷 Light" pitchFamily="2" charset="-122"/>
                <a:ea typeface="霞鹜文楷 Light" pitchFamily="2" charset="-122"/>
              </a:rPr>
              <a:t>Toggle</a:t>
            </a:r>
            <a:r>
              <a:rPr lang="zh-CN" altLang="en-US" b="1" dirty="0">
                <a:solidFill>
                  <a:srgbClr val="24292F"/>
                </a:solidFill>
                <a:latin typeface="霞鹜文楷 Light" pitchFamily="2" charset="-122"/>
                <a:ea typeface="霞鹜文楷 Light" pitchFamily="2" charset="-122"/>
              </a:rPr>
              <a:t>的</a:t>
            </a:r>
            <a:r>
              <a:rPr lang="en-US" altLang="zh-CN" b="1" dirty="0">
                <a:solidFill>
                  <a:srgbClr val="24292F"/>
                </a:solidFill>
                <a:latin typeface="霞鹜文楷 Light" pitchFamily="2" charset="-122"/>
                <a:ea typeface="霞鹜文楷 Light" pitchFamily="2" charset="-122"/>
              </a:rPr>
              <a:t>False</a:t>
            </a:r>
            <a:r>
              <a:rPr lang="zh-CN" altLang="en-US" b="1" dirty="0">
                <a:solidFill>
                  <a:srgbClr val="24292F"/>
                </a:solidFill>
                <a:latin typeface="霞鹜文楷 Light" pitchFamily="2" charset="-122"/>
                <a:ea typeface="霞鹜文楷 Light" pitchFamily="2" charset="-122"/>
              </a:rPr>
              <a:t>端</a:t>
            </a:r>
            <a:endParaRPr lang="zh-CN" altLang="en-US" b="1" i="0" dirty="0">
              <a:solidFill>
                <a:srgbClr val="24292F"/>
              </a:solidFill>
              <a:effectLst/>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CFCD3861-AC6C-4EB6-BA5A-4B694445141A}"/>
              </a:ext>
            </a:extLst>
          </p:cNvPr>
          <p:cNvSpPr txBox="1"/>
          <p:nvPr/>
        </p:nvSpPr>
        <p:spPr>
          <a:xfrm>
            <a:off x="7767373" y="3211959"/>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3.</a:t>
            </a:r>
            <a:r>
              <a:rPr lang="zh-CN" altLang="en-US" b="1" i="0" dirty="0">
                <a:solidFill>
                  <a:srgbClr val="24292F"/>
                </a:solidFill>
                <a:effectLst/>
                <a:latin typeface="霞鹜文楷 Light" pitchFamily="2" charset="-122"/>
                <a:ea typeface="霞鹜文楷 Light" pitchFamily="2" charset="-122"/>
              </a:rPr>
              <a:t>安装期间需要保持网络稳定（网络代理）</a:t>
            </a:r>
          </a:p>
        </p:txBody>
      </p:sp>
      <p:sp>
        <p:nvSpPr>
          <p:cNvPr id="24" name="文本框 23">
            <a:extLst>
              <a:ext uri="{FF2B5EF4-FFF2-40B4-BE49-F238E27FC236}">
                <a16:creationId xmlns:a16="http://schemas.microsoft.com/office/drawing/2014/main" id="{F4992640-968F-4488-AEFD-4F51A091D6FF}"/>
              </a:ext>
            </a:extLst>
          </p:cNvPr>
          <p:cNvSpPr txBox="1"/>
          <p:nvPr/>
        </p:nvSpPr>
        <p:spPr>
          <a:xfrm>
            <a:off x="7767373" y="3655217"/>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4.</a:t>
            </a:r>
            <a:r>
              <a:rPr lang="zh-CN" altLang="en-US" b="1" i="0" dirty="0">
                <a:solidFill>
                  <a:srgbClr val="24292F"/>
                </a:solidFill>
                <a:effectLst/>
                <a:latin typeface="霞鹜文楷 Light" pitchFamily="2" charset="-122"/>
                <a:ea typeface="霞鹜文楷 Light" pitchFamily="2" charset="-122"/>
              </a:rPr>
              <a:t>安装时间约在</a:t>
            </a:r>
            <a:r>
              <a:rPr lang="en-US" altLang="zh-CN" b="1" i="0" dirty="0">
                <a:solidFill>
                  <a:srgbClr val="24292F"/>
                </a:solidFill>
                <a:effectLst/>
                <a:latin typeface="霞鹜文楷 Light" pitchFamily="2" charset="-122"/>
                <a:ea typeface="霞鹜文楷 Light" pitchFamily="2" charset="-122"/>
              </a:rPr>
              <a:t>3~5min</a:t>
            </a:r>
            <a:endParaRPr lang="zh-CN" altLang="en-US" b="1" i="0" dirty="0">
              <a:solidFill>
                <a:srgbClr val="24292F"/>
              </a:solidFill>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127472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pic>
        <p:nvPicPr>
          <p:cNvPr id="18" name="图片 17" descr="电脑截图&#10;&#10;中度可信度描述已自动生成">
            <a:extLst>
              <a:ext uri="{FF2B5EF4-FFF2-40B4-BE49-F238E27FC236}">
                <a16:creationId xmlns:a16="http://schemas.microsoft.com/office/drawing/2014/main" id="{32C8D64A-3CC9-444A-838A-5A2482E02491}"/>
              </a:ext>
            </a:extLst>
          </p:cNvPr>
          <p:cNvPicPr>
            <a:picLocks noChangeAspect="1"/>
          </p:cNvPicPr>
          <p:nvPr/>
        </p:nvPicPr>
        <p:blipFill>
          <a:blip r:embed="rId3"/>
          <a:stretch>
            <a:fillRect/>
          </a:stretch>
        </p:blipFill>
        <p:spPr>
          <a:xfrm>
            <a:off x="753832" y="1218521"/>
            <a:ext cx="8584707" cy="4654144"/>
          </a:xfrm>
          <a:prstGeom prst="rect">
            <a:avLst/>
          </a:prstGeom>
        </p:spPr>
      </p:pic>
      <p:sp>
        <p:nvSpPr>
          <p:cNvPr id="19" name="文本框 18">
            <a:extLst>
              <a:ext uri="{FF2B5EF4-FFF2-40B4-BE49-F238E27FC236}">
                <a16:creationId xmlns:a16="http://schemas.microsoft.com/office/drawing/2014/main" id="{46108905-A8CC-40C9-B30D-3EE95DF35DAB}"/>
              </a:ext>
            </a:extLst>
          </p:cNvPr>
          <p:cNvSpPr txBox="1"/>
          <p:nvPr/>
        </p:nvSpPr>
        <p:spPr>
          <a:xfrm>
            <a:off x="7767375" y="225273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先双击界面中</a:t>
            </a:r>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号</a:t>
            </a:r>
            <a:r>
              <a:rPr lang="en-US" altLang="zh-CN" b="1" dirty="0">
                <a:solidFill>
                  <a:srgbClr val="24292F"/>
                </a:solidFill>
                <a:latin typeface="霞鹜文楷 Light" pitchFamily="2" charset="-122"/>
                <a:ea typeface="霞鹜文楷 Light" pitchFamily="2" charset="-122"/>
              </a:rPr>
              <a:t>T</a:t>
            </a:r>
            <a:r>
              <a:rPr lang="en-US" altLang="zh-CN" b="1" i="0" dirty="0">
                <a:solidFill>
                  <a:srgbClr val="24292F"/>
                </a:solidFill>
                <a:effectLst/>
                <a:latin typeface="霞鹜文楷 Light" pitchFamily="2" charset="-122"/>
                <a:ea typeface="霞鹜文楷 Light" pitchFamily="2" charset="-122"/>
              </a:rPr>
              <a:t>oggle</a:t>
            </a:r>
            <a:r>
              <a:rPr lang="zh-CN" altLang="en-US" b="1" i="0" dirty="0">
                <a:solidFill>
                  <a:srgbClr val="24292F"/>
                </a:solidFill>
                <a:effectLst/>
                <a:latin typeface="霞鹜文楷 Light" pitchFamily="2" charset="-122"/>
                <a:ea typeface="霞鹜文楷 Light" pitchFamily="2" charset="-122"/>
              </a:rPr>
              <a:t>的</a:t>
            </a:r>
            <a:r>
              <a:rPr lang="en-US" altLang="zh-CN" b="1" dirty="0">
                <a:solidFill>
                  <a:srgbClr val="24292F"/>
                </a:solidFill>
                <a:latin typeface="霞鹜文楷 Light" pitchFamily="2" charset="-122"/>
                <a:ea typeface="霞鹜文楷 Light" pitchFamily="2" charset="-122"/>
              </a:rPr>
              <a:t>F</a:t>
            </a:r>
            <a:r>
              <a:rPr lang="en-US" altLang="zh-CN" b="1" i="0" dirty="0">
                <a:solidFill>
                  <a:srgbClr val="24292F"/>
                </a:solidFill>
                <a:effectLst/>
                <a:latin typeface="霞鹜文楷 Light" pitchFamily="2" charset="-122"/>
                <a:ea typeface="霞鹜文楷 Light" pitchFamily="2" charset="-122"/>
              </a:rPr>
              <a:t>alse</a:t>
            </a:r>
            <a:r>
              <a:rPr lang="zh-CN" altLang="en-US" b="1" i="0" dirty="0">
                <a:solidFill>
                  <a:srgbClr val="24292F"/>
                </a:solidFill>
                <a:effectLst/>
                <a:latin typeface="霞鹜文楷 Light" pitchFamily="2" charset="-122"/>
                <a:ea typeface="霞鹜文楷 Light" pitchFamily="2" charset="-122"/>
              </a:rPr>
              <a:t>端</a:t>
            </a:r>
          </a:p>
        </p:txBody>
      </p:sp>
      <p:sp>
        <p:nvSpPr>
          <p:cNvPr id="22" name="文本框 21">
            <a:extLst>
              <a:ext uri="{FF2B5EF4-FFF2-40B4-BE49-F238E27FC236}">
                <a16:creationId xmlns:a16="http://schemas.microsoft.com/office/drawing/2014/main" id="{E3BDB972-9140-4BC2-9421-11587016D470}"/>
              </a:ext>
            </a:extLst>
          </p:cNvPr>
          <p:cNvSpPr txBox="1"/>
          <p:nvPr/>
        </p:nvSpPr>
        <p:spPr>
          <a:xfrm>
            <a:off x="7767374" y="272534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2.</a:t>
            </a:r>
            <a:r>
              <a:rPr lang="zh-CN" altLang="en-US" b="1" i="0" dirty="0">
                <a:solidFill>
                  <a:srgbClr val="24292F"/>
                </a:solidFill>
                <a:effectLst/>
                <a:latin typeface="霞鹜文楷 Light" pitchFamily="2" charset="-122"/>
                <a:ea typeface="霞鹜文楷 Light" pitchFamily="2" charset="-122"/>
              </a:rPr>
              <a:t>再</a:t>
            </a:r>
            <a:r>
              <a:rPr lang="zh-CN" altLang="en-US" b="1" dirty="0">
                <a:solidFill>
                  <a:srgbClr val="24292F"/>
                </a:solidFill>
                <a:latin typeface="霞鹜文楷 Light" pitchFamily="2" charset="-122"/>
                <a:ea typeface="霞鹜文楷 Light" pitchFamily="2" charset="-122"/>
              </a:rPr>
              <a:t>双击界面中</a:t>
            </a:r>
            <a:r>
              <a:rPr lang="en-US" altLang="zh-CN" b="1" dirty="0">
                <a:solidFill>
                  <a:srgbClr val="24292F"/>
                </a:solidFill>
                <a:latin typeface="霞鹜文楷 Light" pitchFamily="2" charset="-122"/>
                <a:ea typeface="霞鹜文楷 Light" pitchFamily="2" charset="-122"/>
              </a:rPr>
              <a:t>2</a:t>
            </a:r>
            <a:r>
              <a:rPr lang="zh-CN" altLang="en-US" b="1" dirty="0">
                <a:solidFill>
                  <a:srgbClr val="24292F"/>
                </a:solidFill>
                <a:latin typeface="霞鹜文楷 Light" pitchFamily="2" charset="-122"/>
                <a:ea typeface="霞鹜文楷 Light" pitchFamily="2" charset="-122"/>
              </a:rPr>
              <a:t>号</a:t>
            </a:r>
            <a:r>
              <a:rPr lang="en-US" altLang="zh-CN" b="1" dirty="0">
                <a:solidFill>
                  <a:srgbClr val="24292F"/>
                </a:solidFill>
                <a:latin typeface="霞鹜文楷 Light" pitchFamily="2" charset="-122"/>
                <a:ea typeface="霞鹜文楷 Light" pitchFamily="2" charset="-122"/>
              </a:rPr>
              <a:t>Toggle</a:t>
            </a:r>
            <a:r>
              <a:rPr lang="zh-CN" altLang="en-US" b="1" dirty="0">
                <a:solidFill>
                  <a:srgbClr val="24292F"/>
                </a:solidFill>
                <a:latin typeface="霞鹜文楷 Light" pitchFamily="2" charset="-122"/>
                <a:ea typeface="霞鹜文楷 Light" pitchFamily="2" charset="-122"/>
              </a:rPr>
              <a:t>的</a:t>
            </a:r>
            <a:r>
              <a:rPr lang="en-US" altLang="zh-CN" b="1" dirty="0">
                <a:solidFill>
                  <a:srgbClr val="24292F"/>
                </a:solidFill>
                <a:latin typeface="霞鹜文楷 Light" pitchFamily="2" charset="-122"/>
                <a:ea typeface="霞鹜文楷 Light" pitchFamily="2" charset="-122"/>
              </a:rPr>
              <a:t>False</a:t>
            </a:r>
            <a:r>
              <a:rPr lang="zh-CN" altLang="en-US" b="1" dirty="0">
                <a:solidFill>
                  <a:srgbClr val="24292F"/>
                </a:solidFill>
                <a:latin typeface="霞鹜文楷 Light" pitchFamily="2" charset="-122"/>
                <a:ea typeface="霞鹜文楷 Light" pitchFamily="2" charset="-122"/>
              </a:rPr>
              <a:t>端</a:t>
            </a:r>
            <a:endParaRPr lang="zh-CN" altLang="en-US" b="1" i="0" dirty="0">
              <a:solidFill>
                <a:srgbClr val="24292F"/>
              </a:solidFill>
              <a:effectLst/>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CFCD3861-AC6C-4EB6-BA5A-4B694445141A}"/>
              </a:ext>
            </a:extLst>
          </p:cNvPr>
          <p:cNvSpPr txBox="1"/>
          <p:nvPr/>
        </p:nvSpPr>
        <p:spPr>
          <a:xfrm>
            <a:off x="7767373" y="3211959"/>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3.</a:t>
            </a:r>
            <a:r>
              <a:rPr lang="zh-CN" altLang="en-US" b="1" i="0" dirty="0">
                <a:solidFill>
                  <a:srgbClr val="24292F"/>
                </a:solidFill>
                <a:effectLst/>
                <a:latin typeface="霞鹜文楷 Light" pitchFamily="2" charset="-122"/>
                <a:ea typeface="霞鹜文楷 Light" pitchFamily="2" charset="-122"/>
              </a:rPr>
              <a:t>安装期间需要保持网络稳定（网络代理）</a:t>
            </a:r>
          </a:p>
        </p:txBody>
      </p:sp>
      <p:sp>
        <p:nvSpPr>
          <p:cNvPr id="24" name="文本框 23">
            <a:extLst>
              <a:ext uri="{FF2B5EF4-FFF2-40B4-BE49-F238E27FC236}">
                <a16:creationId xmlns:a16="http://schemas.microsoft.com/office/drawing/2014/main" id="{F4992640-968F-4488-AEFD-4F51A091D6FF}"/>
              </a:ext>
            </a:extLst>
          </p:cNvPr>
          <p:cNvSpPr txBox="1"/>
          <p:nvPr/>
        </p:nvSpPr>
        <p:spPr>
          <a:xfrm>
            <a:off x="7767373" y="3655217"/>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4.</a:t>
            </a:r>
            <a:r>
              <a:rPr lang="zh-CN" altLang="en-US" b="1" i="0" dirty="0">
                <a:solidFill>
                  <a:srgbClr val="24292F"/>
                </a:solidFill>
                <a:effectLst/>
                <a:latin typeface="霞鹜文楷 Light" pitchFamily="2" charset="-122"/>
                <a:ea typeface="霞鹜文楷 Light" pitchFamily="2" charset="-122"/>
              </a:rPr>
              <a:t>安装时间约在</a:t>
            </a:r>
            <a:r>
              <a:rPr lang="en-US" altLang="zh-CN" b="1" i="0" dirty="0">
                <a:solidFill>
                  <a:srgbClr val="24292F"/>
                </a:solidFill>
                <a:effectLst/>
                <a:latin typeface="霞鹜文楷 Light" pitchFamily="2" charset="-122"/>
                <a:ea typeface="霞鹜文楷 Light" pitchFamily="2" charset="-122"/>
              </a:rPr>
              <a:t>3~5min</a:t>
            </a:r>
            <a:endParaRPr lang="zh-CN" altLang="en-US" b="1" i="0" dirty="0">
              <a:solidFill>
                <a:srgbClr val="24292F"/>
              </a:solidFill>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362342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pic>
        <p:nvPicPr>
          <p:cNvPr id="15" name="图片 14" descr="电脑屏幕截图&#10;&#10;描述已自动生成">
            <a:extLst>
              <a:ext uri="{FF2B5EF4-FFF2-40B4-BE49-F238E27FC236}">
                <a16:creationId xmlns:a16="http://schemas.microsoft.com/office/drawing/2014/main" id="{00104660-DC8B-42D1-8461-C7131D34C646}"/>
              </a:ext>
            </a:extLst>
          </p:cNvPr>
          <p:cNvPicPr>
            <a:picLocks noChangeAspect="1"/>
          </p:cNvPicPr>
          <p:nvPr/>
        </p:nvPicPr>
        <p:blipFill>
          <a:blip r:embed="rId3"/>
          <a:stretch>
            <a:fillRect/>
          </a:stretch>
        </p:blipFill>
        <p:spPr>
          <a:xfrm>
            <a:off x="798263" y="1338338"/>
            <a:ext cx="7717153" cy="4183805"/>
          </a:xfrm>
          <a:prstGeom prst="rect">
            <a:avLst/>
          </a:prstGeom>
        </p:spPr>
      </p:pic>
      <p:sp>
        <p:nvSpPr>
          <p:cNvPr id="2" name="文本框 1">
            <a:extLst>
              <a:ext uri="{FF2B5EF4-FFF2-40B4-BE49-F238E27FC236}">
                <a16:creationId xmlns:a16="http://schemas.microsoft.com/office/drawing/2014/main" id="{09DC7723-CC92-4DC4-B475-D1AFE458179E}"/>
              </a:ext>
            </a:extLst>
          </p:cNvPr>
          <p:cNvSpPr txBox="1"/>
          <p:nvPr/>
        </p:nvSpPr>
        <p:spPr>
          <a:xfrm>
            <a:off x="7413619" y="2371340"/>
            <a:ext cx="5000087" cy="338554"/>
          </a:xfrm>
          <a:prstGeom prst="rect">
            <a:avLst/>
          </a:prstGeom>
          <a:noFill/>
        </p:spPr>
        <p:txBody>
          <a:bodyPr wrap="none" rtlCol="0">
            <a:spAutoFit/>
          </a:bodyPr>
          <a:lstStyle/>
          <a:p>
            <a:r>
              <a:rPr lang="zh-CN" altLang="en-US" sz="1600" b="1" dirty="0"/>
              <a:t>如果你是坚定的</a:t>
            </a:r>
            <a:r>
              <a:rPr lang="en-US" altLang="zh-CN" sz="1600" b="1" dirty="0"/>
              <a:t>Rhino6</a:t>
            </a:r>
            <a:r>
              <a:rPr lang="zh-CN" altLang="en-US" sz="1600" b="1" dirty="0"/>
              <a:t>用户，请关闭</a:t>
            </a:r>
            <a:r>
              <a:rPr lang="en-US" altLang="zh-CN" sz="1600" b="1" dirty="0"/>
              <a:t>Rhino6</a:t>
            </a:r>
            <a:r>
              <a:rPr lang="zh-CN" altLang="en-US" sz="1600" b="1" dirty="0"/>
              <a:t>后执行：</a:t>
            </a:r>
          </a:p>
        </p:txBody>
      </p:sp>
      <p:sp>
        <p:nvSpPr>
          <p:cNvPr id="20" name="文本框 19">
            <a:extLst>
              <a:ext uri="{FF2B5EF4-FFF2-40B4-BE49-F238E27FC236}">
                <a16:creationId xmlns:a16="http://schemas.microsoft.com/office/drawing/2014/main" id="{F6CEC1D1-E13A-4D5E-AFF9-3F6D75F14B54}"/>
              </a:ext>
            </a:extLst>
          </p:cNvPr>
          <p:cNvSpPr txBox="1"/>
          <p:nvPr/>
        </p:nvSpPr>
        <p:spPr>
          <a:xfrm>
            <a:off x="7413619" y="2811526"/>
            <a:ext cx="5633078" cy="1077218"/>
          </a:xfrm>
          <a:prstGeom prst="rect">
            <a:avLst/>
          </a:prstGeom>
          <a:noFill/>
        </p:spPr>
        <p:txBody>
          <a:bodyPr wrap="square" rtlCol="0">
            <a:spAutoFit/>
          </a:bodyPr>
          <a:lstStyle/>
          <a:p>
            <a:r>
              <a:rPr lang="en-US" altLang="zh-CN" sz="1600" b="1" dirty="0"/>
              <a:t>1.</a:t>
            </a:r>
            <a:r>
              <a:rPr lang="zh-CN" altLang="en-US" sz="1600" b="1" dirty="0"/>
              <a:t>找到</a:t>
            </a:r>
            <a:r>
              <a:rPr lang="en-US" altLang="zh-CN" sz="1600" b="1" dirty="0"/>
              <a:t>C:/User/Username/Ladybug_Tools</a:t>
            </a:r>
            <a:r>
              <a:rPr lang="zh-CN" altLang="en-US" sz="1600" b="1" dirty="0"/>
              <a:t>文件夹</a:t>
            </a:r>
            <a:endParaRPr lang="en-US" altLang="zh-CN" sz="1600" b="1" dirty="0"/>
          </a:p>
          <a:p>
            <a:r>
              <a:rPr lang="en-US" altLang="zh-CN" sz="1600" b="1" dirty="0"/>
              <a:t>2.</a:t>
            </a:r>
            <a:r>
              <a:rPr lang="zh-CN" altLang="en-US" sz="1600" b="1" dirty="0"/>
              <a:t>找到</a:t>
            </a:r>
            <a:r>
              <a:rPr lang="en-US" altLang="zh-CN" sz="1600" b="1" dirty="0"/>
              <a:t>Set_python_path.bat</a:t>
            </a:r>
            <a:r>
              <a:rPr lang="zh-CN" altLang="en-US" sz="1600" b="1" dirty="0"/>
              <a:t>文件</a:t>
            </a:r>
            <a:endParaRPr lang="en-US" altLang="zh-CN" sz="1600" b="1" dirty="0"/>
          </a:p>
          <a:p>
            <a:r>
              <a:rPr lang="en-US" altLang="zh-CN" sz="1600" b="1" dirty="0"/>
              <a:t>3.</a:t>
            </a:r>
            <a:r>
              <a:rPr lang="zh-CN" altLang="en-US" sz="1600" b="1" dirty="0"/>
              <a:t>右键他，在出现的菜单中选择管理员模式启动</a:t>
            </a:r>
            <a:endParaRPr lang="en-US" altLang="zh-CN" sz="1600" b="1" dirty="0"/>
          </a:p>
          <a:p>
            <a:r>
              <a:rPr lang="en-US" altLang="zh-CN" sz="1600" b="1" dirty="0"/>
              <a:t>4.</a:t>
            </a:r>
            <a:r>
              <a:rPr lang="zh-CN" altLang="en-US" sz="1600" b="1" dirty="0"/>
              <a:t>等待结束后，关闭他</a:t>
            </a:r>
            <a:endParaRPr lang="en-US" altLang="zh-CN" sz="1600" b="1" dirty="0"/>
          </a:p>
        </p:txBody>
      </p:sp>
    </p:spTree>
    <p:extLst>
      <p:ext uri="{BB962C8B-B14F-4D97-AF65-F5344CB8AC3E}">
        <p14:creationId xmlns:p14="http://schemas.microsoft.com/office/powerpoint/2010/main" val="2973392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所需的计算引擎？</a:t>
            </a:r>
          </a:p>
        </p:txBody>
      </p:sp>
      <p:pic>
        <p:nvPicPr>
          <p:cNvPr id="15" name="图片 14">
            <a:extLst>
              <a:ext uri="{FF2B5EF4-FFF2-40B4-BE49-F238E27FC236}">
                <a16:creationId xmlns:a16="http://schemas.microsoft.com/office/drawing/2014/main" id="{CBC0C330-D642-4D86-B51D-3CD161298C75}"/>
              </a:ext>
            </a:extLst>
          </p:cNvPr>
          <p:cNvPicPr>
            <a:picLocks noChangeAspect="1"/>
          </p:cNvPicPr>
          <p:nvPr/>
        </p:nvPicPr>
        <p:blipFill>
          <a:blip r:embed="rId3"/>
          <a:stretch>
            <a:fillRect/>
          </a:stretch>
        </p:blipFill>
        <p:spPr>
          <a:xfrm>
            <a:off x="1043173" y="1611589"/>
            <a:ext cx="8216021" cy="3947468"/>
          </a:xfrm>
          <a:prstGeom prst="rect">
            <a:avLst/>
          </a:prstGeom>
        </p:spPr>
      </p:pic>
      <p:sp>
        <p:nvSpPr>
          <p:cNvPr id="16" name="文本框 15">
            <a:extLst>
              <a:ext uri="{FF2B5EF4-FFF2-40B4-BE49-F238E27FC236}">
                <a16:creationId xmlns:a16="http://schemas.microsoft.com/office/drawing/2014/main" id="{688A9603-DC09-4FB2-9A34-907613E13B58}"/>
              </a:ext>
            </a:extLst>
          </p:cNvPr>
          <p:cNvSpPr txBox="1"/>
          <p:nvPr/>
        </p:nvSpPr>
        <p:spPr>
          <a:xfrm>
            <a:off x="1043173" y="5451538"/>
            <a:ext cx="10005040" cy="369332"/>
          </a:xfrm>
          <a:prstGeom prst="rect">
            <a:avLst/>
          </a:prstGeom>
          <a:noFill/>
        </p:spPr>
        <p:txBody>
          <a:bodyPr wrap="square">
            <a:spAutoFit/>
          </a:bodyPr>
          <a:lstStyle/>
          <a:p>
            <a:r>
              <a:rPr lang="zh-CN" altLang="en-US" b="1" dirty="0">
                <a:latin typeface="霞鹜文楷 Light" pitchFamily="2" charset="-122"/>
                <a:ea typeface="霞鹜文楷 Light" pitchFamily="2" charset="-122"/>
              </a:rPr>
              <a:t>https://github.com/ladybug-tools/lbt-grasshopper/wiki/1.4-Compatibility-Matrix</a:t>
            </a:r>
          </a:p>
        </p:txBody>
      </p:sp>
      <p:sp>
        <p:nvSpPr>
          <p:cNvPr id="18" name="文本框 17">
            <a:extLst>
              <a:ext uri="{FF2B5EF4-FFF2-40B4-BE49-F238E27FC236}">
                <a16:creationId xmlns:a16="http://schemas.microsoft.com/office/drawing/2014/main" id="{BD515051-ECBE-491A-83ED-043D4BE2BE70}"/>
              </a:ext>
            </a:extLst>
          </p:cNvPr>
          <p:cNvSpPr txBox="1"/>
          <p:nvPr/>
        </p:nvSpPr>
        <p:spPr>
          <a:xfrm>
            <a:off x="1043173" y="1165110"/>
            <a:ext cx="8410666" cy="369332"/>
          </a:xfrm>
          <a:prstGeom prst="rect">
            <a:avLst/>
          </a:prstGeom>
          <a:noFill/>
        </p:spPr>
        <p:txBody>
          <a:bodyPr wrap="square">
            <a:spAutoFit/>
          </a:bodyPr>
          <a:lstStyle/>
          <a:p>
            <a:r>
              <a:rPr lang="zh-CN" altLang="en-US" b="1" i="0" dirty="0">
                <a:solidFill>
                  <a:srgbClr val="24292F"/>
                </a:solidFill>
                <a:effectLst/>
                <a:latin typeface="霞鹜文楷 Light" pitchFamily="2" charset="-122"/>
                <a:ea typeface="霞鹜文楷 Light" pitchFamily="2" charset="-122"/>
              </a:rPr>
              <a:t>根据自身需求和目前所使用的的</a:t>
            </a:r>
            <a:r>
              <a:rPr lang="en-US" altLang="zh-CN" b="1" dirty="0">
                <a:solidFill>
                  <a:srgbClr val="24292F"/>
                </a:solidFill>
                <a:latin typeface="霞鹜文楷 Light" pitchFamily="2" charset="-122"/>
                <a:ea typeface="霞鹜文楷 Light" pitchFamily="2" charset="-122"/>
              </a:rPr>
              <a:t>LBT</a:t>
            </a:r>
            <a:r>
              <a:rPr lang="zh-CN" altLang="en-US" b="1" dirty="0">
                <a:solidFill>
                  <a:srgbClr val="24292F"/>
                </a:solidFill>
                <a:latin typeface="霞鹜文楷 Light" pitchFamily="2" charset="-122"/>
                <a:ea typeface="霞鹜文楷 Light" pitchFamily="2" charset="-122"/>
              </a:rPr>
              <a:t>版本，下载并安装各种引擎</a:t>
            </a:r>
            <a:endParaRPr lang="zh-CN" altLang="en-US" b="1" i="0" dirty="0">
              <a:solidFill>
                <a:srgbClr val="24292F"/>
              </a:solidFill>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215985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如何安装傻瓜式安装</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p>
        </p:txBody>
      </p:sp>
      <p:grpSp>
        <p:nvGrpSpPr>
          <p:cNvPr id="16" name="组合 15">
            <a:extLst>
              <a:ext uri="{FF2B5EF4-FFF2-40B4-BE49-F238E27FC236}">
                <a16:creationId xmlns:a16="http://schemas.microsoft.com/office/drawing/2014/main" id="{B3EDBC16-1D56-4EA1-B122-89A66B5203D3}"/>
              </a:ext>
            </a:extLst>
          </p:cNvPr>
          <p:cNvGrpSpPr/>
          <p:nvPr/>
        </p:nvGrpSpPr>
        <p:grpSpPr>
          <a:xfrm>
            <a:off x="362772" y="1583181"/>
            <a:ext cx="12220286" cy="4477153"/>
            <a:chOff x="397786" y="1335804"/>
            <a:chExt cx="12220286" cy="4477153"/>
          </a:xfrm>
        </p:grpSpPr>
        <p:pic>
          <p:nvPicPr>
            <p:cNvPr id="12" name="图片 11">
              <a:extLst>
                <a:ext uri="{FF2B5EF4-FFF2-40B4-BE49-F238E27FC236}">
                  <a16:creationId xmlns:a16="http://schemas.microsoft.com/office/drawing/2014/main" id="{9CFDD80B-7D30-46FA-A1B8-2B9C4F1DF6FB}"/>
                </a:ext>
              </a:extLst>
            </p:cNvPr>
            <p:cNvPicPr>
              <a:picLocks noChangeAspect="1"/>
            </p:cNvPicPr>
            <p:nvPr/>
          </p:nvPicPr>
          <p:blipFill>
            <a:blip r:embed="rId3"/>
            <a:stretch>
              <a:fillRect/>
            </a:stretch>
          </p:blipFill>
          <p:spPr>
            <a:xfrm>
              <a:off x="397786" y="1335804"/>
              <a:ext cx="6744354" cy="4186392"/>
            </a:xfrm>
            <a:prstGeom prst="rect">
              <a:avLst/>
            </a:prstGeom>
          </p:spPr>
        </p:pic>
        <p:sp>
          <p:nvSpPr>
            <p:cNvPr id="18" name="文本框 17">
              <a:extLst>
                <a:ext uri="{FF2B5EF4-FFF2-40B4-BE49-F238E27FC236}">
                  <a16:creationId xmlns:a16="http://schemas.microsoft.com/office/drawing/2014/main" id="{C42AAC49-4F01-485F-A84D-D3FD26F861A8}"/>
                </a:ext>
              </a:extLst>
            </p:cNvPr>
            <p:cNvSpPr txBox="1"/>
            <p:nvPr/>
          </p:nvSpPr>
          <p:spPr>
            <a:xfrm>
              <a:off x="6984994" y="2303958"/>
              <a:ext cx="4727576" cy="338554"/>
            </a:xfrm>
            <a:prstGeom prst="rect">
              <a:avLst/>
            </a:prstGeom>
            <a:noFill/>
          </p:spPr>
          <p:txBody>
            <a:bodyPr wrap="none" rtlCol="0">
              <a:spAutoFit/>
            </a:bodyPr>
            <a:lstStyle/>
            <a:p>
              <a:r>
                <a:rPr lang="zh-CN" altLang="en-US" sz="1600" b="1" dirty="0"/>
                <a:t>当然，也可以使用</a:t>
              </a:r>
              <a:r>
                <a:rPr lang="en-US" altLang="zh-CN" sz="1600" b="1" dirty="0"/>
                <a:t>Pollination Plugin</a:t>
              </a:r>
              <a:r>
                <a:rPr lang="zh-CN" altLang="en-US" sz="1600" b="1" dirty="0"/>
                <a:t>进行一键安装</a:t>
              </a:r>
            </a:p>
          </p:txBody>
        </p:sp>
        <p:sp>
          <p:nvSpPr>
            <p:cNvPr id="19" name="文本框 18">
              <a:extLst>
                <a:ext uri="{FF2B5EF4-FFF2-40B4-BE49-F238E27FC236}">
                  <a16:creationId xmlns:a16="http://schemas.microsoft.com/office/drawing/2014/main" id="{CF24F06D-04D5-4998-AF84-556562EECA25}"/>
                </a:ext>
              </a:extLst>
            </p:cNvPr>
            <p:cNvSpPr txBox="1"/>
            <p:nvPr/>
          </p:nvSpPr>
          <p:spPr>
            <a:xfrm>
              <a:off x="6984994" y="2744144"/>
              <a:ext cx="563307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支持安装目前最稳定的版本（</a:t>
              </a:r>
              <a:r>
                <a:rPr lang="en-US" altLang="zh-CN" sz="1600" b="1" dirty="0"/>
                <a:t>v1.3.0 </a:t>
              </a:r>
              <a:r>
                <a:rPr lang="zh-CN" altLang="en-US" sz="1600" b="1" dirty="0"/>
                <a:t>及更高版本）</a:t>
              </a:r>
              <a:endParaRPr lang="en-US" altLang="zh-CN" sz="1600" b="1" dirty="0"/>
            </a:p>
          </p:txBody>
        </p:sp>
        <p:sp>
          <p:nvSpPr>
            <p:cNvPr id="21" name="文本框 20">
              <a:extLst>
                <a:ext uri="{FF2B5EF4-FFF2-40B4-BE49-F238E27FC236}">
                  <a16:creationId xmlns:a16="http://schemas.microsoft.com/office/drawing/2014/main" id="{6E763657-D9BB-428D-8F6D-69B3B18CFD2C}"/>
                </a:ext>
              </a:extLst>
            </p:cNvPr>
            <p:cNvSpPr txBox="1"/>
            <p:nvPr/>
          </p:nvSpPr>
          <p:spPr>
            <a:xfrm>
              <a:off x="6984994" y="3135408"/>
              <a:ext cx="563307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集成了</a:t>
              </a:r>
              <a:r>
                <a:rPr lang="en-US" altLang="zh-CN" sz="1600" b="1" dirty="0"/>
                <a:t>LBT For Rhino/Revit</a:t>
              </a:r>
            </a:p>
          </p:txBody>
        </p:sp>
        <p:sp>
          <p:nvSpPr>
            <p:cNvPr id="22" name="文本框 21">
              <a:extLst>
                <a:ext uri="{FF2B5EF4-FFF2-40B4-BE49-F238E27FC236}">
                  <a16:creationId xmlns:a16="http://schemas.microsoft.com/office/drawing/2014/main" id="{52E55A95-0279-4C17-B68E-C5E7B762089A}"/>
                </a:ext>
              </a:extLst>
            </p:cNvPr>
            <p:cNvSpPr txBox="1"/>
            <p:nvPr/>
          </p:nvSpPr>
          <p:spPr>
            <a:xfrm>
              <a:off x="6984994" y="3526672"/>
              <a:ext cx="563307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搭载了</a:t>
              </a:r>
              <a:r>
                <a:rPr lang="en-US" altLang="zh-CN" sz="1600" b="1" dirty="0"/>
                <a:t>Pollination Cloud</a:t>
              </a:r>
              <a:r>
                <a:rPr lang="zh-CN" altLang="en-US" sz="1600" b="1" dirty="0"/>
                <a:t>组件</a:t>
              </a:r>
              <a:endParaRPr lang="en-US" altLang="zh-CN" sz="1600" b="1" dirty="0"/>
            </a:p>
          </p:txBody>
        </p:sp>
        <p:sp>
          <p:nvSpPr>
            <p:cNvPr id="24" name="文本框 23">
              <a:extLst>
                <a:ext uri="{FF2B5EF4-FFF2-40B4-BE49-F238E27FC236}">
                  <a16:creationId xmlns:a16="http://schemas.microsoft.com/office/drawing/2014/main" id="{D01280FD-9A48-4AFB-B186-280AD39AAD9A}"/>
                </a:ext>
              </a:extLst>
            </p:cNvPr>
            <p:cNvSpPr txBox="1"/>
            <p:nvPr/>
          </p:nvSpPr>
          <p:spPr>
            <a:xfrm>
              <a:off x="2344947" y="5443625"/>
              <a:ext cx="7535159" cy="369332"/>
            </a:xfrm>
            <a:prstGeom prst="rect">
              <a:avLst/>
            </a:prstGeom>
            <a:noFill/>
          </p:spPr>
          <p:txBody>
            <a:bodyPr wrap="square">
              <a:spAutoFit/>
            </a:bodyPr>
            <a:lstStyle/>
            <a:p>
              <a:pPr algn="ctr"/>
              <a:r>
                <a:rPr lang="zh-CN" altLang="en-US" b="1" dirty="0"/>
                <a:t>https://www.pollination.cloud/grasshopper-plugin</a:t>
              </a:r>
            </a:p>
          </p:txBody>
        </p:sp>
        <p:sp>
          <p:nvSpPr>
            <p:cNvPr id="25" name="文本框 24">
              <a:extLst>
                <a:ext uri="{FF2B5EF4-FFF2-40B4-BE49-F238E27FC236}">
                  <a16:creationId xmlns:a16="http://schemas.microsoft.com/office/drawing/2014/main" id="{E11167B2-9654-40F4-956E-B6E6A7C90B96}"/>
                </a:ext>
              </a:extLst>
            </p:cNvPr>
            <p:cNvSpPr txBox="1"/>
            <p:nvPr/>
          </p:nvSpPr>
          <p:spPr>
            <a:xfrm>
              <a:off x="6984994" y="3897578"/>
              <a:ext cx="5633078" cy="338554"/>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t>搭载了所有的计算引擎</a:t>
              </a:r>
              <a:endParaRPr lang="en-US" altLang="zh-CN" sz="1600" b="1" dirty="0"/>
            </a:p>
          </p:txBody>
        </p:sp>
      </p:grpSp>
      <p:sp>
        <p:nvSpPr>
          <p:cNvPr id="26" name="文本框 25">
            <a:extLst>
              <a:ext uri="{FF2B5EF4-FFF2-40B4-BE49-F238E27FC236}">
                <a16:creationId xmlns:a16="http://schemas.microsoft.com/office/drawing/2014/main" id="{4D8CBDCE-5A57-4C75-8392-327ED8F1AEF9}"/>
              </a:ext>
            </a:extLst>
          </p:cNvPr>
          <p:cNvSpPr txBox="1"/>
          <p:nvPr/>
        </p:nvSpPr>
        <p:spPr>
          <a:xfrm>
            <a:off x="1043173" y="1165110"/>
            <a:ext cx="8410666" cy="369332"/>
          </a:xfrm>
          <a:prstGeom prst="rect">
            <a:avLst/>
          </a:prstGeom>
          <a:noFill/>
        </p:spPr>
        <p:txBody>
          <a:bodyPr wrap="square">
            <a:spAutoFit/>
          </a:bodyPr>
          <a:lstStyle/>
          <a:p>
            <a:r>
              <a:rPr lang="zh-CN" altLang="en-US" b="1" i="0" dirty="0">
                <a:solidFill>
                  <a:srgbClr val="24292F"/>
                </a:solidFill>
                <a:effectLst/>
                <a:latin typeface="霞鹜文楷 Light" pitchFamily="2" charset="-122"/>
                <a:ea typeface="霞鹜文楷 Light" pitchFamily="2" charset="-122"/>
              </a:rPr>
              <a:t>已经</a:t>
            </a:r>
            <a:r>
              <a:rPr lang="en-US" altLang="zh-CN" b="1" i="0" dirty="0">
                <a:solidFill>
                  <a:srgbClr val="24292F"/>
                </a:solidFill>
                <a:effectLst/>
                <a:latin typeface="霞鹜文楷 Light" pitchFamily="2" charset="-122"/>
                <a:ea typeface="霞鹜文楷 Light" pitchFamily="2" charset="-122"/>
              </a:rPr>
              <a:t>2022</a:t>
            </a:r>
            <a:r>
              <a:rPr lang="zh-CN" altLang="en-US" b="1" i="0" dirty="0">
                <a:solidFill>
                  <a:srgbClr val="24292F"/>
                </a:solidFill>
                <a:effectLst/>
                <a:latin typeface="霞鹜文楷 Light" pitchFamily="2" charset="-122"/>
                <a:ea typeface="霞鹜文楷 Light" pitchFamily="2" charset="-122"/>
              </a:rPr>
              <a:t>年了，软件安装不上仍然是</a:t>
            </a:r>
            <a:r>
              <a:rPr lang="en-US" altLang="zh-CN" b="1" i="0" dirty="0">
                <a:solidFill>
                  <a:srgbClr val="24292F"/>
                </a:solidFill>
                <a:effectLst/>
                <a:latin typeface="霞鹜文楷 Light" pitchFamily="2" charset="-122"/>
                <a:ea typeface="霞鹜文楷 Light" pitchFamily="2" charset="-122"/>
              </a:rPr>
              <a:t>90%</a:t>
            </a:r>
            <a:r>
              <a:rPr lang="zh-CN" altLang="en-US" b="1" i="0" dirty="0">
                <a:solidFill>
                  <a:srgbClr val="24292F"/>
                </a:solidFill>
                <a:effectLst/>
                <a:latin typeface="霞鹜文楷 Light" pitchFamily="2" charset="-122"/>
                <a:ea typeface="霞鹜文楷 Light" pitchFamily="2" charset="-122"/>
              </a:rPr>
              <a:t>以上的学生放弃学习的理由</a:t>
            </a:r>
          </a:p>
        </p:txBody>
      </p:sp>
    </p:spTree>
    <p:extLst>
      <p:ext uri="{BB962C8B-B14F-4D97-AF65-F5344CB8AC3E}">
        <p14:creationId xmlns:p14="http://schemas.microsoft.com/office/powerpoint/2010/main" val="1105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如何安装</a:t>
            </a:r>
            <a:r>
              <a:rPr lang="en-US" altLang="zh-CN" b="1" dirty="0">
                <a:latin typeface="霞鹜文楷 Light" pitchFamily="2" charset="-122"/>
                <a:ea typeface="霞鹜文楷 Light" pitchFamily="2" charset="-122"/>
              </a:rPr>
              <a:t>Ladybug Tools1.4.0</a:t>
            </a:r>
            <a:r>
              <a:rPr lang="zh-CN" altLang="en-US" b="1" dirty="0">
                <a:latin typeface="霞鹜文楷 Light" pitchFamily="2" charset="-122"/>
                <a:ea typeface="霞鹜文楷 Light" pitchFamily="2" charset="-122"/>
              </a:rPr>
              <a:t>？</a:t>
            </a:r>
          </a:p>
        </p:txBody>
      </p:sp>
      <p:sp>
        <p:nvSpPr>
          <p:cNvPr id="12" name="文本框 11">
            <a:extLst>
              <a:ext uri="{FF2B5EF4-FFF2-40B4-BE49-F238E27FC236}">
                <a16:creationId xmlns:a16="http://schemas.microsoft.com/office/drawing/2014/main" id="{61E0F950-6D0D-4E3C-B08E-A0E86C97E4C3}"/>
              </a:ext>
            </a:extLst>
          </p:cNvPr>
          <p:cNvSpPr txBox="1"/>
          <p:nvPr/>
        </p:nvSpPr>
        <p:spPr>
          <a:xfrm>
            <a:off x="648628" y="1276570"/>
            <a:ext cx="5186563" cy="461665"/>
          </a:xfrm>
          <a:prstGeom prst="rect">
            <a:avLst/>
          </a:prstGeom>
          <a:noFill/>
        </p:spPr>
        <p:txBody>
          <a:bodyPr wrap="square" rtlCol="0">
            <a:spAutoFit/>
          </a:bodyPr>
          <a:lstStyle/>
          <a:p>
            <a:pPr algn="ctr"/>
            <a:r>
              <a:rPr lang="zh-CN" altLang="en-US" sz="2400" b="1" dirty="0">
                <a:latin typeface="霞鹜文楷 Light" pitchFamily="2" charset="-122"/>
                <a:ea typeface="霞鹜文楷 Light" pitchFamily="2" charset="-122"/>
              </a:rPr>
              <a:t>需要再次注意</a:t>
            </a:r>
            <a:r>
              <a:rPr lang="en-US" altLang="zh-CN" sz="2400" b="1" dirty="0">
                <a:latin typeface="霞鹜文楷 Light" pitchFamily="2" charset="-122"/>
                <a:ea typeface="霞鹜文楷 Light" pitchFamily="2" charset="-122"/>
              </a:rPr>
              <a:t>-</a:t>
            </a:r>
            <a:r>
              <a:rPr lang="zh-CN" altLang="en-US" sz="2400" b="1" dirty="0">
                <a:latin typeface="霞鹜文楷 Light" pitchFamily="2" charset="-122"/>
                <a:ea typeface="霞鹜文楷 Light" pitchFamily="2" charset="-122"/>
              </a:rPr>
              <a:t>安装注意事项</a:t>
            </a:r>
          </a:p>
        </p:txBody>
      </p:sp>
      <p:sp>
        <p:nvSpPr>
          <p:cNvPr id="13" name="文本框 12">
            <a:extLst>
              <a:ext uri="{FF2B5EF4-FFF2-40B4-BE49-F238E27FC236}">
                <a16:creationId xmlns:a16="http://schemas.microsoft.com/office/drawing/2014/main" id="{C21C8C89-CE05-48A8-B7E8-119B7F2D7A9F}"/>
              </a:ext>
            </a:extLst>
          </p:cNvPr>
          <p:cNvSpPr txBox="1"/>
          <p:nvPr/>
        </p:nvSpPr>
        <p:spPr>
          <a:xfrm>
            <a:off x="1136206" y="1748162"/>
            <a:ext cx="8396795" cy="253640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确保所有的与插件、引擎相关的路径不得含有中文、特殊符号、空格</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确保电脑有稳定的网络，并且需要通过特定手段连接至国外服务器</a:t>
            </a:r>
            <a:r>
              <a:rPr lang="en-US" altLang="zh-CN" b="1" dirty="0">
                <a:latin typeface="霞鹜文楷 Light" pitchFamily="2" charset="-122"/>
                <a:ea typeface="霞鹜文楷 Light" pitchFamily="2" charset="-122"/>
              </a:rPr>
              <a:t>*</a:t>
            </a: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在没有足够经验的情况下，安装任何引擎时请选择默认路径</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系统安装时暂时关闭电脑杀软、防火墙</a:t>
            </a:r>
            <a:endParaRPr lang="en-US" altLang="zh-CN"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b="1" dirty="0">
                <a:latin typeface="霞鹜文楷 Light" pitchFamily="2" charset="-122"/>
                <a:ea typeface="霞鹜文楷 Light" pitchFamily="2" charset="-122"/>
              </a:rPr>
              <a:t>确保系统为</a:t>
            </a:r>
            <a:r>
              <a:rPr lang="en-US" altLang="zh-CN" b="1" dirty="0">
                <a:latin typeface="霞鹜文楷 Light" pitchFamily="2" charset="-122"/>
                <a:ea typeface="霞鹜文楷 Light" pitchFamily="2" charset="-122"/>
              </a:rPr>
              <a:t>Windows10</a:t>
            </a:r>
            <a:r>
              <a:rPr lang="zh-CN" altLang="en-US" b="1" dirty="0">
                <a:latin typeface="霞鹜文楷 Light" pitchFamily="2" charset="-122"/>
                <a:ea typeface="霞鹜文楷 Light" pitchFamily="2" charset="-122"/>
              </a:rPr>
              <a:t>系统</a:t>
            </a:r>
            <a:r>
              <a:rPr lang="en-US" altLang="zh-CN" b="1" dirty="0">
                <a:latin typeface="霞鹜文楷 Light" pitchFamily="2" charset="-122"/>
                <a:ea typeface="霞鹜文楷 Light" pitchFamily="2" charset="-122"/>
              </a:rPr>
              <a:t>/Mac</a:t>
            </a:r>
            <a:endParaRPr lang="zh-CN" altLang="en-US" b="1" dirty="0">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endParaRPr lang="en-US" altLang="zh-CN"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0F045E7B-20DE-4E52-ACF5-06A14E070868}"/>
              </a:ext>
            </a:extLst>
          </p:cNvPr>
          <p:cNvSpPr txBox="1"/>
          <p:nvPr/>
        </p:nvSpPr>
        <p:spPr>
          <a:xfrm>
            <a:off x="1161991" y="4294489"/>
            <a:ext cx="9346400" cy="646331"/>
          </a:xfrm>
          <a:prstGeom prst="rect">
            <a:avLst/>
          </a:prstGeom>
          <a:noFill/>
        </p:spPr>
        <p:txBody>
          <a:bodyPr wrap="square">
            <a:spAutoFit/>
          </a:bodyPr>
          <a:lstStyle/>
          <a:p>
            <a:r>
              <a:rPr lang="zh-CN" altLang="en-US" b="1" dirty="0"/>
              <a:t>除此之外，建议大家于</a:t>
            </a:r>
            <a:r>
              <a:rPr lang="en-US" altLang="zh-CN" b="1" dirty="0"/>
              <a:t>Food4Rhino</a:t>
            </a:r>
            <a:r>
              <a:rPr lang="zh-CN" altLang="en-US" b="1" dirty="0"/>
              <a:t>下载并安装</a:t>
            </a:r>
            <a:r>
              <a:rPr lang="en-US" altLang="zh-CN" b="1" dirty="0"/>
              <a:t>B</a:t>
            </a:r>
            <a:r>
              <a:rPr lang="zh-CN" altLang="en-US" b="1" dirty="0"/>
              <a:t>ifocals和</a:t>
            </a:r>
            <a:r>
              <a:rPr lang="en-US" altLang="zh-CN" b="1" dirty="0" err="1"/>
              <a:t>Topmostviewport</a:t>
            </a:r>
            <a:r>
              <a:rPr lang="zh-CN" altLang="en-US" b="1" dirty="0"/>
              <a:t>插件</a:t>
            </a:r>
            <a:endParaRPr lang="en-US" altLang="zh-CN" b="1" dirty="0"/>
          </a:p>
          <a:p>
            <a:r>
              <a:rPr lang="zh-CN" altLang="en-US" b="1" dirty="0"/>
              <a:t>（这部分教程很多，不单独教了）</a:t>
            </a:r>
          </a:p>
        </p:txBody>
      </p:sp>
    </p:spTree>
    <p:extLst>
      <p:ext uri="{BB962C8B-B14F-4D97-AF65-F5344CB8AC3E}">
        <p14:creationId xmlns:p14="http://schemas.microsoft.com/office/powerpoint/2010/main" val="1276972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如何测试组件是否能正常运行</a:t>
            </a:r>
          </a:p>
        </p:txBody>
      </p:sp>
      <p:pic>
        <p:nvPicPr>
          <p:cNvPr id="13" name="图片 12" descr="图形用户界面, 应用程序&#10;&#10;描述已自动生成">
            <a:extLst>
              <a:ext uri="{FF2B5EF4-FFF2-40B4-BE49-F238E27FC236}">
                <a16:creationId xmlns:a16="http://schemas.microsoft.com/office/drawing/2014/main" id="{8278763C-DF4A-4BD8-B5E6-6D13BF0A081A}"/>
              </a:ext>
            </a:extLst>
          </p:cNvPr>
          <p:cNvPicPr>
            <a:picLocks noChangeAspect="1"/>
          </p:cNvPicPr>
          <p:nvPr/>
        </p:nvPicPr>
        <p:blipFill>
          <a:blip r:embed="rId3"/>
          <a:stretch>
            <a:fillRect/>
          </a:stretch>
        </p:blipFill>
        <p:spPr>
          <a:xfrm>
            <a:off x="859304" y="1207928"/>
            <a:ext cx="8010523" cy="4342854"/>
          </a:xfrm>
          <a:prstGeom prst="rect">
            <a:avLst/>
          </a:prstGeom>
        </p:spPr>
      </p:pic>
      <p:sp>
        <p:nvSpPr>
          <p:cNvPr id="19" name="文本框 18">
            <a:extLst>
              <a:ext uri="{FF2B5EF4-FFF2-40B4-BE49-F238E27FC236}">
                <a16:creationId xmlns:a16="http://schemas.microsoft.com/office/drawing/2014/main" id="{CF72BBC8-137B-4E66-9E41-35818F36DE46}"/>
              </a:ext>
            </a:extLst>
          </p:cNvPr>
          <p:cNvSpPr txBox="1"/>
          <p:nvPr/>
        </p:nvSpPr>
        <p:spPr>
          <a:xfrm>
            <a:off x="7767375" y="225273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1.</a:t>
            </a:r>
            <a:r>
              <a:rPr lang="zh-CN" altLang="en-US" b="1" i="0" dirty="0">
                <a:solidFill>
                  <a:srgbClr val="24292F"/>
                </a:solidFill>
                <a:effectLst/>
                <a:latin typeface="霞鹜文楷 Light" pitchFamily="2" charset="-122"/>
                <a:ea typeface="霞鹜文楷 Light" pitchFamily="2" charset="-122"/>
              </a:rPr>
              <a:t>打开安装包文件</a:t>
            </a:r>
          </a:p>
        </p:txBody>
      </p:sp>
      <p:sp>
        <p:nvSpPr>
          <p:cNvPr id="20" name="文本框 19">
            <a:extLst>
              <a:ext uri="{FF2B5EF4-FFF2-40B4-BE49-F238E27FC236}">
                <a16:creationId xmlns:a16="http://schemas.microsoft.com/office/drawing/2014/main" id="{6F5FDA46-1E2A-4CF9-8D90-AB0DB9136ACC}"/>
              </a:ext>
            </a:extLst>
          </p:cNvPr>
          <p:cNvSpPr txBox="1"/>
          <p:nvPr/>
        </p:nvSpPr>
        <p:spPr>
          <a:xfrm>
            <a:off x="7767374" y="2725344"/>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2.</a:t>
            </a:r>
            <a:r>
              <a:rPr lang="zh-CN" altLang="en-US" b="1" i="0" dirty="0">
                <a:solidFill>
                  <a:srgbClr val="24292F"/>
                </a:solidFill>
                <a:effectLst/>
                <a:latin typeface="霞鹜文楷 Light" pitchFamily="2" charset="-122"/>
                <a:ea typeface="霞鹜文楷 Light" pitchFamily="2" charset="-122"/>
              </a:rPr>
              <a:t>找到</a:t>
            </a:r>
            <a:r>
              <a:rPr lang="en-US" altLang="zh-CN" b="1" i="0" dirty="0">
                <a:solidFill>
                  <a:srgbClr val="24292F"/>
                </a:solidFill>
                <a:effectLst/>
                <a:latin typeface="霞鹜文楷 Light" pitchFamily="2" charset="-122"/>
                <a:ea typeface="霞鹜文楷 Light" pitchFamily="2" charset="-122"/>
              </a:rPr>
              <a:t>samples</a:t>
            </a:r>
            <a:r>
              <a:rPr lang="zh-CN" altLang="en-US" b="1" i="0" dirty="0">
                <a:solidFill>
                  <a:srgbClr val="24292F"/>
                </a:solidFill>
                <a:effectLst/>
                <a:latin typeface="霞鹜文楷 Light" pitchFamily="2" charset="-122"/>
                <a:ea typeface="霞鹜文楷 Light" pitchFamily="2" charset="-122"/>
              </a:rPr>
              <a:t>文件夹</a:t>
            </a:r>
          </a:p>
        </p:txBody>
      </p:sp>
      <p:sp>
        <p:nvSpPr>
          <p:cNvPr id="21" name="文本框 20">
            <a:extLst>
              <a:ext uri="{FF2B5EF4-FFF2-40B4-BE49-F238E27FC236}">
                <a16:creationId xmlns:a16="http://schemas.microsoft.com/office/drawing/2014/main" id="{F0EAF612-3669-465A-B846-B553B6671D49}"/>
              </a:ext>
            </a:extLst>
          </p:cNvPr>
          <p:cNvSpPr txBox="1"/>
          <p:nvPr/>
        </p:nvSpPr>
        <p:spPr>
          <a:xfrm>
            <a:off x="7767373" y="3211959"/>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3.</a:t>
            </a:r>
            <a:r>
              <a:rPr lang="zh-CN" altLang="en-US" b="1" i="0" dirty="0">
                <a:solidFill>
                  <a:srgbClr val="24292F"/>
                </a:solidFill>
                <a:effectLst/>
                <a:latin typeface="霞鹜文楷 Light" pitchFamily="2" charset="-122"/>
                <a:ea typeface="霞鹜文楷 Light" pitchFamily="2" charset="-122"/>
              </a:rPr>
              <a:t>打开任意工具的示例文件夹</a:t>
            </a:r>
          </a:p>
        </p:txBody>
      </p:sp>
      <p:sp>
        <p:nvSpPr>
          <p:cNvPr id="22" name="文本框 21">
            <a:extLst>
              <a:ext uri="{FF2B5EF4-FFF2-40B4-BE49-F238E27FC236}">
                <a16:creationId xmlns:a16="http://schemas.microsoft.com/office/drawing/2014/main" id="{FF59E7CD-B3F6-4EE1-BED4-C8974240E321}"/>
              </a:ext>
            </a:extLst>
          </p:cNvPr>
          <p:cNvSpPr txBox="1"/>
          <p:nvPr/>
        </p:nvSpPr>
        <p:spPr>
          <a:xfrm>
            <a:off x="7767373" y="3655217"/>
            <a:ext cx="5599833" cy="369332"/>
          </a:xfrm>
          <a:prstGeom prst="rect">
            <a:avLst/>
          </a:prstGeom>
          <a:noFill/>
        </p:spPr>
        <p:txBody>
          <a:bodyPr wrap="square">
            <a:spAutoFit/>
          </a:bodyPr>
          <a:lstStyle/>
          <a:p>
            <a:r>
              <a:rPr lang="en-US" altLang="zh-CN" b="1" i="0" dirty="0">
                <a:solidFill>
                  <a:srgbClr val="24292F"/>
                </a:solidFill>
                <a:effectLst/>
                <a:latin typeface="霞鹜文楷 Light" pitchFamily="2" charset="-122"/>
                <a:ea typeface="霞鹜文楷 Light" pitchFamily="2" charset="-122"/>
              </a:rPr>
              <a:t>4.</a:t>
            </a:r>
            <a:r>
              <a:rPr lang="zh-CN" altLang="en-US" b="1" i="0" dirty="0">
                <a:solidFill>
                  <a:srgbClr val="24292F"/>
                </a:solidFill>
                <a:effectLst/>
                <a:latin typeface="霞鹜文楷 Light" pitchFamily="2" charset="-122"/>
                <a:ea typeface="霞鹜文楷 Light" pitchFamily="2" charset="-122"/>
              </a:rPr>
              <a:t>试运行，如能正确输出结果则安装大成功</a:t>
            </a:r>
          </a:p>
        </p:txBody>
      </p:sp>
    </p:spTree>
    <p:extLst>
      <p:ext uri="{BB962C8B-B14F-4D97-AF65-F5344CB8AC3E}">
        <p14:creationId xmlns:p14="http://schemas.microsoft.com/office/powerpoint/2010/main" val="325659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en-US" altLang="zh-CN" b="1" dirty="0">
                <a:latin typeface="霞鹜文楷 Light" pitchFamily="2" charset="-122"/>
                <a:ea typeface="霞鹜文楷 Light" pitchFamily="2" charset="-122"/>
              </a:rPr>
              <a:t>Pollination</a:t>
            </a:r>
            <a:r>
              <a:rPr lang="zh-CN" altLang="en-US" b="1" dirty="0">
                <a:latin typeface="霞鹜文楷 Light" pitchFamily="2" charset="-122"/>
                <a:ea typeface="霞鹜文楷 Light" pitchFamily="2" charset="-122"/>
              </a:rPr>
              <a:t>的简单预览</a:t>
            </a:r>
          </a:p>
        </p:txBody>
      </p:sp>
      <p:grpSp>
        <p:nvGrpSpPr>
          <p:cNvPr id="13" name="组合 12">
            <a:extLst>
              <a:ext uri="{FF2B5EF4-FFF2-40B4-BE49-F238E27FC236}">
                <a16:creationId xmlns:a16="http://schemas.microsoft.com/office/drawing/2014/main" id="{861B9A07-9500-40DE-A3AB-A288CCBF4026}"/>
              </a:ext>
            </a:extLst>
          </p:cNvPr>
          <p:cNvGrpSpPr/>
          <p:nvPr/>
        </p:nvGrpSpPr>
        <p:grpSpPr>
          <a:xfrm>
            <a:off x="545602" y="2351971"/>
            <a:ext cx="3498849" cy="2080403"/>
            <a:chOff x="539199" y="1646533"/>
            <a:chExt cx="6095999" cy="3624659"/>
          </a:xfrm>
        </p:grpSpPr>
        <p:pic>
          <p:nvPicPr>
            <p:cNvPr id="3" name="图片 2">
              <a:extLst>
                <a:ext uri="{FF2B5EF4-FFF2-40B4-BE49-F238E27FC236}">
                  <a16:creationId xmlns:a16="http://schemas.microsoft.com/office/drawing/2014/main" id="{5F40410B-A2BE-4064-8D7E-39843C4A4113}"/>
                </a:ext>
              </a:extLst>
            </p:cNvPr>
            <p:cNvPicPr>
              <a:picLocks noChangeAspect="1"/>
            </p:cNvPicPr>
            <p:nvPr/>
          </p:nvPicPr>
          <p:blipFill>
            <a:blip r:embed="rId3"/>
            <a:stretch>
              <a:fillRect/>
            </a:stretch>
          </p:blipFill>
          <p:spPr>
            <a:xfrm>
              <a:off x="539199" y="1646533"/>
              <a:ext cx="6095999" cy="2196835"/>
            </a:xfrm>
            <a:prstGeom prst="rect">
              <a:avLst/>
            </a:prstGeom>
          </p:spPr>
        </p:pic>
        <p:pic>
          <p:nvPicPr>
            <p:cNvPr id="7" name="图片 6">
              <a:extLst>
                <a:ext uri="{FF2B5EF4-FFF2-40B4-BE49-F238E27FC236}">
                  <a16:creationId xmlns:a16="http://schemas.microsoft.com/office/drawing/2014/main" id="{B8497666-7998-404D-BE16-2322003CE7BE}"/>
                </a:ext>
              </a:extLst>
            </p:cNvPr>
            <p:cNvPicPr>
              <a:picLocks noChangeAspect="1"/>
            </p:cNvPicPr>
            <p:nvPr/>
          </p:nvPicPr>
          <p:blipFill>
            <a:blip r:embed="rId4"/>
            <a:stretch>
              <a:fillRect/>
            </a:stretch>
          </p:blipFill>
          <p:spPr>
            <a:xfrm>
              <a:off x="545601" y="3924648"/>
              <a:ext cx="6089597" cy="1346544"/>
            </a:xfrm>
            <a:prstGeom prst="rect">
              <a:avLst/>
            </a:prstGeom>
          </p:spPr>
        </p:pic>
      </p:grpSp>
      <p:sp>
        <p:nvSpPr>
          <p:cNvPr id="15" name="文本框 14">
            <a:extLst>
              <a:ext uri="{FF2B5EF4-FFF2-40B4-BE49-F238E27FC236}">
                <a16:creationId xmlns:a16="http://schemas.microsoft.com/office/drawing/2014/main" id="{BE1A24BC-B6DC-4DEB-860B-9D16F033724B}"/>
              </a:ext>
            </a:extLst>
          </p:cNvPr>
          <p:cNvSpPr txBox="1"/>
          <p:nvPr/>
        </p:nvSpPr>
        <p:spPr>
          <a:xfrm>
            <a:off x="7096125" y="2196600"/>
            <a:ext cx="3203121" cy="369332"/>
          </a:xfrm>
          <a:prstGeom prst="rect">
            <a:avLst/>
          </a:prstGeom>
          <a:noFill/>
        </p:spPr>
        <p:txBody>
          <a:bodyPr wrap="none" rtlCol="0">
            <a:spAutoFit/>
          </a:bodyPr>
          <a:lstStyle/>
          <a:p>
            <a:pPr marL="285750" indent="-285750">
              <a:buFont typeface="Arial" panose="020B0604020202020204" pitchFamily="34" charset="0"/>
              <a:buChar char="•"/>
            </a:pPr>
            <a:r>
              <a:rPr lang="zh-CN" altLang="en-US" b="1" dirty="0"/>
              <a:t>基于</a:t>
            </a:r>
            <a:r>
              <a:rPr lang="en-US" altLang="zh-CN" b="1" dirty="0"/>
              <a:t>Web</a:t>
            </a:r>
            <a:r>
              <a:rPr lang="zh-CN" altLang="en-US" b="1" dirty="0"/>
              <a:t>和</a:t>
            </a:r>
            <a:r>
              <a:rPr lang="en-US" altLang="zh-CN" b="1" dirty="0"/>
              <a:t>VTK</a:t>
            </a:r>
            <a:r>
              <a:rPr lang="zh-CN" altLang="en-US" b="1" dirty="0"/>
              <a:t>的在线预览</a:t>
            </a:r>
          </a:p>
        </p:txBody>
      </p:sp>
      <p:sp>
        <p:nvSpPr>
          <p:cNvPr id="26" name="文本框 25">
            <a:extLst>
              <a:ext uri="{FF2B5EF4-FFF2-40B4-BE49-F238E27FC236}">
                <a16:creationId xmlns:a16="http://schemas.microsoft.com/office/drawing/2014/main" id="{FDC7E8C1-15F7-4046-9A23-723CDEC4C0FC}"/>
              </a:ext>
            </a:extLst>
          </p:cNvPr>
          <p:cNvSpPr txBox="1"/>
          <p:nvPr/>
        </p:nvSpPr>
        <p:spPr>
          <a:xfrm>
            <a:off x="7096125" y="2773543"/>
            <a:ext cx="4294765" cy="369332"/>
          </a:xfrm>
          <a:prstGeom prst="rect">
            <a:avLst/>
          </a:prstGeom>
          <a:noFill/>
        </p:spPr>
        <p:txBody>
          <a:bodyPr wrap="none" rtlCol="0">
            <a:spAutoFit/>
          </a:bodyPr>
          <a:lstStyle/>
          <a:p>
            <a:pPr marL="285750" indent="-285750">
              <a:buFont typeface="Arial" panose="020B0604020202020204" pitchFamily="34" charset="0"/>
              <a:buChar char="•"/>
            </a:pPr>
            <a:r>
              <a:rPr lang="zh-CN" altLang="en-US" b="1" dirty="0"/>
              <a:t>将</a:t>
            </a:r>
            <a:r>
              <a:rPr lang="en-US" altLang="zh-CN" b="1" dirty="0"/>
              <a:t>Honeybee</a:t>
            </a:r>
            <a:r>
              <a:rPr lang="zh-CN" altLang="en-US" b="1" dirty="0"/>
              <a:t>模型小型化并长时间储存</a:t>
            </a:r>
          </a:p>
        </p:txBody>
      </p:sp>
      <p:sp>
        <p:nvSpPr>
          <p:cNvPr id="27" name="文本框 26">
            <a:extLst>
              <a:ext uri="{FF2B5EF4-FFF2-40B4-BE49-F238E27FC236}">
                <a16:creationId xmlns:a16="http://schemas.microsoft.com/office/drawing/2014/main" id="{A308087D-50D1-4208-ABDA-21AC57BCD638}"/>
              </a:ext>
            </a:extLst>
          </p:cNvPr>
          <p:cNvSpPr txBox="1"/>
          <p:nvPr/>
        </p:nvSpPr>
        <p:spPr>
          <a:xfrm>
            <a:off x="7096124" y="3350486"/>
            <a:ext cx="3935693" cy="369332"/>
          </a:xfrm>
          <a:prstGeom prst="rect">
            <a:avLst/>
          </a:prstGeom>
          <a:noFill/>
        </p:spPr>
        <p:txBody>
          <a:bodyPr wrap="none" rtlCol="0">
            <a:spAutoFit/>
          </a:bodyPr>
          <a:lstStyle/>
          <a:p>
            <a:pPr marL="285750" indent="-285750">
              <a:buFont typeface="Arial" panose="020B0604020202020204" pitchFamily="34" charset="0"/>
              <a:buChar char="•"/>
            </a:pPr>
            <a:r>
              <a:rPr lang="zh-CN" altLang="en-US" b="1" dirty="0"/>
              <a:t>能够完整保留所有食谱、引擎设置</a:t>
            </a:r>
          </a:p>
        </p:txBody>
      </p:sp>
      <p:sp>
        <p:nvSpPr>
          <p:cNvPr id="28" name="文本框 27">
            <a:extLst>
              <a:ext uri="{FF2B5EF4-FFF2-40B4-BE49-F238E27FC236}">
                <a16:creationId xmlns:a16="http://schemas.microsoft.com/office/drawing/2014/main" id="{5A85D2A9-68EA-42BC-8D43-77B6D3469E1A}"/>
              </a:ext>
            </a:extLst>
          </p:cNvPr>
          <p:cNvSpPr txBox="1"/>
          <p:nvPr/>
        </p:nvSpPr>
        <p:spPr>
          <a:xfrm>
            <a:off x="7096124" y="3927429"/>
            <a:ext cx="3474028" cy="369332"/>
          </a:xfrm>
          <a:prstGeom prst="rect">
            <a:avLst/>
          </a:prstGeom>
          <a:noFill/>
        </p:spPr>
        <p:txBody>
          <a:bodyPr wrap="none" rtlCol="0">
            <a:spAutoFit/>
          </a:bodyPr>
          <a:lstStyle/>
          <a:p>
            <a:pPr marL="285750" indent="-285750">
              <a:buFont typeface="Arial" panose="020B0604020202020204" pitchFamily="34" charset="0"/>
              <a:buChar char="•"/>
            </a:pPr>
            <a:r>
              <a:rPr lang="zh-CN" altLang="en-US" b="1" dirty="0"/>
              <a:t>能够极大的促进设计团队协同</a:t>
            </a:r>
          </a:p>
        </p:txBody>
      </p:sp>
      <p:sp>
        <p:nvSpPr>
          <p:cNvPr id="29" name="文本框 28">
            <a:extLst>
              <a:ext uri="{FF2B5EF4-FFF2-40B4-BE49-F238E27FC236}">
                <a16:creationId xmlns:a16="http://schemas.microsoft.com/office/drawing/2014/main" id="{BEBE8E48-9133-43EF-85F8-48A456D999CB}"/>
              </a:ext>
            </a:extLst>
          </p:cNvPr>
          <p:cNvSpPr txBox="1"/>
          <p:nvPr/>
        </p:nvSpPr>
        <p:spPr>
          <a:xfrm>
            <a:off x="7096123" y="4415125"/>
            <a:ext cx="2089033" cy="369332"/>
          </a:xfrm>
          <a:prstGeom prst="rect">
            <a:avLst/>
          </a:prstGeom>
          <a:noFill/>
        </p:spPr>
        <p:txBody>
          <a:bodyPr wrap="none" rtlCol="0">
            <a:spAutoFit/>
          </a:bodyPr>
          <a:lstStyle/>
          <a:p>
            <a:pPr marL="285750" indent="-285750">
              <a:buFont typeface="Arial" panose="020B0604020202020204" pitchFamily="34" charset="0"/>
              <a:buChar char="•"/>
            </a:pPr>
            <a:r>
              <a:rPr lang="zh-CN" altLang="en-US" b="1" dirty="0"/>
              <a:t>能增加摸鱼时间</a:t>
            </a:r>
          </a:p>
        </p:txBody>
      </p:sp>
      <p:sp>
        <p:nvSpPr>
          <p:cNvPr id="20" name="文本框 19">
            <a:extLst>
              <a:ext uri="{FF2B5EF4-FFF2-40B4-BE49-F238E27FC236}">
                <a16:creationId xmlns:a16="http://schemas.microsoft.com/office/drawing/2014/main" id="{D941F41A-7B30-4039-AD17-AB3ACEFBC8D4}"/>
              </a:ext>
            </a:extLst>
          </p:cNvPr>
          <p:cNvSpPr txBox="1"/>
          <p:nvPr/>
        </p:nvSpPr>
        <p:spPr>
          <a:xfrm>
            <a:off x="2564194" y="5348766"/>
            <a:ext cx="6499776" cy="369332"/>
          </a:xfrm>
          <a:prstGeom prst="rect">
            <a:avLst/>
          </a:prstGeom>
          <a:noFill/>
        </p:spPr>
        <p:txBody>
          <a:bodyPr wrap="square" rtlCol="0">
            <a:spAutoFit/>
          </a:bodyPr>
          <a:lstStyle/>
          <a:p>
            <a:pPr algn="ctr"/>
            <a:r>
              <a:rPr lang="zh-CN" altLang="en-US" b="1" dirty="0"/>
              <a:t>在</a:t>
            </a:r>
            <a:r>
              <a:rPr lang="en-US" altLang="zh-CN" b="1" dirty="0"/>
              <a:t>Ladybug Tools</a:t>
            </a:r>
            <a:r>
              <a:rPr lang="zh-CN" altLang="en-US" b="1" dirty="0"/>
              <a:t>中，异形建筑不再会是模拟人员的梦魇</a:t>
            </a:r>
          </a:p>
        </p:txBody>
      </p:sp>
      <p:sp>
        <p:nvSpPr>
          <p:cNvPr id="32" name="文本框 31">
            <a:extLst>
              <a:ext uri="{FF2B5EF4-FFF2-40B4-BE49-F238E27FC236}">
                <a16:creationId xmlns:a16="http://schemas.microsoft.com/office/drawing/2014/main" id="{B3BF6427-3585-46CE-889F-725D1E948E1B}"/>
              </a:ext>
            </a:extLst>
          </p:cNvPr>
          <p:cNvSpPr txBox="1"/>
          <p:nvPr/>
        </p:nvSpPr>
        <p:spPr>
          <a:xfrm>
            <a:off x="1830376" y="4755427"/>
            <a:ext cx="3636974" cy="369332"/>
          </a:xfrm>
          <a:prstGeom prst="rect">
            <a:avLst/>
          </a:prstGeom>
          <a:noFill/>
        </p:spPr>
        <p:txBody>
          <a:bodyPr wrap="square" rtlCol="0">
            <a:spAutoFit/>
          </a:bodyPr>
          <a:lstStyle/>
          <a:p>
            <a:pPr algn="ctr"/>
            <a:r>
              <a:rPr lang="en-US" altLang="zh-CN" b="1" dirty="0"/>
              <a:t>Pollination</a:t>
            </a:r>
            <a:r>
              <a:rPr lang="zh-CN" altLang="en-US" b="1" dirty="0"/>
              <a:t>在线预览</a:t>
            </a:r>
          </a:p>
        </p:txBody>
      </p:sp>
      <p:pic>
        <p:nvPicPr>
          <p:cNvPr id="36" name="图片 35">
            <a:extLst>
              <a:ext uri="{FF2B5EF4-FFF2-40B4-BE49-F238E27FC236}">
                <a16:creationId xmlns:a16="http://schemas.microsoft.com/office/drawing/2014/main" id="{86337196-00B6-40F1-A727-7B6120CB59F9}"/>
              </a:ext>
            </a:extLst>
          </p:cNvPr>
          <p:cNvPicPr>
            <a:picLocks noChangeAspect="1"/>
          </p:cNvPicPr>
          <p:nvPr/>
        </p:nvPicPr>
        <p:blipFill>
          <a:blip r:embed="rId5"/>
          <a:stretch>
            <a:fillRect/>
          </a:stretch>
        </p:blipFill>
        <p:spPr>
          <a:xfrm>
            <a:off x="4245990" y="1375049"/>
            <a:ext cx="1850010" cy="3385124"/>
          </a:xfrm>
          <a:prstGeom prst="rect">
            <a:avLst/>
          </a:prstGeom>
        </p:spPr>
      </p:pic>
    </p:spTree>
    <p:extLst>
      <p:ext uri="{BB962C8B-B14F-4D97-AF65-F5344CB8AC3E}">
        <p14:creationId xmlns:p14="http://schemas.microsoft.com/office/powerpoint/2010/main" val="190477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P spid="28" grpId="0"/>
      <p:bldP spid="29" grpId="0"/>
      <p:bldP spid="2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54109"/>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graphicFrame>
        <p:nvGraphicFramePr>
          <p:cNvPr id="2" name="表格 2">
            <a:extLst>
              <a:ext uri="{FF2B5EF4-FFF2-40B4-BE49-F238E27FC236}">
                <a16:creationId xmlns:a16="http://schemas.microsoft.com/office/drawing/2014/main" id="{2A0BE016-3AEE-47D1-981D-E24CA814E752}"/>
              </a:ext>
            </a:extLst>
          </p:cNvPr>
          <p:cNvGraphicFramePr>
            <a:graphicFrameLocks noGrp="1"/>
          </p:cNvGraphicFramePr>
          <p:nvPr>
            <p:extLst>
              <p:ext uri="{D42A27DB-BD31-4B8C-83A1-F6EECF244321}">
                <p14:modId xmlns:p14="http://schemas.microsoft.com/office/powerpoint/2010/main" val="1705454134"/>
              </p:ext>
            </p:extLst>
          </p:nvPr>
        </p:nvGraphicFramePr>
        <p:xfrm>
          <a:off x="908486" y="1623240"/>
          <a:ext cx="10375027" cy="1805760"/>
        </p:xfrm>
        <a:graphic>
          <a:graphicData uri="http://schemas.openxmlformats.org/drawingml/2006/table">
            <a:tbl>
              <a:tblPr firstRow="1" bandRow="1">
                <a:tableStyleId>{5FD0F851-EC5A-4D38-B0AD-8093EC10F338}</a:tableStyleId>
              </a:tblPr>
              <a:tblGrid>
                <a:gridCol w="10375027">
                  <a:extLst>
                    <a:ext uri="{9D8B030D-6E8A-4147-A177-3AD203B41FA5}">
                      <a16:colId xmlns:a16="http://schemas.microsoft.com/office/drawing/2014/main" val="181208471"/>
                    </a:ext>
                  </a:extLst>
                </a:gridCol>
              </a:tblGrid>
              <a:tr h="348401">
                <a:tc>
                  <a:txBody>
                    <a:bodyPr/>
                    <a:lstStyle/>
                    <a:p>
                      <a:pPr algn="l"/>
                      <a:r>
                        <a:rPr lang="zh-CN" altLang="en-US" dirty="0"/>
                        <a:t>知识付费</a:t>
                      </a:r>
                    </a:p>
                  </a:txBody>
                  <a:tcPr anchor="ctr"/>
                </a:tc>
                <a:extLst>
                  <a:ext uri="{0D108BD9-81ED-4DB2-BD59-A6C34878D82A}">
                    <a16:rowId xmlns:a16="http://schemas.microsoft.com/office/drawing/2014/main" val="2450854277"/>
                  </a:ext>
                </a:extLst>
              </a:tr>
              <a:tr h="360000">
                <a:tc>
                  <a:txBody>
                    <a:bodyPr/>
                    <a:lstStyle/>
                    <a:p>
                      <a:pPr algn="ctr"/>
                      <a:endParaRPr lang="zh-CN" altLang="en-US" sz="1400" b="1" dirty="0"/>
                    </a:p>
                  </a:txBody>
                  <a:tcPr anchor="ctr"/>
                </a:tc>
                <a:extLst>
                  <a:ext uri="{0D108BD9-81ED-4DB2-BD59-A6C34878D82A}">
                    <a16:rowId xmlns:a16="http://schemas.microsoft.com/office/drawing/2014/main" val="4196563170"/>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t>1.   Fly</a:t>
                      </a:r>
                      <a:r>
                        <a:rPr lang="zh-CN" altLang="en-US" sz="1400" b="1" dirty="0"/>
                        <a:t>！</a:t>
                      </a:r>
                      <a:r>
                        <a:rPr lang="en-US" altLang="zh-CN" sz="1400" b="1" dirty="0" err="1"/>
                        <a:t>Ladybug&amp;Honeybee</a:t>
                      </a:r>
                      <a:r>
                        <a:rPr lang="zh-CN" altLang="en-US" sz="1400" b="1" dirty="0"/>
                        <a:t>建筑性能分析系列课程涉及的学习资料文本、</a:t>
                      </a:r>
                      <a:r>
                        <a:rPr lang="en-US" altLang="zh-CN" sz="1400" b="1" dirty="0"/>
                        <a:t>PPT</a:t>
                      </a:r>
                      <a:r>
                        <a:rPr lang="zh-CN" altLang="en-US" sz="1400" b="1" dirty="0"/>
                        <a:t>、</a:t>
                      </a:r>
                      <a:r>
                        <a:rPr lang="en-US" altLang="zh-CN" sz="1400" b="1" dirty="0"/>
                        <a:t>RH/GH</a:t>
                      </a:r>
                      <a:r>
                        <a:rPr lang="zh-CN" altLang="en-US" sz="1400" b="1" dirty="0"/>
                        <a:t>源文件及标注后的标准流程图</a:t>
                      </a:r>
                      <a:endParaRPr lang="en-US" altLang="zh-CN" sz="1400" b="1" dirty="0"/>
                    </a:p>
                  </a:txBody>
                  <a:tcPr anchor="ctr"/>
                </a:tc>
                <a:extLst>
                  <a:ext uri="{0D108BD9-81ED-4DB2-BD59-A6C34878D82A}">
                    <a16:rowId xmlns:a16="http://schemas.microsoft.com/office/drawing/2014/main" val="322867000"/>
                  </a:ext>
                </a:extLst>
              </a:tr>
              <a:tr h="360000">
                <a:tc>
                  <a:txBody>
                    <a:bodyPr/>
                    <a:lstStyle/>
                    <a:p>
                      <a:pPr algn="l"/>
                      <a:endParaRPr lang="zh-CN" altLang="en-US" sz="1400" dirty="0"/>
                    </a:p>
                  </a:txBody>
                  <a:tcPr anchor="ctr"/>
                </a:tc>
                <a:extLst>
                  <a:ext uri="{0D108BD9-81ED-4DB2-BD59-A6C34878D82A}">
                    <a16:rowId xmlns:a16="http://schemas.microsoft.com/office/drawing/2014/main" val="166442986"/>
                  </a:ext>
                </a:extLst>
              </a:tr>
              <a:tr h="360000">
                <a:tc>
                  <a:txBody>
                    <a:bodyPr/>
                    <a:lstStyle/>
                    <a:p>
                      <a:pPr algn="l"/>
                      <a:r>
                        <a:rPr lang="en-US" altLang="zh-CN" sz="1400" b="1" dirty="0"/>
                        <a:t>2.  《Fly</a:t>
                      </a:r>
                      <a:r>
                        <a:rPr lang="zh-CN" altLang="en-US" sz="1400" b="1" dirty="0"/>
                        <a:t>！</a:t>
                      </a:r>
                      <a:r>
                        <a:rPr lang="en-US" altLang="zh-CN" sz="1400" b="1" dirty="0" err="1"/>
                        <a:t>Ladybug&amp;Honeybee</a:t>
                      </a:r>
                      <a:r>
                        <a:rPr lang="zh-CN" altLang="en-US" sz="1400" b="1" dirty="0"/>
                        <a:t>建筑性能分析</a:t>
                      </a:r>
                      <a:r>
                        <a:rPr lang="en-US" altLang="zh-CN" sz="1400" b="1" dirty="0"/>
                        <a:t>》</a:t>
                      </a:r>
                      <a:r>
                        <a:rPr lang="zh-CN" altLang="en-US" sz="1400" b="1" dirty="0"/>
                        <a:t>电子书  </a:t>
                      </a:r>
                      <a:r>
                        <a:rPr lang="en-US" altLang="zh-CN" sz="1400" b="1" dirty="0"/>
                        <a:t>——  </a:t>
                      </a:r>
                      <a:r>
                        <a:rPr lang="zh-CN" altLang="en-US" sz="1400" b="1" dirty="0"/>
                        <a:t>预计</a:t>
                      </a:r>
                      <a:r>
                        <a:rPr lang="en-US" altLang="zh-CN" sz="1400" b="1" dirty="0"/>
                        <a:t>6~7</a:t>
                      </a:r>
                      <a:r>
                        <a:rPr lang="zh-CN" altLang="en-US" sz="1400" b="1" dirty="0"/>
                        <a:t>月份整理完毕</a:t>
                      </a:r>
                    </a:p>
                  </a:txBody>
                  <a:tcPr anchor="ctr"/>
                </a:tc>
                <a:extLst>
                  <a:ext uri="{0D108BD9-81ED-4DB2-BD59-A6C34878D82A}">
                    <a16:rowId xmlns:a16="http://schemas.microsoft.com/office/drawing/2014/main" val="3300326170"/>
                  </a:ext>
                </a:extLst>
              </a:tr>
            </a:tbl>
          </a:graphicData>
        </a:graphic>
      </p:graphicFrame>
      <p:sp>
        <p:nvSpPr>
          <p:cNvPr id="12" name="文本框 11">
            <a:extLst>
              <a:ext uri="{FF2B5EF4-FFF2-40B4-BE49-F238E27FC236}">
                <a16:creationId xmlns:a16="http://schemas.microsoft.com/office/drawing/2014/main" id="{52E20304-9BDF-4FFB-A7B4-35881C694F93}"/>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13" name="文本框 12">
            <a:extLst>
              <a:ext uri="{FF2B5EF4-FFF2-40B4-BE49-F238E27FC236}">
                <a16:creationId xmlns:a16="http://schemas.microsoft.com/office/drawing/2014/main" id="{BDC8C22B-BE33-4143-94BE-7C697A465F8B}"/>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知识付费用户的权限</a:t>
            </a:r>
          </a:p>
        </p:txBody>
      </p:sp>
      <p:sp>
        <p:nvSpPr>
          <p:cNvPr id="15" name="文本框 14">
            <a:extLst>
              <a:ext uri="{FF2B5EF4-FFF2-40B4-BE49-F238E27FC236}">
                <a16:creationId xmlns:a16="http://schemas.microsoft.com/office/drawing/2014/main" id="{3C84ED74-6755-403A-B469-D170290286C8}"/>
              </a:ext>
            </a:extLst>
          </p:cNvPr>
          <p:cNvSpPr txBox="1"/>
          <p:nvPr/>
        </p:nvSpPr>
        <p:spPr>
          <a:xfrm>
            <a:off x="908486" y="3989593"/>
            <a:ext cx="11438166" cy="646331"/>
          </a:xfrm>
          <a:prstGeom prst="rect">
            <a:avLst/>
          </a:prstGeom>
          <a:noFill/>
        </p:spPr>
        <p:txBody>
          <a:bodyPr wrap="square">
            <a:spAutoFit/>
          </a:bodyPr>
          <a:lstStyle/>
          <a:p>
            <a:r>
              <a:rPr lang="zh-CN" altLang="en-US" b="1" dirty="0"/>
              <a:t>可以在这里请我吃饭：http://www.rhinostudio.cn/user/5729</a:t>
            </a:r>
          </a:p>
          <a:p>
            <a:pPr algn="l"/>
            <a:endParaRPr lang="zh-CN" altLang="en-US" dirty="0"/>
          </a:p>
        </p:txBody>
      </p:sp>
      <p:sp>
        <p:nvSpPr>
          <p:cNvPr id="16" name="文本框 15">
            <a:extLst>
              <a:ext uri="{FF2B5EF4-FFF2-40B4-BE49-F238E27FC236}">
                <a16:creationId xmlns:a16="http://schemas.microsoft.com/office/drawing/2014/main" id="{90737855-33F0-4EED-A701-FFEB18521E4F}"/>
              </a:ext>
            </a:extLst>
          </p:cNvPr>
          <p:cNvSpPr txBox="1"/>
          <p:nvPr/>
        </p:nvSpPr>
        <p:spPr>
          <a:xfrm>
            <a:off x="908486" y="4847185"/>
            <a:ext cx="11438166" cy="369332"/>
          </a:xfrm>
          <a:prstGeom prst="rect">
            <a:avLst/>
          </a:prstGeom>
          <a:noFill/>
        </p:spPr>
        <p:txBody>
          <a:bodyPr wrap="square">
            <a:spAutoFit/>
          </a:bodyPr>
          <a:lstStyle/>
          <a:p>
            <a:pPr algn="l"/>
            <a:r>
              <a:rPr lang="zh-CN" altLang="en-US" b="1" dirty="0"/>
              <a:t>记得点赞、投币、收藏</a:t>
            </a:r>
            <a:r>
              <a:rPr lang="en-US" altLang="zh-CN" b="1" dirty="0"/>
              <a:t>~</a:t>
            </a:r>
            <a:endParaRPr lang="zh-CN" altLang="en-US" b="1" dirty="0"/>
          </a:p>
        </p:txBody>
      </p:sp>
    </p:spTree>
    <p:extLst>
      <p:ext uri="{BB962C8B-B14F-4D97-AF65-F5344CB8AC3E}">
        <p14:creationId xmlns:p14="http://schemas.microsoft.com/office/powerpoint/2010/main" val="411813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本节课的课程组成来源</a:t>
            </a:r>
          </a:p>
        </p:txBody>
      </p:sp>
      <p:grpSp>
        <p:nvGrpSpPr>
          <p:cNvPr id="3" name="组合 2">
            <a:extLst>
              <a:ext uri="{FF2B5EF4-FFF2-40B4-BE49-F238E27FC236}">
                <a16:creationId xmlns:a16="http://schemas.microsoft.com/office/drawing/2014/main" id="{8956A00C-9AFF-400E-AAA7-C1919A413A96}"/>
              </a:ext>
            </a:extLst>
          </p:cNvPr>
          <p:cNvGrpSpPr/>
          <p:nvPr/>
        </p:nvGrpSpPr>
        <p:grpSpPr>
          <a:xfrm>
            <a:off x="824477" y="1422128"/>
            <a:ext cx="10543045" cy="1846658"/>
            <a:chOff x="824477" y="1422128"/>
            <a:chExt cx="10543045" cy="1846658"/>
          </a:xfrm>
        </p:grpSpPr>
        <p:sp>
          <p:nvSpPr>
            <p:cNvPr id="18" name="文本框 17">
              <a:extLst>
                <a:ext uri="{FF2B5EF4-FFF2-40B4-BE49-F238E27FC236}">
                  <a16:creationId xmlns:a16="http://schemas.microsoft.com/office/drawing/2014/main" id="{BA3BC61B-4B6B-4A7C-BF48-DE06EB291425}"/>
                </a:ext>
              </a:extLst>
            </p:cNvPr>
            <p:cNvSpPr txBox="1"/>
            <p:nvPr/>
          </p:nvSpPr>
          <p:spPr>
            <a:xfrm>
              <a:off x="824477" y="1422128"/>
              <a:ext cx="8376083" cy="646331"/>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a:latin typeface="霞鹜文楷 Light" pitchFamily="2" charset="-122"/>
                  <a:ea typeface="霞鹜文楷 Light" pitchFamily="2" charset="-122"/>
                </a:rPr>
                <a:t>Ladybug Tools</a:t>
              </a:r>
              <a:r>
                <a:rPr lang="zh-CN" altLang="en-US" sz="1800" b="1" dirty="0">
                  <a:latin typeface="霞鹜文楷 Light" pitchFamily="2" charset="-122"/>
                  <a:ea typeface="霞鹜文楷 Light" pitchFamily="2" charset="-122"/>
                </a:rPr>
                <a:t>官方网站：</a:t>
              </a:r>
              <a:r>
                <a:rPr lang="zh-CN" altLang="en-US" sz="1800" b="1" dirty="0">
                  <a:latin typeface="霞鹜文楷 Light" pitchFamily="2" charset="-122"/>
                  <a:ea typeface="霞鹜文楷 Light" pitchFamily="2" charset="-122"/>
                  <a:hlinkClick r:id="rId3"/>
                </a:rPr>
                <a:t>https://www.ladybug.tools/</a:t>
              </a:r>
              <a:endParaRPr lang="zh-CN" altLang="en-US" sz="1800" b="1" dirty="0">
                <a:latin typeface="霞鹜文楷 Light" pitchFamily="2" charset="-122"/>
                <a:ea typeface="霞鹜文楷 Light" pitchFamily="2" charset="-122"/>
              </a:endParaRPr>
            </a:p>
            <a:p>
              <a:pPr marL="342900" indent="-342900">
                <a:buFont typeface="Arial" panose="020B0604020202020204" pitchFamily="34" charset="0"/>
                <a:buChar char="•"/>
              </a:pP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E23ACA44-1358-4EE5-9D56-5512200B04BC}"/>
                </a:ext>
              </a:extLst>
            </p:cNvPr>
            <p:cNvSpPr txBox="1"/>
            <p:nvPr/>
          </p:nvSpPr>
          <p:spPr>
            <a:xfrm>
              <a:off x="824477" y="1914570"/>
              <a:ext cx="8848725" cy="369332"/>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a:latin typeface="霞鹜文楷 Light" pitchFamily="2" charset="-122"/>
                  <a:ea typeface="霞鹜文楷 Light" pitchFamily="2" charset="-122"/>
                </a:rPr>
                <a:t>Ladybug Tools </a:t>
              </a:r>
              <a:r>
                <a:rPr lang="zh-CN" altLang="en-US" sz="1800" b="1" dirty="0">
                  <a:latin typeface="霞鹜文楷 Light" pitchFamily="2" charset="-122"/>
                  <a:ea typeface="霞鹜文楷 Light" pitchFamily="2" charset="-122"/>
                </a:rPr>
                <a:t>官方论坛：</a:t>
              </a:r>
              <a:r>
                <a:rPr lang="zh-CN" altLang="en-US" sz="1800" b="1" dirty="0">
                  <a:latin typeface="霞鹜文楷 Light" pitchFamily="2" charset="-122"/>
                  <a:ea typeface="霞鹜文楷 Light" pitchFamily="2" charset="-122"/>
                  <a:hlinkClick r:id="rId4"/>
                </a:rPr>
                <a:t>http://discourse.ladybug.tools/</a:t>
              </a:r>
              <a:endParaRPr lang="zh-CN" altLang="en-US"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888A0669-5AE7-4C51-8F63-B218ACF07AA8}"/>
                </a:ext>
              </a:extLst>
            </p:cNvPr>
            <p:cNvSpPr txBox="1"/>
            <p:nvPr/>
          </p:nvSpPr>
          <p:spPr>
            <a:xfrm>
              <a:off x="824477" y="2407012"/>
              <a:ext cx="10543045" cy="369332"/>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err="1">
                  <a:latin typeface="霞鹜文楷 Light" pitchFamily="2" charset="-122"/>
                  <a:ea typeface="霞鹜文楷 Light" pitchFamily="2" charset="-122"/>
                </a:rPr>
                <a:t>Rhino&amp;Grasshopper</a:t>
              </a:r>
              <a:r>
                <a:rPr lang="zh-CN" altLang="en-US" sz="1800" b="1" dirty="0">
                  <a:latin typeface="霞鹜文楷 Light" pitchFamily="2" charset="-122"/>
                  <a:ea typeface="霞鹜文楷 Light" pitchFamily="2" charset="-122"/>
                </a:rPr>
                <a:t>插件下载：</a:t>
              </a:r>
              <a:r>
                <a:rPr lang="en-US" altLang="zh-CN" sz="1800" b="1" dirty="0">
                  <a:solidFill>
                    <a:srgbClr val="0563C1"/>
                  </a:solidFill>
                  <a:latin typeface="霞鹜文楷 Light" pitchFamily="2" charset="-122"/>
                  <a:ea typeface="霞鹜文楷 Light" pitchFamily="2" charset="-122"/>
                  <a:hlinkClick r:id="rId5"/>
                </a:rPr>
                <a:t>https://www.food4rhino.com/en</a:t>
              </a:r>
              <a:endParaRPr lang="zh-CN" altLang="en-US" sz="1800" b="1" dirty="0">
                <a:solidFill>
                  <a:srgbClr val="0563C1"/>
                </a:solidFill>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6C7D9A05-7553-4E9F-8EA0-B696733FFEB6}"/>
                </a:ext>
              </a:extLst>
            </p:cNvPr>
            <p:cNvSpPr txBox="1"/>
            <p:nvPr/>
          </p:nvSpPr>
          <p:spPr>
            <a:xfrm>
              <a:off x="824477" y="2899454"/>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其他没想起来的组成：</a:t>
              </a:r>
              <a:r>
                <a:rPr lang="en-US" altLang="zh-CN" sz="1800" b="1" dirty="0">
                  <a:latin typeface="霞鹜文楷 Light" pitchFamily="2" charset="-122"/>
                  <a:ea typeface="霞鹜文楷 Light" pitchFamily="2" charset="-122"/>
                </a:rPr>
                <a:t>……</a:t>
              </a:r>
              <a:endParaRPr lang="zh-CN" altLang="en-US" sz="1800" b="1" dirty="0">
                <a:latin typeface="霞鹜文楷 Light" pitchFamily="2" charset="-122"/>
                <a:ea typeface="霞鹜文楷 Light" pitchFamily="2" charset="-122"/>
              </a:endParaRPr>
            </a:p>
          </p:txBody>
        </p:sp>
      </p:grpSp>
    </p:spTree>
    <p:extLst>
      <p:ext uri="{BB962C8B-B14F-4D97-AF65-F5344CB8AC3E}">
        <p14:creationId xmlns:p14="http://schemas.microsoft.com/office/powerpoint/2010/main" val="366679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p>
        </p:txBody>
      </p:sp>
      <p:sp>
        <p:nvSpPr>
          <p:cNvPr id="15" name="文本框 14">
            <a:extLst>
              <a:ext uri="{FF2B5EF4-FFF2-40B4-BE49-F238E27FC236}">
                <a16:creationId xmlns:a16="http://schemas.microsoft.com/office/drawing/2014/main" id="{7F2C0634-39A2-4D65-9B17-D04368ED6885}"/>
              </a:ext>
            </a:extLst>
          </p:cNvPr>
          <p:cNvSpPr txBox="1"/>
          <p:nvPr/>
        </p:nvSpPr>
        <p:spPr>
          <a:xfrm>
            <a:off x="753832" y="1335804"/>
            <a:ext cx="6134100"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最全面的环境设计软件工具之一</a:t>
            </a:r>
            <a:endParaRPr lang="en-US" altLang="zh-CN" sz="16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A2B35E54-7AA6-4F5B-BFB4-52A5FA25C194}"/>
              </a:ext>
            </a:extLst>
          </p:cNvPr>
          <p:cNvSpPr txBox="1"/>
          <p:nvPr/>
        </p:nvSpPr>
        <p:spPr>
          <a:xfrm>
            <a:off x="753831" y="1828246"/>
            <a:ext cx="8848725"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集成了大量经过验证的模拟引擎的开源工具</a:t>
            </a:r>
            <a:endParaRPr lang="en-US" altLang="zh-CN" sz="1600" b="1" dirty="0">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F07FEDF6-EAC2-4FE9-A60B-20982A1B3334}"/>
              </a:ext>
            </a:extLst>
          </p:cNvPr>
          <p:cNvSpPr txBox="1"/>
          <p:nvPr/>
        </p:nvSpPr>
        <p:spPr>
          <a:xfrm>
            <a:off x="753831" y="2320688"/>
            <a:ext cx="794056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在同一个图形界面中执行可视化、参数化、模块化的物理仿真及数据分析</a:t>
            </a:r>
            <a:endParaRPr lang="en-US" altLang="zh-CN" sz="1600" b="1" dirty="0">
              <a:latin typeface="霞鹜文楷 Light" pitchFamily="2" charset="-122"/>
              <a:ea typeface="霞鹜文楷 Light" pitchFamily="2" charset="-122"/>
            </a:endParaRPr>
          </a:p>
        </p:txBody>
      </p:sp>
      <p:sp>
        <p:nvSpPr>
          <p:cNvPr id="22" name="文本框 21">
            <a:extLst>
              <a:ext uri="{FF2B5EF4-FFF2-40B4-BE49-F238E27FC236}">
                <a16:creationId xmlns:a16="http://schemas.microsoft.com/office/drawing/2014/main" id="{B106A14D-D062-4C65-9BEF-378581F660E7}"/>
              </a:ext>
            </a:extLst>
          </p:cNvPr>
          <p:cNvSpPr txBox="1"/>
          <p:nvPr/>
        </p:nvSpPr>
        <p:spPr>
          <a:xfrm>
            <a:off x="752606" y="2810944"/>
            <a:ext cx="794056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使用者广泛，是</a:t>
            </a:r>
            <a:r>
              <a:rPr lang="en-US" altLang="zh-CN" sz="1600" b="1" dirty="0">
                <a:latin typeface="霞鹜文楷 Light" pitchFamily="2" charset="-122"/>
                <a:ea typeface="霞鹜文楷 Light" pitchFamily="2" charset="-122"/>
              </a:rPr>
              <a:t>Grasshopper</a:t>
            </a:r>
            <a:r>
              <a:rPr lang="zh-CN" altLang="en-US" sz="1600" b="1" dirty="0">
                <a:latin typeface="霞鹜文楷 Light" pitchFamily="2" charset="-122"/>
                <a:ea typeface="霞鹜文楷 Light" pitchFamily="2" charset="-122"/>
              </a:rPr>
              <a:t>插件下载量前三的插件</a:t>
            </a:r>
            <a:endParaRPr lang="en-US" altLang="zh-CN" sz="1600" b="1" dirty="0">
              <a:latin typeface="霞鹜文楷 Light" pitchFamily="2" charset="-122"/>
              <a:ea typeface="霞鹜文楷 Light" pitchFamily="2" charset="-122"/>
            </a:endParaRPr>
          </a:p>
        </p:txBody>
      </p:sp>
      <p:sp>
        <p:nvSpPr>
          <p:cNvPr id="24" name="文本框 23">
            <a:extLst>
              <a:ext uri="{FF2B5EF4-FFF2-40B4-BE49-F238E27FC236}">
                <a16:creationId xmlns:a16="http://schemas.microsoft.com/office/drawing/2014/main" id="{EDAC3BAF-584F-4336-82AE-47C572DE4BCC}"/>
              </a:ext>
            </a:extLst>
          </p:cNvPr>
          <p:cNvSpPr txBox="1"/>
          <p:nvPr/>
        </p:nvSpPr>
        <p:spPr>
          <a:xfrm>
            <a:off x="752605" y="3301200"/>
            <a:ext cx="1066723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拥有高专业水准的社区支持，其开放论坛拥有众多技术一流的工程师、开发者、教育者</a:t>
            </a:r>
            <a:endParaRPr lang="en-US" altLang="zh-CN" sz="1600" b="1" dirty="0">
              <a:latin typeface="霞鹜文楷 Light" pitchFamily="2" charset="-122"/>
              <a:ea typeface="霞鹜文楷 Light" pitchFamily="2" charset="-122"/>
            </a:endParaRPr>
          </a:p>
        </p:txBody>
      </p:sp>
      <p:grpSp>
        <p:nvGrpSpPr>
          <p:cNvPr id="6" name="组合 5">
            <a:extLst>
              <a:ext uri="{FF2B5EF4-FFF2-40B4-BE49-F238E27FC236}">
                <a16:creationId xmlns:a16="http://schemas.microsoft.com/office/drawing/2014/main" id="{14209521-2F42-402E-808B-B3B3C67C0764}"/>
              </a:ext>
            </a:extLst>
          </p:cNvPr>
          <p:cNvGrpSpPr/>
          <p:nvPr/>
        </p:nvGrpSpPr>
        <p:grpSpPr>
          <a:xfrm>
            <a:off x="1833861" y="3867944"/>
            <a:ext cx="7757173" cy="1847595"/>
            <a:chOff x="1833861" y="3867944"/>
            <a:chExt cx="7757173" cy="1847595"/>
          </a:xfrm>
        </p:grpSpPr>
        <p:pic>
          <p:nvPicPr>
            <p:cNvPr id="25" name="图片 24" descr="图标&#10;&#10;描述已自动生成">
              <a:extLst>
                <a:ext uri="{FF2B5EF4-FFF2-40B4-BE49-F238E27FC236}">
                  <a16:creationId xmlns:a16="http://schemas.microsoft.com/office/drawing/2014/main" id="{0947979B-6511-42B8-8937-6E3FC84D221A}"/>
                </a:ext>
              </a:extLst>
            </p:cNvPr>
            <p:cNvPicPr>
              <a:picLocks noChangeAspect="1"/>
            </p:cNvPicPr>
            <p:nvPr/>
          </p:nvPicPr>
          <p:blipFill>
            <a:blip r:embed="rId3"/>
            <a:stretch>
              <a:fillRect/>
            </a:stretch>
          </p:blipFill>
          <p:spPr>
            <a:xfrm>
              <a:off x="3937543" y="3867944"/>
              <a:ext cx="1440000" cy="1440000"/>
            </a:xfrm>
            <a:prstGeom prst="rect">
              <a:avLst/>
            </a:prstGeom>
          </p:spPr>
        </p:pic>
        <p:pic>
          <p:nvPicPr>
            <p:cNvPr id="26" name="图片 25" descr="图片包含 钟表, 黑暗, 大, 游戏机&#10;&#10;描述已自动生成">
              <a:extLst>
                <a:ext uri="{FF2B5EF4-FFF2-40B4-BE49-F238E27FC236}">
                  <a16:creationId xmlns:a16="http://schemas.microsoft.com/office/drawing/2014/main" id="{2BF9D04D-FFF0-4A01-A64C-6388E07A36C8}"/>
                </a:ext>
              </a:extLst>
            </p:cNvPr>
            <p:cNvPicPr>
              <a:picLocks noChangeAspect="1"/>
            </p:cNvPicPr>
            <p:nvPr/>
          </p:nvPicPr>
          <p:blipFill>
            <a:blip r:embed="rId4"/>
            <a:stretch>
              <a:fillRect/>
            </a:stretch>
          </p:blipFill>
          <p:spPr>
            <a:xfrm>
              <a:off x="6047352" y="3874524"/>
              <a:ext cx="1440000" cy="1440000"/>
            </a:xfrm>
            <a:prstGeom prst="rect">
              <a:avLst/>
            </a:prstGeom>
          </p:spPr>
        </p:pic>
        <p:pic>
          <p:nvPicPr>
            <p:cNvPr id="27" name="图片 26" descr="形状, 圆圈&#10;&#10;描述已自动生成">
              <a:extLst>
                <a:ext uri="{FF2B5EF4-FFF2-40B4-BE49-F238E27FC236}">
                  <a16:creationId xmlns:a16="http://schemas.microsoft.com/office/drawing/2014/main" id="{695EEFC7-B783-4AA2-BC67-0C06890B762F}"/>
                </a:ext>
              </a:extLst>
            </p:cNvPr>
            <p:cNvPicPr>
              <a:picLocks noChangeAspect="1"/>
            </p:cNvPicPr>
            <p:nvPr/>
          </p:nvPicPr>
          <p:blipFill>
            <a:blip r:embed="rId5"/>
            <a:stretch>
              <a:fillRect/>
            </a:stretch>
          </p:blipFill>
          <p:spPr>
            <a:xfrm>
              <a:off x="1833861" y="3886333"/>
              <a:ext cx="1440000" cy="1440000"/>
            </a:xfrm>
            <a:prstGeom prst="rect">
              <a:avLst/>
            </a:prstGeom>
          </p:spPr>
        </p:pic>
        <p:pic>
          <p:nvPicPr>
            <p:cNvPr id="28" name="Picture 6">
              <a:extLst>
                <a:ext uri="{FF2B5EF4-FFF2-40B4-BE49-F238E27FC236}">
                  <a16:creationId xmlns:a16="http://schemas.microsoft.com/office/drawing/2014/main" id="{BD197FD5-8A97-4DA3-840D-E5C6B1061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1034" y="3867944"/>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C78AC0F-8C64-4D3B-A3D9-B7AAF67CD240}"/>
                </a:ext>
              </a:extLst>
            </p:cNvPr>
            <p:cNvSpPr txBox="1"/>
            <p:nvPr/>
          </p:nvSpPr>
          <p:spPr>
            <a:xfrm>
              <a:off x="2017336" y="5346207"/>
              <a:ext cx="1096775" cy="369332"/>
            </a:xfrm>
            <a:prstGeom prst="rect">
              <a:avLst/>
            </a:prstGeom>
            <a:noFill/>
          </p:spPr>
          <p:txBody>
            <a:bodyPr wrap="none" rtlCol="0">
              <a:spAutoFit/>
            </a:bodyPr>
            <a:lstStyle/>
            <a:p>
              <a:r>
                <a:rPr lang="en-US" altLang="zh-CN" b="1" dirty="0"/>
                <a:t>Ladybug</a:t>
              </a:r>
              <a:endParaRPr lang="zh-CN" altLang="en-US" b="1" dirty="0"/>
            </a:p>
          </p:txBody>
        </p:sp>
        <p:sp>
          <p:nvSpPr>
            <p:cNvPr id="29" name="文本框 28">
              <a:extLst>
                <a:ext uri="{FF2B5EF4-FFF2-40B4-BE49-F238E27FC236}">
                  <a16:creationId xmlns:a16="http://schemas.microsoft.com/office/drawing/2014/main" id="{B604312F-52D9-4160-8B8B-DF48D4116C56}"/>
                </a:ext>
              </a:extLst>
            </p:cNvPr>
            <p:cNvSpPr txBox="1"/>
            <p:nvPr/>
          </p:nvSpPr>
          <p:spPr>
            <a:xfrm>
              <a:off x="4112964" y="5346207"/>
              <a:ext cx="1236236" cy="369332"/>
            </a:xfrm>
            <a:prstGeom prst="rect">
              <a:avLst/>
            </a:prstGeom>
            <a:noFill/>
          </p:spPr>
          <p:txBody>
            <a:bodyPr wrap="none" rtlCol="0">
              <a:spAutoFit/>
            </a:bodyPr>
            <a:lstStyle/>
            <a:p>
              <a:r>
                <a:rPr lang="en-US" altLang="zh-CN" b="1" dirty="0"/>
                <a:t>Honeybee</a:t>
              </a:r>
              <a:endParaRPr lang="zh-CN" altLang="en-US" b="1" dirty="0"/>
            </a:p>
          </p:txBody>
        </p:sp>
        <p:sp>
          <p:nvSpPr>
            <p:cNvPr id="30" name="文本框 29">
              <a:extLst>
                <a:ext uri="{FF2B5EF4-FFF2-40B4-BE49-F238E27FC236}">
                  <a16:creationId xmlns:a16="http://schemas.microsoft.com/office/drawing/2014/main" id="{06243597-1F67-4636-938B-D3EE9280A92E}"/>
                </a:ext>
              </a:extLst>
            </p:cNvPr>
            <p:cNvSpPr txBox="1"/>
            <p:nvPr/>
          </p:nvSpPr>
          <p:spPr>
            <a:xfrm>
              <a:off x="6149234" y="5346207"/>
              <a:ext cx="1247457" cy="369332"/>
            </a:xfrm>
            <a:prstGeom prst="rect">
              <a:avLst/>
            </a:prstGeom>
            <a:noFill/>
          </p:spPr>
          <p:txBody>
            <a:bodyPr wrap="none" rtlCol="0">
              <a:spAutoFit/>
            </a:bodyPr>
            <a:lstStyle/>
            <a:p>
              <a:r>
                <a:rPr lang="en-US" altLang="zh-CN" b="1" dirty="0"/>
                <a:t>Dragonfly</a:t>
              </a:r>
              <a:endParaRPr lang="zh-CN" altLang="en-US" b="1" dirty="0"/>
            </a:p>
          </p:txBody>
        </p:sp>
        <p:sp>
          <p:nvSpPr>
            <p:cNvPr id="31" name="文本框 30">
              <a:extLst>
                <a:ext uri="{FF2B5EF4-FFF2-40B4-BE49-F238E27FC236}">
                  <a16:creationId xmlns:a16="http://schemas.microsoft.com/office/drawing/2014/main" id="{38AB6804-FE8C-4AB3-B722-FBF390C6EC1E}"/>
                </a:ext>
              </a:extLst>
            </p:cNvPr>
            <p:cNvSpPr txBox="1"/>
            <p:nvPr/>
          </p:nvSpPr>
          <p:spPr>
            <a:xfrm>
              <a:off x="8309021" y="5345019"/>
              <a:ext cx="1124026" cy="369332"/>
            </a:xfrm>
            <a:prstGeom prst="rect">
              <a:avLst/>
            </a:prstGeom>
            <a:noFill/>
          </p:spPr>
          <p:txBody>
            <a:bodyPr wrap="none" rtlCol="0">
              <a:spAutoFit/>
            </a:bodyPr>
            <a:lstStyle/>
            <a:p>
              <a:r>
                <a:rPr lang="en-US" altLang="zh-CN" b="1" dirty="0"/>
                <a:t>Butterfly</a:t>
              </a:r>
              <a:endParaRPr lang="zh-CN" altLang="en-US" b="1" dirty="0"/>
            </a:p>
          </p:txBody>
        </p:sp>
      </p:grpSp>
    </p:spTree>
    <p:extLst>
      <p:ext uri="{BB962C8B-B14F-4D97-AF65-F5344CB8AC3E}">
        <p14:creationId xmlns:p14="http://schemas.microsoft.com/office/powerpoint/2010/main" val="21923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p>
        </p:txBody>
      </p:sp>
      <p:sp>
        <p:nvSpPr>
          <p:cNvPr id="15" name="文本框 14">
            <a:extLst>
              <a:ext uri="{FF2B5EF4-FFF2-40B4-BE49-F238E27FC236}">
                <a16:creationId xmlns:a16="http://schemas.microsoft.com/office/drawing/2014/main" id="{7F2C0634-39A2-4D65-9B17-D04368ED6885}"/>
              </a:ext>
            </a:extLst>
          </p:cNvPr>
          <p:cNvSpPr txBox="1"/>
          <p:nvPr/>
        </p:nvSpPr>
        <p:spPr>
          <a:xfrm>
            <a:off x="753832" y="1335804"/>
            <a:ext cx="6134100"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最全面的环境设计软件工具之一</a:t>
            </a:r>
            <a:endParaRPr lang="en-US" altLang="zh-CN" sz="16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A2B35E54-7AA6-4F5B-BFB4-52A5FA25C194}"/>
              </a:ext>
            </a:extLst>
          </p:cNvPr>
          <p:cNvSpPr txBox="1"/>
          <p:nvPr/>
        </p:nvSpPr>
        <p:spPr>
          <a:xfrm>
            <a:off x="753831" y="1828246"/>
            <a:ext cx="8848725"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集成了大量经过验证的模拟引擎的开源工具</a:t>
            </a:r>
            <a:endParaRPr lang="en-US" altLang="zh-CN" sz="1600" b="1" dirty="0">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F07FEDF6-EAC2-4FE9-A60B-20982A1B3334}"/>
              </a:ext>
            </a:extLst>
          </p:cNvPr>
          <p:cNvSpPr txBox="1"/>
          <p:nvPr/>
        </p:nvSpPr>
        <p:spPr>
          <a:xfrm>
            <a:off x="753831" y="2320688"/>
            <a:ext cx="794056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在同一个图形界面中执行可视化、参数化、模块化的物理仿真及数据分析</a:t>
            </a:r>
            <a:endParaRPr lang="en-US" altLang="zh-CN" sz="1600" b="1" dirty="0">
              <a:latin typeface="霞鹜文楷 Light" pitchFamily="2" charset="-122"/>
              <a:ea typeface="霞鹜文楷 Light" pitchFamily="2" charset="-122"/>
            </a:endParaRPr>
          </a:p>
        </p:txBody>
      </p:sp>
      <p:sp>
        <p:nvSpPr>
          <p:cNvPr id="22" name="文本框 21">
            <a:extLst>
              <a:ext uri="{FF2B5EF4-FFF2-40B4-BE49-F238E27FC236}">
                <a16:creationId xmlns:a16="http://schemas.microsoft.com/office/drawing/2014/main" id="{B106A14D-D062-4C65-9BEF-378581F660E7}"/>
              </a:ext>
            </a:extLst>
          </p:cNvPr>
          <p:cNvSpPr txBox="1"/>
          <p:nvPr/>
        </p:nvSpPr>
        <p:spPr>
          <a:xfrm>
            <a:off x="752606" y="2810944"/>
            <a:ext cx="794056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使用者广泛，是</a:t>
            </a:r>
            <a:r>
              <a:rPr lang="en-US" altLang="zh-CN" sz="1600" b="1" dirty="0">
                <a:latin typeface="霞鹜文楷 Light" pitchFamily="2" charset="-122"/>
                <a:ea typeface="霞鹜文楷 Light" pitchFamily="2" charset="-122"/>
              </a:rPr>
              <a:t>Grasshopper</a:t>
            </a:r>
            <a:r>
              <a:rPr lang="zh-CN" altLang="en-US" sz="1600" b="1" dirty="0">
                <a:latin typeface="霞鹜文楷 Light" pitchFamily="2" charset="-122"/>
                <a:ea typeface="霞鹜文楷 Light" pitchFamily="2" charset="-122"/>
              </a:rPr>
              <a:t>插件下载量前三的插件</a:t>
            </a:r>
            <a:endParaRPr lang="en-US" altLang="zh-CN" sz="1600" b="1" dirty="0">
              <a:latin typeface="霞鹜文楷 Light" pitchFamily="2" charset="-122"/>
              <a:ea typeface="霞鹜文楷 Light" pitchFamily="2" charset="-122"/>
            </a:endParaRPr>
          </a:p>
        </p:txBody>
      </p:sp>
      <p:sp>
        <p:nvSpPr>
          <p:cNvPr id="24" name="文本框 23">
            <a:extLst>
              <a:ext uri="{FF2B5EF4-FFF2-40B4-BE49-F238E27FC236}">
                <a16:creationId xmlns:a16="http://schemas.microsoft.com/office/drawing/2014/main" id="{EDAC3BAF-584F-4336-82AE-47C572DE4BCC}"/>
              </a:ext>
            </a:extLst>
          </p:cNvPr>
          <p:cNvSpPr txBox="1"/>
          <p:nvPr/>
        </p:nvSpPr>
        <p:spPr>
          <a:xfrm>
            <a:off x="752605" y="3301200"/>
            <a:ext cx="10667234" cy="338554"/>
          </a:xfrm>
          <a:prstGeom prst="rect">
            <a:avLst/>
          </a:prstGeom>
          <a:noFill/>
        </p:spPr>
        <p:txBody>
          <a:bodyPr wrap="square">
            <a:spAutoFit/>
          </a:bodyPr>
          <a:lstStyle/>
          <a:p>
            <a:pPr marL="342900" indent="-342900">
              <a:buFont typeface="Arial" panose="020B0604020202020204" pitchFamily="34" charset="0"/>
              <a:buChar char="•"/>
            </a:pPr>
            <a:r>
              <a:rPr lang="zh-CN" altLang="en-US" sz="1600" b="1" dirty="0">
                <a:latin typeface="霞鹜文楷 Light" pitchFamily="2" charset="-122"/>
                <a:ea typeface="霞鹜文楷 Light" pitchFamily="2" charset="-122"/>
              </a:rPr>
              <a:t>拥有高专业水准的社区支持，其开放论坛拥有众多技术一流的工程师、开发者、教育者</a:t>
            </a:r>
            <a:endParaRPr lang="en-US" altLang="zh-CN" sz="1600" b="1" dirty="0">
              <a:latin typeface="霞鹜文楷 Light" pitchFamily="2" charset="-122"/>
              <a:ea typeface="霞鹜文楷 Light" pitchFamily="2" charset="-122"/>
            </a:endParaRPr>
          </a:p>
        </p:txBody>
      </p:sp>
      <p:grpSp>
        <p:nvGrpSpPr>
          <p:cNvPr id="6" name="组合 5">
            <a:extLst>
              <a:ext uri="{FF2B5EF4-FFF2-40B4-BE49-F238E27FC236}">
                <a16:creationId xmlns:a16="http://schemas.microsoft.com/office/drawing/2014/main" id="{14209521-2F42-402E-808B-B3B3C67C0764}"/>
              </a:ext>
            </a:extLst>
          </p:cNvPr>
          <p:cNvGrpSpPr/>
          <p:nvPr/>
        </p:nvGrpSpPr>
        <p:grpSpPr>
          <a:xfrm>
            <a:off x="1833861" y="3867944"/>
            <a:ext cx="7757173" cy="1847595"/>
            <a:chOff x="1833861" y="3867944"/>
            <a:chExt cx="7757173" cy="1847595"/>
          </a:xfrm>
        </p:grpSpPr>
        <p:pic>
          <p:nvPicPr>
            <p:cNvPr id="25" name="图片 24" descr="图标&#10;&#10;描述已自动生成">
              <a:extLst>
                <a:ext uri="{FF2B5EF4-FFF2-40B4-BE49-F238E27FC236}">
                  <a16:creationId xmlns:a16="http://schemas.microsoft.com/office/drawing/2014/main" id="{0947979B-6511-42B8-8937-6E3FC84D221A}"/>
                </a:ext>
              </a:extLst>
            </p:cNvPr>
            <p:cNvPicPr>
              <a:picLocks noChangeAspect="1"/>
            </p:cNvPicPr>
            <p:nvPr/>
          </p:nvPicPr>
          <p:blipFill>
            <a:blip r:embed="rId3"/>
            <a:stretch>
              <a:fillRect/>
            </a:stretch>
          </p:blipFill>
          <p:spPr>
            <a:xfrm>
              <a:off x="3937543" y="3867944"/>
              <a:ext cx="1440000" cy="1440000"/>
            </a:xfrm>
            <a:prstGeom prst="rect">
              <a:avLst/>
            </a:prstGeom>
          </p:spPr>
        </p:pic>
        <p:pic>
          <p:nvPicPr>
            <p:cNvPr id="26" name="图片 25" descr="图片包含 钟表, 黑暗, 大, 游戏机&#10;&#10;描述已自动生成">
              <a:extLst>
                <a:ext uri="{FF2B5EF4-FFF2-40B4-BE49-F238E27FC236}">
                  <a16:creationId xmlns:a16="http://schemas.microsoft.com/office/drawing/2014/main" id="{2BF9D04D-FFF0-4A01-A64C-6388E07A36C8}"/>
                </a:ext>
              </a:extLst>
            </p:cNvPr>
            <p:cNvPicPr>
              <a:picLocks noChangeAspect="1"/>
            </p:cNvPicPr>
            <p:nvPr/>
          </p:nvPicPr>
          <p:blipFill>
            <a:blip r:embed="rId4"/>
            <a:stretch>
              <a:fillRect/>
            </a:stretch>
          </p:blipFill>
          <p:spPr>
            <a:xfrm>
              <a:off x="6047352" y="3874524"/>
              <a:ext cx="1440000" cy="1440000"/>
            </a:xfrm>
            <a:prstGeom prst="rect">
              <a:avLst/>
            </a:prstGeom>
          </p:spPr>
        </p:pic>
        <p:pic>
          <p:nvPicPr>
            <p:cNvPr id="27" name="图片 26" descr="形状, 圆圈&#10;&#10;描述已自动生成">
              <a:extLst>
                <a:ext uri="{FF2B5EF4-FFF2-40B4-BE49-F238E27FC236}">
                  <a16:creationId xmlns:a16="http://schemas.microsoft.com/office/drawing/2014/main" id="{695EEFC7-B783-4AA2-BC67-0C06890B762F}"/>
                </a:ext>
              </a:extLst>
            </p:cNvPr>
            <p:cNvPicPr>
              <a:picLocks noChangeAspect="1"/>
            </p:cNvPicPr>
            <p:nvPr/>
          </p:nvPicPr>
          <p:blipFill>
            <a:blip r:embed="rId5"/>
            <a:stretch>
              <a:fillRect/>
            </a:stretch>
          </p:blipFill>
          <p:spPr>
            <a:xfrm>
              <a:off x="1833861" y="3886333"/>
              <a:ext cx="1440000" cy="1440000"/>
            </a:xfrm>
            <a:prstGeom prst="rect">
              <a:avLst/>
            </a:prstGeom>
          </p:spPr>
        </p:pic>
        <p:pic>
          <p:nvPicPr>
            <p:cNvPr id="28" name="Picture 6">
              <a:extLst>
                <a:ext uri="{FF2B5EF4-FFF2-40B4-BE49-F238E27FC236}">
                  <a16:creationId xmlns:a16="http://schemas.microsoft.com/office/drawing/2014/main" id="{BD197FD5-8A97-4DA3-840D-E5C6B1061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1034" y="3867944"/>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C78AC0F-8C64-4D3B-A3D9-B7AAF67CD240}"/>
                </a:ext>
              </a:extLst>
            </p:cNvPr>
            <p:cNvSpPr txBox="1"/>
            <p:nvPr/>
          </p:nvSpPr>
          <p:spPr>
            <a:xfrm>
              <a:off x="2017336" y="5346207"/>
              <a:ext cx="1096775" cy="369332"/>
            </a:xfrm>
            <a:prstGeom prst="rect">
              <a:avLst/>
            </a:prstGeom>
            <a:noFill/>
          </p:spPr>
          <p:txBody>
            <a:bodyPr wrap="none" rtlCol="0">
              <a:spAutoFit/>
            </a:bodyPr>
            <a:lstStyle/>
            <a:p>
              <a:r>
                <a:rPr lang="en-US" altLang="zh-CN" b="1" dirty="0"/>
                <a:t>Ladybug</a:t>
              </a:r>
              <a:endParaRPr lang="zh-CN" altLang="en-US" b="1" dirty="0"/>
            </a:p>
          </p:txBody>
        </p:sp>
        <p:sp>
          <p:nvSpPr>
            <p:cNvPr id="29" name="文本框 28">
              <a:extLst>
                <a:ext uri="{FF2B5EF4-FFF2-40B4-BE49-F238E27FC236}">
                  <a16:creationId xmlns:a16="http://schemas.microsoft.com/office/drawing/2014/main" id="{B604312F-52D9-4160-8B8B-DF48D4116C56}"/>
                </a:ext>
              </a:extLst>
            </p:cNvPr>
            <p:cNvSpPr txBox="1"/>
            <p:nvPr/>
          </p:nvSpPr>
          <p:spPr>
            <a:xfrm>
              <a:off x="4112964" y="5346207"/>
              <a:ext cx="1236236" cy="369332"/>
            </a:xfrm>
            <a:prstGeom prst="rect">
              <a:avLst/>
            </a:prstGeom>
            <a:noFill/>
          </p:spPr>
          <p:txBody>
            <a:bodyPr wrap="none" rtlCol="0">
              <a:spAutoFit/>
            </a:bodyPr>
            <a:lstStyle/>
            <a:p>
              <a:r>
                <a:rPr lang="en-US" altLang="zh-CN" b="1" dirty="0"/>
                <a:t>Honeybee</a:t>
              </a:r>
              <a:endParaRPr lang="zh-CN" altLang="en-US" b="1" dirty="0"/>
            </a:p>
          </p:txBody>
        </p:sp>
        <p:sp>
          <p:nvSpPr>
            <p:cNvPr id="30" name="文本框 29">
              <a:extLst>
                <a:ext uri="{FF2B5EF4-FFF2-40B4-BE49-F238E27FC236}">
                  <a16:creationId xmlns:a16="http://schemas.microsoft.com/office/drawing/2014/main" id="{06243597-1F67-4636-938B-D3EE9280A92E}"/>
                </a:ext>
              </a:extLst>
            </p:cNvPr>
            <p:cNvSpPr txBox="1"/>
            <p:nvPr/>
          </p:nvSpPr>
          <p:spPr>
            <a:xfrm>
              <a:off x="6149234" y="5346207"/>
              <a:ext cx="1247457" cy="369332"/>
            </a:xfrm>
            <a:prstGeom prst="rect">
              <a:avLst/>
            </a:prstGeom>
            <a:noFill/>
          </p:spPr>
          <p:txBody>
            <a:bodyPr wrap="none" rtlCol="0">
              <a:spAutoFit/>
            </a:bodyPr>
            <a:lstStyle/>
            <a:p>
              <a:r>
                <a:rPr lang="en-US" altLang="zh-CN" b="1" dirty="0"/>
                <a:t>Dragonfly</a:t>
              </a:r>
              <a:endParaRPr lang="zh-CN" altLang="en-US" b="1" dirty="0"/>
            </a:p>
          </p:txBody>
        </p:sp>
        <p:sp>
          <p:nvSpPr>
            <p:cNvPr id="31" name="文本框 30">
              <a:extLst>
                <a:ext uri="{FF2B5EF4-FFF2-40B4-BE49-F238E27FC236}">
                  <a16:creationId xmlns:a16="http://schemas.microsoft.com/office/drawing/2014/main" id="{38AB6804-FE8C-4AB3-B722-FBF390C6EC1E}"/>
                </a:ext>
              </a:extLst>
            </p:cNvPr>
            <p:cNvSpPr txBox="1"/>
            <p:nvPr/>
          </p:nvSpPr>
          <p:spPr>
            <a:xfrm>
              <a:off x="8309021" y="5345019"/>
              <a:ext cx="1124026" cy="369332"/>
            </a:xfrm>
            <a:prstGeom prst="rect">
              <a:avLst/>
            </a:prstGeom>
            <a:noFill/>
          </p:spPr>
          <p:txBody>
            <a:bodyPr wrap="none" rtlCol="0">
              <a:spAutoFit/>
            </a:bodyPr>
            <a:lstStyle/>
            <a:p>
              <a:r>
                <a:rPr lang="en-US" altLang="zh-CN" b="1" dirty="0"/>
                <a:t>Butterfly</a:t>
              </a:r>
              <a:endParaRPr lang="zh-CN" altLang="en-US" b="1" dirty="0"/>
            </a:p>
          </p:txBody>
        </p:sp>
      </p:grpSp>
    </p:spTree>
    <p:extLst>
      <p:ext uri="{BB962C8B-B14F-4D97-AF65-F5344CB8AC3E}">
        <p14:creationId xmlns:p14="http://schemas.microsoft.com/office/powerpoint/2010/main" val="8499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p>
        </p:txBody>
      </p:sp>
      <p:grpSp>
        <p:nvGrpSpPr>
          <p:cNvPr id="13" name="组合 12">
            <a:extLst>
              <a:ext uri="{FF2B5EF4-FFF2-40B4-BE49-F238E27FC236}">
                <a16:creationId xmlns:a16="http://schemas.microsoft.com/office/drawing/2014/main" id="{72841553-0EAA-4452-865F-871C73E39FE8}"/>
              </a:ext>
            </a:extLst>
          </p:cNvPr>
          <p:cNvGrpSpPr/>
          <p:nvPr/>
        </p:nvGrpSpPr>
        <p:grpSpPr>
          <a:xfrm>
            <a:off x="6567881" y="1414846"/>
            <a:ext cx="4158080" cy="3751877"/>
            <a:chOff x="6506703" y="1129335"/>
            <a:chExt cx="4158080" cy="3751877"/>
          </a:xfrm>
        </p:grpSpPr>
        <p:sp>
          <p:nvSpPr>
            <p:cNvPr id="66" name="文本框 65">
              <a:extLst>
                <a:ext uri="{FF2B5EF4-FFF2-40B4-BE49-F238E27FC236}">
                  <a16:creationId xmlns:a16="http://schemas.microsoft.com/office/drawing/2014/main" id="{E535FB9A-1CEF-4B31-B488-8F2DA03474EC}"/>
                </a:ext>
              </a:extLst>
            </p:cNvPr>
            <p:cNvSpPr txBox="1"/>
            <p:nvPr/>
          </p:nvSpPr>
          <p:spPr>
            <a:xfrm>
              <a:off x="6506703" y="2564344"/>
              <a:ext cx="1912826" cy="369332"/>
            </a:xfrm>
            <a:prstGeom prst="rect">
              <a:avLst/>
            </a:prstGeom>
            <a:noFill/>
          </p:spPr>
          <p:txBody>
            <a:bodyPr wrap="square" rtlCol="0">
              <a:spAutoFit/>
            </a:bodyPr>
            <a:lstStyle/>
            <a:p>
              <a:pPr algn="ctr"/>
              <a:r>
                <a:rPr lang="en-US" altLang="zh-CN" b="1" dirty="0">
                  <a:latin typeface="霞鹜文楷 Light" pitchFamily="2" charset="-122"/>
                  <a:ea typeface="霞鹜文楷 Light" pitchFamily="2" charset="-122"/>
                </a:rPr>
                <a:t>Ladybug</a:t>
              </a:r>
              <a:endParaRPr lang="zh-CN" altLang="en-US" b="1" dirty="0">
                <a:latin typeface="霞鹜文楷 Light" pitchFamily="2" charset="-122"/>
                <a:ea typeface="霞鹜文楷 Light" pitchFamily="2" charset="-122"/>
              </a:endParaRPr>
            </a:p>
          </p:txBody>
        </p:sp>
        <p:grpSp>
          <p:nvGrpSpPr>
            <p:cNvPr id="12" name="组合 11">
              <a:extLst>
                <a:ext uri="{FF2B5EF4-FFF2-40B4-BE49-F238E27FC236}">
                  <a16:creationId xmlns:a16="http://schemas.microsoft.com/office/drawing/2014/main" id="{4C28FDA8-E3A5-4F12-8BD1-5A6FBD3DAC67}"/>
                </a:ext>
              </a:extLst>
            </p:cNvPr>
            <p:cNvGrpSpPr/>
            <p:nvPr/>
          </p:nvGrpSpPr>
          <p:grpSpPr>
            <a:xfrm>
              <a:off x="6596737" y="1129335"/>
              <a:ext cx="4068046" cy="3751877"/>
              <a:chOff x="6596737" y="1129335"/>
              <a:chExt cx="4068046" cy="3751877"/>
            </a:xfrm>
          </p:grpSpPr>
          <p:pic>
            <p:nvPicPr>
              <p:cNvPr id="62" name="Picture 2">
                <a:extLst>
                  <a:ext uri="{FF2B5EF4-FFF2-40B4-BE49-F238E27FC236}">
                    <a16:creationId xmlns:a16="http://schemas.microsoft.com/office/drawing/2014/main" id="{DA549552-94D9-4D77-A8A5-910FEDC61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316" y="118501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66FADB95-8CA2-40C2-97FF-0EDF7A9E8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5701" y="1129335"/>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269B9F8F-6E42-4CAA-96BD-A418C25B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319" y="302659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a:extLst>
                  <a:ext uri="{FF2B5EF4-FFF2-40B4-BE49-F238E27FC236}">
                    <a16:creationId xmlns:a16="http://schemas.microsoft.com/office/drawing/2014/main" id="{B3A72A55-BC5E-43F3-8300-ED6E06DBA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7223" y="298957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7" name="文本框 66">
                <a:extLst>
                  <a:ext uri="{FF2B5EF4-FFF2-40B4-BE49-F238E27FC236}">
                    <a16:creationId xmlns:a16="http://schemas.microsoft.com/office/drawing/2014/main" id="{5977DBB6-FE4A-4DC5-966D-2079BCE5935D}"/>
                  </a:ext>
                </a:extLst>
              </p:cNvPr>
              <p:cNvSpPr txBox="1"/>
              <p:nvPr/>
            </p:nvSpPr>
            <p:spPr>
              <a:xfrm>
                <a:off x="8361857" y="2561297"/>
                <a:ext cx="2199287" cy="369332"/>
              </a:xfrm>
              <a:prstGeom prst="rect">
                <a:avLst/>
              </a:prstGeom>
              <a:noFill/>
            </p:spPr>
            <p:txBody>
              <a:bodyPr wrap="square" rtlCol="0">
                <a:spAutoFit/>
              </a:bodyPr>
              <a:lstStyle/>
              <a:p>
                <a:pPr algn="ctr"/>
                <a:r>
                  <a:rPr lang="en-US" altLang="zh-CN" b="1" dirty="0">
                    <a:latin typeface="霞鹜文楷 Light" pitchFamily="2" charset="-122"/>
                    <a:ea typeface="霞鹜文楷 Light" pitchFamily="2" charset="-122"/>
                  </a:rPr>
                  <a:t>Honeybee</a:t>
                </a:r>
                <a:endParaRPr lang="zh-CN" altLang="en-US" b="1" dirty="0">
                  <a:latin typeface="霞鹜文楷 Light" pitchFamily="2" charset="-122"/>
                  <a:ea typeface="霞鹜文楷 Light" pitchFamily="2" charset="-122"/>
                </a:endParaRPr>
              </a:p>
            </p:txBody>
          </p:sp>
          <p:sp>
            <p:nvSpPr>
              <p:cNvPr id="68" name="文本框 67">
                <a:extLst>
                  <a:ext uri="{FF2B5EF4-FFF2-40B4-BE49-F238E27FC236}">
                    <a16:creationId xmlns:a16="http://schemas.microsoft.com/office/drawing/2014/main" id="{6B4C8180-D79A-48FF-8259-95FFA9F82A51}"/>
                  </a:ext>
                </a:extLst>
              </p:cNvPr>
              <p:cNvSpPr txBox="1"/>
              <p:nvPr/>
            </p:nvSpPr>
            <p:spPr>
              <a:xfrm>
                <a:off x="6596737" y="4485738"/>
                <a:ext cx="1958764" cy="369332"/>
              </a:xfrm>
              <a:prstGeom prst="rect">
                <a:avLst/>
              </a:prstGeom>
              <a:noFill/>
            </p:spPr>
            <p:txBody>
              <a:bodyPr wrap="square" rtlCol="0">
                <a:spAutoFit/>
              </a:bodyPr>
              <a:lstStyle/>
              <a:p>
                <a:pPr algn="ctr"/>
                <a:r>
                  <a:rPr lang="en-US" altLang="zh-CN" b="1" dirty="0">
                    <a:latin typeface="霞鹜文楷 Light" pitchFamily="2" charset="-122"/>
                    <a:ea typeface="霞鹜文楷 Light" pitchFamily="2" charset="-122"/>
                  </a:rPr>
                  <a:t>Butterfly</a:t>
                </a:r>
                <a:endParaRPr lang="zh-CN" altLang="en-US" b="1" dirty="0">
                  <a:latin typeface="霞鹜文楷 Light" pitchFamily="2" charset="-122"/>
                  <a:ea typeface="霞鹜文楷 Light" pitchFamily="2" charset="-122"/>
                </a:endParaRPr>
              </a:p>
            </p:txBody>
          </p:sp>
          <p:sp>
            <p:nvSpPr>
              <p:cNvPr id="69" name="文本框 68">
                <a:extLst>
                  <a:ext uri="{FF2B5EF4-FFF2-40B4-BE49-F238E27FC236}">
                    <a16:creationId xmlns:a16="http://schemas.microsoft.com/office/drawing/2014/main" id="{E3D14092-2F12-44CC-8025-DE2A93016EC7}"/>
                  </a:ext>
                </a:extLst>
              </p:cNvPr>
              <p:cNvSpPr txBox="1"/>
              <p:nvPr/>
            </p:nvSpPr>
            <p:spPr>
              <a:xfrm>
                <a:off x="8381262" y="4511880"/>
                <a:ext cx="2283521" cy="369332"/>
              </a:xfrm>
              <a:prstGeom prst="rect">
                <a:avLst/>
              </a:prstGeom>
              <a:noFill/>
            </p:spPr>
            <p:txBody>
              <a:bodyPr wrap="square" rtlCol="0">
                <a:spAutoFit/>
              </a:bodyPr>
              <a:lstStyle/>
              <a:p>
                <a:pPr algn="ctr"/>
                <a:r>
                  <a:rPr lang="en-US" altLang="zh-CN" b="1" dirty="0">
                    <a:latin typeface="霞鹜文楷 Light" pitchFamily="2" charset="-122"/>
                    <a:ea typeface="霞鹜文楷 Light" pitchFamily="2" charset="-122"/>
                  </a:rPr>
                  <a:t>Dragonfly </a:t>
                </a:r>
              </a:p>
            </p:txBody>
          </p:sp>
        </p:grpSp>
      </p:grpSp>
      <p:grpSp>
        <p:nvGrpSpPr>
          <p:cNvPr id="3" name="组合 2">
            <a:extLst>
              <a:ext uri="{FF2B5EF4-FFF2-40B4-BE49-F238E27FC236}">
                <a16:creationId xmlns:a16="http://schemas.microsoft.com/office/drawing/2014/main" id="{B90F651F-AEA5-4030-A5D9-F19DBCFFEDC6}"/>
              </a:ext>
            </a:extLst>
          </p:cNvPr>
          <p:cNvGrpSpPr/>
          <p:nvPr/>
        </p:nvGrpSpPr>
        <p:grpSpPr>
          <a:xfrm>
            <a:off x="1271728" y="1414846"/>
            <a:ext cx="4166100" cy="3655368"/>
            <a:chOff x="1225059" y="1186450"/>
            <a:chExt cx="4166100" cy="3655368"/>
          </a:xfrm>
        </p:grpSpPr>
        <p:pic>
          <p:nvPicPr>
            <p:cNvPr id="51" name="图片 50" descr="图标&#10;&#10;描述已自动生成">
              <a:extLst>
                <a:ext uri="{FF2B5EF4-FFF2-40B4-BE49-F238E27FC236}">
                  <a16:creationId xmlns:a16="http://schemas.microsoft.com/office/drawing/2014/main" id="{7BF75FE1-9640-473A-8A43-D40418D049F6}"/>
                </a:ext>
              </a:extLst>
            </p:cNvPr>
            <p:cNvPicPr>
              <a:picLocks noChangeAspect="1"/>
            </p:cNvPicPr>
            <p:nvPr/>
          </p:nvPicPr>
          <p:blipFill>
            <a:blip r:embed="rId7"/>
            <a:stretch>
              <a:fillRect/>
            </a:stretch>
          </p:blipFill>
          <p:spPr>
            <a:xfrm>
              <a:off x="2596546" y="1206631"/>
              <a:ext cx="1371487" cy="1371487"/>
            </a:xfrm>
            <a:prstGeom prst="rect">
              <a:avLst/>
            </a:prstGeom>
          </p:spPr>
        </p:pic>
        <p:pic>
          <p:nvPicPr>
            <p:cNvPr id="52" name="图片 51" descr="图片包含 钟表, 黑暗, 大, 游戏机&#10;&#10;描述已自动生成">
              <a:extLst>
                <a:ext uri="{FF2B5EF4-FFF2-40B4-BE49-F238E27FC236}">
                  <a16:creationId xmlns:a16="http://schemas.microsoft.com/office/drawing/2014/main" id="{402EEAD1-0D70-4890-A6F5-2BAEDBE25B9D}"/>
                </a:ext>
              </a:extLst>
            </p:cNvPr>
            <p:cNvPicPr>
              <a:picLocks noChangeAspect="1"/>
            </p:cNvPicPr>
            <p:nvPr/>
          </p:nvPicPr>
          <p:blipFill>
            <a:blip r:embed="rId8"/>
            <a:stretch>
              <a:fillRect/>
            </a:stretch>
          </p:blipFill>
          <p:spPr>
            <a:xfrm>
              <a:off x="3968033" y="1200524"/>
              <a:ext cx="1371487" cy="1371487"/>
            </a:xfrm>
            <a:prstGeom prst="rect">
              <a:avLst/>
            </a:prstGeom>
          </p:spPr>
        </p:pic>
        <p:pic>
          <p:nvPicPr>
            <p:cNvPr id="53" name="图片 52" descr="形状, 圆圈&#10;&#10;描述已自动生成">
              <a:extLst>
                <a:ext uri="{FF2B5EF4-FFF2-40B4-BE49-F238E27FC236}">
                  <a16:creationId xmlns:a16="http://schemas.microsoft.com/office/drawing/2014/main" id="{3B275BDD-B841-4202-A2E3-993CE28B55CE}"/>
                </a:ext>
              </a:extLst>
            </p:cNvPr>
            <p:cNvPicPr>
              <a:picLocks noChangeAspect="1"/>
            </p:cNvPicPr>
            <p:nvPr/>
          </p:nvPicPr>
          <p:blipFill>
            <a:blip r:embed="rId9"/>
            <a:stretch>
              <a:fillRect/>
            </a:stretch>
          </p:blipFill>
          <p:spPr>
            <a:xfrm>
              <a:off x="1225059" y="1186450"/>
              <a:ext cx="1371487" cy="1371487"/>
            </a:xfrm>
            <a:prstGeom prst="rect">
              <a:avLst/>
            </a:prstGeom>
          </p:spPr>
        </p:pic>
        <p:sp>
          <p:nvSpPr>
            <p:cNvPr id="54" name="文本框 53">
              <a:extLst>
                <a:ext uri="{FF2B5EF4-FFF2-40B4-BE49-F238E27FC236}">
                  <a16:creationId xmlns:a16="http://schemas.microsoft.com/office/drawing/2014/main" id="{66975C54-BA9B-48E2-BE52-C0D9CFCEC303}"/>
                </a:ext>
              </a:extLst>
            </p:cNvPr>
            <p:cNvSpPr txBox="1"/>
            <p:nvPr/>
          </p:nvSpPr>
          <p:spPr>
            <a:xfrm>
              <a:off x="1225059" y="2671354"/>
              <a:ext cx="1371487"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Ladybug</a:t>
              </a:r>
              <a:r>
                <a:rPr lang="en-US" altLang="zh-CN" b="1" dirty="0">
                  <a:effectLst/>
                  <a:latin typeface="霞鹜文楷 Light" pitchFamily="2" charset="-122"/>
                  <a:ea typeface="霞鹜文楷 Light" pitchFamily="2" charset="-122"/>
                </a:rPr>
                <a:t> </a:t>
              </a:r>
            </a:p>
          </p:txBody>
        </p:sp>
        <p:sp>
          <p:nvSpPr>
            <p:cNvPr id="55" name="文本框 54">
              <a:extLst>
                <a:ext uri="{FF2B5EF4-FFF2-40B4-BE49-F238E27FC236}">
                  <a16:creationId xmlns:a16="http://schemas.microsoft.com/office/drawing/2014/main" id="{49C9F793-6FC9-4B9B-B38F-2CB16ED8518C}"/>
                </a:ext>
              </a:extLst>
            </p:cNvPr>
            <p:cNvSpPr txBox="1"/>
            <p:nvPr/>
          </p:nvSpPr>
          <p:spPr>
            <a:xfrm>
              <a:off x="2596546" y="2672405"/>
              <a:ext cx="1371487"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Honeybee</a:t>
              </a:r>
              <a:r>
                <a:rPr lang="en-US" altLang="zh-CN" b="1" dirty="0">
                  <a:effectLst/>
                  <a:latin typeface="霞鹜文楷 Light" pitchFamily="2" charset="-122"/>
                  <a:ea typeface="霞鹜文楷 Light" pitchFamily="2" charset="-122"/>
                </a:rPr>
                <a:t> </a:t>
              </a:r>
            </a:p>
          </p:txBody>
        </p:sp>
        <p:sp>
          <p:nvSpPr>
            <p:cNvPr id="56" name="文本框 55">
              <a:extLst>
                <a:ext uri="{FF2B5EF4-FFF2-40B4-BE49-F238E27FC236}">
                  <a16:creationId xmlns:a16="http://schemas.microsoft.com/office/drawing/2014/main" id="{F55BB618-0331-4C4B-AC92-9FF4C7CF1F13}"/>
                </a:ext>
              </a:extLst>
            </p:cNvPr>
            <p:cNvSpPr txBox="1"/>
            <p:nvPr/>
          </p:nvSpPr>
          <p:spPr>
            <a:xfrm>
              <a:off x="3968033" y="2667248"/>
              <a:ext cx="1371487" cy="369332"/>
            </a:xfrm>
            <a:prstGeom prst="rect">
              <a:avLst/>
            </a:prstGeom>
            <a:noFill/>
          </p:spPr>
          <p:txBody>
            <a:bodyPr wrap="square">
              <a:spAutoFit/>
            </a:bodyPr>
            <a:lstStyle/>
            <a:p>
              <a:pPr algn="ctr"/>
              <a:r>
                <a:rPr lang="en-US" altLang="zh-CN" b="1" dirty="0">
                  <a:effectLst/>
                  <a:latin typeface="霞鹜文楷 Light" pitchFamily="2" charset="-122"/>
                  <a:ea typeface="霞鹜文楷 Light" pitchFamily="2" charset="-122"/>
                </a:rPr>
                <a:t>Dragonfly</a:t>
              </a:r>
            </a:p>
          </p:txBody>
        </p:sp>
        <p:pic>
          <p:nvPicPr>
            <p:cNvPr id="58" name="图片 57" descr="图标&#10;&#10;中度可信度描述已自动生成">
              <a:extLst>
                <a:ext uri="{FF2B5EF4-FFF2-40B4-BE49-F238E27FC236}">
                  <a16:creationId xmlns:a16="http://schemas.microsoft.com/office/drawing/2014/main" id="{E03278A7-9DF0-408A-A735-ADE40CDF97B4}"/>
                </a:ext>
              </a:extLst>
            </p:cNvPr>
            <p:cNvPicPr>
              <a:picLocks noChangeAspect="1"/>
            </p:cNvPicPr>
            <p:nvPr/>
          </p:nvPicPr>
          <p:blipFill>
            <a:blip r:embed="rId10"/>
            <a:stretch>
              <a:fillRect/>
            </a:stretch>
          </p:blipFill>
          <p:spPr>
            <a:xfrm>
              <a:off x="1539360" y="3075592"/>
              <a:ext cx="1371487" cy="1371487"/>
            </a:xfrm>
            <a:prstGeom prst="rect">
              <a:avLst/>
            </a:prstGeom>
          </p:spPr>
        </p:pic>
        <p:pic>
          <p:nvPicPr>
            <p:cNvPr id="59" name="图片 58" descr="徽标&#10;&#10;描述已自动生成">
              <a:extLst>
                <a:ext uri="{FF2B5EF4-FFF2-40B4-BE49-F238E27FC236}">
                  <a16:creationId xmlns:a16="http://schemas.microsoft.com/office/drawing/2014/main" id="{1EEC5F24-69EC-4625-AE5D-BF27C67D6977}"/>
                </a:ext>
              </a:extLst>
            </p:cNvPr>
            <p:cNvPicPr>
              <a:picLocks noChangeAspect="1"/>
            </p:cNvPicPr>
            <p:nvPr/>
          </p:nvPicPr>
          <p:blipFill>
            <a:blip r:embed="rId11"/>
            <a:stretch>
              <a:fillRect/>
            </a:stretch>
          </p:blipFill>
          <p:spPr>
            <a:xfrm>
              <a:off x="3778238" y="3100999"/>
              <a:ext cx="1371487" cy="1371487"/>
            </a:xfrm>
            <a:prstGeom prst="rect">
              <a:avLst/>
            </a:prstGeom>
          </p:spPr>
        </p:pic>
        <p:sp>
          <p:nvSpPr>
            <p:cNvPr id="60" name="文本框 59">
              <a:extLst>
                <a:ext uri="{FF2B5EF4-FFF2-40B4-BE49-F238E27FC236}">
                  <a16:creationId xmlns:a16="http://schemas.microsoft.com/office/drawing/2014/main" id="{D2857A42-824E-4505-B04F-20CAD6C7CB7E}"/>
                </a:ext>
              </a:extLst>
            </p:cNvPr>
            <p:cNvSpPr txBox="1"/>
            <p:nvPr/>
          </p:nvSpPr>
          <p:spPr>
            <a:xfrm>
              <a:off x="1297925" y="4472486"/>
              <a:ext cx="1854356"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HB-Radiance</a:t>
              </a:r>
              <a:r>
                <a:rPr lang="en-US" altLang="zh-CN" b="1" dirty="0">
                  <a:effectLst/>
                  <a:latin typeface="霞鹜文楷 Light" pitchFamily="2" charset="-122"/>
                  <a:ea typeface="霞鹜文楷 Light" pitchFamily="2" charset="-122"/>
                </a:rPr>
                <a:t> </a:t>
              </a:r>
            </a:p>
          </p:txBody>
        </p:sp>
        <p:sp>
          <p:nvSpPr>
            <p:cNvPr id="61" name="文本框 60">
              <a:extLst>
                <a:ext uri="{FF2B5EF4-FFF2-40B4-BE49-F238E27FC236}">
                  <a16:creationId xmlns:a16="http://schemas.microsoft.com/office/drawing/2014/main" id="{8912735B-624F-4177-B1CD-CADB665E6CB3}"/>
                </a:ext>
              </a:extLst>
            </p:cNvPr>
            <p:cNvSpPr txBox="1"/>
            <p:nvPr/>
          </p:nvSpPr>
          <p:spPr>
            <a:xfrm>
              <a:off x="3536803" y="4470196"/>
              <a:ext cx="1854356"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HB-Energy</a:t>
              </a:r>
              <a:r>
                <a:rPr lang="en-US" altLang="zh-CN" b="1" dirty="0">
                  <a:effectLst/>
                  <a:latin typeface="霞鹜文楷 Light" pitchFamily="2" charset="-122"/>
                  <a:ea typeface="霞鹜文楷 Light" pitchFamily="2" charset="-122"/>
                </a:rPr>
                <a:t> </a:t>
              </a:r>
            </a:p>
          </p:txBody>
        </p:sp>
      </p:grpSp>
      <p:grpSp>
        <p:nvGrpSpPr>
          <p:cNvPr id="75" name="组合 74">
            <a:extLst>
              <a:ext uri="{FF2B5EF4-FFF2-40B4-BE49-F238E27FC236}">
                <a16:creationId xmlns:a16="http://schemas.microsoft.com/office/drawing/2014/main" id="{F7FF21F4-3888-41A5-B0C8-01C779D3A0A7}"/>
              </a:ext>
            </a:extLst>
          </p:cNvPr>
          <p:cNvGrpSpPr/>
          <p:nvPr/>
        </p:nvGrpSpPr>
        <p:grpSpPr>
          <a:xfrm>
            <a:off x="1197779" y="1300793"/>
            <a:ext cx="4262358" cy="4608401"/>
            <a:chOff x="1197779" y="1300793"/>
            <a:chExt cx="4262358" cy="4608401"/>
          </a:xfrm>
        </p:grpSpPr>
        <p:sp>
          <p:nvSpPr>
            <p:cNvPr id="18" name="矩形 17">
              <a:extLst>
                <a:ext uri="{FF2B5EF4-FFF2-40B4-BE49-F238E27FC236}">
                  <a16:creationId xmlns:a16="http://schemas.microsoft.com/office/drawing/2014/main" id="{F2FF7D5B-15A6-4BFF-A988-8B2A617D0162}"/>
                </a:ext>
              </a:extLst>
            </p:cNvPr>
            <p:cNvSpPr/>
            <p:nvPr/>
          </p:nvSpPr>
          <p:spPr>
            <a:xfrm>
              <a:off x="1197779" y="1300793"/>
              <a:ext cx="4262358" cy="4006389"/>
            </a:xfrm>
            <a:custGeom>
              <a:avLst/>
              <a:gdLst>
                <a:gd name="connsiteX0" fmla="*/ 0 w 4262358"/>
                <a:gd name="connsiteY0" fmla="*/ 0 h 4006389"/>
                <a:gd name="connsiteX1" fmla="*/ 490171 w 4262358"/>
                <a:gd name="connsiteY1" fmla="*/ 0 h 4006389"/>
                <a:gd name="connsiteX2" fmla="*/ 1065590 w 4262358"/>
                <a:gd name="connsiteY2" fmla="*/ 0 h 4006389"/>
                <a:gd name="connsiteX3" fmla="*/ 1641008 w 4262358"/>
                <a:gd name="connsiteY3" fmla="*/ 0 h 4006389"/>
                <a:gd name="connsiteX4" fmla="*/ 2216426 w 4262358"/>
                <a:gd name="connsiteY4" fmla="*/ 0 h 4006389"/>
                <a:gd name="connsiteX5" fmla="*/ 2663974 w 4262358"/>
                <a:gd name="connsiteY5" fmla="*/ 0 h 4006389"/>
                <a:gd name="connsiteX6" fmla="*/ 3282016 w 4262358"/>
                <a:gd name="connsiteY6" fmla="*/ 0 h 4006389"/>
                <a:gd name="connsiteX7" fmla="*/ 3686940 w 4262358"/>
                <a:gd name="connsiteY7" fmla="*/ 0 h 4006389"/>
                <a:gd name="connsiteX8" fmla="*/ 4262358 w 4262358"/>
                <a:gd name="connsiteY8" fmla="*/ 0 h 4006389"/>
                <a:gd name="connsiteX9" fmla="*/ 4262358 w 4262358"/>
                <a:gd name="connsiteY9" fmla="*/ 492214 h 4006389"/>
                <a:gd name="connsiteX10" fmla="*/ 4262358 w 4262358"/>
                <a:gd name="connsiteY10" fmla="*/ 1064555 h 4006389"/>
                <a:gd name="connsiteX11" fmla="*/ 4262358 w 4262358"/>
                <a:gd name="connsiteY11" fmla="*/ 1717024 h 4006389"/>
                <a:gd name="connsiteX12" fmla="*/ 4262358 w 4262358"/>
                <a:gd name="connsiteY12" fmla="*/ 2209237 h 4006389"/>
                <a:gd name="connsiteX13" fmla="*/ 4262358 w 4262358"/>
                <a:gd name="connsiteY13" fmla="*/ 2661387 h 4006389"/>
                <a:gd name="connsiteX14" fmla="*/ 4262358 w 4262358"/>
                <a:gd name="connsiteY14" fmla="*/ 3273792 h 4006389"/>
                <a:gd name="connsiteX15" fmla="*/ 4262358 w 4262358"/>
                <a:gd name="connsiteY15" fmla="*/ 4006389 h 4006389"/>
                <a:gd name="connsiteX16" fmla="*/ 3772187 w 4262358"/>
                <a:gd name="connsiteY16" fmla="*/ 4006389 h 4006389"/>
                <a:gd name="connsiteX17" fmla="*/ 3282016 w 4262358"/>
                <a:gd name="connsiteY17" fmla="*/ 4006389 h 4006389"/>
                <a:gd name="connsiteX18" fmla="*/ 2877092 w 4262358"/>
                <a:gd name="connsiteY18" fmla="*/ 4006389 h 4006389"/>
                <a:gd name="connsiteX19" fmla="*/ 2301673 w 4262358"/>
                <a:gd name="connsiteY19" fmla="*/ 4006389 h 4006389"/>
                <a:gd name="connsiteX20" fmla="*/ 1896749 w 4262358"/>
                <a:gd name="connsiteY20" fmla="*/ 4006389 h 4006389"/>
                <a:gd name="connsiteX21" fmla="*/ 1491825 w 4262358"/>
                <a:gd name="connsiteY21" fmla="*/ 4006389 h 4006389"/>
                <a:gd name="connsiteX22" fmla="*/ 916407 w 4262358"/>
                <a:gd name="connsiteY22" fmla="*/ 4006389 h 4006389"/>
                <a:gd name="connsiteX23" fmla="*/ 0 w 4262358"/>
                <a:gd name="connsiteY23" fmla="*/ 4006389 h 4006389"/>
                <a:gd name="connsiteX24" fmla="*/ 0 w 4262358"/>
                <a:gd name="connsiteY24" fmla="*/ 3474112 h 4006389"/>
                <a:gd name="connsiteX25" fmla="*/ 0 w 4262358"/>
                <a:gd name="connsiteY25" fmla="*/ 2941834 h 4006389"/>
                <a:gd name="connsiteX26" fmla="*/ 0 w 4262358"/>
                <a:gd name="connsiteY26" fmla="*/ 2409557 h 4006389"/>
                <a:gd name="connsiteX27" fmla="*/ 0 w 4262358"/>
                <a:gd name="connsiteY27" fmla="*/ 1797152 h 4006389"/>
                <a:gd name="connsiteX28" fmla="*/ 0 w 4262358"/>
                <a:gd name="connsiteY28" fmla="*/ 1345002 h 4006389"/>
                <a:gd name="connsiteX29" fmla="*/ 0 w 4262358"/>
                <a:gd name="connsiteY29" fmla="*/ 772661 h 4006389"/>
                <a:gd name="connsiteX30" fmla="*/ 0 w 4262358"/>
                <a:gd name="connsiteY30" fmla="*/ 0 h 400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2358" h="4006389" extrusionOk="0">
                  <a:moveTo>
                    <a:pt x="0" y="0"/>
                  </a:moveTo>
                  <a:cubicBezTo>
                    <a:pt x="169362" y="-51817"/>
                    <a:pt x="358803" y="38924"/>
                    <a:pt x="490171" y="0"/>
                  </a:cubicBezTo>
                  <a:cubicBezTo>
                    <a:pt x="621539" y="-38924"/>
                    <a:pt x="909110" y="31534"/>
                    <a:pt x="1065590" y="0"/>
                  </a:cubicBezTo>
                  <a:cubicBezTo>
                    <a:pt x="1222070" y="-31534"/>
                    <a:pt x="1504969" y="15903"/>
                    <a:pt x="1641008" y="0"/>
                  </a:cubicBezTo>
                  <a:cubicBezTo>
                    <a:pt x="1777047" y="-15903"/>
                    <a:pt x="1991366" y="3223"/>
                    <a:pt x="2216426" y="0"/>
                  </a:cubicBezTo>
                  <a:cubicBezTo>
                    <a:pt x="2441486" y="-3223"/>
                    <a:pt x="2550737" y="25602"/>
                    <a:pt x="2663974" y="0"/>
                  </a:cubicBezTo>
                  <a:cubicBezTo>
                    <a:pt x="2777211" y="-25602"/>
                    <a:pt x="3036554" y="36176"/>
                    <a:pt x="3282016" y="0"/>
                  </a:cubicBezTo>
                  <a:cubicBezTo>
                    <a:pt x="3527478" y="-36176"/>
                    <a:pt x="3605822" y="11012"/>
                    <a:pt x="3686940" y="0"/>
                  </a:cubicBezTo>
                  <a:cubicBezTo>
                    <a:pt x="3768058" y="-11012"/>
                    <a:pt x="4120111" y="29003"/>
                    <a:pt x="4262358" y="0"/>
                  </a:cubicBezTo>
                  <a:cubicBezTo>
                    <a:pt x="4306835" y="116581"/>
                    <a:pt x="4250268" y="257781"/>
                    <a:pt x="4262358" y="492214"/>
                  </a:cubicBezTo>
                  <a:cubicBezTo>
                    <a:pt x="4274448" y="726647"/>
                    <a:pt x="4195059" y="850426"/>
                    <a:pt x="4262358" y="1064555"/>
                  </a:cubicBezTo>
                  <a:cubicBezTo>
                    <a:pt x="4329657" y="1278684"/>
                    <a:pt x="4236666" y="1556963"/>
                    <a:pt x="4262358" y="1717024"/>
                  </a:cubicBezTo>
                  <a:cubicBezTo>
                    <a:pt x="4288050" y="1877085"/>
                    <a:pt x="4210759" y="2085391"/>
                    <a:pt x="4262358" y="2209237"/>
                  </a:cubicBezTo>
                  <a:cubicBezTo>
                    <a:pt x="4313957" y="2333083"/>
                    <a:pt x="4225823" y="2477971"/>
                    <a:pt x="4262358" y="2661387"/>
                  </a:cubicBezTo>
                  <a:cubicBezTo>
                    <a:pt x="4298893" y="2844803"/>
                    <a:pt x="4221590" y="3120217"/>
                    <a:pt x="4262358" y="3273792"/>
                  </a:cubicBezTo>
                  <a:cubicBezTo>
                    <a:pt x="4303126" y="3427367"/>
                    <a:pt x="4195709" y="3836527"/>
                    <a:pt x="4262358" y="4006389"/>
                  </a:cubicBezTo>
                  <a:cubicBezTo>
                    <a:pt x="4102004" y="4058263"/>
                    <a:pt x="3950091" y="3958260"/>
                    <a:pt x="3772187" y="4006389"/>
                  </a:cubicBezTo>
                  <a:cubicBezTo>
                    <a:pt x="3594283" y="4054518"/>
                    <a:pt x="3450392" y="3953508"/>
                    <a:pt x="3282016" y="4006389"/>
                  </a:cubicBezTo>
                  <a:cubicBezTo>
                    <a:pt x="3113640" y="4059270"/>
                    <a:pt x="2969673" y="3987436"/>
                    <a:pt x="2877092" y="4006389"/>
                  </a:cubicBezTo>
                  <a:cubicBezTo>
                    <a:pt x="2784511" y="4025342"/>
                    <a:pt x="2533321" y="3965839"/>
                    <a:pt x="2301673" y="4006389"/>
                  </a:cubicBezTo>
                  <a:cubicBezTo>
                    <a:pt x="2070025" y="4046939"/>
                    <a:pt x="2031738" y="3997371"/>
                    <a:pt x="1896749" y="4006389"/>
                  </a:cubicBezTo>
                  <a:cubicBezTo>
                    <a:pt x="1761760" y="4015407"/>
                    <a:pt x="1669420" y="3961963"/>
                    <a:pt x="1491825" y="4006389"/>
                  </a:cubicBezTo>
                  <a:cubicBezTo>
                    <a:pt x="1314230" y="4050815"/>
                    <a:pt x="1047115" y="3952288"/>
                    <a:pt x="916407" y="4006389"/>
                  </a:cubicBezTo>
                  <a:cubicBezTo>
                    <a:pt x="785699" y="4060490"/>
                    <a:pt x="379890" y="3968847"/>
                    <a:pt x="0" y="4006389"/>
                  </a:cubicBezTo>
                  <a:cubicBezTo>
                    <a:pt x="-33844" y="3745794"/>
                    <a:pt x="58908" y="3616356"/>
                    <a:pt x="0" y="3474112"/>
                  </a:cubicBezTo>
                  <a:cubicBezTo>
                    <a:pt x="-58908" y="3331868"/>
                    <a:pt x="21967" y="3178353"/>
                    <a:pt x="0" y="2941834"/>
                  </a:cubicBezTo>
                  <a:cubicBezTo>
                    <a:pt x="-21967" y="2705315"/>
                    <a:pt x="51625" y="2601942"/>
                    <a:pt x="0" y="2409557"/>
                  </a:cubicBezTo>
                  <a:cubicBezTo>
                    <a:pt x="-51625" y="2217172"/>
                    <a:pt x="52159" y="2030095"/>
                    <a:pt x="0" y="1797152"/>
                  </a:cubicBezTo>
                  <a:cubicBezTo>
                    <a:pt x="-52159" y="1564210"/>
                    <a:pt x="39189" y="1567834"/>
                    <a:pt x="0" y="1345002"/>
                  </a:cubicBezTo>
                  <a:cubicBezTo>
                    <a:pt x="-39189" y="1122170"/>
                    <a:pt x="20223" y="888883"/>
                    <a:pt x="0" y="772661"/>
                  </a:cubicBezTo>
                  <a:cubicBezTo>
                    <a:pt x="-20223" y="656439"/>
                    <a:pt x="41724" y="211219"/>
                    <a:pt x="0" y="0"/>
                  </a:cubicBezTo>
                  <a:close/>
                </a:path>
              </a:pathLst>
            </a:custGeom>
            <a:noFill/>
            <a:ln w="57150">
              <a:solidFill>
                <a:schemeClr val="accent2">
                  <a:lumMod val="75000"/>
                </a:schemeClr>
              </a:solidFill>
              <a:prstDash val="dash"/>
              <a:extLst>
                <a:ext uri="{C807C97D-BFC1-408E-A445-0C87EB9F89A2}">
                  <ask:lineSketchStyleProps xmlns:ask="http://schemas.microsoft.com/office/drawing/2018/sketchyshapes" sd="271146927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C9423A4-9105-4476-9CEB-2C8BBB2B1D99}"/>
                </a:ext>
              </a:extLst>
            </p:cNvPr>
            <p:cNvSpPr txBox="1"/>
            <p:nvPr/>
          </p:nvSpPr>
          <p:spPr>
            <a:xfrm>
              <a:off x="1743846" y="5539862"/>
              <a:ext cx="3322476" cy="369332"/>
            </a:xfrm>
            <a:prstGeom prst="rect">
              <a:avLst/>
            </a:prstGeom>
            <a:noFill/>
          </p:spPr>
          <p:txBody>
            <a:bodyPr wrap="square" rtlCol="0">
              <a:spAutoFit/>
            </a:bodyPr>
            <a:lstStyle/>
            <a:p>
              <a:pPr algn="ctr"/>
              <a:r>
                <a:rPr lang="en-US" altLang="zh-CN" b="1" dirty="0"/>
                <a:t>Ladybug Tools</a:t>
              </a:r>
              <a:r>
                <a:rPr lang="zh-CN" altLang="en-US" b="1" dirty="0"/>
                <a:t>（</a:t>
              </a:r>
              <a:r>
                <a:rPr lang="en-US" altLang="zh-CN" b="1" dirty="0"/>
                <a:t>LBT1.X</a:t>
              </a:r>
              <a:r>
                <a:rPr lang="zh-CN" altLang="en-US" b="1" dirty="0"/>
                <a:t>）</a:t>
              </a:r>
            </a:p>
          </p:txBody>
        </p:sp>
      </p:grpSp>
      <p:grpSp>
        <p:nvGrpSpPr>
          <p:cNvPr id="23" name="组合 22">
            <a:extLst>
              <a:ext uri="{FF2B5EF4-FFF2-40B4-BE49-F238E27FC236}">
                <a16:creationId xmlns:a16="http://schemas.microsoft.com/office/drawing/2014/main" id="{A9CA0C1B-53AA-4594-A8A8-7DD818FE99DB}"/>
              </a:ext>
            </a:extLst>
          </p:cNvPr>
          <p:cNvGrpSpPr/>
          <p:nvPr/>
        </p:nvGrpSpPr>
        <p:grpSpPr>
          <a:xfrm>
            <a:off x="6486045" y="1261781"/>
            <a:ext cx="4262358" cy="4839589"/>
            <a:chOff x="6486045" y="1261781"/>
            <a:chExt cx="4262358" cy="4839589"/>
          </a:xfrm>
        </p:grpSpPr>
        <p:sp>
          <p:nvSpPr>
            <p:cNvPr id="70" name="矩形 69">
              <a:extLst>
                <a:ext uri="{FF2B5EF4-FFF2-40B4-BE49-F238E27FC236}">
                  <a16:creationId xmlns:a16="http://schemas.microsoft.com/office/drawing/2014/main" id="{197C8B94-A0B1-4DD4-AA99-C084DBBEC733}"/>
                </a:ext>
              </a:extLst>
            </p:cNvPr>
            <p:cNvSpPr/>
            <p:nvPr/>
          </p:nvSpPr>
          <p:spPr>
            <a:xfrm>
              <a:off x="6486045" y="1261781"/>
              <a:ext cx="4262358" cy="4006389"/>
            </a:xfrm>
            <a:custGeom>
              <a:avLst/>
              <a:gdLst>
                <a:gd name="connsiteX0" fmla="*/ 0 w 4262358"/>
                <a:gd name="connsiteY0" fmla="*/ 0 h 4006389"/>
                <a:gd name="connsiteX1" fmla="*/ 490171 w 4262358"/>
                <a:gd name="connsiteY1" fmla="*/ 0 h 4006389"/>
                <a:gd name="connsiteX2" fmla="*/ 1065590 w 4262358"/>
                <a:gd name="connsiteY2" fmla="*/ 0 h 4006389"/>
                <a:gd name="connsiteX3" fmla="*/ 1641008 w 4262358"/>
                <a:gd name="connsiteY3" fmla="*/ 0 h 4006389"/>
                <a:gd name="connsiteX4" fmla="*/ 2216426 w 4262358"/>
                <a:gd name="connsiteY4" fmla="*/ 0 h 4006389"/>
                <a:gd name="connsiteX5" fmla="*/ 2663974 w 4262358"/>
                <a:gd name="connsiteY5" fmla="*/ 0 h 4006389"/>
                <a:gd name="connsiteX6" fmla="*/ 3282016 w 4262358"/>
                <a:gd name="connsiteY6" fmla="*/ 0 h 4006389"/>
                <a:gd name="connsiteX7" fmla="*/ 3686940 w 4262358"/>
                <a:gd name="connsiteY7" fmla="*/ 0 h 4006389"/>
                <a:gd name="connsiteX8" fmla="*/ 4262358 w 4262358"/>
                <a:gd name="connsiteY8" fmla="*/ 0 h 4006389"/>
                <a:gd name="connsiteX9" fmla="*/ 4262358 w 4262358"/>
                <a:gd name="connsiteY9" fmla="*/ 492214 h 4006389"/>
                <a:gd name="connsiteX10" fmla="*/ 4262358 w 4262358"/>
                <a:gd name="connsiteY10" fmla="*/ 1064555 h 4006389"/>
                <a:gd name="connsiteX11" fmla="*/ 4262358 w 4262358"/>
                <a:gd name="connsiteY11" fmla="*/ 1717024 h 4006389"/>
                <a:gd name="connsiteX12" fmla="*/ 4262358 w 4262358"/>
                <a:gd name="connsiteY12" fmla="*/ 2209237 h 4006389"/>
                <a:gd name="connsiteX13" fmla="*/ 4262358 w 4262358"/>
                <a:gd name="connsiteY13" fmla="*/ 2661387 h 4006389"/>
                <a:gd name="connsiteX14" fmla="*/ 4262358 w 4262358"/>
                <a:gd name="connsiteY14" fmla="*/ 3273792 h 4006389"/>
                <a:gd name="connsiteX15" fmla="*/ 4262358 w 4262358"/>
                <a:gd name="connsiteY15" fmla="*/ 4006389 h 4006389"/>
                <a:gd name="connsiteX16" fmla="*/ 3772187 w 4262358"/>
                <a:gd name="connsiteY16" fmla="*/ 4006389 h 4006389"/>
                <a:gd name="connsiteX17" fmla="*/ 3282016 w 4262358"/>
                <a:gd name="connsiteY17" fmla="*/ 4006389 h 4006389"/>
                <a:gd name="connsiteX18" fmla="*/ 2877092 w 4262358"/>
                <a:gd name="connsiteY18" fmla="*/ 4006389 h 4006389"/>
                <a:gd name="connsiteX19" fmla="*/ 2301673 w 4262358"/>
                <a:gd name="connsiteY19" fmla="*/ 4006389 h 4006389"/>
                <a:gd name="connsiteX20" fmla="*/ 1896749 w 4262358"/>
                <a:gd name="connsiteY20" fmla="*/ 4006389 h 4006389"/>
                <a:gd name="connsiteX21" fmla="*/ 1491825 w 4262358"/>
                <a:gd name="connsiteY21" fmla="*/ 4006389 h 4006389"/>
                <a:gd name="connsiteX22" fmla="*/ 916407 w 4262358"/>
                <a:gd name="connsiteY22" fmla="*/ 4006389 h 4006389"/>
                <a:gd name="connsiteX23" fmla="*/ 0 w 4262358"/>
                <a:gd name="connsiteY23" fmla="*/ 4006389 h 4006389"/>
                <a:gd name="connsiteX24" fmla="*/ 0 w 4262358"/>
                <a:gd name="connsiteY24" fmla="*/ 3474112 h 4006389"/>
                <a:gd name="connsiteX25" fmla="*/ 0 w 4262358"/>
                <a:gd name="connsiteY25" fmla="*/ 2941834 h 4006389"/>
                <a:gd name="connsiteX26" fmla="*/ 0 w 4262358"/>
                <a:gd name="connsiteY26" fmla="*/ 2409557 h 4006389"/>
                <a:gd name="connsiteX27" fmla="*/ 0 w 4262358"/>
                <a:gd name="connsiteY27" fmla="*/ 1797152 h 4006389"/>
                <a:gd name="connsiteX28" fmla="*/ 0 w 4262358"/>
                <a:gd name="connsiteY28" fmla="*/ 1345002 h 4006389"/>
                <a:gd name="connsiteX29" fmla="*/ 0 w 4262358"/>
                <a:gd name="connsiteY29" fmla="*/ 772661 h 4006389"/>
                <a:gd name="connsiteX30" fmla="*/ 0 w 4262358"/>
                <a:gd name="connsiteY30" fmla="*/ 0 h 400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2358" h="4006389" extrusionOk="0">
                  <a:moveTo>
                    <a:pt x="0" y="0"/>
                  </a:moveTo>
                  <a:cubicBezTo>
                    <a:pt x="169362" y="-51817"/>
                    <a:pt x="358803" y="38924"/>
                    <a:pt x="490171" y="0"/>
                  </a:cubicBezTo>
                  <a:cubicBezTo>
                    <a:pt x="621539" y="-38924"/>
                    <a:pt x="909110" y="31534"/>
                    <a:pt x="1065590" y="0"/>
                  </a:cubicBezTo>
                  <a:cubicBezTo>
                    <a:pt x="1222070" y="-31534"/>
                    <a:pt x="1504969" y="15903"/>
                    <a:pt x="1641008" y="0"/>
                  </a:cubicBezTo>
                  <a:cubicBezTo>
                    <a:pt x="1777047" y="-15903"/>
                    <a:pt x="1991366" y="3223"/>
                    <a:pt x="2216426" y="0"/>
                  </a:cubicBezTo>
                  <a:cubicBezTo>
                    <a:pt x="2441486" y="-3223"/>
                    <a:pt x="2550737" y="25602"/>
                    <a:pt x="2663974" y="0"/>
                  </a:cubicBezTo>
                  <a:cubicBezTo>
                    <a:pt x="2777211" y="-25602"/>
                    <a:pt x="3036554" y="36176"/>
                    <a:pt x="3282016" y="0"/>
                  </a:cubicBezTo>
                  <a:cubicBezTo>
                    <a:pt x="3527478" y="-36176"/>
                    <a:pt x="3605822" y="11012"/>
                    <a:pt x="3686940" y="0"/>
                  </a:cubicBezTo>
                  <a:cubicBezTo>
                    <a:pt x="3768058" y="-11012"/>
                    <a:pt x="4120111" y="29003"/>
                    <a:pt x="4262358" y="0"/>
                  </a:cubicBezTo>
                  <a:cubicBezTo>
                    <a:pt x="4306835" y="116581"/>
                    <a:pt x="4250268" y="257781"/>
                    <a:pt x="4262358" y="492214"/>
                  </a:cubicBezTo>
                  <a:cubicBezTo>
                    <a:pt x="4274448" y="726647"/>
                    <a:pt x="4195059" y="850426"/>
                    <a:pt x="4262358" y="1064555"/>
                  </a:cubicBezTo>
                  <a:cubicBezTo>
                    <a:pt x="4329657" y="1278684"/>
                    <a:pt x="4236666" y="1556963"/>
                    <a:pt x="4262358" y="1717024"/>
                  </a:cubicBezTo>
                  <a:cubicBezTo>
                    <a:pt x="4288050" y="1877085"/>
                    <a:pt x="4210759" y="2085391"/>
                    <a:pt x="4262358" y="2209237"/>
                  </a:cubicBezTo>
                  <a:cubicBezTo>
                    <a:pt x="4313957" y="2333083"/>
                    <a:pt x="4225823" y="2477971"/>
                    <a:pt x="4262358" y="2661387"/>
                  </a:cubicBezTo>
                  <a:cubicBezTo>
                    <a:pt x="4298893" y="2844803"/>
                    <a:pt x="4221590" y="3120217"/>
                    <a:pt x="4262358" y="3273792"/>
                  </a:cubicBezTo>
                  <a:cubicBezTo>
                    <a:pt x="4303126" y="3427367"/>
                    <a:pt x="4195709" y="3836527"/>
                    <a:pt x="4262358" y="4006389"/>
                  </a:cubicBezTo>
                  <a:cubicBezTo>
                    <a:pt x="4102004" y="4058263"/>
                    <a:pt x="3950091" y="3958260"/>
                    <a:pt x="3772187" y="4006389"/>
                  </a:cubicBezTo>
                  <a:cubicBezTo>
                    <a:pt x="3594283" y="4054518"/>
                    <a:pt x="3450392" y="3953508"/>
                    <a:pt x="3282016" y="4006389"/>
                  </a:cubicBezTo>
                  <a:cubicBezTo>
                    <a:pt x="3113640" y="4059270"/>
                    <a:pt x="2969673" y="3987436"/>
                    <a:pt x="2877092" y="4006389"/>
                  </a:cubicBezTo>
                  <a:cubicBezTo>
                    <a:pt x="2784511" y="4025342"/>
                    <a:pt x="2533321" y="3965839"/>
                    <a:pt x="2301673" y="4006389"/>
                  </a:cubicBezTo>
                  <a:cubicBezTo>
                    <a:pt x="2070025" y="4046939"/>
                    <a:pt x="2031738" y="3997371"/>
                    <a:pt x="1896749" y="4006389"/>
                  </a:cubicBezTo>
                  <a:cubicBezTo>
                    <a:pt x="1761760" y="4015407"/>
                    <a:pt x="1669420" y="3961963"/>
                    <a:pt x="1491825" y="4006389"/>
                  </a:cubicBezTo>
                  <a:cubicBezTo>
                    <a:pt x="1314230" y="4050815"/>
                    <a:pt x="1047115" y="3952288"/>
                    <a:pt x="916407" y="4006389"/>
                  </a:cubicBezTo>
                  <a:cubicBezTo>
                    <a:pt x="785699" y="4060490"/>
                    <a:pt x="379890" y="3968847"/>
                    <a:pt x="0" y="4006389"/>
                  </a:cubicBezTo>
                  <a:cubicBezTo>
                    <a:pt x="-33844" y="3745794"/>
                    <a:pt x="58908" y="3616356"/>
                    <a:pt x="0" y="3474112"/>
                  </a:cubicBezTo>
                  <a:cubicBezTo>
                    <a:pt x="-58908" y="3331868"/>
                    <a:pt x="21967" y="3178353"/>
                    <a:pt x="0" y="2941834"/>
                  </a:cubicBezTo>
                  <a:cubicBezTo>
                    <a:pt x="-21967" y="2705315"/>
                    <a:pt x="51625" y="2601942"/>
                    <a:pt x="0" y="2409557"/>
                  </a:cubicBezTo>
                  <a:cubicBezTo>
                    <a:pt x="-51625" y="2217172"/>
                    <a:pt x="52159" y="2030095"/>
                    <a:pt x="0" y="1797152"/>
                  </a:cubicBezTo>
                  <a:cubicBezTo>
                    <a:pt x="-52159" y="1564210"/>
                    <a:pt x="39189" y="1567834"/>
                    <a:pt x="0" y="1345002"/>
                  </a:cubicBezTo>
                  <a:cubicBezTo>
                    <a:pt x="-39189" y="1122170"/>
                    <a:pt x="20223" y="888883"/>
                    <a:pt x="0" y="772661"/>
                  </a:cubicBezTo>
                  <a:cubicBezTo>
                    <a:pt x="-20223" y="656439"/>
                    <a:pt x="41724" y="211219"/>
                    <a:pt x="0" y="0"/>
                  </a:cubicBezTo>
                  <a:close/>
                </a:path>
              </a:pathLst>
            </a:custGeom>
            <a:noFill/>
            <a:ln w="57150">
              <a:solidFill>
                <a:schemeClr val="accent1">
                  <a:lumMod val="75000"/>
                </a:schemeClr>
              </a:solidFill>
              <a:prstDash val="dash"/>
              <a:extLst>
                <a:ext uri="{C807C97D-BFC1-408E-A445-0C87EB9F89A2}">
                  <ask:lineSketchStyleProps xmlns:ask="http://schemas.microsoft.com/office/drawing/2018/sketchyshapes" sd="271146927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D4FD8505-CB44-4FA4-BB96-DAE64F671573}"/>
                </a:ext>
              </a:extLst>
            </p:cNvPr>
            <p:cNvSpPr txBox="1"/>
            <p:nvPr/>
          </p:nvSpPr>
          <p:spPr>
            <a:xfrm>
              <a:off x="7084441" y="5455039"/>
              <a:ext cx="3322476" cy="646331"/>
            </a:xfrm>
            <a:prstGeom prst="rect">
              <a:avLst/>
            </a:prstGeom>
            <a:noFill/>
          </p:spPr>
          <p:txBody>
            <a:bodyPr wrap="square" rtlCol="0">
              <a:spAutoFit/>
            </a:bodyPr>
            <a:lstStyle/>
            <a:p>
              <a:pPr algn="ctr"/>
              <a:r>
                <a:rPr lang="en-US" altLang="zh-CN" b="1" dirty="0"/>
                <a:t>Ladybug Tools Legacy</a:t>
              </a:r>
              <a:r>
                <a:rPr lang="zh-CN" altLang="en-US" b="1" dirty="0"/>
                <a:t>（</a:t>
              </a:r>
              <a:r>
                <a:rPr lang="en-US" altLang="zh-CN" b="1" dirty="0"/>
                <a:t>0.069 and 0.066</a:t>
              </a:r>
              <a:r>
                <a:rPr lang="zh-CN" altLang="en-US" b="1" dirty="0"/>
                <a:t>）</a:t>
              </a:r>
            </a:p>
          </p:txBody>
        </p:sp>
      </p:grpSp>
    </p:spTree>
    <p:extLst>
      <p:ext uri="{BB962C8B-B14F-4D97-AF65-F5344CB8AC3E}">
        <p14:creationId xmlns:p14="http://schemas.microsoft.com/office/powerpoint/2010/main" val="37521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p>
        </p:txBody>
      </p:sp>
      <p:grpSp>
        <p:nvGrpSpPr>
          <p:cNvPr id="37" name="组合 36">
            <a:extLst>
              <a:ext uri="{FF2B5EF4-FFF2-40B4-BE49-F238E27FC236}">
                <a16:creationId xmlns:a16="http://schemas.microsoft.com/office/drawing/2014/main" id="{FDB55C89-4811-4628-9232-D104A5F47384}"/>
              </a:ext>
            </a:extLst>
          </p:cNvPr>
          <p:cNvGrpSpPr/>
          <p:nvPr/>
        </p:nvGrpSpPr>
        <p:grpSpPr>
          <a:xfrm>
            <a:off x="1274143" y="1568813"/>
            <a:ext cx="9406425" cy="3881511"/>
            <a:chOff x="971487" y="1587763"/>
            <a:chExt cx="11733880" cy="4841923"/>
          </a:xfrm>
        </p:grpSpPr>
        <p:cxnSp>
          <p:nvCxnSpPr>
            <p:cNvPr id="38" name="直接连接符 37">
              <a:extLst>
                <a:ext uri="{FF2B5EF4-FFF2-40B4-BE49-F238E27FC236}">
                  <a16:creationId xmlns:a16="http://schemas.microsoft.com/office/drawing/2014/main" id="{AFB4FBFC-C61F-4A39-A40D-ABBD0273911F}"/>
                </a:ext>
              </a:extLst>
            </p:cNvPr>
            <p:cNvCxnSpPr>
              <a:cxnSpLocks/>
            </p:cNvCxnSpPr>
            <p:nvPr/>
          </p:nvCxnSpPr>
          <p:spPr>
            <a:xfrm flipV="1">
              <a:off x="6687044" y="1587763"/>
              <a:ext cx="0" cy="3331928"/>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1ED2CE1-3C22-4B76-A07C-0D596B826E07}"/>
                </a:ext>
              </a:extLst>
            </p:cNvPr>
            <p:cNvCxnSpPr>
              <a:cxnSpLocks/>
            </p:cNvCxnSpPr>
            <p:nvPr/>
          </p:nvCxnSpPr>
          <p:spPr>
            <a:xfrm flipV="1">
              <a:off x="3188826" y="1587763"/>
              <a:ext cx="0" cy="3313822"/>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718087D-E4EB-4AFD-8678-9D370AE5A6BB}"/>
                </a:ext>
              </a:extLst>
            </p:cNvPr>
            <p:cNvCxnSpPr>
              <a:cxnSpLocks/>
            </p:cNvCxnSpPr>
            <p:nvPr/>
          </p:nvCxnSpPr>
          <p:spPr>
            <a:xfrm flipH="1" flipV="1">
              <a:off x="1150098" y="1623034"/>
              <a:ext cx="1" cy="3269498"/>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303301BF-6119-4249-8F38-8369BF17D9D8}"/>
                </a:ext>
              </a:extLst>
            </p:cNvPr>
            <p:cNvCxnSpPr>
              <a:cxnSpLocks/>
            </p:cNvCxnSpPr>
            <p:nvPr/>
          </p:nvCxnSpPr>
          <p:spPr>
            <a:xfrm flipV="1">
              <a:off x="9650927" y="1623034"/>
              <a:ext cx="0" cy="3325706"/>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BA1631A9-B430-4D99-B83E-A047EC16A8EA}"/>
                </a:ext>
              </a:extLst>
            </p:cNvPr>
            <p:cNvCxnSpPr>
              <a:cxnSpLocks/>
            </p:cNvCxnSpPr>
            <p:nvPr/>
          </p:nvCxnSpPr>
          <p:spPr>
            <a:xfrm flipV="1">
              <a:off x="8760098" y="1623034"/>
              <a:ext cx="0" cy="3325706"/>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69B1BF00-E21E-4687-9191-A389F60D8D70}"/>
                </a:ext>
              </a:extLst>
            </p:cNvPr>
            <p:cNvCxnSpPr>
              <a:cxnSpLocks/>
            </p:cNvCxnSpPr>
            <p:nvPr/>
          </p:nvCxnSpPr>
          <p:spPr>
            <a:xfrm flipV="1">
              <a:off x="5905089" y="1587763"/>
              <a:ext cx="0" cy="3329225"/>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25F6825C-9FA8-4224-9C7B-1DB3A815BFA7}"/>
                </a:ext>
              </a:extLst>
            </p:cNvPr>
            <p:cNvCxnSpPr>
              <a:cxnSpLocks/>
            </p:cNvCxnSpPr>
            <p:nvPr/>
          </p:nvCxnSpPr>
          <p:spPr>
            <a:xfrm flipV="1">
              <a:off x="5129509" y="1587763"/>
              <a:ext cx="0" cy="3326118"/>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25F3389-3BB1-48B4-9578-43A1E7718452}"/>
                </a:ext>
              </a:extLst>
            </p:cNvPr>
            <p:cNvCxnSpPr>
              <a:cxnSpLocks/>
            </p:cNvCxnSpPr>
            <p:nvPr/>
          </p:nvCxnSpPr>
          <p:spPr>
            <a:xfrm flipV="1">
              <a:off x="11089197" y="1623034"/>
              <a:ext cx="0" cy="3325706"/>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38657F47-BC4F-4AFE-B040-72AF76584647}"/>
                </a:ext>
              </a:extLst>
            </p:cNvPr>
            <p:cNvCxnSpPr>
              <a:stCxn id="47" idx="6"/>
              <a:endCxn id="48" idx="2"/>
            </p:cNvCxnSpPr>
            <p:nvPr/>
          </p:nvCxnSpPr>
          <p:spPr>
            <a:xfrm flipV="1">
              <a:off x="1310062" y="4405236"/>
              <a:ext cx="365154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9DAB5B09-C263-4AF2-AB2E-4A320ABE6AB4}"/>
                </a:ext>
              </a:extLst>
            </p:cNvPr>
            <p:cNvSpPr/>
            <p:nvPr/>
          </p:nvSpPr>
          <p:spPr>
            <a:xfrm>
              <a:off x="971487" y="4235949"/>
              <a:ext cx="338575" cy="338575"/>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169A811-F107-4E81-B5F7-2EF9A41C6046}"/>
                </a:ext>
              </a:extLst>
            </p:cNvPr>
            <p:cNvSpPr/>
            <p:nvPr/>
          </p:nvSpPr>
          <p:spPr>
            <a:xfrm>
              <a:off x="4961609" y="4235948"/>
              <a:ext cx="338575" cy="338575"/>
            </a:xfrm>
            <a:prstGeom prst="ellipse">
              <a:avLst/>
            </a:prstGeom>
            <a:solidFill>
              <a:schemeClr val="bg1"/>
            </a:solidFill>
            <a:ln w="38100">
              <a:solidFill>
                <a:srgbClr val="F5B3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a:extLst>
                <a:ext uri="{FF2B5EF4-FFF2-40B4-BE49-F238E27FC236}">
                  <a16:creationId xmlns:a16="http://schemas.microsoft.com/office/drawing/2014/main" id="{1E797E76-9A7C-483A-B4B2-D51BF344444A}"/>
                </a:ext>
              </a:extLst>
            </p:cNvPr>
            <p:cNvCxnSpPr>
              <a:cxnSpLocks/>
              <a:endCxn id="85" idx="2"/>
            </p:cNvCxnSpPr>
            <p:nvPr/>
          </p:nvCxnSpPr>
          <p:spPr>
            <a:xfrm>
              <a:off x="5300184" y="4405235"/>
              <a:ext cx="3281302" cy="0"/>
            </a:xfrm>
            <a:prstGeom prst="line">
              <a:avLst/>
            </a:prstGeom>
            <a:ln w="76200">
              <a:solidFill>
                <a:srgbClr val="F5B34C"/>
              </a:solidFill>
            </a:ln>
          </p:spPr>
          <p:style>
            <a:lnRef idx="1">
              <a:schemeClr val="accent1"/>
            </a:lnRef>
            <a:fillRef idx="0">
              <a:schemeClr val="accent1"/>
            </a:fillRef>
            <a:effectRef idx="0">
              <a:schemeClr val="accent1"/>
            </a:effectRef>
            <a:fontRef idx="minor">
              <a:schemeClr val="tx1"/>
            </a:fontRef>
          </p:style>
        </p:cxnSp>
        <p:sp>
          <p:nvSpPr>
            <p:cNvPr id="50" name="椭圆 49">
              <a:extLst>
                <a:ext uri="{FF2B5EF4-FFF2-40B4-BE49-F238E27FC236}">
                  <a16:creationId xmlns:a16="http://schemas.microsoft.com/office/drawing/2014/main" id="{9FEB34B0-F68D-49B1-94A5-A8263F9592F6}"/>
                </a:ext>
              </a:extLst>
            </p:cNvPr>
            <p:cNvSpPr/>
            <p:nvPr/>
          </p:nvSpPr>
          <p:spPr>
            <a:xfrm>
              <a:off x="5744583" y="4235947"/>
              <a:ext cx="338575" cy="338575"/>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Picture 4">
              <a:extLst>
                <a:ext uri="{FF2B5EF4-FFF2-40B4-BE49-F238E27FC236}">
                  <a16:creationId xmlns:a16="http://schemas.microsoft.com/office/drawing/2014/main" id="{DB68D344-F74E-4421-AE88-271635A46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252" y="3930868"/>
              <a:ext cx="898934" cy="8989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0FE2D29C-C814-47B4-A72C-D7171A305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560" y="3980673"/>
              <a:ext cx="898934" cy="898934"/>
            </a:xfrm>
            <a:prstGeom prst="rect">
              <a:avLst/>
            </a:prstGeom>
            <a:noFill/>
            <a:extLst>
              <a:ext uri="{909E8E84-426E-40DD-AFC4-6F175D3DCCD1}">
                <a14:hiddenFill xmlns:a14="http://schemas.microsoft.com/office/drawing/2010/main">
                  <a:solidFill>
                    <a:srgbClr val="FFFFFF"/>
                  </a:solidFill>
                </a14:hiddenFill>
              </a:ext>
            </a:extLst>
          </p:spPr>
        </p:pic>
        <p:sp>
          <p:nvSpPr>
            <p:cNvPr id="73" name="椭圆 72">
              <a:extLst>
                <a:ext uri="{FF2B5EF4-FFF2-40B4-BE49-F238E27FC236}">
                  <a16:creationId xmlns:a16="http://schemas.microsoft.com/office/drawing/2014/main" id="{FAD657E0-AEB6-494E-B9C0-1F9572EAB0EF}"/>
                </a:ext>
              </a:extLst>
            </p:cNvPr>
            <p:cNvSpPr/>
            <p:nvPr/>
          </p:nvSpPr>
          <p:spPr>
            <a:xfrm>
              <a:off x="10910585" y="4235946"/>
              <a:ext cx="338575" cy="338575"/>
            </a:xfrm>
            <a:prstGeom prst="ellipse">
              <a:avLst/>
            </a:prstGeom>
            <a:solidFill>
              <a:schemeClr val="bg1"/>
            </a:solidFill>
            <a:ln w="38100">
              <a:solidFill>
                <a:srgbClr val="27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a:extLst>
                <a:ext uri="{FF2B5EF4-FFF2-40B4-BE49-F238E27FC236}">
                  <a16:creationId xmlns:a16="http://schemas.microsoft.com/office/drawing/2014/main" id="{FA90FAF6-4DE8-44E0-ABC8-EBF2F8C02DDF}"/>
                </a:ext>
              </a:extLst>
            </p:cNvPr>
            <p:cNvCxnSpPr>
              <a:cxnSpLocks/>
              <a:endCxn id="73" idx="2"/>
            </p:cNvCxnSpPr>
            <p:nvPr/>
          </p:nvCxnSpPr>
          <p:spPr>
            <a:xfrm>
              <a:off x="8920061" y="4405233"/>
              <a:ext cx="1990524" cy="1"/>
            </a:xfrm>
            <a:prstGeom prst="line">
              <a:avLst/>
            </a:prstGeom>
            <a:ln w="76200">
              <a:solidFill>
                <a:srgbClr val="26ABE2"/>
              </a:solidFill>
            </a:ln>
          </p:spPr>
          <p:style>
            <a:lnRef idx="1">
              <a:schemeClr val="accent1"/>
            </a:lnRef>
            <a:fillRef idx="0">
              <a:schemeClr val="accent1"/>
            </a:fillRef>
            <a:effectRef idx="0">
              <a:schemeClr val="accent1"/>
            </a:effectRef>
            <a:fontRef idx="minor">
              <a:schemeClr val="tx1"/>
            </a:fontRef>
          </p:style>
        </p:cxnSp>
        <p:pic>
          <p:nvPicPr>
            <p:cNvPr id="76" name="Picture 6">
              <a:extLst>
                <a:ext uri="{FF2B5EF4-FFF2-40B4-BE49-F238E27FC236}">
                  <a16:creationId xmlns:a16="http://schemas.microsoft.com/office/drawing/2014/main" id="{82FF203F-FE02-470E-AE41-95A3A6A1A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7233" y="3930868"/>
              <a:ext cx="948739" cy="948739"/>
            </a:xfrm>
            <a:prstGeom prst="rect">
              <a:avLst/>
            </a:prstGeom>
            <a:noFill/>
            <a:extLst>
              <a:ext uri="{909E8E84-426E-40DD-AFC4-6F175D3DCCD1}">
                <a14:hiddenFill xmlns:a14="http://schemas.microsoft.com/office/drawing/2010/main">
                  <a:solidFill>
                    <a:srgbClr val="FFFFFF"/>
                  </a:solidFill>
                </a14:hiddenFill>
              </a:ext>
            </a:extLst>
          </p:spPr>
        </p:pic>
        <p:sp>
          <p:nvSpPr>
            <p:cNvPr id="77" name="椭圆 76">
              <a:extLst>
                <a:ext uri="{FF2B5EF4-FFF2-40B4-BE49-F238E27FC236}">
                  <a16:creationId xmlns:a16="http://schemas.microsoft.com/office/drawing/2014/main" id="{B19D1C30-27E9-40E3-80D7-9832F75FBEA7}"/>
                </a:ext>
              </a:extLst>
            </p:cNvPr>
            <p:cNvSpPr/>
            <p:nvPr/>
          </p:nvSpPr>
          <p:spPr>
            <a:xfrm>
              <a:off x="980811" y="1907689"/>
              <a:ext cx="338575" cy="33857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8" name="直接连接符 77">
              <a:extLst>
                <a:ext uri="{FF2B5EF4-FFF2-40B4-BE49-F238E27FC236}">
                  <a16:creationId xmlns:a16="http://schemas.microsoft.com/office/drawing/2014/main" id="{E18B968B-270F-41C2-938C-BF96CD477134}"/>
                </a:ext>
              </a:extLst>
            </p:cNvPr>
            <p:cNvCxnSpPr>
              <a:cxnSpLocks/>
            </p:cNvCxnSpPr>
            <p:nvPr/>
          </p:nvCxnSpPr>
          <p:spPr>
            <a:xfrm>
              <a:off x="1150098" y="2097399"/>
              <a:ext cx="11555269" cy="0"/>
            </a:xfrm>
            <a:prstGeom prst="line">
              <a:avLst/>
            </a:prstGeom>
            <a:ln w="762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9" name="矩形 78">
              <a:extLst>
                <a:ext uri="{FF2B5EF4-FFF2-40B4-BE49-F238E27FC236}">
                  <a16:creationId xmlns:a16="http://schemas.microsoft.com/office/drawing/2014/main" id="{CC227D18-4A61-472C-97E9-BA6F372CB5AD}"/>
                </a:ext>
              </a:extLst>
            </p:cNvPr>
            <p:cNvSpPr/>
            <p:nvPr/>
          </p:nvSpPr>
          <p:spPr>
            <a:xfrm>
              <a:off x="1211244" y="2317068"/>
              <a:ext cx="3867464" cy="288000"/>
            </a:xfrm>
            <a:prstGeom prst="rect">
              <a:avLst/>
            </a:prstGeom>
            <a:solidFill>
              <a:srgbClr val="A8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气候分析</a:t>
              </a:r>
            </a:p>
          </p:txBody>
        </p:sp>
        <p:sp>
          <p:nvSpPr>
            <p:cNvPr id="80" name="矩形 79">
              <a:extLst>
                <a:ext uri="{FF2B5EF4-FFF2-40B4-BE49-F238E27FC236}">
                  <a16:creationId xmlns:a16="http://schemas.microsoft.com/office/drawing/2014/main" id="{CDF68FEB-8AD0-4884-A7E4-E88739544FF4}"/>
                </a:ext>
              </a:extLst>
            </p:cNvPr>
            <p:cNvSpPr/>
            <p:nvPr/>
          </p:nvSpPr>
          <p:spPr>
            <a:xfrm>
              <a:off x="3255265" y="2642997"/>
              <a:ext cx="2614834"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形体及朝向分析</a:t>
              </a:r>
            </a:p>
          </p:txBody>
        </p:sp>
        <p:sp>
          <p:nvSpPr>
            <p:cNvPr id="81" name="矩形 80">
              <a:extLst>
                <a:ext uri="{FF2B5EF4-FFF2-40B4-BE49-F238E27FC236}">
                  <a16:creationId xmlns:a16="http://schemas.microsoft.com/office/drawing/2014/main" id="{0C50073E-1688-4A1F-992D-998978932DAB}"/>
                </a:ext>
              </a:extLst>
            </p:cNvPr>
            <p:cNvSpPr/>
            <p:nvPr/>
          </p:nvSpPr>
          <p:spPr>
            <a:xfrm>
              <a:off x="5191656" y="2953018"/>
              <a:ext cx="3508587" cy="288000"/>
            </a:xfrm>
            <a:prstGeom prst="rect">
              <a:avLst/>
            </a:prstGeom>
            <a:solidFill>
              <a:srgbClr val="F5B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采光分析分析</a:t>
              </a:r>
            </a:p>
          </p:txBody>
        </p:sp>
        <p:sp>
          <p:nvSpPr>
            <p:cNvPr id="82" name="矩形 81">
              <a:extLst>
                <a:ext uri="{FF2B5EF4-FFF2-40B4-BE49-F238E27FC236}">
                  <a16:creationId xmlns:a16="http://schemas.microsoft.com/office/drawing/2014/main" id="{51B10D90-9770-4116-9C87-644FA2D6D60B}"/>
                </a:ext>
              </a:extLst>
            </p:cNvPr>
            <p:cNvSpPr/>
            <p:nvPr/>
          </p:nvSpPr>
          <p:spPr>
            <a:xfrm>
              <a:off x="6740139" y="3278174"/>
              <a:ext cx="2844350" cy="288000"/>
            </a:xfrm>
            <a:prstGeom prst="rect">
              <a:avLst/>
            </a:prstGeom>
            <a:solidFill>
              <a:srgbClr val="90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能耗分析</a:t>
              </a:r>
            </a:p>
          </p:txBody>
        </p:sp>
        <p:sp>
          <p:nvSpPr>
            <p:cNvPr id="83" name="矩形 82">
              <a:extLst>
                <a:ext uri="{FF2B5EF4-FFF2-40B4-BE49-F238E27FC236}">
                  <a16:creationId xmlns:a16="http://schemas.microsoft.com/office/drawing/2014/main" id="{42351795-ABD2-4476-B45E-C8BD72ACE11D}"/>
                </a:ext>
              </a:extLst>
            </p:cNvPr>
            <p:cNvSpPr/>
            <p:nvPr/>
          </p:nvSpPr>
          <p:spPr>
            <a:xfrm>
              <a:off x="8819953" y="3609595"/>
              <a:ext cx="2216150" cy="288000"/>
            </a:xfrm>
            <a:prstGeom prst="rect">
              <a:avLst/>
            </a:prstGeom>
            <a:solidFill>
              <a:srgbClr val="249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风环境分析</a:t>
              </a:r>
            </a:p>
          </p:txBody>
        </p:sp>
        <p:sp>
          <p:nvSpPr>
            <p:cNvPr id="84" name="文本框 83">
              <a:extLst>
                <a:ext uri="{FF2B5EF4-FFF2-40B4-BE49-F238E27FC236}">
                  <a16:creationId xmlns:a16="http://schemas.microsoft.com/office/drawing/2014/main" id="{11B2D1A3-6805-4FAC-A3A7-7B0D1931979E}"/>
                </a:ext>
              </a:extLst>
            </p:cNvPr>
            <p:cNvSpPr txBox="1"/>
            <p:nvPr/>
          </p:nvSpPr>
          <p:spPr>
            <a:xfrm>
              <a:off x="3370281" y="5968969"/>
              <a:ext cx="7141107" cy="460717"/>
            </a:xfrm>
            <a:prstGeom prst="rect">
              <a:avLst/>
            </a:prstGeom>
            <a:noFill/>
          </p:spPr>
          <p:txBody>
            <a:bodyPr wrap="none" rtlCol="0">
              <a:spAutoFit/>
            </a:bodyPr>
            <a:lstStyle/>
            <a:p>
              <a:r>
                <a:rPr lang="zh-CN" altLang="en-US" b="1" dirty="0">
                  <a:solidFill>
                    <a:schemeClr val="bg1">
                      <a:lumMod val="50000"/>
                    </a:schemeClr>
                  </a:solidFill>
                  <a:latin typeface="霞鹜文楷 Light" pitchFamily="2" charset="-122"/>
                  <a:ea typeface="霞鹜文楷 Light" pitchFamily="2" charset="-122"/>
                </a:rPr>
                <a:t>建筑设计中各阶段需要进行的多种建筑物理分析路线图</a:t>
              </a:r>
            </a:p>
          </p:txBody>
        </p:sp>
        <p:sp>
          <p:nvSpPr>
            <p:cNvPr id="85" name="椭圆 84">
              <a:extLst>
                <a:ext uri="{FF2B5EF4-FFF2-40B4-BE49-F238E27FC236}">
                  <a16:creationId xmlns:a16="http://schemas.microsoft.com/office/drawing/2014/main" id="{158613C4-B269-40E6-9BAE-1DFB77E73545}"/>
                </a:ext>
              </a:extLst>
            </p:cNvPr>
            <p:cNvSpPr/>
            <p:nvPr/>
          </p:nvSpPr>
          <p:spPr>
            <a:xfrm>
              <a:off x="8581486" y="4235947"/>
              <a:ext cx="338575" cy="338575"/>
            </a:xfrm>
            <a:prstGeom prst="ellipse">
              <a:avLst/>
            </a:prstGeom>
            <a:solidFill>
              <a:schemeClr val="bg1"/>
            </a:solidFill>
            <a:ln w="38100">
              <a:solidFill>
                <a:srgbClr val="27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1D13B7B0-0573-478C-990A-4C6BEE81BE89}"/>
              </a:ext>
            </a:extLst>
          </p:cNvPr>
          <p:cNvGrpSpPr/>
          <p:nvPr/>
        </p:nvGrpSpPr>
        <p:grpSpPr>
          <a:xfrm>
            <a:off x="6226853" y="3307394"/>
            <a:ext cx="1080000" cy="1080000"/>
            <a:chOff x="6208000" y="3622534"/>
            <a:chExt cx="1080000" cy="1080000"/>
          </a:xfrm>
        </p:grpSpPr>
        <p:pic>
          <p:nvPicPr>
            <p:cNvPr id="86" name="Picture 8">
              <a:extLst>
                <a:ext uri="{FF2B5EF4-FFF2-40B4-BE49-F238E27FC236}">
                  <a16:creationId xmlns:a16="http://schemas.microsoft.com/office/drawing/2014/main" id="{64700E31-E51C-49A8-AB10-BA0C32552E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493" y="3678269"/>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B60D4824-657A-43F9-9695-9AB03D215B2D}"/>
                </a:ext>
              </a:extLst>
            </p:cNvPr>
            <p:cNvSpPr/>
            <p:nvPr/>
          </p:nvSpPr>
          <p:spPr>
            <a:xfrm>
              <a:off x="6208000" y="3622534"/>
              <a:ext cx="1080000" cy="1080000"/>
            </a:xfrm>
            <a:custGeom>
              <a:avLst/>
              <a:gdLst>
                <a:gd name="connsiteX0" fmla="*/ 0 w 1080000"/>
                <a:gd name="connsiteY0" fmla="*/ 0 h 1080000"/>
                <a:gd name="connsiteX1" fmla="*/ 561600 w 1080000"/>
                <a:gd name="connsiteY1" fmla="*/ 0 h 1080000"/>
                <a:gd name="connsiteX2" fmla="*/ 1080000 w 1080000"/>
                <a:gd name="connsiteY2" fmla="*/ 0 h 1080000"/>
                <a:gd name="connsiteX3" fmla="*/ 1080000 w 1080000"/>
                <a:gd name="connsiteY3" fmla="*/ 518400 h 1080000"/>
                <a:gd name="connsiteX4" fmla="*/ 1080000 w 1080000"/>
                <a:gd name="connsiteY4" fmla="*/ 1080000 h 1080000"/>
                <a:gd name="connsiteX5" fmla="*/ 572400 w 1080000"/>
                <a:gd name="connsiteY5" fmla="*/ 1080000 h 1080000"/>
                <a:gd name="connsiteX6" fmla="*/ 0 w 1080000"/>
                <a:gd name="connsiteY6" fmla="*/ 1080000 h 1080000"/>
                <a:gd name="connsiteX7" fmla="*/ 0 w 1080000"/>
                <a:gd name="connsiteY7" fmla="*/ 561600 h 1080000"/>
                <a:gd name="connsiteX8" fmla="*/ 0 w 1080000"/>
                <a:gd name="connsiteY8"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080000" extrusionOk="0">
                  <a:moveTo>
                    <a:pt x="0" y="0"/>
                  </a:moveTo>
                  <a:cubicBezTo>
                    <a:pt x="242818" y="-42280"/>
                    <a:pt x="395141" y="17447"/>
                    <a:pt x="561600" y="0"/>
                  </a:cubicBezTo>
                  <a:cubicBezTo>
                    <a:pt x="728059" y="-17447"/>
                    <a:pt x="975954" y="22985"/>
                    <a:pt x="1080000" y="0"/>
                  </a:cubicBezTo>
                  <a:cubicBezTo>
                    <a:pt x="1129114" y="159823"/>
                    <a:pt x="1076447" y="283957"/>
                    <a:pt x="1080000" y="518400"/>
                  </a:cubicBezTo>
                  <a:cubicBezTo>
                    <a:pt x="1083553" y="752843"/>
                    <a:pt x="1034763" y="900261"/>
                    <a:pt x="1080000" y="1080000"/>
                  </a:cubicBezTo>
                  <a:cubicBezTo>
                    <a:pt x="960180" y="1126309"/>
                    <a:pt x="713114" y="1070297"/>
                    <a:pt x="572400" y="1080000"/>
                  </a:cubicBezTo>
                  <a:cubicBezTo>
                    <a:pt x="431686" y="1089703"/>
                    <a:pt x="115186" y="1076185"/>
                    <a:pt x="0" y="1080000"/>
                  </a:cubicBezTo>
                  <a:cubicBezTo>
                    <a:pt x="-23574" y="951339"/>
                    <a:pt x="42832" y="771807"/>
                    <a:pt x="0" y="561600"/>
                  </a:cubicBezTo>
                  <a:cubicBezTo>
                    <a:pt x="-42832" y="351393"/>
                    <a:pt x="32166" y="184392"/>
                    <a:pt x="0" y="0"/>
                  </a:cubicBezTo>
                  <a:close/>
                </a:path>
              </a:pathLst>
            </a:custGeom>
            <a:noFill/>
            <a:ln w="38100">
              <a:solidFill>
                <a:schemeClr val="tx1"/>
              </a:solidFill>
              <a:prstDash val="dashDot"/>
              <a:extLst>
                <a:ext uri="{C807C97D-BFC1-408E-A445-0C87EB9F89A2}">
                  <ask:lineSketchStyleProps xmlns:ask="http://schemas.microsoft.com/office/drawing/2018/sketchyshapes" sd="379407152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D3D0FE59-0E11-4EF4-A413-A50462DDF6B9}"/>
              </a:ext>
            </a:extLst>
          </p:cNvPr>
          <p:cNvCxnSpPr>
            <a:cxnSpLocks/>
          </p:cNvCxnSpPr>
          <p:nvPr/>
        </p:nvCxnSpPr>
        <p:spPr>
          <a:xfrm flipV="1">
            <a:off x="10329223" y="1597088"/>
            <a:ext cx="0" cy="266604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D923844F-1051-4DF3-8712-1672E9CD81B6}"/>
              </a:ext>
            </a:extLst>
          </p:cNvPr>
          <p:cNvGrpSpPr/>
          <p:nvPr/>
        </p:nvGrpSpPr>
        <p:grpSpPr>
          <a:xfrm>
            <a:off x="8903999" y="3427188"/>
            <a:ext cx="1776569" cy="534842"/>
            <a:chOff x="8885146" y="3742328"/>
            <a:chExt cx="1776569" cy="534842"/>
          </a:xfrm>
        </p:grpSpPr>
        <p:cxnSp>
          <p:nvCxnSpPr>
            <p:cNvPr id="88" name="直接连接符 87">
              <a:extLst>
                <a:ext uri="{FF2B5EF4-FFF2-40B4-BE49-F238E27FC236}">
                  <a16:creationId xmlns:a16="http://schemas.microsoft.com/office/drawing/2014/main" id="{51179A54-3398-4D51-AB56-D59391E50720}"/>
                </a:ext>
              </a:extLst>
            </p:cNvPr>
            <p:cNvCxnSpPr>
              <a:cxnSpLocks/>
            </p:cNvCxnSpPr>
            <p:nvPr/>
          </p:nvCxnSpPr>
          <p:spPr>
            <a:xfrm>
              <a:off x="9506903" y="4141461"/>
              <a:ext cx="803467" cy="1"/>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 name="椭圆 88">
              <a:extLst>
                <a:ext uri="{FF2B5EF4-FFF2-40B4-BE49-F238E27FC236}">
                  <a16:creationId xmlns:a16="http://schemas.microsoft.com/office/drawing/2014/main" id="{D520CC95-EF7B-4F01-BCA7-85312519EE9E}"/>
                </a:ext>
              </a:extLst>
            </p:cNvPr>
            <p:cNvSpPr/>
            <p:nvPr/>
          </p:nvSpPr>
          <p:spPr>
            <a:xfrm>
              <a:off x="10162972" y="4005752"/>
              <a:ext cx="271417" cy="271418"/>
            </a:xfrm>
            <a:prstGeom prst="ellips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0B955001-3118-4259-A384-E5DCEE8A18EF}"/>
                </a:ext>
              </a:extLst>
            </p:cNvPr>
            <p:cNvSpPr/>
            <p:nvPr/>
          </p:nvSpPr>
          <p:spPr>
            <a:xfrm>
              <a:off x="8885146" y="3742328"/>
              <a:ext cx="1776569" cy="2308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霞鹜文楷 Light" pitchFamily="2" charset="-122"/>
                  <a:ea typeface="霞鹜文楷 Light" pitchFamily="2" charset="-122"/>
                </a:rPr>
                <a:t>热环境分析</a:t>
              </a:r>
            </a:p>
          </p:txBody>
        </p:sp>
      </p:grpSp>
      <p:grpSp>
        <p:nvGrpSpPr>
          <p:cNvPr id="35" name="组合 34">
            <a:extLst>
              <a:ext uri="{FF2B5EF4-FFF2-40B4-BE49-F238E27FC236}">
                <a16:creationId xmlns:a16="http://schemas.microsoft.com/office/drawing/2014/main" id="{3B363B09-49AF-43D4-B7A9-BD964477EF9A}"/>
              </a:ext>
            </a:extLst>
          </p:cNvPr>
          <p:cNvGrpSpPr/>
          <p:nvPr/>
        </p:nvGrpSpPr>
        <p:grpSpPr>
          <a:xfrm>
            <a:off x="6809997" y="3962030"/>
            <a:ext cx="3117492" cy="836755"/>
            <a:chOff x="6791144" y="4277170"/>
            <a:chExt cx="3117492" cy="836755"/>
          </a:xfrm>
        </p:grpSpPr>
        <p:cxnSp>
          <p:nvCxnSpPr>
            <p:cNvPr id="25" name="直接连接符 24">
              <a:extLst>
                <a:ext uri="{FF2B5EF4-FFF2-40B4-BE49-F238E27FC236}">
                  <a16:creationId xmlns:a16="http://schemas.microsoft.com/office/drawing/2014/main" id="{FA6AC643-F291-4288-8A2D-DE841BC8DB59}"/>
                </a:ext>
              </a:extLst>
            </p:cNvPr>
            <p:cNvCxnSpPr>
              <a:cxnSpLocks/>
            </p:cNvCxnSpPr>
            <p:nvPr/>
          </p:nvCxnSpPr>
          <p:spPr>
            <a:xfrm>
              <a:off x="6791144" y="4798423"/>
              <a:ext cx="0" cy="3155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290C463-12D9-491F-9AAB-4AF8E8DCBBA2}"/>
                </a:ext>
              </a:extLst>
            </p:cNvPr>
            <p:cNvCxnSpPr>
              <a:cxnSpLocks/>
            </p:cNvCxnSpPr>
            <p:nvPr/>
          </p:nvCxnSpPr>
          <p:spPr>
            <a:xfrm>
              <a:off x="6791144" y="5113925"/>
              <a:ext cx="31174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722D0D90-79E5-416B-9970-2A93F06569B4}"/>
                </a:ext>
              </a:extLst>
            </p:cNvPr>
            <p:cNvCxnSpPr>
              <a:cxnSpLocks/>
            </p:cNvCxnSpPr>
            <p:nvPr/>
          </p:nvCxnSpPr>
          <p:spPr>
            <a:xfrm flipV="1">
              <a:off x="9908636" y="4277170"/>
              <a:ext cx="0" cy="836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485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1000"/>
                                        <p:tgtEl>
                                          <p:spTgt spid="87"/>
                                        </p:tgtEl>
                                      </p:cBhvr>
                                    </p:animEffect>
                                    <p:anim calcmode="lin" valueType="num">
                                      <p:cBhvr>
                                        <p:cTn id="15" dur="1000" fill="hold"/>
                                        <p:tgtEl>
                                          <p:spTgt spid="87"/>
                                        </p:tgtEl>
                                        <p:attrNameLst>
                                          <p:attrName>ppt_x</p:attrName>
                                        </p:attrNameLst>
                                      </p:cBhvr>
                                      <p:tavLst>
                                        <p:tav tm="0">
                                          <p:val>
                                            <p:strVal val="#ppt_x"/>
                                          </p:val>
                                        </p:tav>
                                        <p:tav tm="100000">
                                          <p:val>
                                            <p:strVal val="#ppt_x"/>
                                          </p:val>
                                        </p:tav>
                                      </p:tavLst>
                                    </p:anim>
                                    <p:anim calcmode="lin" valueType="num">
                                      <p:cBhvr>
                                        <p:cTn id="16"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pic>
        <p:nvPicPr>
          <p:cNvPr id="51" name="图片 50">
            <a:extLst>
              <a:ext uri="{FF2B5EF4-FFF2-40B4-BE49-F238E27FC236}">
                <a16:creationId xmlns:a16="http://schemas.microsoft.com/office/drawing/2014/main" id="{7711C6DB-46B6-42B0-BF59-21E4E6CDC00B}"/>
              </a:ext>
            </a:extLst>
          </p:cNvPr>
          <p:cNvPicPr>
            <a:picLocks noChangeAspect="1"/>
          </p:cNvPicPr>
          <p:nvPr/>
        </p:nvPicPr>
        <p:blipFill>
          <a:blip r:embed="rId3"/>
          <a:stretch>
            <a:fillRect/>
          </a:stretch>
        </p:blipFill>
        <p:spPr>
          <a:xfrm>
            <a:off x="582002" y="1255836"/>
            <a:ext cx="5404282" cy="3955889"/>
          </a:xfrm>
          <a:prstGeom prst="rect">
            <a:avLst/>
          </a:prstGeom>
        </p:spPr>
      </p:pic>
      <p:sp>
        <p:nvSpPr>
          <p:cNvPr id="52" name="文本框 51">
            <a:extLst>
              <a:ext uri="{FF2B5EF4-FFF2-40B4-BE49-F238E27FC236}">
                <a16:creationId xmlns:a16="http://schemas.microsoft.com/office/drawing/2014/main" id="{802CE587-D428-43A5-BD04-2154DF9323EC}"/>
              </a:ext>
            </a:extLst>
          </p:cNvPr>
          <p:cNvSpPr txBox="1"/>
          <p:nvPr/>
        </p:nvSpPr>
        <p:spPr>
          <a:xfrm>
            <a:off x="5933240" y="1358609"/>
            <a:ext cx="326507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速度与性能</a:t>
            </a:r>
            <a:endParaRPr lang="en-US" altLang="zh-CN" sz="1800" b="1" dirty="0">
              <a:latin typeface="霞鹜文楷 Light" pitchFamily="2" charset="-122"/>
              <a:ea typeface="霞鹜文楷 Light" pitchFamily="2" charset="-122"/>
            </a:endParaRPr>
          </a:p>
        </p:txBody>
      </p:sp>
      <p:sp>
        <p:nvSpPr>
          <p:cNvPr id="53" name="文本框 52">
            <a:extLst>
              <a:ext uri="{FF2B5EF4-FFF2-40B4-BE49-F238E27FC236}">
                <a16:creationId xmlns:a16="http://schemas.microsoft.com/office/drawing/2014/main" id="{05E0CC6D-16BD-4CFF-B7E0-3F78ED11CD6E}"/>
              </a:ext>
            </a:extLst>
          </p:cNvPr>
          <p:cNvSpPr txBox="1"/>
          <p:nvPr/>
        </p:nvSpPr>
        <p:spPr>
          <a:xfrm>
            <a:off x="5933240" y="1851051"/>
            <a:ext cx="4710023" cy="369332"/>
          </a:xfrm>
          <a:prstGeom prst="rect">
            <a:avLst/>
          </a:prstGeom>
          <a:noFill/>
        </p:spPr>
        <p:txBody>
          <a:bodyPr wrap="square">
            <a:spAutoFit/>
          </a:bodyPr>
          <a:lstStyle/>
          <a:p>
            <a:pPr marL="342900" indent="-342900">
              <a:buFont typeface="Arial" panose="020B0604020202020204" pitchFamily="34" charset="0"/>
              <a:buChar char="•"/>
            </a:pPr>
            <a:r>
              <a:rPr lang="zh-CN" altLang="en-US" b="1" dirty="0">
                <a:latin typeface="霞鹜文楷 Light" pitchFamily="2" charset="-122"/>
                <a:ea typeface="霞鹜文楷 Light" pitchFamily="2" charset="-122"/>
              </a:rPr>
              <a:t>支持</a:t>
            </a:r>
            <a:r>
              <a:rPr lang="en-US" altLang="zh-CN" b="1" dirty="0">
                <a:latin typeface="霞鹜文楷 Light" pitchFamily="2" charset="-122"/>
                <a:ea typeface="霞鹜文楷 Light" pitchFamily="2" charset="-122"/>
              </a:rPr>
              <a:t>Mac</a:t>
            </a:r>
            <a:r>
              <a:rPr lang="zh-CN" altLang="en-US" b="1" dirty="0">
                <a:latin typeface="霞鹜文楷 Light" pitchFamily="2" charset="-122"/>
                <a:ea typeface="霞鹜文楷 Light" pitchFamily="2" charset="-122"/>
              </a:rPr>
              <a:t>系统</a:t>
            </a:r>
            <a:endParaRPr lang="en-US" altLang="zh-CN" b="1" dirty="0">
              <a:latin typeface="霞鹜文楷 Light" pitchFamily="2" charset="-122"/>
              <a:ea typeface="霞鹜文楷 Light" pitchFamily="2" charset="-122"/>
            </a:endParaRPr>
          </a:p>
        </p:txBody>
      </p:sp>
      <p:sp>
        <p:nvSpPr>
          <p:cNvPr id="54" name="文本框 53">
            <a:extLst>
              <a:ext uri="{FF2B5EF4-FFF2-40B4-BE49-F238E27FC236}">
                <a16:creationId xmlns:a16="http://schemas.microsoft.com/office/drawing/2014/main" id="{C9EACDEB-CC00-4EAE-A0EB-AF621DE44E28}"/>
              </a:ext>
            </a:extLst>
          </p:cNvPr>
          <p:cNvSpPr txBox="1"/>
          <p:nvPr/>
        </p:nvSpPr>
        <p:spPr>
          <a:xfrm>
            <a:off x="5933239" y="2343493"/>
            <a:ext cx="422662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支持自定义的标准库</a:t>
            </a:r>
            <a:endParaRPr lang="en-US" altLang="zh-CN" sz="1800" b="1" dirty="0">
              <a:latin typeface="霞鹜文楷 Light" pitchFamily="2" charset="-122"/>
              <a:ea typeface="霞鹜文楷 Light" pitchFamily="2" charset="-122"/>
            </a:endParaRPr>
          </a:p>
        </p:txBody>
      </p:sp>
      <p:sp>
        <p:nvSpPr>
          <p:cNvPr id="55" name="文本框 54">
            <a:extLst>
              <a:ext uri="{FF2B5EF4-FFF2-40B4-BE49-F238E27FC236}">
                <a16:creationId xmlns:a16="http://schemas.microsoft.com/office/drawing/2014/main" id="{F5B53C16-7AA5-47F2-948C-09D09A8EDF8E}"/>
              </a:ext>
            </a:extLst>
          </p:cNvPr>
          <p:cNvSpPr txBox="1"/>
          <p:nvPr/>
        </p:nvSpPr>
        <p:spPr>
          <a:xfrm>
            <a:off x="5932014" y="2833749"/>
            <a:ext cx="422662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提供了大体量模型的简化工作流程</a:t>
            </a:r>
            <a:endParaRPr lang="en-US" altLang="zh-CN" sz="1800" b="1" dirty="0">
              <a:latin typeface="霞鹜文楷 Light" pitchFamily="2" charset="-122"/>
              <a:ea typeface="霞鹜文楷 Light" pitchFamily="2" charset="-122"/>
            </a:endParaRPr>
          </a:p>
        </p:txBody>
      </p:sp>
      <p:sp>
        <p:nvSpPr>
          <p:cNvPr id="56" name="文本框 55">
            <a:extLst>
              <a:ext uri="{FF2B5EF4-FFF2-40B4-BE49-F238E27FC236}">
                <a16:creationId xmlns:a16="http://schemas.microsoft.com/office/drawing/2014/main" id="{76142CBF-3D08-4227-B5FD-4464EEDCDFB5}"/>
              </a:ext>
            </a:extLst>
          </p:cNvPr>
          <p:cNvSpPr txBox="1"/>
          <p:nvPr/>
        </p:nvSpPr>
        <p:spPr>
          <a:xfrm>
            <a:off x="5932014" y="3324005"/>
            <a:ext cx="5677984"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拥有更多样化的可视化定义组件</a:t>
            </a:r>
            <a:endParaRPr lang="en-US" altLang="zh-CN" sz="1800" b="1" dirty="0">
              <a:latin typeface="霞鹜文楷 Light" pitchFamily="2" charset="-122"/>
              <a:ea typeface="霞鹜文楷 Light" pitchFamily="2" charset="-122"/>
            </a:endParaRPr>
          </a:p>
        </p:txBody>
      </p:sp>
      <p:sp>
        <p:nvSpPr>
          <p:cNvPr id="58" name="文本框 57">
            <a:extLst>
              <a:ext uri="{FF2B5EF4-FFF2-40B4-BE49-F238E27FC236}">
                <a16:creationId xmlns:a16="http://schemas.microsoft.com/office/drawing/2014/main" id="{E2C5DA59-A296-47A6-BD5E-CAA7CC082FCD}"/>
              </a:ext>
            </a:extLst>
          </p:cNvPr>
          <p:cNvSpPr txBox="1"/>
          <p:nvPr/>
        </p:nvSpPr>
        <p:spPr>
          <a:xfrm>
            <a:off x="5932014" y="3814261"/>
            <a:ext cx="5677984"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更好的模型检查工具</a:t>
            </a:r>
            <a:endParaRPr lang="en-US" altLang="zh-CN" sz="1800" b="1" dirty="0">
              <a:latin typeface="霞鹜文楷 Light" pitchFamily="2" charset="-122"/>
              <a:ea typeface="霞鹜文楷 Light" pitchFamily="2" charset="-122"/>
            </a:endParaRPr>
          </a:p>
        </p:txBody>
      </p:sp>
      <p:sp>
        <p:nvSpPr>
          <p:cNvPr id="59" name="文本框 58">
            <a:extLst>
              <a:ext uri="{FF2B5EF4-FFF2-40B4-BE49-F238E27FC236}">
                <a16:creationId xmlns:a16="http://schemas.microsoft.com/office/drawing/2014/main" id="{0FA310D0-665A-4629-A9E0-5D628B1F5B70}"/>
              </a:ext>
            </a:extLst>
          </p:cNvPr>
          <p:cNvSpPr txBox="1"/>
          <p:nvPr/>
        </p:nvSpPr>
        <p:spPr>
          <a:xfrm>
            <a:off x="5932014" y="4304517"/>
            <a:ext cx="5677984"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可通过</a:t>
            </a:r>
            <a:r>
              <a:rPr lang="en-US" altLang="zh-CN" b="1" dirty="0">
                <a:latin typeface="霞鹜文楷 Light" pitchFamily="2" charset="-122"/>
                <a:ea typeface="霞鹜文楷 Light" pitchFamily="2" charset="-122"/>
              </a:rPr>
              <a:t>Ladybug Tools SDK </a:t>
            </a:r>
            <a:r>
              <a:rPr lang="zh-CN" altLang="en-US" b="1" dirty="0">
                <a:latin typeface="霞鹜文楷 Light" pitchFamily="2" charset="-122"/>
                <a:ea typeface="霞鹜文楷 Light" pitchFamily="2" charset="-122"/>
              </a:rPr>
              <a:t>创建自己的组件</a:t>
            </a:r>
            <a:endParaRPr lang="en-US" altLang="zh-CN" sz="1800" b="1" dirty="0">
              <a:latin typeface="霞鹜文楷 Light" pitchFamily="2" charset="-122"/>
              <a:ea typeface="霞鹜文楷 Light" pitchFamily="2" charset="-122"/>
            </a:endParaRPr>
          </a:p>
        </p:txBody>
      </p:sp>
      <p:sp>
        <p:nvSpPr>
          <p:cNvPr id="60" name="文本框 59">
            <a:extLst>
              <a:ext uri="{FF2B5EF4-FFF2-40B4-BE49-F238E27FC236}">
                <a16:creationId xmlns:a16="http://schemas.microsoft.com/office/drawing/2014/main" id="{CC6216F1-8AA1-427C-9B33-0327E782A9C1}"/>
              </a:ext>
            </a:extLst>
          </p:cNvPr>
          <p:cNvSpPr txBox="1"/>
          <p:nvPr/>
        </p:nvSpPr>
        <p:spPr>
          <a:xfrm>
            <a:off x="5932014" y="4791191"/>
            <a:ext cx="5677984" cy="369332"/>
          </a:xfrm>
          <a:prstGeom prst="rect">
            <a:avLst/>
          </a:prstGeom>
          <a:noFill/>
        </p:spPr>
        <p:txBody>
          <a:bodyPr wrap="square">
            <a:spAutoFit/>
          </a:bodyPr>
          <a:lstStyle/>
          <a:p>
            <a:pPr marL="342900" indent="-342900">
              <a:buFont typeface="Arial" panose="020B0604020202020204" pitchFamily="34" charset="0"/>
              <a:buChar char="•"/>
            </a:pPr>
            <a:r>
              <a:rPr lang="zh-CN" altLang="en-US" b="1" dirty="0">
                <a:latin typeface="霞鹜文楷 Light" pitchFamily="2" charset="-122"/>
                <a:ea typeface="霞鹜文楷 Light" pitchFamily="2" charset="-122"/>
              </a:rPr>
              <a:t>适用于 </a:t>
            </a:r>
            <a:r>
              <a:rPr lang="en-US" altLang="zh-CN" b="1" dirty="0">
                <a:latin typeface="霞鹜文楷 Light" pitchFamily="2" charset="-122"/>
                <a:ea typeface="霞鹜文楷 Light" pitchFamily="2" charset="-122"/>
              </a:rPr>
              <a:t>Rhino </a:t>
            </a:r>
            <a:r>
              <a:rPr lang="zh-CN" altLang="en-US" b="1" dirty="0">
                <a:latin typeface="霞鹜文楷 Light" pitchFamily="2" charset="-122"/>
                <a:ea typeface="霞鹜文楷 Light" pitchFamily="2" charset="-122"/>
              </a:rPr>
              <a:t>和 </a:t>
            </a:r>
            <a:r>
              <a:rPr lang="en-US" altLang="zh-CN" b="1" dirty="0">
                <a:latin typeface="霞鹜文楷 Light" pitchFamily="2" charset="-122"/>
                <a:ea typeface="霞鹜文楷 Light" pitchFamily="2" charset="-122"/>
              </a:rPr>
              <a:t>Revit </a:t>
            </a:r>
            <a:r>
              <a:rPr lang="zh-CN" altLang="en-US" b="1" dirty="0">
                <a:latin typeface="霞鹜文楷 Light" pitchFamily="2" charset="-122"/>
                <a:ea typeface="霞鹜文楷 Light" pitchFamily="2" charset="-122"/>
              </a:rPr>
              <a:t>的 </a:t>
            </a:r>
            <a:r>
              <a:rPr lang="en-US" altLang="zh-CN" b="1" dirty="0">
                <a:latin typeface="霞鹜文楷 Light" pitchFamily="2" charset="-122"/>
                <a:ea typeface="霞鹜文楷 Light" pitchFamily="2" charset="-122"/>
              </a:rPr>
              <a:t>Ladybug </a:t>
            </a:r>
            <a:r>
              <a:rPr lang="zh-CN" altLang="en-US" b="1" dirty="0">
                <a:latin typeface="霞鹜文楷 Light" pitchFamily="2" charset="-122"/>
                <a:ea typeface="霞鹜文楷 Light" pitchFamily="2" charset="-122"/>
              </a:rPr>
              <a:t>工具插件</a:t>
            </a:r>
            <a:endParaRPr lang="en-US" altLang="zh-CN" sz="1800" b="1" dirty="0">
              <a:latin typeface="霞鹜文楷 Light" pitchFamily="2" charset="-122"/>
              <a:ea typeface="霞鹜文楷 Light" pitchFamily="2" charset="-122"/>
            </a:endParaRPr>
          </a:p>
        </p:txBody>
      </p:sp>
      <p:sp>
        <p:nvSpPr>
          <p:cNvPr id="61" name="文本框 60">
            <a:extLst>
              <a:ext uri="{FF2B5EF4-FFF2-40B4-BE49-F238E27FC236}">
                <a16:creationId xmlns:a16="http://schemas.microsoft.com/office/drawing/2014/main" id="{FF6F9B04-F506-4110-A244-FAAF6772F80C}"/>
              </a:ext>
            </a:extLst>
          </p:cNvPr>
          <p:cNvSpPr txBox="1"/>
          <p:nvPr/>
        </p:nvSpPr>
        <p:spPr>
          <a:xfrm>
            <a:off x="942246" y="5488139"/>
            <a:ext cx="9733569" cy="369332"/>
          </a:xfrm>
          <a:prstGeom prst="rect">
            <a:avLst/>
          </a:prstGeom>
          <a:noFill/>
        </p:spPr>
        <p:txBody>
          <a:bodyPr wrap="square">
            <a:spAutoFit/>
          </a:bodyPr>
          <a:lstStyle/>
          <a:p>
            <a:r>
              <a:rPr lang="zh-CN" altLang="en-US" dirty="0">
                <a:latin typeface="霞鹜文楷 Light" pitchFamily="2" charset="-122"/>
                <a:ea typeface="霞鹜文楷 Light" pitchFamily="2" charset="-122"/>
              </a:rPr>
              <a:t>https://discourse.ladybug.tools/t/ladybug-tools-for-grasshopper-1-0-0-release/11241</a:t>
            </a:r>
          </a:p>
        </p:txBody>
      </p:sp>
    </p:spTree>
    <p:extLst>
      <p:ext uri="{BB962C8B-B14F-4D97-AF65-F5344CB8AC3E}">
        <p14:creationId xmlns:p14="http://schemas.microsoft.com/office/powerpoint/2010/main" val="40460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8" grpId="0"/>
      <p:bldP spid="59" grpId="0"/>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2</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1980029" cy="400110"/>
          </a:xfrm>
          <a:prstGeom prst="rect">
            <a:avLst/>
          </a:prstGeom>
          <a:noFill/>
        </p:spPr>
        <p:txBody>
          <a:bodyPr wrap="none" rtlCol="0">
            <a:spAutoFit/>
          </a:bodyPr>
          <a:lstStyle/>
          <a:p>
            <a:r>
              <a:rPr lang="zh-CN" altLang="en-US" sz="2000" b="1" dirty="0">
                <a:solidFill>
                  <a:srgbClr val="FFE699"/>
                </a:solidFill>
                <a:latin typeface="霞鹜文楷 Light" pitchFamily="2" charset="-122"/>
                <a:ea typeface="霞鹜文楷 Light" pitchFamily="2" charset="-122"/>
              </a:rPr>
              <a:t>工具介绍及安装</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什么是</a:t>
            </a:r>
            <a:r>
              <a:rPr lang="en-US" altLang="zh-CN" b="1" dirty="0">
                <a:latin typeface="霞鹜文楷 Light" pitchFamily="2" charset="-122"/>
                <a:ea typeface="霞鹜文楷 Light" pitchFamily="2" charset="-122"/>
              </a:rPr>
              <a:t>Ladybug Tools</a:t>
            </a:r>
            <a:r>
              <a:rPr lang="zh-CN" altLang="en-US" b="1" dirty="0">
                <a:latin typeface="霞鹜文楷 Light" pitchFamily="2" charset="-122"/>
                <a:ea typeface="霞鹜文楷 Light" pitchFamily="2" charset="-122"/>
              </a:rPr>
              <a:t>（</a:t>
            </a:r>
            <a:r>
              <a:rPr lang="en-US" altLang="zh-CN" b="1" dirty="0">
                <a:latin typeface="霞鹜文楷 Light" pitchFamily="2" charset="-122"/>
                <a:ea typeface="霞鹜文楷 Light" pitchFamily="2" charset="-122"/>
              </a:rPr>
              <a:t>LBT1.4.0</a:t>
            </a:r>
            <a:r>
              <a:rPr lang="zh-CN" altLang="en-US" b="1" dirty="0">
                <a:latin typeface="霞鹜文楷 Light" pitchFamily="2" charset="-122"/>
                <a:ea typeface="霞鹜文楷 Light" pitchFamily="2" charset="-122"/>
              </a:rPr>
              <a:t>）？</a:t>
            </a:r>
          </a:p>
        </p:txBody>
      </p:sp>
      <p:grpSp>
        <p:nvGrpSpPr>
          <p:cNvPr id="2" name="组合 1">
            <a:extLst>
              <a:ext uri="{FF2B5EF4-FFF2-40B4-BE49-F238E27FC236}">
                <a16:creationId xmlns:a16="http://schemas.microsoft.com/office/drawing/2014/main" id="{C629B3EE-BDDF-4855-8C6B-26E0D78296B6}"/>
              </a:ext>
            </a:extLst>
          </p:cNvPr>
          <p:cNvGrpSpPr/>
          <p:nvPr/>
        </p:nvGrpSpPr>
        <p:grpSpPr>
          <a:xfrm>
            <a:off x="1362374" y="1783650"/>
            <a:ext cx="1371487" cy="1854236"/>
            <a:chOff x="2100832" y="1917539"/>
            <a:chExt cx="1371487" cy="1854236"/>
          </a:xfrm>
        </p:grpSpPr>
        <p:pic>
          <p:nvPicPr>
            <p:cNvPr id="22" name="图片 21" descr="形状, 圆圈&#10;&#10;描述已自动生成">
              <a:extLst>
                <a:ext uri="{FF2B5EF4-FFF2-40B4-BE49-F238E27FC236}">
                  <a16:creationId xmlns:a16="http://schemas.microsoft.com/office/drawing/2014/main" id="{AF22ED8E-2005-4DA6-B5B6-F570FE523364}"/>
                </a:ext>
              </a:extLst>
            </p:cNvPr>
            <p:cNvPicPr>
              <a:picLocks noChangeAspect="1"/>
            </p:cNvPicPr>
            <p:nvPr/>
          </p:nvPicPr>
          <p:blipFill>
            <a:blip r:embed="rId3"/>
            <a:stretch>
              <a:fillRect/>
            </a:stretch>
          </p:blipFill>
          <p:spPr>
            <a:xfrm>
              <a:off x="2100832" y="1917539"/>
              <a:ext cx="1371487" cy="1371487"/>
            </a:xfrm>
            <a:prstGeom prst="rect">
              <a:avLst/>
            </a:prstGeom>
          </p:spPr>
        </p:pic>
        <p:sp>
          <p:nvSpPr>
            <p:cNvPr id="23" name="文本框 22">
              <a:extLst>
                <a:ext uri="{FF2B5EF4-FFF2-40B4-BE49-F238E27FC236}">
                  <a16:creationId xmlns:a16="http://schemas.microsoft.com/office/drawing/2014/main" id="{BD38D4E9-55EB-4695-A632-0FC3678C70A3}"/>
                </a:ext>
              </a:extLst>
            </p:cNvPr>
            <p:cNvSpPr txBox="1"/>
            <p:nvPr/>
          </p:nvSpPr>
          <p:spPr>
            <a:xfrm>
              <a:off x="2100832" y="3402443"/>
              <a:ext cx="1371487"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Ladybug</a:t>
              </a:r>
              <a:r>
                <a:rPr lang="en-US" altLang="zh-CN" b="1" dirty="0">
                  <a:effectLst/>
                  <a:latin typeface="霞鹜文楷 Light" pitchFamily="2" charset="-122"/>
                  <a:ea typeface="霞鹜文楷 Light" pitchFamily="2" charset="-122"/>
                </a:rPr>
                <a:t> </a:t>
              </a:r>
            </a:p>
          </p:txBody>
        </p:sp>
      </p:grpSp>
      <p:grpSp>
        <p:nvGrpSpPr>
          <p:cNvPr id="6" name="组合 5">
            <a:extLst>
              <a:ext uri="{FF2B5EF4-FFF2-40B4-BE49-F238E27FC236}">
                <a16:creationId xmlns:a16="http://schemas.microsoft.com/office/drawing/2014/main" id="{AA30053C-2806-4559-9475-B5E784F4E5AA}"/>
              </a:ext>
            </a:extLst>
          </p:cNvPr>
          <p:cNvGrpSpPr/>
          <p:nvPr/>
        </p:nvGrpSpPr>
        <p:grpSpPr>
          <a:xfrm>
            <a:off x="4501470" y="1721620"/>
            <a:ext cx="1371487" cy="1835106"/>
            <a:chOff x="5396896" y="1318536"/>
            <a:chExt cx="1371487" cy="1835106"/>
          </a:xfrm>
        </p:grpSpPr>
        <p:pic>
          <p:nvPicPr>
            <p:cNvPr id="20" name="图片 19" descr="图标&#10;&#10;描述已自动生成">
              <a:extLst>
                <a:ext uri="{FF2B5EF4-FFF2-40B4-BE49-F238E27FC236}">
                  <a16:creationId xmlns:a16="http://schemas.microsoft.com/office/drawing/2014/main" id="{1B0F3021-3B0A-4DC0-82D7-EE8C837BD285}"/>
                </a:ext>
              </a:extLst>
            </p:cNvPr>
            <p:cNvPicPr>
              <a:picLocks noChangeAspect="1"/>
            </p:cNvPicPr>
            <p:nvPr/>
          </p:nvPicPr>
          <p:blipFill>
            <a:blip r:embed="rId4"/>
            <a:stretch>
              <a:fillRect/>
            </a:stretch>
          </p:blipFill>
          <p:spPr>
            <a:xfrm>
              <a:off x="5396896" y="1318536"/>
              <a:ext cx="1371487" cy="1371487"/>
            </a:xfrm>
            <a:prstGeom prst="rect">
              <a:avLst/>
            </a:prstGeom>
          </p:spPr>
        </p:pic>
        <p:sp>
          <p:nvSpPr>
            <p:cNvPr id="24" name="文本框 23">
              <a:extLst>
                <a:ext uri="{FF2B5EF4-FFF2-40B4-BE49-F238E27FC236}">
                  <a16:creationId xmlns:a16="http://schemas.microsoft.com/office/drawing/2014/main" id="{BC9DE577-0AFD-4187-A544-65BE0C44EBE5}"/>
                </a:ext>
              </a:extLst>
            </p:cNvPr>
            <p:cNvSpPr txBox="1"/>
            <p:nvPr/>
          </p:nvSpPr>
          <p:spPr>
            <a:xfrm>
              <a:off x="5396896" y="2784310"/>
              <a:ext cx="1371487"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Honeybee</a:t>
              </a:r>
              <a:r>
                <a:rPr lang="en-US" altLang="zh-CN" b="1" dirty="0">
                  <a:effectLst/>
                  <a:latin typeface="霞鹜文楷 Light" pitchFamily="2" charset="-122"/>
                  <a:ea typeface="霞鹜文楷 Light" pitchFamily="2" charset="-122"/>
                </a:rPr>
                <a:t> </a:t>
              </a:r>
            </a:p>
          </p:txBody>
        </p:sp>
      </p:grpSp>
      <p:grpSp>
        <p:nvGrpSpPr>
          <p:cNvPr id="12" name="组合 11">
            <a:extLst>
              <a:ext uri="{FF2B5EF4-FFF2-40B4-BE49-F238E27FC236}">
                <a16:creationId xmlns:a16="http://schemas.microsoft.com/office/drawing/2014/main" id="{BC4027D9-39F9-41BE-8D60-244BE40DB7D7}"/>
              </a:ext>
            </a:extLst>
          </p:cNvPr>
          <p:cNvGrpSpPr/>
          <p:nvPr/>
        </p:nvGrpSpPr>
        <p:grpSpPr>
          <a:xfrm>
            <a:off x="7719541" y="1608682"/>
            <a:ext cx="1434340" cy="1853757"/>
            <a:chOff x="8817466" y="1895022"/>
            <a:chExt cx="1434340" cy="1853757"/>
          </a:xfrm>
        </p:grpSpPr>
        <p:pic>
          <p:nvPicPr>
            <p:cNvPr id="21" name="图片 20" descr="图片包含 钟表, 黑暗, 大, 游戏机&#10;&#10;描述已自动生成">
              <a:extLst>
                <a:ext uri="{FF2B5EF4-FFF2-40B4-BE49-F238E27FC236}">
                  <a16:creationId xmlns:a16="http://schemas.microsoft.com/office/drawing/2014/main" id="{8D939CA5-AA27-4FE1-A8A9-45685E8697BF}"/>
                </a:ext>
              </a:extLst>
            </p:cNvPr>
            <p:cNvPicPr>
              <a:picLocks noChangeAspect="1"/>
            </p:cNvPicPr>
            <p:nvPr/>
          </p:nvPicPr>
          <p:blipFill>
            <a:blip r:embed="rId5"/>
            <a:stretch>
              <a:fillRect/>
            </a:stretch>
          </p:blipFill>
          <p:spPr>
            <a:xfrm>
              <a:off x="8817466" y="1895022"/>
              <a:ext cx="1371487" cy="1371487"/>
            </a:xfrm>
            <a:prstGeom prst="rect">
              <a:avLst/>
            </a:prstGeom>
          </p:spPr>
        </p:pic>
        <p:sp>
          <p:nvSpPr>
            <p:cNvPr id="25" name="文本框 24">
              <a:extLst>
                <a:ext uri="{FF2B5EF4-FFF2-40B4-BE49-F238E27FC236}">
                  <a16:creationId xmlns:a16="http://schemas.microsoft.com/office/drawing/2014/main" id="{1BFCA11A-1B94-4695-83E7-2661C091E950}"/>
                </a:ext>
              </a:extLst>
            </p:cNvPr>
            <p:cNvSpPr txBox="1"/>
            <p:nvPr/>
          </p:nvSpPr>
          <p:spPr>
            <a:xfrm>
              <a:off x="8880319" y="3379447"/>
              <a:ext cx="1371487" cy="369332"/>
            </a:xfrm>
            <a:prstGeom prst="rect">
              <a:avLst/>
            </a:prstGeom>
            <a:noFill/>
          </p:spPr>
          <p:txBody>
            <a:bodyPr wrap="square">
              <a:spAutoFit/>
            </a:bodyPr>
            <a:lstStyle/>
            <a:p>
              <a:pPr algn="ctr"/>
              <a:r>
                <a:rPr lang="en-US" altLang="zh-CN" b="1" dirty="0">
                  <a:effectLst/>
                  <a:latin typeface="霞鹜文楷 Light" pitchFamily="2" charset="-122"/>
                  <a:ea typeface="霞鹜文楷 Light" pitchFamily="2" charset="-122"/>
                </a:rPr>
                <a:t>Dragonfly</a:t>
              </a:r>
            </a:p>
          </p:txBody>
        </p:sp>
      </p:grpSp>
      <p:sp>
        <p:nvSpPr>
          <p:cNvPr id="26" name="文本框 25">
            <a:extLst>
              <a:ext uri="{FF2B5EF4-FFF2-40B4-BE49-F238E27FC236}">
                <a16:creationId xmlns:a16="http://schemas.microsoft.com/office/drawing/2014/main" id="{54114DE1-FA09-4890-97DB-DBF27F9DF512}"/>
              </a:ext>
            </a:extLst>
          </p:cNvPr>
          <p:cNvSpPr txBox="1"/>
          <p:nvPr/>
        </p:nvSpPr>
        <p:spPr>
          <a:xfrm>
            <a:off x="2884306" y="5270094"/>
            <a:ext cx="5851584"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Ladybug</a:t>
            </a:r>
            <a:r>
              <a:rPr lang="zh-CN" altLang="en-US" b="1" dirty="0">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Tools 1.3.0 + Butterfly</a:t>
            </a:r>
            <a:endParaRPr lang="en-US" altLang="zh-CN" b="1" dirty="0">
              <a:effectLst/>
              <a:latin typeface="霞鹜文楷 Light" pitchFamily="2" charset="-122"/>
              <a:ea typeface="霞鹜文楷 Light" pitchFamily="2" charset="-122"/>
            </a:endParaRPr>
          </a:p>
        </p:txBody>
      </p:sp>
      <p:grpSp>
        <p:nvGrpSpPr>
          <p:cNvPr id="3" name="组合 2">
            <a:extLst>
              <a:ext uri="{FF2B5EF4-FFF2-40B4-BE49-F238E27FC236}">
                <a16:creationId xmlns:a16="http://schemas.microsoft.com/office/drawing/2014/main" id="{126EA0CF-1157-4ADB-ACD7-08321ED2550B}"/>
              </a:ext>
            </a:extLst>
          </p:cNvPr>
          <p:cNvGrpSpPr/>
          <p:nvPr/>
        </p:nvGrpSpPr>
        <p:grpSpPr>
          <a:xfrm>
            <a:off x="2674074" y="3360632"/>
            <a:ext cx="1854356" cy="1766226"/>
            <a:chOff x="4098275" y="3187497"/>
            <a:chExt cx="1854356" cy="1766226"/>
          </a:xfrm>
        </p:grpSpPr>
        <p:pic>
          <p:nvPicPr>
            <p:cNvPr id="27" name="图片 26" descr="图标&#10;&#10;中度可信度描述已自动生成">
              <a:extLst>
                <a:ext uri="{FF2B5EF4-FFF2-40B4-BE49-F238E27FC236}">
                  <a16:creationId xmlns:a16="http://schemas.microsoft.com/office/drawing/2014/main" id="{3CE6D93D-9E3F-4D9B-A548-37C4E270DF60}"/>
                </a:ext>
              </a:extLst>
            </p:cNvPr>
            <p:cNvPicPr>
              <a:picLocks noChangeAspect="1"/>
            </p:cNvPicPr>
            <p:nvPr/>
          </p:nvPicPr>
          <p:blipFill>
            <a:blip r:embed="rId6"/>
            <a:stretch>
              <a:fillRect/>
            </a:stretch>
          </p:blipFill>
          <p:spPr>
            <a:xfrm>
              <a:off x="4339710" y="3187497"/>
              <a:ext cx="1371487" cy="1371487"/>
            </a:xfrm>
            <a:prstGeom prst="rect">
              <a:avLst/>
            </a:prstGeom>
          </p:spPr>
        </p:pic>
        <p:sp>
          <p:nvSpPr>
            <p:cNvPr id="29" name="文本框 28">
              <a:extLst>
                <a:ext uri="{FF2B5EF4-FFF2-40B4-BE49-F238E27FC236}">
                  <a16:creationId xmlns:a16="http://schemas.microsoft.com/office/drawing/2014/main" id="{8D49B2B6-8037-4326-8DE3-079B85A52A44}"/>
                </a:ext>
              </a:extLst>
            </p:cNvPr>
            <p:cNvSpPr txBox="1"/>
            <p:nvPr/>
          </p:nvSpPr>
          <p:spPr>
            <a:xfrm>
              <a:off x="4098275" y="4584391"/>
              <a:ext cx="1854356"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HB-Radiance</a:t>
              </a:r>
              <a:r>
                <a:rPr lang="en-US" altLang="zh-CN" b="1" dirty="0">
                  <a:effectLst/>
                  <a:latin typeface="霞鹜文楷 Light" pitchFamily="2" charset="-122"/>
                  <a:ea typeface="霞鹜文楷 Light" pitchFamily="2" charset="-122"/>
                </a:rPr>
                <a:t> </a:t>
              </a:r>
            </a:p>
          </p:txBody>
        </p:sp>
      </p:grpSp>
      <p:grpSp>
        <p:nvGrpSpPr>
          <p:cNvPr id="7" name="组合 6">
            <a:extLst>
              <a:ext uri="{FF2B5EF4-FFF2-40B4-BE49-F238E27FC236}">
                <a16:creationId xmlns:a16="http://schemas.microsoft.com/office/drawing/2014/main" id="{20F1575B-16CB-4F1E-A9B7-5EA2F1444B10}"/>
              </a:ext>
            </a:extLst>
          </p:cNvPr>
          <p:cNvGrpSpPr/>
          <p:nvPr/>
        </p:nvGrpSpPr>
        <p:grpSpPr>
          <a:xfrm>
            <a:off x="5793260" y="3382248"/>
            <a:ext cx="1854356" cy="1738529"/>
            <a:chOff x="6337153" y="3212904"/>
            <a:chExt cx="1854356" cy="1738529"/>
          </a:xfrm>
        </p:grpSpPr>
        <p:pic>
          <p:nvPicPr>
            <p:cNvPr id="28" name="图片 27" descr="徽标&#10;&#10;描述已自动生成">
              <a:extLst>
                <a:ext uri="{FF2B5EF4-FFF2-40B4-BE49-F238E27FC236}">
                  <a16:creationId xmlns:a16="http://schemas.microsoft.com/office/drawing/2014/main" id="{72CADCCD-AB2D-4563-B498-A38FF82D75F5}"/>
                </a:ext>
              </a:extLst>
            </p:cNvPr>
            <p:cNvPicPr>
              <a:picLocks noChangeAspect="1"/>
            </p:cNvPicPr>
            <p:nvPr/>
          </p:nvPicPr>
          <p:blipFill>
            <a:blip r:embed="rId7"/>
            <a:stretch>
              <a:fillRect/>
            </a:stretch>
          </p:blipFill>
          <p:spPr>
            <a:xfrm>
              <a:off x="6578588" y="3212904"/>
              <a:ext cx="1371487" cy="1371487"/>
            </a:xfrm>
            <a:prstGeom prst="rect">
              <a:avLst/>
            </a:prstGeom>
          </p:spPr>
        </p:pic>
        <p:sp>
          <p:nvSpPr>
            <p:cNvPr id="30" name="文本框 29">
              <a:extLst>
                <a:ext uri="{FF2B5EF4-FFF2-40B4-BE49-F238E27FC236}">
                  <a16:creationId xmlns:a16="http://schemas.microsoft.com/office/drawing/2014/main" id="{5E10A63C-C456-4F92-A63C-9AA133E3100F}"/>
                </a:ext>
              </a:extLst>
            </p:cNvPr>
            <p:cNvSpPr txBox="1"/>
            <p:nvPr/>
          </p:nvSpPr>
          <p:spPr>
            <a:xfrm>
              <a:off x="6337153" y="4582101"/>
              <a:ext cx="1854356"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HB-Energy</a:t>
              </a:r>
              <a:r>
                <a:rPr lang="en-US" altLang="zh-CN" b="1" dirty="0">
                  <a:effectLst/>
                  <a:latin typeface="霞鹜文楷 Light" pitchFamily="2" charset="-122"/>
                  <a:ea typeface="霞鹜文楷 Light" pitchFamily="2" charset="-122"/>
                </a:rPr>
                <a:t> </a:t>
              </a:r>
            </a:p>
          </p:txBody>
        </p:sp>
      </p:grpSp>
      <p:grpSp>
        <p:nvGrpSpPr>
          <p:cNvPr id="13" name="组合 12">
            <a:extLst>
              <a:ext uri="{FF2B5EF4-FFF2-40B4-BE49-F238E27FC236}">
                <a16:creationId xmlns:a16="http://schemas.microsoft.com/office/drawing/2014/main" id="{C227F02E-2E3A-43BC-AE80-45D0BA7E8A23}"/>
              </a:ext>
            </a:extLst>
          </p:cNvPr>
          <p:cNvGrpSpPr/>
          <p:nvPr/>
        </p:nvGrpSpPr>
        <p:grpSpPr>
          <a:xfrm>
            <a:off x="9153881" y="3529162"/>
            <a:ext cx="1854356" cy="1740932"/>
            <a:chOff x="8902622" y="4369880"/>
            <a:chExt cx="1854356" cy="1740932"/>
          </a:xfrm>
        </p:grpSpPr>
        <p:pic>
          <p:nvPicPr>
            <p:cNvPr id="31" name="Picture 6">
              <a:extLst>
                <a:ext uri="{FF2B5EF4-FFF2-40B4-BE49-F238E27FC236}">
                  <a16:creationId xmlns:a16="http://schemas.microsoft.com/office/drawing/2014/main" id="{ACF4DFE8-96E1-4F8C-9213-1B1DE4892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43698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77F63DB4-3FD2-4723-823F-AFE8FB9F3020}"/>
                </a:ext>
              </a:extLst>
            </p:cNvPr>
            <p:cNvSpPr txBox="1"/>
            <p:nvPr/>
          </p:nvSpPr>
          <p:spPr>
            <a:xfrm>
              <a:off x="8902622" y="5741480"/>
              <a:ext cx="1854356" cy="369332"/>
            </a:xfrm>
            <a:prstGeom prst="rect">
              <a:avLst/>
            </a:prstGeom>
            <a:noFill/>
          </p:spPr>
          <p:txBody>
            <a:bodyPr wrap="square">
              <a:spAutoFit/>
            </a:bodyPr>
            <a:lstStyle/>
            <a:p>
              <a:pPr algn="ctr"/>
              <a:r>
                <a:rPr lang="en-US" altLang="zh-CN" sz="1800" b="1" dirty="0">
                  <a:effectLst/>
                  <a:latin typeface="霞鹜文楷 Light" pitchFamily="2" charset="-122"/>
                  <a:ea typeface="霞鹜文楷 Light" pitchFamily="2" charset="-122"/>
                </a:rPr>
                <a:t>Butterfly</a:t>
              </a:r>
              <a:endParaRPr lang="en-US" altLang="zh-CN" b="1" dirty="0">
                <a:effectLst/>
                <a:latin typeface="霞鹜文楷 Light" pitchFamily="2" charset="-122"/>
                <a:ea typeface="霞鹜文楷 Light" pitchFamily="2" charset="-122"/>
              </a:endParaRPr>
            </a:p>
          </p:txBody>
        </p:sp>
      </p:grpSp>
    </p:spTree>
    <p:extLst>
      <p:ext uri="{BB962C8B-B14F-4D97-AF65-F5344CB8AC3E}">
        <p14:creationId xmlns:p14="http://schemas.microsoft.com/office/powerpoint/2010/main" val="408974873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霞鹜文楷 Light"/>
        <a:ea typeface="霞鹜文楷 Light"/>
        <a:cs typeface=""/>
      </a:majorFont>
      <a:minorFont>
        <a:latin typeface="霞鹜文楷 Light"/>
        <a:ea typeface="霞鹜文楷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2075</Words>
  <Application>Microsoft Office PowerPoint</Application>
  <PresentationFormat>宽屏</PresentationFormat>
  <Paragraphs>338</Paragraphs>
  <Slides>28</Slides>
  <Notes>27</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28</vt:i4>
      </vt:variant>
    </vt:vector>
  </HeadingPairs>
  <TitlesOfParts>
    <vt:vector size="32" baseType="lpstr">
      <vt:lpstr>等线</vt:lpstr>
      <vt:lpstr>霞鹜文楷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8819</dc:creator>
  <cp:lastModifiedBy>8819</cp:lastModifiedBy>
  <cp:revision>302</cp:revision>
  <dcterms:created xsi:type="dcterms:W3CDTF">2022-02-06T12:21:57Z</dcterms:created>
  <dcterms:modified xsi:type="dcterms:W3CDTF">2022-02-08T13:01:58Z</dcterms:modified>
</cp:coreProperties>
</file>