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6" r:id="rId2"/>
    <p:sldId id="305" r:id="rId3"/>
    <p:sldId id="306" r:id="rId4"/>
    <p:sldId id="329" r:id="rId5"/>
    <p:sldId id="307" r:id="rId6"/>
    <p:sldId id="308" r:id="rId7"/>
    <p:sldId id="309" r:id="rId8"/>
    <p:sldId id="310" r:id="rId9"/>
    <p:sldId id="311" r:id="rId10"/>
    <p:sldId id="312" r:id="rId11"/>
    <p:sldId id="313" r:id="rId12"/>
    <p:sldId id="314" r:id="rId13"/>
    <p:sldId id="315" r:id="rId14"/>
    <p:sldId id="316" r:id="rId15"/>
    <p:sldId id="317" r:id="rId16"/>
    <p:sldId id="318" r:id="rId17"/>
    <p:sldId id="319" r:id="rId18"/>
    <p:sldId id="320" r:id="rId19"/>
    <p:sldId id="321" r:id="rId20"/>
    <p:sldId id="322" r:id="rId21"/>
    <p:sldId id="323" r:id="rId22"/>
    <p:sldId id="324" r:id="rId23"/>
    <p:sldId id="325" r:id="rId24"/>
    <p:sldId id="326" r:id="rId25"/>
    <p:sldId id="327" r:id="rId26"/>
    <p:sldId id="328"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9D1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EB9631B5-78F2-41C9-869B-9F39066F8104}" styleName="中度样式 3 - 强调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6274" autoAdjust="0"/>
  </p:normalViewPr>
  <p:slideViewPr>
    <p:cSldViewPr snapToGrid="0">
      <p:cViewPr varScale="1">
        <p:scale>
          <a:sx n="108" d="100"/>
          <a:sy n="108" d="100"/>
        </p:scale>
        <p:origin x="58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B57B88-E25D-4B58-A9C7-66BF8064BDD8}" type="datetimeFigureOut">
              <a:rPr lang="zh-CN" altLang="en-US" smtClean="0"/>
              <a:t>2022/2/8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70DFB-2333-46F1-8972-C0FD79E143E1}" type="slidenum">
              <a:rPr lang="zh-CN" altLang="en-US" smtClean="0"/>
              <a:t>‹#›</a:t>
            </a:fld>
            <a:endParaRPr lang="zh-CN" altLang="en-US"/>
          </a:p>
        </p:txBody>
      </p:sp>
    </p:spTree>
    <p:extLst>
      <p:ext uri="{BB962C8B-B14F-4D97-AF65-F5344CB8AC3E}">
        <p14:creationId xmlns:p14="http://schemas.microsoft.com/office/powerpoint/2010/main" val="403831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a:t>
            </a:fld>
            <a:endParaRPr lang="zh-CN" altLang="en-US"/>
          </a:p>
        </p:txBody>
      </p:sp>
    </p:spTree>
    <p:extLst>
      <p:ext uri="{BB962C8B-B14F-4D97-AF65-F5344CB8AC3E}">
        <p14:creationId xmlns:p14="http://schemas.microsoft.com/office/powerpoint/2010/main" val="768949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11</a:t>
            </a:fld>
            <a:endParaRPr lang="zh-CN" altLang="en-US"/>
          </a:p>
        </p:txBody>
      </p:sp>
    </p:spTree>
    <p:extLst>
      <p:ext uri="{BB962C8B-B14F-4D97-AF65-F5344CB8AC3E}">
        <p14:creationId xmlns:p14="http://schemas.microsoft.com/office/powerpoint/2010/main" val="329010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12</a:t>
            </a:fld>
            <a:endParaRPr lang="zh-CN" altLang="en-US"/>
          </a:p>
        </p:txBody>
      </p:sp>
    </p:spTree>
    <p:extLst>
      <p:ext uri="{BB962C8B-B14F-4D97-AF65-F5344CB8AC3E}">
        <p14:creationId xmlns:p14="http://schemas.microsoft.com/office/powerpoint/2010/main" val="353293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13</a:t>
            </a:fld>
            <a:endParaRPr lang="zh-CN" altLang="en-US"/>
          </a:p>
        </p:txBody>
      </p:sp>
    </p:spTree>
    <p:extLst>
      <p:ext uri="{BB962C8B-B14F-4D97-AF65-F5344CB8AC3E}">
        <p14:creationId xmlns:p14="http://schemas.microsoft.com/office/powerpoint/2010/main" val="31906667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14</a:t>
            </a:fld>
            <a:endParaRPr lang="zh-CN" altLang="en-US"/>
          </a:p>
        </p:txBody>
      </p:sp>
    </p:spTree>
    <p:extLst>
      <p:ext uri="{BB962C8B-B14F-4D97-AF65-F5344CB8AC3E}">
        <p14:creationId xmlns:p14="http://schemas.microsoft.com/office/powerpoint/2010/main" val="591408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15</a:t>
            </a:fld>
            <a:endParaRPr lang="zh-CN" altLang="en-US"/>
          </a:p>
        </p:txBody>
      </p:sp>
    </p:spTree>
    <p:extLst>
      <p:ext uri="{BB962C8B-B14F-4D97-AF65-F5344CB8AC3E}">
        <p14:creationId xmlns:p14="http://schemas.microsoft.com/office/powerpoint/2010/main" val="32291842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16</a:t>
            </a:fld>
            <a:endParaRPr lang="zh-CN" altLang="en-US"/>
          </a:p>
        </p:txBody>
      </p:sp>
    </p:spTree>
    <p:extLst>
      <p:ext uri="{BB962C8B-B14F-4D97-AF65-F5344CB8AC3E}">
        <p14:creationId xmlns:p14="http://schemas.microsoft.com/office/powerpoint/2010/main" val="1788931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17</a:t>
            </a:fld>
            <a:endParaRPr lang="zh-CN" altLang="en-US"/>
          </a:p>
        </p:txBody>
      </p:sp>
    </p:spTree>
    <p:extLst>
      <p:ext uri="{BB962C8B-B14F-4D97-AF65-F5344CB8AC3E}">
        <p14:creationId xmlns:p14="http://schemas.microsoft.com/office/powerpoint/2010/main" val="13754568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18</a:t>
            </a:fld>
            <a:endParaRPr lang="zh-CN" altLang="en-US"/>
          </a:p>
        </p:txBody>
      </p:sp>
    </p:spTree>
    <p:extLst>
      <p:ext uri="{BB962C8B-B14F-4D97-AF65-F5344CB8AC3E}">
        <p14:creationId xmlns:p14="http://schemas.microsoft.com/office/powerpoint/2010/main" val="207414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19</a:t>
            </a:fld>
            <a:endParaRPr lang="zh-CN" altLang="en-US"/>
          </a:p>
        </p:txBody>
      </p:sp>
    </p:spTree>
    <p:extLst>
      <p:ext uri="{BB962C8B-B14F-4D97-AF65-F5344CB8AC3E}">
        <p14:creationId xmlns:p14="http://schemas.microsoft.com/office/powerpoint/2010/main" val="139679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20</a:t>
            </a:fld>
            <a:endParaRPr lang="zh-CN" altLang="en-US"/>
          </a:p>
        </p:txBody>
      </p:sp>
    </p:spTree>
    <p:extLst>
      <p:ext uri="{BB962C8B-B14F-4D97-AF65-F5344CB8AC3E}">
        <p14:creationId xmlns:p14="http://schemas.microsoft.com/office/powerpoint/2010/main" val="1452352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3</a:t>
            </a:fld>
            <a:endParaRPr lang="zh-CN" altLang="en-US"/>
          </a:p>
        </p:txBody>
      </p:sp>
    </p:spTree>
    <p:extLst>
      <p:ext uri="{BB962C8B-B14F-4D97-AF65-F5344CB8AC3E}">
        <p14:creationId xmlns:p14="http://schemas.microsoft.com/office/powerpoint/2010/main" val="7571067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21</a:t>
            </a:fld>
            <a:endParaRPr lang="zh-CN" altLang="en-US"/>
          </a:p>
        </p:txBody>
      </p:sp>
    </p:spTree>
    <p:extLst>
      <p:ext uri="{BB962C8B-B14F-4D97-AF65-F5344CB8AC3E}">
        <p14:creationId xmlns:p14="http://schemas.microsoft.com/office/powerpoint/2010/main" val="1073737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22</a:t>
            </a:fld>
            <a:endParaRPr lang="zh-CN" altLang="en-US"/>
          </a:p>
        </p:txBody>
      </p:sp>
    </p:spTree>
    <p:extLst>
      <p:ext uri="{BB962C8B-B14F-4D97-AF65-F5344CB8AC3E}">
        <p14:creationId xmlns:p14="http://schemas.microsoft.com/office/powerpoint/2010/main" val="1749952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23</a:t>
            </a:fld>
            <a:endParaRPr lang="zh-CN" altLang="en-US"/>
          </a:p>
        </p:txBody>
      </p:sp>
    </p:spTree>
    <p:extLst>
      <p:ext uri="{BB962C8B-B14F-4D97-AF65-F5344CB8AC3E}">
        <p14:creationId xmlns:p14="http://schemas.microsoft.com/office/powerpoint/2010/main" val="11742763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24</a:t>
            </a:fld>
            <a:endParaRPr lang="zh-CN" altLang="en-US"/>
          </a:p>
        </p:txBody>
      </p:sp>
    </p:spTree>
    <p:extLst>
      <p:ext uri="{BB962C8B-B14F-4D97-AF65-F5344CB8AC3E}">
        <p14:creationId xmlns:p14="http://schemas.microsoft.com/office/powerpoint/2010/main" val="1299549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对这种人。我就一句话。你学不会的，没浪费时间了。为什么呢？因为如果他有哪怕一点点学习能力这种最基础的问题他会自己去了解……</a:t>
            </a:r>
          </a:p>
        </p:txBody>
      </p:sp>
      <p:sp>
        <p:nvSpPr>
          <p:cNvPr id="4" name="灯片编号占位符 3"/>
          <p:cNvSpPr>
            <a:spLocks noGrp="1"/>
          </p:cNvSpPr>
          <p:nvPr>
            <p:ph type="sldNum" sz="quarter" idx="5"/>
          </p:nvPr>
        </p:nvSpPr>
        <p:spPr/>
        <p:txBody>
          <a:bodyPr/>
          <a:lstStyle/>
          <a:p>
            <a:fld id="{1C7E3D70-B3BC-4C6C-8368-E2B51D68013F}" type="slidenum">
              <a:rPr lang="zh-CN" altLang="en-US" smtClean="0"/>
              <a:t>25</a:t>
            </a:fld>
            <a:endParaRPr lang="zh-CN" altLang="en-US"/>
          </a:p>
        </p:txBody>
      </p:sp>
    </p:spTree>
    <p:extLst>
      <p:ext uri="{BB962C8B-B14F-4D97-AF65-F5344CB8AC3E}">
        <p14:creationId xmlns:p14="http://schemas.microsoft.com/office/powerpoint/2010/main" val="14904171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26</a:t>
            </a:fld>
            <a:endParaRPr lang="zh-CN" altLang="en-US"/>
          </a:p>
        </p:txBody>
      </p:sp>
    </p:spTree>
    <p:extLst>
      <p:ext uri="{BB962C8B-B14F-4D97-AF65-F5344CB8AC3E}">
        <p14:creationId xmlns:p14="http://schemas.microsoft.com/office/powerpoint/2010/main" val="1015673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4</a:t>
            </a:fld>
            <a:endParaRPr lang="zh-CN" altLang="en-US"/>
          </a:p>
        </p:txBody>
      </p:sp>
    </p:spTree>
    <p:extLst>
      <p:ext uri="{BB962C8B-B14F-4D97-AF65-F5344CB8AC3E}">
        <p14:creationId xmlns:p14="http://schemas.microsoft.com/office/powerpoint/2010/main" val="4288613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5</a:t>
            </a:fld>
            <a:endParaRPr lang="zh-CN" altLang="en-US"/>
          </a:p>
        </p:txBody>
      </p:sp>
    </p:spTree>
    <p:extLst>
      <p:ext uri="{BB962C8B-B14F-4D97-AF65-F5344CB8AC3E}">
        <p14:creationId xmlns:p14="http://schemas.microsoft.com/office/powerpoint/2010/main" val="2877363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6</a:t>
            </a:fld>
            <a:endParaRPr lang="zh-CN" altLang="en-US"/>
          </a:p>
        </p:txBody>
      </p:sp>
    </p:spTree>
    <p:extLst>
      <p:ext uri="{BB962C8B-B14F-4D97-AF65-F5344CB8AC3E}">
        <p14:creationId xmlns:p14="http://schemas.microsoft.com/office/powerpoint/2010/main" val="78944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7</a:t>
            </a:fld>
            <a:endParaRPr lang="zh-CN" altLang="en-US"/>
          </a:p>
        </p:txBody>
      </p:sp>
    </p:spTree>
    <p:extLst>
      <p:ext uri="{BB962C8B-B14F-4D97-AF65-F5344CB8AC3E}">
        <p14:creationId xmlns:p14="http://schemas.microsoft.com/office/powerpoint/2010/main" val="2351917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8</a:t>
            </a:fld>
            <a:endParaRPr lang="zh-CN" altLang="en-US"/>
          </a:p>
        </p:txBody>
      </p:sp>
    </p:spTree>
    <p:extLst>
      <p:ext uri="{BB962C8B-B14F-4D97-AF65-F5344CB8AC3E}">
        <p14:creationId xmlns:p14="http://schemas.microsoft.com/office/powerpoint/2010/main" val="4293472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9</a:t>
            </a:fld>
            <a:endParaRPr lang="zh-CN" altLang="en-US"/>
          </a:p>
        </p:txBody>
      </p:sp>
    </p:spTree>
    <p:extLst>
      <p:ext uri="{BB962C8B-B14F-4D97-AF65-F5344CB8AC3E}">
        <p14:creationId xmlns:p14="http://schemas.microsoft.com/office/powerpoint/2010/main" val="11477881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1C7E3D70-B3BC-4C6C-8368-E2B51D68013F}" type="slidenum">
              <a:rPr lang="zh-CN" altLang="en-US" smtClean="0"/>
              <a:t>10</a:t>
            </a:fld>
            <a:endParaRPr lang="zh-CN" altLang="en-US"/>
          </a:p>
        </p:txBody>
      </p:sp>
    </p:spTree>
    <p:extLst>
      <p:ext uri="{BB962C8B-B14F-4D97-AF65-F5344CB8AC3E}">
        <p14:creationId xmlns:p14="http://schemas.microsoft.com/office/powerpoint/2010/main" val="40465821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95E56F7-5D1B-4DA5-AF0B-0AAC9D48E95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DFD2187A-0923-4E86-9410-04BE4F12AE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7D9519A-E033-4F46-AFC2-30D69D18415C}"/>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8382942-1DDA-4DA3-9618-6F0D809829A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36301D-03EC-4B32-A12B-FA4AC56F1B81}"/>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66735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F9667AD-38C5-43D7-9FC5-655B6F1AF52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79F25F6-C5D8-4A98-9E28-24A424063263}"/>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7469438-8989-45DC-9239-3335189AFECA}"/>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27FACA0-1125-465C-9C92-04A56CD7689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C911E27-5E22-411B-A252-CB965E226BB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98307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DF1885B-EB7C-4179-8866-09B9FC40F46F}"/>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570AB86-F702-46FB-8FE3-4C4FB75AA2C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B50B443-25B7-4C11-9A39-83D3AA7E03DE}"/>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7BA9740A-51FD-4BAB-B661-E25FCB1FD8E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47B2EBD-394D-401C-835B-C858FF4A76BD}"/>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4105167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9BC60A-6859-4DBB-8A18-16AD7C12F31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BC50F27-5534-441B-B1D8-3E485659AD0F}"/>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6F8B032-1D0F-4F12-84BB-C36840E462ED}"/>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3B5D7E52-C789-4271-BF46-B565E3C9CF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08380F7-EC17-4183-B41C-C8054C1C46EF}"/>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702843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5A71016-4406-45BC-A83F-C432D0A1374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01B2325-D49C-4F8B-A4AF-65D8F43DF8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5E11E1A-B4FE-4D58-B090-D880D7094008}"/>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C7341567-CE0F-4FA5-8908-0937E37F8BD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6B3FF-9AB2-4904-9B68-E0CA1849293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64081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534F01-74B1-4DC6-AEFC-43FFE5DD16D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0437BF8-4EC1-4653-9969-DD58A2D5DB2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994A5AB6-5F87-43E5-A85A-31D2A63498BC}"/>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E9320F1-1B0E-4393-9928-2641271826C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EB008434-5EE9-496C-AC7D-D426C1FBAF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CA39F2C-4EC5-415D-A7F4-B974F2493C80}"/>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7465419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A802C17-C18F-4403-BCF8-A6285C43AD5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225BD40-B97F-497D-A11A-2C2B75C2B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8D7D369-AD03-4ACC-9532-DBB259BAA849}"/>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69DBFF4-F83A-4B28-B539-5379E59A82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64037BB-3011-43E6-AB7F-DBCCEEFEAEC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A0788C0-A740-4EE5-8790-76D223842F60}"/>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8" name="页脚占位符 7">
            <a:extLst>
              <a:ext uri="{FF2B5EF4-FFF2-40B4-BE49-F238E27FC236}">
                <a16:creationId xmlns:a16="http://schemas.microsoft.com/office/drawing/2014/main" id="{6CBD620E-E0FE-4665-8DED-ED2E60C19823}"/>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D76A1CF-5007-4EE3-98EF-6A554FD37E17}"/>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6598835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D69F7F-A837-4CF9-A8F7-83F19C8088D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D54F53C-8DAE-45EB-A114-09D443534426}"/>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4" name="页脚占位符 3">
            <a:extLst>
              <a:ext uri="{FF2B5EF4-FFF2-40B4-BE49-F238E27FC236}">
                <a16:creationId xmlns:a16="http://schemas.microsoft.com/office/drawing/2014/main" id="{12BBBDC4-DF61-4891-93F0-13F7FD85546B}"/>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7DBE2493-E23E-434F-AABC-446A94CD3E78}"/>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275952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268E1CC-B33B-4694-9C50-CD5E690B597B}"/>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3" name="页脚占位符 2">
            <a:extLst>
              <a:ext uri="{FF2B5EF4-FFF2-40B4-BE49-F238E27FC236}">
                <a16:creationId xmlns:a16="http://schemas.microsoft.com/office/drawing/2014/main" id="{800E0275-0970-4D89-851D-0D9BF0BF81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5CC0988-7E42-45FE-A504-5BBBB5CAFA4A}"/>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2858769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E92F7-E526-4BA5-8C8A-D9A46A7BEF1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A0CFB9E-790E-439B-A079-9918ABE827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06310286-E958-4C7F-9148-62BE960125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170B9D9-AE86-41FF-B010-83C24D298B67}"/>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9573F6CF-8791-4FED-963C-658394F0ACC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D5F9487-F14A-41C2-9C77-4B80FC26106E}"/>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270178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19EF3D-53A7-4AFD-A4C3-F5DB617B57D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3534335-4B02-431D-A32C-8C0B80CB5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B3E3D90-D132-4D01-8E03-ADDF955F04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72769EE-04CD-4905-83F5-CF47492409A1}"/>
              </a:ext>
            </a:extLst>
          </p:cNvPr>
          <p:cNvSpPr>
            <a:spLocks noGrp="1"/>
          </p:cNvSpPr>
          <p:nvPr>
            <p:ph type="dt" sz="half" idx="10"/>
          </p:nvPr>
        </p:nvSpPr>
        <p:spPr/>
        <p:txBody>
          <a:bodyPr/>
          <a:lstStyle/>
          <a:p>
            <a:fld id="{F0B9CD9F-4D96-49D1-A1DF-1D82998F467D}" type="datetimeFigureOut">
              <a:rPr lang="zh-CN" altLang="en-US" smtClean="0"/>
              <a:t>2022/2/8</a:t>
            </a:fld>
            <a:endParaRPr lang="zh-CN" altLang="en-US"/>
          </a:p>
        </p:txBody>
      </p:sp>
      <p:sp>
        <p:nvSpPr>
          <p:cNvPr id="6" name="页脚占位符 5">
            <a:extLst>
              <a:ext uri="{FF2B5EF4-FFF2-40B4-BE49-F238E27FC236}">
                <a16:creationId xmlns:a16="http://schemas.microsoft.com/office/drawing/2014/main" id="{FFBCCB56-2C7F-4564-B06D-E0EC4A3ADE9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B231A70-014F-4AF9-8F69-A5663A238785}"/>
              </a:ext>
            </a:extLst>
          </p:cNvPr>
          <p:cNvSpPr>
            <a:spLocks noGrp="1"/>
          </p:cNvSpPr>
          <p:nvPr>
            <p:ph type="sldNum" sz="quarter" idx="12"/>
          </p:nvPr>
        </p:nvSpPr>
        <p:spPr/>
        <p:txBody>
          <a:body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3819725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C7AD52E-C82D-40EC-A52A-6107728906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A7C17EE-5C85-4FF6-831A-DD89EFD726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68B91F2-93E2-4777-9418-C21A9235A6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B9CD9F-4D96-49D1-A1DF-1D82998F467D}" type="datetimeFigureOut">
              <a:rPr lang="zh-CN" altLang="en-US" smtClean="0"/>
              <a:t>2022/2/8</a:t>
            </a:fld>
            <a:endParaRPr lang="zh-CN" altLang="en-US"/>
          </a:p>
        </p:txBody>
      </p:sp>
      <p:sp>
        <p:nvSpPr>
          <p:cNvPr id="5" name="页脚占位符 4">
            <a:extLst>
              <a:ext uri="{FF2B5EF4-FFF2-40B4-BE49-F238E27FC236}">
                <a16:creationId xmlns:a16="http://schemas.microsoft.com/office/drawing/2014/main" id="{13D26490-E76B-4A70-A7EA-7178D3E868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683FE20-FA16-48E3-9935-E47E6E207C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3FAA9F-8830-4DA0-A6DC-DD4317CFB218}" type="slidenum">
              <a:rPr lang="zh-CN" altLang="en-US" smtClean="0"/>
              <a:t>‹#›</a:t>
            </a:fld>
            <a:endParaRPr lang="zh-CN" altLang="en-US"/>
          </a:p>
        </p:txBody>
      </p:sp>
    </p:spTree>
    <p:extLst>
      <p:ext uri="{BB962C8B-B14F-4D97-AF65-F5344CB8AC3E}">
        <p14:creationId xmlns:p14="http://schemas.microsoft.com/office/powerpoint/2010/main" val="155177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energy-models.com/weather-dat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unmethours.com/question/17053/openstudio-weather-file-design-day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hyperlink" Target="https://unmethours.com/question/17053/openstudio-weather-file-design-day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www.airequipmentcompany.com/2021/08/13/what-does-design-day-really-mea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unmethours.com/question/17053/openstudio-weather-file-design-days/"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www.jianbiaoku.com/webarbs/book/16582/1663589.shtml"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s://en.wikipedia.org/wiki/K%C3%B6ppen_climate_classification" TargetMode="External"/><Relationship Id="rId4" Type="http://schemas.openxmlformats.org/officeDocument/2006/relationships/hyperlink" Target="http://ecodes.biz/ecodes_support/free_resources/Virginia/energy/pdfs/Chapter%203_Climate%20Zones.pdf"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en.wikipedia.org/wiki/K%C3%B6ppen_climate_classification"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hyperlink" Target="http://ecodes.biz/ecodes_support/free_resources/Virginia/energy/pdfs/Chapter%203_Climate%20Zones.pd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3" Type="http://schemas.openxmlformats.org/officeDocument/2006/relationships/hyperlink" Target="http://ecodes.biz/ecodes_support/free_resources/Virginia/energy/pdfs/Chapter%203_Climate%20Zones.pdf"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www.jianbiaoku.com/webarbs/book/1033/2904579.shtml"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hyperlink" Target="http://www.jianbiaoku.com/webarbs/book/1033/2904544.shtml"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energyplus.net/weather/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openei.org/wiki/Solar_and_Wind_Energy_Resource_Assessment_(SWERA)" TargetMode="External"/><Relationship Id="rId7" Type="http://schemas.openxmlformats.org/officeDocument/2006/relationships/hyperlink" Target="https://www.techstreet.com/ashrae/standards/rp-1015-typical-weather-years-for-international-locations?gateway_code=ashrae&amp;product_id=1719102"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clima.cbe.berkeley.edu/" TargetMode="External"/><Relationship Id="rId5" Type="http://schemas.openxmlformats.org/officeDocument/2006/relationships/hyperlink" Target="https://climate.onebuilding.org/" TargetMode="External"/><Relationship Id="rId4" Type="http://schemas.openxmlformats.org/officeDocument/2006/relationships/hyperlink" Target="https://energyplus.net/weather/source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文本框 52">
            <a:extLst>
              <a:ext uri="{FF2B5EF4-FFF2-40B4-BE49-F238E27FC236}">
                <a16:creationId xmlns:a16="http://schemas.microsoft.com/office/drawing/2014/main" id="{C47D8283-F6B2-468A-8274-D650792CE309}"/>
              </a:ext>
            </a:extLst>
          </p:cNvPr>
          <p:cNvSpPr txBox="1"/>
          <p:nvPr/>
        </p:nvSpPr>
        <p:spPr>
          <a:xfrm>
            <a:off x="3978521" y="4505255"/>
            <a:ext cx="4354213" cy="830997"/>
          </a:xfrm>
          <a:prstGeom prst="rect">
            <a:avLst/>
          </a:prstGeom>
          <a:noFill/>
        </p:spPr>
        <p:txBody>
          <a:bodyPr wrap="square" rtlCol="0">
            <a:spAutoFit/>
          </a:bodyPr>
          <a:lstStyle/>
          <a:p>
            <a:pPr algn="ctr"/>
            <a:r>
              <a:rPr lang="en-US" altLang="zh-CN" sz="2400" b="1" dirty="0">
                <a:latin typeface="霞鹜文楷 Light" pitchFamily="2" charset="-122"/>
                <a:ea typeface="霞鹜文楷 Light" pitchFamily="2" charset="-122"/>
              </a:rPr>
              <a:t>Fly</a:t>
            </a:r>
            <a:r>
              <a:rPr lang="zh-CN" altLang="en-US" sz="2400" b="1" dirty="0">
                <a:latin typeface="霞鹜文楷 Light" pitchFamily="2" charset="-122"/>
                <a:ea typeface="霞鹜文楷 Light" pitchFamily="2" charset="-122"/>
              </a:rPr>
              <a:t>！</a:t>
            </a:r>
            <a:r>
              <a:rPr lang="en-US" altLang="zh-CN" sz="2400" b="1" dirty="0">
                <a:latin typeface="霞鹜文楷 Light" pitchFamily="2" charset="-122"/>
                <a:ea typeface="霞鹜文楷 Light" pitchFamily="2" charset="-122"/>
              </a:rPr>
              <a:t>Ladybug &amp; Honeybee</a:t>
            </a:r>
          </a:p>
          <a:p>
            <a:pPr algn="ctr"/>
            <a:r>
              <a:rPr lang="zh-CN" altLang="en-US" sz="2400" b="1" dirty="0">
                <a:latin typeface="霞鹜文楷 Light" pitchFamily="2" charset="-122"/>
                <a:ea typeface="霞鹜文楷 Light" pitchFamily="2" charset="-122"/>
              </a:rPr>
              <a:t>气象数据的来源与内容</a:t>
            </a:r>
          </a:p>
        </p:txBody>
      </p:sp>
      <p:grpSp>
        <p:nvGrpSpPr>
          <p:cNvPr id="62" name="组合 61">
            <a:extLst>
              <a:ext uri="{FF2B5EF4-FFF2-40B4-BE49-F238E27FC236}">
                <a16:creationId xmlns:a16="http://schemas.microsoft.com/office/drawing/2014/main" id="{D717466E-E95C-47F3-B3DC-27C9757DFA4F}"/>
              </a:ext>
            </a:extLst>
          </p:cNvPr>
          <p:cNvGrpSpPr/>
          <p:nvPr/>
        </p:nvGrpSpPr>
        <p:grpSpPr>
          <a:xfrm>
            <a:off x="4648503" y="5393097"/>
            <a:ext cx="3662038" cy="400110"/>
            <a:chOff x="2128129" y="3207461"/>
            <a:chExt cx="3662038" cy="400110"/>
          </a:xfrm>
        </p:grpSpPr>
        <p:sp>
          <p:nvSpPr>
            <p:cNvPr id="58" name="文本框 57">
              <a:extLst>
                <a:ext uri="{FF2B5EF4-FFF2-40B4-BE49-F238E27FC236}">
                  <a16:creationId xmlns:a16="http://schemas.microsoft.com/office/drawing/2014/main" id="{393840DE-8DA0-451D-B983-7B8EB3503F98}"/>
                </a:ext>
              </a:extLst>
            </p:cNvPr>
            <p:cNvSpPr txBox="1"/>
            <p:nvPr/>
          </p:nvSpPr>
          <p:spPr>
            <a:xfrm>
              <a:off x="2166590" y="3207461"/>
              <a:ext cx="3623577" cy="400110"/>
            </a:xfrm>
            <a:prstGeom prst="rect">
              <a:avLst/>
            </a:prstGeom>
            <a:noFill/>
          </p:spPr>
          <p:txBody>
            <a:bodyPr wrap="square" rtlCol="0">
              <a:spAutoFit/>
            </a:bodyPr>
            <a:lstStyle/>
            <a:p>
              <a:r>
                <a:rPr lang="en-US" altLang="zh-CN" sz="2000" dirty="0">
                  <a:solidFill>
                    <a:schemeClr val="bg2">
                      <a:lumMod val="10000"/>
                    </a:schemeClr>
                  </a:solidFill>
                  <a:latin typeface="霞鹜文楷 Light" pitchFamily="2" charset="-122"/>
                  <a:ea typeface="霞鹜文楷 Light" pitchFamily="2" charset="-122"/>
                </a:rPr>
                <a:t>—— </a:t>
              </a:r>
              <a:endParaRPr lang="zh-CN" altLang="en-US" sz="2000" dirty="0">
                <a:solidFill>
                  <a:schemeClr val="bg2">
                    <a:lumMod val="10000"/>
                  </a:schemeClr>
                </a:solidFill>
                <a:latin typeface="霞鹜文楷 Light" pitchFamily="2" charset="-122"/>
                <a:ea typeface="霞鹜文楷 Light" pitchFamily="2" charset="-122"/>
              </a:endParaRPr>
            </a:p>
          </p:txBody>
        </p:sp>
        <p:sp>
          <p:nvSpPr>
            <p:cNvPr id="59" name="文本框 58">
              <a:extLst>
                <a:ext uri="{FF2B5EF4-FFF2-40B4-BE49-F238E27FC236}">
                  <a16:creationId xmlns:a16="http://schemas.microsoft.com/office/drawing/2014/main" id="{A8362DD1-6084-492D-A428-C035269D758C}"/>
                </a:ext>
              </a:extLst>
            </p:cNvPr>
            <p:cNvSpPr txBox="1"/>
            <p:nvPr/>
          </p:nvSpPr>
          <p:spPr>
            <a:xfrm>
              <a:off x="2128129" y="3257277"/>
              <a:ext cx="3623577" cy="307777"/>
            </a:xfrm>
            <a:prstGeom prst="rect">
              <a:avLst/>
            </a:prstGeom>
            <a:noFill/>
          </p:spPr>
          <p:txBody>
            <a:bodyPr wrap="square" rtlCol="0">
              <a:spAutoFit/>
            </a:bodyPr>
            <a:lstStyle/>
            <a:p>
              <a:pPr algn="ctr"/>
              <a:r>
                <a:rPr lang="zh-CN" altLang="en-US" sz="1400" b="1" dirty="0">
                  <a:solidFill>
                    <a:schemeClr val="bg2">
                      <a:lumMod val="10000"/>
                    </a:schemeClr>
                  </a:solidFill>
                  <a:latin typeface="霞鹜文楷 Light" pitchFamily="2" charset="-122"/>
                  <a:ea typeface="霞鹜文楷 Light" pitchFamily="2" charset="-122"/>
                </a:rPr>
                <a:t>基于</a:t>
              </a:r>
              <a:r>
                <a:rPr lang="en-US" altLang="zh-CN" sz="1400" b="1" dirty="0">
                  <a:solidFill>
                    <a:schemeClr val="bg2">
                      <a:lumMod val="10000"/>
                    </a:schemeClr>
                  </a:solidFill>
                  <a:latin typeface="霞鹜文楷 Light" pitchFamily="2" charset="-122"/>
                  <a:ea typeface="霞鹜文楷 Light" pitchFamily="2" charset="-122"/>
                </a:rPr>
                <a:t>Ladybug Tools 1.4.0</a:t>
              </a:r>
              <a:endParaRPr lang="zh-CN" altLang="en-US" sz="1400" b="1" dirty="0">
                <a:solidFill>
                  <a:schemeClr val="bg2">
                    <a:lumMod val="10000"/>
                  </a:schemeClr>
                </a:solidFill>
                <a:latin typeface="霞鹜文楷 Light" pitchFamily="2" charset="-122"/>
                <a:ea typeface="霞鹜文楷 Light" pitchFamily="2" charset="-122"/>
              </a:endParaRPr>
            </a:p>
          </p:txBody>
        </p:sp>
      </p:grpSp>
      <p:sp>
        <p:nvSpPr>
          <p:cNvPr id="67" name="文本框 66">
            <a:extLst>
              <a:ext uri="{FF2B5EF4-FFF2-40B4-BE49-F238E27FC236}">
                <a16:creationId xmlns:a16="http://schemas.microsoft.com/office/drawing/2014/main" id="{3C802E91-DFBA-4C9C-8462-D24F9E105362}"/>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3" name="弦形 2">
            <a:extLst>
              <a:ext uri="{FF2B5EF4-FFF2-40B4-BE49-F238E27FC236}">
                <a16:creationId xmlns:a16="http://schemas.microsoft.com/office/drawing/2014/main" id="{C4FE0DD3-A91A-4C9D-AAB7-2690B985F8D5}"/>
              </a:ext>
            </a:extLst>
          </p:cNvPr>
          <p:cNvSpPr/>
          <p:nvPr/>
        </p:nvSpPr>
        <p:spPr>
          <a:xfrm rot="6414910">
            <a:off x="4535284" y="-39858"/>
            <a:ext cx="2846216" cy="6418603"/>
          </a:xfrm>
          <a:prstGeom prst="chord">
            <a:avLst>
              <a:gd name="adj1" fmla="val 2965496"/>
              <a:gd name="adj2" fmla="val 16052826"/>
            </a:avLst>
          </a:prstGeom>
          <a:noFill/>
          <a:ln w="19050">
            <a:solidFill>
              <a:schemeClr val="bg1">
                <a:lumMod val="8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弦形 3">
            <a:extLst>
              <a:ext uri="{FF2B5EF4-FFF2-40B4-BE49-F238E27FC236}">
                <a16:creationId xmlns:a16="http://schemas.microsoft.com/office/drawing/2014/main" id="{85C25CE2-3D9A-46B6-A61D-341131EA85BF}"/>
              </a:ext>
            </a:extLst>
          </p:cNvPr>
          <p:cNvSpPr/>
          <p:nvPr/>
        </p:nvSpPr>
        <p:spPr>
          <a:xfrm rot="6414910">
            <a:off x="4418673" y="-61149"/>
            <a:ext cx="3315852" cy="6275787"/>
          </a:xfrm>
          <a:prstGeom prst="chord">
            <a:avLst>
              <a:gd name="adj1" fmla="val 2889595"/>
              <a:gd name="adj2" fmla="val 16200000"/>
            </a:avLst>
          </a:prstGeom>
          <a:noFill/>
          <a:ln w="28575">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9" name="组合 18">
            <a:extLst>
              <a:ext uri="{FF2B5EF4-FFF2-40B4-BE49-F238E27FC236}">
                <a16:creationId xmlns:a16="http://schemas.microsoft.com/office/drawing/2014/main" id="{923E2CCE-E6CC-445B-A757-F7CFE8E4898E}"/>
              </a:ext>
            </a:extLst>
          </p:cNvPr>
          <p:cNvGrpSpPr/>
          <p:nvPr/>
        </p:nvGrpSpPr>
        <p:grpSpPr>
          <a:xfrm>
            <a:off x="3499309" y="3479310"/>
            <a:ext cx="2716653" cy="717814"/>
            <a:chOff x="3499309" y="3479310"/>
            <a:chExt cx="2716653" cy="717814"/>
          </a:xfrm>
        </p:grpSpPr>
        <p:sp>
          <p:nvSpPr>
            <p:cNvPr id="6" name="椭圆 5">
              <a:extLst>
                <a:ext uri="{FF2B5EF4-FFF2-40B4-BE49-F238E27FC236}">
                  <a16:creationId xmlns:a16="http://schemas.microsoft.com/office/drawing/2014/main" id="{5E656BB8-DBC3-4948-A74C-D1F3A3396C1C}"/>
                </a:ext>
              </a:extLst>
            </p:cNvPr>
            <p:cNvSpPr/>
            <p:nvPr/>
          </p:nvSpPr>
          <p:spPr>
            <a:xfrm>
              <a:off x="3499309" y="3479310"/>
              <a:ext cx="2422060" cy="574573"/>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a:extLst>
                <a:ext uri="{FF2B5EF4-FFF2-40B4-BE49-F238E27FC236}">
                  <a16:creationId xmlns:a16="http://schemas.microsoft.com/office/drawing/2014/main" id="{4D17A948-1A07-4E52-9409-FFCDF090BD78}"/>
                </a:ext>
              </a:extLst>
            </p:cNvPr>
            <p:cNvSpPr/>
            <p:nvPr/>
          </p:nvSpPr>
          <p:spPr>
            <a:xfrm>
              <a:off x="4093432" y="3609108"/>
              <a:ext cx="2122530" cy="515631"/>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a:extLst>
                <a:ext uri="{FF2B5EF4-FFF2-40B4-BE49-F238E27FC236}">
                  <a16:creationId xmlns:a16="http://schemas.microsoft.com/office/drawing/2014/main" id="{B29B2893-3386-477D-A7A2-E3F067991CEA}"/>
                </a:ext>
              </a:extLst>
            </p:cNvPr>
            <p:cNvSpPr/>
            <p:nvPr/>
          </p:nvSpPr>
          <p:spPr>
            <a:xfrm>
              <a:off x="4713863" y="3783791"/>
              <a:ext cx="1490356" cy="413333"/>
            </a:xfrm>
            <a:prstGeom prst="ellips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 name="组合 1">
            <a:extLst>
              <a:ext uri="{FF2B5EF4-FFF2-40B4-BE49-F238E27FC236}">
                <a16:creationId xmlns:a16="http://schemas.microsoft.com/office/drawing/2014/main" id="{12FB0E2F-347E-4B95-9ED0-F34AF47E3A25}"/>
              </a:ext>
            </a:extLst>
          </p:cNvPr>
          <p:cNvGrpSpPr/>
          <p:nvPr/>
        </p:nvGrpSpPr>
        <p:grpSpPr>
          <a:xfrm>
            <a:off x="3754027" y="811994"/>
            <a:ext cx="1969636" cy="1959918"/>
            <a:chOff x="3754027" y="811994"/>
            <a:chExt cx="1969636" cy="1959918"/>
          </a:xfrm>
        </p:grpSpPr>
        <p:sp>
          <p:nvSpPr>
            <p:cNvPr id="24" name="椭圆 23">
              <a:extLst>
                <a:ext uri="{FF2B5EF4-FFF2-40B4-BE49-F238E27FC236}">
                  <a16:creationId xmlns:a16="http://schemas.microsoft.com/office/drawing/2014/main" id="{D0470B18-4B62-40D7-BF08-6196CB9C1470}"/>
                </a:ext>
              </a:extLst>
            </p:cNvPr>
            <p:cNvSpPr/>
            <p:nvPr/>
          </p:nvSpPr>
          <p:spPr>
            <a:xfrm>
              <a:off x="4026367" y="1096078"/>
              <a:ext cx="488272" cy="488272"/>
            </a:xfrm>
            <a:prstGeom prst="ellipse">
              <a:avLst/>
            </a:prstGeom>
            <a:solidFill>
              <a:srgbClr val="F0AF30"/>
            </a:solidFill>
            <a:ln w="38100">
              <a:solidFill>
                <a:srgbClr val="F0AF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5" name="直接连接符 24">
              <a:extLst>
                <a:ext uri="{FF2B5EF4-FFF2-40B4-BE49-F238E27FC236}">
                  <a16:creationId xmlns:a16="http://schemas.microsoft.com/office/drawing/2014/main" id="{28D52643-0379-41EC-83D1-9C3737861FD6}"/>
                </a:ext>
              </a:extLst>
            </p:cNvPr>
            <p:cNvCxnSpPr/>
            <p:nvPr/>
          </p:nvCxnSpPr>
          <p:spPr>
            <a:xfrm flipV="1">
              <a:off x="4270503" y="81199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6" name="直接连接符 25">
              <a:extLst>
                <a:ext uri="{FF2B5EF4-FFF2-40B4-BE49-F238E27FC236}">
                  <a16:creationId xmlns:a16="http://schemas.microsoft.com/office/drawing/2014/main" id="{6E37877A-5F99-484D-B9C1-AB9E33F9D483}"/>
                </a:ext>
              </a:extLst>
            </p:cNvPr>
            <p:cNvCxnSpPr/>
            <p:nvPr/>
          </p:nvCxnSpPr>
          <p:spPr>
            <a:xfrm flipV="1">
              <a:off x="4266152" y="1674608"/>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E405D51-EBCD-491F-9005-54F33F0ACE04}"/>
                </a:ext>
              </a:extLst>
            </p:cNvPr>
            <p:cNvCxnSpPr>
              <a:cxnSpLocks/>
            </p:cNvCxnSpPr>
            <p:nvPr/>
          </p:nvCxnSpPr>
          <p:spPr>
            <a:xfrm rot="16200000" flipV="1">
              <a:off x="4702642" y="1249963"/>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DB7275F-9A6E-4979-9812-24E2BFFE9EFC}"/>
                </a:ext>
              </a:extLst>
            </p:cNvPr>
            <p:cNvCxnSpPr>
              <a:cxnSpLocks/>
            </p:cNvCxnSpPr>
            <p:nvPr/>
          </p:nvCxnSpPr>
          <p:spPr>
            <a:xfrm rot="16200000" flipV="1">
              <a:off x="3838365" y="1249966"/>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29" name="直接连接符 28">
              <a:extLst>
                <a:ext uri="{FF2B5EF4-FFF2-40B4-BE49-F238E27FC236}">
                  <a16:creationId xmlns:a16="http://schemas.microsoft.com/office/drawing/2014/main" id="{0E681860-D82E-460A-9A0E-7F320EEC1575}"/>
                </a:ext>
              </a:extLst>
            </p:cNvPr>
            <p:cNvCxnSpPr/>
            <p:nvPr/>
          </p:nvCxnSpPr>
          <p:spPr>
            <a:xfrm rot="2618039" flipV="1">
              <a:off x="4576916" y="937799"/>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0" name="直接连接符 29">
              <a:extLst>
                <a:ext uri="{FF2B5EF4-FFF2-40B4-BE49-F238E27FC236}">
                  <a16:creationId xmlns:a16="http://schemas.microsoft.com/office/drawing/2014/main" id="{A193B28D-7233-4A3C-9425-8B5CE2481A73}"/>
                </a:ext>
              </a:extLst>
            </p:cNvPr>
            <p:cNvCxnSpPr/>
            <p:nvPr/>
          </p:nvCxnSpPr>
          <p:spPr>
            <a:xfrm rot="2618039" flipV="1">
              <a:off x="3978521" y="155912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1AA9F35C-EC3B-4327-B0EC-D9DB5F2E6DAF}"/>
                </a:ext>
              </a:extLst>
            </p:cNvPr>
            <p:cNvCxnSpPr>
              <a:cxnSpLocks/>
            </p:cNvCxnSpPr>
            <p:nvPr/>
          </p:nvCxnSpPr>
          <p:spPr>
            <a:xfrm rot="18818039" flipV="1">
              <a:off x="4587462" y="1552982"/>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5B223536-D55E-4A54-A587-EB669E66F8A7}"/>
                </a:ext>
              </a:extLst>
            </p:cNvPr>
            <p:cNvCxnSpPr>
              <a:cxnSpLocks/>
            </p:cNvCxnSpPr>
            <p:nvPr/>
          </p:nvCxnSpPr>
          <p:spPr>
            <a:xfrm rot="18818039" flipV="1">
              <a:off x="3961928" y="956591"/>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FE32ED4C-37CC-4105-ABE9-2D328477FCB1}"/>
                </a:ext>
              </a:extLst>
            </p:cNvPr>
            <p:cNvCxnSpPr>
              <a:cxnSpLocks/>
            </p:cNvCxnSpPr>
            <p:nvPr/>
          </p:nvCxnSpPr>
          <p:spPr>
            <a:xfrm>
              <a:off x="4400621" y="163731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39AF456A-7A88-4F3B-9C76-4573A6647CD5}"/>
                </a:ext>
              </a:extLst>
            </p:cNvPr>
            <p:cNvCxnSpPr>
              <a:cxnSpLocks/>
            </p:cNvCxnSpPr>
            <p:nvPr/>
          </p:nvCxnSpPr>
          <p:spPr>
            <a:xfrm>
              <a:off x="4504495" y="195113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0307312C-1A7C-4A12-8707-4DD711F223ED}"/>
                </a:ext>
              </a:extLst>
            </p:cNvPr>
            <p:cNvCxnSpPr>
              <a:cxnSpLocks/>
            </p:cNvCxnSpPr>
            <p:nvPr/>
          </p:nvCxnSpPr>
          <p:spPr>
            <a:xfrm>
              <a:off x="4603664" y="2261273"/>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4434A062-27A2-4A90-A54D-F0C8B1D42277}"/>
                </a:ext>
              </a:extLst>
            </p:cNvPr>
            <p:cNvCxnSpPr>
              <a:cxnSpLocks/>
            </p:cNvCxnSpPr>
            <p:nvPr/>
          </p:nvCxnSpPr>
          <p:spPr>
            <a:xfrm>
              <a:off x="4702642" y="2565948"/>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038D1936-E8AF-4806-8711-18DDD8EBECBE}"/>
                </a:ext>
              </a:extLst>
            </p:cNvPr>
            <p:cNvCxnSpPr>
              <a:cxnSpLocks/>
            </p:cNvCxnSpPr>
            <p:nvPr/>
          </p:nvCxnSpPr>
          <p:spPr>
            <a:xfrm rot="18818039" flipV="1">
              <a:off x="4788438" y="1770290"/>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921058F0-375F-4AD6-BA75-8C87458DEE27}"/>
                </a:ext>
              </a:extLst>
            </p:cNvPr>
            <p:cNvCxnSpPr>
              <a:cxnSpLocks/>
            </p:cNvCxnSpPr>
            <p:nvPr/>
          </p:nvCxnSpPr>
          <p:spPr>
            <a:xfrm rot="18818039" flipV="1">
              <a:off x="5010688" y="1998685"/>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39" name="直接连接符 38">
              <a:extLst>
                <a:ext uri="{FF2B5EF4-FFF2-40B4-BE49-F238E27FC236}">
                  <a16:creationId xmlns:a16="http://schemas.microsoft.com/office/drawing/2014/main" id="{BAD34BE3-A5DD-4692-B6BA-2AC028817214}"/>
                </a:ext>
              </a:extLst>
            </p:cNvPr>
            <p:cNvCxnSpPr>
              <a:cxnSpLocks/>
            </p:cNvCxnSpPr>
            <p:nvPr/>
          </p:nvCxnSpPr>
          <p:spPr>
            <a:xfrm rot="18818039" flipV="1">
              <a:off x="5232936" y="2217714"/>
              <a:ext cx="0" cy="168675"/>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0" name="直接连接符 39">
              <a:extLst>
                <a:ext uri="{FF2B5EF4-FFF2-40B4-BE49-F238E27FC236}">
                  <a16:creationId xmlns:a16="http://schemas.microsoft.com/office/drawing/2014/main" id="{195C044E-7E1D-4CE2-875B-38149FE2921F}"/>
                </a:ext>
              </a:extLst>
            </p:cNvPr>
            <p:cNvCxnSpPr>
              <a:cxnSpLocks/>
            </p:cNvCxnSpPr>
            <p:nvPr/>
          </p:nvCxnSpPr>
          <p:spPr>
            <a:xfrm rot="18485707">
              <a:off x="4672074" y="1404001"/>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1" name="直接连接符 40">
              <a:extLst>
                <a:ext uri="{FF2B5EF4-FFF2-40B4-BE49-F238E27FC236}">
                  <a16:creationId xmlns:a16="http://schemas.microsoft.com/office/drawing/2014/main" id="{2806F784-B461-4276-9CAC-F8BEFBDF5A08}"/>
                </a:ext>
              </a:extLst>
            </p:cNvPr>
            <p:cNvCxnSpPr>
              <a:cxnSpLocks/>
            </p:cNvCxnSpPr>
            <p:nvPr/>
          </p:nvCxnSpPr>
          <p:spPr>
            <a:xfrm rot="18485707">
              <a:off x="4983127" y="1515866"/>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9F9D2922-73EC-4CA7-9BDE-9F7BDF70AC11}"/>
                </a:ext>
              </a:extLst>
            </p:cNvPr>
            <p:cNvCxnSpPr>
              <a:cxnSpLocks/>
            </p:cNvCxnSpPr>
            <p:nvPr/>
          </p:nvCxnSpPr>
          <p:spPr>
            <a:xfrm rot="18485707">
              <a:off x="5288389" y="1629169"/>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D3ADC140-0D69-4DDD-96C9-EAC90B5C6424}"/>
                </a:ext>
              </a:extLst>
            </p:cNvPr>
            <p:cNvCxnSpPr>
              <a:cxnSpLocks/>
            </p:cNvCxnSpPr>
            <p:nvPr/>
          </p:nvCxnSpPr>
          <p:spPr>
            <a:xfrm rot="18485707">
              <a:off x="5589231" y="1739250"/>
              <a:ext cx="62900" cy="205964"/>
            </a:xfrm>
            <a:prstGeom prst="line">
              <a:avLst/>
            </a:prstGeom>
            <a:ln w="38100">
              <a:solidFill>
                <a:srgbClr val="F0AF30"/>
              </a:solidFill>
            </a:ln>
          </p:spPr>
          <p:style>
            <a:lnRef idx="1">
              <a:schemeClr val="accent1"/>
            </a:lnRef>
            <a:fillRef idx="0">
              <a:schemeClr val="accent1"/>
            </a:fillRef>
            <a:effectRef idx="0">
              <a:schemeClr val="accent1"/>
            </a:effectRef>
            <a:fontRef idx="minor">
              <a:schemeClr val="tx1"/>
            </a:fontRef>
          </p:style>
        </p:cxnSp>
      </p:grpSp>
      <p:grpSp>
        <p:nvGrpSpPr>
          <p:cNvPr id="20" name="组合 19">
            <a:extLst>
              <a:ext uri="{FF2B5EF4-FFF2-40B4-BE49-F238E27FC236}">
                <a16:creationId xmlns:a16="http://schemas.microsoft.com/office/drawing/2014/main" id="{89F6C8CA-2F86-412F-8204-24F2FBDE7B9D}"/>
              </a:ext>
            </a:extLst>
          </p:cNvPr>
          <p:cNvGrpSpPr/>
          <p:nvPr/>
        </p:nvGrpSpPr>
        <p:grpSpPr>
          <a:xfrm>
            <a:off x="4253266" y="2844757"/>
            <a:ext cx="1079855" cy="1131924"/>
            <a:chOff x="4253266" y="2844757"/>
            <a:chExt cx="1079855" cy="1131924"/>
          </a:xfrm>
        </p:grpSpPr>
        <p:sp>
          <p:nvSpPr>
            <p:cNvPr id="9" name="圆柱体 8">
              <a:extLst>
                <a:ext uri="{FF2B5EF4-FFF2-40B4-BE49-F238E27FC236}">
                  <a16:creationId xmlns:a16="http://schemas.microsoft.com/office/drawing/2014/main" id="{61925A08-2425-4666-8ADB-4D5A1BF699AB}"/>
                </a:ext>
              </a:extLst>
            </p:cNvPr>
            <p:cNvSpPr/>
            <p:nvPr/>
          </p:nvSpPr>
          <p:spPr>
            <a:xfrm flipH="1">
              <a:off x="5109839" y="3253283"/>
              <a:ext cx="58073" cy="70677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a:extLst>
                <a:ext uri="{FF2B5EF4-FFF2-40B4-BE49-F238E27FC236}">
                  <a16:creationId xmlns:a16="http://schemas.microsoft.com/office/drawing/2014/main" id="{1C95EA59-5BE4-4DD7-BD0D-2C9CE9493284}"/>
                </a:ext>
              </a:extLst>
            </p:cNvPr>
            <p:cNvSpPr/>
            <p:nvPr/>
          </p:nvSpPr>
          <p:spPr>
            <a:xfrm>
              <a:off x="4955525" y="3007071"/>
              <a:ext cx="377596" cy="70677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a:extLst>
                <a:ext uri="{FF2B5EF4-FFF2-40B4-BE49-F238E27FC236}">
                  <a16:creationId xmlns:a16="http://schemas.microsoft.com/office/drawing/2014/main" id="{05D0F4C4-C507-43EC-A143-97D064A8A725}"/>
                </a:ext>
              </a:extLst>
            </p:cNvPr>
            <p:cNvSpPr/>
            <p:nvPr/>
          </p:nvSpPr>
          <p:spPr>
            <a:xfrm>
              <a:off x="5062318" y="3242809"/>
              <a:ext cx="234490" cy="384655"/>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柱体 11">
              <a:extLst>
                <a:ext uri="{FF2B5EF4-FFF2-40B4-BE49-F238E27FC236}">
                  <a16:creationId xmlns:a16="http://schemas.microsoft.com/office/drawing/2014/main" id="{76BBD6E8-FD81-4E06-9AF6-66708B5F604D}"/>
                </a:ext>
              </a:extLst>
            </p:cNvPr>
            <p:cNvSpPr/>
            <p:nvPr/>
          </p:nvSpPr>
          <p:spPr>
            <a:xfrm flipH="1">
              <a:off x="4539294" y="3438920"/>
              <a:ext cx="44186" cy="537761"/>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98A97762-7522-4F6B-9DDE-387329BD4832}"/>
                </a:ext>
              </a:extLst>
            </p:cNvPr>
            <p:cNvSpPr/>
            <p:nvPr/>
          </p:nvSpPr>
          <p:spPr>
            <a:xfrm>
              <a:off x="4421882" y="3251585"/>
              <a:ext cx="287301" cy="537761"/>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0FFC86D3-06AC-4BBB-8081-5CA4CCD731AF}"/>
                </a:ext>
              </a:extLst>
            </p:cNvPr>
            <p:cNvSpPr/>
            <p:nvPr/>
          </p:nvSpPr>
          <p:spPr>
            <a:xfrm>
              <a:off x="4503138" y="3430951"/>
              <a:ext cx="178416" cy="292672"/>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柱体 14">
              <a:extLst>
                <a:ext uri="{FF2B5EF4-FFF2-40B4-BE49-F238E27FC236}">
                  <a16:creationId xmlns:a16="http://schemas.microsoft.com/office/drawing/2014/main" id="{E2F8ECBB-2D6E-45B2-A6C9-26E2AF4A234E}"/>
                </a:ext>
              </a:extLst>
            </p:cNvPr>
            <p:cNvSpPr/>
            <p:nvPr/>
          </p:nvSpPr>
          <p:spPr>
            <a:xfrm flipH="1">
              <a:off x="4385533" y="3361887"/>
              <a:ext cx="49776" cy="605796"/>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a:extLst>
                <a:ext uri="{FF2B5EF4-FFF2-40B4-BE49-F238E27FC236}">
                  <a16:creationId xmlns:a16="http://schemas.microsoft.com/office/drawing/2014/main" id="{E572AD8C-7E81-4D0C-AAAF-1FDCA9FB4A03}"/>
                </a:ext>
              </a:extLst>
            </p:cNvPr>
            <p:cNvSpPr/>
            <p:nvPr/>
          </p:nvSpPr>
          <p:spPr>
            <a:xfrm>
              <a:off x="4253266" y="3150850"/>
              <a:ext cx="323650" cy="605796"/>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8711B18F-2D53-4334-A2C9-4BDD89A4FA48}"/>
                </a:ext>
              </a:extLst>
            </p:cNvPr>
            <p:cNvSpPr/>
            <p:nvPr/>
          </p:nvSpPr>
          <p:spPr>
            <a:xfrm>
              <a:off x="4344802" y="3352909"/>
              <a:ext cx="200989" cy="329700"/>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圆柱体 43">
              <a:extLst>
                <a:ext uri="{FF2B5EF4-FFF2-40B4-BE49-F238E27FC236}">
                  <a16:creationId xmlns:a16="http://schemas.microsoft.com/office/drawing/2014/main" id="{E29FBFCB-369C-45CC-B20A-72F21592ED94}"/>
                </a:ext>
              </a:extLst>
            </p:cNvPr>
            <p:cNvSpPr/>
            <p:nvPr/>
          </p:nvSpPr>
          <p:spPr>
            <a:xfrm flipH="1">
              <a:off x="4789128" y="3135211"/>
              <a:ext cx="68508" cy="833772"/>
            </a:xfrm>
            <a:prstGeom prst="can">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6BA44BAC-712E-4570-AF1B-85CF6DC66D73}"/>
                </a:ext>
              </a:extLst>
            </p:cNvPr>
            <p:cNvSpPr/>
            <p:nvPr/>
          </p:nvSpPr>
          <p:spPr>
            <a:xfrm>
              <a:off x="4607085" y="2844757"/>
              <a:ext cx="445447" cy="833772"/>
            </a:xfrm>
            <a:prstGeom prst="ellipse">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椭圆 45">
              <a:extLst>
                <a:ext uri="{FF2B5EF4-FFF2-40B4-BE49-F238E27FC236}">
                  <a16:creationId xmlns:a16="http://schemas.microsoft.com/office/drawing/2014/main" id="{551A129F-6C39-4435-BCD0-9A9435D9A5FB}"/>
                </a:ext>
              </a:extLst>
            </p:cNvPr>
            <p:cNvSpPr/>
            <p:nvPr/>
          </p:nvSpPr>
          <p:spPr>
            <a:xfrm>
              <a:off x="4733068" y="3122855"/>
              <a:ext cx="276626" cy="453774"/>
            </a:xfrm>
            <a:prstGeom prst="ellipse">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1" name="矩形 50">
            <a:extLst>
              <a:ext uri="{FF2B5EF4-FFF2-40B4-BE49-F238E27FC236}">
                <a16:creationId xmlns:a16="http://schemas.microsoft.com/office/drawing/2014/main" id="{141598D6-5C51-4DF7-8DB1-51D484DFDA3E}"/>
              </a:ext>
            </a:extLst>
          </p:cNvPr>
          <p:cNvSpPr/>
          <p:nvPr/>
        </p:nvSpPr>
        <p:spPr>
          <a:xfrm>
            <a:off x="3627970" y="4063132"/>
            <a:ext cx="5696655" cy="141113"/>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8" name="组合 17">
            <a:extLst>
              <a:ext uri="{FF2B5EF4-FFF2-40B4-BE49-F238E27FC236}">
                <a16:creationId xmlns:a16="http://schemas.microsoft.com/office/drawing/2014/main" id="{1890B03A-17F3-4B5B-A957-818A49964D29}"/>
              </a:ext>
            </a:extLst>
          </p:cNvPr>
          <p:cNvGrpSpPr/>
          <p:nvPr/>
        </p:nvGrpSpPr>
        <p:grpSpPr>
          <a:xfrm>
            <a:off x="3497188" y="3959696"/>
            <a:ext cx="5945722" cy="335558"/>
            <a:chOff x="3497188" y="3959696"/>
            <a:chExt cx="5945722" cy="335558"/>
          </a:xfrm>
        </p:grpSpPr>
        <p:sp>
          <p:nvSpPr>
            <p:cNvPr id="23" name="矩形 22">
              <a:extLst>
                <a:ext uri="{FF2B5EF4-FFF2-40B4-BE49-F238E27FC236}">
                  <a16:creationId xmlns:a16="http://schemas.microsoft.com/office/drawing/2014/main" id="{F451874A-8D6E-4118-9C40-D6E064177D8B}"/>
                </a:ext>
              </a:extLst>
            </p:cNvPr>
            <p:cNvSpPr/>
            <p:nvPr/>
          </p:nvSpPr>
          <p:spPr>
            <a:xfrm>
              <a:off x="3497188" y="3963245"/>
              <a:ext cx="5945721" cy="134645"/>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0" name="直接连接符 49">
              <a:extLst>
                <a:ext uri="{FF2B5EF4-FFF2-40B4-BE49-F238E27FC236}">
                  <a16:creationId xmlns:a16="http://schemas.microsoft.com/office/drawing/2014/main" id="{80ACCA4A-32E9-47B7-A80C-24B7AAA4CD14}"/>
                </a:ext>
              </a:extLst>
            </p:cNvPr>
            <p:cNvCxnSpPr>
              <a:cxnSpLocks/>
            </p:cNvCxnSpPr>
            <p:nvPr/>
          </p:nvCxnSpPr>
          <p:spPr>
            <a:xfrm flipV="1">
              <a:off x="3497189" y="3959696"/>
              <a:ext cx="5945721" cy="76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矩形 51">
              <a:extLst>
                <a:ext uri="{FF2B5EF4-FFF2-40B4-BE49-F238E27FC236}">
                  <a16:creationId xmlns:a16="http://schemas.microsoft.com/office/drawing/2014/main" id="{157A87C7-33B0-4ED6-9E30-7431BF64B6FA}"/>
                </a:ext>
              </a:extLst>
            </p:cNvPr>
            <p:cNvSpPr/>
            <p:nvPr/>
          </p:nvSpPr>
          <p:spPr>
            <a:xfrm>
              <a:off x="3754026" y="4136005"/>
              <a:ext cx="5502387" cy="15924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5" name="组合 4">
            <a:extLst>
              <a:ext uri="{FF2B5EF4-FFF2-40B4-BE49-F238E27FC236}">
                <a16:creationId xmlns:a16="http://schemas.microsoft.com/office/drawing/2014/main" id="{38D962F6-0134-4889-93BB-9EF8A51B709C}"/>
              </a:ext>
            </a:extLst>
          </p:cNvPr>
          <p:cNvGrpSpPr/>
          <p:nvPr/>
        </p:nvGrpSpPr>
        <p:grpSpPr>
          <a:xfrm>
            <a:off x="5820695" y="2602613"/>
            <a:ext cx="2671888" cy="1335968"/>
            <a:chOff x="5820695" y="2602613"/>
            <a:chExt cx="2671888" cy="1335968"/>
          </a:xfrm>
        </p:grpSpPr>
        <p:sp>
          <p:nvSpPr>
            <p:cNvPr id="68" name="任意多边形: 形状 67">
              <a:extLst>
                <a:ext uri="{FF2B5EF4-FFF2-40B4-BE49-F238E27FC236}">
                  <a16:creationId xmlns:a16="http://schemas.microsoft.com/office/drawing/2014/main" id="{B3E772D9-C5B7-41DF-94E5-A7EAC73F554A}"/>
                </a:ext>
              </a:extLst>
            </p:cNvPr>
            <p:cNvSpPr/>
            <p:nvPr/>
          </p:nvSpPr>
          <p:spPr>
            <a:xfrm>
              <a:off x="6488655" y="2602613"/>
              <a:ext cx="2003928" cy="513804"/>
            </a:xfrm>
            <a:custGeom>
              <a:avLst/>
              <a:gdLst>
                <a:gd name="connsiteX0" fmla="*/ 0 w 2377839"/>
                <a:gd name="connsiteY0" fmla="*/ 0 h 609674"/>
                <a:gd name="connsiteX1" fmla="*/ 1823001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87374 w 2377839"/>
                <a:gd name="connsiteY1" fmla="*/ 0 h 609674"/>
                <a:gd name="connsiteX2" fmla="*/ 2377839 w 2377839"/>
                <a:gd name="connsiteY2" fmla="*/ 609674 h 609674"/>
                <a:gd name="connsiteX3" fmla="*/ 792594 w 2377839"/>
                <a:gd name="connsiteY3" fmla="*/ 609674 h 609674"/>
                <a:gd name="connsiteX0" fmla="*/ 0 w 2377839"/>
                <a:gd name="connsiteY0" fmla="*/ 0 h 609674"/>
                <a:gd name="connsiteX1" fmla="*/ 1608258 w 2377839"/>
                <a:gd name="connsiteY1" fmla="*/ 0 h 609674"/>
                <a:gd name="connsiteX2" fmla="*/ 2377839 w 2377839"/>
                <a:gd name="connsiteY2" fmla="*/ 609674 h 609674"/>
                <a:gd name="connsiteX3" fmla="*/ 792594 w 2377839"/>
                <a:gd name="connsiteY3" fmla="*/ 609674 h 609674"/>
              </a:gdLst>
              <a:ahLst/>
              <a:cxnLst>
                <a:cxn ang="0">
                  <a:pos x="connsiteX0" y="connsiteY0"/>
                </a:cxn>
                <a:cxn ang="0">
                  <a:pos x="connsiteX1" y="connsiteY1"/>
                </a:cxn>
                <a:cxn ang="0">
                  <a:pos x="connsiteX2" y="connsiteY2"/>
                </a:cxn>
                <a:cxn ang="0">
                  <a:pos x="connsiteX3" y="connsiteY3"/>
                </a:cxn>
              </a:cxnLst>
              <a:rect l="l" t="t" r="r" b="b"/>
              <a:pathLst>
                <a:path w="2377839" h="609674">
                  <a:moveTo>
                    <a:pt x="0" y="0"/>
                  </a:moveTo>
                  <a:lnTo>
                    <a:pt x="1608258" y="0"/>
                  </a:lnTo>
                  <a:lnTo>
                    <a:pt x="2377839" y="609674"/>
                  </a:lnTo>
                  <a:lnTo>
                    <a:pt x="792594" y="609674"/>
                  </a:lnTo>
                </a:path>
              </a:pathLst>
            </a:custGeom>
            <a:solidFill>
              <a:schemeClr val="bg1"/>
            </a:solidFill>
            <a:ln w="28575" cap="rnd">
              <a:solidFill>
                <a:srgbClr val="040000"/>
              </a:solidFill>
              <a:prstDash val="solid"/>
              <a:round/>
            </a:ln>
          </p:spPr>
          <p:txBody>
            <a:bodyPr rtlCol="0" anchor="ctr"/>
            <a:lstStyle/>
            <a:p>
              <a:endParaRPr lang="zh-CN" altLang="en-US" dirty="0"/>
            </a:p>
          </p:txBody>
        </p:sp>
        <p:sp>
          <p:nvSpPr>
            <p:cNvPr id="65" name="任意多边形: 形状 64">
              <a:extLst>
                <a:ext uri="{FF2B5EF4-FFF2-40B4-BE49-F238E27FC236}">
                  <a16:creationId xmlns:a16="http://schemas.microsoft.com/office/drawing/2014/main" id="{ED745052-E32E-4211-822C-88607F73B9AC}"/>
                </a:ext>
              </a:extLst>
            </p:cNvPr>
            <p:cNvSpPr/>
            <p:nvPr/>
          </p:nvSpPr>
          <p:spPr>
            <a:xfrm>
              <a:off x="7156615" y="3116418"/>
              <a:ext cx="1335968" cy="822115"/>
            </a:xfrm>
            <a:custGeom>
              <a:avLst/>
              <a:gdLst>
                <a:gd name="connsiteX0" fmla="*/ 1585245 w 1585245"/>
                <a:gd name="connsiteY0" fmla="*/ 0 h 975513"/>
                <a:gd name="connsiteX1" fmla="*/ 1585245 w 1585245"/>
                <a:gd name="connsiteY1" fmla="*/ 975513 h 975513"/>
                <a:gd name="connsiteX2" fmla="*/ 0 w 1585245"/>
                <a:gd name="connsiteY2" fmla="*/ 975513 h 975513"/>
              </a:gdLst>
              <a:ahLst/>
              <a:cxnLst>
                <a:cxn ang="0">
                  <a:pos x="connsiteX0" y="connsiteY0"/>
                </a:cxn>
                <a:cxn ang="0">
                  <a:pos x="connsiteX1" y="connsiteY1"/>
                </a:cxn>
                <a:cxn ang="0">
                  <a:pos x="connsiteX2" y="connsiteY2"/>
                </a:cxn>
              </a:cxnLst>
              <a:rect l="l" t="t" r="r" b="b"/>
              <a:pathLst>
                <a:path w="1585245" h="975513">
                  <a:moveTo>
                    <a:pt x="1585245" y="0"/>
                  </a:moveTo>
                  <a:lnTo>
                    <a:pt x="1585245" y="975513"/>
                  </a:lnTo>
                  <a:lnTo>
                    <a:pt x="0" y="975513"/>
                  </a:lnTo>
                </a:path>
              </a:pathLst>
            </a:custGeom>
            <a:solidFill>
              <a:schemeClr val="bg1"/>
            </a:solidFill>
            <a:ln w="28575" cap="rnd">
              <a:solidFill>
                <a:srgbClr val="040000"/>
              </a:solidFill>
              <a:prstDash val="solid"/>
              <a:round/>
            </a:ln>
          </p:spPr>
          <p:txBody>
            <a:bodyPr rtlCol="0" anchor="ctr"/>
            <a:lstStyle/>
            <a:p>
              <a:endParaRPr lang="zh-CN" altLang="en-US"/>
            </a:p>
          </p:txBody>
        </p:sp>
        <p:sp>
          <p:nvSpPr>
            <p:cNvPr id="70" name="任意多边形: 形状 69">
              <a:extLst>
                <a:ext uri="{FF2B5EF4-FFF2-40B4-BE49-F238E27FC236}">
                  <a16:creationId xmlns:a16="http://schemas.microsoft.com/office/drawing/2014/main" id="{058628C5-CCD5-4796-90D4-2100E854C06D}"/>
                </a:ext>
              </a:extLst>
            </p:cNvPr>
            <p:cNvSpPr/>
            <p:nvPr/>
          </p:nvSpPr>
          <p:spPr>
            <a:xfrm>
              <a:off x="5820695" y="2602613"/>
              <a:ext cx="1335919" cy="1335919"/>
            </a:xfrm>
            <a:custGeom>
              <a:avLst/>
              <a:gdLst>
                <a:gd name="connsiteX0" fmla="*/ 0 w 1585187"/>
                <a:gd name="connsiteY0" fmla="*/ 1585188 h 1585187"/>
                <a:gd name="connsiteX1" fmla="*/ 0 w 1585187"/>
                <a:gd name="connsiteY1" fmla="*/ 609674 h 1585187"/>
                <a:gd name="connsiteX2" fmla="*/ 792594 w 1585187"/>
                <a:gd name="connsiteY2" fmla="*/ 0 h 1585187"/>
                <a:gd name="connsiteX3" fmla="*/ 1585188 w 1585187"/>
                <a:gd name="connsiteY3" fmla="*/ 609674 h 1585187"/>
                <a:gd name="connsiteX4" fmla="*/ 1585188 w 1585187"/>
                <a:gd name="connsiteY4" fmla="*/ 1585188 h 1585187"/>
                <a:gd name="connsiteX5" fmla="*/ 0 w 1585187"/>
                <a:gd name="connsiteY5" fmla="*/ 1585188 h 158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187" h="1585187">
                  <a:moveTo>
                    <a:pt x="0" y="1585188"/>
                  </a:moveTo>
                  <a:lnTo>
                    <a:pt x="0" y="609674"/>
                  </a:lnTo>
                  <a:lnTo>
                    <a:pt x="792594" y="0"/>
                  </a:lnTo>
                  <a:lnTo>
                    <a:pt x="1585188" y="609674"/>
                  </a:lnTo>
                  <a:lnTo>
                    <a:pt x="1585188" y="1585188"/>
                  </a:lnTo>
                  <a:lnTo>
                    <a:pt x="0" y="1585188"/>
                  </a:lnTo>
                  <a:close/>
                </a:path>
              </a:pathLst>
            </a:custGeom>
            <a:solidFill>
              <a:schemeClr val="bg1"/>
            </a:solidFill>
            <a:ln w="28575" cap="rnd">
              <a:solidFill>
                <a:srgbClr val="040000"/>
              </a:solidFill>
              <a:prstDash val="solid"/>
              <a:round/>
            </a:ln>
          </p:spPr>
          <p:txBody>
            <a:bodyPr rtlCol="0" anchor="ctr"/>
            <a:lstStyle/>
            <a:p>
              <a:endParaRPr lang="zh-CN" altLang="en-US"/>
            </a:p>
          </p:txBody>
        </p:sp>
        <p:sp>
          <p:nvSpPr>
            <p:cNvPr id="61" name="任意多边形: 形状 60">
              <a:extLst>
                <a:ext uri="{FF2B5EF4-FFF2-40B4-BE49-F238E27FC236}">
                  <a16:creationId xmlns:a16="http://schemas.microsoft.com/office/drawing/2014/main" id="{90090BB5-CC12-4552-BE83-4F718652C504}"/>
                </a:ext>
              </a:extLst>
            </p:cNvPr>
            <p:cNvSpPr/>
            <p:nvPr/>
          </p:nvSpPr>
          <p:spPr>
            <a:xfrm>
              <a:off x="6026236" y="3404185"/>
              <a:ext cx="308311" cy="534396"/>
            </a:xfrm>
            <a:custGeom>
              <a:avLst/>
              <a:gdLst>
                <a:gd name="connsiteX0" fmla="*/ 0 w 365839"/>
                <a:gd name="connsiteY0" fmla="*/ 0 h 634109"/>
                <a:gd name="connsiteX1" fmla="*/ 365839 w 365839"/>
                <a:gd name="connsiteY1" fmla="*/ 0 h 634109"/>
                <a:gd name="connsiteX2" fmla="*/ 365839 w 365839"/>
                <a:gd name="connsiteY2" fmla="*/ 634110 h 634109"/>
                <a:gd name="connsiteX3" fmla="*/ 0 w 365839"/>
                <a:gd name="connsiteY3" fmla="*/ 634110 h 634109"/>
              </a:gdLst>
              <a:ahLst/>
              <a:cxnLst>
                <a:cxn ang="0">
                  <a:pos x="connsiteX0" y="connsiteY0"/>
                </a:cxn>
                <a:cxn ang="0">
                  <a:pos x="connsiteX1" y="connsiteY1"/>
                </a:cxn>
                <a:cxn ang="0">
                  <a:pos x="connsiteX2" y="connsiteY2"/>
                </a:cxn>
                <a:cxn ang="0">
                  <a:pos x="connsiteX3" y="connsiteY3"/>
                </a:cxn>
              </a:cxnLst>
              <a:rect l="l" t="t" r="r" b="b"/>
              <a:pathLst>
                <a:path w="365839" h="634109">
                  <a:moveTo>
                    <a:pt x="0" y="0"/>
                  </a:moveTo>
                  <a:lnTo>
                    <a:pt x="365839" y="0"/>
                  </a:lnTo>
                  <a:lnTo>
                    <a:pt x="365839" y="634110"/>
                  </a:lnTo>
                  <a:lnTo>
                    <a:pt x="0" y="634110"/>
                  </a:lnTo>
                  <a:close/>
                </a:path>
              </a:pathLst>
            </a:custGeom>
            <a:solidFill>
              <a:schemeClr val="accent2">
                <a:lumMod val="40000"/>
                <a:lumOff val="60000"/>
              </a:schemeClr>
            </a:solidFill>
            <a:ln w="28575" cap="rnd">
              <a:solidFill>
                <a:srgbClr val="040000"/>
              </a:solidFill>
              <a:prstDash val="solid"/>
              <a:round/>
            </a:ln>
          </p:spPr>
          <p:txBody>
            <a:bodyPr rtlCol="0" anchor="ctr"/>
            <a:lstStyle/>
            <a:p>
              <a:endParaRPr lang="zh-CN" altLang="en-US"/>
            </a:p>
          </p:txBody>
        </p:sp>
        <p:sp>
          <p:nvSpPr>
            <p:cNvPr id="63" name="任意多边形: 形状 62">
              <a:extLst>
                <a:ext uri="{FF2B5EF4-FFF2-40B4-BE49-F238E27FC236}">
                  <a16:creationId xmlns:a16="http://schemas.microsoft.com/office/drawing/2014/main" id="{C26A7B27-5C21-43B9-AD7B-87952BFC9CE9}"/>
                </a:ext>
              </a:extLst>
            </p:cNvPr>
            <p:cNvSpPr/>
            <p:nvPr/>
          </p:nvSpPr>
          <p:spPr>
            <a:xfrm>
              <a:off x="7357032"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4" name="任意多边形: 形状 63">
              <a:extLst>
                <a:ext uri="{FF2B5EF4-FFF2-40B4-BE49-F238E27FC236}">
                  <a16:creationId xmlns:a16="http://schemas.microsoft.com/office/drawing/2014/main" id="{76D8E739-EB36-42D9-B418-BA588832D97C}"/>
                </a:ext>
              </a:extLst>
            </p:cNvPr>
            <p:cNvSpPr/>
            <p:nvPr/>
          </p:nvSpPr>
          <p:spPr>
            <a:xfrm>
              <a:off x="7757818" y="3219188"/>
              <a:ext cx="267174" cy="411034"/>
            </a:xfrm>
            <a:custGeom>
              <a:avLst/>
              <a:gdLst>
                <a:gd name="connsiteX0" fmla="*/ 0 w 317026"/>
                <a:gd name="connsiteY0" fmla="*/ 0 h 487728"/>
                <a:gd name="connsiteX1" fmla="*/ 317026 w 317026"/>
                <a:gd name="connsiteY1" fmla="*/ 0 h 487728"/>
                <a:gd name="connsiteX2" fmla="*/ 317026 w 317026"/>
                <a:gd name="connsiteY2" fmla="*/ 487728 h 487728"/>
                <a:gd name="connsiteX3" fmla="*/ 0 w 317026"/>
                <a:gd name="connsiteY3" fmla="*/ 487728 h 487728"/>
              </a:gdLst>
              <a:ahLst/>
              <a:cxnLst>
                <a:cxn ang="0">
                  <a:pos x="connsiteX0" y="connsiteY0"/>
                </a:cxn>
                <a:cxn ang="0">
                  <a:pos x="connsiteX1" y="connsiteY1"/>
                </a:cxn>
                <a:cxn ang="0">
                  <a:pos x="connsiteX2" y="connsiteY2"/>
                </a:cxn>
                <a:cxn ang="0">
                  <a:pos x="connsiteX3" y="connsiteY3"/>
                </a:cxn>
              </a:cxnLst>
              <a:rect l="l" t="t" r="r" b="b"/>
              <a:pathLst>
                <a:path w="317026" h="487728">
                  <a:moveTo>
                    <a:pt x="0" y="0"/>
                  </a:moveTo>
                  <a:lnTo>
                    <a:pt x="317026" y="0"/>
                  </a:lnTo>
                  <a:lnTo>
                    <a:pt x="317026" y="487728"/>
                  </a:lnTo>
                  <a:lnTo>
                    <a:pt x="0" y="487728"/>
                  </a:lnTo>
                  <a:close/>
                </a:path>
              </a:pathLst>
            </a:custGeom>
            <a:solidFill>
              <a:schemeClr val="accent5">
                <a:lumMod val="75000"/>
              </a:schemeClr>
            </a:solidFill>
            <a:ln w="28575" cap="rnd">
              <a:solidFill>
                <a:srgbClr val="040000"/>
              </a:solidFill>
              <a:prstDash val="solid"/>
              <a:round/>
            </a:ln>
          </p:spPr>
          <p:txBody>
            <a:bodyPr rtlCol="0" anchor="ctr"/>
            <a:lstStyle/>
            <a:p>
              <a:endParaRPr lang="zh-CN" altLang="en-US"/>
            </a:p>
          </p:txBody>
        </p:sp>
        <p:sp>
          <p:nvSpPr>
            <p:cNvPr id="66" name="任意多边形: 形状 65">
              <a:extLst>
                <a:ext uri="{FF2B5EF4-FFF2-40B4-BE49-F238E27FC236}">
                  <a16:creationId xmlns:a16="http://schemas.microsoft.com/office/drawing/2014/main" id="{00052681-6485-4763-B188-09B78FAF67A9}"/>
                </a:ext>
              </a:extLst>
            </p:cNvPr>
            <p:cNvSpPr/>
            <p:nvPr/>
          </p:nvSpPr>
          <p:spPr>
            <a:xfrm>
              <a:off x="6951123" y="2756769"/>
              <a:ext cx="822115" cy="205540"/>
            </a:xfrm>
            <a:custGeom>
              <a:avLst/>
              <a:gdLst>
                <a:gd name="connsiteX0" fmla="*/ 0 w 975513"/>
                <a:gd name="connsiteY0" fmla="*/ 0 h 243892"/>
                <a:gd name="connsiteX1" fmla="*/ 365782 w 975513"/>
                <a:gd name="connsiteY1" fmla="*/ 243893 h 243892"/>
                <a:gd name="connsiteX2" fmla="*/ 975514 w 975513"/>
                <a:gd name="connsiteY2" fmla="*/ 243893 h 243892"/>
                <a:gd name="connsiteX3" fmla="*/ 609675 w 975513"/>
                <a:gd name="connsiteY3" fmla="*/ 0 h 243892"/>
                <a:gd name="connsiteX4" fmla="*/ 0 w 975513"/>
                <a:gd name="connsiteY4" fmla="*/ 0 h 24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5513" h="243892">
                  <a:moveTo>
                    <a:pt x="0" y="0"/>
                  </a:moveTo>
                  <a:lnTo>
                    <a:pt x="365782" y="243893"/>
                  </a:lnTo>
                  <a:lnTo>
                    <a:pt x="975514" y="243893"/>
                  </a:lnTo>
                  <a:lnTo>
                    <a:pt x="609675" y="0"/>
                  </a:lnTo>
                  <a:lnTo>
                    <a:pt x="0" y="0"/>
                  </a:lnTo>
                  <a:close/>
                </a:path>
              </a:pathLst>
            </a:custGeom>
            <a:solidFill>
              <a:schemeClr val="accent1">
                <a:lumMod val="40000"/>
                <a:lumOff val="60000"/>
              </a:schemeClr>
            </a:solidFill>
            <a:ln w="28575" cap="rnd">
              <a:solidFill>
                <a:srgbClr val="040000"/>
              </a:solidFill>
              <a:prstDash val="solid"/>
              <a:round/>
            </a:ln>
          </p:spPr>
          <p:txBody>
            <a:bodyPr rtlCol="0" anchor="ctr"/>
            <a:lstStyle/>
            <a:p>
              <a:endParaRPr lang="zh-CN" altLang="en-US"/>
            </a:p>
          </p:txBody>
        </p:sp>
        <p:sp>
          <p:nvSpPr>
            <p:cNvPr id="69" name="任意多边形: 形状 68">
              <a:extLst>
                <a:ext uri="{FF2B5EF4-FFF2-40B4-BE49-F238E27FC236}">
                  <a16:creationId xmlns:a16="http://schemas.microsoft.com/office/drawing/2014/main" id="{DF714333-DD4C-4B32-9C4E-BABA184F3F2B}"/>
                </a:ext>
              </a:extLst>
            </p:cNvPr>
            <p:cNvSpPr/>
            <p:nvPr/>
          </p:nvSpPr>
          <p:spPr>
            <a:xfrm>
              <a:off x="5887501" y="2602613"/>
              <a:ext cx="534348" cy="411034"/>
            </a:xfrm>
            <a:custGeom>
              <a:avLst/>
              <a:gdLst>
                <a:gd name="connsiteX0" fmla="*/ 0 w 634052"/>
                <a:gd name="connsiteY0" fmla="*/ 487728 h 487728"/>
                <a:gd name="connsiteX1" fmla="*/ 634052 w 634052"/>
                <a:gd name="connsiteY1" fmla="*/ 0 h 487728"/>
              </a:gdLst>
              <a:ahLst/>
              <a:cxnLst>
                <a:cxn ang="0">
                  <a:pos x="connsiteX0" y="connsiteY0"/>
                </a:cxn>
                <a:cxn ang="0">
                  <a:pos x="connsiteX1" y="connsiteY1"/>
                </a:cxn>
              </a:cxnLst>
              <a:rect l="l" t="t" r="r" b="b"/>
              <a:pathLst>
                <a:path w="634052" h="487728">
                  <a:moveTo>
                    <a:pt x="0" y="487728"/>
                  </a:moveTo>
                  <a:lnTo>
                    <a:pt x="634052" y="0"/>
                  </a:lnTo>
                </a:path>
              </a:pathLst>
            </a:custGeom>
            <a:ln w="28575" cap="rnd">
              <a:solidFill>
                <a:srgbClr val="040000"/>
              </a:solidFill>
              <a:prstDash val="solid"/>
              <a:round/>
            </a:ln>
          </p:spPr>
          <p:txBody>
            <a:bodyPr rtlCol="0" anchor="ctr"/>
            <a:lstStyle/>
            <a:p>
              <a:endParaRPr lang="zh-CN" altLang="en-US"/>
            </a:p>
          </p:txBody>
        </p:sp>
      </p:grpSp>
    </p:spTree>
    <p:extLst>
      <p:ext uri="{BB962C8B-B14F-4D97-AF65-F5344CB8AC3E}">
        <p14:creationId xmlns:p14="http://schemas.microsoft.com/office/powerpoint/2010/main" val="2447792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pic>
        <p:nvPicPr>
          <p:cNvPr id="33" name="图片 32" descr="地图&#10;&#10;描述已自动生成">
            <a:extLst>
              <a:ext uri="{FF2B5EF4-FFF2-40B4-BE49-F238E27FC236}">
                <a16:creationId xmlns:a16="http://schemas.microsoft.com/office/drawing/2014/main" id="{4EBB4C62-6655-42D7-97D5-B7BFA38EC676}"/>
              </a:ext>
            </a:extLst>
          </p:cNvPr>
          <p:cNvPicPr>
            <a:picLocks noChangeAspect="1"/>
          </p:cNvPicPr>
          <p:nvPr/>
        </p:nvPicPr>
        <p:blipFill>
          <a:blip r:embed="rId3"/>
          <a:stretch>
            <a:fillRect/>
          </a:stretch>
        </p:blipFill>
        <p:spPr>
          <a:xfrm>
            <a:off x="753832" y="1267757"/>
            <a:ext cx="8454996" cy="4583822"/>
          </a:xfrm>
          <a:prstGeom prst="rect">
            <a:avLst/>
          </a:prstGeom>
        </p:spPr>
      </p:pic>
      <p:sp>
        <p:nvSpPr>
          <p:cNvPr id="34" name="文本框 33">
            <a:extLst>
              <a:ext uri="{FF2B5EF4-FFF2-40B4-BE49-F238E27FC236}">
                <a16:creationId xmlns:a16="http://schemas.microsoft.com/office/drawing/2014/main" id="{E79830A5-0383-4647-821F-722578EE8F1C}"/>
              </a:ext>
            </a:extLst>
          </p:cNvPr>
          <p:cNvSpPr txBox="1"/>
          <p:nvPr/>
        </p:nvSpPr>
        <p:spPr>
          <a:xfrm>
            <a:off x="9208830" y="1694257"/>
            <a:ext cx="2540112"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1.</a:t>
            </a:r>
            <a:r>
              <a:rPr lang="zh-CN" altLang="en-US" sz="1400" b="1" dirty="0">
                <a:latin typeface="霞鹜文楷 Light" pitchFamily="2" charset="-122"/>
                <a:ea typeface="霞鹜文楷 Light" pitchFamily="2" charset="-122"/>
                <a:cs typeface="Times New Roman" panose="02020603050405020304" pitchFamily="18" charset="0"/>
              </a:rPr>
              <a:t>搜索城市名称（英文）</a:t>
            </a:r>
          </a:p>
        </p:txBody>
      </p:sp>
      <p:sp>
        <p:nvSpPr>
          <p:cNvPr id="35" name="文本框 34">
            <a:extLst>
              <a:ext uri="{FF2B5EF4-FFF2-40B4-BE49-F238E27FC236}">
                <a16:creationId xmlns:a16="http://schemas.microsoft.com/office/drawing/2014/main" id="{A401AB9F-99DD-459E-878D-CA2869A0F48D}"/>
              </a:ext>
            </a:extLst>
          </p:cNvPr>
          <p:cNvSpPr txBox="1"/>
          <p:nvPr/>
        </p:nvSpPr>
        <p:spPr>
          <a:xfrm>
            <a:off x="9208829" y="2117834"/>
            <a:ext cx="2540112"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2.</a:t>
            </a:r>
            <a:r>
              <a:rPr lang="zh-CN" altLang="en-US" sz="1400" b="1" dirty="0">
                <a:latin typeface="霞鹜文楷 Light" pitchFamily="2" charset="-122"/>
                <a:ea typeface="霞鹜文楷 Light" pitchFamily="2" charset="-122"/>
                <a:cs typeface="Times New Roman" panose="02020603050405020304" pitchFamily="18" charset="0"/>
              </a:rPr>
              <a:t>点击数据点</a:t>
            </a:r>
          </a:p>
        </p:txBody>
      </p:sp>
      <p:sp>
        <p:nvSpPr>
          <p:cNvPr id="36" name="文本框 35">
            <a:extLst>
              <a:ext uri="{FF2B5EF4-FFF2-40B4-BE49-F238E27FC236}">
                <a16:creationId xmlns:a16="http://schemas.microsoft.com/office/drawing/2014/main" id="{658FFE0C-E179-4D30-A0F5-DD8D187B3E3D}"/>
              </a:ext>
            </a:extLst>
          </p:cNvPr>
          <p:cNvSpPr txBox="1"/>
          <p:nvPr/>
        </p:nvSpPr>
        <p:spPr>
          <a:xfrm>
            <a:off x="9208828" y="2541411"/>
            <a:ext cx="2540111"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3.</a:t>
            </a:r>
            <a:r>
              <a:rPr lang="zh-CN" altLang="en-US" sz="1400" b="1" dirty="0">
                <a:latin typeface="霞鹜文楷 Light" pitchFamily="2" charset="-122"/>
                <a:ea typeface="霞鹜文楷 Light" pitchFamily="2" charset="-122"/>
                <a:cs typeface="Times New Roman" panose="02020603050405020304" pitchFamily="18" charset="0"/>
              </a:rPr>
              <a:t>选择</a:t>
            </a:r>
            <a:r>
              <a:rPr lang="en-US" altLang="zh-CN" sz="1400" b="1" dirty="0">
                <a:latin typeface="霞鹜文楷 Light" pitchFamily="2" charset="-122"/>
                <a:ea typeface="霞鹜文楷 Light" pitchFamily="2" charset="-122"/>
                <a:cs typeface="Times New Roman" panose="02020603050405020304" pitchFamily="18" charset="0"/>
              </a:rPr>
              <a:t>Download for DOE</a:t>
            </a:r>
            <a:endParaRPr lang="zh-CN" altLang="en-US" sz="1400" b="1" dirty="0">
              <a:latin typeface="霞鹜文楷 Light" pitchFamily="2" charset="-122"/>
              <a:ea typeface="霞鹜文楷 Light" pitchFamily="2" charset="-122"/>
              <a:cs typeface="Times New Roman" panose="02020603050405020304" pitchFamily="18" charset="0"/>
            </a:endParaRPr>
          </a:p>
        </p:txBody>
      </p:sp>
      <p:sp>
        <p:nvSpPr>
          <p:cNvPr id="37" name="文本框 36">
            <a:extLst>
              <a:ext uri="{FF2B5EF4-FFF2-40B4-BE49-F238E27FC236}">
                <a16:creationId xmlns:a16="http://schemas.microsoft.com/office/drawing/2014/main" id="{EE08DF8D-92EC-4BD1-96E4-89B4F902F00B}"/>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70902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FE4A221E-94A6-4D9C-BE98-3AEAC3456663}"/>
              </a:ext>
            </a:extLst>
          </p:cNvPr>
          <p:cNvSpPr txBox="1"/>
          <p:nvPr/>
        </p:nvSpPr>
        <p:spPr>
          <a:xfrm>
            <a:off x="9323107" y="1679532"/>
            <a:ext cx="2868891"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1.</a:t>
            </a:r>
            <a:r>
              <a:rPr lang="zh-CN" altLang="en-US" sz="1400" b="1" dirty="0">
                <a:latin typeface="霞鹜文楷 Light" pitchFamily="2" charset="-122"/>
                <a:ea typeface="霞鹜文楷 Light" pitchFamily="2" charset="-122"/>
                <a:cs typeface="Times New Roman" panose="02020603050405020304" pitchFamily="18" charset="0"/>
              </a:rPr>
              <a:t>搜索城市名称（英文）</a:t>
            </a:r>
          </a:p>
        </p:txBody>
      </p:sp>
      <p:sp>
        <p:nvSpPr>
          <p:cNvPr id="15" name="文本框 14">
            <a:extLst>
              <a:ext uri="{FF2B5EF4-FFF2-40B4-BE49-F238E27FC236}">
                <a16:creationId xmlns:a16="http://schemas.microsoft.com/office/drawing/2014/main" id="{73EE1873-06F4-453A-8FDE-1D7CA0F283B1}"/>
              </a:ext>
            </a:extLst>
          </p:cNvPr>
          <p:cNvSpPr txBox="1"/>
          <p:nvPr/>
        </p:nvSpPr>
        <p:spPr>
          <a:xfrm>
            <a:off x="9323108" y="2103109"/>
            <a:ext cx="2868892"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2.</a:t>
            </a:r>
            <a:r>
              <a:rPr lang="zh-CN" altLang="en-US" sz="1400" b="1" dirty="0">
                <a:latin typeface="霞鹜文楷 Light" pitchFamily="2" charset="-122"/>
                <a:ea typeface="霞鹜文楷 Light" pitchFamily="2" charset="-122"/>
                <a:cs typeface="Times New Roman" panose="02020603050405020304" pitchFamily="18" charset="0"/>
              </a:rPr>
              <a:t>点击数据点</a:t>
            </a:r>
          </a:p>
        </p:txBody>
      </p:sp>
      <p:sp>
        <p:nvSpPr>
          <p:cNvPr id="16" name="文本框 15">
            <a:extLst>
              <a:ext uri="{FF2B5EF4-FFF2-40B4-BE49-F238E27FC236}">
                <a16:creationId xmlns:a16="http://schemas.microsoft.com/office/drawing/2014/main" id="{4706445B-1FEE-4E3B-89DE-831E5D293F7C}"/>
              </a:ext>
            </a:extLst>
          </p:cNvPr>
          <p:cNvSpPr txBox="1"/>
          <p:nvPr/>
        </p:nvSpPr>
        <p:spPr>
          <a:xfrm>
            <a:off x="9323108" y="2526686"/>
            <a:ext cx="2868892" cy="423577"/>
          </a:xfrm>
          <a:prstGeom prst="rect">
            <a:avLst/>
          </a:prstGeom>
          <a:noFill/>
        </p:spPr>
        <p:txBody>
          <a:bodyPr wrap="square">
            <a:spAutoFit/>
          </a:bodyPr>
          <a:lstStyle/>
          <a:p>
            <a:pPr>
              <a:lnSpc>
                <a:spcPts val="3000"/>
              </a:lnSpc>
            </a:pPr>
            <a:r>
              <a:rPr lang="en-US" altLang="zh-CN" sz="1400" b="1" dirty="0">
                <a:latin typeface="霞鹜文楷 Light" pitchFamily="2" charset="-122"/>
                <a:ea typeface="霞鹜文楷 Light" pitchFamily="2" charset="-122"/>
                <a:cs typeface="Times New Roman" panose="02020603050405020304" pitchFamily="18" charset="0"/>
              </a:rPr>
              <a:t>3. </a:t>
            </a:r>
            <a:r>
              <a:rPr lang="zh-CN" altLang="en-US" sz="1400" b="1" dirty="0">
                <a:latin typeface="霞鹜文楷 Light" pitchFamily="2" charset="-122"/>
                <a:ea typeface="霞鹜文楷 Light" pitchFamily="2" charset="-122"/>
                <a:cs typeface="Times New Roman" panose="02020603050405020304" pitchFamily="18" charset="0"/>
              </a:rPr>
              <a:t>选择</a:t>
            </a:r>
            <a:r>
              <a:rPr lang="en-US" altLang="zh-CN" sz="1400" b="1" dirty="0">
                <a:latin typeface="霞鹜文楷 Light" pitchFamily="2" charset="-122"/>
                <a:ea typeface="霞鹜文楷 Light" pitchFamily="2" charset="-122"/>
                <a:cs typeface="Times New Roman" panose="02020603050405020304" pitchFamily="18" charset="0"/>
              </a:rPr>
              <a:t>Copy link to clipboard</a:t>
            </a:r>
            <a:endParaRPr lang="zh-CN" altLang="en-US" sz="1400" b="1" dirty="0">
              <a:latin typeface="霞鹜文楷 Light" pitchFamily="2" charset="-122"/>
              <a:ea typeface="霞鹜文楷 Light" pitchFamily="2" charset="-122"/>
              <a:cs typeface="Times New Roman" panose="02020603050405020304" pitchFamily="18" charset="0"/>
            </a:endParaRPr>
          </a:p>
        </p:txBody>
      </p:sp>
      <p:pic>
        <p:nvPicPr>
          <p:cNvPr id="18" name="图片 17" descr="地图&#10;&#10;描述已自动生成">
            <a:extLst>
              <a:ext uri="{FF2B5EF4-FFF2-40B4-BE49-F238E27FC236}">
                <a16:creationId xmlns:a16="http://schemas.microsoft.com/office/drawing/2014/main" id="{1181B33F-D0D5-4B9C-9117-239A4224A74C}"/>
              </a:ext>
            </a:extLst>
          </p:cNvPr>
          <p:cNvPicPr>
            <a:picLocks noChangeAspect="1"/>
          </p:cNvPicPr>
          <p:nvPr/>
        </p:nvPicPr>
        <p:blipFill>
          <a:blip r:embed="rId3"/>
          <a:stretch>
            <a:fillRect/>
          </a:stretch>
        </p:blipFill>
        <p:spPr>
          <a:xfrm>
            <a:off x="839270" y="1198228"/>
            <a:ext cx="8483837" cy="4599458"/>
          </a:xfrm>
          <a:prstGeom prst="rect">
            <a:avLst/>
          </a:prstGeom>
        </p:spPr>
      </p:pic>
      <p:sp>
        <p:nvSpPr>
          <p:cNvPr id="19" name="文本框 18">
            <a:extLst>
              <a:ext uri="{FF2B5EF4-FFF2-40B4-BE49-F238E27FC236}">
                <a16:creationId xmlns:a16="http://schemas.microsoft.com/office/drawing/2014/main" id="{FEF78547-8CB5-4381-B725-35EC8A384F7D}"/>
              </a:ext>
            </a:extLst>
          </p:cNvPr>
          <p:cNvSpPr txBox="1"/>
          <p:nvPr/>
        </p:nvSpPr>
        <p:spPr>
          <a:xfrm>
            <a:off x="9323106" y="3000877"/>
            <a:ext cx="2868891" cy="523220"/>
          </a:xfrm>
          <a:prstGeom prst="rect">
            <a:avLst/>
          </a:prstGeom>
          <a:noFill/>
        </p:spPr>
        <p:txBody>
          <a:bodyPr wrap="square">
            <a:spAutoFit/>
          </a:bodyPr>
          <a:lstStyle/>
          <a:p>
            <a:r>
              <a:rPr lang="en-US" altLang="zh-CN" sz="1400" b="1" dirty="0">
                <a:latin typeface="霞鹜文楷 Light" pitchFamily="2" charset="-122"/>
                <a:ea typeface="霞鹜文楷 Light" pitchFamily="2" charset="-122"/>
                <a:cs typeface="Times New Roman" panose="02020603050405020304" pitchFamily="18" charset="0"/>
              </a:rPr>
              <a:t>4.</a:t>
            </a:r>
            <a:r>
              <a:rPr lang="zh-CN" altLang="en-US" sz="1400" b="1" dirty="0">
                <a:latin typeface="霞鹜文楷 Light" pitchFamily="2" charset="-122"/>
                <a:ea typeface="霞鹜文楷 Light" pitchFamily="2" charset="-122"/>
                <a:cs typeface="Times New Roman" panose="02020603050405020304" pitchFamily="18" charset="0"/>
              </a:rPr>
              <a:t>在</a:t>
            </a:r>
            <a:r>
              <a:rPr lang="en-US" altLang="zh-CN" sz="1400" b="1" dirty="0">
                <a:latin typeface="霞鹜文楷 Light" pitchFamily="2" charset="-122"/>
                <a:ea typeface="霞鹜文楷 Light" pitchFamily="2" charset="-122"/>
                <a:cs typeface="Times New Roman" panose="02020603050405020304" pitchFamily="18" charset="0"/>
              </a:rPr>
              <a:t>0::Import</a:t>
            </a:r>
            <a:r>
              <a:rPr lang="zh-CN" altLang="en-US" sz="1400" b="1" dirty="0">
                <a:latin typeface="霞鹜文楷 Light" pitchFamily="2" charset="-122"/>
                <a:ea typeface="霞鹜文楷 Light" pitchFamily="2" charset="-122"/>
                <a:cs typeface="Times New Roman" panose="02020603050405020304" pitchFamily="18" charset="0"/>
              </a:rPr>
              <a:t>列表中找到 </a:t>
            </a:r>
            <a:r>
              <a:rPr lang="en-US" altLang="zh-CN" sz="1400" b="1" dirty="0">
                <a:latin typeface="霞鹜文楷 Light" pitchFamily="2" charset="-122"/>
                <a:ea typeface="霞鹜文楷 Light" pitchFamily="2" charset="-122"/>
                <a:cs typeface="Times New Roman" panose="02020603050405020304" pitchFamily="18" charset="0"/>
              </a:rPr>
              <a:t>LB Download EPW</a:t>
            </a:r>
            <a:r>
              <a:rPr lang="zh-CN" altLang="en-US" sz="1400" b="1" dirty="0">
                <a:latin typeface="霞鹜文楷 Light" pitchFamily="2" charset="-122"/>
                <a:ea typeface="霞鹜文楷 Light" pitchFamily="2" charset="-122"/>
                <a:cs typeface="Times New Roman" panose="02020603050405020304" pitchFamily="18" charset="0"/>
              </a:rPr>
              <a:t>放置在画布中</a:t>
            </a:r>
            <a:endParaRPr lang="en-US" altLang="zh-CN" sz="1400" b="1" dirty="0">
              <a:latin typeface="霞鹜文楷 Light" pitchFamily="2" charset="-122"/>
              <a:ea typeface="霞鹜文楷 Light" pitchFamily="2" charset="-122"/>
              <a:cs typeface="Times New Roman" panose="02020603050405020304" pitchFamily="18" charset="0"/>
            </a:endParaRPr>
          </a:p>
        </p:txBody>
      </p:sp>
      <p:sp>
        <p:nvSpPr>
          <p:cNvPr id="20" name="文本框 19">
            <a:extLst>
              <a:ext uri="{FF2B5EF4-FFF2-40B4-BE49-F238E27FC236}">
                <a16:creationId xmlns:a16="http://schemas.microsoft.com/office/drawing/2014/main" id="{E14C8235-C792-49DE-BC05-BFEF9A9169B3}"/>
              </a:ext>
            </a:extLst>
          </p:cNvPr>
          <p:cNvSpPr txBox="1"/>
          <p:nvPr/>
        </p:nvSpPr>
        <p:spPr>
          <a:xfrm>
            <a:off x="9323105" y="3644148"/>
            <a:ext cx="2868891" cy="523220"/>
          </a:xfrm>
          <a:prstGeom prst="rect">
            <a:avLst/>
          </a:prstGeom>
          <a:noFill/>
        </p:spPr>
        <p:txBody>
          <a:bodyPr wrap="square">
            <a:spAutoFit/>
          </a:bodyPr>
          <a:lstStyle/>
          <a:p>
            <a:r>
              <a:rPr lang="en-US" altLang="zh-CN" sz="1400" b="1" dirty="0">
                <a:latin typeface="霞鹜文楷 Light" pitchFamily="2" charset="-122"/>
                <a:ea typeface="霞鹜文楷 Light" pitchFamily="2" charset="-122"/>
                <a:cs typeface="Times New Roman" panose="02020603050405020304" pitchFamily="18" charset="0"/>
              </a:rPr>
              <a:t>5.</a:t>
            </a:r>
            <a:r>
              <a:rPr lang="zh-CN" altLang="en-US" sz="1400" b="1" dirty="0">
                <a:latin typeface="霞鹜文楷 Light" pitchFamily="2" charset="-122"/>
                <a:ea typeface="霞鹜文楷 Light" pitchFamily="2" charset="-122"/>
                <a:cs typeface="Times New Roman" panose="02020603050405020304" pitchFamily="18" charset="0"/>
              </a:rPr>
              <a:t>将</a:t>
            </a:r>
            <a:r>
              <a:rPr lang="en-US" altLang="zh-CN" sz="1400" b="1" dirty="0">
                <a:latin typeface="霞鹜文楷 Light" pitchFamily="2" charset="-122"/>
                <a:ea typeface="霞鹜文楷 Light" pitchFamily="2" charset="-122"/>
                <a:cs typeface="Times New Roman" panose="02020603050405020304" pitchFamily="18" charset="0"/>
              </a:rPr>
              <a:t>URL</a:t>
            </a:r>
            <a:r>
              <a:rPr lang="zh-CN" altLang="en-US" sz="1400" b="1" dirty="0">
                <a:latin typeface="霞鹜文楷 Light" pitchFamily="2" charset="-122"/>
                <a:ea typeface="霞鹜文楷 Light" pitchFamily="2" charset="-122"/>
                <a:cs typeface="Times New Roman" panose="02020603050405020304" pitchFamily="18" charset="0"/>
              </a:rPr>
              <a:t>连接至</a:t>
            </a:r>
            <a:r>
              <a:rPr lang="en-US" altLang="zh-CN" sz="1400" b="1" dirty="0">
                <a:latin typeface="霞鹜文楷 Light" pitchFamily="2" charset="-122"/>
                <a:ea typeface="霞鹜文楷 Light" pitchFamily="2" charset="-122"/>
                <a:cs typeface="Times New Roman" panose="02020603050405020304" pitchFamily="18" charset="0"/>
              </a:rPr>
              <a:t>LB Download EPW</a:t>
            </a:r>
            <a:r>
              <a:rPr lang="zh-CN" altLang="en-US" sz="1400" b="1" dirty="0">
                <a:latin typeface="霞鹜文楷 Light" pitchFamily="2" charset="-122"/>
                <a:ea typeface="霞鹜文楷 Light" pitchFamily="2" charset="-122"/>
                <a:cs typeface="Times New Roman" panose="02020603050405020304" pitchFamily="18" charset="0"/>
              </a:rPr>
              <a:t>组件中的</a:t>
            </a:r>
            <a:r>
              <a:rPr lang="en-US" altLang="zh-CN" sz="1400" b="1" dirty="0">
                <a:latin typeface="霞鹜文楷 Light" pitchFamily="2" charset="-122"/>
                <a:ea typeface="霞鹜文楷 Light" pitchFamily="2" charset="-122"/>
                <a:cs typeface="Times New Roman" panose="02020603050405020304" pitchFamily="18" charset="0"/>
              </a:rPr>
              <a:t> weather URL</a:t>
            </a:r>
          </a:p>
        </p:txBody>
      </p:sp>
      <p:sp>
        <p:nvSpPr>
          <p:cNvPr id="21" name="文本框 20">
            <a:extLst>
              <a:ext uri="{FF2B5EF4-FFF2-40B4-BE49-F238E27FC236}">
                <a16:creationId xmlns:a16="http://schemas.microsoft.com/office/drawing/2014/main" id="{4CD60835-2332-49DB-8CC5-7979BFAA6F03}"/>
              </a:ext>
            </a:extLst>
          </p:cNvPr>
          <p:cNvSpPr txBox="1"/>
          <p:nvPr/>
        </p:nvSpPr>
        <p:spPr>
          <a:xfrm>
            <a:off x="9323105" y="4217982"/>
            <a:ext cx="2868891" cy="1169551"/>
          </a:xfrm>
          <a:prstGeom prst="rect">
            <a:avLst/>
          </a:prstGeom>
          <a:noFill/>
        </p:spPr>
        <p:txBody>
          <a:bodyPr wrap="square">
            <a:spAutoFit/>
          </a:bodyPr>
          <a:lstStyle/>
          <a:p>
            <a:r>
              <a:rPr lang="en-US" altLang="zh-CN" sz="1400" b="1" dirty="0">
                <a:latin typeface="霞鹜文楷 Light" pitchFamily="2" charset="-122"/>
                <a:ea typeface="霞鹜文楷 Light" pitchFamily="2" charset="-122"/>
                <a:cs typeface="Times New Roman" panose="02020603050405020304" pitchFamily="18" charset="0"/>
              </a:rPr>
              <a:t>6.</a:t>
            </a:r>
            <a:r>
              <a:rPr lang="zh-CN" altLang="en-US" sz="1400" b="1" dirty="0">
                <a:latin typeface="霞鹜文楷 Light" pitchFamily="2" charset="-122"/>
                <a:ea typeface="霞鹜文楷 Light" pitchFamily="2" charset="-122"/>
                <a:cs typeface="Times New Roman" panose="02020603050405020304" pitchFamily="18" charset="0"/>
              </a:rPr>
              <a:t>在</a:t>
            </a:r>
            <a:r>
              <a:rPr lang="en-US" altLang="zh-CN" sz="1400" b="1" dirty="0">
                <a:latin typeface="霞鹜文楷 Light" pitchFamily="2" charset="-122"/>
                <a:ea typeface="霞鹜文楷 Light" pitchFamily="2" charset="-122"/>
                <a:cs typeface="Times New Roman" panose="02020603050405020304" pitchFamily="18" charset="0"/>
              </a:rPr>
              <a:t>LB Download EPW</a:t>
            </a:r>
            <a:r>
              <a:rPr lang="zh-CN" altLang="en-US" sz="1400" b="1" dirty="0">
                <a:latin typeface="霞鹜文楷 Light" pitchFamily="2" charset="-122"/>
                <a:ea typeface="霞鹜文楷 Light" pitchFamily="2" charset="-122"/>
                <a:cs typeface="Times New Roman" panose="02020603050405020304" pitchFamily="18" charset="0"/>
              </a:rPr>
              <a:t>组件的</a:t>
            </a:r>
            <a:r>
              <a:rPr lang="en-US" altLang="zh-CN" sz="1400" b="1" dirty="0">
                <a:latin typeface="霞鹜文楷 Light" pitchFamily="2" charset="-122"/>
                <a:ea typeface="霞鹜文楷 Light" pitchFamily="2" charset="-122"/>
                <a:cs typeface="Times New Roman" panose="02020603050405020304" pitchFamily="18" charset="0"/>
              </a:rPr>
              <a:t>folder</a:t>
            </a:r>
            <a:r>
              <a:rPr lang="zh-CN" altLang="en-US" sz="1400" b="1" dirty="0">
                <a:latin typeface="霞鹜文楷 Light" pitchFamily="2" charset="-122"/>
                <a:ea typeface="霞鹜文楷 Light" pitchFamily="2" charset="-122"/>
                <a:cs typeface="Times New Roman" panose="02020603050405020304" pitchFamily="18" charset="0"/>
              </a:rPr>
              <a:t>端无输入的情况下，默认保存地址为</a:t>
            </a:r>
            <a:r>
              <a:rPr lang="en-US" altLang="zh-CN" sz="1400" b="1" dirty="0">
                <a:latin typeface="霞鹜文楷 Light" pitchFamily="2" charset="-122"/>
                <a:ea typeface="霞鹜文楷 Light" pitchFamily="2" charset="-122"/>
                <a:cs typeface="Times New Roman" panose="02020603050405020304" pitchFamily="18" charset="0"/>
              </a:rPr>
              <a:t>C:\Users\[Users Name]\ladybug_tools\resources\weather</a:t>
            </a:r>
          </a:p>
        </p:txBody>
      </p:sp>
      <p:sp>
        <p:nvSpPr>
          <p:cNvPr id="23" name="文本框 22">
            <a:extLst>
              <a:ext uri="{FF2B5EF4-FFF2-40B4-BE49-F238E27FC236}">
                <a16:creationId xmlns:a16="http://schemas.microsoft.com/office/drawing/2014/main" id="{5719C5A6-8566-4A47-BB1D-D62CF474F863}"/>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373324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602BCDD5-B15F-4D59-97ED-DE0045713772}"/>
              </a:ext>
            </a:extLst>
          </p:cNvPr>
          <p:cNvGrpSpPr/>
          <p:nvPr/>
        </p:nvGrpSpPr>
        <p:grpSpPr>
          <a:xfrm>
            <a:off x="454403" y="1485464"/>
            <a:ext cx="11471730" cy="3887071"/>
            <a:chOff x="1173635" y="1734993"/>
            <a:chExt cx="8762217" cy="2968982"/>
          </a:xfrm>
        </p:grpSpPr>
        <p:pic>
          <p:nvPicPr>
            <p:cNvPr id="24" name="图片 23" descr="图形用户界面, 应用程序, 网站&#10;&#10;描述已自动生成">
              <a:extLst>
                <a:ext uri="{FF2B5EF4-FFF2-40B4-BE49-F238E27FC236}">
                  <a16:creationId xmlns:a16="http://schemas.microsoft.com/office/drawing/2014/main" id="{EC9186EB-295D-4259-B182-49531BB09E9C}"/>
                </a:ext>
              </a:extLst>
            </p:cNvPr>
            <p:cNvPicPr>
              <a:picLocks noChangeAspect="1"/>
            </p:cNvPicPr>
            <p:nvPr/>
          </p:nvPicPr>
          <p:blipFill rotWithShape="1">
            <a:blip r:embed="rId3">
              <a:extLst>
                <a:ext uri="{28A0092B-C50C-407E-A947-70E740481C1C}">
                  <a14:useLocalDpi xmlns:a14="http://schemas.microsoft.com/office/drawing/2010/main" val="0"/>
                </a:ext>
              </a:extLst>
            </a:blip>
            <a:srcRect t="19969" r="44562" b="24024"/>
            <a:stretch/>
          </p:blipFill>
          <p:spPr>
            <a:xfrm>
              <a:off x="1173635" y="1734993"/>
              <a:ext cx="7795936" cy="2964973"/>
            </a:xfrm>
            <a:prstGeom prst="rect">
              <a:avLst/>
            </a:prstGeom>
          </p:spPr>
        </p:pic>
        <p:sp>
          <p:nvSpPr>
            <p:cNvPr id="25" name="矩形 24">
              <a:extLst>
                <a:ext uri="{FF2B5EF4-FFF2-40B4-BE49-F238E27FC236}">
                  <a16:creationId xmlns:a16="http://schemas.microsoft.com/office/drawing/2014/main" id="{8EC6AECE-18A2-4930-8A7F-163B0E95F911}"/>
                </a:ext>
              </a:extLst>
            </p:cNvPr>
            <p:cNvSpPr/>
            <p:nvPr/>
          </p:nvSpPr>
          <p:spPr>
            <a:xfrm>
              <a:off x="7435850" y="3780148"/>
              <a:ext cx="2500002" cy="923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DB445BE7-532A-4668-A606-EDAE8E7E501D}"/>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007314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EPW</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783ED97C-4DA4-449A-ADB1-6DE5F67B3CED}"/>
              </a:ext>
            </a:extLst>
          </p:cNvPr>
          <p:cNvSpPr txBox="1"/>
          <p:nvPr/>
        </p:nvSpPr>
        <p:spPr>
          <a:xfrm>
            <a:off x="954001" y="1522669"/>
            <a:ext cx="4198398" cy="463910"/>
          </a:xfrm>
          <a:prstGeom prst="rect">
            <a:avLst/>
          </a:prstGeom>
          <a:noFill/>
        </p:spPr>
        <p:txBody>
          <a:bodyPr wrap="square">
            <a:spAutoFit/>
          </a:bodyPr>
          <a:lstStyle/>
          <a:p>
            <a:pPr>
              <a:lnSpc>
                <a:spcPct val="150000"/>
              </a:lnSpc>
            </a:pPr>
            <a:r>
              <a:rPr lang="en-US" altLang="zh-CN" b="1" dirty="0" err="1">
                <a:effectLst/>
                <a:latin typeface="霞鹜文楷 Light" pitchFamily="2" charset="-122"/>
                <a:ea typeface="霞鹜文楷 Light" pitchFamily="2" charset="-122"/>
              </a:rPr>
              <a:t>EnergyPlus</a:t>
            </a:r>
            <a:r>
              <a:rPr lang="en-US" altLang="zh-CN" b="1" dirty="0">
                <a:effectLst/>
                <a:latin typeface="霞鹜文楷 Light" pitchFamily="2" charset="-122"/>
                <a:ea typeface="霞鹜文楷 Light" pitchFamily="2" charset="-122"/>
              </a:rPr>
              <a:t> Weather </a:t>
            </a:r>
            <a:r>
              <a:rPr lang="zh-CN" altLang="en-US" b="1" dirty="0">
                <a:effectLst/>
                <a:latin typeface="霞鹜文楷 Light" pitchFamily="2" charset="-122"/>
                <a:ea typeface="霞鹜文楷 Light" pitchFamily="2" charset="-122"/>
              </a:rPr>
              <a:t>文件 </a:t>
            </a:r>
            <a:r>
              <a:rPr lang="en-US" altLang="zh-CN" b="1" dirty="0">
                <a:effectLst/>
                <a:latin typeface="霞鹜文楷 Light" pitchFamily="2" charset="-122"/>
                <a:ea typeface="霞鹜文楷 Light" pitchFamily="2" charset="-122"/>
              </a:rPr>
              <a:t>(.EPW)</a:t>
            </a:r>
          </a:p>
        </p:txBody>
      </p:sp>
      <p:sp>
        <p:nvSpPr>
          <p:cNvPr id="16" name="文本框 15">
            <a:extLst>
              <a:ext uri="{FF2B5EF4-FFF2-40B4-BE49-F238E27FC236}">
                <a16:creationId xmlns:a16="http://schemas.microsoft.com/office/drawing/2014/main" id="{12D194BC-3F33-4054-AA73-18B2DB240AA9}"/>
              </a:ext>
            </a:extLst>
          </p:cNvPr>
          <p:cNvSpPr txBox="1"/>
          <p:nvPr/>
        </p:nvSpPr>
        <p:spPr>
          <a:xfrm>
            <a:off x="922006" y="2610316"/>
            <a:ext cx="5371957"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全球</a:t>
            </a:r>
            <a:r>
              <a:rPr lang="en-US" altLang="zh-CN" sz="1800" b="1" dirty="0">
                <a:latin typeface="霞鹜文楷 Light" pitchFamily="2" charset="-122"/>
                <a:ea typeface="霞鹜文楷 Light" pitchFamily="2" charset="-122"/>
              </a:rPr>
              <a:t>100</a:t>
            </a:r>
            <a:r>
              <a:rPr lang="zh-CN" altLang="en-US" sz="1800" b="1" dirty="0">
                <a:latin typeface="霞鹜文楷 Light" pitchFamily="2" charset="-122"/>
                <a:ea typeface="霞鹜文楷 Light" pitchFamily="2" charset="-122"/>
              </a:rPr>
              <a:t>个国家</a:t>
            </a:r>
            <a:r>
              <a:rPr lang="en-US" altLang="zh-CN" sz="1800" b="1" dirty="0">
                <a:latin typeface="霞鹜文楷 Light" pitchFamily="2" charset="-122"/>
                <a:ea typeface="霞鹜文楷 Light" pitchFamily="2" charset="-122"/>
              </a:rPr>
              <a:t>/</a:t>
            </a:r>
            <a:r>
              <a:rPr lang="zh-CN" altLang="en-US" sz="1800" b="1" dirty="0">
                <a:latin typeface="霞鹜文楷 Light" pitchFamily="2" charset="-122"/>
                <a:ea typeface="霞鹜文楷 Light" pitchFamily="2" charset="-122"/>
              </a:rPr>
              <a:t>地区共</a:t>
            </a:r>
            <a:r>
              <a:rPr lang="en-US" altLang="zh-CN" sz="1800" b="1" dirty="0">
                <a:latin typeface="霞鹜文楷 Light" pitchFamily="2" charset="-122"/>
                <a:ea typeface="霞鹜文楷 Light" pitchFamily="2" charset="-122"/>
              </a:rPr>
              <a:t>3034</a:t>
            </a:r>
            <a:r>
              <a:rPr lang="zh-CN" altLang="en-US" sz="1800" b="1" dirty="0">
                <a:latin typeface="霞鹜文楷 Light" pitchFamily="2" charset="-122"/>
                <a:ea typeface="霞鹜文楷 Light" pitchFamily="2" charset="-122"/>
              </a:rPr>
              <a:t>个地点的</a:t>
            </a:r>
            <a:r>
              <a:rPr lang="zh-CN" altLang="en-US" sz="1800"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气象数据</a:t>
            </a:r>
            <a:endParaRPr lang="en-US" altLang="zh-CN" sz="1800" b="1" dirty="0">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5A5099EB-6610-477A-8E7D-EF7F855DD8D1}"/>
              </a:ext>
            </a:extLst>
          </p:cNvPr>
          <p:cNvSpPr txBox="1"/>
          <p:nvPr/>
        </p:nvSpPr>
        <p:spPr>
          <a:xfrm>
            <a:off x="922006" y="2117874"/>
            <a:ext cx="665330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符合</a:t>
            </a:r>
            <a:r>
              <a:rPr lang="en-US" altLang="zh-CN" sz="1800" b="1" dirty="0" err="1">
                <a:latin typeface="霞鹜文楷 Light" pitchFamily="2" charset="-122"/>
                <a:ea typeface="霞鹜文楷 Light" pitchFamily="2" charset="-122"/>
              </a:rPr>
              <a:t>EnergyPlus</a:t>
            </a:r>
            <a:r>
              <a:rPr lang="zh-CN" altLang="en-US" sz="1800" b="1" dirty="0">
                <a:latin typeface="霞鹜文楷 Light" pitchFamily="2" charset="-122"/>
                <a:ea typeface="霞鹜文楷 Light" pitchFamily="2" charset="-122"/>
              </a:rPr>
              <a:t>的标准格式并专门用于建筑能源模拟的文件</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2366EF75-631C-4E86-8E2F-3E40C6B72DF4}"/>
              </a:ext>
            </a:extLst>
          </p:cNvPr>
          <p:cNvSpPr txBox="1"/>
          <p:nvPr/>
        </p:nvSpPr>
        <p:spPr>
          <a:xfrm>
            <a:off x="922006" y="3102758"/>
            <a:ext cx="475348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拥有</a:t>
            </a:r>
            <a:r>
              <a:rPr lang="en-US" altLang="zh-CN" sz="1800" b="1" dirty="0">
                <a:latin typeface="霞鹜文楷 Light" pitchFamily="2" charset="-122"/>
                <a:ea typeface="霞鹜文楷 Light" pitchFamily="2" charset="-122"/>
              </a:rPr>
              <a:t>20</a:t>
            </a:r>
            <a:r>
              <a:rPr lang="zh-CN" altLang="en-US" sz="1800" b="1" dirty="0">
                <a:latin typeface="霞鹜文楷 Light" pitchFamily="2" charset="-122"/>
                <a:ea typeface="霞鹜文楷 Light" pitchFamily="2" charset="-122"/>
              </a:rPr>
              <a:t>多种不同的数据库支持</a:t>
            </a:r>
            <a:endParaRPr lang="en-US" altLang="zh-CN"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4087A652-8D83-4A56-B946-702AE504A669}"/>
              </a:ext>
            </a:extLst>
          </p:cNvPr>
          <p:cNvSpPr txBox="1"/>
          <p:nvPr/>
        </p:nvSpPr>
        <p:spPr>
          <a:xfrm>
            <a:off x="922006" y="359693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是不同典型气象年的全年逐时统计数据</a:t>
            </a:r>
            <a:endParaRPr lang="en-US" altLang="zh-CN" sz="1800" b="1" dirty="0">
              <a:latin typeface="霞鹜文楷 Light" pitchFamily="2" charset="-122"/>
              <a:ea typeface="霞鹜文楷 Light" pitchFamily="2" charset="-122"/>
            </a:endParaRPr>
          </a:p>
        </p:txBody>
      </p:sp>
      <p:pic>
        <p:nvPicPr>
          <p:cNvPr id="21" name="图片 20">
            <a:extLst>
              <a:ext uri="{FF2B5EF4-FFF2-40B4-BE49-F238E27FC236}">
                <a16:creationId xmlns:a16="http://schemas.microsoft.com/office/drawing/2014/main" id="{05879655-9671-401A-A7ED-11191AE603F7}"/>
              </a:ext>
            </a:extLst>
          </p:cNvPr>
          <p:cNvPicPr>
            <a:picLocks noChangeAspect="1"/>
          </p:cNvPicPr>
          <p:nvPr/>
        </p:nvPicPr>
        <p:blipFill>
          <a:blip r:embed="rId4"/>
          <a:stretch>
            <a:fillRect/>
          </a:stretch>
        </p:blipFill>
        <p:spPr>
          <a:xfrm>
            <a:off x="8050798" y="892598"/>
            <a:ext cx="3070896" cy="4860524"/>
          </a:xfrm>
          <a:prstGeom prst="rect">
            <a:avLst/>
          </a:prstGeom>
        </p:spPr>
      </p:pic>
      <p:sp>
        <p:nvSpPr>
          <p:cNvPr id="26" name="文本框 25">
            <a:extLst>
              <a:ext uri="{FF2B5EF4-FFF2-40B4-BE49-F238E27FC236}">
                <a16:creationId xmlns:a16="http://schemas.microsoft.com/office/drawing/2014/main" id="{4A769A78-22CE-4D1E-B35E-D83A6413D9B3}"/>
              </a:ext>
            </a:extLst>
          </p:cNvPr>
          <p:cNvSpPr txBox="1"/>
          <p:nvPr/>
        </p:nvSpPr>
        <p:spPr>
          <a:xfrm>
            <a:off x="922006" y="4102567"/>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可以使用 </a:t>
            </a:r>
            <a:r>
              <a:rPr lang="en-US" altLang="zh-CN" sz="1800" b="1" dirty="0">
                <a:latin typeface="霞鹜文楷 Light" pitchFamily="2" charset="-122"/>
                <a:ea typeface="霞鹜文楷 Light" pitchFamily="2" charset="-122"/>
              </a:rPr>
              <a:t>LB Import EPW </a:t>
            </a:r>
            <a:r>
              <a:rPr lang="zh-CN" altLang="en-US" sz="1800" b="1" dirty="0">
                <a:latin typeface="霞鹜文楷 Light" pitchFamily="2" charset="-122"/>
                <a:ea typeface="霞鹜文楷 Light" pitchFamily="2" charset="-122"/>
              </a:rPr>
              <a:t>组件读取</a:t>
            </a:r>
            <a:endParaRPr lang="en-US" altLang="zh-CN" sz="1800" b="1" dirty="0">
              <a:latin typeface="霞鹜文楷 Light" pitchFamily="2" charset="-122"/>
              <a:ea typeface="霞鹜文楷 Light" pitchFamily="2" charset="-122"/>
            </a:endParaRPr>
          </a:p>
        </p:txBody>
      </p:sp>
      <p:sp>
        <p:nvSpPr>
          <p:cNvPr id="27" name="文本框 26">
            <a:extLst>
              <a:ext uri="{FF2B5EF4-FFF2-40B4-BE49-F238E27FC236}">
                <a16:creationId xmlns:a16="http://schemas.microsoft.com/office/drawing/2014/main" id="{6513E829-C1A0-424D-A8BE-8F6D09B24385}"/>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718186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pic>
        <p:nvPicPr>
          <p:cNvPr id="23" name="图片 22">
            <a:extLst>
              <a:ext uri="{FF2B5EF4-FFF2-40B4-BE49-F238E27FC236}">
                <a16:creationId xmlns:a16="http://schemas.microsoft.com/office/drawing/2014/main" id="{DEBC4079-8B08-4A6B-BDF4-2EAAABAE4358}"/>
              </a:ext>
            </a:extLst>
          </p:cNvPr>
          <p:cNvPicPr>
            <a:picLocks noChangeAspect="1"/>
          </p:cNvPicPr>
          <p:nvPr/>
        </p:nvPicPr>
        <p:blipFill>
          <a:blip r:embed="rId3"/>
          <a:stretch>
            <a:fillRect/>
          </a:stretch>
        </p:blipFill>
        <p:spPr>
          <a:xfrm>
            <a:off x="7007564" y="995271"/>
            <a:ext cx="4040589" cy="4673075"/>
          </a:xfrm>
          <a:prstGeom prst="rect">
            <a:avLst/>
          </a:prstGeom>
        </p:spPr>
      </p:pic>
      <p:sp>
        <p:nvSpPr>
          <p:cNvPr id="24" name="文本框 23">
            <a:extLst>
              <a:ext uri="{FF2B5EF4-FFF2-40B4-BE49-F238E27FC236}">
                <a16:creationId xmlns:a16="http://schemas.microsoft.com/office/drawing/2014/main" id="{94650D5E-A714-48B8-8D4B-E1F80A649E31}"/>
              </a:ext>
            </a:extLst>
          </p:cNvPr>
          <p:cNvSpPr txBox="1"/>
          <p:nvPr/>
        </p:nvSpPr>
        <p:spPr>
          <a:xfrm>
            <a:off x="684706" y="2111664"/>
            <a:ext cx="6852836"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适用于不同情况下的暖通设计</a:t>
            </a:r>
            <a:r>
              <a:rPr lang="en-US" altLang="zh-CN" sz="1800" b="1" dirty="0">
                <a:latin typeface="霞鹜文楷 Light" pitchFamily="2" charset="-122"/>
                <a:ea typeface="霞鹜文楷 Light" pitchFamily="2" charset="-122"/>
              </a:rPr>
              <a:t>*</a:t>
            </a:r>
          </a:p>
        </p:txBody>
      </p:sp>
      <p:sp>
        <p:nvSpPr>
          <p:cNvPr id="25" name="文本框 24">
            <a:extLst>
              <a:ext uri="{FF2B5EF4-FFF2-40B4-BE49-F238E27FC236}">
                <a16:creationId xmlns:a16="http://schemas.microsoft.com/office/drawing/2014/main" id="{3E469C2E-7511-441E-A0E0-221C932DDECD}"/>
              </a:ext>
            </a:extLst>
          </p:cNvPr>
          <p:cNvSpPr txBox="1"/>
          <p:nvPr/>
        </p:nvSpPr>
        <p:spPr>
          <a:xfrm>
            <a:off x="684705" y="2477005"/>
            <a:ext cx="6852837" cy="646331"/>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设计日分为</a:t>
            </a:r>
            <a:r>
              <a:rPr lang="zh-CN" altLang="en-US" sz="1800" b="1" dirty="0">
                <a:solidFill>
                  <a:srgbClr val="FF0000"/>
                </a:solidFill>
                <a:latin typeface="霞鹜文楷 Light" pitchFamily="2" charset="-122"/>
                <a:ea typeface="霞鹜文楷 Light" pitchFamily="2" charset="-122"/>
              </a:rPr>
              <a:t>冬季设计日（</a:t>
            </a:r>
            <a:r>
              <a:rPr lang="en-US" altLang="zh-CN" b="1" dirty="0">
                <a:solidFill>
                  <a:srgbClr val="FF0000"/>
                </a:solidFill>
                <a:latin typeface="霞鹜文楷 Light" pitchFamily="2" charset="-122"/>
                <a:ea typeface="霞鹜文楷 Light" pitchFamily="2" charset="-122"/>
              </a:rPr>
              <a:t>Winter Design Day</a:t>
            </a:r>
            <a:r>
              <a:rPr lang="zh-CN" altLang="en-US" sz="1800" b="1" dirty="0">
                <a:solidFill>
                  <a:srgbClr val="FF0000"/>
                </a:solidFill>
                <a:latin typeface="霞鹜文楷 Light" pitchFamily="2" charset="-122"/>
                <a:ea typeface="霞鹜文楷 Light" pitchFamily="2" charset="-122"/>
              </a:rPr>
              <a:t>）</a:t>
            </a:r>
            <a:endParaRPr lang="en-US" altLang="zh-CN" sz="1800" b="1" dirty="0">
              <a:solidFill>
                <a:srgbClr val="FF0000"/>
              </a:solidFill>
              <a:latin typeface="霞鹜文楷 Light" pitchFamily="2" charset="-122"/>
              <a:ea typeface="霞鹜文楷 Light" pitchFamily="2" charset="-122"/>
            </a:endParaRPr>
          </a:p>
          <a:p>
            <a:r>
              <a:rPr lang="zh-CN" altLang="en-US" sz="1800" b="1" dirty="0">
                <a:latin typeface="霞鹜文楷 Light" pitchFamily="2" charset="-122"/>
                <a:ea typeface="霞鹜文楷 Light" pitchFamily="2" charset="-122"/>
              </a:rPr>
              <a:t>     和</a:t>
            </a:r>
            <a:r>
              <a:rPr lang="zh-CN" altLang="en-US" sz="1800" b="1" dirty="0">
                <a:solidFill>
                  <a:srgbClr val="FF0000"/>
                </a:solidFill>
                <a:latin typeface="霞鹜文楷 Light" pitchFamily="2" charset="-122"/>
                <a:ea typeface="霞鹜文楷 Light" pitchFamily="2" charset="-122"/>
              </a:rPr>
              <a:t>夏季设计日（</a:t>
            </a:r>
            <a:r>
              <a:rPr lang="en-US" altLang="zh-CN" sz="1800" b="1" dirty="0">
                <a:solidFill>
                  <a:srgbClr val="FF0000"/>
                </a:solidFill>
                <a:latin typeface="霞鹜文楷 Light" pitchFamily="2" charset="-122"/>
                <a:ea typeface="霞鹜文楷 Light" pitchFamily="2" charset="-122"/>
              </a:rPr>
              <a:t>Summer </a:t>
            </a:r>
            <a:r>
              <a:rPr lang="en-US" altLang="zh-CN" b="1" dirty="0">
                <a:solidFill>
                  <a:srgbClr val="FF0000"/>
                </a:solidFill>
                <a:latin typeface="霞鹜文楷 Light" pitchFamily="2" charset="-122"/>
                <a:ea typeface="霞鹜文楷 Light" pitchFamily="2" charset="-122"/>
              </a:rPr>
              <a:t>Design Day </a:t>
            </a:r>
            <a:r>
              <a:rPr lang="zh-CN" altLang="en-US" b="1" dirty="0">
                <a:solidFill>
                  <a:srgbClr val="FF0000"/>
                </a:solidFill>
                <a:latin typeface="霞鹜文楷 Light" pitchFamily="2" charset="-122"/>
                <a:ea typeface="霞鹜文楷 Light" pitchFamily="2" charset="-122"/>
              </a:rPr>
              <a:t>）</a:t>
            </a:r>
            <a:r>
              <a:rPr lang="zh-CN" altLang="en-US" b="1" dirty="0">
                <a:latin typeface="霞鹜文楷 Light" pitchFamily="2" charset="-122"/>
                <a:ea typeface="霞鹜文楷 Light" pitchFamily="2" charset="-122"/>
              </a:rPr>
              <a:t>两类</a:t>
            </a:r>
            <a:endParaRPr lang="en-US" altLang="zh-CN" sz="1800" b="1" dirty="0">
              <a:latin typeface="霞鹜文楷 Light" pitchFamily="2" charset="-122"/>
              <a:ea typeface="霞鹜文楷 Light" pitchFamily="2" charset="-122"/>
            </a:endParaRPr>
          </a:p>
        </p:txBody>
      </p:sp>
      <p:sp>
        <p:nvSpPr>
          <p:cNvPr id="27" name="文本框 26">
            <a:extLst>
              <a:ext uri="{FF2B5EF4-FFF2-40B4-BE49-F238E27FC236}">
                <a16:creationId xmlns:a16="http://schemas.microsoft.com/office/drawing/2014/main" id="{CF272E1D-49D7-4480-97FC-1552DF4A05C3}"/>
              </a:ext>
            </a:extLst>
          </p:cNvPr>
          <p:cNvSpPr txBox="1"/>
          <p:nvPr/>
        </p:nvSpPr>
        <p:spPr>
          <a:xfrm>
            <a:off x="700776" y="3123336"/>
            <a:ext cx="6723133" cy="646331"/>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可以使用 </a:t>
            </a:r>
            <a:r>
              <a:rPr lang="en-US" altLang="zh-CN" sz="1800" b="1" dirty="0">
                <a:latin typeface="霞鹜文楷 Light" pitchFamily="2" charset="-122"/>
                <a:ea typeface="霞鹜文楷 Light" pitchFamily="2" charset="-122"/>
              </a:rPr>
              <a:t>LB Import DDY </a:t>
            </a:r>
            <a:r>
              <a:rPr lang="zh-CN" altLang="en-US" sz="1800" b="1" dirty="0">
                <a:latin typeface="霞鹜文楷 Light" pitchFamily="2" charset="-122"/>
                <a:ea typeface="霞鹜文楷 Light" pitchFamily="2" charset="-122"/>
              </a:rPr>
              <a:t>组件读取，并由</a:t>
            </a:r>
            <a:r>
              <a:rPr lang="en-US" altLang="zh-CN" sz="1800" b="1" dirty="0">
                <a:latin typeface="霞鹜文楷 Light" pitchFamily="2" charset="-122"/>
                <a:ea typeface="霞鹜文楷 Light" pitchFamily="2" charset="-122"/>
              </a:rPr>
              <a:t>LB Import design Day</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Deconstruct Design Day</a:t>
            </a:r>
            <a:r>
              <a:rPr lang="zh-CN" altLang="en-US" sz="1800" b="1" dirty="0">
                <a:latin typeface="霞鹜文楷 Light" pitchFamily="2" charset="-122"/>
                <a:ea typeface="霞鹜文楷 Light" pitchFamily="2" charset="-122"/>
              </a:rPr>
              <a:t>组件进行数据分解</a:t>
            </a:r>
            <a:endParaRPr lang="en-US" altLang="zh-CN" sz="1800" b="1" dirty="0">
              <a:latin typeface="霞鹜文楷 Light" pitchFamily="2" charset="-122"/>
              <a:ea typeface="霞鹜文楷 Light" pitchFamily="2" charset="-122"/>
            </a:endParaRPr>
          </a:p>
        </p:txBody>
      </p:sp>
      <p:sp>
        <p:nvSpPr>
          <p:cNvPr id="28" name="文本框 27">
            <a:extLst>
              <a:ext uri="{FF2B5EF4-FFF2-40B4-BE49-F238E27FC236}">
                <a16:creationId xmlns:a16="http://schemas.microsoft.com/office/drawing/2014/main" id="{F2D467B7-7523-40AF-947F-9D3015D3E514}"/>
              </a:ext>
            </a:extLst>
          </p:cNvPr>
          <p:cNvSpPr txBox="1"/>
          <p:nvPr/>
        </p:nvSpPr>
        <p:spPr>
          <a:xfrm>
            <a:off x="714496" y="1522669"/>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设计日文件</a:t>
            </a:r>
            <a:r>
              <a:rPr lang="en-US" altLang="zh-CN" b="1" dirty="0">
                <a:effectLst/>
                <a:latin typeface="霞鹜文楷 Light" pitchFamily="2" charset="-122"/>
                <a:ea typeface="霞鹜文楷 Light" pitchFamily="2" charset="-122"/>
              </a:rPr>
              <a:t>(.DDY)</a:t>
            </a:r>
          </a:p>
        </p:txBody>
      </p:sp>
      <p:sp>
        <p:nvSpPr>
          <p:cNvPr id="29" name="文本框 28">
            <a:extLst>
              <a:ext uri="{FF2B5EF4-FFF2-40B4-BE49-F238E27FC236}">
                <a16:creationId xmlns:a16="http://schemas.microsoft.com/office/drawing/2014/main" id="{75D9A365-436D-456F-A6E1-4F7BC556EA8E}"/>
              </a:ext>
            </a:extLst>
          </p:cNvPr>
          <p:cNvSpPr txBox="1"/>
          <p:nvPr/>
        </p:nvSpPr>
        <p:spPr>
          <a:xfrm>
            <a:off x="700776" y="3804957"/>
            <a:ext cx="6723133"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是建筑能耗模拟的重要过程文件</a:t>
            </a:r>
            <a:endParaRPr lang="en-US" altLang="zh-CN" sz="1800" b="1" dirty="0">
              <a:latin typeface="霞鹜文楷 Light" pitchFamily="2" charset="-122"/>
              <a:ea typeface="霞鹜文楷 Light" pitchFamily="2" charset="-122"/>
            </a:endParaRPr>
          </a:p>
        </p:txBody>
      </p:sp>
      <p:sp>
        <p:nvSpPr>
          <p:cNvPr id="30" name="文本框 29">
            <a:extLst>
              <a:ext uri="{FF2B5EF4-FFF2-40B4-BE49-F238E27FC236}">
                <a16:creationId xmlns:a16="http://schemas.microsoft.com/office/drawing/2014/main" id="{08CE53E1-EBFD-4AF1-8E53-1305B0C5D71F}"/>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979075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pic>
        <p:nvPicPr>
          <p:cNvPr id="18" name="图片 17" descr="图形用户界面, 应用程序, 网站&#10;&#10;描述已自动生成">
            <a:extLst>
              <a:ext uri="{FF2B5EF4-FFF2-40B4-BE49-F238E27FC236}">
                <a16:creationId xmlns:a16="http://schemas.microsoft.com/office/drawing/2014/main" id="{CA4A9DFA-036B-4DB4-9F3F-0879FDA093C1}"/>
              </a:ext>
            </a:extLst>
          </p:cNvPr>
          <p:cNvPicPr>
            <a:picLocks noChangeAspect="1"/>
          </p:cNvPicPr>
          <p:nvPr/>
        </p:nvPicPr>
        <p:blipFill rotWithShape="1">
          <a:blip r:embed="rId3">
            <a:extLst>
              <a:ext uri="{28A0092B-C50C-407E-A947-70E740481C1C}">
                <a14:useLocalDpi xmlns:a14="http://schemas.microsoft.com/office/drawing/2010/main" val="0"/>
              </a:ext>
            </a:extLst>
          </a:blip>
          <a:srcRect t="12214" b="231"/>
          <a:stretch/>
        </p:blipFill>
        <p:spPr>
          <a:xfrm>
            <a:off x="-1" y="1419671"/>
            <a:ext cx="12192000" cy="4018657"/>
          </a:xfrm>
          <a:prstGeom prst="rect">
            <a:avLst/>
          </a:prstGeom>
        </p:spPr>
      </p:pic>
      <p:sp>
        <p:nvSpPr>
          <p:cNvPr id="19" name="文本框 18">
            <a:extLst>
              <a:ext uri="{FF2B5EF4-FFF2-40B4-BE49-F238E27FC236}">
                <a16:creationId xmlns:a16="http://schemas.microsoft.com/office/drawing/2014/main" id="{98C8F46E-FBF7-4826-92D1-0573161B783E}"/>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91928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C5C65AC3-09D1-48EA-9CFC-447616245CAC}"/>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设计日</a:t>
            </a:r>
            <a:r>
              <a:rPr lang="en-US" altLang="zh-CN" b="1" dirty="0">
                <a:effectLst/>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Design Day </a:t>
            </a:r>
            <a:r>
              <a:rPr lang="en-US" altLang="zh-CN" b="1" dirty="0">
                <a:effectLst/>
                <a:latin typeface="霞鹜文楷 Light" pitchFamily="2" charset="-122"/>
                <a:ea typeface="霞鹜文楷 Light" pitchFamily="2" charset="-122"/>
              </a:rPr>
              <a:t>) - ASHRAE</a:t>
            </a:r>
          </a:p>
        </p:txBody>
      </p:sp>
      <p:sp>
        <p:nvSpPr>
          <p:cNvPr id="25" name="文本框 24">
            <a:extLst>
              <a:ext uri="{FF2B5EF4-FFF2-40B4-BE49-F238E27FC236}">
                <a16:creationId xmlns:a16="http://schemas.microsoft.com/office/drawing/2014/main" id="{7D0E0355-52E0-4EDE-983E-C9B3645881FF}"/>
              </a:ext>
            </a:extLst>
          </p:cNvPr>
          <p:cNvSpPr txBox="1"/>
          <p:nvPr/>
        </p:nvSpPr>
        <p:spPr>
          <a:xfrm>
            <a:off x="724042" y="1954412"/>
            <a:ext cx="6852837" cy="369332"/>
          </a:xfrm>
          <a:prstGeom prst="rect">
            <a:avLst/>
          </a:prstGeom>
          <a:noFill/>
        </p:spPr>
        <p:txBody>
          <a:bodyPr wrap="square">
            <a:spAutoFit/>
          </a:bodyPr>
          <a:lstStyle/>
          <a:p>
            <a:pPr marL="342900" indent="-342900">
              <a:buFont typeface="Arial" panose="020B0604020202020204" pitchFamily="34" charset="0"/>
              <a:buChar char="•"/>
            </a:pPr>
            <a:r>
              <a:rPr lang="en-US" altLang="zh-CN" b="1" dirty="0">
                <a:latin typeface="霞鹜文楷 Light" pitchFamily="2" charset="-122"/>
                <a:ea typeface="霞鹜文楷 Light" pitchFamily="2" charset="-122"/>
              </a:rPr>
              <a:t>0.4% / 1.0% / 2.0%</a:t>
            </a:r>
            <a:r>
              <a:rPr lang="zh-CN" altLang="en-US" b="1" dirty="0">
                <a:latin typeface="霞鹜文楷 Light" pitchFamily="2" charset="-122"/>
                <a:ea typeface="霞鹜文楷 Light" pitchFamily="2" charset="-122"/>
              </a:rPr>
              <a:t>的设计工况 </a:t>
            </a:r>
            <a:r>
              <a:rPr lang="en-US" altLang="zh-CN" b="1" dirty="0">
                <a:latin typeface="霞鹜文楷 Light" pitchFamily="2" charset="-122"/>
                <a:ea typeface="霞鹜文楷 Light" pitchFamily="2" charset="-122"/>
              </a:rPr>
              <a:t>- </a:t>
            </a:r>
            <a:r>
              <a:rPr lang="zh-CN" altLang="en-US" b="1" dirty="0">
                <a:latin typeface="霞鹜文楷 Light" pitchFamily="2" charset="-122"/>
                <a:ea typeface="霞鹜文楷 Light" pitchFamily="2" charset="-122"/>
              </a:rPr>
              <a:t>常用于设计</a:t>
            </a:r>
            <a:r>
              <a:rPr lang="zh-CN" altLang="en-US" sz="1800" b="1" dirty="0">
                <a:latin typeface="霞鹜文楷 Light" pitchFamily="2" charset="-122"/>
                <a:ea typeface="霞鹜文楷 Light" pitchFamily="2" charset="-122"/>
              </a:rPr>
              <a:t>制冷设备</a:t>
            </a:r>
            <a:endParaRPr lang="en-US" altLang="zh-CN" sz="1800" b="1" dirty="0">
              <a:latin typeface="霞鹜文楷 Light" pitchFamily="2" charset="-122"/>
              <a:ea typeface="霞鹜文楷 Light" pitchFamily="2" charset="-122"/>
            </a:endParaRPr>
          </a:p>
        </p:txBody>
      </p:sp>
      <p:sp>
        <p:nvSpPr>
          <p:cNvPr id="26" name="文本框 25">
            <a:extLst>
              <a:ext uri="{FF2B5EF4-FFF2-40B4-BE49-F238E27FC236}">
                <a16:creationId xmlns:a16="http://schemas.microsoft.com/office/drawing/2014/main" id="{A42C84FB-CC10-46B1-BBCC-A73BF2FEAA0A}"/>
              </a:ext>
            </a:extLst>
          </p:cNvPr>
          <p:cNvSpPr txBox="1"/>
          <p:nvPr/>
        </p:nvSpPr>
        <p:spPr>
          <a:xfrm>
            <a:off x="1049045" y="2479437"/>
            <a:ext cx="8201487" cy="1384995"/>
          </a:xfrm>
          <a:prstGeom prst="rect">
            <a:avLst/>
          </a:prstGeom>
          <a:noFill/>
        </p:spPr>
        <p:txBody>
          <a:bodyPr wrap="square">
            <a:spAutoFit/>
          </a:bodyPr>
          <a:lstStyle/>
          <a:p>
            <a:r>
              <a:rPr lang="en-US" altLang="zh-CN" sz="1200" b="1" i="0" dirty="0">
                <a:effectLst/>
                <a:latin typeface="霞鹜文楷 Light" pitchFamily="2" charset="-122"/>
                <a:ea typeface="霞鹜文楷 Light" pitchFamily="2" charset="-122"/>
              </a:rPr>
              <a:t>DB=&gt;MWB  </a:t>
            </a:r>
            <a:r>
              <a:rPr lang="zh-CN" altLang="en-US" sz="1200" b="1" i="0" dirty="0">
                <a:effectLst/>
                <a:latin typeface="霞鹜文楷 Light" pitchFamily="2" charset="-122"/>
                <a:ea typeface="霞鹜文楷 Light" pitchFamily="2" charset="-122"/>
              </a:rPr>
              <a:t>冷水机和空调</a:t>
            </a:r>
            <a:endParaRPr lang="en-US" altLang="zh-CN" sz="1200" b="1" i="0" dirty="0">
              <a:effectLst/>
              <a:latin typeface="霞鹜文楷 Light" pitchFamily="2" charset="-122"/>
              <a:ea typeface="霞鹜文楷 Light" pitchFamily="2" charset="-122"/>
            </a:endParaRPr>
          </a:p>
          <a:p>
            <a:endParaRPr lang="en-US" altLang="zh-CN" sz="1200" b="1" dirty="0">
              <a:latin typeface="霞鹜文楷 Light" pitchFamily="2" charset="-122"/>
              <a:ea typeface="霞鹜文楷 Light" pitchFamily="2" charset="-122"/>
            </a:endParaRPr>
          </a:p>
          <a:p>
            <a:r>
              <a:rPr lang="en-US" altLang="zh-CN" sz="1200" b="1" dirty="0" err="1">
                <a:latin typeface="霞鹜文楷 Light" pitchFamily="2" charset="-122"/>
                <a:ea typeface="霞鹜文楷 Light" pitchFamily="2" charset="-122"/>
              </a:rPr>
              <a:t>Condns</a:t>
            </a:r>
            <a:r>
              <a:rPr lang="en-US" altLang="zh-CN" sz="1200" b="1" dirty="0">
                <a:latin typeface="霞鹜文楷 Light" pitchFamily="2" charset="-122"/>
                <a:ea typeface="霞鹜文楷 Light" pitchFamily="2" charset="-122"/>
              </a:rPr>
              <a:t> WB=&gt; MDB  </a:t>
            </a:r>
            <a:r>
              <a:rPr lang="zh-CN" altLang="en-US" sz="1200" b="1" dirty="0">
                <a:latin typeface="霞鹜文楷 Light" pitchFamily="2" charset="-122"/>
                <a:ea typeface="霞鹜文楷 Light" pitchFamily="2" charset="-122"/>
              </a:rPr>
              <a:t>冷却塔和其他蒸发冷却器</a:t>
            </a:r>
            <a:endParaRPr lang="en-US" altLang="zh-CN" sz="1200" b="1" dirty="0">
              <a:latin typeface="霞鹜文楷 Light" pitchFamily="2" charset="-122"/>
              <a:ea typeface="霞鹜文楷 Light" pitchFamily="2" charset="-122"/>
            </a:endParaRPr>
          </a:p>
          <a:p>
            <a:endParaRPr lang="en-US" altLang="zh-CN" sz="1200" b="1" dirty="0">
              <a:latin typeface="霞鹜文楷 Light" pitchFamily="2" charset="-122"/>
              <a:ea typeface="霞鹜文楷 Light" pitchFamily="2" charset="-122"/>
            </a:endParaRPr>
          </a:p>
          <a:p>
            <a:r>
              <a:rPr lang="en-US" altLang="zh-CN" sz="1200" b="1" dirty="0">
                <a:latin typeface="霞鹜文楷 Light" pitchFamily="2" charset="-122"/>
                <a:ea typeface="霞鹜文楷 Light" pitchFamily="2" charset="-122"/>
              </a:rPr>
              <a:t>DP=&gt;MDB  </a:t>
            </a:r>
            <a:r>
              <a:rPr lang="zh-CN" altLang="en-US" sz="1200" b="1" dirty="0">
                <a:latin typeface="霞鹜文楷 Light" pitchFamily="2" charset="-122"/>
                <a:ea typeface="霞鹜文楷 Light" pitchFamily="2" charset="-122"/>
              </a:rPr>
              <a:t>湿度控制；干燥剂冷却和除湿、基于冷却的除湿和新风系统</a:t>
            </a:r>
            <a:endParaRPr lang="en-US" altLang="zh-CN" sz="1200" b="1" dirty="0">
              <a:latin typeface="霞鹜文楷 Light" pitchFamily="2" charset="-122"/>
              <a:ea typeface="霞鹜文楷 Light" pitchFamily="2" charset="-122"/>
            </a:endParaRPr>
          </a:p>
          <a:p>
            <a:endParaRPr lang="en-US" altLang="zh-CN" sz="1200" b="1" dirty="0">
              <a:latin typeface="霞鹜文楷 Light" pitchFamily="2" charset="-122"/>
              <a:ea typeface="霞鹜文楷 Light" pitchFamily="2" charset="-122"/>
            </a:endParaRPr>
          </a:p>
          <a:p>
            <a:r>
              <a:rPr lang="en-US" altLang="zh-CN" sz="1200" b="1" dirty="0" err="1">
                <a:latin typeface="霞鹜文楷 Light" pitchFamily="2" charset="-122"/>
                <a:ea typeface="霞鹜文楷 Light" pitchFamily="2" charset="-122"/>
              </a:rPr>
              <a:t>Condns</a:t>
            </a:r>
            <a:r>
              <a:rPr lang="en-US" altLang="zh-CN" sz="1200" b="1" dirty="0">
                <a:latin typeface="霞鹜文楷 Light" pitchFamily="2" charset="-122"/>
                <a:ea typeface="霞鹜文楷 Light" pitchFamily="2" charset="-122"/>
              </a:rPr>
              <a:t> </a:t>
            </a:r>
            <a:r>
              <a:rPr lang="en-US" altLang="zh-CN" sz="1200" b="1" dirty="0" err="1">
                <a:latin typeface="霞鹜文楷 Light" pitchFamily="2" charset="-122"/>
                <a:ea typeface="霞鹜文楷 Light" pitchFamily="2" charset="-122"/>
              </a:rPr>
              <a:t>Enth</a:t>
            </a:r>
            <a:r>
              <a:rPr lang="en-US" altLang="zh-CN" sz="1200" b="1" dirty="0">
                <a:latin typeface="霞鹜文楷 Light" pitchFamily="2" charset="-122"/>
                <a:ea typeface="霞鹜文楷 Light" pitchFamily="2" charset="-122"/>
              </a:rPr>
              <a:t>=&gt;MDB  </a:t>
            </a:r>
            <a:r>
              <a:rPr lang="zh-CN" altLang="en-US" sz="1200" b="1" dirty="0">
                <a:latin typeface="霞鹜文楷 Light" pitchFamily="2" charset="-122"/>
                <a:ea typeface="霞鹜文楷 Light" pitchFamily="2" charset="-122"/>
              </a:rPr>
              <a:t>用于计算建筑由渗透和自然通风引起的冷负荷；焓代表空气中的（显热与潜热之和）总热量</a:t>
            </a:r>
          </a:p>
        </p:txBody>
      </p:sp>
      <p:sp>
        <p:nvSpPr>
          <p:cNvPr id="27" name="文本框 26">
            <a:extLst>
              <a:ext uri="{FF2B5EF4-FFF2-40B4-BE49-F238E27FC236}">
                <a16:creationId xmlns:a16="http://schemas.microsoft.com/office/drawing/2014/main" id="{BC58D784-1ADD-4FF4-AD27-72A3E692DF2C}"/>
              </a:ext>
            </a:extLst>
          </p:cNvPr>
          <p:cNvSpPr txBox="1"/>
          <p:nvPr/>
        </p:nvSpPr>
        <p:spPr>
          <a:xfrm>
            <a:off x="1049045" y="5365533"/>
            <a:ext cx="6138908" cy="276999"/>
          </a:xfrm>
          <a:prstGeom prst="rect">
            <a:avLst/>
          </a:prstGeom>
          <a:noFill/>
        </p:spPr>
        <p:txBody>
          <a:bodyPr wrap="square">
            <a:spAutoFit/>
          </a:bodyPr>
          <a:lstStyle/>
          <a:p>
            <a:r>
              <a:rPr lang="zh-CN" altLang="en-US" sz="1200" b="1" i="0" dirty="0">
                <a:effectLst/>
                <a:latin typeface="霞鹜文楷 Light" pitchFamily="2" charset="-122"/>
                <a:ea typeface="霞鹜文楷 Light" pitchFamily="2" charset="-122"/>
              </a:rPr>
              <a:t>以上所有信息均基于 </a:t>
            </a:r>
            <a:r>
              <a:rPr lang="en-US" altLang="zh-CN" sz="1200" b="1" i="0" dirty="0">
                <a:effectLst/>
                <a:latin typeface="霞鹜文楷 Light" pitchFamily="2" charset="-122"/>
                <a:ea typeface="霞鹜文楷 Light" pitchFamily="2" charset="-122"/>
              </a:rPr>
              <a:t>2009 </a:t>
            </a:r>
            <a:r>
              <a:rPr lang="zh-CN" altLang="en-US" sz="1200" b="1" i="0" dirty="0">
                <a:effectLst/>
                <a:latin typeface="霞鹜文楷 Light" pitchFamily="2" charset="-122"/>
                <a:ea typeface="霞鹜文楷 Light" pitchFamily="2" charset="-122"/>
              </a:rPr>
              <a:t>年 </a:t>
            </a:r>
            <a:r>
              <a:rPr lang="en-US" altLang="zh-CN" sz="1200" b="1" i="0" dirty="0">
                <a:effectLst/>
                <a:latin typeface="霞鹜文楷 Light" pitchFamily="2" charset="-122"/>
                <a:ea typeface="霞鹜文楷 Light" pitchFamily="2" charset="-122"/>
              </a:rPr>
              <a:t>ASHRAE </a:t>
            </a:r>
            <a:r>
              <a:rPr lang="zh-CN" altLang="en-US" sz="1200" b="1" i="0" dirty="0">
                <a:effectLst/>
                <a:latin typeface="霞鹜文楷 Light" pitchFamily="2" charset="-122"/>
                <a:ea typeface="霞鹜文楷 Light" pitchFamily="2" charset="-122"/>
              </a:rPr>
              <a:t>基础手册第 </a:t>
            </a:r>
            <a:r>
              <a:rPr lang="en-US" altLang="zh-CN" sz="1200" b="1" i="0" dirty="0">
                <a:effectLst/>
                <a:latin typeface="霞鹜文楷 Light" pitchFamily="2" charset="-122"/>
                <a:ea typeface="霞鹜文楷 Light" pitchFamily="2" charset="-122"/>
              </a:rPr>
              <a:t>14 </a:t>
            </a:r>
            <a:r>
              <a:rPr lang="zh-CN" altLang="en-US" sz="1200" b="1" i="0" dirty="0">
                <a:effectLst/>
                <a:latin typeface="霞鹜文楷 Light" pitchFamily="2" charset="-122"/>
                <a:ea typeface="霞鹜文楷 Light" pitchFamily="2" charset="-122"/>
              </a:rPr>
              <a:t>章以及</a:t>
            </a:r>
            <a:r>
              <a:rPr lang="zh-CN" altLang="en-US" sz="1200" b="1" i="0" dirty="0">
                <a:effectLst/>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相关论坛</a:t>
            </a:r>
            <a:r>
              <a:rPr lang="zh-CN" altLang="en-US" sz="1200" b="1" i="0" dirty="0">
                <a:effectLst/>
                <a:latin typeface="霞鹜文楷 Light" pitchFamily="2" charset="-122"/>
                <a:ea typeface="霞鹜文楷 Light" pitchFamily="2" charset="-122"/>
              </a:rPr>
              <a:t>讨论</a:t>
            </a:r>
            <a:endParaRPr lang="zh-CN" altLang="en-US" sz="1200" b="1" dirty="0">
              <a:latin typeface="霞鹜文楷 Light" pitchFamily="2" charset="-122"/>
              <a:ea typeface="霞鹜文楷 Light" pitchFamily="2" charset="-122"/>
            </a:endParaRPr>
          </a:p>
        </p:txBody>
      </p:sp>
      <p:sp>
        <p:nvSpPr>
          <p:cNvPr id="28" name="文本框 27">
            <a:extLst>
              <a:ext uri="{FF2B5EF4-FFF2-40B4-BE49-F238E27FC236}">
                <a16:creationId xmlns:a16="http://schemas.microsoft.com/office/drawing/2014/main" id="{B5ACB245-BEE9-4653-9B83-CBF406578367}"/>
              </a:ext>
            </a:extLst>
          </p:cNvPr>
          <p:cNvSpPr txBox="1"/>
          <p:nvPr/>
        </p:nvSpPr>
        <p:spPr>
          <a:xfrm>
            <a:off x="1049044" y="4076523"/>
            <a:ext cx="9904705" cy="1090811"/>
          </a:xfrm>
          <a:prstGeom prst="rect">
            <a:avLst/>
          </a:prstGeom>
          <a:solidFill>
            <a:schemeClr val="bg1">
              <a:lumMod val="95000"/>
            </a:schemeClr>
          </a:solidFill>
          <a:ln>
            <a:solidFill>
              <a:schemeClr val="tx1"/>
            </a:solidFill>
          </a:ln>
        </p:spPr>
        <p:txBody>
          <a:bodyPr wrap="square">
            <a:spAutoFit/>
          </a:bodyPr>
          <a:lstStyle/>
          <a:p>
            <a:pPr>
              <a:lnSpc>
                <a:spcPct val="120000"/>
              </a:lnSpc>
            </a:pPr>
            <a:r>
              <a:rPr lang="en-US" altLang="zh-CN" sz="1100" b="1" dirty="0">
                <a:latin typeface="霞鹜文楷 Light" pitchFamily="2" charset="-122"/>
                <a:ea typeface="霞鹜文楷 Light" pitchFamily="2" charset="-122"/>
              </a:rPr>
              <a:t>DB</a:t>
            </a:r>
            <a:r>
              <a:rPr lang="zh-CN" altLang="en-US" sz="1100" b="1" dirty="0">
                <a:latin typeface="霞鹜文楷 Light" pitchFamily="2" charset="-122"/>
                <a:ea typeface="霞鹜文楷 Light" pitchFamily="2" charset="-122"/>
              </a:rPr>
              <a:t>：干球温度（</a:t>
            </a:r>
            <a:r>
              <a:rPr lang="en-US" altLang="zh-CN" sz="1100" b="1" dirty="0">
                <a:latin typeface="霞鹜文楷 Light" pitchFamily="2" charset="-122"/>
                <a:ea typeface="霞鹜文楷 Light" pitchFamily="2" charset="-122"/>
              </a:rPr>
              <a:t>dry bulb temperature</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WB: </a:t>
            </a:r>
            <a:r>
              <a:rPr lang="zh-CN" altLang="en-US" sz="1100" b="1" dirty="0">
                <a:latin typeface="霞鹜文楷 Light" pitchFamily="2" charset="-122"/>
                <a:ea typeface="霞鹜文楷 Light" pitchFamily="2" charset="-122"/>
              </a:rPr>
              <a:t>湿球温度（</a:t>
            </a:r>
            <a:r>
              <a:rPr lang="en-US" altLang="zh-CN" sz="1100" b="1" dirty="0">
                <a:latin typeface="霞鹜文楷 Light" pitchFamily="2" charset="-122"/>
                <a:ea typeface="霞鹜文楷 Light" pitchFamily="2" charset="-122"/>
              </a:rPr>
              <a:t>Wet bulb temperature</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DP:</a:t>
            </a:r>
            <a:r>
              <a:rPr lang="zh-CN" altLang="en-US" sz="1100" b="1" dirty="0">
                <a:latin typeface="霞鹜文楷 Light" pitchFamily="2" charset="-122"/>
                <a:ea typeface="霞鹜文楷 Light" pitchFamily="2" charset="-122"/>
              </a:rPr>
              <a:t>露点温度（</a:t>
            </a:r>
            <a:r>
              <a:rPr lang="en-US" altLang="zh-CN" sz="1100" b="1" dirty="0">
                <a:latin typeface="霞鹜文楷 Light" pitchFamily="2" charset="-122"/>
                <a:ea typeface="霞鹜文楷 Light" pitchFamily="2" charset="-122"/>
              </a:rPr>
              <a:t>dew point temperature </a:t>
            </a:r>
            <a:r>
              <a:rPr lang="zh-CN" altLang="en-US" sz="1100" b="1" dirty="0">
                <a:latin typeface="霞鹜文楷 Light" pitchFamily="2" charset="-122"/>
                <a:ea typeface="霞鹜文楷 Light" pitchFamily="2" charset="-122"/>
              </a:rPr>
              <a:t>）</a:t>
            </a:r>
            <a:endParaRPr lang="en-US" altLang="zh-CN" sz="1100" b="1" dirty="0">
              <a:latin typeface="霞鹜文楷 Light" pitchFamily="2" charset="-122"/>
              <a:ea typeface="霞鹜文楷 Light" pitchFamily="2" charset="-122"/>
            </a:endParaRPr>
          </a:p>
          <a:p>
            <a:pPr>
              <a:lnSpc>
                <a:spcPct val="120000"/>
              </a:lnSpc>
            </a:pPr>
            <a:endParaRPr lang="en-US" altLang="zh-CN" sz="1100" b="1" dirty="0">
              <a:latin typeface="霞鹜文楷 Light" pitchFamily="2" charset="-122"/>
              <a:ea typeface="霞鹜文楷 Light" pitchFamily="2" charset="-122"/>
            </a:endParaRPr>
          </a:p>
          <a:p>
            <a:pPr>
              <a:lnSpc>
                <a:spcPct val="120000"/>
              </a:lnSpc>
            </a:pPr>
            <a:r>
              <a:rPr lang="en-US" altLang="zh-CN" sz="1100" b="1" dirty="0">
                <a:latin typeface="霞鹜文楷 Light" pitchFamily="2" charset="-122"/>
                <a:ea typeface="霞鹜文楷 Light" pitchFamily="2" charset="-122"/>
              </a:rPr>
              <a:t>MCDB</a:t>
            </a:r>
            <a:r>
              <a:rPr lang="zh-CN" altLang="en-US" sz="1100" b="1" dirty="0">
                <a:latin typeface="霞鹜文楷 Light" pitchFamily="2" charset="-122"/>
                <a:ea typeface="霞鹜文楷 Light" pitchFamily="2" charset="-122"/>
              </a:rPr>
              <a:t>： 平均一致干球温度（</a:t>
            </a:r>
            <a:r>
              <a:rPr lang="en-US" altLang="zh-CN" sz="1100" b="1" dirty="0">
                <a:latin typeface="霞鹜文楷 Light" pitchFamily="2" charset="-122"/>
                <a:ea typeface="霞鹜文楷 Light" pitchFamily="2" charset="-122"/>
              </a:rPr>
              <a:t>mean coincident dry bulb temperature </a:t>
            </a:r>
            <a:r>
              <a:rPr lang="zh-CN" altLang="en-US" sz="1100" b="1" dirty="0">
                <a:latin typeface="霞鹜文楷 Light" pitchFamily="2" charset="-122"/>
                <a:ea typeface="霞鹜文楷 Light" pitchFamily="2" charset="-122"/>
              </a:rPr>
              <a:t>） </a:t>
            </a:r>
            <a:r>
              <a:rPr lang="en-US" altLang="zh-CN" sz="1100" b="1" dirty="0">
                <a:latin typeface="霞鹜文楷 Light" pitchFamily="2" charset="-122"/>
                <a:ea typeface="霞鹜文楷 Light" pitchFamily="2" charset="-122"/>
              </a:rPr>
              <a:t>MCWB: </a:t>
            </a:r>
            <a:r>
              <a:rPr lang="zh-CN" altLang="en-US" sz="1100" b="1" dirty="0">
                <a:latin typeface="霞鹜文楷 Light" pitchFamily="2" charset="-122"/>
                <a:ea typeface="霞鹜文楷 Light" pitchFamily="2" charset="-122"/>
              </a:rPr>
              <a:t>平均一致湿球温度（</a:t>
            </a:r>
            <a:r>
              <a:rPr lang="en-US" altLang="zh-CN" sz="1100" b="1" dirty="0">
                <a:latin typeface="霞鹜文楷 Light" pitchFamily="2" charset="-122"/>
                <a:ea typeface="霞鹜文楷 Light" pitchFamily="2" charset="-122"/>
              </a:rPr>
              <a:t>mean coincident wet bulb temperature </a:t>
            </a:r>
            <a:r>
              <a:rPr lang="zh-CN" altLang="en-US" sz="1100" b="1" dirty="0">
                <a:latin typeface="霞鹜文楷 Light" pitchFamily="2" charset="-122"/>
                <a:ea typeface="霞鹜文楷 Light" pitchFamily="2" charset="-122"/>
              </a:rPr>
              <a:t>）</a:t>
            </a:r>
            <a:endParaRPr lang="en-US" altLang="zh-CN" sz="1100" b="1" dirty="0">
              <a:latin typeface="霞鹜文楷 Light" pitchFamily="2" charset="-122"/>
              <a:ea typeface="霞鹜文楷 Light" pitchFamily="2" charset="-122"/>
            </a:endParaRPr>
          </a:p>
          <a:p>
            <a:pPr>
              <a:lnSpc>
                <a:spcPct val="120000"/>
              </a:lnSpc>
            </a:pPr>
            <a:endParaRPr lang="en-US" altLang="zh-CN" sz="1100" b="1" dirty="0">
              <a:latin typeface="霞鹜文楷 Light" pitchFamily="2" charset="-122"/>
              <a:ea typeface="霞鹜文楷 Light" pitchFamily="2" charset="-122"/>
            </a:endParaRPr>
          </a:p>
          <a:p>
            <a:pPr>
              <a:lnSpc>
                <a:spcPct val="120000"/>
              </a:lnSpc>
            </a:pPr>
            <a:r>
              <a:rPr lang="en-US" altLang="zh-CN" sz="1100" b="1" dirty="0">
                <a:latin typeface="霞鹜文楷 Light" pitchFamily="2" charset="-122"/>
                <a:ea typeface="霞鹜文楷 Light" pitchFamily="2" charset="-122"/>
              </a:rPr>
              <a:t>WS</a:t>
            </a:r>
            <a:r>
              <a:rPr lang="zh-CN" altLang="en-US" sz="1100" b="1" dirty="0">
                <a:latin typeface="霞鹜文楷 Light" pitchFamily="2" charset="-122"/>
                <a:ea typeface="霞鹜文楷 Light" pitchFamily="2" charset="-122"/>
              </a:rPr>
              <a:t>：风速 （</a:t>
            </a:r>
            <a:r>
              <a:rPr lang="en-US" altLang="zh-CN" sz="1100" b="1" dirty="0">
                <a:latin typeface="霞鹜文楷 Light" pitchFamily="2" charset="-122"/>
                <a:ea typeface="霞鹜文楷 Light" pitchFamily="2" charset="-122"/>
              </a:rPr>
              <a:t>Wind Speed</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a:t>
            </a:r>
            <a:r>
              <a:rPr lang="en-US" altLang="zh-CN" sz="1100" b="1" dirty="0" err="1">
                <a:latin typeface="霞鹜文楷 Light" pitchFamily="2" charset="-122"/>
                <a:ea typeface="霞鹜文楷 Light" pitchFamily="2" charset="-122"/>
              </a:rPr>
              <a:t>Enth</a:t>
            </a:r>
            <a:r>
              <a:rPr lang="zh-CN" altLang="en-US" sz="1100" b="1" dirty="0">
                <a:latin typeface="霞鹜文楷 Light" pitchFamily="2" charset="-122"/>
                <a:ea typeface="霞鹜文楷 Light" pitchFamily="2" charset="-122"/>
              </a:rPr>
              <a:t>：焓（</a:t>
            </a:r>
            <a:r>
              <a:rPr lang="en-US" altLang="zh-CN" sz="1100" b="1" dirty="0">
                <a:latin typeface="霞鹜文楷 Light" pitchFamily="2" charset="-122"/>
                <a:ea typeface="霞鹜文楷 Light" pitchFamily="2" charset="-122"/>
              </a:rPr>
              <a:t>Enthalpy</a:t>
            </a:r>
            <a:r>
              <a:rPr lang="zh-CN" altLang="en-US" sz="1100" b="1" dirty="0">
                <a:latin typeface="霞鹜文楷 Light" pitchFamily="2" charset="-122"/>
                <a:ea typeface="霞鹜文楷 Light" pitchFamily="2" charset="-122"/>
              </a:rPr>
              <a:t>）</a:t>
            </a:r>
          </a:p>
        </p:txBody>
      </p:sp>
      <p:sp>
        <p:nvSpPr>
          <p:cNvPr id="29" name="文本框 28">
            <a:extLst>
              <a:ext uri="{FF2B5EF4-FFF2-40B4-BE49-F238E27FC236}">
                <a16:creationId xmlns:a16="http://schemas.microsoft.com/office/drawing/2014/main" id="{0F824F68-56DC-4B47-A866-9127A7BDC426}"/>
              </a:ext>
            </a:extLst>
          </p:cNvPr>
          <p:cNvSpPr txBox="1"/>
          <p:nvPr/>
        </p:nvSpPr>
        <p:spPr>
          <a:xfrm>
            <a:off x="1026517" y="5685400"/>
            <a:ext cx="6108568" cy="261610"/>
          </a:xfrm>
          <a:prstGeom prst="rect">
            <a:avLst/>
          </a:prstGeom>
          <a:noFill/>
        </p:spPr>
        <p:txBody>
          <a:bodyPr wrap="square">
            <a:spAutoFit/>
          </a:bodyPr>
          <a:lstStyle/>
          <a:p>
            <a:r>
              <a:rPr lang="zh-CN" altLang="en-US" sz="1050" b="1" dirty="0">
                <a:latin typeface="霞鹜文楷 Light" pitchFamily="2" charset="-122"/>
                <a:ea typeface="霞鹜文楷 Light" pitchFamily="2" charset="-122"/>
              </a:rPr>
              <a:t>https://unmethours.com/question/17053/openstudio-weather-file-design-days/</a:t>
            </a:r>
          </a:p>
        </p:txBody>
      </p:sp>
      <p:pic>
        <p:nvPicPr>
          <p:cNvPr id="30" name="图片 29">
            <a:extLst>
              <a:ext uri="{FF2B5EF4-FFF2-40B4-BE49-F238E27FC236}">
                <a16:creationId xmlns:a16="http://schemas.microsoft.com/office/drawing/2014/main" id="{B7FEE63A-CD7A-40DE-95BC-2C09E4EC88BD}"/>
              </a:ext>
            </a:extLst>
          </p:cNvPr>
          <p:cNvPicPr>
            <a:picLocks noChangeAspect="1"/>
          </p:cNvPicPr>
          <p:nvPr/>
        </p:nvPicPr>
        <p:blipFill>
          <a:blip r:embed="rId4"/>
          <a:stretch>
            <a:fillRect/>
          </a:stretch>
        </p:blipFill>
        <p:spPr>
          <a:xfrm>
            <a:off x="6976933" y="1479819"/>
            <a:ext cx="4680000" cy="2084971"/>
          </a:xfrm>
          <a:prstGeom prst="rect">
            <a:avLst/>
          </a:prstGeom>
          <a:ln>
            <a:solidFill>
              <a:schemeClr val="tx1"/>
            </a:solidFill>
          </a:ln>
        </p:spPr>
      </p:pic>
      <p:sp>
        <p:nvSpPr>
          <p:cNvPr id="31" name="文本框 30">
            <a:extLst>
              <a:ext uri="{FF2B5EF4-FFF2-40B4-BE49-F238E27FC236}">
                <a16:creationId xmlns:a16="http://schemas.microsoft.com/office/drawing/2014/main" id="{435A0DA9-C8DD-456B-A15F-249C91886636}"/>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6251021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72743C7A-09FA-45B1-AC32-4D21BFFAD2A5}"/>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设计日</a:t>
            </a:r>
            <a:r>
              <a:rPr lang="en-US" altLang="zh-CN" b="1" dirty="0">
                <a:effectLst/>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Design Day </a:t>
            </a:r>
            <a:r>
              <a:rPr lang="en-US" altLang="zh-CN" b="1" dirty="0">
                <a:effectLst/>
                <a:latin typeface="霞鹜文楷 Light" pitchFamily="2" charset="-122"/>
                <a:ea typeface="霞鹜文楷 Light" pitchFamily="2" charset="-122"/>
              </a:rPr>
              <a:t>) - ASHRAE</a:t>
            </a:r>
          </a:p>
        </p:txBody>
      </p:sp>
      <p:sp>
        <p:nvSpPr>
          <p:cNvPr id="15" name="文本框 14">
            <a:extLst>
              <a:ext uri="{FF2B5EF4-FFF2-40B4-BE49-F238E27FC236}">
                <a16:creationId xmlns:a16="http://schemas.microsoft.com/office/drawing/2014/main" id="{FE96A104-7463-4379-A10F-9D0824226DB8}"/>
              </a:ext>
            </a:extLst>
          </p:cNvPr>
          <p:cNvSpPr txBox="1"/>
          <p:nvPr/>
        </p:nvSpPr>
        <p:spPr>
          <a:xfrm>
            <a:off x="724042" y="1954412"/>
            <a:ext cx="6852837" cy="369332"/>
          </a:xfrm>
          <a:prstGeom prst="rect">
            <a:avLst/>
          </a:prstGeom>
          <a:noFill/>
        </p:spPr>
        <p:txBody>
          <a:bodyPr wrap="square">
            <a:spAutoFit/>
          </a:bodyPr>
          <a:lstStyle/>
          <a:p>
            <a:pPr marL="342900" indent="-342900">
              <a:buFont typeface="Arial" panose="020B0604020202020204" pitchFamily="34" charset="0"/>
              <a:buChar char="•"/>
            </a:pPr>
            <a:r>
              <a:rPr lang="en-US" altLang="zh-CN" b="1" dirty="0">
                <a:latin typeface="霞鹜文楷 Light" pitchFamily="2" charset="-122"/>
                <a:ea typeface="霞鹜文楷 Light" pitchFamily="2" charset="-122"/>
              </a:rPr>
              <a:t>99.6% / 99.0%</a:t>
            </a:r>
            <a:r>
              <a:rPr lang="zh-CN" altLang="en-US" b="1" dirty="0">
                <a:latin typeface="霞鹜文楷 Light" pitchFamily="2" charset="-122"/>
                <a:ea typeface="霞鹜文楷 Light" pitchFamily="2" charset="-122"/>
              </a:rPr>
              <a:t>的设计工况 </a:t>
            </a:r>
            <a:r>
              <a:rPr lang="en-US" altLang="zh-CN" b="1" dirty="0">
                <a:latin typeface="霞鹜文楷 Light" pitchFamily="2" charset="-122"/>
                <a:ea typeface="霞鹜文楷 Light" pitchFamily="2" charset="-122"/>
              </a:rPr>
              <a:t>- </a:t>
            </a:r>
            <a:r>
              <a:rPr lang="zh-CN" altLang="en-US" b="1" dirty="0">
                <a:latin typeface="霞鹜文楷 Light" pitchFamily="2" charset="-122"/>
                <a:ea typeface="霞鹜文楷 Light" pitchFamily="2" charset="-122"/>
              </a:rPr>
              <a:t>常用于设计制热</a:t>
            </a:r>
            <a:r>
              <a:rPr lang="zh-CN" altLang="en-US" sz="1800" b="1" dirty="0">
                <a:latin typeface="霞鹜文楷 Light" pitchFamily="2" charset="-122"/>
                <a:ea typeface="霞鹜文楷 Light" pitchFamily="2" charset="-122"/>
              </a:rPr>
              <a:t>设备</a:t>
            </a:r>
            <a:endParaRPr lang="en-US" altLang="zh-CN" sz="18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92BE3FC8-CE0E-4EA1-83CC-57415CF955F9}"/>
              </a:ext>
            </a:extLst>
          </p:cNvPr>
          <p:cNvSpPr txBox="1"/>
          <p:nvPr/>
        </p:nvSpPr>
        <p:spPr>
          <a:xfrm>
            <a:off x="1049045" y="2479437"/>
            <a:ext cx="8201487" cy="1015663"/>
          </a:xfrm>
          <a:prstGeom prst="rect">
            <a:avLst/>
          </a:prstGeom>
          <a:noFill/>
        </p:spPr>
        <p:txBody>
          <a:bodyPr wrap="square">
            <a:spAutoFit/>
          </a:bodyPr>
          <a:lstStyle/>
          <a:p>
            <a:r>
              <a:rPr lang="en-US" altLang="zh-CN" sz="1200" b="1" i="0" dirty="0" err="1">
                <a:effectLst/>
                <a:latin typeface="霞鹜文楷 Light" pitchFamily="2" charset="-122"/>
                <a:ea typeface="霞鹜文楷 Light" pitchFamily="2" charset="-122"/>
              </a:rPr>
              <a:t>Condns</a:t>
            </a:r>
            <a:r>
              <a:rPr lang="en-US" altLang="zh-CN" sz="1200" b="1" i="0" dirty="0">
                <a:effectLst/>
                <a:latin typeface="霞鹜文楷 Light" pitchFamily="2" charset="-122"/>
                <a:ea typeface="霞鹜文楷 Light" pitchFamily="2" charset="-122"/>
              </a:rPr>
              <a:t> DB  </a:t>
            </a:r>
            <a:r>
              <a:rPr lang="zh-CN" altLang="en-US" sz="1200" b="1" i="0" dirty="0">
                <a:effectLst/>
                <a:latin typeface="霞鹜文楷 Light" pitchFamily="2" charset="-122"/>
                <a:ea typeface="霞鹜文楷 Light" pitchFamily="2" charset="-122"/>
              </a:rPr>
              <a:t>一般的制热设备设计</a:t>
            </a:r>
            <a:endParaRPr lang="en-US" altLang="zh-CN" sz="1200" b="1" i="0" dirty="0">
              <a:effectLst/>
              <a:latin typeface="霞鹜文楷 Light" pitchFamily="2" charset="-122"/>
              <a:ea typeface="霞鹜文楷 Light" pitchFamily="2" charset="-122"/>
            </a:endParaRPr>
          </a:p>
          <a:p>
            <a:endParaRPr lang="en-US" altLang="zh-CN" sz="1200" b="1" dirty="0">
              <a:latin typeface="霞鹜文楷 Light" pitchFamily="2" charset="-122"/>
              <a:ea typeface="霞鹜文楷 Light" pitchFamily="2" charset="-122"/>
            </a:endParaRPr>
          </a:p>
          <a:p>
            <a:r>
              <a:rPr lang="en-US" altLang="zh-CN" sz="1200" b="1" dirty="0" err="1">
                <a:latin typeface="霞鹜文楷 Light" pitchFamily="2" charset="-122"/>
                <a:ea typeface="霞鹜文楷 Light" pitchFamily="2" charset="-122"/>
              </a:rPr>
              <a:t>Condns</a:t>
            </a:r>
            <a:r>
              <a:rPr lang="en-US" altLang="zh-CN" sz="1200" b="1" dirty="0">
                <a:latin typeface="霞鹜文楷 Light" pitchFamily="2" charset="-122"/>
                <a:ea typeface="霞鹜文楷 Light" pitchFamily="2" charset="-122"/>
              </a:rPr>
              <a:t> DP=&gt; MCDB  </a:t>
            </a:r>
            <a:r>
              <a:rPr lang="zh-CN" altLang="en-US" sz="1200" b="1" dirty="0">
                <a:latin typeface="霞鹜文楷 Light" pitchFamily="2" charset="-122"/>
                <a:ea typeface="霞鹜文楷 Light" pitchFamily="2" charset="-122"/>
              </a:rPr>
              <a:t>调整用于加湿应用的设备规模</a:t>
            </a:r>
            <a:endParaRPr lang="en-US" altLang="zh-CN" sz="1200" b="1" dirty="0">
              <a:latin typeface="霞鹜文楷 Light" pitchFamily="2" charset="-122"/>
              <a:ea typeface="霞鹜文楷 Light" pitchFamily="2" charset="-122"/>
            </a:endParaRPr>
          </a:p>
          <a:p>
            <a:endParaRPr lang="en-US" altLang="zh-CN" sz="1200" b="1" dirty="0">
              <a:latin typeface="霞鹜文楷 Light" pitchFamily="2" charset="-122"/>
              <a:ea typeface="霞鹜文楷 Light" pitchFamily="2" charset="-122"/>
            </a:endParaRPr>
          </a:p>
          <a:p>
            <a:r>
              <a:rPr lang="en-US" altLang="zh-CN" sz="1200" b="1" dirty="0" err="1">
                <a:latin typeface="霞鹜文楷 Light" pitchFamily="2" charset="-122"/>
                <a:ea typeface="霞鹜文楷 Light" pitchFamily="2" charset="-122"/>
              </a:rPr>
              <a:t>Condns</a:t>
            </a:r>
            <a:r>
              <a:rPr lang="en-US" altLang="zh-CN" sz="1200" b="1" dirty="0">
                <a:latin typeface="霞鹜文楷 Light" pitchFamily="2" charset="-122"/>
                <a:ea typeface="霞鹜文楷 Light" pitchFamily="2" charset="-122"/>
              </a:rPr>
              <a:t> WS=&gt;MCDB  </a:t>
            </a:r>
            <a:r>
              <a:rPr lang="zh-CN" altLang="en-US" sz="1200" b="1" dirty="0">
                <a:latin typeface="霞鹜文楷 Light" pitchFamily="2" charset="-122"/>
                <a:ea typeface="霞鹜文楷 Light" pitchFamily="2" charset="-122"/>
              </a:rPr>
              <a:t>风数据，一般用于预估渗透对峰值负荷的影响</a:t>
            </a:r>
          </a:p>
        </p:txBody>
      </p:sp>
      <p:sp>
        <p:nvSpPr>
          <p:cNvPr id="18" name="文本框 17">
            <a:extLst>
              <a:ext uri="{FF2B5EF4-FFF2-40B4-BE49-F238E27FC236}">
                <a16:creationId xmlns:a16="http://schemas.microsoft.com/office/drawing/2014/main" id="{6BABF260-2FFB-46C3-88C3-A3197BC828CB}"/>
              </a:ext>
            </a:extLst>
          </p:cNvPr>
          <p:cNvSpPr txBox="1"/>
          <p:nvPr/>
        </p:nvSpPr>
        <p:spPr>
          <a:xfrm>
            <a:off x="1049044" y="4076523"/>
            <a:ext cx="9904705" cy="1090811"/>
          </a:xfrm>
          <a:prstGeom prst="rect">
            <a:avLst/>
          </a:prstGeom>
          <a:solidFill>
            <a:schemeClr val="bg1">
              <a:lumMod val="95000"/>
            </a:schemeClr>
          </a:solidFill>
          <a:ln>
            <a:solidFill>
              <a:schemeClr val="tx1"/>
            </a:solidFill>
          </a:ln>
        </p:spPr>
        <p:txBody>
          <a:bodyPr wrap="square">
            <a:spAutoFit/>
          </a:bodyPr>
          <a:lstStyle/>
          <a:p>
            <a:pPr>
              <a:lnSpc>
                <a:spcPct val="120000"/>
              </a:lnSpc>
            </a:pPr>
            <a:r>
              <a:rPr lang="en-US" altLang="zh-CN" sz="1100" b="1" dirty="0">
                <a:latin typeface="霞鹜文楷 Light" pitchFamily="2" charset="-122"/>
                <a:ea typeface="霞鹜文楷 Light" pitchFamily="2" charset="-122"/>
              </a:rPr>
              <a:t>DB</a:t>
            </a:r>
            <a:r>
              <a:rPr lang="zh-CN" altLang="en-US" sz="1100" b="1" dirty="0">
                <a:latin typeface="霞鹜文楷 Light" pitchFamily="2" charset="-122"/>
                <a:ea typeface="霞鹜文楷 Light" pitchFamily="2" charset="-122"/>
              </a:rPr>
              <a:t>：干球温度（</a:t>
            </a:r>
            <a:r>
              <a:rPr lang="en-US" altLang="zh-CN" sz="1100" b="1" dirty="0">
                <a:latin typeface="霞鹜文楷 Light" pitchFamily="2" charset="-122"/>
                <a:ea typeface="霞鹜文楷 Light" pitchFamily="2" charset="-122"/>
              </a:rPr>
              <a:t>dry bulb temperature</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WB: </a:t>
            </a:r>
            <a:r>
              <a:rPr lang="zh-CN" altLang="en-US" sz="1100" b="1" dirty="0">
                <a:latin typeface="霞鹜文楷 Light" pitchFamily="2" charset="-122"/>
                <a:ea typeface="霞鹜文楷 Light" pitchFamily="2" charset="-122"/>
              </a:rPr>
              <a:t>湿球温度（</a:t>
            </a:r>
            <a:r>
              <a:rPr lang="en-US" altLang="zh-CN" sz="1100" b="1" dirty="0">
                <a:latin typeface="霞鹜文楷 Light" pitchFamily="2" charset="-122"/>
                <a:ea typeface="霞鹜文楷 Light" pitchFamily="2" charset="-122"/>
              </a:rPr>
              <a:t>Wet bulb temperature</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DP:</a:t>
            </a:r>
            <a:r>
              <a:rPr lang="zh-CN" altLang="en-US" sz="1100" b="1" dirty="0">
                <a:latin typeface="霞鹜文楷 Light" pitchFamily="2" charset="-122"/>
                <a:ea typeface="霞鹜文楷 Light" pitchFamily="2" charset="-122"/>
              </a:rPr>
              <a:t>露点温度（</a:t>
            </a:r>
            <a:r>
              <a:rPr lang="en-US" altLang="zh-CN" sz="1100" b="1" dirty="0">
                <a:latin typeface="霞鹜文楷 Light" pitchFamily="2" charset="-122"/>
                <a:ea typeface="霞鹜文楷 Light" pitchFamily="2" charset="-122"/>
              </a:rPr>
              <a:t>dew point temperature </a:t>
            </a:r>
            <a:r>
              <a:rPr lang="zh-CN" altLang="en-US" sz="1100" b="1" dirty="0">
                <a:latin typeface="霞鹜文楷 Light" pitchFamily="2" charset="-122"/>
                <a:ea typeface="霞鹜文楷 Light" pitchFamily="2" charset="-122"/>
              </a:rPr>
              <a:t>）</a:t>
            </a:r>
            <a:endParaRPr lang="en-US" altLang="zh-CN" sz="1100" b="1" dirty="0">
              <a:latin typeface="霞鹜文楷 Light" pitchFamily="2" charset="-122"/>
              <a:ea typeface="霞鹜文楷 Light" pitchFamily="2" charset="-122"/>
            </a:endParaRPr>
          </a:p>
          <a:p>
            <a:pPr>
              <a:lnSpc>
                <a:spcPct val="120000"/>
              </a:lnSpc>
            </a:pPr>
            <a:endParaRPr lang="en-US" altLang="zh-CN" sz="1100" b="1" dirty="0">
              <a:latin typeface="霞鹜文楷 Light" pitchFamily="2" charset="-122"/>
              <a:ea typeface="霞鹜文楷 Light" pitchFamily="2" charset="-122"/>
            </a:endParaRPr>
          </a:p>
          <a:p>
            <a:pPr>
              <a:lnSpc>
                <a:spcPct val="120000"/>
              </a:lnSpc>
            </a:pPr>
            <a:r>
              <a:rPr lang="en-US" altLang="zh-CN" sz="1100" b="1" dirty="0">
                <a:latin typeface="霞鹜文楷 Light" pitchFamily="2" charset="-122"/>
                <a:ea typeface="霞鹜文楷 Light" pitchFamily="2" charset="-122"/>
              </a:rPr>
              <a:t>MCDB</a:t>
            </a:r>
            <a:r>
              <a:rPr lang="zh-CN" altLang="en-US" sz="1100" b="1" dirty="0">
                <a:latin typeface="霞鹜文楷 Light" pitchFamily="2" charset="-122"/>
                <a:ea typeface="霞鹜文楷 Light" pitchFamily="2" charset="-122"/>
              </a:rPr>
              <a:t>： 平均一致干球温度（</a:t>
            </a:r>
            <a:r>
              <a:rPr lang="en-US" altLang="zh-CN" sz="1100" b="1" dirty="0">
                <a:latin typeface="霞鹜文楷 Light" pitchFamily="2" charset="-122"/>
                <a:ea typeface="霞鹜文楷 Light" pitchFamily="2" charset="-122"/>
              </a:rPr>
              <a:t>mean coincident dry bulb temperature </a:t>
            </a:r>
            <a:r>
              <a:rPr lang="zh-CN" altLang="en-US" sz="1100" b="1" dirty="0">
                <a:latin typeface="霞鹜文楷 Light" pitchFamily="2" charset="-122"/>
                <a:ea typeface="霞鹜文楷 Light" pitchFamily="2" charset="-122"/>
              </a:rPr>
              <a:t>） </a:t>
            </a:r>
            <a:r>
              <a:rPr lang="en-US" altLang="zh-CN" sz="1100" b="1" dirty="0">
                <a:latin typeface="霞鹜文楷 Light" pitchFamily="2" charset="-122"/>
                <a:ea typeface="霞鹜文楷 Light" pitchFamily="2" charset="-122"/>
              </a:rPr>
              <a:t>MCWB: </a:t>
            </a:r>
            <a:r>
              <a:rPr lang="zh-CN" altLang="en-US" sz="1100" b="1" dirty="0">
                <a:latin typeface="霞鹜文楷 Light" pitchFamily="2" charset="-122"/>
                <a:ea typeface="霞鹜文楷 Light" pitchFamily="2" charset="-122"/>
              </a:rPr>
              <a:t>平均一致湿球温度（</a:t>
            </a:r>
            <a:r>
              <a:rPr lang="en-US" altLang="zh-CN" sz="1100" b="1" dirty="0">
                <a:latin typeface="霞鹜文楷 Light" pitchFamily="2" charset="-122"/>
                <a:ea typeface="霞鹜文楷 Light" pitchFamily="2" charset="-122"/>
              </a:rPr>
              <a:t>mean coincident wet bulb temperature </a:t>
            </a:r>
            <a:r>
              <a:rPr lang="zh-CN" altLang="en-US" sz="1100" b="1" dirty="0">
                <a:latin typeface="霞鹜文楷 Light" pitchFamily="2" charset="-122"/>
                <a:ea typeface="霞鹜文楷 Light" pitchFamily="2" charset="-122"/>
              </a:rPr>
              <a:t>）</a:t>
            </a:r>
            <a:endParaRPr lang="en-US" altLang="zh-CN" sz="1100" b="1" dirty="0">
              <a:latin typeface="霞鹜文楷 Light" pitchFamily="2" charset="-122"/>
              <a:ea typeface="霞鹜文楷 Light" pitchFamily="2" charset="-122"/>
            </a:endParaRPr>
          </a:p>
          <a:p>
            <a:pPr>
              <a:lnSpc>
                <a:spcPct val="120000"/>
              </a:lnSpc>
            </a:pPr>
            <a:endParaRPr lang="en-US" altLang="zh-CN" sz="1100" b="1" dirty="0">
              <a:latin typeface="霞鹜文楷 Light" pitchFamily="2" charset="-122"/>
              <a:ea typeface="霞鹜文楷 Light" pitchFamily="2" charset="-122"/>
            </a:endParaRPr>
          </a:p>
          <a:p>
            <a:pPr>
              <a:lnSpc>
                <a:spcPct val="120000"/>
              </a:lnSpc>
            </a:pPr>
            <a:r>
              <a:rPr lang="en-US" altLang="zh-CN" sz="1100" b="1" dirty="0">
                <a:latin typeface="霞鹜文楷 Light" pitchFamily="2" charset="-122"/>
                <a:ea typeface="霞鹜文楷 Light" pitchFamily="2" charset="-122"/>
              </a:rPr>
              <a:t>WS</a:t>
            </a:r>
            <a:r>
              <a:rPr lang="zh-CN" altLang="en-US" sz="1100" b="1" dirty="0">
                <a:latin typeface="霞鹜文楷 Light" pitchFamily="2" charset="-122"/>
                <a:ea typeface="霞鹜文楷 Light" pitchFamily="2" charset="-122"/>
              </a:rPr>
              <a:t>：风速 （</a:t>
            </a:r>
            <a:r>
              <a:rPr lang="en-US" altLang="zh-CN" sz="1100" b="1" dirty="0">
                <a:latin typeface="霞鹜文楷 Light" pitchFamily="2" charset="-122"/>
                <a:ea typeface="霞鹜文楷 Light" pitchFamily="2" charset="-122"/>
              </a:rPr>
              <a:t>Wind Speed</a:t>
            </a:r>
            <a:r>
              <a:rPr lang="zh-CN" altLang="en-US" sz="1100" b="1" dirty="0">
                <a:latin typeface="霞鹜文楷 Light" pitchFamily="2" charset="-122"/>
                <a:ea typeface="霞鹜文楷 Light" pitchFamily="2" charset="-122"/>
              </a:rPr>
              <a:t>）</a:t>
            </a:r>
            <a:r>
              <a:rPr lang="en-US" altLang="zh-CN" sz="1100" b="1" dirty="0">
                <a:latin typeface="霞鹜文楷 Light" pitchFamily="2" charset="-122"/>
                <a:ea typeface="霞鹜文楷 Light" pitchFamily="2" charset="-122"/>
              </a:rPr>
              <a:t>   </a:t>
            </a:r>
            <a:r>
              <a:rPr lang="en-US" altLang="zh-CN" sz="1100" b="1" dirty="0" err="1">
                <a:latin typeface="霞鹜文楷 Light" pitchFamily="2" charset="-122"/>
                <a:ea typeface="霞鹜文楷 Light" pitchFamily="2" charset="-122"/>
              </a:rPr>
              <a:t>Enth</a:t>
            </a:r>
            <a:r>
              <a:rPr lang="zh-CN" altLang="en-US" sz="1100" b="1" dirty="0">
                <a:latin typeface="霞鹜文楷 Light" pitchFamily="2" charset="-122"/>
                <a:ea typeface="霞鹜文楷 Light" pitchFamily="2" charset="-122"/>
              </a:rPr>
              <a:t>：焓（</a:t>
            </a:r>
            <a:r>
              <a:rPr lang="en-US" altLang="zh-CN" sz="1100" b="1" dirty="0">
                <a:latin typeface="霞鹜文楷 Light" pitchFamily="2" charset="-122"/>
                <a:ea typeface="霞鹜文楷 Light" pitchFamily="2" charset="-122"/>
              </a:rPr>
              <a:t>Enthalpy</a:t>
            </a:r>
            <a:r>
              <a:rPr lang="zh-CN" altLang="en-US" sz="1100" b="1" dirty="0">
                <a:latin typeface="霞鹜文楷 Light" pitchFamily="2" charset="-122"/>
                <a:ea typeface="霞鹜文楷 Light" pitchFamily="2" charset="-122"/>
              </a:rPr>
              <a:t>）</a:t>
            </a:r>
          </a:p>
        </p:txBody>
      </p:sp>
      <p:sp>
        <p:nvSpPr>
          <p:cNvPr id="19" name="文本框 18">
            <a:extLst>
              <a:ext uri="{FF2B5EF4-FFF2-40B4-BE49-F238E27FC236}">
                <a16:creationId xmlns:a16="http://schemas.microsoft.com/office/drawing/2014/main" id="{D08715FB-832C-4037-A38A-48C71CADAE28}"/>
              </a:ext>
            </a:extLst>
          </p:cNvPr>
          <p:cNvSpPr txBox="1"/>
          <p:nvPr/>
        </p:nvSpPr>
        <p:spPr>
          <a:xfrm>
            <a:off x="1049045" y="5365533"/>
            <a:ext cx="6138908" cy="276999"/>
          </a:xfrm>
          <a:prstGeom prst="rect">
            <a:avLst/>
          </a:prstGeom>
          <a:noFill/>
        </p:spPr>
        <p:txBody>
          <a:bodyPr wrap="square">
            <a:spAutoFit/>
          </a:bodyPr>
          <a:lstStyle/>
          <a:p>
            <a:r>
              <a:rPr lang="zh-CN" altLang="en-US" sz="1200" b="1" i="0" dirty="0">
                <a:effectLst/>
                <a:latin typeface="霞鹜文楷 Light" pitchFamily="2" charset="-122"/>
                <a:ea typeface="霞鹜文楷 Light" pitchFamily="2" charset="-122"/>
              </a:rPr>
              <a:t>以上所有信息均基于 </a:t>
            </a:r>
            <a:r>
              <a:rPr lang="en-US" altLang="zh-CN" sz="1200" b="1" i="0" dirty="0">
                <a:effectLst/>
                <a:latin typeface="霞鹜文楷 Light" pitchFamily="2" charset="-122"/>
                <a:ea typeface="霞鹜文楷 Light" pitchFamily="2" charset="-122"/>
              </a:rPr>
              <a:t>2009 </a:t>
            </a:r>
            <a:r>
              <a:rPr lang="zh-CN" altLang="en-US" sz="1200" b="1" i="0" dirty="0">
                <a:effectLst/>
                <a:latin typeface="霞鹜文楷 Light" pitchFamily="2" charset="-122"/>
                <a:ea typeface="霞鹜文楷 Light" pitchFamily="2" charset="-122"/>
              </a:rPr>
              <a:t>年 </a:t>
            </a:r>
            <a:r>
              <a:rPr lang="en-US" altLang="zh-CN" sz="1200" b="1" i="0" dirty="0">
                <a:effectLst/>
                <a:latin typeface="霞鹜文楷 Light" pitchFamily="2" charset="-122"/>
                <a:ea typeface="霞鹜文楷 Light" pitchFamily="2" charset="-122"/>
              </a:rPr>
              <a:t>ASHRAE </a:t>
            </a:r>
            <a:r>
              <a:rPr lang="zh-CN" altLang="en-US" sz="1200" b="1" i="0" dirty="0">
                <a:effectLst/>
                <a:latin typeface="霞鹜文楷 Light" pitchFamily="2" charset="-122"/>
                <a:ea typeface="霞鹜文楷 Light" pitchFamily="2" charset="-122"/>
              </a:rPr>
              <a:t>基础手册第 </a:t>
            </a:r>
            <a:r>
              <a:rPr lang="en-US" altLang="zh-CN" sz="1200" b="1" i="0" dirty="0">
                <a:effectLst/>
                <a:latin typeface="霞鹜文楷 Light" pitchFamily="2" charset="-122"/>
                <a:ea typeface="霞鹜文楷 Light" pitchFamily="2" charset="-122"/>
              </a:rPr>
              <a:t>14 </a:t>
            </a:r>
            <a:r>
              <a:rPr lang="zh-CN" altLang="en-US" sz="1200" b="1" i="0" dirty="0">
                <a:effectLst/>
                <a:latin typeface="霞鹜文楷 Light" pitchFamily="2" charset="-122"/>
                <a:ea typeface="霞鹜文楷 Light" pitchFamily="2" charset="-122"/>
              </a:rPr>
              <a:t>章以及</a:t>
            </a:r>
            <a:r>
              <a:rPr lang="zh-CN" altLang="en-US" sz="1200" b="1" i="0" dirty="0">
                <a:effectLst/>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相关论坛</a:t>
            </a:r>
            <a:r>
              <a:rPr lang="zh-CN" altLang="en-US" sz="1200" b="1" i="0" dirty="0">
                <a:effectLst/>
                <a:latin typeface="霞鹜文楷 Light" pitchFamily="2" charset="-122"/>
                <a:ea typeface="霞鹜文楷 Light" pitchFamily="2" charset="-122"/>
              </a:rPr>
              <a:t>讨论</a:t>
            </a:r>
            <a:endParaRPr lang="zh-CN" altLang="en-US" sz="12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0A71F261-3117-4948-9CE7-78180C9638B4}"/>
              </a:ext>
            </a:extLst>
          </p:cNvPr>
          <p:cNvSpPr txBox="1"/>
          <p:nvPr/>
        </p:nvSpPr>
        <p:spPr>
          <a:xfrm>
            <a:off x="1026517" y="5685400"/>
            <a:ext cx="6108568" cy="261610"/>
          </a:xfrm>
          <a:prstGeom prst="rect">
            <a:avLst/>
          </a:prstGeom>
          <a:noFill/>
        </p:spPr>
        <p:txBody>
          <a:bodyPr wrap="square">
            <a:spAutoFit/>
          </a:bodyPr>
          <a:lstStyle/>
          <a:p>
            <a:r>
              <a:rPr lang="zh-CN" altLang="en-US" sz="1050" b="1" dirty="0">
                <a:latin typeface="霞鹜文楷 Light" pitchFamily="2" charset="-122"/>
                <a:ea typeface="霞鹜文楷 Light" pitchFamily="2" charset="-122"/>
              </a:rPr>
              <a:t>https://unmethours.com/question/17053/openstudio-weather-file-design-days/</a:t>
            </a:r>
          </a:p>
        </p:txBody>
      </p:sp>
      <p:pic>
        <p:nvPicPr>
          <p:cNvPr id="21" name="图片 20">
            <a:extLst>
              <a:ext uri="{FF2B5EF4-FFF2-40B4-BE49-F238E27FC236}">
                <a16:creationId xmlns:a16="http://schemas.microsoft.com/office/drawing/2014/main" id="{EB9886A7-CD37-46F4-9DF3-94B028E39364}"/>
              </a:ext>
            </a:extLst>
          </p:cNvPr>
          <p:cNvPicPr>
            <a:picLocks noChangeAspect="1"/>
          </p:cNvPicPr>
          <p:nvPr/>
        </p:nvPicPr>
        <p:blipFill>
          <a:blip r:embed="rId4"/>
          <a:stretch>
            <a:fillRect/>
          </a:stretch>
        </p:blipFill>
        <p:spPr>
          <a:xfrm>
            <a:off x="6976933" y="1479819"/>
            <a:ext cx="4680000" cy="1266196"/>
          </a:xfrm>
          <a:prstGeom prst="rect">
            <a:avLst/>
          </a:prstGeom>
          <a:ln>
            <a:solidFill>
              <a:schemeClr val="tx1"/>
            </a:solidFill>
          </a:ln>
        </p:spPr>
      </p:pic>
      <p:sp>
        <p:nvSpPr>
          <p:cNvPr id="23" name="文本框 22">
            <a:extLst>
              <a:ext uri="{FF2B5EF4-FFF2-40B4-BE49-F238E27FC236}">
                <a16:creationId xmlns:a16="http://schemas.microsoft.com/office/drawing/2014/main" id="{8378A93E-D32E-4031-9CCD-8E571A3774A3}"/>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1542843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16A8A350-24E7-422A-9517-F6393C95B6CF}"/>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设计日</a:t>
            </a:r>
            <a:r>
              <a:rPr lang="en-US" altLang="zh-CN" b="1" dirty="0">
                <a:effectLst/>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Design Day </a:t>
            </a:r>
            <a:r>
              <a:rPr lang="en-US" altLang="zh-CN" b="1" dirty="0">
                <a:effectLst/>
                <a:latin typeface="霞鹜文楷 Light" pitchFamily="2" charset="-122"/>
                <a:ea typeface="霞鹜文楷 Light" pitchFamily="2" charset="-122"/>
              </a:rPr>
              <a:t>) - ASHRAE</a:t>
            </a:r>
          </a:p>
        </p:txBody>
      </p:sp>
      <p:sp>
        <p:nvSpPr>
          <p:cNvPr id="15" name="文本框 14">
            <a:extLst>
              <a:ext uri="{FF2B5EF4-FFF2-40B4-BE49-F238E27FC236}">
                <a16:creationId xmlns:a16="http://schemas.microsoft.com/office/drawing/2014/main" id="{FEC6182E-122E-4D06-AAC2-26976027DC3E}"/>
              </a:ext>
            </a:extLst>
          </p:cNvPr>
          <p:cNvSpPr txBox="1"/>
          <p:nvPr/>
        </p:nvSpPr>
        <p:spPr>
          <a:xfrm>
            <a:off x="724042" y="1954412"/>
            <a:ext cx="9680587" cy="369332"/>
          </a:xfrm>
          <a:prstGeom prst="rect">
            <a:avLst/>
          </a:prstGeom>
          <a:noFill/>
        </p:spPr>
        <p:txBody>
          <a:bodyPr wrap="square">
            <a:spAutoFit/>
          </a:bodyPr>
          <a:lstStyle/>
          <a:p>
            <a:r>
              <a:rPr lang="zh-CN" altLang="en-US"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关于</a:t>
            </a:r>
            <a:r>
              <a:rPr lang="en-US" altLang="zh-CN"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99.6% / 99.0% </a:t>
            </a:r>
            <a:r>
              <a:rPr lang="zh-CN" altLang="en-US"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的制热设计工况和 </a:t>
            </a:r>
            <a:r>
              <a:rPr lang="en-US" altLang="zh-CN"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0.4% / 1.0% / 2.0% </a:t>
            </a:r>
            <a:r>
              <a:rPr lang="zh-CN" altLang="en-US" b="1" dirty="0">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的制冷设计工况</a:t>
            </a:r>
            <a:endParaRPr lang="en-US" altLang="zh-CN" sz="18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DBA71BB3-5C3C-4481-9279-33CD3C6949BE}"/>
              </a:ext>
            </a:extLst>
          </p:cNvPr>
          <p:cNvSpPr txBox="1"/>
          <p:nvPr/>
        </p:nvSpPr>
        <p:spPr>
          <a:xfrm>
            <a:off x="1049045" y="5365533"/>
            <a:ext cx="6138908" cy="276999"/>
          </a:xfrm>
          <a:prstGeom prst="rect">
            <a:avLst/>
          </a:prstGeom>
          <a:noFill/>
        </p:spPr>
        <p:txBody>
          <a:bodyPr wrap="square">
            <a:spAutoFit/>
          </a:bodyPr>
          <a:lstStyle/>
          <a:p>
            <a:r>
              <a:rPr lang="zh-CN" altLang="en-US" sz="1200" b="1" i="0" dirty="0">
                <a:effectLst/>
                <a:latin typeface="霞鹜文楷 Light" pitchFamily="2" charset="-122"/>
                <a:ea typeface="霞鹜文楷 Light" pitchFamily="2" charset="-122"/>
              </a:rPr>
              <a:t>以上所有信息均基于 </a:t>
            </a:r>
            <a:r>
              <a:rPr lang="en-US" altLang="zh-CN" sz="1200" b="1" i="0" dirty="0">
                <a:effectLst/>
                <a:latin typeface="霞鹜文楷 Light" pitchFamily="2" charset="-122"/>
                <a:ea typeface="霞鹜文楷 Light" pitchFamily="2" charset="-122"/>
              </a:rPr>
              <a:t>2009 </a:t>
            </a:r>
            <a:r>
              <a:rPr lang="zh-CN" altLang="en-US" sz="1200" b="1" i="0" dirty="0">
                <a:effectLst/>
                <a:latin typeface="霞鹜文楷 Light" pitchFamily="2" charset="-122"/>
                <a:ea typeface="霞鹜文楷 Light" pitchFamily="2" charset="-122"/>
              </a:rPr>
              <a:t>年 </a:t>
            </a:r>
            <a:r>
              <a:rPr lang="en-US" altLang="zh-CN" sz="1200" b="1" i="0" dirty="0">
                <a:effectLst/>
                <a:latin typeface="霞鹜文楷 Light" pitchFamily="2" charset="-122"/>
                <a:ea typeface="霞鹜文楷 Light" pitchFamily="2" charset="-122"/>
              </a:rPr>
              <a:t>ASHRAE </a:t>
            </a:r>
            <a:r>
              <a:rPr lang="zh-CN" altLang="en-US" sz="1200" b="1" i="0" dirty="0">
                <a:effectLst/>
                <a:latin typeface="霞鹜文楷 Light" pitchFamily="2" charset="-122"/>
                <a:ea typeface="霞鹜文楷 Light" pitchFamily="2" charset="-122"/>
              </a:rPr>
              <a:t>基础手册第 </a:t>
            </a:r>
            <a:r>
              <a:rPr lang="en-US" altLang="zh-CN" sz="1200" b="1" i="0" dirty="0">
                <a:effectLst/>
                <a:latin typeface="霞鹜文楷 Light" pitchFamily="2" charset="-122"/>
                <a:ea typeface="霞鹜文楷 Light" pitchFamily="2" charset="-122"/>
              </a:rPr>
              <a:t>14 </a:t>
            </a:r>
            <a:r>
              <a:rPr lang="zh-CN" altLang="en-US" sz="1200" b="1" i="0" dirty="0">
                <a:effectLst/>
                <a:latin typeface="霞鹜文楷 Light" pitchFamily="2" charset="-122"/>
                <a:ea typeface="霞鹜文楷 Light" pitchFamily="2" charset="-122"/>
              </a:rPr>
              <a:t>章以及</a:t>
            </a:r>
            <a:r>
              <a:rPr lang="zh-CN" altLang="en-US" sz="1200" b="1" i="0" dirty="0">
                <a:effectLst/>
                <a:latin typeface="霞鹜文楷 Light" pitchFamily="2" charset="-122"/>
                <a:ea typeface="霞鹜文楷 Light" pitchFamily="2" charset="-122"/>
                <a:hlinkClick r:id="rId4">
                  <a:extLst>
                    <a:ext uri="{A12FA001-AC4F-418D-AE19-62706E023703}">
                      <ahyp:hlinkClr xmlns:ahyp="http://schemas.microsoft.com/office/drawing/2018/hyperlinkcolor" val="tx"/>
                    </a:ext>
                  </a:extLst>
                </a:hlinkClick>
              </a:rPr>
              <a:t>相关论坛</a:t>
            </a:r>
            <a:r>
              <a:rPr lang="zh-CN" altLang="en-US" sz="1200" b="1" i="0" dirty="0">
                <a:effectLst/>
                <a:latin typeface="霞鹜文楷 Light" pitchFamily="2" charset="-122"/>
                <a:ea typeface="霞鹜文楷 Light" pitchFamily="2" charset="-122"/>
              </a:rPr>
              <a:t>讨论</a:t>
            </a:r>
            <a:endParaRPr lang="zh-CN" altLang="en-US" sz="1200" b="1" dirty="0">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632FDE1E-394D-4EFB-A7AB-007BA8DA0160}"/>
              </a:ext>
            </a:extLst>
          </p:cNvPr>
          <p:cNvSpPr txBox="1"/>
          <p:nvPr/>
        </p:nvSpPr>
        <p:spPr>
          <a:xfrm>
            <a:off x="724040" y="2472669"/>
            <a:ext cx="853426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需要保证全年大部分（</a:t>
            </a:r>
            <a:r>
              <a:rPr lang="en-US" altLang="zh-CN" b="1" dirty="0">
                <a:latin typeface="霞鹜文楷 Light" pitchFamily="2" charset="-122"/>
                <a:ea typeface="霞鹜文楷 Light" pitchFamily="2" charset="-122"/>
              </a:rPr>
              <a:t>99.6%</a:t>
            </a:r>
            <a:r>
              <a:rPr lang="zh-CN" altLang="en-US" b="1" dirty="0">
                <a:latin typeface="霞鹜文楷 Light" pitchFamily="2" charset="-122"/>
                <a:ea typeface="霞鹜文楷 Light" pitchFamily="2" charset="-122"/>
              </a:rPr>
              <a:t>和</a:t>
            </a:r>
            <a:r>
              <a:rPr lang="en-US" altLang="zh-CN" b="1" dirty="0">
                <a:latin typeface="霞鹜文楷 Light" pitchFamily="2" charset="-122"/>
                <a:ea typeface="霞鹜文楷 Light" pitchFamily="2" charset="-122"/>
              </a:rPr>
              <a:t>99%</a:t>
            </a:r>
            <a:r>
              <a:rPr lang="zh-CN" altLang="en-US" b="1" dirty="0">
                <a:latin typeface="霞鹜文楷 Light" pitchFamily="2" charset="-122"/>
                <a:ea typeface="霞鹜文楷 Light" pitchFamily="2" charset="-122"/>
              </a:rPr>
              <a:t>的时间</a:t>
            </a:r>
            <a:r>
              <a:rPr lang="zh-CN" altLang="en-US" sz="1800" b="1" dirty="0">
                <a:latin typeface="霞鹜文楷 Light" pitchFamily="2" charset="-122"/>
                <a:ea typeface="霞鹜文楷 Light" pitchFamily="2" charset="-122"/>
              </a:rPr>
              <a:t>）情况下的低于设计温度需求</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6048CA94-A905-4EF4-81A2-FB57C705E52B}"/>
              </a:ext>
            </a:extLst>
          </p:cNvPr>
          <p:cNvSpPr txBox="1"/>
          <p:nvPr/>
        </p:nvSpPr>
        <p:spPr>
          <a:xfrm>
            <a:off x="711285" y="2965111"/>
            <a:ext cx="8432715"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可以允许全年极端情况下（</a:t>
            </a:r>
            <a:r>
              <a:rPr lang="en-US" altLang="zh-CN" sz="1800" b="1" dirty="0">
                <a:latin typeface="霞鹜文楷 Light" pitchFamily="2" charset="-122"/>
                <a:ea typeface="霞鹜文楷 Light" pitchFamily="2" charset="-122"/>
              </a:rPr>
              <a:t>0.4%</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1.0%</a:t>
            </a:r>
            <a:r>
              <a:rPr lang="zh-CN" altLang="en-US" sz="1800" b="1" dirty="0">
                <a:latin typeface="霞鹜文楷 Light" pitchFamily="2" charset="-122"/>
                <a:ea typeface="霞鹜文楷 Light" pitchFamily="2" charset="-122"/>
              </a:rPr>
              <a:t>以及</a:t>
            </a:r>
            <a:r>
              <a:rPr lang="en-US" altLang="zh-CN" sz="1800" b="1" dirty="0">
                <a:latin typeface="霞鹜文楷 Light" pitchFamily="2" charset="-122"/>
                <a:ea typeface="霞鹜文楷 Light" pitchFamily="2" charset="-122"/>
              </a:rPr>
              <a:t>2.0%</a:t>
            </a:r>
            <a:r>
              <a:rPr lang="zh-CN" altLang="en-US" sz="1800" b="1" dirty="0">
                <a:latin typeface="霞鹜文楷 Light" pitchFamily="2" charset="-122"/>
                <a:ea typeface="霞鹜文楷 Light" pitchFamily="2" charset="-122"/>
              </a:rPr>
              <a:t>的时间）超过设计温度需求</a:t>
            </a:r>
            <a:endParaRPr lang="en-US" altLang="zh-CN"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04F89F4F-7AF9-4EAB-B945-73C0F54A33CA}"/>
              </a:ext>
            </a:extLst>
          </p:cNvPr>
          <p:cNvSpPr txBox="1"/>
          <p:nvPr/>
        </p:nvSpPr>
        <p:spPr>
          <a:xfrm>
            <a:off x="858713" y="4008393"/>
            <a:ext cx="10642515" cy="307777"/>
          </a:xfrm>
          <a:prstGeom prst="rect">
            <a:avLst/>
          </a:prstGeom>
          <a:noFill/>
        </p:spPr>
        <p:txBody>
          <a:bodyPr wrap="square">
            <a:spAutoFit/>
          </a:bodyPr>
          <a:lstStyle/>
          <a:p>
            <a:r>
              <a:rPr lang="zh-CN" altLang="en-US" sz="1400" b="1" i="0" dirty="0">
                <a:effectLst/>
                <a:latin typeface="霞鹜文楷 Light" pitchFamily="2" charset="-122"/>
                <a:ea typeface="霞鹜文楷 Light" pitchFamily="2" charset="-122"/>
              </a:rPr>
              <a:t>在统计上（</a:t>
            </a:r>
            <a:r>
              <a:rPr lang="en-US" altLang="zh-CN" sz="1400" b="1" i="0" dirty="0">
                <a:effectLst/>
                <a:latin typeface="霞鹜文楷 Light" pitchFamily="2" charset="-122"/>
                <a:ea typeface="霞鹜文楷 Light" pitchFamily="2" charset="-122"/>
              </a:rPr>
              <a:t>25~50</a:t>
            </a:r>
            <a:r>
              <a:rPr lang="zh-CN" altLang="en-US" sz="1400" b="1" i="0" dirty="0">
                <a:effectLst/>
                <a:latin typeface="霞鹜文楷 Light" pitchFamily="2" charset="-122"/>
                <a:ea typeface="霞鹜文楷 Light" pitchFamily="2" charset="-122"/>
              </a:rPr>
              <a:t>年间的统计数据），每年将会有</a:t>
            </a:r>
            <a:r>
              <a:rPr lang="en-US" altLang="zh-CN" sz="1400" b="1" i="0" dirty="0">
                <a:effectLst/>
                <a:latin typeface="霞鹜文楷 Light" pitchFamily="2" charset="-122"/>
                <a:ea typeface="霞鹜文楷 Light" pitchFamily="2" charset="-122"/>
              </a:rPr>
              <a:t>35</a:t>
            </a:r>
            <a:r>
              <a:rPr lang="zh-CN" altLang="en-US" sz="1400" b="1" i="0" dirty="0">
                <a:effectLst/>
                <a:latin typeface="霞鹜文楷 Light" pitchFamily="2" charset="-122"/>
                <a:ea typeface="霞鹜文楷 Light" pitchFamily="2" charset="-122"/>
              </a:rPr>
              <a:t>小时左右，所设计的暖通空调系统无法充分冷却、除湿或加热空间。</a:t>
            </a:r>
            <a:endParaRPr lang="zh-CN" altLang="en-US" sz="1400" dirty="0">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8E81F9B1-E776-4DD2-BD28-7E33CECE7895}"/>
              </a:ext>
            </a:extLst>
          </p:cNvPr>
          <p:cNvSpPr txBox="1"/>
          <p:nvPr/>
        </p:nvSpPr>
        <p:spPr>
          <a:xfrm>
            <a:off x="1026517" y="5685400"/>
            <a:ext cx="6108568" cy="261610"/>
          </a:xfrm>
          <a:prstGeom prst="rect">
            <a:avLst/>
          </a:prstGeom>
          <a:noFill/>
        </p:spPr>
        <p:txBody>
          <a:bodyPr wrap="square">
            <a:spAutoFit/>
          </a:bodyPr>
          <a:lstStyle/>
          <a:p>
            <a:r>
              <a:rPr lang="zh-CN" altLang="en-US" sz="1050" b="1" dirty="0">
                <a:latin typeface="霞鹜文楷 Light" pitchFamily="2" charset="-122"/>
                <a:ea typeface="霞鹜文楷 Light" pitchFamily="2" charset="-122"/>
              </a:rPr>
              <a:t>https://unmethours.com/question/17053/openstudio-weather-file-design-days/</a:t>
            </a:r>
          </a:p>
        </p:txBody>
      </p:sp>
      <p:sp>
        <p:nvSpPr>
          <p:cNvPr id="23" name="文本框 22">
            <a:extLst>
              <a:ext uri="{FF2B5EF4-FFF2-40B4-BE49-F238E27FC236}">
                <a16:creationId xmlns:a16="http://schemas.microsoft.com/office/drawing/2014/main" id="{844AF91B-80B2-428B-A538-60D3D6FB948E}"/>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1580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98B86B90-8399-4875-BB24-4A3EBD43EC8B}"/>
              </a:ext>
            </a:extLst>
          </p:cNvPr>
          <p:cNvSpPr txBox="1"/>
          <p:nvPr/>
        </p:nvSpPr>
        <p:spPr>
          <a:xfrm>
            <a:off x="768433" y="2006522"/>
            <a:ext cx="8428833" cy="3262047"/>
          </a:xfrm>
          <a:prstGeom prst="rect">
            <a:avLst/>
          </a:prstGeom>
          <a:noFill/>
        </p:spPr>
        <p:txBody>
          <a:bodyPr wrap="square">
            <a:spAutoFit/>
          </a:bodyPr>
          <a:lstStyle/>
          <a:p>
            <a:pPr algn="l">
              <a:lnSpc>
                <a:spcPct val="130000"/>
              </a:lnSpc>
            </a:pPr>
            <a:r>
              <a:rPr lang="en-US" altLang="zh-CN" sz="1600" b="1" dirty="0">
                <a:latin typeface="霞鹜文楷 Light" pitchFamily="2" charset="-122"/>
                <a:ea typeface="霞鹜文楷 Light" pitchFamily="2" charset="-122"/>
              </a:rPr>
              <a:t>4.1.2  </a:t>
            </a:r>
            <a:r>
              <a:rPr lang="zh-CN" altLang="en-US" sz="1600" b="1" dirty="0">
                <a:latin typeface="霞鹜文楷 Light" pitchFamily="2" charset="-122"/>
                <a:ea typeface="霞鹜文楷 Light" pitchFamily="2" charset="-122"/>
              </a:rPr>
              <a:t>供暖室外计算温度应采用历年平均不保证</a:t>
            </a:r>
            <a:r>
              <a:rPr lang="en-US" altLang="zh-CN" sz="1600" b="1" dirty="0">
                <a:latin typeface="霞鹜文楷 Light" pitchFamily="2" charset="-122"/>
                <a:ea typeface="霞鹜文楷 Light" pitchFamily="2" charset="-122"/>
              </a:rPr>
              <a:t>5</a:t>
            </a:r>
            <a:r>
              <a:rPr lang="zh-CN" altLang="en-US" sz="1600" b="1" dirty="0">
                <a:latin typeface="霞鹜文楷 Light" pitchFamily="2" charset="-122"/>
                <a:ea typeface="霞鹜文楷 Light" pitchFamily="2" charset="-122"/>
              </a:rPr>
              <a:t>天的日平均温度。</a:t>
            </a:r>
          </a:p>
          <a:p>
            <a:pPr algn="l">
              <a:lnSpc>
                <a:spcPct val="130000"/>
              </a:lnSpc>
            </a:pPr>
            <a:r>
              <a:rPr lang="en-US" altLang="zh-CN" sz="1600" b="1" dirty="0">
                <a:latin typeface="霞鹜文楷 Light" pitchFamily="2" charset="-122"/>
                <a:ea typeface="霞鹜文楷 Light" pitchFamily="2" charset="-122"/>
              </a:rPr>
              <a:t>4.1.3  </a:t>
            </a:r>
            <a:r>
              <a:rPr lang="zh-CN" altLang="en-US" sz="1600" b="1" dirty="0">
                <a:latin typeface="霞鹜文楷 Light" pitchFamily="2" charset="-122"/>
                <a:ea typeface="霞鹜文楷 Light" pitchFamily="2" charset="-122"/>
              </a:rPr>
              <a:t>冬季通风室外计算温度，应采用累年最冷月平均温度。</a:t>
            </a:r>
          </a:p>
          <a:p>
            <a:pPr algn="l">
              <a:lnSpc>
                <a:spcPct val="130000"/>
              </a:lnSpc>
            </a:pPr>
            <a:r>
              <a:rPr lang="en-US" altLang="zh-CN" sz="1600" b="1" dirty="0">
                <a:latin typeface="霞鹜文楷 Light" pitchFamily="2" charset="-122"/>
                <a:ea typeface="霞鹜文楷 Light" pitchFamily="2" charset="-122"/>
              </a:rPr>
              <a:t>4.1.4  </a:t>
            </a:r>
            <a:r>
              <a:rPr lang="zh-CN" altLang="en-US" sz="1600" b="1" dirty="0">
                <a:latin typeface="霞鹜文楷 Light" pitchFamily="2" charset="-122"/>
                <a:ea typeface="霞鹜文楷 Light" pitchFamily="2" charset="-122"/>
              </a:rPr>
              <a:t>冬季空调室外计算温度，应采用历年平均不保证</a:t>
            </a:r>
            <a:r>
              <a:rPr lang="en-US" altLang="zh-CN" sz="1600" b="1" dirty="0">
                <a:latin typeface="霞鹜文楷 Light" pitchFamily="2" charset="-122"/>
                <a:ea typeface="霞鹜文楷 Light" pitchFamily="2" charset="-122"/>
              </a:rPr>
              <a:t>1</a:t>
            </a:r>
            <a:r>
              <a:rPr lang="zh-CN" altLang="en-US" sz="1600" b="1" dirty="0">
                <a:latin typeface="霞鹜文楷 Light" pitchFamily="2" charset="-122"/>
                <a:ea typeface="霞鹜文楷 Light" pitchFamily="2" charset="-122"/>
              </a:rPr>
              <a:t>天的日平均温度。</a:t>
            </a:r>
          </a:p>
          <a:p>
            <a:pPr algn="l">
              <a:lnSpc>
                <a:spcPct val="130000"/>
              </a:lnSpc>
            </a:pPr>
            <a:r>
              <a:rPr lang="en-US" altLang="zh-CN" sz="1600" b="1" dirty="0">
                <a:latin typeface="霞鹜文楷 Light" pitchFamily="2" charset="-122"/>
                <a:ea typeface="霞鹜文楷 Light" pitchFamily="2" charset="-122"/>
              </a:rPr>
              <a:t>4.1.5  </a:t>
            </a:r>
            <a:r>
              <a:rPr lang="zh-CN" altLang="en-US" sz="1600" b="1" dirty="0">
                <a:latin typeface="霞鹜文楷 Light" pitchFamily="2" charset="-122"/>
                <a:ea typeface="霞鹜文楷 Light" pitchFamily="2" charset="-122"/>
              </a:rPr>
              <a:t>冬季空调室外计算相对湿度，应采用累年最冷月平均相对湿度。</a:t>
            </a:r>
            <a:endParaRPr lang="en-US" altLang="zh-CN" sz="1600" b="1" dirty="0">
              <a:latin typeface="霞鹜文楷 Light" pitchFamily="2" charset="-122"/>
              <a:ea typeface="霞鹜文楷 Light" pitchFamily="2" charset="-122"/>
            </a:endParaRPr>
          </a:p>
          <a:p>
            <a:pPr algn="l">
              <a:lnSpc>
                <a:spcPct val="130000"/>
              </a:lnSpc>
            </a:pPr>
            <a:r>
              <a:rPr lang="en-US" altLang="zh-CN" sz="1600" b="1" dirty="0">
                <a:latin typeface="霞鹜文楷 Light" pitchFamily="2" charset="-122"/>
                <a:ea typeface="霞鹜文楷 Light" pitchFamily="2" charset="-122"/>
              </a:rPr>
              <a:t>4.1.6  </a:t>
            </a:r>
            <a:r>
              <a:rPr lang="zh-CN" altLang="en-US" sz="1600" b="1" dirty="0">
                <a:latin typeface="霞鹜文楷 Light" pitchFamily="2" charset="-122"/>
                <a:ea typeface="霞鹜文楷 Light" pitchFamily="2" charset="-122"/>
              </a:rPr>
              <a:t>夏季空调室外计算干球温度，应采用历年平均不保证</a:t>
            </a:r>
            <a:r>
              <a:rPr lang="en-US" altLang="zh-CN" sz="1600" b="1" dirty="0">
                <a:latin typeface="霞鹜文楷 Light" pitchFamily="2" charset="-122"/>
                <a:ea typeface="霞鹜文楷 Light" pitchFamily="2" charset="-122"/>
              </a:rPr>
              <a:t>50</a:t>
            </a:r>
            <a:r>
              <a:rPr lang="zh-CN" altLang="en-US" sz="1600" b="1" dirty="0">
                <a:latin typeface="霞鹜文楷 Light" pitchFamily="2" charset="-122"/>
                <a:ea typeface="霞鹜文楷 Light" pitchFamily="2" charset="-122"/>
              </a:rPr>
              <a:t>小时的干球温度。</a:t>
            </a:r>
          </a:p>
          <a:p>
            <a:pPr algn="l">
              <a:lnSpc>
                <a:spcPct val="130000"/>
              </a:lnSpc>
            </a:pPr>
            <a:r>
              <a:rPr lang="en-US" altLang="zh-CN" sz="1600" b="1" dirty="0">
                <a:latin typeface="霞鹜文楷 Light" pitchFamily="2" charset="-122"/>
                <a:ea typeface="霞鹜文楷 Light" pitchFamily="2" charset="-122"/>
              </a:rPr>
              <a:t>4.1.7  </a:t>
            </a:r>
            <a:r>
              <a:rPr lang="zh-CN" altLang="en-US" sz="1600" b="1" dirty="0">
                <a:latin typeface="霞鹜文楷 Light" pitchFamily="2" charset="-122"/>
                <a:ea typeface="霞鹜文楷 Light" pitchFamily="2" charset="-122"/>
              </a:rPr>
              <a:t>夏季空调室外计算湿球温度，应采用历年平均不保证</a:t>
            </a:r>
            <a:r>
              <a:rPr lang="en-US" altLang="zh-CN" sz="1600" b="1" dirty="0">
                <a:latin typeface="霞鹜文楷 Light" pitchFamily="2" charset="-122"/>
                <a:ea typeface="霞鹜文楷 Light" pitchFamily="2" charset="-122"/>
              </a:rPr>
              <a:t>50</a:t>
            </a:r>
            <a:r>
              <a:rPr lang="zh-CN" altLang="en-US" sz="1600" b="1" dirty="0">
                <a:latin typeface="霞鹜文楷 Light" pitchFamily="2" charset="-122"/>
                <a:ea typeface="霞鹜文楷 Light" pitchFamily="2" charset="-122"/>
              </a:rPr>
              <a:t>小时的湿球温度。</a:t>
            </a:r>
          </a:p>
          <a:p>
            <a:pPr algn="l">
              <a:lnSpc>
                <a:spcPct val="130000"/>
              </a:lnSpc>
            </a:pPr>
            <a:r>
              <a:rPr lang="en-US" altLang="zh-CN" sz="1600" b="1" dirty="0">
                <a:latin typeface="霞鹜文楷 Light" pitchFamily="2" charset="-122"/>
                <a:ea typeface="霞鹜文楷 Light" pitchFamily="2" charset="-122"/>
              </a:rPr>
              <a:t>4.1.8  </a:t>
            </a:r>
            <a:r>
              <a:rPr lang="zh-CN" altLang="en-US" sz="1600" b="1" dirty="0">
                <a:latin typeface="霞鹜文楷 Light" pitchFamily="2" charset="-122"/>
                <a:ea typeface="霞鹜文楷 Light" pitchFamily="2" charset="-122"/>
              </a:rPr>
              <a:t>夏季通风室外计算温度，应采用历年最热月</a:t>
            </a:r>
            <a:r>
              <a:rPr lang="en-US" altLang="zh-CN" sz="1600" b="1" dirty="0">
                <a:latin typeface="霞鹜文楷 Light" pitchFamily="2" charset="-122"/>
                <a:ea typeface="霞鹜文楷 Light" pitchFamily="2" charset="-122"/>
              </a:rPr>
              <a:t>14</a:t>
            </a:r>
            <a:r>
              <a:rPr lang="zh-CN" altLang="en-US" sz="1600" b="1" dirty="0">
                <a:latin typeface="霞鹜文楷 Light" pitchFamily="2" charset="-122"/>
                <a:ea typeface="霞鹜文楷 Light" pitchFamily="2" charset="-122"/>
              </a:rPr>
              <a:t>时的月平均温度的平均值。</a:t>
            </a:r>
          </a:p>
          <a:p>
            <a:pPr algn="l">
              <a:lnSpc>
                <a:spcPct val="130000"/>
              </a:lnSpc>
            </a:pPr>
            <a:r>
              <a:rPr lang="en-US" altLang="zh-CN" sz="1600" b="1" dirty="0">
                <a:latin typeface="霞鹜文楷 Light" pitchFamily="2" charset="-122"/>
                <a:ea typeface="霞鹜文楷 Light" pitchFamily="2" charset="-122"/>
              </a:rPr>
              <a:t>4.1.9  </a:t>
            </a:r>
            <a:r>
              <a:rPr lang="zh-CN" altLang="en-US" sz="1600" b="1" dirty="0">
                <a:latin typeface="霞鹜文楷 Light" pitchFamily="2" charset="-122"/>
                <a:ea typeface="霞鹜文楷 Light" pitchFamily="2" charset="-122"/>
              </a:rPr>
              <a:t>夏季通风室外计算相对湿度，应采用历年最热月</a:t>
            </a:r>
            <a:r>
              <a:rPr lang="en-US" altLang="zh-CN" sz="1600" b="1" dirty="0">
                <a:latin typeface="霞鹜文楷 Light" pitchFamily="2" charset="-122"/>
                <a:ea typeface="霞鹜文楷 Light" pitchFamily="2" charset="-122"/>
              </a:rPr>
              <a:t>14</a:t>
            </a:r>
            <a:r>
              <a:rPr lang="zh-CN" altLang="en-US" sz="1600" b="1" dirty="0">
                <a:latin typeface="霞鹜文楷 Light" pitchFamily="2" charset="-122"/>
                <a:ea typeface="霞鹜文楷 Light" pitchFamily="2" charset="-122"/>
              </a:rPr>
              <a:t>时的月平均相对湿度的平均值。</a:t>
            </a:r>
          </a:p>
          <a:p>
            <a:pPr algn="l">
              <a:lnSpc>
                <a:spcPct val="130000"/>
              </a:lnSpc>
            </a:pPr>
            <a:r>
              <a:rPr lang="en-US" altLang="zh-CN" sz="1600" b="1" dirty="0">
                <a:latin typeface="霞鹜文楷 Light" pitchFamily="2" charset="-122"/>
                <a:ea typeface="霞鹜文楷 Light" pitchFamily="2" charset="-122"/>
              </a:rPr>
              <a:t>4.1.10  </a:t>
            </a:r>
            <a:r>
              <a:rPr lang="zh-CN" altLang="en-US" sz="1600" b="1" dirty="0">
                <a:latin typeface="霞鹜文楷 Light" pitchFamily="2" charset="-122"/>
                <a:ea typeface="霞鹜文楷 Light" pitchFamily="2" charset="-122"/>
              </a:rPr>
              <a:t>夏季空调室外计算日平均温度，应采用历年平均不保证</a:t>
            </a:r>
            <a:r>
              <a:rPr lang="en-US" altLang="zh-CN" sz="1600" b="1" dirty="0">
                <a:latin typeface="霞鹜文楷 Light" pitchFamily="2" charset="-122"/>
                <a:ea typeface="霞鹜文楷 Light" pitchFamily="2" charset="-122"/>
              </a:rPr>
              <a:t>5</a:t>
            </a:r>
            <a:r>
              <a:rPr lang="zh-CN" altLang="en-US" sz="1600" b="1" dirty="0">
                <a:latin typeface="霞鹜文楷 Light" pitchFamily="2" charset="-122"/>
                <a:ea typeface="霞鹜文楷 Light" pitchFamily="2" charset="-122"/>
              </a:rPr>
              <a:t>天的日平均温度。</a:t>
            </a:r>
            <a:endParaRPr lang="en-US" altLang="zh-CN" sz="1600" b="1" dirty="0">
              <a:latin typeface="霞鹜文楷 Light" pitchFamily="2" charset="-122"/>
              <a:ea typeface="霞鹜文楷 Light" pitchFamily="2" charset="-122"/>
            </a:endParaRPr>
          </a:p>
          <a:p>
            <a:pPr algn="l">
              <a:lnSpc>
                <a:spcPct val="130000"/>
              </a:lnSpc>
            </a:pPr>
            <a:r>
              <a:rPr lang="en-US" altLang="zh-CN" sz="1600" b="1" dirty="0">
                <a:latin typeface="霞鹜文楷 Light" pitchFamily="2" charset="-122"/>
                <a:ea typeface="霞鹜文楷 Light" pitchFamily="2" charset="-122"/>
              </a:rPr>
              <a:t>……</a:t>
            </a:r>
            <a:endParaRPr lang="zh-CN" altLang="en-US" sz="1600" b="1" dirty="0">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61D0A451-2E61-4385-BB92-2B56FED08DCE}"/>
              </a:ext>
            </a:extLst>
          </p:cNvPr>
          <p:cNvSpPr txBox="1"/>
          <p:nvPr/>
        </p:nvSpPr>
        <p:spPr>
          <a:xfrm>
            <a:off x="724043" y="1339812"/>
            <a:ext cx="10648808" cy="458908"/>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设计日</a:t>
            </a:r>
            <a:r>
              <a:rPr lang="en-US" altLang="zh-CN" b="1" dirty="0">
                <a:effectLst/>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Design Day </a:t>
            </a:r>
            <a:r>
              <a:rPr lang="en-US" altLang="zh-CN" b="1" dirty="0">
                <a:effectLst/>
                <a:latin typeface="霞鹜文楷 Light" pitchFamily="2" charset="-122"/>
                <a:ea typeface="霞鹜文楷 Light" pitchFamily="2" charset="-122"/>
              </a:rPr>
              <a:t>) – </a:t>
            </a:r>
            <a:r>
              <a:rPr lang="en-US" altLang="zh-CN" b="1" dirty="0">
                <a:effectLst/>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a:t>
            </a:r>
            <a:r>
              <a:rPr lang="zh-CN" altLang="en-US" b="1" dirty="0">
                <a:latin typeface="Microsoft YaHei" panose="020B0503020204020204" pitchFamily="34" charset="-122"/>
                <a:ea typeface="Microsoft YaHei" panose="020B0503020204020204" pitchFamily="34" charset="-122"/>
                <a:hlinkClick r:id="rId3">
                  <a:extLst>
                    <a:ext uri="{A12FA001-AC4F-418D-AE19-62706E023703}">
                      <ahyp:hlinkClr xmlns:ahyp="http://schemas.microsoft.com/office/drawing/2018/hyperlinkcolor" val="tx"/>
                    </a:ext>
                  </a:extLst>
                </a:hlinkClick>
              </a:rPr>
              <a:t>民用建筑供暖通风与空气调节设计规范 </a:t>
            </a:r>
            <a:r>
              <a:rPr lang="en-US" altLang="zh-CN" b="1" dirty="0">
                <a:effectLst/>
                <a:latin typeface="霞鹜文楷 Light" pitchFamily="2" charset="-122"/>
                <a:ea typeface="霞鹜文楷 Light" pitchFamily="2" charset="-122"/>
                <a:hlinkClick r:id="rId3">
                  <a:extLst>
                    <a:ext uri="{A12FA001-AC4F-418D-AE19-62706E023703}">
                      <ahyp:hlinkClr xmlns:ahyp="http://schemas.microsoft.com/office/drawing/2018/hyperlinkcolor" val="tx"/>
                    </a:ext>
                  </a:extLst>
                </a:hlinkClick>
              </a:rPr>
              <a:t>》</a:t>
            </a:r>
            <a:r>
              <a:rPr lang="en-US" altLang="zh-CN" b="1" dirty="0">
                <a:latin typeface="Microsoft YaHei" panose="020B0503020204020204" pitchFamily="34" charset="-122"/>
                <a:ea typeface="Microsoft YaHei" panose="020B0503020204020204" pitchFamily="34" charset="-122"/>
                <a:hlinkClick r:id="rId3">
                  <a:extLst>
                    <a:ext uri="{A12FA001-AC4F-418D-AE19-62706E023703}">
                      <ahyp:hlinkClr xmlns:ahyp="http://schemas.microsoft.com/office/drawing/2018/hyperlinkcolor" val="tx"/>
                    </a:ext>
                  </a:extLst>
                </a:hlinkClick>
              </a:rPr>
              <a:t>GB50736-2012</a:t>
            </a:r>
            <a:endParaRPr lang="en-US" altLang="zh-CN" b="1" dirty="0">
              <a:effectLst/>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74A2BC76-7055-4FAA-8FD5-B5BCEBEA6DB1}"/>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651401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0A98359D-15E5-4549-9901-1E3487764B3F}"/>
              </a:ext>
            </a:extLst>
          </p:cNvPr>
          <p:cNvSpPr txBox="1"/>
          <p:nvPr/>
        </p:nvSpPr>
        <p:spPr>
          <a:xfrm>
            <a:off x="753832" y="775263"/>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课程要求和课程交流群</a:t>
            </a:r>
          </a:p>
        </p:txBody>
      </p:sp>
      <p:grpSp>
        <p:nvGrpSpPr>
          <p:cNvPr id="3" name="组合 2">
            <a:extLst>
              <a:ext uri="{FF2B5EF4-FFF2-40B4-BE49-F238E27FC236}">
                <a16:creationId xmlns:a16="http://schemas.microsoft.com/office/drawing/2014/main" id="{8956A00C-9AFF-400E-AAA7-C1919A413A96}"/>
              </a:ext>
            </a:extLst>
          </p:cNvPr>
          <p:cNvGrpSpPr/>
          <p:nvPr/>
        </p:nvGrpSpPr>
        <p:grpSpPr>
          <a:xfrm>
            <a:off x="824477" y="1422128"/>
            <a:ext cx="10778638" cy="1846658"/>
            <a:chOff x="824477" y="1422128"/>
            <a:chExt cx="10778638" cy="1846658"/>
          </a:xfrm>
        </p:grpSpPr>
        <p:sp>
          <p:nvSpPr>
            <p:cNvPr id="18" name="文本框 17">
              <a:extLst>
                <a:ext uri="{FF2B5EF4-FFF2-40B4-BE49-F238E27FC236}">
                  <a16:creationId xmlns:a16="http://schemas.microsoft.com/office/drawing/2014/main" id="{BA3BC61B-4B6B-4A7C-BF48-DE06EB291425}"/>
                </a:ext>
              </a:extLst>
            </p:cNvPr>
            <p:cNvSpPr txBox="1"/>
            <p:nvPr/>
          </p:nvSpPr>
          <p:spPr>
            <a:xfrm>
              <a:off x="824478" y="1422128"/>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需安装</a:t>
              </a:r>
              <a:r>
                <a:rPr lang="en-US" altLang="zh-CN" sz="1800" b="1" dirty="0">
                  <a:latin typeface="霞鹜文楷 Light" pitchFamily="2" charset="-122"/>
                  <a:ea typeface="霞鹜文楷 Light" pitchFamily="2" charset="-122"/>
                </a:rPr>
                <a:t>Rhinoceros 7.0 </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Windows10</a:t>
              </a:r>
              <a:r>
                <a:rPr lang="zh-CN" altLang="en-US" sz="1800" b="1" dirty="0">
                  <a:latin typeface="霞鹜文楷 Light" pitchFamily="2" charset="-122"/>
                  <a:ea typeface="霞鹜文楷 Light" pitchFamily="2" charset="-122"/>
                </a:rPr>
                <a:t>或</a:t>
              </a:r>
              <a:r>
                <a:rPr lang="en-US" altLang="zh-CN" sz="1800" b="1" dirty="0">
                  <a:latin typeface="霞鹜文楷 Light" pitchFamily="2" charset="-122"/>
                  <a:ea typeface="霞鹜文楷 Light" pitchFamily="2" charset="-122"/>
                </a:rPr>
                <a:t>Mac</a:t>
              </a:r>
              <a:r>
                <a:rPr lang="zh-CN" altLang="en-US" sz="1800" b="1" dirty="0">
                  <a:latin typeface="霞鹜文楷 Light" pitchFamily="2" charset="-122"/>
                  <a:ea typeface="霞鹜文楷 Light" pitchFamily="2" charset="-122"/>
                </a:rPr>
                <a:t>系统</a:t>
              </a:r>
              <a:endParaRPr lang="en-US" altLang="zh-CN" sz="18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E23ACA44-1358-4EE5-9D56-5512200B04BC}"/>
                </a:ext>
              </a:extLst>
            </p:cNvPr>
            <p:cNvSpPr txBox="1"/>
            <p:nvPr/>
          </p:nvSpPr>
          <p:spPr>
            <a:xfrm>
              <a:off x="824477" y="1914570"/>
              <a:ext cx="10778638"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根据课程内容安装</a:t>
              </a:r>
              <a:r>
                <a:rPr lang="en-US" altLang="zh-CN" sz="1800" b="1" dirty="0">
                  <a:latin typeface="霞鹜文楷 Light" pitchFamily="2" charset="-122"/>
                  <a:ea typeface="霞鹜文楷 Light" pitchFamily="2" charset="-122"/>
                </a:rPr>
                <a:t>Ladybug Tools1.4.0</a:t>
              </a:r>
              <a:r>
                <a:rPr lang="zh-CN" altLang="en-US" sz="1800" b="1" dirty="0">
                  <a:latin typeface="霞鹜文楷 Light" pitchFamily="2" charset="-122"/>
                  <a:ea typeface="霞鹜文楷 Light" pitchFamily="2" charset="-122"/>
                </a:rPr>
                <a:t>（</a:t>
              </a:r>
              <a:r>
                <a:rPr lang="en-US" altLang="zh-CN" sz="1800" b="1" dirty="0">
                  <a:latin typeface="霞鹜文楷 Light" pitchFamily="2" charset="-122"/>
                  <a:ea typeface="霞鹜文楷 Light" pitchFamily="2" charset="-122"/>
                </a:rPr>
                <a:t>LBT1.4.0</a:t>
              </a:r>
              <a:r>
                <a:rPr lang="zh-CN" altLang="en-US" sz="1800" b="1" dirty="0">
                  <a:latin typeface="霞鹜文楷 Light" pitchFamily="2" charset="-122"/>
                  <a:ea typeface="霞鹜文楷 Light" pitchFamily="2" charset="-122"/>
                </a:rPr>
                <a:t>）及其必要的计算引擎程序</a:t>
              </a:r>
              <a:endParaRPr lang="en-US" altLang="zh-CN" sz="1800" b="1" dirty="0">
                <a:latin typeface="霞鹜文楷 Light" pitchFamily="2" charset="-122"/>
                <a:ea typeface="霞鹜文楷 Light" pitchFamily="2" charset="-122"/>
              </a:endParaRPr>
            </a:p>
          </p:txBody>
        </p:sp>
        <p:sp>
          <p:nvSpPr>
            <p:cNvPr id="20" name="文本框 19">
              <a:extLst>
                <a:ext uri="{FF2B5EF4-FFF2-40B4-BE49-F238E27FC236}">
                  <a16:creationId xmlns:a16="http://schemas.microsoft.com/office/drawing/2014/main" id="{888A0669-5AE7-4C51-8F63-B218ACF07AA8}"/>
                </a:ext>
              </a:extLst>
            </p:cNvPr>
            <p:cNvSpPr txBox="1"/>
            <p:nvPr/>
          </p:nvSpPr>
          <p:spPr>
            <a:xfrm>
              <a:off x="824478" y="2407012"/>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对</a:t>
              </a:r>
              <a:r>
                <a:rPr lang="en-US" altLang="zh-CN" sz="1800" b="1" dirty="0">
                  <a:latin typeface="霞鹜文楷 Light" pitchFamily="2" charset="-122"/>
                  <a:ea typeface="霞鹜文楷 Light" pitchFamily="2" charset="-122"/>
                </a:rPr>
                <a:t>Rhinoceros 3D</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有了解和入门基础</a:t>
              </a:r>
              <a:endParaRPr lang="en-US" altLang="zh-CN" sz="1800" b="1" dirty="0">
                <a:latin typeface="霞鹜文楷 Light" pitchFamily="2" charset="-122"/>
                <a:ea typeface="霞鹜文楷 Light" pitchFamily="2" charset="-122"/>
              </a:endParaRPr>
            </a:p>
          </p:txBody>
        </p:sp>
        <p:sp>
          <p:nvSpPr>
            <p:cNvPr id="23" name="文本框 22">
              <a:extLst>
                <a:ext uri="{FF2B5EF4-FFF2-40B4-BE49-F238E27FC236}">
                  <a16:creationId xmlns:a16="http://schemas.microsoft.com/office/drawing/2014/main" id="{6C7D9A05-7553-4E9F-8EA0-B696733FFEB6}"/>
                </a:ext>
              </a:extLst>
            </p:cNvPr>
            <p:cNvSpPr txBox="1"/>
            <p:nvPr/>
          </p:nvSpPr>
          <p:spPr>
            <a:xfrm>
              <a:off x="824477" y="2899454"/>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多想多做，将思考带入学习当中</a:t>
              </a:r>
              <a:endParaRPr lang="en-US" altLang="zh-CN" sz="1800" b="1" dirty="0">
                <a:latin typeface="霞鹜文楷 Light" pitchFamily="2" charset="-122"/>
                <a:ea typeface="霞鹜文楷 Light" pitchFamily="2" charset="-122"/>
              </a:endParaRPr>
            </a:p>
          </p:txBody>
        </p:sp>
      </p:grpSp>
      <p:grpSp>
        <p:nvGrpSpPr>
          <p:cNvPr id="2" name="组合 1">
            <a:extLst>
              <a:ext uri="{FF2B5EF4-FFF2-40B4-BE49-F238E27FC236}">
                <a16:creationId xmlns:a16="http://schemas.microsoft.com/office/drawing/2014/main" id="{63506ABB-68C5-40FC-9B24-DB2882682854}"/>
              </a:ext>
            </a:extLst>
          </p:cNvPr>
          <p:cNvGrpSpPr/>
          <p:nvPr/>
        </p:nvGrpSpPr>
        <p:grpSpPr>
          <a:xfrm>
            <a:off x="683335" y="3350067"/>
            <a:ext cx="10825330" cy="2659062"/>
            <a:chOff x="683335" y="3084120"/>
            <a:chExt cx="10825330" cy="2659062"/>
          </a:xfrm>
        </p:grpSpPr>
        <p:pic>
          <p:nvPicPr>
            <p:cNvPr id="25" name="图片 24" descr="QR 代码&#10;&#10;描述已自动生成">
              <a:extLst>
                <a:ext uri="{FF2B5EF4-FFF2-40B4-BE49-F238E27FC236}">
                  <a16:creationId xmlns:a16="http://schemas.microsoft.com/office/drawing/2014/main" id="{07520B52-39D2-444D-B748-B98738E21BE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1973" b="23864"/>
            <a:stretch/>
          </p:blipFill>
          <p:spPr>
            <a:xfrm>
              <a:off x="9196044" y="3084120"/>
              <a:ext cx="2312621" cy="2659062"/>
            </a:xfrm>
            <a:prstGeom prst="rect">
              <a:avLst/>
            </a:prstGeom>
          </p:spPr>
        </p:pic>
        <p:sp>
          <p:nvSpPr>
            <p:cNvPr id="26" name="文本框 45">
              <a:extLst>
                <a:ext uri="{FF2B5EF4-FFF2-40B4-BE49-F238E27FC236}">
                  <a16:creationId xmlns:a16="http://schemas.microsoft.com/office/drawing/2014/main" id="{312490E3-D04A-4A5B-BAC4-3E8552CDE840}"/>
                </a:ext>
              </a:extLst>
            </p:cNvPr>
            <p:cNvSpPr txBox="1"/>
            <p:nvPr/>
          </p:nvSpPr>
          <p:spPr>
            <a:xfrm>
              <a:off x="683335" y="4875278"/>
              <a:ext cx="716005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atin typeface="+mj-lt"/>
                  <a:ea typeface="霞鹜文楷 Light" pitchFamily="2" charset="-122"/>
                </a:rPr>
                <a:t>在这里，我们都是</a:t>
              </a:r>
              <a:r>
                <a:rPr lang="en-US" altLang="zh-CN" sz="2800" b="1" dirty="0">
                  <a:latin typeface="+mj-lt"/>
                  <a:ea typeface="霞鹜文楷 Light" pitchFamily="2" charset="-122"/>
                </a:rPr>
                <a:t>Ladybug Tools</a:t>
              </a:r>
              <a:r>
                <a:rPr lang="zh-CN" altLang="en-US" sz="2800" b="1" dirty="0">
                  <a:latin typeface="+mj-lt"/>
                  <a:ea typeface="霞鹜文楷 Light" pitchFamily="2" charset="-122"/>
                </a:rPr>
                <a:t>玩家</a:t>
              </a:r>
              <a:endParaRPr lang="en-US" altLang="zh-CN" sz="2800" b="1" dirty="0">
                <a:latin typeface="+mj-lt"/>
                <a:ea typeface="霞鹜文楷 Light" pitchFamily="2" charset="-122"/>
              </a:endParaRPr>
            </a:p>
          </p:txBody>
        </p:sp>
      </p:grpSp>
      <p:sp>
        <p:nvSpPr>
          <p:cNvPr id="27" name="文本框 26">
            <a:extLst>
              <a:ext uri="{FF2B5EF4-FFF2-40B4-BE49-F238E27FC236}">
                <a16:creationId xmlns:a16="http://schemas.microsoft.com/office/drawing/2014/main" id="{5E373512-9296-44C5-B817-E7030649FBE9}"/>
              </a:ext>
            </a:extLst>
          </p:cNvPr>
          <p:cNvSpPr txBox="1"/>
          <p:nvPr/>
        </p:nvSpPr>
        <p:spPr>
          <a:xfrm>
            <a:off x="1208221" y="3602342"/>
            <a:ext cx="6110286" cy="1477328"/>
          </a:xfrm>
          <a:prstGeom prst="rect">
            <a:avLst/>
          </a:prstGeom>
          <a:noFill/>
        </p:spPr>
        <p:txBody>
          <a:bodyPr wrap="square">
            <a:spAutoFit/>
          </a:bodyPr>
          <a:lstStyle/>
          <a:p>
            <a:r>
              <a:rPr lang="zh-CN" altLang="en-US" b="1" dirty="0"/>
              <a:t>如果你不问诸如下述的问题：</a:t>
            </a:r>
            <a:endParaRPr lang="en-US" altLang="zh-CN" b="1" dirty="0"/>
          </a:p>
          <a:p>
            <a:r>
              <a:rPr lang="zh-CN" altLang="en-US" dirty="0"/>
              <a:t>有没有中文版啊？</a:t>
            </a:r>
            <a:endParaRPr lang="en-US" altLang="zh-CN" dirty="0"/>
          </a:p>
          <a:p>
            <a:r>
              <a:rPr lang="zh-CN" altLang="en-US" dirty="0"/>
              <a:t>我怎么装这个插件</a:t>
            </a:r>
            <a:r>
              <a:rPr lang="en-US" altLang="zh-CN" dirty="0"/>
              <a:t>?</a:t>
            </a:r>
          </a:p>
          <a:p>
            <a:r>
              <a:rPr lang="zh-CN" altLang="en-US" dirty="0"/>
              <a:t>那个电池在哪里啊？</a:t>
            </a:r>
            <a:endParaRPr lang="en-US" altLang="zh-CN" dirty="0"/>
          </a:p>
          <a:p>
            <a:r>
              <a:rPr lang="en-US" altLang="zh-CN" dirty="0"/>
              <a:t>……</a:t>
            </a:r>
          </a:p>
        </p:txBody>
      </p:sp>
    </p:spTree>
    <p:extLst>
      <p:ext uri="{BB962C8B-B14F-4D97-AF65-F5344CB8AC3E}">
        <p14:creationId xmlns:p14="http://schemas.microsoft.com/office/powerpoint/2010/main" val="427743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DDY</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pic>
        <p:nvPicPr>
          <p:cNvPr id="14" name="图片 13" descr="图形用户界面&#10;&#10;低可信度描述已自动生成">
            <a:extLst>
              <a:ext uri="{FF2B5EF4-FFF2-40B4-BE49-F238E27FC236}">
                <a16:creationId xmlns:a16="http://schemas.microsoft.com/office/drawing/2014/main" id="{A53B6F0A-A42D-45CE-A169-F1AA06AE6AD5}"/>
              </a:ext>
            </a:extLst>
          </p:cNvPr>
          <p:cNvPicPr>
            <a:picLocks noChangeAspect="1"/>
          </p:cNvPicPr>
          <p:nvPr/>
        </p:nvPicPr>
        <p:blipFill rotWithShape="1">
          <a:blip r:embed="rId3">
            <a:extLst>
              <a:ext uri="{28A0092B-C50C-407E-A947-70E740481C1C}">
                <a14:useLocalDpi xmlns:a14="http://schemas.microsoft.com/office/drawing/2010/main" val="0"/>
              </a:ext>
            </a:extLst>
          </a:blip>
          <a:srcRect l="40284" t="18687"/>
          <a:stretch/>
        </p:blipFill>
        <p:spPr>
          <a:xfrm>
            <a:off x="1355536" y="1114106"/>
            <a:ext cx="9136145" cy="5122231"/>
          </a:xfrm>
          <a:prstGeom prst="rect">
            <a:avLst/>
          </a:prstGeom>
        </p:spPr>
      </p:pic>
      <p:sp>
        <p:nvSpPr>
          <p:cNvPr id="15" name="文本框 14">
            <a:extLst>
              <a:ext uri="{FF2B5EF4-FFF2-40B4-BE49-F238E27FC236}">
                <a16:creationId xmlns:a16="http://schemas.microsoft.com/office/drawing/2014/main" id="{486D6AD9-E8F8-4DBA-A091-A936900EB1BB}"/>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1557670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STAT</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ACB3B7C1-C140-4A88-AF0E-E2D20419AE5A}"/>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统计文件</a:t>
            </a:r>
            <a:r>
              <a:rPr lang="en-US" altLang="zh-CN" b="1" dirty="0">
                <a:effectLst/>
                <a:latin typeface="霞鹜文楷 Light" pitchFamily="2" charset="-122"/>
                <a:ea typeface="霞鹜文楷 Light" pitchFamily="2" charset="-122"/>
              </a:rPr>
              <a:t>(.STAT)</a:t>
            </a:r>
          </a:p>
        </p:txBody>
      </p:sp>
      <p:sp>
        <p:nvSpPr>
          <p:cNvPr id="15" name="文本框 14">
            <a:extLst>
              <a:ext uri="{FF2B5EF4-FFF2-40B4-BE49-F238E27FC236}">
                <a16:creationId xmlns:a16="http://schemas.microsoft.com/office/drawing/2014/main" id="{A049F445-C626-41C6-82CB-7C4E47132334}"/>
              </a:ext>
            </a:extLst>
          </p:cNvPr>
          <p:cNvSpPr txBox="1"/>
          <p:nvPr/>
        </p:nvSpPr>
        <p:spPr>
          <a:xfrm>
            <a:off x="724043" y="2425879"/>
            <a:ext cx="5371957"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一般用于冷</a:t>
            </a:r>
            <a:r>
              <a:rPr lang="en-US" altLang="zh-CN" sz="1800" b="1" dirty="0">
                <a:latin typeface="霞鹜文楷 Light" pitchFamily="2" charset="-122"/>
                <a:ea typeface="霞鹜文楷 Light" pitchFamily="2" charset="-122"/>
              </a:rPr>
              <a:t>/</a:t>
            </a:r>
            <a:r>
              <a:rPr lang="zh-CN" altLang="en-US" sz="1800" b="1" dirty="0">
                <a:latin typeface="霞鹜文楷 Light" pitchFamily="2" charset="-122"/>
                <a:ea typeface="霞鹜文楷 Light" pitchFamily="2" charset="-122"/>
              </a:rPr>
              <a:t>热负荷计算、光伏</a:t>
            </a:r>
            <a:endParaRPr lang="en-US" altLang="zh-CN" sz="1800"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90F0CCAC-08CC-4053-BFBD-93C55977D7B7}"/>
              </a:ext>
            </a:extLst>
          </p:cNvPr>
          <p:cNvSpPr txBox="1"/>
          <p:nvPr/>
        </p:nvSpPr>
        <p:spPr>
          <a:xfrm>
            <a:off x="724043" y="1933437"/>
            <a:ext cx="665330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通常为近</a:t>
            </a:r>
            <a:r>
              <a:rPr lang="en-US" altLang="zh-CN" sz="1800" b="1" dirty="0">
                <a:latin typeface="霞鹜文楷 Light" pitchFamily="2" charset="-122"/>
                <a:ea typeface="霞鹜文楷 Light" pitchFamily="2" charset="-122"/>
              </a:rPr>
              <a:t>30</a:t>
            </a:r>
            <a:r>
              <a:rPr lang="zh-CN" altLang="en-US" sz="1800" b="1" dirty="0">
                <a:latin typeface="霞鹜文楷 Light" pitchFamily="2" charset="-122"/>
                <a:ea typeface="霞鹜文楷 Light" pitchFamily="2" charset="-122"/>
              </a:rPr>
              <a:t>年具有普遍代表性的设计日气象数据</a:t>
            </a:r>
            <a:endParaRPr lang="en-US" altLang="zh-CN" sz="1800" b="1" dirty="0">
              <a:latin typeface="霞鹜文楷 Light" pitchFamily="2" charset="-122"/>
              <a:ea typeface="霞鹜文楷 Light" pitchFamily="2" charset="-122"/>
            </a:endParaRPr>
          </a:p>
        </p:txBody>
      </p:sp>
      <p:sp>
        <p:nvSpPr>
          <p:cNvPr id="18" name="文本框 17">
            <a:extLst>
              <a:ext uri="{FF2B5EF4-FFF2-40B4-BE49-F238E27FC236}">
                <a16:creationId xmlns:a16="http://schemas.microsoft.com/office/drawing/2014/main" id="{C4EB744C-C49F-42C0-9317-1A64E039641D}"/>
              </a:ext>
            </a:extLst>
          </p:cNvPr>
          <p:cNvSpPr txBox="1"/>
          <p:nvPr/>
        </p:nvSpPr>
        <p:spPr>
          <a:xfrm>
            <a:off x="715167" y="2939952"/>
            <a:ext cx="6134100"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可以使用 </a:t>
            </a:r>
            <a:r>
              <a:rPr lang="en-US" altLang="zh-CN" sz="1800" b="1" dirty="0">
                <a:latin typeface="霞鹜文楷 Light" pitchFamily="2" charset="-122"/>
                <a:ea typeface="霞鹜文楷 Light" pitchFamily="2" charset="-122"/>
              </a:rPr>
              <a:t>LB Import STAT </a:t>
            </a:r>
            <a:r>
              <a:rPr lang="zh-CN" altLang="en-US" sz="1800" b="1" dirty="0">
                <a:latin typeface="霞鹜文楷 Light" pitchFamily="2" charset="-122"/>
                <a:ea typeface="霞鹜文楷 Light" pitchFamily="2" charset="-122"/>
              </a:rPr>
              <a:t>组件读取</a:t>
            </a:r>
            <a:endParaRPr lang="en-US" altLang="zh-CN" sz="1800" b="1" dirty="0">
              <a:latin typeface="霞鹜文楷 Light" pitchFamily="2" charset="-122"/>
              <a:ea typeface="霞鹜文楷 Light" pitchFamily="2" charset="-122"/>
            </a:endParaRPr>
          </a:p>
        </p:txBody>
      </p:sp>
      <p:pic>
        <p:nvPicPr>
          <p:cNvPr id="19" name="图片 18">
            <a:extLst>
              <a:ext uri="{FF2B5EF4-FFF2-40B4-BE49-F238E27FC236}">
                <a16:creationId xmlns:a16="http://schemas.microsoft.com/office/drawing/2014/main" id="{2D0A2EE7-3D52-4061-9805-3A600AA4E927}"/>
              </a:ext>
            </a:extLst>
          </p:cNvPr>
          <p:cNvPicPr>
            <a:picLocks noChangeAspect="1"/>
          </p:cNvPicPr>
          <p:nvPr/>
        </p:nvPicPr>
        <p:blipFill>
          <a:blip r:embed="rId3"/>
          <a:stretch>
            <a:fillRect/>
          </a:stretch>
        </p:blipFill>
        <p:spPr>
          <a:xfrm>
            <a:off x="7776416" y="1113428"/>
            <a:ext cx="3123892" cy="4578294"/>
          </a:xfrm>
          <a:prstGeom prst="rect">
            <a:avLst/>
          </a:prstGeom>
        </p:spPr>
      </p:pic>
      <p:sp>
        <p:nvSpPr>
          <p:cNvPr id="20" name="文本框 19">
            <a:extLst>
              <a:ext uri="{FF2B5EF4-FFF2-40B4-BE49-F238E27FC236}">
                <a16:creationId xmlns:a16="http://schemas.microsoft.com/office/drawing/2014/main" id="{B6A8FB13-D6CA-497D-B7E9-3094EAB36B19}"/>
              </a:ext>
            </a:extLst>
          </p:cNvPr>
          <p:cNvSpPr txBox="1"/>
          <p:nvPr/>
        </p:nvSpPr>
        <p:spPr>
          <a:xfrm>
            <a:off x="761872" y="3817664"/>
            <a:ext cx="6786464" cy="1121782"/>
          </a:xfrm>
          <a:prstGeom prst="rect">
            <a:avLst/>
          </a:prstGeom>
          <a:noFill/>
          <a:ln>
            <a:noFill/>
          </a:ln>
        </p:spPr>
        <p:txBody>
          <a:bodyPr wrap="square" rtlCol="0">
            <a:spAutoFit/>
          </a:bodyPr>
          <a:lstStyle/>
          <a:p>
            <a:pPr>
              <a:lnSpc>
                <a:spcPct val="200000"/>
              </a:lnSpc>
            </a:pPr>
            <a:r>
              <a:rPr lang="en-US" altLang="zh-CN" b="1" dirty="0">
                <a:latin typeface="霞鹜文楷 Light" pitchFamily="2" charset="-122"/>
                <a:ea typeface="霞鹜文楷 Light" pitchFamily="2" charset="-122"/>
                <a:hlinkClick r:id="rId4"/>
              </a:rPr>
              <a:t>ASHRAE</a:t>
            </a:r>
            <a:r>
              <a:rPr lang="zh-CN" altLang="en-US" b="1" dirty="0">
                <a:latin typeface="霞鹜文楷 Light" pitchFamily="2" charset="-122"/>
                <a:ea typeface="霞鹜文楷 Light" pitchFamily="2" charset="-122"/>
                <a:hlinkClick r:id="rId4"/>
              </a:rPr>
              <a:t>气候区</a:t>
            </a:r>
            <a:r>
              <a:rPr lang="zh-CN" altLang="en-US" b="1" dirty="0">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  </a:t>
            </a:r>
            <a:r>
              <a:rPr lang="zh-CN" altLang="en-US" b="1" dirty="0">
                <a:latin typeface="霞鹜文楷 Light" pitchFamily="2" charset="-122"/>
                <a:ea typeface="霞鹜文楷 Light" pitchFamily="2" charset="-122"/>
              </a:rPr>
              <a:t>国际上基于建筑分析使用较多的气候分区</a:t>
            </a:r>
            <a:endParaRPr lang="en-US" altLang="zh-CN" b="1" dirty="0">
              <a:latin typeface="霞鹜文楷 Light" pitchFamily="2" charset="-122"/>
              <a:ea typeface="霞鹜文楷 Light" pitchFamily="2" charset="-122"/>
            </a:endParaRPr>
          </a:p>
          <a:p>
            <a:pPr>
              <a:lnSpc>
                <a:spcPct val="200000"/>
              </a:lnSpc>
            </a:pPr>
            <a:r>
              <a:rPr lang="en-US" altLang="zh-CN" b="1" dirty="0" err="1">
                <a:latin typeface="霞鹜文楷 Light" pitchFamily="2" charset="-122"/>
                <a:ea typeface="霞鹜文楷 Light" pitchFamily="2" charset="-122"/>
                <a:hlinkClick r:id="rId5"/>
              </a:rPr>
              <a:t>Koppen</a:t>
            </a:r>
            <a:r>
              <a:rPr lang="zh-CN" altLang="en-US" b="1" dirty="0">
                <a:latin typeface="霞鹜文楷 Light" pitchFamily="2" charset="-122"/>
                <a:ea typeface="霞鹜文楷 Light" pitchFamily="2" charset="-122"/>
                <a:hlinkClick r:id="rId5"/>
              </a:rPr>
              <a:t>气候区</a:t>
            </a:r>
            <a:r>
              <a:rPr lang="zh-CN" altLang="en-US" b="1" dirty="0">
                <a:latin typeface="霞鹜文楷 Light" pitchFamily="2" charset="-122"/>
                <a:ea typeface="霞鹜文楷 Light" pitchFamily="2" charset="-122"/>
              </a:rPr>
              <a:t>   </a:t>
            </a:r>
            <a:r>
              <a:rPr lang="en-US" altLang="zh-CN" b="1" dirty="0">
                <a:latin typeface="霞鹜文楷 Light" pitchFamily="2" charset="-122"/>
                <a:ea typeface="霞鹜文楷 Light" pitchFamily="2" charset="-122"/>
              </a:rPr>
              <a:t>——  </a:t>
            </a:r>
            <a:r>
              <a:rPr lang="zh-CN" altLang="en-US" b="1" dirty="0">
                <a:latin typeface="霞鹜文楷 Light" pitchFamily="2" charset="-122"/>
                <a:ea typeface="霞鹜文楷 Light" pitchFamily="2" charset="-122"/>
              </a:rPr>
              <a:t>最常使用的地理气候分区</a:t>
            </a:r>
            <a:endParaRPr lang="en-US" altLang="zh-CN" b="1" dirty="0">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9CAB9A76-D04B-43DE-9A58-4BE98250F7AF}"/>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413272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STAT</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B0F21609-4E3A-44F8-BE61-B46D1F5132B0}"/>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气候区（</a:t>
            </a:r>
            <a:r>
              <a:rPr lang="en-US" altLang="zh-CN" b="1" dirty="0">
                <a:effectLst/>
                <a:latin typeface="霞鹜文楷 Light" pitchFamily="2" charset="-122"/>
                <a:ea typeface="霞鹜文楷 Light" pitchFamily="2" charset="-122"/>
              </a:rPr>
              <a:t>Climate Zone</a:t>
            </a:r>
            <a:r>
              <a:rPr lang="zh-CN" altLang="en-US" b="1" dirty="0">
                <a:effectLst/>
                <a:latin typeface="霞鹜文楷 Light" pitchFamily="2" charset="-122"/>
                <a:ea typeface="霞鹜文楷 Light" pitchFamily="2" charset="-122"/>
              </a:rPr>
              <a:t>）</a:t>
            </a:r>
            <a:endParaRPr lang="en-US" altLang="zh-CN" b="1" dirty="0">
              <a:effectLst/>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4F5C9B60-C0CA-4D0F-B96B-36CC8B31992B}"/>
              </a:ext>
            </a:extLst>
          </p:cNvPr>
          <p:cNvSpPr txBox="1"/>
          <p:nvPr/>
        </p:nvSpPr>
        <p:spPr>
          <a:xfrm>
            <a:off x="724042" y="1933437"/>
            <a:ext cx="10654111" cy="369332"/>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err="1">
                <a:latin typeface="霞鹜文楷 Light" pitchFamily="2" charset="-122"/>
                <a:ea typeface="霞鹜文楷 Light" pitchFamily="2" charset="-122"/>
                <a:hlinkClick r:id="rId3"/>
              </a:rPr>
              <a:t>Koppen</a:t>
            </a:r>
            <a:r>
              <a:rPr lang="zh-CN" altLang="en-US" sz="1800" b="1" dirty="0">
                <a:latin typeface="霞鹜文楷 Light" pitchFamily="2" charset="-122"/>
                <a:ea typeface="霞鹜文楷 Light" pitchFamily="2" charset="-122"/>
                <a:hlinkClick r:id="rId3"/>
              </a:rPr>
              <a:t>气候区</a:t>
            </a:r>
            <a:r>
              <a:rPr lang="zh-CN" altLang="en-US" sz="1800" b="1" dirty="0">
                <a:latin typeface="霞鹜文楷 Light" pitchFamily="2" charset="-122"/>
                <a:ea typeface="霞鹜文楷 Light" pitchFamily="2" charset="-122"/>
              </a:rPr>
              <a:t> </a:t>
            </a:r>
            <a:r>
              <a:rPr lang="en-US" altLang="zh-CN" sz="1800" b="1" dirty="0">
                <a:latin typeface="霞鹜文楷 Light" pitchFamily="2" charset="-122"/>
                <a:ea typeface="霞鹜文楷 Light" pitchFamily="2" charset="-122"/>
              </a:rPr>
              <a:t>– </a:t>
            </a:r>
            <a:r>
              <a:rPr lang="en-US" altLang="zh-CN" b="1" dirty="0" err="1">
                <a:effectLst/>
              </a:rPr>
              <a:t>Koppen</a:t>
            </a:r>
            <a:r>
              <a:rPr lang="en-US" altLang="zh-CN" b="1" dirty="0">
                <a:effectLst/>
              </a:rPr>
              <a:t>-Geiger </a:t>
            </a:r>
            <a:r>
              <a:rPr lang="zh-CN" altLang="en-US" b="1" dirty="0">
                <a:effectLst/>
              </a:rPr>
              <a:t>气候分类是最广泛用于生态建模（如气候变化影响评估）的系统</a:t>
            </a:r>
            <a:endParaRPr lang="zh-CN" altLang="en-US" sz="1800" b="1" dirty="0">
              <a:latin typeface="霞鹜文楷 Light" pitchFamily="2" charset="-122"/>
              <a:ea typeface="霞鹜文楷 Light" pitchFamily="2" charset="-122"/>
            </a:endParaRPr>
          </a:p>
        </p:txBody>
      </p:sp>
      <p:pic>
        <p:nvPicPr>
          <p:cNvPr id="16" name="图片 15">
            <a:extLst>
              <a:ext uri="{FF2B5EF4-FFF2-40B4-BE49-F238E27FC236}">
                <a16:creationId xmlns:a16="http://schemas.microsoft.com/office/drawing/2014/main" id="{7962AA09-0FAF-465A-8FCC-F99040F57431}"/>
              </a:ext>
            </a:extLst>
          </p:cNvPr>
          <p:cNvPicPr>
            <a:picLocks noChangeAspect="1"/>
          </p:cNvPicPr>
          <p:nvPr/>
        </p:nvPicPr>
        <p:blipFill rotWithShape="1">
          <a:blip r:embed="rId4"/>
          <a:srcRect r="418"/>
          <a:stretch/>
        </p:blipFill>
        <p:spPr>
          <a:xfrm>
            <a:off x="753832" y="2382422"/>
            <a:ext cx="5420725" cy="3403903"/>
          </a:xfrm>
          <a:prstGeom prst="rect">
            <a:avLst/>
          </a:prstGeom>
          <a:ln>
            <a:solidFill>
              <a:schemeClr val="tx1"/>
            </a:solidFill>
          </a:ln>
        </p:spPr>
      </p:pic>
      <p:sp>
        <p:nvSpPr>
          <p:cNvPr id="18" name="文本框 17">
            <a:extLst>
              <a:ext uri="{FF2B5EF4-FFF2-40B4-BE49-F238E27FC236}">
                <a16:creationId xmlns:a16="http://schemas.microsoft.com/office/drawing/2014/main" id="{6BB52429-FAE4-48C1-9E7C-57D72B993948}"/>
              </a:ext>
            </a:extLst>
          </p:cNvPr>
          <p:cNvSpPr txBox="1"/>
          <p:nvPr/>
        </p:nvSpPr>
        <p:spPr>
          <a:xfrm>
            <a:off x="6537489" y="2568339"/>
            <a:ext cx="5213022" cy="830997"/>
          </a:xfrm>
          <a:prstGeom prst="rect">
            <a:avLst/>
          </a:prstGeom>
          <a:noFill/>
        </p:spPr>
        <p:txBody>
          <a:bodyPr wrap="square">
            <a:spAutoFit/>
          </a:bodyPr>
          <a:lstStyle/>
          <a:p>
            <a:r>
              <a:rPr lang="zh-CN" altLang="en-US" sz="1600" b="1" dirty="0">
                <a:effectLst/>
              </a:rPr>
              <a:t>将地球气候分为五个主要气候组：</a:t>
            </a:r>
            <a:endParaRPr lang="en-US" altLang="zh-CN" sz="1600" b="1" dirty="0">
              <a:effectLst/>
            </a:endParaRPr>
          </a:p>
          <a:p>
            <a:r>
              <a:rPr lang="zh-CN" altLang="en-US" sz="1600" b="1" dirty="0">
                <a:effectLst/>
              </a:rPr>
              <a:t>赤道（</a:t>
            </a:r>
            <a:r>
              <a:rPr lang="en-US" altLang="zh-CN" sz="1600" b="1" dirty="0">
                <a:effectLst/>
              </a:rPr>
              <a:t>A</a:t>
            </a:r>
            <a:r>
              <a:rPr lang="zh-CN" altLang="en-US" sz="1600" b="1" dirty="0">
                <a:effectLst/>
              </a:rPr>
              <a:t>）、干旱（</a:t>
            </a:r>
            <a:r>
              <a:rPr lang="en-US" altLang="zh-CN" sz="1600" b="1" dirty="0">
                <a:effectLst/>
              </a:rPr>
              <a:t>B</a:t>
            </a:r>
            <a:r>
              <a:rPr lang="zh-CN" altLang="en-US" sz="1600" b="1" dirty="0">
                <a:effectLst/>
              </a:rPr>
              <a:t>）、暖温带（</a:t>
            </a:r>
            <a:r>
              <a:rPr lang="en-US" altLang="zh-CN" sz="1600" b="1" dirty="0">
                <a:effectLst/>
              </a:rPr>
              <a:t>C</a:t>
            </a:r>
            <a:r>
              <a:rPr lang="zh-CN" altLang="en-US" sz="1600" b="1" dirty="0">
                <a:effectLst/>
              </a:rPr>
              <a:t>）、雪（</a:t>
            </a:r>
            <a:r>
              <a:rPr lang="en-US" altLang="zh-CN" sz="1600" b="1" dirty="0">
                <a:effectLst/>
              </a:rPr>
              <a:t>D</a:t>
            </a:r>
            <a:r>
              <a:rPr lang="zh-CN" altLang="en-US" sz="1600" b="1" dirty="0">
                <a:effectLst/>
              </a:rPr>
              <a:t>）和极地（</a:t>
            </a:r>
            <a:r>
              <a:rPr lang="en-US" altLang="zh-CN" sz="1600" b="1" dirty="0">
                <a:effectLst/>
              </a:rPr>
              <a:t>E</a:t>
            </a:r>
            <a:r>
              <a:rPr lang="zh-CN" altLang="en-US" sz="1600" b="1" dirty="0">
                <a:effectLst/>
              </a:rPr>
              <a:t>）</a:t>
            </a:r>
            <a:endParaRPr lang="en-US" altLang="zh-CN" sz="1600" b="1" dirty="0">
              <a:effectLst/>
            </a:endParaRPr>
          </a:p>
        </p:txBody>
      </p:sp>
      <p:sp>
        <p:nvSpPr>
          <p:cNvPr id="19" name="文本框 18">
            <a:extLst>
              <a:ext uri="{FF2B5EF4-FFF2-40B4-BE49-F238E27FC236}">
                <a16:creationId xmlns:a16="http://schemas.microsoft.com/office/drawing/2014/main" id="{34BF0EB5-A707-4F2E-9AD9-B5E126D5FD6E}"/>
              </a:ext>
            </a:extLst>
          </p:cNvPr>
          <p:cNvSpPr txBox="1"/>
          <p:nvPr/>
        </p:nvSpPr>
        <p:spPr>
          <a:xfrm>
            <a:off x="6537487" y="3310962"/>
            <a:ext cx="5213023" cy="830997"/>
          </a:xfrm>
          <a:prstGeom prst="rect">
            <a:avLst/>
          </a:prstGeom>
          <a:noFill/>
        </p:spPr>
        <p:txBody>
          <a:bodyPr wrap="square">
            <a:spAutoFit/>
          </a:bodyPr>
          <a:lstStyle/>
          <a:p>
            <a:r>
              <a:rPr lang="zh-CN" altLang="en-US" sz="1600" b="1" dirty="0"/>
              <a:t>根据降水细分：</a:t>
            </a:r>
            <a:endParaRPr lang="en-US" altLang="zh-CN" sz="1600" b="1" dirty="0"/>
          </a:p>
          <a:p>
            <a:r>
              <a:rPr lang="zh-CN" altLang="en-US" sz="1600" b="1" dirty="0"/>
              <a:t>沙漠 </a:t>
            </a:r>
            <a:r>
              <a:rPr lang="en-US" altLang="zh-CN" sz="1600" b="1" dirty="0"/>
              <a:t>(W)</a:t>
            </a:r>
            <a:r>
              <a:rPr lang="zh-CN" altLang="en-US" sz="1600" b="1" dirty="0"/>
              <a:t>、草原 </a:t>
            </a:r>
            <a:r>
              <a:rPr lang="en-US" altLang="zh-CN" sz="1600" b="1" dirty="0"/>
              <a:t>(S)</a:t>
            </a:r>
            <a:r>
              <a:rPr lang="zh-CN" altLang="en-US" sz="1600" b="1" dirty="0"/>
              <a:t>、完全湿润 </a:t>
            </a:r>
            <a:r>
              <a:rPr lang="en-US" altLang="zh-CN" sz="1600" b="1" dirty="0"/>
              <a:t>(f)</a:t>
            </a:r>
            <a:r>
              <a:rPr lang="zh-CN" altLang="en-US" sz="1600" b="1" dirty="0"/>
              <a:t>、干燥的夏季 </a:t>
            </a:r>
            <a:r>
              <a:rPr lang="en-US" altLang="zh-CN" sz="1600" b="1" dirty="0"/>
              <a:t>(s)</a:t>
            </a:r>
            <a:r>
              <a:rPr lang="zh-CN" altLang="en-US" sz="1600" b="1" dirty="0"/>
              <a:t>、干燥的冬季 </a:t>
            </a:r>
            <a:r>
              <a:rPr lang="en-US" altLang="zh-CN" sz="1600" b="1" dirty="0"/>
              <a:t>(w) </a:t>
            </a:r>
            <a:r>
              <a:rPr lang="zh-CN" altLang="en-US" sz="1600" b="1" dirty="0"/>
              <a:t>和季风 </a:t>
            </a:r>
            <a:r>
              <a:rPr lang="en-US" altLang="zh-CN" sz="1600" b="1" dirty="0"/>
              <a:t>(m)</a:t>
            </a:r>
            <a:endParaRPr lang="zh-CN" altLang="en-US" sz="1600" b="1" dirty="0"/>
          </a:p>
        </p:txBody>
      </p:sp>
      <p:sp>
        <p:nvSpPr>
          <p:cNvPr id="20" name="文本框 19">
            <a:extLst>
              <a:ext uri="{FF2B5EF4-FFF2-40B4-BE49-F238E27FC236}">
                <a16:creationId xmlns:a16="http://schemas.microsoft.com/office/drawing/2014/main" id="{4D8F17B8-FABC-47C9-B6C8-3B9BA53CEE30}"/>
              </a:ext>
            </a:extLst>
          </p:cNvPr>
          <p:cNvSpPr txBox="1"/>
          <p:nvPr/>
        </p:nvSpPr>
        <p:spPr>
          <a:xfrm>
            <a:off x="6537487" y="4172736"/>
            <a:ext cx="5213024" cy="1077218"/>
          </a:xfrm>
          <a:prstGeom prst="rect">
            <a:avLst/>
          </a:prstGeom>
          <a:noFill/>
        </p:spPr>
        <p:txBody>
          <a:bodyPr wrap="square">
            <a:spAutoFit/>
          </a:bodyPr>
          <a:lstStyle/>
          <a:p>
            <a:r>
              <a:rPr lang="zh-CN" altLang="en-US" sz="1600" b="1" dirty="0"/>
              <a:t>根据温度细分：</a:t>
            </a:r>
            <a:endParaRPr lang="en-US" altLang="zh-CN" sz="1600" b="1" dirty="0"/>
          </a:p>
          <a:p>
            <a:r>
              <a:rPr lang="zh-CN" altLang="en-US" sz="1600" b="1" dirty="0"/>
              <a:t>炎热干旱 </a:t>
            </a:r>
            <a:r>
              <a:rPr lang="en-US" altLang="zh-CN" sz="1600" b="1" dirty="0"/>
              <a:t>(h)</a:t>
            </a:r>
            <a:r>
              <a:rPr lang="zh-CN" altLang="en-US" sz="1600" b="1" dirty="0"/>
              <a:t>、寒冷干旱 </a:t>
            </a:r>
            <a:r>
              <a:rPr lang="en-US" altLang="zh-CN" sz="1600" b="1" dirty="0"/>
              <a:t>(k)</a:t>
            </a:r>
            <a:r>
              <a:rPr lang="zh-CN" altLang="en-US" sz="1600" b="1" dirty="0"/>
              <a:t>、炎热夏季 </a:t>
            </a:r>
            <a:r>
              <a:rPr lang="en-US" altLang="zh-CN" sz="1600" b="1" dirty="0"/>
              <a:t>(a)</a:t>
            </a:r>
            <a:r>
              <a:rPr lang="zh-CN" altLang="en-US" sz="1600" b="1" dirty="0"/>
              <a:t>、温暖夏季 </a:t>
            </a:r>
            <a:r>
              <a:rPr lang="en-US" altLang="zh-CN" sz="1600" b="1" dirty="0"/>
              <a:t>(b)</a:t>
            </a:r>
            <a:r>
              <a:rPr lang="zh-CN" altLang="en-US" sz="1600" b="1" dirty="0"/>
              <a:t>、凉爽夏季 </a:t>
            </a:r>
            <a:r>
              <a:rPr lang="en-US" altLang="zh-CN" sz="1600" b="1" dirty="0"/>
              <a:t>(c)</a:t>
            </a:r>
            <a:r>
              <a:rPr lang="zh-CN" altLang="en-US" sz="1600" b="1" dirty="0"/>
              <a:t>、极端大陆 </a:t>
            </a:r>
            <a:r>
              <a:rPr lang="en-US" altLang="zh-CN" sz="1600" b="1" dirty="0"/>
              <a:t>(d)</a:t>
            </a:r>
            <a:r>
              <a:rPr lang="zh-CN" altLang="en-US" sz="1600" b="1" dirty="0"/>
              <a:t>、极地霜冻 </a:t>
            </a:r>
            <a:r>
              <a:rPr lang="en-US" altLang="zh-CN" sz="1600" b="1" dirty="0"/>
              <a:t>(F) </a:t>
            </a:r>
            <a:r>
              <a:rPr lang="zh-CN" altLang="en-US" sz="1600" b="1" dirty="0"/>
              <a:t>或极地苔原 </a:t>
            </a:r>
            <a:r>
              <a:rPr lang="en-US" altLang="zh-CN" sz="1600" b="1" dirty="0"/>
              <a:t>(T) </a:t>
            </a:r>
            <a:r>
              <a:rPr lang="zh-CN" altLang="en-US" sz="1600" b="1" dirty="0"/>
              <a:t>）</a:t>
            </a:r>
          </a:p>
        </p:txBody>
      </p:sp>
      <p:sp>
        <p:nvSpPr>
          <p:cNvPr id="21" name="文本框 20">
            <a:extLst>
              <a:ext uri="{FF2B5EF4-FFF2-40B4-BE49-F238E27FC236}">
                <a16:creationId xmlns:a16="http://schemas.microsoft.com/office/drawing/2014/main" id="{C8C82250-ED46-45D3-A773-6FC3CB6BC391}"/>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142124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STAT</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0842252-E1C5-47A4-B126-8FADF16CDF33}"/>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气候区（</a:t>
            </a:r>
            <a:r>
              <a:rPr lang="en-US" altLang="zh-CN" b="1" dirty="0">
                <a:effectLst/>
                <a:latin typeface="霞鹜文楷 Light" pitchFamily="2" charset="-122"/>
                <a:ea typeface="霞鹜文楷 Light" pitchFamily="2" charset="-122"/>
              </a:rPr>
              <a:t>Climate Zone</a:t>
            </a:r>
            <a:r>
              <a:rPr lang="zh-CN" altLang="en-US" b="1" dirty="0">
                <a:effectLst/>
                <a:latin typeface="霞鹜文楷 Light" pitchFamily="2" charset="-122"/>
                <a:ea typeface="霞鹜文楷 Light" pitchFamily="2" charset="-122"/>
              </a:rPr>
              <a:t>）</a:t>
            </a:r>
            <a:endParaRPr lang="en-US" altLang="zh-CN" b="1" dirty="0">
              <a:effectLst/>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9B0910E3-520B-4B68-8DEC-D167FF6C9F2C}"/>
              </a:ext>
            </a:extLst>
          </p:cNvPr>
          <p:cNvSpPr txBox="1"/>
          <p:nvPr/>
        </p:nvSpPr>
        <p:spPr>
          <a:xfrm>
            <a:off x="724042" y="1933437"/>
            <a:ext cx="10060221" cy="369332"/>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a:latin typeface="霞鹜文楷 Light" pitchFamily="2" charset="-122"/>
                <a:ea typeface="霞鹜文楷 Light" pitchFamily="2" charset="-122"/>
                <a:hlinkClick r:id="rId3"/>
              </a:rPr>
              <a:t>ASHRAE </a:t>
            </a:r>
            <a:r>
              <a:rPr lang="zh-CN" altLang="en-US" sz="1800" b="1" dirty="0">
                <a:latin typeface="霞鹜文楷 Light" pitchFamily="2" charset="-122"/>
                <a:ea typeface="霞鹜文楷 Light" pitchFamily="2" charset="-122"/>
                <a:hlinkClick r:id="rId3"/>
              </a:rPr>
              <a:t>气候区</a:t>
            </a:r>
            <a:r>
              <a:rPr lang="zh-CN" altLang="en-US" sz="1800" b="1" dirty="0">
                <a:latin typeface="霞鹜文楷 Light" pitchFamily="2" charset="-122"/>
                <a:ea typeface="霞鹜文楷 Light" pitchFamily="2" charset="-122"/>
              </a:rPr>
              <a:t> </a:t>
            </a:r>
            <a:r>
              <a:rPr lang="en-US" altLang="zh-CN" sz="1800" b="1" dirty="0">
                <a:latin typeface="霞鹜文楷 Light" pitchFamily="2" charset="-122"/>
                <a:ea typeface="霞鹜文楷 Light" pitchFamily="2" charset="-122"/>
              </a:rPr>
              <a:t>– </a:t>
            </a:r>
            <a:r>
              <a:rPr lang="zh-CN" altLang="en-US" sz="1800" b="1" dirty="0">
                <a:latin typeface="霞鹜文楷 Light" pitchFamily="2" charset="-122"/>
                <a:ea typeface="霞鹜文楷 Light" pitchFamily="2" charset="-122"/>
              </a:rPr>
              <a:t>从最冷至最热划分为</a:t>
            </a:r>
            <a:r>
              <a:rPr lang="en-US" altLang="zh-CN" sz="1800" b="1" dirty="0">
                <a:latin typeface="霞鹜文楷 Light" pitchFamily="2" charset="-122"/>
                <a:ea typeface="霞鹜文楷 Light" pitchFamily="2" charset="-122"/>
              </a:rPr>
              <a:t>8</a:t>
            </a:r>
            <a:r>
              <a:rPr lang="zh-CN" altLang="en-US" sz="1800" b="1" dirty="0">
                <a:latin typeface="霞鹜文楷 Light" pitchFamily="2" charset="-122"/>
                <a:ea typeface="霞鹜文楷 Light" pitchFamily="2" charset="-122"/>
              </a:rPr>
              <a:t>个大区和三种湿度状态（潮湿</a:t>
            </a:r>
            <a:r>
              <a:rPr lang="en-US" altLang="zh-CN" sz="1800" b="1" dirty="0">
                <a:latin typeface="霞鹜文楷 Light" pitchFamily="2" charset="-122"/>
                <a:ea typeface="霞鹜文楷 Light" pitchFamily="2" charset="-122"/>
              </a:rPr>
              <a:t>A</a:t>
            </a:r>
            <a:r>
              <a:rPr lang="zh-CN" altLang="en-US" sz="1800" b="1" dirty="0">
                <a:latin typeface="霞鹜文楷 Light" pitchFamily="2" charset="-122"/>
                <a:ea typeface="霞鹜文楷 Light" pitchFamily="2" charset="-122"/>
              </a:rPr>
              <a:t>、干燥</a:t>
            </a:r>
            <a:r>
              <a:rPr lang="en-US" altLang="zh-CN" sz="1800" b="1" dirty="0">
                <a:latin typeface="霞鹜文楷 Light" pitchFamily="2" charset="-122"/>
                <a:ea typeface="霞鹜文楷 Light" pitchFamily="2" charset="-122"/>
              </a:rPr>
              <a:t>B</a:t>
            </a:r>
            <a:r>
              <a:rPr lang="zh-CN" altLang="en-US" sz="1800" b="1" dirty="0">
                <a:latin typeface="霞鹜文楷 Light" pitchFamily="2" charset="-122"/>
                <a:ea typeface="霞鹜文楷 Light" pitchFamily="2" charset="-122"/>
              </a:rPr>
              <a:t>、海洋</a:t>
            </a:r>
            <a:r>
              <a:rPr lang="en-US" altLang="zh-CN" sz="1800" b="1" dirty="0">
                <a:latin typeface="霞鹜文楷 Light" pitchFamily="2" charset="-122"/>
                <a:ea typeface="霞鹜文楷 Light" pitchFamily="2" charset="-122"/>
              </a:rPr>
              <a:t>C</a:t>
            </a:r>
            <a:r>
              <a:rPr lang="zh-CN" altLang="en-US" sz="1800" b="1" dirty="0">
                <a:latin typeface="霞鹜文楷 Light" pitchFamily="2" charset="-122"/>
                <a:ea typeface="霞鹜文楷 Light" pitchFamily="2" charset="-122"/>
              </a:rPr>
              <a:t>）</a:t>
            </a:r>
          </a:p>
        </p:txBody>
      </p:sp>
      <p:pic>
        <p:nvPicPr>
          <p:cNvPr id="16" name="Picture 2">
            <a:extLst>
              <a:ext uri="{FF2B5EF4-FFF2-40B4-BE49-F238E27FC236}">
                <a16:creationId xmlns:a16="http://schemas.microsoft.com/office/drawing/2014/main" id="{CF4FCD5A-0BF9-42BF-B58D-5C65F7CBD1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3832" y="2292079"/>
            <a:ext cx="4991172" cy="3511704"/>
          </a:xfrm>
          <a:prstGeom prst="rect">
            <a:avLst/>
          </a:prstGeom>
          <a:noFill/>
          <a:extLst>
            <a:ext uri="{909E8E84-426E-40DD-AFC4-6F175D3DCCD1}">
              <a14:hiddenFill xmlns:a14="http://schemas.microsoft.com/office/drawing/2010/main">
                <a:solidFill>
                  <a:srgbClr val="FFFFFF"/>
                </a:solidFill>
              </a14:hiddenFill>
            </a:ext>
          </a:extLst>
        </p:spPr>
      </p:pic>
      <p:sp>
        <p:nvSpPr>
          <p:cNvPr id="18" name="文本框 17">
            <a:extLst>
              <a:ext uri="{FF2B5EF4-FFF2-40B4-BE49-F238E27FC236}">
                <a16:creationId xmlns:a16="http://schemas.microsoft.com/office/drawing/2014/main" id="{4F18D598-D964-4928-85D2-A799D941D661}"/>
              </a:ext>
            </a:extLst>
          </p:cNvPr>
          <p:cNvSpPr txBox="1"/>
          <p:nvPr/>
        </p:nvSpPr>
        <p:spPr>
          <a:xfrm>
            <a:off x="5580668" y="3236174"/>
            <a:ext cx="6611332" cy="1169551"/>
          </a:xfrm>
          <a:prstGeom prst="rect">
            <a:avLst/>
          </a:prstGeom>
          <a:noFill/>
        </p:spPr>
        <p:txBody>
          <a:bodyPr wrap="square">
            <a:spAutoFit/>
          </a:bodyPr>
          <a:lstStyle/>
          <a:p>
            <a:pPr marL="285750" indent="-285750">
              <a:buFont typeface="Arial" panose="020B0604020202020204" pitchFamily="34" charset="0"/>
              <a:buChar char="•"/>
            </a:pPr>
            <a:r>
              <a:rPr lang="zh-CN" altLang="en-US" sz="1400" b="1" dirty="0"/>
              <a:t>国际规范委员会 </a:t>
            </a:r>
            <a:r>
              <a:rPr lang="en-US" altLang="zh-CN" sz="1400" b="1" dirty="0"/>
              <a:t>(ICC)/</a:t>
            </a:r>
            <a:r>
              <a:rPr lang="zh-CN" altLang="en-US" sz="1400" b="1" dirty="0"/>
              <a:t>美国供暖、制冷和空调工程师协会 </a:t>
            </a:r>
            <a:r>
              <a:rPr lang="en-US" altLang="zh-CN" sz="1400" b="1" dirty="0"/>
              <a:t>(ASHRAE) </a:t>
            </a:r>
            <a:r>
              <a:rPr lang="zh-CN" altLang="en-US" sz="1400" b="1" dirty="0"/>
              <a:t>制定</a:t>
            </a:r>
            <a:endParaRPr lang="en-US" altLang="zh-CN" sz="1400" b="1" dirty="0"/>
          </a:p>
          <a:p>
            <a:pPr marL="285750" indent="-285750">
              <a:buFont typeface="Arial" panose="020B0604020202020204" pitchFamily="34" charset="0"/>
              <a:buChar char="•"/>
            </a:pPr>
            <a:endParaRPr lang="en-US" altLang="zh-CN" sz="1400" b="1" dirty="0"/>
          </a:p>
          <a:p>
            <a:pPr marL="285750" indent="-285750">
              <a:buFont typeface="Arial" panose="020B0604020202020204" pitchFamily="34" charset="0"/>
              <a:buChar char="•"/>
            </a:pPr>
            <a:r>
              <a:rPr lang="zh-CN" altLang="en-US" sz="1400" b="1" dirty="0"/>
              <a:t>使用长期降水和温度记录对气候区域进行分类，并使用于对基准建筑的分析</a:t>
            </a:r>
            <a:endParaRPr lang="en-US" altLang="zh-CN" sz="1400" b="1" dirty="0"/>
          </a:p>
          <a:p>
            <a:pPr marL="285750" indent="-285750">
              <a:buFont typeface="Arial" panose="020B0604020202020204" pitchFamily="34" charset="0"/>
              <a:buChar char="•"/>
            </a:pPr>
            <a:endParaRPr lang="en-US" altLang="zh-CN" sz="1400" b="1" dirty="0"/>
          </a:p>
          <a:p>
            <a:pPr marL="285750" indent="-285750">
              <a:buFont typeface="Arial" panose="020B0604020202020204" pitchFamily="34" charset="0"/>
              <a:buChar char="•"/>
            </a:pPr>
            <a:r>
              <a:rPr lang="zh-CN" altLang="en-US" sz="1400" b="1" dirty="0"/>
              <a:t>也可通过有限的方法区分：温度、制冷</a:t>
            </a:r>
            <a:r>
              <a:rPr lang="en-US" altLang="zh-CN" sz="1400" b="1" dirty="0"/>
              <a:t>/</a:t>
            </a:r>
            <a:r>
              <a:rPr lang="zh-CN" altLang="en-US" sz="1400" b="1" dirty="0"/>
              <a:t>制热度日数、对温度和时间的统计</a:t>
            </a:r>
            <a:r>
              <a:rPr lang="en-US" altLang="zh-CN" sz="1400" b="1" dirty="0"/>
              <a:t>……</a:t>
            </a:r>
            <a:endParaRPr lang="zh-CN" altLang="en-US" sz="1400" b="1" dirty="0"/>
          </a:p>
        </p:txBody>
      </p:sp>
      <p:sp>
        <p:nvSpPr>
          <p:cNvPr id="19" name="文本框 18">
            <a:extLst>
              <a:ext uri="{FF2B5EF4-FFF2-40B4-BE49-F238E27FC236}">
                <a16:creationId xmlns:a16="http://schemas.microsoft.com/office/drawing/2014/main" id="{AAE89254-E30A-45DF-BC18-4C589594A3E2}"/>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8783431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STAT</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47030132-EB92-4000-BCCD-4A0FCEF99CF6}"/>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气候区（</a:t>
            </a:r>
            <a:r>
              <a:rPr lang="en-US" altLang="zh-CN" b="1" dirty="0">
                <a:effectLst/>
                <a:latin typeface="霞鹜文楷 Light" pitchFamily="2" charset="-122"/>
                <a:ea typeface="霞鹜文楷 Light" pitchFamily="2" charset="-122"/>
              </a:rPr>
              <a:t>Climate Zone</a:t>
            </a:r>
            <a:r>
              <a:rPr lang="zh-CN" altLang="en-US" b="1" dirty="0">
                <a:effectLst/>
                <a:latin typeface="霞鹜文楷 Light" pitchFamily="2" charset="-122"/>
                <a:ea typeface="霞鹜文楷 Light" pitchFamily="2" charset="-122"/>
              </a:rPr>
              <a:t>）</a:t>
            </a:r>
            <a:endParaRPr lang="en-US" altLang="zh-CN" b="1" dirty="0">
              <a:effectLst/>
              <a:latin typeface="霞鹜文楷 Light" pitchFamily="2" charset="-122"/>
              <a:ea typeface="霞鹜文楷 Light" pitchFamily="2" charset="-122"/>
            </a:endParaRPr>
          </a:p>
        </p:txBody>
      </p:sp>
      <p:sp>
        <p:nvSpPr>
          <p:cNvPr id="15" name="文本框 14">
            <a:extLst>
              <a:ext uri="{FF2B5EF4-FFF2-40B4-BE49-F238E27FC236}">
                <a16:creationId xmlns:a16="http://schemas.microsoft.com/office/drawing/2014/main" id="{F320BC61-5FC6-4B97-91FF-CDFCA3168545}"/>
              </a:ext>
            </a:extLst>
          </p:cNvPr>
          <p:cNvSpPr txBox="1"/>
          <p:nvPr/>
        </p:nvSpPr>
        <p:spPr>
          <a:xfrm>
            <a:off x="724042" y="1933437"/>
            <a:ext cx="10060221" cy="369332"/>
          </a:xfrm>
          <a:prstGeom prst="rect">
            <a:avLst/>
          </a:prstGeom>
          <a:noFill/>
        </p:spPr>
        <p:txBody>
          <a:bodyPr wrap="square">
            <a:spAutoFit/>
          </a:bodyPr>
          <a:lstStyle/>
          <a:p>
            <a:pPr marL="342900" indent="-342900">
              <a:buFont typeface="Arial" panose="020B0604020202020204" pitchFamily="34" charset="0"/>
              <a:buChar char="•"/>
            </a:pPr>
            <a:r>
              <a:rPr lang="en-US" altLang="zh-CN" sz="1800" b="1" dirty="0">
                <a:latin typeface="霞鹜文楷 Light" pitchFamily="2" charset="-122"/>
                <a:ea typeface="霞鹜文楷 Light" pitchFamily="2" charset="-122"/>
                <a:hlinkClick r:id="rId3"/>
              </a:rPr>
              <a:t>ASHRAE </a:t>
            </a:r>
            <a:r>
              <a:rPr lang="zh-CN" altLang="en-US" sz="1800" b="1" dirty="0">
                <a:latin typeface="霞鹜文楷 Light" pitchFamily="2" charset="-122"/>
                <a:ea typeface="霞鹜文楷 Light" pitchFamily="2" charset="-122"/>
                <a:hlinkClick r:id="rId3"/>
              </a:rPr>
              <a:t>气候区</a:t>
            </a:r>
            <a:r>
              <a:rPr lang="zh-CN" altLang="en-US" sz="1800" b="1" dirty="0">
                <a:latin typeface="霞鹜文楷 Light" pitchFamily="2" charset="-122"/>
                <a:ea typeface="霞鹜文楷 Light" pitchFamily="2" charset="-122"/>
              </a:rPr>
              <a:t> </a:t>
            </a:r>
            <a:r>
              <a:rPr lang="en-US" altLang="zh-CN" sz="1800" b="1" dirty="0">
                <a:latin typeface="霞鹜文楷 Light" pitchFamily="2" charset="-122"/>
                <a:ea typeface="霞鹜文楷 Light" pitchFamily="2" charset="-122"/>
              </a:rPr>
              <a:t>– </a:t>
            </a:r>
            <a:r>
              <a:rPr lang="zh-CN" altLang="en-US" sz="1800" b="1" dirty="0">
                <a:latin typeface="霞鹜文楷 Light" pitchFamily="2" charset="-122"/>
                <a:ea typeface="霞鹜文楷 Light" pitchFamily="2" charset="-122"/>
              </a:rPr>
              <a:t>从最冷至最热划分为</a:t>
            </a:r>
            <a:r>
              <a:rPr lang="en-US" altLang="zh-CN" sz="1800" b="1" dirty="0">
                <a:latin typeface="霞鹜文楷 Light" pitchFamily="2" charset="-122"/>
                <a:ea typeface="霞鹜文楷 Light" pitchFamily="2" charset="-122"/>
              </a:rPr>
              <a:t>8</a:t>
            </a:r>
            <a:r>
              <a:rPr lang="zh-CN" altLang="en-US" sz="1800" b="1" dirty="0">
                <a:latin typeface="霞鹜文楷 Light" pitchFamily="2" charset="-122"/>
                <a:ea typeface="霞鹜文楷 Light" pitchFamily="2" charset="-122"/>
              </a:rPr>
              <a:t>个大区和三种湿度状态（潮湿</a:t>
            </a:r>
            <a:r>
              <a:rPr lang="en-US" altLang="zh-CN" sz="1800" b="1" dirty="0">
                <a:latin typeface="霞鹜文楷 Light" pitchFamily="2" charset="-122"/>
                <a:ea typeface="霞鹜文楷 Light" pitchFamily="2" charset="-122"/>
              </a:rPr>
              <a:t>A</a:t>
            </a:r>
            <a:r>
              <a:rPr lang="zh-CN" altLang="en-US" sz="1800" b="1" dirty="0">
                <a:latin typeface="霞鹜文楷 Light" pitchFamily="2" charset="-122"/>
                <a:ea typeface="霞鹜文楷 Light" pitchFamily="2" charset="-122"/>
              </a:rPr>
              <a:t>、干燥</a:t>
            </a:r>
            <a:r>
              <a:rPr lang="en-US" altLang="zh-CN" sz="1800" b="1" dirty="0">
                <a:latin typeface="霞鹜文楷 Light" pitchFamily="2" charset="-122"/>
                <a:ea typeface="霞鹜文楷 Light" pitchFamily="2" charset="-122"/>
              </a:rPr>
              <a:t>B</a:t>
            </a:r>
            <a:r>
              <a:rPr lang="zh-CN" altLang="en-US" sz="1800" b="1" dirty="0">
                <a:latin typeface="霞鹜文楷 Light" pitchFamily="2" charset="-122"/>
                <a:ea typeface="霞鹜文楷 Light" pitchFamily="2" charset="-122"/>
              </a:rPr>
              <a:t>、海洋</a:t>
            </a:r>
            <a:r>
              <a:rPr lang="en-US" altLang="zh-CN" sz="1800" b="1" dirty="0">
                <a:latin typeface="霞鹜文楷 Light" pitchFamily="2" charset="-122"/>
                <a:ea typeface="霞鹜文楷 Light" pitchFamily="2" charset="-122"/>
              </a:rPr>
              <a:t>C</a:t>
            </a:r>
            <a:r>
              <a:rPr lang="zh-CN" altLang="en-US" sz="1800" b="1" dirty="0">
                <a:latin typeface="霞鹜文楷 Light" pitchFamily="2" charset="-122"/>
                <a:ea typeface="霞鹜文楷 Light" pitchFamily="2" charset="-122"/>
              </a:rPr>
              <a:t>）</a:t>
            </a:r>
          </a:p>
        </p:txBody>
      </p:sp>
      <p:graphicFrame>
        <p:nvGraphicFramePr>
          <p:cNvPr id="16" name="表格 12">
            <a:extLst>
              <a:ext uri="{FF2B5EF4-FFF2-40B4-BE49-F238E27FC236}">
                <a16:creationId xmlns:a16="http://schemas.microsoft.com/office/drawing/2014/main" id="{3B1B2156-8AEB-43F5-B86C-8D91D298957E}"/>
              </a:ext>
            </a:extLst>
          </p:cNvPr>
          <p:cNvGraphicFramePr>
            <a:graphicFrameLocks noGrp="1"/>
          </p:cNvGraphicFramePr>
          <p:nvPr/>
        </p:nvGraphicFramePr>
        <p:xfrm>
          <a:off x="858441" y="2425879"/>
          <a:ext cx="8128000" cy="33528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337357420"/>
                    </a:ext>
                  </a:extLst>
                </a:gridCol>
                <a:gridCol w="4064000">
                  <a:extLst>
                    <a:ext uri="{9D8B030D-6E8A-4147-A177-3AD203B41FA5}">
                      <a16:colId xmlns:a16="http://schemas.microsoft.com/office/drawing/2014/main" val="1887104746"/>
                    </a:ext>
                  </a:extLst>
                </a:gridCol>
              </a:tblGrid>
              <a:tr h="288000">
                <a:tc>
                  <a:txBody>
                    <a:bodyPr/>
                    <a:lstStyle/>
                    <a:p>
                      <a:pPr algn="ctr"/>
                      <a:r>
                        <a:rPr lang="zh-CN" altLang="en-US" sz="1400" b="1" dirty="0">
                          <a:solidFill>
                            <a:schemeClr val="tx1"/>
                          </a:solidFill>
                          <a:latin typeface="霞鹜文楷 Light" pitchFamily="2" charset="-122"/>
                          <a:ea typeface="霞鹜文楷 Light" pitchFamily="2" charset="-122"/>
                        </a:rPr>
                        <a:t>气候区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altLang="zh-CN" sz="1400" b="1" dirty="0">
                          <a:solidFill>
                            <a:schemeClr val="tx1"/>
                          </a:solidFill>
                          <a:latin typeface="霞鹜文楷 Light" pitchFamily="2" charset="-122"/>
                          <a:ea typeface="霞鹜文楷 Light" pitchFamily="2" charset="-122"/>
                        </a:rPr>
                        <a:t>SI Units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40596986"/>
                  </a:ext>
                </a:extLst>
              </a:tr>
              <a:tr h="288000">
                <a:tc>
                  <a:txBody>
                    <a:bodyPr/>
                    <a:lstStyle/>
                    <a:p>
                      <a:pPr algn="ctr"/>
                      <a:r>
                        <a:rPr lang="en-US" altLang="zh-CN" sz="1400" b="1" dirty="0">
                          <a:latin typeface="霞鹜文楷 Light" pitchFamily="2" charset="-122"/>
                          <a:ea typeface="霞鹜文楷 Light" pitchFamily="2" charset="-122"/>
                        </a:rPr>
                        <a:t>1</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altLang="zh-CN" sz="1400" b="1" dirty="0">
                          <a:latin typeface="霞鹜文楷 Light" pitchFamily="2" charset="-122"/>
                          <a:ea typeface="霞鹜文楷 Light" pitchFamily="2" charset="-122"/>
                        </a:rPr>
                        <a:t>5000&lt;CDD10°C</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9275914"/>
                  </a:ext>
                </a:extLst>
              </a:tr>
              <a:tr h="288000">
                <a:tc>
                  <a:txBody>
                    <a:bodyPr/>
                    <a:lstStyle/>
                    <a:p>
                      <a:pPr algn="ctr"/>
                      <a:r>
                        <a:rPr lang="en-US" altLang="zh-CN" sz="1400" b="1" dirty="0">
                          <a:latin typeface="霞鹜文楷 Light" pitchFamily="2" charset="-122"/>
                          <a:ea typeface="霞鹜文楷 Light" pitchFamily="2" charset="-122"/>
                        </a:rPr>
                        <a:t>2</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3500&lt;CDD10°C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5000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686903718"/>
                  </a:ext>
                </a:extLst>
              </a:tr>
              <a:tr h="288000">
                <a:tc>
                  <a:txBody>
                    <a:bodyPr/>
                    <a:lstStyle/>
                    <a:p>
                      <a:pPr algn="ctr"/>
                      <a:r>
                        <a:rPr lang="en-US" altLang="zh-CN" sz="1400" b="1" dirty="0">
                          <a:latin typeface="霞鹜文楷 Light" pitchFamily="2" charset="-122"/>
                          <a:ea typeface="霞鹜文楷 Light" pitchFamily="2" charset="-122"/>
                        </a:rPr>
                        <a:t>3A And 3B</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2500&lt;CDD10°C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3500 And 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3000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291224307"/>
                  </a:ext>
                </a:extLst>
              </a:tr>
              <a:tr h="288000">
                <a:tc>
                  <a:txBody>
                    <a:bodyPr/>
                    <a:lstStyle/>
                    <a:p>
                      <a:pPr algn="ctr"/>
                      <a:r>
                        <a:rPr lang="en-US" altLang="zh-CN" sz="1400" b="1" dirty="0">
                          <a:latin typeface="霞鹜文楷 Light" pitchFamily="2" charset="-122"/>
                          <a:ea typeface="霞鹜文楷 Light" pitchFamily="2" charset="-122"/>
                        </a:rPr>
                        <a:t>4A And</a:t>
                      </a:r>
                      <a:r>
                        <a:rPr lang="zh-CN" altLang="en-US" sz="1400" b="1" dirty="0">
                          <a:latin typeface="霞鹜文楷 Light" pitchFamily="2" charset="-122"/>
                          <a:ea typeface="霞鹜文楷 Light" pitchFamily="2" charset="-122"/>
                        </a:rPr>
                        <a:t> </a:t>
                      </a:r>
                      <a:r>
                        <a:rPr lang="en-US" altLang="zh-CN" sz="1400" b="1" dirty="0">
                          <a:latin typeface="霞鹜文楷 Light" pitchFamily="2" charset="-122"/>
                          <a:ea typeface="霞鹜文楷 Light" pitchFamily="2" charset="-122"/>
                        </a:rPr>
                        <a:t>4B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CDD10°C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2500 And 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3000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455570605"/>
                  </a:ext>
                </a:extLst>
              </a:tr>
              <a:tr h="288000">
                <a:tc>
                  <a:txBody>
                    <a:bodyPr/>
                    <a:lstStyle/>
                    <a:p>
                      <a:pPr algn="ctr"/>
                      <a:r>
                        <a:rPr lang="en-US" altLang="zh-CN" sz="1400" b="1" dirty="0">
                          <a:latin typeface="霞鹜文楷 Light" pitchFamily="2" charset="-122"/>
                          <a:ea typeface="霞鹜文楷 Light" pitchFamily="2" charset="-122"/>
                        </a:rPr>
                        <a:t>3C</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2000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931522094"/>
                  </a:ext>
                </a:extLst>
              </a:tr>
              <a:tr h="288000">
                <a:tc>
                  <a:txBody>
                    <a:bodyPr/>
                    <a:lstStyle/>
                    <a:p>
                      <a:pPr algn="ctr"/>
                      <a:r>
                        <a:rPr lang="en-US" altLang="zh-CN" sz="1400" b="1" dirty="0">
                          <a:latin typeface="霞鹜文楷 Light" pitchFamily="2" charset="-122"/>
                          <a:ea typeface="霞鹜文楷 Light" pitchFamily="2" charset="-122"/>
                        </a:rPr>
                        <a:t>4C</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2000&lt;HDD18°C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3000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846862115"/>
                  </a:ext>
                </a:extLst>
              </a:tr>
              <a:tr h="288000">
                <a:tc>
                  <a:txBody>
                    <a:bodyPr/>
                    <a:lstStyle/>
                    <a:p>
                      <a:pPr algn="ctr"/>
                      <a:r>
                        <a:rPr lang="en-US" altLang="zh-CN" sz="1400" b="1" dirty="0">
                          <a:latin typeface="霞鹜文楷 Light" pitchFamily="2" charset="-122"/>
                          <a:ea typeface="霞鹜文楷 Light" pitchFamily="2" charset="-122"/>
                        </a:rPr>
                        <a:t>5</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3000&lt;HDD18°C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4000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981591907"/>
                  </a:ext>
                </a:extLst>
              </a:tr>
              <a:tr h="288000">
                <a:tc>
                  <a:txBody>
                    <a:bodyPr/>
                    <a:lstStyle/>
                    <a:p>
                      <a:pPr algn="ctr"/>
                      <a:r>
                        <a:rPr lang="en-US" altLang="zh-CN" sz="1400" b="1" dirty="0">
                          <a:latin typeface="霞鹜文楷 Light" pitchFamily="2" charset="-122"/>
                          <a:ea typeface="霞鹜文楷 Light" pitchFamily="2" charset="-122"/>
                        </a:rPr>
                        <a:t>6</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4000&lt;HDD18°C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5000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42250932"/>
                  </a:ext>
                </a:extLst>
              </a:tr>
              <a:tr h="288000">
                <a:tc>
                  <a:txBody>
                    <a:bodyPr/>
                    <a:lstStyle/>
                    <a:p>
                      <a:pPr algn="ctr"/>
                      <a:r>
                        <a:rPr lang="en-US" altLang="zh-CN" sz="1400" b="1" dirty="0">
                          <a:latin typeface="霞鹜文楷 Light" pitchFamily="2" charset="-122"/>
                          <a:ea typeface="霞鹜文楷 Light" pitchFamily="2" charset="-122"/>
                        </a:rPr>
                        <a:t>7</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5000&lt;HDD18°C</a:t>
                      </a:r>
                      <a:r>
                        <a:rPr lang="zh-CN" altLang="en-US" sz="1400" b="1" dirty="0">
                          <a:latin typeface="霞鹜文楷 Light" pitchFamily="2" charset="-122"/>
                          <a:ea typeface="霞鹜文楷 Light" pitchFamily="2" charset="-122"/>
                        </a:rPr>
                        <a:t>≤</a:t>
                      </a:r>
                      <a:r>
                        <a:rPr lang="en-US" altLang="zh-CN" sz="1400" b="1" dirty="0">
                          <a:latin typeface="霞鹜文楷 Light" pitchFamily="2" charset="-122"/>
                          <a:ea typeface="霞鹜文楷 Light" pitchFamily="2" charset="-122"/>
                        </a:rPr>
                        <a:t>7000</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94306892"/>
                  </a:ext>
                </a:extLst>
              </a:tr>
              <a:tr h="288000">
                <a:tc>
                  <a:txBody>
                    <a:bodyPr/>
                    <a:lstStyle/>
                    <a:p>
                      <a:pPr algn="ctr"/>
                      <a:r>
                        <a:rPr lang="en-US" altLang="zh-CN" sz="1400" b="1" dirty="0">
                          <a:latin typeface="霞鹜文楷 Light" pitchFamily="2" charset="-122"/>
                          <a:ea typeface="霞鹜文楷 Light" pitchFamily="2" charset="-122"/>
                        </a:rPr>
                        <a:t>8</a:t>
                      </a:r>
                      <a:endParaRPr lang="zh-CN" altLang="en-US" sz="1400" b="1" dirty="0">
                        <a:latin typeface="霞鹜文楷 Light" pitchFamily="2" charset="-122"/>
                        <a:ea typeface="霞鹜文楷 Light" pitchFamily="2" charset="-122"/>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b="1" dirty="0">
                          <a:latin typeface="霞鹜文楷 Light" pitchFamily="2" charset="-122"/>
                          <a:ea typeface="霞鹜文楷 Light" pitchFamily="2" charset="-122"/>
                        </a:rPr>
                        <a:t>7000&lt;HDD18°C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296514153"/>
                  </a:ext>
                </a:extLst>
              </a:tr>
            </a:tbl>
          </a:graphicData>
        </a:graphic>
      </p:graphicFrame>
      <p:sp>
        <p:nvSpPr>
          <p:cNvPr id="18" name="文本框 17">
            <a:extLst>
              <a:ext uri="{FF2B5EF4-FFF2-40B4-BE49-F238E27FC236}">
                <a16:creationId xmlns:a16="http://schemas.microsoft.com/office/drawing/2014/main" id="{1267BCC8-BF04-475A-A032-F8D55EC3C9A1}"/>
              </a:ext>
            </a:extLst>
          </p:cNvPr>
          <p:cNvSpPr txBox="1"/>
          <p:nvPr/>
        </p:nvSpPr>
        <p:spPr>
          <a:xfrm>
            <a:off x="9307199" y="2375894"/>
            <a:ext cx="2456176" cy="3539430"/>
          </a:xfrm>
          <a:prstGeom prst="rect">
            <a:avLst/>
          </a:prstGeom>
          <a:noFill/>
        </p:spPr>
        <p:txBody>
          <a:bodyPr wrap="square">
            <a:spAutoFit/>
          </a:bodyPr>
          <a:lstStyle/>
          <a:p>
            <a:r>
              <a:rPr lang="en-US" altLang="zh-CN" sz="1400" b="1" dirty="0">
                <a:latin typeface="霞鹜文楷 Light" pitchFamily="2" charset="-122"/>
                <a:ea typeface="霞鹜文楷 Light" pitchFamily="2" charset="-122"/>
              </a:rPr>
              <a:t>CDD10</a:t>
            </a:r>
            <a:r>
              <a:rPr lang="zh-CN" altLang="en-US" sz="1400" b="1" dirty="0">
                <a:latin typeface="霞鹜文楷 Light" pitchFamily="2" charset="-122"/>
                <a:ea typeface="霞鹜文楷 Light" pitchFamily="2" charset="-122"/>
              </a:rPr>
              <a:t>与</a:t>
            </a:r>
            <a:r>
              <a:rPr lang="en-US" altLang="zh-CN" sz="1400" b="1" dirty="0">
                <a:latin typeface="霞鹜文楷 Light" pitchFamily="2" charset="-122"/>
                <a:ea typeface="霞鹜文楷 Light" pitchFamily="2" charset="-122"/>
              </a:rPr>
              <a:t>HDD18</a:t>
            </a:r>
            <a:r>
              <a:rPr lang="zh-CN" altLang="en-US" sz="1400" b="1" dirty="0">
                <a:latin typeface="霞鹜文楷 Light" pitchFamily="2" charset="-122"/>
                <a:ea typeface="霞鹜文楷 Light" pitchFamily="2" charset="-122"/>
              </a:rPr>
              <a:t>：</a:t>
            </a:r>
            <a:endParaRPr lang="en-US" altLang="zh-CN" sz="1400" b="1" dirty="0">
              <a:latin typeface="霞鹜文楷 Light" pitchFamily="2" charset="-122"/>
              <a:ea typeface="霞鹜文楷 Light" pitchFamily="2" charset="-122"/>
            </a:endParaRPr>
          </a:p>
          <a:p>
            <a:r>
              <a:rPr lang="zh-CN" altLang="en-US" sz="1400" b="1" dirty="0">
                <a:latin typeface="霞鹜文楷 Light" pitchFamily="2" charset="-122"/>
                <a:ea typeface="霞鹜文楷 Light" pitchFamily="2" charset="-122"/>
              </a:rPr>
              <a:t>制冷</a:t>
            </a:r>
            <a:r>
              <a:rPr lang="en-US" altLang="zh-CN" sz="1400" b="1" dirty="0">
                <a:latin typeface="霞鹜文楷 Light" pitchFamily="2" charset="-122"/>
                <a:ea typeface="霞鹜文楷 Light" pitchFamily="2" charset="-122"/>
              </a:rPr>
              <a:t>/</a:t>
            </a:r>
            <a:r>
              <a:rPr lang="zh-CN" altLang="en-US" sz="1400" b="1" dirty="0">
                <a:latin typeface="霞鹜文楷 Light" pitchFamily="2" charset="-122"/>
                <a:ea typeface="霞鹜文楷 Light" pitchFamily="2" charset="-122"/>
              </a:rPr>
              <a:t>制热度日数</a:t>
            </a:r>
            <a:endParaRPr lang="en-US" altLang="zh-CN" sz="1400" b="1" dirty="0">
              <a:latin typeface="霞鹜文楷 Light" pitchFamily="2" charset="-122"/>
              <a:ea typeface="霞鹜文楷 Light" pitchFamily="2" charset="-122"/>
            </a:endParaRPr>
          </a:p>
          <a:p>
            <a:r>
              <a:rPr lang="zh-CN" altLang="en-US" sz="1400" b="1" dirty="0">
                <a:latin typeface="霞鹜文楷 Light" pitchFamily="2" charset="-122"/>
                <a:ea typeface="霞鹜文楷 Light" pitchFamily="2" charset="-122"/>
              </a:rPr>
              <a:t>是一种旨在量化建筑物降温</a:t>
            </a:r>
            <a:r>
              <a:rPr lang="en-US" altLang="zh-CN" sz="1400" b="1" dirty="0">
                <a:latin typeface="霞鹜文楷 Light" pitchFamily="2" charset="-122"/>
                <a:ea typeface="霞鹜文楷 Light" pitchFamily="2" charset="-122"/>
              </a:rPr>
              <a:t>/</a:t>
            </a:r>
            <a:r>
              <a:rPr lang="zh-CN" altLang="en-US" sz="1400" b="1" dirty="0">
                <a:latin typeface="霞鹜文楷 Light" pitchFamily="2" charset="-122"/>
                <a:ea typeface="霞鹜文楷 Light" pitchFamily="2" charset="-122"/>
              </a:rPr>
              <a:t>加热所需能源需求的度量值</a:t>
            </a:r>
            <a:endParaRPr lang="en-US" altLang="zh-CN" sz="1400" b="1" dirty="0">
              <a:latin typeface="霞鹜文楷 Light" pitchFamily="2" charset="-122"/>
              <a:ea typeface="霞鹜文楷 Light" pitchFamily="2" charset="-122"/>
            </a:endParaRPr>
          </a:p>
          <a:p>
            <a:endParaRPr lang="en-US" altLang="zh-CN" sz="1400" b="1" dirty="0">
              <a:latin typeface="霞鹜文楷 Light" pitchFamily="2" charset="-122"/>
              <a:ea typeface="霞鹜文楷 Light" pitchFamily="2" charset="-122"/>
            </a:endParaRPr>
          </a:p>
          <a:p>
            <a:r>
              <a:rPr lang="zh-CN" altLang="en-US" sz="1400" b="1" dirty="0">
                <a:latin typeface="霞鹜文楷 Light" pitchFamily="2" charset="-122"/>
                <a:ea typeface="霞鹜文楷 Light" pitchFamily="2" charset="-122"/>
              </a:rPr>
              <a:t>计算方法：</a:t>
            </a:r>
            <a:endParaRPr lang="en-US" altLang="zh-CN" sz="1400" b="1" dirty="0">
              <a:latin typeface="霞鹜文楷 Light" pitchFamily="2" charset="-122"/>
              <a:ea typeface="霞鹜文楷 Light" pitchFamily="2" charset="-122"/>
            </a:endParaRPr>
          </a:p>
          <a:p>
            <a:r>
              <a:rPr lang="en-US" altLang="zh-CN" sz="1400" b="1" dirty="0">
                <a:latin typeface="霞鹜文楷 Light" pitchFamily="2" charset="-122"/>
                <a:ea typeface="霞鹜文楷 Light" pitchFamily="2" charset="-122"/>
              </a:rPr>
              <a:t>1.HDD18</a:t>
            </a:r>
          </a:p>
          <a:p>
            <a:r>
              <a:rPr lang="zh-CN" altLang="en-US" sz="1400" b="1" dirty="0">
                <a:latin typeface="霞鹜文楷 Light" pitchFamily="2" charset="-122"/>
                <a:ea typeface="霞鹜文楷 Light" pitchFamily="2" charset="-122"/>
              </a:rPr>
              <a:t>当日平均干球温度低于</a:t>
            </a:r>
            <a:r>
              <a:rPr lang="en-US" altLang="zh-CN" sz="1400" b="1" dirty="0">
                <a:latin typeface="霞鹜文楷 Light" pitchFamily="2" charset="-122"/>
                <a:ea typeface="霞鹜文楷 Light" pitchFamily="2" charset="-122"/>
              </a:rPr>
              <a:t>18℃</a:t>
            </a:r>
            <a:r>
              <a:rPr lang="zh-CN" altLang="en-US" sz="1400" b="1" dirty="0">
                <a:latin typeface="霞鹜文楷 Light" pitchFamily="2" charset="-122"/>
                <a:ea typeface="霞鹜文楷 Light" pitchFamily="2" charset="-122"/>
              </a:rPr>
              <a:t>时，计算日平均干球温度与</a:t>
            </a:r>
            <a:r>
              <a:rPr lang="en-US" altLang="zh-CN" sz="1400" b="1" dirty="0">
                <a:latin typeface="霞鹜文楷 Light" pitchFamily="2" charset="-122"/>
                <a:ea typeface="霞鹜文楷 Light" pitchFamily="2" charset="-122"/>
              </a:rPr>
              <a:t>18°C</a:t>
            </a:r>
            <a:r>
              <a:rPr lang="zh-CN" altLang="en-US" sz="1400" b="1" dirty="0">
                <a:latin typeface="霞鹜文楷 Light" pitchFamily="2" charset="-122"/>
                <a:ea typeface="霞鹜文楷 Light" pitchFamily="2" charset="-122"/>
              </a:rPr>
              <a:t>的差值。</a:t>
            </a:r>
            <a:endParaRPr lang="en-US" altLang="zh-CN" sz="1400" b="1" dirty="0">
              <a:latin typeface="霞鹜文楷 Light" pitchFamily="2" charset="-122"/>
              <a:ea typeface="霞鹜文楷 Light" pitchFamily="2" charset="-122"/>
            </a:endParaRPr>
          </a:p>
          <a:p>
            <a:endParaRPr lang="en-US" altLang="zh-CN" sz="1400" b="1" dirty="0">
              <a:latin typeface="霞鹜文楷 Light" pitchFamily="2" charset="-122"/>
              <a:ea typeface="霞鹜文楷 Light" pitchFamily="2" charset="-122"/>
            </a:endParaRPr>
          </a:p>
          <a:p>
            <a:r>
              <a:rPr lang="en-US" altLang="zh-CN" sz="1400" b="1" dirty="0">
                <a:latin typeface="霞鹜文楷 Light" pitchFamily="2" charset="-122"/>
                <a:ea typeface="霞鹜文楷 Light" pitchFamily="2" charset="-122"/>
              </a:rPr>
              <a:t>2.CDD10</a:t>
            </a:r>
          </a:p>
          <a:p>
            <a:r>
              <a:rPr lang="zh-CN" altLang="en-US" sz="1400" b="1" dirty="0">
                <a:latin typeface="霞鹜文楷 Light" pitchFamily="2" charset="-122"/>
                <a:ea typeface="霞鹜文楷 Light" pitchFamily="2" charset="-122"/>
              </a:rPr>
              <a:t>当日平均干球温度高于</a:t>
            </a:r>
            <a:r>
              <a:rPr lang="en-US" altLang="zh-CN" sz="1400" b="1" dirty="0">
                <a:latin typeface="霞鹜文楷 Light" pitchFamily="2" charset="-122"/>
                <a:ea typeface="霞鹜文楷 Light" pitchFamily="2" charset="-122"/>
              </a:rPr>
              <a:t>10℃</a:t>
            </a:r>
            <a:r>
              <a:rPr lang="zh-CN" altLang="en-US" sz="1400" b="1" dirty="0">
                <a:latin typeface="霞鹜文楷 Light" pitchFamily="2" charset="-122"/>
                <a:ea typeface="霞鹜文楷 Light" pitchFamily="2" charset="-122"/>
              </a:rPr>
              <a:t>时，计算日平均干球温度与</a:t>
            </a:r>
            <a:r>
              <a:rPr lang="en-US" altLang="zh-CN" sz="1400" b="1" dirty="0">
                <a:latin typeface="霞鹜文楷 Light" pitchFamily="2" charset="-122"/>
                <a:ea typeface="霞鹜文楷 Light" pitchFamily="2" charset="-122"/>
              </a:rPr>
              <a:t>10°C</a:t>
            </a:r>
            <a:r>
              <a:rPr lang="zh-CN" altLang="en-US" sz="1400" b="1" dirty="0">
                <a:latin typeface="霞鹜文楷 Light" pitchFamily="2" charset="-122"/>
                <a:ea typeface="霞鹜文楷 Light" pitchFamily="2" charset="-122"/>
              </a:rPr>
              <a:t>的差值。</a:t>
            </a:r>
            <a:endParaRPr lang="en-US" altLang="zh-CN" sz="1400" b="1" dirty="0">
              <a:latin typeface="霞鹜文楷 Light" pitchFamily="2" charset="-122"/>
              <a:ea typeface="霞鹜文楷 Light" pitchFamily="2" charset="-122"/>
            </a:endParaRPr>
          </a:p>
          <a:p>
            <a:endParaRPr lang="en-US" altLang="zh-CN" sz="1400" b="1" dirty="0">
              <a:latin typeface="霞鹜文楷 Light" pitchFamily="2" charset="-122"/>
              <a:ea typeface="霞鹜文楷 Light" pitchFamily="2" charset="-122"/>
            </a:endParaRPr>
          </a:p>
        </p:txBody>
      </p:sp>
      <p:sp>
        <p:nvSpPr>
          <p:cNvPr id="19" name="文本框 18">
            <a:extLst>
              <a:ext uri="{FF2B5EF4-FFF2-40B4-BE49-F238E27FC236}">
                <a16:creationId xmlns:a16="http://schemas.microsoft.com/office/drawing/2014/main" id="{4C5095E2-8CB0-4D22-9119-FE668EE1BDB3}"/>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553094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气象数据文件的读取及介绍 </a:t>
            </a:r>
            <a:r>
              <a:rPr lang="en-US" altLang="zh-CN" sz="1800" b="1" dirty="0">
                <a:effectLst/>
                <a:latin typeface="霞鹜文楷 Light" pitchFamily="2" charset="-122"/>
                <a:ea typeface="霞鹜文楷 Light" pitchFamily="2" charset="-122"/>
                <a:cs typeface="Times New Roman" panose="02020603050405020304" pitchFamily="18" charset="0"/>
              </a:rPr>
              <a:t>– STAT</a:t>
            </a:r>
            <a:r>
              <a:rPr lang="zh-CN" altLang="en-US" sz="1800" b="1" dirty="0">
                <a:effectLst/>
                <a:latin typeface="霞鹜文楷 Light" pitchFamily="2" charset="-122"/>
                <a:ea typeface="霞鹜文楷 Light" pitchFamily="2" charset="-122"/>
                <a:cs typeface="Times New Roman" panose="02020603050405020304" pitchFamily="18" charset="0"/>
              </a:rPr>
              <a:t>文件</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4" name="文本框 13">
            <a:extLst>
              <a:ext uri="{FF2B5EF4-FFF2-40B4-BE49-F238E27FC236}">
                <a16:creationId xmlns:a16="http://schemas.microsoft.com/office/drawing/2014/main" id="{C93E7889-50D7-4D70-BED8-F4B3C93D6CBB}"/>
              </a:ext>
            </a:extLst>
          </p:cNvPr>
          <p:cNvSpPr txBox="1"/>
          <p:nvPr/>
        </p:nvSpPr>
        <p:spPr>
          <a:xfrm>
            <a:off x="724043" y="1933437"/>
            <a:ext cx="6653301"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国内气候分区（</a:t>
            </a:r>
            <a:r>
              <a:rPr lang="zh-CN" altLang="en-US" sz="1800" b="1" dirty="0">
                <a:latin typeface="霞鹜文楷 Light" pitchFamily="2" charset="-122"/>
                <a:ea typeface="霞鹜文楷 Light" pitchFamily="2" charset="-122"/>
                <a:hlinkClick r:id="rId3"/>
              </a:rPr>
              <a:t>热工设计区划</a:t>
            </a:r>
            <a:r>
              <a:rPr lang="zh-CN" altLang="en-US" sz="1800" b="1" dirty="0">
                <a:latin typeface="霞鹜文楷 Light" pitchFamily="2" charset="-122"/>
                <a:ea typeface="霞鹜文楷 Light" pitchFamily="2" charset="-122"/>
              </a:rPr>
              <a:t>）</a:t>
            </a:r>
          </a:p>
        </p:txBody>
      </p:sp>
      <p:sp>
        <p:nvSpPr>
          <p:cNvPr id="15" name="Rectangle 1">
            <a:extLst>
              <a:ext uri="{FF2B5EF4-FFF2-40B4-BE49-F238E27FC236}">
                <a16:creationId xmlns:a16="http://schemas.microsoft.com/office/drawing/2014/main" id="{50BF3502-99B6-4789-8C89-3310040D97C0}"/>
              </a:ext>
            </a:extLst>
          </p:cNvPr>
          <p:cNvSpPr>
            <a:spLocks noChangeArrowheads="1"/>
          </p:cNvSpPr>
          <p:nvPr/>
        </p:nvSpPr>
        <p:spPr bwMode="auto">
          <a:xfrm>
            <a:off x="6096000" y="2382083"/>
            <a:ext cx="5705930" cy="304698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285750" marR="0" lvl="0" indent="-285750" fontAlgn="base">
              <a:lnSpc>
                <a:spcPct val="100000"/>
              </a:lnSpc>
              <a:spcBef>
                <a:spcPct val="0"/>
              </a:spcBef>
              <a:spcAft>
                <a:spcPct val="0"/>
              </a:spcAft>
              <a:buClrTx/>
              <a:buSzTx/>
              <a:buFont typeface="Arial" panose="020B0604020202020204" pitchFamily="34" charset="0"/>
              <a:buChar char="•"/>
              <a:tabLst/>
            </a:pPr>
            <a:r>
              <a:rPr lang="zh-CN" altLang="zh-CN" b="1" dirty="0">
                <a:latin typeface="霞鹜文楷 Light" pitchFamily="2" charset="-122"/>
                <a:ea typeface="霞鹜文楷 Light" pitchFamily="2" charset="-122"/>
              </a:rPr>
              <a:t>依据</a:t>
            </a:r>
            <a:r>
              <a:rPr lang="zh-CN" altLang="zh-CN" b="1" dirty="0">
                <a:latin typeface="霞鹜文楷 Light" pitchFamily="2" charset="-122"/>
                <a:ea typeface="霞鹜文楷 Light" pitchFamily="2" charset="-122"/>
                <a:hlinkClick r:id="rId4">
                  <a:extLst>
                    <a:ext uri="{A12FA001-AC4F-418D-AE19-62706E023703}">
                      <ahyp:hlinkClr xmlns:ahyp="http://schemas.microsoft.com/office/drawing/2018/hyperlinkcolor" val="tx"/>
                    </a:ext>
                  </a:extLst>
                </a:hlinkClick>
              </a:rPr>
              <a:t>《民用建筑热工设计规范》</a:t>
            </a:r>
            <a:r>
              <a:rPr lang="zh-CN" altLang="en-US" b="1" dirty="0">
                <a:latin typeface="霞鹜文楷 Light" pitchFamily="2" charset="-122"/>
                <a:ea typeface="霞鹜文楷 Light" pitchFamily="2" charset="-122"/>
              </a:rPr>
              <a:t>：</a:t>
            </a:r>
            <a:endParaRPr lang="en-US" altLang="zh-CN" b="1" dirty="0">
              <a:latin typeface="霞鹜文楷 Light" pitchFamily="2" charset="-122"/>
              <a:ea typeface="霞鹜文楷 Light" pitchFamily="2" charset="-122"/>
            </a:endParaRPr>
          </a:p>
          <a:p>
            <a:pPr marR="0" lvl="0" fontAlgn="base">
              <a:lnSpc>
                <a:spcPct val="100000"/>
              </a:lnSpc>
              <a:spcBef>
                <a:spcPct val="0"/>
              </a:spcBef>
              <a:spcAft>
                <a:spcPct val="0"/>
              </a:spcAft>
              <a:buClrTx/>
              <a:buSzTx/>
              <a:tabLst/>
            </a:pPr>
            <a:r>
              <a:rPr lang="en-US" altLang="zh-CN" b="1" dirty="0">
                <a:latin typeface="霞鹜文楷 Light" pitchFamily="2" charset="-122"/>
                <a:ea typeface="霞鹜文楷 Light" pitchFamily="2" charset="-122"/>
              </a:rPr>
              <a:t>    </a:t>
            </a:r>
            <a:r>
              <a:rPr lang="zh-CN" altLang="zh-CN" b="1" dirty="0">
                <a:latin typeface="霞鹜文楷 Light" pitchFamily="2" charset="-122"/>
                <a:ea typeface="霞鹜文楷 Light" pitchFamily="2" charset="-122"/>
              </a:rPr>
              <a:t>我国按气候分区分为7类大区、20个小区</a:t>
            </a:r>
            <a:endParaRPr lang="en-US" altLang="zh-CN" b="1" dirty="0">
              <a:latin typeface="霞鹜文楷 Light" pitchFamily="2" charset="-122"/>
              <a:ea typeface="霞鹜文楷 Light" pitchFamily="2" charset="-122"/>
            </a:endParaRPr>
          </a:p>
          <a:p>
            <a:pPr marR="0" lvl="0" fontAlgn="base">
              <a:lnSpc>
                <a:spcPct val="100000"/>
              </a:lnSpc>
              <a:spcBef>
                <a:spcPct val="0"/>
              </a:spcBef>
              <a:spcAft>
                <a:spcPct val="0"/>
              </a:spcAft>
              <a:buClrTx/>
              <a:buSzTx/>
              <a:tabLst/>
            </a:pPr>
            <a:endParaRPr lang="en-US" altLang="zh-CN" b="1" dirty="0">
              <a:latin typeface="霞鹜文楷 Light" pitchFamily="2" charset="-122"/>
              <a:ea typeface="霞鹜文楷 Light" pitchFamily="2" charset="-122"/>
            </a:endParaRPr>
          </a:p>
          <a:p>
            <a:pPr marL="285750" marR="0" lvl="0" indent="-285750" fontAlgn="base">
              <a:lnSpc>
                <a:spcPct val="100000"/>
              </a:lnSpc>
              <a:spcBef>
                <a:spcPct val="0"/>
              </a:spcBef>
              <a:spcAft>
                <a:spcPct val="0"/>
              </a:spcAft>
              <a:buClrTx/>
              <a:buSzTx/>
              <a:buFont typeface="Arial" panose="020B0604020202020204" pitchFamily="34" charset="0"/>
              <a:buChar char="•"/>
              <a:tabLst/>
            </a:pPr>
            <a:r>
              <a:rPr lang="zh-CN" altLang="zh-CN" b="1" dirty="0">
                <a:latin typeface="霞鹜文楷 Light" pitchFamily="2" charset="-122"/>
                <a:ea typeface="霞鹜文楷 Light" pitchFamily="2" charset="-122"/>
              </a:rPr>
              <a:t>按热工分区分为5种类型:</a:t>
            </a:r>
            <a:endParaRPr lang="en-US" altLang="zh-CN" b="1" dirty="0">
              <a:latin typeface="霞鹜文楷 Light" pitchFamily="2" charset="-122"/>
              <a:ea typeface="霞鹜文楷 Light" pitchFamily="2" charset="-122"/>
            </a:endParaRPr>
          </a:p>
          <a:p>
            <a:pPr marR="0" lvl="0" fontAlgn="base">
              <a:lnSpc>
                <a:spcPct val="100000"/>
              </a:lnSpc>
              <a:spcBef>
                <a:spcPct val="0"/>
              </a:spcBef>
              <a:spcAft>
                <a:spcPct val="0"/>
              </a:spcAft>
              <a:buClrTx/>
              <a:buSzTx/>
              <a:tabLst/>
            </a:pPr>
            <a:r>
              <a:rPr lang="en-US" altLang="zh-CN" b="1" dirty="0">
                <a:latin typeface="霞鹜文楷 Light" pitchFamily="2" charset="-122"/>
                <a:ea typeface="霞鹜文楷 Light" pitchFamily="2" charset="-122"/>
              </a:rPr>
              <a:t>    </a:t>
            </a:r>
            <a:r>
              <a:rPr lang="zh-CN" altLang="zh-CN" b="1" dirty="0">
                <a:latin typeface="霞鹜文楷 Light" pitchFamily="2" charset="-122"/>
                <a:ea typeface="霞鹜文楷 Light" pitchFamily="2" charset="-122"/>
              </a:rPr>
              <a:t>严寒地区、寒冷地区、夏热冬冷地区、夏热冬暖地区、温和地区。</a:t>
            </a:r>
            <a:endParaRPr lang="en-US" altLang="zh-CN" b="1" dirty="0">
              <a:latin typeface="霞鹜文楷 Light" pitchFamily="2" charset="-122"/>
              <a:ea typeface="霞鹜文楷 Light" pitchFamily="2" charset="-122"/>
            </a:endParaRPr>
          </a:p>
          <a:p>
            <a:pPr marR="0" lvl="0" fontAlgn="base">
              <a:lnSpc>
                <a:spcPct val="100000"/>
              </a:lnSpc>
              <a:spcBef>
                <a:spcPct val="0"/>
              </a:spcBef>
              <a:spcAft>
                <a:spcPct val="0"/>
              </a:spcAft>
              <a:buClrTx/>
              <a:buSzTx/>
              <a:tabLst/>
            </a:pPr>
            <a:endParaRPr lang="en-US" altLang="zh-CN" b="1" dirty="0">
              <a:latin typeface="霞鹜文楷 Light" pitchFamily="2" charset="-122"/>
              <a:ea typeface="霞鹜文楷 Light" pitchFamily="2" charset="-122"/>
            </a:endParaRPr>
          </a:p>
          <a:p>
            <a:pPr marL="285750" marR="0" lvl="0" indent="-285750" fontAlgn="base">
              <a:lnSpc>
                <a:spcPct val="100000"/>
              </a:lnSpc>
              <a:spcBef>
                <a:spcPct val="0"/>
              </a:spcBef>
              <a:spcAft>
                <a:spcPct val="0"/>
              </a:spcAft>
              <a:buClrTx/>
              <a:buSzTx/>
              <a:buFont typeface="Arial" panose="020B0604020202020204" pitchFamily="34" charset="0"/>
              <a:buChar char="•"/>
              <a:tabLst/>
            </a:pPr>
            <a:r>
              <a:rPr lang="zh-CN" altLang="zh-CN" b="1" dirty="0">
                <a:latin typeface="霞鹜文楷 Light" pitchFamily="2" charset="-122"/>
                <a:ea typeface="霞鹜文楷 Light" pitchFamily="2" charset="-122"/>
              </a:rPr>
              <a:t>热工分区以最冷月平均温度、最热月平均温度为主要指标；</a:t>
            </a:r>
            <a:endParaRPr lang="en-US" altLang="zh-CN" b="1" dirty="0">
              <a:latin typeface="霞鹜文楷 Light" pitchFamily="2" charset="-122"/>
              <a:ea typeface="霞鹜文楷 Light" pitchFamily="2" charset="-122"/>
            </a:endParaRPr>
          </a:p>
          <a:p>
            <a:pPr marL="285750" marR="0" lvl="0" indent="-285750" fontAlgn="base">
              <a:lnSpc>
                <a:spcPct val="100000"/>
              </a:lnSpc>
              <a:spcBef>
                <a:spcPct val="0"/>
              </a:spcBef>
              <a:spcAft>
                <a:spcPct val="0"/>
              </a:spcAft>
              <a:buClrTx/>
              <a:buSzTx/>
              <a:buFont typeface="Arial" panose="020B0604020202020204" pitchFamily="34" charset="0"/>
              <a:buChar char="•"/>
              <a:tabLst/>
            </a:pPr>
            <a:endParaRPr lang="en-US" altLang="zh-CN" b="1" dirty="0">
              <a:latin typeface="霞鹜文楷 Light" pitchFamily="2" charset="-122"/>
              <a:ea typeface="霞鹜文楷 Light" pitchFamily="2" charset="-122"/>
            </a:endParaRPr>
          </a:p>
          <a:p>
            <a:pPr marL="285750" marR="0" lvl="0" indent="-285750" fontAlgn="base">
              <a:lnSpc>
                <a:spcPct val="100000"/>
              </a:lnSpc>
              <a:spcBef>
                <a:spcPct val="0"/>
              </a:spcBef>
              <a:spcAft>
                <a:spcPct val="0"/>
              </a:spcAft>
              <a:buClrTx/>
              <a:buSzTx/>
              <a:buFont typeface="Arial" panose="020B0604020202020204" pitchFamily="34" charset="0"/>
              <a:buChar char="•"/>
              <a:tabLst/>
            </a:pPr>
            <a:r>
              <a:rPr lang="zh-CN" altLang="zh-CN" b="1" dirty="0">
                <a:latin typeface="霞鹜文楷 Light" pitchFamily="2" charset="-122"/>
                <a:ea typeface="霞鹜文楷 Light" pitchFamily="2" charset="-122"/>
              </a:rPr>
              <a:t>以</a:t>
            </a:r>
            <a:r>
              <a:rPr lang="en-US" altLang="zh-CN" b="1" dirty="0">
                <a:latin typeface="霞鹜文楷 Light" pitchFamily="2" charset="-122"/>
                <a:ea typeface="霞鹜文楷 Light" pitchFamily="2" charset="-122"/>
              </a:rPr>
              <a:t>HDD18</a:t>
            </a:r>
            <a:r>
              <a:rPr lang="zh-CN" altLang="en-US" b="1" dirty="0">
                <a:latin typeface="霞鹜文楷 Light" pitchFamily="2" charset="-122"/>
                <a:ea typeface="霞鹜文楷 Light" pitchFamily="2" charset="-122"/>
              </a:rPr>
              <a:t>和</a:t>
            </a:r>
            <a:r>
              <a:rPr lang="en-US" altLang="zh-CN" b="1" dirty="0">
                <a:latin typeface="霞鹜文楷 Light" pitchFamily="2" charset="-122"/>
                <a:ea typeface="霞鹜文楷 Light" pitchFamily="2" charset="-122"/>
              </a:rPr>
              <a:t>CDD26</a:t>
            </a:r>
            <a:r>
              <a:rPr lang="zh-CN" altLang="zh-CN" b="1" dirty="0">
                <a:latin typeface="霞鹜文楷 Light" pitchFamily="2" charset="-122"/>
                <a:ea typeface="霞鹜文楷 Light" pitchFamily="2" charset="-122"/>
              </a:rPr>
              <a:t>为辅助指标。</a:t>
            </a:r>
          </a:p>
        </p:txBody>
      </p:sp>
      <p:sp>
        <p:nvSpPr>
          <p:cNvPr id="16" name="文本框 15">
            <a:extLst>
              <a:ext uri="{FF2B5EF4-FFF2-40B4-BE49-F238E27FC236}">
                <a16:creationId xmlns:a16="http://schemas.microsoft.com/office/drawing/2014/main" id="{AECDB709-67B3-4579-89AE-54694D1230D8}"/>
              </a:ext>
            </a:extLst>
          </p:cNvPr>
          <p:cNvSpPr txBox="1"/>
          <p:nvPr/>
        </p:nvSpPr>
        <p:spPr>
          <a:xfrm>
            <a:off x="724043" y="1339811"/>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气候区（</a:t>
            </a:r>
            <a:r>
              <a:rPr lang="en-US" altLang="zh-CN" b="1" dirty="0">
                <a:effectLst/>
                <a:latin typeface="霞鹜文楷 Light" pitchFamily="2" charset="-122"/>
                <a:ea typeface="霞鹜文楷 Light" pitchFamily="2" charset="-122"/>
              </a:rPr>
              <a:t>Climate Zone</a:t>
            </a:r>
            <a:r>
              <a:rPr lang="zh-CN" altLang="en-US" b="1" dirty="0">
                <a:effectLst/>
                <a:latin typeface="霞鹜文楷 Light" pitchFamily="2" charset="-122"/>
                <a:ea typeface="霞鹜文楷 Light" pitchFamily="2" charset="-122"/>
              </a:rPr>
              <a:t>）</a:t>
            </a:r>
            <a:endParaRPr lang="en-US" altLang="zh-CN" b="1" dirty="0">
              <a:effectLst/>
              <a:latin typeface="霞鹜文楷 Light" pitchFamily="2" charset="-122"/>
              <a:ea typeface="霞鹜文楷 Light" pitchFamily="2" charset="-122"/>
            </a:endParaRPr>
          </a:p>
        </p:txBody>
      </p:sp>
      <p:pic>
        <p:nvPicPr>
          <p:cNvPr id="18" name="Picture 2">
            <a:extLst>
              <a:ext uri="{FF2B5EF4-FFF2-40B4-BE49-F238E27FC236}">
                <a16:creationId xmlns:a16="http://schemas.microsoft.com/office/drawing/2014/main" id="{600E73DA-CBE6-4981-8968-999100A2B0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832" y="2314272"/>
            <a:ext cx="4977451" cy="3431629"/>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a:extLst>
              <a:ext uri="{FF2B5EF4-FFF2-40B4-BE49-F238E27FC236}">
                <a16:creationId xmlns:a16="http://schemas.microsoft.com/office/drawing/2014/main" id="{1572C6BA-7075-408E-ABC0-ED58EA73C8E4}"/>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244183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5" name="文本框 4">
            <a:extLst>
              <a:ext uri="{FF2B5EF4-FFF2-40B4-BE49-F238E27FC236}">
                <a16:creationId xmlns:a16="http://schemas.microsoft.com/office/drawing/2014/main" id="{8F4E68BF-6B7A-4220-9CC9-256EA87C9CDD}"/>
              </a:ext>
            </a:extLst>
          </p:cNvPr>
          <p:cNvSpPr txBox="1"/>
          <p:nvPr/>
        </p:nvSpPr>
        <p:spPr>
          <a:xfrm>
            <a:off x="753832" y="311820"/>
            <a:ext cx="3518912"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气象参数介绍及基础图表绘制</a:t>
            </a: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cxnSp>
        <p:nvCxnSpPr>
          <p:cNvPr id="12" name="直接连接符 11">
            <a:extLst>
              <a:ext uri="{FF2B5EF4-FFF2-40B4-BE49-F238E27FC236}">
                <a16:creationId xmlns:a16="http://schemas.microsoft.com/office/drawing/2014/main" id="{83C7B7A1-28EE-4624-8D75-7713042B5647}"/>
              </a:ext>
            </a:extLst>
          </p:cNvPr>
          <p:cNvCxnSpPr>
            <a:cxnSpLocks/>
          </p:cNvCxnSpPr>
          <p:nvPr/>
        </p:nvCxnSpPr>
        <p:spPr>
          <a:xfrm flipH="1">
            <a:off x="6096001" y="701336"/>
            <a:ext cx="6095999" cy="0"/>
          </a:xfrm>
          <a:prstGeom prst="line">
            <a:avLst/>
          </a:prstGeom>
          <a:ln w="57150">
            <a:solidFill>
              <a:srgbClr val="FFE699"/>
            </a:solidFill>
          </a:ln>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3.4  </a:t>
            </a:r>
            <a:r>
              <a:rPr lang="zh-CN" altLang="en-US" sz="1800" b="1" dirty="0">
                <a:effectLst/>
                <a:latin typeface="霞鹜文楷 Light" pitchFamily="2" charset="-122"/>
                <a:ea typeface="霞鹜文楷 Light" pitchFamily="2" charset="-122"/>
                <a:cs typeface="Times New Roman" panose="02020603050405020304" pitchFamily="18" charset="0"/>
              </a:rPr>
              <a:t>课程小结</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grpSp>
        <p:nvGrpSpPr>
          <p:cNvPr id="71" name="组合 70">
            <a:extLst>
              <a:ext uri="{FF2B5EF4-FFF2-40B4-BE49-F238E27FC236}">
                <a16:creationId xmlns:a16="http://schemas.microsoft.com/office/drawing/2014/main" id="{3558D9D5-B466-47D4-8B04-DBAD3EE94A02}"/>
              </a:ext>
            </a:extLst>
          </p:cNvPr>
          <p:cNvGrpSpPr/>
          <p:nvPr/>
        </p:nvGrpSpPr>
        <p:grpSpPr>
          <a:xfrm>
            <a:off x="683335" y="3350067"/>
            <a:ext cx="10825330" cy="2659062"/>
            <a:chOff x="683335" y="3350067"/>
            <a:chExt cx="10825330" cy="2659062"/>
          </a:xfrm>
        </p:grpSpPr>
        <p:grpSp>
          <p:nvGrpSpPr>
            <p:cNvPr id="72" name="组合 71">
              <a:extLst>
                <a:ext uri="{FF2B5EF4-FFF2-40B4-BE49-F238E27FC236}">
                  <a16:creationId xmlns:a16="http://schemas.microsoft.com/office/drawing/2014/main" id="{421700D6-A595-477E-B858-62229C1B9103}"/>
                </a:ext>
              </a:extLst>
            </p:cNvPr>
            <p:cNvGrpSpPr/>
            <p:nvPr/>
          </p:nvGrpSpPr>
          <p:grpSpPr>
            <a:xfrm>
              <a:off x="683335" y="3350067"/>
              <a:ext cx="10825330" cy="2659062"/>
              <a:chOff x="683335" y="3084120"/>
              <a:chExt cx="10825330" cy="2659062"/>
            </a:xfrm>
          </p:grpSpPr>
          <p:pic>
            <p:nvPicPr>
              <p:cNvPr id="74" name="图片 73" descr="QR 代码&#10;&#10;描述已自动生成">
                <a:extLst>
                  <a:ext uri="{FF2B5EF4-FFF2-40B4-BE49-F238E27FC236}">
                    <a16:creationId xmlns:a16="http://schemas.microsoft.com/office/drawing/2014/main" id="{9441E9D6-E9BE-40D7-A59B-5715316BB74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Lst>
              </a:blip>
              <a:srcRect t="11973" b="23864"/>
              <a:stretch/>
            </p:blipFill>
            <p:spPr>
              <a:xfrm>
                <a:off x="9196044" y="3084120"/>
                <a:ext cx="2312621" cy="2659062"/>
              </a:xfrm>
              <a:prstGeom prst="rect">
                <a:avLst/>
              </a:prstGeom>
            </p:spPr>
          </p:pic>
          <p:sp>
            <p:nvSpPr>
              <p:cNvPr id="75" name="文本框 45">
                <a:extLst>
                  <a:ext uri="{FF2B5EF4-FFF2-40B4-BE49-F238E27FC236}">
                    <a16:creationId xmlns:a16="http://schemas.microsoft.com/office/drawing/2014/main" id="{29405694-0AC1-4E9B-8C45-B87599E437DD}"/>
                  </a:ext>
                </a:extLst>
              </p:cNvPr>
              <p:cNvSpPr txBox="1"/>
              <p:nvPr/>
            </p:nvSpPr>
            <p:spPr>
              <a:xfrm>
                <a:off x="683335" y="4875278"/>
                <a:ext cx="7160059"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latin typeface="+mj-lt"/>
                    <a:ea typeface="霞鹜文楷 Light" pitchFamily="2" charset="-122"/>
                  </a:rPr>
                  <a:t>在这里，我们都是</a:t>
                </a:r>
                <a:r>
                  <a:rPr lang="en-US" altLang="zh-CN" sz="2800" b="1" dirty="0">
                    <a:latin typeface="+mj-lt"/>
                    <a:ea typeface="霞鹜文楷 Light" pitchFamily="2" charset="-122"/>
                  </a:rPr>
                  <a:t>Ladybug Tools</a:t>
                </a:r>
                <a:r>
                  <a:rPr lang="zh-CN" altLang="en-US" sz="2800" b="1" dirty="0">
                    <a:latin typeface="+mj-lt"/>
                    <a:ea typeface="霞鹜文楷 Light" pitchFamily="2" charset="-122"/>
                  </a:rPr>
                  <a:t>玩家</a:t>
                </a:r>
                <a:endParaRPr lang="en-US" altLang="zh-CN" sz="2800" b="1" dirty="0">
                  <a:latin typeface="+mj-lt"/>
                  <a:ea typeface="霞鹜文楷 Light" pitchFamily="2" charset="-122"/>
                </a:endParaRPr>
              </a:p>
            </p:txBody>
          </p:sp>
        </p:grpSp>
        <p:sp>
          <p:nvSpPr>
            <p:cNvPr id="73" name="文本框 72">
              <a:extLst>
                <a:ext uri="{FF2B5EF4-FFF2-40B4-BE49-F238E27FC236}">
                  <a16:creationId xmlns:a16="http://schemas.microsoft.com/office/drawing/2014/main" id="{7607D66F-2F46-4C15-99F9-120144018B1A}"/>
                </a:ext>
              </a:extLst>
            </p:cNvPr>
            <p:cNvSpPr txBox="1"/>
            <p:nvPr/>
          </p:nvSpPr>
          <p:spPr>
            <a:xfrm>
              <a:off x="1208221" y="3602342"/>
              <a:ext cx="6110286" cy="1477328"/>
            </a:xfrm>
            <a:prstGeom prst="rect">
              <a:avLst/>
            </a:prstGeom>
            <a:noFill/>
          </p:spPr>
          <p:txBody>
            <a:bodyPr wrap="square">
              <a:spAutoFit/>
            </a:bodyPr>
            <a:lstStyle/>
            <a:p>
              <a:r>
                <a:rPr lang="zh-CN" altLang="en-US" b="1" dirty="0"/>
                <a:t>如果你不问诸如下述的问题：</a:t>
              </a:r>
              <a:endParaRPr lang="en-US" altLang="zh-CN" b="1" dirty="0"/>
            </a:p>
            <a:p>
              <a:r>
                <a:rPr lang="zh-CN" altLang="en-US" dirty="0"/>
                <a:t>有没有中文版啊？</a:t>
              </a:r>
              <a:endParaRPr lang="en-US" altLang="zh-CN" dirty="0"/>
            </a:p>
            <a:p>
              <a:r>
                <a:rPr lang="zh-CN" altLang="en-US" dirty="0"/>
                <a:t>我怎么装这个插件</a:t>
              </a:r>
              <a:r>
                <a:rPr lang="en-US" altLang="zh-CN" dirty="0"/>
                <a:t>?</a:t>
              </a:r>
            </a:p>
            <a:p>
              <a:r>
                <a:rPr lang="zh-CN" altLang="en-US" dirty="0"/>
                <a:t>那个电池在哪里啊？</a:t>
              </a:r>
              <a:endParaRPr lang="en-US" altLang="zh-CN" dirty="0"/>
            </a:p>
            <a:p>
              <a:r>
                <a:rPr lang="en-US" altLang="zh-CN" dirty="0"/>
                <a:t>……</a:t>
              </a:r>
            </a:p>
          </p:txBody>
        </p:sp>
      </p:grpSp>
      <p:sp>
        <p:nvSpPr>
          <p:cNvPr id="76" name="文本框 75">
            <a:extLst>
              <a:ext uri="{FF2B5EF4-FFF2-40B4-BE49-F238E27FC236}">
                <a16:creationId xmlns:a16="http://schemas.microsoft.com/office/drawing/2014/main" id="{237085C5-AB68-4ACC-B0EC-6B7C50A37C4A}"/>
              </a:ext>
            </a:extLst>
          </p:cNvPr>
          <p:cNvSpPr txBox="1"/>
          <p:nvPr/>
        </p:nvSpPr>
        <p:spPr>
          <a:xfrm>
            <a:off x="1208221" y="2635802"/>
            <a:ext cx="4198398" cy="463910"/>
          </a:xfrm>
          <a:prstGeom prst="rect">
            <a:avLst/>
          </a:prstGeom>
          <a:noFill/>
        </p:spPr>
        <p:txBody>
          <a:bodyPr wrap="square">
            <a:spAutoFit/>
          </a:bodyPr>
          <a:lstStyle/>
          <a:p>
            <a:pPr>
              <a:lnSpc>
                <a:spcPct val="150000"/>
              </a:lnSpc>
            </a:pPr>
            <a:r>
              <a:rPr lang="zh-CN" altLang="en-US" b="1" dirty="0">
                <a:effectLst/>
                <a:latin typeface="霞鹜文楷 Light" pitchFamily="2" charset="-122"/>
                <a:ea typeface="霞鹜文楷 Light" pitchFamily="2" charset="-122"/>
              </a:rPr>
              <a:t>以及本节课课后的胡言乱语</a:t>
            </a:r>
            <a:r>
              <a:rPr lang="en-US" altLang="zh-CN" b="1" dirty="0">
                <a:effectLst/>
                <a:latin typeface="霞鹜文楷 Light" pitchFamily="2" charset="-122"/>
                <a:ea typeface="霞鹜文楷 Light" pitchFamily="2" charset="-122"/>
              </a:rPr>
              <a:t>……</a:t>
            </a:r>
          </a:p>
        </p:txBody>
      </p:sp>
      <p:sp>
        <p:nvSpPr>
          <p:cNvPr id="18" name="文本框 17">
            <a:extLst>
              <a:ext uri="{FF2B5EF4-FFF2-40B4-BE49-F238E27FC236}">
                <a16:creationId xmlns:a16="http://schemas.microsoft.com/office/drawing/2014/main" id="{BD81D766-64E2-4A1B-9B51-EED31FAF5F1E}"/>
              </a:ext>
            </a:extLst>
          </p:cNvPr>
          <p:cNvSpPr txBox="1"/>
          <p:nvPr/>
        </p:nvSpPr>
        <p:spPr>
          <a:xfrm>
            <a:off x="1076993" y="1244816"/>
            <a:ext cx="4198398" cy="135081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气象参数来源与气象文件的组成</a:t>
            </a:r>
            <a:endParaRPr lang="en-US" altLang="zh-CN" sz="1400"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与建筑分析相关的些许知识</a:t>
            </a:r>
            <a:endParaRPr lang="en-US" altLang="zh-CN" sz="1400"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气象数据文件在</a:t>
            </a:r>
            <a:r>
              <a:rPr lang="en-US" altLang="zh-CN" sz="1400" b="1" dirty="0">
                <a:effectLst/>
                <a:latin typeface="霞鹜文楷 Light" pitchFamily="2" charset="-122"/>
                <a:ea typeface="霞鹜文楷 Light" pitchFamily="2" charset="-122"/>
              </a:rPr>
              <a:t>Ladybug Tools</a:t>
            </a:r>
            <a:r>
              <a:rPr lang="zh-CN" altLang="en-US" sz="1400" b="1" dirty="0">
                <a:effectLst/>
                <a:latin typeface="霞鹜文楷 Light" pitchFamily="2" charset="-122"/>
                <a:ea typeface="霞鹜文楷 Light" pitchFamily="2" charset="-122"/>
              </a:rPr>
              <a:t>的表现形式</a:t>
            </a:r>
            <a:endParaRPr lang="en-US" altLang="zh-CN" sz="1400" b="1" dirty="0">
              <a:effectLst/>
              <a:latin typeface="霞鹜文楷 Light" pitchFamily="2" charset="-122"/>
              <a:ea typeface="霞鹜文楷 Light" pitchFamily="2" charset="-122"/>
            </a:endParaRPr>
          </a:p>
          <a:p>
            <a:pPr marL="285750" indent="-285750">
              <a:lnSpc>
                <a:spcPct val="150000"/>
              </a:lnSpc>
              <a:buFont typeface="Arial" panose="020B0604020202020204" pitchFamily="34" charset="0"/>
              <a:buChar char="•"/>
            </a:pPr>
            <a:r>
              <a:rPr lang="zh-CN" altLang="en-US" sz="1400" b="1" dirty="0">
                <a:effectLst/>
                <a:latin typeface="霞鹜文楷 Light" pitchFamily="2" charset="-122"/>
                <a:ea typeface="霞鹜文楷 Light" pitchFamily="2" charset="-122"/>
              </a:rPr>
              <a:t>简单的指标计算</a:t>
            </a:r>
            <a:endParaRPr lang="en-US" altLang="zh-CN" sz="1400" b="1" dirty="0">
              <a:effectLst/>
              <a:latin typeface="霞鹜文楷 Light" pitchFamily="2" charset="-122"/>
              <a:ea typeface="霞鹜文楷 Light" pitchFamily="2" charset="-122"/>
            </a:endParaRPr>
          </a:p>
        </p:txBody>
      </p:sp>
    </p:spTree>
    <p:extLst>
      <p:ext uri="{BB962C8B-B14F-4D97-AF65-F5344CB8AC3E}">
        <p14:creationId xmlns:p14="http://schemas.microsoft.com/office/powerpoint/2010/main" val="424564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8566F75D-78A8-42CB-9215-E8D7E5516688}"/>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正式开始学习前，您需要做的事情</a:t>
            </a:r>
          </a:p>
        </p:txBody>
      </p:sp>
      <p:sp>
        <p:nvSpPr>
          <p:cNvPr id="22" name="文本框 21">
            <a:extLst>
              <a:ext uri="{FF2B5EF4-FFF2-40B4-BE49-F238E27FC236}">
                <a16:creationId xmlns:a16="http://schemas.microsoft.com/office/drawing/2014/main" id="{F684216F-CAC3-4690-92B2-D735BDED0B80}"/>
              </a:ext>
            </a:extLst>
          </p:cNvPr>
          <p:cNvSpPr txBox="1"/>
          <p:nvPr/>
        </p:nvSpPr>
        <p:spPr>
          <a:xfrm>
            <a:off x="753832" y="1245823"/>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设置您的</a:t>
            </a:r>
            <a:r>
              <a:rPr lang="en-US" altLang="zh-CN" sz="1800" b="1" dirty="0">
                <a:latin typeface="霞鹜文楷 Light" pitchFamily="2" charset="-122"/>
                <a:ea typeface="霞鹜文楷 Light" pitchFamily="2" charset="-122"/>
              </a:rPr>
              <a:t>Rhino</a:t>
            </a:r>
            <a:r>
              <a:rPr lang="zh-CN" altLang="en-US" sz="1800" b="1" dirty="0">
                <a:latin typeface="霞鹜文楷 Light" pitchFamily="2" charset="-122"/>
                <a:ea typeface="霞鹜文楷 Light" pitchFamily="2" charset="-122"/>
              </a:rPr>
              <a:t>模板为米制单位（请务必检查）并启动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（命令栏输入后回车即可）</a:t>
            </a:r>
            <a:endParaRPr lang="en-US" altLang="zh-CN" sz="1800" b="1" dirty="0">
              <a:latin typeface="霞鹜文楷 Light" pitchFamily="2" charset="-122"/>
              <a:ea typeface="霞鹜文楷 Light" pitchFamily="2" charset="-122"/>
            </a:endParaRPr>
          </a:p>
        </p:txBody>
      </p:sp>
      <p:pic>
        <p:nvPicPr>
          <p:cNvPr id="7" name="图片 6">
            <a:extLst>
              <a:ext uri="{FF2B5EF4-FFF2-40B4-BE49-F238E27FC236}">
                <a16:creationId xmlns:a16="http://schemas.microsoft.com/office/drawing/2014/main" id="{BD9D2469-A2F4-4D31-BF75-4FC63D1685A9}"/>
              </a:ext>
            </a:extLst>
          </p:cNvPr>
          <p:cNvPicPr>
            <a:picLocks noChangeAspect="1"/>
          </p:cNvPicPr>
          <p:nvPr/>
        </p:nvPicPr>
        <p:blipFill>
          <a:blip r:embed="rId3"/>
          <a:stretch>
            <a:fillRect/>
          </a:stretch>
        </p:blipFill>
        <p:spPr>
          <a:xfrm>
            <a:off x="824478" y="2475898"/>
            <a:ext cx="4753362" cy="3478910"/>
          </a:xfrm>
          <a:prstGeom prst="rect">
            <a:avLst/>
          </a:prstGeom>
        </p:spPr>
      </p:pic>
      <p:pic>
        <p:nvPicPr>
          <p:cNvPr id="13" name="图片 12">
            <a:extLst>
              <a:ext uri="{FF2B5EF4-FFF2-40B4-BE49-F238E27FC236}">
                <a16:creationId xmlns:a16="http://schemas.microsoft.com/office/drawing/2014/main" id="{E8551C5C-9334-4E41-9833-3C2670D0B105}"/>
              </a:ext>
            </a:extLst>
          </p:cNvPr>
          <p:cNvPicPr>
            <a:picLocks noChangeAspect="1"/>
          </p:cNvPicPr>
          <p:nvPr/>
        </p:nvPicPr>
        <p:blipFill rotWithShape="1">
          <a:blip r:embed="rId4"/>
          <a:srcRect r="78500" b="55704"/>
          <a:stretch/>
        </p:blipFill>
        <p:spPr>
          <a:xfrm>
            <a:off x="5803138" y="2475898"/>
            <a:ext cx="3001869" cy="3478909"/>
          </a:xfrm>
          <a:prstGeom prst="rect">
            <a:avLst/>
          </a:prstGeom>
        </p:spPr>
      </p:pic>
      <p:sp>
        <p:nvSpPr>
          <p:cNvPr id="28" name="文本框 27">
            <a:extLst>
              <a:ext uri="{FF2B5EF4-FFF2-40B4-BE49-F238E27FC236}">
                <a16:creationId xmlns:a16="http://schemas.microsoft.com/office/drawing/2014/main" id="{2E0BE673-F625-4104-8E42-8D4265A0F755}"/>
              </a:ext>
            </a:extLst>
          </p:cNvPr>
          <p:cNvSpPr txBox="1"/>
          <p:nvPr/>
        </p:nvSpPr>
        <p:spPr>
          <a:xfrm>
            <a:off x="753832" y="1615155"/>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菜单栏中的</a:t>
            </a:r>
            <a:r>
              <a:rPr lang="en-US" altLang="zh-CN" sz="1800" b="1" dirty="0">
                <a:latin typeface="霞鹜文楷 Light" pitchFamily="2" charset="-122"/>
                <a:ea typeface="霞鹜文楷 Light" pitchFamily="2" charset="-122"/>
              </a:rPr>
              <a:t>Display</a:t>
            </a:r>
            <a:r>
              <a:rPr lang="zh-CN" altLang="en-US" sz="1800" b="1" dirty="0">
                <a:latin typeface="霞鹜文楷 Light" pitchFamily="2" charset="-122"/>
                <a:ea typeface="霞鹜文楷 Light" pitchFamily="2" charset="-122"/>
              </a:rPr>
              <a:t>选项里将</a:t>
            </a:r>
            <a:r>
              <a:rPr lang="en-US" altLang="zh-CN" sz="1800" b="1" dirty="0">
                <a:latin typeface="霞鹜文楷 Light" pitchFamily="2" charset="-122"/>
                <a:ea typeface="霞鹜文楷 Light" pitchFamily="2" charset="-122"/>
              </a:rPr>
              <a:t>Draw Icons</a:t>
            </a:r>
            <a:r>
              <a:rPr lang="zh-CN" altLang="en-US" sz="1800" b="1" dirty="0">
                <a:latin typeface="霞鹜文楷 Light" pitchFamily="2" charset="-122"/>
                <a:ea typeface="霞鹜文楷 Light" pitchFamily="2" charset="-122"/>
              </a:rPr>
              <a:t>和</a:t>
            </a:r>
            <a:r>
              <a:rPr lang="en-US" altLang="zh-CN" sz="1800" b="1" dirty="0">
                <a:latin typeface="霞鹜文楷 Light" pitchFamily="2" charset="-122"/>
                <a:ea typeface="霞鹜文楷 Light" pitchFamily="2" charset="-122"/>
              </a:rPr>
              <a:t>Draw Full Names</a:t>
            </a:r>
            <a:r>
              <a:rPr lang="zh-CN" altLang="en-US" sz="1800" b="1" dirty="0">
                <a:latin typeface="霞鹜文楷 Light" pitchFamily="2" charset="-122"/>
                <a:ea typeface="霞鹜文楷 Light" pitchFamily="2" charset="-122"/>
              </a:rPr>
              <a:t>激活</a:t>
            </a:r>
            <a:endParaRPr lang="en-US" altLang="zh-CN" sz="1800" b="1" dirty="0">
              <a:latin typeface="霞鹜文楷 Light" pitchFamily="2" charset="-122"/>
              <a:ea typeface="霞鹜文楷 Light" pitchFamily="2" charset="-122"/>
            </a:endParaRPr>
          </a:p>
        </p:txBody>
      </p:sp>
      <p:pic>
        <p:nvPicPr>
          <p:cNvPr id="16" name="图片 15">
            <a:extLst>
              <a:ext uri="{FF2B5EF4-FFF2-40B4-BE49-F238E27FC236}">
                <a16:creationId xmlns:a16="http://schemas.microsoft.com/office/drawing/2014/main" id="{9F54CD73-EE1A-4354-BA8F-16BECBEE5BB2}"/>
              </a:ext>
            </a:extLst>
          </p:cNvPr>
          <p:cNvPicPr>
            <a:picLocks noChangeAspect="1"/>
          </p:cNvPicPr>
          <p:nvPr/>
        </p:nvPicPr>
        <p:blipFill rotWithShape="1">
          <a:blip r:embed="rId5"/>
          <a:srcRect r="83417" b="62518"/>
          <a:stretch/>
        </p:blipFill>
        <p:spPr>
          <a:xfrm>
            <a:off x="9030305" y="2475898"/>
            <a:ext cx="2736376" cy="3478908"/>
          </a:xfrm>
          <a:prstGeom prst="rect">
            <a:avLst/>
          </a:prstGeom>
        </p:spPr>
      </p:pic>
      <p:sp>
        <p:nvSpPr>
          <p:cNvPr id="29" name="文本框 28">
            <a:extLst>
              <a:ext uri="{FF2B5EF4-FFF2-40B4-BE49-F238E27FC236}">
                <a16:creationId xmlns:a16="http://schemas.microsoft.com/office/drawing/2014/main" id="{B7855C80-8030-4C30-922E-0E164F73FFF7}"/>
              </a:ext>
            </a:extLst>
          </p:cNvPr>
          <p:cNvSpPr txBox="1"/>
          <p:nvPr/>
        </p:nvSpPr>
        <p:spPr>
          <a:xfrm>
            <a:off x="759805" y="1969434"/>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菜单栏中的</a:t>
            </a:r>
            <a:r>
              <a:rPr lang="en-US" altLang="zh-CN" sz="1800" b="1" dirty="0">
                <a:latin typeface="霞鹜文楷 Light" pitchFamily="2" charset="-122"/>
                <a:ea typeface="霞鹜文楷 Light" pitchFamily="2" charset="-122"/>
              </a:rPr>
              <a:t>View</a:t>
            </a:r>
            <a:r>
              <a:rPr lang="zh-CN" altLang="en-US" sz="1800" b="1" dirty="0">
                <a:latin typeface="霞鹜文楷 Light" pitchFamily="2" charset="-122"/>
                <a:ea typeface="霞鹜文楷 Light" pitchFamily="2" charset="-122"/>
              </a:rPr>
              <a:t>选项里将</a:t>
            </a:r>
            <a:r>
              <a:rPr lang="en-US" altLang="zh-CN" sz="1800" b="1" dirty="0">
                <a:latin typeface="霞鹜文楷 Light" pitchFamily="2" charset="-122"/>
                <a:ea typeface="霞鹜文楷 Light" pitchFamily="2" charset="-122"/>
              </a:rPr>
              <a:t>Obscure Components</a:t>
            </a:r>
            <a:r>
              <a:rPr lang="zh-CN" altLang="en-US" sz="1800" b="1" dirty="0">
                <a:latin typeface="霞鹜文楷 Light" pitchFamily="2" charset="-122"/>
                <a:ea typeface="霞鹜文楷 Light" pitchFamily="2" charset="-122"/>
              </a:rPr>
              <a:t>激活</a:t>
            </a:r>
            <a:endParaRPr lang="en-US" altLang="zh-CN" sz="1800" b="1" dirty="0">
              <a:latin typeface="霞鹜文楷 Light" pitchFamily="2" charset="-122"/>
              <a:ea typeface="霞鹜文楷 Light" pitchFamily="2" charset="-122"/>
            </a:endParaRPr>
          </a:p>
        </p:txBody>
      </p:sp>
      <p:sp>
        <p:nvSpPr>
          <p:cNvPr id="30" name="矩形 29">
            <a:extLst>
              <a:ext uri="{FF2B5EF4-FFF2-40B4-BE49-F238E27FC236}">
                <a16:creationId xmlns:a16="http://schemas.microsoft.com/office/drawing/2014/main" id="{9DB0E033-DB6D-402E-9785-E40457077BDA}"/>
              </a:ext>
            </a:extLst>
          </p:cNvPr>
          <p:cNvSpPr/>
          <p:nvPr/>
        </p:nvSpPr>
        <p:spPr>
          <a:xfrm>
            <a:off x="6741839" y="3231142"/>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矩形 30">
            <a:extLst>
              <a:ext uri="{FF2B5EF4-FFF2-40B4-BE49-F238E27FC236}">
                <a16:creationId xmlns:a16="http://schemas.microsoft.com/office/drawing/2014/main" id="{18D33DA6-9A92-4334-920E-177253D42652}"/>
              </a:ext>
            </a:extLst>
          </p:cNvPr>
          <p:cNvSpPr/>
          <p:nvPr/>
        </p:nvSpPr>
        <p:spPr>
          <a:xfrm>
            <a:off x="6717672" y="2808887"/>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a:extLst>
              <a:ext uri="{FF2B5EF4-FFF2-40B4-BE49-F238E27FC236}">
                <a16:creationId xmlns:a16="http://schemas.microsoft.com/office/drawing/2014/main" id="{4652F36F-14ED-486A-85B9-BF3CFDB7940D}"/>
              </a:ext>
            </a:extLst>
          </p:cNvPr>
          <p:cNvSpPr/>
          <p:nvPr/>
        </p:nvSpPr>
        <p:spPr>
          <a:xfrm>
            <a:off x="9812092" y="4055085"/>
            <a:ext cx="1555430"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矩形 32">
            <a:extLst>
              <a:ext uri="{FF2B5EF4-FFF2-40B4-BE49-F238E27FC236}">
                <a16:creationId xmlns:a16="http://schemas.microsoft.com/office/drawing/2014/main" id="{5B269D79-1CC6-4DF4-9AD7-8AEA4588DAC1}"/>
              </a:ext>
            </a:extLst>
          </p:cNvPr>
          <p:cNvSpPr/>
          <p:nvPr/>
        </p:nvSpPr>
        <p:spPr>
          <a:xfrm>
            <a:off x="753832" y="3045547"/>
            <a:ext cx="1172801" cy="29437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96F0A645-BEDC-4138-B333-CE2D80FB85CE}"/>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86010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21" name="文本框 20">
            <a:extLst>
              <a:ext uri="{FF2B5EF4-FFF2-40B4-BE49-F238E27FC236}">
                <a16:creationId xmlns:a16="http://schemas.microsoft.com/office/drawing/2014/main" id="{8566F75D-78A8-42CB-9215-E8D7E5516688}"/>
              </a:ext>
            </a:extLst>
          </p:cNvPr>
          <p:cNvSpPr txBox="1"/>
          <p:nvPr/>
        </p:nvSpPr>
        <p:spPr>
          <a:xfrm>
            <a:off x="753832" y="775315"/>
            <a:ext cx="11438167" cy="369332"/>
          </a:xfrm>
          <a:prstGeom prst="rect">
            <a:avLst/>
          </a:prstGeom>
          <a:noFill/>
        </p:spPr>
        <p:txBody>
          <a:bodyPr wrap="square" rtlCol="0">
            <a:spAutoFit/>
          </a:bodyPr>
          <a:lstStyle/>
          <a:p>
            <a:r>
              <a:rPr lang="zh-CN" altLang="en-US" b="1" dirty="0">
                <a:latin typeface="霞鹜文楷 Light" pitchFamily="2" charset="-122"/>
                <a:ea typeface="霞鹜文楷 Light" pitchFamily="2" charset="-122"/>
              </a:rPr>
              <a:t>正式开始学习前，您需要做的事情</a:t>
            </a:r>
          </a:p>
        </p:txBody>
      </p:sp>
      <p:sp>
        <p:nvSpPr>
          <p:cNvPr id="22" name="文本框 21">
            <a:extLst>
              <a:ext uri="{FF2B5EF4-FFF2-40B4-BE49-F238E27FC236}">
                <a16:creationId xmlns:a16="http://schemas.microsoft.com/office/drawing/2014/main" id="{F684216F-CAC3-4690-92B2-D735BDED0B80}"/>
              </a:ext>
            </a:extLst>
          </p:cNvPr>
          <p:cNvSpPr txBox="1"/>
          <p:nvPr/>
        </p:nvSpPr>
        <p:spPr>
          <a:xfrm>
            <a:off x="753832" y="1245823"/>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Rhino</a:t>
            </a:r>
            <a:r>
              <a:rPr lang="zh-CN" altLang="en-US" sz="1800" b="1" dirty="0">
                <a:latin typeface="霞鹜文楷 Light" pitchFamily="2" charset="-122"/>
                <a:ea typeface="霞鹜文楷 Light" pitchFamily="2" charset="-122"/>
              </a:rPr>
              <a:t>界面中，输入</a:t>
            </a:r>
            <a:r>
              <a:rPr lang="en-US" altLang="zh-CN" sz="1800" b="1" dirty="0" err="1">
                <a:latin typeface="霞鹜文楷 Light" pitchFamily="2" charset="-122"/>
                <a:ea typeface="霞鹜文楷 Light" pitchFamily="2" charset="-122"/>
              </a:rPr>
              <a:t>TopMostViewport</a:t>
            </a:r>
            <a:r>
              <a:rPr lang="zh-CN" altLang="en-US" sz="1800" b="1" dirty="0">
                <a:latin typeface="霞鹜文楷 Light" pitchFamily="2" charset="-122"/>
                <a:ea typeface="霞鹜文楷 Light" pitchFamily="2" charset="-122"/>
              </a:rPr>
              <a:t>激活置顶视图框</a:t>
            </a:r>
            <a:endParaRPr lang="en-US" altLang="zh-CN" sz="1800" b="1" dirty="0">
              <a:latin typeface="霞鹜文楷 Light" pitchFamily="2" charset="-122"/>
              <a:ea typeface="霞鹜文楷 Light" pitchFamily="2" charset="-122"/>
            </a:endParaRPr>
          </a:p>
        </p:txBody>
      </p:sp>
      <p:pic>
        <p:nvPicPr>
          <p:cNvPr id="3" name="图片 2">
            <a:extLst>
              <a:ext uri="{FF2B5EF4-FFF2-40B4-BE49-F238E27FC236}">
                <a16:creationId xmlns:a16="http://schemas.microsoft.com/office/drawing/2014/main" id="{519994CA-6644-4BF4-9DCD-79E5D62447BF}"/>
              </a:ext>
            </a:extLst>
          </p:cNvPr>
          <p:cNvPicPr>
            <a:picLocks noChangeAspect="1"/>
          </p:cNvPicPr>
          <p:nvPr/>
        </p:nvPicPr>
        <p:blipFill>
          <a:blip r:embed="rId3"/>
          <a:stretch>
            <a:fillRect/>
          </a:stretch>
        </p:blipFill>
        <p:spPr>
          <a:xfrm>
            <a:off x="721896" y="1946160"/>
            <a:ext cx="5761990" cy="3928630"/>
          </a:xfrm>
          <a:prstGeom prst="rect">
            <a:avLst/>
          </a:prstGeom>
        </p:spPr>
      </p:pic>
      <p:sp>
        <p:nvSpPr>
          <p:cNvPr id="23" name="文本框 22">
            <a:extLst>
              <a:ext uri="{FF2B5EF4-FFF2-40B4-BE49-F238E27FC236}">
                <a16:creationId xmlns:a16="http://schemas.microsoft.com/office/drawing/2014/main" id="{5FE413B5-5B2E-4A7E-B781-5248A8BAE55D}"/>
              </a:ext>
            </a:extLst>
          </p:cNvPr>
          <p:cNvSpPr txBox="1"/>
          <p:nvPr/>
        </p:nvSpPr>
        <p:spPr>
          <a:xfrm>
            <a:off x="753832" y="1614717"/>
            <a:ext cx="10016242" cy="369332"/>
          </a:xfrm>
          <a:prstGeom prst="rect">
            <a:avLst/>
          </a:prstGeom>
          <a:noFill/>
        </p:spPr>
        <p:txBody>
          <a:bodyPr wrap="square">
            <a:spAutoFit/>
          </a:bodyPr>
          <a:lstStyle/>
          <a:p>
            <a:pPr marL="342900" indent="-342900">
              <a:buFont typeface="Arial" panose="020B0604020202020204" pitchFamily="34" charset="0"/>
              <a:buChar char="•"/>
            </a:pPr>
            <a:r>
              <a:rPr lang="zh-CN" altLang="en-US" sz="1800" b="1" dirty="0">
                <a:latin typeface="霞鹜文楷 Light" pitchFamily="2" charset="-122"/>
                <a:ea typeface="霞鹜文楷 Light" pitchFamily="2" charset="-122"/>
              </a:rPr>
              <a:t>在</a:t>
            </a:r>
            <a:r>
              <a:rPr lang="en-US" altLang="zh-CN" sz="1800" b="1" dirty="0">
                <a:latin typeface="霞鹜文楷 Light" pitchFamily="2" charset="-122"/>
                <a:ea typeface="霞鹜文楷 Light" pitchFamily="2" charset="-122"/>
              </a:rPr>
              <a:t>Grasshopper</a:t>
            </a:r>
            <a:r>
              <a:rPr lang="zh-CN" altLang="en-US" sz="1800" b="1" dirty="0">
                <a:latin typeface="霞鹜文楷 Light" pitchFamily="2" charset="-122"/>
                <a:ea typeface="霞鹜文楷 Light" pitchFamily="2" charset="-122"/>
              </a:rPr>
              <a:t>工具列中，在</a:t>
            </a:r>
            <a:r>
              <a:rPr lang="en-US" altLang="zh-CN" sz="1800" b="1" dirty="0">
                <a:latin typeface="霞鹜文楷 Light" pitchFamily="2" charset="-122"/>
                <a:ea typeface="霞鹜文楷 Light" pitchFamily="2" charset="-122"/>
              </a:rPr>
              <a:t>Params</a:t>
            </a:r>
            <a:r>
              <a:rPr lang="zh-CN" altLang="en-US" sz="1800" b="1" dirty="0">
                <a:latin typeface="霞鹜文楷 Light" pitchFamily="2" charset="-122"/>
                <a:ea typeface="霞鹜文楷 Light" pitchFamily="2" charset="-122"/>
              </a:rPr>
              <a:t>工具组中找到</a:t>
            </a:r>
            <a:r>
              <a:rPr lang="en-US" altLang="zh-CN" sz="1800" b="1" dirty="0">
                <a:latin typeface="霞鹜文楷 Light" pitchFamily="2" charset="-122"/>
                <a:ea typeface="霞鹜文楷 Light" pitchFamily="2" charset="-122"/>
              </a:rPr>
              <a:t>Bifocals</a:t>
            </a:r>
            <a:r>
              <a:rPr lang="zh-CN" altLang="en-US" sz="1800" b="1" dirty="0">
                <a:latin typeface="霞鹜文楷 Light" pitchFamily="2" charset="-122"/>
                <a:ea typeface="霞鹜文楷 Light" pitchFamily="2" charset="-122"/>
              </a:rPr>
              <a:t>并拖动到画布中</a:t>
            </a:r>
            <a:endParaRPr lang="en-US" altLang="zh-CN" sz="1800" b="1" dirty="0">
              <a:latin typeface="霞鹜文楷 Light" pitchFamily="2" charset="-122"/>
              <a:ea typeface="霞鹜文楷 Light" pitchFamily="2" charset="-122"/>
            </a:endParaRPr>
          </a:p>
        </p:txBody>
      </p:sp>
      <p:pic>
        <p:nvPicPr>
          <p:cNvPr id="20" name="图片 19">
            <a:extLst>
              <a:ext uri="{FF2B5EF4-FFF2-40B4-BE49-F238E27FC236}">
                <a16:creationId xmlns:a16="http://schemas.microsoft.com/office/drawing/2014/main" id="{E4642AFA-F7F6-48C4-8C30-A39F14678B4C}"/>
              </a:ext>
            </a:extLst>
          </p:cNvPr>
          <p:cNvPicPr>
            <a:picLocks noChangeAspect="1"/>
          </p:cNvPicPr>
          <p:nvPr/>
        </p:nvPicPr>
        <p:blipFill rotWithShape="1">
          <a:blip r:embed="rId4"/>
          <a:srcRect r="20166"/>
          <a:stretch/>
        </p:blipFill>
        <p:spPr>
          <a:xfrm>
            <a:off x="2157921" y="3100872"/>
            <a:ext cx="9647999" cy="2527938"/>
          </a:xfrm>
          <a:prstGeom prst="rect">
            <a:avLst/>
          </a:prstGeom>
        </p:spPr>
      </p:pic>
      <p:sp>
        <p:nvSpPr>
          <p:cNvPr id="25" name="矩形 24">
            <a:extLst>
              <a:ext uri="{FF2B5EF4-FFF2-40B4-BE49-F238E27FC236}">
                <a16:creationId xmlns:a16="http://schemas.microsoft.com/office/drawing/2014/main" id="{CF705CCA-BF32-4C12-BA71-F44D90BB4A6E}"/>
              </a:ext>
            </a:extLst>
          </p:cNvPr>
          <p:cNvSpPr/>
          <p:nvPr/>
        </p:nvSpPr>
        <p:spPr>
          <a:xfrm>
            <a:off x="721896" y="2549717"/>
            <a:ext cx="1025624" cy="27038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文本框 33">
            <a:extLst>
              <a:ext uri="{FF2B5EF4-FFF2-40B4-BE49-F238E27FC236}">
                <a16:creationId xmlns:a16="http://schemas.microsoft.com/office/drawing/2014/main" id="{142B5F89-84A1-4856-80B4-FB46B135B34E}"/>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42831986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3.1  </a:t>
            </a:r>
            <a:r>
              <a:rPr lang="zh-CN" altLang="en-US" sz="1800" b="1" dirty="0">
                <a:effectLst/>
                <a:latin typeface="霞鹜文楷 Light" pitchFamily="2" charset="-122"/>
                <a:ea typeface="霞鹜文楷 Light" pitchFamily="2" charset="-122"/>
                <a:cs typeface="Times New Roman" panose="02020603050405020304" pitchFamily="18" charset="0"/>
              </a:rPr>
              <a:t>数据源</a:t>
            </a:r>
            <a:endParaRPr lang="zh-CN" altLang="en-US" b="1" dirty="0">
              <a:latin typeface="霞鹜文楷 Light" pitchFamily="2" charset="-122"/>
              <a:ea typeface="霞鹜文楷 Light" pitchFamily="2" charset="-122"/>
            </a:endParaRPr>
          </a:p>
        </p:txBody>
      </p:sp>
      <p:sp>
        <p:nvSpPr>
          <p:cNvPr id="14" name="文本框 13">
            <a:extLst>
              <a:ext uri="{FF2B5EF4-FFF2-40B4-BE49-F238E27FC236}">
                <a16:creationId xmlns:a16="http://schemas.microsoft.com/office/drawing/2014/main" id="{84E37B58-2D55-4244-8DFD-F5F68DCC7EC8}"/>
              </a:ext>
            </a:extLst>
          </p:cNvPr>
          <p:cNvSpPr txBox="1"/>
          <p:nvPr/>
        </p:nvSpPr>
        <p:spPr>
          <a:xfrm>
            <a:off x="1056000" y="1213180"/>
            <a:ext cx="10079999" cy="1577740"/>
          </a:xfrm>
          <a:prstGeom prst="rect">
            <a:avLst/>
          </a:prstGeom>
          <a:noFill/>
        </p:spPr>
        <p:txBody>
          <a:bodyPr wrap="square">
            <a:spAutoFit/>
          </a:bodyPr>
          <a:lstStyle/>
          <a:p>
            <a:pPr indent="304800">
              <a:lnSpc>
                <a:spcPts val="3000"/>
              </a:lnSpc>
            </a:pPr>
            <a:r>
              <a:rPr lang="zh-CN" altLang="en-US" sz="1400" dirty="0">
                <a:latin typeface="霞鹜文楷 Light" pitchFamily="2" charset="-122"/>
                <a:ea typeface="霞鹜文楷 Light" pitchFamily="2" charset="-122"/>
                <a:cs typeface="Times New Roman" panose="02020603050405020304" pitchFamily="18" charset="0"/>
              </a:rPr>
              <a:t>在提供气象数据资源的站点中，不同的气象数据文件来源可能不是唯一的。例如在</a:t>
            </a:r>
            <a:r>
              <a:rPr lang="en-US" altLang="zh-CN" sz="1400" dirty="0">
                <a:latin typeface="霞鹜文楷 Light" pitchFamily="2" charset="-122"/>
                <a:ea typeface="霞鹜文楷 Light" pitchFamily="2" charset="-122"/>
                <a:cs typeface="Times New Roman" panose="02020603050405020304" pitchFamily="18" charset="0"/>
                <a:hlinkClick r:id="rId3"/>
              </a:rPr>
              <a:t>Energy Plus Weather</a:t>
            </a:r>
            <a:r>
              <a:rPr lang="zh-CN" altLang="en-US" sz="1400" dirty="0">
                <a:latin typeface="霞鹜文楷 Light" pitchFamily="2" charset="-122"/>
                <a:ea typeface="霞鹜文楷 Light" pitchFamily="2" charset="-122"/>
                <a:cs typeface="Times New Roman" panose="02020603050405020304" pitchFamily="18" charset="0"/>
              </a:rPr>
              <a:t>中，不同国家、地区的气象数据来源多达</a:t>
            </a:r>
            <a:r>
              <a:rPr lang="en-US" altLang="zh-CN" sz="1400" dirty="0">
                <a:latin typeface="霞鹜文楷 Light" pitchFamily="2" charset="-122"/>
                <a:ea typeface="霞鹜文楷 Light" pitchFamily="2" charset="-122"/>
                <a:cs typeface="Times New Roman" panose="02020603050405020304" pitchFamily="18" charset="0"/>
              </a:rPr>
              <a:t>20</a:t>
            </a:r>
            <a:r>
              <a:rPr lang="zh-CN" altLang="en-US" sz="1400" dirty="0">
                <a:latin typeface="霞鹜文楷 Light" pitchFamily="2" charset="-122"/>
                <a:ea typeface="霞鹜文楷 Light" pitchFamily="2" charset="-122"/>
                <a:cs typeface="Times New Roman" panose="02020603050405020304" pitchFamily="18" charset="0"/>
              </a:rPr>
              <a:t>种。其数据也会根据项目定位而有所侧重，例如我国建筑与能源行业中常使用的中国建筑用典型年天气资料（</a:t>
            </a:r>
            <a:r>
              <a:rPr lang="en-US" altLang="zh-CN" sz="1400" dirty="0">
                <a:latin typeface="霞鹜文楷 Light" pitchFamily="2" charset="-122"/>
                <a:ea typeface="霞鹜文楷 Light" pitchFamily="2" charset="-122"/>
                <a:cs typeface="Times New Roman" panose="02020603050405020304" pitchFamily="18" charset="0"/>
              </a:rPr>
              <a:t>CTYW</a:t>
            </a:r>
            <a:r>
              <a:rPr lang="zh-CN" altLang="en-US" sz="1400" dirty="0">
                <a:latin typeface="霞鹜文楷 Light" pitchFamily="2" charset="-122"/>
                <a:ea typeface="霞鹜文楷 Light" pitchFamily="2" charset="-122"/>
                <a:cs typeface="Times New Roman" panose="02020603050405020304" pitchFamily="18" charset="0"/>
              </a:rPr>
              <a:t>）和中国建筑热工况分析标准天气资料（</a:t>
            </a:r>
            <a:r>
              <a:rPr lang="en-US" altLang="zh-CN" sz="1400" dirty="0">
                <a:latin typeface="霞鹜文楷 Light" pitchFamily="2" charset="-122"/>
                <a:ea typeface="霞鹜文楷 Light" pitchFamily="2" charset="-122"/>
                <a:cs typeface="Times New Roman" panose="02020603050405020304" pitchFamily="18" charset="0"/>
              </a:rPr>
              <a:t>CSWD</a:t>
            </a:r>
            <a:r>
              <a:rPr lang="zh-CN" altLang="en-US" sz="1400" dirty="0">
                <a:latin typeface="霞鹜文楷 Light" pitchFamily="2" charset="-122"/>
                <a:ea typeface="霞鹜文楷 Light" pitchFamily="2" charset="-122"/>
                <a:cs typeface="Times New Roman" panose="02020603050405020304" pitchFamily="18" charset="0"/>
              </a:rPr>
              <a:t>），在进行太阳能、风能资源利用的研究时，常使用太阳能和风能资源评估项目</a:t>
            </a:r>
            <a:r>
              <a:rPr lang="en-US" altLang="zh-CN" sz="1400" dirty="0">
                <a:latin typeface="霞鹜文楷 Light" pitchFamily="2" charset="-122"/>
                <a:ea typeface="霞鹜文楷 Light" pitchFamily="2" charset="-122"/>
                <a:cs typeface="Times New Roman" panose="02020603050405020304" pitchFamily="18" charset="0"/>
              </a:rPr>
              <a:t>(SWERA)</a:t>
            </a:r>
            <a:r>
              <a:rPr lang="zh-CN" altLang="en-US" sz="1400" dirty="0">
                <a:latin typeface="霞鹜文楷 Light" pitchFamily="2" charset="-122"/>
                <a:ea typeface="霞鹜文楷 Light" pitchFamily="2" charset="-122"/>
                <a:cs typeface="Times New Roman" panose="02020603050405020304" pitchFamily="18" charset="0"/>
              </a:rPr>
              <a:t>的资源数据。</a:t>
            </a:r>
          </a:p>
        </p:txBody>
      </p:sp>
      <p:graphicFrame>
        <p:nvGraphicFramePr>
          <p:cNvPr id="15" name="表格 25">
            <a:extLst>
              <a:ext uri="{FF2B5EF4-FFF2-40B4-BE49-F238E27FC236}">
                <a16:creationId xmlns:a16="http://schemas.microsoft.com/office/drawing/2014/main" id="{2EDD4C42-1326-4A18-B17F-053ECA90E486}"/>
              </a:ext>
            </a:extLst>
          </p:cNvPr>
          <p:cNvGraphicFramePr>
            <a:graphicFrameLocks noGrp="1"/>
          </p:cNvGraphicFramePr>
          <p:nvPr>
            <p:extLst>
              <p:ext uri="{D42A27DB-BD31-4B8C-83A1-F6EECF244321}">
                <p14:modId xmlns:p14="http://schemas.microsoft.com/office/powerpoint/2010/main" val="1291621093"/>
              </p:ext>
            </p:extLst>
          </p:nvPr>
        </p:nvGraphicFramePr>
        <p:xfrm>
          <a:off x="996722" y="2892609"/>
          <a:ext cx="10080004" cy="3027203"/>
        </p:xfrm>
        <a:graphic>
          <a:graphicData uri="http://schemas.openxmlformats.org/drawingml/2006/table">
            <a:tbl>
              <a:tblPr firstRow="1" bandRow="1">
                <a:tableStyleId>{5940675A-B579-460E-94D1-54222C63F5DA}</a:tableStyleId>
              </a:tblPr>
              <a:tblGrid>
                <a:gridCol w="916364">
                  <a:extLst>
                    <a:ext uri="{9D8B030D-6E8A-4147-A177-3AD203B41FA5}">
                      <a16:colId xmlns:a16="http://schemas.microsoft.com/office/drawing/2014/main" val="997297018"/>
                    </a:ext>
                  </a:extLst>
                </a:gridCol>
                <a:gridCol w="916364">
                  <a:extLst>
                    <a:ext uri="{9D8B030D-6E8A-4147-A177-3AD203B41FA5}">
                      <a16:colId xmlns:a16="http://schemas.microsoft.com/office/drawing/2014/main" val="4263254214"/>
                    </a:ext>
                  </a:extLst>
                </a:gridCol>
                <a:gridCol w="916364">
                  <a:extLst>
                    <a:ext uri="{9D8B030D-6E8A-4147-A177-3AD203B41FA5}">
                      <a16:colId xmlns:a16="http://schemas.microsoft.com/office/drawing/2014/main" val="3557921674"/>
                    </a:ext>
                  </a:extLst>
                </a:gridCol>
                <a:gridCol w="916364">
                  <a:extLst>
                    <a:ext uri="{9D8B030D-6E8A-4147-A177-3AD203B41FA5}">
                      <a16:colId xmlns:a16="http://schemas.microsoft.com/office/drawing/2014/main" val="3239665578"/>
                    </a:ext>
                  </a:extLst>
                </a:gridCol>
                <a:gridCol w="916364">
                  <a:extLst>
                    <a:ext uri="{9D8B030D-6E8A-4147-A177-3AD203B41FA5}">
                      <a16:colId xmlns:a16="http://schemas.microsoft.com/office/drawing/2014/main" val="823291489"/>
                    </a:ext>
                  </a:extLst>
                </a:gridCol>
                <a:gridCol w="916364">
                  <a:extLst>
                    <a:ext uri="{9D8B030D-6E8A-4147-A177-3AD203B41FA5}">
                      <a16:colId xmlns:a16="http://schemas.microsoft.com/office/drawing/2014/main" val="2069442729"/>
                    </a:ext>
                  </a:extLst>
                </a:gridCol>
                <a:gridCol w="916364">
                  <a:extLst>
                    <a:ext uri="{9D8B030D-6E8A-4147-A177-3AD203B41FA5}">
                      <a16:colId xmlns:a16="http://schemas.microsoft.com/office/drawing/2014/main" val="3249880913"/>
                    </a:ext>
                  </a:extLst>
                </a:gridCol>
                <a:gridCol w="916364">
                  <a:extLst>
                    <a:ext uri="{9D8B030D-6E8A-4147-A177-3AD203B41FA5}">
                      <a16:colId xmlns:a16="http://schemas.microsoft.com/office/drawing/2014/main" val="3188229998"/>
                    </a:ext>
                  </a:extLst>
                </a:gridCol>
                <a:gridCol w="916364">
                  <a:extLst>
                    <a:ext uri="{9D8B030D-6E8A-4147-A177-3AD203B41FA5}">
                      <a16:colId xmlns:a16="http://schemas.microsoft.com/office/drawing/2014/main" val="3832112066"/>
                    </a:ext>
                  </a:extLst>
                </a:gridCol>
                <a:gridCol w="916364">
                  <a:extLst>
                    <a:ext uri="{9D8B030D-6E8A-4147-A177-3AD203B41FA5}">
                      <a16:colId xmlns:a16="http://schemas.microsoft.com/office/drawing/2014/main" val="3867323276"/>
                    </a:ext>
                  </a:extLst>
                </a:gridCol>
                <a:gridCol w="916364">
                  <a:extLst>
                    <a:ext uri="{9D8B030D-6E8A-4147-A177-3AD203B41FA5}">
                      <a16:colId xmlns:a16="http://schemas.microsoft.com/office/drawing/2014/main" val="4261224547"/>
                    </a:ext>
                  </a:extLst>
                </a:gridCol>
              </a:tblGrid>
              <a:tr h="337977">
                <a:tc gridSpan="11">
                  <a:txBody>
                    <a:bodyPr/>
                    <a:lstStyle/>
                    <a:p>
                      <a:pPr marL="0" algn="ctr" defTabSz="914400" rtl="0" eaLnBrk="1" latinLnBrk="0" hangingPunct="1"/>
                      <a:r>
                        <a:rPr lang="zh-CN" altLang="en-US" sz="1400" b="1" kern="1200" dirty="0">
                          <a:solidFill>
                            <a:schemeClr val="tx1"/>
                          </a:solidFill>
                          <a:latin typeface="霞鹜文楷 Light" pitchFamily="2" charset="-122"/>
                          <a:ea typeface="霞鹜文楷 Light" pitchFamily="2" charset="-122"/>
                          <a:cs typeface="+mn-cs"/>
                        </a:rPr>
                        <a:t>部分气象数据来源及对应的项目计划</a:t>
                      </a:r>
                    </a:p>
                  </a:txBody>
                  <a:tcPr marL="93140" marR="93140" marT="46570" marB="4657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hMerge="1">
                  <a:txBody>
                    <a:bodyPr/>
                    <a:lstStyle/>
                    <a:p>
                      <a:pPr marL="0" algn="ctr" defTabSz="914400" rtl="0" eaLnBrk="1" latinLnBrk="0" hangingPunct="1"/>
                      <a:endParaRPr lang="zh-CN" altLang="en-US" sz="1000" b="1" kern="1200" dirty="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dirty="0">
                        <a:solidFill>
                          <a:schemeClr val="dk1"/>
                        </a:solidFill>
                        <a:latin typeface="+mn-lt"/>
                        <a:ea typeface="+mn-ea"/>
                        <a:cs typeface="+mn-cs"/>
                      </a:endParaRPr>
                    </a:p>
                  </a:txBody>
                  <a:tcPr anchor="ctr"/>
                </a:tc>
                <a:tc hMerge="1">
                  <a:txBody>
                    <a:bodyPr/>
                    <a:lstStyle/>
                    <a:p>
                      <a:pPr marL="0" algn="ctr" defTabSz="914400" rtl="0" eaLnBrk="1" latinLnBrk="0" hangingPunct="1"/>
                      <a:endParaRPr lang="zh-CN" altLang="en-US" sz="1000" b="1" kern="1200" dirty="0">
                        <a:solidFill>
                          <a:schemeClr val="dk1"/>
                        </a:solidFill>
                        <a:latin typeface="+mn-lt"/>
                        <a:ea typeface="+mn-ea"/>
                        <a:cs typeface="+mn-cs"/>
                      </a:endParaRPr>
                    </a:p>
                  </a:txBody>
                  <a:tcPr anchor="ctr"/>
                </a:tc>
                <a:extLst>
                  <a:ext uri="{0D108BD9-81ED-4DB2-BD59-A6C34878D82A}">
                    <a16:rowId xmlns:a16="http://schemas.microsoft.com/office/drawing/2014/main" val="4252857860"/>
                  </a:ext>
                </a:extLst>
              </a:tr>
              <a:tr h="1065192">
                <a:tc>
                  <a:txBody>
                    <a:bodyPr/>
                    <a:lstStyle/>
                    <a:p>
                      <a:pPr marL="0" algn="ctr" defTabSz="914400" rtl="0" eaLnBrk="1" latinLnBrk="0" hangingPunct="1"/>
                      <a:r>
                        <a:rPr lang="en-US" altLang="zh-CN" sz="900" b="1" kern="1200" dirty="0">
                          <a:solidFill>
                            <a:schemeClr val="tx1"/>
                          </a:solidFill>
                        </a:rPr>
                        <a:t>Argentina TMY (</a:t>
                      </a:r>
                      <a:r>
                        <a:rPr lang="en-US" altLang="zh-CN" sz="900" b="1" kern="1200" dirty="0" err="1">
                          <a:solidFill>
                            <a:schemeClr val="tx1"/>
                          </a:solidFill>
                        </a:rPr>
                        <a:t>ArgTMY</a:t>
                      </a:r>
                      <a:r>
                        <a:rPr lang="en-US" altLang="zh-CN" sz="900" b="1" kern="1200" dirty="0">
                          <a:solidFill>
                            <a:schemeClr val="tx1"/>
                          </a:solidFill>
                        </a:rPr>
                        <a:t>)</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California Climate Zones 2 (CTZ2)</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Canadian Weather for Energy Calculations (CWEC)</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Chartered Institution of Building Services Engineers (CIBSE)</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City University of Hong Kong (</a:t>
                      </a:r>
                      <a:r>
                        <a:rPr lang="en-US" altLang="zh-CN" sz="900" b="1" kern="1200" dirty="0" err="1">
                          <a:solidFill>
                            <a:schemeClr val="tx1"/>
                          </a:solidFill>
                        </a:rPr>
                        <a:t>CityUHK</a:t>
                      </a:r>
                      <a:r>
                        <a:rPr lang="en-US" altLang="zh-CN" sz="900" b="1" kern="1200" dirty="0">
                          <a:solidFill>
                            <a:schemeClr val="tx1"/>
                          </a:solidFill>
                        </a:rPr>
                        <a:t>)</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Chinese Standard Weather Data (CSWD)</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Chinese Typical Year Weather (CTYW)</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Egyptian Typical Meteorological Year (ETMY)</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Kuwait Weather Data from Kuwait Institute for Scientific Research (KISR)</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New Zealand National Institute of Water &amp; Atmospheric Research Ltd (NIWA)</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Solar and Wind Energy Resource Assessment (SWERA)</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46855213"/>
                  </a:ext>
                </a:extLst>
              </a:tr>
              <a:tr h="1624034">
                <a:tc>
                  <a:txBody>
                    <a:bodyPr/>
                    <a:lstStyle/>
                    <a:p>
                      <a:pPr marL="0" algn="ctr" defTabSz="914400" rtl="0" eaLnBrk="1" latinLnBrk="0" hangingPunct="1"/>
                      <a:r>
                        <a:rPr lang="it-IT" altLang="zh-CN" sz="900" b="1" kern="1200" dirty="0">
                          <a:solidFill>
                            <a:schemeClr val="tx1"/>
                          </a:solidFill>
                        </a:rPr>
                        <a:t>Italian Climatic data collection "Gianni De Giorgio" (IGDG)</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IMGW Weather data set for Poland</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IMS Weather Data for Israel</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pt-BR" altLang="zh-CN" sz="900" b="1" kern="1200" dirty="0">
                          <a:solidFill>
                            <a:schemeClr val="tx1"/>
                          </a:solidFill>
                        </a:rPr>
                        <a:t>INETI Synthetic data for Portugal</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pt-BR" altLang="zh-CN" sz="900" b="1" kern="1200" dirty="0">
                          <a:solidFill>
                            <a:schemeClr val="tx1"/>
                          </a:solidFill>
                        </a:rPr>
                        <a:t>Instituto Nacional de Meteorologia (INMET) Arquivo por Brasil</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Indian Weather Data from the Indian Society of Heating, Refrigerating and Air-Conditioning Engineers (ISHRAE)</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ITMY (Iran Typical Meteorological Year) Data</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International Weather for Energy Calculations (IWEC)</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RMY Australia Representative Meteorological Year Climate Files</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Spanish Weather for Energy Calculations (SWEC)</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algn="ctr" defTabSz="914400" rtl="0" eaLnBrk="1" latinLnBrk="0" hangingPunct="1"/>
                      <a:r>
                        <a:rPr lang="en-US" altLang="zh-CN" sz="900" b="1" kern="1200" dirty="0">
                          <a:solidFill>
                            <a:schemeClr val="tx1"/>
                          </a:solidFill>
                        </a:rPr>
                        <a:t>Typical Meteorological Year (TMY1\2\3)</a:t>
                      </a:r>
                      <a:endParaRPr lang="zh-CN" altLang="en-US" sz="900" b="1" kern="1200" dirty="0">
                        <a:solidFill>
                          <a:schemeClr val="tx1"/>
                        </a:solidFill>
                        <a:latin typeface="+mn-lt"/>
                        <a:ea typeface="+mn-ea"/>
                        <a:cs typeface="+mn-cs"/>
                      </a:endParaRPr>
                    </a:p>
                  </a:txBody>
                  <a:tcPr marL="87219" marR="87219" marT="43610" marB="4361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442674"/>
                  </a:ext>
                </a:extLst>
              </a:tr>
            </a:tbl>
          </a:graphicData>
        </a:graphic>
      </p:graphicFrame>
      <p:sp>
        <p:nvSpPr>
          <p:cNvPr id="16" name="文本框 15">
            <a:extLst>
              <a:ext uri="{FF2B5EF4-FFF2-40B4-BE49-F238E27FC236}">
                <a16:creationId xmlns:a16="http://schemas.microsoft.com/office/drawing/2014/main" id="{6381C012-D155-440D-ADC3-1CD7A68CC637}"/>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963675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3"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3.2  </a:t>
            </a:r>
            <a:r>
              <a:rPr lang="zh-CN" altLang="en-US" sz="1800" b="1" dirty="0">
                <a:effectLst/>
                <a:latin typeface="霞鹜文楷 Light" pitchFamily="2" charset="-122"/>
                <a:ea typeface="霞鹜文楷 Light" pitchFamily="2" charset="-122"/>
                <a:cs typeface="Times New Roman" panose="02020603050405020304" pitchFamily="18" charset="0"/>
              </a:rPr>
              <a:t>典型气象年数据</a:t>
            </a:r>
            <a:endParaRPr lang="zh-CN" altLang="en-US" b="1" dirty="0">
              <a:latin typeface="霞鹜文楷 Light" pitchFamily="2" charset="-122"/>
              <a:ea typeface="霞鹜文楷 Light" pitchFamily="2" charset="-122"/>
            </a:endParaRPr>
          </a:p>
        </p:txBody>
      </p:sp>
      <p:sp>
        <p:nvSpPr>
          <p:cNvPr id="16" name="文本框 15">
            <a:extLst>
              <a:ext uri="{FF2B5EF4-FFF2-40B4-BE49-F238E27FC236}">
                <a16:creationId xmlns:a16="http://schemas.microsoft.com/office/drawing/2014/main" id="{87FEAF70-E160-49EB-B486-513AE56A4C11}"/>
              </a:ext>
            </a:extLst>
          </p:cNvPr>
          <p:cNvSpPr txBox="1"/>
          <p:nvPr/>
        </p:nvSpPr>
        <p:spPr>
          <a:xfrm>
            <a:off x="1056000" y="1213180"/>
            <a:ext cx="10079999" cy="1193019"/>
          </a:xfrm>
          <a:prstGeom prst="rect">
            <a:avLst/>
          </a:prstGeom>
          <a:noFill/>
        </p:spPr>
        <p:txBody>
          <a:bodyPr wrap="square">
            <a:spAutoFit/>
          </a:bodyPr>
          <a:lstStyle/>
          <a:p>
            <a:pPr indent="304800">
              <a:lnSpc>
                <a:spcPts val="3000"/>
              </a:lnSpc>
            </a:pPr>
            <a:r>
              <a:rPr lang="zh-CN" altLang="en-US" sz="1400" dirty="0">
                <a:latin typeface="霞鹜文楷 Light" pitchFamily="2" charset="-122"/>
                <a:ea typeface="霞鹜文楷 Light" pitchFamily="2" charset="-122"/>
                <a:cs typeface="Times New Roman" panose="02020603050405020304" pitchFamily="18" charset="0"/>
              </a:rPr>
              <a:t>在不同的气象数据搜集项目、数据库来源的同一气象数据文件中，每个月份的数据来源可能并不是同一年，而是选择</a:t>
            </a:r>
            <a:r>
              <a:rPr lang="zh-CN" altLang="en-US" sz="1400" b="1" dirty="0">
                <a:latin typeface="霞鹜文楷 Light" pitchFamily="2" charset="-122"/>
                <a:ea typeface="霞鹜文楷 Light" pitchFamily="2" charset="-122"/>
                <a:cs typeface="Times New Roman" panose="02020603050405020304" pitchFamily="18" charset="0"/>
              </a:rPr>
              <a:t>近</a:t>
            </a:r>
            <a:r>
              <a:rPr lang="en-US" altLang="zh-CN" sz="1400" b="1" dirty="0">
                <a:latin typeface="霞鹜文楷 Light" pitchFamily="2" charset="-122"/>
                <a:ea typeface="霞鹜文楷 Light" pitchFamily="2" charset="-122"/>
                <a:cs typeface="Times New Roman" panose="02020603050405020304" pitchFamily="18" charset="0"/>
              </a:rPr>
              <a:t>30</a:t>
            </a:r>
            <a:r>
              <a:rPr lang="zh-CN" altLang="en-US" sz="1400" b="1" dirty="0">
                <a:latin typeface="霞鹜文楷 Light" pitchFamily="2" charset="-122"/>
                <a:ea typeface="霞鹜文楷 Light" pitchFamily="2" charset="-122"/>
                <a:cs typeface="Times New Roman" panose="02020603050405020304" pitchFamily="18" charset="0"/>
              </a:rPr>
              <a:t>年的月平均值</a:t>
            </a:r>
            <a:r>
              <a:rPr lang="zh-CN" altLang="en-US" sz="1400" dirty="0">
                <a:latin typeface="霞鹜文楷 Light" pitchFamily="2" charset="-122"/>
                <a:ea typeface="霞鹜文楷 Light" pitchFamily="2" charset="-122"/>
                <a:cs typeface="Times New Roman" panose="02020603050405020304" pitchFamily="18" charset="0"/>
              </a:rPr>
              <a:t>为依据，从近</a:t>
            </a:r>
            <a:r>
              <a:rPr lang="en-US" altLang="zh-CN" sz="1400" dirty="0">
                <a:latin typeface="霞鹜文楷 Light" pitchFamily="2" charset="-122"/>
                <a:ea typeface="霞鹜文楷 Light" pitchFamily="2" charset="-122"/>
                <a:cs typeface="Times New Roman" panose="02020603050405020304" pitchFamily="18" charset="0"/>
              </a:rPr>
              <a:t>10</a:t>
            </a:r>
            <a:r>
              <a:rPr lang="zh-CN" altLang="en-US" sz="1400" dirty="0">
                <a:latin typeface="霞鹜文楷 Light" pitchFamily="2" charset="-122"/>
                <a:ea typeface="霞鹜文楷 Light" pitchFamily="2" charset="-122"/>
                <a:cs typeface="Times New Roman" panose="02020603050405020304" pitchFamily="18" charset="0"/>
              </a:rPr>
              <a:t>年数据中选取一年各月接近</a:t>
            </a:r>
            <a:r>
              <a:rPr lang="en-US" altLang="zh-CN" sz="1400" dirty="0">
                <a:latin typeface="霞鹜文楷 Light" pitchFamily="2" charset="-122"/>
                <a:ea typeface="霞鹜文楷 Light" pitchFamily="2" charset="-122"/>
                <a:cs typeface="Times New Roman" panose="02020603050405020304" pitchFamily="18" charset="0"/>
              </a:rPr>
              <a:t>30</a:t>
            </a:r>
            <a:r>
              <a:rPr lang="zh-CN" altLang="en-US" sz="1400" dirty="0">
                <a:latin typeface="霞鹜文楷 Light" pitchFamily="2" charset="-122"/>
                <a:ea typeface="霞鹜文楷 Light" pitchFamily="2" charset="-122"/>
                <a:cs typeface="Times New Roman" panose="02020603050405020304" pitchFamily="18" charset="0"/>
              </a:rPr>
              <a:t>年的平均值作为典型气象年</a:t>
            </a:r>
            <a:r>
              <a:rPr lang="en-US" altLang="zh-CN" sz="1400" dirty="0">
                <a:latin typeface="霞鹜文楷 Light" pitchFamily="2" charset="-122"/>
                <a:ea typeface="霞鹜文楷 Light" pitchFamily="2" charset="-122"/>
                <a:cs typeface="Times New Roman" panose="02020603050405020304" pitchFamily="18" charset="0"/>
              </a:rPr>
              <a:t>(Typical Meteorological Year)</a:t>
            </a:r>
            <a:r>
              <a:rPr lang="zh-CN" altLang="en-US" sz="1400" dirty="0">
                <a:latin typeface="霞鹜文楷 Light" pitchFamily="2" charset="-122"/>
                <a:ea typeface="霞鹜文楷 Light" pitchFamily="2" charset="-122"/>
                <a:cs typeface="Times New Roman" panose="02020603050405020304" pitchFamily="18" charset="0"/>
              </a:rPr>
              <a:t>，并组成基于此数值的全年</a:t>
            </a:r>
            <a:r>
              <a:rPr lang="en-US" altLang="zh-CN" sz="1400" dirty="0">
                <a:latin typeface="霞鹜文楷 Light" pitchFamily="2" charset="-122"/>
                <a:ea typeface="霞鹜文楷 Light" pitchFamily="2" charset="-122"/>
                <a:cs typeface="Times New Roman" panose="02020603050405020304" pitchFamily="18" charset="0"/>
              </a:rPr>
              <a:t>8760</a:t>
            </a:r>
            <a:r>
              <a:rPr lang="zh-CN" altLang="en-US" sz="1400" dirty="0">
                <a:latin typeface="霞鹜文楷 Light" pitchFamily="2" charset="-122"/>
                <a:ea typeface="霞鹜文楷 Light" pitchFamily="2" charset="-122"/>
                <a:cs typeface="Times New Roman" panose="02020603050405020304" pitchFamily="18" charset="0"/>
              </a:rPr>
              <a:t>小时逐时气象数据文件。</a:t>
            </a:r>
          </a:p>
        </p:txBody>
      </p:sp>
      <p:grpSp>
        <p:nvGrpSpPr>
          <p:cNvPr id="2" name="组合 1">
            <a:extLst>
              <a:ext uri="{FF2B5EF4-FFF2-40B4-BE49-F238E27FC236}">
                <a16:creationId xmlns:a16="http://schemas.microsoft.com/office/drawing/2014/main" id="{78671873-FFA4-40B7-A0CF-321B11F02C66}"/>
              </a:ext>
            </a:extLst>
          </p:cNvPr>
          <p:cNvGrpSpPr/>
          <p:nvPr/>
        </p:nvGrpSpPr>
        <p:grpSpPr>
          <a:xfrm>
            <a:off x="1133876" y="2406199"/>
            <a:ext cx="9750359" cy="3369235"/>
            <a:chOff x="1133876" y="2406199"/>
            <a:chExt cx="9750359" cy="3369235"/>
          </a:xfrm>
        </p:grpSpPr>
        <p:pic>
          <p:nvPicPr>
            <p:cNvPr id="18" name="图片 17">
              <a:extLst>
                <a:ext uri="{FF2B5EF4-FFF2-40B4-BE49-F238E27FC236}">
                  <a16:creationId xmlns:a16="http://schemas.microsoft.com/office/drawing/2014/main" id="{45DC6EB5-9CD2-41B5-B21D-D77066E8A54F}"/>
                </a:ext>
              </a:extLst>
            </p:cNvPr>
            <p:cNvPicPr>
              <a:picLocks noChangeAspect="1"/>
            </p:cNvPicPr>
            <p:nvPr/>
          </p:nvPicPr>
          <p:blipFill rotWithShape="1">
            <a:blip r:embed="rId3"/>
            <a:srcRect t="1" b="-657"/>
            <a:stretch/>
          </p:blipFill>
          <p:spPr>
            <a:xfrm>
              <a:off x="1133877" y="2651857"/>
              <a:ext cx="4470743" cy="2700000"/>
            </a:xfrm>
            <a:prstGeom prst="rect">
              <a:avLst/>
            </a:prstGeom>
          </p:spPr>
        </p:pic>
        <p:pic>
          <p:nvPicPr>
            <p:cNvPr id="19" name="图片 18">
              <a:extLst>
                <a:ext uri="{FF2B5EF4-FFF2-40B4-BE49-F238E27FC236}">
                  <a16:creationId xmlns:a16="http://schemas.microsoft.com/office/drawing/2014/main" id="{1B850B85-42B1-4A3C-85C5-F678C353BD0B}"/>
                </a:ext>
              </a:extLst>
            </p:cNvPr>
            <p:cNvPicPr>
              <a:picLocks noChangeAspect="1"/>
            </p:cNvPicPr>
            <p:nvPr/>
          </p:nvPicPr>
          <p:blipFill>
            <a:blip r:embed="rId4"/>
            <a:stretch>
              <a:fillRect/>
            </a:stretch>
          </p:blipFill>
          <p:spPr>
            <a:xfrm>
              <a:off x="5964602" y="2406199"/>
              <a:ext cx="4919633" cy="2700000"/>
            </a:xfrm>
            <a:prstGeom prst="rect">
              <a:avLst/>
            </a:prstGeom>
          </p:spPr>
        </p:pic>
        <p:sp>
          <p:nvSpPr>
            <p:cNvPr id="20" name="文本框 19">
              <a:extLst>
                <a:ext uri="{FF2B5EF4-FFF2-40B4-BE49-F238E27FC236}">
                  <a16:creationId xmlns:a16="http://schemas.microsoft.com/office/drawing/2014/main" id="{241C71A3-0E76-4560-ABBF-1E3BF7DB53DA}"/>
                </a:ext>
              </a:extLst>
            </p:cNvPr>
            <p:cNvSpPr txBox="1"/>
            <p:nvPr/>
          </p:nvSpPr>
          <p:spPr>
            <a:xfrm>
              <a:off x="1133876" y="5351857"/>
              <a:ext cx="4470743" cy="423577"/>
            </a:xfrm>
            <a:prstGeom prst="rect">
              <a:avLst/>
            </a:prstGeom>
            <a:noFill/>
          </p:spPr>
          <p:txBody>
            <a:bodyPr wrap="square">
              <a:spAutoFit/>
            </a:bodyPr>
            <a:lstStyle/>
            <a:p>
              <a:pPr algn="ctr">
                <a:lnSpc>
                  <a:spcPts val="3000"/>
                </a:lnSpc>
              </a:pPr>
              <a:r>
                <a:rPr lang="zh-CN" altLang="en-US" sz="1400" dirty="0">
                  <a:latin typeface="霞鹜文楷 Light" pitchFamily="2" charset="-122"/>
                  <a:ea typeface="霞鹜文楷 Light" pitchFamily="2" charset="-122"/>
                  <a:cs typeface="Times New Roman" panose="02020603050405020304" pitchFamily="18" charset="0"/>
                </a:rPr>
                <a:t>不同气象数据的典型年组成</a:t>
              </a:r>
            </a:p>
          </p:txBody>
        </p:sp>
        <p:sp>
          <p:nvSpPr>
            <p:cNvPr id="21" name="文本框 20">
              <a:extLst>
                <a:ext uri="{FF2B5EF4-FFF2-40B4-BE49-F238E27FC236}">
                  <a16:creationId xmlns:a16="http://schemas.microsoft.com/office/drawing/2014/main" id="{CC9DCC53-F1C5-43C6-8D66-05EE6AEBFDC1}"/>
                </a:ext>
              </a:extLst>
            </p:cNvPr>
            <p:cNvSpPr txBox="1"/>
            <p:nvPr/>
          </p:nvSpPr>
          <p:spPr>
            <a:xfrm>
              <a:off x="5964602" y="5351857"/>
              <a:ext cx="4919633" cy="423577"/>
            </a:xfrm>
            <a:prstGeom prst="rect">
              <a:avLst/>
            </a:prstGeom>
            <a:noFill/>
          </p:spPr>
          <p:txBody>
            <a:bodyPr wrap="square">
              <a:spAutoFit/>
            </a:bodyPr>
            <a:lstStyle/>
            <a:p>
              <a:pPr algn="ctr">
                <a:lnSpc>
                  <a:spcPts val="3000"/>
                </a:lnSpc>
              </a:pPr>
              <a:r>
                <a:rPr lang="zh-CN" altLang="en-US" sz="1400" dirty="0">
                  <a:latin typeface="霞鹜文楷 Light" pitchFamily="2" charset="-122"/>
                  <a:ea typeface="霞鹜文楷 Light" pitchFamily="2" charset="-122"/>
                  <a:cs typeface="Times New Roman" panose="02020603050405020304" pitchFamily="18" charset="0"/>
                </a:rPr>
                <a:t>不同气象数据来源下的天空辐射模型</a:t>
              </a:r>
            </a:p>
          </p:txBody>
        </p:sp>
      </p:grpSp>
      <p:cxnSp>
        <p:nvCxnSpPr>
          <p:cNvPr id="23" name="直接连接符 22">
            <a:extLst>
              <a:ext uri="{FF2B5EF4-FFF2-40B4-BE49-F238E27FC236}">
                <a16:creationId xmlns:a16="http://schemas.microsoft.com/office/drawing/2014/main" id="{9741BCD7-6D83-4DC7-872A-69FEFC87CFCD}"/>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4" name="文本框 23">
            <a:extLst>
              <a:ext uri="{FF2B5EF4-FFF2-40B4-BE49-F238E27FC236}">
                <a16:creationId xmlns:a16="http://schemas.microsoft.com/office/drawing/2014/main" id="{BABEB1A0-E3AE-46C8-A9B6-8A8FCDCCA84A}"/>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1626950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graphicFrame>
        <p:nvGraphicFramePr>
          <p:cNvPr id="22" name="表格 21">
            <a:extLst>
              <a:ext uri="{FF2B5EF4-FFF2-40B4-BE49-F238E27FC236}">
                <a16:creationId xmlns:a16="http://schemas.microsoft.com/office/drawing/2014/main" id="{E8F31D0C-D5BB-45C0-BDFC-4980823685F3}"/>
              </a:ext>
            </a:extLst>
          </p:cNvPr>
          <p:cNvGraphicFramePr>
            <a:graphicFrameLocks noGrp="1"/>
          </p:cNvGraphicFramePr>
          <p:nvPr>
            <p:extLst>
              <p:ext uri="{D42A27DB-BD31-4B8C-83A1-F6EECF244321}">
                <p14:modId xmlns:p14="http://schemas.microsoft.com/office/powerpoint/2010/main" val="1811284960"/>
              </p:ext>
            </p:extLst>
          </p:nvPr>
        </p:nvGraphicFramePr>
        <p:xfrm>
          <a:off x="996721" y="3337457"/>
          <a:ext cx="10080000" cy="2160001"/>
        </p:xfrm>
        <a:graphic>
          <a:graphicData uri="http://schemas.openxmlformats.org/drawingml/2006/table">
            <a:tbl>
              <a:tblPr firstRow="1" firstCol="1" bandRow="1">
                <a:tableStyleId>{5940675A-B579-460E-94D1-54222C63F5DA}</a:tableStyleId>
              </a:tblPr>
              <a:tblGrid>
                <a:gridCol w="1723680">
                  <a:extLst>
                    <a:ext uri="{9D8B030D-6E8A-4147-A177-3AD203B41FA5}">
                      <a16:colId xmlns:a16="http://schemas.microsoft.com/office/drawing/2014/main" val="4134323711"/>
                    </a:ext>
                  </a:extLst>
                </a:gridCol>
                <a:gridCol w="8356320">
                  <a:extLst>
                    <a:ext uri="{9D8B030D-6E8A-4147-A177-3AD203B41FA5}">
                      <a16:colId xmlns:a16="http://schemas.microsoft.com/office/drawing/2014/main" val="1328453463"/>
                    </a:ext>
                  </a:extLst>
                </a:gridCol>
              </a:tblGrid>
              <a:tr h="303029">
                <a:tc>
                  <a:txBody>
                    <a:bodyPr/>
                    <a:lstStyle/>
                    <a:p>
                      <a:pPr algn="ctr">
                        <a:lnSpc>
                          <a:spcPts val="2000"/>
                        </a:lnSpc>
                      </a:pPr>
                      <a:r>
                        <a:rPr lang="zh-CN" sz="1200" b="1" kern="100" dirty="0">
                          <a:solidFill>
                            <a:schemeClr val="tx1"/>
                          </a:solidFill>
                          <a:effectLst/>
                          <a:latin typeface="霞鹜文楷 Light" pitchFamily="2" charset="-122"/>
                          <a:ea typeface="霞鹜文楷 Light" pitchFamily="2" charset="-122"/>
                        </a:rPr>
                        <a:t>数据库</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zh-CN" sz="1200" b="1" kern="100" dirty="0">
                          <a:solidFill>
                            <a:schemeClr val="tx1"/>
                          </a:solidFill>
                          <a:effectLst/>
                          <a:latin typeface="霞鹜文楷 Light" pitchFamily="2" charset="-122"/>
                          <a:ea typeface="霞鹜文楷 Light" pitchFamily="2" charset="-122"/>
                        </a:rPr>
                        <a:t>资源站点</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390854209"/>
                  </a:ext>
                </a:extLst>
              </a:tr>
              <a:tr h="303029">
                <a:tc>
                  <a:txBody>
                    <a:bodyPr/>
                    <a:lstStyle/>
                    <a:p>
                      <a:pPr algn="ctr">
                        <a:lnSpc>
                          <a:spcPts val="2000"/>
                        </a:lnSpc>
                      </a:pPr>
                      <a:r>
                        <a:rPr lang="en-US" sz="1200" b="1" kern="100" dirty="0">
                          <a:solidFill>
                            <a:schemeClr val="tx1"/>
                          </a:solidFill>
                          <a:effectLst/>
                          <a:latin typeface="霞鹜文楷 Light" pitchFamily="2" charset="-122"/>
                          <a:ea typeface="霞鹜文楷 Light" pitchFamily="2" charset="-122"/>
                        </a:rPr>
                        <a:t>SWERA</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en-US" sz="1200" u="sng" kern="100" dirty="0">
                          <a:effectLst/>
                          <a:latin typeface="霞鹜文楷 Light" pitchFamily="2" charset="-122"/>
                          <a:ea typeface="霞鹜文楷 Light" pitchFamily="2" charset="-122"/>
                          <a:hlinkClick r:id="rId3"/>
                        </a:rPr>
                        <a:t>https://openei.org/wiki/Solar_and_Wind_Energy_Resource_Assessment_(SWERA)</a:t>
                      </a:r>
                      <a:endParaRPr lang="zh-CN" sz="1200" kern="100" dirty="0">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1947879"/>
                  </a:ext>
                </a:extLst>
              </a:tr>
              <a:tr h="303029">
                <a:tc>
                  <a:txBody>
                    <a:bodyPr/>
                    <a:lstStyle/>
                    <a:p>
                      <a:pPr algn="ctr">
                        <a:lnSpc>
                          <a:spcPts val="2000"/>
                        </a:lnSpc>
                      </a:pPr>
                      <a:r>
                        <a:rPr lang="en-US" sz="1200" b="1" kern="100" dirty="0">
                          <a:solidFill>
                            <a:schemeClr val="tx1"/>
                          </a:solidFill>
                          <a:effectLst/>
                          <a:latin typeface="霞鹜文楷 Light" pitchFamily="2" charset="-122"/>
                          <a:ea typeface="霞鹜文楷 Light" pitchFamily="2" charset="-122"/>
                        </a:rPr>
                        <a:t>Energy Plus Weather</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en-US" sz="1200" u="sng" kern="100" dirty="0">
                          <a:effectLst/>
                          <a:latin typeface="霞鹜文楷 Light" pitchFamily="2" charset="-122"/>
                          <a:ea typeface="霞鹜文楷 Light" pitchFamily="2" charset="-122"/>
                          <a:hlinkClick r:id="rId4"/>
                        </a:rPr>
                        <a:t>https://energyplus.net/weather/sources</a:t>
                      </a:r>
                      <a:endParaRPr lang="zh-CN" sz="1200" kern="100" dirty="0">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48853568"/>
                  </a:ext>
                </a:extLst>
              </a:tr>
              <a:tr h="303029">
                <a:tc>
                  <a:txBody>
                    <a:bodyPr/>
                    <a:lstStyle/>
                    <a:p>
                      <a:pPr algn="ctr">
                        <a:lnSpc>
                          <a:spcPts val="2000"/>
                        </a:lnSpc>
                      </a:pPr>
                      <a:r>
                        <a:rPr lang="en-US" sz="1200" b="1" kern="100" dirty="0">
                          <a:solidFill>
                            <a:schemeClr val="tx1"/>
                          </a:solidFill>
                          <a:effectLst/>
                          <a:latin typeface="霞鹜文楷 Light" pitchFamily="2" charset="-122"/>
                          <a:ea typeface="霞鹜文楷 Light" pitchFamily="2" charset="-122"/>
                        </a:rPr>
                        <a:t>One Building</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en-US" sz="1200" u="sng" kern="100" dirty="0">
                          <a:effectLst/>
                          <a:latin typeface="霞鹜文楷 Light" pitchFamily="2" charset="-122"/>
                          <a:ea typeface="霞鹜文楷 Light" pitchFamily="2" charset="-122"/>
                          <a:hlinkClick r:id="rId5"/>
                        </a:rPr>
                        <a:t>https://climate.onebuilding.org/</a:t>
                      </a:r>
                      <a:endParaRPr lang="zh-CN" sz="1200" kern="100" dirty="0">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52700772"/>
                  </a:ext>
                </a:extLst>
              </a:tr>
              <a:tr h="303029">
                <a:tc>
                  <a:txBody>
                    <a:bodyPr/>
                    <a:lstStyle/>
                    <a:p>
                      <a:pPr algn="ctr">
                        <a:lnSpc>
                          <a:spcPts val="2000"/>
                        </a:lnSpc>
                      </a:pPr>
                      <a:r>
                        <a:rPr lang="en-US" sz="1200" b="1" kern="100" dirty="0">
                          <a:solidFill>
                            <a:schemeClr val="tx1"/>
                          </a:solidFill>
                          <a:effectLst/>
                          <a:latin typeface="霞鹜文楷 Light" pitchFamily="2" charset="-122"/>
                          <a:ea typeface="霞鹜文楷 Light" pitchFamily="2" charset="-122"/>
                        </a:rPr>
                        <a:t>CBE</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en-US" sz="1200" u="sng" kern="100" dirty="0">
                          <a:effectLst/>
                          <a:latin typeface="霞鹜文楷 Light" pitchFamily="2" charset="-122"/>
                          <a:ea typeface="霞鹜文楷 Light" pitchFamily="2" charset="-122"/>
                          <a:hlinkClick r:id="rId6"/>
                        </a:rPr>
                        <a:t>https://clima.cbe.berkeley.edu/</a:t>
                      </a:r>
                      <a:endParaRPr lang="zh-CN" sz="1200" kern="100" dirty="0">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71140852"/>
                  </a:ext>
                </a:extLst>
              </a:tr>
              <a:tr h="644856">
                <a:tc>
                  <a:txBody>
                    <a:bodyPr/>
                    <a:lstStyle/>
                    <a:p>
                      <a:pPr algn="ctr">
                        <a:lnSpc>
                          <a:spcPts val="2000"/>
                        </a:lnSpc>
                      </a:pPr>
                      <a:r>
                        <a:rPr lang="en-US" sz="1200" b="1" kern="100" dirty="0">
                          <a:solidFill>
                            <a:schemeClr val="tx1"/>
                          </a:solidFill>
                          <a:effectLst/>
                          <a:latin typeface="霞鹜文楷 Light" pitchFamily="2" charset="-122"/>
                          <a:ea typeface="霞鹜文楷 Light" pitchFamily="2" charset="-122"/>
                        </a:rPr>
                        <a:t>ASHRAE</a:t>
                      </a:r>
                      <a:endParaRPr lang="zh-CN" sz="1200" b="1" kern="100" dirty="0">
                        <a:solidFill>
                          <a:schemeClr val="tx1"/>
                        </a:solidFill>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lnSpc>
                          <a:spcPts val="2000"/>
                        </a:lnSpc>
                      </a:pPr>
                      <a:r>
                        <a:rPr lang="en-US" sz="1200" u="sng" kern="100" dirty="0">
                          <a:effectLst/>
                          <a:latin typeface="霞鹜文楷 Light" pitchFamily="2" charset="-122"/>
                          <a:ea typeface="霞鹜文楷 Light" pitchFamily="2" charset="-122"/>
                          <a:hlinkClick r:id="rId7"/>
                        </a:rPr>
                        <a:t>https://www.techstreet.com/ashrae/standards/rp-1015-typical-weather-years-for-international-locations?gateway_code=ashrae&amp;product_id=1719102</a:t>
                      </a:r>
                      <a:endParaRPr lang="zh-CN" sz="1200" kern="100" dirty="0">
                        <a:effectLst/>
                        <a:latin typeface="霞鹜文楷 Light" pitchFamily="2" charset="-122"/>
                        <a:ea typeface="霞鹜文楷 Light" pitchFamily="2" charset="-122"/>
                        <a:cs typeface="Times New Roman" panose="02020603050405020304" pitchFamily="18" charset="0"/>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4016972"/>
                  </a:ext>
                </a:extLst>
              </a:tr>
            </a:tbl>
          </a:graphicData>
        </a:graphic>
      </p:graphicFrame>
      <p:sp>
        <p:nvSpPr>
          <p:cNvPr id="23" name="文本框 22">
            <a:extLst>
              <a:ext uri="{FF2B5EF4-FFF2-40B4-BE49-F238E27FC236}">
                <a16:creationId xmlns:a16="http://schemas.microsoft.com/office/drawing/2014/main" id="{23FBD1A4-1823-4E71-9FBE-42DEE8311B4E}"/>
              </a:ext>
            </a:extLst>
          </p:cNvPr>
          <p:cNvSpPr txBox="1"/>
          <p:nvPr/>
        </p:nvSpPr>
        <p:spPr>
          <a:xfrm>
            <a:off x="996722" y="1463085"/>
            <a:ext cx="10079999" cy="1589987"/>
          </a:xfrm>
          <a:prstGeom prst="rect">
            <a:avLst/>
          </a:prstGeom>
          <a:noFill/>
        </p:spPr>
        <p:txBody>
          <a:bodyPr wrap="square">
            <a:spAutoFit/>
          </a:bodyPr>
          <a:lstStyle/>
          <a:p>
            <a:pPr indent="304800">
              <a:lnSpc>
                <a:spcPts val="3000"/>
              </a:lnSpc>
            </a:pPr>
            <a:r>
              <a:rPr lang="zh-CN" altLang="zh-CN" sz="1600" dirty="0">
                <a:latin typeface="霞鹜文楷 Light" pitchFamily="2" charset="-122"/>
                <a:ea typeface="霞鹜文楷 Light" pitchFamily="2" charset="-122"/>
                <a:cs typeface="Times New Roman" panose="02020603050405020304" pitchFamily="18" charset="0"/>
              </a:rPr>
              <a:t>气象数据是进行建筑风、光、热环境模拟的重要基础数据，通常用于模拟建筑供暖、空调负载、能源使用以及计算可再生能源利用率，其源数据包括年度设计数据、典型年份数据和最大焓、最高和最低温度和太阳辐射的极端年份。</a:t>
            </a:r>
            <a:endParaRPr lang="en-US" altLang="zh-CN" sz="1600" dirty="0">
              <a:latin typeface="霞鹜文楷 Light" pitchFamily="2" charset="-122"/>
              <a:ea typeface="霞鹜文楷 Light" pitchFamily="2" charset="-122"/>
              <a:cs typeface="Times New Roman" panose="02020603050405020304" pitchFamily="18" charset="0"/>
            </a:endParaRPr>
          </a:p>
          <a:p>
            <a:pPr indent="304800">
              <a:lnSpc>
                <a:spcPts val="3000"/>
              </a:lnSpc>
            </a:pPr>
            <a:r>
              <a:rPr lang="zh-CN" altLang="en-US" sz="1600" dirty="0">
                <a:latin typeface="霞鹜文楷 Light" pitchFamily="2" charset="-122"/>
                <a:ea typeface="霞鹜文楷 Light" pitchFamily="2" charset="-122"/>
                <a:cs typeface="Times New Roman" panose="02020603050405020304" pitchFamily="18" charset="0"/>
              </a:rPr>
              <a:t>一般情况下，可从下述数据库中</a:t>
            </a:r>
            <a:r>
              <a:rPr lang="zh-CN" altLang="en-US" sz="1600" b="1" u="sng" dirty="0">
                <a:latin typeface="霞鹜文楷 Light" pitchFamily="2" charset="-122"/>
                <a:ea typeface="霞鹜文楷 Light" pitchFamily="2" charset="-122"/>
                <a:cs typeface="Times New Roman" panose="02020603050405020304" pitchFamily="18" charset="0"/>
              </a:rPr>
              <a:t>获取</a:t>
            </a:r>
            <a:r>
              <a:rPr lang="zh-CN" altLang="en-US" sz="1600" dirty="0">
                <a:latin typeface="霞鹜文楷 Light" pitchFamily="2" charset="-122"/>
                <a:ea typeface="霞鹜文楷 Light" pitchFamily="2" charset="-122"/>
                <a:cs typeface="Times New Roman" panose="02020603050405020304" pitchFamily="18" charset="0"/>
              </a:rPr>
              <a:t>或</a:t>
            </a:r>
            <a:r>
              <a:rPr lang="zh-CN" altLang="en-US" sz="1600" b="1" u="sng" dirty="0">
                <a:latin typeface="霞鹜文楷 Light" pitchFamily="2" charset="-122"/>
                <a:ea typeface="霞鹜文楷 Light" pitchFamily="2" charset="-122"/>
                <a:cs typeface="Times New Roman" panose="02020603050405020304" pitchFamily="18" charset="0"/>
              </a:rPr>
              <a:t>购买</a:t>
            </a:r>
            <a:r>
              <a:rPr lang="zh-CN" altLang="en-US" sz="1600" dirty="0">
                <a:latin typeface="霞鹜文楷 Light" pitchFamily="2" charset="-122"/>
                <a:ea typeface="霞鹜文楷 Light" pitchFamily="2" charset="-122"/>
                <a:cs typeface="Times New Roman" panose="02020603050405020304" pitchFamily="18" charset="0"/>
              </a:rPr>
              <a:t>开放、可靠的气象数据文件。</a:t>
            </a:r>
          </a:p>
        </p:txBody>
      </p:sp>
      <p:sp>
        <p:nvSpPr>
          <p:cNvPr id="24" name="矩形 23">
            <a:extLst>
              <a:ext uri="{FF2B5EF4-FFF2-40B4-BE49-F238E27FC236}">
                <a16:creationId xmlns:a16="http://schemas.microsoft.com/office/drawing/2014/main" id="{043DD222-60AE-4D13-80C7-3138B146A429}"/>
              </a:ext>
            </a:extLst>
          </p:cNvPr>
          <p:cNvSpPr/>
          <p:nvPr/>
        </p:nvSpPr>
        <p:spPr>
          <a:xfrm>
            <a:off x="996721" y="3337458"/>
            <a:ext cx="10079999" cy="2160000"/>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a:extLst>
              <a:ext uri="{FF2B5EF4-FFF2-40B4-BE49-F238E27FC236}">
                <a16:creationId xmlns:a16="http://schemas.microsoft.com/office/drawing/2014/main" id="{1D57EBC7-E7DB-4D8D-92D6-33ECAC7A5B58}"/>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361812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grpSp>
        <p:nvGrpSpPr>
          <p:cNvPr id="14" name="组合 13">
            <a:extLst>
              <a:ext uri="{FF2B5EF4-FFF2-40B4-BE49-F238E27FC236}">
                <a16:creationId xmlns:a16="http://schemas.microsoft.com/office/drawing/2014/main" id="{DB1F7FB9-8103-42A9-A6F7-E466443368FF}"/>
              </a:ext>
            </a:extLst>
          </p:cNvPr>
          <p:cNvGrpSpPr/>
          <p:nvPr/>
        </p:nvGrpSpPr>
        <p:grpSpPr>
          <a:xfrm>
            <a:off x="922675" y="1354780"/>
            <a:ext cx="4973216" cy="2491413"/>
            <a:chOff x="545602" y="2031856"/>
            <a:chExt cx="4973216" cy="2491413"/>
          </a:xfrm>
        </p:grpSpPr>
        <p:pic>
          <p:nvPicPr>
            <p:cNvPr id="15" name="图片 14">
              <a:extLst>
                <a:ext uri="{FF2B5EF4-FFF2-40B4-BE49-F238E27FC236}">
                  <a16:creationId xmlns:a16="http://schemas.microsoft.com/office/drawing/2014/main" id="{11236B78-1687-4655-96DC-FCAFF807CA82}"/>
                </a:ext>
              </a:extLst>
            </p:cNvPr>
            <p:cNvPicPr>
              <a:picLocks noChangeAspect="1"/>
            </p:cNvPicPr>
            <p:nvPr/>
          </p:nvPicPr>
          <p:blipFill>
            <a:blip r:embed="rId3"/>
            <a:stretch>
              <a:fillRect/>
            </a:stretch>
          </p:blipFill>
          <p:spPr>
            <a:xfrm>
              <a:off x="577181" y="2031860"/>
              <a:ext cx="4941637" cy="2491409"/>
            </a:xfrm>
            <a:prstGeom prst="rect">
              <a:avLst/>
            </a:prstGeom>
          </p:spPr>
        </p:pic>
        <p:sp>
          <p:nvSpPr>
            <p:cNvPr id="16" name="矩形 15">
              <a:extLst>
                <a:ext uri="{FF2B5EF4-FFF2-40B4-BE49-F238E27FC236}">
                  <a16:creationId xmlns:a16="http://schemas.microsoft.com/office/drawing/2014/main" id="{996A4524-18BA-4D6B-9AE5-D0A55ED61817}"/>
                </a:ext>
              </a:extLst>
            </p:cNvPr>
            <p:cNvSpPr/>
            <p:nvPr/>
          </p:nvSpPr>
          <p:spPr>
            <a:xfrm>
              <a:off x="545602" y="2031856"/>
              <a:ext cx="4973216" cy="249140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id="{B82DB0AA-A207-4094-8724-4AB8C0F3D8D3}"/>
              </a:ext>
            </a:extLst>
          </p:cNvPr>
          <p:cNvGrpSpPr/>
          <p:nvPr/>
        </p:nvGrpSpPr>
        <p:grpSpPr>
          <a:xfrm>
            <a:off x="6180842" y="1335908"/>
            <a:ext cx="4922549" cy="2507331"/>
            <a:chOff x="5656083" y="2031856"/>
            <a:chExt cx="4922549" cy="2507331"/>
          </a:xfrm>
        </p:grpSpPr>
        <p:pic>
          <p:nvPicPr>
            <p:cNvPr id="19" name="图片 18">
              <a:extLst>
                <a:ext uri="{FF2B5EF4-FFF2-40B4-BE49-F238E27FC236}">
                  <a16:creationId xmlns:a16="http://schemas.microsoft.com/office/drawing/2014/main" id="{D2C9AB15-8C36-4A7A-95B6-96E866E88266}"/>
                </a:ext>
              </a:extLst>
            </p:cNvPr>
            <p:cNvPicPr>
              <a:picLocks noChangeAspect="1"/>
            </p:cNvPicPr>
            <p:nvPr/>
          </p:nvPicPr>
          <p:blipFill rotWithShape="1">
            <a:blip r:embed="rId4"/>
            <a:srcRect r="1019"/>
            <a:stretch/>
          </p:blipFill>
          <p:spPr>
            <a:xfrm>
              <a:off x="5656083" y="2031856"/>
              <a:ext cx="4922549" cy="2507331"/>
            </a:xfrm>
            <a:prstGeom prst="rect">
              <a:avLst/>
            </a:prstGeom>
          </p:spPr>
        </p:pic>
        <p:sp>
          <p:nvSpPr>
            <p:cNvPr id="20" name="矩形 19">
              <a:extLst>
                <a:ext uri="{FF2B5EF4-FFF2-40B4-BE49-F238E27FC236}">
                  <a16:creationId xmlns:a16="http://schemas.microsoft.com/office/drawing/2014/main" id="{46EB57B3-E0C7-49B2-9A28-6F677D3A5D19}"/>
                </a:ext>
              </a:extLst>
            </p:cNvPr>
            <p:cNvSpPr/>
            <p:nvPr/>
          </p:nvSpPr>
          <p:spPr>
            <a:xfrm>
              <a:off x="5656083" y="2031856"/>
              <a:ext cx="4922549" cy="250733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文本框 20">
            <a:extLst>
              <a:ext uri="{FF2B5EF4-FFF2-40B4-BE49-F238E27FC236}">
                <a16:creationId xmlns:a16="http://schemas.microsoft.com/office/drawing/2014/main" id="{8F7094E6-7635-4B68-9CBD-D610771DD76E}"/>
              </a:ext>
            </a:extLst>
          </p:cNvPr>
          <p:cNvSpPr txBox="1"/>
          <p:nvPr/>
        </p:nvSpPr>
        <p:spPr>
          <a:xfrm>
            <a:off x="996722" y="4152313"/>
            <a:ext cx="10079999" cy="1199174"/>
          </a:xfrm>
          <a:prstGeom prst="rect">
            <a:avLst/>
          </a:prstGeom>
          <a:noFill/>
        </p:spPr>
        <p:txBody>
          <a:bodyPr wrap="square">
            <a:spAutoFit/>
          </a:bodyPr>
          <a:lstStyle/>
          <a:p>
            <a:pPr indent="304800">
              <a:lnSpc>
                <a:spcPts val="3000"/>
              </a:lnSpc>
            </a:pPr>
            <a:r>
              <a:rPr lang="zh-CN" altLang="en-US" sz="1600" dirty="0">
                <a:latin typeface="霞鹜文楷 Light" pitchFamily="2" charset="-122"/>
                <a:ea typeface="霞鹜文楷 Light" pitchFamily="2" charset="-122"/>
                <a:cs typeface="Times New Roman" panose="02020603050405020304" pitchFamily="18" charset="0"/>
              </a:rPr>
              <a:t>可通过</a:t>
            </a:r>
            <a:r>
              <a:rPr lang="en-US" altLang="zh-CN" sz="1600" dirty="0">
                <a:latin typeface="霞鹜文楷 Light" pitchFamily="2" charset="-122"/>
                <a:ea typeface="霞鹜文楷 Light" pitchFamily="2" charset="-122"/>
                <a:cs typeface="Times New Roman" panose="02020603050405020304" pitchFamily="18" charset="0"/>
              </a:rPr>
              <a:t>Ladybug Tools EPW Map</a:t>
            </a:r>
            <a:r>
              <a:rPr lang="zh-CN" altLang="en-US" sz="1600" dirty="0">
                <a:latin typeface="霞鹜文楷 Light" pitchFamily="2" charset="-122"/>
                <a:ea typeface="霞鹜文楷 Light" pitchFamily="2" charset="-122"/>
                <a:cs typeface="Times New Roman" panose="02020603050405020304" pitchFamily="18" charset="0"/>
              </a:rPr>
              <a:t>（左图）或</a:t>
            </a:r>
            <a:r>
              <a:rPr lang="en-US" altLang="zh-CN" sz="1600" dirty="0">
                <a:latin typeface="霞鹜文楷 Light" pitchFamily="2" charset="-122"/>
                <a:ea typeface="霞鹜文楷 Light" pitchFamily="2" charset="-122"/>
                <a:cs typeface="Times New Roman" panose="02020603050405020304" pitchFamily="18" charset="0"/>
              </a:rPr>
              <a:t>CBE </a:t>
            </a:r>
            <a:r>
              <a:rPr lang="en-US" altLang="zh-CN" sz="1600" dirty="0" err="1">
                <a:latin typeface="霞鹜文楷 Light" pitchFamily="2" charset="-122"/>
                <a:ea typeface="霞鹜文楷 Light" pitchFamily="2" charset="-122"/>
                <a:cs typeface="Times New Roman" panose="02020603050405020304" pitchFamily="18" charset="0"/>
              </a:rPr>
              <a:t>Clima</a:t>
            </a:r>
            <a:r>
              <a:rPr lang="en-US" altLang="zh-CN" sz="1600" dirty="0">
                <a:latin typeface="霞鹜文楷 Light" pitchFamily="2" charset="-122"/>
                <a:ea typeface="霞鹜文楷 Light" pitchFamily="2" charset="-122"/>
                <a:cs typeface="Times New Roman" panose="02020603050405020304" pitchFamily="18" charset="0"/>
              </a:rPr>
              <a:t> Tool</a:t>
            </a:r>
            <a:r>
              <a:rPr lang="zh-CN" altLang="en-US" sz="1600" dirty="0">
                <a:latin typeface="霞鹜文楷 Light" pitchFamily="2" charset="-122"/>
                <a:ea typeface="霞鹜文楷 Light" pitchFamily="2" charset="-122"/>
                <a:cs typeface="Times New Roman" panose="02020603050405020304" pitchFamily="18" charset="0"/>
              </a:rPr>
              <a:t>（右图）等途径下载任意国家、地区的可公开气象数据文件，其文件内容包含</a:t>
            </a:r>
            <a:r>
              <a:rPr lang="en-US" altLang="zh-CN" sz="1600" b="1" dirty="0">
                <a:latin typeface="霞鹜文楷 Light" pitchFamily="2" charset="-122"/>
                <a:ea typeface="霞鹜文楷 Light" pitchFamily="2" charset="-122"/>
                <a:cs typeface="Times New Roman" panose="02020603050405020304" pitchFamily="18" charset="0"/>
              </a:rPr>
              <a:t>Energy Plus</a:t>
            </a:r>
            <a:r>
              <a:rPr lang="zh-CN" altLang="en-US" sz="1600" b="1" dirty="0">
                <a:latin typeface="霞鹜文楷 Light" pitchFamily="2" charset="-122"/>
                <a:ea typeface="霞鹜文楷 Light" pitchFamily="2" charset="-122"/>
                <a:cs typeface="Times New Roman" panose="02020603050405020304" pitchFamily="18" charset="0"/>
              </a:rPr>
              <a:t>气象文件格式</a:t>
            </a:r>
            <a:r>
              <a:rPr lang="en-US" altLang="zh-CN" sz="1600" b="1" dirty="0">
                <a:latin typeface="霞鹜文楷 Light" pitchFamily="2" charset="-122"/>
                <a:ea typeface="霞鹜文楷 Light" pitchFamily="2" charset="-122"/>
                <a:cs typeface="Times New Roman" panose="02020603050405020304" pitchFamily="18" charset="0"/>
              </a:rPr>
              <a:t>(.</a:t>
            </a:r>
            <a:r>
              <a:rPr lang="en-US" altLang="zh-CN" sz="1600" b="1" dirty="0" err="1">
                <a:latin typeface="霞鹜文楷 Light" pitchFamily="2" charset="-122"/>
                <a:ea typeface="霞鹜文楷 Light" pitchFamily="2" charset="-122"/>
                <a:cs typeface="Times New Roman" panose="02020603050405020304" pitchFamily="18" charset="0"/>
              </a:rPr>
              <a:t>epw</a:t>
            </a:r>
            <a:r>
              <a:rPr lang="en-US" altLang="zh-CN" sz="1600" b="1" dirty="0">
                <a:latin typeface="霞鹜文楷 Light" pitchFamily="2" charset="-122"/>
                <a:ea typeface="霞鹜文楷 Light" pitchFamily="2" charset="-122"/>
                <a:cs typeface="Times New Roman" panose="02020603050405020304" pitchFamily="18" charset="0"/>
              </a:rPr>
              <a:t>)</a:t>
            </a:r>
            <a:r>
              <a:rPr lang="zh-CN" altLang="en-US" sz="1600" b="1" dirty="0">
                <a:latin typeface="霞鹜文楷 Light" pitchFamily="2" charset="-122"/>
                <a:ea typeface="霞鹜文楷 Light" pitchFamily="2" charset="-122"/>
                <a:cs typeface="Times New Roman" panose="02020603050405020304" pitchFamily="18" charset="0"/>
              </a:rPr>
              <a:t>、标准设计日气象格式</a:t>
            </a:r>
            <a:r>
              <a:rPr lang="en-US" altLang="zh-CN" sz="1600" b="1" dirty="0">
                <a:latin typeface="霞鹜文楷 Light" pitchFamily="2" charset="-122"/>
                <a:ea typeface="霞鹜文楷 Light" pitchFamily="2" charset="-122"/>
                <a:cs typeface="Times New Roman" panose="02020603050405020304" pitchFamily="18" charset="0"/>
              </a:rPr>
              <a:t>(.</a:t>
            </a:r>
            <a:r>
              <a:rPr lang="en-US" altLang="zh-CN" sz="1600" b="1" dirty="0" err="1">
                <a:latin typeface="霞鹜文楷 Light" pitchFamily="2" charset="-122"/>
                <a:ea typeface="霞鹜文楷 Light" pitchFamily="2" charset="-122"/>
                <a:cs typeface="Times New Roman" panose="02020603050405020304" pitchFamily="18" charset="0"/>
              </a:rPr>
              <a:t>ddy</a:t>
            </a:r>
            <a:r>
              <a:rPr lang="en-US" altLang="zh-CN" sz="1600" b="1" dirty="0">
                <a:latin typeface="霞鹜文楷 Light" pitchFamily="2" charset="-122"/>
                <a:ea typeface="霞鹜文楷 Light" pitchFamily="2" charset="-122"/>
                <a:cs typeface="Times New Roman" panose="02020603050405020304" pitchFamily="18" charset="0"/>
              </a:rPr>
              <a:t>)</a:t>
            </a:r>
            <a:r>
              <a:rPr lang="zh-CN" altLang="en-US" sz="1600" b="1" dirty="0">
                <a:latin typeface="霞鹜文楷 Light" pitchFamily="2" charset="-122"/>
                <a:ea typeface="霞鹜文楷 Light" pitchFamily="2" charset="-122"/>
                <a:cs typeface="Times New Roman" panose="02020603050405020304" pitchFamily="18" charset="0"/>
              </a:rPr>
              <a:t>、气象统计格式</a:t>
            </a:r>
            <a:r>
              <a:rPr lang="en-US" altLang="zh-CN" sz="1600" b="1" dirty="0">
                <a:latin typeface="霞鹜文楷 Light" pitchFamily="2" charset="-122"/>
                <a:ea typeface="霞鹜文楷 Light" pitchFamily="2" charset="-122"/>
                <a:cs typeface="Times New Roman" panose="02020603050405020304" pitchFamily="18" charset="0"/>
              </a:rPr>
              <a:t>(.stat)</a:t>
            </a:r>
            <a:r>
              <a:rPr lang="zh-CN" altLang="en-US" sz="1600" b="1" dirty="0">
                <a:latin typeface="霞鹜文楷 Light" pitchFamily="2" charset="-122"/>
                <a:ea typeface="霞鹜文楷 Light" pitchFamily="2" charset="-122"/>
                <a:cs typeface="Times New Roman" panose="02020603050405020304" pitchFamily="18" charset="0"/>
              </a:rPr>
              <a:t>、</a:t>
            </a:r>
            <a:r>
              <a:rPr lang="en-US" altLang="zh-CN" sz="1600" b="1" dirty="0" err="1">
                <a:latin typeface="霞鹜文楷 Light" pitchFamily="2" charset="-122"/>
                <a:ea typeface="霞鹜文楷 Light" pitchFamily="2" charset="-122"/>
                <a:cs typeface="Times New Roman" panose="02020603050405020304" pitchFamily="18" charset="0"/>
              </a:rPr>
              <a:t>Daysim</a:t>
            </a:r>
            <a:r>
              <a:rPr lang="zh-CN" altLang="en-US" sz="1600" b="1" dirty="0">
                <a:latin typeface="霞鹜文楷 Light" pitchFamily="2" charset="-122"/>
                <a:ea typeface="霞鹜文楷 Light" pitchFamily="2" charset="-122"/>
                <a:cs typeface="Times New Roman" panose="02020603050405020304" pitchFamily="18" charset="0"/>
              </a:rPr>
              <a:t>气象格式（</a:t>
            </a:r>
            <a:r>
              <a:rPr lang="en-US" altLang="zh-CN" sz="1600" b="1" dirty="0">
                <a:latin typeface="霞鹜文楷 Light" pitchFamily="2" charset="-122"/>
                <a:ea typeface="霞鹜文楷 Light" pitchFamily="2" charset="-122"/>
                <a:cs typeface="Times New Roman" panose="02020603050405020304" pitchFamily="18" charset="0"/>
              </a:rPr>
              <a:t>.wea</a:t>
            </a:r>
            <a:r>
              <a:rPr lang="zh-CN" altLang="en-US" sz="1600" b="1" dirty="0">
                <a:latin typeface="霞鹜文楷 Light" pitchFamily="2" charset="-122"/>
                <a:ea typeface="霞鹜文楷 Light" pitchFamily="2" charset="-122"/>
                <a:cs typeface="Times New Roman" panose="02020603050405020304" pitchFamily="18" charset="0"/>
              </a:rPr>
              <a:t>）、降水量文件（</a:t>
            </a:r>
            <a:r>
              <a:rPr lang="en-US" altLang="zh-CN" sz="1600" b="1" dirty="0">
                <a:latin typeface="霞鹜文楷 Light" pitchFamily="2" charset="-122"/>
                <a:ea typeface="霞鹜文楷 Light" pitchFamily="2" charset="-122"/>
                <a:cs typeface="Times New Roman" panose="02020603050405020304" pitchFamily="18" charset="0"/>
              </a:rPr>
              <a:t>.rain</a:t>
            </a:r>
            <a:r>
              <a:rPr lang="zh-CN" altLang="en-US" sz="1600" b="1" dirty="0">
                <a:latin typeface="霞鹜文楷 Light" pitchFamily="2" charset="-122"/>
                <a:ea typeface="霞鹜文楷 Light" pitchFamily="2" charset="-122"/>
                <a:cs typeface="Times New Roman" panose="02020603050405020304" pitchFamily="18" charset="0"/>
              </a:rPr>
              <a:t>）</a:t>
            </a:r>
            <a:r>
              <a:rPr lang="zh-CN" altLang="en-US" sz="1600" dirty="0">
                <a:latin typeface="霞鹜文楷 Light" pitchFamily="2" charset="-122"/>
                <a:ea typeface="霞鹜文楷 Light" pitchFamily="2" charset="-122"/>
                <a:cs typeface="Times New Roman" panose="02020603050405020304" pitchFamily="18" charset="0"/>
              </a:rPr>
              <a:t>等多种数据格式类型。</a:t>
            </a:r>
          </a:p>
        </p:txBody>
      </p:sp>
      <p:cxnSp>
        <p:nvCxnSpPr>
          <p:cNvPr id="25" name="直接连接符 24">
            <a:extLst>
              <a:ext uri="{FF2B5EF4-FFF2-40B4-BE49-F238E27FC236}">
                <a16:creationId xmlns:a16="http://schemas.microsoft.com/office/drawing/2014/main" id="{C935A7B6-E582-4BB5-8B69-268EE91C7B3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2CFBC0A3-FCD2-42E1-B95A-76113FE6B39E}"/>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38076272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id="{D4750C1D-095B-4F7E-9EFD-10B0C1E2225B}"/>
              </a:ext>
            </a:extLst>
          </p:cNvPr>
          <p:cNvSpPr/>
          <p:nvPr/>
        </p:nvSpPr>
        <p:spPr>
          <a:xfrm>
            <a:off x="337373" y="297310"/>
            <a:ext cx="416459" cy="398352"/>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latin typeface="霞鹜文楷 Light" pitchFamily="2" charset="-122"/>
                <a:ea typeface="霞鹜文楷 Light" pitchFamily="2" charset="-122"/>
              </a:rPr>
              <a:t>3</a:t>
            </a:r>
            <a:endParaRPr lang="zh-CN" altLang="en-US" b="1" dirty="0">
              <a:latin typeface="霞鹜文楷 Light" pitchFamily="2" charset="-122"/>
              <a:ea typeface="霞鹜文楷 Light" pitchFamily="2" charset="-122"/>
            </a:endParaRPr>
          </a:p>
        </p:txBody>
      </p:sp>
      <p:sp>
        <p:nvSpPr>
          <p:cNvPr id="8" name="矩形 7">
            <a:extLst>
              <a:ext uri="{FF2B5EF4-FFF2-40B4-BE49-F238E27FC236}">
                <a16:creationId xmlns:a16="http://schemas.microsoft.com/office/drawing/2014/main" id="{F8C45DC7-8254-4DA9-BAC2-EC2A3F05606E}"/>
              </a:ext>
            </a:extLst>
          </p:cNvPr>
          <p:cNvSpPr/>
          <p:nvPr/>
        </p:nvSpPr>
        <p:spPr>
          <a:xfrm>
            <a:off x="4656840" y="248575"/>
            <a:ext cx="7535159" cy="33547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DC4E7F2B-13B3-4B20-8C54-58BEEF0F2EF6}"/>
              </a:ext>
            </a:extLst>
          </p:cNvPr>
          <p:cNvSpPr/>
          <p:nvPr/>
        </p:nvSpPr>
        <p:spPr>
          <a:xfrm>
            <a:off x="2384" y="6205795"/>
            <a:ext cx="7535159" cy="335479"/>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a:extLst>
              <a:ext uri="{FF2B5EF4-FFF2-40B4-BE49-F238E27FC236}">
                <a16:creationId xmlns:a16="http://schemas.microsoft.com/office/drawing/2014/main" id="{31E30B27-1D5C-4798-9946-1220BC3EF526}"/>
              </a:ext>
            </a:extLst>
          </p:cNvPr>
          <p:cNvCxnSpPr>
            <a:cxnSpLocks/>
          </p:cNvCxnSpPr>
          <p:nvPr/>
        </p:nvCxnSpPr>
        <p:spPr>
          <a:xfrm flipH="1">
            <a:off x="6096001" y="701336"/>
            <a:ext cx="6095999" cy="0"/>
          </a:xfrm>
          <a:prstGeom prst="line">
            <a:avLst/>
          </a:prstGeom>
          <a:ln w="571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988B334D-06CC-49F5-AFBA-396F8334F011}"/>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sp>
        <p:nvSpPr>
          <p:cNvPr id="17" name="文本框 16">
            <a:extLst>
              <a:ext uri="{FF2B5EF4-FFF2-40B4-BE49-F238E27FC236}">
                <a16:creationId xmlns:a16="http://schemas.microsoft.com/office/drawing/2014/main" id="{EFF7F15D-0B3D-4CCA-BC15-7DF3505240BE}"/>
              </a:ext>
            </a:extLst>
          </p:cNvPr>
          <p:cNvSpPr txBox="1"/>
          <p:nvPr/>
        </p:nvSpPr>
        <p:spPr>
          <a:xfrm>
            <a:off x="296851" y="6194292"/>
            <a:ext cx="1332416" cy="369332"/>
          </a:xfrm>
          <a:prstGeom prst="rect">
            <a:avLst/>
          </a:prstGeom>
          <a:noFill/>
        </p:spPr>
        <p:txBody>
          <a:bodyPr wrap="none" rtlCol="0">
            <a:spAutoFit/>
          </a:bodyPr>
          <a:lstStyle/>
          <a:p>
            <a:r>
              <a:rPr lang="zh-CN" altLang="en-US" b="1" dirty="0">
                <a:solidFill>
                  <a:schemeClr val="bg1"/>
                </a:solidFill>
                <a:latin typeface="霞鹜文楷 Light" pitchFamily="2" charset="-122"/>
                <a:ea typeface="霞鹜文楷 Light" pitchFamily="2" charset="-122"/>
              </a:rPr>
              <a:t>孤岛</a:t>
            </a:r>
            <a:r>
              <a:rPr lang="en-US" altLang="zh-CN" b="1" dirty="0">
                <a:solidFill>
                  <a:schemeClr val="bg1"/>
                </a:solidFill>
                <a:latin typeface="霞鹜文楷 Light" pitchFamily="2" charset="-122"/>
                <a:ea typeface="霞鹜文楷 Light" pitchFamily="2" charset="-122"/>
              </a:rPr>
              <a:t>Studio</a:t>
            </a:r>
            <a:endParaRPr lang="zh-CN" altLang="en-US" b="1" dirty="0">
              <a:solidFill>
                <a:schemeClr val="bg1"/>
              </a:solidFill>
              <a:latin typeface="霞鹜文楷 Light" pitchFamily="2" charset="-122"/>
              <a:ea typeface="霞鹜文楷 Light" pitchFamily="2" charset="-122"/>
            </a:endParaRPr>
          </a:p>
        </p:txBody>
      </p:sp>
      <p:sp>
        <p:nvSpPr>
          <p:cNvPr id="13" name="文本框 12">
            <a:extLst>
              <a:ext uri="{FF2B5EF4-FFF2-40B4-BE49-F238E27FC236}">
                <a16:creationId xmlns:a16="http://schemas.microsoft.com/office/drawing/2014/main" id="{80A3002A-B01F-4BF5-810A-280B35C02419}"/>
              </a:ext>
            </a:extLst>
          </p:cNvPr>
          <p:cNvSpPr txBox="1"/>
          <p:nvPr/>
        </p:nvSpPr>
        <p:spPr>
          <a:xfrm>
            <a:off x="753832" y="775315"/>
            <a:ext cx="11438167" cy="369332"/>
          </a:xfrm>
          <a:prstGeom prst="rect">
            <a:avLst/>
          </a:prstGeom>
          <a:noFill/>
        </p:spPr>
        <p:txBody>
          <a:bodyPr wrap="square" rtlCol="0">
            <a:spAutoFit/>
          </a:bodyPr>
          <a:lstStyle/>
          <a:p>
            <a:r>
              <a:rPr lang="en-US" altLang="zh-CN" sz="1800" b="1" dirty="0">
                <a:effectLst/>
                <a:latin typeface="霞鹜文楷 Light" pitchFamily="2" charset="-122"/>
                <a:ea typeface="霞鹜文楷 Light" pitchFamily="2" charset="-122"/>
                <a:cs typeface="Times New Roman" panose="02020603050405020304" pitchFamily="18" charset="0"/>
              </a:rPr>
              <a:t>3.3  </a:t>
            </a:r>
            <a:r>
              <a:rPr lang="zh-CN" altLang="en-US" sz="1800" b="1" dirty="0">
                <a:effectLst/>
                <a:latin typeface="霞鹜文楷 Light" pitchFamily="2" charset="-122"/>
                <a:ea typeface="霞鹜文楷 Light" pitchFamily="2" charset="-122"/>
                <a:cs typeface="Times New Roman" panose="02020603050405020304" pitchFamily="18" charset="0"/>
              </a:rPr>
              <a:t>气象数据的获取</a:t>
            </a:r>
            <a:endParaRPr lang="zh-CN" altLang="en-US" b="1" dirty="0">
              <a:latin typeface="霞鹜文楷 Light" pitchFamily="2" charset="-122"/>
              <a:ea typeface="霞鹜文楷 Light" pitchFamily="2" charset="-122"/>
            </a:endParaRPr>
          </a:p>
        </p:txBody>
      </p:sp>
      <p:cxnSp>
        <p:nvCxnSpPr>
          <p:cNvPr id="22" name="直接连接符 21">
            <a:extLst>
              <a:ext uri="{FF2B5EF4-FFF2-40B4-BE49-F238E27FC236}">
                <a16:creationId xmlns:a16="http://schemas.microsoft.com/office/drawing/2014/main" id="{16AD093A-E3DB-49A5-AB33-6A92CC3DCB4C}"/>
              </a:ext>
            </a:extLst>
          </p:cNvPr>
          <p:cNvCxnSpPr>
            <a:cxnSpLocks/>
          </p:cNvCxnSpPr>
          <p:nvPr/>
        </p:nvCxnSpPr>
        <p:spPr>
          <a:xfrm flipH="1">
            <a:off x="0" y="6082684"/>
            <a:ext cx="6096000" cy="0"/>
          </a:xfrm>
          <a:prstGeom prst="line">
            <a:avLst/>
          </a:prstGeom>
          <a:ln w="38100">
            <a:solidFill>
              <a:srgbClr val="949494"/>
            </a:solidFill>
          </a:ln>
        </p:spPr>
        <p:style>
          <a:lnRef idx="1">
            <a:schemeClr val="accent1"/>
          </a:lnRef>
          <a:fillRef idx="0">
            <a:schemeClr val="accent1"/>
          </a:fillRef>
          <a:effectRef idx="0">
            <a:schemeClr val="accent1"/>
          </a:effectRef>
          <a:fontRef idx="minor">
            <a:schemeClr val="tx1"/>
          </a:fontRef>
        </p:style>
      </p:cxnSp>
      <p:grpSp>
        <p:nvGrpSpPr>
          <p:cNvPr id="23" name="组合 22">
            <a:extLst>
              <a:ext uri="{FF2B5EF4-FFF2-40B4-BE49-F238E27FC236}">
                <a16:creationId xmlns:a16="http://schemas.microsoft.com/office/drawing/2014/main" id="{FE268139-F316-488E-9EC0-A7D89C569C97}"/>
              </a:ext>
            </a:extLst>
          </p:cNvPr>
          <p:cNvGrpSpPr/>
          <p:nvPr/>
        </p:nvGrpSpPr>
        <p:grpSpPr>
          <a:xfrm>
            <a:off x="2694103" y="1574276"/>
            <a:ext cx="9117683" cy="4453131"/>
            <a:chOff x="1629423" y="1402722"/>
            <a:chExt cx="9103680" cy="4446292"/>
          </a:xfrm>
        </p:grpSpPr>
        <p:sp>
          <p:nvSpPr>
            <p:cNvPr id="24" name="文本框 14">
              <a:extLst>
                <a:ext uri="{FF2B5EF4-FFF2-40B4-BE49-F238E27FC236}">
                  <a16:creationId xmlns:a16="http://schemas.microsoft.com/office/drawing/2014/main" id="{6EC8118E-C2D2-402E-968F-71224EAF38F0}"/>
                </a:ext>
              </a:extLst>
            </p:cNvPr>
            <p:cNvSpPr txBox="1"/>
            <p:nvPr/>
          </p:nvSpPr>
          <p:spPr>
            <a:xfrm>
              <a:off x="3315767" y="5479682"/>
              <a:ext cx="5005022" cy="369332"/>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latin typeface="霞鹜文楷 Light" pitchFamily="2" charset="-122"/>
                  <a:ea typeface="霞鹜文楷 Light" pitchFamily="2" charset="-122"/>
                </a:rPr>
                <a:t>http://www.ladybug.tools/epwmap/</a:t>
              </a:r>
            </a:p>
          </p:txBody>
        </p:sp>
        <p:pic>
          <p:nvPicPr>
            <p:cNvPr id="25" name="图片 24">
              <a:extLst>
                <a:ext uri="{FF2B5EF4-FFF2-40B4-BE49-F238E27FC236}">
                  <a16:creationId xmlns:a16="http://schemas.microsoft.com/office/drawing/2014/main" id="{51E3D197-A128-43F4-8BD2-A87D4FBD3119}"/>
                </a:ext>
              </a:extLst>
            </p:cNvPr>
            <p:cNvPicPr>
              <a:picLocks noChangeAspect="1"/>
            </p:cNvPicPr>
            <p:nvPr/>
          </p:nvPicPr>
          <p:blipFill>
            <a:blip r:embed="rId3"/>
            <a:stretch>
              <a:fillRect/>
            </a:stretch>
          </p:blipFill>
          <p:spPr>
            <a:xfrm>
              <a:off x="1992697" y="1583471"/>
              <a:ext cx="7651163" cy="3733927"/>
            </a:xfrm>
            <a:prstGeom prst="rect">
              <a:avLst/>
            </a:prstGeom>
          </p:spPr>
        </p:pic>
        <p:sp>
          <p:nvSpPr>
            <p:cNvPr id="26" name="椭圆 25">
              <a:extLst>
                <a:ext uri="{FF2B5EF4-FFF2-40B4-BE49-F238E27FC236}">
                  <a16:creationId xmlns:a16="http://schemas.microsoft.com/office/drawing/2014/main" id="{051ABACA-E550-449E-8A7F-4DF79C02BD63}"/>
                </a:ext>
              </a:extLst>
            </p:cNvPr>
            <p:cNvSpPr/>
            <p:nvPr/>
          </p:nvSpPr>
          <p:spPr>
            <a:xfrm>
              <a:off x="8374130" y="1402722"/>
              <a:ext cx="1329459" cy="641268"/>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cxnSp>
          <p:nvCxnSpPr>
            <p:cNvPr id="27" name="连接符: 曲线 26">
              <a:extLst>
                <a:ext uri="{FF2B5EF4-FFF2-40B4-BE49-F238E27FC236}">
                  <a16:creationId xmlns:a16="http://schemas.microsoft.com/office/drawing/2014/main" id="{AA038DA6-1C3A-462F-A9E0-DCC920541A31}"/>
                </a:ext>
              </a:extLst>
            </p:cNvPr>
            <p:cNvCxnSpPr>
              <a:cxnSpLocks/>
            </p:cNvCxnSpPr>
            <p:nvPr/>
          </p:nvCxnSpPr>
          <p:spPr>
            <a:xfrm rot="16200000" flipV="1">
              <a:off x="9047970" y="2280773"/>
              <a:ext cx="800097" cy="497770"/>
            </a:xfrm>
            <a:prstGeom prst="curved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3">
              <a:extLst>
                <a:ext uri="{FF2B5EF4-FFF2-40B4-BE49-F238E27FC236}">
                  <a16:creationId xmlns:a16="http://schemas.microsoft.com/office/drawing/2014/main" id="{F8EB8798-D252-4AD6-B9A5-AD13EA42A29C}"/>
                </a:ext>
              </a:extLst>
            </p:cNvPr>
            <p:cNvSpPr txBox="1"/>
            <p:nvPr/>
          </p:nvSpPr>
          <p:spPr>
            <a:xfrm>
              <a:off x="9153977" y="3116332"/>
              <a:ext cx="1579126"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b="1" dirty="0">
                  <a:latin typeface="霞鹜文楷 Light" pitchFamily="2" charset="-122"/>
                  <a:ea typeface="霞鹜文楷 Light" pitchFamily="2" charset="-122"/>
                </a:rPr>
                <a:t>搜索栏</a:t>
              </a:r>
            </a:p>
          </p:txBody>
        </p:sp>
        <p:sp>
          <p:nvSpPr>
            <p:cNvPr id="29" name="矩形: 圆角 28">
              <a:extLst>
                <a:ext uri="{FF2B5EF4-FFF2-40B4-BE49-F238E27FC236}">
                  <a16:creationId xmlns:a16="http://schemas.microsoft.com/office/drawing/2014/main" id="{4DCB63B9-5ECB-49A1-99A1-6CCBD312B32E}"/>
                </a:ext>
              </a:extLst>
            </p:cNvPr>
            <p:cNvSpPr/>
            <p:nvPr/>
          </p:nvSpPr>
          <p:spPr>
            <a:xfrm>
              <a:off x="1775504" y="1459979"/>
              <a:ext cx="969723" cy="3089400"/>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0" name="文本框 29">
              <a:extLst>
                <a:ext uri="{FF2B5EF4-FFF2-40B4-BE49-F238E27FC236}">
                  <a16:creationId xmlns:a16="http://schemas.microsoft.com/office/drawing/2014/main" id="{E801C338-1756-4048-99FD-F522BD7CE01E}"/>
                </a:ext>
              </a:extLst>
            </p:cNvPr>
            <p:cNvSpPr txBox="1"/>
            <p:nvPr/>
          </p:nvSpPr>
          <p:spPr>
            <a:xfrm>
              <a:off x="1629423" y="4624244"/>
              <a:ext cx="1261884" cy="307777"/>
            </a:xfrm>
            <a:prstGeom prst="rect">
              <a:avLst/>
            </a:prstGeom>
            <a:noFill/>
          </p:spPr>
          <p:txBody>
            <a:bodyPr wrap="none" rtlCol="0">
              <a:spAutoFit/>
            </a:bodyPr>
            <a:lstStyle/>
            <a:p>
              <a:r>
                <a:rPr lang="zh-CN" altLang="en-US" sz="1400" b="1" dirty="0">
                  <a:latin typeface="霞鹜文楷 Light" pitchFamily="2" charset="-122"/>
                  <a:ea typeface="霞鹜文楷 Light" pitchFamily="2" charset="-122"/>
                </a:rPr>
                <a:t>气象数据来源</a:t>
              </a:r>
            </a:p>
          </p:txBody>
        </p:sp>
      </p:grpSp>
      <p:pic>
        <p:nvPicPr>
          <p:cNvPr id="31" name="图片 30" descr="图形用户界面, 应用程序, Teams&#10;&#10;描述已自动生成">
            <a:extLst>
              <a:ext uri="{FF2B5EF4-FFF2-40B4-BE49-F238E27FC236}">
                <a16:creationId xmlns:a16="http://schemas.microsoft.com/office/drawing/2014/main" id="{3AADE6B4-2A53-4172-A5E8-6BD1BC8C8896}"/>
              </a:ext>
            </a:extLst>
          </p:cNvPr>
          <p:cNvPicPr>
            <a:picLocks noChangeAspect="1"/>
          </p:cNvPicPr>
          <p:nvPr/>
        </p:nvPicPr>
        <p:blipFill rotWithShape="1">
          <a:blip r:embed="rId4">
            <a:extLst>
              <a:ext uri="{28A0092B-C50C-407E-A947-70E740481C1C}">
                <a14:useLocalDpi xmlns:a14="http://schemas.microsoft.com/office/drawing/2010/main" val="0"/>
              </a:ext>
            </a:extLst>
          </a:blip>
          <a:srcRect t="20902" r="61804" b="60198"/>
          <a:stretch/>
        </p:blipFill>
        <p:spPr>
          <a:xfrm>
            <a:off x="-245066" y="1227193"/>
            <a:ext cx="3622350" cy="825754"/>
          </a:xfrm>
          <a:prstGeom prst="rect">
            <a:avLst/>
          </a:prstGeom>
        </p:spPr>
      </p:pic>
      <p:sp>
        <p:nvSpPr>
          <p:cNvPr id="32" name="图形 6">
            <a:extLst>
              <a:ext uri="{FF2B5EF4-FFF2-40B4-BE49-F238E27FC236}">
                <a16:creationId xmlns:a16="http://schemas.microsoft.com/office/drawing/2014/main" id="{0EFEF1E8-6223-431C-9BA5-6C8B5DB9109E}"/>
              </a:ext>
            </a:extLst>
          </p:cNvPr>
          <p:cNvSpPr/>
          <p:nvPr/>
        </p:nvSpPr>
        <p:spPr>
          <a:xfrm rot="770942">
            <a:off x="3237788" y="1400957"/>
            <a:ext cx="2393251" cy="253555"/>
          </a:xfrm>
          <a:custGeom>
            <a:avLst/>
            <a:gdLst>
              <a:gd name="connsiteX0" fmla="*/ -106 w 2393251"/>
              <a:gd name="connsiteY0" fmla="*/ 252628 h 253555"/>
              <a:gd name="connsiteX1" fmla="*/ 2393145 w 2393251"/>
              <a:gd name="connsiteY1" fmla="*/ 232245 h 253555"/>
            </a:gdLst>
            <a:ahLst/>
            <a:cxnLst>
              <a:cxn ang="0">
                <a:pos x="connsiteX0" y="connsiteY0"/>
              </a:cxn>
              <a:cxn ang="0">
                <a:pos x="connsiteX1" y="connsiteY1"/>
              </a:cxn>
            </a:cxnLst>
            <a:rect l="l" t="t" r="r" b="b"/>
            <a:pathLst>
              <a:path w="2393251" h="253555">
                <a:moveTo>
                  <a:pt x="-106" y="252628"/>
                </a:moveTo>
                <a:cubicBezTo>
                  <a:pt x="1269195" y="-305727"/>
                  <a:pt x="2393145" y="232245"/>
                  <a:pt x="2393145" y="232245"/>
                </a:cubicBezTo>
              </a:path>
            </a:pathLst>
          </a:custGeom>
          <a:ln w="38100"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endParaRPr lang="zh-CN" altLang="en-US"/>
          </a:p>
        </p:txBody>
      </p:sp>
      <p:sp>
        <p:nvSpPr>
          <p:cNvPr id="33" name="文本框 32">
            <a:extLst>
              <a:ext uri="{FF2B5EF4-FFF2-40B4-BE49-F238E27FC236}">
                <a16:creationId xmlns:a16="http://schemas.microsoft.com/office/drawing/2014/main" id="{B301F8F1-4A4A-4055-BF09-97A1C58C4378}"/>
              </a:ext>
            </a:extLst>
          </p:cNvPr>
          <p:cNvSpPr txBox="1"/>
          <p:nvPr/>
        </p:nvSpPr>
        <p:spPr>
          <a:xfrm>
            <a:off x="753832" y="311820"/>
            <a:ext cx="2749471" cy="400110"/>
          </a:xfrm>
          <a:prstGeom prst="rect">
            <a:avLst/>
          </a:prstGeom>
          <a:noFill/>
        </p:spPr>
        <p:txBody>
          <a:bodyPr wrap="none" rtlCol="0">
            <a:spAutoFit/>
          </a:bodyPr>
          <a:lstStyle/>
          <a:p>
            <a:r>
              <a:rPr lang="zh-CN" altLang="en-US" sz="2000" b="1" dirty="0">
                <a:solidFill>
                  <a:srgbClr val="A9D18E"/>
                </a:solidFill>
                <a:latin typeface="霞鹜文楷 Light" pitchFamily="2" charset="-122"/>
                <a:ea typeface="霞鹜文楷 Light" pitchFamily="2" charset="-122"/>
              </a:rPr>
              <a:t>气象数据的来源与内容</a:t>
            </a:r>
          </a:p>
        </p:txBody>
      </p:sp>
    </p:spTree>
    <p:extLst>
      <p:ext uri="{BB962C8B-B14F-4D97-AF65-F5344CB8AC3E}">
        <p14:creationId xmlns:p14="http://schemas.microsoft.com/office/powerpoint/2010/main" val="2828355009"/>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霞鹜文楷 Light"/>
        <a:ea typeface="霞鹜文楷 Light"/>
        <a:cs typeface=""/>
      </a:majorFont>
      <a:minorFont>
        <a:latin typeface="霞鹜文楷 Light"/>
        <a:ea typeface="霞鹜文楷 Light"/>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673</TotalTime>
  <Words>2873</Words>
  <Application>Microsoft Office PowerPoint</Application>
  <PresentationFormat>宽屏</PresentationFormat>
  <Paragraphs>337</Paragraphs>
  <Slides>26</Slides>
  <Notes>25</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26</vt:i4>
      </vt:variant>
    </vt:vector>
  </HeadingPairs>
  <TitlesOfParts>
    <vt:vector size="31" baseType="lpstr">
      <vt:lpstr>等线</vt:lpstr>
      <vt:lpstr>Microsoft YaHei</vt:lpstr>
      <vt:lpstr>霞鹜文楷 Light</vt:lpstr>
      <vt:lpstr>Arial</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8819</dc:creator>
  <cp:lastModifiedBy>8819</cp:lastModifiedBy>
  <cp:revision>268</cp:revision>
  <dcterms:created xsi:type="dcterms:W3CDTF">2022-02-06T12:21:57Z</dcterms:created>
  <dcterms:modified xsi:type="dcterms:W3CDTF">2022-02-08T16:08:18Z</dcterms:modified>
</cp:coreProperties>
</file>