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05" r:id="rId3"/>
    <p:sldId id="306" r:id="rId4"/>
    <p:sldId id="329" r:id="rId5"/>
    <p:sldId id="330" r:id="rId6"/>
    <p:sldId id="331" r:id="rId7"/>
    <p:sldId id="332" r:id="rId8"/>
    <p:sldId id="333" r:id="rId9"/>
    <p:sldId id="334" r:id="rId10"/>
    <p:sldId id="335" r:id="rId11"/>
    <p:sldId id="336" r:id="rId12"/>
    <p:sldId id="337"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54" r:id="rId30"/>
    <p:sldId id="355" r:id="rId31"/>
    <p:sldId id="356" r:id="rId32"/>
    <p:sldId id="359" r:id="rId33"/>
    <p:sldId id="328" r:id="rId34"/>
    <p:sldId id="301"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87981" autoAdjust="0"/>
  </p:normalViewPr>
  <p:slideViewPr>
    <p:cSldViewPr snapToGrid="0">
      <p:cViewPr varScale="1">
        <p:scale>
          <a:sx n="94" d="100"/>
          <a:sy n="94" d="100"/>
        </p:scale>
        <p:origin x="115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57B88-E25D-4B58-A9C7-66BF8064BDD8}" type="datetimeFigureOut">
              <a:rPr lang="zh-CN" altLang="en-US" smtClean="0"/>
              <a:t>2022/2/8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F70DFB-2333-46F1-8972-C0FD79E143E1}" type="slidenum">
              <a:rPr lang="zh-CN" altLang="en-US" smtClean="0"/>
              <a:t>‹#›</a:t>
            </a:fld>
            <a:endParaRPr lang="zh-CN" altLang="en-US"/>
          </a:p>
        </p:txBody>
      </p:sp>
    </p:spTree>
    <p:extLst>
      <p:ext uri="{BB962C8B-B14F-4D97-AF65-F5344CB8AC3E}">
        <p14:creationId xmlns:p14="http://schemas.microsoft.com/office/powerpoint/2010/main" val="4038316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a:t>
            </a:fld>
            <a:endParaRPr lang="zh-CN" altLang="en-US"/>
          </a:p>
        </p:txBody>
      </p:sp>
    </p:spTree>
    <p:extLst>
      <p:ext uri="{BB962C8B-B14F-4D97-AF65-F5344CB8AC3E}">
        <p14:creationId xmlns:p14="http://schemas.microsoft.com/office/powerpoint/2010/main" val="768949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11</a:t>
            </a:fld>
            <a:endParaRPr lang="zh-CN" altLang="en-US"/>
          </a:p>
        </p:txBody>
      </p:sp>
    </p:spTree>
    <p:extLst>
      <p:ext uri="{BB962C8B-B14F-4D97-AF65-F5344CB8AC3E}">
        <p14:creationId xmlns:p14="http://schemas.microsoft.com/office/powerpoint/2010/main" val="2741751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12</a:t>
            </a:fld>
            <a:endParaRPr lang="zh-CN" altLang="en-US"/>
          </a:p>
        </p:txBody>
      </p:sp>
    </p:spTree>
    <p:extLst>
      <p:ext uri="{BB962C8B-B14F-4D97-AF65-F5344CB8AC3E}">
        <p14:creationId xmlns:p14="http://schemas.microsoft.com/office/powerpoint/2010/main" val="344316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13</a:t>
            </a:fld>
            <a:endParaRPr lang="zh-CN" altLang="en-US"/>
          </a:p>
        </p:txBody>
      </p:sp>
    </p:spTree>
    <p:extLst>
      <p:ext uri="{BB962C8B-B14F-4D97-AF65-F5344CB8AC3E}">
        <p14:creationId xmlns:p14="http://schemas.microsoft.com/office/powerpoint/2010/main" val="89822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14</a:t>
            </a:fld>
            <a:endParaRPr lang="zh-CN" altLang="en-US"/>
          </a:p>
        </p:txBody>
      </p:sp>
    </p:spTree>
    <p:extLst>
      <p:ext uri="{BB962C8B-B14F-4D97-AF65-F5344CB8AC3E}">
        <p14:creationId xmlns:p14="http://schemas.microsoft.com/office/powerpoint/2010/main" val="2359155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15</a:t>
            </a:fld>
            <a:endParaRPr lang="zh-CN" altLang="en-US"/>
          </a:p>
        </p:txBody>
      </p:sp>
    </p:spTree>
    <p:extLst>
      <p:ext uri="{BB962C8B-B14F-4D97-AF65-F5344CB8AC3E}">
        <p14:creationId xmlns:p14="http://schemas.microsoft.com/office/powerpoint/2010/main" val="1230771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16</a:t>
            </a:fld>
            <a:endParaRPr lang="zh-CN" altLang="en-US"/>
          </a:p>
        </p:txBody>
      </p:sp>
    </p:spTree>
    <p:extLst>
      <p:ext uri="{BB962C8B-B14F-4D97-AF65-F5344CB8AC3E}">
        <p14:creationId xmlns:p14="http://schemas.microsoft.com/office/powerpoint/2010/main" val="3404557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17</a:t>
            </a:fld>
            <a:endParaRPr lang="zh-CN" altLang="en-US"/>
          </a:p>
        </p:txBody>
      </p:sp>
    </p:spTree>
    <p:extLst>
      <p:ext uri="{BB962C8B-B14F-4D97-AF65-F5344CB8AC3E}">
        <p14:creationId xmlns:p14="http://schemas.microsoft.com/office/powerpoint/2010/main" val="1629609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18</a:t>
            </a:fld>
            <a:endParaRPr lang="zh-CN" altLang="en-US"/>
          </a:p>
        </p:txBody>
      </p:sp>
    </p:spTree>
    <p:extLst>
      <p:ext uri="{BB962C8B-B14F-4D97-AF65-F5344CB8AC3E}">
        <p14:creationId xmlns:p14="http://schemas.microsoft.com/office/powerpoint/2010/main" val="3522703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19</a:t>
            </a:fld>
            <a:endParaRPr lang="zh-CN" altLang="en-US"/>
          </a:p>
        </p:txBody>
      </p:sp>
    </p:spTree>
    <p:extLst>
      <p:ext uri="{BB962C8B-B14F-4D97-AF65-F5344CB8AC3E}">
        <p14:creationId xmlns:p14="http://schemas.microsoft.com/office/powerpoint/2010/main" val="3547198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20</a:t>
            </a:fld>
            <a:endParaRPr lang="zh-CN" altLang="en-US"/>
          </a:p>
        </p:txBody>
      </p:sp>
    </p:spTree>
    <p:extLst>
      <p:ext uri="{BB962C8B-B14F-4D97-AF65-F5344CB8AC3E}">
        <p14:creationId xmlns:p14="http://schemas.microsoft.com/office/powerpoint/2010/main" val="423202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3</a:t>
            </a:fld>
            <a:endParaRPr lang="zh-CN" altLang="en-US"/>
          </a:p>
        </p:txBody>
      </p:sp>
    </p:spTree>
    <p:extLst>
      <p:ext uri="{BB962C8B-B14F-4D97-AF65-F5344CB8AC3E}">
        <p14:creationId xmlns:p14="http://schemas.microsoft.com/office/powerpoint/2010/main" val="757106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21</a:t>
            </a:fld>
            <a:endParaRPr lang="zh-CN" altLang="en-US"/>
          </a:p>
        </p:txBody>
      </p:sp>
    </p:spTree>
    <p:extLst>
      <p:ext uri="{BB962C8B-B14F-4D97-AF65-F5344CB8AC3E}">
        <p14:creationId xmlns:p14="http://schemas.microsoft.com/office/powerpoint/2010/main" val="3705106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22</a:t>
            </a:fld>
            <a:endParaRPr lang="zh-CN" altLang="en-US"/>
          </a:p>
        </p:txBody>
      </p:sp>
    </p:spTree>
    <p:extLst>
      <p:ext uri="{BB962C8B-B14F-4D97-AF65-F5344CB8AC3E}">
        <p14:creationId xmlns:p14="http://schemas.microsoft.com/office/powerpoint/2010/main" val="1920855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23</a:t>
            </a:fld>
            <a:endParaRPr lang="zh-CN" altLang="en-US"/>
          </a:p>
        </p:txBody>
      </p:sp>
    </p:spTree>
    <p:extLst>
      <p:ext uri="{BB962C8B-B14F-4D97-AF65-F5344CB8AC3E}">
        <p14:creationId xmlns:p14="http://schemas.microsoft.com/office/powerpoint/2010/main" val="2496855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24</a:t>
            </a:fld>
            <a:endParaRPr lang="zh-CN" altLang="en-US"/>
          </a:p>
        </p:txBody>
      </p:sp>
    </p:spTree>
    <p:extLst>
      <p:ext uri="{BB962C8B-B14F-4D97-AF65-F5344CB8AC3E}">
        <p14:creationId xmlns:p14="http://schemas.microsoft.com/office/powerpoint/2010/main" val="673177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25</a:t>
            </a:fld>
            <a:endParaRPr lang="zh-CN" altLang="en-US"/>
          </a:p>
        </p:txBody>
      </p:sp>
    </p:spTree>
    <p:extLst>
      <p:ext uri="{BB962C8B-B14F-4D97-AF65-F5344CB8AC3E}">
        <p14:creationId xmlns:p14="http://schemas.microsoft.com/office/powerpoint/2010/main" val="1174230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26</a:t>
            </a:fld>
            <a:endParaRPr lang="zh-CN" altLang="en-US"/>
          </a:p>
        </p:txBody>
      </p:sp>
    </p:spTree>
    <p:extLst>
      <p:ext uri="{BB962C8B-B14F-4D97-AF65-F5344CB8AC3E}">
        <p14:creationId xmlns:p14="http://schemas.microsoft.com/office/powerpoint/2010/main" val="1789126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27</a:t>
            </a:fld>
            <a:endParaRPr lang="zh-CN" altLang="en-US"/>
          </a:p>
        </p:txBody>
      </p:sp>
    </p:spTree>
    <p:extLst>
      <p:ext uri="{BB962C8B-B14F-4D97-AF65-F5344CB8AC3E}">
        <p14:creationId xmlns:p14="http://schemas.microsoft.com/office/powerpoint/2010/main" val="2684226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28</a:t>
            </a:fld>
            <a:endParaRPr lang="zh-CN" altLang="en-US"/>
          </a:p>
        </p:txBody>
      </p:sp>
    </p:spTree>
    <p:extLst>
      <p:ext uri="{BB962C8B-B14F-4D97-AF65-F5344CB8AC3E}">
        <p14:creationId xmlns:p14="http://schemas.microsoft.com/office/powerpoint/2010/main" val="281291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29</a:t>
            </a:fld>
            <a:endParaRPr lang="zh-CN" altLang="en-US"/>
          </a:p>
        </p:txBody>
      </p:sp>
    </p:spTree>
    <p:extLst>
      <p:ext uri="{BB962C8B-B14F-4D97-AF65-F5344CB8AC3E}">
        <p14:creationId xmlns:p14="http://schemas.microsoft.com/office/powerpoint/2010/main" val="2481425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30</a:t>
            </a:fld>
            <a:endParaRPr lang="zh-CN" altLang="en-US"/>
          </a:p>
        </p:txBody>
      </p:sp>
    </p:spTree>
    <p:extLst>
      <p:ext uri="{BB962C8B-B14F-4D97-AF65-F5344CB8AC3E}">
        <p14:creationId xmlns:p14="http://schemas.microsoft.com/office/powerpoint/2010/main" val="312375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4</a:t>
            </a:fld>
            <a:endParaRPr lang="zh-CN" altLang="en-US"/>
          </a:p>
        </p:txBody>
      </p:sp>
    </p:spTree>
    <p:extLst>
      <p:ext uri="{BB962C8B-B14F-4D97-AF65-F5344CB8AC3E}">
        <p14:creationId xmlns:p14="http://schemas.microsoft.com/office/powerpoint/2010/main" val="4288613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31</a:t>
            </a:fld>
            <a:endParaRPr lang="zh-CN" altLang="en-US"/>
          </a:p>
        </p:txBody>
      </p:sp>
    </p:spTree>
    <p:extLst>
      <p:ext uri="{BB962C8B-B14F-4D97-AF65-F5344CB8AC3E}">
        <p14:creationId xmlns:p14="http://schemas.microsoft.com/office/powerpoint/2010/main" val="466452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32</a:t>
            </a:fld>
            <a:endParaRPr lang="zh-CN" altLang="en-US"/>
          </a:p>
        </p:txBody>
      </p:sp>
    </p:spTree>
    <p:extLst>
      <p:ext uri="{BB962C8B-B14F-4D97-AF65-F5344CB8AC3E}">
        <p14:creationId xmlns:p14="http://schemas.microsoft.com/office/powerpoint/2010/main" val="3605263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33</a:t>
            </a:fld>
            <a:endParaRPr lang="zh-CN" altLang="en-US"/>
          </a:p>
        </p:txBody>
      </p:sp>
    </p:spTree>
    <p:extLst>
      <p:ext uri="{BB962C8B-B14F-4D97-AF65-F5344CB8AC3E}">
        <p14:creationId xmlns:p14="http://schemas.microsoft.com/office/powerpoint/2010/main" val="1015673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34</a:t>
            </a:fld>
            <a:endParaRPr lang="zh-CN" altLang="en-US"/>
          </a:p>
        </p:txBody>
      </p:sp>
    </p:spTree>
    <p:extLst>
      <p:ext uri="{BB962C8B-B14F-4D97-AF65-F5344CB8AC3E}">
        <p14:creationId xmlns:p14="http://schemas.microsoft.com/office/powerpoint/2010/main" val="1369035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5</a:t>
            </a:fld>
            <a:endParaRPr lang="zh-CN" altLang="en-US"/>
          </a:p>
        </p:txBody>
      </p:sp>
    </p:spTree>
    <p:extLst>
      <p:ext uri="{BB962C8B-B14F-4D97-AF65-F5344CB8AC3E}">
        <p14:creationId xmlns:p14="http://schemas.microsoft.com/office/powerpoint/2010/main" val="1183612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6</a:t>
            </a:fld>
            <a:endParaRPr lang="zh-CN" altLang="en-US"/>
          </a:p>
        </p:txBody>
      </p:sp>
    </p:spTree>
    <p:extLst>
      <p:ext uri="{BB962C8B-B14F-4D97-AF65-F5344CB8AC3E}">
        <p14:creationId xmlns:p14="http://schemas.microsoft.com/office/powerpoint/2010/main" val="2559557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7</a:t>
            </a:fld>
            <a:endParaRPr lang="zh-CN" altLang="en-US"/>
          </a:p>
        </p:txBody>
      </p:sp>
    </p:spTree>
    <p:extLst>
      <p:ext uri="{BB962C8B-B14F-4D97-AF65-F5344CB8AC3E}">
        <p14:creationId xmlns:p14="http://schemas.microsoft.com/office/powerpoint/2010/main" val="3434762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8</a:t>
            </a:fld>
            <a:endParaRPr lang="zh-CN" altLang="en-US"/>
          </a:p>
        </p:txBody>
      </p:sp>
    </p:spTree>
    <p:extLst>
      <p:ext uri="{BB962C8B-B14F-4D97-AF65-F5344CB8AC3E}">
        <p14:creationId xmlns:p14="http://schemas.microsoft.com/office/powerpoint/2010/main" val="3393102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9</a:t>
            </a:fld>
            <a:endParaRPr lang="zh-CN" altLang="en-US"/>
          </a:p>
        </p:txBody>
      </p:sp>
    </p:spTree>
    <p:extLst>
      <p:ext uri="{BB962C8B-B14F-4D97-AF65-F5344CB8AC3E}">
        <p14:creationId xmlns:p14="http://schemas.microsoft.com/office/powerpoint/2010/main" val="3983576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10</a:t>
            </a:fld>
            <a:endParaRPr lang="zh-CN" altLang="en-US"/>
          </a:p>
        </p:txBody>
      </p:sp>
    </p:spTree>
    <p:extLst>
      <p:ext uri="{BB962C8B-B14F-4D97-AF65-F5344CB8AC3E}">
        <p14:creationId xmlns:p14="http://schemas.microsoft.com/office/powerpoint/2010/main" val="3613632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5E56F7-5D1B-4DA5-AF0B-0AAC9D48E95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D2187A-0923-4E86-9410-04BE4F12A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7D9519A-E033-4F46-AFC2-30D69D18415C}"/>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38382942-1DDA-4DA3-9618-6F0D809829A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36301D-03EC-4B32-A12B-FA4AC56F1B81}"/>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66735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9667AD-38C5-43D7-9FC5-655B6F1AF52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79F25F6-C5D8-4A98-9E28-24A42406326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7469438-8989-45DC-9239-3335189AFECA}"/>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727FACA0-1125-465C-9C92-04A56CD768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911E27-5E22-411B-A252-CB965E226BB8}"/>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159830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DF1885B-EB7C-4179-8866-09B9FC40F46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570AB86-F702-46FB-8FE3-4C4FB75AA2C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50B443-25B7-4C11-9A39-83D3AA7E03DE}"/>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7BA9740A-51FD-4BAB-B661-E25FCB1FD8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7B2EBD-394D-401C-835B-C858FF4A76BD}"/>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4105167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9BC60A-6859-4DBB-8A18-16AD7C12F3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BC50F27-5534-441B-B1D8-3E485659AD0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8B032-1D0F-4F12-84BB-C36840E462ED}"/>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3B5D7E52-C789-4271-BF46-B565E3C9CF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8380F7-EC17-4183-B41C-C8054C1C46EF}"/>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70284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A71016-4406-45BC-A83F-C432D0A1374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01B2325-D49C-4F8B-A4AF-65D8F43DF8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5E11E1A-B4FE-4D58-B090-D880D7094008}"/>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C7341567-CE0F-4FA5-8908-0937E37F8B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6B3FF-9AB2-4904-9B68-E0CA1849293A}"/>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266408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534F01-74B1-4DC6-AEFC-43FFE5DD16D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0437BF8-4EC1-4653-9969-DD58A2D5DB2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94A5AB6-5F87-43E5-A85A-31D2A63498B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E9320F1-1B0E-4393-9928-2641271826C6}"/>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EB008434-5EE9-496C-AC7D-D426C1FBAF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A39F2C-4EC5-415D-A7F4-B974F2493C80}"/>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1746541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802C17-C18F-4403-BCF8-A6285C43AD5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225BD40-B97F-497D-A11A-2C2B75C2B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8D7D369-AD03-4ACC-9532-DBB259BAA84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69DBFF4-F83A-4B28-B539-5379E59A82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64037BB-3011-43E6-AB7F-DBCCEEFEAEC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A0788C0-A740-4EE5-8790-76D223842F60}"/>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8" name="页脚占位符 7">
            <a:extLst>
              <a:ext uri="{FF2B5EF4-FFF2-40B4-BE49-F238E27FC236}">
                <a16:creationId xmlns:a16="http://schemas.microsoft.com/office/drawing/2014/main" id="{6CBD620E-E0FE-4665-8DED-ED2E60C1982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D76A1CF-5007-4EE3-98EF-6A554FD37E17}"/>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265988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D69F7F-A837-4CF9-A8F7-83F19C8088D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D54F53C-8DAE-45EB-A114-09D443534426}"/>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4" name="页脚占位符 3">
            <a:extLst>
              <a:ext uri="{FF2B5EF4-FFF2-40B4-BE49-F238E27FC236}">
                <a16:creationId xmlns:a16="http://schemas.microsoft.com/office/drawing/2014/main" id="{12BBBDC4-DF61-4891-93F0-13F7FD85546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DBE2493-E23E-434F-AABC-446A94CD3E78}"/>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327595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68E1CC-B33B-4694-9C50-CD5E690B597B}"/>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3" name="页脚占位符 2">
            <a:extLst>
              <a:ext uri="{FF2B5EF4-FFF2-40B4-BE49-F238E27FC236}">
                <a16:creationId xmlns:a16="http://schemas.microsoft.com/office/drawing/2014/main" id="{800E0275-0970-4D89-851D-0D9BF0BF81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5CC0988-7E42-45FE-A504-5BBBB5CAFA4A}"/>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2858769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5E92F7-E526-4BA5-8C8A-D9A46A7BEF1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A0CFB9E-790E-439B-A079-9918ABE827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310286-E958-4C7F-9148-62BE96012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70B9D9-AE86-41FF-B010-83C24D298B67}"/>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9573F6CF-8791-4FED-963C-658394F0ACC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D5F9487-F14A-41C2-9C77-4B80FC26106E}"/>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1270178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19EF3D-53A7-4AFD-A4C3-F5DB617B57D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534335-4B02-431D-A32C-8C0B80CB52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3E3D90-D132-4D01-8E03-ADDF955F04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72769EE-04CD-4905-83F5-CF47492409A1}"/>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FFBCCB56-2C7F-4564-B06D-E0EC4A3ADE9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B231A70-014F-4AF9-8F69-A5663A238785}"/>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3819725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C7AD52E-C82D-40EC-A52A-6107728906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A7C17EE-5C85-4FF6-831A-DD89EFD72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8B91F2-93E2-4777-9418-C21A9235A6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13D26490-E76B-4A70-A7EA-7178D3E868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683FE20-FA16-48E3-9935-E47E6E207C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1551775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www.zhihu.com/question/2342066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jp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12.svg"/><Relationship Id="rId4" Type="http://schemas.openxmlformats.org/officeDocument/2006/relationships/image" Target="../media/image26.sv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energy-models.com/weather-dat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energy-models.com/weather-dat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框 52">
            <a:extLst>
              <a:ext uri="{FF2B5EF4-FFF2-40B4-BE49-F238E27FC236}">
                <a16:creationId xmlns:a16="http://schemas.microsoft.com/office/drawing/2014/main" id="{C47D8283-F6B2-468A-8274-D650792CE309}"/>
              </a:ext>
            </a:extLst>
          </p:cNvPr>
          <p:cNvSpPr txBox="1"/>
          <p:nvPr/>
        </p:nvSpPr>
        <p:spPr>
          <a:xfrm>
            <a:off x="3978521" y="4505255"/>
            <a:ext cx="4354213" cy="830997"/>
          </a:xfrm>
          <a:prstGeom prst="rect">
            <a:avLst/>
          </a:prstGeom>
          <a:noFill/>
        </p:spPr>
        <p:txBody>
          <a:bodyPr wrap="square" rtlCol="0">
            <a:spAutoFit/>
          </a:bodyPr>
          <a:lstStyle/>
          <a:p>
            <a:pPr algn="ctr"/>
            <a:r>
              <a:rPr lang="en-US" altLang="zh-CN" sz="2400" b="1" dirty="0">
                <a:latin typeface="霞鹜文楷 Light" pitchFamily="2" charset="-122"/>
                <a:ea typeface="霞鹜文楷 Light" pitchFamily="2" charset="-122"/>
              </a:rPr>
              <a:t>Fly</a:t>
            </a:r>
            <a:r>
              <a:rPr lang="zh-CN" altLang="en-US" sz="2400" b="1" dirty="0">
                <a:latin typeface="霞鹜文楷 Light" pitchFamily="2" charset="-122"/>
                <a:ea typeface="霞鹜文楷 Light" pitchFamily="2" charset="-122"/>
              </a:rPr>
              <a:t>！</a:t>
            </a:r>
            <a:r>
              <a:rPr lang="en-US" altLang="zh-CN" sz="2400" b="1" dirty="0">
                <a:latin typeface="霞鹜文楷 Light" pitchFamily="2" charset="-122"/>
                <a:ea typeface="霞鹜文楷 Light" pitchFamily="2" charset="-122"/>
              </a:rPr>
              <a:t>Ladybug &amp; Honeybee</a:t>
            </a:r>
          </a:p>
          <a:p>
            <a:pPr algn="ctr"/>
            <a:r>
              <a:rPr lang="en-US" altLang="zh-CN" sz="2400" b="1" dirty="0">
                <a:latin typeface="霞鹜文楷 Light" pitchFamily="2" charset="-122"/>
                <a:ea typeface="霞鹜文楷 Light" pitchFamily="2" charset="-122"/>
              </a:rPr>
              <a:t>Ladybug Tools</a:t>
            </a:r>
            <a:r>
              <a:rPr lang="zh-CN" altLang="en-US" sz="2400" b="1" dirty="0">
                <a:latin typeface="霞鹜文楷 Light" pitchFamily="2" charset="-122"/>
                <a:ea typeface="霞鹜文楷 Light" pitchFamily="2" charset="-122"/>
              </a:rPr>
              <a:t>中的基础图表</a:t>
            </a:r>
          </a:p>
        </p:txBody>
      </p:sp>
      <p:grpSp>
        <p:nvGrpSpPr>
          <p:cNvPr id="62" name="组合 61">
            <a:extLst>
              <a:ext uri="{FF2B5EF4-FFF2-40B4-BE49-F238E27FC236}">
                <a16:creationId xmlns:a16="http://schemas.microsoft.com/office/drawing/2014/main" id="{D717466E-E95C-47F3-B3DC-27C9757DFA4F}"/>
              </a:ext>
            </a:extLst>
          </p:cNvPr>
          <p:cNvGrpSpPr/>
          <p:nvPr/>
        </p:nvGrpSpPr>
        <p:grpSpPr>
          <a:xfrm>
            <a:off x="4648503" y="5393097"/>
            <a:ext cx="3662038" cy="400110"/>
            <a:chOff x="2128129" y="3207461"/>
            <a:chExt cx="3662038" cy="400110"/>
          </a:xfrm>
        </p:grpSpPr>
        <p:sp>
          <p:nvSpPr>
            <p:cNvPr id="58" name="文本框 57">
              <a:extLst>
                <a:ext uri="{FF2B5EF4-FFF2-40B4-BE49-F238E27FC236}">
                  <a16:creationId xmlns:a16="http://schemas.microsoft.com/office/drawing/2014/main" id="{393840DE-8DA0-451D-B983-7B8EB3503F98}"/>
                </a:ext>
              </a:extLst>
            </p:cNvPr>
            <p:cNvSpPr txBox="1"/>
            <p:nvPr/>
          </p:nvSpPr>
          <p:spPr>
            <a:xfrm>
              <a:off x="2166590" y="3207461"/>
              <a:ext cx="3623577" cy="400110"/>
            </a:xfrm>
            <a:prstGeom prst="rect">
              <a:avLst/>
            </a:prstGeom>
            <a:noFill/>
          </p:spPr>
          <p:txBody>
            <a:bodyPr wrap="square" rtlCol="0">
              <a:spAutoFit/>
            </a:bodyPr>
            <a:lstStyle/>
            <a:p>
              <a:r>
                <a:rPr lang="en-US" altLang="zh-CN" sz="2000" dirty="0">
                  <a:solidFill>
                    <a:schemeClr val="bg2">
                      <a:lumMod val="10000"/>
                    </a:schemeClr>
                  </a:solidFill>
                  <a:latin typeface="霞鹜文楷 Light" pitchFamily="2" charset="-122"/>
                  <a:ea typeface="霞鹜文楷 Light" pitchFamily="2" charset="-122"/>
                </a:rPr>
                <a:t>—— </a:t>
              </a:r>
              <a:endParaRPr lang="zh-CN" altLang="en-US" sz="2000" dirty="0">
                <a:solidFill>
                  <a:schemeClr val="bg2">
                    <a:lumMod val="10000"/>
                  </a:schemeClr>
                </a:solidFill>
                <a:latin typeface="霞鹜文楷 Light" pitchFamily="2" charset="-122"/>
                <a:ea typeface="霞鹜文楷 Light" pitchFamily="2" charset="-122"/>
              </a:endParaRPr>
            </a:p>
          </p:txBody>
        </p:sp>
        <p:sp>
          <p:nvSpPr>
            <p:cNvPr id="59" name="文本框 58">
              <a:extLst>
                <a:ext uri="{FF2B5EF4-FFF2-40B4-BE49-F238E27FC236}">
                  <a16:creationId xmlns:a16="http://schemas.microsoft.com/office/drawing/2014/main" id="{A8362DD1-6084-492D-A428-C035269D758C}"/>
                </a:ext>
              </a:extLst>
            </p:cNvPr>
            <p:cNvSpPr txBox="1"/>
            <p:nvPr/>
          </p:nvSpPr>
          <p:spPr>
            <a:xfrm>
              <a:off x="2128129" y="3257277"/>
              <a:ext cx="3623577" cy="307777"/>
            </a:xfrm>
            <a:prstGeom prst="rect">
              <a:avLst/>
            </a:prstGeom>
            <a:noFill/>
          </p:spPr>
          <p:txBody>
            <a:bodyPr wrap="square" rtlCol="0">
              <a:spAutoFit/>
            </a:bodyPr>
            <a:lstStyle/>
            <a:p>
              <a:pPr algn="ctr"/>
              <a:r>
                <a:rPr lang="zh-CN" altLang="en-US" sz="1400" b="1" dirty="0">
                  <a:solidFill>
                    <a:schemeClr val="bg2">
                      <a:lumMod val="10000"/>
                    </a:schemeClr>
                  </a:solidFill>
                  <a:latin typeface="霞鹜文楷 Light" pitchFamily="2" charset="-122"/>
                  <a:ea typeface="霞鹜文楷 Light" pitchFamily="2" charset="-122"/>
                </a:rPr>
                <a:t>基于</a:t>
              </a:r>
              <a:r>
                <a:rPr lang="en-US" altLang="zh-CN" sz="1400" b="1" dirty="0">
                  <a:solidFill>
                    <a:schemeClr val="bg2">
                      <a:lumMod val="10000"/>
                    </a:schemeClr>
                  </a:solidFill>
                  <a:latin typeface="霞鹜文楷 Light" pitchFamily="2" charset="-122"/>
                  <a:ea typeface="霞鹜文楷 Light" pitchFamily="2" charset="-122"/>
                </a:rPr>
                <a:t>Ladybug Tools 1.4.0</a:t>
              </a:r>
              <a:endParaRPr lang="zh-CN" altLang="en-US" sz="1400" b="1" dirty="0">
                <a:solidFill>
                  <a:schemeClr val="bg2">
                    <a:lumMod val="10000"/>
                  </a:schemeClr>
                </a:solidFill>
                <a:latin typeface="霞鹜文楷 Light" pitchFamily="2" charset="-122"/>
                <a:ea typeface="霞鹜文楷 Light" pitchFamily="2" charset="-122"/>
              </a:endParaRPr>
            </a:p>
          </p:txBody>
        </p:sp>
      </p:grpSp>
      <p:sp>
        <p:nvSpPr>
          <p:cNvPr id="67" name="文本框 66">
            <a:extLst>
              <a:ext uri="{FF2B5EF4-FFF2-40B4-BE49-F238E27FC236}">
                <a16:creationId xmlns:a16="http://schemas.microsoft.com/office/drawing/2014/main" id="{3C802E91-DFBA-4C9C-8462-D24F9E105362}"/>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3" name="弦形 2">
            <a:extLst>
              <a:ext uri="{FF2B5EF4-FFF2-40B4-BE49-F238E27FC236}">
                <a16:creationId xmlns:a16="http://schemas.microsoft.com/office/drawing/2014/main" id="{C4FE0DD3-A91A-4C9D-AAB7-2690B985F8D5}"/>
              </a:ext>
            </a:extLst>
          </p:cNvPr>
          <p:cNvSpPr/>
          <p:nvPr/>
        </p:nvSpPr>
        <p:spPr>
          <a:xfrm rot="6414910">
            <a:off x="4535284" y="-39858"/>
            <a:ext cx="2846216" cy="6418603"/>
          </a:xfrm>
          <a:prstGeom prst="chord">
            <a:avLst>
              <a:gd name="adj1" fmla="val 2965496"/>
              <a:gd name="adj2" fmla="val 16052826"/>
            </a:avLst>
          </a:prstGeom>
          <a:noFill/>
          <a:ln w="19050">
            <a:solidFill>
              <a:schemeClr val="bg1">
                <a:lumMod val="8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弦形 3">
            <a:extLst>
              <a:ext uri="{FF2B5EF4-FFF2-40B4-BE49-F238E27FC236}">
                <a16:creationId xmlns:a16="http://schemas.microsoft.com/office/drawing/2014/main" id="{85C25CE2-3D9A-46B6-A61D-341131EA85BF}"/>
              </a:ext>
            </a:extLst>
          </p:cNvPr>
          <p:cNvSpPr/>
          <p:nvPr/>
        </p:nvSpPr>
        <p:spPr>
          <a:xfrm rot="6414910">
            <a:off x="4418673" y="-61149"/>
            <a:ext cx="3315852" cy="6275787"/>
          </a:xfrm>
          <a:prstGeom prst="chord">
            <a:avLst>
              <a:gd name="adj1" fmla="val 2889595"/>
              <a:gd name="adj2" fmla="val 16200000"/>
            </a:avLst>
          </a:prstGeom>
          <a:no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9" name="组合 18">
            <a:extLst>
              <a:ext uri="{FF2B5EF4-FFF2-40B4-BE49-F238E27FC236}">
                <a16:creationId xmlns:a16="http://schemas.microsoft.com/office/drawing/2014/main" id="{923E2CCE-E6CC-445B-A757-F7CFE8E4898E}"/>
              </a:ext>
            </a:extLst>
          </p:cNvPr>
          <p:cNvGrpSpPr/>
          <p:nvPr/>
        </p:nvGrpSpPr>
        <p:grpSpPr>
          <a:xfrm>
            <a:off x="3499309" y="3479310"/>
            <a:ext cx="2716653" cy="717814"/>
            <a:chOff x="3499309" y="3479310"/>
            <a:chExt cx="2716653" cy="717814"/>
          </a:xfrm>
        </p:grpSpPr>
        <p:sp>
          <p:nvSpPr>
            <p:cNvPr id="6" name="椭圆 5">
              <a:extLst>
                <a:ext uri="{FF2B5EF4-FFF2-40B4-BE49-F238E27FC236}">
                  <a16:creationId xmlns:a16="http://schemas.microsoft.com/office/drawing/2014/main" id="{5E656BB8-DBC3-4948-A74C-D1F3A3396C1C}"/>
                </a:ext>
              </a:extLst>
            </p:cNvPr>
            <p:cNvSpPr/>
            <p:nvPr/>
          </p:nvSpPr>
          <p:spPr>
            <a:xfrm>
              <a:off x="3499309" y="3479310"/>
              <a:ext cx="2422060" cy="5745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4D17A948-1A07-4E52-9409-FFCDF090BD78}"/>
                </a:ext>
              </a:extLst>
            </p:cNvPr>
            <p:cNvSpPr/>
            <p:nvPr/>
          </p:nvSpPr>
          <p:spPr>
            <a:xfrm>
              <a:off x="4093432" y="3609108"/>
              <a:ext cx="2122530" cy="51563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B29B2893-3386-477D-A7A2-E3F067991CEA}"/>
                </a:ext>
              </a:extLst>
            </p:cNvPr>
            <p:cNvSpPr/>
            <p:nvPr/>
          </p:nvSpPr>
          <p:spPr>
            <a:xfrm>
              <a:off x="4713863" y="3783791"/>
              <a:ext cx="1490356" cy="41333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id="{12FB0E2F-347E-4B95-9ED0-F34AF47E3A25}"/>
              </a:ext>
            </a:extLst>
          </p:cNvPr>
          <p:cNvGrpSpPr/>
          <p:nvPr/>
        </p:nvGrpSpPr>
        <p:grpSpPr>
          <a:xfrm>
            <a:off x="3754027" y="811994"/>
            <a:ext cx="1969636" cy="1959918"/>
            <a:chOff x="3754027" y="811994"/>
            <a:chExt cx="1969636" cy="1959918"/>
          </a:xfrm>
        </p:grpSpPr>
        <p:sp>
          <p:nvSpPr>
            <p:cNvPr id="24" name="椭圆 23">
              <a:extLst>
                <a:ext uri="{FF2B5EF4-FFF2-40B4-BE49-F238E27FC236}">
                  <a16:creationId xmlns:a16="http://schemas.microsoft.com/office/drawing/2014/main" id="{D0470B18-4B62-40D7-BF08-6196CB9C1470}"/>
                </a:ext>
              </a:extLst>
            </p:cNvPr>
            <p:cNvSpPr/>
            <p:nvPr/>
          </p:nvSpPr>
          <p:spPr>
            <a:xfrm>
              <a:off x="4026367" y="1096078"/>
              <a:ext cx="488272" cy="488272"/>
            </a:xfrm>
            <a:prstGeom prst="ellipse">
              <a:avLst/>
            </a:prstGeom>
            <a:solidFill>
              <a:srgbClr val="F0AF30"/>
            </a:solidFill>
            <a:ln w="38100">
              <a:solidFill>
                <a:srgbClr val="F0A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a:extLst>
                <a:ext uri="{FF2B5EF4-FFF2-40B4-BE49-F238E27FC236}">
                  <a16:creationId xmlns:a16="http://schemas.microsoft.com/office/drawing/2014/main" id="{28D52643-0379-41EC-83D1-9C3737861FD6}"/>
                </a:ext>
              </a:extLst>
            </p:cNvPr>
            <p:cNvCxnSpPr/>
            <p:nvPr/>
          </p:nvCxnSpPr>
          <p:spPr>
            <a:xfrm flipV="1">
              <a:off x="4270503" y="811994"/>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6E37877A-5F99-484D-B9C1-AB9E33F9D483}"/>
                </a:ext>
              </a:extLst>
            </p:cNvPr>
            <p:cNvCxnSpPr/>
            <p:nvPr/>
          </p:nvCxnSpPr>
          <p:spPr>
            <a:xfrm flipV="1">
              <a:off x="4266152" y="1674608"/>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DE405D51-EBCD-491F-9005-54F33F0ACE04}"/>
                </a:ext>
              </a:extLst>
            </p:cNvPr>
            <p:cNvCxnSpPr>
              <a:cxnSpLocks/>
            </p:cNvCxnSpPr>
            <p:nvPr/>
          </p:nvCxnSpPr>
          <p:spPr>
            <a:xfrm rot="16200000" flipV="1">
              <a:off x="4702642" y="1249963"/>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CDB7275F-9A6E-4979-9812-24E2BFFE9EFC}"/>
                </a:ext>
              </a:extLst>
            </p:cNvPr>
            <p:cNvCxnSpPr>
              <a:cxnSpLocks/>
            </p:cNvCxnSpPr>
            <p:nvPr/>
          </p:nvCxnSpPr>
          <p:spPr>
            <a:xfrm rot="16200000" flipV="1">
              <a:off x="3838365" y="1249966"/>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0E681860-D82E-460A-9A0E-7F320EEC1575}"/>
                </a:ext>
              </a:extLst>
            </p:cNvPr>
            <p:cNvCxnSpPr/>
            <p:nvPr/>
          </p:nvCxnSpPr>
          <p:spPr>
            <a:xfrm rot="2618039" flipV="1">
              <a:off x="4576916" y="937799"/>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A193B28D-7233-4A3C-9425-8B5CE2481A73}"/>
                </a:ext>
              </a:extLst>
            </p:cNvPr>
            <p:cNvCxnSpPr/>
            <p:nvPr/>
          </p:nvCxnSpPr>
          <p:spPr>
            <a:xfrm rot="2618039" flipV="1">
              <a:off x="3978521" y="1559125"/>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1AA9F35C-EC3B-4327-B0EC-D9DB5F2E6DAF}"/>
                </a:ext>
              </a:extLst>
            </p:cNvPr>
            <p:cNvCxnSpPr>
              <a:cxnSpLocks/>
            </p:cNvCxnSpPr>
            <p:nvPr/>
          </p:nvCxnSpPr>
          <p:spPr>
            <a:xfrm rot="18818039" flipV="1">
              <a:off x="4587462" y="1552982"/>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5B223536-D55E-4A54-A587-EB669E66F8A7}"/>
                </a:ext>
              </a:extLst>
            </p:cNvPr>
            <p:cNvCxnSpPr>
              <a:cxnSpLocks/>
            </p:cNvCxnSpPr>
            <p:nvPr/>
          </p:nvCxnSpPr>
          <p:spPr>
            <a:xfrm rot="18818039" flipV="1">
              <a:off x="3961928" y="956591"/>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FE32ED4C-37CC-4105-ABE9-2D328477FCB1}"/>
                </a:ext>
              </a:extLst>
            </p:cNvPr>
            <p:cNvCxnSpPr>
              <a:cxnSpLocks/>
            </p:cNvCxnSpPr>
            <p:nvPr/>
          </p:nvCxnSpPr>
          <p:spPr>
            <a:xfrm>
              <a:off x="4400621" y="1637319"/>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39AF456A-7A88-4F3B-9C76-4573A6647CD5}"/>
                </a:ext>
              </a:extLst>
            </p:cNvPr>
            <p:cNvCxnSpPr>
              <a:cxnSpLocks/>
            </p:cNvCxnSpPr>
            <p:nvPr/>
          </p:nvCxnSpPr>
          <p:spPr>
            <a:xfrm>
              <a:off x="4504495" y="1951131"/>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0307312C-1A7C-4A12-8707-4DD711F223ED}"/>
                </a:ext>
              </a:extLst>
            </p:cNvPr>
            <p:cNvCxnSpPr>
              <a:cxnSpLocks/>
            </p:cNvCxnSpPr>
            <p:nvPr/>
          </p:nvCxnSpPr>
          <p:spPr>
            <a:xfrm>
              <a:off x="4603664" y="2261273"/>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4434A062-27A2-4A90-A54D-F0C8B1D42277}"/>
                </a:ext>
              </a:extLst>
            </p:cNvPr>
            <p:cNvCxnSpPr>
              <a:cxnSpLocks/>
            </p:cNvCxnSpPr>
            <p:nvPr/>
          </p:nvCxnSpPr>
          <p:spPr>
            <a:xfrm>
              <a:off x="4702642" y="2565948"/>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038D1936-E8AF-4806-8711-18DDD8EBECBE}"/>
                </a:ext>
              </a:extLst>
            </p:cNvPr>
            <p:cNvCxnSpPr>
              <a:cxnSpLocks/>
            </p:cNvCxnSpPr>
            <p:nvPr/>
          </p:nvCxnSpPr>
          <p:spPr>
            <a:xfrm rot="18818039" flipV="1">
              <a:off x="4788438" y="1770290"/>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921058F0-375F-4AD6-BA75-8C87458DEE27}"/>
                </a:ext>
              </a:extLst>
            </p:cNvPr>
            <p:cNvCxnSpPr>
              <a:cxnSpLocks/>
            </p:cNvCxnSpPr>
            <p:nvPr/>
          </p:nvCxnSpPr>
          <p:spPr>
            <a:xfrm rot="18818039" flipV="1">
              <a:off x="5010688" y="1998685"/>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BAD34BE3-A5DD-4692-B6BA-2AC028817214}"/>
                </a:ext>
              </a:extLst>
            </p:cNvPr>
            <p:cNvCxnSpPr>
              <a:cxnSpLocks/>
            </p:cNvCxnSpPr>
            <p:nvPr/>
          </p:nvCxnSpPr>
          <p:spPr>
            <a:xfrm rot="18818039" flipV="1">
              <a:off x="5232936" y="2217714"/>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195C044E-7E1D-4CE2-875B-38149FE2921F}"/>
                </a:ext>
              </a:extLst>
            </p:cNvPr>
            <p:cNvCxnSpPr>
              <a:cxnSpLocks/>
            </p:cNvCxnSpPr>
            <p:nvPr/>
          </p:nvCxnSpPr>
          <p:spPr>
            <a:xfrm rot="18485707">
              <a:off x="4672074" y="1404001"/>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2806F784-B461-4276-9CAC-F8BEFBDF5A08}"/>
                </a:ext>
              </a:extLst>
            </p:cNvPr>
            <p:cNvCxnSpPr>
              <a:cxnSpLocks/>
            </p:cNvCxnSpPr>
            <p:nvPr/>
          </p:nvCxnSpPr>
          <p:spPr>
            <a:xfrm rot="18485707">
              <a:off x="4983127" y="1515866"/>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9F9D2922-73EC-4CA7-9BDE-9F7BDF70AC11}"/>
                </a:ext>
              </a:extLst>
            </p:cNvPr>
            <p:cNvCxnSpPr>
              <a:cxnSpLocks/>
            </p:cNvCxnSpPr>
            <p:nvPr/>
          </p:nvCxnSpPr>
          <p:spPr>
            <a:xfrm rot="18485707">
              <a:off x="5288389" y="1629169"/>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D3ADC140-0D69-4DDD-96C9-EAC90B5C6424}"/>
                </a:ext>
              </a:extLst>
            </p:cNvPr>
            <p:cNvCxnSpPr>
              <a:cxnSpLocks/>
            </p:cNvCxnSpPr>
            <p:nvPr/>
          </p:nvCxnSpPr>
          <p:spPr>
            <a:xfrm rot="18485707">
              <a:off x="5589231" y="1739250"/>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89F6C8CA-2F86-412F-8204-24F2FBDE7B9D}"/>
              </a:ext>
            </a:extLst>
          </p:cNvPr>
          <p:cNvGrpSpPr/>
          <p:nvPr/>
        </p:nvGrpSpPr>
        <p:grpSpPr>
          <a:xfrm>
            <a:off x="4253266" y="2844757"/>
            <a:ext cx="1079855" cy="1131924"/>
            <a:chOff x="4253266" y="2844757"/>
            <a:chExt cx="1079855" cy="1131924"/>
          </a:xfrm>
        </p:grpSpPr>
        <p:sp>
          <p:nvSpPr>
            <p:cNvPr id="9" name="圆柱体 8">
              <a:extLst>
                <a:ext uri="{FF2B5EF4-FFF2-40B4-BE49-F238E27FC236}">
                  <a16:creationId xmlns:a16="http://schemas.microsoft.com/office/drawing/2014/main" id="{61925A08-2425-4666-8ADB-4D5A1BF699AB}"/>
                </a:ext>
              </a:extLst>
            </p:cNvPr>
            <p:cNvSpPr/>
            <p:nvPr/>
          </p:nvSpPr>
          <p:spPr>
            <a:xfrm flipH="1">
              <a:off x="5109839" y="3253283"/>
              <a:ext cx="58073" cy="706771"/>
            </a:xfrm>
            <a:prstGeom prst="ca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1C95EA59-5BE4-4DD7-BD0D-2C9CE9493284}"/>
                </a:ext>
              </a:extLst>
            </p:cNvPr>
            <p:cNvSpPr/>
            <p:nvPr/>
          </p:nvSpPr>
          <p:spPr>
            <a:xfrm>
              <a:off x="4955525" y="3007071"/>
              <a:ext cx="377596" cy="706771"/>
            </a:xfrm>
            <a:prstGeom prst="ellipse">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05D0F4C4-C507-43EC-A143-97D064A8A725}"/>
                </a:ext>
              </a:extLst>
            </p:cNvPr>
            <p:cNvSpPr/>
            <p:nvPr/>
          </p:nvSpPr>
          <p:spPr>
            <a:xfrm>
              <a:off x="5062318" y="3242809"/>
              <a:ext cx="234490" cy="38465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柱体 11">
              <a:extLst>
                <a:ext uri="{FF2B5EF4-FFF2-40B4-BE49-F238E27FC236}">
                  <a16:creationId xmlns:a16="http://schemas.microsoft.com/office/drawing/2014/main" id="{76BBD6E8-FD81-4E06-9AF6-66708B5F604D}"/>
                </a:ext>
              </a:extLst>
            </p:cNvPr>
            <p:cNvSpPr/>
            <p:nvPr/>
          </p:nvSpPr>
          <p:spPr>
            <a:xfrm flipH="1">
              <a:off x="4539294" y="3438920"/>
              <a:ext cx="44186" cy="537761"/>
            </a:xfrm>
            <a:prstGeom prst="ca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98A97762-7522-4F6B-9DDE-387329BD4832}"/>
                </a:ext>
              </a:extLst>
            </p:cNvPr>
            <p:cNvSpPr/>
            <p:nvPr/>
          </p:nvSpPr>
          <p:spPr>
            <a:xfrm>
              <a:off x="4421882" y="3251585"/>
              <a:ext cx="287301" cy="537761"/>
            </a:xfrm>
            <a:prstGeom prst="ellipse">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0FFC86D3-06AC-4BBB-8081-5CA4CCD731AF}"/>
                </a:ext>
              </a:extLst>
            </p:cNvPr>
            <p:cNvSpPr/>
            <p:nvPr/>
          </p:nvSpPr>
          <p:spPr>
            <a:xfrm>
              <a:off x="4503138" y="3430951"/>
              <a:ext cx="178416" cy="29267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柱体 14">
              <a:extLst>
                <a:ext uri="{FF2B5EF4-FFF2-40B4-BE49-F238E27FC236}">
                  <a16:creationId xmlns:a16="http://schemas.microsoft.com/office/drawing/2014/main" id="{E2F8ECBB-2D6E-45B2-A6C9-26E2AF4A234E}"/>
                </a:ext>
              </a:extLst>
            </p:cNvPr>
            <p:cNvSpPr/>
            <p:nvPr/>
          </p:nvSpPr>
          <p:spPr>
            <a:xfrm flipH="1">
              <a:off x="4385533" y="3361887"/>
              <a:ext cx="49776" cy="605796"/>
            </a:xfrm>
            <a:prstGeom prst="ca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E572AD8C-7E81-4D0C-AAAF-1FDCA9FB4A03}"/>
                </a:ext>
              </a:extLst>
            </p:cNvPr>
            <p:cNvSpPr/>
            <p:nvPr/>
          </p:nvSpPr>
          <p:spPr>
            <a:xfrm>
              <a:off x="4253266" y="3150850"/>
              <a:ext cx="323650" cy="605796"/>
            </a:xfrm>
            <a:prstGeom prst="ellipse">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8711B18F-2D53-4334-A2C9-4BDD89A4FA48}"/>
                </a:ext>
              </a:extLst>
            </p:cNvPr>
            <p:cNvSpPr/>
            <p:nvPr/>
          </p:nvSpPr>
          <p:spPr>
            <a:xfrm>
              <a:off x="4344802" y="3352909"/>
              <a:ext cx="200989" cy="3297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柱体 43">
              <a:extLst>
                <a:ext uri="{FF2B5EF4-FFF2-40B4-BE49-F238E27FC236}">
                  <a16:creationId xmlns:a16="http://schemas.microsoft.com/office/drawing/2014/main" id="{E29FBFCB-369C-45CC-B20A-72F21592ED94}"/>
                </a:ext>
              </a:extLst>
            </p:cNvPr>
            <p:cNvSpPr/>
            <p:nvPr/>
          </p:nvSpPr>
          <p:spPr>
            <a:xfrm flipH="1">
              <a:off x="4789128" y="3135211"/>
              <a:ext cx="68508" cy="833772"/>
            </a:xfrm>
            <a:prstGeom prst="ca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6BA44BAC-712E-4570-AF1B-85CF6DC66D73}"/>
                </a:ext>
              </a:extLst>
            </p:cNvPr>
            <p:cNvSpPr/>
            <p:nvPr/>
          </p:nvSpPr>
          <p:spPr>
            <a:xfrm>
              <a:off x="4607085" y="2844757"/>
              <a:ext cx="445447" cy="833772"/>
            </a:xfrm>
            <a:prstGeom prst="ellipse">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551A129F-6C39-4435-BCD0-9A9435D9A5FB}"/>
                </a:ext>
              </a:extLst>
            </p:cNvPr>
            <p:cNvSpPr/>
            <p:nvPr/>
          </p:nvSpPr>
          <p:spPr>
            <a:xfrm>
              <a:off x="4733068" y="3122855"/>
              <a:ext cx="276626" cy="45377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a:extLst>
              <a:ext uri="{FF2B5EF4-FFF2-40B4-BE49-F238E27FC236}">
                <a16:creationId xmlns:a16="http://schemas.microsoft.com/office/drawing/2014/main" id="{141598D6-5C51-4DF7-8DB1-51D484DFDA3E}"/>
              </a:ext>
            </a:extLst>
          </p:cNvPr>
          <p:cNvSpPr/>
          <p:nvPr/>
        </p:nvSpPr>
        <p:spPr>
          <a:xfrm>
            <a:off x="3627970" y="4063132"/>
            <a:ext cx="5696655" cy="1411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8" name="组合 17">
            <a:extLst>
              <a:ext uri="{FF2B5EF4-FFF2-40B4-BE49-F238E27FC236}">
                <a16:creationId xmlns:a16="http://schemas.microsoft.com/office/drawing/2014/main" id="{1890B03A-17F3-4B5B-A957-818A49964D29}"/>
              </a:ext>
            </a:extLst>
          </p:cNvPr>
          <p:cNvGrpSpPr/>
          <p:nvPr/>
        </p:nvGrpSpPr>
        <p:grpSpPr>
          <a:xfrm>
            <a:off x="3497188" y="3959696"/>
            <a:ext cx="5945722" cy="335558"/>
            <a:chOff x="3497188" y="3959696"/>
            <a:chExt cx="5945722" cy="335558"/>
          </a:xfrm>
        </p:grpSpPr>
        <p:sp>
          <p:nvSpPr>
            <p:cNvPr id="23" name="矩形 22">
              <a:extLst>
                <a:ext uri="{FF2B5EF4-FFF2-40B4-BE49-F238E27FC236}">
                  <a16:creationId xmlns:a16="http://schemas.microsoft.com/office/drawing/2014/main" id="{F451874A-8D6E-4118-9C40-D6E064177D8B}"/>
                </a:ext>
              </a:extLst>
            </p:cNvPr>
            <p:cNvSpPr/>
            <p:nvPr/>
          </p:nvSpPr>
          <p:spPr>
            <a:xfrm>
              <a:off x="3497188" y="3963245"/>
              <a:ext cx="5945721" cy="134645"/>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0" name="直接连接符 49">
              <a:extLst>
                <a:ext uri="{FF2B5EF4-FFF2-40B4-BE49-F238E27FC236}">
                  <a16:creationId xmlns:a16="http://schemas.microsoft.com/office/drawing/2014/main" id="{80ACCA4A-32E9-47B7-A80C-24B7AAA4CD14}"/>
                </a:ext>
              </a:extLst>
            </p:cNvPr>
            <p:cNvCxnSpPr>
              <a:cxnSpLocks/>
            </p:cNvCxnSpPr>
            <p:nvPr/>
          </p:nvCxnSpPr>
          <p:spPr>
            <a:xfrm flipV="1">
              <a:off x="3497189" y="3959696"/>
              <a:ext cx="5945721" cy="76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a:extLst>
                <a:ext uri="{FF2B5EF4-FFF2-40B4-BE49-F238E27FC236}">
                  <a16:creationId xmlns:a16="http://schemas.microsoft.com/office/drawing/2014/main" id="{157A87C7-33B0-4ED6-9E30-7431BF64B6FA}"/>
                </a:ext>
              </a:extLst>
            </p:cNvPr>
            <p:cNvSpPr/>
            <p:nvPr/>
          </p:nvSpPr>
          <p:spPr>
            <a:xfrm>
              <a:off x="3754026" y="4136005"/>
              <a:ext cx="5502387" cy="15924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 name="组合 4">
            <a:extLst>
              <a:ext uri="{FF2B5EF4-FFF2-40B4-BE49-F238E27FC236}">
                <a16:creationId xmlns:a16="http://schemas.microsoft.com/office/drawing/2014/main" id="{38D962F6-0134-4889-93BB-9EF8A51B709C}"/>
              </a:ext>
            </a:extLst>
          </p:cNvPr>
          <p:cNvGrpSpPr/>
          <p:nvPr/>
        </p:nvGrpSpPr>
        <p:grpSpPr>
          <a:xfrm>
            <a:off x="5820695" y="2602613"/>
            <a:ext cx="2671888" cy="1335968"/>
            <a:chOff x="5820695" y="2602613"/>
            <a:chExt cx="2671888" cy="1335968"/>
          </a:xfrm>
        </p:grpSpPr>
        <p:sp>
          <p:nvSpPr>
            <p:cNvPr id="68" name="任意多边形: 形状 67">
              <a:extLst>
                <a:ext uri="{FF2B5EF4-FFF2-40B4-BE49-F238E27FC236}">
                  <a16:creationId xmlns:a16="http://schemas.microsoft.com/office/drawing/2014/main" id="{B3E772D9-C5B7-41DF-94E5-A7EAC73F554A}"/>
                </a:ext>
              </a:extLst>
            </p:cNvPr>
            <p:cNvSpPr/>
            <p:nvPr/>
          </p:nvSpPr>
          <p:spPr>
            <a:xfrm>
              <a:off x="6488655" y="2602613"/>
              <a:ext cx="2003928" cy="513804"/>
            </a:xfrm>
            <a:custGeom>
              <a:avLst/>
              <a:gdLst>
                <a:gd name="connsiteX0" fmla="*/ 0 w 2377839"/>
                <a:gd name="connsiteY0" fmla="*/ 0 h 609674"/>
                <a:gd name="connsiteX1" fmla="*/ 1823001 w 2377839"/>
                <a:gd name="connsiteY1" fmla="*/ 0 h 609674"/>
                <a:gd name="connsiteX2" fmla="*/ 2377839 w 2377839"/>
                <a:gd name="connsiteY2" fmla="*/ 609674 h 609674"/>
                <a:gd name="connsiteX3" fmla="*/ 792594 w 2377839"/>
                <a:gd name="connsiteY3" fmla="*/ 609674 h 609674"/>
                <a:gd name="connsiteX0" fmla="*/ 0 w 2377839"/>
                <a:gd name="connsiteY0" fmla="*/ 0 h 609674"/>
                <a:gd name="connsiteX1" fmla="*/ 1687374 w 2377839"/>
                <a:gd name="connsiteY1" fmla="*/ 0 h 609674"/>
                <a:gd name="connsiteX2" fmla="*/ 2377839 w 2377839"/>
                <a:gd name="connsiteY2" fmla="*/ 609674 h 609674"/>
                <a:gd name="connsiteX3" fmla="*/ 792594 w 2377839"/>
                <a:gd name="connsiteY3" fmla="*/ 609674 h 609674"/>
                <a:gd name="connsiteX0" fmla="*/ 0 w 2377839"/>
                <a:gd name="connsiteY0" fmla="*/ 0 h 609674"/>
                <a:gd name="connsiteX1" fmla="*/ 1608258 w 2377839"/>
                <a:gd name="connsiteY1" fmla="*/ 0 h 609674"/>
                <a:gd name="connsiteX2" fmla="*/ 2377839 w 2377839"/>
                <a:gd name="connsiteY2" fmla="*/ 609674 h 609674"/>
                <a:gd name="connsiteX3" fmla="*/ 792594 w 2377839"/>
                <a:gd name="connsiteY3" fmla="*/ 609674 h 609674"/>
              </a:gdLst>
              <a:ahLst/>
              <a:cxnLst>
                <a:cxn ang="0">
                  <a:pos x="connsiteX0" y="connsiteY0"/>
                </a:cxn>
                <a:cxn ang="0">
                  <a:pos x="connsiteX1" y="connsiteY1"/>
                </a:cxn>
                <a:cxn ang="0">
                  <a:pos x="connsiteX2" y="connsiteY2"/>
                </a:cxn>
                <a:cxn ang="0">
                  <a:pos x="connsiteX3" y="connsiteY3"/>
                </a:cxn>
              </a:cxnLst>
              <a:rect l="l" t="t" r="r" b="b"/>
              <a:pathLst>
                <a:path w="2377839" h="609674">
                  <a:moveTo>
                    <a:pt x="0" y="0"/>
                  </a:moveTo>
                  <a:lnTo>
                    <a:pt x="1608258" y="0"/>
                  </a:lnTo>
                  <a:lnTo>
                    <a:pt x="2377839" y="609674"/>
                  </a:lnTo>
                  <a:lnTo>
                    <a:pt x="792594" y="609674"/>
                  </a:lnTo>
                </a:path>
              </a:pathLst>
            </a:custGeom>
            <a:solidFill>
              <a:schemeClr val="bg1"/>
            </a:solidFill>
            <a:ln w="28575" cap="rnd">
              <a:solidFill>
                <a:srgbClr val="040000"/>
              </a:solidFill>
              <a:prstDash val="solid"/>
              <a:round/>
            </a:ln>
          </p:spPr>
          <p:txBody>
            <a:bodyPr rtlCol="0" anchor="ctr"/>
            <a:lstStyle/>
            <a:p>
              <a:endParaRPr lang="zh-CN" altLang="en-US" dirty="0"/>
            </a:p>
          </p:txBody>
        </p:sp>
        <p:sp>
          <p:nvSpPr>
            <p:cNvPr id="65" name="任意多边形: 形状 64">
              <a:extLst>
                <a:ext uri="{FF2B5EF4-FFF2-40B4-BE49-F238E27FC236}">
                  <a16:creationId xmlns:a16="http://schemas.microsoft.com/office/drawing/2014/main" id="{ED745052-E32E-4211-822C-88607F73B9AC}"/>
                </a:ext>
              </a:extLst>
            </p:cNvPr>
            <p:cNvSpPr/>
            <p:nvPr/>
          </p:nvSpPr>
          <p:spPr>
            <a:xfrm>
              <a:off x="7156615" y="3116418"/>
              <a:ext cx="1335968" cy="822115"/>
            </a:xfrm>
            <a:custGeom>
              <a:avLst/>
              <a:gdLst>
                <a:gd name="connsiteX0" fmla="*/ 1585245 w 1585245"/>
                <a:gd name="connsiteY0" fmla="*/ 0 h 975513"/>
                <a:gd name="connsiteX1" fmla="*/ 1585245 w 1585245"/>
                <a:gd name="connsiteY1" fmla="*/ 975513 h 975513"/>
                <a:gd name="connsiteX2" fmla="*/ 0 w 1585245"/>
                <a:gd name="connsiteY2" fmla="*/ 975513 h 975513"/>
              </a:gdLst>
              <a:ahLst/>
              <a:cxnLst>
                <a:cxn ang="0">
                  <a:pos x="connsiteX0" y="connsiteY0"/>
                </a:cxn>
                <a:cxn ang="0">
                  <a:pos x="connsiteX1" y="connsiteY1"/>
                </a:cxn>
                <a:cxn ang="0">
                  <a:pos x="connsiteX2" y="connsiteY2"/>
                </a:cxn>
              </a:cxnLst>
              <a:rect l="l" t="t" r="r" b="b"/>
              <a:pathLst>
                <a:path w="1585245" h="975513">
                  <a:moveTo>
                    <a:pt x="1585245" y="0"/>
                  </a:moveTo>
                  <a:lnTo>
                    <a:pt x="1585245" y="975513"/>
                  </a:lnTo>
                  <a:lnTo>
                    <a:pt x="0" y="975513"/>
                  </a:lnTo>
                </a:path>
              </a:pathLst>
            </a:custGeom>
            <a:solidFill>
              <a:schemeClr val="bg1"/>
            </a:solidFill>
            <a:ln w="28575" cap="rnd">
              <a:solidFill>
                <a:srgbClr val="040000"/>
              </a:solidFill>
              <a:prstDash val="solid"/>
              <a:round/>
            </a:ln>
          </p:spPr>
          <p:txBody>
            <a:bodyPr rtlCol="0" anchor="ctr"/>
            <a:lstStyle/>
            <a:p>
              <a:endParaRPr lang="zh-CN" altLang="en-US"/>
            </a:p>
          </p:txBody>
        </p:sp>
        <p:sp>
          <p:nvSpPr>
            <p:cNvPr id="70" name="任意多边形: 形状 69">
              <a:extLst>
                <a:ext uri="{FF2B5EF4-FFF2-40B4-BE49-F238E27FC236}">
                  <a16:creationId xmlns:a16="http://schemas.microsoft.com/office/drawing/2014/main" id="{058628C5-CCD5-4796-90D4-2100E854C06D}"/>
                </a:ext>
              </a:extLst>
            </p:cNvPr>
            <p:cNvSpPr/>
            <p:nvPr/>
          </p:nvSpPr>
          <p:spPr>
            <a:xfrm>
              <a:off x="5820695" y="2602613"/>
              <a:ext cx="1335919" cy="1335919"/>
            </a:xfrm>
            <a:custGeom>
              <a:avLst/>
              <a:gdLst>
                <a:gd name="connsiteX0" fmla="*/ 0 w 1585187"/>
                <a:gd name="connsiteY0" fmla="*/ 1585188 h 1585187"/>
                <a:gd name="connsiteX1" fmla="*/ 0 w 1585187"/>
                <a:gd name="connsiteY1" fmla="*/ 609674 h 1585187"/>
                <a:gd name="connsiteX2" fmla="*/ 792594 w 1585187"/>
                <a:gd name="connsiteY2" fmla="*/ 0 h 1585187"/>
                <a:gd name="connsiteX3" fmla="*/ 1585188 w 1585187"/>
                <a:gd name="connsiteY3" fmla="*/ 609674 h 1585187"/>
                <a:gd name="connsiteX4" fmla="*/ 1585188 w 1585187"/>
                <a:gd name="connsiteY4" fmla="*/ 1585188 h 1585187"/>
                <a:gd name="connsiteX5" fmla="*/ 0 w 1585187"/>
                <a:gd name="connsiteY5" fmla="*/ 1585188 h 158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187" h="1585187">
                  <a:moveTo>
                    <a:pt x="0" y="1585188"/>
                  </a:moveTo>
                  <a:lnTo>
                    <a:pt x="0" y="609674"/>
                  </a:lnTo>
                  <a:lnTo>
                    <a:pt x="792594" y="0"/>
                  </a:lnTo>
                  <a:lnTo>
                    <a:pt x="1585188" y="609674"/>
                  </a:lnTo>
                  <a:lnTo>
                    <a:pt x="1585188" y="1585188"/>
                  </a:lnTo>
                  <a:lnTo>
                    <a:pt x="0" y="1585188"/>
                  </a:lnTo>
                  <a:close/>
                </a:path>
              </a:pathLst>
            </a:custGeom>
            <a:solidFill>
              <a:schemeClr val="bg1"/>
            </a:solidFill>
            <a:ln w="28575" cap="rnd">
              <a:solidFill>
                <a:srgbClr val="040000"/>
              </a:solidFill>
              <a:prstDash val="solid"/>
              <a:round/>
            </a:ln>
          </p:spPr>
          <p:txBody>
            <a:bodyPr rtlCol="0" anchor="ctr"/>
            <a:lstStyle/>
            <a:p>
              <a:endParaRPr lang="zh-CN" altLang="en-US"/>
            </a:p>
          </p:txBody>
        </p:sp>
        <p:sp>
          <p:nvSpPr>
            <p:cNvPr id="61" name="任意多边形: 形状 60">
              <a:extLst>
                <a:ext uri="{FF2B5EF4-FFF2-40B4-BE49-F238E27FC236}">
                  <a16:creationId xmlns:a16="http://schemas.microsoft.com/office/drawing/2014/main" id="{90090BB5-CC12-4552-BE83-4F718652C504}"/>
                </a:ext>
              </a:extLst>
            </p:cNvPr>
            <p:cNvSpPr/>
            <p:nvPr/>
          </p:nvSpPr>
          <p:spPr>
            <a:xfrm>
              <a:off x="6026236" y="3404185"/>
              <a:ext cx="308311" cy="534396"/>
            </a:xfrm>
            <a:custGeom>
              <a:avLst/>
              <a:gdLst>
                <a:gd name="connsiteX0" fmla="*/ 0 w 365839"/>
                <a:gd name="connsiteY0" fmla="*/ 0 h 634109"/>
                <a:gd name="connsiteX1" fmla="*/ 365839 w 365839"/>
                <a:gd name="connsiteY1" fmla="*/ 0 h 634109"/>
                <a:gd name="connsiteX2" fmla="*/ 365839 w 365839"/>
                <a:gd name="connsiteY2" fmla="*/ 634110 h 634109"/>
                <a:gd name="connsiteX3" fmla="*/ 0 w 365839"/>
                <a:gd name="connsiteY3" fmla="*/ 634110 h 634109"/>
              </a:gdLst>
              <a:ahLst/>
              <a:cxnLst>
                <a:cxn ang="0">
                  <a:pos x="connsiteX0" y="connsiteY0"/>
                </a:cxn>
                <a:cxn ang="0">
                  <a:pos x="connsiteX1" y="connsiteY1"/>
                </a:cxn>
                <a:cxn ang="0">
                  <a:pos x="connsiteX2" y="connsiteY2"/>
                </a:cxn>
                <a:cxn ang="0">
                  <a:pos x="connsiteX3" y="connsiteY3"/>
                </a:cxn>
              </a:cxnLst>
              <a:rect l="l" t="t" r="r" b="b"/>
              <a:pathLst>
                <a:path w="365839" h="634109">
                  <a:moveTo>
                    <a:pt x="0" y="0"/>
                  </a:moveTo>
                  <a:lnTo>
                    <a:pt x="365839" y="0"/>
                  </a:lnTo>
                  <a:lnTo>
                    <a:pt x="365839" y="634110"/>
                  </a:lnTo>
                  <a:lnTo>
                    <a:pt x="0" y="634110"/>
                  </a:lnTo>
                  <a:close/>
                </a:path>
              </a:pathLst>
            </a:custGeom>
            <a:solidFill>
              <a:schemeClr val="accent2">
                <a:lumMod val="40000"/>
                <a:lumOff val="60000"/>
              </a:schemeClr>
            </a:solidFill>
            <a:ln w="28575" cap="rnd">
              <a:solidFill>
                <a:srgbClr val="040000"/>
              </a:solidFill>
              <a:prstDash val="solid"/>
              <a:round/>
            </a:ln>
          </p:spPr>
          <p:txBody>
            <a:bodyPr rtlCol="0" anchor="ctr"/>
            <a:lstStyle/>
            <a:p>
              <a:endParaRPr lang="zh-CN" altLang="en-US"/>
            </a:p>
          </p:txBody>
        </p:sp>
        <p:sp>
          <p:nvSpPr>
            <p:cNvPr id="63" name="任意多边形: 形状 62">
              <a:extLst>
                <a:ext uri="{FF2B5EF4-FFF2-40B4-BE49-F238E27FC236}">
                  <a16:creationId xmlns:a16="http://schemas.microsoft.com/office/drawing/2014/main" id="{C26A7B27-5C21-43B9-AD7B-87952BFC9CE9}"/>
                </a:ext>
              </a:extLst>
            </p:cNvPr>
            <p:cNvSpPr/>
            <p:nvPr/>
          </p:nvSpPr>
          <p:spPr>
            <a:xfrm>
              <a:off x="7357032" y="3219188"/>
              <a:ext cx="267174" cy="411034"/>
            </a:xfrm>
            <a:custGeom>
              <a:avLst/>
              <a:gdLst>
                <a:gd name="connsiteX0" fmla="*/ 0 w 317026"/>
                <a:gd name="connsiteY0" fmla="*/ 0 h 487728"/>
                <a:gd name="connsiteX1" fmla="*/ 317026 w 317026"/>
                <a:gd name="connsiteY1" fmla="*/ 0 h 487728"/>
                <a:gd name="connsiteX2" fmla="*/ 317026 w 317026"/>
                <a:gd name="connsiteY2" fmla="*/ 487728 h 487728"/>
                <a:gd name="connsiteX3" fmla="*/ 0 w 317026"/>
                <a:gd name="connsiteY3" fmla="*/ 487728 h 487728"/>
              </a:gdLst>
              <a:ahLst/>
              <a:cxnLst>
                <a:cxn ang="0">
                  <a:pos x="connsiteX0" y="connsiteY0"/>
                </a:cxn>
                <a:cxn ang="0">
                  <a:pos x="connsiteX1" y="connsiteY1"/>
                </a:cxn>
                <a:cxn ang="0">
                  <a:pos x="connsiteX2" y="connsiteY2"/>
                </a:cxn>
                <a:cxn ang="0">
                  <a:pos x="connsiteX3" y="connsiteY3"/>
                </a:cxn>
              </a:cxnLst>
              <a:rect l="l" t="t" r="r" b="b"/>
              <a:pathLst>
                <a:path w="317026" h="487728">
                  <a:moveTo>
                    <a:pt x="0" y="0"/>
                  </a:moveTo>
                  <a:lnTo>
                    <a:pt x="317026" y="0"/>
                  </a:lnTo>
                  <a:lnTo>
                    <a:pt x="317026" y="487728"/>
                  </a:lnTo>
                  <a:lnTo>
                    <a:pt x="0" y="487728"/>
                  </a:lnTo>
                  <a:close/>
                </a:path>
              </a:pathLst>
            </a:custGeom>
            <a:solidFill>
              <a:schemeClr val="accent5">
                <a:lumMod val="75000"/>
              </a:schemeClr>
            </a:solidFill>
            <a:ln w="28575" cap="rnd">
              <a:solidFill>
                <a:srgbClr val="040000"/>
              </a:solidFill>
              <a:prstDash val="solid"/>
              <a:round/>
            </a:ln>
          </p:spPr>
          <p:txBody>
            <a:bodyPr rtlCol="0" anchor="ctr"/>
            <a:lstStyle/>
            <a:p>
              <a:endParaRPr lang="zh-CN" altLang="en-US"/>
            </a:p>
          </p:txBody>
        </p:sp>
        <p:sp>
          <p:nvSpPr>
            <p:cNvPr id="64" name="任意多边形: 形状 63">
              <a:extLst>
                <a:ext uri="{FF2B5EF4-FFF2-40B4-BE49-F238E27FC236}">
                  <a16:creationId xmlns:a16="http://schemas.microsoft.com/office/drawing/2014/main" id="{76D8E739-EB36-42D9-B418-BA588832D97C}"/>
                </a:ext>
              </a:extLst>
            </p:cNvPr>
            <p:cNvSpPr/>
            <p:nvPr/>
          </p:nvSpPr>
          <p:spPr>
            <a:xfrm>
              <a:off x="7757818" y="3219188"/>
              <a:ext cx="267174" cy="411034"/>
            </a:xfrm>
            <a:custGeom>
              <a:avLst/>
              <a:gdLst>
                <a:gd name="connsiteX0" fmla="*/ 0 w 317026"/>
                <a:gd name="connsiteY0" fmla="*/ 0 h 487728"/>
                <a:gd name="connsiteX1" fmla="*/ 317026 w 317026"/>
                <a:gd name="connsiteY1" fmla="*/ 0 h 487728"/>
                <a:gd name="connsiteX2" fmla="*/ 317026 w 317026"/>
                <a:gd name="connsiteY2" fmla="*/ 487728 h 487728"/>
                <a:gd name="connsiteX3" fmla="*/ 0 w 317026"/>
                <a:gd name="connsiteY3" fmla="*/ 487728 h 487728"/>
              </a:gdLst>
              <a:ahLst/>
              <a:cxnLst>
                <a:cxn ang="0">
                  <a:pos x="connsiteX0" y="connsiteY0"/>
                </a:cxn>
                <a:cxn ang="0">
                  <a:pos x="connsiteX1" y="connsiteY1"/>
                </a:cxn>
                <a:cxn ang="0">
                  <a:pos x="connsiteX2" y="connsiteY2"/>
                </a:cxn>
                <a:cxn ang="0">
                  <a:pos x="connsiteX3" y="connsiteY3"/>
                </a:cxn>
              </a:cxnLst>
              <a:rect l="l" t="t" r="r" b="b"/>
              <a:pathLst>
                <a:path w="317026" h="487728">
                  <a:moveTo>
                    <a:pt x="0" y="0"/>
                  </a:moveTo>
                  <a:lnTo>
                    <a:pt x="317026" y="0"/>
                  </a:lnTo>
                  <a:lnTo>
                    <a:pt x="317026" y="487728"/>
                  </a:lnTo>
                  <a:lnTo>
                    <a:pt x="0" y="487728"/>
                  </a:lnTo>
                  <a:close/>
                </a:path>
              </a:pathLst>
            </a:custGeom>
            <a:solidFill>
              <a:schemeClr val="accent5">
                <a:lumMod val="75000"/>
              </a:schemeClr>
            </a:solidFill>
            <a:ln w="28575" cap="rnd">
              <a:solidFill>
                <a:srgbClr val="040000"/>
              </a:solidFill>
              <a:prstDash val="solid"/>
              <a:round/>
            </a:ln>
          </p:spPr>
          <p:txBody>
            <a:bodyPr rtlCol="0" anchor="ctr"/>
            <a:lstStyle/>
            <a:p>
              <a:endParaRPr lang="zh-CN" altLang="en-US"/>
            </a:p>
          </p:txBody>
        </p:sp>
        <p:sp>
          <p:nvSpPr>
            <p:cNvPr id="66" name="任意多边形: 形状 65">
              <a:extLst>
                <a:ext uri="{FF2B5EF4-FFF2-40B4-BE49-F238E27FC236}">
                  <a16:creationId xmlns:a16="http://schemas.microsoft.com/office/drawing/2014/main" id="{00052681-6485-4763-B188-09B78FAF67A9}"/>
                </a:ext>
              </a:extLst>
            </p:cNvPr>
            <p:cNvSpPr/>
            <p:nvPr/>
          </p:nvSpPr>
          <p:spPr>
            <a:xfrm>
              <a:off x="6951123" y="2756769"/>
              <a:ext cx="822115" cy="205540"/>
            </a:xfrm>
            <a:custGeom>
              <a:avLst/>
              <a:gdLst>
                <a:gd name="connsiteX0" fmla="*/ 0 w 975513"/>
                <a:gd name="connsiteY0" fmla="*/ 0 h 243892"/>
                <a:gd name="connsiteX1" fmla="*/ 365782 w 975513"/>
                <a:gd name="connsiteY1" fmla="*/ 243893 h 243892"/>
                <a:gd name="connsiteX2" fmla="*/ 975514 w 975513"/>
                <a:gd name="connsiteY2" fmla="*/ 243893 h 243892"/>
                <a:gd name="connsiteX3" fmla="*/ 609675 w 975513"/>
                <a:gd name="connsiteY3" fmla="*/ 0 h 243892"/>
                <a:gd name="connsiteX4" fmla="*/ 0 w 975513"/>
                <a:gd name="connsiteY4" fmla="*/ 0 h 24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513" h="243892">
                  <a:moveTo>
                    <a:pt x="0" y="0"/>
                  </a:moveTo>
                  <a:lnTo>
                    <a:pt x="365782" y="243893"/>
                  </a:lnTo>
                  <a:lnTo>
                    <a:pt x="975514" y="243893"/>
                  </a:lnTo>
                  <a:lnTo>
                    <a:pt x="609675" y="0"/>
                  </a:lnTo>
                  <a:lnTo>
                    <a:pt x="0" y="0"/>
                  </a:lnTo>
                  <a:close/>
                </a:path>
              </a:pathLst>
            </a:custGeom>
            <a:solidFill>
              <a:schemeClr val="accent1">
                <a:lumMod val="40000"/>
                <a:lumOff val="60000"/>
              </a:schemeClr>
            </a:solidFill>
            <a:ln w="28575" cap="rnd">
              <a:solidFill>
                <a:srgbClr val="040000"/>
              </a:solidFill>
              <a:prstDash val="solid"/>
              <a:round/>
            </a:ln>
          </p:spPr>
          <p:txBody>
            <a:bodyPr rtlCol="0" anchor="ctr"/>
            <a:lstStyle/>
            <a:p>
              <a:endParaRPr lang="zh-CN" altLang="en-US"/>
            </a:p>
          </p:txBody>
        </p:sp>
        <p:sp>
          <p:nvSpPr>
            <p:cNvPr id="69" name="任意多边形: 形状 68">
              <a:extLst>
                <a:ext uri="{FF2B5EF4-FFF2-40B4-BE49-F238E27FC236}">
                  <a16:creationId xmlns:a16="http://schemas.microsoft.com/office/drawing/2014/main" id="{DF714333-DD4C-4B32-9C4E-BABA184F3F2B}"/>
                </a:ext>
              </a:extLst>
            </p:cNvPr>
            <p:cNvSpPr/>
            <p:nvPr/>
          </p:nvSpPr>
          <p:spPr>
            <a:xfrm>
              <a:off x="5887501" y="2602613"/>
              <a:ext cx="534348" cy="411034"/>
            </a:xfrm>
            <a:custGeom>
              <a:avLst/>
              <a:gdLst>
                <a:gd name="connsiteX0" fmla="*/ 0 w 634052"/>
                <a:gd name="connsiteY0" fmla="*/ 487728 h 487728"/>
                <a:gd name="connsiteX1" fmla="*/ 634052 w 634052"/>
                <a:gd name="connsiteY1" fmla="*/ 0 h 487728"/>
              </a:gdLst>
              <a:ahLst/>
              <a:cxnLst>
                <a:cxn ang="0">
                  <a:pos x="connsiteX0" y="connsiteY0"/>
                </a:cxn>
                <a:cxn ang="0">
                  <a:pos x="connsiteX1" y="connsiteY1"/>
                </a:cxn>
              </a:cxnLst>
              <a:rect l="l" t="t" r="r" b="b"/>
              <a:pathLst>
                <a:path w="634052" h="487728">
                  <a:moveTo>
                    <a:pt x="0" y="487728"/>
                  </a:moveTo>
                  <a:lnTo>
                    <a:pt x="634052" y="0"/>
                  </a:lnTo>
                </a:path>
              </a:pathLst>
            </a:custGeom>
            <a:ln w="28575" cap="rnd">
              <a:solidFill>
                <a:srgbClr val="040000"/>
              </a:solidFill>
              <a:prstDash val="solid"/>
              <a:round/>
            </a:ln>
          </p:spPr>
          <p:txBody>
            <a:bodyPr rtlCol="0" anchor="ctr"/>
            <a:lstStyle/>
            <a:p>
              <a:endParaRPr lang="zh-CN" altLang="en-US"/>
            </a:p>
          </p:txBody>
        </p:sp>
      </p:grpSp>
    </p:spTree>
    <p:extLst>
      <p:ext uri="{BB962C8B-B14F-4D97-AF65-F5344CB8AC3E}">
        <p14:creationId xmlns:p14="http://schemas.microsoft.com/office/powerpoint/2010/main" val="2447792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12" name="文本框 11">
            <a:extLst>
              <a:ext uri="{FF2B5EF4-FFF2-40B4-BE49-F238E27FC236}">
                <a16:creationId xmlns:a16="http://schemas.microsoft.com/office/drawing/2014/main" id="{A590330A-B3E0-4EEF-A53A-1F2E8C848A79}"/>
              </a:ext>
            </a:extLst>
          </p:cNvPr>
          <p:cNvSpPr txBox="1"/>
          <p:nvPr/>
        </p:nvSpPr>
        <p:spPr>
          <a:xfrm>
            <a:off x="699307" y="1245307"/>
            <a:ext cx="10388678" cy="646331"/>
          </a:xfrm>
          <a:prstGeom prst="rect">
            <a:avLst/>
          </a:prstGeom>
          <a:noFill/>
        </p:spPr>
        <p:txBody>
          <a:bodyPr wrap="square" rtlCol="0">
            <a:spAutoFit/>
          </a:bodyPr>
          <a:lstStyle/>
          <a:p>
            <a:r>
              <a:rPr lang="zh-CN" altLang="en-US" dirty="0"/>
              <a:t>露点与另一个常用湿度指标</a:t>
            </a:r>
            <a:r>
              <a:rPr lang="zh-CN" altLang="en-US" b="1" dirty="0"/>
              <a:t>相对湿度</a:t>
            </a:r>
            <a:r>
              <a:rPr lang="zh-CN" altLang="en-US" dirty="0"/>
              <a:t>有所关联。相对湿度越高，露点会越接近气温；当相对湿度达到</a:t>
            </a:r>
            <a:r>
              <a:rPr lang="en-US" altLang="zh-CN" dirty="0"/>
              <a:t>100%</a:t>
            </a:r>
            <a:r>
              <a:rPr lang="zh-CN" altLang="en-US" dirty="0"/>
              <a:t>时，露点与气温相等。当露点不变时，相对湿度与气温成反比。</a:t>
            </a:r>
          </a:p>
        </p:txBody>
      </p:sp>
      <p:pic>
        <p:nvPicPr>
          <p:cNvPr id="13" name="图片 12" descr="图表, 条形图&#10;&#10;描述已自动生成">
            <a:extLst>
              <a:ext uri="{FF2B5EF4-FFF2-40B4-BE49-F238E27FC236}">
                <a16:creationId xmlns:a16="http://schemas.microsoft.com/office/drawing/2014/main" id="{1F1C4A8E-1BFA-43AB-9F4A-EE20A51F81C3}"/>
              </a:ext>
            </a:extLst>
          </p:cNvPr>
          <p:cNvPicPr>
            <a:picLocks noChangeAspect="1"/>
          </p:cNvPicPr>
          <p:nvPr/>
        </p:nvPicPr>
        <p:blipFill rotWithShape="1">
          <a:blip r:embed="rId3">
            <a:extLst>
              <a:ext uri="{28A0092B-C50C-407E-A947-70E740481C1C}">
                <a14:useLocalDpi xmlns:a14="http://schemas.microsoft.com/office/drawing/2010/main" val="0"/>
              </a:ext>
            </a:extLst>
          </a:blip>
          <a:srcRect t="21856" b="17897"/>
          <a:stretch/>
        </p:blipFill>
        <p:spPr>
          <a:xfrm>
            <a:off x="943403" y="2179445"/>
            <a:ext cx="10305193" cy="3492321"/>
          </a:xfrm>
          <a:prstGeom prst="rect">
            <a:avLst/>
          </a:prstGeom>
        </p:spPr>
      </p:pic>
      <p:sp>
        <p:nvSpPr>
          <p:cNvPr id="14" name="文本框 13">
            <a:extLst>
              <a:ext uri="{FF2B5EF4-FFF2-40B4-BE49-F238E27FC236}">
                <a16:creationId xmlns:a16="http://schemas.microsoft.com/office/drawing/2014/main" id="{95C61EE4-64CA-45FB-90EC-BC0B9E73A9AA}"/>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4.1  </a:t>
            </a:r>
            <a:r>
              <a:rPr lang="zh-CN" altLang="en-US" b="1" dirty="0">
                <a:latin typeface="霞鹜文楷 Light" pitchFamily="2" charset="-122"/>
                <a:ea typeface="霞鹜文楷 Light" pitchFamily="2" charset="-122"/>
                <a:cs typeface="Times New Roman" panose="02020603050405020304" pitchFamily="18" charset="0"/>
              </a:rPr>
              <a:t>气象参数</a:t>
            </a:r>
            <a:endParaRPr lang="zh-CN" altLang="en-US" b="1" dirty="0">
              <a:latin typeface="霞鹜文楷 Light" pitchFamily="2" charset="-122"/>
              <a:ea typeface="霞鹜文楷 Light" pitchFamily="2" charset="-122"/>
            </a:endParaRPr>
          </a:p>
        </p:txBody>
      </p:sp>
    </p:spTree>
    <p:extLst>
      <p:ext uri="{BB962C8B-B14F-4D97-AF65-F5344CB8AC3E}">
        <p14:creationId xmlns:p14="http://schemas.microsoft.com/office/powerpoint/2010/main" val="2083214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cxnSp>
        <p:nvCxnSpPr>
          <p:cNvPr id="12" name="直接连接符 11">
            <a:extLst>
              <a:ext uri="{FF2B5EF4-FFF2-40B4-BE49-F238E27FC236}">
                <a16:creationId xmlns:a16="http://schemas.microsoft.com/office/drawing/2014/main" id="{6268C176-4816-4F2B-8DFD-368217AEB958}"/>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pic>
        <p:nvPicPr>
          <p:cNvPr id="13" name="图形 12">
            <a:extLst>
              <a:ext uri="{FF2B5EF4-FFF2-40B4-BE49-F238E27FC236}">
                <a16:creationId xmlns:a16="http://schemas.microsoft.com/office/drawing/2014/main" id="{A46F0CB9-42C4-4E54-BD4E-56E8FD7D81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2076934"/>
            <a:ext cx="5672586" cy="3240000"/>
          </a:xfrm>
          <a:prstGeom prst="rect">
            <a:avLst/>
          </a:prstGeom>
        </p:spPr>
      </p:pic>
      <p:sp>
        <p:nvSpPr>
          <p:cNvPr id="14" name="文本框 13">
            <a:extLst>
              <a:ext uri="{FF2B5EF4-FFF2-40B4-BE49-F238E27FC236}">
                <a16:creationId xmlns:a16="http://schemas.microsoft.com/office/drawing/2014/main" id="{09EF5C29-848B-4DA9-A931-DB5A462F08EB}"/>
              </a:ext>
            </a:extLst>
          </p:cNvPr>
          <p:cNvSpPr txBox="1"/>
          <p:nvPr/>
        </p:nvSpPr>
        <p:spPr>
          <a:xfrm>
            <a:off x="718357" y="1238810"/>
            <a:ext cx="10388678" cy="646331"/>
          </a:xfrm>
          <a:prstGeom prst="rect">
            <a:avLst/>
          </a:prstGeom>
          <a:noFill/>
        </p:spPr>
        <p:txBody>
          <a:bodyPr wrap="square" rtlCol="0">
            <a:spAutoFit/>
          </a:bodyPr>
          <a:lstStyle/>
          <a:p>
            <a:r>
              <a:rPr lang="zh-CN" altLang="en-US" b="1" dirty="0"/>
              <a:t>焓湿图</a:t>
            </a:r>
            <a:r>
              <a:rPr lang="zh-CN" altLang="en-US" dirty="0"/>
              <a:t>是表示空气参数相关性的线图，可以根据已知的某一参数而查找其他参数，通常用于暖通设计</a:t>
            </a:r>
            <a:r>
              <a:rPr lang="en-US" altLang="zh-CN" dirty="0"/>
              <a:t>*.</a:t>
            </a:r>
          </a:p>
          <a:p>
            <a:r>
              <a:rPr lang="zh-CN" altLang="en-US" dirty="0"/>
              <a:t>可查找的数据例如</a:t>
            </a:r>
            <a:r>
              <a:rPr lang="zh-CN" altLang="en-US" b="1" dirty="0"/>
              <a:t>干球温度、相对湿度、湿球温度、焓值、比湿</a:t>
            </a:r>
            <a:r>
              <a:rPr lang="en-US" altLang="zh-CN" b="1" dirty="0"/>
              <a:t>……</a:t>
            </a:r>
          </a:p>
        </p:txBody>
      </p:sp>
      <p:pic>
        <p:nvPicPr>
          <p:cNvPr id="16" name="图形 15">
            <a:extLst>
              <a:ext uri="{FF2B5EF4-FFF2-40B4-BE49-F238E27FC236}">
                <a16:creationId xmlns:a16="http://schemas.microsoft.com/office/drawing/2014/main" id="{B5B38065-E28D-4B5B-AA7A-4F8B8CDFB5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7373" y="2076934"/>
            <a:ext cx="5494369" cy="3240000"/>
          </a:xfrm>
          <a:prstGeom prst="rect">
            <a:avLst/>
          </a:prstGeom>
        </p:spPr>
      </p:pic>
      <p:sp>
        <p:nvSpPr>
          <p:cNvPr id="18" name="文本框 17">
            <a:extLst>
              <a:ext uri="{FF2B5EF4-FFF2-40B4-BE49-F238E27FC236}">
                <a16:creationId xmlns:a16="http://schemas.microsoft.com/office/drawing/2014/main" id="{3C8721A1-549B-4E95-B984-39CEFDBBB1C9}"/>
              </a:ext>
            </a:extLst>
          </p:cNvPr>
          <p:cNvSpPr txBox="1"/>
          <p:nvPr/>
        </p:nvSpPr>
        <p:spPr>
          <a:xfrm>
            <a:off x="2267320" y="5434524"/>
            <a:ext cx="1561359" cy="369332"/>
          </a:xfrm>
          <a:prstGeom prst="rect">
            <a:avLst/>
          </a:prstGeom>
          <a:noFill/>
        </p:spPr>
        <p:txBody>
          <a:bodyPr wrap="square" rtlCol="0">
            <a:spAutoFit/>
          </a:bodyPr>
          <a:lstStyle/>
          <a:p>
            <a:pPr algn="ctr"/>
            <a:r>
              <a:rPr lang="zh-CN" altLang="en-US" dirty="0"/>
              <a:t>无数据焓湿图</a:t>
            </a:r>
            <a:endParaRPr lang="en-US" altLang="zh-CN" dirty="0"/>
          </a:p>
        </p:txBody>
      </p:sp>
      <p:sp>
        <p:nvSpPr>
          <p:cNvPr id="19" name="文本框 18">
            <a:extLst>
              <a:ext uri="{FF2B5EF4-FFF2-40B4-BE49-F238E27FC236}">
                <a16:creationId xmlns:a16="http://schemas.microsoft.com/office/drawing/2014/main" id="{BBCFAED3-481D-46C3-8DC5-1A6B26740D9F}"/>
              </a:ext>
            </a:extLst>
          </p:cNvPr>
          <p:cNvSpPr txBox="1"/>
          <p:nvPr/>
        </p:nvSpPr>
        <p:spPr>
          <a:xfrm>
            <a:off x="6757551" y="5434524"/>
            <a:ext cx="4349484" cy="369332"/>
          </a:xfrm>
          <a:prstGeom prst="rect">
            <a:avLst/>
          </a:prstGeom>
          <a:noFill/>
        </p:spPr>
        <p:txBody>
          <a:bodyPr wrap="square" rtlCol="0">
            <a:spAutoFit/>
          </a:bodyPr>
          <a:lstStyle/>
          <a:p>
            <a:pPr algn="ctr"/>
            <a:r>
              <a:rPr lang="zh-CN" altLang="en-US" dirty="0"/>
              <a:t>载入了全年</a:t>
            </a:r>
            <a:r>
              <a:rPr lang="en-US" altLang="zh-CN" dirty="0"/>
              <a:t>8760</a:t>
            </a:r>
            <a:r>
              <a:rPr lang="zh-CN" altLang="en-US" dirty="0"/>
              <a:t>小时逐时数据的焓湿图</a:t>
            </a:r>
            <a:endParaRPr lang="en-US" altLang="zh-CN" dirty="0"/>
          </a:p>
        </p:txBody>
      </p:sp>
      <p:sp>
        <p:nvSpPr>
          <p:cNvPr id="20" name="文本框 19">
            <a:extLst>
              <a:ext uri="{FF2B5EF4-FFF2-40B4-BE49-F238E27FC236}">
                <a16:creationId xmlns:a16="http://schemas.microsoft.com/office/drawing/2014/main" id="{A1BD8383-330A-4DD6-B4D8-942B0F2DE36D}"/>
              </a:ext>
            </a:extLst>
          </p:cNvPr>
          <p:cNvSpPr txBox="1"/>
          <p:nvPr/>
        </p:nvSpPr>
        <p:spPr>
          <a:xfrm>
            <a:off x="3149481" y="6213028"/>
            <a:ext cx="5364522" cy="338554"/>
          </a:xfrm>
          <a:prstGeom prst="rect">
            <a:avLst/>
          </a:prstGeom>
          <a:noFill/>
        </p:spPr>
        <p:txBody>
          <a:bodyPr wrap="square">
            <a:spAutoFit/>
          </a:bodyPr>
          <a:lstStyle/>
          <a:p>
            <a:r>
              <a:rPr lang="zh-CN" altLang="en-US" sz="1600" dirty="0">
                <a:hlinkClick r:id="rId7"/>
              </a:rPr>
              <a:t>https://www.zhihu.com/question/23420664</a:t>
            </a:r>
            <a:endParaRPr lang="zh-CN" altLang="en-US" sz="1600" dirty="0"/>
          </a:p>
        </p:txBody>
      </p:sp>
      <p:sp>
        <p:nvSpPr>
          <p:cNvPr id="21" name="文本框 20">
            <a:extLst>
              <a:ext uri="{FF2B5EF4-FFF2-40B4-BE49-F238E27FC236}">
                <a16:creationId xmlns:a16="http://schemas.microsoft.com/office/drawing/2014/main" id="{186A0B62-3F5A-4B98-A7A0-B65BE7EE199B}"/>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4.2  </a:t>
            </a:r>
            <a:r>
              <a:rPr lang="zh-CN" altLang="en-US" b="1" dirty="0">
                <a:latin typeface="霞鹜文楷 Light" pitchFamily="2" charset="-122"/>
                <a:ea typeface="霞鹜文楷 Light" pitchFamily="2" charset="-122"/>
                <a:cs typeface="Times New Roman" panose="02020603050405020304" pitchFamily="18" charset="0"/>
              </a:rPr>
              <a:t>焓湿图</a:t>
            </a:r>
            <a:endParaRPr lang="zh-CN" altLang="en-US" b="1" dirty="0">
              <a:latin typeface="霞鹜文楷 Light" pitchFamily="2" charset="-122"/>
              <a:ea typeface="霞鹜文楷 Light" pitchFamily="2" charset="-122"/>
            </a:endParaRPr>
          </a:p>
        </p:txBody>
      </p:sp>
    </p:spTree>
    <p:extLst>
      <p:ext uri="{BB962C8B-B14F-4D97-AF65-F5344CB8AC3E}">
        <p14:creationId xmlns:p14="http://schemas.microsoft.com/office/powerpoint/2010/main" val="4111183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12" name="文本框 11">
            <a:extLst>
              <a:ext uri="{FF2B5EF4-FFF2-40B4-BE49-F238E27FC236}">
                <a16:creationId xmlns:a16="http://schemas.microsoft.com/office/drawing/2014/main" id="{B2B62E3C-768C-4813-BB20-A6E235CFFDC9}"/>
              </a:ext>
            </a:extLst>
          </p:cNvPr>
          <p:cNvSpPr txBox="1"/>
          <p:nvPr/>
        </p:nvSpPr>
        <p:spPr>
          <a:xfrm>
            <a:off x="115199" y="3691410"/>
            <a:ext cx="3729872" cy="276999"/>
          </a:xfrm>
          <a:prstGeom prst="rect">
            <a:avLst/>
          </a:prstGeom>
          <a:noFill/>
        </p:spPr>
        <p:txBody>
          <a:bodyPr wrap="square">
            <a:spAutoFit/>
          </a:bodyPr>
          <a:lstStyle/>
          <a:p>
            <a:pPr algn="ctr"/>
            <a:r>
              <a:rPr lang="zh-CN" altLang="en-US" sz="1200" b="1" i="0" dirty="0">
                <a:solidFill>
                  <a:srgbClr val="121212"/>
                </a:solidFill>
                <a:effectLst/>
                <a:latin typeface="-apple-system"/>
              </a:rPr>
              <a:t>竖向平行线为等干球温度线</a:t>
            </a:r>
            <a:endParaRPr lang="zh-CN" altLang="en-US" sz="1200" b="1" dirty="0"/>
          </a:p>
        </p:txBody>
      </p:sp>
      <p:pic>
        <p:nvPicPr>
          <p:cNvPr id="13" name="图形 12">
            <a:extLst>
              <a:ext uri="{FF2B5EF4-FFF2-40B4-BE49-F238E27FC236}">
                <a16:creationId xmlns:a16="http://schemas.microsoft.com/office/drawing/2014/main" id="{EA458929-AD21-47AD-9E29-0F7D96D1D8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513" y="1901224"/>
            <a:ext cx="3052428" cy="1800000"/>
          </a:xfrm>
          <a:prstGeom prst="rect">
            <a:avLst/>
          </a:prstGeom>
        </p:spPr>
      </p:pic>
      <p:pic>
        <p:nvPicPr>
          <p:cNvPr id="14" name="图形 13">
            <a:extLst>
              <a:ext uri="{FF2B5EF4-FFF2-40B4-BE49-F238E27FC236}">
                <a16:creationId xmlns:a16="http://schemas.microsoft.com/office/drawing/2014/main" id="{E14AB8D1-A3C6-4EC2-991B-16C9AD2FB8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24894" y="1870308"/>
            <a:ext cx="3052427" cy="1800000"/>
          </a:xfrm>
          <a:prstGeom prst="rect">
            <a:avLst/>
          </a:prstGeom>
        </p:spPr>
      </p:pic>
      <p:sp>
        <p:nvSpPr>
          <p:cNvPr id="16" name="文本框 15">
            <a:extLst>
              <a:ext uri="{FF2B5EF4-FFF2-40B4-BE49-F238E27FC236}">
                <a16:creationId xmlns:a16="http://schemas.microsoft.com/office/drawing/2014/main" id="{F4B6B84E-31A5-4656-957E-366990A152A1}"/>
              </a:ext>
            </a:extLst>
          </p:cNvPr>
          <p:cNvSpPr txBox="1"/>
          <p:nvPr/>
        </p:nvSpPr>
        <p:spPr>
          <a:xfrm>
            <a:off x="3078133" y="3662500"/>
            <a:ext cx="3729872" cy="276999"/>
          </a:xfrm>
          <a:prstGeom prst="rect">
            <a:avLst/>
          </a:prstGeom>
          <a:noFill/>
        </p:spPr>
        <p:txBody>
          <a:bodyPr wrap="square">
            <a:spAutoFit/>
          </a:bodyPr>
          <a:lstStyle/>
          <a:p>
            <a:pPr algn="ctr"/>
            <a:r>
              <a:rPr lang="zh-CN" altLang="en-US" sz="1200" b="1" i="0" dirty="0">
                <a:solidFill>
                  <a:srgbClr val="121212"/>
                </a:solidFill>
                <a:effectLst/>
                <a:latin typeface="-apple-system"/>
              </a:rPr>
              <a:t>曲线平行线为等相对湿度线</a:t>
            </a:r>
            <a:endParaRPr lang="zh-CN" altLang="en-US" sz="1200" b="1" dirty="0"/>
          </a:p>
        </p:txBody>
      </p:sp>
      <p:pic>
        <p:nvPicPr>
          <p:cNvPr id="18" name="图形 17">
            <a:extLst>
              <a:ext uri="{FF2B5EF4-FFF2-40B4-BE49-F238E27FC236}">
                <a16:creationId xmlns:a16="http://schemas.microsoft.com/office/drawing/2014/main" id="{4F6BEDBA-E19E-4971-A513-7FDEA3C33A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791" y="4068407"/>
            <a:ext cx="3052427" cy="1800000"/>
          </a:xfrm>
          <a:prstGeom prst="rect">
            <a:avLst/>
          </a:prstGeom>
        </p:spPr>
      </p:pic>
      <p:sp>
        <p:nvSpPr>
          <p:cNvPr id="19" name="文本框 18">
            <a:extLst>
              <a:ext uri="{FF2B5EF4-FFF2-40B4-BE49-F238E27FC236}">
                <a16:creationId xmlns:a16="http://schemas.microsoft.com/office/drawing/2014/main" id="{6CD16C6E-3FCE-44E3-8D8F-C561B3D31244}"/>
              </a:ext>
            </a:extLst>
          </p:cNvPr>
          <p:cNvSpPr txBox="1"/>
          <p:nvPr/>
        </p:nvSpPr>
        <p:spPr>
          <a:xfrm>
            <a:off x="133212" y="5778695"/>
            <a:ext cx="3729872" cy="276999"/>
          </a:xfrm>
          <a:prstGeom prst="rect">
            <a:avLst/>
          </a:prstGeom>
          <a:noFill/>
        </p:spPr>
        <p:txBody>
          <a:bodyPr wrap="square">
            <a:spAutoFit/>
          </a:bodyPr>
          <a:lstStyle/>
          <a:p>
            <a:pPr algn="ctr"/>
            <a:r>
              <a:rPr lang="zh-CN" altLang="en-US" sz="1200" b="1" i="0" dirty="0">
                <a:solidFill>
                  <a:srgbClr val="121212"/>
                </a:solidFill>
                <a:effectLst/>
                <a:latin typeface="-apple-system"/>
              </a:rPr>
              <a:t>横向平行线为等比湿线</a:t>
            </a:r>
            <a:endParaRPr lang="zh-CN" altLang="en-US" sz="1200" b="1" dirty="0"/>
          </a:p>
        </p:txBody>
      </p:sp>
      <p:pic>
        <p:nvPicPr>
          <p:cNvPr id="20" name="图形 19">
            <a:extLst>
              <a:ext uri="{FF2B5EF4-FFF2-40B4-BE49-F238E27FC236}">
                <a16:creationId xmlns:a16="http://schemas.microsoft.com/office/drawing/2014/main" id="{303417A0-6C25-4EC5-B8FF-CAEAD12C16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99204" y="3978695"/>
            <a:ext cx="3052427" cy="1800000"/>
          </a:xfrm>
          <a:prstGeom prst="rect">
            <a:avLst/>
          </a:prstGeom>
        </p:spPr>
      </p:pic>
      <p:sp>
        <p:nvSpPr>
          <p:cNvPr id="21" name="文本框 20">
            <a:extLst>
              <a:ext uri="{FF2B5EF4-FFF2-40B4-BE49-F238E27FC236}">
                <a16:creationId xmlns:a16="http://schemas.microsoft.com/office/drawing/2014/main" id="{C6E3F81F-75DD-4E45-91C4-F609D6A46986}"/>
              </a:ext>
            </a:extLst>
          </p:cNvPr>
          <p:cNvSpPr txBox="1"/>
          <p:nvPr/>
        </p:nvSpPr>
        <p:spPr>
          <a:xfrm>
            <a:off x="2819527" y="5744221"/>
            <a:ext cx="3729872" cy="276999"/>
          </a:xfrm>
          <a:prstGeom prst="rect">
            <a:avLst/>
          </a:prstGeom>
          <a:noFill/>
        </p:spPr>
        <p:txBody>
          <a:bodyPr wrap="square">
            <a:spAutoFit/>
          </a:bodyPr>
          <a:lstStyle/>
          <a:p>
            <a:pPr algn="ctr"/>
            <a:r>
              <a:rPr lang="zh-CN" altLang="en-US" sz="1200" b="1" i="0" dirty="0">
                <a:solidFill>
                  <a:srgbClr val="121212"/>
                </a:solidFill>
                <a:effectLst/>
                <a:latin typeface="-apple-system"/>
              </a:rPr>
              <a:t>斜线平行线为等湿球温度</a:t>
            </a:r>
            <a:r>
              <a:rPr lang="en-US" altLang="zh-CN" sz="1200" b="1" i="0" dirty="0">
                <a:solidFill>
                  <a:srgbClr val="121212"/>
                </a:solidFill>
                <a:effectLst/>
                <a:latin typeface="-apple-system"/>
              </a:rPr>
              <a:t>/</a:t>
            </a:r>
            <a:r>
              <a:rPr lang="zh-CN" altLang="en-US" sz="1200" b="1" i="0" dirty="0">
                <a:solidFill>
                  <a:srgbClr val="121212"/>
                </a:solidFill>
                <a:effectLst/>
                <a:latin typeface="-apple-system"/>
              </a:rPr>
              <a:t>焓值线</a:t>
            </a:r>
            <a:endParaRPr lang="zh-CN" altLang="en-US" sz="1200" b="1" dirty="0"/>
          </a:p>
        </p:txBody>
      </p:sp>
      <p:sp>
        <p:nvSpPr>
          <p:cNvPr id="22" name="文本框 21">
            <a:extLst>
              <a:ext uri="{FF2B5EF4-FFF2-40B4-BE49-F238E27FC236}">
                <a16:creationId xmlns:a16="http://schemas.microsoft.com/office/drawing/2014/main" id="{03C1625D-B4D2-4487-B7CE-D419ABA5D2EF}"/>
              </a:ext>
            </a:extLst>
          </p:cNvPr>
          <p:cNvSpPr txBox="1"/>
          <p:nvPr/>
        </p:nvSpPr>
        <p:spPr>
          <a:xfrm>
            <a:off x="6698097" y="4703527"/>
            <a:ext cx="4961893" cy="1477328"/>
          </a:xfrm>
          <a:prstGeom prst="rect">
            <a:avLst/>
          </a:prstGeom>
          <a:noFill/>
        </p:spPr>
        <p:txBody>
          <a:bodyPr wrap="square" rtlCol="0">
            <a:spAutoFit/>
          </a:bodyPr>
          <a:lstStyle/>
          <a:p>
            <a:r>
              <a:rPr lang="zh-CN" altLang="en-US" dirty="0"/>
              <a:t>建筑舒适分析的重要组成：</a:t>
            </a:r>
            <a:r>
              <a:rPr lang="zh-CN" altLang="en-US" b="1" dirty="0"/>
              <a:t>气流、湿度、温度</a:t>
            </a:r>
            <a:endParaRPr lang="en-US" altLang="zh-CN" b="1"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zh-CN" altLang="en-US" dirty="0"/>
              <a:t>被动式设计</a:t>
            </a:r>
            <a:endParaRPr lang="en-US" altLang="zh-CN" dirty="0"/>
          </a:p>
          <a:p>
            <a:pPr marL="285750" indent="-285750">
              <a:buFont typeface="Arial" panose="020B0604020202020204" pitchFamily="34" charset="0"/>
              <a:buChar char="•"/>
            </a:pPr>
            <a:r>
              <a:rPr lang="zh-CN" altLang="en-US" dirty="0"/>
              <a:t>舒适度分析</a:t>
            </a:r>
            <a:endParaRPr lang="en-US" altLang="zh-CN" dirty="0"/>
          </a:p>
          <a:p>
            <a:pPr marL="285750" indent="-285750">
              <a:buFont typeface="Arial" panose="020B0604020202020204" pitchFamily="34" charset="0"/>
              <a:buChar char="•"/>
            </a:pPr>
            <a:r>
              <a:rPr lang="zh-CN" altLang="en-US" dirty="0"/>
              <a:t>暖通设计</a:t>
            </a:r>
            <a:r>
              <a:rPr lang="en-US" altLang="zh-CN" dirty="0"/>
              <a:t>*</a:t>
            </a:r>
          </a:p>
        </p:txBody>
      </p:sp>
      <p:grpSp>
        <p:nvGrpSpPr>
          <p:cNvPr id="23" name="组合 22">
            <a:extLst>
              <a:ext uri="{FF2B5EF4-FFF2-40B4-BE49-F238E27FC236}">
                <a16:creationId xmlns:a16="http://schemas.microsoft.com/office/drawing/2014/main" id="{7E94FCEB-C463-4FA5-BE1F-C5C436A360F6}"/>
              </a:ext>
            </a:extLst>
          </p:cNvPr>
          <p:cNvGrpSpPr/>
          <p:nvPr/>
        </p:nvGrpSpPr>
        <p:grpSpPr>
          <a:xfrm>
            <a:off x="6598392" y="1728774"/>
            <a:ext cx="5020562" cy="2886019"/>
            <a:chOff x="1696593" y="775313"/>
            <a:chExt cx="7960551" cy="5198674"/>
          </a:xfrm>
        </p:grpSpPr>
        <p:pic>
          <p:nvPicPr>
            <p:cNvPr id="24" name="图片 23" descr="图片包含 直方图&#10;&#10;描述已自动生成">
              <a:extLst>
                <a:ext uri="{FF2B5EF4-FFF2-40B4-BE49-F238E27FC236}">
                  <a16:creationId xmlns:a16="http://schemas.microsoft.com/office/drawing/2014/main" id="{23F08CE0-209C-4DA7-9BE6-784B262E6544}"/>
                </a:ext>
              </a:extLst>
            </p:cNvPr>
            <p:cNvPicPr>
              <a:picLocks noChangeAspect="1"/>
            </p:cNvPicPr>
            <p:nvPr/>
          </p:nvPicPr>
          <p:blipFill>
            <a:blip r:embed="rId11">
              <a:alphaModFix amt="20000"/>
              <a:extLst>
                <a:ext uri="{28A0092B-C50C-407E-A947-70E740481C1C}">
                  <a14:useLocalDpi xmlns:a14="http://schemas.microsoft.com/office/drawing/2010/main" val="0"/>
                </a:ext>
              </a:extLst>
            </a:blip>
            <a:stretch>
              <a:fillRect/>
            </a:stretch>
          </p:blipFill>
          <p:spPr>
            <a:xfrm>
              <a:off x="1696593" y="1215813"/>
              <a:ext cx="7960551" cy="4477810"/>
            </a:xfrm>
            <a:prstGeom prst="rect">
              <a:avLst/>
            </a:prstGeom>
          </p:spPr>
        </p:pic>
        <p:cxnSp>
          <p:nvCxnSpPr>
            <p:cNvPr id="25" name="直接连接符 24">
              <a:extLst>
                <a:ext uri="{FF2B5EF4-FFF2-40B4-BE49-F238E27FC236}">
                  <a16:creationId xmlns:a16="http://schemas.microsoft.com/office/drawing/2014/main" id="{6307D1BB-F166-4219-9438-77B8046149A3}"/>
                </a:ext>
              </a:extLst>
            </p:cNvPr>
            <p:cNvCxnSpPr>
              <a:cxnSpLocks/>
            </p:cNvCxnSpPr>
            <p:nvPr/>
          </p:nvCxnSpPr>
          <p:spPr>
            <a:xfrm flipV="1">
              <a:off x="4011656" y="3913405"/>
              <a:ext cx="3283544" cy="6668"/>
            </a:xfrm>
            <a:prstGeom prst="line">
              <a:avLst/>
            </a:prstGeom>
            <a:ln w="38100">
              <a:solidFill>
                <a:schemeClr val="tx1"/>
              </a:solidFill>
              <a:headEnd type="stealth"/>
            </a:ln>
          </p:spPr>
          <p:style>
            <a:lnRef idx="1">
              <a:schemeClr val="accent1"/>
            </a:lnRef>
            <a:fillRef idx="0">
              <a:schemeClr val="accent1"/>
            </a:fillRef>
            <a:effectRef idx="0">
              <a:schemeClr val="accent1"/>
            </a:effectRef>
            <a:fontRef idx="minor">
              <a:schemeClr val="tx1"/>
            </a:fontRef>
          </p:style>
        </p:cxnSp>
        <p:sp>
          <p:nvSpPr>
            <p:cNvPr id="26" name="任意多边形: 形状 25">
              <a:extLst>
                <a:ext uri="{FF2B5EF4-FFF2-40B4-BE49-F238E27FC236}">
                  <a16:creationId xmlns:a16="http://schemas.microsoft.com/office/drawing/2014/main" id="{D29A3A4A-4B4A-4A7E-B6ED-F8AA3ECB1A32}"/>
                </a:ext>
              </a:extLst>
            </p:cNvPr>
            <p:cNvSpPr/>
            <p:nvPr/>
          </p:nvSpPr>
          <p:spPr>
            <a:xfrm>
              <a:off x="2227900" y="1376263"/>
              <a:ext cx="5585460" cy="3890491"/>
            </a:xfrm>
            <a:custGeom>
              <a:avLst/>
              <a:gdLst>
                <a:gd name="connsiteX0" fmla="*/ 5585460 w 5585460"/>
                <a:gd name="connsiteY0" fmla="*/ 0 h 3895972"/>
                <a:gd name="connsiteX1" fmla="*/ 5128260 w 5585460"/>
                <a:gd name="connsiteY1" fmla="*/ 1059180 h 3895972"/>
                <a:gd name="connsiteX2" fmla="*/ 4404360 w 5585460"/>
                <a:gd name="connsiteY2" fmla="*/ 2141220 h 3895972"/>
                <a:gd name="connsiteX3" fmla="*/ 3337560 w 5585460"/>
                <a:gd name="connsiteY3" fmla="*/ 3086100 h 3895972"/>
                <a:gd name="connsiteX4" fmla="*/ 1684020 w 5585460"/>
                <a:gd name="connsiteY4" fmla="*/ 3726180 h 3895972"/>
                <a:gd name="connsiteX5" fmla="*/ 449580 w 5585460"/>
                <a:gd name="connsiteY5" fmla="*/ 3878580 h 3895972"/>
                <a:gd name="connsiteX6" fmla="*/ 0 w 5585460"/>
                <a:gd name="connsiteY6" fmla="*/ 3886200 h 3895972"/>
                <a:gd name="connsiteX0" fmla="*/ 5585460 w 5585460"/>
                <a:gd name="connsiteY0" fmla="*/ 0 h 3899157"/>
                <a:gd name="connsiteX1" fmla="*/ 5128260 w 5585460"/>
                <a:gd name="connsiteY1" fmla="*/ 1059180 h 3899157"/>
                <a:gd name="connsiteX2" fmla="*/ 4404360 w 5585460"/>
                <a:gd name="connsiteY2" fmla="*/ 2141220 h 3899157"/>
                <a:gd name="connsiteX3" fmla="*/ 3337560 w 5585460"/>
                <a:gd name="connsiteY3" fmla="*/ 3086100 h 3899157"/>
                <a:gd name="connsiteX4" fmla="*/ 1684020 w 5585460"/>
                <a:gd name="connsiteY4" fmla="*/ 3726180 h 3899157"/>
                <a:gd name="connsiteX5" fmla="*/ 471851 w 5585460"/>
                <a:gd name="connsiteY5" fmla="*/ 3884147 h 3899157"/>
                <a:gd name="connsiteX6" fmla="*/ 0 w 5585460"/>
                <a:gd name="connsiteY6" fmla="*/ 3886200 h 3899157"/>
                <a:gd name="connsiteX0" fmla="*/ 5585460 w 5585460"/>
                <a:gd name="connsiteY0" fmla="*/ 0 h 3899157"/>
                <a:gd name="connsiteX1" fmla="*/ 5128260 w 5585460"/>
                <a:gd name="connsiteY1" fmla="*/ 1059180 h 3899157"/>
                <a:gd name="connsiteX2" fmla="*/ 4404360 w 5585460"/>
                <a:gd name="connsiteY2" fmla="*/ 2141220 h 3899157"/>
                <a:gd name="connsiteX3" fmla="*/ 3337560 w 5585460"/>
                <a:gd name="connsiteY3" fmla="*/ 3086100 h 3899157"/>
                <a:gd name="connsiteX4" fmla="*/ 1684020 w 5585460"/>
                <a:gd name="connsiteY4" fmla="*/ 3726180 h 3899157"/>
                <a:gd name="connsiteX5" fmla="*/ 471851 w 5585460"/>
                <a:gd name="connsiteY5" fmla="*/ 3884147 h 3899157"/>
                <a:gd name="connsiteX6" fmla="*/ 0 w 5585460"/>
                <a:gd name="connsiteY6" fmla="*/ 3886200 h 3899157"/>
                <a:gd name="connsiteX0" fmla="*/ 5585460 w 5585460"/>
                <a:gd name="connsiteY0" fmla="*/ 0 h 3899157"/>
                <a:gd name="connsiteX1" fmla="*/ 5128260 w 5585460"/>
                <a:gd name="connsiteY1" fmla="*/ 1059180 h 3899157"/>
                <a:gd name="connsiteX2" fmla="*/ 4404360 w 5585460"/>
                <a:gd name="connsiteY2" fmla="*/ 2141220 h 3899157"/>
                <a:gd name="connsiteX3" fmla="*/ 3337560 w 5585460"/>
                <a:gd name="connsiteY3" fmla="*/ 3086100 h 3899157"/>
                <a:gd name="connsiteX4" fmla="*/ 1684020 w 5585460"/>
                <a:gd name="connsiteY4" fmla="*/ 3726180 h 3899157"/>
                <a:gd name="connsiteX5" fmla="*/ 471851 w 5585460"/>
                <a:gd name="connsiteY5" fmla="*/ 3884147 h 3899157"/>
                <a:gd name="connsiteX6" fmla="*/ 0 w 5585460"/>
                <a:gd name="connsiteY6" fmla="*/ 3886200 h 3899157"/>
                <a:gd name="connsiteX0" fmla="*/ 5585460 w 5585460"/>
                <a:gd name="connsiteY0" fmla="*/ 0 h 3915851"/>
                <a:gd name="connsiteX1" fmla="*/ 5128260 w 5585460"/>
                <a:gd name="connsiteY1" fmla="*/ 1059180 h 3915851"/>
                <a:gd name="connsiteX2" fmla="*/ 4404360 w 5585460"/>
                <a:gd name="connsiteY2" fmla="*/ 2141220 h 3915851"/>
                <a:gd name="connsiteX3" fmla="*/ 3337560 w 5585460"/>
                <a:gd name="connsiteY3" fmla="*/ 3086100 h 3915851"/>
                <a:gd name="connsiteX4" fmla="*/ 1684020 w 5585460"/>
                <a:gd name="connsiteY4" fmla="*/ 3726180 h 3915851"/>
                <a:gd name="connsiteX5" fmla="*/ 544232 w 5585460"/>
                <a:gd name="connsiteY5" fmla="*/ 3906418 h 3915851"/>
                <a:gd name="connsiteX6" fmla="*/ 0 w 5585460"/>
                <a:gd name="connsiteY6" fmla="*/ 3886200 h 3915851"/>
                <a:gd name="connsiteX0" fmla="*/ 5585460 w 5585460"/>
                <a:gd name="connsiteY0" fmla="*/ 0 h 3906418"/>
                <a:gd name="connsiteX1" fmla="*/ 5128260 w 5585460"/>
                <a:gd name="connsiteY1" fmla="*/ 1059180 h 3906418"/>
                <a:gd name="connsiteX2" fmla="*/ 4404360 w 5585460"/>
                <a:gd name="connsiteY2" fmla="*/ 2141220 h 3906418"/>
                <a:gd name="connsiteX3" fmla="*/ 3337560 w 5585460"/>
                <a:gd name="connsiteY3" fmla="*/ 3086100 h 3906418"/>
                <a:gd name="connsiteX4" fmla="*/ 1684020 w 5585460"/>
                <a:gd name="connsiteY4" fmla="*/ 3726180 h 3906418"/>
                <a:gd name="connsiteX5" fmla="*/ 544232 w 5585460"/>
                <a:gd name="connsiteY5" fmla="*/ 3906418 h 3906418"/>
                <a:gd name="connsiteX6" fmla="*/ 0 w 5585460"/>
                <a:gd name="connsiteY6" fmla="*/ 3886200 h 3906418"/>
                <a:gd name="connsiteX0" fmla="*/ 5585460 w 5585460"/>
                <a:gd name="connsiteY0" fmla="*/ 0 h 3906418"/>
                <a:gd name="connsiteX1" fmla="*/ 5128260 w 5585460"/>
                <a:gd name="connsiteY1" fmla="*/ 1059180 h 3906418"/>
                <a:gd name="connsiteX2" fmla="*/ 4404360 w 5585460"/>
                <a:gd name="connsiteY2" fmla="*/ 2141220 h 3906418"/>
                <a:gd name="connsiteX3" fmla="*/ 3337560 w 5585460"/>
                <a:gd name="connsiteY3" fmla="*/ 3086100 h 3906418"/>
                <a:gd name="connsiteX4" fmla="*/ 1684020 w 5585460"/>
                <a:gd name="connsiteY4" fmla="*/ 3726180 h 3906418"/>
                <a:gd name="connsiteX5" fmla="*/ 544232 w 5585460"/>
                <a:gd name="connsiteY5" fmla="*/ 3906418 h 3906418"/>
                <a:gd name="connsiteX6" fmla="*/ 0 w 5585460"/>
                <a:gd name="connsiteY6" fmla="*/ 3886200 h 3906418"/>
                <a:gd name="connsiteX0" fmla="*/ 5585460 w 5585460"/>
                <a:gd name="connsiteY0" fmla="*/ 0 h 3888955"/>
                <a:gd name="connsiteX1" fmla="*/ 5128260 w 5585460"/>
                <a:gd name="connsiteY1" fmla="*/ 1059180 h 3888955"/>
                <a:gd name="connsiteX2" fmla="*/ 4404360 w 5585460"/>
                <a:gd name="connsiteY2" fmla="*/ 2141220 h 3888955"/>
                <a:gd name="connsiteX3" fmla="*/ 3337560 w 5585460"/>
                <a:gd name="connsiteY3" fmla="*/ 3086100 h 3888955"/>
                <a:gd name="connsiteX4" fmla="*/ 1684020 w 5585460"/>
                <a:gd name="connsiteY4" fmla="*/ 3726180 h 3888955"/>
                <a:gd name="connsiteX5" fmla="*/ 560936 w 5585460"/>
                <a:gd name="connsiteY5" fmla="*/ 3878579 h 3888955"/>
                <a:gd name="connsiteX6" fmla="*/ 0 w 5585460"/>
                <a:gd name="connsiteY6" fmla="*/ 3886200 h 3888955"/>
                <a:gd name="connsiteX0" fmla="*/ 5585460 w 5585460"/>
                <a:gd name="connsiteY0" fmla="*/ 0 h 3888956"/>
                <a:gd name="connsiteX1" fmla="*/ 5128260 w 5585460"/>
                <a:gd name="connsiteY1" fmla="*/ 1059180 h 3888956"/>
                <a:gd name="connsiteX2" fmla="*/ 4404360 w 5585460"/>
                <a:gd name="connsiteY2" fmla="*/ 2141220 h 3888956"/>
                <a:gd name="connsiteX3" fmla="*/ 3337560 w 5585460"/>
                <a:gd name="connsiteY3" fmla="*/ 3086100 h 3888956"/>
                <a:gd name="connsiteX4" fmla="*/ 1684020 w 5585460"/>
                <a:gd name="connsiteY4" fmla="*/ 3726180 h 3888956"/>
                <a:gd name="connsiteX5" fmla="*/ 560936 w 5585460"/>
                <a:gd name="connsiteY5" fmla="*/ 3878579 h 3888956"/>
                <a:gd name="connsiteX6" fmla="*/ 0 w 5585460"/>
                <a:gd name="connsiteY6" fmla="*/ 3886200 h 3888956"/>
                <a:gd name="connsiteX0" fmla="*/ 5585460 w 5585460"/>
                <a:gd name="connsiteY0" fmla="*/ 0 h 3888956"/>
                <a:gd name="connsiteX1" fmla="*/ 5128260 w 5585460"/>
                <a:gd name="connsiteY1" fmla="*/ 1059180 h 3888956"/>
                <a:gd name="connsiteX2" fmla="*/ 4404360 w 5585460"/>
                <a:gd name="connsiteY2" fmla="*/ 2141220 h 3888956"/>
                <a:gd name="connsiteX3" fmla="*/ 3337560 w 5585460"/>
                <a:gd name="connsiteY3" fmla="*/ 3086100 h 3888956"/>
                <a:gd name="connsiteX4" fmla="*/ 1684020 w 5585460"/>
                <a:gd name="connsiteY4" fmla="*/ 3726180 h 3888956"/>
                <a:gd name="connsiteX5" fmla="*/ 560936 w 5585460"/>
                <a:gd name="connsiteY5" fmla="*/ 3878579 h 3888956"/>
                <a:gd name="connsiteX6" fmla="*/ 0 w 5585460"/>
                <a:gd name="connsiteY6" fmla="*/ 3886200 h 3888956"/>
                <a:gd name="connsiteX0" fmla="*/ 5585460 w 5585460"/>
                <a:gd name="connsiteY0" fmla="*/ 0 h 3888956"/>
                <a:gd name="connsiteX1" fmla="*/ 5128260 w 5585460"/>
                <a:gd name="connsiteY1" fmla="*/ 1059180 h 3888956"/>
                <a:gd name="connsiteX2" fmla="*/ 4404360 w 5585460"/>
                <a:gd name="connsiteY2" fmla="*/ 2141220 h 3888956"/>
                <a:gd name="connsiteX3" fmla="*/ 3337560 w 5585460"/>
                <a:gd name="connsiteY3" fmla="*/ 3086100 h 3888956"/>
                <a:gd name="connsiteX4" fmla="*/ 1684020 w 5585460"/>
                <a:gd name="connsiteY4" fmla="*/ 3726180 h 3888956"/>
                <a:gd name="connsiteX5" fmla="*/ 560936 w 5585460"/>
                <a:gd name="connsiteY5" fmla="*/ 3878579 h 3888956"/>
                <a:gd name="connsiteX6" fmla="*/ 0 w 5585460"/>
                <a:gd name="connsiteY6" fmla="*/ 3886200 h 3888956"/>
                <a:gd name="connsiteX0" fmla="*/ 5585460 w 5585460"/>
                <a:gd name="connsiteY0" fmla="*/ 0 h 3888956"/>
                <a:gd name="connsiteX1" fmla="*/ 5128260 w 5585460"/>
                <a:gd name="connsiteY1" fmla="*/ 1059180 h 3888956"/>
                <a:gd name="connsiteX2" fmla="*/ 4404360 w 5585460"/>
                <a:gd name="connsiteY2" fmla="*/ 2141220 h 3888956"/>
                <a:gd name="connsiteX3" fmla="*/ 3337560 w 5585460"/>
                <a:gd name="connsiteY3" fmla="*/ 3086100 h 3888956"/>
                <a:gd name="connsiteX4" fmla="*/ 1684020 w 5585460"/>
                <a:gd name="connsiteY4" fmla="*/ 3726180 h 3888956"/>
                <a:gd name="connsiteX5" fmla="*/ 560936 w 5585460"/>
                <a:gd name="connsiteY5" fmla="*/ 3878579 h 3888956"/>
                <a:gd name="connsiteX6" fmla="*/ 0 w 5585460"/>
                <a:gd name="connsiteY6" fmla="*/ 3886200 h 3888956"/>
                <a:gd name="connsiteX0" fmla="*/ 5585460 w 5585460"/>
                <a:gd name="connsiteY0" fmla="*/ 0 h 3888449"/>
                <a:gd name="connsiteX1" fmla="*/ 5128260 w 5585460"/>
                <a:gd name="connsiteY1" fmla="*/ 1059180 h 3888449"/>
                <a:gd name="connsiteX2" fmla="*/ 4404360 w 5585460"/>
                <a:gd name="connsiteY2" fmla="*/ 2141220 h 3888449"/>
                <a:gd name="connsiteX3" fmla="*/ 3337560 w 5585460"/>
                <a:gd name="connsiteY3" fmla="*/ 3086100 h 3888449"/>
                <a:gd name="connsiteX4" fmla="*/ 1684020 w 5585460"/>
                <a:gd name="connsiteY4" fmla="*/ 3726180 h 3888449"/>
                <a:gd name="connsiteX5" fmla="*/ 560936 w 5585460"/>
                <a:gd name="connsiteY5" fmla="*/ 3873012 h 3888449"/>
                <a:gd name="connsiteX6" fmla="*/ 0 w 5585460"/>
                <a:gd name="connsiteY6" fmla="*/ 3886200 h 3888449"/>
                <a:gd name="connsiteX0" fmla="*/ 5585460 w 5585460"/>
                <a:gd name="connsiteY0" fmla="*/ 0 h 3890491"/>
                <a:gd name="connsiteX1" fmla="*/ 5128260 w 5585460"/>
                <a:gd name="connsiteY1" fmla="*/ 1059180 h 3890491"/>
                <a:gd name="connsiteX2" fmla="*/ 4404360 w 5585460"/>
                <a:gd name="connsiteY2" fmla="*/ 2141220 h 3890491"/>
                <a:gd name="connsiteX3" fmla="*/ 3337560 w 5585460"/>
                <a:gd name="connsiteY3" fmla="*/ 3086100 h 3890491"/>
                <a:gd name="connsiteX4" fmla="*/ 1684020 w 5585460"/>
                <a:gd name="connsiteY4" fmla="*/ 3726180 h 3890491"/>
                <a:gd name="connsiteX5" fmla="*/ 560936 w 5585460"/>
                <a:gd name="connsiteY5" fmla="*/ 3873012 h 3890491"/>
                <a:gd name="connsiteX6" fmla="*/ 0 w 5585460"/>
                <a:gd name="connsiteY6" fmla="*/ 3886200 h 389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5460" h="3890491">
                  <a:moveTo>
                    <a:pt x="5585460" y="0"/>
                  </a:moveTo>
                  <a:cubicBezTo>
                    <a:pt x="5455285" y="351155"/>
                    <a:pt x="5325110" y="702310"/>
                    <a:pt x="5128260" y="1059180"/>
                  </a:cubicBezTo>
                  <a:cubicBezTo>
                    <a:pt x="4931410" y="1416050"/>
                    <a:pt x="4702810" y="1803400"/>
                    <a:pt x="4404360" y="2141220"/>
                  </a:cubicBezTo>
                  <a:cubicBezTo>
                    <a:pt x="4105910" y="2479040"/>
                    <a:pt x="3790950" y="2821940"/>
                    <a:pt x="3337560" y="3086100"/>
                  </a:cubicBezTo>
                  <a:cubicBezTo>
                    <a:pt x="2884170" y="3350260"/>
                    <a:pt x="2146791" y="3595028"/>
                    <a:pt x="1684020" y="3726180"/>
                  </a:cubicBezTo>
                  <a:cubicBezTo>
                    <a:pt x="1221249" y="3857332"/>
                    <a:pt x="1097721" y="3818505"/>
                    <a:pt x="560936" y="3873012"/>
                  </a:cubicBezTo>
                  <a:cubicBezTo>
                    <a:pt x="291402" y="3888547"/>
                    <a:pt x="84455" y="3895725"/>
                    <a:pt x="0" y="38862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形状 26">
              <a:extLst>
                <a:ext uri="{FF2B5EF4-FFF2-40B4-BE49-F238E27FC236}">
                  <a16:creationId xmlns:a16="http://schemas.microsoft.com/office/drawing/2014/main" id="{965BB201-6EF2-4CA9-AA78-6158534007DE}"/>
                </a:ext>
              </a:extLst>
            </p:cNvPr>
            <p:cNvSpPr/>
            <p:nvPr/>
          </p:nvSpPr>
          <p:spPr>
            <a:xfrm>
              <a:off x="2235520" y="1389598"/>
              <a:ext cx="4467225" cy="3829050"/>
            </a:xfrm>
            <a:custGeom>
              <a:avLst/>
              <a:gdLst>
                <a:gd name="connsiteX0" fmla="*/ 4467225 w 4467225"/>
                <a:gd name="connsiteY0" fmla="*/ 0 h 3829050"/>
                <a:gd name="connsiteX1" fmla="*/ 4305300 w 4467225"/>
                <a:gd name="connsiteY1" fmla="*/ 428625 h 3829050"/>
                <a:gd name="connsiteX2" fmla="*/ 3867150 w 4467225"/>
                <a:gd name="connsiteY2" fmla="*/ 1314450 h 3829050"/>
                <a:gd name="connsiteX3" fmla="*/ 3448050 w 4467225"/>
                <a:gd name="connsiteY3" fmla="*/ 2009775 h 3829050"/>
                <a:gd name="connsiteX4" fmla="*/ 2990850 w 4467225"/>
                <a:gd name="connsiteY4" fmla="*/ 2543175 h 3829050"/>
                <a:gd name="connsiteX5" fmla="*/ 2590800 w 4467225"/>
                <a:gd name="connsiteY5" fmla="*/ 2924175 h 3829050"/>
                <a:gd name="connsiteX6" fmla="*/ 2152650 w 4467225"/>
                <a:gd name="connsiteY6" fmla="*/ 3228975 h 3829050"/>
                <a:gd name="connsiteX7" fmla="*/ 1743075 w 4467225"/>
                <a:gd name="connsiteY7" fmla="*/ 3429000 h 3829050"/>
                <a:gd name="connsiteX8" fmla="*/ 1257300 w 4467225"/>
                <a:gd name="connsiteY8" fmla="*/ 3600450 h 3829050"/>
                <a:gd name="connsiteX9" fmla="*/ 838200 w 4467225"/>
                <a:gd name="connsiteY9" fmla="*/ 3705225 h 3829050"/>
                <a:gd name="connsiteX10" fmla="*/ 400050 w 4467225"/>
                <a:gd name="connsiteY10" fmla="*/ 3790950 h 3829050"/>
                <a:gd name="connsiteX11" fmla="*/ 0 w 4467225"/>
                <a:gd name="connsiteY11"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7225" h="3829050">
                  <a:moveTo>
                    <a:pt x="4467225" y="0"/>
                  </a:moveTo>
                  <a:cubicBezTo>
                    <a:pt x="4436268" y="104775"/>
                    <a:pt x="4405312" y="209550"/>
                    <a:pt x="4305300" y="428625"/>
                  </a:cubicBezTo>
                  <a:cubicBezTo>
                    <a:pt x="4205288" y="647700"/>
                    <a:pt x="4010025" y="1050925"/>
                    <a:pt x="3867150" y="1314450"/>
                  </a:cubicBezTo>
                  <a:cubicBezTo>
                    <a:pt x="3724275" y="1577975"/>
                    <a:pt x="3594100" y="1804988"/>
                    <a:pt x="3448050" y="2009775"/>
                  </a:cubicBezTo>
                  <a:cubicBezTo>
                    <a:pt x="3302000" y="2214562"/>
                    <a:pt x="3133725" y="2390775"/>
                    <a:pt x="2990850" y="2543175"/>
                  </a:cubicBezTo>
                  <a:cubicBezTo>
                    <a:pt x="2847975" y="2695575"/>
                    <a:pt x="2730500" y="2809875"/>
                    <a:pt x="2590800" y="2924175"/>
                  </a:cubicBezTo>
                  <a:cubicBezTo>
                    <a:pt x="2451100" y="3038475"/>
                    <a:pt x="2293937" y="3144838"/>
                    <a:pt x="2152650" y="3228975"/>
                  </a:cubicBezTo>
                  <a:cubicBezTo>
                    <a:pt x="2011363" y="3313112"/>
                    <a:pt x="1892300" y="3367088"/>
                    <a:pt x="1743075" y="3429000"/>
                  </a:cubicBezTo>
                  <a:cubicBezTo>
                    <a:pt x="1593850" y="3490912"/>
                    <a:pt x="1408113" y="3554412"/>
                    <a:pt x="1257300" y="3600450"/>
                  </a:cubicBezTo>
                  <a:cubicBezTo>
                    <a:pt x="1106487" y="3646488"/>
                    <a:pt x="981075" y="3673475"/>
                    <a:pt x="838200" y="3705225"/>
                  </a:cubicBezTo>
                  <a:cubicBezTo>
                    <a:pt x="695325" y="3736975"/>
                    <a:pt x="539750" y="3770313"/>
                    <a:pt x="400050" y="3790950"/>
                  </a:cubicBezTo>
                  <a:cubicBezTo>
                    <a:pt x="260350" y="3811587"/>
                    <a:pt x="130175" y="3820318"/>
                    <a:pt x="0" y="382905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椭圆 27">
              <a:extLst>
                <a:ext uri="{FF2B5EF4-FFF2-40B4-BE49-F238E27FC236}">
                  <a16:creationId xmlns:a16="http://schemas.microsoft.com/office/drawing/2014/main" id="{305B684C-2051-460D-A249-FB128555F685}"/>
                </a:ext>
              </a:extLst>
            </p:cNvPr>
            <p:cNvSpPr/>
            <p:nvPr/>
          </p:nvSpPr>
          <p:spPr>
            <a:xfrm>
              <a:off x="5178995" y="3846577"/>
              <a:ext cx="146989" cy="146989"/>
            </a:xfrm>
            <a:prstGeom prst="ellips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椭圆 28">
              <a:extLst>
                <a:ext uri="{FF2B5EF4-FFF2-40B4-BE49-F238E27FC236}">
                  <a16:creationId xmlns:a16="http://schemas.microsoft.com/office/drawing/2014/main" id="{2F94427F-5955-4A89-AA38-7E15C578DE5B}"/>
                </a:ext>
              </a:extLst>
            </p:cNvPr>
            <p:cNvSpPr/>
            <p:nvPr/>
          </p:nvSpPr>
          <p:spPr>
            <a:xfrm>
              <a:off x="6193856" y="3846576"/>
              <a:ext cx="146989" cy="146989"/>
            </a:xfrm>
            <a:prstGeom prst="ellipse">
              <a:avLst/>
            </a:prstGeom>
            <a:solidFill>
              <a:srgbClr val="00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a:extLst>
                <a:ext uri="{FF2B5EF4-FFF2-40B4-BE49-F238E27FC236}">
                  <a16:creationId xmlns:a16="http://schemas.microsoft.com/office/drawing/2014/main" id="{3868EF36-9B1D-4830-9C31-E494F2BD21A7}"/>
                </a:ext>
              </a:extLst>
            </p:cNvPr>
            <p:cNvCxnSpPr>
              <a:cxnSpLocks/>
            </p:cNvCxnSpPr>
            <p:nvPr/>
          </p:nvCxnSpPr>
          <p:spPr>
            <a:xfrm flipH="1">
              <a:off x="5252490" y="3993565"/>
              <a:ext cx="2213" cy="1302757"/>
            </a:xfrm>
            <a:prstGeom prst="line">
              <a:avLst/>
            </a:prstGeom>
            <a:ln w="3810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A1871E85-9565-4477-B9FE-497D87344AE7}"/>
                </a:ext>
              </a:extLst>
            </p:cNvPr>
            <p:cNvCxnSpPr>
              <a:cxnSpLocks/>
            </p:cNvCxnSpPr>
            <p:nvPr/>
          </p:nvCxnSpPr>
          <p:spPr>
            <a:xfrm flipH="1" flipV="1">
              <a:off x="6266800" y="4000053"/>
              <a:ext cx="550" cy="1296269"/>
            </a:xfrm>
            <a:prstGeom prst="line">
              <a:avLst/>
            </a:prstGeom>
            <a:ln w="3810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grpSp>
          <p:nvGrpSpPr>
            <p:cNvPr id="32" name="组合 31">
              <a:extLst>
                <a:ext uri="{FF2B5EF4-FFF2-40B4-BE49-F238E27FC236}">
                  <a16:creationId xmlns:a16="http://schemas.microsoft.com/office/drawing/2014/main" id="{5E4ADA36-3086-4688-9904-85882E925495}"/>
                </a:ext>
              </a:extLst>
            </p:cNvPr>
            <p:cNvGrpSpPr/>
            <p:nvPr/>
          </p:nvGrpSpPr>
          <p:grpSpPr>
            <a:xfrm>
              <a:off x="3709293" y="2745070"/>
              <a:ext cx="1769670" cy="1175009"/>
              <a:chOff x="2350624" y="2793747"/>
              <a:chExt cx="1769670" cy="1175009"/>
            </a:xfrm>
          </p:grpSpPr>
          <p:cxnSp>
            <p:nvCxnSpPr>
              <p:cNvPr id="49" name="直接连接符 48">
                <a:extLst>
                  <a:ext uri="{FF2B5EF4-FFF2-40B4-BE49-F238E27FC236}">
                    <a16:creationId xmlns:a16="http://schemas.microsoft.com/office/drawing/2014/main" id="{835B7282-58DB-441C-A2F3-C88454B6865C}"/>
                  </a:ext>
                </a:extLst>
              </p:cNvPr>
              <p:cNvCxnSpPr>
                <a:cxnSpLocks/>
              </p:cNvCxnSpPr>
              <p:nvPr/>
            </p:nvCxnSpPr>
            <p:spPr>
              <a:xfrm flipH="1" flipV="1">
                <a:off x="3631438" y="3497543"/>
                <a:ext cx="262382" cy="471213"/>
              </a:xfrm>
              <a:prstGeom prst="line">
                <a:avLst/>
              </a:prstGeom>
              <a:ln cap="rnd">
                <a:headEnd type="oval"/>
              </a:ln>
            </p:spPr>
            <p:style>
              <a:lnRef idx="3">
                <a:schemeClr val="dk1"/>
              </a:lnRef>
              <a:fillRef idx="0">
                <a:schemeClr val="dk1"/>
              </a:fillRef>
              <a:effectRef idx="2">
                <a:schemeClr val="dk1"/>
              </a:effectRef>
              <a:fontRef idx="minor">
                <a:schemeClr val="tx1"/>
              </a:fontRef>
            </p:style>
          </p:cxnSp>
          <p:cxnSp>
            <p:nvCxnSpPr>
              <p:cNvPr id="50" name="直接连接符 49">
                <a:extLst>
                  <a:ext uri="{FF2B5EF4-FFF2-40B4-BE49-F238E27FC236}">
                    <a16:creationId xmlns:a16="http://schemas.microsoft.com/office/drawing/2014/main" id="{F359EA61-0802-4B83-822D-AB50636C72BC}"/>
                  </a:ext>
                </a:extLst>
              </p:cNvPr>
              <p:cNvCxnSpPr>
                <a:cxnSpLocks/>
              </p:cNvCxnSpPr>
              <p:nvPr/>
            </p:nvCxnSpPr>
            <p:spPr>
              <a:xfrm flipH="1">
                <a:off x="2523038" y="3490869"/>
                <a:ext cx="1123208" cy="3822"/>
              </a:xfrm>
              <a:prstGeom prst="line">
                <a:avLst/>
              </a:prstGeom>
            </p:spPr>
            <p:style>
              <a:lnRef idx="3">
                <a:schemeClr val="dk1"/>
              </a:lnRef>
              <a:fillRef idx="0">
                <a:schemeClr val="dk1"/>
              </a:fillRef>
              <a:effectRef idx="2">
                <a:schemeClr val="dk1"/>
              </a:effectRef>
              <a:fontRef idx="minor">
                <a:schemeClr val="tx1"/>
              </a:fontRef>
            </p:style>
          </p:cxnSp>
          <p:sp>
            <p:nvSpPr>
              <p:cNvPr id="51" name="文本框 50">
                <a:extLst>
                  <a:ext uri="{FF2B5EF4-FFF2-40B4-BE49-F238E27FC236}">
                    <a16:creationId xmlns:a16="http://schemas.microsoft.com/office/drawing/2014/main" id="{1D36AB1C-1C1C-45DA-BE6D-A1571F6F5952}"/>
                  </a:ext>
                </a:extLst>
              </p:cNvPr>
              <p:cNvSpPr txBox="1"/>
              <p:nvPr/>
            </p:nvSpPr>
            <p:spPr>
              <a:xfrm flipH="1">
                <a:off x="2350624" y="2793747"/>
                <a:ext cx="1769670" cy="609847"/>
              </a:xfrm>
              <a:prstGeom prst="rect">
                <a:avLst/>
              </a:prstGeom>
              <a:noFill/>
            </p:spPr>
            <p:txBody>
              <a:bodyPr wrap="square" rtlCol="0">
                <a:spAutoFit/>
              </a:bodyPr>
              <a:lstStyle/>
              <a:p>
                <a:r>
                  <a:rPr lang="zh-CN" altLang="en-US" sz="800" b="1" dirty="0">
                    <a:latin typeface="霞鹜文楷 Light" pitchFamily="2" charset="-122"/>
                    <a:ea typeface="霞鹜文楷 Light" pitchFamily="2" charset="-122"/>
                  </a:rPr>
                  <a:t>冷凝点</a:t>
                </a:r>
                <a:endParaRPr lang="en-US" altLang="zh-CN" sz="800" b="1" dirty="0">
                  <a:latin typeface="霞鹜文楷 Light" pitchFamily="2" charset="-122"/>
                  <a:ea typeface="霞鹜文楷 Light" pitchFamily="2" charset="-122"/>
                </a:endParaRPr>
              </a:p>
              <a:p>
                <a:r>
                  <a:rPr lang="zh-CN" altLang="en-US" sz="800" b="1" dirty="0">
                    <a:latin typeface="霞鹜文楷 Light" pitchFamily="2" charset="-122"/>
                    <a:ea typeface="霞鹜文楷 Light" pitchFamily="2" charset="-122"/>
                  </a:rPr>
                  <a:t>相对湿度</a:t>
                </a:r>
                <a:r>
                  <a:rPr lang="en-US" altLang="zh-CN" sz="800" b="1" dirty="0">
                    <a:latin typeface="霞鹜文楷 Light" pitchFamily="2" charset="-122"/>
                    <a:ea typeface="霞鹜文楷 Light" pitchFamily="2" charset="-122"/>
                  </a:rPr>
                  <a:t>=100%</a:t>
                </a:r>
                <a:endParaRPr lang="zh-CN" altLang="en-US" sz="800" b="1" dirty="0">
                  <a:latin typeface="霞鹜文楷 Light" pitchFamily="2" charset="-122"/>
                  <a:ea typeface="霞鹜文楷 Light" pitchFamily="2" charset="-122"/>
                </a:endParaRPr>
              </a:p>
            </p:txBody>
          </p:sp>
        </p:grpSp>
        <p:grpSp>
          <p:nvGrpSpPr>
            <p:cNvPr id="33" name="组合 32">
              <a:extLst>
                <a:ext uri="{FF2B5EF4-FFF2-40B4-BE49-F238E27FC236}">
                  <a16:creationId xmlns:a16="http://schemas.microsoft.com/office/drawing/2014/main" id="{5E13AFF4-5818-4F87-9D5F-303433CE5F03}"/>
                </a:ext>
              </a:extLst>
            </p:cNvPr>
            <p:cNvGrpSpPr/>
            <p:nvPr/>
          </p:nvGrpSpPr>
          <p:grpSpPr>
            <a:xfrm>
              <a:off x="3673614" y="5473288"/>
              <a:ext cx="1769670" cy="500699"/>
              <a:chOff x="2314394" y="5520028"/>
              <a:chExt cx="1769670" cy="500699"/>
            </a:xfrm>
          </p:grpSpPr>
          <p:cxnSp>
            <p:nvCxnSpPr>
              <p:cNvPr id="45" name="直接连接符 44">
                <a:extLst>
                  <a:ext uri="{FF2B5EF4-FFF2-40B4-BE49-F238E27FC236}">
                    <a16:creationId xmlns:a16="http://schemas.microsoft.com/office/drawing/2014/main" id="{D6F2DBF0-272D-4361-BA0A-B6B780AF36C9}"/>
                  </a:ext>
                </a:extLst>
              </p:cNvPr>
              <p:cNvCxnSpPr>
                <a:cxnSpLocks/>
              </p:cNvCxnSpPr>
              <p:nvPr/>
            </p:nvCxnSpPr>
            <p:spPr>
              <a:xfrm flipH="1">
                <a:off x="2547978" y="5991258"/>
                <a:ext cx="1098267" cy="0"/>
              </a:xfrm>
              <a:prstGeom prst="line">
                <a:avLst/>
              </a:prstGeom>
            </p:spPr>
            <p:style>
              <a:lnRef idx="3">
                <a:schemeClr val="dk1"/>
              </a:lnRef>
              <a:fillRef idx="0">
                <a:schemeClr val="dk1"/>
              </a:fillRef>
              <a:effectRef idx="2">
                <a:schemeClr val="dk1"/>
              </a:effectRef>
              <a:fontRef idx="minor">
                <a:schemeClr val="tx1"/>
              </a:fontRef>
            </p:style>
          </p:cxnSp>
          <p:grpSp>
            <p:nvGrpSpPr>
              <p:cNvPr id="46" name="组合 45">
                <a:extLst>
                  <a:ext uri="{FF2B5EF4-FFF2-40B4-BE49-F238E27FC236}">
                    <a16:creationId xmlns:a16="http://schemas.microsoft.com/office/drawing/2014/main" id="{97D0DE3C-0BFA-4639-9E5C-C47187C2D81D}"/>
                  </a:ext>
                </a:extLst>
              </p:cNvPr>
              <p:cNvGrpSpPr/>
              <p:nvPr/>
            </p:nvGrpSpPr>
            <p:grpSpPr>
              <a:xfrm>
                <a:off x="2314394" y="5520028"/>
                <a:ext cx="1769670" cy="500699"/>
                <a:chOff x="2314394" y="5520028"/>
                <a:chExt cx="1769670" cy="500699"/>
              </a:xfrm>
            </p:grpSpPr>
            <p:cxnSp>
              <p:nvCxnSpPr>
                <p:cNvPr id="47" name="直接连接符 46">
                  <a:extLst>
                    <a:ext uri="{FF2B5EF4-FFF2-40B4-BE49-F238E27FC236}">
                      <a16:creationId xmlns:a16="http://schemas.microsoft.com/office/drawing/2014/main" id="{D8D3F8CF-B110-43BF-B5AA-7647B8CBCBC0}"/>
                    </a:ext>
                  </a:extLst>
                </p:cNvPr>
                <p:cNvCxnSpPr>
                  <a:cxnSpLocks/>
                </p:cNvCxnSpPr>
                <p:nvPr/>
              </p:nvCxnSpPr>
              <p:spPr>
                <a:xfrm rot="10800000" flipV="1">
                  <a:off x="3633653" y="5520028"/>
                  <a:ext cx="262381" cy="471213"/>
                </a:xfrm>
                <a:prstGeom prst="line">
                  <a:avLst/>
                </a:prstGeom>
                <a:ln cap="rnd">
                  <a:headEnd type="oval"/>
                </a:ln>
              </p:spPr>
              <p:style>
                <a:lnRef idx="3">
                  <a:schemeClr val="dk1"/>
                </a:lnRef>
                <a:fillRef idx="0">
                  <a:schemeClr val="dk1"/>
                </a:fillRef>
                <a:effectRef idx="2">
                  <a:schemeClr val="dk1"/>
                </a:effectRef>
                <a:fontRef idx="minor">
                  <a:schemeClr val="tx1"/>
                </a:fontRef>
              </p:style>
            </p:cxnSp>
            <p:sp>
              <p:nvSpPr>
                <p:cNvPr id="48" name="文本框 47">
                  <a:extLst>
                    <a:ext uri="{FF2B5EF4-FFF2-40B4-BE49-F238E27FC236}">
                      <a16:creationId xmlns:a16="http://schemas.microsoft.com/office/drawing/2014/main" id="{DD10C353-AE9A-4135-8AD6-F2419E1DBA7E}"/>
                    </a:ext>
                  </a:extLst>
                </p:cNvPr>
                <p:cNvSpPr txBox="1"/>
                <p:nvPr/>
              </p:nvSpPr>
              <p:spPr>
                <a:xfrm flipH="1">
                  <a:off x="2314394" y="5632642"/>
                  <a:ext cx="1769670" cy="388085"/>
                </a:xfrm>
                <a:prstGeom prst="rect">
                  <a:avLst/>
                </a:prstGeom>
                <a:noFill/>
              </p:spPr>
              <p:txBody>
                <a:bodyPr wrap="square" rtlCol="0">
                  <a:spAutoFit/>
                </a:bodyPr>
                <a:lstStyle/>
                <a:p>
                  <a:r>
                    <a:rPr lang="zh-CN" altLang="en-US" sz="800" b="1" dirty="0">
                      <a:latin typeface="霞鹜文楷 Light" pitchFamily="2" charset="-122"/>
                      <a:ea typeface="霞鹜文楷 Light" pitchFamily="2" charset="-122"/>
                    </a:rPr>
                    <a:t>露点温度</a:t>
                  </a:r>
                  <a:r>
                    <a:rPr lang="en-US" altLang="zh-CN" sz="800" b="1" dirty="0">
                      <a:latin typeface="霞鹜文楷 Light" pitchFamily="2" charset="-122"/>
                      <a:ea typeface="霞鹜文楷 Light" pitchFamily="2" charset="-122"/>
                    </a:rPr>
                    <a:t>=15°C</a:t>
                  </a:r>
                  <a:endParaRPr lang="zh-CN" altLang="en-US" sz="800" b="1" dirty="0">
                    <a:latin typeface="霞鹜文楷 Light" pitchFamily="2" charset="-122"/>
                    <a:ea typeface="霞鹜文楷 Light" pitchFamily="2" charset="-122"/>
                  </a:endParaRPr>
                </a:p>
              </p:txBody>
            </p:sp>
          </p:grpSp>
        </p:grpSp>
        <p:grpSp>
          <p:nvGrpSpPr>
            <p:cNvPr id="34" name="组合 33">
              <a:extLst>
                <a:ext uri="{FF2B5EF4-FFF2-40B4-BE49-F238E27FC236}">
                  <a16:creationId xmlns:a16="http://schemas.microsoft.com/office/drawing/2014/main" id="{68112A27-EC51-4E92-AF5C-E43A30F90266}"/>
                </a:ext>
              </a:extLst>
            </p:cNvPr>
            <p:cNvGrpSpPr/>
            <p:nvPr/>
          </p:nvGrpSpPr>
          <p:grpSpPr>
            <a:xfrm flipH="1">
              <a:off x="6273961" y="5471343"/>
              <a:ext cx="1960339" cy="485789"/>
              <a:chOff x="1935695" y="5520028"/>
              <a:chExt cx="1960339" cy="485789"/>
            </a:xfrm>
          </p:grpSpPr>
          <p:cxnSp>
            <p:nvCxnSpPr>
              <p:cNvPr id="41" name="直接连接符 40">
                <a:extLst>
                  <a:ext uri="{FF2B5EF4-FFF2-40B4-BE49-F238E27FC236}">
                    <a16:creationId xmlns:a16="http://schemas.microsoft.com/office/drawing/2014/main" id="{8E7235FD-85F8-4F3F-8C41-637544E111E6}"/>
                  </a:ext>
                </a:extLst>
              </p:cNvPr>
              <p:cNvCxnSpPr>
                <a:cxnSpLocks/>
              </p:cNvCxnSpPr>
              <p:nvPr/>
            </p:nvCxnSpPr>
            <p:spPr>
              <a:xfrm flipH="1">
                <a:off x="2547978" y="5991258"/>
                <a:ext cx="1098267" cy="0"/>
              </a:xfrm>
              <a:prstGeom prst="line">
                <a:avLst/>
              </a:prstGeom>
            </p:spPr>
            <p:style>
              <a:lnRef idx="3">
                <a:schemeClr val="dk1"/>
              </a:lnRef>
              <a:fillRef idx="0">
                <a:schemeClr val="dk1"/>
              </a:fillRef>
              <a:effectRef idx="2">
                <a:schemeClr val="dk1"/>
              </a:effectRef>
              <a:fontRef idx="minor">
                <a:schemeClr val="tx1"/>
              </a:fontRef>
            </p:style>
          </p:cxnSp>
          <p:grpSp>
            <p:nvGrpSpPr>
              <p:cNvPr id="42" name="组合 41">
                <a:extLst>
                  <a:ext uri="{FF2B5EF4-FFF2-40B4-BE49-F238E27FC236}">
                    <a16:creationId xmlns:a16="http://schemas.microsoft.com/office/drawing/2014/main" id="{1D8EED72-97F8-4AAE-A403-2FDFE2A7E67B}"/>
                  </a:ext>
                </a:extLst>
              </p:cNvPr>
              <p:cNvGrpSpPr/>
              <p:nvPr/>
            </p:nvGrpSpPr>
            <p:grpSpPr>
              <a:xfrm>
                <a:off x="1935695" y="5520028"/>
                <a:ext cx="1960339" cy="485789"/>
                <a:chOff x="1935695" y="5520028"/>
                <a:chExt cx="1960339" cy="485789"/>
              </a:xfrm>
            </p:grpSpPr>
            <p:cxnSp>
              <p:nvCxnSpPr>
                <p:cNvPr id="43" name="直接连接符 42">
                  <a:extLst>
                    <a:ext uri="{FF2B5EF4-FFF2-40B4-BE49-F238E27FC236}">
                      <a16:creationId xmlns:a16="http://schemas.microsoft.com/office/drawing/2014/main" id="{06803C54-928D-49A7-89D5-E7E57BA81CA2}"/>
                    </a:ext>
                  </a:extLst>
                </p:cNvPr>
                <p:cNvCxnSpPr>
                  <a:cxnSpLocks/>
                </p:cNvCxnSpPr>
                <p:nvPr/>
              </p:nvCxnSpPr>
              <p:spPr>
                <a:xfrm rot="10800000" flipV="1">
                  <a:off x="3633653" y="5520028"/>
                  <a:ext cx="262381" cy="471213"/>
                </a:xfrm>
                <a:prstGeom prst="line">
                  <a:avLst/>
                </a:prstGeom>
                <a:ln cap="rnd">
                  <a:headEnd type="oval"/>
                </a:ln>
              </p:spPr>
              <p:style>
                <a:lnRef idx="3">
                  <a:schemeClr val="dk1"/>
                </a:lnRef>
                <a:fillRef idx="0">
                  <a:schemeClr val="dk1"/>
                </a:fillRef>
                <a:effectRef idx="2">
                  <a:schemeClr val="dk1"/>
                </a:effectRef>
                <a:fontRef idx="minor">
                  <a:schemeClr val="tx1"/>
                </a:fontRef>
              </p:style>
            </p:cxnSp>
            <p:sp>
              <p:nvSpPr>
                <p:cNvPr id="44" name="文本框 43">
                  <a:extLst>
                    <a:ext uri="{FF2B5EF4-FFF2-40B4-BE49-F238E27FC236}">
                      <a16:creationId xmlns:a16="http://schemas.microsoft.com/office/drawing/2014/main" id="{0DFE2B5D-9129-4BEE-8D27-56EEA989EF9A}"/>
                    </a:ext>
                  </a:extLst>
                </p:cNvPr>
                <p:cNvSpPr txBox="1"/>
                <p:nvPr/>
              </p:nvSpPr>
              <p:spPr>
                <a:xfrm flipH="1">
                  <a:off x="1935695" y="5617732"/>
                  <a:ext cx="1769670" cy="388085"/>
                </a:xfrm>
                <a:prstGeom prst="rect">
                  <a:avLst/>
                </a:prstGeom>
                <a:noFill/>
              </p:spPr>
              <p:txBody>
                <a:bodyPr wrap="square" rtlCol="0">
                  <a:spAutoFit/>
                </a:bodyPr>
                <a:lstStyle/>
                <a:p>
                  <a:r>
                    <a:rPr lang="zh-CN" altLang="en-US" sz="800" b="1" dirty="0">
                      <a:latin typeface="霞鹜文楷 Light" pitchFamily="2" charset="-122"/>
                      <a:ea typeface="霞鹜文楷 Light" pitchFamily="2" charset="-122"/>
                    </a:rPr>
                    <a:t>干球温度≈</a:t>
                  </a:r>
                  <a:r>
                    <a:rPr lang="en-US" altLang="zh-CN" sz="800" b="1" dirty="0">
                      <a:latin typeface="霞鹜文楷 Light" pitchFamily="2" charset="-122"/>
                      <a:ea typeface="霞鹜文楷 Light" pitchFamily="2" charset="-122"/>
                    </a:rPr>
                    <a:t>26°C</a:t>
                  </a:r>
                  <a:endParaRPr lang="zh-CN" altLang="en-US" sz="800" b="1" dirty="0">
                    <a:latin typeface="霞鹜文楷 Light" pitchFamily="2" charset="-122"/>
                    <a:ea typeface="霞鹜文楷 Light" pitchFamily="2" charset="-122"/>
                  </a:endParaRPr>
                </a:p>
              </p:txBody>
            </p:sp>
          </p:grpSp>
        </p:grpSp>
        <p:grpSp>
          <p:nvGrpSpPr>
            <p:cNvPr id="35" name="组合 34">
              <a:extLst>
                <a:ext uri="{FF2B5EF4-FFF2-40B4-BE49-F238E27FC236}">
                  <a16:creationId xmlns:a16="http://schemas.microsoft.com/office/drawing/2014/main" id="{490E21D8-3C63-44D5-B7F3-B42967D6E824}"/>
                </a:ext>
              </a:extLst>
            </p:cNvPr>
            <p:cNvGrpSpPr/>
            <p:nvPr/>
          </p:nvGrpSpPr>
          <p:grpSpPr>
            <a:xfrm flipH="1" flipV="1">
              <a:off x="7832134" y="775313"/>
              <a:ext cx="1505225" cy="609848"/>
              <a:chOff x="1876575" y="5474582"/>
              <a:chExt cx="2019459" cy="818191"/>
            </a:xfrm>
          </p:grpSpPr>
          <p:cxnSp>
            <p:nvCxnSpPr>
              <p:cNvPr id="37" name="直接连接符 36">
                <a:extLst>
                  <a:ext uri="{FF2B5EF4-FFF2-40B4-BE49-F238E27FC236}">
                    <a16:creationId xmlns:a16="http://schemas.microsoft.com/office/drawing/2014/main" id="{324BE9CD-5B1A-452F-AAE9-D5CA3B47EB18}"/>
                  </a:ext>
                </a:extLst>
              </p:cNvPr>
              <p:cNvCxnSpPr>
                <a:cxnSpLocks/>
              </p:cNvCxnSpPr>
              <p:nvPr/>
            </p:nvCxnSpPr>
            <p:spPr>
              <a:xfrm flipH="1">
                <a:off x="2547978" y="5991258"/>
                <a:ext cx="1098267" cy="0"/>
              </a:xfrm>
              <a:prstGeom prst="line">
                <a:avLst/>
              </a:prstGeom>
            </p:spPr>
            <p:style>
              <a:lnRef idx="3">
                <a:schemeClr val="dk1"/>
              </a:lnRef>
              <a:fillRef idx="0">
                <a:schemeClr val="dk1"/>
              </a:fillRef>
              <a:effectRef idx="2">
                <a:schemeClr val="dk1"/>
              </a:effectRef>
              <a:fontRef idx="minor">
                <a:schemeClr val="tx1"/>
              </a:fontRef>
            </p:style>
          </p:cxnSp>
          <p:grpSp>
            <p:nvGrpSpPr>
              <p:cNvPr id="38" name="组合 37">
                <a:extLst>
                  <a:ext uri="{FF2B5EF4-FFF2-40B4-BE49-F238E27FC236}">
                    <a16:creationId xmlns:a16="http://schemas.microsoft.com/office/drawing/2014/main" id="{6C769946-0DD3-487C-984D-15BA91F2A998}"/>
                  </a:ext>
                </a:extLst>
              </p:cNvPr>
              <p:cNvGrpSpPr/>
              <p:nvPr/>
            </p:nvGrpSpPr>
            <p:grpSpPr>
              <a:xfrm>
                <a:off x="1876575" y="5474582"/>
                <a:ext cx="2019459" cy="818191"/>
                <a:chOff x="1876575" y="5474582"/>
                <a:chExt cx="2019459" cy="818191"/>
              </a:xfrm>
            </p:grpSpPr>
            <p:cxnSp>
              <p:nvCxnSpPr>
                <p:cNvPr id="39" name="直接连接符 38">
                  <a:extLst>
                    <a:ext uri="{FF2B5EF4-FFF2-40B4-BE49-F238E27FC236}">
                      <a16:creationId xmlns:a16="http://schemas.microsoft.com/office/drawing/2014/main" id="{A5FB32C3-9CF4-428A-AE42-A64F35C4F115}"/>
                    </a:ext>
                  </a:extLst>
                </p:cNvPr>
                <p:cNvCxnSpPr>
                  <a:cxnSpLocks/>
                </p:cNvCxnSpPr>
                <p:nvPr/>
              </p:nvCxnSpPr>
              <p:spPr>
                <a:xfrm rot="10800000" flipV="1">
                  <a:off x="3633653" y="5520028"/>
                  <a:ext cx="262381" cy="471213"/>
                </a:xfrm>
                <a:prstGeom prst="line">
                  <a:avLst/>
                </a:prstGeom>
                <a:ln cap="rnd">
                  <a:headEnd type="oval"/>
                </a:ln>
              </p:spPr>
              <p:style>
                <a:lnRef idx="3">
                  <a:schemeClr val="dk1"/>
                </a:lnRef>
                <a:fillRef idx="0">
                  <a:schemeClr val="dk1"/>
                </a:fillRef>
                <a:effectRef idx="2">
                  <a:schemeClr val="dk1"/>
                </a:effectRef>
                <a:fontRef idx="minor">
                  <a:schemeClr val="tx1"/>
                </a:fontRef>
              </p:style>
            </p:cxnSp>
            <p:sp>
              <p:nvSpPr>
                <p:cNvPr id="40" name="文本框 39">
                  <a:extLst>
                    <a:ext uri="{FF2B5EF4-FFF2-40B4-BE49-F238E27FC236}">
                      <a16:creationId xmlns:a16="http://schemas.microsoft.com/office/drawing/2014/main" id="{477C5175-D042-4744-8EA6-F96B69B30F19}"/>
                    </a:ext>
                  </a:extLst>
                </p:cNvPr>
                <p:cNvSpPr txBox="1"/>
                <p:nvPr/>
              </p:nvSpPr>
              <p:spPr>
                <a:xfrm flipH="1" flipV="1">
                  <a:off x="1876575" y="5474582"/>
                  <a:ext cx="1769670" cy="818191"/>
                </a:xfrm>
                <a:prstGeom prst="rect">
                  <a:avLst/>
                </a:prstGeom>
                <a:noFill/>
              </p:spPr>
              <p:txBody>
                <a:bodyPr wrap="square" rtlCol="0">
                  <a:spAutoFit/>
                </a:bodyPr>
                <a:lstStyle/>
                <a:p>
                  <a:r>
                    <a:rPr lang="zh-CN" altLang="en-US" sz="800" b="1" dirty="0">
                      <a:latin typeface="霞鹜文楷 Light" pitchFamily="2" charset="-122"/>
                      <a:ea typeface="霞鹜文楷 Light" pitchFamily="2" charset="-122"/>
                    </a:rPr>
                    <a:t>相对湿度</a:t>
                  </a:r>
                  <a:r>
                    <a:rPr lang="en-US" altLang="zh-CN" sz="800" b="1" dirty="0">
                      <a:latin typeface="霞鹜文楷 Light" pitchFamily="2" charset="-122"/>
                      <a:ea typeface="霞鹜文楷 Light" pitchFamily="2" charset="-122"/>
                    </a:rPr>
                    <a:t>=50%</a:t>
                  </a:r>
                  <a:endParaRPr lang="zh-CN" altLang="en-US" sz="800" b="1" dirty="0">
                    <a:latin typeface="霞鹜文楷 Light" pitchFamily="2" charset="-122"/>
                    <a:ea typeface="霞鹜文楷 Light" pitchFamily="2" charset="-122"/>
                  </a:endParaRPr>
                </a:p>
              </p:txBody>
            </p:sp>
          </p:grpSp>
        </p:grpSp>
        <p:sp>
          <p:nvSpPr>
            <p:cNvPr id="36" name="文本框 35">
              <a:extLst>
                <a:ext uri="{FF2B5EF4-FFF2-40B4-BE49-F238E27FC236}">
                  <a16:creationId xmlns:a16="http://schemas.microsoft.com/office/drawing/2014/main" id="{4F4F9DA2-82CC-4CD6-8950-6DCED96C0247}"/>
                </a:ext>
              </a:extLst>
            </p:cNvPr>
            <p:cNvSpPr txBox="1"/>
            <p:nvPr/>
          </p:nvSpPr>
          <p:spPr>
            <a:xfrm>
              <a:off x="3443345" y="3722565"/>
              <a:ext cx="1319042" cy="415805"/>
            </a:xfrm>
            <a:prstGeom prst="rect">
              <a:avLst/>
            </a:prstGeom>
            <a:noFill/>
          </p:spPr>
          <p:txBody>
            <a:bodyPr wrap="square" rtlCol="0">
              <a:spAutoFit/>
            </a:bodyPr>
            <a:lstStyle/>
            <a:p>
              <a:r>
                <a:rPr lang="zh-CN" altLang="en-US" sz="900" b="1" dirty="0">
                  <a:latin typeface="霞鹜文楷 Light" pitchFamily="2" charset="-122"/>
                  <a:ea typeface="霞鹜文楷 Light" pitchFamily="2" charset="-122"/>
                </a:rPr>
                <a:t>冷却</a:t>
              </a:r>
            </a:p>
          </p:txBody>
        </p:sp>
      </p:grpSp>
      <p:sp>
        <p:nvSpPr>
          <p:cNvPr id="52" name="文本框 51">
            <a:extLst>
              <a:ext uri="{FF2B5EF4-FFF2-40B4-BE49-F238E27FC236}">
                <a16:creationId xmlns:a16="http://schemas.microsoft.com/office/drawing/2014/main" id="{508E9BF4-9CA0-435B-BEF1-AE103EAF06E0}"/>
              </a:ext>
            </a:extLst>
          </p:cNvPr>
          <p:cNvSpPr txBox="1"/>
          <p:nvPr/>
        </p:nvSpPr>
        <p:spPr>
          <a:xfrm>
            <a:off x="8278345" y="5547862"/>
            <a:ext cx="2954655" cy="369332"/>
          </a:xfrm>
          <a:prstGeom prst="rect">
            <a:avLst/>
          </a:prstGeom>
          <a:noFill/>
        </p:spPr>
        <p:txBody>
          <a:bodyPr wrap="none" rtlCol="0">
            <a:spAutoFit/>
          </a:bodyPr>
          <a:lstStyle/>
          <a:p>
            <a:r>
              <a:rPr lang="zh-CN" altLang="en-US" b="1" dirty="0">
                <a:solidFill>
                  <a:srgbClr val="FF0000"/>
                </a:solidFill>
              </a:rPr>
              <a:t>建筑能量分析的内容中精讲</a:t>
            </a:r>
          </a:p>
        </p:txBody>
      </p:sp>
      <p:sp>
        <p:nvSpPr>
          <p:cNvPr id="53" name="文本框 52">
            <a:extLst>
              <a:ext uri="{FF2B5EF4-FFF2-40B4-BE49-F238E27FC236}">
                <a16:creationId xmlns:a16="http://schemas.microsoft.com/office/drawing/2014/main" id="{3E1E2283-BA9F-4A93-AE56-18673AAD3D22}"/>
              </a:ext>
            </a:extLst>
          </p:cNvPr>
          <p:cNvSpPr txBox="1"/>
          <p:nvPr/>
        </p:nvSpPr>
        <p:spPr>
          <a:xfrm>
            <a:off x="718357" y="1238810"/>
            <a:ext cx="10388678" cy="369332"/>
          </a:xfrm>
          <a:prstGeom prst="rect">
            <a:avLst/>
          </a:prstGeom>
          <a:noFill/>
        </p:spPr>
        <p:txBody>
          <a:bodyPr wrap="square" rtlCol="0">
            <a:spAutoFit/>
          </a:bodyPr>
          <a:lstStyle/>
          <a:p>
            <a:r>
              <a:rPr lang="zh-CN" altLang="en-US" dirty="0"/>
              <a:t>焓湿图可作为一个查询空气状态的“</a:t>
            </a:r>
            <a:r>
              <a:rPr lang="zh-CN" altLang="en-US" b="1" dirty="0"/>
              <a:t>字典</a:t>
            </a:r>
            <a:r>
              <a:rPr lang="zh-CN" altLang="en-US" dirty="0"/>
              <a:t>”，通过图形中的各个不同等值线来判定某一点时的空气状态 </a:t>
            </a:r>
            <a:endParaRPr lang="en-US" altLang="zh-CN" dirty="0"/>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4.2  </a:t>
            </a:r>
            <a:r>
              <a:rPr lang="zh-CN" altLang="en-US" b="1" dirty="0">
                <a:latin typeface="霞鹜文楷 Light" pitchFamily="2" charset="-122"/>
                <a:ea typeface="霞鹜文楷 Light" pitchFamily="2" charset="-122"/>
                <a:cs typeface="Times New Roman" panose="02020603050405020304" pitchFamily="18" charset="0"/>
              </a:rPr>
              <a:t>焓湿图</a:t>
            </a:r>
            <a:endParaRPr lang="zh-CN" altLang="en-US" b="1" dirty="0">
              <a:latin typeface="霞鹜文楷 Light" pitchFamily="2" charset="-122"/>
              <a:ea typeface="霞鹜文楷 Light" pitchFamily="2" charset="-122"/>
            </a:endParaRPr>
          </a:p>
        </p:txBody>
      </p:sp>
    </p:spTree>
    <p:extLst>
      <p:ext uri="{BB962C8B-B14F-4D97-AF65-F5344CB8AC3E}">
        <p14:creationId xmlns:p14="http://schemas.microsoft.com/office/powerpoint/2010/main" val="2200458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4.2  </a:t>
            </a:r>
            <a:r>
              <a:rPr lang="zh-CN" altLang="en-US" b="1" dirty="0">
                <a:latin typeface="霞鹜文楷 Light" pitchFamily="2" charset="-122"/>
                <a:ea typeface="霞鹜文楷 Light" pitchFamily="2" charset="-122"/>
                <a:cs typeface="Times New Roman" panose="02020603050405020304" pitchFamily="18" charset="0"/>
              </a:rPr>
              <a:t>焓湿图</a:t>
            </a:r>
            <a:endParaRPr lang="zh-CN" altLang="en-US" b="1" dirty="0">
              <a:latin typeface="霞鹜文楷 Light" pitchFamily="2" charset="-122"/>
              <a:ea typeface="霞鹜文楷 Light" pitchFamily="2" charset="-122"/>
            </a:endParaRPr>
          </a:p>
        </p:txBody>
      </p:sp>
      <p:pic>
        <p:nvPicPr>
          <p:cNvPr id="55" name="图片 54" descr="图形用户界面&#10;&#10;描述已自动生成">
            <a:extLst>
              <a:ext uri="{FF2B5EF4-FFF2-40B4-BE49-F238E27FC236}">
                <a16:creationId xmlns:a16="http://schemas.microsoft.com/office/drawing/2014/main" id="{6F367B85-ADAE-4314-83D2-E0A7EB9B1D45}"/>
              </a:ext>
            </a:extLst>
          </p:cNvPr>
          <p:cNvPicPr>
            <a:picLocks noChangeAspect="1"/>
          </p:cNvPicPr>
          <p:nvPr/>
        </p:nvPicPr>
        <p:blipFill rotWithShape="1">
          <a:blip r:embed="rId3">
            <a:extLst>
              <a:ext uri="{28A0092B-C50C-407E-A947-70E740481C1C}">
                <a14:useLocalDpi xmlns:a14="http://schemas.microsoft.com/office/drawing/2010/main" val="0"/>
              </a:ext>
            </a:extLst>
          </a:blip>
          <a:srcRect t="17137"/>
          <a:stretch/>
        </p:blipFill>
        <p:spPr>
          <a:xfrm>
            <a:off x="0" y="2078368"/>
            <a:ext cx="11986692" cy="3593816"/>
          </a:xfrm>
          <a:prstGeom prst="rect">
            <a:avLst/>
          </a:prstGeom>
        </p:spPr>
      </p:pic>
      <p:sp>
        <p:nvSpPr>
          <p:cNvPr id="56" name="文本框 55">
            <a:extLst>
              <a:ext uri="{FF2B5EF4-FFF2-40B4-BE49-F238E27FC236}">
                <a16:creationId xmlns:a16="http://schemas.microsoft.com/office/drawing/2014/main" id="{250C8A2E-A54C-4D89-ACFF-35E07449412B}"/>
              </a:ext>
            </a:extLst>
          </p:cNvPr>
          <p:cNvSpPr txBox="1"/>
          <p:nvPr/>
        </p:nvSpPr>
        <p:spPr>
          <a:xfrm>
            <a:off x="667557" y="1335908"/>
            <a:ext cx="10388678" cy="369332"/>
          </a:xfrm>
          <a:prstGeom prst="rect">
            <a:avLst/>
          </a:prstGeom>
          <a:noFill/>
        </p:spPr>
        <p:txBody>
          <a:bodyPr wrap="square" rtlCol="0">
            <a:spAutoFit/>
          </a:bodyPr>
          <a:lstStyle/>
          <a:p>
            <a:r>
              <a:rPr lang="zh-CN" altLang="en-US" dirty="0"/>
              <a:t>仅需通过简单的五个步骤，即可输出符合前期分析需要的</a:t>
            </a:r>
            <a:r>
              <a:rPr lang="zh-CN" altLang="en-US" b="1" dirty="0"/>
              <a:t>焓湿图</a:t>
            </a:r>
            <a:r>
              <a:rPr lang="en-US" altLang="zh-CN" b="1" dirty="0"/>
              <a:t>.</a:t>
            </a:r>
          </a:p>
        </p:txBody>
      </p:sp>
    </p:spTree>
    <p:extLst>
      <p:ext uri="{BB962C8B-B14F-4D97-AF65-F5344CB8AC3E}">
        <p14:creationId xmlns:p14="http://schemas.microsoft.com/office/powerpoint/2010/main" val="2259128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4.2  </a:t>
            </a:r>
            <a:r>
              <a:rPr lang="zh-CN" altLang="en-US" b="1" dirty="0">
                <a:latin typeface="霞鹜文楷 Light" pitchFamily="2" charset="-122"/>
                <a:ea typeface="霞鹜文楷 Light" pitchFamily="2" charset="-122"/>
                <a:cs typeface="Times New Roman" panose="02020603050405020304" pitchFamily="18" charset="0"/>
              </a:rPr>
              <a:t>焓湿图</a:t>
            </a:r>
            <a:endParaRPr lang="zh-CN" altLang="en-US" b="1" dirty="0">
              <a:latin typeface="霞鹜文楷 Light" pitchFamily="2" charset="-122"/>
              <a:ea typeface="霞鹜文楷 Light" pitchFamily="2" charset="-122"/>
            </a:endParaRPr>
          </a:p>
        </p:txBody>
      </p:sp>
      <p:pic>
        <p:nvPicPr>
          <p:cNvPr id="12" name="图形 11">
            <a:extLst>
              <a:ext uri="{FF2B5EF4-FFF2-40B4-BE49-F238E27FC236}">
                <a16:creationId xmlns:a16="http://schemas.microsoft.com/office/drawing/2014/main" id="{CA9B3998-E2B3-4E1B-9B04-596EE03E65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0" y="3518842"/>
            <a:ext cx="2441941" cy="1440000"/>
          </a:xfrm>
          <a:prstGeom prst="rect">
            <a:avLst/>
          </a:prstGeom>
        </p:spPr>
      </p:pic>
      <p:pic>
        <p:nvPicPr>
          <p:cNvPr id="13" name="图形 12">
            <a:extLst>
              <a:ext uri="{FF2B5EF4-FFF2-40B4-BE49-F238E27FC236}">
                <a16:creationId xmlns:a16="http://schemas.microsoft.com/office/drawing/2014/main" id="{773D88DF-9165-44B4-937B-4BEC79DD1B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8000" y="2008251"/>
            <a:ext cx="2441942" cy="1440000"/>
          </a:xfrm>
          <a:prstGeom prst="rect">
            <a:avLst/>
          </a:prstGeom>
        </p:spPr>
      </p:pic>
      <p:pic>
        <p:nvPicPr>
          <p:cNvPr id="14" name="图片 13" descr="图片包含 文本&#10;&#10;描述已自动生成">
            <a:extLst>
              <a:ext uri="{FF2B5EF4-FFF2-40B4-BE49-F238E27FC236}">
                <a16:creationId xmlns:a16="http://schemas.microsoft.com/office/drawing/2014/main" id="{4A436BBA-C9BB-4831-A1E0-EEA0312BF3A9}"/>
              </a:ext>
            </a:extLst>
          </p:cNvPr>
          <p:cNvPicPr>
            <a:picLocks noChangeAspect="1"/>
          </p:cNvPicPr>
          <p:nvPr/>
        </p:nvPicPr>
        <p:blipFill rotWithShape="1">
          <a:blip r:embed="rId7">
            <a:extLst>
              <a:ext uri="{28A0092B-C50C-407E-A947-70E740481C1C}">
                <a14:useLocalDpi xmlns:a14="http://schemas.microsoft.com/office/drawing/2010/main" val="0"/>
              </a:ext>
            </a:extLst>
          </a:blip>
          <a:srcRect l="75817" t="51310"/>
          <a:stretch/>
        </p:blipFill>
        <p:spPr>
          <a:xfrm>
            <a:off x="678572" y="1979304"/>
            <a:ext cx="2369428" cy="3240000"/>
          </a:xfrm>
          <a:prstGeom prst="rect">
            <a:avLst/>
          </a:prstGeom>
        </p:spPr>
      </p:pic>
      <p:pic>
        <p:nvPicPr>
          <p:cNvPr id="16" name="图片 15" descr="图片包含 文本&#10;&#10;描述已自动生成">
            <a:extLst>
              <a:ext uri="{FF2B5EF4-FFF2-40B4-BE49-F238E27FC236}">
                <a16:creationId xmlns:a16="http://schemas.microsoft.com/office/drawing/2014/main" id="{FA4BA862-B4DC-4D2C-AFF4-E59AED4944C9}"/>
              </a:ext>
            </a:extLst>
          </p:cNvPr>
          <p:cNvPicPr>
            <a:picLocks noChangeAspect="1"/>
          </p:cNvPicPr>
          <p:nvPr/>
        </p:nvPicPr>
        <p:blipFill rotWithShape="1">
          <a:blip r:embed="rId8">
            <a:extLst>
              <a:ext uri="{28A0092B-C50C-407E-A947-70E740481C1C}">
                <a14:useLocalDpi xmlns:a14="http://schemas.microsoft.com/office/drawing/2010/main" val="0"/>
              </a:ext>
            </a:extLst>
          </a:blip>
          <a:srcRect l="63520" t="83024"/>
          <a:stretch/>
        </p:blipFill>
        <p:spPr>
          <a:xfrm>
            <a:off x="6600843" y="1546949"/>
            <a:ext cx="4181840" cy="1800000"/>
          </a:xfrm>
          <a:prstGeom prst="rect">
            <a:avLst/>
          </a:prstGeom>
        </p:spPr>
      </p:pic>
      <p:pic>
        <p:nvPicPr>
          <p:cNvPr id="18" name="图形 17">
            <a:extLst>
              <a:ext uri="{FF2B5EF4-FFF2-40B4-BE49-F238E27FC236}">
                <a16:creationId xmlns:a16="http://schemas.microsoft.com/office/drawing/2014/main" id="{DDDC0AF4-4AD8-4314-8642-C1E4E204F9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12696" y="3691051"/>
            <a:ext cx="2836295" cy="1620000"/>
          </a:xfrm>
          <a:prstGeom prst="rect">
            <a:avLst/>
          </a:prstGeom>
        </p:spPr>
      </p:pic>
      <p:pic>
        <p:nvPicPr>
          <p:cNvPr id="19" name="图片 18">
            <a:extLst>
              <a:ext uri="{FF2B5EF4-FFF2-40B4-BE49-F238E27FC236}">
                <a16:creationId xmlns:a16="http://schemas.microsoft.com/office/drawing/2014/main" id="{2DC05377-BA29-410B-BABF-B06CA633BBB7}"/>
              </a:ext>
            </a:extLst>
          </p:cNvPr>
          <p:cNvPicPr>
            <a:picLocks noChangeAspect="1"/>
          </p:cNvPicPr>
          <p:nvPr/>
        </p:nvPicPr>
        <p:blipFill>
          <a:blip r:embed="rId11"/>
          <a:stretch>
            <a:fillRect/>
          </a:stretch>
        </p:blipFill>
        <p:spPr>
          <a:xfrm>
            <a:off x="8918238" y="3634583"/>
            <a:ext cx="1993539" cy="1676468"/>
          </a:xfrm>
          <a:prstGeom prst="rect">
            <a:avLst/>
          </a:prstGeom>
        </p:spPr>
      </p:pic>
      <p:sp>
        <p:nvSpPr>
          <p:cNvPr id="20" name="文本框 19">
            <a:extLst>
              <a:ext uri="{FF2B5EF4-FFF2-40B4-BE49-F238E27FC236}">
                <a16:creationId xmlns:a16="http://schemas.microsoft.com/office/drawing/2014/main" id="{D7C147C1-490A-480B-A826-C7EA32645C32}"/>
              </a:ext>
            </a:extLst>
          </p:cNvPr>
          <p:cNvSpPr txBox="1"/>
          <p:nvPr/>
        </p:nvSpPr>
        <p:spPr>
          <a:xfrm>
            <a:off x="1339840" y="5289895"/>
            <a:ext cx="3416320" cy="369332"/>
          </a:xfrm>
          <a:prstGeom prst="rect">
            <a:avLst/>
          </a:prstGeom>
          <a:noFill/>
        </p:spPr>
        <p:txBody>
          <a:bodyPr wrap="none" rtlCol="0">
            <a:spAutoFit/>
          </a:bodyPr>
          <a:lstStyle/>
          <a:p>
            <a:r>
              <a:rPr lang="zh-CN" altLang="en-US" dirty="0"/>
              <a:t>设置输出等焓线或等湿球温度线</a:t>
            </a:r>
          </a:p>
        </p:txBody>
      </p:sp>
      <p:sp>
        <p:nvSpPr>
          <p:cNvPr id="21" name="文本框 20">
            <a:extLst>
              <a:ext uri="{FF2B5EF4-FFF2-40B4-BE49-F238E27FC236}">
                <a16:creationId xmlns:a16="http://schemas.microsoft.com/office/drawing/2014/main" id="{F9395F06-25C2-448A-B4A7-26616E8D829A}"/>
              </a:ext>
            </a:extLst>
          </p:cNvPr>
          <p:cNvSpPr txBox="1"/>
          <p:nvPr/>
        </p:nvSpPr>
        <p:spPr>
          <a:xfrm>
            <a:off x="6600843" y="5388436"/>
            <a:ext cx="3647152" cy="369332"/>
          </a:xfrm>
          <a:prstGeom prst="rect">
            <a:avLst/>
          </a:prstGeom>
          <a:noFill/>
        </p:spPr>
        <p:txBody>
          <a:bodyPr wrap="none" rtlCol="0">
            <a:spAutoFit/>
          </a:bodyPr>
          <a:lstStyle/>
          <a:p>
            <a:r>
              <a:rPr lang="zh-CN" altLang="en-US" dirty="0"/>
              <a:t>设置干球温度区间，调整图形尺度</a:t>
            </a:r>
          </a:p>
        </p:txBody>
      </p:sp>
      <p:sp>
        <p:nvSpPr>
          <p:cNvPr id="22" name="文本框 21">
            <a:extLst>
              <a:ext uri="{FF2B5EF4-FFF2-40B4-BE49-F238E27FC236}">
                <a16:creationId xmlns:a16="http://schemas.microsoft.com/office/drawing/2014/main" id="{552BDDB7-E0D0-48FB-81BE-7146B4AC20EA}"/>
              </a:ext>
            </a:extLst>
          </p:cNvPr>
          <p:cNvSpPr txBox="1"/>
          <p:nvPr/>
        </p:nvSpPr>
        <p:spPr>
          <a:xfrm>
            <a:off x="718357" y="1238810"/>
            <a:ext cx="10388678" cy="369332"/>
          </a:xfrm>
          <a:prstGeom prst="rect">
            <a:avLst/>
          </a:prstGeom>
          <a:noFill/>
        </p:spPr>
        <p:txBody>
          <a:bodyPr wrap="square" rtlCol="0">
            <a:spAutoFit/>
          </a:bodyPr>
          <a:lstStyle/>
          <a:p>
            <a:r>
              <a:rPr lang="zh-CN" altLang="en-US" dirty="0"/>
              <a:t>在焓湿图的基础设置中，需要额外注意的输入端有：输出等焓线</a:t>
            </a:r>
            <a:r>
              <a:rPr lang="en-US" altLang="zh-CN" dirty="0"/>
              <a:t>/</a:t>
            </a:r>
            <a:r>
              <a:rPr lang="zh-CN" altLang="en-US" dirty="0"/>
              <a:t>湿球温度线以及设置干球温度区间</a:t>
            </a:r>
            <a:endParaRPr lang="en-US" altLang="zh-CN" dirty="0"/>
          </a:p>
        </p:txBody>
      </p:sp>
    </p:spTree>
    <p:extLst>
      <p:ext uri="{BB962C8B-B14F-4D97-AF65-F5344CB8AC3E}">
        <p14:creationId xmlns:p14="http://schemas.microsoft.com/office/powerpoint/2010/main" val="319386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4.2  </a:t>
            </a:r>
            <a:r>
              <a:rPr lang="zh-CN" altLang="en-US" b="1" dirty="0">
                <a:latin typeface="霞鹜文楷 Light" pitchFamily="2" charset="-122"/>
                <a:ea typeface="霞鹜文楷 Light" pitchFamily="2" charset="-122"/>
                <a:cs typeface="Times New Roman" panose="02020603050405020304" pitchFamily="18" charset="0"/>
              </a:rPr>
              <a:t>焓湿图</a:t>
            </a:r>
            <a:endParaRPr lang="zh-CN" altLang="en-US" b="1" dirty="0">
              <a:latin typeface="霞鹜文楷 Light" pitchFamily="2" charset="-122"/>
              <a:ea typeface="霞鹜文楷 Light" pitchFamily="2" charset="-122"/>
            </a:endParaRPr>
          </a:p>
        </p:txBody>
      </p:sp>
      <p:pic>
        <p:nvPicPr>
          <p:cNvPr id="12" name="图片 11">
            <a:extLst>
              <a:ext uri="{FF2B5EF4-FFF2-40B4-BE49-F238E27FC236}">
                <a16:creationId xmlns:a16="http://schemas.microsoft.com/office/drawing/2014/main" id="{F0EB8F87-41FC-4658-957E-98EEF97DA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10" y="1897227"/>
            <a:ext cx="10168380" cy="3624864"/>
          </a:xfrm>
          <a:prstGeom prst="rect">
            <a:avLst/>
          </a:prstGeom>
        </p:spPr>
      </p:pic>
      <p:sp>
        <p:nvSpPr>
          <p:cNvPr id="13" name="文本框 12">
            <a:extLst>
              <a:ext uri="{FF2B5EF4-FFF2-40B4-BE49-F238E27FC236}">
                <a16:creationId xmlns:a16="http://schemas.microsoft.com/office/drawing/2014/main" id="{544AB816-BD3F-4CC8-941E-F28D5E30079C}"/>
              </a:ext>
            </a:extLst>
          </p:cNvPr>
          <p:cNvSpPr txBox="1"/>
          <p:nvPr/>
        </p:nvSpPr>
        <p:spPr>
          <a:xfrm>
            <a:off x="718357" y="1238810"/>
            <a:ext cx="10388678" cy="369332"/>
          </a:xfrm>
          <a:prstGeom prst="rect">
            <a:avLst/>
          </a:prstGeom>
          <a:noFill/>
        </p:spPr>
        <p:txBody>
          <a:bodyPr wrap="square" rtlCol="0">
            <a:spAutoFit/>
          </a:bodyPr>
          <a:lstStyle/>
          <a:p>
            <a:r>
              <a:rPr lang="zh-CN" altLang="en-US" dirty="0"/>
              <a:t>通过设置温度区间，可以调整图表</a:t>
            </a:r>
            <a:r>
              <a:rPr lang="en-US" altLang="zh-CN" dirty="0"/>
              <a:t>X</a:t>
            </a:r>
            <a:r>
              <a:rPr lang="zh-CN" altLang="en-US" dirty="0"/>
              <a:t>轴向的内容</a:t>
            </a:r>
            <a:r>
              <a:rPr lang="en-US" altLang="zh-CN" dirty="0"/>
              <a:t>.</a:t>
            </a:r>
          </a:p>
        </p:txBody>
      </p:sp>
    </p:spTree>
    <p:extLst>
      <p:ext uri="{BB962C8B-B14F-4D97-AF65-F5344CB8AC3E}">
        <p14:creationId xmlns:p14="http://schemas.microsoft.com/office/powerpoint/2010/main" val="1912158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pic>
        <p:nvPicPr>
          <p:cNvPr id="12" name="图片 11" descr="电脑萤幕画面&#10;&#10;描述已自动生成">
            <a:extLst>
              <a:ext uri="{FF2B5EF4-FFF2-40B4-BE49-F238E27FC236}">
                <a16:creationId xmlns:a16="http://schemas.microsoft.com/office/drawing/2014/main" id="{626BEE9B-D828-4DDC-8B40-9AF63708EC77}"/>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77938" r="9705"/>
          <a:stretch/>
        </p:blipFill>
        <p:spPr>
          <a:xfrm>
            <a:off x="1113246" y="1781664"/>
            <a:ext cx="5684675" cy="4140952"/>
          </a:xfrm>
          <a:prstGeom prst="rect">
            <a:avLst/>
          </a:prstGeom>
        </p:spPr>
      </p:pic>
      <p:pic>
        <p:nvPicPr>
          <p:cNvPr id="13" name="图形 12">
            <a:extLst>
              <a:ext uri="{FF2B5EF4-FFF2-40B4-BE49-F238E27FC236}">
                <a16:creationId xmlns:a16="http://schemas.microsoft.com/office/drawing/2014/main" id="{9F3DB8D8-CE6A-4B9D-A7A5-1588E25671C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51061"/>
          <a:stretch/>
        </p:blipFill>
        <p:spPr>
          <a:xfrm>
            <a:off x="7263816" y="1360581"/>
            <a:ext cx="3608429" cy="2160000"/>
          </a:xfrm>
          <a:prstGeom prst="rect">
            <a:avLst/>
          </a:prstGeom>
        </p:spPr>
      </p:pic>
      <p:pic>
        <p:nvPicPr>
          <p:cNvPr id="14" name="图形 13">
            <a:extLst>
              <a:ext uri="{FF2B5EF4-FFF2-40B4-BE49-F238E27FC236}">
                <a16:creationId xmlns:a16="http://schemas.microsoft.com/office/drawing/2014/main" id="{4FFC471A-922C-4997-932C-DF39830BAD2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1011"/>
          <a:stretch/>
        </p:blipFill>
        <p:spPr>
          <a:xfrm>
            <a:off x="7127416" y="3642352"/>
            <a:ext cx="3612100" cy="2160000"/>
          </a:xfrm>
          <a:prstGeom prst="rect">
            <a:avLst/>
          </a:prstGeom>
        </p:spPr>
      </p:pic>
      <p:sp>
        <p:nvSpPr>
          <p:cNvPr id="16" name="文本框 15">
            <a:extLst>
              <a:ext uri="{FF2B5EF4-FFF2-40B4-BE49-F238E27FC236}">
                <a16:creationId xmlns:a16="http://schemas.microsoft.com/office/drawing/2014/main" id="{8C702CA1-34A7-4538-AA2C-B9527009F48F}"/>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4.2  </a:t>
            </a:r>
            <a:r>
              <a:rPr lang="zh-CN" altLang="en-US" b="1" dirty="0">
                <a:latin typeface="霞鹜文楷 Light" pitchFamily="2" charset="-122"/>
                <a:ea typeface="霞鹜文楷 Light" pitchFamily="2" charset="-122"/>
                <a:cs typeface="Times New Roman" panose="02020603050405020304" pitchFamily="18" charset="0"/>
              </a:rPr>
              <a:t>焓湿图</a:t>
            </a:r>
            <a:endParaRPr lang="zh-CN" altLang="en-US" b="1" dirty="0">
              <a:latin typeface="霞鹜文楷 Light" pitchFamily="2" charset="-122"/>
              <a:ea typeface="霞鹜文楷 Light" pitchFamily="2" charset="-122"/>
            </a:endParaRPr>
          </a:p>
        </p:txBody>
      </p:sp>
      <p:sp>
        <p:nvSpPr>
          <p:cNvPr id="18" name="文本框 17">
            <a:extLst>
              <a:ext uri="{FF2B5EF4-FFF2-40B4-BE49-F238E27FC236}">
                <a16:creationId xmlns:a16="http://schemas.microsoft.com/office/drawing/2014/main" id="{887C9119-BBEA-4CE2-9D37-B35DDADB94A9}"/>
              </a:ext>
            </a:extLst>
          </p:cNvPr>
          <p:cNvSpPr txBox="1"/>
          <p:nvPr/>
        </p:nvSpPr>
        <p:spPr>
          <a:xfrm>
            <a:off x="718357" y="1238810"/>
            <a:ext cx="10388678" cy="646331"/>
          </a:xfrm>
          <a:prstGeom prst="rect">
            <a:avLst/>
          </a:prstGeom>
          <a:noFill/>
        </p:spPr>
        <p:txBody>
          <a:bodyPr wrap="square" rtlCol="0">
            <a:spAutoFit/>
          </a:bodyPr>
          <a:lstStyle/>
          <a:p>
            <a:r>
              <a:rPr lang="zh-CN" altLang="en-US" dirty="0"/>
              <a:t>当需要对相关数据进行对照分析时，可以通过设置</a:t>
            </a:r>
            <a:r>
              <a:rPr lang="en-US" altLang="zh-CN" dirty="0"/>
              <a:t>Data</a:t>
            </a:r>
            <a:r>
              <a:rPr lang="zh-CN" altLang="en-US" dirty="0"/>
              <a:t>并载入与基础数据</a:t>
            </a:r>
            <a:endParaRPr lang="en-US" altLang="zh-CN" dirty="0"/>
          </a:p>
          <a:p>
            <a:r>
              <a:rPr lang="zh-CN" altLang="en-US" dirty="0"/>
              <a:t>数据结构相同的对照数据，则可同时输出若干图形</a:t>
            </a:r>
            <a:endParaRPr lang="en-US" altLang="zh-CN" dirty="0"/>
          </a:p>
        </p:txBody>
      </p:sp>
    </p:spTree>
    <p:extLst>
      <p:ext uri="{BB962C8B-B14F-4D97-AF65-F5344CB8AC3E}">
        <p14:creationId xmlns:p14="http://schemas.microsoft.com/office/powerpoint/2010/main" val="2921191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4.2  </a:t>
            </a:r>
            <a:r>
              <a:rPr lang="zh-CN" altLang="en-US" b="1" dirty="0">
                <a:latin typeface="霞鹜文楷 Light" pitchFamily="2" charset="-122"/>
                <a:ea typeface="霞鹜文楷 Light" pitchFamily="2" charset="-122"/>
                <a:cs typeface="Times New Roman" panose="02020603050405020304" pitchFamily="18" charset="0"/>
              </a:rPr>
              <a:t>焓湿图</a:t>
            </a:r>
            <a:endParaRPr lang="zh-CN" altLang="en-US" b="1" dirty="0">
              <a:latin typeface="霞鹜文楷 Light" pitchFamily="2" charset="-122"/>
              <a:ea typeface="霞鹜文楷 Light" pitchFamily="2" charset="-122"/>
            </a:endParaRPr>
          </a:p>
        </p:txBody>
      </p:sp>
      <p:pic>
        <p:nvPicPr>
          <p:cNvPr id="12" name="图片 11" descr="电脑萤幕的截图&#10;&#10;描述已自动生成">
            <a:extLst>
              <a:ext uri="{FF2B5EF4-FFF2-40B4-BE49-F238E27FC236}">
                <a16:creationId xmlns:a16="http://schemas.microsoft.com/office/drawing/2014/main" id="{24086167-120F-4C11-8D87-94B50E35B23B}"/>
              </a:ext>
            </a:extLst>
          </p:cNvPr>
          <p:cNvPicPr>
            <a:picLocks noChangeAspect="1"/>
          </p:cNvPicPr>
          <p:nvPr/>
        </p:nvPicPr>
        <p:blipFill rotWithShape="1">
          <a:blip r:embed="rId3">
            <a:extLst>
              <a:ext uri="{28A0092B-C50C-407E-A947-70E740481C1C}">
                <a14:useLocalDpi xmlns:a14="http://schemas.microsoft.com/office/drawing/2010/main" val="0"/>
              </a:ext>
            </a:extLst>
          </a:blip>
          <a:srcRect l="48047" t="74914" r="3438" b="2406"/>
          <a:stretch/>
        </p:blipFill>
        <p:spPr>
          <a:xfrm>
            <a:off x="718357" y="1603181"/>
            <a:ext cx="6647680" cy="4139119"/>
          </a:xfrm>
          <a:prstGeom prst="rect">
            <a:avLst/>
          </a:prstGeom>
        </p:spPr>
      </p:pic>
      <p:pic>
        <p:nvPicPr>
          <p:cNvPr id="13" name="图形 12">
            <a:extLst>
              <a:ext uri="{FF2B5EF4-FFF2-40B4-BE49-F238E27FC236}">
                <a16:creationId xmlns:a16="http://schemas.microsoft.com/office/drawing/2014/main" id="{D17A2262-D40C-452D-BBE1-A0F7191BFC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0877" y="956108"/>
            <a:ext cx="4181799" cy="5126576"/>
          </a:xfrm>
          <a:prstGeom prst="rect">
            <a:avLst/>
          </a:prstGeom>
        </p:spPr>
      </p:pic>
      <p:sp>
        <p:nvSpPr>
          <p:cNvPr id="14" name="文本框 13">
            <a:extLst>
              <a:ext uri="{FF2B5EF4-FFF2-40B4-BE49-F238E27FC236}">
                <a16:creationId xmlns:a16="http://schemas.microsoft.com/office/drawing/2014/main" id="{1A32450E-8DCF-4CE2-9D26-D4A2B7B34EAD}"/>
              </a:ext>
            </a:extLst>
          </p:cNvPr>
          <p:cNvSpPr txBox="1"/>
          <p:nvPr/>
        </p:nvSpPr>
        <p:spPr>
          <a:xfrm>
            <a:off x="718357" y="1238810"/>
            <a:ext cx="10388678" cy="369332"/>
          </a:xfrm>
          <a:prstGeom prst="rect">
            <a:avLst/>
          </a:prstGeom>
          <a:noFill/>
        </p:spPr>
        <p:txBody>
          <a:bodyPr wrap="square" rtlCol="0">
            <a:spAutoFit/>
          </a:bodyPr>
          <a:lstStyle/>
          <a:p>
            <a:r>
              <a:rPr lang="zh-CN" altLang="en-US" dirty="0"/>
              <a:t>可以通过</a:t>
            </a:r>
            <a:r>
              <a:rPr lang="en-US" altLang="zh-CN" dirty="0"/>
              <a:t>Statement</a:t>
            </a:r>
            <a:r>
              <a:rPr lang="zh-CN" altLang="en-US" dirty="0"/>
              <a:t>中输入筛选符，筛选特定区间的图形和数值</a:t>
            </a:r>
            <a:endParaRPr lang="en-US" altLang="zh-CN" dirty="0"/>
          </a:p>
        </p:txBody>
      </p:sp>
    </p:spTree>
    <p:extLst>
      <p:ext uri="{BB962C8B-B14F-4D97-AF65-F5344CB8AC3E}">
        <p14:creationId xmlns:p14="http://schemas.microsoft.com/office/powerpoint/2010/main" val="3013612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4.2  </a:t>
            </a:r>
            <a:r>
              <a:rPr lang="zh-CN" altLang="en-US" b="1" dirty="0">
                <a:latin typeface="霞鹜文楷 Light" pitchFamily="2" charset="-122"/>
                <a:ea typeface="霞鹜文楷 Light" pitchFamily="2" charset="-122"/>
                <a:cs typeface="Times New Roman" panose="02020603050405020304" pitchFamily="18" charset="0"/>
              </a:rPr>
              <a:t>焓湿图</a:t>
            </a:r>
            <a:endParaRPr lang="zh-CN" altLang="en-US" b="1" dirty="0">
              <a:latin typeface="霞鹜文楷 Light" pitchFamily="2" charset="-122"/>
              <a:ea typeface="霞鹜文楷 Light" pitchFamily="2" charset="-122"/>
            </a:endParaRPr>
          </a:p>
        </p:txBody>
      </p:sp>
      <p:pic>
        <p:nvPicPr>
          <p:cNvPr id="12" name="图片 11" descr="图形用户界面&#10;&#10;描述已自动生成">
            <a:extLst>
              <a:ext uri="{FF2B5EF4-FFF2-40B4-BE49-F238E27FC236}">
                <a16:creationId xmlns:a16="http://schemas.microsoft.com/office/drawing/2014/main" id="{C42FA224-DB76-46D3-ADCB-D344549D3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41" y="1654315"/>
            <a:ext cx="10803118" cy="4087985"/>
          </a:xfrm>
          <a:prstGeom prst="rect">
            <a:avLst/>
          </a:prstGeom>
        </p:spPr>
      </p:pic>
      <p:sp>
        <p:nvSpPr>
          <p:cNvPr id="13" name="文本框 12">
            <a:extLst>
              <a:ext uri="{FF2B5EF4-FFF2-40B4-BE49-F238E27FC236}">
                <a16:creationId xmlns:a16="http://schemas.microsoft.com/office/drawing/2014/main" id="{A25C0E33-12BC-4261-946D-CF0F559310E5}"/>
              </a:ext>
            </a:extLst>
          </p:cNvPr>
          <p:cNvSpPr txBox="1"/>
          <p:nvPr/>
        </p:nvSpPr>
        <p:spPr>
          <a:xfrm>
            <a:off x="718357" y="1238810"/>
            <a:ext cx="10388678" cy="369332"/>
          </a:xfrm>
          <a:prstGeom prst="rect">
            <a:avLst/>
          </a:prstGeom>
          <a:noFill/>
        </p:spPr>
        <p:txBody>
          <a:bodyPr wrap="square" rtlCol="0">
            <a:spAutoFit/>
          </a:bodyPr>
          <a:lstStyle/>
          <a:p>
            <a:r>
              <a:rPr lang="zh-CN" altLang="en-US" dirty="0"/>
              <a:t>可以通过</a:t>
            </a:r>
            <a:r>
              <a:rPr lang="en-US" altLang="zh-CN" dirty="0"/>
              <a:t>Statement</a:t>
            </a:r>
            <a:r>
              <a:rPr lang="zh-CN" altLang="en-US" dirty="0"/>
              <a:t>中输入筛选符，筛选特定区间的图形和数值</a:t>
            </a:r>
            <a:endParaRPr lang="en-US" altLang="zh-CN" dirty="0"/>
          </a:p>
        </p:txBody>
      </p:sp>
    </p:spTree>
    <p:extLst>
      <p:ext uri="{BB962C8B-B14F-4D97-AF65-F5344CB8AC3E}">
        <p14:creationId xmlns:p14="http://schemas.microsoft.com/office/powerpoint/2010/main" val="678149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4.2  </a:t>
            </a:r>
            <a:r>
              <a:rPr lang="zh-CN" altLang="en-US" b="1" dirty="0">
                <a:latin typeface="霞鹜文楷 Light" pitchFamily="2" charset="-122"/>
                <a:ea typeface="霞鹜文楷 Light" pitchFamily="2" charset="-122"/>
                <a:cs typeface="Times New Roman" panose="02020603050405020304" pitchFamily="18" charset="0"/>
              </a:rPr>
              <a:t>焓湿图</a:t>
            </a:r>
            <a:endParaRPr lang="zh-CN" altLang="en-US" b="1" dirty="0">
              <a:latin typeface="霞鹜文楷 Light" pitchFamily="2" charset="-122"/>
              <a:ea typeface="霞鹜文楷 Light" pitchFamily="2" charset="-122"/>
            </a:endParaRPr>
          </a:p>
        </p:txBody>
      </p:sp>
      <p:pic>
        <p:nvPicPr>
          <p:cNvPr id="12" name="图片 11">
            <a:extLst>
              <a:ext uri="{FF2B5EF4-FFF2-40B4-BE49-F238E27FC236}">
                <a16:creationId xmlns:a16="http://schemas.microsoft.com/office/drawing/2014/main" id="{7DC05F9A-3FA8-463F-A42E-034346189BB0}"/>
              </a:ext>
            </a:extLst>
          </p:cNvPr>
          <p:cNvPicPr>
            <a:picLocks noChangeAspect="1"/>
          </p:cNvPicPr>
          <p:nvPr/>
        </p:nvPicPr>
        <p:blipFill>
          <a:blip r:embed="rId3"/>
          <a:stretch>
            <a:fillRect/>
          </a:stretch>
        </p:blipFill>
        <p:spPr>
          <a:xfrm>
            <a:off x="545602" y="1175432"/>
            <a:ext cx="6196093" cy="4507135"/>
          </a:xfrm>
          <a:prstGeom prst="rect">
            <a:avLst/>
          </a:prstGeom>
        </p:spPr>
      </p:pic>
      <p:pic>
        <p:nvPicPr>
          <p:cNvPr id="13" name="图形 12">
            <a:extLst>
              <a:ext uri="{FF2B5EF4-FFF2-40B4-BE49-F238E27FC236}">
                <a16:creationId xmlns:a16="http://schemas.microsoft.com/office/drawing/2014/main" id="{63715295-32F4-4A7E-B245-E1AF17279C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41695" y="1508395"/>
            <a:ext cx="4923730" cy="3841208"/>
          </a:xfrm>
          <a:prstGeom prst="rect">
            <a:avLst/>
          </a:prstGeom>
        </p:spPr>
      </p:pic>
      <p:sp>
        <p:nvSpPr>
          <p:cNvPr id="14" name="文本框 13">
            <a:extLst>
              <a:ext uri="{FF2B5EF4-FFF2-40B4-BE49-F238E27FC236}">
                <a16:creationId xmlns:a16="http://schemas.microsoft.com/office/drawing/2014/main" id="{60E31AAE-EBF6-47AB-AEFB-332039ABEE31}"/>
              </a:ext>
            </a:extLst>
          </p:cNvPr>
          <p:cNvSpPr txBox="1"/>
          <p:nvPr/>
        </p:nvSpPr>
        <p:spPr>
          <a:xfrm>
            <a:off x="718357" y="1238810"/>
            <a:ext cx="4148283" cy="923330"/>
          </a:xfrm>
          <a:prstGeom prst="rect">
            <a:avLst/>
          </a:prstGeom>
          <a:noFill/>
        </p:spPr>
        <p:txBody>
          <a:bodyPr wrap="square" rtlCol="0">
            <a:spAutoFit/>
          </a:bodyPr>
          <a:lstStyle/>
          <a:p>
            <a:r>
              <a:rPr lang="zh-CN" altLang="en-US" dirty="0"/>
              <a:t>当你的注意力在某个时间段中，可以通过设置分析时间来获得其时段中的数据图形</a:t>
            </a:r>
            <a:endParaRPr lang="en-US" altLang="zh-CN" dirty="0"/>
          </a:p>
        </p:txBody>
      </p:sp>
    </p:spTree>
    <p:extLst>
      <p:ext uri="{BB962C8B-B14F-4D97-AF65-F5344CB8AC3E}">
        <p14:creationId xmlns:p14="http://schemas.microsoft.com/office/powerpoint/2010/main" val="221097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课程要求和课程交流群</a:t>
            </a:r>
          </a:p>
        </p:txBody>
      </p:sp>
      <p:grpSp>
        <p:nvGrpSpPr>
          <p:cNvPr id="3" name="组合 2">
            <a:extLst>
              <a:ext uri="{FF2B5EF4-FFF2-40B4-BE49-F238E27FC236}">
                <a16:creationId xmlns:a16="http://schemas.microsoft.com/office/drawing/2014/main" id="{8956A00C-9AFF-400E-AAA7-C1919A413A96}"/>
              </a:ext>
            </a:extLst>
          </p:cNvPr>
          <p:cNvGrpSpPr/>
          <p:nvPr/>
        </p:nvGrpSpPr>
        <p:grpSpPr>
          <a:xfrm>
            <a:off x="824477" y="1422128"/>
            <a:ext cx="8848725" cy="1846658"/>
            <a:chOff x="824477" y="1422128"/>
            <a:chExt cx="8848725" cy="1846658"/>
          </a:xfrm>
        </p:grpSpPr>
        <p:sp>
          <p:nvSpPr>
            <p:cNvPr id="18" name="文本框 17">
              <a:extLst>
                <a:ext uri="{FF2B5EF4-FFF2-40B4-BE49-F238E27FC236}">
                  <a16:creationId xmlns:a16="http://schemas.microsoft.com/office/drawing/2014/main" id="{BA3BC61B-4B6B-4A7C-BF48-DE06EB291425}"/>
                </a:ext>
              </a:extLst>
            </p:cNvPr>
            <p:cNvSpPr txBox="1"/>
            <p:nvPr/>
          </p:nvSpPr>
          <p:spPr>
            <a:xfrm>
              <a:off x="824478" y="1422128"/>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需安装</a:t>
              </a:r>
              <a:r>
                <a:rPr lang="en-US" altLang="zh-CN" sz="1800" b="1" dirty="0">
                  <a:latin typeface="霞鹜文楷 Light" pitchFamily="2" charset="-122"/>
                  <a:ea typeface="霞鹜文楷 Light" pitchFamily="2" charset="-122"/>
                </a:rPr>
                <a:t>Rhinoceros 7.0 </a:t>
              </a:r>
              <a:r>
                <a:rPr lang="zh-CN" altLang="en-US" sz="1800" b="1" dirty="0">
                  <a:latin typeface="霞鹜文楷 Light" pitchFamily="2" charset="-122"/>
                  <a:ea typeface="霞鹜文楷 Light" pitchFamily="2" charset="-122"/>
                </a:rPr>
                <a:t>，</a:t>
              </a:r>
              <a:r>
                <a:rPr lang="en-US" altLang="zh-CN" sz="1800" b="1" dirty="0">
                  <a:latin typeface="霞鹜文楷 Light" pitchFamily="2" charset="-122"/>
                  <a:ea typeface="霞鹜文楷 Light" pitchFamily="2" charset="-122"/>
                </a:rPr>
                <a:t>Windows10</a:t>
              </a:r>
              <a:r>
                <a:rPr lang="zh-CN" altLang="en-US" sz="1800" b="1" dirty="0">
                  <a:latin typeface="霞鹜文楷 Light" pitchFamily="2" charset="-122"/>
                  <a:ea typeface="霞鹜文楷 Light" pitchFamily="2" charset="-122"/>
                </a:rPr>
                <a:t>或</a:t>
              </a:r>
              <a:r>
                <a:rPr lang="en-US" altLang="zh-CN" sz="1800" b="1" dirty="0">
                  <a:latin typeface="霞鹜文楷 Light" pitchFamily="2" charset="-122"/>
                  <a:ea typeface="霞鹜文楷 Light" pitchFamily="2" charset="-122"/>
                </a:rPr>
                <a:t>Mac</a:t>
              </a:r>
              <a:r>
                <a:rPr lang="zh-CN" altLang="en-US" sz="1800" b="1" dirty="0">
                  <a:latin typeface="霞鹜文楷 Light" pitchFamily="2" charset="-122"/>
                  <a:ea typeface="霞鹜文楷 Light" pitchFamily="2" charset="-122"/>
                </a:rPr>
                <a:t>系统</a:t>
              </a:r>
              <a:endParaRPr lang="en-US" altLang="zh-CN" sz="1800" b="1" dirty="0">
                <a:latin typeface="霞鹜文楷 Light" pitchFamily="2" charset="-122"/>
                <a:ea typeface="霞鹜文楷 Light" pitchFamily="2" charset="-122"/>
              </a:endParaRPr>
            </a:p>
          </p:txBody>
        </p:sp>
        <p:sp>
          <p:nvSpPr>
            <p:cNvPr id="19" name="文本框 18">
              <a:extLst>
                <a:ext uri="{FF2B5EF4-FFF2-40B4-BE49-F238E27FC236}">
                  <a16:creationId xmlns:a16="http://schemas.microsoft.com/office/drawing/2014/main" id="{E23ACA44-1358-4EE5-9D56-5512200B04BC}"/>
                </a:ext>
              </a:extLst>
            </p:cNvPr>
            <p:cNvSpPr txBox="1"/>
            <p:nvPr/>
          </p:nvSpPr>
          <p:spPr>
            <a:xfrm>
              <a:off x="824477" y="1914570"/>
              <a:ext cx="8848725"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根据课程内容安装</a:t>
              </a:r>
              <a:r>
                <a:rPr lang="en-US" altLang="zh-CN" sz="1800" b="1" dirty="0">
                  <a:latin typeface="霞鹜文楷 Light" pitchFamily="2" charset="-122"/>
                  <a:ea typeface="霞鹜文楷 Light" pitchFamily="2" charset="-122"/>
                </a:rPr>
                <a:t>Ladybug Tools1.4.0</a:t>
              </a:r>
              <a:r>
                <a:rPr lang="zh-CN" altLang="en-US" sz="1800" b="1" dirty="0">
                  <a:latin typeface="霞鹜文楷 Light" pitchFamily="2" charset="-122"/>
                  <a:ea typeface="霞鹜文楷 Light" pitchFamily="2" charset="-122"/>
                </a:rPr>
                <a:t>（</a:t>
              </a:r>
              <a:r>
                <a:rPr lang="en-US" altLang="zh-CN" sz="1800" b="1" dirty="0">
                  <a:latin typeface="霞鹜文楷 Light" pitchFamily="2" charset="-122"/>
                  <a:ea typeface="霞鹜文楷 Light" pitchFamily="2" charset="-122"/>
                </a:rPr>
                <a:t>LBT1.4.0</a:t>
              </a:r>
              <a:r>
                <a:rPr lang="zh-CN" altLang="en-US" sz="1800" b="1" dirty="0">
                  <a:latin typeface="霞鹜文楷 Light" pitchFamily="2" charset="-122"/>
                  <a:ea typeface="霞鹜文楷 Light" pitchFamily="2" charset="-122"/>
                </a:rPr>
                <a:t>）及其必要的计算引擎程序</a:t>
              </a:r>
              <a:endParaRPr lang="en-US" altLang="zh-CN" sz="1800" b="1" dirty="0">
                <a:latin typeface="霞鹜文楷 Light" pitchFamily="2" charset="-122"/>
                <a:ea typeface="霞鹜文楷 Light" pitchFamily="2" charset="-122"/>
              </a:endParaRPr>
            </a:p>
          </p:txBody>
        </p:sp>
        <p:sp>
          <p:nvSpPr>
            <p:cNvPr id="20" name="文本框 19">
              <a:extLst>
                <a:ext uri="{FF2B5EF4-FFF2-40B4-BE49-F238E27FC236}">
                  <a16:creationId xmlns:a16="http://schemas.microsoft.com/office/drawing/2014/main" id="{888A0669-5AE7-4C51-8F63-B218ACF07AA8}"/>
                </a:ext>
              </a:extLst>
            </p:cNvPr>
            <p:cNvSpPr txBox="1"/>
            <p:nvPr/>
          </p:nvSpPr>
          <p:spPr>
            <a:xfrm>
              <a:off x="824478" y="2407012"/>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对</a:t>
              </a:r>
              <a:r>
                <a:rPr lang="en-US" altLang="zh-CN" sz="1800" b="1" dirty="0">
                  <a:latin typeface="霞鹜文楷 Light" pitchFamily="2" charset="-122"/>
                  <a:ea typeface="霞鹜文楷 Light" pitchFamily="2" charset="-122"/>
                </a:rPr>
                <a:t>Rhinoceros 3D</a:t>
              </a:r>
              <a:r>
                <a:rPr lang="zh-CN" altLang="en-US" sz="1800" b="1" dirty="0">
                  <a:latin typeface="霞鹜文楷 Light" pitchFamily="2" charset="-122"/>
                  <a:ea typeface="霞鹜文楷 Light" pitchFamily="2" charset="-122"/>
                </a:rPr>
                <a:t>和</a:t>
              </a:r>
              <a:r>
                <a:rPr lang="en-US" altLang="zh-CN" sz="1800" b="1" dirty="0">
                  <a:latin typeface="霞鹜文楷 Light" pitchFamily="2" charset="-122"/>
                  <a:ea typeface="霞鹜文楷 Light" pitchFamily="2" charset="-122"/>
                </a:rPr>
                <a:t>Grasshopper</a:t>
              </a:r>
              <a:r>
                <a:rPr lang="zh-CN" altLang="en-US" sz="1800" b="1" dirty="0">
                  <a:latin typeface="霞鹜文楷 Light" pitchFamily="2" charset="-122"/>
                  <a:ea typeface="霞鹜文楷 Light" pitchFamily="2" charset="-122"/>
                </a:rPr>
                <a:t>有了解和入门基础</a:t>
              </a:r>
              <a:endParaRPr lang="en-US" altLang="zh-CN" sz="1800" b="1" dirty="0">
                <a:latin typeface="霞鹜文楷 Light" pitchFamily="2" charset="-122"/>
                <a:ea typeface="霞鹜文楷 Light" pitchFamily="2" charset="-122"/>
              </a:endParaRPr>
            </a:p>
          </p:txBody>
        </p:sp>
        <p:sp>
          <p:nvSpPr>
            <p:cNvPr id="23" name="文本框 22">
              <a:extLst>
                <a:ext uri="{FF2B5EF4-FFF2-40B4-BE49-F238E27FC236}">
                  <a16:creationId xmlns:a16="http://schemas.microsoft.com/office/drawing/2014/main" id="{6C7D9A05-7553-4E9F-8EA0-B696733FFEB6}"/>
                </a:ext>
              </a:extLst>
            </p:cNvPr>
            <p:cNvSpPr txBox="1"/>
            <p:nvPr/>
          </p:nvSpPr>
          <p:spPr>
            <a:xfrm>
              <a:off x="824477" y="2899454"/>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多想多做，将思考带入学习当中</a:t>
              </a:r>
              <a:endParaRPr lang="en-US" altLang="zh-CN" sz="1800" b="1" dirty="0">
                <a:latin typeface="霞鹜文楷 Light" pitchFamily="2" charset="-122"/>
                <a:ea typeface="霞鹜文楷 Light" pitchFamily="2" charset="-122"/>
              </a:endParaRPr>
            </a:p>
          </p:txBody>
        </p:sp>
      </p:grpSp>
      <p:grpSp>
        <p:nvGrpSpPr>
          <p:cNvPr id="2" name="组合 1">
            <a:extLst>
              <a:ext uri="{FF2B5EF4-FFF2-40B4-BE49-F238E27FC236}">
                <a16:creationId xmlns:a16="http://schemas.microsoft.com/office/drawing/2014/main" id="{63506ABB-68C5-40FC-9B24-DB2882682854}"/>
              </a:ext>
            </a:extLst>
          </p:cNvPr>
          <p:cNvGrpSpPr/>
          <p:nvPr/>
        </p:nvGrpSpPr>
        <p:grpSpPr>
          <a:xfrm>
            <a:off x="683335" y="3350067"/>
            <a:ext cx="10825330" cy="2659062"/>
            <a:chOff x="683335" y="3084120"/>
            <a:chExt cx="10825330" cy="2659062"/>
          </a:xfrm>
        </p:grpSpPr>
        <p:pic>
          <p:nvPicPr>
            <p:cNvPr id="25" name="图片 24" descr="QR 代码&#10;&#10;描述已自动生成">
              <a:extLst>
                <a:ext uri="{FF2B5EF4-FFF2-40B4-BE49-F238E27FC236}">
                  <a16:creationId xmlns:a16="http://schemas.microsoft.com/office/drawing/2014/main" id="{07520B52-39D2-444D-B748-B98738E21BE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t="11973" b="23864"/>
            <a:stretch/>
          </p:blipFill>
          <p:spPr>
            <a:xfrm>
              <a:off x="9196044" y="3084120"/>
              <a:ext cx="2312621" cy="2659062"/>
            </a:xfrm>
            <a:prstGeom prst="rect">
              <a:avLst/>
            </a:prstGeom>
          </p:spPr>
        </p:pic>
        <p:sp>
          <p:nvSpPr>
            <p:cNvPr id="26" name="文本框 45">
              <a:extLst>
                <a:ext uri="{FF2B5EF4-FFF2-40B4-BE49-F238E27FC236}">
                  <a16:creationId xmlns:a16="http://schemas.microsoft.com/office/drawing/2014/main" id="{312490E3-D04A-4A5B-BAC4-3E8552CDE840}"/>
                </a:ext>
              </a:extLst>
            </p:cNvPr>
            <p:cNvSpPr txBox="1"/>
            <p:nvPr/>
          </p:nvSpPr>
          <p:spPr>
            <a:xfrm>
              <a:off x="683335" y="4875278"/>
              <a:ext cx="7160059"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latin typeface="+mj-lt"/>
                  <a:ea typeface="霞鹜文楷 Light" pitchFamily="2" charset="-122"/>
                </a:rPr>
                <a:t>在这里，我们都是</a:t>
              </a:r>
              <a:r>
                <a:rPr lang="en-US" altLang="zh-CN" sz="2800" b="1" dirty="0">
                  <a:latin typeface="+mj-lt"/>
                  <a:ea typeface="霞鹜文楷 Light" pitchFamily="2" charset="-122"/>
                </a:rPr>
                <a:t>Ladybug Tools</a:t>
              </a:r>
              <a:r>
                <a:rPr lang="zh-CN" altLang="en-US" sz="2800" b="1" dirty="0">
                  <a:latin typeface="+mj-lt"/>
                  <a:ea typeface="霞鹜文楷 Light" pitchFamily="2" charset="-122"/>
                </a:rPr>
                <a:t>玩家</a:t>
              </a:r>
              <a:endParaRPr lang="en-US" altLang="zh-CN" sz="2800" b="1" dirty="0">
                <a:latin typeface="+mj-lt"/>
                <a:ea typeface="霞鹜文楷 Light" pitchFamily="2" charset="-122"/>
              </a:endParaRPr>
            </a:p>
          </p:txBody>
        </p:sp>
      </p:grpSp>
      <p:sp>
        <p:nvSpPr>
          <p:cNvPr id="27" name="文本框 26">
            <a:extLst>
              <a:ext uri="{FF2B5EF4-FFF2-40B4-BE49-F238E27FC236}">
                <a16:creationId xmlns:a16="http://schemas.microsoft.com/office/drawing/2014/main" id="{5E373512-9296-44C5-B817-E7030649FBE9}"/>
              </a:ext>
            </a:extLst>
          </p:cNvPr>
          <p:cNvSpPr txBox="1"/>
          <p:nvPr/>
        </p:nvSpPr>
        <p:spPr>
          <a:xfrm>
            <a:off x="1208221" y="3602342"/>
            <a:ext cx="6110286" cy="1477328"/>
          </a:xfrm>
          <a:prstGeom prst="rect">
            <a:avLst/>
          </a:prstGeom>
          <a:noFill/>
        </p:spPr>
        <p:txBody>
          <a:bodyPr wrap="square">
            <a:spAutoFit/>
          </a:bodyPr>
          <a:lstStyle/>
          <a:p>
            <a:r>
              <a:rPr lang="zh-CN" altLang="en-US" b="1" dirty="0"/>
              <a:t>如果你不问诸如下述的问题：</a:t>
            </a:r>
            <a:endParaRPr lang="en-US" altLang="zh-CN" b="1" dirty="0"/>
          </a:p>
          <a:p>
            <a:r>
              <a:rPr lang="zh-CN" altLang="en-US" dirty="0"/>
              <a:t>有没有中文版啊？</a:t>
            </a:r>
            <a:endParaRPr lang="en-US" altLang="zh-CN" dirty="0"/>
          </a:p>
          <a:p>
            <a:r>
              <a:rPr lang="zh-CN" altLang="en-US" dirty="0"/>
              <a:t>我怎么装这个插件</a:t>
            </a:r>
            <a:r>
              <a:rPr lang="en-US" altLang="zh-CN" dirty="0"/>
              <a:t>?</a:t>
            </a:r>
          </a:p>
          <a:p>
            <a:r>
              <a:rPr lang="zh-CN" altLang="en-US" dirty="0"/>
              <a:t>那个电池在哪里啊？</a:t>
            </a:r>
            <a:endParaRPr lang="en-US" altLang="zh-CN" dirty="0"/>
          </a:p>
          <a:p>
            <a:r>
              <a:rPr lang="en-US" altLang="zh-CN" dirty="0"/>
              <a:t>……</a:t>
            </a:r>
          </a:p>
        </p:txBody>
      </p:sp>
    </p:spTree>
    <p:extLst>
      <p:ext uri="{BB962C8B-B14F-4D97-AF65-F5344CB8AC3E}">
        <p14:creationId xmlns:p14="http://schemas.microsoft.com/office/powerpoint/2010/main" val="427743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4.2  </a:t>
            </a:r>
            <a:r>
              <a:rPr lang="zh-CN" altLang="en-US" b="1" dirty="0">
                <a:latin typeface="霞鹜文楷 Light" pitchFamily="2" charset="-122"/>
                <a:ea typeface="霞鹜文楷 Light" pitchFamily="2" charset="-122"/>
                <a:cs typeface="Times New Roman" panose="02020603050405020304" pitchFamily="18" charset="0"/>
              </a:rPr>
              <a:t>焓湿图</a:t>
            </a:r>
            <a:endParaRPr lang="zh-CN" altLang="en-US" b="1" dirty="0">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60E31AAE-EBF6-47AB-AEFB-332039ABEE31}"/>
              </a:ext>
            </a:extLst>
          </p:cNvPr>
          <p:cNvSpPr txBox="1"/>
          <p:nvPr/>
        </p:nvSpPr>
        <p:spPr>
          <a:xfrm>
            <a:off x="718357" y="1238810"/>
            <a:ext cx="10132523" cy="369332"/>
          </a:xfrm>
          <a:prstGeom prst="rect">
            <a:avLst/>
          </a:prstGeom>
          <a:noFill/>
        </p:spPr>
        <p:txBody>
          <a:bodyPr wrap="square" rtlCol="0">
            <a:spAutoFit/>
          </a:bodyPr>
          <a:lstStyle/>
          <a:p>
            <a:r>
              <a:rPr lang="zh-CN" altLang="en-US" dirty="0"/>
              <a:t>如果您对输出的图形风格有要求，那学会</a:t>
            </a:r>
            <a:r>
              <a:rPr lang="en-US" altLang="zh-CN" dirty="0"/>
              <a:t>Legend Parameter</a:t>
            </a:r>
            <a:r>
              <a:rPr lang="zh-CN" altLang="en-US" dirty="0"/>
              <a:t>的设置方式是非常必要的</a:t>
            </a:r>
            <a:endParaRPr lang="en-US" altLang="zh-CN" dirty="0"/>
          </a:p>
        </p:txBody>
      </p:sp>
      <p:pic>
        <p:nvPicPr>
          <p:cNvPr id="16" name="图片 15">
            <a:extLst>
              <a:ext uri="{FF2B5EF4-FFF2-40B4-BE49-F238E27FC236}">
                <a16:creationId xmlns:a16="http://schemas.microsoft.com/office/drawing/2014/main" id="{C746A7F6-313F-405E-8DCE-C529A9B6E192}"/>
              </a:ext>
            </a:extLst>
          </p:cNvPr>
          <p:cNvPicPr>
            <a:picLocks noChangeAspect="1"/>
          </p:cNvPicPr>
          <p:nvPr/>
        </p:nvPicPr>
        <p:blipFill>
          <a:blip r:embed="rId3"/>
          <a:stretch>
            <a:fillRect/>
          </a:stretch>
        </p:blipFill>
        <p:spPr>
          <a:xfrm>
            <a:off x="337373" y="1563421"/>
            <a:ext cx="6980975" cy="4396153"/>
          </a:xfrm>
          <a:prstGeom prst="rect">
            <a:avLst/>
          </a:prstGeom>
        </p:spPr>
      </p:pic>
      <p:pic>
        <p:nvPicPr>
          <p:cNvPr id="18" name="图片 17">
            <a:extLst>
              <a:ext uri="{FF2B5EF4-FFF2-40B4-BE49-F238E27FC236}">
                <a16:creationId xmlns:a16="http://schemas.microsoft.com/office/drawing/2014/main" id="{0BADEA0C-21C2-42C1-9ABF-EE751BEF5115}"/>
              </a:ext>
            </a:extLst>
          </p:cNvPr>
          <p:cNvPicPr>
            <a:picLocks noChangeAspect="1"/>
          </p:cNvPicPr>
          <p:nvPr/>
        </p:nvPicPr>
        <p:blipFill>
          <a:blip r:embed="rId4"/>
          <a:stretch>
            <a:fillRect/>
          </a:stretch>
        </p:blipFill>
        <p:spPr>
          <a:xfrm>
            <a:off x="7204048" y="2012406"/>
            <a:ext cx="4807070" cy="3696664"/>
          </a:xfrm>
          <a:prstGeom prst="rect">
            <a:avLst/>
          </a:prstGeom>
        </p:spPr>
      </p:pic>
    </p:spTree>
    <p:extLst>
      <p:ext uri="{BB962C8B-B14F-4D97-AF65-F5344CB8AC3E}">
        <p14:creationId xmlns:p14="http://schemas.microsoft.com/office/powerpoint/2010/main" val="2524424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4.3  </a:t>
            </a:r>
            <a:r>
              <a:rPr lang="zh-CN" altLang="en-US" b="1" dirty="0">
                <a:latin typeface="霞鹜文楷 Light" pitchFamily="2" charset="-122"/>
                <a:ea typeface="霞鹜文楷 Light" pitchFamily="2" charset="-122"/>
                <a:cs typeface="Times New Roman" panose="02020603050405020304" pitchFamily="18" charset="0"/>
              </a:rPr>
              <a:t>多样化设置</a:t>
            </a:r>
            <a:endParaRPr lang="zh-CN" altLang="en-US" b="1" dirty="0">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60E31AAE-EBF6-47AB-AEFB-332039ABEE31}"/>
              </a:ext>
            </a:extLst>
          </p:cNvPr>
          <p:cNvSpPr txBox="1"/>
          <p:nvPr/>
        </p:nvSpPr>
        <p:spPr>
          <a:xfrm>
            <a:off x="718357" y="1238810"/>
            <a:ext cx="10132523" cy="369332"/>
          </a:xfrm>
          <a:prstGeom prst="rect">
            <a:avLst/>
          </a:prstGeom>
          <a:noFill/>
        </p:spPr>
        <p:txBody>
          <a:bodyPr wrap="square" rtlCol="0">
            <a:spAutoFit/>
          </a:bodyPr>
          <a:lstStyle/>
          <a:p>
            <a:r>
              <a:rPr lang="zh-CN" altLang="en-US" dirty="0"/>
              <a:t>如果您对输出的图形风格有要求，那学会</a:t>
            </a:r>
            <a:r>
              <a:rPr lang="en-US" altLang="zh-CN" dirty="0"/>
              <a:t>Legend Parameter</a:t>
            </a:r>
            <a:r>
              <a:rPr lang="zh-CN" altLang="en-US" dirty="0"/>
              <a:t>的设置方式是非常必要的</a:t>
            </a:r>
            <a:endParaRPr lang="en-US" altLang="zh-CN" dirty="0"/>
          </a:p>
        </p:txBody>
      </p:sp>
      <p:pic>
        <p:nvPicPr>
          <p:cNvPr id="13" name="图片 12" descr="电脑萤幕画面&#10;&#10;中度可信度描述已自动生成">
            <a:extLst>
              <a:ext uri="{FF2B5EF4-FFF2-40B4-BE49-F238E27FC236}">
                <a16:creationId xmlns:a16="http://schemas.microsoft.com/office/drawing/2014/main" id="{88A549D0-DC7B-4B51-80DB-E0C212F2B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59" y="1619645"/>
            <a:ext cx="10368650" cy="3935188"/>
          </a:xfrm>
          <a:prstGeom prst="rect">
            <a:avLst/>
          </a:prstGeom>
        </p:spPr>
      </p:pic>
    </p:spTree>
    <p:extLst>
      <p:ext uri="{BB962C8B-B14F-4D97-AF65-F5344CB8AC3E}">
        <p14:creationId xmlns:p14="http://schemas.microsoft.com/office/powerpoint/2010/main" val="1860758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4.3  </a:t>
            </a:r>
            <a:r>
              <a:rPr lang="zh-CN" altLang="en-US" b="1" dirty="0">
                <a:latin typeface="霞鹜文楷 Light" pitchFamily="2" charset="-122"/>
                <a:ea typeface="霞鹜文楷 Light" pitchFamily="2" charset="-122"/>
                <a:cs typeface="Times New Roman" panose="02020603050405020304" pitchFamily="18" charset="0"/>
              </a:rPr>
              <a:t>多样化设置</a:t>
            </a:r>
            <a:endParaRPr lang="zh-CN" altLang="en-US" b="1" dirty="0">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60E31AAE-EBF6-47AB-AEFB-332039ABEE31}"/>
              </a:ext>
            </a:extLst>
          </p:cNvPr>
          <p:cNvSpPr txBox="1"/>
          <p:nvPr/>
        </p:nvSpPr>
        <p:spPr>
          <a:xfrm>
            <a:off x="718357" y="1238810"/>
            <a:ext cx="10132523" cy="369332"/>
          </a:xfrm>
          <a:prstGeom prst="rect">
            <a:avLst/>
          </a:prstGeom>
          <a:noFill/>
        </p:spPr>
        <p:txBody>
          <a:bodyPr wrap="square" rtlCol="0">
            <a:spAutoFit/>
          </a:bodyPr>
          <a:lstStyle/>
          <a:p>
            <a:r>
              <a:rPr lang="en-US" altLang="zh-CN" dirty="0"/>
              <a:t>Value List</a:t>
            </a:r>
            <a:r>
              <a:rPr lang="zh-CN" altLang="en-US" dirty="0"/>
              <a:t>不会用？不要紧，跟着节奏学一下</a:t>
            </a:r>
            <a:endParaRPr lang="en-US" altLang="zh-CN" dirty="0"/>
          </a:p>
        </p:txBody>
      </p:sp>
      <p:pic>
        <p:nvPicPr>
          <p:cNvPr id="12" name="图片 11" descr="图形用户界面, 应用程序, Word&#10;&#10;描述已自动生成">
            <a:extLst>
              <a:ext uri="{FF2B5EF4-FFF2-40B4-BE49-F238E27FC236}">
                <a16:creationId xmlns:a16="http://schemas.microsoft.com/office/drawing/2014/main" id="{AA58A70D-C51B-4738-8CB5-019D04BE0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 y="1608142"/>
            <a:ext cx="8991600" cy="4248518"/>
          </a:xfrm>
          <a:prstGeom prst="rect">
            <a:avLst/>
          </a:prstGeom>
        </p:spPr>
      </p:pic>
    </p:spTree>
    <p:extLst>
      <p:ext uri="{BB962C8B-B14F-4D97-AF65-F5344CB8AC3E}">
        <p14:creationId xmlns:p14="http://schemas.microsoft.com/office/powerpoint/2010/main" val="2378837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4.4  </a:t>
            </a:r>
            <a:r>
              <a:rPr lang="zh-CN" altLang="en-US" b="1" dirty="0">
                <a:latin typeface="霞鹜文楷 Light" pitchFamily="2" charset="-122"/>
                <a:ea typeface="霞鹜文楷 Light" pitchFamily="2" charset="-122"/>
                <a:cs typeface="Times New Roman" panose="02020603050405020304" pitchFamily="18" charset="0"/>
              </a:rPr>
              <a:t>输出与预览</a:t>
            </a:r>
            <a:endParaRPr lang="zh-CN" altLang="en-US" b="1" dirty="0">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60E31AAE-EBF6-47AB-AEFB-332039ABEE31}"/>
              </a:ext>
            </a:extLst>
          </p:cNvPr>
          <p:cNvSpPr txBox="1"/>
          <p:nvPr/>
        </p:nvSpPr>
        <p:spPr>
          <a:xfrm>
            <a:off x="718357" y="1238810"/>
            <a:ext cx="10132523" cy="369332"/>
          </a:xfrm>
          <a:prstGeom prst="rect">
            <a:avLst/>
          </a:prstGeom>
          <a:noFill/>
        </p:spPr>
        <p:txBody>
          <a:bodyPr wrap="square" rtlCol="0">
            <a:spAutoFit/>
          </a:bodyPr>
          <a:lstStyle/>
          <a:p>
            <a:r>
              <a:rPr lang="zh-CN" altLang="en-US" dirty="0"/>
              <a:t>当你对图形的需求没那么多样化时，可以通过组件丰富的输出端口预览和输出任何想要的部分</a:t>
            </a:r>
            <a:endParaRPr lang="en-US" altLang="zh-CN" dirty="0"/>
          </a:p>
        </p:txBody>
      </p:sp>
      <p:pic>
        <p:nvPicPr>
          <p:cNvPr id="13" name="图片 12" descr="图形用户界面&#10;&#10;低可信度描述已自动生成">
            <a:extLst>
              <a:ext uri="{FF2B5EF4-FFF2-40B4-BE49-F238E27FC236}">
                <a16:creationId xmlns:a16="http://schemas.microsoft.com/office/drawing/2014/main" id="{392FAA89-1C05-41BD-BA98-8CDDEF176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02" y="1687795"/>
            <a:ext cx="11293498" cy="3886762"/>
          </a:xfrm>
          <a:prstGeom prst="rect">
            <a:avLst/>
          </a:prstGeom>
        </p:spPr>
      </p:pic>
    </p:spTree>
    <p:extLst>
      <p:ext uri="{BB962C8B-B14F-4D97-AF65-F5344CB8AC3E}">
        <p14:creationId xmlns:p14="http://schemas.microsoft.com/office/powerpoint/2010/main" val="2250077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4.4  </a:t>
            </a:r>
            <a:r>
              <a:rPr lang="zh-CN" altLang="en-US" b="1" dirty="0">
                <a:latin typeface="霞鹜文楷 Light" pitchFamily="2" charset="-122"/>
                <a:ea typeface="霞鹜文楷 Light" pitchFamily="2" charset="-122"/>
                <a:cs typeface="Times New Roman" panose="02020603050405020304" pitchFamily="18" charset="0"/>
              </a:rPr>
              <a:t>输出与预览</a:t>
            </a:r>
            <a:endParaRPr lang="zh-CN" altLang="en-US" b="1" dirty="0">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60E31AAE-EBF6-47AB-AEFB-332039ABEE31}"/>
              </a:ext>
            </a:extLst>
          </p:cNvPr>
          <p:cNvSpPr txBox="1"/>
          <p:nvPr/>
        </p:nvSpPr>
        <p:spPr>
          <a:xfrm>
            <a:off x="718357" y="1238810"/>
            <a:ext cx="10132523" cy="369332"/>
          </a:xfrm>
          <a:prstGeom prst="rect">
            <a:avLst/>
          </a:prstGeom>
          <a:noFill/>
        </p:spPr>
        <p:txBody>
          <a:bodyPr wrap="square" rtlCol="0">
            <a:spAutoFit/>
          </a:bodyPr>
          <a:lstStyle/>
          <a:p>
            <a:r>
              <a:rPr lang="en-US" altLang="zh-CN" dirty="0"/>
              <a:t>Grasshopper</a:t>
            </a:r>
            <a:r>
              <a:rPr lang="zh-CN" altLang="en-US" dirty="0"/>
              <a:t>的图形不直接在</a:t>
            </a:r>
            <a:r>
              <a:rPr lang="en-US" altLang="zh-CN" dirty="0"/>
              <a:t>Rhino</a:t>
            </a:r>
            <a:r>
              <a:rPr lang="zh-CN" altLang="en-US" dirty="0"/>
              <a:t>，需要通过</a:t>
            </a:r>
            <a:r>
              <a:rPr lang="en-US" altLang="zh-CN" dirty="0"/>
              <a:t>Bake</a:t>
            </a:r>
            <a:r>
              <a:rPr lang="zh-CN" altLang="en-US" dirty="0"/>
              <a:t>功能输出至</a:t>
            </a:r>
            <a:r>
              <a:rPr lang="en-US" altLang="zh-CN" dirty="0"/>
              <a:t>Rhino</a:t>
            </a:r>
            <a:r>
              <a:rPr lang="zh-CN" altLang="en-US" dirty="0"/>
              <a:t>界面中</a:t>
            </a:r>
            <a:endParaRPr lang="en-US" altLang="zh-CN" dirty="0"/>
          </a:p>
        </p:txBody>
      </p:sp>
      <p:pic>
        <p:nvPicPr>
          <p:cNvPr id="12" name="图片 11">
            <a:extLst>
              <a:ext uri="{FF2B5EF4-FFF2-40B4-BE49-F238E27FC236}">
                <a16:creationId xmlns:a16="http://schemas.microsoft.com/office/drawing/2014/main" id="{E258BC98-3CBA-4378-89B8-31CFD24A357D}"/>
              </a:ext>
            </a:extLst>
          </p:cNvPr>
          <p:cNvPicPr>
            <a:picLocks noChangeAspect="1"/>
          </p:cNvPicPr>
          <p:nvPr/>
        </p:nvPicPr>
        <p:blipFill rotWithShape="1">
          <a:blip r:embed="rId3"/>
          <a:srcRect l="27969" t="31370" r="38176" b="13100"/>
          <a:stretch/>
        </p:blipFill>
        <p:spPr>
          <a:xfrm>
            <a:off x="753832" y="1731252"/>
            <a:ext cx="4127593" cy="3808279"/>
          </a:xfrm>
          <a:prstGeom prst="rect">
            <a:avLst/>
          </a:prstGeom>
        </p:spPr>
      </p:pic>
      <p:pic>
        <p:nvPicPr>
          <p:cNvPr id="16" name="图片 15">
            <a:extLst>
              <a:ext uri="{FF2B5EF4-FFF2-40B4-BE49-F238E27FC236}">
                <a16:creationId xmlns:a16="http://schemas.microsoft.com/office/drawing/2014/main" id="{138E39D2-BD7E-417B-AE0D-0CCB1E6AD489}"/>
              </a:ext>
            </a:extLst>
          </p:cNvPr>
          <p:cNvPicPr>
            <a:picLocks noChangeAspect="1"/>
          </p:cNvPicPr>
          <p:nvPr/>
        </p:nvPicPr>
        <p:blipFill>
          <a:blip r:embed="rId4"/>
          <a:stretch>
            <a:fillRect/>
          </a:stretch>
        </p:blipFill>
        <p:spPr>
          <a:xfrm>
            <a:off x="4818914" y="1619645"/>
            <a:ext cx="3635875" cy="3928594"/>
          </a:xfrm>
          <a:prstGeom prst="rect">
            <a:avLst/>
          </a:prstGeom>
        </p:spPr>
      </p:pic>
      <p:pic>
        <p:nvPicPr>
          <p:cNvPr id="18" name="图片 17">
            <a:extLst>
              <a:ext uri="{FF2B5EF4-FFF2-40B4-BE49-F238E27FC236}">
                <a16:creationId xmlns:a16="http://schemas.microsoft.com/office/drawing/2014/main" id="{92835818-1656-4019-8DD4-FB84E72538A9}"/>
              </a:ext>
            </a:extLst>
          </p:cNvPr>
          <p:cNvPicPr>
            <a:picLocks noChangeAspect="1"/>
          </p:cNvPicPr>
          <p:nvPr/>
        </p:nvPicPr>
        <p:blipFill>
          <a:blip r:embed="rId5"/>
          <a:stretch>
            <a:fillRect/>
          </a:stretch>
        </p:blipFill>
        <p:spPr>
          <a:xfrm>
            <a:off x="8056854" y="1608142"/>
            <a:ext cx="4135146" cy="3887936"/>
          </a:xfrm>
          <a:prstGeom prst="rect">
            <a:avLst/>
          </a:prstGeom>
        </p:spPr>
      </p:pic>
    </p:spTree>
    <p:extLst>
      <p:ext uri="{BB962C8B-B14F-4D97-AF65-F5344CB8AC3E}">
        <p14:creationId xmlns:p14="http://schemas.microsoft.com/office/powerpoint/2010/main" val="2435879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4.4  </a:t>
            </a:r>
            <a:r>
              <a:rPr lang="zh-CN" altLang="en-US" b="1" dirty="0">
                <a:latin typeface="霞鹜文楷 Light" pitchFamily="2" charset="-122"/>
                <a:ea typeface="霞鹜文楷 Light" pitchFamily="2" charset="-122"/>
                <a:cs typeface="Times New Roman" panose="02020603050405020304" pitchFamily="18" charset="0"/>
              </a:rPr>
              <a:t>输出与预览</a:t>
            </a:r>
            <a:endParaRPr lang="zh-CN" altLang="en-US" b="1" dirty="0">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60E31AAE-EBF6-47AB-AEFB-332039ABEE31}"/>
              </a:ext>
            </a:extLst>
          </p:cNvPr>
          <p:cNvSpPr txBox="1"/>
          <p:nvPr/>
        </p:nvSpPr>
        <p:spPr>
          <a:xfrm>
            <a:off x="718357" y="1238810"/>
            <a:ext cx="11311083" cy="369332"/>
          </a:xfrm>
          <a:prstGeom prst="rect">
            <a:avLst/>
          </a:prstGeom>
          <a:noFill/>
        </p:spPr>
        <p:txBody>
          <a:bodyPr wrap="square" rtlCol="0">
            <a:spAutoFit/>
          </a:bodyPr>
          <a:lstStyle/>
          <a:p>
            <a:r>
              <a:rPr lang="zh-CN" altLang="en-US" dirty="0"/>
              <a:t>作为</a:t>
            </a:r>
            <a:r>
              <a:rPr lang="en-US" altLang="zh-CN" dirty="0"/>
              <a:t>Ladybug Tools1.4.0</a:t>
            </a:r>
            <a:r>
              <a:rPr lang="zh-CN" altLang="en-US" dirty="0"/>
              <a:t>的一大特性，您可以便捷的输出图形并导入到任何基于矢量的设计工具中，如</a:t>
            </a:r>
            <a:r>
              <a:rPr lang="en-US" altLang="zh-CN" dirty="0"/>
              <a:t>AI</a:t>
            </a:r>
          </a:p>
        </p:txBody>
      </p:sp>
      <p:pic>
        <p:nvPicPr>
          <p:cNvPr id="19" name="图片 18" descr="电脑屏幕截图&#10;&#10;描述已自动生成">
            <a:extLst>
              <a:ext uri="{FF2B5EF4-FFF2-40B4-BE49-F238E27FC236}">
                <a16:creationId xmlns:a16="http://schemas.microsoft.com/office/drawing/2014/main" id="{CB2CAAC0-6731-44F9-B406-9F6D185A8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360" y="1608142"/>
            <a:ext cx="7985760" cy="4213551"/>
          </a:xfrm>
          <a:prstGeom prst="rect">
            <a:avLst/>
          </a:prstGeom>
        </p:spPr>
      </p:pic>
    </p:spTree>
    <p:extLst>
      <p:ext uri="{BB962C8B-B14F-4D97-AF65-F5344CB8AC3E}">
        <p14:creationId xmlns:p14="http://schemas.microsoft.com/office/powerpoint/2010/main" val="1077186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3C14F11-E2BD-4336-85AB-B552C2DAE040}"/>
              </a:ext>
            </a:extLst>
          </p:cNvPr>
          <p:cNvPicPr>
            <a:picLocks noChangeAspect="1"/>
          </p:cNvPicPr>
          <p:nvPr/>
        </p:nvPicPr>
        <p:blipFill>
          <a:blip r:embed="rId3"/>
          <a:stretch>
            <a:fillRect/>
          </a:stretch>
        </p:blipFill>
        <p:spPr>
          <a:xfrm>
            <a:off x="0" y="1730084"/>
            <a:ext cx="12192000" cy="4240992"/>
          </a:xfrm>
          <a:prstGeom prst="rect">
            <a:avLst/>
          </a:prstGeom>
        </p:spPr>
      </p:pic>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4.5  </a:t>
            </a:r>
            <a:r>
              <a:rPr lang="zh-CN" altLang="en-US" b="1" dirty="0">
                <a:latin typeface="霞鹜文楷 Light" pitchFamily="2" charset="-122"/>
                <a:ea typeface="霞鹜文楷 Light" pitchFamily="2" charset="-122"/>
                <a:cs typeface="Times New Roman" panose="02020603050405020304" pitchFamily="18" charset="0"/>
              </a:rPr>
              <a:t>焓湿图相关指标计算</a:t>
            </a:r>
            <a:endParaRPr lang="zh-CN" altLang="en-US" b="1" dirty="0">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60E31AAE-EBF6-47AB-AEFB-332039ABEE31}"/>
              </a:ext>
            </a:extLst>
          </p:cNvPr>
          <p:cNvSpPr txBox="1"/>
          <p:nvPr/>
        </p:nvSpPr>
        <p:spPr>
          <a:xfrm>
            <a:off x="718357" y="1238810"/>
            <a:ext cx="11311083" cy="369332"/>
          </a:xfrm>
          <a:prstGeom prst="rect">
            <a:avLst/>
          </a:prstGeom>
          <a:noFill/>
        </p:spPr>
        <p:txBody>
          <a:bodyPr wrap="square" rtlCol="0">
            <a:spAutoFit/>
          </a:bodyPr>
          <a:lstStyle/>
          <a:p>
            <a:r>
              <a:rPr lang="zh-CN" altLang="en-US" dirty="0"/>
              <a:t>有时候图形不会很好确认具体数值，此时可通过现有的计算器对特定参数进行计算</a:t>
            </a:r>
            <a:endParaRPr lang="en-US" altLang="zh-CN" dirty="0"/>
          </a:p>
        </p:txBody>
      </p:sp>
    </p:spTree>
    <p:extLst>
      <p:ext uri="{BB962C8B-B14F-4D97-AF65-F5344CB8AC3E}">
        <p14:creationId xmlns:p14="http://schemas.microsoft.com/office/powerpoint/2010/main" val="1671441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4.6  </a:t>
            </a:r>
            <a:r>
              <a:rPr lang="zh-CN" altLang="en-US" sz="1800" b="1" dirty="0">
                <a:effectLst/>
                <a:latin typeface="霞鹜文楷 Light" pitchFamily="2" charset="-122"/>
                <a:ea typeface="霞鹜文楷 Light" pitchFamily="2" charset="-122"/>
                <a:cs typeface="Times New Roman" panose="02020603050405020304" pitchFamily="18" charset="0"/>
              </a:rPr>
              <a:t>逐时图、逐月图</a:t>
            </a:r>
            <a:endParaRPr lang="zh-CN" altLang="en-US" b="1" dirty="0">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60E31AAE-EBF6-47AB-AEFB-332039ABEE31}"/>
              </a:ext>
            </a:extLst>
          </p:cNvPr>
          <p:cNvSpPr txBox="1"/>
          <p:nvPr/>
        </p:nvSpPr>
        <p:spPr>
          <a:xfrm>
            <a:off x="718357" y="1238810"/>
            <a:ext cx="11311083" cy="369332"/>
          </a:xfrm>
          <a:prstGeom prst="rect">
            <a:avLst/>
          </a:prstGeom>
          <a:noFill/>
        </p:spPr>
        <p:txBody>
          <a:bodyPr wrap="square" rtlCol="0">
            <a:spAutoFit/>
          </a:bodyPr>
          <a:lstStyle/>
          <a:p>
            <a:r>
              <a:rPr lang="zh-CN" altLang="en-US" dirty="0"/>
              <a:t>可根据不同数据类型的图形，制作不同类型的图表用于辅助分析</a:t>
            </a:r>
            <a:endParaRPr lang="en-US" altLang="zh-CN" dirty="0"/>
          </a:p>
        </p:txBody>
      </p:sp>
      <p:pic>
        <p:nvPicPr>
          <p:cNvPr id="13" name="图片 12">
            <a:extLst>
              <a:ext uri="{FF2B5EF4-FFF2-40B4-BE49-F238E27FC236}">
                <a16:creationId xmlns:a16="http://schemas.microsoft.com/office/drawing/2014/main" id="{56EAE6D4-6707-4F45-9CCA-4BF027ADBF6F}"/>
              </a:ext>
            </a:extLst>
          </p:cNvPr>
          <p:cNvPicPr>
            <a:picLocks noChangeAspect="1"/>
          </p:cNvPicPr>
          <p:nvPr/>
        </p:nvPicPr>
        <p:blipFill>
          <a:blip r:embed="rId3"/>
          <a:stretch>
            <a:fillRect/>
          </a:stretch>
        </p:blipFill>
        <p:spPr>
          <a:xfrm>
            <a:off x="718357" y="1773028"/>
            <a:ext cx="5363699" cy="4021660"/>
          </a:xfrm>
          <a:prstGeom prst="rect">
            <a:avLst/>
          </a:prstGeom>
        </p:spPr>
      </p:pic>
      <p:pic>
        <p:nvPicPr>
          <p:cNvPr id="16" name="图形 15">
            <a:extLst>
              <a:ext uri="{FF2B5EF4-FFF2-40B4-BE49-F238E27FC236}">
                <a16:creationId xmlns:a16="http://schemas.microsoft.com/office/drawing/2014/main" id="{2800A99F-F50D-4F1F-BEAE-CD8FCAECEB2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27716"/>
          <a:stretch/>
        </p:blipFill>
        <p:spPr>
          <a:xfrm>
            <a:off x="6975621" y="1625264"/>
            <a:ext cx="3692380" cy="1019515"/>
          </a:xfrm>
          <a:prstGeom prst="rect">
            <a:avLst/>
          </a:prstGeom>
        </p:spPr>
      </p:pic>
      <p:pic>
        <p:nvPicPr>
          <p:cNvPr id="18" name="图片 17">
            <a:extLst>
              <a:ext uri="{FF2B5EF4-FFF2-40B4-BE49-F238E27FC236}">
                <a16:creationId xmlns:a16="http://schemas.microsoft.com/office/drawing/2014/main" id="{E9293631-8A75-4399-BE00-333C32B7E19F}"/>
              </a:ext>
            </a:extLst>
          </p:cNvPr>
          <p:cNvPicPr>
            <a:picLocks noChangeAspect="1"/>
          </p:cNvPicPr>
          <p:nvPr/>
        </p:nvPicPr>
        <p:blipFill>
          <a:blip r:embed="rId6"/>
          <a:stretch>
            <a:fillRect/>
          </a:stretch>
        </p:blipFill>
        <p:spPr>
          <a:xfrm>
            <a:off x="6987892" y="3817876"/>
            <a:ext cx="3606180" cy="1051803"/>
          </a:xfrm>
          <a:prstGeom prst="rect">
            <a:avLst/>
          </a:prstGeom>
        </p:spPr>
      </p:pic>
      <p:pic>
        <p:nvPicPr>
          <p:cNvPr id="19" name="图片 18">
            <a:extLst>
              <a:ext uri="{FF2B5EF4-FFF2-40B4-BE49-F238E27FC236}">
                <a16:creationId xmlns:a16="http://schemas.microsoft.com/office/drawing/2014/main" id="{5F0C6D0A-260C-449A-A17F-A0CE4473B9E0}"/>
              </a:ext>
            </a:extLst>
          </p:cNvPr>
          <p:cNvPicPr>
            <a:picLocks noChangeAspect="1"/>
          </p:cNvPicPr>
          <p:nvPr/>
        </p:nvPicPr>
        <p:blipFill rotWithShape="1">
          <a:blip r:embed="rId7"/>
          <a:srcRect b="23881"/>
          <a:stretch/>
        </p:blipFill>
        <p:spPr>
          <a:xfrm>
            <a:off x="6987892" y="5027979"/>
            <a:ext cx="3589618" cy="1019516"/>
          </a:xfrm>
          <a:prstGeom prst="rect">
            <a:avLst/>
          </a:prstGeom>
        </p:spPr>
      </p:pic>
      <p:pic>
        <p:nvPicPr>
          <p:cNvPr id="20" name="图片 19">
            <a:extLst>
              <a:ext uri="{FF2B5EF4-FFF2-40B4-BE49-F238E27FC236}">
                <a16:creationId xmlns:a16="http://schemas.microsoft.com/office/drawing/2014/main" id="{2DE548DC-D227-4835-B27C-41B437012193}"/>
              </a:ext>
            </a:extLst>
          </p:cNvPr>
          <p:cNvPicPr>
            <a:picLocks noChangeAspect="1"/>
          </p:cNvPicPr>
          <p:nvPr/>
        </p:nvPicPr>
        <p:blipFill>
          <a:blip r:embed="rId8"/>
          <a:stretch>
            <a:fillRect/>
          </a:stretch>
        </p:blipFill>
        <p:spPr>
          <a:xfrm>
            <a:off x="6975621" y="2693205"/>
            <a:ext cx="3630722" cy="1023158"/>
          </a:xfrm>
          <a:prstGeom prst="rect">
            <a:avLst/>
          </a:prstGeom>
        </p:spPr>
      </p:pic>
    </p:spTree>
    <p:extLst>
      <p:ext uri="{BB962C8B-B14F-4D97-AF65-F5344CB8AC3E}">
        <p14:creationId xmlns:p14="http://schemas.microsoft.com/office/powerpoint/2010/main" val="3233305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4.6  </a:t>
            </a:r>
            <a:r>
              <a:rPr lang="zh-CN" altLang="en-US" sz="1800" b="1" dirty="0">
                <a:effectLst/>
                <a:latin typeface="霞鹜文楷 Light" pitchFamily="2" charset="-122"/>
                <a:ea typeface="霞鹜文楷 Light" pitchFamily="2" charset="-122"/>
                <a:cs typeface="Times New Roman" panose="02020603050405020304" pitchFamily="18" charset="0"/>
              </a:rPr>
              <a:t>逐时图、逐月图</a:t>
            </a:r>
            <a:endParaRPr lang="zh-CN" altLang="en-US" b="1" dirty="0">
              <a:latin typeface="霞鹜文楷 Light" pitchFamily="2" charset="-122"/>
              <a:ea typeface="霞鹜文楷 Light" pitchFamily="2" charset="-122"/>
            </a:endParaRPr>
          </a:p>
        </p:txBody>
      </p:sp>
      <p:pic>
        <p:nvPicPr>
          <p:cNvPr id="21" name="图片 20">
            <a:extLst>
              <a:ext uri="{FF2B5EF4-FFF2-40B4-BE49-F238E27FC236}">
                <a16:creationId xmlns:a16="http://schemas.microsoft.com/office/drawing/2014/main" id="{50F4EA26-5727-40FC-8495-2E4880BC2D38}"/>
              </a:ext>
            </a:extLst>
          </p:cNvPr>
          <p:cNvPicPr>
            <a:picLocks noChangeAspect="1"/>
          </p:cNvPicPr>
          <p:nvPr/>
        </p:nvPicPr>
        <p:blipFill>
          <a:blip r:embed="rId3"/>
          <a:stretch>
            <a:fillRect/>
          </a:stretch>
        </p:blipFill>
        <p:spPr>
          <a:xfrm>
            <a:off x="125387" y="1529958"/>
            <a:ext cx="7412156" cy="3898181"/>
          </a:xfrm>
          <a:prstGeom prst="rect">
            <a:avLst/>
          </a:prstGeom>
        </p:spPr>
      </p:pic>
      <p:sp>
        <p:nvSpPr>
          <p:cNvPr id="22" name="文本框 21">
            <a:extLst>
              <a:ext uri="{FF2B5EF4-FFF2-40B4-BE49-F238E27FC236}">
                <a16:creationId xmlns:a16="http://schemas.microsoft.com/office/drawing/2014/main" id="{7B671D00-772D-453D-BB07-D9B05B48856D}"/>
              </a:ext>
            </a:extLst>
          </p:cNvPr>
          <p:cNvSpPr txBox="1"/>
          <p:nvPr/>
        </p:nvSpPr>
        <p:spPr>
          <a:xfrm>
            <a:off x="7537543" y="3377167"/>
            <a:ext cx="3853940" cy="369332"/>
          </a:xfrm>
          <a:prstGeom prst="rect">
            <a:avLst/>
          </a:prstGeom>
          <a:noFill/>
        </p:spPr>
        <p:txBody>
          <a:bodyPr wrap="none" rtlCol="0">
            <a:spAutoFit/>
          </a:bodyPr>
          <a:lstStyle/>
          <a:p>
            <a:r>
              <a:rPr lang="en-US" altLang="zh-CN" dirty="0"/>
              <a:t>Data:</a:t>
            </a:r>
            <a:r>
              <a:rPr lang="zh-CN" altLang="en-US" dirty="0"/>
              <a:t>基于</a:t>
            </a:r>
            <a:r>
              <a:rPr lang="en-US" altLang="zh-CN" dirty="0"/>
              <a:t>Hourly Continuous Data</a:t>
            </a:r>
            <a:endParaRPr lang="zh-CN" altLang="en-US" dirty="0"/>
          </a:p>
        </p:txBody>
      </p:sp>
      <p:sp>
        <p:nvSpPr>
          <p:cNvPr id="23" name="文本框 22">
            <a:extLst>
              <a:ext uri="{FF2B5EF4-FFF2-40B4-BE49-F238E27FC236}">
                <a16:creationId xmlns:a16="http://schemas.microsoft.com/office/drawing/2014/main" id="{9C23AE67-0E1E-4CF8-8148-68964155EA5A}"/>
              </a:ext>
            </a:extLst>
          </p:cNvPr>
          <p:cNvSpPr txBox="1"/>
          <p:nvPr/>
        </p:nvSpPr>
        <p:spPr>
          <a:xfrm>
            <a:off x="7537543" y="3840662"/>
            <a:ext cx="3980577" cy="369332"/>
          </a:xfrm>
          <a:prstGeom prst="rect">
            <a:avLst/>
          </a:prstGeom>
          <a:noFill/>
        </p:spPr>
        <p:txBody>
          <a:bodyPr wrap="none" rtlCol="0">
            <a:spAutoFit/>
          </a:bodyPr>
          <a:lstStyle/>
          <a:p>
            <a:r>
              <a:rPr lang="en-US" altLang="zh-CN" dirty="0"/>
              <a:t>X/U/Z</a:t>
            </a:r>
            <a:r>
              <a:rPr lang="zh-CN" altLang="en-US" dirty="0"/>
              <a:t> </a:t>
            </a:r>
            <a:r>
              <a:rPr lang="en-US" altLang="zh-CN" dirty="0"/>
              <a:t>dim:</a:t>
            </a:r>
            <a:r>
              <a:rPr lang="zh-CN" altLang="en-US" dirty="0"/>
              <a:t>调整每个</a:t>
            </a:r>
            <a:r>
              <a:rPr lang="en-US" altLang="zh-CN" dirty="0"/>
              <a:t>Mesh</a:t>
            </a:r>
            <a:r>
              <a:rPr lang="zh-CN" altLang="en-US" dirty="0"/>
              <a:t>单元的大小</a:t>
            </a:r>
          </a:p>
        </p:txBody>
      </p:sp>
      <p:sp>
        <p:nvSpPr>
          <p:cNvPr id="24" name="文本框 14">
            <a:extLst>
              <a:ext uri="{FF2B5EF4-FFF2-40B4-BE49-F238E27FC236}">
                <a16:creationId xmlns:a16="http://schemas.microsoft.com/office/drawing/2014/main" id="{F654AB4A-33CC-4AC8-82A9-61E41896333F}"/>
              </a:ext>
            </a:extLst>
          </p:cNvPr>
          <p:cNvSpPr txBox="1"/>
          <p:nvPr/>
        </p:nvSpPr>
        <p:spPr>
          <a:xfrm>
            <a:off x="7537543" y="4304157"/>
            <a:ext cx="2603598"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Reverse y:</a:t>
            </a:r>
            <a:r>
              <a:rPr lang="zh-CN" altLang="en-US" dirty="0"/>
              <a:t>翻转</a:t>
            </a:r>
            <a:r>
              <a:rPr lang="en-US" altLang="zh-CN" dirty="0"/>
              <a:t>Y</a:t>
            </a:r>
            <a:r>
              <a:rPr lang="zh-CN" altLang="en-US" dirty="0"/>
              <a:t>轴标题</a:t>
            </a:r>
          </a:p>
        </p:txBody>
      </p:sp>
      <p:sp>
        <p:nvSpPr>
          <p:cNvPr id="25" name="文本框 24">
            <a:extLst>
              <a:ext uri="{FF2B5EF4-FFF2-40B4-BE49-F238E27FC236}">
                <a16:creationId xmlns:a16="http://schemas.microsoft.com/office/drawing/2014/main" id="{2D664559-6FBF-4CE6-8382-3B51A0888F11}"/>
              </a:ext>
            </a:extLst>
          </p:cNvPr>
          <p:cNvSpPr txBox="1"/>
          <p:nvPr/>
        </p:nvSpPr>
        <p:spPr>
          <a:xfrm>
            <a:off x="7537543" y="2599511"/>
            <a:ext cx="2492990" cy="646331"/>
          </a:xfrm>
          <a:prstGeom prst="rect">
            <a:avLst/>
          </a:prstGeom>
          <a:noFill/>
        </p:spPr>
        <p:txBody>
          <a:bodyPr wrap="none" rtlCol="0">
            <a:spAutoFit/>
          </a:bodyPr>
          <a:lstStyle/>
          <a:p>
            <a:r>
              <a:rPr lang="en-US" altLang="zh-CN" b="1" dirty="0"/>
              <a:t>LB Hourly Plot</a:t>
            </a:r>
          </a:p>
          <a:p>
            <a:r>
              <a:rPr lang="zh-CN" altLang="en-US" b="1" dirty="0"/>
              <a:t>核心可视化组件之一：</a:t>
            </a:r>
          </a:p>
        </p:txBody>
      </p:sp>
      <p:sp>
        <p:nvSpPr>
          <p:cNvPr id="27" name="文本框 26">
            <a:extLst>
              <a:ext uri="{FF2B5EF4-FFF2-40B4-BE49-F238E27FC236}">
                <a16:creationId xmlns:a16="http://schemas.microsoft.com/office/drawing/2014/main" id="{5AD0CB04-553A-42F4-9C8F-5D35992EA199}"/>
              </a:ext>
            </a:extLst>
          </p:cNvPr>
          <p:cNvSpPr txBox="1"/>
          <p:nvPr/>
        </p:nvSpPr>
        <p:spPr>
          <a:xfrm>
            <a:off x="718357" y="1238810"/>
            <a:ext cx="11311083" cy="369332"/>
          </a:xfrm>
          <a:prstGeom prst="rect">
            <a:avLst/>
          </a:prstGeom>
          <a:noFill/>
        </p:spPr>
        <p:txBody>
          <a:bodyPr wrap="square" rtlCol="0">
            <a:spAutoFit/>
          </a:bodyPr>
          <a:lstStyle/>
          <a:p>
            <a:r>
              <a:rPr lang="zh-CN" altLang="en-US" dirty="0"/>
              <a:t>逐时图是核心的基础图表之一，可通过输入</a:t>
            </a:r>
            <a:r>
              <a:rPr lang="en-US" altLang="zh-CN" dirty="0"/>
              <a:t>Hourly Continuous Data</a:t>
            </a:r>
            <a:r>
              <a:rPr lang="zh-CN" altLang="en-US" dirty="0"/>
              <a:t>来制作二</a:t>
            </a:r>
            <a:r>
              <a:rPr lang="en-US" altLang="zh-CN" dirty="0"/>
              <a:t>/</a:t>
            </a:r>
            <a:r>
              <a:rPr lang="zh-CN" altLang="en-US" dirty="0"/>
              <a:t>三维图表辅助分析</a:t>
            </a:r>
            <a:endParaRPr lang="en-US" altLang="zh-CN" dirty="0"/>
          </a:p>
        </p:txBody>
      </p:sp>
    </p:spTree>
    <p:extLst>
      <p:ext uri="{BB962C8B-B14F-4D97-AF65-F5344CB8AC3E}">
        <p14:creationId xmlns:p14="http://schemas.microsoft.com/office/powerpoint/2010/main" val="697786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4.6  </a:t>
            </a:r>
            <a:r>
              <a:rPr lang="zh-CN" altLang="en-US" sz="1800" b="1" dirty="0">
                <a:effectLst/>
                <a:latin typeface="霞鹜文楷 Light" pitchFamily="2" charset="-122"/>
                <a:ea typeface="霞鹜文楷 Light" pitchFamily="2" charset="-122"/>
                <a:cs typeface="Times New Roman" panose="02020603050405020304" pitchFamily="18" charset="0"/>
              </a:rPr>
              <a:t>逐时图、逐月图</a:t>
            </a:r>
            <a:endParaRPr lang="zh-CN" altLang="en-US" b="1" dirty="0">
              <a:latin typeface="霞鹜文楷 Light" pitchFamily="2" charset="-122"/>
              <a:ea typeface="霞鹜文楷 Light" pitchFamily="2" charset="-122"/>
            </a:endParaRPr>
          </a:p>
        </p:txBody>
      </p:sp>
      <p:pic>
        <p:nvPicPr>
          <p:cNvPr id="12" name="图片 11" descr="图形用户界面, 应用程序&#10;&#10;描述已自动生成">
            <a:extLst>
              <a:ext uri="{FF2B5EF4-FFF2-40B4-BE49-F238E27FC236}">
                <a16:creationId xmlns:a16="http://schemas.microsoft.com/office/drawing/2014/main" id="{CCDB3D30-2000-4036-913E-FE1022304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99" y="1862151"/>
            <a:ext cx="10809402" cy="3603134"/>
          </a:xfrm>
          <a:prstGeom prst="rect">
            <a:avLst/>
          </a:prstGeom>
        </p:spPr>
      </p:pic>
      <p:sp>
        <p:nvSpPr>
          <p:cNvPr id="13" name="文本框 12">
            <a:extLst>
              <a:ext uri="{FF2B5EF4-FFF2-40B4-BE49-F238E27FC236}">
                <a16:creationId xmlns:a16="http://schemas.microsoft.com/office/drawing/2014/main" id="{E4EF8A03-F869-43DF-A4B2-6EC3061CEE75}"/>
              </a:ext>
            </a:extLst>
          </p:cNvPr>
          <p:cNvSpPr txBox="1"/>
          <p:nvPr/>
        </p:nvSpPr>
        <p:spPr>
          <a:xfrm>
            <a:off x="718357" y="1238810"/>
            <a:ext cx="11311083" cy="369332"/>
          </a:xfrm>
          <a:prstGeom prst="rect">
            <a:avLst/>
          </a:prstGeom>
          <a:noFill/>
        </p:spPr>
        <p:txBody>
          <a:bodyPr wrap="square" rtlCol="0">
            <a:spAutoFit/>
          </a:bodyPr>
          <a:lstStyle/>
          <a:p>
            <a:r>
              <a:rPr lang="zh-CN" altLang="en-US" dirty="0"/>
              <a:t>逐时图是核心的基础图表之一，可通过输入</a:t>
            </a:r>
            <a:r>
              <a:rPr lang="en-US" altLang="zh-CN" dirty="0"/>
              <a:t>Hourly Continuous Data</a:t>
            </a:r>
            <a:r>
              <a:rPr lang="zh-CN" altLang="en-US" dirty="0"/>
              <a:t>来制作二</a:t>
            </a:r>
            <a:r>
              <a:rPr lang="en-US" altLang="zh-CN" dirty="0"/>
              <a:t>/</a:t>
            </a:r>
            <a:r>
              <a:rPr lang="zh-CN" altLang="en-US" dirty="0"/>
              <a:t>三维图表辅助分析</a:t>
            </a:r>
            <a:endParaRPr lang="en-US" altLang="zh-CN" dirty="0"/>
          </a:p>
        </p:txBody>
      </p:sp>
    </p:spTree>
    <p:extLst>
      <p:ext uri="{BB962C8B-B14F-4D97-AF65-F5344CB8AC3E}">
        <p14:creationId xmlns:p14="http://schemas.microsoft.com/office/powerpoint/2010/main" val="2939479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21" name="文本框 20">
            <a:extLst>
              <a:ext uri="{FF2B5EF4-FFF2-40B4-BE49-F238E27FC236}">
                <a16:creationId xmlns:a16="http://schemas.microsoft.com/office/drawing/2014/main" id="{8566F75D-78A8-42CB-9215-E8D7E5516688}"/>
              </a:ext>
            </a:extLst>
          </p:cNvPr>
          <p:cNvSpPr txBox="1"/>
          <p:nvPr/>
        </p:nvSpPr>
        <p:spPr>
          <a:xfrm>
            <a:off x="753832" y="775315"/>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正式开始学习前，您需要做的事情</a:t>
            </a:r>
          </a:p>
        </p:txBody>
      </p:sp>
      <p:sp>
        <p:nvSpPr>
          <p:cNvPr id="22" name="文本框 21">
            <a:extLst>
              <a:ext uri="{FF2B5EF4-FFF2-40B4-BE49-F238E27FC236}">
                <a16:creationId xmlns:a16="http://schemas.microsoft.com/office/drawing/2014/main" id="{F684216F-CAC3-4690-92B2-D735BDED0B80}"/>
              </a:ext>
            </a:extLst>
          </p:cNvPr>
          <p:cNvSpPr txBox="1"/>
          <p:nvPr/>
        </p:nvSpPr>
        <p:spPr>
          <a:xfrm>
            <a:off x="753832" y="1245823"/>
            <a:ext cx="10016242"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设置您的</a:t>
            </a:r>
            <a:r>
              <a:rPr lang="en-US" altLang="zh-CN" sz="1800" b="1" dirty="0">
                <a:latin typeface="霞鹜文楷 Light" pitchFamily="2" charset="-122"/>
                <a:ea typeface="霞鹜文楷 Light" pitchFamily="2" charset="-122"/>
              </a:rPr>
              <a:t>Rhino</a:t>
            </a:r>
            <a:r>
              <a:rPr lang="zh-CN" altLang="en-US" sz="1800" b="1" dirty="0">
                <a:latin typeface="霞鹜文楷 Light" pitchFamily="2" charset="-122"/>
                <a:ea typeface="霞鹜文楷 Light" pitchFamily="2" charset="-122"/>
              </a:rPr>
              <a:t>模板为米制单位（请务必检查）并启动</a:t>
            </a:r>
            <a:r>
              <a:rPr lang="en-US" altLang="zh-CN" sz="1800" b="1" dirty="0">
                <a:latin typeface="霞鹜文楷 Light" pitchFamily="2" charset="-122"/>
                <a:ea typeface="霞鹜文楷 Light" pitchFamily="2" charset="-122"/>
              </a:rPr>
              <a:t>Grasshopper</a:t>
            </a:r>
            <a:r>
              <a:rPr lang="zh-CN" altLang="en-US" sz="1800" b="1" dirty="0">
                <a:latin typeface="霞鹜文楷 Light" pitchFamily="2" charset="-122"/>
                <a:ea typeface="霞鹜文楷 Light" pitchFamily="2" charset="-122"/>
              </a:rPr>
              <a:t>（命令栏输入后回车即可）</a:t>
            </a:r>
            <a:endParaRPr lang="en-US" altLang="zh-CN" sz="1800" b="1" dirty="0">
              <a:latin typeface="霞鹜文楷 Light" pitchFamily="2" charset="-122"/>
              <a:ea typeface="霞鹜文楷 Light" pitchFamily="2" charset="-122"/>
            </a:endParaRPr>
          </a:p>
        </p:txBody>
      </p:sp>
      <p:pic>
        <p:nvPicPr>
          <p:cNvPr id="7" name="图片 6">
            <a:extLst>
              <a:ext uri="{FF2B5EF4-FFF2-40B4-BE49-F238E27FC236}">
                <a16:creationId xmlns:a16="http://schemas.microsoft.com/office/drawing/2014/main" id="{BD9D2469-A2F4-4D31-BF75-4FC63D1685A9}"/>
              </a:ext>
            </a:extLst>
          </p:cNvPr>
          <p:cNvPicPr>
            <a:picLocks noChangeAspect="1"/>
          </p:cNvPicPr>
          <p:nvPr/>
        </p:nvPicPr>
        <p:blipFill>
          <a:blip r:embed="rId3"/>
          <a:stretch>
            <a:fillRect/>
          </a:stretch>
        </p:blipFill>
        <p:spPr>
          <a:xfrm>
            <a:off x="824478" y="2475898"/>
            <a:ext cx="4753362" cy="3478910"/>
          </a:xfrm>
          <a:prstGeom prst="rect">
            <a:avLst/>
          </a:prstGeom>
        </p:spPr>
      </p:pic>
      <p:pic>
        <p:nvPicPr>
          <p:cNvPr id="13" name="图片 12">
            <a:extLst>
              <a:ext uri="{FF2B5EF4-FFF2-40B4-BE49-F238E27FC236}">
                <a16:creationId xmlns:a16="http://schemas.microsoft.com/office/drawing/2014/main" id="{E8551C5C-9334-4E41-9833-3C2670D0B105}"/>
              </a:ext>
            </a:extLst>
          </p:cNvPr>
          <p:cNvPicPr>
            <a:picLocks noChangeAspect="1"/>
          </p:cNvPicPr>
          <p:nvPr/>
        </p:nvPicPr>
        <p:blipFill rotWithShape="1">
          <a:blip r:embed="rId4"/>
          <a:srcRect r="78500" b="55704"/>
          <a:stretch/>
        </p:blipFill>
        <p:spPr>
          <a:xfrm>
            <a:off x="5803138" y="2475898"/>
            <a:ext cx="3001869" cy="3478909"/>
          </a:xfrm>
          <a:prstGeom prst="rect">
            <a:avLst/>
          </a:prstGeom>
        </p:spPr>
      </p:pic>
      <p:sp>
        <p:nvSpPr>
          <p:cNvPr id="28" name="文本框 27">
            <a:extLst>
              <a:ext uri="{FF2B5EF4-FFF2-40B4-BE49-F238E27FC236}">
                <a16:creationId xmlns:a16="http://schemas.microsoft.com/office/drawing/2014/main" id="{2E0BE673-F625-4104-8E42-8D4265A0F755}"/>
              </a:ext>
            </a:extLst>
          </p:cNvPr>
          <p:cNvSpPr txBox="1"/>
          <p:nvPr/>
        </p:nvSpPr>
        <p:spPr>
          <a:xfrm>
            <a:off x="753832" y="1615155"/>
            <a:ext cx="10016242"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在</a:t>
            </a:r>
            <a:r>
              <a:rPr lang="en-US" altLang="zh-CN" sz="1800" b="1" dirty="0">
                <a:latin typeface="霞鹜文楷 Light" pitchFamily="2" charset="-122"/>
                <a:ea typeface="霞鹜文楷 Light" pitchFamily="2" charset="-122"/>
              </a:rPr>
              <a:t>Grasshopper</a:t>
            </a:r>
            <a:r>
              <a:rPr lang="zh-CN" altLang="en-US" sz="1800" b="1" dirty="0">
                <a:latin typeface="霞鹜文楷 Light" pitchFamily="2" charset="-122"/>
                <a:ea typeface="霞鹜文楷 Light" pitchFamily="2" charset="-122"/>
              </a:rPr>
              <a:t>菜单栏中的</a:t>
            </a:r>
            <a:r>
              <a:rPr lang="en-US" altLang="zh-CN" sz="1800" b="1" dirty="0">
                <a:latin typeface="霞鹜文楷 Light" pitchFamily="2" charset="-122"/>
                <a:ea typeface="霞鹜文楷 Light" pitchFamily="2" charset="-122"/>
              </a:rPr>
              <a:t>Display</a:t>
            </a:r>
            <a:r>
              <a:rPr lang="zh-CN" altLang="en-US" sz="1800" b="1" dirty="0">
                <a:latin typeface="霞鹜文楷 Light" pitchFamily="2" charset="-122"/>
                <a:ea typeface="霞鹜文楷 Light" pitchFamily="2" charset="-122"/>
              </a:rPr>
              <a:t>选项里将</a:t>
            </a:r>
            <a:r>
              <a:rPr lang="en-US" altLang="zh-CN" sz="1800" b="1" dirty="0">
                <a:latin typeface="霞鹜文楷 Light" pitchFamily="2" charset="-122"/>
                <a:ea typeface="霞鹜文楷 Light" pitchFamily="2" charset="-122"/>
              </a:rPr>
              <a:t>Draw Icons</a:t>
            </a:r>
            <a:r>
              <a:rPr lang="zh-CN" altLang="en-US" sz="1800" b="1" dirty="0">
                <a:latin typeface="霞鹜文楷 Light" pitchFamily="2" charset="-122"/>
                <a:ea typeface="霞鹜文楷 Light" pitchFamily="2" charset="-122"/>
              </a:rPr>
              <a:t>和</a:t>
            </a:r>
            <a:r>
              <a:rPr lang="en-US" altLang="zh-CN" sz="1800" b="1" dirty="0">
                <a:latin typeface="霞鹜文楷 Light" pitchFamily="2" charset="-122"/>
                <a:ea typeface="霞鹜文楷 Light" pitchFamily="2" charset="-122"/>
              </a:rPr>
              <a:t>Draw Full Names</a:t>
            </a:r>
            <a:r>
              <a:rPr lang="zh-CN" altLang="en-US" sz="1800" b="1" dirty="0">
                <a:latin typeface="霞鹜文楷 Light" pitchFamily="2" charset="-122"/>
                <a:ea typeface="霞鹜文楷 Light" pitchFamily="2" charset="-122"/>
              </a:rPr>
              <a:t>激活</a:t>
            </a:r>
            <a:endParaRPr lang="en-US" altLang="zh-CN" sz="1800" b="1" dirty="0">
              <a:latin typeface="霞鹜文楷 Light" pitchFamily="2" charset="-122"/>
              <a:ea typeface="霞鹜文楷 Light" pitchFamily="2" charset="-122"/>
            </a:endParaRPr>
          </a:p>
        </p:txBody>
      </p:sp>
      <p:pic>
        <p:nvPicPr>
          <p:cNvPr id="16" name="图片 15">
            <a:extLst>
              <a:ext uri="{FF2B5EF4-FFF2-40B4-BE49-F238E27FC236}">
                <a16:creationId xmlns:a16="http://schemas.microsoft.com/office/drawing/2014/main" id="{9F54CD73-EE1A-4354-BA8F-16BECBEE5BB2}"/>
              </a:ext>
            </a:extLst>
          </p:cNvPr>
          <p:cNvPicPr>
            <a:picLocks noChangeAspect="1"/>
          </p:cNvPicPr>
          <p:nvPr/>
        </p:nvPicPr>
        <p:blipFill rotWithShape="1">
          <a:blip r:embed="rId5"/>
          <a:srcRect r="83417" b="62518"/>
          <a:stretch/>
        </p:blipFill>
        <p:spPr>
          <a:xfrm>
            <a:off x="9030305" y="2475898"/>
            <a:ext cx="2736376" cy="3478908"/>
          </a:xfrm>
          <a:prstGeom prst="rect">
            <a:avLst/>
          </a:prstGeom>
        </p:spPr>
      </p:pic>
      <p:sp>
        <p:nvSpPr>
          <p:cNvPr id="29" name="文本框 28">
            <a:extLst>
              <a:ext uri="{FF2B5EF4-FFF2-40B4-BE49-F238E27FC236}">
                <a16:creationId xmlns:a16="http://schemas.microsoft.com/office/drawing/2014/main" id="{B7855C80-8030-4C30-922E-0E164F73FFF7}"/>
              </a:ext>
            </a:extLst>
          </p:cNvPr>
          <p:cNvSpPr txBox="1"/>
          <p:nvPr/>
        </p:nvSpPr>
        <p:spPr>
          <a:xfrm>
            <a:off x="759805" y="1969434"/>
            <a:ext cx="10016242"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在</a:t>
            </a:r>
            <a:r>
              <a:rPr lang="en-US" altLang="zh-CN" sz="1800" b="1" dirty="0">
                <a:latin typeface="霞鹜文楷 Light" pitchFamily="2" charset="-122"/>
                <a:ea typeface="霞鹜文楷 Light" pitchFamily="2" charset="-122"/>
              </a:rPr>
              <a:t>Grasshopper</a:t>
            </a:r>
            <a:r>
              <a:rPr lang="zh-CN" altLang="en-US" sz="1800" b="1" dirty="0">
                <a:latin typeface="霞鹜文楷 Light" pitchFamily="2" charset="-122"/>
                <a:ea typeface="霞鹜文楷 Light" pitchFamily="2" charset="-122"/>
              </a:rPr>
              <a:t>菜单栏中的</a:t>
            </a:r>
            <a:r>
              <a:rPr lang="en-US" altLang="zh-CN" sz="1800" b="1" dirty="0">
                <a:latin typeface="霞鹜文楷 Light" pitchFamily="2" charset="-122"/>
                <a:ea typeface="霞鹜文楷 Light" pitchFamily="2" charset="-122"/>
              </a:rPr>
              <a:t>View</a:t>
            </a:r>
            <a:r>
              <a:rPr lang="zh-CN" altLang="en-US" sz="1800" b="1" dirty="0">
                <a:latin typeface="霞鹜文楷 Light" pitchFamily="2" charset="-122"/>
                <a:ea typeface="霞鹜文楷 Light" pitchFamily="2" charset="-122"/>
              </a:rPr>
              <a:t>选项里将</a:t>
            </a:r>
            <a:r>
              <a:rPr lang="en-US" altLang="zh-CN" sz="1800" b="1" dirty="0">
                <a:latin typeface="霞鹜文楷 Light" pitchFamily="2" charset="-122"/>
                <a:ea typeface="霞鹜文楷 Light" pitchFamily="2" charset="-122"/>
              </a:rPr>
              <a:t>Obscure Components</a:t>
            </a:r>
            <a:r>
              <a:rPr lang="zh-CN" altLang="en-US" sz="1800" b="1" dirty="0">
                <a:latin typeface="霞鹜文楷 Light" pitchFamily="2" charset="-122"/>
                <a:ea typeface="霞鹜文楷 Light" pitchFamily="2" charset="-122"/>
              </a:rPr>
              <a:t>激活</a:t>
            </a:r>
            <a:endParaRPr lang="en-US" altLang="zh-CN" sz="1800" b="1" dirty="0">
              <a:latin typeface="霞鹜文楷 Light" pitchFamily="2" charset="-122"/>
              <a:ea typeface="霞鹜文楷 Light" pitchFamily="2" charset="-122"/>
            </a:endParaRPr>
          </a:p>
        </p:txBody>
      </p:sp>
      <p:sp>
        <p:nvSpPr>
          <p:cNvPr id="30" name="矩形 29">
            <a:extLst>
              <a:ext uri="{FF2B5EF4-FFF2-40B4-BE49-F238E27FC236}">
                <a16:creationId xmlns:a16="http://schemas.microsoft.com/office/drawing/2014/main" id="{9DB0E033-DB6D-402E-9785-E40457077BDA}"/>
              </a:ext>
            </a:extLst>
          </p:cNvPr>
          <p:cNvSpPr/>
          <p:nvPr/>
        </p:nvSpPr>
        <p:spPr>
          <a:xfrm>
            <a:off x="6741839" y="3231142"/>
            <a:ext cx="1172801" cy="2943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18D33DA6-9A92-4334-920E-177253D42652}"/>
              </a:ext>
            </a:extLst>
          </p:cNvPr>
          <p:cNvSpPr/>
          <p:nvPr/>
        </p:nvSpPr>
        <p:spPr>
          <a:xfrm>
            <a:off x="6717672" y="2808887"/>
            <a:ext cx="1172801" cy="2943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4652F36F-14ED-486A-85B9-BF3CFDB7940D}"/>
              </a:ext>
            </a:extLst>
          </p:cNvPr>
          <p:cNvSpPr/>
          <p:nvPr/>
        </p:nvSpPr>
        <p:spPr>
          <a:xfrm>
            <a:off x="9812092" y="4055085"/>
            <a:ext cx="1555430" cy="2943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5B269D79-1CC6-4DF4-9AD7-8AEA4588DAC1}"/>
              </a:ext>
            </a:extLst>
          </p:cNvPr>
          <p:cNvSpPr/>
          <p:nvPr/>
        </p:nvSpPr>
        <p:spPr>
          <a:xfrm>
            <a:off x="753832" y="3045547"/>
            <a:ext cx="1172801" cy="2943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65B219ED-2A77-435A-8939-02F429F7E46A}"/>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Tree>
    <p:extLst>
      <p:ext uri="{BB962C8B-B14F-4D97-AF65-F5344CB8AC3E}">
        <p14:creationId xmlns:p14="http://schemas.microsoft.com/office/powerpoint/2010/main" val="1860103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4.6  </a:t>
            </a:r>
            <a:r>
              <a:rPr lang="zh-CN" altLang="en-US" sz="1800" b="1" dirty="0">
                <a:effectLst/>
                <a:latin typeface="霞鹜文楷 Light" pitchFamily="2" charset="-122"/>
                <a:ea typeface="霞鹜文楷 Light" pitchFamily="2" charset="-122"/>
                <a:cs typeface="Times New Roman" panose="02020603050405020304" pitchFamily="18" charset="0"/>
              </a:rPr>
              <a:t>逐时图、逐月图</a:t>
            </a:r>
            <a:endParaRPr lang="zh-CN" altLang="en-US" b="1" dirty="0">
              <a:latin typeface="霞鹜文楷 Light" pitchFamily="2" charset="-122"/>
              <a:ea typeface="霞鹜文楷 Light" pitchFamily="2" charset="-122"/>
            </a:endParaRPr>
          </a:p>
        </p:txBody>
      </p:sp>
      <p:pic>
        <p:nvPicPr>
          <p:cNvPr id="12" name="图片 11">
            <a:extLst>
              <a:ext uri="{FF2B5EF4-FFF2-40B4-BE49-F238E27FC236}">
                <a16:creationId xmlns:a16="http://schemas.microsoft.com/office/drawing/2014/main" id="{19E535EB-5E0C-4A9E-BAE6-A9FAD74CDA6D}"/>
              </a:ext>
            </a:extLst>
          </p:cNvPr>
          <p:cNvPicPr>
            <a:picLocks noChangeAspect="1"/>
          </p:cNvPicPr>
          <p:nvPr/>
        </p:nvPicPr>
        <p:blipFill>
          <a:blip r:embed="rId3"/>
          <a:stretch>
            <a:fillRect/>
          </a:stretch>
        </p:blipFill>
        <p:spPr>
          <a:xfrm>
            <a:off x="337373" y="1798426"/>
            <a:ext cx="7361616" cy="3820763"/>
          </a:xfrm>
          <a:prstGeom prst="rect">
            <a:avLst/>
          </a:prstGeom>
        </p:spPr>
      </p:pic>
      <p:sp>
        <p:nvSpPr>
          <p:cNvPr id="13" name="文本框 12">
            <a:extLst>
              <a:ext uri="{FF2B5EF4-FFF2-40B4-BE49-F238E27FC236}">
                <a16:creationId xmlns:a16="http://schemas.microsoft.com/office/drawing/2014/main" id="{5486104F-B167-4865-9218-8DAF787DBB92}"/>
              </a:ext>
            </a:extLst>
          </p:cNvPr>
          <p:cNvSpPr txBox="1"/>
          <p:nvPr/>
        </p:nvSpPr>
        <p:spPr>
          <a:xfrm>
            <a:off x="8100655" y="2208784"/>
            <a:ext cx="3167855" cy="1477328"/>
          </a:xfrm>
          <a:prstGeom prst="rect">
            <a:avLst/>
          </a:prstGeom>
          <a:noFill/>
        </p:spPr>
        <p:txBody>
          <a:bodyPr wrap="none" rtlCol="0">
            <a:spAutoFit/>
          </a:bodyPr>
          <a:lstStyle/>
          <a:p>
            <a:r>
              <a:rPr lang="en-US" altLang="zh-CN" dirty="0"/>
              <a:t>Data:</a:t>
            </a:r>
          </a:p>
          <a:p>
            <a:r>
              <a:rPr lang="en-US" altLang="zh-CN" dirty="0"/>
              <a:t>1.Hourly Continuous Data</a:t>
            </a:r>
          </a:p>
          <a:p>
            <a:r>
              <a:rPr lang="en-US" altLang="zh-CN" dirty="0"/>
              <a:t>2.Monthly Continuous Data</a:t>
            </a:r>
          </a:p>
          <a:p>
            <a:r>
              <a:rPr lang="en-US" altLang="zh-CN" dirty="0"/>
              <a:t>3.Daily Continuous Data</a:t>
            </a:r>
          </a:p>
          <a:p>
            <a:r>
              <a:rPr lang="en-US" altLang="zh-CN" dirty="0"/>
              <a:t>4.Monthly Per Hour Data</a:t>
            </a:r>
            <a:endParaRPr lang="zh-CN" altLang="en-US" dirty="0"/>
          </a:p>
        </p:txBody>
      </p:sp>
      <p:sp>
        <p:nvSpPr>
          <p:cNvPr id="14" name="文本框 13">
            <a:extLst>
              <a:ext uri="{FF2B5EF4-FFF2-40B4-BE49-F238E27FC236}">
                <a16:creationId xmlns:a16="http://schemas.microsoft.com/office/drawing/2014/main" id="{83FBF24A-3FB9-4998-91BC-01C4488969B1}"/>
              </a:ext>
            </a:extLst>
          </p:cNvPr>
          <p:cNvSpPr txBox="1"/>
          <p:nvPr/>
        </p:nvSpPr>
        <p:spPr>
          <a:xfrm>
            <a:off x="8100655" y="3741695"/>
            <a:ext cx="3980577" cy="369332"/>
          </a:xfrm>
          <a:prstGeom prst="rect">
            <a:avLst/>
          </a:prstGeom>
          <a:noFill/>
        </p:spPr>
        <p:txBody>
          <a:bodyPr wrap="none" rtlCol="0">
            <a:spAutoFit/>
          </a:bodyPr>
          <a:lstStyle/>
          <a:p>
            <a:r>
              <a:rPr lang="en-US" altLang="zh-CN" dirty="0"/>
              <a:t>X/U/Z</a:t>
            </a:r>
            <a:r>
              <a:rPr lang="zh-CN" altLang="en-US" dirty="0"/>
              <a:t> </a:t>
            </a:r>
            <a:r>
              <a:rPr lang="en-US" altLang="zh-CN" dirty="0"/>
              <a:t>dim:</a:t>
            </a:r>
            <a:r>
              <a:rPr lang="zh-CN" altLang="en-US" dirty="0"/>
              <a:t>调整每个</a:t>
            </a:r>
            <a:r>
              <a:rPr lang="en-US" altLang="zh-CN" dirty="0"/>
              <a:t>Mesh</a:t>
            </a:r>
            <a:r>
              <a:rPr lang="zh-CN" altLang="en-US" dirty="0"/>
              <a:t>单元的大小</a:t>
            </a:r>
          </a:p>
        </p:txBody>
      </p:sp>
      <p:sp>
        <p:nvSpPr>
          <p:cNvPr id="16" name="文本框 14">
            <a:extLst>
              <a:ext uri="{FF2B5EF4-FFF2-40B4-BE49-F238E27FC236}">
                <a16:creationId xmlns:a16="http://schemas.microsoft.com/office/drawing/2014/main" id="{70B35713-2FFF-461E-B44E-EE5B617EBE12}"/>
              </a:ext>
            </a:extLst>
          </p:cNvPr>
          <p:cNvSpPr txBox="1"/>
          <p:nvPr/>
        </p:nvSpPr>
        <p:spPr>
          <a:xfrm>
            <a:off x="8130581" y="4166610"/>
            <a:ext cx="3206327"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Stack</a:t>
            </a:r>
            <a:r>
              <a:rPr lang="zh-CN" altLang="en-US" dirty="0"/>
              <a:t>：叠加相同类型的图形</a:t>
            </a:r>
            <a:r>
              <a:rPr lang="en-US" altLang="zh-CN" dirty="0"/>
              <a:t>*</a:t>
            </a:r>
            <a:endParaRPr lang="zh-CN" altLang="en-US" dirty="0"/>
          </a:p>
        </p:txBody>
      </p:sp>
      <p:sp>
        <p:nvSpPr>
          <p:cNvPr id="18" name="文本框 17">
            <a:extLst>
              <a:ext uri="{FF2B5EF4-FFF2-40B4-BE49-F238E27FC236}">
                <a16:creationId xmlns:a16="http://schemas.microsoft.com/office/drawing/2014/main" id="{4D8CE309-D153-4F33-BE28-C4A77E2E61FD}"/>
              </a:ext>
            </a:extLst>
          </p:cNvPr>
          <p:cNvSpPr txBox="1"/>
          <p:nvPr/>
        </p:nvSpPr>
        <p:spPr>
          <a:xfrm>
            <a:off x="8100655" y="1442308"/>
            <a:ext cx="2492990" cy="646331"/>
          </a:xfrm>
          <a:prstGeom prst="rect">
            <a:avLst/>
          </a:prstGeom>
          <a:noFill/>
        </p:spPr>
        <p:txBody>
          <a:bodyPr wrap="none" rtlCol="0">
            <a:spAutoFit/>
          </a:bodyPr>
          <a:lstStyle/>
          <a:p>
            <a:r>
              <a:rPr lang="en-US" altLang="zh-CN" b="1" dirty="0"/>
              <a:t>LB Monthly Chart</a:t>
            </a:r>
          </a:p>
          <a:p>
            <a:r>
              <a:rPr lang="zh-CN" altLang="en-US" b="1" dirty="0"/>
              <a:t>核心可视化组件之一：</a:t>
            </a:r>
          </a:p>
        </p:txBody>
      </p:sp>
      <p:sp>
        <p:nvSpPr>
          <p:cNvPr id="19" name="文本框 14">
            <a:extLst>
              <a:ext uri="{FF2B5EF4-FFF2-40B4-BE49-F238E27FC236}">
                <a16:creationId xmlns:a16="http://schemas.microsoft.com/office/drawing/2014/main" id="{C234D145-1A44-46C7-ADFB-C53B7B9A9A95}"/>
              </a:ext>
            </a:extLst>
          </p:cNvPr>
          <p:cNvSpPr txBox="1"/>
          <p:nvPr/>
        </p:nvSpPr>
        <p:spPr>
          <a:xfrm>
            <a:off x="8130581" y="4535942"/>
            <a:ext cx="3568606"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Percentile</a:t>
            </a:r>
            <a:r>
              <a:rPr lang="zh-CN" altLang="en-US" dirty="0"/>
              <a:t>：查看基于数值的偏离</a:t>
            </a:r>
          </a:p>
        </p:txBody>
      </p:sp>
      <p:sp>
        <p:nvSpPr>
          <p:cNvPr id="20" name="文本框 14">
            <a:extLst>
              <a:ext uri="{FF2B5EF4-FFF2-40B4-BE49-F238E27FC236}">
                <a16:creationId xmlns:a16="http://schemas.microsoft.com/office/drawing/2014/main" id="{4A75936B-2E27-44A1-831A-3355FEFFE81A}"/>
              </a:ext>
            </a:extLst>
          </p:cNvPr>
          <p:cNvSpPr txBox="1"/>
          <p:nvPr/>
        </p:nvSpPr>
        <p:spPr>
          <a:xfrm>
            <a:off x="8130581" y="4905274"/>
            <a:ext cx="3167855"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Time Marks</a:t>
            </a:r>
            <a:r>
              <a:rPr lang="zh-CN" altLang="en-US" dirty="0"/>
              <a:t>：替换时间标签</a:t>
            </a:r>
            <a:r>
              <a:rPr lang="en-US" altLang="zh-CN" dirty="0"/>
              <a:t>*</a:t>
            </a:r>
            <a:endParaRPr lang="zh-CN" altLang="en-US" dirty="0"/>
          </a:p>
        </p:txBody>
      </p:sp>
      <p:sp>
        <p:nvSpPr>
          <p:cNvPr id="28" name="文本框 27">
            <a:extLst>
              <a:ext uri="{FF2B5EF4-FFF2-40B4-BE49-F238E27FC236}">
                <a16:creationId xmlns:a16="http://schemas.microsoft.com/office/drawing/2014/main" id="{88FC7EE8-E9C6-4A53-80ED-0CAB89C4960D}"/>
              </a:ext>
            </a:extLst>
          </p:cNvPr>
          <p:cNvSpPr txBox="1"/>
          <p:nvPr/>
        </p:nvSpPr>
        <p:spPr>
          <a:xfrm>
            <a:off x="718357" y="1238810"/>
            <a:ext cx="11311083" cy="369332"/>
          </a:xfrm>
          <a:prstGeom prst="rect">
            <a:avLst/>
          </a:prstGeom>
          <a:noFill/>
        </p:spPr>
        <p:txBody>
          <a:bodyPr wrap="square" rtlCol="0">
            <a:spAutoFit/>
          </a:bodyPr>
          <a:lstStyle/>
          <a:p>
            <a:r>
              <a:rPr lang="zh-CN" altLang="en-US" dirty="0"/>
              <a:t>逐月图是核心的基础图表之一，可制作线图、柱状图和能源平衡图</a:t>
            </a:r>
            <a:endParaRPr lang="en-US" altLang="zh-CN" dirty="0"/>
          </a:p>
        </p:txBody>
      </p:sp>
    </p:spTree>
    <p:extLst>
      <p:ext uri="{BB962C8B-B14F-4D97-AF65-F5344CB8AC3E}">
        <p14:creationId xmlns:p14="http://schemas.microsoft.com/office/powerpoint/2010/main" val="4276257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4.6  </a:t>
            </a:r>
            <a:r>
              <a:rPr lang="zh-CN" altLang="en-US" sz="1800" b="1" dirty="0">
                <a:effectLst/>
                <a:latin typeface="霞鹜文楷 Light" pitchFamily="2" charset="-122"/>
                <a:ea typeface="霞鹜文楷 Light" pitchFamily="2" charset="-122"/>
                <a:cs typeface="Times New Roman" panose="02020603050405020304" pitchFamily="18" charset="0"/>
              </a:rPr>
              <a:t>逐时图、逐月图</a:t>
            </a:r>
            <a:endParaRPr lang="zh-CN" altLang="en-US" b="1" dirty="0">
              <a:latin typeface="霞鹜文楷 Light" pitchFamily="2" charset="-122"/>
              <a:ea typeface="霞鹜文楷 Light" pitchFamily="2" charset="-122"/>
            </a:endParaRPr>
          </a:p>
        </p:txBody>
      </p:sp>
      <p:pic>
        <p:nvPicPr>
          <p:cNvPr id="12" name="图片 11" descr="图形用户界面&#10;&#10;中度可信度描述已自动生成">
            <a:extLst>
              <a:ext uri="{FF2B5EF4-FFF2-40B4-BE49-F238E27FC236}">
                <a16:creationId xmlns:a16="http://schemas.microsoft.com/office/drawing/2014/main" id="{91BBC1E8-669C-4D1F-9CB0-EF73DCC27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64" y="1814472"/>
            <a:ext cx="11514935" cy="3838312"/>
          </a:xfrm>
          <a:prstGeom prst="rect">
            <a:avLst/>
          </a:prstGeom>
        </p:spPr>
      </p:pic>
      <p:sp>
        <p:nvSpPr>
          <p:cNvPr id="13" name="文本框 12">
            <a:extLst>
              <a:ext uri="{FF2B5EF4-FFF2-40B4-BE49-F238E27FC236}">
                <a16:creationId xmlns:a16="http://schemas.microsoft.com/office/drawing/2014/main" id="{8060A25A-D344-4C0D-AC71-7FE47329BCAE}"/>
              </a:ext>
            </a:extLst>
          </p:cNvPr>
          <p:cNvSpPr txBox="1"/>
          <p:nvPr/>
        </p:nvSpPr>
        <p:spPr>
          <a:xfrm>
            <a:off x="718357" y="1238810"/>
            <a:ext cx="11311083" cy="369332"/>
          </a:xfrm>
          <a:prstGeom prst="rect">
            <a:avLst/>
          </a:prstGeom>
          <a:noFill/>
        </p:spPr>
        <p:txBody>
          <a:bodyPr wrap="square" rtlCol="0">
            <a:spAutoFit/>
          </a:bodyPr>
          <a:lstStyle/>
          <a:p>
            <a:r>
              <a:rPr lang="zh-CN" altLang="en-US" dirty="0"/>
              <a:t>逐时图是核心的基础图表之一，可通过输入</a:t>
            </a:r>
            <a:r>
              <a:rPr lang="en-US" altLang="zh-CN" dirty="0"/>
              <a:t>Hourly Continuous Data</a:t>
            </a:r>
            <a:r>
              <a:rPr lang="zh-CN" altLang="en-US" dirty="0"/>
              <a:t>来制作二</a:t>
            </a:r>
            <a:r>
              <a:rPr lang="en-US" altLang="zh-CN" dirty="0"/>
              <a:t>/</a:t>
            </a:r>
            <a:r>
              <a:rPr lang="zh-CN" altLang="en-US" dirty="0"/>
              <a:t>三维图表辅助分析</a:t>
            </a:r>
            <a:endParaRPr lang="en-US" altLang="zh-CN" dirty="0"/>
          </a:p>
        </p:txBody>
      </p:sp>
    </p:spTree>
    <p:extLst>
      <p:ext uri="{BB962C8B-B14F-4D97-AF65-F5344CB8AC3E}">
        <p14:creationId xmlns:p14="http://schemas.microsoft.com/office/powerpoint/2010/main" val="3838997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3EAEC5E0-C37D-4BFF-8801-AB31CB23A8D4}"/>
              </a:ext>
            </a:extLst>
          </p:cNvPr>
          <p:cNvGrpSpPr/>
          <p:nvPr/>
        </p:nvGrpSpPr>
        <p:grpSpPr>
          <a:xfrm>
            <a:off x="8006704" y="2604084"/>
            <a:ext cx="3979504" cy="3259038"/>
            <a:chOff x="8356425" y="2697234"/>
            <a:chExt cx="3521135" cy="2883654"/>
          </a:xfrm>
        </p:grpSpPr>
        <p:pic>
          <p:nvPicPr>
            <p:cNvPr id="12" name="图片 11">
              <a:extLst>
                <a:ext uri="{FF2B5EF4-FFF2-40B4-BE49-F238E27FC236}">
                  <a16:creationId xmlns:a16="http://schemas.microsoft.com/office/drawing/2014/main" id="{7E024BB8-9BD9-49E1-942A-BDA318CFFEA0}"/>
                </a:ext>
              </a:extLst>
            </p:cNvPr>
            <p:cNvPicPr>
              <a:picLocks noChangeAspect="1"/>
            </p:cNvPicPr>
            <p:nvPr/>
          </p:nvPicPr>
          <p:blipFill>
            <a:blip r:embed="rId3"/>
            <a:stretch>
              <a:fillRect/>
            </a:stretch>
          </p:blipFill>
          <p:spPr>
            <a:xfrm>
              <a:off x="8356425" y="2873115"/>
              <a:ext cx="3521135" cy="2707773"/>
            </a:xfrm>
            <a:prstGeom prst="rect">
              <a:avLst/>
            </a:prstGeom>
          </p:spPr>
        </p:pic>
        <p:sp>
          <p:nvSpPr>
            <p:cNvPr id="2" name="矩形 1">
              <a:extLst>
                <a:ext uri="{FF2B5EF4-FFF2-40B4-BE49-F238E27FC236}">
                  <a16:creationId xmlns:a16="http://schemas.microsoft.com/office/drawing/2014/main" id="{9157C111-533E-42DC-BEFA-9980B90DD312}"/>
                </a:ext>
              </a:extLst>
            </p:cNvPr>
            <p:cNvSpPr/>
            <p:nvPr/>
          </p:nvSpPr>
          <p:spPr>
            <a:xfrm>
              <a:off x="8499005" y="2697234"/>
              <a:ext cx="1100399" cy="798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54" name="文本框 53">
            <a:extLst>
              <a:ext uri="{FF2B5EF4-FFF2-40B4-BE49-F238E27FC236}">
                <a16:creationId xmlns:a16="http://schemas.microsoft.com/office/drawing/2014/main" id="{B7AC126F-454A-441A-88B2-1B9FB62F82E5}"/>
              </a:ext>
            </a:extLst>
          </p:cNvPr>
          <p:cNvSpPr txBox="1"/>
          <p:nvPr/>
        </p:nvSpPr>
        <p:spPr>
          <a:xfrm>
            <a:off x="753833"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4.7  </a:t>
            </a:r>
            <a:r>
              <a:rPr lang="zh-CN" altLang="en-US" b="1" dirty="0">
                <a:latin typeface="霞鹜文楷 Light" pitchFamily="2" charset="-122"/>
                <a:ea typeface="霞鹜文楷 Light" pitchFamily="2" charset="-122"/>
                <a:cs typeface="Times New Roman" panose="02020603050405020304" pitchFamily="18" charset="0"/>
              </a:rPr>
              <a:t>本节课主要内容回顾</a:t>
            </a:r>
            <a:endParaRPr lang="zh-CN" altLang="en-US" b="1" dirty="0">
              <a:latin typeface="霞鹜文楷 Light" pitchFamily="2" charset="-122"/>
              <a:ea typeface="霞鹜文楷 Light" pitchFamily="2" charset="-122"/>
            </a:endParaRPr>
          </a:p>
        </p:txBody>
      </p:sp>
      <p:grpSp>
        <p:nvGrpSpPr>
          <p:cNvPr id="13" name="组合 12">
            <a:extLst>
              <a:ext uri="{FF2B5EF4-FFF2-40B4-BE49-F238E27FC236}">
                <a16:creationId xmlns:a16="http://schemas.microsoft.com/office/drawing/2014/main" id="{4AC74B14-DB42-4213-8F86-7EFE517C9590}"/>
              </a:ext>
            </a:extLst>
          </p:cNvPr>
          <p:cNvGrpSpPr/>
          <p:nvPr/>
        </p:nvGrpSpPr>
        <p:grpSpPr>
          <a:xfrm>
            <a:off x="1076993" y="2440097"/>
            <a:ext cx="4819967" cy="1590521"/>
            <a:chOff x="1074655" y="2032294"/>
            <a:chExt cx="9794449" cy="2714438"/>
          </a:xfrm>
        </p:grpSpPr>
        <p:pic>
          <p:nvPicPr>
            <p:cNvPr id="14" name="图片 13" descr="图表, 条形图&#10;&#10;描述已自动生成">
              <a:extLst>
                <a:ext uri="{FF2B5EF4-FFF2-40B4-BE49-F238E27FC236}">
                  <a16:creationId xmlns:a16="http://schemas.microsoft.com/office/drawing/2014/main" id="{F2F0AF2D-FE4F-40BC-9D3F-F943C56C203C}"/>
                </a:ext>
              </a:extLst>
            </p:cNvPr>
            <p:cNvPicPr>
              <a:picLocks noChangeAspect="1"/>
            </p:cNvPicPr>
            <p:nvPr/>
          </p:nvPicPr>
          <p:blipFill rotWithShape="1">
            <a:blip r:embed="rId4">
              <a:extLst>
                <a:ext uri="{28A0092B-C50C-407E-A947-70E740481C1C}">
                  <a14:useLocalDpi xmlns:a14="http://schemas.microsoft.com/office/drawing/2010/main" val="0"/>
                </a:ext>
              </a:extLst>
            </a:blip>
            <a:srcRect l="8814" t="23368" r="10852" b="37051"/>
            <a:stretch/>
          </p:blipFill>
          <p:spPr>
            <a:xfrm>
              <a:off x="1074655" y="2032294"/>
              <a:ext cx="9794449" cy="2714438"/>
            </a:xfrm>
            <a:prstGeom prst="rect">
              <a:avLst/>
            </a:prstGeom>
          </p:spPr>
        </p:pic>
        <p:sp>
          <p:nvSpPr>
            <p:cNvPr id="16" name="矩形 15">
              <a:extLst>
                <a:ext uri="{FF2B5EF4-FFF2-40B4-BE49-F238E27FC236}">
                  <a16:creationId xmlns:a16="http://schemas.microsoft.com/office/drawing/2014/main" id="{06D56864-FD62-44FB-BCB9-A0BBB77A1711}"/>
                </a:ext>
              </a:extLst>
            </p:cNvPr>
            <p:cNvSpPr/>
            <p:nvPr/>
          </p:nvSpPr>
          <p:spPr>
            <a:xfrm>
              <a:off x="1547590" y="2173116"/>
              <a:ext cx="8812467" cy="2323470"/>
            </a:xfrm>
            <a:prstGeom prst="rect">
              <a:avLst/>
            </a:prstGeom>
            <a:noFill/>
            <a:ln w="3175">
              <a:solidFill>
                <a:schemeClr val="tx1"/>
              </a:solidFill>
              <a:extLst>
                <a:ext uri="{C807C97D-BFC1-408E-A445-0C87EB9F89A2}">
                  <ask:lineSketchStyleProps xmlns:ask="http://schemas.microsoft.com/office/drawing/2018/sketchyshapes" sd="2659636256">
                    <a:custGeom>
                      <a:avLst/>
                      <a:gdLst>
                        <a:gd name="connsiteX0" fmla="*/ 0 w 8812467"/>
                        <a:gd name="connsiteY0" fmla="*/ 0 h 2323470"/>
                        <a:gd name="connsiteX1" fmla="*/ 854131 w 8812467"/>
                        <a:gd name="connsiteY1" fmla="*/ 0 h 2323470"/>
                        <a:gd name="connsiteX2" fmla="*/ 1620138 w 8812467"/>
                        <a:gd name="connsiteY2" fmla="*/ 0 h 2323470"/>
                        <a:gd name="connsiteX3" fmla="*/ 2474270 w 8812467"/>
                        <a:gd name="connsiteY3" fmla="*/ 0 h 2323470"/>
                        <a:gd name="connsiteX4" fmla="*/ 3064027 w 8812467"/>
                        <a:gd name="connsiteY4" fmla="*/ 0 h 2323470"/>
                        <a:gd name="connsiteX5" fmla="*/ 3741909 w 8812467"/>
                        <a:gd name="connsiteY5" fmla="*/ 0 h 2323470"/>
                        <a:gd name="connsiteX6" fmla="*/ 4243542 w 8812467"/>
                        <a:gd name="connsiteY6" fmla="*/ 0 h 2323470"/>
                        <a:gd name="connsiteX7" fmla="*/ 5009549 w 8812467"/>
                        <a:gd name="connsiteY7" fmla="*/ 0 h 2323470"/>
                        <a:gd name="connsiteX8" fmla="*/ 5687431 w 8812467"/>
                        <a:gd name="connsiteY8" fmla="*/ 0 h 2323470"/>
                        <a:gd name="connsiteX9" fmla="*/ 6541562 w 8812467"/>
                        <a:gd name="connsiteY9" fmla="*/ 0 h 2323470"/>
                        <a:gd name="connsiteX10" fmla="*/ 7307569 w 8812467"/>
                        <a:gd name="connsiteY10" fmla="*/ 0 h 2323470"/>
                        <a:gd name="connsiteX11" fmla="*/ 8073576 w 8812467"/>
                        <a:gd name="connsiteY11" fmla="*/ 0 h 2323470"/>
                        <a:gd name="connsiteX12" fmla="*/ 8812467 w 8812467"/>
                        <a:gd name="connsiteY12" fmla="*/ 0 h 2323470"/>
                        <a:gd name="connsiteX13" fmla="*/ 8812467 w 8812467"/>
                        <a:gd name="connsiteY13" fmla="*/ 534398 h 2323470"/>
                        <a:gd name="connsiteX14" fmla="*/ 8812467 w 8812467"/>
                        <a:gd name="connsiteY14" fmla="*/ 1045562 h 2323470"/>
                        <a:gd name="connsiteX15" fmla="*/ 8812467 w 8812467"/>
                        <a:gd name="connsiteY15" fmla="*/ 1672898 h 2323470"/>
                        <a:gd name="connsiteX16" fmla="*/ 8812467 w 8812467"/>
                        <a:gd name="connsiteY16" fmla="*/ 2323470 h 2323470"/>
                        <a:gd name="connsiteX17" fmla="*/ 8310834 w 8812467"/>
                        <a:gd name="connsiteY17" fmla="*/ 2323470 h 2323470"/>
                        <a:gd name="connsiteX18" fmla="*/ 7721077 w 8812467"/>
                        <a:gd name="connsiteY18" fmla="*/ 2323470 h 2323470"/>
                        <a:gd name="connsiteX19" fmla="*/ 7219444 w 8812467"/>
                        <a:gd name="connsiteY19" fmla="*/ 2323470 h 2323470"/>
                        <a:gd name="connsiteX20" fmla="*/ 6541562 w 8812467"/>
                        <a:gd name="connsiteY20" fmla="*/ 2323470 h 2323470"/>
                        <a:gd name="connsiteX21" fmla="*/ 5775555 w 8812467"/>
                        <a:gd name="connsiteY21" fmla="*/ 2323470 h 2323470"/>
                        <a:gd name="connsiteX22" fmla="*/ 5362047 w 8812467"/>
                        <a:gd name="connsiteY22" fmla="*/ 2323470 h 2323470"/>
                        <a:gd name="connsiteX23" fmla="*/ 4684165 w 8812467"/>
                        <a:gd name="connsiteY23" fmla="*/ 2323470 h 2323470"/>
                        <a:gd name="connsiteX24" fmla="*/ 4270657 w 8812467"/>
                        <a:gd name="connsiteY24" fmla="*/ 2323470 h 2323470"/>
                        <a:gd name="connsiteX25" fmla="*/ 3416526 w 8812467"/>
                        <a:gd name="connsiteY25" fmla="*/ 2323470 h 2323470"/>
                        <a:gd name="connsiteX26" fmla="*/ 2738644 w 8812467"/>
                        <a:gd name="connsiteY26" fmla="*/ 2323470 h 2323470"/>
                        <a:gd name="connsiteX27" fmla="*/ 2148886 w 8812467"/>
                        <a:gd name="connsiteY27" fmla="*/ 2323470 h 2323470"/>
                        <a:gd name="connsiteX28" fmla="*/ 1559129 w 8812467"/>
                        <a:gd name="connsiteY28" fmla="*/ 2323470 h 2323470"/>
                        <a:gd name="connsiteX29" fmla="*/ 793122 w 8812467"/>
                        <a:gd name="connsiteY29" fmla="*/ 2323470 h 2323470"/>
                        <a:gd name="connsiteX30" fmla="*/ 0 w 8812467"/>
                        <a:gd name="connsiteY30" fmla="*/ 2323470 h 2323470"/>
                        <a:gd name="connsiteX31" fmla="*/ 0 w 8812467"/>
                        <a:gd name="connsiteY31" fmla="*/ 1789072 h 2323470"/>
                        <a:gd name="connsiteX32" fmla="*/ 0 w 8812467"/>
                        <a:gd name="connsiteY32" fmla="*/ 1161735 h 2323470"/>
                        <a:gd name="connsiteX33" fmla="*/ 0 w 8812467"/>
                        <a:gd name="connsiteY33" fmla="*/ 557633 h 2323470"/>
                        <a:gd name="connsiteX34" fmla="*/ 0 w 8812467"/>
                        <a:gd name="connsiteY34" fmla="*/ 0 h 232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812467" h="2323470" extrusionOk="0">
                          <a:moveTo>
                            <a:pt x="0" y="0"/>
                          </a:moveTo>
                          <a:cubicBezTo>
                            <a:pt x="281072" y="10108"/>
                            <a:pt x="622290" y="9641"/>
                            <a:pt x="854131" y="0"/>
                          </a:cubicBezTo>
                          <a:cubicBezTo>
                            <a:pt x="1085972" y="-9641"/>
                            <a:pt x="1462775" y="36661"/>
                            <a:pt x="1620138" y="0"/>
                          </a:cubicBezTo>
                          <a:cubicBezTo>
                            <a:pt x="1777501" y="-36661"/>
                            <a:pt x="2054351" y="-12575"/>
                            <a:pt x="2474270" y="0"/>
                          </a:cubicBezTo>
                          <a:cubicBezTo>
                            <a:pt x="2894189" y="12575"/>
                            <a:pt x="2942079" y="-17359"/>
                            <a:pt x="3064027" y="0"/>
                          </a:cubicBezTo>
                          <a:cubicBezTo>
                            <a:pt x="3185975" y="17359"/>
                            <a:pt x="3448144" y="5356"/>
                            <a:pt x="3741909" y="0"/>
                          </a:cubicBezTo>
                          <a:cubicBezTo>
                            <a:pt x="4035674" y="-5356"/>
                            <a:pt x="4025984" y="23101"/>
                            <a:pt x="4243542" y="0"/>
                          </a:cubicBezTo>
                          <a:cubicBezTo>
                            <a:pt x="4461100" y="-23101"/>
                            <a:pt x="4720097" y="-27710"/>
                            <a:pt x="5009549" y="0"/>
                          </a:cubicBezTo>
                          <a:cubicBezTo>
                            <a:pt x="5299001" y="27710"/>
                            <a:pt x="5444248" y="13810"/>
                            <a:pt x="5687431" y="0"/>
                          </a:cubicBezTo>
                          <a:cubicBezTo>
                            <a:pt x="5930614" y="-13810"/>
                            <a:pt x="6277810" y="-33140"/>
                            <a:pt x="6541562" y="0"/>
                          </a:cubicBezTo>
                          <a:cubicBezTo>
                            <a:pt x="6805314" y="33140"/>
                            <a:pt x="7057678" y="35448"/>
                            <a:pt x="7307569" y="0"/>
                          </a:cubicBezTo>
                          <a:cubicBezTo>
                            <a:pt x="7557460" y="-35448"/>
                            <a:pt x="7854633" y="30135"/>
                            <a:pt x="8073576" y="0"/>
                          </a:cubicBezTo>
                          <a:cubicBezTo>
                            <a:pt x="8292519" y="-30135"/>
                            <a:pt x="8505208" y="16750"/>
                            <a:pt x="8812467" y="0"/>
                          </a:cubicBezTo>
                          <a:cubicBezTo>
                            <a:pt x="8791714" y="133091"/>
                            <a:pt x="8790856" y="426523"/>
                            <a:pt x="8812467" y="534398"/>
                          </a:cubicBezTo>
                          <a:cubicBezTo>
                            <a:pt x="8834078" y="642273"/>
                            <a:pt x="8794857" y="840871"/>
                            <a:pt x="8812467" y="1045562"/>
                          </a:cubicBezTo>
                          <a:cubicBezTo>
                            <a:pt x="8830077" y="1250253"/>
                            <a:pt x="8830447" y="1369547"/>
                            <a:pt x="8812467" y="1672898"/>
                          </a:cubicBezTo>
                          <a:cubicBezTo>
                            <a:pt x="8794487" y="1976249"/>
                            <a:pt x="8780007" y="2086743"/>
                            <a:pt x="8812467" y="2323470"/>
                          </a:cubicBezTo>
                          <a:cubicBezTo>
                            <a:pt x="8624154" y="2346768"/>
                            <a:pt x="8475145" y="2340877"/>
                            <a:pt x="8310834" y="2323470"/>
                          </a:cubicBezTo>
                          <a:cubicBezTo>
                            <a:pt x="8146523" y="2306063"/>
                            <a:pt x="8010611" y="2309800"/>
                            <a:pt x="7721077" y="2323470"/>
                          </a:cubicBezTo>
                          <a:cubicBezTo>
                            <a:pt x="7431543" y="2337140"/>
                            <a:pt x="7382026" y="2309209"/>
                            <a:pt x="7219444" y="2323470"/>
                          </a:cubicBezTo>
                          <a:cubicBezTo>
                            <a:pt x="7056862" y="2337731"/>
                            <a:pt x="6852291" y="2323094"/>
                            <a:pt x="6541562" y="2323470"/>
                          </a:cubicBezTo>
                          <a:cubicBezTo>
                            <a:pt x="6230833" y="2323846"/>
                            <a:pt x="6096046" y="2312669"/>
                            <a:pt x="5775555" y="2323470"/>
                          </a:cubicBezTo>
                          <a:cubicBezTo>
                            <a:pt x="5455064" y="2334271"/>
                            <a:pt x="5559937" y="2323660"/>
                            <a:pt x="5362047" y="2323470"/>
                          </a:cubicBezTo>
                          <a:cubicBezTo>
                            <a:pt x="5164157" y="2323280"/>
                            <a:pt x="4838869" y="2299855"/>
                            <a:pt x="4684165" y="2323470"/>
                          </a:cubicBezTo>
                          <a:cubicBezTo>
                            <a:pt x="4529461" y="2347085"/>
                            <a:pt x="4455224" y="2324045"/>
                            <a:pt x="4270657" y="2323470"/>
                          </a:cubicBezTo>
                          <a:cubicBezTo>
                            <a:pt x="4086090" y="2322895"/>
                            <a:pt x="3691191" y="2332945"/>
                            <a:pt x="3416526" y="2323470"/>
                          </a:cubicBezTo>
                          <a:cubicBezTo>
                            <a:pt x="3141861" y="2313995"/>
                            <a:pt x="2904171" y="2351397"/>
                            <a:pt x="2738644" y="2323470"/>
                          </a:cubicBezTo>
                          <a:cubicBezTo>
                            <a:pt x="2573117" y="2295543"/>
                            <a:pt x="2353600" y="2307945"/>
                            <a:pt x="2148886" y="2323470"/>
                          </a:cubicBezTo>
                          <a:cubicBezTo>
                            <a:pt x="1944172" y="2338995"/>
                            <a:pt x="1740088" y="2338894"/>
                            <a:pt x="1559129" y="2323470"/>
                          </a:cubicBezTo>
                          <a:cubicBezTo>
                            <a:pt x="1378170" y="2308046"/>
                            <a:pt x="956677" y="2293192"/>
                            <a:pt x="793122" y="2323470"/>
                          </a:cubicBezTo>
                          <a:cubicBezTo>
                            <a:pt x="629567" y="2353748"/>
                            <a:pt x="218016" y="2326762"/>
                            <a:pt x="0" y="2323470"/>
                          </a:cubicBezTo>
                          <a:cubicBezTo>
                            <a:pt x="-16726" y="2122227"/>
                            <a:pt x="13911" y="1973481"/>
                            <a:pt x="0" y="1789072"/>
                          </a:cubicBezTo>
                          <a:cubicBezTo>
                            <a:pt x="-13911" y="1604663"/>
                            <a:pt x="-10394" y="1318708"/>
                            <a:pt x="0" y="1161735"/>
                          </a:cubicBezTo>
                          <a:cubicBezTo>
                            <a:pt x="10394" y="1004762"/>
                            <a:pt x="19846" y="746679"/>
                            <a:pt x="0" y="557633"/>
                          </a:cubicBezTo>
                          <a:cubicBezTo>
                            <a:pt x="-19846" y="368587"/>
                            <a:pt x="9991" y="2612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45A41C5D-CD20-4A50-B901-16E92CA8C72B}"/>
                </a:ext>
              </a:extLst>
            </p:cNvPr>
            <p:cNvSpPr/>
            <p:nvPr/>
          </p:nvSpPr>
          <p:spPr>
            <a:xfrm>
              <a:off x="10467625" y="2173116"/>
              <a:ext cx="101950" cy="2323470"/>
            </a:xfrm>
            <a:prstGeom prst="rect">
              <a:avLst/>
            </a:prstGeom>
            <a:noFill/>
            <a:ln w="3175">
              <a:solidFill>
                <a:schemeClr val="tx1"/>
              </a:solidFill>
              <a:extLst>
                <a:ext uri="{C807C97D-BFC1-408E-A445-0C87EB9F89A2}">
                  <ask:lineSketchStyleProps xmlns:ask="http://schemas.microsoft.com/office/drawing/2018/sketchyshapes" sd="2659636256">
                    <a:custGeom>
                      <a:avLst/>
                      <a:gdLst>
                        <a:gd name="connsiteX0" fmla="*/ 0 w 8812467"/>
                        <a:gd name="connsiteY0" fmla="*/ 0 h 2323470"/>
                        <a:gd name="connsiteX1" fmla="*/ 854131 w 8812467"/>
                        <a:gd name="connsiteY1" fmla="*/ 0 h 2323470"/>
                        <a:gd name="connsiteX2" fmla="*/ 1620138 w 8812467"/>
                        <a:gd name="connsiteY2" fmla="*/ 0 h 2323470"/>
                        <a:gd name="connsiteX3" fmla="*/ 2474270 w 8812467"/>
                        <a:gd name="connsiteY3" fmla="*/ 0 h 2323470"/>
                        <a:gd name="connsiteX4" fmla="*/ 3064027 w 8812467"/>
                        <a:gd name="connsiteY4" fmla="*/ 0 h 2323470"/>
                        <a:gd name="connsiteX5" fmla="*/ 3741909 w 8812467"/>
                        <a:gd name="connsiteY5" fmla="*/ 0 h 2323470"/>
                        <a:gd name="connsiteX6" fmla="*/ 4243542 w 8812467"/>
                        <a:gd name="connsiteY6" fmla="*/ 0 h 2323470"/>
                        <a:gd name="connsiteX7" fmla="*/ 5009549 w 8812467"/>
                        <a:gd name="connsiteY7" fmla="*/ 0 h 2323470"/>
                        <a:gd name="connsiteX8" fmla="*/ 5687431 w 8812467"/>
                        <a:gd name="connsiteY8" fmla="*/ 0 h 2323470"/>
                        <a:gd name="connsiteX9" fmla="*/ 6541562 w 8812467"/>
                        <a:gd name="connsiteY9" fmla="*/ 0 h 2323470"/>
                        <a:gd name="connsiteX10" fmla="*/ 7307569 w 8812467"/>
                        <a:gd name="connsiteY10" fmla="*/ 0 h 2323470"/>
                        <a:gd name="connsiteX11" fmla="*/ 8073576 w 8812467"/>
                        <a:gd name="connsiteY11" fmla="*/ 0 h 2323470"/>
                        <a:gd name="connsiteX12" fmla="*/ 8812467 w 8812467"/>
                        <a:gd name="connsiteY12" fmla="*/ 0 h 2323470"/>
                        <a:gd name="connsiteX13" fmla="*/ 8812467 w 8812467"/>
                        <a:gd name="connsiteY13" fmla="*/ 534398 h 2323470"/>
                        <a:gd name="connsiteX14" fmla="*/ 8812467 w 8812467"/>
                        <a:gd name="connsiteY14" fmla="*/ 1045562 h 2323470"/>
                        <a:gd name="connsiteX15" fmla="*/ 8812467 w 8812467"/>
                        <a:gd name="connsiteY15" fmla="*/ 1672898 h 2323470"/>
                        <a:gd name="connsiteX16" fmla="*/ 8812467 w 8812467"/>
                        <a:gd name="connsiteY16" fmla="*/ 2323470 h 2323470"/>
                        <a:gd name="connsiteX17" fmla="*/ 8310834 w 8812467"/>
                        <a:gd name="connsiteY17" fmla="*/ 2323470 h 2323470"/>
                        <a:gd name="connsiteX18" fmla="*/ 7721077 w 8812467"/>
                        <a:gd name="connsiteY18" fmla="*/ 2323470 h 2323470"/>
                        <a:gd name="connsiteX19" fmla="*/ 7219444 w 8812467"/>
                        <a:gd name="connsiteY19" fmla="*/ 2323470 h 2323470"/>
                        <a:gd name="connsiteX20" fmla="*/ 6541562 w 8812467"/>
                        <a:gd name="connsiteY20" fmla="*/ 2323470 h 2323470"/>
                        <a:gd name="connsiteX21" fmla="*/ 5775555 w 8812467"/>
                        <a:gd name="connsiteY21" fmla="*/ 2323470 h 2323470"/>
                        <a:gd name="connsiteX22" fmla="*/ 5362047 w 8812467"/>
                        <a:gd name="connsiteY22" fmla="*/ 2323470 h 2323470"/>
                        <a:gd name="connsiteX23" fmla="*/ 4684165 w 8812467"/>
                        <a:gd name="connsiteY23" fmla="*/ 2323470 h 2323470"/>
                        <a:gd name="connsiteX24" fmla="*/ 4270657 w 8812467"/>
                        <a:gd name="connsiteY24" fmla="*/ 2323470 h 2323470"/>
                        <a:gd name="connsiteX25" fmla="*/ 3416526 w 8812467"/>
                        <a:gd name="connsiteY25" fmla="*/ 2323470 h 2323470"/>
                        <a:gd name="connsiteX26" fmla="*/ 2738644 w 8812467"/>
                        <a:gd name="connsiteY26" fmla="*/ 2323470 h 2323470"/>
                        <a:gd name="connsiteX27" fmla="*/ 2148886 w 8812467"/>
                        <a:gd name="connsiteY27" fmla="*/ 2323470 h 2323470"/>
                        <a:gd name="connsiteX28" fmla="*/ 1559129 w 8812467"/>
                        <a:gd name="connsiteY28" fmla="*/ 2323470 h 2323470"/>
                        <a:gd name="connsiteX29" fmla="*/ 793122 w 8812467"/>
                        <a:gd name="connsiteY29" fmla="*/ 2323470 h 2323470"/>
                        <a:gd name="connsiteX30" fmla="*/ 0 w 8812467"/>
                        <a:gd name="connsiteY30" fmla="*/ 2323470 h 2323470"/>
                        <a:gd name="connsiteX31" fmla="*/ 0 w 8812467"/>
                        <a:gd name="connsiteY31" fmla="*/ 1789072 h 2323470"/>
                        <a:gd name="connsiteX32" fmla="*/ 0 w 8812467"/>
                        <a:gd name="connsiteY32" fmla="*/ 1161735 h 2323470"/>
                        <a:gd name="connsiteX33" fmla="*/ 0 w 8812467"/>
                        <a:gd name="connsiteY33" fmla="*/ 557633 h 2323470"/>
                        <a:gd name="connsiteX34" fmla="*/ 0 w 8812467"/>
                        <a:gd name="connsiteY34" fmla="*/ 0 h 232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812467" h="2323470" extrusionOk="0">
                          <a:moveTo>
                            <a:pt x="0" y="0"/>
                          </a:moveTo>
                          <a:cubicBezTo>
                            <a:pt x="281072" y="10108"/>
                            <a:pt x="622290" y="9641"/>
                            <a:pt x="854131" y="0"/>
                          </a:cubicBezTo>
                          <a:cubicBezTo>
                            <a:pt x="1085972" y="-9641"/>
                            <a:pt x="1462775" y="36661"/>
                            <a:pt x="1620138" y="0"/>
                          </a:cubicBezTo>
                          <a:cubicBezTo>
                            <a:pt x="1777501" y="-36661"/>
                            <a:pt x="2054351" y="-12575"/>
                            <a:pt x="2474270" y="0"/>
                          </a:cubicBezTo>
                          <a:cubicBezTo>
                            <a:pt x="2894189" y="12575"/>
                            <a:pt x="2942079" y="-17359"/>
                            <a:pt x="3064027" y="0"/>
                          </a:cubicBezTo>
                          <a:cubicBezTo>
                            <a:pt x="3185975" y="17359"/>
                            <a:pt x="3448144" y="5356"/>
                            <a:pt x="3741909" y="0"/>
                          </a:cubicBezTo>
                          <a:cubicBezTo>
                            <a:pt x="4035674" y="-5356"/>
                            <a:pt x="4025984" y="23101"/>
                            <a:pt x="4243542" y="0"/>
                          </a:cubicBezTo>
                          <a:cubicBezTo>
                            <a:pt x="4461100" y="-23101"/>
                            <a:pt x="4720097" y="-27710"/>
                            <a:pt x="5009549" y="0"/>
                          </a:cubicBezTo>
                          <a:cubicBezTo>
                            <a:pt x="5299001" y="27710"/>
                            <a:pt x="5444248" y="13810"/>
                            <a:pt x="5687431" y="0"/>
                          </a:cubicBezTo>
                          <a:cubicBezTo>
                            <a:pt x="5930614" y="-13810"/>
                            <a:pt x="6277810" y="-33140"/>
                            <a:pt x="6541562" y="0"/>
                          </a:cubicBezTo>
                          <a:cubicBezTo>
                            <a:pt x="6805314" y="33140"/>
                            <a:pt x="7057678" y="35448"/>
                            <a:pt x="7307569" y="0"/>
                          </a:cubicBezTo>
                          <a:cubicBezTo>
                            <a:pt x="7557460" y="-35448"/>
                            <a:pt x="7854633" y="30135"/>
                            <a:pt x="8073576" y="0"/>
                          </a:cubicBezTo>
                          <a:cubicBezTo>
                            <a:pt x="8292519" y="-30135"/>
                            <a:pt x="8505208" y="16750"/>
                            <a:pt x="8812467" y="0"/>
                          </a:cubicBezTo>
                          <a:cubicBezTo>
                            <a:pt x="8791714" y="133091"/>
                            <a:pt x="8790856" y="426523"/>
                            <a:pt x="8812467" y="534398"/>
                          </a:cubicBezTo>
                          <a:cubicBezTo>
                            <a:pt x="8834078" y="642273"/>
                            <a:pt x="8794857" y="840871"/>
                            <a:pt x="8812467" y="1045562"/>
                          </a:cubicBezTo>
                          <a:cubicBezTo>
                            <a:pt x="8830077" y="1250253"/>
                            <a:pt x="8830447" y="1369547"/>
                            <a:pt x="8812467" y="1672898"/>
                          </a:cubicBezTo>
                          <a:cubicBezTo>
                            <a:pt x="8794487" y="1976249"/>
                            <a:pt x="8780007" y="2086743"/>
                            <a:pt x="8812467" y="2323470"/>
                          </a:cubicBezTo>
                          <a:cubicBezTo>
                            <a:pt x="8624154" y="2346768"/>
                            <a:pt x="8475145" y="2340877"/>
                            <a:pt x="8310834" y="2323470"/>
                          </a:cubicBezTo>
                          <a:cubicBezTo>
                            <a:pt x="8146523" y="2306063"/>
                            <a:pt x="8010611" y="2309800"/>
                            <a:pt x="7721077" y="2323470"/>
                          </a:cubicBezTo>
                          <a:cubicBezTo>
                            <a:pt x="7431543" y="2337140"/>
                            <a:pt x="7382026" y="2309209"/>
                            <a:pt x="7219444" y="2323470"/>
                          </a:cubicBezTo>
                          <a:cubicBezTo>
                            <a:pt x="7056862" y="2337731"/>
                            <a:pt x="6852291" y="2323094"/>
                            <a:pt x="6541562" y="2323470"/>
                          </a:cubicBezTo>
                          <a:cubicBezTo>
                            <a:pt x="6230833" y="2323846"/>
                            <a:pt x="6096046" y="2312669"/>
                            <a:pt x="5775555" y="2323470"/>
                          </a:cubicBezTo>
                          <a:cubicBezTo>
                            <a:pt x="5455064" y="2334271"/>
                            <a:pt x="5559937" y="2323660"/>
                            <a:pt x="5362047" y="2323470"/>
                          </a:cubicBezTo>
                          <a:cubicBezTo>
                            <a:pt x="5164157" y="2323280"/>
                            <a:pt x="4838869" y="2299855"/>
                            <a:pt x="4684165" y="2323470"/>
                          </a:cubicBezTo>
                          <a:cubicBezTo>
                            <a:pt x="4529461" y="2347085"/>
                            <a:pt x="4455224" y="2324045"/>
                            <a:pt x="4270657" y="2323470"/>
                          </a:cubicBezTo>
                          <a:cubicBezTo>
                            <a:pt x="4086090" y="2322895"/>
                            <a:pt x="3691191" y="2332945"/>
                            <a:pt x="3416526" y="2323470"/>
                          </a:cubicBezTo>
                          <a:cubicBezTo>
                            <a:pt x="3141861" y="2313995"/>
                            <a:pt x="2904171" y="2351397"/>
                            <a:pt x="2738644" y="2323470"/>
                          </a:cubicBezTo>
                          <a:cubicBezTo>
                            <a:pt x="2573117" y="2295543"/>
                            <a:pt x="2353600" y="2307945"/>
                            <a:pt x="2148886" y="2323470"/>
                          </a:cubicBezTo>
                          <a:cubicBezTo>
                            <a:pt x="1944172" y="2338995"/>
                            <a:pt x="1740088" y="2338894"/>
                            <a:pt x="1559129" y="2323470"/>
                          </a:cubicBezTo>
                          <a:cubicBezTo>
                            <a:pt x="1378170" y="2308046"/>
                            <a:pt x="956677" y="2293192"/>
                            <a:pt x="793122" y="2323470"/>
                          </a:cubicBezTo>
                          <a:cubicBezTo>
                            <a:pt x="629567" y="2353748"/>
                            <a:pt x="218016" y="2326762"/>
                            <a:pt x="0" y="2323470"/>
                          </a:cubicBezTo>
                          <a:cubicBezTo>
                            <a:pt x="-16726" y="2122227"/>
                            <a:pt x="13911" y="1973481"/>
                            <a:pt x="0" y="1789072"/>
                          </a:cubicBezTo>
                          <a:cubicBezTo>
                            <a:pt x="-13911" y="1604663"/>
                            <a:pt x="-10394" y="1318708"/>
                            <a:pt x="0" y="1161735"/>
                          </a:cubicBezTo>
                          <a:cubicBezTo>
                            <a:pt x="10394" y="1004762"/>
                            <a:pt x="19846" y="746679"/>
                            <a:pt x="0" y="557633"/>
                          </a:cubicBezTo>
                          <a:cubicBezTo>
                            <a:pt x="-19846" y="368587"/>
                            <a:pt x="9991" y="2612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descr="图表, 条形图&#10;&#10;描述已自动生成">
            <a:extLst>
              <a:ext uri="{FF2B5EF4-FFF2-40B4-BE49-F238E27FC236}">
                <a16:creationId xmlns:a16="http://schemas.microsoft.com/office/drawing/2014/main" id="{7649DE9E-3D9D-4622-84DD-195CCF7C9570}"/>
              </a:ext>
            </a:extLst>
          </p:cNvPr>
          <p:cNvPicPr>
            <a:picLocks noChangeAspect="1"/>
          </p:cNvPicPr>
          <p:nvPr/>
        </p:nvPicPr>
        <p:blipFill rotWithShape="1">
          <a:blip r:embed="rId5">
            <a:extLst>
              <a:ext uri="{28A0092B-C50C-407E-A947-70E740481C1C}">
                <a14:useLocalDpi xmlns:a14="http://schemas.microsoft.com/office/drawing/2010/main" val="0"/>
              </a:ext>
            </a:extLst>
          </a:blip>
          <a:srcRect t="21856" b="32163"/>
          <a:stretch/>
        </p:blipFill>
        <p:spPr>
          <a:xfrm>
            <a:off x="852262" y="4171789"/>
            <a:ext cx="6539323" cy="1691333"/>
          </a:xfrm>
          <a:prstGeom prst="rect">
            <a:avLst/>
          </a:prstGeom>
        </p:spPr>
      </p:pic>
      <p:grpSp>
        <p:nvGrpSpPr>
          <p:cNvPr id="20" name="组合 19">
            <a:extLst>
              <a:ext uri="{FF2B5EF4-FFF2-40B4-BE49-F238E27FC236}">
                <a16:creationId xmlns:a16="http://schemas.microsoft.com/office/drawing/2014/main" id="{2027D9A9-9253-4723-9175-5F83288D05F8}"/>
              </a:ext>
            </a:extLst>
          </p:cNvPr>
          <p:cNvGrpSpPr/>
          <p:nvPr/>
        </p:nvGrpSpPr>
        <p:grpSpPr>
          <a:xfrm>
            <a:off x="6660267" y="2316189"/>
            <a:ext cx="2692874" cy="2399628"/>
            <a:chOff x="7512848" y="2421199"/>
            <a:chExt cx="3642070" cy="3245459"/>
          </a:xfrm>
        </p:grpSpPr>
        <p:sp>
          <p:nvSpPr>
            <p:cNvPr id="21" name="任意多边形: 形状 20">
              <a:extLst>
                <a:ext uri="{FF2B5EF4-FFF2-40B4-BE49-F238E27FC236}">
                  <a16:creationId xmlns:a16="http://schemas.microsoft.com/office/drawing/2014/main" id="{51B0A3F4-968F-449C-BE55-C3E6376DB55E}"/>
                </a:ext>
              </a:extLst>
            </p:cNvPr>
            <p:cNvSpPr/>
            <p:nvPr/>
          </p:nvSpPr>
          <p:spPr>
            <a:xfrm>
              <a:off x="8135447" y="3953753"/>
              <a:ext cx="5548" cy="114465"/>
            </a:xfrm>
            <a:custGeom>
              <a:avLst/>
              <a:gdLst>
                <a:gd name="connsiteX0" fmla="*/ 0 w 5548"/>
                <a:gd name="connsiteY0" fmla="*/ 0 h 114465"/>
                <a:gd name="connsiteX1" fmla="*/ 0 w 5548"/>
                <a:gd name="connsiteY1" fmla="*/ 114466 h 114465"/>
              </a:gdLst>
              <a:ahLst/>
              <a:cxnLst>
                <a:cxn ang="0">
                  <a:pos x="connsiteX0" y="connsiteY0"/>
                </a:cxn>
                <a:cxn ang="0">
                  <a:pos x="connsiteX1" y="connsiteY1"/>
                </a:cxn>
              </a:cxnLst>
              <a:rect l="l" t="t" r="r" b="b"/>
              <a:pathLst>
                <a:path w="5548" h="114465">
                  <a:moveTo>
                    <a:pt x="0" y="0"/>
                  </a:moveTo>
                  <a:lnTo>
                    <a:pt x="0" y="114466"/>
                  </a:lnTo>
                </a:path>
              </a:pathLst>
            </a:custGeom>
            <a:ln w="28575" cap="rnd">
              <a:solidFill>
                <a:srgbClr val="39B54A"/>
              </a:solidFill>
              <a:prstDash val="solid"/>
              <a:round/>
            </a:ln>
          </p:spPr>
          <p:txBody>
            <a:bodyPr rtlCol="0" anchor="ctr"/>
            <a:lstStyle/>
            <a:p>
              <a:endParaRPr lang="zh-CN" altLang="en-US" sz="1050"/>
            </a:p>
          </p:txBody>
        </p:sp>
        <p:sp>
          <p:nvSpPr>
            <p:cNvPr id="22" name="任意多边形: 形状 21">
              <a:extLst>
                <a:ext uri="{FF2B5EF4-FFF2-40B4-BE49-F238E27FC236}">
                  <a16:creationId xmlns:a16="http://schemas.microsoft.com/office/drawing/2014/main" id="{E0646ADA-3DE8-456D-A1A7-C289DC0FD7B7}"/>
                </a:ext>
              </a:extLst>
            </p:cNvPr>
            <p:cNvSpPr/>
            <p:nvPr/>
          </p:nvSpPr>
          <p:spPr>
            <a:xfrm>
              <a:off x="8135835" y="4158826"/>
              <a:ext cx="5548" cy="114465"/>
            </a:xfrm>
            <a:custGeom>
              <a:avLst/>
              <a:gdLst>
                <a:gd name="connsiteX0" fmla="*/ 0 w 5548"/>
                <a:gd name="connsiteY0" fmla="*/ 0 h 114465"/>
                <a:gd name="connsiteX1" fmla="*/ 0 w 5548"/>
                <a:gd name="connsiteY1" fmla="*/ 114466 h 114465"/>
              </a:gdLst>
              <a:ahLst/>
              <a:cxnLst>
                <a:cxn ang="0">
                  <a:pos x="connsiteX0" y="connsiteY0"/>
                </a:cxn>
                <a:cxn ang="0">
                  <a:pos x="connsiteX1" y="connsiteY1"/>
                </a:cxn>
              </a:cxnLst>
              <a:rect l="l" t="t" r="r" b="b"/>
              <a:pathLst>
                <a:path w="5548" h="114465">
                  <a:moveTo>
                    <a:pt x="0" y="0"/>
                  </a:moveTo>
                  <a:lnTo>
                    <a:pt x="0" y="114466"/>
                  </a:lnTo>
                </a:path>
              </a:pathLst>
            </a:custGeom>
            <a:ln w="28575" cap="rnd">
              <a:solidFill>
                <a:srgbClr val="39B54A"/>
              </a:solidFill>
              <a:prstDash val="solid"/>
              <a:round/>
            </a:ln>
          </p:spPr>
          <p:txBody>
            <a:bodyPr rtlCol="0" anchor="ctr"/>
            <a:lstStyle/>
            <a:p>
              <a:endParaRPr lang="zh-CN" altLang="en-US" sz="1050"/>
            </a:p>
          </p:txBody>
        </p:sp>
        <p:sp>
          <p:nvSpPr>
            <p:cNvPr id="23" name="任意多边形: 形状 22">
              <a:extLst>
                <a:ext uri="{FF2B5EF4-FFF2-40B4-BE49-F238E27FC236}">
                  <a16:creationId xmlns:a16="http://schemas.microsoft.com/office/drawing/2014/main" id="{E7B7D76F-666F-4A79-BCA2-6F9DA2F82E5C}"/>
                </a:ext>
              </a:extLst>
            </p:cNvPr>
            <p:cNvSpPr/>
            <p:nvPr/>
          </p:nvSpPr>
          <p:spPr>
            <a:xfrm>
              <a:off x="8135835" y="4368726"/>
              <a:ext cx="5548" cy="114465"/>
            </a:xfrm>
            <a:custGeom>
              <a:avLst/>
              <a:gdLst>
                <a:gd name="connsiteX0" fmla="*/ 0 w 5548"/>
                <a:gd name="connsiteY0" fmla="*/ 0 h 114465"/>
                <a:gd name="connsiteX1" fmla="*/ 0 w 5548"/>
                <a:gd name="connsiteY1" fmla="*/ 114466 h 114465"/>
              </a:gdLst>
              <a:ahLst/>
              <a:cxnLst>
                <a:cxn ang="0">
                  <a:pos x="connsiteX0" y="connsiteY0"/>
                </a:cxn>
                <a:cxn ang="0">
                  <a:pos x="connsiteX1" y="connsiteY1"/>
                </a:cxn>
              </a:cxnLst>
              <a:rect l="l" t="t" r="r" b="b"/>
              <a:pathLst>
                <a:path w="5548" h="114465">
                  <a:moveTo>
                    <a:pt x="0" y="0"/>
                  </a:moveTo>
                  <a:lnTo>
                    <a:pt x="0" y="114466"/>
                  </a:lnTo>
                </a:path>
              </a:pathLst>
            </a:custGeom>
            <a:ln w="28575" cap="rnd">
              <a:solidFill>
                <a:srgbClr val="39B54A"/>
              </a:solidFill>
              <a:prstDash val="solid"/>
              <a:round/>
            </a:ln>
          </p:spPr>
          <p:txBody>
            <a:bodyPr rtlCol="0" anchor="ctr"/>
            <a:lstStyle/>
            <a:p>
              <a:endParaRPr lang="zh-CN" altLang="en-US" sz="1050"/>
            </a:p>
          </p:txBody>
        </p:sp>
        <p:sp>
          <p:nvSpPr>
            <p:cNvPr id="24" name="任意多边形: 形状 23">
              <a:extLst>
                <a:ext uri="{FF2B5EF4-FFF2-40B4-BE49-F238E27FC236}">
                  <a16:creationId xmlns:a16="http://schemas.microsoft.com/office/drawing/2014/main" id="{C395A4B1-60CC-4860-A4C0-EE839BD20E13}"/>
                </a:ext>
              </a:extLst>
            </p:cNvPr>
            <p:cNvSpPr/>
            <p:nvPr/>
          </p:nvSpPr>
          <p:spPr>
            <a:xfrm>
              <a:off x="8137943" y="4578071"/>
              <a:ext cx="5548" cy="114465"/>
            </a:xfrm>
            <a:custGeom>
              <a:avLst/>
              <a:gdLst>
                <a:gd name="connsiteX0" fmla="*/ 0 w 5548"/>
                <a:gd name="connsiteY0" fmla="*/ 0 h 114465"/>
                <a:gd name="connsiteX1" fmla="*/ 0 w 5548"/>
                <a:gd name="connsiteY1" fmla="*/ 114466 h 114465"/>
              </a:gdLst>
              <a:ahLst/>
              <a:cxnLst>
                <a:cxn ang="0">
                  <a:pos x="connsiteX0" y="connsiteY0"/>
                </a:cxn>
                <a:cxn ang="0">
                  <a:pos x="connsiteX1" y="connsiteY1"/>
                </a:cxn>
              </a:cxnLst>
              <a:rect l="l" t="t" r="r" b="b"/>
              <a:pathLst>
                <a:path w="5548" h="114465">
                  <a:moveTo>
                    <a:pt x="0" y="0"/>
                  </a:moveTo>
                  <a:lnTo>
                    <a:pt x="0" y="114466"/>
                  </a:lnTo>
                </a:path>
              </a:pathLst>
            </a:custGeom>
            <a:ln w="28575" cap="rnd">
              <a:solidFill>
                <a:srgbClr val="39B54A"/>
              </a:solidFill>
              <a:prstDash val="solid"/>
              <a:round/>
            </a:ln>
          </p:spPr>
          <p:txBody>
            <a:bodyPr rtlCol="0" anchor="ctr"/>
            <a:lstStyle/>
            <a:p>
              <a:endParaRPr lang="zh-CN" altLang="en-US" sz="1050"/>
            </a:p>
          </p:txBody>
        </p:sp>
        <p:sp>
          <p:nvSpPr>
            <p:cNvPr id="25" name="任意多边形: 形状 24">
              <a:extLst>
                <a:ext uri="{FF2B5EF4-FFF2-40B4-BE49-F238E27FC236}">
                  <a16:creationId xmlns:a16="http://schemas.microsoft.com/office/drawing/2014/main" id="{FC9D033A-04E8-4C11-BF3C-357DB0B85899}"/>
                </a:ext>
              </a:extLst>
            </p:cNvPr>
            <p:cNvSpPr/>
            <p:nvPr/>
          </p:nvSpPr>
          <p:spPr>
            <a:xfrm>
              <a:off x="8138276" y="4783144"/>
              <a:ext cx="5548" cy="114521"/>
            </a:xfrm>
            <a:custGeom>
              <a:avLst/>
              <a:gdLst>
                <a:gd name="connsiteX0" fmla="*/ 0 w 5548"/>
                <a:gd name="connsiteY0" fmla="*/ 0 h 114521"/>
                <a:gd name="connsiteX1" fmla="*/ 0 w 5548"/>
                <a:gd name="connsiteY1" fmla="*/ 114521 h 114521"/>
              </a:gdLst>
              <a:ahLst/>
              <a:cxnLst>
                <a:cxn ang="0">
                  <a:pos x="connsiteX0" y="connsiteY0"/>
                </a:cxn>
                <a:cxn ang="0">
                  <a:pos x="connsiteX1" y="connsiteY1"/>
                </a:cxn>
              </a:cxnLst>
              <a:rect l="l" t="t" r="r" b="b"/>
              <a:pathLst>
                <a:path w="5548" h="114521">
                  <a:moveTo>
                    <a:pt x="0" y="0"/>
                  </a:moveTo>
                  <a:lnTo>
                    <a:pt x="0" y="114521"/>
                  </a:lnTo>
                </a:path>
              </a:pathLst>
            </a:custGeom>
            <a:ln w="28575" cap="rnd">
              <a:solidFill>
                <a:srgbClr val="39B54A"/>
              </a:solidFill>
              <a:prstDash val="solid"/>
              <a:round/>
            </a:ln>
          </p:spPr>
          <p:txBody>
            <a:bodyPr rtlCol="0" anchor="ctr"/>
            <a:lstStyle/>
            <a:p>
              <a:endParaRPr lang="zh-CN" altLang="en-US" sz="1050"/>
            </a:p>
          </p:txBody>
        </p:sp>
        <p:sp>
          <p:nvSpPr>
            <p:cNvPr id="26" name="任意多边形: 形状 25">
              <a:extLst>
                <a:ext uri="{FF2B5EF4-FFF2-40B4-BE49-F238E27FC236}">
                  <a16:creationId xmlns:a16="http://schemas.microsoft.com/office/drawing/2014/main" id="{0144E7AE-C8C7-4A17-9E22-FBDBF1754D00}"/>
                </a:ext>
              </a:extLst>
            </p:cNvPr>
            <p:cNvSpPr/>
            <p:nvPr/>
          </p:nvSpPr>
          <p:spPr>
            <a:xfrm>
              <a:off x="8138276" y="4993044"/>
              <a:ext cx="5548" cy="114465"/>
            </a:xfrm>
            <a:custGeom>
              <a:avLst/>
              <a:gdLst>
                <a:gd name="connsiteX0" fmla="*/ 0 w 5548"/>
                <a:gd name="connsiteY0" fmla="*/ 0 h 114465"/>
                <a:gd name="connsiteX1" fmla="*/ 0 w 5548"/>
                <a:gd name="connsiteY1" fmla="*/ 114466 h 114465"/>
              </a:gdLst>
              <a:ahLst/>
              <a:cxnLst>
                <a:cxn ang="0">
                  <a:pos x="connsiteX0" y="connsiteY0"/>
                </a:cxn>
                <a:cxn ang="0">
                  <a:pos x="connsiteX1" y="connsiteY1"/>
                </a:cxn>
              </a:cxnLst>
              <a:rect l="l" t="t" r="r" b="b"/>
              <a:pathLst>
                <a:path w="5548" h="114465">
                  <a:moveTo>
                    <a:pt x="0" y="0"/>
                  </a:moveTo>
                  <a:lnTo>
                    <a:pt x="0" y="114466"/>
                  </a:lnTo>
                </a:path>
              </a:pathLst>
            </a:custGeom>
            <a:ln w="28575" cap="rnd">
              <a:solidFill>
                <a:srgbClr val="39B54A"/>
              </a:solidFill>
              <a:prstDash val="solid"/>
              <a:round/>
            </a:ln>
          </p:spPr>
          <p:txBody>
            <a:bodyPr rtlCol="0" anchor="ctr"/>
            <a:lstStyle/>
            <a:p>
              <a:endParaRPr lang="zh-CN" altLang="en-US" sz="1050"/>
            </a:p>
          </p:txBody>
        </p:sp>
        <p:grpSp>
          <p:nvGrpSpPr>
            <p:cNvPr id="27" name="图形 5">
              <a:extLst>
                <a:ext uri="{FF2B5EF4-FFF2-40B4-BE49-F238E27FC236}">
                  <a16:creationId xmlns:a16="http://schemas.microsoft.com/office/drawing/2014/main" id="{466F01CF-5C6A-4FF8-A8F7-1204B9F17888}"/>
                </a:ext>
              </a:extLst>
            </p:cNvPr>
            <p:cNvGrpSpPr/>
            <p:nvPr/>
          </p:nvGrpSpPr>
          <p:grpSpPr>
            <a:xfrm>
              <a:off x="7512848" y="2421199"/>
              <a:ext cx="3167060" cy="2890953"/>
              <a:chOff x="7512848" y="2421199"/>
              <a:chExt cx="3167060" cy="2890953"/>
            </a:xfrm>
          </p:grpSpPr>
          <p:sp>
            <p:nvSpPr>
              <p:cNvPr id="40" name="任意多边形: 形状 39">
                <a:extLst>
                  <a:ext uri="{FF2B5EF4-FFF2-40B4-BE49-F238E27FC236}">
                    <a16:creationId xmlns:a16="http://schemas.microsoft.com/office/drawing/2014/main" id="{6294623C-D6AE-483D-A882-AD70895333B0}"/>
                  </a:ext>
                </a:extLst>
              </p:cNvPr>
              <p:cNvSpPr/>
              <p:nvPr/>
            </p:nvSpPr>
            <p:spPr>
              <a:xfrm>
                <a:off x="7656222" y="4054791"/>
                <a:ext cx="2660178" cy="5548"/>
              </a:xfrm>
              <a:custGeom>
                <a:avLst/>
                <a:gdLst>
                  <a:gd name="connsiteX0" fmla="*/ 0 w 2660178"/>
                  <a:gd name="connsiteY0" fmla="*/ 0 h 5548"/>
                  <a:gd name="connsiteX1" fmla="*/ 2660179 w 2660178"/>
                  <a:gd name="connsiteY1" fmla="*/ 0 h 5548"/>
                </a:gdLst>
                <a:ahLst/>
                <a:cxnLst>
                  <a:cxn ang="0">
                    <a:pos x="connsiteX0" y="connsiteY0"/>
                  </a:cxn>
                  <a:cxn ang="0">
                    <a:pos x="connsiteX1" y="connsiteY1"/>
                  </a:cxn>
                </a:cxnLst>
                <a:rect l="l" t="t" r="r" b="b"/>
                <a:pathLst>
                  <a:path w="2660178" h="5548">
                    <a:moveTo>
                      <a:pt x="0" y="0"/>
                    </a:moveTo>
                    <a:lnTo>
                      <a:pt x="2660179" y="0"/>
                    </a:lnTo>
                  </a:path>
                </a:pathLst>
              </a:custGeom>
              <a:ln w="1109" cap="rnd">
                <a:solidFill>
                  <a:srgbClr val="000000">
                    <a:alpha val="40000"/>
                  </a:srgbClr>
                </a:solidFill>
                <a:prstDash val="solid"/>
                <a:round/>
              </a:ln>
            </p:spPr>
            <p:txBody>
              <a:bodyPr rtlCol="0" anchor="ctr"/>
              <a:lstStyle/>
              <a:p>
                <a:endParaRPr lang="zh-CN" altLang="en-US" sz="1050"/>
              </a:p>
            </p:txBody>
          </p:sp>
          <p:sp>
            <p:nvSpPr>
              <p:cNvPr id="41" name="任意多边形: 形状 40">
                <a:extLst>
                  <a:ext uri="{FF2B5EF4-FFF2-40B4-BE49-F238E27FC236}">
                    <a16:creationId xmlns:a16="http://schemas.microsoft.com/office/drawing/2014/main" id="{BD01CC6F-D377-4D03-B62E-ACA4D91FC55A}"/>
                  </a:ext>
                </a:extLst>
              </p:cNvPr>
              <p:cNvSpPr/>
              <p:nvPr/>
            </p:nvSpPr>
            <p:spPr>
              <a:xfrm>
                <a:off x="7656277" y="2724758"/>
                <a:ext cx="1637976" cy="1534995"/>
              </a:xfrm>
              <a:custGeom>
                <a:avLst/>
                <a:gdLst>
                  <a:gd name="connsiteX0" fmla="*/ -375 w 1637976"/>
                  <a:gd name="connsiteY0" fmla="*/ 1534633 h 1534995"/>
                  <a:gd name="connsiteX1" fmla="*/ 531894 w 1637976"/>
                  <a:gd name="connsiteY1" fmla="*/ 1180305 h 1534995"/>
                  <a:gd name="connsiteX2" fmla="*/ 1063941 w 1637976"/>
                  <a:gd name="connsiteY2" fmla="*/ 700414 h 1534995"/>
                  <a:gd name="connsiteX3" fmla="*/ 1595932 w 1637976"/>
                  <a:gd name="connsiteY3" fmla="*/ 56787 h 1534995"/>
                  <a:gd name="connsiteX4" fmla="*/ 1637602 w 1637976"/>
                  <a:gd name="connsiteY4" fmla="*/ -363 h 153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76" h="1534995">
                    <a:moveTo>
                      <a:pt x="-375" y="1534633"/>
                    </a:moveTo>
                    <a:cubicBezTo>
                      <a:pt x="185334" y="1429466"/>
                      <a:pt x="363219" y="1311050"/>
                      <a:pt x="531894" y="1180305"/>
                    </a:cubicBezTo>
                    <a:cubicBezTo>
                      <a:pt x="721431" y="1034395"/>
                      <a:pt x="899316" y="873949"/>
                      <a:pt x="1063941" y="700414"/>
                    </a:cubicBezTo>
                    <a:cubicBezTo>
                      <a:pt x="1242436" y="512486"/>
                      <a:pt x="1422985" y="291878"/>
                      <a:pt x="1595932" y="56787"/>
                    </a:cubicBezTo>
                    <a:lnTo>
                      <a:pt x="1637602" y="-363"/>
                    </a:lnTo>
                  </a:path>
                </a:pathLst>
              </a:custGeom>
              <a:noFill/>
              <a:ln w="27717" cap="rnd">
                <a:solidFill>
                  <a:srgbClr val="F7931E"/>
                </a:solidFill>
                <a:prstDash val="solid"/>
                <a:round/>
              </a:ln>
            </p:spPr>
            <p:txBody>
              <a:bodyPr rtlCol="0" anchor="ctr"/>
              <a:lstStyle/>
              <a:p>
                <a:endParaRPr lang="zh-CN" altLang="en-US" sz="1050"/>
              </a:p>
            </p:txBody>
          </p:sp>
          <p:sp>
            <p:nvSpPr>
              <p:cNvPr id="42" name="任意多边形: 形状 41">
                <a:extLst>
                  <a:ext uri="{FF2B5EF4-FFF2-40B4-BE49-F238E27FC236}">
                    <a16:creationId xmlns:a16="http://schemas.microsoft.com/office/drawing/2014/main" id="{A74BC124-1BED-4113-88AB-A374A4391946}"/>
                  </a:ext>
                </a:extLst>
              </p:cNvPr>
              <p:cNvSpPr/>
              <p:nvPr/>
            </p:nvSpPr>
            <p:spPr>
              <a:xfrm>
                <a:off x="7656222" y="2990753"/>
                <a:ext cx="2660178" cy="5548"/>
              </a:xfrm>
              <a:custGeom>
                <a:avLst/>
                <a:gdLst>
                  <a:gd name="connsiteX0" fmla="*/ 0 w 2660178"/>
                  <a:gd name="connsiteY0" fmla="*/ 0 h 5548"/>
                  <a:gd name="connsiteX1" fmla="*/ 2660179 w 2660178"/>
                  <a:gd name="connsiteY1" fmla="*/ 0 h 5548"/>
                </a:gdLst>
                <a:ahLst/>
                <a:cxnLst>
                  <a:cxn ang="0">
                    <a:pos x="connsiteX0" y="connsiteY0"/>
                  </a:cxn>
                  <a:cxn ang="0">
                    <a:pos x="connsiteX1" y="connsiteY1"/>
                  </a:cxn>
                </a:cxnLst>
                <a:rect l="l" t="t" r="r" b="b"/>
                <a:pathLst>
                  <a:path w="2660178" h="5548">
                    <a:moveTo>
                      <a:pt x="0" y="0"/>
                    </a:moveTo>
                    <a:lnTo>
                      <a:pt x="2660179" y="0"/>
                    </a:lnTo>
                  </a:path>
                </a:pathLst>
              </a:custGeom>
              <a:ln w="1109" cap="rnd">
                <a:solidFill>
                  <a:srgbClr val="000000">
                    <a:alpha val="40000"/>
                  </a:srgbClr>
                </a:solidFill>
                <a:prstDash val="solid"/>
                <a:round/>
              </a:ln>
            </p:spPr>
            <p:txBody>
              <a:bodyPr rtlCol="0" anchor="ctr"/>
              <a:lstStyle/>
              <a:p>
                <a:endParaRPr lang="zh-CN" altLang="en-US" sz="1050"/>
              </a:p>
            </p:txBody>
          </p:sp>
          <p:sp>
            <p:nvSpPr>
              <p:cNvPr id="43" name="任意多边形: 形状 42">
                <a:extLst>
                  <a:ext uri="{FF2B5EF4-FFF2-40B4-BE49-F238E27FC236}">
                    <a16:creationId xmlns:a16="http://schemas.microsoft.com/office/drawing/2014/main" id="{86D7AA06-43D5-4231-A0FE-0EA5A5B67CCB}"/>
                  </a:ext>
                </a:extLst>
              </p:cNvPr>
              <p:cNvSpPr/>
              <p:nvPr/>
            </p:nvSpPr>
            <p:spPr>
              <a:xfrm>
                <a:off x="8188268" y="2724758"/>
                <a:ext cx="5548" cy="2394125"/>
              </a:xfrm>
              <a:custGeom>
                <a:avLst/>
                <a:gdLst>
                  <a:gd name="connsiteX0" fmla="*/ 0 w 5548"/>
                  <a:gd name="connsiteY0" fmla="*/ 2394126 h 2394125"/>
                  <a:gd name="connsiteX1" fmla="*/ 0 w 5548"/>
                  <a:gd name="connsiteY1" fmla="*/ 1180612 h 2394125"/>
                  <a:gd name="connsiteX2" fmla="*/ 0 w 5548"/>
                  <a:gd name="connsiteY2" fmla="*/ 0 h 2394125"/>
                </a:gdLst>
                <a:ahLst/>
                <a:cxnLst>
                  <a:cxn ang="0">
                    <a:pos x="connsiteX0" y="connsiteY0"/>
                  </a:cxn>
                  <a:cxn ang="0">
                    <a:pos x="connsiteX1" y="connsiteY1"/>
                  </a:cxn>
                  <a:cxn ang="0">
                    <a:pos x="connsiteX2" y="connsiteY2"/>
                  </a:cxn>
                </a:cxnLst>
                <a:rect l="l" t="t" r="r" b="b"/>
                <a:pathLst>
                  <a:path w="5548" h="2394125">
                    <a:moveTo>
                      <a:pt x="0" y="2394126"/>
                    </a:moveTo>
                    <a:lnTo>
                      <a:pt x="0" y="1180612"/>
                    </a:lnTo>
                    <a:lnTo>
                      <a:pt x="0" y="0"/>
                    </a:lnTo>
                  </a:path>
                </a:pathLst>
              </a:custGeom>
              <a:noFill/>
              <a:ln w="1109" cap="rnd">
                <a:solidFill>
                  <a:srgbClr val="000000">
                    <a:alpha val="40000"/>
                  </a:srgbClr>
                </a:solidFill>
                <a:prstDash val="solid"/>
                <a:round/>
              </a:ln>
            </p:spPr>
            <p:txBody>
              <a:bodyPr rtlCol="0" anchor="ctr"/>
              <a:lstStyle/>
              <a:p>
                <a:endParaRPr lang="zh-CN" altLang="en-US" sz="1050"/>
              </a:p>
            </p:txBody>
          </p:sp>
          <p:sp>
            <p:nvSpPr>
              <p:cNvPr id="44" name="任意多边形: 形状 43">
                <a:extLst>
                  <a:ext uri="{FF2B5EF4-FFF2-40B4-BE49-F238E27FC236}">
                    <a16:creationId xmlns:a16="http://schemas.microsoft.com/office/drawing/2014/main" id="{34B50C89-69BF-4AE6-803E-78B7CC977AF2}"/>
                  </a:ext>
                </a:extLst>
              </p:cNvPr>
              <p:cNvSpPr/>
              <p:nvPr/>
            </p:nvSpPr>
            <p:spPr>
              <a:xfrm flipV="1">
                <a:off x="7664129" y="3480963"/>
                <a:ext cx="2643231" cy="55538"/>
              </a:xfrm>
              <a:custGeom>
                <a:avLst/>
                <a:gdLst>
                  <a:gd name="connsiteX0" fmla="*/ 0 w 2660178"/>
                  <a:gd name="connsiteY0" fmla="*/ 0 h 5548"/>
                  <a:gd name="connsiteX1" fmla="*/ 2660179 w 2660178"/>
                  <a:gd name="connsiteY1" fmla="*/ 0 h 5548"/>
                </a:gdLst>
                <a:ahLst/>
                <a:cxnLst>
                  <a:cxn ang="0">
                    <a:pos x="connsiteX0" y="connsiteY0"/>
                  </a:cxn>
                  <a:cxn ang="0">
                    <a:pos x="connsiteX1" y="connsiteY1"/>
                  </a:cxn>
                </a:cxnLst>
                <a:rect l="l" t="t" r="r" b="b"/>
                <a:pathLst>
                  <a:path w="2660178" h="5548">
                    <a:moveTo>
                      <a:pt x="0" y="0"/>
                    </a:moveTo>
                    <a:lnTo>
                      <a:pt x="2660179" y="0"/>
                    </a:lnTo>
                  </a:path>
                </a:pathLst>
              </a:custGeom>
              <a:ln w="1109" cap="rnd">
                <a:solidFill>
                  <a:srgbClr val="000000">
                    <a:alpha val="40000"/>
                  </a:srgbClr>
                </a:solidFill>
                <a:prstDash val="solid"/>
                <a:round/>
              </a:ln>
            </p:spPr>
            <p:txBody>
              <a:bodyPr rtlCol="0" anchor="ctr"/>
              <a:lstStyle/>
              <a:p>
                <a:endParaRPr lang="zh-CN" altLang="en-US" sz="1050"/>
              </a:p>
            </p:txBody>
          </p:sp>
          <p:sp>
            <p:nvSpPr>
              <p:cNvPr id="45" name="任意多边形: 形状 44">
                <a:extLst>
                  <a:ext uri="{FF2B5EF4-FFF2-40B4-BE49-F238E27FC236}">
                    <a16:creationId xmlns:a16="http://schemas.microsoft.com/office/drawing/2014/main" id="{928B0264-D34B-4607-B2A3-2EA19432EBBA}"/>
                  </a:ext>
                </a:extLst>
              </p:cNvPr>
              <p:cNvSpPr/>
              <p:nvPr/>
            </p:nvSpPr>
            <p:spPr>
              <a:xfrm>
                <a:off x="9784353" y="2724758"/>
                <a:ext cx="5548" cy="2394126"/>
              </a:xfrm>
              <a:custGeom>
                <a:avLst/>
                <a:gdLst>
                  <a:gd name="connsiteX0" fmla="*/ 0 w 5548"/>
                  <a:gd name="connsiteY0" fmla="*/ 2394126 h 2394126"/>
                  <a:gd name="connsiteX1" fmla="*/ 0 w 5548"/>
                  <a:gd name="connsiteY1" fmla="*/ 0 h 2394126"/>
                </a:gdLst>
                <a:ahLst/>
                <a:cxnLst>
                  <a:cxn ang="0">
                    <a:pos x="connsiteX0" y="connsiteY0"/>
                  </a:cxn>
                  <a:cxn ang="0">
                    <a:pos x="connsiteX1" y="connsiteY1"/>
                  </a:cxn>
                </a:cxnLst>
                <a:rect l="l" t="t" r="r" b="b"/>
                <a:pathLst>
                  <a:path w="5548" h="2394126">
                    <a:moveTo>
                      <a:pt x="0" y="2394126"/>
                    </a:moveTo>
                    <a:lnTo>
                      <a:pt x="0" y="0"/>
                    </a:lnTo>
                  </a:path>
                </a:pathLst>
              </a:custGeom>
              <a:ln w="1109" cap="rnd">
                <a:solidFill>
                  <a:srgbClr val="000000">
                    <a:alpha val="40000"/>
                  </a:srgbClr>
                </a:solidFill>
                <a:prstDash val="solid"/>
                <a:round/>
              </a:ln>
            </p:spPr>
            <p:txBody>
              <a:bodyPr rtlCol="0" anchor="ctr"/>
              <a:lstStyle/>
              <a:p>
                <a:endParaRPr lang="zh-CN" altLang="en-US" sz="1050"/>
              </a:p>
            </p:txBody>
          </p:sp>
          <p:sp>
            <p:nvSpPr>
              <p:cNvPr id="46" name="任意多边形: 形状 45">
                <a:extLst>
                  <a:ext uri="{FF2B5EF4-FFF2-40B4-BE49-F238E27FC236}">
                    <a16:creationId xmlns:a16="http://schemas.microsoft.com/office/drawing/2014/main" id="{EA3A297A-7EDF-40A9-A11D-9B5B4F9184FA}"/>
                  </a:ext>
                </a:extLst>
              </p:cNvPr>
              <p:cNvSpPr/>
              <p:nvPr/>
            </p:nvSpPr>
            <p:spPr>
              <a:xfrm>
                <a:off x="7656277" y="2724758"/>
                <a:ext cx="2024485" cy="1707997"/>
              </a:xfrm>
              <a:custGeom>
                <a:avLst/>
                <a:gdLst>
                  <a:gd name="connsiteX0" fmla="*/ -375 w 2024485"/>
                  <a:gd name="connsiteY0" fmla="*/ 1707635 h 1707997"/>
                  <a:gd name="connsiteX1" fmla="*/ 531894 w 2024485"/>
                  <a:gd name="connsiteY1" fmla="*/ 1425327 h 1707997"/>
                  <a:gd name="connsiteX2" fmla="*/ 1063941 w 2024485"/>
                  <a:gd name="connsiteY2" fmla="*/ 1043700 h 1707997"/>
                  <a:gd name="connsiteX3" fmla="*/ 1595932 w 2024485"/>
                  <a:gd name="connsiteY3" fmla="*/ 532905 h 1707997"/>
                  <a:gd name="connsiteX4" fmla="*/ 2024111 w 2024485"/>
                  <a:gd name="connsiteY4" fmla="*/ -363 h 170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485" h="1707997">
                    <a:moveTo>
                      <a:pt x="-375" y="1707635"/>
                    </a:moveTo>
                    <a:cubicBezTo>
                      <a:pt x="183120" y="1625456"/>
                      <a:pt x="360939" y="1531148"/>
                      <a:pt x="531894" y="1425327"/>
                    </a:cubicBezTo>
                    <a:cubicBezTo>
                      <a:pt x="717658" y="1310279"/>
                      <a:pt x="895410" y="1182779"/>
                      <a:pt x="1063941" y="1043700"/>
                    </a:cubicBezTo>
                    <a:cubicBezTo>
                      <a:pt x="1254116" y="887343"/>
                      <a:pt x="1431973" y="716571"/>
                      <a:pt x="1595932" y="532905"/>
                    </a:cubicBezTo>
                    <a:cubicBezTo>
                      <a:pt x="1739139" y="372886"/>
                      <a:pt x="1884011" y="190562"/>
                      <a:pt x="2024111" y="-363"/>
                    </a:cubicBezTo>
                  </a:path>
                </a:pathLst>
              </a:custGeom>
              <a:noFill/>
              <a:ln w="13858" cap="rnd">
                <a:solidFill>
                  <a:srgbClr val="000000">
                    <a:alpha val="40000"/>
                  </a:srgbClr>
                </a:solidFill>
                <a:prstDash val="solid"/>
                <a:round/>
              </a:ln>
            </p:spPr>
            <p:txBody>
              <a:bodyPr rtlCol="0" anchor="ctr"/>
              <a:lstStyle/>
              <a:p>
                <a:endParaRPr lang="zh-CN" altLang="en-US" sz="1050"/>
              </a:p>
            </p:txBody>
          </p:sp>
          <p:sp>
            <p:nvSpPr>
              <p:cNvPr id="47" name="任意多边形: 形状 46">
                <a:extLst>
                  <a:ext uri="{FF2B5EF4-FFF2-40B4-BE49-F238E27FC236}">
                    <a16:creationId xmlns:a16="http://schemas.microsoft.com/office/drawing/2014/main" id="{68118F91-3B99-43DA-8809-C3ADED0F42BF}"/>
                  </a:ext>
                </a:extLst>
              </p:cNvPr>
              <p:cNvSpPr/>
              <p:nvPr/>
            </p:nvSpPr>
            <p:spPr>
              <a:xfrm>
                <a:off x="9252306" y="2724758"/>
                <a:ext cx="5548" cy="2394125"/>
              </a:xfrm>
              <a:custGeom>
                <a:avLst/>
                <a:gdLst>
                  <a:gd name="connsiteX0" fmla="*/ 0 w 5548"/>
                  <a:gd name="connsiteY0" fmla="*/ 2394126 h 2394125"/>
                  <a:gd name="connsiteX1" fmla="*/ 0 w 5548"/>
                  <a:gd name="connsiteY1" fmla="*/ 57094 h 2394125"/>
                  <a:gd name="connsiteX2" fmla="*/ 0 w 5548"/>
                  <a:gd name="connsiteY2" fmla="*/ 0 h 2394125"/>
                </a:gdLst>
                <a:ahLst/>
                <a:cxnLst>
                  <a:cxn ang="0">
                    <a:pos x="connsiteX0" y="connsiteY0"/>
                  </a:cxn>
                  <a:cxn ang="0">
                    <a:pos x="connsiteX1" y="connsiteY1"/>
                  </a:cxn>
                  <a:cxn ang="0">
                    <a:pos x="connsiteX2" y="connsiteY2"/>
                  </a:cxn>
                </a:cxnLst>
                <a:rect l="l" t="t" r="r" b="b"/>
                <a:pathLst>
                  <a:path w="5548" h="2394125">
                    <a:moveTo>
                      <a:pt x="0" y="2394126"/>
                    </a:moveTo>
                    <a:lnTo>
                      <a:pt x="0" y="57094"/>
                    </a:lnTo>
                    <a:lnTo>
                      <a:pt x="0" y="0"/>
                    </a:lnTo>
                  </a:path>
                </a:pathLst>
              </a:custGeom>
              <a:noFill/>
              <a:ln w="1109" cap="rnd">
                <a:solidFill>
                  <a:srgbClr val="000000">
                    <a:alpha val="40000"/>
                  </a:srgbClr>
                </a:solidFill>
                <a:prstDash val="solid"/>
                <a:round/>
              </a:ln>
            </p:spPr>
            <p:txBody>
              <a:bodyPr rtlCol="0" anchor="ctr"/>
              <a:lstStyle/>
              <a:p>
                <a:endParaRPr lang="zh-CN" altLang="en-US" sz="1050"/>
              </a:p>
            </p:txBody>
          </p:sp>
          <p:sp>
            <p:nvSpPr>
              <p:cNvPr id="48" name="任意多边形: 形状 47">
                <a:extLst>
                  <a:ext uri="{FF2B5EF4-FFF2-40B4-BE49-F238E27FC236}">
                    <a16:creationId xmlns:a16="http://schemas.microsoft.com/office/drawing/2014/main" id="{4AEA50A9-937A-4799-91DE-49F34B55200A}"/>
                  </a:ext>
                </a:extLst>
              </p:cNvPr>
              <p:cNvSpPr/>
              <p:nvPr/>
            </p:nvSpPr>
            <p:spPr>
              <a:xfrm>
                <a:off x="7656222" y="4259753"/>
                <a:ext cx="5548" cy="859131"/>
              </a:xfrm>
              <a:custGeom>
                <a:avLst/>
                <a:gdLst>
                  <a:gd name="connsiteX0" fmla="*/ 0 w 5548"/>
                  <a:gd name="connsiteY0" fmla="*/ 859131 h 859131"/>
                  <a:gd name="connsiteX1" fmla="*/ 0 w 5548"/>
                  <a:gd name="connsiteY1" fmla="*/ 0 h 859131"/>
                </a:gdLst>
                <a:ahLst/>
                <a:cxnLst>
                  <a:cxn ang="0">
                    <a:pos x="connsiteX0" y="connsiteY0"/>
                  </a:cxn>
                  <a:cxn ang="0">
                    <a:pos x="connsiteX1" y="connsiteY1"/>
                  </a:cxn>
                </a:cxnLst>
                <a:rect l="l" t="t" r="r" b="b"/>
                <a:pathLst>
                  <a:path w="5548" h="859131">
                    <a:moveTo>
                      <a:pt x="0" y="859131"/>
                    </a:moveTo>
                    <a:lnTo>
                      <a:pt x="0" y="0"/>
                    </a:lnTo>
                  </a:path>
                </a:pathLst>
              </a:custGeom>
              <a:ln w="5543" cap="rnd">
                <a:solidFill>
                  <a:srgbClr val="000000"/>
                </a:solidFill>
                <a:prstDash val="solid"/>
                <a:round/>
              </a:ln>
            </p:spPr>
            <p:txBody>
              <a:bodyPr rtlCol="0" anchor="ctr"/>
              <a:lstStyle/>
              <a:p>
                <a:endParaRPr lang="zh-CN" altLang="en-US" sz="1050"/>
              </a:p>
            </p:txBody>
          </p:sp>
          <p:sp>
            <p:nvSpPr>
              <p:cNvPr id="49" name="任意多边形: 形状 48">
                <a:extLst>
                  <a:ext uri="{FF2B5EF4-FFF2-40B4-BE49-F238E27FC236}">
                    <a16:creationId xmlns:a16="http://schemas.microsoft.com/office/drawing/2014/main" id="{12517AE0-A6BC-4931-A349-62D5EA69B655}"/>
                  </a:ext>
                </a:extLst>
              </p:cNvPr>
              <p:cNvSpPr/>
              <p:nvPr/>
            </p:nvSpPr>
            <p:spPr>
              <a:xfrm>
                <a:off x="9283323" y="3949480"/>
                <a:ext cx="5548" cy="1163910"/>
              </a:xfrm>
              <a:custGeom>
                <a:avLst/>
                <a:gdLst>
                  <a:gd name="connsiteX0" fmla="*/ 0 w 5548"/>
                  <a:gd name="connsiteY0" fmla="*/ 1163911 h 1163910"/>
                  <a:gd name="connsiteX1" fmla="*/ 0 w 5548"/>
                  <a:gd name="connsiteY1" fmla="*/ 0 h 1163910"/>
                </a:gdLst>
                <a:ahLst/>
                <a:cxnLst>
                  <a:cxn ang="0">
                    <a:pos x="connsiteX0" y="connsiteY0"/>
                  </a:cxn>
                  <a:cxn ang="0">
                    <a:pos x="connsiteX1" y="connsiteY1"/>
                  </a:cxn>
                </a:cxnLst>
                <a:rect l="l" t="t" r="r" b="b"/>
                <a:pathLst>
                  <a:path w="5548" h="1163910">
                    <a:moveTo>
                      <a:pt x="0" y="1163911"/>
                    </a:moveTo>
                    <a:lnTo>
                      <a:pt x="0" y="0"/>
                    </a:lnTo>
                  </a:path>
                </a:pathLst>
              </a:custGeom>
              <a:ln w="28575" cap="rnd">
                <a:solidFill>
                  <a:srgbClr val="FF0000"/>
                </a:solidFill>
                <a:prstDash val="solid"/>
                <a:round/>
              </a:ln>
            </p:spPr>
            <p:txBody>
              <a:bodyPr rtlCol="0" anchor="ctr"/>
              <a:lstStyle/>
              <a:p>
                <a:endParaRPr lang="zh-CN" altLang="en-US" sz="1050"/>
              </a:p>
            </p:txBody>
          </p:sp>
          <p:sp>
            <p:nvSpPr>
              <p:cNvPr id="50" name="任意多边形: 形状 49">
                <a:extLst>
                  <a:ext uri="{FF2B5EF4-FFF2-40B4-BE49-F238E27FC236}">
                    <a16:creationId xmlns:a16="http://schemas.microsoft.com/office/drawing/2014/main" id="{D4B6B4E9-919F-4673-A2E5-8F5AC3FB7867}"/>
                  </a:ext>
                </a:extLst>
              </p:cNvPr>
              <p:cNvSpPr/>
              <p:nvPr/>
            </p:nvSpPr>
            <p:spPr>
              <a:xfrm>
                <a:off x="8720315" y="2724758"/>
                <a:ext cx="5548" cy="2394125"/>
              </a:xfrm>
              <a:custGeom>
                <a:avLst/>
                <a:gdLst>
                  <a:gd name="connsiteX0" fmla="*/ 0 w 5548"/>
                  <a:gd name="connsiteY0" fmla="*/ 2394126 h 2394125"/>
                  <a:gd name="connsiteX1" fmla="*/ 0 w 5548"/>
                  <a:gd name="connsiteY1" fmla="*/ 700777 h 2394125"/>
                  <a:gd name="connsiteX2" fmla="*/ 0 w 5548"/>
                  <a:gd name="connsiteY2" fmla="*/ 0 h 2394125"/>
                </a:gdLst>
                <a:ahLst/>
                <a:cxnLst>
                  <a:cxn ang="0">
                    <a:pos x="connsiteX0" y="connsiteY0"/>
                  </a:cxn>
                  <a:cxn ang="0">
                    <a:pos x="connsiteX1" y="connsiteY1"/>
                  </a:cxn>
                  <a:cxn ang="0">
                    <a:pos x="connsiteX2" y="connsiteY2"/>
                  </a:cxn>
                </a:cxnLst>
                <a:rect l="l" t="t" r="r" b="b"/>
                <a:pathLst>
                  <a:path w="5548" h="2394125">
                    <a:moveTo>
                      <a:pt x="0" y="2394126"/>
                    </a:moveTo>
                    <a:lnTo>
                      <a:pt x="0" y="700777"/>
                    </a:lnTo>
                    <a:lnTo>
                      <a:pt x="0" y="0"/>
                    </a:lnTo>
                  </a:path>
                </a:pathLst>
              </a:custGeom>
              <a:noFill/>
              <a:ln w="1109" cap="rnd">
                <a:solidFill>
                  <a:srgbClr val="000000">
                    <a:alpha val="40000"/>
                  </a:srgbClr>
                </a:solidFill>
                <a:prstDash val="solid"/>
                <a:round/>
              </a:ln>
            </p:spPr>
            <p:txBody>
              <a:bodyPr rtlCol="0" anchor="ctr"/>
              <a:lstStyle/>
              <a:p>
                <a:endParaRPr lang="zh-CN" altLang="en-US" sz="1050"/>
              </a:p>
            </p:txBody>
          </p:sp>
          <p:sp>
            <p:nvSpPr>
              <p:cNvPr id="51" name="任意多边形: 形状 50">
                <a:extLst>
                  <a:ext uri="{FF2B5EF4-FFF2-40B4-BE49-F238E27FC236}">
                    <a16:creationId xmlns:a16="http://schemas.microsoft.com/office/drawing/2014/main" id="{FBC20E85-44AE-4D55-ADE5-55655BA20AD8}"/>
                  </a:ext>
                </a:extLst>
              </p:cNvPr>
              <p:cNvSpPr/>
              <p:nvPr/>
            </p:nvSpPr>
            <p:spPr>
              <a:xfrm>
                <a:off x="9299635" y="2724758"/>
                <a:ext cx="1016764" cy="5548"/>
              </a:xfrm>
              <a:custGeom>
                <a:avLst/>
                <a:gdLst>
                  <a:gd name="connsiteX0" fmla="*/ 1016765 w 1016764"/>
                  <a:gd name="connsiteY0" fmla="*/ 0 h 5548"/>
                  <a:gd name="connsiteX1" fmla="*/ 0 w 1016764"/>
                  <a:gd name="connsiteY1" fmla="*/ 0 h 5548"/>
                </a:gdLst>
                <a:ahLst/>
                <a:cxnLst>
                  <a:cxn ang="0">
                    <a:pos x="connsiteX0" y="connsiteY0"/>
                  </a:cxn>
                  <a:cxn ang="0">
                    <a:pos x="connsiteX1" y="connsiteY1"/>
                  </a:cxn>
                </a:cxnLst>
                <a:rect l="l" t="t" r="r" b="b"/>
                <a:pathLst>
                  <a:path w="1016764" h="5548">
                    <a:moveTo>
                      <a:pt x="1016765" y="0"/>
                    </a:moveTo>
                    <a:lnTo>
                      <a:pt x="0" y="0"/>
                    </a:lnTo>
                  </a:path>
                </a:pathLst>
              </a:custGeom>
              <a:ln w="5543" cap="rnd">
                <a:solidFill>
                  <a:srgbClr val="000000"/>
                </a:solidFill>
                <a:prstDash val="solid"/>
                <a:round/>
              </a:ln>
            </p:spPr>
            <p:txBody>
              <a:bodyPr rtlCol="0" anchor="ctr"/>
              <a:lstStyle/>
              <a:p>
                <a:endParaRPr lang="zh-CN" altLang="en-US" sz="1050"/>
              </a:p>
            </p:txBody>
          </p:sp>
          <p:sp>
            <p:nvSpPr>
              <p:cNvPr id="52" name="任意多边形: 形状 51">
                <a:extLst>
                  <a:ext uri="{FF2B5EF4-FFF2-40B4-BE49-F238E27FC236}">
                    <a16:creationId xmlns:a16="http://schemas.microsoft.com/office/drawing/2014/main" id="{A5FDD7E6-4642-4D61-8988-B5CB4DBE57AE}"/>
                  </a:ext>
                </a:extLst>
              </p:cNvPr>
              <p:cNvSpPr/>
              <p:nvPr/>
            </p:nvSpPr>
            <p:spPr>
              <a:xfrm>
                <a:off x="7656277" y="3002128"/>
                <a:ext cx="2660400" cy="1689021"/>
              </a:xfrm>
              <a:custGeom>
                <a:avLst/>
                <a:gdLst>
                  <a:gd name="connsiteX0" fmla="*/ -375 w 2660400"/>
                  <a:gd name="connsiteY0" fmla="*/ 1688659 h 1689021"/>
                  <a:gd name="connsiteX1" fmla="*/ 531894 w 2660400"/>
                  <a:gd name="connsiteY1" fmla="*/ 1513326 h 1689021"/>
                  <a:gd name="connsiteX2" fmla="*/ 1063941 w 2660400"/>
                  <a:gd name="connsiteY2" fmla="*/ 1276904 h 1689021"/>
                  <a:gd name="connsiteX3" fmla="*/ 1595932 w 2660400"/>
                  <a:gd name="connsiteY3" fmla="*/ 961472 h 1689021"/>
                  <a:gd name="connsiteX4" fmla="*/ 2127979 w 2660400"/>
                  <a:gd name="connsiteY4" fmla="*/ 544945 h 1689021"/>
                  <a:gd name="connsiteX5" fmla="*/ 2660026 w 2660400"/>
                  <a:gd name="connsiteY5" fmla="*/ -363 h 168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400" h="1689021">
                    <a:moveTo>
                      <a:pt x="-375" y="1688659"/>
                    </a:moveTo>
                    <a:cubicBezTo>
                      <a:pt x="176789" y="1639277"/>
                      <a:pt x="354342" y="1581240"/>
                      <a:pt x="531894" y="1513326"/>
                    </a:cubicBezTo>
                    <a:cubicBezTo>
                      <a:pt x="713375" y="1444170"/>
                      <a:pt x="890983" y="1365248"/>
                      <a:pt x="1063941" y="1276904"/>
                    </a:cubicBezTo>
                    <a:cubicBezTo>
                      <a:pt x="1247624" y="1182857"/>
                      <a:pt x="1425293" y="1077513"/>
                      <a:pt x="1595932" y="961472"/>
                    </a:cubicBezTo>
                    <a:cubicBezTo>
                      <a:pt x="1782357" y="834633"/>
                      <a:pt x="1960103" y="695476"/>
                      <a:pt x="2127979" y="544945"/>
                    </a:cubicBezTo>
                    <a:cubicBezTo>
                      <a:pt x="2317039" y="374983"/>
                      <a:pt x="2494769" y="192820"/>
                      <a:pt x="2660026" y="-363"/>
                    </a:cubicBezTo>
                  </a:path>
                </a:pathLst>
              </a:custGeom>
              <a:noFill/>
              <a:ln w="27717" cap="rnd">
                <a:solidFill>
                  <a:srgbClr val="0071BC"/>
                </a:solidFill>
                <a:prstDash val="solid"/>
                <a:round/>
              </a:ln>
            </p:spPr>
            <p:txBody>
              <a:bodyPr rtlCol="0" anchor="ctr"/>
              <a:lstStyle/>
              <a:p>
                <a:endParaRPr lang="zh-CN" altLang="en-US" sz="1050" dirty="0"/>
              </a:p>
            </p:txBody>
          </p:sp>
          <p:sp>
            <p:nvSpPr>
              <p:cNvPr id="53" name="任意多边形: 形状 52">
                <a:extLst>
                  <a:ext uri="{FF2B5EF4-FFF2-40B4-BE49-F238E27FC236}">
                    <a16:creationId xmlns:a16="http://schemas.microsoft.com/office/drawing/2014/main" id="{70C1B4B2-6E08-4FC9-95C9-A0D6EF435BE6}"/>
                  </a:ext>
                </a:extLst>
              </p:cNvPr>
              <p:cNvSpPr/>
              <p:nvPr/>
            </p:nvSpPr>
            <p:spPr>
              <a:xfrm>
                <a:off x="7656277" y="3859428"/>
                <a:ext cx="2660122" cy="1003281"/>
              </a:xfrm>
              <a:custGeom>
                <a:avLst/>
                <a:gdLst>
                  <a:gd name="connsiteX0" fmla="*/ -375 w 2660122"/>
                  <a:gd name="connsiteY0" fmla="*/ 1002919 h 1003281"/>
                  <a:gd name="connsiteX1" fmla="*/ 531617 w 2660122"/>
                  <a:gd name="connsiteY1" fmla="*/ 898163 h 1003281"/>
                  <a:gd name="connsiteX2" fmla="*/ 1063664 w 2660122"/>
                  <a:gd name="connsiteY2" fmla="*/ 757064 h 1003281"/>
                  <a:gd name="connsiteX3" fmla="*/ 1595655 w 2660122"/>
                  <a:gd name="connsiteY3" fmla="*/ 569358 h 1003281"/>
                  <a:gd name="connsiteX4" fmla="*/ 2127701 w 2660122"/>
                  <a:gd name="connsiteY4" fmla="*/ 322172 h 1003281"/>
                  <a:gd name="connsiteX5" fmla="*/ 2659748 w 2660122"/>
                  <a:gd name="connsiteY5" fmla="*/ -363 h 100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122" h="1003281">
                    <a:moveTo>
                      <a:pt x="-375" y="1002919"/>
                    </a:moveTo>
                    <a:cubicBezTo>
                      <a:pt x="176956" y="973329"/>
                      <a:pt x="354286" y="938406"/>
                      <a:pt x="531617" y="898163"/>
                    </a:cubicBezTo>
                    <a:cubicBezTo>
                      <a:pt x="709169" y="857603"/>
                      <a:pt x="886333" y="811218"/>
                      <a:pt x="1063664" y="757064"/>
                    </a:cubicBezTo>
                    <a:cubicBezTo>
                      <a:pt x="1240994" y="702911"/>
                      <a:pt x="1418324" y="641045"/>
                      <a:pt x="1595655" y="569358"/>
                    </a:cubicBezTo>
                    <a:cubicBezTo>
                      <a:pt x="1777146" y="496190"/>
                      <a:pt x="1954732" y="413684"/>
                      <a:pt x="2127701" y="322172"/>
                    </a:cubicBezTo>
                    <a:cubicBezTo>
                      <a:pt x="2311097" y="224962"/>
                      <a:pt x="2488738" y="117277"/>
                      <a:pt x="2659748" y="-363"/>
                    </a:cubicBezTo>
                  </a:path>
                </a:pathLst>
              </a:custGeom>
              <a:noFill/>
              <a:ln w="13858" cap="rnd">
                <a:solidFill>
                  <a:srgbClr val="000000">
                    <a:alpha val="40000"/>
                  </a:srgbClr>
                </a:solidFill>
                <a:prstDash val="solid"/>
                <a:round/>
              </a:ln>
            </p:spPr>
            <p:txBody>
              <a:bodyPr rtlCol="0" anchor="ctr"/>
              <a:lstStyle/>
              <a:p>
                <a:endParaRPr lang="zh-CN" altLang="en-US" sz="1050"/>
              </a:p>
            </p:txBody>
          </p:sp>
          <p:sp>
            <p:nvSpPr>
              <p:cNvPr id="55" name="任意多边形: 形状 54">
                <a:extLst>
                  <a:ext uri="{FF2B5EF4-FFF2-40B4-BE49-F238E27FC236}">
                    <a16:creationId xmlns:a16="http://schemas.microsoft.com/office/drawing/2014/main" id="{784F093F-8EDF-4FDF-A51B-E4BA80252AD8}"/>
                  </a:ext>
                </a:extLst>
              </p:cNvPr>
              <p:cNvSpPr/>
              <p:nvPr/>
            </p:nvSpPr>
            <p:spPr>
              <a:xfrm>
                <a:off x="7656277" y="4702801"/>
                <a:ext cx="2660122" cy="330857"/>
              </a:xfrm>
              <a:custGeom>
                <a:avLst/>
                <a:gdLst>
                  <a:gd name="connsiteX0" fmla="*/ -375 w 2660122"/>
                  <a:gd name="connsiteY0" fmla="*/ 330495 h 330857"/>
                  <a:gd name="connsiteX1" fmla="*/ 531894 w 2660122"/>
                  <a:gd name="connsiteY1" fmla="*/ 295706 h 330857"/>
                  <a:gd name="connsiteX2" fmla="*/ 1063941 w 2660122"/>
                  <a:gd name="connsiteY2" fmla="*/ 248932 h 330857"/>
                  <a:gd name="connsiteX3" fmla="*/ 1595932 w 2660122"/>
                  <a:gd name="connsiteY3" fmla="*/ 186844 h 330857"/>
                  <a:gd name="connsiteX4" fmla="*/ 2127979 w 2660122"/>
                  <a:gd name="connsiteY4" fmla="*/ 105336 h 330857"/>
                  <a:gd name="connsiteX5" fmla="*/ 2659748 w 2660122"/>
                  <a:gd name="connsiteY5" fmla="*/ -363 h 3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122" h="330857">
                    <a:moveTo>
                      <a:pt x="-375" y="330495"/>
                    </a:moveTo>
                    <a:lnTo>
                      <a:pt x="531894" y="295706"/>
                    </a:lnTo>
                    <a:lnTo>
                      <a:pt x="1063941" y="248932"/>
                    </a:lnTo>
                    <a:cubicBezTo>
                      <a:pt x="1241271" y="231027"/>
                      <a:pt x="1418602" y="210331"/>
                      <a:pt x="1595932" y="186844"/>
                    </a:cubicBezTo>
                    <a:cubicBezTo>
                      <a:pt x="1773262" y="163357"/>
                      <a:pt x="1950610" y="136186"/>
                      <a:pt x="2127979" y="105336"/>
                    </a:cubicBezTo>
                    <a:cubicBezTo>
                      <a:pt x="2305126" y="74448"/>
                      <a:pt x="2482379" y="39215"/>
                      <a:pt x="2659748" y="-363"/>
                    </a:cubicBezTo>
                  </a:path>
                </a:pathLst>
              </a:custGeom>
              <a:noFill/>
              <a:ln w="13858" cap="rnd">
                <a:solidFill>
                  <a:srgbClr val="000000">
                    <a:alpha val="40000"/>
                  </a:srgbClr>
                </a:solidFill>
                <a:prstDash val="solid"/>
                <a:round/>
              </a:ln>
            </p:spPr>
            <p:txBody>
              <a:bodyPr rtlCol="0" anchor="ctr"/>
              <a:lstStyle/>
              <a:p>
                <a:endParaRPr lang="zh-CN" altLang="en-US" sz="1050"/>
              </a:p>
            </p:txBody>
          </p:sp>
          <p:sp>
            <p:nvSpPr>
              <p:cNvPr id="56" name="任意多边形: 形状 55">
                <a:extLst>
                  <a:ext uri="{FF2B5EF4-FFF2-40B4-BE49-F238E27FC236}">
                    <a16:creationId xmlns:a16="http://schemas.microsoft.com/office/drawing/2014/main" id="{679DD15B-D556-4897-9C7D-3437480DD7D3}"/>
                  </a:ext>
                </a:extLst>
              </p:cNvPr>
              <p:cNvSpPr/>
              <p:nvPr/>
            </p:nvSpPr>
            <p:spPr>
              <a:xfrm>
                <a:off x="10316400" y="2724758"/>
                <a:ext cx="5548" cy="2394126"/>
              </a:xfrm>
              <a:custGeom>
                <a:avLst/>
                <a:gdLst>
                  <a:gd name="connsiteX0" fmla="*/ 0 w 5548"/>
                  <a:gd name="connsiteY0" fmla="*/ 2394126 h 2394126"/>
                  <a:gd name="connsiteX1" fmla="*/ 0 w 5548"/>
                  <a:gd name="connsiteY1" fmla="*/ 0 h 2394126"/>
                </a:gdLst>
                <a:ahLst/>
                <a:cxnLst>
                  <a:cxn ang="0">
                    <a:pos x="connsiteX0" y="connsiteY0"/>
                  </a:cxn>
                  <a:cxn ang="0">
                    <a:pos x="connsiteX1" y="connsiteY1"/>
                  </a:cxn>
                </a:cxnLst>
                <a:rect l="l" t="t" r="r" b="b"/>
                <a:pathLst>
                  <a:path w="5548" h="2394126">
                    <a:moveTo>
                      <a:pt x="0" y="2394126"/>
                    </a:moveTo>
                    <a:lnTo>
                      <a:pt x="0" y="0"/>
                    </a:lnTo>
                  </a:path>
                </a:pathLst>
              </a:custGeom>
              <a:ln w="5543" cap="rnd">
                <a:solidFill>
                  <a:srgbClr val="000000"/>
                </a:solidFill>
                <a:prstDash val="solid"/>
                <a:round/>
              </a:ln>
            </p:spPr>
            <p:txBody>
              <a:bodyPr rtlCol="0" anchor="ctr"/>
              <a:lstStyle/>
              <a:p>
                <a:endParaRPr lang="zh-CN" altLang="en-US" sz="1050"/>
              </a:p>
            </p:txBody>
          </p:sp>
          <p:sp>
            <p:nvSpPr>
              <p:cNvPr id="57" name="任意多边形: 形状 56">
                <a:extLst>
                  <a:ext uri="{FF2B5EF4-FFF2-40B4-BE49-F238E27FC236}">
                    <a16:creationId xmlns:a16="http://schemas.microsoft.com/office/drawing/2014/main" id="{4945CB5E-56B1-4FD0-A74E-7B944AA0E38D}"/>
                  </a:ext>
                </a:extLst>
              </p:cNvPr>
              <p:cNvSpPr/>
              <p:nvPr/>
            </p:nvSpPr>
            <p:spPr>
              <a:xfrm>
                <a:off x="7656222" y="4586837"/>
                <a:ext cx="2660178" cy="5548"/>
              </a:xfrm>
              <a:custGeom>
                <a:avLst/>
                <a:gdLst>
                  <a:gd name="connsiteX0" fmla="*/ 0 w 2660178"/>
                  <a:gd name="connsiteY0" fmla="*/ 0 h 5548"/>
                  <a:gd name="connsiteX1" fmla="*/ 2660179 w 2660178"/>
                  <a:gd name="connsiteY1" fmla="*/ 0 h 5548"/>
                </a:gdLst>
                <a:ahLst/>
                <a:cxnLst>
                  <a:cxn ang="0">
                    <a:pos x="connsiteX0" y="connsiteY0"/>
                  </a:cxn>
                  <a:cxn ang="0">
                    <a:pos x="connsiteX1" y="connsiteY1"/>
                  </a:cxn>
                </a:cxnLst>
                <a:rect l="l" t="t" r="r" b="b"/>
                <a:pathLst>
                  <a:path w="2660178" h="5548">
                    <a:moveTo>
                      <a:pt x="0" y="0"/>
                    </a:moveTo>
                    <a:lnTo>
                      <a:pt x="2660179" y="0"/>
                    </a:lnTo>
                  </a:path>
                </a:pathLst>
              </a:custGeom>
              <a:ln w="1109" cap="rnd">
                <a:solidFill>
                  <a:srgbClr val="000000">
                    <a:alpha val="40000"/>
                  </a:srgbClr>
                </a:solidFill>
                <a:prstDash val="solid"/>
                <a:round/>
              </a:ln>
            </p:spPr>
            <p:txBody>
              <a:bodyPr rtlCol="0" anchor="ctr"/>
              <a:lstStyle/>
              <a:p>
                <a:endParaRPr lang="zh-CN" altLang="en-US" sz="1050"/>
              </a:p>
            </p:txBody>
          </p:sp>
          <p:sp>
            <p:nvSpPr>
              <p:cNvPr id="58" name="文本框 57">
                <a:extLst>
                  <a:ext uri="{FF2B5EF4-FFF2-40B4-BE49-F238E27FC236}">
                    <a16:creationId xmlns:a16="http://schemas.microsoft.com/office/drawing/2014/main" id="{C04E8A52-6DD1-49D3-9A7F-42968603EA7B}"/>
                  </a:ext>
                </a:extLst>
              </p:cNvPr>
              <p:cNvSpPr txBox="1"/>
              <p:nvPr/>
            </p:nvSpPr>
            <p:spPr>
              <a:xfrm>
                <a:off x="10264410" y="2846825"/>
                <a:ext cx="415498" cy="230832"/>
              </a:xfrm>
              <a:prstGeom prst="rect">
                <a:avLst/>
              </a:prstGeom>
              <a:noFill/>
            </p:spPr>
            <p:txBody>
              <a:bodyPr wrap="none" rtlCol="0">
                <a:spAutoFit/>
              </a:bodyPr>
              <a:lstStyle/>
              <a:p>
                <a:pPr algn="l"/>
                <a:r>
                  <a:rPr lang="zh-CN" altLang="en-US" sz="900" spc="0" baseline="0">
                    <a:solidFill>
                      <a:srgbClr val="000000"/>
                    </a:solidFill>
                    <a:latin typeface="Arial"/>
                    <a:cs typeface="Arial"/>
                    <a:sym typeface="Arial"/>
                    <a:rtl val="0"/>
                  </a:rPr>
                  <a:t>50%</a:t>
                </a:r>
              </a:p>
            </p:txBody>
          </p:sp>
          <p:sp>
            <p:nvSpPr>
              <p:cNvPr id="59" name="文本框 58">
                <a:extLst>
                  <a:ext uri="{FF2B5EF4-FFF2-40B4-BE49-F238E27FC236}">
                    <a16:creationId xmlns:a16="http://schemas.microsoft.com/office/drawing/2014/main" id="{DC0D64E4-2CE3-450B-9435-6D81C38E6875}"/>
                  </a:ext>
                </a:extLst>
              </p:cNvPr>
              <p:cNvSpPr txBox="1"/>
              <p:nvPr/>
            </p:nvSpPr>
            <p:spPr>
              <a:xfrm>
                <a:off x="9466368" y="2421199"/>
                <a:ext cx="415498" cy="230832"/>
              </a:xfrm>
              <a:prstGeom prst="rect">
                <a:avLst/>
              </a:prstGeom>
              <a:noFill/>
            </p:spPr>
            <p:txBody>
              <a:bodyPr wrap="none" rtlCol="0">
                <a:spAutoFit/>
              </a:bodyPr>
              <a:lstStyle/>
              <a:p>
                <a:pPr algn="l"/>
                <a:r>
                  <a:rPr lang="zh-CN" altLang="en-US" sz="900" spc="0" baseline="0">
                    <a:solidFill>
                      <a:srgbClr val="000000"/>
                    </a:solidFill>
                    <a:latin typeface="Arial"/>
                    <a:cs typeface="Arial"/>
                    <a:sym typeface="Arial"/>
                    <a:rtl val="0"/>
                  </a:rPr>
                  <a:t>80%</a:t>
                </a:r>
              </a:p>
            </p:txBody>
          </p:sp>
          <p:sp>
            <p:nvSpPr>
              <p:cNvPr id="60" name="文本框 59">
                <a:extLst>
                  <a:ext uri="{FF2B5EF4-FFF2-40B4-BE49-F238E27FC236}">
                    <a16:creationId xmlns:a16="http://schemas.microsoft.com/office/drawing/2014/main" id="{FB256999-89B8-4B4B-8593-A24ECCA45C2E}"/>
                  </a:ext>
                </a:extLst>
              </p:cNvPr>
              <p:cNvSpPr txBox="1"/>
              <p:nvPr/>
            </p:nvSpPr>
            <p:spPr>
              <a:xfrm>
                <a:off x="7992905" y="5081320"/>
                <a:ext cx="312906" cy="230832"/>
              </a:xfrm>
              <a:prstGeom prst="rect">
                <a:avLst/>
              </a:prstGeom>
              <a:noFill/>
            </p:spPr>
            <p:txBody>
              <a:bodyPr wrap="none" rtlCol="0">
                <a:spAutoFit/>
              </a:bodyPr>
              <a:lstStyle/>
              <a:p>
                <a:pPr algn="l"/>
                <a:r>
                  <a:rPr lang="zh-CN" altLang="en-US" sz="900" spc="0" baseline="0">
                    <a:solidFill>
                      <a:srgbClr val="000000"/>
                    </a:solidFill>
                    <a:latin typeface="Arial"/>
                    <a:cs typeface="Arial"/>
                    <a:sym typeface="Arial"/>
                    <a:rtl val="0"/>
                  </a:rPr>
                  <a:t>10</a:t>
                </a:r>
              </a:p>
            </p:txBody>
          </p:sp>
          <p:sp>
            <p:nvSpPr>
              <p:cNvPr id="61" name="文本框 60">
                <a:extLst>
                  <a:ext uri="{FF2B5EF4-FFF2-40B4-BE49-F238E27FC236}">
                    <a16:creationId xmlns:a16="http://schemas.microsoft.com/office/drawing/2014/main" id="{BC49B6E5-D413-4842-8F67-528CE92DAD4D}"/>
                  </a:ext>
                </a:extLst>
              </p:cNvPr>
              <p:cNvSpPr txBox="1"/>
              <p:nvPr/>
            </p:nvSpPr>
            <p:spPr>
              <a:xfrm>
                <a:off x="10264410" y="3751287"/>
                <a:ext cx="415498" cy="230832"/>
              </a:xfrm>
              <a:prstGeom prst="rect">
                <a:avLst/>
              </a:prstGeom>
              <a:noFill/>
            </p:spPr>
            <p:txBody>
              <a:bodyPr wrap="none" rtlCol="0">
                <a:spAutoFit/>
              </a:bodyPr>
              <a:lstStyle/>
              <a:p>
                <a:pPr algn="l"/>
                <a:r>
                  <a:rPr lang="zh-CN" altLang="en-US" sz="900" spc="0" baseline="0">
                    <a:solidFill>
                      <a:srgbClr val="000000"/>
                    </a:solidFill>
                    <a:latin typeface="Arial"/>
                    <a:cs typeface="Arial"/>
                    <a:sym typeface="Arial"/>
                    <a:rtl val="0"/>
                  </a:rPr>
                  <a:t>30%</a:t>
                </a:r>
              </a:p>
            </p:txBody>
          </p:sp>
          <p:sp>
            <p:nvSpPr>
              <p:cNvPr id="62" name="文本框 61">
                <a:extLst>
                  <a:ext uri="{FF2B5EF4-FFF2-40B4-BE49-F238E27FC236}">
                    <a16:creationId xmlns:a16="http://schemas.microsoft.com/office/drawing/2014/main" id="{010A648F-5AF6-438D-AC29-8AB4EAF199D3}"/>
                  </a:ext>
                </a:extLst>
              </p:cNvPr>
              <p:cNvSpPr txBox="1"/>
              <p:nvPr/>
            </p:nvSpPr>
            <p:spPr>
              <a:xfrm>
                <a:off x="10126529" y="5081320"/>
                <a:ext cx="312906" cy="230832"/>
              </a:xfrm>
              <a:prstGeom prst="rect">
                <a:avLst/>
              </a:prstGeom>
              <a:noFill/>
            </p:spPr>
            <p:txBody>
              <a:bodyPr wrap="none" rtlCol="0">
                <a:spAutoFit/>
              </a:bodyPr>
              <a:lstStyle/>
              <a:p>
                <a:pPr algn="l"/>
                <a:r>
                  <a:rPr lang="zh-CN" altLang="en-US" sz="900" spc="0" baseline="0">
                    <a:solidFill>
                      <a:srgbClr val="000000"/>
                    </a:solidFill>
                    <a:latin typeface="Arial"/>
                    <a:cs typeface="Arial"/>
                    <a:sym typeface="Arial"/>
                    <a:rtl val="0"/>
                  </a:rPr>
                  <a:t>30</a:t>
                </a:r>
              </a:p>
            </p:txBody>
          </p:sp>
          <p:sp>
            <p:nvSpPr>
              <p:cNvPr id="63" name="文本框 62">
                <a:extLst>
                  <a:ext uri="{FF2B5EF4-FFF2-40B4-BE49-F238E27FC236}">
                    <a16:creationId xmlns:a16="http://schemas.microsoft.com/office/drawing/2014/main" id="{28A98F36-2372-4C1A-B37F-D82E34FC38EE}"/>
                  </a:ext>
                </a:extLst>
              </p:cNvPr>
              <p:cNvSpPr txBox="1"/>
              <p:nvPr/>
            </p:nvSpPr>
            <p:spPr>
              <a:xfrm>
                <a:off x="9596092" y="5081320"/>
                <a:ext cx="312906" cy="230832"/>
              </a:xfrm>
              <a:prstGeom prst="rect">
                <a:avLst/>
              </a:prstGeom>
              <a:noFill/>
            </p:spPr>
            <p:txBody>
              <a:bodyPr wrap="none" rtlCol="0">
                <a:spAutoFit/>
              </a:bodyPr>
              <a:lstStyle/>
              <a:p>
                <a:pPr algn="l"/>
                <a:r>
                  <a:rPr lang="zh-CN" altLang="en-US" sz="900" spc="0" baseline="0">
                    <a:solidFill>
                      <a:srgbClr val="000000"/>
                    </a:solidFill>
                    <a:latin typeface="Arial"/>
                    <a:cs typeface="Arial"/>
                    <a:sym typeface="Arial"/>
                    <a:rtl val="0"/>
                  </a:rPr>
                  <a:t>25</a:t>
                </a:r>
              </a:p>
            </p:txBody>
          </p:sp>
          <p:sp>
            <p:nvSpPr>
              <p:cNvPr id="64" name="文本框 63">
                <a:extLst>
                  <a:ext uri="{FF2B5EF4-FFF2-40B4-BE49-F238E27FC236}">
                    <a16:creationId xmlns:a16="http://schemas.microsoft.com/office/drawing/2014/main" id="{DAFA0E41-755A-4B77-B022-FC14B2D7FA6C}"/>
                  </a:ext>
                </a:extLst>
              </p:cNvPr>
              <p:cNvSpPr txBox="1"/>
              <p:nvPr/>
            </p:nvSpPr>
            <p:spPr>
              <a:xfrm>
                <a:off x="9063435" y="5081320"/>
                <a:ext cx="312906" cy="230832"/>
              </a:xfrm>
              <a:prstGeom prst="rect">
                <a:avLst/>
              </a:prstGeom>
              <a:noFill/>
            </p:spPr>
            <p:txBody>
              <a:bodyPr wrap="none" rtlCol="0">
                <a:spAutoFit/>
              </a:bodyPr>
              <a:lstStyle/>
              <a:p>
                <a:pPr algn="l"/>
                <a:r>
                  <a:rPr lang="zh-CN" altLang="en-US" sz="900" spc="0" baseline="0">
                    <a:solidFill>
                      <a:srgbClr val="000000"/>
                    </a:solidFill>
                    <a:latin typeface="Arial"/>
                    <a:cs typeface="Arial"/>
                    <a:sym typeface="Arial"/>
                    <a:rtl val="0"/>
                  </a:rPr>
                  <a:t>20</a:t>
                </a:r>
              </a:p>
            </p:txBody>
          </p:sp>
          <p:sp>
            <p:nvSpPr>
              <p:cNvPr id="65" name="文本框 64">
                <a:extLst>
                  <a:ext uri="{FF2B5EF4-FFF2-40B4-BE49-F238E27FC236}">
                    <a16:creationId xmlns:a16="http://schemas.microsoft.com/office/drawing/2014/main" id="{F290504B-F4B4-460B-B574-E8A0D2190724}"/>
                  </a:ext>
                </a:extLst>
              </p:cNvPr>
              <p:cNvSpPr txBox="1"/>
              <p:nvPr/>
            </p:nvSpPr>
            <p:spPr>
              <a:xfrm>
                <a:off x="10258917" y="4549329"/>
                <a:ext cx="415498" cy="230832"/>
              </a:xfrm>
              <a:prstGeom prst="rect">
                <a:avLst/>
              </a:prstGeom>
              <a:noFill/>
            </p:spPr>
            <p:txBody>
              <a:bodyPr wrap="none" rtlCol="0">
                <a:spAutoFit/>
              </a:bodyPr>
              <a:lstStyle/>
              <a:p>
                <a:pPr algn="l"/>
                <a:r>
                  <a:rPr lang="zh-CN" altLang="en-US" sz="900" spc="0" baseline="0">
                    <a:solidFill>
                      <a:srgbClr val="000000"/>
                    </a:solidFill>
                    <a:latin typeface="Arial"/>
                    <a:cs typeface="Arial"/>
                    <a:sym typeface="Arial"/>
                    <a:rtl val="0"/>
                  </a:rPr>
                  <a:t>10%</a:t>
                </a:r>
              </a:p>
            </p:txBody>
          </p:sp>
          <p:sp>
            <p:nvSpPr>
              <p:cNvPr id="66" name="文本框 65">
                <a:extLst>
                  <a:ext uri="{FF2B5EF4-FFF2-40B4-BE49-F238E27FC236}">
                    <a16:creationId xmlns:a16="http://schemas.microsoft.com/office/drawing/2014/main" id="{828E03F7-FD92-4604-994F-D6087FCA26E8}"/>
                  </a:ext>
                </a:extLst>
              </p:cNvPr>
              <p:cNvSpPr txBox="1"/>
              <p:nvPr/>
            </p:nvSpPr>
            <p:spPr>
              <a:xfrm>
                <a:off x="8525617" y="5081320"/>
                <a:ext cx="312906" cy="230832"/>
              </a:xfrm>
              <a:prstGeom prst="rect">
                <a:avLst/>
              </a:prstGeom>
              <a:noFill/>
            </p:spPr>
            <p:txBody>
              <a:bodyPr wrap="none" rtlCol="0">
                <a:spAutoFit/>
              </a:bodyPr>
              <a:lstStyle/>
              <a:p>
                <a:pPr algn="l"/>
                <a:r>
                  <a:rPr lang="zh-CN" altLang="en-US" sz="900" spc="0" baseline="0">
                    <a:solidFill>
                      <a:srgbClr val="000000"/>
                    </a:solidFill>
                    <a:latin typeface="Arial"/>
                    <a:cs typeface="Arial"/>
                    <a:sym typeface="Arial"/>
                    <a:rtl val="0"/>
                  </a:rPr>
                  <a:t>15</a:t>
                </a:r>
              </a:p>
            </p:txBody>
          </p:sp>
          <p:sp>
            <p:nvSpPr>
              <p:cNvPr id="67" name="文本框 66">
                <a:extLst>
                  <a:ext uri="{FF2B5EF4-FFF2-40B4-BE49-F238E27FC236}">
                    <a16:creationId xmlns:a16="http://schemas.microsoft.com/office/drawing/2014/main" id="{D9DC6C69-D1DF-4CB2-8254-E59C77B9AFFA}"/>
                  </a:ext>
                </a:extLst>
              </p:cNvPr>
              <p:cNvSpPr txBox="1"/>
              <p:nvPr/>
            </p:nvSpPr>
            <p:spPr>
              <a:xfrm>
                <a:off x="8989417" y="2421199"/>
                <a:ext cx="479618" cy="230832"/>
              </a:xfrm>
              <a:prstGeom prst="rect">
                <a:avLst/>
              </a:prstGeom>
              <a:noFill/>
            </p:spPr>
            <p:txBody>
              <a:bodyPr wrap="none" rtlCol="0">
                <a:spAutoFit/>
              </a:bodyPr>
              <a:lstStyle/>
              <a:p>
                <a:pPr algn="l"/>
                <a:r>
                  <a:rPr lang="zh-CN" altLang="en-US" sz="900" spc="0" baseline="0">
                    <a:solidFill>
                      <a:srgbClr val="000000"/>
                    </a:solidFill>
                    <a:latin typeface="Arial"/>
                    <a:cs typeface="Arial"/>
                    <a:sym typeface="Arial"/>
                    <a:rtl val="0"/>
                  </a:rPr>
                  <a:t>100%</a:t>
                </a:r>
              </a:p>
            </p:txBody>
          </p:sp>
          <p:sp>
            <p:nvSpPr>
              <p:cNvPr id="68" name="文本框 67">
                <a:extLst>
                  <a:ext uri="{FF2B5EF4-FFF2-40B4-BE49-F238E27FC236}">
                    <a16:creationId xmlns:a16="http://schemas.microsoft.com/office/drawing/2014/main" id="{C677E203-1DA5-4C46-A357-2E6D786FC419}"/>
                  </a:ext>
                </a:extLst>
              </p:cNvPr>
              <p:cNvSpPr txBox="1"/>
              <p:nvPr/>
            </p:nvSpPr>
            <p:spPr>
              <a:xfrm>
                <a:off x="7512848" y="5081320"/>
                <a:ext cx="248786" cy="230832"/>
              </a:xfrm>
              <a:prstGeom prst="rect">
                <a:avLst/>
              </a:prstGeom>
              <a:noFill/>
            </p:spPr>
            <p:txBody>
              <a:bodyPr wrap="none" rtlCol="0">
                <a:spAutoFit/>
              </a:bodyPr>
              <a:lstStyle/>
              <a:p>
                <a:pPr algn="l"/>
                <a:r>
                  <a:rPr lang="zh-CN" altLang="en-US" sz="900" spc="0" baseline="0">
                    <a:solidFill>
                      <a:srgbClr val="000000"/>
                    </a:solidFill>
                    <a:latin typeface="Arial"/>
                    <a:cs typeface="Arial"/>
                    <a:sym typeface="Arial"/>
                    <a:rtl val="0"/>
                  </a:rPr>
                  <a:t>5</a:t>
                </a:r>
              </a:p>
            </p:txBody>
          </p:sp>
          <p:sp>
            <p:nvSpPr>
              <p:cNvPr id="69" name="任意多边形: 形状 68">
                <a:extLst>
                  <a:ext uri="{FF2B5EF4-FFF2-40B4-BE49-F238E27FC236}">
                    <a16:creationId xmlns:a16="http://schemas.microsoft.com/office/drawing/2014/main" id="{8A18E34C-8199-4BDC-98AF-E5CFBFBC4FB4}"/>
                  </a:ext>
                </a:extLst>
              </p:cNvPr>
              <p:cNvSpPr/>
              <p:nvPr/>
            </p:nvSpPr>
            <p:spPr>
              <a:xfrm>
                <a:off x="7656222" y="2724758"/>
                <a:ext cx="2660178" cy="2394125"/>
              </a:xfrm>
              <a:custGeom>
                <a:avLst/>
                <a:gdLst>
                  <a:gd name="connsiteX0" fmla="*/ 0 w 2660178"/>
                  <a:gd name="connsiteY0" fmla="*/ 2394126 h 2394125"/>
                  <a:gd name="connsiteX1" fmla="*/ 2660179 w 2660178"/>
                  <a:gd name="connsiteY1" fmla="*/ 2394126 h 2394125"/>
                  <a:gd name="connsiteX2" fmla="*/ 2660179 w 2660178"/>
                  <a:gd name="connsiteY2" fmla="*/ 0 h 2394125"/>
                  <a:gd name="connsiteX3" fmla="*/ 0 w 2660178"/>
                  <a:gd name="connsiteY3" fmla="*/ 0 h 2394125"/>
                  <a:gd name="connsiteX4" fmla="*/ 0 w 2660178"/>
                  <a:gd name="connsiteY4" fmla="*/ 2394126 h 2394125"/>
                  <a:gd name="connsiteX5" fmla="*/ 2660179 w 2660178"/>
                  <a:gd name="connsiteY5" fmla="*/ 2394126 h 239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178" h="2394125">
                    <a:moveTo>
                      <a:pt x="0" y="2394126"/>
                    </a:moveTo>
                    <a:lnTo>
                      <a:pt x="2660179" y="2394126"/>
                    </a:lnTo>
                    <a:lnTo>
                      <a:pt x="2660179" y="0"/>
                    </a:lnTo>
                    <a:lnTo>
                      <a:pt x="0" y="0"/>
                    </a:lnTo>
                    <a:lnTo>
                      <a:pt x="0" y="2394126"/>
                    </a:lnTo>
                    <a:lnTo>
                      <a:pt x="2660179" y="2394126"/>
                    </a:lnTo>
                  </a:path>
                </a:pathLst>
              </a:custGeom>
              <a:noFill/>
              <a:ln w="16630" cap="rnd">
                <a:solidFill>
                  <a:srgbClr val="000000"/>
                </a:solidFill>
                <a:prstDash val="solid"/>
                <a:round/>
              </a:ln>
            </p:spPr>
            <p:txBody>
              <a:bodyPr rtlCol="0" anchor="ctr"/>
              <a:lstStyle/>
              <a:p>
                <a:endParaRPr lang="zh-CN" altLang="en-US" sz="1050"/>
              </a:p>
            </p:txBody>
          </p:sp>
        </p:grpSp>
        <p:sp>
          <p:nvSpPr>
            <p:cNvPr id="28" name="文本框 27">
              <a:extLst>
                <a:ext uri="{FF2B5EF4-FFF2-40B4-BE49-F238E27FC236}">
                  <a16:creationId xmlns:a16="http://schemas.microsoft.com/office/drawing/2014/main" id="{11F82539-60AD-4978-919F-A2D020263FAD}"/>
                </a:ext>
              </a:extLst>
            </p:cNvPr>
            <p:cNvSpPr txBox="1"/>
            <p:nvPr/>
          </p:nvSpPr>
          <p:spPr>
            <a:xfrm>
              <a:off x="7537543" y="5412742"/>
              <a:ext cx="1223412" cy="253916"/>
            </a:xfrm>
            <a:prstGeom prst="rect">
              <a:avLst/>
            </a:prstGeom>
            <a:noFill/>
          </p:spPr>
          <p:txBody>
            <a:bodyPr wrap="none" rtlCol="0">
              <a:spAutoFit/>
            </a:bodyPr>
            <a:lstStyle/>
            <a:p>
              <a:r>
                <a:rPr lang="en-US" altLang="zh-CN" sz="1050" b="1" dirty="0"/>
                <a:t>Temperature(°C)</a:t>
              </a:r>
              <a:endParaRPr lang="zh-CN" altLang="en-US" sz="1050" b="1" dirty="0"/>
            </a:p>
          </p:txBody>
        </p:sp>
        <p:sp>
          <p:nvSpPr>
            <p:cNvPr id="29" name="文本框 28">
              <a:extLst>
                <a:ext uri="{FF2B5EF4-FFF2-40B4-BE49-F238E27FC236}">
                  <a16:creationId xmlns:a16="http://schemas.microsoft.com/office/drawing/2014/main" id="{F0DCBD35-5861-449A-95D2-BD83A1082C00}"/>
                </a:ext>
              </a:extLst>
            </p:cNvPr>
            <p:cNvSpPr txBox="1"/>
            <p:nvPr/>
          </p:nvSpPr>
          <p:spPr>
            <a:xfrm rot="16200000">
              <a:off x="9767045" y="3701992"/>
              <a:ext cx="2514135" cy="261610"/>
            </a:xfrm>
            <a:prstGeom prst="rect">
              <a:avLst/>
            </a:prstGeom>
            <a:noFill/>
          </p:spPr>
          <p:txBody>
            <a:bodyPr vert="horz" wrap="square" rtlCol="0" anchor="ctr" anchorCtr="0">
              <a:spAutoFit/>
            </a:bodyPr>
            <a:lstStyle/>
            <a:p>
              <a:r>
                <a:rPr lang="en-US" altLang="zh-CN" sz="1050" b="1" dirty="0"/>
                <a:t>Relative Humidity(%)</a:t>
              </a:r>
              <a:endParaRPr lang="zh-CN" altLang="en-US" sz="1050" b="1" dirty="0"/>
            </a:p>
          </p:txBody>
        </p:sp>
        <p:sp>
          <p:nvSpPr>
            <p:cNvPr id="30" name="椭圆 29">
              <a:extLst>
                <a:ext uri="{FF2B5EF4-FFF2-40B4-BE49-F238E27FC236}">
                  <a16:creationId xmlns:a16="http://schemas.microsoft.com/office/drawing/2014/main" id="{75A70785-9D5A-488D-9B1B-C8795D883366}"/>
                </a:ext>
              </a:extLst>
            </p:cNvPr>
            <p:cNvSpPr/>
            <p:nvPr/>
          </p:nvSpPr>
          <p:spPr>
            <a:xfrm>
              <a:off x="8087395" y="3890620"/>
              <a:ext cx="108000" cy="108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nvGrpSpPr>
            <p:cNvPr id="31" name="组合 30">
              <a:extLst>
                <a:ext uri="{FF2B5EF4-FFF2-40B4-BE49-F238E27FC236}">
                  <a16:creationId xmlns:a16="http://schemas.microsoft.com/office/drawing/2014/main" id="{6095E7D3-9ADA-4F53-A98F-1D5C90E972B3}"/>
                </a:ext>
              </a:extLst>
            </p:cNvPr>
            <p:cNvGrpSpPr/>
            <p:nvPr/>
          </p:nvGrpSpPr>
          <p:grpSpPr>
            <a:xfrm>
              <a:off x="8200184" y="3873299"/>
              <a:ext cx="1066103" cy="130390"/>
              <a:chOff x="8137610" y="3873299"/>
              <a:chExt cx="1128678" cy="130390"/>
            </a:xfrm>
          </p:grpSpPr>
          <p:sp>
            <p:nvSpPr>
              <p:cNvPr id="38" name="任意多边形: 形状 37">
                <a:extLst>
                  <a:ext uri="{FF2B5EF4-FFF2-40B4-BE49-F238E27FC236}">
                    <a16:creationId xmlns:a16="http://schemas.microsoft.com/office/drawing/2014/main" id="{262D9916-BF07-461D-B7DE-F095AEDEFB99}"/>
                  </a:ext>
                </a:extLst>
              </p:cNvPr>
              <p:cNvSpPr/>
              <p:nvPr/>
            </p:nvSpPr>
            <p:spPr>
              <a:xfrm>
                <a:off x="8138609" y="3873299"/>
                <a:ext cx="1127679" cy="69356"/>
              </a:xfrm>
              <a:custGeom>
                <a:avLst/>
                <a:gdLst>
                  <a:gd name="connsiteX0" fmla="*/ 1127680 w 1127679"/>
                  <a:gd name="connsiteY0" fmla="*/ 69356 h 69356"/>
                  <a:gd name="connsiteX1" fmla="*/ 0 w 1127679"/>
                  <a:gd name="connsiteY1" fmla="*/ 67636 h 69356"/>
                  <a:gd name="connsiteX2" fmla="*/ 80453 w 1127679"/>
                  <a:gd name="connsiteY2" fmla="*/ 0 h 69356"/>
                </a:gdLst>
                <a:ahLst/>
                <a:cxnLst>
                  <a:cxn ang="0">
                    <a:pos x="connsiteX0" y="connsiteY0"/>
                  </a:cxn>
                  <a:cxn ang="0">
                    <a:pos x="connsiteX1" y="connsiteY1"/>
                  </a:cxn>
                  <a:cxn ang="0">
                    <a:pos x="connsiteX2" y="connsiteY2"/>
                  </a:cxn>
                </a:cxnLst>
                <a:rect l="l" t="t" r="r" b="b"/>
                <a:pathLst>
                  <a:path w="1127679" h="69356">
                    <a:moveTo>
                      <a:pt x="1127680" y="69356"/>
                    </a:moveTo>
                    <a:lnTo>
                      <a:pt x="0" y="67636"/>
                    </a:lnTo>
                    <a:lnTo>
                      <a:pt x="80453" y="0"/>
                    </a:lnTo>
                  </a:path>
                </a:pathLst>
              </a:custGeom>
              <a:noFill/>
              <a:ln w="28575" cap="rnd">
                <a:solidFill>
                  <a:srgbClr val="00A99D"/>
                </a:solidFill>
                <a:prstDash val="solid"/>
                <a:round/>
              </a:ln>
            </p:spPr>
            <p:txBody>
              <a:bodyPr rtlCol="0" anchor="ctr"/>
              <a:lstStyle/>
              <a:p>
                <a:endParaRPr lang="zh-CN" altLang="en-US" sz="1050" dirty="0"/>
              </a:p>
            </p:txBody>
          </p:sp>
          <p:sp>
            <p:nvSpPr>
              <p:cNvPr id="39" name="任意多边形: 形状 38">
                <a:extLst>
                  <a:ext uri="{FF2B5EF4-FFF2-40B4-BE49-F238E27FC236}">
                    <a16:creationId xmlns:a16="http://schemas.microsoft.com/office/drawing/2014/main" id="{35510DD2-126C-4061-9691-18DBA86CFED3}"/>
                  </a:ext>
                </a:extLst>
              </p:cNvPr>
              <p:cNvSpPr/>
              <p:nvPr/>
            </p:nvSpPr>
            <p:spPr>
              <a:xfrm>
                <a:off x="8137610" y="3942101"/>
                <a:ext cx="84226" cy="61588"/>
              </a:xfrm>
              <a:custGeom>
                <a:avLst/>
                <a:gdLst>
                  <a:gd name="connsiteX0" fmla="*/ 84226 w 84226"/>
                  <a:gd name="connsiteY0" fmla="*/ 61588 h 61588"/>
                  <a:gd name="connsiteX1" fmla="*/ 0 w 84226"/>
                  <a:gd name="connsiteY1" fmla="*/ 0 h 61588"/>
                </a:gdLst>
                <a:ahLst/>
                <a:cxnLst>
                  <a:cxn ang="0">
                    <a:pos x="connsiteX0" y="connsiteY0"/>
                  </a:cxn>
                  <a:cxn ang="0">
                    <a:pos x="connsiteX1" y="connsiteY1"/>
                  </a:cxn>
                </a:cxnLst>
                <a:rect l="l" t="t" r="r" b="b"/>
                <a:pathLst>
                  <a:path w="84226" h="61588">
                    <a:moveTo>
                      <a:pt x="84226" y="61588"/>
                    </a:moveTo>
                    <a:lnTo>
                      <a:pt x="0" y="0"/>
                    </a:lnTo>
                  </a:path>
                </a:pathLst>
              </a:custGeom>
              <a:ln w="28575" cap="rnd">
                <a:solidFill>
                  <a:srgbClr val="00A99D"/>
                </a:solidFill>
                <a:prstDash val="solid"/>
                <a:round/>
              </a:ln>
            </p:spPr>
            <p:txBody>
              <a:bodyPr rtlCol="0" anchor="ctr"/>
              <a:lstStyle/>
              <a:p>
                <a:endParaRPr lang="zh-CN" altLang="en-US" sz="1050"/>
              </a:p>
            </p:txBody>
          </p:sp>
        </p:grpSp>
        <p:grpSp>
          <p:nvGrpSpPr>
            <p:cNvPr id="32" name="图形 5">
              <a:extLst>
                <a:ext uri="{FF2B5EF4-FFF2-40B4-BE49-F238E27FC236}">
                  <a16:creationId xmlns:a16="http://schemas.microsoft.com/office/drawing/2014/main" id="{47B2A338-2CD8-4464-8794-E0CDEBDBABCE}"/>
                </a:ext>
              </a:extLst>
            </p:cNvPr>
            <p:cNvGrpSpPr/>
            <p:nvPr/>
          </p:nvGrpSpPr>
          <p:grpSpPr>
            <a:xfrm>
              <a:off x="9233220" y="3902378"/>
              <a:ext cx="100206" cy="77401"/>
              <a:chOff x="9231500" y="3903927"/>
              <a:chExt cx="100206" cy="77401"/>
            </a:xfrm>
          </p:grpSpPr>
          <p:sp>
            <p:nvSpPr>
              <p:cNvPr id="36" name="任意多边形: 形状 35">
                <a:extLst>
                  <a:ext uri="{FF2B5EF4-FFF2-40B4-BE49-F238E27FC236}">
                    <a16:creationId xmlns:a16="http://schemas.microsoft.com/office/drawing/2014/main" id="{41AFAF5C-5424-417B-A23D-F83410A50226}"/>
                  </a:ext>
                </a:extLst>
              </p:cNvPr>
              <p:cNvSpPr/>
              <p:nvPr/>
            </p:nvSpPr>
            <p:spPr>
              <a:xfrm>
                <a:off x="9231500" y="3903927"/>
                <a:ext cx="100206" cy="77401"/>
              </a:xfrm>
              <a:custGeom>
                <a:avLst/>
                <a:gdLst>
                  <a:gd name="connsiteX0" fmla="*/ 100206 w 100206"/>
                  <a:gd name="connsiteY0" fmla="*/ 0 h 77401"/>
                  <a:gd name="connsiteX1" fmla="*/ 0 w 100206"/>
                  <a:gd name="connsiteY1" fmla="*/ 77402 h 77401"/>
                </a:gdLst>
                <a:ahLst/>
                <a:cxnLst>
                  <a:cxn ang="0">
                    <a:pos x="connsiteX0" y="connsiteY0"/>
                  </a:cxn>
                  <a:cxn ang="0">
                    <a:pos x="connsiteX1" y="connsiteY1"/>
                  </a:cxn>
                </a:cxnLst>
                <a:rect l="l" t="t" r="r" b="b"/>
                <a:pathLst>
                  <a:path w="100206" h="77401">
                    <a:moveTo>
                      <a:pt x="100206" y="0"/>
                    </a:moveTo>
                    <a:lnTo>
                      <a:pt x="0" y="77402"/>
                    </a:lnTo>
                  </a:path>
                </a:pathLst>
              </a:custGeom>
              <a:ln w="44450" cap="rnd">
                <a:solidFill>
                  <a:srgbClr val="000000"/>
                </a:solidFill>
                <a:prstDash val="solid"/>
                <a:round/>
              </a:ln>
            </p:spPr>
            <p:txBody>
              <a:bodyPr rtlCol="0" anchor="ctr"/>
              <a:lstStyle/>
              <a:p>
                <a:endParaRPr lang="zh-CN" altLang="en-US" sz="1050"/>
              </a:p>
            </p:txBody>
          </p:sp>
          <p:sp>
            <p:nvSpPr>
              <p:cNvPr id="37" name="任意多边形: 形状 36">
                <a:extLst>
                  <a:ext uri="{FF2B5EF4-FFF2-40B4-BE49-F238E27FC236}">
                    <a16:creationId xmlns:a16="http://schemas.microsoft.com/office/drawing/2014/main" id="{7A1CDF7C-4B76-43E8-A715-4D7E257E72B9}"/>
                  </a:ext>
                </a:extLst>
              </p:cNvPr>
              <p:cNvSpPr/>
              <p:nvPr/>
            </p:nvSpPr>
            <p:spPr>
              <a:xfrm>
                <a:off x="9231500" y="3903927"/>
                <a:ext cx="100206" cy="77401"/>
              </a:xfrm>
              <a:custGeom>
                <a:avLst/>
                <a:gdLst>
                  <a:gd name="connsiteX0" fmla="*/ 0 w 100206"/>
                  <a:gd name="connsiteY0" fmla="*/ 0 h 77401"/>
                  <a:gd name="connsiteX1" fmla="*/ 100206 w 100206"/>
                  <a:gd name="connsiteY1" fmla="*/ 77402 h 77401"/>
                </a:gdLst>
                <a:ahLst/>
                <a:cxnLst>
                  <a:cxn ang="0">
                    <a:pos x="connsiteX0" y="connsiteY0"/>
                  </a:cxn>
                  <a:cxn ang="0">
                    <a:pos x="connsiteX1" y="connsiteY1"/>
                  </a:cxn>
                </a:cxnLst>
                <a:rect l="l" t="t" r="r" b="b"/>
                <a:pathLst>
                  <a:path w="100206" h="77401">
                    <a:moveTo>
                      <a:pt x="0" y="0"/>
                    </a:moveTo>
                    <a:lnTo>
                      <a:pt x="100206" y="77402"/>
                    </a:lnTo>
                  </a:path>
                </a:pathLst>
              </a:custGeom>
              <a:ln w="44450" cap="rnd">
                <a:solidFill>
                  <a:srgbClr val="000000"/>
                </a:solidFill>
                <a:prstDash val="solid"/>
                <a:round/>
              </a:ln>
            </p:spPr>
            <p:txBody>
              <a:bodyPr rtlCol="0" anchor="ctr"/>
              <a:lstStyle/>
              <a:p>
                <a:endParaRPr lang="zh-CN" altLang="en-US" sz="1050"/>
              </a:p>
            </p:txBody>
          </p:sp>
        </p:grpSp>
        <p:sp>
          <p:nvSpPr>
            <p:cNvPr id="33" name="文本框 32">
              <a:extLst>
                <a:ext uri="{FF2B5EF4-FFF2-40B4-BE49-F238E27FC236}">
                  <a16:creationId xmlns:a16="http://schemas.microsoft.com/office/drawing/2014/main" id="{08A2148C-DA17-4A42-A457-7861EF224E4B}"/>
                </a:ext>
              </a:extLst>
            </p:cNvPr>
            <p:cNvSpPr txBox="1"/>
            <p:nvPr/>
          </p:nvSpPr>
          <p:spPr>
            <a:xfrm>
              <a:off x="8305512" y="3641225"/>
              <a:ext cx="635110" cy="246221"/>
            </a:xfrm>
            <a:prstGeom prst="rect">
              <a:avLst/>
            </a:prstGeom>
            <a:noFill/>
          </p:spPr>
          <p:txBody>
            <a:bodyPr wrap="none" rtlCol="0">
              <a:spAutoFit/>
            </a:bodyPr>
            <a:lstStyle/>
            <a:p>
              <a:r>
                <a:rPr lang="en-US" altLang="zh-CN" sz="1000" b="1" dirty="0"/>
                <a:t>Cooling</a:t>
              </a:r>
              <a:endParaRPr lang="zh-CN" altLang="en-US" sz="1000" b="1" dirty="0"/>
            </a:p>
          </p:txBody>
        </p:sp>
        <p:cxnSp>
          <p:nvCxnSpPr>
            <p:cNvPr id="34" name="直接箭头连接符 33">
              <a:extLst>
                <a:ext uri="{FF2B5EF4-FFF2-40B4-BE49-F238E27FC236}">
                  <a16:creationId xmlns:a16="http://schemas.microsoft.com/office/drawing/2014/main" id="{C7103B0E-4DF8-4770-A1F1-358EA1176B11}"/>
                </a:ext>
              </a:extLst>
            </p:cNvPr>
            <p:cNvCxnSpPr>
              <a:cxnSpLocks/>
            </p:cNvCxnSpPr>
            <p:nvPr/>
          </p:nvCxnSpPr>
          <p:spPr>
            <a:xfrm>
              <a:off x="8135447" y="3111331"/>
              <a:ext cx="0" cy="761561"/>
            </a:xfrm>
            <a:prstGeom prst="straightConnector1">
              <a:avLst/>
            </a:prstGeom>
            <a:ln w="28575">
              <a:solidFill>
                <a:srgbClr val="4FD1FF"/>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3E6B6082-1210-4A23-92E9-AC0C2CE43E5A}"/>
                </a:ext>
              </a:extLst>
            </p:cNvPr>
            <p:cNvSpPr txBox="1"/>
            <p:nvPr/>
          </p:nvSpPr>
          <p:spPr>
            <a:xfrm>
              <a:off x="7602580" y="2833641"/>
              <a:ext cx="1045479" cy="253916"/>
            </a:xfrm>
            <a:prstGeom prst="rect">
              <a:avLst/>
            </a:prstGeom>
            <a:noFill/>
          </p:spPr>
          <p:txBody>
            <a:bodyPr wrap="none" rtlCol="0">
              <a:spAutoFit/>
            </a:bodyPr>
            <a:lstStyle/>
            <a:p>
              <a:r>
                <a:rPr lang="en-US" altLang="zh-CN" sz="1000" b="1" dirty="0"/>
                <a:t>Condensation</a:t>
              </a:r>
              <a:endParaRPr lang="zh-CN" altLang="en-US" sz="1000" b="1" dirty="0"/>
            </a:p>
          </p:txBody>
        </p:sp>
      </p:grpSp>
      <p:sp>
        <p:nvSpPr>
          <p:cNvPr id="70" name="文本框 69">
            <a:extLst>
              <a:ext uri="{FF2B5EF4-FFF2-40B4-BE49-F238E27FC236}">
                <a16:creationId xmlns:a16="http://schemas.microsoft.com/office/drawing/2014/main" id="{7D6B8B71-FABA-45BD-B215-6B4EC5B53689}"/>
              </a:ext>
            </a:extLst>
          </p:cNvPr>
          <p:cNvSpPr txBox="1"/>
          <p:nvPr/>
        </p:nvSpPr>
        <p:spPr>
          <a:xfrm>
            <a:off x="1076993" y="1244816"/>
            <a:ext cx="4198398" cy="102765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1400" b="1" dirty="0">
                <a:effectLst/>
                <a:latin typeface="霞鹜文楷 Light" pitchFamily="2" charset="-122"/>
                <a:ea typeface="霞鹜文楷 Light" pitchFamily="2" charset="-122"/>
              </a:rPr>
              <a:t>基础图表绘制</a:t>
            </a:r>
            <a:endParaRPr lang="en-US" altLang="zh-CN" sz="1400" b="1" dirty="0">
              <a:effectLst/>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sz="1400" b="1" dirty="0">
                <a:effectLst/>
                <a:latin typeface="霞鹜文楷 Light" pitchFamily="2" charset="-122"/>
                <a:ea typeface="霞鹜文楷 Light" pitchFamily="2" charset="-122"/>
              </a:rPr>
              <a:t>焓湿图简单计算方法</a:t>
            </a:r>
            <a:endParaRPr lang="en-US" altLang="zh-CN" sz="1400" b="1" dirty="0">
              <a:effectLst/>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sz="1400" b="1" dirty="0">
                <a:effectLst/>
                <a:latin typeface="霞鹜文楷 Light" pitchFamily="2" charset="-122"/>
                <a:ea typeface="霞鹜文楷 Light" pitchFamily="2" charset="-122"/>
              </a:rPr>
              <a:t>图表个性化设置手段</a:t>
            </a:r>
            <a:endParaRPr lang="en-US" altLang="zh-CN" sz="1400" b="1" dirty="0">
              <a:effectLst/>
              <a:latin typeface="霞鹜文楷 Light" pitchFamily="2" charset="-122"/>
              <a:ea typeface="霞鹜文楷 Light" pitchFamily="2" charset="-122"/>
            </a:endParaRPr>
          </a:p>
        </p:txBody>
      </p:sp>
    </p:spTree>
    <p:extLst>
      <p:ext uri="{BB962C8B-B14F-4D97-AF65-F5344CB8AC3E}">
        <p14:creationId xmlns:p14="http://schemas.microsoft.com/office/powerpoint/2010/main" val="3561525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4.8  </a:t>
            </a:r>
            <a:r>
              <a:rPr lang="zh-CN" altLang="en-US" sz="1800" b="1" dirty="0">
                <a:effectLst/>
                <a:latin typeface="霞鹜文楷 Light" pitchFamily="2" charset="-122"/>
                <a:ea typeface="霞鹜文楷 Light" pitchFamily="2" charset="-122"/>
                <a:cs typeface="Times New Roman" panose="02020603050405020304" pitchFamily="18" charset="0"/>
              </a:rPr>
              <a:t>课程小结</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grpSp>
        <p:nvGrpSpPr>
          <p:cNvPr id="71" name="组合 70">
            <a:extLst>
              <a:ext uri="{FF2B5EF4-FFF2-40B4-BE49-F238E27FC236}">
                <a16:creationId xmlns:a16="http://schemas.microsoft.com/office/drawing/2014/main" id="{3558D9D5-B466-47D4-8B04-DBAD3EE94A02}"/>
              </a:ext>
            </a:extLst>
          </p:cNvPr>
          <p:cNvGrpSpPr/>
          <p:nvPr/>
        </p:nvGrpSpPr>
        <p:grpSpPr>
          <a:xfrm>
            <a:off x="683335" y="3350067"/>
            <a:ext cx="10825330" cy="2659062"/>
            <a:chOff x="683335" y="3350067"/>
            <a:chExt cx="10825330" cy="2659062"/>
          </a:xfrm>
        </p:grpSpPr>
        <p:grpSp>
          <p:nvGrpSpPr>
            <p:cNvPr id="72" name="组合 71">
              <a:extLst>
                <a:ext uri="{FF2B5EF4-FFF2-40B4-BE49-F238E27FC236}">
                  <a16:creationId xmlns:a16="http://schemas.microsoft.com/office/drawing/2014/main" id="{421700D6-A595-477E-B858-62229C1B9103}"/>
                </a:ext>
              </a:extLst>
            </p:cNvPr>
            <p:cNvGrpSpPr/>
            <p:nvPr/>
          </p:nvGrpSpPr>
          <p:grpSpPr>
            <a:xfrm>
              <a:off x="683335" y="3350067"/>
              <a:ext cx="10825330" cy="2659062"/>
              <a:chOff x="683335" y="3084120"/>
              <a:chExt cx="10825330" cy="2659062"/>
            </a:xfrm>
          </p:grpSpPr>
          <p:pic>
            <p:nvPicPr>
              <p:cNvPr id="74" name="图片 73" descr="QR 代码&#10;&#10;描述已自动生成">
                <a:extLst>
                  <a:ext uri="{FF2B5EF4-FFF2-40B4-BE49-F238E27FC236}">
                    <a16:creationId xmlns:a16="http://schemas.microsoft.com/office/drawing/2014/main" id="{9441E9D6-E9BE-40D7-A59B-5715316BB74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t="11973" b="23864"/>
              <a:stretch/>
            </p:blipFill>
            <p:spPr>
              <a:xfrm>
                <a:off x="9196044" y="3084120"/>
                <a:ext cx="2312621" cy="2659062"/>
              </a:xfrm>
              <a:prstGeom prst="rect">
                <a:avLst/>
              </a:prstGeom>
            </p:spPr>
          </p:pic>
          <p:sp>
            <p:nvSpPr>
              <p:cNvPr id="75" name="文本框 45">
                <a:extLst>
                  <a:ext uri="{FF2B5EF4-FFF2-40B4-BE49-F238E27FC236}">
                    <a16:creationId xmlns:a16="http://schemas.microsoft.com/office/drawing/2014/main" id="{29405694-0AC1-4E9B-8C45-B87599E437DD}"/>
                  </a:ext>
                </a:extLst>
              </p:cNvPr>
              <p:cNvSpPr txBox="1"/>
              <p:nvPr/>
            </p:nvSpPr>
            <p:spPr>
              <a:xfrm>
                <a:off x="683335" y="4875278"/>
                <a:ext cx="7160059"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latin typeface="+mj-lt"/>
                    <a:ea typeface="霞鹜文楷 Light" pitchFamily="2" charset="-122"/>
                  </a:rPr>
                  <a:t>在这里，我们都是</a:t>
                </a:r>
                <a:r>
                  <a:rPr lang="en-US" altLang="zh-CN" sz="2800" b="1" dirty="0">
                    <a:latin typeface="+mj-lt"/>
                    <a:ea typeface="霞鹜文楷 Light" pitchFamily="2" charset="-122"/>
                  </a:rPr>
                  <a:t>Ladybug Tools</a:t>
                </a:r>
                <a:r>
                  <a:rPr lang="zh-CN" altLang="en-US" sz="2800" b="1" dirty="0">
                    <a:latin typeface="+mj-lt"/>
                    <a:ea typeface="霞鹜文楷 Light" pitchFamily="2" charset="-122"/>
                  </a:rPr>
                  <a:t>玩家</a:t>
                </a:r>
                <a:endParaRPr lang="en-US" altLang="zh-CN" sz="2800" b="1" dirty="0">
                  <a:latin typeface="+mj-lt"/>
                  <a:ea typeface="霞鹜文楷 Light" pitchFamily="2" charset="-122"/>
                </a:endParaRPr>
              </a:p>
            </p:txBody>
          </p:sp>
        </p:grpSp>
        <p:sp>
          <p:nvSpPr>
            <p:cNvPr id="73" name="文本框 72">
              <a:extLst>
                <a:ext uri="{FF2B5EF4-FFF2-40B4-BE49-F238E27FC236}">
                  <a16:creationId xmlns:a16="http://schemas.microsoft.com/office/drawing/2014/main" id="{7607D66F-2F46-4C15-99F9-120144018B1A}"/>
                </a:ext>
              </a:extLst>
            </p:cNvPr>
            <p:cNvSpPr txBox="1"/>
            <p:nvPr/>
          </p:nvSpPr>
          <p:spPr>
            <a:xfrm>
              <a:off x="1208221" y="3602342"/>
              <a:ext cx="6110286" cy="1477328"/>
            </a:xfrm>
            <a:prstGeom prst="rect">
              <a:avLst/>
            </a:prstGeom>
            <a:noFill/>
          </p:spPr>
          <p:txBody>
            <a:bodyPr wrap="square">
              <a:spAutoFit/>
            </a:bodyPr>
            <a:lstStyle/>
            <a:p>
              <a:r>
                <a:rPr lang="zh-CN" altLang="en-US" b="1" dirty="0"/>
                <a:t>如果你不问诸如下述的问题：</a:t>
              </a:r>
              <a:endParaRPr lang="en-US" altLang="zh-CN" b="1" dirty="0"/>
            </a:p>
            <a:p>
              <a:r>
                <a:rPr lang="zh-CN" altLang="en-US" dirty="0"/>
                <a:t>有没有中文版啊？</a:t>
              </a:r>
              <a:endParaRPr lang="en-US" altLang="zh-CN" dirty="0"/>
            </a:p>
            <a:p>
              <a:r>
                <a:rPr lang="zh-CN" altLang="en-US" dirty="0"/>
                <a:t>我怎么装这个插件</a:t>
              </a:r>
              <a:r>
                <a:rPr lang="en-US" altLang="zh-CN" dirty="0"/>
                <a:t>?</a:t>
              </a:r>
            </a:p>
            <a:p>
              <a:r>
                <a:rPr lang="zh-CN" altLang="en-US" dirty="0"/>
                <a:t>那个电池在哪里啊？</a:t>
              </a:r>
              <a:endParaRPr lang="en-US" altLang="zh-CN" dirty="0"/>
            </a:p>
            <a:p>
              <a:r>
                <a:rPr lang="en-US" altLang="zh-CN" dirty="0"/>
                <a:t>……</a:t>
              </a:r>
            </a:p>
          </p:txBody>
        </p:sp>
      </p:grpSp>
      <p:sp>
        <p:nvSpPr>
          <p:cNvPr id="76" name="文本框 75">
            <a:extLst>
              <a:ext uri="{FF2B5EF4-FFF2-40B4-BE49-F238E27FC236}">
                <a16:creationId xmlns:a16="http://schemas.microsoft.com/office/drawing/2014/main" id="{237085C5-AB68-4ACC-B0EC-6B7C50A37C4A}"/>
              </a:ext>
            </a:extLst>
          </p:cNvPr>
          <p:cNvSpPr txBox="1"/>
          <p:nvPr/>
        </p:nvSpPr>
        <p:spPr>
          <a:xfrm>
            <a:off x="1208221" y="1611426"/>
            <a:ext cx="4198398" cy="463910"/>
          </a:xfrm>
          <a:prstGeom prst="rect">
            <a:avLst/>
          </a:prstGeom>
          <a:noFill/>
        </p:spPr>
        <p:txBody>
          <a:bodyPr wrap="square">
            <a:spAutoFit/>
          </a:bodyPr>
          <a:lstStyle/>
          <a:p>
            <a:pPr>
              <a:lnSpc>
                <a:spcPct val="150000"/>
              </a:lnSpc>
            </a:pPr>
            <a:r>
              <a:rPr lang="zh-CN" altLang="en-US" b="1" dirty="0">
                <a:effectLst/>
                <a:latin typeface="霞鹜文楷 Light" pitchFamily="2" charset="-122"/>
                <a:ea typeface="霞鹜文楷 Light" pitchFamily="2" charset="-122"/>
              </a:rPr>
              <a:t>本节课课后的胡言乱语</a:t>
            </a:r>
            <a:r>
              <a:rPr lang="en-US" altLang="zh-CN" b="1" dirty="0">
                <a:effectLst/>
                <a:latin typeface="霞鹜文楷 Light" pitchFamily="2" charset="-122"/>
                <a:ea typeface="霞鹜文楷 Light" pitchFamily="2" charset="-122"/>
              </a:rPr>
              <a:t>……</a:t>
            </a:r>
          </a:p>
        </p:txBody>
      </p:sp>
      <p:sp>
        <p:nvSpPr>
          <p:cNvPr id="18" name="文本框 17">
            <a:extLst>
              <a:ext uri="{FF2B5EF4-FFF2-40B4-BE49-F238E27FC236}">
                <a16:creationId xmlns:a16="http://schemas.microsoft.com/office/drawing/2014/main" id="{C9245E5F-61DC-484B-95BF-596A9244CF19}"/>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Tree>
    <p:extLst>
      <p:ext uri="{BB962C8B-B14F-4D97-AF65-F5344CB8AC3E}">
        <p14:creationId xmlns:p14="http://schemas.microsoft.com/office/powerpoint/2010/main" val="424564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54109"/>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graphicFrame>
        <p:nvGraphicFramePr>
          <p:cNvPr id="2" name="表格 2">
            <a:extLst>
              <a:ext uri="{FF2B5EF4-FFF2-40B4-BE49-F238E27FC236}">
                <a16:creationId xmlns:a16="http://schemas.microsoft.com/office/drawing/2014/main" id="{2A0BE016-3AEE-47D1-981D-E24CA814E752}"/>
              </a:ext>
            </a:extLst>
          </p:cNvPr>
          <p:cNvGraphicFramePr>
            <a:graphicFrameLocks noGrp="1"/>
          </p:cNvGraphicFramePr>
          <p:nvPr/>
        </p:nvGraphicFramePr>
        <p:xfrm>
          <a:off x="908486" y="1623240"/>
          <a:ext cx="10375027" cy="1805760"/>
        </p:xfrm>
        <a:graphic>
          <a:graphicData uri="http://schemas.openxmlformats.org/drawingml/2006/table">
            <a:tbl>
              <a:tblPr firstRow="1" bandRow="1">
                <a:tableStyleId>{5FD0F851-EC5A-4D38-B0AD-8093EC10F338}</a:tableStyleId>
              </a:tblPr>
              <a:tblGrid>
                <a:gridCol w="10375027">
                  <a:extLst>
                    <a:ext uri="{9D8B030D-6E8A-4147-A177-3AD203B41FA5}">
                      <a16:colId xmlns:a16="http://schemas.microsoft.com/office/drawing/2014/main" val="181208471"/>
                    </a:ext>
                  </a:extLst>
                </a:gridCol>
              </a:tblGrid>
              <a:tr h="348401">
                <a:tc>
                  <a:txBody>
                    <a:bodyPr/>
                    <a:lstStyle/>
                    <a:p>
                      <a:pPr algn="l"/>
                      <a:r>
                        <a:rPr lang="zh-CN" altLang="en-US" dirty="0"/>
                        <a:t>知识付费</a:t>
                      </a:r>
                    </a:p>
                  </a:txBody>
                  <a:tcPr anchor="ctr"/>
                </a:tc>
                <a:extLst>
                  <a:ext uri="{0D108BD9-81ED-4DB2-BD59-A6C34878D82A}">
                    <a16:rowId xmlns:a16="http://schemas.microsoft.com/office/drawing/2014/main" val="2450854277"/>
                  </a:ext>
                </a:extLst>
              </a:tr>
              <a:tr h="360000">
                <a:tc>
                  <a:txBody>
                    <a:bodyPr/>
                    <a:lstStyle/>
                    <a:p>
                      <a:pPr algn="ctr"/>
                      <a:endParaRPr lang="zh-CN" altLang="en-US" sz="1400" b="1" dirty="0"/>
                    </a:p>
                  </a:txBody>
                  <a:tcPr anchor="ctr"/>
                </a:tc>
                <a:extLst>
                  <a:ext uri="{0D108BD9-81ED-4DB2-BD59-A6C34878D82A}">
                    <a16:rowId xmlns:a16="http://schemas.microsoft.com/office/drawing/2014/main" val="4196563170"/>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t>1.   Fly</a:t>
                      </a:r>
                      <a:r>
                        <a:rPr lang="zh-CN" altLang="en-US" sz="1400" b="1" dirty="0"/>
                        <a:t>！</a:t>
                      </a:r>
                      <a:r>
                        <a:rPr lang="en-US" altLang="zh-CN" sz="1400" b="1" dirty="0" err="1"/>
                        <a:t>Ladybug&amp;Honeybee</a:t>
                      </a:r>
                      <a:r>
                        <a:rPr lang="zh-CN" altLang="en-US" sz="1400" b="1" dirty="0"/>
                        <a:t>建筑性能分析系列课程涉及的学习资料文本、</a:t>
                      </a:r>
                      <a:r>
                        <a:rPr lang="en-US" altLang="zh-CN" sz="1400" b="1" dirty="0"/>
                        <a:t>PPT</a:t>
                      </a:r>
                      <a:r>
                        <a:rPr lang="zh-CN" altLang="en-US" sz="1400" b="1" dirty="0"/>
                        <a:t>、</a:t>
                      </a:r>
                      <a:r>
                        <a:rPr lang="en-US" altLang="zh-CN" sz="1400" b="1" dirty="0"/>
                        <a:t>RH/GH</a:t>
                      </a:r>
                      <a:r>
                        <a:rPr lang="zh-CN" altLang="en-US" sz="1400" b="1" dirty="0"/>
                        <a:t>源文件及标注后的标准流程图</a:t>
                      </a:r>
                      <a:endParaRPr lang="en-US" altLang="zh-CN" sz="1400" b="1" dirty="0"/>
                    </a:p>
                  </a:txBody>
                  <a:tcPr anchor="ctr"/>
                </a:tc>
                <a:extLst>
                  <a:ext uri="{0D108BD9-81ED-4DB2-BD59-A6C34878D82A}">
                    <a16:rowId xmlns:a16="http://schemas.microsoft.com/office/drawing/2014/main" val="322867000"/>
                  </a:ext>
                </a:extLst>
              </a:tr>
              <a:tr h="360000">
                <a:tc>
                  <a:txBody>
                    <a:bodyPr/>
                    <a:lstStyle/>
                    <a:p>
                      <a:pPr algn="l"/>
                      <a:endParaRPr lang="zh-CN" altLang="en-US" sz="1400" dirty="0"/>
                    </a:p>
                  </a:txBody>
                  <a:tcPr anchor="ctr"/>
                </a:tc>
                <a:extLst>
                  <a:ext uri="{0D108BD9-81ED-4DB2-BD59-A6C34878D82A}">
                    <a16:rowId xmlns:a16="http://schemas.microsoft.com/office/drawing/2014/main" val="166442986"/>
                  </a:ext>
                </a:extLst>
              </a:tr>
              <a:tr h="360000">
                <a:tc>
                  <a:txBody>
                    <a:bodyPr/>
                    <a:lstStyle/>
                    <a:p>
                      <a:pPr algn="l"/>
                      <a:r>
                        <a:rPr lang="en-US" altLang="zh-CN" sz="1400" b="1" dirty="0"/>
                        <a:t>2.  《Fly</a:t>
                      </a:r>
                      <a:r>
                        <a:rPr lang="zh-CN" altLang="en-US" sz="1400" b="1" dirty="0"/>
                        <a:t>！</a:t>
                      </a:r>
                      <a:r>
                        <a:rPr lang="en-US" altLang="zh-CN" sz="1400" b="1" dirty="0" err="1"/>
                        <a:t>Ladybug&amp;Honeybee</a:t>
                      </a:r>
                      <a:r>
                        <a:rPr lang="zh-CN" altLang="en-US" sz="1400" b="1" dirty="0"/>
                        <a:t>建筑性能分析</a:t>
                      </a:r>
                      <a:r>
                        <a:rPr lang="en-US" altLang="zh-CN" sz="1400" b="1" dirty="0"/>
                        <a:t>》</a:t>
                      </a:r>
                      <a:r>
                        <a:rPr lang="zh-CN" altLang="en-US" sz="1400" b="1" dirty="0"/>
                        <a:t>电子书  </a:t>
                      </a:r>
                      <a:r>
                        <a:rPr lang="en-US" altLang="zh-CN" sz="1400" b="1" dirty="0"/>
                        <a:t>——  </a:t>
                      </a:r>
                      <a:r>
                        <a:rPr lang="zh-CN" altLang="en-US" sz="1400" b="1" dirty="0"/>
                        <a:t>预计</a:t>
                      </a:r>
                      <a:r>
                        <a:rPr lang="en-US" altLang="zh-CN" sz="1400" b="1" dirty="0"/>
                        <a:t>6~7</a:t>
                      </a:r>
                      <a:r>
                        <a:rPr lang="zh-CN" altLang="en-US" sz="1400" b="1" dirty="0"/>
                        <a:t>月份整理完毕</a:t>
                      </a:r>
                    </a:p>
                  </a:txBody>
                  <a:tcPr anchor="ctr"/>
                </a:tc>
                <a:extLst>
                  <a:ext uri="{0D108BD9-81ED-4DB2-BD59-A6C34878D82A}">
                    <a16:rowId xmlns:a16="http://schemas.microsoft.com/office/drawing/2014/main" val="3300326170"/>
                  </a:ext>
                </a:extLst>
              </a:tr>
            </a:tbl>
          </a:graphicData>
        </a:graphic>
      </p:graphicFrame>
      <p:sp>
        <p:nvSpPr>
          <p:cNvPr id="13" name="文本框 12">
            <a:extLst>
              <a:ext uri="{FF2B5EF4-FFF2-40B4-BE49-F238E27FC236}">
                <a16:creationId xmlns:a16="http://schemas.microsoft.com/office/drawing/2014/main" id="{BDC8C22B-BE33-4143-94BE-7C697A465F8B}"/>
              </a:ext>
            </a:extLst>
          </p:cNvPr>
          <p:cNvSpPr txBox="1"/>
          <p:nvPr/>
        </p:nvSpPr>
        <p:spPr>
          <a:xfrm>
            <a:off x="753832" y="775315"/>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知识付费用户的权限</a:t>
            </a:r>
          </a:p>
        </p:txBody>
      </p:sp>
      <p:sp>
        <p:nvSpPr>
          <p:cNvPr id="15" name="文本框 14">
            <a:extLst>
              <a:ext uri="{FF2B5EF4-FFF2-40B4-BE49-F238E27FC236}">
                <a16:creationId xmlns:a16="http://schemas.microsoft.com/office/drawing/2014/main" id="{3C84ED74-6755-403A-B469-D170290286C8}"/>
              </a:ext>
            </a:extLst>
          </p:cNvPr>
          <p:cNvSpPr txBox="1"/>
          <p:nvPr/>
        </p:nvSpPr>
        <p:spPr>
          <a:xfrm>
            <a:off x="908486" y="3989593"/>
            <a:ext cx="11438166" cy="369332"/>
          </a:xfrm>
          <a:prstGeom prst="rect">
            <a:avLst/>
          </a:prstGeom>
          <a:noFill/>
        </p:spPr>
        <p:txBody>
          <a:bodyPr wrap="square">
            <a:spAutoFit/>
          </a:bodyPr>
          <a:lstStyle/>
          <a:p>
            <a:r>
              <a:rPr lang="zh-CN" altLang="en-US" b="1" dirty="0"/>
              <a:t>可以在这里请我吃饭：http://www.rhinostudio.cn/user/5729</a:t>
            </a:r>
          </a:p>
        </p:txBody>
      </p:sp>
      <p:sp>
        <p:nvSpPr>
          <p:cNvPr id="16" name="文本框 15">
            <a:extLst>
              <a:ext uri="{FF2B5EF4-FFF2-40B4-BE49-F238E27FC236}">
                <a16:creationId xmlns:a16="http://schemas.microsoft.com/office/drawing/2014/main" id="{90737855-33F0-4EED-A701-FFEB18521E4F}"/>
              </a:ext>
            </a:extLst>
          </p:cNvPr>
          <p:cNvSpPr txBox="1"/>
          <p:nvPr/>
        </p:nvSpPr>
        <p:spPr>
          <a:xfrm>
            <a:off x="908486" y="4847185"/>
            <a:ext cx="11438166" cy="369332"/>
          </a:xfrm>
          <a:prstGeom prst="rect">
            <a:avLst/>
          </a:prstGeom>
          <a:noFill/>
        </p:spPr>
        <p:txBody>
          <a:bodyPr wrap="square">
            <a:spAutoFit/>
          </a:bodyPr>
          <a:lstStyle/>
          <a:p>
            <a:pPr algn="l"/>
            <a:r>
              <a:rPr lang="zh-CN" altLang="en-US" b="1" dirty="0"/>
              <a:t>记得点赞、投币、收藏</a:t>
            </a:r>
            <a:r>
              <a:rPr lang="en-US" altLang="zh-CN" b="1" dirty="0"/>
              <a:t>~</a:t>
            </a:r>
            <a:endParaRPr lang="zh-CN" altLang="en-US" b="1" dirty="0"/>
          </a:p>
        </p:txBody>
      </p:sp>
      <p:sp>
        <p:nvSpPr>
          <p:cNvPr id="14" name="矩形: 圆角 13">
            <a:extLst>
              <a:ext uri="{FF2B5EF4-FFF2-40B4-BE49-F238E27FC236}">
                <a16:creationId xmlns:a16="http://schemas.microsoft.com/office/drawing/2014/main" id="{097C4AE1-D8F5-4DEF-B09F-06E15290B407}"/>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18" name="矩形 17">
            <a:extLst>
              <a:ext uri="{FF2B5EF4-FFF2-40B4-BE49-F238E27FC236}">
                <a16:creationId xmlns:a16="http://schemas.microsoft.com/office/drawing/2014/main" id="{85C47A2A-B05D-4842-9264-779CD2B49049}"/>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5339E054-C537-4D86-A14A-B9C62E6444EA}"/>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a:extLst>
              <a:ext uri="{FF2B5EF4-FFF2-40B4-BE49-F238E27FC236}">
                <a16:creationId xmlns:a16="http://schemas.microsoft.com/office/drawing/2014/main" id="{D490EF79-BBBD-4219-8D1A-46EFC78FC9ED}"/>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FC6AC2F3-561E-4402-83FF-3F94C52CB108}"/>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22" name="文本框 21">
            <a:extLst>
              <a:ext uri="{FF2B5EF4-FFF2-40B4-BE49-F238E27FC236}">
                <a16:creationId xmlns:a16="http://schemas.microsoft.com/office/drawing/2014/main" id="{A5BC6AAE-8F12-407E-BED5-71A1431A177B}"/>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Tree>
    <p:extLst>
      <p:ext uri="{BB962C8B-B14F-4D97-AF65-F5344CB8AC3E}">
        <p14:creationId xmlns:p14="http://schemas.microsoft.com/office/powerpoint/2010/main" val="411813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21" name="文本框 20">
            <a:extLst>
              <a:ext uri="{FF2B5EF4-FFF2-40B4-BE49-F238E27FC236}">
                <a16:creationId xmlns:a16="http://schemas.microsoft.com/office/drawing/2014/main" id="{8566F75D-78A8-42CB-9215-E8D7E5516688}"/>
              </a:ext>
            </a:extLst>
          </p:cNvPr>
          <p:cNvSpPr txBox="1"/>
          <p:nvPr/>
        </p:nvSpPr>
        <p:spPr>
          <a:xfrm>
            <a:off x="753832" y="775315"/>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正式开始学习前，您需要做的事情</a:t>
            </a:r>
          </a:p>
        </p:txBody>
      </p:sp>
      <p:sp>
        <p:nvSpPr>
          <p:cNvPr id="22" name="文本框 21">
            <a:extLst>
              <a:ext uri="{FF2B5EF4-FFF2-40B4-BE49-F238E27FC236}">
                <a16:creationId xmlns:a16="http://schemas.microsoft.com/office/drawing/2014/main" id="{F684216F-CAC3-4690-92B2-D735BDED0B80}"/>
              </a:ext>
            </a:extLst>
          </p:cNvPr>
          <p:cNvSpPr txBox="1"/>
          <p:nvPr/>
        </p:nvSpPr>
        <p:spPr>
          <a:xfrm>
            <a:off x="753832" y="1245823"/>
            <a:ext cx="10016242"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在</a:t>
            </a:r>
            <a:r>
              <a:rPr lang="en-US" altLang="zh-CN" sz="1800" b="1" dirty="0">
                <a:latin typeface="霞鹜文楷 Light" pitchFamily="2" charset="-122"/>
                <a:ea typeface="霞鹜文楷 Light" pitchFamily="2" charset="-122"/>
              </a:rPr>
              <a:t>Rhino</a:t>
            </a:r>
            <a:r>
              <a:rPr lang="zh-CN" altLang="en-US" sz="1800" b="1" dirty="0">
                <a:latin typeface="霞鹜文楷 Light" pitchFamily="2" charset="-122"/>
                <a:ea typeface="霞鹜文楷 Light" pitchFamily="2" charset="-122"/>
              </a:rPr>
              <a:t>界面中，输入</a:t>
            </a:r>
            <a:r>
              <a:rPr lang="en-US" altLang="zh-CN" sz="1800" b="1" dirty="0" err="1">
                <a:latin typeface="霞鹜文楷 Light" pitchFamily="2" charset="-122"/>
                <a:ea typeface="霞鹜文楷 Light" pitchFamily="2" charset="-122"/>
              </a:rPr>
              <a:t>TopMostViewport</a:t>
            </a:r>
            <a:r>
              <a:rPr lang="zh-CN" altLang="en-US" sz="1800" b="1" dirty="0">
                <a:latin typeface="霞鹜文楷 Light" pitchFamily="2" charset="-122"/>
                <a:ea typeface="霞鹜文楷 Light" pitchFamily="2" charset="-122"/>
              </a:rPr>
              <a:t>激活置顶视图框</a:t>
            </a:r>
            <a:endParaRPr lang="en-US" altLang="zh-CN" sz="1800" b="1" dirty="0">
              <a:latin typeface="霞鹜文楷 Light" pitchFamily="2" charset="-122"/>
              <a:ea typeface="霞鹜文楷 Light" pitchFamily="2" charset="-122"/>
            </a:endParaRPr>
          </a:p>
        </p:txBody>
      </p:sp>
      <p:pic>
        <p:nvPicPr>
          <p:cNvPr id="3" name="图片 2">
            <a:extLst>
              <a:ext uri="{FF2B5EF4-FFF2-40B4-BE49-F238E27FC236}">
                <a16:creationId xmlns:a16="http://schemas.microsoft.com/office/drawing/2014/main" id="{519994CA-6644-4BF4-9DCD-79E5D62447BF}"/>
              </a:ext>
            </a:extLst>
          </p:cNvPr>
          <p:cNvPicPr>
            <a:picLocks noChangeAspect="1"/>
          </p:cNvPicPr>
          <p:nvPr/>
        </p:nvPicPr>
        <p:blipFill>
          <a:blip r:embed="rId3"/>
          <a:stretch>
            <a:fillRect/>
          </a:stretch>
        </p:blipFill>
        <p:spPr>
          <a:xfrm>
            <a:off x="721896" y="1946160"/>
            <a:ext cx="5761990" cy="3928630"/>
          </a:xfrm>
          <a:prstGeom prst="rect">
            <a:avLst/>
          </a:prstGeom>
        </p:spPr>
      </p:pic>
      <p:sp>
        <p:nvSpPr>
          <p:cNvPr id="23" name="文本框 22">
            <a:extLst>
              <a:ext uri="{FF2B5EF4-FFF2-40B4-BE49-F238E27FC236}">
                <a16:creationId xmlns:a16="http://schemas.microsoft.com/office/drawing/2014/main" id="{5FE413B5-5B2E-4A7E-B781-5248A8BAE55D}"/>
              </a:ext>
            </a:extLst>
          </p:cNvPr>
          <p:cNvSpPr txBox="1"/>
          <p:nvPr/>
        </p:nvSpPr>
        <p:spPr>
          <a:xfrm>
            <a:off x="753832" y="1614717"/>
            <a:ext cx="10016242"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在</a:t>
            </a:r>
            <a:r>
              <a:rPr lang="en-US" altLang="zh-CN" sz="1800" b="1" dirty="0">
                <a:latin typeface="霞鹜文楷 Light" pitchFamily="2" charset="-122"/>
                <a:ea typeface="霞鹜文楷 Light" pitchFamily="2" charset="-122"/>
              </a:rPr>
              <a:t>Grasshopper</a:t>
            </a:r>
            <a:r>
              <a:rPr lang="zh-CN" altLang="en-US" sz="1800" b="1" dirty="0">
                <a:latin typeface="霞鹜文楷 Light" pitchFamily="2" charset="-122"/>
                <a:ea typeface="霞鹜文楷 Light" pitchFamily="2" charset="-122"/>
              </a:rPr>
              <a:t>工具列中，在</a:t>
            </a:r>
            <a:r>
              <a:rPr lang="en-US" altLang="zh-CN" sz="1800" b="1" dirty="0">
                <a:latin typeface="霞鹜文楷 Light" pitchFamily="2" charset="-122"/>
                <a:ea typeface="霞鹜文楷 Light" pitchFamily="2" charset="-122"/>
              </a:rPr>
              <a:t>Params</a:t>
            </a:r>
            <a:r>
              <a:rPr lang="zh-CN" altLang="en-US" sz="1800" b="1" dirty="0">
                <a:latin typeface="霞鹜文楷 Light" pitchFamily="2" charset="-122"/>
                <a:ea typeface="霞鹜文楷 Light" pitchFamily="2" charset="-122"/>
              </a:rPr>
              <a:t>工具组中找到</a:t>
            </a:r>
            <a:r>
              <a:rPr lang="en-US" altLang="zh-CN" sz="1800" b="1" dirty="0">
                <a:latin typeface="霞鹜文楷 Light" pitchFamily="2" charset="-122"/>
                <a:ea typeface="霞鹜文楷 Light" pitchFamily="2" charset="-122"/>
              </a:rPr>
              <a:t>Bifocals</a:t>
            </a:r>
            <a:r>
              <a:rPr lang="zh-CN" altLang="en-US" sz="1800" b="1" dirty="0">
                <a:latin typeface="霞鹜文楷 Light" pitchFamily="2" charset="-122"/>
                <a:ea typeface="霞鹜文楷 Light" pitchFamily="2" charset="-122"/>
              </a:rPr>
              <a:t>并拖动到画布中</a:t>
            </a:r>
            <a:endParaRPr lang="en-US" altLang="zh-CN" sz="1800" b="1" dirty="0">
              <a:latin typeface="霞鹜文楷 Light" pitchFamily="2" charset="-122"/>
              <a:ea typeface="霞鹜文楷 Light" pitchFamily="2" charset="-122"/>
            </a:endParaRPr>
          </a:p>
        </p:txBody>
      </p:sp>
      <p:pic>
        <p:nvPicPr>
          <p:cNvPr id="20" name="图片 19">
            <a:extLst>
              <a:ext uri="{FF2B5EF4-FFF2-40B4-BE49-F238E27FC236}">
                <a16:creationId xmlns:a16="http://schemas.microsoft.com/office/drawing/2014/main" id="{E4642AFA-F7F6-48C4-8C30-A39F14678B4C}"/>
              </a:ext>
            </a:extLst>
          </p:cNvPr>
          <p:cNvPicPr>
            <a:picLocks noChangeAspect="1"/>
          </p:cNvPicPr>
          <p:nvPr/>
        </p:nvPicPr>
        <p:blipFill rotWithShape="1">
          <a:blip r:embed="rId4"/>
          <a:srcRect r="20166"/>
          <a:stretch/>
        </p:blipFill>
        <p:spPr>
          <a:xfrm>
            <a:off x="2157921" y="3100872"/>
            <a:ext cx="9647999" cy="2527938"/>
          </a:xfrm>
          <a:prstGeom prst="rect">
            <a:avLst/>
          </a:prstGeom>
        </p:spPr>
      </p:pic>
      <p:sp>
        <p:nvSpPr>
          <p:cNvPr id="25" name="矩形 24">
            <a:extLst>
              <a:ext uri="{FF2B5EF4-FFF2-40B4-BE49-F238E27FC236}">
                <a16:creationId xmlns:a16="http://schemas.microsoft.com/office/drawing/2014/main" id="{CF705CCA-BF32-4C12-BA71-F44D90BB4A6E}"/>
              </a:ext>
            </a:extLst>
          </p:cNvPr>
          <p:cNvSpPr/>
          <p:nvPr/>
        </p:nvSpPr>
        <p:spPr>
          <a:xfrm>
            <a:off x="721896" y="2549717"/>
            <a:ext cx="1025624" cy="2703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Tree>
    <p:extLst>
      <p:ext uri="{BB962C8B-B14F-4D97-AF65-F5344CB8AC3E}">
        <p14:creationId xmlns:p14="http://schemas.microsoft.com/office/powerpoint/2010/main" val="4283198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16" name="文本框 15">
            <a:extLst>
              <a:ext uri="{FF2B5EF4-FFF2-40B4-BE49-F238E27FC236}">
                <a16:creationId xmlns:a16="http://schemas.microsoft.com/office/drawing/2014/main" id="{FDD5A76D-5919-47BD-B345-6A1B18290046}"/>
              </a:ext>
            </a:extLst>
          </p:cNvPr>
          <p:cNvSpPr txBox="1"/>
          <p:nvPr/>
        </p:nvSpPr>
        <p:spPr>
          <a:xfrm>
            <a:off x="954001" y="1522669"/>
            <a:ext cx="4198398" cy="463910"/>
          </a:xfrm>
          <a:prstGeom prst="rect">
            <a:avLst/>
          </a:prstGeom>
          <a:noFill/>
        </p:spPr>
        <p:txBody>
          <a:bodyPr wrap="square">
            <a:spAutoFit/>
          </a:bodyPr>
          <a:lstStyle/>
          <a:p>
            <a:pPr>
              <a:lnSpc>
                <a:spcPct val="150000"/>
              </a:lnSpc>
            </a:pPr>
            <a:r>
              <a:rPr lang="en-US" altLang="zh-CN" b="1" dirty="0" err="1">
                <a:effectLst/>
                <a:latin typeface="霞鹜文楷 Light" pitchFamily="2" charset="-122"/>
                <a:ea typeface="霞鹜文楷 Light" pitchFamily="2" charset="-122"/>
              </a:rPr>
              <a:t>EnergyPlus</a:t>
            </a:r>
            <a:r>
              <a:rPr lang="en-US" altLang="zh-CN" b="1" dirty="0">
                <a:effectLst/>
                <a:latin typeface="霞鹜文楷 Light" pitchFamily="2" charset="-122"/>
                <a:ea typeface="霞鹜文楷 Light" pitchFamily="2" charset="-122"/>
              </a:rPr>
              <a:t> Weather </a:t>
            </a:r>
            <a:r>
              <a:rPr lang="zh-CN" altLang="en-US" b="1" dirty="0">
                <a:effectLst/>
                <a:latin typeface="霞鹜文楷 Light" pitchFamily="2" charset="-122"/>
                <a:ea typeface="霞鹜文楷 Light" pitchFamily="2" charset="-122"/>
              </a:rPr>
              <a:t>文件 </a:t>
            </a:r>
            <a:r>
              <a:rPr lang="en-US" altLang="zh-CN" b="1" dirty="0">
                <a:effectLst/>
                <a:latin typeface="霞鹜文楷 Light" pitchFamily="2" charset="-122"/>
                <a:ea typeface="霞鹜文楷 Light" pitchFamily="2" charset="-122"/>
              </a:rPr>
              <a:t>(.EPW)</a:t>
            </a:r>
          </a:p>
        </p:txBody>
      </p:sp>
      <p:sp>
        <p:nvSpPr>
          <p:cNvPr id="18" name="文本框 17">
            <a:extLst>
              <a:ext uri="{FF2B5EF4-FFF2-40B4-BE49-F238E27FC236}">
                <a16:creationId xmlns:a16="http://schemas.microsoft.com/office/drawing/2014/main" id="{52204AF4-30F1-4975-AA35-D1F1AA695521}"/>
              </a:ext>
            </a:extLst>
          </p:cNvPr>
          <p:cNvSpPr txBox="1"/>
          <p:nvPr/>
        </p:nvSpPr>
        <p:spPr>
          <a:xfrm>
            <a:off x="922006" y="2610316"/>
            <a:ext cx="5371957"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全球</a:t>
            </a:r>
            <a:r>
              <a:rPr lang="en-US" altLang="zh-CN" sz="1800" b="1" dirty="0">
                <a:latin typeface="霞鹜文楷 Light" pitchFamily="2" charset="-122"/>
                <a:ea typeface="霞鹜文楷 Light" pitchFamily="2" charset="-122"/>
              </a:rPr>
              <a:t>100</a:t>
            </a:r>
            <a:r>
              <a:rPr lang="zh-CN" altLang="en-US" sz="1800" b="1" dirty="0">
                <a:latin typeface="霞鹜文楷 Light" pitchFamily="2" charset="-122"/>
                <a:ea typeface="霞鹜文楷 Light" pitchFamily="2" charset="-122"/>
              </a:rPr>
              <a:t>个国家</a:t>
            </a:r>
            <a:r>
              <a:rPr lang="en-US" altLang="zh-CN" sz="1800" b="1" dirty="0">
                <a:latin typeface="霞鹜文楷 Light" pitchFamily="2" charset="-122"/>
                <a:ea typeface="霞鹜文楷 Light" pitchFamily="2" charset="-122"/>
              </a:rPr>
              <a:t>/</a:t>
            </a:r>
            <a:r>
              <a:rPr lang="zh-CN" altLang="en-US" sz="1800" b="1" dirty="0">
                <a:latin typeface="霞鹜文楷 Light" pitchFamily="2" charset="-122"/>
                <a:ea typeface="霞鹜文楷 Light" pitchFamily="2" charset="-122"/>
              </a:rPr>
              <a:t>地区共</a:t>
            </a:r>
            <a:r>
              <a:rPr lang="en-US" altLang="zh-CN" sz="1800" b="1" dirty="0">
                <a:latin typeface="霞鹜文楷 Light" pitchFamily="2" charset="-122"/>
                <a:ea typeface="霞鹜文楷 Light" pitchFamily="2" charset="-122"/>
              </a:rPr>
              <a:t>3034</a:t>
            </a:r>
            <a:r>
              <a:rPr lang="zh-CN" altLang="en-US" sz="1800" b="1" dirty="0">
                <a:latin typeface="霞鹜文楷 Light" pitchFamily="2" charset="-122"/>
                <a:ea typeface="霞鹜文楷 Light" pitchFamily="2" charset="-122"/>
              </a:rPr>
              <a:t>个地点的</a:t>
            </a:r>
            <a:r>
              <a:rPr lang="zh-CN" altLang="en-US" sz="1800" b="1" dirty="0">
                <a:latin typeface="霞鹜文楷 Light" pitchFamily="2" charset="-122"/>
                <a:ea typeface="霞鹜文楷 Light" pitchFamily="2" charset="-122"/>
                <a:hlinkClick r:id="rId3">
                  <a:extLst>
                    <a:ext uri="{A12FA001-AC4F-418D-AE19-62706E023703}">
                      <ahyp:hlinkClr xmlns:ahyp="http://schemas.microsoft.com/office/drawing/2018/hyperlinkcolor" val="tx"/>
                    </a:ext>
                  </a:extLst>
                </a:hlinkClick>
              </a:rPr>
              <a:t>气象数据</a:t>
            </a:r>
            <a:endParaRPr lang="en-US" altLang="zh-CN" sz="1800" b="1" dirty="0">
              <a:latin typeface="霞鹜文楷 Light" pitchFamily="2" charset="-122"/>
              <a:ea typeface="霞鹜文楷 Light" pitchFamily="2" charset="-122"/>
            </a:endParaRPr>
          </a:p>
        </p:txBody>
      </p:sp>
      <p:sp>
        <p:nvSpPr>
          <p:cNvPr id="19" name="文本框 18">
            <a:extLst>
              <a:ext uri="{FF2B5EF4-FFF2-40B4-BE49-F238E27FC236}">
                <a16:creationId xmlns:a16="http://schemas.microsoft.com/office/drawing/2014/main" id="{06A70985-9A43-4C72-B96D-5C8011A59DC1}"/>
              </a:ext>
            </a:extLst>
          </p:cNvPr>
          <p:cNvSpPr txBox="1"/>
          <p:nvPr/>
        </p:nvSpPr>
        <p:spPr>
          <a:xfrm>
            <a:off x="922006" y="2117874"/>
            <a:ext cx="6653301"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符合</a:t>
            </a:r>
            <a:r>
              <a:rPr lang="en-US" altLang="zh-CN" sz="1800" b="1" dirty="0" err="1">
                <a:latin typeface="霞鹜文楷 Light" pitchFamily="2" charset="-122"/>
                <a:ea typeface="霞鹜文楷 Light" pitchFamily="2" charset="-122"/>
              </a:rPr>
              <a:t>EnergyPlus</a:t>
            </a:r>
            <a:r>
              <a:rPr lang="zh-CN" altLang="en-US" sz="1800" b="1" dirty="0">
                <a:latin typeface="霞鹜文楷 Light" pitchFamily="2" charset="-122"/>
                <a:ea typeface="霞鹜文楷 Light" pitchFamily="2" charset="-122"/>
              </a:rPr>
              <a:t>的标准格式并专门用于建筑能源模拟的文件</a:t>
            </a:r>
            <a:endParaRPr lang="en-US" altLang="zh-CN" sz="1800" b="1" dirty="0">
              <a:latin typeface="霞鹜文楷 Light" pitchFamily="2" charset="-122"/>
              <a:ea typeface="霞鹜文楷 Light" pitchFamily="2" charset="-122"/>
            </a:endParaRPr>
          </a:p>
        </p:txBody>
      </p:sp>
      <p:sp>
        <p:nvSpPr>
          <p:cNvPr id="24" name="文本框 23">
            <a:extLst>
              <a:ext uri="{FF2B5EF4-FFF2-40B4-BE49-F238E27FC236}">
                <a16:creationId xmlns:a16="http://schemas.microsoft.com/office/drawing/2014/main" id="{22D09163-B3E7-4479-B26D-90E525E94E35}"/>
              </a:ext>
            </a:extLst>
          </p:cNvPr>
          <p:cNvSpPr txBox="1"/>
          <p:nvPr/>
        </p:nvSpPr>
        <p:spPr>
          <a:xfrm>
            <a:off x="922006" y="3102758"/>
            <a:ext cx="4753481"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拥有</a:t>
            </a:r>
            <a:r>
              <a:rPr lang="en-US" altLang="zh-CN" sz="1800" b="1" dirty="0">
                <a:latin typeface="霞鹜文楷 Light" pitchFamily="2" charset="-122"/>
                <a:ea typeface="霞鹜文楷 Light" pitchFamily="2" charset="-122"/>
              </a:rPr>
              <a:t>20</a:t>
            </a:r>
            <a:r>
              <a:rPr lang="zh-CN" altLang="en-US" sz="1800" b="1" dirty="0">
                <a:latin typeface="霞鹜文楷 Light" pitchFamily="2" charset="-122"/>
                <a:ea typeface="霞鹜文楷 Light" pitchFamily="2" charset="-122"/>
              </a:rPr>
              <a:t>多种不同的数据库支持</a:t>
            </a:r>
            <a:endParaRPr lang="en-US" altLang="zh-CN" sz="1800" b="1" dirty="0">
              <a:latin typeface="霞鹜文楷 Light" pitchFamily="2" charset="-122"/>
              <a:ea typeface="霞鹜文楷 Light" pitchFamily="2" charset="-122"/>
            </a:endParaRPr>
          </a:p>
        </p:txBody>
      </p:sp>
      <p:sp>
        <p:nvSpPr>
          <p:cNvPr id="26" name="文本框 25">
            <a:extLst>
              <a:ext uri="{FF2B5EF4-FFF2-40B4-BE49-F238E27FC236}">
                <a16:creationId xmlns:a16="http://schemas.microsoft.com/office/drawing/2014/main" id="{79695EB5-0FFB-4B91-BD4E-399559384572}"/>
              </a:ext>
            </a:extLst>
          </p:cNvPr>
          <p:cNvSpPr txBox="1"/>
          <p:nvPr/>
        </p:nvSpPr>
        <p:spPr>
          <a:xfrm>
            <a:off x="922006" y="3596938"/>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是不同典型气象年的全年逐时统计数据</a:t>
            </a:r>
            <a:endParaRPr lang="en-US" altLang="zh-CN" sz="1800" b="1" dirty="0">
              <a:latin typeface="霞鹜文楷 Light" pitchFamily="2" charset="-122"/>
              <a:ea typeface="霞鹜文楷 Light" pitchFamily="2" charset="-122"/>
            </a:endParaRPr>
          </a:p>
        </p:txBody>
      </p:sp>
      <p:pic>
        <p:nvPicPr>
          <p:cNvPr id="27" name="图片 26">
            <a:extLst>
              <a:ext uri="{FF2B5EF4-FFF2-40B4-BE49-F238E27FC236}">
                <a16:creationId xmlns:a16="http://schemas.microsoft.com/office/drawing/2014/main" id="{D8F7DD5A-0E87-49EF-9415-AD140F8DBD00}"/>
              </a:ext>
            </a:extLst>
          </p:cNvPr>
          <p:cNvPicPr>
            <a:picLocks noChangeAspect="1"/>
          </p:cNvPicPr>
          <p:nvPr/>
        </p:nvPicPr>
        <p:blipFill>
          <a:blip r:embed="rId4"/>
          <a:stretch>
            <a:fillRect/>
          </a:stretch>
        </p:blipFill>
        <p:spPr>
          <a:xfrm>
            <a:off x="8050798" y="892598"/>
            <a:ext cx="3070896" cy="4860524"/>
          </a:xfrm>
          <a:prstGeom prst="rect">
            <a:avLst/>
          </a:prstGeom>
        </p:spPr>
      </p:pic>
      <p:sp>
        <p:nvSpPr>
          <p:cNvPr id="28" name="文本框 27">
            <a:extLst>
              <a:ext uri="{FF2B5EF4-FFF2-40B4-BE49-F238E27FC236}">
                <a16:creationId xmlns:a16="http://schemas.microsoft.com/office/drawing/2014/main" id="{5BADADF3-5481-4918-A19D-3247B946A263}"/>
              </a:ext>
            </a:extLst>
          </p:cNvPr>
          <p:cNvSpPr txBox="1"/>
          <p:nvPr/>
        </p:nvSpPr>
        <p:spPr>
          <a:xfrm>
            <a:off x="922006" y="4102567"/>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可以使用 </a:t>
            </a:r>
            <a:r>
              <a:rPr lang="en-US" altLang="zh-CN" sz="1800" b="1" dirty="0">
                <a:latin typeface="霞鹜文楷 Light" pitchFamily="2" charset="-122"/>
                <a:ea typeface="霞鹜文楷 Light" pitchFamily="2" charset="-122"/>
              </a:rPr>
              <a:t>LB Import EPW </a:t>
            </a:r>
            <a:r>
              <a:rPr lang="zh-CN" altLang="en-US" sz="1800" b="1" dirty="0">
                <a:latin typeface="霞鹜文楷 Light" pitchFamily="2" charset="-122"/>
                <a:ea typeface="霞鹜文楷 Light" pitchFamily="2" charset="-122"/>
              </a:rPr>
              <a:t>组件读取</a:t>
            </a:r>
            <a:endParaRPr lang="en-US" altLang="zh-CN" sz="1800" b="1" dirty="0">
              <a:latin typeface="霞鹜文楷 Light" pitchFamily="2" charset="-122"/>
              <a:ea typeface="霞鹜文楷 Light" pitchFamily="2" charset="-122"/>
            </a:endParaRPr>
          </a:p>
        </p:txBody>
      </p:sp>
      <p:sp>
        <p:nvSpPr>
          <p:cNvPr id="29" name="文本框 28">
            <a:extLst>
              <a:ext uri="{FF2B5EF4-FFF2-40B4-BE49-F238E27FC236}">
                <a16:creationId xmlns:a16="http://schemas.microsoft.com/office/drawing/2014/main" id="{1C9517D4-57E4-4E36-BE8E-DC3B3B80C2DA}"/>
              </a:ext>
            </a:extLst>
          </p:cNvPr>
          <p:cNvSpPr txBox="1"/>
          <p:nvPr/>
        </p:nvSpPr>
        <p:spPr>
          <a:xfrm>
            <a:off x="2969443" y="6183117"/>
            <a:ext cx="6108568" cy="369332"/>
          </a:xfrm>
          <a:prstGeom prst="rect">
            <a:avLst/>
          </a:prstGeom>
          <a:noFill/>
        </p:spPr>
        <p:txBody>
          <a:bodyPr wrap="square">
            <a:spAutoFit/>
          </a:bodyPr>
          <a:lstStyle/>
          <a:p>
            <a:r>
              <a:rPr lang="zh-CN" altLang="en-US" dirty="0">
                <a:hlinkClick r:id="rId3"/>
              </a:rPr>
              <a:t>https://energy-models.com/weather-data</a:t>
            </a:r>
            <a:endParaRPr lang="zh-CN" altLang="en-US" dirty="0"/>
          </a:p>
        </p:txBody>
      </p:sp>
      <p:sp>
        <p:nvSpPr>
          <p:cNvPr id="30" name="文本框 29">
            <a:extLst>
              <a:ext uri="{FF2B5EF4-FFF2-40B4-BE49-F238E27FC236}">
                <a16:creationId xmlns:a16="http://schemas.microsoft.com/office/drawing/2014/main" id="{7113A448-C91A-4C77-9E1C-0DFBEEFBE874}"/>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4.1  </a:t>
            </a:r>
            <a:r>
              <a:rPr lang="zh-CN" altLang="en-US" b="1" dirty="0">
                <a:latin typeface="霞鹜文楷 Light" pitchFamily="2" charset="-122"/>
                <a:ea typeface="霞鹜文楷 Light" pitchFamily="2" charset="-122"/>
                <a:cs typeface="Times New Roman" panose="02020603050405020304" pitchFamily="18" charset="0"/>
              </a:rPr>
              <a:t>气象参数</a:t>
            </a:r>
            <a:endParaRPr lang="zh-CN" altLang="en-US" b="1" dirty="0">
              <a:latin typeface="霞鹜文楷 Light" pitchFamily="2" charset="-122"/>
              <a:ea typeface="霞鹜文楷 Light" pitchFamily="2" charset="-122"/>
            </a:endParaRPr>
          </a:p>
        </p:txBody>
      </p:sp>
    </p:spTree>
    <p:extLst>
      <p:ext uri="{BB962C8B-B14F-4D97-AF65-F5344CB8AC3E}">
        <p14:creationId xmlns:p14="http://schemas.microsoft.com/office/powerpoint/2010/main" val="4051176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12" name="文本框 11">
            <a:extLst>
              <a:ext uri="{FF2B5EF4-FFF2-40B4-BE49-F238E27FC236}">
                <a16:creationId xmlns:a16="http://schemas.microsoft.com/office/drawing/2014/main" id="{B1F89CF3-C8DB-4385-83C5-7275A5A61846}"/>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4.1  </a:t>
            </a:r>
            <a:r>
              <a:rPr lang="zh-CN" altLang="en-US" b="1" dirty="0">
                <a:latin typeface="霞鹜文楷 Light" pitchFamily="2" charset="-122"/>
                <a:ea typeface="霞鹜文楷 Light" pitchFamily="2" charset="-122"/>
                <a:cs typeface="Times New Roman" panose="02020603050405020304" pitchFamily="18" charset="0"/>
              </a:rPr>
              <a:t>气象参数</a:t>
            </a:r>
            <a:endParaRPr lang="zh-CN" altLang="en-US" b="1" dirty="0">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6A3B8FC5-13D5-4774-ABFE-CC33F7865014}"/>
              </a:ext>
            </a:extLst>
          </p:cNvPr>
          <p:cNvSpPr txBox="1"/>
          <p:nvPr/>
        </p:nvSpPr>
        <p:spPr>
          <a:xfrm>
            <a:off x="954001" y="1522669"/>
            <a:ext cx="4198398" cy="463910"/>
          </a:xfrm>
          <a:prstGeom prst="rect">
            <a:avLst/>
          </a:prstGeom>
          <a:noFill/>
        </p:spPr>
        <p:txBody>
          <a:bodyPr wrap="square">
            <a:spAutoFit/>
          </a:bodyPr>
          <a:lstStyle/>
          <a:p>
            <a:pPr>
              <a:lnSpc>
                <a:spcPct val="150000"/>
              </a:lnSpc>
            </a:pPr>
            <a:r>
              <a:rPr lang="en-US" altLang="zh-CN" b="1" dirty="0" err="1">
                <a:effectLst/>
                <a:latin typeface="霞鹜文楷 Light" pitchFamily="2" charset="-122"/>
                <a:ea typeface="霞鹜文楷 Light" pitchFamily="2" charset="-122"/>
              </a:rPr>
              <a:t>EnergyPlus</a:t>
            </a:r>
            <a:r>
              <a:rPr lang="en-US" altLang="zh-CN" b="1" dirty="0">
                <a:effectLst/>
                <a:latin typeface="霞鹜文楷 Light" pitchFamily="2" charset="-122"/>
                <a:ea typeface="霞鹜文楷 Light" pitchFamily="2" charset="-122"/>
              </a:rPr>
              <a:t> Weather </a:t>
            </a:r>
            <a:r>
              <a:rPr lang="zh-CN" altLang="en-US" b="1" dirty="0">
                <a:effectLst/>
                <a:latin typeface="霞鹜文楷 Light" pitchFamily="2" charset="-122"/>
                <a:ea typeface="霞鹜文楷 Light" pitchFamily="2" charset="-122"/>
              </a:rPr>
              <a:t>文件 </a:t>
            </a:r>
            <a:r>
              <a:rPr lang="en-US" altLang="zh-CN" b="1" dirty="0">
                <a:effectLst/>
                <a:latin typeface="霞鹜文楷 Light" pitchFamily="2" charset="-122"/>
                <a:ea typeface="霞鹜文楷 Light" pitchFamily="2" charset="-122"/>
              </a:rPr>
              <a:t>(.EPW)</a:t>
            </a:r>
          </a:p>
        </p:txBody>
      </p:sp>
      <p:sp>
        <p:nvSpPr>
          <p:cNvPr id="14" name="文本框 13">
            <a:extLst>
              <a:ext uri="{FF2B5EF4-FFF2-40B4-BE49-F238E27FC236}">
                <a16:creationId xmlns:a16="http://schemas.microsoft.com/office/drawing/2014/main" id="{1B04F1DC-7694-4CD0-90AE-F561828C4BC6}"/>
              </a:ext>
            </a:extLst>
          </p:cNvPr>
          <p:cNvSpPr txBox="1"/>
          <p:nvPr/>
        </p:nvSpPr>
        <p:spPr>
          <a:xfrm>
            <a:off x="922006" y="2610316"/>
            <a:ext cx="5371957"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全球</a:t>
            </a:r>
            <a:r>
              <a:rPr lang="en-US" altLang="zh-CN" sz="1800" b="1" dirty="0">
                <a:latin typeface="霞鹜文楷 Light" pitchFamily="2" charset="-122"/>
                <a:ea typeface="霞鹜文楷 Light" pitchFamily="2" charset="-122"/>
              </a:rPr>
              <a:t>100</a:t>
            </a:r>
            <a:r>
              <a:rPr lang="zh-CN" altLang="en-US" sz="1800" b="1" dirty="0">
                <a:latin typeface="霞鹜文楷 Light" pitchFamily="2" charset="-122"/>
                <a:ea typeface="霞鹜文楷 Light" pitchFamily="2" charset="-122"/>
              </a:rPr>
              <a:t>个国家</a:t>
            </a:r>
            <a:r>
              <a:rPr lang="en-US" altLang="zh-CN" sz="1800" b="1" dirty="0">
                <a:latin typeface="霞鹜文楷 Light" pitchFamily="2" charset="-122"/>
                <a:ea typeface="霞鹜文楷 Light" pitchFamily="2" charset="-122"/>
              </a:rPr>
              <a:t>/</a:t>
            </a:r>
            <a:r>
              <a:rPr lang="zh-CN" altLang="en-US" sz="1800" b="1" dirty="0">
                <a:latin typeface="霞鹜文楷 Light" pitchFamily="2" charset="-122"/>
                <a:ea typeface="霞鹜文楷 Light" pitchFamily="2" charset="-122"/>
              </a:rPr>
              <a:t>地区共</a:t>
            </a:r>
            <a:r>
              <a:rPr lang="en-US" altLang="zh-CN" sz="1800" b="1" dirty="0">
                <a:latin typeface="霞鹜文楷 Light" pitchFamily="2" charset="-122"/>
                <a:ea typeface="霞鹜文楷 Light" pitchFamily="2" charset="-122"/>
              </a:rPr>
              <a:t>3034</a:t>
            </a:r>
            <a:r>
              <a:rPr lang="zh-CN" altLang="en-US" sz="1800" b="1" dirty="0">
                <a:latin typeface="霞鹜文楷 Light" pitchFamily="2" charset="-122"/>
                <a:ea typeface="霞鹜文楷 Light" pitchFamily="2" charset="-122"/>
              </a:rPr>
              <a:t>个地点的</a:t>
            </a:r>
            <a:r>
              <a:rPr lang="zh-CN" altLang="en-US" sz="1800" b="1" dirty="0">
                <a:latin typeface="霞鹜文楷 Light" pitchFamily="2" charset="-122"/>
                <a:ea typeface="霞鹜文楷 Light" pitchFamily="2" charset="-122"/>
                <a:hlinkClick r:id="rId3">
                  <a:extLst>
                    <a:ext uri="{A12FA001-AC4F-418D-AE19-62706E023703}">
                      <ahyp:hlinkClr xmlns:ahyp="http://schemas.microsoft.com/office/drawing/2018/hyperlinkcolor" val="tx"/>
                    </a:ext>
                  </a:extLst>
                </a:hlinkClick>
              </a:rPr>
              <a:t>气象数据</a:t>
            </a:r>
            <a:endParaRPr lang="en-US" altLang="zh-CN" sz="1800" b="1" dirty="0">
              <a:latin typeface="霞鹜文楷 Light" pitchFamily="2" charset="-122"/>
              <a:ea typeface="霞鹜文楷 Light" pitchFamily="2" charset="-122"/>
            </a:endParaRPr>
          </a:p>
        </p:txBody>
      </p:sp>
      <p:sp>
        <p:nvSpPr>
          <p:cNvPr id="16" name="文本框 15">
            <a:extLst>
              <a:ext uri="{FF2B5EF4-FFF2-40B4-BE49-F238E27FC236}">
                <a16:creationId xmlns:a16="http://schemas.microsoft.com/office/drawing/2014/main" id="{D3B93EDA-72D4-46D8-9DC7-D853E61876D0}"/>
              </a:ext>
            </a:extLst>
          </p:cNvPr>
          <p:cNvSpPr txBox="1"/>
          <p:nvPr/>
        </p:nvSpPr>
        <p:spPr>
          <a:xfrm>
            <a:off x="922006" y="2117874"/>
            <a:ext cx="6653301"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符合</a:t>
            </a:r>
            <a:r>
              <a:rPr lang="en-US" altLang="zh-CN" sz="1800" b="1" dirty="0" err="1">
                <a:latin typeface="霞鹜文楷 Light" pitchFamily="2" charset="-122"/>
                <a:ea typeface="霞鹜文楷 Light" pitchFamily="2" charset="-122"/>
              </a:rPr>
              <a:t>EnergyPlus</a:t>
            </a:r>
            <a:r>
              <a:rPr lang="zh-CN" altLang="en-US" sz="1800" b="1" dirty="0">
                <a:latin typeface="霞鹜文楷 Light" pitchFamily="2" charset="-122"/>
                <a:ea typeface="霞鹜文楷 Light" pitchFamily="2" charset="-122"/>
              </a:rPr>
              <a:t>的标准格式并专门用于建筑能源模拟的文件</a:t>
            </a:r>
            <a:endParaRPr lang="en-US" altLang="zh-CN" sz="1800" b="1" dirty="0">
              <a:latin typeface="霞鹜文楷 Light" pitchFamily="2" charset="-122"/>
              <a:ea typeface="霞鹜文楷 Light" pitchFamily="2" charset="-122"/>
            </a:endParaRPr>
          </a:p>
        </p:txBody>
      </p:sp>
      <p:sp>
        <p:nvSpPr>
          <p:cNvPr id="18" name="文本框 17">
            <a:extLst>
              <a:ext uri="{FF2B5EF4-FFF2-40B4-BE49-F238E27FC236}">
                <a16:creationId xmlns:a16="http://schemas.microsoft.com/office/drawing/2014/main" id="{21313E29-83EF-4088-AB64-851B86B9EE08}"/>
              </a:ext>
            </a:extLst>
          </p:cNvPr>
          <p:cNvSpPr txBox="1"/>
          <p:nvPr/>
        </p:nvSpPr>
        <p:spPr>
          <a:xfrm>
            <a:off x="922006" y="3102758"/>
            <a:ext cx="4753481"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拥有</a:t>
            </a:r>
            <a:r>
              <a:rPr lang="en-US" altLang="zh-CN" sz="1800" b="1" dirty="0">
                <a:latin typeface="霞鹜文楷 Light" pitchFamily="2" charset="-122"/>
                <a:ea typeface="霞鹜文楷 Light" pitchFamily="2" charset="-122"/>
              </a:rPr>
              <a:t>20</a:t>
            </a:r>
            <a:r>
              <a:rPr lang="zh-CN" altLang="en-US" sz="1800" b="1" dirty="0">
                <a:latin typeface="霞鹜文楷 Light" pitchFamily="2" charset="-122"/>
                <a:ea typeface="霞鹜文楷 Light" pitchFamily="2" charset="-122"/>
              </a:rPr>
              <a:t>多种不同的数据库支持</a:t>
            </a:r>
            <a:endParaRPr lang="en-US" altLang="zh-CN" sz="1800" b="1" dirty="0">
              <a:latin typeface="霞鹜文楷 Light" pitchFamily="2" charset="-122"/>
              <a:ea typeface="霞鹜文楷 Light" pitchFamily="2" charset="-122"/>
            </a:endParaRPr>
          </a:p>
        </p:txBody>
      </p:sp>
      <p:sp>
        <p:nvSpPr>
          <p:cNvPr id="19" name="文本框 18">
            <a:extLst>
              <a:ext uri="{FF2B5EF4-FFF2-40B4-BE49-F238E27FC236}">
                <a16:creationId xmlns:a16="http://schemas.microsoft.com/office/drawing/2014/main" id="{7F2F35A1-20A3-4304-AF7E-6AB1E34E4A81}"/>
              </a:ext>
            </a:extLst>
          </p:cNvPr>
          <p:cNvSpPr txBox="1"/>
          <p:nvPr/>
        </p:nvSpPr>
        <p:spPr>
          <a:xfrm>
            <a:off x="922006" y="3596938"/>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是不同典型气象年的全年逐时统计数据</a:t>
            </a:r>
            <a:endParaRPr lang="en-US" altLang="zh-CN" sz="1800" b="1" dirty="0">
              <a:latin typeface="霞鹜文楷 Light" pitchFamily="2" charset="-122"/>
              <a:ea typeface="霞鹜文楷 Light" pitchFamily="2" charset="-122"/>
            </a:endParaRPr>
          </a:p>
        </p:txBody>
      </p:sp>
      <p:pic>
        <p:nvPicPr>
          <p:cNvPr id="20" name="图片 19">
            <a:extLst>
              <a:ext uri="{FF2B5EF4-FFF2-40B4-BE49-F238E27FC236}">
                <a16:creationId xmlns:a16="http://schemas.microsoft.com/office/drawing/2014/main" id="{21DBA37B-D11A-4CAB-A925-9FA705A82A3E}"/>
              </a:ext>
            </a:extLst>
          </p:cNvPr>
          <p:cNvPicPr>
            <a:picLocks noChangeAspect="1"/>
          </p:cNvPicPr>
          <p:nvPr/>
        </p:nvPicPr>
        <p:blipFill>
          <a:blip r:embed="rId4"/>
          <a:stretch>
            <a:fillRect/>
          </a:stretch>
        </p:blipFill>
        <p:spPr>
          <a:xfrm>
            <a:off x="8050798" y="892598"/>
            <a:ext cx="3070896" cy="4860524"/>
          </a:xfrm>
          <a:prstGeom prst="rect">
            <a:avLst/>
          </a:prstGeom>
        </p:spPr>
      </p:pic>
      <p:sp>
        <p:nvSpPr>
          <p:cNvPr id="21" name="文本框 20">
            <a:extLst>
              <a:ext uri="{FF2B5EF4-FFF2-40B4-BE49-F238E27FC236}">
                <a16:creationId xmlns:a16="http://schemas.microsoft.com/office/drawing/2014/main" id="{182933C2-FE51-40FF-9DD1-990DF81F6511}"/>
              </a:ext>
            </a:extLst>
          </p:cNvPr>
          <p:cNvSpPr txBox="1"/>
          <p:nvPr/>
        </p:nvSpPr>
        <p:spPr>
          <a:xfrm>
            <a:off x="922006" y="4102567"/>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可以使用 </a:t>
            </a:r>
            <a:r>
              <a:rPr lang="en-US" altLang="zh-CN" sz="1800" b="1" dirty="0">
                <a:latin typeface="霞鹜文楷 Light" pitchFamily="2" charset="-122"/>
                <a:ea typeface="霞鹜文楷 Light" pitchFamily="2" charset="-122"/>
              </a:rPr>
              <a:t>LB Import EPW </a:t>
            </a:r>
            <a:r>
              <a:rPr lang="zh-CN" altLang="en-US" sz="1800" b="1" dirty="0">
                <a:latin typeface="霞鹜文楷 Light" pitchFamily="2" charset="-122"/>
                <a:ea typeface="霞鹜文楷 Light" pitchFamily="2" charset="-122"/>
              </a:rPr>
              <a:t>组件读取</a:t>
            </a:r>
            <a:endParaRPr lang="en-US" altLang="zh-CN" sz="1800" b="1" dirty="0">
              <a:latin typeface="霞鹜文楷 Light" pitchFamily="2" charset="-122"/>
              <a:ea typeface="霞鹜文楷 Light" pitchFamily="2" charset="-122"/>
            </a:endParaRPr>
          </a:p>
        </p:txBody>
      </p:sp>
      <p:sp>
        <p:nvSpPr>
          <p:cNvPr id="22" name="文本框 21">
            <a:extLst>
              <a:ext uri="{FF2B5EF4-FFF2-40B4-BE49-F238E27FC236}">
                <a16:creationId xmlns:a16="http://schemas.microsoft.com/office/drawing/2014/main" id="{05DA2BE0-5147-428D-8EF5-F61397A95DD7}"/>
              </a:ext>
            </a:extLst>
          </p:cNvPr>
          <p:cNvSpPr txBox="1"/>
          <p:nvPr/>
        </p:nvSpPr>
        <p:spPr>
          <a:xfrm>
            <a:off x="5348805" y="875209"/>
            <a:ext cx="3647152" cy="369332"/>
          </a:xfrm>
          <a:prstGeom prst="rect">
            <a:avLst/>
          </a:prstGeom>
          <a:noFill/>
        </p:spPr>
        <p:txBody>
          <a:bodyPr wrap="none" rtlCol="0">
            <a:spAutoFit/>
          </a:bodyPr>
          <a:lstStyle/>
          <a:p>
            <a:r>
              <a:rPr lang="zh-CN" altLang="en-US" b="1" dirty="0">
                <a:solidFill>
                  <a:srgbClr val="FF0000"/>
                </a:solidFill>
              </a:rPr>
              <a:t>这几个信息一般用于描述空气状态</a:t>
            </a:r>
          </a:p>
        </p:txBody>
      </p:sp>
      <p:sp>
        <p:nvSpPr>
          <p:cNvPr id="24" name="矩形 23">
            <a:extLst>
              <a:ext uri="{FF2B5EF4-FFF2-40B4-BE49-F238E27FC236}">
                <a16:creationId xmlns:a16="http://schemas.microsoft.com/office/drawing/2014/main" id="{1C46E0F3-8B66-413C-AE1F-3A34E7DC7BAC}"/>
              </a:ext>
            </a:extLst>
          </p:cNvPr>
          <p:cNvSpPr/>
          <p:nvPr/>
        </p:nvSpPr>
        <p:spPr>
          <a:xfrm>
            <a:off x="9238268" y="1604964"/>
            <a:ext cx="1640264" cy="7140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箭头连接符 24">
            <a:extLst>
              <a:ext uri="{FF2B5EF4-FFF2-40B4-BE49-F238E27FC236}">
                <a16:creationId xmlns:a16="http://schemas.microsoft.com/office/drawing/2014/main" id="{D8C7D0C7-3E95-4251-8F90-E3F125D8F065}"/>
              </a:ext>
            </a:extLst>
          </p:cNvPr>
          <p:cNvCxnSpPr/>
          <p:nvPr/>
        </p:nvCxnSpPr>
        <p:spPr>
          <a:xfrm>
            <a:off x="7720553" y="1432874"/>
            <a:ext cx="1225484" cy="41478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文本框 25">
            <a:extLst>
              <a:ext uri="{FF2B5EF4-FFF2-40B4-BE49-F238E27FC236}">
                <a16:creationId xmlns:a16="http://schemas.microsoft.com/office/drawing/2014/main" id="{8B28FEEB-4A85-4FA8-B119-CD8AA5446B8E}"/>
              </a:ext>
            </a:extLst>
          </p:cNvPr>
          <p:cNvSpPr txBox="1"/>
          <p:nvPr/>
        </p:nvSpPr>
        <p:spPr>
          <a:xfrm>
            <a:off x="2969443" y="6183117"/>
            <a:ext cx="6108568" cy="369332"/>
          </a:xfrm>
          <a:prstGeom prst="rect">
            <a:avLst/>
          </a:prstGeom>
          <a:noFill/>
        </p:spPr>
        <p:txBody>
          <a:bodyPr wrap="square">
            <a:spAutoFit/>
          </a:bodyPr>
          <a:lstStyle/>
          <a:p>
            <a:r>
              <a:rPr lang="zh-CN" altLang="en-US" dirty="0">
                <a:hlinkClick r:id="rId3"/>
              </a:rPr>
              <a:t>https://energy-models.com/weather-data</a:t>
            </a:r>
            <a:endParaRPr lang="zh-CN" altLang="en-US" dirty="0"/>
          </a:p>
        </p:txBody>
      </p:sp>
    </p:spTree>
    <p:extLst>
      <p:ext uri="{BB962C8B-B14F-4D97-AF65-F5344CB8AC3E}">
        <p14:creationId xmlns:p14="http://schemas.microsoft.com/office/powerpoint/2010/main" val="1373269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grpSp>
        <p:nvGrpSpPr>
          <p:cNvPr id="12" name="组合 11">
            <a:extLst>
              <a:ext uri="{FF2B5EF4-FFF2-40B4-BE49-F238E27FC236}">
                <a16:creationId xmlns:a16="http://schemas.microsoft.com/office/drawing/2014/main" id="{A288C96E-276A-4C09-93CC-48BB7BC8A46D}"/>
              </a:ext>
            </a:extLst>
          </p:cNvPr>
          <p:cNvGrpSpPr/>
          <p:nvPr/>
        </p:nvGrpSpPr>
        <p:grpSpPr>
          <a:xfrm>
            <a:off x="754101" y="2394647"/>
            <a:ext cx="2464224" cy="2771868"/>
            <a:chOff x="1079430" y="2126055"/>
            <a:chExt cx="2464224" cy="2771868"/>
          </a:xfrm>
        </p:grpSpPr>
        <p:grpSp>
          <p:nvGrpSpPr>
            <p:cNvPr id="13" name="组合 12">
              <a:extLst>
                <a:ext uri="{FF2B5EF4-FFF2-40B4-BE49-F238E27FC236}">
                  <a16:creationId xmlns:a16="http://schemas.microsoft.com/office/drawing/2014/main" id="{02D2D8A0-5282-4AD0-B746-E8ABC3ED6F17}"/>
                </a:ext>
              </a:extLst>
            </p:cNvPr>
            <p:cNvGrpSpPr/>
            <p:nvPr/>
          </p:nvGrpSpPr>
          <p:grpSpPr>
            <a:xfrm>
              <a:off x="1079430" y="2126055"/>
              <a:ext cx="2464224" cy="2771868"/>
              <a:chOff x="438407" y="2579451"/>
              <a:chExt cx="2464224" cy="2771868"/>
            </a:xfrm>
          </p:grpSpPr>
          <p:cxnSp>
            <p:nvCxnSpPr>
              <p:cNvPr id="16" name="直接连接符 15">
                <a:extLst>
                  <a:ext uri="{FF2B5EF4-FFF2-40B4-BE49-F238E27FC236}">
                    <a16:creationId xmlns:a16="http://schemas.microsoft.com/office/drawing/2014/main" id="{8CE3E53A-0223-4087-89A0-B05AA0DF2B57}"/>
                  </a:ext>
                </a:extLst>
              </p:cNvPr>
              <p:cNvCxnSpPr/>
              <p:nvPr/>
            </p:nvCxnSpPr>
            <p:spPr>
              <a:xfrm>
                <a:off x="1592618" y="2579451"/>
                <a:ext cx="0" cy="2076221"/>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18" name="流程图: 数据 17">
                <a:extLst>
                  <a:ext uri="{FF2B5EF4-FFF2-40B4-BE49-F238E27FC236}">
                    <a16:creationId xmlns:a16="http://schemas.microsoft.com/office/drawing/2014/main" id="{9E19C2CB-519C-498F-AB39-A688B0350085}"/>
                  </a:ext>
                </a:extLst>
              </p:cNvPr>
              <p:cNvSpPr/>
              <p:nvPr/>
            </p:nvSpPr>
            <p:spPr>
              <a:xfrm>
                <a:off x="1274887" y="2579451"/>
                <a:ext cx="1590271" cy="297328"/>
              </a:xfrm>
              <a:prstGeom prst="flowChartInputOutpu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6F9317EE-91A8-44B4-9591-A6F80D12AB0A}"/>
                  </a:ext>
                </a:extLst>
              </p:cNvPr>
              <p:cNvGrpSpPr/>
              <p:nvPr/>
            </p:nvGrpSpPr>
            <p:grpSpPr>
              <a:xfrm>
                <a:off x="1936263" y="2967180"/>
                <a:ext cx="180000" cy="1601332"/>
                <a:chOff x="1952871" y="2957076"/>
                <a:chExt cx="180000" cy="1601332"/>
              </a:xfrm>
            </p:grpSpPr>
            <p:sp>
              <p:nvSpPr>
                <p:cNvPr id="29" name="任意多边形: 形状 28">
                  <a:extLst>
                    <a:ext uri="{FF2B5EF4-FFF2-40B4-BE49-F238E27FC236}">
                      <a16:creationId xmlns:a16="http://schemas.microsoft.com/office/drawing/2014/main" id="{45ED9FDF-E804-41B4-869E-46E9E907F356}"/>
                    </a:ext>
                  </a:extLst>
                </p:cNvPr>
                <p:cNvSpPr/>
                <p:nvPr/>
              </p:nvSpPr>
              <p:spPr>
                <a:xfrm>
                  <a:off x="1997872" y="4198408"/>
                  <a:ext cx="90000" cy="360000"/>
                </a:xfrm>
                <a:custGeom>
                  <a:avLst/>
                  <a:gdLst>
                    <a:gd name="connsiteX0" fmla="*/ 180000 w 360000"/>
                    <a:gd name="connsiteY0" fmla="*/ 0 h 2147648"/>
                    <a:gd name="connsiteX1" fmla="*/ 360000 w 360000"/>
                    <a:gd name="connsiteY1" fmla="*/ 180000 h 2147648"/>
                    <a:gd name="connsiteX2" fmla="*/ 360000 w 360000"/>
                    <a:gd name="connsiteY2" fmla="*/ 1967648 h 2147648"/>
                    <a:gd name="connsiteX3" fmla="*/ 360000 w 360000"/>
                    <a:gd name="connsiteY3" fmla="*/ 1980000 h 2147648"/>
                    <a:gd name="connsiteX4" fmla="*/ 358755 w 360000"/>
                    <a:gd name="connsiteY4" fmla="*/ 1980000 h 2147648"/>
                    <a:gd name="connsiteX5" fmla="*/ 356343 w 360000"/>
                    <a:gd name="connsiteY5" fmla="*/ 2003924 h 2147648"/>
                    <a:gd name="connsiteX6" fmla="*/ 180000 w 360000"/>
                    <a:gd name="connsiteY6" fmla="*/ 2147648 h 2147648"/>
                    <a:gd name="connsiteX7" fmla="*/ 3657 w 360000"/>
                    <a:gd name="connsiteY7" fmla="*/ 2003924 h 2147648"/>
                    <a:gd name="connsiteX8" fmla="*/ 1245 w 360000"/>
                    <a:gd name="connsiteY8" fmla="*/ 1980000 h 2147648"/>
                    <a:gd name="connsiteX9" fmla="*/ 0 w 360000"/>
                    <a:gd name="connsiteY9" fmla="*/ 1980000 h 2147648"/>
                    <a:gd name="connsiteX10" fmla="*/ 0 w 360000"/>
                    <a:gd name="connsiteY10" fmla="*/ 1967648 h 2147648"/>
                    <a:gd name="connsiteX11" fmla="*/ 0 w 360000"/>
                    <a:gd name="connsiteY11" fmla="*/ 180000 h 2147648"/>
                    <a:gd name="connsiteX12" fmla="*/ 180000 w 360000"/>
                    <a:gd name="connsiteY12" fmla="*/ 0 h 214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000" h="2147648">
                      <a:moveTo>
                        <a:pt x="180000" y="0"/>
                      </a:moveTo>
                      <a:cubicBezTo>
                        <a:pt x="279411" y="0"/>
                        <a:pt x="360000" y="80589"/>
                        <a:pt x="360000" y="180000"/>
                      </a:cubicBezTo>
                      <a:lnTo>
                        <a:pt x="360000" y="1967648"/>
                      </a:lnTo>
                      <a:lnTo>
                        <a:pt x="360000" y="1980000"/>
                      </a:lnTo>
                      <a:lnTo>
                        <a:pt x="358755" y="1980000"/>
                      </a:lnTo>
                      <a:lnTo>
                        <a:pt x="356343" y="2003924"/>
                      </a:lnTo>
                      <a:cubicBezTo>
                        <a:pt x="339559" y="2085947"/>
                        <a:pt x="266985" y="2147648"/>
                        <a:pt x="180000" y="2147648"/>
                      </a:cubicBezTo>
                      <a:cubicBezTo>
                        <a:pt x="93015" y="2147648"/>
                        <a:pt x="20441" y="2085947"/>
                        <a:pt x="3657" y="2003924"/>
                      </a:cubicBezTo>
                      <a:lnTo>
                        <a:pt x="1245" y="1980000"/>
                      </a:lnTo>
                      <a:lnTo>
                        <a:pt x="0" y="1980000"/>
                      </a:lnTo>
                      <a:lnTo>
                        <a:pt x="0" y="1967648"/>
                      </a:lnTo>
                      <a:lnTo>
                        <a:pt x="0" y="180000"/>
                      </a:lnTo>
                      <a:cubicBezTo>
                        <a:pt x="0" y="80589"/>
                        <a:pt x="80589" y="0"/>
                        <a:pt x="180000" y="0"/>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0" name="任意多边形: 形状 29">
                  <a:extLst>
                    <a:ext uri="{FF2B5EF4-FFF2-40B4-BE49-F238E27FC236}">
                      <a16:creationId xmlns:a16="http://schemas.microsoft.com/office/drawing/2014/main" id="{FDB1D1AE-7FE1-4B48-B3B9-49F173551D13}"/>
                    </a:ext>
                  </a:extLst>
                </p:cNvPr>
                <p:cNvSpPr/>
                <p:nvPr/>
              </p:nvSpPr>
              <p:spPr>
                <a:xfrm>
                  <a:off x="2031688" y="4366674"/>
                  <a:ext cx="40333" cy="161331"/>
                </a:xfrm>
                <a:custGeom>
                  <a:avLst/>
                  <a:gdLst>
                    <a:gd name="connsiteX0" fmla="*/ 180000 w 360000"/>
                    <a:gd name="connsiteY0" fmla="*/ 0 h 2147648"/>
                    <a:gd name="connsiteX1" fmla="*/ 360000 w 360000"/>
                    <a:gd name="connsiteY1" fmla="*/ 180000 h 2147648"/>
                    <a:gd name="connsiteX2" fmla="*/ 360000 w 360000"/>
                    <a:gd name="connsiteY2" fmla="*/ 1967648 h 2147648"/>
                    <a:gd name="connsiteX3" fmla="*/ 360000 w 360000"/>
                    <a:gd name="connsiteY3" fmla="*/ 1980000 h 2147648"/>
                    <a:gd name="connsiteX4" fmla="*/ 358755 w 360000"/>
                    <a:gd name="connsiteY4" fmla="*/ 1980000 h 2147648"/>
                    <a:gd name="connsiteX5" fmla="*/ 356343 w 360000"/>
                    <a:gd name="connsiteY5" fmla="*/ 2003924 h 2147648"/>
                    <a:gd name="connsiteX6" fmla="*/ 180000 w 360000"/>
                    <a:gd name="connsiteY6" fmla="*/ 2147648 h 2147648"/>
                    <a:gd name="connsiteX7" fmla="*/ 3657 w 360000"/>
                    <a:gd name="connsiteY7" fmla="*/ 2003924 h 2147648"/>
                    <a:gd name="connsiteX8" fmla="*/ 1245 w 360000"/>
                    <a:gd name="connsiteY8" fmla="*/ 1980000 h 2147648"/>
                    <a:gd name="connsiteX9" fmla="*/ 0 w 360000"/>
                    <a:gd name="connsiteY9" fmla="*/ 1980000 h 2147648"/>
                    <a:gd name="connsiteX10" fmla="*/ 0 w 360000"/>
                    <a:gd name="connsiteY10" fmla="*/ 1967648 h 2147648"/>
                    <a:gd name="connsiteX11" fmla="*/ 0 w 360000"/>
                    <a:gd name="connsiteY11" fmla="*/ 180000 h 2147648"/>
                    <a:gd name="connsiteX12" fmla="*/ 180000 w 360000"/>
                    <a:gd name="connsiteY12" fmla="*/ 0 h 214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000" h="2147648">
                      <a:moveTo>
                        <a:pt x="180000" y="0"/>
                      </a:moveTo>
                      <a:cubicBezTo>
                        <a:pt x="279411" y="0"/>
                        <a:pt x="360000" y="80589"/>
                        <a:pt x="360000" y="180000"/>
                      </a:cubicBezTo>
                      <a:lnTo>
                        <a:pt x="360000" y="1967648"/>
                      </a:lnTo>
                      <a:lnTo>
                        <a:pt x="360000" y="1980000"/>
                      </a:lnTo>
                      <a:lnTo>
                        <a:pt x="358755" y="1980000"/>
                      </a:lnTo>
                      <a:lnTo>
                        <a:pt x="356343" y="2003924"/>
                      </a:lnTo>
                      <a:cubicBezTo>
                        <a:pt x="339559" y="2085947"/>
                        <a:pt x="266985" y="2147648"/>
                        <a:pt x="180000" y="2147648"/>
                      </a:cubicBezTo>
                      <a:cubicBezTo>
                        <a:pt x="93015" y="2147648"/>
                        <a:pt x="20441" y="2085947"/>
                        <a:pt x="3657" y="2003924"/>
                      </a:cubicBezTo>
                      <a:lnTo>
                        <a:pt x="1245" y="1980000"/>
                      </a:lnTo>
                      <a:lnTo>
                        <a:pt x="0" y="1980000"/>
                      </a:lnTo>
                      <a:lnTo>
                        <a:pt x="0" y="1967648"/>
                      </a:lnTo>
                      <a:lnTo>
                        <a:pt x="0" y="180000"/>
                      </a:lnTo>
                      <a:cubicBezTo>
                        <a:pt x="0" y="80589"/>
                        <a:pt x="80589" y="0"/>
                        <a:pt x="180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任意多边形: 形状 30">
                  <a:extLst>
                    <a:ext uri="{FF2B5EF4-FFF2-40B4-BE49-F238E27FC236}">
                      <a16:creationId xmlns:a16="http://schemas.microsoft.com/office/drawing/2014/main" id="{90DCAA5C-3129-4002-A67F-08F23CFD97F2}"/>
                    </a:ext>
                  </a:extLst>
                </p:cNvPr>
                <p:cNvSpPr/>
                <p:nvPr/>
              </p:nvSpPr>
              <p:spPr>
                <a:xfrm>
                  <a:off x="1952871" y="2957076"/>
                  <a:ext cx="180000" cy="1440000"/>
                </a:xfrm>
                <a:custGeom>
                  <a:avLst/>
                  <a:gdLst>
                    <a:gd name="connsiteX0" fmla="*/ 90000 w 180000"/>
                    <a:gd name="connsiteY0" fmla="*/ 0 h 1440000"/>
                    <a:gd name="connsiteX1" fmla="*/ 180000 w 180000"/>
                    <a:gd name="connsiteY1" fmla="*/ 120690 h 1440000"/>
                    <a:gd name="connsiteX2" fmla="*/ 180000 w 180000"/>
                    <a:gd name="connsiteY2" fmla="*/ 1319310 h 1440000"/>
                    <a:gd name="connsiteX3" fmla="*/ 180000 w 180000"/>
                    <a:gd name="connsiteY3" fmla="*/ 1327592 h 1440000"/>
                    <a:gd name="connsiteX4" fmla="*/ 179378 w 180000"/>
                    <a:gd name="connsiteY4" fmla="*/ 1327592 h 1440000"/>
                    <a:gd name="connsiteX5" fmla="*/ 178172 w 180000"/>
                    <a:gd name="connsiteY5" fmla="*/ 1343633 h 1440000"/>
                    <a:gd name="connsiteX6" fmla="*/ 90000 w 180000"/>
                    <a:gd name="connsiteY6" fmla="*/ 1440000 h 1440000"/>
                    <a:gd name="connsiteX7" fmla="*/ 1829 w 180000"/>
                    <a:gd name="connsiteY7" fmla="*/ 1343633 h 1440000"/>
                    <a:gd name="connsiteX8" fmla="*/ 623 w 180000"/>
                    <a:gd name="connsiteY8" fmla="*/ 1327592 h 1440000"/>
                    <a:gd name="connsiteX9" fmla="*/ 0 w 180000"/>
                    <a:gd name="connsiteY9" fmla="*/ 1327592 h 1440000"/>
                    <a:gd name="connsiteX10" fmla="*/ 0 w 180000"/>
                    <a:gd name="connsiteY10" fmla="*/ 1319310 h 1440000"/>
                    <a:gd name="connsiteX11" fmla="*/ 0 w 180000"/>
                    <a:gd name="connsiteY11" fmla="*/ 120690 h 1440000"/>
                    <a:gd name="connsiteX12" fmla="*/ 90000 w 180000"/>
                    <a:gd name="connsiteY12"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000" h="1440000">
                      <a:moveTo>
                        <a:pt x="90000" y="0"/>
                      </a:moveTo>
                      <a:cubicBezTo>
                        <a:pt x="139706" y="0"/>
                        <a:pt x="180000" y="54035"/>
                        <a:pt x="180000" y="120690"/>
                      </a:cubicBezTo>
                      <a:lnTo>
                        <a:pt x="180000" y="1319310"/>
                      </a:lnTo>
                      <a:lnTo>
                        <a:pt x="180000" y="1327592"/>
                      </a:lnTo>
                      <a:lnTo>
                        <a:pt x="179378" y="1327592"/>
                      </a:lnTo>
                      <a:lnTo>
                        <a:pt x="178172" y="1343633"/>
                      </a:lnTo>
                      <a:cubicBezTo>
                        <a:pt x="169780" y="1398630"/>
                        <a:pt x="133493" y="1440000"/>
                        <a:pt x="90000" y="1440000"/>
                      </a:cubicBezTo>
                      <a:cubicBezTo>
                        <a:pt x="46508" y="1440000"/>
                        <a:pt x="10221" y="1398630"/>
                        <a:pt x="1829" y="1343633"/>
                      </a:cubicBezTo>
                      <a:lnTo>
                        <a:pt x="623" y="1327592"/>
                      </a:lnTo>
                      <a:lnTo>
                        <a:pt x="0" y="1327592"/>
                      </a:lnTo>
                      <a:lnTo>
                        <a:pt x="0" y="1319310"/>
                      </a:lnTo>
                      <a:lnTo>
                        <a:pt x="0" y="120690"/>
                      </a:lnTo>
                      <a:cubicBezTo>
                        <a:pt x="0" y="54035"/>
                        <a:pt x="40295" y="0"/>
                        <a:pt x="90000"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2" name="任意多边形: 形状 31">
                  <a:extLst>
                    <a:ext uri="{FF2B5EF4-FFF2-40B4-BE49-F238E27FC236}">
                      <a16:creationId xmlns:a16="http://schemas.microsoft.com/office/drawing/2014/main" id="{5A7096A8-733E-413C-A76D-3BD39A023896}"/>
                    </a:ext>
                  </a:extLst>
                </p:cNvPr>
                <p:cNvSpPr/>
                <p:nvPr/>
              </p:nvSpPr>
              <p:spPr>
                <a:xfrm>
                  <a:off x="2025021" y="3025066"/>
                  <a:ext cx="90001" cy="1307997"/>
                </a:xfrm>
                <a:custGeom>
                  <a:avLst/>
                  <a:gdLst>
                    <a:gd name="connsiteX0" fmla="*/ 180000 w 360000"/>
                    <a:gd name="connsiteY0" fmla="*/ 0 h 2147648"/>
                    <a:gd name="connsiteX1" fmla="*/ 360000 w 360000"/>
                    <a:gd name="connsiteY1" fmla="*/ 180000 h 2147648"/>
                    <a:gd name="connsiteX2" fmla="*/ 360000 w 360000"/>
                    <a:gd name="connsiteY2" fmla="*/ 1967648 h 2147648"/>
                    <a:gd name="connsiteX3" fmla="*/ 360000 w 360000"/>
                    <a:gd name="connsiteY3" fmla="*/ 1980000 h 2147648"/>
                    <a:gd name="connsiteX4" fmla="*/ 358755 w 360000"/>
                    <a:gd name="connsiteY4" fmla="*/ 1980000 h 2147648"/>
                    <a:gd name="connsiteX5" fmla="*/ 356343 w 360000"/>
                    <a:gd name="connsiteY5" fmla="*/ 2003924 h 2147648"/>
                    <a:gd name="connsiteX6" fmla="*/ 180000 w 360000"/>
                    <a:gd name="connsiteY6" fmla="*/ 2147648 h 2147648"/>
                    <a:gd name="connsiteX7" fmla="*/ 3657 w 360000"/>
                    <a:gd name="connsiteY7" fmla="*/ 2003924 h 2147648"/>
                    <a:gd name="connsiteX8" fmla="*/ 1245 w 360000"/>
                    <a:gd name="connsiteY8" fmla="*/ 1980000 h 2147648"/>
                    <a:gd name="connsiteX9" fmla="*/ 0 w 360000"/>
                    <a:gd name="connsiteY9" fmla="*/ 1980000 h 2147648"/>
                    <a:gd name="connsiteX10" fmla="*/ 0 w 360000"/>
                    <a:gd name="connsiteY10" fmla="*/ 1967648 h 2147648"/>
                    <a:gd name="connsiteX11" fmla="*/ 0 w 360000"/>
                    <a:gd name="connsiteY11" fmla="*/ 180000 h 2147648"/>
                    <a:gd name="connsiteX12" fmla="*/ 180000 w 360000"/>
                    <a:gd name="connsiteY12" fmla="*/ 0 h 214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000" h="2147648">
                      <a:moveTo>
                        <a:pt x="180000" y="0"/>
                      </a:moveTo>
                      <a:cubicBezTo>
                        <a:pt x="279411" y="0"/>
                        <a:pt x="360000" y="80589"/>
                        <a:pt x="360000" y="180000"/>
                      </a:cubicBezTo>
                      <a:lnTo>
                        <a:pt x="360000" y="1967648"/>
                      </a:lnTo>
                      <a:lnTo>
                        <a:pt x="360000" y="1980000"/>
                      </a:lnTo>
                      <a:lnTo>
                        <a:pt x="358755" y="1980000"/>
                      </a:lnTo>
                      <a:lnTo>
                        <a:pt x="356343" y="2003924"/>
                      </a:lnTo>
                      <a:cubicBezTo>
                        <a:pt x="339559" y="2085947"/>
                        <a:pt x="266985" y="2147648"/>
                        <a:pt x="180000" y="2147648"/>
                      </a:cubicBezTo>
                      <a:cubicBezTo>
                        <a:pt x="93015" y="2147648"/>
                        <a:pt x="20441" y="2085947"/>
                        <a:pt x="3657" y="2003924"/>
                      </a:cubicBezTo>
                      <a:lnTo>
                        <a:pt x="1245" y="1980000"/>
                      </a:lnTo>
                      <a:lnTo>
                        <a:pt x="0" y="1980000"/>
                      </a:lnTo>
                      <a:lnTo>
                        <a:pt x="0" y="1967648"/>
                      </a:lnTo>
                      <a:lnTo>
                        <a:pt x="0" y="180000"/>
                      </a:lnTo>
                      <a:cubicBezTo>
                        <a:pt x="0" y="80589"/>
                        <a:pt x="80589" y="0"/>
                        <a:pt x="180000" y="0"/>
                      </a:cubicBezTo>
                      <a:close/>
                    </a:path>
                  </a:pathLst>
                </a:cu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cxnSp>
            <p:nvCxnSpPr>
              <p:cNvPr id="20" name="直接连接符 19">
                <a:extLst>
                  <a:ext uri="{FF2B5EF4-FFF2-40B4-BE49-F238E27FC236}">
                    <a16:creationId xmlns:a16="http://schemas.microsoft.com/office/drawing/2014/main" id="{10C55C36-7A71-4429-8A15-77D23A8FBA8E}"/>
                  </a:ext>
                </a:extLst>
              </p:cNvPr>
              <p:cNvCxnSpPr/>
              <p:nvPr/>
            </p:nvCxnSpPr>
            <p:spPr>
              <a:xfrm>
                <a:off x="2865158" y="2579451"/>
                <a:ext cx="0" cy="2076221"/>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4AC5E173-6228-41F5-BA9B-8A2DAE737E5F}"/>
                  </a:ext>
                </a:extLst>
              </p:cNvPr>
              <p:cNvCxnSpPr/>
              <p:nvPr/>
            </p:nvCxnSpPr>
            <p:spPr>
              <a:xfrm>
                <a:off x="1267305" y="2876779"/>
                <a:ext cx="0" cy="2076221"/>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22" name="流程图: 数据 21">
                <a:extLst>
                  <a:ext uri="{FF2B5EF4-FFF2-40B4-BE49-F238E27FC236}">
                    <a16:creationId xmlns:a16="http://schemas.microsoft.com/office/drawing/2014/main" id="{37209266-3F41-4746-847A-AA6A5FD2A01D}"/>
                  </a:ext>
                </a:extLst>
              </p:cNvPr>
              <p:cNvSpPr/>
              <p:nvPr/>
            </p:nvSpPr>
            <p:spPr>
              <a:xfrm>
                <a:off x="1274887" y="4661796"/>
                <a:ext cx="1590271" cy="297328"/>
              </a:xfrm>
              <a:prstGeom prst="flowChartInputOutpu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D7B2E35E-0290-4C15-BAB7-F84DE3B9F139}"/>
                  </a:ext>
                </a:extLst>
              </p:cNvPr>
              <p:cNvCxnSpPr/>
              <p:nvPr/>
            </p:nvCxnSpPr>
            <p:spPr>
              <a:xfrm>
                <a:off x="2545080" y="2876779"/>
                <a:ext cx="0" cy="2076221"/>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E3843ECB-4EDA-47B8-9DB1-B677AAAB85B5}"/>
                  </a:ext>
                </a:extLst>
              </p:cNvPr>
              <p:cNvSpPr txBox="1"/>
              <p:nvPr/>
            </p:nvSpPr>
            <p:spPr>
              <a:xfrm>
                <a:off x="1171067" y="5089709"/>
                <a:ext cx="1731564" cy="261610"/>
              </a:xfrm>
              <a:prstGeom prst="rect">
                <a:avLst/>
              </a:prstGeom>
              <a:noFill/>
            </p:spPr>
            <p:txBody>
              <a:bodyPr wrap="none" rtlCol="0">
                <a:spAutoFit/>
              </a:bodyPr>
              <a:lstStyle/>
              <a:p>
                <a:r>
                  <a:rPr lang="en-US" altLang="zh-CN" sz="1100" dirty="0">
                    <a:latin typeface="霞鹜文楷 Light" pitchFamily="2" charset="-122"/>
                    <a:ea typeface="霞鹜文楷 Light" pitchFamily="2" charset="-122"/>
                  </a:rPr>
                  <a:t>Only Air Temp, No Sun</a:t>
                </a:r>
                <a:endParaRPr lang="zh-CN" altLang="en-US" sz="1100" dirty="0">
                  <a:latin typeface="霞鹜文楷 Light" pitchFamily="2" charset="-122"/>
                  <a:ea typeface="霞鹜文楷 Light" pitchFamily="2" charset="-122"/>
                </a:endParaRPr>
              </a:p>
            </p:txBody>
          </p:sp>
          <p:cxnSp>
            <p:nvCxnSpPr>
              <p:cNvPr id="25" name="直接箭头连接符 24">
                <a:extLst>
                  <a:ext uri="{FF2B5EF4-FFF2-40B4-BE49-F238E27FC236}">
                    <a16:creationId xmlns:a16="http://schemas.microsoft.com/office/drawing/2014/main" id="{C513236F-E368-489B-8CB6-81EC3F62BEF2}"/>
                  </a:ext>
                </a:extLst>
              </p:cNvPr>
              <p:cNvCxnSpPr/>
              <p:nvPr/>
            </p:nvCxnSpPr>
            <p:spPr>
              <a:xfrm>
                <a:off x="438407" y="3370521"/>
                <a:ext cx="12581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4552290C-A0B3-425D-AF54-01DDDD9AFDB0}"/>
                  </a:ext>
                </a:extLst>
              </p:cNvPr>
              <p:cNvCxnSpPr/>
              <p:nvPr/>
            </p:nvCxnSpPr>
            <p:spPr>
              <a:xfrm>
                <a:off x="438407" y="3740888"/>
                <a:ext cx="12581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5B3C10E5-0B03-4B66-B43D-59E406EDAF03}"/>
                  </a:ext>
                </a:extLst>
              </p:cNvPr>
              <p:cNvCxnSpPr/>
              <p:nvPr/>
            </p:nvCxnSpPr>
            <p:spPr>
              <a:xfrm>
                <a:off x="438407" y="4178386"/>
                <a:ext cx="12581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61A0F4F3-C2F0-4B6E-897C-367BC81BFD78}"/>
                  </a:ext>
                </a:extLst>
              </p:cNvPr>
              <p:cNvSpPr txBox="1"/>
              <p:nvPr/>
            </p:nvSpPr>
            <p:spPr>
              <a:xfrm>
                <a:off x="567795" y="4288378"/>
                <a:ext cx="729687" cy="261610"/>
              </a:xfrm>
              <a:prstGeom prst="rect">
                <a:avLst/>
              </a:prstGeom>
              <a:noFill/>
            </p:spPr>
            <p:txBody>
              <a:bodyPr wrap="none" rtlCol="0">
                <a:spAutoFit/>
              </a:bodyPr>
              <a:lstStyle/>
              <a:p>
                <a:r>
                  <a:rPr lang="en-US" altLang="zh-CN" sz="1100" dirty="0">
                    <a:latin typeface="霞鹜文楷 Light" pitchFamily="2" charset="-122"/>
                    <a:ea typeface="霞鹜文楷 Light" pitchFamily="2" charset="-122"/>
                  </a:rPr>
                  <a:t>Air Flow</a:t>
                </a:r>
                <a:endParaRPr lang="zh-CN" altLang="en-US" sz="1100" dirty="0">
                  <a:latin typeface="霞鹜文楷 Light" pitchFamily="2" charset="-122"/>
                  <a:ea typeface="霞鹜文楷 Light" pitchFamily="2" charset="-122"/>
                </a:endParaRPr>
              </a:p>
            </p:txBody>
          </p:sp>
        </p:grpSp>
        <p:sp>
          <p:nvSpPr>
            <p:cNvPr id="14" name="任意多边形: 形状 13">
              <a:extLst>
                <a:ext uri="{FF2B5EF4-FFF2-40B4-BE49-F238E27FC236}">
                  <a16:creationId xmlns:a16="http://schemas.microsoft.com/office/drawing/2014/main" id="{5BA0BDBA-3CB5-4950-98EF-3684AFEAD6AB}"/>
                </a:ext>
              </a:extLst>
            </p:cNvPr>
            <p:cNvSpPr/>
            <p:nvPr/>
          </p:nvSpPr>
          <p:spPr>
            <a:xfrm>
              <a:off x="2658927" y="2808025"/>
              <a:ext cx="74249" cy="1079067"/>
            </a:xfrm>
            <a:custGeom>
              <a:avLst/>
              <a:gdLst>
                <a:gd name="connsiteX0" fmla="*/ 180000 w 360000"/>
                <a:gd name="connsiteY0" fmla="*/ 0 h 2147648"/>
                <a:gd name="connsiteX1" fmla="*/ 360000 w 360000"/>
                <a:gd name="connsiteY1" fmla="*/ 180000 h 2147648"/>
                <a:gd name="connsiteX2" fmla="*/ 360000 w 360000"/>
                <a:gd name="connsiteY2" fmla="*/ 1967648 h 2147648"/>
                <a:gd name="connsiteX3" fmla="*/ 360000 w 360000"/>
                <a:gd name="connsiteY3" fmla="*/ 1980000 h 2147648"/>
                <a:gd name="connsiteX4" fmla="*/ 358755 w 360000"/>
                <a:gd name="connsiteY4" fmla="*/ 1980000 h 2147648"/>
                <a:gd name="connsiteX5" fmla="*/ 356343 w 360000"/>
                <a:gd name="connsiteY5" fmla="*/ 2003924 h 2147648"/>
                <a:gd name="connsiteX6" fmla="*/ 180000 w 360000"/>
                <a:gd name="connsiteY6" fmla="*/ 2147648 h 2147648"/>
                <a:gd name="connsiteX7" fmla="*/ 3657 w 360000"/>
                <a:gd name="connsiteY7" fmla="*/ 2003924 h 2147648"/>
                <a:gd name="connsiteX8" fmla="*/ 1245 w 360000"/>
                <a:gd name="connsiteY8" fmla="*/ 1980000 h 2147648"/>
                <a:gd name="connsiteX9" fmla="*/ 0 w 360000"/>
                <a:gd name="connsiteY9" fmla="*/ 1980000 h 2147648"/>
                <a:gd name="connsiteX10" fmla="*/ 0 w 360000"/>
                <a:gd name="connsiteY10" fmla="*/ 1967648 h 2147648"/>
                <a:gd name="connsiteX11" fmla="*/ 0 w 360000"/>
                <a:gd name="connsiteY11" fmla="*/ 180000 h 2147648"/>
                <a:gd name="connsiteX12" fmla="*/ 180000 w 360000"/>
                <a:gd name="connsiteY12" fmla="*/ 0 h 214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000" h="2147648">
                  <a:moveTo>
                    <a:pt x="180000" y="0"/>
                  </a:moveTo>
                  <a:cubicBezTo>
                    <a:pt x="279411" y="0"/>
                    <a:pt x="360000" y="80589"/>
                    <a:pt x="360000" y="180000"/>
                  </a:cubicBezTo>
                  <a:lnTo>
                    <a:pt x="360000" y="1967648"/>
                  </a:lnTo>
                  <a:lnTo>
                    <a:pt x="360000" y="1980000"/>
                  </a:lnTo>
                  <a:lnTo>
                    <a:pt x="358755" y="1980000"/>
                  </a:lnTo>
                  <a:lnTo>
                    <a:pt x="356343" y="2003924"/>
                  </a:lnTo>
                  <a:cubicBezTo>
                    <a:pt x="339559" y="2085947"/>
                    <a:pt x="266985" y="2147648"/>
                    <a:pt x="180000" y="2147648"/>
                  </a:cubicBezTo>
                  <a:cubicBezTo>
                    <a:pt x="93015" y="2147648"/>
                    <a:pt x="20441" y="2085947"/>
                    <a:pt x="3657" y="2003924"/>
                  </a:cubicBezTo>
                  <a:lnTo>
                    <a:pt x="1245" y="1980000"/>
                  </a:lnTo>
                  <a:lnTo>
                    <a:pt x="0" y="1980000"/>
                  </a:lnTo>
                  <a:lnTo>
                    <a:pt x="0" y="1967648"/>
                  </a:lnTo>
                  <a:lnTo>
                    <a:pt x="0" y="180000"/>
                  </a:lnTo>
                  <a:cubicBezTo>
                    <a:pt x="0" y="80589"/>
                    <a:pt x="80589" y="0"/>
                    <a:pt x="180000" y="0"/>
                  </a:cubicBezTo>
                  <a:close/>
                </a:path>
              </a:pathLst>
            </a:custGeom>
            <a:solidFill>
              <a:srgbClr val="FF7C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33" name="组合 32">
            <a:extLst>
              <a:ext uri="{FF2B5EF4-FFF2-40B4-BE49-F238E27FC236}">
                <a16:creationId xmlns:a16="http://schemas.microsoft.com/office/drawing/2014/main" id="{50EAA3EE-10FB-49CB-B11E-5520A3E55226}"/>
              </a:ext>
            </a:extLst>
          </p:cNvPr>
          <p:cNvGrpSpPr/>
          <p:nvPr/>
        </p:nvGrpSpPr>
        <p:grpSpPr>
          <a:xfrm>
            <a:off x="3506164" y="2369903"/>
            <a:ext cx="7920000" cy="2880000"/>
            <a:chOff x="1074655" y="2032292"/>
            <a:chExt cx="9794449" cy="3365366"/>
          </a:xfrm>
        </p:grpSpPr>
        <p:pic>
          <p:nvPicPr>
            <p:cNvPr id="34" name="图片 33" descr="图表, 条形图&#10;&#10;描述已自动生成">
              <a:extLst>
                <a:ext uri="{FF2B5EF4-FFF2-40B4-BE49-F238E27FC236}">
                  <a16:creationId xmlns:a16="http://schemas.microsoft.com/office/drawing/2014/main" id="{FB1C3D56-A0A2-468E-BF77-B737B6865AB4}"/>
                </a:ext>
              </a:extLst>
            </p:cNvPr>
            <p:cNvPicPr>
              <a:picLocks noChangeAspect="1"/>
            </p:cNvPicPr>
            <p:nvPr/>
          </p:nvPicPr>
          <p:blipFill rotWithShape="1">
            <a:blip r:embed="rId3">
              <a:extLst>
                <a:ext uri="{28A0092B-C50C-407E-A947-70E740481C1C}">
                  <a14:useLocalDpi xmlns:a14="http://schemas.microsoft.com/office/drawing/2010/main" val="0"/>
                </a:ext>
              </a:extLst>
            </a:blip>
            <a:srcRect l="8814" t="23367" r="10852" b="27560"/>
            <a:stretch/>
          </p:blipFill>
          <p:spPr>
            <a:xfrm>
              <a:off x="1074655" y="2032292"/>
              <a:ext cx="9794449" cy="3365366"/>
            </a:xfrm>
            <a:prstGeom prst="rect">
              <a:avLst/>
            </a:prstGeom>
          </p:spPr>
        </p:pic>
        <p:sp>
          <p:nvSpPr>
            <p:cNvPr id="35" name="矩形 34">
              <a:extLst>
                <a:ext uri="{FF2B5EF4-FFF2-40B4-BE49-F238E27FC236}">
                  <a16:creationId xmlns:a16="http://schemas.microsoft.com/office/drawing/2014/main" id="{55BEC0AA-C682-48EF-A8A0-F3EAE31F9DC5}"/>
                </a:ext>
              </a:extLst>
            </p:cNvPr>
            <p:cNvSpPr/>
            <p:nvPr/>
          </p:nvSpPr>
          <p:spPr>
            <a:xfrm>
              <a:off x="1547590" y="2173116"/>
              <a:ext cx="8812467" cy="2323470"/>
            </a:xfrm>
            <a:prstGeom prst="rect">
              <a:avLst/>
            </a:prstGeom>
            <a:noFill/>
            <a:ln w="19050">
              <a:solidFill>
                <a:schemeClr val="tx1"/>
              </a:solidFill>
              <a:extLst>
                <a:ext uri="{C807C97D-BFC1-408E-A445-0C87EB9F89A2}">
                  <ask:lineSketchStyleProps xmlns:ask="http://schemas.microsoft.com/office/drawing/2018/sketchyshapes" sd="2659636256">
                    <a:custGeom>
                      <a:avLst/>
                      <a:gdLst>
                        <a:gd name="connsiteX0" fmla="*/ 0 w 8812467"/>
                        <a:gd name="connsiteY0" fmla="*/ 0 h 2323470"/>
                        <a:gd name="connsiteX1" fmla="*/ 854131 w 8812467"/>
                        <a:gd name="connsiteY1" fmla="*/ 0 h 2323470"/>
                        <a:gd name="connsiteX2" fmla="*/ 1620138 w 8812467"/>
                        <a:gd name="connsiteY2" fmla="*/ 0 h 2323470"/>
                        <a:gd name="connsiteX3" fmla="*/ 2474270 w 8812467"/>
                        <a:gd name="connsiteY3" fmla="*/ 0 h 2323470"/>
                        <a:gd name="connsiteX4" fmla="*/ 3064027 w 8812467"/>
                        <a:gd name="connsiteY4" fmla="*/ 0 h 2323470"/>
                        <a:gd name="connsiteX5" fmla="*/ 3741909 w 8812467"/>
                        <a:gd name="connsiteY5" fmla="*/ 0 h 2323470"/>
                        <a:gd name="connsiteX6" fmla="*/ 4243542 w 8812467"/>
                        <a:gd name="connsiteY6" fmla="*/ 0 h 2323470"/>
                        <a:gd name="connsiteX7" fmla="*/ 5009549 w 8812467"/>
                        <a:gd name="connsiteY7" fmla="*/ 0 h 2323470"/>
                        <a:gd name="connsiteX8" fmla="*/ 5687431 w 8812467"/>
                        <a:gd name="connsiteY8" fmla="*/ 0 h 2323470"/>
                        <a:gd name="connsiteX9" fmla="*/ 6541562 w 8812467"/>
                        <a:gd name="connsiteY9" fmla="*/ 0 h 2323470"/>
                        <a:gd name="connsiteX10" fmla="*/ 7307569 w 8812467"/>
                        <a:gd name="connsiteY10" fmla="*/ 0 h 2323470"/>
                        <a:gd name="connsiteX11" fmla="*/ 8073576 w 8812467"/>
                        <a:gd name="connsiteY11" fmla="*/ 0 h 2323470"/>
                        <a:gd name="connsiteX12" fmla="*/ 8812467 w 8812467"/>
                        <a:gd name="connsiteY12" fmla="*/ 0 h 2323470"/>
                        <a:gd name="connsiteX13" fmla="*/ 8812467 w 8812467"/>
                        <a:gd name="connsiteY13" fmla="*/ 534398 h 2323470"/>
                        <a:gd name="connsiteX14" fmla="*/ 8812467 w 8812467"/>
                        <a:gd name="connsiteY14" fmla="*/ 1045562 h 2323470"/>
                        <a:gd name="connsiteX15" fmla="*/ 8812467 w 8812467"/>
                        <a:gd name="connsiteY15" fmla="*/ 1672898 h 2323470"/>
                        <a:gd name="connsiteX16" fmla="*/ 8812467 w 8812467"/>
                        <a:gd name="connsiteY16" fmla="*/ 2323470 h 2323470"/>
                        <a:gd name="connsiteX17" fmla="*/ 8310834 w 8812467"/>
                        <a:gd name="connsiteY17" fmla="*/ 2323470 h 2323470"/>
                        <a:gd name="connsiteX18" fmla="*/ 7721077 w 8812467"/>
                        <a:gd name="connsiteY18" fmla="*/ 2323470 h 2323470"/>
                        <a:gd name="connsiteX19" fmla="*/ 7219444 w 8812467"/>
                        <a:gd name="connsiteY19" fmla="*/ 2323470 h 2323470"/>
                        <a:gd name="connsiteX20" fmla="*/ 6541562 w 8812467"/>
                        <a:gd name="connsiteY20" fmla="*/ 2323470 h 2323470"/>
                        <a:gd name="connsiteX21" fmla="*/ 5775555 w 8812467"/>
                        <a:gd name="connsiteY21" fmla="*/ 2323470 h 2323470"/>
                        <a:gd name="connsiteX22" fmla="*/ 5362047 w 8812467"/>
                        <a:gd name="connsiteY22" fmla="*/ 2323470 h 2323470"/>
                        <a:gd name="connsiteX23" fmla="*/ 4684165 w 8812467"/>
                        <a:gd name="connsiteY23" fmla="*/ 2323470 h 2323470"/>
                        <a:gd name="connsiteX24" fmla="*/ 4270657 w 8812467"/>
                        <a:gd name="connsiteY24" fmla="*/ 2323470 h 2323470"/>
                        <a:gd name="connsiteX25" fmla="*/ 3416526 w 8812467"/>
                        <a:gd name="connsiteY25" fmla="*/ 2323470 h 2323470"/>
                        <a:gd name="connsiteX26" fmla="*/ 2738644 w 8812467"/>
                        <a:gd name="connsiteY26" fmla="*/ 2323470 h 2323470"/>
                        <a:gd name="connsiteX27" fmla="*/ 2148886 w 8812467"/>
                        <a:gd name="connsiteY27" fmla="*/ 2323470 h 2323470"/>
                        <a:gd name="connsiteX28" fmla="*/ 1559129 w 8812467"/>
                        <a:gd name="connsiteY28" fmla="*/ 2323470 h 2323470"/>
                        <a:gd name="connsiteX29" fmla="*/ 793122 w 8812467"/>
                        <a:gd name="connsiteY29" fmla="*/ 2323470 h 2323470"/>
                        <a:gd name="connsiteX30" fmla="*/ 0 w 8812467"/>
                        <a:gd name="connsiteY30" fmla="*/ 2323470 h 2323470"/>
                        <a:gd name="connsiteX31" fmla="*/ 0 w 8812467"/>
                        <a:gd name="connsiteY31" fmla="*/ 1789072 h 2323470"/>
                        <a:gd name="connsiteX32" fmla="*/ 0 w 8812467"/>
                        <a:gd name="connsiteY32" fmla="*/ 1161735 h 2323470"/>
                        <a:gd name="connsiteX33" fmla="*/ 0 w 8812467"/>
                        <a:gd name="connsiteY33" fmla="*/ 557633 h 2323470"/>
                        <a:gd name="connsiteX34" fmla="*/ 0 w 8812467"/>
                        <a:gd name="connsiteY34" fmla="*/ 0 h 232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812467" h="2323470" extrusionOk="0">
                          <a:moveTo>
                            <a:pt x="0" y="0"/>
                          </a:moveTo>
                          <a:cubicBezTo>
                            <a:pt x="281072" y="10108"/>
                            <a:pt x="622290" y="9641"/>
                            <a:pt x="854131" y="0"/>
                          </a:cubicBezTo>
                          <a:cubicBezTo>
                            <a:pt x="1085972" y="-9641"/>
                            <a:pt x="1462775" y="36661"/>
                            <a:pt x="1620138" y="0"/>
                          </a:cubicBezTo>
                          <a:cubicBezTo>
                            <a:pt x="1777501" y="-36661"/>
                            <a:pt x="2054351" y="-12575"/>
                            <a:pt x="2474270" y="0"/>
                          </a:cubicBezTo>
                          <a:cubicBezTo>
                            <a:pt x="2894189" y="12575"/>
                            <a:pt x="2942079" y="-17359"/>
                            <a:pt x="3064027" y="0"/>
                          </a:cubicBezTo>
                          <a:cubicBezTo>
                            <a:pt x="3185975" y="17359"/>
                            <a:pt x="3448144" y="5356"/>
                            <a:pt x="3741909" y="0"/>
                          </a:cubicBezTo>
                          <a:cubicBezTo>
                            <a:pt x="4035674" y="-5356"/>
                            <a:pt x="4025984" y="23101"/>
                            <a:pt x="4243542" y="0"/>
                          </a:cubicBezTo>
                          <a:cubicBezTo>
                            <a:pt x="4461100" y="-23101"/>
                            <a:pt x="4720097" y="-27710"/>
                            <a:pt x="5009549" y="0"/>
                          </a:cubicBezTo>
                          <a:cubicBezTo>
                            <a:pt x="5299001" y="27710"/>
                            <a:pt x="5444248" y="13810"/>
                            <a:pt x="5687431" y="0"/>
                          </a:cubicBezTo>
                          <a:cubicBezTo>
                            <a:pt x="5930614" y="-13810"/>
                            <a:pt x="6277810" y="-33140"/>
                            <a:pt x="6541562" y="0"/>
                          </a:cubicBezTo>
                          <a:cubicBezTo>
                            <a:pt x="6805314" y="33140"/>
                            <a:pt x="7057678" y="35448"/>
                            <a:pt x="7307569" y="0"/>
                          </a:cubicBezTo>
                          <a:cubicBezTo>
                            <a:pt x="7557460" y="-35448"/>
                            <a:pt x="7854633" y="30135"/>
                            <a:pt x="8073576" y="0"/>
                          </a:cubicBezTo>
                          <a:cubicBezTo>
                            <a:pt x="8292519" y="-30135"/>
                            <a:pt x="8505208" y="16750"/>
                            <a:pt x="8812467" y="0"/>
                          </a:cubicBezTo>
                          <a:cubicBezTo>
                            <a:pt x="8791714" y="133091"/>
                            <a:pt x="8790856" y="426523"/>
                            <a:pt x="8812467" y="534398"/>
                          </a:cubicBezTo>
                          <a:cubicBezTo>
                            <a:pt x="8834078" y="642273"/>
                            <a:pt x="8794857" y="840871"/>
                            <a:pt x="8812467" y="1045562"/>
                          </a:cubicBezTo>
                          <a:cubicBezTo>
                            <a:pt x="8830077" y="1250253"/>
                            <a:pt x="8830447" y="1369547"/>
                            <a:pt x="8812467" y="1672898"/>
                          </a:cubicBezTo>
                          <a:cubicBezTo>
                            <a:pt x="8794487" y="1976249"/>
                            <a:pt x="8780007" y="2086743"/>
                            <a:pt x="8812467" y="2323470"/>
                          </a:cubicBezTo>
                          <a:cubicBezTo>
                            <a:pt x="8624154" y="2346768"/>
                            <a:pt x="8475145" y="2340877"/>
                            <a:pt x="8310834" y="2323470"/>
                          </a:cubicBezTo>
                          <a:cubicBezTo>
                            <a:pt x="8146523" y="2306063"/>
                            <a:pt x="8010611" y="2309800"/>
                            <a:pt x="7721077" y="2323470"/>
                          </a:cubicBezTo>
                          <a:cubicBezTo>
                            <a:pt x="7431543" y="2337140"/>
                            <a:pt x="7382026" y="2309209"/>
                            <a:pt x="7219444" y="2323470"/>
                          </a:cubicBezTo>
                          <a:cubicBezTo>
                            <a:pt x="7056862" y="2337731"/>
                            <a:pt x="6852291" y="2323094"/>
                            <a:pt x="6541562" y="2323470"/>
                          </a:cubicBezTo>
                          <a:cubicBezTo>
                            <a:pt x="6230833" y="2323846"/>
                            <a:pt x="6096046" y="2312669"/>
                            <a:pt x="5775555" y="2323470"/>
                          </a:cubicBezTo>
                          <a:cubicBezTo>
                            <a:pt x="5455064" y="2334271"/>
                            <a:pt x="5559937" y="2323660"/>
                            <a:pt x="5362047" y="2323470"/>
                          </a:cubicBezTo>
                          <a:cubicBezTo>
                            <a:pt x="5164157" y="2323280"/>
                            <a:pt x="4838869" y="2299855"/>
                            <a:pt x="4684165" y="2323470"/>
                          </a:cubicBezTo>
                          <a:cubicBezTo>
                            <a:pt x="4529461" y="2347085"/>
                            <a:pt x="4455224" y="2324045"/>
                            <a:pt x="4270657" y="2323470"/>
                          </a:cubicBezTo>
                          <a:cubicBezTo>
                            <a:pt x="4086090" y="2322895"/>
                            <a:pt x="3691191" y="2332945"/>
                            <a:pt x="3416526" y="2323470"/>
                          </a:cubicBezTo>
                          <a:cubicBezTo>
                            <a:pt x="3141861" y="2313995"/>
                            <a:pt x="2904171" y="2351397"/>
                            <a:pt x="2738644" y="2323470"/>
                          </a:cubicBezTo>
                          <a:cubicBezTo>
                            <a:pt x="2573117" y="2295543"/>
                            <a:pt x="2353600" y="2307945"/>
                            <a:pt x="2148886" y="2323470"/>
                          </a:cubicBezTo>
                          <a:cubicBezTo>
                            <a:pt x="1944172" y="2338995"/>
                            <a:pt x="1740088" y="2338894"/>
                            <a:pt x="1559129" y="2323470"/>
                          </a:cubicBezTo>
                          <a:cubicBezTo>
                            <a:pt x="1378170" y="2308046"/>
                            <a:pt x="956677" y="2293192"/>
                            <a:pt x="793122" y="2323470"/>
                          </a:cubicBezTo>
                          <a:cubicBezTo>
                            <a:pt x="629567" y="2353748"/>
                            <a:pt x="218016" y="2326762"/>
                            <a:pt x="0" y="2323470"/>
                          </a:cubicBezTo>
                          <a:cubicBezTo>
                            <a:pt x="-16726" y="2122227"/>
                            <a:pt x="13911" y="1973481"/>
                            <a:pt x="0" y="1789072"/>
                          </a:cubicBezTo>
                          <a:cubicBezTo>
                            <a:pt x="-13911" y="1604663"/>
                            <a:pt x="-10394" y="1318708"/>
                            <a:pt x="0" y="1161735"/>
                          </a:cubicBezTo>
                          <a:cubicBezTo>
                            <a:pt x="10394" y="1004762"/>
                            <a:pt x="19846" y="746679"/>
                            <a:pt x="0" y="557633"/>
                          </a:cubicBezTo>
                          <a:cubicBezTo>
                            <a:pt x="-19846" y="368587"/>
                            <a:pt x="9991" y="2612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CED4DBA9-F233-485F-BBCF-9CB9002BA609}"/>
                </a:ext>
              </a:extLst>
            </p:cNvPr>
            <p:cNvSpPr/>
            <p:nvPr/>
          </p:nvSpPr>
          <p:spPr>
            <a:xfrm>
              <a:off x="10467625" y="2173116"/>
              <a:ext cx="101950" cy="2323470"/>
            </a:xfrm>
            <a:prstGeom prst="rect">
              <a:avLst/>
            </a:prstGeom>
            <a:noFill/>
            <a:ln w="19050">
              <a:solidFill>
                <a:schemeClr val="tx1"/>
              </a:solidFill>
              <a:extLst>
                <a:ext uri="{C807C97D-BFC1-408E-A445-0C87EB9F89A2}">
                  <ask:lineSketchStyleProps xmlns:ask="http://schemas.microsoft.com/office/drawing/2018/sketchyshapes" sd="2659636256">
                    <a:custGeom>
                      <a:avLst/>
                      <a:gdLst>
                        <a:gd name="connsiteX0" fmla="*/ 0 w 8812467"/>
                        <a:gd name="connsiteY0" fmla="*/ 0 h 2323470"/>
                        <a:gd name="connsiteX1" fmla="*/ 854131 w 8812467"/>
                        <a:gd name="connsiteY1" fmla="*/ 0 h 2323470"/>
                        <a:gd name="connsiteX2" fmla="*/ 1620138 w 8812467"/>
                        <a:gd name="connsiteY2" fmla="*/ 0 h 2323470"/>
                        <a:gd name="connsiteX3" fmla="*/ 2474270 w 8812467"/>
                        <a:gd name="connsiteY3" fmla="*/ 0 h 2323470"/>
                        <a:gd name="connsiteX4" fmla="*/ 3064027 w 8812467"/>
                        <a:gd name="connsiteY4" fmla="*/ 0 h 2323470"/>
                        <a:gd name="connsiteX5" fmla="*/ 3741909 w 8812467"/>
                        <a:gd name="connsiteY5" fmla="*/ 0 h 2323470"/>
                        <a:gd name="connsiteX6" fmla="*/ 4243542 w 8812467"/>
                        <a:gd name="connsiteY6" fmla="*/ 0 h 2323470"/>
                        <a:gd name="connsiteX7" fmla="*/ 5009549 w 8812467"/>
                        <a:gd name="connsiteY7" fmla="*/ 0 h 2323470"/>
                        <a:gd name="connsiteX8" fmla="*/ 5687431 w 8812467"/>
                        <a:gd name="connsiteY8" fmla="*/ 0 h 2323470"/>
                        <a:gd name="connsiteX9" fmla="*/ 6541562 w 8812467"/>
                        <a:gd name="connsiteY9" fmla="*/ 0 h 2323470"/>
                        <a:gd name="connsiteX10" fmla="*/ 7307569 w 8812467"/>
                        <a:gd name="connsiteY10" fmla="*/ 0 h 2323470"/>
                        <a:gd name="connsiteX11" fmla="*/ 8073576 w 8812467"/>
                        <a:gd name="connsiteY11" fmla="*/ 0 h 2323470"/>
                        <a:gd name="connsiteX12" fmla="*/ 8812467 w 8812467"/>
                        <a:gd name="connsiteY12" fmla="*/ 0 h 2323470"/>
                        <a:gd name="connsiteX13" fmla="*/ 8812467 w 8812467"/>
                        <a:gd name="connsiteY13" fmla="*/ 534398 h 2323470"/>
                        <a:gd name="connsiteX14" fmla="*/ 8812467 w 8812467"/>
                        <a:gd name="connsiteY14" fmla="*/ 1045562 h 2323470"/>
                        <a:gd name="connsiteX15" fmla="*/ 8812467 w 8812467"/>
                        <a:gd name="connsiteY15" fmla="*/ 1672898 h 2323470"/>
                        <a:gd name="connsiteX16" fmla="*/ 8812467 w 8812467"/>
                        <a:gd name="connsiteY16" fmla="*/ 2323470 h 2323470"/>
                        <a:gd name="connsiteX17" fmla="*/ 8310834 w 8812467"/>
                        <a:gd name="connsiteY17" fmla="*/ 2323470 h 2323470"/>
                        <a:gd name="connsiteX18" fmla="*/ 7721077 w 8812467"/>
                        <a:gd name="connsiteY18" fmla="*/ 2323470 h 2323470"/>
                        <a:gd name="connsiteX19" fmla="*/ 7219444 w 8812467"/>
                        <a:gd name="connsiteY19" fmla="*/ 2323470 h 2323470"/>
                        <a:gd name="connsiteX20" fmla="*/ 6541562 w 8812467"/>
                        <a:gd name="connsiteY20" fmla="*/ 2323470 h 2323470"/>
                        <a:gd name="connsiteX21" fmla="*/ 5775555 w 8812467"/>
                        <a:gd name="connsiteY21" fmla="*/ 2323470 h 2323470"/>
                        <a:gd name="connsiteX22" fmla="*/ 5362047 w 8812467"/>
                        <a:gd name="connsiteY22" fmla="*/ 2323470 h 2323470"/>
                        <a:gd name="connsiteX23" fmla="*/ 4684165 w 8812467"/>
                        <a:gd name="connsiteY23" fmla="*/ 2323470 h 2323470"/>
                        <a:gd name="connsiteX24" fmla="*/ 4270657 w 8812467"/>
                        <a:gd name="connsiteY24" fmla="*/ 2323470 h 2323470"/>
                        <a:gd name="connsiteX25" fmla="*/ 3416526 w 8812467"/>
                        <a:gd name="connsiteY25" fmla="*/ 2323470 h 2323470"/>
                        <a:gd name="connsiteX26" fmla="*/ 2738644 w 8812467"/>
                        <a:gd name="connsiteY26" fmla="*/ 2323470 h 2323470"/>
                        <a:gd name="connsiteX27" fmla="*/ 2148886 w 8812467"/>
                        <a:gd name="connsiteY27" fmla="*/ 2323470 h 2323470"/>
                        <a:gd name="connsiteX28" fmla="*/ 1559129 w 8812467"/>
                        <a:gd name="connsiteY28" fmla="*/ 2323470 h 2323470"/>
                        <a:gd name="connsiteX29" fmla="*/ 793122 w 8812467"/>
                        <a:gd name="connsiteY29" fmla="*/ 2323470 h 2323470"/>
                        <a:gd name="connsiteX30" fmla="*/ 0 w 8812467"/>
                        <a:gd name="connsiteY30" fmla="*/ 2323470 h 2323470"/>
                        <a:gd name="connsiteX31" fmla="*/ 0 w 8812467"/>
                        <a:gd name="connsiteY31" fmla="*/ 1789072 h 2323470"/>
                        <a:gd name="connsiteX32" fmla="*/ 0 w 8812467"/>
                        <a:gd name="connsiteY32" fmla="*/ 1161735 h 2323470"/>
                        <a:gd name="connsiteX33" fmla="*/ 0 w 8812467"/>
                        <a:gd name="connsiteY33" fmla="*/ 557633 h 2323470"/>
                        <a:gd name="connsiteX34" fmla="*/ 0 w 8812467"/>
                        <a:gd name="connsiteY34" fmla="*/ 0 h 232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812467" h="2323470" extrusionOk="0">
                          <a:moveTo>
                            <a:pt x="0" y="0"/>
                          </a:moveTo>
                          <a:cubicBezTo>
                            <a:pt x="281072" y="10108"/>
                            <a:pt x="622290" y="9641"/>
                            <a:pt x="854131" y="0"/>
                          </a:cubicBezTo>
                          <a:cubicBezTo>
                            <a:pt x="1085972" y="-9641"/>
                            <a:pt x="1462775" y="36661"/>
                            <a:pt x="1620138" y="0"/>
                          </a:cubicBezTo>
                          <a:cubicBezTo>
                            <a:pt x="1777501" y="-36661"/>
                            <a:pt x="2054351" y="-12575"/>
                            <a:pt x="2474270" y="0"/>
                          </a:cubicBezTo>
                          <a:cubicBezTo>
                            <a:pt x="2894189" y="12575"/>
                            <a:pt x="2942079" y="-17359"/>
                            <a:pt x="3064027" y="0"/>
                          </a:cubicBezTo>
                          <a:cubicBezTo>
                            <a:pt x="3185975" y="17359"/>
                            <a:pt x="3448144" y="5356"/>
                            <a:pt x="3741909" y="0"/>
                          </a:cubicBezTo>
                          <a:cubicBezTo>
                            <a:pt x="4035674" y="-5356"/>
                            <a:pt x="4025984" y="23101"/>
                            <a:pt x="4243542" y="0"/>
                          </a:cubicBezTo>
                          <a:cubicBezTo>
                            <a:pt x="4461100" y="-23101"/>
                            <a:pt x="4720097" y="-27710"/>
                            <a:pt x="5009549" y="0"/>
                          </a:cubicBezTo>
                          <a:cubicBezTo>
                            <a:pt x="5299001" y="27710"/>
                            <a:pt x="5444248" y="13810"/>
                            <a:pt x="5687431" y="0"/>
                          </a:cubicBezTo>
                          <a:cubicBezTo>
                            <a:pt x="5930614" y="-13810"/>
                            <a:pt x="6277810" y="-33140"/>
                            <a:pt x="6541562" y="0"/>
                          </a:cubicBezTo>
                          <a:cubicBezTo>
                            <a:pt x="6805314" y="33140"/>
                            <a:pt x="7057678" y="35448"/>
                            <a:pt x="7307569" y="0"/>
                          </a:cubicBezTo>
                          <a:cubicBezTo>
                            <a:pt x="7557460" y="-35448"/>
                            <a:pt x="7854633" y="30135"/>
                            <a:pt x="8073576" y="0"/>
                          </a:cubicBezTo>
                          <a:cubicBezTo>
                            <a:pt x="8292519" y="-30135"/>
                            <a:pt x="8505208" y="16750"/>
                            <a:pt x="8812467" y="0"/>
                          </a:cubicBezTo>
                          <a:cubicBezTo>
                            <a:pt x="8791714" y="133091"/>
                            <a:pt x="8790856" y="426523"/>
                            <a:pt x="8812467" y="534398"/>
                          </a:cubicBezTo>
                          <a:cubicBezTo>
                            <a:pt x="8834078" y="642273"/>
                            <a:pt x="8794857" y="840871"/>
                            <a:pt x="8812467" y="1045562"/>
                          </a:cubicBezTo>
                          <a:cubicBezTo>
                            <a:pt x="8830077" y="1250253"/>
                            <a:pt x="8830447" y="1369547"/>
                            <a:pt x="8812467" y="1672898"/>
                          </a:cubicBezTo>
                          <a:cubicBezTo>
                            <a:pt x="8794487" y="1976249"/>
                            <a:pt x="8780007" y="2086743"/>
                            <a:pt x="8812467" y="2323470"/>
                          </a:cubicBezTo>
                          <a:cubicBezTo>
                            <a:pt x="8624154" y="2346768"/>
                            <a:pt x="8475145" y="2340877"/>
                            <a:pt x="8310834" y="2323470"/>
                          </a:cubicBezTo>
                          <a:cubicBezTo>
                            <a:pt x="8146523" y="2306063"/>
                            <a:pt x="8010611" y="2309800"/>
                            <a:pt x="7721077" y="2323470"/>
                          </a:cubicBezTo>
                          <a:cubicBezTo>
                            <a:pt x="7431543" y="2337140"/>
                            <a:pt x="7382026" y="2309209"/>
                            <a:pt x="7219444" y="2323470"/>
                          </a:cubicBezTo>
                          <a:cubicBezTo>
                            <a:pt x="7056862" y="2337731"/>
                            <a:pt x="6852291" y="2323094"/>
                            <a:pt x="6541562" y="2323470"/>
                          </a:cubicBezTo>
                          <a:cubicBezTo>
                            <a:pt x="6230833" y="2323846"/>
                            <a:pt x="6096046" y="2312669"/>
                            <a:pt x="5775555" y="2323470"/>
                          </a:cubicBezTo>
                          <a:cubicBezTo>
                            <a:pt x="5455064" y="2334271"/>
                            <a:pt x="5559937" y="2323660"/>
                            <a:pt x="5362047" y="2323470"/>
                          </a:cubicBezTo>
                          <a:cubicBezTo>
                            <a:pt x="5164157" y="2323280"/>
                            <a:pt x="4838869" y="2299855"/>
                            <a:pt x="4684165" y="2323470"/>
                          </a:cubicBezTo>
                          <a:cubicBezTo>
                            <a:pt x="4529461" y="2347085"/>
                            <a:pt x="4455224" y="2324045"/>
                            <a:pt x="4270657" y="2323470"/>
                          </a:cubicBezTo>
                          <a:cubicBezTo>
                            <a:pt x="4086090" y="2322895"/>
                            <a:pt x="3691191" y="2332945"/>
                            <a:pt x="3416526" y="2323470"/>
                          </a:cubicBezTo>
                          <a:cubicBezTo>
                            <a:pt x="3141861" y="2313995"/>
                            <a:pt x="2904171" y="2351397"/>
                            <a:pt x="2738644" y="2323470"/>
                          </a:cubicBezTo>
                          <a:cubicBezTo>
                            <a:pt x="2573117" y="2295543"/>
                            <a:pt x="2353600" y="2307945"/>
                            <a:pt x="2148886" y="2323470"/>
                          </a:cubicBezTo>
                          <a:cubicBezTo>
                            <a:pt x="1944172" y="2338995"/>
                            <a:pt x="1740088" y="2338894"/>
                            <a:pt x="1559129" y="2323470"/>
                          </a:cubicBezTo>
                          <a:cubicBezTo>
                            <a:pt x="1378170" y="2308046"/>
                            <a:pt x="956677" y="2293192"/>
                            <a:pt x="793122" y="2323470"/>
                          </a:cubicBezTo>
                          <a:cubicBezTo>
                            <a:pt x="629567" y="2353748"/>
                            <a:pt x="218016" y="2326762"/>
                            <a:pt x="0" y="2323470"/>
                          </a:cubicBezTo>
                          <a:cubicBezTo>
                            <a:pt x="-16726" y="2122227"/>
                            <a:pt x="13911" y="1973481"/>
                            <a:pt x="0" y="1789072"/>
                          </a:cubicBezTo>
                          <a:cubicBezTo>
                            <a:pt x="-13911" y="1604663"/>
                            <a:pt x="-10394" y="1318708"/>
                            <a:pt x="0" y="1161735"/>
                          </a:cubicBezTo>
                          <a:cubicBezTo>
                            <a:pt x="10394" y="1004762"/>
                            <a:pt x="19846" y="746679"/>
                            <a:pt x="0" y="557633"/>
                          </a:cubicBezTo>
                          <a:cubicBezTo>
                            <a:pt x="-19846" y="368587"/>
                            <a:pt x="9991" y="2612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a:extLst>
              <a:ext uri="{FF2B5EF4-FFF2-40B4-BE49-F238E27FC236}">
                <a16:creationId xmlns:a16="http://schemas.microsoft.com/office/drawing/2014/main" id="{C259CE43-B0D5-487D-BBB1-E02856181565}"/>
              </a:ext>
            </a:extLst>
          </p:cNvPr>
          <p:cNvSpPr txBox="1"/>
          <p:nvPr/>
        </p:nvSpPr>
        <p:spPr>
          <a:xfrm>
            <a:off x="519469" y="1291069"/>
            <a:ext cx="11153062" cy="440826"/>
          </a:xfrm>
          <a:prstGeom prst="rect">
            <a:avLst/>
          </a:prstGeom>
          <a:noFill/>
        </p:spPr>
        <p:txBody>
          <a:bodyPr wrap="square">
            <a:spAutoFit/>
          </a:bodyPr>
          <a:lstStyle/>
          <a:p>
            <a:pPr indent="304800">
              <a:lnSpc>
                <a:spcPts val="3000"/>
              </a:lnSpc>
            </a:pPr>
            <a:r>
              <a:rPr lang="zh-CN" altLang="en-US" dirty="0">
                <a:ea typeface="霞鹜文楷 Light" pitchFamily="2" charset="-122"/>
                <a:cs typeface="Times New Roman" panose="02020603050405020304" pitchFamily="18" charset="0"/>
              </a:rPr>
              <a:t>干球温度是暴露于空气中但又不受太阳直接辐射的干球温度表上所指示的数值，可作为真实的空气温度。</a:t>
            </a:r>
          </a:p>
        </p:txBody>
      </p:sp>
      <p:sp>
        <p:nvSpPr>
          <p:cNvPr id="39" name="文本框 38">
            <a:extLst>
              <a:ext uri="{FF2B5EF4-FFF2-40B4-BE49-F238E27FC236}">
                <a16:creationId xmlns:a16="http://schemas.microsoft.com/office/drawing/2014/main" id="{799A0D5C-F88D-43B6-A7A2-2FCB2C5EBD3E}"/>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4.1  </a:t>
            </a:r>
            <a:r>
              <a:rPr lang="zh-CN" altLang="en-US" b="1" dirty="0">
                <a:latin typeface="霞鹜文楷 Light" pitchFamily="2" charset="-122"/>
                <a:ea typeface="霞鹜文楷 Light" pitchFamily="2" charset="-122"/>
                <a:cs typeface="Times New Roman" panose="02020603050405020304" pitchFamily="18" charset="0"/>
              </a:rPr>
              <a:t>气象参数</a:t>
            </a:r>
            <a:endParaRPr lang="zh-CN" altLang="en-US" b="1" dirty="0">
              <a:latin typeface="霞鹜文楷 Light" pitchFamily="2" charset="-122"/>
              <a:ea typeface="霞鹜文楷 Light" pitchFamily="2" charset="-122"/>
            </a:endParaRPr>
          </a:p>
        </p:txBody>
      </p:sp>
    </p:spTree>
    <p:extLst>
      <p:ext uri="{BB962C8B-B14F-4D97-AF65-F5344CB8AC3E}">
        <p14:creationId xmlns:p14="http://schemas.microsoft.com/office/powerpoint/2010/main" val="2777514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12" name="文本框 11">
            <a:extLst>
              <a:ext uri="{FF2B5EF4-FFF2-40B4-BE49-F238E27FC236}">
                <a16:creationId xmlns:a16="http://schemas.microsoft.com/office/drawing/2014/main" id="{1C105BED-2686-4F47-9EA2-855AC842E990}"/>
              </a:ext>
            </a:extLst>
          </p:cNvPr>
          <p:cNvSpPr txBox="1"/>
          <p:nvPr/>
        </p:nvSpPr>
        <p:spPr>
          <a:xfrm>
            <a:off x="519469" y="1291069"/>
            <a:ext cx="11153062" cy="817916"/>
          </a:xfrm>
          <a:prstGeom prst="rect">
            <a:avLst/>
          </a:prstGeom>
          <a:noFill/>
        </p:spPr>
        <p:txBody>
          <a:bodyPr wrap="square">
            <a:spAutoFit/>
          </a:bodyPr>
          <a:lstStyle/>
          <a:p>
            <a:pPr indent="304800">
              <a:lnSpc>
                <a:spcPts val="3000"/>
              </a:lnSpc>
            </a:pPr>
            <a:r>
              <a:rPr lang="zh-CN" altLang="en-US" dirty="0">
                <a:ea typeface="霞鹜文楷 Light" pitchFamily="2" charset="-122"/>
                <a:cs typeface="Times New Roman" panose="02020603050405020304" pitchFamily="18" charset="0"/>
              </a:rPr>
              <a:t>湿球温度是标定空气相对湿度的一种手段。其含义是，某一状态的空气，同湿球温度表的湿润温包接触，发生绝热热湿交换，使其达到饱和状态时的温度。</a:t>
            </a:r>
          </a:p>
        </p:txBody>
      </p:sp>
      <p:grpSp>
        <p:nvGrpSpPr>
          <p:cNvPr id="13" name="组合 12">
            <a:extLst>
              <a:ext uri="{FF2B5EF4-FFF2-40B4-BE49-F238E27FC236}">
                <a16:creationId xmlns:a16="http://schemas.microsoft.com/office/drawing/2014/main" id="{034C6BAE-DA32-4FBE-A2F0-5D7CE5139A76}"/>
              </a:ext>
            </a:extLst>
          </p:cNvPr>
          <p:cNvGrpSpPr/>
          <p:nvPr/>
        </p:nvGrpSpPr>
        <p:grpSpPr>
          <a:xfrm>
            <a:off x="3439630" y="2594514"/>
            <a:ext cx="8453673" cy="2771380"/>
            <a:chOff x="545602" y="2448321"/>
            <a:chExt cx="8453673" cy="2771380"/>
          </a:xfrm>
        </p:grpSpPr>
        <p:pic>
          <p:nvPicPr>
            <p:cNvPr id="14" name="图片 13" descr="图表, 条形图&#10;&#10;描述已自动生成">
              <a:extLst>
                <a:ext uri="{FF2B5EF4-FFF2-40B4-BE49-F238E27FC236}">
                  <a16:creationId xmlns:a16="http://schemas.microsoft.com/office/drawing/2014/main" id="{7124401F-E467-4F89-9CBD-8659E0D5FFC1}"/>
                </a:ext>
              </a:extLst>
            </p:cNvPr>
            <p:cNvPicPr>
              <a:picLocks noChangeAspect="1"/>
            </p:cNvPicPr>
            <p:nvPr/>
          </p:nvPicPr>
          <p:blipFill rotWithShape="1">
            <a:blip r:embed="rId3">
              <a:extLst>
                <a:ext uri="{28A0092B-C50C-407E-A947-70E740481C1C}">
                  <a14:useLocalDpi xmlns:a14="http://schemas.microsoft.com/office/drawing/2010/main" val="0"/>
                </a:ext>
              </a:extLst>
            </a:blip>
            <a:srcRect t="23056" b="18664"/>
            <a:stretch/>
          </p:blipFill>
          <p:spPr>
            <a:xfrm>
              <a:off x="545602" y="2448321"/>
              <a:ext cx="8453673" cy="2771380"/>
            </a:xfrm>
            <a:prstGeom prst="rect">
              <a:avLst/>
            </a:prstGeom>
          </p:spPr>
        </p:pic>
        <p:sp>
          <p:nvSpPr>
            <p:cNvPr id="16" name="矩形 15">
              <a:extLst>
                <a:ext uri="{FF2B5EF4-FFF2-40B4-BE49-F238E27FC236}">
                  <a16:creationId xmlns:a16="http://schemas.microsoft.com/office/drawing/2014/main" id="{847AE63E-52CB-4A37-A39D-DCF94F841F1C}"/>
                </a:ext>
              </a:extLst>
            </p:cNvPr>
            <p:cNvSpPr/>
            <p:nvPr/>
          </p:nvSpPr>
          <p:spPr>
            <a:xfrm>
              <a:off x="1139870" y="2571940"/>
              <a:ext cx="7213555" cy="1892904"/>
            </a:xfrm>
            <a:prstGeom prst="rect">
              <a:avLst/>
            </a:prstGeom>
            <a:noFill/>
            <a:ln w="19050">
              <a:solidFill>
                <a:schemeClr val="tx1"/>
              </a:solidFill>
              <a:extLst>
                <a:ext uri="{C807C97D-BFC1-408E-A445-0C87EB9F89A2}">
                  <ask:lineSketchStyleProps xmlns:ask="http://schemas.microsoft.com/office/drawing/2018/sketchyshapes" sd="2659636256">
                    <a:custGeom>
                      <a:avLst/>
                      <a:gdLst>
                        <a:gd name="connsiteX0" fmla="*/ 0 w 8812467"/>
                        <a:gd name="connsiteY0" fmla="*/ 0 h 2323470"/>
                        <a:gd name="connsiteX1" fmla="*/ 854131 w 8812467"/>
                        <a:gd name="connsiteY1" fmla="*/ 0 h 2323470"/>
                        <a:gd name="connsiteX2" fmla="*/ 1620138 w 8812467"/>
                        <a:gd name="connsiteY2" fmla="*/ 0 h 2323470"/>
                        <a:gd name="connsiteX3" fmla="*/ 2474270 w 8812467"/>
                        <a:gd name="connsiteY3" fmla="*/ 0 h 2323470"/>
                        <a:gd name="connsiteX4" fmla="*/ 3064027 w 8812467"/>
                        <a:gd name="connsiteY4" fmla="*/ 0 h 2323470"/>
                        <a:gd name="connsiteX5" fmla="*/ 3741909 w 8812467"/>
                        <a:gd name="connsiteY5" fmla="*/ 0 h 2323470"/>
                        <a:gd name="connsiteX6" fmla="*/ 4243542 w 8812467"/>
                        <a:gd name="connsiteY6" fmla="*/ 0 h 2323470"/>
                        <a:gd name="connsiteX7" fmla="*/ 5009549 w 8812467"/>
                        <a:gd name="connsiteY7" fmla="*/ 0 h 2323470"/>
                        <a:gd name="connsiteX8" fmla="*/ 5687431 w 8812467"/>
                        <a:gd name="connsiteY8" fmla="*/ 0 h 2323470"/>
                        <a:gd name="connsiteX9" fmla="*/ 6541562 w 8812467"/>
                        <a:gd name="connsiteY9" fmla="*/ 0 h 2323470"/>
                        <a:gd name="connsiteX10" fmla="*/ 7307569 w 8812467"/>
                        <a:gd name="connsiteY10" fmla="*/ 0 h 2323470"/>
                        <a:gd name="connsiteX11" fmla="*/ 8073576 w 8812467"/>
                        <a:gd name="connsiteY11" fmla="*/ 0 h 2323470"/>
                        <a:gd name="connsiteX12" fmla="*/ 8812467 w 8812467"/>
                        <a:gd name="connsiteY12" fmla="*/ 0 h 2323470"/>
                        <a:gd name="connsiteX13" fmla="*/ 8812467 w 8812467"/>
                        <a:gd name="connsiteY13" fmla="*/ 534398 h 2323470"/>
                        <a:gd name="connsiteX14" fmla="*/ 8812467 w 8812467"/>
                        <a:gd name="connsiteY14" fmla="*/ 1045562 h 2323470"/>
                        <a:gd name="connsiteX15" fmla="*/ 8812467 w 8812467"/>
                        <a:gd name="connsiteY15" fmla="*/ 1672898 h 2323470"/>
                        <a:gd name="connsiteX16" fmla="*/ 8812467 w 8812467"/>
                        <a:gd name="connsiteY16" fmla="*/ 2323470 h 2323470"/>
                        <a:gd name="connsiteX17" fmla="*/ 8310834 w 8812467"/>
                        <a:gd name="connsiteY17" fmla="*/ 2323470 h 2323470"/>
                        <a:gd name="connsiteX18" fmla="*/ 7721077 w 8812467"/>
                        <a:gd name="connsiteY18" fmla="*/ 2323470 h 2323470"/>
                        <a:gd name="connsiteX19" fmla="*/ 7219444 w 8812467"/>
                        <a:gd name="connsiteY19" fmla="*/ 2323470 h 2323470"/>
                        <a:gd name="connsiteX20" fmla="*/ 6541562 w 8812467"/>
                        <a:gd name="connsiteY20" fmla="*/ 2323470 h 2323470"/>
                        <a:gd name="connsiteX21" fmla="*/ 5775555 w 8812467"/>
                        <a:gd name="connsiteY21" fmla="*/ 2323470 h 2323470"/>
                        <a:gd name="connsiteX22" fmla="*/ 5362047 w 8812467"/>
                        <a:gd name="connsiteY22" fmla="*/ 2323470 h 2323470"/>
                        <a:gd name="connsiteX23" fmla="*/ 4684165 w 8812467"/>
                        <a:gd name="connsiteY23" fmla="*/ 2323470 h 2323470"/>
                        <a:gd name="connsiteX24" fmla="*/ 4270657 w 8812467"/>
                        <a:gd name="connsiteY24" fmla="*/ 2323470 h 2323470"/>
                        <a:gd name="connsiteX25" fmla="*/ 3416526 w 8812467"/>
                        <a:gd name="connsiteY25" fmla="*/ 2323470 h 2323470"/>
                        <a:gd name="connsiteX26" fmla="*/ 2738644 w 8812467"/>
                        <a:gd name="connsiteY26" fmla="*/ 2323470 h 2323470"/>
                        <a:gd name="connsiteX27" fmla="*/ 2148886 w 8812467"/>
                        <a:gd name="connsiteY27" fmla="*/ 2323470 h 2323470"/>
                        <a:gd name="connsiteX28" fmla="*/ 1559129 w 8812467"/>
                        <a:gd name="connsiteY28" fmla="*/ 2323470 h 2323470"/>
                        <a:gd name="connsiteX29" fmla="*/ 793122 w 8812467"/>
                        <a:gd name="connsiteY29" fmla="*/ 2323470 h 2323470"/>
                        <a:gd name="connsiteX30" fmla="*/ 0 w 8812467"/>
                        <a:gd name="connsiteY30" fmla="*/ 2323470 h 2323470"/>
                        <a:gd name="connsiteX31" fmla="*/ 0 w 8812467"/>
                        <a:gd name="connsiteY31" fmla="*/ 1789072 h 2323470"/>
                        <a:gd name="connsiteX32" fmla="*/ 0 w 8812467"/>
                        <a:gd name="connsiteY32" fmla="*/ 1161735 h 2323470"/>
                        <a:gd name="connsiteX33" fmla="*/ 0 w 8812467"/>
                        <a:gd name="connsiteY33" fmla="*/ 557633 h 2323470"/>
                        <a:gd name="connsiteX34" fmla="*/ 0 w 8812467"/>
                        <a:gd name="connsiteY34" fmla="*/ 0 h 232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812467" h="2323470" extrusionOk="0">
                          <a:moveTo>
                            <a:pt x="0" y="0"/>
                          </a:moveTo>
                          <a:cubicBezTo>
                            <a:pt x="281072" y="10108"/>
                            <a:pt x="622290" y="9641"/>
                            <a:pt x="854131" y="0"/>
                          </a:cubicBezTo>
                          <a:cubicBezTo>
                            <a:pt x="1085972" y="-9641"/>
                            <a:pt x="1462775" y="36661"/>
                            <a:pt x="1620138" y="0"/>
                          </a:cubicBezTo>
                          <a:cubicBezTo>
                            <a:pt x="1777501" y="-36661"/>
                            <a:pt x="2054351" y="-12575"/>
                            <a:pt x="2474270" y="0"/>
                          </a:cubicBezTo>
                          <a:cubicBezTo>
                            <a:pt x="2894189" y="12575"/>
                            <a:pt x="2942079" y="-17359"/>
                            <a:pt x="3064027" y="0"/>
                          </a:cubicBezTo>
                          <a:cubicBezTo>
                            <a:pt x="3185975" y="17359"/>
                            <a:pt x="3448144" y="5356"/>
                            <a:pt x="3741909" y="0"/>
                          </a:cubicBezTo>
                          <a:cubicBezTo>
                            <a:pt x="4035674" y="-5356"/>
                            <a:pt x="4025984" y="23101"/>
                            <a:pt x="4243542" y="0"/>
                          </a:cubicBezTo>
                          <a:cubicBezTo>
                            <a:pt x="4461100" y="-23101"/>
                            <a:pt x="4720097" y="-27710"/>
                            <a:pt x="5009549" y="0"/>
                          </a:cubicBezTo>
                          <a:cubicBezTo>
                            <a:pt x="5299001" y="27710"/>
                            <a:pt x="5444248" y="13810"/>
                            <a:pt x="5687431" y="0"/>
                          </a:cubicBezTo>
                          <a:cubicBezTo>
                            <a:pt x="5930614" y="-13810"/>
                            <a:pt x="6277810" y="-33140"/>
                            <a:pt x="6541562" y="0"/>
                          </a:cubicBezTo>
                          <a:cubicBezTo>
                            <a:pt x="6805314" y="33140"/>
                            <a:pt x="7057678" y="35448"/>
                            <a:pt x="7307569" y="0"/>
                          </a:cubicBezTo>
                          <a:cubicBezTo>
                            <a:pt x="7557460" y="-35448"/>
                            <a:pt x="7854633" y="30135"/>
                            <a:pt x="8073576" y="0"/>
                          </a:cubicBezTo>
                          <a:cubicBezTo>
                            <a:pt x="8292519" y="-30135"/>
                            <a:pt x="8505208" y="16750"/>
                            <a:pt x="8812467" y="0"/>
                          </a:cubicBezTo>
                          <a:cubicBezTo>
                            <a:pt x="8791714" y="133091"/>
                            <a:pt x="8790856" y="426523"/>
                            <a:pt x="8812467" y="534398"/>
                          </a:cubicBezTo>
                          <a:cubicBezTo>
                            <a:pt x="8834078" y="642273"/>
                            <a:pt x="8794857" y="840871"/>
                            <a:pt x="8812467" y="1045562"/>
                          </a:cubicBezTo>
                          <a:cubicBezTo>
                            <a:pt x="8830077" y="1250253"/>
                            <a:pt x="8830447" y="1369547"/>
                            <a:pt x="8812467" y="1672898"/>
                          </a:cubicBezTo>
                          <a:cubicBezTo>
                            <a:pt x="8794487" y="1976249"/>
                            <a:pt x="8780007" y="2086743"/>
                            <a:pt x="8812467" y="2323470"/>
                          </a:cubicBezTo>
                          <a:cubicBezTo>
                            <a:pt x="8624154" y="2346768"/>
                            <a:pt x="8475145" y="2340877"/>
                            <a:pt x="8310834" y="2323470"/>
                          </a:cubicBezTo>
                          <a:cubicBezTo>
                            <a:pt x="8146523" y="2306063"/>
                            <a:pt x="8010611" y="2309800"/>
                            <a:pt x="7721077" y="2323470"/>
                          </a:cubicBezTo>
                          <a:cubicBezTo>
                            <a:pt x="7431543" y="2337140"/>
                            <a:pt x="7382026" y="2309209"/>
                            <a:pt x="7219444" y="2323470"/>
                          </a:cubicBezTo>
                          <a:cubicBezTo>
                            <a:pt x="7056862" y="2337731"/>
                            <a:pt x="6852291" y="2323094"/>
                            <a:pt x="6541562" y="2323470"/>
                          </a:cubicBezTo>
                          <a:cubicBezTo>
                            <a:pt x="6230833" y="2323846"/>
                            <a:pt x="6096046" y="2312669"/>
                            <a:pt x="5775555" y="2323470"/>
                          </a:cubicBezTo>
                          <a:cubicBezTo>
                            <a:pt x="5455064" y="2334271"/>
                            <a:pt x="5559937" y="2323660"/>
                            <a:pt x="5362047" y="2323470"/>
                          </a:cubicBezTo>
                          <a:cubicBezTo>
                            <a:pt x="5164157" y="2323280"/>
                            <a:pt x="4838869" y="2299855"/>
                            <a:pt x="4684165" y="2323470"/>
                          </a:cubicBezTo>
                          <a:cubicBezTo>
                            <a:pt x="4529461" y="2347085"/>
                            <a:pt x="4455224" y="2324045"/>
                            <a:pt x="4270657" y="2323470"/>
                          </a:cubicBezTo>
                          <a:cubicBezTo>
                            <a:pt x="4086090" y="2322895"/>
                            <a:pt x="3691191" y="2332945"/>
                            <a:pt x="3416526" y="2323470"/>
                          </a:cubicBezTo>
                          <a:cubicBezTo>
                            <a:pt x="3141861" y="2313995"/>
                            <a:pt x="2904171" y="2351397"/>
                            <a:pt x="2738644" y="2323470"/>
                          </a:cubicBezTo>
                          <a:cubicBezTo>
                            <a:pt x="2573117" y="2295543"/>
                            <a:pt x="2353600" y="2307945"/>
                            <a:pt x="2148886" y="2323470"/>
                          </a:cubicBezTo>
                          <a:cubicBezTo>
                            <a:pt x="1944172" y="2338995"/>
                            <a:pt x="1740088" y="2338894"/>
                            <a:pt x="1559129" y="2323470"/>
                          </a:cubicBezTo>
                          <a:cubicBezTo>
                            <a:pt x="1378170" y="2308046"/>
                            <a:pt x="956677" y="2293192"/>
                            <a:pt x="793122" y="2323470"/>
                          </a:cubicBezTo>
                          <a:cubicBezTo>
                            <a:pt x="629567" y="2353748"/>
                            <a:pt x="218016" y="2326762"/>
                            <a:pt x="0" y="2323470"/>
                          </a:cubicBezTo>
                          <a:cubicBezTo>
                            <a:pt x="-16726" y="2122227"/>
                            <a:pt x="13911" y="1973481"/>
                            <a:pt x="0" y="1789072"/>
                          </a:cubicBezTo>
                          <a:cubicBezTo>
                            <a:pt x="-13911" y="1604663"/>
                            <a:pt x="-10394" y="1318708"/>
                            <a:pt x="0" y="1161735"/>
                          </a:cubicBezTo>
                          <a:cubicBezTo>
                            <a:pt x="10394" y="1004762"/>
                            <a:pt x="19846" y="746679"/>
                            <a:pt x="0" y="557633"/>
                          </a:cubicBezTo>
                          <a:cubicBezTo>
                            <a:pt x="-19846" y="368587"/>
                            <a:pt x="9991" y="2612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3510C77A-BBF4-4E55-9BA7-5870C4253A9B}"/>
                </a:ext>
              </a:extLst>
            </p:cNvPr>
            <p:cNvSpPr/>
            <p:nvPr/>
          </p:nvSpPr>
          <p:spPr>
            <a:xfrm>
              <a:off x="8445496" y="2571940"/>
              <a:ext cx="80946" cy="1903654"/>
            </a:xfrm>
            <a:prstGeom prst="rect">
              <a:avLst/>
            </a:prstGeom>
            <a:noFill/>
            <a:ln w="19050">
              <a:solidFill>
                <a:schemeClr val="tx1"/>
              </a:solidFill>
              <a:extLst>
                <a:ext uri="{C807C97D-BFC1-408E-A445-0C87EB9F89A2}">
                  <ask:lineSketchStyleProps xmlns:ask="http://schemas.microsoft.com/office/drawing/2018/sketchyshapes" sd="2659636256">
                    <a:custGeom>
                      <a:avLst/>
                      <a:gdLst>
                        <a:gd name="connsiteX0" fmla="*/ 0 w 8812467"/>
                        <a:gd name="connsiteY0" fmla="*/ 0 h 2323470"/>
                        <a:gd name="connsiteX1" fmla="*/ 854131 w 8812467"/>
                        <a:gd name="connsiteY1" fmla="*/ 0 h 2323470"/>
                        <a:gd name="connsiteX2" fmla="*/ 1620138 w 8812467"/>
                        <a:gd name="connsiteY2" fmla="*/ 0 h 2323470"/>
                        <a:gd name="connsiteX3" fmla="*/ 2474270 w 8812467"/>
                        <a:gd name="connsiteY3" fmla="*/ 0 h 2323470"/>
                        <a:gd name="connsiteX4" fmla="*/ 3064027 w 8812467"/>
                        <a:gd name="connsiteY4" fmla="*/ 0 h 2323470"/>
                        <a:gd name="connsiteX5" fmla="*/ 3741909 w 8812467"/>
                        <a:gd name="connsiteY5" fmla="*/ 0 h 2323470"/>
                        <a:gd name="connsiteX6" fmla="*/ 4243542 w 8812467"/>
                        <a:gd name="connsiteY6" fmla="*/ 0 h 2323470"/>
                        <a:gd name="connsiteX7" fmla="*/ 5009549 w 8812467"/>
                        <a:gd name="connsiteY7" fmla="*/ 0 h 2323470"/>
                        <a:gd name="connsiteX8" fmla="*/ 5687431 w 8812467"/>
                        <a:gd name="connsiteY8" fmla="*/ 0 h 2323470"/>
                        <a:gd name="connsiteX9" fmla="*/ 6541562 w 8812467"/>
                        <a:gd name="connsiteY9" fmla="*/ 0 h 2323470"/>
                        <a:gd name="connsiteX10" fmla="*/ 7307569 w 8812467"/>
                        <a:gd name="connsiteY10" fmla="*/ 0 h 2323470"/>
                        <a:gd name="connsiteX11" fmla="*/ 8073576 w 8812467"/>
                        <a:gd name="connsiteY11" fmla="*/ 0 h 2323470"/>
                        <a:gd name="connsiteX12" fmla="*/ 8812467 w 8812467"/>
                        <a:gd name="connsiteY12" fmla="*/ 0 h 2323470"/>
                        <a:gd name="connsiteX13" fmla="*/ 8812467 w 8812467"/>
                        <a:gd name="connsiteY13" fmla="*/ 534398 h 2323470"/>
                        <a:gd name="connsiteX14" fmla="*/ 8812467 w 8812467"/>
                        <a:gd name="connsiteY14" fmla="*/ 1045562 h 2323470"/>
                        <a:gd name="connsiteX15" fmla="*/ 8812467 w 8812467"/>
                        <a:gd name="connsiteY15" fmla="*/ 1672898 h 2323470"/>
                        <a:gd name="connsiteX16" fmla="*/ 8812467 w 8812467"/>
                        <a:gd name="connsiteY16" fmla="*/ 2323470 h 2323470"/>
                        <a:gd name="connsiteX17" fmla="*/ 8310834 w 8812467"/>
                        <a:gd name="connsiteY17" fmla="*/ 2323470 h 2323470"/>
                        <a:gd name="connsiteX18" fmla="*/ 7721077 w 8812467"/>
                        <a:gd name="connsiteY18" fmla="*/ 2323470 h 2323470"/>
                        <a:gd name="connsiteX19" fmla="*/ 7219444 w 8812467"/>
                        <a:gd name="connsiteY19" fmla="*/ 2323470 h 2323470"/>
                        <a:gd name="connsiteX20" fmla="*/ 6541562 w 8812467"/>
                        <a:gd name="connsiteY20" fmla="*/ 2323470 h 2323470"/>
                        <a:gd name="connsiteX21" fmla="*/ 5775555 w 8812467"/>
                        <a:gd name="connsiteY21" fmla="*/ 2323470 h 2323470"/>
                        <a:gd name="connsiteX22" fmla="*/ 5362047 w 8812467"/>
                        <a:gd name="connsiteY22" fmla="*/ 2323470 h 2323470"/>
                        <a:gd name="connsiteX23" fmla="*/ 4684165 w 8812467"/>
                        <a:gd name="connsiteY23" fmla="*/ 2323470 h 2323470"/>
                        <a:gd name="connsiteX24" fmla="*/ 4270657 w 8812467"/>
                        <a:gd name="connsiteY24" fmla="*/ 2323470 h 2323470"/>
                        <a:gd name="connsiteX25" fmla="*/ 3416526 w 8812467"/>
                        <a:gd name="connsiteY25" fmla="*/ 2323470 h 2323470"/>
                        <a:gd name="connsiteX26" fmla="*/ 2738644 w 8812467"/>
                        <a:gd name="connsiteY26" fmla="*/ 2323470 h 2323470"/>
                        <a:gd name="connsiteX27" fmla="*/ 2148886 w 8812467"/>
                        <a:gd name="connsiteY27" fmla="*/ 2323470 h 2323470"/>
                        <a:gd name="connsiteX28" fmla="*/ 1559129 w 8812467"/>
                        <a:gd name="connsiteY28" fmla="*/ 2323470 h 2323470"/>
                        <a:gd name="connsiteX29" fmla="*/ 793122 w 8812467"/>
                        <a:gd name="connsiteY29" fmla="*/ 2323470 h 2323470"/>
                        <a:gd name="connsiteX30" fmla="*/ 0 w 8812467"/>
                        <a:gd name="connsiteY30" fmla="*/ 2323470 h 2323470"/>
                        <a:gd name="connsiteX31" fmla="*/ 0 w 8812467"/>
                        <a:gd name="connsiteY31" fmla="*/ 1789072 h 2323470"/>
                        <a:gd name="connsiteX32" fmla="*/ 0 w 8812467"/>
                        <a:gd name="connsiteY32" fmla="*/ 1161735 h 2323470"/>
                        <a:gd name="connsiteX33" fmla="*/ 0 w 8812467"/>
                        <a:gd name="connsiteY33" fmla="*/ 557633 h 2323470"/>
                        <a:gd name="connsiteX34" fmla="*/ 0 w 8812467"/>
                        <a:gd name="connsiteY34" fmla="*/ 0 h 232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812467" h="2323470" extrusionOk="0">
                          <a:moveTo>
                            <a:pt x="0" y="0"/>
                          </a:moveTo>
                          <a:cubicBezTo>
                            <a:pt x="281072" y="10108"/>
                            <a:pt x="622290" y="9641"/>
                            <a:pt x="854131" y="0"/>
                          </a:cubicBezTo>
                          <a:cubicBezTo>
                            <a:pt x="1085972" y="-9641"/>
                            <a:pt x="1462775" y="36661"/>
                            <a:pt x="1620138" y="0"/>
                          </a:cubicBezTo>
                          <a:cubicBezTo>
                            <a:pt x="1777501" y="-36661"/>
                            <a:pt x="2054351" y="-12575"/>
                            <a:pt x="2474270" y="0"/>
                          </a:cubicBezTo>
                          <a:cubicBezTo>
                            <a:pt x="2894189" y="12575"/>
                            <a:pt x="2942079" y="-17359"/>
                            <a:pt x="3064027" y="0"/>
                          </a:cubicBezTo>
                          <a:cubicBezTo>
                            <a:pt x="3185975" y="17359"/>
                            <a:pt x="3448144" y="5356"/>
                            <a:pt x="3741909" y="0"/>
                          </a:cubicBezTo>
                          <a:cubicBezTo>
                            <a:pt x="4035674" y="-5356"/>
                            <a:pt x="4025984" y="23101"/>
                            <a:pt x="4243542" y="0"/>
                          </a:cubicBezTo>
                          <a:cubicBezTo>
                            <a:pt x="4461100" y="-23101"/>
                            <a:pt x="4720097" y="-27710"/>
                            <a:pt x="5009549" y="0"/>
                          </a:cubicBezTo>
                          <a:cubicBezTo>
                            <a:pt x="5299001" y="27710"/>
                            <a:pt x="5444248" y="13810"/>
                            <a:pt x="5687431" y="0"/>
                          </a:cubicBezTo>
                          <a:cubicBezTo>
                            <a:pt x="5930614" y="-13810"/>
                            <a:pt x="6277810" y="-33140"/>
                            <a:pt x="6541562" y="0"/>
                          </a:cubicBezTo>
                          <a:cubicBezTo>
                            <a:pt x="6805314" y="33140"/>
                            <a:pt x="7057678" y="35448"/>
                            <a:pt x="7307569" y="0"/>
                          </a:cubicBezTo>
                          <a:cubicBezTo>
                            <a:pt x="7557460" y="-35448"/>
                            <a:pt x="7854633" y="30135"/>
                            <a:pt x="8073576" y="0"/>
                          </a:cubicBezTo>
                          <a:cubicBezTo>
                            <a:pt x="8292519" y="-30135"/>
                            <a:pt x="8505208" y="16750"/>
                            <a:pt x="8812467" y="0"/>
                          </a:cubicBezTo>
                          <a:cubicBezTo>
                            <a:pt x="8791714" y="133091"/>
                            <a:pt x="8790856" y="426523"/>
                            <a:pt x="8812467" y="534398"/>
                          </a:cubicBezTo>
                          <a:cubicBezTo>
                            <a:pt x="8834078" y="642273"/>
                            <a:pt x="8794857" y="840871"/>
                            <a:pt x="8812467" y="1045562"/>
                          </a:cubicBezTo>
                          <a:cubicBezTo>
                            <a:pt x="8830077" y="1250253"/>
                            <a:pt x="8830447" y="1369547"/>
                            <a:pt x="8812467" y="1672898"/>
                          </a:cubicBezTo>
                          <a:cubicBezTo>
                            <a:pt x="8794487" y="1976249"/>
                            <a:pt x="8780007" y="2086743"/>
                            <a:pt x="8812467" y="2323470"/>
                          </a:cubicBezTo>
                          <a:cubicBezTo>
                            <a:pt x="8624154" y="2346768"/>
                            <a:pt x="8475145" y="2340877"/>
                            <a:pt x="8310834" y="2323470"/>
                          </a:cubicBezTo>
                          <a:cubicBezTo>
                            <a:pt x="8146523" y="2306063"/>
                            <a:pt x="8010611" y="2309800"/>
                            <a:pt x="7721077" y="2323470"/>
                          </a:cubicBezTo>
                          <a:cubicBezTo>
                            <a:pt x="7431543" y="2337140"/>
                            <a:pt x="7382026" y="2309209"/>
                            <a:pt x="7219444" y="2323470"/>
                          </a:cubicBezTo>
                          <a:cubicBezTo>
                            <a:pt x="7056862" y="2337731"/>
                            <a:pt x="6852291" y="2323094"/>
                            <a:pt x="6541562" y="2323470"/>
                          </a:cubicBezTo>
                          <a:cubicBezTo>
                            <a:pt x="6230833" y="2323846"/>
                            <a:pt x="6096046" y="2312669"/>
                            <a:pt x="5775555" y="2323470"/>
                          </a:cubicBezTo>
                          <a:cubicBezTo>
                            <a:pt x="5455064" y="2334271"/>
                            <a:pt x="5559937" y="2323660"/>
                            <a:pt x="5362047" y="2323470"/>
                          </a:cubicBezTo>
                          <a:cubicBezTo>
                            <a:pt x="5164157" y="2323280"/>
                            <a:pt x="4838869" y="2299855"/>
                            <a:pt x="4684165" y="2323470"/>
                          </a:cubicBezTo>
                          <a:cubicBezTo>
                            <a:pt x="4529461" y="2347085"/>
                            <a:pt x="4455224" y="2324045"/>
                            <a:pt x="4270657" y="2323470"/>
                          </a:cubicBezTo>
                          <a:cubicBezTo>
                            <a:pt x="4086090" y="2322895"/>
                            <a:pt x="3691191" y="2332945"/>
                            <a:pt x="3416526" y="2323470"/>
                          </a:cubicBezTo>
                          <a:cubicBezTo>
                            <a:pt x="3141861" y="2313995"/>
                            <a:pt x="2904171" y="2351397"/>
                            <a:pt x="2738644" y="2323470"/>
                          </a:cubicBezTo>
                          <a:cubicBezTo>
                            <a:pt x="2573117" y="2295543"/>
                            <a:pt x="2353600" y="2307945"/>
                            <a:pt x="2148886" y="2323470"/>
                          </a:cubicBezTo>
                          <a:cubicBezTo>
                            <a:pt x="1944172" y="2338995"/>
                            <a:pt x="1740088" y="2338894"/>
                            <a:pt x="1559129" y="2323470"/>
                          </a:cubicBezTo>
                          <a:cubicBezTo>
                            <a:pt x="1378170" y="2308046"/>
                            <a:pt x="956677" y="2293192"/>
                            <a:pt x="793122" y="2323470"/>
                          </a:cubicBezTo>
                          <a:cubicBezTo>
                            <a:pt x="629567" y="2353748"/>
                            <a:pt x="218016" y="2326762"/>
                            <a:pt x="0" y="2323470"/>
                          </a:cubicBezTo>
                          <a:cubicBezTo>
                            <a:pt x="-16726" y="2122227"/>
                            <a:pt x="13911" y="1973481"/>
                            <a:pt x="0" y="1789072"/>
                          </a:cubicBezTo>
                          <a:cubicBezTo>
                            <a:pt x="-13911" y="1604663"/>
                            <a:pt x="-10394" y="1318708"/>
                            <a:pt x="0" y="1161735"/>
                          </a:cubicBezTo>
                          <a:cubicBezTo>
                            <a:pt x="10394" y="1004762"/>
                            <a:pt x="19846" y="746679"/>
                            <a:pt x="0" y="557633"/>
                          </a:cubicBezTo>
                          <a:cubicBezTo>
                            <a:pt x="-19846" y="368587"/>
                            <a:pt x="9991" y="2612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a:extLst>
              <a:ext uri="{FF2B5EF4-FFF2-40B4-BE49-F238E27FC236}">
                <a16:creationId xmlns:a16="http://schemas.microsoft.com/office/drawing/2014/main" id="{D67D5F4A-B4AE-4C0A-9012-16743E7FF522}"/>
              </a:ext>
            </a:extLst>
          </p:cNvPr>
          <p:cNvGrpSpPr/>
          <p:nvPr/>
        </p:nvGrpSpPr>
        <p:grpSpPr>
          <a:xfrm>
            <a:off x="558586" y="2657300"/>
            <a:ext cx="2721403" cy="2087093"/>
            <a:chOff x="558586" y="2657300"/>
            <a:chExt cx="2721403" cy="2087093"/>
          </a:xfrm>
        </p:grpSpPr>
        <p:sp>
          <p:nvSpPr>
            <p:cNvPr id="20" name="矩形 19">
              <a:extLst>
                <a:ext uri="{FF2B5EF4-FFF2-40B4-BE49-F238E27FC236}">
                  <a16:creationId xmlns:a16="http://schemas.microsoft.com/office/drawing/2014/main" id="{46989D0A-ECA2-4DEA-8B2F-AF89A84E079C}"/>
                </a:ext>
              </a:extLst>
            </p:cNvPr>
            <p:cNvSpPr/>
            <p:nvPr/>
          </p:nvSpPr>
          <p:spPr>
            <a:xfrm>
              <a:off x="1191559" y="4366697"/>
              <a:ext cx="1345818" cy="2550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任意多边形: 形状 20">
              <a:extLst>
                <a:ext uri="{FF2B5EF4-FFF2-40B4-BE49-F238E27FC236}">
                  <a16:creationId xmlns:a16="http://schemas.microsoft.com/office/drawing/2014/main" id="{392F40A2-3245-4158-A9BC-9A325092BF07}"/>
                </a:ext>
              </a:extLst>
            </p:cNvPr>
            <p:cNvSpPr/>
            <p:nvPr/>
          </p:nvSpPr>
          <p:spPr>
            <a:xfrm>
              <a:off x="1178344" y="4338580"/>
              <a:ext cx="1359028" cy="45719"/>
            </a:xfrm>
            <a:custGeom>
              <a:avLst/>
              <a:gdLst>
                <a:gd name="connsiteX0" fmla="*/ 0 w 1359028"/>
                <a:gd name="connsiteY0" fmla="*/ 4012 h 45719"/>
                <a:gd name="connsiteX1" fmla="*/ 868268 w 1359028"/>
                <a:gd name="connsiteY1" fmla="*/ 4012 h 45719"/>
                <a:gd name="connsiteX2" fmla="*/ 1359028 w 1359028"/>
                <a:gd name="connsiteY2" fmla="*/ 45719 h 45719"/>
                <a:gd name="connsiteX3" fmla="*/ 1359028 w 135902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1359028" h="45719" extrusionOk="0">
                  <a:moveTo>
                    <a:pt x="0" y="4012"/>
                  </a:moveTo>
                  <a:cubicBezTo>
                    <a:pt x="357200" y="46646"/>
                    <a:pt x="660903" y="54714"/>
                    <a:pt x="868268" y="4012"/>
                  </a:cubicBezTo>
                  <a:cubicBezTo>
                    <a:pt x="1094772" y="10963"/>
                    <a:pt x="1359029" y="45719"/>
                    <a:pt x="1359028" y="45719"/>
                  </a:cubicBezTo>
                  <a:lnTo>
                    <a:pt x="1359028" y="45719"/>
                  </a:lnTo>
                </a:path>
              </a:pathLst>
            </a:custGeom>
            <a:noFill/>
            <a:ln>
              <a:solidFill>
                <a:schemeClr val="tx1"/>
              </a:solidFill>
              <a:extLst>
                <a:ext uri="{C807C97D-BFC1-408E-A445-0C87EB9F89A2}">
                  <ask:lineSketchStyleProps xmlns:ask="http://schemas.microsoft.com/office/drawing/2018/sketchyshapes" sd="697022472">
                    <a:custGeom>
                      <a:avLst/>
                      <a:gdLst>
                        <a:gd name="connsiteX0" fmla="*/ 0 w 2375555"/>
                        <a:gd name="connsiteY0" fmla="*/ 7256 h 82670"/>
                        <a:gd name="connsiteX1" fmla="*/ 1517716 w 2375555"/>
                        <a:gd name="connsiteY1" fmla="*/ 7256 h 82670"/>
                        <a:gd name="connsiteX2" fmla="*/ 2375555 w 2375555"/>
                        <a:gd name="connsiteY2" fmla="*/ 82670 h 82670"/>
                        <a:gd name="connsiteX3" fmla="*/ 2375555 w 2375555"/>
                        <a:gd name="connsiteY3" fmla="*/ 82670 h 82670"/>
                      </a:gdLst>
                      <a:ahLst/>
                      <a:cxnLst>
                        <a:cxn ang="0">
                          <a:pos x="connsiteX0" y="connsiteY0"/>
                        </a:cxn>
                        <a:cxn ang="0">
                          <a:pos x="connsiteX1" y="connsiteY1"/>
                        </a:cxn>
                        <a:cxn ang="0">
                          <a:pos x="connsiteX2" y="connsiteY2"/>
                        </a:cxn>
                        <a:cxn ang="0">
                          <a:pos x="connsiteX3" y="connsiteY3"/>
                        </a:cxn>
                      </a:cxnLst>
                      <a:rect l="l" t="t" r="r" b="b"/>
                      <a:pathLst>
                        <a:path w="2375555" h="82670">
                          <a:moveTo>
                            <a:pt x="0" y="7256"/>
                          </a:moveTo>
                          <a:cubicBezTo>
                            <a:pt x="560895" y="971"/>
                            <a:pt x="1121790" y="-5313"/>
                            <a:pt x="1517716" y="7256"/>
                          </a:cubicBezTo>
                          <a:cubicBezTo>
                            <a:pt x="1913642" y="19825"/>
                            <a:pt x="2375555" y="82670"/>
                            <a:pt x="2375555" y="82670"/>
                          </a:cubicBezTo>
                          <a:lnTo>
                            <a:pt x="2375555" y="82670"/>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3E806E3A-A35B-4DDA-8583-A741AD3EA311}"/>
                </a:ext>
              </a:extLst>
            </p:cNvPr>
            <p:cNvGrpSpPr/>
            <p:nvPr/>
          </p:nvGrpSpPr>
          <p:grpSpPr>
            <a:xfrm>
              <a:off x="2031753" y="2657300"/>
              <a:ext cx="180000" cy="1601332"/>
              <a:chOff x="1952871" y="2957076"/>
              <a:chExt cx="180000" cy="1601332"/>
            </a:xfrm>
          </p:grpSpPr>
          <p:sp>
            <p:nvSpPr>
              <p:cNvPr id="39" name="任意多边形: 形状 38">
                <a:extLst>
                  <a:ext uri="{FF2B5EF4-FFF2-40B4-BE49-F238E27FC236}">
                    <a16:creationId xmlns:a16="http://schemas.microsoft.com/office/drawing/2014/main" id="{FB82143E-5564-4CEB-9DAE-EF9DB95B22F6}"/>
                  </a:ext>
                </a:extLst>
              </p:cNvPr>
              <p:cNvSpPr/>
              <p:nvPr/>
            </p:nvSpPr>
            <p:spPr>
              <a:xfrm>
                <a:off x="1997872" y="4198408"/>
                <a:ext cx="90000" cy="360000"/>
              </a:xfrm>
              <a:custGeom>
                <a:avLst/>
                <a:gdLst>
                  <a:gd name="connsiteX0" fmla="*/ 180000 w 360000"/>
                  <a:gd name="connsiteY0" fmla="*/ 0 h 2147648"/>
                  <a:gd name="connsiteX1" fmla="*/ 360000 w 360000"/>
                  <a:gd name="connsiteY1" fmla="*/ 180000 h 2147648"/>
                  <a:gd name="connsiteX2" fmla="*/ 360000 w 360000"/>
                  <a:gd name="connsiteY2" fmla="*/ 1967648 h 2147648"/>
                  <a:gd name="connsiteX3" fmla="*/ 360000 w 360000"/>
                  <a:gd name="connsiteY3" fmla="*/ 1980000 h 2147648"/>
                  <a:gd name="connsiteX4" fmla="*/ 358755 w 360000"/>
                  <a:gd name="connsiteY4" fmla="*/ 1980000 h 2147648"/>
                  <a:gd name="connsiteX5" fmla="*/ 356343 w 360000"/>
                  <a:gd name="connsiteY5" fmla="*/ 2003924 h 2147648"/>
                  <a:gd name="connsiteX6" fmla="*/ 180000 w 360000"/>
                  <a:gd name="connsiteY6" fmla="*/ 2147648 h 2147648"/>
                  <a:gd name="connsiteX7" fmla="*/ 3657 w 360000"/>
                  <a:gd name="connsiteY7" fmla="*/ 2003924 h 2147648"/>
                  <a:gd name="connsiteX8" fmla="*/ 1245 w 360000"/>
                  <a:gd name="connsiteY8" fmla="*/ 1980000 h 2147648"/>
                  <a:gd name="connsiteX9" fmla="*/ 0 w 360000"/>
                  <a:gd name="connsiteY9" fmla="*/ 1980000 h 2147648"/>
                  <a:gd name="connsiteX10" fmla="*/ 0 w 360000"/>
                  <a:gd name="connsiteY10" fmla="*/ 1967648 h 2147648"/>
                  <a:gd name="connsiteX11" fmla="*/ 0 w 360000"/>
                  <a:gd name="connsiteY11" fmla="*/ 180000 h 2147648"/>
                  <a:gd name="connsiteX12" fmla="*/ 180000 w 360000"/>
                  <a:gd name="connsiteY12" fmla="*/ 0 h 214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000" h="2147648">
                    <a:moveTo>
                      <a:pt x="180000" y="0"/>
                    </a:moveTo>
                    <a:cubicBezTo>
                      <a:pt x="279411" y="0"/>
                      <a:pt x="360000" y="80589"/>
                      <a:pt x="360000" y="180000"/>
                    </a:cubicBezTo>
                    <a:lnTo>
                      <a:pt x="360000" y="1967648"/>
                    </a:lnTo>
                    <a:lnTo>
                      <a:pt x="360000" y="1980000"/>
                    </a:lnTo>
                    <a:lnTo>
                      <a:pt x="358755" y="1980000"/>
                    </a:lnTo>
                    <a:lnTo>
                      <a:pt x="356343" y="2003924"/>
                    </a:lnTo>
                    <a:cubicBezTo>
                      <a:pt x="339559" y="2085947"/>
                      <a:pt x="266985" y="2147648"/>
                      <a:pt x="180000" y="2147648"/>
                    </a:cubicBezTo>
                    <a:cubicBezTo>
                      <a:pt x="93015" y="2147648"/>
                      <a:pt x="20441" y="2085947"/>
                      <a:pt x="3657" y="2003924"/>
                    </a:cubicBezTo>
                    <a:lnTo>
                      <a:pt x="1245" y="1980000"/>
                    </a:lnTo>
                    <a:lnTo>
                      <a:pt x="0" y="1980000"/>
                    </a:lnTo>
                    <a:lnTo>
                      <a:pt x="0" y="1967648"/>
                    </a:lnTo>
                    <a:lnTo>
                      <a:pt x="0" y="180000"/>
                    </a:lnTo>
                    <a:cubicBezTo>
                      <a:pt x="0" y="80589"/>
                      <a:pt x="80589" y="0"/>
                      <a:pt x="180000" y="0"/>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0" name="任意多边形: 形状 39">
                <a:extLst>
                  <a:ext uri="{FF2B5EF4-FFF2-40B4-BE49-F238E27FC236}">
                    <a16:creationId xmlns:a16="http://schemas.microsoft.com/office/drawing/2014/main" id="{B5F0795E-3DFB-4959-A19E-F7875CFFB84D}"/>
                  </a:ext>
                </a:extLst>
              </p:cNvPr>
              <p:cNvSpPr/>
              <p:nvPr/>
            </p:nvSpPr>
            <p:spPr>
              <a:xfrm>
                <a:off x="2031688" y="4366674"/>
                <a:ext cx="40333" cy="161331"/>
              </a:xfrm>
              <a:custGeom>
                <a:avLst/>
                <a:gdLst>
                  <a:gd name="connsiteX0" fmla="*/ 180000 w 360000"/>
                  <a:gd name="connsiteY0" fmla="*/ 0 h 2147648"/>
                  <a:gd name="connsiteX1" fmla="*/ 360000 w 360000"/>
                  <a:gd name="connsiteY1" fmla="*/ 180000 h 2147648"/>
                  <a:gd name="connsiteX2" fmla="*/ 360000 w 360000"/>
                  <a:gd name="connsiteY2" fmla="*/ 1967648 h 2147648"/>
                  <a:gd name="connsiteX3" fmla="*/ 360000 w 360000"/>
                  <a:gd name="connsiteY3" fmla="*/ 1980000 h 2147648"/>
                  <a:gd name="connsiteX4" fmla="*/ 358755 w 360000"/>
                  <a:gd name="connsiteY4" fmla="*/ 1980000 h 2147648"/>
                  <a:gd name="connsiteX5" fmla="*/ 356343 w 360000"/>
                  <a:gd name="connsiteY5" fmla="*/ 2003924 h 2147648"/>
                  <a:gd name="connsiteX6" fmla="*/ 180000 w 360000"/>
                  <a:gd name="connsiteY6" fmla="*/ 2147648 h 2147648"/>
                  <a:gd name="connsiteX7" fmla="*/ 3657 w 360000"/>
                  <a:gd name="connsiteY7" fmla="*/ 2003924 h 2147648"/>
                  <a:gd name="connsiteX8" fmla="*/ 1245 w 360000"/>
                  <a:gd name="connsiteY8" fmla="*/ 1980000 h 2147648"/>
                  <a:gd name="connsiteX9" fmla="*/ 0 w 360000"/>
                  <a:gd name="connsiteY9" fmla="*/ 1980000 h 2147648"/>
                  <a:gd name="connsiteX10" fmla="*/ 0 w 360000"/>
                  <a:gd name="connsiteY10" fmla="*/ 1967648 h 2147648"/>
                  <a:gd name="connsiteX11" fmla="*/ 0 w 360000"/>
                  <a:gd name="connsiteY11" fmla="*/ 180000 h 2147648"/>
                  <a:gd name="connsiteX12" fmla="*/ 180000 w 360000"/>
                  <a:gd name="connsiteY12" fmla="*/ 0 h 214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000" h="2147648">
                    <a:moveTo>
                      <a:pt x="180000" y="0"/>
                    </a:moveTo>
                    <a:cubicBezTo>
                      <a:pt x="279411" y="0"/>
                      <a:pt x="360000" y="80589"/>
                      <a:pt x="360000" y="180000"/>
                    </a:cubicBezTo>
                    <a:lnTo>
                      <a:pt x="360000" y="1967648"/>
                    </a:lnTo>
                    <a:lnTo>
                      <a:pt x="360000" y="1980000"/>
                    </a:lnTo>
                    <a:lnTo>
                      <a:pt x="358755" y="1980000"/>
                    </a:lnTo>
                    <a:lnTo>
                      <a:pt x="356343" y="2003924"/>
                    </a:lnTo>
                    <a:cubicBezTo>
                      <a:pt x="339559" y="2085947"/>
                      <a:pt x="266985" y="2147648"/>
                      <a:pt x="180000" y="2147648"/>
                    </a:cubicBezTo>
                    <a:cubicBezTo>
                      <a:pt x="93015" y="2147648"/>
                      <a:pt x="20441" y="2085947"/>
                      <a:pt x="3657" y="2003924"/>
                    </a:cubicBezTo>
                    <a:lnTo>
                      <a:pt x="1245" y="1980000"/>
                    </a:lnTo>
                    <a:lnTo>
                      <a:pt x="0" y="1980000"/>
                    </a:lnTo>
                    <a:lnTo>
                      <a:pt x="0" y="1967648"/>
                    </a:lnTo>
                    <a:lnTo>
                      <a:pt x="0" y="180000"/>
                    </a:lnTo>
                    <a:cubicBezTo>
                      <a:pt x="0" y="80589"/>
                      <a:pt x="80589" y="0"/>
                      <a:pt x="180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任意多边形: 形状 40">
                <a:extLst>
                  <a:ext uri="{FF2B5EF4-FFF2-40B4-BE49-F238E27FC236}">
                    <a16:creationId xmlns:a16="http://schemas.microsoft.com/office/drawing/2014/main" id="{AAFA2940-E518-448C-99F8-96E9A855DC8D}"/>
                  </a:ext>
                </a:extLst>
              </p:cNvPr>
              <p:cNvSpPr/>
              <p:nvPr/>
            </p:nvSpPr>
            <p:spPr>
              <a:xfrm>
                <a:off x="1952871" y="2957076"/>
                <a:ext cx="180000" cy="1440000"/>
              </a:xfrm>
              <a:custGeom>
                <a:avLst/>
                <a:gdLst>
                  <a:gd name="connsiteX0" fmla="*/ 90000 w 180000"/>
                  <a:gd name="connsiteY0" fmla="*/ 0 h 1440000"/>
                  <a:gd name="connsiteX1" fmla="*/ 180000 w 180000"/>
                  <a:gd name="connsiteY1" fmla="*/ 120690 h 1440000"/>
                  <a:gd name="connsiteX2" fmla="*/ 180000 w 180000"/>
                  <a:gd name="connsiteY2" fmla="*/ 1319310 h 1440000"/>
                  <a:gd name="connsiteX3" fmla="*/ 180000 w 180000"/>
                  <a:gd name="connsiteY3" fmla="*/ 1327592 h 1440000"/>
                  <a:gd name="connsiteX4" fmla="*/ 179378 w 180000"/>
                  <a:gd name="connsiteY4" fmla="*/ 1327592 h 1440000"/>
                  <a:gd name="connsiteX5" fmla="*/ 178172 w 180000"/>
                  <a:gd name="connsiteY5" fmla="*/ 1343633 h 1440000"/>
                  <a:gd name="connsiteX6" fmla="*/ 90000 w 180000"/>
                  <a:gd name="connsiteY6" fmla="*/ 1440000 h 1440000"/>
                  <a:gd name="connsiteX7" fmla="*/ 1829 w 180000"/>
                  <a:gd name="connsiteY7" fmla="*/ 1343633 h 1440000"/>
                  <a:gd name="connsiteX8" fmla="*/ 623 w 180000"/>
                  <a:gd name="connsiteY8" fmla="*/ 1327592 h 1440000"/>
                  <a:gd name="connsiteX9" fmla="*/ 0 w 180000"/>
                  <a:gd name="connsiteY9" fmla="*/ 1327592 h 1440000"/>
                  <a:gd name="connsiteX10" fmla="*/ 0 w 180000"/>
                  <a:gd name="connsiteY10" fmla="*/ 1319310 h 1440000"/>
                  <a:gd name="connsiteX11" fmla="*/ 0 w 180000"/>
                  <a:gd name="connsiteY11" fmla="*/ 120690 h 1440000"/>
                  <a:gd name="connsiteX12" fmla="*/ 90000 w 180000"/>
                  <a:gd name="connsiteY12"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000" h="1440000">
                    <a:moveTo>
                      <a:pt x="90000" y="0"/>
                    </a:moveTo>
                    <a:cubicBezTo>
                      <a:pt x="139706" y="0"/>
                      <a:pt x="180000" y="54035"/>
                      <a:pt x="180000" y="120690"/>
                    </a:cubicBezTo>
                    <a:lnTo>
                      <a:pt x="180000" y="1319310"/>
                    </a:lnTo>
                    <a:lnTo>
                      <a:pt x="180000" y="1327592"/>
                    </a:lnTo>
                    <a:lnTo>
                      <a:pt x="179378" y="1327592"/>
                    </a:lnTo>
                    <a:lnTo>
                      <a:pt x="178172" y="1343633"/>
                    </a:lnTo>
                    <a:cubicBezTo>
                      <a:pt x="169780" y="1398630"/>
                      <a:pt x="133493" y="1440000"/>
                      <a:pt x="90000" y="1440000"/>
                    </a:cubicBezTo>
                    <a:cubicBezTo>
                      <a:pt x="46508" y="1440000"/>
                      <a:pt x="10221" y="1398630"/>
                      <a:pt x="1829" y="1343633"/>
                    </a:cubicBezTo>
                    <a:lnTo>
                      <a:pt x="623" y="1327592"/>
                    </a:lnTo>
                    <a:lnTo>
                      <a:pt x="0" y="1327592"/>
                    </a:lnTo>
                    <a:lnTo>
                      <a:pt x="0" y="1319310"/>
                    </a:lnTo>
                    <a:lnTo>
                      <a:pt x="0" y="120690"/>
                    </a:lnTo>
                    <a:cubicBezTo>
                      <a:pt x="0" y="54035"/>
                      <a:pt x="40295" y="0"/>
                      <a:pt x="90000"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任意多边形: 形状 41">
                <a:extLst>
                  <a:ext uri="{FF2B5EF4-FFF2-40B4-BE49-F238E27FC236}">
                    <a16:creationId xmlns:a16="http://schemas.microsoft.com/office/drawing/2014/main" id="{9F10EE52-0199-45CF-9686-BE934F6AEA21}"/>
                  </a:ext>
                </a:extLst>
              </p:cNvPr>
              <p:cNvSpPr/>
              <p:nvPr/>
            </p:nvSpPr>
            <p:spPr>
              <a:xfrm>
                <a:off x="2025021" y="3025066"/>
                <a:ext cx="90001" cy="1307997"/>
              </a:xfrm>
              <a:custGeom>
                <a:avLst/>
                <a:gdLst>
                  <a:gd name="connsiteX0" fmla="*/ 180000 w 360000"/>
                  <a:gd name="connsiteY0" fmla="*/ 0 h 2147648"/>
                  <a:gd name="connsiteX1" fmla="*/ 360000 w 360000"/>
                  <a:gd name="connsiteY1" fmla="*/ 180000 h 2147648"/>
                  <a:gd name="connsiteX2" fmla="*/ 360000 w 360000"/>
                  <a:gd name="connsiteY2" fmla="*/ 1967648 h 2147648"/>
                  <a:gd name="connsiteX3" fmla="*/ 360000 w 360000"/>
                  <a:gd name="connsiteY3" fmla="*/ 1980000 h 2147648"/>
                  <a:gd name="connsiteX4" fmla="*/ 358755 w 360000"/>
                  <a:gd name="connsiteY4" fmla="*/ 1980000 h 2147648"/>
                  <a:gd name="connsiteX5" fmla="*/ 356343 w 360000"/>
                  <a:gd name="connsiteY5" fmla="*/ 2003924 h 2147648"/>
                  <a:gd name="connsiteX6" fmla="*/ 180000 w 360000"/>
                  <a:gd name="connsiteY6" fmla="*/ 2147648 h 2147648"/>
                  <a:gd name="connsiteX7" fmla="*/ 3657 w 360000"/>
                  <a:gd name="connsiteY7" fmla="*/ 2003924 h 2147648"/>
                  <a:gd name="connsiteX8" fmla="*/ 1245 w 360000"/>
                  <a:gd name="connsiteY8" fmla="*/ 1980000 h 2147648"/>
                  <a:gd name="connsiteX9" fmla="*/ 0 w 360000"/>
                  <a:gd name="connsiteY9" fmla="*/ 1980000 h 2147648"/>
                  <a:gd name="connsiteX10" fmla="*/ 0 w 360000"/>
                  <a:gd name="connsiteY10" fmla="*/ 1967648 h 2147648"/>
                  <a:gd name="connsiteX11" fmla="*/ 0 w 360000"/>
                  <a:gd name="connsiteY11" fmla="*/ 180000 h 2147648"/>
                  <a:gd name="connsiteX12" fmla="*/ 180000 w 360000"/>
                  <a:gd name="connsiteY12" fmla="*/ 0 h 214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000" h="2147648">
                    <a:moveTo>
                      <a:pt x="180000" y="0"/>
                    </a:moveTo>
                    <a:cubicBezTo>
                      <a:pt x="279411" y="0"/>
                      <a:pt x="360000" y="80589"/>
                      <a:pt x="360000" y="180000"/>
                    </a:cubicBezTo>
                    <a:lnTo>
                      <a:pt x="360000" y="1967648"/>
                    </a:lnTo>
                    <a:lnTo>
                      <a:pt x="360000" y="1980000"/>
                    </a:lnTo>
                    <a:lnTo>
                      <a:pt x="358755" y="1980000"/>
                    </a:lnTo>
                    <a:lnTo>
                      <a:pt x="356343" y="2003924"/>
                    </a:lnTo>
                    <a:cubicBezTo>
                      <a:pt x="339559" y="2085947"/>
                      <a:pt x="266985" y="2147648"/>
                      <a:pt x="180000" y="2147648"/>
                    </a:cubicBezTo>
                    <a:cubicBezTo>
                      <a:pt x="93015" y="2147648"/>
                      <a:pt x="20441" y="2085947"/>
                      <a:pt x="3657" y="2003924"/>
                    </a:cubicBezTo>
                    <a:lnTo>
                      <a:pt x="1245" y="1980000"/>
                    </a:lnTo>
                    <a:lnTo>
                      <a:pt x="0" y="1980000"/>
                    </a:lnTo>
                    <a:lnTo>
                      <a:pt x="0" y="1967648"/>
                    </a:lnTo>
                    <a:lnTo>
                      <a:pt x="0" y="180000"/>
                    </a:lnTo>
                    <a:cubicBezTo>
                      <a:pt x="0" y="80589"/>
                      <a:pt x="80589" y="0"/>
                      <a:pt x="180000" y="0"/>
                    </a:cubicBezTo>
                    <a:close/>
                  </a:path>
                </a:pathLst>
              </a:cu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cxnSp>
          <p:nvCxnSpPr>
            <p:cNvPr id="23" name="直接连接符 22">
              <a:extLst>
                <a:ext uri="{FF2B5EF4-FFF2-40B4-BE49-F238E27FC236}">
                  <a16:creationId xmlns:a16="http://schemas.microsoft.com/office/drawing/2014/main" id="{1C4B5359-AF03-4DF6-91F7-71F0FD9DFEAA}"/>
                </a:ext>
              </a:extLst>
            </p:cNvPr>
            <p:cNvCxnSpPr>
              <a:cxnSpLocks/>
            </p:cNvCxnSpPr>
            <p:nvPr/>
          </p:nvCxnSpPr>
          <p:spPr>
            <a:xfrm>
              <a:off x="1178351" y="4163507"/>
              <a:ext cx="810705" cy="0"/>
            </a:xfrm>
            <a:prstGeom prst="line">
              <a:avLst/>
            </a:prstGeom>
          </p:spPr>
          <p:style>
            <a:lnRef idx="3">
              <a:schemeClr val="dk1"/>
            </a:lnRef>
            <a:fillRef idx="0">
              <a:schemeClr val="dk1"/>
            </a:fillRef>
            <a:effectRef idx="2">
              <a:schemeClr val="dk1"/>
            </a:effectRef>
            <a:fontRef idx="minor">
              <a:schemeClr val="tx1"/>
            </a:fontRef>
          </p:style>
        </p:cxnSp>
        <p:cxnSp>
          <p:nvCxnSpPr>
            <p:cNvPr id="24" name="直接连接符 23">
              <a:extLst>
                <a:ext uri="{FF2B5EF4-FFF2-40B4-BE49-F238E27FC236}">
                  <a16:creationId xmlns:a16="http://schemas.microsoft.com/office/drawing/2014/main" id="{840A58C6-1FFE-45F6-B69B-9A8146D4C5A4}"/>
                </a:ext>
              </a:extLst>
            </p:cNvPr>
            <p:cNvCxnSpPr>
              <a:cxnSpLocks/>
            </p:cNvCxnSpPr>
            <p:nvPr/>
          </p:nvCxnSpPr>
          <p:spPr>
            <a:xfrm>
              <a:off x="1178351" y="4163507"/>
              <a:ext cx="0" cy="451701"/>
            </a:xfrm>
            <a:prstGeom prst="line">
              <a:avLst/>
            </a:prstGeom>
          </p:spPr>
          <p:style>
            <a:lnRef idx="3">
              <a:schemeClr val="dk1"/>
            </a:lnRef>
            <a:fillRef idx="0">
              <a:schemeClr val="dk1"/>
            </a:fillRef>
            <a:effectRef idx="2">
              <a:schemeClr val="dk1"/>
            </a:effectRef>
            <a:fontRef idx="minor">
              <a:schemeClr val="tx1"/>
            </a:fontRef>
          </p:style>
        </p:cxnSp>
        <p:cxnSp>
          <p:nvCxnSpPr>
            <p:cNvPr id="25" name="直接连接符 24">
              <a:extLst>
                <a:ext uri="{FF2B5EF4-FFF2-40B4-BE49-F238E27FC236}">
                  <a16:creationId xmlns:a16="http://schemas.microsoft.com/office/drawing/2014/main" id="{935BCAD9-C49B-43E1-B5E5-360BF1E507C3}"/>
                </a:ext>
              </a:extLst>
            </p:cNvPr>
            <p:cNvCxnSpPr>
              <a:cxnSpLocks/>
            </p:cNvCxnSpPr>
            <p:nvPr/>
          </p:nvCxnSpPr>
          <p:spPr>
            <a:xfrm flipH="1">
              <a:off x="1178353" y="4615208"/>
              <a:ext cx="1359028" cy="0"/>
            </a:xfrm>
            <a:prstGeom prst="line">
              <a:avLst/>
            </a:prstGeom>
          </p:spPr>
          <p:style>
            <a:lnRef idx="3">
              <a:schemeClr val="dk1"/>
            </a:lnRef>
            <a:fillRef idx="0">
              <a:schemeClr val="dk1"/>
            </a:fillRef>
            <a:effectRef idx="2">
              <a:schemeClr val="dk1"/>
            </a:effectRef>
            <a:fontRef idx="minor">
              <a:schemeClr val="tx1"/>
            </a:fontRef>
          </p:style>
        </p:cxnSp>
        <p:cxnSp>
          <p:nvCxnSpPr>
            <p:cNvPr id="26" name="直接连接符 25">
              <a:extLst>
                <a:ext uri="{FF2B5EF4-FFF2-40B4-BE49-F238E27FC236}">
                  <a16:creationId xmlns:a16="http://schemas.microsoft.com/office/drawing/2014/main" id="{8D589D97-3782-4C88-B446-9CF7656059FE}"/>
                </a:ext>
              </a:extLst>
            </p:cNvPr>
            <p:cNvCxnSpPr>
              <a:cxnSpLocks/>
            </p:cNvCxnSpPr>
            <p:nvPr/>
          </p:nvCxnSpPr>
          <p:spPr>
            <a:xfrm>
              <a:off x="2537381" y="4145744"/>
              <a:ext cx="0" cy="469464"/>
            </a:xfrm>
            <a:prstGeom prst="line">
              <a:avLst/>
            </a:prstGeom>
          </p:spPr>
          <p:style>
            <a:lnRef idx="3">
              <a:schemeClr val="dk1"/>
            </a:lnRef>
            <a:fillRef idx="0">
              <a:schemeClr val="dk1"/>
            </a:fillRef>
            <a:effectRef idx="2">
              <a:schemeClr val="dk1"/>
            </a:effectRef>
            <a:fontRef idx="minor">
              <a:schemeClr val="tx1"/>
            </a:fontRef>
          </p:style>
        </p:cxnSp>
        <p:cxnSp>
          <p:nvCxnSpPr>
            <p:cNvPr id="27" name="直接连接符 26">
              <a:extLst>
                <a:ext uri="{FF2B5EF4-FFF2-40B4-BE49-F238E27FC236}">
                  <a16:creationId xmlns:a16="http://schemas.microsoft.com/office/drawing/2014/main" id="{1A7508FE-CBDB-4401-818E-E4B4191A23F9}"/>
                </a:ext>
              </a:extLst>
            </p:cNvPr>
            <p:cNvCxnSpPr>
              <a:cxnSpLocks/>
            </p:cNvCxnSpPr>
            <p:nvPr/>
          </p:nvCxnSpPr>
          <p:spPr>
            <a:xfrm>
              <a:off x="2253792" y="4157394"/>
              <a:ext cx="283589" cy="241"/>
            </a:xfrm>
            <a:prstGeom prst="line">
              <a:avLst/>
            </a:prstGeom>
          </p:spPr>
          <p:style>
            <a:lnRef idx="3">
              <a:schemeClr val="dk1"/>
            </a:lnRef>
            <a:fillRef idx="0">
              <a:schemeClr val="dk1"/>
            </a:fillRef>
            <a:effectRef idx="2">
              <a:schemeClr val="dk1"/>
            </a:effectRef>
            <a:fontRef idx="minor">
              <a:schemeClr val="tx1"/>
            </a:fontRef>
          </p:style>
        </p:cxnSp>
        <p:sp>
          <p:nvSpPr>
            <p:cNvPr id="28" name="弧形 27">
              <a:extLst>
                <a:ext uri="{FF2B5EF4-FFF2-40B4-BE49-F238E27FC236}">
                  <a16:creationId xmlns:a16="http://schemas.microsoft.com/office/drawing/2014/main" id="{F4181B7B-8D93-48E2-A558-2E76E81E6A50}"/>
                </a:ext>
              </a:extLst>
            </p:cNvPr>
            <p:cNvSpPr/>
            <p:nvPr/>
          </p:nvSpPr>
          <p:spPr>
            <a:xfrm rot="1890597">
              <a:off x="1954825" y="4085972"/>
              <a:ext cx="324804" cy="324804"/>
            </a:xfrm>
            <a:prstGeom prst="arc">
              <a:avLst>
                <a:gd name="adj1" fmla="val 16200000"/>
                <a:gd name="adj2" fmla="val 12334676"/>
              </a:avLst>
            </a:prstGeom>
            <a:solidFill>
              <a:srgbClr val="DAE3F3">
                <a:alpha val="40000"/>
              </a:srgbClr>
            </a:solidFill>
            <a:ln w="12700">
              <a:solidFill>
                <a:schemeClr val="tx1"/>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9" name="直接连接符 28">
              <a:extLst>
                <a:ext uri="{FF2B5EF4-FFF2-40B4-BE49-F238E27FC236}">
                  <a16:creationId xmlns:a16="http://schemas.microsoft.com/office/drawing/2014/main" id="{B642EFF7-4312-4963-8EE6-CFCA5AAD98AA}"/>
                </a:ext>
              </a:extLst>
            </p:cNvPr>
            <p:cNvCxnSpPr>
              <a:cxnSpLocks/>
            </p:cNvCxnSpPr>
            <p:nvPr/>
          </p:nvCxnSpPr>
          <p:spPr>
            <a:xfrm>
              <a:off x="2340562" y="4744393"/>
              <a:ext cx="939427" cy="0"/>
            </a:xfrm>
            <a:prstGeom prst="line">
              <a:avLst/>
            </a:prstGeom>
          </p:spPr>
          <p:style>
            <a:lnRef idx="3">
              <a:schemeClr val="dk1"/>
            </a:lnRef>
            <a:fillRef idx="0">
              <a:schemeClr val="dk1"/>
            </a:fillRef>
            <a:effectRef idx="2">
              <a:schemeClr val="dk1"/>
            </a:effectRef>
            <a:fontRef idx="minor">
              <a:schemeClr val="tx1"/>
            </a:fontRef>
          </p:style>
        </p:cxnSp>
        <p:cxnSp>
          <p:nvCxnSpPr>
            <p:cNvPr id="30" name="直接连接符 29">
              <a:extLst>
                <a:ext uri="{FF2B5EF4-FFF2-40B4-BE49-F238E27FC236}">
                  <a16:creationId xmlns:a16="http://schemas.microsoft.com/office/drawing/2014/main" id="{135430DE-2CCE-416B-967A-5C17FA921DD4}"/>
                </a:ext>
              </a:extLst>
            </p:cNvPr>
            <p:cNvCxnSpPr>
              <a:cxnSpLocks/>
            </p:cNvCxnSpPr>
            <p:nvPr/>
          </p:nvCxnSpPr>
          <p:spPr>
            <a:xfrm rot="10800000" flipH="1" flipV="1">
              <a:off x="2126899" y="4341316"/>
              <a:ext cx="224433" cy="403062"/>
            </a:xfrm>
            <a:prstGeom prst="line">
              <a:avLst/>
            </a:prstGeom>
            <a:ln cap="rnd">
              <a:headEnd type="oval"/>
            </a:ln>
          </p:spPr>
          <p:style>
            <a:lnRef idx="3">
              <a:schemeClr val="dk1"/>
            </a:lnRef>
            <a:fillRef idx="0">
              <a:schemeClr val="dk1"/>
            </a:fillRef>
            <a:effectRef idx="2">
              <a:schemeClr val="dk1"/>
            </a:effectRef>
            <a:fontRef idx="minor">
              <a:schemeClr val="tx1"/>
            </a:fontRef>
          </p:style>
        </p:cxnSp>
        <p:sp>
          <p:nvSpPr>
            <p:cNvPr id="31" name="文本框 30">
              <a:extLst>
                <a:ext uri="{FF2B5EF4-FFF2-40B4-BE49-F238E27FC236}">
                  <a16:creationId xmlns:a16="http://schemas.microsoft.com/office/drawing/2014/main" id="{2E3FB55C-D7FC-499D-8C07-45914E579072}"/>
                </a:ext>
              </a:extLst>
            </p:cNvPr>
            <p:cNvSpPr txBox="1"/>
            <p:nvPr/>
          </p:nvSpPr>
          <p:spPr>
            <a:xfrm>
              <a:off x="2636893" y="4436647"/>
              <a:ext cx="638383" cy="276999"/>
            </a:xfrm>
            <a:prstGeom prst="rect">
              <a:avLst/>
            </a:prstGeom>
            <a:noFill/>
          </p:spPr>
          <p:txBody>
            <a:bodyPr wrap="square" rtlCol="0">
              <a:spAutoFit/>
            </a:bodyPr>
            <a:lstStyle/>
            <a:p>
              <a:r>
                <a:rPr lang="zh-CN" altLang="en-US" sz="1200" b="1" dirty="0">
                  <a:latin typeface="霞鹜文楷 Light" pitchFamily="2" charset="-122"/>
                  <a:ea typeface="霞鹜文楷 Light" pitchFamily="2" charset="-122"/>
                </a:rPr>
                <a:t>湿布</a:t>
              </a:r>
            </a:p>
          </p:txBody>
        </p:sp>
        <p:sp>
          <p:nvSpPr>
            <p:cNvPr id="32" name="文本框 31">
              <a:extLst>
                <a:ext uri="{FF2B5EF4-FFF2-40B4-BE49-F238E27FC236}">
                  <a16:creationId xmlns:a16="http://schemas.microsoft.com/office/drawing/2014/main" id="{EB273190-F6EB-451D-89CB-0901D0CD4C90}"/>
                </a:ext>
              </a:extLst>
            </p:cNvPr>
            <p:cNvSpPr txBox="1"/>
            <p:nvPr/>
          </p:nvSpPr>
          <p:spPr>
            <a:xfrm>
              <a:off x="1310284" y="4344788"/>
              <a:ext cx="638383" cy="276999"/>
            </a:xfrm>
            <a:prstGeom prst="rect">
              <a:avLst/>
            </a:prstGeom>
            <a:noFill/>
          </p:spPr>
          <p:txBody>
            <a:bodyPr wrap="square" rtlCol="0">
              <a:spAutoFit/>
            </a:bodyPr>
            <a:lstStyle/>
            <a:p>
              <a:pPr algn="ctr"/>
              <a:r>
                <a:rPr lang="zh-CN" altLang="en-US" sz="1200" b="1" dirty="0">
                  <a:latin typeface="霞鹜文楷 Light" pitchFamily="2" charset="-122"/>
                  <a:ea typeface="霞鹜文楷 Light" pitchFamily="2" charset="-122"/>
                </a:rPr>
                <a:t>水</a:t>
              </a:r>
            </a:p>
          </p:txBody>
        </p:sp>
        <p:cxnSp>
          <p:nvCxnSpPr>
            <p:cNvPr id="33" name="直接箭头连接符 32">
              <a:extLst>
                <a:ext uri="{FF2B5EF4-FFF2-40B4-BE49-F238E27FC236}">
                  <a16:creationId xmlns:a16="http://schemas.microsoft.com/office/drawing/2014/main" id="{F803A2A8-7895-4343-B662-7E96F1301553}"/>
                </a:ext>
              </a:extLst>
            </p:cNvPr>
            <p:cNvCxnSpPr/>
            <p:nvPr/>
          </p:nvCxnSpPr>
          <p:spPr>
            <a:xfrm>
              <a:off x="558586" y="2877899"/>
              <a:ext cx="12581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CB287996-8406-4A50-A326-9B3DF338385A}"/>
                </a:ext>
              </a:extLst>
            </p:cNvPr>
            <p:cNvCxnSpPr/>
            <p:nvPr/>
          </p:nvCxnSpPr>
          <p:spPr>
            <a:xfrm>
              <a:off x="558586" y="3248266"/>
              <a:ext cx="12581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A3D9F9EC-B471-40AF-8B0B-2AA5B465E55F}"/>
                </a:ext>
              </a:extLst>
            </p:cNvPr>
            <p:cNvCxnSpPr/>
            <p:nvPr/>
          </p:nvCxnSpPr>
          <p:spPr>
            <a:xfrm>
              <a:off x="558586" y="3685764"/>
              <a:ext cx="12581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408ED78E-8045-444C-920E-230415F76B3A}"/>
                </a:ext>
              </a:extLst>
            </p:cNvPr>
            <p:cNvSpPr txBox="1"/>
            <p:nvPr/>
          </p:nvSpPr>
          <p:spPr>
            <a:xfrm>
              <a:off x="687974" y="3795756"/>
              <a:ext cx="729687" cy="261610"/>
            </a:xfrm>
            <a:prstGeom prst="rect">
              <a:avLst/>
            </a:prstGeom>
            <a:noFill/>
          </p:spPr>
          <p:txBody>
            <a:bodyPr wrap="none" rtlCol="0">
              <a:spAutoFit/>
            </a:bodyPr>
            <a:lstStyle/>
            <a:p>
              <a:r>
                <a:rPr lang="en-US" altLang="zh-CN" sz="1100" dirty="0">
                  <a:latin typeface="霞鹜文楷 Light" pitchFamily="2" charset="-122"/>
                  <a:ea typeface="霞鹜文楷 Light" pitchFamily="2" charset="-122"/>
                </a:rPr>
                <a:t>Air Flow</a:t>
              </a:r>
              <a:endParaRPr lang="zh-CN" altLang="en-US" sz="1100" dirty="0">
                <a:latin typeface="霞鹜文楷 Light" pitchFamily="2" charset="-122"/>
                <a:ea typeface="霞鹜文楷 Light" pitchFamily="2" charset="-122"/>
              </a:endParaRPr>
            </a:p>
          </p:txBody>
        </p:sp>
        <p:sp>
          <p:nvSpPr>
            <p:cNvPr id="37" name="任意多边形: 形状 36">
              <a:extLst>
                <a:ext uri="{FF2B5EF4-FFF2-40B4-BE49-F238E27FC236}">
                  <a16:creationId xmlns:a16="http://schemas.microsoft.com/office/drawing/2014/main" id="{D693B2AC-9B6C-4197-A6D7-48CAD2D47B0A}"/>
                </a:ext>
              </a:extLst>
            </p:cNvPr>
            <p:cNvSpPr/>
            <p:nvPr/>
          </p:nvSpPr>
          <p:spPr>
            <a:xfrm>
              <a:off x="2117227" y="2958358"/>
              <a:ext cx="67006" cy="1051962"/>
            </a:xfrm>
            <a:custGeom>
              <a:avLst/>
              <a:gdLst>
                <a:gd name="connsiteX0" fmla="*/ 180000 w 360000"/>
                <a:gd name="connsiteY0" fmla="*/ 0 h 2147648"/>
                <a:gd name="connsiteX1" fmla="*/ 360000 w 360000"/>
                <a:gd name="connsiteY1" fmla="*/ 180000 h 2147648"/>
                <a:gd name="connsiteX2" fmla="*/ 360000 w 360000"/>
                <a:gd name="connsiteY2" fmla="*/ 1967648 h 2147648"/>
                <a:gd name="connsiteX3" fmla="*/ 360000 w 360000"/>
                <a:gd name="connsiteY3" fmla="*/ 1980000 h 2147648"/>
                <a:gd name="connsiteX4" fmla="*/ 358755 w 360000"/>
                <a:gd name="connsiteY4" fmla="*/ 1980000 h 2147648"/>
                <a:gd name="connsiteX5" fmla="*/ 356343 w 360000"/>
                <a:gd name="connsiteY5" fmla="*/ 2003924 h 2147648"/>
                <a:gd name="connsiteX6" fmla="*/ 180000 w 360000"/>
                <a:gd name="connsiteY6" fmla="*/ 2147648 h 2147648"/>
                <a:gd name="connsiteX7" fmla="*/ 3657 w 360000"/>
                <a:gd name="connsiteY7" fmla="*/ 2003924 h 2147648"/>
                <a:gd name="connsiteX8" fmla="*/ 1245 w 360000"/>
                <a:gd name="connsiteY8" fmla="*/ 1980000 h 2147648"/>
                <a:gd name="connsiteX9" fmla="*/ 0 w 360000"/>
                <a:gd name="connsiteY9" fmla="*/ 1980000 h 2147648"/>
                <a:gd name="connsiteX10" fmla="*/ 0 w 360000"/>
                <a:gd name="connsiteY10" fmla="*/ 1967648 h 2147648"/>
                <a:gd name="connsiteX11" fmla="*/ 0 w 360000"/>
                <a:gd name="connsiteY11" fmla="*/ 180000 h 2147648"/>
                <a:gd name="connsiteX12" fmla="*/ 180000 w 360000"/>
                <a:gd name="connsiteY12" fmla="*/ 0 h 214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000" h="2147648">
                  <a:moveTo>
                    <a:pt x="180000" y="0"/>
                  </a:moveTo>
                  <a:cubicBezTo>
                    <a:pt x="279411" y="0"/>
                    <a:pt x="360000" y="80589"/>
                    <a:pt x="360000" y="180000"/>
                  </a:cubicBezTo>
                  <a:lnTo>
                    <a:pt x="360000" y="1967648"/>
                  </a:lnTo>
                  <a:lnTo>
                    <a:pt x="360000" y="1980000"/>
                  </a:lnTo>
                  <a:lnTo>
                    <a:pt x="358755" y="1980000"/>
                  </a:lnTo>
                  <a:lnTo>
                    <a:pt x="356343" y="2003924"/>
                  </a:lnTo>
                  <a:cubicBezTo>
                    <a:pt x="339559" y="2085947"/>
                    <a:pt x="266985" y="2147648"/>
                    <a:pt x="180000" y="2147648"/>
                  </a:cubicBezTo>
                  <a:cubicBezTo>
                    <a:pt x="93015" y="2147648"/>
                    <a:pt x="20441" y="2085947"/>
                    <a:pt x="3657" y="2003924"/>
                  </a:cubicBezTo>
                  <a:lnTo>
                    <a:pt x="1245" y="1980000"/>
                  </a:lnTo>
                  <a:lnTo>
                    <a:pt x="0" y="1980000"/>
                  </a:lnTo>
                  <a:lnTo>
                    <a:pt x="0" y="1967648"/>
                  </a:lnTo>
                  <a:lnTo>
                    <a:pt x="0" y="180000"/>
                  </a:lnTo>
                  <a:cubicBezTo>
                    <a:pt x="0" y="80589"/>
                    <a:pt x="80589" y="0"/>
                    <a:pt x="180000" y="0"/>
                  </a:cubicBezTo>
                  <a:close/>
                </a:path>
              </a:pathLst>
            </a:custGeom>
            <a:solidFill>
              <a:srgbClr val="FF7C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8" name="文本框 37">
              <a:extLst>
                <a:ext uri="{FF2B5EF4-FFF2-40B4-BE49-F238E27FC236}">
                  <a16:creationId xmlns:a16="http://schemas.microsoft.com/office/drawing/2014/main" id="{40F334F9-71FF-402C-B648-D32614F23E82}"/>
                </a:ext>
              </a:extLst>
            </p:cNvPr>
            <p:cNvSpPr txBox="1"/>
            <p:nvPr/>
          </p:nvSpPr>
          <p:spPr>
            <a:xfrm>
              <a:off x="2298307" y="3494460"/>
              <a:ext cx="638383" cy="276999"/>
            </a:xfrm>
            <a:prstGeom prst="rect">
              <a:avLst/>
            </a:prstGeom>
            <a:noFill/>
          </p:spPr>
          <p:txBody>
            <a:bodyPr wrap="square" rtlCol="0">
              <a:spAutoFit/>
            </a:bodyPr>
            <a:lstStyle/>
            <a:p>
              <a:r>
                <a:rPr lang="en-US" altLang="zh-CN" sz="1200" b="1" dirty="0" err="1">
                  <a:latin typeface="霞鹜文楷 Light" pitchFamily="2" charset="-122"/>
                  <a:ea typeface="霞鹜文楷 Light" pitchFamily="2" charset="-122"/>
                </a:rPr>
                <a:t>t</a:t>
              </a:r>
              <a:r>
                <a:rPr lang="en-US" altLang="zh-CN" sz="800" b="1" dirty="0" err="1">
                  <a:latin typeface="霞鹜文楷 Light" pitchFamily="2" charset="-122"/>
                  <a:ea typeface="霞鹜文楷 Light" pitchFamily="2" charset="-122"/>
                </a:rPr>
                <a:t>w</a:t>
              </a:r>
              <a:endParaRPr lang="zh-CN" altLang="en-US" sz="1200" b="1" dirty="0">
                <a:latin typeface="霞鹜文楷 Light" pitchFamily="2" charset="-122"/>
                <a:ea typeface="霞鹜文楷 Light" pitchFamily="2" charset="-122"/>
              </a:endParaRPr>
            </a:p>
          </p:txBody>
        </p:sp>
      </p:grpSp>
      <p:sp>
        <p:nvSpPr>
          <p:cNvPr id="43" name="文本框 42">
            <a:extLst>
              <a:ext uri="{FF2B5EF4-FFF2-40B4-BE49-F238E27FC236}">
                <a16:creationId xmlns:a16="http://schemas.microsoft.com/office/drawing/2014/main" id="{EC4CA6D1-11BF-4E26-8FCE-A496D57681D3}"/>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4.1  </a:t>
            </a:r>
            <a:r>
              <a:rPr lang="zh-CN" altLang="en-US" b="1" dirty="0">
                <a:latin typeface="霞鹜文楷 Light" pitchFamily="2" charset="-122"/>
                <a:ea typeface="霞鹜文楷 Light" pitchFamily="2" charset="-122"/>
                <a:cs typeface="Times New Roman" panose="02020603050405020304" pitchFamily="18" charset="0"/>
              </a:rPr>
              <a:t>气象参数</a:t>
            </a:r>
            <a:endParaRPr lang="zh-CN" altLang="en-US" b="1" dirty="0">
              <a:latin typeface="霞鹜文楷 Light" pitchFamily="2" charset="-122"/>
              <a:ea typeface="霞鹜文楷 Light" pitchFamily="2" charset="-122"/>
            </a:endParaRPr>
          </a:p>
        </p:txBody>
      </p:sp>
    </p:spTree>
    <p:extLst>
      <p:ext uri="{BB962C8B-B14F-4D97-AF65-F5344CB8AC3E}">
        <p14:creationId xmlns:p14="http://schemas.microsoft.com/office/powerpoint/2010/main" val="1364614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4</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CA43D12A-B109-4FCE-870A-1D10D7B6B0AF}"/>
              </a:ext>
            </a:extLst>
          </p:cNvPr>
          <p:cNvSpPr txBox="1"/>
          <p:nvPr/>
        </p:nvSpPr>
        <p:spPr>
          <a:xfrm>
            <a:off x="753832" y="311820"/>
            <a:ext cx="3461204" cy="400110"/>
          </a:xfrm>
          <a:prstGeom prst="rect">
            <a:avLst/>
          </a:prstGeom>
          <a:noFill/>
        </p:spPr>
        <p:txBody>
          <a:bodyPr wrap="none" rtlCol="0">
            <a:spAutoFit/>
          </a:bodyPr>
          <a:lstStyle/>
          <a:p>
            <a:r>
              <a:rPr lang="en-US" altLang="zh-CN" sz="2000" b="1" dirty="0">
                <a:solidFill>
                  <a:srgbClr val="A9D18E"/>
                </a:solidFill>
                <a:latin typeface="霞鹜文楷 Light" pitchFamily="2" charset="-122"/>
                <a:ea typeface="霞鹜文楷 Light" pitchFamily="2" charset="-122"/>
              </a:rPr>
              <a:t>Ladybug Tools</a:t>
            </a:r>
            <a:r>
              <a:rPr lang="zh-CN" altLang="en-US" sz="2000" b="1" dirty="0">
                <a:solidFill>
                  <a:srgbClr val="A9D18E"/>
                </a:solidFill>
                <a:latin typeface="霞鹜文楷 Light" pitchFamily="2" charset="-122"/>
                <a:ea typeface="霞鹜文楷 Light" pitchFamily="2" charset="-122"/>
              </a:rPr>
              <a:t>中的基础图表</a:t>
            </a:r>
          </a:p>
        </p:txBody>
      </p:sp>
      <p:sp>
        <p:nvSpPr>
          <p:cNvPr id="12" name="文本框 11">
            <a:extLst>
              <a:ext uri="{FF2B5EF4-FFF2-40B4-BE49-F238E27FC236}">
                <a16:creationId xmlns:a16="http://schemas.microsoft.com/office/drawing/2014/main" id="{2BA4A20E-EB25-4A76-A98E-59C62D59B5BC}"/>
              </a:ext>
            </a:extLst>
          </p:cNvPr>
          <p:cNvSpPr txBox="1"/>
          <p:nvPr/>
        </p:nvSpPr>
        <p:spPr>
          <a:xfrm>
            <a:off x="699307" y="1245307"/>
            <a:ext cx="10388678" cy="923330"/>
          </a:xfrm>
          <a:prstGeom prst="rect">
            <a:avLst/>
          </a:prstGeom>
          <a:noFill/>
        </p:spPr>
        <p:txBody>
          <a:bodyPr wrap="square" rtlCol="0">
            <a:spAutoFit/>
          </a:bodyPr>
          <a:lstStyle/>
          <a:p>
            <a:r>
              <a:rPr lang="zh-CN" altLang="en-US" dirty="0"/>
              <a:t>空气分为干空气（不含水汽）和湿空气两种状态</a:t>
            </a:r>
            <a:r>
              <a:rPr lang="en-US" altLang="zh-CN" dirty="0"/>
              <a:t>.</a:t>
            </a:r>
            <a:r>
              <a:rPr lang="zh-CN" altLang="en-US" dirty="0"/>
              <a:t>一般情况下，湿气以气态维持在空气中</a:t>
            </a:r>
            <a:r>
              <a:rPr lang="en-US" altLang="zh-CN" dirty="0"/>
              <a:t>.</a:t>
            </a:r>
          </a:p>
          <a:p>
            <a:r>
              <a:rPr lang="zh-CN" altLang="en-US" dirty="0"/>
              <a:t>在</a:t>
            </a:r>
            <a:r>
              <a:rPr lang="zh-CN" altLang="en-US" b="1" dirty="0"/>
              <a:t>相同的大气压力</a:t>
            </a:r>
            <a:r>
              <a:rPr lang="zh-CN" altLang="en-US" dirty="0"/>
              <a:t>下，如果我们打开一个装有低温冷水的管道，管道会冷却管道表面和周围的空气，降低到一定的温度时，就会产生凝结水珠，产生凝结水珠的表面温度既</a:t>
            </a:r>
            <a:r>
              <a:rPr lang="zh-CN" altLang="en-US" b="1" dirty="0"/>
              <a:t>露点温度</a:t>
            </a:r>
            <a:r>
              <a:rPr lang="zh-CN" altLang="en-US" dirty="0"/>
              <a:t>。</a:t>
            </a:r>
            <a:endParaRPr lang="en-US" altLang="zh-CN" dirty="0"/>
          </a:p>
        </p:txBody>
      </p:sp>
      <p:grpSp>
        <p:nvGrpSpPr>
          <p:cNvPr id="13" name="组合 12">
            <a:extLst>
              <a:ext uri="{FF2B5EF4-FFF2-40B4-BE49-F238E27FC236}">
                <a16:creationId xmlns:a16="http://schemas.microsoft.com/office/drawing/2014/main" id="{59BE07CB-56AF-4982-9A53-D40DB6A619C6}"/>
              </a:ext>
            </a:extLst>
          </p:cNvPr>
          <p:cNvGrpSpPr/>
          <p:nvPr/>
        </p:nvGrpSpPr>
        <p:grpSpPr>
          <a:xfrm>
            <a:off x="5355115" y="2143620"/>
            <a:ext cx="3695931" cy="3360875"/>
            <a:chOff x="7512848" y="2421199"/>
            <a:chExt cx="3695931" cy="3360875"/>
          </a:xfrm>
        </p:grpSpPr>
        <p:sp>
          <p:nvSpPr>
            <p:cNvPr id="14" name="任意多边形: 形状 13">
              <a:extLst>
                <a:ext uri="{FF2B5EF4-FFF2-40B4-BE49-F238E27FC236}">
                  <a16:creationId xmlns:a16="http://schemas.microsoft.com/office/drawing/2014/main" id="{E509B788-EAAC-4749-8C60-88EBCB58899B}"/>
                </a:ext>
              </a:extLst>
            </p:cNvPr>
            <p:cNvSpPr/>
            <p:nvPr/>
          </p:nvSpPr>
          <p:spPr>
            <a:xfrm>
              <a:off x="8135447" y="3953753"/>
              <a:ext cx="5548" cy="114465"/>
            </a:xfrm>
            <a:custGeom>
              <a:avLst/>
              <a:gdLst>
                <a:gd name="connsiteX0" fmla="*/ 0 w 5548"/>
                <a:gd name="connsiteY0" fmla="*/ 0 h 114465"/>
                <a:gd name="connsiteX1" fmla="*/ 0 w 5548"/>
                <a:gd name="connsiteY1" fmla="*/ 114466 h 114465"/>
              </a:gdLst>
              <a:ahLst/>
              <a:cxnLst>
                <a:cxn ang="0">
                  <a:pos x="connsiteX0" y="connsiteY0"/>
                </a:cxn>
                <a:cxn ang="0">
                  <a:pos x="connsiteX1" y="connsiteY1"/>
                </a:cxn>
              </a:cxnLst>
              <a:rect l="l" t="t" r="r" b="b"/>
              <a:pathLst>
                <a:path w="5548" h="114465">
                  <a:moveTo>
                    <a:pt x="0" y="0"/>
                  </a:moveTo>
                  <a:lnTo>
                    <a:pt x="0" y="114466"/>
                  </a:lnTo>
                </a:path>
              </a:pathLst>
            </a:custGeom>
            <a:ln w="28575" cap="rnd">
              <a:solidFill>
                <a:srgbClr val="39B54A"/>
              </a:solidFill>
              <a:prstDash val="solid"/>
              <a:round/>
            </a:ln>
          </p:spPr>
          <p:txBody>
            <a:bodyPr rtlCol="0" anchor="ctr"/>
            <a:lstStyle/>
            <a:p>
              <a:endParaRPr lang="zh-CN" altLang="en-US"/>
            </a:p>
          </p:txBody>
        </p:sp>
        <p:sp>
          <p:nvSpPr>
            <p:cNvPr id="16" name="任意多边形: 形状 15">
              <a:extLst>
                <a:ext uri="{FF2B5EF4-FFF2-40B4-BE49-F238E27FC236}">
                  <a16:creationId xmlns:a16="http://schemas.microsoft.com/office/drawing/2014/main" id="{AB6ABC53-17FA-45BE-9BCA-AB5E35CE10C3}"/>
                </a:ext>
              </a:extLst>
            </p:cNvPr>
            <p:cNvSpPr/>
            <p:nvPr/>
          </p:nvSpPr>
          <p:spPr>
            <a:xfrm>
              <a:off x="8135835" y="4158826"/>
              <a:ext cx="5548" cy="114465"/>
            </a:xfrm>
            <a:custGeom>
              <a:avLst/>
              <a:gdLst>
                <a:gd name="connsiteX0" fmla="*/ 0 w 5548"/>
                <a:gd name="connsiteY0" fmla="*/ 0 h 114465"/>
                <a:gd name="connsiteX1" fmla="*/ 0 w 5548"/>
                <a:gd name="connsiteY1" fmla="*/ 114466 h 114465"/>
              </a:gdLst>
              <a:ahLst/>
              <a:cxnLst>
                <a:cxn ang="0">
                  <a:pos x="connsiteX0" y="connsiteY0"/>
                </a:cxn>
                <a:cxn ang="0">
                  <a:pos x="connsiteX1" y="connsiteY1"/>
                </a:cxn>
              </a:cxnLst>
              <a:rect l="l" t="t" r="r" b="b"/>
              <a:pathLst>
                <a:path w="5548" h="114465">
                  <a:moveTo>
                    <a:pt x="0" y="0"/>
                  </a:moveTo>
                  <a:lnTo>
                    <a:pt x="0" y="114466"/>
                  </a:lnTo>
                </a:path>
              </a:pathLst>
            </a:custGeom>
            <a:ln w="28575" cap="rnd">
              <a:solidFill>
                <a:srgbClr val="39B54A"/>
              </a:solidFill>
              <a:prstDash val="solid"/>
              <a:round/>
            </a:ln>
          </p:spPr>
          <p:txBody>
            <a:bodyPr rtlCol="0" anchor="ctr"/>
            <a:lstStyle/>
            <a:p>
              <a:endParaRPr lang="zh-CN" altLang="en-US"/>
            </a:p>
          </p:txBody>
        </p:sp>
        <p:sp>
          <p:nvSpPr>
            <p:cNvPr id="18" name="任意多边形: 形状 17">
              <a:extLst>
                <a:ext uri="{FF2B5EF4-FFF2-40B4-BE49-F238E27FC236}">
                  <a16:creationId xmlns:a16="http://schemas.microsoft.com/office/drawing/2014/main" id="{58ED1B8A-0CF8-4540-AB9E-10C7A9C969FB}"/>
                </a:ext>
              </a:extLst>
            </p:cNvPr>
            <p:cNvSpPr/>
            <p:nvPr/>
          </p:nvSpPr>
          <p:spPr>
            <a:xfrm>
              <a:off x="8135835" y="4368726"/>
              <a:ext cx="5548" cy="114465"/>
            </a:xfrm>
            <a:custGeom>
              <a:avLst/>
              <a:gdLst>
                <a:gd name="connsiteX0" fmla="*/ 0 w 5548"/>
                <a:gd name="connsiteY0" fmla="*/ 0 h 114465"/>
                <a:gd name="connsiteX1" fmla="*/ 0 w 5548"/>
                <a:gd name="connsiteY1" fmla="*/ 114466 h 114465"/>
              </a:gdLst>
              <a:ahLst/>
              <a:cxnLst>
                <a:cxn ang="0">
                  <a:pos x="connsiteX0" y="connsiteY0"/>
                </a:cxn>
                <a:cxn ang="0">
                  <a:pos x="connsiteX1" y="connsiteY1"/>
                </a:cxn>
              </a:cxnLst>
              <a:rect l="l" t="t" r="r" b="b"/>
              <a:pathLst>
                <a:path w="5548" h="114465">
                  <a:moveTo>
                    <a:pt x="0" y="0"/>
                  </a:moveTo>
                  <a:lnTo>
                    <a:pt x="0" y="114466"/>
                  </a:lnTo>
                </a:path>
              </a:pathLst>
            </a:custGeom>
            <a:ln w="28575" cap="rnd">
              <a:solidFill>
                <a:srgbClr val="39B54A"/>
              </a:solidFill>
              <a:prstDash val="solid"/>
              <a:round/>
            </a:ln>
          </p:spPr>
          <p:txBody>
            <a:bodyPr rtlCol="0" anchor="ctr"/>
            <a:lstStyle/>
            <a:p>
              <a:endParaRPr lang="zh-CN" altLang="en-US"/>
            </a:p>
          </p:txBody>
        </p:sp>
        <p:sp>
          <p:nvSpPr>
            <p:cNvPr id="19" name="任意多边形: 形状 18">
              <a:extLst>
                <a:ext uri="{FF2B5EF4-FFF2-40B4-BE49-F238E27FC236}">
                  <a16:creationId xmlns:a16="http://schemas.microsoft.com/office/drawing/2014/main" id="{34B612B2-8427-4FCC-B50E-AAB21AE84544}"/>
                </a:ext>
              </a:extLst>
            </p:cNvPr>
            <p:cNvSpPr/>
            <p:nvPr/>
          </p:nvSpPr>
          <p:spPr>
            <a:xfrm>
              <a:off x="8137943" y="4578071"/>
              <a:ext cx="5548" cy="114465"/>
            </a:xfrm>
            <a:custGeom>
              <a:avLst/>
              <a:gdLst>
                <a:gd name="connsiteX0" fmla="*/ 0 w 5548"/>
                <a:gd name="connsiteY0" fmla="*/ 0 h 114465"/>
                <a:gd name="connsiteX1" fmla="*/ 0 w 5548"/>
                <a:gd name="connsiteY1" fmla="*/ 114466 h 114465"/>
              </a:gdLst>
              <a:ahLst/>
              <a:cxnLst>
                <a:cxn ang="0">
                  <a:pos x="connsiteX0" y="connsiteY0"/>
                </a:cxn>
                <a:cxn ang="0">
                  <a:pos x="connsiteX1" y="connsiteY1"/>
                </a:cxn>
              </a:cxnLst>
              <a:rect l="l" t="t" r="r" b="b"/>
              <a:pathLst>
                <a:path w="5548" h="114465">
                  <a:moveTo>
                    <a:pt x="0" y="0"/>
                  </a:moveTo>
                  <a:lnTo>
                    <a:pt x="0" y="114466"/>
                  </a:lnTo>
                </a:path>
              </a:pathLst>
            </a:custGeom>
            <a:ln w="28575" cap="rnd">
              <a:solidFill>
                <a:srgbClr val="39B54A"/>
              </a:solidFill>
              <a:prstDash val="solid"/>
              <a:round/>
            </a:ln>
          </p:spPr>
          <p:txBody>
            <a:bodyPr rtlCol="0" anchor="ctr"/>
            <a:lstStyle/>
            <a:p>
              <a:endParaRPr lang="zh-CN" altLang="en-US"/>
            </a:p>
          </p:txBody>
        </p:sp>
        <p:sp>
          <p:nvSpPr>
            <p:cNvPr id="20" name="任意多边形: 形状 19">
              <a:extLst>
                <a:ext uri="{FF2B5EF4-FFF2-40B4-BE49-F238E27FC236}">
                  <a16:creationId xmlns:a16="http://schemas.microsoft.com/office/drawing/2014/main" id="{B8EB70D0-9CA4-4517-A5F8-FE4A5B6D57CE}"/>
                </a:ext>
              </a:extLst>
            </p:cNvPr>
            <p:cNvSpPr/>
            <p:nvPr/>
          </p:nvSpPr>
          <p:spPr>
            <a:xfrm>
              <a:off x="8138276" y="4783144"/>
              <a:ext cx="5548" cy="114521"/>
            </a:xfrm>
            <a:custGeom>
              <a:avLst/>
              <a:gdLst>
                <a:gd name="connsiteX0" fmla="*/ 0 w 5548"/>
                <a:gd name="connsiteY0" fmla="*/ 0 h 114521"/>
                <a:gd name="connsiteX1" fmla="*/ 0 w 5548"/>
                <a:gd name="connsiteY1" fmla="*/ 114521 h 114521"/>
              </a:gdLst>
              <a:ahLst/>
              <a:cxnLst>
                <a:cxn ang="0">
                  <a:pos x="connsiteX0" y="connsiteY0"/>
                </a:cxn>
                <a:cxn ang="0">
                  <a:pos x="connsiteX1" y="connsiteY1"/>
                </a:cxn>
              </a:cxnLst>
              <a:rect l="l" t="t" r="r" b="b"/>
              <a:pathLst>
                <a:path w="5548" h="114521">
                  <a:moveTo>
                    <a:pt x="0" y="0"/>
                  </a:moveTo>
                  <a:lnTo>
                    <a:pt x="0" y="114521"/>
                  </a:lnTo>
                </a:path>
              </a:pathLst>
            </a:custGeom>
            <a:ln w="28575" cap="rnd">
              <a:solidFill>
                <a:srgbClr val="39B54A"/>
              </a:solidFill>
              <a:prstDash val="solid"/>
              <a:round/>
            </a:ln>
          </p:spPr>
          <p:txBody>
            <a:bodyPr rtlCol="0" anchor="ctr"/>
            <a:lstStyle/>
            <a:p>
              <a:endParaRPr lang="zh-CN" altLang="en-US"/>
            </a:p>
          </p:txBody>
        </p:sp>
        <p:sp>
          <p:nvSpPr>
            <p:cNvPr id="21" name="任意多边形: 形状 20">
              <a:extLst>
                <a:ext uri="{FF2B5EF4-FFF2-40B4-BE49-F238E27FC236}">
                  <a16:creationId xmlns:a16="http://schemas.microsoft.com/office/drawing/2014/main" id="{4CC7F23B-0B2B-4093-8638-5F6126030266}"/>
                </a:ext>
              </a:extLst>
            </p:cNvPr>
            <p:cNvSpPr/>
            <p:nvPr/>
          </p:nvSpPr>
          <p:spPr>
            <a:xfrm>
              <a:off x="8138276" y="4993044"/>
              <a:ext cx="5548" cy="114465"/>
            </a:xfrm>
            <a:custGeom>
              <a:avLst/>
              <a:gdLst>
                <a:gd name="connsiteX0" fmla="*/ 0 w 5548"/>
                <a:gd name="connsiteY0" fmla="*/ 0 h 114465"/>
                <a:gd name="connsiteX1" fmla="*/ 0 w 5548"/>
                <a:gd name="connsiteY1" fmla="*/ 114466 h 114465"/>
              </a:gdLst>
              <a:ahLst/>
              <a:cxnLst>
                <a:cxn ang="0">
                  <a:pos x="connsiteX0" y="connsiteY0"/>
                </a:cxn>
                <a:cxn ang="0">
                  <a:pos x="connsiteX1" y="connsiteY1"/>
                </a:cxn>
              </a:cxnLst>
              <a:rect l="l" t="t" r="r" b="b"/>
              <a:pathLst>
                <a:path w="5548" h="114465">
                  <a:moveTo>
                    <a:pt x="0" y="0"/>
                  </a:moveTo>
                  <a:lnTo>
                    <a:pt x="0" y="114466"/>
                  </a:lnTo>
                </a:path>
              </a:pathLst>
            </a:custGeom>
            <a:ln w="28575" cap="rnd">
              <a:solidFill>
                <a:srgbClr val="39B54A"/>
              </a:solidFill>
              <a:prstDash val="solid"/>
              <a:round/>
            </a:ln>
          </p:spPr>
          <p:txBody>
            <a:bodyPr rtlCol="0" anchor="ctr"/>
            <a:lstStyle/>
            <a:p>
              <a:endParaRPr lang="zh-CN" altLang="en-US"/>
            </a:p>
          </p:txBody>
        </p:sp>
        <p:grpSp>
          <p:nvGrpSpPr>
            <p:cNvPr id="22" name="图形 5">
              <a:extLst>
                <a:ext uri="{FF2B5EF4-FFF2-40B4-BE49-F238E27FC236}">
                  <a16:creationId xmlns:a16="http://schemas.microsoft.com/office/drawing/2014/main" id="{33F552DE-712B-4571-BD97-3EBCAC746ED5}"/>
                </a:ext>
              </a:extLst>
            </p:cNvPr>
            <p:cNvGrpSpPr/>
            <p:nvPr/>
          </p:nvGrpSpPr>
          <p:grpSpPr>
            <a:xfrm>
              <a:off x="7512848" y="2421199"/>
              <a:ext cx="3272901" cy="2934661"/>
              <a:chOff x="7512848" y="2421199"/>
              <a:chExt cx="3272901" cy="2934661"/>
            </a:xfrm>
          </p:grpSpPr>
          <p:sp>
            <p:nvSpPr>
              <p:cNvPr id="35" name="任意多边形: 形状 34">
                <a:extLst>
                  <a:ext uri="{FF2B5EF4-FFF2-40B4-BE49-F238E27FC236}">
                    <a16:creationId xmlns:a16="http://schemas.microsoft.com/office/drawing/2014/main" id="{8E5406B1-5CDF-48B5-9E22-0981C0040018}"/>
                  </a:ext>
                </a:extLst>
              </p:cNvPr>
              <p:cNvSpPr/>
              <p:nvPr/>
            </p:nvSpPr>
            <p:spPr>
              <a:xfrm>
                <a:off x="7656222" y="4054791"/>
                <a:ext cx="2660178" cy="5548"/>
              </a:xfrm>
              <a:custGeom>
                <a:avLst/>
                <a:gdLst>
                  <a:gd name="connsiteX0" fmla="*/ 0 w 2660178"/>
                  <a:gd name="connsiteY0" fmla="*/ 0 h 5548"/>
                  <a:gd name="connsiteX1" fmla="*/ 2660179 w 2660178"/>
                  <a:gd name="connsiteY1" fmla="*/ 0 h 5548"/>
                </a:gdLst>
                <a:ahLst/>
                <a:cxnLst>
                  <a:cxn ang="0">
                    <a:pos x="connsiteX0" y="connsiteY0"/>
                  </a:cxn>
                  <a:cxn ang="0">
                    <a:pos x="connsiteX1" y="connsiteY1"/>
                  </a:cxn>
                </a:cxnLst>
                <a:rect l="l" t="t" r="r" b="b"/>
                <a:pathLst>
                  <a:path w="2660178" h="5548">
                    <a:moveTo>
                      <a:pt x="0" y="0"/>
                    </a:moveTo>
                    <a:lnTo>
                      <a:pt x="2660179" y="0"/>
                    </a:lnTo>
                  </a:path>
                </a:pathLst>
              </a:custGeom>
              <a:ln w="1109" cap="rnd">
                <a:solidFill>
                  <a:srgbClr val="000000">
                    <a:alpha val="40000"/>
                  </a:srgbClr>
                </a:solidFill>
                <a:prstDash val="solid"/>
                <a:round/>
              </a:ln>
            </p:spPr>
            <p:txBody>
              <a:bodyPr rtlCol="0" anchor="ctr"/>
              <a:lstStyle/>
              <a:p>
                <a:endParaRPr lang="zh-CN" altLang="en-US"/>
              </a:p>
            </p:txBody>
          </p:sp>
          <p:sp>
            <p:nvSpPr>
              <p:cNvPr id="36" name="任意多边形: 形状 35">
                <a:extLst>
                  <a:ext uri="{FF2B5EF4-FFF2-40B4-BE49-F238E27FC236}">
                    <a16:creationId xmlns:a16="http://schemas.microsoft.com/office/drawing/2014/main" id="{C5DEE724-1CDF-475A-9327-A7789CC470AE}"/>
                  </a:ext>
                </a:extLst>
              </p:cNvPr>
              <p:cNvSpPr/>
              <p:nvPr/>
            </p:nvSpPr>
            <p:spPr>
              <a:xfrm>
                <a:off x="7656277" y="2724758"/>
                <a:ext cx="1637976" cy="1534995"/>
              </a:xfrm>
              <a:custGeom>
                <a:avLst/>
                <a:gdLst>
                  <a:gd name="connsiteX0" fmla="*/ -375 w 1637976"/>
                  <a:gd name="connsiteY0" fmla="*/ 1534633 h 1534995"/>
                  <a:gd name="connsiteX1" fmla="*/ 531894 w 1637976"/>
                  <a:gd name="connsiteY1" fmla="*/ 1180305 h 1534995"/>
                  <a:gd name="connsiteX2" fmla="*/ 1063941 w 1637976"/>
                  <a:gd name="connsiteY2" fmla="*/ 700414 h 1534995"/>
                  <a:gd name="connsiteX3" fmla="*/ 1595932 w 1637976"/>
                  <a:gd name="connsiteY3" fmla="*/ 56787 h 1534995"/>
                  <a:gd name="connsiteX4" fmla="*/ 1637602 w 1637976"/>
                  <a:gd name="connsiteY4" fmla="*/ -363 h 153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76" h="1534995">
                    <a:moveTo>
                      <a:pt x="-375" y="1534633"/>
                    </a:moveTo>
                    <a:cubicBezTo>
                      <a:pt x="185334" y="1429466"/>
                      <a:pt x="363219" y="1311050"/>
                      <a:pt x="531894" y="1180305"/>
                    </a:cubicBezTo>
                    <a:cubicBezTo>
                      <a:pt x="721431" y="1034395"/>
                      <a:pt x="899316" y="873949"/>
                      <a:pt x="1063941" y="700414"/>
                    </a:cubicBezTo>
                    <a:cubicBezTo>
                      <a:pt x="1242436" y="512486"/>
                      <a:pt x="1422985" y="291878"/>
                      <a:pt x="1595932" y="56787"/>
                    </a:cubicBezTo>
                    <a:lnTo>
                      <a:pt x="1637602" y="-363"/>
                    </a:lnTo>
                  </a:path>
                </a:pathLst>
              </a:custGeom>
              <a:noFill/>
              <a:ln w="27717" cap="rnd">
                <a:solidFill>
                  <a:srgbClr val="F7931E"/>
                </a:solidFill>
                <a:prstDash val="solid"/>
                <a:round/>
              </a:ln>
            </p:spPr>
            <p:txBody>
              <a:bodyPr rtlCol="0" anchor="ctr"/>
              <a:lstStyle/>
              <a:p>
                <a:endParaRPr lang="zh-CN" altLang="en-US"/>
              </a:p>
            </p:txBody>
          </p:sp>
          <p:sp>
            <p:nvSpPr>
              <p:cNvPr id="37" name="任意多边形: 形状 36">
                <a:extLst>
                  <a:ext uri="{FF2B5EF4-FFF2-40B4-BE49-F238E27FC236}">
                    <a16:creationId xmlns:a16="http://schemas.microsoft.com/office/drawing/2014/main" id="{72F5389F-D777-4D88-B313-7340FA4D4CCB}"/>
                  </a:ext>
                </a:extLst>
              </p:cNvPr>
              <p:cNvSpPr/>
              <p:nvPr/>
            </p:nvSpPr>
            <p:spPr>
              <a:xfrm>
                <a:off x="7656222" y="2990753"/>
                <a:ext cx="2660178" cy="5548"/>
              </a:xfrm>
              <a:custGeom>
                <a:avLst/>
                <a:gdLst>
                  <a:gd name="connsiteX0" fmla="*/ 0 w 2660178"/>
                  <a:gd name="connsiteY0" fmla="*/ 0 h 5548"/>
                  <a:gd name="connsiteX1" fmla="*/ 2660179 w 2660178"/>
                  <a:gd name="connsiteY1" fmla="*/ 0 h 5548"/>
                </a:gdLst>
                <a:ahLst/>
                <a:cxnLst>
                  <a:cxn ang="0">
                    <a:pos x="connsiteX0" y="connsiteY0"/>
                  </a:cxn>
                  <a:cxn ang="0">
                    <a:pos x="connsiteX1" y="connsiteY1"/>
                  </a:cxn>
                </a:cxnLst>
                <a:rect l="l" t="t" r="r" b="b"/>
                <a:pathLst>
                  <a:path w="2660178" h="5548">
                    <a:moveTo>
                      <a:pt x="0" y="0"/>
                    </a:moveTo>
                    <a:lnTo>
                      <a:pt x="2660179" y="0"/>
                    </a:lnTo>
                  </a:path>
                </a:pathLst>
              </a:custGeom>
              <a:ln w="1109" cap="rnd">
                <a:solidFill>
                  <a:srgbClr val="000000">
                    <a:alpha val="40000"/>
                  </a:srgbClr>
                </a:solidFill>
                <a:prstDash val="solid"/>
                <a:round/>
              </a:ln>
            </p:spPr>
            <p:txBody>
              <a:bodyPr rtlCol="0" anchor="ctr"/>
              <a:lstStyle/>
              <a:p>
                <a:endParaRPr lang="zh-CN" altLang="en-US"/>
              </a:p>
            </p:txBody>
          </p:sp>
          <p:sp>
            <p:nvSpPr>
              <p:cNvPr id="38" name="任意多边形: 形状 37">
                <a:extLst>
                  <a:ext uri="{FF2B5EF4-FFF2-40B4-BE49-F238E27FC236}">
                    <a16:creationId xmlns:a16="http://schemas.microsoft.com/office/drawing/2014/main" id="{28E62FDE-2AE7-4CAE-836F-2139182E9C8E}"/>
                  </a:ext>
                </a:extLst>
              </p:cNvPr>
              <p:cNvSpPr/>
              <p:nvPr/>
            </p:nvSpPr>
            <p:spPr>
              <a:xfrm>
                <a:off x="8188268" y="2724758"/>
                <a:ext cx="5548" cy="2394125"/>
              </a:xfrm>
              <a:custGeom>
                <a:avLst/>
                <a:gdLst>
                  <a:gd name="connsiteX0" fmla="*/ 0 w 5548"/>
                  <a:gd name="connsiteY0" fmla="*/ 2394126 h 2394125"/>
                  <a:gd name="connsiteX1" fmla="*/ 0 w 5548"/>
                  <a:gd name="connsiteY1" fmla="*/ 1180612 h 2394125"/>
                  <a:gd name="connsiteX2" fmla="*/ 0 w 5548"/>
                  <a:gd name="connsiteY2" fmla="*/ 0 h 2394125"/>
                </a:gdLst>
                <a:ahLst/>
                <a:cxnLst>
                  <a:cxn ang="0">
                    <a:pos x="connsiteX0" y="connsiteY0"/>
                  </a:cxn>
                  <a:cxn ang="0">
                    <a:pos x="connsiteX1" y="connsiteY1"/>
                  </a:cxn>
                  <a:cxn ang="0">
                    <a:pos x="connsiteX2" y="connsiteY2"/>
                  </a:cxn>
                </a:cxnLst>
                <a:rect l="l" t="t" r="r" b="b"/>
                <a:pathLst>
                  <a:path w="5548" h="2394125">
                    <a:moveTo>
                      <a:pt x="0" y="2394126"/>
                    </a:moveTo>
                    <a:lnTo>
                      <a:pt x="0" y="1180612"/>
                    </a:lnTo>
                    <a:lnTo>
                      <a:pt x="0" y="0"/>
                    </a:lnTo>
                  </a:path>
                </a:pathLst>
              </a:custGeom>
              <a:noFill/>
              <a:ln w="1109" cap="rnd">
                <a:solidFill>
                  <a:srgbClr val="000000">
                    <a:alpha val="40000"/>
                  </a:srgbClr>
                </a:solidFill>
                <a:prstDash val="solid"/>
                <a:round/>
              </a:ln>
            </p:spPr>
            <p:txBody>
              <a:bodyPr rtlCol="0" anchor="ctr"/>
              <a:lstStyle/>
              <a:p>
                <a:endParaRPr lang="zh-CN" altLang="en-US"/>
              </a:p>
            </p:txBody>
          </p:sp>
          <p:sp>
            <p:nvSpPr>
              <p:cNvPr id="39" name="任意多边形: 形状 38">
                <a:extLst>
                  <a:ext uri="{FF2B5EF4-FFF2-40B4-BE49-F238E27FC236}">
                    <a16:creationId xmlns:a16="http://schemas.microsoft.com/office/drawing/2014/main" id="{3861C9BC-AEE5-4118-B484-BAE4DF249DA0}"/>
                  </a:ext>
                </a:extLst>
              </p:cNvPr>
              <p:cNvSpPr/>
              <p:nvPr/>
            </p:nvSpPr>
            <p:spPr>
              <a:xfrm flipV="1">
                <a:off x="7664129" y="3480963"/>
                <a:ext cx="2643231" cy="55538"/>
              </a:xfrm>
              <a:custGeom>
                <a:avLst/>
                <a:gdLst>
                  <a:gd name="connsiteX0" fmla="*/ 0 w 2660178"/>
                  <a:gd name="connsiteY0" fmla="*/ 0 h 5548"/>
                  <a:gd name="connsiteX1" fmla="*/ 2660179 w 2660178"/>
                  <a:gd name="connsiteY1" fmla="*/ 0 h 5548"/>
                </a:gdLst>
                <a:ahLst/>
                <a:cxnLst>
                  <a:cxn ang="0">
                    <a:pos x="connsiteX0" y="connsiteY0"/>
                  </a:cxn>
                  <a:cxn ang="0">
                    <a:pos x="connsiteX1" y="connsiteY1"/>
                  </a:cxn>
                </a:cxnLst>
                <a:rect l="l" t="t" r="r" b="b"/>
                <a:pathLst>
                  <a:path w="2660178" h="5548">
                    <a:moveTo>
                      <a:pt x="0" y="0"/>
                    </a:moveTo>
                    <a:lnTo>
                      <a:pt x="2660179" y="0"/>
                    </a:lnTo>
                  </a:path>
                </a:pathLst>
              </a:custGeom>
              <a:ln w="1109" cap="rnd">
                <a:solidFill>
                  <a:srgbClr val="000000">
                    <a:alpha val="40000"/>
                  </a:srgbClr>
                </a:solidFill>
                <a:prstDash val="solid"/>
                <a:round/>
              </a:ln>
            </p:spPr>
            <p:txBody>
              <a:bodyPr rtlCol="0" anchor="ctr"/>
              <a:lstStyle/>
              <a:p>
                <a:endParaRPr lang="zh-CN" altLang="en-US"/>
              </a:p>
            </p:txBody>
          </p:sp>
          <p:sp>
            <p:nvSpPr>
              <p:cNvPr id="40" name="任意多边形: 形状 39">
                <a:extLst>
                  <a:ext uri="{FF2B5EF4-FFF2-40B4-BE49-F238E27FC236}">
                    <a16:creationId xmlns:a16="http://schemas.microsoft.com/office/drawing/2014/main" id="{DE292241-35E7-4031-9E77-7C61793B5B1C}"/>
                  </a:ext>
                </a:extLst>
              </p:cNvPr>
              <p:cNvSpPr/>
              <p:nvPr/>
            </p:nvSpPr>
            <p:spPr>
              <a:xfrm>
                <a:off x="9784353" y="2724758"/>
                <a:ext cx="5548" cy="2394126"/>
              </a:xfrm>
              <a:custGeom>
                <a:avLst/>
                <a:gdLst>
                  <a:gd name="connsiteX0" fmla="*/ 0 w 5548"/>
                  <a:gd name="connsiteY0" fmla="*/ 2394126 h 2394126"/>
                  <a:gd name="connsiteX1" fmla="*/ 0 w 5548"/>
                  <a:gd name="connsiteY1" fmla="*/ 0 h 2394126"/>
                </a:gdLst>
                <a:ahLst/>
                <a:cxnLst>
                  <a:cxn ang="0">
                    <a:pos x="connsiteX0" y="connsiteY0"/>
                  </a:cxn>
                  <a:cxn ang="0">
                    <a:pos x="connsiteX1" y="connsiteY1"/>
                  </a:cxn>
                </a:cxnLst>
                <a:rect l="l" t="t" r="r" b="b"/>
                <a:pathLst>
                  <a:path w="5548" h="2394126">
                    <a:moveTo>
                      <a:pt x="0" y="2394126"/>
                    </a:moveTo>
                    <a:lnTo>
                      <a:pt x="0" y="0"/>
                    </a:lnTo>
                  </a:path>
                </a:pathLst>
              </a:custGeom>
              <a:ln w="1109" cap="rnd">
                <a:solidFill>
                  <a:srgbClr val="000000">
                    <a:alpha val="40000"/>
                  </a:srgbClr>
                </a:solidFill>
                <a:prstDash val="solid"/>
                <a:round/>
              </a:ln>
            </p:spPr>
            <p:txBody>
              <a:bodyPr rtlCol="0" anchor="ctr"/>
              <a:lstStyle/>
              <a:p>
                <a:endParaRPr lang="zh-CN" altLang="en-US"/>
              </a:p>
            </p:txBody>
          </p:sp>
          <p:sp>
            <p:nvSpPr>
              <p:cNvPr id="41" name="任意多边形: 形状 40">
                <a:extLst>
                  <a:ext uri="{FF2B5EF4-FFF2-40B4-BE49-F238E27FC236}">
                    <a16:creationId xmlns:a16="http://schemas.microsoft.com/office/drawing/2014/main" id="{1EB32BD8-C5CA-4DF7-9838-222A980AB84B}"/>
                  </a:ext>
                </a:extLst>
              </p:cNvPr>
              <p:cNvSpPr/>
              <p:nvPr/>
            </p:nvSpPr>
            <p:spPr>
              <a:xfrm>
                <a:off x="7656277" y="2724758"/>
                <a:ext cx="2024485" cy="1707997"/>
              </a:xfrm>
              <a:custGeom>
                <a:avLst/>
                <a:gdLst>
                  <a:gd name="connsiteX0" fmla="*/ -375 w 2024485"/>
                  <a:gd name="connsiteY0" fmla="*/ 1707635 h 1707997"/>
                  <a:gd name="connsiteX1" fmla="*/ 531894 w 2024485"/>
                  <a:gd name="connsiteY1" fmla="*/ 1425327 h 1707997"/>
                  <a:gd name="connsiteX2" fmla="*/ 1063941 w 2024485"/>
                  <a:gd name="connsiteY2" fmla="*/ 1043700 h 1707997"/>
                  <a:gd name="connsiteX3" fmla="*/ 1595932 w 2024485"/>
                  <a:gd name="connsiteY3" fmla="*/ 532905 h 1707997"/>
                  <a:gd name="connsiteX4" fmla="*/ 2024111 w 2024485"/>
                  <a:gd name="connsiteY4" fmla="*/ -363 h 170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485" h="1707997">
                    <a:moveTo>
                      <a:pt x="-375" y="1707635"/>
                    </a:moveTo>
                    <a:cubicBezTo>
                      <a:pt x="183120" y="1625456"/>
                      <a:pt x="360939" y="1531148"/>
                      <a:pt x="531894" y="1425327"/>
                    </a:cubicBezTo>
                    <a:cubicBezTo>
                      <a:pt x="717658" y="1310279"/>
                      <a:pt x="895410" y="1182779"/>
                      <a:pt x="1063941" y="1043700"/>
                    </a:cubicBezTo>
                    <a:cubicBezTo>
                      <a:pt x="1254116" y="887343"/>
                      <a:pt x="1431973" y="716571"/>
                      <a:pt x="1595932" y="532905"/>
                    </a:cubicBezTo>
                    <a:cubicBezTo>
                      <a:pt x="1739139" y="372886"/>
                      <a:pt x="1884011" y="190562"/>
                      <a:pt x="2024111" y="-363"/>
                    </a:cubicBezTo>
                  </a:path>
                </a:pathLst>
              </a:custGeom>
              <a:noFill/>
              <a:ln w="13858" cap="rnd">
                <a:solidFill>
                  <a:srgbClr val="000000">
                    <a:alpha val="40000"/>
                  </a:srgbClr>
                </a:solidFill>
                <a:prstDash val="solid"/>
                <a:round/>
              </a:ln>
            </p:spPr>
            <p:txBody>
              <a:bodyPr rtlCol="0" anchor="ctr"/>
              <a:lstStyle/>
              <a:p>
                <a:endParaRPr lang="zh-CN" altLang="en-US"/>
              </a:p>
            </p:txBody>
          </p:sp>
          <p:sp>
            <p:nvSpPr>
              <p:cNvPr id="42" name="任意多边形: 形状 41">
                <a:extLst>
                  <a:ext uri="{FF2B5EF4-FFF2-40B4-BE49-F238E27FC236}">
                    <a16:creationId xmlns:a16="http://schemas.microsoft.com/office/drawing/2014/main" id="{FC1DDC7F-6212-4FEF-82D7-CFD4026483CA}"/>
                  </a:ext>
                </a:extLst>
              </p:cNvPr>
              <p:cNvSpPr/>
              <p:nvPr/>
            </p:nvSpPr>
            <p:spPr>
              <a:xfrm>
                <a:off x="9252306" y="2724758"/>
                <a:ext cx="5548" cy="2394125"/>
              </a:xfrm>
              <a:custGeom>
                <a:avLst/>
                <a:gdLst>
                  <a:gd name="connsiteX0" fmla="*/ 0 w 5548"/>
                  <a:gd name="connsiteY0" fmla="*/ 2394126 h 2394125"/>
                  <a:gd name="connsiteX1" fmla="*/ 0 w 5548"/>
                  <a:gd name="connsiteY1" fmla="*/ 57094 h 2394125"/>
                  <a:gd name="connsiteX2" fmla="*/ 0 w 5548"/>
                  <a:gd name="connsiteY2" fmla="*/ 0 h 2394125"/>
                </a:gdLst>
                <a:ahLst/>
                <a:cxnLst>
                  <a:cxn ang="0">
                    <a:pos x="connsiteX0" y="connsiteY0"/>
                  </a:cxn>
                  <a:cxn ang="0">
                    <a:pos x="connsiteX1" y="connsiteY1"/>
                  </a:cxn>
                  <a:cxn ang="0">
                    <a:pos x="connsiteX2" y="connsiteY2"/>
                  </a:cxn>
                </a:cxnLst>
                <a:rect l="l" t="t" r="r" b="b"/>
                <a:pathLst>
                  <a:path w="5548" h="2394125">
                    <a:moveTo>
                      <a:pt x="0" y="2394126"/>
                    </a:moveTo>
                    <a:lnTo>
                      <a:pt x="0" y="57094"/>
                    </a:lnTo>
                    <a:lnTo>
                      <a:pt x="0" y="0"/>
                    </a:lnTo>
                  </a:path>
                </a:pathLst>
              </a:custGeom>
              <a:noFill/>
              <a:ln w="1109" cap="rnd">
                <a:solidFill>
                  <a:srgbClr val="000000">
                    <a:alpha val="40000"/>
                  </a:srgbClr>
                </a:solidFill>
                <a:prstDash val="solid"/>
                <a:round/>
              </a:ln>
            </p:spPr>
            <p:txBody>
              <a:bodyPr rtlCol="0" anchor="ctr"/>
              <a:lstStyle/>
              <a:p>
                <a:endParaRPr lang="zh-CN" altLang="en-US"/>
              </a:p>
            </p:txBody>
          </p:sp>
          <p:sp>
            <p:nvSpPr>
              <p:cNvPr id="43" name="任意多边形: 形状 42">
                <a:extLst>
                  <a:ext uri="{FF2B5EF4-FFF2-40B4-BE49-F238E27FC236}">
                    <a16:creationId xmlns:a16="http://schemas.microsoft.com/office/drawing/2014/main" id="{58B8BCA1-7681-4AC8-941E-3F76D35E3190}"/>
                  </a:ext>
                </a:extLst>
              </p:cNvPr>
              <p:cNvSpPr/>
              <p:nvPr/>
            </p:nvSpPr>
            <p:spPr>
              <a:xfrm>
                <a:off x="7656222" y="4259753"/>
                <a:ext cx="5548" cy="859131"/>
              </a:xfrm>
              <a:custGeom>
                <a:avLst/>
                <a:gdLst>
                  <a:gd name="connsiteX0" fmla="*/ 0 w 5548"/>
                  <a:gd name="connsiteY0" fmla="*/ 859131 h 859131"/>
                  <a:gd name="connsiteX1" fmla="*/ 0 w 5548"/>
                  <a:gd name="connsiteY1" fmla="*/ 0 h 859131"/>
                </a:gdLst>
                <a:ahLst/>
                <a:cxnLst>
                  <a:cxn ang="0">
                    <a:pos x="connsiteX0" y="connsiteY0"/>
                  </a:cxn>
                  <a:cxn ang="0">
                    <a:pos x="connsiteX1" y="connsiteY1"/>
                  </a:cxn>
                </a:cxnLst>
                <a:rect l="l" t="t" r="r" b="b"/>
                <a:pathLst>
                  <a:path w="5548" h="859131">
                    <a:moveTo>
                      <a:pt x="0" y="859131"/>
                    </a:moveTo>
                    <a:lnTo>
                      <a:pt x="0" y="0"/>
                    </a:lnTo>
                  </a:path>
                </a:pathLst>
              </a:custGeom>
              <a:ln w="5543" cap="rnd">
                <a:solidFill>
                  <a:srgbClr val="000000"/>
                </a:solidFill>
                <a:prstDash val="solid"/>
                <a:round/>
              </a:ln>
            </p:spPr>
            <p:txBody>
              <a:bodyPr rtlCol="0" anchor="ctr"/>
              <a:lstStyle/>
              <a:p>
                <a:endParaRPr lang="zh-CN" altLang="en-US"/>
              </a:p>
            </p:txBody>
          </p:sp>
          <p:sp>
            <p:nvSpPr>
              <p:cNvPr id="44" name="任意多边形: 形状 43">
                <a:extLst>
                  <a:ext uri="{FF2B5EF4-FFF2-40B4-BE49-F238E27FC236}">
                    <a16:creationId xmlns:a16="http://schemas.microsoft.com/office/drawing/2014/main" id="{B013C2CC-643F-4753-B20D-EB1AFBC15DBE}"/>
                  </a:ext>
                </a:extLst>
              </p:cNvPr>
              <p:cNvSpPr/>
              <p:nvPr/>
            </p:nvSpPr>
            <p:spPr>
              <a:xfrm>
                <a:off x="9283323" y="3949480"/>
                <a:ext cx="5548" cy="1163910"/>
              </a:xfrm>
              <a:custGeom>
                <a:avLst/>
                <a:gdLst>
                  <a:gd name="connsiteX0" fmla="*/ 0 w 5548"/>
                  <a:gd name="connsiteY0" fmla="*/ 1163911 h 1163910"/>
                  <a:gd name="connsiteX1" fmla="*/ 0 w 5548"/>
                  <a:gd name="connsiteY1" fmla="*/ 0 h 1163910"/>
                </a:gdLst>
                <a:ahLst/>
                <a:cxnLst>
                  <a:cxn ang="0">
                    <a:pos x="connsiteX0" y="connsiteY0"/>
                  </a:cxn>
                  <a:cxn ang="0">
                    <a:pos x="connsiteX1" y="connsiteY1"/>
                  </a:cxn>
                </a:cxnLst>
                <a:rect l="l" t="t" r="r" b="b"/>
                <a:pathLst>
                  <a:path w="5548" h="1163910">
                    <a:moveTo>
                      <a:pt x="0" y="1163911"/>
                    </a:moveTo>
                    <a:lnTo>
                      <a:pt x="0" y="0"/>
                    </a:lnTo>
                  </a:path>
                </a:pathLst>
              </a:custGeom>
              <a:ln w="28575" cap="rnd">
                <a:solidFill>
                  <a:srgbClr val="FF0000"/>
                </a:solidFill>
                <a:prstDash val="solid"/>
                <a:round/>
              </a:ln>
            </p:spPr>
            <p:txBody>
              <a:bodyPr rtlCol="0" anchor="ctr"/>
              <a:lstStyle/>
              <a:p>
                <a:endParaRPr lang="zh-CN" altLang="en-US"/>
              </a:p>
            </p:txBody>
          </p:sp>
          <p:sp>
            <p:nvSpPr>
              <p:cNvPr id="45" name="任意多边形: 形状 44">
                <a:extLst>
                  <a:ext uri="{FF2B5EF4-FFF2-40B4-BE49-F238E27FC236}">
                    <a16:creationId xmlns:a16="http://schemas.microsoft.com/office/drawing/2014/main" id="{C9354188-74FF-4487-91F6-DF39A861F06E}"/>
                  </a:ext>
                </a:extLst>
              </p:cNvPr>
              <p:cNvSpPr/>
              <p:nvPr/>
            </p:nvSpPr>
            <p:spPr>
              <a:xfrm>
                <a:off x="8720315" y="2724758"/>
                <a:ext cx="5548" cy="2394125"/>
              </a:xfrm>
              <a:custGeom>
                <a:avLst/>
                <a:gdLst>
                  <a:gd name="connsiteX0" fmla="*/ 0 w 5548"/>
                  <a:gd name="connsiteY0" fmla="*/ 2394126 h 2394125"/>
                  <a:gd name="connsiteX1" fmla="*/ 0 w 5548"/>
                  <a:gd name="connsiteY1" fmla="*/ 700777 h 2394125"/>
                  <a:gd name="connsiteX2" fmla="*/ 0 w 5548"/>
                  <a:gd name="connsiteY2" fmla="*/ 0 h 2394125"/>
                </a:gdLst>
                <a:ahLst/>
                <a:cxnLst>
                  <a:cxn ang="0">
                    <a:pos x="connsiteX0" y="connsiteY0"/>
                  </a:cxn>
                  <a:cxn ang="0">
                    <a:pos x="connsiteX1" y="connsiteY1"/>
                  </a:cxn>
                  <a:cxn ang="0">
                    <a:pos x="connsiteX2" y="connsiteY2"/>
                  </a:cxn>
                </a:cxnLst>
                <a:rect l="l" t="t" r="r" b="b"/>
                <a:pathLst>
                  <a:path w="5548" h="2394125">
                    <a:moveTo>
                      <a:pt x="0" y="2394126"/>
                    </a:moveTo>
                    <a:lnTo>
                      <a:pt x="0" y="700777"/>
                    </a:lnTo>
                    <a:lnTo>
                      <a:pt x="0" y="0"/>
                    </a:lnTo>
                  </a:path>
                </a:pathLst>
              </a:custGeom>
              <a:noFill/>
              <a:ln w="1109" cap="rnd">
                <a:solidFill>
                  <a:srgbClr val="000000">
                    <a:alpha val="40000"/>
                  </a:srgbClr>
                </a:solidFill>
                <a:prstDash val="solid"/>
                <a:round/>
              </a:ln>
            </p:spPr>
            <p:txBody>
              <a:bodyPr rtlCol="0" anchor="ctr"/>
              <a:lstStyle/>
              <a:p>
                <a:endParaRPr lang="zh-CN" altLang="en-US"/>
              </a:p>
            </p:txBody>
          </p:sp>
          <p:sp>
            <p:nvSpPr>
              <p:cNvPr id="46" name="任意多边形: 形状 45">
                <a:extLst>
                  <a:ext uri="{FF2B5EF4-FFF2-40B4-BE49-F238E27FC236}">
                    <a16:creationId xmlns:a16="http://schemas.microsoft.com/office/drawing/2014/main" id="{87DB4AF4-4192-4803-957C-00B538E75BBA}"/>
                  </a:ext>
                </a:extLst>
              </p:cNvPr>
              <p:cNvSpPr/>
              <p:nvPr/>
            </p:nvSpPr>
            <p:spPr>
              <a:xfrm>
                <a:off x="9299635" y="2724758"/>
                <a:ext cx="1016764" cy="5548"/>
              </a:xfrm>
              <a:custGeom>
                <a:avLst/>
                <a:gdLst>
                  <a:gd name="connsiteX0" fmla="*/ 1016765 w 1016764"/>
                  <a:gd name="connsiteY0" fmla="*/ 0 h 5548"/>
                  <a:gd name="connsiteX1" fmla="*/ 0 w 1016764"/>
                  <a:gd name="connsiteY1" fmla="*/ 0 h 5548"/>
                </a:gdLst>
                <a:ahLst/>
                <a:cxnLst>
                  <a:cxn ang="0">
                    <a:pos x="connsiteX0" y="connsiteY0"/>
                  </a:cxn>
                  <a:cxn ang="0">
                    <a:pos x="connsiteX1" y="connsiteY1"/>
                  </a:cxn>
                </a:cxnLst>
                <a:rect l="l" t="t" r="r" b="b"/>
                <a:pathLst>
                  <a:path w="1016764" h="5548">
                    <a:moveTo>
                      <a:pt x="1016765" y="0"/>
                    </a:moveTo>
                    <a:lnTo>
                      <a:pt x="0" y="0"/>
                    </a:lnTo>
                  </a:path>
                </a:pathLst>
              </a:custGeom>
              <a:ln w="5543" cap="rnd">
                <a:solidFill>
                  <a:srgbClr val="000000"/>
                </a:solidFill>
                <a:prstDash val="solid"/>
                <a:round/>
              </a:ln>
            </p:spPr>
            <p:txBody>
              <a:bodyPr rtlCol="0" anchor="ctr"/>
              <a:lstStyle/>
              <a:p>
                <a:endParaRPr lang="zh-CN" altLang="en-US"/>
              </a:p>
            </p:txBody>
          </p:sp>
          <p:sp>
            <p:nvSpPr>
              <p:cNvPr id="47" name="任意多边形: 形状 46">
                <a:extLst>
                  <a:ext uri="{FF2B5EF4-FFF2-40B4-BE49-F238E27FC236}">
                    <a16:creationId xmlns:a16="http://schemas.microsoft.com/office/drawing/2014/main" id="{1D499BE4-6C64-43BD-BCCE-83C2EE40F606}"/>
                  </a:ext>
                </a:extLst>
              </p:cNvPr>
              <p:cNvSpPr/>
              <p:nvPr/>
            </p:nvSpPr>
            <p:spPr>
              <a:xfrm>
                <a:off x="7656277" y="3002128"/>
                <a:ext cx="2660400" cy="1689021"/>
              </a:xfrm>
              <a:custGeom>
                <a:avLst/>
                <a:gdLst>
                  <a:gd name="connsiteX0" fmla="*/ -375 w 2660400"/>
                  <a:gd name="connsiteY0" fmla="*/ 1688659 h 1689021"/>
                  <a:gd name="connsiteX1" fmla="*/ 531894 w 2660400"/>
                  <a:gd name="connsiteY1" fmla="*/ 1513326 h 1689021"/>
                  <a:gd name="connsiteX2" fmla="*/ 1063941 w 2660400"/>
                  <a:gd name="connsiteY2" fmla="*/ 1276904 h 1689021"/>
                  <a:gd name="connsiteX3" fmla="*/ 1595932 w 2660400"/>
                  <a:gd name="connsiteY3" fmla="*/ 961472 h 1689021"/>
                  <a:gd name="connsiteX4" fmla="*/ 2127979 w 2660400"/>
                  <a:gd name="connsiteY4" fmla="*/ 544945 h 1689021"/>
                  <a:gd name="connsiteX5" fmla="*/ 2660026 w 2660400"/>
                  <a:gd name="connsiteY5" fmla="*/ -363 h 168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400" h="1689021">
                    <a:moveTo>
                      <a:pt x="-375" y="1688659"/>
                    </a:moveTo>
                    <a:cubicBezTo>
                      <a:pt x="176789" y="1639277"/>
                      <a:pt x="354342" y="1581240"/>
                      <a:pt x="531894" y="1513326"/>
                    </a:cubicBezTo>
                    <a:cubicBezTo>
                      <a:pt x="713375" y="1444170"/>
                      <a:pt x="890983" y="1365248"/>
                      <a:pt x="1063941" y="1276904"/>
                    </a:cubicBezTo>
                    <a:cubicBezTo>
                      <a:pt x="1247624" y="1182857"/>
                      <a:pt x="1425293" y="1077513"/>
                      <a:pt x="1595932" y="961472"/>
                    </a:cubicBezTo>
                    <a:cubicBezTo>
                      <a:pt x="1782357" y="834633"/>
                      <a:pt x="1960103" y="695476"/>
                      <a:pt x="2127979" y="544945"/>
                    </a:cubicBezTo>
                    <a:cubicBezTo>
                      <a:pt x="2317039" y="374983"/>
                      <a:pt x="2494769" y="192820"/>
                      <a:pt x="2660026" y="-363"/>
                    </a:cubicBezTo>
                  </a:path>
                </a:pathLst>
              </a:custGeom>
              <a:noFill/>
              <a:ln w="27717" cap="rnd">
                <a:solidFill>
                  <a:srgbClr val="0071BC"/>
                </a:solidFill>
                <a:prstDash val="solid"/>
                <a:round/>
              </a:ln>
            </p:spPr>
            <p:txBody>
              <a:bodyPr rtlCol="0" anchor="ctr"/>
              <a:lstStyle/>
              <a:p>
                <a:endParaRPr lang="zh-CN" altLang="en-US" dirty="0"/>
              </a:p>
            </p:txBody>
          </p:sp>
          <p:sp>
            <p:nvSpPr>
              <p:cNvPr id="48" name="任意多边形: 形状 47">
                <a:extLst>
                  <a:ext uri="{FF2B5EF4-FFF2-40B4-BE49-F238E27FC236}">
                    <a16:creationId xmlns:a16="http://schemas.microsoft.com/office/drawing/2014/main" id="{8AF0868C-63B2-4576-8060-CF89CA570718}"/>
                  </a:ext>
                </a:extLst>
              </p:cNvPr>
              <p:cNvSpPr/>
              <p:nvPr/>
            </p:nvSpPr>
            <p:spPr>
              <a:xfrm>
                <a:off x="7656277" y="3859428"/>
                <a:ext cx="2660122" cy="1003281"/>
              </a:xfrm>
              <a:custGeom>
                <a:avLst/>
                <a:gdLst>
                  <a:gd name="connsiteX0" fmla="*/ -375 w 2660122"/>
                  <a:gd name="connsiteY0" fmla="*/ 1002919 h 1003281"/>
                  <a:gd name="connsiteX1" fmla="*/ 531617 w 2660122"/>
                  <a:gd name="connsiteY1" fmla="*/ 898163 h 1003281"/>
                  <a:gd name="connsiteX2" fmla="*/ 1063664 w 2660122"/>
                  <a:gd name="connsiteY2" fmla="*/ 757064 h 1003281"/>
                  <a:gd name="connsiteX3" fmla="*/ 1595655 w 2660122"/>
                  <a:gd name="connsiteY3" fmla="*/ 569358 h 1003281"/>
                  <a:gd name="connsiteX4" fmla="*/ 2127701 w 2660122"/>
                  <a:gd name="connsiteY4" fmla="*/ 322172 h 1003281"/>
                  <a:gd name="connsiteX5" fmla="*/ 2659748 w 2660122"/>
                  <a:gd name="connsiteY5" fmla="*/ -363 h 100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122" h="1003281">
                    <a:moveTo>
                      <a:pt x="-375" y="1002919"/>
                    </a:moveTo>
                    <a:cubicBezTo>
                      <a:pt x="176956" y="973329"/>
                      <a:pt x="354286" y="938406"/>
                      <a:pt x="531617" y="898163"/>
                    </a:cubicBezTo>
                    <a:cubicBezTo>
                      <a:pt x="709169" y="857603"/>
                      <a:pt x="886333" y="811218"/>
                      <a:pt x="1063664" y="757064"/>
                    </a:cubicBezTo>
                    <a:cubicBezTo>
                      <a:pt x="1240994" y="702911"/>
                      <a:pt x="1418324" y="641045"/>
                      <a:pt x="1595655" y="569358"/>
                    </a:cubicBezTo>
                    <a:cubicBezTo>
                      <a:pt x="1777146" y="496190"/>
                      <a:pt x="1954732" y="413684"/>
                      <a:pt x="2127701" y="322172"/>
                    </a:cubicBezTo>
                    <a:cubicBezTo>
                      <a:pt x="2311097" y="224962"/>
                      <a:pt x="2488738" y="117277"/>
                      <a:pt x="2659748" y="-363"/>
                    </a:cubicBezTo>
                  </a:path>
                </a:pathLst>
              </a:custGeom>
              <a:noFill/>
              <a:ln w="13858" cap="rnd">
                <a:solidFill>
                  <a:srgbClr val="000000">
                    <a:alpha val="40000"/>
                  </a:srgbClr>
                </a:solidFill>
                <a:prstDash val="solid"/>
                <a:round/>
              </a:ln>
            </p:spPr>
            <p:txBody>
              <a:bodyPr rtlCol="0" anchor="ctr"/>
              <a:lstStyle/>
              <a:p>
                <a:endParaRPr lang="zh-CN" altLang="en-US"/>
              </a:p>
            </p:txBody>
          </p:sp>
          <p:sp>
            <p:nvSpPr>
              <p:cNvPr id="49" name="任意多边形: 形状 48">
                <a:extLst>
                  <a:ext uri="{FF2B5EF4-FFF2-40B4-BE49-F238E27FC236}">
                    <a16:creationId xmlns:a16="http://schemas.microsoft.com/office/drawing/2014/main" id="{2FBF6DC3-7CE8-48AA-9744-3B8ABEA09B1B}"/>
                  </a:ext>
                </a:extLst>
              </p:cNvPr>
              <p:cNvSpPr/>
              <p:nvPr/>
            </p:nvSpPr>
            <p:spPr>
              <a:xfrm>
                <a:off x="7656277" y="4702801"/>
                <a:ext cx="2660122" cy="330857"/>
              </a:xfrm>
              <a:custGeom>
                <a:avLst/>
                <a:gdLst>
                  <a:gd name="connsiteX0" fmla="*/ -375 w 2660122"/>
                  <a:gd name="connsiteY0" fmla="*/ 330495 h 330857"/>
                  <a:gd name="connsiteX1" fmla="*/ 531894 w 2660122"/>
                  <a:gd name="connsiteY1" fmla="*/ 295706 h 330857"/>
                  <a:gd name="connsiteX2" fmla="*/ 1063941 w 2660122"/>
                  <a:gd name="connsiteY2" fmla="*/ 248932 h 330857"/>
                  <a:gd name="connsiteX3" fmla="*/ 1595932 w 2660122"/>
                  <a:gd name="connsiteY3" fmla="*/ 186844 h 330857"/>
                  <a:gd name="connsiteX4" fmla="*/ 2127979 w 2660122"/>
                  <a:gd name="connsiteY4" fmla="*/ 105336 h 330857"/>
                  <a:gd name="connsiteX5" fmla="*/ 2659748 w 2660122"/>
                  <a:gd name="connsiteY5" fmla="*/ -363 h 3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122" h="330857">
                    <a:moveTo>
                      <a:pt x="-375" y="330495"/>
                    </a:moveTo>
                    <a:lnTo>
                      <a:pt x="531894" y="295706"/>
                    </a:lnTo>
                    <a:lnTo>
                      <a:pt x="1063941" y="248932"/>
                    </a:lnTo>
                    <a:cubicBezTo>
                      <a:pt x="1241271" y="231027"/>
                      <a:pt x="1418602" y="210331"/>
                      <a:pt x="1595932" y="186844"/>
                    </a:cubicBezTo>
                    <a:cubicBezTo>
                      <a:pt x="1773262" y="163357"/>
                      <a:pt x="1950610" y="136186"/>
                      <a:pt x="2127979" y="105336"/>
                    </a:cubicBezTo>
                    <a:cubicBezTo>
                      <a:pt x="2305126" y="74448"/>
                      <a:pt x="2482379" y="39215"/>
                      <a:pt x="2659748" y="-363"/>
                    </a:cubicBezTo>
                  </a:path>
                </a:pathLst>
              </a:custGeom>
              <a:noFill/>
              <a:ln w="13858" cap="rnd">
                <a:solidFill>
                  <a:srgbClr val="000000">
                    <a:alpha val="40000"/>
                  </a:srgbClr>
                </a:solidFill>
                <a:prstDash val="solid"/>
                <a:round/>
              </a:ln>
            </p:spPr>
            <p:txBody>
              <a:bodyPr rtlCol="0" anchor="ctr"/>
              <a:lstStyle/>
              <a:p>
                <a:endParaRPr lang="zh-CN" altLang="en-US"/>
              </a:p>
            </p:txBody>
          </p:sp>
          <p:sp>
            <p:nvSpPr>
              <p:cNvPr id="50" name="任意多边形: 形状 49">
                <a:extLst>
                  <a:ext uri="{FF2B5EF4-FFF2-40B4-BE49-F238E27FC236}">
                    <a16:creationId xmlns:a16="http://schemas.microsoft.com/office/drawing/2014/main" id="{0A65DF92-748B-40B4-B443-1562B196DE76}"/>
                  </a:ext>
                </a:extLst>
              </p:cNvPr>
              <p:cNvSpPr/>
              <p:nvPr/>
            </p:nvSpPr>
            <p:spPr>
              <a:xfrm>
                <a:off x="10316400" y="2724758"/>
                <a:ext cx="5548" cy="2394126"/>
              </a:xfrm>
              <a:custGeom>
                <a:avLst/>
                <a:gdLst>
                  <a:gd name="connsiteX0" fmla="*/ 0 w 5548"/>
                  <a:gd name="connsiteY0" fmla="*/ 2394126 h 2394126"/>
                  <a:gd name="connsiteX1" fmla="*/ 0 w 5548"/>
                  <a:gd name="connsiteY1" fmla="*/ 0 h 2394126"/>
                </a:gdLst>
                <a:ahLst/>
                <a:cxnLst>
                  <a:cxn ang="0">
                    <a:pos x="connsiteX0" y="connsiteY0"/>
                  </a:cxn>
                  <a:cxn ang="0">
                    <a:pos x="connsiteX1" y="connsiteY1"/>
                  </a:cxn>
                </a:cxnLst>
                <a:rect l="l" t="t" r="r" b="b"/>
                <a:pathLst>
                  <a:path w="5548" h="2394126">
                    <a:moveTo>
                      <a:pt x="0" y="2394126"/>
                    </a:moveTo>
                    <a:lnTo>
                      <a:pt x="0" y="0"/>
                    </a:lnTo>
                  </a:path>
                </a:pathLst>
              </a:custGeom>
              <a:ln w="5543" cap="rnd">
                <a:solidFill>
                  <a:srgbClr val="000000"/>
                </a:solidFill>
                <a:prstDash val="solid"/>
                <a:round/>
              </a:ln>
            </p:spPr>
            <p:txBody>
              <a:bodyPr rtlCol="0" anchor="ctr"/>
              <a:lstStyle/>
              <a:p>
                <a:endParaRPr lang="zh-CN" altLang="en-US"/>
              </a:p>
            </p:txBody>
          </p:sp>
          <p:sp>
            <p:nvSpPr>
              <p:cNvPr id="51" name="任意多边形: 形状 50">
                <a:extLst>
                  <a:ext uri="{FF2B5EF4-FFF2-40B4-BE49-F238E27FC236}">
                    <a16:creationId xmlns:a16="http://schemas.microsoft.com/office/drawing/2014/main" id="{310B0755-3B8C-411A-BC9F-2EB70567A3CB}"/>
                  </a:ext>
                </a:extLst>
              </p:cNvPr>
              <p:cNvSpPr/>
              <p:nvPr/>
            </p:nvSpPr>
            <p:spPr>
              <a:xfrm>
                <a:off x="7656222" y="4586837"/>
                <a:ext cx="2660178" cy="5548"/>
              </a:xfrm>
              <a:custGeom>
                <a:avLst/>
                <a:gdLst>
                  <a:gd name="connsiteX0" fmla="*/ 0 w 2660178"/>
                  <a:gd name="connsiteY0" fmla="*/ 0 h 5548"/>
                  <a:gd name="connsiteX1" fmla="*/ 2660179 w 2660178"/>
                  <a:gd name="connsiteY1" fmla="*/ 0 h 5548"/>
                </a:gdLst>
                <a:ahLst/>
                <a:cxnLst>
                  <a:cxn ang="0">
                    <a:pos x="connsiteX0" y="connsiteY0"/>
                  </a:cxn>
                  <a:cxn ang="0">
                    <a:pos x="connsiteX1" y="connsiteY1"/>
                  </a:cxn>
                </a:cxnLst>
                <a:rect l="l" t="t" r="r" b="b"/>
                <a:pathLst>
                  <a:path w="2660178" h="5548">
                    <a:moveTo>
                      <a:pt x="0" y="0"/>
                    </a:moveTo>
                    <a:lnTo>
                      <a:pt x="2660179" y="0"/>
                    </a:lnTo>
                  </a:path>
                </a:pathLst>
              </a:custGeom>
              <a:ln w="1109" cap="rnd">
                <a:solidFill>
                  <a:srgbClr val="000000">
                    <a:alpha val="40000"/>
                  </a:srgbClr>
                </a:solidFill>
                <a:prstDash val="solid"/>
                <a:round/>
              </a:ln>
            </p:spPr>
            <p:txBody>
              <a:bodyPr rtlCol="0" anchor="ctr"/>
              <a:lstStyle/>
              <a:p>
                <a:endParaRPr lang="zh-CN" altLang="en-US"/>
              </a:p>
            </p:txBody>
          </p:sp>
          <p:sp>
            <p:nvSpPr>
              <p:cNvPr id="52" name="文本框 51">
                <a:extLst>
                  <a:ext uri="{FF2B5EF4-FFF2-40B4-BE49-F238E27FC236}">
                    <a16:creationId xmlns:a16="http://schemas.microsoft.com/office/drawing/2014/main" id="{194D64B1-DEC4-46C5-98F7-821E1365B899}"/>
                  </a:ext>
                </a:extLst>
              </p:cNvPr>
              <p:cNvSpPr txBox="1"/>
              <p:nvPr/>
            </p:nvSpPr>
            <p:spPr>
              <a:xfrm>
                <a:off x="10264410" y="2846825"/>
                <a:ext cx="521339" cy="274540"/>
              </a:xfrm>
              <a:prstGeom prst="rect">
                <a:avLst/>
              </a:prstGeom>
              <a:noFill/>
            </p:spPr>
            <p:txBody>
              <a:bodyPr wrap="none" rtlCol="0">
                <a:spAutoFit/>
              </a:bodyPr>
              <a:lstStyle/>
              <a:p>
                <a:pPr algn="l"/>
                <a:r>
                  <a:rPr lang="zh-CN" altLang="en-US" sz="1311" spc="0" baseline="0">
                    <a:solidFill>
                      <a:srgbClr val="000000"/>
                    </a:solidFill>
                    <a:latin typeface="Arial"/>
                    <a:cs typeface="Arial"/>
                    <a:sym typeface="Arial"/>
                    <a:rtl val="0"/>
                  </a:rPr>
                  <a:t>50%</a:t>
                </a:r>
              </a:p>
            </p:txBody>
          </p:sp>
          <p:sp>
            <p:nvSpPr>
              <p:cNvPr id="53" name="文本框 52">
                <a:extLst>
                  <a:ext uri="{FF2B5EF4-FFF2-40B4-BE49-F238E27FC236}">
                    <a16:creationId xmlns:a16="http://schemas.microsoft.com/office/drawing/2014/main" id="{6ABBB1B6-B35C-452B-9C6D-8F1A4F8DB22D}"/>
                  </a:ext>
                </a:extLst>
              </p:cNvPr>
              <p:cNvSpPr txBox="1"/>
              <p:nvPr/>
            </p:nvSpPr>
            <p:spPr>
              <a:xfrm>
                <a:off x="9466368" y="2421199"/>
                <a:ext cx="521339" cy="274540"/>
              </a:xfrm>
              <a:prstGeom prst="rect">
                <a:avLst/>
              </a:prstGeom>
              <a:noFill/>
            </p:spPr>
            <p:txBody>
              <a:bodyPr wrap="none" rtlCol="0">
                <a:spAutoFit/>
              </a:bodyPr>
              <a:lstStyle/>
              <a:p>
                <a:pPr algn="l"/>
                <a:r>
                  <a:rPr lang="zh-CN" altLang="en-US" sz="1311" spc="0" baseline="0">
                    <a:solidFill>
                      <a:srgbClr val="000000"/>
                    </a:solidFill>
                    <a:latin typeface="Arial"/>
                    <a:cs typeface="Arial"/>
                    <a:sym typeface="Arial"/>
                    <a:rtl val="0"/>
                  </a:rPr>
                  <a:t>80%</a:t>
                </a:r>
              </a:p>
            </p:txBody>
          </p:sp>
          <p:sp>
            <p:nvSpPr>
              <p:cNvPr id="54" name="文本框 53">
                <a:extLst>
                  <a:ext uri="{FF2B5EF4-FFF2-40B4-BE49-F238E27FC236}">
                    <a16:creationId xmlns:a16="http://schemas.microsoft.com/office/drawing/2014/main" id="{C3FB7B27-5FF2-497F-B24F-C99D5029A0B0}"/>
                  </a:ext>
                </a:extLst>
              </p:cNvPr>
              <p:cNvSpPr txBox="1"/>
              <p:nvPr/>
            </p:nvSpPr>
            <p:spPr>
              <a:xfrm>
                <a:off x="7992905" y="5081320"/>
                <a:ext cx="371529" cy="274540"/>
              </a:xfrm>
              <a:prstGeom prst="rect">
                <a:avLst/>
              </a:prstGeom>
              <a:noFill/>
            </p:spPr>
            <p:txBody>
              <a:bodyPr wrap="none" rtlCol="0">
                <a:spAutoFit/>
              </a:bodyPr>
              <a:lstStyle/>
              <a:p>
                <a:pPr algn="l"/>
                <a:r>
                  <a:rPr lang="zh-CN" altLang="en-US" sz="1311" spc="0" baseline="0">
                    <a:solidFill>
                      <a:srgbClr val="000000"/>
                    </a:solidFill>
                    <a:latin typeface="Arial"/>
                    <a:cs typeface="Arial"/>
                    <a:sym typeface="Arial"/>
                    <a:rtl val="0"/>
                  </a:rPr>
                  <a:t>10</a:t>
                </a:r>
              </a:p>
            </p:txBody>
          </p:sp>
          <p:sp>
            <p:nvSpPr>
              <p:cNvPr id="55" name="文本框 54">
                <a:extLst>
                  <a:ext uri="{FF2B5EF4-FFF2-40B4-BE49-F238E27FC236}">
                    <a16:creationId xmlns:a16="http://schemas.microsoft.com/office/drawing/2014/main" id="{8232CC81-5235-4CE1-B1D5-8B9F89E258AE}"/>
                  </a:ext>
                </a:extLst>
              </p:cNvPr>
              <p:cNvSpPr txBox="1"/>
              <p:nvPr/>
            </p:nvSpPr>
            <p:spPr>
              <a:xfrm>
                <a:off x="10264410" y="3751287"/>
                <a:ext cx="521339" cy="274540"/>
              </a:xfrm>
              <a:prstGeom prst="rect">
                <a:avLst/>
              </a:prstGeom>
              <a:noFill/>
            </p:spPr>
            <p:txBody>
              <a:bodyPr wrap="none" rtlCol="0">
                <a:spAutoFit/>
              </a:bodyPr>
              <a:lstStyle/>
              <a:p>
                <a:pPr algn="l"/>
                <a:r>
                  <a:rPr lang="zh-CN" altLang="en-US" sz="1311" spc="0" baseline="0">
                    <a:solidFill>
                      <a:srgbClr val="000000"/>
                    </a:solidFill>
                    <a:latin typeface="Arial"/>
                    <a:cs typeface="Arial"/>
                    <a:sym typeface="Arial"/>
                    <a:rtl val="0"/>
                  </a:rPr>
                  <a:t>30%</a:t>
                </a:r>
              </a:p>
            </p:txBody>
          </p:sp>
          <p:sp>
            <p:nvSpPr>
              <p:cNvPr id="56" name="文本框 55">
                <a:extLst>
                  <a:ext uri="{FF2B5EF4-FFF2-40B4-BE49-F238E27FC236}">
                    <a16:creationId xmlns:a16="http://schemas.microsoft.com/office/drawing/2014/main" id="{226CC0FA-2711-4756-9120-A0A9A0241EB3}"/>
                  </a:ext>
                </a:extLst>
              </p:cNvPr>
              <p:cNvSpPr txBox="1"/>
              <p:nvPr/>
            </p:nvSpPr>
            <p:spPr>
              <a:xfrm>
                <a:off x="10126529" y="5081320"/>
                <a:ext cx="371529" cy="274540"/>
              </a:xfrm>
              <a:prstGeom prst="rect">
                <a:avLst/>
              </a:prstGeom>
              <a:noFill/>
            </p:spPr>
            <p:txBody>
              <a:bodyPr wrap="none" rtlCol="0">
                <a:spAutoFit/>
              </a:bodyPr>
              <a:lstStyle/>
              <a:p>
                <a:pPr algn="l"/>
                <a:r>
                  <a:rPr lang="zh-CN" altLang="en-US" sz="1311" spc="0" baseline="0">
                    <a:solidFill>
                      <a:srgbClr val="000000"/>
                    </a:solidFill>
                    <a:latin typeface="Arial"/>
                    <a:cs typeface="Arial"/>
                    <a:sym typeface="Arial"/>
                    <a:rtl val="0"/>
                  </a:rPr>
                  <a:t>30</a:t>
                </a:r>
              </a:p>
            </p:txBody>
          </p:sp>
          <p:sp>
            <p:nvSpPr>
              <p:cNvPr id="57" name="文本框 56">
                <a:extLst>
                  <a:ext uri="{FF2B5EF4-FFF2-40B4-BE49-F238E27FC236}">
                    <a16:creationId xmlns:a16="http://schemas.microsoft.com/office/drawing/2014/main" id="{E2CB3082-1A42-4464-B3B4-B902168738CA}"/>
                  </a:ext>
                </a:extLst>
              </p:cNvPr>
              <p:cNvSpPr txBox="1"/>
              <p:nvPr/>
            </p:nvSpPr>
            <p:spPr>
              <a:xfrm>
                <a:off x="9596092" y="5081320"/>
                <a:ext cx="371529" cy="274540"/>
              </a:xfrm>
              <a:prstGeom prst="rect">
                <a:avLst/>
              </a:prstGeom>
              <a:noFill/>
            </p:spPr>
            <p:txBody>
              <a:bodyPr wrap="none" rtlCol="0">
                <a:spAutoFit/>
              </a:bodyPr>
              <a:lstStyle/>
              <a:p>
                <a:pPr algn="l"/>
                <a:r>
                  <a:rPr lang="zh-CN" altLang="en-US" sz="1311" spc="0" baseline="0">
                    <a:solidFill>
                      <a:srgbClr val="000000"/>
                    </a:solidFill>
                    <a:latin typeface="Arial"/>
                    <a:cs typeface="Arial"/>
                    <a:sym typeface="Arial"/>
                    <a:rtl val="0"/>
                  </a:rPr>
                  <a:t>25</a:t>
                </a:r>
              </a:p>
            </p:txBody>
          </p:sp>
          <p:sp>
            <p:nvSpPr>
              <p:cNvPr id="58" name="文本框 57">
                <a:extLst>
                  <a:ext uri="{FF2B5EF4-FFF2-40B4-BE49-F238E27FC236}">
                    <a16:creationId xmlns:a16="http://schemas.microsoft.com/office/drawing/2014/main" id="{6E57CF6B-FF16-49A2-A0ED-295698AE7CC7}"/>
                  </a:ext>
                </a:extLst>
              </p:cNvPr>
              <p:cNvSpPr txBox="1"/>
              <p:nvPr/>
            </p:nvSpPr>
            <p:spPr>
              <a:xfrm>
                <a:off x="9063435" y="5081320"/>
                <a:ext cx="371529" cy="274540"/>
              </a:xfrm>
              <a:prstGeom prst="rect">
                <a:avLst/>
              </a:prstGeom>
              <a:noFill/>
            </p:spPr>
            <p:txBody>
              <a:bodyPr wrap="none" rtlCol="0">
                <a:spAutoFit/>
              </a:bodyPr>
              <a:lstStyle/>
              <a:p>
                <a:pPr algn="l"/>
                <a:r>
                  <a:rPr lang="zh-CN" altLang="en-US" sz="1311" spc="0" baseline="0">
                    <a:solidFill>
                      <a:srgbClr val="000000"/>
                    </a:solidFill>
                    <a:latin typeface="Arial"/>
                    <a:cs typeface="Arial"/>
                    <a:sym typeface="Arial"/>
                    <a:rtl val="0"/>
                  </a:rPr>
                  <a:t>20</a:t>
                </a:r>
              </a:p>
            </p:txBody>
          </p:sp>
          <p:sp>
            <p:nvSpPr>
              <p:cNvPr id="59" name="文本框 58">
                <a:extLst>
                  <a:ext uri="{FF2B5EF4-FFF2-40B4-BE49-F238E27FC236}">
                    <a16:creationId xmlns:a16="http://schemas.microsoft.com/office/drawing/2014/main" id="{79DE6237-0729-4248-AFCF-ED235C4750F6}"/>
                  </a:ext>
                </a:extLst>
              </p:cNvPr>
              <p:cNvSpPr txBox="1"/>
              <p:nvPr/>
            </p:nvSpPr>
            <p:spPr>
              <a:xfrm>
                <a:off x="10258917" y="4549329"/>
                <a:ext cx="521339" cy="274540"/>
              </a:xfrm>
              <a:prstGeom prst="rect">
                <a:avLst/>
              </a:prstGeom>
              <a:noFill/>
            </p:spPr>
            <p:txBody>
              <a:bodyPr wrap="none" rtlCol="0">
                <a:spAutoFit/>
              </a:bodyPr>
              <a:lstStyle/>
              <a:p>
                <a:pPr algn="l"/>
                <a:r>
                  <a:rPr lang="zh-CN" altLang="en-US" sz="1311" spc="0" baseline="0">
                    <a:solidFill>
                      <a:srgbClr val="000000"/>
                    </a:solidFill>
                    <a:latin typeface="Arial"/>
                    <a:cs typeface="Arial"/>
                    <a:sym typeface="Arial"/>
                    <a:rtl val="0"/>
                  </a:rPr>
                  <a:t>10%</a:t>
                </a:r>
              </a:p>
            </p:txBody>
          </p:sp>
          <p:sp>
            <p:nvSpPr>
              <p:cNvPr id="60" name="文本框 59">
                <a:extLst>
                  <a:ext uri="{FF2B5EF4-FFF2-40B4-BE49-F238E27FC236}">
                    <a16:creationId xmlns:a16="http://schemas.microsoft.com/office/drawing/2014/main" id="{9E9BC749-6126-4F12-9F25-40A7AF2A9EB3}"/>
                  </a:ext>
                </a:extLst>
              </p:cNvPr>
              <p:cNvSpPr txBox="1"/>
              <p:nvPr/>
            </p:nvSpPr>
            <p:spPr>
              <a:xfrm>
                <a:off x="8525617" y="5081320"/>
                <a:ext cx="371529" cy="274540"/>
              </a:xfrm>
              <a:prstGeom prst="rect">
                <a:avLst/>
              </a:prstGeom>
              <a:noFill/>
            </p:spPr>
            <p:txBody>
              <a:bodyPr wrap="none" rtlCol="0">
                <a:spAutoFit/>
              </a:bodyPr>
              <a:lstStyle/>
              <a:p>
                <a:pPr algn="l"/>
                <a:r>
                  <a:rPr lang="zh-CN" altLang="en-US" sz="1311" spc="0" baseline="0">
                    <a:solidFill>
                      <a:srgbClr val="000000"/>
                    </a:solidFill>
                    <a:latin typeface="Arial"/>
                    <a:cs typeface="Arial"/>
                    <a:sym typeface="Arial"/>
                    <a:rtl val="0"/>
                  </a:rPr>
                  <a:t>15</a:t>
                </a:r>
              </a:p>
            </p:txBody>
          </p:sp>
          <p:sp>
            <p:nvSpPr>
              <p:cNvPr id="61" name="文本框 60">
                <a:extLst>
                  <a:ext uri="{FF2B5EF4-FFF2-40B4-BE49-F238E27FC236}">
                    <a16:creationId xmlns:a16="http://schemas.microsoft.com/office/drawing/2014/main" id="{10BF98FF-42EA-454C-A166-044340C222E5}"/>
                  </a:ext>
                </a:extLst>
              </p:cNvPr>
              <p:cNvSpPr txBox="1"/>
              <p:nvPr/>
            </p:nvSpPr>
            <p:spPr>
              <a:xfrm>
                <a:off x="8989417" y="2421199"/>
                <a:ext cx="615663" cy="274540"/>
              </a:xfrm>
              <a:prstGeom prst="rect">
                <a:avLst/>
              </a:prstGeom>
              <a:noFill/>
            </p:spPr>
            <p:txBody>
              <a:bodyPr wrap="none" rtlCol="0">
                <a:spAutoFit/>
              </a:bodyPr>
              <a:lstStyle/>
              <a:p>
                <a:pPr algn="l"/>
                <a:r>
                  <a:rPr lang="zh-CN" altLang="en-US" sz="1311" spc="0" baseline="0">
                    <a:solidFill>
                      <a:srgbClr val="000000"/>
                    </a:solidFill>
                    <a:latin typeface="Arial"/>
                    <a:cs typeface="Arial"/>
                    <a:sym typeface="Arial"/>
                    <a:rtl val="0"/>
                  </a:rPr>
                  <a:t>100%</a:t>
                </a:r>
              </a:p>
            </p:txBody>
          </p:sp>
          <p:sp>
            <p:nvSpPr>
              <p:cNvPr id="62" name="文本框 61">
                <a:extLst>
                  <a:ext uri="{FF2B5EF4-FFF2-40B4-BE49-F238E27FC236}">
                    <a16:creationId xmlns:a16="http://schemas.microsoft.com/office/drawing/2014/main" id="{DE021606-2180-4E07-B12C-92F922B0907F}"/>
                  </a:ext>
                </a:extLst>
              </p:cNvPr>
              <p:cNvSpPr txBox="1"/>
              <p:nvPr/>
            </p:nvSpPr>
            <p:spPr>
              <a:xfrm>
                <a:off x="7512848" y="5081320"/>
                <a:ext cx="277204" cy="274540"/>
              </a:xfrm>
              <a:prstGeom prst="rect">
                <a:avLst/>
              </a:prstGeom>
              <a:noFill/>
            </p:spPr>
            <p:txBody>
              <a:bodyPr wrap="none" rtlCol="0">
                <a:spAutoFit/>
              </a:bodyPr>
              <a:lstStyle/>
              <a:p>
                <a:pPr algn="l"/>
                <a:r>
                  <a:rPr lang="zh-CN" altLang="en-US" sz="1311" spc="0" baseline="0">
                    <a:solidFill>
                      <a:srgbClr val="000000"/>
                    </a:solidFill>
                    <a:latin typeface="Arial"/>
                    <a:cs typeface="Arial"/>
                    <a:sym typeface="Arial"/>
                    <a:rtl val="0"/>
                  </a:rPr>
                  <a:t>5</a:t>
                </a:r>
              </a:p>
            </p:txBody>
          </p:sp>
          <p:sp>
            <p:nvSpPr>
              <p:cNvPr id="63" name="任意多边形: 形状 62">
                <a:extLst>
                  <a:ext uri="{FF2B5EF4-FFF2-40B4-BE49-F238E27FC236}">
                    <a16:creationId xmlns:a16="http://schemas.microsoft.com/office/drawing/2014/main" id="{886C6FE0-7BB7-423F-9C22-823AA1BA7BA5}"/>
                  </a:ext>
                </a:extLst>
              </p:cNvPr>
              <p:cNvSpPr/>
              <p:nvPr/>
            </p:nvSpPr>
            <p:spPr>
              <a:xfrm>
                <a:off x="7656222" y="2724758"/>
                <a:ext cx="2660178" cy="2394125"/>
              </a:xfrm>
              <a:custGeom>
                <a:avLst/>
                <a:gdLst>
                  <a:gd name="connsiteX0" fmla="*/ 0 w 2660178"/>
                  <a:gd name="connsiteY0" fmla="*/ 2394126 h 2394125"/>
                  <a:gd name="connsiteX1" fmla="*/ 2660179 w 2660178"/>
                  <a:gd name="connsiteY1" fmla="*/ 2394126 h 2394125"/>
                  <a:gd name="connsiteX2" fmla="*/ 2660179 w 2660178"/>
                  <a:gd name="connsiteY2" fmla="*/ 0 h 2394125"/>
                  <a:gd name="connsiteX3" fmla="*/ 0 w 2660178"/>
                  <a:gd name="connsiteY3" fmla="*/ 0 h 2394125"/>
                  <a:gd name="connsiteX4" fmla="*/ 0 w 2660178"/>
                  <a:gd name="connsiteY4" fmla="*/ 2394126 h 2394125"/>
                  <a:gd name="connsiteX5" fmla="*/ 2660179 w 2660178"/>
                  <a:gd name="connsiteY5" fmla="*/ 2394126 h 239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178" h="2394125">
                    <a:moveTo>
                      <a:pt x="0" y="2394126"/>
                    </a:moveTo>
                    <a:lnTo>
                      <a:pt x="2660179" y="2394126"/>
                    </a:lnTo>
                    <a:lnTo>
                      <a:pt x="2660179" y="0"/>
                    </a:lnTo>
                    <a:lnTo>
                      <a:pt x="0" y="0"/>
                    </a:lnTo>
                    <a:lnTo>
                      <a:pt x="0" y="2394126"/>
                    </a:lnTo>
                    <a:lnTo>
                      <a:pt x="2660179" y="2394126"/>
                    </a:lnTo>
                  </a:path>
                </a:pathLst>
              </a:custGeom>
              <a:noFill/>
              <a:ln w="16630" cap="rnd">
                <a:solidFill>
                  <a:srgbClr val="000000"/>
                </a:solidFill>
                <a:prstDash val="solid"/>
                <a:round/>
              </a:ln>
            </p:spPr>
            <p:txBody>
              <a:bodyPr rtlCol="0" anchor="ctr"/>
              <a:lstStyle/>
              <a:p>
                <a:endParaRPr lang="zh-CN" altLang="en-US"/>
              </a:p>
            </p:txBody>
          </p:sp>
        </p:grpSp>
        <p:sp>
          <p:nvSpPr>
            <p:cNvPr id="23" name="文本框 22">
              <a:extLst>
                <a:ext uri="{FF2B5EF4-FFF2-40B4-BE49-F238E27FC236}">
                  <a16:creationId xmlns:a16="http://schemas.microsoft.com/office/drawing/2014/main" id="{865879AA-51F4-4345-B9A7-5AB97170BF30}"/>
                </a:ext>
              </a:extLst>
            </p:cNvPr>
            <p:cNvSpPr txBox="1"/>
            <p:nvPr/>
          </p:nvSpPr>
          <p:spPr>
            <a:xfrm>
              <a:off x="7537543" y="5412742"/>
              <a:ext cx="1960793" cy="369332"/>
            </a:xfrm>
            <a:prstGeom prst="rect">
              <a:avLst/>
            </a:prstGeom>
            <a:noFill/>
          </p:spPr>
          <p:txBody>
            <a:bodyPr wrap="none" rtlCol="0">
              <a:spAutoFit/>
            </a:bodyPr>
            <a:lstStyle/>
            <a:p>
              <a:r>
                <a:rPr lang="en-US" altLang="zh-CN" b="1" dirty="0"/>
                <a:t>Temperature(°C)</a:t>
              </a:r>
              <a:endParaRPr lang="zh-CN" altLang="en-US" b="1" dirty="0"/>
            </a:p>
          </p:txBody>
        </p:sp>
        <p:sp>
          <p:nvSpPr>
            <p:cNvPr id="24" name="文本框 23">
              <a:extLst>
                <a:ext uri="{FF2B5EF4-FFF2-40B4-BE49-F238E27FC236}">
                  <a16:creationId xmlns:a16="http://schemas.microsoft.com/office/drawing/2014/main" id="{75BF6453-80FC-4A84-84AC-CB601EC76B48}"/>
                </a:ext>
              </a:extLst>
            </p:cNvPr>
            <p:cNvSpPr txBox="1"/>
            <p:nvPr/>
          </p:nvSpPr>
          <p:spPr>
            <a:xfrm rot="16200000">
              <a:off x="9767045" y="3648132"/>
              <a:ext cx="2514135" cy="369332"/>
            </a:xfrm>
            <a:prstGeom prst="rect">
              <a:avLst/>
            </a:prstGeom>
            <a:noFill/>
          </p:spPr>
          <p:txBody>
            <a:bodyPr vert="horz" wrap="square" rtlCol="0" anchor="ctr" anchorCtr="0">
              <a:spAutoFit/>
            </a:bodyPr>
            <a:lstStyle/>
            <a:p>
              <a:r>
                <a:rPr lang="en-US" altLang="zh-CN" b="1" dirty="0"/>
                <a:t>Relative Humidity(%)</a:t>
              </a:r>
              <a:endParaRPr lang="zh-CN" altLang="en-US" b="1" dirty="0"/>
            </a:p>
          </p:txBody>
        </p:sp>
        <p:sp>
          <p:nvSpPr>
            <p:cNvPr id="25" name="椭圆 24">
              <a:extLst>
                <a:ext uri="{FF2B5EF4-FFF2-40B4-BE49-F238E27FC236}">
                  <a16:creationId xmlns:a16="http://schemas.microsoft.com/office/drawing/2014/main" id="{576FC8AE-CF27-4856-A2DA-9CD01B9F37E9}"/>
                </a:ext>
              </a:extLst>
            </p:cNvPr>
            <p:cNvSpPr/>
            <p:nvPr/>
          </p:nvSpPr>
          <p:spPr>
            <a:xfrm>
              <a:off x="8087395" y="3890620"/>
              <a:ext cx="108000" cy="108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8BF3C10A-F383-4DA9-96CD-34BFB7BECAE1}"/>
                </a:ext>
              </a:extLst>
            </p:cNvPr>
            <p:cNvGrpSpPr/>
            <p:nvPr/>
          </p:nvGrpSpPr>
          <p:grpSpPr>
            <a:xfrm>
              <a:off x="8200184" y="3873299"/>
              <a:ext cx="1066103" cy="130390"/>
              <a:chOff x="8137610" y="3873299"/>
              <a:chExt cx="1128678" cy="130390"/>
            </a:xfrm>
          </p:grpSpPr>
          <p:sp>
            <p:nvSpPr>
              <p:cNvPr id="33" name="任意多边形: 形状 32">
                <a:extLst>
                  <a:ext uri="{FF2B5EF4-FFF2-40B4-BE49-F238E27FC236}">
                    <a16:creationId xmlns:a16="http://schemas.microsoft.com/office/drawing/2014/main" id="{6D503C5F-8EEB-4285-8E5E-13C8B450D86B}"/>
                  </a:ext>
                </a:extLst>
              </p:cNvPr>
              <p:cNvSpPr/>
              <p:nvPr/>
            </p:nvSpPr>
            <p:spPr>
              <a:xfrm>
                <a:off x="8138609" y="3873299"/>
                <a:ext cx="1127679" cy="69356"/>
              </a:xfrm>
              <a:custGeom>
                <a:avLst/>
                <a:gdLst>
                  <a:gd name="connsiteX0" fmla="*/ 1127680 w 1127679"/>
                  <a:gd name="connsiteY0" fmla="*/ 69356 h 69356"/>
                  <a:gd name="connsiteX1" fmla="*/ 0 w 1127679"/>
                  <a:gd name="connsiteY1" fmla="*/ 67636 h 69356"/>
                  <a:gd name="connsiteX2" fmla="*/ 80453 w 1127679"/>
                  <a:gd name="connsiteY2" fmla="*/ 0 h 69356"/>
                </a:gdLst>
                <a:ahLst/>
                <a:cxnLst>
                  <a:cxn ang="0">
                    <a:pos x="connsiteX0" y="connsiteY0"/>
                  </a:cxn>
                  <a:cxn ang="0">
                    <a:pos x="connsiteX1" y="connsiteY1"/>
                  </a:cxn>
                  <a:cxn ang="0">
                    <a:pos x="connsiteX2" y="connsiteY2"/>
                  </a:cxn>
                </a:cxnLst>
                <a:rect l="l" t="t" r="r" b="b"/>
                <a:pathLst>
                  <a:path w="1127679" h="69356">
                    <a:moveTo>
                      <a:pt x="1127680" y="69356"/>
                    </a:moveTo>
                    <a:lnTo>
                      <a:pt x="0" y="67636"/>
                    </a:lnTo>
                    <a:lnTo>
                      <a:pt x="80453" y="0"/>
                    </a:lnTo>
                  </a:path>
                </a:pathLst>
              </a:custGeom>
              <a:noFill/>
              <a:ln w="28575" cap="rnd">
                <a:solidFill>
                  <a:srgbClr val="00A99D"/>
                </a:solidFill>
                <a:prstDash val="solid"/>
                <a:round/>
              </a:ln>
            </p:spPr>
            <p:txBody>
              <a:bodyPr rtlCol="0" anchor="ctr"/>
              <a:lstStyle/>
              <a:p>
                <a:endParaRPr lang="zh-CN" altLang="en-US" dirty="0"/>
              </a:p>
            </p:txBody>
          </p:sp>
          <p:sp>
            <p:nvSpPr>
              <p:cNvPr id="34" name="任意多边形: 形状 33">
                <a:extLst>
                  <a:ext uri="{FF2B5EF4-FFF2-40B4-BE49-F238E27FC236}">
                    <a16:creationId xmlns:a16="http://schemas.microsoft.com/office/drawing/2014/main" id="{1E7854CD-82BB-4697-A8F5-D57E78323003}"/>
                  </a:ext>
                </a:extLst>
              </p:cNvPr>
              <p:cNvSpPr/>
              <p:nvPr/>
            </p:nvSpPr>
            <p:spPr>
              <a:xfrm>
                <a:off x="8137610" y="3942101"/>
                <a:ext cx="84226" cy="61588"/>
              </a:xfrm>
              <a:custGeom>
                <a:avLst/>
                <a:gdLst>
                  <a:gd name="connsiteX0" fmla="*/ 84226 w 84226"/>
                  <a:gd name="connsiteY0" fmla="*/ 61588 h 61588"/>
                  <a:gd name="connsiteX1" fmla="*/ 0 w 84226"/>
                  <a:gd name="connsiteY1" fmla="*/ 0 h 61588"/>
                </a:gdLst>
                <a:ahLst/>
                <a:cxnLst>
                  <a:cxn ang="0">
                    <a:pos x="connsiteX0" y="connsiteY0"/>
                  </a:cxn>
                  <a:cxn ang="0">
                    <a:pos x="connsiteX1" y="connsiteY1"/>
                  </a:cxn>
                </a:cxnLst>
                <a:rect l="l" t="t" r="r" b="b"/>
                <a:pathLst>
                  <a:path w="84226" h="61588">
                    <a:moveTo>
                      <a:pt x="84226" y="61588"/>
                    </a:moveTo>
                    <a:lnTo>
                      <a:pt x="0" y="0"/>
                    </a:lnTo>
                  </a:path>
                </a:pathLst>
              </a:custGeom>
              <a:ln w="28575" cap="rnd">
                <a:solidFill>
                  <a:srgbClr val="00A99D"/>
                </a:solidFill>
                <a:prstDash val="solid"/>
                <a:round/>
              </a:ln>
            </p:spPr>
            <p:txBody>
              <a:bodyPr rtlCol="0" anchor="ctr"/>
              <a:lstStyle/>
              <a:p>
                <a:endParaRPr lang="zh-CN" altLang="en-US"/>
              </a:p>
            </p:txBody>
          </p:sp>
        </p:grpSp>
        <p:grpSp>
          <p:nvGrpSpPr>
            <p:cNvPr id="27" name="图形 5">
              <a:extLst>
                <a:ext uri="{FF2B5EF4-FFF2-40B4-BE49-F238E27FC236}">
                  <a16:creationId xmlns:a16="http://schemas.microsoft.com/office/drawing/2014/main" id="{094797EB-40E2-4FC2-BAEA-052B6E864AB8}"/>
                </a:ext>
              </a:extLst>
            </p:cNvPr>
            <p:cNvGrpSpPr/>
            <p:nvPr/>
          </p:nvGrpSpPr>
          <p:grpSpPr>
            <a:xfrm>
              <a:off x="9233220" y="3902378"/>
              <a:ext cx="100206" cy="77401"/>
              <a:chOff x="9231500" y="3903927"/>
              <a:chExt cx="100206" cy="77401"/>
            </a:xfrm>
          </p:grpSpPr>
          <p:sp>
            <p:nvSpPr>
              <p:cNvPr id="31" name="任意多边形: 形状 30">
                <a:extLst>
                  <a:ext uri="{FF2B5EF4-FFF2-40B4-BE49-F238E27FC236}">
                    <a16:creationId xmlns:a16="http://schemas.microsoft.com/office/drawing/2014/main" id="{EDB99772-A061-40B8-AC0A-8B8FE69093BC}"/>
                  </a:ext>
                </a:extLst>
              </p:cNvPr>
              <p:cNvSpPr/>
              <p:nvPr/>
            </p:nvSpPr>
            <p:spPr>
              <a:xfrm>
                <a:off x="9231500" y="3903927"/>
                <a:ext cx="100206" cy="77401"/>
              </a:xfrm>
              <a:custGeom>
                <a:avLst/>
                <a:gdLst>
                  <a:gd name="connsiteX0" fmla="*/ 100206 w 100206"/>
                  <a:gd name="connsiteY0" fmla="*/ 0 h 77401"/>
                  <a:gd name="connsiteX1" fmla="*/ 0 w 100206"/>
                  <a:gd name="connsiteY1" fmla="*/ 77402 h 77401"/>
                </a:gdLst>
                <a:ahLst/>
                <a:cxnLst>
                  <a:cxn ang="0">
                    <a:pos x="connsiteX0" y="connsiteY0"/>
                  </a:cxn>
                  <a:cxn ang="0">
                    <a:pos x="connsiteX1" y="connsiteY1"/>
                  </a:cxn>
                </a:cxnLst>
                <a:rect l="l" t="t" r="r" b="b"/>
                <a:pathLst>
                  <a:path w="100206" h="77401">
                    <a:moveTo>
                      <a:pt x="100206" y="0"/>
                    </a:moveTo>
                    <a:lnTo>
                      <a:pt x="0" y="77402"/>
                    </a:lnTo>
                  </a:path>
                </a:pathLst>
              </a:custGeom>
              <a:ln w="44450" cap="rnd">
                <a:solidFill>
                  <a:srgbClr val="000000"/>
                </a:solidFill>
                <a:prstDash val="solid"/>
                <a:round/>
              </a:ln>
            </p:spPr>
            <p:txBody>
              <a:bodyPr rtlCol="0" anchor="ctr"/>
              <a:lstStyle/>
              <a:p>
                <a:endParaRPr lang="zh-CN" altLang="en-US"/>
              </a:p>
            </p:txBody>
          </p:sp>
          <p:sp>
            <p:nvSpPr>
              <p:cNvPr id="32" name="任意多边形: 形状 31">
                <a:extLst>
                  <a:ext uri="{FF2B5EF4-FFF2-40B4-BE49-F238E27FC236}">
                    <a16:creationId xmlns:a16="http://schemas.microsoft.com/office/drawing/2014/main" id="{E688CD55-400E-46ED-9474-1D09E40C32A3}"/>
                  </a:ext>
                </a:extLst>
              </p:cNvPr>
              <p:cNvSpPr/>
              <p:nvPr/>
            </p:nvSpPr>
            <p:spPr>
              <a:xfrm>
                <a:off x="9231500" y="3903927"/>
                <a:ext cx="100206" cy="77401"/>
              </a:xfrm>
              <a:custGeom>
                <a:avLst/>
                <a:gdLst>
                  <a:gd name="connsiteX0" fmla="*/ 0 w 100206"/>
                  <a:gd name="connsiteY0" fmla="*/ 0 h 77401"/>
                  <a:gd name="connsiteX1" fmla="*/ 100206 w 100206"/>
                  <a:gd name="connsiteY1" fmla="*/ 77402 h 77401"/>
                </a:gdLst>
                <a:ahLst/>
                <a:cxnLst>
                  <a:cxn ang="0">
                    <a:pos x="connsiteX0" y="connsiteY0"/>
                  </a:cxn>
                  <a:cxn ang="0">
                    <a:pos x="connsiteX1" y="connsiteY1"/>
                  </a:cxn>
                </a:cxnLst>
                <a:rect l="l" t="t" r="r" b="b"/>
                <a:pathLst>
                  <a:path w="100206" h="77401">
                    <a:moveTo>
                      <a:pt x="0" y="0"/>
                    </a:moveTo>
                    <a:lnTo>
                      <a:pt x="100206" y="77402"/>
                    </a:lnTo>
                  </a:path>
                </a:pathLst>
              </a:custGeom>
              <a:ln w="44450" cap="rnd">
                <a:solidFill>
                  <a:srgbClr val="000000"/>
                </a:solidFill>
                <a:prstDash val="solid"/>
                <a:round/>
              </a:ln>
            </p:spPr>
            <p:txBody>
              <a:bodyPr rtlCol="0" anchor="ctr"/>
              <a:lstStyle/>
              <a:p>
                <a:endParaRPr lang="zh-CN" altLang="en-US"/>
              </a:p>
            </p:txBody>
          </p:sp>
        </p:grpSp>
        <p:sp>
          <p:nvSpPr>
            <p:cNvPr id="28" name="文本框 27">
              <a:extLst>
                <a:ext uri="{FF2B5EF4-FFF2-40B4-BE49-F238E27FC236}">
                  <a16:creationId xmlns:a16="http://schemas.microsoft.com/office/drawing/2014/main" id="{62B9941D-3E4B-4EA3-88B7-8C03641F0444}"/>
                </a:ext>
              </a:extLst>
            </p:cNvPr>
            <p:cNvSpPr txBox="1"/>
            <p:nvPr/>
          </p:nvSpPr>
          <p:spPr>
            <a:xfrm>
              <a:off x="8305512" y="3641225"/>
              <a:ext cx="907621" cy="338554"/>
            </a:xfrm>
            <a:prstGeom prst="rect">
              <a:avLst/>
            </a:prstGeom>
            <a:noFill/>
          </p:spPr>
          <p:txBody>
            <a:bodyPr wrap="none" rtlCol="0">
              <a:spAutoFit/>
            </a:bodyPr>
            <a:lstStyle/>
            <a:p>
              <a:r>
                <a:rPr lang="en-US" altLang="zh-CN" sz="1600" b="1" dirty="0"/>
                <a:t>Cooling</a:t>
              </a:r>
              <a:endParaRPr lang="zh-CN" altLang="en-US" sz="1600" b="1" dirty="0"/>
            </a:p>
          </p:txBody>
        </p:sp>
        <p:cxnSp>
          <p:nvCxnSpPr>
            <p:cNvPr id="29" name="直接箭头连接符 28">
              <a:extLst>
                <a:ext uri="{FF2B5EF4-FFF2-40B4-BE49-F238E27FC236}">
                  <a16:creationId xmlns:a16="http://schemas.microsoft.com/office/drawing/2014/main" id="{400B9E4E-B143-433F-B120-A9630F068150}"/>
                </a:ext>
              </a:extLst>
            </p:cNvPr>
            <p:cNvCxnSpPr>
              <a:cxnSpLocks/>
            </p:cNvCxnSpPr>
            <p:nvPr/>
          </p:nvCxnSpPr>
          <p:spPr>
            <a:xfrm>
              <a:off x="8135447" y="3111331"/>
              <a:ext cx="0" cy="761561"/>
            </a:xfrm>
            <a:prstGeom prst="straightConnector1">
              <a:avLst/>
            </a:prstGeom>
            <a:ln w="28575">
              <a:solidFill>
                <a:srgbClr val="4FD1FF"/>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D6089615-16AD-455F-ACE0-223A72D09645}"/>
                </a:ext>
              </a:extLst>
            </p:cNvPr>
            <p:cNvSpPr txBox="1"/>
            <p:nvPr/>
          </p:nvSpPr>
          <p:spPr>
            <a:xfrm>
              <a:off x="7602580" y="2833641"/>
              <a:ext cx="1502334" cy="338554"/>
            </a:xfrm>
            <a:prstGeom prst="rect">
              <a:avLst/>
            </a:prstGeom>
            <a:noFill/>
          </p:spPr>
          <p:txBody>
            <a:bodyPr wrap="none" rtlCol="0">
              <a:spAutoFit/>
            </a:bodyPr>
            <a:lstStyle/>
            <a:p>
              <a:r>
                <a:rPr lang="en-US" altLang="zh-CN" sz="1600" b="1" dirty="0"/>
                <a:t>Condensation</a:t>
              </a:r>
              <a:endParaRPr lang="zh-CN" altLang="en-US" sz="1600" b="1" dirty="0"/>
            </a:p>
          </p:txBody>
        </p:sp>
      </p:grpSp>
      <p:grpSp>
        <p:nvGrpSpPr>
          <p:cNvPr id="64" name="组合 63">
            <a:extLst>
              <a:ext uri="{FF2B5EF4-FFF2-40B4-BE49-F238E27FC236}">
                <a16:creationId xmlns:a16="http://schemas.microsoft.com/office/drawing/2014/main" id="{87659532-20E9-4181-BF0D-80E19F508654}"/>
              </a:ext>
            </a:extLst>
          </p:cNvPr>
          <p:cNvGrpSpPr/>
          <p:nvPr/>
        </p:nvGrpSpPr>
        <p:grpSpPr>
          <a:xfrm>
            <a:off x="1617861" y="3412019"/>
            <a:ext cx="2970371" cy="704838"/>
            <a:chOff x="1197850" y="4210020"/>
            <a:chExt cx="2970371" cy="704838"/>
          </a:xfrm>
        </p:grpSpPr>
        <p:grpSp>
          <p:nvGrpSpPr>
            <p:cNvPr id="65" name="组合 64">
              <a:extLst>
                <a:ext uri="{FF2B5EF4-FFF2-40B4-BE49-F238E27FC236}">
                  <a16:creationId xmlns:a16="http://schemas.microsoft.com/office/drawing/2014/main" id="{27DFE4F3-E1A7-455B-B42E-A020828CB575}"/>
                </a:ext>
              </a:extLst>
            </p:cNvPr>
            <p:cNvGrpSpPr/>
            <p:nvPr/>
          </p:nvGrpSpPr>
          <p:grpSpPr>
            <a:xfrm>
              <a:off x="1197850" y="4659697"/>
              <a:ext cx="2970371" cy="99354"/>
              <a:chOff x="1197850" y="3429000"/>
              <a:chExt cx="2970371" cy="223490"/>
            </a:xfrm>
          </p:grpSpPr>
          <p:cxnSp>
            <p:nvCxnSpPr>
              <p:cNvPr id="80" name="直接连接符 79">
                <a:extLst>
                  <a:ext uri="{FF2B5EF4-FFF2-40B4-BE49-F238E27FC236}">
                    <a16:creationId xmlns:a16="http://schemas.microsoft.com/office/drawing/2014/main" id="{D362A85A-B5C3-4561-AF62-CDD8A1D0D73B}"/>
                  </a:ext>
                </a:extLst>
              </p:cNvPr>
              <p:cNvCxnSpPr>
                <a:cxnSpLocks/>
              </p:cNvCxnSpPr>
              <p:nvPr/>
            </p:nvCxnSpPr>
            <p:spPr>
              <a:xfrm>
                <a:off x="1197850" y="3429000"/>
                <a:ext cx="2970371" cy="152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530D0CF6-57C6-485E-9C87-65F883AA70C6}"/>
                  </a:ext>
                </a:extLst>
              </p:cNvPr>
              <p:cNvCxnSpPr>
                <a:cxnSpLocks/>
              </p:cNvCxnSpPr>
              <p:nvPr/>
            </p:nvCxnSpPr>
            <p:spPr>
              <a:xfrm flipH="1">
                <a:off x="1199050" y="3429000"/>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15718995-E18D-47B8-A23F-365DA1D1B056}"/>
                  </a:ext>
                </a:extLst>
              </p:cNvPr>
              <p:cNvCxnSpPr>
                <a:cxnSpLocks/>
              </p:cNvCxnSpPr>
              <p:nvPr/>
            </p:nvCxnSpPr>
            <p:spPr>
              <a:xfrm flipH="1">
                <a:off x="1576030" y="3431852"/>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8FD08B54-9BF5-4841-8EB3-476871C44B4D}"/>
                  </a:ext>
                </a:extLst>
              </p:cNvPr>
              <p:cNvCxnSpPr>
                <a:cxnSpLocks/>
              </p:cNvCxnSpPr>
              <p:nvPr/>
            </p:nvCxnSpPr>
            <p:spPr>
              <a:xfrm flipH="1">
                <a:off x="1954210" y="3433763"/>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F211A25A-C294-4C66-A55A-3D9E9571AECF}"/>
                  </a:ext>
                </a:extLst>
              </p:cNvPr>
              <p:cNvCxnSpPr>
                <a:cxnSpLocks/>
              </p:cNvCxnSpPr>
              <p:nvPr/>
            </p:nvCxnSpPr>
            <p:spPr>
              <a:xfrm flipH="1">
                <a:off x="2324533" y="3436615"/>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C5E52610-0A07-4691-8DE8-E507ED9A97A5}"/>
                  </a:ext>
                </a:extLst>
              </p:cNvPr>
              <p:cNvCxnSpPr>
                <a:cxnSpLocks/>
              </p:cNvCxnSpPr>
              <p:nvPr/>
            </p:nvCxnSpPr>
            <p:spPr>
              <a:xfrm flipH="1">
                <a:off x="2655979" y="3437910"/>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ADA7AF71-7440-4152-AE86-484C44F8F86E}"/>
                  </a:ext>
                </a:extLst>
              </p:cNvPr>
              <p:cNvCxnSpPr>
                <a:cxnSpLocks/>
              </p:cNvCxnSpPr>
              <p:nvPr/>
            </p:nvCxnSpPr>
            <p:spPr>
              <a:xfrm flipH="1">
                <a:off x="3052937" y="3440677"/>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6A57EF5C-E0D9-46E1-9EAA-808C6A973DC6}"/>
                  </a:ext>
                </a:extLst>
              </p:cNvPr>
              <p:cNvCxnSpPr>
                <a:cxnSpLocks/>
              </p:cNvCxnSpPr>
              <p:nvPr/>
            </p:nvCxnSpPr>
            <p:spPr>
              <a:xfrm flipH="1">
                <a:off x="3407839" y="3445440"/>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2F027576-12BC-4049-961F-3100F1778994}"/>
                  </a:ext>
                </a:extLst>
              </p:cNvPr>
              <p:cNvCxnSpPr>
                <a:cxnSpLocks/>
              </p:cNvCxnSpPr>
              <p:nvPr/>
            </p:nvCxnSpPr>
            <p:spPr>
              <a:xfrm flipH="1">
                <a:off x="3759896" y="3443441"/>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2B10D38A-A63B-444A-9DB4-435386A55D9B}"/>
                  </a:ext>
                </a:extLst>
              </p:cNvPr>
              <p:cNvCxnSpPr>
                <a:cxnSpLocks/>
              </p:cNvCxnSpPr>
              <p:nvPr/>
            </p:nvCxnSpPr>
            <p:spPr>
              <a:xfrm>
                <a:off x="1197850" y="3633869"/>
                <a:ext cx="2970371" cy="152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矩形 65">
              <a:extLst>
                <a:ext uri="{FF2B5EF4-FFF2-40B4-BE49-F238E27FC236}">
                  <a16:creationId xmlns:a16="http://schemas.microsoft.com/office/drawing/2014/main" id="{9B544323-FD65-4A94-A363-3FA0F56EB661}"/>
                </a:ext>
              </a:extLst>
            </p:cNvPr>
            <p:cNvSpPr/>
            <p:nvPr/>
          </p:nvSpPr>
          <p:spPr>
            <a:xfrm>
              <a:off x="1197850" y="4435536"/>
              <a:ext cx="2970371" cy="211908"/>
            </a:xfrm>
            <a:prstGeom prst="rect">
              <a:avLst/>
            </a:prstGeom>
            <a:solidFill>
              <a:srgbClr val="4FD1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a:extLst>
                <a:ext uri="{FF2B5EF4-FFF2-40B4-BE49-F238E27FC236}">
                  <a16:creationId xmlns:a16="http://schemas.microsoft.com/office/drawing/2014/main" id="{C527046F-DDA3-4067-8962-C64610C85715}"/>
                </a:ext>
              </a:extLst>
            </p:cNvPr>
            <p:cNvGrpSpPr/>
            <p:nvPr/>
          </p:nvGrpSpPr>
          <p:grpSpPr>
            <a:xfrm>
              <a:off x="1197850" y="4353758"/>
              <a:ext cx="2970371" cy="99354"/>
              <a:chOff x="1197850" y="3429000"/>
              <a:chExt cx="2970371" cy="223490"/>
            </a:xfrm>
          </p:grpSpPr>
          <p:cxnSp>
            <p:nvCxnSpPr>
              <p:cNvPr id="70" name="直接连接符 69">
                <a:extLst>
                  <a:ext uri="{FF2B5EF4-FFF2-40B4-BE49-F238E27FC236}">
                    <a16:creationId xmlns:a16="http://schemas.microsoft.com/office/drawing/2014/main" id="{48A0C27E-7D75-4239-9E3A-C2D1486EF49D}"/>
                  </a:ext>
                </a:extLst>
              </p:cNvPr>
              <p:cNvCxnSpPr>
                <a:cxnSpLocks/>
              </p:cNvCxnSpPr>
              <p:nvPr/>
            </p:nvCxnSpPr>
            <p:spPr>
              <a:xfrm>
                <a:off x="1197850" y="3429000"/>
                <a:ext cx="2970371" cy="152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1F390624-7072-49D7-9BAD-DA5619C8CD2F}"/>
                  </a:ext>
                </a:extLst>
              </p:cNvPr>
              <p:cNvCxnSpPr>
                <a:cxnSpLocks/>
              </p:cNvCxnSpPr>
              <p:nvPr/>
            </p:nvCxnSpPr>
            <p:spPr>
              <a:xfrm flipH="1">
                <a:off x="1199050" y="3429000"/>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E5396A96-6412-4CD1-A325-A0ECFB3197FC}"/>
                  </a:ext>
                </a:extLst>
              </p:cNvPr>
              <p:cNvCxnSpPr>
                <a:cxnSpLocks/>
              </p:cNvCxnSpPr>
              <p:nvPr/>
            </p:nvCxnSpPr>
            <p:spPr>
              <a:xfrm flipH="1">
                <a:off x="1576030" y="3431852"/>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17E9CD99-41E4-4F5A-AA71-B98B0DB894DF}"/>
                  </a:ext>
                </a:extLst>
              </p:cNvPr>
              <p:cNvCxnSpPr>
                <a:cxnSpLocks/>
              </p:cNvCxnSpPr>
              <p:nvPr/>
            </p:nvCxnSpPr>
            <p:spPr>
              <a:xfrm flipH="1">
                <a:off x="1954210" y="3433763"/>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93F4032E-3131-4DA4-BF72-A170D4A36AC7}"/>
                  </a:ext>
                </a:extLst>
              </p:cNvPr>
              <p:cNvCxnSpPr>
                <a:cxnSpLocks/>
              </p:cNvCxnSpPr>
              <p:nvPr/>
            </p:nvCxnSpPr>
            <p:spPr>
              <a:xfrm flipH="1">
                <a:off x="2324533" y="3436615"/>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33F31408-D74E-4712-9B1A-56C24E7B7E05}"/>
                  </a:ext>
                </a:extLst>
              </p:cNvPr>
              <p:cNvCxnSpPr>
                <a:cxnSpLocks/>
              </p:cNvCxnSpPr>
              <p:nvPr/>
            </p:nvCxnSpPr>
            <p:spPr>
              <a:xfrm flipH="1">
                <a:off x="2655979" y="3437910"/>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6A135482-2FCC-4153-83B3-B5D41BA3C34C}"/>
                  </a:ext>
                </a:extLst>
              </p:cNvPr>
              <p:cNvCxnSpPr>
                <a:cxnSpLocks/>
              </p:cNvCxnSpPr>
              <p:nvPr/>
            </p:nvCxnSpPr>
            <p:spPr>
              <a:xfrm flipH="1">
                <a:off x="3052937" y="3440677"/>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133EF05B-5A60-4C04-97A4-8671E4242E7C}"/>
                  </a:ext>
                </a:extLst>
              </p:cNvPr>
              <p:cNvCxnSpPr>
                <a:cxnSpLocks/>
              </p:cNvCxnSpPr>
              <p:nvPr/>
            </p:nvCxnSpPr>
            <p:spPr>
              <a:xfrm flipH="1">
                <a:off x="3407839" y="3445440"/>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F2CCBF72-AD94-410A-A5D9-C78A30A65B0A}"/>
                  </a:ext>
                </a:extLst>
              </p:cNvPr>
              <p:cNvCxnSpPr>
                <a:cxnSpLocks/>
              </p:cNvCxnSpPr>
              <p:nvPr/>
            </p:nvCxnSpPr>
            <p:spPr>
              <a:xfrm flipH="1">
                <a:off x="3759896" y="3443441"/>
                <a:ext cx="310439" cy="20705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D4DC6892-800A-483A-BACB-FC9ED9F735FC}"/>
                  </a:ext>
                </a:extLst>
              </p:cNvPr>
              <p:cNvCxnSpPr>
                <a:cxnSpLocks/>
              </p:cNvCxnSpPr>
              <p:nvPr/>
            </p:nvCxnSpPr>
            <p:spPr>
              <a:xfrm>
                <a:off x="1197850" y="3633869"/>
                <a:ext cx="2970371" cy="152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a:extLst>
                <a:ext uri="{FF2B5EF4-FFF2-40B4-BE49-F238E27FC236}">
                  <a16:creationId xmlns:a16="http://schemas.microsoft.com/office/drawing/2014/main" id="{4B2007B6-696E-4CE6-8EAC-4490E8B29697}"/>
                </a:ext>
              </a:extLst>
            </p:cNvPr>
            <p:cNvCxnSpPr/>
            <p:nvPr/>
          </p:nvCxnSpPr>
          <p:spPr>
            <a:xfrm>
              <a:off x="4168221" y="4251918"/>
              <a:ext cx="0" cy="66294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0CF1DF99-02B3-4300-8E5A-B31EBE939036}"/>
                </a:ext>
              </a:extLst>
            </p:cNvPr>
            <p:cNvCxnSpPr/>
            <p:nvPr/>
          </p:nvCxnSpPr>
          <p:spPr>
            <a:xfrm>
              <a:off x="1197850" y="4210020"/>
              <a:ext cx="0" cy="66294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sp>
        <p:nvSpPr>
          <p:cNvPr id="90" name="文本框 89">
            <a:extLst>
              <a:ext uri="{FF2B5EF4-FFF2-40B4-BE49-F238E27FC236}">
                <a16:creationId xmlns:a16="http://schemas.microsoft.com/office/drawing/2014/main" id="{B6E861EE-95AA-49EA-9831-DBCDC67B3656}"/>
              </a:ext>
            </a:extLst>
          </p:cNvPr>
          <p:cNvSpPr txBox="1"/>
          <p:nvPr/>
        </p:nvSpPr>
        <p:spPr>
          <a:xfrm>
            <a:off x="3534482" y="4716773"/>
            <a:ext cx="969382" cy="369332"/>
          </a:xfrm>
          <a:prstGeom prst="rect">
            <a:avLst/>
          </a:prstGeom>
          <a:noFill/>
        </p:spPr>
        <p:txBody>
          <a:bodyPr wrap="square">
            <a:spAutoFit/>
          </a:bodyPr>
          <a:lstStyle/>
          <a:p>
            <a:pPr algn="ctr"/>
            <a:r>
              <a:rPr lang="en-US" altLang="zh-CN" i="0" u="none" strike="noStrike" dirty="0">
                <a:solidFill>
                  <a:schemeClr val="tx1">
                    <a:lumMod val="95000"/>
                    <a:lumOff val="5000"/>
                  </a:schemeClr>
                </a:solidFill>
                <a:effectLst/>
                <a:latin typeface="tahoma" panose="020B0604030504040204" pitchFamily="34" charset="0"/>
              </a:rPr>
              <a:t>Metal</a:t>
            </a:r>
            <a:endParaRPr lang="zh-CN" altLang="en-US" dirty="0">
              <a:solidFill>
                <a:schemeClr val="tx1">
                  <a:lumMod val="95000"/>
                  <a:lumOff val="5000"/>
                </a:schemeClr>
              </a:solidFill>
            </a:endParaRPr>
          </a:p>
        </p:txBody>
      </p:sp>
      <p:sp>
        <p:nvSpPr>
          <p:cNvPr id="91" name="文本框 90">
            <a:extLst>
              <a:ext uri="{FF2B5EF4-FFF2-40B4-BE49-F238E27FC236}">
                <a16:creationId xmlns:a16="http://schemas.microsoft.com/office/drawing/2014/main" id="{C8E21771-EBA6-4835-B247-C94587A97196}"/>
              </a:ext>
            </a:extLst>
          </p:cNvPr>
          <p:cNvSpPr txBox="1"/>
          <p:nvPr/>
        </p:nvSpPr>
        <p:spPr>
          <a:xfrm>
            <a:off x="1415501" y="4556974"/>
            <a:ext cx="2118981" cy="646331"/>
          </a:xfrm>
          <a:prstGeom prst="rect">
            <a:avLst/>
          </a:prstGeom>
          <a:noFill/>
        </p:spPr>
        <p:txBody>
          <a:bodyPr wrap="square">
            <a:spAutoFit/>
          </a:bodyPr>
          <a:lstStyle/>
          <a:p>
            <a:pPr algn="ctr"/>
            <a:r>
              <a:rPr lang="en-US" altLang="zh-CN" i="0" u="none" strike="noStrike" dirty="0">
                <a:solidFill>
                  <a:schemeClr val="tx1">
                    <a:lumMod val="95000"/>
                    <a:lumOff val="5000"/>
                  </a:schemeClr>
                </a:solidFill>
                <a:effectLst/>
                <a:latin typeface="tahoma" panose="020B0604030504040204" pitchFamily="34" charset="0"/>
              </a:rPr>
              <a:t>Low Temp Flowing Water</a:t>
            </a:r>
            <a:endParaRPr lang="zh-CN" altLang="en-US" dirty="0">
              <a:solidFill>
                <a:schemeClr val="tx1">
                  <a:lumMod val="95000"/>
                  <a:lumOff val="5000"/>
                </a:schemeClr>
              </a:solidFill>
            </a:endParaRPr>
          </a:p>
        </p:txBody>
      </p:sp>
      <p:grpSp>
        <p:nvGrpSpPr>
          <p:cNvPr id="92" name="组合 91">
            <a:extLst>
              <a:ext uri="{FF2B5EF4-FFF2-40B4-BE49-F238E27FC236}">
                <a16:creationId xmlns:a16="http://schemas.microsoft.com/office/drawing/2014/main" id="{377A765D-7E20-4191-B83F-4121C713C5EF}"/>
              </a:ext>
            </a:extLst>
          </p:cNvPr>
          <p:cNvGrpSpPr/>
          <p:nvPr/>
        </p:nvGrpSpPr>
        <p:grpSpPr>
          <a:xfrm>
            <a:off x="1616661" y="3708061"/>
            <a:ext cx="2951379" cy="182616"/>
            <a:chOff x="5055779" y="3556588"/>
            <a:chExt cx="1731740" cy="198337"/>
          </a:xfrm>
        </p:grpSpPr>
        <p:sp>
          <p:nvSpPr>
            <p:cNvPr id="93" name="任意多边形: 形状 92">
              <a:extLst>
                <a:ext uri="{FF2B5EF4-FFF2-40B4-BE49-F238E27FC236}">
                  <a16:creationId xmlns:a16="http://schemas.microsoft.com/office/drawing/2014/main" id="{80B95BE4-A3BE-4A45-8801-1E14A09E1018}"/>
                </a:ext>
              </a:extLst>
            </p:cNvPr>
            <p:cNvSpPr/>
            <p:nvPr/>
          </p:nvSpPr>
          <p:spPr>
            <a:xfrm>
              <a:off x="5285927" y="3556588"/>
              <a:ext cx="1240440" cy="87100"/>
            </a:xfrm>
            <a:custGeom>
              <a:avLst/>
              <a:gdLst>
                <a:gd name="connsiteX0" fmla="*/ -474 w 1240440"/>
                <a:gd name="connsiteY0" fmla="*/ -781 h 87100"/>
                <a:gd name="connsiteX1" fmla="*/ 313851 w 1240440"/>
                <a:gd name="connsiteY1" fmla="*/ 84945 h 87100"/>
                <a:gd name="connsiteX2" fmla="*/ 623985 w 1240440"/>
                <a:gd name="connsiteY2" fmla="*/ 3029 h 87100"/>
                <a:gd name="connsiteX3" fmla="*/ 925642 w 1240440"/>
                <a:gd name="connsiteY3" fmla="*/ 76276 h 87100"/>
                <a:gd name="connsiteX4" fmla="*/ 1239967 w 1240440"/>
                <a:gd name="connsiteY4" fmla="*/ 3029 h 8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440" h="87100">
                  <a:moveTo>
                    <a:pt x="-474" y="-781"/>
                  </a:moveTo>
                  <a:cubicBezTo>
                    <a:pt x="135353" y="80467"/>
                    <a:pt x="242033" y="90850"/>
                    <a:pt x="313851" y="84945"/>
                  </a:cubicBezTo>
                  <a:cubicBezTo>
                    <a:pt x="452631" y="74467"/>
                    <a:pt x="483205" y="4077"/>
                    <a:pt x="623985" y="3029"/>
                  </a:cubicBezTo>
                  <a:cubicBezTo>
                    <a:pt x="757335" y="2077"/>
                    <a:pt x="787911" y="64846"/>
                    <a:pt x="925642" y="76276"/>
                  </a:cubicBezTo>
                  <a:cubicBezTo>
                    <a:pt x="1015939" y="83801"/>
                    <a:pt x="1120809" y="66751"/>
                    <a:pt x="1239967" y="3029"/>
                  </a:cubicBezTo>
                </a:path>
              </a:pathLst>
            </a:custGeom>
            <a:noFill/>
            <a:ln w="19050" cap="flat">
              <a:solidFill>
                <a:srgbClr val="B3B3B3"/>
              </a:solidFill>
              <a:prstDash val="solid"/>
              <a:miter/>
            </a:ln>
          </p:spPr>
          <p:txBody>
            <a:bodyPr rtlCol="0" anchor="ctr"/>
            <a:lstStyle/>
            <a:p>
              <a:endParaRPr lang="zh-CN" altLang="en-US"/>
            </a:p>
          </p:txBody>
        </p:sp>
        <p:sp>
          <p:nvSpPr>
            <p:cNvPr id="94" name="任意多边形: 形状 93">
              <a:extLst>
                <a:ext uri="{FF2B5EF4-FFF2-40B4-BE49-F238E27FC236}">
                  <a16:creationId xmlns:a16="http://schemas.microsoft.com/office/drawing/2014/main" id="{096D0F0F-DA49-47AF-B079-EB04A12AB3F6}"/>
                </a:ext>
              </a:extLst>
            </p:cNvPr>
            <p:cNvSpPr/>
            <p:nvPr/>
          </p:nvSpPr>
          <p:spPr>
            <a:xfrm>
              <a:off x="5055779" y="3638984"/>
              <a:ext cx="1731740" cy="115941"/>
            </a:xfrm>
            <a:custGeom>
              <a:avLst/>
              <a:gdLst>
                <a:gd name="connsiteX0" fmla="*/ -474 w 1731740"/>
                <a:gd name="connsiteY0" fmla="*/ -781 h 115941"/>
                <a:gd name="connsiteX1" fmla="*/ 438438 w 1731740"/>
                <a:gd name="connsiteY1" fmla="*/ 113520 h 115941"/>
                <a:gd name="connsiteX2" fmla="*/ 871445 w 1731740"/>
                <a:gd name="connsiteY2" fmla="*/ 4744 h 115941"/>
                <a:gd name="connsiteX3" fmla="*/ 1292259 w 1731740"/>
                <a:gd name="connsiteY3" fmla="*/ 101995 h 115941"/>
                <a:gd name="connsiteX4" fmla="*/ 1731267 w 1731740"/>
                <a:gd name="connsiteY4" fmla="*/ 4744 h 11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740" h="115941">
                  <a:moveTo>
                    <a:pt x="-474" y="-781"/>
                  </a:moveTo>
                  <a:cubicBezTo>
                    <a:pt x="189169" y="107138"/>
                    <a:pt x="337949" y="120854"/>
                    <a:pt x="438438" y="113520"/>
                  </a:cubicBezTo>
                  <a:cubicBezTo>
                    <a:pt x="632177" y="99613"/>
                    <a:pt x="674848" y="6078"/>
                    <a:pt x="871445" y="4744"/>
                  </a:cubicBezTo>
                  <a:cubicBezTo>
                    <a:pt x="1057563" y="3506"/>
                    <a:pt x="1100045" y="86850"/>
                    <a:pt x="1292259" y="101995"/>
                  </a:cubicBezTo>
                  <a:cubicBezTo>
                    <a:pt x="1418370" y="111996"/>
                    <a:pt x="1564674" y="89136"/>
                    <a:pt x="1731267" y="4744"/>
                  </a:cubicBezTo>
                </a:path>
              </a:pathLst>
            </a:custGeom>
            <a:noFill/>
            <a:ln w="19050" cap="flat">
              <a:solidFill>
                <a:srgbClr val="B3B3B3"/>
              </a:solidFill>
              <a:prstDash val="solid"/>
              <a:miter/>
            </a:ln>
          </p:spPr>
          <p:txBody>
            <a:bodyPr rtlCol="0" anchor="ctr"/>
            <a:lstStyle/>
            <a:p>
              <a:endParaRPr lang="zh-CN" altLang="en-US"/>
            </a:p>
          </p:txBody>
        </p:sp>
      </p:grpSp>
      <p:grpSp>
        <p:nvGrpSpPr>
          <p:cNvPr id="95" name="组合 94">
            <a:extLst>
              <a:ext uri="{FF2B5EF4-FFF2-40B4-BE49-F238E27FC236}">
                <a16:creationId xmlns:a16="http://schemas.microsoft.com/office/drawing/2014/main" id="{CD66B4AB-4246-4D94-B885-99170243CA5C}"/>
              </a:ext>
            </a:extLst>
          </p:cNvPr>
          <p:cNvGrpSpPr/>
          <p:nvPr/>
        </p:nvGrpSpPr>
        <p:grpSpPr>
          <a:xfrm>
            <a:off x="1641788" y="2655218"/>
            <a:ext cx="2970275" cy="712290"/>
            <a:chOff x="4610194" y="3071600"/>
            <a:chExt cx="2970275" cy="712290"/>
          </a:xfrm>
        </p:grpSpPr>
        <p:sp>
          <p:nvSpPr>
            <p:cNvPr id="96" name="任意多边形: 形状 95">
              <a:extLst>
                <a:ext uri="{FF2B5EF4-FFF2-40B4-BE49-F238E27FC236}">
                  <a16:creationId xmlns:a16="http://schemas.microsoft.com/office/drawing/2014/main" id="{A8164E6F-D49B-42D2-A503-40D8141BE002}"/>
                </a:ext>
              </a:extLst>
            </p:cNvPr>
            <p:cNvSpPr/>
            <p:nvPr/>
          </p:nvSpPr>
          <p:spPr>
            <a:xfrm>
              <a:off x="5329713" y="3286981"/>
              <a:ext cx="1240536" cy="87371"/>
            </a:xfrm>
            <a:custGeom>
              <a:avLst/>
              <a:gdLst>
                <a:gd name="connsiteX0" fmla="*/ -143 w 1240536"/>
                <a:gd name="connsiteY0" fmla="*/ -781 h 87371"/>
                <a:gd name="connsiteX1" fmla="*/ 314182 w 1240536"/>
                <a:gd name="connsiteY1" fmla="*/ 85420 h 87371"/>
                <a:gd name="connsiteX2" fmla="*/ 624411 w 1240536"/>
                <a:gd name="connsiteY2" fmla="*/ 3506 h 87371"/>
                <a:gd name="connsiteX3" fmla="*/ 926068 w 1240536"/>
                <a:gd name="connsiteY3" fmla="*/ 76753 h 87371"/>
                <a:gd name="connsiteX4" fmla="*/ 1240393 w 1240536"/>
                <a:gd name="connsiteY4" fmla="*/ 3506 h 8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36" h="87371">
                  <a:moveTo>
                    <a:pt x="-143" y="-781"/>
                  </a:moveTo>
                  <a:cubicBezTo>
                    <a:pt x="135778" y="80468"/>
                    <a:pt x="242363" y="90754"/>
                    <a:pt x="314182" y="85420"/>
                  </a:cubicBezTo>
                  <a:cubicBezTo>
                    <a:pt x="452961" y="74943"/>
                    <a:pt x="483631" y="4553"/>
                    <a:pt x="624411" y="3506"/>
                  </a:cubicBezTo>
                  <a:cubicBezTo>
                    <a:pt x="757761" y="2553"/>
                    <a:pt x="788336" y="65323"/>
                    <a:pt x="926068" y="76753"/>
                  </a:cubicBezTo>
                  <a:cubicBezTo>
                    <a:pt x="1016365" y="84277"/>
                    <a:pt x="1121235" y="67228"/>
                    <a:pt x="1240393" y="3506"/>
                  </a:cubicBezTo>
                </a:path>
              </a:pathLst>
            </a:custGeom>
            <a:noFill/>
            <a:ln w="19050" cap="flat">
              <a:solidFill>
                <a:srgbClr val="B3B3B3"/>
              </a:solidFill>
              <a:prstDash val="solid"/>
              <a:miter/>
            </a:ln>
          </p:spPr>
          <p:txBody>
            <a:bodyPr rtlCol="0" anchor="ctr"/>
            <a:lstStyle/>
            <a:p>
              <a:endParaRPr lang="zh-CN" altLang="en-US"/>
            </a:p>
          </p:txBody>
        </p:sp>
        <p:sp>
          <p:nvSpPr>
            <p:cNvPr id="97" name="任意多边形: 形状 96">
              <a:extLst>
                <a:ext uri="{FF2B5EF4-FFF2-40B4-BE49-F238E27FC236}">
                  <a16:creationId xmlns:a16="http://schemas.microsoft.com/office/drawing/2014/main" id="{E495E710-EE1D-4D8F-A4E1-88F4A11D64BF}"/>
                </a:ext>
              </a:extLst>
            </p:cNvPr>
            <p:cNvSpPr/>
            <p:nvPr/>
          </p:nvSpPr>
          <p:spPr>
            <a:xfrm>
              <a:off x="6492810" y="3273373"/>
              <a:ext cx="83439" cy="72663"/>
            </a:xfrm>
            <a:custGeom>
              <a:avLst/>
              <a:gdLst>
                <a:gd name="connsiteX0" fmla="*/ -143 w 83439"/>
                <a:gd name="connsiteY0" fmla="*/ 4255 h 72663"/>
                <a:gd name="connsiteX1" fmla="*/ 83296 w 83439"/>
                <a:gd name="connsiteY1" fmla="*/ 13780 h 72663"/>
                <a:gd name="connsiteX2" fmla="*/ 22907 w 83439"/>
                <a:gd name="connsiteY2" fmla="*/ 71882 h 72663"/>
              </a:gdLst>
              <a:ahLst/>
              <a:cxnLst>
                <a:cxn ang="0">
                  <a:pos x="connsiteX0" y="connsiteY0"/>
                </a:cxn>
                <a:cxn ang="0">
                  <a:pos x="connsiteX1" y="connsiteY1"/>
                </a:cxn>
                <a:cxn ang="0">
                  <a:pos x="connsiteX2" y="connsiteY2"/>
                </a:cxn>
              </a:cxnLst>
              <a:rect l="l" t="t" r="r" b="b"/>
              <a:pathLst>
                <a:path w="83439" h="72663">
                  <a:moveTo>
                    <a:pt x="-143" y="4255"/>
                  </a:moveTo>
                  <a:cubicBezTo>
                    <a:pt x="65484" y="-11176"/>
                    <a:pt x="83296" y="13780"/>
                    <a:pt x="83296" y="13780"/>
                  </a:cubicBezTo>
                  <a:cubicBezTo>
                    <a:pt x="83296" y="13780"/>
                    <a:pt x="73771" y="50642"/>
                    <a:pt x="22907" y="71882"/>
                  </a:cubicBezTo>
                </a:path>
              </a:pathLst>
            </a:custGeom>
            <a:noFill/>
            <a:ln w="19050" cap="flat">
              <a:solidFill>
                <a:srgbClr val="B3B3B3"/>
              </a:solidFill>
              <a:prstDash val="solid"/>
              <a:miter/>
            </a:ln>
          </p:spPr>
          <p:txBody>
            <a:bodyPr rtlCol="0" anchor="ctr"/>
            <a:lstStyle/>
            <a:p>
              <a:endParaRPr lang="zh-CN" altLang="en-US"/>
            </a:p>
          </p:txBody>
        </p:sp>
        <p:sp>
          <p:nvSpPr>
            <p:cNvPr id="98" name="任意多边形: 形状 97">
              <a:extLst>
                <a:ext uri="{FF2B5EF4-FFF2-40B4-BE49-F238E27FC236}">
                  <a16:creationId xmlns:a16="http://schemas.microsoft.com/office/drawing/2014/main" id="{C1008DF1-9411-4C06-90CB-C9BAFB3F6D90}"/>
                </a:ext>
              </a:extLst>
            </p:cNvPr>
            <p:cNvSpPr/>
            <p:nvPr/>
          </p:nvSpPr>
          <p:spPr>
            <a:xfrm>
              <a:off x="4610194" y="3101910"/>
              <a:ext cx="2743200" cy="193156"/>
            </a:xfrm>
            <a:custGeom>
              <a:avLst/>
              <a:gdLst>
                <a:gd name="connsiteX0" fmla="*/ -143 w 2743200"/>
                <a:gd name="connsiteY0" fmla="*/ -781 h 193156"/>
                <a:gd name="connsiteX1" fmla="*/ 695182 w 2743200"/>
                <a:gd name="connsiteY1" fmla="*/ 189719 h 193156"/>
                <a:gd name="connsiteX2" fmla="*/ 1380982 w 2743200"/>
                <a:gd name="connsiteY2" fmla="*/ 8744 h 193156"/>
                <a:gd name="connsiteX3" fmla="*/ 2047732 w 2743200"/>
                <a:gd name="connsiteY3" fmla="*/ 170669 h 193156"/>
                <a:gd name="connsiteX4" fmla="*/ 2743057 w 2743200"/>
                <a:gd name="connsiteY4" fmla="*/ 8744 h 19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193156">
                  <a:moveTo>
                    <a:pt x="-143" y="-781"/>
                  </a:moveTo>
                  <a:cubicBezTo>
                    <a:pt x="300180" y="178861"/>
                    <a:pt x="535924" y="201721"/>
                    <a:pt x="695182" y="189719"/>
                  </a:cubicBezTo>
                  <a:cubicBezTo>
                    <a:pt x="1001982" y="166669"/>
                    <a:pt x="1069705" y="11030"/>
                    <a:pt x="1380982" y="8744"/>
                  </a:cubicBezTo>
                  <a:cubicBezTo>
                    <a:pt x="1676257" y="6649"/>
                    <a:pt x="1743408" y="145428"/>
                    <a:pt x="2047732" y="170669"/>
                  </a:cubicBezTo>
                  <a:cubicBezTo>
                    <a:pt x="2247757" y="187243"/>
                    <a:pt x="2479214" y="149143"/>
                    <a:pt x="2743057" y="8744"/>
                  </a:cubicBezTo>
                </a:path>
              </a:pathLst>
            </a:custGeom>
            <a:noFill/>
            <a:ln w="19050" cap="flat">
              <a:solidFill>
                <a:srgbClr val="000000"/>
              </a:solidFill>
              <a:prstDash val="solid"/>
              <a:miter/>
            </a:ln>
          </p:spPr>
          <p:txBody>
            <a:bodyPr rtlCol="0" anchor="ctr"/>
            <a:lstStyle/>
            <a:p>
              <a:endParaRPr lang="zh-CN" altLang="en-US"/>
            </a:p>
          </p:txBody>
        </p:sp>
        <p:sp>
          <p:nvSpPr>
            <p:cNvPr id="99" name="任意多边形: 形状 98">
              <a:extLst>
                <a:ext uri="{FF2B5EF4-FFF2-40B4-BE49-F238E27FC236}">
                  <a16:creationId xmlns:a16="http://schemas.microsoft.com/office/drawing/2014/main" id="{5FE3C3F6-2208-4B45-B6C8-31AA34413FD4}"/>
                </a:ext>
              </a:extLst>
            </p:cNvPr>
            <p:cNvSpPr/>
            <p:nvPr/>
          </p:nvSpPr>
          <p:spPr>
            <a:xfrm>
              <a:off x="7181944" y="3071600"/>
              <a:ext cx="184308" cy="160422"/>
            </a:xfrm>
            <a:custGeom>
              <a:avLst/>
              <a:gdLst>
                <a:gd name="connsiteX0" fmla="*/ -143 w 184308"/>
                <a:gd name="connsiteY0" fmla="*/ 10480 h 160422"/>
                <a:gd name="connsiteX1" fmla="*/ 184165 w 184308"/>
                <a:gd name="connsiteY1" fmla="*/ 31149 h 160422"/>
                <a:gd name="connsiteX2" fmla="*/ 50815 w 184308"/>
                <a:gd name="connsiteY2" fmla="*/ 159641 h 160422"/>
              </a:gdLst>
              <a:ahLst/>
              <a:cxnLst>
                <a:cxn ang="0">
                  <a:pos x="connsiteX0" y="connsiteY0"/>
                </a:cxn>
                <a:cxn ang="0">
                  <a:pos x="connsiteX1" y="connsiteY1"/>
                </a:cxn>
                <a:cxn ang="0">
                  <a:pos x="connsiteX2" y="connsiteY2"/>
                </a:cxn>
              </a:cxnLst>
              <a:rect l="l" t="t" r="r" b="b"/>
              <a:pathLst>
                <a:path w="184308" h="160422">
                  <a:moveTo>
                    <a:pt x="-143" y="10480"/>
                  </a:moveTo>
                  <a:cubicBezTo>
                    <a:pt x="144827" y="-23810"/>
                    <a:pt x="184165" y="31149"/>
                    <a:pt x="184165" y="31149"/>
                  </a:cubicBezTo>
                  <a:cubicBezTo>
                    <a:pt x="184165" y="31149"/>
                    <a:pt x="164163" y="112683"/>
                    <a:pt x="50815" y="159641"/>
                  </a:cubicBezTo>
                </a:path>
              </a:pathLst>
            </a:custGeom>
            <a:noFill/>
            <a:ln w="19050" cap="flat">
              <a:solidFill>
                <a:srgbClr val="000000"/>
              </a:solidFill>
              <a:prstDash val="solid"/>
              <a:miter/>
            </a:ln>
          </p:spPr>
          <p:txBody>
            <a:bodyPr rtlCol="0" anchor="ctr"/>
            <a:lstStyle/>
            <a:p>
              <a:endParaRPr lang="zh-CN" altLang="en-US"/>
            </a:p>
          </p:txBody>
        </p:sp>
        <p:sp>
          <p:nvSpPr>
            <p:cNvPr id="100" name="任意多边形: 形状 99">
              <a:extLst>
                <a:ext uri="{FF2B5EF4-FFF2-40B4-BE49-F238E27FC236}">
                  <a16:creationId xmlns:a16="http://schemas.microsoft.com/office/drawing/2014/main" id="{7D899DDB-2227-4531-83A8-323614A42D7D}"/>
                </a:ext>
              </a:extLst>
            </p:cNvPr>
            <p:cNvSpPr/>
            <p:nvPr/>
          </p:nvSpPr>
          <p:spPr>
            <a:xfrm>
              <a:off x="4824888" y="3324034"/>
              <a:ext cx="2743200" cy="193156"/>
            </a:xfrm>
            <a:custGeom>
              <a:avLst/>
              <a:gdLst>
                <a:gd name="connsiteX0" fmla="*/ -143 w 2743200"/>
                <a:gd name="connsiteY0" fmla="*/ -781 h 193156"/>
                <a:gd name="connsiteX1" fmla="*/ 695182 w 2743200"/>
                <a:gd name="connsiteY1" fmla="*/ 189719 h 193156"/>
                <a:gd name="connsiteX2" fmla="*/ 1380982 w 2743200"/>
                <a:gd name="connsiteY2" fmla="*/ 8744 h 193156"/>
                <a:gd name="connsiteX3" fmla="*/ 2047732 w 2743200"/>
                <a:gd name="connsiteY3" fmla="*/ 170669 h 193156"/>
                <a:gd name="connsiteX4" fmla="*/ 2743057 w 2743200"/>
                <a:gd name="connsiteY4" fmla="*/ 8744 h 19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193156">
                  <a:moveTo>
                    <a:pt x="-143" y="-781"/>
                  </a:moveTo>
                  <a:cubicBezTo>
                    <a:pt x="300275" y="178861"/>
                    <a:pt x="536019" y="201721"/>
                    <a:pt x="695182" y="189719"/>
                  </a:cubicBezTo>
                  <a:cubicBezTo>
                    <a:pt x="1001982" y="166669"/>
                    <a:pt x="1069704" y="11030"/>
                    <a:pt x="1380982" y="8744"/>
                  </a:cubicBezTo>
                  <a:cubicBezTo>
                    <a:pt x="1676257" y="6648"/>
                    <a:pt x="1742932" y="145428"/>
                    <a:pt x="2047732" y="170669"/>
                  </a:cubicBezTo>
                  <a:cubicBezTo>
                    <a:pt x="2247757" y="187338"/>
                    <a:pt x="2479310" y="149238"/>
                    <a:pt x="2743057" y="8744"/>
                  </a:cubicBezTo>
                </a:path>
              </a:pathLst>
            </a:custGeom>
            <a:noFill/>
            <a:ln w="19050" cap="flat">
              <a:solidFill>
                <a:srgbClr val="000000"/>
              </a:solidFill>
              <a:prstDash val="solid"/>
              <a:miter/>
            </a:ln>
          </p:spPr>
          <p:txBody>
            <a:bodyPr rtlCol="0" anchor="ctr"/>
            <a:lstStyle/>
            <a:p>
              <a:endParaRPr lang="zh-CN" altLang="en-US"/>
            </a:p>
          </p:txBody>
        </p:sp>
        <p:sp>
          <p:nvSpPr>
            <p:cNvPr id="101" name="任意多边形: 形状 100">
              <a:extLst>
                <a:ext uri="{FF2B5EF4-FFF2-40B4-BE49-F238E27FC236}">
                  <a16:creationId xmlns:a16="http://schemas.microsoft.com/office/drawing/2014/main" id="{41ECDF84-F71F-4BDE-A7D2-494578BD9412}"/>
                </a:ext>
              </a:extLst>
            </p:cNvPr>
            <p:cNvSpPr/>
            <p:nvPr/>
          </p:nvSpPr>
          <p:spPr>
            <a:xfrm>
              <a:off x="7396161" y="3294008"/>
              <a:ext cx="184308" cy="160327"/>
            </a:xfrm>
            <a:custGeom>
              <a:avLst/>
              <a:gdLst>
                <a:gd name="connsiteX0" fmla="*/ -143 w 184308"/>
                <a:gd name="connsiteY0" fmla="*/ 10480 h 160327"/>
                <a:gd name="connsiteX1" fmla="*/ 184165 w 184308"/>
                <a:gd name="connsiteY1" fmla="*/ 31150 h 160327"/>
                <a:gd name="connsiteX2" fmla="*/ 50815 w 184308"/>
                <a:gd name="connsiteY2" fmla="*/ 159546 h 160327"/>
              </a:gdLst>
              <a:ahLst/>
              <a:cxnLst>
                <a:cxn ang="0">
                  <a:pos x="connsiteX0" y="connsiteY0"/>
                </a:cxn>
                <a:cxn ang="0">
                  <a:pos x="connsiteX1" y="connsiteY1"/>
                </a:cxn>
                <a:cxn ang="0">
                  <a:pos x="connsiteX2" y="connsiteY2"/>
                </a:cxn>
              </a:cxnLst>
              <a:rect l="l" t="t" r="r" b="b"/>
              <a:pathLst>
                <a:path w="184308" h="160327">
                  <a:moveTo>
                    <a:pt x="-143" y="10480"/>
                  </a:moveTo>
                  <a:cubicBezTo>
                    <a:pt x="144827" y="-23810"/>
                    <a:pt x="184165" y="31150"/>
                    <a:pt x="184165" y="31150"/>
                  </a:cubicBezTo>
                  <a:cubicBezTo>
                    <a:pt x="184165" y="31150"/>
                    <a:pt x="164163" y="112588"/>
                    <a:pt x="50815" y="159546"/>
                  </a:cubicBezTo>
                </a:path>
              </a:pathLst>
            </a:custGeom>
            <a:noFill/>
            <a:ln w="19050" cap="flat">
              <a:solidFill>
                <a:srgbClr val="000000"/>
              </a:solidFill>
              <a:prstDash val="solid"/>
              <a:miter/>
            </a:ln>
          </p:spPr>
          <p:txBody>
            <a:bodyPr rtlCol="0" anchor="ctr"/>
            <a:lstStyle/>
            <a:p>
              <a:endParaRPr lang="zh-CN" altLang="en-US"/>
            </a:p>
          </p:txBody>
        </p:sp>
        <p:sp>
          <p:nvSpPr>
            <p:cNvPr id="102" name="任意多边形: 形状 101">
              <a:extLst>
                <a:ext uri="{FF2B5EF4-FFF2-40B4-BE49-F238E27FC236}">
                  <a16:creationId xmlns:a16="http://schemas.microsoft.com/office/drawing/2014/main" id="{D7967E96-FAC7-4D5D-A0CE-3860192F0DD1}"/>
                </a:ext>
              </a:extLst>
            </p:cNvPr>
            <p:cNvSpPr/>
            <p:nvPr/>
          </p:nvSpPr>
          <p:spPr>
            <a:xfrm>
              <a:off x="4710588" y="3590734"/>
              <a:ext cx="2743200" cy="193156"/>
            </a:xfrm>
            <a:custGeom>
              <a:avLst/>
              <a:gdLst>
                <a:gd name="connsiteX0" fmla="*/ -143 w 2743200"/>
                <a:gd name="connsiteY0" fmla="*/ -781 h 193156"/>
                <a:gd name="connsiteX1" fmla="*/ 695182 w 2743200"/>
                <a:gd name="connsiteY1" fmla="*/ 189719 h 193156"/>
                <a:gd name="connsiteX2" fmla="*/ 1380982 w 2743200"/>
                <a:gd name="connsiteY2" fmla="*/ 8744 h 193156"/>
                <a:gd name="connsiteX3" fmla="*/ 2047732 w 2743200"/>
                <a:gd name="connsiteY3" fmla="*/ 170669 h 193156"/>
                <a:gd name="connsiteX4" fmla="*/ 2743057 w 2743200"/>
                <a:gd name="connsiteY4" fmla="*/ 8744 h 19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193156">
                  <a:moveTo>
                    <a:pt x="-143" y="-781"/>
                  </a:moveTo>
                  <a:cubicBezTo>
                    <a:pt x="300275" y="178861"/>
                    <a:pt x="536019" y="201721"/>
                    <a:pt x="695182" y="189719"/>
                  </a:cubicBezTo>
                  <a:cubicBezTo>
                    <a:pt x="1001982" y="166669"/>
                    <a:pt x="1069704" y="11030"/>
                    <a:pt x="1380982" y="8744"/>
                  </a:cubicBezTo>
                  <a:cubicBezTo>
                    <a:pt x="1676257" y="6648"/>
                    <a:pt x="1742932" y="145428"/>
                    <a:pt x="2047732" y="170669"/>
                  </a:cubicBezTo>
                  <a:cubicBezTo>
                    <a:pt x="2247757" y="187338"/>
                    <a:pt x="2479310" y="149238"/>
                    <a:pt x="2743057" y="8744"/>
                  </a:cubicBezTo>
                </a:path>
              </a:pathLst>
            </a:custGeom>
            <a:noFill/>
            <a:ln w="19050" cap="flat">
              <a:solidFill>
                <a:srgbClr val="000000"/>
              </a:solidFill>
              <a:prstDash val="solid"/>
              <a:miter/>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D4756493-E9B7-485A-9B3E-F9C2B7D06B64}"/>
                </a:ext>
              </a:extLst>
            </p:cNvPr>
            <p:cNvSpPr/>
            <p:nvPr/>
          </p:nvSpPr>
          <p:spPr>
            <a:xfrm>
              <a:off x="7281861" y="3560708"/>
              <a:ext cx="184308" cy="160327"/>
            </a:xfrm>
            <a:custGeom>
              <a:avLst/>
              <a:gdLst>
                <a:gd name="connsiteX0" fmla="*/ -143 w 184308"/>
                <a:gd name="connsiteY0" fmla="*/ 10480 h 160327"/>
                <a:gd name="connsiteX1" fmla="*/ 184165 w 184308"/>
                <a:gd name="connsiteY1" fmla="*/ 31150 h 160327"/>
                <a:gd name="connsiteX2" fmla="*/ 50815 w 184308"/>
                <a:gd name="connsiteY2" fmla="*/ 159546 h 160327"/>
              </a:gdLst>
              <a:ahLst/>
              <a:cxnLst>
                <a:cxn ang="0">
                  <a:pos x="connsiteX0" y="connsiteY0"/>
                </a:cxn>
                <a:cxn ang="0">
                  <a:pos x="connsiteX1" y="connsiteY1"/>
                </a:cxn>
                <a:cxn ang="0">
                  <a:pos x="connsiteX2" y="connsiteY2"/>
                </a:cxn>
              </a:cxnLst>
              <a:rect l="l" t="t" r="r" b="b"/>
              <a:pathLst>
                <a:path w="184308" h="160327">
                  <a:moveTo>
                    <a:pt x="-143" y="10480"/>
                  </a:moveTo>
                  <a:cubicBezTo>
                    <a:pt x="144827" y="-23810"/>
                    <a:pt x="184165" y="31150"/>
                    <a:pt x="184165" y="31150"/>
                  </a:cubicBezTo>
                  <a:cubicBezTo>
                    <a:pt x="184165" y="31150"/>
                    <a:pt x="164163" y="112588"/>
                    <a:pt x="50815" y="159546"/>
                  </a:cubicBezTo>
                </a:path>
              </a:pathLst>
            </a:custGeom>
            <a:noFill/>
            <a:ln w="19050" cap="flat">
              <a:solidFill>
                <a:srgbClr val="000000"/>
              </a:solidFill>
              <a:prstDash val="solid"/>
              <a:miter/>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2308E826-792F-4A28-AAF3-F27DD37AB83A}"/>
                </a:ext>
              </a:extLst>
            </p:cNvPr>
            <p:cNvSpPr/>
            <p:nvPr/>
          </p:nvSpPr>
          <p:spPr>
            <a:xfrm>
              <a:off x="5143594" y="3462146"/>
              <a:ext cx="1731644" cy="115941"/>
            </a:xfrm>
            <a:custGeom>
              <a:avLst/>
              <a:gdLst>
                <a:gd name="connsiteX0" fmla="*/ -143 w 1731644"/>
                <a:gd name="connsiteY0" fmla="*/ -781 h 115941"/>
                <a:gd name="connsiteX1" fmla="*/ 438769 w 1731644"/>
                <a:gd name="connsiteY1" fmla="*/ 113519 h 115941"/>
                <a:gd name="connsiteX2" fmla="*/ 871680 w 1731644"/>
                <a:gd name="connsiteY2" fmla="*/ 4839 h 115941"/>
                <a:gd name="connsiteX3" fmla="*/ 1292590 w 1731644"/>
                <a:gd name="connsiteY3" fmla="*/ 102089 h 115941"/>
                <a:gd name="connsiteX4" fmla="*/ 1731501 w 1731644"/>
                <a:gd name="connsiteY4" fmla="*/ 4839 h 11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644" h="115941">
                  <a:moveTo>
                    <a:pt x="-143" y="-781"/>
                  </a:moveTo>
                  <a:cubicBezTo>
                    <a:pt x="189499" y="107138"/>
                    <a:pt x="338280" y="120854"/>
                    <a:pt x="438769" y="113519"/>
                  </a:cubicBezTo>
                  <a:cubicBezTo>
                    <a:pt x="632412" y="99708"/>
                    <a:pt x="675179" y="6172"/>
                    <a:pt x="871680" y="4839"/>
                  </a:cubicBezTo>
                  <a:cubicBezTo>
                    <a:pt x="1057893" y="3601"/>
                    <a:pt x="1100280" y="86945"/>
                    <a:pt x="1292590" y="102089"/>
                  </a:cubicBezTo>
                  <a:cubicBezTo>
                    <a:pt x="1418700" y="111614"/>
                    <a:pt x="1565005" y="89231"/>
                    <a:pt x="1731501" y="4839"/>
                  </a:cubicBezTo>
                </a:path>
              </a:pathLst>
            </a:custGeom>
            <a:noFill/>
            <a:ln w="19050" cap="flat">
              <a:solidFill>
                <a:srgbClr val="B3B3B3"/>
              </a:solidFill>
              <a:prstDash val="solid"/>
              <a:miter/>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FA65199E-0048-4CF6-BA63-C73C38E7F0B4}"/>
                </a:ext>
              </a:extLst>
            </p:cNvPr>
            <p:cNvSpPr/>
            <p:nvPr/>
          </p:nvSpPr>
          <p:spPr>
            <a:xfrm>
              <a:off x="6766750" y="3444052"/>
              <a:ext cx="116395" cy="96389"/>
            </a:xfrm>
            <a:custGeom>
              <a:avLst/>
              <a:gdLst>
                <a:gd name="connsiteX0" fmla="*/ -143 w 116395"/>
                <a:gd name="connsiteY0" fmla="*/ 5979 h 96389"/>
                <a:gd name="connsiteX1" fmla="*/ 116252 w 116395"/>
                <a:gd name="connsiteY1" fmla="*/ 18361 h 96389"/>
                <a:gd name="connsiteX2" fmla="*/ 31956 w 116395"/>
                <a:gd name="connsiteY2" fmla="*/ 95609 h 96389"/>
              </a:gdLst>
              <a:ahLst/>
              <a:cxnLst>
                <a:cxn ang="0">
                  <a:pos x="connsiteX0" y="connsiteY0"/>
                </a:cxn>
                <a:cxn ang="0">
                  <a:pos x="connsiteX1" y="connsiteY1"/>
                </a:cxn>
                <a:cxn ang="0">
                  <a:pos x="connsiteX2" y="connsiteY2"/>
                </a:cxn>
              </a:cxnLst>
              <a:rect l="l" t="t" r="r" b="b"/>
              <a:pathLst>
                <a:path w="116395" h="96389">
                  <a:moveTo>
                    <a:pt x="-143" y="5979"/>
                  </a:moveTo>
                  <a:cubicBezTo>
                    <a:pt x="91392" y="-14596"/>
                    <a:pt x="116252" y="18361"/>
                    <a:pt x="116252" y="18361"/>
                  </a:cubicBezTo>
                  <a:cubicBezTo>
                    <a:pt x="116252" y="18361"/>
                    <a:pt x="103584" y="67320"/>
                    <a:pt x="31956" y="95609"/>
                  </a:cubicBezTo>
                </a:path>
              </a:pathLst>
            </a:custGeom>
            <a:noFill/>
            <a:ln w="19050" cap="flat">
              <a:solidFill>
                <a:srgbClr val="B3B3B3"/>
              </a:solidFill>
              <a:prstDash val="solid"/>
              <a:miter/>
            </a:ln>
          </p:spPr>
          <p:txBody>
            <a:bodyPr rtlCol="0" anchor="ctr"/>
            <a:lstStyle/>
            <a:p>
              <a:endParaRPr lang="zh-CN" altLang="en-US"/>
            </a:p>
          </p:txBody>
        </p:sp>
        <p:sp>
          <p:nvSpPr>
            <p:cNvPr id="106" name="任意多边形: 形状 105">
              <a:extLst>
                <a:ext uri="{FF2B5EF4-FFF2-40B4-BE49-F238E27FC236}">
                  <a16:creationId xmlns:a16="http://schemas.microsoft.com/office/drawing/2014/main" id="{8A65C57E-5497-4F89-ABF6-23B963EA9CB7}"/>
                </a:ext>
              </a:extLst>
            </p:cNvPr>
            <p:cNvSpPr/>
            <p:nvPr/>
          </p:nvSpPr>
          <p:spPr>
            <a:xfrm>
              <a:off x="5526978" y="3539729"/>
              <a:ext cx="131108" cy="200980"/>
            </a:xfrm>
            <a:custGeom>
              <a:avLst/>
              <a:gdLst>
                <a:gd name="connsiteX0" fmla="*/ 59957 w 131108"/>
                <a:gd name="connsiteY0" fmla="*/ -449 h 200980"/>
                <a:gd name="connsiteX1" fmla="*/ 63005 w 131108"/>
                <a:gd name="connsiteY1" fmla="*/ 54224 h 200980"/>
                <a:gd name="connsiteX2" fmla="*/ 14332 w 131108"/>
                <a:gd name="connsiteY2" fmla="*/ 96706 h 200980"/>
                <a:gd name="connsiteX3" fmla="*/ 11284 w 131108"/>
                <a:gd name="connsiteY3" fmla="*/ 178621 h 200980"/>
                <a:gd name="connsiteX4" fmla="*/ 108630 w 131108"/>
                <a:gd name="connsiteY4" fmla="*/ 184717 h 200980"/>
                <a:gd name="connsiteX5" fmla="*/ 120822 w 131108"/>
                <a:gd name="connsiteY5" fmla="*/ 75465 h 200980"/>
                <a:gd name="connsiteX6" fmla="*/ 59957 w 131108"/>
                <a:gd name="connsiteY6" fmla="*/ -449 h 20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08" h="200980">
                  <a:moveTo>
                    <a:pt x="59957" y="-449"/>
                  </a:moveTo>
                  <a:cubicBezTo>
                    <a:pt x="53861" y="3171"/>
                    <a:pt x="73959" y="28126"/>
                    <a:pt x="63005" y="54224"/>
                  </a:cubicBezTo>
                  <a:cubicBezTo>
                    <a:pt x="53480" y="76703"/>
                    <a:pt x="31096" y="73274"/>
                    <a:pt x="14332" y="96706"/>
                  </a:cubicBezTo>
                  <a:cubicBezTo>
                    <a:pt x="-1003" y="117947"/>
                    <a:pt x="-7289" y="155094"/>
                    <a:pt x="11284" y="178621"/>
                  </a:cubicBezTo>
                  <a:cubicBezTo>
                    <a:pt x="33097" y="206434"/>
                    <a:pt x="82246" y="206148"/>
                    <a:pt x="108630" y="184717"/>
                  </a:cubicBezTo>
                  <a:cubicBezTo>
                    <a:pt x="146730" y="154046"/>
                    <a:pt x="125584" y="90038"/>
                    <a:pt x="120822" y="75465"/>
                  </a:cubicBezTo>
                  <a:cubicBezTo>
                    <a:pt x="105391" y="28126"/>
                    <a:pt x="67387" y="-4449"/>
                    <a:pt x="59957" y="-449"/>
                  </a:cubicBezTo>
                  <a:close/>
                </a:path>
              </a:pathLst>
            </a:custGeom>
            <a:solidFill>
              <a:srgbClr val="3185BC"/>
            </a:solidFill>
            <a:ln w="4763" cap="flat">
              <a:solidFill>
                <a:srgbClr val="000000"/>
              </a:solidFill>
              <a:prstDash val="solid"/>
              <a:miter/>
            </a:ln>
          </p:spPr>
          <p:txBody>
            <a:bodyPr rtlCol="0" anchor="ctr"/>
            <a:lstStyle/>
            <a:p>
              <a:endParaRPr lang="zh-CN" altLang="en-US"/>
            </a:p>
          </p:txBody>
        </p:sp>
        <p:sp>
          <p:nvSpPr>
            <p:cNvPr id="107" name="任意多边形: 形状 106">
              <a:extLst>
                <a:ext uri="{FF2B5EF4-FFF2-40B4-BE49-F238E27FC236}">
                  <a16:creationId xmlns:a16="http://schemas.microsoft.com/office/drawing/2014/main" id="{0743880F-F389-4D37-B59D-3E2FD6858632}"/>
                </a:ext>
              </a:extLst>
            </p:cNvPr>
            <p:cNvSpPr/>
            <p:nvPr/>
          </p:nvSpPr>
          <p:spPr>
            <a:xfrm>
              <a:off x="5592712" y="3600310"/>
              <a:ext cx="61342" cy="116484"/>
            </a:xfrm>
            <a:custGeom>
              <a:avLst/>
              <a:gdLst>
                <a:gd name="connsiteX0" fmla="*/ 28036 w 61342"/>
                <a:gd name="connsiteY0" fmla="*/ -547 h 116484"/>
                <a:gd name="connsiteX1" fmla="*/ 29465 w 61342"/>
                <a:gd name="connsiteY1" fmla="*/ 31076 h 116484"/>
                <a:gd name="connsiteX2" fmla="*/ 6605 w 61342"/>
                <a:gd name="connsiteY2" fmla="*/ 55556 h 116484"/>
                <a:gd name="connsiteX3" fmla="*/ 5176 w 61342"/>
                <a:gd name="connsiteY3" fmla="*/ 103181 h 116484"/>
                <a:gd name="connsiteX4" fmla="*/ 46753 w 61342"/>
                <a:gd name="connsiteY4" fmla="*/ 110172 h 116484"/>
                <a:gd name="connsiteX5" fmla="*/ 50801 w 61342"/>
                <a:gd name="connsiteY5" fmla="*/ 106705 h 116484"/>
                <a:gd name="connsiteX6" fmla="*/ 56516 w 61342"/>
                <a:gd name="connsiteY6" fmla="*/ 43554 h 116484"/>
                <a:gd name="connsiteX7" fmla="*/ 28036 w 61342"/>
                <a:gd name="connsiteY7" fmla="*/ -547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42" h="116484">
                  <a:moveTo>
                    <a:pt x="28036" y="-547"/>
                  </a:moveTo>
                  <a:cubicBezTo>
                    <a:pt x="25179" y="1549"/>
                    <a:pt x="34513" y="16217"/>
                    <a:pt x="29465" y="31076"/>
                  </a:cubicBezTo>
                  <a:cubicBezTo>
                    <a:pt x="24893" y="44031"/>
                    <a:pt x="14511" y="42126"/>
                    <a:pt x="6605" y="55556"/>
                  </a:cubicBezTo>
                  <a:cubicBezTo>
                    <a:pt x="-1853" y="70177"/>
                    <a:pt x="-2396" y="88074"/>
                    <a:pt x="5176" y="103181"/>
                  </a:cubicBezTo>
                  <a:cubicBezTo>
                    <a:pt x="14730" y="116592"/>
                    <a:pt x="33342" y="119726"/>
                    <a:pt x="46753" y="110172"/>
                  </a:cubicBezTo>
                  <a:cubicBezTo>
                    <a:pt x="48201" y="109134"/>
                    <a:pt x="49563" y="107982"/>
                    <a:pt x="50801" y="106705"/>
                  </a:cubicBezTo>
                  <a:cubicBezTo>
                    <a:pt x="68518" y="88989"/>
                    <a:pt x="58707" y="52032"/>
                    <a:pt x="56516" y="43554"/>
                  </a:cubicBezTo>
                  <a:cubicBezTo>
                    <a:pt x="49277" y="15741"/>
                    <a:pt x="31465" y="-3118"/>
                    <a:pt x="28036" y="-547"/>
                  </a:cubicBezTo>
                  <a:close/>
                </a:path>
              </a:pathLst>
            </a:custGeom>
            <a:solidFill>
              <a:srgbClr val="63BDE2"/>
            </a:solidFill>
            <a:ln w="9525" cap="flat">
              <a:noFill/>
              <a:prstDash val="solid"/>
              <a:miter/>
            </a:ln>
          </p:spPr>
          <p:txBody>
            <a:bodyPr rtlCol="0" anchor="ctr"/>
            <a:lstStyle/>
            <a:p>
              <a:endParaRPr lang="zh-CN" altLang="en-US"/>
            </a:p>
          </p:txBody>
        </p:sp>
        <p:sp>
          <p:nvSpPr>
            <p:cNvPr id="108" name="任意多边形: 形状 107">
              <a:extLst>
                <a:ext uri="{FF2B5EF4-FFF2-40B4-BE49-F238E27FC236}">
                  <a16:creationId xmlns:a16="http://schemas.microsoft.com/office/drawing/2014/main" id="{344DACCA-4EB8-4361-B12D-CFD9C0169401}"/>
                </a:ext>
              </a:extLst>
            </p:cNvPr>
            <p:cNvSpPr/>
            <p:nvPr/>
          </p:nvSpPr>
          <p:spPr>
            <a:xfrm>
              <a:off x="5609124" y="3613334"/>
              <a:ext cx="41667" cy="82165"/>
            </a:xfrm>
            <a:custGeom>
              <a:avLst/>
              <a:gdLst>
                <a:gd name="connsiteX0" fmla="*/ 18959 w 41667"/>
                <a:gd name="connsiteY0" fmla="*/ -617 h 82165"/>
                <a:gd name="connsiteX1" fmla="*/ 19911 w 41667"/>
                <a:gd name="connsiteY1" fmla="*/ 21672 h 82165"/>
                <a:gd name="connsiteX2" fmla="*/ 4481 w 41667"/>
                <a:gd name="connsiteY2" fmla="*/ 39007 h 82165"/>
                <a:gd name="connsiteX3" fmla="*/ 3433 w 41667"/>
                <a:gd name="connsiteY3" fmla="*/ 72535 h 82165"/>
                <a:gd name="connsiteX4" fmla="*/ 30903 w 41667"/>
                <a:gd name="connsiteY4" fmla="*/ 78069 h 82165"/>
                <a:gd name="connsiteX5" fmla="*/ 34485 w 41667"/>
                <a:gd name="connsiteY5" fmla="*/ 75012 h 82165"/>
                <a:gd name="connsiteX6" fmla="*/ 38390 w 41667"/>
                <a:gd name="connsiteY6" fmla="*/ 30340 h 82165"/>
                <a:gd name="connsiteX7" fmla="*/ 18959 w 41667"/>
                <a:gd name="connsiteY7" fmla="*/ -617 h 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67" h="82165">
                  <a:moveTo>
                    <a:pt x="18959" y="-617"/>
                  </a:moveTo>
                  <a:cubicBezTo>
                    <a:pt x="17054" y="812"/>
                    <a:pt x="23436" y="11194"/>
                    <a:pt x="19911" y="21672"/>
                  </a:cubicBezTo>
                  <a:cubicBezTo>
                    <a:pt x="16387" y="32149"/>
                    <a:pt x="9815" y="29577"/>
                    <a:pt x="4481" y="39007"/>
                  </a:cubicBezTo>
                  <a:cubicBezTo>
                    <a:pt x="-1291" y="49351"/>
                    <a:pt x="-1682" y="61848"/>
                    <a:pt x="3433" y="72535"/>
                  </a:cubicBezTo>
                  <a:cubicBezTo>
                    <a:pt x="9491" y="81650"/>
                    <a:pt x="21788" y="84127"/>
                    <a:pt x="30903" y="78069"/>
                  </a:cubicBezTo>
                  <a:cubicBezTo>
                    <a:pt x="32208" y="77193"/>
                    <a:pt x="33418" y="76173"/>
                    <a:pt x="34485" y="75012"/>
                  </a:cubicBezTo>
                  <a:cubicBezTo>
                    <a:pt x="46486" y="62534"/>
                    <a:pt x="39819" y="36340"/>
                    <a:pt x="38390" y="30340"/>
                  </a:cubicBezTo>
                  <a:cubicBezTo>
                    <a:pt x="33437" y="10908"/>
                    <a:pt x="21340" y="-2426"/>
                    <a:pt x="18959" y="-617"/>
                  </a:cubicBezTo>
                  <a:close/>
                </a:path>
              </a:pathLst>
            </a:custGeom>
            <a:solidFill>
              <a:srgbClr val="FFFFFF"/>
            </a:solidFill>
            <a:ln w="9525" cap="flat">
              <a:noFill/>
              <a:prstDash val="solid"/>
              <a:miter/>
            </a:ln>
          </p:spPr>
          <p:txBody>
            <a:bodyPr rtlCol="0" anchor="ctr"/>
            <a:lstStyle/>
            <a:p>
              <a:endParaRPr lang="zh-CN" altLang="en-US"/>
            </a:p>
          </p:txBody>
        </p:sp>
        <p:sp>
          <p:nvSpPr>
            <p:cNvPr id="109" name="任意多边形: 形状 108">
              <a:extLst>
                <a:ext uri="{FF2B5EF4-FFF2-40B4-BE49-F238E27FC236}">
                  <a16:creationId xmlns:a16="http://schemas.microsoft.com/office/drawing/2014/main" id="{A5A985D9-2FA1-46B9-9AA9-CBAB62DA34C4}"/>
                </a:ext>
              </a:extLst>
            </p:cNvPr>
            <p:cNvSpPr/>
            <p:nvPr/>
          </p:nvSpPr>
          <p:spPr>
            <a:xfrm>
              <a:off x="5869008" y="3216175"/>
              <a:ext cx="202445" cy="310678"/>
            </a:xfrm>
            <a:custGeom>
              <a:avLst/>
              <a:gdLst>
                <a:gd name="connsiteX0" fmla="*/ 92736 w 202445"/>
                <a:gd name="connsiteY0" fmla="*/ -173 h 310678"/>
                <a:gd name="connsiteX1" fmla="*/ 97498 w 202445"/>
                <a:gd name="connsiteY1" fmla="*/ 84313 h 310678"/>
                <a:gd name="connsiteX2" fmla="*/ 22251 w 202445"/>
                <a:gd name="connsiteY2" fmla="*/ 149941 h 310678"/>
                <a:gd name="connsiteX3" fmla="*/ 17488 w 202445"/>
                <a:gd name="connsiteY3" fmla="*/ 276528 h 310678"/>
                <a:gd name="connsiteX4" fmla="*/ 168078 w 202445"/>
                <a:gd name="connsiteY4" fmla="*/ 286053 h 310678"/>
                <a:gd name="connsiteX5" fmla="*/ 187128 w 202445"/>
                <a:gd name="connsiteY5" fmla="*/ 117175 h 310678"/>
                <a:gd name="connsiteX6" fmla="*/ 92736 w 202445"/>
                <a:gd name="connsiteY6" fmla="*/ -173 h 31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45" h="310678">
                  <a:moveTo>
                    <a:pt x="92736" y="-173"/>
                  </a:moveTo>
                  <a:cubicBezTo>
                    <a:pt x="83211" y="5447"/>
                    <a:pt x="114357" y="44594"/>
                    <a:pt x="97498" y="84313"/>
                  </a:cubicBezTo>
                  <a:cubicBezTo>
                    <a:pt x="82639" y="119080"/>
                    <a:pt x="48159" y="113936"/>
                    <a:pt x="22251" y="149941"/>
                  </a:cubicBezTo>
                  <a:cubicBezTo>
                    <a:pt x="-1467" y="182707"/>
                    <a:pt x="-11182" y="240047"/>
                    <a:pt x="17488" y="276528"/>
                  </a:cubicBezTo>
                  <a:cubicBezTo>
                    <a:pt x="51302" y="319486"/>
                    <a:pt x="127216" y="319105"/>
                    <a:pt x="168078" y="286053"/>
                  </a:cubicBezTo>
                  <a:cubicBezTo>
                    <a:pt x="226276" y="238428"/>
                    <a:pt x="194177" y="139749"/>
                    <a:pt x="187128" y="117175"/>
                  </a:cubicBezTo>
                  <a:cubicBezTo>
                    <a:pt x="162935" y="43451"/>
                    <a:pt x="104165" y="-6936"/>
                    <a:pt x="92736" y="-173"/>
                  </a:cubicBezTo>
                  <a:close/>
                </a:path>
              </a:pathLst>
            </a:custGeom>
            <a:solidFill>
              <a:srgbClr val="3185BC"/>
            </a:solidFill>
            <a:ln w="4763" cap="flat">
              <a:solidFill>
                <a:srgbClr val="000000"/>
              </a:solidFill>
              <a:prstDash val="solid"/>
              <a:miter/>
            </a:ln>
          </p:spPr>
          <p:txBody>
            <a:bodyPr rtlCol="0" anchor="ctr"/>
            <a:lstStyle/>
            <a:p>
              <a:endParaRPr lang="zh-CN" altLang="en-US"/>
            </a:p>
          </p:txBody>
        </p:sp>
        <p:sp>
          <p:nvSpPr>
            <p:cNvPr id="110" name="任意多边形: 形状 109">
              <a:extLst>
                <a:ext uri="{FF2B5EF4-FFF2-40B4-BE49-F238E27FC236}">
                  <a16:creationId xmlns:a16="http://schemas.microsoft.com/office/drawing/2014/main" id="{E76A41BC-79F6-4ACB-8B6C-664D279017A0}"/>
                </a:ext>
              </a:extLst>
            </p:cNvPr>
            <p:cNvSpPr/>
            <p:nvPr/>
          </p:nvSpPr>
          <p:spPr>
            <a:xfrm>
              <a:off x="5970593" y="3309301"/>
              <a:ext cx="94810" cy="179680"/>
            </a:xfrm>
            <a:custGeom>
              <a:avLst/>
              <a:gdLst>
                <a:gd name="connsiteX0" fmla="*/ 43347 w 94810"/>
                <a:gd name="connsiteY0" fmla="*/ -431 h 179680"/>
                <a:gd name="connsiteX1" fmla="*/ 45633 w 94810"/>
                <a:gd name="connsiteY1" fmla="*/ 48337 h 179680"/>
                <a:gd name="connsiteX2" fmla="*/ 10391 w 94810"/>
                <a:gd name="connsiteY2" fmla="*/ 86437 h 179680"/>
                <a:gd name="connsiteX3" fmla="*/ 8105 w 94810"/>
                <a:gd name="connsiteY3" fmla="*/ 159589 h 179680"/>
                <a:gd name="connsiteX4" fmla="*/ 72417 w 94810"/>
                <a:gd name="connsiteY4" fmla="*/ 170315 h 179680"/>
                <a:gd name="connsiteX5" fmla="*/ 78590 w 94810"/>
                <a:gd name="connsiteY5" fmla="*/ 165019 h 179680"/>
                <a:gd name="connsiteX6" fmla="*/ 87448 w 94810"/>
                <a:gd name="connsiteY6" fmla="*/ 67387 h 179680"/>
                <a:gd name="connsiteX7" fmla="*/ 43347 w 94810"/>
                <a:gd name="connsiteY7" fmla="*/ -431 h 17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10" h="179680">
                  <a:moveTo>
                    <a:pt x="43347" y="-431"/>
                  </a:moveTo>
                  <a:cubicBezTo>
                    <a:pt x="38966" y="2808"/>
                    <a:pt x="53539" y="25478"/>
                    <a:pt x="45633" y="48337"/>
                  </a:cubicBezTo>
                  <a:cubicBezTo>
                    <a:pt x="38680" y="68435"/>
                    <a:pt x="22488" y="65482"/>
                    <a:pt x="10391" y="86437"/>
                  </a:cubicBezTo>
                  <a:cubicBezTo>
                    <a:pt x="-754" y="105487"/>
                    <a:pt x="-5326" y="138539"/>
                    <a:pt x="8105" y="159589"/>
                  </a:cubicBezTo>
                  <a:cubicBezTo>
                    <a:pt x="22906" y="180306"/>
                    <a:pt x="51691" y="185107"/>
                    <a:pt x="72417" y="170315"/>
                  </a:cubicBezTo>
                  <a:cubicBezTo>
                    <a:pt x="74627" y="168733"/>
                    <a:pt x="76694" y="166961"/>
                    <a:pt x="78590" y="165019"/>
                  </a:cubicBezTo>
                  <a:cubicBezTo>
                    <a:pt x="105926" y="137587"/>
                    <a:pt x="90877" y="80437"/>
                    <a:pt x="87448" y="67387"/>
                  </a:cubicBezTo>
                  <a:cubicBezTo>
                    <a:pt x="76208" y="24811"/>
                    <a:pt x="49157" y="-4336"/>
                    <a:pt x="43347" y="-431"/>
                  </a:cubicBezTo>
                  <a:close/>
                </a:path>
              </a:pathLst>
            </a:custGeom>
            <a:solidFill>
              <a:srgbClr val="63BDE2"/>
            </a:solidFill>
            <a:ln w="9525" cap="flat">
              <a:noFill/>
              <a:prstDash val="solid"/>
              <a:miter/>
            </a:ln>
          </p:spPr>
          <p:txBody>
            <a:bodyPr rtlCol="0" anchor="ctr"/>
            <a:lstStyle/>
            <a:p>
              <a:endParaRPr lang="zh-CN" altLang="en-US"/>
            </a:p>
          </p:txBody>
        </p:sp>
        <p:sp>
          <p:nvSpPr>
            <p:cNvPr id="111" name="任意多边形: 形状 110">
              <a:extLst>
                <a:ext uri="{FF2B5EF4-FFF2-40B4-BE49-F238E27FC236}">
                  <a16:creationId xmlns:a16="http://schemas.microsoft.com/office/drawing/2014/main" id="{BF8D198E-BFDF-48D9-B1B6-6C20BD06985F}"/>
                </a:ext>
              </a:extLst>
            </p:cNvPr>
            <p:cNvSpPr/>
            <p:nvPr/>
          </p:nvSpPr>
          <p:spPr>
            <a:xfrm>
              <a:off x="5996041" y="3329405"/>
              <a:ext cx="64043" cy="126826"/>
            </a:xfrm>
            <a:custGeom>
              <a:avLst/>
              <a:gdLst>
                <a:gd name="connsiteX0" fmla="*/ 29329 w 64043"/>
                <a:gd name="connsiteY0" fmla="*/ -533 h 126826"/>
                <a:gd name="connsiteX1" fmla="*/ 30853 w 64043"/>
                <a:gd name="connsiteY1" fmla="*/ 33948 h 126826"/>
                <a:gd name="connsiteX2" fmla="*/ 6850 w 64043"/>
                <a:gd name="connsiteY2" fmla="*/ 60808 h 126826"/>
                <a:gd name="connsiteX3" fmla="*/ 5422 w 64043"/>
                <a:gd name="connsiteY3" fmla="*/ 112530 h 126826"/>
                <a:gd name="connsiteX4" fmla="*/ 47713 w 64043"/>
                <a:gd name="connsiteY4" fmla="*/ 120883 h 126826"/>
                <a:gd name="connsiteX5" fmla="*/ 53047 w 64043"/>
                <a:gd name="connsiteY5" fmla="*/ 116339 h 126826"/>
                <a:gd name="connsiteX6" fmla="*/ 58952 w 64043"/>
                <a:gd name="connsiteY6" fmla="*/ 47378 h 126826"/>
                <a:gd name="connsiteX7" fmla="*/ 29329 w 64043"/>
                <a:gd name="connsiteY7" fmla="*/ -533 h 12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3" h="126826">
                  <a:moveTo>
                    <a:pt x="29329" y="-533"/>
                  </a:moveTo>
                  <a:cubicBezTo>
                    <a:pt x="26377" y="1658"/>
                    <a:pt x="36187" y="17756"/>
                    <a:pt x="30853" y="33948"/>
                  </a:cubicBezTo>
                  <a:cubicBezTo>
                    <a:pt x="26091" y="48140"/>
                    <a:pt x="15137" y="46045"/>
                    <a:pt x="6850" y="60808"/>
                  </a:cubicBezTo>
                  <a:cubicBezTo>
                    <a:pt x="-1941" y="76811"/>
                    <a:pt x="-2475" y="96070"/>
                    <a:pt x="5422" y="112530"/>
                  </a:cubicBezTo>
                  <a:cubicBezTo>
                    <a:pt x="14794" y="126512"/>
                    <a:pt x="33720" y="130255"/>
                    <a:pt x="47713" y="120883"/>
                  </a:cubicBezTo>
                  <a:cubicBezTo>
                    <a:pt x="49656" y="119578"/>
                    <a:pt x="51446" y="118054"/>
                    <a:pt x="53047" y="116339"/>
                  </a:cubicBezTo>
                  <a:cubicBezTo>
                    <a:pt x="71525" y="97289"/>
                    <a:pt x="61334" y="56617"/>
                    <a:pt x="58952" y="47378"/>
                  </a:cubicBezTo>
                  <a:cubicBezTo>
                    <a:pt x="51713" y="17280"/>
                    <a:pt x="33235" y="-3295"/>
                    <a:pt x="29329" y="-533"/>
                  </a:cubicBezTo>
                  <a:close/>
                </a:path>
              </a:pathLst>
            </a:custGeom>
            <a:solidFill>
              <a:srgbClr val="FFFFFF"/>
            </a:solidFill>
            <a:ln w="9525" cap="flat">
              <a:noFill/>
              <a:prstDash val="solid"/>
              <a:miter/>
            </a:ln>
          </p:spPr>
          <p:txBody>
            <a:bodyPr rtlCol="0" anchor="ctr"/>
            <a:lstStyle/>
            <a:p>
              <a:endParaRPr lang="zh-CN" altLang="en-US"/>
            </a:p>
          </p:txBody>
        </p:sp>
        <p:sp>
          <p:nvSpPr>
            <p:cNvPr id="112" name="任意多边形: 形状 111">
              <a:extLst>
                <a:ext uri="{FF2B5EF4-FFF2-40B4-BE49-F238E27FC236}">
                  <a16:creationId xmlns:a16="http://schemas.microsoft.com/office/drawing/2014/main" id="{7CDACFE6-4B23-495E-8A54-3B611DD544F1}"/>
                </a:ext>
              </a:extLst>
            </p:cNvPr>
            <p:cNvSpPr/>
            <p:nvPr/>
          </p:nvSpPr>
          <p:spPr>
            <a:xfrm>
              <a:off x="5611963" y="3178228"/>
              <a:ext cx="150767" cy="231332"/>
            </a:xfrm>
            <a:custGeom>
              <a:avLst/>
              <a:gdLst>
                <a:gd name="connsiteX0" fmla="*/ 69079 w 150767"/>
                <a:gd name="connsiteY0" fmla="*/ -327 h 231332"/>
                <a:gd name="connsiteX1" fmla="*/ 72603 w 150767"/>
                <a:gd name="connsiteY1" fmla="*/ 62538 h 231332"/>
                <a:gd name="connsiteX2" fmla="*/ 16501 w 150767"/>
                <a:gd name="connsiteY2" fmla="*/ 111402 h 231332"/>
                <a:gd name="connsiteX3" fmla="*/ 12976 w 150767"/>
                <a:gd name="connsiteY3" fmla="*/ 205699 h 231332"/>
                <a:gd name="connsiteX4" fmla="*/ 125086 w 150767"/>
                <a:gd name="connsiteY4" fmla="*/ 212748 h 231332"/>
                <a:gd name="connsiteX5" fmla="*/ 139087 w 150767"/>
                <a:gd name="connsiteY5" fmla="*/ 86922 h 231332"/>
                <a:gd name="connsiteX6" fmla="*/ 69079 w 150767"/>
                <a:gd name="connsiteY6" fmla="*/ -327 h 23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767" h="231332">
                  <a:moveTo>
                    <a:pt x="69079" y="-327"/>
                  </a:moveTo>
                  <a:cubicBezTo>
                    <a:pt x="62030" y="3769"/>
                    <a:pt x="85176" y="32916"/>
                    <a:pt x="72603" y="62538"/>
                  </a:cubicBezTo>
                  <a:cubicBezTo>
                    <a:pt x="61554" y="88447"/>
                    <a:pt x="35836" y="84636"/>
                    <a:pt x="16501" y="111402"/>
                  </a:cubicBezTo>
                  <a:cubicBezTo>
                    <a:pt x="-1121" y="135786"/>
                    <a:pt x="-8360" y="178553"/>
                    <a:pt x="12976" y="205699"/>
                  </a:cubicBezTo>
                  <a:cubicBezTo>
                    <a:pt x="38218" y="237703"/>
                    <a:pt x="94701" y="237418"/>
                    <a:pt x="125086" y="212748"/>
                  </a:cubicBezTo>
                  <a:cubicBezTo>
                    <a:pt x="168520" y="177410"/>
                    <a:pt x="144612" y="103782"/>
                    <a:pt x="139087" y="86922"/>
                  </a:cubicBezTo>
                  <a:cubicBezTo>
                    <a:pt x="121276" y="32153"/>
                    <a:pt x="77556" y="-5374"/>
                    <a:pt x="69079" y="-327"/>
                  </a:cubicBezTo>
                  <a:close/>
                </a:path>
              </a:pathLst>
            </a:custGeom>
            <a:solidFill>
              <a:srgbClr val="3185BC"/>
            </a:solidFill>
            <a:ln w="4763" cap="flat">
              <a:solidFill>
                <a:srgbClr val="000000"/>
              </a:solidFill>
              <a:prstDash val="solid"/>
              <a:miter/>
            </a:ln>
          </p:spPr>
          <p:txBody>
            <a:bodyPr rtlCol="0" anchor="ctr"/>
            <a:lstStyle/>
            <a:p>
              <a:endParaRPr lang="zh-CN" altLang="en-US"/>
            </a:p>
          </p:txBody>
        </p:sp>
        <p:sp>
          <p:nvSpPr>
            <p:cNvPr id="113" name="任意多边形: 形状 112">
              <a:extLst>
                <a:ext uri="{FF2B5EF4-FFF2-40B4-BE49-F238E27FC236}">
                  <a16:creationId xmlns:a16="http://schemas.microsoft.com/office/drawing/2014/main" id="{C53CC741-E2F1-4D97-BEBB-2F967EF7DA6D}"/>
                </a:ext>
              </a:extLst>
            </p:cNvPr>
            <p:cNvSpPr/>
            <p:nvPr/>
          </p:nvSpPr>
          <p:spPr>
            <a:xfrm>
              <a:off x="5687672" y="3247550"/>
              <a:ext cx="70724" cy="134007"/>
            </a:xfrm>
            <a:custGeom>
              <a:avLst/>
              <a:gdLst>
                <a:gd name="connsiteX0" fmla="*/ 32232 w 70724"/>
                <a:gd name="connsiteY0" fmla="*/ -497 h 134007"/>
                <a:gd name="connsiteX1" fmla="*/ 33851 w 70724"/>
                <a:gd name="connsiteY1" fmla="*/ 35793 h 134007"/>
                <a:gd name="connsiteX2" fmla="*/ 7657 w 70724"/>
                <a:gd name="connsiteY2" fmla="*/ 64368 h 134007"/>
                <a:gd name="connsiteX3" fmla="*/ 5943 w 70724"/>
                <a:gd name="connsiteY3" fmla="*/ 118851 h 134007"/>
                <a:gd name="connsiteX4" fmla="*/ 53920 w 70724"/>
                <a:gd name="connsiteY4" fmla="*/ 126804 h 134007"/>
                <a:gd name="connsiteX5" fmla="*/ 58521 w 70724"/>
                <a:gd name="connsiteY5" fmla="*/ 122852 h 134007"/>
                <a:gd name="connsiteX6" fmla="*/ 64998 w 70724"/>
                <a:gd name="connsiteY6" fmla="*/ 50176 h 134007"/>
                <a:gd name="connsiteX7" fmla="*/ 32232 w 70724"/>
                <a:gd name="connsiteY7" fmla="*/ -497 h 13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24" h="134007">
                  <a:moveTo>
                    <a:pt x="32232" y="-497"/>
                  </a:moveTo>
                  <a:cubicBezTo>
                    <a:pt x="28993" y="1884"/>
                    <a:pt x="39757" y="18553"/>
                    <a:pt x="33851" y="35793"/>
                  </a:cubicBezTo>
                  <a:cubicBezTo>
                    <a:pt x="28708" y="50747"/>
                    <a:pt x="16706" y="48556"/>
                    <a:pt x="7657" y="64368"/>
                  </a:cubicBezTo>
                  <a:cubicBezTo>
                    <a:pt x="-2096" y="81065"/>
                    <a:pt x="-2744" y="101573"/>
                    <a:pt x="5943" y="118851"/>
                  </a:cubicBezTo>
                  <a:cubicBezTo>
                    <a:pt x="16992" y="134291"/>
                    <a:pt x="38471" y="137853"/>
                    <a:pt x="53920" y="126804"/>
                  </a:cubicBezTo>
                  <a:cubicBezTo>
                    <a:pt x="55568" y="125623"/>
                    <a:pt x="57102" y="124299"/>
                    <a:pt x="58521" y="122852"/>
                  </a:cubicBezTo>
                  <a:cubicBezTo>
                    <a:pt x="78809" y="102468"/>
                    <a:pt x="68046" y="59891"/>
                    <a:pt x="64998" y="50176"/>
                  </a:cubicBezTo>
                  <a:cubicBezTo>
                    <a:pt x="56711" y="18267"/>
                    <a:pt x="36232" y="-3545"/>
                    <a:pt x="32232" y="-497"/>
                  </a:cubicBezTo>
                  <a:close/>
                </a:path>
              </a:pathLst>
            </a:custGeom>
            <a:solidFill>
              <a:srgbClr val="63BDE2"/>
            </a:solidFill>
            <a:ln w="9525" cap="flat">
              <a:noFill/>
              <a:prstDash val="solid"/>
              <a:miter/>
            </a:ln>
          </p:spPr>
          <p:txBody>
            <a:bodyPr rtlCol="0" anchor="ctr"/>
            <a:lstStyle/>
            <a:p>
              <a:endParaRPr lang="zh-CN" altLang="en-US"/>
            </a:p>
          </p:txBody>
        </p:sp>
        <p:sp>
          <p:nvSpPr>
            <p:cNvPr id="114" name="任意多边形: 形状 113">
              <a:extLst>
                <a:ext uri="{FF2B5EF4-FFF2-40B4-BE49-F238E27FC236}">
                  <a16:creationId xmlns:a16="http://schemas.microsoft.com/office/drawing/2014/main" id="{5B5DC04A-8EAD-4F6A-9565-3C42DA60BC77}"/>
                </a:ext>
              </a:extLst>
            </p:cNvPr>
            <p:cNvSpPr/>
            <p:nvPr/>
          </p:nvSpPr>
          <p:spPr>
            <a:xfrm>
              <a:off x="5706572" y="3262501"/>
              <a:ext cx="47880" cy="94587"/>
            </a:xfrm>
            <a:custGeom>
              <a:avLst/>
              <a:gdLst>
                <a:gd name="connsiteX0" fmla="*/ 21809 w 47880"/>
                <a:gd name="connsiteY0" fmla="*/ -590 h 94587"/>
                <a:gd name="connsiteX1" fmla="*/ 22952 w 47880"/>
                <a:gd name="connsiteY1" fmla="*/ 25033 h 94587"/>
                <a:gd name="connsiteX2" fmla="*/ 5140 w 47880"/>
                <a:gd name="connsiteY2" fmla="*/ 45035 h 94587"/>
                <a:gd name="connsiteX3" fmla="*/ 3997 w 47880"/>
                <a:gd name="connsiteY3" fmla="*/ 83611 h 94587"/>
                <a:gd name="connsiteX4" fmla="*/ 35401 w 47880"/>
                <a:gd name="connsiteY4" fmla="*/ 90060 h 94587"/>
                <a:gd name="connsiteX5" fmla="*/ 39620 w 47880"/>
                <a:gd name="connsiteY5" fmla="*/ 86469 h 94587"/>
                <a:gd name="connsiteX6" fmla="*/ 44097 w 47880"/>
                <a:gd name="connsiteY6" fmla="*/ 35034 h 94587"/>
                <a:gd name="connsiteX7" fmla="*/ 21809 w 47880"/>
                <a:gd name="connsiteY7" fmla="*/ -590 h 9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0" h="94587">
                  <a:moveTo>
                    <a:pt x="21809" y="-590"/>
                  </a:moveTo>
                  <a:cubicBezTo>
                    <a:pt x="19618" y="1030"/>
                    <a:pt x="26952" y="13031"/>
                    <a:pt x="22952" y="25033"/>
                  </a:cubicBezTo>
                  <a:cubicBezTo>
                    <a:pt x="18951" y="37034"/>
                    <a:pt x="11236" y="34082"/>
                    <a:pt x="5140" y="45035"/>
                  </a:cubicBezTo>
                  <a:cubicBezTo>
                    <a:pt x="-1480" y="56951"/>
                    <a:pt x="-1899" y="71324"/>
                    <a:pt x="3997" y="83611"/>
                  </a:cubicBezTo>
                  <a:cubicBezTo>
                    <a:pt x="10883" y="94061"/>
                    <a:pt x="24952" y="96956"/>
                    <a:pt x="35401" y="90060"/>
                  </a:cubicBezTo>
                  <a:cubicBezTo>
                    <a:pt x="36953" y="89040"/>
                    <a:pt x="38363" y="87831"/>
                    <a:pt x="39620" y="86469"/>
                  </a:cubicBezTo>
                  <a:cubicBezTo>
                    <a:pt x="53432" y="72086"/>
                    <a:pt x="45811" y="41987"/>
                    <a:pt x="44097" y="35034"/>
                  </a:cubicBezTo>
                  <a:cubicBezTo>
                    <a:pt x="38477" y="12650"/>
                    <a:pt x="24571" y="-2685"/>
                    <a:pt x="21809" y="-590"/>
                  </a:cubicBezTo>
                  <a:close/>
                </a:path>
              </a:pathLst>
            </a:custGeom>
            <a:solidFill>
              <a:srgbClr val="FFFFFF"/>
            </a:solidFill>
            <a:ln w="9525" cap="flat">
              <a:noFill/>
              <a:prstDash val="solid"/>
              <a:miter/>
            </a:ln>
          </p:spPr>
          <p:txBody>
            <a:bodyPr rtlCol="0" anchor="ctr"/>
            <a:lstStyle/>
            <a:p>
              <a:endParaRPr lang="zh-CN" altLang="en-US"/>
            </a:p>
          </p:txBody>
        </p:sp>
        <p:sp>
          <p:nvSpPr>
            <p:cNvPr id="115" name="任意多边形: 形状 114">
              <a:extLst>
                <a:ext uri="{FF2B5EF4-FFF2-40B4-BE49-F238E27FC236}">
                  <a16:creationId xmlns:a16="http://schemas.microsoft.com/office/drawing/2014/main" id="{633BA49D-D973-413F-8431-3CCB7231464C}"/>
                </a:ext>
              </a:extLst>
            </p:cNvPr>
            <p:cNvSpPr/>
            <p:nvPr/>
          </p:nvSpPr>
          <p:spPr>
            <a:xfrm>
              <a:off x="6506205" y="3206659"/>
              <a:ext cx="199619" cy="306622"/>
            </a:xfrm>
            <a:custGeom>
              <a:avLst/>
              <a:gdLst>
                <a:gd name="connsiteX0" fmla="*/ 91523 w 199619"/>
                <a:gd name="connsiteY0" fmla="*/ -182 h 306622"/>
                <a:gd name="connsiteX1" fmla="*/ 96190 w 199619"/>
                <a:gd name="connsiteY1" fmla="*/ 83161 h 306622"/>
                <a:gd name="connsiteX2" fmla="*/ 21895 w 199619"/>
                <a:gd name="connsiteY2" fmla="*/ 147931 h 306622"/>
                <a:gd name="connsiteX3" fmla="*/ 17323 w 199619"/>
                <a:gd name="connsiteY3" fmla="*/ 272899 h 306622"/>
                <a:gd name="connsiteX4" fmla="*/ 165818 w 199619"/>
                <a:gd name="connsiteY4" fmla="*/ 282424 h 306622"/>
                <a:gd name="connsiteX5" fmla="*/ 184392 w 199619"/>
                <a:gd name="connsiteY5" fmla="*/ 115832 h 306622"/>
                <a:gd name="connsiteX6" fmla="*/ 91523 w 199619"/>
                <a:gd name="connsiteY6" fmla="*/ -182 h 30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619" h="306622">
                  <a:moveTo>
                    <a:pt x="91523" y="-182"/>
                  </a:moveTo>
                  <a:cubicBezTo>
                    <a:pt x="81998" y="5342"/>
                    <a:pt x="112859" y="44014"/>
                    <a:pt x="96190" y="83161"/>
                  </a:cubicBezTo>
                  <a:cubicBezTo>
                    <a:pt x="81617" y="117546"/>
                    <a:pt x="47613" y="112403"/>
                    <a:pt x="21895" y="147931"/>
                  </a:cubicBezTo>
                  <a:cubicBezTo>
                    <a:pt x="-1441" y="180316"/>
                    <a:pt x="-11061" y="236895"/>
                    <a:pt x="17323" y="272899"/>
                  </a:cubicBezTo>
                  <a:cubicBezTo>
                    <a:pt x="50661" y="315285"/>
                    <a:pt x="125623" y="314905"/>
                    <a:pt x="165818" y="282424"/>
                  </a:cubicBezTo>
                  <a:cubicBezTo>
                    <a:pt x="222968" y="235752"/>
                    <a:pt x="191631" y="138121"/>
                    <a:pt x="184392" y="115832"/>
                  </a:cubicBezTo>
                  <a:cubicBezTo>
                    <a:pt x="161246" y="42871"/>
                    <a:pt x="102858" y="-6850"/>
                    <a:pt x="91523" y="-182"/>
                  </a:cubicBezTo>
                  <a:close/>
                </a:path>
              </a:pathLst>
            </a:custGeom>
            <a:solidFill>
              <a:srgbClr val="3185BC"/>
            </a:solidFill>
            <a:ln w="4763" cap="flat">
              <a:solidFill>
                <a:srgbClr val="000000"/>
              </a:solidFill>
              <a:prstDash val="solid"/>
              <a:miter/>
            </a:ln>
          </p:spPr>
          <p:txBody>
            <a:bodyPr rtlCol="0" anchor="ctr"/>
            <a:lstStyle/>
            <a:p>
              <a:endParaRPr lang="zh-CN" altLang="en-US"/>
            </a:p>
          </p:txBody>
        </p:sp>
        <p:sp>
          <p:nvSpPr>
            <p:cNvPr id="116" name="任意多边形: 形状 115">
              <a:extLst>
                <a:ext uri="{FF2B5EF4-FFF2-40B4-BE49-F238E27FC236}">
                  <a16:creationId xmlns:a16="http://schemas.microsoft.com/office/drawing/2014/main" id="{1CFC0BAB-895C-4B0E-AF73-0C7E2467D314}"/>
                </a:ext>
              </a:extLst>
            </p:cNvPr>
            <p:cNvSpPr/>
            <p:nvPr/>
          </p:nvSpPr>
          <p:spPr>
            <a:xfrm>
              <a:off x="6606489" y="3298549"/>
              <a:ext cx="93527" cy="177179"/>
            </a:xfrm>
            <a:custGeom>
              <a:avLst/>
              <a:gdLst>
                <a:gd name="connsiteX0" fmla="*/ 42769 w 93527"/>
                <a:gd name="connsiteY0" fmla="*/ -443 h 177179"/>
                <a:gd name="connsiteX1" fmla="*/ 44960 w 93527"/>
                <a:gd name="connsiteY1" fmla="*/ 47754 h 177179"/>
                <a:gd name="connsiteX2" fmla="*/ 10193 w 93527"/>
                <a:gd name="connsiteY2" fmla="*/ 85187 h 177179"/>
                <a:gd name="connsiteX3" fmla="*/ 8003 w 93527"/>
                <a:gd name="connsiteY3" fmla="*/ 157387 h 177179"/>
                <a:gd name="connsiteX4" fmla="*/ 77535 w 93527"/>
                <a:gd name="connsiteY4" fmla="*/ 162721 h 177179"/>
                <a:gd name="connsiteX5" fmla="*/ 86298 w 93527"/>
                <a:gd name="connsiteY5" fmla="*/ 66423 h 177179"/>
                <a:gd name="connsiteX6" fmla="*/ 42769 w 93527"/>
                <a:gd name="connsiteY6" fmla="*/ -443 h 17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27" h="177179">
                  <a:moveTo>
                    <a:pt x="42769" y="-443"/>
                  </a:moveTo>
                  <a:cubicBezTo>
                    <a:pt x="38483" y="2796"/>
                    <a:pt x="52770" y="25084"/>
                    <a:pt x="44960" y="47754"/>
                  </a:cubicBezTo>
                  <a:cubicBezTo>
                    <a:pt x="38102" y="67566"/>
                    <a:pt x="22195" y="64613"/>
                    <a:pt x="10193" y="85187"/>
                  </a:cubicBezTo>
                  <a:cubicBezTo>
                    <a:pt x="-761" y="104237"/>
                    <a:pt x="-5237" y="136622"/>
                    <a:pt x="8003" y="157387"/>
                  </a:cubicBezTo>
                  <a:cubicBezTo>
                    <a:pt x="23623" y="181866"/>
                    <a:pt x="58676" y="181675"/>
                    <a:pt x="77535" y="162721"/>
                  </a:cubicBezTo>
                  <a:cubicBezTo>
                    <a:pt x="104491" y="135765"/>
                    <a:pt x="89632" y="79282"/>
                    <a:pt x="86298" y="66423"/>
                  </a:cubicBezTo>
                  <a:cubicBezTo>
                    <a:pt x="75249" y="24513"/>
                    <a:pt x="48103" y="-4252"/>
                    <a:pt x="42769" y="-443"/>
                  </a:cubicBezTo>
                  <a:close/>
                </a:path>
              </a:pathLst>
            </a:custGeom>
            <a:solidFill>
              <a:srgbClr val="63BDE2"/>
            </a:solidFill>
            <a:ln w="9525" cap="flat">
              <a:noFill/>
              <a:prstDash val="solid"/>
              <a:miter/>
            </a:ln>
          </p:spPr>
          <p:txBody>
            <a:bodyPr rtlCol="0" anchor="ctr"/>
            <a:lstStyle/>
            <a:p>
              <a:endParaRPr lang="zh-CN" altLang="en-US"/>
            </a:p>
          </p:txBody>
        </p:sp>
        <p:sp>
          <p:nvSpPr>
            <p:cNvPr id="117" name="任意多边形: 形状 116">
              <a:extLst>
                <a:ext uri="{FF2B5EF4-FFF2-40B4-BE49-F238E27FC236}">
                  <a16:creationId xmlns:a16="http://schemas.microsoft.com/office/drawing/2014/main" id="{7BE499CF-09DE-4A8E-8C8E-71292C959A63}"/>
                </a:ext>
              </a:extLst>
            </p:cNvPr>
            <p:cNvSpPr/>
            <p:nvPr/>
          </p:nvSpPr>
          <p:spPr>
            <a:xfrm>
              <a:off x="6631598" y="3318354"/>
              <a:ext cx="63821" cy="125637"/>
            </a:xfrm>
            <a:custGeom>
              <a:avLst/>
              <a:gdLst>
                <a:gd name="connsiteX0" fmla="*/ 28899 w 63821"/>
                <a:gd name="connsiteY0" fmla="*/ -531 h 125637"/>
                <a:gd name="connsiteX1" fmla="*/ 30423 w 63821"/>
                <a:gd name="connsiteY1" fmla="*/ 33569 h 125637"/>
                <a:gd name="connsiteX2" fmla="*/ 6802 w 63821"/>
                <a:gd name="connsiteY2" fmla="*/ 60048 h 125637"/>
                <a:gd name="connsiteX3" fmla="*/ 5278 w 63821"/>
                <a:gd name="connsiteY3" fmla="*/ 111102 h 125637"/>
                <a:gd name="connsiteX4" fmla="*/ 46902 w 63821"/>
                <a:gd name="connsiteY4" fmla="*/ 120027 h 125637"/>
                <a:gd name="connsiteX5" fmla="*/ 52903 w 63821"/>
                <a:gd name="connsiteY5" fmla="*/ 114912 h 125637"/>
                <a:gd name="connsiteX6" fmla="*/ 58808 w 63821"/>
                <a:gd name="connsiteY6" fmla="*/ 46808 h 125637"/>
                <a:gd name="connsiteX7" fmla="*/ 28899 w 63821"/>
                <a:gd name="connsiteY7" fmla="*/ -531 h 12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21" h="125637">
                  <a:moveTo>
                    <a:pt x="28899" y="-531"/>
                  </a:moveTo>
                  <a:cubicBezTo>
                    <a:pt x="25947" y="1755"/>
                    <a:pt x="35662" y="17472"/>
                    <a:pt x="30423" y="33569"/>
                  </a:cubicBezTo>
                  <a:cubicBezTo>
                    <a:pt x="25756" y="47571"/>
                    <a:pt x="14898" y="45475"/>
                    <a:pt x="6802" y="60048"/>
                  </a:cubicBezTo>
                  <a:cubicBezTo>
                    <a:pt x="-1885" y="75832"/>
                    <a:pt x="-2457" y="94834"/>
                    <a:pt x="5278" y="111102"/>
                  </a:cubicBezTo>
                  <a:cubicBezTo>
                    <a:pt x="14307" y="125056"/>
                    <a:pt x="32938" y="129057"/>
                    <a:pt x="46902" y="120027"/>
                  </a:cubicBezTo>
                  <a:cubicBezTo>
                    <a:pt x="49112" y="118589"/>
                    <a:pt x="51131" y="116874"/>
                    <a:pt x="52903" y="114912"/>
                  </a:cubicBezTo>
                  <a:cubicBezTo>
                    <a:pt x="71190" y="95862"/>
                    <a:pt x="61189" y="55857"/>
                    <a:pt x="58808" y="46808"/>
                  </a:cubicBezTo>
                  <a:cubicBezTo>
                    <a:pt x="50997" y="17090"/>
                    <a:pt x="32519" y="-3293"/>
                    <a:pt x="28899" y="-531"/>
                  </a:cubicBezTo>
                  <a:close/>
                </a:path>
              </a:pathLst>
            </a:custGeom>
            <a:solidFill>
              <a:srgbClr val="FFFFFF"/>
            </a:solidFill>
            <a:ln w="9525" cap="flat">
              <a:noFill/>
              <a:prstDash val="solid"/>
              <a:miter/>
            </a:ln>
          </p:spPr>
          <p:txBody>
            <a:bodyPr rtlCol="0" anchor="ctr"/>
            <a:lstStyle/>
            <a:p>
              <a:endParaRPr lang="zh-CN" altLang="en-US"/>
            </a:p>
          </p:txBody>
        </p:sp>
        <p:sp>
          <p:nvSpPr>
            <p:cNvPr id="118" name="任意多边形: 形状 117">
              <a:extLst>
                <a:ext uri="{FF2B5EF4-FFF2-40B4-BE49-F238E27FC236}">
                  <a16:creationId xmlns:a16="http://schemas.microsoft.com/office/drawing/2014/main" id="{923E1988-D5D6-49C9-81BA-D08433E656FA}"/>
                </a:ext>
              </a:extLst>
            </p:cNvPr>
            <p:cNvSpPr/>
            <p:nvPr/>
          </p:nvSpPr>
          <p:spPr>
            <a:xfrm>
              <a:off x="6242013" y="3511217"/>
              <a:ext cx="106047" cy="163113"/>
            </a:xfrm>
            <a:custGeom>
              <a:avLst/>
              <a:gdLst>
                <a:gd name="connsiteX0" fmla="*/ 48533 w 106047"/>
                <a:gd name="connsiteY0" fmla="*/ -512 h 163113"/>
                <a:gd name="connsiteX1" fmla="*/ 51010 w 106047"/>
                <a:gd name="connsiteY1" fmla="*/ 43779 h 163113"/>
                <a:gd name="connsiteX2" fmla="*/ 11576 w 106047"/>
                <a:gd name="connsiteY2" fmla="*/ 78164 h 163113"/>
                <a:gd name="connsiteX3" fmla="*/ 9100 w 106047"/>
                <a:gd name="connsiteY3" fmla="*/ 144839 h 163113"/>
                <a:gd name="connsiteX4" fmla="*/ 87967 w 106047"/>
                <a:gd name="connsiteY4" fmla="*/ 149792 h 163113"/>
                <a:gd name="connsiteX5" fmla="*/ 97492 w 106047"/>
                <a:gd name="connsiteY5" fmla="*/ 61305 h 163113"/>
                <a:gd name="connsiteX6" fmla="*/ 48533 w 106047"/>
                <a:gd name="connsiteY6" fmla="*/ -512 h 16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47" h="163113">
                  <a:moveTo>
                    <a:pt x="48533" y="-512"/>
                  </a:moveTo>
                  <a:cubicBezTo>
                    <a:pt x="43675" y="2440"/>
                    <a:pt x="59868" y="22919"/>
                    <a:pt x="51010" y="43779"/>
                  </a:cubicBezTo>
                  <a:cubicBezTo>
                    <a:pt x="43294" y="61972"/>
                    <a:pt x="25197" y="59305"/>
                    <a:pt x="11576" y="78164"/>
                  </a:cubicBezTo>
                  <a:cubicBezTo>
                    <a:pt x="-806" y="95309"/>
                    <a:pt x="-5950" y="125789"/>
                    <a:pt x="9100" y="144839"/>
                  </a:cubicBezTo>
                  <a:cubicBezTo>
                    <a:pt x="26816" y="167413"/>
                    <a:pt x="66250" y="167127"/>
                    <a:pt x="87967" y="149792"/>
                  </a:cubicBezTo>
                  <a:cubicBezTo>
                    <a:pt x="118542" y="124932"/>
                    <a:pt x="101683" y="73592"/>
                    <a:pt x="97492" y="61305"/>
                  </a:cubicBezTo>
                  <a:cubicBezTo>
                    <a:pt x="85300" y="22633"/>
                    <a:pt x="54534" y="-3751"/>
                    <a:pt x="48533" y="-512"/>
                  </a:cubicBezTo>
                  <a:close/>
                </a:path>
              </a:pathLst>
            </a:custGeom>
            <a:solidFill>
              <a:srgbClr val="3185BC"/>
            </a:solidFill>
            <a:ln w="4763" cap="flat">
              <a:solidFill>
                <a:srgbClr val="000000"/>
              </a:solidFill>
              <a:prstDash val="solid"/>
              <a:miter/>
            </a:ln>
          </p:spPr>
          <p:txBody>
            <a:bodyPr rtlCol="0" anchor="ctr"/>
            <a:lstStyle/>
            <a:p>
              <a:endParaRPr lang="zh-CN" altLang="en-US"/>
            </a:p>
          </p:txBody>
        </p:sp>
        <p:sp>
          <p:nvSpPr>
            <p:cNvPr id="119" name="任意多边形: 形状 118">
              <a:extLst>
                <a:ext uri="{FF2B5EF4-FFF2-40B4-BE49-F238E27FC236}">
                  <a16:creationId xmlns:a16="http://schemas.microsoft.com/office/drawing/2014/main" id="{DB936C11-2FC5-4653-B16F-829A4AA7CAA4}"/>
                </a:ext>
              </a:extLst>
            </p:cNvPr>
            <p:cNvSpPr/>
            <p:nvPr/>
          </p:nvSpPr>
          <p:spPr>
            <a:xfrm>
              <a:off x="6295392" y="3560268"/>
              <a:ext cx="49538" cy="93827"/>
            </a:xfrm>
            <a:custGeom>
              <a:avLst/>
              <a:gdLst>
                <a:gd name="connsiteX0" fmla="*/ 22492 w 49538"/>
                <a:gd name="connsiteY0" fmla="*/ -605 h 93827"/>
                <a:gd name="connsiteX1" fmla="*/ 23635 w 49538"/>
                <a:gd name="connsiteY1" fmla="*/ 24922 h 93827"/>
                <a:gd name="connsiteX2" fmla="*/ 5251 w 49538"/>
                <a:gd name="connsiteY2" fmla="*/ 44829 h 93827"/>
                <a:gd name="connsiteX3" fmla="*/ 4013 w 49538"/>
                <a:gd name="connsiteY3" fmla="*/ 82929 h 93827"/>
                <a:gd name="connsiteX4" fmla="*/ 37627 w 49538"/>
                <a:gd name="connsiteY4" fmla="*/ 88578 h 93827"/>
                <a:gd name="connsiteX5" fmla="*/ 40970 w 49538"/>
                <a:gd name="connsiteY5" fmla="*/ 85692 h 93827"/>
                <a:gd name="connsiteX6" fmla="*/ 45637 w 49538"/>
                <a:gd name="connsiteY6" fmla="*/ 34638 h 93827"/>
                <a:gd name="connsiteX7" fmla="*/ 22492 w 49538"/>
                <a:gd name="connsiteY7" fmla="*/ -605 h 9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8" h="93827">
                  <a:moveTo>
                    <a:pt x="22492" y="-605"/>
                  </a:moveTo>
                  <a:cubicBezTo>
                    <a:pt x="20206" y="1110"/>
                    <a:pt x="27825" y="12921"/>
                    <a:pt x="23635" y="24922"/>
                  </a:cubicBezTo>
                  <a:cubicBezTo>
                    <a:pt x="20015" y="35495"/>
                    <a:pt x="11538" y="33971"/>
                    <a:pt x="5251" y="44829"/>
                  </a:cubicBezTo>
                  <a:cubicBezTo>
                    <a:pt x="-1473" y="56535"/>
                    <a:pt x="-1940" y="70814"/>
                    <a:pt x="4013" y="82929"/>
                  </a:cubicBezTo>
                  <a:cubicBezTo>
                    <a:pt x="11738" y="93769"/>
                    <a:pt x="26787" y="96293"/>
                    <a:pt x="37627" y="88578"/>
                  </a:cubicBezTo>
                  <a:cubicBezTo>
                    <a:pt x="38827" y="87721"/>
                    <a:pt x="39941" y="86749"/>
                    <a:pt x="40970" y="85692"/>
                  </a:cubicBezTo>
                  <a:cubicBezTo>
                    <a:pt x="55258" y="71404"/>
                    <a:pt x="47447" y="41496"/>
                    <a:pt x="45637" y="34638"/>
                  </a:cubicBezTo>
                  <a:cubicBezTo>
                    <a:pt x="39732" y="12635"/>
                    <a:pt x="25349" y="-2605"/>
                    <a:pt x="22492" y="-605"/>
                  </a:cubicBezTo>
                  <a:close/>
                </a:path>
              </a:pathLst>
            </a:custGeom>
            <a:solidFill>
              <a:srgbClr val="63BDE2"/>
            </a:solidFill>
            <a:ln w="9525" cap="flat">
              <a:noFill/>
              <a:prstDash val="solid"/>
              <a:miter/>
            </a:ln>
          </p:spPr>
          <p:txBody>
            <a:bodyPr rtlCol="0" anchor="ctr"/>
            <a:lstStyle/>
            <a:p>
              <a:endParaRPr lang="zh-CN" altLang="en-US"/>
            </a:p>
          </p:txBody>
        </p:sp>
        <p:sp>
          <p:nvSpPr>
            <p:cNvPr id="120" name="任意多边形: 形状 119">
              <a:extLst>
                <a:ext uri="{FF2B5EF4-FFF2-40B4-BE49-F238E27FC236}">
                  <a16:creationId xmlns:a16="http://schemas.microsoft.com/office/drawing/2014/main" id="{D87C6A18-777B-405F-9128-4A99D410202A}"/>
                </a:ext>
              </a:extLst>
            </p:cNvPr>
            <p:cNvSpPr/>
            <p:nvPr/>
          </p:nvSpPr>
          <p:spPr>
            <a:xfrm>
              <a:off x="6308575" y="3570794"/>
              <a:ext cx="33634" cy="66559"/>
            </a:xfrm>
            <a:custGeom>
              <a:avLst/>
              <a:gdLst>
                <a:gd name="connsiteX0" fmla="*/ 15309 w 33634"/>
                <a:gd name="connsiteY0" fmla="*/ -654 h 66559"/>
                <a:gd name="connsiteX1" fmla="*/ 16071 w 33634"/>
                <a:gd name="connsiteY1" fmla="*/ 17444 h 66559"/>
                <a:gd name="connsiteX2" fmla="*/ 3593 w 33634"/>
                <a:gd name="connsiteY2" fmla="*/ 31445 h 66559"/>
                <a:gd name="connsiteX3" fmla="*/ 2736 w 33634"/>
                <a:gd name="connsiteY3" fmla="*/ 58592 h 66559"/>
                <a:gd name="connsiteX4" fmla="*/ 24910 w 33634"/>
                <a:gd name="connsiteY4" fmla="*/ 63125 h 66559"/>
                <a:gd name="connsiteX5" fmla="*/ 27882 w 33634"/>
                <a:gd name="connsiteY5" fmla="*/ 60592 h 66559"/>
                <a:gd name="connsiteX6" fmla="*/ 31025 w 33634"/>
                <a:gd name="connsiteY6" fmla="*/ 24397 h 66559"/>
                <a:gd name="connsiteX7" fmla="*/ 15309 w 33634"/>
                <a:gd name="connsiteY7" fmla="*/ -654 h 6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34" h="66559">
                  <a:moveTo>
                    <a:pt x="15309" y="-654"/>
                  </a:moveTo>
                  <a:cubicBezTo>
                    <a:pt x="13785" y="489"/>
                    <a:pt x="18929" y="8871"/>
                    <a:pt x="16071" y="17444"/>
                  </a:cubicBezTo>
                  <a:cubicBezTo>
                    <a:pt x="13213" y="26016"/>
                    <a:pt x="7879" y="23730"/>
                    <a:pt x="3593" y="31445"/>
                  </a:cubicBezTo>
                  <a:cubicBezTo>
                    <a:pt x="-1064" y="39818"/>
                    <a:pt x="-1388" y="49934"/>
                    <a:pt x="2736" y="58592"/>
                  </a:cubicBezTo>
                  <a:cubicBezTo>
                    <a:pt x="7603" y="65964"/>
                    <a:pt x="17528" y="68002"/>
                    <a:pt x="24910" y="63125"/>
                  </a:cubicBezTo>
                  <a:cubicBezTo>
                    <a:pt x="25996" y="62412"/>
                    <a:pt x="26996" y="61554"/>
                    <a:pt x="27882" y="60592"/>
                  </a:cubicBezTo>
                  <a:cubicBezTo>
                    <a:pt x="37407" y="50495"/>
                    <a:pt x="32168" y="29255"/>
                    <a:pt x="31025" y="24397"/>
                  </a:cubicBezTo>
                  <a:cubicBezTo>
                    <a:pt x="27025" y="8680"/>
                    <a:pt x="17214" y="-2082"/>
                    <a:pt x="15309" y="-654"/>
                  </a:cubicBezTo>
                  <a:close/>
                </a:path>
              </a:pathLst>
            </a:custGeom>
            <a:solidFill>
              <a:srgbClr val="FFFFFF"/>
            </a:solidFill>
            <a:ln w="9525" cap="flat">
              <a:noFill/>
              <a:prstDash val="solid"/>
              <a:miter/>
            </a:ln>
          </p:spPr>
          <p:txBody>
            <a:bodyPr rtlCol="0" anchor="ctr"/>
            <a:lstStyle/>
            <a:p>
              <a:endParaRPr lang="zh-CN" altLang="en-US"/>
            </a:p>
          </p:txBody>
        </p:sp>
      </p:grpSp>
      <p:grpSp>
        <p:nvGrpSpPr>
          <p:cNvPr id="121" name="组合 120">
            <a:extLst>
              <a:ext uri="{FF2B5EF4-FFF2-40B4-BE49-F238E27FC236}">
                <a16:creationId xmlns:a16="http://schemas.microsoft.com/office/drawing/2014/main" id="{5912749F-679B-4B7D-82D1-D93A00A25046}"/>
              </a:ext>
            </a:extLst>
          </p:cNvPr>
          <p:cNvGrpSpPr/>
          <p:nvPr/>
        </p:nvGrpSpPr>
        <p:grpSpPr>
          <a:xfrm>
            <a:off x="3576419" y="3408819"/>
            <a:ext cx="106047" cy="163113"/>
            <a:chOff x="3961546" y="3438842"/>
            <a:chExt cx="106047" cy="163113"/>
          </a:xfrm>
        </p:grpSpPr>
        <p:sp>
          <p:nvSpPr>
            <p:cNvPr id="122" name="任意多边形: 形状 121">
              <a:extLst>
                <a:ext uri="{FF2B5EF4-FFF2-40B4-BE49-F238E27FC236}">
                  <a16:creationId xmlns:a16="http://schemas.microsoft.com/office/drawing/2014/main" id="{B011AF6E-6D5B-4DF6-80DD-66246C03B9E4}"/>
                </a:ext>
              </a:extLst>
            </p:cNvPr>
            <p:cNvSpPr/>
            <p:nvPr/>
          </p:nvSpPr>
          <p:spPr>
            <a:xfrm>
              <a:off x="3961546" y="3438842"/>
              <a:ext cx="106047" cy="163113"/>
            </a:xfrm>
            <a:custGeom>
              <a:avLst/>
              <a:gdLst>
                <a:gd name="connsiteX0" fmla="*/ 48533 w 106047"/>
                <a:gd name="connsiteY0" fmla="*/ -512 h 163113"/>
                <a:gd name="connsiteX1" fmla="*/ 51010 w 106047"/>
                <a:gd name="connsiteY1" fmla="*/ 43779 h 163113"/>
                <a:gd name="connsiteX2" fmla="*/ 11576 w 106047"/>
                <a:gd name="connsiteY2" fmla="*/ 78164 h 163113"/>
                <a:gd name="connsiteX3" fmla="*/ 9100 w 106047"/>
                <a:gd name="connsiteY3" fmla="*/ 144839 h 163113"/>
                <a:gd name="connsiteX4" fmla="*/ 87967 w 106047"/>
                <a:gd name="connsiteY4" fmla="*/ 149792 h 163113"/>
                <a:gd name="connsiteX5" fmla="*/ 97492 w 106047"/>
                <a:gd name="connsiteY5" fmla="*/ 61305 h 163113"/>
                <a:gd name="connsiteX6" fmla="*/ 48533 w 106047"/>
                <a:gd name="connsiteY6" fmla="*/ -512 h 16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47" h="163113">
                  <a:moveTo>
                    <a:pt x="48533" y="-512"/>
                  </a:moveTo>
                  <a:cubicBezTo>
                    <a:pt x="43675" y="2440"/>
                    <a:pt x="59868" y="22919"/>
                    <a:pt x="51010" y="43779"/>
                  </a:cubicBezTo>
                  <a:cubicBezTo>
                    <a:pt x="43294" y="61972"/>
                    <a:pt x="25197" y="59305"/>
                    <a:pt x="11576" y="78164"/>
                  </a:cubicBezTo>
                  <a:cubicBezTo>
                    <a:pt x="-806" y="95309"/>
                    <a:pt x="-5950" y="125789"/>
                    <a:pt x="9100" y="144839"/>
                  </a:cubicBezTo>
                  <a:cubicBezTo>
                    <a:pt x="26816" y="167413"/>
                    <a:pt x="66250" y="167127"/>
                    <a:pt x="87967" y="149792"/>
                  </a:cubicBezTo>
                  <a:cubicBezTo>
                    <a:pt x="118542" y="124932"/>
                    <a:pt x="101683" y="73592"/>
                    <a:pt x="97492" y="61305"/>
                  </a:cubicBezTo>
                  <a:cubicBezTo>
                    <a:pt x="85300" y="22633"/>
                    <a:pt x="54534" y="-3751"/>
                    <a:pt x="48533" y="-512"/>
                  </a:cubicBezTo>
                  <a:close/>
                </a:path>
              </a:pathLst>
            </a:custGeom>
            <a:solidFill>
              <a:srgbClr val="3185BC"/>
            </a:solidFill>
            <a:ln w="4763" cap="flat">
              <a:solidFill>
                <a:srgbClr val="000000"/>
              </a:solidFill>
              <a:prstDash val="solid"/>
              <a:miter/>
            </a:ln>
          </p:spPr>
          <p:txBody>
            <a:bodyPr rtlCol="0" anchor="ctr"/>
            <a:lstStyle/>
            <a:p>
              <a:endParaRPr lang="zh-CN" altLang="en-US"/>
            </a:p>
          </p:txBody>
        </p:sp>
        <p:sp>
          <p:nvSpPr>
            <p:cNvPr id="123" name="任意多边形: 形状 122">
              <a:extLst>
                <a:ext uri="{FF2B5EF4-FFF2-40B4-BE49-F238E27FC236}">
                  <a16:creationId xmlns:a16="http://schemas.microsoft.com/office/drawing/2014/main" id="{75C68187-1CE0-4ED2-8609-96320E5C375A}"/>
                </a:ext>
              </a:extLst>
            </p:cNvPr>
            <p:cNvSpPr/>
            <p:nvPr/>
          </p:nvSpPr>
          <p:spPr>
            <a:xfrm>
              <a:off x="4014925" y="3487893"/>
              <a:ext cx="49538" cy="93827"/>
            </a:xfrm>
            <a:custGeom>
              <a:avLst/>
              <a:gdLst>
                <a:gd name="connsiteX0" fmla="*/ 22492 w 49538"/>
                <a:gd name="connsiteY0" fmla="*/ -605 h 93827"/>
                <a:gd name="connsiteX1" fmla="*/ 23635 w 49538"/>
                <a:gd name="connsiteY1" fmla="*/ 24922 h 93827"/>
                <a:gd name="connsiteX2" fmla="*/ 5251 w 49538"/>
                <a:gd name="connsiteY2" fmla="*/ 44829 h 93827"/>
                <a:gd name="connsiteX3" fmla="*/ 4013 w 49538"/>
                <a:gd name="connsiteY3" fmla="*/ 82929 h 93827"/>
                <a:gd name="connsiteX4" fmla="*/ 37627 w 49538"/>
                <a:gd name="connsiteY4" fmla="*/ 88578 h 93827"/>
                <a:gd name="connsiteX5" fmla="*/ 40970 w 49538"/>
                <a:gd name="connsiteY5" fmla="*/ 85692 h 93827"/>
                <a:gd name="connsiteX6" fmla="*/ 45637 w 49538"/>
                <a:gd name="connsiteY6" fmla="*/ 34638 h 93827"/>
                <a:gd name="connsiteX7" fmla="*/ 22492 w 49538"/>
                <a:gd name="connsiteY7" fmla="*/ -605 h 9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8" h="93827">
                  <a:moveTo>
                    <a:pt x="22492" y="-605"/>
                  </a:moveTo>
                  <a:cubicBezTo>
                    <a:pt x="20206" y="1110"/>
                    <a:pt x="27825" y="12921"/>
                    <a:pt x="23635" y="24922"/>
                  </a:cubicBezTo>
                  <a:cubicBezTo>
                    <a:pt x="20015" y="35495"/>
                    <a:pt x="11538" y="33971"/>
                    <a:pt x="5251" y="44829"/>
                  </a:cubicBezTo>
                  <a:cubicBezTo>
                    <a:pt x="-1473" y="56535"/>
                    <a:pt x="-1940" y="70814"/>
                    <a:pt x="4013" y="82929"/>
                  </a:cubicBezTo>
                  <a:cubicBezTo>
                    <a:pt x="11738" y="93769"/>
                    <a:pt x="26787" y="96293"/>
                    <a:pt x="37627" y="88578"/>
                  </a:cubicBezTo>
                  <a:cubicBezTo>
                    <a:pt x="38827" y="87721"/>
                    <a:pt x="39941" y="86749"/>
                    <a:pt x="40970" y="85692"/>
                  </a:cubicBezTo>
                  <a:cubicBezTo>
                    <a:pt x="55258" y="71404"/>
                    <a:pt x="47447" y="41496"/>
                    <a:pt x="45637" y="34638"/>
                  </a:cubicBezTo>
                  <a:cubicBezTo>
                    <a:pt x="39732" y="12635"/>
                    <a:pt x="25349" y="-2605"/>
                    <a:pt x="22492" y="-605"/>
                  </a:cubicBezTo>
                  <a:close/>
                </a:path>
              </a:pathLst>
            </a:custGeom>
            <a:solidFill>
              <a:srgbClr val="63BDE2"/>
            </a:solidFill>
            <a:ln w="9525" cap="flat">
              <a:noFill/>
              <a:prstDash val="solid"/>
              <a:miter/>
            </a:ln>
          </p:spPr>
          <p:txBody>
            <a:bodyPr rtlCol="0" anchor="ctr"/>
            <a:lstStyle/>
            <a:p>
              <a:endParaRPr lang="zh-CN" altLang="en-US"/>
            </a:p>
          </p:txBody>
        </p:sp>
        <p:sp>
          <p:nvSpPr>
            <p:cNvPr id="124" name="任意多边形: 形状 123">
              <a:extLst>
                <a:ext uri="{FF2B5EF4-FFF2-40B4-BE49-F238E27FC236}">
                  <a16:creationId xmlns:a16="http://schemas.microsoft.com/office/drawing/2014/main" id="{00C0CF8B-AD78-4F06-ADC2-44D40EA7211B}"/>
                </a:ext>
              </a:extLst>
            </p:cNvPr>
            <p:cNvSpPr/>
            <p:nvPr/>
          </p:nvSpPr>
          <p:spPr>
            <a:xfrm>
              <a:off x="4028108" y="3498419"/>
              <a:ext cx="33634" cy="66559"/>
            </a:xfrm>
            <a:custGeom>
              <a:avLst/>
              <a:gdLst>
                <a:gd name="connsiteX0" fmla="*/ 15309 w 33634"/>
                <a:gd name="connsiteY0" fmla="*/ -654 h 66559"/>
                <a:gd name="connsiteX1" fmla="*/ 16071 w 33634"/>
                <a:gd name="connsiteY1" fmla="*/ 17444 h 66559"/>
                <a:gd name="connsiteX2" fmla="*/ 3593 w 33634"/>
                <a:gd name="connsiteY2" fmla="*/ 31445 h 66559"/>
                <a:gd name="connsiteX3" fmla="*/ 2736 w 33634"/>
                <a:gd name="connsiteY3" fmla="*/ 58592 h 66559"/>
                <a:gd name="connsiteX4" fmla="*/ 24910 w 33634"/>
                <a:gd name="connsiteY4" fmla="*/ 63125 h 66559"/>
                <a:gd name="connsiteX5" fmla="*/ 27882 w 33634"/>
                <a:gd name="connsiteY5" fmla="*/ 60592 h 66559"/>
                <a:gd name="connsiteX6" fmla="*/ 31025 w 33634"/>
                <a:gd name="connsiteY6" fmla="*/ 24397 h 66559"/>
                <a:gd name="connsiteX7" fmla="*/ 15309 w 33634"/>
                <a:gd name="connsiteY7" fmla="*/ -654 h 6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34" h="66559">
                  <a:moveTo>
                    <a:pt x="15309" y="-654"/>
                  </a:moveTo>
                  <a:cubicBezTo>
                    <a:pt x="13785" y="489"/>
                    <a:pt x="18929" y="8871"/>
                    <a:pt x="16071" y="17444"/>
                  </a:cubicBezTo>
                  <a:cubicBezTo>
                    <a:pt x="13213" y="26016"/>
                    <a:pt x="7879" y="23730"/>
                    <a:pt x="3593" y="31445"/>
                  </a:cubicBezTo>
                  <a:cubicBezTo>
                    <a:pt x="-1064" y="39818"/>
                    <a:pt x="-1388" y="49934"/>
                    <a:pt x="2736" y="58592"/>
                  </a:cubicBezTo>
                  <a:cubicBezTo>
                    <a:pt x="7603" y="65964"/>
                    <a:pt x="17528" y="68002"/>
                    <a:pt x="24910" y="63125"/>
                  </a:cubicBezTo>
                  <a:cubicBezTo>
                    <a:pt x="25996" y="62412"/>
                    <a:pt x="26996" y="61554"/>
                    <a:pt x="27882" y="60592"/>
                  </a:cubicBezTo>
                  <a:cubicBezTo>
                    <a:pt x="37407" y="50495"/>
                    <a:pt x="32168" y="29255"/>
                    <a:pt x="31025" y="24397"/>
                  </a:cubicBezTo>
                  <a:cubicBezTo>
                    <a:pt x="27025" y="8680"/>
                    <a:pt x="17214" y="-2082"/>
                    <a:pt x="15309" y="-654"/>
                  </a:cubicBezTo>
                  <a:close/>
                </a:path>
              </a:pathLst>
            </a:custGeom>
            <a:solidFill>
              <a:srgbClr val="FFFFFF"/>
            </a:solidFill>
            <a:ln w="9525" cap="flat">
              <a:noFill/>
              <a:prstDash val="solid"/>
              <a:miter/>
            </a:ln>
          </p:spPr>
          <p:txBody>
            <a:bodyPr rtlCol="0" anchor="ctr"/>
            <a:lstStyle/>
            <a:p>
              <a:endParaRPr lang="zh-CN" altLang="en-US"/>
            </a:p>
          </p:txBody>
        </p:sp>
      </p:grpSp>
      <p:grpSp>
        <p:nvGrpSpPr>
          <p:cNvPr id="125" name="组合 124">
            <a:extLst>
              <a:ext uri="{FF2B5EF4-FFF2-40B4-BE49-F238E27FC236}">
                <a16:creationId xmlns:a16="http://schemas.microsoft.com/office/drawing/2014/main" id="{BFB90282-83CF-47D4-AE9F-452DE8CF27FE}"/>
              </a:ext>
            </a:extLst>
          </p:cNvPr>
          <p:cNvGrpSpPr/>
          <p:nvPr/>
        </p:nvGrpSpPr>
        <p:grpSpPr>
          <a:xfrm>
            <a:off x="3229099" y="3410014"/>
            <a:ext cx="106047" cy="163113"/>
            <a:chOff x="3961546" y="3438842"/>
            <a:chExt cx="106047" cy="163113"/>
          </a:xfrm>
        </p:grpSpPr>
        <p:sp>
          <p:nvSpPr>
            <p:cNvPr id="126" name="任意多边形: 形状 125">
              <a:extLst>
                <a:ext uri="{FF2B5EF4-FFF2-40B4-BE49-F238E27FC236}">
                  <a16:creationId xmlns:a16="http://schemas.microsoft.com/office/drawing/2014/main" id="{DE168168-E55D-4EAE-9D17-357CC5E51377}"/>
                </a:ext>
              </a:extLst>
            </p:cNvPr>
            <p:cNvSpPr/>
            <p:nvPr/>
          </p:nvSpPr>
          <p:spPr>
            <a:xfrm>
              <a:off x="3961546" y="3438842"/>
              <a:ext cx="106047" cy="163113"/>
            </a:xfrm>
            <a:custGeom>
              <a:avLst/>
              <a:gdLst>
                <a:gd name="connsiteX0" fmla="*/ 48533 w 106047"/>
                <a:gd name="connsiteY0" fmla="*/ -512 h 163113"/>
                <a:gd name="connsiteX1" fmla="*/ 51010 w 106047"/>
                <a:gd name="connsiteY1" fmla="*/ 43779 h 163113"/>
                <a:gd name="connsiteX2" fmla="*/ 11576 w 106047"/>
                <a:gd name="connsiteY2" fmla="*/ 78164 h 163113"/>
                <a:gd name="connsiteX3" fmla="*/ 9100 w 106047"/>
                <a:gd name="connsiteY3" fmla="*/ 144839 h 163113"/>
                <a:gd name="connsiteX4" fmla="*/ 87967 w 106047"/>
                <a:gd name="connsiteY4" fmla="*/ 149792 h 163113"/>
                <a:gd name="connsiteX5" fmla="*/ 97492 w 106047"/>
                <a:gd name="connsiteY5" fmla="*/ 61305 h 163113"/>
                <a:gd name="connsiteX6" fmla="*/ 48533 w 106047"/>
                <a:gd name="connsiteY6" fmla="*/ -512 h 16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47" h="163113">
                  <a:moveTo>
                    <a:pt x="48533" y="-512"/>
                  </a:moveTo>
                  <a:cubicBezTo>
                    <a:pt x="43675" y="2440"/>
                    <a:pt x="59868" y="22919"/>
                    <a:pt x="51010" y="43779"/>
                  </a:cubicBezTo>
                  <a:cubicBezTo>
                    <a:pt x="43294" y="61972"/>
                    <a:pt x="25197" y="59305"/>
                    <a:pt x="11576" y="78164"/>
                  </a:cubicBezTo>
                  <a:cubicBezTo>
                    <a:pt x="-806" y="95309"/>
                    <a:pt x="-5950" y="125789"/>
                    <a:pt x="9100" y="144839"/>
                  </a:cubicBezTo>
                  <a:cubicBezTo>
                    <a:pt x="26816" y="167413"/>
                    <a:pt x="66250" y="167127"/>
                    <a:pt x="87967" y="149792"/>
                  </a:cubicBezTo>
                  <a:cubicBezTo>
                    <a:pt x="118542" y="124932"/>
                    <a:pt x="101683" y="73592"/>
                    <a:pt x="97492" y="61305"/>
                  </a:cubicBezTo>
                  <a:cubicBezTo>
                    <a:pt x="85300" y="22633"/>
                    <a:pt x="54534" y="-3751"/>
                    <a:pt x="48533" y="-512"/>
                  </a:cubicBezTo>
                  <a:close/>
                </a:path>
              </a:pathLst>
            </a:custGeom>
            <a:solidFill>
              <a:srgbClr val="3185BC"/>
            </a:solidFill>
            <a:ln w="4763" cap="flat">
              <a:solidFill>
                <a:srgbClr val="000000"/>
              </a:solidFill>
              <a:prstDash val="solid"/>
              <a:miter/>
            </a:ln>
          </p:spPr>
          <p:txBody>
            <a:bodyPr rtlCol="0" anchor="ctr"/>
            <a:lstStyle/>
            <a:p>
              <a:endParaRPr lang="zh-CN" altLang="en-US"/>
            </a:p>
          </p:txBody>
        </p:sp>
        <p:sp>
          <p:nvSpPr>
            <p:cNvPr id="127" name="任意多边形: 形状 126">
              <a:extLst>
                <a:ext uri="{FF2B5EF4-FFF2-40B4-BE49-F238E27FC236}">
                  <a16:creationId xmlns:a16="http://schemas.microsoft.com/office/drawing/2014/main" id="{33DBBDF0-F52B-48D9-B2F1-28CE865F0DE1}"/>
                </a:ext>
              </a:extLst>
            </p:cNvPr>
            <p:cNvSpPr/>
            <p:nvPr/>
          </p:nvSpPr>
          <p:spPr>
            <a:xfrm>
              <a:off x="4014925" y="3487893"/>
              <a:ext cx="49538" cy="93827"/>
            </a:xfrm>
            <a:custGeom>
              <a:avLst/>
              <a:gdLst>
                <a:gd name="connsiteX0" fmla="*/ 22492 w 49538"/>
                <a:gd name="connsiteY0" fmla="*/ -605 h 93827"/>
                <a:gd name="connsiteX1" fmla="*/ 23635 w 49538"/>
                <a:gd name="connsiteY1" fmla="*/ 24922 h 93827"/>
                <a:gd name="connsiteX2" fmla="*/ 5251 w 49538"/>
                <a:gd name="connsiteY2" fmla="*/ 44829 h 93827"/>
                <a:gd name="connsiteX3" fmla="*/ 4013 w 49538"/>
                <a:gd name="connsiteY3" fmla="*/ 82929 h 93827"/>
                <a:gd name="connsiteX4" fmla="*/ 37627 w 49538"/>
                <a:gd name="connsiteY4" fmla="*/ 88578 h 93827"/>
                <a:gd name="connsiteX5" fmla="*/ 40970 w 49538"/>
                <a:gd name="connsiteY5" fmla="*/ 85692 h 93827"/>
                <a:gd name="connsiteX6" fmla="*/ 45637 w 49538"/>
                <a:gd name="connsiteY6" fmla="*/ 34638 h 93827"/>
                <a:gd name="connsiteX7" fmla="*/ 22492 w 49538"/>
                <a:gd name="connsiteY7" fmla="*/ -605 h 9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8" h="93827">
                  <a:moveTo>
                    <a:pt x="22492" y="-605"/>
                  </a:moveTo>
                  <a:cubicBezTo>
                    <a:pt x="20206" y="1110"/>
                    <a:pt x="27825" y="12921"/>
                    <a:pt x="23635" y="24922"/>
                  </a:cubicBezTo>
                  <a:cubicBezTo>
                    <a:pt x="20015" y="35495"/>
                    <a:pt x="11538" y="33971"/>
                    <a:pt x="5251" y="44829"/>
                  </a:cubicBezTo>
                  <a:cubicBezTo>
                    <a:pt x="-1473" y="56535"/>
                    <a:pt x="-1940" y="70814"/>
                    <a:pt x="4013" y="82929"/>
                  </a:cubicBezTo>
                  <a:cubicBezTo>
                    <a:pt x="11738" y="93769"/>
                    <a:pt x="26787" y="96293"/>
                    <a:pt x="37627" y="88578"/>
                  </a:cubicBezTo>
                  <a:cubicBezTo>
                    <a:pt x="38827" y="87721"/>
                    <a:pt x="39941" y="86749"/>
                    <a:pt x="40970" y="85692"/>
                  </a:cubicBezTo>
                  <a:cubicBezTo>
                    <a:pt x="55258" y="71404"/>
                    <a:pt x="47447" y="41496"/>
                    <a:pt x="45637" y="34638"/>
                  </a:cubicBezTo>
                  <a:cubicBezTo>
                    <a:pt x="39732" y="12635"/>
                    <a:pt x="25349" y="-2605"/>
                    <a:pt x="22492" y="-605"/>
                  </a:cubicBezTo>
                  <a:close/>
                </a:path>
              </a:pathLst>
            </a:custGeom>
            <a:solidFill>
              <a:srgbClr val="63BDE2"/>
            </a:solidFill>
            <a:ln w="9525" cap="flat">
              <a:noFill/>
              <a:prstDash val="solid"/>
              <a:miter/>
            </a:ln>
          </p:spPr>
          <p:txBody>
            <a:bodyPr rtlCol="0" anchor="ctr"/>
            <a:lstStyle/>
            <a:p>
              <a:endParaRPr lang="zh-CN" altLang="en-US"/>
            </a:p>
          </p:txBody>
        </p:sp>
        <p:sp>
          <p:nvSpPr>
            <p:cNvPr id="128" name="任意多边形: 形状 127">
              <a:extLst>
                <a:ext uri="{FF2B5EF4-FFF2-40B4-BE49-F238E27FC236}">
                  <a16:creationId xmlns:a16="http://schemas.microsoft.com/office/drawing/2014/main" id="{E693B1CA-369E-41E5-9EC2-796E5E281EDC}"/>
                </a:ext>
              </a:extLst>
            </p:cNvPr>
            <p:cNvSpPr/>
            <p:nvPr/>
          </p:nvSpPr>
          <p:spPr>
            <a:xfrm>
              <a:off x="4028108" y="3498419"/>
              <a:ext cx="33634" cy="66559"/>
            </a:xfrm>
            <a:custGeom>
              <a:avLst/>
              <a:gdLst>
                <a:gd name="connsiteX0" fmla="*/ 15309 w 33634"/>
                <a:gd name="connsiteY0" fmla="*/ -654 h 66559"/>
                <a:gd name="connsiteX1" fmla="*/ 16071 w 33634"/>
                <a:gd name="connsiteY1" fmla="*/ 17444 h 66559"/>
                <a:gd name="connsiteX2" fmla="*/ 3593 w 33634"/>
                <a:gd name="connsiteY2" fmla="*/ 31445 h 66559"/>
                <a:gd name="connsiteX3" fmla="*/ 2736 w 33634"/>
                <a:gd name="connsiteY3" fmla="*/ 58592 h 66559"/>
                <a:gd name="connsiteX4" fmla="*/ 24910 w 33634"/>
                <a:gd name="connsiteY4" fmla="*/ 63125 h 66559"/>
                <a:gd name="connsiteX5" fmla="*/ 27882 w 33634"/>
                <a:gd name="connsiteY5" fmla="*/ 60592 h 66559"/>
                <a:gd name="connsiteX6" fmla="*/ 31025 w 33634"/>
                <a:gd name="connsiteY6" fmla="*/ 24397 h 66559"/>
                <a:gd name="connsiteX7" fmla="*/ 15309 w 33634"/>
                <a:gd name="connsiteY7" fmla="*/ -654 h 6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34" h="66559">
                  <a:moveTo>
                    <a:pt x="15309" y="-654"/>
                  </a:moveTo>
                  <a:cubicBezTo>
                    <a:pt x="13785" y="489"/>
                    <a:pt x="18929" y="8871"/>
                    <a:pt x="16071" y="17444"/>
                  </a:cubicBezTo>
                  <a:cubicBezTo>
                    <a:pt x="13213" y="26016"/>
                    <a:pt x="7879" y="23730"/>
                    <a:pt x="3593" y="31445"/>
                  </a:cubicBezTo>
                  <a:cubicBezTo>
                    <a:pt x="-1064" y="39818"/>
                    <a:pt x="-1388" y="49934"/>
                    <a:pt x="2736" y="58592"/>
                  </a:cubicBezTo>
                  <a:cubicBezTo>
                    <a:pt x="7603" y="65964"/>
                    <a:pt x="17528" y="68002"/>
                    <a:pt x="24910" y="63125"/>
                  </a:cubicBezTo>
                  <a:cubicBezTo>
                    <a:pt x="25996" y="62412"/>
                    <a:pt x="26996" y="61554"/>
                    <a:pt x="27882" y="60592"/>
                  </a:cubicBezTo>
                  <a:cubicBezTo>
                    <a:pt x="37407" y="50495"/>
                    <a:pt x="32168" y="29255"/>
                    <a:pt x="31025" y="24397"/>
                  </a:cubicBezTo>
                  <a:cubicBezTo>
                    <a:pt x="27025" y="8680"/>
                    <a:pt x="17214" y="-2082"/>
                    <a:pt x="15309" y="-654"/>
                  </a:cubicBezTo>
                  <a:close/>
                </a:path>
              </a:pathLst>
            </a:custGeom>
            <a:solidFill>
              <a:srgbClr val="FFFFFF"/>
            </a:solidFill>
            <a:ln w="9525" cap="flat">
              <a:noFill/>
              <a:prstDash val="solid"/>
              <a:miter/>
            </a:ln>
          </p:spPr>
          <p:txBody>
            <a:bodyPr rtlCol="0" anchor="ctr"/>
            <a:lstStyle/>
            <a:p>
              <a:endParaRPr lang="zh-CN" altLang="en-US"/>
            </a:p>
          </p:txBody>
        </p:sp>
      </p:grpSp>
      <p:grpSp>
        <p:nvGrpSpPr>
          <p:cNvPr id="129" name="组合 128">
            <a:extLst>
              <a:ext uri="{FF2B5EF4-FFF2-40B4-BE49-F238E27FC236}">
                <a16:creationId xmlns:a16="http://schemas.microsoft.com/office/drawing/2014/main" id="{82129B65-C535-4CC5-80CF-D818EDC61B09}"/>
              </a:ext>
            </a:extLst>
          </p:cNvPr>
          <p:cNvGrpSpPr/>
          <p:nvPr/>
        </p:nvGrpSpPr>
        <p:grpSpPr>
          <a:xfrm>
            <a:off x="2904570" y="3396603"/>
            <a:ext cx="106047" cy="163113"/>
            <a:chOff x="3961546" y="3438842"/>
            <a:chExt cx="106047" cy="163113"/>
          </a:xfrm>
        </p:grpSpPr>
        <p:sp>
          <p:nvSpPr>
            <p:cNvPr id="130" name="任意多边形: 形状 129">
              <a:extLst>
                <a:ext uri="{FF2B5EF4-FFF2-40B4-BE49-F238E27FC236}">
                  <a16:creationId xmlns:a16="http://schemas.microsoft.com/office/drawing/2014/main" id="{1FC74A0A-E1BE-4B83-8ACE-0F7CC12997FC}"/>
                </a:ext>
              </a:extLst>
            </p:cNvPr>
            <p:cNvSpPr/>
            <p:nvPr/>
          </p:nvSpPr>
          <p:spPr>
            <a:xfrm>
              <a:off x="3961546" y="3438842"/>
              <a:ext cx="106047" cy="163113"/>
            </a:xfrm>
            <a:custGeom>
              <a:avLst/>
              <a:gdLst>
                <a:gd name="connsiteX0" fmla="*/ 48533 w 106047"/>
                <a:gd name="connsiteY0" fmla="*/ -512 h 163113"/>
                <a:gd name="connsiteX1" fmla="*/ 51010 w 106047"/>
                <a:gd name="connsiteY1" fmla="*/ 43779 h 163113"/>
                <a:gd name="connsiteX2" fmla="*/ 11576 w 106047"/>
                <a:gd name="connsiteY2" fmla="*/ 78164 h 163113"/>
                <a:gd name="connsiteX3" fmla="*/ 9100 w 106047"/>
                <a:gd name="connsiteY3" fmla="*/ 144839 h 163113"/>
                <a:gd name="connsiteX4" fmla="*/ 87967 w 106047"/>
                <a:gd name="connsiteY4" fmla="*/ 149792 h 163113"/>
                <a:gd name="connsiteX5" fmla="*/ 97492 w 106047"/>
                <a:gd name="connsiteY5" fmla="*/ 61305 h 163113"/>
                <a:gd name="connsiteX6" fmla="*/ 48533 w 106047"/>
                <a:gd name="connsiteY6" fmla="*/ -512 h 16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47" h="163113">
                  <a:moveTo>
                    <a:pt x="48533" y="-512"/>
                  </a:moveTo>
                  <a:cubicBezTo>
                    <a:pt x="43675" y="2440"/>
                    <a:pt x="59868" y="22919"/>
                    <a:pt x="51010" y="43779"/>
                  </a:cubicBezTo>
                  <a:cubicBezTo>
                    <a:pt x="43294" y="61972"/>
                    <a:pt x="25197" y="59305"/>
                    <a:pt x="11576" y="78164"/>
                  </a:cubicBezTo>
                  <a:cubicBezTo>
                    <a:pt x="-806" y="95309"/>
                    <a:pt x="-5950" y="125789"/>
                    <a:pt x="9100" y="144839"/>
                  </a:cubicBezTo>
                  <a:cubicBezTo>
                    <a:pt x="26816" y="167413"/>
                    <a:pt x="66250" y="167127"/>
                    <a:pt x="87967" y="149792"/>
                  </a:cubicBezTo>
                  <a:cubicBezTo>
                    <a:pt x="118542" y="124932"/>
                    <a:pt x="101683" y="73592"/>
                    <a:pt x="97492" y="61305"/>
                  </a:cubicBezTo>
                  <a:cubicBezTo>
                    <a:pt x="85300" y="22633"/>
                    <a:pt x="54534" y="-3751"/>
                    <a:pt x="48533" y="-512"/>
                  </a:cubicBezTo>
                  <a:close/>
                </a:path>
              </a:pathLst>
            </a:custGeom>
            <a:solidFill>
              <a:srgbClr val="3185BC"/>
            </a:solidFill>
            <a:ln w="4763" cap="flat">
              <a:solidFill>
                <a:srgbClr val="000000"/>
              </a:solidFill>
              <a:prstDash val="solid"/>
              <a:miter/>
            </a:ln>
          </p:spPr>
          <p:txBody>
            <a:bodyPr rtlCol="0" anchor="ctr"/>
            <a:lstStyle/>
            <a:p>
              <a:endParaRPr lang="zh-CN" altLang="en-US" b="1"/>
            </a:p>
          </p:txBody>
        </p:sp>
        <p:sp>
          <p:nvSpPr>
            <p:cNvPr id="131" name="任意多边形: 形状 130">
              <a:extLst>
                <a:ext uri="{FF2B5EF4-FFF2-40B4-BE49-F238E27FC236}">
                  <a16:creationId xmlns:a16="http://schemas.microsoft.com/office/drawing/2014/main" id="{FC3FE5F0-F1E9-443F-99FD-BC55EDC258D6}"/>
                </a:ext>
              </a:extLst>
            </p:cNvPr>
            <p:cNvSpPr/>
            <p:nvPr/>
          </p:nvSpPr>
          <p:spPr>
            <a:xfrm>
              <a:off x="4014925" y="3487893"/>
              <a:ext cx="49538" cy="93827"/>
            </a:xfrm>
            <a:custGeom>
              <a:avLst/>
              <a:gdLst>
                <a:gd name="connsiteX0" fmla="*/ 22492 w 49538"/>
                <a:gd name="connsiteY0" fmla="*/ -605 h 93827"/>
                <a:gd name="connsiteX1" fmla="*/ 23635 w 49538"/>
                <a:gd name="connsiteY1" fmla="*/ 24922 h 93827"/>
                <a:gd name="connsiteX2" fmla="*/ 5251 w 49538"/>
                <a:gd name="connsiteY2" fmla="*/ 44829 h 93827"/>
                <a:gd name="connsiteX3" fmla="*/ 4013 w 49538"/>
                <a:gd name="connsiteY3" fmla="*/ 82929 h 93827"/>
                <a:gd name="connsiteX4" fmla="*/ 37627 w 49538"/>
                <a:gd name="connsiteY4" fmla="*/ 88578 h 93827"/>
                <a:gd name="connsiteX5" fmla="*/ 40970 w 49538"/>
                <a:gd name="connsiteY5" fmla="*/ 85692 h 93827"/>
                <a:gd name="connsiteX6" fmla="*/ 45637 w 49538"/>
                <a:gd name="connsiteY6" fmla="*/ 34638 h 93827"/>
                <a:gd name="connsiteX7" fmla="*/ 22492 w 49538"/>
                <a:gd name="connsiteY7" fmla="*/ -605 h 9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8" h="93827">
                  <a:moveTo>
                    <a:pt x="22492" y="-605"/>
                  </a:moveTo>
                  <a:cubicBezTo>
                    <a:pt x="20206" y="1110"/>
                    <a:pt x="27825" y="12921"/>
                    <a:pt x="23635" y="24922"/>
                  </a:cubicBezTo>
                  <a:cubicBezTo>
                    <a:pt x="20015" y="35495"/>
                    <a:pt x="11538" y="33971"/>
                    <a:pt x="5251" y="44829"/>
                  </a:cubicBezTo>
                  <a:cubicBezTo>
                    <a:pt x="-1473" y="56535"/>
                    <a:pt x="-1940" y="70814"/>
                    <a:pt x="4013" y="82929"/>
                  </a:cubicBezTo>
                  <a:cubicBezTo>
                    <a:pt x="11738" y="93769"/>
                    <a:pt x="26787" y="96293"/>
                    <a:pt x="37627" y="88578"/>
                  </a:cubicBezTo>
                  <a:cubicBezTo>
                    <a:pt x="38827" y="87721"/>
                    <a:pt x="39941" y="86749"/>
                    <a:pt x="40970" y="85692"/>
                  </a:cubicBezTo>
                  <a:cubicBezTo>
                    <a:pt x="55258" y="71404"/>
                    <a:pt x="47447" y="41496"/>
                    <a:pt x="45637" y="34638"/>
                  </a:cubicBezTo>
                  <a:cubicBezTo>
                    <a:pt x="39732" y="12635"/>
                    <a:pt x="25349" y="-2605"/>
                    <a:pt x="22492" y="-605"/>
                  </a:cubicBezTo>
                  <a:close/>
                </a:path>
              </a:pathLst>
            </a:custGeom>
            <a:solidFill>
              <a:srgbClr val="63BDE2"/>
            </a:solidFill>
            <a:ln w="9525" cap="flat">
              <a:noFill/>
              <a:prstDash val="solid"/>
              <a:miter/>
            </a:ln>
          </p:spPr>
          <p:txBody>
            <a:bodyPr rtlCol="0" anchor="ctr"/>
            <a:lstStyle/>
            <a:p>
              <a:endParaRPr lang="zh-CN" altLang="en-US" b="1"/>
            </a:p>
          </p:txBody>
        </p:sp>
        <p:sp>
          <p:nvSpPr>
            <p:cNvPr id="132" name="任意多边形: 形状 131">
              <a:extLst>
                <a:ext uri="{FF2B5EF4-FFF2-40B4-BE49-F238E27FC236}">
                  <a16:creationId xmlns:a16="http://schemas.microsoft.com/office/drawing/2014/main" id="{0F2A58A9-3267-4AE1-A82A-E8C0E0230BFC}"/>
                </a:ext>
              </a:extLst>
            </p:cNvPr>
            <p:cNvSpPr/>
            <p:nvPr/>
          </p:nvSpPr>
          <p:spPr>
            <a:xfrm>
              <a:off x="4028108" y="3498419"/>
              <a:ext cx="33634" cy="66559"/>
            </a:xfrm>
            <a:custGeom>
              <a:avLst/>
              <a:gdLst>
                <a:gd name="connsiteX0" fmla="*/ 15309 w 33634"/>
                <a:gd name="connsiteY0" fmla="*/ -654 h 66559"/>
                <a:gd name="connsiteX1" fmla="*/ 16071 w 33634"/>
                <a:gd name="connsiteY1" fmla="*/ 17444 h 66559"/>
                <a:gd name="connsiteX2" fmla="*/ 3593 w 33634"/>
                <a:gd name="connsiteY2" fmla="*/ 31445 h 66559"/>
                <a:gd name="connsiteX3" fmla="*/ 2736 w 33634"/>
                <a:gd name="connsiteY3" fmla="*/ 58592 h 66559"/>
                <a:gd name="connsiteX4" fmla="*/ 24910 w 33634"/>
                <a:gd name="connsiteY4" fmla="*/ 63125 h 66559"/>
                <a:gd name="connsiteX5" fmla="*/ 27882 w 33634"/>
                <a:gd name="connsiteY5" fmla="*/ 60592 h 66559"/>
                <a:gd name="connsiteX6" fmla="*/ 31025 w 33634"/>
                <a:gd name="connsiteY6" fmla="*/ 24397 h 66559"/>
                <a:gd name="connsiteX7" fmla="*/ 15309 w 33634"/>
                <a:gd name="connsiteY7" fmla="*/ -654 h 6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34" h="66559">
                  <a:moveTo>
                    <a:pt x="15309" y="-654"/>
                  </a:moveTo>
                  <a:cubicBezTo>
                    <a:pt x="13785" y="489"/>
                    <a:pt x="18929" y="8871"/>
                    <a:pt x="16071" y="17444"/>
                  </a:cubicBezTo>
                  <a:cubicBezTo>
                    <a:pt x="13213" y="26016"/>
                    <a:pt x="7879" y="23730"/>
                    <a:pt x="3593" y="31445"/>
                  </a:cubicBezTo>
                  <a:cubicBezTo>
                    <a:pt x="-1064" y="39818"/>
                    <a:pt x="-1388" y="49934"/>
                    <a:pt x="2736" y="58592"/>
                  </a:cubicBezTo>
                  <a:cubicBezTo>
                    <a:pt x="7603" y="65964"/>
                    <a:pt x="17528" y="68002"/>
                    <a:pt x="24910" y="63125"/>
                  </a:cubicBezTo>
                  <a:cubicBezTo>
                    <a:pt x="25996" y="62412"/>
                    <a:pt x="26996" y="61554"/>
                    <a:pt x="27882" y="60592"/>
                  </a:cubicBezTo>
                  <a:cubicBezTo>
                    <a:pt x="37407" y="50495"/>
                    <a:pt x="32168" y="29255"/>
                    <a:pt x="31025" y="24397"/>
                  </a:cubicBezTo>
                  <a:cubicBezTo>
                    <a:pt x="27025" y="8680"/>
                    <a:pt x="17214" y="-2082"/>
                    <a:pt x="15309" y="-654"/>
                  </a:cubicBezTo>
                  <a:close/>
                </a:path>
              </a:pathLst>
            </a:custGeom>
            <a:solidFill>
              <a:srgbClr val="FFFFFF"/>
            </a:solidFill>
            <a:ln w="9525" cap="flat">
              <a:noFill/>
              <a:prstDash val="solid"/>
              <a:miter/>
            </a:ln>
          </p:spPr>
          <p:txBody>
            <a:bodyPr rtlCol="0" anchor="ctr"/>
            <a:lstStyle/>
            <a:p>
              <a:endParaRPr lang="zh-CN" altLang="en-US" b="1"/>
            </a:p>
          </p:txBody>
        </p:sp>
      </p:grpSp>
      <p:grpSp>
        <p:nvGrpSpPr>
          <p:cNvPr id="133" name="组合 132">
            <a:extLst>
              <a:ext uri="{FF2B5EF4-FFF2-40B4-BE49-F238E27FC236}">
                <a16:creationId xmlns:a16="http://schemas.microsoft.com/office/drawing/2014/main" id="{552FBE96-0C73-4585-A158-D45B0230B508}"/>
              </a:ext>
            </a:extLst>
          </p:cNvPr>
          <p:cNvGrpSpPr/>
          <p:nvPr/>
        </p:nvGrpSpPr>
        <p:grpSpPr>
          <a:xfrm>
            <a:off x="2577889" y="3414551"/>
            <a:ext cx="106047" cy="163113"/>
            <a:chOff x="3961546" y="3438842"/>
            <a:chExt cx="106047" cy="163113"/>
          </a:xfrm>
        </p:grpSpPr>
        <p:sp>
          <p:nvSpPr>
            <p:cNvPr id="134" name="任意多边形: 形状 133">
              <a:extLst>
                <a:ext uri="{FF2B5EF4-FFF2-40B4-BE49-F238E27FC236}">
                  <a16:creationId xmlns:a16="http://schemas.microsoft.com/office/drawing/2014/main" id="{988C8109-3DA2-43DB-A53A-7AAEFBA30236}"/>
                </a:ext>
              </a:extLst>
            </p:cNvPr>
            <p:cNvSpPr/>
            <p:nvPr/>
          </p:nvSpPr>
          <p:spPr>
            <a:xfrm>
              <a:off x="3961546" y="3438842"/>
              <a:ext cx="106047" cy="163113"/>
            </a:xfrm>
            <a:custGeom>
              <a:avLst/>
              <a:gdLst>
                <a:gd name="connsiteX0" fmla="*/ 48533 w 106047"/>
                <a:gd name="connsiteY0" fmla="*/ -512 h 163113"/>
                <a:gd name="connsiteX1" fmla="*/ 51010 w 106047"/>
                <a:gd name="connsiteY1" fmla="*/ 43779 h 163113"/>
                <a:gd name="connsiteX2" fmla="*/ 11576 w 106047"/>
                <a:gd name="connsiteY2" fmla="*/ 78164 h 163113"/>
                <a:gd name="connsiteX3" fmla="*/ 9100 w 106047"/>
                <a:gd name="connsiteY3" fmla="*/ 144839 h 163113"/>
                <a:gd name="connsiteX4" fmla="*/ 87967 w 106047"/>
                <a:gd name="connsiteY4" fmla="*/ 149792 h 163113"/>
                <a:gd name="connsiteX5" fmla="*/ 97492 w 106047"/>
                <a:gd name="connsiteY5" fmla="*/ 61305 h 163113"/>
                <a:gd name="connsiteX6" fmla="*/ 48533 w 106047"/>
                <a:gd name="connsiteY6" fmla="*/ -512 h 16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47" h="163113">
                  <a:moveTo>
                    <a:pt x="48533" y="-512"/>
                  </a:moveTo>
                  <a:cubicBezTo>
                    <a:pt x="43675" y="2440"/>
                    <a:pt x="59868" y="22919"/>
                    <a:pt x="51010" y="43779"/>
                  </a:cubicBezTo>
                  <a:cubicBezTo>
                    <a:pt x="43294" y="61972"/>
                    <a:pt x="25197" y="59305"/>
                    <a:pt x="11576" y="78164"/>
                  </a:cubicBezTo>
                  <a:cubicBezTo>
                    <a:pt x="-806" y="95309"/>
                    <a:pt x="-5950" y="125789"/>
                    <a:pt x="9100" y="144839"/>
                  </a:cubicBezTo>
                  <a:cubicBezTo>
                    <a:pt x="26816" y="167413"/>
                    <a:pt x="66250" y="167127"/>
                    <a:pt x="87967" y="149792"/>
                  </a:cubicBezTo>
                  <a:cubicBezTo>
                    <a:pt x="118542" y="124932"/>
                    <a:pt x="101683" y="73592"/>
                    <a:pt x="97492" y="61305"/>
                  </a:cubicBezTo>
                  <a:cubicBezTo>
                    <a:pt x="85300" y="22633"/>
                    <a:pt x="54534" y="-3751"/>
                    <a:pt x="48533" y="-512"/>
                  </a:cubicBezTo>
                  <a:close/>
                </a:path>
              </a:pathLst>
            </a:custGeom>
            <a:solidFill>
              <a:srgbClr val="3185BC"/>
            </a:solidFill>
            <a:ln w="4763" cap="flat">
              <a:solidFill>
                <a:srgbClr val="000000"/>
              </a:solidFill>
              <a:prstDash val="solid"/>
              <a:miter/>
            </a:ln>
          </p:spPr>
          <p:txBody>
            <a:bodyPr rtlCol="0" anchor="ctr"/>
            <a:lstStyle/>
            <a:p>
              <a:endParaRPr lang="zh-CN" altLang="en-US" b="1"/>
            </a:p>
          </p:txBody>
        </p:sp>
        <p:sp>
          <p:nvSpPr>
            <p:cNvPr id="135" name="任意多边形: 形状 134">
              <a:extLst>
                <a:ext uri="{FF2B5EF4-FFF2-40B4-BE49-F238E27FC236}">
                  <a16:creationId xmlns:a16="http://schemas.microsoft.com/office/drawing/2014/main" id="{A349E8C3-56FA-4B81-94D0-84DED925591C}"/>
                </a:ext>
              </a:extLst>
            </p:cNvPr>
            <p:cNvSpPr/>
            <p:nvPr/>
          </p:nvSpPr>
          <p:spPr>
            <a:xfrm>
              <a:off x="4014925" y="3487893"/>
              <a:ext cx="49538" cy="93827"/>
            </a:xfrm>
            <a:custGeom>
              <a:avLst/>
              <a:gdLst>
                <a:gd name="connsiteX0" fmla="*/ 22492 w 49538"/>
                <a:gd name="connsiteY0" fmla="*/ -605 h 93827"/>
                <a:gd name="connsiteX1" fmla="*/ 23635 w 49538"/>
                <a:gd name="connsiteY1" fmla="*/ 24922 h 93827"/>
                <a:gd name="connsiteX2" fmla="*/ 5251 w 49538"/>
                <a:gd name="connsiteY2" fmla="*/ 44829 h 93827"/>
                <a:gd name="connsiteX3" fmla="*/ 4013 w 49538"/>
                <a:gd name="connsiteY3" fmla="*/ 82929 h 93827"/>
                <a:gd name="connsiteX4" fmla="*/ 37627 w 49538"/>
                <a:gd name="connsiteY4" fmla="*/ 88578 h 93827"/>
                <a:gd name="connsiteX5" fmla="*/ 40970 w 49538"/>
                <a:gd name="connsiteY5" fmla="*/ 85692 h 93827"/>
                <a:gd name="connsiteX6" fmla="*/ 45637 w 49538"/>
                <a:gd name="connsiteY6" fmla="*/ 34638 h 93827"/>
                <a:gd name="connsiteX7" fmla="*/ 22492 w 49538"/>
                <a:gd name="connsiteY7" fmla="*/ -605 h 9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8" h="93827">
                  <a:moveTo>
                    <a:pt x="22492" y="-605"/>
                  </a:moveTo>
                  <a:cubicBezTo>
                    <a:pt x="20206" y="1110"/>
                    <a:pt x="27825" y="12921"/>
                    <a:pt x="23635" y="24922"/>
                  </a:cubicBezTo>
                  <a:cubicBezTo>
                    <a:pt x="20015" y="35495"/>
                    <a:pt x="11538" y="33971"/>
                    <a:pt x="5251" y="44829"/>
                  </a:cubicBezTo>
                  <a:cubicBezTo>
                    <a:pt x="-1473" y="56535"/>
                    <a:pt x="-1940" y="70814"/>
                    <a:pt x="4013" y="82929"/>
                  </a:cubicBezTo>
                  <a:cubicBezTo>
                    <a:pt x="11738" y="93769"/>
                    <a:pt x="26787" y="96293"/>
                    <a:pt x="37627" y="88578"/>
                  </a:cubicBezTo>
                  <a:cubicBezTo>
                    <a:pt x="38827" y="87721"/>
                    <a:pt x="39941" y="86749"/>
                    <a:pt x="40970" y="85692"/>
                  </a:cubicBezTo>
                  <a:cubicBezTo>
                    <a:pt x="55258" y="71404"/>
                    <a:pt x="47447" y="41496"/>
                    <a:pt x="45637" y="34638"/>
                  </a:cubicBezTo>
                  <a:cubicBezTo>
                    <a:pt x="39732" y="12635"/>
                    <a:pt x="25349" y="-2605"/>
                    <a:pt x="22492" y="-605"/>
                  </a:cubicBezTo>
                  <a:close/>
                </a:path>
              </a:pathLst>
            </a:custGeom>
            <a:solidFill>
              <a:srgbClr val="63BDE2"/>
            </a:solidFill>
            <a:ln w="9525" cap="flat">
              <a:noFill/>
              <a:prstDash val="solid"/>
              <a:miter/>
            </a:ln>
          </p:spPr>
          <p:txBody>
            <a:bodyPr rtlCol="0" anchor="ctr"/>
            <a:lstStyle/>
            <a:p>
              <a:endParaRPr lang="zh-CN" altLang="en-US" b="1"/>
            </a:p>
          </p:txBody>
        </p:sp>
        <p:sp>
          <p:nvSpPr>
            <p:cNvPr id="136" name="任意多边形: 形状 135">
              <a:extLst>
                <a:ext uri="{FF2B5EF4-FFF2-40B4-BE49-F238E27FC236}">
                  <a16:creationId xmlns:a16="http://schemas.microsoft.com/office/drawing/2014/main" id="{898112BC-FE52-412C-AFA0-2680915B9E40}"/>
                </a:ext>
              </a:extLst>
            </p:cNvPr>
            <p:cNvSpPr/>
            <p:nvPr/>
          </p:nvSpPr>
          <p:spPr>
            <a:xfrm>
              <a:off x="4028108" y="3498419"/>
              <a:ext cx="33634" cy="66559"/>
            </a:xfrm>
            <a:custGeom>
              <a:avLst/>
              <a:gdLst>
                <a:gd name="connsiteX0" fmla="*/ 15309 w 33634"/>
                <a:gd name="connsiteY0" fmla="*/ -654 h 66559"/>
                <a:gd name="connsiteX1" fmla="*/ 16071 w 33634"/>
                <a:gd name="connsiteY1" fmla="*/ 17444 h 66559"/>
                <a:gd name="connsiteX2" fmla="*/ 3593 w 33634"/>
                <a:gd name="connsiteY2" fmla="*/ 31445 h 66559"/>
                <a:gd name="connsiteX3" fmla="*/ 2736 w 33634"/>
                <a:gd name="connsiteY3" fmla="*/ 58592 h 66559"/>
                <a:gd name="connsiteX4" fmla="*/ 24910 w 33634"/>
                <a:gd name="connsiteY4" fmla="*/ 63125 h 66559"/>
                <a:gd name="connsiteX5" fmla="*/ 27882 w 33634"/>
                <a:gd name="connsiteY5" fmla="*/ 60592 h 66559"/>
                <a:gd name="connsiteX6" fmla="*/ 31025 w 33634"/>
                <a:gd name="connsiteY6" fmla="*/ 24397 h 66559"/>
                <a:gd name="connsiteX7" fmla="*/ 15309 w 33634"/>
                <a:gd name="connsiteY7" fmla="*/ -654 h 6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34" h="66559">
                  <a:moveTo>
                    <a:pt x="15309" y="-654"/>
                  </a:moveTo>
                  <a:cubicBezTo>
                    <a:pt x="13785" y="489"/>
                    <a:pt x="18929" y="8871"/>
                    <a:pt x="16071" y="17444"/>
                  </a:cubicBezTo>
                  <a:cubicBezTo>
                    <a:pt x="13213" y="26016"/>
                    <a:pt x="7879" y="23730"/>
                    <a:pt x="3593" y="31445"/>
                  </a:cubicBezTo>
                  <a:cubicBezTo>
                    <a:pt x="-1064" y="39818"/>
                    <a:pt x="-1388" y="49934"/>
                    <a:pt x="2736" y="58592"/>
                  </a:cubicBezTo>
                  <a:cubicBezTo>
                    <a:pt x="7603" y="65964"/>
                    <a:pt x="17528" y="68002"/>
                    <a:pt x="24910" y="63125"/>
                  </a:cubicBezTo>
                  <a:cubicBezTo>
                    <a:pt x="25996" y="62412"/>
                    <a:pt x="26996" y="61554"/>
                    <a:pt x="27882" y="60592"/>
                  </a:cubicBezTo>
                  <a:cubicBezTo>
                    <a:pt x="37407" y="50495"/>
                    <a:pt x="32168" y="29255"/>
                    <a:pt x="31025" y="24397"/>
                  </a:cubicBezTo>
                  <a:cubicBezTo>
                    <a:pt x="27025" y="8680"/>
                    <a:pt x="17214" y="-2082"/>
                    <a:pt x="15309" y="-654"/>
                  </a:cubicBezTo>
                  <a:close/>
                </a:path>
              </a:pathLst>
            </a:custGeom>
            <a:solidFill>
              <a:srgbClr val="FFFFFF"/>
            </a:solidFill>
            <a:ln w="9525" cap="flat">
              <a:noFill/>
              <a:prstDash val="solid"/>
              <a:miter/>
            </a:ln>
          </p:spPr>
          <p:txBody>
            <a:bodyPr rtlCol="0" anchor="ctr"/>
            <a:lstStyle/>
            <a:p>
              <a:endParaRPr lang="zh-CN" altLang="en-US" b="1"/>
            </a:p>
          </p:txBody>
        </p:sp>
      </p:grpSp>
      <p:grpSp>
        <p:nvGrpSpPr>
          <p:cNvPr id="137" name="组合 136">
            <a:extLst>
              <a:ext uri="{FF2B5EF4-FFF2-40B4-BE49-F238E27FC236}">
                <a16:creationId xmlns:a16="http://schemas.microsoft.com/office/drawing/2014/main" id="{04F44DA3-00C8-4E13-B733-9EA104008A5C}"/>
              </a:ext>
            </a:extLst>
          </p:cNvPr>
          <p:cNvGrpSpPr/>
          <p:nvPr/>
        </p:nvGrpSpPr>
        <p:grpSpPr>
          <a:xfrm>
            <a:off x="2260339" y="3395474"/>
            <a:ext cx="106047" cy="163113"/>
            <a:chOff x="3961546" y="3438842"/>
            <a:chExt cx="106047" cy="163113"/>
          </a:xfrm>
        </p:grpSpPr>
        <p:sp>
          <p:nvSpPr>
            <p:cNvPr id="138" name="任意多边形: 形状 137">
              <a:extLst>
                <a:ext uri="{FF2B5EF4-FFF2-40B4-BE49-F238E27FC236}">
                  <a16:creationId xmlns:a16="http://schemas.microsoft.com/office/drawing/2014/main" id="{E824165A-61CC-406F-93B8-CA3B4B39AF77}"/>
                </a:ext>
              </a:extLst>
            </p:cNvPr>
            <p:cNvSpPr/>
            <p:nvPr/>
          </p:nvSpPr>
          <p:spPr>
            <a:xfrm>
              <a:off x="3961546" y="3438842"/>
              <a:ext cx="106047" cy="163113"/>
            </a:xfrm>
            <a:custGeom>
              <a:avLst/>
              <a:gdLst>
                <a:gd name="connsiteX0" fmla="*/ 48533 w 106047"/>
                <a:gd name="connsiteY0" fmla="*/ -512 h 163113"/>
                <a:gd name="connsiteX1" fmla="*/ 51010 w 106047"/>
                <a:gd name="connsiteY1" fmla="*/ 43779 h 163113"/>
                <a:gd name="connsiteX2" fmla="*/ 11576 w 106047"/>
                <a:gd name="connsiteY2" fmla="*/ 78164 h 163113"/>
                <a:gd name="connsiteX3" fmla="*/ 9100 w 106047"/>
                <a:gd name="connsiteY3" fmla="*/ 144839 h 163113"/>
                <a:gd name="connsiteX4" fmla="*/ 87967 w 106047"/>
                <a:gd name="connsiteY4" fmla="*/ 149792 h 163113"/>
                <a:gd name="connsiteX5" fmla="*/ 97492 w 106047"/>
                <a:gd name="connsiteY5" fmla="*/ 61305 h 163113"/>
                <a:gd name="connsiteX6" fmla="*/ 48533 w 106047"/>
                <a:gd name="connsiteY6" fmla="*/ -512 h 16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47" h="163113">
                  <a:moveTo>
                    <a:pt x="48533" y="-512"/>
                  </a:moveTo>
                  <a:cubicBezTo>
                    <a:pt x="43675" y="2440"/>
                    <a:pt x="59868" y="22919"/>
                    <a:pt x="51010" y="43779"/>
                  </a:cubicBezTo>
                  <a:cubicBezTo>
                    <a:pt x="43294" y="61972"/>
                    <a:pt x="25197" y="59305"/>
                    <a:pt x="11576" y="78164"/>
                  </a:cubicBezTo>
                  <a:cubicBezTo>
                    <a:pt x="-806" y="95309"/>
                    <a:pt x="-5950" y="125789"/>
                    <a:pt x="9100" y="144839"/>
                  </a:cubicBezTo>
                  <a:cubicBezTo>
                    <a:pt x="26816" y="167413"/>
                    <a:pt x="66250" y="167127"/>
                    <a:pt x="87967" y="149792"/>
                  </a:cubicBezTo>
                  <a:cubicBezTo>
                    <a:pt x="118542" y="124932"/>
                    <a:pt x="101683" y="73592"/>
                    <a:pt x="97492" y="61305"/>
                  </a:cubicBezTo>
                  <a:cubicBezTo>
                    <a:pt x="85300" y="22633"/>
                    <a:pt x="54534" y="-3751"/>
                    <a:pt x="48533" y="-512"/>
                  </a:cubicBezTo>
                  <a:close/>
                </a:path>
              </a:pathLst>
            </a:custGeom>
            <a:solidFill>
              <a:srgbClr val="3185BC"/>
            </a:solidFill>
            <a:ln w="4763" cap="flat">
              <a:solidFill>
                <a:srgbClr val="000000"/>
              </a:solidFill>
              <a:prstDash val="solid"/>
              <a:miter/>
            </a:ln>
          </p:spPr>
          <p:txBody>
            <a:bodyPr rtlCol="0" anchor="ctr"/>
            <a:lstStyle/>
            <a:p>
              <a:endParaRPr lang="zh-CN" altLang="en-US" b="1"/>
            </a:p>
          </p:txBody>
        </p:sp>
        <p:sp>
          <p:nvSpPr>
            <p:cNvPr id="139" name="任意多边形: 形状 138">
              <a:extLst>
                <a:ext uri="{FF2B5EF4-FFF2-40B4-BE49-F238E27FC236}">
                  <a16:creationId xmlns:a16="http://schemas.microsoft.com/office/drawing/2014/main" id="{6C75CFFD-9E97-4498-A42B-CCB8CC53415F}"/>
                </a:ext>
              </a:extLst>
            </p:cNvPr>
            <p:cNvSpPr/>
            <p:nvPr/>
          </p:nvSpPr>
          <p:spPr>
            <a:xfrm>
              <a:off x="4014925" y="3487893"/>
              <a:ext cx="49538" cy="93827"/>
            </a:xfrm>
            <a:custGeom>
              <a:avLst/>
              <a:gdLst>
                <a:gd name="connsiteX0" fmla="*/ 22492 w 49538"/>
                <a:gd name="connsiteY0" fmla="*/ -605 h 93827"/>
                <a:gd name="connsiteX1" fmla="*/ 23635 w 49538"/>
                <a:gd name="connsiteY1" fmla="*/ 24922 h 93827"/>
                <a:gd name="connsiteX2" fmla="*/ 5251 w 49538"/>
                <a:gd name="connsiteY2" fmla="*/ 44829 h 93827"/>
                <a:gd name="connsiteX3" fmla="*/ 4013 w 49538"/>
                <a:gd name="connsiteY3" fmla="*/ 82929 h 93827"/>
                <a:gd name="connsiteX4" fmla="*/ 37627 w 49538"/>
                <a:gd name="connsiteY4" fmla="*/ 88578 h 93827"/>
                <a:gd name="connsiteX5" fmla="*/ 40970 w 49538"/>
                <a:gd name="connsiteY5" fmla="*/ 85692 h 93827"/>
                <a:gd name="connsiteX6" fmla="*/ 45637 w 49538"/>
                <a:gd name="connsiteY6" fmla="*/ 34638 h 93827"/>
                <a:gd name="connsiteX7" fmla="*/ 22492 w 49538"/>
                <a:gd name="connsiteY7" fmla="*/ -605 h 9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8" h="93827">
                  <a:moveTo>
                    <a:pt x="22492" y="-605"/>
                  </a:moveTo>
                  <a:cubicBezTo>
                    <a:pt x="20206" y="1110"/>
                    <a:pt x="27825" y="12921"/>
                    <a:pt x="23635" y="24922"/>
                  </a:cubicBezTo>
                  <a:cubicBezTo>
                    <a:pt x="20015" y="35495"/>
                    <a:pt x="11538" y="33971"/>
                    <a:pt x="5251" y="44829"/>
                  </a:cubicBezTo>
                  <a:cubicBezTo>
                    <a:pt x="-1473" y="56535"/>
                    <a:pt x="-1940" y="70814"/>
                    <a:pt x="4013" y="82929"/>
                  </a:cubicBezTo>
                  <a:cubicBezTo>
                    <a:pt x="11738" y="93769"/>
                    <a:pt x="26787" y="96293"/>
                    <a:pt x="37627" y="88578"/>
                  </a:cubicBezTo>
                  <a:cubicBezTo>
                    <a:pt x="38827" y="87721"/>
                    <a:pt x="39941" y="86749"/>
                    <a:pt x="40970" y="85692"/>
                  </a:cubicBezTo>
                  <a:cubicBezTo>
                    <a:pt x="55258" y="71404"/>
                    <a:pt x="47447" y="41496"/>
                    <a:pt x="45637" y="34638"/>
                  </a:cubicBezTo>
                  <a:cubicBezTo>
                    <a:pt x="39732" y="12635"/>
                    <a:pt x="25349" y="-2605"/>
                    <a:pt x="22492" y="-605"/>
                  </a:cubicBezTo>
                  <a:close/>
                </a:path>
              </a:pathLst>
            </a:custGeom>
            <a:solidFill>
              <a:srgbClr val="63BDE2"/>
            </a:solidFill>
            <a:ln w="9525" cap="flat">
              <a:noFill/>
              <a:prstDash val="solid"/>
              <a:miter/>
            </a:ln>
          </p:spPr>
          <p:txBody>
            <a:bodyPr rtlCol="0" anchor="ctr"/>
            <a:lstStyle/>
            <a:p>
              <a:endParaRPr lang="zh-CN" altLang="en-US" b="1"/>
            </a:p>
          </p:txBody>
        </p:sp>
        <p:sp>
          <p:nvSpPr>
            <p:cNvPr id="140" name="任意多边形: 形状 139">
              <a:extLst>
                <a:ext uri="{FF2B5EF4-FFF2-40B4-BE49-F238E27FC236}">
                  <a16:creationId xmlns:a16="http://schemas.microsoft.com/office/drawing/2014/main" id="{E8DC66D6-1C86-42BA-B719-9A2EC2208DFB}"/>
                </a:ext>
              </a:extLst>
            </p:cNvPr>
            <p:cNvSpPr/>
            <p:nvPr/>
          </p:nvSpPr>
          <p:spPr>
            <a:xfrm>
              <a:off x="4028108" y="3498419"/>
              <a:ext cx="33634" cy="66559"/>
            </a:xfrm>
            <a:custGeom>
              <a:avLst/>
              <a:gdLst>
                <a:gd name="connsiteX0" fmla="*/ 15309 w 33634"/>
                <a:gd name="connsiteY0" fmla="*/ -654 h 66559"/>
                <a:gd name="connsiteX1" fmla="*/ 16071 w 33634"/>
                <a:gd name="connsiteY1" fmla="*/ 17444 h 66559"/>
                <a:gd name="connsiteX2" fmla="*/ 3593 w 33634"/>
                <a:gd name="connsiteY2" fmla="*/ 31445 h 66559"/>
                <a:gd name="connsiteX3" fmla="*/ 2736 w 33634"/>
                <a:gd name="connsiteY3" fmla="*/ 58592 h 66559"/>
                <a:gd name="connsiteX4" fmla="*/ 24910 w 33634"/>
                <a:gd name="connsiteY4" fmla="*/ 63125 h 66559"/>
                <a:gd name="connsiteX5" fmla="*/ 27882 w 33634"/>
                <a:gd name="connsiteY5" fmla="*/ 60592 h 66559"/>
                <a:gd name="connsiteX6" fmla="*/ 31025 w 33634"/>
                <a:gd name="connsiteY6" fmla="*/ 24397 h 66559"/>
                <a:gd name="connsiteX7" fmla="*/ 15309 w 33634"/>
                <a:gd name="connsiteY7" fmla="*/ -654 h 6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34" h="66559">
                  <a:moveTo>
                    <a:pt x="15309" y="-654"/>
                  </a:moveTo>
                  <a:cubicBezTo>
                    <a:pt x="13785" y="489"/>
                    <a:pt x="18929" y="8871"/>
                    <a:pt x="16071" y="17444"/>
                  </a:cubicBezTo>
                  <a:cubicBezTo>
                    <a:pt x="13213" y="26016"/>
                    <a:pt x="7879" y="23730"/>
                    <a:pt x="3593" y="31445"/>
                  </a:cubicBezTo>
                  <a:cubicBezTo>
                    <a:pt x="-1064" y="39818"/>
                    <a:pt x="-1388" y="49934"/>
                    <a:pt x="2736" y="58592"/>
                  </a:cubicBezTo>
                  <a:cubicBezTo>
                    <a:pt x="7603" y="65964"/>
                    <a:pt x="17528" y="68002"/>
                    <a:pt x="24910" y="63125"/>
                  </a:cubicBezTo>
                  <a:cubicBezTo>
                    <a:pt x="25996" y="62412"/>
                    <a:pt x="26996" y="61554"/>
                    <a:pt x="27882" y="60592"/>
                  </a:cubicBezTo>
                  <a:cubicBezTo>
                    <a:pt x="37407" y="50495"/>
                    <a:pt x="32168" y="29255"/>
                    <a:pt x="31025" y="24397"/>
                  </a:cubicBezTo>
                  <a:cubicBezTo>
                    <a:pt x="27025" y="8680"/>
                    <a:pt x="17214" y="-2082"/>
                    <a:pt x="15309" y="-654"/>
                  </a:cubicBezTo>
                  <a:close/>
                </a:path>
              </a:pathLst>
            </a:custGeom>
            <a:solidFill>
              <a:srgbClr val="FFFFFF"/>
            </a:solidFill>
            <a:ln w="9525" cap="flat">
              <a:noFill/>
              <a:prstDash val="solid"/>
              <a:miter/>
            </a:ln>
          </p:spPr>
          <p:txBody>
            <a:bodyPr rtlCol="0" anchor="ctr"/>
            <a:lstStyle/>
            <a:p>
              <a:endParaRPr lang="zh-CN" altLang="en-US" b="1"/>
            </a:p>
          </p:txBody>
        </p:sp>
      </p:grpSp>
      <p:sp>
        <p:nvSpPr>
          <p:cNvPr id="141" name="文本框 140">
            <a:extLst>
              <a:ext uri="{FF2B5EF4-FFF2-40B4-BE49-F238E27FC236}">
                <a16:creationId xmlns:a16="http://schemas.microsoft.com/office/drawing/2014/main" id="{B6ECDBDA-4C8C-41C2-855F-E376389B3C85}"/>
              </a:ext>
            </a:extLst>
          </p:cNvPr>
          <p:cNvSpPr txBox="1"/>
          <p:nvPr/>
        </p:nvSpPr>
        <p:spPr>
          <a:xfrm>
            <a:off x="9159393" y="2370606"/>
            <a:ext cx="2818400" cy="954107"/>
          </a:xfrm>
          <a:prstGeom prst="rect">
            <a:avLst/>
          </a:prstGeom>
          <a:noFill/>
        </p:spPr>
        <p:txBody>
          <a:bodyPr wrap="none" rtlCol="0">
            <a:spAutoFit/>
          </a:bodyPr>
          <a:lstStyle/>
          <a:p>
            <a:r>
              <a:rPr lang="zh-CN" altLang="en-US" sz="1400" b="1" dirty="0"/>
              <a:t>空气温度（</a:t>
            </a:r>
            <a:r>
              <a:rPr lang="en-US" altLang="zh-CN" sz="1400" b="1" dirty="0"/>
              <a:t>Temp</a:t>
            </a:r>
            <a:r>
              <a:rPr lang="zh-CN" altLang="en-US" sz="1400" b="1" dirty="0"/>
              <a:t>）</a:t>
            </a:r>
            <a:r>
              <a:rPr lang="en-US" altLang="zh-CN" sz="1400" b="1" dirty="0"/>
              <a:t>=21°</a:t>
            </a:r>
          </a:p>
          <a:p>
            <a:r>
              <a:rPr lang="zh-CN" altLang="en-US" sz="1400" b="1" dirty="0"/>
              <a:t>相对湿度（</a:t>
            </a:r>
            <a:r>
              <a:rPr lang="en-US" altLang="zh-CN" sz="1400" b="1" dirty="0"/>
              <a:t>RH</a:t>
            </a:r>
            <a:r>
              <a:rPr lang="zh-CN" altLang="en-US" sz="1400" b="1" dirty="0"/>
              <a:t>）</a:t>
            </a:r>
            <a:r>
              <a:rPr lang="en-US" altLang="zh-CN" sz="1400" b="1" dirty="0"/>
              <a:t>=50%</a:t>
            </a:r>
          </a:p>
          <a:p>
            <a:pPr algn="ctr"/>
            <a:r>
              <a:rPr lang="zh-CN" altLang="en-US" sz="1400" b="1" dirty="0"/>
              <a:t>↓</a:t>
            </a:r>
            <a:endParaRPr lang="en-US" altLang="zh-CN" sz="1400" b="1" dirty="0"/>
          </a:p>
          <a:p>
            <a:r>
              <a:rPr lang="zh-CN" altLang="en-US" sz="1400" b="1" dirty="0"/>
              <a:t>露点温度（</a:t>
            </a:r>
            <a:r>
              <a:rPr lang="en-US" altLang="zh-CN" sz="1400" b="1" dirty="0" err="1"/>
              <a:t>Dewp</a:t>
            </a:r>
            <a:r>
              <a:rPr lang="en-US" altLang="zh-CN" sz="1400" b="1" dirty="0"/>
              <a:t> Temp</a:t>
            </a:r>
            <a:r>
              <a:rPr lang="zh-CN" altLang="en-US" sz="1400" b="1" dirty="0"/>
              <a:t>）≈</a:t>
            </a:r>
            <a:r>
              <a:rPr lang="en-US" altLang="zh-CN" sz="1400" b="1" dirty="0"/>
              <a:t>10°C</a:t>
            </a:r>
            <a:endParaRPr lang="zh-CN" altLang="en-US" sz="1000" b="1" dirty="0"/>
          </a:p>
        </p:txBody>
      </p:sp>
      <p:grpSp>
        <p:nvGrpSpPr>
          <p:cNvPr id="142" name="组合 141">
            <a:extLst>
              <a:ext uri="{FF2B5EF4-FFF2-40B4-BE49-F238E27FC236}">
                <a16:creationId xmlns:a16="http://schemas.microsoft.com/office/drawing/2014/main" id="{DE4AE2AB-B566-4B37-A5E1-5ADA02BCA28F}"/>
              </a:ext>
            </a:extLst>
          </p:cNvPr>
          <p:cNvGrpSpPr/>
          <p:nvPr/>
        </p:nvGrpSpPr>
        <p:grpSpPr>
          <a:xfrm rot="5400000">
            <a:off x="2073276" y="4055817"/>
            <a:ext cx="802309" cy="108000"/>
            <a:chOff x="4422916" y="4340162"/>
            <a:chExt cx="802309" cy="108000"/>
          </a:xfrm>
        </p:grpSpPr>
        <p:sp>
          <p:nvSpPr>
            <p:cNvPr id="143" name="椭圆 142">
              <a:extLst>
                <a:ext uri="{FF2B5EF4-FFF2-40B4-BE49-F238E27FC236}">
                  <a16:creationId xmlns:a16="http://schemas.microsoft.com/office/drawing/2014/main" id="{0BDDA8CA-3A3C-4286-A988-A9B2F309DB7D}"/>
                </a:ext>
              </a:extLst>
            </p:cNvPr>
            <p:cNvSpPr/>
            <p:nvPr/>
          </p:nvSpPr>
          <p:spPr>
            <a:xfrm>
              <a:off x="4422916" y="4340162"/>
              <a:ext cx="108000" cy="108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44" name="直接箭头连接符 143">
              <a:extLst>
                <a:ext uri="{FF2B5EF4-FFF2-40B4-BE49-F238E27FC236}">
                  <a16:creationId xmlns:a16="http://schemas.microsoft.com/office/drawing/2014/main" id="{33B655B7-7AB3-44E3-83C6-53B391649F44}"/>
                </a:ext>
              </a:extLst>
            </p:cNvPr>
            <p:cNvCxnSpPr>
              <a:cxnSpLocks/>
            </p:cNvCxnSpPr>
            <p:nvPr/>
          </p:nvCxnSpPr>
          <p:spPr>
            <a:xfrm rot="16200000" flipH="1" flipV="1">
              <a:off x="4866899" y="4032730"/>
              <a:ext cx="10609" cy="7060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5" name="组合 144">
            <a:extLst>
              <a:ext uri="{FF2B5EF4-FFF2-40B4-BE49-F238E27FC236}">
                <a16:creationId xmlns:a16="http://schemas.microsoft.com/office/drawing/2014/main" id="{BE0E1A68-04CA-420A-A33A-D7F9335097D7}"/>
              </a:ext>
            </a:extLst>
          </p:cNvPr>
          <p:cNvGrpSpPr/>
          <p:nvPr/>
        </p:nvGrpSpPr>
        <p:grpSpPr>
          <a:xfrm rot="5400000">
            <a:off x="3505500" y="4240214"/>
            <a:ext cx="807072" cy="108000"/>
            <a:chOff x="4418153" y="4340162"/>
            <a:chExt cx="807072" cy="108000"/>
          </a:xfrm>
        </p:grpSpPr>
        <p:cxnSp>
          <p:nvCxnSpPr>
            <p:cNvPr id="146" name="直接箭头连接符 145">
              <a:extLst>
                <a:ext uri="{FF2B5EF4-FFF2-40B4-BE49-F238E27FC236}">
                  <a16:creationId xmlns:a16="http://schemas.microsoft.com/office/drawing/2014/main" id="{13684992-4625-4311-B9C4-149D1366D8FC}"/>
                </a:ext>
              </a:extLst>
            </p:cNvPr>
            <p:cNvCxnSpPr>
              <a:cxnSpLocks/>
            </p:cNvCxnSpPr>
            <p:nvPr/>
          </p:nvCxnSpPr>
          <p:spPr>
            <a:xfrm rot="16200000" flipH="1" flipV="1">
              <a:off x="4866899" y="4032730"/>
              <a:ext cx="10609" cy="7060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7" name="椭圆 146">
              <a:extLst>
                <a:ext uri="{FF2B5EF4-FFF2-40B4-BE49-F238E27FC236}">
                  <a16:creationId xmlns:a16="http://schemas.microsoft.com/office/drawing/2014/main" id="{3BBF16B2-B47E-44B7-B346-9E3DDE37B2DD}"/>
                </a:ext>
              </a:extLst>
            </p:cNvPr>
            <p:cNvSpPr/>
            <p:nvPr/>
          </p:nvSpPr>
          <p:spPr>
            <a:xfrm>
              <a:off x="4418153" y="4340162"/>
              <a:ext cx="108000" cy="108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8" name="文本框 147">
            <a:extLst>
              <a:ext uri="{FF2B5EF4-FFF2-40B4-BE49-F238E27FC236}">
                <a16:creationId xmlns:a16="http://schemas.microsoft.com/office/drawing/2014/main" id="{780D7A52-EEB2-473F-AE15-1A96B2E35A5B}"/>
              </a:ext>
            </a:extLst>
          </p:cNvPr>
          <p:cNvSpPr txBox="1"/>
          <p:nvPr/>
        </p:nvSpPr>
        <p:spPr>
          <a:xfrm>
            <a:off x="517791" y="2860875"/>
            <a:ext cx="1309245" cy="369332"/>
          </a:xfrm>
          <a:prstGeom prst="rect">
            <a:avLst/>
          </a:prstGeom>
          <a:noFill/>
        </p:spPr>
        <p:txBody>
          <a:bodyPr wrap="square">
            <a:spAutoFit/>
          </a:bodyPr>
          <a:lstStyle/>
          <a:p>
            <a:pPr algn="ctr"/>
            <a:r>
              <a:rPr lang="en-US" altLang="zh-CN" b="1" dirty="0">
                <a:solidFill>
                  <a:schemeClr val="tx1">
                    <a:lumMod val="95000"/>
                    <a:lumOff val="5000"/>
                  </a:schemeClr>
                </a:solidFill>
              </a:rPr>
              <a:t>Air Flow</a:t>
            </a:r>
            <a:endParaRPr lang="zh-CN" altLang="en-US" b="1" dirty="0">
              <a:solidFill>
                <a:schemeClr val="tx1">
                  <a:lumMod val="95000"/>
                  <a:lumOff val="5000"/>
                </a:schemeClr>
              </a:solidFill>
            </a:endParaRPr>
          </a:p>
        </p:txBody>
      </p:sp>
      <p:sp>
        <p:nvSpPr>
          <p:cNvPr id="149" name="文本框 148">
            <a:extLst>
              <a:ext uri="{FF2B5EF4-FFF2-40B4-BE49-F238E27FC236}">
                <a16:creationId xmlns:a16="http://schemas.microsoft.com/office/drawing/2014/main" id="{C4D6118D-BD47-47B7-B01C-6180110D2008}"/>
              </a:ext>
            </a:extLst>
          </p:cNvPr>
          <p:cNvSpPr txBox="1"/>
          <p:nvPr/>
        </p:nvSpPr>
        <p:spPr>
          <a:xfrm>
            <a:off x="753832" y="775315"/>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cs typeface="Times New Roman" panose="02020603050405020304" pitchFamily="18" charset="0"/>
              </a:rPr>
              <a:t>4.1  </a:t>
            </a:r>
            <a:r>
              <a:rPr lang="zh-CN" altLang="en-US" b="1" dirty="0">
                <a:latin typeface="霞鹜文楷 Light" pitchFamily="2" charset="-122"/>
                <a:ea typeface="霞鹜文楷 Light" pitchFamily="2" charset="-122"/>
                <a:cs typeface="Times New Roman" panose="02020603050405020304" pitchFamily="18" charset="0"/>
              </a:rPr>
              <a:t>气象参数</a:t>
            </a:r>
            <a:endParaRPr lang="zh-CN" altLang="en-US" b="1" dirty="0">
              <a:latin typeface="霞鹜文楷 Light" pitchFamily="2" charset="-122"/>
              <a:ea typeface="霞鹜文楷 Light" pitchFamily="2" charset="-122"/>
            </a:endParaRPr>
          </a:p>
        </p:txBody>
      </p:sp>
    </p:spTree>
    <p:extLst>
      <p:ext uri="{BB962C8B-B14F-4D97-AF65-F5344CB8AC3E}">
        <p14:creationId xmlns:p14="http://schemas.microsoft.com/office/powerpoint/2010/main" val="241759758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霞鹜文楷 Light"/>
        <a:ea typeface="霞鹜文楷 Light"/>
        <a:cs typeface=""/>
      </a:majorFont>
      <a:minorFont>
        <a:latin typeface="霞鹜文楷 Light"/>
        <a:ea typeface="霞鹜文楷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1897</Words>
  <Application>Microsoft Office PowerPoint</Application>
  <PresentationFormat>宽屏</PresentationFormat>
  <Paragraphs>324</Paragraphs>
  <Slides>34</Slides>
  <Notes>33</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34</vt:i4>
      </vt:variant>
    </vt:vector>
  </HeadingPairs>
  <TitlesOfParts>
    <vt:vector size="40" baseType="lpstr">
      <vt:lpstr>-apple-system</vt:lpstr>
      <vt:lpstr>等线</vt:lpstr>
      <vt:lpstr>霞鹜文楷 Light</vt:lpstr>
      <vt:lpstr>Arial</vt:lpstr>
      <vt:lpstr>tahoma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8819</dc:creator>
  <cp:lastModifiedBy>8819</cp:lastModifiedBy>
  <cp:revision>300</cp:revision>
  <dcterms:created xsi:type="dcterms:W3CDTF">2022-02-06T12:21:57Z</dcterms:created>
  <dcterms:modified xsi:type="dcterms:W3CDTF">2022-02-08T13:06:50Z</dcterms:modified>
</cp:coreProperties>
</file>