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7772400" cx="10058400"/>
  <p:notesSz cx="6858000" cy="9144000"/>
  <p:embeddedFontLst>
    <p:embeddedFont>
      <p:font typeface="Roboto"/>
      <p:regular r:id="rId26"/>
      <p:bold r:id="rId27"/>
      <p:italic r:id="rId28"/>
      <p:boldItalic r:id="rId29"/>
    </p:embeddedFont>
    <p:embeddedFont>
      <p:font typeface="Poppi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781">
          <p15:clr>
            <a:srgbClr val="A4A3A4"/>
          </p15:clr>
        </p15:guide>
        <p15:guide id="2" pos="6221">
          <p15:clr>
            <a:srgbClr val="A4A3A4"/>
          </p15:clr>
        </p15:guide>
        <p15:guide id="3" pos="115">
          <p15:clr>
            <a:srgbClr val="9AA0A6"/>
          </p15:clr>
        </p15:guide>
        <p15:guide id="4" orient="horz" pos="11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ED5829A-C125-433F-9E64-EE70FCDC2593}">
  <a:tblStyle styleId="{1ED5829A-C125-433F-9E64-EE70FCDC25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81" orient="horz"/>
        <p:guide pos="6221"/>
        <p:guide pos="115"/>
        <p:guide pos="11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regular.fntdata"/><Relationship Id="rId25" Type="http://schemas.openxmlformats.org/officeDocument/2006/relationships/slide" Target="slides/slide19.xml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oppins-bold.fntdata"/><Relationship Id="rId30" Type="http://schemas.openxmlformats.org/officeDocument/2006/relationships/font" Target="fonts/Poppins-regular.fntdata"/><Relationship Id="rId11" Type="http://schemas.openxmlformats.org/officeDocument/2006/relationships/slide" Target="slides/slide5.xml"/><Relationship Id="rId33" Type="http://schemas.openxmlformats.org/officeDocument/2006/relationships/font" Target="fonts/Poppins-boldItalic.fntdata"/><Relationship Id="rId10" Type="http://schemas.openxmlformats.org/officeDocument/2006/relationships/slide" Target="slides/slide4.xml"/><Relationship Id="rId32" Type="http://schemas.openxmlformats.org/officeDocument/2006/relationships/font" Target="fonts/Poppins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ecb9aab06e_0_0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ecb9aab0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e99e9636f7_0_0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e99e9636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d5fa631879_0_88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d5fa631879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c840f7f03f_0_357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c840f7f03f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d143e703a2_0_0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d143e703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c840f7f03f_0_102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c840f7f03f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c628cc32c9_0_99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c628cc32c9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d153852a18_0_0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d153852a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d72657b098_0_3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d72657b09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c628cc32c9_0_94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c628cc32c9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c840f7f03f_0_211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c840f7f03f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dc11b86175_1_2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dc11b86175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c628cc32c9_0_175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c628cc32c9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c840f7f03f_0_291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c840f7f03f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d5fa631879_0_70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d5fa631879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6149e42920ef9958_0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6149e42920ef995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cdaf2435a9_1_524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cdaf2435a9_1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d5fa631879_0_75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d5fa631879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342879" y="1125136"/>
            <a:ext cx="9372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342870" y="4282678"/>
            <a:ext cx="9372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7122850" y="7046650"/>
            <a:ext cx="2803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342870" y="3250173"/>
            <a:ext cx="9372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7122850" y="7046650"/>
            <a:ext cx="2803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7122850" y="7046650"/>
            <a:ext cx="2803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7122850" y="7046650"/>
            <a:ext cx="2803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7122850" y="7046650"/>
            <a:ext cx="2803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539275" y="680227"/>
            <a:ext cx="70044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7122850" y="7046650"/>
            <a:ext cx="2803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5433450" y="1094158"/>
            <a:ext cx="42210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7122850" y="7046650"/>
            <a:ext cx="2803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7122850" y="7046650"/>
            <a:ext cx="2803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42870" y="1671478"/>
            <a:ext cx="9372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42870" y="4763362"/>
            <a:ext cx="9372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7122850" y="7046650"/>
            <a:ext cx="2803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7122850" y="7046650"/>
            <a:ext cx="2803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7539225" y="7047900"/>
            <a:ext cx="22530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" name="Google Shape;9;p1"/>
          <p:cNvGrpSpPr/>
          <p:nvPr/>
        </p:nvGrpSpPr>
        <p:grpSpPr>
          <a:xfrm>
            <a:off x="7781014" y="7118430"/>
            <a:ext cx="2193661" cy="479400"/>
            <a:chOff x="9603939" y="5948300"/>
            <a:chExt cx="2193661" cy="479400"/>
          </a:xfrm>
        </p:grpSpPr>
        <p:pic>
          <p:nvPicPr>
            <p:cNvPr id="10" name="Google Shape;10;p1"/>
            <p:cNvPicPr preferRelativeResize="0"/>
            <p:nvPr/>
          </p:nvPicPr>
          <p:blipFill rotWithShape="1">
            <a:blip r:embed="rId1">
              <a:alphaModFix/>
            </a:blip>
            <a:srcRect b="3729" l="0" r="0" t="3738"/>
            <a:stretch/>
          </p:blipFill>
          <p:spPr>
            <a:xfrm>
              <a:off x="9603939" y="5948300"/>
              <a:ext cx="531061" cy="4792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11;p1"/>
            <p:cNvSpPr txBox="1"/>
            <p:nvPr/>
          </p:nvSpPr>
          <p:spPr>
            <a:xfrm>
              <a:off x="10135000" y="5948300"/>
              <a:ext cx="1662600" cy="47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1827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00">
                  <a:latin typeface="Roboto"/>
                  <a:ea typeface="Roboto"/>
                  <a:cs typeface="Roboto"/>
                  <a:sym typeface="Roboto"/>
                </a:rPr>
                <a:t>FloodLAMP Biotechnologies, </a:t>
              </a:r>
              <a:endParaRPr b="1" sz="9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00">
                  <a:latin typeface="Roboto"/>
                  <a:ea typeface="Roboto"/>
                  <a:cs typeface="Roboto"/>
                  <a:sym typeface="Roboto"/>
                </a:rPr>
                <a:t>a Public Benefit Corporation </a:t>
              </a:r>
              <a:endParaRPr b="1" sz="9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 sz="900">
                  <a:solidFill>
                    <a:srgbClr val="A61C00"/>
                  </a:solidFill>
                  <a:latin typeface="Roboto"/>
                  <a:ea typeface="Roboto"/>
                  <a:cs typeface="Roboto"/>
                  <a:sym typeface="Roboto"/>
                </a:rPr>
                <a:t>contact@floodlamp.bio</a:t>
              </a:r>
              <a:endParaRPr b="1" i="1" sz="1300">
                <a:solidFill>
                  <a:srgbClr val="A61C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8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8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.png"/><Relationship Id="rId6" Type="http://schemas.openxmlformats.org/officeDocument/2006/relationships/image" Target="../media/image2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8.png"/><Relationship Id="rId5" Type="http://schemas.openxmlformats.org/officeDocument/2006/relationships/hyperlink" Target="https://docs.google.com/document/d/1tf7w557XSzsAxeKkJwU53cPKDtyQf_vlcBJFE9eUZJ8/edit?usp=sharing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17.png"/><Relationship Id="rId6" Type="http://schemas.openxmlformats.org/officeDocument/2006/relationships/image" Target="../media/image6.png"/><Relationship Id="rId7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image" Target="../media/image21.png"/><Relationship Id="rId6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24.png"/><Relationship Id="rId6" Type="http://schemas.openxmlformats.org/officeDocument/2006/relationships/image" Target="../media/image30.png"/><Relationship Id="rId7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20.png"/><Relationship Id="rId5" Type="http://schemas.openxmlformats.org/officeDocument/2006/relationships/image" Target="../media/image15.png"/><Relationship Id="rId6" Type="http://schemas.openxmlformats.org/officeDocument/2006/relationships/image" Target="../media/image14.png"/><Relationship Id="rId7" Type="http://schemas.openxmlformats.org/officeDocument/2006/relationships/image" Target="../media/image17.png"/><Relationship Id="rId8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20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/>
        </p:nvSpPr>
        <p:spPr>
          <a:xfrm>
            <a:off x="3353725" y="4835300"/>
            <a:ext cx="3171000" cy="2732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5913130" y="5298875"/>
            <a:ext cx="578162" cy="828679"/>
            <a:chOff x="2011212" y="5790942"/>
            <a:chExt cx="753600" cy="1080134"/>
          </a:xfrm>
        </p:grpSpPr>
        <p:pic>
          <p:nvPicPr>
            <p:cNvPr id="58" name="Google Shape;5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116921" y="5794375"/>
              <a:ext cx="502454" cy="1076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3"/>
            <p:cNvSpPr txBox="1"/>
            <p:nvPr/>
          </p:nvSpPr>
          <p:spPr>
            <a:xfrm>
              <a:off x="2011212" y="5790942"/>
              <a:ext cx="753600" cy="74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1575" lIns="101575" spcFirstLastPara="1" rIns="101575" wrap="square" tIns="10157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/>
                <a:t>5</a:t>
              </a:r>
              <a:endParaRPr b="1" sz="12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/>
                <a:t>mL</a:t>
              </a:r>
              <a:endParaRPr b="1" sz="1200"/>
            </a:p>
          </p:txBody>
        </p:sp>
      </p:grpSp>
      <p:sp>
        <p:nvSpPr>
          <p:cNvPr id="60" name="Google Shape;60;p13"/>
          <p:cNvSpPr/>
          <p:nvPr/>
        </p:nvSpPr>
        <p:spPr>
          <a:xfrm>
            <a:off x="3327325" y="2347775"/>
            <a:ext cx="3069600" cy="1753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8340" y="2092228"/>
            <a:ext cx="1405800" cy="102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7481" y="5148606"/>
            <a:ext cx="1405800" cy="102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7312" y="5360262"/>
            <a:ext cx="755499" cy="7871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13"/>
          <p:cNvGrpSpPr/>
          <p:nvPr/>
        </p:nvGrpSpPr>
        <p:grpSpPr>
          <a:xfrm>
            <a:off x="4674491" y="466781"/>
            <a:ext cx="1365214" cy="1364832"/>
            <a:chOff x="3379091" y="1457381"/>
            <a:chExt cx="1365214" cy="1364832"/>
          </a:xfrm>
        </p:grpSpPr>
        <p:grpSp>
          <p:nvGrpSpPr>
            <p:cNvPr id="65" name="Google Shape;65;p13"/>
            <p:cNvGrpSpPr/>
            <p:nvPr/>
          </p:nvGrpSpPr>
          <p:grpSpPr>
            <a:xfrm>
              <a:off x="3379091" y="1457381"/>
              <a:ext cx="1365214" cy="1364832"/>
              <a:chOff x="1057175" y="2464200"/>
              <a:chExt cx="1819800" cy="1819776"/>
            </a:xfrm>
          </p:grpSpPr>
          <p:grpSp>
            <p:nvGrpSpPr>
              <p:cNvPr id="66" name="Google Shape;66;p13"/>
              <p:cNvGrpSpPr/>
              <p:nvPr/>
            </p:nvGrpSpPr>
            <p:grpSpPr>
              <a:xfrm>
                <a:off x="1057175" y="2464200"/>
                <a:ext cx="1819800" cy="1819776"/>
                <a:chOff x="1057175" y="2464200"/>
                <a:chExt cx="1819800" cy="1819776"/>
              </a:xfrm>
            </p:grpSpPr>
            <p:pic>
              <p:nvPicPr>
                <p:cNvPr id="67" name="Google Shape;67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 rot="-2699977">
                  <a:off x="1337670" y="2716708"/>
                  <a:ext cx="1258811" cy="131475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68" name="Google Shape;68;p13"/>
                <p:cNvSpPr/>
                <p:nvPr/>
              </p:nvSpPr>
              <p:spPr>
                <a:xfrm>
                  <a:off x="1819025" y="3108614"/>
                  <a:ext cx="167400" cy="558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cxnSp>
            <p:nvCxnSpPr>
              <p:cNvPr id="69" name="Google Shape;69;p13"/>
              <p:cNvCxnSpPr/>
              <p:nvPr/>
            </p:nvCxnSpPr>
            <p:spPr>
              <a:xfrm>
                <a:off x="1837213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0" name="Google Shape;70;p13"/>
              <p:cNvSpPr/>
              <p:nvPr/>
            </p:nvSpPr>
            <p:spPr>
              <a:xfrm>
                <a:off x="1825084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1" name="Google Shape;71;p13"/>
              <p:cNvCxnSpPr/>
              <p:nvPr/>
            </p:nvCxnSpPr>
            <p:spPr>
              <a:xfrm>
                <a:off x="1880060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2" name="Google Shape;72;p13"/>
              <p:cNvSpPr/>
              <p:nvPr/>
            </p:nvSpPr>
            <p:spPr>
              <a:xfrm>
                <a:off x="1867931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3" name="Google Shape;73;p13"/>
              <p:cNvCxnSpPr/>
              <p:nvPr/>
            </p:nvCxnSpPr>
            <p:spPr>
              <a:xfrm>
                <a:off x="1925939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4" name="Google Shape;74;p13"/>
              <p:cNvSpPr/>
              <p:nvPr/>
            </p:nvSpPr>
            <p:spPr>
              <a:xfrm>
                <a:off x="1913811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5" name="Google Shape;75;p13"/>
              <p:cNvCxnSpPr/>
              <p:nvPr/>
            </p:nvCxnSpPr>
            <p:spPr>
              <a:xfrm>
                <a:off x="1969184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6" name="Google Shape;76;p13"/>
              <p:cNvSpPr/>
              <p:nvPr/>
            </p:nvSpPr>
            <p:spPr>
              <a:xfrm>
                <a:off x="1957056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7" name="Google Shape;77;p13"/>
            <p:cNvSpPr/>
            <p:nvPr/>
          </p:nvSpPr>
          <p:spPr>
            <a:xfrm>
              <a:off x="3946050" y="2332742"/>
              <a:ext cx="136218" cy="168855"/>
            </a:xfrm>
            <a:custGeom>
              <a:rect b="b" l="l" r="r" t="t"/>
              <a:pathLst>
                <a:path extrusionOk="0" h="6763" w="7263">
                  <a:moveTo>
                    <a:pt x="0" y="262"/>
                  </a:moveTo>
                  <a:lnTo>
                    <a:pt x="47" y="2548"/>
                  </a:lnTo>
                  <a:lnTo>
                    <a:pt x="3572" y="6763"/>
                  </a:lnTo>
                  <a:lnTo>
                    <a:pt x="7191" y="2429"/>
                  </a:lnTo>
                  <a:lnTo>
                    <a:pt x="7263" y="381"/>
                  </a:lnTo>
                  <a:lnTo>
                    <a:pt x="6358" y="24"/>
                  </a:lnTo>
                  <a:lnTo>
                    <a:pt x="4977" y="428"/>
                  </a:lnTo>
                  <a:lnTo>
                    <a:pt x="3453" y="0"/>
                  </a:lnTo>
                  <a:lnTo>
                    <a:pt x="2167" y="405"/>
                  </a:lnTo>
                  <a:lnTo>
                    <a:pt x="571" y="24"/>
                  </a:lnTo>
                  <a:close/>
                </a:path>
              </a:pathLst>
            </a:custGeom>
            <a:solidFill>
              <a:srgbClr val="C9DAF8"/>
            </a:solidFill>
            <a:ln cap="flat" cmpd="sng" w="9525">
              <a:solidFill>
                <a:srgbClr val="C9DAF8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pic>
        <p:nvPicPr>
          <p:cNvPr id="78" name="Google Shape;7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2075" y="2375043"/>
            <a:ext cx="755499" cy="787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0411" y="2185362"/>
            <a:ext cx="884737" cy="10850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" name="Google Shape;80;p13"/>
          <p:cNvGrpSpPr/>
          <p:nvPr/>
        </p:nvGrpSpPr>
        <p:grpSpPr>
          <a:xfrm>
            <a:off x="2098513" y="1742239"/>
            <a:ext cx="762367" cy="2218886"/>
            <a:chOff x="2098513" y="1742239"/>
            <a:chExt cx="762367" cy="2218886"/>
          </a:xfrm>
        </p:grpSpPr>
        <p:pic>
          <p:nvPicPr>
            <p:cNvPr id="81" name="Google Shape;81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098513" y="2746017"/>
              <a:ext cx="721800" cy="121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3"/>
            <p:cNvPicPr preferRelativeResize="0"/>
            <p:nvPr/>
          </p:nvPicPr>
          <p:blipFill rotWithShape="1">
            <a:blip r:embed="rId9">
              <a:alphaModFix/>
            </a:blip>
            <a:srcRect b="25320" l="0" r="0" t="-25320"/>
            <a:stretch/>
          </p:blipFill>
          <p:spPr>
            <a:xfrm flipH="1">
              <a:off x="2193980" y="1742239"/>
              <a:ext cx="666900" cy="13007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3" name="Google Shape;83;p13"/>
          <p:cNvGrpSpPr/>
          <p:nvPr/>
        </p:nvGrpSpPr>
        <p:grpSpPr>
          <a:xfrm>
            <a:off x="3226691" y="466781"/>
            <a:ext cx="1365214" cy="1364832"/>
            <a:chOff x="3379091" y="1457381"/>
            <a:chExt cx="1365214" cy="1364832"/>
          </a:xfrm>
        </p:grpSpPr>
        <p:grpSp>
          <p:nvGrpSpPr>
            <p:cNvPr id="84" name="Google Shape;84;p13"/>
            <p:cNvGrpSpPr/>
            <p:nvPr/>
          </p:nvGrpSpPr>
          <p:grpSpPr>
            <a:xfrm>
              <a:off x="3379091" y="1457381"/>
              <a:ext cx="1365214" cy="1364832"/>
              <a:chOff x="1057175" y="2464200"/>
              <a:chExt cx="1819800" cy="1819776"/>
            </a:xfrm>
          </p:grpSpPr>
          <p:grpSp>
            <p:nvGrpSpPr>
              <p:cNvPr id="85" name="Google Shape;85;p13"/>
              <p:cNvGrpSpPr/>
              <p:nvPr/>
            </p:nvGrpSpPr>
            <p:grpSpPr>
              <a:xfrm>
                <a:off x="1057175" y="2464200"/>
                <a:ext cx="1819800" cy="1819776"/>
                <a:chOff x="1057175" y="2464200"/>
                <a:chExt cx="1819800" cy="1819776"/>
              </a:xfrm>
            </p:grpSpPr>
            <p:pic>
              <p:nvPicPr>
                <p:cNvPr id="86" name="Google Shape;86;p13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 rot="-2699977">
                  <a:off x="1337670" y="2716708"/>
                  <a:ext cx="1258811" cy="131475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87" name="Google Shape;87;p13"/>
                <p:cNvSpPr/>
                <p:nvPr/>
              </p:nvSpPr>
              <p:spPr>
                <a:xfrm>
                  <a:off x="1819025" y="3108614"/>
                  <a:ext cx="167400" cy="558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cxnSp>
            <p:nvCxnSpPr>
              <p:cNvPr id="88" name="Google Shape;88;p13"/>
              <p:cNvCxnSpPr/>
              <p:nvPr/>
            </p:nvCxnSpPr>
            <p:spPr>
              <a:xfrm>
                <a:off x="1837213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9" name="Google Shape;89;p13"/>
              <p:cNvSpPr/>
              <p:nvPr/>
            </p:nvSpPr>
            <p:spPr>
              <a:xfrm>
                <a:off x="1825084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0" name="Google Shape;90;p13"/>
              <p:cNvCxnSpPr/>
              <p:nvPr/>
            </p:nvCxnSpPr>
            <p:spPr>
              <a:xfrm>
                <a:off x="1880060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1" name="Google Shape;91;p13"/>
              <p:cNvSpPr/>
              <p:nvPr/>
            </p:nvSpPr>
            <p:spPr>
              <a:xfrm>
                <a:off x="1867931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2" name="Google Shape;92;p13"/>
              <p:cNvCxnSpPr/>
              <p:nvPr/>
            </p:nvCxnSpPr>
            <p:spPr>
              <a:xfrm>
                <a:off x="1925939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3" name="Google Shape;93;p13"/>
              <p:cNvSpPr/>
              <p:nvPr/>
            </p:nvSpPr>
            <p:spPr>
              <a:xfrm>
                <a:off x="1913811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4" name="Google Shape;94;p13"/>
              <p:cNvCxnSpPr/>
              <p:nvPr/>
            </p:nvCxnSpPr>
            <p:spPr>
              <a:xfrm>
                <a:off x="1969184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5" name="Google Shape;95;p13"/>
              <p:cNvSpPr/>
              <p:nvPr/>
            </p:nvSpPr>
            <p:spPr>
              <a:xfrm>
                <a:off x="1957056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6" name="Google Shape;96;p13"/>
            <p:cNvSpPr/>
            <p:nvPr/>
          </p:nvSpPr>
          <p:spPr>
            <a:xfrm>
              <a:off x="3946050" y="2332742"/>
              <a:ext cx="136218" cy="168855"/>
            </a:xfrm>
            <a:custGeom>
              <a:rect b="b" l="l" r="r" t="t"/>
              <a:pathLst>
                <a:path extrusionOk="0" h="6763" w="7263">
                  <a:moveTo>
                    <a:pt x="0" y="262"/>
                  </a:moveTo>
                  <a:lnTo>
                    <a:pt x="47" y="2548"/>
                  </a:lnTo>
                  <a:lnTo>
                    <a:pt x="3572" y="6763"/>
                  </a:lnTo>
                  <a:lnTo>
                    <a:pt x="7191" y="2429"/>
                  </a:lnTo>
                  <a:lnTo>
                    <a:pt x="7263" y="381"/>
                  </a:lnTo>
                  <a:lnTo>
                    <a:pt x="6358" y="24"/>
                  </a:lnTo>
                  <a:lnTo>
                    <a:pt x="4977" y="428"/>
                  </a:lnTo>
                  <a:lnTo>
                    <a:pt x="3453" y="0"/>
                  </a:lnTo>
                  <a:lnTo>
                    <a:pt x="2167" y="405"/>
                  </a:lnTo>
                  <a:lnTo>
                    <a:pt x="571" y="24"/>
                  </a:lnTo>
                  <a:close/>
                </a:path>
              </a:pathLst>
            </a:custGeom>
            <a:solidFill>
              <a:srgbClr val="C9DAF8"/>
            </a:solidFill>
            <a:ln cap="flat" cmpd="sng" w="9525">
              <a:solidFill>
                <a:srgbClr val="C9DAF8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97" name="Google Shape;97;p13"/>
          <p:cNvSpPr txBox="1"/>
          <p:nvPr/>
        </p:nvSpPr>
        <p:spPr>
          <a:xfrm rot="2627">
            <a:off x="316306" y="3115475"/>
            <a:ext cx="11778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100X Inactivation Solution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/>
              <a:t>10 mL</a:t>
            </a:r>
            <a:endParaRPr i="1" sz="1300"/>
          </a:p>
        </p:txBody>
      </p:sp>
      <p:pic>
        <p:nvPicPr>
          <p:cNvPr id="98" name="Google Shape;9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2311" y="4481712"/>
            <a:ext cx="884737" cy="108503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9025" y="5439450"/>
            <a:ext cx="1624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.9% Saline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154 mM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30.8 mL 5M NaCl in H20 to 1 L</a:t>
            </a:r>
            <a:endParaRPr i="1" sz="1200"/>
          </a:p>
        </p:txBody>
      </p:sp>
      <p:sp>
        <p:nvSpPr>
          <p:cNvPr id="100" name="Google Shape;100;p13"/>
          <p:cNvSpPr txBox="1"/>
          <p:nvPr/>
        </p:nvSpPr>
        <p:spPr>
          <a:xfrm>
            <a:off x="1847175" y="3910275"/>
            <a:ext cx="1495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1X Inactivation Saline Solution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1 L total volume</a:t>
            </a:r>
            <a:endParaRPr i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dispense 1 mL per sample tube</a:t>
            </a:r>
            <a:endParaRPr i="1" sz="1200"/>
          </a:p>
        </p:txBody>
      </p:sp>
      <p:sp>
        <p:nvSpPr>
          <p:cNvPr id="101" name="Google Shape;101;p13"/>
          <p:cNvSpPr/>
          <p:nvPr/>
        </p:nvSpPr>
        <p:spPr>
          <a:xfrm>
            <a:off x="1153525" y="2609925"/>
            <a:ext cx="844800" cy="88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3"/>
          <p:cNvSpPr/>
          <p:nvPr/>
        </p:nvSpPr>
        <p:spPr>
          <a:xfrm rot="-3226918">
            <a:off x="893621" y="4413799"/>
            <a:ext cx="1445014" cy="8844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5707261" y="6135625"/>
            <a:ext cx="9252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Reaction Mix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1800 µL</a:t>
            </a:r>
            <a:r>
              <a:rPr lang="en" sz="1200"/>
              <a:t> </a:t>
            </a:r>
            <a:endParaRPr sz="1200"/>
          </a:p>
        </p:txBody>
      </p:sp>
      <p:sp>
        <p:nvSpPr>
          <p:cNvPr id="104" name="Google Shape;104;p13"/>
          <p:cNvSpPr txBox="1"/>
          <p:nvPr/>
        </p:nvSpPr>
        <p:spPr>
          <a:xfrm>
            <a:off x="6798625" y="6277650"/>
            <a:ext cx="162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Reaction 18 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2µL</a:t>
            </a:r>
            <a:endParaRPr sz="1200"/>
          </a:p>
        </p:txBody>
      </p:sp>
      <p:sp>
        <p:nvSpPr>
          <p:cNvPr id="105" name="Google Shape;105;p13"/>
          <p:cNvSpPr/>
          <p:nvPr/>
        </p:nvSpPr>
        <p:spPr>
          <a:xfrm>
            <a:off x="6591520" y="5733075"/>
            <a:ext cx="3657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6" name="Google Shape;106;p13"/>
          <p:cNvGrpSpPr/>
          <p:nvPr/>
        </p:nvGrpSpPr>
        <p:grpSpPr>
          <a:xfrm>
            <a:off x="1988516" y="498031"/>
            <a:ext cx="1365214" cy="1364832"/>
            <a:chOff x="1057175" y="2464200"/>
            <a:chExt cx="1819800" cy="1819776"/>
          </a:xfrm>
        </p:grpSpPr>
        <p:grpSp>
          <p:nvGrpSpPr>
            <p:cNvPr id="107" name="Google Shape;107;p13"/>
            <p:cNvGrpSpPr/>
            <p:nvPr/>
          </p:nvGrpSpPr>
          <p:grpSpPr>
            <a:xfrm>
              <a:off x="1057175" y="2464200"/>
              <a:ext cx="1819800" cy="1819776"/>
              <a:chOff x="1057175" y="2464200"/>
              <a:chExt cx="1819800" cy="1819776"/>
            </a:xfrm>
          </p:grpSpPr>
          <p:pic>
            <p:nvPicPr>
              <p:cNvPr id="108" name="Google Shape;108;p1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 rot="-2699977">
                <a:off x="1337670" y="2716708"/>
                <a:ext cx="1258811" cy="13147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9" name="Google Shape;109;p13"/>
              <p:cNvSpPr/>
              <p:nvPr/>
            </p:nvSpPr>
            <p:spPr>
              <a:xfrm>
                <a:off x="1819025" y="3108614"/>
                <a:ext cx="167400" cy="5580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10" name="Google Shape;110;p13"/>
            <p:cNvCxnSpPr/>
            <p:nvPr/>
          </p:nvCxnSpPr>
          <p:spPr>
            <a:xfrm>
              <a:off x="1837213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1" name="Google Shape;111;p13"/>
            <p:cNvSpPr/>
            <p:nvPr/>
          </p:nvSpPr>
          <p:spPr>
            <a:xfrm>
              <a:off x="1825084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2" name="Google Shape;112;p13"/>
            <p:cNvCxnSpPr/>
            <p:nvPr/>
          </p:nvCxnSpPr>
          <p:spPr>
            <a:xfrm>
              <a:off x="1880060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3" name="Google Shape;113;p13"/>
            <p:cNvSpPr/>
            <p:nvPr/>
          </p:nvSpPr>
          <p:spPr>
            <a:xfrm>
              <a:off x="186793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4" name="Google Shape;114;p13"/>
            <p:cNvCxnSpPr/>
            <p:nvPr/>
          </p:nvCxnSpPr>
          <p:spPr>
            <a:xfrm>
              <a:off x="1925939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5" name="Google Shape;115;p13"/>
            <p:cNvSpPr/>
            <p:nvPr/>
          </p:nvSpPr>
          <p:spPr>
            <a:xfrm>
              <a:off x="191381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6" name="Google Shape;116;p13"/>
            <p:cNvCxnSpPr/>
            <p:nvPr/>
          </p:nvCxnSpPr>
          <p:spPr>
            <a:xfrm>
              <a:off x="1969184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7" name="Google Shape;117;p13"/>
            <p:cNvSpPr/>
            <p:nvPr/>
          </p:nvSpPr>
          <p:spPr>
            <a:xfrm>
              <a:off x="1957056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" name="Google Shape;118;p13"/>
          <p:cNvSpPr/>
          <p:nvPr/>
        </p:nvSpPr>
        <p:spPr>
          <a:xfrm rot="-2486">
            <a:off x="2867322" y="1253380"/>
            <a:ext cx="829800" cy="687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1852348" y="1506925"/>
            <a:ext cx="1405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Pooled Dry Swab Samples</a:t>
            </a:r>
            <a:endParaRPr sz="1300"/>
          </a:p>
        </p:txBody>
      </p:sp>
      <p:sp>
        <p:nvSpPr>
          <p:cNvPr id="120" name="Google Shape;120;p13"/>
          <p:cNvSpPr txBox="1"/>
          <p:nvPr/>
        </p:nvSpPr>
        <p:spPr>
          <a:xfrm>
            <a:off x="3375078" y="1573449"/>
            <a:ext cx="11772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Eluted Sample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/>
              <a:t>1 mL</a:t>
            </a:r>
            <a:endParaRPr i="1" sz="1300"/>
          </a:p>
        </p:txBody>
      </p:sp>
      <p:sp>
        <p:nvSpPr>
          <p:cNvPr id="121" name="Google Shape;121;p13"/>
          <p:cNvSpPr/>
          <p:nvPr/>
        </p:nvSpPr>
        <p:spPr>
          <a:xfrm>
            <a:off x="8296275" y="180975"/>
            <a:ext cx="1495500" cy="44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3532975" y="2405700"/>
            <a:ext cx="15987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Primer-Guanidine Solution</a:t>
            </a:r>
            <a:endParaRPr sz="12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highlight>
                  <a:srgbClr val="FFFFFF"/>
                </a:highlight>
              </a:rPr>
              <a:t>550µL</a:t>
            </a:r>
            <a:endParaRPr i="1" sz="1200">
              <a:highlight>
                <a:srgbClr val="FFFFFF"/>
              </a:highlight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2068" y="3092305"/>
            <a:ext cx="755499" cy="78711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355075" y="3159525"/>
            <a:ext cx="1665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Colorimetric LAMP MM (NEB M1804)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chemeClr val="dk1"/>
                </a:solidFill>
                <a:highlight>
                  <a:schemeClr val="lt1"/>
                </a:highlight>
              </a:rPr>
              <a:t>655 µL</a:t>
            </a:r>
            <a:endParaRPr sz="1200"/>
          </a:p>
        </p:txBody>
      </p:sp>
      <p:sp>
        <p:nvSpPr>
          <p:cNvPr id="125" name="Google Shape;125;p13"/>
          <p:cNvSpPr txBox="1"/>
          <p:nvPr/>
        </p:nvSpPr>
        <p:spPr>
          <a:xfrm>
            <a:off x="5387125" y="3144488"/>
            <a:ext cx="1210500" cy="9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CLAMP Reaction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Mix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chemeClr val="dk1"/>
                </a:solidFill>
                <a:highlight>
                  <a:schemeClr val="lt1"/>
                </a:highlight>
              </a:rPr>
              <a:t>1025 µL</a:t>
            </a:r>
            <a:endParaRPr sz="1200"/>
          </a:p>
        </p:txBody>
      </p:sp>
      <p:sp>
        <p:nvSpPr>
          <p:cNvPr id="126" name="Google Shape;126;p13"/>
          <p:cNvSpPr txBox="1"/>
          <p:nvPr/>
        </p:nvSpPr>
        <p:spPr>
          <a:xfrm>
            <a:off x="6524700" y="3181900"/>
            <a:ext cx="197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CLAMP Reacion: 23 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2µL</a:t>
            </a:r>
            <a:endParaRPr sz="1200"/>
          </a:p>
        </p:txBody>
      </p:sp>
      <p:sp>
        <p:nvSpPr>
          <p:cNvPr id="127" name="Google Shape;127;p13"/>
          <p:cNvSpPr txBox="1"/>
          <p:nvPr/>
        </p:nvSpPr>
        <p:spPr>
          <a:xfrm rot="-1451">
            <a:off x="6122303" y="1299546"/>
            <a:ext cx="71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+ 2 µL Sample</a:t>
            </a:r>
            <a:endParaRPr sz="1200"/>
          </a:p>
        </p:txBody>
      </p:sp>
      <p:sp>
        <p:nvSpPr>
          <p:cNvPr id="128" name="Google Shape;128;p13"/>
          <p:cNvSpPr/>
          <p:nvPr/>
        </p:nvSpPr>
        <p:spPr>
          <a:xfrm rot="1834944">
            <a:off x="5423784" y="1855879"/>
            <a:ext cx="1692883" cy="8906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3"/>
          <p:cNvSpPr/>
          <p:nvPr/>
        </p:nvSpPr>
        <p:spPr>
          <a:xfrm>
            <a:off x="6503900" y="2662839"/>
            <a:ext cx="3678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"/>
          <p:cNvSpPr txBox="1"/>
          <p:nvPr/>
        </p:nvSpPr>
        <p:spPr>
          <a:xfrm>
            <a:off x="6798625" y="983113"/>
            <a:ext cx="297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QuickColor™ LAMP Test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1" name="Google Shape;131;p13"/>
          <p:cNvSpPr/>
          <p:nvPr/>
        </p:nvSpPr>
        <p:spPr>
          <a:xfrm rot="-3226918">
            <a:off x="2607421" y="2071699"/>
            <a:ext cx="1445014" cy="8844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3"/>
          <p:cNvSpPr/>
          <p:nvPr/>
        </p:nvSpPr>
        <p:spPr>
          <a:xfrm rot="-2486">
            <a:off x="4190547" y="1253380"/>
            <a:ext cx="829800" cy="687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27850" y="752258"/>
            <a:ext cx="404401" cy="46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3"/>
          <p:cNvSpPr txBox="1"/>
          <p:nvPr/>
        </p:nvSpPr>
        <p:spPr>
          <a:xfrm>
            <a:off x="4213276" y="1268650"/>
            <a:ext cx="884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Heat 95°C for 8min</a:t>
            </a:r>
            <a:endParaRPr i="1" sz="1300"/>
          </a:p>
        </p:txBody>
      </p:sp>
      <p:sp>
        <p:nvSpPr>
          <p:cNvPr id="135" name="Google Shape;135;p13"/>
          <p:cNvSpPr txBox="1"/>
          <p:nvPr/>
        </p:nvSpPr>
        <p:spPr>
          <a:xfrm rot="-956">
            <a:off x="6579507" y="4118946"/>
            <a:ext cx="1078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+ 2 µL Sample</a:t>
            </a:r>
            <a:endParaRPr sz="1200"/>
          </a:p>
        </p:txBody>
      </p:sp>
      <p:sp>
        <p:nvSpPr>
          <p:cNvPr id="136" name="Google Shape;136;p13"/>
          <p:cNvSpPr/>
          <p:nvPr/>
        </p:nvSpPr>
        <p:spPr>
          <a:xfrm rot="3030342">
            <a:off x="6189323" y="4813984"/>
            <a:ext cx="1322167" cy="8911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3"/>
          <p:cNvSpPr txBox="1"/>
          <p:nvPr/>
        </p:nvSpPr>
        <p:spPr>
          <a:xfrm>
            <a:off x="7409400" y="4011133"/>
            <a:ext cx="197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EasyPCR™ Test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8501701" y="2618063"/>
            <a:ext cx="884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Heat 65</a:t>
            </a:r>
            <a:r>
              <a:rPr lang="en" sz="1300">
                <a:solidFill>
                  <a:schemeClr val="dk1"/>
                </a:solidFill>
              </a:rPr>
              <a:t>°</a:t>
            </a:r>
            <a:r>
              <a:rPr lang="en" sz="1300"/>
              <a:t>C for 25min</a:t>
            </a:r>
            <a:endParaRPr i="1" sz="1300"/>
          </a:p>
        </p:txBody>
      </p:sp>
      <p:pic>
        <p:nvPicPr>
          <p:cNvPr id="139" name="Google Shape;139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836575" y="5255425"/>
            <a:ext cx="711000" cy="68186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3"/>
          <p:cNvSpPr txBox="1"/>
          <p:nvPr/>
        </p:nvSpPr>
        <p:spPr>
          <a:xfrm>
            <a:off x="8716276" y="5983213"/>
            <a:ext cx="884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qPCR Machine80min</a:t>
            </a:r>
            <a:endParaRPr i="1" sz="1300"/>
          </a:p>
        </p:txBody>
      </p:sp>
      <p:pic>
        <p:nvPicPr>
          <p:cNvPr id="141" name="Google Shape;14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8388" y="6352265"/>
            <a:ext cx="752056" cy="778027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3"/>
          <p:cNvSpPr txBox="1"/>
          <p:nvPr/>
        </p:nvSpPr>
        <p:spPr>
          <a:xfrm>
            <a:off x="4066050" y="5376763"/>
            <a:ext cx="10788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5X PCR Primers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300 µL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 sz="1200"/>
          </a:p>
        </p:txBody>
      </p:sp>
      <p:pic>
        <p:nvPicPr>
          <p:cNvPr id="143" name="Google Shape;14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90468" y="6361908"/>
            <a:ext cx="752056" cy="77802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3"/>
          <p:cNvSpPr txBox="1"/>
          <p:nvPr/>
        </p:nvSpPr>
        <p:spPr>
          <a:xfrm>
            <a:off x="3617292" y="7011867"/>
            <a:ext cx="1298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MM: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1000 µL</a:t>
            </a:r>
            <a:r>
              <a:rPr lang="en" sz="1200"/>
              <a:t> </a:t>
            </a:r>
            <a:endParaRPr sz="1200"/>
          </a:p>
        </p:txBody>
      </p:sp>
      <p:sp>
        <p:nvSpPr>
          <p:cNvPr id="145" name="Google Shape;145;p13"/>
          <p:cNvSpPr txBox="1"/>
          <p:nvPr/>
        </p:nvSpPr>
        <p:spPr>
          <a:xfrm>
            <a:off x="4673475" y="6998700"/>
            <a:ext cx="884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RT: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100 µL</a:t>
            </a:r>
            <a:endParaRPr sz="1200"/>
          </a:p>
        </p:txBody>
      </p:sp>
      <p:sp>
        <p:nvSpPr>
          <p:cNvPr id="146" name="Google Shape;146;p13"/>
          <p:cNvSpPr/>
          <p:nvPr/>
        </p:nvSpPr>
        <p:spPr>
          <a:xfrm rot="-854739">
            <a:off x="4382199" y="6176450"/>
            <a:ext cx="1692134" cy="966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3"/>
          <p:cNvSpPr/>
          <p:nvPr/>
        </p:nvSpPr>
        <p:spPr>
          <a:xfrm rot="-1730284">
            <a:off x="5242957" y="6279504"/>
            <a:ext cx="855835" cy="9674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3"/>
          <p:cNvSpPr/>
          <p:nvPr/>
        </p:nvSpPr>
        <p:spPr>
          <a:xfrm rot="57003">
            <a:off x="5372321" y="5729175"/>
            <a:ext cx="597082" cy="96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3"/>
          <p:cNvSpPr/>
          <p:nvPr/>
        </p:nvSpPr>
        <p:spPr>
          <a:xfrm rot="1962297">
            <a:off x="5348724" y="5226061"/>
            <a:ext cx="716252" cy="9657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3"/>
          <p:cNvSpPr txBox="1"/>
          <p:nvPr/>
        </p:nvSpPr>
        <p:spPr>
          <a:xfrm>
            <a:off x="3590642" y="4852200"/>
            <a:ext cx="197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Nuclease-free Water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400 µL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 sz="1200"/>
          </a:p>
        </p:txBody>
      </p:sp>
      <p:sp>
        <p:nvSpPr>
          <p:cNvPr id="151" name="Google Shape;151;p13"/>
          <p:cNvSpPr/>
          <p:nvPr/>
        </p:nvSpPr>
        <p:spPr>
          <a:xfrm rot="56101">
            <a:off x="5438673" y="2711175"/>
            <a:ext cx="404454" cy="96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3"/>
          <p:cNvSpPr txBox="1"/>
          <p:nvPr/>
        </p:nvSpPr>
        <p:spPr>
          <a:xfrm>
            <a:off x="2206975" y="102200"/>
            <a:ext cx="531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FloodLAMP Direct RNA Assays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3" name="Google Shape;15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747925" y="2159671"/>
            <a:ext cx="404401" cy="46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3"/>
          <p:cNvSpPr/>
          <p:nvPr/>
        </p:nvSpPr>
        <p:spPr>
          <a:xfrm rot="1904585">
            <a:off x="7218189" y="1968220"/>
            <a:ext cx="382048" cy="9672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3"/>
          <p:cNvSpPr txBox="1"/>
          <p:nvPr/>
        </p:nvSpPr>
        <p:spPr>
          <a:xfrm rot="-1589">
            <a:off x="6863998" y="1382536"/>
            <a:ext cx="129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Pos and Neg Controls</a:t>
            </a:r>
            <a:endParaRPr sz="1200"/>
          </a:p>
        </p:txBody>
      </p:sp>
      <p:sp>
        <p:nvSpPr>
          <p:cNvPr id="156" name="Google Shape;156;p13"/>
          <p:cNvSpPr/>
          <p:nvPr/>
        </p:nvSpPr>
        <p:spPr>
          <a:xfrm rot="3107835">
            <a:off x="7400232" y="5006610"/>
            <a:ext cx="381763" cy="9680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3"/>
          <p:cNvSpPr txBox="1"/>
          <p:nvPr/>
        </p:nvSpPr>
        <p:spPr>
          <a:xfrm rot="-1589">
            <a:off x="7152973" y="4402123"/>
            <a:ext cx="129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Pos and Neg Controls</a:t>
            </a:r>
            <a:endParaRPr sz="1200"/>
          </a:p>
        </p:txBody>
      </p:sp>
      <p:sp>
        <p:nvSpPr>
          <p:cNvPr id="158" name="Google Shape;158;p13"/>
          <p:cNvSpPr txBox="1"/>
          <p:nvPr/>
        </p:nvSpPr>
        <p:spPr>
          <a:xfrm>
            <a:off x="3355075" y="3769125"/>
            <a:ext cx="16653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48 rxn volumes</a:t>
            </a:r>
            <a:endParaRPr b="1" sz="1200"/>
          </a:p>
        </p:txBody>
      </p:sp>
      <p:sp>
        <p:nvSpPr>
          <p:cNvPr id="159" name="Google Shape;159;p13"/>
          <p:cNvSpPr txBox="1"/>
          <p:nvPr/>
        </p:nvSpPr>
        <p:spPr>
          <a:xfrm>
            <a:off x="3176733" y="6015138"/>
            <a:ext cx="16653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96 rxn volumes</a:t>
            </a:r>
            <a:endParaRPr b="1" sz="1200"/>
          </a:p>
        </p:txBody>
      </p:sp>
      <p:grpSp>
        <p:nvGrpSpPr>
          <p:cNvPr id="160" name="Google Shape;160;p13"/>
          <p:cNvGrpSpPr/>
          <p:nvPr/>
        </p:nvGrpSpPr>
        <p:grpSpPr>
          <a:xfrm>
            <a:off x="5767055" y="2396191"/>
            <a:ext cx="578162" cy="828679"/>
            <a:chOff x="2011212" y="5790942"/>
            <a:chExt cx="753600" cy="1080134"/>
          </a:xfrm>
        </p:grpSpPr>
        <p:pic>
          <p:nvPicPr>
            <p:cNvPr id="161" name="Google Shape;161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116921" y="5794375"/>
              <a:ext cx="502454" cy="1076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13"/>
            <p:cNvSpPr txBox="1"/>
            <p:nvPr/>
          </p:nvSpPr>
          <p:spPr>
            <a:xfrm>
              <a:off x="2011212" y="5790942"/>
              <a:ext cx="753600" cy="74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1575" lIns="101575" spcFirstLastPara="1" rIns="101575" wrap="square" tIns="10157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/>
                <a:t>1.5</a:t>
              </a:r>
              <a:endParaRPr b="1" sz="12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/>
                <a:t>mL</a:t>
              </a:r>
              <a:endParaRPr b="1" sz="1200"/>
            </a:p>
          </p:txBody>
        </p:sp>
      </p:grpSp>
      <p:sp>
        <p:nvSpPr>
          <p:cNvPr id="163" name="Google Shape;163;p13"/>
          <p:cNvSpPr/>
          <p:nvPr/>
        </p:nvSpPr>
        <p:spPr>
          <a:xfrm rot="-2515116">
            <a:off x="5348754" y="3191056"/>
            <a:ext cx="595892" cy="9658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3"/>
          <p:cNvSpPr txBox="1"/>
          <p:nvPr/>
        </p:nvSpPr>
        <p:spPr>
          <a:xfrm>
            <a:off x="5159725" y="7005846"/>
            <a:ext cx="1665300" cy="5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(NEB Luna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E3006)</a:t>
            </a: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"/>
          <p:cNvSpPr/>
          <p:nvPr/>
        </p:nvSpPr>
        <p:spPr>
          <a:xfrm>
            <a:off x="3353725" y="4835300"/>
            <a:ext cx="3171000" cy="2732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0" name="Google Shape;170;p14"/>
          <p:cNvGrpSpPr/>
          <p:nvPr/>
        </p:nvGrpSpPr>
        <p:grpSpPr>
          <a:xfrm>
            <a:off x="5913130" y="5298875"/>
            <a:ext cx="578162" cy="828679"/>
            <a:chOff x="2011212" y="5790942"/>
            <a:chExt cx="753600" cy="1080134"/>
          </a:xfrm>
        </p:grpSpPr>
        <p:pic>
          <p:nvPicPr>
            <p:cNvPr id="171" name="Google Shape;171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116921" y="5794375"/>
              <a:ext cx="502454" cy="1076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4"/>
            <p:cNvSpPr txBox="1"/>
            <p:nvPr/>
          </p:nvSpPr>
          <p:spPr>
            <a:xfrm>
              <a:off x="2011212" y="5790942"/>
              <a:ext cx="753600" cy="74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1575" lIns="101575" spcFirstLastPara="1" rIns="101575" wrap="square" tIns="10157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/>
                <a:t>5</a:t>
              </a:r>
              <a:endParaRPr b="1" sz="12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/>
                <a:t>mL</a:t>
              </a:r>
              <a:endParaRPr b="1" sz="1200"/>
            </a:p>
          </p:txBody>
        </p:sp>
      </p:grpSp>
      <p:sp>
        <p:nvSpPr>
          <p:cNvPr id="173" name="Google Shape;173;p14"/>
          <p:cNvSpPr/>
          <p:nvPr/>
        </p:nvSpPr>
        <p:spPr>
          <a:xfrm>
            <a:off x="3327325" y="2347775"/>
            <a:ext cx="3069600" cy="1753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8340" y="2092228"/>
            <a:ext cx="1405800" cy="102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7481" y="5148606"/>
            <a:ext cx="1405800" cy="102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7312" y="5360262"/>
            <a:ext cx="755499" cy="7871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" name="Google Shape;177;p14"/>
          <p:cNvGrpSpPr/>
          <p:nvPr/>
        </p:nvGrpSpPr>
        <p:grpSpPr>
          <a:xfrm>
            <a:off x="4674491" y="466781"/>
            <a:ext cx="1365214" cy="1364832"/>
            <a:chOff x="3379091" y="1457381"/>
            <a:chExt cx="1365214" cy="1364832"/>
          </a:xfrm>
        </p:grpSpPr>
        <p:grpSp>
          <p:nvGrpSpPr>
            <p:cNvPr id="178" name="Google Shape;178;p14"/>
            <p:cNvGrpSpPr/>
            <p:nvPr/>
          </p:nvGrpSpPr>
          <p:grpSpPr>
            <a:xfrm>
              <a:off x="3379091" y="1457381"/>
              <a:ext cx="1365214" cy="1364832"/>
              <a:chOff x="1057175" y="2464200"/>
              <a:chExt cx="1819800" cy="1819776"/>
            </a:xfrm>
          </p:grpSpPr>
          <p:grpSp>
            <p:nvGrpSpPr>
              <p:cNvPr id="179" name="Google Shape;179;p14"/>
              <p:cNvGrpSpPr/>
              <p:nvPr/>
            </p:nvGrpSpPr>
            <p:grpSpPr>
              <a:xfrm>
                <a:off x="1057175" y="2464200"/>
                <a:ext cx="1819800" cy="1819776"/>
                <a:chOff x="1057175" y="2464200"/>
                <a:chExt cx="1819800" cy="1819776"/>
              </a:xfrm>
            </p:grpSpPr>
            <p:pic>
              <p:nvPicPr>
                <p:cNvPr id="180" name="Google Shape;180;p14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 rot="-2699977">
                  <a:off x="1337670" y="2716708"/>
                  <a:ext cx="1258811" cy="131475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81" name="Google Shape;181;p14"/>
                <p:cNvSpPr/>
                <p:nvPr/>
              </p:nvSpPr>
              <p:spPr>
                <a:xfrm>
                  <a:off x="1819025" y="3108614"/>
                  <a:ext cx="167400" cy="558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cxnSp>
            <p:nvCxnSpPr>
              <p:cNvPr id="182" name="Google Shape;182;p14"/>
              <p:cNvCxnSpPr/>
              <p:nvPr/>
            </p:nvCxnSpPr>
            <p:spPr>
              <a:xfrm>
                <a:off x="1837213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83" name="Google Shape;183;p14"/>
              <p:cNvSpPr/>
              <p:nvPr/>
            </p:nvSpPr>
            <p:spPr>
              <a:xfrm>
                <a:off x="1825084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84" name="Google Shape;184;p14"/>
              <p:cNvCxnSpPr/>
              <p:nvPr/>
            </p:nvCxnSpPr>
            <p:spPr>
              <a:xfrm>
                <a:off x="1880060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85" name="Google Shape;185;p14"/>
              <p:cNvSpPr/>
              <p:nvPr/>
            </p:nvSpPr>
            <p:spPr>
              <a:xfrm>
                <a:off x="1867931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86" name="Google Shape;186;p14"/>
              <p:cNvCxnSpPr/>
              <p:nvPr/>
            </p:nvCxnSpPr>
            <p:spPr>
              <a:xfrm>
                <a:off x="1925939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87" name="Google Shape;187;p14"/>
              <p:cNvSpPr/>
              <p:nvPr/>
            </p:nvSpPr>
            <p:spPr>
              <a:xfrm>
                <a:off x="1913811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88" name="Google Shape;188;p14"/>
              <p:cNvCxnSpPr/>
              <p:nvPr/>
            </p:nvCxnSpPr>
            <p:spPr>
              <a:xfrm>
                <a:off x="1969184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89" name="Google Shape;189;p14"/>
              <p:cNvSpPr/>
              <p:nvPr/>
            </p:nvSpPr>
            <p:spPr>
              <a:xfrm>
                <a:off x="1957056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90" name="Google Shape;190;p14"/>
            <p:cNvSpPr/>
            <p:nvPr/>
          </p:nvSpPr>
          <p:spPr>
            <a:xfrm>
              <a:off x="3946050" y="2332742"/>
              <a:ext cx="136218" cy="168855"/>
            </a:xfrm>
            <a:custGeom>
              <a:rect b="b" l="l" r="r" t="t"/>
              <a:pathLst>
                <a:path extrusionOk="0" h="6763" w="7263">
                  <a:moveTo>
                    <a:pt x="0" y="262"/>
                  </a:moveTo>
                  <a:lnTo>
                    <a:pt x="47" y="2548"/>
                  </a:lnTo>
                  <a:lnTo>
                    <a:pt x="3572" y="6763"/>
                  </a:lnTo>
                  <a:lnTo>
                    <a:pt x="7191" y="2429"/>
                  </a:lnTo>
                  <a:lnTo>
                    <a:pt x="7263" y="381"/>
                  </a:lnTo>
                  <a:lnTo>
                    <a:pt x="6358" y="24"/>
                  </a:lnTo>
                  <a:lnTo>
                    <a:pt x="4977" y="428"/>
                  </a:lnTo>
                  <a:lnTo>
                    <a:pt x="3453" y="0"/>
                  </a:lnTo>
                  <a:lnTo>
                    <a:pt x="2167" y="405"/>
                  </a:lnTo>
                  <a:lnTo>
                    <a:pt x="571" y="24"/>
                  </a:lnTo>
                  <a:close/>
                </a:path>
              </a:pathLst>
            </a:custGeom>
            <a:solidFill>
              <a:srgbClr val="C9DAF8"/>
            </a:solidFill>
            <a:ln cap="flat" cmpd="sng" w="9525">
              <a:solidFill>
                <a:srgbClr val="C9DAF8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pic>
        <p:nvPicPr>
          <p:cNvPr id="191" name="Google Shape;19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2075" y="2375043"/>
            <a:ext cx="755499" cy="787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0411" y="2185362"/>
            <a:ext cx="884737" cy="10850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" name="Google Shape;193;p14"/>
          <p:cNvGrpSpPr/>
          <p:nvPr/>
        </p:nvGrpSpPr>
        <p:grpSpPr>
          <a:xfrm>
            <a:off x="2098513" y="1742239"/>
            <a:ext cx="762367" cy="2218886"/>
            <a:chOff x="2098513" y="1742239"/>
            <a:chExt cx="762367" cy="2218886"/>
          </a:xfrm>
        </p:grpSpPr>
        <p:pic>
          <p:nvPicPr>
            <p:cNvPr id="194" name="Google Shape;194;p1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098513" y="2746017"/>
              <a:ext cx="721800" cy="121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14"/>
            <p:cNvPicPr preferRelativeResize="0"/>
            <p:nvPr/>
          </p:nvPicPr>
          <p:blipFill rotWithShape="1">
            <a:blip r:embed="rId9">
              <a:alphaModFix/>
            </a:blip>
            <a:srcRect b="25320" l="0" r="0" t="-25320"/>
            <a:stretch/>
          </p:blipFill>
          <p:spPr>
            <a:xfrm flipH="1">
              <a:off x="2193980" y="1742239"/>
              <a:ext cx="666900" cy="13007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6" name="Google Shape;196;p14"/>
          <p:cNvGrpSpPr/>
          <p:nvPr/>
        </p:nvGrpSpPr>
        <p:grpSpPr>
          <a:xfrm>
            <a:off x="3226691" y="466781"/>
            <a:ext cx="1365214" cy="1364832"/>
            <a:chOff x="3379091" y="1457381"/>
            <a:chExt cx="1365214" cy="1364832"/>
          </a:xfrm>
        </p:grpSpPr>
        <p:grpSp>
          <p:nvGrpSpPr>
            <p:cNvPr id="197" name="Google Shape;197;p14"/>
            <p:cNvGrpSpPr/>
            <p:nvPr/>
          </p:nvGrpSpPr>
          <p:grpSpPr>
            <a:xfrm>
              <a:off x="3379091" y="1457381"/>
              <a:ext cx="1365214" cy="1364832"/>
              <a:chOff x="1057175" y="2464200"/>
              <a:chExt cx="1819800" cy="1819776"/>
            </a:xfrm>
          </p:grpSpPr>
          <p:grpSp>
            <p:nvGrpSpPr>
              <p:cNvPr id="198" name="Google Shape;198;p14"/>
              <p:cNvGrpSpPr/>
              <p:nvPr/>
            </p:nvGrpSpPr>
            <p:grpSpPr>
              <a:xfrm>
                <a:off x="1057175" y="2464200"/>
                <a:ext cx="1819800" cy="1819776"/>
                <a:chOff x="1057175" y="2464200"/>
                <a:chExt cx="1819800" cy="1819776"/>
              </a:xfrm>
            </p:grpSpPr>
            <p:pic>
              <p:nvPicPr>
                <p:cNvPr id="199" name="Google Shape;199;p14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 rot="-2699977">
                  <a:off x="1337670" y="2716708"/>
                  <a:ext cx="1258811" cy="131475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00" name="Google Shape;200;p14"/>
                <p:cNvSpPr/>
                <p:nvPr/>
              </p:nvSpPr>
              <p:spPr>
                <a:xfrm>
                  <a:off x="1819025" y="3108614"/>
                  <a:ext cx="167400" cy="558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cxnSp>
            <p:nvCxnSpPr>
              <p:cNvPr id="201" name="Google Shape;201;p14"/>
              <p:cNvCxnSpPr/>
              <p:nvPr/>
            </p:nvCxnSpPr>
            <p:spPr>
              <a:xfrm>
                <a:off x="1837213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2" name="Google Shape;202;p14"/>
              <p:cNvSpPr/>
              <p:nvPr/>
            </p:nvSpPr>
            <p:spPr>
              <a:xfrm>
                <a:off x="1825084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03" name="Google Shape;203;p14"/>
              <p:cNvCxnSpPr/>
              <p:nvPr/>
            </p:nvCxnSpPr>
            <p:spPr>
              <a:xfrm>
                <a:off x="1880060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4" name="Google Shape;204;p14"/>
              <p:cNvSpPr/>
              <p:nvPr/>
            </p:nvSpPr>
            <p:spPr>
              <a:xfrm>
                <a:off x="1867931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05" name="Google Shape;205;p14"/>
              <p:cNvCxnSpPr/>
              <p:nvPr/>
            </p:nvCxnSpPr>
            <p:spPr>
              <a:xfrm>
                <a:off x="1925939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6" name="Google Shape;206;p14"/>
              <p:cNvSpPr/>
              <p:nvPr/>
            </p:nvSpPr>
            <p:spPr>
              <a:xfrm>
                <a:off x="1913811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07" name="Google Shape;207;p14"/>
              <p:cNvCxnSpPr/>
              <p:nvPr/>
            </p:nvCxnSpPr>
            <p:spPr>
              <a:xfrm>
                <a:off x="1969184" y="3123763"/>
                <a:ext cx="0" cy="500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8" name="Google Shape;208;p14"/>
              <p:cNvSpPr/>
              <p:nvPr/>
            </p:nvSpPr>
            <p:spPr>
              <a:xfrm>
                <a:off x="1957056" y="3548238"/>
                <a:ext cx="22800" cy="106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9" name="Google Shape;209;p14"/>
            <p:cNvSpPr/>
            <p:nvPr/>
          </p:nvSpPr>
          <p:spPr>
            <a:xfrm>
              <a:off x="3946050" y="2332742"/>
              <a:ext cx="136218" cy="168855"/>
            </a:xfrm>
            <a:custGeom>
              <a:rect b="b" l="l" r="r" t="t"/>
              <a:pathLst>
                <a:path extrusionOk="0" h="6763" w="7263">
                  <a:moveTo>
                    <a:pt x="0" y="262"/>
                  </a:moveTo>
                  <a:lnTo>
                    <a:pt x="47" y="2548"/>
                  </a:lnTo>
                  <a:lnTo>
                    <a:pt x="3572" y="6763"/>
                  </a:lnTo>
                  <a:lnTo>
                    <a:pt x="7191" y="2429"/>
                  </a:lnTo>
                  <a:lnTo>
                    <a:pt x="7263" y="381"/>
                  </a:lnTo>
                  <a:lnTo>
                    <a:pt x="6358" y="24"/>
                  </a:lnTo>
                  <a:lnTo>
                    <a:pt x="4977" y="428"/>
                  </a:lnTo>
                  <a:lnTo>
                    <a:pt x="3453" y="0"/>
                  </a:lnTo>
                  <a:lnTo>
                    <a:pt x="2167" y="405"/>
                  </a:lnTo>
                  <a:lnTo>
                    <a:pt x="571" y="24"/>
                  </a:lnTo>
                  <a:close/>
                </a:path>
              </a:pathLst>
            </a:custGeom>
            <a:solidFill>
              <a:srgbClr val="C9DAF8"/>
            </a:solidFill>
            <a:ln cap="flat" cmpd="sng" w="9525">
              <a:solidFill>
                <a:srgbClr val="C9DAF8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210" name="Google Shape;210;p14"/>
          <p:cNvSpPr txBox="1"/>
          <p:nvPr/>
        </p:nvSpPr>
        <p:spPr>
          <a:xfrm rot="2627">
            <a:off x="316306" y="3115475"/>
            <a:ext cx="11778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100X Inactivation Solution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/>
              <a:t>10 mL</a:t>
            </a:r>
            <a:endParaRPr i="1" sz="1300"/>
          </a:p>
        </p:txBody>
      </p:sp>
      <p:pic>
        <p:nvPicPr>
          <p:cNvPr id="211" name="Google Shape;21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2311" y="4481712"/>
            <a:ext cx="884737" cy="108503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4"/>
          <p:cNvSpPr txBox="1"/>
          <p:nvPr/>
        </p:nvSpPr>
        <p:spPr>
          <a:xfrm>
            <a:off x="9025" y="5439450"/>
            <a:ext cx="1624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.9% Saline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154 mM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30.8 mL 5M NaCl in H20 to 1 L</a:t>
            </a:r>
            <a:endParaRPr i="1" sz="1200"/>
          </a:p>
        </p:txBody>
      </p:sp>
      <p:sp>
        <p:nvSpPr>
          <p:cNvPr id="213" name="Google Shape;213;p14"/>
          <p:cNvSpPr txBox="1"/>
          <p:nvPr/>
        </p:nvSpPr>
        <p:spPr>
          <a:xfrm>
            <a:off x="1847175" y="3910275"/>
            <a:ext cx="1495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1X Inactivation Saline Solution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1 L total volume</a:t>
            </a:r>
            <a:endParaRPr i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dispense 1 mL per sample tube</a:t>
            </a:r>
            <a:endParaRPr i="1" sz="1200"/>
          </a:p>
        </p:txBody>
      </p:sp>
      <p:sp>
        <p:nvSpPr>
          <p:cNvPr id="214" name="Google Shape;214;p14"/>
          <p:cNvSpPr/>
          <p:nvPr/>
        </p:nvSpPr>
        <p:spPr>
          <a:xfrm>
            <a:off x="1153525" y="2609925"/>
            <a:ext cx="844800" cy="88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4"/>
          <p:cNvSpPr/>
          <p:nvPr/>
        </p:nvSpPr>
        <p:spPr>
          <a:xfrm rot="-3226918">
            <a:off x="893621" y="4413799"/>
            <a:ext cx="1445014" cy="8844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4"/>
          <p:cNvSpPr txBox="1"/>
          <p:nvPr/>
        </p:nvSpPr>
        <p:spPr>
          <a:xfrm>
            <a:off x="5707261" y="6135625"/>
            <a:ext cx="9252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Reaction Mix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1800 µL</a:t>
            </a:r>
            <a:r>
              <a:rPr lang="en" sz="1200"/>
              <a:t> </a:t>
            </a:r>
            <a:endParaRPr sz="1200"/>
          </a:p>
        </p:txBody>
      </p:sp>
      <p:sp>
        <p:nvSpPr>
          <p:cNvPr id="217" name="Google Shape;217;p14"/>
          <p:cNvSpPr txBox="1"/>
          <p:nvPr/>
        </p:nvSpPr>
        <p:spPr>
          <a:xfrm>
            <a:off x="6798625" y="6277650"/>
            <a:ext cx="1624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Rxn : 20 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MM: 18 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2µL</a:t>
            </a:r>
            <a:endParaRPr sz="1200"/>
          </a:p>
        </p:txBody>
      </p:sp>
      <p:sp>
        <p:nvSpPr>
          <p:cNvPr id="218" name="Google Shape;218;p14"/>
          <p:cNvSpPr/>
          <p:nvPr/>
        </p:nvSpPr>
        <p:spPr>
          <a:xfrm>
            <a:off x="6591520" y="5733075"/>
            <a:ext cx="3657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9" name="Google Shape;219;p14"/>
          <p:cNvGrpSpPr/>
          <p:nvPr/>
        </p:nvGrpSpPr>
        <p:grpSpPr>
          <a:xfrm>
            <a:off x="1988516" y="498031"/>
            <a:ext cx="1365214" cy="1364832"/>
            <a:chOff x="1057175" y="2464200"/>
            <a:chExt cx="1819800" cy="1819776"/>
          </a:xfrm>
        </p:grpSpPr>
        <p:grpSp>
          <p:nvGrpSpPr>
            <p:cNvPr id="220" name="Google Shape;220;p14"/>
            <p:cNvGrpSpPr/>
            <p:nvPr/>
          </p:nvGrpSpPr>
          <p:grpSpPr>
            <a:xfrm>
              <a:off x="1057175" y="2464200"/>
              <a:ext cx="1819800" cy="1819776"/>
              <a:chOff x="1057175" y="2464200"/>
              <a:chExt cx="1819800" cy="1819776"/>
            </a:xfrm>
          </p:grpSpPr>
          <p:pic>
            <p:nvPicPr>
              <p:cNvPr id="221" name="Google Shape;221;p1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 rot="-2699977">
                <a:off x="1337670" y="2716708"/>
                <a:ext cx="1258811" cy="13147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2" name="Google Shape;222;p14"/>
              <p:cNvSpPr/>
              <p:nvPr/>
            </p:nvSpPr>
            <p:spPr>
              <a:xfrm>
                <a:off x="1819025" y="3108614"/>
                <a:ext cx="167400" cy="5580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23" name="Google Shape;223;p14"/>
            <p:cNvCxnSpPr/>
            <p:nvPr/>
          </p:nvCxnSpPr>
          <p:spPr>
            <a:xfrm>
              <a:off x="1837213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4" name="Google Shape;224;p14"/>
            <p:cNvSpPr/>
            <p:nvPr/>
          </p:nvSpPr>
          <p:spPr>
            <a:xfrm>
              <a:off x="1825084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25" name="Google Shape;225;p14"/>
            <p:cNvCxnSpPr/>
            <p:nvPr/>
          </p:nvCxnSpPr>
          <p:spPr>
            <a:xfrm>
              <a:off x="1880060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6" name="Google Shape;226;p14"/>
            <p:cNvSpPr/>
            <p:nvPr/>
          </p:nvSpPr>
          <p:spPr>
            <a:xfrm>
              <a:off x="186793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27" name="Google Shape;227;p14"/>
            <p:cNvCxnSpPr/>
            <p:nvPr/>
          </p:nvCxnSpPr>
          <p:spPr>
            <a:xfrm>
              <a:off x="1925939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8" name="Google Shape;228;p14"/>
            <p:cNvSpPr/>
            <p:nvPr/>
          </p:nvSpPr>
          <p:spPr>
            <a:xfrm>
              <a:off x="191381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29" name="Google Shape;229;p14"/>
            <p:cNvCxnSpPr/>
            <p:nvPr/>
          </p:nvCxnSpPr>
          <p:spPr>
            <a:xfrm>
              <a:off x="1969184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30" name="Google Shape;230;p14"/>
            <p:cNvSpPr/>
            <p:nvPr/>
          </p:nvSpPr>
          <p:spPr>
            <a:xfrm>
              <a:off x="1957056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1" name="Google Shape;231;p14"/>
          <p:cNvSpPr/>
          <p:nvPr/>
        </p:nvSpPr>
        <p:spPr>
          <a:xfrm rot="-2486">
            <a:off x="2867322" y="1253380"/>
            <a:ext cx="829800" cy="687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4"/>
          <p:cNvSpPr txBox="1"/>
          <p:nvPr/>
        </p:nvSpPr>
        <p:spPr>
          <a:xfrm>
            <a:off x="1852348" y="1506925"/>
            <a:ext cx="1405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Pooled Dry Swab Samples</a:t>
            </a:r>
            <a:endParaRPr sz="1300"/>
          </a:p>
        </p:txBody>
      </p:sp>
      <p:sp>
        <p:nvSpPr>
          <p:cNvPr id="233" name="Google Shape;233;p14"/>
          <p:cNvSpPr txBox="1"/>
          <p:nvPr/>
        </p:nvSpPr>
        <p:spPr>
          <a:xfrm>
            <a:off x="3375078" y="1573449"/>
            <a:ext cx="11772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Eluted Sample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/>
              <a:t>1 mL</a:t>
            </a:r>
            <a:endParaRPr i="1" sz="1300"/>
          </a:p>
        </p:txBody>
      </p:sp>
      <p:sp>
        <p:nvSpPr>
          <p:cNvPr id="234" name="Google Shape;234;p14"/>
          <p:cNvSpPr/>
          <p:nvPr/>
        </p:nvSpPr>
        <p:spPr>
          <a:xfrm>
            <a:off x="8296275" y="180975"/>
            <a:ext cx="1495500" cy="44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4"/>
          <p:cNvSpPr txBox="1"/>
          <p:nvPr/>
        </p:nvSpPr>
        <p:spPr>
          <a:xfrm>
            <a:off x="3532975" y="2405700"/>
            <a:ext cx="15987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Primer-Guanidine Solution</a:t>
            </a:r>
            <a:endParaRPr sz="12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highlight>
                  <a:srgbClr val="FFFFFF"/>
                </a:highlight>
              </a:rPr>
              <a:t>1080 µL</a:t>
            </a:r>
            <a:endParaRPr i="1" sz="1200">
              <a:highlight>
                <a:srgbClr val="FFFFFF"/>
              </a:highlight>
            </a:endParaRPr>
          </a:p>
        </p:txBody>
      </p:sp>
      <p:pic>
        <p:nvPicPr>
          <p:cNvPr id="236" name="Google Shape;23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2068" y="3092305"/>
            <a:ext cx="755499" cy="78711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4"/>
          <p:cNvSpPr txBox="1"/>
          <p:nvPr/>
        </p:nvSpPr>
        <p:spPr>
          <a:xfrm>
            <a:off x="3355075" y="3159525"/>
            <a:ext cx="1665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Colorimetric LAMP MM (NEB M1804)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chemeClr val="dk1"/>
                </a:solidFill>
                <a:highlight>
                  <a:schemeClr val="lt1"/>
                </a:highlight>
              </a:rPr>
              <a:t>1286 µL</a:t>
            </a:r>
            <a:endParaRPr sz="1200"/>
          </a:p>
        </p:txBody>
      </p:sp>
      <p:sp>
        <p:nvSpPr>
          <p:cNvPr id="238" name="Google Shape;238;p14"/>
          <p:cNvSpPr txBox="1"/>
          <p:nvPr/>
        </p:nvSpPr>
        <p:spPr>
          <a:xfrm>
            <a:off x="5387125" y="3144488"/>
            <a:ext cx="1210500" cy="9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CLAMP Reaction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Mix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chemeClr val="dk1"/>
                </a:solidFill>
                <a:highlight>
                  <a:schemeClr val="lt1"/>
                </a:highlight>
              </a:rPr>
              <a:t>2366 µL</a:t>
            </a:r>
            <a:endParaRPr sz="1200"/>
          </a:p>
        </p:txBody>
      </p:sp>
      <p:sp>
        <p:nvSpPr>
          <p:cNvPr id="239" name="Google Shape;239;p14"/>
          <p:cNvSpPr txBox="1"/>
          <p:nvPr/>
        </p:nvSpPr>
        <p:spPr>
          <a:xfrm>
            <a:off x="6524700" y="3181900"/>
            <a:ext cx="1977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CLAMP Rxn: 25 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CLAMP MM: 23 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2µL</a:t>
            </a:r>
            <a:endParaRPr sz="1200"/>
          </a:p>
        </p:txBody>
      </p:sp>
      <p:sp>
        <p:nvSpPr>
          <p:cNvPr id="240" name="Google Shape;240;p14"/>
          <p:cNvSpPr txBox="1"/>
          <p:nvPr/>
        </p:nvSpPr>
        <p:spPr>
          <a:xfrm rot="-1451">
            <a:off x="6122303" y="1299546"/>
            <a:ext cx="71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+ 2 µL Sample</a:t>
            </a:r>
            <a:endParaRPr sz="1200"/>
          </a:p>
        </p:txBody>
      </p:sp>
      <p:sp>
        <p:nvSpPr>
          <p:cNvPr id="241" name="Google Shape;241;p14"/>
          <p:cNvSpPr/>
          <p:nvPr/>
        </p:nvSpPr>
        <p:spPr>
          <a:xfrm rot="1834944">
            <a:off x="5423784" y="1855879"/>
            <a:ext cx="1692883" cy="8906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4"/>
          <p:cNvSpPr/>
          <p:nvPr/>
        </p:nvSpPr>
        <p:spPr>
          <a:xfrm>
            <a:off x="6503900" y="2662839"/>
            <a:ext cx="3678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4"/>
          <p:cNvSpPr txBox="1"/>
          <p:nvPr/>
        </p:nvSpPr>
        <p:spPr>
          <a:xfrm>
            <a:off x="6798625" y="983113"/>
            <a:ext cx="297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QuickColor™ LAMP Test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4" name="Google Shape;244;p14"/>
          <p:cNvSpPr/>
          <p:nvPr/>
        </p:nvSpPr>
        <p:spPr>
          <a:xfrm rot="-3226918">
            <a:off x="2607421" y="2071699"/>
            <a:ext cx="1445014" cy="8844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4"/>
          <p:cNvSpPr/>
          <p:nvPr/>
        </p:nvSpPr>
        <p:spPr>
          <a:xfrm rot="-2486">
            <a:off x="4190547" y="1253380"/>
            <a:ext cx="829800" cy="687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6" name="Google Shape;246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27850" y="752258"/>
            <a:ext cx="404401" cy="46592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4"/>
          <p:cNvSpPr txBox="1"/>
          <p:nvPr/>
        </p:nvSpPr>
        <p:spPr>
          <a:xfrm>
            <a:off x="4213276" y="1268650"/>
            <a:ext cx="884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Heat 95°C for 8min</a:t>
            </a:r>
            <a:endParaRPr i="1" sz="1300"/>
          </a:p>
        </p:txBody>
      </p:sp>
      <p:sp>
        <p:nvSpPr>
          <p:cNvPr id="248" name="Google Shape;248;p14"/>
          <p:cNvSpPr txBox="1"/>
          <p:nvPr/>
        </p:nvSpPr>
        <p:spPr>
          <a:xfrm rot="-956">
            <a:off x="6579507" y="4118946"/>
            <a:ext cx="1078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+ 2 µL Sample</a:t>
            </a:r>
            <a:endParaRPr sz="1200"/>
          </a:p>
        </p:txBody>
      </p:sp>
      <p:sp>
        <p:nvSpPr>
          <p:cNvPr id="249" name="Google Shape;249;p14"/>
          <p:cNvSpPr/>
          <p:nvPr/>
        </p:nvSpPr>
        <p:spPr>
          <a:xfrm rot="3030342">
            <a:off x="6189323" y="4813984"/>
            <a:ext cx="1322167" cy="8911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4"/>
          <p:cNvSpPr txBox="1"/>
          <p:nvPr/>
        </p:nvSpPr>
        <p:spPr>
          <a:xfrm>
            <a:off x="7409400" y="4011133"/>
            <a:ext cx="197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EasyPCR™ Test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1" name="Google Shape;251;p14"/>
          <p:cNvSpPr txBox="1"/>
          <p:nvPr/>
        </p:nvSpPr>
        <p:spPr>
          <a:xfrm>
            <a:off x="8501701" y="2618063"/>
            <a:ext cx="884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Heat 65</a:t>
            </a:r>
            <a:r>
              <a:rPr lang="en" sz="1300">
                <a:solidFill>
                  <a:schemeClr val="dk1"/>
                </a:solidFill>
              </a:rPr>
              <a:t>°</a:t>
            </a:r>
            <a:r>
              <a:rPr lang="en" sz="1300"/>
              <a:t>C for 25min</a:t>
            </a:r>
            <a:endParaRPr i="1" sz="1300"/>
          </a:p>
        </p:txBody>
      </p:sp>
      <p:pic>
        <p:nvPicPr>
          <p:cNvPr id="252" name="Google Shape;252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836575" y="5255425"/>
            <a:ext cx="711000" cy="68186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4"/>
          <p:cNvSpPr txBox="1"/>
          <p:nvPr/>
        </p:nvSpPr>
        <p:spPr>
          <a:xfrm>
            <a:off x="8716276" y="5983213"/>
            <a:ext cx="884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qPCR Machine80min</a:t>
            </a:r>
            <a:endParaRPr i="1" sz="1300"/>
          </a:p>
        </p:txBody>
      </p:sp>
      <p:pic>
        <p:nvPicPr>
          <p:cNvPr id="254" name="Google Shape;25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8388" y="6352265"/>
            <a:ext cx="752056" cy="778027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4"/>
          <p:cNvSpPr txBox="1"/>
          <p:nvPr/>
        </p:nvSpPr>
        <p:spPr>
          <a:xfrm>
            <a:off x="4066050" y="5376763"/>
            <a:ext cx="10788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5X PCR Primers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300 µL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 sz="1200"/>
          </a:p>
        </p:txBody>
      </p:sp>
      <p:pic>
        <p:nvPicPr>
          <p:cNvPr id="256" name="Google Shape;25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90468" y="6361908"/>
            <a:ext cx="752056" cy="778027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4"/>
          <p:cNvSpPr txBox="1"/>
          <p:nvPr/>
        </p:nvSpPr>
        <p:spPr>
          <a:xfrm>
            <a:off x="3617292" y="7011867"/>
            <a:ext cx="1298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MM: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1000 µL</a:t>
            </a:r>
            <a:r>
              <a:rPr lang="en" sz="1200"/>
              <a:t> </a:t>
            </a:r>
            <a:endParaRPr sz="1200"/>
          </a:p>
        </p:txBody>
      </p:sp>
      <p:sp>
        <p:nvSpPr>
          <p:cNvPr id="258" name="Google Shape;258;p14"/>
          <p:cNvSpPr txBox="1"/>
          <p:nvPr/>
        </p:nvSpPr>
        <p:spPr>
          <a:xfrm>
            <a:off x="4673475" y="6998700"/>
            <a:ext cx="884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RT: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100 µL</a:t>
            </a:r>
            <a:endParaRPr sz="1200"/>
          </a:p>
        </p:txBody>
      </p:sp>
      <p:sp>
        <p:nvSpPr>
          <p:cNvPr id="259" name="Google Shape;259;p14"/>
          <p:cNvSpPr/>
          <p:nvPr/>
        </p:nvSpPr>
        <p:spPr>
          <a:xfrm rot="-854739">
            <a:off x="4382199" y="6176450"/>
            <a:ext cx="1692134" cy="966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 rot="-1730284">
            <a:off x="5242957" y="6279504"/>
            <a:ext cx="855835" cy="9674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4"/>
          <p:cNvSpPr/>
          <p:nvPr/>
        </p:nvSpPr>
        <p:spPr>
          <a:xfrm rot="57003">
            <a:off x="5372321" y="5729175"/>
            <a:ext cx="597082" cy="96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4"/>
          <p:cNvSpPr/>
          <p:nvPr/>
        </p:nvSpPr>
        <p:spPr>
          <a:xfrm rot="1962297">
            <a:off x="5348724" y="5226061"/>
            <a:ext cx="716252" cy="9657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4"/>
          <p:cNvSpPr txBox="1"/>
          <p:nvPr/>
        </p:nvSpPr>
        <p:spPr>
          <a:xfrm>
            <a:off x="3590642" y="4852200"/>
            <a:ext cx="197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Nuclease-free Water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400 µL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 sz="1200"/>
          </a:p>
        </p:txBody>
      </p:sp>
      <p:sp>
        <p:nvSpPr>
          <p:cNvPr id="264" name="Google Shape;264;p14"/>
          <p:cNvSpPr/>
          <p:nvPr/>
        </p:nvSpPr>
        <p:spPr>
          <a:xfrm rot="56101">
            <a:off x="5438673" y="2711175"/>
            <a:ext cx="404454" cy="96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4"/>
          <p:cNvSpPr txBox="1"/>
          <p:nvPr/>
        </p:nvSpPr>
        <p:spPr>
          <a:xfrm>
            <a:off x="2206975" y="102200"/>
            <a:ext cx="531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FloodLAMP Direct RNA Assays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6" name="Google Shape;266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747925" y="2159671"/>
            <a:ext cx="404401" cy="465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4"/>
          <p:cNvSpPr/>
          <p:nvPr/>
        </p:nvSpPr>
        <p:spPr>
          <a:xfrm rot="1904585">
            <a:off x="7218189" y="1968220"/>
            <a:ext cx="382048" cy="9672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4"/>
          <p:cNvSpPr txBox="1"/>
          <p:nvPr/>
        </p:nvSpPr>
        <p:spPr>
          <a:xfrm rot="-1589">
            <a:off x="6863998" y="1382536"/>
            <a:ext cx="129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Pos and Neg Controls</a:t>
            </a:r>
            <a:endParaRPr sz="1200"/>
          </a:p>
        </p:txBody>
      </p:sp>
      <p:sp>
        <p:nvSpPr>
          <p:cNvPr id="269" name="Google Shape;269;p14"/>
          <p:cNvSpPr/>
          <p:nvPr/>
        </p:nvSpPr>
        <p:spPr>
          <a:xfrm rot="3107835">
            <a:off x="7400232" y="5006610"/>
            <a:ext cx="381763" cy="9680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4"/>
          <p:cNvSpPr txBox="1"/>
          <p:nvPr/>
        </p:nvSpPr>
        <p:spPr>
          <a:xfrm rot="-1589">
            <a:off x="7152973" y="4402123"/>
            <a:ext cx="129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Pos and Neg Controls</a:t>
            </a:r>
            <a:endParaRPr sz="1200"/>
          </a:p>
        </p:txBody>
      </p:sp>
      <p:sp>
        <p:nvSpPr>
          <p:cNvPr id="271" name="Google Shape;271;p14"/>
          <p:cNvSpPr txBox="1"/>
          <p:nvPr/>
        </p:nvSpPr>
        <p:spPr>
          <a:xfrm>
            <a:off x="3355075" y="3769125"/>
            <a:ext cx="16653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96 rxn volumes</a:t>
            </a:r>
            <a:endParaRPr b="1" sz="1200"/>
          </a:p>
        </p:txBody>
      </p:sp>
      <p:sp>
        <p:nvSpPr>
          <p:cNvPr id="272" name="Google Shape;272;p14"/>
          <p:cNvSpPr txBox="1"/>
          <p:nvPr/>
        </p:nvSpPr>
        <p:spPr>
          <a:xfrm>
            <a:off x="3176733" y="6015138"/>
            <a:ext cx="16653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96 rxn volumes</a:t>
            </a:r>
            <a:endParaRPr b="1" sz="1200"/>
          </a:p>
        </p:txBody>
      </p:sp>
      <p:grpSp>
        <p:nvGrpSpPr>
          <p:cNvPr id="273" name="Google Shape;273;p14"/>
          <p:cNvGrpSpPr/>
          <p:nvPr/>
        </p:nvGrpSpPr>
        <p:grpSpPr>
          <a:xfrm>
            <a:off x="5767055" y="2396191"/>
            <a:ext cx="578162" cy="828679"/>
            <a:chOff x="2011212" y="5790942"/>
            <a:chExt cx="753600" cy="1080134"/>
          </a:xfrm>
        </p:grpSpPr>
        <p:pic>
          <p:nvPicPr>
            <p:cNvPr id="274" name="Google Shape;274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116921" y="5794375"/>
              <a:ext cx="502454" cy="1076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5" name="Google Shape;275;p14"/>
            <p:cNvSpPr txBox="1"/>
            <p:nvPr/>
          </p:nvSpPr>
          <p:spPr>
            <a:xfrm>
              <a:off x="2011212" y="5790942"/>
              <a:ext cx="753600" cy="74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1575" lIns="101575" spcFirstLastPara="1" rIns="101575" wrap="square" tIns="10157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/>
                <a:t>5</a:t>
              </a:r>
              <a:endParaRPr b="1" sz="12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/>
                <a:t>mL</a:t>
              </a:r>
              <a:endParaRPr b="1" sz="1200"/>
            </a:p>
          </p:txBody>
        </p:sp>
      </p:grpSp>
      <p:sp>
        <p:nvSpPr>
          <p:cNvPr id="276" name="Google Shape;276;p14"/>
          <p:cNvSpPr/>
          <p:nvPr/>
        </p:nvSpPr>
        <p:spPr>
          <a:xfrm rot="-2515116">
            <a:off x="5348754" y="3191056"/>
            <a:ext cx="595892" cy="9658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4"/>
          <p:cNvSpPr txBox="1"/>
          <p:nvPr/>
        </p:nvSpPr>
        <p:spPr>
          <a:xfrm>
            <a:off x="5159725" y="7005846"/>
            <a:ext cx="1665300" cy="5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(NEB Luna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E3006)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"/>
          <p:cNvSpPr/>
          <p:nvPr/>
        </p:nvSpPr>
        <p:spPr>
          <a:xfrm>
            <a:off x="2787500" y="4835300"/>
            <a:ext cx="3804000" cy="2732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5"/>
          <p:cNvSpPr/>
          <p:nvPr/>
        </p:nvSpPr>
        <p:spPr>
          <a:xfrm>
            <a:off x="3327325" y="1890575"/>
            <a:ext cx="3155100" cy="1925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4" name="Google Shape;284;p15"/>
          <p:cNvPicPr preferRelativeResize="0"/>
          <p:nvPr/>
        </p:nvPicPr>
        <p:blipFill rotWithShape="1">
          <a:blip r:embed="rId3">
            <a:alphaModFix/>
          </a:blip>
          <a:srcRect b="13641" l="33252" r="25568" t="13371"/>
          <a:stretch/>
        </p:blipFill>
        <p:spPr>
          <a:xfrm>
            <a:off x="5997700" y="2023100"/>
            <a:ext cx="311100" cy="5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5"/>
          <p:cNvSpPr txBox="1"/>
          <p:nvPr/>
        </p:nvSpPr>
        <p:spPr>
          <a:xfrm>
            <a:off x="5707261" y="6135625"/>
            <a:ext cx="9252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Reaction Mix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473</a:t>
            </a: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 µL</a:t>
            </a:r>
            <a:endParaRPr i="1" sz="13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highlight>
                  <a:schemeClr val="lt1"/>
                </a:highlight>
              </a:rPr>
              <a:t>(57 µL Fill)</a:t>
            </a:r>
            <a:r>
              <a:rPr lang="en" sz="1200"/>
              <a:t> </a:t>
            </a:r>
            <a:endParaRPr sz="1200"/>
          </a:p>
        </p:txBody>
      </p:sp>
      <p:sp>
        <p:nvSpPr>
          <p:cNvPr id="286" name="Google Shape;286;p15"/>
          <p:cNvSpPr txBox="1"/>
          <p:nvPr/>
        </p:nvSpPr>
        <p:spPr>
          <a:xfrm>
            <a:off x="6798625" y="6277650"/>
            <a:ext cx="1624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Rxn : 20 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MM: 18 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2µL</a:t>
            </a:r>
            <a:endParaRPr sz="1200"/>
          </a:p>
        </p:txBody>
      </p:sp>
      <p:sp>
        <p:nvSpPr>
          <p:cNvPr id="287" name="Google Shape;287;p15"/>
          <p:cNvSpPr/>
          <p:nvPr/>
        </p:nvSpPr>
        <p:spPr>
          <a:xfrm>
            <a:off x="6631430" y="5733075"/>
            <a:ext cx="3657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5"/>
          <p:cNvSpPr/>
          <p:nvPr/>
        </p:nvSpPr>
        <p:spPr>
          <a:xfrm>
            <a:off x="6696075" y="180975"/>
            <a:ext cx="1495500" cy="44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5"/>
          <p:cNvSpPr txBox="1"/>
          <p:nvPr/>
        </p:nvSpPr>
        <p:spPr>
          <a:xfrm>
            <a:off x="4447375" y="1948500"/>
            <a:ext cx="15987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Primer-Guanidine Solution</a:t>
            </a:r>
            <a:endParaRPr sz="12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highlight>
                  <a:srgbClr val="FFFFFF"/>
                </a:highlight>
              </a:rPr>
              <a:t>275</a:t>
            </a:r>
            <a:r>
              <a:rPr i="1" lang="en" sz="1200">
                <a:highlight>
                  <a:srgbClr val="FFFFFF"/>
                </a:highlight>
              </a:rPr>
              <a:t> µL</a:t>
            </a:r>
            <a:endParaRPr i="1" sz="1200">
              <a:highlight>
                <a:srgbClr val="FFFFFF"/>
              </a:highlight>
            </a:endParaRPr>
          </a:p>
        </p:txBody>
      </p:sp>
      <p:sp>
        <p:nvSpPr>
          <p:cNvPr id="290" name="Google Shape;290;p15"/>
          <p:cNvSpPr txBox="1"/>
          <p:nvPr/>
        </p:nvSpPr>
        <p:spPr>
          <a:xfrm>
            <a:off x="3355075" y="2702325"/>
            <a:ext cx="1665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Colorimetric LAMP MM (NEB M1804)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highlight>
                  <a:schemeClr val="lt1"/>
                </a:highlight>
              </a:rPr>
              <a:t>327</a:t>
            </a:r>
            <a:r>
              <a:rPr i="1" lang="en" sz="1200">
                <a:solidFill>
                  <a:schemeClr val="dk1"/>
                </a:solidFill>
                <a:highlight>
                  <a:schemeClr val="lt1"/>
                </a:highlight>
              </a:rPr>
              <a:t> µL</a:t>
            </a:r>
            <a:endParaRPr sz="1200"/>
          </a:p>
        </p:txBody>
      </p:sp>
      <p:sp>
        <p:nvSpPr>
          <p:cNvPr id="291" name="Google Shape;291;p15"/>
          <p:cNvSpPr txBox="1"/>
          <p:nvPr/>
        </p:nvSpPr>
        <p:spPr>
          <a:xfrm>
            <a:off x="5297250" y="2687300"/>
            <a:ext cx="1452900" cy="11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CLAMP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Reaction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Mix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highlight>
                  <a:schemeClr val="lt1"/>
                </a:highlight>
              </a:rPr>
              <a:t>602</a:t>
            </a:r>
            <a:r>
              <a:rPr i="1" lang="en" sz="1200">
                <a:solidFill>
                  <a:schemeClr val="dk1"/>
                </a:solidFill>
                <a:highlight>
                  <a:schemeClr val="lt1"/>
                </a:highlight>
              </a:rPr>
              <a:t> µL </a:t>
            </a:r>
            <a:endParaRPr i="1" sz="12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highlight>
                  <a:schemeClr val="lt1"/>
                </a:highlight>
              </a:rPr>
              <a:t>(73 </a:t>
            </a:r>
            <a:r>
              <a:rPr i="1" lang="en" sz="1200">
                <a:solidFill>
                  <a:schemeClr val="dk1"/>
                </a:solidFill>
                <a:highlight>
                  <a:schemeClr val="lt1"/>
                </a:highlight>
              </a:rPr>
              <a:t>µL Fill)</a:t>
            </a:r>
            <a:endParaRPr sz="1200"/>
          </a:p>
        </p:txBody>
      </p:sp>
      <p:sp>
        <p:nvSpPr>
          <p:cNvPr id="292" name="Google Shape;292;p15"/>
          <p:cNvSpPr txBox="1"/>
          <p:nvPr/>
        </p:nvSpPr>
        <p:spPr>
          <a:xfrm>
            <a:off x="6524700" y="2648500"/>
            <a:ext cx="1977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CLAMP Rxn: 25 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CLAMP MM: 23 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2µL</a:t>
            </a:r>
            <a:endParaRPr sz="1200"/>
          </a:p>
        </p:txBody>
      </p:sp>
      <p:sp>
        <p:nvSpPr>
          <p:cNvPr id="293" name="Google Shape;293;p15"/>
          <p:cNvSpPr txBox="1"/>
          <p:nvPr/>
        </p:nvSpPr>
        <p:spPr>
          <a:xfrm rot="-1451">
            <a:off x="6122303" y="1070946"/>
            <a:ext cx="71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+ 2 µL Sample</a:t>
            </a:r>
            <a:endParaRPr sz="1200"/>
          </a:p>
        </p:txBody>
      </p:sp>
      <p:sp>
        <p:nvSpPr>
          <p:cNvPr id="294" name="Google Shape;294;p15"/>
          <p:cNvSpPr/>
          <p:nvPr/>
        </p:nvSpPr>
        <p:spPr>
          <a:xfrm>
            <a:off x="6546650" y="2245825"/>
            <a:ext cx="2034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5"/>
          <p:cNvSpPr/>
          <p:nvPr/>
        </p:nvSpPr>
        <p:spPr>
          <a:xfrm rot="-2514557">
            <a:off x="5336941" y="2702964"/>
            <a:ext cx="688521" cy="9658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5"/>
          <p:cNvSpPr txBox="1"/>
          <p:nvPr/>
        </p:nvSpPr>
        <p:spPr>
          <a:xfrm>
            <a:off x="6798625" y="754513"/>
            <a:ext cx="297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QuickColor™ LAMP Test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7" name="Google Shape;297;p15"/>
          <p:cNvSpPr txBox="1"/>
          <p:nvPr/>
        </p:nvSpPr>
        <p:spPr>
          <a:xfrm>
            <a:off x="7409400" y="4011133"/>
            <a:ext cx="197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EasyPCR™ Test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8" name="Google Shape;298;p15"/>
          <p:cNvSpPr txBox="1"/>
          <p:nvPr/>
        </p:nvSpPr>
        <p:spPr>
          <a:xfrm>
            <a:off x="8501701" y="2389463"/>
            <a:ext cx="884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Heat 65</a:t>
            </a:r>
            <a:r>
              <a:rPr lang="en" sz="1300">
                <a:solidFill>
                  <a:schemeClr val="dk1"/>
                </a:solidFill>
              </a:rPr>
              <a:t>°</a:t>
            </a:r>
            <a:r>
              <a:rPr lang="en" sz="1300"/>
              <a:t>C for 25 min</a:t>
            </a:r>
            <a:endParaRPr i="1" sz="1300"/>
          </a:p>
        </p:txBody>
      </p:sp>
      <p:pic>
        <p:nvPicPr>
          <p:cNvPr id="299" name="Google Shape;29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36575" y="5255425"/>
            <a:ext cx="711000" cy="681861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5"/>
          <p:cNvSpPr txBox="1"/>
          <p:nvPr/>
        </p:nvSpPr>
        <p:spPr>
          <a:xfrm>
            <a:off x="8716276" y="5983213"/>
            <a:ext cx="884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qPCR Machine80 min</a:t>
            </a:r>
            <a:endParaRPr i="1" sz="1300"/>
          </a:p>
        </p:txBody>
      </p:sp>
      <p:pic>
        <p:nvPicPr>
          <p:cNvPr id="301" name="Google Shape;3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8388" y="6352265"/>
            <a:ext cx="752056" cy="778027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5"/>
          <p:cNvSpPr txBox="1"/>
          <p:nvPr/>
        </p:nvSpPr>
        <p:spPr>
          <a:xfrm>
            <a:off x="4467674" y="5456390"/>
            <a:ext cx="1848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5X PCR Primers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105</a:t>
            </a: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 µL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 sz="1200"/>
          </a:p>
        </p:txBody>
      </p:sp>
      <p:pic>
        <p:nvPicPr>
          <p:cNvPr id="303" name="Google Shape;3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0468" y="6361908"/>
            <a:ext cx="752056" cy="778027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5"/>
          <p:cNvSpPr txBox="1"/>
          <p:nvPr/>
        </p:nvSpPr>
        <p:spPr>
          <a:xfrm>
            <a:off x="3617292" y="7011867"/>
            <a:ext cx="1298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MM: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263</a:t>
            </a: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 µL</a:t>
            </a:r>
            <a:r>
              <a:rPr lang="en" sz="1200"/>
              <a:t> </a:t>
            </a:r>
            <a:endParaRPr sz="1200"/>
          </a:p>
        </p:txBody>
      </p:sp>
      <p:sp>
        <p:nvSpPr>
          <p:cNvPr id="305" name="Google Shape;305;p15"/>
          <p:cNvSpPr txBox="1"/>
          <p:nvPr/>
        </p:nvSpPr>
        <p:spPr>
          <a:xfrm>
            <a:off x="4673475" y="6998700"/>
            <a:ext cx="884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</a:t>
            </a:r>
            <a:r>
              <a:rPr lang="en" sz="1200"/>
              <a:t>RT: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26.3</a:t>
            </a: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 µL</a:t>
            </a:r>
            <a:endParaRPr sz="1200"/>
          </a:p>
        </p:txBody>
      </p:sp>
      <p:sp>
        <p:nvSpPr>
          <p:cNvPr id="306" name="Google Shape;306;p15"/>
          <p:cNvSpPr/>
          <p:nvPr/>
        </p:nvSpPr>
        <p:spPr>
          <a:xfrm rot="-854739">
            <a:off x="4382199" y="6176450"/>
            <a:ext cx="1692134" cy="966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5"/>
          <p:cNvSpPr/>
          <p:nvPr/>
        </p:nvSpPr>
        <p:spPr>
          <a:xfrm rot="-1730284">
            <a:off x="5242957" y="6279504"/>
            <a:ext cx="855835" cy="9674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5"/>
          <p:cNvSpPr/>
          <p:nvPr/>
        </p:nvSpPr>
        <p:spPr>
          <a:xfrm rot="1962297">
            <a:off x="5348724" y="5226061"/>
            <a:ext cx="716252" cy="9657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5"/>
          <p:cNvSpPr txBox="1"/>
          <p:nvPr/>
        </p:nvSpPr>
        <p:spPr>
          <a:xfrm>
            <a:off x="3590642" y="4852200"/>
            <a:ext cx="197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Nuclease-free Water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79</a:t>
            </a:r>
            <a:r>
              <a:rPr i="1" lang="en" sz="1300">
                <a:solidFill>
                  <a:schemeClr val="dk1"/>
                </a:solidFill>
                <a:highlight>
                  <a:schemeClr val="lt1"/>
                </a:highlight>
              </a:rPr>
              <a:t>µL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 sz="1200"/>
          </a:p>
        </p:txBody>
      </p:sp>
      <p:sp>
        <p:nvSpPr>
          <p:cNvPr id="310" name="Google Shape;310;p15"/>
          <p:cNvSpPr txBox="1"/>
          <p:nvPr/>
        </p:nvSpPr>
        <p:spPr>
          <a:xfrm>
            <a:off x="4450400" y="118800"/>
            <a:ext cx="531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Validation: First Run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1" name="Google Shape;31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47925" y="1931071"/>
            <a:ext cx="404401" cy="46592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5"/>
          <p:cNvSpPr txBox="1"/>
          <p:nvPr/>
        </p:nvSpPr>
        <p:spPr>
          <a:xfrm rot="-1674">
            <a:off x="6864001" y="1153794"/>
            <a:ext cx="184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Pos and Neg Controls </a:t>
            </a:r>
            <a:r>
              <a:rPr lang="en" sz="1200"/>
              <a:t>included</a:t>
            </a:r>
            <a:r>
              <a:rPr lang="en" sz="1200"/>
              <a:t> in 24-tube sample plate</a:t>
            </a:r>
            <a:endParaRPr sz="1200"/>
          </a:p>
        </p:txBody>
      </p:sp>
      <p:sp>
        <p:nvSpPr>
          <p:cNvPr id="313" name="Google Shape;313;p15"/>
          <p:cNvSpPr txBox="1"/>
          <p:nvPr/>
        </p:nvSpPr>
        <p:spPr>
          <a:xfrm>
            <a:off x="3355075" y="3464325"/>
            <a:ext cx="16653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24 </a:t>
            </a:r>
            <a:r>
              <a:rPr b="1" lang="en" sz="1200"/>
              <a:t>rxn volumes</a:t>
            </a:r>
            <a:endParaRPr b="1" sz="1200"/>
          </a:p>
        </p:txBody>
      </p:sp>
      <p:sp>
        <p:nvSpPr>
          <p:cNvPr id="314" name="Google Shape;314;p15"/>
          <p:cNvSpPr txBox="1"/>
          <p:nvPr/>
        </p:nvSpPr>
        <p:spPr>
          <a:xfrm>
            <a:off x="3008175" y="5604500"/>
            <a:ext cx="16653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24</a:t>
            </a:r>
            <a:r>
              <a:rPr b="1" lang="en" sz="1200"/>
              <a:t> rxn volumes</a:t>
            </a:r>
            <a:endParaRPr b="1" sz="1200"/>
          </a:p>
        </p:txBody>
      </p:sp>
      <p:pic>
        <p:nvPicPr>
          <p:cNvPr id="315" name="Google Shape;31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6038" y="1838454"/>
            <a:ext cx="1298401" cy="901588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5"/>
          <p:cNvSpPr/>
          <p:nvPr/>
        </p:nvSpPr>
        <p:spPr>
          <a:xfrm rot="1834999">
            <a:off x="5449906" y="1531721"/>
            <a:ext cx="1317241" cy="8906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7" name="Google Shape;31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0300" y="637879"/>
            <a:ext cx="1298401" cy="901588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5"/>
          <p:cNvSpPr/>
          <p:nvPr/>
        </p:nvSpPr>
        <p:spPr>
          <a:xfrm rot="1484011">
            <a:off x="4228322" y="826882"/>
            <a:ext cx="1125004" cy="324037"/>
          </a:xfrm>
          <a:prstGeom prst="parallelogram">
            <a:avLst>
              <a:gd fmla="val 65886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9" name="Google Shape;319;p15"/>
          <p:cNvPicPr preferRelativeResize="0"/>
          <p:nvPr/>
        </p:nvPicPr>
        <p:blipFill rotWithShape="1">
          <a:blip r:embed="rId3">
            <a:alphaModFix/>
          </a:blip>
          <a:srcRect b="13641" l="33252" r="25568" t="13371"/>
          <a:stretch/>
        </p:blipFill>
        <p:spPr>
          <a:xfrm>
            <a:off x="5048212" y="2819713"/>
            <a:ext cx="311100" cy="5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5"/>
          <p:cNvPicPr preferRelativeResize="0"/>
          <p:nvPr/>
        </p:nvPicPr>
        <p:blipFill rotWithShape="1">
          <a:blip r:embed="rId3">
            <a:alphaModFix/>
          </a:blip>
          <a:srcRect b="13641" l="33252" r="25568" t="13371"/>
          <a:stretch/>
        </p:blipFill>
        <p:spPr>
          <a:xfrm>
            <a:off x="6114675" y="5479013"/>
            <a:ext cx="311100" cy="5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5"/>
          <p:cNvSpPr txBox="1"/>
          <p:nvPr/>
        </p:nvSpPr>
        <p:spPr>
          <a:xfrm rot="-1451">
            <a:off x="6698403" y="4269733"/>
            <a:ext cx="71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+ 2 µL Sample</a:t>
            </a:r>
            <a:endParaRPr sz="1200"/>
          </a:p>
        </p:txBody>
      </p:sp>
      <p:sp>
        <p:nvSpPr>
          <p:cNvPr id="322" name="Google Shape;322;p15"/>
          <p:cNvSpPr txBox="1"/>
          <p:nvPr/>
        </p:nvSpPr>
        <p:spPr>
          <a:xfrm rot="-1674">
            <a:off x="7473901" y="4494669"/>
            <a:ext cx="184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Pos and Neg Controls included in 24-tube sample plate</a:t>
            </a:r>
            <a:endParaRPr sz="1200"/>
          </a:p>
        </p:txBody>
      </p:sp>
      <p:sp>
        <p:nvSpPr>
          <p:cNvPr id="323" name="Google Shape;323;p15"/>
          <p:cNvSpPr txBox="1"/>
          <p:nvPr/>
        </p:nvSpPr>
        <p:spPr>
          <a:xfrm rot="1501399">
            <a:off x="4204519" y="1110314"/>
            <a:ext cx="807826" cy="129113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/>
              <a:t>VL24CLAMP_210430</a:t>
            </a:r>
            <a:endParaRPr b="1" sz="600"/>
          </a:p>
        </p:txBody>
      </p:sp>
      <p:grpSp>
        <p:nvGrpSpPr>
          <p:cNvPr id="324" name="Google Shape;324;p15"/>
          <p:cNvGrpSpPr/>
          <p:nvPr/>
        </p:nvGrpSpPr>
        <p:grpSpPr>
          <a:xfrm>
            <a:off x="5444450" y="3870200"/>
            <a:ext cx="1298401" cy="933067"/>
            <a:chOff x="5444450" y="3870200"/>
            <a:chExt cx="1298401" cy="933067"/>
          </a:xfrm>
        </p:grpSpPr>
        <p:pic>
          <p:nvPicPr>
            <p:cNvPr id="325" name="Google Shape;325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444450" y="3901679"/>
              <a:ext cx="1298401" cy="901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15"/>
            <p:cNvSpPr/>
            <p:nvPr/>
          </p:nvSpPr>
          <p:spPr>
            <a:xfrm rot="1484011">
              <a:off x="5532472" y="4090682"/>
              <a:ext cx="1125004" cy="324037"/>
            </a:xfrm>
            <a:prstGeom prst="parallelogram">
              <a:avLst>
                <a:gd fmla="val 65886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5"/>
            <p:cNvSpPr txBox="1"/>
            <p:nvPr/>
          </p:nvSpPr>
          <p:spPr>
            <a:xfrm rot="1501399">
              <a:off x="5546044" y="4390601"/>
              <a:ext cx="807826" cy="129113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18275" lIns="18275" spcFirstLastPara="1" rIns="18275" wrap="square" tIns="18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600"/>
                <a:t>VL24PCR_210430</a:t>
              </a:r>
              <a:endParaRPr b="1" sz="600"/>
            </a:p>
          </p:txBody>
        </p:sp>
      </p:grpSp>
      <p:pic>
        <p:nvPicPr>
          <p:cNvPr id="328" name="Google Shape;32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23350" y="5277404"/>
            <a:ext cx="1298401" cy="90158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5"/>
          <p:cNvSpPr/>
          <p:nvPr/>
        </p:nvSpPr>
        <p:spPr>
          <a:xfrm rot="3108363">
            <a:off x="6486095" y="4905288"/>
            <a:ext cx="841305" cy="8911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5"/>
          <p:cNvSpPr txBox="1"/>
          <p:nvPr/>
        </p:nvSpPr>
        <p:spPr>
          <a:xfrm>
            <a:off x="2844398" y="6996150"/>
            <a:ext cx="1013700" cy="5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(NEB Luna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E3006)</a:t>
            </a:r>
            <a:endParaRPr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6"/>
          <p:cNvSpPr/>
          <p:nvPr/>
        </p:nvSpPr>
        <p:spPr>
          <a:xfrm>
            <a:off x="1720525" y="533675"/>
            <a:ext cx="4212300" cy="3200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6"/>
          <p:cNvSpPr/>
          <p:nvPr/>
        </p:nvSpPr>
        <p:spPr>
          <a:xfrm>
            <a:off x="2634950" y="4211125"/>
            <a:ext cx="3335100" cy="3027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7" name="Google Shape;33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77">
            <a:off x="4393520" y="1511858"/>
            <a:ext cx="1258811" cy="1314758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6"/>
          <p:cNvSpPr txBox="1"/>
          <p:nvPr/>
        </p:nvSpPr>
        <p:spPr>
          <a:xfrm>
            <a:off x="7178040" y="603504"/>
            <a:ext cx="2715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Gamma Contrived </a:t>
            </a:r>
            <a:r>
              <a:rPr b="1" lang="en" sz="2000"/>
              <a:t>Positive Diagram</a:t>
            </a:r>
            <a:endParaRPr b="1"/>
          </a:p>
        </p:txBody>
      </p:sp>
      <p:sp>
        <p:nvSpPr>
          <p:cNvPr id="339" name="Google Shape;339;p16"/>
          <p:cNvSpPr txBox="1"/>
          <p:nvPr/>
        </p:nvSpPr>
        <p:spPr>
          <a:xfrm>
            <a:off x="6832225" y="3303625"/>
            <a:ext cx="2378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</a:rPr>
              <a:t>Inactivate Sample Following Normal Inactivation Procedures and Create Dilution Series</a:t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340" name="Google Shape;340;p16"/>
          <p:cNvSpPr txBox="1"/>
          <p:nvPr/>
        </p:nvSpPr>
        <p:spPr>
          <a:xfrm>
            <a:off x="3146525" y="1931300"/>
            <a:ext cx="1495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Add 100 </a:t>
            </a:r>
            <a:r>
              <a:rPr lang="en" sz="1300"/>
              <a:t>µL </a:t>
            </a:r>
            <a:r>
              <a:rPr lang="en" sz="1100"/>
              <a:t>    2nd</a:t>
            </a:r>
            <a:endParaRPr sz="1100"/>
          </a:p>
        </p:txBody>
      </p:sp>
      <p:sp>
        <p:nvSpPr>
          <p:cNvPr id="341" name="Google Shape;341;p16"/>
          <p:cNvSpPr/>
          <p:nvPr/>
        </p:nvSpPr>
        <p:spPr>
          <a:xfrm>
            <a:off x="2915050" y="2195425"/>
            <a:ext cx="16299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6"/>
          <p:cNvSpPr txBox="1"/>
          <p:nvPr/>
        </p:nvSpPr>
        <p:spPr>
          <a:xfrm rot="-2179977">
            <a:off x="2901688" y="3049253"/>
            <a:ext cx="864338" cy="3847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900 </a:t>
            </a:r>
            <a:r>
              <a:rPr lang="en" sz="1300"/>
              <a:t>µL</a:t>
            </a:r>
            <a:endParaRPr sz="1300"/>
          </a:p>
        </p:txBody>
      </p:sp>
      <p:sp>
        <p:nvSpPr>
          <p:cNvPr id="343" name="Google Shape;343;p16"/>
          <p:cNvSpPr txBox="1"/>
          <p:nvPr/>
        </p:nvSpPr>
        <p:spPr>
          <a:xfrm>
            <a:off x="4189225" y="2773400"/>
            <a:ext cx="1552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GCP Sample in 5mL Transport Tube,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100cp/</a:t>
            </a:r>
            <a:r>
              <a:rPr lang="en" sz="1200">
                <a:solidFill>
                  <a:schemeClr val="dk1"/>
                </a:solidFill>
              </a:rPr>
              <a:t>µL</a:t>
            </a:r>
            <a:r>
              <a:rPr lang="en" sz="1200">
                <a:solidFill>
                  <a:schemeClr val="dk1"/>
                </a:solidFill>
              </a:rPr>
              <a:t> GBEI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344" name="Google Shape;34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6845">
            <a:off x="3751100" y="685300"/>
            <a:ext cx="678651" cy="64707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6"/>
          <p:cNvSpPr txBox="1"/>
          <p:nvPr/>
        </p:nvSpPr>
        <p:spPr>
          <a:xfrm rot="2700617">
            <a:off x="4027199" y="1668865"/>
            <a:ext cx="1182636" cy="3538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3rd</a:t>
            </a:r>
            <a:endParaRPr sz="1100"/>
          </a:p>
        </p:txBody>
      </p:sp>
      <p:sp>
        <p:nvSpPr>
          <p:cNvPr id="346" name="Google Shape;346;p16"/>
          <p:cNvSpPr/>
          <p:nvPr/>
        </p:nvSpPr>
        <p:spPr>
          <a:xfrm rot="2687325">
            <a:off x="4293564" y="1893648"/>
            <a:ext cx="517818" cy="88671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6"/>
          <p:cNvSpPr txBox="1"/>
          <p:nvPr/>
        </p:nvSpPr>
        <p:spPr>
          <a:xfrm>
            <a:off x="3576450" y="1234100"/>
            <a:ext cx="118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AN Swab Dried &gt; 20 min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48" name="Google Shape;348;p16"/>
          <p:cNvSpPr txBox="1"/>
          <p:nvPr/>
        </p:nvSpPr>
        <p:spPr>
          <a:xfrm rot="-1921461">
            <a:off x="3870951" y="2396505"/>
            <a:ext cx="864450" cy="3694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1st</a:t>
            </a:r>
            <a:endParaRPr sz="1200"/>
          </a:p>
        </p:txBody>
      </p:sp>
      <p:sp>
        <p:nvSpPr>
          <p:cNvPr id="349" name="Google Shape;349;p16"/>
          <p:cNvSpPr txBox="1"/>
          <p:nvPr/>
        </p:nvSpPr>
        <p:spPr>
          <a:xfrm>
            <a:off x="7468525" y="1254150"/>
            <a:ext cx="2304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Gamma Contrived Positive v1.3</a:t>
            </a:r>
            <a:endParaRPr/>
          </a:p>
        </p:txBody>
      </p:sp>
      <p:pic>
        <p:nvPicPr>
          <p:cNvPr id="350" name="Google Shape;35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57922" y="1801313"/>
            <a:ext cx="807000" cy="855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16"/>
          <p:cNvSpPr txBox="1"/>
          <p:nvPr/>
        </p:nvSpPr>
        <p:spPr>
          <a:xfrm>
            <a:off x="1987847" y="1627938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(-80)</a:t>
            </a:r>
            <a:endParaRPr sz="1000"/>
          </a:p>
        </p:txBody>
      </p:sp>
      <p:sp>
        <p:nvSpPr>
          <p:cNvPr id="352" name="Google Shape;352;p16"/>
          <p:cNvSpPr txBox="1"/>
          <p:nvPr/>
        </p:nvSpPr>
        <p:spPr>
          <a:xfrm>
            <a:off x="1644335" y="2484250"/>
            <a:ext cx="1552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GBD in 1.5mL Tube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83 x 105µL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1,000 cp/µL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353" name="Google Shape;353;p16"/>
          <p:cNvSpPr txBox="1"/>
          <p:nvPr/>
        </p:nvSpPr>
        <p:spPr>
          <a:xfrm>
            <a:off x="771575" y="5278850"/>
            <a:ext cx="1495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1X Inactivation Saline Solution</a:t>
            </a:r>
            <a:endParaRPr i="1" sz="1200"/>
          </a:p>
        </p:txBody>
      </p:sp>
      <p:sp>
        <p:nvSpPr>
          <p:cNvPr id="354" name="Google Shape;354;p16"/>
          <p:cNvSpPr/>
          <p:nvPr/>
        </p:nvSpPr>
        <p:spPr>
          <a:xfrm rot="-2121842">
            <a:off x="1982628" y="3340905"/>
            <a:ext cx="2876794" cy="9489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77">
            <a:off x="4317320" y="5245658"/>
            <a:ext cx="1258811" cy="1314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16845">
            <a:off x="3751100" y="4342900"/>
            <a:ext cx="678651" cy="6470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6"/>
          <p:cNvSpPr txBox="1"/>
          <p:nvPr/>
        </p:nvSpPr>
        <p:spPr>
          <a:xfrm rot="2700617">
            <a:off x="3950999" y="5402665"/>
            <a:ext cx="1182636" cy="3538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2nd</a:t>
            </a:r>
            <a:endParaRPr sz="1100"/>
          </a:p>
        </p:txBody>
      </p:sp>
      <p:sp>
        <p:nvSpPr>
          <p:cNvPr id="358" name="Google Shape;358;p16"/>
          <p:cNvSpPr/>
          <p:nvPr/>
        </p:nvSpPr>
        <p:spPr>
          <a:xfrm rot="2687177">
            <a:off x="4125285" y="5589513"/>
            <a:ext cx="625582" cy="88671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6"/>
          <p:cNvSpPr txBox="1"/>
          <p:nvPr/>
        </p:nvSpPr>
        <p:spPr>
          <a:xfrm>
            <a:off x="3576450" y="4891700"/>
            <a:ext cx="118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AN Swab Dried &gt; 20 min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60" name="Google Shape;360;p16"/>
          <p:cNvSpPr txBox="1"/>
          <p:nvPr/>
        </p:nvSpPr>
        <p:spPr>
          <a:xfrm>
            <a:off x="4113025" y="6431000"/>
            <a:ext cx="1552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NSS</a:t>
            </a:r>
            <a:r>
              <a:rPr lang="en" sz="1200">
                <a:solidFill>
                  <a:schemeClr val="dk1"/>
                </a:solidFill>
              </a:rPr>
              <a:t> Sample in 5mL Transport Tube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61" name="Google Shape;361;p16"/>
          <p:cNvSpPr txBox="1"/>
          <p:nvPr/>
        </p:nvSpPr>
        <p:spPr>
          <a:xfrm>
            <a:off x="5311425" y="5726675"/>
            <a:ext cx="1086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X 3</a:t>
            </a:r>
            <a:endParaRPr b="1" sz="1700"/>
          </a:p>
        </p:txBody>
      </p:sp>
      <p:sp>
        <p:nvSpPr>
          <p:cNvPr id="362" name="Google Shape;362;p16"/>
          <p:cNvSpPr/>
          <p:nvPr/>
        </p:nvSpPr>
        <p:spPr>
          <a:xfrm>
            <a:off x="6142525" y="2271625"/>
            <a:ext cx="689700" cy="3200100"/>
          </a:xfrm>
          <a:prstGeom prst="rightBrace">
            <a:avLst>
              <a:gd fmla="val 50000" name="adj1"/>
              <a:gd fmla="val 48248" name="adj2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grpSp>
        <p:nvGrpSpPr>
          <p:cNvPr id="363" name="Google Shape;363;p16"/>
          <p:cNvGrpSpPr/>
          <p:nvPr/>
        </p:nvGrpSpPr>
        <p:grpSpPr>
          <a:xfrm>
            <a:off x="1175313" y="3110814"/>
            <a:ext cx="762367" cy="2218886"/>
            <a:chOff x="2098513" y="1742239"/>
            <a:chExt cx="762367" cy="2218886"/>
          </a:xfrm>
        </p:grpSpPr>
        <p:pic>
          <p:nvPicPr>
            <p:cNvPr id="364" name="Google Shape;364;p1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098513" y="2746017"/>
              <a:ext cx="721800" cy="12151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5" name="Google Shape;365;p16"/>
            <p:cNvPicPr preferRelativeResize="0"/>
            <p:nvPr/>
          </p:nvPicPr>
          <p:blipFill rotWithShape="1">
            <a:blip r:embed="rId8">
              <a:alphaModFix/>
            </a:blip>
            <a:srcRect b="25320" l="0" r="0" t="-25320"/>
            <a:stretch/>
          </p:blipFill>
          <p:spPr>
            <a:xfrm flipH="1">
              <a:off x="2193980" y="1742239"/>
              <a:ext cx="666900" cy="13007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6" name="Google Shape;366;p16"/>
          <p:cNvSpPr txBox="1"/>
          <p:nvPr/>
        </p:nvSpPr>
        <p:spPr>
          <a:xfrm>
            <a:off x="1904100" y="739700"/>
            <a:ext cx="1086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GCP Sample</a:t>
            </a:r>
            <a:endParaRPr b="1"/>
          </a:p>
        </p:txBody>
      </p:sp>
      <p:sp>
        <p:nvSpPr>
          <p:cNvPr id="367" name="Google Shape;367;p16"/>
          <p:cNvSpPr txBox="1"/>
          <p:nvPr/>
        </p:nvSpPr>
        <p:spPr>
          <a:xfrm>
            <a:off x="2789450" y="6401675"/>
            <a:ext cx="1182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NSS </a:t>
            </a:r>
            <a:r>
              <a:rPr b="1" lang="en">
                <a:solidFill>
                  <a:schemeClr val="dk1"/>
                </a:solidFill>
              </a:rPr>
              <a:t>Samples</a:t>
            </a:r>
            <a:endParaRPr/>
          </a:p>
        </p:txBody>
      </p:sp>
      <p:sp>
        <p:nvSpPr>
          <p:cNvPr id="368" name="Google Shape;368;p16"/>
          <p:cNvSpPr/>
          <p:nvPr/>
        </p:nvSpPr>
        <p:spPr>
          <a:xfrm rot="1545763">
            <a:off x="2066180" y="5442131"/>
            <a:ext cx="2424046" cy="88829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6"/>
          <p:cNvSpPr txBox="1"/>
          <p:nvPr/>
        </p:nvSpPr>
        <p:spPr>
          <a:xfrm rot="1546095">
            <a:off x="2628017" y="5212318"/>
            <a:ext cx="1495403" cy="38481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Add 1 mL</a:t>
            </a:r>
            <a:r>
              <a:rPr lang="en" sz="1100"/>
              <a:t>    1st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7"/>
          <p:cNvSpPr txBox="1"/>
          <p:nvPr/>
        </p:nvSpPr>
        <p:spPr>
          <a:xfrm>
            <a:off x="946875" y="3132125"/>
            <a:ext cx="1649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0000"/>
                </a:solidFill>
              </a:rPr>
              <a:t>D) </a:t>
            </a:r>
            <a:r>
              <a:rPr lang="en" sz="1300"/>
              <a:t>+ 40.0 mL (Standard)</a:t>
            </a:r>
            <a:endParaRPr sz="1300"/>
          </a:p>
        </p:txBody>
      </p:sp>
      <p:sp>
        <p:nvSpPr>
          <p:cNvPr id="375" name="Google Shape;375;p17"/>
          <p:cNvSpPr txBox="1"/>
          <p:nvPr/>
        </p:nvSpPr>
        <p:spPr>
          <a:xfrm>
            <a:off x="2651600" y="1912825"/>
            <a:ext cx="904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Entire Contents</a:t>
            </a:r>
            <a:endParaRPr sz="1100"/>
          </a:p>
        </p:txBody>
      </p:sp>
      <p:pic>
        <p:nvPicPr>
          <p:cNvPr id="376" name="Google Shape;37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787" y="1933037"/>
            <a:ext cx="676159" cy="759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502" y="2928644"/>
            <a:ext cx="807000" cy="127965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17"/>
          <p:cNvSpPr txBox="1"/>
          <p:nvPr/>
        </p:nvSpPr>
        <p:spPr>
          <a:xfrm>
            <a:off x="1882472" y="1751125"/>
            <a:ext cx="97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0000"/>
                </a:solidFill>
              </a:rPr>
              <a:t>Key Source</a:t>
            </a:r>
            <a:endParaRPr sz="900">
              <a:solidFill>
                <a:srgbClr val="FF0000"/>
              </a:solidFill>
            </a:endParaRPr>
          </a:p>
        </p:txBody>
      </p:sp>
      <p:sp>
        <p:nvSpPr>
          <p:cNvPr id="379" name="Google Shape;379;p17"/>
          <p:cNvSpPr txBox="1"/>
          <p:nvPr/>
        </p:nvSpPr>
        <p:spPr>
          <a:xfrm>
            <a:off x="1840451" y="2623184"/>
            <a:ext cx="90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TCEP: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25g</a:t>
            </a:r>
            <a:endParaRPr sz="1200"/>
          </a:p>
        </p:txBody>
      </p:sp>
      <p:sp>
        <p:nvSpPr>
          <p:cNvPr id="380" name="Google Shape;380;p17"/>
          <p:cNvSpPr txBox="1"/>
          <p:nvPr/>
        </p:nvSpPr>
        <p:spPr>
          <a:xfrm>
            <a:off x="132538" y="4038039"/>
            <a:ext cx="1128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10N NaOH: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 L</a:t>
            </a:r>
            <a:endParaRPr sz="1200"/>
          </a:p>
        </p:txBody>
      </p:sp>
      <p:sp>
        <p:nvSpPr>
          <p:cNvPr id="381" name="Google Shape;381;p17"/>
          <p:cNvSpPr txBox="1"/>
          <p:nvPr/>
        </p:nvSpPr>
        <p:spPr>
          <a:xfrm>
            <a:off x="4066838" y="6055512"/>
            <a:ext cx="924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.5M EDTA: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100 mL</a:t>
            </a:r>
            <a:endParaRPr sz="1200"/>
          </a:p>
        </p:txBody>
      </p:sp>
      <p:sp>
        <p:nvSpPr>
          <p:cNvPr id="382" name="Google Shape;382;p17"/>
          <p:cNvSpPr/>
          <p:nvPr/>
        </p:nvSpPr>
        <p:spPr>
          <a:xfrm>
            <a:off x="4887800" y="4287025"/>
            <a:ext cx="15729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7"/>
          <p:cNvSpPr txBox="1"/>
          <p:nvPr/>
        </p:nvSpPr>
        <p:spPr>
          <a:xfrm rot="2069">
            <a:off x="6302025" y="4742100"/>
            <a:ext cx="14955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100X IS in 500mL glass bottle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TCEP: .25M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EDTA: .1M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NaOH: 1.15N</a:t>
            </a:r>
            <a:endParaRPr sz="1200"/>
          </a:p>
        </p:txBody>
      </p:sp>
      <p:sp>
        <p:nvSpPr>
          <p:cNvPr id="384" name="Google Shape;384;p17"/>
          <p:cNvSpPr/>
          <p:nvPr/>
        </p:nvSpPr>
        <p:spPr>
          <a:xfrm rot="-1781737">
            <a:off x="4778472" y="5104464"/>
            <a:ext cx="1687754" cy="8867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7"/>
          <p:cNvSpPr txBox="1"/>
          <p:nvPr/>
        </p:nvSpPr>
        <p:spPr>
          <a:xfrm>
            <a:off x="7992213" y="4838800"/>
            <a:ext cx="1420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100X Inactivation Solution in 15mL Falcon Tube: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 mL x 34</a:t>
            </a:r>
            <a:endParaRPr sz="1200"/>
          </a:p>
        </p:txBody>
      </p:sp>
      <p:sp>
        <p:nvSpPr>
          <p:cNvPr id="386" name="Google Shape;386;p17"/>
          <p:cNvSpPr txBox="1"/>
          <p:nvPr/>
        </p:nvSpPr>
        <p:spPr>
          <a:xfrm>
            <a:off x="8239863" y="3575375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(-20)</a:t>
            </a:r>
            <a:endParaRPr sz="1000"/>
          </a:p>
        </p:txBody>
      </p:sp>
      <p:pic>
        <p:nvPicPr>
          <p:cNvPr id="387" name="Google Shape;3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0400" y="5182955"/>
            <a:ext cx="807000" cy="92882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17"/>
          <p:cNvSpPr/>
          <p:nvPr/>
        </p:nvSpPr>
        <p:spPr>
          <a:xfrm>
            <a:off x="2590700" y="2327950"/>
            <a:ext cx="10266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9" name="Google Shape;38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92301" y="1675367"/>
            <a:ext cx="721800" cy="1215108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17"/>
          <p:cNvSpPr txBox="1"/>
          <p:nvPr/>
        </p:nvSpPr>
        <p:spPr>
          <a:xfrm>
            <a:off x="3537700" y="2860600"/>
            <a:ext cx="1026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.5M TCEP in 500 mL glass bottle</a:t>
            </a:r>
            <a:endParaRPr/>
          </a:p>
        </p:txBody>
      </p:sp>
      <p:sp>
        <p:nvSpPr>
          <p:cNvPr id="391" name="Google Shape;391;p17"/>
          <p:cNvSpPr/>
          <p:nvPr/>
        </p:nvSpPr>
        <p:spPr>
          <a:xfrm rot="2051189">
            <a:off x="4409123" y="3163735"/>
            <a:ext cx="2218413" cy="88614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7"/>
          <p:cNvSpPr txBox="1"/>
          <p:nvPr/>
        </p:nvSpPr>
        <p:spPr>
          <a:xfrm rot="16615">
            <a:off x="7629918" y="4021374"/>
            <a:ext cx="620707" cy="3540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393" name="Google Shape;393;p17"/>
          <p:cNvSpPr/>
          <p:nvPr/>
        </p:nvSpPr>
        <p:spPr>
          <a:xfrm rot="3927183">
            <a:off x="2062451" y="1661620"/>
            <a:ext cx="220971" cy="88736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7"/>
          <p:cNvSpPr txBox="1"/>
          <p:nvPr/>
        </p:nvSpPr>
        <p:spPr>
          <a:xfrm>
            <a:off x="1678450" y="1143000"/>
            <a:ext cx="102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+ 100mL NFWater</a:t>
            </a:r>
            <a:endParaRPr/>
          </a:p>
        </p:txBody>
      </p:sp>
      <p:sp>
        <p:nvSpPr>
          <p:cNvPr id="395" name="Google Shape;395;p17"/>
          <p:cNvSpPr/>
          <p:nvPr/>
        </p:nvSpPr>
        <p:spPr>
          <a:xfrm>
            <a:off x="6695617" y="3920206"/>
            <a:ext cx="312900" cy="47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7"/>
          <p:cNvSpPr txBox="1"/>
          <p:nvPr/>
        </p:nvSpPr>
        <p:spPr>
          <a:xfrm>
            <a:off x="6568050" y="350250"/>
            <a:ext cx="324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100X Inactivation Solution</a:t>
            </a:r>
            <a:endParaRPr b="1"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XL </a:t>
            </a:r>
            <a:r>
              <a:rPr b="1" lang="en" sz="2000"/>
              <a:t>Diagram </a:t>
            </a:r>
            <a:endParaRPr b="1" sz="2000"/>
          </a:p>
        </p:txBody>
      </p:sp>
      <p:sp>
        <p:nvSpPr>
          <p:cNvPr id="397" name="Google Shape;397;p17"/>
          <p:cNvSpPr txBox="1"/>
          <p:nvPr/>
        </p:nvSpPr>
        <p:spPr>
          <a:xfrm rot="3323">
            <a:off x="2176074" y="3352015"/>
            <a:ext cx="620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highlight>
                  <a:srgbClr val="FFFFFF"/>
                </a:highlight>
              </a:rPr>
              <a:t>  3rd</a:t>
            </a:r>
            <a:endParaRPr sz="1100">
              <a:highlight>
                <a:srgbClr val="FFFFFF"/>
              </a:highlight>
            </a:endParaRPr>
          </a:p>
        </p:txBody>
      </p:sp>
      <p:sp>
        <p:nvSpPr>
          <p:cNvPr id="398" name="Google Shape;398;p17"/>
          <p:cNvSpPr txBox="1"/>
          <p:nvPr/>
        </p:nvSpPr>
        <p:spPr>
          <a:xfrm rot="-1860084">
            <a:off x="5871548" y="4519811"/>
            <a:ext cx="548092" cy="3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highlight>
                  <a:srgbClr val="FFFFFF"/>
                </a:highlight>
              </a:rPr>
              <a:t>2nd</a:t>
            </a:r>
            <a:endParaRPr sz="1100">
              <a:highlight>
                <a:srgbClr val="FFFFFF"/>
              </a:highlight>
            </a:endParaRPr>
          </a:p>
        </p:txBody>
      </p:sp>
      <p:sp>
        <p:nvSpPr>
          <p:cNvPr id="399" name="Google Shape;399;p17"/>
          <p:cNvSpPr txBox="1"/>
          <p:nvPr/>
        </p:nvSpPr>
        <p:spPr>
          <a:xfrm>
            <a:off x="7109850" y="1150825"/>
            <a:ext cx="245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100X Inactivation Solution XL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Batch Record v1.0</a:t>
            </a:r>
            <a:endParaRPr/>
          </a:p>
        </p:txBody>
      </p:sp>
      <p:pic>
        <p:nvPicPr>
          <p:cNvPr id="400" name="Google Shape;40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7813" y="3602742"/>
            <a:ext cx="721800" cy="1215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17"/>
          <p:cNvPicPr preferRelativeResize="0"/>
          <p:nvPr/>
        </p:nvPicPr>
        <p:blipFill rotWithShape="1">
          <a:blip r:embed="rId7">
            <a:alphaModFix/>
          </a:blip>
          <a:srcRect b="0" l="0" r="0" t="7587"/>
          <a:stretch/>
        </p:blipFill>
        <p:spPr>
          <a:xfrm>
            <a:off x="8404725" y="3837625"/>
            <a:ext cx="489275" cy="11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17"/>
          <p:cNvSpPr txBox="1"/>
          <p:nvPr/>
        </p:nvSpPr>
        <p:spPr>
          <a:xfrm>
            <a:off x="3209975" y="1234600"/>
            <a:ext cx="1572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0000"/>
                </a:solidFill>
              </a:rPr>
              <a:t>A)</a:t>
            </a:r>
            <a:r>
              <a:rPr lang="en" sz="1300"/>
              <a:t> </a:t>
            </a:r>
            <a:r>
              <a:rPr lang="en" sz="1300"/>
              <a:t>Weigh 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TCEP - Water</a:t>
            </a:r>
            <a:endParaRPr sz="1300"/>
          </a:p>
        </p:txBody>
      </p:sp>
      <p:sp>
        <p:nvSpPr>
          <p:cNvPr id="403" name="Google Shape;403;p17"/>
          <p:cNvSpPr/>
          <p:nvPr/>
        </p:nvSpPr>
        <p:spPr>
          <a:xfrm rot="3927183">
            <a:off x="6621801" y="3411920"/>
            <a:ext cx="220971" cy="88736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17"/>
          <p:cNvSpPr txBox="1"/>
          <p:nvPr/>
        </p:nvSpPr>
        <p:spPr>
          <a:xfrm>
            <a:off x="6009200" y="2603200"/>
            <a:ext cx="13251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0000"/>
                </a:solidFill>
              </a:rPr>
              <a:t>B) </a:t>
            </a:r>
            <a:r>
              <a:rPr lang="en" sz="1300">
                <a:solidFill>
                  <a:schemeClr val="dk1"/>
                </a:solidFill>
              </a:rPr>
              <a:t>+ 122.5 mL (Standard) NFWater</a:t>
            </a:r>
            <a:endParaRPr sz="1500"/>
          </a:p>
        </p:txBody>
      </p:sp>
      <p:sp>
        <p:nvSpPr>
          <p:cNvPr id="405" name="Google Shape;405;p17"/>
          <p:cNvSpPr txBox="1"/>
          <p:nvPr/>
        </p:nvSpPr>
        <p:spPr>
          <a:xfrm rot="3458">
            <a:off x="6464291" y="3319958"/>
            <a:ext cx="1192801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highlight>
                  <a:srgbClr val="FFFFFF"/>
                </a:highlight>
              </a:rPr>
              <a:t>  1st</a:t>
            </a:r>
            <a:endParaRPr sz="1100">
              <a:highlight>
                <a:srgbClr val="FFFFFF"/>
              </a:highlight>
            </a:endParaRPr>
          </a:p>
        </p:txBody>
      </p:sp>
      <p:sp>
        <p:nvSpPr>
          <p:cNvPr id="406" name="Google Shape;406;p17"/>
          <p:cNvSpPr/>
          <p:nvPr/>
        </p:nvSpPr>
        <p:spPr>
          <a:xfrm rot="-3580">
            <a:off x="7541675" y="4290685"/>
            <a:ext cx="864300" cy="88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07" name="Google Shape;407;p17"/>
          <p:cNvGraphicFramePr/>
          <p:nvPr/>
        </p:nvGraphicFramePr>
        <p:xfrm>
          <a:off x="346250" y="46323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{1ED5829A-C125-433F-9E64-EE70FCDC2593}</a:tableStyleId>
              </a:tblPr>
              <a:tblGrid>
                <a:gridCol w="487500"/>
                <a:gridCol w="1172100"/>
                <a:gridCol w="729075"/>
                <a:gridCol w="1096300"/>
              </a:tblGrid>
              <a:tr h="27622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</a:rPr>
                        <a:t>COMPONENT VOLUMES</a:t>
                      </a:r>
                      <a:endParaRPr b="1" sz="1200">
                        <a:solidFill>
                          <a:srgbClr val="FFFFFF"/>
                        </a:solidFill>
                      </a:endParaRPr>
                    </a:p>
                  </a:txBody>
                  <a:tcPr marT="63500" marB="63500" marR="63500" marL="63500">
                    <a:solidFill>
                      <a:srgbClr val="666666"/>
                    </a:solidFill>
                  </a:tcPr>
                </a:tc>
                <a:tc hMerge="1"/>
                <a:tc hMerge="1"/>
                <a:tc hMerge="1"/>
              </a:tr>
              <a:tr h="276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Row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Step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Standard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Adjusted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(</a:t>
                      </a:r>
                      <a:r>
                        <a:rPr b="1" lang="en" sz="1100">
                          <a:solidFill>
                            <a:srgbClr val="980000"/>
                          </a:solidFill>
                        </a:rPr>
                        <a:t>A</a:t>
                      </a:r>
                      <a:r>
                        <a:rPr lang="en" sz="1100"/>
                        <a:t>)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TCEP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25 g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(</a:t>
                      </a:r>
                      <a:r>
                        <a:rPr b="1" lang="en" sz="1100">
                          <a:solidFill>
                            <a:srgbClr val="980000"/>
                          </a:solidFill>
                        </a:rPr>
                        <a:t>B</a:t>
                      </a:r>
                      <a:r>
                        <a:rPr lang="en" sz="1100"/>
                        <a:t>)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Supplemental Water Volume 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= (</a:t>
                      </a:r>
                      <a:r>
                        <a:rPr b="1" lang="en" sz="1100">
                          <a:solidFill>
                            <a:srgbClr val="980000"/>
                          </a:solidFill>
                        </a:rPr>
                        <a:t>A</a:t>
                      </a:r>
                      <a:r>
                        <a:rPr lang="en" sz="1100"/>
                        <a:t>) * 8.9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r>
                        <a:rPr lang="en" sz="1100"/>
                        <a:t>22.5 mL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(</a:t>
                      </a:r>
                      <a:r>
                        <a:rPr b="1" lang="en" sz="1100">
                          <a:solidFill>
                            <a:srgbClr val="980000"/>
                          </a:solidFill>
                        </a:rPr>
                        <a:t>C</a:t>
                      </a:r>
                      <a:r>
                        <a:rPr lang="en" sz="1100"/>
                        <a:t>)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EDTA Volume = (</a:t>
                      </a:r>
                      <a:r>
                        <a:rPr b="1" lang="en" sz="1100">
                          <a:solidFill>
                            <a:srgbClr val="980000"/>
                          </a:solidFill>
                        </a:rPr>
                        <a:t>A</a:t>
                      </a:r>
                      <a:r>
                        <a:rPr lang="en" sz="1100"/>
                        <a:t>) * 2.79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69.8 mL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(</a:t>
                      </a:r>
                      <a:r>
                        <a:rPr b="1" lang="en" sz="1100">
                          <a:solidFill>
                            <a:srgbClr val="980000"/>
                          </a:solidFill>
                        </a:rPr>
                        <a:t>D</a:t>
                      </a:r>
                      <a:r>
                        <a:rPr lang="en" sz="1100"/>
                        <a:t>)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NaOH Volume = (</a:t>
                      </a:r>
                      <a:r>
                        <a:rPr b="1" lang="en" sz="1100">
                          <a:solidFill>
                            <a:srgbClr val="980000"/>
                          </a:solidFill>
                        </a:rPr>
                        <a:t>A</a:t>
                      </a:r>
                      <a:r>
                        <a:rPr lang="en" sz="1100"/>
                        <a:t>) * 1.6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40.0 mL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408" name="Google Shape;408;p17"/>
          <p:cNvSpPr txBox="1"/>
          <p:nvPr/>
        </p:nvSpPr>
        <p:spPr>
          <a:xfrm rot="-1859297">
            <a:off x="4604029" y="4757551"/>
            <a:ext cx="1322100" cy="5849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0000"/>
                </a:solidFill>
                <a:highlight>
                  <a:srgbClr val="FFFFFF"/>
                </a:highlight>
              </a:rPr>
              <a:t>C)</a:t>
            </a:r>
            <a:r>
              <a:rPr lang="en" sz="1300">
                <a:highlight>
                  <a:srgbClr val="FFFFFF"/>
                </a:highlight>
              </a:rPr>
              <a:t> </a:t>
            </a:r>
            <a:r>
              <a:rPr lang="en" sz="1300">
                <a:highlight>
                  <a:srgbClr val="FFFFFF"/>
                </a:highlight>
              </a:rPr>
              <a:t>+ 69.8 mL (Standard)</a:t>
            </a:r>
            <a:endParaRPr sz="130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6320" y="4025376"/>
            <a:ext cx="924900" cy="1598744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18"/>
          <p:cNvSpPr/>
          <p:nvPr/>
        </p:nvSpPr>
        <p:spPr>
          <a:xfrm>
            <a:off x="1071525" y="3824350"/>
            <a:ext cx="4209600" cy="2761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5" name="Google Shape;41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5285" y="2491175"/>
            <a:ext cx="1230615" cy="27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699977">
            <a:off x="7996595" y="3219858"/>
            <a:ext cx="1258811" cy="1314758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18"/>
          <p:cNvSpPr txBox="1"/>
          <p:nvPr/>
        </p:nvSpPr>
        <p:spPr>
          <a:xfrm rot="-1707476">
            <a:off x="5323591" y="3868134"/>
            <a:ext cx="755488" cy="36943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1st</a:t>
            </a:r>
            <a:endParaRPr sz="1200">
              <a:highlight>
                <a:srgbClr val="FFFFFF"/>
              </a:highlight>
            </a:endParaRPr>
          </a:p>
        </p:txBody>
      </p:sp>
      <p:sp>
        <p:nvSpPr>
          <p:cNvPr id="418" name="Google Shape;418;p18"/>
          <p:cNvSpPr txBox="1"/>
          <p:nvPr/>
        </p:nvSpPr>
        <p:spPr>
          <a:xfrm>
            <a:off x="2366425" y="3824350"/>
            <a:ext cx="996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+ 48.5 mL MilliQ or NFWater</a:t>
            </a:r>
            <a:endParaRPr sz="1200"/>
          </a:p>
        </p:txBody>
      </p:sp>
      <p:sp>
        <p:nvSpPr>
          <p:cNvPr id="419" name="Google Shape;419;p18"/>
          <p:cNvSpPr txBox="1"/>
          <p:nvPr/>
        </p:nvSpPr>
        <p:spPr>
          <a:xfrm>
            <a:off x="966375" y="5428088"/>
            <a:ext cx="104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5M Saline: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1.54mL</a:t>
            </a:r>
            <a:endParaRPr sz="1200"/>
          </a:p>
        </p:txBody>
      </p:sp>
      <p:pic>
        <p:nvPicPr>
          <p:cNvPr id="420" name="Google Shape;42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23350" y="4101577"/>
            <a:ext cx="996000" cy="1405324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18"/>
          <p:cNvSpPr txBox="1"/>
          <p:nvPr/>
        </p:nvSpPr>
        <p:spPr>
          <a:xfrm>
            <a:off x="3626538" y="5319488"/>
            <a:ext cx="1192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.9% Saline in 50mL Falcon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50mL x 1</a:t>
            </a:r>
            <a:endParaRPr sz="1200"/>
          </a:p>
        </p:txBody>
      </p:sp>
      <p:sp>
        <p:nvSpPr>
          <p:cNvPr id="422" name="Google Shape;422;p18"/>
          <p:cNvSpPr/>
          <p:nvPr/>
        </p:nvSpPr>
        <p:spPr>
          <a:xfrm rot="-1675608">
            <a:off x="4524898" y="4390561"/>
            <a:ext cx="1422675" cy="88571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8"/>
          <p:cNvSpPr txBox="1"/>
          <p:nvPr/>
        </p:nvSpPr>
        <p:spPr>
          <a:xfrm rot="-1707476">
            <a:off x="4712629" y="3920125"/>
            <a:ext cx="755488" cy="55415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1 L</a:t>
            </a:r>
            <a:endParaRPr sz="12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Volume</a:t>
            </a:r>
            <a:endParaRPr sz="1200">
              <a:highlight>
                <a:srgbClr val="FFFFFF"/>
              </a:highlight>
            </a:endParaRPr>
          </a:p>
        </p:txBody>
      </p:sp>
      <p:sp>
        <p:nvSpPr>
          <p:cNvPr id="424" name="Google Shape;424;p18"/>
          <p:cNvSpPr txBox="1"/>
          <p:nvPr/>
        </p:nvSpPr>
        <p:spPr>
          <a:xfrm>
            <a:off x="6111538" y="5053825"/>
            <a:ext cx="1325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1X Inactivation Saline Solution</a:t>
            </a:r>
            <a:endParaRPr sz="1200"/>
          </a:p>
        </p:txBody>
      </p:sp>
      <p:sp>
        <p:nvSpPr>
          <p:cNvPr id="425" name="Google Shape;425;p18"/>
          <p:cNvSpPr txBox="1"/>
          <p:nvPr/>
        </p:nvSpPr>
        <p:spPr>
          <a:xfrm>
            <a:off x="7893962" y="4395150"/>
            <a:ext cx="13251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Dry Swab Sample</a:t>
            </a:r>
            <a:r>
              <a:rPr lang="en" sz="1300"/>
              <a:t> in 5mL Transport Tube</a:t>
            </a:r>
            <a:endParaRPr sz="1300"/>
          </a:p>
        </p:txBody>
      </p:sp>
      <p:sp>
        <p:nvSpPr>
          <p:cNvPr id="426" name="Google Shape;426;p18"/>
          <p:cNvSpPr txBox="1"/>
          <p:nvPr/>
        </p:nvSpPr>
        <p:spPr>
          <a:xfrm>
            <a:off x="7178040" y="603504"/>
            <a:ext cx="2715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1X </a:t>
            </a:r>
            <a:r>
              <a:rPr b="1" lang="en" sz="2000"/>
              <a:t>Inactivation Saline Solution Diagram</a:t>
            </a:r>
            <a:endParaRPr b="1"/>
          </a:p>
        </p:txBody>
      </p:sp>
      <p:sp>
        <p:nvSpPr>
          <p:cNvPr id="427" name="Google Shape;427;p18"/>
          <p:cNvSpPr/>
          <p:nvPr/>
        </p:nvSpPr>
        <p:spPr>
          <a:xfrm>
            <a:off x="1951225" y="4845475"/>
            <a:ext cx="20493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18"/>
          <p:cNvSpPr txBox="1"/>
          <p:nvPr/>
        </p:nvSpPr>
        <p:spPr>
          <a:xfrm rot="1185964">
            <a:off x="3274690" y="2549506"/>
            <a:ext cx="1596780" cy="553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10mL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~1/100th </a:t>
            </a:r>
            <a:r>
              <a:rPr lang="en" sz="1200"/>
              <a:t>Volume</a:t>
            </a:r>
            <a:endParaRPr sz="1200"/>
          </a:p>
        </p:txBody>
      </p:sp>
      <p:sp>
        <p:nvSpPr>
          <p:cNvPr id="429" name="Google Shape;429;p18"/>
          <p:cNvSpPr txBox="1"/>
          <p:nvPr/>
        </p:nvSpPr>
        <p:spPr>
          <a:xfrm>
            <a:off x="7390638" y="3611950"/>
            <a:ext cx="67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 mL</a:t>
            </a:r>
            <a:endParaRPr sz="1200"/>
          </a:p>
        </p:txBody>
      </p:sp>
      <p:sp>
        <p:nvSpPr>
          <p:cNvPr id="430" name="Google Shape;430;p18"/>
          <p:cNvSpPr/>
          <p:nvPr/>
        </p:nvSpPr>
        <p:spPr>
          <a:xfrm>
            <a:off x="7161901" y="3885975"/>
            <a:ext cx="10443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18"/>
          <p:cNvSpPr/>
          <p:nvPr/>
        </p:nvSpPr>
        <p:spPr>
          <a:xfrm rot="1660471">
            <a:off x="3200879" y="4351850"/>
            <a:ext cx="838414" cy="88836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8"/>
          <p:cNvSpPr txBox="1"/>
          <p:nvPr/>
        </p:nvSpPr>
        <p:spPr>
          <a:xfrm>
            <a:off x="3730826" y="6058650"/>
            <a:ext cx="1573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Saline (.9%) Batch Record v1.0</a:t>
            </a:r>
            <a:endParaRPr sz="1200"/>
          </a:p>
        </p:txBody>
      </p:sp>
      <p:sp>
        <p:nvSpPr>
          <p:cNvPr id="433" name="Google Shape;433;p18"/>
          <p:cNvSpPr txBox="1"/>
          <p:nvPr/>
        </p:nvSpPr>
        <p:spPr>
          <a:xfrm rot="1294397">
            <a:off x="5399814" y="3411023"/>
            <a:ext cx="755526" cy="36946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2nd</a:t>
            </a:r>
            <a:endParaRPr sz="1200">
              <a:highlight>
                <a:srgbClr val="FFFFFF"/>
              </a:highlight>
            </a:endParaRPr>
          </a:p>
        </p:txBody>
      </p:sp>
      <p:sp>
        <p:nvSpPr>
          <p:cNvPr id="434" name="Google Shape;434;p18"/>
          <p:cNvSpPr/>
          <p:nvPr/>
        </p:nvSpPr>
        <p:spPr>
          <a:xfrm rot="1186942">
            <a:off x="1735659" y="2994918"/>
            <a:ext cx="4308783" cy="88914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8"/>
          <p:cNvSpPr txBox="1"/>
          <p:nvPr/>
        </p:nvSpPr>
        <p:spPr>
          <a:xfrm>
            <a:off x="7305900" y="1440675"/>
            <a:ext cx="2304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Inactivation Protocol v5.1</a:t>
            </a:r>
            <a:endParaRPr/>
          </a:p>
        </p:txBody>
      </p:sp>
      <p:pic>
        <p:nvPicPr>
          <p:cNvPr id="436" name="Google Shape;436;p18"/>
          <p:cNvPicPr preferRelativeResize="0"/>
          <p:nvPr/>
        </p:nvPicPr>
        <p:blipFill rotWithShape="1">
          <a:blip r:embed="rId7">
            <a:alphaModFix/>
          </a:blip>
          <a:srcRect b="0" l="0" r="0" t="7587"/>
          <a:stretch/>
        </p:blipFill>
        <p:spPr>
          <a:xfrm>
            <a:off x="1215550" y="1756150"/>
            <a:ext cx="489275" cy="11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8"/>
          <p:cNvSpPr txBox="1"/>
          <p:nvPr/>
        </p:nvSpPr>
        <p:spPr>
          <a:xfrm>
            <a:off x="813963" y="2709250"/>
            <a:ext cx="1420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100X Inactivation Solution</a:t>
            </a:r>
            <a:endParaRPr sz="1200"/>
          </a:p>
        </p:txBody>
      </p:sp>
      <p:sp>
        <p:nvSpPr>
          <p:cNvPr id="438" name="Google Shape;438;p18"/>
          <p:cNvSpPr txBox="1"/>
          <p:nvPr/>
        </p:nvSpPr>
        <p:spPr>
          <a:xfrm>
            <a:off x="1061613" y="1522025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(-20)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9"/>
          <p:cNvSpPr/>
          <p:nvPr/>
        </p:nvSpPr>
        <p:spPr>
          <a:xfrm>
            <a:off x="154975" y="1442725"/>
            <a:ext cx="7352700" cy="5691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19"/>
          <p:cNvSpPr/>
          <p:nvPr/>
        </p:nvSpPr>
        <p:spPr>
          <a:xfrm>
            <a:off x="274500" y="1584100"/>
            <a:ext cx="6079200" cy="4912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5" name="Google Shape;44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1013" y="3681313"/>
            <a:ext cx="807000" cy="85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7875" y="2535249"/>
            <a:ext cx="807000" cy="8059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19"/>
          <p:cNvSpPr/>
          <p:nvPr/>
        </p:nvSpPr>
        <p:spPr>
          <a:xfrm>
            <a:off x="398800" y="2438100"/>
            <a:ext cx="2576700" cy="1673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8" name="Google Shape;44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4500" y="5181748"/>
            <a:ext cx="362219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025" y="2611455"/>
            <a:ext cx="711000" cy="805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5800" y="2597199"/>
            <a:ext cx="807000" cy="80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3500" y="2435500"/>
            <a:ext cx="402421" cy="6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19"/>
          <p:cNvSpPr txBox="1"/>
          <p:nvPr/>
        </p:nvSpPr>
        <p:spPr>
          <a:xfrm>
            <a:off x="618734" y="2285688"/>
            <a:ext cx="97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0000"/>
                </a:solidFill>
                <a:highlight>
                  <a:schemeClr val="lt1"/>
                </a:highlight>
              </a:rPr>
              <a:t>Key Source</a:t>
            </a:r>
            <a:endParaRPr sz="900">
              <a:solidFill>
                <a:srgbClr val="FF0000"/>
              </a:solidFill>
              <a:highlight>
                <a:schemeClr val="lt1"/>
              </a:highlight>
            </a:endParaRPr>
          </a:p>
        </p:txBody>
      </p:sp>
      <p:sp>
        <p:nvSpPr>
          <p:cNvPr id="453" name="Google Shape;453;p19"/>
          <p:cNvSpPr txBox="1"/>
          <p:nvPr/>
        </p:nvSpPr>
        <p:spPr>
          <a:xfrm>
            <a:off x="274500" y="2898625"/>
            <a:ext cx="134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Twist 102019, ~1e6cp/</a:t>
            </a:r>
            <a:r>
              <a:rPr lang="en" sz="1200"/>
              <a:t>µL</a:t>
            </a:r>
            <a:r>
              <a:rPr lang="en" sz="1200"/>
              <a:t>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100 </a:t>
            </a:r>
            <a:r>
              <a:rPr lang="en" sz="1200"/>
              <a:t>µL</a:t>
            </a:r>
            <a:endParaRPr sz="1200"/>
          </a:p>
        </p:txBody>
      </p:sp>
      <p:sp>
        <p:nvSpPr>
          <p:cNvPr id="454" name="Google Shape;454;p19"/>
          <p:cNvSpPr txBox="1"/>
          <p:nvPr/>
        </p:nvSpPr>
        <p:spPr>
          <a:xfrm>
            <a:off x="1591925" y="3221550"/>
            <a:ext cx="1458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Twist in 5mL Tube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TSPC</a:t>
            </a:r>
            <a:endParaRPr b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 </a:t>
            </a:r>
            <a:r>
              <a:rPr lang="en" sz="1200"/>
              <a:t>µL</a:t>
            </a:r>
            <a:r>
              <a:rPr lang="en" sz="1200"/>
              <a:t> x 19</a:t>
            </a:r>
            <a:endParaRPr sz="1200"/>
          </a:p>
        </p:txBody>
      </p:sp>
      <p:sp>
        <p:nvSpPr>
          <p:cNvPr id="455" name="Google Shape;455;p19"/>
          <p:cNvSpPr txBox="1"/>
          <p:nvPr/>
        </p:nvSpPr>
        <p:spPr>
          <a:xfrm>
            <a:off x="459775" y="5573025"/>
            <a:ext cx="1806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</a:t>
            </a:r>
            <a:r>
              <a:rPr lang="en" sz="1200"/>
              <a:t>otal Human RNA, Thermo 4307281, </a:t>
            </a:r>
            <a:r>
              <a:rPr lang="en" sz="1200">
                <a:solidFill>
                  <a:schemeClr val="dk1"/>
                </a:solidFill>
              </a:rPr>
              <a:t>50ng/µL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100 </a:t>
            </a:r>
            <a:r>
              <a:rPr lang="en" sz="1200"/>
              <a:t>µL</a:t>
            </a:r>
            <a:endParaRPr sz="1200"/>
          </a:p>
        </p:txBody>
      </p:sp>
      <p:sp>
        <p:nvSpPr>
          <p:cNvPr id="456" name="Google Shape;456;p19"/>
          <p:cNvSpPr txBox="1"/>
          <p:nvPr/>
        </p:nvSpPr>
        <p:spPr>
          <a:xfrm>
            <a:off x="7178040" y="603504"/>
            <a:ext cx="2715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Twist </a:t>
            </a:r>
            <a:r>
              <a:rPr b="1" lang="en" sz="2000"/>
              <a:t>Positive Control Diagram</a:t>
            </a:r>
            <a:endParaRPr b="1"/>
          </a:p>
        </p:txBody>
      </p:sp>
      <p:pic>
        <p:nvPicPr>
          <p:cNvPr id="457" name="Google Shape;45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1813" y="3681313"/>
            <a:ext cx="807000" cy="85517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19"/>
          <p:cNvSpPr txBox="1"/>
          <p:nvPr/>
        </p:nvSpPr>
        <p:spPr>
          <a:xfrm>
            <a:off x="5243188" y="3522813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(-80)</a:t>
            </a:r>
            <a:endParaRPr sz="1000"/>
          </a:p>
        </p:txBody>
      </p:sp>
      <p:sp>
        <p:nvSpPr>
          <p:cNvPr id="459" name="Google Shape;459;p19"/>
          <p:cNvSpPr/>
          <p:nvPr/>
        </p:nvSpPr>
        <p:spPr>
          <a:xfrm rot="-2838997">
            <a:off x="1054507" y="4293735"/>
            <a:ext cx="3138301" cy="8875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19"/>
          <p:cNvSpPr txBox="1"/>
          <p:nvPr/>
        </p:nvSpPr>
        <p:spPr>
          <a:xfrm>
            <a:off x="4728975" y="4375300"/>
            <a:ext cx="1740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TR</a:t>
            </a:r>
            <a:r>
              <a:rPr b="1" lang="en" sz="1200"/>
              <a:t>PC</a:t>
            </a:r>
            <a:r>
              <a:rPr b="1" lang="en" sz="1200"/>
              <a:t> </a:t>
            </a:r>
            <a:endParaRPr b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Twist: 1,000 cp/µL TRNA: 1ng/µL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in 1.5mL Screw Cap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490 </a:t>
            </a:r>
            <a:r>
              <a:rPr lang="en" sz="1200"/>
              <a:t>µL</a:t>
            </a:r>
            <a:r>
              <a:rPr lang="en" sz="1200"/>
              <a:t> x 10</a:t>
            </a:r>
            <a:endParaRPr sz="1200"/>
          </a:p>
        </p:txBody>
      </p:sp>
      <p:sp>
        <p:nvSpPr>
          <p:cNvPr id="461" name="Google Shape;461;p19"/>
          <p:cNvSpPr txBox="1"/>
          <p:nvPr/>
        </p:nvSpPr>
        <p:spPr>
          <a:xfrm>
            <a:off x="6185925" y="4317475"/>
            <a:ext cx="1458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TFPC</a:t>
            </a:r>
            <a:r>
              <a:rPr b="1" lang="en" sz="1200"/>
              <a:t>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in 1.5mL Screw Cap Tubes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20 </a:t>
            </a:r>
            <a:r>
              <a:rPr lang="en" sz="1200"/>
              <a:t>µL</a:t>
            </a:r>
            <a:r>
              <a:rPr lang="en" sz="1200"/>
              <a:t> x 24</a:t>
            </a:r>
            <a:endParaRPr/>
          </a:p>
        </p:txBody>
      </p:sp>
      <p:sp>
        <p:nvSpPr>
          <p:cNvPr id="462" name="Google Shape;462;p19"/>
          <p:cNvSpPr txBox="1"/>
          <p:nvPr/>
        </p:nvSpPr>
        <p:spPr>
          <a:xfrm>
            <a:off x="6471525" y="3544113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(-80)</a:t>
            </a:r>
            <a:endParaRPr sz="1000"/>
          </a:p>
        </p:txBody>
      </p:sp>
      <p:sp>
        <p:nvSpPr>
          <p:cNvPr id="463" name="Google Shape;463;p19"/>
          <p:cNvSpPr txBox="1"/>
          <p:nvPr/>
        </p:nvSpPr>
        <p:spPr>
          <a:xfrm rot="2700000">
            <a:off x="4448170" y="3214481"/>
            <a:ext cx="818405" cy="3538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Aliquot</a:t>
            </a:r>
            <a:endParaRPr b="1" sz="1100"/>
          </a:p>
        </p:txBody>
      </p:sp>
      <p:sp>
        <p:nvSpPr>
          <p:cNvPr id="464" name="Google Shape;464;p19"/>
          <p:cNvSpPr txBox="1"/>
          <p:nvPr/>
        </p:nvSpPr>
        <p:spPr>
          <a:xfrm>
            <a:off x="1140300" y="2532600"/>
            <a:ext cx="1182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465" name="Google Shape;465;p19"/>
          <p:cNvSpPr txBox="1"/>
          <p:nvPr/>
        </p:nvSpPr>
        <p:spPr>
          <a:xfrm>
            <a:off x="3178826" y="3279625"/>
            <a:ext cx="174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Twist PC: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Twist: 1,000 cp/</a:t>
            </a:r>
            <a:r>
              <a:rPr lang="en" sz="1200">
                <a:solidFill>
                  <a:schemeClr val="dk1"/>
                </a:solidFill>
              </a:rPr>
              <a:t>µL</a:t>
            </a:r>
            <a:r>
              <a:rPr lang="en" sz="1200">
                <a:solidFill>
                  <a:schemeClr val="dk1"/>
                </a:solidFill>
              </a:rPr>
              <a:t> 1ug/</a:t>
            </a:r>
            <a:r>
              <a:rPr lang="en" sz="1200">
                <a:solidFill>
                  <a:schemeClr val="dk1"/>
                </a:solidFill>
              </a:rPr>
              <a:t>µL</a:t>
            </a:r>
            <a:endParaRPr/>
          </a:p>
        </p:txBody>
      </p:sp>
      <p:sp>
        <p:nvSpPr>
          <p:cNvPr id="466" name="Google Shape;466;p19"/>
          <p:cNvSpPr txBox="1"/>
          <p:nvPr/>
        </p:nvSpPr>
        <p:spPr>
          <a:xfrm>
            <a:off x="2290200" y="1689350"/>
            <a:ext cx="97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+ 4.895 mL NFWater</a:t>
            </a:r>
            <a:endParaRPr sz="1200"/>
          </a:p>
        </p:txBody>
      </p:sp>
      <p:sp>
        <p:nvSpPr>
          <p:cNvPr id="467" name="Google Shape;467;p19"/>
          <p:cNvSpPr txBox="1"/>
          <p:nvPr/>
        </p:nvSpPr>
        <p:spPr>
          <a:xfrm rot="-2848127">
            <a:off x="1536807" y="4223172"/>
            <a:ext cx="1575907" cy="3694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Add 100</a:t>
            </a:r>
            <a:r>
              <a:rPr lang="en" sz="1200"/>
              <a:t>µL</a:t>
            </a:r>
            <a:endParaRPr sz="1200"/>
          </a:p>
        </p:txBody>
      </p:sp>
      <p:sp>
        <p:nvSpPr>
          <p:cNvPr id="468" name="Google Shape;468;p19"/>
          <p:cNvSpPr/>
          <p:nvPr/>
        </p:nvSpPr>
        <p:spPr>
          <a:xfrm>
            <a:off x="1321199" y="2783875"/>
            <a:ext cx="9048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9"/>
          <p:cNvSpPr txBox="1"/>
          <p:nvPr/>
        </p:nvSpPr>
        <p:spPr>
          <a:xfrm>
            <a:off x="2111100" y="2364938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(-80)</a:t>
            </a:r>
            <a:endParaRPr sz="1000"/>
          </a:p>
        </p:txBody>
      </p:sp>
      <p:sp>
        <p:nvSpPr>
          <p:cNvPr id="470" name="Google Shape;470;p19"/>
          <p:cNvSpPr/>
          <p:nvPr/>
        </p:nvSpPr>
        <p:spPr>
          <a:xfrm rot="1976664">
            <a:off x="2990831" y="2247623"/>
            <a:ext cx="498690" cy="8870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9"/>
          <p:cNvSpPr/>
          <p:nvPr/>
        </p:nvSpPr>
        <p:spPr>
          <a:xfrm rot="2568577">
            <a:off x="4048465" y="3448453"/>
            <a:ext cx="1415318" cy="70694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9"/>
          <p:cNvSpPr txBox="1"/>
          <p:nvPr/>
        </p:nvSpPr>
        <p:spPr>
          <a:xfrm>
            <a:off x="381100" y="3600625"/>
            <a:ext cx="150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Twist Aliquoting Batch Record v1.0</a:t>
            </a:r>
            <a:endParaRPr sz="1200"/>
          </a:p>
        </p:txBody>
      </p:sp>
      <p:sp>
        <p:nvSpPr>
          <p:cNvPr id="473" name="Google Shape;473;p19"/>
          <p:cNvSpPr txBox="1"/>
          <p:nvPr/>
        </p:nvSpPr>
        <p:spPr>
          <a:xfrm>
            <a:off x="3601538" y="2441138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(-80)</a:t>
            </a:r>
            <a:endParaRPr sz="1000"/>
          </a:p>
        </p:txBody>
      </p:sp>
      <p:sp>
        <p:nvSpPr>
          <p:cNvPr id="474" name="Google Shape;474;p19"/>
          <p:cNvSpPr txBox="1"/>
          <p:nvPr/>
        </p:nvSpPr>
        <p:spPr>
          <a:xfrm>
            <a:off x="4814375" y="5961550"/>
            <a:ext cx="18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TRPC</a:t>
            </a:r>
            <a:r>
              <a:rPr lang="en" sz="1200"/>
              <a:t> Source Stock Batch Record v1.0</a:t>
            </a:r>
            <a:endParaRPr sz="1200"/>
          </a:p>
        </p:txBody>
      </p:sp>
      <p:sp>
        <p:nvSpPr>
          <p:cNvPr id="475" name="Google Shape;475;p19"/>
          <p:cNvSpPr txBox="1"/>
          <p:nvPr/>
        </p:nvSpPr>
        <p:spPr>
          <a:xfrm>
            <a:off x="7632500" y="1818450"/>
            <a:ext cx="2378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</a:rPr>
              <a:t>Use 2</a:t>
            </a:r>
            <a:r>
              <a:rPr lang="en">
                <a:highlight>
                  <a:srgbClr val="FFFFFF"/>
                </a:highlight>
              </a:rPr>
              <a:t>µL</a:t>
            </a:r>
            <a:r>
              <a:rPr lang="en">
                <a:highlight>
                  <a:srgbClr val="FFFFFF"/>
                </a:highlight>
              </a:rPr>
              <a:t> per Amp Reaction. </a:t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476" name="Google Shape;476;p19"/>
          <p:cNvSpPr txBox="1"/>
          <p:nvPr/>
        </p:nvSpPr>
        <p:spPr>
          <a:xfrm>
            <a:off x="7644225" y="1289350"/>
            <a:ext cx="2107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TPC - </a:t>
            </a:r>
            <a:r>
              <a:rPr lang="en">
                <a:solidFill>
                  <a:schemeClr val="dk1"/>
                </a:solidFill>
              </a:rPr>
              <a:t>Twist Positive Control Batch Record v1.0</a:t>
            </a:r>
            <a:endParaRPr/>
          </a:p>
        </p:txBody>
      </p:sp>
      <p:sp>
        <p:nvSpPr>
          <p:cNvPr id="477" name="Google Shape;477;p19"/>
          <p:cNvSpPr/>
          <p:nvPr/>
        </p:nvSpPr>
        <p:spPr>
          <a:xfrm>
            <a:off x="2824200" y="2829250"/>
            <a:ext cx="864300" cy="88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19"/>
          <p:cNvSpPr/>
          <p:nvPr/>
        </p:nvSpPr>
        <p:spPr>
          <a:xfrm>
            <a:off x="5916875" y="4111425"/>
            <a:ext cx="711000" cy="88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pic>
        <p:nvPicPr>
          <p:cNvPr id="479" name="Google Shape;47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2613" y="3681313"/>
            <a:ext cx="807000" cy="855175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19"/>
          <p:cNvSpPr txBox="1"/>
          <p:nvPr/>
        </p:nvSpPr>
        <p:spPr>
          <a:xfrm>
            <a:off x="7557525" y="4317475"/>
            <a:ext cx="1458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TPC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in 1.5mL Screw Cap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Twist:125cp/uL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TRNA: .125ng/uL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 µL x 16</a:t>
            </a:r>
            <a:endParaRPr/>
          </a:p>
        </p:txBody>
      </p:sp>
      <p:sp>
        <p:nvSpPr>
          <p:cNvPr id="481" name="Google Shape;481;p19"/>
          <p:cNvSpPr txBox="1"/>
          <p:nvPr/>
        </p:nvSpPr>
        <p:spPr>
          <a:xfrm>
            <a:off x="7843125" y="3544113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(-80)</a:t>
            </a:r>
            <a:endParaRPr sz="1000"/>
          </a:p>
        </p:txBody>
      </p:sp>
      <p:sp>
        <p:nvSpPr>
          <p:cNvPr id="482" name="Google Shape;482;p19"/>
          <p:cNvSpPr txBox="1"/>
          <p:nvPr/>
        </p:nvSpPr>
        <p:spPr>
          <a:xfrm>
            <a:off x="6889425" y="2997738"/>
            <a:ext cx="97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chemeClr val="lt1"/>
                </a:highlight>
              </a:rPr>
              <a:t>+ 140 uL NFWater</a:t>
            </a:r>
            <a:endParaRPr sz="1200">
              <a:highlight>
                <a:schemeClr val="lt1"/>
              </a:highlight>
            </a:endParaRPr>
          </a:p>
        </p:txBody>
      </p:sp>
      <p:sp>
        <p:nvSpPr>
          <p:cNvPr id="483" name="Google Shape;483;p19"/>
          <p:cNvSpPr/>
          <p:nvPr/>
        </p:nvSpPr>
        <p:spPr>
          <a:xfrm rot="1977891">
            <a:off x="7587882" y="3542208"/>
            <a:ext cx="256375" cy="8870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9"/>
          <p:cNvSpPr txBox="1"/>
          <p:nvPr/>
        </p:nvSpPr>
        <p:spPr>
          <a:xfrm>
            <a:off x="5802703" y="3861525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chemeClr val="lt1"/>
                </a:highlight>
              </a:rPr>
              <a:t>A</a:t>
            </a:r>
            <a:r>
              <a:rPr lang="en" sz="1000">
                <a:highlight>
                  <a:schemeClr val="lt1"/>
                </a:highlight>
              </a:rPr>
              <a:t>liquot</a:t>
            </a:r>
            <a:endParaRPr sz="1000">
              <a:highlight>
                <a:schemeClr val="lt1"/>
              </a:highlight>
            </a:endParaRPr>
          </a:p>
        </p:txBody>
      </p:sp>
      <p:sp>
        <p:nvSpPr>
          <p:cNvPr id="485" name="Google Shape;485;p19"/>
          <p:cNvSpPr/>
          <p:nvPr/>
        </p:nvSpPr>
        <p:spPr>
          <a:xfrm>
            <a:off x="7132125" y="4092550"/>
            <a:ext cx="864300" cy="88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486" name="Google Shape;486;p19"/>
          <p:cNvSpPr txBox="1"/>
          <p:nvPr/>
        </p:nvSpPr>
        <p:spPr>
          <a:xfrm>
            <a:off x="5985026" y="6639700"/>
            <a:ext cx="180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TFPC Source Stock Batch Record v1.0</a:t>
            </a:r>
            <a:endParaRPr sz="1200"/>
          </a:p>
        </p:txBody>
      </p:sp>
      <p:sp>
        <p:nvSpPr>
          <p:cNvPr id="487" name="Google Shape;487;p19"/>
          <p:cNvSpPr txBox="1"/>
          <p:nvPr/>
        </p:nvSpPr>
        <p:spPr>
          <a:xfrm>
            <a:off x="4442928" y="267150"/>
            <a:ext cx="2103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0000"/>
                </a:solidFill>
              </a:rPr>
              <a:t>UPDATE- Keep Old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5010" y="3343013"/>
            <a:ext cx="807000" cy="855175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20"/>
          <p:cNvSpPr/>
          <p:nvPr/>
        </p:nvSpPr>
        <p:spPr>
          <a:xfrm>
            <a:off x="1804788" y="3177050"/>
            <a:ext cx="2950200" cy="2297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4" name="Google Shape;49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5438" y="3557887"/>
            <a:ext cx="1001750" cy="42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0938" y="3354702"/>
            <a:ext cx="526822" cy="805900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20"/>
          <p:cNvSpPr txBox="1"/>
          <p:nvPr/>
        </p:nvSpPr>
        <p:spPr>
          <a:xfrm>
            <a:off x="2135547" y="3242788"/>
            <a:ext cx="97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0000"/>
                </a:solidFill>
              </a:rPr>
              <a:t>Key Source</a:t>
            </a:r>
            <a:endParaRPr sz="900">
              <a:solidFill>
                <a:srgbClr val="FF0000"/>
              </a:solidFill>
            </a:endParaRPr>
          </a:p>
        </p:txBody>
      </p:sp>
      <p:sp>
        <p:nvSpPr>
          <p:cNvPr id="497" name="Google Shape;497;p20"/>
          <p:cNvSpPr txBox="1"/>
          <p:nvPr/>
        </p:nvSpPr>
        <p:spPr>
          <a:xfrm>
            <a:off x="1867513" y="4008125"/>
            <a:ext cx="134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BEI, NR-52287 </a:t>
            </a:r>
            <a:r>
              <a:rPr lang="en" sz="1200">
                <a:solidFill>
                  <a:schemeClr val="dk1"/>
                </a:solidFill>
              </a:rPr>
              <a:t>1.75e6 cp/µL, </a:t>
            </a:r>
            <a:r>
              <a:rPr lang="en" sz="1200">
                <a:solidFill>
                  <a:schemeClr val="dk1"/>
                </a:solidFill>
              </a:rPr>
              <a:t>.5mL</a:t>
            </a:r>
            <a:endParaRPr sz="1200"/>
          </a:p>
        </p:txBody>
      </p:sp>
      <p:sp>
        <p:nvSpPr>
          <p:cNvPr id="498" name="Google Shape;498;p20"/>
          <p:cNvSpPr txBox="1"/>
          <p:nvPr/>
        </p:nvSpPr>
        <p:spPr>
          <a:xfrm>
            <a:off x="3455238" y="3902850"/>
            <a:ext cx="1166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GBEI in PCR Strip Tube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100 x </a:t>
            </a:r>
            <a:r>
              <a:rPr lang="en" sz="1200">
                <a:solidFill>
                  <a:schemeClr val="dk1"/>
                </a:solidFill>
              </a:rPr>
              <a:t>5 µL </a:t>
            </a:r>
            <a:endParaRPr sz="1200"/>
          </a:p>
        </p:txBody>
      </p:sp>
      <p:sp>
        <p:nvSpPr>
          <p:cNvPr id="499" name="Google Shape;499;p20"/>
          <p:cNvSpPr txBox="1"/>
          <p:nvPr/>
        </p:nvSpPr>
        <p:spPr>
          <a:xfrm>
            <a:off x="7178040" y="603504"/>
            <a:ext cx="2715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Gamma Blue Dil.</a:t>
            </a:r>
            <a:endParaRPr b="1"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GBD Diagram</a:t>
            </a:r>
            <a:endParaRPr b="1" sz="2000"/>
          </a:p>
        </p:txBody>
      </p:sp>
      <p:sp>
        <p:nvSpPr>
          <p:cNvPr id="500" name="Google Shape;500;p20"/>
          <p:cNvSpPr txBox="1"/>
          <p:nvPr/>
        </p:nvSpPr>
        <p:spPr>
          <a:xfrm>
            <a:off x="2580913" y="3489700"/>
            <a:ext cx="1182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501" name="Google Shape;501;p20"/>
          <p:cNvSpPr/>
          <p:nvPr/>
        </p:nvSpPr>
        <p:spPr>
          <a:xfrm>
            <a:off x="2761812" y="3740975"/>
            <a:ext cx="7722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0"/>
          <p:cNvSpPr txBox="1"/>
          <p:nvPr/>
        </p:nvSpPr>
        <p:spPr>
          <a:xfrm>
            <a:off x="7044935" y="3169638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(-80)</a:t>
            </a:r>
            <a:endParaRPr sz="1000"/>
          </a:p>
        </p:txBody>
      </p:sp>
      <p:sp>
        <p:nvSpPr>
          <p:cNvPr id="503" name="Google Shape;503;p20"/>
          <p:cNvSpPr/>
          <p:nvPr/>
        </p:nvSpPr>
        <p:spPr>
          <a:xfrm rot="1977306">
            <a:off x="5227510" y="2901899"/>
            <a:ext cx="408654" cy="8870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0"/>
          <p:cNvSpPr/>
          <p:nvPr/>
        </p:nvSpPr>
        <p:spPr>
          <a:xfrm>
            <a:off x="4566913" y="3740975"/>
            <a:ext cx="10797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0"/>
          <p:cNvSpPr txBox="1"/>
          <p:nvPr/>
        </p:nvSpPr>
        <p:spPr>
          <a:xfrm>
            <a:off x="4562113" y="3283348"/>
            <a:ext cx="1182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Add one</a:t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 µL Aliq</a:t>
            </a:r>
            <a:endParaRPr sz="1100"/>
          </a:p>
        </p:txBody>
      </p:sp>
      <p:sp>
        <p:nvSpPr>
          <p:cNvPr id="506" name="Google Shape;506;p20"/>
          <p:cNvSpPr txBox="1"/>
          <p:nvPr/>
        </p:nvSpPr>
        <p:spPr>
          <a:xfrm>
            <a:off x="5341147" y="4342225"/>
            <a:ext cx="1248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GBD in </a:t>
            </a:r>
            <a:r>
              <a:rPr lang="en" sz="1200">
                <a:solidFill>
                  <a:schemeClr val="dk1"/>
                </a:solidFill>
              </a:rPr>
              <a:t>30mL Chub</a:t>
            </a:r>
            <a:r>
              <a:rPr lang="en" sz="1200">
                <a:solidFill>
                  <a:schemeClr val="dk1"/>
                </a:solidFill>
              </a:rPr>
              <a:t>: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8.75mL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1,000 cp/µL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507" name="Google Shape;507;p20"/>
          <p:cNvSpPr txBox="1"/>
          <p:nvPr/>
        </p:nvSpPr>
        <p:spPr>
          <a:xfrm>
            <a:off x="6071551" y="3489700"/>
            <a:ext cx="864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508" name="Google Shape;508;p20"/>
          <p:cNvSpPr/>
          <p:nvPr/>
        </p:nvSpPr>
        <p:spPr>
          <a:xfrm>
            <a:off x="6124930" y="3739600"/>
            <a:ext cx="9249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20"/>
          <p:cNvSpPr txBox="1"/>
          <p:nvPr/>
        </p:nvSpPr>
        <p:spPr>
          <a:xfrm>
            <a:off x="6701423" y="4025950"/>
            <a:ext cx="1552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GBD in 1.5mL Tube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83 x 105µL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1,000 cp/µL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510" name="Google Shape;510;p20"/>
          <p:cNvSpPr txBox="1"/>
          <p:nvPr/>
        </p:nvSpPr>
        <p:spPr>
          <a:xfrm>
            <a:off x="4266013" y="2297650"/>
            <a:ext cx="97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+ 8.745 mL NFWater</a:t>
            </a:r>
            <a:endParaRPr sz="1200"/>
          </a:p>
        </p:txBody>
      </p:sp>
      <p:sp>
        <p:nvSpPr>
          <p:cNvPr id="511" name="Google Shape;511;p20"/>
          <p:cNvSpPr txBox="1"/>
          <p:nvPr/>
        </p:nvSpPr>
        <p:spPr>
          <a:xfrm>
            <a:off x="3279013" y="4615325"/>
            <a:ext cx="1494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Gamma Red Hot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1.75e6 cp/µL</a:t>
            </a:r>
            <a:endParaRPr sz="12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 Batch Record v1.0</a:t>
            </a:r>
            <a:endParaRPr sz="1200"/>
          </a:p>
        </p:txBody>
      </p:sp>
      <p:sp>
        <p:nvSpPr>
          <p:cNvPr id="512" name="Google Shape;512;p20"/>
          <p:cNvSpPr txBox="1"/>
          <p:nvPr/>
        </p:nvSpPr>
        <p:spPr>
          <a:xfrm>
            <a:off x="3627913" y="3398238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(-80)</a:t>
            </a:r>
            <a:endParaRPr sz="1000"/>
          </a:p>
        </p:txBody>
      </p:sp>
      <p:sp>
        <p:nvSpPr>
          <p:cNvPr id="513" name="Google Shape;513;p20"/>
          <p:cNvSpPr txBox="1"/>
          <p:nvPr/>
        </p:nvSpPr>
        <p:spPr>
          <a:xfrm>
            <a:off x="7468525" y="1254150"/>
            <a:ext cx="230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Gamma Blue Dil Batch Record v1.1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14" name="Google Shape;514;p20"/>
          <p:cNvGrpSpPr/>
          <p:nvPr/>
        </p:nvGrpSpPr>
        <p:grpSpPr>
          <a:xfrm>
            <a:off x="5698517" y="3455216"/>
            <a:ext cx="402890" cy="604850"/>
            <a:chOff x="4129088" y="2643188"/>
            <a:chExt cx="1800225" cy="2486025"/>
          </a:xfrm>
        </p:grpSpPr>
        <p:pic>
          <p:nvPicPr>
            <p:cNvPr id="515" name="Google Shape;515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129088" y="2643188"/>
              <a:ext cx="1800225" cy="2486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6" name="Google Shape;516;p20"/>
            <p:cNvSpPr/>
            <p:nvPr/>
          </p:nvSpPr>
          <p:spPr>
            <a:xfrm>
              <a:off x="4291900" y="2643200"/>
              <a:ext cx="1397700" cy="1944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1"/>
          <p:cNvSpPr/>
          <p:nvPr/>
        </p:nvSpPr>
        <p:spPr>
          <a:xfrm>
            <a:off x="1804788" y="3177050"/>
            <a:ext cx="2950200" cy="2297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2" name="Google Shape;5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5438" y="3557887"/>
            <a:ext cx="1001750" cy="42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0938" y="3354702"/>
            <a:ext cx="526822" cy="8059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21"/>
          <p:cNvSpPr txBox="1"/>
          <p:nvPr/>
        </p:nvSpPr>
        <p:spPr>
          <a:xfrm>
            <a:off x="2135547" y="3242788"/>
            <a:ext cx="97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0000"/>
                </a:solidFill>
              </a:rPr>
              <a:t>Key Source</a:t>
            </a:r>
            <a:endParaRPr sz="900">
              <a:solidFill>
                <a:srgbClr val="FF0000"/>
              </a:solidFill>
            </a:endParaRPr>
          </a:p>
        </p:txBody>
      </p:sp>
      <p:sp>
        <p:nvSpPr>
          <p:cNvPr id="525" name="Google Shape;525;p21"/>
          <p:cNvSpPr txBox="1"/>
          <p:nvPr/>
        </p:nvSpPr>
        <p:spPr>
          <a:xfrm>
            <a:off x="1867513" y="4008125"/>
            <a:ext cx="134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BEI, NR-52287 1.75e6 cp/µL, .5mL</a:t>
            </a:r>
            <a:endParaRPr sz="1200"/>
          </a:p>
        </p:txBody>
      </p:sp>
      <p:sp>
        <p:nvSpPr>
          <p:cNvPr id="526" name="Google Shape;526;p21"/>
          <p:cNvSpPr txBox="1"/>
          <p:nvPr/>
        </p:nvSpPr>
        <p:spPr>
          <a:xfrm>
            <a:off x="3455238" y="3902850"/>
            <a:ext cx="1166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GBEI in PCR Strip Tube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100 x </a:t>
            </a:r>
            <a:r>
              <a:rPr lang="en" sz="1200">
                <a:solidFill>
                  <a:schemeClr val="dk1"/>
                </a:solidFill>
              </a:rPr>
              <a:t>5 µL </a:t>
            </a:r>
            <a:endParaRPr sz="1200"/>
          </a:p>
        </p:txBody>
      </p:sp>
      <p:sp>
        <p:nvSpPr>
          <p:cNvPr id="527" name="Google Shape;527;p21"/>
          <p:cNvSpPr txBox="1"/>
          <p:nvPr/>
        </p:nvSpPr>
        <p:spPr>
          <a:xfrm>
            <a:off x="7178040" y="603504"/>
            <a:ext cx="2715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Gamma 10K Dil.</a:t>
            </a:r>
            <a:endParaRPr b="1"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G10K Diagram</a:t>
            </a:r>
            <a:endParaRPr b="1" sz="2000"/>
          </a:p>
        </p:txBody>
      </p:sp>
      <p:sp>
        <p:nvSpPr>
          <p:cNvPr id="528" name="Google Shape;528;p21"/>
          <p:cNvSpPr txBox="1"/>
          <p:nvPr/>
        </p:nvSpPr>
        <p:spPr>
          <a:xfrm>
            <a:off x="2580913" y="3489700"/>
            <a:ext cx="1182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529" name="Google Shape;529;p21"/>
          <p:cNvSpPr/>
          <p:nvPr/>
        </p:nvSpPr>
        <p:spPr>
          <a:xfrm>
            <a:off x="2761812" y="3740975"/>
            <a:ext cx="7722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1"/>
          <p:cNvSpPr txBox="1"/>
          <p:nvPr/>
        </p:nvSpPr>
        <p:spPr>
          <a:xfrm>
            <a:off x="7044935" y="2941038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(-80)</a:t>
            </a:r>
            <a:endParaRPr sz="1000"/>
          </a:p>
        </p:txBody>
      </p:sp>
      <p:sp>
        <p:nvSpPr>
          <p:cNvPr id="531" name="Google Shape;531;p21"/>
          <p:cNvSpPr/>
          <p:nvPr/>
        </p:nvSpPr>
        <p:spPr>
          <a:xfrm rot="1977306">
            <a:off x="5227510" y="2901899"/>
            <a:ext cx="408654" cy="8870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1"/>
          <p:cNvSpPr/>
          <p:nvPr/>
        </p:nvSpPr>
        <p:spPr>
          <a:xfrm>
            <a:off x="4566913" y="3740975"/>
            <a:ext cx="10797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1"/>
          <p:cNvSpPr txBox="1"/>
          <p:nvPr/>
        </p:nvSpPr>
        <p:spPr>
          <a:xfrm>
            <a:off x="4562113" y="3283348"/>
            <a:ext cx="1182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Add one</a:t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 µL Aliq</a:t>
            </a:r>
            <a:endParaRPr sz="1100"/>
          </a:p>
        </p:txBody>
      </p:sp>
      <p:sp>
        <p:nvSpPr>
          <p:cNvPr id="534" name="Google Shape;534;p21"/>
          <p:cNvSpPr txBox="1"/>
          <p:nvPr/>
        </p:nvSpPr>
        <p:spPr>
          <a:xfrm>
            <a:off x="5341147" y="4342225"/>
            <a:ext cx="1248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G10K in 1.5 </a:t>
            </a:r>
            <a:r>
              <a:rPr lang="en" sz="1200">
                <a:solidFill>
                  <a:schemeClr val="dk1"/>
                </a:solidFill>
              </a:rPr>
              <a:t>mL </a:t>
            </a:r>
            <a:r>
              <a:rPr lang="en" sz="1200">
                <a:solidFill>
                  <a:schemeClr val="dk1"/>
                </a:solidFill>
              </a:rPr>
              <a:t>screw cap: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875 </a:t>
            </a:r>
            <a:r>
              <a:rPr lang="en" sz="1200">
                <a:solidFill>
                  <a:schemeClr val="dk1"/>
                </a:solidFill>
                <a:highlight>
                  <a:schemeClr val="lt1"/>
                </a:highlight>
              </a:rPr>
              <a:t>µL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10,000 cp/µL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535" name="Google Shape;535;p21"/>
          <p:cNvSpPr txBox="1"/>
          <p:nvPr/>
        </p:nvSpPr>
        <p:spPr>
          <a:xfrm>
            <a:off x="6071551" y="3489700"/>
            <a:ext cx="864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536" name="Google Shape;536;p21"/>
          <p:cNvSpPr/>
          <p:nvPr/>
        </p:nvSpPr>
        <p:spPr>
          <a:xfrm>
            <a:off x="6124930" y="3739600"/>
            <a:ext cx="9249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1"/>
          <p:cNvSpPr txBox="1"/>
          <p:nvPr/>
        </p:nvSpPr>
        <p:spPr>
          <a:xfrm>
            <a:off x="6701425" y="4254550"/>
            <a:ext cx="1700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G10K  in 1.5mL Tube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32 x 27 µL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10,000 cp/µL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538" name="Google Shape;538;p21"/>
          <p:cNvSpPr txBox="1"/>
          <p:nvPr/>
        </p:nvSpPr>
        <p:spPr>
          <a:xfrm>
            <a:off x="4266013" y="2297650"/>
            <a:ext cx="97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+ 870 </a:t>
            </a:r>
            <a:r>
              <a:rPr lang="en" sz="1200">
                <a:solidFill>
                  <a:schemeClr val="dk1"/>
                </a:solidFill>
                <a:highlight>
                  <a:schemeClr val="lt1"/>
                </a:highlight>
              </a:rPr>
              <a:t>µL</a:t>
            </a:r>
            <a:r>
              <a:rPr lang="en" sz="1200"/>
              <a:t> NFWater</a:t>
            </a:r>
            <a:endParaRPr sz="1200"/>
          </a:p>
        </p:txBody>
      </p:sp>
      <p:sp>
        <p:nvSpPr>
          <p:cNvPr id="539" name="Google Shape;539;p21"/>
          <p:cNvSpPr txBox="1"/>
          <p:nvPr/>
        </p:nvSpPr>
        <p:spPr>
          <a:xfrm>
            <a:off x="3279013" y="4615325"/>
            <a:ext cx="1494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Gamma Red Hot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1.75e6 cp/µL</a:t>
            </a:r>
            <a:endParaRPr sz="12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 Batch Record v1.0</a:t>
            </a:r>
            <a:endParaRPr sz="1200"/>
          </a:p>
        </p:txBody>
      </p:sp>
      <p:sp>
        <p:nvSpPr>
          <p:cNvPr id="540" name="Google Shape;540;p21"/>
          <p:cNvSpPr txBox="1"/>
          <p:nvPr/>
        </p:nvSpPr>
        <p:spPr>
          <a:xfrm>
            <a:off x="3627913" y="3398238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(-80)</a:t>
            </a:r>
            <a:endParaRPr sz="1000"/>
          </a:p>
        </p:txBody>
      </p:sp>
      <p:sp>
        <p:nvSpPr>
          <p:cNvPr id="541" name="Google Shape;541;p21"/>
          <p:cNvSpPr txBox="1"/>
          <p:nvPr/>
        </p:nvSpPr>
        <p:spPr>
          <a:xfrm>
            <a:off x="7468525" y="1254150"/>
            <a:ext cx="230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Gamma 10K Dil Batch Record vX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42" name="Google Shape;54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0175" y="3323919"/>
            <a:ext cx="391200" cy="922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62675" y="3323919"/>
            <a:ext cx="391200" cy="922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2"/>
          <p:cNvSpPr/>
          <p:nvPr/>
        </p:nvSpPr>
        <p:spPr>
          <a:xfrm>
            <a:off x="536950" y="917700"/>
            <a:ext cx="4374000" cy="4458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9" name="Google Shape;54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8875" y="2745775"/>
            <a:ext cx="606650" cy="698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4270" y="5812997"/>
            <a:ext cx="726785" cy="826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72026" y="4228373"/>
            <a:ext cx="606650" cy="638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78201" y="2842611"/>
            <a:ext cx="606650" cy="638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47426" y="1413048"/>
            <a:ext cx="606650" cy="638827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22"/>
          <p:cNvSpPr txBox="1"/>
          <p:nvPr/>
        </p:nvSpPr>
        <p:spPr>
          <a:xfrm>
            <a:off x="1287991" y="1231988"/>
            <a:ext cx="9747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0000"/>
                </a:solidFill>
              </a:rPr>
              <a:t>Key Source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555" name="Google Shape;555;p22"/>
          <p:cNvSpPr txBox="1"/>
          <p:nvPr/>
        </p:nvSpPr>
        <p:spPr>
          <a:xfrm>
            <a:off x="993438" y="1848266"/>
            <a:ext cx="15639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Dry </a:t>
            </a:r>
            <a:r>
              <a:rPr lang="en" sz="1300"/>
              <a:t>As1e 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LAMP Primer Set</a:t>
            </a:r>
            <a:endParaRPr sz="1300"/>
          </a:p>
        </p:txBody>
      </p:sp>
      <p:sp>
        <p:nvSpPr>
          <p:cNvPr id="556" name="Google Shape;556;p22"/>
          <p:cNvSpPr txBox="1"/>
          <p:nvPr/>
        </p:nvSpPr>
        <p:spPr>
          <a:xfrm>
            <a:off x="3935413" y="6475854"/>
            <a:ext cx="16758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6M Guanidine-HCl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100 mL</a:t>
            </a:r>
            <a:endParaRPr sz="1300"/>
          </a:p>
        </p:txBody>
      </p:sp>
      <p:sp>
        <p:nvSpPr>
          <p:cNvPr id="557" name="Google Shape;557;p22"/>
          <p:cNvSpPr/>
          <p:nvPr/>
        </p:nvSpPr>
        <p:spPr>
          <a:xfrm rot="1903758">
            <a:off x="1766143" y="2249360"/>
            <a:ext cx="2144867" cy="96726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22"/>
          <p:cNvSpPr txBox="1"/>
          <p:nvPr/>
        </p:nvSpPr>
        <p:spPr>
          <a:xfrm>
            <a:off x="2034098" y="96725"/>
            <a:ext cx="6004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Primer-Guanidine Solution </a:t>
            </a:r>
            <a:r>
              <a:rPr b="1" lang="en" sz="2400">
                <a:highlight>
                  <a:srgbClr val="FFFFFF"/>
                </a:highlight>
              </a:rPr>
              <a:t>Diagram</a:t>
            </a:r>
            <a:endParaRPr b="1" sz="2400">
              <a:highlight>
                <a:srgbClr val="FFFFFF"/>
              </a:highlight>
            </a:endParaRPr>
          </a:p>
        </p:txBody>
      </p:sp>
      <p:sp>
        <p:nvSpPr>
          <p:cNvPr id="559" name="Google Shape;559;p22"/>
          <p:cNvSpPr txBox="1"/>
          <p:nvPr/>
        </p:nvSpPr>
        <p:spPr>
          <a:xfrm>
            <a:off x="1323608" y="2658599"/>
            <a:ext cx="9747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0000"/>
                </a:solidFill>
              </a:rPr>
              <a:t>Key Source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560" name="Google Shape;560;p22"/>
          <p:cNvSpPr txBox="1"/>
          <p:nvPr/>
        </p:nvSpPr>
        <p:spPr>
          <a:xfrm>
            <a:off x="993450" y="3267600"/>
            <a:ext cx="13902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Dry </a:t>
            </a:r>
            <a:r>
              <a:rPr lang="en" sz="1300"/>
              <a:t>N2 LAMP Primer Set</a:t>
            </a:r>
            <a:endParaRPr sz="1300"/>
          </a:p>
        </p:txBody>
      </p:sp>
      <p:sp>
        <p:nvSpPr>
          <p:cNvPr id="561" name="Google Shape;561;p22"/>
          <p:cNvSpPr txBox="1"/>
          <p:nvPr/>
        </p:nvSpPr>
        <p:spPr>
          <a:xfrm>
            <a:off x="1323608" y="4044129"/>
            <a:ext cx="9747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0000"/>
                </a:solidFill>
              </a:rPr>
              <a:t>Key Source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562" name="Google Shape;562;p22"/>
          <p:cNvSpPr txBox="1"/>
          <p:nvPr/>
        </p:nvSpPr>
        <p:spPr>
          <a:xfrm>
            <a:off x="1145850" y="4671700"/>
            <a:ext cx="12819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Dry </a:t>
            </a:r>
            <a:r>
              <a:rPr lang="en" sz="1300"/>
              <a:t>E1 LAMP Primer Set</a:t>
            </a:r>
            <a:endParaRPr sz="1300"/>
          </a:p>
        </p:txBody>
      </p:sp>
      <p:sp>
        <p:nvSpPr>
          <p:cNvPr id="563" name="Google Shape;563;p22"/>
          <p:cNvSpPr/>
          <p:nvPr/>
        </p:nvSpPr>
        <p:spPr>
          <a:xfrm>
            <a:off x="2002476" y="3072125"/>
            <a:ext cx="1749000" cy="969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22"/>
          <p:cNvSpPr/>
          <p:nvPr/>
        </p:nvSpPr>
        <p:spPr>
          <a:xfrm rot="-2043126">
            <a:off x="1737214" y="3913051"/>
            <a:ext cx="2185923" cy="96526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22"/>
          <p:cNvSpPr txBox="1"/>
          <p:nvPr/>
        </p:nvSpPr>
        <p:spPr>
          <a:xfrm>
            <a:off x="3629727" y="2301276"/>
            <a:ext cx="9288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freeze (-20) or fridge</a:t>
            </a:r>
            <a:endParaRPr sz="1100"/>
          </a:p>
        </p:txBody>
      </p:sp>
      <p:sp>
        <p:nvSpPr>
          <p:cNvPr id="566" name="Google Shape;566;p22"/>
          <p:cNvSpPr txBox="1"/>
          <p:nvPr/>
        </p:nvSpPr>
        <p:spPr>
          <a:xfrm>
            <a:off x="5674925" y="3307050"/>
            <a:ext cx="1281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12.6mL </a:t>
            </a:r>
            <a:r>
              <a:rPr lang="en" sz="1300"/>
              <a:t>PGS</a:t>
            </a:r>
            <a:r>
              <a:rPr lang="en" sz="1300"/>
              <a:t> in 30 mL Chub</a:t>
            </a:r>
            <a:endParaRPr sz="1300"/>
          </a:p>
        </p:txBody>
      </p:sp>
      <p:sp>
        <p:nvSpPr>
          <p:cNvPr id="567" name="Google Shape;567;p22"/>
          <p:cNvSpPr txBox="1"/>
          <p:nvPr/>
        </p:nvSpPr>
        <p:spPr>
          <a:xfrm rot="-2174102">
            <a:off x="6882430" y="1927840"/>
            <a:ext cx="638979" cy="3539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568" name="Google Shape;568;p22"/>
          <p:cNvSpPr txBox="1"/>
          <p:nvPr/>
        </p:nvSpPr>
        <p:spPr>
          <a:xfrm>
            <a:off x="2657575" y="2762875"/>
            <a:ext cx="460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Add</a:t>
            </a:r>
            <a:endParaRPr sz="1100"/>
          </a:p>
        </p:txBody>
      </p:sp>
      <p:sp>
        <p:nvSpPr>
          <p:cNvPr id="569" name="Google Shape;569;p22"/>
          <p:cNvSpPr txBox="1"/>
          <p:nvPr/>
        </p:nvSpPr>
        <p:spPr>
          <a:xfrm rot="2030107">
            <a:off x="2608525" y="1933782"/>
            <a:ext cx="460125" cy="3539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Add</a:t>
            </a:r>
            <a:endParaRPr sz="1100"/>
          </a:p>
        </p:txBody>
      </p:sp>
      <p:sp>
        <p:nvSpPr>
          <p:cNvPr id="570" name="Google Shape;570;p22"/>
          <p:cNvSpPr txBox="1"/>
          <p:nvPr/>
        </p:nvSpPr>
        <p:spPr>
          <a:xfrm rot="-2043158">
            <a:off x="2563212" y="3622178"/>
            <a:ext cx="460216" cy="3541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Add</a:t>
            </a:r>
            <a:endParaRPr sz="1100"/>
          </a:p>
        </p:txBody>
      </p:sp>
      <p:sp>
        <p:nvSpPr>
          <p:cNvPr id="571" name="Google Shape;571;p22"/>
          <p:cNvSpPr txBox="1"/>
          <p:nvPr/>
        </p:nvSpPr>
        <p:spPr>
          <a:xfrm rot="-3952984">
            <a:off x="4781791" y="4683011"/>
            <a:ext cx="983112" cy="3539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Add 200 </a:t>
            </a:r>
            <a:r>
              <a:rPr lang="en" sz="1100"/>
              <a:t>µL</a:t>
            </a:r>
            <a:endParaRPr sz="1100"/>
          </a:p>
        </p:txBody>
      </p:sp>
      <p:sp>
        <p:nvSpPr>
          <p:cNvPr id="572" name="Google Shape;572;p22"/>
          <p:cNvSpPr txBox="1"/>
          <p:nvPr/>
        </p:nvSpPr>
        <p:spPr>
          <a:xfrm>
            <a:off x="2899025" y="4753600"/>
            <a:ext cx="1863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10X LAMP Primer Mix </a:t>
            </a:r>
            <a:endParaRPr b="1" sz="1200"/>
          </a:p>
        </p:txBody>
      </p:sp>
      <p:sp>
        <p:nvSpPr>
          <p:cNvPr id="573" name="Google Shape;573;p22"/>
          <p:cNvSpPr txBox="1"/>
          <p:nvPr/>
        </p:nvSpPr>
        <p:spPr>
          <a:xfrm>
            <a:off x="7612450" y="930175"/>
            <a:ext cx="2304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8</a:t>
            </a:r>
            <a:r>
              <a:rPr b="1" lang="en" sz="1800"/>
              <a:t> rxns / Aliquot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4" name="Google Shape;57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0026" y="1568823"/>
            <a:ext cx="606650" cy="638827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22"/>
          <p:cNvSpPr txBox="1"/>
          <p:nvPr/>
        </p:nvSpPr>
        <p:spPr>
          <a:xfrm rot="56530">
            <a:off x="657232" y="833825"/>
            <a:ext cx="1039941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+ 1 mL  NFWater</a:t>
            </a:r>
            <a:endParaRPr sz="1200">
              <a:highlight>
                <a:srgbClr val="FFFFFF"/>
              </a:highlight>
            </a:endParaRPr>
          </a:p>
        </p:txBody>
      </p:sp>
      <p:sp>
        <p:nvSpPr>
          <p:cNvPr id="576" name="Google Shape;576;p22"/>
          <p:cNvSpPr txBox="1"/>
          <p:nvPr/>
        </p:nvSpPr>
        <p:spPr>
          <a:xfrm rot="56530">
            <a:off x="657232" y="2281625"/>
            <a:ext cx="1039941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+ 1 mL  NFWater</a:t>
            </a:r>
            <a:endParaRPr sz="1200">
              <a:highlight>
                <a:srgbClr val="FFFFFF"/>
              </a:highlight>
            </a:endParaRPr>
          </a:p>
        </p:txBody>
      </p:sp>
      <p:sp>
        <p:nvSpPr>
          <p:cNvPr id="577" name="Google Shape;577;p22"/>
          <p:cNvSpPr/>
          <p:nvPr/>
        </p:nvSpPr>
        <p:spPr>
          <a:xfrm rot="2762359">
            <a:off x="1119501" y="2921218"/>
            <a:ext cx="573063" cy="9630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2"/>
          <p:cNvSpPr txBox="1"/>
          <p:nvPr/>
        </p:nvSpPr>
        <p:spPr>
          <a:xfrm rot="56530">
            <a:off x="657232" y="3729425"/>
            <a:ext cx="1039941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+ 1 mL  NFWater</a:t>
            </a:r>
            <a:endParaRPr sz="1200">
              <a:highlight>
                <a:srgbClr val="FFFFFF"/>
              </a:highlight>
            </a:endParaRPr>
          </a:p>
        </p:txBody>
      </p:sp>
      <p:sp>
        <p:nvSpPr>
          <p:cNvPr id="579" name="Google Shape;579;p22"/>
          <p:cNvSpPr/>
          <p:nvPr/>
        </p:nvSpPr>
        <p:spPr>
          <a:xfrm rot="2762359">
            <a:off x="1119501" y="4369018"/>
            <a:ext cx="573063" cy="9630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2"/>
          <p:cNvSpPr/>
          <p:nvPr/>
        </p:nvSpPr>
        <p:spPr>
          <a:xfrm rot="2762359">
            <a:off x="1119501" y="1473418"/>
            <a:ext cx="573063" cy="9630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22"/>
          <p:cNvSpPr/>
          <p:nvPr/>
        </p:nvSpPr>
        <p:spPr>
          <a:xfrm rot="-2264101">
            <a:off x="6754649" y="2151305"/>
            <a:ext cx="1152431" cy="9768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2"/>
          <p:cNvSpPr txBox="1"/>
          <p:nvPr/>
        </p:nvSpPr>
        <p:spPr>
          <a:xfrm rot="56530">
            <a:off x="5399207" y="1929325"/>
            <a:ext cx="1039941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+ 9.4 mL  </a:t>
            </a:r>
            <a:r>
              <a:rPr lang="en" sz="1200">
                <a:highlight>
                  <a:srgbClr val="FFFFFF"/>
                </a:highlight>
              </a:rPr>
              <a:t>NFWater</a:t>
            </a:r>
            <a:endParaRPr sz="1200">
              <a:highlight>
                <a:srgbClr val="FFFFFF"/>
              </a:highlight>
            </a:endParaRPr>
          </a:p>
        </p:txBody>
      </p:sp>
      <p:sp>
        <p:nvSpPr>
          <p:cNvPr id="583" name="Google Shape;583;p22"/>
          <p:cNvSpPr/>
          <p:nvPr/>
        </p:nvSpPr>
        <p:spPr>
          <a:xfrm rot="3644658">
            <a:off x="5876090" y="2514464"/>
            <a:ext cx="348674" cy="9626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2"/>
          <p:cNvSpPr/>
          <p:nvPr/>
        </p:nvSpPr>
        <p:spPr>
          <a:xfrm rot="56769">
            <a:off x="4429090" y="3007825"/>
            <a:ext cx="1253571" cy="96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2"/>
          <p:cNvSpPr txBox="1"/>
          <p:nvPr/>
        </p:nvSpPr>
        <p:spPr>
          <a:xfrm>
            <a:off x="3587399" y="3267600"/>
            <a:ext cx="11418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10X </a:t>
            </a:r>
            <a:r>
              <a:rPr lang="en" sz="1300"/>
              <a:t>LAMP Primer Mix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3 mL x 1</a:t>
            </a:r>
            <a:endParaRPr sz="1300"/>
          </a:p>
        </p:txBody>
      </p:sp>
      <p:sp>
        <p:nvSpPr>
          <p:cNvPr id="586" name="Google Shape;586;p22"/>
          <p:cNvSpPr txBox="1"/>
          <p:nvPr/>
        </p:nvSpPr>
        <p:spPr>
          <a:xfrm>
            <a:off x="8271339" y="1362590"/>
            <a:ext cx="9288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freeze (-20)</a:t>
            </a:r>
            <a:endParaRPr sz="1100"/>
          </a:p>
        </p:txBody>
      </p:sp>
      <p:grpSp>
        <p:nvGrpSpPr>
          <p:cNvPr id="587" name="Google Shape;587;p22"/>
          <p:cNvGrpSpPr/>
          <p:nvPr/>
        </p:nvGrpSpPr>
        <p:grpSpPr>
          <a:xfrm>
            <a:off x="6061792" y="2735241"/>
            <a:ext cx="402890" cy="604850"/>
            <a:chOff x="4129088" y="2643188"/>
            <a:chExt cx="1800225" cy="2486025"/>
          </a:xfrm>
        </p:grpSpPr>
        <p:pic>
          <p:nvPicPr>
            <p:cNvPr id="588" name="Google Shape;588;p2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129088" y="2643188"/>
              <a:ext cx="1800225" cy="2486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22"/>
            <p:cNvSpPr/>
            <p:nvPr/>
          </p:nvSpPr>
          <p:spPr>
            <a:xfrm>
              <a:off x="4291900" y="2643200"/>
              <a:ext cx="1397700" cy="1944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0" name="Google Shape;590;p22"/>
          <p:cNvSpPr txBox="1"/>
          <p:nvPr/>
        </p:nvSpPr>
        <p:spPr>
          <a:xfrm rot="3149722">
            <a:off x="7045709" y="4198776"/>
            <a:ext cx="639099" cy="3541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pic>
        <p:nvPicPr>
          <p:cNvPr id="591" name="Google Shape;59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0026" y="5378823"/>
            <a:ext cx="606650" cy="638827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22"/>
          <p:cNvSpPr/>
          <p:nvPr/>
        </p:nvSpPr>
        <p:spPr>
          <a:xfrm rot="3034948">
            <a:off x="6672928" y="4444648"/>
            <a:ext cx="1236442" cy="9745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22"/>
          <p:cNvSpPr txBox="1"/>
          <p:nvPr/>
        </p:nvSpPr>
        <p:spPr>
          <a:xfrm>
            <a:off x="8271339" y="5172590"/>
            <a:ext cx="9288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freeze (-20)</a:t>
            </a:r>
            <a:endParaRPr sz="1100"/>
          </a:p>
        </p:txBody>
      </p:sp>
      <p:sp>
        <p:nvSpPr>
          <p:cNvPr id="594" name="Google Shape;594;p22"/>
          <p:cNvSpPr txBox="1"/>
          <p:nvPr/>
        </p:nvSpPr>
        <p:spPr>
          <a:xfrm>
            <a:off x="7764850" y="4866150"/>
            <a:ext cx="2125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</a:rPr>
              <a:t>96 rxns / Aliquot</a:t>
            </a:r>
            <a:endParaRPr b="1" sz="1800"/>
          </a:p>
        </p:txBody>
      </p:sp>
      <p:sp>
        <p:nvSpPr>
          <p:cNvPr id="595" name="Google Shape;595;p22"/>
          <p:cNvSpPr/>
          <p:nvPr/>
        </p:nvSpPr>
        <p:spPr>
          <a:xfrm rot="-3871936">
            <a:off x="4312114" y="4835022"/>
            <a:ext cx="2185800" cy="96598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22"/>
          <p:cNvSpPr txBox="1"/>
          <p:nvPr/>
        </p:nvSpPr>
        <p:spPr>
          <a:xfrm>
            <a:off x="801275" y="6169850"/>
            <a:ext cx="20673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number of LAMP Primer Sets used can be increased and the rest of the batch record increased</a:t>
            </a:r>
            <a:endParaRPr/>
          </a:p>
        </p:txBody>
      </p:sp>
      <p:sp>
        <p:nvSpPr>
          <p:cNvPr id="597" name="Google Shape;597;p22"/>
          <p:cNvSpPr txBox="1"/>
          <p:nvPr/>
        </p:nvSpPr>
        <p:spPr>
          <a:xfrm>
            <a:off x="5992150" y="458950"/>
            <a:ext cx="174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Batch Record v2.0</a:t>
            </a:r>
            <a:endParaRPr b="1"/>
          </a:p>
        </p:txBody>
      </p:sp>
      <p:sp>
        <p:nvSpPr>
          <p:cNvPr id="598" name="Google Shape;598;p22"/>
          <p:cNvSpPr txBox="1"/>
          <p:nvPr/>
        </p:nvSpPr>
        <p:spPr>
          <a:xfrm>
            <a:off x="5778875" y="6029250"/>
            <a:ext cx="1390200" cy="7851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PGS Info: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Primers: 2.38X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GUD: 95.1 mM</a:t>
            </a:r>
            <a:endParaRPr/>
          </a:p>
        </p:txBody>
      </p:sp>
      <p:sp>
        <p:nvSpPr>
          <p:cNvPr id="599" name="Google Shape;599;p22"/>
          <p:cNvSpPr txBox="1"/>
          <p:nvPr/>
        </p:nvSpPr>
        <p:spPr>
          <a:xfrm>
            <a:off x="7747500" y="2041025"/>
            <a:ext cx="19962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PGS</a:t>
            </a:r>
            <a:r>
              <a:rPr lang="en" sz="1300"/>
              <a:t> in 1.5 mL Tubes: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92 </a:t>
            </a:r>
            <a:r>
              <a:rPr lang="en" sz="1300"/>
              <a:t>µL</a:t>
            </a:r>
            <a:r>
              <a:rPr lang="en" sz="1300"/>
              <a:t> x 136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24 rxns, 9% over.</a:t>
            </a:r>
            <a:endParaRPr sz="1300"/>
          </a:p>
        </p:txBody>
      </p:sp>
      <p:sp>
        <p:nvSpPr>
          <p:cNvPr id="600" name="Google Shape;600;p22"/>
          <p:cNvSpPr txBox="1"/>
          <p:nvPr/>
        </p:nvSpPr>
        <p:spPr>
          <a:xfrm>
            <a:off x="7747500" y="5851025"/>
            <a:ext cx="19962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PGS in 1.5 mL Tubes: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1120 </a:t>
            </a:r>
            <a:r>
              <a:rPr lang="en" sz="1300"/>
              <a:t>µL</a:t>
            </a:r>
            <a:r>
              <a:rPr lang="en" sz="1300"/>
              <a:t> x 11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96 rxns, 11% over.</a:t>
            </a:r>
            <a:endParaRPr sz="1300"/>
          </a:p>
        </p:txBody>
      </p:sp>
      <p:sp>
        <p:nvSpPr>
          <p:cNvPr id="601" name="Google Shape;601;p22"/>
          <p:cNvSpPr txBox="1"/>
          <p:nvPr/>
        </p:nvSpPr>
        <p:spPr>
          <a:xfrm>
            <a:off x="7027575" y="3427875"/>
            <a:ext cx="606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980000"/>
                </a:solidFill>
              </a:rPr>
              <a:t>OR</a:t>
            </a:r>
            <a:endParaRPr b="1" sz="1600">
              <a:solidFill>
                <a:srgbClr val="980000"/>
              </a:solidFill>
            </a:endParaRPr>
          </a:p>
        </p:txBody>
      </p:sp>
      <p:sp>
        <p:nvSpPr>
          <p:cNvPr id="602" name="Google Shape;602;p22"/>
          <p:cNvSpPr txBox="1"/>
          <p:nvPr/>
        </p:nvSpPr>
        <p:spPr>
          <a:xfrm>
            <a:off x="7688650" y="2682775"/>
            <a:ext cx="2304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24 rxns / Aliquot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3" name="Google Shape;60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06226" y="3245223"/>
            <a:ext cx="606650" cy="638827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22"/>
          <p:cNvSpPr txBox="1"/>
          <p:nvPr/>
        </p:nvSpPr>
        <p:spPr>
          <a:xfrm>
            <a:off x="8347539" y="3038990"/>
            <a:ext cx="9288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freeze (-20)</a:t>
            </a:r>
            <a:endParaRPr sz="1100"/>
          </a:p>
        </p:txBody>
      </p:sp>
      <p:sp>
        <p:nvSpPr>
          <p:cNvPr id="605" name="Google Shape;605;p22"/>
          <p:cNvSpPr txBox="1"/>
          <p:nvPr/>
        </p:nvSpPr>
        <p:spPr>
          <a:xfrm>
            <a:off x="7823700" y="3717425"/>
            <a:ext cx="19962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PGS in 1.5 mL Tubes: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275 µL x 45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24 rxns, 9% over.</a:t>
            </a:r>
            <a:endParaRPr sz="1300"/>
          </a:p>
        </p:txBody>
      </p:sp>
      <p:sp>
        <p:nvSpPr>
          <p:cNvPr id="606" name="Google Shape;606;p22"/>
          <p:cNvSpPr txBox="1"/>
          <p:nvPr/>
        </p:nvSpPr>
        <p:spPr>
          <a:xfrm rot="64551">
            <a:off x="6874212" y="2755136"/>
            <a:ext cx="639113" cy="3540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607" name="Google Shape;607;p22"/>
          <p:cNvSpPr/>
          <p:nvPr/>
        </p:nvSpPr>
        <p:spPr>
          <a:xfrm rot="-49222">
            <a:off x="6648121" y="3006595"/>
            <a:ext cx="1152418" cy="9786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22"/>
          <p:cNvSpPr txBox="1"/>
          <p:nvPr/>
        </p:nvSpPr>
        <p:spPr>
          <a:xfrm>
            <a:off x="7027575" y="2437275"/>
            <a:ext cx="606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980000"/>
                </a:solidFill>
              </a:rPr>
              <a:t>OR</a:t>
            </a:r>
            <a:endParaRPr b="1" sz="1600">
              <a:solidFill>
                <a:srgbClr val="98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3"/>
          <p:cNvSpPr/>
          <p:nvPr/>
        </p:nvSpPr>
        <p:spPr>
          <a:xfrm>
            <a:off x="692950" y="1143375"/>
            <a:ext cx="8718000" cy="3111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23"/>
          <p:cNvSpPr/>
          <p:nvPr/>
        </p:nvSpPr>
        <p:spPr>
          <a:xfrm>
            <a:off x="7229275" y="412025"/>
            <a:ext cx="2527200" cy="61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5" name="Google Shape;6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5925" y="4934305"/>
            <a:ext cx="711000" cy="805894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23"/>
          <p:cNvSpPr txBox="1"/>
          <p:nvPr/>
        </p:nvSpPr>
        <p:spPr>
          <a:xfrm>
            <a:off x="5358004" y="5129675"/>
            <a:ext cx="87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72.5 </a:t>
            </a:r>
            <a:r>
              <a:rPr lang="en" sz="1000"/>
              <a:t>µL</a:t>
            </a:r>
            <a:r>
              <a:rPr lang="en" sz="1000"/>
              <a:t> x 8</a:t>
            </a:r>
            <a:endParaRPr sz="1000"/>
          </a:p>
        </p:txBody>
      </p:sp>
      <p:pic>
        <p:nvPicPr>
          <p:cNvPr id="617" name="Google Shape;61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8951" y="1881336"/>
            <a:ext cx="928800" cy="978089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23"/>
          <p:cNvSpPr txBox="1"/>
          <p:nvPr/>
        </p:nvSpPr>
        <p:spPr>
          <a:xfrm>
            <a:off x="7744950" y="2426675"/>
            <a:ext cx="1624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r>
              <a:rPr lang="en"/>
              <a:t>LAMP Rxn x 24: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</a:t>
            </a:r>
            <a:r>
              <a:rPr lang="en" sz="1200"/>
              <a:t>LAMP MM: 23 </a:t>
            </a:r>
            <a:r>
              <a:rPr lang="en" sz="1200"/>
              <a:t>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</a:t>
            </a:r>
            <a:r>
              <a:rPr lang="en" sz="1200"/>
              <a:t>µL</a:t>
            </a:r>
            <a:endParaRPr sz="1200"/>
          </a:p>
        </p:txBody>
      </p:sp>
      <p:pic>
        <p:nvPicPr>
          <p:cNvPr id="619" name="Google Shape;61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08750" y="2024975"/>
            <a:ext cx="1135200" cy="484444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23"/>
          <p:cNvSpPr txBox="1"/>
          <p:nvPr/>
        </p:nvSpPr>
        <p:spPr>
          <a:xfrm>
            <a:off x="8820150" y="2011613"/>
            <a:ext cx="873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x</a:t>
            </a:r>
            <a:r>
              <a:rPr lang="en" sz="2000"/>
              <a:t> 3</a:t>
            </a:r>
            <a:endParaRPr sz="2000"/>
          </a:p>
        </p:txBody>
      </p:sp>
      <p:sp>
        <p:nvSpPr>
          <p:cNvPr id="621" name="Google Shape;621;p23"/>
          <p:cNvSpPr/>
          <p:nvPr/>
        </p:nvSpPr>
        <p:spPr>
          <a:xfrm>
            <a:off x="692950" y="4419975"/>
            <a:ext cx="8718000" cy="3111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2" name="Google Shape;622;p23"/>
          <p:cNvGrpSpPr/>
          <p:nvPr/>
        </p:nvGrpSpPr>
        <p:grpSpPr>
          <a:xfrm>
            <a:off x="7786128" y="4755735"/>
            <a:ext cx="1624809" cy="1593401"/>
            <a:chOff x="8154713" y="3381997"/>
            <a:chExt cx="2318175" cy="1851715"/>
          </a:xfrm>
        </p:grpSpPr>
        <p:pic>
          <p:nvPicPr>
            <p:cNvPr id="623" name="Google Shape;623;p2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154713" y="3679482"/>
              <a:ext cx="2318175" cy="15542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4" name="Google Shape;624;p23"/>
            <p:cNvSpPr/>
            <p:nvPr/>
          </p:nvSpPr>
          <p:spPr>
            <a:xfrm rot="-1879360">
              <a:off x="8302439" y="3615179"/>
              <a:ext cx="1059522" cy="57943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5" name="Google Shape;625;p23"/>
          <p:cNvSpPr txBox="1"/>
          <p:nvPr/>
        </p:nvSpPr>
        <p:spPr>
          <a:xfrm>
            <a:off x="660331" y="381200"/>
            <a:ext cx="4215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Colorimetric Assay Diagram</a:t>
            </a:r>
            <a:endParaRPr b="1" sz="2000"/>
          </a:p>
        </p:txBody>
      </p:sp>
      <p:sp>
        <p:nvSpPr>
          <p:cNvPr id="626" name="Google Shape;626;p23"/>
          <p:cNvSpPr txBox="1"/>
          <p:nvPr/>
        </p:nvSpPr>
        <p:spPr>
          <a:xfrm>
            <a:off x="784541" y="5241436"/>
            <a:ext cx="14244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PGS</a:t>
            </a:r>
            <a:r>
              <a:rPr lang="en" sz="1300"/>
              <a:t> in 1.5mL Tube: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1120 </a:t>
            </a:r>
            <a:r>
              <a:rPr lang="en" sz="1300"/>
              <a:t>µL</a:t>
            </a:r>
            <a:endParaRPr sz="1300"/>
          </a:p>
        </p:txBody>
      </p:sp>
      <p:sp>
        <p:nvSpPr>
          <p:cNvPr id="627" name="Google Shape;627;p23"/>
          <p:cNvSpPr txBox="1"/>
          <p:nvPr/>
        </p:nvSpPr>
        <p:spPr>
          <a:xfrm>
            <a:off x="808421" y="6725509"/>
            <a:ext cx="13956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Colorimetric LAMP MM: 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1.32 mL</a:t>
            </a:r>
            <a:endParaRPr sz="1300"/>
          </a:p>
        </p:txBody>
      </p:sp>
      <p:sp>
        <p:nvSpPr>
          <p:cNvPr id="628" name="Google Shape;628;p23"/>
          <p:cNvSpPr/>
          <p:nvPr/>
        </p:nvSpPr>
        <p:spPr>
          <a:xfrm rot="-996627">
            <a:off x="1862127" y="5983808"/>
            <a:ext cx="3078046" cy="97334"/>
          </a:xfrm>
          <a:prstGeom prst="rightArrow">
            <a:avLst>
              <a:gd fmla="val 44688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23"/>
          <p:cNvSpPr/>
          <p:nvPr/>
        </p:nvSpPr>
        <p:spPr>
          <a:xfrm rot="485897">
            <a:off x="2006297" y="5124542"/>
            <a:ext cx="2902646" cy="97539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3"/>
          <p:cNvSpPr txBox="1"/>
          <p:nvPr/>
        </p:nvSpPr>
        <p:spPr>
          <a:xfrm rot="482013">
            <a:off x="3003440" y="4867777"/>
            <a:ext cx="1208560" cy="374467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Add 1080</a:t>
            </a:r>
            <a:r>
              <a:rPr lang="en" sz="1100"/>
              <a:t>µL</a:t>
            </a:r>
            <a:endParaRPr sz="1100"/>
          </a:p>
        </p:txBody>
      </p:sp>
      <p:sp>
        <p:nvSpPr>
          <p:cNvPr id="631" name="Google Shape;631;p23"/>
          <p:cNvSpPr txBox="1"/>
          <p:nvPr/>
        </p:nvSpPr>
        <p:spPr>
          <a:xfrm rot="-1045830">
            <a:off x="2757920" y="5675059"/>
            <a:ext cx="1206816" cy="374529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Add 1286 </a:t>
            </a:r>
            <a:r>
              <a:rPr lang="en" sz="1100"/>
              <a:t>µL</a:t>
            </a:r>
            <a:endParaRPr sz="1100"/>
          </a:p>
        </p:txBody>
      </p:sp>
      <p:sp>
        <p:nvSpPr>
          <p:cNvPr id="632" name="Google Shape;632;p23"/>
          <p:cNvSpPr txBox="1"/>
          <p:nvPr/>
        </p:nvSpPr>
        <p:spPr>
          <a:xfrm>
            <a:off x="4443025" y="5660675"/>
            <a:ext cx="15615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CLAMP Reaction Mix in 5mL Tube: 2366 </a:t>
            </a:r>
            <a:r>
              <a:rPr lang="en" sz="1300"/>
              <a:t>µL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96 rxns 7% over.</a:t>
            </a:r>
            <a:endParaRPr sz="1300"/>
          </a:p>
        </p:txBody>
      </p:sp>
      <p:sp>
        <p:nvSpPr>
          <p:cNvPr id="633" name="Google Shape;633;p23"/>
          <p:cNvSpPr/>
          <p:nvPr/>
        </p:nvSpPr>
        <p:spPr>
          <a:xfrm>
            <a:off x="7281049" y="5379575"/>
            <a:ext cx="5592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23"/>
          <p:cNvSpPr txBox="1"/>
          <p:nvPr/>
        </p:nvSpPr>
        <p:spPr>
          <a:xfrm rot="-956">
            <a:off x="7648157" y="1509921"/>
            <a:ext cx="1078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+ 2 </a:t>
            </a:r>
            <a:r>
              <a:rPr lang="en" sz="1100"/>
              <a:t>µL</a:t>
            </a:r>
            <a:r>
              <a:rPr lang="en" sz="1100"/>
              <a:t> Samples</a:t>
            </a:r>
            <a:endParaRPr sz="1100"/>
          </a:p>
        </p:txBody>
      </p:sp>
      <p:sp>
        <p:nvSpPr>
          <p:cNvPr id="635" name="Google Shape;635;p23"/>
          <p:cNvSpPr/>
          <p:nvPr/>
        </p:nvSpPr>
        <p:spPr>
          <a:xfrm rot="3209251">
            <a:off x="8016808" y="1986505"/>
            <a:ext cx="125042" cy="8904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23"/>
          <p:cNvSpPr/>
          <p:nvPr/>
        </p:nvSpPr>
        <p:spPr>
          <a:xfrm>
            <a:off x="5438150" y="5376250"/>
            <a:ext cx="7110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23"/>
          <p:cNvSpPr txBox="1"/>
          <p:nvPr/>
        </p:nvSpPr>
        <p:spPr>
          <a:xfrm>
            <a:off x="5933875" y="5506525"/>
            <a:ext cx="1509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C</a:t>
            </a:r>
            <a:r>
              <a:rPr lang="en" sz="1200">
                <a:highlight>
                  <a:srgbClr val="FFFFFF"/>
                </a:highlight>
              </a:rPr>
              <a:t>LAMP Reaction Mix in PCR Fill Strip (290 </a:t>
            </a:r>
            <a:r>
              <a:rPr lang="en" sz="1200">
                <a:highlight>
                  <a:srgbClr val="FFFFFF"/>
                </a:highlight>
              </a:rPr>
              <a:t>µL</a:t>
            </a:r>
            <a:r>
              <a:rPr lang="en" sz="1200">
                <a:highlight>
                  <a:srgbClr val="FFFFFF"/>
                </a:highlight>
              </a:rPr>
              <a:t>/tube)</a:t>
            </a:r>
            <a:endParaRPr sz="1200">
              <a:highlight>
                <a:srgbClr val="FFFFFF"/>
              </a:highlight>
            </a:endParaRPr>
          </a:p>
        </p:txBody>
      </p:sp>
      <p:pic>
        <p:nvPicPr>
          <p:cNvPr id="638" name="Google Shape;63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49250" y="5220538"/>
            <a:ext cx="1052141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23"/>
          <p:cNvSpPr txBox="1"/>
          <p:nvPr/>
        </p:nvSpPr>
        <p:spPr>
          <a:xfrm>
            <a:off x="4641500" y="427392"/>
            <a:ext cx="2304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CLAMP Assay v2.5</a:t>
            </a:r>
            <a:endParaRPr/>
          </a:p>
        </p:txBody>
      </p:sp>
      <p:sp>
        <p:nvSpPr>
          <p:cNvPr id="640" name="Google Shape;640;p23"/>
          <p:cNvSpPr txBox="1"/>
          <p:nvPr/>
        </p:nvSpPr>
        <p:spPr>
          <a:xfrm>
            <a:off x="7821150" y="6312875"/>
            <a:ext cx="1624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CLAMP Rxn x 96: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CLAMP MM: 23 </a:t>
            </a:r>
            <a:r>
              <a:rPr lang="en" sz="1200"/>
              <a:t>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</a:t>
            </a:r>
            <a:r>
              <a:rPr lang="en" sz="1200"/>
              <a:t>µL</a:t>
            </a:r>
            <a:endParaRPr sz="1200"/>
          </a:p>
        </p:txBody>
      </p:sp>
      <p:sp>
        <p:nvSpPr>
          <p:cNvPr id="641" name="Google Shape;641;p23"/>
          <p:cNvSpPr txBox="1"/>
          <p:nvPr/>
        </p:nvSpPr>
        <p:spPr>
          <a:xfrm rot="-956">
            <a:off x="7648157" y="4557921"/>
            <a:ext cx="1078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+ 2 </a:t>
            </a:r>
            <a:r>
              <a:rPr lang="en" sz="1100"/>
              <a:t>µL</a:t>
            </a:r>
            <a:r>
              <a:rPr lang="en" sz="1100"/>
              <a:t> Samples</a:t>
            </a:r>
            <a:endParaRPr sz="1100"/>
          </a:p>
        </p:txBody>
      </p:sp>
      <p:sp>
        <p:nvSpPr>
          <p:cNvPr id="642" name="Google Shape;642;p23"/>
          <p:cNvSpPr/>
          <p:nvPr/>
        </p:nvSpPr>
        <p:spPr>
          <a:xfrm rot="3209002">
            <a:off x="7935252" y="5145253"/>
            <a:ext cx="418448" cy="8904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23"/>
          <p:cNvSpPr txBox="1"/>
          <p:nvPr/>
        </p:nvSpPr>
        <p:spPr>
          <a:xfrm>
            <a:off x="784541" y="2041036"/>
            <a:ext cx="14244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PGS in 1.5mL Tube: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275 </a:t>
            </a:r>
            <a:r>
              <a:rPr lang="en" sz="1300"/>
              <a:t>µL</a:t>
            </a:r>
            <a:endParaRPr sz="1300"/>
          </a:p>
        </p:txBody>
      </p:sp>
      <p:sp>
        <p:nvSpPr>
          <p:cNvPr id="644" name="Google Shape;644;p23"/>
          <p:cNvSpPr txBox="1"/>
          <p:nvPr/>
        </p:nvSpPr>
        <p:spPr>
          <a:xfrm>
            <a:off x="808421" y="3525109"/>
            <a:ext cx="13956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Colorimetric LAMP MM: 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1.32 mL</a:t>
            </a:r>
            <a:endParaRPr sz="1300"/>
          </a:p>
        </p:txBody>
      </p:sp>
      <p:sp>
        <p:nvSpPr>
          <p:cNvPr id="645" name="Google Shape;645;p23"/>
          <p:cNvSpPr/>
          <p:nvPr/>
        </p:nvSpPr>
        <p:spPr>
          <a:xfrm rot="-996844">
            <a:off x="1871881" y="2850307"/>
            <a:ext cx="2609438" cy="97334"/>
          </a:xfrm>
          <a:prstGeom prst="rightArrow">
            <a:avLst>
              <a:gd fmla="val 44688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23"/>
          <p:cNvSpPr/>
          <p:nvPr/>
        </p:nvSpPr>
        <p:spPr>
          <a:xfrm rot="486024">
            <a:off x="2008626" y="1886907"/>
            <a:ext cx="2373885" cy="101484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23"/>
          <p:cNvSpPr txBox="1"/>
          <p:nvPr/>
        </p:nvSpPr>
        <p:spPr>
          <a:xfrm rot="482013">
            <a:off x="3100727" y="1591127"/>
            <a:ext cx="1208560" cy="374467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648" name="Google Shape;648;p23"/>
          <p:cNvSpPr txBox="1"/>
          <p:nvPr/>
        </p:nvSpPr>
        <p:spPr>
          <a:xfrm rot="-1045830">
            <a:off x="2757920" y="2474659"/>
            <a:ext cx="1206816" cy="374529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Add 327 </a:t>
            </a:r>
            <a:r>
              <a:rPr lang="en" sz="1100"/>
              <a:t>µL</a:t>
            </a:r>
            <a:endParaRPr sz="1100"/>
          </a:p>
        </p:txBody>
      </p:sp>
      <p:sp>
        <p:nvSpPr>
          <p:cNvPr id="649" name="Google Shape;649;p23"/>
          <p:cNvSpPr txBox="1"/>
          <p:nvPr/>
        </p:nvSpPr>
        <p:spPr>
          <a:xfrm>
            <a:off x="5705275" y="2458525"/>
            <a:ext cx="1509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CLAMP Reaction Mix in PCR Fill Strip (73 </a:t>
            </a:r>
            <a:r>
              <a:rPr lang="en" sz="1200">
                <a:highlight>
                  <a:srgbClr val="FFFFFF"/>
                </a:highlight>
              </a:rPr>
              <a:t>µL</a:t>
            </a:r>
            <a:r>
              <a:rPr lang="en" sz="1200">
                <a:highlight>
                  <a:srgbClr val="FFFFFF"/>
                </a:highlight>
              </a:rPr>
              <a:t>/tube)</a:t>
            </a:r>
            <a:endParaRPr sz="1200">
              <a:highlight>
                <a:srgbClr val="FFFFFF"/>
              </a:highlight>
            </a:endParaRPr>
          </a:p>
        </p:txBody>
      </p:sp>
      <p:pic>
        <p:nvPicPr>
          <p:cNvPr id="650" name="Google Shape;65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20650" y="2096338"/>
            <a:ext cx="1052141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23"/>
          <p:cNvSpPr txBox="1"/>
          <p:nvPr/>
        </p:nvSpPr>
        <p:spPr>
          <a:xfrm>
            <a:off x="4900804" y="2005475"/>
            <a:ext cx="87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73 </a:t>
            </a:r>
            <a:r>
              <a:rPr lang="en" sz="1000"/>
              <a:t>µL</a:t>
            </a:r>
            <a:r>
              <a:rPr lang="en" sz="1000"/>
              <a:t> x 8</a:t>
            </a:r>
            <a:endParaRPr sz="1000"/>
          </a:p>
        </p:txBody>
      </p:sp>
      <p:sp>
        <p:nvSpPr>
          <p:cNvPr id="652" name="Google Shape;652;p23"/>
          <p:cNvSpPr txBox="1"/>
          <p:nvPr/>
        </p:nvSpPr>
        <p:spPr>
          <a:xfrm>
            <a:off x="3909625" y="2688875"/>
            <a:ext cx="15615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CLAMP Reaction Mix in 5mL Tube: 602 </a:t>
            </a:r>
            <a:r>
              <a:rPr lang="en" sz="1300"/>
              <a:t>µL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24 rxns 9% over.</a:t>
            </a:r>
            <a:endParaRPr sz="1300"/>
          </a:p>
        </p:txBody>
      </p:sp>
      <p:sp>
        <p:nvSpPr>
          <p:cNvPr id="653" name="Google Shape;653;p23"/>
          <p:cNvSpPr/>
          <p:nvPr/>
        </p:nvSpPr>
        <p:spPr>
          <a:xfrm>
            <a:off x="4828550" y="2252050"/>
            <a:ext cx="10026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23"/>
          <p:cNvSpPr/>
          <p:nvPr/>
        </p:nvSpPr>
        <p:spPr>
          <a:xfrm>
            <a:off x="7038350" y="2252050"/>
            <a:ext cx="5592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23"/>
          <p:cNvSpPr txBox="1"/>
          <p:nvPr/>
        </p:nvSpPr>
        <p:spPr>
          <a:xfrm>
            <a:off x="4231125" y="1230063"/>
            <a:ext cx="2304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24</a:t>
            </a:r>
            <a:r>
              <a:rPr b="1" lang="en" sz="1800"/>
              <a:t> rxns</a:t>
            </a:r>
            <a:endParaRPr/>
          </a:p>
        </p:txBody>
      </p:sp>
      <p:sp>
        <p:nvSpPr>
          <p:cNvPr id="656" name="Google Shape;656;p23"/>
          <p:cNvSpPr txBox="1"/>
          <p:nvPr/>
        </p:nvSpPr>
        <p:spPr>
          <a:xfrm>
            <a:off x="4231125" y="4582863"/>
            <a:ext cx="2304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96</a:t>
            </a:r>
            <a:r>
              <a:rPr b="1" lang="en" sz="1800"/>
              <a:t> rxns</a:t>
            </a:r>
            <a:endParaRPr/>
          </a:p>
        </p:txBody>
      </p:sp>
      <p:sp>
        <p:nvSpPr>
          <p:cNvPr id="657" name="Google Shape;657;p23"/>
          <p:cNvSpPr txBox="1"/>
          <p:nvPr/>
        </p:nvSpPr>
        <p:spPr>
          <a:xfrm>
            <a:off x="7027528" y="258050"/>
            <a:ext cx="2103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0000"/>
                </a:solidFill>
              </a:rPr>
              <a:t>FIX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4"/>
          <p:cNvSpPr/>
          <p:nvPr/>
        </p:nvSpPr>
        <p:spPr>
          <a:xfrm>
            <a:off x="692950" y="1143375"/>
            <a:ext cx="8718000" cy="3111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4"/>
          <p:cNvSpPr/>
          <p:nvPr/>
        </p:nvSpPr>
        <p:spPr>
          <a:xfrm>
            <a:off x="7229275" y="412025"/>
            <a:ext cx="2527200" cy="61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24"/>
          <p:cNvSpPr txBox="1"/>
          <p:nvPr/>
        </p:nvSpPr>
        <p:spPr>
          <a:xfrm>
            <a:off x="7744950" y="2960075"/>
            <a:ext cx="1624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CLAMP Rxn x 48: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CLAMP MM: 23 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2µL</a:t>
            </a:r>
            <a:endParaRPr sz="1200"/>
          </a:p>
        </p:txBody>
      </p:sp>
      <p:sp>
        <p:nvSpPr>
          <p:cNvPr id="665" name="Google Shape;665;p24"/>
          <p:cNvSpPr txBox="1"/>
          <p:nvPr/>
        </p:nvSpPr>
        <p:spPr>
          <a:xfrm>
            <a:off x="660331" y="381200"/>
            <a:ext cx="4215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Colorimetric Assay Diagram</a:t>
            </a:r>
            <a:endParaRPr b="1" sz="2000"/>
          </a:p>
        </p:txBody>
      </p:sp>
      <p:sp>
        <p:nvSpPr>
          <p:cNvPr id="666" name="Google Shape;666;p24"/>
          <p:cNvSpPr txBox="1"/>
          <p:nvPr/>
        </p:nvSpPr>
        <p:spPr>
          <a:xfrm>
            <a:off x="4641500" y="427392"/>
            <a:ext cx="2304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CLAMP Assay v2.5</a:t>
            </a:r>
            <a:endParaRPr/>
          </a:p>
        </p:txBody>
      </p:sp>
      <p:pic>
        <p:nvPicPr>
          <p:cNvPr id="667" name="Google Shape;6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1751" y="2847811"/>
            <a:ext cx="928800" cy="978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7326" y="1319936"/>
            <a:ext cx="928800" cy="978089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24"/>
          <p:cNvSpPr txBox="1"/>
          <p:nvPr/>
        </p:nvSpPr>
        <p:spPr>
          <a:xfrm>
            <a:off x="784541" y="2041036"/>
            <a:ext cx="14244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PGS in 1.5mL Tube: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µL</a:t>
            </a:r>
            <a:endParaRPr sz="1300"/>
          </a:p>
        </p:txBody>
      </p:sp>
      <p:sp>
        <p:nvSpPr>
          <p:cNvPr id="670" name="Google Shape;670;p24"/>
          <p:cNvSpPr txBox="1"/>
          <p:nvPr/>
        </p:nvSpPr>
        <p:spPr>
          <a:xfrm>
            <a:off x="808421" y="3525109"/>
            <a:ext cx="13956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Colorimetric LAMP MM: 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1.32 mL or less</a:t>
            </a:r>
            <a:endParaRPr sz="1300"/>
          </a:p>
        </p:txBody>
      </p:sp>
      <p:sp>
        <p:nvSpPr>
          <p:cNvPr id="671" name="Google Shape;671;p24"/>
          <p:cNvSpPr/>
          <p:nvPr/>
        </p:nvSpPr>
        <p:spPr>
          <a:xfrm rot="-996844">
            <a:off x="1871881" y="2850307"/>
            <a:ext cx="2609438" cy="97334"/>
          </a:xfrm>
          <a:prstGeom prst="rightArrow">
            <a:avLst>
              <a:gd fmla="val 44688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24"/>
          <p:cNvSpPr/>
          <p:nvPr/>
        </p:nvSpPr>
        <p:spPr>
          <a:xfrm rot="486024">
            <a:off x="2008626" y="1886907"/>
            <a:ext cx="2373885" cy="101484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24"/>
          <p:cNvSpPr txBox="1"/>
          <p:nvPr/>
        </p:nvSpPr>
        <p:spPr>
          <a:xfrm rot="482013">
            <a:off x="3100727" y="1591127"/>
            <a:ext cx="1208560" cy="374467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674" name="Google Shape;674;p24"/>
          <p:cNvSpPr txBox="1"/>
          <p:nvPr/>
        </p:nvSpPr>
        <p:spPr>
          <a:xfrm rot="-1045830">
            <a:off x="2757920" y="2474659"/>
            <a:ext cx="1206816" cy="374529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Add µL</a:t>
            </a:r>
            <a:endParaRPr sz="1100"/>
          </a:p>
        </p:txBody>
      </p:sp>
      <p:sp>
        <p:nvSpPr>
          <p:cNvPr id="675" name="Google Shape;675;p24"/>
          <p:cNvSpPr txBox="1"/>
          <p:nvPr/>
        </p:nvSpPr>
        <p:spPr>
          <a:xfrm>
            <a:off x="889354" y="2726725"/>
            <a:ext cx="12588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frozen(-20)</a:t>
            </a:r>
            <a:endParaRPr sz="1100"/>
          </a:p>
        </p:txBody>
      </p:sp>
      <p:sp>
        <p:nvSpPr>
          <p:cNvPr id="676" name="Google Shape;676;p24"/>
          <p:cNvSpPr txBox="1"/>
          <p:nvPr/>
        </p:nvSpPr>
        <p:spPr>
          <a:xfrm>
            <a:off x="5705275" y="2458525"/>
            <a:ext cx="1509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CLAMP Reaction Mix in PCR Fill Strip (146 µL/tube)</a:t>
            </a:r>
            <a:endParaRPr sz="1200">
              <a:highlight>
                <a:srgbClr val="FFFFFF"/>
              </a:highlight>
            </a:endParaRPr>
          </a:p>
        </p:txBody>
      </p:sp>
      <p:pic>
        <p:nvPicPr>
          <p:cNvPr id="677" name="Google Shape;67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0650" y="2096338"/>
            <a:ext cx="1052141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24"/>
          <p:cNvSpPr txBox="1"/>
          <p:nvPr/>
        </p:nvSpPr>
        <p:spPr>
          <a:xfrm>
            <a:off x="4900804" y="2005475"/>
            <a:ext cx="87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146 µL x 8</a:t>
            </a:r>
            <a:endParaRPr sz="1000"/>
          </a:p>
        </p:txBody>
      </p:sp>
      <p:sp>
        <p:nvSpPr>
          <p:cNvPr id="679" name="Google Shape;679;p24"/>
          <p:cNvSpPr txBox="1"/>
          <p:nvPr/>
        </p:nvSpPr>
        <p:spPr>
          <a:xfrm>
            <a:off x="3909625" y="2688875"/>
            <a:ext cx="15615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CLAMP Reaction Mix in 5mL Tube: µL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48 rxns 9% over.</a:t>
            </a:r>
            <a:endParaRPr sz="1300"/>
          </a:p>
        </p:txBody>
      </p:sp>
      <p:sp>
        <p:nvSpPr>
          <p:cNvPr id="680" name="Google Shape;680;p24"/>
          <p:cNvSpPr/>
          <p:nvPr/>
        </p:nvSpPr>
        <p:spPr>
          <a:xfrm>
            <a:off x="4828550" y="2252050"/>
            <a:ext cx="10026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24"/>
          <p:cNvSpPr/>
          <p:nvPr/>
        </p:nvSpPr>
        <p:spPr>
          <a:xfrm>
            <a:off x="7038350" y="2252050"/>
            <a:ext cx="5592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24"/>
          <p:cNvSpPr txBox="1"/>
          <p:nvPr/>
        </p:nvSpPr>
        <p:spPr>
          <a:xfrm>
            <a:off x="4231125" y="1230063"/>
            <a:ext cx="2304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48</a:t>
            </a:r>
            <a:r>
              <a:rPr b="1" lang="en" sz="1800"/>
              <a:t> rxns</a:t>
            </a:r>
            <a:endParaRPr/>
          </a:p>
        </p:txBody>
      </p:sp>
      <p:sp>
        <p:nvSpPr>
          <p:cNvPr id="683" name="Google Shape;683;p24"/>
          <p:cNvSpPr txBox="1"/>
          <p:nvPr/>
        </p:nvSpPr>
        <p:spPr>
          <a:xfrm>
            <a:off x="7027528" y="258050"/>
            <a:ext cx="2103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0000"/>
                </a:solidFill>
              </a:rPr>
              <a:t>FIX</a:t>
            </a:r>
            <a:endParaRPr b="1" sz="3600">
              <a:solidFill>
                <a:srgbClr val="FF0000"/>
              </a:solidFill>
            </a:endParaRPr>
          </a:p>
        </p:txBody>
      </p:sp>
      <p:grpSp>
        <p:nvGrpSpPr>
          <p:cNvPr id="684" name="Google Shape;684;p24"/>
          <p:cNvGrpSpPr/>
          <p:nvPr/>
        </p:nvGrpSpPr>
        <p:grpSpPr>
          <a:xfrm>
            <a:off x="7735528" y="1367661"/>
            <a:ext cx="1624809" cy="1593401"/>
            <a:chOff x="8154713" y="3381997"/>
            <a:chExt cx="2318175" cy="1851715"/>
          </a:xfrm>
        </p:grpSpPr>
        <p:pic>
          <p:nvPicPr>
            <p:cNvPr id="685" name="Google Shape;685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54713" y="3679482"/>
              <a:ext cx="2318175" cy="15542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6" name="Google Shape;686;p24"/>
            <p:cNvSpPr/>
            <p:nvPr/>
          </p:nvSpPr>
          <p:spPr>
            <a:xfrm rot="-1879360">
              <a:off x="8302439" y="3615179"/>
              <a:ext cx="1059522" cy="57943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7" name="Google Shape;687;p24"/>
          <p:cNvSpPr txBox="1"/>
          <p:nvPr/>
        </p:nvSpPr>
        <p:spPr>
          <a:xfrm rot="-956">
            <a:off x="7597557" y="1169847"/>
            <a:ext cx="1078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+ 2 µL Samples</a:t>
            </a:r>
            <a:endParaRPr sz="1100"/>
          </a:p>
        </p:txBody>
      </p:sp>
      <p:sp>
        <p:nvSpPr>
          <p:cNvPr id="688" name="Google Shape;688;p24"/>
          <p:cNvSpPr/>
          <p:nvPr/>
        </p:nvSpPr>
        <p:spPr>
          <a:xfrm rot="3209002">
            <a:off x="7884652" y="1757178"/>
            <a:ext cx="418448" cy="8904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25"/>
          <p:cNvSpPr/>
          <p:nvPr/>
        </p:nvSpPr>
        <p:spPr>
          <a:xfrm>
            <a:off x="427800" y="1612600"/>
            <a:ext cx="7106100" cy="4569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25"/>
          <p:cNvSpPr/>
          <p:nvPr/>
        </p:nvSpPr>
        <p:spPr>
          <a:xfrm>
            <a:off x="255075" y="1464550"/>
            <a:ext cx="9014400" cy="5198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5" name="Google Shape;69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3600" y="3483700"/>
            <a:ext cx="698700" cy="8050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6" name="Google Shape;696;p25"/>
          <p:cNvGrpSpPr/>
          <p:nvPr/>
        </p:nvGrpSpPr>
        <p:grpSpPr>
          <a:xfrm>
            <a:off x="288040" y="1852752"/>
            <a:ext cx="1443900" cy="1418144"/>
            <a:chOff x="288040" y="1852752"/>
            <a:chExt cx="1443900" cy="1418144"/>
          </a:xfrm>
        </p:grpSpPr>
        <p:pic>
          <p:nvPicPr>
            <p:cNvPr id="697" name="Google Shape;697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65141" y="2044057"/>
              <a:ext cx="689793" cy="6935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8" name="Google Shape;698;p25"/>
            <p:cNvSpPr txBox="1"/>
            <p:nvPr/>
          </p:nvSpPr>
          <p:spPr>
            <a:xfrm>
              <a:off x="470728" y="1852752"/>
              <a:ext cx="1078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FF0000"/>
                  </a:solidFill>
                </a:rPr>
                <a:t>Key Source</a:t>
              </a:r>
              <a:endParaRPr sz="900">
                <a:solidFill>
                  <a:srgbClr val="FF0000"/>
                </a:solidFill>
              </a:endParaRPr>
            </a:p>
          </p:txBody>
        </p:sp>
        <p:sp>
          <p:nvSpPr>
            <p:cNvPr id="699" name="Google Shape;699;p25"/>
            <p:cNvSpPr txBox="1"/>
            <p:nvPr/>
          </p:nvSpPr>
          <p:spPr>
            <a:xfrm>
              <a:off x="288040" y="2578196"/>
              <a:ext cx="14439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100uM N1-F:</a:t>
              </a:r>
              <a:endParaRPr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Total Vol: 1 mL</a:t>
              </a:r>
              <a:endParaRPr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Add: 250 </a:t>
              </a:r>
              <a:r>
                <a:rPr lang="en" sz="1100"/>
                <a:t>µL</a:t>
              </a:r>
              <a:endParaRPr sz="1100"/>
            </a:p>
          </p:txBody>
        </p:sp>
      </p:grpSp>
      <p:sp>
        <p:nvSpPr>
          <p:cNvPr id="700" name="Google Shape;700;p25"/>
          <p:cNvSpPr txBox="1"/>
          <p:nvPr/>
        </p:nvSpPr>
        <p:spPr>
          <a:xfrm>
            <a:off x="7178040" y="603504"/>
            <a:ext cx="27159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highlight>
                  <a:srgbClr val="FFFFFF"/>
                </a:highlight>
              </a:rPr>
              <a:t>5X PCR Primers Diagram</a:t>
            </a:r>
            <a:endParaRPr b="1"/>
          </a:p>
        </p:txBody>
      </p:sp>
      <p:sp>
        <p:nvSpPr>
          <p:cNvPr id="701" name="Google Shape;701;p25"/>
          <p:cNvSpPr txBox="1"/>
          <p:nvPr/>
        </p:nvSpPr>
        <p:spPr>
          <a:xfrm>
            <a:off x="3669701" y="2312638"/>
            <a:ext cx="121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+ 11.562 mL </a:t>
            </a:r>
            <a:r>
              <a:rPr lang="en" sz="1200"/>
              <a:t>NFWater</a:t>
            </a:r>
            <a:endParaRPr sz="1200"/>
          </a:p>
        </p:txBody>
      </p:sp>
      <p:grpSp>
        <p:nvGrpSpPr>
          <p:cNvPr id="702" name="Google Shape;702;p25"/>
          <p:cNvGrpSpPr/>
          <p:nvPr/>
        </p:nvGrpSpPr>
        <p:grpSpPr>
          <a:xfrm>
            <a:off x="288025" y="3231693"/>
            <a:ext cx="1443900" cy="1418144"/>
            <a:chOff x="288025" y="3231693"/>
            <a:chExt cx="1443900" cy="1418144"/>
          </a:xfrm>
        </p:grpSpPr>
        <p:pic>
          <p:nvPicPr>
            <p:cNvPr id="703" name="Google Shape;703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65126" y="3422998"/>
              <a:ext cx="689793" cy="6935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4" name="Google Shape;704;p25"/>
            <p:cNvSpPr txBox="1"/>
            <p:nvPr/>
          </p:nvSpPr>
          <p:spPr>
            <a:xfrm>
              <a:off x="470713" y="3231693"/>
              <a:ext cx="1078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FF0000"/>
                  </a:solidFill>
                </a:rPr>
                <a:t>Key Source</a:t>
              </a:r>
              <a:endParaRPr sz="900">
                <a:solidFill>
                  <a:srgbClr val="FF0000"/>
                </a:solidFill>
              </a:endParaRPr>
            </a:p>
          </p:txBody>
        </p:sp>
        <p:sp>
          <p:nvSpPr>
            <p:cNvPr id="705" name="Google Shape;705;p25"/>
            <p:cNvSpPr txBox="1"/>
            <p:nvPr/>
          </p:nvSpPr>
          <p:spPr>
            <a:xfrm>
              <a:off x="288025" y="3957138"/>
              <a:ext cx="14439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100uM N1-R:</a:t>
              </a:r>
              <a:endParaRPr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chemeClr val="dk1"/>
                  </a:solidFill>
                </a:rPr>
                <a:t>Total Vol: 1 mL</a:t>
              </a:r>
              <a:endParaRPr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Add: 250 </a:t>
              </a:r>
              <a:r>
                <a:rPr lang="en" sz="1100"/>
                <a:t>µL</a:t>
              </a:r>
              <a:endParaRPr sz="1100"/>
            </a:p>
          </p:txBody>
        </p:sp>
      </p:grpSp>
      <p:grpSp>
        <p:nvGrpSpPr>
          <p:cNvPr id="706" name="Google Shape;706;p25"/>
          <p:cNvGrpSpPr/>
          <p:nvPr/>
        </p:nvGrpSpPr>
        <p:grpSpPr>
          <a:xfrm>
            <a:off x="288040" y="4594799"/>
            <a:ext cx="1443900" cy="1418144"/>
            <a:chOff x="288040" y="4594799"/>
            <a:chExt cx="1443900" cy="1418144"/>
          </a:xfrm>
        </p:grpSpPr>
        <p:pic>
          <p:nvPicPr>
            <p:cNvPr id="707" name="Google Shape;707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65141" y="4786103"/>
              <a:ext cx="689793" cy="6935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25"/>
            <p:cNvSpPr txBox="1"/>
            <p:nvPr/>
          </p:nvSpPr>
          <p:spPr>
            <a:xfrm>
              <a:off x="470728" y="4594799"/>
              <a:ext cx="1078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FF0000"/>
                  </a:solidFill>
                </a:rPr>
                <a:t>Key Source</a:t>
              </a:r>
              <a:endParaRPr sz="900">
                <a:solidFill>
                  <a:srgbClr val="FF0000"/>
                </a:solidFill>
              </a:endParaRPr>
            </a:p>
          </p:txBody>
        </p:sp>
        <p:sp>
          <p:nvSpPr>
            <p:cNvPr id="709" name="Google Shape;709;p25"/>
            <p:cNvSpPr txBox="1"/>
            <p:nvPr/>
          </p:nvSpPr>
          <p:spPr>
            <a:xfrm>
              <a:off x="288040" y="5320243"/>
              <a:ext cx="14439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100uM N1-P:</a:t>
              </a:r>
              <a:endParaRPr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chemeClr val="dk1"/>
                  </a:solidFill>
                </a:rPr>
                <a:t>Total Vol: 500 µL</a:t>
              </a:r>
              <a:endParaRPr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Add: 125 </a:t>
              </a:r>
              <a:r>
                <a:rPr lang="en" sz="1100"/>
                <a:t>µL</a:t>
              </a:r>
              <a:endParaRPr sz="1100"/>
            </a:p>
          </p:txBody>
        </p:sp>
      </p:grpSp>
      <p:grpSp>
        <p:nvGrpSpPr>
          <p:cNvPr id="710" name="Google Shape;710;p25"/>
          <p:cNvGrpSpPr/>
          <p:nvPr/>
        </p:nvGrpSpPr>
        <p:grpSpPr>
          <a:xfrm>
            <a:off x="1404390" y="1852745"/>
            <a:ext cx="1443900" cy="1418144"/>
            <a:chOff x="1404390" y="2499670"/>
            <a:chExt cx="1443900" cy="1418144"/>
          </a:xfrm>
        </p:grpSpPr>
        <p:pic>
          <p:nvPicPr>
            <p:cNvPr id="711" name="Google Shape;711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81492" y="2690974"/>
              <a:ext cx="689793" cy="6935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2" name="Google Shape;712;p25"/>
            <p:cNvSpPr txBox="1"/>
            <p:nvPr/>
          </p:nvSpPr>
          <p:spPr>
            <a:xfrm>
              <a:off x="1587079" y="2499670"/>
              <a:ext cx="1078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FF0000"/>
                  </a:solidFill>
                </a:rPr>
                <a:t>Key Source</a:t>
              </a:r>
              <a:endParaRPr sz="900">
                <a:solidFill>
                  <a:srgbClr val="FF0000"/>
                </a:solidFill>
              </a:endParaRPr>
            </a:p>
          </p:txBody>
        </p:sp>
        <p:sp>
          <p:nvSpPr>
            <p:cNvPr id="713" name="Google Shape;713;p25"/>
            <p:cNvSpPr txBox="1"/>
            <p:nvPr/>
          </p:nvSpPr>
          <p:spPr>
            <a:xfrm>
              <a:off x="1404390" y="3225114"/>
              <a:ext cx="14439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100uM RP-F:</a:t>
              </a:r>
              <a:endParaRPr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</a:rPr>
                <a:t>Total Vol: 500 µL</a:t>
              </a:r>
              <a:endParaRPr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Add: 94 </a:t>
              </a:r>
              <a:r>
                <a:rPr lang="en" sz="1100"/>
                <a:t>µL</a:t>
              </a:r>
              <a:endParaRPr sz="1100"/>
            </a:p>
          </p:txBody>
        </p:sp>
      </p:grpSp>
      <p:grpSp>
        <p:nvGrpSpPr>
          <p:cNvPr id="714" name="Google Shape;714;p25"/>
          <p:cNvGrpSpPr/>
          <p:nvPr/>
        </p:nvGrpSpPr>
        <p:grpSpPr>
          <a:xfrm>
            <a:off x="1404410" y="3270903"/>
            <a:ext cx="1443900" cy="1417494"/>
            <a:chOff x="1343510" y="3979828"/>
            <a:chExt cx="1443900" cy="1417494"/>
          </a:xfrm>
        </p:grpSpPr>
        <p:pic>
          <p:nvPicPr>
            <p:cNvPr id="715" name="Google Shape;715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20611" y="4171132"/>
              <a:ext cx="689793" cy="6935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6" name="Google Shape;716;p25"/>
            <p:cNvSpPr txBox="1"/>
            <p:nvPr/>
          </p:nvSpPr>
          <p:spPr>
            <a:xfrm>
              <a:off x="1526198" y="3979828"/>
              <a:ext cx="1078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FF0000"/>
                  </a:solidFill>
                </a:rPr>
                <a:t>Key Source</a:t>
              </a:r>
              <a:endParaRPr sz="900">
                <a:solidFill>
                  <a:srgbClr val="FF0000"/>
                </a:solidFill>
              </a:endParaRPr>
            </a:p>
          </p:txBody>
        </p:sp>
        <p:sp>
          <p:nvSpPr>
            <p:cNvPr id="717" name="Google Shape;717;p25"/>
            <p:cNvSpPr txBox="1"/>
            <p:nvPr/>
          </p:nvSpPr>
          <p:spPr>
            <a:xfrm>
              <a:off x="1343510" y="4704622"/>
              <a:ext cx="14439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100uM RP-R:</a:t>
              </a:r>
              <a:endParaRPr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chemeClr val="dk1"/>
                  </a:solidFill>
                </a:rPr>
                <a:t>Total Vol: 500 µL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Add: 94 </a:t>
              </a:r>
              <a:r>
                <a:rPr lang="en" sz="1100"/>
                <a:t>µL</a:t>
              </a:r>
              <a:endParaRPr sz="1100"/>
            </a:p>
          </p:txBody>
        </p:sp>
      </p:grpSp>
      <p:grpSp>
        <p:nvGrpSpPr>
          <p:cNvPr id="718" name="Google Shape;718;p25"/>
          <p:cNvGrpSpPr/>
          <p:nvPr/>
        </p:nvGrpSpPr>
        <p:grpSpPr>
          <a:xfrm>
            <a:off x="1403695" y="4612197"/>
            <a:ext cx="1443900" cy="1418144"/>
            <a:chOff x="2520770" y="3130997"/>
            <a:chExt cx="1443900" cy="1418144"/>
          </a:xfrm>
        </p:grpSpPr>
        <p:pic>
          <p:nvPicPr>
            <p:cNvPr id="719" name="Google Shape;719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97872" y="3322302"/>
              <a:ext cx="689793" cy="6935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0" name="Google Shape;720;p25"/>
            <p:cNvSpPr txBox="1"/>
            <p:nvPr/>
          </p:nvSpPr>
          <p:spPr>
            <a:xfrm>
              <a:off x="2703459" y="3130997"/>
              <a:ext cx="1078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FF0000"/>
                  </a:solidFill>
                </a:rPr>
                <a:t>Key Source</a:t>
              </a:r>
              <a:endParaRPr sz="900">
                <a:solidFill>
                  <a:srgbClr val="FF0000"/>
                </a:solidFill>
              </a:endParaRPr>
            </a:p>
          </p:txBody>
        </p:sp>
        <p:sp>
          <p:nvSpPr>
            <p:cNvPr id="721" name="Google Shape;721;p25"/>
            <p:cNvSpPr txBox="1"/>
            <p:nvPr/>
          </p:nvSpPr>
          <p:spPr>
            <a:xfrm>
              <a:off x="2520770" y="3856441"/>
              <a:ext cx="14439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100uM RP-P:</a:t>
              </a:r>
              <a:endParaRPr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chemeClr val="dk1"/>
                  </a:solidFill>
                </a:rPr>
                <a:t>Total Vol: 500 µL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Add: 125 </a:t>
              </a:r>
              <a:r>
                <a:rPr lang="en" sz="1100"/>
                <a:t>µL</a:t>
              </a:r>
              <a:endParaRPr sz="1100"/>
            </a:p>
          </p:txBody>
        </p:sp>
      </p:grpSp>
      <p:sp>
        <p:nvSpPr>
          <p:cNvPr id="722" name="Google Shape;722;p25"/>
          <p:cNvSpPr/>
          <p:nvPr/>
        </p:nvSpPr>
        <p:spPr>
          <a:xfrm rot="-3398">
            <a:off x="3636875" y="3803884"/>
            <a:ext cx="1214101" cy="891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25"/>
          <p:cNvSpPr txBox="1"/>
          <p:nvPr/>
        </p:nvSpPr>
        <p:spPr>
          <a:xfrm>
            <a:off x="4472475" y="4120338"/>
            <a:ext cx="132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5X PCR Primers in 30mL Chub 12.5mL</a:t>
            </a:r>
            <a:endParaRPr sz="1200"/>
          </a:p>
        </p:txBody>
      </p:sp>
      <p:pic>
        <p:nvPicPr>
          <p:cNvPr id="724" name="Google Shape;72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2051" y="3560716"/>
            <a:ext cx="627000" cy="648634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25"/>
          <p:cNvSpPr/>
          <p:nvPr/>
        </p:nvSpPr>
        <p:spPr>
          <a:xfrm rot="-3564">
            <a:off x="5374415" y="3775780"/>
            <a:ext cx="1157401" cy="891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25"/>
          <p:cNvSpPr txBox="1"/>
          <p:nvPr/>
        </p:nvSpPr>
        <p:spPr>
          <a:xfrm>
            <a:off x="5374425" y="3454963"/>
            <a:ext cx="1157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Aliquot</a:t>
            </a:r>
            <a:endParaRPr/>
          </a:p>
        </p:txBody>
      </p:sp>
      <p:sp>
        <p:nvSpPr>
          <p:cNvPr id="727" name="Google Shape;727;p25"/>
          <p:cNvSpPr txBox="1"/>
          <p:nvPr/>
        </p:nvSpPr>
        <p:spPr>
          <a:xfrm>
            <a:off x="7768125" y="4028100"/>
            <a:ext cx="146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5X PCR Primers in 1.5mL Tube:  105.6</a:t>
            </a:r>
            <a:r>
              <a:rPr lang="en" sz="1200">
                <a:solidFill>
                  <a:schemeClr val="dk1"/>
                </a:solidFill>
              </a:rPr>
              <a:t>µL</a:t>
            </a:r>
            <a:r>
              <a:rPr lang="en" sz="1200">
                <a:solidFill>
                  <a:schemeClr val="dk1"/>
                </a:solidFill>
              </a:rPr>
              <a:t> x 10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24 rxns, 10% over.</a:t>
            </a:r>
            <a:endParaRPr/>
          </a:p>
        </p:txBody>
      </p:sp>
      <p:grpSp>
        <p:nvGrpSpPr>
          <p:cNvPr id="728" name="Google Shape;728;p25"/>
          <p:cNvGrpSpPr/>
          <p:nvPr/>
        </p:nvGrpSpPr>
        <p:grpSpPr>
          <a:xfrm>
            <a:off x="4933567" y="3531166"/>
            <a:ext cx="402890" cy="604850"/>
            <a:chOff x="4129088" y="2643188"/>
            <a:chExt cx="1800225" cy="2486025"/>
          </a:xfrm>
        </p:grpSpPr>
        <p:pic>
          <p:nvPicPr>
            <p:cNvPr id="729" name="Google Shape;729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129088" y="2643188"/>
              <a:ext cx="1800225" cy="2486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0" name="Google Shape;730;p25"/>
            <p:cNvSpPr/>
            <p:nvPr/>
          </p:nvSpPr>
          <p:spPr>
            <a:xfrm>
              <a:off x="4291900" y="2643200"/>
              <a:ext cx="1397700" cy="1944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1" name="Google Shape;731;p25"/>
          <p:cNvSpPr/>
          <p:nvPr/>
        </p:nvSpPr>
        <p:spPr>
          <a:xfrm rot="2910598">
            <a:off x="4180600" y="3126092"/>
            <a:ext cx="845447" cy="89266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25"/>
          <p:cNvSpPr txBox="1"/>
          <p:nvPr/>
        </p:nvSpPr>
        <p:spPr>
          <a:xfrm>
            <a:off x="3886275" y="3524875"/>
            <a:ext cx="689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Add</a:t>
            </a:r>
            <a:endParaRPr sz="1200"/>
          </a:p>
        </p:txBody>
      </p:sp>
      <p:sp>
        <p:nvSpPr>
          <p:cNvPr id="733" name="Google Shape;733;p25"/>
          <p:cNvSpPr txBox="1"/>
          <p:nvPr/>
        </p:nvSpPr>
        <p:spPr>
          <a:xfrm>
            <a:off x="6120300" y="4120338"/>
            <a:ext cx="132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5X PCR Primers in 5mL Tube 1.1mL x 11</a:t>
            </a:r>
            <a:endParaRPr sz="1200"/>
          </a:p>
        </p:txBody>
      </p:sp>
      <p:sp>
        <p:nvSpPr>
          <p:cNvPr id="734" name="Google Shape;734;p25"/>
          <p:cNvSpPr txBox="1"/>
          <p:nvPr/>
        </p:nvSpPr>
        <p:spPr>
          <a:xfrm>
            <a:off x="6029400" y="5677525"/>
            <a:ext cx="182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5X </a:t>
            </a:r>
            <a:r>
              <a:rPr lang="en" sz="1200"/>
              <a:t>PCR Primer   Source Stock v1.1</a:t>
            </a:r>
            <a:endParaRPr sz="1200"/>
          </a:p>
        </p:txBody>
      </p:sp>
      <p:sp>
        <p:nvSpPr>
          <p:cNvPr id="735" name="Google Shape;735;p25"/>
          <p:cNvSpPr txBox="1"/>
          <p:nvPr/>
        </p:nvSpPr>
        <p:spPr>
          <a:xfrm>
            <a:off x="7782975" y="6182350"/>
            <a:ext cx="1790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5X</a:t>
            </a:r>
            <a:r>
              <a:rPr lang="en" sz="1200"/>
              <a:t> PCR Primers Working Stock v1.0</a:t>
            </a:r>
            <a:endParaRPr sz="1200"/>
          </a:p>
        </p:txBody>
      </p:sp>
      <p:sp>
        <p:nvSpPr>
          <p:cNvPr id="736" name="Google Shape;736;p25"/>
          <p:cNvSpPr txBox="1"/>
          <p:nvPr/>
        </p:nvSpPr>
        <p:spPr>
          <a:xfrm>
            <a:off x="6358338" y="3248288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(-20)</a:t>
            </a:r>
            <a:endParaRPr sz="1000"/>
          </a:p>
        </p:txBody>
      </p:sp>
      <p:sp>
        <p:nvSpPr>
          <p:cNvPr id="737" name="Google Shape;737;p25"/>
          <p:cNvSpPr txBox="1"/>
          <p:nvPr/>
        </p:nvSpPr>
        <p:spPr>
          <a:xfrm>
            <a:off x="7050825" y="3488313"/>
            <a:ext cx="1157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highlight>
                  <a:srgbClr val="FFFFFF"/>
                </a:highlight>
              </a:rPr>
              <a:t>Aliquot</a:t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738" name="Google Shape;738;p25"/>
          <p:cNvSpPr/>
          <p:nvPr/>
        </p:nvSpPr>
        <p:spPr>
          <a:xfrm rot="-3564">
            <a:off x="7050815" y="3809130"/>
            <a:ext cx="1157401" cy="89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739" name="Google Shape;739;p25"/>
          <p:cNvSpPr/>
          <p:nvPr/>
        </p:nvSpPr>
        <p:spPr>
          <a:xfrm>
            <a:off x="2722325" y="1928375"/>
            <a:ext cx="689700" cy="4003500"/>
          </a:xfrm>
          <a:prstGeom prst="rightBrace">
            <a:avLst>
              <a:gd fmla="val 50000" name="adj1"/>
              <a:gd fmla="val 48248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25"/>
          <p:cNvSpPr txBox="1"/>
          <p:nvPr/>
        </p:nvSpPr>
        <p:spPr>
          <a:xfrm>
            <a:off x="636775" y="412025"/>
            <a:ext cx="2584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Numbers need to be updated for whole Eurofins Genomics Kit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26"/>
          <p:cNvSpPr/>
          <p:nvPr/>
        </p:nvSpPr>
        <p:spPr>
          <a:xfrm>
            <a:off x="759025" y="3855575"/>
            <a:ext cx="1799700" cy="2627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6" name="Google Shape;7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2847" y="3954240"/>
            <a:ext cx="752056" cy="778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2050" y="3577474"/>
            <a:ext cx="488861" cy="689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26"/>
          <p:cNvSpPr txBox="1"/>
          <p:nvPr/>
        </p:nvSpPr>
        <p:spPr>
          <a:xfrm>
            <a:off x="4557725" y="4154600"/>
            <a:ext cx="1509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Reaction Mix in 1.5mL Tube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472.5 </a:t>
            </a:r>
            <a:r>
              <a:rPr lang="en" sz="1200"/>
              <a:t>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24 rxns, 9% over.</a:t>
            </a:r>
            <a:endParaRPr sz="1200"/>
          </a:p>
        </p:txBody>
      </p:sp>
      <p:sp>
        <p:nvSpPr>
          <p:cNvPr id="749" name="Google Shape;749;p26"/>
          <p:cNvSpPr txBox="1"/>
          <p:nvPr/>
        </p:nvSpPr>
        <p:spPr>
          <a:xfrm>
            <a:off x="7178049" y="603500"/>
            <a:ext cx="235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PCR Assay Diagram</a:t>
            </a:r>
            <a:endParaRPr b="1"/>
          </a:p>
        </p:txBody>
      </p:sp>
      <p:pic>
        <p:nvPicPr>
          <p:cNvPr id="750" name="Google Shape;7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9147" y="5432265"/>
            <a:ext cx="752056" cy="778027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26"/>
          <p:cNvSpPr txBox="1"/>
          <p:nvPr/>
        </p:nvSpPr>
        <p:spPr>
          <a:xfrm>
            <a:off x="1309671" y="4528000"/>
            <a:ext cx="129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Luna PCR MM: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 mL x 5</a:t>
            </a:r>
            <a:endParaRPr sz="1200"/>
          </a:p>
        </p:txBody>
      </p:sp>
      <p:sp>
        <p:nvSpPr>
          <p:cNvPr id="752" name="Google Shape;752;p26"/>
          <p:cNvSpPr/>
          <p:nvPr/>
        </p:nvSpPr>
        <p:spPr>
          <a:xfrm rot="-2696999">
            <a:off x="2900220" y="4844612"/>
            <a:ext cx="2187294" cy="89095"/>
          </a:xfrm>
          <a:prstGeom prst="rightArrow">
            <a:avLst>
              <a:gd fmla="val 44688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3" name="Google Shape;7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2822" y="5356078"/>
            <a:ext cx="752056" cy="778027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26"/>
          <p:cNvSpPr txBox="1"/>
          <p:nvPr/>
        </p:nvSpPr>
        <p:spPr>
          <a:xfrm rot="-2699237">
            <a:off x="3385023" y="4648285"/>
            <a:ext cx="956079" cy="338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Add 26.4 </a:t>
            </a:r>
            <a:r>
              <a:rPr lang="en" sz="1000"/>
              <a:t>µL</a:t>
            </a:r>
            <a:endParaRPr sz="1000"/>
          </a:p>
        </p:txBody>
      </p:sp>
      <p:sp>
        <p:nvSpPr>
          <p:cNvPr id="755" name="Google Shape;755;p26"/>
          <p:cNvSpPr txBox="1"/>
          <p:nvPr/>
        </p:nvSpPr>
        <p:spPr>
          <a:xfrm>
            <a:off x="1179313" y="6002500"/>
            <a:ext cx="1559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LUNA RT: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500 </a:t>
            </a:r>
            <a:r>
              <a:rPr lang="en" sz="1200"/>
              <a:t>µL</a:t>
            </a:r>
            <a:endParaRPr sz="1200"/>
          </a:p>
        </p:txBody>
      </p:sp>
      <p:sp>
        <p:nvSpPr>
          <p:cNvPr id="756" name="Google Shape;756;p26"/>
          <p:cNvSpPr/>
          <p:nvPr/>
        </p:nvSpPr>
        <p:spPr>
          <a:xfrm rot="-468841">
            <a:off x="2110232" y="4121856"/>
            <a:ext cx="2868535" cy="87189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7" name="Google Shape;7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5060" y="2271940"/>
            <a:ext cx="752056" cy="778027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26"/>
          <p:cNvSpPr txBox="1"/>
          <p:nvPr/>
        </p:nvSpPr>
        <p:spPr>
          <a:xfrm>
            <a:off x="1353338" y="2868700"/>
            <a:ext cx="1435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5X PCR Primers in 1.5mL Tube:  105.6</a:t>
            </a:r>
            <a:r>
              <a:rPr lang="en" sz="1200">
                <a:solidFill>
                  <a:schemeClr val="dk1"/>
                </a:solidFill>
              </a:rPr>
              <a:t>µL</a:t>
            </a:r>
            <a:endParaRPr/>
          </a:p>
        </p:txBody>
      </p:sp>
      <p:sp>
        <p:nvSpPr>
          <p:cNvPr id="759" name="Google Shape;759;p26"/>
          <p:cNvSpPr/>
          <p:nvPr/>
        </p:nvSpPr>
        <p:spPr>
          <a:xfrm rot="-3331">
            <a:off x="2243252" y="5765049"/>
            <a:ext cx="619200" cy="89100"/>
          </a:xfrm>
          <a:prstGeom prst="rightArrow">
            <a:avLst>
              <a:gd fmla="val 44688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26"/>
          <p:cNvSpPr txBox="1"/>
          <p:nvPr/>
        </p:nvSpPr>
        <p:spPr>
          <a:xfrm>
            <a:off x="1974138" y="5484138"/>
            <a:ext cx="1157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highlight>
                  <a:srgbClr val="FFFFFF"/>
                </a:highlight>
              </a:rPr>
              <a:t>Aliquot</a:t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761" name="Google Shape;761;p26"/>
          <p:cNvSpPr txBox="1"/>
          <p:nvPr/>
        </p:nvSpPr>
        <p:spPr>
          <a:xfrm>
            <a:off x="2371813" y="6007750"/>
            <a:ext cx="1377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LUNA RT in 1.5mL Tube: </a:t>
            </a:r>
            <a:endParaRPr sz="12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100 </a:t>
            </a:r>
            <a:r>
              <a:rPr lang="en" sz="1200">
                <a:highlight>
                  <a:srgbClr val="FFFFFF"/>
                </a:highlight>
              </a:rPr>
              <a:t>µL</a:t>
            </a:r>
            <a:r>
              <a:rPr lang="en" sz="1200">
                <a:highlight>
                  <a:srgbClr val="FFFFFF"/>
                </a:highlight>
              </a:rPr>
              <a:t> x 5</a:t>
            </a:r>
            <a:endParaRPr sz="1200">
              <a:highlight>
                <a:srgbClr val="FFFFFF"/>
              </a:highlight>
            </a:endParaRPr>
          </a:p>
        </p:txBody>
      </p:sp>
      <p:sp>
        <p:nvSpPr>
          <p:cNvPr id="762" name="Google Shape;762;p26"/>
          <p:cNvSpPr txBox="1"/>
          <p:nvPr/>
        </p:nvSpPr>
        <p:spPr>
          <a:xfrm rot="-539367">
            <a:off x="2959478" y="3871882"/>
            <a:ext cx="956144" cy="3387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Add 264 </a:t>
            </a:r>
            <a:r>
              <a:rPr lang="en" sz="1000"/>
              <a:t>µL</a:t>
            </a:r>
            <a:endParaRPr sz="1000"/>
          </a:p>
        </p:txBody>
      </p:sp>
      <p:sp>
        <p:nvSpPr>
          <p:cNvPr id="763" name="Google Shape;763;p26"/>
          <p:cNvSpPr txBox="1"/>
          <p:nvPr/>
        </p:nvSpPr>
        <p:spPr>
          <a:xfrm rot="1422159">
            <a:off x="3434038" y="2989483"/>
            <a:ext cx="752257" cy="35410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Add</a:t>
            </a:r>
            <a:endParaRPr sz="1100"/>
          </a:p>
        </p:txBody>
      </p:sp>
      <p:sp>
        <p:nvSpPr>
          <p:cNvPr id="764" name="Google Shape;764;p26"/>
          <p:cNvSpPr/>
          <p:nvPr/>
        </p:nvSpPr>
        <p:spPr>
          <a:xfrm rot="1420078">
            <a:off x="2115277" y="3197491"/>
            <a:ext cx="3010196" cy="88518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26"/>
          <p:cNvSpPr/>
          <p:nvPr/>
        </p:nvSpPr>
        <p:spPr>
          <a:xfrm rot="3123945">
            <a:off x="4564658" y="3327426"/>
            <a:ext cx="610485" cy="88697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26"/>
          <p:cNvSpPr txBox="1"/>
          <p:nvPr/>
        </p:nvSpPr>
        <p:spPr>
          <a:xfrm>
            <a:off x="4010100" y="2630888"/>
            <a:ext cx="1128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NFWater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79.2</a:t>
            </a:r>
            <a:r>
              <a:rPr lang="en" sz="1200"/>
              <a:t>µL</a:t>
            </a:r>
            <a:endParaRPr sz="1200"/>
          </a:p>
        </p:txBody>
      </p:sp>
      <p:sp>
        <p:nvSpPr>
          <p:cNvPr id="767" name="Google Shape;767;p26"/>
          <p:cNvSpPr txBox="1"/>
          <p:nvPr/>
        </p:nvSpPr>
        <p:spPr>
          <a:xfrm>
            <a:off x="759025" y="3799300"/>
            <a:ext cx="676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NEB E3006 Kit</a:t>
            </a:r>
            <a:endParaRPr sz="1200"/>
          </a:p>
        </p:txBody>
      </p:sp>
      <p:sp>
        <p:nvSpPr>
          <p:cNvPr id="768" name="Google Shape;768;p26"/>
          <p:cNvSpPr/>
          <p:nvPr/>
        </p:nvSpPr>
        <p:spPr>
          <a:xfrm>
            <a:off x="7281049" y="3855575"/>
            <a:ext cx="5592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26"/>
          <p:cNvSpPr txBox="1"/>
          <p:nvPr/>
        </p:nvSpPr>
        <p:spPr>
          <a:xfrm>
            <a:off x="7262988" y="3605675"/>
            <a:ext cx="676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18</a:t>
            </a:r>
            <a:r>
              <a:rPr lang="en" sz="1000"/>
              <a:t> </a:t>
            </a:r>
            <a:r>
              <a:rPr lang="en" sz="1000"/>
              <a:t>µL</a:t>
            </a:r>
            <a:endParaRPr sz="1000"/>
          </a:p>
        </p:txBody>
      </p:sp>
      <p:sp>
        <p:nvSpPr>
          <p:cNvPr id="770" name="Google Shape;770;p26"/>
          <p:cNvSpPr txBox="1"/>
          <p:nvPr/>
        </p:nvSpPr>
        <p:spPr>
          <a:xfrm>
            <a:off x="7668750" y="4549225"/>
            <a:ext cx="1624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PCR Rxn : 20 </a:t>
            </a:r>
            <a:r>
              <a:rPr lang="en"/>
              <a:t>µL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</a:t>
            </a:r>
            <a:r>
              <a:rPr lang="en" sz="1200"/>
              <a:t> MM: 18 </a:t>
            </a:r>
            <a:r>
              <a:rPr lang="en" sz="1200"/>
              <a:t>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</a:t>
            </a:r>
            <a:r>
              <a:rPr lang="en" sz="1200"/>
              <a:t>µL</a:t>
            </a:r>
            <a:endParaRPr sz="1200"/>
          </a:p>
        </p:txBody>
      </p:sp>
      <p:pic>
        <p:nvPicPr>
          <p:cNvPr id="771" name="Google Shape;77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3550" y="3121025"/>
            <a:ext cx="1135200" cy="484444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26"/>
          <p:cNvSpPr txBox="1"/>
          <p:nvPr/>
        </p:nvSpPr>
        <p:spPr>
          <a:xfrm rot="-956">
            <a:off x="7459182" y="2335271"/>
            <a:ext cx="1078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+ 2 </a:t>
            </a:r>
            <a:r>
              <a:rPr lang="en" sz="1100"/>
              <a:t>µL</a:t>
            </a:r>
            <a:r>
              <a:rPr lang="en" sz="1100"/>
              <a:t> Samples</a:t>
            </a:r>
            <a:endParaRPr sz="1100"/>
          </a:p>
        </p:txBody>
      </p:sp>
      <p:sp>
        <p:nvSpPr>
          <p:cNvPr id="773" name="Google Shape;773;p26"/>
          <p:cNvSpPr/>
          <p:nvPr/>
        </p:nvSpPr>
        <p:spPr>
          <a:xfrm rot="3209002">
            <a:off x="7782852" y="2935453"/>
            <a:ext cx="418448" cy="8904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26"/>
          <p:cNvSpPr/>
          <p:nvPr/>
        </p:nvSpPr>
        <p:spPr>
          <a:xfrm>
            <a:off x="5438150" y="3852250"/>
            <a:ext cx="7110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26"/>
          <p:cNvSpPr txBox="1"/>
          <p:nvPr/>
        </p:nvSpPr>
        <p:spPr>
          <a:xfrm>
            <a:off x="5933875" y="3982525"/>
            <a:ext cx="1509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PCR</a:t>
            </a:r>
            <a:r>
              <a:rPr lang="en" sz="1200">
                <a:highlight>
                  <a:srgbClr val="FFFFFF"/>
                </a:highlight>
              </a:rPr>
              <a:t> Reaction Mix in PCR Fill Strip (57 </a:t>
            </a:r>
            <a:r>
              <a:rPr lang="en" sz="1200">
                <a:highlight>
                  <a:srgbClr val="FFFFFF"/>
                </a:highlight>
              </a:rPr>
              <a:t>µL</a:t>
            </a:r>
            <a:r>
              <a:rPr lang="en" sz="1200">
                <a:highlight>
                  <a:srgbClr val="FFFFFF"/>
                </a:highlight>
              </a:rPr>
              <a:t>/well)</a:t>
            </a:r>
            <a:endParaRPr sz="1200">
              <a:highlight>
                <a:srgbClr val="FFFFFF"/>
              </a:highlight>
            </a:endParaRPr>
          </a:p>
        </p:txBody>
      </p:sp>
      <p:pic>
        <p:nvPicPr>
          <p:cNvPr id="776" name="Google Shape;77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9250" y="3696538"/>
            <a:ext cx="1052141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26"/>
          <p:cNvSpPr txBox="1"/>
          <p:nvPr/>
        </p:nvSpPr>
        <p:spPr>
          <a:xfrm>
            <a:off x="5402702" y="3605675"/>
            <a:ext cx="78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57</a:t>
            </a:r>
            <a:r>
              <a:rPr lang="en" sz="1000"/>
              <a:t> </a:t>
            </a:r>
            <a:r>
              <a:rPr lang="en" sz="1000"/>
              <a:t>µL</a:t>
            </a:r>
            <a:r>
              <a:rPr lang="en" sz="1000"/>
              <a:t> x 8</a:t>
            </a:r>
            <a:endParaRPr sz="1000"/>
          </a:p>
        </p:txBody>
      </p:sp>
      <p:pic>
        <p:nvPicPr>
          <p:cNvPr id="778" name="Google Shape;77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3550" y="3625175"/>
            <a:ext cx="1135200" cy="484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3550" y="4093925"/>
            <a:ext cx="1135200" cy="484444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26"/>
          <p:cNvSpPr txBox="1"/>
          <p:nvPr/>
        </p:nvSpPr>
        <p:spPr>
          <a:xfrm>
            <a:off x="7203250" y="1372663"/>
            <a:ext cx="2304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PCR Assay v1.3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7"/>
          <p:cNvSpPr txBox="1"/>
          <p:nvPr>
            <p:ph type="title"/>
          </p:nvPr>
        </p:nvSpPr>
        <p:spPr>
          <a:xfrm>
            <a:off x="342745" y="3715607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EXTRA</a:t>
            </a:r>
            <a:endParaRPr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28"/>
          <p:cNvSpPr/>
          <p:nvPr/>
        </p:nvSpPr>
        <p:spPr>
          <a:xfrm>
            <a:off x="228700" y="2970250"/>
            <a:ext cx="4512600" cy="2480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28"/>
          <p:cNvSpPr/>
          <p:nvPr/>
        </p:nvSpPr>
        <p:spPr>
          <a:xfrm>
            <a:off x="228700" y="5603850"/>
            <a:ext cx="4847100" cy="1951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28"/>
          <p:cNvSpPr/>
          <p:nvPr/>
        </p:nvSpPr>
        <p:spPr>
          <a:xfrm>
            <a:off x="228700" y="210175"/>
            <a:ext cx="4667400" cy="2702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3" name="Google Shape;793;p28"/>
          <p:cNvPicPr preferRelativeResize="0"/>
          <p:nvPr/>
        </p:nvPicPr>
        <p:blipFill rotWithShape="1">
          <a:blip r:embed="rId3">
            <a:alphaModFix/>
          </a:blip>
          <a:srcRect b="0" l="0" r="0" t="7587"/>
          <a:stretch/>
        </p:blipFill>
        <p:spPr>
          <a:xfrm>
            <a:off x="4298075" y="5650475"/>
            <a:ext cx="489275" cy="11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28"/>
          <p:cNvSpPr/>
          <p:nvPr/>
        </p:nvSpPr>
        <p:spPr>
          <a:xfrm>
            <a:off x="7991575" y="619750"/>
            <a:ext cx="1495500" cy="44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5" name="Google Shape;79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1350" y="3905153"/>
            <a:ext cx="538200" cy="570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187" y="1171037"/>
            <a:ext cx="676159" cy="759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5627" y="3506594"/>
            <a:ext cx="807000" cy="1279655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28"/>
          <p:cNvSpPr txBox="1"/>
          <p:nvPr/>
        </p:nvSpPr>
        <p:spPr>
          <a:xfrm>
            <a:off x="510872" y="989125"/>
            <a:ext cx="973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0000"/>
                </a:solidFill>
              </a:rPr>
              <a:t>Key Source</a:t>
            </a:r>
            <a:endParaRPr sz="900">
              <a:solidFill>
                <a:srgbClr val="FF0000"/>
              </a:solidFill>
            </a:endParaRPr>
          </a:p>
        </p:txBody>
      </p:sp>
      <p:sp>
        <p:nvSpPr>
          <p:cNvPr id="799" name="Google Shape;799;p28"/>
          <p:cNvSpPr txBox="1"/>
          <p:nvPr/>
        </p:nvSpPr>
        <p:spPr>
          <a:xfrm>
            <a:off x="468851" y="1861184"/>
            <a:ext cx="90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TCEP: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25g</a:t>
            </a:r>
            <a:endParaRPr sz="1200"/>
          </a:p>
        </p:txBody>
      </p:sp>
      <p:sp>
        <p:nvSpPr>
          <p:cNvPr id="800" name="Google Shape;800;p28"/>
          <p:cNvSpPr txBox="1"/>
          <p:nvPr/>
        </p:nvSpPr>
        <p:spPr>
          <a:xfrm>
            <a:off x="344663" y="4615989"/>
            <a:ext cx="1128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10N NaOH: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 L</a:t>
            </a:r>
            <a:endParaRPr sz="1200"/>
          </a:p>
        </p:txBody>
      </p:sp>
      <p:sp>
        <p:nvSpPr>
          <p:cNvPr id="801" name="Google Shape;801;p28"/>
          <p:cNvSpPr txBox="1"/>
          <p:nvPr/>
        </p:nvSpPr>
        <p:spPr>
          <a:xfrm>
            <a:off x="637838" y="6681138"/>
            <a:ext cx="924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.5M EDTA: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100 mL</a:t>
            </a:r>
            <a:endParaRPr sz="1200"/>
          </a:p>
        </p:txBody>
      </p:sp>
      <p:pic>
        <p:nvPicPr>
          <p:cNvPr id="802" name="Google Shape;80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6240" y="3413750"/>
            <a:ext cx="489285" cy="12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28"/>
          <p:cNvSpPr txBox="1"/>
          <p:nvPr/>
        </p:nvSpPr>
        <p:spPr>
          <a:xfrm>
            <a:off x="1127600" y="1150825"/>
            <a:ext cx="904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Entire Contents</a:t>
            </a:r>
            <a:endParaRPr sz="1100"/>
          </a:p>
        </p:txBody>
      </p:sp>
      <p:sp>
        <p:nvSpPr>
          <p:cNvPr id="804" name="Google Shape;804;p28"/>
          <p:cNvSpPr/>
          <p:nvPr/>
        </p:nvSpPr>
        <p:spPr>
          <a:xfrm>
            <a:off x="1295300" y="4134625"/>
            <a:ext cx="7218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28"/>
          <p:cNvSpPr txBox="1"/>
          <p:nvPr/>
        </p:nvSpPr>
        <p:spPr>
          <a:xfrm>
            <a:off x="1193750" y="2912736"/>
            <a:ext cx="924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+ 77.1mL  NFWater</a:t>
            </a:r>
            <a:endParaRPr sz="1200"/>
          </a:p>
        </p:txBody>
      </p:sp>
      <p:sp>
        <p:nvSpPr>
          <p:cNvPr id="806" name="Google Shape;806;p28"/>
          <p:cNvSpPr txBox="1"/>
          <p:nvPr/>
        </p:nvSpPr>
        <p:spPr>
          <a:xfrm>
            <a:off x="3273838" y="1853800"/>
            <a:ext cx="1166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.5M TCEP in 30mL Chub: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12 mL x 16</a:t>
            </a:r>
            <a:endParaRPr sz="1200"/>
          </a:p>
        </p:txBody>
      </p:sp>
      <p:sp>
        <p:nvSpPr>
          <p:cNvPr id="807" name="Google Shape;807;p28"/>
          <p:cNvSpPr txBox="1"/>
          <p:nvPr/>
        </p:nvSpPr>
        <p:spPr>
          <a:xfrm>
            <a:off x="3416175" y="4503350"/>
            <a:ext cx="132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3.83N NaOH in 15mL Falcon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7.2 mL x 17</a:t>
            </a:r>
            <a:endParaRPr sz="1200"/>
          </a:p>
        </p:txBody>
      </p:sp>
      <p:sp>
        <p:nvSpPr>
          <p:cNvPr id="808" name="Google Shape;808;p28"/>
          <p:cNvSpPr txBox="1"/>
          <p:nvPr/>
        </p:nvSpPr>
        <p:spPr>
          <a:xfrm>
            <a:off x="3959638" y="6670975"/>
            <a:ext cx="1166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.5M EDTA in 15mL Falcon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4.8 mL x 16</a:t>
            </a:r>
            <a:endParaRPr sz="1200"/>
          </a:p>
        </p:txBody>
      </p:sp>
      <p:sp>
        <p:nvSpPr>
          <p:cNvPr id="809" name="Google Shape;809;p28"/>
          <p:cNvSpPr txBox="1"/>
          <p:nvPr/>
        </p:nvSpPr>
        <p:spPr>
          <a:xfrm rot="2627">
            <a:off x="5695875" y="4472925"/>
            <a:ext cx="11778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100X IS in 30mL Chub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TCEP: .25M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EDTA: .1M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NaOH: 1.15N</a:t>
            </a:r>
            <a:endParaRPr sz="1200"/>
          </a:p>
        </p:txBody>
      </p:sp>
      <p:sp>
        <p:nvSpPr>
          <p:cNvPr id="810" name="Google Shape;810;p28"/>
          <p:cNvSpPr txBox="1"/>
          <p:nvPr/>
        </p:nvSpPr>
        <p:spPr>
          <a:xfrm rot="3458">
            <a:off x="4417104" y="3928933"/>
            <a:ext cx="1192801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highlight>
                  <a:srgbClr val="FFFFFF"/>
                </a:highlight>
              </a:rPr>
              <a:t>  1 Aliquot</a:t>
            </a:r>
            <a:endParaRPr sz="1100">
              <a:highlight>
                <a:srgbClr val="FFFFFF"/>
              </a:highlight>
            </a:endParaRPr>
          </a:p>
        </p:txBody>
      </p:sp>
      <p:sp>
        <p:nvSpPr>
          <p:cNvPr id="811" name="Google Shape;811;p28"/>
          <p:cNvSpPr/>
          <p:nvPr/>
        </p:nvSpPr>
        <p:spPr>
          <a:xfrm rot="-3159110">
            <a:off x="4372129" y="5187266"/>
            <a:ext cx="1825744" cy="8856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28"/>
          <p:cNvSpPr txBox="1"/>
          <p:nvPr/>
        </p:nvSpPr>
        <p:spPr>
          <a:xfrm>
            <a:off x="7611213" y="4305400"/>
            <a:ext cx="1420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100X Inactivation Solution in 1.5mL Tube: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 mL x 24</a:t>
            </a:r>
            <a:endParaRPr sz="1200"/>
          </a:p>
        </p:txBody>
      </p:sp>
      <p:sp>
        <p:nvSpPr>
          <p:cNvPr id="813" name="Google Shape;813;p28"/>
          <p:cNvSpPr txBox="1"/>
          <p:nvPr/>
        </p:nvSpPr>
        <p:spPr>
          <a:xfrm>
            <a:off x="3417513" y="981325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(-20)</a:t>
            </a:r>
            <a:endParaRPr sz="1000"/>
          </a:p>
        </p:txBody>
      </p:sp>
      <p:sp>
        <p:nvSpPr>
          <p:cNvPr id="814" name="Google Shape;814;p28"/>
          <p:cNvSpPr txBox="1"/>
          <p:nvPr/>
        </p:nvSpPr>
        <p:spPr>
          <a:xfrm>
            <a:off x="7935063" y="3651575"/>
            <a:ext cx="86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freeze (-20)</a:t>
            </a:r>
            <a:endParaRPr sz="1000"/>
          </a:p>
        </p:txBody>
      </p:sp>
      <p:pic>
        <p:nvPicPr>
          <p:cNvPr id="815" name="Google Shape;81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1400" y="5824606"/>
            <a:ext cx="807000" cy="928820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28"/>
          <p:cNvSpPr/>
          <p:nvPr/>
        </p:nvSpPr>
        <p:spPr>
          <a:xfrm>
            <a:off x="1219100" y="1565950"/>
            <a:ext cx="7218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7" name="Google Shape;817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9701" y="913367"/>
            <a:ext cx="721800" cy="1215108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28"/>
          <p:cNvSpPr txBox="1"/>
          <p:nvPr/>
        </p:nvSpPr>
        <p:spPr>
          <a:xfrm>
            <a:off x="1785100" y="2098600"/>
            <a:ext cx="1026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.5M TCEP in 250 mL glass bottle</a:t>
            </a:r>
            <a:endParaRPr/>
          </a:p>
        </p:txBody>
      </p:sp>
      <p:sp>
        <p:nvSpPr>
          <p:cNvPr id="819" name="Google Shape;819;p28"/>
          <p:cNvSpPr/>
          <p:nvPr/>
        </p:nvSpPr>
        <p:spPr>
          <a:xfrm>
            <a:off x="2750300" y="1580625"/>
            <a:ext cx="8643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28"/>
          <p:cNvSpPr txBox="1"/>
          <p:nvPr/>
        </p:nvSpPr>
        <p:spPr>
          <a:xfrm>
            <a:off x="2847275" y="1311625"/>
            <a:ext cx="620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821" name="Google Shape;821;p28"/>
          <p:cNvSpPr/>
          <p:nvPr/>
        </p:nvSpPr>
        <p:spPr>
          <a:xfrm>
            <a:off x="2920222" y="4186950"/>
            <a:ext cx="9048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28"/>
          <p:cNvSpPr txBox="1"/>
          <p:nvPr/>
        </p:nvSpPr>
        <p:spPr>
          <a:xfrm>
            <a:off x="3038838" y="3893225"/>
            <a:ext cx="620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823" name="Google Shape;823;p28"/>
          <p:cNvSpPr txBox="1"/>
          <p:nvPr/>
        </p:nvSpPr>
        <p:spPr>
          <a:xfrm>
            <a:off x="1979975" y="4570350"/>
            <a:ext cx="1128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3.83N NaOH in 250 mL glass bottle</a:t>
            </a:r>
            <a:endParaRPr/>
          </a:p>
        </p:txBody>
      </p:sp>
      <p:sp>
        <p:nvSpPr>
          <p:cNvPr id="824" name="Google Shape;824;p28"/>
          <p:cNvSpPr/>
          <p:nvPr/>
        </p:nvSpPr>
        <p:spPr>
          <a:xfrm rot="-2335">
            <a:off x="6484475" y="4062294"/>
            <a:ext cx="1325100" cy="885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28"/>
          <p:cNvSpPr txBox="1"/>
          <p:nvPr/>
        </p:nvSpPr>
        <p:spPr>
          <a:xfrm rot="16615">
            <a:off x="6715518" y="3792774"/>
            <a:ext cx="620707" cy="3540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826" name="Google Shape;826;p28"/>
          <p:cNvSpPr/>
          <p:nvPr/>
        </p:nvSpPr>
        <p:spPr>
          <a:xfrm rot="3927183">
            <a:off x="767051" y="899620"/>
            <a:ext cx="220971" cy="88736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28"/>
          <p:cNvSpPr/>
          <p:nvPr/>
        </p:nvSpPr>
        <p:spPr>
          <a:xfrm rot="3647187">
            <a:off x="1794365" y="1080324"/>
            <a:ext cx="357124" cy="88902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28"/>
          <p:cNvSpPr txBox="1"/>
          <p:nvPr/>
        </p:nvSpPr>
        <p:spPr>
          <a:xfrm>
            <a:off x="306850" y="381000"/>
            <a:ext cx="102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+ 100mL NFWater</a:t>
            </a:r>
            <a:endParaRPr/>
          </a:p>
        </p:txBody>
      </p:sp>
      <p:sp>
        <p:nvSpPr>
          <p:cNvPr id="829" name="Google Shape;829;p28"/>
          <p:cNvSpPr txBox="1"/>
          <p:nvPr/>
        </p:nvSpPr>
        <p:spPr>
          <a:xfrm>
            <a:off x="1312625" y="485775"/>
            <a:ext cx="102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+ 74 mL NFWater</a:t>
            </a:r>
            <a:endParaRPr/>
          </a:p>
        </p:txBody>
      </p:sp>
      <p:sp>
        <p:nvSpPr>
          <p:cNvPr id="830" name="Google Shape;830;p28"/>
          <p:cNvSpPr txBox="1"/>
          <p:nvPr/>
        </p:nvSpPr>
        <p:spPr>
          <a:xfrm rot="-3237096">
            <a:off x="4403604" y="5098402"/>
            <a:ext cx="1322416" cy="3540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highlight>
                  <a:srgbClr val="FFFFFF"/>
                </a:highlight>
              </a:rPr>
              <a:t>1 Aliquot</a:t>
            </a:r>
            <a:endParaRPr sz="1100">
              <a:highlight>
                <a:srgbClr val="FFFFFF"/>
              </a:highlight>
            </a:endParaRPr>
          </a:p>
        </p:txBody>
      </p:sp>
      <p:pic>
        <p:nvPicPr>
          <p:cNvPr id="831" name="Google Shape;831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83963" y="3439617"/>
            <a:ext cx="721800" cy="12151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2" name="Google Shape;832;p28"/>
          <p:cNvGrpSpPr/>
          <p:nvPr/>
        </p:nvGrpSpPr>
        <p:grpSpPr>
          <a:xfrm>
            <a:off x="3648229" y="1231678"/>
            <a:ext cx="402890" cy="604850"/>
            <a:chOff x="4129088" y="2643188"/>
            <a:chExt cx="1800225" cy="2486025"/>
          </a:xfrm>
        </p:grpSpPr>
        <p:pic>
          <p:nvPicPr>
            <p:cNvPr id="833" name="Google Shape;833;p28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129088" y="2643188"/>
              <a:ext cx="1800225" cy="2486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4" name="Google Shape;834;p28"/>
            <p:cNvSpPr/>
            <p:nvPr/>
          </p:nvSpPr>
          <p:spPr>
            <a:xfrm>
              <a:off x="4291900" y="2643200"/>
              <a:ext cx="1397700" cy="1944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5" name="Google Shape;835;p28"/>
          <p:cNvGrpSpPr/>
          <p:nvPr/>
        </p:nvGrpSpPr>
        <p:grpSpPr>
          <a:xfrm>
            <a:off x="6049579" y="3920203"/>
            <a:ext cx="402890" cy="604850"/>
            <a:chOff x="4129088" y="2643188"/>
            <a:chExt cx="1800225" cy="2486025"/>
          </a:xfrm>
        </p:grpSpPr>
        <p:pic>
          <p:nvPicPr>
            <p:cNvPr id="836" name="Google Shape;836;p28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129088" y="2643188"/>
              <a:ext cx="1800225" cy="2486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7" name="Google Shape;837;p28"/>
            <p:cNvSpPr/>
            <p:nvPr/>
          </p:nvSpPr>
          <p:spPr>
            <a:xfrm>
              <a:off x="4291900" y="2643200"/>
              <a:ext cx="1397700" cy="1944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8" name="Google Shape;838;p28"/>
          <p:cNvSpPr/>
          <p:nvPr/>
        </p:nvSpPr>
        <p:spPr>
          <a:xfrm rot="-1427">
            <a:off x="1450050" y="6319851"/>
            <a:ext cx="28911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28"/>
          <p:cNvSpPr txBox="1"/>
          <p:nvPr/>
        </p:nvSpPr>
        <p:spPr>
          <a:xfrm>
            <a:off x="3026250" y="2600950"/>
            <a:ext cx="1926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TCEP Batch Record v1.1</a:t>
            </a:r>
            <a:endParaRPr sz="1200"/>
          </a:p>
        </p:txBody>
      </p:sp>
      <p:sp>
        <p:nvSpPr>
          <p:cNvPr id="840" name="Google Shape;840;p28"/>
          <p:cNvSpPr txBox="1"/>
          <p:nvPr/>
        </p:nvSpPr>
        <p:spPr>
          <a:xfrm>
            <a:off x="2905775" y="5178775"/>
            <a:ext cx="1926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NaOH Batch Record v1.0</a:t>
            </a:r>
            <a:endParaRPr sz="1200"/>
          </a:p>
        </p:txBody>
      </p:sp>
      <p:sp>
        <p:nvSpPr>
          <p:cNvPr id="841" name="Google Shape;841;p28"/>
          <p:cNvSpPr txBox="1"/>
          <p:nvPr/>
        </p:nvSpPr>
        <p:spPr>
          <a:xfrm>
            <a:off x="3203850" y="7291475"/>
            <a:ext cx="2026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EDTA Batch Record v1.0</a:t>
            </a:r>
            <a:endParaRPr sz="1200"/>
          </a:p>
        </p:txBody>
      </p:sp>
      <p:sp>
        <p:nvSpPr>
          <p:cNvPr id="842" name="Google Shape;842;p28"/>
          <p:cNvSpPr txBox="1"/>
          <p:nvPr/>
        </p:nvSpPr>
        <p:spPr>
          <a:xfrm>
            <a:off x="6568050" y="350250"/>
            <a:ext cx="324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100X Inactivation Solution</a:t>
            </a:r>
            <a:endParaRPr b="1"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Diagram</a:t>
            </a:r>
            <a:endParaRPr b="1" sz="2000"/>
          </a:p>
        </p:txBody>
      </p:sp>
      <p:sp>
        <p:nvSpPr>
          <p:cNvPr id="843" name="Google Shape;843;p28"/>
          <p:cNvSpPr txBox="1"/>
          <p:nvPr/>
        </p:nvSpPr>
        <p:spPr>
          <a:xfrm>
            <a:off x="2488163" y="6072875"/>
            <a:ext cx="620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Aliquot</a:t>
            </a:r>
            <a:endParaRPr sz="1100"/>
          </a:p>
        </p:txBody>
      </p:sp>
      <p:sp>
        <p:nvSpPr>
          <p:cNvPr id="844" name="Google Shape;844;p28"/>
          <p:cNvSpPr/>
          <p:nvPr/>
        </p:nvSpPr>
        <p:spPr>
          <a:xfrm rot="3130397">
            <a:off x="1876568" y="3497629"/>
            <a:ext cx="406017" cy="8875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28"/>
          <p:cNvSpPr txBox="1"/>
          <p:nvPr/>
        </p:nvSpPr>
        <p:spPr>
          <a:xfrm>
            <a:off x="1159000" y="3862486"/>
            <a:ext cx="924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+ 47.9 mL</a:t>
            </a:r>
            <a:endParaRPr sz="1200"/>
          </a:p>
        </p:txBody>
      </p:sp>
      <p:sp>
        <p:nvSpPr>
          <p:cNvPr id="846" name="Google Shape;846;p28"/>
          <p:cNvSpPr txBox="1"/>
          <p:nvPr/>
        </p:nvSpPr>
        <p:spPr>
          <a:xfrm rot="3458">
            <a:off x="5168891" y="3929558"/>
            <a:ext cx="1192801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highlight>
                  <a:srgbClr val="FFFFFF"/>
                </a:highlight>
              </a:rPr>
              <a:t>  2nd</a:t>
            </a:r>
            <a:endParaRPr sz="1100">
              <a:highlight>
                <a:srgbClr val="FFFFFF"/>
              </a:highlight>
            </a:endParaRPr>
          </a:p>
        </p:txBody>
      </p:sp>
      <p:sp>
        <p:nvSpPr>
          <p:cNvPr id="847" name="Google Shape;847;p28"/>
          <p:cNvSpPr txBox="1"/>
          <p:nvPr/>
        </p:nvSpPr>
        <p:spPr>
          <a:xfrm rot="-3237096">
            <a:off x="4918893" y="4452081"/>
            <a:ext cx="1322416" cy="3540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highlight>
                  <a:srgbClr val="FFFFFF"/>
                </a:highlight>
              </a:rPr>
              <a:t>1st</a:t>
            </a:r>
            <a:endParaRPr sz="1100">
              <a:highlight>
                <a:srgbClr val="FFFFFF"/>
              </a:highlight>
            </a:endParaRPr>
          </a:p>
        </p:txBody>
      </p:sp>
      <p:sp>
        <p:nvSpPr>
          <p:cNvPr id="848" name="Google Shape;848;p28"/>
          <p:cNvSpPr/>
          <p:nvPr/>
        </p:nvSpPr>
        <p:spPr>
          <a:xfrm rot="-2464189">
            <a:off x="5060038" y="1130993"/>
            <a:ext cx="83564" cy="3167602"/>
          </a:xfrm>
          <a:prstGeom prst="upDown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28"/>
          <p:cNvSpPr txBox="1"/>
          <p:nvPr/>
        </p:nvSpPr>
        <p:spPr>
          <a:xfrm rot="2948262">
            <a:off x="4775779" y="2485313"/>
            <a:ext cx="914339" cy="3538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Same Tube</a:t>
            </a:r>
            <a:endParaRPr sz="1100"/>
          </a:p>
        </p:txBody>
      </p:sp>
      <p:sp>
        <p:nvSpPr>
          <p:cNvPr id="850" name="Google Shape;850;p28"/>
          <p:cNvSpPr/>
          <p:nvPr/>
        </p:nvSpPr>
        <p:spPr>
          <a:xfrm>
            <a:off x="4193875" y="4195975"/>
            <a:ext cx="1823700" cy="88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28"/>
          <p:cNvSpPr txBox="1"/>
          <p:nvPr/>
        </p:nvSpPr>
        <p:spPr>
          <a:xfrm>
            <a:off x="7264125" y="1150825"/>
            <a:ext cx="2304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100X Inactivation Solution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Batch Record v1.0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" name="Google Shape;85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2145" y="1812245"/>
            <a:ext cx="1093143" cy="21321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7" name="Google Shape;857;p29"/>
          <p:cNvGrpSpPr/>
          <p:nvPr/>
        </p:nvGrpSpPr>
        <p:grpSpPr>
          <a:xfrm>
            <a:off x="2540891" y="2143181"/>
            <a:ext cx="1365214" cy="1364832"/>
            <a:chOff x="1057175" y="2464200"/>
            <a:chExt cx="1819800" cy="1819776"/>
          </a:xfrm>
        </p:grpSpPr>
        <p:grpSp>
          <p:nvGrpSpPr>
            <p:cNvPr id="858" name="Google Shape;858;p29"/>
            <p:cNvGrpSpPr/>
            <p:nvPr/>
          </p:nvGrpSpPr>
          <p:grpSpPr>
            <a:xfrm>
              <a:off x="1057175" y="2464200"/>
              <a:ext cx="1819800" cy="1819776"/>
              <a:chOff x="1057175" y="2464200"/>
              <a:chExt cx="1819800" cy="1819776"/>
            </a:xfrm>
          </p:grpSpPr>
          <p:pic>
            <p:nvPicPr>
              <p:cNvPr id="859" name="Google Shape;859;p2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rot="-2699977">
                <a:off x="1337670" y="2716708"/>
                <a:ext cx="1258811" cy="13147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60" name="Google Shape;860;p29"/>
              <p:cNvSpPr/>
              <p:nvPr/>
            </p:nvSpPr>
            <p:spPr>
              <a:xfrm>
                <a:off x="1819025" y="3108614"/>
                <a:ext cx="167400" cy="5580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861" name="Google Shape;861;p29"/>
            <p:cNvCxnSpPr/>
            <p:nvPr/>
          </p:nvCxnSpPr>
          <p:spPr>
            <a:xfrm>
              <a:off x="1837213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62" name="Google Shape;862;p29"/>
            <p:cNvSpPr/>
            <p:nvPr/>
          </p:nvSpPr>
          <p:spPr>
            <a:xfrm>
              <a:off x="1825084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63" name="Google Shape;863;p29"/>
            <p:cNvCxnSpPr/>
            <p:nvPr/>
          </p:nvCxnSpPr>
          <p:spPr>
            <a:xfrm>
              <a:off x="1880060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64" name="Google Shape;864;p29"/>
            <p:cNvSpPr/>
            <p:nvPr/>
          </p:nvSpPr>
          <p:spPr>
            <a:xfrm>
              <a:off x="186793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65" name="Google Shape;865;p29"/>
            <p:cNvCxnSpPr/>
            <p:nvPr/>
          </p:nvCxnSpPr>
          <p:spPr>
            <a:xfrm>
              <a:off x="1925939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66" name="Google Shape;866;p29"/>
            <p:cNvSpPr/>
            <p:nvPr/>
          </p:nvSpPr>
          <p:spPr>
            <a:xfrm>
              <a:off x="191381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67" name="Google Shape;867;p29"/>
            <p:cNvCxnSpPr/>
            <p:nvPr/>
          </p:nvCxnSpPr>
          <p:spPr>
            <a:xfrm>
              <a:off x="1969184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68" name="Google Shape;868;p29"/>
            <p:cNvSpPr/>
            <p:nvPr/>
          </p:nvSpPr>
          <p:spPr>
            <a:xfrm>
              <a:off x="1957056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9" name="Google Shape;869;p29"/>
          <p:cNvSpPr/>
          <p:nvPr/>
        </p:nvSpPr>
        <p:spPr>
          <a:xfrm>
            <a:off x="3107850" y="3018542"/>
            <a:ext cx="136218" cy="168855"/>
          </a:xfrm>
          <a:custGeom>
            <a:rect b="b" l="l" r="r" t="t"/>
            <a:pathLst>
              <a:path extrusionOk="0" h="6763" w="7263">
                <a:moveTo>
                  <a:pt x="0" y="262"/>
                </a:moveTo>
                <a:lnTo>
                  <a:pt x="47" y="2548"/>
                </a:lnTo>
                <a:lnTo>
                  <a:pt x="3572" y="6763"/>
                </a:lnTo>
                <a:lnTo>
                  <a:pt x="7191" y="2429"/>
                </a:lnTo>
                <a:lnTo>
                  <a:pt x="7263" y="381"/>
                </a:lnTo>
                <a:lnTo>
                  <a:pt x="6358" y="24"/>
                </a:lnTo>
                <a:lnTo>
                  <a:pt x="4977" y="428"/>
                </a:lnTo>
                <a:lnTo>
                  <a:pt x="3453" y="0"/>
                </a:lnTo>
                <a:lnTo>
                  <a:pt x="2167" y="405"/>
                </a:lnTo>
                <a:lnTo>
                  <a:pt x="571" y="24"/>
                </a:lnTo>
                <a:close/>
              </a:path>
            </a:pathLst>
          </a:cu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70" name="Google Shape;870;p29"/>
          <p:cNvSpPr/>
          <p:nvPr/>
        </p:nvSpPr>
        <p:spPr>
          <a:xfrm>
            <a:off x="7381875" y="104775"/>
            <a:ext cx="1495500" cy="44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29"/>
          <p:cNvSpPr txBox="1"/>
          <p:nvPr/>
        </p:nvSpPr>
        <p:spPr>
          <a:xfrm rot="2627">
            <a:off x="64725" y="2734475"/>
            <a:ext cx="1177800" cy="7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100X Inactivation Solution</a:t>
            </a:r>
            <a:endParaRPr sz="1200"/>
          </a:p>
        </p:txBody>
      </p:sp>
      <p:grpSp>
        <p:nvGrpSpPr>
          <p:cNvPr id="872" name="Google Shape;872;p29"/>
          <p:cNvGrpSpPr/>
          <p:nvPr/>
        </p:nvGrpSpPr>
        <p:grpSpPr>
          <a:xfrm>
            <a:off x="418429" y="2181753"/>
            <a:ext cx="402890" cy="604850"/>
            <a:chOff x="4129088" y="2643188"/>
            <a:chExt cx="1800225" cy="2486025"/>
          </a:xfrm>
        </p:grpSpPr>
        <p:pic>
          <p:nvPicPr>
            <p:cNvPr id="873" name="Google Shape;873;p2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129088" y="2643188"/>
              <a:ext cx="1800225" cy="2486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4" name="Google Shape;874;p29"/>
            <p:cNvSpPr/>
            <p:nvPr/>
          </p:nvSpPr>
          <p:spPr>
            <a:xfrm>
              <a:off x="4291900" y="2643200"/>
              <a:ext cx="1397700" cy="1944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75" name="Google Shape;875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7511" y="4100712"/>
            <a:ext cx="884737" cy="1085030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29"/>
          <p:cNvSpPr txBox="1"/>
          <p:nvPr/>
        </p:nvSpPr>
        <p:spPr>
          <a:xfrm>
            <a:off x="90085" y="5064617"/>
            <a:ext cx="10596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.9% Saline</a:t>
            </a:r>
            <a:endParaRPr sz="1200"/>
          </a:p>
        </p:txBody>
      </p:sp>
      <p:sp>
        <p:nvSpPr>
          <p:cNvPr id="877" name="Google Shape;877;p29"/>
          <p:cNvSpPr txBox="1"/>
          <p:nvPr/>
        </p:nvSpPr>
        <p:spPr>
          <a:xfrm>
            <a:off x="1607522" y="3784066"/>
            <a:ext cx="11772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1X Inactivation Saline Solution</a:t>
            </a:r>
            <a:endParaRPr sz="1200"/>
          </a:p>
        </p:txBody>
      </p:sp>
      <p:sp>
        <p:nvSpPr>
          <p:cNvPr id="878" name="Google Shape;878;p29"/>
          <p:cNvSpPr txBox="1"/>
          <p:nvPr/>
        </p:nvSpPr>
        <p:spPr>
          <a:xfrm>
            <a:off x="2632033" y="3220350"/>
            <a:ext cx="1177200" cy="12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Dry Swab Sample in 5mL Transport Tube</a:t>
            </a:r>
            <a:endParaRPr sz="1300"/>
          </a:p>
        </p:txBody>
      </p:sp>
      <p:sp>
        <p:nvSpPr>
          <p:cNvPr id="879" name="Google Shape;879;p29"/>
          <p:cNvSpPr/>
          <p:nvPr/>
        </p:nvSpPr>
        <p:spPr>
          <a:xfrm>
            <a:off x="2437150" y="2827225"/>
            <a:ext cx="543600" cy="687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29"/>
          <p:cNvSpPr/>
          <p:nvPr/>
        </p:nvSpPr>
        <p:spPr>
          <a:xfrm>
            <a:off x="848725" y="2533725"/>
            <a:ext cx="844800" cy="88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29"/>
          <p:cNvSpPr/>
          <p:nvPr/>
        </p:nvSpPr>
        <p:spPr>
          <a:xfrm rot="-3226918">
            <a:off x="588821" y="4032799"/>
            <a:ext cx="1445014" cy="8844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2" name="Google Shape;882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83700" y="579050"/>
            <a:ext cx="698700" cy="805011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29"/>
          <p:cNvSpPr/>
          <p:nvPr/>
        </p:nvSpPr>
        <p:spPr>
          <a:xfrm rot="57003">
            <a:off x="5703184" y="957025"/>
            <a:ext cx="597082" cy="96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29"/>
          <p:cNvSpPr txBox="1"/>
          <p:nvPr/>
        </p:nvSpPr>
        <p:spPr>
          <a:xfrm>
            <a:off x="4663200" y="1241550"/>
            <a:ext cx="15987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highlight>
                  <a:srgbClr val="FFFFFF"/>
                </a:highlight>
              </a:rPr>
              <a:t>Primer-Guanidine Solution</a:t>
            </a:r>
            <a:endParaRPr sz="13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highlight>
                <a:srgbClr val="FFFFFF"/>
              </a:highlight>
            </a:endParaRPr>
          </a:p>
        </p:txBody>
      </p:sp>
      <p:pic>
        <p:nvPicPr>
          <p:cNvPr id="885" name="Google Shape;885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2675" y="595180"/>
            <a:ext cx="711000" cy="805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79043" y="1839043"/>
            <a:ext cx="755499" cy="787119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29"/>
          <p:cNvSpPr txBox="1"/>
          <p:nvPr/>
        </p:nvSpPr>
        <p:spPr>
          <a:xfrm>
            <a:off x="4889249" y="2445422"/>
            <a:ext cx="1135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Colorimetric LAMP MM</a:t>
            </a:r>
            <a:endParaRPr sz="1300"/>
          </a:p>
        </p:txBody>
      </p:sp>
      <p:sp>
        <p:nvSpPr>
          <p:cNvPr id="888" name="Google Shape;888;p29"/>
          <p:cNvSpPr txBox="1"/>
          <p:nvPr/>
        </p:nvSpPr>
        <p:spPr>
          <a:xfrm>
            <a:off x="6042175" y="1321550"/>
            <a:ext cx="1210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CLAMP Reaction Mix</a:t>
            </a:r>
            <a:endParaRPr sz="1300"/>
          </a:p>
        </p:txBody>
      </p:sp>
      <p:sp>
        <p:nvSpPr>
          <p:cNvPr id="889" name="Google Shape;889;p29"/>
          <p:cNvSpPr txBox="1"/>
          <p:nvPr/>
        </p:nvSpPr>
        <p:spPr>
          <a:xfrm>
            <a:off x="7210500" y="1200700"/>
            <a:ext cx="1624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CLAMP Rxn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CLAMP MM: 23 </a:t>
            </a:r>
            <a:r>
              <a:rPr lang="en" sz="1200"/>
              <a:t>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</a:t>
            </a:r>
            <a:r>
              <a:rPr lang="en" sz="1200"/>
              <a:t>µL</a:t>
            </a:r>
            <a:endParaRPr sz="1200"/>
          </a:p>
        </p:txBody>
      </p:sp>
      <p:pic>
        <p:nvPicPr>
          <p:cNvPr id="890" name="Google Shape;890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55300" y="839300"/>
            <a:ext cx="1135200" cy="484444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29"/>
          <p:cNvSpPr txBox="1"/>
          <p:nvPr/>
        </p:nvSpPr>
        <p:spPr>
          <a:xfrm rot="-956">
            <a:off x="7037507" y="66396"/>
            <a:ext cx="1078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+ 2 </a:t>
            </a:r>
            <a:r>
              <a:rPr lang="en" sz="1100"/>
              <a:t>µL</a:t>
            </a:r>
            <a:r>
              <a:rPr lang="en" sz="1100"/>
              <a:t> Sample</a:t>
            </a:r>
            <a:endParaRPr sz="1100"/>
          </a:p>
        </p:txBody>
      </p:sp>
      <p:sp>
        <p:nvSpPr>
          <p:cNvPr id="892" name="Google Shape;892;p29"/>
          <p:cNvSpPr/>
          <p:nvPr/>
        </p:nvSpPr>
        <p:spPr>
          <a:xfrm rot="3209002">
            <a:off x="7324602" y="653728"/>
            <a:ext cx="418448" cy="8904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29"/>
          <p:cNvSpPr/>
          <p:nvPr/>
        </p:nvSpPr>
        <p:spPr>
          <a:xfrm>
            <a:off x="7037300" y="1037125"/>
            <a:ext cx="3678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29"/>
          <p:cNvSpPr/>
          <p:nvPr/>
        </p:nvSpPr>
        <p:spPr>
          <a:xfrm rot="-2514225">
            <a:off x="5590921" y="1928047"/>
            <a:ext cx="596962" cy="9658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5" name="Google Shape;89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16997" y="6276065"/>
            <a:ext cx="752056" cy="778027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29"/>
          <p:cNvSpPr txBox="1"/>
          <p:nvPr/>
        </p:nvSpPr>
        <p:spPr>
          <a:xfrm>
            <a:off x="5143500" y="4924625"/>
            <a:ext cx="10788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5X PCR Primers</a:t>
            </a:r>
            <a:endParaRPr sz="1200"/>
          </a:p>
        </p:txBody>
      </p:sp>
      <p:grpSp>
        <p:nvGrpSpPr>
          <p:cNvPr id="897" name="Google Shape;897;p29"/>
          <p:cNvGrpSpPr/>
          <p:nvPr/>
        </p:nvGrpSpPr>
        <p:grpSpPr>
          <a:xfrm>
            <a:off x="5528392" y="4411641"/>
            <a:ext cx="402890" cy="604850"/>
            <a:chOff x="4129088" y="2643188"/>
            <a:chExt cx="1800225" cy="2486025"/>
          </a:xfrm>
        </p:grpSpPr>
        <p:pic>
          <p:nvPicPr>
            <p:cNvPr id="898" name="Google Shape;898;p2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129088" y="2643188"/>
              <a:ext cx="1800225" cy="2486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9" name="Google Shape;899;p29"/>
            <p:cNvSpPr/>
            <p:nvPr/>
          </p:nvSpPr>
          <p:spPr>
            <a:xfrm>
              <a:off x="4291900" y="2643200"/>
              <a:ext cx="1397700" cy="1944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0" name="Google Shape;900;p29"/>
          <p:cNvSpPr/>
          <p:nvPr/>
        </p:nvSpPr>
        <p:spPr>
          <a:xfrm>
            <a:off x="4769400" y="5461375"/>
            <a:ext cx="1723500" cy="1830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1" name="Google Shape;901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17022" y="5483828"/>
            <a:ext cx="752056" cy="778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40975" y="4399699"/>
            <a:ext cx="488861" cy="689750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29"/>
          <p:cNvSpPr txBox="1"/>
          <p:nvPr/>
        </p:nvSpPr>
        <p:spPr>
          <a:xfrm>
            <a:off x="6448825" y="4924625"/>
            <a:ext cx="12984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Reaction Mix </a:t>
            </a:r>
            <a:endParaRPr sz="1200"/>
          </a:p>
        </p:txBody>
      </p:sp>
      <p:sp>
        <p:nvSpPr>
          <p:cNvPr id="904" name="Google Shape;904;p29"/>
          <p:cNvSpPr txBox="1"/>
          <p:nvPr/>
        </p:nvSpPr>
        <p:spPr>
          <a:xfrm>
            <a:off x="5243846" y="6057588"/>
            <a:ext cx="12984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Luna PCR MM: </a:t>
            </a:r>
            <a:endParaRPr sz="1200"/>
          </a:p>
        </p:txBody>
      </p:sp>
      <p:sp>
        <p:nvSpPr>
          <p:cNvPr id="905" name="Google Shape;905;p29"/>
          <p:cNvSpPr txBox="1"/>
          <p:nvPr/>
        </p:nvSpPr>
        <p:spPr>
          <a:xfrm>
            <a:off x="5113488" y="6922488"/>
            <a:ext cx="15591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LUNA RT:</a:t>
            </a:r>
            <a:endParaRPr sz="1200"/>
          </a:p>
        </p:txBody>
      </p:sp>
      <p:sp>
        <p:nvSpPr>
          <p:cNvPr id="906" name="Google Shape;906;p29"/>
          <p:cNvSpPr txBox="1"/>
          <p:nvPr/>
        </p:nvSpPr>
        <p:spPr>
          <a:xfrm>
            <a:off x="4769400" y="5405088"/>
            <a:ext cx="6762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NEB E3006 Kit</a:t>
            </a:r>
            <a:endParaRPr sz="1200"/>
          </a:p>
        </p:txBody>
      </p:sp>
      <p:sp>
        <p:nvSpPr>
          <p:cNvPr id="907" name="Google Shape;907;p29"/>
          <p:cNvSpPr txBox="1"/>
          <p:nvPr/>
        </p:nvSpPr>
        <p:spPr>
          <a:xfrm>
            <a:off x="7500275" y="4838050"/>
            <a:ext cx="1624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PCR Rxn : 20 </a:t>
            </a:r>
            <a:r>
              <a:rPr lang="en"/>
              <a:t>µL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PCR MM: 18 </a:t>
            </a:r>
            <a:r>
              <a:rPr lang="en" sz="1200"/>
              <a:t>µL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Sample: 2</a:t>
            </a:r>
            <a:r>
              <a:rPr lang="en" sz="1200"/>
              <a:t>µL</a:t>
            </a:r>
            <a:endParaRPr sz="1200"/>
          </a:p>
        </p:txBody>
      </p:sp>
      <p:pic>
        <p:nvPicPr>
          <p:cNvPr id="908" name="Google Shape;90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45075" y="4476650"/>
            <a:ext cx="1135200" cy="484444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29"/>
          <p:cNvSpPr txBox="1"/>
          <p:nvPr/>
        </p:nvSpPr>
        <p:spPr>
          <a:xfrm rot="-956">
            <a:off x="7290707" y="3690896"/>
            <a:ext cx="1078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+ 2 </a:t>
            </a:r>
            <a:r>
              <a:rPr lang="en" sz="1100"/>
              <a:t>µL</a:t>
            </a:r>
            <a:r>
              <a:rPr lang="en" sz="1100"/>
              <a:t> Samples</a:t>
            </a:r>
            <a:endParaRPr sz="1100"/>
          </a:p>
        </p:txBody>
      </p:sp>
      <p:sp>
        <p:nvSpPr>
          <p:cNvPr id="910" name="Google Shape;910;p29"/>
          <p:cNvSpPr/>
          <p:nvPr/>
        </p:nvSpPr>
        <p:spPr>
          <a:xfrm rot="3209002">
            <a:off x="7614377" y="4291078"/>
            <a:ext cx="418448" cy="8904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29"/>
          <p:cNvSpPr/>
          <p:nvPr/>
        </p:nvSpPr>
        <p:spPr>
          <a:xfrm>
            <a:off x="7327075" y="4674475"/>
            <a:ext cx="365700" cy="888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29"/>
          <p:cNvSpPr/>
          <p:nvPr/>
        </p:nvSpPr>
        <p:spPr>
          <a:xfrm rot="-3956">
            <a:off x="5937926" y="4699742"/>
            <a:ext cx="1042801" cy="891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913" name="Google Shape;913;p29"/>
          <p:cNvSpPr/>
          <p:nvPr/>
        </p:nvSpPr>
        <p:spPr>
          <a:xfrm rot="-3540820">
            <a:off x="6209081" y="5507397"/>
            <a:ext cx="652638" cy="89214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914" name="Google Shape;914;p29"/>
          <p:cNvSpPr txBox="1"/>
          <p:nvPr/>
        </p:nvSpPr>
        <p:spPr>
          <a:xfrm>
            <a:off x="634325" y="5477400"/>
            <a:ext cx="3123600" cy="14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Streamlined Sample Prep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Upfront swab pooling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Highly scalable, integrated processing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Same sample for both tests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29"/>
          <p:cNvSpPr txBox="1"/>
          <p:nvPr/>
        </p:nvSpPr>
        <p:spPr>
          <a:xfrm>
            <a:off x="6895700" y="2044350"/>
            <a:ext cx="2979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QuickColor™ LAMP Test</a:t>
            </a:r>
            <a:endParaRPr b="1"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High Sensitivity (90%)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µL</a:t>
            </a:r>
            <a:r>
              <a:rPr lang="en" sz="1200">
                <a:solidFill>
                  <a:schemeClr val="dk1"/>
                </a:solidFill>
              </a:rPr>
              <a:t>tra-high throughput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Ideal for serial screening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Uniquely scales without capital intensive instruments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916" name="Google Shape;916;p29"/>
          <p:cNvSpPr txBox="1"/>
          <p:nvPr/>
        </p:nvSpPr>
        <p:spPr>
          <a:xfrm>
            <a:off x="6848150" y="5854700"/>
            <a:ext cx="2953500" cy="12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EasyPCR™ Test</a:t>
            </a:r>
            <a:endParaRPr b="1"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Very high sensitivity (98%)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Medium throughput (1.5 hours/94)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Ideal for diagnostics/reflex/confirm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17" name="Google Shape;917;p29"/>
          <p:cNvSpPr/>
          <p:nvPr/>
        </p:nvSpPr>
        <p:spPr>
          <a:xfrm rot="1604361">
            <a:off x="3475942" y="3318561"/>
            <a:ext cx="1543565" cy="16502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918" name="Google Shape;918;p29"/>
          <p:cNvSpPr/>
          <p:nvPr/>
        </p:nvSpPr>
        <p:spPr>
          <a:xfrm rot="-2330677">
            <a:off x="3245148" y="2268751"/>
            <a:ext cx="1655903" cy="16524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" name="Google Shape;92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2850" y="4044900"/>
            <a:ext cx="4502536" cy="345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50" y="2109625"/>
            <a:ext cx="3547075" cy="44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77875" y="30475"/>
            <a:ext cx="5215150" cy="397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32700" y="7149575"/>
            <a:ext cx="2974876" cy="592350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30"/>
          <p:cNvSpPr txBox="1"/>
          <p:nvPr/>
        </p:nvSpPr>
        <p:spPr>
          <a:xfrm>
            <a:off x="296700" y="6594700"/>
            <a:ext cx="3123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Streamlined Sample Prep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30"/>
          <p:cNvSpPr txBox="1"/>
          <p:nvPr/>
        </p:nvSpPr>
        <p:spPr>
          <a:xfrm>
            <a:off x="7444000" y="2718800"/>
            <a:ext cx="1553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QuickColor™ LAMP Test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929" name="Google Shape;929;p30"/>
          <p:cNvSpPr txBox="1"/>
          <p:nvPr/>
        </p:nvSpPr>
        <p:spPr>
          <a:xfrm>
            <a:off x="6898050" y="6321350"/>
            <a:ext cx="1109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EasyPCR™ Test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30" name="Google Shape;930;p30"/>
          <p:cNvSpPr/>
          <p:nvPr/>
        </p:nvSpPr>
        <p:spPr>
          <a:xfrm rot="-3158074">
            <a:off x="3411259" y="3601873"/>
            <a:ext cx="402375" cy="8856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30"/>
          <p:cNvSpPr/>
          <p:nvPr/>
        </p:nvSpPr>
        <p:spPr>
          <a:xfrm rot="2683690">
            <a:off x="3411234" y="3994266"/>
            <a:ext cx="402419" cy="8867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1"/>
          <p:cNvSpPr/>
          <p:nvPr/>
        </p:nvSpPr>
        <p:spPr>
          <a:xfrm>
            <a:off x="1233875" y="4071650"/>
            <a:ext cx="5617500" cy="3594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31"/>
          <p:cNvSpPr/>
          <p:nvPr/>
        </p:nvSpPr>
        <p:spPr>
          <a:xfrm>
            <a:off x="3766625" y="5698350"/>
            <a:ext cx="2467500" cy="5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8" name="Google Shape;93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25" y="142325"/>
            <a:ext cx="5551724" cy="3769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4325" y="4139775"/>
            <a:ext cx="5482649" cy="3483026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31"/>
          <p:cNvSpPr txBox="1"/>
          <p:nvPr/>
        </p:nvSpPr>
        <p:spPr>
          <a:xfrm>
            <a:off x="6103850" y="2281525"/>
            <a:ext cx="2743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Positives or Invalids from QuickColor™ Covid-19 Test Reflexed using FloodLAMP EasyPCR</a:t>
            </a:r>
            <a:r>
              <a:rPr lang="en">
                <a:solidFill>
                  <a:schemeClr val="dk1"/>
                </a:solidFill>
              </a:rPr>
              <a:t>™</a:t>
            </a:r>
            <a:r>
              <a:rPr lang="en"/>
              <a:t> Covid-19 Test</a:t>
            </a:r>
            <a:endParaRPr/>
          </a:p>
        </p:txBody>
      </p:sp>
      <p:sp>
        <p:nvSpPr>
          <p:cNvPr id="941" name="Google Shape;941;p31"/>
          <p:cNvSpPr txBox="1"/>
          <p:nvPr/>
        </p:nvSpPr>
        <p:spPr>
          <a:xfrm>
            <a:off x="7139250" y="871650"/>
            <a:ext cx="2097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FloodLAMP Lab Playbook</a:t>
            </a:r>
            <a:endParaRPr b="1" sz="1800"/>
          </a:p>
        </p:txBody>
      </p:sp>
      <p:sp>
        <p:nvSpPr>
          <p:cNvPr id="942" name="Google Shape;942;p31"/>
          <p:cNvSpPr/>
          <p:nvPr/>
        </p:nvSpPr>
        <p:spPr>
          <a:xfrm>
            <a:off x="57725" y="58100"/>
            <a:ext cx="5724600" cy="3853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31"/>
          <p:cNvSpPr/>
          <p:nvPr/>
        </p:nvSpPr>
        <p:spPr>
          <a:xfrm flipH="1" rot="10797772">
            <a:off x="5631675" y="1487575"/>
            <a:ext cx="462900" cy="3038700"/>
          </a:xfrm>
          <a:prstGeom prst="bentUpArrow">
            <a:avLst>
              <a:gd fmla="val 5056" name="adj1"/>
              <a:gd fmla="val 7017" name="adj2"/>
              <a:gd fmla="val 7519" name="adj3"/>
            </a:avLst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