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10058400" cx="7772400"/>
  <p:notesSz cx="6858000" cy="9144000"/>
  <p:embeddedFontLst>
    <p:embeddedFont>
      <p:font typeface="Roboto"/>
      <p:regular r:id="rId15"/>
      <p:bold r:id="rId16"/>
      <p:italic r:id="rId17"/>
      <p:boldItalic r:id="rId18"/>
    </p:embeddedFont>
    <p:embeddedFont>
      <p:font typeface="Poppi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bold.fntdata"/><Relationship Id="rId11" Type="http://schemas.openxmlformats.org/officeDocument/2006/relationships/slide" Target="slides/slide6.xml"/><Relationship Id="rId22" Type="http://schemas.openxmlformats.org/officeDocument/2006/relationships/font" Target="fonts/Poppins-boldItalic.fntdata"/><Relationship Id="rId10" Type="http://schemas.openxmlformats.org/officeDocument/2006/relationships/slide" Target="slides/slide5.xml"/><Relationship Id="rId21" Type="http://schemas.openxmlformats.org/officeDocument/2006/relationships/font" Target="fonts/Poppins-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slide" Target="slides/slide9.xml"/><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19" Type="http://schemas.openxmlformats.org/officeDocument/2006/relationships/font" Target="fonts/Poppins-regular.fntdata"/><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e8faf4e0aa_0_14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e8faf4e0aa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e8faf4e0aa_0_11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e8faf4e0aa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e8faf4e0aa_0_8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e8faf4e0aa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ec82e42123_0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ec82e4212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ec82e42123_0_2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ec82e4212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ec82e42123_0_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ec82e42123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ec82e42123_0_7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ec82e421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ec82e42123_0_9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ec82e42123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600" cy="7226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15.jpg"/><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2.png"/><Relationship Id="rId7"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9.png"/><Relationship Id="rId9" Type="http://schemas.openxmlformats.org/officeDocument/2006/relationships/image" Target="../media/image1.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15.jpg"/><Relationship Id="rId8"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15.jpg"/><Relationship Id="rId8"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9.png"/><Relationship Id="rId9" Type="http://schemas.openxmlformats.org/officeDocument/2006/relationships/image" Target="../media/image1.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15.jp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90025" y="1457922"/>
            <a:ext cx="4711500" cy="1261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Set your password</a:t>
            </a:r>
            <a:endParaRPr sz="1100">
              <a:solidFill>
                <a:srgbClr val="000000"/>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Set your password online by clicking the link emailed from system@appivo.com with the subject </a:t>
            </a:r>
            <a:r>
              <a:rPr b="1" lang="en" sz="1100">
                <a:solidFill>
                  <a:srgbClr val="000000"/>
                </a:solidFill>
                <a:latin typeface="Roboto"/>
                <a:ea typeface="Roboto"/>
                <a:cs typeface="Roboto"/>
                <a:sym typeface="Roboto"/>
              </a:rPr>
              <a:t>"Welcome to testing with FloodLAMP."</a:t>
            </a:r>
            <a:r>
              <a:rPr lang="en" sz="1100">
                <a:solidFill>
                  <a:srgbClr val="000000"/>
                </a:solidFill>
                <a:latin typeface="Roboto"/>
                <a:ea typeface="Roboto"/>
                <a:cs typeface="Roboto"/>
                <a:sym typeface="Roboto"/>
              </a:rPr>
              <a:t> </a:t>
            </a:r>
            <a:endParaRPr sz="1100">
              <a:solidFill>
                <a:srgbClr val="595959"/>
              </a:solidFill>
            </a:endParaRPr>
          </a:p>
        </p:txBody>
      </p:sp>
      <p:pic>
        <p:nvPicPr>
          <p:cNvPr id="55" name="Google Shape;55;p13"/>
          <p:cNvPicPr preferRelativeResize="0"/>
          <p:nvPr/>
        </p:nvPicPr>
        <p:blipFill>
          <a:blip r:embed="rId3">
            <a:alphaModFix/>
          </a:blip>
          <a:stretch>
            <a:fillRect/>
          </a:stretch>
        </p:blipFill>
        <p:spPr>
          <a:xfrm>
            <a:off x="5515350" y="4325190"/>
            <a:ext cx="697325" cy="697325"/>
          </a:xfrm>
          <a:prstGeom prst="rect">
            <a:avLst/>
          </a:prstGeom>
          <a:noFill/>
          <a:ln>
            <a:noFill/>
          </a:ln>
        </p:spPr>
      </p:pic>
      <p:sp>
        <p:nvSpPr>
          <p:cNvPr id="56" name="Google Shape;56;p13"/>
          <p:cNvSpPr/>
          <p:nvPr/>
        </p:nvSpPr>
        <p:spPr>
          <a:xfrm>
            <a:off x="594875" y="1103300"/>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1</a:t>
            </a:r>
            <a:endParaRPr b="1">
              <a:solidFill>
                <a:srgbClr val="FFFFFF"/>
              </a:solidFill>
              <a:latin typeface="Poppins"/>
              <a:ea typeface="Poppins"/>
              <a:cs typeface="Poppins"/>
              <a:sym typeface="Poppins"/>
            </a:endParaRPr>
          </a:p>
        </p:txBody>
      </p:sp>
      <p:sp>
        <p:nvSpPr>
          <p:cNvPr id="58" name="Google Shape;58;p13"/>
          <p:cNvSpPr txBox="1"/>
          <p:nvPr/>
        </p:nvSpPr>
        <p:spPr>
          <a:xfrm>
            <a:off x="489575" y="3063251"/>
            <a:ext cx="4711500" cy="76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Download the app</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Download the FloodLAMP app from either the Apple or Android app stores.</a:t>
            </a:r>
            <a:endParaRPr sz="1200">
              <a:solidFill>
                <a:srgbClr val="000000"/>
              </a:solidFill>
              <a:latin typeface="Roboto"/>
              <a:ea typeface="Roboto"/>
              <a:cs typeface="Roboto"/>
              <a:sym typeface="Roboto"/>
            </a:endParaRPr>
          </a:p>
        </p:txBody>
      </p:sp>
      <p:sp>
        <p:nvSpPr>
          <p:cNvPr id="59" name="Google Shape;59;p13"/>
          <p:cNvSpPr/>
          <p:nvPr/>
        </p:nvSpPr>
        <p:spPr>
          <a:xfrm>
            <a:off x="594425" y="2708625"/>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txBox="1"/>
          <p:nvPr/>
        </p:nvSpPr>
        <p:spPr>
          <a:xfrm>
            <a:off x="615556" y="26699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2</a:t>
            </a:r>
            <a:endParaRPr b="1">
              <a:solidFill>
                <a:srgbClr val="FFFFFF"/>
              </a:solidFill>
              <a:latin typeface="Poppins"/>
              <a:ea typeface="Poppins"/>
              <a:cs typeface="Poppins"/>
              <a:sym typeface="Poppins"/>
            </a:endParaRPr>
          </a:p>
        </p:txBody>
      </p:sp>
      <p:sp>
        <p:nvSpPr>
          <p:cNvPr id="61" name="Google Shape;61;p13"/>
          <p:cNvSpPr txBox="1"/>
          <p:nvPr/>
        </p:nvSpPr>
        <p:spPr>
          <a:xfrm>
            <a:off x="490475" y="4608509"/>
            <a:ext cx="4711500" cy="56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Sign in</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Launch the app and sign in with your email and chosen password.   </a:t>
            </a:r>
            <a:endParaRPr sz="1100">
              <a:solidFill>
                <a:srgbClr val="595959"/>
              </a:solidFill>
            </a:endParaRPr>
          </a:p>
        </p:txBody>
      </p:sp>
      <p:sp>
        <p:nvSpPr>
          <p:cNvPr id="62" name="Google Shape;62;p13"/>
          <p:cNvSpPr/>
          <p:nvPr/>
        </p:nvSpPr>
        <p:spPr>
          <a:xfrm>
            <a:off x="595325" y="4253888"/>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nvSpPr>
        <p:spPr>
          <a:xfrm>
            <a:off x="617777" y="4215188"/>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3</a:t>
            </a:r>
            <a:endParaRPr b="1">
              <a:solidFill>
                <a:srgbClr val="FFFFFF"/>
              </a:solidFill>
              <a:latin typeface="Poppins"/>
              <a:ea typeface="Poppins"/>
              <a:cs typeface="Poppins"/>
              <a:sym typeface="Poppins"/>
            </a:endParaRPr>
          </a:p>
        </p:txBody>
      </p:sp>
      <p:sp>
        <p:nvSpPr>
          <p:cNvPr id="64" name="Google Shape;64;p13"/>
          <p:cNvSpPr txBox="1"/>
          <p:nvPr/>
        </p:nvSpPr>
        <p:spPr>
          <a:xfrm>
            <a:off x="483325" y="5968522"/>
            <a:ext cx="4711500" cy="116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Sign the consent</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The first time you launch the app, you will be prompted to sign the consent form. You cannot participate in the testing program without providing consent.</a:t>
            </a:r>
            <a:br>
              <a:rPr lang="en" sz="1200">
                <a:solidFill>
                  <a:srgbClr val="000000"/>
                </a:solidFill>
                <a:latin typeface="Roboto"/>
                <a:ea typeface="Roboto"/>
                <a:cs typeface="Roboto"/>
                <a:sym typeface="Roboto"/>
              </a:rPr>
            </a:br>
            <a:endParaRPr sz="1200">
              <a:solidFill>
                <a:srgbClr val="595959"/>
              </a:solidFill>
            </a:endParaRPr>
          </a:p>
        </p:txBody>
      </p:sp>
      <p:sp>
        <p:nvSpPr>
          <p:cNvPr id="65" name="Google Shape;65;p13"/>
          <p:cNvSpPr/>
          <p:nvPr/>
        </p:nvSpPr>
        <p:spPr>
          <a:xfrm>
            <a:off x="588175" y="5613900"/>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a:off x="592103" y="55752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4</a:t>
            </a:r>
            <a:endParaRPr b="1">
              <a:solidFill>
                <a:srgbClr val="FFFFFF"/>
              </a:solidFill>
              <a:latin typeface="Poppins"/>
              <a:ea typeface="Poppins"/>
              <a:cs typeface="Poppins"/>
              <a:sym typeface="Poppins"/>
            </a:endParaRPr>
          </a:p>
        </p:txBody>
      </p:sp>
      <p:pic>
        <p:nvPicPr>
          <p:cNvPr id="67" name="Google Shape;67;p13"/>
          <p:cNvPicPr preferRelativeResize="0"/>
          <p:nvPr/>
        </p:nvPicPr>
        <p:blipFill rotWithShape="1">
          <a:blip r:embed="rId4">
            <a:alphaModFix/>
          </a:blip>
          <a:srcRect b="0" l="29" r="39" t="0"/>
          <a:stretch/>
        </p:blipFill>
        <p:spPr>
          <a:xfrm>
            <a:off x="6494572" y="5730313"/>
            <a:ext cx="794493" cy="1720014"/>
          </a:xfrm>
          <a:prstGeom prst="rect">
            <a:avLst/>
          </a:prstGeom>
          <a:noFill/>
          <a:ln cap="flat" cmpd="sng" w="9525">
            <a:solidFill>
              <a:srgbClr val="595959"/>
            </a:solidFill>
            <a:prstDash val="solid"/>
            <a:round/>
            <a:headEnd len="sm" w="sm" type="none"/>
            <a:tailEnd len="sm" w="sm" type="none"/>
          </a:ln>
        </p:spPr>
      </p:pic>
      <p:pic>
        <p:nvPicPr>
          <p:cNvPr id="68" name="Google Shape;68;p13"/>
          <p:cNvPicPr preferRelativeResize="0"/>
          <p:nvPr/>
        </p:nvPicPr>
        <p:blipFill rotWithShape="1">
          <a:blip r:embed="rId5">
            <a:alphaModFix/>
          </a:blip>
          <a:srcRect b="27597" l="9912" r="8434" t="33727"/>
          <a:stretch/>
        </p:blipFill>
        <p:spPr>
          <a:xfrm>
            <a:off x="5476225" y="5730325"/>
            <a:ext cx="885575" cy="907474"/>
          </a:xfrm>
          <a:prstGeom prst="rect">
            <a:avLst/>
          </a:prstGeom>
          <a:noFill/>
          <a:ln cap="flat" cmpd="sng" w="9525">
            <a:solidFill>
              <a:srgbClr val="595959"/>
            </a:solidFill>
            <a:prstDash val="solid"/>
            <a:round/>
            <a:headEnd len="sm" w="sm" type="none"/>
            <a:tailEnd len="sm" w="sm" type="none"/>
          </a:ln>
        </p:spPr>
      </p:pic>
      <p:sp>
        <p:nvSpPr>
          <p:cNvPr id="69" name="Google Shape;69;p13"/>
          <p:cNvSpPr txBox="1"/>
          <p:nvPr/>
        </p:nvSpPr>
        <p:spPr>
          <a:xfrm>
            <a:off x="490475" y="388772"/>
            <a:ext cx="57222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000000"/>
                </a:solidFill>
                <a:latin typeface="Poppins"/>
                <a:ea typeface="Poppins"/>
                <a:cs typeface="Poppins"/>
                <a:sym typeface="Poppins"/>
              </a:rPr>
              <a:t>FloodLAMP Mobile App Quick Start Guide</a:t>
            </a:r>
            <a:endParaRPr sz="1800">
              <a:solidFill>
                <a:srgbClr val="595959"/>
              </a:solidFill>
            </a:endParaRPr>
          </a:p>
        </p:txBody>
      </p:sp>
      <p:cxnSp>
        <p:nvCxnSpPr>
          <p:cNvPr id="70" name="Google Shape;70;p13"/>
          <p:cNvCxnSpPr/>
          <p:nvPr/>
        </p:nvCxnSpPr>
        <p:spPr>
          <a:xfrm flipH="1" rot="10800000">
            <a:off x="6180885" y="6433450"/>
            <a:ext cx="285900" cy="10200"/>
          </a:xfrm>
          <a:prstGeom prst="straightConnector1">
            <a:avLst/>
          </a:prstGeom>
          <a:noFill/>
          <a:ln cap="flat" cmpd="sng" w="28575">
            <a:solidFill>
              <a:srgbClr val="FF0000"/>
            </a:solidFill>
            <a:prstDash val="solid"/>
            <a:round/>
            <a:headEnd len="med" w="med" type="none"/>
            <a:tailEnd len="med" w="med" type="stealth"/>
          </a:ln>
        </p:spPr>
      </p:cxnSp>
      <p:pic>
        <p:nvPicPr>
          <p:cNvPr id="71" name="Google Shape;71;p13"/>
          <p:cNvPicPr preferRelativeResize="0"/>
          <p:nvPr/>
        </p:nvPicPr>
        <p:blipFill>
          <a:blip r:embed="rId6">
            <a:alphaModFix/>
          </a:blip>
          <a:stretch>
            <a:fillRect/>
          </a:stretch>
        </p:blipFill>
        <p:spPr>
          <a:xfrm>
            <a:off x="5538550" y="2783600"/>
            <a:ext cx="1133475" cy="838200"/>
          </a:xfrm>
          <a:prstGeom prst="rect">
            <a:avLst/>
          </a:prstGeom>
          <a:noFill/>
          <a:ln>
            <a:noFill/>
          </a:ln>
        </p:spPr>
      </p:pic>
      <p:sp>
        <p:nvSpPr>
          <p:cNvPr id="72" name="Google Shape;72;p13"/>
          <p:cNvSpPr txBox="1"/>
          <p:nvPr/>
        </p:nvSpPr>
        <p:spPr>
          <a:xfrm>
            <a:off x="483325" y="7611872"/>
            <a:ext cx="47115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All set!</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200">
                <a:solidFill>
                  <a:srgbClr val="000000"/>
                </a:solidFill>
                <a:latin typeface="Roboto"/>
                <a:ea typeface="Roboto"/>
                <a:cs typeface="Roboto"/>
                <a:sym typeface="Roboto"/>
              </a:rPr>
              <a:t>You are now ready to sponsor a collection and check the status of your collected samples.</a:t>
            </a:r>
            <a:br>
              <a:rPr lang="en" sz="1200">
                <a:solidFill>
                  <a:srgbClr val="000000"/>
                </a:solidFill>
                <a:latin typeface="Roboto"/>
                <a:ea typeface="Roboto"/>
                <a:cs typeface="Roboto"/>
                <a:sym typeface="Roboto"/>
              </a:rPr>
            </a:br>
            <a:endParaRPr sz="120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4"/>
          <p:cNvSpPr txBox="1"/>
          <p:nvPr>
            <p:ph idx="1" type="subTitle"/>
          </p:nvPr>
        </p:nvSpPr>
        <p:spPr>
          <a:xfrm>
            <a:off x="490025" y="1457922"/>
            <a:ext cx="4711500" cy="12618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Launch FloodLAMP app</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Tap the FloodLAMP app icon on your phone and log in with </a:t>
            </a:r>
            <a:r>
              <a:rPr lang="en" sz="1100">
                <a:solidFill>
                  <a:schemeClr val="dk1"/>
                </a:solidFill>
                <a:latin typeface="Roboto"/>
                <a:ea typeface="Roboto"/>
                <a:cs typeface="Roboto"/>
                <a:sym typeface="Roboto"/>
              </a:rPr>
              <a:t>your</a:t>
            </a:r>
            <a:r>
              <a:rPr lang="en" sz="1100">
                <a:solidFill>
                  <a:schemeClr val="dk1"/>
                </a:solidFill>
                <a:latin typeface="Roboto"/>
                <a:ea typeface="Roboto"/>
                <a:cs typeface="Roboto"/>
                <a:sym typeface="Roboto"/>
              </a:rPr>
              <a:t> account credentials. You should arrive at the homescreen, which will have 3 main buttons: </a:t>
            </a:r>
            <a:r>
              <a:rPr b="1" lang="en" sz="1100">
                <a:solidFill>
                  <a:schemeClr val="dk1"/>
                </a:solidFill>
                <a:latin typeface="Roboto"/>
                <a:ea typeface="Roboto"/>
                <a:cs typeface="Roboto"/>
                <a:sym typeface="Roboto"/>
              </a:rPr>
              <a:t>Collect</a:t>
            </a:r>
            <a:r>
              <a:rPr lang="en" sz="1100">
                <a:solidFill>
                  <a:schemeClr val="dk1"/>
                </a:solidFill>
                <a:latin typeface="Roboto"/>
                <a:ea typeface="Roboto"/>
                <a:cs typeface="Roboto"/>
                <a:sym typeface="Roboto"/>
              </a:rPr>
              <a:t>, </a:t>
            </a:r>
            <a:r>
              <a:rPr b="1" lang="en" sz="1100">
                <a:solidFill>
                  <a:schemeClr val="dk1"/>
                </a:solidFill>
                <a:latin typeface="Roboto"/>
                <a:ea typeface="Roboto"/>
                <a:cs typeface="Roboto"/>
                <a:sym typeface="Roboto"/>
              </a:rPr>
              <a:t>Return</a:t>
            </a:r>
            <a:r>
              <a:rPr lang="en" sz="1100">
                <a:solidFill>
                  <a:schemeClr val="dk1"/>
                </a:solidFill>
                <a:latin typeface="Roboto"/>
                <a:ea typeface="Roboto"/>
                <a:cs typeface="Roboto"/>
                <a:sym typeface="Roboto"/>
              </a:rPr>
              <a:t>, and </a:t>
            </a:r>
            <a:r>
              <a:rPr b="1" lang="en" sz="1100">
                <a:solidFill>
                  <a:schemeClr val="dk1"/>
                </a:solidFill>
                <a:latin typeface="Roboto"/>
                <a:ea typeface="Roboto"/>
                <a:cs typeface="Roboto"/>
                <a:sym typeface="Roboto"/>
              </a:rPr>
              <a:t>Status</a:t>
            </a:r>
            <a:r>
              <a:rPr lang="en" sz="1100">
                <a:solidFill>
                  <a:schemeClr val="dk1"/>
                </a:solidFill>
                <a:latin typeface="Roboto"/>
                <a:ea typeface="Roboto"/>
                <a:cs typeface="Roboto"/>
                <a:sym typeface="Roboto"/>
              </a:rPr>
              <a:t>. </a:t>
            </a:r>
            <a:endParaRPr sz="1100"/>
          </a:p>
        </p:txBody>
      </p:sp>
      <p:pic>
        <p:nvPicPr>
          <p:cNvPr id="78" name="Google Shape;78;p14"/>
          <p:cNvPicPr preferRelativeResize="0"/>
          <p:nvPr/>
        </p:nvPicPr>
        <p:blipFill>
          <a:blip r:embed="rId3">
            <a:alphaModFix/>
          </a:blip>
          <a:stretch>
            <a:fillRect/>
          </a:stretch>
        </p:blipFill>
        <p:spPr>
          <a:xfrm>
            <a:off x="5454025" y="1464802"/>
            <a:ext cx="697325" cy="697325"/>
          </a:xfrm>
          <a:prstGeom prst="rect">
            <a:avLst/>
          </a:prstGeom>
          <a:noFill/>
          <a:ln>
            <a:noFill/>
          </a:ln>
        </p:spPr>
      </p:pic>
      <p:sp>
        <p:nvSpPr>
          <p:cNvPr id="79" name="Google Shape;79;p14"/>
          <p:cNvSpPr/>
          <p:nvPr/>
        </p:nvSpPr>
        <p:spPr>
          <a:xfrm>
            <a:off x="594875" y="1103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1</a:t>
            </a:r>
            <a:endParaRPr b="1">
              <a:solidFill>
                <a:schemeClr val="lt1"/>
              </a:solidFill>
              <a:latin typeface="Poppins"/>
              <a:ea typeface="Poppins"/>
              <a:cs typeface="Poppins"/>
              <a:sym typeface="Poppins"/>
            </a:endParaRPr>
          </a:p>
        </p:txBody>
      </p:sp>
      <p:sp>
        <p:nvSpPr>
          <p:cNvPr id="81" name="Google Shape;81;p14"/>
          <p:cNvSpPr txBox="1"/>
          <p:nvPr>
            <p:ph idx="1" type="subTitle"/>
          </p:nvPr>
        </p:nvSpPr>
        <p:spPr>
          <a:xfrm>
            <a:off x="489575" y="3063251"/>
            <a:ext cx="4711500" cy="17502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Begin collection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Tap the </a:t>
            </a:r>
            <a:r>
              <a:rPr b="1" lang="en" sz="1100">
                <a:solidFill>
                  <a:schemeClr val="dk1"/>
                </a:solidFill>
                <a:latin typeface="Roboto"/>
                <a:ea typeface="Roboto"/>
                <a:cs typeface="Roboto"/>
                <a:sym typeface="Roboto"/>
              </a:rPr>
              <a:t>Collect</a:t>
            </a:r>
            <a:r>
              <a:rPr lang="en" sz="1100">
                <a:solidFill>
                  <a:schemeClr val="dk1"/>
                </a:solidFill>
                <a:latin typeface="Roboto"/>
                <a:ea typeface="Roboto"/>
                <a:cs typeface="Roboto"/>
                <a:sym typeface="Roboto"/>
              </a:rPr>
              <a:t> button and prepare a collection tube with clean hands. Make sure all pool participants follow the instructions in the </a:t>
            </a:r>
            <a:r>
              <a:rPr b="1" lang="en" sz="1100">
                <a:solidFill>
                  <a:schemeClr val="dk1"/>
                </a:solidFill>
                <a:latin typeface="Roboto"/>
                <a:ea typeface="Roboto"/>
                <a:cs typeface="Roboto"/>
                <a:sym typeface="Roboto"/>
              </a:rPr>
              <a:t>Collect your samples screen </a:t>
            </a:r>
            <a:r>
              <a:rPr lang="en" sz="1100">
                <a:solidFill>
                  <a:schemeClr val="dk1"/>
                </a:solidFill>
                <a:latin typeface="Roboto"/>
                <a:ea typeface="Roboto"/>
                <a:cs typeface="Roboto"/>
                <a:sym typeface="Roboto"/>
              </a:rPr>
              <a:t>and tap</a:t>
            </a:r>
            <a:r>
              <a:rPr b="1" lang="en" sz="1100">
                <a:solidFill>
                  <a:schemeClr val="dk1"/>
                </a:solidFill>
                <a:latin typeface="Roboto"/>
                <a:ea typeface="Roboto"/>
                <a:cs typeface="Roboto"/>
                <a:sym typeface="Roboto"/>
              </a:rPr>
              <a:t> Next </a:t>
            </a:r>
            <a:r>
              <a:rPr lang="en" sz="1100">
                <a:solidFill>
                  <a:schemeClr val="dk1"/>
                </a:solidFill>
                <a:latin typeface="Roboto"/>
                <a:ea typeface="Roboto"/>
                <a:cs typeface="Roboto"/>
                <a:sym typeface="Roboto"/>
              </a:rPr>
              <a:t>when completed.</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a:t>
            </a:r>
            <a:br>
              <a:rPr lang="en" sz="1100">
                <a:solidFill>
                  <a:schemeClr val="dk1"/>
                </a:solidFill>
                <a:latin typeface="Roboto"/>
                <a:ea typeface="Roboto"/>
                <a:cs typeface="Roboto"/>
                <a:sym typeface="Roboto"/>
              </a:rPr>
            </a:br>
            <a:r>
              <a:rPr lang="en" sz="1100">
                <a:solidFill>
                  <a:schemeClr val="dk1"/>
                </a:solidFill>
                <a:latin typeface="Roboto"/>
                <a:ea typeface="Roboto"/>
                <a:cs typeface="Roboto"/>
                <a:sym typeface="Roboto"/>
              </a:rPr>
              <a:t>* Participants should add their own swab in the collection, being careful not to touch the flocked ends of the swabs or the tube. </a:t>
            </a:r>
            <a:endParaRPr sz="1100"/>
          </a:p>
          <a:p>
            <a:pPr indent="0" lvl="0" marL="0" rtl="0" algn="l">
              <a:lnSpc>
                <a:spcPct val="115000"/>
              </a:lnSpc>
              <a:spcBef>
                <a:spcPts val="0"/>
              </a:spcBef>
              <a:spcAft>
                <a:spcPts val="0"/>
              </a:spcAft>
              <a:buNone/>
            </a:pPr>
            <a:r>
              <a:t/>
            </a:r>
            <a:endParaRPr sz="1200">
              <a:solidFill>
                <a:schemeClr val="dk1"/>
              </a:solidFill>
              <a:latin typeface="Roboto"/>
              <a:ea typeface="Roboto"/>
              <a:cs typeface="Roboto"/>
              <a:sym typeface="Roboto"/>
            </a:endParaRPr>
          </a:p>
        </p:txBody>
      </p:sp>
      <p:sp>
        <p:nvSpPr>
          <p:cNvPr id="82" name="Google Shape;82;p14"/>
          <p:cNvSpPr/>
          <p:nvPr/>
        </p:nvSpPr>
        <p:spPr>
          <a:xfrm>
            <a:off x="594425" y="270862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txBox="1"/>
          <p:nvPr/>
        </p:nvSpPr>
        <p:spPr>
          <a:xfrm>
            <a:off x="615556" y="26699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2</a:t>
            </a:r>
            <a:endParaRPr b="1">
              <a:solidFill>
                <a:schemeClr val="lt1"/>
              </a:solidFill>
              <a:latin typeface="Poppins"/>
              <a:ea typeface="Poppins"/>
              <a:cs typeface="Poppins"/>
              <a:sym typeface="Poppins"/>
            </a:endParaRPr>
          </a:p>
        </p:txBody>
      </p:sp>
      <p:sp>
        <p:nvSpPr>
          <p:cNvPr id="84" name="Google Shape;84;p14"/>
          <p:cNvSpPr txBox="1"/>
          <p:nvPr>
            <p:ph idx="1" type="subTitle"/>
          </p:nvPr>
        </p:nvSpPr>
        <p:spPr>
          <a:xfrm>
            <a:off x="490475" y="5348922"/>
            <a:ext cx="4711500" cy="15399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Scan tube</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Scan the tube on the </a:t>
            </a:r>
            <a:r>
              <a:rPr b="1" lang="en" sz="1100">
                <a:solidFill>
                  <a:schemeClr val="dk1"/>
                </a:solidFill>
                <a:latin typeface="Roboto"/>
                <a:ea typeface="Roboto"/>
                <a:cs typeface="Roboto"/>
                <a:sym typeface="Roboto"/>
              </a:rPr>
              <a:t>Scan</a:t>
            </a:r>
            <a:r>
              <a:rPr lang="en" sz="1100">
                <a:solidFill>
                  <a:schemeClr val="dk1"/>
                </a:solidFill>
                <a:latin typeface="Roboto"/>
                <a:ea typeface="Roboto"/>
                <a:cs typeface="Roboto"/>
                <a:sym typeface="Roboto"/>
              </a:rPr>
              <a:t> screen by tapping the </a:t>
            </a:r>
            <a:r>
              <a:rPr b="1" lang="en" sz="1100">
                <a:solidFill>
                  <a:schemeClr val="dk1"/>
                </a:solidFill>
                <a:latin typeface="Roboto"/>
                <a:ea typeface="Roboto"/>
                <a:cs typeface="Roboto"/>
                <a:sym typeface="Roboto"/>
              </a:rPr>
              <a:t>QR code button</a:t>
            </a:r>
            <a:r>
              <a:rPr lang="en" sz="1100">
                <a:solidFill>
                  <a:schemeClr val="dk1"/>
                </a:solidFill>
                <a:latin typeface="Roboto"/>
                <a:ea typeface="Roboto"/>
                <a:cs typeface="Roboto"/>
                <a:sym typeface="Roboto"/>
              </a:rPr>
              <a:t>. This will trigger your phone’s camera for capture and automatically advance you to the next screen once you scan. </a:t>
            </a:r>
            <a:br>
              <a:rPr lang="en" sz="1100">
                <a:solidFill>
                  <a:schemeClr val="dk1"/>
                </a:solidFill>
                <a:latin typeface="Roboto"/>
                <a:ea typeface="Roboto"/>
                <a:cs typeface="Roboto"/>
                <a:sym typeface="Roboto"/>
              </a:rPr>
            </a:br>
            <a:br>
              <a:rPr lang="en" sz="1100">
                <a:solidFill>
                  <a:schemeClr val="dk1"/>
                </a:solidFill>
                <a:latin typeface="Roboto"/>
                <a:ea typeface="Roboto"/>
                <a:cs typeface="Roboto"/>
                <a:sym typeface="Roboto"/>
              </a:rPr>
            </a:br>
            <a:r>
              <a:rPr lang="en" sz="1100">
                <a:solidFill>
                  <a:schemeClr val="dk1"/>
                </a:solidFill>
                <a:latin typeface="Roboto"/>
                <a:ea typeface="Roboto"/>
                <a:cs typeface="Roboto"/>
                <a:sym typeface="Roboto"/>
              </a:rPr>
              <a:t>If you have camera problems, enter the code manually in the field below and tap </a:t>
            </a:r>
            <a:r>
              <a:rPr b="1" lang="en" sz="1100">
                <a:solidFill>
                  <a:schemeClr val="dk1"/>
                </a:solidFill>
                <a:latin typeface="Roboto"/>
                <a:ea typeface="Roboto"/>
                <a:cs typeface="Roboto"/>
                <a:sym typeface="Roboto"/>
              </a:rPr>
              <a:t>Next</a:t>
            </a:r>
            <a:r>
              <a:rPr lang="en" sz="1100">
                <a:solidFill>
                  <a:schemeClr val="dk1"/>
                </a:solidFill>
                <a:latin typeface="Roboto"/>
                <a:ea typeface="Roboto"/>
                <a:cs typeface="Roboto"/>
                <a:sym typeface="Roboto"/>
              </a:rPr>
              <a:t> when done.   </a:t>
            </a:r>
            <a:endParaRPr sz="1100"/>
          </a:p>
        </p:txBody>
      </p:sp>
      <p:sp>
        <p:nvSpPr>
          <p:cNvPr id="85" name="Google Shape;85;p14"/>
          <p:cNvSpPr/>
          <p:nvPr/>
        </p:nvSpPr>
        <p:spPr>
          <a:xfrm>
            <a:off x="595325" y="4994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txBox="1"/>
          <p:nvPr/>
        </p:nvSpPr>
        <p:spPr>
          <a:xfrm>
            <a:off x="627022" y="4955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3</a:t>
            </a:r>
            <a:endParaRPr b="1">
              <a:solidFill>
                <a:schemeClr val="lt1"/>
              </a:solidFill>
              <a:latin typeface="Poppins"/>
              <a:ea typeface="Poppins"/>
              <a:cs typeface="Poppins"/>
              <a:sym typeface="Poppins"/>
            </a:endParaRPr>
          </a:p>
        </p:txBody>
      </p:sp>
      <p:pic>
        <p:nvPicPr>
          <p:cNvPr id="87" name="Google Shape;87;p14"/>
          <p:cNvPicPr preferRelativeResize="0"/>
          <p:nvPr/>
        </p:nvPicPr>
        <p:blipFill>
          <a:blip r:embed="rId4">
            <a:alphaModFix/>
          </a:blip>
          <a:stretch>
            <a:fillRect/>
          </a:stretch>
        </p:blipFill>
        <p:spPr>
          <a:xfrm>
            <a:off x="5538550" y="2746125"/>
            <a:ext cx="794512" cy="1720074"/>
          </a:xfrm>
          <a:prstGeom prst="rect">
            <a:avLst/>
          </a:prstGeom>
          <a:noFill/>
          <a:ln cap="flat" cmpd="sng" w="9525">
            <a:solidFill>
              <a:schemeClr val="dk2"/>
            </a:solidFill>
            <a:prstDash val="solid"/>
            <a:round/>
            <a:headEnd len="sm" w="sm" type="none"/>
            <a:tailEnd len="sm" w="sm" type="none"/>
          </a:ln>
        </p:spPr>
      </p:pic>
      <p:pic>
        <p:nvPicPr>
          <p:cNvPr id="88" name="Google Shape;88;p14"/>
          <p:cNvPicPr preferRelativeResize="0"/>
          <p:nvPr/>
        </p:nvPicPr>
        <p:blipFill>
          <a:blip r:embed="rId5">
            <a:alphaModFix/>
          </a:blip>
          <a:stretch>
            <a:fillRect/>
          </a:stretch>
        </p:blipFill>
        <p:spPr>
          <a:xfrm>
            <a:off x="6500838" y="2746126"/>
            <a:ext cx="794505" cy="1720044"/>
          </a:xfrm>
          <a:prstGeom prst="rect">
            <a:avLst/>
          </a:prstGeom>
          <a:noFill/>
          <a:ln cap="flat" cmpd="sng" w="9525">
            <a:solidFill>
              <a:schemeClr val="dk2"/>
            </a:solidFill>
            <a:prstDash val="solid"/>
            <a:round/>
            <a:headEnd len="sm" w="sm" type="none"/>
            <a:tailEnd len="sm" w="sm" type="none"/>
          </a:ln>
        </p:spPr>
      </p:pic>
      <p:cxnSp>
        <p:nvCxnSpPr>
          <p:cNvPr id="89" name="Google Shape;89;p14"/>
          <p:cNvCxnSpPr/>
          <p:nvPr/>
        </p:nvCxnSpPr>
        <p:spPr>
          <a:xfrm>
            <a:off x="6078375" y="3237325"/>
            <a:ext cx="338100" cy="0"/>
          </a:xfrm>
          <a:prstGeom prst="straightConnector1">
            <a:avLst/>
          </a:prstGeom>
          <a:noFill/>
          <a:ln cap="flat" cmpd="sng" w="28575">
            <a:solidFill>
              <a:srgbClr val="FF0000"/>
            </a:solidFill>
            <a:prstDash val="solid"/>
            <a:round/>
            <a:headEnd len="med" w="med" type="none"/>
            <a:tailEnd len="med" w="med" type="stealth"/>
          </a:ln>
        </p:spPr>
      </p:cxnSp>
      <p:pic>
        <p:nvPicPr>
          <p:cNvPr id="90" name="Google Shape;90;p14"/>
          <p:cNvPicPr preferRelativeResize="0"/>
          <p:nvPr/>
        </p:nvPicPr>
        <p:blipFill>
          <a:blip r:embed="rId6">
            <a:alphaModFix/>
          </a:blip>
          <a:stretch>
            <a:fillRect/>
          </a:stretch>
        </p:blipFill>
        <p:spPr>
          <a:xfrm>
            <a:off x="5538551" y="5157695"/>
            <a:ext cx="794522" cy="1720054"/>
          </a:xfrm>
          <a:prstGeom prst="rect">
            <a:avLst/>
          </a:prstGeom>
          <a:noFill/>
          <a:ln cap="flat" cmpd="sng" w="9525">
            <a:solidFill>
              <a:schemeClr val="dk2"/>
            </a:solidFill>
            <a:prstDash val="solid"/>
            <a:round/>
            <a:headEnd len="sm" w="sm" type="none"/>
            <a:tailEnd len="sm" w="sm" type="none"/>
          </a:ln>
        </p:spPr>
      </p:pic>
      <p:cxnSp>
        <p:nvCxnSpPr>
          <p:cNvPr id="91" name="Google Shape;91;p14"/>
          <p:cNvCxnSpPr/>
          <p:nvPr/>
        </p:nvCxnSpPr>
        <p:spPr>
          <a:xfrm>
            <a:off x="5260725" y="5404250"/>
            <a:ext cx="522300" cy="443700"/>
          </a:xfrm>
          <a:prstGeom prst="straightConnector1">
            <a:avLst/>
          </a:prstGeom>
          <a:noFill/>
          <a:ln cap="flat" cmpd="sng" w="28575">
            <a:solidFill>
              <a:srgbClr val="FF0000"/>
            </a:solidFill>
            <a:prstDash val="solid"/>
            <a:round/>
            <a:headEnd len="med" w="med" type="none"/>
            <a:tailEnd len="med" w="med" type="stealth"/>
          </a:ln>
        </p:spPr>
      </p:cxnSp>
      <p:cxnSp>
        <p:nvCxnSpPr>
          <p:cNvPr id="92" name="Google Shape;92;p14"/>
          <p:cNvCxnSpPr/>
          <p:nvPr/>
        </p:nvCxnSpPr>
        <p:spPr>
          <a:xfrm flipH="1" rot="10800000">
            <a:off x="5982975" y="6423925"/>
            <a:ext cx="433500" cy="10500"/>
          </a:xfrm>
          <a:prstGeom prst="straightConnector1">
            <a:avLst/>
          </a:prstGeom>
          <a:noFill/>
          <a:ln cap="flat" cmpd="sng" w="28575">
            <a:solidFill>
              <a:srgbClr val="FF0000"/>
            </a:solidFill>
            <a:prstDash val="solid"/>
            <a:round/>
            <a:headEnd len="med" w="med" type="none"/>
            <a:tailEnd len="med" w="med" type="stealth"/>
          </a:ln>
        </p:spPr>
      </p:cxnSp>
      <p:sp>
        <p:nvSpPr>
          <p:cNvPr id="93" name="Google Shape;93;p14"/>
          <p:cNvSpPr txBox="1"/>
          <p:nvPr>
            <p:ph idx="1" type="subTitle"/>
          </p:nvPr>
        </p:nvSpPr>
        <p:spPr>
          <a:xfrm>
            <a:off x="489575" y="7673297"/>
            <a:ext cx="4711500" cy="21396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Add participants</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You may add up to 4 participants per tube. Tap the Add Participant field to trigger the search window. Tap the search bar to find the participant’s name in the system.</a:t>
            </a:r>
            <a:r>
              <a:rPr lang="en" sz="1100">
                <a:solidFill>
                  <a:schemeClr val="dk1"/>
                </a:solidFill>
                <a:latin typeface="Roboto"/>
                <a:ea typeface="Roboto"/>
                <a:cs typeface="Roboto"/>
                <a:sym typeface="Roboto"/>
              </a:rPr>
              <a:t> If you have a problem locating them in the system, type their name into the </a:t>
            </a:r>
            <a:r>
              <a:rPr b="1" lang="en" sz="1100">
                <a:solidFill>
                  <a:schemeClr val="dk1"/>
                </a:solidFill>
                <a:latin typeface="Roboto"/>
                <a:ea typeface="Roboto"/>
                <a:cs typeface="Roboto"/>
                <a:sym typeface="Roboto"/>
              </a:rPr>
              <a:t>Collection Note</a:t>
            </a:r>
            <a:r>
              <a:rPr lang="en" sz="1100">
                <a:solidFill>
                  <a:schemeClr val="dk1"/>
                </a:solidFill>
                <a:latin typeface="Roboto"/>
                <a:ea typeface="Roboto"/>
                <a:cs typeface="Roboto"/>
                <a:sym typeface="Roboto"/>
              </a:rPr>
              <a:t> field. Let your Site Coordinator or Admin know.</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When you have finished adding all participants, tap </a:t>
            </a:r>
            <a:r>
              <a:rPr b="1" lang="en" sz="1100">
                <a:solidFill>
                  <a:schemeClr val="dk1"/>
                </a:solidFill>
                <a:latin typeface="Roboto"/>
                <a:ea typeface="Roboto"/>
                <a:cs typeface="Roboto"/>
                <a:sym typeface="Roboto"/>
              </a:rPr>
              <a:t>Complete Collection</a:t>
            </a:r>
            <a:r>
              <a:rPr lang="en" sz="1100">
                <a:solidFill>
                  <a:schemeClr val="dk1"/>
                </a:solidFill>
                <a:latin typeface="Roboto"/>
                <a:ea typeface="Roboto"/>
                <a:cs typeface="Roboto"/>
                <a:sym typeface="Roboto"/>
              </a:rPr>
              <a:t>. You have successfully completed a pooled collection!</a:t>
            </a:r>
            <a:br>
              <a:rPr lang="en" sz="1200">
                <a:solidFill>
                  <a:schemeClr val="dk1"/>
                </a:solidFill>
                <a:latin typeface="Roboto"/>
                <a:ea typeface="Roboto"/>
                <a:cs typeface="Roboto"/>
                <a:sym typeface="Roboto"/>
              </a:rPr>
            </a:br>
            <a:endParaRPr sz="1200"/>
          </a:p>
        </p:txBody>
      </p:sp>
      <p:sp>
        <p:nvSpPr>
          <p:cNvPr id="94" name="Google Shape;94;p14"/>
          <p:cNvSpPr/>
          <p:nvPr/>
        </p:nvSpPr>
        <p:spPr>
          <a:xfrm>
            <a:off x="594425" y="731867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txBox="1"/>
          <p:nvPr/>
        </p:nvSpPr>
        <p:spPr>
          <a:xfrm>
            <a:off x="607598" y="727997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4</a:t>
            </a:r>
            <a:endParaRPr b="1">
              <a:solidFill>
                <a:schemeClr val="lt1"/>
              </a:solidFill>
              <a:latin typeface="Poppins"/>
              <a:ea typeface="Poppins"/>
              <a:cs typeface="Poppins"/>
              <a:sym typeface="Poppins"/>
            </a:endParaRPr>
          </a:p>
        </p:txBody>
      </p:sp>
      <p:pic>
        <p:nvPicPr>
          <p:cNvPr id="96" name="Google Shape;96;p14"/>
          <p:cNvPicPr preferRelativeResize="0"/>
          <p:nvPr/>
        </p:nvPicPr>
        <p:blipFill>
          <a:blip r:embed="rId7">
            <a:alphaModFix/>
          </a:blip>
          <a:stretch>
            <a:fillRect/>
          </a:stretch>
        </p:blipFill>
        <p:spPr>
          <a:xfrm>
            <a:off x="6500857" y="5157722"/>
            <a:ext cx="794493" cy="1720003"/>
          </a:xfrm>
          <a:prstGeom prst="rect">
            <a:avLst/>
          </a:prstGeom>
          <a:noFill/>
          <a:ln cap="flat" cmpd="sng" w="9525">
            <a:solidFill>
              <a:schemeClr val="dk2"/>
            </a:solidFill>
            <a:prstDash val="solid"/>
            <a:round/>
            <a:headEnd len="sm" w="sm" type="none"/>
            <a:tailEnd len="sm" w="sm" type="none"/>
          </a:ln>
        </p:spPr>
      </p:pic>
      <p:pic>
        <p:nvPicPr>
          <p:cNvPr id="97" name="Google Shape;97;p14"/>
          <p:cNvPicPr preferRelativeResize="0"/>
          <p:nvPr/>
        </p:nvPicPr>
        <p:blipFill>
          <a:blip r:embed="rId8">
            <a:alphaModFix/>
          </a:blip>
          <a:stretch>
            <a:fillRect/>
          </a:stretch>
        </p:blipFill>
        <p:spPr>
          <a:xfrm>
            <a:off x="6500822" y="7435088"/>
            <a:ext cx="794493" cy="1720013"/>
          </a:xfrm>
          <a:prstGeom prst="rect">
            <a:avLst/>
          </a:prstGeom>
          <a:noFill/>
          <a:ln cap="flat" cmpd="sng" w="9525">
            <a:solidFill>
              <a:schemeClr val="dk2"/>
            </a:solidFill>
            <a:prstDash val="solid"/>
            <a:round/>
            <a:headEnd len="sm" w="sm" type="none"/>
            <a:tailEnd len="sm" w="sm" type="none"/>
          </a:ln>
        </p:spPr>
      </p:pic>
      <p:pic>
        <p:nvPicPr>
          <p:cNvPr id="98" name="Google Shape;98;p14"/>
          <p:cNvPicPr preferRelativeResize="0"/>
          <p:nvPr/>
        </p:nvPicPr>
        <p:blipFill>
          <a:blip r:embed="rId7">
            <a:alphaModFix/>
          </a:blip>
          <a:stretch>
            <a:fillRect/>
          </a:stretch>
        </p:blipFill>
        <p:spPr>
          <a:xfrm>
            <a:off x="5538546" y="7435095"/>
            <a:ext cx="794493" cy="1720003"/>
          </a:xfrm>
          <a:prstGeom prst="rect">
            <a:avLst/>
          </a:prstGeom>
          <a:noFill/>
          <a:ln cap="flat" cmpd="sng" w="9525">
            <a:solidFill>
              <a:schemeClr val="dk2"/>
            </a:solidFill>
            <a:prstDash val="solid"/>
            <a:round/>
            <a:headEnd len="sm" w="sm" type="none"/>
            <a:tailEnd len="sm" w="sm" type="none"/>
          </a:ln>
        </p:spPr>
      </p:pic>
      <p:sp>
        <p:nvSpPr>
          <p:cNvPr id="99" name="Google Shape;99;p14"/>
          <p:cNvSpPr txBox="1"/>
          <p:nvPr>
            <p:ph idx="1" type="subTitle"/>
          </p:nvPr>
        </p:nvSpPr>
        <p:spPr>
          <a:xfrm>
            <a:off x="490475" y="388772"/>
            <a:ext cx="5722200" cy="4617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dk1"/>
                </a:solidFill>
                <a:latin typeface="Poppins"/>
                <a:ea typeface="Poppins"/>
                <a:cs typeface="Poppins"/>
                <a:sym typeface="Poppins"/>
              </a:rPr>
              <a:t>Guide for Sponsors</a:t>
            </a:r>
            <a:endParaRPr sz="1800"/>
          </a:p>
        </p:txBody>
      </p:sp>
      <p:cxnSp>
        <p:nvCxnSpPr>
          <p:cNvPr id="100" name="Google Shape;100;p14"/>
          <p:cNvCxnSpPr/>
          <p:nvPr/>
        </p:nvCxnSpPr>
        <p:spPr>
          <a:xfrm flipH="1" rot="10800000">
            <a:off x="5982975" y="7971750"/>
            <a:ext cx="433500" cy="10500"/>
          </a:xfrm>
          <a:prstGeom prst="straightConnector1">
            <a:avLst/>
          </a:prstGeom>
          <a:noFill/>
          <a:ln cap="flat" cmpd="sng" w="28575">
            <a:solidFill>
              <a:srgbClr val="FF0000"/>
            </a:solidFill>
            <a:prstDash val="solid"/>
            <a:round/>
            <a:headEnd len="med" w="med" type="none"/>
            <a:tailEnd len="med" w="med" type="stealth"/>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idx="1" type="subTitle"/>
          </p:nvPr>
        </p:nvSpPr>
        <p:spPr>
          <a:xfrm>
            <a:off x="490025" y="1457922"/>
            <a:ext cx="4711500" cy="17346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Coordinate with your pool sponsor</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You will be pooling samples with up to 3 other people. One of these people will be the pool Sponsor, and they will use the FloodLAMP app to collect and record your pool’s sample tube. Make sure you have coordinated with them on where and when to collect your samples.</a:t>
            </a:r>
            <a:br>
              <a:rPr lang="en" sz="1100">
                <a:solidFill>
                  <a:schemeClr val="dk1"/>
                </a:solidFill>
                <a:latin typeface="Roboto"/>
                <a:ea typeface="Roboto"/>
                <a:cs typeface="Roboto"/>
                <a:sym typeface="Roboto"/>
              </a:rPr>
            </a:br>
            <a:br>
              <a:rPr lang="en" sz="1100">
                <a:solidFill>
                  <a:schemeClr val="dk1"/>
                </a:solidFill>
                <a:latin typeface="Roboto"/>
                <a:ea typeface="Roboto"/>
                <a:cs typeface="Roboto"/>
                <a:sym typeface="Roboto"/>
              </a:rPr>
            </a:br>
            <a:r>
              <a:rPr lang="en" sz="1100">
                <a:solidFill>
                  <a:schemeClr val="dk1"/>
                </a:solidFill>
                <a:latin typeface="Roboto"/>
                <a:ea typeface="Roboto"/>
                <a:cs typeface="Roboto"/>
                <a:sym typeface="Roboto"/>
              </a:rPr>
              <a:t>Your Sponsor or program administrator should be able to help in case you have questions.</a:t>
            </a:r>
            <a:endParaRPr sz="1100"/>
          </a:p>
        </p:txBody>
      </p:sp>
      <p:sp>
        <p:nvSpPr>
          <p:cNvPr id="106" name="Google Shape;106;p15"/>
          <p:cNvSpPr/>
          <p:nvPr/>
        </p:nvSpPr>
        <p:spPr>
          <a:xfrm>
            <a:off x="594875" y="1103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1</a:t>
            </a:r>
            <a:endParaRPr b="1">
              <a:solidFill>
                <a:schemeClr val="lt1"/>
              </a:solidFill>
              <a:latin typeface="Poppins"/>
              <a:ea typeface="Poppins"/>
              <a:cs typeface="Poppins"/>
              <a:sym typeface="Poppins"/>
            </a:endParaRPr>
          </a:p>
        </p:txBody>
      </p:sp>
      <p:sp>
        <p:nvSpPr>
          <p:cNvPr id="108" name="Google Shape;108;p15"/>
          <p:cNvSpPr txBox="1"/>
          <p:nvPr>
            <p:ph idx="1" type="subTitle"/>
          </p:nvPr>
        </p:nvSpPr>
        <p:spPr>
          <a:xfrm>
            <a:off x="489575" y="3749051"/>
            <a:ext cx="4711500" cy="34872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Collect your sample</a:t>
            </a:r>
            <a:endParaRPr b="1" sz="1200">
              <a:solidFill>
                <a:schemeClr val="dk1"/>
              </a:solidFill>
              <a:latin typeface="Poppins"/>
              <a:ea typeface="Poppins"/>
              <a:cs typeface="Poppins"/>
              <a:sym typeface="Poppins"/>
            </a:endParaRPr>
          </a:p>
          <a:p>
            <a:pPr indent="-298450" lvl="0" marL="457200" rtl="0" algn="l">
              <a:lnSpc>
                <a:spcPct val="115000"/>
              </a:lnSpc>
              <a:spcBef>
                <a:spcPts val="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Sanitize</a:t>
            </a:r>
            <a:r>
              <a:rPr lang="en" sz="1100">
                <a:solidFill>
                  <a:schemeClr val="dk1"/>
                </a:solidFill>
                <a:latin typeface="Roboto"/>
                <a:ea typeface="Roboto"/>
                <a:cs typeface="Roboto"/>
                <a:sym typeface="Roboto"/>
              </a:rPr>
              <a:t> or wash your hands before you get started.</a:t>
            </a:r>
            <a:br>
              <a:rPr lang="en" sz="1100">
                <a:solidFill>
                  <a:schemeClr val="dk1"/>
                </a:solidFill>
                <a:latin typeface="Roboto"/>
                <a:ea typeface="Roboto"/>
                <a:cs typeface="Roboto"/>
                <a:sym typeface="Roboto"/>
              </a:rPr>
            </a:b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Your sponsor or site coordinator will provide you with a </a:t>
            </a:r>
            <a:r>
              <a:rPr b="1" lang="en" sz="1100">
                <a:solidFill>
                  <a:schemeClr val="dk1"/>
                </a:solidFill>
                <a:latin typeface="Roboto"/>
                <a:ea typeface="Roboto"/>
                <a:cs typeface="Roboto"/>
                <a:sym typeface="Roboto"/>
              </a:rPr>
              <a:t>collection swab</a:t>
            </a:r>
            <a:r>
              <a:rPr lang="en" sz="1100">
                <a:solidFill>
                  <a:schemeClr val="dk1"/>
                </a:solidFill>
                <a:latin typeface="Roboto"/>
                <a:ea typeface="Roboto"/>
                <a:cs typeface="Roboto"/>
                <a:sym typeface="Roboto"/>
              </a:rPr>
              <a:t>. Make sure not to touch the absorbent end.</a:t>
            </a:r>
            <a:br>
              <a:rPr lang="en" sz="1100">
                <a:solidFill>
                  <a:schemeClr val="dk1"/>
                </a:solidFill>
                <a:latin typeface="Roboto"/>
                <a:ea typeface="Roboto"/>
                <a:cs typeface="Roboto"/>
                <a:sym typeface="Roboto"/>
              </a:rPr>
            </a:b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Swab your first nostril</a:t>
            </a:r>
            <a:r>
              <a:rPr lang="en" sz="1100">
                <a:solidFill>
                  <a:schemeClr val="dk1"/>
                </a:solidFill>
                <a:latin typeface="Roboto"/>
                <a:ea typeface="Roboto"/>
                <a:cs typeface="Roboto"/>
                <a:sym typeface="Roboto"/>
              </a:rPr>
              <a:t> in a circular motion, rotating 4 times and twisting the swab as you go.</a:t>
            </a:r>
            <a:br>
              <a:rPr lang="en" sz="1100">
                <a:solidFill>
                  <a:schemeClr val="dk1"/>
                </a:solidFill>
                <a:latin typeface="Roboto"/>
                <a:ea typeface="Roboto"/>
                <a:cs typeface="Roboto"/>
                <a:sym typeface="Roboto"/>
              </a:rPr>
            </a:b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Swab the other nostril</a:t>
            </a:r>
            <a:r>
              <a:rPr lang="en" sz="1100">
                <a:solidFill>
                  <a:schemeClr val="dk1"/>
                </a:solidFill>
                <a:latin typeface="Roboto"/>
                <a:ea typeface="Roboto"/>
                <a:cs typeface="Roboto"/>
                <a:sym typeface="Roboto"/>
              </a:rPr>
              <a:t>, repeating the steps from the first side.</a:t>
            </a:r>
            <a:endParaRPr sz="1100">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Put swab in the collection tube, </a:t>
            </a:r>
            <a:r>
              <a:rPr lang="en" sz="1100">
                <a:solidFill>
                  <a:schemeClr val="dk1"/>
                </a:solidFill>
                <a:latin typeface="Roboto"/>
                <a:ea typeface="Roboto"/>
                <a:cs typeface="Roboto"/>
                <a:sym typeface="Roboto"/>
              </a:rPr>
              <a:t>if you swab is longer, break it at the break point and drop the swab end in swab first.</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(NOTE: green shaft 2" swabs have no break point)</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p:txBody>
      </p:sp>
      <p:sp>
        <p:nvSpPr>
          <p:cNvPr id="109" name="Google Shape;109;p15"/>
          <p:cNvSpPr/>
          <p:nvPr/>
        </p:nvSpPr>
        <p:spPr>
          <a:xfrm>
            <a:off x="594425" y="339442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txBox="1"/>
          <p:nvPr/>
        </p:nvSpPr>
        <p:spPr>
          <a:xfrm>
            <a:off x="615556" y="33557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2</a:t>
            </a:r>
            <a:endParaRPr b="1">
              <a:solidFill>
                <a:schemeClr val="lt1"/>
              </a:solidFill>
              <a:latin typeface="Poppins"/>
              <a:ea typeface="Poppins"/>
              <a:cs typeface="Poppins"/>
              <a:sym typeface="Poppins"/>
            </a:endParaRPr>
          </a:p>
        </p:txBody>
      </p:sp>
      <p:sp>
        <p:nvSpPr>
          <p:cNvPr id="111" name="Google Shape;111;p15"/>
          <p:cNvSpPr txBox="1"/>
          <p:nvPr>
            <p:ph idx="1" type="subTitle"/>
          </p:nvPr>
        </p:nvSpPr>
        <p:spPr>
          <a:xfrm>
            <a:off x="490475" y="388772"/>
            <a:ext cx="5722200" cy="4617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dk1"/>
                </a:solidFill>
                <a:latin typeface="Poppins"/>
                <a:ea typeface="Poppins"/>
                <a:cs typeface="Poppins"/>
                <a:sym typeface="Poppins"/>
              </a:rPr>
              <a:t>Collection </a:t>
            </a:r>
            <a:r>
              <a:rPr b="1" lang="en" sz="1800">
                <a:solidFill>
                  <a:schemeClr val="dk1"/>
                </a:solidFill>
                <a:latin typeface="Poppins"/>
                <a:ea typeface="Poppins"/>
                <a:cs typeface="Poppins"/>
                <a:sym typeface="Poppins"/>
              </a:rPr>
              <a:t>Guide for Participants</a:t>
            </a:r>
            <a:endParaRPr sz="1800"/>
          </a:p>
        </p:txBody>
      </p:sp>
      <p:pic>
        <p:nvPicPr>
          <p:cNvPr id="112" name="Google Shape;112;p15"/>
          <p:cNvPicPr preferRelativeResize="0"/>
          <p:nvPr/>
        </p:nvPicPr>
        <p:blipFill>
          <a:blip r:embed="rId3">
            <a:alphaModFix/>
          </a:blip>
          <a:stretch>
            <a:fillRect/>
          </a:stretch>
        </p:blipFill>
        <p:spPr>
          <a:xfrm rot="5400000">
            <a:off x="8494881" y="1051132"/>
            <a:ext cx="533400" cy="427112"/>
          </a:xfrm>
          <a:prstGeom prst="rect">
            <a:avLst/>
          </a:prstGeom>
          <a:noFill/>
          <a:ln>
            <a:noFill/>
          </a:ln>
        </p:spPr>
      </p:pic>
      <p:pic>
        <p:nvPicPr>
          <p:cNvPr id="113" name="Google Shape;113;p15"/>
          <p:cNvPicPr preferRelativeResize="0"/>
          <p:nvPr/>
        </p:nvPicPr>
        <p:blipFill rotWithShape="1">
          <a:blip r:embed="rId4">
            <a:alphaModFix/>
          </a:blip>
          <a:srcRect b="0" l="2061" r="2061" t="0"/>
          <a:stretch/>
        </p:blipFill>
        <p:spPr>
          <a:xfrm>
            <a:off x="5694833" y="4546242"/>
            <a:ext cx="410661" cy="410653"/>
          </a:xfrm>
          <a:prstGeom prst="rect">
            <a:avLst/>
          </a:prstGeom>
          <a:noFill/>
          <a:ln>
            <a:noFill/>
          </a:ln>
        </p:spPr>
      </p:pic>
      <p:pic>
        <p:nvPicPr>
          <p:cNvPr id="114" name="Google Shape;114;p15"/>
          <p:cNvPicPr preferRelativeResize="0"/>
          <p:nvPr/>
        </p:nvPicPr>
        <p:blipFill rotWithShape="1">
          <a:blip r:embed="rId5">
            <a:alphaModFix/>
          </a:blip>
          <a:srcRect b="-7661" l="-51847" r="-64182" t="4685"/>
          <a:stretch/>
        </p:blipFill>
        <p:spPr>
          <a:xfrm>
            <a:off x="5725465" y="5272025"/>
            <a:ext cx="495976" cy="495967"/>
          </a:xfrm>
          <a:prstGeom prst="rect">
            <a:avLst/>
          </a:prstGeom>
          <a:noFill/>
          <a:ln>
            <a:noFill/>
          </a:ln>
        </p:spPr>
      </p:pic>
      <p:pic>
        <p:nvPicPr>
          <p:cNvPr id="115" name="Google Shape;115;p15"/>
          <p:cNvPicPr preferRelativeResize="0"/>
          <p:nvPr/>
        </p:nvPicPr>
        <p:blipFill rotWithShape="1">
          <a:blip r:embed="rId6">
            <a:alphaModFix/>
          </a:blip>
          <a:srcRect b="0" l="7848" r="7848" t="0"/>
          <a:stretch/>
        </p:blipFill>
        <p:spPr>
          <a:xfrm>
            <a:off x="5656956" y="6036482"/>
            <a:ext cx="495976" cy="550376"/>
          </a:xfrm>
          <a:prstGeom prst="rect">
            <a:avLst/>
          </a:prstGeom>
          <a:noFill/>
          <a:ln>
            <a:noFill/>
          </a:ln>
        </p:spPr>
      </p:pic>
      <p:sp>
        <p:nvSpPr>
          <p:cNvPr id="116" name="Google Shape;116;p15"/>
          <p:cNvSpPr/>
          <p:nvPr/>
        </p:nvSpPr>
        <p:spPr>
          <a:xfrm>
            <a:off x="5600743" y="6007459"/>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5600746" y="5213435"/>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5600746" y="4437848"/>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5"/>
          <p:cNvPicPr preferRelativeResize="0"/>
          <p:nvPr/>
        </p:nvPicPr>
        <p:blipFill rotWithShape="1">
          <a:blip r:embed="rId5">
            <a:alphaModFix/>
          </a:blip>
          <a:srcRect b="-7661" l="-51847" r="-64182" t="4685"/>
          <a:stretch/>
        </p:blipFill>
        <p:spPr>
          <a:xfrm flipH="1">
            <a:off x="6382155" y="5274400"/>
            <a:ext cx="495976" cy="495967"/>
          </a:xfrm>
          <a:prstGeom prst="rect">
            <a:avLst/>
          </a:prstGeom>
          <a:noFill/>
          <a:ln>
            <a:noFill/>
          </a:ln>
        </p:spPr>
      </p:pic>
      <p:sp>
        <p:nvSpPr>
          <p:cNvPr id="120" name="Google Shape;120;p15"/>
          <p:cNvSpPr/>
          <p:nvPr/>
        </p:nvSpPr>
        <p:spPr>
          <a:xfrm flipH="1">
            <a:off x="6383500" y="5215810"/>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txBox="1"/>
          <p:nvPr>
            <p:ph idx="1" type="subTitle"/>
          </p:nvPr>
        </p:nvSpPr>
        <p:spPr>
          <a:xfrm>
            <a:off x="594425" y="6710397"/>
            <a:ext cx="4711500" cy="566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That’s it!</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p:txBody>
      </p:sp>
      <p:sp>
        <p:nvSpPr>
          <p:cNvPr id="122" name="Google Shape;122;p15"/>
          <p:cNvSpPr txBox="1"/>
          <p:nvPr>
            <p:ph idx="1" type="subTitle"/>
          </p:nvPr>
        </p:nvSpPr>
        <p:spPr>
          <a:xfrm>
            <a:off x="489575" y="7787651"/>
            <a:ext cx="4711500" cy="13452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Watch the sponsor collect on the app</a:t>
            </a:r>
            <a:endParaRPr b="1" sz="1200">
              <a:solidFill>
                <a:schemeClr val="dk1"/>
              </a:solidFill>
              <a:latin typeface="Poppins"/>
              <a:ea typeface="Poppins"/>
              <a:cs typeface="Poppins"/>
              <a:sym typeface="Poppins"/>
            </a:endParaRPr>
          </a:p>
          <a:p>
            <a:pPr indent="-298450" lvl="0" marL="457200" rtl="0" algn="l">
              <a:lnSpc>
                <a:spcPct val="115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learn how easy it is so you too can coordinate collections and be a sponsor.</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p:txBody>
      </p:sp>
      <p:sp>
        <p:nvSpPr>
          <p:cNvPr id="123" name="Google Shape;123;p15"/>
          <p:cNvSpPr/>
          <p:nvPr/>
        </p:nvSpPr>
        <p:spPr>
          <a:xfrm>
            <a:off x="594425" y="743302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txBox="1"/>
          <p:nvPr/>
        </p:nvSpPr>
        <p:spPr>
          <a:xfrm>
            <a:off x="615556" y="73943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3</a:t>
            </a:r>
            <a:endParaRPr b="1">
              <a:solidFill>
                <a:schemeClr val="lt1"/>
              </a:solidFill>
              <a:latin typeface="Poppins"/>
              <a:ea typeface="Poppins"/>
              <a:cs typeface="Poppins"/>
              <a:sym typeface="Poppins"/>
            </a:endParaRPr>
          </a:p>
        </p:txBody>
      </p:sp>
      <p:sp>
        <p:nvSpPr>
          <p:cNvPr id="125" name="Google Shape;125;p15"/>
          <p:cNvSpPr/>
          <p:nvPr/>
        </p:nvSpPr>
        <p:spPr>
          <a:xfrm>
            <a:off x="6383496" y="6013242"/>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5"/>
          <p:cNvPicPr preferRelativeResize="0"/>
          <p:nvPr/>
        </p:nvPicPr>
        <p:blipFill rotWithShape="1">
          <a:blip r:embed="rId7">
            <a:alphaModFix/>
          </a:blip>
          <a:srcRect b="0" l="4938" r="4947" t="0"/>
          <a:stretch/>
        </p:blipFill>
        <p:spPr>
          <a:xfrm>
            <a:off x="6439706" y="6055291"/>
            <a:ext cx="495976" cy="550376"/>
          </a:xfrm>
          <a:prstGeom prst="rect">
            <a:avLst/>
          </a:prstGeom>
          <a:noFill/>
          <a:ln>
            <a:noFill/>
          </a:ln>
        </p:spPr>
      </p:pic>
      <p:sp>
        <p:nvSpPr>
          <p:cNvPr id="127" name="Google Shape;127;p15"/>
          <p:cNvSpPr txBox="1"/>
          <p:nvPr>
            <p:ph idx="1" type="subTitle"/>
          </p:nvPr>
        </p:nvSpPr>
        <p:spPr>
          <a:xfrm>
            <a:off x="1005675" y="7429543"/>
            <a:ext cx="1222800" cy="566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Bonus Points</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6"/>
          <p:cNvSpPr txBox="1"/>
          <p:nvPr>
            <p:ph idx="1" type="subTitle"/>
          </p:nvPr>
        </p:nvSpPr>
        <p:spPr>
          <a:xfrm>
            <a:off x="490025" y="1457922"/>
            <a:ext cx="4711500" cy="12618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Create CSV of all program participants</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FloodLAMP will need a list of everyone in your organization who will be participating in the testing program. This list will be used to generate accounts on our system so they can provide consent and collect samples using our app.</a:t>
            </a:r>
            <a:endParaRPr sz="1100"/>
          </a:p>
        </p:txBody>
      </p:sp>
      <p:pic>
        <p:nvPicPr>
          <p:cNvPr id="133" name="Google Shape;133;p16"/>
          <p:cNvPicPr preferRelativeResize="0"/>
          <p:nvPr/>
        </p:nvPicPr>
        <p:blipFill>
          <a:blip r:embed="rId3">
            <a:alphaModFix/>
          </a:blip>
          <a:stretch>
            <a:fillRect/>
          </a:stretch>
        </p:blipFill>
        <p:spPr>
          <a:xfrm>
            <a:off x="5454025" y="1464802"/>
            <a:ext cx="697325" cy="697325"/>
          </a:xfrm>
          <a:prstGeom prst="rect">
            <a:avLst/>
          </a:prstGeom>
          <a:noFill/>
          <a:ln>
            <a:noFill/>
          </a:ln>
        </p:spPr>
      </p:pic>
      <p:sp>
        <p:nvSpPr>
          <p:cNvPr id="134" name="Google Shape;134;p16"/>
          <p:cNvSpPr/>
          <p:nvPr/>
        </p:nvSpPr>
        <p:spPr>
          <a:xfrm>
            <a:off x="594875" y="1103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1</a:t>
            </a:r>
            <a:endParaRPr b="1">
              <a:solidFill>
                <a:schemeClr val="lt1"/>
              </a:solidFill>
              <a:latin typeface="Poppins"/>
              <a:ea typeface="Poppins"/>
              <a:cs typeface="Poppins"/>
              <a:sym typeface="Poppins"/>
            </a:endParaRPr>
          </a:p>
        </p:txBody>
      </p:sp>
      <p:sp>
        <p:nvSpPr>
          <p:cNvPr id="136" name="Google Shape;136;p16"/>
          <p:cNvSpPr txBox="1"/>
          <p:nvPr>
            <p:ph idx="1" type="subTitle"/>
          </p:nvPr>
        </p:nvSpPr>
        <p:spPr>
          <a:xfrm>
            <a:off x="489575" y="3063251"/>
            <a:ext cx="4711500" cy="7611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Admin direction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lorem</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p:txBody>
      </p:sp>
      <p:sp>
        <p:nvSpPr>
          <p:cNvPr id="137" name="Google Shape;137;p16"/>
          <p:cNvSpPr/>
          <p:nvPr/>
        </p:nvSpPr>
        <p:spPr>
          <a:xfrm>
            <a:off x="594425" y="270862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txBox="1"/>
          <p:nvPr/>
        </p:nvSpPr>
        <p:spPr>
          <a:xfrm>
            <a:off x="615556" y="26699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2</a:t>
            </a:r>
            <a:endParaRPr b="1">
              <a:solidFill>
                <a:schemeClr val="lt1"/>
              </a:solidFill>
              <a:latin typeface="Poppins"/>
              <a:ea typeface="Poppins"/>
              <a:cs typeface="Poppins"/>
              <a:sym typeface="Poppins"/>
            </a:endParaRPr>
          </a:p>
        </p:txBody>
      </p:sp>
      <p:sp>
        <p:nvSpPr>
          <p:cNvPr id="139" name="Google Shape;139;p16"/>
          <p:cNvSpPr txBox="1"/>
          <p:nvPr>
            <p:ph idx="1" type="subTitle"/>
          </p:nvPr>
        </p:nvSpPr>
        <p:spPr>
          <a:xfrm>
            <a:off x="490475" y="5348922"/>
            <a:ext cx="4711500" cy="566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Admin direction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Lorem</a:t>
            </a:r>
            <a:r>
              <a:rPr lang="en" sz="1100">
                <a:solidFill>
                  <a:schemeClr val="dk1"/>
                </a:solidFill>
                <a:latin typeface="Roboto"/>
                <a:ea typeface="Roboto"/>
                <a:cs typeface="Roboto"/>
                <a:sym typeface="Roboto"/>
              </a:rPr>
              <a:t>.   </a:t>
            </a:r>
            <a:endParaRPr sz="1100"/>
          </a:p>
        </p:txBody>
      </p:sp>
      <p:sp>
        <p:nvSpPr>
          <p:cNvPr id="140" name="Google Shape;140;p16"/>
          <p:cNvSpPr/>
          <p:nvPr/>
        </p:nvSpPr>
        <p:spPr>
          <a:xfrm>
            <a:off x="595325" y="4994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txBox="1"/>
          <p:nvPr/>
        </p:nvSpPr>
        <p:spPr>
          <a:xfrm>
            <a:off x="627022" y="4955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3</a:t>
            </a:r>
            <a:endParaRPr b="1">
              <a:solidFill>
                <a:schemeClr val="lt1"/>
              </a:solidFill>
              <a:latin typeface="Poppins"/>
              <a:ea typeface="Poppins"/>
              <a:cs typeface="Poppins"/>
              <a:sym typeface="Poppins"/>
            </a:endParaRPr>
          </a:p>
        </p:txBody>
      </p:sp>
      <p:pic>
        <p:nvPicPr>
          <p:cNvPr id="142" name="Google Shape;142;p16"/>
          <p:cNvPicPr preferRelativeResize="0"/>
          <p:nvPr/>
        </p:nvPicPr>
        <p:blipFill>
          <a:blip r:embed="rId4">
            <a:alphaModFix/>
          </a:blip>
          <a:stretch>
            <a:fillRect/>
          </a:stretch>
        </p:blipFill>
        <p:spPr>
          <a:xfrm>
            <a:off x="5538550" y="2746125"/>
            <a:ext cx="794512" cy="1720074"/>
          </a:xfrm>
          <a:prstGeom prst="rect">
            <a:avLst/>
          </a:prstGeom>
          <a:noFill/>
          <a:ln cap="flat" cmpd="sng" w="9525">
            <a:solidFill>
              <a:schemeClr val="dk2"/>
            </a:solidFill>
            <a:prstDash val="solid"/>
            <a:round/>
            <a:headEnd len="sm" w="sm" type="none"/>
            <a:tailEnd len="sm" w="sm" type="none"/>
          </a:ln>
        </p:spPr>
      </p:pic>
      <p:pic>
        <p:nvPicPr>
          <p:cNvPr id="143" name="Google Shape;143;p16"/>
          <p:cNvPicPr preferRelativeResize="0"/>
          <p:nvPr/>
        </p:nvPicPr>
        <p:blipFill>
          <a:blip r:embed="rId5">
            <a:alphaModFix/>
          </a:blip>
          <a:stretch>
            <a:fillRect/>
          </a:stretch>
        </p:blipFill>
        <p:spPr>
          <a:xfrm>
            <a:off x="6500838" y="2746126"/>
            <a:ext cx="794505" cy="1720044"/>
          </a:xfrm>
          <a:prstGeom prst="rect">
            <a:avLst/>
          </a:prstGeom>
          <a:noFill/>
          <a:ln cap="flat" cmpd="sng" w="9525">
            <a:solidFill>
              <a:schemeClr val="dk2"/>
            </a:solidFill>
            <a:prstDash val="solid"/>
            <a:round/>
            <a:headEnd len="sm" w="sm" type="none"/>
            <a:tailEnd len="sm" w="sm" type="none"/>
          </a:ln>
        </p:spPr>
      </p:pic>
      <p:cxnSp>
        <p:nvCxnSpPr>
          <p:cNvPr id="144" name="Google Shape;144;p16"/>
          <p:cNvCxnSpPr/>
          <p:nvPr/>
        </p:nvCxnSpPr>
        <p:spPr>
          <a:xfrm>
            <a:off x="6078375" y="3237325"/>
            <a:ext cx="338100" cy="0"/>
          </a:xfrm>
          <a:prstGeom prst="straightConnector1">
            <a:avLst/>
          </a:prstGeom>
          <a:noFill/>
          <a:ln cap="flat" cmpd="sng" w="28575">
            <a:solidFill>
              <a:srgbClr val="FF0000"/>
            </a:solidFill>
            <a:prstDash val="solid"/>
            <a:round/>
            <a:headEnd len="med" w="med" type="none"/>
            <a:tailEnd len="med" w="med" type="stealth"/>
          </a:ln>
        </p:spPr>
      </p:cxnSp>
      <p:pic>
        <p:nvPicPr>
          <p:cNvPr id="145" name="Google Shape;145;p16"/>
          <p:cNvPicPr preferRelativeResize="0"/>
          <p:nvPr/>
        </p:nvPicPr>
        <p:blipFill>
          <a:blip r:embed="rId6">
            <a:alphaModFix/>
          </a:blip>
          <a:stretch>
            <a:fillRect/>
          </a:stretch>
        </p:blipFill>
        <p:spPr>
          <a:xfrm>
            <a:off x="5538551" y="5157695"/>
            <a:ext cx="794522" cy="1720054"/>
          </a:xfrm>
          <a:prstGeom prst="rect">
            <a:avLst/>
          </a:prstGeom>
          <a:noFill/>
          <a:ln cap="flat" cmpd="sng" w="9525">
            <a:solidFill>
              <a:schemeClr val="dk2"/>
            </a:solidFill>
            <a:prstDash val="solid"/>
            <a:round/>
            <a:headEnd len="sm" w="sm" type="none"/>
            <a:tailEnd len="sm" w="sm" type="none"/>
          </a:ln>
        </p:spPr>
      </p:pic>
      <p:cxnSp>
        <p:nvCxnSpPr>
          <p:cNvPr id="146" name="Google Shape;146;p16"/>
          <p:cNvCxnSpPr/>
          <p:nvPr/>
        </p:nvCxnSpPr>
        <p:spPr>
          <a:xfrm>
            <a:off x="5260725" y="5404250"/>
            <a:ext cx="522300" cy="443700"/>
          </a:xfrm>
          <a:prstGeom prst="straightConnector1">
            <a:avLst/>
          </a:prstGeom>
          <a:noFill/>
          <a:ln cap="flat" cmpd="sng" w="28575">
            <a:solidFill>
              <a:srgbClr val="FF0000"/>
            </a:solidFill>
            <a:prstDash val="solid"/>
            <a:round/>
            <a:headEnd len="med" w="med" type="none"/>
            <a:tailEnd len="med" w="med" type="stealth"/>
          </a:ln>
        </p:spPr>
      </p:cxnSp>
      <p:cxnSp>
        <p:nvCxnSpPr>
          <p:cNvPr id="147" name="Google Shape;147;p16"/>
          <p:cNvCxnSpPr/>
          <p:nvPr/>
        </p:nvCxnSpPr>
        <p:spPr>
          <a:xfrm flipH="1" rot="10800000">
            <a:off x="5982975" y="6423925"/>
            <a:ext cx="433500" cy="10500"/>
          </a:xfrm>
          <a:prstGeom prst="straightConnector1">
            <a:avLst/>
          </a:prstGeom>
          <a:noFill/>
          <a:ln cap="flat" cmpd="sng" w="28575">
            <a:solidFill>
              <a:srgbClr val="FF0000"/>
            </a:solidFill>
            <a:prstDash val="solid"/>
            <a:round/>
            <a:headEnd len="med" w="med" type="none"/>
            <a:tailEnd len="med" w="med" type="stealth"/>
          </a:ln>
        </p:spPr>
      </p:cxnSp>
      <p:sp>
        <p:nvSpPr>
          <p:cNvPr id="148" name="Google Shape;148;p16"/>
          <p:cNvSpPr txBox="1"/>
          <p:nvPr>
            <p:ph idx="1" type="subTitle"/>
          </p:nvPr>
        </p:nvSpPr>
        <p:spPr>
          <a:xfrm>
            <a:off x="489575" y="7673297"/>
            <a:ext cx="4711500" cy="776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Admin direction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lorem</a:t>
            </a:r>
            <a:br>
              <a:rPr lang="en" sz="1200">
                <a:solidFill>
                  <a:schemeClr val="dk1"/>
                </a:solidFill>
                <a:latin typeface="Roboto"/>
                <a:ea typeface="Roboto"/>
                <a:cs typeface="Roboto"/>
                <a:sym typeface="Roboto"/>
              </a:rPr>
            </a:br>
            <a:endParaRPr sz="1200"/>
          </a:p>
        </p:txBody>
      </p:sp>
      <p:sp>
        <p:nvSpPr>
          <p:cNvPr id="149" name="Google Shape;149;p16"/>
          <p:cNvSpPr/>
          <p:nvPr/>
        </p:nvSpPr>
        <p:spPr>
          <a:xfrm>
            <a:off x="594425" y="731867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txBox="1"/>
          <p:nvPr/>
        </p:nvSpPr>
        <p:spPr>
          <a:xfrm>
            <a:off x="607598" y="727997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4</a:t>
            </a:r>
            <a:endParaRPr b="1">
              <a:solidFill>
                <a:schemeClr val="lt1"/>
              </a:solidFill>
              <a:latin typeface="Poppins"/>
              <a:ea typeface="Poppins"/>
              <a:cs typeface="Poppins"/>
              <a:sym typeface="Poppins"/>
            </a:endParaRPr>
          </a:p>
        </p:txBody>
      </p:sp>
      <p:pic>
        <p:nvPicPr>
          <p:cNvPr id="151" name="Google Shape;151;p16"/>
          <p:cNvPicPr preferRelativeResize="0"/>
          <p:nvPr/>
        </p:nvPicPr>
        <p:blipFill>
          <a:blip r:embed="rId7">
            <a:alphaModFix/>
          </a:blip>
          <a:stretch>
            <a:fillRect/>
          </a:stretch>
        </p:blipFill>
        <p:spPr>
          <a:xfrm>
            <a:off x="6500857" y="5157722"/>
            <a:ext cx="794493" cy="1720003"/>
          </a:xfrm>
          <a:prstGeom prst="rect">
            <a:avLst/>
          </a:prstGeom>
          <a:noFill/>
          <a:ln cap="flat" cmpd="sng" w="9525">
            <a:solidFill>
              <a:schemeClr val="dk2"/>
            </a:solidFill>
            <a:prstDash val="solid"/>
            <a:round/>
            <a:headEnd len="sm" w="sm" type="none"/>
            <a:tailEnd len="sm" w="sm" type="none"/>
          </a:ln>
        </p:spPr>
      </p:pic>
      <p:pic>
        <p:nvPicPr>
          <p:cNvPr id="152" name="Google Shape;152;p16"/>
          <p:cNvPicPr preferRelativeResize="0"/>
          <p:nvPr/>
        </p:nvPicPr>
        <p:blipFill>
          <a:blip r:embed="rId8">
            <a:alphaModFix/>
          </a:blip>
          <a:stretch>
            <a:fillRect/>
          </a:stretch>
        </p:blipFill>
        <p:spPr>
          <a:xfrm>
            <a:off x="6500822" y="7435088"/>
            <a:ext cx="794493" cy="1720013"/>
          </a:xfrm>
          <a:prstGeom prst="rect">
            <a:avLst/>
          </a:prstGeom>
          <a:noFill/>
          <a:ln cap="flat" cmpd="sng" w="9525">
            <a:solidFill>
              <a:schemeClr val="dk2"/>
            </a:solidFill>
            <a:prstDash val="solid"/>
            <a:round/>
            <a:headEnd len="sm" w="sm" type="none"/>
            <a:tailEnd len="sm" w="sm" type="none"/>
          </a:ln>
        </p:spPr>
      </p:pic>
      <p:pic>
        <p:nvPicPr>
          <p:cNvPr id="153" name="Google Shape;153;p16"/>
          <p:cNvPicPr preferRelativeResize="0"/>
          <p:nvPr/>
        </p:nvPicPr>
        <p:blipFill>
          <a:blip r:embed="rId7">
            <a:alphaModFix/>
          </a:blip>
          <a:stretch>
            <a:fillRect/>
          </a:stretch>
        </p:blipFill>
        <p:spPr>
          <a:xfrm>
            <a:off x="5538546" y="7435095"/>
            <a:ext cx="794493" cy="1720003"/>
          </a:xfrm>
          <a:prstGeom prst="rect">
            <a:avLst/>
          </a:prstGeom>
          <a:noFill/>
          <a:ln cap="flat" cmpd="sng" w="9525">
            <a:solidFill>
              <a:schemeClr val="dk2"/>
            </a:solidFill>
            <a:prstDash val="solid"/>
            <a:round/>
            <a:headEnd len="sm" w="sm" type="none"/>
            <a:tailEnd len="sm" w="sm" type="none"/>
          </a:ln>
        </p:spPr>
      </p:pic>
      <p:sp>
        <p:nvSpPr>
          <p:cNvPr id="154" name="Google Shape;154;p16"/>
          <p:cNvSpPr txBox="1"/>
          <p:nvPr>
            <p:ph idx="1" type="subTitle"/>
          </p:nvPr>
        </p:nvSpPr>
        <p:spPr>
          <a:xfrm>
            <a:off x="490475" y="388772"/>
            <a:ext cx="5722200" cy="4617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dk1"/>
                </a:solidFill>
                <a:latin typeface="Poppins"/>
                <a:ea typeface="Poppins"/>
                <a:cs typeface="Poppins"/>
                <a:sym typeface="Poppins"/>
              </a:rPr>
              <a:t>Guide for Administrators</a:t>
            </a:r>
            <a:endParaRPr sz="1800"/>
          </a:p>
        </p:txBody>
      </p:sp>
      <p:cxnSp>
        <p:nvCxnSpPr>
          <p:cNvPr id="155" name="Google Shape;155;p16"/>
          <p:cNvCxnSpPr/>
          <p:nvPr/>
        </p:nvCxnSpPr>
        <p:spPr>
          <a:xfrm flipH="1" rot="10800000">
            <a:off x="5982975" y="7971750"/>
            <a:ext cx="433500" cy="10500"/>
          </a:xfrm>
          <a:prstGeom prst="straightConnector1">
            <a:avLst/>
          </a:prstGeom>
          <a:noFill/>
          <a:ln cap="flat" cmpd="sng" w="28575">
            <a:solidFill>
              <a:srgbClr val="FF0000"/>
            </a:solidFill>
            <a:prstDash val="solid"/>
            <a:round/>
            <a:headEnd len="med" w="med" type="none"/>
            <a:tailEnd len="med" w="med" type="stealth"/>
          </a:ln>
        </p:spPr>
      </p:cxnSp>
      <p:pic>
        <p:nvPicPr>
          <p:cNvPr id="156" name="Google Shape;156;p16"/>
          <p:cNvPicPr preferRelativeResize="0"/>
          <p:nvPr/>
        </p:nvPicPr>
        <p:blipFill>
          <a:blip r:embed="rId9">
            <a:alphaModFix/>
          </a:blip>
          <a:stretch>
            <a:fillRect/>
          </a:stretch>
        </p:blipFill>
        <p:spPr>
          <a:xfrm rot="5400000">
            <a:off x="8494881" y="1051132"/>
            <a:ext cx="533400" cy="42711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8"/>
          <p:cNvSpPr txBox="1"/>
          <p:nvPr/>
        </p:nvSpPr>
        <p:spPr>
          <a:xfrm>
            <a:off x="490025" y="1457922"/>
            <a:ext cx="4711500" cy="1261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Set your password</a:t>
            </a:r>
            <a:endParaRPr sz="1100">
              <a:solidFill>
                <a:srgbClr val="000000"/>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Set your password online by clicking the link emailed from system@appivo.com with the subject </a:t>
            </a:r>
            <a:r>
              <a:rPr b="1" lang="en" sz="1100">
                <a:solidFill>
                  <a:srgbClr val="000000"/>
                </a:solidFill>
                <a:latin typeface="Roboto"/>
                <a:ea typeface="Roboto"/>
                <a:cs typeface="Roboto"/>
                <a:sym typeface="Roboto"/>
              </a:rPr>
              <a:t>"Welcome to testing with FloodLAMP."</a:t>
            </a:r>
            <a:r>
              <a:rPr lang="en" sz="1100">
                <a:solidFill>
                  <a:srgbClr val="000000"/>
                </a:solidFill>
                <a:latin typeface="Roboto"/>
                <a:ea typeface="Roboto"/>
                <a:cs typeface="Roboto"/>
                <a:sym typeface="Roboto"/>
              </a:rPr>
              <a:t> </a:t>
            </a:r>
            <a:endParaRPr sz="1100">
              <a:solidFill>
                <a:srgbClr val="595959"/>
              </a:solidFill>
            </a:endParaRPr>
          </a:p>
        </p:txBody>
      </p:sp>
      <p:pic>
        <p:nvPicPr>
          <p:cNvPr id="166" name="Google Shape;166;p18"/>
          <p:cNvPicPr preferRelativeResize="0"/>
          <p:nvPr/>
        </p:nvPicPr>
        <p:blipFill>
          <a:blip r:embed="rId3">
            <a:alphaModFix/>
          </a:blip>
          <a:stretch>
            <a:fillRect/>
          </a:stretch>
        </p:blipFill>
        <p:spPr>
          <a:xfrm>
            <a:off x="5515350" y="4325190"/>
            <a:ext cx="697325" cy="697325"/>
          </a:xfrm>
          <a:prstGeom prst="rect">
            <a:avLst/>
          </a:prstGeom>
          <a:noFill/>
          <a:ln>
            <a:noFill/>
          </a:ln>
        </p:spPr>
      </p:pic>
      <p:sp>
        <p:nvSpPr>
          <p:cNvPr id="167" name="Google Shape;167;p18"/>
          <p:cNvSpPr/>
          <p:nvPr/>
        </p:nvSpPr>
        <p:spPr>
          <a:xfrm>
            <a:off x="594875" y="1103300"/>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8"/>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1</a:t>
            </a:r>
            <a:endParaRPr b="1">
              <a:solidFill>
                <a:srgbClr val="FFFFFF"/>
              </a:solidFill>
              <a:latin typeface="Poppins"/>
              <a:ea typeface="Poppins"/>
              <a:cs typeface="Poppins"/>
              <a:sym typeface="Poppins"/>
            </a:endParaRPr>
          </a:p>
        </p:txBody>
      </p:sp>
      <p:sp>
        <p:nvSpPr>
          <p:cNvPr id="169" name="Google Shape;169;p18"/>
          <p:cNvSpPr txBox="1"/>
          <p:nvPr/>
        </p:nvSpPr>
        <p:spPr>
          <a:xfrm>
            <a:off x="489575" y="3063251"/>
            <a:ext cx="4711500" cy="76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Download the app</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Download the FloodLAMP app from either the Apple or Android app stores.</a:t>
            </a:r>
            <a:endParaRPr sz="1200">
              <a:solidFill>
                <a:srgbClr val="000000"/>
              </a:solidFill>
              <a:latin typeface="Roboto"/>
              <a:ea typeface="Roboto"/>
              <a:cs typeface="Roboto"/>
              <a:sym typeface="Roboto"/>
            </a:endParaRPr>
          </a:p>
        </p:txBody>
      </p:sp>
      <p:sp>
        <p:nvSpPr>
          <p:cNvPr id="170" name="Google Shape;170;p18"/>
          <p:cNvSpPr/>
          <p:nvPr/>
        </p:nvSpPr>
        <p:spPr>
          <a:xfrm>
            <a:off x="594425" y="2708625"/>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8"/>
          <p:cNvSpPr txBox="1"/>
          <p:nvPr/>
        </p:nvSpPr>
        <p:spPr>
          <a:xfrm>
            <a:off x="615556" y="26699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2</a:t>
            </a:r>
            <a:endParaRPr b="1">
              <a:solidFill>
                <a:srgbClr val="FFFFFF"/>
              </a:solidFill>
              <a:latin typeface="Poppins"/>
              <a:ea typeface="Poppins"/>
              <a:cs typeface="Poppins"/>
              <a:sym typeface="Poppins"/>
            </a:endParaRPr>
          </a:p>
        </p:txBody>
      </p:sp>
      <p:sp>
        <p:nvSpPr>
          <p:cNvPr id="172" name="Google Shape;172;p18"/>
          <p:cNvSpPr txBox="1"/>
          <p:nvPr/>
        </p:nvSpPr>
        <p:spPr>
          <a:xfrm>
            <a:off x="490475" y="4608509"/>
            <a:ext cx="4711500" cy="56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Sign in</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Launch the app and sign in with your email and chosen password.   </a:t>
            </a:r>
            <a:endParaRPr sz="1100">
              <a:solidFill>
                <a:srgbClr val="595959"/>
              </a:solidFill>
            </a:endParaRPr>
          </a:p>
        </p:txBody>
      </p:sp>
      <p:sp>
        <p:nvSpPr>
          <p:cNvPr id="173" name="Google Shape;173;p18"/>
          <p:cNvSpPr/>
          <p:nvPr/>
        </p:nvSpPr>
        <p:spPr>
          <a:xfrm>
            <a:off x="595325" y="4253888"/>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8"/>
          <p:cNvSpPr txBox="1"/>
          <p:nvPr/>
        </p:nvSpPr>
        <p:spPr>
          <a:xfrm>
            <a:off x="617777" y="4215188"/>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3</a:t>
            </a:r>
            <a:endParaRPr b="1">
              <a:solidFill>
                <a:srgbClr val="FFFFFF"/>
              </a:solidFill>
              <a:latin typeface="Poppins"/>
              <a:ea typeface="Poppins"/>
              <a:cs typeface="Poppins"/>
              <a:sym typeface="Poppins"/>
            </a:endParaRPr>
          </a:p>
        </p:txBody>
      </p:sp>
      <p:sp>
        <p:nvSpPr>
          <p:cNvPr id="175" name="Google Shape;175;p18"/>
          <p:cNvSpPr txBox="1"/>
          <p:nvPr/>
        </p:nvSpPr>
        <p:spPr>
          <a:xfrm>
            <a:off x="483325" y="5968522"/>
            <a:ext cx="4711500" cy="116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Sign the consent</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rgbClr val="000000"/>
                </a:solidFill>
                <a:latin typeface="Roboto"/>
                <a:ea typeface="Roboto"/>
                <a:cs typeface="Roboto"/>
                <a:sym typeface="Roboto"/>
              </a:rPr>
              <a:t>The first time you launch the app, you will be prompted to sign the consent form. You cannot participate in the testing program without providing consent.</a:t>
            </a:r>
            <a:br>
              <a:rPr lang="en" sz="1200">
                <a:solidFill>
                  <a:srgbClr val="000000"/>
                </a:solidFill>
                <a:latin typeface="Roboto"/>
                <a:ea typeface="Roboto"/>
                <a:cs typeface="Roboto"/>
                <a:sym typeface="Roboto"/>
              </a:rPr>
            </a:br>
            <a:endParaRPr sz="1200">
              <a:solidFill>
                <a:srgbClr val="595959"/>
              </a:solidFill>
            </a:endParaRPr>
          </a:p>
        </p:txBody>
      </p:sp>
      <p:sp>
        <p:nvSpPr>
          <p:cNvPr id="176" name="Google Shape;176;p18"/>
          <p:cNvSpPr/>
          <p:nvPr/>
        </p:nvSpPr>
        <p:spPr>
          <a:xfrm>
            <a:off x="588175" y="5613900"/>
            <a:ext cx="322800" cy="322800"/>
          </a:xfrm>
          <a:prstGeom prst="ellipse">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8"/>
          <p:cNvSpPr txBox="1"/>
          <p:nvPr/>
        </p:nvSpPr>
        <p:spPr>
          <a:xfrm>
            <a:off x="592103" y="55752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latin typeface="Poppins"/>
                <a:ea typeface="Poppins"/>
                <a:cs typeface="Poppins"/>
                <a:sym typeface="Poppins"/>
              </a:rPr>
              <a:t>4</a:t>
            </a:r>
            <a:endParaRPr b="1">
              <a:solidFill>
                <a:srgbClr val="FFFFFF"/>
              </a:solidFill>
              <a:latin typeface="Poppins"/>
              <a:ea typeface="Poppins"/>
              <a:cs typeface="Poppins"/>
              <a:sym typeface="Poppins"/>
            </a:endParaRPr>
          </a:p>
        </p:txBody>
      </p:sp>
      <p:pic>
        <p:nvPicPr>
          <p:cNvPr id="178" name="Google Shape;178;p18"/>
          <p:cNvPicPr preferRelativeResize="0"/>
          <p:nvPr/>
        </p:nvPicPr>
        <p:blipFill rotWithShape="1">
          <a:blip r:embed="rId4">
            <a:alphaModFix/>
          </a:blip>
          <a:srcRect b="0" l="29" r="39" t="0"/>
          <a:stretch/>
        </p:blipFill>
        <p:spPr>
          <a:xfrm>
            <a:off x="6494572" y="5730313"/>
            <a:ext cx="794493" cy="1720014"/>
          </a:xfrm>
          <a:prstGeom prst="rect">
            <a:avLst/>
          </a:prstGeom>
          <a:noFill/>
          <a:ln cap="flat" cmpd="sng" w="9525">
            <a:solidFill>
              <a:srgbClr val="595959"/>
            </a:solidFill>
            <a:prstDash val="solid"/>
            <a:round/>
            <a:headEnd len="sm" w="sm" type="none"/>
            <a:tailEnd len="sm" w="sm" type="none"/>
          </a:ln>
        </p:spPr>
      </p:pic>
      <p:pic>
        <p:nvPicPr>
          <p:cNvPr id="179" name="Google Shape;179;p18"/>
          <p:cNvPicPr preferRelativeResize="0"/>
          <p:nvPr/>
        </p:nvPicPr>
        <p:blipFill rotWithShape="1">
          <a:blip r:embed="rId5">
            <a:alphaModFix/>
          </a:blip>
          <a:srcRect b="27597" l="9912" r="8434" t="33727"/>
          <a:stretch/>
        </p:blipFill>
        <p:spPr>
          <a:xfrm>
            <a:off x="5476225" y="5730325"/>
            <a:ext cx="885575" cy="907474"/>
          </a:xfrm>
          <a:prstGeom prst="rect">
            <a:avLst/>
          </a:prstGeom>
          <a:noFill/>
          <a:ln cap="flat" cmpd="sng" w="9525">
            <a:solidFill>
              <a:srgbClr val="595959"/>
            </a:solidFill>
            <a:prstDash val="solid"/>
            <a:round/>
            <a:headEnd len="sm" w="sm" type="none"/>
            <a:tailEnd len="sm" w="sm" type="none"/>
          </a:ln>
        </p:spPr>
      </p:pic>
      <p:sp>
        <p:nvSpPr>
          <p:cNvPr id="180" name="Google Shape;180;p18"/>
          <p:cNvSpPr txBox="1"/>
          <p:nvPr/>
        </p:nvSpPr>
        <p:spPr>
          <a:xfrm>
            <a:off x="490475" y="388772"/>
            <a:ext cx="57222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000000"/>
                </a:solidFill>
                <a:latin typeface="Poppins"/>
                <a:ea typeface="Poppins"/>
                <a:cs typeface="Poppins"/>
                <a:sym typeface="Poppins"/>
              </a:rPr>
              <a:t>FloodLAMP Mobile App Quick Start Guide</a:t>
            </a:r>
            <a:endParaRPr sz="1800">
              <a:solidFill>
                <a:srgbClr val="595959"/>
              </a:solidFill>
            </a:endParaRPr>
          </a:p>
        </p:txBody>
      </p:sp>
      <p:cxnSp>
        <p:nvCxnSpPr>
          <p:cNvPr id="181" name="Google Shape;181;p18"/>
          <p:cNvCxnSpPr/>
          <p:nvPr/>
        </p:nvCxnSpPr>
        <p:spPr>
          <a:xfrm flipH="1" rot="10800000">
            <a:off x="6180885" y="6433450"/>
            <a:ext cx="285900" cy="10200"/>
          </a:xfrm>
          <a:prstGeom prst="straightConnector1">
            <a:avLst/>
          </a:prstGeom>
          <a:noFill/>
          <a:ln cap="flat" cmpd="sng" w="28575">
            <a:solidFill>
              <a:srgbClr val="FF0000"/>
            </a:solidFill>
            <a:prstDash val="solid"/>
            <a:round/>
            <a:headEnd len="med" w="med" type="none"/>
            <a:tailEnd len="med" w="med" type="stealth"/>
          </a:ln>
        </p:spPr>
      </p:cxnSp>
      <p:pic>
        <p:nvPicPr>
          <p:cNvPr id="182" name="Google Shape;182;p18"/>
          <p:cNvPicPr preferRelativeResize="0"/>
          <p:nvPr/>
        </p:nvPicPr>
        <p:blipFill>
          <a:blip r:embed="rId6">
            <a:alphaModFix/>
          </a:blip>
          <a:stretch>
            <a:fillRect/>
          </a:stretch>
        </p:blipFill>
        <p:spPr>
          <a:xfrm>
            <a:off x="5538550" y="2783600"/>
            <a:ext cx="1133475" cy="838200"/>
          </a:xfrm>
          <a:prstGeom prst="rect">
            <a:avLst/>
          </a:prstGeom>
          <a:noFill/>
          <a:ln>
            <a:noFill/>
          </a:ln>
        </p:spPr>
      </p:pic>
      <p:sp>
        <p:nvSpPr>
          <p:cNvPr id="183" name="Google Shape;183;p18"/>
          <p:cNvSpPr txBox="1"/>
          <p:nvPr/>
        </p:nvSpPr>
        <p:spPr>
          <a:xfrm>
            <a:off x="483325" y="7611872"/>
            <a:ext cx="47115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000000"/>
                </a:solidFill>
                <a:latin typeface="Poppins"/>
                <a:ea typeface="Poppins"/>
                <a:cs typeface="Poppins"/>
                <a:sym typeface="Poppins"/>
              </a:rPr>
              <a:t>All set!</a:t>
            </a:r>
            <a:endParaRPr b="1" sz="1200">
              <a:solidFill>
                <a:srgbClr val="000000"/>
              </a:solidFill>
              <a:latin typeface="Poppins"/>
              <a:ea typeface="Poppins"/>
              <a:cs typeface="Poppins"/>
              <a:sym typeface="Poppins"/>
            </a:endParaRPr>
          </a:p>
          <a:p>
            <a:pPr indent="0" lvl="0" marL="0" rtl="0" algn="l">
              <a:lnSpc>
                <a:spcPct val="115000"/>
              </a:lnSpc>
              <a:spcBef>
                <a:spcPts val="0"/>
              </a:spcBef>
              <a:spcAft>
                <a:spcPts val="0"/>
              </a:spcAft>
              <a:buNone/>
            </a:pPr>
            <a:r>
              <a:rPr lang="en" sz="1200">
                <a:solidFill>
                  <a:srgbClr val="000000"/>
                </a:solidFill>
                <a:latin typeface="Roboto"/>
                <a:ea typeface="Roboto"/>
                <a:cs typeface="Roboto"/>
                <a:sym typeface="Roboto"/>
              </a:rPr>
              <a:t>You are now ready to sponsor a collection and check the status of your collected samples.</a:t>
            </a:r>
            <a:br>
              <a:rPr lang="en" sz="1200">
                <a:solidFill>
                  <a:srgbClr val="000000"/>
                </a:solidFill>
                <a:latin typeface="Roboto"/>
                <a:ea typeface="Roboto"/>
                <a:cs typeface="Roboto"/>
                <a:sym typeface="Roboto"/>
              </a:rPr>
            </a:br>
            <a:endParaRPr sz="1200">
              <a:solidFill>
                <a:srgbClr val="59595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9"/>
          <p:cNvSpPr txBox="1"/>
          <p:nvPr>
            <p:ph idx="1" type="subTitle"/>
          </p:nvPr>
        </p:nvSpPr>
        <p:spPr>
          <a:xfrm>
            <a:off x="490025" y="1457922"/>
            <a:ext cx="4711500" cy="12618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Launch FloodLAMP app</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Tap the FloodLAMP app icon on your phone and log in with your account credentials. You should arrive at the homescreen, which will have 3 main buttons: </a:t>
            </a:r>
            <a:r>
              <a:rPr b="1" lang="en" sz="1100">
                <a:solidFill>
                  <a:schemeClr val="dk1"/>
                </a:solidFill>
                <a:latin typeface="Roboto"/>
                <a:ea typeface="Roboto"/>
                <a:cs typeface="Roboto"/>
                <a:sym typeface="Roboto"/>
              </a:rPr>
              <a:t>Collect</a:t>
            </a:r>
            <a:r>
              <a:rPr lang="en" sz="1100">
                <a:solidFill>
                  <a:schemeClr val="dk1"/>
                </a:solidFill>
                <a:latin typeface="Roboto"/>
                <a:ea typeface="Roboto"/>
                <a:cs typeface="Roboto"/>
                <a:sym typeface="Roboto"/>
              </a:rPr>
              <a:t>, </a:t>
            </a:r>
            <a:r>
              <a:rPr b="1" lang="en" sz="1100">
                <a:solidFill>
                  <a:schemeClr val="dk1"/>
                </a:solidFill>
                <a:latin typeface="Roboto"/>
                <a:ea typeface="Roboto"/>
                <a:cs typeface="Roboto"/>
                <a:sym typeface="Roboto"/>
              </a:rPr>
              <a:t>Return</a:t>
            </a:r>
            <a:r>
              <a:rPr lang="en" sz="1100">
                <a:solidFill>
                  <a:schemeClr val="dk1"/>
                </a:solidFill>
                <a:latin typeface="Roboto"/>
                <a:ea typeface="Roboto"/>
                <a:cs typeface="Roboto"/>
                <a:sym typeface="Roboto"/>
              </a:rPr>
              <a:t>, and </a:t>
            </a:r>
            <a:r>
              <a:rPr b="1" lang="en" sz="1100">
                <a:solidFill>
                  <a:schemeClr val="dk1"/>
                </a:solidFill>
                <a:latin typeface="Roboto"/>
                <a:ea typeface="Roboto"/>
                <a:cs typeface="Roboto"/>
                <a:sym typeface="Roboto"/>
              </a:rPr>
              <a:t>Status</a:t>
            </a:r>
            <a:r>
              <a:rPr lang="en" sz="1100">
                <a:solidFill>
                  <a:schemeClr val="dk1"/>
                </a:solidFill>
                <a:latin typeface="Roboto"/>
                <a:ea typeface="Roboto"/>
                <a:cs typeface="Roboto"/>
                <a:sym typeface="Roboto"/>
              </a:rPr>
              <a:t>. </a:t>
            </a:r>
            <a:endParaRPr sz="1100"/>
          </a:p>
        </p:txBody>
      </p:sp>
      <p:pic>
        <p:nvPicPr>
          <p:cNvPr id="189" name="Google Shape;189;p19"/>
          <p:cNvPicPr preferRelativeResize="0"/>
          <p:nvPr/>
        </p:nvPicPr>
        <p:blipFill>
          <a:blip r:embed="rId3">
            <a:alphaModFix/>
          </a:blip>
          <a:stretch>
            <a:fillRect/>
          </a:stretch>
        </p:blipFill>
        <p:spPr>
          <a:xfrm>
            <a:off x="5454025" y="1464802"/>
            <a:ext cx="697325" cy="697325"/>
          </a:xfrm>
          <a:prstGeom prst="rect">
            <a:avLst/>
          </a:prstGeom>
          <a:noFill/>
          <a:ln>
            <a:noFill/>
          </a:ln>
        </p:spPr>
      </p:pic>
      <p:sp>
        <p:nvSpPr>
          <p:cNvPr id="190" name="Google Shape;190;p19"/>
          <p:cNvSpPr/>
          <p:nvPr/>
        </p:nvSpPr>
        <p:spPr>
          <a:xfrm>
            <a:off x="594875" y="1103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9"/>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1</a:t>
            </a:r>
            <a:endParaRPr b="1">
              <a:solidFill>
                <a:schemeClr val="lt1"/>
              </a:solidFill>
              <a:latin typeface="Poppins"/>
              <a:ea typeface="Poppins"/>
              <a:cs typeface="Poppins"/>
              <a:sym typeface="Poppins"/>
            </a:endParaRPr>
          </a:p>
        </p:txBody>
      </p:sp>
      <p:sp>
        <p:nvSpPr>
          <p:cNvPr id="192" name="Google Shape;192;p19"/>
          <p:cNvSpPr txBox="1"/>
          <p:nvPr>
            <p:ph idx="1" type="subTitle"/>
          </p:nvPr>
        </p:nvSpPr>
        <p:spPr>
          <a:xfrm>
            <a:off x="489575" y="3063251"/>
            <a:ext cx="4711500" cy="17502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Begin collection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Tap the </a:t>
            </a:r>
            <a:r>
              <a:rPr b="1" lang="en" sz="1100">
                <a:solidFill>
                  <a:schemeClr val="dk1"/>
                </a:solidFill>
                <a:latin typeface="Roboto"/>
                <a:ea typeface="Roboto"/>
                <a:cs typeface="Roboto"/>
                <a:sym typeface="Roboto"/>
              </a:rPr>
              <a:t>Collect</a:t>
            </a:r>
            <a:r>
              <a:rPr lang="en" sz="1100">
                <a:solidFill>
                  <a:schemeClr val="dk1"/>
                </a:solidFill>
                <a:latin typeface="Roboto"/>
                <a:ea typeface="Roboto"/>
                <a:cs typeface="Roboto"/>
                <a:sym typeface="Roboto"/>
              </a:rPr>
              <a:t> button and prepare a collection tube with clean hands. Make sure all pool participants follow the instructions in the </a:t>
            </a:r>
            <a:r>
              <a:rPr b="1" lang="en" sz="1100">
                <a:solidFill>
                  <a:schemeClr val="dk1"/>
                </a:solidFill>
                <a:latin typeface="Roboto"/>
                <a:ea typeface="Roboto"/>
                <a:cs typeface="Roboto"/>
                <a:sym typeface="Roboto"/>
              </a:rPr>
              <a:t>Collect your samples screen </a:t>
            </a:r>
            <a:r>
              <a:rPr lang="en" sz="1100">
                <a:solidFill>
                  <a:schemeClr val="dk1"/>
                </a:solidFill>
                <a:latin typeface="Roboto"/>
                <a:ea typeface="Roboto"/>
                <a:cs typeface="Roboto"/>
                <a:sym typeface="Roboto"/>
              </a:rPr>
              <a:t>and tap</a:t>
            </a:r>
            <a:r>
              <a:rPr b="1" lang="en" sz="1100">
                <a:solidFill>
                  <a:schemeClr val="dk1"/>
                </a:solidFill>
                <a:latin typeface="Roboto"/>
                <a:ea typeface="Roboto"/>
                <a:cs typeface="Roboto"/>
                <a:sym typeface="Roboto"/>
              </a:rPr>
              <a:t> Next </a:t>
            </a:r>
            <a:r>
              <a:rPr lang="en" sz="1100">
                <a:solidFill>
                  <a:schemeClr val="dk1"/>
                </a:solidFill>
                <a:latin typeface="Roboto"/>
                <a:ea typeface="Roboto"/>
                <a:cs typeface="Roboto"/>
                <a:sym typeface="Roboto"/>
              </a:rPr>
              <a:t>when completed.</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a:t>
            </a:r>
            <a:br>
              <a:rPr lang="en" sz="1100">
                <a:solidFill>
                  <a:schemeClr val="dk1"/>
                </a:solidFill>
                <a:latin typeface="Roboto"/>
                <a:ea typeface="Roboto"/>
                <a:cs typeface="Roboto"/>
                <a:sym typeface="Roboto"/>
              </a:rPr>
            </a:br>
            <a:r>
              <a:rPr lang="en" sz="1100">
                <a:solidFill>
                  <a:schemeClr val="dk1"/>
                </a:solidFill>
                <a:latin typeface="Roboto"/>
                <a:ea typeface="Roboto"/>
                <a:cs typeface="Roboto"/>
                <a:sym typeface="Roboto"/>
              </a:rPr>
              <a:t>* Participants should add their own swab in the collection, being careful not to touch the flocked ends of the swabs or the tube. </a:t>
            </a:r>
            <a:endParaRPr sz="1100"/>
          </a:p>
          <a:p>
            <a:pPr indent="0" lvl="0" marL="0" rtl="0" algn="l">
              <a:lnSpc>
                <a:spcPct val="115000"/>
              </a:lnSpc>
              <a:spcBef>
                <a:spcPts val="0"/>
              </a:spcBef>
              <a:spcAft>
                <a:spcPts val="0"/>
              </a:spcAft>
              <a:buNone/>
            </a:pPr>
            <a:r>
              <a:t/>
            </a:r>
            <a:endParaRPr sz="1200">
              <a:solidFill>
                <a:schemeClr val="dk1"/>
              </a:solidFill>
              <a:latin typeface="Roboto"/>
              <a:ea typeface="Roboto"/>
              <a:cs typeface="Roboto"/>
              <a:sym typeface="Roboto"/>
            </a:endParaRPr>
          </a:p>
        </p:txBody>
      </p:sp>
      <p:sp>
        <p:nvSpPr>
          <p:cNvPr id="193" name="Google Shape;193;p19"/>
          <p:cNvSpPr/>
          <p:nvPr/>
        </p:nvSpPr>
        <p:spPr>
          <a:xfrm>
            <a:off x="594425" y="270862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9"/>
          <p:cNvSpPr txBox="1"/>
          <p:nvPr/>
        </p:nvSpPr>
        <p:spPr>
          <a:xfrm>
            <a:off x="615556" y="26699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2</a:t>
            </a:r>
            <a:endParaRPr b="1">
              <a:solidFill>
                <a:schemeClr val="lt1"/>
              </a:solidFill>
              <a:latin typeface="Poppins"/>
              <a:ea typeface="Poppins"/>
              <a:cs typeface="Poppins"/>
              <a:sym typeface="Poppins"/>
            </a:endParaRPr>
          </a:p>
        </p:txBody>
      </p:sp>
      <p:sp>
        <p:nvSpPr>
          <p:cNvPr id="195" name="Google Shape;195;p19"/>
          <p:cNvSpPr txBox="1"/>
          <p:nvPr>
            <p:ph idx="1" type="subTitle"/>
          </p:nvPr>
        </p:nvSpPr>
        <p:spPr>
          <a:xfrm>
            <a:off x="490475" y="5348922"/>
            <a:ext cx="4711500" cy="15399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Scan tube</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Scan the tube on the </a:t>
            </a:r>
            <a:r>
              <a:rPr b="1" lang="en" sz="1100">
                <a:solidFill>
                  <a:schemeClr val="dk1"/>
                </a:solidFill>
                <a:latin typeface="Roboto"/>
                <a:ea typeface="Roboto"/>
                <a:cs typeface="Roboto"/>
                <a:sym typeface="Roboto"/>
              </a:rPr>
              <a:t>Scan</a:t>
            </a:r>
            <a:r>
              <a:rPr lang="en" sz="1100">
                <a:solidFill>
                  <a:schemeClr val="dk1"/>
                </a:solidFill>
                <a:latin typeface="Roboto"/>
                <a:ea typeface="Roboto"/>
                <a:cs typeface="Roboto"/>
                <a:sym typeface="Roboto"/>
              </a:rPr>
              <a:t> screen by tapping the </a:t>
            </a:r>
            <a:r>
              <a:rPr b="1" lang="en" sz="1100">
                <a:solidFill>
                  <a:schemeClr val="dk1"/>
                </a:solidFill>
                <a:latin typeface="Roboto"/>
                <a:ea typeface="Roboto"/>
                <a:cs typeface="Roboto"/>
                <a:sym typeface="Roboto"/>
              </a:rPr>
              <a:t>QR code button</a:t>
            </a:r>
            <a:r>
              <a:rPr lang="en" sz="1100">
                <a:solidFill>
                  <a:schemeClr val="dk1"/>
                </a:solidFill>
                <a:latin typeface="Roboto"/>
                <a:ea typeface="Roboto"/>
                <a:cs typeface="Roboto"/>
                <a:sym typeface="Roboto"/>
              </a:rPr>
              <a:t>. This will trigger your phone’s camera for capture and automatically advance you to the next screen once you scan. </a:t>
            </a:r>
            <a:br>
              <a:rPr lang="en" sz="1100">
                <a:solidFill>
                  <a:schemeClr val="dk1"/>
                </a:solidFill>
                <a:latin typeface="Roboto"/>
                <a:ea typeface="Roboto"/>
                <a:cs typeface="Roboto"/>
                <a:sym typeface="Roboto"/>
              </a:rPr>
            </a:br>
            <a:br>
              <a:rPr lang="en" sz="1100">
                <a:solidFill>
                  <a:schemeClr val="dk1"/>
                </a:solidFill>
                <a:latin typeface="Roboto"/>
                <a:ea typeface="Roboto"/>
                <a:cs typeface="Roboto"/>
                <a:sym typeface="Roboto"/>
              </a:rPr>
            </a:br>
            <a:r>
              <a:rPr lang="en" sz="1100">
                <a:solidFill>
                  <a:schemeClr val="dk1"/>
                </a:solidFill>
                <a:latin typeface="Roboto"/>
                <a:ea typeface="Roboto"/>
                <a:cs typeface="Roboto"/>
                <a:sym typeface="Roboto"/>
              </a:rPr>
              <a:t>If you have camera problems, enter the code manually in the field below and tap </a:t>
            </a:r>
            <a:r>
              <a:rPr b="1" lang="en" sz="1100">
                <a:solidFill>
                  <a:schemeClr val="dk1"/>
                </a:solidFill>
                <a:latin typeface="Roboto"/>
                <a:ea typeface="Roboto"/>
                <a:cs typeface="Roboto"/>
                <a:sym typeface="Roboto"/>
              </a:rPr>
              <a:t>Next</a:t>
            </a:r>
            <a:r>
              <a:rPr lang="en" sz="1100">
                <a:solidFill>
                  <a:schemeClr val="dk1"/>
                </a:solidFill>
                <a:latin typeface="Roboto"/>
                <a:ea typeface="Roboto"/>
                <a:cs typeface="Roboto"/>
                <a:sym typeface="Roboto"/>
              </a:rPr>
              <a:t> when done.   </a:t>
            </a:r>
            <a:endParaRPr sz="1100"/>
          </a:p>
        </p:txBody>
      </p:sp>
      <p:sp>
        <p:nvSpPr>
          <p:cNvPr id="196" name="Google Shape;196;p19"/>
          <p:cNvSpPr/>
          <p:nvPr/>
        </p:nvSpPr>
        <p:spPr>
          <a:xfrm>
            <a:off x="595325" y="4994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9"/>
          <p:cNvSpPr txBox="1"/>
          <p:nvPr/>
        </p:nvSpPr>
        <p:spPr>
          <a:xfrm>
            <a:off x="627022" y="4955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3</a:t>
            </a:r>
            <a:endParaRPr b="1">
              <a:solidFill>
                <a:schemeClr val="lt1"/>
              </a:solidFill>
              <a:latin typeface="Poppins"/>
              <a:ea typeface="Poppins"/>
              <a:cs typeface="Poppins"/>
              <a:sym typeface="Poppins"/>
            </a:endParaRPr>
          </a:p>
        </p:txBody>
      </p:sp>
      <p:pic>
        <p:nvPicPr>
          <p:cNvPr id="198" name="Google Shape;198;p19"/>
          <p:cNvPicPr preferRelativeResize="0"/>
          <p:nvPr/>
        </p:nvPicPr>
        <p:blipFill>
          <a:blip r:embed="rId4">
            <a:alphaModFix/>
          </a:blip>
          <a:stretch>
            <a:fillRect/>
          </a:stretch>
        </p:blipFill>
        <p:spPr>
          <a:xfrm>
            <a:off x="5538550" y="2746125"/>
            <a:ext cx="794512" cy="1720074"/>
          </a:xfrm>
          <a:prstGeom prst="rect">
            <a:avLst/>
          </a:prstGeom>
          <a:noFill/>
          <a:ln cap="flat" cmpd="sng" w="9525">
            <a:solidFill>
              <a:schemeClr val="dk2"/>
            </a:solidFill>
            <a:prstDash val="solid"/>
            <a:round/>
            <a:headEnd len="sm" w="sm" type="none"/>
            <a:tailEnd len="sm" w="sm" type="none"/>
          </a:ln>
        </p:spPr>
      </p:pic>
      <p:pic>
        <p:nvPicPr>
          <p:cNvPr id="199" name="Google Shape;199;p19"/>
          <p:cNvPicPr preferRelativeResize="0"/>
          <p:nvPr/>
        </p:nvPicPr>
        <p:blipFill>
          <a:blip r:embed="rId5">
            <a:alphaModFix/>
          </a:blip>
          <a:stretch>
            <a:fillRect/>
          </a:stretch>
        </p:blipFill>
        <p:spPr>
          <a:xfrm>
            <a:off x="6500838" y="2746126"/>
            <a:ext cx="794505" cy="1720044"/>
          </a:xfrm>
          <a:prstGeom prst="rect">
            <a:avLst/>
          </a:prstGeom>
          <a:noFill/>
          <a:ln cap="flat" cmpd="sng" w="9525">
            <a:solidFill>
              <a:schemeClr val="dk2"/>
            </a:solidFill>
            <a:prstDash val="solid"/>
            <a:round/>
            <a:headEnd len="sm" w="sm" type="none"/>
            <a:tailEnd len="sm" w="sm" type="none"/>
          </a:ln>
        </p:spPr>
      </p:pic>
      <p:cxnSp>
        <p:nvCxnSpPr>
          <p:cNvPr id="200" name="Google Shape;200;p19"/>
          <p:cNvCxnSpPr/>
          <p:nvPr/>
        </p:nvCxnSpPr>
        <p:spPr>
          <a:xfrm>
            <a:off x="6078375" y="3237325"/>
            <a:ext cx="338100" cy="0"/>
          </a:xfrm>
          <a:prstGeom prst="straightConnector1">
            <a:avLst/>
          </a:prstGeom>
          <a:noFill/>
          <a:ln cap="flat" cmpd="sng" w="28575">
            <a:solidFill>
              <a:srgbClr val="FF0000"/>
            </a:solidFill>
            <a:prstDash val="solid"/>
            <a:round/>
            <a:headEnd len="med" w="med" type="none"/>
            <a:tailEnd len="med" w="med" type="stealth"/>
          </a:ln>
        </p:spPr>
      </p:cxnSp>
      <p:pic>
        <p:nvPicPr>
          <p:cNvPr id="201" name="Google Shape;201;p19"/>
          <p:cNvPicPr preferRelativeResize="0"/>
          <p:nvPr/>
        </p:nvPicPr>
        <p:blipFill>
          <a:blip r:embed="rId6">
            <a:alphaModFix/>
          </a:blip>
          <a:stretch>
            <a:fillRect/>
          </a:stretch>
        </p:blipFill>
        <p:spPr>
          <a:xfrm>
            <a:off x="5538551" y="5157695"/>
            <a:ext cx="794522" cy="1720054"/>
          </a:xfrm>
          <a:prstGeom prst="rect">
            <a:avLst/>
          </a:prstGeom>
          <a:noFill/>
          <a:ln cap="flat" cmpd="sng" w="9525">
            <a:solidFill>
              <a:schemeClr val="dk2"/>
            </a:solidFill>
            <a:prstDash val="solid"/>
            <a:round/>
            <a:headEnd len="sm" w="sm" type="none"/>
            <a:tailEnd len="sm" w="sm" type="none"/>
          </a:ln>
        </p:spPr>
      </p:pic>
      <p:cxnSp>
        <p:nvCxnSpPr>
          <p:cNvPr id="202" name="Google Shape;202;p19"/>
          <p:cNvCxnSpPr/>
          <p:nvPr/>
        </p:nvCxnSpPr>
        <p:spPr>
          <a:xfrm>
            <a:off x="5260725" y="5404250"/>
            <a:ext cx="522300" cy="443700"/>
          </a:xfrm>
          <a:prstGeom prst="straightConnector1">
            <a:avLst/>
          </a:prstGeom>
          <a:noFill/>
          <a:ln cap="flat" cmpd="sng" w="28575">
            <a:solidFill>
              <a:srgbClr val="FF0000"/>
            </a:solidFill>
            <a:prstDash val="solid"/>
            <a:round/>
            <a:headEnd len="med" w="med" type="none"/>
            <a:tailEnd len="med" w="med" type="stealth"/>
          </a:ln>
        </p:spPr>
      </p:cxnSp>
      <p:cxnSp>
        <p:nvCxnSpPr>
          <p:cNvPr id="203" name="Google Shape;203;p19"/>
          <p:cNvCxnSpPr/>
          <p:nvPr/>
        </p:nvCxnSpPr>
        <p:spPr>
          <a:xfrm flipH="1" rot="10800000">
            <a:off x="5982975" y="6423925"/>
            <a:ext cx="433500" cy="10500"/>
          </a:xfrm>
          <a:prstGeom prst="straightConnector1">
            <a:avLst/>
          </a:prstGeom>
          <a:noFill/>
          <a:ln cap="flat" cmpd="sng" w="28575">
            <a:solidFill>
              <a:srgbClr val="FF0000"/>
            </a:solidFill>
            <a:prstDash val="solid"/>
            <a:round/>
            <a:headEnd len="med" w="med" type="none"/>
            <a:tailEnd len="med" w="med" type="stealth"/>
          </a:ln>
        </p:spPr>
      </p:cxnSp>
      <p:sp>
        <p:nvSpPr>
          <p:cNvPr id="204" name="Google Shape;204;p19"/>
          <p:cNvSpPr txBox="1"/>
          <p:nvPr>
            <p:ph idx="1" type="subTitle"/>
          </p:nvPr>
        </p:nvSpPr>
        <p:spPr>
          <a:xfrm>
            <a:off x="489575" y="7673297"/>
            <a:ext cx="4711500" cy="21396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Add participants</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You may add up to 4 participants per tube. Tap the Add Participant field to trigger the search window. Tap the search bar to find the participant’s name in the system. If you have a problem locating them in the system, type their name into the </a:t>
            </a:r>
            <a:r>
              <a:rPr b="1" lang="en" sz="1100">
                <a:solidFill>
                  <a:schemeClr val="dk1"/>
                </a:solidFill>
                <a:latin typeface="Roboto"/>
                <a:ea typeface="Roboto"/>
                <a:cs typeface="Roboto"/>
                <a:sym typeface="Roboto"/>
              </a:rPr>
              <a:t>Collection Note</a:t>
            </a:r>
            <a:r>
              <a:rPr lang="en" sz="1100">
                <a:solidFill>
                  <a:schemeClr val="dk1"/>
                </a:solidFill>
                <a:latin typeface="Roboto"/>
                <a:ea typeface="Roboto"/>
                <a:cs typeface="Roboto"/>
                <a:sym typeface="Roboto"/>
              </a:rPr>
              <a:t> field and make sure they sign a paper copy of the consent form.</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When you have finished adding all participants, tap </a:t>
            </a:r>
            <a:r>
              <a:rPr b="1" lang="en" sz="1100">
                <a:solidFill>
                  <a:schemeClr val="dk1"/>
                </a:solidFill>
                <a:latin typeface="Roboto"/>
                <a:ea typeface="Roboto"/>
                <a:cs typeface="Roboto"/>
                <a:sym typeface="Roboto"/>
              </a:rPr>
              <a:t>Complete Collection</a:t>
            </a:r>
            <a:r>
              <a:rPr lang="en" sz="1100">
                <a:solidFill>
                  <a:schemeClr val="dk1"/>
                </a:solidFill>
                <a:latin typeface="Roboto"/>
                <a:ea typeface="Roboto"/>
                <a:cs typeface="Roboto"/>
                <a:sym typeface="Roboto"/>
              </a:rPr>
              <a:t>. You have successfully completed a pooled collection!</a:t>
            </a:r>
            <a:br>
              <a:rPr lang="en" sz="1200">
                <a:solidFill>
                  <a:schemeClr val="dk1"/>
                </a:solidFill>
                <a:latin typeface="Roboto"/>
                <a:ea typeface="Roboto"/>
                <a:cs typeface="Roboto"/>
                <a:sym typeface="Roboto"/>
              </a:rPr>
            </a:br>
            <a:endParaRPr sz="1200"/>
          </a:p>
        </p:txBody>
      </p:sp>
      <p:sp>
        <p:nvSpPr>
          <p:cNvPr id="205" name="Google Shape;205;p19"/>
          <p:cNvSpPr/>
          <p:nvPr/>
        </p:nvSpPr>
        <p:spPr>
          <a:xfrm>
            <a:off x="594425" y="731867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9"/>
          <p:cNvSpPr txBox="1"/>
          <p:nvPr/>
        </p:nvSpPr>
        <p:spPr>
          <a:xfrm>
            <a:off x="607598" y="727997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4</a:t>
            </a:r>
            <a:endParaRPr b="1">
              <a:solidFill>
                <a:schemeClr val="lt1"/>
              </a:solidFill>
              <a:latin typeface="Poppins"/>
              <a:ea typeface="Poppins"/>
              <a:cs typeface="Poppins"/>
              <a:sym typeface="Poppins"/>
            </a:endParaRPr>
          </a:p>
        </p:txBody>
      </p:sp>
      <p:pic>
        <p:nvPicPr>
          <p:cNvPr id="207" name="Google Shape;207;p19"/>
          <p:cNvPicPr preferRelativeResize="0"/>
          <p:nvPr/>
        </p:nvPicPr>
        <p:blipFill>
          <a:blip r:embed="rId7">
            <a:alphaModFix/>
          </a:blip>
          <a:stretch>
            <a:fillRect/>
          </a:stretch>
        </p:blipFill>
        <p:spPr>
          <a:xfrm>
            <a:off x="6500857" y="5157722"/>
            <a:ext cx="794493" cy="1720003"/>
          </a:xfrm>
          <a:prstGeom prst="rect">
            <a:avLst/>
          </a:prstGeom>
          <a:noFill/>
          <a:ln cap="flat" cmpd="sng" w="9525">
            <a:solidFill>
              <a:schemeClr val="dk2"/>
            </a:solidFill>
            <a:prstDash val="solid"/>
            <a:round/>
            <a:headEnd len="sm" w="sm" type="none"/>
            <a:tailEnd len="sm" w="sm" type="none"/>
          </a:ln>
        </p:spPr>
      </p:pic>
      <p:pic>
        <p:nvPicPr>
          <p:cNvPr id="208" name="Google Shape;208;p19"/>
          <p:cNvPicPr preferRelativeResize="0"/>
          <p:nvPr/>
        </p:nvPicPr>
        <p:blipFill>
          <a:blip r:embed="rId8">
            <a:alphaModFix/>
          </a:blip>
          <a:stretch>
            <a:fillRect/>
          </a:stretch>
        </p:blipFill>
        <p:spPr>
          <a:xfrm>
            <a:off x="6500822" y="7435088"/>
            <a:ext cx="794493" cy="1720013"/>
          </a:xfrm>
          <a:prstGeom prst="rect">
            <a:avLst/>
          </a:prstGeom>
          <a:noFill/>
          <a:ln cap="flat" cmpd="sng" w="9525">
            <a:solidFill>
              <a:schemeClr val="dk2"/>
            </a:solidFill>
            <a:prstDash val="solid"/>
            <a:round/>
            <a:headEnd len="sm" w="sm" type="none"/>
            <a:tailEnd len="sm" w="sm" type="none"/>
          </a:ln>
        </p:spPr>
      </p:pic>
      <p:pic>
        <p:nvPicPr>
          <p:cNvPr id="209" name="Google Shape;209;p19"/>
          <p:cNvPicPr preferRelativeResize="0"/>
          <p:nvPr/>
        </p:nvPicPr>
        <p:blipFill>
          <a:blip r:embed="rId7">
            <a:alphaModFix/>
          </a:blip>
          <a:stretch>
            <a:fillRect/>
          </a:stretch>
        </p:blipFill>
        <p:spPr>
          <a:xfrm>
            <a:off x="5538546" y="7435095"/>
            <a:ext cx="794493" cy="1720003"/>
          </a:xfrm>
          <a:prstGeom prst="rect">
            <a:avLst/>
          </a:prstGeom>
          <a:noFill/>
          <a:ln cap="flat" cmpd="sng" w="9525">
            <a:solidFill>
              <a:schemeClr val="dk2"/>
            </a:solidFill>
            <a:prstDash val="solid"/>
            <a:round/>
            <a:headEnd len="sm" w="sm" type="none"/>
            <a:tailEnd len="sm" w="sm" type="none"/>
          </a:ln>
        </p:spPr>
      </p:pic>
      <p:sp>
        <p:nvSpPr>
          <p:cNvPr id="210" name="Google Shape;210;p19"/>
          <p:cNvSpPr txBox="1"/>
          <p:nvPr>
            <p:ph idx="1" type="subTitle"/>
          </p:nvPr>
        </p:nvSpPr>
        <p:spPr>
          <a:xfrm>
            <a:off x="490475" y="388772"/>
            <a:ext cx="5722200" cy="4617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dk1"/>
                </a:solidFill>
                <a:latin typeface="Poppins"/>
                <a:ea typeface="Poppins"/>
                <a:cs typeface="Poppins"/>
                <a:sym typeface="Poppins"/>
              </a:rPr>
              <a:t>Instructions for Sponsors</a:t>
            </a:r>
            <a:endParaRPr sz="1800"/>
          </a:p>
        </p:txBody>
      </p:sp>
      <p:cxnSp>
        <p:nvCxnSpPr>
          <p:cNvPr id="211" name="Google Shape;211;p19"/>
          <p:cNvCxnSpPr/>
          <p:nvPr/>
        </p:nvCxnSpPr>
        <p:spPr>
          <a:xfrm flipH="1" rot="10800000">
            <a:off x="5982975" y="7971750"/>
            <a:ext cx="433500" cy="10500"/>
          </a:xfrm>
          <a:prstGeom prst="straightConnector1">
            <a:avLst/>
          </a:prstGeom>
          <a:noFill/>
          <a:ln cap="flat" cmpd="sng" w="28575">
            <a:solidFill>
              <a:srgbClr val="FF0000"/>
            </a:solidFill>
            <a:prstDash val="solid"/>
            <a:round/>
            <a:headEnd len="med" w="med" type="none"/>
            <a:tailEnd len="med" w="med" type="stealth"/>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0"/>
          <p:cNvSpPr txBox="1"/>
          <p:nvPr>
            <p:ph idx="1" type="subTitle"/>
          </p:nvPr>
        </p:nvSpPr>
        <p:spPr>
          <a:xfrm>
            <a:off x="490025" y="1457922"/>
            <a:ext cx="4711500" cy="17346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Coordinate with your pool sponsor</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You will be pooling samples with up to 3 other people. One of these people will be the pool Sponsor, and they will use the FloodLAMP app to collect and record your pool’s sample tube. Make sure you have coordinated with them on where and when to collect your samples.</a:t>
            </a:r>
            <a:br>
              <a:rPr lang="en" sz="1100">
                <a:solidFill>
                  <a:schemeClr val="dk1"/>
                </a:solidFill>
                <a:latin typeface="Roboto"/>
                <a:ea typeface="Roboto"/>
                <a:cs typeface="Roboto"/>
                <a:sym typeface="Roboto"/>
              </a:rPr>
            </a:br>
            <a:br>
              <a:rPr lang="en" sz="1100">
                <a:solidFill>
                  <a:schemeClr val="dk1"/>
                </a:solidFill>
                <a:latin typeface="Roboto"/>
                <a:ea typeface="Roboto"/>
                <a:cs typeface="Roboto"/>
                <a:sym typeface="Roboto"/>
              </a:rPr>
            </a:br>
            <a:r>
              <a:rPr lang="en" sz="1100">
                <a:solidFill>
                  <a:schemeClr val="dk1"/>
                </a:solidFill>
                <a:latin typeface="Roboto"/>
                <a:ea typeface="Roboto"/>
                <a:cs typeface="Roboto"/>
                <a:sym typeface="Roboto"/>
              </a:rPr>
              <a:t>Your Sponsor or program administrator should be able to help in case you have questions.</a:t>
            </a:r>
            <a:endParaRPr sz="1100"/>
          </a:p>
        </p:txBody>
      </p:sp>
      <p:sp>
        <p:nvSpPr>
          <p:cNvPr id="217" name="Google Shape;217;p20"/>
          <p:cNvSpPr/>
          <p:nvPr/>
        </p:nvSpPr>
        <p:spPr>
          <a:xfrm>
            <a:off x="594875" y="1103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1</a:t>
            </a:r>
            <a:endParaRPr b="1">
              <a:solidFill>
                <a:schemeClr val="lt1"/>
              </a:solidFill>
              <a:latin typeface="Poppins"/>
              <a:ea typeface="Poppins"/>
              <a:cs typeface="Poppins"/>
              <a:sym typeface="Poppins"/>
            </a:endParaRPr>
          </a:p>
        </p:txBody>
      </p:sp>
      <p:sp>
        <p:nvSpPr>
          <p:cNvPr id="219" name="Google Shape;219;p20"/>
          <p:cNvSpPr txBox="1"/>
          <p:nvPr>
            <p:ph idx="1" type="subTitle"/>
          </p:nvPr>
        </p:nvSpPr>
        <p:spPr>
          <a:xfrm>
            <a:off x="489575" y="3749051"/>
            <a:ext cx="4711500" cy="32925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Collect your sample</a:t>
            </a:r>
            <a:endParaRPr b="1" sz="1200">
              <a:solidFill>
                <a:schemeClr val="dk1"/>
              </a:solidFill>
              <a:latin typeface="Poppins"/>
              <a:ea typeface="Poppins"/>
              <a:cs typeface="Poppins"/>
              <a:sym typeface="Poppins"/>
            </a:endParaRPr>
          </a:p>
          <a:p>
            <a:pPr indent="-298450" lvl="0" marL="457200" rtl="0" algn="l">
              <a:lnSpc>
                <a:spcPct val="115000"/>
              </a:lnSpc>
              <a:spcBef>
                <a:spcPts val="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Sanitize</a:t>
            </a:r>
            <a:r>
              <a:rPr lang="en" sz="1100">
                <a:solidFill>
                  <a:schemeClr val="dk1"/>
                </a:solidFill>
                <a:latin typeface="Roboto"/>
                <a:ea typeface="Roboto"/>
                <a:cs typeface="Roboto"/>
                <a:sym typeface="Roboto"/>
              </a:rPr>
              <a:t> or wash your hands carefully before you get started.</a:t>
            </a:r>
            <a:br>
              <a:rPr lang="en" sz="1100">
                <a:solidFill>
                  <a:schemeClr val="dk1"/>
                </a:solidFill>
                <a:latin typeface="Roboto"/>
                <a:ea typeface="Roboto"/>
                <a:cs typeface="Roboto"/>
                <a:sym typeface="Roboto"/>
              </a:rPr>
            </a:b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Your sponsor or site coordinator will provide you with a </a:t>
            </a:r>
            <a:r>
              <a:rPr b="1" lang="en" sz="1100">
                <a:solidFill>
                  <a:schemeClr val="dk1"/>
                </a:solidFill>
                <a:latin typeface="Roboto"/>
                <a:ea typeface="Roboto"/>
                <a:cs typeface="Roboto"/>
                <a:sym typeface="Roboto"/>
              </a:rPr>
              <a:t>collection swab</a:t>
            </a:r>
            <a:r>
              <a:rPr lang="en" sz="1100">
                <a:solidFill>
                  <a:schemeClr val="dk1"/>
                </a:solidFill>
                <a:latin typeface="Roboto"/>
                <a:ea typeface="Roboto"/>
                <a:cs typeface="Roboto"/>
                <a:sym typeface="Roboto"/>
              </a:rPr>
              <a:t>. Handle it carefully and make sure not to touch the flocked end.</a:t>
            </a:r>
            <a:br>
              <a:rPr lang="en" sz="1100">
                <a:solidFill>
                  <a:schemeClr val="dk1"/>
                </a:solidFill>
                <a:latin typeface="Roboto"/>
                <a:ea typeface="Roboto"/>
                <a:cs typeface="Roboto"/>
                <a:sym typeface="Roboto"/>
              </a:rPr>
            </a:b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Swab your first nostril</a:t>
            </a:r>
            <a:r>
              <a:rPr lang="en" sz="1100">
                <a:solidFill>
                  <a:schemeClr val="dk1"/>
                </a:solidFill>
                <a:latin typeface="Roboto"/>
                <a:ea typeface="Roboto"/>
                <a:cs typeface="Roboto"/>
                <a:sym typeface="Roboto"/>
              </a:rPr>
              <a:t> in a circular motion, rotating 4 times and twisting the swab as you go.</a:t>
            </a:r>
            <a:br>
              <a:rPr lang="en" sz="1100">
                <a:solidFill>
                  <a:schemeClr val="dk1"/>
                </a:solidFill>
                <a:latin typeface="Roboto"/>
                <a:ea typeface="Roboto"/>
                <a:cs typeface="Roboto"/>
                <a:sym typeface="Roboto"/>
              </a:rPr>
            </a:b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Swab the other nostril</a:t>
            </a:r>
            <a:r>
              <a:rPr lang="en" sz="1100">
                <a:solidFill>
                  <a:schemeClr val="dk1"/>
                </a:solidFill>
                <a:latin typeface="Roboto"/>
                <a:ea typeface="Roboto"/>
                <a:cs typeface="Roboto"/>
                <a:sym typeface="Roboto"/>
              </a:rPr>
              <a:t>, repeating the steps from the first side.</a:t>
            </a:r>
            <a:endParaRPr sz="1100">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Put your swab </a:t>
            </a:r>
            <a:r>
              <a:rPr b="1" lang="en" sz="1100">
                <a:solidFill>
                  <a:schemeClr val="dk1"/>
                </a:solidFill>
                <a:latin typeface="Roboto"/>
                <a:ea typeface="Roboto"/>
                <a:cs typeface="Roboto"/>
                <a:sym typeface="Roboto"/>
              </a:rPr>
              <a:t>in the collection tube</a:t>
            </a:r>
            <a:r>
              <a:rPr lang="en" sz="1100">
                <a:solidFill>
                  <a:schemeClr val="dk1"/>
                </a:solidFill>
                <a:latin typeface="Roboto"/>
                <a:ea typeface="Roboto"/>
                <a:cs typeface="Roboto"/>
                <a:sym typeface="Roboto"/>
              </a:rPr>
              <a:t>.</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p:txBody>
      </p:sp>
      <p:sp>
        <p:nvSpPr>
          <p:cNvPr id="220" name="Google Shape;220;p20"/>
          <p:cNvSpPr/>
          <p:nvPr/>
        </p:nvSpPr>
        <p:spPr>
          <a:xfrm>
            <a:off x="594425" y="339442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txBox="1"/>
          <p:nvPr/>
        </p:nvSpPr>
        <p:spPr>
          <a:xfrm>
            <a:off x="615556" y="33557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2</a:t>
            </a:r>
            <a:endParaRPr b="1">
              <a:solidFill>
                <a:schemeClr val="lt1"/>
              </a:solidFill>
              <a:latin typeface="Poppins"/>
              <a:ea typeface="Poppins"/>
              <a:cs typeface="Poppins"/>
              <a:sym typeface="Poppins"/>
            </a:endParaRPr>
          </a:p>
        </p:txBody>
      </p:sp>
      <p:sp>
        <p:nvSpPr>
          <p:cNvPr id="222" name="Google Shape;222;p20"/>
          <p:cNvSpPr txBox="1"/>
          <p:nvPr>
            <p:ph idx="1" type="subTitle"/>
          </p:nvPr>
        </p:nvSpPr>
        <p:spPr>
          <a:xfrm>
            <a:off x="490475" y="388772"/>
            <a:ext cx="5722200" cy="4617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dk1"/>
                </a:solidFill>
                <a:latin typeface="Poppins"/>
                <a:ea typeface="Poppins"/>
                <a:cs typeface="Poppins"/>
                <a:sym typeface="Poppins"/>
              </a:rPr>
              <a:t>Collection Guide for Participants</a:t>
            </a:r>
            <a:endParaRPr sz="1800"/>
          </a:p>
        </p:txBody>
      </p:sp>
      <p:pic>
        <p:nvPicPr>
          <p:cNvPr id="223" name="Google Shape;223;p20"/>
          <p:cNvPicPr preferRelativeResize="0"/>
          <p:nvPr/>
        </p:nvPicPr>
        <p:blipFill>
          <a:blip r:embed="rId3">
            <a:alphaModFix/>
          </a:blip>
          <a:stretch>
            <a:fillRect/>
          </a:stretch>
        </p:blipFill>
        <p:spPr>
          <a:xfrm rot="5400000">
            <a:off x="8494881" y="1051132"/>
            <a:ext cx="533400" cy="427112"/>
          </a:xfrm>
          <a:prstGeom prst="rect">
            <a:avLst/>
          </a:prstGeom>
          <a:noFill/>
          <a:ln>
            <a:noFill/>
          </a:ln>
        </p:spPr>
      </p:pic>
      <p:pic>
        <p:nvPicPr>
          <p:cNvPr id="224" name="Google Shape;224;p20"/>
          <p:cNvPicPr preferRelativeResize="0"/>
          <p:nvPr/>
        </p:nvPicPr>
        <p:blipFill rotWithShape="1">
          <a:blip r:embed="rId4">
            <a:alphaModFix/>
          </a:blip>
          <a:srcRect b="0" l="2061" r="2061" t="0"/>
          <a:stretch/>
        </p:blipFill>
        <p:spPr>
          <a:xfrm>
            <a:off x="5694833" y="4546242"/>
            <a:ext cx="410661" cy="410653"/>
          </a:xfrm>
          <a:prstGeom prst="rect">
            <a:avLst/>
          </a:prstGeom>
          <a:noFill/>
          <a:ln>
            <a:noFill/>
          </a:ln>
        </p:spPr>
      </p:pic>
      <p:pic>
        <p:nvPicPr>
          <p:cNvPr id="225" name="Google Shape;225;p20"/>
          <p:cNvPicPr preferRelativeResize="0"/>
          <p:nvPr/>
        </p:nvPicPr>
        <p:blipFill rotWithShape="1">
          <a:blip r:embed="rId5">
            <a:alphaModFix/>
          </a:blip>
          <a:srcRect b="-7661" l="-51847" r="-64182" t="4685"/>
          <a:stretch/>
        </p:blipFill>
        <p:spPr>
          <a:xfrm>
            <a:off x="5725465" y="5272025"/>
            <a:ext cx="495976" cy="495967"/>
          </a:xfrm>
          <a:prstGeom prst="rect">
            <a:avLst/>
          </a:prstGeom>
          <a:noFill/>
          <a:ln>
            <a:noFill/>
          </a:ln>
        </p:spPr>
      </p:pic>
      <p:pic>
        <p:nvPicPr>
          <p:cNvPr id="226" name="Google Shape;226;p20"/>
          <p:cNvPicPr preferRelativeResize="0"/>
          <p:nvPr/>
        </p:nvPicPr>
        <p:blipFill rotWithShape="1">
          <a:blip r:embed="rId6">
            <a:alphaModFix/>
          </a:blip>
          <a:srcRect b="0" l="-9878" r="0" t="0"/>
          <a:stretch/>
        </p:blipFill>
        <p:spPr>
          <a:xfrm>
            <a:off x="5662543" y="6226326"/>
            <a:ext cx="495976" cy="550376"/>
          </a:xfrm>
          <a:prstGeom prst="rect">
            <a:avLst/>
          </a:prstGeom>
          <a:noFill/>
          <a:ln>
            <a:noFill/>
          </a:ln>
        </p:spPr>
      </p:pic>
      <p:sp>
        <p:nvSpPr>
          <p:cNvPr id="227" name="Google Shape;227;p20"/>
          <p:cNvSpPr/>
          <p:nvPr/>
        </p:nvSpPr>
        <p:spPr>
          <a:xfrm>
            <a:off x="5600746" y="6176365"/>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0"/>
          <p:cNvSpPr/>
          <p:nvPr/>
        </p:nvSpPr>
        <p:spPr>
          <a:xfrm>
            <a:off x="5600746" y="5213435"/>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0"/>
          <p:cNvSpPr/>
          <p:nvPr/>
        </p:nvSpPr>
        <p:spPr>
          <a:xfrm>
            <a:off x="5600746" y="4437848"/>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0"/>
          <p:cNvPicPr preferRelativeResize="0"/>
          <p:nvPr/>
        </p:nvPicPr>
        <p:blipFill rotWithShape="1">
          <a:blip r:embed="rId5">
            <a:alphaModFix/>
          </a:blip>
          <a:srcRect b="-7661" l="-51847" r="-64182" t="4685"/>
          <a:stretch/>
        </p:blipFill>
        <p:spPr>
          <a:xfrm flipH="1">
            <a:off x="6382155" y="5274400"/>
            <a:ext cx="495976" cy="495967"/>
          </a:xfrm>
          <a:prstGeom prst="rect">
            <a:avLst/>
          </a:prstGeom>
          <a:noFill/>
          <a:ln>
            <a:noFill/>
          </a:ln>
        </p:spPr>
      </p:pic>
      <p:sp>
        <p:nvSpPr>
          <p:cNvPr id="231" name="Google Shape;231;p20"/>
          <p:cNvSpPr/>
          <p:nvPr/>
        </p:nvSpPr>
        <p:spPr>
          <a:xfrm flipH="1">
            <a:off x="6383500" y="5215810"/>
            <a:ext cx="608400" cy="6084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0"/>
          <p:cNvSpPr txBox="1"/>
          <p:nvPr>
            <p:ph idx="1" type="subTitle"/>
          </p:nvPr>
        </p:nvSpPr>
        <p:spPr>
          <a:xfrm>
            <a:off x="594425" y="7167597"/>
            <a:ext cx="4711500" cy="566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That’s it!</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You will be notified if there are any issues with your pool’s collection.</a:t>
            </a:r>
            <a:endParaRPr sz="1100">
              <a:solidFill>
                <a:schemeClr val="dk1"/>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1"/>
          <p:cNvSpPr txBox="1"/>
          <p:nvPr>
            <p:ph idx="1" type="subTitle"/>
          </p:nvPr>
        </p:nvSpPr>
        <p:spPr>
          <a:xfrm>
            <a:off x="490025" y="1457922"/>
            <a:ext cx="4711500" cy="12618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Create CSV of all program participants</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FloodLAMP will need a list of everyone in your organization who will be participating in the testing program. This list will be used to generate accounts on our system so they can provide consent and collect samples using our app.</a:t>
            </a:r>
            <a:endParaRPr sz="1100"/>
          </a:p>
        </p:txBody>
      </p:sp>
      <p:pic>
        <p:nvPicPr>
          <p:cNvPr id="238" name="Google Shape;238;p21"/>
          <p:cNvPicPr preferRelativeResize="0"/>
          <p:nvPr/>
        </p:nvPicPr>
        <p:blipFill>
          <a:blip r:embed="rId3">
            <a:alphaModFix/>
          </a:blip>
          <a:stretch>
            <a:fillRect/>
          </a:stretch>
        </p:blipFill>
        <p:spPr>
          <a:xfrm>
            <a:off x="5454025" y="1464802"/>
            <a:ext cx="697325" cy="697325"/>
          </a:xfrm>
          <a:prstGeom prst="rect">
            <a:avLst/>
          </a:prstGeom>
          <a:noFill/>
          <a:ln>
            <a:noFill/>
          </a:ln>
        </p:spPr>
      </p:pic>
      <p:sp>
        <p:nvSpPr>
          <p:cNvPr id="239" name="Google Shape;239;p21"/>
          <p:cNvSpPr/>
          <p:nvPr/>
        </p:nvSpPr>
        <p:spPr>
          <a:xfrm>
            <a:off x="594875" y="1103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1"/>
          <p:cNvSpPr txBox="1"/>
          <p:nvPr/>
        </p:nvSpPr>
        <p:spPr>
          <a:xfrm>
            <a:off x="637137" y="1064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1</a:t>
            </a:r>
            <a:endParaRPr b="1">
              <a:solidFill>
                <a:schemeClr val="lt1"/>
              </a:solidFill>
              <a:latin typeface="Poppins"/>
              <a:ea typeface="Poppins"/>
              <a:cs typeface="Poppins"/>
              <a:sym typeface="Poppins"/>
            </a:endParaRPr>
          </a:p>
        </p:txBody>
      </p:sp>
      <p:sp>
        <p:nvSpPr>
          <p:cNvPr id="241" name="Google Shape;241;p21"/>
          <p:cNvSpPr txBox="1"/>
          <p:nvPr>
            <p:ph idx="1" type="subTitle"/>
          </p:nvPr>
        </p:nvSpPr>
        <p:spPr>
          <a:xfrm>
            <a:off x="489575" y="3063251"/>
            <a:ext cx="4711500" cy="7611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Admin direction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lorem</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 </a:t>
            </a:r>
            <a:endParaRPr sz="1200">
              <a:solidFill>
                <a:schemeClr val="dk1"/>
              </a:solidFill>
              <a:latin typeface="Roboto"/>
              <a:ea typeface="Roboto"/>
              <a:cs typeface="Roboto"/>
              <a:sym typeface="Roboto"/>
            </a:endParaRPr>
          </a:p>
        </p:txBody>
      </p:sp>
      <p:sp>
        <p:nvSpPr>
          <p:cNvPr id="242" name="Google Shape;242;p21"/>
          <p:cNvSpPr/>
          <p:nvPr/>
        </p:nvSpPr>
        <p:spPr>
          <a:xfrm>
            <a:off x="594425" y="270862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1"/>
          <p:cNvSpPr txBox="1"/>
          <p:nvPr/>
        </p:nvSpPr>
        <p:spPr>
          <a:xfrm>
            <a:off x="615556" y="266992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2</a:t>
            </a:r>
            <a:endParaRPr b="1">
              <a:solidFill>
                <a:schemeClr val="lt1"/>
              </a:solidFill>
              <a:latin typeface="Poppins"/>
              <a:ea typeface="Poppins"/>
              <a:cs typeface="Poppins"/>
              <a:sym typeface="Poppins"/>
            </a:endParaRPr>
          </a:p>
        </p:txBody>
      </p:sp>
      <p:sp>
        <p:nvSpPr>
          <p:cNvPr id="244" name="Google Shape;244;p21"/>
          <p:cNvSpPr txBox="1"/>
          <p:nvPr>
            <p:ph idx="1" type="subTitle"/>
          </p:nvPr>
        </p:nvSpPr>
        <p:spPr>
          <a:xfrm>
            <a:off x="490475" y="5348922"/>
            <a:ext cx="4711500" cy="566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Admin direction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Lorem.   </a:t>
            </a:r>
            <a:endParaRPr sz="1100"/>
          </a:p>
        </p:txBody>
      </p:sp>
      <p:sp>
        <p:nvSpPr>
          <p:cNvPr id="245" name="Google Shape;245;p21"/>
          <p:cNvSpPr/>
          <p:nvPr/>
        </p:nvSpPr>
        <p:spPr>
          <a:xfrm>
            <a:off x="595325" y="4994300"/>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1"/>
          <p:cNvSpPr txBox="1"/>
          <p:nvPr/>
        </p:nvSpPr>
        <p:spPr>
          <a:xfrm>
            <a:off x="627022" y="4955600"/>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3</a:t>
            </a:r>
            <a:endParaRPr b="1">
              <a:solidFill>
                <a:schemeClr val="lt1"/>
              </a:solidFill>
              <a:latin typeface="Poppins"/>
              <a:ea typeface="Poppins"/>
              <a:cs typeface="Poppins"/>
              <a:sym typeface="Poppins"/>
            </a:endParaRPr>
          </a:p>
        </p:txBody>
      </p:sp>
      <p:pic>
        <p:nvPicPr>
          <p:cNvPr id="247" name="Google Shape;247;p21"/>
          <p:cNvPicPr preferRelativeResize="0"/>
          <p:nvPr/>
        </p:nvPicPr>
        <p:blipFill>
          <a:blip r:embed="rId4">
            <a:alphaModFix/>
          </a:blip>
          <a:stretch>
            <a:fillRect/>
          </a:stretch>
        </p:blipFill>
        <p:spPr>
          <a:xfrm>
            <a:off x="5538550" y="2746125"/>
            <a:ext cx="794512" cy="1720074"/>
          </a:xfrm>
          <a:prstGeom prst="rect">
            <a:avLst/>
          </a:prstGeom>
          <a:noFill/>
          <a:ln cap="flat" cmpd="sng" w="9525">
            <a:solidFill>
              <a:schemeClr val="dk2"/>
            </a:solidFill>
            <a:prstDash val="solid"/>
            <a:round/>
            <a:headEnd len="sm" w="sm" type="none"/>
            <a:tailEnd len="sm" w="sm" type="none"/>
          </a:ln>
        </p:spPr>
      </p:pic>
      <p:pic>
        <p:nvPicPr>
          <p:cNvPr id="248" name="Google Shape;248;p21"/>
          <p:cNvPicPr preferRelativeResize="0"/>
          <p:nvPr/>
        </p:nvPicPr>
        <p:blipFill>
          <a:blip r:embed="rId5">
            <a:alphaModFix/>
          </a:blip>
          <a:stretch>
            <a:fillRect/>
          </a:stretch>
        </p:blipFill>
        <p:spPr>
          <a:xfrm>
            <a:off x="6500838" y="2746126"/>
            <a:ext cx="794505" cy="1720044"/>
          </a:xfrm>
          <a:prstGeom prst="rect">
            <a:avLst/>
          </a:prstGeom>
          <a:noFill/>
          <a:ln cap="flat" cmpd="sng" w="9525">
            <a:solidFill>
              <a:schemeClr val="dk2"/>
            </a:solidFill>
            <a:prstDash val="solid"/>
            <a:round/>
            <a:headEnd len="sm" w="sm" type="none"/>
            <a:tailEnd len="sm" w="sm" type="none"/>
          </a:ln>
        </p:spPr>
      </p:pic>
      <p:cxnSp>
        <p:nvCxnSpPr>
          <p:cNvPr id="249" name="Google Shape;249;p21"/>
          <p:cNvCxnSpPr/>
          <p:nvPr/>
        </p:nvCxnSpPr>
        <p:spPr>
          <a:xfrm>
            <a:off x="6078375" y="3237325"/>
            <a:ext cx="338100" cy="0"/>
          </a:xfrm>
          <a:prstGeom prst="straightConnector1">
            <a:avLst/>
          </a:prstGeom>
          <a:noFill/>
          <a:ln cap="flat" cmpd="sng" w="28575">
            <a:solidFill>
              <a:srgbClr val="FF0000"/>
            </a:solidFill>
            <a:prstDash val="solid"/>
            <a:round/>
            <a:headEnd len="med" w="med" type="none"/>
            <a:tailEnd len="med" w="med" type="stealth"/>
          </a:ln>
        </p:spPr>
      </p:cxnSp>
      <p:pic>
        <p:nvPicPr>
          <p:cNvPr id="250" name="Google Shape;250;p21"/>
          <p:cNvPicPr preferRelativeResize="0"/>
          <p:nvPr/>
        </p:nvPicPr>
        <p:blipFill>
          <a:blip r:embed="rId6">
            <a:alphaModFix/>
          </a:blip>
          <a:stretch>
            <a:fillRect/>
          </a:stretch>
        </p:blipFill>
        <p:spPr>
          <a:xfrm>
            <a:off x="5538551" y="5157695"/>
            <a:ext cx="794522" cy="1720054"/>
          </a:xfrm>
          <a:prstGeom prst="rect">
            <a:avLst/>
          </a:prstGeom>
          <a:noFill/>
          <a:ln cap="flat" cmpd="sng" w="9525">
            <a:solidFill>
              <a:schemeClr val="dk2"/>
            </a:solidFill>
            <a:prstDash val="solid"/>
            <a:round/>
            <a:headEnd len="sm" w="sm" type="none"/>
            <a:tailEnd len="sm" w="sm" type="none"/>
          </a:ln>
        </p:spPr>
      </p:pic>
      <p:cxnSp>
        <p:nvCxnSpPr>
          <p:cNvPr id="251" name="Google Shape;251;p21"/>
          <p:cNvCxnSpPr/>
          <p:nvPr/>
        </p:nvCxnSpPr>
        <p:spPr>
          <a:xfrm>
            <a:off x="5260725" y="5404250"/>
            <a:ext cx="522300" cy="443700"/>
          </a:xfrm>
          <a:prstGeom prst="straightConnector1">
            <a:avLst/>
          </a:prstGeom>
          <a:noFill/>
          <a:ln cap="flat" cmpd="sng" w="28575">
            <a:solidFill>
              <a:srgbClr val="FF0000"/>
            </a:solidFill>
            <a:prstDash val="solid"/>
            <a:round/>
            <a:headEnd len="med" w="med" type="none"/>
            <a:tailEnd len="med" w="med" type="stealth"/>
          </a:ln>
        </p:spPr>
      </p:cxnSp>
      <p:cxnSp>
        <p:nvCxnSpPr>
          <p:cNvPr id="252" name="Google Shape;252;p21"/>
          <p:cNvCxnSpPr/>
          <p:nvPr/>
        </p:nvCxnSpPr>
        <p:spPr>
          <a:xfrm flipH="1" rot="10800000">
            <a:off x="5982975" y="6423925"/>
            <a:ext cx="433500" cy="10500"/>
          </a:xfrm>
          <a:prstGeom prst="straightConnector1">
            <a:avLst/>
          </a:prstGeom>
          <a:noFill/>
          <a:ln cap="flat" cmpd="sng" w="28575">
            <a:solidFill>
              <a:srgbClr val="FF0000"/>
            </a:solidFill>
            <a:prstDash val="solid"/>
            <a:round/>
            <a:headEnd len="med" w="med" type="none"/>
            <a:tailEnd len="med" w="med" type="stealth"/>
          </a:ln>
        </p:spPr>
      </p:cxnSp>
      <p:sp>
        <p:nvSpPr>
          <p:cNvPr id="253" name="Google Shape;253;p21"/>
          <p:cNvSpPr txBox="1"/>
          <p:nvPr>
            <p:ph idx="1" type="subTitle"/>
          </p:nvPr>
        </p:nvSpPr>
        <p:spPr>
          <a:xfrm>
            <a:off x="489575" y="7673297"/>
            <a:ext cx="4711500" cy="776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Poppins"/>
                <a:ea typeface="Poppins"/>
                <a:cs typeface="Poppins"/>
                <a:sym typeface="Poppins"/>
              </a:rPr>
              <a:t>Admin direction</a:t>
            </a:r>
            <a:endParaRPr b="1" sz="1200">
              <a:solidFill>
                <a:schemeClr val="dk1"/>
              </a:solidFill>
              <a:latin typeface="Poppins"/>
              <a:ea typeface="Poppins"/>
              <a:cs typeface="Poppins"/>
              <a:sym typeface="Poppins"/>
            </a:endParaRPr>
          </a:p>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lorem</a:t>
            </a:r>
            <a:br>
              <a:rPr lang="en" sz="1200">
                <a:solidFill>
                  <a:schemeClr val="dk1"/>
                </a:solidFill>
                <a:latin typeface="Roboto"/>
                <a:ea typeface="Roboto"/>
                <a:cs typeface="Roboto"/>
                <a:sym typeface="Roboto"/>
              </a:rPr>
            </a:br>
            <a:endParaRPr sz="1200"/>
          </a:p>
        </p:txBody>
      </p:sp>
      <p:sp>
        <p:nvSpPr>
          <p:cNvPr id="254" name="Google Shape;254;p21"/>
          <p:cNvSpPr/>
          <p:nvPr/>
        </p:nvSpPr>
        <p:spPr>
          <a:xfrm>
            <a:off x="594425" y="7318675"/>
            <a:ext cx="322800" cy="322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1"/>
          <p:cNvSpPr txBox="1"/>
          <p:nvPr/>
        </p:nvSpPr>
        <p:spPr>
          <a:xfrm>
            <a:off x="607598" y="7279975"/>
            <a:ext cx="3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lt1"/>
                </a:solidFill>
                <a:latin typeface="Poppins"/>
                <a:ea typeface="Poppins"/>
                <a:cs typeface="Poppins"/>
                <a:sym typeface="Poppins"/>
              </a:rPr>
              <a:t>4</a:t>
            </a:r>
            <a:endParaRPr b="1">
              <a:solidFill>
                <a:schemeClr val="lt1"/>
              </a:solidFill>
              <a:latin typeface="Poppins"/>
              <a:ea typeface="Poppins"/>
              <a:cs typeface="Poppins"/>
              <a:sym typeface="Poppins"/>
            </a:endParaRPr>
          </a:p>
        </p:txBody>
      </p:sp>
      <p:pic>
        <p:nvPicPr>
          <p:cNvPr id="256" name="Google Shape;256;p21"/>
          <p:cNvPicPr preferRelativeResize="0"/>
          <p:nvPr/>
        </p:nvPicPr>
        <p:blipFill>
          <a:blip r:embed="rId7">
            <a:alphaModFix/>
          </a:blip>
          <a:stretch>
            <a:fillRect/>
          </a:stretch>
        </p:blipFill>
        <p:spPr>
          <a:xfrm>
            <a:off x="6500857" y="5157722"/>
            <a:ext cx="794493" cy="1720003"/>
          </a:xfrm>
          <a:prstGeom prst="rect">
            <a:avLst/>
          </a:prstGeom>
          <a:noFill/>
          <a:ln cap="flat" cmpd="sng" w="9525">
            <a:solidFill>
              <a:schemeClr val="dk2"/>
            </a:solidFill>
            <a:prstDash val="solid"/>
            <a:round/>
            <a:headEnd len="sm" w="sm" type="none"/>
            <a:tailEnd len="sm" w="sm" type="none"/>
          </a:ln>
        </p:spPr>
      </p:pic>
      <p:pic>
        <p:nvPicPr>
          <p:cNvPr id="257" name="Google Shape;257;p21"/>
          <p:cNvPicPr preferRelativeResize="0"/>
          <p:nvPr/>
        </p:nvPicPr>
        <p:blipFill>
          <a:blip r:embed="rId8">
            <a:alphaModFix/>
          </a:blip>
          <a:stretch>
            <a:fillRect/>
          </a:stretch>
        </p:blipFill>
        <p:spPr>
          <a:xfrm>
            <a:off x="6500822" y="7435088"/>
            <a:ext cx="794493" cy="1720013"/>
          </a:xfrm>
          <a:prstGeom prst="rect">
            <a:avLst/>
          </a:prstGeom>
          <a:noFill/>
          <a:ln cap="flat" cmpd="sng" w="9525">
            <a:solidFill>
              <a:schemeClr val="dk2"/>
            </a:solidFill>
            <a:prstDash val="solid"/>
            <a:round/>
            <a:headEnd len="sm" w="sm" type="none"/>
            <a:tailEnd len="sm" w="sm" type="none"/>
          </a:ln>
        </p:spPr>
      </p:pic>
      <p:pic>
        <p:nvPicPr>
          <p:cNvPr id="258" name="Google Shape;258;p21"/>
          <p:cNvPicPr preferRelativeResize="0"/>
          <p:nvPr/>
        </p:nvPicPr>
        <p:blipFill>
          <a:blip r:embed="rId7">
            <a:alphaModFix/>
          </a:blip>
          <a:stretch>
            <a:fillRect/>
          </a:stretch>
        </p:blipFill>
        <p:spPr>
          <a:xfrm>
            <a:off x="5538546" y="7435095"/>
            <a:ext cx="794493" cy="1720003"/>
          </a:xfrm>
          <a:prstGeom prst="rect">
            <a:avLst/>
          </a:prstGeom>
          <a:noFill/>
          <a:ln cap="flat" cmpd="sng" w="9525">
            <a:solidFill>
              <a:schemeClr val="dk2"/>
            </a:solidFill>
            <a:prstDash val="solid"/>
            <a:round/>
            <a:headEnd len="sm" w="sm" type="none"/>
            <a:tailEnd len="sm" w="sm" type="none"/>
          </a:ln>
        </p:spPr>
      </p:pic>
      <p:sp>
        <p:nvSpPr>
          <p:cNvPr id="259" name="Google Shape;259;p21"/>
          <p:cNvSpPr txBox="1"/>
          <p:nvPr>
            <p:ph idx="1" type="subTitle"/>
          </p:nvPr>
        </p:nvSpPr>
        <p:spPr>
          <a:xfrm>
            <a:off x="490475" y="388772"/>
            <a:ext cx="5722200" cy="4617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dk1"/>
                </a:solidFill>
                <a:latin typeface="Poppins"/>
                <a:ea typeface="Poppins"/>
                <a:cs typeface="Poppins"/>
                <a:sym typeface="Poppins"/>
              </a:rPr>
              <a:t>Guide for Administrators</a:t>
            </a:r>
            <a:endParaRPr sz="1800"/>
          </a:p>
        </p:txBody>
      </p:sp>
      <p:cxnSp>
        <p:nvCxnSpPr>
          <p:cNvPr id="260" name="Google Shape;260;p21"/>
          <p:cNvCxnSpPr/>
          <p:nvPr/>
        </p:nvCxnSpPr>
        <p:spPr>
          <a:xfrm flipH="1" rot="10800000">
            <a:off x="5982975" y="7971750"/>
            <a:ext cx="433500" cy="10500"/>
          </a:xfrm>
          <a:prstGeom prst="straightConnector1">
            <a:avLst/>
          </a:prstGeom>
          <a:noFill/>
          <a:ln cap="flat" cmpd="sng" w="28575">
            <a:solidFill>
              <a:srgbClr val="FF0000"/>
            </a:solidFill>
            <a:prstDash val="solid"/>
            <a:round/>
            <a:headEnd len="med" w="med" type="none"/>
            <a:tailEnd len="med" w="med" type="stealth"/>
          </a:ln>
        </p:spPr>
      </p:cxnSp>
      <p:pic>
        <p:nvPicPr>
          <p:cNvPr id="261" name="Google Shape;261;p21"/>
          <p:cNvPicPr preferRelativeResize="0"/>
          <p:nvPr/>
        </p:nvPicPr>
        <p:blipFill>
          <a:blip r:embed="rId9">
            <a:alphaModFix/>
          </a:blip>
          <a:stretch>
            <a:fillRect/>
          </a:stretch>
        </p:blipFill>
        <p:spPr>
          <a:xfrm rot="5400000">
            <a:off x="8494881" y="1051132"/>
            <a:ext cx="533400" cy="42711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